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3"/>
  </p:notesMasterIdLst>
  <p:handoutMasterIdLst>
    <p:handoutMasterId r:id="rId64"/>
  </p:handoutMasterIdLst>
  <p:sldIdLst>
    <p:sldId id="400" r:id="rId2"/>
    <p:sldId id="407" r:id="rId3"/>
    <p:sldId id="416" r:id="rId4"/>
    <p:sldId id="425" r:id="rId5"/>
    <p:sldId id="460" r:id="rId6"/>
    <p:sldId id="475" r:id="rId7"/>
    <p:sldId id="426" r:id="rId8"/>
    <p:sldId id="481" r:id="rId9"/>
    <p:sldId id="482" r:id="rId10"/>
    <p:sldId id="483" r:id="rId11"/>
    <p:sldId id="505" r:id="rId12"/>
    <p:sldId id="485" r:id="rId13"/>
    <p:sldId id="486" r:id="rId14"/>
    <p:sldId id="487" r:id="rId15"/>
    <p:sldId id="488" r:id="rId16"/>
    <p:sldId id="489" r:id="rId17"/>
    <p:sldId id="506" r:id="rId18"/>
    <p:sldId id="491" r:id="rId19"/>
    <p:sldId id="492" r:id="rId20"/>
    <p:sldId id="507" r:id="rId21"/>
    <p:sldId id="494" r:id="rId22"/>
    <p:sldId id="495" r:id="rId23"/>
    <p:sldId id="496" r:id="rId24"/>
    <p:sldId id="509" r:id="rId25"/>
    <p:sldId id="499" r:id="rId26"/>
    <p:sldId id="501" r:id="rId27"/>
    <p:sldId id="502" r:id="rId28"/>
    <p:sldId id="510" r:id="rId29"/>
    <p:sldId id="504" r:id="rId30"/>
    <p:sldId id="461" r:id="rId31"/>
    <p:sldId id="513" r:id="rId32"/>
    <p:sldId id="427" r:id="rId33"/>
    <p:sldId id="462" r:id="rId34"/>
    <p:sldId id="428" r:id="rId35"/>
    <p:sldId id="448" r:id="rId36"/>
    <p:sldId id="449" r:id="rId37"/>
    <p:sldId id="450" r:id="rId38"/>
    <p:sldId id="451" r:id="rId39"/>
    <p:sldId id="452" r:id="rId40"/>
    <p:sldId id="476" r:id="rId41"/>
    <p:sldId id="434" r:id="rId42"/>
    <p:sldId id="435" r:id="rId43"/>
    <p:sldId id="453" r:id="rId44"/>
    <p:sldId id="454" r:id="rId45"/>
    <p:sldId id="455" r:id="rId46"/>
    <p:sldId id="439" r:id="rId47"/>
    <p:sldId id="456" r:id="rId48"/>
    <p:sldId id="457" r:id="rId49"/>
    <p:sldId id="477" r:id="rId50"/>
    <p:sldId id="442" r:id="rId51"/>
    <p:sldId id="458" r:id="rId52"/>
    <p:sldId id="512" r:id="rId53"/>
    <p:sldId id="445" r:id="rId54"/>
    <p:sldId id="511" r:id="rId55"/>
    <p:sldId id="446" r:id="rId56"/>
    <p:sldId id="447" r:id="rId57"/>
    <p:sldId id="468" r:id="rId58"/>
    <p:sldId id="470" r:id="rId59"/>
    <p:sldId id="471" r:id="rId60"/>
    <p:sldId id="472" r:id="rId61"/>
    <p:sldId id="459" r:id="rId62"/>
  </p:sldIdLst>
  <p:sldSz cx="9144000" cy="6858000" type="screen4x3"/>
  <p:notesSz cx="6858000" cy="9144000"/>
  <p:defaultTextStyle>
    <a:defPPr>
      <a:defRPr lang="ko-KR"/>
    </a:defPPr>
    <a:lvl1pPr algn="l" rtl="0" fontAlgn="base">
      <a:spcBef>
        <a:spcPct val="0"/>
      </a:spcBef>
      <a:spcAft>
        <a:spcPct val="0"/>
      </a:spcAft>
      <a:defRPr kumimoji="1" b="1" kern="1200">
        <a:solidFill>
          <a:srgbClr val="0033CC"/>
        </a:solidFill>
        <a:latin typeface="宋体" pitchFamily="2" charset="-122"/>
        <a:ea typeface="宋体" pitchFamily="2" charset="-122"/>
        <a:cs typeface="+mn-cs"/>
      </a:defRPr>
    </a:lvl1pPr>
    <a:lvl2pPr marL="457200" algn="l" rtl="0" fontAlgn="base">
      <a:spcBef>
        <a:spcPct val="0"/>
      </a:spcBef>
      <a:spcAft>
        <a:spcPct val="0"/>
      </a:spcAft>
      <a:defRPr kumimoji="1" b="1" kern="1200">
        <a:solidFill>
          <a:srgbClr val="0033CC"/>
        </a:solidFill>
        <a:latin typeface="宋体" pitchFamily="2" charset="-122"/>
        <a:ea typeface="宋体" pitchFamily="2" charset="-122"/>
        <a:cs typeface="+mn-cs"/>
      </a:defRPr>
    </a:lvl2pPr>
    <a:lvl3pPr marL="914400" algn="l" rtl="0" fontAlgn="base">
      <a:spcBef>
        <a:spcPct val="0"/>
      </a:spcBef>
      <a:spcAft>
        <a:spcPct val="0"/>
      </a:spcAft>
      <a:defRPr kumimoji="1" b="1" kern="1200">
        <a:solidFill>
          <a:srgbClr val="0033CC"/>
        </a:solidFill>
        <a:latin typeface="宋体" pitchFamily="2" charset="-122"/>
        <a:ea typeface="宋体" pitchFamily="2" charset="-122"/>
        <a:cs typeface="+mn-cs"/>
      </a:defRPr>
    </a:lvl3pPr>
    <a:lvl4pPr marL="1371600" algn="l" rtl="0" fontAlgn="base">
      <a:spcBef>
        <a:spcPct val="0"/>
      </a:spcBef>
      <a:spcAft>
        <a:spcPct val="0"/>
      </a:spcAft>
      <a:defRPr kumimoji="1" b="1" kern="1200">
        <a:solidFill>
          <a:srgbClr val="0033CC"/>
        </a:solidFill>
        <a:latin typeface="宋体" pitchFamily="2" charset="-122"/>
        <a:ea typeface="宋体" pitchFamily="2" charset="-122"/>
        <a:cs typeface="+mn-cs"/>
      </a:defRPr>
    </a:lvl4pPr>
    <a:lvl5pPr marL="1828800" algn="l" rtl="0" fontAlgn="base">
      <a:spcBef>
        <a:spcPct val="0"/>
      </a:spcBef>
      <a:spcAft>
        <a:spcPct val="0"/>
      </a:spcAft>
      <a:defRPr kumimoji="1" b="1" kern="1200">
        <a:solidFill>
          <a:srgbClr val="0033CC"/>
        </a:solidFill>
        <a:latin typeface="宋体" pitchFamily="2" charset="-122"/>
        <a:ea typeface="宋体" pitchFamily="2" charset="-122"/>
        <a:cs typeface="+mn-cs"/>
      </a:defRPr>
    </a:lvl5pPr>
    <a:lvl6pPr marL="2286000" algn="l" defTabSz="914400" rtl="0" eaLnBrk="1" latinLnBrk="0" hangingPunct="1">
      <a:defRPr kumimoji="1" b="1" kern="1200">
        <a:solidFill>
          <a:srgbClr val="0033CC"/>
        </a:solidFill>
        <a:latin typeface="宋体" pitchFamily="2" charset="-122"/>
        <a:ea typeface="宋体" pitchFamily="2" charset="-122"/>
        <a:cs typeface="+mn-cs"/>
      </a:defRPr>
    </a:lvl6pPr>
    <a:lvl7pPr marL="2743200" algn="l" defTabSz="914400" rtl="0" eaLnBrk="1" latinLnBrk="0" hangingPunct="1">
      <a:defRPr kumimoji="1" b="1" kern="1200">
        <a:solidFill>
          <a:srgbClr val="0033CC"/>
        </a:solidFill>
        <a:latin typeface="宋体" pitchFamily="2" charset="-122"/>
        <a:ea typeface="宋体" pitchFamily="2" charset="-122"/>
        <a:cs typeface="+mn-cs"/>
      </a:defRPr>
    </a:lvl7pPr>
    <a:lvl8pPr marL="3200400" algn="l" defTabSz="914400" rtl="0" eaLnBrk="1" latinLnBrk="0" hangingPunct="1">
      <a:defRPr kumimoji="1" b="1" kern="1200">
        <a:solidFill>
          <a:srgbClr val="0033CC"/>
        </a:solidFill>
        <a:latin typeface="宋体" pitchFamily="2" charset="-122"/>
        <a:ea typeface="宋体" pitchFamily="2" charset="-122"/>
        <a:cs typeface="+mn-cs"/>
      </a:defRPr>
    </a:lvl8pPr>
    <a:lvl9pPr marL="3657600" algn="l" defTabSz="914400" rtl="0" eaLnBrk="1" latinLnBrk="0" hangingPunct="1">
      <a:defRPr kumimoji="1" b="1" kern="1200">
        <a:solidFill>
          <a:srgbClr val="0033CC"/>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663300"/>
    <a:srgbClr val="808000"/>
    <a:srgbClr val="009999"/>
    <a:srgbClr val="BBE0E3"/>
    <a:srgbClr val="FF9900"/>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2" autoAdjust="0"/>
    <p:restoredTop sz="80907" autoAdjust="0"/>
  </p:normalViewPr>
  <p:slideViewPr>
    <p:cSldViewPr snapToObjects="1">
      <p:cViewPr varScale="1">
        <p:scale>
          <a:sx n="82" d="100"/>
          <a:sy n="82" d="100"/>
        </p:scale>
        <p:origin x="108" y="3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910"/>
    </p:cViewPr>
  </p:sorterViewPr>
  <p:notesViewPr>
    <p:cSldViewPr snapToObjects="1">
      <p:cViewPr>
        <p:scale>
          <a:sx n="110" d="100"/>
          <a:sy n="110" d="100"/>
        </p:scale>
        <p:origin x="-1668" y="174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buFont typeface="Wingdings" pitchFamily="2" charset="2"/>
              <a:buNone/>
              <a:defRPr sz="1200"/>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buFont typeface="Wingdings" pitchFamily="2" charset="2"/>
              <a:buNone/>
              <a:defRPr sz="1200"/>
            </a:lvl1pPr>
          </a:lstStyle>
          <a:p>
            <a:pPr>
              <a:defRPr/>
            </a:pPr>
            <a:fld id="{A6B57934-614B-44FD-BB98-1FB484EAABE4}" type="datetimeFigureOut">
              <a:rPr lang="zh-CN" altLang="en-US"/>
              <a:pPr>
                <a:defRPr/>
              </a:pPr>
              <a:t>2019/6/3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buFont typeface="Wingdings" pitchFamily="2" charset="2"/>
              <a:buNone/>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buFont typeface="Wingdings" pitchFamily="2" charset="2"/>
              <a:buNone/>
              <a:defRPr sz="1200"/>
            </a:lvl1pPr>
          </a:lstStyle>
          <a:p>
            <a:pPr>
              <a:defRPr/>
            </a:pPr>
            <a:fld id="{FCAF083B-98D2-44FA-B51E-5BBFE469BB2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latinLnBrk="1">
              <a:buFontTx/>
              <a:buNone/>
              <a:defRPr sz="1200" b="0">
                <a:solidFill>
                  <a:schemeClr val="tx1"/>
                </a:solidFill>
                <a:latin typeface="Gulim" pitchFamily="34" charset="-127"/>
                <a:ea typeface="Gulim" pitchFamily="34" charset="-127"/>
              </a:defRPr>
            </a:lvl1pPr>
          </a:lstStyle>
          <a:p>
            <a:pPr>
              <a:defRPr/>
            </a:pPr>
            <a:endParaRPr lang="en-US" altLang="ko-KR"/>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latinLnBrk="1">
              <a:buFontTx/>
              <a:buNone/>
              <a:defRPr sz="1200" b="0">
                <a:solidFill>
                  <a:schemeClr val="tx1"/>
                </a:solidFill>
                <a:latin typeface="Gulim" pitchFamily="34" charset="-127"/>
                <a:ea typeface="Gulim" pitchFamily="34" charset="-127"/>
              </a:defRPr>
            </a:lvl1pPr>
          </a:lstStyle>
          <a:p>
            <a:pPr>
              <a:defRPr/>
            </a:pPr>
            <a:endParaRPr lang="en-US" altLang="ko-KR"/>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latinLnBrk="1">
              <a:buFontTx/>
              <a:buNone/>
              <a:defRPr sz="1200" b="0">
                <a:solidFill>
                  <a:schemeClr val="tx1"/>
                </a:solidFill>
                <a:latin typeface="Gulim" pitchFamily="34" charset="-127"/>
                <a:ea typeface="Gulim" pitchFamily="34" charset="-127"/>
              </a:defRPr>
            </a:lvl1pPr>
          </a:lstStyle>
          <a:p>
            <a:pPr>
              <a:defRPr/>
            </a:pPr>
            <a:endParaRPr lang="en-US" altLang="ko-K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latinLnBrk="1">
              <a:buFontTx/>
              <a:buNone/>
              <a:defRPr sz="1200" b="0">
                <a:solidFill>
                  <a:schemeClr val="tx1"/>
                </a:solidFill>
                <a:latin typeface="Gulim" pitchFamily="34" charset="-127"/>
                <a:ea typeface="Gulim" pitchFamily="34" charset="-127"/>
              </a:defRPr>
            </a:lvl1pPr>
          </a:lstStyle>
          <a:p>
            <a:pPr>
              <a:defRPr/>
            </a:pPr>
            <a:fld id="{EA8344DE-9EC7-4968-B42B-6E264E491A6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1pPr>
    <a:lvl2pPr marL="4572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2pPr>
    <a:lvl3pPr marL="9144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3pPr>
    <a:lvl4pPr marL="13716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4pPr>
    <a:lvl5pPr marL="1828800" algn="l" rtl="0" eaLnBrk="0" fontAlgn="base" latinLnBrk="1" hangingPunct="0">
      <a:spcBef>
        <a:spcPct val="30000"/>
      </a:spcBef>
      <a:spcAft>
        <a:spcPct val="0"/>
      </a:spcAft>
      <a:defRPr kumimoji="1" sz="1200" kern="1200">
        <a:solidFill>
          <a:schemeClr val="tx1"/>
        </a:solidFill>
        <a:latin typeface="Gulim" pitchFamily="34" charset="-127"/>
        <a:ea typeface="Gulim"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2A1B4D07-ACE6-4323-8D52-04F62246A6EE}" type="slidenum">
              <a:rPr lang="en-US" altLang="ko-KR" smtClean="0"/>
              <a:pPr/>
              <a:t>1</a:t>
            </a:fld>
            <a:endParaRPr lang="en-US" altLang="ko-KR"/>
          </a:p>
        </p:txBody>
      </p:sp>
      <p:sp>
        <p:nvSpPr>
          <p:cNvPr id="48131" name="Slide Image Placeholder 1"/>
          <p:cNvSpPr>
            <a:spLocks noGrp="1" noRot="1" noChangeAspect="1" noTextEdit="1"/>
          </p:cNvSpPr>
          <p:nvPr>
            <p:ph type="sldImg"/>
          </p:nvPr>
        </p:nvSpPr>
        <p:spPr>
          <a:ln/>
        </p:spPr>
      </p:sp>
      <p:sp>
        <p:nvSpPr>
          <p:cNvPr id="48132" name="Notes Placeholder 2"/>
          <p:cNvSpPr>
            <a:spLocks noGrp="1"/>
          </p:cNvSpPr>
          <p:nvPr>
            <p:ph type="body" idx="1"/>
          </p:nvPr>
        </p:nvSpPr>
        <p:spPr>
          <a:noFill/>
        </p:spPr>
        <p:txBody>
          <a:bodyPr/>
          <a:lstStyle/>
          <a:p>
            <a:pPr eaLnBrk="1" hangingPunct="1">
              <a:spcBef>
                <a:spcPct val="0"/>
              </a:spcBef>
            </a:pPr>
            <a:endParaRPr lang="zh-CN" altLang="en-US"/>
          </a:p>
        </p:txBody>
      </p:sp>
      <p:sp>
        <p:nvSpPr>
          <p:cNvPr id="48133"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6D4F4184-E738-49EC-B573-830AE8AD833D}" type="slidenum">
              <a:rPr kumimoji="0" lang="zh-CN" altLang="en-US" sz="1200" b="0">
                <a:solidFill>
                  <a:schemeClr val="tx1"/>
                </a:solidFill>
                <a:latin typeface="Arial" charset="0"/>
              </a:rPr>
              <a:pPr algn="r"/>
              <a:t>1</a:t>
            </a:fld>
            <a:endParaRPr kumimoji="0" lang="en-US" altLang="zh-CN" sz="1200" b="0">
              <a:solidFill>
                <a:schemeClr val="tx1"/>
              </a:solidFill>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p:spPr>
        <p:txBody>
          <a:bodyPr/>
          <a:lstStyle/>
          <a:p>
            <a:pPr eaLnBrk="1" hangingPunct="1"/>
            <a:endParaRPr lang="zh-CN" altLang="en-US"/>
          </a:p>
        </p:txBody>
      </p:sp>
      <p:sp>
        <p:nvSpPr>
          <p:cNvPr id="52228" name="灯片编号占位符 3"/>
          <p:cNvSpPr>
            <a:spLocks noGrp="1"/>
          </p:cNvSpPr>
          <p:nvPr>
            <p:ph type="sldNum" sz="quarter" idx="5"/>
          </p:nvPr>
        </p:nvSpPr>
        <p:spPr>
          <a:noFill/>
          <a:ln>
            <a:miter lim="800000"/>
            <a:headEnd/>
            <a:tailEnd/>
          </a:ln>
        </p:spPr>
        <p:txBody>
          <a:bodyPr/>
          <a:lstStyle/>
          <a:p>
            <a:fld id="{8641D54E-ADF3-4721-80DB-42D7EB398614}" type="slidenum">
              <a:rPr lang="en-US" altLang="ko-KR" smtClean="0"/>
              <a:pPr/>
              <a:t>31</a:t>
            </a:fld>
            <a:endParaRPr lang="en-US" altLang="ko-K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8ACE0921-BA53-4531-AFCA-35F4B417390E}" type="slidenum">
              <a:rPr lang="en-US" altLang="ko-KR" smtClean="0"/>
              <a:pPr/>
              <a:t>32</a:t>
            </a:fld>
            <a:endParaRPr lang="en-US" altLang="ko-K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zh-CN" altLang="en-US" sz="1200" b="0" dirty="0">
                <a:solidFill>
                  <a:schemeClr val="tx1"/>
                </a:solidFill>
              </a:rPr>
              <a:t>在软件项目的准备阶段</a:t>
            </a:r>
            <a:r>
              <a:rPr lang="zh-CN" altLang="en-US" sz="1100" b="0" dirty="0">
                <a:solidFill>
                  <a:schemeClr val="tx1"/>
                </a:solidFill>
              </a:rPr>
              <a:t>，</a:t>
            </a:r>
            <a:r>
              <a:rPr lang="zh-CN" altLang="en-US" dirty="0"/>
              <a:t>首要的任务就是确定采用什么样的软件过程，可以选择业界内成熟的生命周期模型，也可以对模型加以改进甚至自定义过程（如果软件企业</a:t>
            </a:r>
            <a:r>
              <a:rPr lang="en-US" altLang="zh-CN" dirty="0"/>
              <a:t>/</a:t>
            </a:r>
            <a:r>
              <a:rPr lang="zh-CN" altLang="en-US" dirty="0"/>
              <a:t>团队能力足够成熟的话）。另外，在项目的执行过程中，要自始至终的遵循既定的软件过程，为此应当建立起软件过程监督机制，一旦发现严重的过程偏离现象，要及时采取修正措施。 </a:t>
            </a:r>
            <a:endParaRPr lang="zh-CN" altLang="en-US" dirty="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miter lim="800000"/>
            <a:headEnd/>
            <a:tailEnd/>
          </a:ln>
        </p:spPr>
        <p:txBody>
          <a:bodyPr/>
          <a:lstStyle/>
          <a:p>
            <a:fld id="{B090ADBE-8EBB-4037-8274-D845B8E282DE}" type="slidenum">
              <a:rPr lang="en-US" altLang="ko-KR" smtClean="0"/>
              <a:pPr/>
              <a:t>33</a:t>
            </a:fld>
            <a:endParaRPr lang="en-US" altLang="ko-K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endParaRPr lang="zh-CN" altLang="en-US" dirty="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A41C0882-26EB-4404-B244-F5D8A638C181}" type="slidenum">
              <a:rPr lang="en-US" altLang="ko-KR" smtClean="0"/>
              <a:pPr/>
              <a:t>34</a:t>
            </a:fld>
            <a:endParaRPr lang="en-US" altLang="ko-K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zh-CN" altLang="en-US" sz="1200" b="0" dirty="0"/>
              <a:t> </a:t>
            </a:r>
            <a:r>
              <a:rPr kumimoji="1" lang="zh-CN" altLang="en-US" sz="1200" b="0" kern="1200" dirty="0">
                <a:solidFill>
                  <a:schemeClr val="tx1"/>
                </a:solidFill>
                <a:latin typeface="Gulim" pitchFamily="34" charset="-127"/>
                <a:ea typeface="Gulim" pitchFamily="34" charset="-127"/>
                <a:cs typeface="+mn-cs"/>
              </a:rPr>
              <a:t>现代软件工程阶段诞生的软件生命周期模型多是基于面向对象方法学的，主要活动之间没有明显的时间边界，而且往往是交叉迭代进行的。在这个阶段，借助于面向对象技术的优势（例如高可复用性、高可扩展性）突破了传统模型的一些限制。</a:t>
            </a:r>
            <a:endParaRPr lang="zh-CN" altLang="en-US" dirty="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miter lim="800000"/>
            <a:headEnd/>
            <a:tailEnd/>
          </a:ln>
        </p:spPr>
        <p:txBody>
          <a:bodyPr/>
          <a:lstStyle/>
          <a:p>
            <a:fld id="{2FA3671A-1ADF-4195-996F-BF24FE69FD01}" type="slidenum">
              <a:rPr lang="en-US" altLang="ko-KR" smtClean="0"/>
              <a:pPr/>
              <a:t>35</a:t>
            </a:fld>
            <a:endParaRPr lang="en-US" altLang="ko-K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a:defRPr/>
            </a:pPr>
            <a:r>
              <a:rPr lang="zh-CN" altLang="en-US" b="0" dirty="0"/>
              <a:t> </a:t>
            </a:r>
            <a:r>
              <a:rPr kumimoji="1" lang="zh-CN" altLang="en-US" sz="1200" b="0" kern="1200" dirty="0">
                <a:solidFill>
                  <a:schemeClr val="tx1"/>
                </a:solidFill>
                <a:latin typeface="Gulim" pitchFamily="34" charset="-127"/>
                <a:ea typeface="Gulim" pitchFamily="34" charset="-127"/>
                <a:cs typeface="+mn-cs"/>
              </a:rPr>
              <a:t>瀑布模型的</a:t>
            </a:r>
            <a:r>
              <a:rPr kumimoji="1" lang="zh-CN" altLang="en-US" sz="1200" kern="1200" dirty="0">
                <a:solidFill>
                  <a:schemeClr val="tx1"/>
                </a:solidFill>
                <a:latin typeface="Gulim" pitchFamily="34" charset="-127"/>
                <a:ea typeface="Gulim" pitchFamily="34" charset="-127"/>
                <a:cs typeface="+mn-cs"/>
              </a:rPr>
              <a:t>优点</a:t>
            </a:r>
            <a:r>
              <a:rPr kumimoji="1" lang="zh-CN" altLang="en-US" sz="1200" b="0" kern="1200" dirty="0">
                <a:solidFill>
                  <a:schemeClr val="tx1"/>
                </a:solidFill>
                <a:latin typeface="Gulim" pitchFamily="34" charset="-127"/>
                <a:ea typeface="Gulim" pitchFamily="34" charset="-127"/>
                <a:cs typeface="+mn-cs"/>
              </a:rPr>
              <a:t>在于过程</a:t>
            </a:r>
            <a:r>
              <a:rPr kumimoji="1" lang="zh-CN" altLang="en-US" sz="1200" kern="1200" dirty="0">
                <a:solidFill>
                  <a:schemeClr val="tx1"/>
                </a:solidFill>
                <a:latin typeface="Gulim" pitchFamily="34" charset="-127"/>
                <a:ea typeface="Gulim" pitchFamily="34" charset="-127"/>
                <a:cs typeface="+mn-cs"/>
              </a:rPr>
              <a:t>有计划性</a:t>
            </a:r>
            <a:r>
              <a:rPr kumimoji="1" lang="zh-CN" altLang="en-US" sz="1200" b="0" kern="1200" dirty="0">
                <a:solidFill>
                  <a:schemeClr val="tx1"/>
                </a:solidFill>
                <a:latin typeface="Gulim" pitchFamily="34" charset="-127"/>
                <a:ea typeface="Gulim" pitchFamily="34" charset="-127"/>
                <a:cs typeface="+mn-cs"/>
              </a:rPr>
              <a:t>，有利于规范化各个活动，便于设置里程碑并实施评审，进而保证进度。另一方面，瀑布模型分工明确，在</a:t>
            </a:r>
            <a:r>
              <a:rPr lang="zh-CN" altLang="en-US" sz="1100" dirty="0">
                <a:solidFill>
                  <a:srgbClr val="FF0000"/>
                </a:solidFill>
              </a:rPr>
              <a:t>一定程度上降低了软件的复杂度</a:t>
            </a:r>
            <a:r>
              <a:rPr lang="zh-CN" altLang="en-US" sz="1100" b="0" dirty="0"/>
              <a:t>。 </a:t>
            </a:r>
          </a:p>
          <a:p>
            <a:pPr>
              <a:defRPr/>
            </a:pPr>
            <a:r>
              <a:rPr lang="zh-CN" altLang="en-US" sz="1100" b="0" dirty="0"/>
              <a:t>    </a:t>
            </a:r>
            <a:r>
              <a:rPr kumimoji="1" lang="zh-CN" altLang="en-US" sz="1200" b="0" kern="1200" dirty="0">
                <a:solidFill>
                  <a:schemeClr val="tx1"/>
                </a:solidFill>
                <a:latin typeface="Gulim" pitchFamily="34" charset="-127"/>
                <a:ea typeface="Gulim" pitchFamily="34" charset="-127"/>
                <a:cs typeface="+mn-cs"/>
              </a:rPr>
              <a:t>瀑布模型的缺点表现在：一方面过于理想化，不灵活。另一方面，只有最终的软件产品开发完成之后，用户才能看到系统，因此无法预判系统是否正确，这带来了很大的</a:t>
            </a:r>
            <a:r>
              <a:rPr lang="zh-CN" altLang="en-US" sz="1100" dirty="0">
                <a:solidFill>
                  <a:srgbClr val="FF0000"/>
                </a:solidFill>
              </a:rPr>
              <a:t>隐患</a:t>
            </a:r>
            <a:r>
              <a:rPr lang="zh-CN" altLang="en-US" sz="1050" b="0" dirty="0"/>
              <a:t>。 </a:t>
            </a:r>
            <a:endParaRPr lang="zh-CN" altLang="en-US" dirty="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A9D7F9F4-4BD7-4A71-824C-2E2B2CA02220}" type="slidenum">
              <a:rPr lang="en-US" altLang="ko-KR" smtClean="0"/>
              <a:pPr/>
              <a:t>36</a:t>
            </a:fld>
            <a:endParaRPr lang="en-US" altLang="ko-K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marL="0" marR="0" lvl="1" indent="0" algn="l" defTabSz="914400" rtl="0" eaLnBrk="1" fontAlgn="base" latinLnBrk="1" hangingPunct="1">
              <a:lnSpc>
                <a:spcPct val="100000"/>
              </a:lnSpc>
              <a:spcBef>
                <a:spcPct val="30000"/>
              </a:spcBef>
              <a:spcAft>
                <a:spcPct val="0"/>
              </a:spcAft>
              <a:buClrTx/>
              <a:buSzTx/>
              <a:buFontTx/>
              <a:buNone/>
              <a:tabLst/>
              <a:defRPr/>
            </a:pPr>
            <a:r>
              <a:rPr kumimoji="1" lang="zh-CN" altLang="en-US" sz="1600" b="0" kern="1200" dirty="0">
                <a:solidFill>
                  <a:schemeClr val="tx1"/>
                </a:solidFill>
                <a:latin typeface="Gulim" pitchFamily="34" charset="-127"/>
                <a:ea typeface="Gulim" pitchFamily="34" charset="-127"/>
                <a:cs typeface="+mn-cs"/>
              </a:rPr>
              <a:t>渐增模型通常采用“二次开发”的模式（通常以瀑布模型开发两次），优点在于缓解了瀑布模型不灵活，用户无法预判系统正确性的问题；缺点在于，</a:t>
            </a:r>
            <a:r>
              <a:rPr lang="zh-CN" altLang="en-US" sz="1600" dirty="0">
                <a:solidFill>
                  <a:srgbClr val="FF0000"/>
                </a:solidFill>
              </a:rPr>
              <a:t>需要严格、小心的控制过程，否则容易退化成“边做边改”模型</a:t>
            </a:r>
            <a:r>
              <a:rPr lang="zh-CN" altLang="en-US" sz="1600" b="0" dirty="0"/>
              <a:t>，</a:t>
            </a:r>
            <a:r>
              <a:rPr kumimoji="1" lang="zh-CN" altLang="en-US" sz="1600" b="0" kern="1200" dirty="0">
                <a:solidFill>
                  <a:schemeClr val="tx1"/>
                </a:solidFill>
                <a:latin typeface="Gulim" pitchFamily="34" charset="-127"/>
                <a:ea typeface="Gulim" pitchFamily="34" charset="-127"/>
                <a:cs typeface="+mn-cs"/>
              </a:rPr>
              <a:t>而且重复开发势必带来了成本上的增加</a:t>
            </a:r>
            <a:r>
              <a:rPr lang="zh-CN" altLang="en-US" sz="1600" b="0" dirty="0"/>
              <a:t>。</a:t>
            </a:r>
            <a:endParaRPr lang="en-US" altLang="zh-CN" sz="1600" b="0" dirty="0"/>
          </a:p>
          <a:p>
            <a:pPr eaLnBrk="1" hangingPunct="1"/>
            <a:endParaRPr lang="zh-CN" altLang="en-US" dirty="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miter lim="800000"/>
            <a:headEnd/>
            <a:tailEnd/>
          </a:ln>
        </p:spPr>
        <p:txBody>
          <a:bodyPr/>
          <a:lstStyle/>
          <a:p>
            <a:fld id="{49D4F276-300A-4CF4-893A-3B2237B8A7EA}" type="slidenum">
              <a:rPr lang="en-US" altLang="ko-KR" smtClean="0"/>
              <a:pPr/>
              <a:t>37</a:t>
            </a:fld>
            <a:endParaRPr lang="en-US" altLang="ko-K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p:spPr>
        <p:txBody>
          <a:bodyPr/>
          <a:lstStyle/>
          <a:p>
            <a:pPr>
              <a:defRPr/>
            </a:pPr>
            <a:r>
              <a:rPr lang="zh-CN" altLang="en-US" b="0" dirty="0">
                <a:solidFill>
                  <a:schemeClr val="tx1"/>
                </a:solidFill>
                <a:latin typeface="黑体" pitchFamily="49" charset="-122"/>
                <a:ea typeface="黑体" pitchFamily="49" charset="-122"/>
              </a:rPr>
              <a:t>螺旋模型将开发过程分为几个螺旋周期，每个螺旋周期大致和瀑布模型的阶段相符合。每个螺旋周期可分为 </a:t>
            </a:r>
            <a:r>
              <a:rPr lang="en-US" altLang="zh-CN" b="0" dirty="0">
                <a:solidFill>
                  <a:schemeClr val="tx1"/>
                </a:solidFill>
                <a:latin typeface="黑体" pitchFamily="49" charset="-122"/>
                <a:ea typeface="黑体" pitchFamily="49" charset="-122"/>
              </a:rPr>
              <a:t>4 </a:t>
            </a:r>
            <a:r>
              <a:rPr lang="zh-CN" altLang="en-US" b="0" dirty="0">
                <a:solidFill>
                  <a:schemeClr val="tx1"/>
                </a:solidFill>
                <a:latin typeface="黑体" pitchFamily="49" charset="-122"/>
                <a:ea typeface="黑体" pitchFamily="49" charset="-122"/>
              </a:rPr>
              <a:t>个步骤： </a:t>
            </a:r>
          </a:p>
          <a:p>
            <a:pPr>
              <a:defRPr/>
            </a:pPr>
            <a:r>
              <a:rPr lang="zh-CN" altLang="en-US" b="0" dirty="0">
                <a:solidFill>
                  <a:schemeClr val="tx1"/>
                </a:solidFill>
                <a:latin typeface="黑体" pitchFamily="49" charset="-122"/>
                <a:ea typeface="黑体" pitchFamily="49" charset="-122"/>
              </a:rPr>
              <a:t>第一，制定计划，即确定目标，选定实施方案，明确开发限制条件； </a:t>
            </a:r>
          </a:p>
          <a:p>
            <a:pPr>
              <a:defRPr/>
            </a:pPr>
            <a:r>
              <a:rPr lang="zh-CN" altLang="en-US" b="0" dirty="0">
                <a:solidFill>
                  <a:schemeClr val="tx1"/>
                </a:solidFill>
                <a:latin typeface="黑体" pitchFamily="49" charset="-122"/>
                <a:ea typeface="黑体" pitchFamily="49" charset="-122"/>
              </a:rPr>
              <a:t>第二，风险分析，即分析所选方案，识别风险，通过原型消除风险； </a:t>
            </a:r>
          </a:p>
          <a:p>
            <a:pPr>
              <a:defRPr/>
            </a:pPr>
            <a:r>
              <a:rPr lang="zh-CN" altLang="en-US" b="0" dirty="0">
                <a:solidFill>
                  <a:schemeClr val="tx1"/>
                </a:solidFill>
                <a:latin typeface="黑体" pitchFamily="49" charset="-122"/>
                <a:ea typeface="黑体" pitchFamily="49" charset="-122"/>
              </a:rPr>
              <a:t>第三，开发实施， 即实施软件开发； </a:t>
            </a:r>
          </a:p>
          <a:p>
            <a:pPr>
              <a:defRPr/>
            </a:pPr>
            <a:r>
              <a:rPr lang="zh-CN" altLang="en-US" b="0" dirty="0">
                <a:solidFill>
                  <a:schemeClr val="tx1"/>
                </a:solidFill>
                <a:latin typeface="黑体" pitchFamily="49" charset="-122"/>
                <a:ea typeface="黑体" pitchFamily="49" charset="-122"/>
              </a:rPr>
              <a:t>第四，用户评估，即评价开发工作，提出修改意见，建立下一个周期的计划。 </a:t>
            </a:r>
            <a:endParaRPr lang="en-US" altLang="zh-CN" b="0" dirty="0">
              <a:solidFill>
                <a:schemeClr val="tx1"/>
              </a:solidFill>
              <a:latin typeface="黑体" pitchFamily="49" charset="-122"/>
              <a:ea typeface="黑体" pitchFamily="49" charset="-122"/>
            </a:endParaRPr>
          </a:p>
          <a:p>
            <a:pPr>
              <a:defRPr/>
            </a:pPr>
            <a:endParaRPr lang="en-US" altLang="zh-CN" b="0" dirty="0">
              <a:solidFill>
                <a:schemeClr val="tx1"/>
              </a:solidFill>
              <a:latin typeface="黑体" pitchFamily="49" charset="-122"/>
              <a:ea typeface="黑体" pitchFamily="49" charset="-122"/>
            </a:endParaRPr>
          </a:p>
          <a:p>
            <a:pPr>
              <a:defRPr/>
            </a:pPr>
            <a:endParaRPr lang="en-US" altLang="zh-CN" b="0" dirty="0">
              <a:solidFill>
                <a:schemeClr val="tx1"/>
              </a:solidFill>
              <a:latin typeface="黑体" pitchFamily="49" charset="-122"/>
              <a:ea typeface="黑体" pitchFamily="49" charset="-122"/>
            </a:endParaRPr>
          </a:p>
          <a:p>
            <a:pPr marL="0" marR="0" indent="0" algn="l" defTabSz="914400" rtl="0" eaLnBrk="0" fontAlgn="base" latinLnBrk="1" hangingPunct="0">
              <a:lnSpc>
                <a:spcPct val="100000"/>
              </a:lnSpc>
              <a:spcBef>
                <a:spcPct val="30000"/>
              </a:spcBef>
              <a:spcAft>
                <a:spcPct val="0"/>
              </a:spcAft>
              <a:buClrTx/>
              <a:buSzTx/>
              <a:buFontTx/>
              <a:buNone/>
              <a:tabLst/>
              <a:defRPr/>
            </a:pPr>
            <a:r>
              <a:rPr kumimoji="1" lang="zh-CN" altLang="en-US" sz="1200" b="0" kern="1200" dirty="0">
                <a:solidFill>
                  <a:schemeClr val="tx1"/>
                </a:solidFill>
                <a:latin typeface="Gulim" pitchFamily="34" charset="-127"/>
                <a:ea typeface="Gulim" pitchFamily="34" charset="-127"/>
                <a:cs typeface="+mn-cs"/>
              </a:rPr>
              <a:t>螺旋模型加强了用户与开发人员的交流，兼有瀑布模型与演化模型的优点。尽管螺旋模型能够很大程度上保证产品是成功的，但却</a:t>
            </a:r>
            <a:r>
              <a:rPr lang="zh-CN" altLang="en-US" sz="1100" dirty="0">
                <a:solidFill>
                  <a:srgbClr val="FF0000"/>
                </a:solidFill>
              </a:rPr>
              <a:t>不能保证项目是成功的，进度、成本的压力使项目本身不可能无休止的重复。</a:t>
            </a:r>
            <a:r>
              <a:rPr kumimoji="1" lang="zh-CN" altLang="en-US" sz="1200" b="0" kern="1200" dirty="0">
                <a:solidFill>
                  <a:schemeClr val="tx1"/>
                </a:solidFill>
                <a:latin typeface="Gulim" pitchFamily="34" charset="-127"/>
                <a:ea typeface="Gulim" pitchFamily="34" charset="-127"/>
                <a:cs typeface="+mn-cs"/>
              </a:rPr>
              <a:t>因此，风险分析是螺旋模型的核心活动，每次循环之前，都要评估下一次循环对项目产生的影响，保证项目的进度和成本在可控范围内。</a:t>
            </a:r>
            <a:endParaRPr kumimoji="1" lang="en-US" altLang="zh-CN" sz="1200" b="0" kern="1200" dirty="0">
              <a:solidFill>
                <a:schemeClr val="tx1"/>
              </a:solidFill>
              <a:latin typeface="Gulim" pitchFamily="34" charset="-127"/>
              <a:ea typeface="Gulim" pitchFamily="34" charset="-127"/>
              <a:cs typeface="+mn-cs"/>
            </a:endParaRPr>
          </a:p>
          <a:p>
            <a:pPr>
              <a:defRPr/>
            </a:pPr>
            <a:endParaRPr lang="en-US" altLang="zh-CN" b="0" dirty="0">
              <a:solidFill>
                <a:schemeClr val="tx1"/>
              </a:solidFill>
              <a:latin typeface="黑体" pitchFamily="49" charset="-122"/>
              <a:ea typeface="黑体" pitchFamily="49" charset="-122"/>
            </a:endParaRPr>
          </a:p>
          <a:p>
            <a:pPr eaLnBrk="1" hangingPunct="1"/>
            <a:endParaRPr lang="zh-CN" altLang="en-US" dirty="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0D6E0CB5-953F-4068-ACAA-F6F561F56F2A}" type="slidenum">
              <a:rPr lang="en-US" altLang="ko-KR" smtClean="0"/>
              <a:pPr/>
              <a:t>38</a:t>
            </a:fld>
            <a:endParaRPr lang="en-US" altLang="ko-K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marL="0" marR="0" indent="0" algn="l" defTabSz="914400" rtl="0" eaLnBrk="1" fontAlgn="base" latinLnBrk="1" hangingPunct="1">
              <a:lnSpc>
                <a:spcPct val="100000"/>
              </a:lnSpc>
              <a:spcBef>
                <a:spcPct val="30000"/>
              </a:spcBef>
              <a:spcAft>
                <a:spcPct val="0"/>
              </a:spcAft>
              <a:buClrTx/>
              <a:buSzTx/>
              <a:buFontTx/>
              <a:buNone/>
              <a:tabLst/>
              <a:defRPr/>
            </a:pPr>
            <a:r>
              <a:rPr kumimoji="1" lang="zh-CN" altLang="en-US" sz="1200" b="0" kern="1200" dirty="0">
                <a:solidFill>
                  <a:schemeClr val="tx1"/>
                </a:solidFill>
                <a:latin typeface="Gulim" pitchFamily="34" charset="-127"/>
                <a:ea typeface="Gulim" pitchFamily="34" charset="-127"/>
                <a:cs typeface="+mn-cs"/>
              </a:rPr>
              <a:t>喷泉模型</a:t>
            </a:r>
            <a:r>
              <a:rPr lang="zh-CN" altLang="en-US" sz="1200" dirty="0">
                <a:solidFill>
                  <a:srgbClr val="FF0000"/>
                </a:solidFill>
              </a:rPr>
              <a:t>支持软件复用</a:t>
            </a:r>
            <a:r>
              <a:rPr lang="zh-CN" altLang="en-US" sz="1200" b="0" dirty="0"/>
              <a:t>，</a:t>
            </a:r>
            <a:r>
              <a:rPr kumimoji="1" lang="zh-CN" altLang="en-US" sz="1200" b="0" kern="1200" dirty="0">
                <a:solidFill>
                  <a:schemeClr val="tx1"/>
                </a:solidFill>
                <a:latin typeface="Gulim" pitchFamily="34" charset="-127"/>
                <a:ea typeface="Gulim" pitchFamily="34" charset="-127"/>
                <a:cs typeface="+mn-cs"/>
              </a:rPr>
              <a:t>有利于多项开发活动集成，但需要大量开发人员同时开发，</a:t>
            </a:r>
            <a:r>
              <a:rPr lang="zh-CN" altLang="en-US" sz="1200" dirty="0">
                <a:solidFill>
                  <a:srgbClr val="FF0000"/>
                </a:solidFill>
              </a:rPr>
              <a:t>不利于项目管理</a:t>
            </a:r>
            <a:r>
              <a:rPr lang="zh-CN" altLang="en-US" sz="1200" b="0" dirty="0"/>
              <a:t>。</a:t>
            </a:r>
            <a:r>
              <a:rPr kumimoji="1" lang="zh-CN" altLang="en-US" sz="1200" b="0" kern="1200" dirty="0">
                <a:solidFill>
                  <a:schemeClr val="tx1"/>
                </a:solidFill>
                <a:latin typeface="Gulim" pitchFamily="34" charset="-127"/>
                <a:ea typeface="Gulim" pitchFamily="34" charset="-127"/>
                <a:cs typeface="+mn-cs"/>
              </a:rPr>
              <a:t>使用喷泉模型时，文档必须严格管理以确保统一性。喷泉模型适用于使用面向对象开发方法的软件项目。  </a:t>
            </a:r>
            <a:endParaRPr kumimoji="1" lang="en-US" altLang="zh-CN" sz="1200" b="0" kern="1200" dirty="0">
              <a:solidFill>
                <a:schemeClr val="tx1"/>
              </a:solidFill>
              <a:latin typeface="Gulim" pitchFamily="34" charset="-127"/>
              <a:ea typeface="Gulim" pitchFamily="34" charset="-127"/>
              <a:cs typeface="+mn-cs"/>
            </a:endParaRPr>
          </a:p>
          <a:p>
            <a:pPr eaLnBrk="1" hangingPunct="1"/>
            <a:endParaRPr lang="zh-CN" altLang="en-US" dirty="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miter lim="800000"/>
            <a:headEnd/>
            <a:tailEnd/>
          </a:ln>
        </p:spPr>
        <p:txBody>
          <a:bodyPr/>
          <a:lstStyle/>
          <a:p>
            <a:fld id="{DA6AC06F-DA04-4BCD-A6AF-34EC531EEDB5}" type="slidenum">
              <a:rPr lang="en-US" altLang="ko-KR" smtClean="0"/>
              <a:pPr/>
              <a:t>39</a:t>
            </a:fld>
            <a:endParaRPr lang="en-US" altLang="ko-K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marL="0" marR="0" indent="0" algn="l" defTabSz="914400" rtl="0" eaLnBrk="1" fontAlgn="base" latinLnBrk="1" hangingPunct="1">
              <a:lnSpc>
                <a:spcPct val="100000"/>
              </a:lnSpc>
              <a:spcBef>
                <a:spcPct val="30000"/>
              </a:spcBef>
              <a:spcAft>
                <a:spcPct val="0"/>
              </a:spcAft>
              <a:buClrTx/>
              <a:buSzTx/>
              <a:buFontTx/>
              <a:buNone/>
              <a:tabLst/>
              <a:defRPr/>
            </a:pPr>
            <a:r>
              <a:rPr kumimoji="1" lang="zh-CN" altLang="en-US" sz="1200" b="0" kern="1200" dirty="0">
                <a:solidFill>
                  <a:schemeClr val="tx1"/>
                </a:solidFill>
                <a:latin typeface="Gulim" pitchFamily="34" charset="-127"/>
                <a:ea typeface="Gulim" pitchFamily="34" charset="-127"/>
                <a:cs typeface="+mn-cs"/>
              </a:rPr>
              <a:t>在渐增模型中，首次出现了“原型”的概念，即构造一个试验性的产品去探索需求。原型模型是进一步的发展，它以</a:t>
            </a:r>
            <a:r>
              <a:rPr lang="zh-CN" altLang="en-US" sz="1200" dirty="0">
                <a:solidFill>
                  <a:srgbClr val="FF0000"/>
                </a:solidFill>
              </a:rPr>
              <a:t>迭代式开发为思想</a:t>
            </a:r>
            <a:r>
              <a:rPr lang="zh-CN" altLang="en-US" sz="1200" b="0" dirty="0"/>
              <a:t>，</a:t>
            </a:r>
            <a:r>
              <a:rPr kumimoji="1" lang="zh-CN" altLang="en-US" sz="1200" b="0" kern="1200" dirty="0">
                <a:solidFill>
                  <a:schemeClr val="tx1"/>
                </a:solidFill>
                <a:latin typeface="Gulim" pitchFamily="34" charset="-127"/>
                <a:ea typeface="Gulim" pitchFamily="34" charset="-127"/>
                <a:cs typeface="+mn-cs"/>
              </a:rPr>
              <a:t>针对需求分析难以完整、准确，或者可实现性难以验证的问题，首先构建一个软件原始模型给用户体验，反馈意见，通过不断更新或者多次重复开发，得到最终软件。  </a:t>
            </a:r>
            <a:endParaRPr kumimoji="1" lang="en-US" altLang="zh-CN" sz="1200" b="0" kern="1200" dirty="0">
              <a:solidFill>
                <a:schemeClr val="tx1"/>
              </a:solidFill>
              <a:latin typeface="Gulim" pitchFamily="34" charset="-127"/>
              <a:ea typeface="Gulim" pitchFamily="34" charset="-127"/>
              <a:cs typeface="+mn-cs"/>
            </a:endParaRPr>
          </a:p>
          <a:p>
            <a:pPr eaLnBrk="1" hangingPunct="1"/>
            <a:endParaRPr lang="en-US" altLang="zh-CN" dirty="0">
              <a:ea typeface="宋体" pitchFamily="2" charset="-122"/>
            </a:endParaRPr>
          </a:p>
          <a:p>
            <a:pPr marL="0" marR="0" indent="0" algn="l" defTabSz="914400" rtl="0" eaLnBrk="1" fontAlgn="base" latinLnBrk="1" hangingPunct="1">
              <a:lnSpc>
                <a:spcPct val="100000"/>
              </a:lnSpc>
              <a:spcBef>
                <a:spcPct val="30000"/>
              </a:spcBef>
              <a:spcAft>
                <a:spcPct val="0"/>
              </a:spcAft>
              <a:buClrTx/>
              <a:buSzTx/>
              <a:buFontTx/>
              <a:buNone/>
              <a:tabLst/>
              <a:defRPr/>
            </a:pPr>
            <a:r>
              <a:rPr kumimoji="1" lang="zh-CN" altLang="en-US" sz="1200" b="0" kern="1200" dirty="0">
                <a:solidFill>
                  <a:schemeClr val="tx1"/>
                </a:solidFill>
                <a:latin typeface="Gulim" pitchFamily="34" charset="-127"/>
                <a:ea typeface="Gulim" pitchFamily="34" charset="-127"/>
                <a:cs typeface="+mn-cs"/>
              </a:rPr>
              <a:t>原型模型的优点在于</a:t>
            </a:r>
            <a:r>
              <a:rPr lang="zh-CN" altLang="en-US" sz="1200" dirty="0">
                <a:solidFill>
                  <a:srgbClr val="FF0000"/>
                </a:solidFill>
              </a:rPr>
              <a:t>它易于探索明确的需求</a:t>
            </a:r>
            <a:r>
              <a:rPr lang="zh-CN" altLang="en-US" sz="1200" b="0" dirty="0"/>
              <a:t>，</a:t>
            </a:r>
            <a:r>
              <a:rPr kumimoji="1" lang="zh-CN" altLang="en-US" sz="1200" b="0" kern="1200" dirty="0">
                <a:solidFill>
                  <a:schemeClr val="tx1"/>
                </a:solidFill>
                <a:latin typeface="Gulim" pitchFamily="34" charset="-127"/>
                <a:ea typeface="Gulim" pitchFamily="34" charset="-127"/>
                <a:cs typeface="+mn-cs"/>
              </a:rPr>
              <a:t>易验证开发方案的可行性，用户可以快速体验并及时反馈意见。缺点在于一定</a:t>
            </a:r>
            <a:r>
              <a:rPr lang="zh-CN" altLang="en-US" sz="1200" dirty="0">
                <a:solidFill>
                  <a:srgbClr val="FF0000"/>
                </a:solidFill>
              </a:rPr>
              <a:t>要有高效的工具和方法来支持</a:t>
            </a:r>
            <a:r>
              <a:rPr lang="zh-CN" altLang="en-US" sz="1200" b="0" dirty="0"/>
              <a:t>，</a:t>
            </a:r>
            <a:r>
              <a:rPr kumimoji="1" lang="zh-CN" altLang="en-US" sz="1200" b="0" kern="1200" dirty="0">
                <a:solidFill>
                  <a:schemeClr val="tx1"/>
                </a:solidFill>
                <a:latin typeface="Gulim" pitchFamily="34" charset="-127"/>
                <a:ea typeface="Gulim" pitchFamily="34" charset="-127"/>
                <a:cs typeface="+mn-cs"/>
              </a:rPr>
              <a:t>否则无法给反复的迭代提供成本和进度保障。   </a:t>
            </a:r>
            <a:endParaRPr kumimoji="1" lang="en-US" altLang="zh-CN" sz="1200" b="0" kern="1200" dirty="0">
              <a:solidFill>
                <a:schemeClr val="tx1"/>
              </a:solidFill>
              <a:latin typeface="Gulim" pitchFamily="34" charset="-127"/>
              <a:ea typeface="Gulim" pitchFamily="34" charset="-127"/>
              <a:cs typeface="+mn-cs"/>
            </a:endParaRPr>
          </a:p>
          <a:p>
            <a:pPr eaLnBrk="1" hangingPunct="1"/>
            <a:endParaRPr lang="zh-CN" altLang="en-US" dirty="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21D7323A-E8BF-4262-B5F6-778A0DA04972}" type="slidenum">
              <a:rPr lang="en-US" altLang="ko-KR" smtClean="0"/>
              <a:pPr/>
              <a:t>40</a:t>
            </a:fld>
            <a:endParaRPr lang="en-US" altLang="ko-K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r>
              <a:rPr lang="zh-CN" altLang="en-US"/>
              <a:t>，首要的任务就是确定采用什么样的软件过程，可以选择业界内成熟的生命周期模型，也可以对模型加以改进甚至自定义过程（如果软件企业</a:t>
            </a:r>
            <a:r>
              <a:rPr lang="en-US" altLang="zh-CN"/>
              <a:t>/</a:t>
            </a:r>
            <a:r>
              <a:rPr lang="zh-CN" altLang="en-US"/>
              <a:t>团队能力足够成熟的话）。另外，在项目的执行过程中，要自始至终的遵循既定的软件过程，为此应当建立起软件过程监督机制，一旦发现严重的过程偏离现象，要及时采取修正措施。 </a:t>
            </a:r>
            <a:endParaRPr lang="zh-CN" altLang="en-US">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noFill/>
        </p:spPr>
        <p:txBody>
          <a:bodyPr/>
          <a:lstStyle/>
          <a:p>
            <a:pPr eaLnBrk="1" hangingPunct="1"/>
            <a:endParaRPr lang="zh-CN" altLang="en-US"/>
          </a:p>
        </p:txBody>
      </p:sp>
      <p:sp>
        <p:nvSpPr>
          <p:cNvPr id="52228" name="灯片编号占位符 3"/>
          <p:cNvSpPr>
            <a:spLocks noGrp="1"/>
          </p:cNvSpPr>
          <p:nvPr>
            <p:ph type="sldNum" sz="quarter" idx="5"/>
          </p:nvPr>
        </p:nvSpPr>
        <p:spPr>
          <a:noFill/>
          <a:ln>
            <a:miter lim="800000"/>
            <a:headEnd/>
            <a:tailEnd/>
          </a:ln>
        </p:spPr>
        <p:txBody>
          <a:bodyPr/>
          <a:lstStyle/>
          <a:p>
            <a:fld id="{8641D54E-ADF3-4721-80DB-42D7EB398614}" type="slidenum">
              <a:rPr lang="en-US" altLang="ko-KR" smtClean="0"/>
              <a:pPr/>
              <a:t>2</a:t>
            </a:fld>
            <a:endParaRPr lang="en-US" altLang="ko-K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fld id="{C7D24CD1-2A39-474B-A53A-24024A64E0A2}" type="slidenum">
              <a:rPr lang="en-US" altLang="ko-KR" smtClean="0"/>
              <a:pPr/>
              <a:t>41</a:t>
            </a:fld>
            <a:endParaRPr lang="en-US" altLang="ko-K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p:spPr>
        <p:txBody>
          <a:bodyPr/>
          <a:lstStyle/>
          <a:p>
            <a:pPr>
              <a:lnSpc>
                <a:spcPct val="120000"/>
              </a:lnSpc>
              <a:buFont typeface="Wingdings" pitchFamily="2" charset="2"/>
              <a:buNone/>
              <a:defRPr/>
            </a:pPr>
            <a:r>
              <a:rPr lang="zh-CN" altLang="en-US" sz="1200" b="0" dirty="0"/>
              <a:t> </a:t>
            </a:r>
            <a:r>
              <a:rPr lang="zh-CN" altLang="en-US" sz="1200" b="0" dirty="0">
                <a:solidFill>
                  <a:schemeClr val="tx1"/>
                </a:solidFill>
                <a:latin typeface="华文细黑" pitchFamily="2" charset="-122"/>
                <a:ea typeface="华文细黑" pitchFamily="2" charset="-122"/>
              </a:rPr>
              <a:t>软件过程建立后，在具体的实施过程中要对软件过程进行管理，一方面要保证软件项目遵循已建立的过程，</a:t>
            </a:r>
            <a:r>
              <a:rPr lang="zh-CN" altLang="en-US" sz="1200" b="0" dirty="0">
                <a:solidFill>
                  <a:srgbClr val="C00000"/>
                </a:solidFill>
                <a:latin typeface="华文细黑" pitchFamily="2" charset="-122"/>
                <a:ea typeface="华文细黑" pitchFamily="2" charset="-122"/>
              </a:rPr>
              <a:t>进度是可控的</a:t>
            </a:r>
            <a:r>
              <a:rPr lang="zh-CN" altLang="en-US" sz="1200" b="0" dirty="0">
                <a:solidFill>
                  <a:schemeClr val="tx1"/>
                </a:solidFill>
                <a:latin typeface="华文细黑" pitchFamily="2" charset="-122"/>
                <a:ea typeface="华文细黑" pitchFamily="2" charset="-122"/>
              </a:rPr>
              <a:t>，这就需要采取一定的监控技术；另一方面，需要将过程进展情况量化以</a:t>
            </a:r>
            <a:r>
              <a:rPr lang="zh-CN" altLang="en-US" sz="1200" b="0" dirty="0">
                <a:solidFill>
                  <a:srgbClr val="C00000"/>
                </a:solidFill>
                <a:latin typeface="华文细黑" pitchFamily="2" charset="-122"/>
                <a:ea typeface="华文细黑" pitchFamily="2" charset="-122"/>
              </a:rPr>
              <a:t>评估过程实施质量</a:t>
            </a:r>
            <a:r>
              <a:rPr lang="zh-CN" altLang="en-US" sz="1200" b="0" dirty="0">
                <a:solidFill>
                  <a:schemeClr val="tx1"/>
                </a:solidFill>
                <a:latin typeface="华文细黑" pitchFamily="2" charset="-122"/>
                <a:ea typeface="华文细黑" pitchFamily="2" charset="-122"/>
              </a:rPr>
              <a:t>，即进行过程的度量，进而优化和改进软件过程。</a:t>
            </a:r>
            <a:endParaRPr lang="en-US" altLang="zh-CN" sz="1200" b="0" dirty="0">
              <a:solidFill>
                <a:schemeClr val="tx1"/>
              </a:solidFill>
              <a:latin typeface="华文细黑" pitchFamily="2" charset="-122"/>
              <a:ea typeface="华文细黑" pitchFamily="2" charset="-122"/>
            </a:endParaRPr>
          </a:p>
          <a:p>
            <a:pPr>
              <a:lnSpc>
                <a:spcPct val="120000"/>
              </a:lnSpc>
              <a:buFont typeface="Wingdings" pitchFamily="2" charset="2"/>
              <a:buNone/>
              <a:defRPr/>
            </a:pPr>
            <a:r>
              <a:rPr lang="zh-CN" altLang="en-US" sz="1200" b="0" dirty="0">
                <a:solidFill>
                  <a:schemeClr val="tx1"/>
                </a:solidFill>
                <a:latin typeface="华文细黑" pitchFamily="2" charset="-122"/>
                <a:ea typeface="华文细黑" pitchFamily="2" charset="-122"/>
              </a:rPr>
              <a:t>    尽管在项目先起阶段已经定义好过程进度与监控策略的计划，但软件的特点决定了项目不可能按部就班的实施，往往会有需求变更等突发情况产生，因而</a:t>
            </a:r>
            <a:r>
              <a:rPr lang="zh-CN" altLang="en-US" sz="1200" b="0" dirty="0">
                <a:solidFill>
                  <a:srgbClr val="C00000"/>
                </a:solidFill>
                <a:latin typeface="华文细黑" pitchFamily="2" charset="-122"/>
                <a:ea typeface="华文细黑" pitchFamily="2" charset="-122"/>
              </a:rPr>
              <a:t>过程管理是实时、持续的，贯穿项目始终</a:t>
            </a:r>
            <a:r>
              <a:rPr lang="zh-CN" altLang="en-US" sz="1200" b="0" dirty="0">
                <a:solidFill>
                  <a:schemeClr val="tx1"/>
                </a:solidFill>
                <a:latin typeface="华文细黑" pitchFamily="2" charset="-122"/>
                <a:ea typeface="华文细黑" pitchFamily="2" charset="-122"/>
              </a:rPr>
              <a:t>。</a:t>
            </a:r>
            <a:endParaRPr lang="zh-CN" altLang="en-US" dirty="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miter lim="800000"/>
            <a:headEnd/>
            <a:tailEnd/>
          </a:ln>
        </p:spPr>
        <p:txBody>
          <a:bodyPr/>
          <a:lstStyle/>
          <a:p>
            <a:fld id="{D643AAFC-6A83-448F-87D4-C37E74556FD7}" type="slidenum">
              <a:rPr lang="en-US" altLang="ko-KR" smtClean="0"/>
              <a:pPr/>
              <a:t>42</a:t>
            </a:fld>
            <a:endParaRPr lang="en-US" altLang="ko-K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miter lim="800000"/>
            <a:headEnd/>
            <a:tailEnd/>
          </a:ln>
        </p:spPr>
        <p:txBody>
          <a:bodyPr/>
          <a:lstStyle/>
          <a:p>
            <a:fld id="{A8D5EEC0-03E7-47D7-B907-03CBA7D78144}" type="slidenum">
              <a:rPr lang="en-US" altLang="ko-KR" smtClean="0"/>
              <a:pPr/>
              <a:t>43</a:t>
            </a:fld>
            <a:endParaRPr lang="en-US" altLang="ko-K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miter lim="800000"/>
            <a:headEnd/>
            <a:tailEnd/>
          </a:ln>
        </p:spPr>
        <p:txBody>
          <a:bodyPr/>
          <a:lstStyle/>
          <a:p>
            <a:fld id="{EC8F2BEB-D580-4108-95CD-31A1733D2C55}" type="slidenum">
              <a:rPr lang="en-US" altLang="ko-KR" smtClean="0"/>
              <a:pPr/>
              <a:t>44</a:t>
            </a:fld>
            <a:endParaRPr lang="en-US" altLang="ko-K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miter lim="800000"/>
            <a:headEnd/>
            <a:tailEnd/>
          </a:ln>
        </p:spPr>
        <p:txBody>
          <a:bodyPr/>
          <a:lstStyle/>
          <a:p>
            <a:fld id="{4C0F1056-34AC-40D2-AD99-3ED5B5C8880C}" type="slidenum">
              <a:rPr lang="en-US" altLang="ko-KR" smtClean="0"/>
              <a:pPr/>
              <a:t>45</a:t>
            </a:fld>
            <a:endParaRPr lang="en-US" altLang="ko-K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8125F633-0C01-4C85-9063-FA230D083DF5}" type="slidenum">
              <a:rPr lang="en-US" altLang="ko-KR" smtClean="0"/>
              <a:pPr/>
              <a:t>46</a:t>
            </a:fld>
            <a:endParaRPr lang="en-US" altLang="ko-K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r>
              <a:rPr lang="zh-CN" altLang="en-US" sz="1200" b="0" dirty="0">
                <a:solidFill>
                  <a:schemeClr val="tx1"/>
                </a:solidFill>
                <a:latin typeface="华文细黑" pitchFamily="2" charset="-122"/>
                <a:ea typeface="华文细黑" pitchFamily="2" charset="-122"/>
              </a:rPr>
              <a:t>在实际软件开发过程中，往往会产生一些偏离过程的活动，例如工作效率过低、资源分配不足、突发事件等等。这些活动如果置之不理，势必会对原定的软件过程造成影响，软件过程监控就是为了确保软件过程能够高质量的运行而实施的一组活动。</a:t>
            </a:r>
            <a:endParaRPr lang="zh-CN" altLang="en-US" dirty="0">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miter lim="800000"/>
            <a:headEnd/>
            <a:tailEnd/>
          </a:ln>
        </p:spPr>
        <p:txBody>
          <a:bodyPr/>
          <a:lstStyle/>
          <a:p>
            <a:fld id="{3314A471-759C-475A-A8F2-723208BDC6B1}" type="slidenum">
              <a:rPr lang="en-US" altLang="ko-KR" smtClean="0"/>
              <a:pPr/>
              <a:t>47</a:t>
            </a:fld>
            <a:endParaRPr lang="en-US" altLang="ko-K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a:defRPr/>
            </a:pPr>
            <a:r>
              <a:rPr lang="zh-CN" altLang="en-US" sz="2000" b="0" dirty="0">
                <a:solidFill>
                  <a:schemeClr val="tx1"/>
                </a:solidFill>
                <a:latin typeface="华文细黑" pitchFamily="2" charset="-122"/>
                <a:ea typeface="华文细黑" pitchFamily="2" charset="-122"/>
              </a:rPr>
              <a:t>通常有以下的原则： </a:t>
            </a:r>
          </a:p>
          <a:p>
            <a:pPr>
              <a:defRPr/>
            </a:pPr>
            <a:endParaRPr lang="zh-CN" altLang="en-US" sz="2000" b="0" dirty="0">
              <a:latin typeface="华文细黑" pitchFamily="2" charset="-122"/>
              <a:ea typeface="华文细黑" pitchFamily="2" charset="-122"/>
            </a:endParaRPr>
          </a:p>
          <a:p>
            <a:pPr lvl="2" indent="-342900" eaLnBrk="0" latinLnBrk="1" hangingPunct="0">
              <a:lnSpc>
                <a:spcPct val="120000"/>
              </a:lnSpc>
              <a:spcBef>
                <a:spcPct val="20000"/>
              </a:spcBef>
              <a:buClr>
                <a:schemeClr val="accent1"/>
              </a:buClr>
              <a:buSzPct val="75000"/>
              <a:buFont typeface="Wingdings" pitchFamily="2" charset="2"/>
              <a:buChar char="l"/>
              <a:defRPr/>
            </a:pPr>
            <a:r>
              <a:rPr lang="zh-CN" altLang="en-US" sz="2000" b="0" dirty="0">
                <a:solidFill>
                  <a:srgbClr val="C00000"/>
                </a:solidFill>
                <a:latin typeface="华文细黑" pitchFamily="2" charset="-122"/>
                <a:ea typeface="华文细黑" pitchFamily="2" charset="-122"/>
              </a:rPr>
              <a:t>按里程碑监控</a:t>
            </a:r>
            <a:r>
              <a:rPr lang="zh-CN" altLang="en-US" sz="2000" b="0" dirty="0">
                <a:solidFill>
                  <a:schemeClr val="tx1"/>
                </a:solidFill>
                <a:latin typeface="华文细黑" pitchFamily="2" charset="-122"/>
                <a:ea typeface="华文细黑" pitchFamily="2" charset="-122"/>
              </a:rPr>
              <a:t>：在软件过程的里程碑监控，可以对进度、结果质量等进行全面检查。 </a:t>
            </a:r>
          </a:p>
          <a:p>
            <a:pPr marL="571500" lvl="2" eaLnBrk="0" latinLnBrk="1" hangingPunct="0">
              <a:lnSpc>
                <a:spcPct val="120000"/>
              </a:lnSpc>
              <a:spcBef>
                <a:spcPct val="20000"/>
              </a:spcBef>
              <a:buClr>
                <a:schemeClr val="accent1"/>
              </a:buClr>
              <a:buSzPct val="75000"/>
              <a:defRPr/>
            </a:pPr>
            <a:endParaRPr lang="zh-CN" altLang="en-US" sz="2000" b="0" dirty="0">
              <a:solidFill>
                <a:schemeClr val="tx1"/>
              </a:solidFill>
              <a:latin typeface="华文细黑" pitchFamily="2" charset="-122"/>
              <a:ea typeface="华文细黑" pitchFamily="2" charset="-122"/>
            </a:endParaRPr>
          </a:p>
          <a:p>
            <a:pPr lvl="2" indent="-342900" eaLnBrk="0" latinLnBrk="1" hangingPunct="0">
              <a:lnSpc>
                <a:spcPct val="120000"/>
              </a:lnSpc>
              <a:spcBef>
                <a:spcPct val="20000"/>
              </a:spcBef>
              <a:buClr>
                <a:schemeClr val="accent1"/>
              </a:buClr>
              <a:buSzPct val="75000"/>
              <a:buFont typeface="Wingdings" pitchFamily="2" charset="2"/>
              <a:buChar char="l"/>
              <a:defRPr/>
            </a:pPr>
            <a:r>
              <a:rPr lang="zh-CN" altLang="en-US" sz="2000" b="0" dirty="0">
                <a:solidFill>
                  <a:srgbClr val="C00000"/>
                </a:solidFill>
                <a:latin typeface="华文细黑" pitchFamily="2" charset="-122"/>
                <a:ea typeface="华文细黑" pitchFamily="2" charset="-122"/>
              </a:rPr>
              <a:t>周期性监控</a:t>
            </a:r>
            <a:r>
              <a:rPr lang="zh-CN" altLang="en-US" sz="2000" b="0" dirty="0">
                <a:solidFill>
                  <a:schemeClr val="tx1"/>
                </a:solidFill>
                <a:latin typeface="华文细黑" pitchFamily="2" charset="-122"/>
                <a:ea typeface="华文细黑" pitchFamily="2" charset="-122"/>
              </a:rPr>
              <a:t>：按固定的时间跨度进行监控，例如：每周进行一次检查。 </a:t>
            </a:r>
          </a:p>
          <a:p>
            <a:pPr lvl="2" indent="-342900" eaLnBrk="0" latinLnBrk="1" hangingPunct="0">
              <a:lnSpc>
                <a:spcPct val="120000"/>
              </a:lnSpc>
              <a:spcBef>
                <a:spcPct val="20000"/>
              </a:spcBef>
              <a:buClr>
                <a:schemeClr val="accent1"/>
              </a:buClr>
              <a:buSzPct val="75000"/>
              <a:buFont typeface="Wingdings" pitchFamily="2" charset="2"/>
              <a:buChar char="l"/>
              <a:defRPr/>
            </a:pPr>
            <a:endParaRPr lang="zh-CN" altLang="en-US" sz="2000" b="0" dirty="0">
              <a:solidFill>
                <a:schemeClr val="tx1"/>
              </a:solidFill>
              <a:latin typeface="华文细黑" pitchFamily="2" charset="-122"/>
              <a:ea typeface="华文细黑" pitchFamily="2" charset="-122"/>
            </a:endParaRPr>
          </a:p>
          <a:p>
            <a:pPr lvl="2" indent="-342900" eaLnBrk="0" latinLnBrk="1" hangingPunct="0">
              <a:lnSpc>
                <a:spcPct val="120000"/>
              </a:lnSpc>
              <a:spcBef>
                <a:spcPct val="20000"/>
              </a:spcBef>
              <a:buClr>
                <a:schemeClr val="accent1"/>
              </a:buClr>
              <a:buSzPct val="75000"/>
              <a:buFont typeface="Wingdings" pitchFamily="2" charset="2"/>
              <a:buChar char="l"/>
              <a:defRPr/>
            </a:pPr>
            <a:r>
              <a:rPr lang="zh-CN" altLang="en-US" sz="2000" b="0" dirty="0">
                <a:solidFill>
                  <a:srgbClr val="C00000"/>
                </a:solidFill>
                <a:latin typeface="华文细黑" pitchFamily="2" charset="-122"/>
                <a:ea typeface="华文细黑" pitchFamily="2" charset="-122"/>
              </a:rPr>
              <a:t>按进度比例监控</a:t>
            </a:r>
            <a:r>
              <a:rPr lang="zh-CN" altLang="en-US" sz="2000" b="0" dirty="0">
                <a:solidFill>
                  <a:schemeClr val="tx1"/>
                </a:solidFill>
                <a:latin typeface="华文细黑" pitchFamily="2" charset="-122"/>
                <a:ea typeface="华文细黑" pitchFamily="2" charset="-122"/>
              </a:rPr>
              <a:t>：根据项目的特点或者项目规模，规定每完成进度的多少比例时进行一次检查，例如：每完成进度的</a:t>
            </a:r>
            <a:r>
              <a:rPr lang="en-US" altLang="zh-CN" sz="2000" b="0" dirty="0">
                <a:solidFill>
                  <a:schemeClr val="tx1"/>
                </a:solidFill>
                <a:latin typeface="华文细黑" pitchFamily="2" charset="-122"/>
                <a:ea typeface="华文细黑" pitchFamily="2" charset="-122"/>
              </a:rPr>
              <a:t>10%</a:t>
            </a:r>
            <a:r>
              <a:rPr lang="zh-CN" altLang="en-US" sz="2000" b="0" dirty="0">
                <a:solidFill>
                  <a:schemeClr val="tx1"/>
                </a:solidFill>
                <a:latin typeface="华文细黑" pitchFamily="2" charset="-122"/>
                <a:ea typeface="华文细黑" pitchFamily="2" charset="-122"/>
              </a:rPr>
              <a:t>进行一次检查，那么在完成进度的</a:t>
            </a:r>
            <a:r>
              <a:rPr lang="en-US" altLang="zh-CN" sz="2000" b="0" dirty="0">
                <a:solidFill>
                  <a:schemeClr val="tx1"/>
                </a:solidFill>
                <a:latin typeface="华文细黑" pitchFamily="2" charset="-122"/>
                <a:ea typeface="华文细黑" pitchFamily="2" charset="-122"/>
              </a:rPr>
              <a:t>10%</a:t>
            </a:r>
            <a:r>
              <a:rPr lang="zh-CN" altLang="en-US" sz="2000" b="0" dirty="0">
                <a:solidFill>
                  <a:schemeClr val="tx1"/>
                </a:solidFill>
                <a:latin typeface="华文细黑" pitchFamily="2" charset="-122"/>
                <a:ea typeface="华文细黑" pitchFamily="2" charset="-122"/>
              </a:rPr>
              <a:t>、</a:t>
            </a:r>
            <a:r>
              <a:rPr lang="en-US" altLang="zh-CN" sz="2000" b="0" dirty="0">
                <a:solidFill>
                  <a:schemeClr val="tx1"/>
                </a:solidFill>
                <a:latin typeface="华文细黑" pitchFamily="2" charset="-122"/>
                <a:ea typeface="华文细黑" pitchFamily="2" charset="-122"/>
              </a:rPr>
              <a:t>20%</a:t>
            </a:r>
            <a:r>
              <a:rPr lang="zh-CN" altLang="en-US" sz="2000" b="0" dirty="0">
                <a:solidFill>
                  <a:schemeClr val="tx1"/>
                </a:solidFill>
                <a:latin typeface="华文细黑" pitchFamily="2" charset="-122"/>
                <a:ea typeface="华文细黑" pitchFamily="2" charset="-122"/>
              </a:rPr>
              <a:t>、</a:t>
            </a:r>
            <a:r>
              <a:rPr lang="en-US" altLang="zh-CN" sz="2000" b="0" dirty="0">
                <a:solidFill>
                  <a:schemeClr val="tx1"/>
                </a:solidFill>
                <a:latin typeface="华文细黑" pitchFamily="2" charset="-122"/>
                <a:ea typeface="华文细黑" pitchFamily="2" charset="-122"/>
              </a:rPr>
              <a:t>30%……</a:t>
            </a:r>
            <a:r>
              <a:rPr lang="zh-CN" altLang="en-US" sz="2000" b="0" dirty="0">
                <a:solidFill>
                  <a:schemeClr val="tx1"/>
                </a:solidFill>
                <a:latin typeface="华文细黑" pitchFamily="2" charset="-122"/>
                <a:ea typeface="华文细黑" pitchFamily="2" charset="-122"/>
              </a:rPr>
              <a:t>时进行检查。 </a:t>
            </a:r>
          </a:p>
          <a:p>
            <a:pPr eaLnBrk="1" hangingPunct="1"/>
            <a:endParaRPr lang="zh-CN" altLang="en-US" dirty="0">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miter lim="800000"/>
            <a:headEnd/>
            <a:tailEnd/>
          </a:ln>
        </p:spPr>
        <p:txBody>
          <a:bodyPr/>
          <a:lstStyle/>
          <a:p>
            <a:fld id="{0AAC7A54-59BF-44D3-85A9-BA46A10E0DBB}" type="slidenum">
              <a:rPr lang="en-US" altLang="ko-KR" smtClean="0"/>
              <a:pPr/>
              <a:t>48</a:t>
            </a:fld>
            <a:endParaRPr lang="en-US" altLang="ko-K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marL="342900" lvl="2" indent="-342900">
              <a:lnSpc>
                <a:spcPct val="120000"/>
              </a:lnSpc>
              <a:spcBef>
                <a:spcPct val="20000"/>
              </a:spcBef>
              <a:buClr>
                <a:schemeClr val="accent1"/>
              </a:buClr>
              <a:buSzPct val="75000"/>
              <a:buFont typeface="Wingdings" pitchFamily="2" charset="2"/>
              <a:buChar char="l"/>
            </a:pPr>
            <a:r>
              <a:rPr lang="zh-CN" altLang="en-US" dirty="0">
                <a:solidFill>
                  <a:srgbClr val="C00000"/>
                </a:solidFill>
              </a:rPr>
              <a:t>进度</a:t>
            </a:r>
            <a:r>
              <a:rPr lang="zh-CN" altLang="en-US" dirty="0"/>
              <a:t>：一个软件项目往往包含若干里程碑，在里程碑处可以检查项目是否滞后于计划进度。 </a:t>
            </a:r>
          </a:p>
          <a:p>
            <a:pPr marL="342900" lvl="2" indent="-342900">
              <a:lnSpc>
                <a:spcPct val="120000"/>
              </a:lnSpc>
              <a:spcBef>
                <a:spcPct val="20000"/>
              </a:spcBef>
              <a:buClr>
                <a:schemeClr val="accent1"/>
              </a:buClr>
              <a:buSzPct val="75000"/>
              <a:buFont typeface="Wingdings" pitchFamily="2" charset="2"/>
              <a:buChar char="l"/>
            </a:pPr>
            <a:r>
              <a:rPr lang="zh-CN" altLang="en-US" dirty="0">
                <a:solidFill>
                  <a:srgbClr val="C00000"/>
                </a:solidFill>
              </a:rPr>
              <a:t>效率</a:t>
            </a:r>
            <a:r>
              <a:rPr lang="zh-CN" altLang="en-US" dirty="0"/>
              <a:t>：计划效率</a:t>
            </a:r>
            <a:r>
              <a:rPr lang="en-US" altLang="zh-CN" dirty="0"/>
              <a:t>=</a:t>
            </a:r>
            <a:r>
              <a:rPr lang="zh-CN" altLang="en-US" dirty="0"/>
              <a:t>计划工作量</a:t>
            </a:r>
            <a:r>
              <a:rPr lang="en-US" altLang="zh-CN" dirty="0"/>
              <a:t>/</a:t>
            </a:r>
            <a:r>
              <a:rPr lang="zh-CN" altLang="en-US" dirty="0"/>
              <a:t>计划工时，同理，实际效率</a:t>
            </a:r>
            <a:r>
              <a:rPr lang="en-US" altLang="zh-CN" dirty="0"/>
              <a:t>=</a:t>
            </a:r>
            <a:r>
              <a:rPr lang="zh-CN" altLang="en-US" dirty="0"/>
              <a:t>度量工作量</a:t>
            </a:r>
            <a:r>
              <a:rPr lang="en-US" altLang="zh-CN" dirty="0"/>
              <a:t>/</a:t>
            </a:r>
            <a:r>
              <a:rPr lang="zh-CN" altLang="en-US" dirty="0"/>
              <a:t>实际工时。项目经理在制定计划时，往往预先估计到达某个里程碑所需的工作量，从而得到计划效率。借助工作量度量技术，可以随时监控实际工作效率。 </a:t>
            </a:r>
          </a:p>
          <a:p>
            <a:pPr marL="342900" lvl="2" indent="-342900">
              <a:lnSpc>
                <a:spcPct val="120000"/>
              </a:lnSpc>
              <a:spcBef>
                <a:spcPct val="20000"/>
              </a:spcBef>
              <a:buClr>
                <a:schemeClr val="accent1"/>
              </a:buClr>
              <a:buSzPct val="75000"/>
              <a:buFont typeface="Wingdings" pitchFamily="2" charset="2"/>
              <a:buChar char="l"/>
            </a:pPr>
            <a:r>
              <a:rPr lang="zh-CN" altLang="en-US" dirty="0">
                <a:solidFill>
                  <a:srgbClr val="C00000"/>
                </a:solidFill>
              </a:rPr>
              <a:t>过程结果</a:t>
            </a:r>
            <a:r>
              <a:rPr lang="zh-CN" altLang="en-US" dirty="0"/>
              <a:t>：即使工作量和进度达到了计划规定，也并不标志着执行了高质量的过程，还要检查过程结果（代码、文档等）的质量。监督过程结果需要借助软件质量度量技术 。</a:t>
            </a:r>
          </a:p>
          <a:p>
            <a:pPr marL="342900" lvl="2" indent="-342900">
              <a:lnSpc>
                <a:spcPct val="120000"/>
              </a:lnSpc>
              <a:spcBef>
                <a:spcPct val="20000"/>
              </a:spcBef>
              <a:buClr>
                <a:schemeClr val="accent1"/>
              </a:buClr>
              <a:buSzPct val="75000"/>
              <a:buFont typeface="Wingdings" pitchFamily="2" charset="2"/>
              <a:buChar char="l"/>
            </a:pPr>
            <a:r>
              <a:rPr lang="zh-CN" altLang="en-US" dirty="0">
                <a:solidFill>
                  <a:srgbClr val="C00000"/>
                </a:solidFill>
              </a:rPr>
              <a:t>工作状态</a:t>
            </a:r>
            <a:r>
              <a:rPr lang="zh-CN" altLang="en-US" dirty="0"/>
              <a:t>：监督团队成员是否在按照计划执行任务，同时考察其工作积极性。隐患：检查资源（人力、成本、软硬件等）分配与占用情况，以防资源过早消耗对后续过程产生影响；如果发生突发活动（例如需求变更），那么要估计对现有过程产生的影响。 </a:t>
            </a:r>
          </a:p>
          <a:p>
            <a:pPr eaLnBrk="1" hangingPunct="1"/>
            <a:endParaRPr lang="zh-CN" altLang="en-US" dirty="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545FD3C0-66DF-4878-9B3A-9A7C46DD5AFB}" type="slidenum">
              <a:rPr lang="en-US" altLang="ko-KR" smtClean="0"/>
              <a:pPr/>
              <a:t>49</a:t>
            </a:fld>
            <a:endParaRPr lang="en-US" altLang="ko-K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r>
              <a:rPr lang="zh-CN" altLang="en-US" dirty="0"/>
              <a:t>首要的任务就是确定采用什么样的软件过程，可以选择业界内成熟的生命周期模型，也可以对模型加以改进甚至自定义过程（如果软件企业</a:t>
            </a:r>
            <a:r>
              <a:rPr lang="en-US" altLang="zh-CN" dirty="0"/>
              <a:t>/</a:t>
            </a:r>
            <a:r>
              <a:rPr lang="zh-CN" altLang="en-US" dirty="0"/>
              <a:t>团队能力足够成熟的话）。另外，在项目的执行过程中，要自始至终的遵循既定的软件过程，为此应当建立起软件过程监督机制，一旦发现严重的过程偏离现象，要及时采取修正措施。 </a:t>
            </a:r>
            <a:endParaRPr lang="zh-CN" altLang="en-US" dirty="0">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miter lim="800000"/>
            <a:headEnd/>
            <a:tailEnd/>
          </a:ln>
        </p:spPr>
        <p:txBody>
          <a:bodyPr/>
          <a:lstStyle/>
          <a:p>
            <a:fld id="{3E1BEA40-D37F-4BC9-B2AA-2C86C83F0D32}" type="slidenum">
              <a:rPr lang="en-US" altLang="ko-KR" smtClean="0"/>
              <a:pPr/>
              <a:t>50</a:t>
            </a:fld>
            <a:endParaRPr lang="en-US" altLang="ko-K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miter lim="800000"/>
            <a:headEnd/>
            <a:tailEnd/>
          </a:ln>
        </p:spPr>
        <p:txBody>
          <a:bodyPr/>
          <a:lstStyle/>
          <a:p>
            <a:fld id="{62C3AB09-3B14-4380-B643-84A3923A60E0}" type="slidenum">
              <a:rPr lang="en-US" altLang="ko-KR" smtClean="0"/>
              <a:pPr/>
              <a:t>3</a:t>
            </a:fld>
            <a:endParaRPr lang="en-US" altLang="ko-K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AC5045B8-6104-4F36-9A35-5AF572F781E0}" type="slidenum">
              <a:rPr lang="en-US" altLang="ko-KR" smtClean="0"/>
              <a:pPr/>
              <a:t>51</a:t>
            </a:fld>
            <a:endParaRPr lang="en-US" altLang="ko-K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miter lim="800000"/>
            <a:headEnd/>
            <a:tailEnd/>
          </a:ln>
        </p:spPr>
        <p:txBody>
          <a:bodyPr/>
          <a:lstStyle/>
          <a:p>
            <a:fld id="{8BDAD0A9-6081-414D-B901-C971ED71F7E9}" type="slidenum">
              <a:rPr lang="en-US" altLang="ko-KR" smtClean="0"/>
              <a:pPr/>
              <a:t>53</a:t>
            </a:fld>
            <a:endParaRPr lang="en-US" altLang="ko-K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miter lim="800000"/>
            <a:headEnd/>
            <a:tailEnd/>
          </a:ln>
        </p:spPr>
        <p:txBody>
          <a:bodyPr/>
          <a:lstStyle/>
          <a:p>
            <a:fld id="{C28518AC-48EA-478A-A636-506891F12A58}" type="slidenum">
              <a:rPr lang="en-US" altLang="ko-KR" smtClean="0"/>
              <a:pPr/>
              <a:t>55</a:t>
            </a:fld>
            <a:endParaRPr lang="en-US" altLang="ko-K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r>
              <a:rPr lang="zh-CN" altLang="en-US"/>
              <a:t>如此多的工具交错使用，这使得软件环境准备工作变得复杂且易错，同时各工具产生的工件之间也存在着一定的兼容性问题。未来的过程管理工具发展趋势应当能将各个工具合并在一起，成为团队协作交互的统一平台，目前这类平台的典型代表为</a:t>
            </a:r>
            <a:r>
              <a:rPr lang="en-US" altLang="zh-CN"/>
              <a:t>IBM</a:t>
            </a:r>
            <a:r>
              <a:rPr lang="zh-CN" altLang="en-US"/>
              <a:t>公司的</a:t>
            </a:r>
            <a:r>
              <a:rPr lang="en-US" altLang="zh-CN"/>
              <a:t>Jazz</a:t>
            </a:r>
            <a:r>
              <a:rPr lang="zh-CN" altLang="en-US"/>
              <a:t>平台。</a:t>
            </a:r>
            <a:endParaRPr lang="zh-CN" altLang="en-US">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miter lim="800000"/>
            <a:headEnd/>
            <a:tailEnd/>
          </a:ln>
        </p:spPr>
        <p:txBody>
          <a:bodyPr/>
          <a:lstStyle/>
          <a:p>
            <a:fld id="{B52E1E90-072D-4D1A-A644-FE2472E5B263}" type="slidenum">
              <a:rPr lang="en-US" altLang="ko-KR" smtClean="0"/>
              <a:pPr/>
              <a:t>56</a:t>
            </a:fld>
            <a:endParaRPr lang="en-US" altLang="ko-K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31"/>
          <p:cNvSpPr>
            <a:spLocks noGrp="1" noChangeArrowheads="1"/>
          </p:cNvSpPr>
          <p:nvPr>
            <p:ph type="sldNum" sz="quarter" idx="5"/>
          </p:nvPr>
        </p:nvSpPr>
        <p:spPr>
          <a:noFill/>
          <a:ln>
            <a:miter lim="800000"/>
            <a:headEnd/>
            <a:tailEnd/>
          </a:ln>
        </p:spPr>
        <p:txBody>
          <a:bodyPr/>
          <a:lstStyle/>
          <a:p>
            <a:fld id="{0058D441-1A2B-4606-8B40-2EEE698C9900}" type="slidenum">
              <a:rPr lang="zh-CN" altLang="en-US" smtClean="0">
                <a:latin typeface="Arial" charset="0"/>
              </a:rPr>
              <a:pPr/>
              <a:t>57</a:t>
            </a:fld>
            <a:endParaRPr lang="en-US" altLang="zh-CN">
              <a:latin typeface="Arial"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zh-CN" altLang="en-US">
              <a:latin typeface="Arial" charset="0"/>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6200" y="8683625"/>
            <a:ext cx="2970213" cy="458788"/>
          </a:xfrm>
          <a:prstGeom prst="rect">
            <a:avLst/>
          </a:prstGeom>
          <a:noFill/>
          <a:ln w="9525">
            <a:noFill/>
            <a:miter lim="800000"/>
            <a:headEnd/>
            <a:tailEnd/>
          </a:ln>
        </p:spPr>
        <p:txBody>
          <a:bodyPr lIns="91404" tIns="45703" rIns="91404" bIns="45703" anchor="b"/>
          <a:lstStyle/>
          <a:p>
            <a:pPr algn="r" defTabSz="912813"/>
            <a:fld id="{FBEFF630-DB0B-4536-8096-CC96EB8D620B}" type="slidenum">
              <a:rPr lang="en-US" altLang="zh-CN" sz="1200"/>
              <a:pPr algn="r" defTabSz="912813"/>
              <a:t>58</a:t>
            </a:fld>
            <a:endParaRPr lang="en-US" altLang="zh-CN" sz="1200"/>
          </a:p>
        </p:txBody>
      </p:sp>
      <p:sp>
        <p:nvSpPr>
          <p:cNvPr id="86019" name="Rectangle 2"/>
          <p:cNvSpPr>
            <a:spLocks noGrp="1" noRot="1" noChangeAspect="1" noChangeArrowheads="1" noTextEdit="1"/>
          </p:cNvSpPr>
          <p:nvPr>
            <p:ph type="sldImg"/>
          </p:nvPr>
        </p:nvSpPr>
        <p:spPr>
          <a:xfrm>
            <a:off x="1143000" y="684213"/>
            <a:ext cx="4573588" cy="3430587"/>
          </a:xfrm>
          <a:ln/>
        </p:spPr>
      </p:sp>
      <p:sp>
        <p:nvSpPr>
          <p:cNvPr id="86020" name="Rectangle 3"/>
          <p:cNvSpPr>
            <a:spLocks noGrp="1" noChangeArrowheads="1"/>
          </p:cNvSpPr>
          <p:nvPr>
            <p:ph type="body" idx="1"/>
          </p:nvPr>
        </p:nvSpPr>
        <p:spPr>
          <a:xfrm>
            <a:off x="273050" y="4291013"/>
            <a:ext cx="6311900" cy="4116387"/>
          </a:xfrm>
          <a:noFill/>
        </p:spPr>
        <p:txBody>
          <a:bodyPr lIns="91404" tIns="45703" rIns="91404" bIns="45703"/>
          <a:lstStyle/>
          <a:p>
            <a:pPr fontAlgn="b">
              <a:lnSpc>
                <a:spcPct val="90000"/>
              </a:lnSpc>
              <a:spcBef>
                <a:spcPct val="50000"/>
              </a:spcBef>
              <a:buClr>
                <a:schemeClr val="accent1"/>
              </a:buClr>
              <a:buFont typeface="Wingdings" pitchFamily="2" charset="2"/>
              <a:buNone/>
            </a:pPr>
            <a:r>
              <a:rPr lang="en-US" altLang="zh-CN" sz="1000" dirty="0">
                <a:latin typeface="Arial" charset="0"/>
                <a:cs typeface="Arial" charset="0"/>
              </a:rPr>
              <a:t>The capabilities, the platform and the best practices can be customized to integrate into a process based on client needs</a:t>
            </a:r>
          </a:p>
          <a:p>
            <a:pPr lvl="1">
              <a:lnSpc>
                <a:spcPct val="90000"/>
              </a:lnSpc>
              <a:spcBef>
                <a:spcPct val="100000"/>
              </a:spcBef>
              <a:buFont typeface="Wingdings" pitchFamily="2" charset="2"/>
              <a:buChar char="§"/>
            </a:pPr>
            <a:endParaRPr lang="en-US" altLang="zh-CN" sz="1000" dirty="0">
              <a:latin typeface="Arial" charset="0"/>
              <a:cs typeface="Arial" charset="0"/>
            </a:endParaRPr>
          </a:p>
          <a:p>
            <a:pPr>
              <a:lnSpc>
                <a:spcPct val="90000"/>
              </a:lnSpc>
            </a:pPr>
            <a:r>
              <a:rPr lang="en-US" altLang="zh-CN" sz="900" b="1" i="1" dirty="0">
                <a:latin typeface="Arial" charset="0"/>
                <a:cs typeface="Arial" charset="0"/>
              </a:rPr>
              <a:t>Jazz is…</a:t>
            </a:r>
          </a:p>
          <a:p>
            <a:pPr lvl="1">
              <a:lnSpc>
                <a:spcPct val="90000"/>
              </a:lnSpc>
              <a:spcBef>
                <a:spcPct val="100000"/>
              </a:spcBef>
              <a:buFont typeface="Wingdings" pitchFamily="2" charset="2"/>
              <a:buChar char="§"/>
            </a:pPr>
            <a:r>
              <a:rPr lang="en-US" altLang="zh-CN" sz="1000" dirty="0">
                <a:latin typeface="Arial" charset="0"/>
                <a:cs typeface="Arial" charset="0"/>
              </a:rPr>
              <a:t>A scalable, extensible team collaboration platform</a:t>
            </a:r>
          </a:p>
          <a:p>
            <a:pPr lvl="1">
              <a:lnSpc>
                <a:spcPct val="90000"/>
              </a:lnSpc>
              <a:spcBef>
                <a:spcPct val="100000"/>
              </a:spcBef>
              <a:buFont typeface="Wingdings" pitchFamily="2" charset="2"/>
              <a:buChar char="§"/>
            </a:pPr>
            <a:r>
              <a:rPr lang="en-US" altLang="zh-CN" sz="1000" dirty="0">
                <a:latin typeface="Arial" charset="0"/>
                <a:cs typeface="Arial" charset="0"/>
              </a:rPr>
              <a:t>A community at Jazz.net where you can see Jazz-based products being built</a:t>
            </a:r>
          </a:p>
          <a:p>
            <a:pPr lvl="1">
              <a:lnSpc>
                <a:spcPct val="90000"/>
              </a:lnSpc>
              <a:spcBef>
                <a:spcPct val="100000"/>
              </a:spcBef>
              <a:buFont typeface="Wingdings" pitchFamily="2" charset="2"/>
              <a:buChar char="§"/>
            </a:pPr>
            <a:r>
              <a:rPr lang="en-US" altLang="zh-CN" sz="1000" dirty="0">
                <a:latin typeface="Arial" charset="0"/>
                <a:cs typeface="Arial" charset="0"/>
              </a:rPr>
              <a:t>Our vision of the future of systems and software delivery, supporting globally distributed teams</a:t>
            </a:r>
          </a:p>
          <a:p>
            <a:pPr lvl="1">
              <a:lnSpc>
                <a:spcPct val="90000"/>
              </a:lnSpc>
              <a:spcBef>
                <a:spcPct val="100000"/>
              </a:spcBef>
              <a:buFont typeface="Wingdings" pitchFamily="2" charset="2"/>
              <a:buChar char="§"/>
            </a:pPr>
            <a:r>
              <a:rPr lang="en-US" altLang="zh-CN" sz="1000" dirty="0">
                <a:latin typeface="Arial" charset="0"/>
                <a:cs typeface="Arial" charset="0"/>
              </a:rPr>
              <a:t>An integration architecture enabling </a:t>
            </a:r>
            <a:r>
              <a:rPr lang="en-US" altLang="zh-CN" sz="1000" dirty="0" err="1">
                <a:latin typeface="Arial" charset="0"/>
                <a:cs typeface="Arial" charset="0"/>
              </a:rPr>
              <a:t>mashups</a:t>
            </a:r>
            <a:r>
              <a:rPr lang="en-US" altLang="zh-CN" sz="1000" dirty="0">
                <a:latin typeface="Arial" charset="0"/>
                <a:cs typeface="Arial" charset="0"/>
              </a:rPr>
              <a:t> and non-jazz based products to participate</a:t>
            </a:r>
          </a:p>
          <a:p>
            <a:pPr lvl="1">
              <a:lnSpc>
                <a:spcPct val="90000"/>
              </a:lnSpc>
              <a:spcBef>
                <a:spcPct val="100000"/>
              </a:spcBef>
              <a:buFont typeface="Wingdings" pitchFamily="2" charset="2"/>
              <a:buChar char="§"/>
            </a:pPr>
            <a:r>
              <a:rPr lang="en-US" altLang="zh-CN" sz="1000" dirty="0">
                <a:latin typeface="Arial" charset="0"/>
                <a:cs typeface="Arial" charset="0"/>
              </a:rPr>
              <a:t>An evolution of our portfolio which will evolve to leverage Jazz technology over time</a:t>
            </a:r>
          </a:p>
          <a:p>
            <a:pPr lvl="1">
              <a:lnSpc>
                <a:spcPct val="90000"/>
              </a:lnSpc>
              <a:spcBef>
                <a:spcPct val="100000"/>
              </a:spcBef>
              <a:buFont typeface="Wingdings" pitchFamily="2" charset="2"/>
              <a:buChar char="§"/>
            </a:pPr>
            <a:endParaRPr lang="en-US" altLang="zh-CN" sz="1000" dirty="0">
              <a:latin typeface="Arial" charset="0"/>
              <a:cs typeface="Arial" charset="0"/>
            </a:endParaRPr>
          </a:p>
          <a:p>
            <a:pPr>
              <a:lnSpc>
                <a:spcPct val="90000"/>
              </a:lnSpc>
              <a:buFontTx/>
              <a:buChar char="•"/>
            </a:pPr>
            <a:endParaRPr lang="en-US" altLang="zh-CN" dirty="0">
              <a:latin typeface="Arial" charset="0"/>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lIns="91420" tIns="45709" rIns="91420" bIns="45709" anchor="b"/>
          <a:lstStyle/>
          <a:p>
            <a:pPr algn="r"/>
            <a:fld id="{B3AABFC2-C5AD-41DD-B69A-7246065206DA}" type="slidenum">
              <a:rPr lang="zh-CN" altLang="en-US" sz="1200">
                <a:latin typeface="Calibri" pitchFamily="34" charset="0"/>
              </a:rPr>
              <a:pPr algn="r"/>
              <a:t>59</a:t>
            </a:fld>
            <a:endParaRPr lang="en-US" altLang="zh-CN" sz="1200">
              <a:latin typeface="Calibri" pitchFamily="34" charset="0"/>
            </a:endParaRPr>
          </a:p>
        </p:txBody>
      </p:sp>
      <p:sp>
        <p:nvSpPr>
          <p:cNvPr id="87043" name="Rectangle 2"/>
          <p:cNvSpPr>
            <a:spLocks noGrp="1" noRot="1" noChangeAspect="1" noChangeArrowheads="1" noTextEdit="1"/>
          </p:cNvSpPr>
          <p:nvPr>
            <p:ph type="sldImg"/>
          </p:nvPr>
        </p:nvSpPr>
        <p:spPr>
          <a:xfrm>
            <a:off x="1144588" y="684213"/>
            <a:ext cx="4572000" cy="3429000"/>
          </a:xfrm>
          <a:ln/>
        </p:spPr>
      </p:sp>
      <p:sp>
        <p:nvSpPr>
          <p:cNvPr id="87044" name="Rectangle 3"/>
          <p:cNvSpPr>
            <a:spLocks noGrp="1" noChangeArrowheads="1"/>
          </p:cNvSpPr>
          <p:nvPr>
            <p:ph type="body" idx="1"/>
          </p:nvPr>
        </p:nvSpPr>
        <p:spPr>
          <a:xfrm>
            <a:off x="684213" y="4343400"/>
            <a:ext cx="5489575" cy="4114800"/>
          </a:xfrm>
          <a:noFill/>
        </p:spPr>
        <p:txBody>
          <a:bodyPr lIns="91420" tIns="45709" rIns="91420" bIns="45709"/>
          <a:lstStyle/>
          <a:p>
            <a:r>
              <a:rPr lang="en-US" altLang="zh-CN">
                <a:latin typeface="Arial" charset="0"/>
                <a:cs typeface="Arial" charset="0"/>
              </a:rPr>
              <a:t>May #s:</a:t>
            </a:r>
          </a:p>
          <a:p>
            <a:r>
              <a:rPr lang="en-US" altLang="zh-CN">
                <a:latin typeface="Arial" charset="0"/>
                <a:cs typeface="Arial" charset="0"/>
              </a:rPr>
              <a:t>RTC Projects (Rational) 102 (291% increase)</a:t>
            </a:r>
          </a:p>
          <a:p>
            <a:r>
              <a:rPr lang="en-US" altLang="zh-CN">
                <a:latin typeface="Arial" charset="0"/>
                <a:cs typeface="Arial" charset="0"/>
              </a:rPr>
              <a:t>RTC Projects (IGA) 167 </a:t>
            </a:r>
          </a:p>
          <a:p>
            <a:r>
              <a:rPr lang="en-US" altLang="zh-CN">
                <a:latin typeface="Arial" charset="0"/>
                <a:cs typeface="Arial" charset="0"/>
              </a:rPr>
              <a:t>RTC Projects Total 269  (Up from 35 in May 2008 – 760%)</a:t>
            </a:r>
          </a:p>
          <a:p>
            <a:r>
              <a:rPr lang="en-US" altLang="zh-CN">
                <a:latin typeface="Arial" charset="0"/>
                <a:cs typeface="Arial" charset="0"/>
              </a:rPr>
              <a:t> </a:t>
            </a:r>
          </a:p>
          <a:p>
            <a:r>
              <a:rPr lang="en-US" altLang="zh-CN">
                <a:latin typeface="Arial" charset="0"/>
                <a:cs typeface="Arial" charset="0"/>
              </a:rPr>
              <a:t>RTC Users Rational 2205 (321% increase)</a:t>
            </a:r>
          </a:p>
          <a:p>
            <a:r>
              <a:rPr lang="en-US" altLang="zh-CN">
                <a:latin typeface="Arial" charset="0"/>
                <a:cs typeface="Arial" charset="0"/>
              </a:rPr>
              <a:t>RTC Users IGA 3276 </a:t>
            </a:r>
          </a:p>
          <a:p>
            <a:r>
              <a:rPr lang="en-US" altLang="zh-CN">
                <a:latin typeface="Arial" charset="0"/>
                <a:cs typeface="Arial" charset="0"/>
              </a:rPr>
              <a:t>RTC Users Total 5481 (Up from 686 in May 2008 – 800% increase)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31"/>
          <p:cNvSpPr txBox="1">
            <a:spLocks noGrp="1" noChangeArrowheads="1"/>
          </p:cNvSpPr>
          <p:nvPr/>
        </p:nvSpPr>
        <p:spPr bwMode="auto">
          <a:xfrm>
            <a:off x="3886200" y="8685213"/>
            <a:ext cx="2970213" cy="457200"/>
          </a:xfrm>
          <a:prstGeom prst="rect">
            <a:avLst/>
          </a:prstGeom>
          <a:noFill/>
          <a:ln w="9525">
            <a:noFill/>
            <a:miter lim="800000"/>
            <a:headEnd/>
            <a:tailEnd/>
          </a:ln>
        </p:spPr>
        <p:txBody>
          <a:bodyPr lIns="91423" tIns="45712" rIns="91423" bIns="45712" anchor="b"/>
          <a:lstStyle/>
          <a:p>
            <a:pPr algn="r" defTabSz="912813"/>
            <a:fld id="{73CBD713-1DD0-428A-A6C3-E45657D608C0}" type="slidenum">
              <a:rPr lang="zh-CN" altLang="en-US" sz="1200"/>
              <a:pPr algn="r" defTabSz="912813"/>
              <a:t>60</a:t>
            </a:fld>
            <a:endParaRPr lang="en-US" altLang="zh-CN" sz="1200"/>
          </a:p>
        </p:txBody>
      </p:sp>
      <p:sp>
        <p:nvSpPr>
          <p:cNvPr id="88067" name="Rectangle 2"/>
          <p:cNvSpPr>
            <a:spLocks noGrp="1" noRot="1" noChangeAspect="1" noChangeArrowheads="1" noTextEdit="1"/>
          </p:cNvSpPr>
          <p:nvPr>
            <p:ph type="sldImg"/>
          </p:nvPr>
        </p:nvSpPr>
        <p:spPr>
          <a:xfrm>
            <a:off x="1144588" y="685800"/>
            <a:ext cx="4568825" cy="3427413"/>
          </a:xfrm>
          <a:ln/>
        </p:spPr>
      </p:sp>
      <p:sp>
        <p:nvSpPr>
          <p:cNvPr id="88068" name="Rectangle 3"/>
          <p:cNvSpPr>
            <a:spLocks noGrp="1" noChangeArrowheads="1"/>
          </p:cNvSpPr>
          <p:nvPr>
            <p:ph type="body" idx="1"/>
          </p:nvPr>
        </p:nvSpPr>
        <p:spPr>
          <a:noFill/>
        </p:spPr>
        <p:txBody>
          <a:bodyPr/>
          <a:lstStyle/>
          <a:p>
            <a:pPr eaLnBrk="1" hangingPunct="1"/>
            <a:r>
              <a:rPr lang="en-US" altLang="zh-CN">
                <a:latin typeface="Arial" charset="0"/>
                <a:cs typeface="Arial" charset="0"/>
              </a:rPr>
              <a:t>New SCM code-base</a:t>
            </a:r>
          </a:p>
          <a:p>
            <a:pPr eaLnBrk="1" hangingPunct="1"/>
            <a:r>
              <a:rPr lang="en-US" altLang="zh-CN">
                <a:latin typeface="Arial" charset="0"/>
                <a:cs typeface="Arial" charset="0"/>
              </a:rPr>
              <a:t>Technology will also appear in future ClearCase and Synergy releases</a:t>
            </a:r>
          </a:p>
          <a:p>
            <a:pPr eaLnBrk="1" hangingPunct="1"/>
            <a:r>
              <a:rPr lang="en-US" altLang="zh-CN">
                <a:latin typeface="Arial" charset="0"/>
                <a:cs typeface="Arial" charset="0"/>
              </a:rPr>
              <a:t>ClearCase connector</a:t>
            </a:r>
          </a:p>
          <a:p>
            <a:pPr eaLnBrk="1" hangingPunct="1"/>
            <a:endParaRPr lang="zh-CN" altLang="en-US">
              <a:latin typeface="Arial" charset="0"/>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miter lim="800000"/>
            <a:headEnd/>
            <a:tailEnd/>
          </a:ln>
        </p:spPr>
        <p:txBody>
          <a:bodyPr/>
          <a:lstStyle/>
          <a:p>
            <a:fld id="{DF0FCED6-2BE2-42E6-B06E-686553F6EBE4}" type="slidenum">
              <a:rPr lang="en-US" altLang="ko-KR" smtClean="0"/>
              <a:pPr/>
              <a:t>61</a:t>
            </a:fld>
            <a:endParaRPr lang="en-US" altLang="ko-K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zh-CN" altLang="en-US" dirty="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miter lim="800000"/>
            <a:headEnd/>
            <a:tailEnd/>
          </a:ln>
        </p:spPr>
        <p:txBody>
          <a:bodyPr/>
          <a:lstStyle/>
          <a:p>
            <a:fld id="{A4793CDD-C952-4DE6-952A-770B8FD5223F}" type="slidenum">
              <a:rPr lang="en-US" altLang="ko-KR" smtClean="0"/>
              <a:pPr/>
              <a:t>4</a:t>
            </a:fld>
            <a:endParaRPr lang="en-US" altLang="ko-K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pPr>
              <a:defRPr/>
            </a:pPr>
            <a:r>
              <a:rPr lang="zh-CN" altLang="en-US" sz="1200" b="0" dirty="0">
                <a:solidFill>
                  <a:schemeClr val="tx1"/>
                </a:solidFill>
              </a:rPr>
              <a:t>首先，自软件工程诞生以来，软件朝着产业化方向不断发展，如今已成为我们目前工作、生活中不可或缺的“工程产品”。另外，相比其他的工程产品，软件产品有其自身的特殊性，主要区别在于：</a:t>
            </a:r>
            <a:endParaRPr lang="en-US" altLang="zh-CN" sz="1200" b="0" dirty="0">
              <a:solidFill>
                <a:schemeClr val="tx1"/>
              </a:solidFill>
            </a:endParaRPr>
          </a:p>
          <a:p>
            <a:pPr>
              <a:defRPr/>
            </a:pPr>
            <a:r>
              <a:rPr lang="zh-CN" altLang="en-US" sz="1400" dirty="0">
                <a:solidFill>
                  <a:srgbClr val="FF0000"/>
                </a:solidFill>
              </a:rPr>
              <a:t>软件是抽象的 </a:t>
            </a:r>
          </a:p>
          <a:p>
            <a:pPr marL="457200" indent="-457200">
              <a:buFont typeface="+mj-ea"/>
              <a:buAutoNum type="circleNumDbPlain"/>
              <a:defRPr/>
            </a:pPr>
            <a:r>
              <a:rPr lang="zh-CN" altLang="en-US" sz="1400" dirty="0">
                <a:solidFill>
                  <a:srgbClr val="FF0000"/>
                </a:solidFill>
              </a:rPr>
              <a:t>软件没有生产流水线 </a:t>
            </a:r>
          </a:p>
          <a:p>
            <a:pPr marL="457200" indent="-457200">
              <a:buFont typeface="+mj-ea"/>
              <a:buAutoNum type="circleNumDbPlain"/>
              <a:defRPr/>
            </a:pPr>
            <a:r>
              <a:rPr lang="zh-CN" altLang="en-US" sz="1400" dirty="0">
                <a:solidFill>
                  <a:srgbClr val="FF0000"/>
                </a:solidFill>
              </a:rPr>
              <a:t>软件是不断更改的 </a:t>
            </a:r>
          </a:p>
          <a:p>
            <a:pPr marL="457200" indent="-457200">
              <a:buFont typeface="+mj-ea"/>
              <a:buAutoNum type="circleNumDbPlain"/>
              <a:defRPr/>
            </a:pPr>
            <a:r>
              <a:rPr lang="zh-CN" altLang="en-US" sz="1400" dirty="0">
                <a:solidFill>
                  <a:srgbClr val="FF0000"/>
                </a:solidFill>
              </a:rPr>
              <a:t>软件的质量难以控制 </a:t>
            </a:r>
            <a:endParaRPr lang="en-US" altLang="zh-CN" sz="1400" dirty="0">
              <a:solidFill>
                <a:srgbClr val="FF0000"/>
              </a:solidFill>
            </a:endParaRPr>
          </a:p>
          <a:p>
            <a:pPr marL="0" marR="0" indent="0" algn="l" defTabSz="914400" rtl="0" eaLnBrk="1" fontAlgn="base" latinLnBrk="1" hangingPunct="1">
              <a:lnSpc>
                <a:spcPct val="100000"/>
              </a:lnSpc>
              <a:spcBef>
                <a:spcPct val="30000"/>
              </a:spcBef>
              <a:spcAft>
                <a:spcPct val="0"/>
              </a:spcAft>
              <a:buClrTx/>
              <a:buSzTx/>
              <a:buFontTx/>
              <a:buNone/>
              <a:tabLst/>
              <a:defRPr/>
            </a:pPr>
            <a:r>
              <a:rPr lang="zh-CN" altLang="en-US" b="0" dirty="0"/>
              <a:t>软件的特点决定了软件是极为复杂的脑力产品，软件的质量远不像工业制品那样容易控制，</a:t>
            </a:r>
            <a:r>
              <a:rPr lang="zh-CN" altLang="en-US" dirty="0">
                <a:solidFill>
                  <a:srgbClr val="FF0000"/>
                </a:solidFill>
              </a:rPr>
              <a:t>很难做到“完美”</a:t>
            </a:r>
            <a:r>
              <a:rPr lang="zh-CN" altLang="en-US" b="0" dirty="0"/>
              <a:t>。</a:t>
            </a:r>
          </a:p>
          <a:p>
            <a:pPr marL="0" marR="0" indent="0" algn="l" defTabSz="914400" rtl="0" eaLnBrk="1" fontAlgn="base" latinLnBrk="1" hangingPunct="1">
              <a:lnSpc>
                <a:spcPct val="100000"/>
              </a:lnSpc>
              <a:spcBef>
                <a:spcPct val="30000"/>
              </a:spcBef>
              <a:spcAft>
                <a:spcPct val="0"/>
              </a:spcAft>
              <a:buClrTx/>
              <a:buSzTx/>
              <a:buFontTx/>
              <a:buNone/>
              <a:tabLst/>
              <a:defRPr/>
            </a:pPr>
            <a:r>
              <a:rPr lang="zh-CN" altLang="en-US" b="0" dirty="0"/>
              <a:t>软件的需求越来越复杂，难度越来越大，功能越来越多，成本越来越高，进度越来越紧，这些对软件产品自身的质量提出了极高要求。然而，相比软件的急速发展，</a:t>
            </a:r>
            <a:r>
              <a:rPr lang="zh-CN" altLang="en-US" dirty="0">
                <a:solidFill>
                  <a:srgbClr val="FF0000"/>
                </a:solidFill>
              </a:rPr>
              <a:t>软件的开发管理技术却远远无法跟上步伐</a:t>
            </a:r>
            <a:r>
              <a:rPr lang="zh-CN" altLang="en-US" b="0" dirty="0"/>
              <a:t>。</a:t>
            </a:r>
          </a:p>
          <a:p>
            <a:pPr eaLnBrk="1" hangingPunct="1"/>
            <a:endParaRPr lang="zh-CN" altLang="en-US" dirty="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5E304743-2014-4663-A885-8D321F90DE65}" type="slidenum">
              <a:rPr lang="en-US" altLang="ko-KR" smtClean="0"/>
              <a:pPr/>
              <a:t>5</a:t>
            </a:fld>
            <a:endParaRPr lang="en-US" altLang="ko-K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zh-CN" altLang="en-US" sz="1200" b="0" dirty="0">
                <a:solidFill>
                  <a:schemeClr val="tx1"/>
                </a:solidFill>
              </a:rPr>
              <a:t>休哈特</a:t>
            </a:r>
            <a:r>
              <a:rPr lang="en-US" altLang="zh-CN" sz="1200" b="0" dirty="0">
                <a:solidFill>
                  <a:schemeClr val="tx1"/>
                </a:solidFill>
              </a:rPr>
              <a:t>20</a:t>
            </a:r>
            <a:r>
              <a:rPr lang="zh-CN" altLang="en-US" sz="1200" b="0" dirty="0">
                <a:solidFill>
                  <a:schemeClr val="tx1"/>
                </a:solidFill>
              </a:rPr>
              <a:t>世纪</a:t>
            </a:r>
            <a:r>
              <a:rPr lang="en-US" altLang="zh-CN" sz="1200" b="0" dirty="0">
                <a:solidFill>
                  <a:schemeClr val="tx1"/>
                </a:solidFill>
              </a:rPr>
              <a:t>20</a:t>
            </a:r>
            <a:r>
              <a:rPr lang="zh-CN" altLang="en-US" sz="1200" b="0" dirty="0">
                <a:solidFill>
                  <a:schemeClr val="tx1"/>
                </a:solidFill>
              </a:rPr>
              <a:t>年代在</a:t>
            </a:r>
            <a:r>
              <a:rPr lang="en-US" altLang="zh-CN" sz="1200" b="0" dirty="0">
                <a:solidFill>
                  <a:schemeClr val="tx1"/>
                </a:solidFill>
              </a:rPr>
              <a:t>AT&amp;T Bell</a:t>
            </a:r>
            <a:r>
              <a:rPr lang="zh-CN" altLang="en-US" sz="1200" b="0" dirty="0">
                <a:solidFill>
                  <a:schemeClr val="tx1"/>
                </a:solidFill>
              </a:rPr>
              <a:t>实验室的一名统计员，被认为是质量改进的奠基人，现代过程改进都建立在</a:t>
            </a:r>
            <a:r>
              <a:rPr lang="en-US" altLang="zh-CN" sz="1200" b="0" dirty="0" err="1">
                <a:solidFill>
                  <a:schemeClr val="tx1"/>
                </a:solidFill>
              </a:rPr>
              <a:t>Shewhart</a:t>
            </a:r>
            <a:r>
              <a:rPr lang="zh-CN" altLang="en-US" sz="1200" b="0" dirty="0">
                <a:solidFill>
                  <a:schemeClr val="tx1"/>
                </a:solidFill>
              </a:rPr>
              <a:t>所提出的过程控制概念的基础上。</a:t>
            </a:r>
            <a:endParaRPr lang="en-US" altLang="zh-CN" sz="1200" b="0" dirty="0">
              <a:solidFill>
                <a:schemeClr val="tx1"/>
              </a:solidFill>
            </a:endParaRPr>
          </a:p>
          <a:p>
            <a:pPr eaLnBrk="1" hangingPunct="1"/>
            <a:r>
              <a:rPr lang="zh-CN" altLang="en-US" dirty="0">
                <a:ea typeface="宋体" pitchFamily="2" charset="-122"/>
              </a:rPr>
              <a:t>戴明</a:t>
            </a:r>
            <a:r>
              <a:rPr lang="en-US" altLang="zh-CN" dirty="0">
                <a:ea typeface="宋体" pitchFamily="2" charset="-122"/>
              </a:rPr>
              <a:t>PDCA</a:t>
            </a:r>
            <a:r>
              <a:rPr lang="zh-CN" altLang="en-US" dirty="0">
                <a:ea typeface="宋体" pitchFamily="2" charset="-122"/>
              </a:rPr>
              <a:t>循环。</a:t>
            </a:r>
            <a:r>
              <a:rPr lang="en-US" altLang="zh-CN" dirty="0">
                <a:ea typeface="宋体" pitchFamily="2" charset="-122"/>
              </a:rPr>
              <a:t>Deming</a:t>
            </a:r>
            <a:r>
              <a:rPr lang="zh-CN" altLang="en-US" dirty="0">
                <a:ea typeface="宋体" pitchFamily="2" charset="-122"/>
              </a:rPr>
              <a:t>最早提出了</a:t>
            </a:r>
            <a:r>
              <a:rPr lang="en-US" altLang="zh-CN" dirty="0">
                <a:ea typeface="宋体" pitchFamily="2" charset="-122"/>
              </a:rPr>
              <a:t>PDCA</a:t>
            </a:r>
            <a:r>
              <a:rPr lang="zh-CN" altLang="en-US" dirty="0">
                <a:ea typeface="宋体" pitchFamily="2" charset="-122"/>
              </a:rPr>
              <a:t>（</a:t>
            </a:r>
            <a:r>
              <a:rPr lang="en-US" altLang="zh-CN" dirty="0">
                <a:ea typeface="宋体" pitchFamily="2" charset="-122"/>
              </a:rPr>
              <a:t>Plan, Do, Check, Action </a:t>
            </a:r>
            <a:r>
              <a:rPr lang="zh-CN" altLang="en-US" dirty="0">
                <a:ea typeface="宋体" pitchFamily="2" charset="-122"/>
              </a:rPr>
              <a:t>）循环的概念，所以又称为戴明环。 它是能使任何一项活动有效进行的一种合乎逻辑的工作程序，是一个基本的质量工具。  </a:t>
            </a:r>
            <a:endParaRPr lang="en-US" altLang="zh-CN" dirty="0">
              <a:ea typeface="宋体" pitchFamily="2" charset="-122"/>
            </a:endParaRPr>
          </a:p>
          <a:p>
            <a:pPr eaLnBrk="1" hangingPunct="1"/>
            <a:r>
              <a:rPr lang="en-US" altLang="zh-CN" dirty="0" err="1">
                <a:ea typeface="宋体" pitchFamily="2" charset="-122"/>
              </a:rPr>
              <a:t>Juran</a:t>
            </a:r>
            <a:r>
              <a:rPr lang="zh-CN" altLang="en-US" dirty="0">
                <a:ea typeface="宋体" pitchFamily="2" charset="-122"/>
              </a:rPr>
              <a:t>主编的</a:t>
            </a:r>
            <a:r>
              <a:rPr lang="en-US" altLang="zh-CN" dirty="0">
                <a:ea typeface="宋体" pitchFamily="2" charset="-122"/>
              </a:rPr>
              <a:t>《</a:t>
            </a:r>
            <a:r>
              <a:rPr lang="zh-CN" altLang="en-US" dirty="0">
                <a:ea typeface="宋体" pitchFamily="2" charset="-122"/>
              </a:rPr>
              <a:t>质量控制手册</a:t>
            </a:r>
            <a:r>
              <a:rPr lang="en-US" altLang="zh-CN" dirty="0">
                <a:ea typeface="宋体" pitchFamily="2" charset="-122"/>
              </a:rPr>
              <a:t>》</a:t>
            </a:r>
            <a:r>
              <a:rPr lang="zh-CN" altLang="en-US" dirty="0">
                <a:ea typeface="宋体" pitchFamily="2" charset="-122"/>
              </a:rPr>
              <a:t>（</a:t>
            </a:r>
            <a:r>
              <a:rPr lang="en-US" altLang="zh-CN" dirty="0">
                <a:ea typeface="宋体" pitchFamily="2" charset="-122"/>
              </a:rPr>
              <a:t>Quality Control Handbook</a:t>
            </a:r>
            <a:r>
              <a:rPr lang="zh-CN" altLang="en-US" dirty="0">
                <a:ea typeface="宋体" pitchFamily="2" charset="-122"/>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miter lim="800000"/>
            <a:headEnd/>
            <a:tailEnd/>
          </a:ln>
        </p:spPr>
        <p:txBody>
          <a:bodyPr/>
          <a:lstStyle/>
          <a:p>
            <a:fld id="{EA9BB184-20BF-4ACF-A390-A8F7043A918F}" type="slidenum">
              <a:rPr lang="en-US" altLang="ko-KR" smtClean="0"/>
              <a:pPr/>
              <a:t>6</a:t>
            </a:fld>
            <a:endParaRPr lang="en-US" altLang="ko-K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00EC1CD1-C019-4E93-93DB-B2D9D8DA720B}" type="slidenum">
              <a:rPr lang="en-US" altLang="ko-KR" smtClean="0"/>
              <a:pPr/>
              <a:t>7</a:t>
            </a:fld>
            <a:endParaRPr lang="en-US" altLang="ko-K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A8344DE-9EC7-4968-B42B-6E264E491A6E}" type="slidenum">
              <a:rPr lang="en-US" altLang="ko-KR" smtClean="0"/>
              <a:pPr>
                <a:defRPr/>
              </a:pPr>
              <a:t>16</a:t>
            </a:fld>
            <a:endParaRPr lang="en-US" altLang="ko-K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miter lim="800000"/>
            <a:headEnd/>
            <a:tailEnd/>
          </a:ln>
        </p:spPr>
        <p:txBody>
          <a:bodyPr/>
          <a:lstStyle/>
          <a:p>
            <a:fld id="{4197B4FC-C2C1-4AB1-90F0-F086AD5E0298}" type="slidenum">
              <a:rPr lang="en-US" altLang="ko-KR" smtClean="0"/>
              <a:pPr/>
              <a:t>30</a:t>
            </a:fld>
            <a:endParaRPr lang="en-US" altLang="ko-K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zh-CN" altLang="en-US">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7EAE7620-968D-4E0B-A7D0-D8A63A1F244E}" type="slidenum">
              <a:rPr lang="en-US" altLang="ko-KR"/>
              <a:pPr>
                <a:defRPr/>
              </a:pPr>
              <a:t>‹#›</a:t>
            </a:fld>
            <a:endParaRPr lang="en-US" altLang="ko-KR"/>
          </a:p>
        </p:txBody>
      </p:sp>
    </p:spTree>
  </p:cSld>
  <p:clrMapOvr>
    <a:masterClrMapping/>
  </p:clrMapOvr>
  <p:transition spd="slow">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486FA54C-A06E-4AD0-9B7F-36179104D724}" type="slidenum">
              <a:rPr lang="en-US" altLang="ko-KR"/>
              <a:pPr>
                <a:defRPr/>
              </a:pPr>
              <a:t>‹#›</a:t>
            </a:fld>
            <a:endParaRPr lang="en-US" altLang="ko-KR"/>
          </a:p>
        </p:txBody>
      </p:sp>
    </p:spTree>
  </p:cSld>
  <p:clrMapOvr>
    <a:masterClrMapping/>
  </p:clrMapOvr>
  <p:transition spd="slow">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6"/>
          <p:cNvSpPr>
            <a:spLocks noGrp="1" noChangeArrowheads="1"/>
          </p:cNvSpPr>
          <p:nvPr>
            <p:ph type="sldNum" sz="quarter" idx="10"/>
          </p:nvPr>
        </p:nvSpPr>
        <p:spPr>
          <a:ln/>
        </p:spPr>
        <p:txBody>
          <a:bodyPr/>
          <a:lstStyle>
            <a:lvl1pPr>
              <a:defRPr/>
            </a:lvl1pPr>
          </a:lstStyle>
          <a:p>
            <a:pPr>
              <a:defRPr/>
            </a:pPr>
            <a:fld id="{43B49DA3-1E39-4B90-A413-B67790EADEB7}" type="slidenum">
              <a:rPr lang="en-US" altLang="ko-KR"/>
              <a:pPr>
                <a:defRPr/>
              </a:pPr>
              <a:t>‹#›</a:t>
            </a:fld>
            <a:endParaRPr lang="en-US" altLang="ko-KR"/>
          </a:p>
        </p:txBody>
      </p:sp>
    </p:spTree>
  </p:cSld>
  <p:clrMapOvr>
    <a:masterClrMapping/>
  </p:clrMapOvr>
  <p:transition spd="slow">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6278563"/>
            <a:ext cx="21336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78563"/>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78563"/>
            <a:ext cx="2133600" cy="457200"/>
          </a:xfrm>
        </p:spPr>
        <p:txBody>
          <a:bodyPr/>
          <a:lstStyle>
            <a:lvl1pPr>
              <a:defRPr/>
            </a:lvl1pPr>
          </a:lstStyle>
          <a:p>
            <a:fld id="{54295653-4741-4A83-AD45-7E2D8A1852ED}"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1AEF4AE2-2DD0-4F51-AD05-44215E8D7D6D}" type="slidenum">
              <a:rPr lang="en-US" altLang="ko-KR"/>
              <a:pPr>
                <a:defRPr/>
              </a:pPr>
              <a:t>‹#›</a:t>
            </a:fld>
            <a:endParaRPr lang="en-US" altLang="ko-KR"/>
          </a:p>
        </p:txBody>
      </p:sp>
    </p:spTree>
  </p:cSld>
  <p:clrMapOvr>
    <a:masterClrMapping/>
  </p:clrMapOvr>
  <p:transition spd="slow">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pPr>
              <a:defRPr/>
            </a:pPr>
            <a:fld id="{4A0D6058-BE4F-4B79-89A4-7C35AD7C41D1}" type="slidenum">
              <a:rPr lang="en-US" altLang="ko-KR"/>
              <a:pPr>
                <a:defRPr/>
              </a:pPr>
              <a:t>‹#›</a:t>
            </a:fld>
            <a:endParaRPr lang="en-US" altLang="ko-KR"/>
          </a:p>
        </p:txBody>
      </p:sp>
    </p:spTree>
  </p:cSld>
  <p:clrMapOvr>
    <a:masterClrMapping/>
  </p:clrMapOvr>
  <p:transition spd="slow">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pPr>
              <a:defRPr/>
            </a:pPr>
            <a:fld id="{41DFADE3-2BFC-430C-B722-7FEC2BCFB101}" type="slidenum">
              <a:rPr lang="en-US" altLang="ko-KR"/>
              <a:pPr>
                <a:defRPr/>
              </a:pPr>
              <a:t>‹#›</a:t>
            </a:fld>
            <a:endParaRPr lang="en-US" altLang="ko-KR"/>
          </a:p>
        </p:txBody>
      </p:sp>
    </p:spTree>
  </p:cSld>
  <p:clrMapOvr>
    <a:masterClrMapping/>
  </p:clrMapOvr>
  <p:transition spd="slow">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pPr>
              <a:defRPr/>
            </a:pPr>
            <a:fld id="{3E0DBF4F-9385-4A02-8494-D797C8A66C4A}" type="slidenum">
              <a:rPr lang="en-US" altLang="ko-KR"/>
              <a:pPr>
                <a:defRPr/>
              </a:pPr>
              <a:t>‹#›</a:t>
            </a:fld>
            <a:endParaRPr lang="en-US" altLang="ko-KR"/>
          </a:p>
        </p:txBody>
      </p:sp>
    </p:spTree>
  </p:cSld>
  <p:clrMapOvr>
    <a:masterClrMapping/>
  </p:clrMapOvr>
  <p:transition spd="slow">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CB226CC2-C16F-4157-A7DC-A7B243FA278D}" type="slidenum">
              <a:rPr lang="en-US" altLang="ko-KR"/>
              <a:pPr>
                <a:defRPr/>
              </a:pPr>
              <a:t>‹#›</a:t>
            </a:fld>
            <a:endParaRPr lang="en-US" altLang="ko-KR"/>
          </a:p>
        </p:txBody>
      </p:sp>
    </p:spTree>
  </p:cSld>
  <p:clrMapOvr>
    <a:masterClrMapping/>
  </p:clrMapOvr>
  <p:transition spd="slow">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dirty="0"/>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10B93F5B-F67B-49A6-A8B8-BBE14E549473}" type="slidenum">
              <a:rPr lang="en-US" altLang="ko-KR"/>
              <a:pPr>
                <a:defRPr/>
              </a:pPr>
              <a:t>‹#›</a:t>
            </a:fld>
            <a:endParaRPr lang="en-US" altLang="ko-KR"/>
          </a:p>
        </p:txBody>
      </p:sp>
    </p:spTree>
  </p:cSld>
  <p:clrMapOvr>
    <a:masterClrMapping/>
  </p:clrMapOvr>
  <p:transition spd="slow">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2C777012-3E7D-4D9F-9A8C-69FD29E088A4}" type="slidenum">
              <a:rPr lang="en-US" altLang="ko-KR"/>
              <a:pPr>
                <a:defRPr/>
              </a:pPr>
              <a:t>‹#›</a:t>
            </a:fld>
            <a:endParaRPr lang="en-US" altLang="ko-KR"/>
          </a:p>
        </p:txBody>
      </p:sp>
    </p:spTree>
  </p:cSld>
  <p:clrMapOvr>
    <a:masterClrMapping/>
  </p:clrMapOvr>
  <p:transition spd="slow">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pPr>
              <a:defRPr/>
            </a:pPr>
            <a:fld id="{DB3B1543-DCD5-4E4E-89B8-3D4A7C07C4B7}" type="slidenum">
              <a:rPr lang="en-US" altLang="ko-KR"/>
              <a:pPr>
                <a:defRPr/>
              </a:pPr>
              <a:t>‹#›</a:t>
            </a:fld>
            <a:endParaRPr lang="en-US" altLang="ko-KR"/>
          </a:p>
        </p:txBody>
      </p:sp>
    </p:spTree>
  </p:cSld>
  <p:clrMapOvr>
    <a:masterClrMapping/>
  </p:clrMapOvr>
  <p:transition spd="slow">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14" descr="blue"/>
          <p:cNvPicPr>
            <a:picLocks noChangeAspect="1" noChangeArrowheads="1"/>
          </p:cNvPicPr>
          <p:nvPr userDrawn="1"/>
        </p:nvPicPr>
        <p:blipFill>
          <a:blip r:embed="rId14" cstate="print"/>
          <a:srcRect/>
          <a:stretch>
            <a:fillRect/>
          </a:stretch>
        </p:blipFill>
        <p:spPr bwMode="auto">
          <a:xfrm>
            <a:off x="-9525" y="0"/>
            <a:ext cx="9163050" cy="6872288"/>
          </a:xfrm>
          <a:prstGeom prst="rect">
            <a:avLst/>
          </a:prstGeom>
          <a:noFill/>
          <a:ln w="9525">
            <a:noFill/>
            <a:miter lim="800000"/>
            <a:headEnd/>
            <a:tailEnd/>
          </a:ln>
        </p:spPr>
      </p:pic>
      <p:sp>
        <p:nvSpPr>
          <p:cNvPr id="1027" name="Rectangle 3"/>
          <p:cNvSpPr>
            <a:spLocks noChangeArrowheads="1"/>
          </p:cNvSpPr>
          <p:nvPr userDrawn="1"/>
        </p:nvSpPr>
        <p:spPr bwMode="auto">
          <a:xfrm>
            <a:off x="0" y="908050"/>
            <a:ext cx="9144000" cy="144463"/>
          </a:xfrm>
          <a:prstGeom prst="rect">
            <a:avLst/>
          </a:prstGeom>
          <a:solidFill>
            <a:srgbClr val="5A66DA"/>
          </a:solidFill>
          <a:ln w="9525" algn="ctr">
            <a:noFill/>
            <a:miter lim="800000"/>
            <a:headEnd/>
            <a:tailEnd/>
          </a:ln>
        </p:spPr>
        <p:txBody>
          <a:bodyPr wrap="none" anchor="ctr"/>
          <a:lstStyle/>
          <a:p>
            <a:pPr>
              <a:buFont typeface="Wingdings" pitchFamily="2" charset="2"/>
              <a:buNone/>
              <a:defRPr/>
            </a:pPr>
            <a:endParaRPr lang="zh-CN" altLang="en-US"/>
          </a:p>
        </p:txBody>
      </p:sp>
      <p:sp>
        <p:nvSpPr>
          <p:cNvPr id="1028" name="Rectangle 4"/>
          <p:cNvSpPr>
            <a:spLocks noChangeArrowheads="1"/>
          </p:cNvSpPr>
          <p:nvPr userDrawn="1"/>
        </p:nvSpPr>
        <p:spPr bwMode="auto">
          <a:xfrm>
            <a:off x="0" y="1052513"/>
            <a:ext cx="9153525" cy="73025"/>
          </a:xfrm>
          <a:prstGeom prst="rect">
            <a:avLst/>
          </a:prstGeom>
          <a:solidFill>
            <a:srgbClr val="939BE7"/>
          </a:solidFill>
          <a:ln w="9525" algn="ctr">
            <a:noFill/>
            <a:miter lim="800000"/>
            <a:headEnd/>
            <a:tailEnd/>
          </a:ln>
        </p:spPr>
        <p:txBody>
          <a:bodyPr wrap="none" anchor="ctr"/>
          <a:lstStyle/>
          <a:p>
            <a:pPr>
              <a:buFont typeface="Wingdings" pitchFamily="2" charset="2"/>
              <a:buNone/>
              <a:defRPr/>
            </a:pPr>
            <a:endParaRPr lang="zh-CN" altLang="en-US"/>
          </a:p>
        </p:txBody>
      </p:sp>
      <p:sp>
        <p:nvSpPr>
          <p:cNvPr id="1029" name="Rectangle 5"/>
          <p:cNvSpPr>
            <a:spLocks noChangeArrowheads="1"/>
          </p:cNvSpPr>
          <p:nvPr userDrawn="1"/>
        </p:nvSpPr>
        <p:spPr bwMode="auto">
          <a:xfrm>
            <a:off x="0" y="1125538"/>
            <a:ext cx="9144000" cy="5399087"/>
          </a:xfrm>
          <a:prstGeom prst="rect">
            <a:avLst/>
          </a:prstGeom>
          <a:solidFill>
            <a:srgbClr val="FFFFFF"/>
          </a:solidFill>
          <a:ln w="9525" algn="ctr">
            <a:noFill/>
            <a:miter lim="800000"/>
            <a:headEnd/>
            <a:tailEnd/>
          </a:ln>
        </p:spPr>
        <p:txBody>
          <a:bodyPr wrap="none" anchor="ctr"/>
          <a:lstStyle/>
          <a:p>
            <a:pPr>
              <a:buFont typeface="Wingdings" pitchFamily="2" charset="2"/>
              <a:buNone/>
              <a:defRPr/>
            </a:pPr>
            <a:endParaRPr lang="zh-CN" altLang="en-US"/>
          </a:p>
        </p:txBody>
      </p:sp>
      <p:sp>
        <p:nvSpPr>
          <p:cNvPr id="6150" name="Rectangle 6"/>
          <p:cNvSpPr>
            <a:spLocks noGrp="1" noChangeArrowheads="1"/>
          </p:cNvSpPr>
          <p:nvPr>
            <p:ph type="sldNum" sz="quarter" idx="4"/>
          </p:nvPr>
        </p:nvSpPr>
        <p:spPr bwMode="auto">
          <a:xfrm>
            <a:off x="4098925" y="6518275"/>
            <a:ext cx="982663" cy="244475"/>
          </a:xfrm>
          <a:prstGeom prst="rect">
            <a:avLst/>
          </a:prstGeom>
          <a:noFill/>
          <a:ln>
            <a:noFill/>
          </a:ln>
          <a:effectLst/>
          <a:extLst/>
        </p:spPr>
        <p:txBody>
          <a:bodyPr vert="horz" wrap="square" lIns="91440" tIns="45720" rIns="91440" bIns="45720" numCol="1" anchor="b" anchorCtr="1" compatLnSpc="1">
            <a:prstTxWarp prst="textNoShape">
              <a:avLst/>
            </a:prstTxWarp>
            <a:spAutoFit/>
          </a:bodyPr>
          <a:lstStyle>
            <a:lvl1pPr latinLnBrk="1">
              <a:buFontTx/>
              <a:buNone/>
              <a:defRPr kumimoji="0" sz="1000" b="0">
                <a:solidFill>
                  <a:schemeClr val="bg1"/>
                </a:solidFill>
                <a:latin typeface="+mn-lt"/>
                <a:ea typeface="+mn-ea"/>
              </a:defRPr>
            </a:lvl1pPr>
          </a:lstStyle>
          <a:p>
            <a:pPr>
              <a:defRPr/>
            </a:pPr>
            <a:fld id="{791350B9-18E6-4E80-B2C7-B5832C22DD45}" type="slidenum">
              <a:rPr lang="en-US" altLang="ko-KR"/>
              <a:pPr>
                <a:defRPr/>
              </a:pPr>
              <a:t>‹#›</a:t>
            </a:fld>
            <a:endParaRPr lang="en-US" altLang="ko-KR"/>
          </a:p>
        </p:txBody>
      </p:sp>
      <p:sp>
        <p:nvSpPr>
          <p:cNvPr id="1031" name="Rectangle 7"/>
          <p:cNvSpPr>
            <a:spLocks noChangeArrowheads="1"/>
          </p:cNvSpPr>
          <p:nvPr userDrawn="1"/>
        </p:nvSpPr>
        <p:spPr bwMode="auto">
          <a:xfrm flipV="1">
            <a:off x="0" y="692150"/>
            <a:ext cx="9144000" cy="215900"/>
          </a:xfrm>
          <a:prstGeom prst="rect">
            <a:avLst/>
          </a:prstGeom>
          <a:gradFill rotWithShape="1">
            <a:gsLst>
              <a:gs pos="0">
                <a:srgbClr val="000000">
                  <a:alpha val="39998"/>
                </a:srgbClr>
              </a:gs>
              <a:gs pos="100000">
                <a:srgbClr val="000000">
                  <a:alpha val="0"/>
                </a:srgbClr>
              </a:gs>
            </a:gsLst>
            <a:lin ang="5400000" scaled="1"/>
          </a:gradFill>
          <a:ln w="9525">
            <a:noFill/>
            <a:miter lim="800000"/>
            <a:headEnd/>
            <a:tailEnd/>
          </a:ln>
        </p:spPr>
        <p:txBody>
          <a:bodyPr wrap="none" anchor="ctr"/>
          <a:lstStyle/>
          <a:p>
            <a:pPr>
              <a:buFont typeface="Wingdings" pitchFamily="2" charset="2"/>
              <a:buNone/>
              <a:defRPr/>
            </a:pPr>
            <a:endParaRPr lang="zh-CN" altLang="en-US"/>
          </a:p>
        </p:txBody>
      </p:sp>
      <p:sp>
        <p:nvSpPr>
          <p:cNvPr id="1032" name="Rectangle 8"/>
          <p:cNvSpPr>
            <a:spLocks noChangeArrowheads="1"/>
          </p:cNvSpPr>
          <p:nvPr userDrawn="1"/>
        </p:nvSpPr>
        <p:spPr bwMode="auto">
          <a:xfrm flipV="1">
            <a:off x="0" y="908050"/>
            <a:ext cx="9144000" cy="144463"/>
          </a:xfrm>
          <a:prstGeom prst="rect">
            <a:avLst/>
          </a:prstGeom>
          <a:gradFill rotWithShape="1">
            <a:gsLst>
              <a:gs pos="0">
                <a:srgbClr val="000000">
                  <a:alpha val="20000"/>
                </a:srgbClr>
              </a:gs>
              <a:gs pos="100000">
                <a:srgbClr val="000000">
                  <a:alpha val="0"/>
                </a:srgbClr>
              </a:gs>
            </a:gsLst>
            <a:lin ang="5400000" scaled="1"/>
          </a:gradFill>
          <a:ln w="9525">
            <a:noFill/>
            <a:miter lim="800000"/>
            <a:headEnd/>
            <a:tailEnd/>
          </a:ln>
        </p:spPr>
        <p:txBody>
          <a:bodyPr wrap="none" anchor="ctr"/>
          <a:lstStyle/>
          <a:p>
            <a:pPr>
              <a:buFont typeface="Wingdings" pitchFamily="2" charset="2"/>
              <a:buNone/>
              <a:defRPr/>
            </a:pPr>
            <a:endParaRPr lang="zh-CN" altLang="en-US"/>
          </a:p>
        </p:txBody>
      </p:sp>
      <p:sp>
        <p:nvSpPr>
          <p:cNvPr id="1033" name="Rectangle 9"/>
          <p:cNvSpPr>
            <a:spLocks noChangeArrowheads="1"/>
          </p:cNvSpPr>
          <p:nvPr userDrawn="1"/>
        </p:nvSpPr>
        <p:spPr bwMode="auto">
          <a:xfrm flipV="1">
            <a:off x="-17463" y="1052513"/>
            <a:ext cx="9144001" cy="73025"/>
          </a:xfrm>
          <a:prstGeom prst="rect">
            <a:avLst/>
          </a:prstGeom>
          <a:gradFill rotWithShape="1">
            <a:gsLst>
              <a:gs pos="0">
                <a:srgbClr val="000000">
                  <a:alpha val="20000"/>
                </a:srgbClr>
              </a:gs>
              <a:gs pos="100000">
                <a:srgbClr val="000000">
                  <a:alpha val="0"/>
                </a:srgbClr>
              </a:gs>
            </a:gsLst>
            <a:lin ang="5400000" scaled="1"/>
          </a:gradFill>
          <a:ln w="9525">
            <a:noFill/>
            <a:miter lim="800000"/>
            <a:headEnd/>
            <a:tailEnd/>
          </a:ln>
        </p:spPr>
        <p:txBody>
          <a:bodyPr wrap="none" anchor="ctr"/>
          <a:lstStyle/>
          <a:p>
            <a:pPr>
              <a:buFont typeface="Wingdings" pitchFamily="2" charset="2"/>
              <a:buNone/>
              <a:defRPr/>
            </a:pPr>
            <a:endParaRPr lang="zh-CN" altLang="en-US"/>
          </a:p>
        </p:txBody>
      </p:sp>
      <p:sp>
        <p:nvSpPr>
          <p:cNvPr id="1034" name="Rectangle 10"/>
          <p:cNvSpPr>
            <a:spLocks noChangeArrowheads="1"/>
          </p:cNvSpPr>
          <p:nvPr userDrawn="1"/>
        </p:nvSpPr>
        <p:spPr bwMode="auto">
          <a:xfrm flipV="1">
            <a:off x="0" y="6381750"/>
            <a:ext cx="9153525" cy="152400"/>
          </a:xfrm>
          <a:prstGeom prst="rect">
            <a:avLst/>
          </a:prstGeom>
          <a:gradFill rotWithShape="1">
            <a:gsLst>
              <a:gs pos="0">
                <a:srgbClr val="000000">
                  <a:alpha val="39998"/>
                </a:srgbClr>
              </a:gs>
              <a:gs pos="100000">
                <a:srgbClr val="000000">
                  <a:alpha val="0"/>
                </a:srgbClr>
              </a:gs>
            </a:gsLst>
            <a:lin ang="5400000" scaled="1"/>
          </a:gradFill>
          <a:ln w="9525">
            <a:noFill/>
            <a:miter lim="800000"/>
            <a:headEnd/>
            <a:tailEnd/>
          </a:ln>
        </p:spPr>
        <p:txBody>
          <a:bodyPr wrap="none" anchor="ctr"/>
          <a:lstStyle/>
          <a:p>
            <a:pPr>
              <a:buFont typeface="Wingdings" pitchFamily="2" charset="2"/>
              <a:buNone/>
              <a:defRPr/>
            </a:pPr>
            <a:endParaRPr lang="zh-CN" altLang="en-US"/>
          </a:p>
        </p:txBody>
      </p:sp>
      <p:sp>
        <p:nvSpPr>
          <p:cNvPr id="6175" name="WordArt 31"/>
          <p:cNvSpPr>
            <a:spLocks noChangeArrowheads="1" noChangeShapeType="1" noTextEdit="1"/>
          </p:cNvSpPr>
          <p:nvPr userDrawn="1"/>
        </p:nvSpPr>
        <p:spPr bwMode="auto">
          <a:xfrm>
            <a:off x="179389" y="6597650"/>
            <a:ext cx="2664419" cy="260350"/>
          </a:xfrm>
          <a:prstGeom prst="rect">
            <a:avLst/>
          </a:prstGeom>
          <a:extLst/>
        </p:spPr>
        <p:txBody>
          <a:bodyPr wrap="none" fromWordArt="1">
            <a:prstTxWarp prst="textPlain">
              <a:avLst>
                <a:gd name="adj" fmla="val 50000"/>
              </a:avLst>
            </a:prstTxWarp>
          </a:bodyPr>
          <a:lstStyle/>
          <a:p>
            <a:pPr algn="ctr">
              <a:buFont typeface="Wingdings" pitchFamily="2" charset="2"/>
              <a:buNone/>
              <a:defRPr/>
            </a:pPr>
            <a:r>
              <a:rPr lang="zh-CN" altLang="en-US" sz="9600" kern="10" dirty="0">
                <a:gradFill rotWithShape="0">
                  <a:gsLst>
                    <a:gs pos="0">
                      <a:srgbClr val="FFFFFF"/>
                    </a:gs>
                    <a:gs pos="100000">
                      <a:schemeClr val="bg1">
                        <a:alpha val="32001"/>
                      </a:schemeClr>
                    </a:gs>
                  </a:gsLst>
                  <a:lin ang="5400000" scaled="1"/>
                </a:gradFill>
                <a:latin typeface="Arial Black"/>
              </a:rPr>
              <a:t>中国石油大学</a:t>
            </a:r>
            <a:r>
              <a:rPr lang="en-US" altLang="zh-CN" sz="9600" kern="10" dirty="0">
                <a:gradFill rotWithShape="0">
                  <a:gsLst>
                    <a:gs pos="0">
                      <a:srgbClr val="FFFFFF"/>
                    </a:gs>
                    <a:gs pos="100000">
                      <a:schemeClr val="bg1">
                        <a:alpha val="32001"/>
                      </a:schemeClr>
                    </a:gs>
                  </a:gsLst>
                  <a:lin ang="5400000" scaled="1"/>
                </a:gradFill>
                <a:latin typeface="Arial Black"/>
              </a:rPr>
              <a:t>(</a:t>
            </a:r>
            <a:r>
              <a:rPr lang="zh-CN" altLang="en-US" sz="9600" kern="10" dirty="0">
                <a:gradFill rotWithShape="0">
                  <a:gsLst>
                    <a:gs pos="0">
                      <a:srgbClr val="FFFFFF"/>
                    </a:gs>
                    <a:gs pos="100000">
                      <a:schemeClr val="bg1">
                        <a:alpha val="32001"/>
                      </a:schemeClr>
                    </a:gs>
                  </a:gsLst>
                  <a:lin ang="5400000" scaled="1"/>
                </a:gradFill>
                <a:latin typeface="Arial Black"/>
              </a:rPr>
              <a:t>华东</a:t>
            </a:r>
            <a:r>
              <a:rPr lang="en-US" altLang="zh-CN" sz="9600" kern="10" dirty="0">
                <a:gradFill rotWithShape="0">
                  <a:gsLst>
                    <a:gs pos="0">
                      <a:srgbClr val="FFFFFF"/>
                    </a:gs>
                    <a:gs pos="100000">
                      <a:schemeClr val="bg1">
                        <a:alpha val="32001"/>
                      </a:schemeClr>
                    </a:gs>
                  </a:gsLst>
                  <a:lin ang="5400000" scaled="1"/>
                </a:gradFill>
                <a:latin typeface="Arial Black"/>
              </a:rPr>
              <a:t>)-</a:t>
            </a:r>
            <a:r>
              <a:rPr lang="zh-CN" altLang="en-US" sz="9600" kern="10" dirty="0">
                <a:gradFill rotWithShape="0">
                  <a:gsLst>
                    <a:gs pos="0">
                      <a:srgbClr val="FFFFFF"/>
                    </a:gs>
                    <a:gs pos="100000">
                      <a:schemeClr val="bg1">
                        <a:alpha val="32001"/>
                      </a:schemeClr>
                    </a:gs>
                  </a:gsLst>
                  <a:lin ang="5400000" scaled="1"/>
                </a:gradFill>
                <a:latin typeface="Arial Black"/>
              </a:rPr>
              <a:t>软件工程系</a:t>
            </a:r>
          </a:p>
        </p:txBody>
      </p:sp>
      <p:sp>
        <p:nvSpPr>
          <p:cNvPr id="6179" name="WordArt 35"/>
          <p:cNvSpPr>
            <a:spLocks noChangeArrowheads="1" noChangeShapeType="1" noTextEdit="1"/>
          </p:cNvSpPr>
          <p:nvPr userDrawn="1"/>
        </p:nvSpPr>
        <p:spPr bwMode="auto">
          <a:xfrm>
            <a:off x="5796136" y="6597650"/>
            <a:ext cx="2088232" cy="260350"/>
          </a:xfrm>
          <a:prstGeom prst="rect">
            <a:avLst/>
          </a:prstGeom>
          <a:extLst/>
        </p:spPr>
        <p:txBody>
          <a:bodyPr wrap="none" fromWordArt="1">
            <a:prstTxWarp prst="textPlain">
              <a:avLst>
                <a:gd name="adj" fmla="val 49407"/>
              </a:avLst>
            </a:prstTxWarp>
          </a:bodyPr>
          <a:lstStyle/>
          <a:p>
            <a:pPr algn="ctr">
              <a:buFont typeface="Wingdings" pitchFamily="2" charset="2"/>
              <a:buNone/>
              <a:defRPr/>
            </a:pPr>
            <a:r>
              <a:rPr lang="zh-CN" altLang="en-US" sz="9600" kern="10" dirty="0">
                <a:gradFill rotWithShape="0">
                  <a:gsLst>
                    <a:gs pos="0">
                      <a:srgbClr val="FFFFFF"/>
                    </a:gs>
                    <a:gs pos="100000">
                      <a:schemeClr val="bg1">
                        <a:alpha val="32001"/>
                      </a:schemeClr>
                    </a:gs>
                  </a:gsLst>
                  <a:lin ang="5400000" scaled="1"/>
                </a:gradFill>
                <a:latin typeface="Arial Black"/>
              </a:rPr>
              <a:t>软件工程</a:t>
            </a:r>
            <a:r>
              <a:rPr lang="en-US" altLang="zh-CN" sz="9600" kern="10" dirty="0">
                <a:gradFill rotWithShape="0">
                  <a:gsLst>
                    <a:gs pos="0">
                      <a:srgbClr val="FFFFFF"/>
                    </a:gs>
                    <a:gs pos="100000">
                      <a:schemeClr val="bg1">
                        <a:alpha val="32001"/>
                      </a:schemeClr>
                    </a:gs>
                  </a:gsLst>
                  <a:lin ang="5400000" scaled="1"/>
                </a:gradFill>
                <a:latin typeface="Arial Black"/>
              </a:rPr>
              <a:t>-</a:t>
            </a:r>
            <a:r>
              <a:rPr lang="zh-CN" altLang="en-US" sz="9600" kern="10" dirty="0">
                <a:gradFill rotWithShape="0">
                  <a:gsLst>
                    <a:gs pos="0">
                      <a:srgbClr val="FFFFFF"/>
                    </a:gs>
                    <a:gs pos="100000">
                      <a:schemeClr val="bg1">
                        <a:alpha val="32001"/>
                      </a:schemeClr>
                    </a:gs>
                  </a:gsLst>
                  <a:lin ang="5400000" scaled="1"/>
                </a:gradFill>
                <a:latin typeface="Arial Black"/>
              </a:rPr>
              <a:t>软件工程过程</a:t>
            </a:r>
          </a:p>
        </p:txBody>
      </p:sp>
      <p:sp>
        <p:nvSpPr>
          <p:cNvPr id="1037" name="Rectangle 3" descr="Light horizontal"/>
          <p:cNvSpPr>
            <a:spLocks noChangeArrowheads="1"/>
          </p:cNvSpPr>
          <p:nvPr userDrawn="1"/>
        </p:nvSpPr>
        <p:spPr bwMode="gray">
          <a:xfrm>
            <a:off x="30163" y="1125538"/>
            <a:ext cx="9096375" cy="5332412"/>
          </a:xfrm>
          <a:prstGeom prst="rect">
            <a:avLst/>
          </a:prstGeom>
          <a:pattFill prst="ltHorz">
            <a:fgClr>
              <a:srgbClr val="EAEAEA"/>
            </a:fgClr>
            <a:bgClr>
              <a:srgbClr val="F8F8F8"/>
            </a:bgClr>
          </a:pattFill>
          <a:ln w="9525">
            <a:noFill/>
            <a:miter lim="800000"/>
            <a:headEnd/>
            <a:tailEnd/>
          </a:ln>
          <a:effectLst>
            <a:prstShdw prst="shdw17" dist="17961" dir="13500000">
              <a:srgbClr val="8C8C8C"/>
            </a:prstShdw>
          </a:effectLst>
        </p:spPr>
        <p:txBody>
          <a:bodyPr wrap="none" anchor="ctr"/>
          <a:lstStyle/>
          <a:p>
            <a:pPr algn="ctr">
              <a:buFont typeface="Wingdings" pitchFamily="2" charset="2"/>
              <a:buNone/>
              <a:defRPr/>
            </a:pPr>
            <a:endParaRPr lang="zh-CN" altLang="zh-CN">
              <a:cs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slow">
    <p:pull/>
  </p:transition>
  <p:hf hdr="0" ftr="0"/>
  <p:txStyles>
    <p:titleStyle>
      <a:lvl1pPr algn="l" rtl="0" eaLnBrk="0" fontAlgn="base" latinLnBrk="1"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2pPr>
      <a:lvl3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3pPr>
      <a:lvl4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4pPr>
      <a:lvl5pPr algn="l" rtl="0" eaLnBrk="0" fontAlgn="base" latinLnBrk="1" hangingPunct="0">
        <a:lnSpc>
          <a:spcPct val="90000"/>
        </a:lnSpc>
        <a:spcBef>
          <a:spcPct val="0"/>
        </a:spcBef>
        <a:spcAft>
          <a:spcPct val="0"/>
        </a:spcAft>
        <a:defRPr kumimoji="1" sz="3600" b="1">
          <a:solidFill>
            <a:schemeClr val="tx2"/>
          </a:solidFill>
          <a:latin typeface="Gulim" pitchFamily="34" charset="-127"/>
          <a:ea typeface="Gulim" pitchFamily="34" charset="-127"/>
        </a:defRPr>
      </a:lvl5pPr>
      <a:lvl6pPr marL="457200" algn="l" rtl="0" fontAlgn="base" latinLnBrk="1">
        <a:lnSpc>
          <a:spcPct val="90000"/>
        </a:lnSpc>
        <a:spcBef>
          <a:spcPct val="0"/>
        </a:spcBef>
        <a:spcAft>
          <a:spcPct val="0"/>
        </a:spcAft>
        <a:defRPr kumimoji="1" sz="3600" b="1">
          <a:solidFill>
            <a:schemeClr val="tx2"/>
          </a:solidFill>
          <a:latin typeface="Gulim" pitchFamily="34" charset="-127"/>
          <a:ea typeface="Gulim" pitchFamily="34" charset="-127"/>
        </a:defRPr>
      </a:lvl6pPr>
      <a:lvl7pPr marL="914400" algn="l" rtl="0" fontAlgn="base" latinLnBrk="1">
        <a:lnSpc>
          <a:spcPct val="90000"/>
        </a:lnSpc>
        <a:spcBef>
          <a:spcPct val="0"/>
        </a:spcBef>
        <a:spcAft>
          <a:spcPct val="0"/>
        </a:spcAft>
        <a:defRPr kumimoji="1" sz="3600" b="1">
          <a:solidFill>
            <a:schemeClr val="tx2"/>
          </a:solidFill>
          <a:latin typeface="Gulim" pitchFamily="34" charset="-127"/>
          <a:ea typeface="Gulim" pitchFamily="34" charset="-127"/>
        </a:defRPr>
      </a:lvl7pPr>
      <a:lvl8pPr marL="1371600" algn="l" rtl="0" fontAlgn="base" latinLnBrk="1">
        <a:lnSpc>
          <a:spcPct val="90000"/>
        </a:lnSpc>
        <a:spcBef>
          <a:spcPct val="0"/>
        </a:spcBef>
        <a:spcAft>
          <a:spcPct val="0"/>
        </a:spcAft>
        <a:defRPr kumimoji="1" sz="3600" b="1">
          <a:solidFill>
            <a:schemeClr val="tx2"/>
          </a:solidFill>
          <a:latin typeface="Gulim" pitchFamily="34" charset="-127"/>
          <a:ea typeface="Gulim" pitchFamily="34" charset="-127"/>
        </a:defRPr>
      </a:lvl8pPr>
      <a:lvl9pPr marL="1828800" algn="l" rtl="0" fontAlgn="base" latinLnBrk="1">
        <a:lnSpc>
          <a:spcPct val="90000"/>
        </a:lnSpc>
        <a:spcBef>
          <a:spcPct val="0"/>
        </a:spcBef>
        <a:spcAft>
          <a:spcPct val="0"/>
        </a:spcAft>
        <a:defRPr kumimoji="1" sz="3600" b="1">
          <a:solidFill>
            <a:schemeClr val="tx2"/>
          </a:solidFill>
          <a:latin typeface="Gulim" pitchFamily="34" charset="-127"/>
          <a:ea typeface="Gulim" pitchFamily="34" charset="-127"/>
        </a:defRPr>
      </a:lvl9pPr>
    </p:titleStyle>
    <p:bodyStyle>
      <a:lvl1pPr marL="342900" indent="-342900" algn="l" rtl="0" eaLnBrk="0" fontAlgn="base" latinLnBrk="1" hangingPunct="0">
        <a:spcBef>
          <a:spcPct val="20000"/>
        </a:spcBef>
        <a:spcAft>
          <a:spcPct val="0"/>
        </a:spcAft>
        <a:buClr>
          <a:schemeClr val="accent2"/>
        </a:buClr>
        <a:buSzPct val="75000"/>
        <a:buFont typeface="Wingdings" pitchFamily="2" charset="2"/>
        <a:buChar char="l"/>
        <a:defRPr kumimoji="1" sz="2800">
          <a:solidFill>
            <a:schemeClr val="tx1"/>
          </a:solidFill>
          <a:latin typeface="+mn-lt"/>
          <a:ea typeface="+mn-ea"/>
          <a:cs typeface="+mn-cs"/>
        </a:defRPr>
      </a:lvl1pPr>
      <a:lvl2pPr marL="742950" indent="-285750" algn="l" rtl="0" eaLnBrk="0" fontAlgn="base" latinLnBrk="1" hangingPunct="0">
        <a:spcBef>
          <a:spcPct val="20000"/>
        </a:spcBef>
        <a:spcAft>
          <a:spcPct val="0"/>
        </a:spcAft>
        <a:buClr>
          <a:schemeClr val="accent1"/>
        </a:buClr>
        <a:buSzPct val="75000"/>
        <a:buFont typeface="Wingdings" pitchFamily="2" charset="2"/>
        <a:buChar char="£"/>
        <a:defRPr kumimoji="1" sz="2400">
          <a:solidFill>
            <a:schemeClr val="tx1"/>
          </a:solidFill>
          <a:latin typeface="+mn-lt"/>
          <a:ea typeface="+mn-ea"/>
        </a:defRPr>
      </a:lvl2pPr>
      <a:lvl3pPr marL="1143000" indent="-228600" algn="l" rtl="0" eaLnBrk="0" fontAlgn="base" latinLnBrk="1" hangingPunct="0">
        <a:spcBef>
          <a:spcPct val="20000"/>
        </a:spcBef>
        <a:spcAft>
          <a:spcPct val="0"/>
        </a:spcAft>
        <a:buClr>
          <a:schemeClr val="accent2"/>
        </a:buClr>
        <a:buSzPct val="75000"/>
        <a:buFont typeface="Wingdings" pitchFamily="2" charset="2"/>
        <a:buChar char="l"/>
        <a:defRPr kumimoji="1" sz="2000">
          <a:solidFill>
            <a:schemeClr val="tx1"/>
          </a:solidFill>
          <a:latin typeface="+mn-lt"/>
          <a:ea typeface="+mn-ea"/>
        </a:defRPr>
      </a:lvl3pPr>
      <a:lvl4pPr marL="1600200" indent="-228600" algn="l" rtl="0" eaLnBrk="0" fontAlgn="base" latinLnBrk="1" hangingPunct="0">
        <a:spcBef>
          <a:spcPct val="20000"/>
        </a:spcBef>
        <a:spcAft>
          <a:spcPct val="0"/>
        </a:spcAft>
        <a:buClr>
          <a:schemeClr val="accent1"/>
        </a:buClr>
        <a:buSzPct val="80000"/>
        <a:buFont typeface="Wingdings" pitchFamily="2" charset="2"/>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lr>
          <a:schemeClr val="accent2"/>
        </a:buClr>
        <a:buSzPct val="65000"/>
        <a:buFont typeface="Wingdings" pitchFamily="2" charset="2"/>
        <a:buChar char="l"/>
        <a:defRPr kumimoji="1" sz="2000">
          <a:solidFill>
            <a:schemeClr val="tx1"/>
          </a:solidFill>
          <a:latin typeface="+mn-lt"/>
          <a:ea typeface="+mn-ea"/>
        </a:defRPr>
      </a:lvl5pPr>
      <a:lvl6pPr marL="2514600" indent="-228600" algn="l" rtl="0" fontAlgn="base" latinLnBrk="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6pPr>
      <a:lvl7pPr marL="2971800" indent="-228600" algn="l" rtl="0" fontAlgn="base" latinLnBrk="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7pPr>
      <a:lvl8pPr marL="3429000" indent="-228600" algn="l" rtl="0" fontAlgn="base" latinLnBrk="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8pPr>
      <a:lvl9pPr marL="3886200" indent="-228600" algn="l" rtl="0" fontAlgn="base" latinLnBrk="1">
        <a:spcBef>
          <a:spcPct val="20000"/>
        </a:spcBef>
        <a:spcAft>
          <a:spcPct val="0"/>
        </a:spcAft>
        <a:buClr>
          <a:schemeClr val="accent2"/>
        </a:buClr>
        <a:buSzPct val="65000"/>
        <a:buFont typeface="Wingdings"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jpe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5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WordArt 6"/>
          <p:cNvSpPr>
            <a:spLocks noChangeArrowheads="1" noChangeShapeType="1" noTextEdit="1"/>
          </p:cNvSpPr>
          <p:nvPr/>
        </p:nvSpPr>
        <p:spPr bwMode="auto">
          <a:xfrm>
            <a:off x="-36512" y="1628800"/>
            <a:ext cx="9144000" cy="1656184"/>
          </a:xfrm>
          <a:prstGeom prst="rect">
            <a:avLst/>
          </a:prstGeom>
          <a:gradFill rotWithShape="1">
            <a:gsLst>
              <a:gs pos="0">
                <a:srgbClr val="0F6FC6">
                  <a:shade val="51000"/>
                  <a:satMod val="130000"/>
                </a:srgbClr>
              </a:gs>
              <a:gs pos="80000">
                <a:srgbClr val="0F6FC6">
                  <a:shade val="93000"/>
                  <a:satMod val="130000"/>
                </a:srgbClr>
              </a:gs>
              <a:gs pos="100000">
                <a:srgbClr val="0F6FC6">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none" fromWordArt="1">
            <a:prstTxWarp prst="textPlain">
              <a:avLst>
                <a:gd name="adj" fmla="val 50000"/>
              </a:avLst>
            </a:prstTxWarp>
          </a:bodyPr>
          <a:lstStyle/>
          <a:p>
            <a:pPr fontAlgn="auto">
              <a:spcBef>
                <a:spcPts val="0"/>
              </a:spcBef>
              <a:spcAft>
                <a:spcPts val="0"/>
              </a:spcAft>
              <a:defRPr/>
            </a:pPr>
            <a:endParaRPr kumimoji="0" lang="zh-CN" altLang="en-US" sz="3600" b="0" kern="10" dirty="0">
              <a:ln w="19050">
                <a:solidFill>
                  <a:srgbClr val="99CCFF"/>
                </a:solidFill>
                <a:round/>
                <a:headEnd/>
                <a:tailEnd/>
              </a:ln>
              <a:solidFill>
                <a:sysClr val="window" lastClr="FFFFFF"/>
              </a:solidFill>
              <a:effectLst>
                <a:outerShdw dist="35921" dir="2700000" algn="ctr" rotWithShape="0">
                  <a:srgbClr val="990000"/>
                </a:outerShdw>
              </a:effectLst>
              <a:latin typeface="黑体" pitchFamily="2" charset="-122"/>
              <a:ea typeface="黑体"/>
            </a:endParaRPr>
          </a:p>
        </p:txBody>
      </p:sp>
      <p:sp>
        <p:nvSpPr>
          <p:cNvPr id="4101" name="矩形 2"/>
          <p:cNvSpPr>
            <a:spLocks noChangeArrowheads="1"/>
          </p:cNvSpPr>
          <p:nvPr/>
        </p:nvSpPr>
        <p:spPr bwMode="auto">
          <a:xfrm>
            <a:off x="19050" y="3284538"/>
            <a:ext cx="9144000" cy="2332946"/>
          </a:xfrm>
          <a:prstGeom prst="rect">
            <a:avLst/>
          </a:prstGeom>
          <a:noFill/>
          <a:ln w="9525">
            <a:noFill/>
            <a:miter lim="800000"/>
            <a:headEnd/>
            <a:tailEnd/>
          </a:ln>
        </p:spPr>
        <p:txBody>
          <a:bodyPr>
            <a:spAutoFit/>
          </a:bodyPr>
          <a:lstStyle/>
          <a:p>
            <a:pPr algn="ctr">
              <a:lnSpc>
                <a:spcPct val="130000"/>
              </a:lnSpc>
              <a:defRPr/>
            </a:pPr>
            <a:r>
              <a:rPr lang="zh-CN" altLang="en-US" sz="4000" kern="10" dirty="0">
                <a:ln w="19050">
                  <a:solidFill>
                    <a:srgbClr val="99CCFF"/>
                  </a:solidFill>
                  <a:round/>
                  <a:headEnd/>
                  <a:tailEnd/>
                </a:ln>
                <a:solidFill>
                  <a:srgbClr val="FF0000"/>
                </a:solidFill>
                <a:effectLst>
                  <a:outerShdw dist="35921" dir="2700000" algn="ctr" rotWithShape="0">
                    <a:srgbClr val="990000"/>
                  </a:outerShdw>
                </a:effectLst>
                <a:latin typeface="黑体" pitchFamily="2" charset="-122"/>
              </a:rPr>
              <a:t>第一章 软件工程过程综述</a:t>
            </a:r>
            <a:endParaRPr lang="en-US" altLang="zh-CN" sz="4000" kern="10" dirty="0">
              <a:ln w="19050">
                <a:solidFill>
                  <a:srgbClr val="99CCFF"/>
                </a:solidFill>
                <a:round/>
                <a:headEnd/>
                <a:tailEnd/>
              </a:ln>
              <a:solidFill>
                <a:srgbClr val="FF0000"/>
              </a:solidFill>
              <a:effectLst>
                <a:outerShdw dist="35921" dir="2700000" algn="ctr" rotWithShape="0">
                  <a:srgbClr val="990000"/>
                </a:outerShdw>
              </a:effectLst>
              <a:latin typeface="黑体" pitchFamily="2" charset="-122"/>
            </a:endParaRPr>
          </a:p>
          <a:p>
            <a:pPr algn="ctr">
              <a:lnSpc>
                <a:spcPct val="130000"/>
              </a:lnSpc>
              <a:buFont typeface="Wingdings" pitchFamily="2" charset="2"/>
              <a:buNone/>
              <a:defRPr/>
            </a:pPr>
            <a:endParaRPr lang="en-US" altLang="zh-CN" sz="2400" dirty="0">
              <a:solidFill>
                <a:srgbClr val="333399"/>
              </a:solidFill>
              <a:latin typeface="微软雅黑" pitchFamily="34" charset="-122"/>
              <a:ea typeface="微软雅黑" pitchFamily="34" charset="-122"/>
            </a:endParaRPr>
          </a:p>
          <a:p>
            <a:pPr algn="ctr">
              <a:lnSpc>
                <a:spcPct val="130000"/>
              </a:lnSpc>
              <a:buFont typeface="Wingdings" pitchFamily="2" charset="2"/>
              <a:buNone/>
              <a:defRPr/>
            </a:pPr>
            <a:r>
              <a:rPr lang="zh-CN" altLang="en-US" sz="2400" dirty="0">
                <a:solidFill>
                  <a:srgbClr val="333399"/>
                </a:solidFill>
                <a:latin typeface="微软雅黑" pitchFamily="34" charset="-122"/>
                <a:ea typeface="微软雅黑" pitchFamily="34" charset="-122"/>
              </a:rPr>
              <a:t>主讲人：张国平</a:t>
            </a:r>
            <a:br>
              <a:rPr lang="en-US" altLang="zh-CN" sz="2400" dirty="0">
                <a:solidFill>
                  <a:schemeClr val="tx2"/>
                </a:solidFill>
                <a:latin typeface="微软雅黑" pitchFamily="34" charset="-122"/>
                <a:ea typeface="微软雅黑" pitchFamily="34" charset="-122"/>
              </a:rPr>
            </a:br>
            <a:endParaRPr lang="en-US" altLang="zh-CN" sz="2400" dirty="0">
              <a:solidFill>
                <a:schemeClr val="tx2"/>
              </a:solidFill>
              <a:latin typeface="微软雅黑" pitchFamily="34" charset="-122"/>
              <a:ea typeface="微软雅黑" pitchFamily="34" charset="-122"/>
            </a:endParaRPr>
          </a:p>
        </p:txBody>
      </p:sp>
      <p:sp>
        <p:nvSpPr>
          <p:cNvPr id="55" name="WordArt 6"/>
          <p:cNvSpPr>
            <a:spLocks noChangeArrowheads="1" noChangeShapeType="1" noTextEdit="1"/>
          </p:cNvSpPr>
          <p:nvPr/>
        </p:nvSpPr>
        <p:spPr bwMode="auto">
          <a:xfrm>
            <a:off x="2566566" y="1916832"/>
            <a:ext cx="3994684" cy="792088"/>
          </a:xfrm>
          <a:prstGeom prst="rect">
            <a:avLst/>
          </a:prstGeom>
          <a:noFill/>
        </p:spPr>
        <p:style>
          <a:lnRef idx="0">
            <a:schemeClr val="accent1"/>
          </a:lnRef>
          <a:fillRef idx="3">
            <a:schemeClr val="accent1"/>
          </a:fillRef>
          <a:effectRef idx="3">
            <a:schemeClr val="accent1"/>
          </a:effectRef>
          <a:fontRef idx="minor">
            <a:schemeClr val="lt1"/>
          </a:fontRef>
        </p:style>
        <p:txBody>
          <a:bodyPr wrap="none" fromWordArt="1">
            <a:prstTxWarp prst="textPlain">
              <a:avLst>
                <a:gd name="adj" fmla="val 50000"/>
              </a:avLst>
            </a:prstTxWarp>
          </a:bodyPr>
          <a:lstStyle/>
          <a:p>
            <a:pPr>
              <a:defRPr/>
            </a:pPr>
            <a:r>
              <a:rPr lang="zh-CN" altLang="en-US" sz="3600" kern="10" dirty="0">
                <a:ln w="19050">
                  <a:solidFill>
                    <a:srgbClr val="99CCFF"/>
                  </a:solidFill>
                  <a:round/>
                  <a:headEnd/>
                  <a:tailEnd/>
                </a:ln>
                <a:solidFill>
                  <a:srgbClr val="FF0000"/>
                </a:solidFill>
                <a:effectLst>
                  <a:outerShdw dist="35921" dir="2700000" algn="ctr" rotWithShape="0">
                    <a:srgbClr val="990000"/>
                  </a:outerShdw>
                </a:effectLst>
                <a:latin typeface="黑体" pitchFamily="2" charset="-122"/>
              </a:rPr>
              <a:t>软件工程过程</a:t>
            </a:r>
            <a:endParaRPr lang="en-US" altLang="zh-CN" sz="3600" kern="10" dirty="0">
              <a:ln w="19050">
                <a:solidFill>
                  <a:srgbClr val="99CCFF"/>
                </a:solidFill>
                <a:round/>
                <a:headEnd/>
                <a:tailEnd/>
              </a:ln>
              <a:solidFill>
                <a:srgbClr val="FF0000"/>
              </a:solidFill>
              <a:effectLst>
                <a:outerShdw dist="35921" dir="2700000" algn="ctr" rotWithShape="0">
                  <a:srgbClr val="990000"/>
                </a:outerShdw>
              </a:effectLst>
              <a:latin typeface="黑体" pitchFamily="2" charset="-122"/>
            </a:endParaRPr>
          </a:p>
        </p:txBody>
      </p:sp>
      <p:pic>
        <p:nvPicPr>
          <p:cNvPr id="4105" name="Picture 2"/>
          <p:cNvPicPr>
            <a:picLocks noChangeAspect="1" noChangeArrowheads="1"/>
          </p:cNvPicPr>
          <p:nvPr/>
        </p:nvPicPr>
        <p:blipFill>
          <a:blip r:embed="rId3" cstate="print"/>
          <a:srcRect/>
          <a:stretch>
            <a:fillRect/>
          </a:stretch>
        </p:blipFill>
        <p:spPr bwMode="auto">
          <a:xfrm>
            <a:off x="1588" y="19050"/>
            <a:ext cx="9124950" cy="1587500"/>
          </a:xfrm>
          <a:prstGeom prst="rect">
            <a:avLst/>
          </a:prstGeom>
          <a:noFill/>
          <a:ln w="9525">
            <a:noFill/>
            <a:miter lim="800000"/>
            <a:headEnd/>
            <a:tailEnd/>
          </a:ln>
        </p:spPr>
      </p:pic>
      <p:sp>
        <p:nvSpPr>
          <p:cNvPr id="6" name="灯片编号占位符 5"/>
          <p:cNvSpPr>
            <a:spLocks noGrp="1"/>
          </p:cNvSpPr>
          <p:nvPr>
            <p:ph type="sldNum" sz="quarter" idx="10"/>
          </p:nvPr>
        </p:nvSpPr>
        <p:spPr/>
        <p:txBody>
          <a:bodyPr/>
          <a:lstStyle/>
          <a:p>
            <a:pPr>
              <a:defRPr/>
            </a:pPr>
            <a:fld id="{ED57462F-ED76-4215-B63F-D4B8EF92993C}" type="slidenum">
              <a:rPr lang="en-US" altLang="ko-KR" smtClean="0"/>
              <a:pPr>
                <a:defRPr/>
              </a:pPr>
              <a:t>1</a:t>
            </a:fld>
            <a:endParaRPr lang="en-US" altLang="ko-KR"/>
          </a:p>
        </p:txBody>
      </p:sp>
    </p:spTree>
  </p:cSld>
  <p:clrMapOvr>
    <a:masterClrMapping/>
  </p:clrMapOvr>
  <p:transition spd="slow">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a:t>我国的软件开发存在的问题</a:t>
            </a:r>
          </a:p>
        </p:txBody>
      </p:sp>
      <p:sp>
        <p:nvSpPr>
          <p:cNvPr id="40963" name="Rectangle 3"/>
          <p:cNvSpPr>
            <a:spLocks noGrp="1" noChangeArrowheads="1"/>
          </p:cNvSpPr>
          <p:nvPr>
            <p:ph type="body" idx="1"/>
          </p:nvPr>
        </p:nvSpPr>
        <p:spPr>
          <a:xfrm>
            <a:off x="457200" y="1417638"/>
            <a:ext cx="8472518" cy="4708525"/>
          </a:xfrm>
        </p:spPr>
        <p:txBody>
          <a:bodyPr/>
          <a:lstStyle/>
          <a:p>
            <a:pPr>
              <a:lnSpc>
                <a:spcPct val="80000"/>
              </a:lnSpc>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1</a:t>
            </a:r>
            <a:r>
              <a:rPr lang="zh-CN" altLang="en-US" sz="2400" dirty="0">
                <a:latin typeface="华文中宋" pitchFamily="2" charset="-122"/>
                <a:ea typeface="华文中宋" pitchFamily="2" charset="-122"/>
              </a:rPr>
              <a:t>）</a:t>
            </a:r>
            <a:r>
              <a:rPr lang="zh-CN" altLang="en-US" sz="2400" dirty="0">
                <a:solidFill>
                  <a:srgbClr val="C00000"/>
                </a:solidFill>
                <a:latin typeface="华文中宋" pitchFamily="2" charset="-122"/>
                <a:ea typeface="华文中宋" pitchFamily="2" charset="-122"/>
              </a:rPr>
              <a:t>质量意识淡薄</a:t>
            </a:r>
            <a:r>
              <a:rPr lang="zh-CN" altLang="en-US" sz="2400" dirty="0">
                <a:latin typeface="华文中宋" pitchFamily="2" charset="-122"/>
                <a:ea typeface="华文中宋" pitchFamily="2" charset="-122"/>
              </a:rPr>
              <a:t>，企业从上到下都</a:t>
            </a:r>
            <a:r>
              <a:rPr lang="zh-CN" altLang="en-US" sz="2400" dirty="0">
                <a:solidFill>
                  <a:srgbClr val="C00000"/>
                </a:solidFill>
                <a:latin typeface="华文中宋" pitchFamily="2" charset="-122"/>
                <a:ea typeface="华文中宋" pitchFamily="2" charset="-122"/>
              </a:rPr>
              <a:t>缺乏</a:t>
            </a:r>
            <a:r>
              <a:rPr lang="zh-CN" altLang="en-US" sz="2400" dirty="0">
                <a:latin typeface="华文中宋" pitchFamily="2" charset="-122"/>
                <a:ea typeface="华文中宋" pitchFamily="2" charset="-122"/>
              </a:rPr>
              <a:t>正确的产品质量意识，只注重完成软件产品的功能，</a:t>
            </a:r>
            <a:r>
              <a:rPr lang="zh-CN" altLang="en-US" sz="2400" dirty="0">
                <a:solidFill>
                  <a:srgbClr val="C00000"/>
                </a:solidFill>
                <a:latin typeface="华文中宋" pitchFamily="2" charset="-122"/>
                <a:ea typeface="华文中宋" pitchFamily="2" charset="-122"/>
              </a:rPr>
              <a:t>忽视</a:t>
            </a:r>
            <a:r>
              <a:rPr lang="zh-CN" altLang="en-US" sz="2400" dirty="0">
                <a:latin typeface="华文中宋" pitchFamily="2" charset="-122"/>
                <a:ea typeface="华文中宋" pitchFamily="2" charset="-122"/>
              </a:rPr>
              <a:t>产品的质量问题。</a:t>
            </a:r>
          </a:p>
          <a:p>
            <a:pPr>
              <a:lnSpc>
                <a:spcPct val="80000"/>
              </a:lnSpc>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2</a:t>
            </a:r>
            <a:r>
              <a:rPr lang="zh-CN" altLang="en-US" sz="2400" dirty="0">
                <a:latin typeface="华文中宋" pitchFamily="2" charset="-122"/>
                <a:ea typeface="华文中宋" pitchFamily="2" charset="-122"/>
              </a:rPr>
              <a:t>）</a:t>
            </a:r>
            <a:r>
              <a:rPr lang="zh-CN" altLang="en-US" sz="2400" dirty="0">
                <a:solidFill>
                  <a:srgbClr val="C00000"/>
                </a:solidFill>
                <a:latin typeface="华文中宋" pitchFamily="2" charset="-122"/>
                <a:ea typeface="华文中宋" pitchFamily="2" charset="-122"/>
              </a:rPr>
              <a:t>体制不灵活，不健全</a:t>
            </a:r>
            <a:r>
              <a:rPr lang="zh-CN" altLang="en-US" sz="2400" dirty="0">
                <a:latin typeface="华文中宋" pitchFamily="2" charset="-122"/>
                <a:ea typeface="华文中宋" pitchFamily="2" charset="-122"/>
              </a:rPr>
              <a:t>，导致质量监督不力。由于体制问题造成软件人才不必要的流动，同样是因为体制问题造成实际上企业的软件资产流失。</a:t>
            </a:r>
          </a:p>
          <a:p>
            <a:pPr>
              <a:lnSpc>
                <a:spcPct val="80000"/>
              </a:lnSpc>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3</a:t>
            </a:r>
            <a:r>
              <a:rPr lang="zh-CN" altLang="en-US" sz="2400" dirty="0">
                <a:latin typeface="华文中宋" pitchFamily="2" charset="-122"/>
                <a:ea typeface="华文中宋" pitchFamily="2" charset="-122"/>
              </a:rPr>
              <a:t>）</a:t>
            </a:r>
            <a:r>
              <a:rPr lang="zh-CN" altLang="en-US" sz="2400" dirty="0">
                <a:solidFill>
                  <a:srgbClr val="C00000"/>
                </a:solidFill>
                <a:latin typeface="华文中宋" pitchFamily="2" charset="-122"/>
                <a:ea typeface="华文中宋" pitchFamily="2" charset="-122"/>
              </a:rPr>
              <a:t>做产品的概念不浓</a:t>
            </a:r>
            <a:r>
              <a:rPr lang="zh-CN" altLang="en-US" sz="2400" dirty="0">
                <a:latin typeface="华文中宋" pitchFamily="2" charset="-122"/>
                <a:ea typeface="华文中宋" pitchFamily="2" charset="-122"/>
              </a:rPr>
              <a:t>，大多只为短期的经济利益，做短期的项目。</a:t>
            </a:r>
          </a:p>
          <a:p>
            <a:pPr>
              <a:lnSpc>
                <a:spcPct val="80000"/>
              </a:lnSpc>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4</a:t>
            </a:r>
            <a:r>
              <a:rPr lang="zh-CN" altLang="en-US" sz="2400" dirty="0">
                <a:latin typeface="华文中宋" pitchFamily="2" charset="-122"/>
                <a:ea typeface="华文中宋" pitchFamily="2" charset="-122"/>
              </a:rPr>
              <a:t>）</a:t>
            </a:r>
            <a:r>
              <a:rPr lang="zh-CN" altLang="en-US" sz="2400" dirty="0">
                <a:solidFill>
                  <a:srgbClr val="C00000"/>
                </a:solidFill>
                <a:latin typeface="华文中宋" pitchFamily="2" charset="-122"/>
                <a:ea typeface="华文中宋" pitchFamily="2" charset="-122"/>
              </a:rPr>
              <a:t>形式化的东西太多</a:t>
            </a:r>
            <a:r>
              <a:rPr lang="zh-CN" altLang="en-US" sz="2400" dirty="0">
                <a:latin typeface="华文中宋" pitchFamily="2" charset="-122"/>
                <a:ea typeface="华文中宋" pitchFamily="2" charset="-122"/>
              </a:rPr>
              <a:t>，为追求评奖或完成项目，报喜不报忧。</a:t>
            </a:r>
          </a:p>
          <a:p>
            <a:pPr>
              <a:lnSpc>
                <a:spcPct val="80000"/>
              </a:lnSpc>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5</a:t>
            </a:r>
            <a:r>
              <a:rPr lang="zh-CN" altLang="en-US" sz="2400" dirty="0">
                <a:latin typeface="华文中宋" pitchFamily="2" charset="-122"/>
                <a:ea typeface="华文中宋" pitchFamily="2" charset="-122"/>
              </a:rPr>
              <a:t>）软件企业的</a:t>
            </a:r>
            <a:r>
              <a:rPr lang="zh-CN" altLang="en-US" sz="2400" dirty="0">
                <a:solidFill>
                  <a:srgbClr val="C00000"/>
                </a:solidFill>
                <a:latin typeface="华文中宋" pitchFamily="2" charset="-122"/>
                <a:ea typeface="华文中宋" pitchFamily="2" charset="-122"/>
              </a:rPr>
              <a:t>交流少</a:t>
            </a:r>
            <a:r>
              <a:rPr lang="zh-CN" altLang="en-US" sz="2400" dirty="0">
                <a:latin typeface="华文中宋" pitchFamily="2" charset="-122"/>
                <a:ea typeface="华文中宋" pitchFamily="2" charset="-122"/>
              </a:rPr>
              <a:t>，思想保守。</a:t>
            </a:r>
          </a:p>
          <a:p>
            <a:pPr>
              <a:lnSpc>
                <a:spcPct val="80000"/>
              </a:lnSpc>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6</a:t>
            </a:r>
            <a:r>
              <a:rPr lang="zh-CN" altLang="en-US" sz="2400" dirty="0">
                <a:latin typeface="华文中宋" pitchFamily="2" charset="-122"/>
                <a:ea typeface="华文中宋" pitchFamily="2" charset="-122"/>
              </a:rPr>
              <a:t>）对新技术研究的</a:t>
            </a:r>
            <a:r>
              <a:rPr lang="zh-CN" altLang="en-US" sz="2400" dirty="0">
                <a:solidFill>
                  <a:srgbClr val="C00000"/>
                </a:solidFill>
                <a:latin typeface="华文中宋" pitchFamily="2" charset="-122"/>
                <a:ea typeface="华文中宋" pitchFamily="2" charset="-122"/>
              </a:rPr>
              <a:t>跟进、投入少</a:t>
            </a:r>
            <a:r>
              <a:rPr lang="zh-CN" altLang="en-US" sz="2400" dirty="0">
                <a:latin typeface="华文中宋" pitchFamily="2" charset="-122"/>
                <a:ea typeface="华文中宋" pitchFamily="2" charset="-122"/>
              </a:rPr>
              <a:t>。</a:t>
            </a:r>
          </a:p>
          <a:p>
            <a:pPr>
              <a:lnSpc>
                <a:spcPct val="80000"/>
              </a:lnSpc>
              <a:buNone/>
            </a:pPr>
            <a:r>
              <a:rPr lang="zh-CN" altLang="en-US" sz="2400" dirty="0">
                <a:latin typeface="华文中宋" pitchFamily="2" charset="-122"/>
                <a:ea typeface="华文中宋" pitchFamily="2" charset="-122"/>
              </a:rPr>
              <a:t>（</a:t>
            </a:r>
            <a:r>
              <a:rPr lang="en-US" altLang="zh-CN" sz="2400" dirty="0">
                <a:latin typeface="华文中宋" pitchFamily="2" charset="-122"/>
                <a:ea typeface="华文中宋" pitchFamily="2" charset="-122"/>
              </a:rPr>
              <a:t>7</a:t>
            </a:r>
            <a:r>
              <a:rPr lang="zh-CN" altLang="en-US" sz="2400" dirty="0">
                <a:latin typeface="华文中宋" pitchFamily="2" charset="-122"/>
                <a:ea typeface="华文中宋" pitchFamily="2" charset="-122"/>
              </a:rPr>
              <a:t>）多数项目</a:t>
            </a:r>
            <a:r>
              <a:rPr lang="zh-CN" altLang="en-US" sz="2400" dirty="0">
                <a:solidFill>
                  <a:srgbClr val="C00000"/>
                </a:solidFill>
                <a:latin typeface="华文中宋" pitchFamily="2" charset="-122"/>
                <a:ea typeface="华文中宋" pitchFamily="2" charset="-122"/>
              </a:rPr>
              <a:t>盲目采用国外技术</a:t>
            </a:r>
            <a:r>
              <a:rPr lang="zh-CN" altLang="en-US" sz="2400" dirty="0">
                <a:latin typeface="华文中宋" pitchFamily="2" charset="-122"/>
                <a:ea typeface="华文中宋" pitchFamily="2" charset="-122"/>
              </a:rPr>
              <a:t>，没有从自身问题入手，寻找适合产品开发的技术和过程。</a:t>
            </a: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936609"/>
          </a:xfrm>
        </p:spPr>
        <p:txBody>
          <a:bodyPr/>
          <a:lstStyle/>
          <a:p>
            <a:r>
              <a:rPr kumimoji="1" lang="zh-CN" altLang="en-US" sz="5400" b="1" dirty="0"/>
              <a:t>涉及的几个名词</a:t>
            </a:r>
          </a:p>
        </p:txBody>
      </p:sp>
      <p:sp>
        <p:nvSpPr>
          <p:cNvPr id="8195" name="Rectangle 3"/>
          <p:cNvSpPr>
            <a:spLocks noGrp="1" noChangeArrowheads="1"/>
          </p:cNvSpPr>
          <p:nvPr>
            <p:ph type="body" sz="half" idx="1"/>
          </p:nvPr>
        </p:nvSpPr>
        <p:spPr/>
        <p:txBody>
          <a:bodyPr/>
          <a:lstStyle/>
          <a:p>
            <a:r>
              <a:rPr kumimoji="1" lang="en-US" altLang="zh-CN" sz="2400" dirty="0">
                <a:solidFill>
                  <a:srgbClr val="FF0000"/>
                </a:solidFill>
                <a:latin typeface="华文中宋" pitchFamily="2" charset="-122"/>
                <a:ea typeface="华文中宋" pitchFamily="2" charset="-122"/>
              </a:rPr>
              <a:t>RUP</a:t>
            </a:r>
            <a:r>
              <a:rPr kumimoji="1" lang="zh-CN" altLang="en-US" sz="2400" dirty="0">
                <a:solidFill>
                  <a:srgbClr val="FF0000"/>
                </a:solidFill>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ISO9001</a:t>
            </a:r>
            <a:r>
              <a:rPr kumimoji="1" lang="zh-CN" altLang="en-US" sz="2400" dirty="0">
                <a:latin typeface="华文中宋" pitchFamily="2" charset="-122"/>
                <a:ea typeface="华文中宋" pitchFamily="2" charset="-122"/>
              </a:rPr>
              <a:t>是什么</a:t>
            </a:r>
          </a:p>
          <a:p>
            <a:r>
              <a:rPr kumimoji="1" lang="en-US" altLang="zh-CN" sz="2400" dirty="0">
                <a:latin typeface="华文中宋" pitchFamily="2" charset="-122"/>
                <a:ea typeface="华文中宋" pitchFamily="2" charset="-122"/>
              </a:rPr>
              <a:t>CMM</a:t>
            </a:r>
            <a:r>
              <a:rPr kumimoji="1" lang="zh-CN" altLang="en-US" sz="2400" dirty="0">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XP</a:t>
            </a:r>
            <a:r>
              <a:rPr kumimoji="1" lang="zh-CN" altLang="en-US" sz="2400" dirty="0">
                <a:latin typeface="华文中宋" pitchFamily="2" charset="-122"/>
                <a:ea typeface="华文中宋" pitchFamily="2" charset="-122"/>
              </a:rPr>
              <a:t>是什么 </a:t>
            </a:r>
          </a:p>
          <a:p>
            <a:r>
              <a:rPr kumimoji="1" lang="zh-CN" altLang="en-US" sz="2400" dirty="0">
                <a:latin typeface="华文中宋" pitchFamily="2" charset="-122"/>
                <a:ea typeface="华文中宋" pitchFamily="2" charset="-122"/>
              </a:rPr>
              <a:t>软件开发过程的比较</a:t>
            </a:r>
          </a:p>
        </p:txBody>
      </p:sp>
      <p:pic>
        <p:nvPicPr>
          <p:cNvPr id="8197" name="Picture 5" descr="slide0127_image018"/>
          <p:cNvPicPr>
            <a:picLocks noGrp="1" noChangeAspect="1" noChangeArrowheads="1"/>
          </p:cNvPicPr>
          <p:nvPr>
            <p:ph sz="half" idx="2"/>
          </p:nvPr>
        </p:nvPicPr>
        <p:blipFill>
          <a:blip r:embed="rId2" cstate="print"/>
          <a:srcRect/>
          <a:stretch>
            <a:fillRect/>
          </a:stretch>
        </p:blipFill>
        <p:spPr>
          <a:xfrm>
            <a:off x="4737100" y="1600200"/>
            <a:ext cx="3860800" cy="4530725"/>
          </a:xfrm>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zh-CN" sz="4000"/>
              <a:t>RUP</a:t>
            </a:r>
            <a:r>
              <a:rPr lang="zh-CN" altLang="en-US" sz="4000"/>
              <a:t>是什么</a:t>
            </a:r>
            <a:r>
              <a:rPr lang="en-US" altLang="zh-CN" sz="4000"/>
              <a:t>Rational unified process</a:t>
            </a:r>
          </a:p>
        </p:txBody>
      </p:sp>
      <p:sp>
        <p:nvSpPr>
          <p:cNvPr id="15363" name="Rectangle 3"/>
          <p:cNvSpPr>
            <a:spLocks noGrp="1" noChangeArrowheads="1"/>
          </p:cNvSpPr>
          <p:nvPr>
            <p:ph type="body" sz="half" idx="1"/>
          </p:nvPr>
        </p:nvSpPr>
        <p:spPr/>
        <p:txBody>
          <a:bodyPr/>
          <a:lstStyle/>
          <a:p>
            <a:endParaRPr lang="en-US" altLang="zh-CN" sz="2800"/>
          </a:p>
          <a:p>
            <a:endParaRPr lang="en-US" altLang="zh-CN" sz="2800"/>
          </a:p>
        </p:txBody>
      </p:sp>
      <p:sp>
        <p:nvSpPr>
          <p:cNvPr id="15372" name="Rectangle 12"/>
          <p:cNvSpPr>
            <a:spLocks noGrp="1" noChangeArrowheads="1"/>
          </p:cNvSpPr>
          <p:nvPr>
            <p:ph sz="half" idx="2"/>
          </p:nvPr>
        </p:nvSpPr>
        <p:spPr>
          <a:xfrm>
            <a:off x="323850" y="2565400"/>
            <a:ext cx="8291513" cy="4530725"/>
          </a:xfrm>
        </p:spPr>
        <p:txBody>
          <a:bodyPr/>
          <a:lstStyle/>
          <a:p>
            <a:endParaRPr lang="zh-CN" altLang="zh-CN" sz="2800"/>
          </a:p>
        </p:txBody>
      </p:sp>
      <p:pic>
        <p:nvPicPr>
          <p:cNvPr id="15374" name="Picture 14" descr="slide0115_image014"/>
          <p:cNvPicPr>
            <a:picLocks noChangeAspect="1" noChangeArrowheads="1"/>
          </p:cNvPicPr>
          <p:nvPr/>
        </p:nvPicPr>
        <p:blipFill>
          <a:blip r:embed="rId2" cstate="print"/>
          <a:srcRect/>
          <a:stretch>
            <a:fillRect/>
          </a:stretch>
        </p:blipFill>
        <p:spPr bwMode="auto">
          <a:xfrm>
            <a:off x="0" y="1412875"/>
            <a:ext cx="8972550" cy="48291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a:t>RUP</a:t>
            </a:r>
          </a:p>
        </p:txBody>
      </p:sp>
      <p:sp>
        <p:nvSpPr>
          <p:cNvPr id="18435" name="Rectangle 3"/>
          <p:cNvSpPr>
            <a:spLocks noGrp="1" noChangeArrowheads="1"/>
          </p:cNvSpPr>
          <p:nvPr>
            <p:ph type="body" idx="1"/>
          </p:nvPr>
        </p:nvSpPr>
        <p:spPr/>
        <p:txBody>
          <a:bodyPr/>
          <a:lstStyle/>
          <a:p>
            <a:r>
              <a:rPr lang="en-US" altLang="zh-CN" dirty="0">
                <a:latin typeface="华文中宋" pitchFamily="2" charset="-122"/>
                <a:ea typeface="华文中宋" pitchFamily="2" charset="-122"/>
              </a:rPr>
              <a:t>Rational</a:t>
            </a:r>
            <a:r>
              <a:rPr lang="zh-CN" altLang="en-US" dirty="0">
                <a:latin typeface="华文中宋" pitchFamily="2" charset="-122"/>
                <a:ea typeface="华文中宋" pitchFamily="2" charset="-122"/>
              </a:rPr>
              <a:t>公司的改进过程的规范 </a:t>
            </a:r>
            <a:r>
              <a:rPr lang="en-US" altLang="zh-CN" dirty="0">
                <a:latin typeface="华文中宋" pitchFamily="2" charset="-122"/>
                <a:ea typeface="华文中宋" pitchFamily="2" charset="-122"/>
              </a:rPr>
              <a:t>;</a:t>
            </a:r>
          </a:p>
          <a:p>
            <a:r>
              <a:rPr lang="zh-CN" altLang="en-US" dirty="0">
                <a:latin typeface="华文中宋" pitchFamily="2" charset="-122"/>
                <a:ea typeface="华文中宋" pitchFamily="2" charset="-122"/>
              </a:rPr>
              <a:t>给出了</a:t>
            </a:r>
            <a:r>
              <a:rPr lang="zh-CN" altLang="en-US" dirty="0">
                <a:solidFill>
                  <a:srgbClr val="C00000"/>
                </a:solidFill>
                <a:latin typeface="华文中宋" pitchFamily="2" charset="-122"/>
                <a:ea typeface="华文中宋" pitchFamily="2" charset="-122"/>
              </a:rPr>
              <a:t>最完善的团队建设解决方案</a:t>
            </a:r>
            <a:r>
              <a:rPr lang="zh-CN" altLang="en-US" dirty="0">
                <a:latin typeface="华文中宋" pitchFamily="2" charset="-122"/>
                <a:ea typeface="华文中宋" pitchFamily="2" charset="-122"/>
              </a:rPr>
              <a:t> </a:t>
            </a:r>
            <a:r>
              <a:rPr lang="en-US" altLang="zh-CN" dirty="0">
                <a:latin typeface="华文中宋" pitchFamily="2" charset="-122"/>
                <a:ea typeface="华文中宋" pitchFamily="2" charset="-122"/>
              </a:rPr>
              <a:t>;</a:t>
            </a:r>
          </a:p>
          <a:p>
            <a:r>
              <a:rPr lang="zh-CN" altLang="en-US" dirty="0">
                <a:latin typeface="华文中宋" pitchFamily="2" charset="-122"/>
                <a:ea typeface="华文中宋" pitchFamily="2" charset="-122"/>
              </a:rPr>
              <a:t>它又是</a:t>
            </a:r>
            <a:r>
              <a:rPr lang="zh-CN" altLang="en-US" dirty="0">
                <a:solidFill>
                  <a:srgbClr val="C00000"/>
                </a:solidFill>
                <a:latin typeface="华文中宋" pitchFamily="2" charset="-122"/>
                <a:ea typeface="华文中宋" pitchFamily="2" charset="-122"/>
              </a:rPr>
              <a:t>文档化的软件工程产品</a:t>
            </a:r>
            <a:r>
              <a:rPr lang="zh-CN" altLang="en-US" dirty="0">
                <a:latin typeface="华文中宋" pitchFamily="2" charset="-122"/>
                <a:ea typeface="华文中宋" pitchFamily="2" charset="-122"/>
              </a:rPr>
              <a:t>，所有</a:t>
            </a:r>
            <a:r>
              <a:rPr lang="en-US" altLang="zh-CN" dirty="0">
                <a:latin typeface="华文中宋" pitchFamily="2" charset="-122"/>
                <a:ea typeface="华文中宋" pitchFamily="2" charset="-122"/>
              </a:rPr>
              <a:t>RUP </a:t>
            </a:r>
            <a:r>
              <a:rPr lang="zh-CN" altLang="en-US" dirty="0">
                <a:latin typeface="华文中宋" pitchFamily="2" charset="-122"/>
                <a:ea typeface="华文中宋" pitchFamily="2" charset="-122"/>
              </a:rPr>
              <a:t>的实施细节及方法导引均以</a:t>
            </a:r>
            <a:r>
              <a:rPr lang="en-US" altLang="zh-CN" dirty="0">
                <a:latin typeface="华文中宋" pitchFamily="2" charset="-122"/>
                <a:ea typeface="华文中宋" pitchFamily="2" charset="-122"/>
              </a:rPr>
              <a:t>Web</a:t>
            </a:r>
            <a:r>
              <a:rPr lang="zh-CN" altLang="en-US" dirty="0">
                <a:latin typeface="华文中宋" pitchFamily="2" charset="-122"/>
                <a:ea typeface="华文中宋" pitchFamily="2" charset="-122"/>
              </a:rPr>
              <a:t>文档的方式集成。 </a:t>
            </a: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a:t>RUP</a:t>
            </a:r>
          </a:p>
        </p:txBody>
      </p:sp>
      <p:sp>
        <p:nvSpPr>
          <p:cNvPr id="19459" name="Rectangle 3"/>
          <p:cNvSpPr>
            <a:spLocks noGrp="1" noChangeArrowheads="1"/>
          </p:cNvSpPr>
          <p:nvPr>
            <p:ph type="body" idx="1"/>
          </p:nvPr>
        </p:nvSpPr>
        <p:spPr/>
        <p:txBody>
          <a:bodyPr/>
          <a:lstStyle/>
          <a:p>
            <a:pPr>
              <a:lnSpc>
                <a:spcPct val="90000"/>
              </a:lnSpc>
            </a:pPr>
            <a:r>
              <a:rPr lang="en-US" altLang="zh-CN" dirty="0">
                <a:latin typeface="华文中宋" pitchFamily="2" charset="-122"/>
                <a:ea typeface="华文中宋" pitchFamily="2" charset="-122"/>
              </a:rPr>
              <a:t>RUP</a:t>
            </a:r>
            <a:r>
              <a:rPr lang="zh-CN" altLang="en-US" dirty="0">
                <a:latin typeface="华文中宋" pitchFamily="2" charset="-122"/>
                <a:ea typeface="华文中宋" pitchFamily="2" charset="-122"/>
              </a:rPr>
              <a:t>又是</a:t>
            </a:r>
            <a:r>
              <a:rPr lang="zh-CN" altLang="en-US" dirty="0">
                <a:solidFill>
                  <a:srgbClr val="C00000"/>
                </a:solidFill>
                <a:latin typeface="华文中宋" pitchFamily="2" charset="-122"/>
                <a:ea typeface="华文中宋" pitchFamily="2" charset="-122"/>
              </a:rPr>
              <a:t>一套软件工程方法的框架</a:t>
            </a:r>
            <a:r>
              <a:rPr lang="zh-CN" altLang="en-US" dirty="0">
                <a:latin typeface="华文中宋" pitchFamily="2" charset="-122"/>
                <a:ea typeface="华文中宋" pitchFamily="2" charset="-122"/>
              </a:rPr>
              <a:t>，各个组织可根据自身的实际情况，以及项目规模对</a:t>
            </a:r>
            <a:r>
              <a:rPr lang="en-US" altLang="zh-CN" dirty="0">
                <a:latin typeface="华文中宋" pitchFamily="2" charset="-122"/>
                <a:ea typeface="华文中宋" pitchFamily="2" charset="-122"/>
              </a:rPr>
              <a:t>RUP</a:t>
            </a:r>
            <a:r>
              <a:rPr lang="zh-CN" altLang="en-US" dirty="0">
                <a:latin typeface="华文中宋" pitchFamily="2" charset="-122"/>
                <a:ea typeface="华文中宋" pitchFamily="2" charset="-122"/>
              </a:rPr>
              <a:t>进行裁剪和修改，以制定出合乎需要的软件工程过程。</a:t>
            </a:r>
          </a:p>
          <a:p>
            <a:pPr>
              <a:lnSpc>
                <a:spcPct val="90000"/>
              </a:lnSpc>
            </a:pPr>
            <a:r>
              <a:rPr lang="zh-CN" altLang="en-US" dirty="0">
                <a:latin typeface="华文中宋" pitchFamily="2" charset="-122"/>
                <a:ea typeface="华文中宋" pitchFamily="2" charset="-122"/>
              </a:rPr>
              <a:t>与统一建模语言（</a:t>
            </a:r>
            <a:r>
              <a:rPr lang="en-US" altLang="zh-CN" dirty="0">
                <a:latin typeface="华文中宋" pitchFamily="2" charset="-122"/>
                <a:ea typeface="华文中宋" pitchFamily="2" charset="-122"/>
              </a:rPr>
              <a:t>Unified Model Language , </a:t>
            </a:r>
            <a:r>
              <a:rPr lang="zh-CN" altLang="en-US" dirty="0">
                <a:latin typeface="华文中宋" pitchFamily="2" charset="-122"/>
                <a:ea typeface="华文中宋" pitchFamily="2" charset="-122"/>
              </a:rPr>
              <a:t>以下简称</a:t>
            </a:r>
            <a:r>
              <a:rPr lang="en-US" altLang="zh-CN" dirty="0">
                <a:latin typeface="华文中宋" pitchFamily="2" charset="-122"/>
                <a:ea typeface="华文中宋" pitchFamily="2" charset="-122"/>
              </a:rPr>
              <a:t>UML</a:t>
            </a:r>
            <a:r>
              <a:rPr lang="zh-CN" altLang="en-US" dirty="0">
                <a:latin typeface="华文中宋" pitchFamily="2" charset="-122"/>
                <a:ea typeface="华文中宋" pitchFamily="2" charset="-122"/>
              </a:rPr>
              <a:t>）的良好集成、多种</a:t>
            </a:r>
            <a:r>
              <a:rPr lang="en-US" altLang="zh-CN" dirty="0">
                <a:latin typeface="华文中宋" pitchFamily="2" charset="-122"/>
                <a:ea typeface="华文中宋" pitchFamily="2" charset="-122"/>
              </a:rPr>
              <a:t>CASE</a:t>
            </a:r>
            <a:r>
              <a:rPr lang="zh-CN" altLang="en-US" dirty="0">
                <a:latin typeface="华文中宋" pitchFamily="2" charset="-122"/>
                <a:ea typeface="华文中宋" pitchFamily="2" charset="-122"/>
              </a:rPr>
              <a:t>工具的支持、不断的升级与维护，迅速得到业界广泛的认同，越来越多的组织以它作为软件开发模型框架 </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zh-CN"/>
              <a:t>RUP</a:t>
            </a:r>
          </a:p>
        </p:txBody>
      </p:sp>
      <p:pic>
        <p:nvPicPr>
          <p:cNvPr id="20484" name="Picture 4" descr="image001"/>
          <p:cNvPicPr>
            <a:picLocks noGrp="1" noChangeAspect="1" noChangeArrowheads="1"/>
          </p:cNvPicPr>
          <p:nvPr>
            <p:ph idx="1"/>
          </p:nvPr>
        </p:nvPicPr>
        <p:blipFill>
          <a:blip r:embed="rId2" cstate="print"/>
          <a:srcRect/>
          <a:stretch>
            <a:fillRect/>
          </a:stretch>
        </p:blipFill>
        <p:spPr>
          <a:xfrm>
            <a:off x="1475657" y="1412875"/>
            <a:ext cx="6482482" cy="3230563"/>
          </a:xfrm>
          <a:noFill/>
          <a:ln/>
        </p:spPr>
      </p:pic>
      <p:sp>
        <p:nvSpPr>
          <p:cNvPr id="20486" name="Rectangle 6"/>
          <p:cNvSpPr>
            <a:spLocks noChangeArrowheads="1"/>
          </p:cNvSpPr>
          <p:nvPr/>
        </p:nvSpPr>
        <p:spPr bwMode="auto">
          <a:xfrm>
            <a:off x="179388" y="4643438"/>
            <a:ext cx="8964612" cy="1465262"/>
          </a:xfrm>
          <a:prstGeom prst="rect">
            <a:avLst/>
          </a:prstGeom>
          <a:noFill/>
          <a:ln w="9525">
            <a:noFill/>
            <a:miter lim="800000"/>
            <a:headEnd/>
            <a:tailEnd/>
          </a:ln>
          <a:effectLst/>
        </p:spPr>
        <p:txBody>
          <a:bodyPr wrap="square" anchor="ctr">
            <a:spAutoFit/>
          </a:bodyPr>
          <a:lstStyle/>
          <a:p>
            <a:pPr indent="266700" algn="ctr"/>
            <a:r>
              <a:rPr lang="zh-CN" altLang="en-US" dirty="0"/>
              <a:t>如图所示，时间维从组织管理的角度描述整个软件开发生命周期，</a:t>
            </a:r>
          </a:p>
          <a:p>
            <a:pPr indent="266700" algn="ctr"/>
            <a:r>
              <a:rPr lang="zh-CN" altLang="en-US" dirty="0"/>
              <a:t>是</a:t>
            </a:r>
            <a:r>
              <a:rPr lang="en-US" altLang="zh-CN" dirty="0"/>
              <a:t>RUP</a:t>
            </a:r>
            <a:r>
              <a:rPr lang="zh-CN" altLang="en-US" dirty="0"/>
              <a:t>的动态组成部分。它可进一步描述为</a:t>
            </a:r>
          </a:p>
          <a:p>
            <a:pPr indent="266700" algn="ctr"/>
            <a:r>
              <a:rPr lang="zh-CN" altLang="en-US" dirty="0"/>
              <a:t>周期（</a:t>
            </a:r>
            <a:r>
              <a:rPr lang="en-US" altLang="zh-CN" dirty="0"/>
              <a:t>Cycle</a:t>
            </a:r>
            <a:r>
              <a:rPr lang="zh-CN" altLang="en-US" dirty="0"/>
              <a:t>）、阶段（</a:t>
            </a:r>
            <a:r>
              <a:rPr lang="en-US" altLang="zh-CN" dirty="0"/>
              <a:t>phase</a:t>
            </a:r>
            <a:r>
              <a:rPr lang="zh-CN" altLang="en-US" dirty="0"/>
              <a:t>）、迭代</a:t>
            </a:r>
            <a:r>
              <a:rPr lang="en-US" altLang="zh-CN" dirty="0"/>
              <a:t>(Iteration)</a:t>
            </a:r>
            <a:r>
              <a:rPr lang="zh-CN" altLang="en-US" dirty="0"/>
              <a:t>。</a:t>
            </a:r>
          </a:p>
          <a:p>
            <a:pPr indent="266700" algn="ctr"/>
            <a:r>
              <a:rPr lang="zh-CN" altLang="en-US" dirty="0"/>
              <a:t>核心工作流从技术角度描述</a:t>
            </a:r>
            <a:r>
              <a:rPr lang="en-US" altLang="zh-CN" dirty="0"/>
              <a:t>RUP</a:t>
            </a:r>
            <a:r>
              <a:rPr lang="zh-CN" altLang="en-US" dirty="0"/>
              <a:t>的静态组成部分，它可进一步描述为</a:t>
            </a:r>
          </a:p>
          <a:p>
            <a:pPr indent="266700" algn="ctr"/>
            <a:r>
              <a:rPr lang="zh-CN" altLang="en-US" dirty="0"/>
              <a:t>行为（</a:t>
            </a:r>
            <a:r>
              <a:rPr lang="en-US" altLang="zh-CN" dirty="0"/>
              <a:t>activities</a:t>
            </a:r>
            <a:r>
              <a:rPr lang="zh-CN" altLang="en-US" dirty="0"/>
              <a:t>）、工作流（</a:t>
            </a:r>
            <a:r>
              <a:rPr lang="en-US" altLang="zh-CN" dirty="0"/>
              <a:t>workflow</a:t>
            </a:r>
            <a:r>
              <a:rPr lang="zh-CN" altLang="en-US" dirty="0"/>
              <a:t>）、产品（</a:t>
            </a:r>
            <a:r>
              <a:rPr lang="en-US" altLang="zh-CN" dirty="0"/>
              <a:t>artifact</a:t>
            </a:r>
            <a:r>
              <a:rPr lang="zh-CN" altLang="en-US" dirty="0"/>
              <a:t>）、工人（</a:t>
            </a:r>
            <a:r>
              <a:rPr lang="en-US" altLang="zh-CN" dirty="0"/>
              <a:t>worker</a:t>
            </a:r>
            <a:r>
              <a:rPr lang="zh-CN" altLang="en-US" dirty="0"/>
              <a:t>）。</a:t>
            </a:r>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a:t>RUP</a:t>
            </a:r>
          </a:p>
        </p:txBody>
      </p:sp>
      <p:sp>
        <p:nvSpPr>
          <p:cNvPr id="22531" name="Rectangle 3"/>
          <p:cNvSpPr>
            <a:spLocks noGrp="1" noChangeArrowheads="1"/>
          </p:cNvSpPr>
          <p:nvPr>
            <p:ph type="body" idx="1"/>
          </p:nvPr>
        </p:nvSpPr>
        <p:spPr/>
        <p:txBody>
          <a:bodyPr/>
          <a:lstStyle/>
          <a:p>
            <a:r>
              <a:rPr lang="en-US" altLang="zh-CN" dirty="0">
                <a:latin typeface="华文中宋" pitchFamily="2" charset="-122"/>
                <a:ea typeface="华文中宋" pitchFamily="2" charset="-122"/>
              </a:rPr>
              <a:t>RUP</a:t>
            </a:r>
            <a:r>
              <a:rPr lang="zh-CN" altLang="en-US" dirty="0">
                <a:latin typeface="华文中宋" pitchFamily="2" charset="-122"/>
                <a:ea typeface="华文中宋" pitchFamily="2" charset="-122"/>
              </a:rPr>
              <a:t>采用</a:t>
            </a:r>
            <a:r>
              <a:rPr lang="en-US" altLang="zh-CN" dirty="0">
                <a:solidFill>
                  <a:srgbClr val="C00000"/>
                </a:solidFill>
                <a:latin typeface="华文中宋" pitchFamily="2" charset="-122"/>
                <a:ea typeface="华文中宋" pitchFamily="2" charset="-122"/>
              </a:rPr>
              <a:t>Use case</a:t>
            </a:r>
            <a:r>
              <a:rPr lang="zh-CN" altLang="en-US" dirty="0">
                <a:latin typeface="华文中宋" pitchFamily="2" charset="-122"/>
                <a:ea typeface="华文中宋" pitchFamily="2" charset="-122"/>
              </a:rPr>
              <a:t>的概念 ；</a:t>
            </a:r>
          </a:p>
          <a:p>
            <a:r>
              <a:rPr lang="en-US" altLang="zh-CN" dirty="0">
                <a:latin typeface="华文中宋" pitchFamily="2" charset="-122"/>
                <a:ea typeface="华文中宋" pitchFamily="2" charset="-122"/>
              </a:rPr>
              <a:t>RUP</a:t>
            </a:r>
            <a:r>
              <a:rPr lang="zh-CN" altLang="en-US" dirty="0">
                <a:latin typeface="华文中宋" pitchFamily="2" charset="-122"/>
                <a:ea typeface="华文中宋" pitchFamily="2" charset="-122"/>
              </a:rPr>
              <a:t>采用</a:t>
            </a:r>
            <a:r>
              <a:rPr lang="zh-CN" altLang="en-US" dirty="0">
                <a:solidFill>
                  <a:srgbClr val="C00000"/>
                </a:solidFill>
                <a:latin typeface="华文中宋" pitchFamily="2" charset="-122"/>
                <a:ea typeface="华文中宋" pitchFamily="2" charset="-122"/>
              </a:rPr>
              <a:t>迭代的思想</a:t>
            </a:r>
            <a:r>
              <a:rPr lang="zh-CN" altLang="en-US" dirty="0">
                <a:latin typeface="华文中宋" pitchFamily="2" charset="-122"/>
                <a:ea typeface="华文中宋" pitchFamily="2" charset="-122"/>
              </a:rPr>
              <a:t>把系统的风险分布在四个阶段，风险越大的迭代越要放在靠前的阶段做</a:t>
            </a:r>
            <a:r>
              <a:rPr lang="en-US" altLang="zh-CN" dirty="0">
                <a:latin typeface="华文中宋" pitchFamily="2" charset="-122"/>
                <a:ea typeface="华文中宋" pitchFamily="2" charset="-122"/>
              </a:rPr>
              <a:t>;</a:t>
            </a:r>
            <a:endParaRPr lang="zh-CN" altLang="en-US" dirty="0">
              <a:latin typeface="华文中宋" pitchFamily="2" charset="-122"/>
              <a:ea typeface="华文中宋" pitchFamily="2" charset="-122"/>
            </a:endParaRPr>
          </a:p>
          <a:p>
            <a:r>
              <a:rPr lang="zh-CN" altLang="en-US" dirty="0">
                <a:latin typeface="华文中宋" pitchFamily="2" charset="-122"/>
                <a:ea typeface="华文中宋" pitchFamily="2" charset="-122"/>
              </a:rPr>
              <a:t>理解和掌握</a:t>
            </a:r>
            <a:r>
              <a:rPr lang="en-US" altLang="zh-CN" dirty="0">
                <a:latin typeface="华文中宋" pitchFamily="2" charset="-122"/>
                <a:ea typeface="华文中宋" pitchFamily="2" charset="-122"/>
              </a:rPr>
              <a:t>RUP</a:t>
            </a:r>
            <a:r>
              <a:rPr lang="zh-CN" altLang="en-US" dirty="0">
                <a:latin typeface="华文中宋" pitchFamily="2" charset="-122"/>
                <a:ea typeface="华文中宋" pitchFamily="2" charset="-122"/>
              </a:rPr>
              <a:t>需要一个相对较长的过程</a:t>
            </a:r>
            <a:r>
              <a:rPr lang="en-US" altLang="zh-CN" dirty="0">
                <a:latin typeface="华文中宋" pitchFamily="2" charset="-122"/>
                <a:ea typeface="华文中宋" pitchFamily="2" charset="-122"/>
              </a:rPr>
              <a:t>.</a:t>
            </a:r>
            <a:endParaRPr lang="zh-CN" altLang="en-US" dirty="0">
              <a:latin typeface="华文中宋" pitchFamily="2" charset="-122"/>
              <a:ea typeface="华文中宋" pitchFamily="2" charset="-122"/>
            </a:endParaRPr>
          </a:p>
        </p:txBody>
      </p:sp>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936609"/>
          </a:xfrm>
        </p:spPr>
        <p:txBody>
          <a:bodyPr/>
          <a:lstStyle/>
          <a:p>
            <a:r>
              <a:rPr kumimoji="1" lang="zh-CN" altLang="en-US" sz="5400" b="1" dirty="0"/>
              <a:t>涉及的几个名词</a:t>
            </a:r>
          </a:p>
        </p:txBody>
      </p:sp>
      <p:sp>
        <p:nvSpPr>
          <p:cNvPr id="8195" name="Rectangle 3"/>
          <p:cNvSpPr>
            <a:spLocks noGrp="1" noChangeArrowheads="1"/>
          </p:cNvSpPr>
          <p:nvPr>
            <p:ph type="body" sz="half" idx="1"/>
          </p:nvPr>
        </p:nvSpPr>
        <p:spPr/>
        <p:txBody>
          <a:bodyPr/>
          <a:lstStyle/>
          <a:p>
            <a:r>
              <a:rPr kumimoji="1" lang="en-US" altLang="zh-CN" sz="2400" dirty="0">
                <a:latin typeface="华文中宋" pitchFamily="2" charset="-122"/>
                <a:ea typeface="华文中宋" pitchFamily="2" charset="-122"/>
              </a:rPr>
              <a:t>RUP</a:t>
            </a:r>
            <a:r>
              <a:rPr kumimoji="1" lang="zh-CN" altLang="en-US" sz="2400" dirty="0">
                <a:latin typeface="华文中宋" pitchFamily="2" charset="-122"/>
                <a:ea typeface="华文中宋" pitchFamily="2" charset="-122"/>
              </a:rPr>
              <a:t>是什么 </a:t>
            </a:r>
          </a:p>
          <a:p>
            <a:r>
              <a:rPr kumimoji="1" lang="en-US" altLang="zh-CN" sz="2400" dirty="0">
                <a:solidFill>
                  <a:srgbClr val="FF0000"/>
                </a:solidFill>
                <a:latin typeface="华文中宋" pitchFamily="2" charset="-122"/>
                <a:ea typeface="华文中宋" pitchFamily="2" charset="-122"/>
              </a:rPr>
              <a:t>ISO9001</a:t>
            </a:r>
            <a:r>
              <a:rPr kumimoji="1" lang="zh-CN" altLang="en-US" sz="2400" dirty="0">
                <a:solidFill>
                  <a:srgbClr val="FF0000"/>
                </a:solidFill>
                <a:latin typeface="华文中宋" pitchFamily="2" charset="-122"/>
                <a:ea typeface="华文中宋" pitchFamily="2" charset="-122"/>
              </a:rPr>
              <a:t>是什么</a:t>
            </a:r>
          </a:p>
          <a:p>
            <a:r>
              <a:rPr kumimoji="1" lang="en-US" altLang="zh-CN" sz="2400" dirty="0">
                <a:latin typeface="华文中宋" pitchFamily="2" charset="-122"/>
                <a:ea typeface="华文中宋" pitchFamily="2" charset="-122"/>
              </a:rPr>
              <a:t>CMM</a:t>
            </a:r>
            <a:r>
              <a:rPr kumimoji="1" lang="zh-CN" altLang="en-US" sz="2400" dirty="0">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XP</a:t>
            </a:r>
            <a:r>
              <a:rPr kumimoji="1" lang="zh-CN" altLang="en-US" sz="2400" dirty="0">
                <a:latin typeface="华文中宋" pitchFamily="2" charset="-122"/>
                <a:ea typeface="华文中宋" pitchFamily="2" charset="-122"/>
              </a:rPr>
              <a:t>是什么 </a:t>
            </a:r>
          </a:p>
          <a:p>
            <a:r>
              <a:rPr kumimoji="1" lang="zh-CN" altLang="en-US" sz="2400" dirty="0">
                <a:latin typeface="华文中宋" pitchFamily="2" charset="-122"/>
                <a:ea typeface="华文中宋" pitchFamily="2" charset="-122"/>
              </a:rPr>
              <a:t>软件开发过程的比较</a:t>
            </a:r>
          </a:p>
        </p:txBody>
      </p:sp>
      <p:pic>
        <p:nvPicPr>
          <p:cNvPr id="8197" name="Picture 5" descr="slide0127_image018"/>
          <p:cNvPicPr>
            <a:picLocks noGrp="1" noChangeAspect="1" noChangeArrowheads="1"/>
          </p:cNvPicPr>
          <p:nvPr>
            <p:ph sz="half" idx="2"/>
          </p:nvPr>
        </p:nvPicPr>
        <p:blipFill>
          <a:blip r:embed="rId2" cstate="print"/>
          <a:srcRect/>
          <a:stretch>
            <a:fillRect/>
          </a:stretch>
        </p:blipFill>
        <p:spPr>
          <a:xfrm>
            <a:off x="4737100" y="1600200"/>
            <a:ext cx="3860800" cy="4530725"/>
          </a:xfrm>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a:t>ISO9001</a:t>
            </a:r>
          </a:p>
        </p:txBody>
      </p:sp>
      <p:sp>
        <p:nvSpPr>
          <p:cNvPr id="23555" name="Rectangle 3"/>
          <p:cNvSpPr>
            <a:spLocks noGrp="1" noChangeArrowheads="1"/>
          </p:cNvSpPr>
          <p:nvPr>
            <p:ph type="body" idx="1"/>
          </p:nvPr>
        </p:nvSpPr>
        <p:spPr/>
        <p:txBody>
          <a:bodyPr/>
          <a:lstStyle/>
          <a:p>
            <a:r>
              <a:rPr lang="en-US" altLang="zh-CN" sz="2800" dirty="0">
                <a:latin typeface="华文中宋" pitchFamily="2" charset="-122"/>
                <a:ea typeface="华文中宋" pitchFamily="2" charset="-122"/>
              </a:rPr>
              <a:t>ISO9000</a:t>
            </a:r>
            <a:r>
              <a:rPr lang="zh-CN" altLang="en-US" sz="2800" dirty="0">
                <a:latin typeface="华文中宋" pitchFamily="2" charset="-122"/>
                <a:ea typeface="华文中宋" pitchFamily="2" charset="-122"/>
              </a:rPr>
              <a:t>其实是一族国际标准，其中</a:t>
            </a:r>
            <a:r>
              <a:rPr lang="en-US" altLang="zh-CN" sz="2800" dirty="0">
                <a:latin typeface="华文中宋" pitchFamily="2" charset="-122"/>
                <a:ea typeface="华文中宋" pitchFamily="2" charset="-122"/>
              </a:rPr>
              <a:t>ISO9001</a:t>
            </a:r>
            <a:r>
              <a:rPr lang="zh-CN" altLang="en-US" sz="2800" dirty="0">
                <a:latin typeface="华文中宋" pitchFamily="2" charset="-122"/>
                <a:ea typeface="华文中宋" pitchFamily="2" charset="-122"/>
              </a:rPr>
              <a:t>是关于产品质量保证的标准，</a:t>
            </a:r>
            <a:r>
              <a:rPr lang="en-US" altLang="zh-CN" sz="2800" dirty="0">
                <a:latin typeface="华文中宋" pitchFamily="2" charset="-122"/>
                <a:ea typeface="华文中宋" pitchFamily="2" charset="-122"/>
              </a:rPr>
              <a:t>ISO9000-3</a:t>
            </a:r>
            <a:r>
              <a:rPr lang="zh-CN" altLang="en-US" sz="2800" dirty="0">
                <a:latin typeface="华文中宋" pitchFamily="2" charset="-122"/>
                <a:ea typeface="华文中宋" pitchFamily="2" charset="-122"/>
              </a:rPr>
              <a:t>是关于软件产品质量管理的指南 ；</a:t>
            </a:r>
          </a:p>
          <a:p>
            <a:r>
              <a:rPr lang="zh-CN" altLang="en-US" sz="2800" dirty="0">
                <a:latin typeface="华文中宋" pitchFamily="2" charset="-122"/>
                <a:ea typeface="华文中宋" pitchFamily="2" charset="-122"/>
              </a:rPr>
              <a:t>管理职责，质量体系，合同评审，设计控制，文件和资料控制，采购，顾客提供产品的控制，产品标识和可追溯性，过程控制，检验、测量和试验设备的控制，检验和试验状态，不合格品的控制，纠正和预防措施，搬运、储存、包装、防护和交付，质量记录的控制，内部质量审核，培训，服务和统计技术 </a:t>
            </a:r>
          </a:p>
        </p:txBody>
      </p:sp>
    </p:spTree>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t>ISO9001</a:t>
            </a:r>
          </a:p>
        </p:txBody>
      </p:sp>
      <p:sp>
        <p:nvSpPr>
          <p:cNvPr id="24579" name="Rectangle 3"/>
          <p:cNvSpPr>
            <a:spLocks noGrp="1" noChangeArrowheads="1"/>
          </p:cNvSpPr>
          <p:nvPr>
            <p:ph type="body" idx="1"/>
          </p:nvPr>
        </p:nvSpPr>
        <p:spPr/>
        <p:txBody>
          <a:bodyPr/>
          <a:lstStyle/>
          <a:p>
            <a:r>
              <a:rPr lang="zh-CN" altLang="en-US" dirty="0">
                <a:latin typeface="华文中宋" pitchFamily="2" charset="-122"/>
                <a:ea typeface="华文中宋" pitchFamily="2" charset="-122"/>
              </a:rPr>
              <a:t>它是一种来源于工业的一种标准，由于软件有其特定的特殊性，所以很难使用；</a:t>
            </a:r>
          </a:p>
          <a:p>
            <a:r>
              <a:rPr lang="zh-CN" altLang="en-US" dirty="0">
                <a:latin typeface="华文中宋" pitchFamily="2" charset="-122"/>
                <a:ea typeface="华文中宋" pitchFamily="2" charset="-122"/>
              </a:rPr>
              <a:t>主要是用它的标准化文档管理；</a:t>
            </a: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33"/>
          <p:cNvGrpSpPr>
            <a:grpSpLocks/>
          </p:cNvGrpSpPr>
          <p:nvPr/>
        </p:nvGrpSpPr>
        <p:grpSpPr bwMode="auto">
          <a:xfrm>
            <a:off x="727075" y="2319340"/>
            <a:ext cx="7407275" cy="745978"/>
            <a:chOff x="762000" y="1752600"/>
            <a:chExt cx="7407275" cy="745837"/>
          </a:xfrm>
        </p:grpSpPr>
        <p:sp>
          <p:nvSpPr>
            <p:cNvPr id="144" name="AutoShape 11"/>
            <p:cNvSpPr>
              <a:spLocks noChangeArrowheads="1"/>
            </p:cNvSpPr>
            <p:nvPr/>
          </p:nvSpPr>
          <p:spPr bwMode="gray">
            <a:xfrm>
              <a:off x="2838450" y="1768472"/>
              <a:ext cx="5330825" cy="687258"/>
            </a:xfrm>
            <a:prstGeom prst="roundRect">
              <a:avLst>
                <a:gd name="adj" fmla="val 11505"/>
              </a:avLst>
            </a:prstGeom>
            <a:solidFill>
              <a:srgbClr val="333399">
                <a:alpha val="50000"/>
              </a:srgbClr>
            </a:solidFill>
            <a:ln>
              <a:noFill/>
            </a:ln>
            <a:extLst/>
          </p:spPr>
          <p:txBody>
            <a:bodyPr wrap="none" anchor="ctr"/>
            <a:lstStyle/>
            <a:p>
              <a:pPr algn="ctr" fontAlgn="auto">
                <a:spcBef>
                  <a:spcPts val="0"/>
                </a:spcBef>
                <a:spcAft>
                  <a:spcPts val="0"/>
                </a:spcAft>
                <a:defRPr/>
              </a:pPr>
              <a:endParaRPr kumimoji="0" lang="zh-CN" altLang="zh-CN" b="0" kern="0">
                <a:solidFill>
                  <a:sysClr val="windowText" lastClr="000000"/>
                </a:solidFill>
                <a:cs typeface="Arial" pitchFamily="34" charset="0"/>
              </a:endParaRPr>
            </a:p>
          </p:txBody>
        </p:sp>
        <p:grpSp>
          <p:nvGrpSpPr>
            <p:cNvPr id="9229" name="Group 12"/>
            <p:cNvGrpSpPr>
              <a:grpSpLocks/>
            </p:cNvGrpSpPr>
            <p:nvPr/>
          </p:nvGrpSpPr>
          <p:grpSpPr bwMode="auto">
            <a:xfrm>
              <a:off x="762000" y="1752600"/>
              <a:ext cx="2606675" cy="687388"/>
              <a:chOff x="378" y="1065"/>
              <a:chExt cx="1785" cy="433"/>
            </a:xfrm>
          </p:grpSpPr>
          <p:sp>
            <p:nvSpPr>
              <p:cNvPr id="146" name="AutoShape 13"/>
              <p:cNvSpPr>
                <a:spLocks noChangeArrowheads="1"/>
              </p:cNvSpPr>
              <p:nvPr/>
            </p:nvSpPr>
            <p:spPr bwMode="gray">
              <a:xfrm>
                <a:off x="1921" y="1152"/>
                <a:ext cx="242" cy="240"/>
              </a:xfrm>
              <a:prstGeom prst="rightArrow">
                <a:avLst>
                  <a:gd name="adj1" fmla="val 50000"/>
                  <a:gd name="adj2" fmla="val 59422"/>
                </a:avLst>
              </a:prstGeom>
              <a:solidFill>
                <a:srgbClr val="F8F8F8"/>
              </a:solidFill>
              <a:ln w="9525">
                <a:noFill/>
                <a:miter lim="800000"/>
                <a:headEnd/>
                <a:tailEnd/>
              </a:ln>
              <a:effectLst>
                <a:outerShdw dist="71842" dir="2700000" algn="ctr" rotWithShape="0">
                  <a:srgbClr val="010101">
                    <a:alpha val="50000"/>
                  </a:srgbClr>
                </a:outerShdw>
              </a:effectLst>
            </p:spPr>
            <p:txBody>
              <a:bodyPr wrap="none" anchor="ctr"/>
              <a:lstStyle/>
              <a:p>
                <a:pPr algn="ctr" fontAlgn="auto">
                  <a:spcBef>
                    <a:spcPts val="0"/>
                  </a:spcBef>
                  <a:spcAft>
                    <a:spcPts val="0"/>
                  </a:spcAft>
                  <a:defRPr/>
                </a:pPr>
                <a:endParaRPr kumimoji="0" lang="zh-CN" altLang="zh-CN" b="0" kern="0">
                  <a:solidFill>
                    <a:sysClr val="windowText" lastClr="000000"/>
                  </a:solidFill>
                  <a:cs typeface="Arial" pitchFamily="34" charset="0"/>
                </a:endParaRPr>
              </a:p>
            </p:txBody>
          </p:sp>
          <p:sp>
            <p:nvSpPr>
              <p:cNvPr id="147" name="Freeform 14"/>
              <p:cNvSpPr>
                <a:spLocks/>
              </p:cNvSpPr>
              <p:nvPr/>
            </p:nvSpPr>
            <p:spPr bwMode="gray">
              <a:xfrm>
                <a:off x="378" y="1065"/>
                <a:ext cx="1549" cy="433"/>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333399">
                      <a:gamma/>
                      <a:shade val="66275"/>
                      <a:invGamma/>
                    </a:srgbClr>
                  </a:gs>
                  <a:gs pos="50000">
                    <a:srgbClr val="333399"/>
                  </a:gs>
                  <a:gs pos="100000">
                    <a:srgbClr val="333399">
                      <a:gamma/>
                      <a:shade val="66275"/>
                      <a:invGamma/>
                    </a:srgbClr>
                  </a:gs>
                </a:gsLst>
                <a:lin ang="5400000" scaled="1"/>
              </a:gradFill>
              <a:ln w="28575">
                <a:solidFill>
                  <a:srgbClr val="FFFFFF"/>
                </a:solidFill>
                <a:round/>
                <a:headEnd/>
                <a:tailEnd/>
              </a:ln>
              <a:effectLst>
                <a:outerShdw dist="71842" dir="2700000" algn="ctr" rotWithShape="0">
                  <a:srgbClr val="000000">
                    <a:alpha val="50000"/>
                  </a:srgbClr>
                </a:outerShdw>
              </a:effectLst>
            </p:spPr>
            <p:txBody>
              <a:bodyPr wrap="none" anchor="ctr"/>
              <a:lstStyle/>
              <a:p>
                <a:pPr algn="ctr" fontAlgn="auto">
                  <a:spcBef>
                    <a:spcPts val="0"/>
                  </a:spcBef>
                  <a:spcAft>
                    <a:spcPts val="0"/>
                  </a:spcAft>
                  <a:defRPr/>
                </a:pPr>
                <a:endParaRPr kumimoji="0" lang="zh-CN" altLang="zh-CN" b="0" kern="0">
                  <a:solidFill>
                    <a:sysClr val="windowText" lastClr="000000"/>
                  </a:solidFill>
                  <a:cs typeface="Arial" pitchFamily="34" charset="0"/>
                </a:endParaRPr>
              </a:p>
            </p:txBody>
          </p:sp>
        </p:grpSp>
        <p:sp>
          <p:nvSpPr>
            <p:cNvPr id="152" name="Rectangle 26"/>
            <p:cNvSpPr>
              <a:spLocks noChangeArrowheads="1"/>
            </p:cNvSpPr>
            <p:nvPr/>
          </p:nvSpPr>
          <p:spPr bwMode="gray">
            <a:xfrm>
              <a:off x="955675" y="1904971"/>
              <a:ext cx="1836738" cy="399975"/>
            </a:xfrm>
            <a:prstGeom prst="rect">
              <a:avLst/>
            </a:prstGeom>
            <a:noFill/>
            <a:ln w="9525" algn="ctr">
              <a:noFill/>
              <a:miter lim="800000"/>
              <a:headEnd/>
              <a:tailEnd/>
            </a:ln>
            <a:effectLst/>
          </p:spPr>
          <p:txBody>
            <a:bodyPr>
              <a:spAutoFit/>
            </a:bodyPr>
            <a:lstStyle/>
            <a:p>
              <a:pPr algn="ctr" eaLnBrk="0" hangingPunct="0">
                <a:buFont typeface="Wingdings" pitchFamily="2" charset="2"/>
                <a:buNone/>
                <a:defRPr/>
              </a:pPr>
              <a:r>
                <a:rPr lang="zh-CN" altLang="en-US" sz="2000" dirty="0">
                  <a:solidFill>
                    <a:srgbClr val="FEFEFE"/>
                  </a:solidFill>
                  <a:effectLst>
                    <a:outerShdw blurRad="38100" dist="38100" dir="2700000" algn="tl">
                      <a:srgbClr val="000000"/>
                    </a:outerShdw>
                  </a:effectLst>
                </a:rPr>
                <a:t>软件过程综述</a:t>
              </a:r>
              <a:endParaRPr lang="en-US" sz="2000" dirty="0">
                <a:solidFill>
                  <a:srgbClr val="FEFEFE"/>
                </a:solidFill>
                <a:effectLst>
                  <a:outerShdw blurRad="38100" dist="38100" dir="2700000" algn="tl">
                    <a:srgbClr val="000000"/>
                  </a:outerShdw>
                </a:effectLst>
              </a:endParaRPr>
            </a:p>
          </p:txBody>
        </p:sp>
        <p:sp>
          <p:nvSpPr>
            <p:cNvPr id="9231" name="Text Box 31"/>
            <p:cNvSpPr txBox="1">
              <a:spLocks noChangeArrowheads="1"/>
            </p:cNvSpPr>
            <p:nvPr/>
          </p:nvSpPr>
          <p:spPr bwMode="auto">
            <a:xfrm>
              <a:off x="3348251" y="1790684"/>
              <a:ext cx="4800600" cy="707753"/>
            </a:xfrm>
            <a:prstGeom prst="rect">
              <a:avLst/>
            </a:prstGeom>
            <a:noFill/>
            <a:ln w="9525" algn="ctr">
              <a:noFill/>
              <a:miter lim="800000"/>
              <a:headEnd/>
              <a:tailEnd/>
            </a:ln>
          </p:spPr>
          <p:txBody>
            <a:bodyPr>
              <a:spAutoFit/>
            </a:bodyPr>
            <a:lstStyle/>
            <a:p>
              <a:pPr eaLnBrk="0" hangingPunct="0">
                <a:buFont typeface="Wingdings" pitchFamily="2" charset="2"/>
                <a:buNone/>
              </a:pPr>
              <a:r>
                <a:rPr lang="zh-CN" altLang="en-US" sz="2000" dirty="0">
                  <a:solidFill>
                    <a:srgbClr val="000000"/>
                  </a:solidFill>
                  <a:latin typeface="Arial" charset="0"/>
                  <a:cs typeface="Arial" charset="0"/>
                </a:rPr>
                <a:t>明确软件过程的含义，区分一些容易混淆的概念。</a:t>
              </a:r>
              <a:endParaRPr lang="en-US" altLang="zh-CN" sz="2000" dirty="0">
                <a:solidFill>
                  <a:srgbClr val="000000"/>
                </a:solidFill>
                <a:latin typeface="Arial" charset="0"/>
                <a:cs typeface="Arial" charset="0"/>
              </a:endParaRPr>
            </a:p>
          </p:txBody>
        </p:sp>
      </p:grpSp>
      <p:grpSp>
        <p:nvGrpSpPr>
          <p:cNvPr id="4" name="组合 4130"/>
          <p:cNvGrpSpPr>
            <a:grpSpLocks/>
          </p:cNvGrpSpPr>
          <p:nvPr/>
        </p:nvGrpSpPr>
        <p:grpSpPr bwMode="auto">
          <a:xfrm>
            <a:off x="727075" y="3587750"/>
            <a:ext cx="7432675" cy="725488"/>
            <a:chOff x="727075" y="2794000"/>
            <a:chExt cx="7432675" cy="725236"/>
          </a:xfrm>
        </p:grpSpPr>
        <p:sp>
          <p:nvSpPr>
            <p:cNvPr id="9222" name="AutoShape 19"/>
            <p:cNvSpPr>
              <a:spLocks noChangeArrowheads="1"/>
            </p:cNvSpPr>
            <p:nvPr/>
          </p:nvSpPr>
          <p:spPr bwMode="gray">
            <a:xfrm>
              <a:off x="2803525" y="2801938"/>
              <a:ext cx="5356225" cy="687387"/>
            </a:xfrm>
            <a:prstGeom prst="roundRect">
              <a:avLst>
                <a:gd name="adj" fmla="val 11505"/>
              </a:avLst>
            </a:prstGeom>
            <a:solidFill>
              <a:srgbClr val="CC3399">
                <a:alpha val="50195"/>
              </a:srgbClr>
            </a:solidFill>
            <a:ln w="6350" algn="ctr">
              <a:noFill/>
              <a:prstDash val="sysDot"/>
              <a:round/>
              <a:headEnd/>
              <a:tailEnd/>
            </a:ln>
          </p:spPr>
          <p:txBody>
            <a:bodyPr wrap="none" anchor="ctr"/>
            <a:lstStyle/>
            <a:p>
              <a:pPr algn="ctr">
                <a:buFont typeface="Wingdings" pitchFamily="2" charset="2"/>
                <a:buNone/>
              </a:pPr>
              <a:endParaRPr lang="zh-CN" altLang="zh-CN">
                <a:cs typeface="Arial" charset="0"/>
              </a:endParaRPr>
            </a:p>
          </p:txBody>
        </p:sp>
        <p:grpSp>
          <p:nvGrpSpPr>
            <p:cNvPr id="9223" name="Group 20"/>
            <p:cNvGrpSpPr>
              <a:grpSpLocks/>
            </p:cNvGrpSpPr>
            <p:nvPr/>
          </p:nvGrpSpPr>
          <p:grpSpPr bwMode="auto">
            <a:xfrm>
              <a:off x="727075" y="2794000"/>
              <a:ext cx="2613025" cy="687388"/>
              <a:chOff x="370" y="2169"/>
              <a:chExt cx="1790" cy="433"/>
            </a:xfrm>
          </p:grpSpPr>
          <p:sp>
            <p:nvSpPr>
              <p:cNvPr id="7178" name="AutoShape 21"/>
              <p:cNvSpPr>
                <a:spLocks noChangeArrowheads="1"/>
              </p:cNvSpPr>
              <p:nvPr/>
            </p:nvSpPr>
            <p:spPr bwMode="gray">
              <a:xfrm>
                <a:off x="1917" y="2249"/>
                <a:ext cx="243" cy="240"/>
              </a:xfrm>
              <a:prstGeom prst="rightArrow">
                <a:avLst>
                  <a:gd name="adj1" fmla="val 50000"/>
                  <a:gd name="adj2" fmla="val 59423"/>
                </a:avLst>
              </a:prstGeom>
              <a:solidFill>
                <a:srgbClr val="F8F8F8"/>
              </a:solidFill>
              <a:ln w="9525">
                <a:noFill/>
                <a:miter lim="800000"/>
                <a:headEnd/>
                <a:tailEnd/>
              </a:ln>
              <a:effectLst>
                <a:outerShdw dist="71842" dir="2700000" algn="ctr" rotWithShape="0">
                  <a:srgbClr val="010101">
                    <a:alpha val="50000"/>
                  </a:srgbClr>
                </a:outerShdw>
              </a:effectLst>
            </p:spPr>
            <p:txBody>
              <a:bodyPr wrap="none" anchor="ctr"/>
              <a:lstStyle/>
              <a:p>
                <a:pPr algn="ctr">
                  <a:buFont typeface="Wingdings" pitchFamily="2" charset="2"/>
                  <a:buNone/>
                  <a:defRPr/>
                </a:pPr>
                <a:endParaRPr lang="zh-CN" altLang="zh-CN">
                  <a:cs typeface="Arial" charset="0"/>
                </a:endParaRPr>
              </a:p>
            </p:txBody>
          </p:sp>
          <p:sp>
            <p:nvSpPr>
              <p:cNvPr id="7179" name="Freeform 22"/>
              <p:cNvSpPr>
                <a:spLocks/>
              </p:cNvSpPr>
              <p:nvPr/>
            </p:nvSpPr>
            <p:spPr bwMode="gray">
              <a:xfrm>
                <a:off x="370" y="2169"/>
                <a:ext cx="1549" cy="433"/>
              </a:xfrm>
              <a:custGeom>
                <a:avLst/>
                <a:gdLst>
                  <a:gd name="T0" fmla="*/ 761 w 1071"/>
                  <a:gd name="T1" fmla="*/ 0 h 307"/>
                  <a:gd name="T2" fmla="*/ 9783 w 1071"/>
                  <a:gd name="T3" fmla="*/ 0 h 307"/>
                  <a:gd name="T4" fmla="*/ 9783 w 1071"/>
                  <a:gd name="T5" fmla="*/ 1560 h 307"/>
                  <a:gd name="T6" fmla="*/ 9658 w 1071"/>
                  <a:gd name="T7" fmla="*/ 2124 h 307"/>
                  <a:gd name="T8" fmla="*/ 9037 w 1071"/>
                  <a:gd name="T9" fmla="*/ 2379 h 307"/>
                  <a:gd name="T10" fmla="*/ 0 w 1071"/>
                  <a:gd name="T11" fmla="*/ 2419 h 307"/>
                  <a:gd name="T12" fmla="*/ 0 w 1071"/>
                  <a:gd name="T13" fmla="*/ 704 h 307"/>
                  <a:gd name="T14" fmla="*/ 188 w 1071"/>
                  <a:gd name="T15" fmla="*/ 137 h 307"/>
                  <a:gd name="T16" fmla="*/ 761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822061"/>
                  </a:gs>
                  <a:gs pos="50000">
                    <a:srgbClr val="CC3399"/>
                  </a:gs>
                  <a:gs pos="100000">
                    <a:srgbClr val="822061"/>
                  </a:gs>
                </a:gsLst>
                <a:lin ang="5400000" scaled="1"/>
              </a:gradFill>
              <a:ln w="28575" cap="flat" cmpd="sng">
                <a:solidFill>
                  <a:srgbClr val="FFFFFF"/>
                </a:solidFill>
                <a:prstDash val="solid"/>
                <a:round/>
                <a:headEnd/>
                <a:tailEnd/>
              </a:ln>
              <a:effectLst>
                <a:outerShdw dist="71842" dir="2700000" algn="ctr" rotWithShape="0">
                  <a:srgbClr val="000000">
                    <a:alpha val="50000"/>
                  </a:srgbClr>
                </a:outerShdw>
              </a:effectLst>
            </p:spPr>
            <p:txBody>
              <a:bodyPr wrap="none" anchor="ctr"/>
              <a:lstStyle/>
              <a:p>
                <a:pPr>
                  <a:defRPr/>
                </a:pPr>
                <a:endParaRPr lang="zh-CN" altLang="en-US"/>
              </a:p>
            </p:txBody>
          </p:sp>
        </p:grpSp>
        <p:sp>
          <p:nvSpPr>
            <p:cNvPr id="153" name="Rectangle 27"/>
            <p:cNvSpPr>
              <a:spLocks noChangeArrowheads="1"/>
            </p:cNvSpPr>
            <p:nvPr/>
          </p:nvSpPr>
          <p:spPr bwMode="gray">
            <a:xfrm>
              <a:off x="955675" y="2811457"/>
              <a:ext cx="1836738" cy="707779"/>
            </a:xfrm>
            <a:prstGeom prst="rect">
              <a:avLst/>
            </a:prstGeom>
            <a:noFill/>
            <a:ln w="9525" algn="ctr">
              <a:noFill/>
              <a:miter lim="800000"/>
              <a:headEnd/>
              <a:tailEnd/>
            </a:ln>
            <a:effectLst/>
          </p:spPr>
          <p:txBody>
            <a:bodyPr>
              <a:spAutoFit/>
            </a:bodyPr>
            <a:lstStyle/>
            <a:p>
              <a:pPr algn="ctr" eaLnBrk="0" hangingPunct="0">
                <a:buFont typeface="Wingdings" pitchFamily="2" charset="2"/>
                <a:buNone/>
                <a:defRPr/>
              </a:pPr>
              <a:r>
                <a:rPr lang="zh-CN" altLang="en-US" sz="2000" dirty="0">
                  <a:solidFill>
                    <a:srgbClr val="FEFEFE"/>
                  </a:solidFill>
                  <a:effectLst>
                    <a:outerShdw blurRad="38100" dist="38100" dir="2700000" algn="tl">
                      <a:srgbClr val="000000"/>
                    </a:outerShdw>
                  </a:effectLst>
                </a:rPr>
                <a:t>软件过程管理与改进</a:t>
              </a:r>
              <a:endParaRPr lang="en-US" sz="2000" dirty="0">
                <a:solidFill>
                  <a:srgbClr val="FEFEFE"/>
                </a:solidFill>
                <a:effectLst>
                  <a:outerShdw blurRad="38100" dist="38100" dir="2700000" algn="tl">
                    <a:srgbClr val="000000"/>
                  </a:outerShdw>
                </a:effectLst>
              </a:endParaRPr>
            </a:p>
          </p:txBody>
        </p:sp>
        <p:sp>
          <p:nvSpPr>
            <p:cNvPr id="9225" name="Text Box 32"/>
            <p:cNvSpPr txBox="1">
              <a:spLocks noChangeArrowheads="1"/>
            </p:cNvSpPr>
            <p:nvPr/>
          </p:nvSpPr>
          <p:spPr bwMode="auto">
            <a:xfrm>
              <a:off x="3352800" y="2811463"/>
              <a:ext cx="4608513" cy="707640"/>
            </a:xfrm>
            <a:prstGeom prst="rect">
              <a:avLst/>
            </a:prstGeom>
            <a:noFill/>
            <a:ln w="9525" algn="ctr">
              <a:noFill/>
              <a:miter lim="800000"/>
              <a:headEnd/>
              <a:tailEnd/>
            </a:ln>
          </p:spPr>
          <p:txBody>
            <a:bodyPr>
              <a:spAutoFit/>
            </a:bodyPr>
            <a:lstStyle/>
            <a:p>
              <a:pPr eaLnBrk="0" hangingPunct="0">
                <a:buFont typeface="Wingdings" pitchFamily="2" charset="2"/>
                <a:buNone/>
              </a:pPr>
              <a:r>
                <a:rPr lang="zh-CN" altLang="en-US" sz="2000" dirty="0">
                  <a:solidFill>
                    <a:srgbClr val="000000"/>
                  </a:solidFill>
                  <a:latin typeface="Arial" charset="0"/>
                  <a:cs typeface="Arial" charset="0"/>
                </a:rPr>
                <a:t>通过与传统开发模型的对比，详细阐述软件过程的管理与改进。</a:t>
              </a:r>
              <a:endParaRPr lang="en-US" altLang="zh-CN" sz="2000" dirty="0">
                <a:solidFill>
                  <a:srgbClr val="000000"/>
                </a:solidFill>
                <a:latin typeface="Arial" charset="0"/>
                <a:cs typeface="Arial" charset="0"/>
              </a:endParaRPr>
            </a:p>
          </p:txBody>
        </p:sp>
      </p:grpSp>
      <p:sp>
        <p:nvSpPr>
          <p:cNvPr id="9220" name="Rectangle 47"/>
          <p:cNvSpPr>
            <a:spLocks noChangeArrowheads="1"/>
          </p:cNvSpPr>
          <p:nvPr/>
        </p:nvSpPr>
        <p:spPr bwMode="auto">
          <a:xfrm>
            <a:off x="636588" y="95250"/>
            <a:ext cx="7747000" cy="584775"/>
          </a:xfrm>
          <a:prstGeom prst="rect">
            <a:avLst/>
          </a:prstGeom>
          <a:noFill/>
          <a:ln w="9525">
            <a:noFill/>
            <a:miter lim="800000"/>
            <a:headEnd/>
            <a:tailEnd/>
          </a:ln>
        </p:spPr>
        <p:txBody>
          <a:bodyPr anchor="ctr">
            <a:spAutoFit/>
          </a:bodyPr>
          <a:lstStyle/>
          <a:p>
            <a:pPr algn="ctr" latinLnBrk="1"/>
            <a:r>
              <a:rPr lang="zh-CN" altLang="en-US" sz="3200" dirty="0">
                <a:solidFill>
                  <a:srgbClr val="FFFFFF"/>
                </a:solidFill>
                <a:latin typeface="Gulim" pitchFamily="34" charset="-127"/>
                <a:ea typeface="黑体" pitchFamily="49" charset="-122"/>
              </a:rPr>
              <a:t>本章知识要点</a:t>
            </a:r>
          </a:p>
        </p:txBody>
      </p:sp>
      <p:sp>
        <p:nvSpPr>
          <p:cNvPr id="17" name="灯片编号占位符 16"/>
          <p:cNvSpPr>
            <a:spLocks noGrp="1"/>
          </p:cNvSpPr>
          <p:nvPr>
            <p:ph type="sldNum" sz="quarter" idx="10"/>
          </p:nvPr>
        </p:nvSpPr>
        <p:spPr/>
        <p:txBody>
          <a:bodyPr/>
          <a:lstStyle/>
          <a:p>
            <a:pPr>
              <a:defRPr/>
            </a:pPr>
            <a:fld id="{F753F82E-0C9A-429B-9937-D683935827E1}" type="slidenum">
              <a:rPr lang="en-US" altLang="ko-KR" smtClean="0"/>
              <a:pPr>
                <a:defRPr/>
              </a:pPr>
              <a:t>2</a:t>
            </a:fld>
            <a:endParaRPr lang="en-US" altLang="ko-K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936609"/>
          </a:xfrm>
        </p:spPr>
        <p:txBody>
          <a:bodyPr/>
          <a:lstStyle/>
          <a:p>
            <a:r>
              <a:rPr kumimoji="1" lang="zh-CN" altLang="en-US" sz="5400" b="1" dirty="0"/>
              <a:t>涉及的几个名词</a:t>
            </a:r>
          </a:p>
        </p:txBody>
      </p:sp>
      <p:sp>
        <p:nvSpPr>
          <p:cNvPr id="8195" name="Rectangle 3"/>
          <p:cNvSpPr>
            <a:spLocks noGrp="1" noChangeArrowheads="1"/>
          </p:cNvSpPr>
          <p:nvPr>
            <p:ph type="body" sz="half" idx="1"/>
          </p:nvPr>
        </p:nvSpPr>
        <p:spPr/>
        <p:txBody>
          <a:bodyPr/>
          <a:lstStyle/>
          <a:p>
            <a:r>
              <a:rPr kumimoji="1" lang="en-US" altLang="zh-CN" sz="2400" dirty="0">
                <a:latin typeface="华文中宋" pitchFamily="2" charset="-122"/>
                <a:ea typeface="华文中宋" pitchFamily="2" charset="-122"/>
              </a:rPr>
              <a:t>RUP</a:t>
            </a:r>
            <a:r>
              <a:rPr kumimoji="1" lang="zh-CN" altLang="en-US" sz="2400" dirty="0">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ISO9001</a:t>
            </a:r>
            <a:r>
              <a:rPr kumimoji="1" lang="zh-CN" altLang="en-US" sz="2400" dirty="0">
                <a:latin typeface="华文中宋" pitchFamily="2" charset="-122"/>
                <a:ea typeface="华文中宋" pitchFamily="2" charset="-122"/>
              </a:rPr>
              <a:t>是什么</a:t>
            </a:r>
          </a:p>
          <a:p>
            <a:r>
              <a:rPr kumimoji="1" lang="en-US" altLang="zh-CN" sz="2400" dirty="0">
                <a:solidFill>
                  <a:srgbClr val="FF0000"/>
                </a:solidFill>
                <a:latin typeface="华文中宋" pitchFamily="2" charset="-122"/>
                <a:ea typeface="华文中宋" pitchFamily="2" charset="-122"/>
              </a:rPr>
              <a:t>CMM</a:t>
            </a:r>
            <a:r>
              <a:rPr kumimoji="1" lang="zh-CN" altLang="en-US" sz="2400" dirty="0">
                <a:solidFill>
                  <a:srgbClr val="FF0000"/>
                </a:solidFill>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XP</a:t>
            </a:r>
            <a:r>
              <a:rPr kumimoji="1" lang="zh-CN" altLang="en-US" sz="2400" dirty="0">
                <a:latin typeface="华文中宋" pitchFamily="2" charset="-122"/>
                <a:ea typeface="华文中宋" pitchFamily="2" charset="-122"/>
              </a:rPr>
              <a:t>是什么 </a:t>
            </a:r>
          </a:p>
          <a:p>
            <a:r>
              <a:rPr kumimoji="1" lang="zh-CN" altLang="en-US" sz="2400" dirty="0">
                <a:latin typeface="华文中宋" pitchFamily="2" charset="-122"/>
                <a:ea typeface="华文中宋" pitchFamily="2" charset="-122"/>
              </a:rPr>
              <a:t>软件开发过程的比较</a:t>
            </a:r>
          </a:p>
        </p:txBody>
      </p:sp>
      <p:pic>
        <p:nvPicPr>
          <p:cNvPr id="8197" name="Picture 5" descr="slide0127_image018"/>
          <p:cNvPicPr>
            <a:picLocks noGrp="1" noChangeAspect="1" noChangeArrowheads="1"/>
          </p:cNvPicPr>
          <p:nvPr>
            <p:ph sz="half" idx="2"/>
          </p:nvPr>
        </p:nvPicPr>
        <p:blipFill>
          <a:blip r:embed="rId2" cstate="print"/>
          <a:srcRect/>
          <a:stretch>
            <a:fillRect/>
          </a:stretch>
        </p:blipFill>
        <p:spPr>
          <a:xfrm>
            <a:off x="4737100" y="1600200"/>
            <a:ext cx="3860800" cy="4530725"/>
          </a:xfr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a:t>CMM</a:t>
            </a:r>
          </a:p>
        </p:txBody>
      </p:sp>
      <p:sp>
        <p:nvSpPr>
          <p:cNvPr id="25603" name="Rectangle 3"/>
          <p:cNvSpPr>
            <a:spLocks noGrp="1" noChangeArrowheads="1"/>
          </p:cNvSpPr>
          <p:nvPr>
            <p:ph type="body" idx="1"/>
          </p:nvPr>
        </p:nvSpPr>
        <p:spPr/>
        <p:txBody>
          <a:bodyPr/>
          <a:lstStyle/>
          <a:p>
            <a:r>
              <a:rPr lang="en-US" altLang="zh-CN" dirty="0">
                <a:latin typeface="华文中宋" pitchFamily="2" charset="-122"/>
                <a:ea typeface="华文中宋" pitchFamily="2" charset="-122"/>
              </a:rPr>
              <a:t>CMM(Capability Maturity Model</a:t>
            </a:r>
            <a:r>
              <a:rPr lang="zh-CN" altLang="en-US" dirty="0">
                <a:latin typeface="华文中宋" pitchFamily="2" charset="-122"/>
                <a:ea typeface="华文中宋" pitchFamily="2" charset="-122"/>
              </a:rPr>
              <a:t>，能力成熟度模型</a:t>
            </a:r>
            <a:r>
              <a:rPr lang="en-US" altLang="zh-CN" dirty="0">
                <a:latin typeface="华文中宋" pitchFamily="2" charset="-122"/>
                <a:ea typeface="华文中宋" pitchFamily="2" charset="-122"/>
              </a:rPr>
              <a:t>)</a:t>
            </a:r>
            <a:r>
              <a:rPr lang="zh-CN" altLang="en-US" dirty="0">
                <a:latin typeface="华文中宋" pitchFamily="2" charset="-122"/>
                <a:ea typeface="华文中宋" pitchFamily="2" charset="-122"/>
              </a:rPr>
              <a:t>是美国国防部对</a:t>
            </a:r>
            <a:r>
              <a:rPr lang="zh-CN" altLang="en-US" dirty="0">
                <a:solidFill>
                  <a:srgbClr val="C00000"/>
                </a:solidFill>
                <a:latin typeface="华文中宋" pitchFamily="2" charset="-122"/>
                <a:ea typeface="华文中宋" pitchFamily="2" charset="-122"/>
              </a:rPr>
              <a:t>软件承包商软件能力评估</a:t>
            </a:r>
            <a:r>
              <a:rPr lang="zh-CN" altLang="en-US" dirty="0">
                <a:latin typeface="华文中宋" pitchFamily="2" charset="-122"/>
                <a:ea typeface="华文中宋" pitchFamily="2" charset="-122"/>
              </a:rPr>
              <a:t>的一种模型，也是承包商</a:t>
            </a:r>
            <a:r>
              <a:rPr lang="zh-CN" altLang="en-US" dirty="0">
                <a:solidFill>
                  <a:srgbClr val="C00000"/>
                </a:solidFill>
                <a:latin typeface="华文中宋" pitchFamily="2" charset="-122"/>
                <a:ea typeface="华文中宋" pitchFamily="2" charset="-122"/>
              </a:rPr>
              <a:t>改进其软件过程</a:t>
            </a:r>
            <a:r>
              <a:rPr lang="zh-CN" altLang="en-US" dirty="0">
                <a:latin typeface="华文中宋" pitchFamily="2" charset="-122"/>
                <a:ea typeface="华文中宋" pitchFamily="2" charset="-122"/>
              </a:rPr>
              <a:t>的一种途径 </a:t>
            </a: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t>CMM</a:t>
            </a:r>
          </a:p>
        </p:txBody>
      </p:sp>
      <p:sp>
        <p:nvSpPr>
          <p:cNvPr id="26627" name="Rectangle 3"/>
          <p:cNvSpPr>
            <a:spLocks noGrp="1" noChangeArrowheads="1"/>
          </p:cNvSpPr>
          <p:nvPr>
            <p:ph type="body" idx="1"/>
          </p:nvPr>
        </p:nvSpPr>
        <p:spPr/>
        <p:txBody>
          <a:bodyPr/>
          <a:lstStyle/>
          <a:p>
            <a:pPr>
              <a:lnSpc>
                <a:spcPct val="80000"/>
              </a:lnSpc>
            </a:pPr>
            <a:r>
              <a:rPr lang="zh-CN" altLang="en-US" sz="2800" dirty="0">
                <a:latin typeface="华文中宋" pitchFamily="2" charset="-122"/>
                <a:ea typeface="华文中宋" pitchFamily="2" charset="-122"/>
              </a:rPr>
              <a:t>其模型分为</a:t>
            </a:r>
            <a:r>
              <a:rPr lang="zh-CN" altLang="en-US" sz="2800" dirty="0">
                <a:solidFill>
                  <a:schemeClr val="accent2">
                    <a:lumMod val="50000"/>
                  </a:schemeClr>
                </a:solidFill>
                <a:latin typeface="华文中宋" pitchFamily="2" charset="-122"/>
                <a:ea typeface="华文中宋" pitchFamily="2" charset="-122"/>
              </a:rPr>
              <a:t>五个等级 </a:t>
            </a:r>
            <a:r>
              <a:rPr lang="zh-CN" altLang="en-US" sz="2800" dirty="0">
                <a:latin typeface="华文中宋" pitchFamily="2" charset="-122"/>
                <a:ea typeface="华文中宋" pitchFamily="2" charset="-122"/>
              </a:rPr>
              <a:t>：</a:t>
            </a:r>
          </a:p>
          <a:p>
            <a:pPr>
              <a:lnSpc>
                <a:spcPct val="80000"/>
              </a:lnSpc>
            </a:pPr>
            <a:r>
              <a:rPr lang="zh-CN" altLang="en-US" sz="2800" dirty="0">
                <a:solidFill>
                  <a:schemeClr val="accent2">
                    <a:lumMod val="50000"/>
                  </a:schemeClr>
                </a:solidFill>
                <a:latin typeface="华文中宋" pitchFamily="2" charset="-122"/>
                <a:ea typeface="华文中宋" pitchFamily="2" charset="-122"/>
              </a:rPr>
              <a:t>初始级</a:t>
            </a:r>
            <a:r>
              <a:rPr lang="zh-CN" altLang="en-US" sz="2800" dirty="0">
                <a:latin typeface="华文中宋" pitchFamily="2" charset="-122"/>
                <a:ea typeface="华文中宋" pitchFamily="2" charset="-122"/>
              </a:rPr>
              <a:t>，软件生产过程的特征是随机的，有时甚至是杂乱的。很少过程被定义，成功依赖于个人的努力。 </a:t>
            </a:r>
          </a:p>
          <a:p>
            <a:pPr>
              <a:lnSpc>
                <a:spcPct val="80000"/>
              </a:lnSpc>
            </a:pPr>
            <a:r>
              <a:rPr lang="zh-CN" altLang="en-US" sz="2800" dirty="0">
                <a:solidFill>
                  <a:schemeClr val="accent2">
                    <a:lumMod val="50000"/>
                  </a:schemeClr>
                </a:solidFill>
                <a:latin typeface="华文中宋" pitchFamily="2" charset="-122"/>
                <a:ea typeface="华文中宋" pitchFamily="2" charset="-122"/>
              </a:rPr>
              <a:t>可重复级</a:t>
            </a:r>
            <a:r>
              <a:rPr lang="zh-CN" altLang="en-US" sz="2800" dirty="0">
                <a:latin typeface="华文中宋" pitchFamily="2" charset="-122"/>
                <a:ea typeface="华文中宋" pitchFamily="2" charset="-122"/>
              </a:rPr>
              <a:t>，建立基本的项目管理过程，以跟踪费用、进度和功能。设定必要的过程纪律以重复以往在相同应用的项目的成功。</a:t>
            </a:r>
          </a:p>
          <a:p>
            <a:pPr>
              <a:lnSpc>
                <a:spcPct val="80000"/>
              </a:lnSpc>
            </a:pPr>
            <a:r>
              <a:rPr lang="zh-CN" altLang="en-US" sz="2800" dirty="0">
                <a:solidFill>
                  <a:schemeClr val="accent2">
                    <a:lumMod val="50000"/>
                  </a:schemeClr>
                </a:solidFill>
                <a:latin typeface="华文中宋" pitchFamily="2" charset="-122"/>
                <a:ea typeface="华文中宋" pitchFamily="2" charset="-122"/>
              </a:rPr>
              <a:t>已定义级</a:t>
            </a:r>
            <a:r>
              <a:rPr lang="zh-CN" altLang="en-US" sz="2800" dirty="0">
                <a:latin typeface="华文中宋" pitchFamily="2" charset="-122"/>
                <a:ea typeface="华文中宋" pitchFamily="2" charset="-122"/>
              </a:rPr>
              <a:t>，管理和工程活动的软件过程已文档化、标准化、集成化到一个标准的组织的软件过程。组织内所有的项目使用的软件过程是集体同意、裁剪过的标准开发和维护软件的版本。</a:t>
            </a:r>
          </a:p>
        </p:txBody>
      </p:sp>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t>CMM</a:t>
            </a:r>
          </a:p>
        </p:txBody>
      </p:sp>
      <p:sp>
        <p:nvSpPr>
          <p:cNvPr id="27651" name="Rectangle 3"/>
          <p:cNvSpPr>
            <a:spLocks noGrp="1" noChangeArrowheads="1"/>
          </p:cNvSpPr>
          <p:nvPr>
            <p:ph type="body" idx="1"/>
          </p:nvPr>
        </p:nvSpPr>
        <p:spPr/>
        <p:txBody>
          <a:bodyPr/>
          <a:lstStyle/>
          <a:p>
            <a:r>
              <a:rPr lang="zh-CN" altLang="en-US" sz="2800" dirty="0">
                <a:solidFill>
                  <a:schemeClr val="accent2">
                    <a:lumMod val="50000"/>
                  </a:schemeClr>
                </a:solidFill>
                <a:latin typeface="华文中宋" pitchFamily="2" charset="-122"/>
                <a:ea typeface="华文中宋" pitchFamily="2" charset="-122"/>
              </a:rPr>
              <a:t>已管理级</a:t>
            </a:r>
            <a:r>
              <a:rPr lang="zh-CN" altLang="en-US" sz="2800" dirty="0">
                <a:latin typeface="华文中宋" pitchFamily="2" charset="-122"/>
                <a:ea typeface="华文中宋" pitchFamily="2" charset="-122"/>
              </a:rPr>
              <a:t>，详细的软件过程和产品质量的特征已被收集。软件过程和产品已被定量管理和控制。</a:t>
            </a:r>
          </a:p>
          <a:p>
            <a:r>
              <a:rPr lang="zh-CN" altLang="en-US" sz="2800" dirty="0">
                <a:solidFill>
                  <a:schemeClr val="accent2">
                    <a:lumMod val="50000"/>
                  </a:schemeClr>
                </a:solidFill>
                <a:latin typeface="华文中宋" pitchFamily="2" charset="-122"/>
                <a:ea typeface="华文中宋" pitchFamily="2" charset="-122"/>
              </a:rPr>
              <a:t>优化级</a:t>
            </a:r>
            <a:r>
              <a:rPr lang="zh-CN" altLang="en-US" sz="2800" dirty="0">
                <a:latin typeface="华文中宋" pitchFamily="2" charset="-122"/>
                <a:ea typeface="华文中宋" pitchFamily="2" charset="-122"/>
              </a:rPr>
              <a:t>，能自觉利用各种经验和来自新技术、新思想的先导试验的定量反馈信息，不断改进和优化组织统一的标准软件过程。</a:t>
            </a:r>
          </a:p>
          <a:p>
            <a:r>
              <a:rPr lang="zh-CN" altLang="en-US" sz="2800" dirty="0">
                <a:latin typeface="华文中宋" pitchFamily="2" charset="-122"/>
                <a:ea typeface="华文中宋" pitchFamily="2" charset="-122"/>
              </a:rPr>
              <a:t>全世界已有近万家软件机构通过认证，绝大部分通过</a:t>
            </a:r>
            <a:r>
              <a:rPr lang="en-US" altLang="zh-CN" sz="2800" dirty="0">
                <a:latin typeface="华文中宋" pitchFamily="2" charset="-122"/>
                <a:ea typeface="华文中宋" pitchFamily="2" charset="-122"/>
              </a:rPr>
              <a:t>2</a:t>
            </a:r>
            <a:r>
              <a:rPr lang="zh-CN" altLang="en-US" sz="2800" dirty="0">
                <a:latin typeface="华文中宋" pitchFamily="2" charset="-122"/>
                <a:ea typeface="华文中宋" pitchFamily="2" charset="-122"/>
              </a:rPr>
              <a:t>级，</a:t>
            </a:r>
            <a:r>
              <a:rPr lang="en-US" altLang="zh-CN" sz="2800" dirty="0">
                <a:latin typeface="华文中宋" pitchFamily="2" charset="-122"/>
                <a:ea typeface="华文中宋" pitchFamily="2" charset="-122"/>
              </a:rPr>
              <a:t>16%</a:t>
            </a:r>
            <a:r>
              <a:rPr lang="zh-CN" altLang="en-US" sz="2800" dirty="0">
                <a:latin typeface="华文中宋" pitchFamily="2" charset="-122"/>
                <a:ea typeface="华文中宋" pitchFamily="2" charset="-122"/>
              </a:rPr>
              <a:t>的企业通过</a:t>
            </a:r>
            <a:r>
              <a:rPr lang="en-US" altLang="zh-CN" sz="2800" dirty="0">
                <a:latin typeface="华文中宋" pitchFamily="2" charset="-122"/>
                <a:ea typeface="华文中宋" pitchFamily="2" charset="-122"/>
              </a:rPr>
              <a:t>3</a:t>
            </a:r>
            <a:r>
              <a:rPr lang="zh-CN" altLang="en-US" sz="2800" dirty="0">
                <a:latin typeface="华文中宋" pitchFamily="2" charset="-122"/>
                <a:ea typeface="华文中宋" pitchFamily="2" charset="-122"/>
              </a:rPr>
              <a:t>级，</a:t>
            </a:r>
            <a:r>
              <a:rPr lang="en-US" altLang="zh-CN" sz="2800" dirty="0">
                <a:latin typeface="华文中宋" pitchFamily="2" charset="-122"/>
                <a:ea typeface="华文中宋" pitchFamily="2" charset="-122"/>
              </a:rPr>
              <a:t>14</a:t>
            </a:r>
            <a:r>
              <a:rPr lang="zh-CN" altLang="en-US" sz="2800" dirty="0">
                <a:latin typeface="华文中宋" pitchFamily="2" charset="-122"/>
                <a:ea typeface="华文中宋" pitchFamily="2" charset="-122"/>
              </a:rPr>
              <a:t>家通过</a:t>
            </a:r>
            <a:r>
              <a:rPr lang="en-US" altLang="zh-CN" sz="2800" dirty="0">
                <a:latin typeface="华文中宋" pitchFamily="2" charset="-122"/>
                <a:ea typeface="华文中宋" pitchFamily="2" charset="-122"/>
              </a:rPr>
              <a:t>4</a:t>
            </a:r>
            <a:r>
              <a:rPr lang="zh-CN" altLang="en-US" sz="2800" dirty="0">
                <a:latin typeface="华文中宋" pitchFamily="2" charset="-122"/>
                <a:ea typeface="华文中宋" pitchFamily="2" charset="-122"/>
              </a:rPr>
              <a:t>级，</a:t>
            </a:r>
            <a:r>
              <a:rPr lang="en-US" altLang="zh-CN" sz="2800" dirty="0">
                <a:latin typeface="华文中宋" pitchFamily="2" charset="-122"/>
                <a:ea typeface="华文中宋" pitchFamily="2" charset="-122"/>
              </a:rPr>
              <a:t>6</a:t>
            </a:r>
            <a:r>
              <a:rPr lang="zh-CN" altLang="en-US" sz="2800" dirty="0">
                <a:latin typeface="华文中宋" pitchFamily="2" charset="-122"/>
                <a:ea typeface="华文中宋" pitchFamily="2" charset="-122"/>
              </a:rPr>
              <a:t>家通过</a:t>
            </a:r>
            <a:r>
              <a:rPr lang="en-US" altLang="zh-CN" sz="2800" dirty="0">
                <a:latin typeface="华文中宋" pitchFamily="2" charset="-122"/>
                <a:ea typeface="华文中宋" pitchFamily="2" charset="-122"/>
              </a:rPr>
              <a:t>5</a:t>
            </a:r>
            <a:r>
              <a:rPr lang="zh-CN" altLang="en-US" sz="2800" dirty="0">
                <a:latin typeface="华文中宋" pitchFamily="2" charset="-122"/>
                <a:ea typeface="华文中宋" pitchFamily="2" charset="-122"/>
              </a:rPr>
              <a:t>级。通过</a:t>
            </a:r>
            <a:r>
              <a:rPr lang="en-US" altLang="zh-CN" sz="2800" dirty="0">
                <a:latin typeface="华文中宋" pitchFamily="2" charset="-122"/>
                <a:ea typeface="华文中宋" pitchFamily="2" charset="-122"/>
              </a:rPr>
              <a:t>2</a:t>
            </a:r>
            <a:r>
              <a:rPr lang="zh-CN" altLang="en-US" sz="2800" dirty="0">
                <a:latin typeface="华文中宋" pitchFamily="2" charset="-122"/>
                <a:ea typeface="华文中宋" pitchFamily="2" charset="-122"/>
              </a:rPr>
              <a:t>级评审即可向欧美国家接订单 </a:t>
            </a:r>
          </a:p>
        </p:txBody>
      </p:sp>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936609"/>
          </a:xfrm>
        </p:spPr>
        <p:txBody>
          <a:bodyPr/>
          <a:lstStyle/>
          <a:p>
            <a:r>
              <a:rPr kumimoji="1" lang="zh-CN" altLang="en-US" sz="5400" b="1" dirty="0"/>
              <a:t>涉及的几个名词</a:t>
            </a:r>
          </a:p>
        </p:txBody>
      </p:sp>
      <p:sp>
        <p:nvSpPr>
          <p:cNvPr id="8195" name="Rectangle 3"/>
          <p:cNvSpPr>
            <a:spLocks noGrp="1" noChangeArrowheads="1"/>
          </p:cNvSpPr>
          <p:nvPr>
            <p:ph type="body" sz="half" idx="1"/>
          </p:nvPr>
        </p:nvSpPr>
        <p:spPr/>
        <p:txBody>
          <a:bodyPr/>
          <a:lstStyle/>
          <a:p>
            <a:r>
              <a:rPr kumimoji="1" lang="en-US" altLang="zh-CN" sz="2400" dirty="0">
                <a:latin typeface="华文中宋" pitchFamily="2" charset="-122"/>
                <a:ea typeface="华文中宋" pitchFamily="2" charset="-122"/>
              </a:rPr>
              <a:t>RUP</a:t>
            </a:r>
            <a:r>
              <a:rPr kumimoji="1" lang="zh-CN" altLang="en-US" sz="2400" dirty="0">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ISO9001</a:t>
            </a:r>
            <a:r>
              <a:rPr kumimoji="1" lang="zh-CN" altLang="en-US" sz="2400" dirty="0">
                <a:latin typeface="华文中宋" pitchFamily="2" charset="-122"/>
                <a:ea typeface="华文中宋" pitchFamily="2" charset="-122"/>
              </a:rPr>
              <a:t>是什么</a:t>
            </a:r>
          </a:p>
          <a:p>
            <a:r>
              <a:rPr kumimoji="1" lang="en-US" altLang="zh-CN" sz="2400" dirty="0">
                <a:latin typeface="华文中宋" pitchFamily="2" charset="-122"/>
                <a:ea typeface="华文中宋" pitchFamily="2" charset="-122"/>
              </a:rPr>
              <a:t>CMM</a:t>
            </a:r>
            <a:r>
              <a:rPr kumimoji="1" lang="zh-CN" altLang="en-US" sz="2400" dirty="0">
                <a:latin typeface="华文中宋" pitchFamily="2" charset="-122"/>
                <a:ea typeface="华文中宋" pitchFamily="2" charset="-122"/>
              </a:rPr>
              <a:t>是什么 </a:t>
            </a:r>
          </a:p>
          <a:p>
            <a:r>
              <a:rPr kumimoji="1" lang="en-US" altLang="zh-CN" sz="2400" dirty="0">
                <a:solidFill>
                  <a:srgbClr val="FF0000"/>
                </a:solidFill>
                <a:latin typeface="华文中宋" pitchFamily="2" charset="-122"/>
                <a:ea typeface="华文中宋" pitchFamily="2" charset="-122"/>
              </a:rPr>
              <a:t>XP</a:t>
            </a:r>
            <a:r>
              <a:rPr kumimoji="1" lang="zh-CN" altLang="en-US" sz="2400" dirty="0">
                <a:solidFill>
                  <a:srgbClr val="FF0000"/>
                </a:solidFill>
                <a:latin typeface="华文中宋" pitchFamily="2" charset="-122"/>
                <a:ea typeface="华文中宋" pitchFamily="2" charset="-122"/>
              </a:rPr>
              <a:t>是什么 </a:t>
            </a:r>
          </a:p>
          <a:p>
            <a:r>
              <a:rPr kumimoji="1" lang="zh-CN" altLang="en-US" sz="2400" dirty="0">
                <a:latin typeface="华文中宋" pitchFamily="2" charset="-122"/>
                <a:ea typeface="华文中宋" pitchFamily="2" charset="-122"/>
              </a:rPr>
              <a:t>软件开发过程的比较</a:t>
            </a:r>
          </a:p>
        </p:txBody>
      </p:sp>
      <p:pic>
        <p:nvPicPr>
          <p:cNvPr id="8197" name="Picture 5" descr="slide0127_image018"/>
          <p:cNvPicPr>
            <a:picLocks noGrp="1" noChangeAspect="1" noChangeArrowheads="1"/>
          </p:cNvPicPr>
          <p:nvPr>
            <p:ph sz="half" idx="2"/>
          </p:nvPr>
        </p:nvPicPr>
        <p:blipFill>
          <a:blip r:embed="rId2" cstate="print"/>
          <a:srcRect/>
          <a:stretch>
            <a:fillRect/>
          </a:stretch>
        </p:blipFill>
        <p:spPr>
          <a:xfrm>
            <a:off x="4737100" y="1600200"/>
            <a:ext cx="3860800" cy="4530725"/>
          </a:xfrm>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a:t>XP</a:t>
            </a:r>
            <a:r>
              <a:rPr lang="zh-CN" altLang="en-US" dirty="0"/>
              <a:t>（</a:t>
            </a:r>
            <a:r>
              <a:rPr lang="en-US" altLang="zh-CN" dirty="0"/>
              <a:t>AM</a:t>
            </a:r>
            <a:r>
              <a:rPr lang="zh-CN" altLang="en-US" dirty="0"/>
              <a:t>（</a:t>
            </a:r>
            <a:r>
              <a:rPr lang="en-US" altLang="zh-CN" dirty="0"/>
              <a:t>agile modeling</a:t>
            </a:r>
            <a:r>
              <a:rPr lang="zh-CN" altLang="en-US" dirty="0"/>
              <a:t>） </a:t>
            </a:r>
          </a:p>
        </p:txBody>
      </p:sp>
      <p:sp>
        <p:nvSpPr>
          <p:cNvPr id="28675" name="Rectangle 3"/>
          <p:cNvSpPr>
            <a:spLocks noGrp="1" noChangeArrowheads="1"/>
          </p:cNvSpPr>
          <p:nvPr>
            <p:ph type="body" idx="1"/>
          </p:nvPr>
        </p:nvSpPr>
        <p:spPr/>
        <p:txBody>
          <a:bodyPr/>
          <a:lstStyle/>
          <a:p>
            <a:r>
              <a:rPr lang="en-US" altLang="zh-CN" dirty="0">
                <a:latin typeface="华文中宋" pitchFamily="2" charset="-122"/>
                <a:ea typeface="华文中宋" pitchFamily="2" charset="-122"/>
              </a:rPr>
              <a:t>AM</a:t>
            </a:r>
            <a:r>
              <a:rPr lang="zh-CN" altLang="en-US" dirty="0">
                <a:latin typeface="华文中宋" pitchFamily="2" charset="-122"/>
                <a:ea typeface="华文中宋" pitchFamily="2" charset="-122"/>
              </a:rPr>
              <a:t>是一种最近</a:t>
            </a:r>
            <a:r>
              <a:rPr lang="en-US" altLang="zh-CN" dirty="0">
                <a:latin typeface="华文中宋" pitchFamily="2" charset="-122"/>
                <a:ea typeface="华文中宋" pitchFamily="2" charset="-122"/>
              </a:rPr>
              <a:t>10</a:t>
            </a:r>
            <a:r>
              <a:rPr lang="zh-CN" altLang="en-US" dirty="0">
                <a:latin typeface="华文中宋" pitchFamily="2" charset="-122"/>
                <a:ea typeface="华文中宋" pitchFamily="2" charset="-122"/>
              </a:rPr>
              <a:t>年才出现的软件思想 </a:t>
            </a:r>
          </a:p>
          <a:p>
            <a:r>
              <a:rPr lang="en-US" altLang="zh-CN" dirty="0">
                <a:latin typeface="华文中宋" pitchFamily="2" charset="-122"/>
                <a:ea typeface="华文中宋" pitchFamily="2" charset="-122"/>
              </a:rPr>
              <a:t>AM</a:t>
            </a:r>
            <a:r>
              <a:rPr lang="zh-CN" altLang="en-US" dirty="0">
                <a:latin typeface="华文中宋" pitchFamily="2" charset="-122"/>
                <a:ea typeface="华文中宋" pitchFamily="2" charset="-122"/>
              </a:rPr>
              <a:t>是一种轻方法论 </a:t>
            </a:r>
          </a:p>
          <a:p>
            <a:r>
              <a:rPr lang="en-US" altLang="zh-CN" dirty="0">
                <a:latin typeface="华文中宋" pitchFamily="2" charset="-122"/>
                <a:ea typeface="华文中宋" pitchFamily="2" charset="-122"/>
              </a:rPr>
              <a:t>XP</a:t>
            </a:r>
            <a:r>
              <a:rPr lang="zh-CN" altLang="en-US" dirty="0">
                <a:latin typeface="华文中宋" pitchFamily="2" charset="-122"/>
                <a:ea typeface="华文中宋" pitchFamily="2" charset="-122"/>
              </a:rPr>
              <a:t>（极限编程）就是一种</a:t>
            </a:r>
            <a:r>
              <a:rPr lang="en-US" altLang="zh-CN" dirty="0">
                <a:latin typeface="华文中宋" pitchFamily="2" charset="-122"/>
                <a:ea typeface="华文中宋" pitchFamily="2" charset="-122"/>
              </a:rPr>
              <a:t>AM</a:t>
            </a:r>
            <a:r>
              <a:rPr lang="zh-CN" altLang="en-US" dirty="0">
                <a:latin typeface="华文中宋" pitchFamily="2" charset="-122"/>
                <a:ea typeface="华文中宋" pitchFamily="2" charset="-122"/>
              </a:rPr>
              <a:t>的具体实现 </a:t>
            </a:r>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a:t>XP</a:t>
            </a:r>
            <a:r>
              <a:rPr lang="zh-CN" altLang="en-US"/>
              <a:t>的四个观点</a:t>
            </a:r>
          </a:p>
        </p:txBody>
      </p:sp>
      <p:sp>
        <p:nvSpPr>
          <p:cNvPr id="29699" name="Rectangle 3"/>
          <p:cNvSpPr>
            <a:spLocks noGrp="1" noChangeArrowheads="1"/>
          </p:cNvSpPr>
          <p:nvPr>
            <p:ph type="body" idx="1"/>
          </p:nvPr>
        </p:nvSpPr>
        <p:spPr/>
        <p:txBody>
          <a:bodyPr/>
          <a:lstStyle/>
          <a:p>
            <a:r>
              <a:rPr lang="zh-CN" altLang="en-US" b="1" i="1" dirty="0"/>
              <a:t>交流</a:t>
            </a:r>
            <a:r>
              <a:rPr lang="zh-CN" altLang="en-US" dirty="0"/>
              <a:t> </a:t>
            </a:r>
          </a:p>
          <a:p>
            <a:r>
              <a:rPr lang="zh-CN" altLang="en-US" b="1" i="1" dirty="0"/>
              <a:t>简单</a:t>
            </a:r>
          </a:p>
          <a:p>
            <a:r>
              <a:rPr lang="zh-CN" altLang="en-US" b="1" i="1" dirty="0"/>
              <a:t>回馈</a:t>
            </a:r>
            <a:r>
              <a:rPr lang="zh-CN" altLang="en-US" dirty="0"/>
              <a:t> </a:t>
            </a:r>
          </a:p>
          <a:p>
            <a:r>
              <a:rPr lang="zh-CN" altLang="en-US" b="1" i="1" dirty="0"/>
              <a:t>勇气</a:t>
            </a:r>
            <a:br>
              <a:rPr lang="zh-CN" altLang="en-US" dirty="0"/>
            </a:br>
            <a:br>
              <a:rPr lang="zh-CN" altLang="en-US" dirty="0"/>
            </a:br>
            <a:endParaRPr lang="zh-CN" altLang="en-US" dirty="0"/>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kumimoji="1" lang="en-US" altLang="zh-CN" sz="4000"/>
              <a:t>XP</a:t>
            </a:r>
            <a:r>
              <a:rPr kumimoji="1" lang="zh-CN" altLang="en-US" sz="4000"/>
              <a:t>的原则</a:t>
            </a:r>
            <a:r>
              <a:rPr kumimoji="1" lang="en-US" altLang="zh-CN" sz="4000"/>
              <a:t>:</a:t>
            </a:r>
            <a:r>
              <a:rPr kumimoji="1" lang="zh-CN" altLang="en-US" sz="4000" b="1" i="1"/>
              <a:t>测试 </a:t>
            </a:r>
            <a:br>
              <a:rPr kumimoji="1" lang="zh-CN" altLang="en-US" sz="4000"/>
            </a:br>
            <a:endParaRPr kumimoji="1" lang="zh-CN" altLang="en-US" sz="4000"/>
          </a:p>
        </p:txBody>
      </p:sp>
      <p:sp>
        <p:nvSpPr>
          <p:cNvPr id="30723" name="Rectangle 3"/>
          <p:cNvSpPr>
            <a:spLocks noGrp="1" noChangeArrowheads="1"/>
          </p:cNvSpPr>
          <p:nvPr>
            <p:ph type="body" idx="1"/>
          </p:nvPr>
        </p:nvSpPr>
        <p:spPr/>
        <p:txBody>
          <a:bodyPr/>
          <a:lstStyle/>
          <a:p>
            <a:pPr>
              <a:buNone/>
            </a:pPr>
            <a:r>
              <a:rPr kumimoji="1" lang="en-US" altLang="zh-CN" dirty="0">
                <a:latin typeface="华文中宋" pitchFamily="2" charset="-122"/>
                <a:ea typeface="华文中宋" pitchFamily="2" charset="-122"/>
              </a:rPr>
              <a:t>1</a:t>
            </a:r>
            <a:r>
              <a:rPr kumimoji="1" lang="zh-CN" altLang="en-US" dirty="0">
                <a:latin typeface="华文中宋" pitchFamily="2" charset="-122"/>
                <a:ea typeface="华文中宋" pitchFamily="2" charset="-122"/>
              </a:rPr>
              <a:t>．所有的代码都必须有单元测试 </a:t>
            </a:r>
          </a:p>
          <a:p>
            <a:pPr>
              <a:buNone/>
            </a:pPr>
            <a:r>
              <a:rPr kumimoji="1" lang="en-US" altLang="zh-CN" dirty="0">
                <a:latin typeface="华文中宋" pitchFamily="2" charset="-122"/>
                <a:ea typeface="华文中宋" pitchFamily="2" charset="-122"/>
              </a:rPr>
              <a:t>2</a:t>
            </a:r>
            <a:r>
              <a:rPr kumimoji="1" lang="zh-CN" altLang="en-US" dirty="0">
                <a:latin typeface="华文中宋" pitchFamily="2" charset="-122"/>
                <a:ea typeface="华文中宋" pitchFamily="2" charset="-122"/>
              </a:rPr>
              <a:t>．所有的代码在发布之前必须通过所有单元测试 </a:t>
            </a:r>
            <a:endParaRPr kumimoji="1" lang="en-US" altLang="zh-CN" dirty="0">
              <a:latin typeface="华文中宋" pitchFamily="2" charset="-122"/>
              <a:ea typeface="华文中宋" pitchFamily="2" charset="-122"/>
            </a:endParaRPr>
          </a:p>
          <a:p>
            <a:pPr>
              <a:buNone/>
            </a:pPr>
            <a:r>
              <a:rPr kumimoji="1" lang="en-US" altLang="zh-CN" dirty="0">
                <a:latin typeface="华文中宋" pitchFamily="2" charset="-122"/>
                <a:ea typeface="华文中宋" pitchFamily="2" charset="-122"/>
              </a:rPr>
              <a:t>3</a:t>
            </a:r>
            <a:r>
              <a:rPr kumimoji="1" lang="zh-CN" altLang="en-US" dirty="0">
                <a:latin typeface="华文中宋" pitchFamily="2" charset="-122"/>
                <a:ea typeface="华文中宋" pitchFamily="2" charset="-122"/>
              </a:rPr>
              <a:t>．当一个</a:t>
            </a:r>
            <a:r>
              <a:rPr kumimoji="1" lang="en-US" altLang="zh-CN" dirty="0">
                <a:latin typeface="华文中宋" pitchFamily="2" charset="-122"/>
                <a:ea typeface="华文中宋" pitchFamily="2" charset="-122"/>
              </a:rPr>
              <a:t>BUG</a:t>
            </a:r>
            <a:r>
              <a:rPr kumimoji="1" lang="zh-CN" altLang="en-US" dirty="0">
                <a:latin typeface="华文中宋" pitchFamily="2" charset="-122"/>
                <a:ea typeface="华文中宋" pitchFamily="2" charset="-122"/>
              </a:rPr>
              <a:t>发现时，就增加新的测试 </a:t>
            </a:r>
          </a:p>
          <a:p>
            <a:pPr>
              <a:buNone/>
            </a:pPr>
            <a:r>
              <a:rPr kumimoji="1" lang="en-US" altLang="zh-CN" dirty="0">
                <a:latin typeface="华文中宋" pitchFamily="2" charset="-122"/>
                <a:ea typeface="华文中宋" pitchFamily="2" charset="-122"/>
              </a:rPr>
              <a:t>4</a:t>
            </a:r>
            <a:r>
              <a:rPr kumimoji="1" lang="zh-CN" altLang="en-US" dirty="0">
                <a:latin typeface="华文中宋" pitchFamily="2" charset="-122"/>
                <a:ea typeface="华文中宋" pitchFamily="2" charset="-122"/>
              </a:rPr>
              <a:t>．经常运行验收测试，并公布分数 </a:t>
            </a:r>
          </a:p>
          <a:p>
            <a:pPr>
              <a:buNone/>
            </a:pPr>
            <a:r>
              <a:rPr kumimoji="1" lang="zh-CN" altLang="en-US" dirty="0">
                <a:latin typeface="华文中宋" pitchFamily="2" charset="-122"/>
                <a:ea typeface="华文中宋" pitchFamily="2" charset="-122"/>
              </a:rPr>
              <a:t>推荐工具：</a:t>
            </a:r>
            <a:r>
              <a:rPr kumimoji="1" lang="en-US" altLang="zh-CN" dirty="0" err="1">
                <a:latin typeface="华文中宋" pitchFamily="2" charset="-122"/>
                <a:ea typeface="华文中宋" pitchFamily="2" charset="-122"/>
              </a:rPr>
              <a:t>Junit</a:t>
            </a:r>
            <a:endParaRPr kumimoji="1" lang="en-US" altLang="zh-CN" dirty="0">
              <a:latin typeface="华文中宋" pitchFamily="2" charset="-122"/>
              <a:ea typeface="华文中宋" pitchFamily="2" charset="-122"/>
            </a:endParaRPr>
          </a:p>
        </p:txBody>
      </p:sp>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7813"/>
            <a:ext cx="8229600" cy="936609"/>
          </a:xfrm>
        </p:spPr>
        <p:txBody>
          <a:bodyPr/>
          <a:lstStyle/>
          <a:p>
            <a:r>
              <a:rPr kumimoji="1" lang="zh-CN" altLang="en-US" sz="5400" b="1" dirty="0"/>
              <a:t>涉及的几个名词</a:t>
            </a:r>
          </a:p>
        </p:txBody>
      </p:sp>
      <p:sp>
        <p:nvSpPr>
          <p:cNvPr id="8195" name="Rectangle 3"/>
          <p:cNvSpPr>
            <a:spLocks noGrp="1" noChangeArrowheads="1"/>
          </p:cNvSpPr>
          <p:nvPr>
            <p:ph type="body" sz="half" idx="1"/>
          </p:nvPr>
        </p:nvSpPr>
        <p:spPr/>
        <p:txBody>
          <a:bodyPr/>
          <a:lstStyle/>
          <a:p>
            <a:r>
              <a:rPr kumimoji="1" lang="en-US" altLang="zh-CN" sz="2400" dirty="0">
                <a:latin typeface="华文中宋" pitchFamily="2" charset="-122"/>
                <a:ea typeface="华文中宋" pitchFamily="2" charset="-122"/>
              </a:rPr>
              <a:t>RUP</a:t>
            </a:r>
            <a:r>
              <a:rPr kumimoji="1" lang="zh-CN" altLang="en-US" sz="2400" dirty="0">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ISO9001</a:t>
            </a:r>
            <a:r>
              <a:rPr kumimoji="1" lang="zh-CN" altLang="en-US" sz="2400" dirty="0">
                <a:latin typeface="华文中宋" pitchFamily="2" charset="-122"/>
                <a:ea typeface="华文中宋" pitchFamily="2" charset="-122"/>
              </a:rPr>
              <a:t>是什么</a:t>
            </a:r>
          </a:p>
          <a:p>
            <a:r>
              <a:rPr kumimoji="1" lang="en-US" altLang="zh-CN" sz="2400" dirty="0">
                <a:latin typeface="华文中宋" pitchFamily="2" charset="-122"/>
                <a:ea typeface="华文中宋" pitchFamily="2" charset="-122"/>
              </a:rPr>
              <a:t>CMM</a:t>
            </a:r>
            <a:r>
              <a:rPr kumimoji="1" lang="zh-CN" altLang="en-US" sz="2400" dirty="0">
                <a:latin typeface="华文中宋" pitchFamily="2" charset="-122"/>
                <a:ea typeface="华文中宋" pitchFamily="2" charset="-122"/>
              </a:rPr>
              <a:t>是什么 </a:t>
            </a:r>
          </a:p>
          <a:p>
            <a:r>
              <a:rPr kumimoji="1" lang="en-US" altLang="zh-CN" sz="2400" dirty="0">
                <a:latin typeface="华文中宋" pitchFamily="2" charset="-122"/>
                <a:ea typeface="华文中宋" pitchFamily="2" charset="-122"/>
              </a:rPr>
              <a:t>XP</a:t>
            </a:r>
            <a:r>
              <a:rPr kumimoji="1" lang="zh-CN" altLang="en-US" sz="2400" dirty="0">
                <a:latin typeface="华文中宋" pitchFamily="2" charset="-122"/>
                <a:ea typeface="华文中宋" pitchFamily="2" charset="-122"/>
              </a:rPr>
              <a:t>是什么 </a:t>
            </a:r>
          </a:p>
          <a:p>
            <a:r>
              <a:rPr kumimoji="1" lang="zh-CN" altLang="en-US" sz="2400" dirty="0">
                <a:solidFill>
                  <a:srgbClr val="FF0000"/>
                </a:solidFill>
                <a:latin typeface="华文中宋" pitchFamily="2" charset="-122"/>
                <a:ea typeface="华文中宋" pitchFamily="2" charset="-122"/>
              </a:rPr>
              <a:t>软件工程过程的比较</a:t>
            </a:r>
          </a:p>
        </p:txBody>
      </p:sp>
      <p:pic>
        <p:nvPicPr>
          <p:cNvPr id="8197" name="Picture 5" descr="slide0127_image018"/>
          <p:cNvPicPr>
            <a:picLocks noGrp="1" noChangeAspect="1" noChangeArrowheads="1"/>
          </p:cNvPicPr>
          <p:nvPr>
            <p:ph sz="half" idx="2"/>
          </p:nvPr>
        </p:nvPicPr>
        <p:blipFill>
          <a:blip r:embed="rId2" cstate="print"/>
          <a:srcRect/>
          <a:stretch>
            <a:fillRect/>
          </a:stretch>
        </p:blipFill>
        <p:spPr>
          <a:xfrm>
            <a:off x="4737100" y="1600200"/>
            <a:ext cx="3860800" cy="4530725"/>
          </a:xfrm>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zh-CN" altLang="en-US" dirty="0"/>
              <a:t>软件工程过程的比较</a:t>
            </a:r>
          </a:p>
        </p:txBody>
      </p:sp>
      <p:sp>
        <p:nvSpPr>
          <p:cNvPr id="39939" name="Rectangle 3"/>
          <p:cNvSpPr>
            <a:spLocks noGrp="1" noChangeArrowheads="1"/>
          </p:cNvSpPr>
          <p:nvPr>
            <p:ph type="body" idx="1"/>
          </p:nvPr>
        </p:nvSpPr>
        <p:spPr/>
        <p:txBody>
          <a:bodyPr/>
          <a:lstStyle/>
          <a:p>
            <a:pPr>
              <a:lnSpc>
                <a:spcPct val="90000"/>
              </a:lnSpc>
            </a:pPr>
            <a:r>
              <a:rPr lang="en-US" altLang="zh-CN" dirty="0">
                <a:latin typeface="华文中宋" pitchFamily="2" charset="-122"/>
                <a:ea typeface="华文中宋" pitchFamily="2" charset="-122"/>
              </a:rPr>
              <a:t>CMM</a:t>
            </a:r>
            <a:r>
              <a:rPr lang="zh-CN" altLang="en-US" dirty="0">
                <a:latin typeface="华文中宋" pitchFamily="2" charset="-122"/>
                <a:ea typeface="华文中宋" pitchFamily="2" charset="-122"/>
              </a:rPr>
              <a:t>也是一个标准，它要求我们</a:t>
            </a:r>
            <a:r>
              <a:rPr lang="zh-CN" altLang="en-US" dirty="0">
                <a:solidFill>
                  <a:srgbClr val="FF0000"/>
                </a:solidFill>
                <a:latin typeface="华文中宋" pitchFamily="2" charset="-122"/>
                <a:ea typeface="华文中宋" pitchFamily="2" charset="-122"/>
              </a:rPr>
              <a:t>应该做到什么</a:t>
            </a:r>
            <a:r>
              <a:rPr lang="zh-CN" altLang="en-US" dirty="0">
                <a:latin typeface="华文中宋" pitchFamily="2" charset="-122"/>
                <a:ea typeface="华文中宋" pitchFamily="2" charset="-122"/>
              </a:rPr>
              <a:t>，而没有告诉我们应该</a:t>
            </a:r>
            <a:r>
              <a:rPr lang="zh-CN" altLang="en-US" dirty="0">
                <a:solidFill>
                  <a:srgbClr val="FF0000"/>
                </a:solidFill>
                <a:latin typeface="华文中宋" pitchFamily="2" charset="-122"/>
                <a:ea typeface="华文中宋" pitchFamily="2" charset="-122"/>
              </a:rPr>
              <a:t>如何做</a:t>
            </a:r>
            <a:r>
              <a:rPr lang="zh-CN" altLang="en-US" dirty="0">
                <a:latin typeface="华文中宋" pitchFamily="2" charset="-122"/>
                <a:ea typeface="华文中宋" pitchFamily="2" charset="-122"/>
              </a:rPr>
              <a:t> </a:t>
            </a:r>
          </a:p>
          <a:p>
            <a:pPr>
              <a:lnSpc>
                <a:spcPct val="90000"/>
              </a:lnSpc>
            </a:pPr>
            <a:r>
              <a:rPr lang="en-US" altLang="zh-CN" dirty="0">
                <a:latin typeface="华文中宋" pitchFamily="2" charset="-122"/>
                <a:ea typeface="华文中宋" pitchFamily="2" charset="-122"/>
              </a:rPr>
              <a:t>XP</a:t>
            </a:r>
            <a:r>
              <a:rPr lang="zh-CN" altLang="en-US" dirty="0">
                <a:latin typeface="华文中宋" pitchFamily="2" charset="-122"/>
                <a:ea typeface="华文中宋" pitchFamily="2" charset="-122"/>
              </a:rPr>
              <a:t>告诉我们</a:t>
            </a:r>
            <a:r>
              <a:rPr lang="zh-CN" altLang="en-US" dirty="0">
                <a:solidFill>
                  <a:srgbClr val="FF0000"/>
                </a:solidFill>
                <a:latin typeface="华文中宋" pitchFamily="2" charset="-122"/>
                <a:ea typeface="华文中宋" pitchFamily="2" charset="-122"/>
              </a:rPr>
              <a:t>如何做</a:t>
            </a:r>
            <a:r>
              <a:rPr lang="zh-CN" altLang="en-US" dirty="0">
                <a:latin typeface="华文中宋" pitchFamily="2" charset="-122"/>
                <a:ea typeface="华文中宋" pitchFamily="2" charset="-122"/>
              </a:rPr>
              <a:t>，但是没有明确的指出，做到以后</a:t>
            </a:r>
            <a:r>
              <a:rPr lang="zh-CN" altLang="en-US" dirty="0">
                <a:solidFill>
                  <a:srgbClr val="FF0000"/>
                </a:solidFill>
                <a:latin typeface="华文中宋" pitchFamily="2" charset="-122"/>
                <a:ea typeface="华文中宋" pitchFamily="2" charset="-122"/>
              </a:rPr>
              <a:t>该如何改进</a:t>
            </a:r>
            <a:r>
              <a:rPr lang="zh-CN" altLang="en-US" dirty="0">
                <a:latin typeface="华文中宋" pitchFamily="2" charset="-122"/>
                <a:ea typeface="华文中宋" pitchFamily="2" charset="-122"/>
              </a:rPr>
              <a:t>；</a:t>
            </a:r>
          </a:p>
          <a:p>
            <a:pPr>
              <a:lnSpc>
                <a:spcPct val="90000"/>
              </a:lnSpc>
            </a:pPr>
            <a:r>
              <a:rPr lang="en-US" altLang="zh-CN" dirty="0">
                <a:latin typeface="华文中宋" pitchFamily="2" charset="-122"/>
                <a:ea typeface="华文中宋" pitchFamily="2" charset="-122"/>
              </a:rPr>
              <a:t>ISO9001</a:t>
            </a:r>
            <a:r>
              <a:rPr lang="zh-CN" altLang="en-US" dirty="0">
                <a:latin typeface="华文中宋" pitchFamily="2" charset="-122"/>
                <a:ea typeface="华文中宋" pitchFamily="2" charset="-122"/>
              </a:rPr>
              <a:t>是工业标准，但是不是软件业的工业标准；</a:t>
            </a:r>
          </a:p>
          <a:p>
            <a:pPr>
              <a:lnSpc>
                <a:spcPct val="90000"/>
              </a:lnSpc>
            </a:pPr>
            <a:r>
              <a:rPr lang="en-US" altLang="zh-CN" dirty="0">
                <a:solidFill>
                  <a:srgbClr val="FF0000"/>
                </a:solidFill>
                <a:latin typeface="华文中宋" pitchFamily="2" charset="-122"/>
                <a:ea typeface="华文中宋" pitchFamily="2" charset="-122"/>
              </a:rPr>
              <a:t>RUP</a:t>
            </a:r>
            <a:r>
              <a:rPr lang="zh-CN" altLang="en-US" dirty="0">
                <a:solidFill>
                  <a:srgbClr val="FF0000"/>
                </a:solidFill>
                <a:latin typeface="华文中宋" pitchFamily="2" charset="-122"/>
                <a:ea typeface="华文中宋" pitchFamily="2" charset="-122"/>
              </a:rPr>
              <a:t>和</a:t>
            </a:r>
            <a:r>
              <a:rPr lang="en-US" altLang="zh-CN" dirty="0">
                <a:solidFill>
                  <a:srgbClr val="FF0000"/>
                </a:solidFill>
                <a:latin typeface="华文中宋" pitchFamily="2" charset="-122"/>
                <a:ea typeface="华文中宋" pitchFamily="2" charset="-122"/>
              </a:rPr>
              <a:t>CMM</a:t>
            </a:r>
            <a:r>
              <a:rPr lang="zh-CN" altLang="en-US" dirty="0">
                <a:solidFill>
                  <a:srgbClr val="FF0000"/>
                </a:solidFill>
                <a:latin typeface="华文中宋" pitchFamily="2" charset="-122"/>
                <a:ea typeface="华文中宋" pitchFamily="2" charset="-122"/>
              </a:rPr>
              <a:t>结合</a:t>
            </a:r>
            <a:r>
              <a:rPr lang="zh-CN" altLang="en-US" dirty="0">
                <a:latin typeface="华文中宋" pitchFamily="2" charset="-122"/>
                <a:ea typeface="华文中宋" pitchFamily="2" charset="-122"/>
              </a:rPr>
              <a:t>，把</a:t>
            </a:r>
            <a:r>
              <a:rPr lang="en-US" altLang="zh-CN" dirty="0">
                <a:latin typeface="华文中宋" pitchFamily="2" charset="-122"/>
                <a:ea typeface="华文中宋" pitchFamily="2" charset="-122"/>
              </a:rPr>
              <a:t>RUP</a:t>
            </a:r>
            <a:r>
              <a:rPr lang="zh-CN" altLang="en-US" dirty="0">
                <a:latin typeface="华文中宋" pitchFamily="2" charset="-122"/>
                <a:ea typeface="华文中宋" pitchFamily="2" charset="-122"/>
              </a:rPr>
              <a:t>的九个工作流和</a:t>
            </a:r>
            <a:r>
              <a:rPr lang="en-US" altLang="zh-CN" dirty="0">
                <a:latin typeface="华文中宋" pitchFamily="2" charset="-122"/>
                <a:ea typeface="华文中宋" pitchFamily="2" charset="-122"/>
              </a:rPr>
              <a:t>CMM2</a:t>
            </a:r>
            <a:r>
              <a:rPr lang="zh-CN" altLang="en-US" dirty="0">
                <a:latin typeface="华文中宋" pitchFamily="2" charset="-122"/>
                <a:ea typeface="华文中宋" pitchFamily="2" charset="-122"/>
              </a:rPr>
              <a:t>、</a:t>
            </a:r>
            <a:r>
              <a:rPr lang="en-US" altLang="zh-CN" dirty="0">
                <a:latin typeface="华文中宋" pitchFamily="2" charset="-122"/>
                <a:ea typeface="华文中宋" pitchFamily="2" charset="-122"/>
              </a:rPr>
              <a:t>3</a:t>
            </a:r>
            <a:r>
              <a:rPr lang="zh-CN" altLang="en-US" dirty="0">
                <a:latin typeface="华文中宋" pitchFamily="2" charset="-122"/>
                <a:ea typeface="华文中宋" pitchFamily="2" charset="-122"/>
              </a:rPr>
              <a:t>级的</a:t>
            </a:r>
            <a:r>
              <a:rPr lang="en-US" altLang="zh-CN" dirty="0">
                <a:latin typeface="华文中宋" pitchFamily="2" charset="-122"/>
                <a:ea typeface="华文中宋" pitchFamily="2" charset="-122"/>
              </a:rPr>
              <a:t>KPA</a:t>
            </a:r>
            <a:r>
              <a:rPr lang="zh-CN" altLang="en-US" dirty="0">
                <a:latin typeface="华文中宋" pitchFamily="2" charset="-122"/>
                <a:ea typeface="华文中宋" pitchFamily="2" charset="-122"/>
              </a:rPr>
              <a:t>结合起来是一种趋势；</a:t>
            </a:r>
          </a:p>
          <a:p>
            <a:pPr>
              <a:lnSpc>
                <a:spcPct val="90000"/>
              </a:lnSpc>
            </a:pPr>
            <a:r>
              <a:rPr lang="en-US" altLang="zh-CN" dirty="0">
                <a:latin typeface="华文中宋" pitchFamily="2" charset="-122"/>
                <a:ea typeface="华文中宋" pitchFamily="2" charset="-122"/>
              </a:rPr>
              <a:t>UML</a:t>
            </a:r>
            <a:r>
              <a:rPr lang="zh-CN" altLang="en-US" dirty="0">
                <a:latin typeface="华文中宋" pitchFamily="2" charset="-122"/>
                <a:ea typeface="华文中宋" pitchFamily="2" charset="-122"/>
              </a:rPr>
              <a:t>成为交流的工具 </a:t>
            </a: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9B156D82-9AFA-48BD-99B5-649485429950}" type="slidenum">
              <a:rPr lang="en-US" altLang="ko-KR"/>
              <a:pPr>
                <a:defRPr/>
              </a:pPr>
              <a:t>3</a:t>
            </a:fld>
            <a:endParaRPr lang="en-US" altLang="ko-KR"/>
          </a:p>
        </p:txBody>
      </p:sp>
      <p:sp>
        <p:nvSpPr>
          <p:cNvPr id="7171" name="Rectangle 93"/>
          <p:cNvSpPr>
            <a:spLocks noChangeArrowheads="1"/>
          </p:cNvSpPr>
          <p:nvPr/>
        </p:nvSpPr>
        <p:spPr bwMode="auto">
          <a:xfrm>
            <a:off x="636588" y="92075"/>
            <a:ext cx="7747000" cy="584775"/>
          </a:xfrm>
          <a:prstGeom prst="rect">
            <a:avLst/>
          </a:prstGeom>
          <a:noFill/>
          <a:ln>
            <a:noFill/>
          </a:ln>
          <a:effectLst/>
          <a:extLst/>
        </p:spPr>
        <p:txBody>
          <a:bodyPr anchor="ctr">
            <a:spAutoFit/>
          </a:bodyPr>
          <a:lstStyle/>
          <a:p>
            <a:pPr algn="ctr" eaLnBrk="0" hangingPunct="0">
              <a:buFont typeface="Wingdings" pitchFamily="2" charset="2"/>
              <a:buNone/>
              <a:defRPr/>
            </a:pPr>
            <a:r>
              <a:rPr lang="zh-CN" altLang="en-US" sz="3200" dirty="0">
                <a:solidFill>
                  <a:srgbClr val="FEFEFE"/>
                </a:solidFill>
                <a:effectLst>
                  <a:outerShdw blurRad="38100" dist="38100" dir="2700000" algn="tl">
                    <a:srgbClr val="000000"/>
                  </a:outerShdw>
                </a:effectLst>
                <a:latin typeface="黑体" pitchFamily="49" charset="-122"/>
                <a:ea typeface="黑体" pitchFamily="49" charset="-122"/>
              </a:rPr>
              <a:t>一、</a:t>
            </a:r>
            <a:r>
              <a:rPr lang="en-US" altLang="zh-CN" sz="3200" dirty="0">
                <a:solidFill>
                  <a:srgbClr val="FEFEFE"/>
                </a:solidFill>
                <a:effectLst>
                  <a:outerShdw blurRad="38100" dist="38100" dir="2700000" algn="tl">
                    <a:srgbClr val="000000"/>
                  </a:outerShdw>
                </a:effectLst>
                <a:latin typeface="黑体" pitchFamily="49" charset="-122"/>
                <a:ea typeface="黑体" pitchFamily="49" charset="-122"/>
              </a:rPr>
              <a:t> </a:t>
            </a:r>
            <a:r>
              <a:rPr lang="zh-CN" altLang="en-US" sz="3200" dirty="0">
                <a:solidFill>
                  <a:srgbClr val="FEFEFE"/>
                </a:solidFill>
                <a:effectLst>
                  <a:outerShdw blurRad="38100" dist="38100" dir="2700000" algn="tl">
                    <a:srgbClr val="000000"/>
                  </a:outerShdw>
                </a:effectLst>
                <a:latin typeface="黑体" pitchFamily="49" charset="-122"/>
                <a:ea typeface="黑体" pitchFamily="49" charset="-122"/>
              </a:rPr>
              <a:t>软件过程综述</a:t>
            </a:r>
            <a:endParaRPr lang="en-US" altLang="zh-CN" sz="3200" dirty="0">
              <a:solidFill>
                <a:srgbClr val="FEFEFE"/>
              </a:solidFill>
              <a:effectLst>
                <a:outerShdw blurRad="38100" dist="38100" dir="2700000" algn="tl">
                  <a:srgbClr val="000000"/>
                </a:outerShdw>
              </a:effectLst>
              <a:latin typeface="黑体" pitchFamily="49" charset="-122"/>
              <a:ea typeface="黑体" pitchFamily="49" charset="-122"/>
            </a:endParaRPr>
          </a:p>
        </p:txBody>
      </p:sp>
      <p:sp>
        <p:nvSpPr>
          <p:cNvPr id="102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4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4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47" name="AutoShape 6"/>
          <p:cNvSpPr>
            <a:spLocks noChangeArrowheads="1"/>
          </p:cNvSpPr>
          <p:nvPr/>
        </p:nvSpPr>
        <p:spPr bwMode="gray">
          <a:xfrm>
            <a:off x="971550" y="1857363"/>
            <a:ext cx="7715250" cy="3429025"/>
          </a:xfrm>
          <a:prstGeom prst="roundRect">
            <a:avLst>
              <a:gd name="adj" fmla="val 16667"/>
            </a:avLst>
          </a:prstGeom>
          <a:noFill/>
          <a:ln w="12700" algn="ctr">
            <a:solidFill>
              <a:srgbClr val="000000"/>
            </a:solidFill>
            <a:prstDash val="dash"/>
            <a:round/>
            <a:headEnd/>
            <a:tailEnd/>
          </a:ln>
        </p:spPr>
        <p:txBody>
          <a:bodyPr anchor="ctr"/>
          <a:lstStyle/>
          <a:p>
            <a:pPr>
              <a:lnSpc>
                <a:spcPct val="120000"/>
              </a:lnSpc>
              <a:buFont typeface="Wingdings" pitchFamily="2" charset="2"/>
              <a:buNone/>
            </a:pPr>
            <a:r>
              <a:rPr lang="en-US" altLang="zh-CN" sz="2800" b="0" dirty="0">
                <a:solidFill>
                  <a:srgbClr val="663300"/>
                </a:solidFill>
              </a:rPr>
              <a:t>   </a:t>
            </a:r>
            <a:r>
              <a:rPr lang="en-US" altLang="zh-CN" sz="2800" b="0" dirty="0">
                <a:solidFill>
                  <a:schemeClr val="tx1"/>
                </a:solidFill>
              </a:rPr>
              <a:t>1.</a:t>
            </a:r>
            <a:r>
              <a:rPr lang="zh-CN" altLang="en-US" sz="2800" b="0" dirty="0">
                <a:solidFill>
                  <a:schemeClr val="tx1"/>
                </a:solidFill>
              </a:rPr>
              <a:t>为什么我们需要软件工程过程</a:t>
            </a:r>
            <a:endParaRPr lang="en-US" altLang="zh-CN" sz="2800" b="0" dirty="0">
              <a:solidFill>
                <a:schemeClr val="tx1"/>
              </a:solidFill>
            </a:endParaRPr>
          </a:p>
          <a:p>
            <a:pPr>
              <a:lnSpc>
                <a:spcPct val="120000"/>
              </a:lnSpc>
              <a:buFont typeface="Wingdings" pitchFamily="2" charset="2"/>
              <a:buNone/>
            </a:pPr>
            <a:endParaRPr lang="en-US" altLang="zh-CN" sz="2000" b="0" dirty="0"/>
          </a:p>
          <a:p>
            <a:pPr>
              <a:lnSpc>
                <a:spcPct val="120000"/>
              </a:lnSpc>
              <a:buFont typeface="Wingdings" pitchFamily="2" charset="2"/>
              <a:buNone/>
            </a:pPr>
            <a:r>
              <a:rPr lang="en-US" altLang="zh-CN" sz="2800" b="0" dirty="0">
                <a:solidFill>
                  <a:schemeClr val="tx1"/>
                </a:solidFill>
              </a:rPr>
              <a:t>   2.</a:t>
            </a:r>
            <a:r>
              <a:rPr lang="zh-CN" altLang="en-US" sz="2800" b="0" dirty="0">
                <a:solidFill>
                  <a:schemeClr val="tx1"/>
                </a:solidFill>
              </a:rPr>
              <a:t>概念与术语</a:t>
            </a:r>
            <a:endParaRPr lang="en-US" altLang="zh-CN" sz="2800" b="0" dirty="0">
              <a:solidFill>
                <a:schemeClr val="tx1"/>
              </a:solidFill>
            </a:endParaRPr>
          </a:p>
          <a:p>
            <a:pPr>
              <a:lnSpc>
                <a:spcPct val="120000"/>
              </a:lnSpc>
              <a:buFont typeface="Wingdings" pitchFamily="2" charset="2"/>
              <a:buNone/>
            </a:pPr>
            <a:endParaRPr lang="en-US" altLang="zh-CN" sz="2800" b="0" dirty="0">
              <a:solidFill>
                <a:schemeClr val="tx1"/>
              </a:solidFill>
            </a:endParaRPr>
          </a:p>
          <a:p>
            <a:pPr>
              <a:lnSpc>
                <a:spcPct val="120000"/>
              </a:lnSpc>
              <a:buFont typeface="Wingdings" pitchFamily="2" charset="2"/>
              <a:buNone/>
            </a:pPr>
            <a:r>
              <a:rPr lang="en-US" altLang="zh-CN" sz="2800" b="0" dirty="0">
                <a:solidFill>
                  <a:schemeClr val="tx1"/>
                </a:solidFill>
              </a:rPr>
              <a:t>   3.</a:t>
            </a:r>
            <a:r>
              <a:rPr lang="zh-CN" altLang="en-US" sz="2800" b="0" dirty="0">
                <a:solidFill>
                  <a:schemeClr val="tx1"/>
                </a:solidFill>
              </a:rPr>
              <a:t>软件工程过程知识内容</a:t>
            </a:r>
          </a:p>
          <a:p>
            <a:pPr>
              <a:lnSpc>
                <a:spcPct val="120000"/>
              </a:lnSpc>
              <a:buFont typeface="Wingdings" pitchFamily="2" charset="2"/>
              <a:buNone/>
            </a:pPr>
            <a:endParaRPr lang="zh-CN" altLang="en-US" sz="2800" b="0" dirty="0">
              <a:solidFill>
                <a:schemeClr val="tx1"/>
              </a:solidFill>
            </a:endParaRPr>
          </a:p>
        </p:txBody>
      </p:sp>
      <p:sp>
        <p:nvSpPr>
          <p:cNvPr id="102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4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5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 name="右箭头 2"/>
          <p:cNvSpPr/>
          <p:nvPr/>
        </p:nvSpPr>
        <p:spPr bwMode="auto">
          <a:xfrm>
            <a:off x="1214414" y="2143116"/>
            <a:ext cx="431800" cy="503238"/>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buFont typeface="Wingdings" pitchFamily="2" charset="2"/>
              <a:buNone/>
              <a:defRPr/>
            </a:pPr>
            <a:endParaRPr lang="zh-CN" altLang="en-US">
              <a:solidFill>
                <a:srgbClr val="0033CC"/>
              </a:solidFill>
              <a:latin typeface="宋体" pitchFamily="2" charset="-122"/>
              <a:ea typeface="宋体" pitchFamily="2" charset="-122"/>
            </a:endParaRPr>
          </a:p>
        </p:txBody>
      </p:sp>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91F5DBC6-FAD3-40E7-A81F-35FDF492B9D5}" type="slidenum">
              <a:rPr lang="en-US" altLang="ko-KR"/>
              <a:pPr>
                <a:defRPr/>
              </a:pPr>
              <a:t>30</a:t>
            </a:fld>
            <a:endParaRPr lang="en-US" altLang="ko-KR"/>
          </a:p>
        </p:txBody>
      </p:sp>
      <p:sp>
        <p:nvSpPr>
          <p:cNvPr id="10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2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3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4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41"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04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graphicFrame>
        <p:nvGraphicFramePr>
          <p:cNvPr id="1026" name="对象 1"/>
          <p:cNvGraphicFramePr>
            <a:graphicFrameLocks noChangeAspect="1"/>
          </p:cNvGraphicFramePr>
          <p:nvPr/>
        </p:nvGraphicFramePr>
        <p:xfrm>
          <a:off x="928688" y="1357313"/>
          <a:ext cx="7143750" cy="5076825"/>
        </p:xfrm>
        <a:graphic>
          <a:graphicData uri="http://schemas.openxmlformats.org/presentationml/2006/ole">
            <mc:AlternateContent xmlns:mc="http://schemas.openxmlformats.org/markup-compatibility/2006">
              <mc:Choice xmlns:v="urn:schemas-microsoft-com:vml" Requires="v">
                <p:oleObj spid="_x0000_s1028" name="Visio" r:id="rId4" imgW="6040467" imgH="5536608" progId="">
                  <p:embed/>
                </p:oleObj>
              </mc:Choice>
              <mc:Fallback>
                <p:oleObj name="Visio" r:id="rId4" imgW="6040467" imgH="5536608" progId="">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88" y="1357313"/>
                        <a:ext cx="7143750" cy="5076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3" name="TextBox 2"/>
          <p:cNvSpPr txBox="1">
            <a:spLocks noChangeArrowheads="1"/>
          </p:cNvSpPr>
          <p:nvPr/>
        </p:nvSpPr>
        <p:spPr bwMode="auto">
          <a:xfrm>
            <a:off x="285750" y="214313"/>
            <a:ext cx="6983413" cy="584775"/>
          </a:xfrm>
          <a:prstGeom prst="rect">
            <a:avLst/>
          </a:prstGeom>
          <a:noFill/>
          <a:ln w="9525">
            <a:noFill/>
            <a:miter lim="800000"/>
            <a:headEnd/>
            <a:tailEnd/>
          </a:ln>
        </p:spPr>
        <p:txBody>
          <a:bodyPr>
            <a:spAutoFit/>
          </a:bodyPr>
          <a:lstStyle/>
          <a:p>
            <a:r>
              <a:rPr lang="en-GB" altLang="zh-CN" sz="3200" b="0" dirty="0">
                <a:solidFill>
                  <a:schemeClr val="tx2"/>
                </a:solidFill>
                <a:latin typeface="黑体" pitchFamily="49" charset="-122"/>
                <a:ea typeface="黑体" pitchFamily="49" charset="-122"/>
              </a:rPr>
              <a:t>3.SWEBOK“</a:t>
            </a:r>
            <a:r>
              <a:rPr lang="zh-CN" altLang="en-GB" sz="3200" b="0" dirty="0">
                <a:solidFill>
                  <a:schemeClr val="tx2"/>
                </a:solidFill>
                <a:latin typeface="黑体" pitchFamily="49" charset="-122"/>
                <a:ea typeface="黑体" pitchFamily="49" charset="-122"/>
              </a:rPr>
              <a:t>软件工程过程 </a:t>
            </a:r>
            <a:r>
              <a:rPr lang="en-GB" altLang="zh-CN" sz="3200" b="0" dirty="0">
                <a:solidFill>
                  <a:schemeClr val="tx2"/>
                </a:solidFill>
                <a:latin typeface="黑体" pitchFamily="49" charset="-122"/>
                <a:ea typeface="黑体" pitchFamily="49" charset="-122"/>
              </a:rPr>
              <a:t>”</a:t>
            </a:r>
            <a:r>
              <a:rPr lang="zh-CN" altLang="en-GB" sz="3200" b="0" dirty="0">
                <a:solidFill>
                  <a:schemeClr val="tx2"/>
                </a:solidFill>
                <a:latin typeface="黑体" pitchFamily="49" charset="-122"/>
                <a:ea typeface="黑体" pitchFamily="49" charset="-122"/>
              </a:rPr>
              <a:t>知识域 </a:t>
            </a:r>
            <a:endParaRPr lang="zh-CN" altLang="en-US" sz="3200" b="0" dirty="0">
              <a:solidFill>
                <a:schemeClr val="tx2"/>
              </a:solidFill>
              <a:latin typeface="黑体" pitchFamily="49" charset="-122"/>
              <a:ea typeface="黑体" pitchFamily="49" charset="-122"/>
            </a:endParaRPr>
          </a:p>
        </p:txBody>
      </p:sp>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133"/>
          <p:cNvGrpSpPr>
            <a:grpSpLocks/>
          </p:cNvGrpSpPr>
          <p:nvPr/>
        </p:nvGrpSpPr>
        <p:grpSpPr bwMode="auto">
          <a:xfrm>
            <a:off x="727075" y="2319340"/>
            <a:ext cx="7407275" cy="745978"/>
            <a:chOff x="762000" y="1752600"/>
            <a:chExt cx="7407275" cy="745837"/>
          </a:xfrm>
        </p:grpSpPr>
        <p:sp>
          <p:nvSpPr>
            <p:cNvPr id="144" name="AutoShape 11"/>
            <p:cNvSpPr>
              <a:spLocks noChangeArrowheads="1"/>
            </p:cNvSpPr>
            <p:nvPr/>
          </p:nvSpPr>
          <p:spPr bwMode="gray">
            <a:xfrm>
              <a:off x="2838450" y="1768472"/>
              <a:ext cx="5330825" cy="687258"/>
            </a:xfrm>
            <a:prstGeom prst="roundRect">
              <a:avLst>
                <a:gd name="adj" fmla="val 11505"/>
              </a:avLst>
            </a:prstGeom>
            <a:solidFill>
              <a:srgbClr val="333399">
                <a:alpha val="50000"/>
              </a:srgbClr>
            </a:solidFill>
            <a:ln>
              <a:noFill/>
            </a:ln>
            <a:extLst/>
          </p:spPr>
          <p:txBody>
            <a:bodyPr wrap="none" anchor="ctr"/>
            <a:lstStyle/>
            <a:p>
              <a:pPr algn="ctr" fontAlgn="auto">
                <a:spcBef>
                  <a:spcPts val="0"/>
                </a:spcBef>
                <a:spcAft>
                  <a:spcPts val="0"/>
                </a:spcAft>
                <a:defRPr/>
              </a:pPr>
              <a:endParaRPr kumimoji="0" lang="zh-CN" altLang="zh-CN" b="0" kern="0">
                <a:solidFill>
                  <a:sysClr val="windowText" lastClr="000000"/>
                </a:solidFill>
                <a:cs typeface="Arial" pitchFamily="34" charset="0"/>
              </a:endParaRPr>
            </a:p>
          </p:txBody>
        </p:sp>
        <p:grpSp>
          <p:nvGrpSpPr>
            <p:cNvPr id="3" name="Group 12"/>
            <p:cNvGrpSpPr>
              <a:grpSpLocks/>
            </p:cNvGrpSpPr>
            <p:nvPr/>
          </p:nvGrpSpPr>
          <p:grpSpPr bwMode="auto">
            <a:xfrm>
              <a:off x="762000" y="1752600"/>
              <a:ext cx="2606675" cy="687388"/>
              <a:chOff x="378" y="1065"/>
              <a:chExt cx="1785" cy="433"/>
            </a:xfrm>
          </p:grpSpPr>
          <p:sp>
            <p:nvSpPr>
              <p:cNvPr id="146" name="AutoShape 13"/>
              <p:cNvSpPr>
                <a:spLocks noChangeArrowheads="1"/>
              </p:cNvSpPr>
              <p:nvPr/>
            </p:nvSpPr>
            <p:spPr bwMode="gray">
              <a:xfrm>
                <a:off x="1921" y="1152"/>
                <a:ext cx="242" cy="240"/>
              </a:xfrm>
              <a:prstGeom prst="rightArrow">
                <a:avLst>
                  <a:gd name="adj1" fmla="val 50000"/>
                  <a:gd name="adj2" fmla="val 59422"/>
                </a:avLst>
              </a:prstGeom>
              <a:solidFill>
                <a:srgbClr val="F8F8F8"/>
              </a:solidFill>
              <a:ln w="9525">
                <a:noFill/>
                <a:miter lim="800000"/>
                <a:headEnd/>
                <a:tailEnd/>
              </a:ln>
              <a:effectLst>
                <a:outerShdw dist="71842" dir="2700000" algn="ctr" rotWithShape="0">
                  <a:srgbClr val="010101">
                    <a:alpha val="50000"/>
                  </a:srgbClr>
                </a:outerShdw>
              </a:effectLst>
            </p:spPr>
            <p:txBody>
              <a:bodyPr wrap="none" anchor="ctr"/>
              <a:lstStyle/>
              <a:p>
                <a:pPr algn="ctr" fontAlgn="auto">
                  <a:spcBef>
                    <a:spcPts val="0"/>
                  </a:spcBef>
                  <a:spcAft>
                    <a:spcPts val="0"/>
                  </a:spcAft>
                  <a:defRPr/>
                </a:pPr>
                <a:endParaRPr kumimoji="0" lang="zh-CN" altLang="zh-CN" b="0" kern="0">
                  <a:solidFill>
                    <a:sysClr val="windowText" lastClr="000000"/>
                  </a:solidFill>
                  <a:cs typeface="Arial" pitchFamily="34" charset="0"/>
                </a:endParaRPr>
              </a:p>
            </p:txBody>
          </p:sp>
          <p:sp>
            <p:nvSpPr>
              <p:cNvPr id="147" name="Freeform 14"/>
              <p:cNvSpPr>
                <a:spLocks/>
              </p:cNvSpPr>
              <p:nvPr/>
            </p:nvSpPr>
            <p:spPr bwMode="gray">
              <a:xfrm>
                <a:off x="378" y="1065"/>
                <a:ext cx="1549" cy="433"/>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333399">
                      <a:gamma/>
                      <a:shade val="66275"/>
                      <a:invGamma/>
                    </a:srgbClr>
                  </a:gs>
                  <a:gs pos="50000">
                    <a:srgbClr val="333399"/>
                  </a:gs>
                  <a:gs pos="100000">
                    <a:srgbClr val="333399">
                      <a:gamma/>
                      <a:shade val="66275"/>
                      <a:invGamma/>
                    </a:srgbClr>
                  </a:gs>
                </a:gsLst>
                <a:lin ang="5400000" scaled="1"/>
              </a:gradFill>
              <a:ln w="28575">
                <a:solidFill>
                  <a:srgbClr val="FFFFFF"/>
                </a:solidFill>
                <a:round/>
                <a:headEnd/>
                <a:tailEnd/>
              </a:ln>
              <a:effectLst>
                <a:outerShdw dist="71842" dir="2700000" algn="ctr" rotWithShape="0">
                  <a:srgbClr val="000000">
                    <a:alpha val="50000"/>
                  </a:srgbClr>
                </a:outerShdw>
              </a:effectLst>
            </p:spPr>
            <p:txBody>
              <a:bodyPr wrap="none" anchor="ctr"/>
              <a:lstStyle/>
              <a:p>
                <a:pPr algn="ctr" fontAlgn="auto">
                  <a:spcBef>
                    <a:spcPts val="0"/>
                  </a:spcBef>
                  <a:spcAft>
                    <a:spcPts val="0"/>
                  </a:spcAft>
                  <a:defRPr/>
                </a:pPr>
                <a:endParaRPr kumimoji="0" lang="zh-CN" altLang="zh-CN" b="0" kern="0">
                  <a:solidFill>
                    <a:sysClr val="windowText" lastClr="000000"/>
                  </a:solidFill>
                  <a:cs typeface="Arial" pitchFamily="34" charset="0"/>
                </a:endParaRPr>
              </a:p>
            </p:txBody>
          </p:sp>
        </p:grpSp>
        <p:sp>
          <p:nvSpPr>
            <p:cNvPr id="152" name="Rectangle 26"/>
            <p:cNvSpPr>
              <a:spLocks noChangeArrowheads="1"/>
            </p:cNvSpPr>
            <p:nvPr/>
          </p:nvSpPr>
          <p:spPr bwMode="gray">
            <a:xfrm>
              <a:off x="955675" y="1904971"/>
              <a:ext cx="1836738" cy="399975"/>
            </a:xfrm>
            <a:prstGeom prst="rect">
              <a:avLst/>
            </a:prstGeom>
            <a:noFill/>
            <a:ln w="9525" algn="ctr">
              <a:noFill/>
              <a:miter lim="800000"/>
              <a:headEnd/>
              <a:tailEnd/>
            </a:ln>
            <a:effectLst/>
          </p:spPr>
          <p:txBody>
            <a:bodyPr>
              <a:spAutoFit/>
            </a:bodyPr>
            <a:lstStyle/>
            <a:p>
              <a:pPr algn="ctr" eaLnBrk="0" hangingPunct="0">
                <a:buFont typeface="Wingdings" pitchFamily="2" charset="2"/>
                <a:buNone/>
                <a:defRPr/>
              </a:pPr>
              <a:r>
                <a:rPr lang="zh-CN" altLang="en-US" sz="2000" dirty="0">
                  <a:solidFill>
                    <a:srgbClr val="FEFEFE"/>
                  </a:solidFill>
                  <a:effectLst>
                    <a:outerShdw blurRad="38100" dist="38100" dir="2700000" algn="tl">
                      <a:srgbClr val="000000"/>
                    </a:outerShdw>
                  </a:effectLst>
                </a:rPr>
                <a:t>软件过程综述</a:t>
              </a:r>
              <a:endParaRPr lang="en-US" sz="2000" dirty="0">
                <a:solidFill>
                  <a:srgbClr val="FEFEFE"/>
                </a:solidFill>
                <a:effectLst>
                  <a:outerShdw blurRad="38100" dist="38100" dir="2700000" algn="tl">
                    <a:srgbClr val="000000"/>
                  </a:outerShdw>
                </a:effectLst>
              </a:endParaRPr>
            </a:p>
          </p:txBody>
        </p:sp>
        <p:sp>
          <p:nvSpPr>
            <p:cNvPr id="9231" name="Text Box 31"/>
            <p:cNvSpPr txBox="1">
              <a:spLocks noChangeArrowheads="1"/>
            </p:cNvSpPr>
            <p:nvPr/>
          </p:nvSpPr>
          <p:spPr bwMode="auto">
            <a:xfrm>
              <a:off x="3348251" y="1790684"/>
              <a:ext cx="4800600" cy="707753"/>
            </a:xfrm>
            <a:prstGeom prst="rect">
              <a:avLst/>
            </a:prstGeom>
            <a:noFill/>
            <a:ln w="9525" algn="ctr">
              <a:noFill/>
              <a:miter lim="800000"/>
              <a:headEnd/>
              <a:tailEnd/>
            </a:ln>
          </p:spPr>
          <p:txBody>
            <a:bodyPr>
              <a:spAutoFit/>
            </a:bodyPr>
            <a:lstStyle/>
            <a:p>
              <a:pPr eaLnBrk="0" hangingPunct="0">
                <a:buFont typeface="Wingdings" pitchFamily="2" charset="2"/>
                <a:buNone/>
              </a:pPr>
              <a:r>
                <a:rPr lang="zh-CN" altLang="en-US" sz="2000" dirty="0">
                  <a:solidFill>
                    <a:srgbClr val="000000"/>
                  </a:solidFill>
                  <a:latin typeface="Arial" charset="0"/>
                  <a:cs typeface="Arial" charset="0"/>
                </a:rPr>
                <a:t>明确软件过程的含义，区分一些容易混淆的概念。</a:t>
              </a:r>
              <a:endParaRPr lang="en-US" altLang="zh-CN" sz="2000" dirty="0">
                <a:solidFill>
                  <a:srgbClr val="000000"/>
                </a:solidFill>
                <a:latin typeface="Arial" charset="0"/>
                <a:cs typeface="Arial" charset="0"/>
              </a:endParaRPr>
            </a:p>
          </p:txBody>
        </p:sp>
      </p:grpSp>
      <p:grpSp>
        <p:nvGrpSpPr>
          <p:cNvPr id="4" name="组合 4130"/>
          <p:cNvGrpSpPr>
            <a:grpSpLocks/>
          </p:cNvGrpSpPr>
          <p:nvPr/>
        </p:nvGrpSpPr>
        <p:grpSpPr bwMode="auto">
          <a:xfrm>
            <a:off x="727075" y="3587750"/>
            <a:ext cx="7432675" cy="725488"/>
            <a:chOff x="727075" y="2794000"/>
            <a:chExt cx="7432675" cy="725236"/>
          </a:xfrm>
        </p:grpSpPr>
        <p:sp>
          <p:nvSpPr>
            <p:cNvPr id="9222" name="AutoShape 19"/>
            <p:cNvSpPr>
              <a:spLocks noChangeArrowheads="1"/>
            </p:cNvSpPr>
            <p:nvPr/>
          </p:nvSpPr>
          <p:spPr bwMode="gray">
            <a:xfrm>
              <a:off x="2803525" y="2801938"/>
              <a:ext cx="5356225" cy="687387"/>
            </a:xfrm>
            <a:prstGeom prst="roundRect">
              <a:avLst>
                <a:gd name="adj" fmla="val 11505"/>
              </a:avLst>
            </a:prstGeom>
            <a:solidFill>
              <a:srgbClr val="CC3399">
                <a:alpha val="50195"/>
              </a:srgbClr>
            </a:solidFill>
            <a:ln w="6350" algn="ctr">
              <a:noFill/>
              <a:prstDash val="sysDot"/>
              <a:round/>
              <a:headEnd/>
              <a:tailEnd/>
            </a:ln>
          </p:spPr>
          <p:txBody>
            <a:bodyPr wrap="none" anchor="ctr"/>
            <a:lstStyle/>
            <a:p>
              <a:pPr algn="ctr">
                <a:buFont typeface="Wingdings" pitchFamily="2" charset="2"/>
                <a:buNone/>
              </a:pPr>
              <a:endParaRPr lang="zh-CN" altLang="zh-CN">
                <a:cs typeface="Arial" charset="0"/>
              </a:endParaRPr>
            </a:p>
          </p:txBody>
        </p:sp>
        <p:grpSp>
          <p:nvGrpSpPr>
            <p:cNvPr id="5" name="Group 20"/>
            <p:cNvGrpSpPr>
              <a:grpSpLocks/>
            </p:cNvGrpSpPr>
            <p:nvPr/>
          </p:nvGrpSpPr>
          <p:grpSpPr bwMode="auto">
            <a:xfrm>
              <a:off x="727075" y="2794000"/>
              <a:ext cx="2613025" cy="687388"/>
              <a:chOff x="370" y="2169"/>
              <a:chExt cx="1790" cy="433"/>
            </a:xfrm>
          </p:grpSpPr>
          <p:sp>
            <p:nvSpPr>
              <p:cNvPr id="7178" name="AutoShape 21"/>
              <p:cNvSpPr>
                <a:spLocks noChangeArrowheads="1"/>
              </p:cNvSpPr>
              <p:nvPr/>
            </p:nvSpPr>
            <p:spPr bwMode="gray">
              <a:xfrm>
                <a:off x="1917" y="2249"/>
                <a:ext cx="243" cy="240"/>
              </a:xfrm>
              <a:prstGeom prst="rightArrow">
                <a:avLst>
                  <a:gd name="adj1" fmla="val 50000"/>
                  <a:gd name="adj2" fmla="val 59423"/>
                </a:avLst>
              </a:prstGeom>
              <a:solidFill>
                <a:srgbClr val="F8F8F8"/>
              </a:solidFill>
              <a:ln w="9525">
                <a:noFill/>
                <a:miter lim="800000"/>
                <a:headEnd/>
                <a:tailEnd/>
              </a:ln>
              <a:effectLst>
                <a:outerShdw dist="71842" dir="2700000" algn="ctr" rotWithShape="0">
                  <a:srgbClr val="010101">
                    <a:alpha val="50000"/>
                  </a:srgbClr>
                </a:outerShdw>
              </a:effectLst>
            </p:spPr>
            <p:txBody>
              <a:bodyPr wrap="none" anchor="ctr"/>
              <a:lstStyle/>
              <a:p>
                <a:pPr algn="ctr">
                  <a:buFont typeface="Wingdings" pitchFamily="2" charset="2"/>
                  <a:buNone/>
                  <a:defRPr/>
                </a:pPr>
                <a:endParaRPr lang="zh-CN" altLang="zh-CN">
                  <a:cs typeface="Arial" charset="0"/>
                </a:endParaRPr>
              </a:p>
            </p:txBody>
          </p:sp>
          <p:sp>
            <p:nvSpPr>
              <p:cNvPr id="7179" name="Freeform 22"/>
              <p:cNvSpPr>
                <a:spLocks/>
              </p:cNvSpPr>
              <p:nvPr/>
            </p:nvSpPr>
            <p:spPr bwMode="gray">
              <a:xfrm>
                <a:off x="370" y="2169"/>
                <a:ext cx="1549" cy="433"/>
              </a:xfrm>
              <a:custGeom>
                <a:avLst/>
                <a:gdLst>
                  <a:gd name="T0" fmla="*/ 761 w 1071"/>
                  <a:gd name="T1" fmla="*/ 0 h 307"/>
                  <a:gd name="T2" fmla="*/ 9783 w 1071"/>
                  <a:gd name="T3" fmla="*/ 0 h 307"/>
                  <a:gd name="T4" fmla="*/ 9783 w 1071"/>
                  <a:gd name="T5" fmla="*/ 1560 h 307"/>
                  <a:gd name="T6" fmla="*/ 9658 w 1071"/>
                  <a:gd name="T7" fmla="*/ 2124 h 307"/>
                  <a:gd name="T8" fmla="*/ 9037 w 1071"/>
                  <a:gd name="T9" fmla="*/ 2379 h 307"/>
                  <a:gd name="T10" fmla="*/ 0 w 1071"/>
                  <a:gd name="T11" fmla="*/ 2419 h 307"/>
                  <a:gd name="T12" fmla="*/ 0 w 1071"/>
                  <a:gd name="T13" fmla="*/ 704 h 307"/>
                  <a:gd name="T14" fmla="*/ 188 w 1071"/>
                  <a:gd name="T15" fmla="*/ 137 h 307"/>
                  <a:gd name="T16" fmla="*/ 761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822061"/>
                  </a:gs>
                  <a:gs pos="50000">
                    <a:srgbClr val="CC3399"/>
                  </a:gs>
                  <a:gs pos="100000">
                    <a:srgbClr val="822061"/>
                  </a:gs>
                </a:gsLst>
                <a:lin ang="5400000" scaled="1"/>
              </a:gradFill>
              <a:ln w="28575" cap="flat" cmpd="sng">
                <a:solidFill>
                  <a:srgbClr val="FFFFFF"/>
                </a:solidFill>
                <a:prstDash val="solid"/>
                <a:round/>
                <a:headEnd/>
                <a:tailEnd/>
              </a:ln>
              <a:effectLst>
                <a:outerShdw dist="71842" dir="2700000" algn="ctr" rotWithShape="0">
                  <a:srgbClr val="000000">
                    <a:alpha val="50000"/>
                  </a:srgbClr>
                </a:outerShdw>
              </a:effectLst>
            </p:spPr>
            <p:txBody>
              <a:bodyPr wrap="none" anchor="ctr"/>
              <a:lstStyle/>
              <a:p>
                <a:pPr>
                  <a:defRPr/>
                </a:pPr>
                <a:endParaRPr lang="zh-CN" altLang="en-US"/>
              </a:p>
            </p:txBody>
          </p:sp>
        </p:grpSp>
        <p:sp>
          <p:nvSpPr>
            <p:cNvPr id="153" name="Rectangle 27"/>
            <p:cNvSpPr>
              <a:spLocks noChangeArrowheads="1"/>
            </p:cNvSpPr>
            <p:nvPr/>
          </p:nvSpPr>
          <p:spPr bwMode="gray">
            <a:xfrm>
              <a:off x="955675" y="2811457"/>
              <a:ext cx="1836738" cy="707779"/>
            </a:xfrm>
            <a:prstGeom prst="rect">
              <a:avLst/>
            </a:prstGeom>
            <a:noFill/>
            <a:ln w="9525" algn="ctr">
              <a:noFill/>
              <a:miter lim="800000"/>
              <a:headEnd/>
              <a:tailEnd/>
            </a:ln>
            <a:effectLst/>
          </p:spPr>
          <p:txBody>
            <a:bodyPr>
              <a:spAutoFit/>
            </a:bodyPr>
            <a:lstStyle/>
            <a:p>
              <a:pPr algn="ctr" eaLnBrk="0" hangingPunct="0">
                <a:buFont typeface="Wingdings" pitchFamily="2" charset="2"/>
                <a:buNone/>
                <a:defRPr/>
              </a:pPr>
              <a:r>
                <a:rPr lang="zh-CN" altLang="en-US" sz="2000" dirty="0">
                  <a:solidFill>
                    <a:srgbClr val="FEFEFE"/>
                  </a:solidFill>
                  <a:effectLst>
                    <a:outerShdw blurRad="38100" dist="38100" dir="2700000" algn="tl">
                      <a:srgbClr val="000000"/>
                    </a:outerShdw>
                  </a:effectLst>
                </a:rPr>
                <a:t>软件过程管理与改进</a:t>
              </a:r>
              <a:endParaRPr lang="en-US" sz="2000" dirty="0">
                <a:solidFill>
                  <a:srgbClr val="FEFEFE"/>
                </a:solidFill>
                <a:effectLst>
                  <a:outerShdw blurRad="38100" dist="38100" dir="2700000" algn="tl">
                    <a:srgbClr val="000000"/>
                  </a:outerShdw>
                </a:effectLst>
              </a:endParaRPr>
            </a:p>
          </p:txBody>
        </p:sp>
        <p:sp>
          <p:nvSpPr>
            <p:cNvPr id="9225" name="Text Box 32"/>
            <p:cNvSpPr txBox="1">
              <a:spLocks noChangeArrowheads="1"/>
            </p:cNvSpPr>
            <p:nvPr/>
          </p:nvSpPr>
          <p:spPr bwMode="auto">
            <a:xfrm>
              <a:off x="3352800" y="2811463"/>
              <a:ext cx="4608513" cy="707640"/>
            </a:xfrm>
            <a:prstGeom prst="rect">
              <a:avLst/>
            </a:prstGeom>
            <a:noFill/>
            <a:ln w="9525" algn="ctr">
              <a:noFill/>
              <a:miter lim="800000"/>
              <a:headEnd/>
              <a:tailEnd/>
            </a:ln>
          </p:spPr>
          <p:txBody>
            <a:bodyPr>
              <a:spAutoFit/>
            </a:bodyPr>
            <a:lstStyle/>
            <a:p>
              <a:pPr eaLnBrk="0" hangingPunct="0">
                <a:buFont typeface="Wingdings" pitchFamily="2" charset="2"/>
                <a:buNone/>
              </a:pPr>
              <a:r>
                <a:rPr lang="zh-CN" altLang="en-US" sz="2000" dirty="0">
                  <a:solidFill>
                    <a:srgbClr val="000000"/>
                  </a:solidFill>
                  <a:latin typeface="Arial" charset="0"/>
                  <a:cs typeface="Arial" charset="0"/>
                </a:rPr>
                <a:t>通过与传统开发模型的对比，详细阐述软件过程的管理与改进。</a:t>
              </a:r>
              <a:endParaRPr lang="en-US" altLang="zh-CN" sz="2000" dirty="0">
                <a:solidFill>
                  <a:srgbClr val="000000"/>
                </a:solidFill>
                <a:latin typeface="Arial" charset="0"/>
                <a:cs typeface="Arial" charset="0"/>
              </a:endParaRPr>
            </a:p>
          </p:txBody>
        </p:sp>
      </p:grpSp>
      <p:sp>
        <p:nvSpPr>
          <p:cNvPr id="9220" name="Rectangle 47"/>
          <p:cNvSpPr>
            <a:spLocks noChangeArrowheads="1"/>
          </p:cNvSpPr>
          <p:nvPr/>
        </p:nvSpPr>
        <p:spPr bwMode="auto">
          <a:xfrm>
            <a:off x="636588" y="95250"/>
            <a:ext cx="7747000" cy="584775"/>
          </a:xfrm>
          <a:prstGeom prst="rect">
            <a:avLst/>
          </a:prstGeom>
          <a:noFill/>
          <a:ln w="9525">
            <a:noFill/>
            <a:miter lim="800000"/>
            <a:headEnd/>
            <a:tailEnd/>
          </a:ln>
        </p:spPr>
        <p:txBody>
          <a:bodyPr anchor="ctr">
            <a:spAutoFit/>
          </a:bodyPr>
          <a:lstStyle/>
          <a:p>
            <a:pPr algn="ctr" latinLnBrk="1"/>
            <a:r>
              <a:rPr lang="zh-CN" altLang="en-US" sz="3200" dirty="0">
                <a:solidFill>
                  <a:srgbClr val="FFFFFF"/>
                </a:solidFill>
                <a:latin typeface="Gulim" pitchFamily="34" charset="-127"/>
                <a:ea typeface="黑体" pitchFamily="49" charset="-122"/>
              </a:rPr>
              <a:t>本章知识要点</a:t>
            </a:r>
          </a:p>
        </p:txBody>
      </p:sp>
      <p:sp>
        <p:nvSpPr>
          <p:cNvPr id="17" name="灯片编号占位符 16"/>
          <p:cNvSpPr>
            <a:spLocks noGrp="1"/>
          </p:cNvSpPr>
          <p:nvPr>
            <p:ph type="sldNum" sz="quarter" idx="10"/>
          </p:nvPr>
        </p:nvSpPr>
        <p:spPr/>
        <p:txBody>
          <a:bodyPr/>
          <a:lstStyle/>
          <a:p>
            <a:pPr>
              <a:defRPr/>
            </a:pPr>
            <a:fld id="{F753F82E-0C9A-429B-9937-D683935827E1}" type="slidenum">
              <a:rPr lang="en-US" altLang="ko-KR" smtClean="0"/>
              <a:pPr>
                <a:defRPr/>
              </a:pPr>
              <a:t>31</a:t>
            </a:fld>
            <a:endParaRPr lang="en-US" altLang="ko-K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3E5BD959-39F7-4AD2-BF95-74B40077DE1B}" type="slidenum">
              <a:rPr lang="en-US" altLang="ko-KR"/>
              <a:pPr>
                <a:defRPr/>
              </a:pPr>
              <a:t>32</a:t>
            </a:fld>
            <a:endParaRPr lang="en-US" altLang="ko-KR"/>
          </a:p>
        </p:txBody>
      </p:sp>
      <p:sp>
        <p:nvSpPr>
          <p:cNvPr id="7171" name="Rectangle 93"/>
          <p:cNvSpPr>
            <a:spLocks noChangeArrowheads="1"/>
          </p:cNvSpPr>
          <p:nvPr/>
        </p:nvSpPr>
        <p:spPr bwMode="auto">
          <a:xfrm>
            <a:off x="636588" y="92075"/>
            <a:ext cx="7747000" cy="647700"/>
          </a:xfrm>
          <a:prstGeom prst="rect">
            <a:avLst/>
          </a:prstGeom>
          <a:noFill/>
          <a:ln>
            <a:noFill/>
          </a:ln>
          <a:effectLst/>
          <a:extLst/>
        </p:spPr>
        <p:txBody>
          <a:bodyPr anchor="ctr">
            <a:spAutoFit/>
          </a:bodyPr>
          <a:lstStyle/>
          <a:p>
            <a:pPr algn="ctr" eaLnBrk="0" hangingPunct="0">
              <a:defRPr/>
            </a:pPr>
            <a:r>
              <a:rPr lang="zh-CN" altLang="en-US" sz="3600" dirty="0">
                <a:solidFill>
                  <a:srgbClr val="FEFEFE"/>
                </a:solidFill>
                <a:latin typeface="Arial" charset="0"/>
              </a:rPr>
              <a:t>二、软件过程管理与改进</a:t>
            </a:r>
            <a:endParaRPr lang="en-US" altLang="zh-CN" sz="3600" dirty="0">
              <a:solidFill>
                <a:srgbClr val="FEFEFE"/>
              </a:solidFill>
              <a:latin typeface="Arial" charset="0"/>
            </a:endParaRPr>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1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1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15" name="AutoShape 6"/>
          <p:cNvSpPr>
            <a:spLocks noChangeArrowheads="1"/>
          </p:cNvSpPr>
          <p:nvPr/>
        </p:nvSpPr>
        <p:spPr bwMode="gray">
          <a:xfrm>
            <a:off x="333375" y="1341438"/>
            <a:ext cx="8353425" cy="4751387"/>
          </a:xfrm>
          <a:prstGeom prst="roundRect">
            <a:avLst>
              <a:gd name="adj" fmla="val 16667"/>
            </a:avLst>
          </a:prstGeom>
          <a:noFill/>
          <a:ln w="12700" algn="ctr">
            <a:solidFill>
              <a:srgbClr val="000000"/>
            </a:solidFill>
            <a:prstDash val="dash"/>
            <a:round/>
            <a:headEnd/>
            <a:tailEnd/>
          </a:ln>
        </p:spPr>
        <p:txBody>
          <a:bodyPr anchor="ctr"/>
          <a:lstStyle/>
          <a:p>
            <a:pPr>
              <a:lnSpc>
                <a:spcPct val="120000"/>
              </a:lnSpc>
            </a:pPr>
            <a:r>
              <a:rPr lang="en-US" altLang="zh-CN" sz="2800" b="0" dirty="0">
                <a:solidFill>
                  <a:schemeClr val="tx1"/>
                </a:solidFill>
                <a:latin typeface="黑体" pitchFamily="49" charset="-122"/>
                <a:ea typeface="黑体" pitchFamily="49" charset="-122"/>
              </a:rPr>
              <a:t>    </a:t>
            </a:r>
            <a:r>
              <a:rPr lang="zh-CN" altLang="en-US" sz="2800" b="0" dirty="0">
                <a:solidFill>
                  <a:schemeClr val="tx1"/>
                </a:solidFill>
                <a:latin typeface="黑体" pitchFamily="49" charset="-122"/>
                <a:ea typeface="黑体" pitchFamily="49" charset="-122"/>
              </a:rPr>
              <a:t>软件项目的</a:t>
            </a:r>
            <a:r>
              <a:rPr lang="zh-CN" altLang="en-US" sz="2800" b="0" dirty="0">
                <a:solidFill>
                  <a:schemeClr val="accent2">
                    <a:lumMod val="50000"/>
                  </a:schemeClr>
                </a:solidFill>
                <a:latin typeface="黑体" pitchFamily="49" charset="-122"/>
                <a:ea typeface="黑体" pitchFamily="49" charset="-122"/>
              </a:rPr>
              <a:t>准备阶段和执行过程</a:t>
            </a:r>
            <a:r>
              <a:rPr lang="zh-CN" altLang="en-US" sz="2800" b="0" dirty="0">
                <a:solidFill>
                  <a:schemeClr val="tx1"/>
                </a:solidFill>
                <a:latin typeface="黑体" pitchFamily="49" charset="-122"/>
                <a:ea typeface="黑体" pitchFamily="49" charset="-122"/>
              </a:rPr>
              <a:t>中的相关内容：</a:t>
            </a:r>
            <a:endParaRPr lang="en-US" altLang="zh-CN" sz="2800" b="0" dirty="0">
              <a:solidFill>
                <a:schemeClr val="tx1"/>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1.</a:t>
            </a:r>
            <a:r>
              <a:rPr lang="zh-CN" altLang="en-US" sz="3200" dirty="0">
                <a:solidFill>
                  <a:srgbClr val="FF0000"/>
                </a:solidFill>
                <a:latin typeface="黑体" pitchFamily="49" charset="-122"/>
                <a:ea typeface="黑体" pitchFamily="49" charset="-122"/>
              </a:rPr>
              <a:t>过程的建立</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2.</a:t>
            </a:r>
            <a:r>
              <a:rPr lang="zh-CN" altLang="en-US" sz="3200" dirty="0">
                <a:solidFill>
                  <a:srgbClr val="FF0000"/>
                </a:solidFill>
                <a:latin typeface="黑体" pitchFamily="49" charset="-122"/>
                <a:ea typeface="黑体" pitchFamily="49" charset="-122"/>
              </a:rPr>
              <a:t>过程度量与监控</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3.</a:t>
            </a:r>
            <a:r>
              <a:rPr lang="zh-CN" altLang="en-US" sz="3200" dirty="0">
                <a:solidFill>
                  <a:srgbClr val="FF0000"/>
                </a:solidFill>
                <a:latin typeface="黑体" pitchFamily="49" charset="-122"/>
                <a:ea typeface="黑体" pitchFamily="49" charset="-122"/>
              </a:rPr>
              <a:t>过程评估与改进</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4.</a:t>
            </a:r>
            <a:r>
              <a:rPr lang="zh-CN" altLang="en-US" sz="3200" dirty="0">
                <a:solidFill>
                  <a:srgbClr val="FF0000"/>
                </a:solidFill>
                <a:latin typeface="黑体" pitchFamily="49" charset="-122"/>
                <a:ea typeface="黑体" pitchFamily="49" charset="-122"/>
              </a:rPr>
              <a:t>过程管理工具</a:t>
            </a:r>
          </a:p>
        </p:txBody>
      </p:sp>
      <p:sp>
        <p:nvSpPr>
          <p:cNvPr id="1741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1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1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1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42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 name="右箭头 20"/>
          <p:cNvSpPr/>
          <p:nvPr/>
        </p:nvSpPr>
        <p:spPr bwMode="auto">
          <a:xfrm>
            <a:off x="711176" y="3071810"/>
            <a:ext cx="431800" cy="503238"/>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buFont typeface="Wingdings" pitchFamily="2" charset="2"/>
              <a:buNone/>
              <a:defRPr/>
            </a:pPr>
            <a:endParaRPr lang="zh-CN" altLang="en-US">
              <a:solidFill>
                <a:srgbClr val="0033CC"/>
              </a:solidFill>
              <a:latin typeface="宋体" pitchFamily="2" charset="-122"/>
              <a:ea typeface="宋体" pitchFamily="2" charset="-122"/>
            </a:endParaRPr>
          </a:p>
        </p:txBody>
      </p:sp>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8B1B95E2-E6FE-43A2-B9F0-5718984D30CA}" type="slidenum">
              <a:rPr lang="en-US" altLang="ko-KR"/>
              <a:pPr>
                <a:defRPr/>
              </a:pPr>
              <a:t>33</a:t>
            </a:fld>
            <a:endParaRPr lang="en-US" altLang="ko-KR"/>
          </a:p>
        </p:txBody>
      </p:sp>
      <p:sp>
        <p:nvSpPr>
          <p:cNvPr id="7171" name="Rectangle 93"/>
          <p:cNvSpPr>
            <a:spLocks noChangeArrowheads="1"/>
          </p:cNvSpPr>
          <p:nvPr/>
        </p:nvSpPr>
        <p:spPr bwMode="auto">
          <a:xfrm>
            <a:off x="636588" y="38100"/>
            <a:ext cx="7747000" cy="604781"/>
          </a:xfrm>
          <a:prstGeom prst="rect">
            <a:avLst/>
          </a:prstGeom>
          <a:noFill/>
          <a:ln>
            <a:noFill/>
          </a:ln>
          <a:effectLst/>
          <a:extLst/>
        </p:spPr>
        <p:txBody>
          <a:bodyPr anchor="ctr">
            <a:spAutoFit/>
          </a:bodyPr>
          <a:lstStyle/>
          <a:p>
            <a:pPr>
              <a:lnSpc>
                <a:spcPct val="120000"/>
              </a:lnSpc>
              <a:buFont typeface="Wingdings" pitchFamily="2" charset="2"/>
              <a:buNone/>
              <a:defRPr/>
            </a:pPr>
            <a:r>
              <a:rPr lang="en-US" altLang="zh-CN" sz="3200" dirty="0">
                <a:solidFill>
                  <a:srgbClr val="FEFEFE"/>
                </a:solidFill>
                <a:latin typeface="黑体" pitchFamily="49" charset="-122"/>
                <a:ea typeface="黑体" pitchFamily="49" charset="-122"/>
              </a:rPr>
              <a:t>1.</a:t>
            </a:r>
            <a:r>
              <a:rPr lang="zh-CN" altLang="en-US" sz="3200" dirty="0">
                <a:solidFill>
                  <a:srgbClr val="FEFEFE"/>
                </a:solidFill>
                <a:latin typeface="黑体" pitchFamily="49" charset="-122"/>
                <a:ea typeface="黑体" pitchFamily="49" charset="-122"/>
              </a:rPr>
              <a:t>过程的建立</a:t>
            </a:r>
            <a:endParaRPr lang="en-US" altLang="zh-CN" sz="3200" dirty="0">
              <a:solidFill>
                <a:srgbClr val="FEFEFE"/>
              </a:solidFill>
              <a:latin typeface="黑体" pitchFamily="49" charset="-122"/>
              <a:ea typeface="黑体" pitchFamily="49" charset="-122"/>
            </a:endParaRPr>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3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3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8199" name="AutoShape 6"/>
          <p:cNvSpPr>
            <a:spLocks noChangeArrowheads="1"/>
          </p:cNvSpPr>
          <p:nvPr/>
        </p:nvSpPr>
        <p:spPr bwMode="gray">
          <a:xfrm>
            <a:off x="333375" y="1071563"/>
            <a:ext cx="8353425" cy="5446712"/>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20000"/>
              </a:lnSpc>
              <a:buFont typeface="Wingdings" pitchFamily="2" charset="2"/>
              <a:buNone/>
              <a:defRPr/>
            </a:pPr>
            <a:endParaRPr lang="en-US" altLang="zh-CN" sz="2800" b="0" dirty="0">
              <a:solidFill>
                <a:schemeClr val="tx1"/>
              </a:solidFill>
              <a:latin typeface="黑体" pitchFamily="49" charset="-122"/>
              <a:ea typeface="黑体" pitchFamily="49" charset="-122"/>
            </a:endParaRPr>
          </a:p>
          <a:p>
            <a:pPr>
              <a:lnSpc>
                <a:spcPct val="120000"/>
              </a:lnSpc>
              <a:buFont typeface="Wingdings" pitchFamily="2" charset="2"/>
              <a:buNone/>
              <a:defRPr/>
            </a:pP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defRPr/>
            </a:pPr>
            <a:r>
              <a:rPr lang="zh-CN" altLang="en-US" sz="2400" b="0" dirty="0">
                <a:solidFill>
                  <a:schemeClr val="tx1"/>
                </a:solidFill>
                <a:latin typeface="黑体" pitchFamily="49" charset="-122"/>
                <a:ea typeface="黑体" pitchFamily="49" charset="-122"/>
              </a:rPr>
              <a:t>（</a:t>
            </a:r>
            <a:r>
              <a:rPr lang="en-US" altLang="zh-CN" sz="2400" b="0" dirty="0">
                <a:solidFill>
                  <a:schemeClr val="tx1"/>
                </a:solidFill>
                <a:latin typeface="黑体" pitchFamily="49" charset="-122"/>
                <a:ea typeface="黑体" pitchFamily="49" charset="-122"/>
              </a:rPr>
              <a:t>1</a:t>
            </a:r>
            <a:r>
              <a:rPr lang="zh-CN" altLang="en-US" sz="2400" b="0" dirty="0">
                <a:solidFill>
                  <a:schemeClr val="tx1"/>
                </a:solidFill>
                <a:latin typeface="黑体" pitchFamily="49" charset="-122"/>
                <a:ea typeface="黑体" pitchFamily="49" charset="-122"/>
              </a:rPr>
              <a:t>）如何建立软件过程？</a:t>
            </a:r>
            <a:endParaRPr lang="en-US" altLang="zh-CN" sz="2400" b="0" dirty="0">
              <a:solidFill>
                <a:schemeClr val="tx1"/>
              </a:solidFill>
              <a:latin typeface="黑体" pitchFamily="49" charset="-122"/>
              <a:ea typeface="黑体" pitchFamily="49" charset="-122"/>
            </a:endParaRPr>
          </a:p>
          <a:p>
            <a:pPr lvl="1" indent="-342900" eaLnBrk="0" latinLnBrk="1" hangingPunct="0">
              <a:lnSpc>
                <a:spcPct val="120000"/>
              </a:lnSpc>
              <a:spcBef>
                <a:spcPct val="20000"/>
              </a:spcBef>
              <a:buClr>
                <a:schemeClr val="accent1"/>
              </a:buClr>
              <a:buSzPct val="75000"/>
              <a:buFont typeface="Wingdings" pitchFamily="2" charset="2"/>
              <a:buChar char="u"/>
              <a:defRPr/>
            </a:pPr>
            <a:r>
              <a:rPr lang="zh-CN" altLang="en-GB" sz="2000" b="0" dirty="0">
                <a:solidFill>
                  <a:schemeClr val="tx1"/>
                </a:solidFill>
                <a:latin typeface="黑体" pitchFamily="49" charset="-122"/>
                <a:ea typeface="黑体" pitchFamily="49" charset="-122"/>
              </a:rPr>
              <a:t>从现有的成熟的软件生存周期模型中选择</a:t>
            </a:r>
          </a:p>
          <a:p>
            <a:pPr lvl="1" indent="-342900" eaLnBrk="0" latinLnBrk="1" hangingPunct="0">
              <a:lnSpc>
                <a:spcPct val="120000"/>
              </a:lnSpc>
              <a:spcBef>
                <a:spcPct val="20000"/>
              </a:spcBef>
              <a:buClr>
                <a:schemeClr val="accent1"/>
              </a:buClr>
              <a:buSzPct val="75000"/>
              <a:buFont typeface="Wingdings" pitchFamily="2" charset="2"/>
              <a:buChar char="u"/>
              <a:defRPr/>
            </a:pPr>
            <a:r>
              <a:rPr lang="zh-CN" altLang="en-GB" sz="2000" b="0" dirty="0">
                <a:solidFill>
                  <a:schemeClr val="tx1"/>
                </a:solidFill>
                <a:latin typeface="黑体" pitchFamily="49" charset="-122"/>
                <a:ea typeface="黑体" pitchFamily="49" charset="-122"/>
              </a:rPr>
              <a:t>对模型加以改进 </a:t>
            </a:r>
          </a:p>
          <a:p>
            <a:pPr lvl="1" indent="-342900" eaLnBrk="0" latinLnBrk="1" hangingPunct="0">
              <a:lnSpc>
                <a:spcPct val="120000"/>
              </a:lnSpc>
              <a:spcBef>
                <a:spcPct val="20000"/>
              </a:spcBef>
              <a:buClr>
                <a:schemeClr val="accent1"/>
              </a:buClr>
              <a:buSzPct val="75000"/>
              <a:buFont typeface="Wingdings" pitchFamily="2" charset="2"/>
              <a:buChar char="u"/>
              <a:defRPr/>
            </a:pPr>
            <a:r>
              <a:rPr lang="zh-CN" altLang="en-GB" sz="2000" b="0" dirty="0">
                <a:solidFill>
                  <a:schemeClr val="tx1"/>
                </a:solidFill>
                <a:latin typeface="黑体" pitchFamily="49" charset="-122"/>
                <a:ea typeface="黑体" pitchFamily="49" charset="-122"/>
              </a:rPr>
              <a:t>自定义过程</a:t>
            </a:r>
            <a:endParaRPr lang="en-US" altLang="zh-CN" sz="2800" b="0" dirty="0">
              <a:solidFill>
                <a:schemeClr val="tx1"/>
              </a:solidFill>
              <a:latin typeface="黑体" pitchFamily="49" charset="-122"/>
              <a:ea typeface="黑体" pitchFamily="49" charset="-122"/>
            </a:endParaRPr>
          </a:p>
          <a:p>
            <a:pPr marL="0" lvl="1">
              <a:lnSpc>
                <a:spcPct val="120000"/>
              </a:lnSpc>
              <a:defRPr/>
            </a:pPr>
            <a:r>
              <a:rPr lang="zh-CN" altLang="en-US" sz="2400" b="0" dirty="0">
                <a:solidFill>
                  <a:schemeClr val="tx1"/>
                </a:solidFill>
                <a:latin typeface="黑体" pitchFamily="49" charset="-122"/>
                <a:ea typeface="黑体" pitchFamily="49" charset="-122"/>
              </a:rPr>
              <a:t>（</a:t>
            </a:r>
            <a:r>
              <a:rPr lang="en-US" altLang="zh-CN" sz="2400" b="0" dirty="0">
                <a:solidFill>
                  <a:schemeClr val="tx1"/>
                </a:solidFill>
                <a:latin typeface="黑体" pitchFamily="49" charset="-122"/>
                <a:ea typeface="黑体" pitchFamily="49" charset="-122"/>
              </a:rPr>
              <a:t>2</a:t>
            </a:r>
            <a:r>
              <a:rPr lang="zh-CN" altLang="en-US" sz="2400" b="0" dirty="0">
                <a:solidFill>
                  <a:schemeClr val="tx1"/>
                </a:solidFill>
                <a:latin typeface="黑体" pitchFamily="49" charset="-122"/>
                <a:ea typeface="黑体" pitchFamily="49" charset="-122"/>
              </a:rPr>
              <a:t>）相关概念</a:t>
            </a:r>
            <a:endParaRPr lang="en-US" altLang="zh-CN" sz="2400" b="0" dirty="0">
              <a:solidFill>
                <a:schemeClr val="tx1"/>
              </a:solidFill>
              <a:latin typeface="黑体" pitchFamily="49" charset="-122"/>
              <a:ea typeface="黑体" pitchFamily="49" charset="-122"/>
            </a:endParaRPr>
          </a:p>
          <a:p>
            <a:pPr marL="0" lvl="1">
              <a:lnSpc>
                <a:spcPct val="120000"/>
              </a:lnSpc>
              <a:buFont typeface="Wingdings" pitchFamily="2" charset="2"/>
              <a:buChar char="u"/>
              <a:defRPr/>
            </a:pPr>
            <a:r>
              <a:rPr lang="zh-CN" altLang="en-GB" dirty="0">
                <a:solidFill>
                  <a:schemeClr val="tx1"/>
                </a:solidFill>
                <a:latin typeface="黑体" pitchFamily="49" charset="-122"/>
                <a:ea typeface="黑体" pitchFamily="49" charset="-122"/>
              </a:rPr>
              <a:t>软件生</a:t>
            </a:r>
            <a:r>
              <a:rPr lang="zh-CN" altLang="en-US" dirty="0">
                <a:solidFill>
                  <a:schemeClr val="tx1"/>
                </a:solidFill>
                <a:latin typeface="黑体" pitchFamily="49" charset="-122"/>
                <a:ea typeface="黑体" pitchFamily="49" charset="-122"/>
              </a:rPr>
              <a:t>命</a:t>
            </a:r>
            <a:r>
              <a:rPr lang="zh-CN" altLang="en-GB" dirty="0">
                <a:solidFill>
                  <a:schemeClr val="tx1"/>
                </a:solidFill>
                <a:latin typeface="黑体" pitchFamily="49" charset="-122"/>
                <a:ea typeface="黑体" pitchFamily="49" charset="-122"/>
              </a:rPr>
              <a:t>周期</a:t>
            </a:r>
            <a:endParaRPr lang="en-US" altLang="zh-CN" dirty="0">
              <a:solidFill>
                <a:schemeClr val="tx1"/>
              </a:solidFill>
              <a:latin typeface="黑体" pitchFamily="49" charset="-122"/>
              <a:ea typeface="黑体" pitchFamily="49" charset="-122"/>
            </a:endParaRPr>
          </a:p>
          <a:p>
            <a:pPr lvl="1"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软件从诞生到消亡的整个生存过程</a:t>
            </a:r>
            <a:endParaRPr lang="en-US" altLang="zh-CN" sz="2000" b="0" dirty="0">
              <a:solidFill>
                <a:schemeClr val="tx1"/>
              </a:solidFill>
              <a:latin typeface="黑体" pitchFamily="49" charset="-122"/>
              <a:ea typeface="黑体" pitchFamily="49" charset="-122"/>
            </a:endParaRPr>
          </a:p>
          <a:p>
            <a:pPr lvl="1"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六个主要过程：制定计划、需求分析、设计、程序编码、测试及运行维护</a:t>
            </a:r>
            <a:endParaRPr lang="en-US" altLang="zh-CN" sz="2000" b="0" dirty="0">
              <a:solidFill>
                <a:schemeClr val="tx1"/>
              </a:solidFill>
              <a:latin typeface="黑体" pitchFamily="49" charset="-122"/>
              <a:ea typeface="黑体" pitchFamily="49" charset="-122"/>
            </a:endParaRPr>
          </a:p>
          <a:p>
            <a:pPr marL="0" lvl="1">
              <a:lnSpc>
                <a:spcPct val="120000"/>
              </a:lnSpc>
              <a:buFont typeface="Wingdings" pitchFamily="2" charset="2"/>
              <a:buChar char="u"/>
              <a:defRPr/>
            </a:pPr>
            <a:r>
              <a:rPr lang="zh-CN" altLang="en-GB" dirty="0">
                <a:solidFill>
                  <a:schemeClr val="tx1"/>
                </a:solidFill>
                <a:latin typeface="黑体" pitchFamily="49" charset="-122"/>
                <a:ea typeface="黑体" pitchFamily="49" charset="-122"/>
              </a:rPr>
              <a:t>软件生</a:t>
            </a:r>
            <a:r>
              <a:rPr lang="zh-CN" altLang="en-US" dirty="0">
                <a:solidFill>
                  <a:schemeClr val="tx1"/>
                </a:solidFill>
                <a:latin typeface="黑体" pitchFamily="49" charset="-122"/>
                <a:ea typeface="黑体" pitchFamily="49" charset="-122"/>
              </a:rPr>
              <a:t>命</a:t>
            </a:r>
            <a:r>
              <a:rPr lang="zh-CN" altLang="en-GB" dirty="0">
                <a:solidFill>
                  <a:schemeClr val="tx1"/>
                </a:solidFill>
                <a:latin typeface="黑体" pitchFamily="49" charset="-122"/>
                <a:ea typeface="黑体" pitchFamily="49" charset="-122"/>
              </a:rPr>
              <a:t>周期</a:t>
            </a:r>
            <a:r>
              <a:rPr lang="zh-CN" altLang="en-US" dirty="0">
                <a:solidFill>
                  <a:schemeClr val="tx1"/>
                </a:solidFill>
                <a:latin typeface="黑体" pitchFamily="49" charset="-122"/>
                <a:ea typeface="黑体" pitchFamily="49" charset="-122"/>
              </a:rPr>
              <a:t>模型</a:t>
            </a:r>
            <a:endParaRPr lang="en-US" altLang="zh-CN" dirty="0">
              <a:solidFill>
                <a:schemeClr val="tx1"/>
              </a:solidFill>
              <a:latin typeface="黑体" pitchFamily="49" charset="-122"/>
              <a:ea typeface="黑体" pitchFamily="49" charset="-122"/>
            </a:endParaRPr>
          </a:p>
          <a:p>
            <a:pPr marL="114300" lvl="1" eaLnBrk="0" latinLnBrk="1" hangingPunct="0">
              <a:lnSpc>
                <a:spcPct val="120000"/>
              </a:lnSpc>
              <a:spcBef>
                <a:spcPct val="20000"/>
              </a:spcBef>
              <a:buClr>
                <a:schemeClr val="accent1"/>
              </a:buClr>
              <a:buSzPct val="75000"/>
              <a:buFont typeface="Wingdings" pitchFamily="2" charset="2"/>
              <a:buChar char="Ø"/>
              <a:defRPr/>
            </a:pPr>
            <a:r>
              <a:rPr lang="zh-CN" altLang="en-GB" sz="2000" b="0" dirty="0">
                <a:solidFill>
                  <a:schemeClr val="tx1"/>
                </a:solidFill>
                <a:latin typeface="黑体" pitchFamily="49" charset="-122"/>
                <a:ea typeface="黑体" pitchFamily="49" charset="-122"/>
              </a:rPr>
              <a:t>软件产品开发相关</a:t>
            </a:r>
            <a:r>
              <a:rPr lang="zh-CN" altLang="en-US" sz="2000" b="0" dirty="0">
                <a:solidFill>
                  <a:schemeClr val="tx1"/>
                </a:solidFill>
                <a:latin typeface="黑体" pitchFamily="49" charset="-122"/>
                <a:ea typeface="黑体" pitchFamily="49" charset="-122"/>
              </a:rPr>
              <a:t>的</a:t>
            </a:r>
            <a:r>
              <a:rPr lang="zh-CN" altLang="en-GB" sz="2000" b="0" dirty="0">
                <a:solidFill>
                  <a:srgbClr val="FF0000"/>
                </a:solidFill>
                <a:latin typeface="黑体" pitchFamily="49" charset="-122"/>
                <a:ea typeface="黑体" pitchFamily="49" charset="-122"/>
              </a:rPr>
              <a:t>过程、活动和任务</a:t>
            </a:r>
            <a:r>
              <a:rPr lang="zh-CN" altLang="en-GB" sz="2000" b="0" dirty="0">
                <a:solidFill>
                  <a:schemeClr val="tx1"/>
                </a:solidFill>
                <a:latin typeface="黑体" pitchFamily="49" charset="-122"/>
                <a:ea typeface="黑体" pitchFamily="49" charset="-122"/>
              </a:rPr>
              <a:t>的框架，这些过程、活动和任务覆盖了软件整个生存周期</a:t>
            </a:r>
            <a:r>
              <a:rPr lang="zh-CN" altLang="en-US" sz="2000" b="0" dirty="0">
                <a:solidFill>
                  <a:schemeClr val="tx1"/>
                </a:solidFill>
                <a:latin typeface="黑体" pitchFamily="49" charset="-122"/>
                <a:ea typeface="黑体" pitchFamily="49" charset="-122"/>
              </a:rPr>
              <a:t>。</a:t>
            </a:r>
            <a:r>
              <a:rPr lang="zh-CN" altLang="en-GB" sz="2000" b="0" dirty="0">
                <a:solidFill>
                  <a:schemeClr val="tx1"/>
                </a:solidFill>
                <a:latin typeface="黑体" pitchFamily="49" charset="-122"/>
                <a:ea typeface="黑体" pitchFamily="49" charset="-122"/>
              </a:rPr>
              <a:t> </a:t>
            </a:r>
            <a:endParaRPr lang="zh-CN" altLang="en-US" sz="2000" b="0" dirty="0">
              <a:solidFill>
                <a:schemeClr val="tx1"/>
              </a:solidFill>
              <a:latin typeface="黑体" pitchFamily="49" charset="-122"/>
              <a:ea typeface="黑体" pitchFamily="49" charset="-122"/>
            </a:endParaRPr>
          </a:p>
          <a:p>
            <a:pPr marL="0" lvl="1">
              <a:lnSpc>
                <a:spcPct val="120000"/>
              </a:lnSpc>
              <a:defRPr/>
            </a:pPr>
            <a:endParaRPr lang="zh-CN" altLang="en-US" dirty="0">
              <a:solidFill>
                <a:schemeClr val="tx1"/>
              </a:solidFill>
              <a:latin typeface="黑体" pitchFamily="49" charset="-122"/>
              <a:ea typeface="黑体" pitchFamily="49" charset="-122"/>
            </a:endParaRPr>
          </a:p>
          <a:p>
            <a:pPr marL="0" lvl="1">
              <a:lnSpc>
                <a:spcPct val="120000"/>
              </a:lnSpc>
              <a:defRPr/>
            </a:pPr>
            <a:endParaRPr lang="zh-CN" altLang="en-GB" sz="2800" b="0" dirty="0">
              <a:solidFill>
                <a:schemeClr val="tx1"/>
              </a:solidFill>
              <a:latin typeface="黑体" pitchFamily="49" charset="-122"/>
              <a:ea typeface="黑体" pitchFamily="49" charset="-122"/>
            </a:endParaRPr>
          </a:p>
          <a:p>
            <a:pPr>
              <a:lnSpc>
                <a:spcPct val="120000"/>
              </a:lnSpc>
              <a:buFont typeface="Wingdings" pitchFamily="2" charset="2"/>
              <a:buNone/>
              <a:defRPr/>
            </a:pPr>
            <a:endParaRPr lang="zh-CN" altLang="en-US" sz="2000" b="0" dirty="0">
              <a:solidFill>
                <a:schemeClr val="tx1"/>
              </a:solidFill>
              <a:latin typeface="黑体" pitchFamily="49" charset="-122"/>
              <a:ea typeface="黑体" pitchFamily="49" charset="-122"/>
            </a:endParaRPr>
          </a:p>
        </p:txBody>
      </p:sp>
      <p:sp>
        <p:nvSpPr>
          <p:cNvPr id="1844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4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5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845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9">
                                            <p:txEl>
                                              <p:pRg st="2" end="2"/>
                                            </p:txEl>
                                          </p:spTgt>
                                        </p:tgtEl>
                                        <p:attrNameLst>
                                          <p:attrName>style.visibility</p:attrName>
                                        </p:attrNameLst>
                                      </p:cBhvr>
                                      <p:to>
                                        <p:strVal val="visible"/>
                                      </p:to>
                                    </p:set>
                                    <p:anim calcmode="lin" valueType="num">
                                      <p:cBhvr additive="base">
                                        <p:cTn id="7" dur="500" fill="hold"/>
                                        <p:tgtEl>
                                          <p:spTgt spid="81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9">
                                            <p:txEl>
                                              <p:pRg st="3" end="3"/>
                                            </p:txEl>
                                          </p:spTgt>
                                        </p:tgtEl>
                                        <p:attrNameLst>
                                          <p:attrName>style.visibility</p:attrName>
                                        </p:attrNameLst>
                                      </p:cBhvr>
                                      <p:to>
                                        <p:strVal val="visible"/>
                                      </p:to>
                                    </p:set>
                                    <p:anim calcmode="lin" valueType="num">
                                      <p:cBhvr additive="base">
                                        <p:cTn id="13" dur="500" fill="hold"/>
                                        <p:tgtEl>
                                          <p:spTgt spid="819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9">
                                            <p:txEl>
                                              <p:pRg st="4" end="4"/>
                                            </p:txEl>
                                          </p:spTgt>
                                        </p:tgtEl>
                                        <p:attrNameLst>
                                          <p:attrName>style.visibility</p:attrName>
                                        </p:attrNameLst>
                                      </p:cBhvr>
                                      <p:to>
                                        <p:strVal val="visible"/>
                                      </p:to>
                                    </p:set>
                                    <p:anim calcmode="lin" valueType="num">
                                      <p:cBhvr additive="base">
                                        <p:cTn id="19" dur="500" fill="hold"/>
                                        <p:tgtEl>
                                          <p:spTgt spid="819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9">
                                            <p:txEl>
                                              <p:pRg st="5" end="5"/>
                                            </p:txEl>
                                          </p:spTgt>
                                        </p:tgtEl>
                                        <p:attrNameLst>
                                          <p:attrName>style.visibility</p:attrName>
                                        </p:attrNameLst>
                                      </p:cBhvr>
                                      <p:to>
                                        <p:strVal val="visible"/>
                                      </p:to>
                                    </p:set>
                                    <p:anim calcmode="lin" valueType="num">
                                      <p:cBhvr additive="base">
                                        <p:cTn id="25" dur="500" fill="hold"/>
                                        <p:tgtEl>
                                          <p:spTgt spid="819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199">
                                            <p:txEl>
                                              <p:pRg st="6" end="6"/>
                                            </p:txEl>
                                          </p:spTgt>
                                        </p:tgtEl>
                                        <p:attrNameLst>
                                          <p:attrName>style.visibility</p:attrName>
                                        </p:attrNameLst>
                                      </p:cBhvr>
                                      <p:to>
                                        <p:strVal val="visible"/>
                                      </p:to>
                                    </p:set>
                                    <p:anim calcmode="lin" valueType="num">
                                      <p:cBhvr additive="base">
                                        <p:cTn id="31" dur="500" fill="hold"/>
                                        <p:tgtEl>
                                          <p:spTgt spid="81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199">
                                            <p:txEl>
                                              <p:pRg st="7" end="7"/>
                                            </p:txEl>
                                          </p:spTgt>
                                        </p:tgtEl>
                                        <p:attrNameLst>
                                          <p:attrName>style.visibility</p:attrName>
                                        </p:attrNameLst>
                                      </p:cBhvr>
                                      <p:to>
                                        <p:strVal val="visible"/>
                                      </p:to>
                                    </p:set>
                                    <p:anim calcmode="lin" valueType="num">
                                      <p:cBhvr additive="base">
                                        <p:cTn id="35" dur="500" fill="hold"/>
                                        <p:tgtEl>
                                          <p:spTgt spid="819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199">
                                            <p:txEl>
                                              <p:pRg st="8" end="8"/>
                                            </p:txEl>
                                          </p:spTgt>
                                        </p:tgtEl>
                                        <p:attrNameLst>
                                          <p:attrName>style.visibility</p:attrName>
                                        </p:attrNameLst>
                                      </p:cBhvr>
                                      <p:to>
                                        <p:strVal val="visible"/>
                                      </p:to>
                                    </p:set>
                                    <p:anim calcmode="lin" valueType="num">
                                      <p:cBhvr additive="base">
                                        <p:cTn id="39" dur="500" fill="hold"/>
                                        <p:tgtEl>
                                          <p:spTgt spid="819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9">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199">
                                            <p:txEl>
                                              <p:pRg st="9" end="9"/>
                                            </p:txEl>
                                          </p:spTgt>
                                        </p:tgtEl>
                                        <p:attrNameLst>
                                          <p:attrName>style.visibility</p:attrName>
                                        </p:attrNameLst>
                                      </p:cBhvr>
                                      <p:to>
                                        <p:strVal val="visible"/>
                                      </p:to>
                                    </p:set>
                                    <p:anim calcmode="lin" valueType="num">
                                      <p:cBhvr additive="base">
                                        <p:cTn id="43" dur="500" fill="hold"/>
                                        <p:tgtEl>
                                          <p:spTgt spid="8199">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9">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199">
                                            <p:txEl>
                                              <p:pRg st="10" end="10"/>
                                            </p:txEl>
                                          </p:spTgt>
                                        </p:tgtEl>
                                        <p:attrNameLst>
                                          <p:attrName>style.visibility</p:attrName>
                                        </p:attrNameLst>
                                      </p:cBhvr>
                                      <p:to>
                                        <p:strVal val="visible"/>
                                      </p:to>
                                    </p:set>
                                    <p:anim calcmode="lin" valueType="num">
                                      <p:cBhvr additive="base">
                                        <p:cTn id="47" dur="500" fill="hold"/>
                                        <p:tgtEl>
                                          <p:spTgt spid="8199">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199">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199">
                                            <p:txEl>
                                              <p:pRg st="11" end="11"/>
                                            </p:txEl>
                                          </p:spTgt>
                                        </p:tgtEl>
                                        <p:attrNameLst>
                                          <p:attrName>style.visibility</p:attrName>
                                        </p:attrNameLst>
                                      </p:cBhvr>
                                      <p:to>
                                        <p:strVal val="visible"/>
                                      </p:to>
                                    </p:set>
                                    <p:anim calcmode="lin" valueType="num">
                                      <p:cBhvr additive="base">
                                        <p:cTn id="51" dur="500" fill="hold"/>
                                        <p:tgtEl>
                                          <p:spTgt spid="8199">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19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B867D0F1-EF12-4EF8-8F65-7F9A40E295F1}" type="slidenum">
              <a:rPr lang="en-US" altLang="ko-KR"/>
              <a:pPr>
                <a:defRPr/>
              </a:pPr>
              <a:t>34</a:t>
            </a:fld>
            <a:endParaRPr lang="en-US" altLang="ko-KR"/>
          </a:p>
        </p:txBody>
      </p:sp>
      <p:sp>
        <p:nvSpPr>
          <p:cNvPr id="7171" name="Rectangle 93"/>
          <p:cNvSpPr>
            <a:spLocks noChangeArrowheads="1"/>
          </p:cNvSpPr>
          <p:nvPr/>
        </p:nvSpPr>
        <p:spPr bwMode="auto">
          <a:xfrm>
            <a:off x="333375" y="142852"/>
            <a:ext cx="7747000" cy="604781"/>
          </a:xfrm>
          <a:prstGeom prst="rect">
            <a:avLst/>
          </a:prstGeom>
          <a:noFill/>
          <a:ln>
            <a:noFill/>
          </a:ln>
          <a:effectLst/>
          <a:extLst/>
        </p:spPr>
        <p:txBody>
          <a:bodyPr anchor="ctr">
            <a:spAutoFit/>
          </a:bodyPr>
          <a:lstStyle/>
          <a:p>
            <a:pPr>
              <a:lnSpc>
                <a:spcPct val="120000"/>
              </a:lnSpc>
              <a:buFont typeface="Wingdings" pitchFamily="2" charset="2"/>
              <a:buNone/>
              <a:defRPr/>
            </a:pPr>
            <a:r>
              <a:rPr lang="en-US" altLang="zh-CN" sz="3200" dirty="0">
                <a:solidFill>
                  <a:srgbClr val="FEFEFE"/>
                </a:solidFill>
                <a:latin typeface="黑体" pitchFamily="49" charset="-122"/>
                <a:ea typeface="黑体" pitchFamily="49" charset="-122"/>
              </a:rPr>
              <a:t>1.</a:t>
            </a:r>
            <a:r>
              <a:rPr lang="zh-CN" altLang="en-US" sz="3200" dirty="0">
                <a:solidFill>
                  <a:srgbClr val="FEFEFE"/>
                </a:solidFill>
                <a:latin typeface="黑体" pitchFamily="49" charset="-122"/>
                <a:ea typeface="黑体" pitchFamily="49" charset="-122"/>
              </a:rPr>
              <a:t>过程的建立</a:t>
            </a:r>
            <a:r>
              <a:rPr lang="en-US" altLang="zh-CN" sz="3200" dirty="0">
                <a:solidFill>
                  <a:srgbClr val="FEFEFE"/>
                </a:solidFill>
                <a:latin typeface="黑体" pitchFamily="49" charset="-122"/>
                <a:ea typeface="黑体" pitchFamily="49" charset="-122"/>
              </a:rPr>
              <a:t>--</a:t>
            </a:r>
            <a:r>
              <a:rPr lang="zh-CN" altLang="en-US" sz="3200" dirty="0">
                <a:solidFill>
                  <a:srgbClr val="FEFEFE"/>
                </a:solidFill>
                <a:latin typeface="黑体" pitchFamily="49" charset="-122"/>
                <a:ea typeface="黑体" pitchFamily="49" charset="-122"/>
              </a:rPr>
              <a:t>软件生命周期模型</a:t>
            </a:r>
            <a:endParaRPr lang="en-US" altLang="zh-CN" sz="3200" dirty="0">
              <a:solidFill>
                <a:srgbClr val="FEFEFE"/>
              </a:solidFill>
              <a:latin typeface="黑体" pitchFamily="49" charset="-122"/>
              <a:ea typeface="黑体" pitchFamily="49" charset="-122"/>
            </a:endParaRP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6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6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8199" name="AutoShape 6"/>
          <p:cNvSpPr>
            <a:spLocks noChangeArrowheads="1"/>
          </p:cNvSpPr>
          <p:nvPr/>
        </p:nvSpPr>
        <p:spPr bwMode="gray">
          <a:xfrm>
            <a:off x="333375" y="1214422"/>
            <a:ext cx="8353425" cy="5167328"/>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20000"/>
              </a:lnSpc>
              <a:buFont typeface="Wingdings" pitchFamily="2" charset="2"/>
              <a:buChar char="u"/>
              <a:defRPr/>
            </a:pPr>
            <a:r>
              <a:rPr lang="zh-CN" altLang="en-US" sz="2400" b="0" dirty="0">
                <a:solidFill>
                  <a:schemeClr val="tx1"/>
                </a:solidFill>
                <a:latin typeface="黑体" pitchFamily="49" charset="-122"/>
                <a:ea typeface="黑体" pitchFamily="49" charset="-122"/>
              </a:rPr>
              <a:t>传统软件生命周期模型</a:t>
            </a:r>
            <a:endParaRPr lang="en-US" altLang="zh-CN" sz="24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瀑布模型</a:t>
            </a:r>
            <a:endParaRPr lang="en-US" altLang="zh-CN" sz="20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渐增模型 </a:t>
            </a:r>
            <a:endParaRPr lang="en-US" altLang="zh-CN" sz="20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螺旋模型 </a:t>
            </a:r>
            <a:endParaRPr lang="en-US" altLang="zh-CN" sz="20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喷泉模型 </a:t>
            </a:r>
            <a:endParaRPr lang="en-US" altLang="zh-CN" sz="20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原型模型 </a:t>
            </a:r>
            <a:endParaRPr lang="en-US" altLang="zh-CN" sz="2000" b="0" dirty="0">
              <a:solidFill>
                <a:schemeClr val="tx1"/>
              </a:solidFill>
              <a:latin typeface="黑体" pitchFamily="49" charset="-122"/>
              <a:ea typeface="黑体" pitchFamily="49" charset="-122"/>
            </a:endParaRPr>
          </a:p>
          <a:p>
            <a:pPr>
              <a:lnSpc>
                <a:spcPct val="120000"/>
              </a:lnSpc>
              <a:buFont typeface="Wingdings" pitchFamily="2" charset="2"/>
              <a:buChar char="u"/>
              <a:defRPr/>
            </a:pPr>
            <a:r>
              <a:rPr lang="zh-CN" altLang="en-US" sz="2400" b="0" dirty="0">
                <a:solidFill>
                  <a:schemeClr val="tx1"/>
                </a:solidFill>
                <a:latin typeface="黑体" pitchFamily="49" charset="-122"/>
                <a:ea typeface="黑体" pitchFamily="49" charset="-122"/>
              </a:rPr>
              <a:t>现代软件生命周期模型</a:t>
            </a:r>
            <a:endParaRPr lang="en-US" altLang="zh-CN" sz="24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en-US" altLang="zh-CN" sz="2000" b="0" dirty="0">
                <a:solidFill>
                  <a:schemeClr val="tx1"/>
                </a:solidFill>
                <a:latin typeface="黑体" pitchFamily="49" charset="-122"/>
                <a:ea typeface="黑体" pitchFamily="49" charset="-122"/>
              </a:rPr>
              <a:t>RUP</a:t>
            </a:r>
            <a:r>
              <a:rPr lang="zh-CN" altLang="en-US" sz="2000" b="0" dirty="0">
                <a:solidFill>
                  <a:schemeClr val="tx1"/>
                </a:solidFill>
                <a:latin typeface="黑体" pitchFamily="49" charset="-122"/>
                <a:ea typeface="黑体" pitchFamily="49" charset="-122"/>
              </a:rPr>
              <a:t>模型 </a:t>
            </a:r>
            <a:endParaRPr lang="en-US" altLang="zh-CN" sz="20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敏捷过程 </a:t>
            </a:r>
            <a:endParaRPr lang="en-US" altLang="zh-CN" sz="20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Ø"/>
              <a:defRPr/>
            </a:pPr>
            <a:r>
              <a:rPr lang="zh-CN" altLang="en-US" sz="2000" b="0" dirty="0">
                <a:solidFill>
                  <a:schemeClr val="tx1"/>
                </a:solidFill>
                <a:latin typeface="黑体" pitchFamily="49" charset="-122"/>
                <a:ea typeface="黑体" pitchFamily="49" charset="-122"/>
              </a:rPr>
              <a:t>微软解决方案框架 </a:t>
            </a:r>
          </a:p>
        </p:txBody>
      </p:sp>
      <p:sp>
        <p:nvSpPr>
          <p:cNvPr id="1946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6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6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6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6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6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7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7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7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7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7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9475"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9">
                                            <p:txEl>
                                              <p:pRg st="0" end="0"/>
                                            </p:txEl>
                                          </p:spTgt>
                                        </p:tgtEl>
                                        <p:attrNameLst>
                                          <p:attrName>style.visibility</p:attrName>
                                        </p:attrNameLst>
                                      </p:cBhvr>
                                      <p:to>
                                        <p:strVal val="visible"/>
                                      </p:to>
                                    </p:set>
                                    <p:anim calcmode="lin" valueType="num">
                                      <p:cBhvr additive="base">
                                        <p:cTn id="7" dur="500" fill="hold"/>
                                        <p:tgtEl>
                                          <p:spTgt spid="81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9">
                                            <p:txEl>
                                              <p:pRg st="1" end="1"/>
                                            </p:txEl>
                                          </p:spTgt>
                                        </p:tgtEl>
                                        <p:attrNameLst>
                                          <p:attrName>style.visibility</p:attrName>
                                        </p:attrNameLst>
                                      </p:cBhvr>
                                      <p:to>
                                        <p:strVal val="visible"/>
                                      </p:to>
                                    </p:set>
                                    <p:anim calcmode="lin" valueType="num">
                                      <p:cBhvr additive="base">
                                        <p:cTn id="13" dur="500" fill="hold"/>
                                        <p:tgtEl>
                                          <p:spTgt spid="81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9">
                                            <p:txEl>
                                              <p:pRg st="2" end="2"/>
                                            </p:txEl>
                                          </p:spTgt>
                                        </p:tgtEl>
                                        <p:attrNameLst>
                                          <p:attrName>style.visibility</p:attrName>
                                        </p:attrNameLst>
                                      </p:cBhvr>
                                      <p:to>
                                        <p:strVal val="visible"/>
                                      </p:to>
                                    </p:set>
                                    <p:anim calcmode="lin" valueType="num">
                                      <p:cBhvr additive="base">
                                        <p:cTn id="19" dur="500" fill="hold"/>
                                        <p:tgtEl>
                                          <p:spTgt spid="81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9">
                                            <p:txEl>
                                              <p:pRg st="3" end="3"/>
                                            </p:txEl>
                                          </p:spTgt>
                                        </p:tgtEl>
                                        <p:attrNameLst>
                                          <p:attrName>style.visibility</p:attrName>
                                        </p:attrNameLst>
                                      </p:cBhvr>
                                      <p:to>
                                        <p:strVal val="visible"/>
                                      </p:to>
                                    </p:set>
                                    <p:anim calcmode="lin" valueType="num">
                                      <p:cBhvr additive="base">
                                        <p:cTn id="25" dur="500" fill="hold"/>
                                        <p:tgtEl>
                                          <p:spTgt spid="81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8199">
                                            <p:txEl>
                                              <p:pRg st="4" end="4"/>
                                            </p:txEl>
                                          </p:spTgt>
                                        </p:tgtEl>
                                        <p:attrNameLst>
                                          <p:attrName>style.visibility</p:attrName>
                                        </p:attrNameLst>
                                      </p:cBhvr>
                                      <p:to>
                                        <p:strVal val="visible"/>
                                      </p:to>
                                    </p:set>
                                    <p:anim calcmode="lin" valueType="num">
                                      <p:cBhvr additive="base">
                                        <p:cTn id="31" dur="500" fill="hold"/>
                                        <p:tgtEl>
                                          <p:spTgt spid="81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8199">
                                            <p:txEl>
                                              <p:pRg st="5" end="5"/>
                                            </p:txEl>
                                          </p:spTgt>
                                        </p:tgtEl>
                                        <p:attrNameLst>
                                          <p:attrName>style.visibility</p:attrName>
                                        </p:attrNameLst>
                                      </p:cBhvr>
                                      <p:to>
                                        <p:strVal val="visible"/>
                                      </p:to>
                                    </p:set>
                                    <p:anim calcmode="lin" valueType="num">
                                      <p:cBhvr additive="base">
                                        <p:cTn id="37" dur="500" fill="hold"/>
                                        <p:tgtEl>
                                          <p:spTgt spid="819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8199">
                                            <p:txEl>
                                              <p:pRg st="6" end="6"/>
                                            </p:txEl>
                                          </p:spTgt>
                                        </p:tgtEl>
                                        <p:attrNameLst>
                                          <p:attrName>style.visibility</p:attrName>
                                        </p:attrNameLst>
                                      </p:cBhvr>
                                      <p:to>
                                        <p:strVal val="visible"/>
                                      </p:to>
                                    </p:set>
                                    <p:anim calcmode="lin" valueType="num">
                                      <p:cBhvr additive="base">
                                        <p:cTn id="43" dur="500" fill="hold"/>
                                        <p:tgtEl>
                                          <p:spTgt spid="819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19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8199">
                                            <p:txEl>
                                              <p:pRg st="7" end="7"/>
                                            </p:txEl>
                                          </p:spTgt>
                                        </p:tgtEl>
                                        <p:attrNameLst>
                                          <p:attrName>style.visibility</p:attrName>
                                        </p:attrNameLst>
                                      </p:cBhvr>
                                      <p:to>
                                        <p:strVal val="visible"/>
                                      </p:to>
                                    </p:set>
                                    <p:anim calcmode="lin" valueType="num">
                                      <p:cBhvr additive="base">
                                        <p:cTn id="49" dur="500" fill="hold"/>
                                        <p:tgtEl>
                                          <p:spTgt spid="819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19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8199">
                                            <p:txEl>
                                              <p:pRg st="8" end="8"/>
                                            </p:txEl>
                                          </p:spTgt>
                                        </p:tgtEl>
                                        <p:attrNameLst>
                                          <p:attrName>style.visibility</p:attrName>
                                        </p:attrNameLst>
                                      </p:cBhvr>
                                      <p:to>
                                        <p:strVal val="visible"/>
                                      </p:to>
                                    </p:set>
                                    <p:anim calcmode="lin" valueType="num">
                                      <p:cBhvr additive="base">
                                        <p:cTn id="55" dur="500" fill="hold"/>
                                        <p:tgtEl>
                                          <p:spTgt spid="819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19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8199">
                                            <p:txEl>
                                              <p:pRg st="9" end="9"/>
                                            </p:txEl>
                                          </p:spTgt>
                                        </p:tgtEl>
                                        <p:attrNameLst>
                                          <p:attrName>style.visibility</p:attrName>
                                        </p:attrNameLst>
                                      </p:cBhvr>
                                      <p:to>
                                        <p:strVal val="visible"/>
                                      </p:to>
                                    </p:set>
                                    <p:anim calcmode="lin" valueType="num">
                                      <p:cBhvr additive="base">
                                        <p:cTn id="61" dur="500" fill="hold"/>
                                        <p:tgtEl>
                                          <p:spTgt spid="819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1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D91FE006-0EBA-4DFB-9392-54223C263544}" type="slidenum">
              <a:rPr lang="en-US" altLang="ko-KR"/>
              <a:pPr>
                <a:defRPr/>
              </a:pPr>
              <a:t>35</a:t>
            </a:fld>
            <a:endParaRPr lang="en-US" altLang="ko-KR"/>
          </a:p>
        </p:txBody>
      </p:sp>
      <p:sp>
        <p:nvSpPr>
          <p:cNvPr id="7171" name="Rectangle 93"/>
          <p:cNvSpPr>
            <a:spLocks noChangeArrowheads="1"/>
          </p:cNvSpPr>
          <p:nvPr/>
        </p:nvSpPr>
        <p:spPr bwMode="auto">
          <a:xfrm>
            <a:off x="636588" y="181013"/>
            <a:ext cx="7747000" cy="604781"/>
          </a:xfrm>
          <a:prstGeom prst="rect">
            <a:avLst/>
          </a:prstGeom>
          <a:noFill/>
          <a:ln>
            <a:noFill/>
          </a:ln>
          <a:effectLst/>
          <a:extLst/>
        </p:spPr>
        <p:txBody>
          <a:bodyPr anchor="ctr">
            <a:spAutoFit/>
          </a:bodyPr>
          <a:lstStyle/>
          <a:p>
            <a:pPr>
              <a:lnSpc>
                <a:spcPct val="120000"/>
              </a:lnSpc>
              <a:buFont typeface="Wingdings" pitchFamily="2" charset="2"/>
              <a:buNone/>
              <a:defRPr/>
            </a:pPr>
            <a:r>
              <a:rPr lang="en-US" altLang="zh-CN" sz="3200" b="0" dirty="0">
                <a:solidFill>
                  <a:srgbClr val="FEFEFE"/>
                </a:solidFill>
                <a:latin typeface="黑体" pitchFamily="49" charset="-122"/>
                <a:ea typeface="黑体" pitchFamily="49" charset="-122"/>
              </a:rPr>
              <a:t>(1)</a:t>
            </a:r>
            <a:r>
              <a:rPr lang="zh-CN" altLang="en-US" sz="3200" b="0" dirty="0">
                <a:solidFill>
                  <a:srgbClr val="FEFEFE"/>
                </a:solidFill>
                <a:latin typeface="黑体" pitchFamily="49" charset="-122"/>
                <a:ea typeface="黑体" pitchFamily="49" charset="-122"/>
              </a:rPr>
              <a:t>瀑布模型</a:t>
            </a:r>
            <a:endParaRPr lang="en-US" altLang="zh-CN" sz="3200" b="0" dirty="0">
              <a:solidFill>
                <a:srgbClr val="FEFEFE"/>
              </a:solidFill>
              <a:latin typeface="黑体" pitchFamily="49" charset="-122"/>
              <a:ea typeface="黑体" pitchFamily="49" charset="-122"/>
            </a:endParaRPr>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8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8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8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8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49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pic>
        <p:nvPicPr>
          <p:cNvPr id="20499" name="Picture 2" descr="C:\Users\yang\Desktop\QQ截图20130302095007.png"/>
          <p:cNvPicPr>
            <a:picLocks noChangeAspect="1" noChangeArrowheads="1"/>
          </p:cNvPicPr>
          <p:nvPr/>
        </p:nvPicPr>
        <p:blipFill>
          <a:blip r:embed="rId3" cstate="print"/>
          <a:srcRect/>
          <a:stretch>
            <a:fillRect/>
          </a:stretch>
        </p:blipFill>
        <p:spPr bwMode="auto">
          <a:xfrm>
            <a:off x="4098926" y="1268413"/>
            <a:ext cx="4830792" cy="2803529"/>
          </a:xfrm>
          <a:prstGeom prst="rect">
            <a:avLst/>
          </a:prstGeom>
          <a:noFill/>
          <a:ln w="9525">
            <a:noFill/>
            <a:miter lim="800000"/>
            <a:headEnd/>
            <a:tailEnd/>
          </a:ln>
        </p:spPr>
      </p:pic>
      <p:sp>
        <p:nvSpPr>
          <p:cNvPr id="12308" name="AutoShape 6"/>
          <p:cNvSpPr>
            <a:spLocks noChangeArrowheads="1"/>
          </p:cNvSpPr>
          <p:nvPr/>
        </p:nvSpPr>
        <p:spPr bwMode="gray">
          <a:xfrm>
            <a:off x="357158" y="1268413"/>
            <a:ext cx="3429023" cy="5176837"/>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20000"/>
              </a:lnSpc>
              <a:buFont typeface="Wingdings" pitchFamily="2" charset="2"/>
              <a:buNone/>
              <a:defRPr/>
            </a:pPr>
            <a:r>
              <a:rPr lang="zh-CN" altLang="en-US" sz="2000" b="0" dirty="0">
                <a:latin typeface="黑体" pitchFamily="49" charset="-122"/>
                <a:ea typeface="黑体" pitchFamily="49" charset="-122"/>
              </a:rPr>
              <a:t>    </a:t>
            </a:r>
            <a:r>
              <a:rPr lang="zh-CN" altLang="en-US" sz="2000" b="0" dirty="0">
                <a:solidFill>
                  <a:schemeClr val="tx1"/>
                </a:solidFill>
                <a:latin typeface="黑体" pitchFamily="49" charset="-122"/>
                <a:ea typeface="黑体" pitchFamily="49" charset="-122"/>
              </a:rPr>
              <a:t>瀑布模型采用结构化的分析和设计方法将逻辑实现与物理实现分开。它将软件生命周期划分为计划、需求分析、设计、编码、软件测试和运行维护六个基本活动，并且规定了它们</a:t>
            </a:r>
            <a:r>
              <a:rPr lang="zh-CN" altLang="en-US" sz="2400" dirty="0">
                <a:solidFill>
                  <a:srgbClr val="FF0000"/>
                </a:solidFill>
                <a:latin typeface="黑体" pitchFamily="49" charset="-122"/>
                <a:ea typeface="黑体" pitchFamily="49" charset="-122"/>
              </a:rPr>
              <a:t>自上而下、相互衔接的固定次序，如同瀑布流水，逐级下落</a:t>
            </a:r>
            <a:r>
              <a:rPr lang="zh-CN" altLang="en-US" sz="2400" b="0" dirty="0">
                <a:latin typeface="黑体" pitchFamily="49" charset="-122"/>
                <a:ea typeface="黑体" pitchFamily="49" charset="-122"/>
              </a:rPr>
              <a:t>。 </a:t>
            </a:r>
            <a:endParaRPr lang="en-US" altLang="zh-CN" sz="2400" b="0" dirty="0">
              <a:latin typeface="黑体" pitchFamily="49" charset="-122"/>
              <a:ea typeface="黑体" pitchFamily="49" charset="-122"/>
            </a:endParaRPr>
          </a:p>
        </p:txBody>
      </p:sp>
      <p:sp>
        <p:nvSpPr>
          <p:cNvPr id="9237" name="AutoShape 6"/>
          <p:cNvSpPr>
            <a:spLocks noChangeArrowheads="1"/>
          </p:cNvSpPr>
          <p:nvPr/>
        </p:nvSpPr>
        <p:spPr bwMode="gray">
          <a:xfrm>
            <a:off x="4098926" y="4071942"/>
            <a:ext cx="4830792" cy="2236783"/>
          </a:xfrm>
          <a:prstGeom prst="roundRect">
            <a:avLst>
              <a:gd name="adj" fmla="val 16667"/>
            </a:avLst>
          </a:prstGeom>
          <a:noFill/>
          <a:ln w="12700" algn="ctr">
            <a:solidFill>
              <a:srgbClr val="000000"/>
            </a:solidFill>
            <a:prstDash val="dash"/>
            <a:round/>
            <a:headEnd/>
            <a:tailEnd/>
          </a:ln>
          <a:effectLst/>
          <a:extLst/>
        </p:spPr>
        <p:txBody>
          <a:bodyPr anchor="ctr"/>
          <a:lstStyle/>
          <a:p>
            <a:pPr>
              <a:buFont typeface="Wingdings" pitchFamily="2" charset="2"/>
              <a:buChar char="u"/>
              <a:defRPr/>
            </a:pPr>
            <a:r>
              <a:rPr lang="zh-CN" altLang="en-US" sz="2400" b="0" dirty="0">
                <a:solidFill>
                  <a:schemeClr val="tx1"/>
                </a:solidFill>
                <a:latin typeface="黑体" pitchFamily="49" charset="-122"/>
                <a:ea typeface="黑体" pitchFamily="49" charset="-122"/>
              </a:rPr>
              <a:t>优点：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b="0" dirty="0">
                <a:solidFill>
                  <a:schemeClr val="tx1"/>
                </a:solidFill>
                <a:latin typeface="黑体" pitchFamily="49" charset="-122"/>
                <a:ea typeface="黑体" pitchFamily="49" charset="-122"/>
              </a:rPr>
              <a:t>过程有计划</a:t>
            </a:r>
            <a:endParaRPr lang="en-US" altLang="zh-CN" b="0" dirty="0">
              <a:solidFill>
                <a:schemeClr val="tx1"/>
              </a:solidFill>
              <a:latin typeface="黑体" pitchFamily="49" charset="-122"/>
              <a:ea typeface="黑体" pitchFamily="49" charset="-122"/>
            </a:endParaRPr>
          </a:p>
          <a:p>
            <a:pPr lvl="1">
              <a:buFont typeface="Wingdings" pitchFamily="2" charset="2"/>
              <a:buChar char="Ø"/>
              <a:defRPr/>
            </a:pPr>
            <a:r>
              <a:rPr lang="zh-CN" altLang="en-US" b="0" dirty="0">
                <a:solidFill>
                  <a:schemeClr val="tx1"/>
                </a:solidFill>
                <a:latin typeface="黑体" pitchFamily="49" charset="-122"/>
                <a:ea typeface="黑体" pitchFamily="49" charset="-122"/>
              </a:rPr>
              <a:t>分工明确</a:t>
            </a:r>
            <a:r>
              <a:rPr lang="zh-CN" altLang="en-US" b="0" dirty="0">
                <a:latin typeface="黑体" pitchFamily="49" charset="-122"/>
                <a:ea typeface="黑体" pitchFamily="49" charset="-122"/>
              </a:rPr>
              <a:t> </a:t>
            </a:r>
          </a:p>
          <a:p>
            <a:pPr>
              <a:buFont typeface="Wingdings" pitchFamily="2" charset="2"/>
              <a:buChar char="u"/>
              <a:defRPr/>
            </a:pPr>
            <a:r>
              <a:rPr lang="zh-CN" altLang="en-US" sz="2400" b="0" dirty="0">
                <a:solidFill>
                  <a:schemeClr val="tx1"/>
                </a:solidFill>
                <a:latin typeface="黑体" pitchFamily="49" charset="-122"/>
                <a:ea typeface="黑体" pitchFamily="49" charset="-122"/>
              </a:rPr>
              <a:t>缺点：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理想化，不灵活</a:t>
            </a:r>
            <a:endParaRPr lang="en-US" altLang="zh-CN" sz="20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产品交付延迟，反应慢</a:t>
            </a:r>
            <a:endParaRPr lang="en-US" altLang="zh-CN" sz="2000" b="0" dirty="0">
              <a:latin typeface="黑体" pitchFamily="49" charset="-122"/>
              <a:ea typeface="黑体"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37"/>
                                        </p:tgtEl>
                                        <p:attrNameLst>
                                          <p:attrName>style.visibility</p:attrName>
                                        </p:attrNameLst>
                                      </p:cBhvr>
                                      <p:to>
                                        <p:strVal val="visible"/>
                                      </p:to>
                                    </p:set>
                                    <p:anim calcmode="lin" valueType="num">
                                      <p:cBhvr additive="base">
                                        <p:cTn id="7" dur="500" fill="hold"/>
                                        <p:tgtEl>
                                          <p:spTgt spid="9237"/>
                                        </p:tgtEl>
                                        <p:attrNameLst>
                                          <p:attrName>ppt_x</p:attrName>
                                        </p:attrNameLst>
                                      </p:cBhvr>
                                      <p:tavLst>
                                        <p:tav tm="0">
                                          <p:val>
                                            <p:strVal val="#ppt_x"/>
                                          </p:val>
                                        </p:tav>
                                        <p:tav tm="100000">
                                          <p:val>
                                            <p:strVal val="#ppt_x"/>
                                          </p:val>
                                        </p:tav>
                                      </p:tavLst>
                                    </p:anim>
                                    <p:anim calcmode="lin" valueType="num">
                                      <p:cBhvr additive="base">
                                        <p:cTn id="8" dur="500" fill="hold"/>
                                        <p:tgtEl>
                                          <p:spTgt spid="92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B8ADCE23-9793-45D8-AF02-DEDAC4CAA505}" type="slidenum">
              <a:rPr lang="en-US" altLang="ko-KR"/>
              <a:pPr>
                <a:defRPr/>
              </a:pPr>
              <a:t>36</a:t>
            </a:fld>
            <a:endParaRPr lang="en-US" altLang="ko-KR"/>
          </a:p>
        </p:txBody>
      </p:sp>
      <p:sp>
        <p:nvSpPr>
          <p:cNvPr id="7171" name="Rectangle 93"/>
          <p:cNvSpPr>
            <a:spLocks noChangeArrowheads="1"/>
          </p:cNvSpPr>
          <p:nvPr/>
        </p:nvSpPr>
        <p:spPr bwMode="auto">
          <a:xfrm>
            <a:off x="636588" y="69850"/>
            <a:ext cx="7747000" cy="604781"/>
          </a:xfrm>
          <a:prstGeom prst="rect">
            <a:avLst/>
          </a:prstGeom>
          <a:noFill/>
          <a:ln>
            <a:noFill/>
          </a:ln>
          <a:effectLst/>
          <a:extLst/>
        </p:spPr>
        <p:txBody>
          <a:bodyPr anchor="ctr">
            <a:spAutoFit/>
          </a:bodyPr>
          <a:lstStyle/>
          <a:p>
            <a:pPr>
              <a:lnSpc>
                <a:spcPct val="120000"/>
              </a:lnSpc>
              <a:buFont typeface="Wingdings" pitchFamily="2" charset="2"/>
              <a:buNone/>
              <a:defRPr/>
            </a:pPr>
            <a:r>
              <a:rPr lang="en-US" altLang="zh-CN" sz="3200" b="0" dirty="0">
                <a:solidFill>
                  <a:srgbClr val="FEFEFE"/>
                </a:solidFill>
                <a:latin typeface="黑体" pitchFamily="49" charset="-122"/>
                <a:ea typeface="黑体" pitchFamily="49" charset="-122"/>
              </a:rPr>
              <a:t>(2)</a:t>
            </a:r>
            <a:r>
              <a:rPr lang="zh-CN" altLang="en-US" sz="3200" b="0" dirty="0">
                <a:solidFill>
                  <a:srgbClr val="FEFEFE"/>
                </a:solidFill>
                <a:latin typeface="黑体" pitchFamily="49" charset="-122"/>
                <a:ea typeface="黑体" pitchFamily="49" charset="-122"/>
              </a:rPr>
              <a:t>渐增模型</a:t>
            </a:r>
            <a:endParaRPr lang="en-US" altLang="zh-CN" sz="3200" b="0" dirty="0">
              <a:solidFill>
                <a:srgbClr val="FEFEFE"/>
              </a:solidFill>
              <a:latin typeface="黑体" pitchFamily="49" charset="-122"/>
              <a:ea typeface="黑体" pitchFamily="49" charset="-122"/>
            </a:endParaRP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0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3"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1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20"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21"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522"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pic>
        <p:nvPicPr>
          <p:cNvPr id="21523" name="Picture 3" descr="C:\Users\yang\Desktop\QQ截图20130302095136.png"/>
          <p:cNvPicPr>
            <a:picLocks noChangeAspect="1" noChangeArrowheads="1"/>
          </p:cNvPicPr>
          <p:nvPr/>
        </p:nvPicPr>
        <p:blipFill>
          <a:blip r:embed="rId3" cstate="print"/>
          <a:srcRect/>
          <a:stretch>
            <a:fillRect/>
          </a:stretch>
        </p:blipFill>
        <p:spPr bwMode="auto">
          <a:xfrm>
            <a:off x="4548218" y="1412875"/>
            <a:ext cx="4725987" cy="2730505"/>
          </a:xfrm>
          <a:prstGeom prst="rect">
            <a:avLst/>
          </a:prstGeom>
          <a:noFill/>
          <a:ln w="9525">
            <a:noFill/>
            <a:miter lim="800000"/>
            <a:headEnd/>
            <a:tailEnd/>
          </a:ln>
        </p:spPr>
      </p:pic>
      <p:sp>
        <p:nvSpPr>
          <p:cNvPr id="13332" name="AutoShape 6"/>
          <p:cNvSpPr>
            <a:spLocks noChangeArrowheads="1"/>
          </p:cNvSpPr>
          <p:nvPr/>
        </p:nvSpPr>
        <p:spPr bwMode="gray">
          <a:xfrm>
            <a:off x="107950" y="1268413"/>
            <a:ext cx="4310063" cy="5176837"/>
          </a:xfrm>
          <a:prstGeom prst="roundRect">
            <a:avLst>
              <a:gd name="adj" fmla="val 6218"/>
            </a:avLst>
          </a:prstGeom>
          <a:noFill/>
          <a:ln w="12700" algn="ctr">
            <a:solidFill>
              <a:srgbClr val="000000"/>
            </a:solidFill>
            <a:prstDash val="dash"/>
            <a:round/>
            <a:headEnd/>
            <a:tailEnd/>
          </a:ln>
          <a:effectLst/>
          <a:extLst/>
        </p:spPr>
        <p:txBody>
          <a:bodyPr anchor="ctr"/>
          <a:lstStyle/>
          <a:p>
            <a:pPr>
              <a:lnSpc>
                <a:spcPct val="150000"/>
              </a:lnSpc>
              <a:buFont typeface="Wingdings" pitchFamily="2" charset="2"/>
              <a:buNone/>
              <a:defRPr/>
            </a:pPr>
            <a:r>
              <a:rPr lang="zh-CN" altLang="en-US" sz="2000" b="0" dirty="0">
                <a:latin typeface="黑体" pitchFamily="49" charset="-122"/>
                <a:ea typeface="黑体" pitchFamily="49" charset="-122"/>
              </a:rPr>
              <a:t>    </a:t>
            </a:r>
            <a:r>
              <a:rPr lang="zh-CN" altLang="en-US" sz="2000" b="0" dirty="0">
                <a:solidFill>
                  <a:schemeClr val="tx1"/>
                </a:solidFill>
                <a:latin typeface="黑体" pitchFamily="49" charset="-122"/>
                <a:ea typeface="黑体" pitchFamily="49" charset="-122"/>
              </a:rPr>
              <a:t>由于在项目开发的初始阶段，对软件的需求认识经常不够清晰，因此开发项目</a:t>
            </a:r>
            <a:r>
              <a:rPr lang="zh-CN" altLang="en-US" sz="2400" dirty="0">
                <a:solidFill>
                  <a:srgbClr val="FF0000"/>
                </a:solidFill>
                <a:latin typeface="黑体" pitchFamily="49" charset="-122"/>
                <a:ea typeface="黑体" pitchFamily="49" charset="-122"/>
              </a:rPr>
              <a:t>难于做到一次开发成功，出现返工再开发在所难免</a:t>
            </a:r>
            <a:r>
              <a:rPr lang="zh-CN" altLang="en-US" sz="2400" b="0" dirty="0">
                <a:latin typeface="黑体" pitchFamily="49" charset="-122"/>
                <a:ea typeface="黑体" pitchFamily="49" charset="-122"/>
              </a:rPr>
              <a:t>。</a:t>
            </a:r>
            <a:r>
              <a:rPr lang="zh-CN" altLang="en-US" sz="2000" b="0" dirty="0">
                <a:solidFill>
                  <a:schemeClr val="tx1"/>
                </a:solidFill>
                <a:latin typeface="黑体" pitchFamily="49" charset="-122"/>
                <a:ea typeface="黑体" pitchFamily="49" charset="-122"/>
              </a:rPr>
              <a:t>有人说，软件项目往往要“干两遍”，这样最终软件才能较好的令用户满意。第一次只是“试验开发”，目的是探索可行性、明确需求，所得到的工件称为“原型”。这种开发模型称为渐增模型。</a:t>
            </a:r>
            <a:endParaRPr lang="en-US" altLang="zh-CN" sz="2000" b="0" dirty="0">
              <a:solidFill>
                <a:schemeClr val="tx1"/>
              </a:solidFill>
              <a:latin typeface="黑体" pitchFamily="49" charset="-122"/>
              <a:ea typeface="黑体" pitchFamily="49" charset="-122"/>
            </a:endParaRPr>
          </a:p>
        </p:txBody>
      </p:sp>
      <p:sp>
        <p:nvSpPr>
          <p:cNvPr id="10261" name="AutoShape 6"/>
          <p:cNvSpPr>
            <a:spLocks noChangeArrowheads="1"/>
          </p:cNvSpPr>
          <p:nvPr/>
        </p:nvSpPr>
        <p:spPr bwMode="gray">
          <a:xfrm>
            <a:off x="4548218" y="4143380"/>
            <a:ext cx="4310062" cy="2301870"/>
          </a:xfrm>
          <a:prstGeom prst="roundRect">
            <a:avLst>
              <a:gd name="adj" fmla="val 16667"/>
            </a:avLst>
          </a:prstGeom>
          <a:noFill/>
          <a:ln w="12700" algn="ctr">
            <a:solidFill>
              <a:srgbClr val="000000"/>
            </a:solidFill>
            <a:prstDash val="dash"/>
            <a:round/>
            <a:headEnd/>
            <a:tailEnd/>
          </a:ln>
          <a:effectLst/>
          <a:extLst/>
        </p:spPr>
        <p:txBody>
          <a:bodyPr anchor="ctr"/>
          <a:lstStyle/>
          <a:p>
            <a:pPr>
              <a:buFont typeface="Wingdings" pitchFamily="2" charset="2"/>
              <a:buChar char="u"/>
              <a:defRPr/>
            </a:pPr>
            <a:r>
              <a:rPr lang="zh-CN" altLang="en-US" sz="2400" b="0" dirty="0">
                <a:solidFill>
                  <a:schemeClr val="tx1"/>
                </a:solidFill>
                <a:latin typeface="黑体" pitchFamily="49" charset="-122"/>
                <a:ea typeface="黑体" pitchFamily="49" charset="-122"/>
              </a:rPr>
              <a:t>优点：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b="0" dirty="0">
                <a:solidFill>
                  <a:schemeClr val="tx1"/>
                </a:solidFill>
                <a:latin typeface="黑体" pitchFamily="49" charset="-122"/>
                <a:ea typeface="黑体" pitchFamily="49" charset="-122"/>
              </a:rPr>
              <a:t>缓解了瀑布模型不灵活，用户无法预判系统正确性的问题</a:t>
            </a:r>
            <a:endParaRPr lang="zh-CN" altLang="en-US" b="0" dirty="0">
              <a:latin typeface="黑体" pitchFamily="49" charset="-122"/>
              <a:ea typeface="黑体" pitchFamily="49" charset="-122"/>
            </a:endParaRPr>
          </a:p>
          <a:p>
            <a:pPr>
              <a:buFont typeface="Wingdings" pitchFamily="2" charset="2"/>
              <a:buChar char="u"/>
              <a:defRPr/>
            </a:pPr>
            <a:r>
              <a:rPr lang="zh-CN" altLang="en-US" sz="2400" b="0" dirty="0">
                <a:solidFill>
                  <a:schemeClr val="tx1"/>
                </a:solidFill>
                <a:latin typeface="黑体" pitchFamily="49" charset="-122"/>
                <a:ea typeface="黑体" pitchFamily="49" charset="-122"/>
              </a:rPr>
              <a:t>缺点：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易退化成“边做边改”模型</a:t>
            </a:r>
            <a:endParaRPr lang="en-US" altLang="zh-CN" sz="20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增加了成本</a:t>
            </a:r>
            <a:endParaRPr lang="en-US" altLang="zh-CN" sz="2000" b="0" dirty="0">
              <a:solidFill>
                <a:schemeClr val="tx1"/>
              </a:solidFill>
              <a:latin typeface="黑体" pitchFamily="49" charset="-122"/>
              <a:ea typeface="黑体"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61"/>
                                        </p:tgtEl>
                                        <p:attrNameLst>
                                          <p:attrName>style.visibility</p:attrName>
                                        </p:attrNameLst>
                                      </p:cBhvr>
                                      <p:to>
                                        <p:strVal val="visible"/>
                                      </p:to>
                                    </p:set>
                                    <p:anim calcmode="lin" valueType="num">
                                      <p:cBhvr additive="base">
                                        <p:cTn id="7" dur="500" fill="hold"/>
                                        <p:tgtEl>
                                          <p:spTgt spid="10261"/>
                                        </p:tgtEl>
                                        <p:attrNameLst>
                                          <p:attrName>ppt_x</p:attrName>
                                        </p:attrNameLst>
                                      </p:cBhvr>
                                      <p:tavLst>
                                        <p:tav tm="0">
                                          <p:val>
                                            <p:strVal val="#ppt_x"/>
                                          </p:val>
                                        </p:tav>
                                        <p:tav tm="100000">
                                          <p:val>
                                            <p:strVal val="#ppt_x"/>
                                          </p:val>
                                        </p:tav>
                                      </p:tavLst>
                                    </p:anim>
                                    <p:anim calcmode="lin" valueType="num">
                                      <p:cBhvr additive="base">
                                        <p:cTn id="8" dur="500" fill="hold"/>
                                        <p:tgtEl>
                                          <p:spTgt spid="102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35160233-42C5-44F1-B030-71012282BFEA}" type="slidenum">
              <a:rPr lang="en-US" altLang="ko-KR"/>
              <a:pPr>
                <a:defRPr/>
              </a:pPr>
              <a:t>37</a:t>
            </a:fld>
            <a:endParaRPr lang="en-US" altLang="ko-KR"/>
          </a:p>
        </p:txBody>
      </p:sp>
      <p:sp>
        <p:nvSpPr>
          <p:cNvPr id="7171" name="Rectangle 93"/>
          <p:cNvSpPr>
            <a:spLocks noChangeArrowheads="1"/>
          </p:cNvSpPr>
          <p:nvPr/>
        </p:nvSpPr>
        <p:spPr bwMode="auto">
          <a:xfrm>
            <a:off x="636588" y="214290"/>
            <a:ext cx="7747000" cy="604781"/>
          </a:xfrm>
          <a:prstGeom prst="rect">
            <a:avLst/>
          </a:prstGeom>
          <a:noFill/>
          <a:ln>
            <a:noFill/>
          </a:ln>
          <a:effectLst/>
          <a:extLst/>
        </p:spPr>
        <p:txBody>
          <a:bodyPr anchor="ctr">
            <a:spAutoFit/>
          </a:bodyPr>
          <a:lstStyle/>
          <a:p>
            <a:pPr>
              <a:lnSpc>
                <a:spcPct val="120000"/>
              </a:lnSpc>
              <a:buFont typeface="Wingdings" pitchFamily="2" charset="2"/>
              <a:buNone/>
              <a:defRPr/>
            </a:pPr>
            <a:r>
              <a:rPr lang="en-US" altLang="zh-CN" sz="3200" b="0" dirty="0">
                <a:solidFill>
                  <a:srgbClr val="FEFEFE"/>
                </a:solidFill>
                <a:latin typeface="黑体" pitchFamily="49" charset="-122"/>
                <a:ea typeface="黑体" pitchFamily="49" charset="-122"/>
              </a:rPr>
              <a:t>(3)</a:t>
            </a:r>
            <a:r>
              <a:rPr lang="zh-CN" altLang="en-US" sz="3200" b="0" dirty="0">
                <a:solidFill>
                  <a:srgbClr val="FEFEFE"/>
                </a:solidFill>
                <a:latin typeface="黑体" pitchFamily="49" charset="-122"/>
                <a:ea typeface="黑体" pitchFamily="49" charset="-122"/>
              </a:rPr>
              <a:t>螺旋模型</a:t>
            </a:r>
            <a:endParaRPr lang="en-US" altLang="zh-CN" sz="3200" b="0" dirty="0">
              <a:solidFill>
                <a:srgbClr val="FEFEFE"/>
              </a:solidFill>
              <a:latin typeface="黑体" pitchFamily="49" charset="-122"/>
              <a:ea typeface="黑体" pitchFamily="49" charset="-122"/>
            </a:endParaRPr>
          </a:p>
        </p:txBody>
      </p:sp>
      <p:sp>
        <p:nvSpPr>
          <p:cNvPr id="225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3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3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3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37"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3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3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4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4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44"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45"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2546"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pic>
        <p:nvPicPr>
          <p:cNvPr id="22547" name="Picture 2" descr="C:\Users\yang\Desktop\QQ截图20130302095217.png"/>
          <p:cNvPicPr>
            <a:picLocks noChangeAspect="1" noChangeArrowheads="1"/>
          </p:cNvPicPr>
          <p:nvPr/>
        </p:nvPicPr>
        <p:blipFill>
          <a:blip r:embed="rId3" cstate="print"/>
          <a:srcRect/>
          <a:stretch>
            <a:fillRect/>
          </a:stretch>
        </p:blipFill>
        <p:spPr bwMode="auto">
          <a:xfrm>
            <a:off x="4167188" y="1268413"/>
            <a:ext cx="4476750" cy="2900362"/>
          </a:xfrm>
          <a:prstGeom prst="rect">
            <a:avLst/>
          </a:prstGeom>
          <a:noFill/>
          <a:ln w="9525">
            <a:noFill/>
            <a:miter lim="800000"/>
            <a:headEnd/>
            <a:tailEnd/>
          </a:ln>
        </p:spPr>
      </p:pic>
      <p:sp>
        <p:nvSpPr>
          <p:cNvPr id="11284" name="AutoShape 6"/>
          <p:cNvSpPr>
            <a:spLocks noChangeArrowheads="1"/>
          </p:cNvSpPr>
          <p:nvPr/>
        </p:nvSpPr>
        <p:spPr bwMode="gray">
          <a:xfrm>
            <a:off x="107950" y="1268413"/>
            <a:ext cx="3678238" cy="5176837"/>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50000"/>
              </a:lnSpc>
              <a:defRPr/>
            </a:pPr>
            <a:r>
              <a:rPr lang="zh-CN" altLang="en-US" sz="24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螺旋模型将开发过程分为几个螺旋周期，每个螺旋周期大致和瀑布模型的阶段相符合。每个螺旋周期可分为</a:t>
            </a:r>
            <a:r>
              <a:rPr lang="zh-CN" altLang="en-US" sz="2400" b="0" dirty="0">
                <a:solidFill>
                  <a:schemeClr val="accent2">
                    <a:lumMod val="50000"/>
                  </a:schemeClr>
                </a:solidFill>
                <a:latin typeface="黑体" pitchFamily="49" charset="-122"/>
                <a:ea typeface="黑体" pitchFamily="49" charset="-122"/>
              </a:rPr>
              <a:t>制定计划、风险分析、开发实施、用户评估</a:t>
            </a:r>
            <a:r>
              <a:rPr lang="en-US" altLang="zh-CN" sz="2400" b="0" dirty="0">
                <a:solidFill>
                  <a:schemeClr val="tx1"/>
                </a:solidFill>
                <a:latin typeface="黑体" pitchFamily="49" charset="-122"/>
                <a:ea typeface="黑体" pitchFamily="49" charset="-122"/>
              </a:rPr>
              <a:t>4 </a:t>
            </a:r>
            <a:r>
              <a:rPr lang="zh-CN" altLang="en-US" sz="2400" b="0" dirty="0">
                <a:solidFill>
                  <a:schemeClr val="tx1"/>
                </a:solidFill>
                <a:latin typeface="黑体" pitchFamily="49" charset="-122"/>
                <a:ea typeface="黑体" pitchFamily="49" charset="-122"/>
              </a:rPr>
              <a:t>个步骤。</a:t>
            </a:r>
          </a:p>
        </p:txBody>
      </p:sp>
      <p:sp>
        <p:nvSpPr>
          <p:cNvPr id="11285" name="AutoShape 6"/>
          <p:cNvSpPr>
            <a:spLocks noChangeArrowheads="1"/>
          </p:cNvSpPr>
          <p:nvPr/>
        </p:nvSpPr>
        <p:spPr bwMode="gray">
          <a:xfrm>
            <a:off x="4098925" y="4168775"/>
            <a:ext cx="4735513" cy="2276475"/>
          </a:xfrm>
          <a:prstGeom prst="roundRect">
            <a:avLst>
              <a:gd name="adj" fmla="val 16667"/>
            </a:avLst>
          </a:prstGeom>
          <a:noFill/>
          <a:ln w="12700" algn="ctr">
            <a:solidFill>
              <a:srgbClr val="000000"/>
            </a:solidFill>
            <a:prstDash val="dash"/>
            <a:round/>
            <a:headEnd/>
            <a:tailEnd/>
          </a:ln>
          <a:effectLst/>
          <a:extLst/>
        </p:spPr>
        <p:txBody>
          <a:bodyPr anchor="ctr"/>
          <a:lstStyle/>
          <a:p>
            <a:pPr>
              <a:buFont typeface="Wingdings" pitchFamily="2" charset="2"/>
              <a:buChar char="u"/>
              <a:defRPr/>
            </a:pPr>
            <a:r>
              <a:rPr lang="zh-CN" altLang="en-US" sz="2400" b="0" dirty="0">
                <a:solidFill>
                  <a:schemeClr val="tx1"/>
                </a:solidFill>
                <a:latin typeface="黑体" pitchFamily="49" charset="-122"/>
                <a:ea typeface="黑体" pitchFamily="49" charset="-122"/>
              </a:rPr>
              <a:t>优点：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b="0" dirty="0">
                <a:solidFill>
                  <a:schemeClr val="tx1"/>
                </a:solidFill>
                <a:latin typeface="黑体" pitchFamily="49" charset="-122"/>
                <a:ea typeface="黑体" pitchFamily="49" charset="-122"/>
              </a:rPr>
              <a:t>加强了用户与开发人员的交流，兼有瀑布模型与演化模型的优点</a:t>
            </a:r>
            <a:endParaRPr lang="zh-CN" altLang="en-US" b="0" dirty="0">
              <a:latin typeface="黑体" pitchFamily="49" charset="-122"/>
              <a:ea typeface="黑体" pitchFamily="49" charset="-122"/>
            </a:endParaRPr>
          </a:p>
          <a:p>
            <a:pPr>
              <a:buFont typeface="Wingdings" pitchFamily="2" charset="2"/>
              <a:buChar char="u"/>
              <a:defRPr/>
            </a:pPr>
            <a:r>
              <a:rPr lang="zh-CN" altLang="en-US" sz="2400" b="0" dirty="0">
                <a:solidFill>
                  <a:schemeClr val="tx1"/>
                </a:solidFill>
                <a:latin typeface="黑体" pitchFamily="49" charset="-122"/>
                <a:ea typeface="黑体" pitchFamily="49" charset="-122"/>
              </a:rPr>
              <a:t>缺点：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rgbClr val="FF0000"/>
                </a:solidFill>
                <a:latin typeface="黑体" pitchFamily="49" charset="-122"/>
                <a:ea typeface="黑体" pitchFamily="49" charset="-122"/>
              </a:rPr>
              <a:t>风险分析</a:t>
            </a:r>
            <a:r>
              <a:rPr lang="zh-CN" altLang="en-US" sz="2000" b="0" dirty="0">
                <a:solidFill>
                  <a:schemeClr val="tx1"/>
                </a:solidFill>
                <a:latin typeface="黑体" pitchFamily="49" charset="-122"/>
                <a:ea typeface="黑体" pitchFamily="49" charset="-122"/>
              </a:rPr>
              <a:t>是螺旋模型的核心活动，要重复评估，以确保进度和成本可控</a:t>
            </a:r>
            <a:endParaRPr lang="en-US" altLang="zh-CN" sz="2000" b="0" dirty="0">
              <a:solidFill>
                <a:schemeClr val="tx1"/>
              </a:solidFill>
              <a:latin typeface="黑体" pitchFamily="49" charset="-122"/>
              <a:ea typeface="黑体"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85"/>
                                        </p:tgtEl>
                                        <p:attrNameLst>
                                          <p:attrName>style.visibility</p:attrName>
                                        </p:attrNameLst>
                                      </p:cBhvr>
                                      <p:to>
                                        <p:strVal val="visible"/>
                                      </p:to>
                                    </p:set>
                                    <p:anim calcmode="lin" valueType="num">
                                      <p:cBhvr additive="base">
                                        <p:cTn id="7" dur="500" fill="hold"/>
                                        <p:tgtEl>
                                          <p:spTgt spid="11285"/>
                                        </p:tgtEl>
                                        <p:attrNameLst>
                                          <p:attrName>ppt_x</p:attrName>
                                        </p:attrNameLst>
                                      </p:cBhvr>
                                      <p:tavLst>
                                        <p:tav tm="0">
                                          <p:val>
                                            <p:strVal val="#ppt_x"/>
                                          </p:val>
                                        </p:tav>
                                        <p:tav tm="100000">
                                          <p:val>
                                            <p:strVal val="#ppt_x"/>
                                          </p:val>
                                        </p:tav>
                                      </p:tavLst>
                                    </p:anim>
                                    <p:anim calcmode="lin" valueType="num">
                                      <p:cBhvr additive="base">
                                        <p:cTn id="8" dur="500" fill="hold"/>
                                        <p:tgtEl>
                                          <p:spTgt spid="112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1B1A9D97-B282-4C6D-8F90-B5EC799B051B}" type="slidenum">
              <a:rPr lang="en-US" altLang="ko-KR"/>
              <a:pPr>
                <a:defRPr/>
              </a:pPr>
              <a:t>38</a:t>
            </a:fld>
            <a:endParaRPr lang="en-US" altLang="ko-KR"/>
          </a:p>
        </p:txBody>
      </p:sp>
      <p:sp>
        <p:nvSpPr>
          <p:cNvPr id="7171" name="Rectangle 93"/>
          <p:cNvSpPr>
            <a:spLocks noChangeArrowheads="1"/>
          </p:cNvSpPr>
          <p:nvPr/>
        </p:nvSpPr>
        <p:spPr bwMode="auto">
          <a:xfrm>
            <a:off x="636588" y="69850"/>
            <a:ext cx="7747000" cy="604781"/>
          </a:xfrm>
          <a:prstGeom prst="rect">
            <a:avLst/>
          </a:prstGeom>
          <a:noFill/>
          <a:ln>
            <a:noFill/>
          </a:ln>
          <a:effectLst/>
          <a:extLst/>
        </p:spPr>
        <p:txBody>
          <a:bodyPr anchor="ctr">
            <a:spAutoFit/>
          </a:bodyPr>
          <a:lstStyle/>
          <a:p>
            <a:pPr>
              <a:lnSpc>
                <a:spcPct val="120000"/>
              </a:lnSpc>
              <a:buFont typeface="Wingdings" pitchFamily="2" charset="2"/>
              <a:buNone/>
              <a:defRPr/>
            </a:pPr>
            <a:r>
              <a:rPr lang="en-US" altLang="zh-CN" sz="3200" b="0" dirty="0">
                <a:solidFill>
                  <a:schemeClr val="bg1"/>
                </a:solidFill>
                <a:latin typeface="黑体" pitchFamily="49" charset="-122"/>
                <a:ea typeface="黑体" pitchFamily="49" charset="-122"/>
              </a:rPr>
              <a:t>(4)</a:t>
            </a:r>
            <a:r>
              <a:rPr lang="zh-CN" altLang="en-US" sz="3200" b="0" dirty="0">
                <a:solidFill>
                  <a:schemeClr val="bg1"/>
                </a:solidFill>
                <a:latin typeface="黑体" pitchFamily="49" charset="-122"/>
                <a:ea typeface="黑体" pitchFamily="49" charset="-122"/>
              </a:rPr>
              <a:t>喷泉模型</a:t>
            </a:r>
            <a:endParaRPr lang="en-US" altLang="zh-CN" sz="3200" b="0" dirty="0">
              <a:solidFill>
                <a:schemeClr val="bg1"/>
              </a:solidFill>
              <a:latin typeface="黑体" pitchFamily="49" charset="-122"/>
              <a:ea typeface="黑体" pitchFamily="49" charset="-122"/>
            </a:endParaRPr>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5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5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0"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1"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8"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69"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3570"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pic>
        <p:nvPicPr>
          <p:cNvPr id="23571" name="Picture 2" descr="C:\Users\yang\Desktop\QQ截图20130302095255.png"/>
          <p:cNvPicPr>
            <a:picLocks noChangeAspect="1" noChangeArrowheads="1"/>
          </p:cNvPicPr>
          <p:nvPr/>
        </p:nvPicPr>
        <p:blipFill>
          <a:blip r:embed="rId3" cstate="print"/>
          <a:srcRect/>
          <a:stretch>
            <a:fillRect/>
          </a:stretch>
        </p:blipFill>
        <p:spPr bwMode="auto">
          <a:xfrm>
            <a:off x="3286125" y="1268413"/>
            <a:ext cx="5421313" cy="2746375"/>
          </a:xfrm>
          <a:prstGeom prst="rect">
            <a:avLst/>
          </a:prstGeom>
          <a:noFill/>
          <a:ln w="9525">
            <a:noFill/>
            <a:miter lim="800000"/>
            <a:headEnd/>
            <a:tailEnd/>
          </a:ln>
        </p:spPr>
      </p:pic>
      <p:sp>
        <p:nvSpPr>
          <p:cNvPr id="15380" name="AutoShape 6"/>
          <p:cNvSpPr>
            <a:spLocks noChangeArrowheads="1"/>
          </p:cNvSpPr>
          <p:nvPr/>
        </p:nvSpPr>
        <p:spPr bwMode="gray">
          <a:xfrm>
            <a:off x="107950" y="1268413"/>
            <a:ext cx="2892425" cy="5176837"/>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20000"/>
              </a:lnSpc>
              <a:defRPr/>
            </a:pPr>
            <a:r>
              <a:rPr lang="zh-CN" altLang="en-US" sz="2800" b="0" dirty="0"/>
              <a:t>  </a:t>
            </a:r>
            <a:r>
              <a:rPr lang="zh-CN" altLang="en-US" sz="2400" b="0" dirty="0">
                <a:solidFill>
                  <a:schemeClr val="tx1"/>
                </a:solidFill>
                <a:latin typeface="黑体" pitchFamily="49" charset="-122"/>
                <a:ea typeface="黑体" pitchFamily="49" charset="-122"/>
              </a:rPr>
              <a:t>喷泉模型适合于</a:t>
            </a:r>
            <a:r>
              <a:rPr lang="zh-CN" altLang="en-US" sz="2400" b="0" dirty="0">
                <a:solidFill>
                  <a:srgbClr val="FF0000"/>
                </a:solidFill>
                <a:latin typeface="黑体" pitchFamily="49" charset="-122"/>
                <a:ea typeface="黑体" pitchFamily="49" charset="-122"/>
              </a:rPr>
              <a:t>面向对象</a:t>
            </a:r>
            <a:r>
              <a:rPr lang="zh-CN" altLang="en-US" sz="2400" b="0" dirty="0">
                <a:solidFill>
                  <a:schemeClr val="tx1"/>
                </a:solidFill>
                <a:latin typeface="黑体" pitchFamily="49" charset="-122"/>
                <a:ea typeface="黑体" pitchFamily="49" charset="-122"/>
              </a:rPr>
              <a:t>的开发方法，它克服了瀑布模型不支持</a:t>
            </a:r>
            <a:r>
              <a:rPr lang="zh-CN" altLang="en-US" sz="2400" b="0" dirty="0">
                <a:solidFill>
                  <a:srgbClr val="FF0000"/>
                </a:solidFill>
                <a:latin typeface="黑体" pitchFamily="49" charset="-122"/>
                <a:ea typeface="黑体" pitchFamily="49" charset="-122"/>
              </a:rPr>
              <a:t>软件重用</a:t>
            </a:r>
            <a:r>
              <a:rPr lang="zh-CN" altLang="en-US" sz="2400" b="0" dirty="0">
                <a:solidFill>
                  <a:schemeClr val="tx1"/>
                </a:solidFill>
                <a:latin typeface="黑体" pitchFamily="49" charset="-122"/>
                <a:ea typeface="黑体" pitchFamily="49" charset="-122"/>
              </a:rPr>
              <a:t>和</a:t>
            </a:r>
            <a:r>
              <a:rPr lang="zh-CN" altLang="en-US" sz="2400" b="0" dirty="0">
                <a:solidFill>
                  <a:srgbClr val="FF0000"/>
                </a:solidFill>
                <a:latin typeface="黑体" pitchFamily="49" charset="-122"/>
                <a:ea typeface="黑体" pitchFamily="49" charset="-122"/>
              </a:rPr>
              <a:t>多项开发活动集成</a:t>
            </a:r>
            <a:r>
              <a:rPr lang="zh-CN" altLang="en-US" sz="2400" b="0" dirty="0">
                <a:solidFill>
                  <a:schemeClr val="tx1"/>
                </a:solidFill>
                <a:latin typeface="黑体" pitchFamily="49" charset="-122"/>
                <a:ea typeface="黑体" pitchFamily="49" charset="-122"/>
              </a:rPr>
              <a:t>的局限性。喷泉模型使开发过程具有</a:t>
            </a:r>
            <a:r>
              <a:rPr lang="zh-CN" altLang="en-US" sz="2400" b="0" dirty="0">
                <a:solidFill>
                  <a:srgbClr val="FF0000"/>
                </a:solidFill>
                <a:latin typeface="黑体" pitchFamily="49" charset="-122"/>
                <a:ea typeface="黑体" pitchFamily="49" charset="-122"/>
              </a:rPr>
              <a:t>迭代性</a:t>
            </a:r>
            <a:r>
              <a:rPr lang="zh-CN" altLang="en-US" sz="2400" b="0" dirty="0">
                <a:solidFill>
                  <a:schemeClr val="tx1"/>
                </a:solidFill>
                <a:latin typeface="黑体" pitchFamily="49" charset="-122"/>
                <a:ea typeface="黑体" pitchFamily="49" charset="-122"/>
              </a:rPr>
              <a:t>和</a:t>
            </a:r>
            <a:r>
              <a:rPr lang="zh-CN" altLang="en-US" sz="2400" b="0" dirty="0">
                <a:solidFill>
                  <a:srgbClr val="FF0000"/>
                </a:solidFill>
                <a:latin typeface="黑体" pitchFamily="49" charset="-122"/>
                <a:ea typeface="黑体" pitchFamily="49" charset="-122"/>
              </a:rPr>
              <a:t>无间隙性</a:t>
            </a:r>
            <a:r>
              <a:rPr lang="zh-CN" altLang="en-US" sz="2400" b="0" dirty="0">
                <a:solidFill>
                  <a:schemeClr val="tx1"/>
                </a:solidFill>
                <a:latin typeface="黑体" pitchFamily="49" charset="-122"/>
                <a:ea typeface="黑体" pitchFamily="49" charset="-122"/>
              </a:rPr>
              <a:t>。 </a:t>
            </a:r>
            <a:endParaRPr lang="en-US" altLang="zh-CN" b="0" dirty="0">
              <a:solidFill>
                <a:schemeClr val="tx1"/>
              </a:solidFill>
              <a:latin typeface="黑体" pitchFamily="49" charset="-122"/>
              <a:ea typeface="黑体" pitchFamily="49" charset="-122"/>
            </a:endParaRPr>
          </a:p>
        </p:txBody>
      </p:sp>
      <p:sp>
        <p:nvSpPr>
          <p:cNvPr id="12309" name="AutoShape 6"/>
          <p:cNvSpPr>
            <a:spLocks noChangeArrowheads="1"/>
          </p:cNvSpPr>
          <p:nvPr/>
        </p:nvSpPr>
        <p:spPr bwMode="gray">
          <a:xfrm>
            <a:off x="3286125" y="4014788"/>
            <a:ext cx="5557838" cy="2363787"/>
          </a:xfrm>
          <a:prstGeom prst="roundRect">
            <a:avLst>
              <a:gd name="adj" fmla="val 16667"/>
            </a:avLst>
          </a:prstGeom>
          <a:noFill/>
          <a:ln w="12700" algn="ctr">
            <a:solidFill>
              <a:srgbClr val="000000"/>
            </a:solidFill>
            <a:prstDash val="dash"/>
            <a:round/>
            <a:headEnd/>
            <a:tailEnd/>
          </a:ln>
          <a:effectLst/>
          <a:extLst/>
        </p:spPr>
        <p:txBody>
          <a:bodyPr anchor="ctr"/>
          <a:lstStyle/>
          <a:p>
            <a:pPr>
              <a:buFont typeface="Wingdings" pitchFamily="2" charset="2"/>
              <a:buChar char="u"/>
              <a:defRPr/>
            </a:pPr>
            <a:r>
              <a:rPr lang="zh-CN" altLang="en-US" sz="2400" b="0" dirty="0">
                <a:solidFill>
                  <a:schemeClr val="tx1"/>
                </a:solidFill>
                <a:latin typeface="黑体" pitchFamily="49" charset="-122"/>
                <a:ea typeface="黑体" pitchFamily="49" charset="-122"/>
              </a:rPr>
              <a:t>优点：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支持软件复用，有利于多项开发活动集成</a:t>
            </a:r>
            <a:endParaRPr lang="en-US" altLang="zh-CN" sz="2000" b="0" dirty="0">
              <a:solidFill>
                <a:schemeClr val="tx1"/>
              </a:solidFill>
              <a:latin typeface="黑体" pitchFamily="49" charset="-122"/>
              <a:ea typeface="黑体" pitchFamily="49" charset="-122"/>
            </a:endParaRPr>
          </a:p>
          <a:p>
            <a:pPr>
              <a:buFont typeface="Wingdings" pitchFamily="2" charset="2"/>
              <a:buChar char="u"/>
              <a:defRPr/>
            </a:pPr>
            <a:r>
              <a:rPr lang="zh-CN" altLang="en-US" sz="2400" b="0" dirty="0">
                <a:solidFill>
                  <a:schemeClr val="tx1"/>
                </a:solidFill>
                <a:latin typeface="黑体" pitchFamily="49" charset="-122"/>
                <a:ea typeface="黑体" pitchFamily="49" charset="-122"/>
              </a:rPr>
              <a:t>缺点：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大量开发人员同时开发，不利于项目管理，同时要确保文档一致性</a:t>
            </a:r>
            <a:endParaRPr lang="en-US" altLang="zh-CN" sz="2000" b="0" dirty="0">
              <a:solidFill>
                <a:schemeClr val="tx1"/>
              </a:solidFill>
              <a:latin typeface="黑体" pitchFamily="49" charset="-122"/>
              <a:ea typeface="黑体"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09"/>
                                        </p:tgtEl>
                                        <p:attrNameLst>
                                          <p:attrName>style.visibility</p:attrName>
                                        </p:attrNameLst>
                                      </p:cBhvr>
                                      <p:to>
                                        <p:strVal val="visible"/>
                                      </p:to>
                                    </p:set>
                                    <p:anim calcmode="lin" valueType="num">
                                      <p:cBhvr additive="base">
                                        <p:cTn id="7" dur="500" fill="hold"/>
                                        <p:tgtEl>
                                          <p:spTgt spid="12309"/>
                                        </p:tgtEl>
                                        <p:attrNameLst>
                                          <p:attrName>ppt_x</p:attrName>
                                        </p:attrNameLst>
                                      </p:cBhvr>
                                      <p:tavLst>
                                        <p:tav tm="0">
                                          <p:val>
                                            <p:strVal val="#ppt_x"/>
                                          </p:val>
                                        </p:tav>
                                        <p:tav tm="100000">
                                          <p:val>
                                            <p:strVal val="#ppt_x"/>
                                          </p:val>
                                        </p:tav>
                                      </p:tavLst>
                                    </p:anim>
                                    <p:anim calcmode="lin" valueType="num">
                                      <p:cBhvr additive="base">
                                        <p:cTn id="8" dur="500" fill="hold"/>
                                        <p:tgtEl>
                                          <p:spTgt spid="12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D35BF89A-6E9C-423F-AB25-51F28389A076}" type="slidenum">
              <a:rPr lang="en-US" altLang="ko-KR"/>
              <a:pPr>
                <a:defRPr/>
              </a:pPr>
              <a:t>39</a:t>
            </a:fld>
            <a:endParaRPr lang="en-US" altLang="ko-KR"/>
          </a:p>
        </p:txBody>
      </p:sp>
      <p:sp>
        <p:nvSpPr>
          <p:cNvPr id="7171" name="Rectangle 93"/>
          <p:cNvSpPr>
            <a:spLocks noChangeArrowheads="1"/>
          </p:cNvSpPr>
          <p:nvPr/>
        </p:nvSpPr>
        <p:spPr bwMode="auto">
          <a:xfrm>
            <a:off x="636588" y="69850"/>
            <a:ext cx="7747000" cy="604781"/>
          </a:xfrm>
          <a:prstGeom prst="rect">
            <a:avLst/>
          </a:prstGeom>
          <a:noFill/>
          <a:ln>
            <a:noFill/>
          </a:ln>
          <a:effectLst/>
          <a:extLst/>
        </p:spPr>
        <p:txBody>
          <a:bodyPr anchor="ctr">
            <a:spAutoFit/>
          </a:bodyPr>
          <a:lstStyle/>
          <a:p>
            <a:pPr>
              <a:lnSpc>
                <a:spcPct val="120000"/>
              </a:lnSpc>
              <a:buFont typeface="Wingdings" pitchFamily="2" charset="2"/>
              <a:buNone/>
              <a:defRPr/>
            </a:pPr>
            <a:r>
              <a:rPr lang="en-US" altLang="zh-CN" sz="3200" b="0" dirty="0">
                <a:solidFill>
                  <a:srgbClr val="FEFEFE"/>
                </a:solidFill>
                <a:latin typeface="黑体" pitchFamily="49" charset="-122"/>
                <a:ea typeface="黑体" pitchFamily="49" charset="-122"/>
              </a:rPr>
              <a:t>(5)</a:t>
            </a:r>
            <a:r>
              <a:rPr lang="zh-CN" altLang="en-US" sz="3200" b="0" dirty="0">
                <a:solidFill>
                  <a:srgbClr val="FEFEFE"/>
                </a:solidFill>
                <a:latin typeface="黑体" pitchFamily="49" charset="-122"/>
                <a:ea typeface="黑体" pitchFamily="49" charset="-122"/>
              </a:rPr>
              <a:t>原型模型</a:t>
            </a:r>
            <a:endParaRPr lang="en-US" altLang="zh-CN" sz="3200" b="0" dirty="0">
              <a:solidFill>
                <a:srgbClr val="FEFEFE"/>
              </a:solidFill>
              <a:latin typeface="黑体" pitchFamily="49" charset="-122"/>
              <a:ea typeface="黑体" pitchFamily="49" charset="-122"/>
            </a:endParaRPr>
          </a:p>
        </p:txBody>
      </p:sp>
      <p:sp>
        <p:nvSpPr>
          <p:cNvPr id="2458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9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9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9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9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94"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pic>
        <p:nvPicPr>
          <p:cNvPr id="24595" name="Picture 2" descr="C:\Users\yang\Desktop\QQ截图20130302095401.png"/>
          <p:cNvPicPr>
            <a:picLocks noChangeAspect="1" noChangeArrowheads="1"/>
          </p:cNvPicPr>
          <p:nvPr/>
        </p:nvPicPr>
        <p:blipFill>
          <a:blip r:embed="rId3" cstate="print"/>
          <a:srcRect/>
          <a:stretch>
            <a:fillRect/>
          </a:stretch>
        </p:blipFill>
        <p:spPr bwMode="auto">
          <a:xfrm>
            <a:off x="3143251" y="1268413"/>
            <a:ext cx="5676900" cy="3089275"/>
          </a:xfrm>
          <a:prstGeom prst="rect">
            <a:avLst/>
          </a:prstGeom>
          <a:noFill/>
          <a:ln w="9525">
            <a:noFill/>
            <a:miter lim="800000"/>
            <a:headEnd/>
            <a:tailEnd/>
          </a:ln>
        </p:spPr>
      </p:pic>
      <p:sp>
        <p:nvSpPr>
          <p:cNvPr id="16404" name="AutoShape 6"/>
          <p:cNvSpPr>
            <a:spLocks noChangeArrowheads="1"/>
          </p:cNvSpPr>
          <p:nvPr/>
        </p:nvSpPr>
        <p:spPr bwMode="gray">
          <a:xfrm>
            <a:off x="107950" y="1268413"/>
            <a:ext cx="3035300" cy="5176837"/>
          </a:xfrm>
          <a:prstGeom prst="roundRect">
            <a:avLst>
              <a:gd name="adj" fmla="val 16667"/>
            </a:avLst>
          </a:prstGeom>
          <a:noFill/>
          <a:ln w="12700" algn="ctr">
            <a:solidFill>
              <a:srgbClr val="000000"/>
            </a:solidFill>
            <a:prstDash val="dash"/>
            <a:round/>
            <a:headEnd/>
            <a:tailEnd/>
          </a:ln>
          <a:effectLst/>
          <a:extLst/>
        </p:spPr>
        <p:txBody>
          <a:bodyPr anchor="ctr"/>
          <a:lstStyle/>
          <a:p>
            <a:pPr>
              <a:defRPr/>
            </a:pPr>
            <a:r>
              <a:rPr lang="zh-CN" altLang="en-US" sz="2400" b="0" dirty="0">
                <a:solidFill>
                  <a:schemeClr val="tx1"/>
                </a:solidFill>
                <a:latin typeface="黑体" pitchFamily="49" charset="-122"/>
                <a:ea typeface="黑体" pitchFamily="49" charset="-122"/>
              </a:rPr>
              <a:t>  原型模型以</a:t>
            </a:r>
            <a:r>
              <a:rPr lang="zh-CN" altLang="en-US" sz="2400" dirty="0">
                <a:solidFill>
                  <a:srgbClr val="FF0000"/>
                </a:solidFill>
                <a:latin typeface="黑体" pitchFamily="49" charset="-122"/>
                <a:ea typeface="黑体" pitchFamily="49" charset="-122"/>
              </a:rPr>
              <a:t>迭代式开发为思想</a:t>
            </a:r>
            <a:r>
              <a:rPr lang="zh-CN" altLang="en-US" sz="2400" b="0" dirty="0">
                <a:latin typeface="黑体" pitchFamily="49" charset="-122"/>
                <a:ea typeface="黑体" pitchFamily="49" charset="-122"/>
              </a:rPr>
              <a:t>，</a:t>
            </a:r>
            <a:r>
              <a:rPr lang="zh-CN" altLang="en-US" sz="2400" b="0" dirty="0">
                <a:solidFill>
                  <a:schemeClr val="tx1"/>
                </a:solidFill>
                <a:latin typeface="黑体" pitchFamily="49" charset="-122"/>
                <a:ea typeface="黑体" pitchFamily="49" charset="-122"/>
              </a:rPr>
              <a:t>针对需求分析难以完整、准确，或者可实现性难以验证的问题，首先构建一个软件原始模型给用户体验，反馈意见，通过</a:t>
            </a:r>
            <a:r>
              <a:rPr lang="zh-CN" altLang="en-US" sz="2400" b="0" dirty="0">
                <a:solidFill>
                  <a:srgbClr val="FF0000"/>
                </a:solidFill>
                <a:latin typeface="黑体" pitchFamily="49" charset="-122"/>
                <a:ea typeface="黑体" pitchFamily="49" charset="-122"/>
              </a:rPr>
              <a:t>不断更新</a:t>
            </a:r>
            <a:r>
              <a:rPr lang="zh-CN" altLang="en-US" sz="2400" b="0" dirty="0">
                <a:solidFill>
                  <a:schemeClr val="tx1"/>
                </a:solidFill>
                <a:latin typeface="黑体" pitchFamily="49" charset="-122"/>
                <a:ea typeface="黑体" pitchFamily="49" charset="-122"/>
              </a:rPr>
              <a:t>或者多次重复开发，得到最终软件。  </a:t>
            </a:r>
            <a:endParaRPr lang="en-US" altLang="zh-CN" sz="2400" b="0" dirty="0">
              <a:solidFill>
                <a:schemeClr val="tx1"/>
              </a:solidFill>
              <a:latin typeface="黑体" pitchFamily="49" charset="-122"/>
              <a:ea typeface="黑体" pitchFamily="49" charset="-122"/>
            </a:endParaRPr>
          </a:p>
        </p:txBody>
      </p:sp>
      <p:sp>
        <p:nvSpPr>
          <p:cNvPr id="13333" name="AutoShape 6"/>
          <p:cNvSpPr>
            <a:spLocks noChangeArrowheads="1"/>
          </p:cNvSpPr>
          <p:nvPr/>
        </p:nvSpPr>
        <p:spPr bwMode="gray">
          <a:xfrm>
            <a:off x="3357563" y="4357688"/>
            <a:ext cx="5462587" cy="2047875"/>
          </a:xfrm>
          <a:prstGeom prst="roundRect">
            <a:avLst>
              <a:gd name="adj" fmla="val 16667"/>
            </a:avLst>
          </a:prstGeom>
          <a:noFill/>
          <a:ln w="12700" algn="ctr">
            <a:solidFill>
              <a:srgbClr val="000000"/>
            </a:solidFill>
            <a:prstDash val="dash"/>
            <a:round/>
            <a:headEnd/>
            <a:tailEnd/>
          </a:ln>
          <a:effectLst/>
          <a:extLst/>
        </p:spPr>
        <p:txBody>
          <a:bodyPr anchor="ctr"/>
          <a:lstStyle/>
          <a:p>
            <a:pPr>
              <a:buFont typeface="Wingdings" pitchFamily="2" charset="2"/>
              <a:buChar char="u"/>
              <a:defRPr/>
            </a:pPr>
            <a:r>
              <a:rPr lang="zh-CN" altLang="en-US" sz="2400" b="0" dirty="0">
                <a:solidFill>
                  <a:schemeClr val="tx1"/>
                </a:solidFill>
                <a:latin typeface="黑体" pitchFamily="49" charset="-122"/>
                <a:ea typeface="黑体" pitchFamily="49" charset="-122"/>
              </a:rPr>
              <a:t>优点：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易明确需求、易验证方案、用户快速体验与反馈</a:t>
            </a:r>
            <a:endParaRPr lang="en-US" altLang="zh-CN" sz="2000" b="0" dirty="0">
              <a:solidFill>
                <a:schemeClr val="tx1"/>
              </a:solidFill>
              <a:latin typeface="黑体" pitchFamily="49" charset="-122"/>
              <a:ea typeface="黑体" pitchFamily="49" charset="-122"/>
            </a:endParaRPr>
          </a:p>
          <a:p>
            <a:pPr>
              <a:buFont typeface="Wingdings" pitchFamily="2" charset="2"/>
              <a:buChar char="u"/>
              <a:defRPr/>
            </a:pPr>
            <a:r>
              <a:rPr lang="zh-CN" altLang="en-US" sz="2400" b="0" dirty="0">
                <a:solidFill>
                  <a:schemeClr val="tx1"/>
                </a:solidFill>
                <a:latin typeface="黑体" pitchFamily="49" charset="-122"/>
                <a:ea typeface="黑体" pitchFamily="49" charset="-122"/>
              </a:rPr>
              <a:t>缺点：</a:t>
            </a:r>
            <a:endParaRPr lang="en-US" altLang="zh-CN" sz="2400" b="0" dirty="0">
              <a:solidFill>
                <a:schemeClr val="tx1"/>
              </a:solidFill>
              <a:latin typeface="黑体" pitchFamily="49" charset="-122"/>
              <a:ea typeface="黑体" pitchFamily="49" charset="-122"/>
            </a:endParaRPr>
          </a:p>
          <a:p>
            <a:pPr lvl="1">
              <a:buFont typeface="Wingdings" pitchFamily="2" charset="2"/>
              <a:buChar char="Ø"/>
              <a:defRPr/>
            </a:pPr>
            <a:r>
              <a:rPr lang="zh-CN" altLang="en-US" sz="2000" b="0" dirty="0">
                <a:solidFill>
                  <a:schemeClr val="tx1"/>
                </a:solidFill>
                <a:latin typeface="黑体" pitchFamily="49" charset="-122"/>
                <a:ea typeface="黑体" pitchFamily="49" charset="-122"/>
              </a:rPr>
              <a:t>需要工具和方法支持，以保障进度和成本</a:t>
            </a:r>
            <a:endParaRPr lang="en-US" altLang="zh-CN" sz="2000" b="0" dirty="0">
              <a:solidFill>
                <a:schemeClr val="tx1"/>
              </a:solidFill>
              <a:latin typeface="黑体" pitchFamily="49" charset="-122"/>
              <a:ea typeface="黑体"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33"/>
                                        </p:tgtEl>
                                        <p:attrNameLst>
                                          <p:attrName>style.visibility</p:attrName>
                                        </p:attrNameLst>
                                      </p:cBhvr>
                                      <p:to>
                                        <p:strVal val="visible"/>
                                      </p:to>
                                    </p:set>
                                    <p:anim calcmode="lin" valueType="num">
                                      <p:cBhvr additive="base">
                                        <p:cTn id="7" dur="500" fill="hold"/>
                                        <p:tgtEl>
                                          <p:spTgt spid="13333"/>
                                        </p:tgtEl>
                                        <p:attrNameLst>
                                          <p:attrName>ppt_x</p:attrName>
                                        </p:attrNameLst>
                                      </p:cBhvr>
                                      <p:tavLst>
                                        <p:tav tm="0">
                                          <p:val>
                                            <p:strVal val="#ppt_x"/>
                                          </p:val>
                                        </p:tav>
                                        <p:tav tm="100000">
                                          <p:val>
                                            <p:strVal val="#ppt_x"/>
                                          </p:val>
                                        </p:tav>
                                      </p:tavLst>
                                    </p:anim>
                                    <p:anim calcmode="lin" valueType="num">
                                      <p:cBhvr additive="base">
                                        <p:cTn id="8" dur="500" fill="hold"/>
                                        <p:tgtEl>
                                          <p:spTgt spid="133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4881C1F7-6AE0-44AF-BFB2-0411C9C620DE}" type="slidenum">
              <a:rPr lang="en-US" altLang="ko-KR"/>
              <a:pPr>
                <a:defRPr/>
              </a:pPr>
              <a:t>4</a:t>
            </a:fld>
            <a:endParaRPr lang="en-US" altLang="ko-KR"/>
          </a:p>
        </p:txBody>
      </p:sp>
      <p:sp>
        <p:nvSpPr>
          <p:cNvPr id="7171" name="Rectangle 93"/>
          <p:cNvSpPr>
            <a:spLocks noChangeArrowheads="1"/>
          </p:cNvSpPr>
          <p:nvPr/>
        </p:nvSpPr>
        <p:spPr bwMode="auto">
          <a:xfrm>
            <a:off x="636588" y="92075"/>
            <a:ext cx="7747000" cy="584775"/>
          </a:xfrm>
          <a:prstGeom prst="rect">
            <a:avLst/>
          </a:prstGeom>
          <a:noFill/>
          <a:ln>
            <a:noFill/>
          </a:ln>
          <a:effectLst/>
          <a:extLst/>
        </p:spPr>
        <p:txBody>
          <a:bodyPr anchor="ctr">
            <a:spAutoFit/>
          </a:bodyPr>
          <a:lstStyle/>
          <a:p>
            <a:pPr eaLnBrk="0" hangingPunct="0">
              <a:buFont typeface="Wingdings" pitchFamily="2" charset="2"/>
              <a:buNone/>
              <a:defRPr/>
            </a:pPr>
            <a:r>
              <a:rPr lang="en-US" altLang="zh-CN" sz="3200" dirty="0">
                <a:solidFill>
                  <a:srgbClr val="FEFEFE"/>
                </a:solidFill>
                <a:effectLst>
                  <a:outerShdw blurRad="38100" dist="38100" dir="2700000" algn="tl">
                    <a:srgbClr val="000000"/>
                  </a:outerShdw>
                </a:effectLst>
                <a:latin typeface="黑体" pitchFamily="49" charset="-122"/>
                <a:ea typeface="黑体" pitchFamily="49" charset="-122"/>
              </a:rPr>
              <a:t>1.</a:t>
            </a:r>
            <a:r>
              <a:rPr lang="zh-CN" altLang="en-US" sz="3200" dirty="0">
                <a:solidFill>
                  <a:srgbClr val="FEFEFE"/>
                </a:solidFill>
                <a:effectLst>
                  <a:outerShdw blurRad="38100" dist="38100" dir="2700000" algn="tl">
                    <a:srgbClr val="000000"/>
                  </a:outerShdw>
                </a:effectLst>
                <a:latin typeface="黑体" pitchFamily="49" charset="-122"/>
                <a:ea typeface="黑体" pitchFamily="49" charset="-122"/>
              </a:rPr>
              <a:t>为什么需要软件过程</a:t>
            </a:r>
            <a:endParaRPr lang="en-US" altLang="zh-CN" sz="3200" dirty="0">
              <a:solidFill>
                <a:srgbClr val="FEFEFE"/>
              </a:solidFill>
              <a:effectLst>
                <a:outerShdw blurRad="38100" dist="38100" dir="2700000" algn="tl">
                  <a:srgbClr val="000000"/>
                </a:outerShdw>
              </a:effectLst>
              <a:latin typeface="黑体" pitchFamily="49" charset="-122"/>
              <a:ea typeface="黑体" pitchFamily="49" charset="-122"/>
            </a:endParaRPr>
          </a:p>
        </p:txBody>
      </p:sp>
      <p:sp>
        <p:nvSpPr>
          <p:cNvPr id="112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 name="AutoShape 6"/>
          <p:cNvSpPr>
            <a:spLocks noChangeArrowheads="1"/>
          </p:cNvSpPr>
          <p:nvPr/>
        </p:nvSpPr>
        <p:spPr bwMode="gray">
          <a:xfrm>
            <a:off x="333375" y="1628775"/>
            <a:ext cx="4953005" cy="4014803"/>
          </a:xfrm>
          <a:prstGeom prst="roundRect">
            <a:avLst>
              <a:gd name="adj" fmla="val 16667"/>
            </a:avLst>
          </a:prstGeom>
          <a:noFill/>
          <a:ln w="12700" algn="ctr">
            <a:solidFill>
              <a:srgbClr val="000000"/>
            </a:solidFill>
            <a:prstDash val="dash"/>
            <a:round/>
            <a:headEnd/>
            <a:tailEnd/>
          </a:ln>
          <a:effectLst/>
          <a:extLst/>
        </p:spPr>
        <p:txBody>
          <a:bodyPr anchor="ctr"/>
          <a:lstStyle/>
          <a:p>
            <a:pPr>
              <a:buFont typeface="Wingdings" pitchFamily="2" charset="2"/>
              <a:buChar char="u"/>
              <a:defRPr/>
            </a:pPr>
            <a:r>
              <a:rPr lang="zh-CN" altLang="en-US" sz="2800" dirty="0">
                <a:solidFill>
                  <a:schemeClr val="tx1"/>
                </a:solidFill>
              </a:rPr>
              <a:t>软件产品的特点</a:t>
            </a:r>
            <a:r>
              <a:rPr lang="en-US" altLang="zh-CN" sz="2800" dirty="0">
                <a:solidFill>
                  <a:schemeClr val="tx1"/>
                </a:solidFill>
              </a:rPr>
              <a:t>:</a:t>
            </a:r>
          </a:p>
          <a:p>
            <a:pPr lvl="1">
              <a:buFont typeface="Wingdings" pitchFamily="2" charset="2"/>
              <a:buChar char="Ø"/>
              <a:defRPr/>
            </a:pPr>
            <a:r>
              <a:rPr lang="zh-CN" altLang="en-US" sz="2800" dirty="0">
                <a:solidFill>
                  <a:schemeClr val="tx1"/>
                </a:solidFill>
              </a:rPr>
              <a:t>抽象 </a:t>
            </a:r>
            <a:endParaRPr lang="en-US" altLang="zh-CN" sz="2800" dirty="0">
              <a:solidFill>
                <a:schemeClr val="tx1"/>
              </a:solidFill>
            </a:endParaRPr>
          </a:p>
          <a:p>
            <a:pPr lvl="1">
              <a:buFont typeface="Wingdings" pitchFamily="2" charset="2"/>
              <a:buChar char="Ø"/>
              <a:defRPr/>
            </a:pPr>
            <a:endParaRPr lang="en-US" altLang="zh-CN" sz="2800" dirty="0">
              <a:solidFill>
                <a:schemeClr val="tx1"/>
              </a:solidFill>
            </a:endParaRPr>
          </a:p>
          <a:p>
            <a:pPr>
              <a:buFont typeface="Wingdings" pitchFamily="2" charset="2"/>
              <a:buChar char="u"/>
              <a:defRPr/>
            </a:pPr>
            <a:r>
              <a:rPr lang="zh-CN" altLang="en-US" sz="2800" dirty="0">
                <a:solidFill>
                  <a:schemeClr val="tx1"/>
                </a:solidFill>
              </a:rPr>
              <a:t>软件产业化的问题：</a:t>
            </a:r>
          </a:p>
          <a:p>
            <a:pPr marL="914400" lvl="1" indent="-457200">
              <a:buFont typeface="Wingdings" pitchFamily="2" charset="2"/>
              <a:buChar char="Ø"/>
              <a:defRPr/>
            </a:pPr>
            <a:r>
              <a:rPr lang="zh-CN" altLang="en-US" sz="2800" dirty="0">
                <a:solidFill>
                  <a:schemeClr val="tx1"/>
                </a:solidFill>
              </a:rPr>
              <a:t>软件没有生产流水线 </a:t>
            </a:r>
          </a:p>
          <a:p>
            <a:pPr marL="914400" lvl="1" indent="-457200">
              <a:buFont typeface="Wingdings" pitchFamily="2" charset="2"/>
              <a:buChar char="Ø"/>
              <a:defRPr/>
            </a:pPr>
            <a:r>
              <a:rPr lang="zh-CN" altLang="en-US" sz="2800" dirty="0">
                <a:solidFill>
                  <a:schemeClr val="tx1"/>
                </a:solidFill>
              </a:rPr>
              <a:t>软件是不断更改的 </a:t>
            </a:r>
          </a:p>
          <a:p>
            <a:pPr marL="914400" lvl="1" indent="-457200">
              <a:buFont typeface="Wingdings" pitchFamily="2" charset="2"/>
              <a:buChar char="Ø"/>
              <a:defRPr/>
            </a:pPr>
            <a:r>
              <a:rPr lang="zh-CN" altLang="en-US" sz="2800" dirty="0">
                <a:solidFill>
                  <a:schemeClr val="tx1"/>
                </a:solidFill>
              </a:rPr>
              <a:t>软件的质量难以控制 </a:t>
            </a:r>
            <a:endParaRPr lang="en-US" altLang="zh-CN" sz="2800" dirty="0">
              <a:solidFill>
                <a:schemeClr val="tx1"/>
              </a:solidFill>
            </a:endParaRPr>
          </a:p>
        </p:txBody>
      </p:sp>
      <p:sp>
        <p:nvSpPr>
          <p:cNvPr id="1127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8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8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8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128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grpSp>
        <p:nvGrpSpPr>
          <p:cNvPr id="2" name="组合 4"/>
          <p:cNvGrpSpPr>
            <a:grpSpLocks/>
          </p:cNvGrpSpPr>
          <p:nvPr/>
        </p:nvGrpSpPr>
        <p:grpSpPr bwMode="auto">
          <a:xfrm>
            <a:off x="5724525" y="1982788"/>
            <a:ext cx="3028950" cy="1160459"/>
            <a:chOff x="4998517" y="2085786"/>
            <a:chExt cx="4145483" cy="1993577"/>
          </a:xfrm>
        </p:grpSpPr>
        <p:sp>
          <p:nvSpPr>
            <p:cNvPr id="11288" name="矩形标注 2"/>
            <p:cNvSpPr>
              <a:spLocks noChangeArrowheads="1"/>
            </p:cNvSpPr>
            <p:nvPr/>
          </p:nvSpPr>
          <p:spPr bwMode="auto">
            <a:xfrm>
              <a:off x="4998517" y="2085786"/>
              <a:ext cx="4145483" cy="1993577"/>
            </a:xfrm>
            <a:prstGeom prst="wedgeRectCallout">
              <a:avLst>
                <a:gd name="adj1" fmla="val -64555"/>
                <a:gd name="adj2" fmla="val -12333"/>
              </a:avLst>
            </a:prstGeom>
            <a:noFill/>
            <a:ln w="9525" algn="ctr">
              <a:solidFill>
                <a:srgbClr val="000099"/>
              </a:solidFill>
              <a:round/>
              <a:headEnd/>
              <a:tailEnd/>
            </a:ln>
            <a:effectLst>
              <a:prstShdw prst="shdw13" dist="53882" dir="13500000">
                <a:srgbClr val="00005C">
                  <a:alpha val="50000"/>
                </a:srgbClr>
              </a:prstShdw>
            </a:effectLst>
          </p:spPr>
          <p:txBody>
            <a:bodyPr>
              <a:spAutoFit/>
            </a:bodyPr>
            <a:lstStyle/>
            <a:p>
              <a:pPr>
                <a:buFont typeface="Wingdings" pitchFamily="2" charset="2"/>
                <a:buNone/>
              </a:pPr>
              <a:endParaRPr lang="zh-CN" altLang="en-US"/>
            </a:p>
          </p:txBody>
        </p:sp>
        <p:sp>
          <p:nvSpPr>
            <p:cNvPr id="11289" name="TextBox 3"/>
            <p:cNvSpPr txBox="1">
              <a:spLocks noChangeArrowheads="1"/>
            </p:cNvSpPr>
            <p:nvPr/>
          </p:nvSpPr>
          <p:spPr bwMode="auto">
            <a:xfrm>
              <a:off x="5151935" y="2283603"/>
              <a:ext cx="3744417" cy="1427587"/>
            </a:xfrm>
            <a:prstGeom prst="rect">
              <a:avLst/>
            </a:prstGeom>
            <a:noFill/>
            <a:ln w="9525">
              <a:noFill/>
              <a:miter lim="800000"/>
              <a:headEnd/>
              <a:tailEnd/>
            </a:ln>
          </p:spPr>
          <p:txBody>
            <a:bodyPr>
              <a:spAutoFit/>
            </a:bodyPr>
            <a:lstStyle/>
            <a:p>
              <a:r>
                <a:rPr lang="zh-CN" altLang="en-US" sz="2400" dirty="0">
                  <a:solidFill>
                    <a:schemeClr val="tx1"/>
                  </a:solidFill>
                </a:rPr>
                <a:t>质量难控制、难于做到“完美”</a:t>
              </a:r>
              <a:r>
                <a:rPr lang="zh-CN" altLang="en-US" sz="2400" b="0" dirty="0">
                  <a:solidFill>
                    <a:schemeClr val="tx1"/>
                  </a:solidFill>
                </a:rPr>
                <a:t>。</a:t>
              </a:r>
            </a:p>
          </p:txBody>
        </p:sp>
      </p:grpSp>
      <p:grpSp>
        <p:nvGrpSpPr>
          <p:cNvPr id="3" name="组合 7"/>
          <p:cNvGrpSpPr>
            <a:grpSpLocks/>
          </p:cNvGrpSpPr>
          <p:nvPr/>
        </p:nvGrpSpPr>
        <p:grpSpPr bwMode="auto">
          <a:xfrm>
            <a:off x="5654675" y="3825874"/>
            <a:ext cx="3310003" cy="1615449"/>
            <a:chOff x="5654099" y="3826282"/>
            <a:chExt cx="3419872" cy="2213885"/>
          </a:xfrm>
        </p:grpSpPr>
        <p:sp>
          <p:nvSpPr>
            <p:cNvPr id="11286" name="矩形标注 5"/>
            <p:cNvSpPr>
              <a:spLocks noChangeArrowheads="1"/>
            </p:cNvSpPr>
            <p:nvPr/>
          </p:nvSpPr>
          <p:spPr bwMode="auto">
            <a:xfrm>
              <a:off x="5654099" y="3826282"/>
              <a:ext cx="3419872" cy="2213885"/>
            </a:xfrm>
            <a:prstGeom prst="wedgeRectCallout">
              <a:avLst>
                <a:gd name="adj1" fmla="val -62747"/>
                <a:gd name="adj2" fmla="val -23366"/>
              </a:avLst>
            </a:prstGeom>
            <a:noFill/>
            <a:ln w="9525" algn="ctr">
              <a:solidFill>
                <a:srgbClr val="000099"/>
              </a:solidFill>
              <a:round/>
              <a:headEnd/>
              <a:tailEnd/>
            </a:ln>
            <a:effectLst>
              <a:prstShdw prst="shdw13" dist="53882" dir="13500000">
                <a:srgbClr val="00005C">
                  <a:alpha val="50000"/>
                </a:srgbClr>
              </a:prstShdw>
            </a:effectLst>
          </p:spPr>
          <p:txBody>
            <a:bodyPr>
              <a:spAutoFit/>
            </a:bodyPr>
            <a:lstStyle/>
            <a:p>
              <a:pPr>
                <a:buFont typeface="Wingdings" pitchFamily="2" charset="2"/>
                <a:buNone/>
              </a:pPr>
              <a:endParaRPr lang="zh-CN" altLang="en-US"/>
            </a:p>
          </p:txBody>
        </p:sp>
        <p:sp>
          <p:nvSpPr>
            <p:cNvPr id="11287" name="TextBox 6"/>
            <p:cNvSpPr txBox="1">
              <a:spLocks noChangeArrowheads="1"/>
            </p:cNvSpPr>
            <p:nvPr/>
          </p:nvSpPr>
          <p:spPr bwMode="auto">
            <a:xfrm>
              <a:off x="5856832" y="3994507"/>
              <a:ext cx="3107655" cy="1799322"/>
            </a:xfrm>
            <a:prstGeom prst="rect">
              <a:avLst/>
            </a:prstGeom>
            <a:noFill/>
            <a:ln w="9525">
              <a:noFill/>
              <a:miter lim="800000"/>
              <a:headEnd/>
              <a:tailEnd/>
            </a:ln>
          </p:spPr>
          <p:txBody>
            <a:bodyPr>
              <a:spAutoFit/>
            </a:bodyPr>
            <a:lstStyle/>
            <a:p>
              <a:r>
                <a:rPr lang="zh-CN" altLang="en-US" sz="2400" dirty="0">
                  <a:solidFill>
                    <a:schemeClr val="tx1"/>
                  </a:solidFill>
                </a:rPr>
                <a:t>软件的开发管理技术远远无法跟上产业化步伐。</a:t>
              </a:r>
            </a:p>
            <a:p>
              <a:endParaRPr lang="zh-CN" altLang="en-US" dirty="0"/>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additive="base">
                                        <p:cTn id="13"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anim calcmode="lin" valueType="num">
                                      <p:cBhvr additive="base">
                                        <p:cTn id="19" dur="500" fill="hold"/>
                                        <p:tgtEl>
                                          <p:spTgt spid="1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7">
                                            <p:txEl>
                                              <p:pRg st="4" end="4"/>
                                            </p:txEl>
                                          </p:spTgt>
                                        </p:tgtEl>
                                        <p:attrNameLst>
                                          <p:attrName>style.visibility</p:attrName>
                                        </p:attrNameLst>
                                      </p:cBhvr>
                                      <p:to>
                                        <p:strVal val="visible"/>
                                      </p:to>
                                    </p:set>
                                    <p:anim calcmode="lin" valueType="num">
                                      <p:cBhvr additive="base">
                                        <p:cTn id="25" dur="500" fill="hold"/>
                                        <p:tgtEl>
                                          <p:spTgt spid="1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
                                            <p:txEl>
                                              <p:pRg st="5" end="5"/>
                                            </p:txEl>
                                          </p:spTgt>
                                        </p:tgtEl>
                                        <p:attrNameLst>
                                          <p:attrName>style.visibility</p:attrName>
                                        </p:attrNameLst>
                                      </p:cBhvr>
                                      <p:to>
                                        <p:strVal val="visible"/>
                                      </p:to>
                                    </p:set>
                                    <p:anim calcmode="lin" valueType="num">
                                      <p:cBhvr additive="base">
                                        <p:cTn id="31" dur="500" fill="hold"/>
                                        <p:tgtEl>
                                          <p:spTgt spid="1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
                                            <p:txEl>
                                              <p:pRg st="6" end="6"/>
                                            </p:txEl>
                                          </p:spTgt>
                                        </p:tgtEl>
                                        <p:attrNameLst>
                                          <p:attrName>style.visibility</p:attrName>
                                        </p:attrNameLst>
                                      </p:cBhvr>
                                      <p:to>
                                        <p:strVal val="visible"/>
                                      </p:to>
                                    </p:set>
                                    <p:anim calcmode="lin" valueType="num">
                                      <p:cBhvr additive="base">
                                        <p:cTn id="37" dur="500" fill="hold"/>
                                        <p:tgtEl>
                                          <p:spTgt spid="1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CEFA1BDA-2043-46E2-B53B-A7A316DCCEBD}" type="slidenum">
              <a:rPr lang="en-US" altLang="ko-KR"/>
              <a:pPr>
                <a:defRPr/>
              </a:pPr>
              <a:t>40</a:t>
            </a:fld>
            <a:endParaRPr lang="en-US" altLang="ko-KR"/>
          </a:p>
        </p:txBody>
      </p:sp>
      <p:sp>
        <p:nvSpPr>
          <p:cNvPr id="7171" name="Rectangle 93"/>
          <p:cNvSpPr>
            <a:spLocks noChangeArrowheads="1"/>
          </p:cNvSpPr>
          <p:nvPr/>
        </p:nvSpPr>
        <p:spPr bwMode="auto">
          <a:xfrm>
            <a:off x="636588" y="92075"/>
            <a:ext cx="7747000" cy="647700"/>
          </a:xfrm>
          <a:prstGeom prst="rect">
            <a:avLst/>
          </a:prstGeom>
          <a:noFill/>
          <a:ln>
            <a:noFill/>
          </a:ln>
          <a:effectLst/>
          <a:extLst/>
        </p:spPr>
        <p:txBody>
          <a:bodyPr anchor="ctr">
            <a:spAutoFit/>
          </a:bodyPr>
          <a:lstStyle/>
          <a:p>
            <a:pPr algn="ctr" eaLnBrk="0" hangingPunct="0">
              <a:defRPr/>
            </a:pPr>
            <a:r>
              <a:rPr lang="zh-CN" altLang="en-US" sz="3600" b="0" dirty="0">
                <a:solidFill>
                  <a:srgbClr val="FEFEFE"/>
                </a:solidFill>
                <a:latin typeface="黑体" pitchFamily="49" charset="-122"/>
                <a:ea typeface="黑体" pitchFamily="49" charset="-122"/>
              </a:rPr>
              <a:t>二、软件过程管理与改进</a:t>
            </a:r>
            <a:endParaRPr lang="en-US" altLang="zh-CN" sz="3600" b="0" dirty="0">
              <a:solidFill>
                <a:srgbClr val="FEFEFE"/>
              </a:solidFill>
              <a:latin typeface="黑体" pitchFamily="49" charset="-122"/>
              <a:ea typeface="黑体" pitchFamily="49" charset="-122"/>
            </a:endParaRPr>
          </a:p>
        </p:txBody>
      </p:sp>
      <p:sp>
        <p:nvSpPr>
          <p:cNvPr id="256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0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0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07" name="AutoShape 6"/>
          <p:cNvSpPr>
            <a:spLocks noChangeArrowheads="1"/>
          </p:cNvSpPr>
          <p:nvPr/>
        </p:nvSpPr>
        <p:spPr bwMode="gray">
          <a:xfrm>
            <a:off x="333375" y="1341438"/>
            <a:ext cx="8353425" cy="4751387"/>
          </a:xfrm>
          <a:prstGeom prst="roundRect">
            <a:avLst>
              <a:gd name="adj" fmla="val 16667"/>
            </a:avLst>
          </a:prstGeom>
          <a:noFill/>
          <a:ln w="12700" algn="ctr">
            <a:solidFill>
              <a:srgbClr val="000000"/>
            </a:solidFill>
            <a:prstDash val="dash"/>
            <a:round/>
            <a:headEnd/>
            <a:tailEnd/>
          </a:ln>
        </p:spPr>
        <p:txBody>
          <a:bodyPr anchor="ctr"/>
          <a:lstStyle/>
          <a:p>
            <a:pPr>
              <a:lnSpc>
                <a:spcPct val="120000"/>
              </a:lnSpc>
            </a:pPr>
            <a:r>
              <a:rPr lang="en-US" altLang="zh-CN" sz="2400" b="0" dirty="0">
                <a:solidFill>
                  <a:schemeClr val="tx1"/>
                </a:solidFill>
                <a:latin typeface="黑体" pitchFamily="49" charset="-122"/>
                <a:ea typeface="黑体" pitchFamily="49" charset="-122"/>
              </a:rPr>
              <a:t> </a:t>
            </a:r>
            <a:r>
              <a:rPr lang="zh-CN" altLang="en-US" sz="2800" b="0" dirty="0">
                <a:solidFill>
                  <a:schemeClr val="tx1"/>
                </a:solidFill>
                <a:latin typeface="黑体" pitchFamily="49" charset="-122"/>
                <a:ea typeface="黑体" pitchFamily="49" charset="-122"/>
              </a:rPr>
              <a:t>软件项目的准备阶段和执行过程中的相关内容：</a:t>
            </a:r>
            <a:endParaRPr lang="en-US" altLang="zh-CN" sz="2800" b="0" dirty="0">
              <a:solidFill>
                <a:schemeClr val="tx1"/>
              </a:solidFill>
              <a:latin typeface="黑体" pitchFamily="49" charset="-122"/>
              <a:ea typeface="黑体" pitchFamily="49" charset="-122"/>
            </a:endParaRPr>
          </a:p>
          <a:p>
            <a:pPr>
              <a:lnSpc>
                <a:spcPct val="120000"/>
              </a:lnSpc>
            </a:pPr>
            <a:r>
              <a:rPr lang="en-US" altLang="zh-CN" sz="3200" dirty="0">
                <a:solidFill>
                  <a:srgbClr val="FF0000"/>
                </a:solidFill>
                <a:latin typeface="黑体" pitchFamily="49" charset="-122"/>
                <a:ea typeface="黑体" pitchFamily="49" charset="-122"/>
              </a:rPr>
              <a:t>   1.</a:t>
            </a:r>
            <a:r>
              <a:rPr lang="zh-CN" altLang="en-US" sz="3200" dirty="0">
                <a:solidFill>
                  <a:srgbClr val="FF0000"/>
                </a:solidFill>
                <a:latin typeface="黑体" pitchFamily="49" charset="-122"/>
                <a:ea typeface="黑体" pitchFamily="49" charset="-122"/>
              </a:rPr>
              <a:t>过程的建立</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2.</a:t>
            </a:r>
            <a:r>
              <a:rPr lang="zh-CN" altLang="en-US" sz="3200" dirty="0">
                <a:solidFill>
                  <a:srgbClr val="FF0000"/>
                </a:solidFill>
                <a:latin typeface="黑体" pitchFamily="49" charset="-122"/>
                <a:ea typeface="黑体" pitchFamily="49" charset="-122"/>
              </a:rPr>
              <a:t>过程度量与监控</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3.</a:t>
            </a:r>
            <a:r>
              <a:rPr lang="zh-CN" altLang="en-US" sz="3200" dirty="0">
                <a:solidFill>
                  <a:srgbClr val="FF0000"/>
                </a:solidFill>
                <a:latin typeface="黑体" pitchFamily="49" charset="-122"/>
                <a:ea typeface="黑体" pitchFamily="49" charset="-122"/>
              </a:rPr>
              <a:t>过程评估与改进</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4.</a:t>
            </a:r>
            <a:r>
              <a:rPr lang="zh-CN" altLang="en-US" sz="3200" dirty="0">
                <a:solidFill>
                  <a:srgbClr val="FF0000"/>
                </a:solidFill>
                <a:latin typeface="黑体" pitchFamily="49" charset="-122"/>
                <a:ea typeface="黑体" pitchFamily="49" charset="-122"/>
              </a:rPr>
              <a:t>过程管理工具</a:t>
            </a:r>
          </a:p>
        </p:txBody>
      </p:sp>
      <p:sp>
        <p:nvSpPr>
          <p:cNvPr id="256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0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1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 name="右箭头 20"/>
          <p:cNvSpPr/>
          <p:nvPr/>
        </p:nvSpPr>
        <p:spPr bwMode="auto">
          <a:xfrm>
            <a:off x="623888" y="3389313"/>
            <a:ext cx="433387" cy="503237"/>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buFont typeface="Wingdings" pitchFamily="2" charset="2"/>
              <a:buNone/>
              <a:defRPr/>
            </a:pPr>
            <a:endParaRPr lang="zh-CN" altLang="en-US">
              <a:solidFill>
                <a:srgbClr val="0033CC"/>
              </a:solidFill>
              <a:latin typeface="宋体" pitchFamily="2" charset="-122"/>
              <a:ea typeface="宋体" pitchFamily="2" charset="-122"/>
            </a:endParaRPr>
          </a:p>
        </p:txBody>
      </p: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41B887B1-7EF4-44A6-899F-0CEE549D5820}" type="slidenum">
              <a:rPr lang="en-US" altLang="ko-KR"/>
              <a:pPr>
                <a:defRPr/>
              </a:pPr>
              <a:t>41</a:t>
            </a:fld>
            <a:endParaRPr lang="en-US" altLang="ko-KR"/>
          </a:p>
        </p:txBody>
      </p:sp>
      <p:sp>
        <p:nvSpPr>
          <p:cNvPr id="7171" name="Rectangle 93"/>
          <p:cNvSpPr>
            <a:spLocks noChangeArrowheads="1"/>
          </p:cNvSpPr>
          <p:nvPr/>
        </p:nvSpPr>
        <p:spPr bwMode="auto">
          <a:xfrm>
            <a:off x="636588" y="38100"/>
            <a:ext cx="7747000" cy="683264"/>
          </a:xfrm>
          <a:prstGeom prst="rect">
            <a:avLst/>
          </a:prstGeom>
          <a:noFill/>
          <a:ln>
            <a:noFill/>
          </a:ln>
          <a:effectLst/>
          <a:extLst/>
        </p:spPr>
        <p:txBody>
          <a:bodyPr anchor="ctr">
            <a:spAutoFit/>
          </a:bodyPr>
          <a:lstStyle/>
          <a:p>
            <a:pPr>
              <a:lnSpc>
                <a:spcPct val="120000"/>
              </a:lnSpc>
              <a:defRPr/>
            </a:pPr>
            <a:r>
              <a:rPr lang="en-US" altLang="zh-CN" sz="3200" b="0" dirty="0">
                <a:solidFill>
                  <a:srgbClr val="FEFEFE"/>
                </a:solidFill>
                <a:latin typeface="黑体" pitchFamily="49" charset="-122"/>
                <a:ea typeface="黑体" pitchFamily="49" charset="-122"/>
              </a:rPr>
              <a:t>2.</a:t>
            </a:r>
            <a:r>
              <a:rPr lang="zh-CN" altLang="en-US" sz="3200" b="0" dirty="0">
                <a:solidFill>
                  <a:srgbClr val="FEFEFE"/>
                </a:solidFill>
                <a:latin typeface="黑体" pitchFamily="49" charset="-122"/>
                <a:ea typeface="黑体" pitchFamily="49" charset="-122"/>
              </a:rPr>
              <a:t>过程度量与监控</a:t>
            </a:r>
            <a:endParaRPr lang="en-US" altLang="zh-CN" sz="3200" b="0" dirty="0">
              <a:solidFill>
                <a:srgbClr val="FEFEFE"/>
              </a:solidFill>
              <a:latin typeface="黑体" pitchFamily="49" charset="-122"/>
              <a:ea typeface="黑体" pitchFamily="49" charset="-122"/>
            </a:endParaRPr>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2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3" name="AutoShape 6"/>
          <p:cNvSpPr>
            <a:spLocks noChangeArrowheads="1"/>
          </p:cNvSpPr>
          <p:nvPr/>
        </p:nvSpPr>
        <p:spPr bwMode="gray">
          <a:xfrm>
            <a:off x="333375" y="1341439"/>
            <a:ext cx="8353425" cy="4945082"/>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40000"/>
              </a:lnSpc>
              <a:buFont typeface="Wingdings" pitchFamily="2" charset="2"/>
              <a:buNone/>
              <a:defRPr/>
            </a:pPr>
            <a:r>
              <a:rPr lang="zh-CN" altLang="en-US" sz="24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软件过程的实施过程中要对软件过程进行管理，一方面要保证软件项目遵循已建立的过程，</a:t>
            </a:r>
            <a:r>
              <a:rPr lang="zh-CN" altLang="en-US" sz="2400" b="0" dirty="0">
                <a:solidFill>
                  <a:srgbClr val="C00000"/>
                </a:solidFill>
                <a:latin typeface="黑体" pitchFamily="49" charset="-122"/>
                <a:ea typeface="黑体" pitchFamily="49" charset="-122"/>
              </a:rPr>
              <a:t>进度是可控的</a:t>
            </a:r>
            <a:r>
              <a:rPr lang="zh-CN" altLang="en-US" sz="2400" b="0" dirty="0">
                <a:solidFill>
                  <a:schemeClr val="tx1"/>
                </a:solidFill>
                <a:latin typeface="黑体" pitchFamily="49" charset="-122"/>
                <a:ea typeface="黑体" pitchFamily="49" charset="-122"/>
              </a:rPr>
              <a:t>，这就需要采取一定的监控技术；另一方面，需要将过程进展情况量化以</a:t>
            </a:r>
            <a:r>
              <a:rPr lang="zh-CN" altLang="en-US" sz="2400" b="0" dirty="0">
                <a:solidFill>
                  <a:srgbClr val="C00000"/>
                </a:solidFill>
                <a:latin typeface="黑体" pitchFamily="49" charset="-122"/>
                <a:ea typeface="黑体" pitchFamily="49" charset="-122"/>
              </a:rPr>
              <a:t>评估过程实施质量</a:t>
            </a:r>
            <a:r>
              <a:rPr lang="zh-CN" altLang="en-US" sz="2400" b="0" dirty="0">
                <a:solidFill>
                  <a:schemeClr val="tx1"/>
                </a:solidFill>
                <a:latin typeface="黑体" pitchFamily="49" charset="-122"/>
                <a:ea typeface="黑体" pitchFamily="49" charset="-122"/>
              </a:rPr>
              <a:t>，即进行过程的度量，进而优化和改进软件过程。</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defRPr/>
            </a:pPr>
            <a:r>
              <a:rPr lang="zh-CN" altLang="en-US" sz="2400" b="0" dirty="0">
                <a:solidFill>
                  <a:srgbClr val="C00000"/>
                </a:solidFill>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因此，</a:t>
            </a:r>
            <a:r>
              <a:rPr lang="zh-CN" altLang="en-US" sz="2400" b="0" dirty="0">
                <a:solidFill>
                  <a:srgbClr val="C00000"/>
                </a:solidFill>
                <a:latin typeface="黑体" pitchFamily="49" charset="-122"/>
                <a:ea typeface="黑体" pitchFamily="49" charset="-122"/>
              </a:rPr>
              <a:t>过程管理是实时、持续的，贯穿项目始终</a:t>
            </a:r>
            <a:r>
              <a:rPr lang="zh-CN" altLang="en-US" sz="2400" b="0" dirty="0">
                <a:solidFill>
                  <a:schemeClr val="tx1"/>
                </a:solidFill>
                <a:latin typeface="黑体" pitchFamily="49" charset="-122"/>
                <a:ea typeface="黑体" pitchFamily="49" charset="-122"/>
              </a:rPr>
              <a:t>。</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defRPr/>
            </a:pPr>
            <a:r>
              <a:rPr lang="zh-CN" altLang="en-US" sz="2400" b="0" dirty="0">
                <a:solidFill>
                  <a:schemeClr val="tx1"/>
                </a:solidFill>
                <a:latin typeface="黑体" pitchFamily="49" charset="-122"/>
                <a:ea typeface="黑体" pitchFamily="49" charset="-122"/>
              </a:rPr>
              <a:t>主要内容：</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defRPr/>
            </a:pPr>
            <a:r>
              <a:rPr lang="zh-CN" altLang="en-US" sz="2400" dirty="0">
                <a:solidFill>
                  <a:srgbClr val="FF0000"/>
                </a:solidFill>
                <a:latin typeface="黑体" pitchFamily="49" charset="-122"/>
                <a:ea typeface="黑体" pitchFamily="49" charset="-122"/>
              </a:rPr>
              <a:t>（</a:t>
            </a:r>
            <a:r>
              <a:rPr lang="en-US" altLang="zh-CN" sz="2400" dirty="0">
                <a:solidFill>
                  <a:srgbClr val="FF0000"/>
                </a:solidFill>
                <a:latin typeface="黑体" pitchFamily="49" charset="-122"/>
                <a:ea typeface="黑体" pitchFamily="49" charset="-122"/>
              </a:rPr>
              <a:t>1</a:t>
            </a:r>
            <a:r>
              <a:rPr lang="zh-CN" altLang="en-US" sz="2400" dirty="0">
                <a:solidFill>
                  <a:srgbClr val="FF0000"/>
                </a:solidFill>
                <a:latin typeface="黑体" pitchFamily="49" charset="-122"/>
                <a:ea typeface="黑体" pitchFamily="49" charset="-122"/>
              </a:rPr>
              <a:t>）过程度量</a:t>
            </a:r>
            <a:endParaRPr lang="en-US" altLang="zh-CN" sz="2400" dirty="0">
              <a:solidFill>
                <a:srgbClr val="FF0000"/>
              </a:solidFill>
              <a:latin typeface="黑体" pitchFamily="49" charset="-122"/>
              <a:ea typeface="黑体" pitchFamily="49" charset="-122"/>
            </a:endParaRPr>
          </a:p>
          <a:p>
            <a:pPr>
              <a:lnSpc>
                <a:spcPct val="120000"/>
              </a:lnSpc>
              <a:buFont typeface="Wingdings" pitchFamily="2" charset="2"/>
              <a:buNone/>
              <a:defRPr/>
            </a:pPr>
            <a:r>
              <a:rPr lang="zh-CN" altLang="en-US" sz="2400" dirty="0">
                <a:solidFill>
                  <a:srgbClr val="FF0000"/>
                </a:solidFill>
                <a:latin typeface="黑体" pitchFamily="49" charset="-122"/>
                <a:ea typeface="黑体" pitchFamily="49" charset="-122"/>
              </a:rPr>
              <a:t>（</a:t>
            </a:r>
            <a:r>
              <a:rPr lang="en-US" altLang="zh-CN" sz="2400" dirty="0">
                <a:solidFill>
                  <a:srgbClr val="FF0000"/>
                </a:solidFill>
                <a:latin typeface="黑体" pitchFamily="49" charset="-122"/>
                <a:ea typeface="黑体" pitchFamily="49" charset="-122"/>
              </a:rPr>
              <a:t>2</a:t>
            </a:r>
            <a:r>
              <a:rPr lang="zh-CN" altLang="en-US" sz="2400" dirty="0">
                <a:solidFill>
                  <a:srgbClr val="FF0000"/>
                </a:solidFill>
                <a:latin typeface="黑体" pitchFamily="49" charset="-122"/>
                <a:ea typeface="黑体" pitchFamily="49" charset="-122"/>
              </a:rPr>
              <a:t>）过程监控</a:t>
            </a:r>
          </a:p>
        </p:txBody>
      </p:sp>
      <p:sp>
        <p:nvSpPr>
          <p:cNvPr id="266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4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4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4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43">
                                            <p:txEl>
                                              <p:pRg st="0" end="0"/>
                                            </p:txEl>
                                          </p:spTgt>
                                        </p:tgtEl>
                                        <p:attrNameLst>
                                          <p:attrName>style.visibility</p:attrName>
                                        </p:attrNameLst>
                                      </p:cBhvr>
                                      <p:to>
                                        <p:strVal val="visible"/>
                                      </p:to>
                                    </p:set>
                                    <p:anim calcmode="lin" valueType="num">
                                      <p:cBhvr additive="base">
                                        <p:cTn id="7" dur="500" fill="hold"/>
                                        <p:tgtEl>
                                          <p:spTgt spid="143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343">
                                            <p:txEl>
                                              <p:pRg st="1" end="1"/>
                                            </p:txEl>
                                          </p:spTgt>
                                        </p:tgtEl>
                                        <p:attrNameLst>
                                          <p:attrName>style.visibility</p:attrName>
                                        </p:attrNameLst>
                                      </p:cBhvr>
                                      <p:to>
                                        <p:strVal val="visible"/>
                                      </p:to>
                                    </p:set>
                                    <p:anim calcmode="lin" valueType="num">
                                      <p:cBhvr additive="base">
                                        <p:cTn id="13" dur="500" fill="hold"/>
                                        <p:tgtEl>
                                          <p:spTgt spid="143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343">
                                            <p:txEl>
                                              <p:pRg st="2" end="2"/>
                                            </p:txEl>
                                          </p:spTgt>
                                        </p:tgtEl>
                                        <p:attrNameLst>
                                          <p:attrName>style.visibility</p:attrName>
                                        </p:attrNameLst>
                                      </p:cBhvr>
                                      <p:to>
                                        <p:strVal val="visible"/>
                                      </p:to>
                                    </p:set>
                                    <p:anim calcmode="lin" valueType="num">
                                      <p:cBhvr additive="base">
                                        <p:cTn id="19" dur="500" fill="hold"/>
                                        <p:tgtEl>
                                          <p:spTgt spid="143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43">
                                            <p:txEl>
                                              <p:pRg st="3" end="3"/>
                                            </p:txEl>
                                          </p:spTgt>
                                        </p:tgtEl>
                                        <p:attrNameLst>
                                          <p:attrName>style.visibility</p:attrName>
                                        </p:attrNameLst>
                                      </p:cBhvr>
                                      <p:to>
                                        <p:strVal val="visible"/>
                                      </p:to>
                                    </p:set>
                                    <p:anim calcmode="lin" valueType="num">
                                      <p:cBhvr additive="base">
                                        <p:cTn id="23" dur="500" fill="hold"/>
                                        <p:tgtEl>
                                          <p:spTgt spid="1434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34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343">
                                            <p:txEl>
                                              <p:pRg st="4" end="4"/>
                                            </p:txEl>
                                          </p:spTgt>
                                        </p:tgtEl>
                                        <p:attrNameLst>
                                          <p:attrName>style.visibility</p:attrName>
                                        </p:attrNameLst>
                                      </p:cBhvr>
                                      <p:to>
                                        <p:strVal val="visible"/>
                                      </p:to>
                                    </p:set>
                                    <p:anim calcmode="lin" valueType="num">
                                      <p:cBhvr additive="base">
                                        <p:cTn id="27" dur="500" fill="hold"/>
                                        <p:tgtEl>
                                          <p:spTgt spid="1434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43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62703E8B-B715-4151-97CD-45A9AE9962A4}" type="slidenum">
              <a:rPr lang="en-US" altLang="ko-KR"/>
              <a:pPr>
                <a:defRPr/>
              </a:pPr>
              <a:t>42</a:t>
            </a:fld>
            <a:endParaRPr lang="en-US" altLang="ko-KR"/>
          </a:p>
        </p:txBody>
      </p:sp>
      <p:sp>
        <p:nvSpPr>
          <p:cNvPr id="7171" name="Rectangle 93"/>
          <p:cNvSpPr>
            <a:spLocks noChangeArrowheads="1"/>
          </p:cNvSpPr>
          <p:nvPr/>
        </p:nvSpPr>
        <p:spPr bwMode="auto">
          <a:xfrm>
            <a:off x="571472" y="181013"/>
            <a:ext cx="7747000" cy="604781"/>
          </a:xfrm>
          <a:prstGeom prst="rect">
            <a:avLst/>
          </a:prstGeom>
          <a:noFill/>
          <a:ln>
            <a:noFill/>
          </a:ln>
          <a:effectLst/>
          <a:extLst/>
        </p:spPr>
        <p:txBody>
          <a:bodyPr anchor="ctr">
            <a:spAutoFit/>
          </a:bodyPr>
          <a:lstStyle/>
          <a:p>
            <a:pPr>
              <a:lnSpc>
                <a:spcPct val="120000"/>
              </a:lnSpc>
              <a:defRPr/>
            </a:pPr>
            <a:r>
              <a:rPr lang="zh-CN" altLang="en-US" sz="3200" b="0" dirty="0">
                <a:solidFill>
                  <a:srgbClr val="FEFEFE"/>
                </a:solidFill>
                <a:latin typeface="黑体" pitchFamily="49" charset="-122"/>
                <a:ea typeface="黑体" pitchFamily="49" charset="-122"/>
              </a:rPr>
              <a:t>（</a:t>
            </a:r>
            <a:r>
              <a:rPr lang="en-US" altLang="zh-CN" sz="3200" b="0" dirty="0">
                <a:solidFill>
                  <a:srgbClr val="FEFEFE"/>
                </a:solidFill>
                <a:latin typeface="黑体" pitchFamily="49" charset="-122"/>
                <a:ea typeface="黑体" pitchFamily="49" charset="-122"/>
              </a:rPr>
              <a:t>1</a:t>
            </a:r>
            <a:r>
              <a:rPr lang="zh-CN" altLang="en-US" sz="3200" b="0" dirty="0">
                <a:solidFill>
                  <a:srgbClr val="FEFEFE"/>
                </a:solidFill>
                <a:latin typeface="黑体" pitchFamily="49" charset="-122"/>
                <a:ea typeface="黑体" pitchFamily="49" charset="-122"/>
              </a:rPr>
              <a:t>）过程度量</a:t>
            </a:r>
            <a:endParaRPr lang="en-US" altLang="zh-CN" sz="3200" b="0" dirty="0">
              <a:solidFill>
                <a:srgbClr val="FEFEFE"/>
              </a:solidFill>
              <a:latin typeface="黑体" pitchFamily="49" charset="-122"/>
              <a:ea typeface="黑体" pitchFamily="49" charset="-122"/>
            </a:endParaRPr>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5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5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5367" name="AutoShape 6"/>
          <p:cNvSpPr>
            <a:spLocks noChangeArrowheads="1"/>
          </p:cNvSpPr>
          <p:nvPr/>
        </p:nvSpPr>
        <p:spPr bwMode="gray">
          <a:xfrm>
            <a:off x="333375" y="1341439"/>
            <a:ext cx="8353425" cy="4730768"/>
          </a:xfrm>
          <a:prstGeom prst="roundRect">
            <a:avLst>
              <a:gd name="adj" fmla="val 16667"/>
            </a:avLst>
          </a:prstGeom>
          <a:noFill/>
          <a:ln w="12700" algn="ctr">
            <a:solidFill>
              <a:srgbClr val="000000"/>
            </a:solidFill>
            <a:prstDash val="dash"/>
            <a:round/>
            <a:headEnd/>
            <a:tailEnd/>
          </a:ln>
        </p:spPr>
        <p:txBody>
          <a:bodyPr anchor="ctr"/>
          <a:lstStyle/>
          <a:p>
            <a:pPr>
              <a:lnSpc>
                <a:spcPct val="120000"/>
              </a:lnSpc>
              <a:buFont typeface="Wingdings" pitchFamily="2" charset="2"/>
              <a:buChar char="u"/>
            </a:pPr>
            <a:r>
              <a:rPr lang="zh-CN" altLang="en-US" sz="2800" b="0" dirty="0">
                <a:solidFill>
                  <a:schemeClr val="tx1"/>
                </a:solidFill>
                <a:latin typeface="黑体" pitchFamily="49" charset="-122"/>
                <a:ea typeface="黑体" pitchFamily="49" charset="-122"/>
              </a:rPr>
              <a:t>过程</a:t>
            </a:r>
            <a:r>
              <a:rPr lang="zh-CN" altLang="en-US" sz="2800" b="0" dirty="0">
                <a:solidFill>
                  <a:schemeClr val="accent2">
                    <a:lumMod val="50000"/>
                  </a:schemeClr>
                </a:solidFill>
                <a:latin typeface="黑体" pitchFamily="49" charset="-122"/>
                <a:ea typeface="黑体" pitchFamily="49" charset="-122"/>
              </a:rPr>
              <a:t>度量</a:t>
            </a:r>
            <a:r>
              <a:rPr lang="zh-CN" altLang="en-US" sz="2800" b="0" dirty="0">
                <a:solidFill>
                  <a:schemeClr val="tx1"/>
                </a:solidFill>
                <a:latin typeface="黑体" pitchFamily="49" charset="-122"/>
                <a:ea typeface="黑体" pitchFamily="49" charset="-122"/>
              </a:rPr>
              <a:t>的意义</a:t>
            </a:r>
            <a:endParaRPr lang="en-US" altLang="zh-CN" sz="2800" b="0" dirty="0">
              <a:solidFill>
                <a:schemeClr val="tx1"/>
              </a:solidFill>
              <a:latin typeface="黑体" pitchFamily="49" charset="-122"/>
              <a:ea typeface="黑体" pitchFamily="49" charset="-122"/>
            </a:endParaRPr>
          </a:p>
          <a:p>
            <a:pPr>
              <a:lnSpc>
                <a:spcPct val="120000"/>
              </a:lnSpc>
            </a:pPr>
            <a:r>
              <a:rPr lang="zh-CN" altLang="en-US" sz="2400" b="0" dirty="0">
                <a:solidFill>
                  <a:schemeClr val="tx1"/>
                </a:solidFill>
                <a:latin typeface="黑体" pitchFamily="49" charset="-122"/>
                <a:ea typeface="黑体" pitchFamily="49" charset="-122"/>
              </a:rPr>
              <a:t>    过程度量能够为软件</a:t>
            </a:r>
            <a:r>
              <a:rPr lang="zh-CN" altLang="en-US" sz="2400" b="0" dirty="0">
                <a:solidFill>
                  <a:schemeClr val="accent2">
                    <a:lumMod val="50000"/>
                  </a:schemeClr>
                </a:solidFill>
                <a:latin typeface="黑体" pitchFamily="49" charset="-122"/>
                <a:ea typeface="黑体" pitchFamily="49" charset="-122"/>
              </a:rPr>
              <a:t>团队</a:t>
            </a:r>
            <a:r>
              <a:rPr lang="zh-CN" altLang="en-US" sz="2400" b="0" dirty="0">
                <a:solidFill>
                  <a:schemeClr val="tx1"/>
                </a:solidFill>
                <a:latin typeface="黑体" pitchFamily="49" charset="-122"/>
                <a:ea typeface="黑体" pitchFamily="49" charset="-122"/>
              </a:rPr>
              <a:t>提供用于</a:t>
            </a:r>
            <a:r>
              <a:rPr lang="zh-CN" altLang="en-US" sz="2400" b="0" dirty="0">
                <a:solidFill>
                  <a:schemeClr val="accent2">
                    <a:lumMod val="50000"/>
                  </a:schemeClr>
                </a:solidFill>
                <a:latin typeface="黑体" pitchFamily="49" charset="-122"/>
                <a:ea typeface="黑体" pitchFamily="49" charset="-122"/>
              </a:rPr>
              <a:t>评估</a:t>
            </a:r>
            <a:r>
              <a:rPr lang="zh-CN" altLang="en-US" sz="2400" b="0" dirty="0">
                <a:solidFill>
                  <a:schemeClr val="tx1"/>
                </a:solidFill>
                <a:latin typeface="黑体" pitchFamily="49" charset="-122"/>
                <a:ea typeface="黑体" pitchFamily="49" charset="-122"/>
              </a:rPr>
              <a:t>的参考，有助于帮助软件团队实施成功的过程、自我评价软件过程能力、积累经验并对过程进行改进。</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Char char="u"/>
            </a:pPr>
            <a:r>
              <a:rPr lang="zh-CN" altLang="en-US" sz="2800" b="0" dirty="0">
                <a:solidFill>
                  <a:schemeClr val="tx1"/>
                </a:solidFill>
                <a:latin typeface="黑体" pitchFamily="49" charset="-122"/>
                <a:ea typeface="黑体" pitchFamily="49" charset="-122"/>
              </a:rPr>
              <a:t>过程度量的对象 </a:t>
            </a:r>
            <a:endParaRPr lang="en-US" altLang="zh-CN" sz="2800" b="0" dirty="0">
              <a:solidFill>
                <a:schemeClr val="tx1"/>
              </a:solidFill>
              <a:latin typeface="黑体" pitchFamily="49" charset="-122"/>
              <a:ea typeface="黑体" pitchFamily="49" charset="-122"/>
            </a:endParaRPr>
          </a:p>
          <a:p>
            <a:pPr>
              <a:lnSpc>
                <a:spcPct val="120000"/>
              </a:lnSpc>
              <a:buFont typeface="Wingdings" pitchFamily="2" charset="2"/>
              <a:buNone/>
            </a:pPr>
            <a:r>
              <a:rPr lang="zh-CN" altLang="en-US" sz="2000" b="0" dirty="0">
                <a:solidFill>
                  <a:schemeClr val="tx1"/>
                </a:solidFill>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度量软件过程通常要关注的主要</a:t>
            </a:r>
            <a:r>
              <a:rPr lang="zh-CN" altLang="en-US" sz="2400" b="0" dirty="0">
                <a:solidFill>
                  <a:schemeClr val="accent2">
                    <a:lumMod val="50000"/>
                  </a:schemeClr>
                </a:solidFill>
                <a:latin typeface="黑体" pitchFamily="49" charset="-122"/>
                <a:ea typeface="黑体" pitchFamily="49" charset="-122"/>
              </a:rPr>
              <a:t>对象</a:t>
            </a:r>
            <a:r>
              <a:rPr lang="zh-CN" altLang="en-US" sz="2400" b="0" dirty="0">
                <a:solidFill>
                  <a:schemeClr val="tx1"/>
                </a:solidFill>
                <a:latin typeface="黑体" pitchFamily="49" charset="-122"/>
                <a:ea typeface="黑体" pitchFamily="49" charset="-122"/>
              </a:rPr>
              <a:t>包括：</a:t>
            </a:r>
            <a:r>
              <a:rPr lang="zh-CN" altLang="en-US" sz="2400" dirty="0">
                <a:solidFill>
                  <a:srgbClr val="FF0000"/>
                </a:solidFill>
                <a:latin typeface="黑体" pitchFamily="49" charset="-122"/>
                <a:ea typeface="黑体" pitchFamily="49" charset="-122"/>
              </a:rPr>
              <a:t>过程自身、过程结果和活动</a:t>
            </a:r>
            <a:r>
              <a:rPr lang="zh-CN" altLang="en-US" sz="2400" b="0" dirty="0">
                <a:solidFill>
                  <a:schemeClr val="tx1"/>
                </a:solidFill>
                <a:latin typeface="黑体" pitchFamily="49" charset="-122"/>
                <a:ea typeface="黑体" pitchFamily="49" charset="-122"/>
              </a:rPr>
              <a:t>。不同对象所要度量的内容和使用的方法略有不同。  </a:t>
            </a:r>
          </a:p>
        </p:txBody>
      </p:sp>
      <p:sp>
        <p:nvSpPr>
          <p:cNvPr id="276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5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5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5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766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7">
                                            <p:txEl>
                                              <p:pRg st="0" end="0"/>
                                            </p:txEl>
                                          </p:spTgt>
                                        </p:tgtEl>
                                        <p:attrNameLst>
                                          <p:attrName>style.visibility</p:attrName>
                                        </p:attrNameLst>
                                      </p:cBhvr>
                                      <p:to>
                                        <p:strVal val="visible"/>
                                      </p:to>
                                    </p:set>
                                    <p:anim calcmode="lin" valueType="num">
                                      <p:cBhvr additive="base">
                                        <p:cTn id="7" dur="500" fill="hold"/>
                                        <p:tgtEl>
                                          <p:spTgt spid="153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7">
                                            <p:txEl>
                                              <p:pRg st="1" end="1"/>
                                            </p:txEl>
                                          </p:spTgt>
                                        </p:tgtEl>
                                        <p:attrNameLst>
                                          <p:attrName>style.visibility</p:attrName>
                                        </p:attrNameLst>
                                      </p:cBhvr>
                                      <p:to>
                                        <p:strVal val="visible"/>
                                      </p:to>
                                    </p:set>
                                    <p:anim calcmode="lin" valueType="num">
                                      <p:cBhvr additive="base">
                                        <p:cTn id="11" dur="500" fill="hold"/>
                                        <p:tgtEl>
                                          <p:spTgt spid="153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5367">
                                            <p:txEl>
                                              <p:pRg st="2" end="2"/>
                                            </p:txEl>
                                          </p:spTgt>
                                        </p:tgtEl>
                                        <p:attrNameLst>
                                          <p:attrName>style.visibility</p:attrName>
                                        </p:attrNameLst>
                                      </p:cBhvr>
                                      <p:to>
                                        <p:strVal val="visible"/>
                                      </p:to>
                                    </p:set>
                                    <p:anim calcmode="lin" valueType="num">
                                      <p:cBhvr additive="base">
                                        <p:cTn id="17" dur="500" fill="hold"/>
                                        <p:tgtEl>
                                          <p:spTgt spid="153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367">
                                            <p:txEl>
                                              <p:pRg st="3" end="3"/>
                                            </p:txEl>
                                          </p:spTgt>
                                        </p:tgtEl>
                                        <p:attrNameLst>
                                          <p:attrName>style.visibility</p:attrName>
                                        </p:attrNameLst>
                                      </p:cBhvr>
                                      <p:to>
                                        <p:strVal val="visible"/>
                                      </p:to>
                                    </p:set>
                                    <p:anim calcmode="lin" valueType="num">
                                      <p:cBhvr additive="base">
                                        <p:cTn id="21" dur="500" fill="hold"/>
                                        <p:tgtEl>
                                          <p:spTgt spid="153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3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68A0064B-326B-400E-B1AC-7CF63EFACC69}" type="slidenum">
              <a:rPr lang="en-US" altLang="ko-KR"/>
              <a:pPr>
                <a:defRPr/>
              </a:pPr>
              <a:t>43</a:t>
            </a:fld>
            <a:endParaRPr lang="en-US" altLang="ko-KR" dirty="0"/>
          </a:p>
        </p:txBody>
      </p:sp>
      <p:sp>
        <p:nvSpPr>
          <p:cNvPr id="7171" name="Rectangle 93"/>
          <p:cNvSpPr>
            <a:spLocks noChangeArrowheads="1"/>
          </p:cNvSpPr>
          <p:nvPr/>
        </p:nvSpPr>
        <p:spPr bwMode="auto">
          <a:xfrm>
            <a:off x="636588" y="69850"/>
            <a:ext cx="7747000" cy="683264"/>
          </a:xfrm>
          <a:prstGeom prst="rect">
            <a:avLst/>
          </a:prstGeom>
          <a:noFill/>
          <a:ln>
            <a:noFill/>
          </a:ln>
          <a:effectLst/>
          <a:extLst/>
        </p:spPr>
        <p:txBody>
          <a:bodyPr anchor="ctr">
            <a:spAutoFit/>
          </a:bodyPr>
          <a:lstStyle/>
          <a:p>
            <a:pPr>
              <a:lnSpc>
                <a:spcPct val="120000"/>
              </a:lnSpc>
              <a:defRPr/>
            </a:pPr>
            <a:r>
              <a:rPr lang="en-US" altLang="zh-CN" sz="3200" b="0" dirty="0">
                <a:solidFill>
                  <a:srgbClr val="FEFEFE"/>
                </a:solidFill>
                <a:latin typeface="黑体" pitchFamily="49" charset="-122"/>
                <a:ea typeface="黑体" pitchFamily="49" charset="-122"/>
              </a:rPr>
              <a:t>1</a:t>
            </a:r>
            <a:r>
              <a:rPr lang="zh-CN" altLang="en-US" sz="3200" b="0" dirty="0">
                <a:solidFill>
                  <a:srgbClr val="FEFEFE"/>
                </a:solidFill>
                <a:latin typeface="黑体" pitchFamily="49" charset="-122"/>
                <a:ea typeface="黑体" pitchFamily="49" charset="-122"/>
              </a:rPr>
              <a:t>）对过程自身的度量</a:t>
            </a:r>
            <a:endParaRPr lang="en-US" altLang="zh-CN" sz="3200" b="0" dirty="0">
              <a:solidFill>
                <a:srgbClr val="FEFEFE"/>
              </a:solidFill>
              <a:latin typeface="黑体" pitchFamily="49" charset="-122"/>
              <a:ea typeface="黑体" pitchFamily="49" charset="-122"/>
            </a:endParaRPr>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7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7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79" name="AutoShape 6"/>
          <p:cNvSpPr>
            <a:spLocks noChangeArrowheads="1"/>
          </p:cNvSpPr>
          <p:nvPr/>
        </p:nvSpPr>
        <p:spPr bwMode="gray">
          <a:xfrm>
            <a:off x="333375" y="1341439"/>
            <a:ext cx="8353425" cy="4873644"/>
          </a:xfrm>
          <a:prstGeom prst="roundRect">
            <a:avLst>
              <a:gd name="adj" fmla="val 16667"/>
            </a:avLst>
          </a:prstGeom>
          <a:noFill/>
          <a:ln w="12700" algn="ctr">
            <a:solidFill>
              <a:srgbClr val="000000"/>
            </a:solidFill>
            <a:prstDash val="dash"/>
            <a:round/>
            <a:headEnd/>
            <a:tailEnd/>
          </a:ln>
        </p:spPr>
        <p:txBody>
          <a:bodyPr anchor="ctr"/>
          <a:lstStyle/>
          <a:p>
            <a:pPr>
              <a:lnSpc>
                <a:spcPct val="120000"/>
              </a:lnSpc>
              <a:buFont typeface="Wingdings" pitchFamily="2" charset="2"/>
              <a:buNone/>
            </a:pPr>
            <a:r>
              <a:rPr lang="zh-CN" altLang="en-US" sz="2800" b="0" dirty="0">
                <a:latin typeface="黑体" pitchFamily="49" charset="-122"/>
                <a:ea typeface="黑体" pitchFamily="49" charset="-122"/>
              </a:rPr>
              <a:t>   </a:t>
            </a:r>
            <a:r>
              <a:rPr lang="zh-CN" altLang="en-US" sz="2800" b="0" dirty="0">
                <a:solidFill>
                  <a:schemeClr val="tx1"/>
                </a:solidFill>
                <a:latin typeface="黑体" pitchFamily="49" charset="-122"/>
                <a:ea typeface="黑体" pitchFamily="49" charset="-122"/>
              </a:rPr>
              <a:t>要衡量软件过程本身的完成情况，常见的</a:t>
            </a:r>
            <a:r>
              <a:rPr lang="zh-CN" altLang="en-US" sz="2800" b="0" dirty="0">
                <a:solidFill>
                  <a:schemeClr val="accent2">
                    <a:lumMod val="50000"/>
                  </a:schemeClr>
                </a:solidFill>
                <a:latin typeface="黑体" pitchFamily="49" charset="-122"/>
                <a:ea typeface="黑体" pitchFamily="49" charset="-122"/>
              </a:rPr>
              <a:t>指标</a:t>
            </a:r>
            <a:r>
              <a:rPr lang="zh-CN" altLang="en-US" sz="2800" b="0" dirty="0">
                <a:solidFill>
                  <a:schemeClr val="tx1"/>
                </a:solidFill>
                <a:latin typeface="黑体" pitchFamily="49" charset="-122"/>
                <a:ea typeface="黑体" pitchFamily="49" charset="-122"/>
              </a:rPr>
              <a:t>有</a:t>
            </a:r>
            <a:r>
              <a:rPr lang="zh-CN" altLang="en-US" sz="2800" dirty="0">
                <a:solidFill>
                  <a:srgbClr val="FF0000"/>
                </a:solidFill>
                <a:latin typeface="黑体" pitchFamily="49" charset="-122"/>
                <a:ea typeface="黑体" pitchFamily="49" charset="-122"/>
              </a:rPr>
              <a:t>进度、成本、工作量</a:t>
            </a:r>
            <a:r>
              <a:rPr lang="zh-CN" altLang="en-US" sz="2800" b="0" dirty="0">
                <a:solidFill>
                  <a:schemeClr val="tx1"/>
                </a:solidFill>
                <a:latin typeface="黑体" pitchFamily="49" charset="-122"/>
                <a:ea typeface="黑体" pitchFamily="49" charset="-122"/>
              </a:rPr>
              <a:t>等。</a:t>
            </a:r>
            <a:endParaRPr lang="en-US" altLang="zh-CN" sz="2800" b="0" dirty="0">
              <a:solidFill>
                <a:schemeClr val="tx1"/>
              </a:solidFill>
              <a:latin typeface="黑体" pitchFamily="49" charset="-122"/>
              <a:ea typeface="黑体" pitchFamily="49" charset="-122"/>
            </a:endParaRPr>
          </a:p>
          <a:p>
            <a:pPr>
              <a:lnSpc>
                <a:spcPct val="120000"/>
              </a:lnSpc>
              <a:buFont typeface="Wingdings" pitchFamily="2" charset="2"/>
              <a:buNone/>
            </a:pPr>
            <a:r>
              <a:rPr lang="zh-CN" altLang="en-US" sz="2800" b="0" dirty="0">
                <a:solidFill>
                  <a:schemeClr val="tx1"/>
                </a:solidFill>
                <a:latin typeface="黑体" pitchFamily="49" charset="-122"/>
                <a:ea typeface="黑体" pitchFamily="49" charset="-122"/>
              </a:rPr>
              <a:t>  对于</a:t>
            </a:r>
            <a:r>
              <a:rPr lang="zh-CN" altLang="en-US" sz="2800" b="0" dirty="0">
                <a:solidFill>
                  <a:srgbClr val="C00000"/>
                </a:solidFill>
                <a:latin typeface="黑体" pitchFamily="49" charset="-122"/>
                <a:ea typeface="黑体" pitchFamily="49" charset="-122"/>
              </a:rPr>
              <a:t>进度</a:t>
            </a:r>
            <a:r>
              <a:rPr lang="zh-CN" altLang="en-US" sz="2800" b="0" dirty="0">
                <a:solidFill>
                  <a:schemeClr val="tx1"/>
                </a:solidFill>
                <a:latin typeface="黑体" pitchFamily="49" charset="-122"/>
                <a:ea typeface="黑体" pitchFamily="49" charset="-122"/>
              </a:rPr>
              <a:t>，软件项目在计划阶段会定义进度指标，可以在项目实施过程中的各个里程碑与计划指标对比来度量；</a:t>
            </a:r>
            <a:endParaRPr lang="en-US" altLang="zh-CN" sz="2800" b="0" dirty="0">
              <a:solidFill>
                <a:schemeClr val="tx1"/>
              </a:solidFill>
              <a:latin typeface="黑体" pitchFamily="49" charset="-122"/>
              <a:ea typeface="黑体" pitchFamily="49" charset="-122"/>
            </a:endParaRPr>
          </a:p>
          <a:p>
            <a:pPr>
              <a:lnSpc>
                <a:spcPct val="120000"/>
              </a:lnSpc>
              <a:buFont typeface="Wingdings" pitchFamily="2" charset="2"/>
              <a:buNone/>
            </a:pPr>
            <a:r>
              <a:rPr lang="zh-CN" altLang="en-US" sz="2800" b="0" dirty="0">
                <a:solidFill>
                  <a:srgbClr val="C00000"/>
                </a:solidFill>
                <a:latin typeface="黑体" pitchFamily="49" charset="-122"/>
                <a:ea typeface="黑体" pitchFamily="49" charset="-122"/>
              </a:rPr>
              <a:t>  成本</a:t>
            </a:r>
            <a:r>
              <a:rPr lang="zh-CN" altLang="en-US" sz="2800" b="0" dirty="0">
                <a:solidFill>
                  <a:schemeClr val="tx1"/>
                </a:solidFill>
                <a:latin typeface="黑体" pitchFamily="49" charset="-122"/>
                <a:ea typeface="黑体" pitchFamily="49" charset="-122"/>
              </a:rPr>
              <a:t>的度量也并不困难，因为这些数据是可量化的，也有计划指标加以参考。 </a:t>
            </a:r>
          </a:p>
        </p:txBody>
      </p:sp>
      <p:sp>
        <p:nvSpPr>
          <p:cNvPr id="286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8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9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869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5773F4DE-7469-4F15-892E-85AF67E479E2}" type="slidenum">
              <a:rPr lang="en-US" altLang="ko-KR"/>
              <a:pPr>
                <a:defRPr/>
              </a:pPr>
              <a:t>44</a:t>
            </a:fld>
            <a:endParaRPr lang="en-US" altLang="ko-KR" dirty="0"/>
          </a:p>
        </p:txBody>
      </p:sp>
      <p:sp>
        <p:nvSpPr>
          <p:cNvPr id="7171" name="Rectangle 93"/>
          <p:cNvSpPr>
            <a:spLocks noChangeArrowheads="1"/>
          </p:cNvSpPr>
          <p:nvPr/>
        </p:nvSpPr>
        <p:spPr bwMode="auto">
          <a:xfrm>
            <a:off x="636588" y="69850"/>
            <a:ext cx="7747000" cy="668837"/>
          </a:xfrm>
          <a:prstGeom prst="rect">
            <a:avLst/>
          </a:prstGeom>
          <a:noFill/>
          <a:ln>
            <a:noFill/>
          </a:ln>
          <a:effectLst/>
          <a:extLst/>
        </p:spPr>
        <p:txBody>
          <a:bodyPr anchor="ctr">
            <a:spAutoFit/>
          </a:bodyPr>
          <a:lstStyle/>
          <a:p>
            <a:pPr>
              <a:lnSpc>
                <a:spcPct val="120000"/>
              </a:lnSpc>
              <a:defRPr/>
            </a:pPr>
            <a:r>
              <a:rPr lang="en-US" altLang="zh-CN" sz="3600" b="0" dirty="0">
                <a:solidFill>
                  <a:srgbClr val="FEFEFE"/>
                </a:solidFill>
                <a:latin typeface="黑体" pitchFamily="49" charset="-122"/>
                <a:ea typeface="黑体" pitchFamily="49" charset="-122"/>
              </a:rPr>
              <a:t>2</a:t>
            </a:r>
            <a:r>
              <a:rPr lang="zh-CN" altLang="en-US" sz="3600" b="0" dirty="0">
                <a:solidFill>
                  <a:srgbClr val="FEFEFE"/>
                </a:solidFill>
                <a:latin typeface="黑体" pitchFamily="49" charset="-122"/>
                <a:ea typeface="黑体" pitchFamily="49" charset="-122"/>
              </a:rPr>
              <a:t>）对过程结果的度量</a:t>
            </a:r>
            <a:endParaRPr lang="en-US" altLang="zh-CN" sz="3600" b="0" dirty="0">
              <a:solidFill>
                <a:srgbClr val="FEFEFE"/>
              </a:solidFill>
              <a:latin typeface="黑体" pitchFamily="49" charset="-122"/>
              <a:ea typeface="黑体" pitchFamily="49" charset="-122"/>
            </a:endParaRPr>
          </a:p>
        </p:txBody>
      </p:sp>
      <p:sp>
        <p:nvSpPr>
          <p:cNvPr id="2970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3" name="AutoShape 6"/>
          <p:cNvSpPr>
            <a:spLocks noChangeArrowheads="1"/>
          </p:cNvSpPr>
          <p:nvPr/>
        </p:nvSpPr>
        <p:spPr bwMode="gray">
          <a:xfrm>
            <a:off x="333375" y="1341439"/>
            <a:ext cx="8353425" cy="4802206"/>
          </a:xfrm>
          <a:prstGeom prst="roundRect">
            <a:avLst>
              <a:gd name="adj" fmla="val 16667"/>
            </a:avLst>
          </a:prstGeom>
          <a:noFill/>
          <a:ln w="12700" algn="ctr">
            <a:solidFill>
              <a:srgbClr val="000000"/>
            </a:solidFill>
            <a:prstDash val="dash"/>
            <a:round/>
            <a:headEnd/>
            <a:tailEnd/>
          </a:ln>
        </p:spPr>
        <p:txBody>
          <a:bodyPr anchor="ctr"/>
          <a:lstStyle/>
          <a:p>
            <a:pPr>
              <a:lnSpc>
                <a:spcPct val="120000"/>
              </a:lnSpc>
            </a:pPr>
            <a:r>
              <a:rPr lang="zh-CN" altLang="en-US" sz="2000" b="0" dirty="0">
                <a:latin typeface="Times New Roman" pitchFamily="18" charset="0"/>
                <a:cs typeface="Times New Roman" pitchFamily="18" charset="0"/>
              </a:rPr>
              <a:t>    </a:t>
            </a:r>
            <a:r>
              <a:rPr lang="zh-CN" altLang="en-US" sz="2400" b="0" dirty="0">
                <a:solidFill>
                  <a:schemeClr val="tx1"/>
                </a:solidFill>
                <a:latin typeface="Times New Roman" pitchFamily="18" charset="0"/>
                <a:ea typeface="黑体" pitchFamily="49" charset="-122"/>
                <a:cs typeface="Times New Roman" pitchFamily="18" charset="0"/>
              </a:rPr>
              <a:t>软件过程的产生结果主要是各种</a:t>
            </a:r>
            <a:r>
              <a:rPr lang="zh-CN" altLang="en-US" sz="2400" b="0" dirty="0">
                <a:solidFill>
                  <a:srgbClr val="7030A0"/>
                </a:solidFill>
                <a:latin typeface="Times New Roman" pitchFamily="18" charset="0"/>
                <a:ea typeface="黑体" pitchFamily="49" charset="-122"/>
                <a:cs typeface="Times New Roman" pitchFamily="18" charset="0"/>
              </a:rPr>
              <a:t>软件工件</a:t>
            </a:r>
            <a:r>
              <a:rPr lang="zh-CN" altLang="en-US" sz="2400" b="0" dirty="0">
                <a:solidFill>
                  <a:schemeClr val="tx1"/>
                </a:solidFill>
                <a:latin typeface="Times New Roman" pitchFamily="18" charset="0"/>
                <a:ea typeface="黑体" pitchFamily="49" charset="-122"/>
                <a:cs typeface="Times New Roman" pitchFamily="18" charset="0"/>
              </a:rPr>
              <a:t>，即</a:t>
            </a:r>
            <a:r>
              <a:rPr lang="zh-CN" altLang="en-US" sz="2400" b="0" dirty="0">
                <a:solidFill>
                  <a:srgbClr val="7030A0"/>
                </a:solidFill>
                <a:latin typeface="Times New Roman" pitchFamily="18" charset="0"/>
                <a:ea typeface="黑体" pitchFamily="49" charset="-122"/>
                <a:cs typeface="Times New Roman" pitchFamily="18" charset="0"/>
              </a:rPr>
              <a:t>文档、源程序</a:t>
            </a:r>
            <a:r>
              <a:rPr lang="zh-CN" altLang="en-US" sz="2400" b="0" dirty="0">
                <a:solidFill>
                  <a:schemeClr val="tx1"/>
                </a:solidFill>
                <a:latin typeface="Times New Roman" pitchFamily="18" charset="0"/>
                <a:ea typeface="黑体" pitchFamily="49" charset="-122"/>
                <a:cs typeface="Times New Roman" pitchFamily="18" charset="0"/>
              </a:rPr>
              <a:t>等。主要的</a:t>
            </a:r>
            <a:r>
              <a:rPr lang="zh-CN" altLang="en-US" sz="2400" b="0" dirty="0">
                <a:solidFill>
                  <a:schemeClr val="accent2">
                    <a:lumMod val="50000"/>
                  </a:schemeClr>
                </a:solidFill>
                <a:latin typeface="Times New Roman" pitchFamily="18" charset="0"/>
                <a:ea typeface="黑体" pitchFamily="49" charset="-122"/>
                <a:cs typeface="Times New Roman" pitchFamily="18" charset="0"/>
              </a:rPr>
              <a:t>度量目标</a:t>
            </a:r>
            <a:r>
              <a:rPr lang="zh-CN" altLang="en-US" sz="2400" b="0" dirty="0">
                <a:solidFill>
                  <a:schemeClr val="tx1"/>
                </a:solidFill>
                <a:latin typeface="Times New Roman" pitchFamily="18" charset="0"/>
                <a:ea typeface="黑体" pitchFamily="49" charset="-122"/>
                <a:cs typeface="Times New Roman" pitchFamily="18" charset="0"/>
              </a:rPr>
              <a:t>有：</a:t>
            </a:r>
            <a:r>
              <a:rPr lang="zh-CN" altLang="en-US" sz="2400" dirty="0">
                <a:solidFill>
                  <a:srgbClr val="FF0000"/>
                </a:solidFill>
                <a:latin typeface="Times New Roman" pitchFamily="18" charset="0"/>
                <a:ea typeface="黑体" pitchFamily="49" charset="-122"/>
                <a:cs typeface="Times New Roman" pitchFamily="18" charset="0"/>
              </a:rPr>
              <a:t>规模、结构和质量</a:t>
            </a:r>
            <a:r>
              <a:rPr lang="zh-CN" altLang="en-US" sz="2400" b="0" dirty="0">
                <a:solidFill>
                  <a:srgbClr val="FF0000"/>
                </a:solidFill>
                <a:latin typeface="Times New Roman" pitchFamily="18" charset="0"/>
                <a:ea typeface="黑体" pitchFamily="49" charset="-122"/>
                <a:cs typeface="Times New Roman" pitchFamily="18" charset="0"/>
              </a:rPr>
              <a:t>。</a:t>
            </a:r>
            <a:r>
              <a:rPr lang="zh-CN" altLang="en-US" sz="2400" b="0" dirty="0">
                <a:latin typeface="Times New Roman" pitchFamily="18" charset="0"/>
                <a:ea typeface="黑体" pitchFamily="49" charset="-122"/>
                <a:cs typeface="Times New Roman" pitchFamily="18" charset="0"/>
              </a:rPr>
              <a:t> </a:t>
            </a:r>
          </a:p>
          <a:p>
            <a:pPr>
              <a:lnSpc>
                <a:spcPct val="120000"/>
              </a:lnSpc>
              <a:spcBef>
                <a:spcPts val="300"/>
              </a:spcBef>
              <a:buFont typeface="Wingdings" pitchFamily="2" charset="2"/>
              <a:buChar char="u"/>
            </a:pPr>
            <a:r>
              <a:rPr lang="zh-CN" altLang="en-US" sz="2400" b="0" dirty="0">
                <a:solidFill>
                  <a:srgbClr val="C00000"/>
                </a:solidFill>
                <a:latin typeface="Times New Roman" pitchFamily="18" charset="0"/>
                <a:ea typeface="华文细黑" pitchFamily="2" charset="-122"/>
                <a:cs typeface="Times New Roman" pitchFamily="18" charset="0"/>
              </a:rPr>
              <a:t> 规模</a:t>
            </a:r>
            <a:r>
              <a:rPr lang="zh-CN" altLang="en-US" sz="2400" b="0" dirty="0">
                <a:solidFill>
                  <a:schemeClr val="tx1"/>
                </a:solidFill>
                <a:latin typeface="Times New Roman" pitchFamily="18" charset="0"/>
                <a:ea typeface="华文细黑" pitchFamily="2" charset="-122"/>
                <a:cs typeface="Times New Roman" pitchFamily="18" charset="0"/>
              </a:rPr>
              <a:t>最常用长度或功能来表示，例如模块中代码行数、文档页数、规格说明中的功能点数目等等。 </a:t>
            </a:r>
          </a:p>
          <a:p>
            <a:pPr>
              <a:lnSpc>
                <a:spcPct val="120000"/>
              </a:lnSpc>
              <a:spcBef>
                <a:spcPts val="300"/>
              </a:spcBef>
              <a:buFont typeface="Wingdings" pitchFamily="2" charset="2"/>
              <a:buChar char="u"/>
            </a:pPr>
            <a:r>
              <a:rPr lang="zh-CN" altLang="en-US" sz="2400" b="0" dirty="0">
                <a:solidFill>
                  <a:srgbClr val="C00000"/>
                </a:solidFill>
                <a:latin typeface="Times New Roman" pitchFamily="18" charset="0"/>
                <a:ea typeface="华文细黑" pitchFamily="2" charset="-122"/>
                <a:cs typeface="Times New Roman" pitchFamily="18" charset="0"/>
              </a:rPr>
              <a:t> 结构</a:t>
            </a:r>
            <a:r>
              <a:rPr lang="zh-CN" altLang="en-US" sz="2400" b="0" dirty="0">
                <a:solidFill>
                  <a:schemeClr val="tx1"/>
                </a:solidFill>
                <a:latin typeface="Times New Roman" pitchFamily="18" charset="0"/>
                <a:ea typeface="华文细黑" pitchFamily="2" charset="-122"/>
                <a:cs typeface="Times New Roman" pitchFamily="18" charset="0"/>
              </a:rPr>
              <a:t>主要指软件架构，度量往往针对软件的模块结构、控制流、数据流、控制结构等方面的设计，以此来界定软件的复杂度。 </a:t>
            </a:r>
          </a:p>
          <a:p>
            <a:pPr>
              <a:lnSpc>
                <a:spcPct val="120000"/>
              </a:lnSpc>
              <a:spcBef>
                <a:spcPts val="300"/>
              </a:spcBef>
              <a:buFont typeface="Wingdings" pitchFamily="2" charset="2"/>
              <a:buChar char="u"/>
            </a:pPr>
            <a:r>
              <a:rPr lang="zh-CN" altLang="en-US" sz="2400" b="0" dirty="0">
                <a:solidFill>
                  <a:srgbClr val="C00000"/>
                </a:solidFill>
                <a:latin typeface="Times New Roman" pitchFamily="18" charset="0"/>
                <a:ea typeface="华文细黑" pitchFamily="2" charset="-122"/>
                <a:cs typeface="Times New Roman" pitchFamily="18" charset="0"/>
              </a:rPr>
              <a:t> 质量</a:t>
            </a:r>
            <a:r>
              <a:rPr lang="zh-CN" altLang="en-US" sz="2400" b="0" dirty="0">
                <a:solidFill>
                  <a:schemeClr val="tx1"/>
                </a:solidFill>
                <a:latin typeface="Times New Roman" pitchFamily="18" charset="0"/>
                <a:ea typeface="华文细黑" pitchFamily="2" charset="-122"/>
                <a:cs typeface="Times New Roman" pitchFamily="18" charset="0"/>
              </a:rPr>
              <a:t>有很多的评价准则，在软件工程发展过程中逐渐产生了一些成熟的质量模型，比较常见的有</a:t>
            </a:r>
            <a:r>
              <a:rPr lang="en-US" altLang="zh-CN" sz="2400" b="0" dirty="0">
                <a:solidFill>
                  <a:schemeClr val="tx1"/>
                </a:solidFill>
                <a:latin typeface="Times New Roman" pitchFamily="18" charset="0"/>
                <a:ea typeface="Gungsuh" pitchFamily="18" charset="-127"/>
                <a:cs typeface="Times New Roman" pitchFamily="18" charset="0"/>
              </a:rPr>
              <a:t>McCall</a:t>
            </a:r>
            <a:r>
              <a:rPr lang="zh-CN" altLang="en-US" sz="2400" b="0" dirty="0">
                <a:solidFill>
                  <a:schemeClr val="tx1"/>
                </a:solidFill>
                <a:latin typeface="Times New Roman" pitchFamily="18" charset="0"/>
                <a:ea typeface="华文细黑" pitchFamily="2" charset="-122"/>
                <a:cs typeface="Times New Roman" pitchFamily="18" charset="0"/>
              </a:rPr>
              <a:t>模型、</a:t>
            </a:r>
            <a:r>
              <a:rPr lang="en-US" altLang="zh-CN" sz="2400" b="0" dirty="0">
                <a:solidFill>
                  <a:schemeClr val="tx1"/>
                </a:solidFill>
                <a:latin typeface="Times New Roman" pitchFamily="18" charset="0"/>
                <a:ea typeface="华文细黑" pitchFamily="2" charset="-122"/>
                <a:cs typeface="Times New Roman" pitchFamily="18" charset="0"/>
              </a:rPr>
              <a:t>Boehm</a:t>
            </a:r>
            <a:r>
              <a:rPr lang="zh-CN" altLang="en-US" sz="2400" b="0" dirty="0">
                <a:solidFill>
                  <a:schemeClr val="tx1"/>
                </a:solidFill>
                <a:latin typeface="Times New Roman" pitchFamily="18" charset="0"/>
                <a:ea typeface="华文细黑" pitchFamily="2" charset="-122"/>
                <a:cs typeface="Times New Roman" pitchFamily="18" charset="0"/>
              </a:rPr>
              <a:t>模型和</a:t>
            </a:r>
            <a:r>
              <a:rPr lang="en-US" altLang="zh-CN" sz="2400" b="0" dirty="0">
                <a:solidFill>
                  <a:schemeClr val="tx1"/>
                </a:solidFill>
                <a:latin typeface="Times New Roman" pitchFamily="18" charset="0"/>
                <a:ea typeface="华文细黑" pitchFamily="2" charset="-122"/>
                <a:cs typeface="Times New Roman" pitchFamily="18" charset="0"/>
              </a:rPr>
              <a:t>ISO</a:t>
            </a:r>
            <a:r>
              <a:rPr lang="zh-CN" altLang="en-US" sz="2400" b="0" dirty="0">
                <a:solidFill>
                  <a:schemeClr val="tx1"/>
                </a:solidFill>
                <a:latin typeface="Times New Roman" pitchFamily="18" charset="0"/>
                <a:ea typeface="华文细黑" pitchFamily="2" charset="-122"/>
                <a:cs typeface="Times New Roman" pitchFamily="18" charset="0"/>
              </a:rPr>
              <a:t>模型。 </a:t>
            </a:r>
          </a:p>
        </p:txBody>
      </p:sp>
      <p:sp>
        <p:nvSpPr>
          <p:cNvPr id="297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1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1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1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1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15"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D99C04E7-EEFA-40F8-90C4-38DDFD1C4726}" type="slidenum">
              <a:rPr lang="en-US" altLang="ko-KR"/>
              <a:pPr>
                <a:defRPr/>
              </a:pPr>
              <a:t>45</a:t>
            </a:fld>
            <a:endParaRPr lang="en-US" altLang="ko-KR"/>
          </a:p>
        </p:txBody>
      </p:sp>
      <p:sp>
        <p:nvSpPr>
          <p:cNvPr id="7171" name="Rectangle 93"/>
          <p:cNvSpPr>
            <a:spLocks noChangeArrowheads="1"/>
          </p:cNvSpPr>
          <p:nvPr/>
        </p:nvSpPr>
        <p:spPr bwMode="auto">
          <a:xfrm>
            <a:off x="636588" y="69850"/>
            <a:ext cx="7747000" cy="604781"/>
          </a:xfrm>
          <a:prstGeom prst="rect">
            <a:avLst/>
          </a:prstGeom>
          <a:noFill/>
          <a:ln>
            <a:noFill/>
          </a:ln>
          <a:effectLst/>
          <a:extLst/>
        </p:spPr>
        <p:txBody>
          <a:bodyPr anchor="ctr">
            <a:spAutoFit/>
          </a:bodyPr>
          <a:lstStyle/>
          <a:p>
            <a:pPr>
              <a:lnSpc>
                <a:spcPct val="120000"/>
              </a:lnSpc>
              <a:defRPr/>
            </a:pPr>
            <a:r>
              <a:rPr lang="en-US" altLang="zh-CN" sz="3200" b="0" dirty="0">
                <a:solidFill>
                  <a:srgbClr val="FEFEFE"/>
                </a:solidFill>
                <a:latin typeface="黑体" pitchFamily="49" charset="-122"/>
                <a:ea typeface="黑体" pitchFamily="49" charset="-122"/>
              </a:rPr>
              <a:t>3</a:t>
            </a:r>
            <a:r>
              <a:rPr lang="zh-CN" altLang="en-US" sz="3200" b="0" dirty="0">
                <a:solidFill>
                  <a:srgbClr val="FEFEFE"/>
                </a:solidFill>
                <a:latin typeface="黑体" pitchFamily="49" charset="-122"/>
                <a:ea typeface="黑体" pitchFamily="49" charset="-122"/>
              </a:rPr>
              <a:t>）对活动的度量</a:t>
            </a:r>
            <a:endParaRPr lang="en-US" altLang="zh-CN" sz="3200" b="0" dirty="0">
              <a:solidFill>
                <a:srgbClr val="FEFEFE"/>
              </a:solidFill>
              <a:latin typeface="黑体" pitchFamily="49" charset="-122"/>
              <a:ea typeface="黑体" pitchFamily="49" charset="-122"/>
            </a:endParaRPr>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2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2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27" name="AutoShape 6"/>
          <p:cNvSpPr>
            <a:spLocks noChangeArrowheads="1"/>
          </p:cNvSpPr>
          <p:nvPr/>
        </p:nvSpPr>
        <p:spPr bwMode="gray">
          <a:xfrm>
            <a:off x="333375" y="1341439"/>
            <a:ext cx="8353425" cy="4873644"/>
          </a:xfrm>
          <a:prstGeom prst="roundRect">
            <a:avLst>
              <a:gd name="adj" fmla="val 16667"/>
            </a:avLst>
          </a:prstGeom>
          <a:noFill/>
          <a:ln w="12700" algn="ctr">
            <a:solidFill>
              <a:srgbClr val="000000"/>
            </a:solidFill>
            <a:prstDash val="dash"/>
            <a:round/>
            <a:headEnd/>
            <a:tailEnd/>
          </a:ln>
        </p:spPr>
        <p:txBody>
          <a:bodyPr anchor="ctr"/>
          <a:lstStyle/>
          <a:p>
            <a:pPr>
              <a:lnSpc>
                <a:spcPct val="140000"/>
              </a:lnSpc>
            </a:pPr>
            <a:r>
              <a:rPr lang="zh-CN" altLang="en-US" sz="2800" b="0" dirty="0">
                <a:latin typeface="黑体" pitchFamily="49" charset="-122"/>
                <a:ea typeface="黑体" pitchFamily="49" charset="-122"/>
              </a:rPr>
              <a:t>    </a:t>
            </a:r>
            <a:r>
              <a:rPr lang="zh-CN" altLang="en-US" sz="2800" b="0" dirty="0">
                <a:solidFill>
                  <a:schemeClr val="tx1"/>
                </a:solidFill>
                <a:latin typeface="黑体" pitchFamily="49" charset="-122"/>
                <a:ea typeface="黑体" pitchFamily="49" charset="-122"/>
              </a:rPr>
              <a:t>活动是软件过程的基本组成部分，对活动的度量即是</a:t>
            </a:r>
            <a:r>
              <a:rPr lang="zh-CN" altLang="en-US" sz="2800" b="0" dirty="0">
                <a:solidFill>
                  <a:srgbClr val="FF0000"/>
                </a:solidFill>
                <a:latin typeface="黑体" pitchFamily="49" charset="-122"/>
                <a:ea typeface="黑体" pitchFamily="49" charset="-122"/>
              </a:rPr>
              <a:t>对成员行为的度量</a:t>
            </a:r>
            <a:r>
              <a:rPr lang="zh-CN" altLang="en-US" sz="2800" b="0" dirty="0">
                <a:solidFill>
                  <a:schemeClr val="tx1"/>
                </a:solidFill>
                <a:latin typeface="黑体" pitchFamily="49" charset="-122"/>
                <a:ea typeface="黑体" pitchFamily="49" charset="-122"/>
              </a:rPr>
              <a:t>。</a:t>
            </a:r>
            <a:endParaRPr lang="en-US" altLang="zh-CN" sz="2800" b="0" dirty="0">
              <a:solidFill>
                <a:schemeClr val="tx1"/>
              </a:solidFill>
              <a:latin typeface="黑体" pitchFamily="49" charset="-122"/>
              <a:ea typeface="黑体" pitchFamily="49" charset="-122"/>
            </a:endParaRPr>
          </a:p>
          <a:p>
            <a:pPr>
              <a:lnSpc>
                <a:spcPct val="140000"/>
              </a:lnSpc>
            </a:pPr>
            <a:r>
              <a:rPr lang="en-US" altLang="zh-CN" sz="2800" b="0" dirty="0">
                <a:solidFill>
                  <a:schemeClr val="tx1"/>
                </a:solidFill>
                <a:latin typeface="黑体" pitchFamily="49" charset="-122"/>
                <a:ea typeface="黑体" pitchFamily="49" charset="-122"/>
              </a:rPr>
              <a:t>    </a:t>
            </a:r>
            <a:r>
              <a:rPr lang="zh-CN" altLang="en-US" sz="2800" b="0" dirty="0">
                <a:solidFill>
                  <a:schemeClr val="tx1"/>
                </a:solidFill>
                <a:latin typeface="黑体" pitchFamily="49" charset="-122"/>
                <a:ea typeface="黑体" pitchFamily="49" charset="-122"/>
              </a:rPr>
              <a:t>每位团队成员每天的任务分解为一系列简短的活动，团队内部通过同级评审会议来评价活动的成效，由于很多</a:t>
            </a:r>
            <a:r>
              <a:rPr lang="zh-CN" altLang="en-US" sz="2800" b="0" dirty="0">
                <a:solidFill>
                  <a:srgbClr val="FF0000"/>
                </a:solidFill>
                <a:latin typeface="黑体" pitchFamily="49" charset="-122"/>
                <a:ea typeface="黑体" pitchFamily="49" charset="-122"/>
              </a:rPr>
              <a:t>软件活动</a:t>
            </a:r>
            <a:r>
              <a:rPr lang="zh-CN" altLang="en-US" sz="2800" b="0" dirty="0">
                <a:solidFill>
                  <a:schemeClr val="tx1"/>
                </a:solidFill>
                <a:latin typeface="黑体" pitchFamily="49" charset="-122"/>
                <a:ea typeface="黑体" pitchFamily="49" charset="-122"/>
              </a:rPr>
              <a:t>在不同的软件项目过程中是</a:t>
            </a:r>
            <a:r>
              <a:rPr lang="zh-CN" altLang="en-US" sz="2800" b="0" dirty="0">
                <a:solidFill>
                  <a:srgbClr val="FF0000"/>
                </a:solidFill>
                <a:latin typeface="黑体" pitchFamily="49" charset="-122"/>
                <a:ea typeface="黑体" pitchFamily="49" charset="-122"/>
              </a:rPr>
              <a:t>可参考</a:t>
            </a:r>
            <a:r>
              <a:rPr lang="zh-CN" altLang="en-US" sz="2800" b="0" dirty="0">
                <a:solidFill>
                  <a:schemeClr val="tx1"/>
                </a:solidFill>
                <a:latin typeface="黑体" pitchFamily="49" charset="-122"/>
                <a:ea typeface="黑体" pitchFamily="49" charset="-122"/>
              </a:rPr>
              <a:t>甚至</a:t>
            </a:r>
            <a:r>
              <a:rPr lang="zh-CN" altLang="en-US" sz="2800" b="0" dirty="0">
                <a:solidFill>
                  <a:srgbClr val="FF0000"/>
                </a:solidFill>
                <a:latin typeface="黑体" pitchFamily="49" charset="-122"/>
                <a:ea typeface="黑体" pitchFamily="49" charset="-122"/>
              </a:rPr>
              <a:t>可复用</a:t>
            </a:r>
            <a:r>
              <a:rPr lang="zh-CN" altLang="en-US" sz="2800" b="0" dirty="0">
                <a:solidFill>
                  <a:schemeClr val="tx1"/>
                </a:solidFill>
                <a:latin typeface="黑体" pitchFamily="49" charset="-122"/>
                <a:ea typeface="黑体" pitchFamily="49" charset="-122"/>
              </a:rPr>
              <a:t>的，因此经过长期积累，团队能够形成基于活动的一套</a:t>
            </a:r>
            <a:r>
              <a:rPr lang="zh-CN" altLang="en-US" sz="2800" b="0" dirty="0">
                <a:solidFill>
                  <a:srgbClr val="FF0000"/>
                </a:solidFill>
                <a:latin typeface="黑体" pitchFamily="49" charset="-122"/>
                <a:ea typeface="黑体" pitchFamily="49" charset="-122"/>
              </a:rPr>
              <a:t>度量体系</a:t>
            </a:r>
            <a:r>
              <a:rPr lang="zh-CN" altLang="en-US" sz="2800" b="0" dirty="0">
                <a:solidFill>
                  <a:schemeClr val="tx1"/>
                </a:solidFill>
                <a:latin typeface="黑体" pitchFamily="49" charset="-122"/>
                <a:ea typeface="黑体" pitchFamily="49" charset="-122"/>
              </a:rPr>
              <a:t>。 </a:t>
            </a:r>
          </a:p>
        </p:txBody>
      </p:sp>
      <p:sp>
        <p:nvSpPr>
          <p:cNvPr id="307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073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EDB5436F-8D8B-4205-9641-1C8FC80F18F2}" type="slidenum">
              <a:rPr lang="en-US" altLang="ko-KR"/>
              <a:pPr>
                <a:defRPr/>
              </a:pPr>
              <a:t>46</a:t>
            </a:fld>
            <a:endParaRPr lang="en-US" altLang="ko-KR"/>
          </a:p>
        </p:txBody>
      </p:sp>
      <p:sp>
        <p:nvSpPr>
          <p:cNvPr id="7171" name="Rectangle 93"/>
          <p:cNvSpPr>
            <a:spLocks noChangeArrowheads="1"/>
          </p:cNvSpPr>
          <p:nvPr/>
        </p:nvSpPr>
        <p:spPr bwMode="auto">
          <a:xfrm>
            <a:off x="636588" y="38100"/>
            <a:ext cx="7747000" cy="604781"/>
          </a:xfrm>
          <a:prstGeom prst="rect">
            <a:avLst/>
          </a:prstGeom>
          <a:noFill/>
          <a:ln>
            <a:noFill/>
          </a:ln>
          <a:effectLst/>
          <a:extLst/>
        </p:spPr>
        <p:txBody>
          <a:bodyPr anchor="ctr">
            <a:spAutoFit/>
          </a:bodyPr>
          <a:lstStyle/>
          <a:p>
            <a:pPr>
              <a:lnSpc>
                <a:spcPct val="120000"/>
              </a:lnSpc>
              <a:defRPr/>
            </a:pPr>
            <a:r>
              <a:rPr lang="zh-CN" altLang="en-US" sz="3200" b="0" dirty="0">
                <a:solidFill>
                  <a:srgbClr val="FEFEFE"/>
                </a:solidFill>
                <a:latin typeface="黑体" pitchFamily="49" charset="-122"/>
                <a:ea typeface="黑体" pitchFamily="49" charset="-122"/>
              </a:rPr>
              <a:t>（</a:t>
            </a:r>
            <a:r>
              <a:rPr lang="en-US" altLang="zh-CN" sz="3200" b="0" dirty="0">
                <a:solidFill>
                  <a:srgbClr val="FEFEFE"/>
                </a:solidFill>
                <a:latin typeface="黑体" pitchFamily="49" charset="-122"/>
                <a:ea typeface="黑体" pitchFamily="49" charset="-122"/>
              </a:rPr>
              <a:t>2</a:t>
            </a:r>
            <a:r>
              <a:rPr lang="zh-CN" altLang="en-US" sz="3200" b="0" dirty="0">
                <a:solidFill>
                  <a:srgbClr val="FEFEFE"/>
                </a:solidFill>
                <a:latin typeface="黑体" pitchFamily="49" charset="-122"/>
                <a:ea typeface="黑体" pitchFamily="49" charset="-122"/>
              </a:rPr>
              <a:t>）过程监控</a:t>
            </a:r>
            <a:endParaRPr lang="en-US" altLang="zh-CN" sz="3200" b="0" dirty="0">
              <a:solidFill>
                <a:srgbClr val="FEFEFE"/>
              </a:solidFill>
              <a:latin typeface="黑体" pitchFamily="49" charset="-122"/>
              <a:ea typeface="黑体" pitchFamily="49" charset="-122"/>
            </a:endParaRPr>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4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1" name="AutoShape 6"/>
          <p:cNvSpPr>
            <a:spLocks noChangeArrowheads="1"/>
          </p:cNvSpPr>
          <p:nvPr/>
        </p:nvSpPr>
        <p:spPr bwMode="gray">
          <a:xfrm>
            <a:off x="333375" y="1341439"/>
            <a:ext cx="8353425" cy="4730768"/>
          </a:xfrm>
          <a:prstGeom prst="roundRect">
            <a:avLst>
              <a:gd name="adj" fmla="val 16667"/>
            </a:avLst>
          </a:prstGeom>
          <a:noFill/>
          <a:ln w="12700" algn="ctr">
            <a:solidFill>
              <a:srgbClr val="000000"/>
            </a:solidFill>
            <a:prstDash val="dash"/>
            <a:round/>
            <a:headEnd/>
            <a:tailEnd/>
          </a:ln>
        </p:spPr>
        <p:txBody>
          <a:bodyPr anchor="ctr"/>
          <a:lstStyle/>
          <a:p>
            <a:pPr>
              <a:lnSpc>
                <a:spcPct val="140000"/>
              </a:lnSpc>
              <a:buFont typeface="Wingdings" pitchFamily="2" charset="2"/>
              <a:buNone/>
            </a:pPr>
            <a:r>
              <a:rPr lang="zh-CN" altLang="en-US" sz="20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在实际软件开发过程中，往往会产生一些偏离过程的活动，例如：</a:t>
            </a:r>
            <a:endParaRPr lang="en-US" altLang="zh-CN" sz="2400" b="0" dirty="0">
              <a:solidFill>
                <a:schemeClr val="tx1"/>
              </a:solidFill>
              <a:latin typeface="黑体" pitchFamily="49" charset="-122"/>
              <a:ea typeface="黑体" pitchFamily="49" charset="-122"/>
            </a:endParaRPr>
          </a:p>
          <a:p>
            <a:pPr lvl="1">
              <a:lnSpc>
                <a:spcPct val="140000"/>
              </a:lnSpc>
              <a:buFont typeface="Wingdings" pitchFamily="2" charset="2"/>
              <a:buChar char="u"/>
            </a:pPr>
            <a:r>
              <a:rPr lang="zh-CN" altLang="en-US" sz="2400" b="0" dirty="0">
                <a:solidFill>
                  <a:schemeClr val="tx1"/>
                </a:solidFill>
                <a:latin typeface="黑体" pitchFamily="49" charset="-122"/>
                <a:ea typeface="黑体" pitchFamily="49" charset="-122"/>
              </a:rPr>
              <a:t>工作效率过低</a:t>
            </a:r>
            <a:endParaRPr lang="en-US" altLang="zh-CN" sz="2400" b="0" dirty="0">
              <a:solidFill>
                <a:schemeClr val="tx1"/>
              </a:solidFill>
              <a:latin typeface="黑体" pitchFamily="49" charset="-122"/>
              <a:ea typeface="黑体" pitchFamily="49" charset="-122"/>
            </a:endParaRPr>
          </a:p>
          <a:p>
            <a:pPr lvl="1">
              <a:lnSpc>
                <a:spcPct val="140000"/>
              </a:lnSpc>
              <a:buFont typeface="Wingdings" pitchFamily="2" charset="2"/>
              <a:buChar char="u"/>
            </a:pPr>
            <a:r>
              <a:rPr lang="zh-CN" altLang="en-US" sz="2400" b="0" dirty="0">
                <a:solidFill>
                  <a:schemeClr val="tx1"/>
                </a:solidFill>
                <a:latin typeface="黑体" pitchFamily="49" charset="-122"/>
                <a:ea typeface="黑体" pitchFamily="49" charset="-122"/>
              </a:rPr>
              <a:t>资源分配不足</a:t>
            </a:r>
            <a:endParaRPr lang="en-US" altLang="zh-CN" sz="2400" b="0" dirty="0">
              <a:solidFill>
                <a:schemeClr val="tx1"/>
              </a:solidFill>
              <a:latin typeface="黑体" pitchFamily="49" charset="-122"/>
              <a:ea typeface="黑体" pitchFamily="49" charset="-122"/>
            </a:endParaRPr>
          </a:p>
          <a:p>
            <a:pPr lvl="1">
              <a:lnSpc>
                <a:spcPct val="140000"/>
              </a:lnSpc>
              <a:buFont typeface="Wingdings" pitchFamily="2" charset="2"/>
              <a:buChar char="u"/>
            </a:pPr>
            <a:r>
              <a:rPr lang="zh-CN" altLang="en-US" sz="2400" b="0" dirty="0">
                <a:solidFill>
                  <a:schemeClr val="tx1"/>
                </a:solidFill>
                <a:latin typeface="黑体" pitchFamily="49" charset="-122"/>
                <a:ea typeface="黑体" pitchFamily="49" charset="-122"/>
              </a:rPr>
              <a:t>突发事件</a:t>
            </a:r>
            <a:endParaRPr lang="en-US" altLang="zh-CN" sz="2400" b="0" dirty="0">
              <a:solidFill>
                <a:schemeClr val="tx1"/>
              </a:solidFill>
              <a:latin typeface="黑体" pitchFamily="49" charset="-122"/>
              <a:ea typeface="黑体" pitchFamily="49" charset="-122"/>
            </a:endParaRPr>
          </a:p>
          <a:p>
            <a:pPr>
              <a:lnSpc>
                <a:spcPct val="140000"/>
              </a:lnSpc>
              <a:buFont typeface="Wingdings" pitchFamily="2" charset="2"/>
              <a:buNone/>
            </a:pPr>
            <a:r>
              <a:rPr lang="zh-CN" altLang="en-US" sz="2400" b="0" dirty="0">
                <a:solidFill>
                  <a:schemeClr val="tx1"/>
                </a:solidFill>
                <a:latin typeface="黑体" pitchFamily="49" charset="-122"/>
                <a:ea typeface="黑体" pitchFamily="49" charset="-122"/>
              </a:rPr>
              <a:t>    过程监控是否</a:t>
            </a:r>
            <a:r>
              <a:rPr lang="zh-CN" altLang="en-US" sz="2400" b="0" dirty="0">
                <a:solidFill>
                  <a:schemeClr val="accent2">
                    <a:lumMod val="50000"/>
                  </a:schemeClr>
                </a:solidFill>
                <a:latin typeface="黑体" pitchFamily="49" charset="-122"/>
                <a:ea typeface="黑体" pitchFamily="49" charset="-122"/>
              </a:rPr>
              <a:t>有效</a:t>
            </a:r>
            <a:r>
              <a:rPr lang="zh-CN" altLang="en-US" sz="2400" b="0" dirty="0">
                <a:solidFill>
                  <a:schemeClr val="tx1"/>
                </a:solidFill>
                <a:latin typeface="黑体" pitchFamily="49" charset="-122"/>
                <a:ea typeface="黑体" pitchFamily="49" charset="-122"/>
              </a:rPr>
              <a:t>关键在于两方面：一方面是</a:t>
            </a:r>
            <a:r>
              <a:rPr lang="zh-CN" altLang="en-US" sz="2400" dirty="0">
                <a:solidFill>
                  <a:srgbClr val="FF0000"/>
                </a:solidFill>
                <a:latin typeface="黑体" pitchFamily="49" charset="-122"/>
                <a:ea typeface="黑体" pitchFamily="49" charset="-122"/>
              </a:rPr>
              <a:t>监控点的选择</a:t>
            </a:r>
            <a:r>
              <a:rPr lang="zh-CN" altLang="en-US" sz="2400" b="0" dirty="0">
                <a:latin typeface="黑体" pitchFamily="49" charset="-122"/>
                <a:ea typeface="黑体" pitchFamily="49" charset="-122"/>
              </a:rPr>
              <a:t>，</a:t>
            </a:r>
            <a:r>
              <a:rPr lang="zh-CN" altLang="en-US" sz="2400" b="0" dirty="0">
                <a:solidFill>
                  <a:schemeClr val="tx1"/>
                </a:solidFill>
                <a:latin typeface="黑体" pitchFamily="49" charset="-122"/>
                <a:ea typeface="黑体" pitchFamily="49" charset="-122"/>
              </a:rPr>
              <a:t>即选择合理的监控时机；另一方面是</a:t>
            </a:r>
            <a:r>
              <a:rPr lang="zh-CN" altLang="en-US" sz="2400" dirty="0">
                <a:solidFill>
                  <a:srgbClr val="FF0000"/>
                </a:solidFill>
                <a:latin typeface="黑体" pitchFamily="49" charset="-122"/>
                <a:ea typeface="黑体" pitchFamily="49" charset="-122"/>
              </a:rPr>
              <a:t>监控内容的确定与验证</a:t>
            </a:r>
            <a:r>
              <a:rPr lang="zh-CN" altLang="en-US" sz="2400" b="0" dirty="0">
                <a:latin typeface="黑体" pitchFamily="49" charset="-122"/>
                <a:ea typeface="黑体" pitchFamily="49" charset="-122"/>
              </a:rPr>
              <a:t>。 </a:t>
            </a:r>
          </a:p>
        </p:txBody>
      </p:sp>
      <p:sp>
        <p:nvSpPr>
          <p:cNvPr id="317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5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6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6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176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9F8830E7-3FCC-40E2-B7BB-5F3649BB292B}" type="slidenum">
              <a:rPr lang="en-US" altLang="ko-KR"/>
              <a:pPr>
                <a:defRPr/>
              </a:pPr>
              <a:t>47</a:t>
            </a:fld>
            <a:endParaRPr lang="en-US" altLang="ko-KR"/>
          </a:p>
        </p:txBody>
      </p:sp>
      <p:sp>
        <p:nvSpPr>
          <p:cNvPr id="7171" name="Rectangle 93"/>
          <p:cNvSpPr>
            <a:spLocks noChangeArrowheads="1"/>
          </p:cNvSpPr>
          <p:nvPr/>
        </p:nvSpPr>
        <p:spPr bwMode="auto">
          <a:xfrm>
            <a:off x="636588" y="38100"/>
            <a:ext cx="7747000" cy="683264"/>
          </a:xfrm>
          <a:prstGeom prst="rect">
            <a:avLst/>
          </a:prstGeom>
          <a:noFill/>
          <a:ln>
            <a:noFill/>
          </a:ln>
          <a:effectLst/>
          <a:extLst/>
        </p:spPr>
        <p:txBody>
          <a:bodyPr anchor="ctr">
            <a:spAutoFit/>
          </a:bodyPr>
          <a:lstStyle/>
          <a:p>
            <a:pPr>
              <a:lnSpc>
                <a:spcPct val="120000"/>
              </a:lnSpc>
              <a:defRPr/>
            </a:pPr>
            <a:r>
              <a:rPr lang="en-US" altLang="zh-CN" sz="3200" b="0" dirty="0">
                <a:solidFill>
                  <a:srgbClr val="FEFEFE"/>
                </a:solidFill>
                <a:latin typeface="黑体" pitchFamily="49" charset="-122"/>
                <a:ea typeface="黑体" pitchFamily="49" charset="-122"/>
              </a:rPr>
              <a:t>1</a:t>
            </a:r>
            <a:r>
              <a:rPr lang="zh-CN" altLang="en-US" sz="3200" b="0" dirty="0">
                <a:solidFill>
                  <a:srgbClr val="FEFEFE"/>
                </a:solidFill>
                <a:latin typeface="黑体" pitchFamily="49" charset="-122"/>
                <a:ea typeface="黑体" pitchFamily="49" charset="-122"/>
              </a:rPr>
              <a:t>）监控点选择原则</a:t>
            </a:r>
            <a:endParaRPr lang="en-US" altLang="zh-CN" sz="3200" b="0" dirty="0">
              <a:solidFill>
                <a:srgbClr val="FEFEFE"/>
              </a:solidFill>
              <a:latin typeface="黑体" pitchFamily="49" charset="-122"/>
              <a:ea typeface="黑体" pitchFamily="49" charset="-122"/>
            </a:endParaRPr>
          </a:p>
        </p:txBody>
      </p:sp>
      <p:sp>
        <p:nvSpPr>
          <p:cNvPr id="3277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7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7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 name="AutoShape 6"/>
          <p:cNvSpPr>
            <a:spLocks noChangeArrowheads="1"/>
          </p:cNvSpPr>
          <p:nvPr/>
        </p:nvSpPr>
        <p:spPr bwMode="gray">
          <a:xfrm>
            <a:off x="333375" y="1341439"/>
            <a:ext cx="8353425" cy="4802206"/>
          </a:xfrm>
          <a:prstGeom prst="roundRect">
            <a:avLst>
              <a:gd name="adj" fmla="val 16667"/>
            </a:avLst>
          </a:prstGeom>
          <a:noFill/>
          <a:ln w="12700" algn="ctr">
            <a:solidFill>
              <a:srgbClr val="000000"/>
            </a:solidFill>
            <a:prstDash val="dash"/>
            <a:round/>
            <a:headEnd/>
            <a:tailEnd/>
          </a:ln>
          <a:effectLst/>
          <a:extLst/>
        </p:spPr>
        <p:txBody>
          <a:bodyPr anchor="ctr"/>
          <a:lstStyle/>
          <a:p>
            <a:pPr>
              <a:defRPr/>
            </a:pPr>
            <a:r>
              <a:rPr lang="zh-CN" altLang="en-US" sz="2800" b="0" dirty="0">
                <a:solidFill>
                  <a:schemeClr val="tx1"/>
                </a:solidFill>
                <a:latin typeface="黑体" pitchFamily="49" charset="-122"/>
                <a:ea typeface="黑体" pitchFamily="49" charset="-122"/>
              </a:rPr>
              <a:t>   </a:t>
            </a:r>
            <a:endParaRPr lang="en-US" altLang="zh-CN" sz="2800" b="0" dirty="0">
              <a:solidFill>
                <a:schemeClr val="tx1"/>
              </a:solidFill>
              <a:latin typeface="黑体" pitchFamily="49" charset="-122"/>
              <a:ea typeface="黑体" pitchFamily="49" charset="-122"/>
            </a:endParaRPr>
          </a:p>
          <a:p>
            <a:pPr>
              <a:defRPr/>
            </a:pPr>
            <a:r>
              <a:rPr lang="en-US" altLang="zh-CN" sz="2800" b="0" dirty="0">
                <a:solidFill>
                  <a:schemeClr val="tx1"/>
                </a:solidFill>
                <a:latin typeface="黑体" pitchFamily="49" charset="-122"/>
                <a:ea typeface="黑体" pitchFamily="49" charset="-122"/>
              </a:rPr>
              <a:t>   </a:t>
            </a:r>
            <a:r>
              <a:rPr lang="zh-CN" altLang="en-US" sz="2800" b="0" dirty="0">
                <a:solidFill>
                  <a:schemeClr val="tx1"/>
                </a:solidFill>
                <a:latin typeface="黑体" pitchFamily="49" charset="-122"/>
                <a:ea typeface="黑体" pitchFamily="49" charset="-122"/>
              </a:rPr>
              <a:t>通常有以下的原则： </a:t>
            </a:r>
          </a:p>
          <a:p>
            <a:pPr>
              <a:defRPr/>
            </a:pPr>
            <a:endParaRPr lang="zh-CN" altLang="en-US" sz="2400" b="0" dirty="0">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800" b="0" dirty="0">
                <a:solidFill>
                  <a:srgbClr val="C00000"/>
                </a:solidFill>
                <a:latin typeface="黑体" pitchFamily="49" charset="-122"/>
                <a:ea typeface="黑体" pitchFamily="49" charset="-122"/>
              </a:rPr>
              <a:t>按里程碑监控</a:t>
            </a:r>
            <a:endParaRPr lang="zh-CN" altLang="en-US" sz="28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800" b="0" dirty="0">
                <a:solidFill>
                  <a:srgbClr val="C00000"/>
                </a:solidFill>
                <a:latin typeface="黑体" pitchFamily="49" charset="-122"/>
                <a:ea typeface="黑体" pitchFamily="49" charset="-122"/>
              </a:rPr>
              <a:t>周期性监控</a:t>
            </a:r>
            <a:endParaRPr lang="zh-CN" altLang="en-US" sz="2800" b="0" dirty="0">
              <a:solidFill>
                <a:schemeClr val="tx1"/>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800" b="0" dirty="0">
                <a:solidFill>
                  <a:srgbClr val="C00000"/>
                </a:solidFill>
                <a:latin typeface="黑体" pitchFamily="49" charset="-122"/>
                <a:ea typeface="黑体" pitchFamily="49" charset="-122"/>
              </a:rPr>
              <a:t>按进度比例监控</a:t>
            </a:r>
            <a:endParaRPr lang="en-US" altLang="zh-CN" sz="2800" b="0" dirty="0">
              <a:solidFill>
                <a:srgbClr val="C00000"/>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buFont typeface="Wingdings" pitchFamily="2" charset="2"/>
              <a:buChar char="u"/>
              <a:defRPr/>
            </a:pPr>
            <a:endParaRPr lang="en-US" altLang="zh-CN" sz="2800" b="0" dirty="0">
              <a:solidFill>
                <a:srgbClr val="C00000"/>
              </a:solidFill>
              <a:latin typeface="黑体" pitchFamily="49" charset="-122"/>
              <a:ea typeface="黑体" pitchFamily="49" charset="-122"/>
            </a:endParaRPr>
          </a:p>
          <a:p>
            <a:pPr lvl="2" indent="-342900" eaLnBrk="0" latinLnBrk="1" hangingPunct="0">
              <a:lnSpc>
                <a:spcPct val="120000"/>
              </a:lnSpc>
              <a:spcBef>
                <a:spcPct val="20000"/>
              </a:spcBef>
              <a:buClr>
                <a:schemeClr val="accent1"/>
              </a:buClr>
              <a:buSzPct val="75000"/>
              <a:defRPr/>
            </a:pPr>
            <a:r>
              <a:rPr lang="zh-CN" altLang="en-US" sz="2800" b="0" dirty="0">
                <a:solidFill>
                  <a:schemeClr val="tx1"/>
                </a:solidFill>
                <a:latin typeface="黑体" pitchFamily="49" charset="-122"/>
                <a:ea typeface="黑体" pitchFamily="49" charset="-122"/>
              </a:rPr>
              <a:t>监控点的设置方法并不是固定的，往往要</a:t>
            </a:r>
            <a:r>
              <a:rPr lang="zh-CN" altLang="en-US" sz="2800" b="0" dirty="0">
                <a:solidFill>
                  <a:srgbClr val="FF0000"/>
                </a:solidFill>
                <a:latin typeface="黑体" pitchFamily="49" charset="-122"/>
                <a:ea typeface="黑体" pitchFamily="49" charset="-122"/>
              </a:rPr>
              <a:t>综合</a:t>
            </a:r>
            <a:r>
              <a:rPr lang="zh-CN" altLang="en-US" sz="2800" b="0" dirty="0">
                <a:solidFill>
                  <a:schemeClr val="tx1"/>
                </a:solidFill>
                <a:latin typeface="黑体" pitchFamily="49" charset="-122"/>
                <a:ea typeface="黑体" pitchFamily="49" charset="-122"/>
              </a:rPr>
              <a:t>几种方式。</a:t>
            </a:r>
          </a:p>
          <a:p>
            <a:pPr>
              <a:defRPr/>
            </a:pPr>
            <a:endParaRPr lang="zh-CN" altLang="en-US" sz="2400" b="0" dirty="0">
              <a:latin typeface="黑体" pitchFamily="49" charset="-122"/>
              <a:ea typeface="黑体" pitchFamily="49" charset="-122"/>
            </a:endParaRPr>
          </a:p>
        </p:txBody>
      </p:sp>
      <p:sp>
        <p:nvSpPr>
          <p:cNvPr id="327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7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7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7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278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A0B907E3-5F7A-46EB-A66E-35832F23EF24}" type="slidenum">
              <a:rPr lang="en-US" altLang="ko-KR"/>
              <a:pPr>
                <a:defRPr/>
              </a:pPr>
              <a:t>48</a:t>
            </a:fld>
            <a:endParaRPr lang="en-US" altLang="ko-KR"/>
          </a:p>
        </p:txBody>
      </p:sp>
      <p:sp>
        <p:nvSpPr>
          <p:cNvPr id="7171" name="Rectangle 93"/>
          <p:cNvSpPr>
            <a:spLocks noChangeArrowheads="1"/>
          </p:cNvSpPr>
          <p:nvPr/>
        </p:nvSpPr>
        <p:spPr bwMode="auto">
          <a:xfrm>
            <a:off x="636588" y="69850"/>
            <a:ext cx="7747000" cy="683264"/>
          </a:xfrm>
          <a:prstGeom prst="rect">
            <a:avLst/>
          </a:prstGeom>
          <a:noFill/>
          <a:ln>
            <a:noFill/>
          </a:ln>
          <a:effectLst/>
          <a:extLst/>
        </p:spPr>
        <p:txBody>
          <a:bodyPr anchor="ctr">
            <a:spAutoFit/>
          </a:bodyPr>
          <a:lstStyle/>
          <a:p>
            <a:pPr>
              <a:lnSpc>
                <a:spcPct val="120000"/>
              </a:lnSpc>
              <a:defRPr/>
            </a:pPr>
            <a:r>
              <a:rPr lang="en-US" altLang="zh-CN" sz="3200" b="0" dirty="0">
                <a:solidFill>
                  <a:srgbClr val="FEFEFE"/>
                </a:solidFill>
                <a:latin typeface="黑体" pitchFamily="49" charset="-122"/>
                <a:ea typeface="黑体" pitchFamily="49" charset="-122"/>
              </a:rPr>
              <a:t>2</a:t>
            </a:r>
            <a:r>
              <a:rPr lang="zh-CN" altLang="en-US" sz="3200" b="0" dirty="0">
                <a:solidFill>
                  <a:srgbClr val="FEFEFE"/>
                </a:solidFill>
                <a:latin typeface="黑体" pitchFamily="49" charset="-122"/>
                <a:ea typeface="黑体" pitchFamily="49" charset="-122"/>
              </a:rPr>
              <a:t>）监控内容的确定与验证</a:t>
            </a:r>
            <a:endParaRPr lang="en-US" altLang="zh-CN" sz="3200" b="0" dirty="0">
              <a:solidFill>
                <a:srgbClr val="FEFEFE"/>
              </a:solidFill>
              <a:latin typeface="黑体" pitchFamily="49" charset="-122"/>
              <a:ea typeface="黑体" pitchFamily="49" charset="-122"/>
            </a:endParaRPr>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79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79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7" name="AutoShape 6"/>
          <p:cNvSpPr>
            <a:spLocks noChangeArrowheads="1"/>
          </p:cNvSpPr>
          <p:nvPr/>
        </p:nvSpPr>
        <p:spPr bwMode="gray">
          <a:xfrm>
            <a:off x="333375" y="1357298"/>
            <a:ext cx="8353425" cy="4500594"/>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50000"/>
              </a:lnSpc>
              <a:spcBef>
                <a:spcPts val="600"/>
              </a:spcBef>
              <a:defRPr/>
            </a:pPr>
            <a:r>
              <a:rPr lang="zh-CN" altLang="en-US" sz="24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有了软件过程度量技术的支持，可以在多个层面对过程的执行质量进行检查，主要监控的</a:t>
            </a:r>
            <a:r>
              <a:rPr lang="zh-CN" altLang="en-US" sz="2400" b="0" dirty="0">
                <a:solidFill>
                  <a:srgbClr val="FF0000"/>
                </a:solidFill>
                <a:latin typeface="黑体" pitchFamily="49" charset="-122"/>
                <a:ea typeface="黑体" pitchFamily="49" charset="-122"/>
              </a:rPr>
              <a:t>内容</a:t>
            </a:r>
            <a:r>
              <a:rPr lang="zh-CN" altLang="en-US" sz="2400" b="0" dirty="0">
                <a:solidFill>
                  <a:schemeClr val="tx1"/>
                </a:solidFill>
                <a:latin typeface="黑体" pitchFamily="49" charset="-122"/>
                <a:ea typeface="黑体" pitchFamily="49" charset="-122"/>
              </a:rPr>
              <a:t>有： </a:t>
            </a:r>
          </a:p>
          <a:p>
            <a:pPr marL="800100" lvl="3" indent="-342900" eaLnBrk="0" latinLnBrk="1" hangingPunct="0">
              <a:lnSpc>
                <a:spcPct val="120000"/>
              </a:lnSpc>
              <a:spcBef>
                <a:spcPts val="600"/>
              </a:spcBef>
              <a:buClr>
                <a:schemeClr val="accent1"/>
              </a:buClr>
              <a:buSzPct val="75000"/>
              <a:buFont typeface="Wingdings" pitchFamily="2" charset="2"/>
              <a:buChar char="u"/>
              <a:defRPr/>
            </a:pPr>
            <a:r>
              <a:rPr lang="zh-CN" altLang="en-US" sz="2400" dirty="0">
                <a:solidFill>
                  <a:srgbClr val="C00000"/>
                </a:solidFill>
                <a:latin typeface="黑体" pitchFamily="49" charset="-122"/>
                <a:ea typeface="黑体" pitchFamily="49" charset="-122"/>
              </a:rPr>
              <a:t>进度</a:t>
            </a:r>
            <a:endParaRPr lang="zh-CN" altLang="en-US" sz="2400" b="0" dirty="0">
              <a:solidFill>
                <a:schemeClr val="tx1"/>
              </a:solidFill>
              <a:latin typeface="黑体" pitchFamily="49" charset="-122"/>
              <a:ea typeface="黑体" pitchFamily="49" charset="-122"/>
            </a:endParaRPr>
          </a:p>
          <a:p>
            <a:pPr marL="800100" lvl="3" indent="-342900" eaLnBrk="0" latinLnBrk="1" hangingPunct="0">
              <a:lnSpc>
                <a:spcPct val="120000"/>
              </a:lnSpc>
              <a:spcBef>
                <a:spcPts val="600"/>
              </a:spcBef>
              <a:buClr>
                <a:schemeClr val="accent1"/>
              </a:buClr>
              <a:buSzPct val="75000"/>
              <a:buFont typeface="Wingdings" pitchFamily="2" charset="2"/>
              <a:buChar char="u"/>
              <a:defRPr/>
            </a:pPr>
            <a:r>
              <a:rPr lang="zh-CN" altLang="en-US" sz="2400" dirty="0">
                <a:solidFill>
                  <a:srgbClr val="C00000"/>
                </a:solidFill>
                <a:latin typeface="黑体" pitchFamily="49" charset="-122"/>
                <a:ea typeface="黑体" pitchFamily="49" charset="-122"/>
              </a:rPr>
              <a:t>效率</a:t>
            </a:r>
            <a:endParaRPr lang="zh-CN" altLang="en-US" sz="2400" b="0" dirty="0">
              <a:solidFill>
                <a:schemeClr val="tx1"/>
              </a:solidFill>
              <a:latin typeface="黑体" pitchFamily="49" charset="-122"/>
              <a:ea typeface="黑体" pitchFamily="49" charset="-122"/>
            </a:endParaRPr>
          </a:p>
          <a:p>
            <a:pPr marL="800100" lvl="3" indent="-342900" eaLnBrk="0" latinLnBrk="1" hangingPunct="0">
              <a:lnSpc>
                <a:spcPct val="120000"/>
              </a:lnSpc>
              <a:spcBef>
                <a:spcPts val="600"/>
              </a:spcBef>
              <a:buClr>
                <a:schemeClr val="accent1"/>
              </a:buClr>
              <a:buSzPct val="75000"/>
              <a:buFont typeface="Wingdings" pitchFamily="2" charset="2"/>
              <a:buChar char="u"/>
              <a:defRPr/>
            </a:pPr>
            <a:r>
              <a:rPr lang="zh-CN" altLang="en-US" sz="2400" dirty="0">
                <a:solidFill>
                  <a:srgbClr val="C00000"/>
                </a:solidFill>
                <a:latin typeface="黑体" pitchFamily="49" charset="-122"/>
                <a:ea typeface="黑体" pitchFamily="49" charset="-122"/>
              </a:rPr>
              <a:t>过程结果</a:t>
            </a:r>
            <a:endParaRPr lang="zh-CN" altLang="en-US" sz="2400" b="0" dirty="0">
              <a:solidFill>
                <a:schemeClr val="tx1"/>
              </a:solidFill>
              <a:latin typeface="黑体" pitchFamily="49" charset="-122"/>
              <a:ea typeface="黑体" pitchFamily="49" charset="-122"/>
            </a:endParaRPr>
          </a:p>
          <a:p>
            <a:pPr marL="800100" lvl="3" indent="-342900" eaLnBrk="0" latinLnBrk="1" hangingPunct="0">
              <a:lnSpc>
                <a:spcPct val="120000"/>
              </a:lnSpc>
              <a:spcBef>
                <a:spcPts val="600"/>
              </a:spcBef>
              <a:buClr>
                <a:schemeClr val="accent1"/>
              </a:buClr>
              <a:buSzPct val="75000"/>
              <a:buFont typeface="Wingdings" pitchFamily="2" charset="2"/>
              <a:buChar char="u"/>
              <a:defRPr/>
            </a:pPr>
            <a:r>
              <a:rPr lang="zh-CN" altLang="en-US" sz="2400" dirty="0">
                <a:solidFill>
                  <a:srgbClr val="C00000"/>
                </a:solidFill>
                <a:latin typeface="黑体" pitchFamily="49" charset="-122"/>
                <a:ea typeface="黑体" pitchFamily="49" charset="-122"/>
              </a:rPr>
              <a:t>工作状态</a:t>
            </a:r>
            <a:endParaRPr lang="zh-CN" altLang="en-US" sz="2400" b="0" dirty="0">
              <a:latin typeface="黑体" pitchFamily="49" charset="-122"/>
              <a:ea typeface="黑体" pitchFamily="49" charset="-122"/>
            </a:endParaRPr>
          </a:p>
        </p:txBody>
      </p:sp>
      <p:sp>
        <p:nvSpPr>
          <p:cNvPr id="338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0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1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381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65628B81-3CBF-48C4-B8AE-AAA419F6A28D}" type="slidenum">
              <a:rPr lang="en-US" altLang="ko-KR"/>
              <a:pPr>
                <a:defRPr/>
              </a:pPr>
              <a:t>49</a:t>
            </a:fld>
            <a:endParaRPr lang="en-US" altLang="ko-KR"/>
          </a:p>
        </p:txBody>
      </p:sp>
      <p:sp>
        <p:nvSpPr>
          <p:cNvPr id="7171" name="Rectangle 93"/>
          <p:cNvSpPr>
            <a:spLocks noChangeArrowheads="1"/>
          </p:cNvSpPr>
          <p:nvPr/>
        </p:nvSpPr>
        <p:spPr bwMode="auto">
          <a:xfrm>
            <a:off x="636588" y="92075"/>
            <a:ext cx="7747000" cy="647700"/>
          </a:xfrm>
          <a:prstGeom prst="rect">
            <a:avLst/>
          </a:prstGeom>
          <a:noFill/>
          <a:ln>
            <a:noFill/>
          </a:ln>
          <a:effectLst/>
          <a:extLst/>
        </p:spPr>
        <p:txBody>
          <a:bodyPr anchor="ctr">
            <a:spAutoFit/>
          </a:bodyPr>
          <a:lstStyle/>
          <a:p>
            <a:pPr algn="ctr" eaLnBrk="0" hangingPunct="0">
              <a:defRPr/>
            </a:pPr>
            <a:r>
              <a:rPr lang="zh-CN" altLang="en-US" sz="3600" b="0" dirty="0">
                <a:solidFill>
                  <a:srgbClr val="FEFEFE"/>
                </a:solidFill>
                <a:latin typeface="黑体" pitchFamily="49" charset="-122"/>
                <a:ea typeface="黑体" pitchFamily="49" charset="-122"/>
              </a:rPr>
              <a:t>二、软件过程管理与改进</a:t>
            </a:r>
            <a:endParaRPr lang="en-US" altLang="zh-CN" sz="3600" b="0" dirty="0">
              <a:solidFill>
                <a:srgbClr val="FEFEFE"/>
              </a:solidFill>
              <a:latin typeface="黑体" pitchFamily="49" charset="-122"/>
              <a:ea typeface="黑体" pitchFamily="49" charset="-122"/>
            </a:endParaRPr>
          </a:p>
        </p:txBody>
      </p:sp>
      <p:sp>
        <p:nvSpPr>
          <p:cNvPr id="3482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3" name="AutoShape 6"/>
          <p:cNvSpPr>
            <a:spLocks noChangeArrowheads="1"/>
          </p:cNvSpPr>
          <p:nvPr/>
        </p:nvSpPr>
        <p:spPr bwMode="gray">
          <a:xfrm>
            <a:off x="333375" y="1341439"/>
            <a:ext cx="8353425" cy="4516454"/>
          </a:xfrm>
          <a:prstGeom prst="roundRect">
            <a:avLst>
              <a:gd name="adj" fmla="val 16667"/>
            </a:avLst>
          </a:prstGeom>
          <a:noFill/>
          <a:ln w="12700" algn="ctr">
            <a:solidFill>
              <a:srgbClr val="000000"/>
            </a:solidFill>
            <a:prstDash val="dash"/>
            <a:round/>
            <a:headEnd/>
            <a:tailEnd/>
          </a:ln>
        </p:spPr>
        <p:txBody>
          <a:bodyPr anchor="ctr"/>
          <a:lstStyle/>
          <a:p>
            <a:pPr>
              <a:lnSpc>
                <a:spcPct val="120000"/>
              </a:lnSpc>
            </a:pPr>
            <a:r>
              <a:rPr lang="en-US" altLang="zh-CN" sz="2000" b="0" dirty="0">
                <a:solidFill>
                  <a:schemeClr val="tx1"/>
                </a:solidFill>
                <a:latin typeface="黑体" pitchFamily="49" charset="-122"/>
                <a:ea typeface="黑体" pitchFamily="49" charset="-122"/>
              </a:rPr>
              <a:t> </a:t>
            </a:r>
            <a:r>
              <a:rPr lang="zh-CN" altLang="en-US" sz="2800" b="0" dirty="0">
                <a:solidFill>
                  <a:schemeClr val="tx1"/>
                </a:solidFill>
                <a:latin typeface="黑体" pitchFamily="49" charset="-122"/>
                <a:ea typeface="黑体" pitchFamily="49" charset="-122"/>
              </a:rPr>
              <a:t>软件项目的准备阶段和执行过程中的相关内容：</a:t>
            </a:r>
            <a:endParaRPr lang="en-US" altLang="zh-CN" sz="2800" b="0" dirty="0">
              <a:solidFill>
                <a:schemeClr val="tx1"/>
              </a:solidFill>
              <a:latin typeface="黑体" pitchFamily="49" charset="-122"/>
              <a:ea typeface="黑体" pitchFamily="49" charset="-122"/>
            </a:endParaRPr>
          </a:p>
          <a:p>
            <a:pPr>
              <a:lnSpc>
                <a:spcPct val="150000"/>
              </a:lnSpc>
              <a:buFont typeface="Wingdings" pitchFamily="2" charset="2"/>
              <a:buNone/>
            </a:pPr>
            <a:r>
              <a:rPr lang="en-US" altLang="zh-CN" sz="3200" dirty="0">
                <a:solidFill>
                  <a:srgbClr val="FF0000"/>
                </a:solidFill>
                <a:latin typeface="黑体" pitchFamily="49" charset="-122"/>
                <a:ea typeface="黑体" pitchFamily="49" charset="-122"/>
              </a:rPr>
              <a:t>   1.</a:t>
            </a:r>
            <a:r>
              <a:rPr lang="zh-CN" altLang="en-US" sz="3200" dirty="0">
                <a:solidFill>
                  <a:srgbClr val="FF0000"/>
                </a:solidFill>
                <a:latin typeface="黑体" pitchFamily="49" charset="-122"/>
                <a:ea typeface="黑体" pitchFamily="49" charset="-122"/>
              </a:rPr>
              <a:t>过程的建立</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2.</a:t>
            </a:r>
            <a:r>
              <a:rPr lang="zh-CN" altLang="en-US" sz="3200" dirty="0">
                <a:solidFill>
                  <a:srgbClr val="FF0000"/>
                </a:solidFill>
                <a:latin typeface="黑体" pitchFamily="49" charset="-122"/>
                <a:ea typeface="黑体" pitchFamily="49" charset="-122"/>
              </a:rPr>
              <a:t>过程度量与监控</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3.</a:t>
            </a:r>
            <a:r>
              <a:rPr lang="zh-CN" altLang="en-US" sz="3200" dirty="0">
                <a:solidFill>
                  <a:srgbClr val="FF0000"/>
                </a:solidFill>
                <a:latin typeface="黑体" pitchFamily="49" charset="-122"/>
                <a:ea typeface="黑体" pitchFamily="49" charset="-122"/>
              </a:rPr>
              <a:t>过程评估与改进</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en-US" altLang="zh-CN" sz="3200" dirty="0">
                <a:solidFill>
                  <a:srgbClr val="FF0000"/>
                </a:solidFill>
                <a:latin typeface="黑体" pitchFamily="49" charset="-122"/>
                <a:ea typeface="黑体" pitchFamily="49" charset="-122"/>
              </a:rPr>
              <a:t>   4.</a:t>
            </a:r>
            <a:r>
              <a:rPr lang="zh-CN" altLang="en-US" sz="3200" dirty="0">
                <a:solidFill>
                  <a:srgbClr val="FF0000"/>
                </a:solidFill>
                <a:latin typeface="黑体" pitchFamily="49" charset="-122"/>
                <a:ea typeface="黑体" pitchFamily="49" charset="-122"/>
              </a:rPr>
              <a:t>过程管理工具</a:t>
            </a:r>
          </a:p>
        </p:txBody>
      </p:sp>
      <p:sp>
        <p:nvSpPr>
          <p:cNvPr id="348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2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3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3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3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3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3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4835"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1" name="右箭头 20"/>
          <p:cNvSpPr/>
          <p:nvPr/>
        </p:nvSpPr>
        <p:spPr bwMode="auto">
          <a:xfrm>
            <a:off x="636588" y="3857628"/>
            <a:ext cx="431800" cy="504825"/>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buFont typeface="Wingdings" pitchFamily="2" charset="2"/>
              <a:buNone/>
              <a:defRPr/>
            </a:pPr>
            <a:endParaRPr lang="zh-CN" altLang="en-US">
              <a:solidFill>
                <a:srgbClr val="0033CC"/>
              </a:solidFill>
              <a:latin typeface="宋体" pitchFamily="2" charset="-122"/>
              <a:ea typeface="宋体" pitchFamily="2" charset="-122"/>
            </a:endParaRP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13B1FC8C-636E-432E-A0BC-6403B7A45075}" type="slidenum">
              <a:rPr lang="en-US" altLang="ko-KR"/>
              <a:pPr>
                <a:defRPr/>
              </a:pPr>
              <a:t>5</a:t>
            </a:fld>
            <a:endParaRPr lang="en-US" altLang="ko-KR"/>
          </a:p>
        </p:txBody>
      </p:sp>
      <p:sp>
        <p:nvSpPr>
          <p:cNvPr id="7171" name="Rectangle 93"/>
          <p:cNvSpPr>
            <a:spLocks noChangeArrowheads="1"/>
          </p:cNvSpPr>
          <p:nvPr/>
        </p:nvSpPr>
        <p:spPr bwMode="auto">
          <a:xfrm>
            <a:off x="636588" y="92075"/>
            <a:ext cx="7747000" cy="584775"/>
          </a:xfrm>
          <a:prstGeom prst="rect">
            <a:avLst/>
          </a:prstGeom>
          <a:noFill/>
          <a:ln>
            <a:noFill/>
          </a:ln>
          <a:effectLst/>
          <a:extLst/>
        </p:spPr>
        <p:txBody>
          <a:bodyPr anchor="ctr">
            <a:spAutoFit/>
          </a:bodyPr>
          <a:lstStyle/>
          <a:p>
            <a:pPr eaLnBrk="0" hangingPunct="0">
              <a:buFont typeface="Wingdings" pitchFamily="2" charset="2"/>
              <a:buNone/>
              <a:defRPr/>
            </a:pPr>
            <a:r>
              <a:rPr lang="en-US" altLang="zh-CN" sz="3200" dirty="0">
                <a:solidFill>
                  <a:srgbClr val="FEFEFE"/>
                </a:solidFill>
                <a:latin typeface="黑体" pitchFamily="49" charset="-122"/>
                <a:ea typeface="黑体" pitchFamily="49" charset="-122"/>
              </a:rPr>
              <a:t>1.</a:t>
            </a:r>
            <a:r>
              <a:rPr lang="zh-CN" altLang="en-US" sz="3200" dirty="0">
                <a:solidFill>
                  <a:srgbClr val="FEFEFE"/>
                </a:solidFill>
                <a:latin typeface="黑体" pitchFamily="49" charset="-122"/>
                <a:ea typeface="黑体" pitchFamily="49" charset="-122"/>
              </a:rPr>
              <a:t>为什么需要软件过程（续）</a:t>
            </a:r>
            <a:endParaRPr lang="en-US" altLang="zh-CN" sz="3200" dirty="0">
              <a:solidFill>
                <a:srgbClr val="FEFEFE"/>
              </a:solidFill>
              <a:latin typeface="黑体" pitchFamily="49" charset="-122"/>
              <a:ea typeface="黑体" pitchFamily="49" charset="-122"/>
            </a:endParaRPr>
          </a:p>
        </p:txBody>
      </p:sp>
      <p:sp>
        <p:nvSpPr>
          <p:cNvPr id="122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2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29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295" name="AutoShape 6"/>
          <p:cNvSpPr>
            <a:spLocks noChangeArrowheads="1"/>
          </p:cNvSpPr>
          <p:nvPr/>
        </p:nvSpPr>
        <p:spPr bwMode="gray">
          <a:xfrm>
            <a:off x="333375" y="1142984"/>
            <a:ext cx="8353425" cy="5143536"/>
          </a:xfrm>
          <a:prstGeom prst="roundRect">
            <a:avLst>
              <a:gd name="adj" fmla="val 16667"/>
            </a:avLst>
          </a:prstGeom>
          <a:noFill/>
          <a:ln w="12700" algn="ctr">
            <a:solidFill>
              <a:srgbClr val="000000"/>
            </a:solidFill>
            <a:prstDash val="dash"/>
            <a:round/>
            <a:headEnd/>
            <a:tailEnd/>
          </a:ln>
        </p:spPr>
        <p:txBody>
          <a:bodyPr anchor="ctr"/>
          <a:lstStyle/>
          <a:p>
            <a:r>
              <a:rPr lang="zh-CN" altLang="en-US" sz="2800" b="0" dirty="0"/>
              <a:t>    </a:t>
            </a:r>
            <a:r>
              <a:rPr lang="zh-CN" altLang="en-US" sz="2800" b="0" dirty="0">
                <a:solidFill>
                  <a:schemeClr val="tx1"/>
                </a:solidFill>
              </a:rPr>
              <a:t>在长期的软件开发探索过程中，人们得出以下结论：</a:t>
            </a:r>
            <a:endParaRPr lang="en-US" altLang="zh-CN" sz="2800" b="0" dirty="0">
              <a:solidFill>
                <a:schemeClr val="tx1"/>
              </a:solidFill>
            </a:endParaRPr>
          </a:p>
          <a:p>
            <a:r>
              <a:rPr lang="zh-CN" altLang="en-US" sz="2800" dirty="0">
                <a:solidFill>
                  <a:srgbClr val="FF0000"/>
                </a:solidFill>
              </a:rPr>
              <a:t>    即使软件开发</a:t>
            </a:r>
            <a:r>
              <a:rPr lang="zh-CN" altLang="en-US" sz="2800" dirty="0">
                <a:solidFill>
                  <a:schemeClr val="accent2">
                    <a:lumMod val="50000"/>
                  </a:schemeClr>
                </a:solidFill>
              </a:rPr>
              <a:t>团队</a:t>
            </a:r>
            <a:r>
              <a:rPr lang="zh-CN" altLang="en-US" sz="2800" dirty="0">
                <a:solidFill>
                  <a:srgbClr val="FF0000"/>
                </a:solidFill>
              </a:rPr>
              <a:t>拥有了最先进的</a:t>
            </a:r>
            <a:r>
              <a:rPr lang="zh-CN" altLang="en-US" sz="2800" dirty="0">
                <a:solidFill>
                  <a:schemeClr val="accent2">
                    <a:lumMod val="50000"/>
                  </a:schemeClr>
                </a:solidFill>
              </a:rPr>
              <a:t>编程技术</a:t>
            </a:r>
            <a:r>
              <a:rPr lang="zh-CN" altLang="en-US" sz="2800" dirty="0">
                <a:solidFill>
                  <a:srgbClr val="FF0000"/>
                </a:solidFill>
              </a:rPr>
              <a:t>和</a:t>
            </a:r>
            <a:r>
              <a:rPr lang="zh-CN" altLang="en-US" sz="2800" dirty="0">
                <a:solidFill>
                  <a:schemeClr val="accent2">
                    <a:lumMod val="50000"/>
                  </a:schemeClr>
                </a:solidFill>
              </a:rPr>
              <a:t>工具</a:t>
            </a:r>
            <a:r>
              <a:rPr lang="zh-CN" altLang="en-US" sz="2800" dirty="0">
                <a:solidFill>
                  <a:srgbClr val="FF0000"/>
                </a:solidFill>
              </a:rPr>
              <a:t>支持，也不一定能够保证软件项目的成功；而采用什么样的</a:t>
            </a:r>
            <a:r>
              <a:rPr lang="zh-CN" altLang="en-US" sz="2800" dirty="0">
                <a:solidFill>
                  <a:schemeClr val="accent2">
                    <a:lumMod val="50000"/>
                  </a:schemeClr>
                </a:solidFill>
              </a:rPr>
              <a:t>过程</a:t>
            </a:r>
            <a:r>
              <a:rPr lang="zh-CN" altLang="en-US" sz="2800" dirty="0">
                <a:solidFill>
                  <a:srgbClr val="FF0000"/>
                </a:solidFill>
              </a:rPr>
              <a:t>将</a:t>
            </a:r>
            <a:r>
              <a:rPr lang="zh-CN" altLang="en-US" sz="2800" dirty="0">
                <a:solidFill>
                  <a:schemeClr val="accent2">
                    <a:lumMod val="50000"/>
                  </a:schemeClr>
                </a:solidFill>
              </a:rPr>
              <a:t>人力</a:t>
            </a:r>
            <a:r>
              <a:rPr lang="zh-CN" altLang="en-US" sz="2800" dirty="0">
                <a:solidFill>
                  <a:srgbClr val="FF0000"/>
                </a:solidFill>
              </a:rPr>
              <a:t>、</a:t>
            </a:r>
            <a:r>
              <a:rPr lang="zh-CN" altLang="en-US" sz="2800" dirty="0">
                <a:solidFill>
                  <a:schemeClr val="accent2">
                    <a:lumMod val="50000"/>
                  </a:schemeClr>
                </a:solidFill>
              </a:rPr>
              <a:t>技术</a:t>
            </a:r>
            <a:r>
              <a:rPr lang="zh-CN" altLang="en-US" sz="2800" dirty="0">
                <a:solidFill>
                  <a:srgbClr val="FF0000"/>
                </a:solidFill>
              </a:rPr>
              <a:t>、</a:t>
            </a:r>
            <a:r>
              <a:rPr lang="zh-CN" altLang="en-US" sz="2800" dirty="0">
                <a:solidFill>
                  <a:schemeClr val="accent2">
                    <a:lumMod val="50000"/>
                  </a:schemeClr>
                </a:solidFill>
              </a:rPr>
              <a:t>方法</a:t>
            </a:r>
            <a:r>
              <a:rPr lang="zh-CN" altLang="en-US" sz="2800" dirty="0">
                <a:solidFill>
                  <a:srgbClr val="FF0000"/>
                </a:solidFill>
              </a:rPr>
              <a:t>、</a:t>
            </a:r>
            <a:r>
              <a:rPr lang="zh-CN" altLang="en-US" sz="2800" dirty="0">
                <a:solidFill>
                  <a:schemeClr val="accent2">
                    <a:lumMod val="50000"/>
                  </a:schemeClr>
                </a:solidFill>
              </a:rPr>
              <a:t>工具</a:t>
            </a:r>
            <a:r>
              <a:rPr lang="zh-CN" altLang="en-US" sz="2800" dirty="0">
                <a:solidFill>
                  <a:srgbClr val="FF0000"/>
                </a:solidFill>
              </a:rPr>
              <a:t>等要素有机结合起来逐渐成为关系到项目成败的重要因素</a:t>
            </a:r>
            <a:r>
              <a:rPr lang="zh-CN" altLang="en-US" sz="2800" b="0" dirty="0"/>
              <a:t>，</a:t>
            </a:r>
            <a:r>
              <a:rPr lang="zh-CN" altLang="en-US" sz="2800" b="0" dirty="0">
                <a:solidFill>
                  <a:schemeClr val="tx1"/>
                </a:solidFill>
              </a:rPr>
              <a:t>因此也逐渐出现了对“软件过程”的研究。（</a:t>
            </a:r>
            <a:r>
              <a:rPr lang="en-US" altLang="zh-CN" sz="2800" b="0" dirty="0">
                <a:solidFill>
                  <a:srgbClr val="333399"/>
                </a:solidFill>
              </a:rPr>
              <a:t>20</a:t>
            </a:r>
            <a:r>
              <a:rPr lang="zh-CN" altLang="en-US" sz="2800" b="0" dirty="0">
                <a:solidFill>
                  <a:srgbClr val="333399"/>
                </a:solidFill>
              </a:rPr>
              <a:t>世纪</a:t>
            </a:r>
            <a:r>
              <a:rPr lang="en-US" altLang="zh-CN" sz="2800" b="0" dirty="0">
                <a:solidFill>
                  <a:srgbClr val="333399"/>
                </a:solidFill>
              </a:rPr>
              <a:t>20</a:t>
            </a:r>
            <a:r>
              <a:rPr lang="zh-CN" altLang="en-US" sz="2800" b="0" dirty="0">
                <a:solidFill>
                  <a:srgbClr val="333399"/>
                </a:solidFill>
              </a:rPr>
              <a:t>年代，休哈特提出的过程控制概念</a:t>
            </a:r>
            <a:r>
              <a:rPr lang="zh-CN" altLang="en-US" sz="2800" b="0" dirty="0">
                <a:solidFill>
                  <a:schemeClr val="tx1"/>
                </a:solidFill>
              </a:rPr>
              <a:t>）</a:t>
            </a:r>
            <a:endParaRPr lang="en-US" altLang="zh-CN" sz="2800" b="0" dirty="0">
              <a:solidFill>
                <a:schemeClr val="tx1"/>
              </a:solidFill>
            </a:endParaRPr>
          </a:p>
          <a:p>
            <a:r>
              <a:rPr lang="en-US" altLang="zh-CN" sz="2800" b="0" dirty="0">
                <a:solidFill>
                  <a:schemeClr val="tx1"/>
                </a:solidFill>
              </a:rPr>
              <a:t>    </a:t>
            </a:r>
            <a:r>
              <a:rPr lang="zh-CN" altLang="en-US" sz="2800" b="0" dirty="0">
                <a:solidFill>
                  <a:schemeClr val="tx1"/>
                </a:solidFill>
              </a:rPr>
              <a:t>开发高质量的软件，必须要执行一套</a:t>
            </a:r>
            <a:r>
              <a:rPr lang="zh-CN" altLang="en-US" sz="2800" dirty="0">
                <a:solidFill>
                  <a:schemeClr val="tx1"/>
                </a:solidFill>
              </a:rPr>
              <a:t>高质量</a:t>
            </a:r>
            <a:r>
              <a:rPr lang="zh-CN" altLang="en-US" sz="2800" b="0" dirty="0">
                <a:solidFill>
                  <a:schemeClr val="tx1"/>
                </a:solidFill>
              </a:rPr>
              <a:t>的软件开发过程。（</a:t>
            </a:r>
            <a:r>
              <a:rPr lang="zh-CN" altLang="en-US" sz="2800" b="0" dirty="0">
                <a:solidFill>
                  <a:srgbClr val="333399"/>
                </a:solidFill>
              </a:rPr>
              <a:t>戴明</a:t>
            </a:r>
            <a:r>
              <a:rPr lang="en-US" altLang="zh-CN" sz="2800" b="0" dirty="0">
                <a:solidFill>
                  <a:srgbClr val="333399"/>
                </a:solidFill>
              </a:rPr>
              <a:t>PDCA</a:t>
            </a:r>
            <a:r>
              <a:rPr lang="zh-CN" altLang="en-US" sz="2800" b="0" dirty="0">
                <a:solidFill>
                  <a:srgbClr val="333399"/>
                </a:solidFill>
              </a:rPr>
              <a:t>循环、</a:t>
            </a:r>
            <a:r>
              <a:rPr lang="en-US" altLang="zh-CN" sz="2800" b="0" dirty="0">
                <a:solidFill>
                  <a:srgbClr val="333399"/>
                </a:solidFill>
              </a:rPr>
              <a:t> </a:t>
            </a:r>
            <a:r>
              <a:rPr lang="en-US" altLang="zh-CN" sz="2800" b="0" dirty="0" err="1">
                <a:solidFill>
                  <a:srgbClr val="333399"/>
                </a:solidFill>
              </a:rPr>
              <a:t>Juran</a:t>
            </a:r>
            <a:r>
              <a:rPr lang="zh-CN" altLang="en-US" sz="2800" b="0" dirty="0">
                <a:solidFill>
                  <a:srgbClr val="333399"/>
                </a:solidFill>
              </a:rPr>
              <a:t>的</a:t>
            </a:r>
            <a:r>
              <a:rPr lang="en-US" altLang="zh-CN" sz="2800" b="0" dirty="0">
                <a:solidFill>
                  <a:srgbClr val="333399"/>
                </a:solidFill>
              </a:rPr>
              <a:t>《</a:t>
            </a:r>
            <a:r>
              <a:rPr lang="zh-CN" altLang="en-US" sz="2800" b="0" dirty="0">
                <a:solidFill>
                  <a:srgbClr val="333399"/>
                </a:solidFill>
              </a:rPr>
              <a:t>质量控制手册</a:t>
            </a:r>
            <a:r>
              <a:rPr lang="en-US" altLang="zh-CN" sz="2800" b="0" dirty="0">
                <a:solidFill>
                  <a:srgbClr val="333399"/>
                </a:solidFill>
              </a:rPr>
              <a:t>》 </a:t>
            </a:r>
            <a:r>
              <a:rPr lang="zh-CN" altLang="en-US" sz="2800" b="0" dirty="0">
                <a:solidFill>
                  <a:srgbClr val="333399"/>
                </a:solidFill>
              </a:rPr>
              <a:t>）  </a:t>
            </a:r>
          </a:p>
        </p:txBody>
      </p:sp>
      <p:sp>
        <p:nvSpPr>
          <p:cNvPr id="122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2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29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29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230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01542B39-AB49-40AA-9BEC-89F8CA37D512}" type="slidenum">
              <a:rPr lang="en-US" altLang="ko-KR"/>
              <a:pPr>
                <a:defRPr/>
              </a:pPr>
              <a:t>50</a:t>
            </a:fld>
            <a:endParaRPr lang="en-US" altLang="ko-KR"/>
          </a:p>
        </p:txBody>
      </p:sp>
      <p:sp>
        <p:nvSpPr>
          <p:cNvPr id="7171" name="Rectangle 93"/>
          <p:cNvSpPr>
            <a:spLocks noChangeArrowheads="1"/>
          </p:cNvSpPr>
          <p:nvPr/>
        </p:nvSpPr>
        <p:spPr bwMode="auto">
          <a:xfrm>
            <a:off x="636588" y="38100"/>
            <a:ext cx="7747000" cy="755650"/>
          </a:xfrm>
          <a:prstGeom prst="rect">
            <a:avLst/>
          </a:prstGeom>
          <a:noFill/>
          <a:ln>
            <a:noFill/>
          </a:ln>
          <a:effectLst/>
          <a:extLst/>
        </p:spPr>
        <p:txBody>
          <a:bodyPr anchor="ctr">
            <a:spAutoFit/>
          </a:bodyPr>
          <a:lstStyle/>
          <a:p>
            <a:pPr algn="ctr">
              <a:lnSpc>
                <a:spcPct val="120000"/>
              </a:lnSpc>
              <a:defRPr/>
            </a:pPr>
            <a:r>
              <a:rPr lang="en-US" altLang="zh-CN" sz="3600" dirty="0">
                <a:solidFill>
                  <a:srgbClr val="FEFEFE"/>
                </a:solidFill>
                <a:effectLst>
                  <a:outerShdw blurRad="38100" dist="38100" dir="2700000" algn="tl">
                    <a:srgbClr val="000000"/>
                  </a:outerShdw>
                </a:effectLst>
                <a:latin typeface="Arial" charset="0"/>
              </a:rPr>
              <a:t>3.</a:t>
            </a:r>
            <a:r>
              <a:rPr lang="zh-CN" altLang="en-US" sz="3600" dirty="0">
                <a:solidFill>
                  <a:srgbClr val="FEFEFE"/>
                </a:solidFill>
                <a:effectLst>
                  <a:outerShdw blurRad="38100" dist="38100" dir="2700000" algn="tl">
                    <a:srgbClr val="000000"/>
                  </a:outerShdw>
                </a:effectLst>
                <a:latin typeface="Arial" charset="0"/>
              </a:rPr>
              <a:t>过程评估与改进</a:t>
            </a:r>
            <a:endParaRPr lang="en-US" altLang="zh-CN" sz="3600" dirty="0">
              <a:solidFill>
                <a:srgbClr val="FEFEFE"/>
              </a:solidFill>
              <a:effectLst>
                <a:outerShdw blurRad="38100" dist="38100" dir="2700000" algn="tl">
                  <a:srgbClr val="000000"/>
                </a:outerShdw>
              </a:effectLst>
              <a:latin typeface="Arial" charset="0"/>
            </a:endParaRPr>
          </a:p>
        </p:txBody>
      </p:sp>
      <p:sp>
        <p:nvSpPr>
          <p:cNvPr id="3584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45"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4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47" name="AutoShape 6"/>
          <p:cNvSpPr>
            <a:spLocks noChangeArrowheads="1"/>
          </p:cNvSpPr>
          <p:nvPr/>
        </p:nvSpPr>
        <p:spPr bwMode="gray">
          <a:xfrm>
            <a:off x="636588" y="1341439"/>
            <a:ext cx="8050212" cy="4873644"/>
          </a:xfrm>
          <a:prstGeom prst="roundRect">
            <a:avLst>
              <a:gd name="adj" fmla="val 16667"/>
            </a:avLst>
          </a:prstGeom>
          <a:noFill/>
          <a:ln w="12700" algn="ctr">
            <a:solidFill>
              <a:srgbClr val="000000"/>
            </a:solidFill>
            <a:prstDash val="dash"/>
            <a:round/>
            <a:headEnd/>
            <a:tailEnd/>
          </a:ln>
        </p:spPr>
        <p:txBody>
          <a:bodyPr anchor="ctr"/>
          <a:lstStyle/>
          <a:p>
            <a:pPr>
              <a:lnSpc>
                <a:spcPct val="150000"/>
              </a:lnSpc>
              <a:buFont typeface="Wingdings" pitchFamily="2" charset="2"/>
              <a:buNone/>
            </a:pPr>
            <a:r>
              <a:rPr lang="zh-CN" altLang="en-US" sz="24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为了改进过程，需要首先进行过程</a:t>
            </a:r>
            <a:r>
              <a:rPr lang="zh-CN" altLang="en-US" sz="2400" b="0" dirty="0">
                <a:solidFill>
                  <a:srgbClr val="FF0000"/>
                </a:solidFill>
                <a:latin typeface="黑体" pitchFamily="49" charset="-122"/>
                <a:ea typeface="黑体" pitchFamily="49" charset="-122"/>
              </a:rPr>
              <a:t>评估</a:t>
            </a:r>
            <a:r>
              <a:rPr lang="zh-CN" altLang="en-US" sz="2400" b="0" dirty="0">
                <a:solidFill>
                  <a:schemeClr val="tx1"/>
                </a:solidFill>
                <a:latin typeface="黑体" pitchFamily="49" charset="-122"/>
                <a:ea typeface="黑体" pitchFamily="49" charset="-122"/>
              </a:rPr>
              <a:t>，找出当前过程运行能力的</a:t>
            </a:r>
            <a:r>
              <a:rPr lang="zh-CN" altLang="en-US" sz="2400" b="0" dirty="0">
                <a:solidFill>
                  <a:srgbClr val="FF0000"/>
                </a:solidFill>
                <a:latin typeface="黑体" pitchFamily="49" charset="-122"/>
                <a:ea typeface="黑体" pitchFamily="49" charset="-122"/>
              </a:rPr>
              <a:t>不足</a:t>
            </a:r>
            <a:r>
              <a:rPr lang="zh-CN" altLang="en-US" sz="2400" b="0" dirty="0">
                <a:solidFill>
                  <a:schemeClr val="tx1"/>
                </a:solidFill>
                <a:latin typeface="黑体" pitchFamily="49" charset="-122"/>
                <a:ea typeface="黑体" pitchFamily="49" charset="-122"/>
              </a:rPr>
              <a:t>，然后提出改进</a:t>
            </a:r>
            <a:r>
              <a:rPr lang="zh-CN" altLang="en-US" sz="2400" b="0" dirty="0">
                <a:solidFill>
                  <a:srgbClr val="FF0000"/>
                </a:solidFill>
                <a:latin typeface="黑体" pitchFamily="49" charset="-122"/>
                <a:ea typeface="黑体" pitchFamily="49" charset="-122"/>
              </a:rPr>
              <a:t>措施</a:t>
            </a:r>
            <a:r>
              <a:rPr lang="zh-CN" altLang="en-US" sz="2400" b="0" dirty="0">
                <a:solidFill>
                  <a:schemeClr val="tx1"/>
                </a:solidFill>
                <a:latin typeface="黑体" pitchFamily="49" charset="-122"/>
                <a:ea typeface="黑体" pitchFamily="49" charset="-122"/>
              </a:rPr>
              <a:t>。软件生产商通过软件评估，在保证业务目标的前提下，改进软件过程。</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pPr>
            <a:r>
              <a:rPr lang="zh-CN" altLang="en-US" sz="2400" b="0" dirty="0">
                <a:solidFill>
                  <a:schemeClr val="tx1"/>
                </a:solidFill>
                <a:latin typeface="黑体" pitchFamily="49" charset="-122"/>
                <a:ea typeface="黑体" pitchFamily="49" charset="-122"/>
              </a:rPr>
              <a:t>  包括如下两方面内容：</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pPr>
            <a:r>
              <a:rPr lang="zh-CN" altLang="en-US" sz="3200" dirty="0">
                <a:solidFill>
                  <a:srgbClr val="FF0000"/>
                </a:solidFill>
                <a:latin typeface="黑体" pitchFamily="49" charset="-122"/>
                <a:ea typeface="黑体" pitchFamily="49" charset="-122"/>
              </a:rPr>
              <a:t> （</a:t>
            </a:r>
            <a:r>
              <a:rPr lang="en-US" altLang="zh-CN" sz="3200" dirty="0">
                <a:solidFill>
                  <a:srgbClr val="FF0000"/>
                </a:solidFill>
                <a:latin typeface="黑体" pitchFamily="49" charset="-122"/>
                <a:ea typeface="黑体" pitchFamily="49" charset="-122"/>
              </a:rPr>
              <a:t>1</a:t>
            </a:r>
            <a:r>
              <a:rPr lang="zh-CN" altLang="en-US" sz="3200" dirty="0">
                <a:solidFill>
                  <a:srgbClr val="FF0000"/>
                </a:solidFill>
                <a:latin typeface="黑体" pitchFamily="49" charset="-122"/>
                <a:ea typeface="黑体" pitchFamily="49" charset="-122"/>
              </a:rPr>
              <a:t>）软件过程评估</a:t>
            </a:r>
            <a:endParaRPr lang="en-US" altLang="zh-CN" sz="3200" dirty="0">
              <a:solidFill>
                <a:srgbClr val="FF0000"/>
              </a:solidFill>
              <a:latin typeface="黑体" pitchFamily="49" charset="-122"/>
              <a:ea typeface="黑体" pitchFamily="49" charset="-122"/>
            </a:endParaRPr>
          </a:p>
          <a:p>
            <a:pPr>
              <a:lnSpc>
                <a:spcPct val="120000"/>
              </a:lnSpc>
              <a:buFont typeface="Wingdings" pitchFamily="2" charset="2"/>
              <a:buNone/>
            </a:pPr>
            <a:r>
              <a:rPr lang="zh-CN" altLang="en-US" sz="3200" dirty="0">
                <a:solidFill>
                  <a:srgbClr val="FF0000"/>
                </a:solidFill>
                <a:latin typeface="黑体" pitchFamily="49" charset="-122"/>
                <a:ea typeface="黑体" pitchFamily="49" charset="-122"/>
              </a:rPr>
              <a:t> （</a:t>
            </a:r>
            <a:r>
              <a:rPr lang="en-US" altLang="zh-CN" sz="3200" dirty="0">
                <a:solidFill>
                  <a:srgbClr val="FF0000"/>
                </a:solidFill>
                <a:latin typeface="黑体" pitchFamily="49" charset="-122"/>
                <a:ea typeface="黑体" pitchFamily="49" charset="-122"/>
              </a:rPr>
              <a:t>2</a:t>
            </a:r>
            <a:r>
              <a:rPr lang="zh-CN" altLang="en-US" sz="3200" dirty="0">
                <a:solidFill>
                  <a:srgbClr val="FF0000"/>
                </a:solidFill>
                <a:latin typeface="黑体" pitchFamily="49" charset="-122"/>
                <a:ea typeface="黑体" pitchFamily="49" charset="-122"/>
              </a:rPr>
              <a:t>）软件过程改进</a:t>
            </a:r>
          </a:p>
        </p:txBody>
      </p:sp>
      <p:sp>
        <p:nvSpPr>
          <p:cNvPr id="358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4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1"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4"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5"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8"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5859"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20D90321-2978-4610-B39E-E8D7E539B8CA}" type="slidenum">
              <a:rPr lang="en-US" altLang="ko-KR"/>
              <a:pPr>
                <a:defRPr/>
              </a:pPr>
              <a:t>51</a:t>
            </a:fld>
            <a:endParaRPr lang="en-US" altLang="ko-KR"/>
          </a:p>
        </p:txBody>
      </p:sp>
      <p:sp>
        <p:nvSpPr>
          <p:cNvPr id="7171" name="Rectangle 93"/>
          <p:cNvSpPr>
            <a:spLocks noChangeArrowheads="1"/>
          </p:cNvSpPr>
          <p:nvPr/>
        </p:nvSpPr>
        <p:spPr bwMode="auto">
          <a:xfrm>
            <a:off x="636588" y="181013"/>
            <a:ext cx="7747000" cy="604781"/>
          </a:xfrm>
          <a:prstGeom prst="rect">
            <a:avLst/>
          </a:prstGeom>
          <a:noFill/>
          <a:ln>
            <a:noFill/>
          </a:ln>
          <a:effectLst/>
          <a:extLst/>
        </p:spPr>
        <p:txBody>
          <a:bodyPr anchor="ctr">
            <a:spAutoFit/>
          </a:bodyPr>
          <a:lstStyle/>
          <a:p>
            <a:pPr>
              <a:lnSpc>
                <a:spcPct val="120000"/>
              </a:lnSpc>
              <a:defRPr/>
            </a:pPr>
            <a:r>
              <a:rPr lang="zh-CN" altLang="en-US" sz="3200" b="0" dirty="0">
                <a:solidFill>
                  <a:srgbClr val="FEFEFE"/>
                </a:solidFill>
                <a:latin typeface="黑体" pitchFamily="49" charset="-122"/>
                <a:ea typeface="黑体" pitchFamily="49" charset="-122"/>
              </a:rPr>
              <a:t>（</a:t>
            </a:r>
            <a:r>
              <a:rPr lang="en-US" altLang="zh-CN" sz="3200" b="0" dirty="0">
                <a:solidFill>
                  <a:srgbClr val="FEFEFE"/>
                </a:solidFill>
                <a:latin typeface="黑体" pitchFamily="49" charset="-122"/>
                <a:ea typeface="黑体" pitchFamily="49" charset="-122"/>
              </a:rPr>
              <a:t>1</a:t>
            </a:r>
            <a:r>
              <a:rPr lang="zh-CN" altLang="en-US" sz="3200" b="0" dirty="0">
                <a:solidFill>
                  <a:srgbClr val="FEFEFE"/>
                </a:solidFill>
                <a:latin typeface="黑体" pitchFamily="49" charset="-122"/>
                <a:ea typeface="黑体" pitchFamily="49" charset="-122"/>
              </a:rPr>
              <a:t>）软件过程评估</a:t>
            </a:r>
            <a:endParaRPr lang="en-US" altLang="zh-CN" sz="3200" b="0" dirty="0">
              <a:solidFill>
                <a:srgbClr val="FEFEFE"/>
              </a:solidFill>
              <a:latin typeface="黑体" pitchFamily="49" charset="-122"/>
              <a:ea typeface="黑体" pitchFamily="49" charset="-122"/>
            </a:endParaRPr>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69"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0"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4583" name="AutoShape 6"/>
          <p:cNvSpPr>
            <a:spLocks noChangeArrowheads="1"/>
          </p:cNvSpPr>
          <p:nvPr/>
        </p:nvSpPr>
        <p:spPr bwMode="gray">
          <a:xfrm>
            <a:off x="214282" y="1143001"/>
            <a:ext cx="4645056" cy="5214958"/>
          </a:xfrm>
          <a:prstGeom prst="roundRect">
            <a:avLst>
              <a:gd name="adj" fmla="val 16667"/>
            </a:avLst>
          </a:prstGeom>
          <a:noFill/>
          <a:ln w="12700" algn="ctr">
            <a:solidFill>
              <a:srgbClr val="000000"/>
            </a:solidFill>
            <a:prstDash val="dash"/>
            <a:round/>
            <a:headEnd/>
            <a:tailEnd/>
          </a:ln>
        </p:spPr>
        <p:txBody>
          <a:bodyPr anchor="ctr"/>
          <a:lstStyle/>
          <a:p>
            <a:r>
              <a:rPr lang="zh-CN" altLang="en-US" sz="2000" b="0" dirty="0"/>
              <a:t>   </a:t>
            </a:r>
            <a:r>
              <a:rPr lang="zh-CN" altLang="en-US" sz="2400" b="0" dirty="0">
                <a:latin typeface="华文细黑" pitchFamily="2" charset="-122"/>
                <a:ea typeface="华文细黑" pitchFamily="2" charset="-122"/>
              </a:rPr>
              <a:t> </a:t>
            </a:r>
            <a:r>
              <a:rPr lang="zh-CN" altLang="en-US" sz="2400" b="0" dirty="0">
                <a:solidFill>
                  <a:schemeClr val="tx1"/>
                </a:solidFill>
                <a:latin typeface="华文细黑" pitchFamily="2" charset="-122"/>
                <a:ea typeface="华文细黑" pitchFamily="2" charset="-122"/>
              </a:rPr>
              <a:t>常见的评估模型有</a:t>
            </a:r>
            <a:r>
              <a:rPr lang="en-US" altLang="zh-CN" sz="2400" b="0" dirty="0">
                <a:solidFill>
                  <a:schemeClr val="tx1"/>
                </a:solidFill>
                <a:latin typeface="华文细黑" pitchFamily="2" charset="-122"/>
                <a:ea typeface="华文细黑" pitchFamily="2" charset="-122"/>
              </a:rPr>
              <a:t>SW-CMM</a:t>
            </a:r>
            <a:r>
              <a:rPr lang="zh-CN" altLang="en-US" sz="2400" b="0" dirty="0">
                <a:solidFill>
                  <a:schemeClr val="tx1"/>
                </a:solidFill>
                <a:latin typeface="华文细黑" pitchFamily="2" charset="-122"/>
                <a:ea typeface="华文细黑" pitchFamily="2" charset="-122"/>
              </a:rPr>
              <a:t>（软件能力成熟度模型）、</a:t>
            </a:r>
            <a:r>
              <a:rPr lang="en-US" altLang="zh-CN" sz="2400" b="0" dirty="0">
                <a:solidFill>
                  <a:schemeClr val="tx1"/>
                </a:solidFill>
                <a:latin typeface="华文细黑" pitchFamily="2" charset="-122"/>
                <a:ea typeface="华文细黑" pitchFamily="2" charset="-122"/>
              </a:rPr>
              <a:t>CMMI</a:t>
            </a:r>
            <a:r>
              <a:rPr lang="zh-CN" altLang="en-US" sz="2400" b="0" dirty="0">
                <a:solidFill>
                  <a:schemeClr val="tx1"/>
                </a:solidFill>
                <a:latin typeface="华文细黑" pitchFamily="2" charset="-122"/>
                <a:ea typeface="华文细黑" pitchFamily="2" charset="-122"/>
              </a:rPr>
              <a:t>（软件能力成熟度模型集成）、</a:t>
            </a:r>
            <a:r>
              <a:rPr lang="en-US" altLang="zh-CN" sz="2400" b="0" dirty="0">
                <a:solidFill>
                  <a:schemeClr val="tx1"/>
                </a:solidFill>
                <a:latin typeface="华文细黑" pitchFamily="2" charset="-122"/>
                <a:ea typeface="华文细黑" pitchFamily="2" charset="-122"/>
              </a:rPr>
              <a:t>Bootstrap</a:t>
            </a:r>
            <a:r>
              <a:rPr lang="zh-CN" altLang="en-US" sz="2400" b="0" dirty="0">
                <a:solidFill>
                  <a:schemeClr val="tx1"/>
                </a:solidFill>
                <a:latin typeface="华文细黑" pitchFamily="2" charset="-122"/>
                <a:ea typeface="华文细黑" pitchFamily="2" charset="-122"/>
              </a:rPr>
              <a:t>、 </a:t>
            </a:r>
            <a:r>
              <a:rPr lang="en-US" altLang="zh-CN" sz="2400" b="0" dirty="0">
                <a:solidFill>
                  <a:schemeClr val="tx1"/>
                </a:solidFill>
                <a:latin typeface="华文细黑" pitchFamily="2" charset="-122"/>
                <a:ea typeface="华文细黑" pitchFamily="2" charset="-122"/>
              </a:rPr>
              <a:t>ISO9001</a:t>
            </a:r>
            <a:r>
              <a:rPr lang="zh-CN" altLang="en-US" sz="2400" b="0" dirty="0">
                <a:solidFill>
                  <a:schemeClr val="tx1"/>
                </a:solidFill>
                <a:latin typeface="华文细黑" pitchFamily="2" charset="-122"/>
                <a:ea typeface="华文细黑" pitchFamily="2" charset="-122"/>
              </a:rPr>
              <a:t>，尤其是</a:t>
            </a:r>
            <a:r>
              <a:rPr lang="en-US" altLang="zh-CN" sz="2400" b="0" dirty="0">
                <a:solidFill>
                  <a:schemeClr val="tx1"/>
                </a:solidFill>
                <a:latin typeface="华文细黑" pitchFamily="2" charset="-122"/>
                <a:ea typeface="华文细黑" pitchFamily="2" charset="-122"/>
              </a:rPr>
              <a:t>CMM/ CMMI</a:t>
            </a:r>
            <a:r>
              <a:rPr lang="zh-CN" altLang="en-US" sz="2400" b="0" dirty="0">
                <a:solidFill>
                  <a:schemeClr val="tx1"/>
                </a:solidFill>
                <a:latin typeface="华文细黑" pitchFamily="2" charset="-122"/>
                <a:ea typeface="华文细黑" pitchFamily="2" charset="-122"/>
              </a:rPr>
              <a:t>，已经成为软件业界内评价软件过程能力、评估和改进软件过程的权威标准。 </a:t>
            </a:r>
            <a:endParaRPr lang="en-US" altLang="zh-CN" sz="2400" b="0" dirty="0">
              <a:solidFill>
                <a:schemeClr val="tx1"/>
              </a:solidFill>
              <a:latin typeface="华文细黑" pitchFamily="2" charset="-122"/>
              <a:ea typeface="华文细黑" pitchFamily="2" charset="-122"/>
            </a:endParaRPr>
          </a:p>
          <a:p>
            <a:r>
              <a:rPr lang="en-US" altLang="zh-CN" sz="2400" b="0" dirty="0">
                <a:solidFill>
                  <a:schemeClr val="tx1"/>
                </a:solidFill>
                <a:latin typeface="华文细黑" pitchFamily="2" charset="-122"/>
                <a:ea typeface="华文细黑" pitchFamily="2" charset="-122"/>
              </a:rPr>
              <a:t>    CMM</a:t>
            </a:r>
            <a:r>
              <a:rPr lang="zh-CN" altLang="en-US" sz="2400" b="0" dirty="0">
                <a:solidFill>
                  <a:schemeClr val="tx1"/>
                </a:solidFill>
                <a:latin typeface="华文细黑" pitchFamily="2" charset="-122"/>
                <a:ea typeface="华文细黑" pitchFamily="2" charset="-122"/>
              </a:rPr>
              <a:t>分为五个能力成熟度等级：一级为初始级，二级为可重复级，三级为已定义级，四级为已管理级，五级为优化级。</a:t>
            </a:r>
            <a:endParaRPr lang="en-US" altLang="zh-CN" sz="2400" b="0" dirty="0">
              <a:solidFill>
                <a:schemeClr val="tx1"/>
              </a:solidFill>
              <a:latin typeface="华文细黑" pitchFamily="2" charset="-122"/>
              <a:ea typeface="华文细黑" pitchFamily="2" charset="-122"/>
            </a:endParaRPr>
          </a:p>
          <a:p>
            <a:endParaRPr lang="zh-CN" altLang="en-US" sz="2000" b="0" dirty="0"/>
          </a:p>
        </p:txBody>
      </p:sp>
      <p:sp>
        <p:nvSpPr>
          <p:cNvPr id="36872"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5"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7"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8"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79"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8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81"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82"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6883"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pic>
        <p:nvPicPr>
          <p:cNvPr id="55298" name="Picture 2"/>
          <p:cNvPicPr>
            <a:picLocks noChangeAspect="1" noChangeArrowheads="1"/>
          </p:cNvPicPr>
          <p:nvPr/>
        </p:nvPicPr>
        <p:blipFill>
          <a:blip r:embed="rId3" cstate="print"/>
          <a:srcRect/>
          <a:stretch>
            <a:fillRect/>
          </a:stretch>
        </p:blipFill>
        <p:spPr bwMode="auto">
          <a:xfrm>
            <a:off x="5081588" y="1143001"/>
            <a:ext cx="4062412" cy="5214958"/>
          </a:xfrm>
          <a:prstGeom prst="rect">
            <a:avLst/>
          </a:prstGeom>
          <a:noFill/>
          <a:ln w="9525">
            <a:noFill/>
            <a:miter lim="800000"/>
            <a:headEnd/>
            <a:tailEnd/>
          </a:ln>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3">
                                            <p:txEl>
                                              <p:pRg st="0" end="0"/>
                                            </p:txEl>
                                          </p:spTgt>
                                        </p:tgtEl>
                                        <p:attrNameLst>
                                          <p:attrName>style.visibility</p:attrName>
                                        </p:attrNameLst>
                                      </p:cBhvr>
                                      <p:to>
                                        <p:strVal val="visible"/>
                                      </p:to>
                                    </p:set>
                                    <p:anim calcmode="lin" valueType="num">
                                      <p:cBhvr additive="base">
                                        <p:cTn id="7" dur="500" fill="hold"/>
                                        <p:tgtEl>
                                          <p:spTgt spid="245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83">
                                            <p:txEl>
                                              <p:pRg st="1" end="1"/>
                                            </p:txEl>
                                          </p:spTgt>
                                        </p:tgtEl>
                                        <p:attrNameLst>
                                          <p:attrName>style.visibility</p:attrName>
                                        </p:attrNameLst>
                                      </p:cBhvr>
                                      <p:to>
                                        <p:strVal val="visible"/>
                                      </p:to>
                                    </p:set>
                                    <p:anim calcmode="lin" valueType="num">
                                      <p:cBhvr additive="base">
                                        <p:cTn id="13" dur="500" fill="hold"/>
                                        <p:tgtEl>
                                          <p:spTgt spid="245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CB226CC2-C16F-4157-A7DC-A7B243FA278D}" type="slidenum">
              <a:rPr lang="en-US" altLang="ko-KR" smtClean="0"/>
              <a:pPr>
                <a:defRPr/>
              </a:pPr>
              <a:t>52</a:t>
            </a:fld>
            <a:endParaRPr lang="en-US" altLang="ko-KR"/>
          </a:p>
        </p:txBody>
      </p:sp>
      <p:pic>
        <p:nvPicPr>
          <p:cNvPr id="56322" name="Picture 2"/>
          <p:cNvPicPr>
            <a:picLocks noChangeAspect="1" noChangeArrowheads="1"/>
          </p:cNvPicPr>
          <p:nvPr/>
        </p:nvPicPr>
        <p:blipFill>
          <a:blip r:embed="rId2" cstate="print"/>
          <a:srcRect/>
          <a:stretch>
            <a:fillRect/>
          </a:stretch>
        </p:blipFill>
        <p:spPr bwMode="auto">
          <a:xfrm>
            <a:off x="395536" y="1174750"/>
            <a:ext cx="8280920" cy="5343525"/>
          </a:xfrm>
          <a:prstGeom prst="rect">
            <a:avLst/>
          </a:prstGeom>
          <a:noFill/>
          <a:ln w="9525">
            <a:noFill/>
            <a:miter lim="800000"/>
            <a:headEnd/>
            <a:tailEnd/>
          </a:ln>
        </p:spPr>
      </p:pic>
      <p:sp>
        <p:nvSpPr>
          <p:cNvPr id="4" name="TextBox 3"/>
          <p:cNvSpPr txBox="1"/>
          <p:nvPr/>
        </p:nvSpPr>
        <p:spPr>
          <a:xfrm>
            <a:off x="3714066" y="225514"/>
            <a:ext cx="2735044" cy="646331"/>
          </a:xfrm>
          <a:prstGeom prst="rect">
            <a:avLst/>
          </a:prstGeom>
          <a:noFill/>
        </p:spPr>
        <p:txBody>
          <a:bodyPr wrap="none" rtlCol="0">
            <a:spAutoFit/>
          </a:bodyPr>
          <a:lstStyle/>
          <a:p>
            <a:r>
              <a:rPr lang="en-US" altLang="zh-CN" sz="3600" dirty="0">
                <a:solidFill>
                  <a:schemeClr val="bg1"/>
                </a:solidFill>
              </a:rPr>
              <a:t>CMM</a:t>
            </a:r>
            <a:r>
              <a:rPr lang="zh-CN" altLang="en-US" sz="3600" dirty="0">
                <a:solidFill>
                  <a:schemeClr val="bg1"/>
                </a:solidFill>
              </a:rPr>
              <a:t>级别特征</a:t>
            </a:r>
          </a:p>
        </p:txBody>
      </p:sp>
    </p:spTree>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DE16E9A7-361B-4984-85EC-AE1047E078ED}" type="slidenum">
              <a:rPr lang="en-US" altLang="ko-KR"/>
              <a:pPr>
                <a:defRPr/>
              </a:pPr>
              <a:t>53</a:t>
            </a:fld>
            <a:endParaRPr lang="en-US" altLang="ko-KR"/>
          </a:p>
        </p:txBody>
      </p:sp>
      <p:sp>
        <p:nvSpPr>
          <p:cNvPr id="7171" name="Rectangle 93"/>
          <p:cNvSpPr>
            <a:spLocks noChangeArrowheads="1"/>
          </p:cNvSpPr>
          <p:nvPr/>
        </p:nvSpPr>
        <p:spPr bwMode="auto">
          <a:xfrm>
            <a:off x="636588" y="38100"/>
            <a:ext cx="7747000" cy="683264"/>
          </a:xfrm>
          <a:prstGeom prst="rect">
            <a:avLst/>
          </a:prstGeom>
          <a:noFill/>
          <a:ln>
            <a:noFill/>
          </a:ln>
          <a:effectLst/>
          <a:extLst/>
        </p:spPr>
        <p:txBody>
          <a:bodyPr anchor="ctr">
            <a:spAutoFit/>
          </a:bodyPr>
          <a:lstStyle/>
          <a:p>
            <a:pPr>
              <a:lnSpc>
                <a:spcPct val="120000"/>
              </a:lnSpc>
              <a:defRPr/>
            </a:pPr>
            <a:r>
              <a:rPr lang="zh-CN" altLang="en-US" sz="3200" b="0" dirty="0">
                <a:solidFill>
                  <a:srgbClr val="FEFEFE"/>
                </a:solidFill>
                <a:latin typeface="黑体" pitchFamily="49" charset="-122"/>
                <a:ea typeface="黑体" pitchFamily="49" charset="-122"/>
              </a:rPr>
              <a:t>（</a:t>
            </a:r>
            <a:r>
              <a:rPr lang="en-US" altLang="zh-CN" sz="3200" b="0" dirty="0">
                <a:solidFill>
                  <a:srgbClr val="FEFEFE"/>
                </a:solidFill>
                <a:latin typeface="黑体" pitchFamily="49" charset="-122"/>
                <a:ea typeface="黑体" pitchFamily="49" charset="-122"/>
              </a:rPr>
              <a:t>2</a:t>
            </a:r>
            <a:r>
              <a:rPr lang="zh-CN" altLang="en-US" sz="3200" b="0" dirty="0">
                <a:solidFill>
                  <a:srgbClr val="FEFEFE"/>
                </a:solidFill>
                <a:latin typeface="黑体" pitchFamily="49" charset="-122"/>
                <a:ea typeface="黑体" pitchFamily="49" charset="-122"/>
              </a:rPr>
              <a:t>）软件过程改进</a:t>
            </a:r>
            <a:endParaRPr lang="en-US" altLang="zh-CN" sz="3200" b="0" dirty="0">
              <a:solidFill>
                <a:srgbClr val="FEFEFE"/>
              </a:solidFill>
              <a:latin typeface="黑体" pitchFamily="49" charset="-122"/>
              <a:ea typeface="黑体" pitchFamily="49" charset="-122"/>
            </a:endParaRP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893"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894"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5607" name="AutoShape 6"/>
          <p:cNvSpPr>
            <a:spLocks noChangeArrowheads="1"/>
          </p:cNvSpPr>
          <p:nvPr/>
        </p:nvSpPr>
        <p:spPr bwMode="gray">
          <a:xfrm>
            <a:off x="333375" y="1341439"/>
            <a:ext cx="8353425" cy="4873644"/>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20000"/>
              </a:lnSpc>
              <a:defRPr/>
            </a:pPr>
            <a:r>
              <a:rPr lang="en-US" altLang="zh-CN" sz="2800" b="0" dirty="0">
                <a:solidFill>
                  <a:srgbClr val="C00000"/>
                </a:solidFill>
                <a:latin typeface="黑体" pitchFamily="49" charset="-122"/>
                <a:ea typeface="黑体" pitchFamily="49" charset="-122"/>
              </a:rPr>
              <a:t>1</a:t>
            </a:r>
            <a:r>
              <a:rPr lang="zh-CN" altLang="en-US" sz="2800" b="0" dirty="0">
                <a:solidFill>
                  <a:srgbClr val="C00000"/>
                </a:solidFill>
                <a:latin typeface="黑体" pitchFamily="49" charset="-122"/>
                <a:ea typeface="黑体" pitchFamily="49" charset="-122"/>
              </a:rPr>
              <a:t>）软件过程改进的</a:t>
            </a:r>
            <a:r>
              <a:rPr lang="zh-CN" altLang="en-US" sz="2800" b="0" dirty="0">
                <a:solidFill>
                  <a:schemeClr val="accent2">
                    <a:lumMod val="50000"/>
                  </a:schemeClr>
                </a:solidFill>
                <a:latin typeface="黑体" pitchFamily="49" charset="-122"/>
                <a:ea typeface="黑体" pitchFamily="49" charset="-122"/>
              </a:rPr>
              <a:t>核心原则 </a:t>
            </a:r>
            <a:endParaRPr lang="en-US" altLang="zh-CN" sz="2800" b="0" dirty="0">
              <a:solidFill>
                <a:schemeClr val="accent2">
                  <a:lumMod val="50000"/>
                </a:schemeClr>
              </a:solidFill>
              <a:latin typeface="黑体" pitchFamily="49" charset="-122"/>
              <a:ea typeface="黑体" pitchFamily="49" charset="-122"/>
            </a:endParaRPr>
          </a:p>
          <a:p>
            <a:pPr>
              <a:lnSpc>
                <a:spcPct val="120000"/>
              </a:lnSpc>
              <a:buFont typeface="Wingdings" pitchFamily="2" charset="2"/>
              <a:buNone/>
              <a:defRPr/>
            </a:pPr>
            <a:r>
              <a:rPr lang="zh-CN" altLang="en-US" sz="24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软件过程改进的核心原则有五条，分别是：</a:t>
            </a:r>
            <a:r>
              <a:rPr lang="zh-CN" altLang="en-US" sz="2400" b="0" dirty="0">
                <a:solidFill>
                  <a:srgbClr val="C00000"/>
                </a:solidFill>
                <a:latin typeface="黑体" pitchFamily="49" charset="-122"/>
                <a:ea typeface="黑体" pitchFamily="49" charset="-122"/>
              </a:rPr>
              <a:t>注重问题，强调知识创新，鼓励参与，领导层的统一，不断地改进。</a:t>
            </a:r>
            <a:endParaRPr lang="en-US" altLang="zh-CN" sz="2400" b="0" dirty="0">
              <a:solidFill>
                <a:srgbClr val="C00000"/>
              </a:solidFill>
              <a:latin typeface="黑体" pitchFamily="49" charset="-122"/>
              <a:ea typeface="黑体" pitchFamily="49" charset="-122"/>
            </a:endParaRPr>
          </a:p>
          <a:p>
            <a:pPr>
              <a:lnSpc>
                <a:spcPct val="120000"/>
              </a:lnSpc>
              <a:buFont typeface="Wingdings" pitchFamily="2" charset="2"/>
              <a:buNone/>
              <a:defRPr/>
            </a:pPr>
            <a:r>
              <a:rPr lang="en-US" altLang="zh-CN" sz="2800" b="0" dirty="0">
                <a:solidFill>
                  <a:srgbClr val="C00000"/>
                </a:solidFill>
                <a:latin typeface="黑体" pitchFamily="49" charset="-122"/>
                <a:ea typeface="黑体" pitchFamily="49" charset="-122"/>
              </a:rPr>
              <a:t>2</a:t>
            </a:r>
            <a:r>
              <a:rPr lang="zh-CN" altLang="en-US" sz="2800" b="0" dirty="0">
                <a:solidFill>
                  <a:srgbClr val="C00000"/>
                </a:solidFill>
                <a:latin typeface="黑体" pitchFamily="49" charset="-122"/>
                <a:ea typeface="黑体" pitchFamily="49" charset="-122"/>
              </a:rPr>
              <a:t>）软件过程改进模型  </a:t>
            </a:r>
            <a:endParaRPr lang="en-US" altLang="zh-CN" sz="2800" b="0" dirty="0">
              <a:solidFill>
                <a:srgbClr val="C00000"/>
              </a:solidFill>
              <a:latin typeface="黑体" pitchFamily="49" charset="-122"/>
              <a:ea typeface="黑体" pitchFamily="49" charset="-122"/>
            </a:endParaRPr>
          </a:p>
          <a:p>
            <a:pPr>
              <a:lnSpc>
                <a:spcPct val="120000"/>
              </a:lnSpc>
              <a:defRPr/>
            </a:pPr>
            <a:r>
              <a:rPr lang="en-US" altLang="zh-CN" sz="2000" b="0" dirty="0">
                <a:latin typeface="黑体" pitchFamily="49" charset="-122"/>
                <a:ea typeface="黑体" pitchFamily="49" charset="-122"/>
              </a:rPr>
              <a:t>    </a:t>
            </a:r>
            <a:r>
              <a:rPr lang="en-US" altLang="zh-CN" sz="2400" b="0" dirty="0">
                <a:solidFill>
                  <a:schemeClr val="tx1"/>
                </a:solidFill>
                <a:latin typeface="黑体" pitchFamily="49" charset="-122"/>
                <a:ea typeface="黑体" pitchFamily="49" charset="-122"/>
              </a:rPr>
              <a:t>CMM</a:t>
            </a:r>
            <a:r>
              <a:rPr lang="zh-CN" altLang="en-US" sz="2400" b="0" dirty="0">
                <a:solidFill>
                  <a:schemeClr val="tx1"/>
                </a:solidFill>
                <a:latin typeface="黑体" pitchFamily="49" charset="-122"/>
                <a:ea typeface="黑体" pitchFamily="49" charset="-122"/>
              </a:rPr>
              <a:t>不仅是评估模型，也是过程改进模型，其中定义了几种方法。</a:t>
            </a:r>
            <a:r>
              <a:rPr lang="zh-CN" altLang="en-US" sz="2400" b="0" dirty="0">
                <a:solidFill>
                  <a:srgbClr val="C00000"/>
                </a:solidFill>
                <a:latin typeface="黑体" pitchFamily="49" charset="-122"/>
                <a:ea typeface="黑体" pitchFamily="49" charset="-122"/>
              </a:rPr>
              <a:t>两个</a:t>
            </a:r>
            <a:r>
              <a:rPr lang="zh-CN" altLang="en-US" sz="2400" b="0" dirty="0">
                <a:solidFill>
                  <a:schemeClr val="tx1"/>
                </a:solidFill>
                <a:latin typeface="黑体" pitchFamily="49" charset="-122"/>
                <a:ea typeface="黑体" pitchFamily="49" charset="-122"/>
              </a:rPr>
              <a:t>实施和改进的一般模型：</a:t>
            </a:r>
            <a:r>
              <a:rPr lang="zh-CN" altLang="en-US" sz="2400" b="0" dirty="0">
                <a:solidFill>
                  <a:srgbClr val="C00000"/>
                </a:solidFill>
                <a:latin typeface="黑体" pitchFamily="49" charset="-122"/>
                <a:ea typeface="黑体" pitchFamily="49" charset="-122"/>
              </a:rPr>
              <a:t>质量改进范例</a:t>
            </a:r>
            <a:r>
              <a:rPr lang="zh-CN" altLang="en-US" sz="2400" b="0" dirty="0">
                <a:solidFill>
                  <a:schemeClr val="tx1"/>
                </a:solidFill>
                <a:latin typeface="黑体" pitchFamily="49" charset="-122"/>
                <a:ea typeface="黑体" pitchFamily="49" charset="-122"/>
              </a:rPr>
              <a:t>（</a:t>
            </a:r>
            <a:r>
              <a:rPr lang="en-US" altLang="zh-CN" sz="2400" b="0" dirty="0">
                <a:solidFill>
                  <a:schemeClr val="tx1"/>
                </a:solidFill>
                <a:latin typeface="黑体" pitchFamily="49" charset="-122"/>
                <a:ea typeface="黑体" pitchFamily="49" charset="-122"/>
              </a:rPr>
              <a:t>Quality Improvement Paradigm</a:t>
            </a:r>
            <a:r>
              <a:rPr lang="zh-CN" altLang="en-US" sz="2400" b="0" dirty="0">
                <a:solidFill>
                  <a:schemeClr val="tx1"/>
                </a:solidFill>
                <a:latin typeface="黑体" pitchFamily="49" charset="-122"/>
                <a:ea typeface="黑体" pitchFamily="49" charset="-122"/>
              </a:rPr>
              <a:t>，</a:t>
            </a:r>
            <a:r>
              <a:rPr lang="en-US" altLang="zh-CN" sz="2400" b="0" dirty="0">
                <a:solidFill>
                  <a:srgbClr val="C00000"/>
                </a:solidFill>
                <a:latin typeface="黑体" pitchFamily="49" charset="-122"/>
                <a:ea typeface="黑体" pitchFamily="49" charset="-122"/>
              </a:rPr>
              <a:t>QIP</a:t>
            </a:r>
            <a:r>
              <a:rPr lang="zh-CN" altLang="en-US" sz="2400" b="0" dirty="0">
                <a:solidFill>
                  <a:schemeClr val="tx1"/>
                </a:solidFill>
                <a:latin typeface="黑体" pitchFamily="49" charset="-122"/>
                <a:ea typeface="黑体" pitchFamily="49" charset="-122"/>
              </a:rPr>
              <a:t>）和</a:t>
            </a:r>
            <a:r>
              <a:rPr lang="zh-CN" altLang="en-US" sz="2400" b="0" dirty="0">
                <a:solidFill>
                  <a:srgbClr val="C00000"/>
                </a:solidFill>
                <a:latin typeface="黑体" pitchFamily="49" charset="-122"/>
                <a:ea typeface="黑体" pitchFamily="49" charset="-122"/>
              </a:rPr>
              <a:t>启动</a:t>
            </a:r>
            <a:r>
              <a:rPr lang="en-US" altLang="zh-CN" sz="2400" b="0" dirty="0">
                <a:solidFill>
                  <a:srgbClr val="C00000"/>
                </a:solidFill>
                <a:latin typeface="黑体" pitchFamily="49" charset="-122"/>
                <a:ea typeface="黑体" pitchFamily="49" charset="-122"/>
              </a:rPr>
              <a:t>—</a:t>
            </a:r>
            <a:r>
              <a:rPr lang="zh-CN" altLang="en-US" sz="2400" b="0" dirty="0">
                <a:solidFill>
                  <a:srgbClr val="C00000"/>
                </a:solidFill>
                <a:latin typeface="黑体" pitchFamily="49" charset="-122"/>
                <a:ea typeface="黑体" pitchFamily="49" charset="-122"/>
              </a:rPr>
              <a:t>诊断</a:t>
            </a:r>
            <a:r>
              <a:rPr lang="en-US" altLang="zh-CN" sz="2400" b="0" dirty="0">
                <a:solidFill>
                  <a:srgbClr val="C00000"/>
                </a:solidFill>
                <a:latin typeface="黑体" pitchFamily="49" charset="-122"/>
                <a:ea typeface="黑体" pitchFamily="49" charset="-122"/>
              </a:rPr>
              <a:t>—</a:t>
            </a:r>
            <a:r>
              <a:rPr lang="zh-CN" altLang="en-US" sz="2400" b="0" dirty="0">
                <a:solidFill>
                  <a:srgbClr val="C00000"/>
                </a:solidFill>
                <a:latin typeface="黑体" pitchFamily="49" charset="-122"/>
                <a:ea typeface="黑体" pitchFamily="49" charset="-122"/>
              </a:rPr>
              <a:t>建立</a:t>
            </a:r>
            <a:r>
              <a:rPr lang="en-US" altLang="zh-CN" sz="2400" b="0" dirty="0">
                <a:solidFill>
                  <a:srgbClr val="C00000"/>
                </a:solidFill>
                <a:latin typeface="黑体" pitchFamily="49" charset="-122"/>
                <a:ea typeface="黑体" pitchFamily="49" charset="-122"/>
              </a:rPr>
              <a:t>—</a:t>
            </a:r>
            <a:r>
              <a:rPr lang="zh-CN" altLang="en-US" sz="2400" b="0" dirty="0">
                <a:solidFill>
                  <a:srgbClr val="C00000"/>
                </a:solidFill>
                <a:latin typeface="黑体" pitchFamily="49" charset="-122"/>
                <a:ea typeface="黑体" pitchFamily="49" charset="-122"/>
              </a:rPr>
              <a:t>行动</a:t>
            </a:r>
            <a:r>
              <a:rPr lang="en-US" altLang="zh-CN" sz="2400" b="0" dirty="0">
                <a:solidFill>
                  <a:srgbClr val="C00000"/>
                </a:solidFill>
                <a:latin typeface="黑体" pitchFamily="49" charset="-122"/>
                <a:ea typeface="黑体" pitchFamily="49" charset="-122"/>
              </a:rPr>
              <a:t>—</a:t>
            </a:r>
            <a:r>
              <a:rPr lang="zh-CN" altLang="en-US" sz="2400" b="0" dirty="0">
                <a:solidFill>
                  <a:srgbClr val="C00000"/>
                </a:solidFill>
                <a:latin typeface="黑体" pitchFamily="49" charset="-122"/>
                <a:ea typeface="黑体" pitchFamily="49" charset="-122"/>
              </a:rPr>
              <a:t>学习模型</a:t>
            </a:r>
            <a:r>
              <a:rPr lang="zh-CN" altLang="en-US" sz="2400" b="0" dirty="0">
                <a:solidFill>
                  <a:schemeClr val="tx1"/>
                </a:solidFill>
                <a:latin typeface="黑体" pitchFamily="49" charset="-122"/>
                <a:ea typeface="黑体" pitchFamily="49" charset="-122"/>
              </a:rPr>
              <a:t>（</a:t>
            </a:r>
            <a:r>
              <a:rPr lang="en-US" altLang="zh-CN" sz="2400" b="0" dirty="0">
                <a:solidFill>
                  <a:srgbClr val="C00000"/>
                </a:solidFill>
                <a:latin typeface="黑体" pitchFamily="49" charset="-122"/>
                <a:ea typeface="黑体" pitchFamily="49" charset="-122"/>
              </a:rPr>
              <a:t>IDEAL</a:t>
            </a:r>
            <a:r>
              <a:rPr lang="zh-CN" altLang="en-US" sz="2400" b="0" dirty="0">
                <a:solidFill>
                  <a:schemeClr val="tx1"/>
                </a:solidFill>
                <a:latin typeface="黑体" pitchFamily="49" charset="-122"/>
                <a:ea typeface="黑体" pitchFamily="49" charset="-122"/>
              </a:rPr>
              <a:t>），过程实施的评价结果可以是定性的或定量的。 </a:t>
            </a:r>
          </a:p>
        </p:txBody>
      </p:sp>
      <p:sp>
        <p:nvSpPr>
          <p:cNvPr id="37896"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8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89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899"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1"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2"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3"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5"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6"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7907"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7">
                                            <p:txEl>
                                              <p:pRg st="0" end="0"/>
                                            </p:txEl>
                                          </p:spTgt>
                                        </p:tgtEl>
                                        <p:attrNameLst>
                                          <p:attrName>style.visibility</p:attrName>
                                        </p:attrNameLst>
                                      </p:cBhvr>
                                      <p:to>
                                        <p:strVal val="visible"/>
                                      </p:to>
                                    </p:set>
                                    <p:anim calcmode="lin" valueType="num">
                                      <p:cBhvr additive="base">
                                        <p:cTn id="7" dur="500" fill="hold"/>
                                        <p:tgtEl>
                                          <p:spTgt spid="256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7">
                                            <p:txEl>
                                              <p:pRg st="1" end="1"/>
                                            </p:txEl>
                                          </p:spTgt>
                                        </p:tgtEl>
                                        <p:attrNameLst>
                                          <p:attrName>style.visibility</p:attrName>
                                        </p:attrNameLst>
                                      </p:cBhvr>
                                      <p:to>
                                        <p:strVal val="visible"/>
                                      </p:to>
                                    </p:set>
                                    <p:anim calcmode="lin" valueType="num">
                                      <p:cBhvr additive="base">
                                        <p:cTn id="11" dur="500" fill="hold"/>
                                        <p:tgtEl>
                                          <p:spTgt spid="2560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5607">
                                            <p:txEl>
                                              <p:pRg st="2" end="2"/>
                                            </p:txEl>
                                          </p:spTgt>
                                        </p:tgtEl>
                                        <p:attrNameLst>
                                          <p:attrName>style.visibility</p:attrName>
                                        </p:attrNameLst>
                                      </p:cBhvr>
                                      <p:to>
                                        <p:strVal val="visible"/>
                                      </p:to>
                                    </p:set>
                                    <p:anim calcmode="lin" valueType="num">
                                      <p:cBhvr additive="base">
                                        <p:cTn id="17" dur="500" fill="hold"/>
                                        <p:tgtEl>
                                          <p:spTgt spid="256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60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607">
                                            <p:txEl>
                                              <p:pRg st="3" end="3"/>
                                            </p:txEl>
                                          </p:spTgt>
                                        </p:tgtEl>
                                        <p:attrNameLst>
                                          <p:attrName>style.visibility</p:attrName>
                                        </p:attrNameLst>
                                      </p:cBhvr>
                                      <p:to>
                                        <p:strVal val="visible"/>
                                      </p:to>
                                    </p:set>
                                    <p:anim calcmode="lin" valueType="num">
                                      <p:cBhvr additive="base">
                                        <p:cTn id="21" dur="500" fill="hold"/>
                                        <p:tgtEl>
                                          <p:spTgt spid="2560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6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CB226CC2-C16F-4157-A7DC-A7B243FA278D}" type="slidenum">
              <a:rPr lang="en-US" altLang="ko-KR" smtClean="0"/>
              <a:pPr>
                <a:defRPr/>
              </a:pPr>
              <a:t>54</a:t>
            </a:fld>
            <a:endParaRPr lang="en-US" altLang="ko-KR"/>
          </a:p>
        </p:txBody>
      </p:sp>
      <p:pic>
        <p:nvPicPr>
          <p:cNvPr id="54274" name="Picture 2"/>
          <p:cNvPicPr>
            <a:picLocks noChangeAspect="1" noChangeArrowheads="1"/>
          </p:cNvPicPr>
          <p:nvPr/>
        </p:nvPicPr>
        <p:blipFill>
          <a:blip r:embed="rId2" cstate="print"/>
          <a:srcRect/>
          <a:stretch>
            <a:fillRect/>
          </a:stretch>
        </p:blipFill>
        <p:spPr bwMode="auto">
          <a:xfrm>
            <a:off x="466725" y="1268760"/>
            <a:ext cx="8210550" cy="4927253"/>
          </a:xfrm>
          <a:prstGeom prst="rect">
            <a:avLst/>
          </a:prstGeom>
          <a:noFill/>
          <a:ln w="9525">
            <a:noFill/>
            <a:miter lim="800000"/>
            <a:headEnd/>
            <a:tailEnd/>
          </a:ln>
        </p:spPr>
      </p:pic>
      <p:sp>
        <p:nvSpPr>
          <p:cNvPr id="4" name="TextBox 3"/>
          <p:cNvSpPr txBox="1"/>
          <p:nvPr/>
        </p:nvSpPr>
        <p:spPr>
          <a:xfrm>
            <a:off x="683568" y="174412"/>
            <a:ext cx="2736304" cy="646331"/>
          </a:xfrm>
          <a:prstGeom prst="rect">
            <a:avLst/>
          </a:prstGeom>
          <a:noFill/>
        </p:spPr>
        <p:txBody>
          <a:bodyPr wrap="square" rtlCol="0">
            <a:spAutoFit/>
          </a:bodyPr>
          <a:lstStyle/>
          <a:p>
            <a:r>
              <a:rPr lang="en-US" altLang="zh-CN" sz="3600" b="0" dirty="0">
                <a:solidFill>
                  <a:schemeClr val="bg1"/>
                </a:solidFill>
                <a:latin typeface="黑体" pitchFamily="49" charset="-122"/>
                <a:ea typeface="黑体" pitchFamily="49" charset="-122"/>
              </a:rPr>
              <a:t>IDEAL</a:t>
            </a:r>
            <a:r>
              <a:rPr lang="zh-CN" altLang="en-US" sz="3600" b="0" dirty="0">
                <a:solidFill>
                  <a:schemeClr val="bg1"/>
                </a:solidFill>
                <a:latin typeface="黑体" pitchFamily="49" charset="-122"/>
                <a:ea typeface="黑体" pitchFamily="49" charset="-122"/>
              </a:rPr>
              <a:t>模型</a:t>
            </a:r>
            <a:endParaRPr lang="zh-CN" altLang="en-US" sz="3600" dirty="0">
              <a:solidFill>
                <a:schemeClr val="bg1"/>
              </a:solidFill>
            </a:endParaRPr>
          </a:p>
        </p:txBody>
      </p:sp>
    </p:spTree>
  </p:cSld>
  <p:clrMapOvr>
    <a:masterClrMapping/>
  </p:clrMapOvr>
  <p:transition spd="slow">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3E9D0C54-875D-44A0-AF80-C1BB75F1B3DD}" type="slidenum">
              <a:rPr lang="en-US" altLang="ko-KR"/>
              <a:pPr>
                <a:defRPr/>
              </a:pPr>
              <a:t>55</a:t>
            </a:fld>
            <a:endParaRPr lang="en-US" altLang="ko-KR"/>
          </a:p>
        </p:txBody>
      </p:sp>
      <p:sp>
        <p:nvSpPr>
          <p:cNvPr id="7171" name="Rectangle 93"/>
          <p:cNvSpPr>
            <a:spLocks noChangeArrowheads="1"/>
          </p:cNvSpPr>
          <p:nvPr/>
        </p:nvSpPr>
        <p:spPr bwMode="auto">
          <a:xfrm>
            <a:off x="636588" y="68263"/>
            <a:ext cx="7747000" cy="604781"/>
          </a:xfrm>
          <a:prstGeom prst="rect">
            <a:avLst/>
          </a:prstGeom>
          <a:noFill/>
          <a:ln>
            <a:noFill/>
          </a:ln>
          <a:effectLst/>
          <a:extLst/>
        </p:spPr>
        <p:txBody>
          <a:bodyPr anchor="ctr">
            <a:spAutoFit/>
          </a:bodyPr>
          <a:lstStyle/>
          <a:p>
            <a:pPr>
              <a:lnSpc>
                <a:spcPct val="120000"/>
              </a:lnSpc>
              <a:defRPr/>
            </a:pPr>
            <a:r>
              <a:rPr lang="en-US" altLang="zh-CN" sz="3200" b="0" dirty="0">
                <a:solidFill>
                  <a:srgbClr val="FEFEFE"/>
                </a:solidFill>
                <a:latin typeface="黑体" pitchFamily="49" charset="-122"/>
                <a:ea typeface="黑体" pitchFamily="49" charset="-122"/>
              </a:rPr>
              <a:t>4.</a:t>
            </a:r>
            <a:r>
              <a:rPr lang="zh-CN" altLang="en-US" sz="3200" b="0" dirty="0">
                <a:solidFill>
                  <a:srgbClr val="FEFEFE"/>
                </a:solidFill>
                <a:latin typeface="黑体" pitchFamily="49" charset="-122"/>
                <a:ea typeface="黑体" pitchFamily="49" charset="-122"/>
              </a:rPr>
              <a:t>过程管理工具</a:t>
            </a:r>
            <a:endParaRPr lang="en-US" altLang="zh-CN" sz="3200" b="0" dirty="0">
              <a:solidFill>
                <a:srgbClr val="FEFEFE"/>
              </a:solidFill>
              <a:latin typeface="黑体" pitchFamily="49" charset="-122"/>
              <a:ea typeface="黑体" pitchFamily="49" charset="-122"/>
            </a:endParaRPr>
          </a:p>
        </p:txBody>
      </p:sp>
      <p:sp>
        <p:nvSpPr>
          <p:cNvPr id="389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1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6631" name="AutoShape 6"/>
          <p:cNvSpPr>
            <a:spLocks noChangeArrowheads="1"/>
          </p:cNvSpPr>
          <p:nvPr/>
        </p:nvSpPr>
        <p:spPr bwMode="gray">
          <a:xfrm>
            <a:off x="333375" y="1357297"/>
            <a:ext cx="8353425" cy="4929223"/>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20000"/>
              </a:lnSpc>
              <a:buFont typeface="Wingdings" pitchFamily="2" charset="2"/>
              <a:buNone/>
              <a:defRPr/>
            </a:pPr>
            <a:r>
              <a:rPr lang="zh-CN" altLang="en-US" sz="24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在一个完整的软件生命周期过程中，应用于各个环节的工具有很多，例如：</a:t>
            </a:r>
            <a:endParaRPr lang="en-US" altLang="zh-CN" sz="2400" b="0" dirty="0">
              <a:solidFill>
                <a:schemeClr val="tx1"/>
              </a:solidFill>
              <a:latin typeface="黑体" pitchFamily="49" charset="-122"/>
              <a:ea typeface="黑体" pitchFamily="49" charset="-122"/>
            </a:endParaRPr>
          </a:p>
          <a:p>
            <a:pPr marL="342900"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000" b="0" dirty="0">
                <a:solidFill>
                  <a:schemeClr val="tx1"/>
                </a:solidFill>
                <a:latin typeface="黑体" pitchFamily="49" charset="-122"/>
                <a:ea typeface="黑体" pitchFamily="49" charset="-122"/>
              </a:rPr>
              <a:t>需求分析：</a:t>
            </a:r>
            <a:r>
              <a:rPr lang="en-US" altLang="zh-CN" sz="2000" b="0" dirty="0">
                <a:solidFill>
                  <a:schemeClr val="tx1"/>
                </a:solidFill>
                <a:latin typeface="黑体" pitchFamily="49" charset="-122"/>
                <a:ea typeface="黑体" pitchFamily="49" charset="-122"/>
              </a:rPr>
              <a:t>Power Designer</a:t>
            </a:r>
            <a:r>
              <a:rPr lang="zh-CN" altLang="en-US" sz="2000" b="0" dirty="0">
                <a:solidFill>
                  <a:schemeClr val="tx1"/>
                </a:solidFill>
                <a:latin typeface="黑体" pitchFamily="49" charset="-122"/>
                <a:ea typeface="黑体" pitchFamily="49" charset="-122"/>
              </a:rPr>
              <a:t>、</a:t>
            </a:r>
            <a:r>
              <a:rPr lang="en-US" altLang="zh-CN" sz="2000" b="0" dirty="0">
                <a:solidFill>
                  <a:schemeClr val="tx1"/>
                </a:solidFill>
                <a:latin typeface="黑体" pitchFamily="49" charset="-122"/>
                <a:ea typeface="黑体" pitchFamily="49" charset="-122"/>
              </a:rPr>
              <a:t>Clear Quest</a:t>
            </a:r>
            <a:r>
              <a:rPr lang="zh-CN" altLang="en-US" sz="2000" b="0" dirty="0">
                <a:solidFill>
                  <a:schemeClr val="tx1"/>
                </a:solidFill>
                <a:latin typeface="黑体" pitchFamily="49" charset="-122"/>
                <a:ea typeface="黑体" pitchFamily="49" charset="-122"/>
              </a:rPr>
              <a:t>等；</a:t>
            </a:r>
            <a:endParaRPr lang="en-US" altLang="zh-CN" sz="2000" b="0" dirty="0">
              <a:solidFill>
                <a:schemeClr val="tx1"/>
              </a:solidFill>
              <a:latin typeface="黑体" pitchFamily="49" charset="-122"/>
              <a:ea typeface="黑体" pitchFamily="49" charset="-122"/>
            </a:endParaRPr>
          </a:p>
          <a:p>
            <a:pPr marL="342900"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000" b="0" dirty="0">
                <a:solidFill>
                  <a:schemeClr val="tx1"/>
                </a:solidFill>
                <a:latin typeface="黑体" pitchFamily="49" charset="-122"/>
                <a:ea typeface="黑体" pitchFamily="49" charset="-122"/>
              </a:rPr>
              <a:t>架构设计：</a:t>
            </a:r>
            <a:r>
              <a:rPr lang="en-US" altLang="zh-CN" sz="2000" b="0" dirty="0">
                <a:solidFill>
                  <a:schemeClr val="tx1"/>
                </a:solidFill>
                <a:latin typeface="黑体" pitchFamily="49" charset="-122"/>
                <a:ea typeface="黑体" pitchFamily="49" charset="-122"/>
              </a:rPr>
              <a:t>Rational Software Architect</a:t>
            </a:r>
            <a:r>
              <a:rPr lang="zh-CN" altLang="en-US" sz="2000" b="0" dirty="0">
                <a:solidFill>
                  <a:schemeClr val="tx1"/>
                </a:solidFill>
                <a:latin typeface="黑体" pitchFamily="49" charset="-122"/>
                <a:ea typeface="黑体" pitchFamily="49" charset="-122"/>
              </a:rPr>
              <a:t>、</a:t>
            </a:r>
            <a:r>
              <a:rPr lang="en-US" altLang="zh-CN" sz="2000" b="0" dirty="0">
                <a:solidFill>
                  <a:schemeClr val="tx1"/>
                </a:solidFill>
                <a:latin typeface="黑体" pitchFamily="49" charset="-122"/>
                <a:ea typeface="黑体" pitchFamily="49" charset="-122"/>
              </a:rPr>
              <a:t>Rose</a:t>
            </a:r>
            <a:r>
              <a:rPr lang="zh-CN" altLang="en-US" sz="2000" b="0" dirty="0">
                <a:solidFill>
                  <a:schemeClr val="tx1"/>
                </a:solidFill>
                <a:latin typeface="黑体" pitchFamily="49" charset="-122"/>
                <a:ea typeface="黑体" pitchFamily="49" charset="-122"/>
              </a:rPr>
              <a:t>等；</a:t>
            </a:r>
            <a:endParaRPr lang="en-US" altLang="zh-CN" sz="2000" b="0" dirty="0">
              <a:solidFill>
                <a:schemeClr val="tx1"/>
              </a:solidFill>
              <a:latin typeface="黑体" pitchFamily="49" charset="-122"/>
              <a:ea typeface="黑体" pitchFamily="49" charset="-122"/>
            </a:endParaRPr>
          </a:p>
          <a:p>
            <a:pPr marL="342900"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000" b="0" dirty="0">
                <a:solidFill>
                  <a:schemeClr val="tx1"/>
                </a:solidFill>
                <a:latin typeface="黑体" pitchFamily="49" charset="-122"/>
                <a:ea typeface="黑体" pitchFamily="49" charset="-122"/>
              </a:rPr>
              <a:t>语言编程：</a:t>
            </a:r>
            <a:r>
              <a:rPr lang="en-US" altLang="zh-CN" sz="2000" b="0" dirty="0">
                <a:solidFill>
                  <a:schemeClr val="tx1"/>
                </a:solidFill>
                <a:latin typeface="黑体" pitchFamily="49" charset="-122"/>
                <a:ea typeface="黑体" pitchFamily="49" charset="-122"/>
              </a:rPr>
              <a:t>Visual Studio</a:t>
            </a:r>
            <a:r>
              <a:rPr lang="zh-CN" altLang="en-US" sz="2000" b="0" dirty="0">
                <a:solidFill>
                  <a:schemeClr val="tx1"/>
                </a:solidFill>
                <a:latin typeface="黑体" pitchFamily="49" charset="-122"/>
                <a:ea typeface="黑体" pitchFamily="49" charset="-122"/>
              </a:rPr>
              <a:t>、</a:t>
            </a:r>
            <a:r>
              <a:rPr lang="en-US" altLang="zh-CN" sz="2000" b="0" dirty="0">
                <a:solidFill>
                  <a:schemeClr val="tx1"/>
                </a:solidFill>
                <a:latin typeface="黑体" pitchFamily="49" charset="-122"/>
                <a:ea typeface="黑体" pitchFamily="49" charset="-122"/>
              </a:rPr>
              <a:t>Eclipse</a:t>
            </a:r>
            <a:r>
              <a:rPr lang="zh-CN" altLang="en-US" sz="2000" b="0" dirty="0">
                <a:solidFill>
                  <a:schemeClr val="tx1"/>
                </a:solidFill>
                <a:latin typeface="黑体" pitchFamily="49" charset="-122"/>
                <a:ea typeface="黑体" pitchFamily="49" charset="-122"/>
              </a:rPr>
              <a:t>等；</a:t>
            </a:r>
            <a:endParaRPr lang="en-US" altLang="zh-CN" sz="2000" b="0" dirty="0">
              <a:solidFill>
                <a:schemeClr val="tx1"/>
              </a:solidFill>
              <a:latin typeface="黑体" pitchFamily="49" charset="-122"/>
              <a:ea typeface="黑体" pitchFamily="49" charset="-122"/>
            </a:endParaRPr>
          </a:p>
          <a:p>
            <a:pPr marL="342900"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000" b="0" dirty="0">
                <a:solidFill>
                  <a:schemeClr val="tx1"/>
                </a:solidFill>
                <a:latin typeface="黑体" pitchFamily="49" charset="-122"/>
                <a:ea typeface="黑体" pitchFamily="49" charset="-122"/>
              </a:rPr>
              <a:t>软件测试：</a:t>
            </a:r>
            <a:r>
              <a:rPr lang="en-US" altLang="zh-CN" sz="2000" b="0" dirty="0">
                <a:solidFill>
                  <a:schemeClr val="tx1"/>
                </a:solidFill>
                <a:latin typeface="黑体" pitchFamily="49" charset="-122"/>
                <a:ea typeface="黑体" pitchFamily="49" charset="-122"/>
              </a:rPr>
              <a:t>Rational Functional Tester</a:t>
            </a:r>
            <a:r>
              <a:rPr lang="zh-CN" altLang="en-US" sz="2000" b="0" dirty="0">
                <a:solidFill>
                  <a:schemeClr val="tx1"/>
                </a:solidFill>
                <a:latin typeface="黑体" pitchFamily="49" charset="-122"/>
                <a:ea typeface="黑体" pitchFamily="49" charset="-122"/>
              </a:rPr>
              <a:t>、</a:t>
            </a:r>
            <a:r>
              <a:rPr lang="en-US" altLang="zh-CN" sz="2000" b="0" dirty="0">
                <a:solidFill>
                  <a:schemeClr val="tx1"/>
                </a:solidFill>
                <a:latin typeface="黑体" pitchFamily="49" charset="-122"/>
                <a:ea typeface="黑体" pitchFamily="49" charset="-122"/>
              </a:rPr>
              <a:t>Borland Silk</a:t>
            </a:r>
            <a:r>
              <a:rPr lang="zh-CN" altLang="en-US" sz="2000" b="0" dirty="0">
                <a:solidFill>
                  <a:schemeClr val="tx1"/>
                </a:solidFill>
                <a:latin typeface="黑体" pitchFamily="49" charset="-122"/>
                <a:ea typeface="黑体" pitchFamily="49" charset="-122"/>
              </a:rPr>
              <a:t>等；</a:t>
            </a:r>
            <a:endParaRPr lang="en-US" altLang="zh-CN" sz="2000" b="0" dirty="0">
              <a:solidFill>
                <a:schemeClr val="tx1"/>
              </a:solidFill>
              <a:latin typeface="黑体" pitchFamily="49" charset="-122"/>
              <a:ea typeface="黑体" pitchFamily="49" charset="-122"/>
            </a:endParaRPr>
          </a:p>
          <a:p>
            <a:pPr marL="342900"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000" b="0" dirty="0">
                <a:solidFill>
                  <a:schemeClr val="tx1"/>
                </a:solidFill>
                <a:latin typeface="黑体" pitchFamily="49" charset="-122"/>
                <a:ea typeface="黑体" pitchFamily="49" charset="-122"/>
              </a:rPr>
              <a:t>配置管理：</a:t>
            </a:r>
            <a:r>
              <a:rPr lang="en-US" altLang="zh-CN" sz="2000" b="0" dirty="0">
                <a:solidFill>
                  <a:schemeClr val="tx1"/>
                </a:solidFill>
                <a:latin typeface="黑体" pitchFamily="49" charset="-122"/>
                <a:ea typeface="黑体" pitchFamily="49" charset="-122"/>
              </a:rPr>
              <a:t>Clear Case</a:t>
            </a:r>
            <a:r>
              <a:rPr lang="zh-CN" altLang="en-US" sz="2000" b="0" dirty="0">
                <a:solidFill>
                  <a:schemeClr val="tx1"/>
                </a:solidFill>
                <a:latin typeface="黑体" pitchFamily="49" charset="-122"/>
                <a:ea typeface="黑体" pitchFamily="49" charset="-122"/>
              </a:rPr>
              <a:t>、</a:t>
            </a:r>
            <a:r>
              <a:rPr lang="en-US" altLang="zh-CN" sz="2000" b="0" dirty="0">
                <a:solidFill>
                  <a:schemeClr val="tx1"/>
                </a:solidFill>
                <a:latin typeface="黑体" pitchFamily="49" charset="-122"/>
                <a:ea typeface="黑体" pitchFamily="49" charset="-122"/>
              </a:rPr>
              <a:t>Visual Source Safe</a:t>
            </a:r>
            <a:r>
              <a:rPr lang="zh-CN" altLang="en-US" sz="2000" b="0" dirty="0">
                <a:solidFill>
                  <a:schemeClr val="tx1"/>
                </a:solidFill>
                <a:latin typeface="黑体" pitchFamily="49" charset="-122"/>
                <a:ea typeface="黑体" pitchFamily="49" charset="-122"/>
              </a:rPr>
              <a:t>等；</a:t>
            </a:r>
            <a:endParaRPr lang="en-US" altLang="zh-CN" sz="2000" b="0" dirty="0">
              <a:solidFill>
                <a:schemeClr val="tx1"/>
              </a:solidFill>
              <a:latin typeface="黑体" pitchFamily="49" charset="-122"/>
              <a:ea typeface="黑体" pitchFamily="49" charset="-122"/>
            </a:endParaRPr>
          </a:p>
          <a:p>
            <a:pPr marL="342900" lvl="2" indent="-342900" eaLnBrk="0" latinLnBrk="1" hangingPunct="0">
              <a:lnSpc>
                <a:spcPct val="120000"/>
              </a:lnSpc>
              <a:spcBef>
                <a:spcPct val="20000"/>
              </a:spcBef>
              <a:buClr>
                <a:schemeClr val="accent1"/>
              </a:buClr>
              <a:buSzPct val="75000"/>
              <a:buFont typeface="Wingdings" pitchFamily="2" charset="2"/>
              <a:buChar char="u"/>
              <a:defRPr/>
            </a:pPr>
            <a:r>
              <a:rPr lang="zh-CN" altLang="en-US" sz="2000" b="0" dirty="0">
                <a:solidFill>
                  <a:schemeClr val="tx1"/>
                </a:solidFill>
                <a:latin typeface="黑体" pitchFamily="49" charset="-122"/>
                <a:ea typeface="黑体" pitchFamily="49" charset="-122"/>
              </a:rPr>
              <a:t>项目管理：</a:t>
            </a:r>
            <a:r>
              <a:rPr lang="en-US" altLang="zh-CN" sz="2000" b="0" dirty="0">
                <a:solidFill>
                  <a:schemeClr val="tx1"/>
                </a:solidFill>
                <a:latin typeface="黑体" pitchFamily="49" charset="-122"/>
                <a:ea typeface="黑体" pitchFamily="49" charset="-122"/>
              </a:rPr>
              <a:t>Microsoft Project</a:t>
            </a:r>
            <a:r>
              <a:rPr lang="zh-CN" altLang="en-US" sz="2000" b="0" dirty="0">
                <a:solidFill>
                  <a:schemeClr val="tx1"/>
                </a:solidFill>
                <a:latin typeface="黑体" pitchFamily="49" charset="-122"/>
                <a:ea typeface="黑体" pitchFamily="49" charset="-122"/>
              </a:rPr>
              <a:t>、</a:t>
            </a:r>
            <a:r>
              <a:rPr lang="en-US" altLang="zh-CN" sz="2000" b="0" dirty="0">
                <a:solidFill>
                  <a:schemeClr val="tx1"/>
                </a:solidFill>
                <a:latin typeface="黑体" pitchFamily="49" charset="-122"/>
                <a:ea typeface="黑体" pitchFamily="49" charset="-122"/>
              </a:rPr>
              <a:t>Rational Portfolio Manager</a:t>
            </a:r>
            <a:r>
              <a:rPr lang="zh-CN" altLang="en-US" sz="2000" b="0" dirty="0">
                <a:solidFill>
                  <a:schemeClr val="tx1"/>
                </a:solidFill>
                <a:latin typeface="黑体" pitchFamily="49" charset="-122"/>
                <a:ea typeface="黑体" pitchFamily="49" charset="-122"/>
              </a:rPr>
              <a:t>等</a:t>
            </a:r>
            <a:endParaRPr lang="en-US" altLang="zh-CN" sz="2000" b="0" dirty="0">
              <a:solidFill>
                <a:schemeClr val="tx1"/>
              </a:solidFill>
              <a:latin typeface="黑体" pitchFamily="49" charset="-122"/>
              <a:ea typeface="黑体" pitchFamily="49" charset="-122"/>
            </a:endParaRPr>
          </a:p>
          <a:p>
            <a:pPr>
              <a:lnSpc>
                <a:spcPct val="120000"/>
              </a:lnSpc>
              <a:defRPr/>
            </a:pPr>
            <a:r>
              <a:rPr lang="zh-CN" altLang="en-US" sz="2000" b="0" dirty="0">
                <a:latin typeface="黑体" pitchFamily="49" charset="-122"/>
                <a:ea typeface="黑体" pitchFamily="49" charset="-122"/>
              </a:rPr>
              <a:t>    </a:t>
            </a:r>
            <a:endParaRPr lang="zh-CN" altLang="en-US" sz="2400" b="0" dirty="0">
              <a:solidFill>
                <a:schemeClr val="tx1"/>
              </a:solidFill>
              <a:latin typeface="黑体" pitchFamily="49" charset="-122"/>
              <a:ea typeface="黑体" pitchFamily="49" charset="-122"/>
            </a:endParaRPr>
          </a:p>
        </p:txBody>
      </p:sp>
      <p:sp>
        <p:nvSpPr>
          <p:cNvPr id="389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2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3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893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31">
                                            <p:txEl>
                                              <p:pRg st="1" end="1"/>
                                            </p:txEl>
                                          </p:spTgt>
                                        </p:tgtEl>
                                        <p:attrNameLst>
                                          <p:attrName>style.visibility</p:attrName>
                                        </p:attrNameLst>
                                      </p:cBhvr>
                                      <p:to>
                                        <p:strVal val="visible"/>
                                      </p:to>
                                    </p:set>
                                    <p:anim calcmode="lin" valueType="num">
                                      <p:cBhvr additive="base">
                                        <p:cTn id="7" dur="500" fill="hold"/>
                                        <p:tgtEl>
                                          <p:spTgt spid="266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31">
                                            <p:txEl>
                                              <p:pRg st="2" end="2"/>
                                            </p:txEl>
                                          </p:spTgt>
                                        </p:tgtEl>
                                        <p:attrNameLst>
                                          <p:attrName>style.visibility</p:attrName>
                                        </p:attrNameLst>
                                      </p:cBhvr>
                                      <p:to>
                                        <p:strVal val="visible"/>
                                      </p:to>
                                    </p:set>
                                    <p:anim calcmode="lin" valueType="num">
                                      <p:cBhvr additive="base">
                                        <p:cTn id="13" dur="500" fill="hold"/>
                                        <p:tgtEl>
                                          <p:spTgt spid="266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631">
                                            <p:txEl>
                                              <p:pRg st="3" end="3"/>
                                            </p:txEl>
                                          </p:spTgt>
                                        </p:tgtEl>
                                        <p:attrNameLst>
                                          <p:attrName>style.visibility</p:attrName>
                                        </p:attrNameLst>
                                      </p:cBhvr>
                                      <p:to>
                                        <p:strVal val="visible"/>
                                      </p:to>
                                    </p:set>
                                    <p:anim calcmode="lin" valueType="num">
                                      <p:cBhvr additive="base">
                                        <p:cTn id="19" dur="500" fill="hold"/>
                                        <p:tgtEl>
                                          <p:spTgt spid="2663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31">
                                            <p:txEl>
                                              <p:pRg st="4" end="4"/>
                                            </p:txEl>
                                          </p:spTgt>
                                        </p:tgtEl>
                                        <p:attrNameLst>
                                          <p:attrName>style.visibility</p:attrName>
                                        </p:attrNameLst>
                                      </p:cBhvr>
                                      <p:to>
                                        <p:strVal val="visible"/>
                                      </p:to>
                                    </p:set>
                                    <p:anim calcmode="lin" valueType="num">
                                      <p:cBhvr additive="base">
                                        <p:cTn id="25" dur="500" fill="hold"/>
                                        <p:tgtEl>
                                          <p:spTgt spid="266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31">
                                            <p:txEl>
                                              <p:pRg st="5" end="5"/>
                                            </p:txEl>
                                          </p:spTgt>
                                        </p:tgtEl>
                                        <p:attrNameLst>
                                          <p:attrName>style.visibility</p:attrName>
                                        </p:attrNameLst>
                                      </p:cBhvr>
                                      <p:to>
                                        <p:strVal val="visible"/>
                                      </p:to>
                                    </p:set>
                                    <p:anim calcmode="lin" valueType="num">
                                      <p:cBhvr additive="base">
                                        <p:cTn id="31" dur="500" fill="hold"/>
                                        <p:tgtEl>
                                          <p:spTgt spid="2663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6631">
                                            <p:txEl>
                                              <p:pRg st="6" end="6"/>
                                            </p:txEl>
                                          </p:spTgt>
                                        </p:tgtEl>
                                        <p:attrNameLst>
                                          <p:attrName>style.visibility</p:attrName>
                                        </p:attrNameLst>
                                      </p:cBhvr>
                                      <p:to>
                                        <p:strVal val="visible"/>
                                      </p:to>
                                    </p:set>
                                    <p:anim calcmode="lin" valueType="num">
                                      <p:cBhvr additive="base">
                                        <p:cTn id="37" dur="500" fill="hold"/>
                                        <p:tgtEl>
                                          <p:spTgt spid="2663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6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6631">
                                            <p:txEl>
                                              <p:pRg st="7" end="7"/>
                                            </p:txEl>
                                          </p:spTgt>
                                        </p:tgtEl>
                                        <p:attrNameLst>
                                          <p:attrName>style.visibility</p:attrName>
                                        </p:attrNameLst>
                                      </p:cBhvr>
                                      <p:to>
                                        <p:strVal val="visible"/>
                                      </p:to>
                                    </p:set>
                                    <p:anim calcmode="lin" valueType="num">
                                      <p:cBhvr additive="base">
                                        <p:cTn id="43" dur="500" fill="hold"/>
                                        <p:tgtEl>
                                          <p:spTgt spid="2663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63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CDA9B601-FF8F-4FE9-BF43-4C44020A2BB8}" type="slidenum">
              <a:rPr lang="en-US" altLang="ko-KR"/>
              <a:pPr>
                <a:defRPr/>
              </a:pPr>
              <a:t>56</a:t>
            </a:fld>
            <a:endParaRPr lang="en-US" altLang="ko-KR"/>
          </a:p>
        </p:txBody>
      </p:sp>
      <p:sp>
        <p:nvSpPr>
          <p:cNvPr id="7171" name="Rectangle 93"/>
          <p:cNvSpPr>
            <a:spLocks noChangeArrowheads="1"/>
          </p:cNvSpPr>
          <p:nvPr/>
        </p:nvSpPr>
        <p:spPr bwMode="auto">
          <a:xfrm>
            <a:off x="333375" y="142852"/>
            <a:ext cx="7747000" cy="604781"/>
          </a:xfrm>
          <a:prstGeom prst="rect">
            <a:avLst/>
          </a:prstGeom>
          <a:noFill/>
          <a:ln>
            <a:noFill/>
          </a:ln>
          <a:effectLst/>
          <a:extLst/>
        </p:spPr>
        <p:txBody>
          <a:bodyPr anchor="ctr">
            <a:spAutoFit/>
          </a:bodyPr>
          <a:lstStyle/>
          <a:p>
            <a:pPr>
              <a:lnSpc>
                <a:spcPct val="120000"/>
              </a:lnSpc>
              <a:defRPr/>
            </a:pPr>
            <a:r>
              <a:rPr lang="en-US" altLang="zh-CN" sz="3200" b="0" dirty="0">
                <a:solidFill>
                  <a:srgbClr val="FEFEFE"/>
                </a:solidFill>
                <a:latin typeface="黑体" pitchFamily="49" charset="-122"/>
                <a:ea typeface="黑体" pitchFamily="49" charset="-122"/>
              </a:rPr>
              <a:t>4.</a:t>
            </a:r>
            <a:r>
              <a:rPr lang="zh-CN" altLang="en-US" sz="3200" b="0" dirty="0">
                <a:solidFill>
                  <a:srgbClr val="FEFEFE"/>
                </a:solidFill>
                <a:latin typeface="黑体" pitchFamily="49" charset="-122"/>
                <a:ea typeface="黑体" pitchFamily="49" charset="-122"/>
              </a:rPr>
              <a:t>过程管理工具（续）</a:t>
            </a:r>
            <a:endParaRPr lang="en-US" altLang="zh-CN" sz="3200" b="0" dirty="0">
              <a:solidFill>
                <a:srgbClr val="FEFEFE"/>
              </a:solidFill>
              <a:latin typeface="黑体" pitchFamily="49" charset="-122"/>
              <a:ea typeface="黑体" pitchFamily="49" charset="-122"/>
            </a:endParaRPr>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4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4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9703" name="AutoShape 6"/>
          <p:cNvSpPr>
            <a:spLocks noChangeArrowheads="1"/>
          </p:cNvSpPr>
          <p:nvPr/>
        </p:nvSpPr>
        <p:spPr bwMode="gray">
          <a:xfrm>
            <a:off x="333375" y="1142984"/>
            <a:ext cx="8353425" cy="5375291"/>
          </a:xfrm>
          <a:prstGeom prst="roundRect">
            <a:avLst>
              <a:gd name="adj" fmla="val 16667"/>
            </a:avLst>
          </a:prstGeom>
          <a:noFill/>
          <a:ln w="12700" algn="ctr">
            <a:solidFill>
              <a:srgbClr val="000000"/>
            </a:solidFill>
            <a:prstDash val="dash"/>
            <a:round/>
            <a:headEnd/>
            <a:tailEnd/>
          </a:ln>
          <a:effectLst/>
          <a:extLst/>
        </p:spPr>
        <p:txBody>
          <a:bodyPr anchor="ctr"/>
          <a:lstStyle/>
          <a:p>
            <a:pPr>
              <a:lnSpc>
                <a:spcPct val="120000"/>
              </a:lnSpc>
              <a:buFont typeface="Wingdings" pitchFamily="2" charset="2"/>
              <a:buNone/>
              <a:defRPr/>
            </a:pPr>
            <a:r>
              <a:rPr lang="zh-CN" altLang="en-US" sz="2000" b="0" dirty="0">
                <a:latin typeface="黑体" pitchFamily="49" charset="-122"/>
                <a:ea typeface="黑体" pitchFamily="49" charset="-122"/>
              </a:rPr>
              <a:t>    </a:t>
            </a:r>
            <a:endParaRPr lang="en-US" altLang="zh-CN" sz="2000" b="0" dirty="0">
              <a:latin typeface="黑体" pitchFamily="49" charset="-122"/>
              <a:ea typeface="黑体" pitchFamily="49" charset="-122"/>
            </a:endParaRPr>
          </a:p>
          <a:p>
            <a:pPr>
              <a:lnSpc>
                <a:spcPct val="120000"/>
              </a:lnSpc>
              <a:buFont typeface="Wingdings" pitchFamily="2" charset="2"/>
              <a:buNone/>
              <a:defRPr/>
            </a:pPr>
            <a:endParaRPr lang="en-US" altLang="zh-CN" sz="2000" b="0" dirty="0">
              <a:latin typeface="黑体" pitchFamily="49" charset="-122"/>
              <a:ea typeface="黑体" pitchFamily="49" charset="-122"/>
            </a:endParaRPr>
          </a:p>
          <a:p>
            <a:pPr>
              <a:lnSpc>
                <a:spcPct val="120000"/>
              </a:lnSpc>
              <a:buFont typeface="Wingdings" pitchFamily="2" charset="2"/>
              <a:buNone/>
              <a:defRPr/>
            </a:pPr>
            <a:endParaRPr lang="en-US" altLang="zh-CN" sz="2000" b="0" dirty="0">
              <a:latin typeface="黑体" pitchFamily="49" charset="-122"/>
              <a:ea typeface="黑体" pitchFamily="49" charset="-122"/>
            </a:endParaRPr>
          </a:p>
          <a:p>
            <a:pPr>
              <a:lnSpc>
                <a:spcPct val="120000"/>
              </a:lnSpc>
              <a:buFont typeface="Wingdings" pitchFamily="2" charset="2"/>
              <a:buNone/>
              <a:defRPr/>
            </a:pPr>
            <a:endParaRPr lang="en-US" altLang="zh-CN" sz="2000" b="0" dirty="0">
              <a:latin typeface="黑体" pitchFamily="49" charset="-122"/>
              <a:ea typeface="黑体" pitchFamily="49" charset="-122"/>
            </a:endParaRPr>
          </a:p>
          <a:p>
            <a:pPr>
              <a:lnSpc>
                <a:spcPct val="120000"/>
              </a:lnSpc>
              <a:buFont typeface="Wingdings" pitchFamily="2" charset="2"/>
              <a:buNone/>
              <a:defRPr/>
            </a:pPr>
            <a:endParaRPr lang="en-US" altLang="zh-CN" sz="2000" b="0" dirty="0">
              <a:latin typeface="黑体" pitchFamily="49" charset="-122"/>
              <a:ea typeface="黑体" pitchFamily="49" charset="-122"/>
            </a:endParaRPr>
          </a:p>
          <a:p>
            <a:pPr>
              <a:lnSpc>
                <a:spcPct val="120000"/>
              </a:lnSpc>
              <a:buFont typeface="Wingdings" pitchFamily="2" charset="2"/>
              <a:buNone/>
              <a:defRPr/>
            </a:pPr>
            <a:endParaRPr lang="en-US" altLang="zh-CN" sz="2000" b="0" dirty="0">
              <a:latin typeface="黑体" pitchFamily="49" charset="-122"/>
              <a:ea typeface="黑体" pitchFamily="49" charset="-122"/>
            </a:endParaRPr>
          </a:p>
          <a:p>
            <a:pPr>
              <a:lnSpc>
                <a:spcPct val="120000"/>
              </a:lnSpc>
              <a:buFont typeface="Wingdings" pitchFamily="2" charset="2"/>
              <a:buNone/>
              <a:defRPr/>
            </a:pPr>
            <a:endParaRPr lang="en-US" altLang="zh-CN" sz="2000" b="0" dirty="0">
              <a:latin typeface="黑体" pitchFamily="49" charset="-122"/>
              <a:ea typeface="黑体" pitchFamily="49" charset="-122"/>
            </a:endParaRPr>
          </a:p>
          <a:p>
            <a:pPr>
              <a:lnSpc>
                <a:spcPct val="120000"/>
              </a:lnSpc>
              <a:defRPr/>
            </a:pPr>
            <a:r>
              <a:rPr lang="en-US" altLang="zh-CN" sz="2400" b="0" dirty="0">
                <a:solidFill>
                  <a:schemeClr val="tx1"/>
                </a:solidFill>
                <a:latin typeface="黑体" pitchFamily="49" charset="-122"/>
                <a:ea typeface="黑体" pitchFamily="49" charset="-122"/>
              </a:rPr>
              <a:t>RTC</a:t>
            </a:r>
            <a:r>
              <a:rPr lang="zh-CN" altLang="en-US" sz="2400" b="0" dirty="0">
                <a:solidFill>
                  <a:schemeClr val="tx1"/>
                </a:solidFill>
                <a:latin typeface="黑体" pitchFamily="49" charset="-122"/>
                <a:ea typeface="黑体" pitchFamily="49" charset="-122"/>
              </a:rPr>
              <a:t>是基于</a:t>
            </a:r>
            <a:r>
              <a:rPr lang="en-US" altLang="zh-CN" sz="2400" b="0" dirty="0">
                <a:solidFill>
                  <a:schemeClr val="tx1"/>
                </a:solidFill>
                <a:latin typeface="黑体" pitchFamily="49" charset="-122"/>
                <a:ea typeface="黑体" pitchFamily="49" charset="-122"/>
              </a:rPr>
              <a:t>Jazz</a:t>
            </a:r>
            <a:r>
              <a:rPr lang="zh-CN" altLang="en-US" sz="2400" b="0" dirty="0">
                <a:solidFill>
                  <a:schemeClr val="tx1"/>
                </a:solidFill>
                <a:latin typeface="黑体" pitchFamily="49" charset="-122"/>
                <a:ea typeface="黑体" pitchFamily="49" charset="-122"/>
              </a:rPr>
              <a:t>平台的团队协作工具，用于集成软件生命周期内的任务。</a:t>
            </a:r>
            <a:r>
              <a:rPr lang="en-US" altLang="zh-CN" sz="2400" b="0" dirty="0">
                <a:solidFill>
                  <a:schemeClr val="tx1"/>
                </a:solidFill>
                <a:latin typeface="黑体" pitchFamily="49" charset="-122"/>
                <a:ea typeface="黑体" pitchFamily="49" charset="-122"/>
              </a:rPr>
              <a:t>RTC</a:t>
            </a:r>
            <a:r>
              <a:rPr lang="zh-CN" altLang="en-US" sz="2400" b="0" dirty="0">
                <a:solidFill>
                  <a:schemeClr val="tx1"/>
                </a:solidFill>
                <a:latin typeface="黑体" pitchFamily="49" charset="-122"/>
                <a:ea typeface="黑体" pitchFamily="49" charset="-122"/>
              </a:rPr>
              <a:t>的主要功能包括以下方面： </a:t>
            </a:r>
            <a:endParaRPr lang="en-US" altLang="zh-CN" sz="2400" b="0" dirty="0">
              <a:solidFill>
                <a:schemeClr val="tx1"/>
              </a:solidFill>
              <a:latin typeface="黑体" pitchFamily="49" charset="-122"/>
              <a:ea typeface="黑体" pitchFamily="49" charset="-122"/>
            </a:endParaRPr>
          </a:p>
          <a:p>
            <a:pPr marL="800100" lvl="3" indent="-342900" eaLnBrk="0" latinLnBrk="1" hangingPunct="0">
              <a:lnSpc>
                <a:spcPct val="120000"/>
              </a:lnSpc>
              <a:spcBef>
                <a:spcPct val="20000"/>
              </a:spcBef>
              <a:buClr>
                <a:schemeClr val="accent1"/>
              </a:buClr>
              <a:buSzPct val="75000"/>
              <a:buFont typeface="Wingdings" pitchFamily="2" charset="2"/>
              <a:buChar char="u"/>
              <a:defRPr/>
            </a:pPr>
            <a:r>
              <a:rPr lang="zh-CN" altLang="en-US" sz="2400" b="0" dirty="0">
                <a:solidFill>
                  <a:schemeClr val="tx1"/>
                </a:solidFill>
                <a:latin typeface="黑体" pitchFamily="49" charset="-122"/>
                <a:ea typeface="黑体" pitchFamily="49" charset="-122"/>
              </a:rPr>
              <a:t>开发生命周期中的协作和集成 </a:t>
            </a:r>
          </a:p>
          <a:p>
            <a:pPr marL="800100" lvl="3" indent="-342900" eaLnBrk="0" latinLnBrk="1" hangingPunct="0">
              <a:lnSpc>
                <a:spcPct val="120000"/>
              </a:lnSpc>
              <a:spcBef>
                <a:spcPct val="20000"/>
              </a:spcBef>
              <a:buClr>
                <a:schemeClr val="accent1"/>
              </a:buClr>
              <a:buSzPct val="75000"/>
              <a:buFont typeface="Wingdings" pitchFamily="2" charset="2"/>
              <a:buChar char="u"/>
              <a:defRPr/>
            </a:pPr>
            <a:r>
              <a:rPr lang="zh-CN" altLang="en-US" sz="2400" b="0" dirty="0">
                <a:solidFill>
                  <a:schemeClr val="tx1"/>
                </a:solidFill>
                <a:latin typeface="黑体" pitchFamily="49" charset="-122"/>
                <a:ea typeface="黑体" pitchFamily="49" charset="-122"/>
              </a:rPr>
              <a:t>过程配置和定制</a:t>
            </a:r>
          </a:p>
          <a:p>
            <a:pPr marL="800100" lvl="3" indent="-342900" eaLnBrk="0" latinLnBrk="1" hangingPunct="0">
              <a:lnSpc>
                <a:spcPct val="120000"/>
              </a:lnSpc>
              <a:spcBef>
                <a:spcPct val="20000"/>
              </a:spcBef>
              <a:buClr>
                <a:schemeClr val="accent1"/>
              </a:buClr>
              <a:buSzPct val="75000"/>
              <a:buFont typeface="Wingdings" pitchFamily="2" charset="2"/>
              <a:buChar char="u"/>
              <a:defRPr/>
            </a:pPr>
            <a:r>
              <a:rPr lang="zh-CN" altLang="en-US" sz="2400" b="0" dirty="0">
                <a:solidFill>
                  <a:schemeClr val="tx1"/>
                </a:solidFill>
                <a:latin typeface="黑体" pitchFamily="49" charset="-122"/>
                <a:ea typeface="黑体" pitchFamily="49" charset="-122"/>
              </a:rPr>
              <a:t>变更管理 </a:t>
            </a:r>
          </a:p>
          <a:p>
            <a:pPr marL="800100" lvl="3" indent="-342900" eaLnBrk="0" latinLnBrk="1" hangingPunct="0">
              <a:lnSpc>
                <a:spcPct val="120000"/>
              </a:lnSpc>
              <a:spcBef>
                <a:spcPct val="20000"/>
              </a:spcBef>
              <a:buClr>
                <a:schemeClr val="accent1"/>
              </a:buClr>
              <a:buSzPct val="75000"/>
              <a:buFont typeface="Wingdings" pitchFamily="2" charset="2"/>
              <a:buChar char="u"/>
              <a:defRPr/>
            </a:pPr>
            <a:r>
              <a:rPr lang="zh-CN" altLang="en-US" sz="2400" b="0" dirty="0">
                <a:solidFill>
                  <a:schemeClr val="tx1"/>
                </a:solidFill>
                <a:latin typeface="黑体" pitchFamily="49" charset="-122"/>
                <a:ea typeface="黑体" pitchFamily="49" charset="-122"/>
              </a:rPr>
              <a:t>计划 </a:t>
            </a:r>
          </a:p>
          <a:p>
            <a:pPr marL="800100" lvl="3" indent="-342900" eaLnBrk="0" latinLnBrk="1" hangingPunct="0">
              <a:lnSpc>
                <a:spcPct val="120000"/>
              </a:lnSpc>
              <a:spcBef>
                <a:spcPct val="20000"/>
              </a:spcBef>
              <a:buClr>
                <a:schemeClr val="accent1"/>
              </a:buClr>
              <a:buSzPct val="75000"/>
              <a:buFont typeface="Wingdings" pitchFamily="2" charset="2"/>
              <a:buChar char="u"/>
              <a:defRPr/>
            </a:pPr>
            <a:r>
              <a:rPr lang="zh-CN" altLang="en-US" sz="2400" b="0" dirty="0">
                <a:solidFill>
                  <a:schemeClr val="tx1"/>
                </a:solidFill>
                <a:latin typeface="黑体" pitchFamily="49" charset="-122"/>
                <a:ea typeface="黑体" pitchFamily="49" charset="-122"/>
              </a:rPr>
              <a:t>软件配置管理</a:t>
            </a:r>
          </a:p>
          <a:p>
            <a:pPr marL="800100" lvl="3" indent="-342900" eaLnBrk="0" latinLnBrk="1" hangingPunct="0">
              <a:lnSpc>
                <a:spcPct val="120000"/>
              </a:lnSpc>
              <a:spcBef>
                <a:spcPct val="20000"/>
              </a:spcBef>
              <a:buClr>
                <a:schemeClr val="accent1"/>
              </a:buClr>
              <a:buSzPct val="75000"/>
              <a:buFont typeface="Wingdings" pitchFamily="2" charset="2"/>
              <a:buChar char="u"/>
              <a:defRPr/>
            </a:pPr>
            <a:r>
              <a:rPr lang="zh-CN" altLang="en-US" sz="2400" b="0" dirty="0">
                <a:solidFill>
                  <a:schemeClr val="tx1"/>
                </a:solidFill>
                <a:latin typeface="黑体" pitchFamily="49" charset="-122"/>
                <a:ea typeface="黑体" pitchFamily="49" charset="-122"/>
              </a:rPr>
              <a:t>构建自动化 </a:t>
            </a:r>
          </a:p>
          <a:p>
            <a:pPr marL="800100" lvl="3" indent="-342900" eaLnBrk="0" latinLnBrk="1" hangingPunct="0">
              <a:lnSpc>
                <a:spcPct val="120000"/>
              </a:lnSpc>
              <a:spcBef>
                <a:spcPct val="20000"/>
              </a:spcBef>
              <a:buClr>
                <a:schemeClr val="accent1"/>
              </a:buClr>
              <a:buSzPct val="75000"/>
              <a:buFont typeface="Wingdings" pitchFamily="2" charset="2"/>
              <a:buChar char="u"/>
              <a:defRPr/>
            </a:pPr>
            <a:r>
              <a:rPr lang="zh-CN" altLang="en-US" sz="2400" b="0" dirty="0">
                <a:solidFill>
                  <a:schemeClr val="tx1"/>
                </a:solidFill>
                <a:latin typeface="黑体" pitchFamily="49" charset="-122"/>
                <a:ea typeface="黑体" pitchFamily="49" charset="-122"/>
              </a:rPr>
              <a:t>报告 </a:t>
            </a:r>
            <a:endParaRPr lang="en-US" altLang="zh-CN" sz="2400" b="0" dirty="0">
              <a:solidFill>
                <a:schemeClr val="tx1"/>
              </a:solidFill>
              <a:latin typeface="黑体" pitchFamily="49" charset="-122"/>
              <a:ea typeface="黑体" pitchFamily="49" charset="-122"/>
            </a:endParaRPr>
          </a:p>
          <a:p>
            <a:pPr>
              <a:defRPr/>
            </a:pPr>
            <a:endParaRPr lang="zh-CN" altLang="en-US" sz="2000" b="0" dirty="0">
              <a:latin typeface="黑体" pitchFamily="49" charset="-122"/>
              <a:ea typeface="黑体" pitchFamily="49" charset="-122"/>
            </a:endParaRPr>
          </a:p>
          <a:p>
            <a:pPr>
              <a:defRPr/>
            </a:pPr>
            <a:endParaRPr lang="zh-CN" altLang="en-US" sz="2000" b="0" dirty="0">
              <a:latin typeface="黑体" pitchFamily="49" charset="-122"/>
              <a:ea typeface="黑体" pitchFamily="49" charset="-122"/>
            </a:endParaRPr>
          </a:p>
          <a:p>
            <a:pPr>
              <a:defRPr/>
            </a:pPr>
            <a:r>
              <a:rPr lang="zh-CN" altLang="en-US" sz="2000" b="0" dirty="0">
                <a:latin typeface="黑体" pitchFamily="49" charset="-122"/>
                <a:ea typeface="黑体" pitchFamily="49" charset="-122"/>
              </a:rPr>
              <a:t> </a:t>
            </a:r>
          </a:p>
          <a:p>
            <a:pPr>
              <a:defRPr/>
            </a:pPr>
            <a:endParaRPr lang="zh-CN" altLang="en-US" sz="2000" b="0" dirty="0">
              <a:latin typeface="黑体" pitchFamily="49" charset="-122"/>
              <a:ea typeface="黑体" pitchFamily="49" charset="-122"/>
            </a:endParaRPr>
          </a:p>
          <a:p>
            <a:pPr>
              <a:defRPr/>
            </a:pPr>
            <a:endParaRPr lang="zh-CN" altLang="en-US" sz="2000" b="0" dirty="0">
              <a:latin typeface="黑体" pitchFamily="49" charset="-122"/>
              <a:ea typeface="黑体" pitchFamily="49" charset="-122"/>
            </a:endParaRPr>
          </a:p>
          <a:p>
            <a:pPr>
              <a:defRPr/>
            </a:pPr>
            <a:endParaRPr lang="zh-CN" altLang="en-US" sz="2000" b="0" dirty="0">
              <a:latin typeface="黑体" pitchFamily="49" charset="-122"/>
              <a:ea typeface="黑体" pitchFamily="49" charset="-122"/>
            </a:endParaRPr>
          </a:p>
          <a:p>
            <a:pPr>
              <a:defRPr/>
            </a:pPr>
            <a:endParaRPr lang="zh-CN" altLang="en-US" sz="2000" b="0" dirty="0">
              <a:latin typeface="黑体" pitchFamily="49" charset="-122"/>
              <a:ea typeface="黑体" pitchFamily="49" charset="-122"/>
            </a:endParaRPr>
          </a:p>
          <a:p>
            <a:pPr>
              <a:lnSpc>
                <a:spcPct val="120000"/>
              </a:lnSpc>
              <a:buFont typeface="Wingdings" pitchFamily="2" charset="2"/>
              <a:buNone/>
              <a:defRPr/>
            </a:pPr>
            <a:endParaRPr lang="zh-CN" altLang="en-US" sz="2000" b="0" dirty="0">
              <a:latin typeface="黑体" pitchFamily="49" charset="-122"/>
              <a:ea typeface="黑体" pitchFamily="49" charset="-122"/>
            </a:endParaRPr>
          </a:p>
        </p:txBody>
      </p:sp>
      <p:sp>
        <p:nvSpPr>
          <p:cNvPr id="3994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4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4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4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4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5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5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5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9955"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p:cNvSpPr>
            <a:spLocks noGrp="1" noChangeArrowheads="1"/>
          </p:cNvSpPr>
          <p:nvPr>
            <p:ph type="title"/>
          </p:nvPr>
        </p:nvSpPr>
        <p:spPr bwMode="auto">
          <a:xfrm>
            <a:off x="153988" y="328613"/>
            <a:ext cx="8467725" cy="479425"/>
          </a:xfrm>
          <a:noFill/>
          <a:ln>
            <a:miter lim="800000"/>
            <a:headEnd/>
            <a:tailEnd/>
          </a:ln>
        </p:spPr>
        <p:txBody>
          <a:bodyPr vert="horz" wrap="square" lIns="91440" tIns="45720" rIns="91440" bIns="45720" numCol="1" anchor="t" anchorCtr="0" compatLnSpc="1">
            <a:prstTxWarp prst="textNoShape">
              <a:avLst/>
            </a:prstTxWarp>
          </a:bodyPr>
          <a:lstStyle/>
          <a:p>
            <a:pPr eaLnBrk="1" hangingPunct="1"/>
            <a:r>
              <a:rPr lang="en-US" altLang="zh-CN" sz="3200" b="0" dirty="0">
                <a:latin typeface="Times New Roman" pitchFamily="18" charset="0"/>
                <a:ea typeface="黑体" pitchFamily="49" charset="-122"/>
                <a:cs typeface="Times New Roman" pitchFamily="18" charset="0"/>
              </a:rPr>
              <a:t>IBM</a:t>
            </a:r>
            <a:r>
              <a:rPr lang="zh-CN" altLang="en-US" sz="3200" b="0" dirty="0">
                <a:latin typeface="Times New Roman" pitchFamily="18" charset="0"/>
                <a:ea typeface="黑体" pitchFamily="49" charset="-122"/>
                <a:cs typeface="Times New Roman" pitchFamily="18" charset="0"/>
              </a:rPr>
              <a:t> </a:t>
            </a:r>
            <a:r>
              <a:rPr lang="en-US" altLang="zh-CN" sz="3200" b="0" dirty="0">
                <a:latin typeface="Times New Roman" pitchFamily="18" charset="0"/>
                <a:ea typeface="黑体" pitchFamily="49" charset="-122"/>
                <a:cs typeface="Times New Roman" pitchFamily="18" charset="0"/>
              </a:rPr>
              <a:t>Rational Jazz</a:t>
            </a:r>
            <a:r>
              <a:rPr lang="zh-CN" altLang="en-US" sz="3200" b="0" dirty="0">
                <a:latin typeface="Times New Roman" pitchFamily="18" charset="0"/>
                <a:ea typeface="黑体" pitchFamily="49" charset="-122"/>
                <a:cs typeface="Times New Roman" pitchFamily="18" charset="0"/>
              </a:rPr>
              <a:t>平台架构</a:t>
            </a:r>
          </a:p>
        </p:txBody>
      </p:sp>
      <p:sp>
        <p:nvSpPr>
          <p:cNvPr id="41987" name="AutoShape 5"/>
          <p:cNvSpPr>
            <a:spLocks noChangeArrowheads="1"/>
          </p:cNvSpPr>
          <p:nvPr/>
        </p:nvSpPr>
        <p:spPr bwMode="auto">
          <a:xfrm>
            <a:off x="6805613" y="1749425"/>
            <a:ext cx="2084387" cy="1774825"/>
          </a:xfrm>
          <a:prstGeom prst="roundRect">
            <a:avLst>
              <a:gd name="adj" fmla="val 10106"/>
            </a:avLst>
          </a:prstGeom>
          <a:solidFill>
            <a:srgbClr val="DDDDDD"/>
          </a:solidFill>
          <a:ln w="12700" algn="ctr">
            <a:solidFill>
              <a:schemeClr val="bg1"/>
            </a:solidFill>
            <a:round/>
            <a:headEnd/>
            <a:tailEnd/>
          </a:ln>
        </p:spPr>
        <p:txBody>
          <a:bodyPr anchor="ctr"/>
          <a:lstStyle/>
          <a:p>
            <a:endParaRPr lang="zh-CN" altLang="en-US"/>
          </a:p>
        </p:txBody>
      </p:sp>
      <p:sp>
        <p:nvSpPr>
          <p:cNvPr id="41988" name="AutoShape 5"/>
          <p:cNvSpPr>
            <a:spLocks noChangeArrowheads="1"/>
          </p:cNvSpPr>
          <p:nvPr/>
        </p:nvSpPr>
        <p:spPr bwMode="auto">
          <a:xfrm>
            <a:off x="3586163" y="1749425"/>
            <a:ext cx="1169987" cy="962025"/>
          </a:xfrm>
          <a:prstGeom prst="roundRect">
            <a:avLst>
              <a:gd name="adj" fmla="val 10106"/>
            </a:avLst>
          </a:prstGeom>
          <a:solidFill>
            <a:srgbClr val="DDDDDD"/>
          </a:solidFill>
          <a:ln w="12700" algn="ctr">
            <a:solidFill>
              <a:schemeClr val="bg1"/>
            </a:solidFill>
            <a:round/>
            <a:headEnd/>
            <a:tailEnd/>
          </a:ln>
        </p:spPr>
        <p:txBody>
          <a:bodyPr anchor="ctr"/>
          <a:lstStyle/>
          <a:p>
            <a:endParaRPr lang="zh-CN" altLang="en-US"/>
          </a:p>
        </p:txBody>
      </p:sp>
      <p:sp>
        <p:nvSpPr>
          <p:cNvPr id="41989" name="AutoShape 5"/>
          <p:cNvSpPr>
            <a:spLocks noChangeArrowheads="1"/>
          </p:cNvSpPr>
          <p:nvPr/>
        </p:nvSpPr>
        <p:spPr bwMode="auto">
          <a:xfrm>
            <a:off x="2001838" y="1735138"/>
            <a:ext cx="1257300" cy="962025"/>
          </a:xfrm>
          <a:prstGeom prst="roundRect">
            <a:avLst>
              <a:gd name="adj" fmla="val 10106"/>
            </a:avLst>
          </a:prstGeom>
          <a:solidFill>
            <a:srgbClr val="DDDDDD"/>
          </a:solidFill>
          <a:ln w="12700" algn="ctr">
            <a:solidFill>
              <a:schemeClr val="bg1"/>
            </a:solidFill>
            <a:round/>
            <a:headEnd/>
            <a:tailEnd/>
          </a:ln>
        </p:spPr>
        <p:txBody>
          <a:bodyPr anchor="ctr"/>
          <a:lstStyle/>
          <a:p>
            <a:endParaRPr lang="zh-CN" altLang="en-US"/>
          </a:p>
        </p:txBody>
      </p:sp>
      <p:pic>
        <p:nvPicPr>
          <p:cNvPr id="41990" name="Picture 6" descr="Jazz_Platform"/>
          <p:cNvPicPr>
            <a:picLocks noChangeAspect="1" noChangeArrowheads="1"/>
          </p:cNvPicPr>
          <p:nvPr/>
        </p:nvPicPr>
        <p:blipFill>
          <a:blip r:embed="rId3" cstate="print">
            <a:lum bright="-6000"/>
          </a:blip>
          <a:srcRect t="37885" b="5525"/>
          <a:stretch>
            <a:fillRect/>
          </a:stretch>
        </p:blipFill>
        <p:spPr bwMode="auto">
          <a:xfrm>
            <a:off x="2379663" y="3506788"/>
            <a:ext cx="4383087" cy="1722437"/>
          </a:xfrm>
          <a:prstGeom prst="rect">
            <a:avLst/>
          </a:prstGeom>
          <a:noFill/>
          <a:ln w="9525">
            <a:noFill/>
            <a:miter lim="800000"/>
            <a:headEnd/>
            <a:tailEnd/>
          </a:ln>
        </p:spPr>
      </p:pic>
      <p:sp>
        <p:nvSpPr>
          <p:cNvPr id="41991" name="AutoShape 5"/>
          <p:cNvSpPr>
            <a:spLocks noChangeArrowheads="1"/>
          </p:cNvSpPr>
          <p:nvPr/>
        </p:nvSpPr>
        <p:spPr bwMode="auto">
          <a:xfrm>
            <a:off x="201613" y="1763713"/>
            <a:ext cx="1649412" cy="962025"/>
          </a:xfrm>
          <a:prstGeom prst="roundRect">
            <a:avLst>
              <a:gd name="adj" fmla="val 10106"/>
            </a:avLst>
          </a:prstGeom>
          <a:solidFill>
            <a:srgbClr val="DDDDDD"/>
          </a:solidFill>
          <a:ln w="12700" algn="ctr">
            <a:solidFill>
              <a:schemeClr val="bg1"/>
            </a:solidFill>
            <a:round/>
            <a:headEnd/>
            <a:tailEnd/>
          </a:ln>
        </p:spPr>
        <p:txBody>
          <a:bodyPr anchor="ctr"/>
          <a:lstStyle/>
          <a:p>
            <a:endParaRPr lang="zh-CN" altLang="en-US"/>
          </a:p>
        </p:txBody>
      </p:sp>
      <p:pic>
        <p:nvPicPr>
          <p:cNvPr id="41992" name="Picture 8" descr="MCj04316420000[1]"/>
          <p:cNvPicPr>
            <a:picLocks noChangeAspect="1" noChangeArrowheads="1"/>
          </p:cNvPicPr>
          <p:nvPr/>
        </p:nvPicPr>
        <p:blipFill>
          <a:blip r:embed="rId4" cstate="print"/>
          <a:srcRect/>
          <a:stretch>
            <a:fillRect/>
          </a:stretch>
        </p:blipFill>
        <p:spPr bwMode="auto">
          <a:xfrm>
            <a:off x="733425" y="2738438"/>
            <a:ext cx="608013" cy="595312"/>
          </a:xfrm>
          <a:prstGeom prst="rect">
            <a:avLst/>
          </a:prstGeom>
          <a:noFill/>
          <a:ln w="9525">
            <a:noFill/>
            <a:miter lim="800000"/>
            <a:headEnd/>
            <a:tailEnd/>
          </a:ln>
        </p:spPr>
      </p:pic>
      <p:sp>
        <p:nvSpPr>
          <p:cNvPr id="41993" name="AutoShape 9"/>
          <p:cNvSpPr>
            <a:spLocks noChangeArrowheads="1"/>
          </p:cNvSpPr>
          <p:nvPr/>
        </p:nvSpPr>
        <p:spPr bwMode="auto">
          <a:xfrm>
            <a:off x="6869113" y="2876550"/>
            <a:ext cx="1958975" cy="257175"/>
          </a:xfrm>
          <a:prstGeom prst="roundRect">
            <a:avLst>
              <a:gd name="adj" fmla="val 16667"/>
            </a:avLst>
          </a:prstGeom>
          <a:solidFill>
            <a:srgbClr val="008080"/>
          </a:solidFill>
          <a:ln w="12700">
            <a:solidFill>
              <a:schemeClr val="bg1"/>
            </a:solidFill>
            <a:round/>
            <a:headEnd/>
            <a:tailEnd/>
          </a:ln>
        </p:spPr>
        <p:txBody>
          <a:bodyPr lIns="0" tIns="45714" rIns="0" bIns="45714" anchor="ctr">
            <a:spAutoFit/>
          </a:bodyPr>
          <a:lstStyle/>
          <a:p>
            <a:r>
              <a:rPr lang="zh-CN" altLang="en-US" sz="1000">
                <a:solidFill>
                  <a:schemeClr val="bg1"/>
                </a:solidFill>
              </a:rPr>
              <a:t>支持服务</a:t>
            </a:r>
          </a:p>
        </p:txBody>
      </p:sp>
      <p:sp>
        <p:nvSpPr>
          <p:cNvPr id="41994" name="AutoShape 10"/>
          <p:cNvSpPr>
            <a:spLocks noChangeArrowheads="1"/>
          </p:cNvSpPr>
          <p:nvPr/>
        </p:nvSpPr>
        <p:spPr bwMode="auto">
          <a:xfrm>
            <a:off x="6873875" y="2071688"/>
            <a:ext cx="1976438" cy="257175"/>
          </a:xfrm>
          <a:prstGeom prst="roundRect">
            <a:avLst>
              <a:gd name="adj" fmla="val 16667"/>
            </a:avLst>
          </a:prstGeom>
          <a:solidFill>
            <a:srgbClr val="008080"/>
          </a:solidFill>
          <a:ln w="12700">
            <a:solidFill>
              <a:schemeClr val="bg1"/>
            </a:solidFill>
            <a:round/>
            <a:headEnd/>
            <a:tailEnd/>
          </a:ln>
        </p:spPr>
        <p:txBody>
          <a:bodyPr lIns="0" tIns="45714" rIns="0" bIns="45714" anchor="ctr">
            <a:spAutoFit/>
          </a:bodyPr>
          <a:lstStyle/>
          <a:p>
            <a:r>
              <a:rPr lang="zh-CN" altLang="en-US" sz="1000">
                <a:solidFill>
                  <a:schemeClr val="bg1"/>
                </a:solidFill>
              </a:rPr>
              <a:t>开发</a:t>
            </a:r>
          </a:p>
        </p:txBody>
      </p:sp>
      <p:sp>
        <p:nvSpPr>
          <p:cNvPr id="41995" name="AutoShape 11"/>
          <p:cNvSpPr>
            <a:spLocks noChangeArrowheads="1"/>
          </p:cNvSpPr>
          <p:nvPr/>
        </p:nvSpPr>
        <p:spPr bwMode="auto">
          <a:xfrm>
            <a:off x="6870700" y="2343150"/>
            <a:ext cx="1984375" cy="257175"/>
          </a:xfrm>
          <a:prstGeom prst="roundRect">
            <a:avLst>
              <a:gd name="adj" fmla="val 16667"/>
            </a:avLst>
          </a:prstGeom>
          <a:solidFill>
            <a:srgbClr val="008080"/>
          </a:solidFill>
          <a:ln w="12700">
            <a:solidFill>
              <a:schemeClr val="bg1"/>
            </a:solidFill>
            <a:round/>
            <a:headEnd/>
            <a:tailEnd/>
          </a:ln>
        </p:spPr>
        <p:txBody>
          <a:bodyPr lIns="0" tIns="45714" rIns="0" bIns="45714" anchor="ctr">
            <a:spAutoFit/>
          </a:bodyPr>
          <a:lstStyle/>
          <a:p>
            <a:r>
              <a:rPr lang="zh-CN" altLang="en-US" sz="1000">
                <a:solidFill>
                  <a:schemeClr val="bg1"/>
                </a:solidFill>
              </a:rPr>
              <a:t>测试</a:t>
            </a:r>
          </a:p>
        </p:txBody>
      </p:sp>
      <p:sp>
        <p:nvSpPr>
          <p:cNvPr id="41996" name="AutoShape 13"/>
          <p:cNvSpPr>
            <a:spLocks noChangeArrowheads="1"/>
          </p:cNvSpPr>
          <p:nvPr/>
        </p:nvSpPr>
        <p:spPr bwMode="auto">
          <a:xfrm>
            <a:off x="6873875" y="3148013"/>
            <a:ext cx="1974850" cy="257175"/>
          </a:xfrm>
          <a:prstGeom prst="roundRect">
            <a:avLst>
              <a:gd name="adj" fmla="val 16667"/>
            </a:avLst>
          </a:prstGeom>
          <a:solidFill>
            <a:srgbClr val="333399"/>
          </a:solidFill>
          <a:ln w="12700" algn="ctr">
            <a:solidFill>
              <a:schemeClr val="bg1"/>
            </a:solidFill>
            <a:round/>
            <a:headEnd/>
            <a:tailEnd/>
          </a:ln>
        </p:spPr>
        <p:txBody>
          <a:bodyPr lIns="0" tIns="45714" rIns="0" bIns="45714" anchor="ctr">
            <a:spAutoFit/>
          </a:bodyPr>
          <a:lstStyle/>
          <a:p>
            <a:r>
              <a:rPr lang="zh-CN" altLang="en-US" sz="1000">
                <a:solidFill>
                  <a:schemeClr val="bg1"/>
                </a:solidFill>
              </a:rPr>
              <a:t>。。。</a:t>
            </a:r>
          </a:p>
        </p:txBody>
      </p:sp>
      <p:sp>
        <p:nvSpPr>
          <p:cNvPr id="41997" name="Text Box 14"/>
          <p:cNvSpPr txBox="1">
            <a:spLocks noChangeArrowheads="1"/>
          </p:cNvSpPr>
          <p:nvPr/>
        </p:nvSpPr>
        <p:spPr bwMode="auto">
          <a:xfrm>
            <a:off x="339725" y="1804988"/>
            <a:ext cx="1344613" cy="257175"/>
          </a:xfrm>
          <a:prstGeom prst="rect">
            <a:avLst/>
          </a:prstGeom>
          <a:noFill/>
          <a:ln w="12700" algn="ctr">
            <a:noFill/>
            <a:miter lim="800000"/>
            <a:headEnd/>
            <a:tailEnd/>
          </a:ln>
        </p:spPr>
        <p:txBody>
          <a:bodyPr lIns="91429" tIns="45714" rIns="91429" bIns="45714">
            <a:spAutoFit/>
          </a:bodyPr>
          <a:lstStyle/>
          <a:p>
            <a:r>
              <a:rPr lang="zh-CN" altLang="en-US" sz="1200"/>
              <a:t>架构师工作台</a:t>
            </a:r>
          </a:p>
        </p:txBody>
      </p:sp>
      <p:sp>
        <p:nvSpPr>
          <p:cNvPr id="41998" name="Text Box 15"/>
          <p:cNvSpPr txBox="1">
            <a:spLocks noChangeArrowheads="1"/>
          </p:cNvSpPr>
          <p:nvPr/>
        </p:nvSpPr>
        <p:spPr bwMode="auto">
          <a:xfrm>
            <a:off x="2141538" y="1790700"/>
            <a:ext cx="995362" cy="422275"/>
          </a:xfrm>
          <a:prstGeom prst="rect">
            <a:avLst/>
          </a:prstGeom>
          <a:noFill/>
          <a:ln w="12700" algn="ctr">
            <a:noFill/>
            <a:miter lim="800000"/>
            <a:headEnd/>
            <a:tailEnd/>
          </a:ln>
        </p:spPr>
        <p:txBody>
          <a:bodyPr lIns="91429" tIns="45714" rIns="91429" bIns="45714">
            <a:spAutoFit/>
          </a:bodyPr>
          <a:lstStyle/>
          <a:p>
            <a:r>
              <a:rPr lang="zh-CN" altLang="en-US" sz="1200"/>
              <a:t>项目经理</a:t>
            </a:r>
          </a:p>
          <a:p>
            <a:r>
              <a:rPr lang="zh-CN" altLang="en-US" sz="1200"/>
              <a:t>工作台</a:t>
            </a:r>
            <a:endParaRPr lang="en-US" altLang="zh-CN" sz="1200"/>
          </a:p>
        </p:txBody>
      </p:sp>
      <p:sp>
        <p:nvSpPr>
          <p:cNvPr id="41999" name="Text Box 16"/>
          <p:cNvSpPr txBox="1">
            <a:spLocks noChangeArrowheads="1"/>
          </p:cNvSpPr>
          <p:nvPr/>
        </p:nvSpPr>
        <p:spPr bwMode="auto">
          <a:xfrm>
            <a:off x="3641725" y="1804988"/>
            <a:ext cx="1071563" cy="422275"/>
          </a:xfrm>
          <a:prstGeom prst="rect">
            <a:avLst/>
          </a:prstGeom>
          <a:noFill/>
          <a:ln w="12700" algn="ctr">
            <a:noFill/>
            <a:miter lim="800000"/>
            <a:headEnd/>
            <a:tailEnd/>
          </a:ln>
        </p:spPr>
        <p:txBody>
          <a:bodyPr lIns="91429" tIns="45714" rIns="91429" bIns="45714">
            <a:spAutoFit/>
          </a:bodyPr>
          <a:lstStyle/>
          <a:p>
            <a:r>
              <a:rPr lang="zh-CN" altLang="en-US" sz="1200"/>
              <a:t>配置经理</a:t>
            </a:r>
          </a:p>
          <a:p>
            <a:r>
              <a:rPr lang="zh-CN" altLang="en-US" sz="1200"/>
              <a:t>工作台</a:t>
            </a:r>
            <a:endParaRPr lang="en-US" altLang="zh-CN" sz="1200"/>
          </a:p>
        </p:txBody>
      </p:sp>
      <p:sp>
        <p:nvSpPr>
          <p:cNvPr id="42000" name="Text Box 17"/>
          <p:cNvSpPr txBox="1">
            <a:spLocks noChangeArrowheads="1"/>
          </p:cNvSpPr>
          <p:nvPr/>
        </p:nvSpPr>
        <p:spPr bwMode="auto">
          <a:xfrm>
            <a:off x="6799263" y="1804988"/>
            <a:ext cx="2127250" cy="257175"/>
          </a:xfrm>
          <a:prstGeom prst="rect">
            <a:avLst/>
          </a:prstGeom>
          <a:noFill/>
          <a:ln w="12700" algn="ctr">
            <a:noFill/>
            <a:miter lim="800000"/>
            <a:headEnd/>
            <a:tailEnd/>
          </a:ln>
        </p:spPr>
        <p:txBody>
          <a:bodyPr lIns="0" tIns="45714" rIns="0" bIns="45714">
            <a:spAutoFit/>
          </a:bodyPr>
          <a:lstStyle/>
          <a:p>
            <a:r>
              <a:rPr lang="zh-CN" altLang="en-US" sz="1200"/>
              <a:t>其他团队成员工作台</a:t>
            </a:r>
            <a:endParaRPr lang="en-US" altLang="zh-CN" sz="1200"/>
          </a:p>
        </p:txBody>
      </p:sp>
      <p:sp>
        <p:nvSpPr>
          <p:cNvPr id="42001" name="AutoShape 64"/>
          <p:cNvSpPr>
            <a:spLocks noChangeArrowheads="1"/>
          </p:cNvSpPr>
          <p:nvPr/>
        </p:nvSpPr>
        <p:spPr bwMode="auto">
          <a:xfrm>
            <a:off x="3330575" y="3636963"/>
            <a:ext cx="2493963" cy="681037"/>
          </a:xfrm>
          <a:prstGeom prst="can">
            <a:avLst>
              <a:gd name="adj" fmla="val 50000"/>
            </a:avLst>
          </a:prstGeom>
          <a:gradFill rotWithShape="1">
            <a:gsLst>
              <a:gs pos="0">
                <a:srgbClr val="2F405F"/>
              </a:gs>
              <a:gs pos="50000">
                <a:srgbClr val="719AE5"/>
              </a:gs>
              <a:gs pos="100000">
                <a:srgbClr val="2F405F"/>
              </a:gs>
            </a:gsLst>
            <a:lin ang="0" scaled="1"/>
          </a:gradFill>
          <a:ln w="3175">
            <a:solidFill>
              <a:srgbClr val="FFFFFF">
                <a:alpha val="50195"/>
              </a:srgbClr>
            </a:solidFill>
            <a:round/>
            <a:headEnd/>
            <a:tailEnd/>
          </a:ln>
        </p:spPr>
        <p:txBody>
          <a:bodyPr wrap="none" lIns="101572" tIns="50786" rIns="101572" bIns="50786" anchor="ctr"/>
          <a:lstStyle/>
          <a:p>
            <a:pPr defTabSz="457200">
              <a:lnSpc>
                <a:spcPct val="84000"/>
              </a:lnSpc>
              <a:spcBef>
                <a:spcPts val="1000"/>
              </a:spcBef>
              <a:buClr>
                <a:srgbClr val="7889FB"/>
              </a:buClr>
              <a:buSzPct val="100000"/>
            </a:pPr>
            <a:endParaRPr lang="zh-CN" altLang="en-US" sz="1600">
              <a:solidFill>
                <a:schemeClr val="bg1"/>
              </a:solidFill>
            </a:endParaRPr>
          </a:p>
        </p:txBody>
      </p:sp>
      <p:sp>
        <p:nvSpPr>
          <p:cNvPr id="42002" name="AutoShape 25"/>
          <p:cNvSpPr>
            <a:spLocks noChangeArrowheads="1"/>
          </p:cNvSpPr>
          <p:nvPr/>
        </p:nvSpPr>
        <p:spPr bwMode="auto">
          <a:xfrm>
            <a:off x="3581400" y="3765550"/>
            <a:ext cx="95250" cy="80963"/>
          </a:xfrm>
          <a:prstGeom prst="can">
            <a:avLst>
              <a:gd name="adj" fmla="val 33583"/>
            </a:avLst>
          </a:prstGeom>
          <a:solidFill>
            <a:srgbClr val="3366FF"/>
          </a:solidFill>
          <a:ln w="3175">
            <a:solidFill>
              <a:schemeClr val="bg1">
                <a:alpha val="50195"/>
              </a:schemeClr>
            </a:solidFill>
            <a:round/>
            <a:headEnd/>
            <a:tailEnd/>
          </a:ln>
        </p:spPr>
        <p:txBody>
          <a:bodyPr wrap="none" lIns="101572" tIns="50786" rIns="101572" bIns="50786" anchor="ctr"/>
          <a:lstStyle/>
          <a:p>
            <a:pPr defTabSz="457200">
              <a:lnSpc>
                <a:spcPct val="84000"/>
              </a:lnSpc>
              <a:spcBef>
                <a:spcPts val="1000"/>
              </a:spcBef>
              <a:buClr>
                <a:srgbClr val="7889FB"/>
              </a:buClr>
              <a:buSzPct val="100000"/>
            </a:pPr>
            <a:endParaRPr lang="zh-CN" altLang="en-US" sz="1000">
              <a:solidFill>
                <a:schemeClr val="bg1"/>
              </a:solidFill>
            </a:endParaRPr>
          </a:p>
        </p:txBody>
      </p:sp>
      <p:sp>
        <p:nvSpPr>
          <p:cNvPr id="42003" name="AutoShape 25"/>
          <p:cNvSpPr>
            <a:spLocks noChangeArrowheads="1"/>
          </p:cNvSpPr>
          <p:nvPr/>
        </p:nvSpPr>
        <p:spPr bwMode="auto">
          <a:xfrm>
            <a:off x="3933825" y="3695700"/>
            <a:ext cx="95250" cy="80963"/>
          </a:xfrm>
          <a:prstGeom prst="can">
            <a:avLst>
              <a:gd name="adj" fmla="val 33583"/>
            </a:avLst>
          </a:prstGeom>
          <a:solidFill>
            <a:srgbClr val="3366FF"/>
          </a:solidFill>
          <a:ln w="3175">
            <a:solidFill>
              <a:schemeClr val="bg1">
                <a:alpha val="50195"/>
              </a:schemeClr>
            </a:solidFill>
            <a:round/>
            <a:headEnd/>
            <a:tailEnd/>
          </a:ln>
        </p:spPr>
        <p:txBody>
          <a:bodyPr wrap="none" lIns="101572" tIns="50786" rIns="101572" bIns="50786" anchor="ctr"/>
          <a:lstStyle/>
          <a:p>
            <a:pPr defTabSz="457200">
              <a:lnSpc>
                <a:spcPct val="84000"/>
              </a:lnSpc>
              <a:spcBef>
                <a:spcPts val="1000"/>
              </a:spcBef>
              <a:buClr>
                <a:srgbClr val="7889FB"/>
              </a:buClr>
              <a:buSzPct val="100000"/>
            </a:pPr>
            <a:endParaRPr lang="zh-CN" altLang="en-US" sz="1000">
              <a:solidFill>
                <a:schemeClr val="bg1"/>
              </a:solidFill>
            </a:endParaRPr>
          </a:p>
        </p:txBody>
      </p:sp>
      <p:sp>
        <p:nvSpPr>
          <p:cNvPr id="42004" name="AutoShape 25"/>
          <p:cNvSpPr>
            <a:spLocks noChangeArrowheads="1"/>
          </p:cNvSpPr>
          <p:nvPr/>
        </p:nvSpPr>
        <p:spPr bwMode="auto">
          <a:xfrm>
            <a:off x="4914900" y="3694113"/>
            <a:ext cx="95250" cy="80962"/>
          </a:xfrm>
          <a:prstGeom prst="can">
            <a:avLst>
              <a:gd name="adj" fmla="val 33583"/>
            </a:avLst>
          </a:prstGeom>
          <a:solidFill>
            <a:srgbClr val="3366FF"/>
          </a:solidFill>
          <a:ln w="3175">
            <a:solidFill>
              <a:schemeClr val="bg1">
                <a:alpha val="50195"/>
              </a:schemeClr>
            </a:solidFill>
            <a:round/>
            <a:headEnd/>
            <a:tailEnd/>
          </a:ln>
        </p:spPr>
        <p:txBody>
          <a:bodyPr wrap="none" lIns="101572" tIns="50786" rIns="101572" bIns="50786" anchor="ctr"/>
          <a:lstStyle/>
          <a:p>
            <a:pPr defTabSz="457200">
              <a:lnSpc>
                <a:spcPct val="84000"/>
              </a:lnSpc>
              <a:spcBef>
                <a:spcPts val="1000"/>
              </a:spcBef>
              <a:buClr>
                <a:srgbClr val="7889FB"/>
              </a:buClr>
              <a:buSzPct val="100000"/>
            </a:pPr>
            <a:endParaRPr lang="zh-CN" altLang="en-US" sz="1000">
              <a:solidFill>
                <a:schemeClr val="bg1"/>
              </a:solidFill>
            </a:endParaRPr>
          </a:p>
        </p:txBody>
      </p:sp>
      <p:sp>
        <p:nvSpPr>
          <p:cNvPr id="42005" name="AutoShape 25"/>
          <p:cNvSpPr>
            <a:spLocks noChangeArrowheads="1"/>
          </p:cNvSpPr>
          <p:nvPr/>
        </p:nvSpPr>
        <p:spPr bwMode="auto">
          <a:xfrm>
            <a:off x="5502275" y="3765550"/>
            <a:ext cx="95250" cy="80963"/>
          </a:xfrm>
          <a:prstGeom prst="can">
            <a:avLst>
              <a:gd name="adj" fmla="val 33583"/>
            </a:avLst>
          </a:prstGeom>
          <a:solidFill>
            <a:srgbClr val="3366FF"/>
          </a:solidFill>
          <a:ln w="3175">
            <a:solidFill>
              <a:schemeClr val="bg1">
                <a:alpha val="50195"/>
              </a:schemeClr>
            </a:solidFill>
            <a:round/>
            <a:headEnd/>
            <a:tailEnd/>
          </a:ln>
        </p:spPr>
        <p:txBody>
          <a:bodyPr wrap="none" lIns="101572" tIns="50786" rIns="101572" bIns="50786" anchor="ctr"/>
          <a:lstStyle/>
          <a:p>
            <a:pPr defTabSz="457200">
              <a:lnSpc>
                <a:spcPct val="84000"/>
              </a:lnSpc>
              <a:spcBef>
                <a:spcPts val="1000"/>
              </a:spcBef>
              <a:buClr>
                <a:srgbClr val="7889FB"/>
              </a:buClr>
              <a:buSzPct val="100000"/>
            </a:pPr>
            <a:endParaRPr lang="zh-CN" altLang="en-US" sz="1000">
              <a:solidFill>
                <a:schemeClr val="bg1"/>
              </a:solidFill>
            </a:endParaRPr>
          </a:p>
        </p:txBody>
      </p:sp>
      <p:pic>
        <p:nvPicPr>
          <p:cNvPr id="42006" name="Picture 26" descr="MCj04316420000[1]"/>
          <p:cNvPicPr>
            <a:picLocks noChangeAspect="1" noChangeArrowheads="1"/>
          </p:cNvPicPr>
          <p:nvPr/>
        </p:nvPicPr>
        <p:blipFill>
          <a:blip r:embed="rId4" cstate="print"/>
          <a:srcRect/>
          <a:stretch>
            <a:fillRect/>
          </a:stretch>
        </p:blipFill>
        <p:spPr bwMode="auto">
          <a:xfrm>
            <a:off x="2309813" y="2622550"/>
            <a:ext cx="608012" cy="595313"/>
          </a:xfrm>
          <a:prstGeom prst="rect">
            <a:avLst/>
          </a:prstGeom>
          <a:noFill/>
          <a:ln w="9525">
            <a:noFill/>
            <a:miter lim="800000"/>
            <a:headEnd/>
            <a:tailEnd/>
          </a:ln>
        </p:spPr>
      </p:pic>
      <p:pic>
        <p:nvPicPr>
          <p:cNvPr id="42007" name="Picture 27" descr="MCj04316420000[1]"/>
          <p:cNvPicPr>
            <a:picLocks noChangeAspect="1" noChangeArrowheads="1"/>
          </p:cNvPicPr>
          <p:nvPr/>
        </p:nvPicPr>
        <p:blipFill>
          <a:blip r:embed="rId4" cstate="print"/>
          <a:srcRect/>
          <a:stretch>
            <a:fillRect/>
          </a:stretch>
        </p:blipFill>
        <p:spPr bwMode="auto">
          <a:xfrm>
            <a:off x="5319713" y="2622550"/>
            <a:ext cx="608012" cy="595313"/>
          </a:xfrm>
          <a:prstGeom prst="rect">
            <a:avLst/>
          </a:prstGeom>
          <a:noFill/>
          <a:ln w="9525">
            <a:noFill/>
            <a:miter lim="800000"/>
            <a:headEnd/>
            <a:tailEnd/>
          </a:ln>
        </p:spPr>
      </p:pic>
      <p:pic>
        <p:nvPicPr>
          <p:cNvPr id="42008" name="Picture 28" descr="MCj04316420000[1]"/>
          <p:cNvPicPr>
            <a:picLocks noChangeAspect="1" noChangeArrowheads="1"/>
          </p:cNvPicPr>
          <p:nvPr/>
        </p:nvPicPr>
        <p:blipFill>
          <a:blip r:embed="rId4" cstate="print"/>
          <a:srcRect/>
          <a:stretch>
            <a:fillRect/>
          </a:stretch>
        </p:blipFill>
        <p:spPr bwMode="auto">
          <a:xfrm>
            <a:off x="6797675" y="3240088"/>
            <a:ext cx="608013" cy="595312"/>
          </a:xfrm>
          <a:prstGeom prst="rect">
            <a:avLst/>
          </a:prstGeom>
          <a:noFill/>
          <a:ln w="9525">
            <a:noFill/>
            <a:miter lim="800000"/>
            <a:headEnd/>
            <a:tailEnd/>
          </a:ln>
        </p:spPr>
      </p:pic>
      <p:sp>
        <p:nvSpPr>
          <p:cNvPr id="42009" name="AutoShape 29"/>
          <p:cNvSpPr>
            <a:spLocks noChangeArrowheads="1"/>
          </p:cNvSpPr>
          <p:nvPr/>
        </p:nvSpPr>
        <p:spPr bwMode="auto">
          <a:xfrm>
            <a:off x="2073275" y="2246313"/>
            <a:ext cx="1062038" cy="257175"/>
          </a:xfrm>
          <a:prstGeom prst="roundRect">
            <a:avLst>
              <a:gd name="adj" fmla="val 16667"/>
            </a:avLst>
          </a:prstGeom>
          <a:solidFill>
            <a:srgbClr val="008080"/>
          </a:solidFill>
          <a:ln w="12700">
            <a:solidFill>
              <a:schemeClr val="bg1"/>
            </a:solidFill>
            <a:round/>
            <a:headEnd/>
            <a:tailEnd/>
          </a:ln>
        </p:spPr>
        <p:txBody>
          <a:bodyPr lIns="91429" tIns="45714" rIns="91429" bIns="45714" anchor="ctr">
            <a:spAutoFit/>
          </a:bodyPr>
          <a:lstStyle/>
          <a:p>
            <a:r>
              <a:rPr lang="zh-CN" altLang="en-US" sz="1000">
                <a:solidFill>
                  <a:schemeClr val="bg1"/>
                </a:solidFill>
              </a:rPr>
              <a:t>项目管理</a:t>
            </a:r>
          </a:p>
        </p:txBody>
      </p:sp>
      <p:sp>
        <p:nvSpPr>
          <p:cNvPr id="42010" name="AutoShape 30"/>
          <p:cNvSpPr>
            <a:spLocks noChangeArrowheads="1"/>
          </p:cNvSpPr>
          <p:nvPr/>
        </p:nvSpPr>
        <p:spPr bwMode="auto">
          <a:xfrm>
            <a:off x="327025" y="2078038"/>
            <a:ext cx="1381125" cy="244475"/>
          </a:xfrm>
          <a:prstGeom prst="roundRect">
            <a:avLst>
              <a:gd name="adj" fmla="val 16667"/>
            </a:avLst>
          </a:prstGeom>
          <a:solidFill>
            <a:srgbClr val="008080"/>
          </a:solidFill>
          <a:ln w="12700" algn="ctr">
            <a:noFill/>
            <a:round/>
            <a:headEnd/>
            <a:tailEnd/>
          </a:ln>
        </p:spPr>
        <p:txBody>
          <a:bodyPr lIns="91429" tIns="45714" rIns="91429" bIns="45714" anchor="ctr">
            <a:spAutoFit/>
          </a:bodyPr>
          <a:lstStyle/>
          <a:p>
            <a:r>
              <a:rPr lang="zh-CN" altLang="en-US" sz="1000">
                <a:solidFill>
                  <a:schemeClr val="bg1"/>
                </a:solidFill>
              </a:rPr>
              <a:t>架构设计</a:t>
            </a:r>
            <a:endParaRPr lang="en-US" altLang="zh-CN" sz="1000">
              <a:solidFill>
                <a:schemeClr val="bg1"/>
              </a:solidFill>
            </a:endParaRPr>
          </a:p>
        </p:txBody>
      </p:sp>
      <p:sp>
        <p:nvSpPr>
          <p:cNvPr id="42011" name="AutoShape 31"/>
          <p:cNvSpPr>
            <a:spLocks noChangeArrowheads="1"/>
          </p:cNvSpPr>
          <p:nvPr/>
        </p:nvSpPr>
        <p:spPr bwMode="auto">
          <a:xfrm>
            <a:off x="327025" y="2344738"/>
            <a:ext cx="1381125" cy="244475"/>
          </a:xfrm>
          <a:prstGeom prst="roundRect">
            <a:avLst>
              <a:gd name="adj" fmla="val 16667"/>
            </a:avLst>
          </a:prstGeom>
          <a:solidFill>
            <a:srgbClr val="333399"/>
          </a:solidFill>
          <a:ln w="12700" algn="ctr">
            <a:noFill/>
            <a:round/>
            <a:headEnd/>
            <a:tailEnd/>
          </a:ln>
        </p:spPr>
        <p:txBody>
          <a:bodyPr lIns="91429" tIns="45714" rIns="91429" bIns="45714" anchor="ctr">
            <a:spAutoFit/>
          </a:bodyPr>
          <a:lstStyle/>
          <a:p>
            <a:r>
              <a:rPr lang="zh-CN" altLang="en-US" sz="1000">
                <a:solidFill>
                  <a:schemeClr val="bg1"/>
                </a:solidFill>
              </a:rPr>
              <a:t>流程再造</a:t>
            </a:r>
          </a:p>
        </p:txBody>
      </p:sp>
      <p:cxnSp>
        <p:nvCxnSpPr>
          <p:cNvPr id="42012" name="AutoShape 32"/>
          <p:cNvCxnSpPr>
            <a:cxnSpLocks noChangeShapeType="1"/>
            <a:stCxn id="42002" idx="1"/>
          </p:cNvCxnSpPr>
          <p:nvPr/>
        </p:nvCxnSpPr>
        <p:spPr bwMode="auto">
          <a:xfrm rot="5400000" flipH="1">
            <a:off x="2117725" y="2254250"/>
            <a:ext cx="431800" cy="2590800"/>
          </a:xfrm>
          <a:prstGeom prst="bentConnector3">
            <a:avLst>
              <a:gd name="adj1" fmla="val 50000"/>
            </a:avLst>
          </a:prstGeom>
          <a:noFill/>
          <a:ln w="12700">
            <a:solidFill>
              <a:srgbClr val="777777"/>
            </a:solidFill>
            <a:miter lim="800000"/>
            <a:headEnd type="oval" w="sm" len="sm"/>
            <a:tailEnd type="oval" w="sm" len="sm"/>
          </a:ln>
        </p:spPr>
      </p:cxnSp>
      <p:cxnSp>
        <p:nvCxnSpPr>
          <p:cNvPr id="42013" name="AutoShape 33"/>
          <p:cNvCxnSpPr>
            <a:cxnSpLocks noChangeShapeType="1"/>
            <a:stCxn id="42003" idx="1"/>
          </p:cNvCxnSpPr>
          <p:nvPr/>
        </p:nvCxnSpPr>
        <p:spPr bwMode="auto">
          <a:xfrm rot="5400000" flipH="1">
            <a:off x="3059113" y="2773363"/>
            <a:ext cx="477837" cy="1366837"/>
          </a:xfrm>
          <a:prstGeom prst="bentConnector3">
            <a:avLst>
              <a:gd name="adj1" fmla="val 50167"/>
            </a:avLst>
          </a:prstGeom>
          <a:noFill/>
          <a:ln w="12700">
            <a:solidFill>
              <a:srgbClr val="777777"/>
            </a:solidFill>
            <a:miter lim="800000"/>
            <a:headEnd type="oval" w="sm" len="sm"/>
            <a:tailEnd type="oval" w="sm" len="sm"/>
          </a:ln>
        </p:spPr>
      </p:cxnSp>
      <p:cxnSp>
        <p:nvCxnSpPr>
          <p:cNvPr id="42014" name="AutoShape 34"/>
          <p:cNvCxnSpPr>
            <a:cxnSpLocks noChangeShapeType="1"/>
            <a:stCxn id="42004" idx="1"/>
          </p:cNvCxnSpPr>
          <p:nvPr/>
        </p:nvCxnSpPr>
        <p:spPr bwMode="auto">
          <a:xfrm rot="-5400000">
            <a:off x="5055394" y="3124994"/>
            <a:ext cx="476250" cy="661988"/>
          </a:xfrm>
          <a:prstGeom prst="bentConnector3">
            <a:avLst>
              <a:gd name="adj1" fmla="val 50000"/>
            </a:avLst>
          </a:prstGeom>
          <a:noFill/>
          <a:ln w="12700">
            <a:solidFill>
              <a:srgbClr val="777777"/>
            </a:solidFill>
            <a:miter lim="800000"/>
            <a:headEnd type="oval" w="sm" len="sm"/>
            <a:tailEnd type="oval" w="sm" len="sm"/>
          </a:ln>
        </p:spPr>
      </p:cxnSp>
      <p:cxnSp>
        <p:nvCxnSpPr>
          <p:cNvPr id="42015" name="AutoShape 35"/>
          <p:cNvCxnSpPr>
            <a:cxnSpLocks noChangeShapeType="1"/>
            <a:stCxn id="42005" idx="1"/>
          </p:cNvCxnSpPr>
          <p:nvPr/>
        </p:nvCxnSpPr>
        <p:spPr bwMode="auto">
          <a:xfrm rot="-5400000">
            <a:off x="6060281" y="3255169"/>
            <a:ext cx="227013" cy="1247775"/>
          </a:xfrm>
          <a:prstGeom prst="bentConnector2">
            <a:avLst/>
          </a:prstGeom>
          <a:noFill/>
          <a:ln w="12700">
            <a:solidFill>
              <a:srgbClr val="777777"/>
            </a:solidFill>
            <a:miter lim="800000"/>
            <a:headEnd type="oval" w="sm" len="sm"/>
            <a:tailEnd type="oval" w="sm" len="sm"/>
          </a:ln>
        </p:spPr>
      </p:cxnSp>
      <p:sp>
        <p:nvSpPr>
          <p:cNvPr id="42016" name="AutoShape 38"/>
          <p:cNvSpPr>
            <a:spLocks noChangeArrowheads="1"/>
          </p:cNvSpPr>
          <p:nvPr/>
        </p:nvSpPr>
        <p:spPr bwMode="auto">
          <a:xfrm>
            <a:off x="3695700" y="2241550"/>
            <a:ext cx="989013" cy="257175"/>
          </a:xfrm>
          <a:prstGeom prst="roundRect">
            <a:avLst>
              <a:gd name="adj" fmla="val 16667"/>
            </a:avLst>
          </a:prstGeom>
          <a:solidFill>
            <a:srgbClr val="008080"/>
          </a:solidFill>
          <a:ln w="12700">
            <a:solidFill>
              <a:schemeClr val="bg1"/>
            </a:solidFill>
            <a:round/>
            <a:headEnd/>
            <a:tailEnd/>
          </a:ln>
        </p:spPr>
        <p:txBody>
          <a:bodyPr lIns="91429" tIns="45714" rIns="91429" bIns="45714" anchor="ctr">
            <a:spAutoFit/>
          </a:bodyPr>
          <a:lstStyle/>
          <a:p>
            <a:r>
              <a:rPr lang="zh-CN" altLang="en-US" sz="1000">
                <a:solidFill>
                  <a:schemeClr val="bg1"/>
                </a:solidFill>
              </a:rPr>
              <a:t>配置管理</a:t>
            </a:r>
          </a:p>
        </p:txBody>
      </p:sp>
      <p:pic>
        <p:nvPicPr>
          <p:cNvPr id="42017" name="Picture 39" descr="MCj04316420000[1]"/>
          <p:cNvPicPr>
            <a:picLocks noChangeAspect="1" noChangeArrowheads="1"/>
          </p:cNvPicPr>
          <p:nvPr/>
        </p:nvPicPr>
        <p:blipFill>
          <a:blip r:embed="rId4" cstate="print"/>
          <a:srcRect/>
          <a:stretch>
            <a:fillRect/>
          </a:stretch>
        </p:blipFill>
        <p:spPr bwMode="auto">
          <a:xfrm>
            <a:off x="585788" y="3786188"/>
            <a:ext cx="608012" cy="595312"/>
          </a:xfrm>
          <a:prstGeom prst="rect">
            <a:avLst/>
          </a:prstGeom>
          <a:noFill/>
          <a:ln w="9525">
            <a:noFill/>
            <a:miter lim="800000"/>
            <a:headEnd/>
            <a:tailEnd/>
          </a:ln>
        </p:spPr>
      </p:pic>
      <p:cxnSp>
        <p:nvCxnSpPr>
          <p:cNvPr id="42018" name="AutoShape 40"/>
          <p:cNvCxnSpPr>
            <a:cxnSpLocks noChangeShapeType="1"/>
          </p:cNvCxnSpPr>
          <p:nvPr/>
        </p:nvCxnSpPr>
        <p:spPr bwMode="auto">
          <a:xfrm rot="-5400000">
            <a:off x="6212682" y="3180556"/>
            <a:ext cx="227012" cy="1247775"/>
          </a:xfrm>
          <a:prstGeom prst="bentConnector2">
            <a:avLst/>
          </a:prstGeom>
          <a:noFill/>
          <a:ln w="12700">
            <a:solidFill>
              <a:srgbClr val="777777"/>
            </a:solidFill>
            <a:miter lim="800000"/>
            <a:headEnd type="oval" w="sm" len="sm"/>
            <a:tailEnd type="oval" w="sm" len="sm"/>
          </a:ln>
        </p:spPr>
      </p:cxnSp>
      <p:cxnSp>
        <p:nvCxnSpPr>
          <p:cNvPr id="42019" name="AutoShape 41"/>
          <p:cNvCxnSpPr>
            <a:cxnSpLocks noChangeShapeType="1"/>
          </p:cNvCxnSpPr>
          <p:nvPr/>
        </p:nvCxnSpPr>
        <p:spPr bwMode="auto">
          <a:xfrm rot="10800000" flipV="1">
            <a:off x="1193800" y="3870325"/>
            <a:ext cx="2587625" cy="214313"/>
          </a:xfrm>
          <a:prstGeom prst="bentConnector3">
            <a:avLst>
              <a:gd name="adj1" fmla="val 50000"/>
            </a:avLst>
          </a:prstGeom>
          <a:noFill/>
          <a:ln w="12700">
            <a:solidFill>
              <a:srgbClr val="777777"/>
            </a:solidFill>
            <a:miter lim="800000"/>
            <a:headEnd type="oval" w="sm" len="sm"/>
            <a:tailEnd type="oval" w="sm" len="sm"/>
          </a:ln>
        </p:spPr>
      </p:cxnSp>
      <p:sp>
        <p:nvSpPr>
          <p:cNvPr id="42020" name="AutoShape 25"/>
          <p:cNvSpPr>
            <a:spLocks noChangeArrowheads="1"/>
          </p:cNvSpPr>
          <p:nvPr/>
        </p:nvSpPr>
        <p:spPr bwMode="auto">
          <a:xfrm>
            <a:off x="3733800" y="3930650"/>
            <a:ext cx="95250" cy="80963"/>
          </a:xfrm>
          <a:prstGeom prst="can">
            <a:avLst>
              <a:gd name="adj" fmla="val 33583"/>
            </a:avLst>
          </a:prstGeom>
          <a:solidFill>
            <a:srgbClr val="3366FF"/>
          </a:solidFill>
          <a:ln w="3175">
            <a:solidFill>
              <a:schemeClr val="bg1">
                <a:alpha val="50195"/>
              </a:schemeClr>
            </a:solidFill>
            <a:round/>
            <a:headEnd/>
            <a:tailEnd/>
          </a:ln>
        </p:spPr>
        <p:txBody>
          <a:bodyPr wrap="none" lIns="101572" tIns="50786" rIns="101572" bIns="50786" anchor="ctr"/>
          <a:lstStyle/>
          <a:p>
            <a:pPr defTabSz="457200">
              <a:lnSpc>
                <a:spcPct val="84000"/>
              </a:lnSpc>
              <a:spcBef>
                <a:spcPts val="1000"/>
              </a:spcBef>
              <a:buClr>
                <a:srgbClr val="7889FB"/>
              </a:buClr>
              <a:buSzPct val="100000"/>
            </a:pPr>
            <a:endParaRPr lang="zh-CN" altLang="en-US" sz="1000">
              <a:solidFill>
                <a:schemeClr val="bg1"/>
              </a:solidFill>
            </a:endParaRPr>
          </a:p>
        </p:txBody>
      </p:sp>
      <p:sp>
        <p:nvSpPr>
          <p:cNvPr id="42021" name="AutoShape 9"/>
          <p:cNvSpPr>
            <a:spLocks noChangeArrowheads="1"/>
          </p:cNvSpPr>
          <p:nvPr/>
        </p:nvSpPr>
        <p:spPr bwMode="auto">
          <a:xfrm>
            <a:off x="6867525" y="2613025"/>
            <a:ext cx="1958975" cy="257175"/>
          </a:xfrm>
          <a:prstGeom prst="roundRect">
            <a:avLst>
              <a:gd name="adj" fmla="val 16667"/>
            </a:avLst>
          </a:prstGeom>
          <a:solidFill>
            <a:srgbClr val="008080"/>
          </a:solidFill>
          <a:ln w="12700">
            <a:solidFill>
              <a:schemeClr val="bg1"/>
            </a:solidFill>
            <a:round/>
            <a:headEnd/>
            <a:tailEnd/>
          </a:ln>
        </p:spPr>
        <p:txBody>
          <a:bodyPr lIns="0" tIns="45714" rIns="0" bIns="45714" anchor="ctr">
            <a:spAutoFit/>
          </a:bodyPr>
          <a:lstStyle/>
          <a:p>
            <a:r>
              <a:rPr lang="zh-CN" altLang="en-US" sz="1000">
                <a:solidFill>
                  <a:schemeClr val="bg1"/>
                </a:solidFill>
              </a:rPr>
              <a:t>运维</a:t>
            </a:r>
            <a:endParaRPr lang="en-US" altLang="zh-CN" sz="1000">
              <a:solidFill>
                <a:schemeClr val="bg1"/>
              </a:solidFill>
            </a:endParaRPr>
          </a:p>
        </p:txBody>
      </p:sp>
      <p:sp>
        <p:nvSpPr>
          <p:cNvPr id="42022" name="Text Box 49"/>
          <p:cNvSpPr txBox="1">
            <a:spLocks noChangeArrowheads="1"/>
          </p:cNvSpPr>
          <p:nvPr/>
        </p:nvSpPr>
        <p:spPr bwMode="auto">
          <a:xfrm>
            <a:off x="3817938" y="4035425"/>
            <a:ext cx="1611312" cy="276999"/>
          </a:xfrm>
          <a:prstGeom prst="rect">
            <a:avLst/>
          </a:prstGeom>
          <a:noFill/>
          <a:ln w="9525" algn="ctr">
            <a:noFill/>
            <a:miter lim="800000"/>
            <a:headEnd/>
            <a:tailEnd/>
          </a:ln>
          <a:effectLst>
            <a:prstShdw prst="shdw17" dist="17961" dir="2700000">
              <a:srgbClr val="6B6B6B"/>
            </a:prstShdw>
          </a:effectLst>
        </p:spPr>
        <p:txBody>
          <a:bodyPr>
            <a:spAutoFit/>
          </a:bodyPr>
          <a:lstStyle/>
          <a:p>
            <a:pPr algn="ctr"/>
            <a:r>
              <a:rPr lang="zh-CN" altLang="en-US" sz="1200" dirty="0">
                <a:solidFill>
                  <a:schemeClr val="bg1"/>
                </a:solidFill>
                <a:ea typeface="黑体" pitchFamily="49" charset="-122"/>
              </a:rPr>
              <a:t>实训平台</a:t>
            </a:r>
            <a:endParaRPr lang="en-US" altLang="zh-CN" sz="1200" dirty="0">
              <a:solidFill>
                <a:schemeClr val="bg1"/>
              </a:solidFill>
              <a:ea typeface="黑体" pitchFamily="49" charset="-122"/>
            </a:endParaRPr>
          </a:p>
        </p:txBody>
      </p:sp>
      <p:sp>
        <p:nvSpPr>
          <p:cNvPr id="42023" name="AutoShape 5"/>
          <p:cNvSpPr>
            <a:spLocks noChangeArrowheads="1"/>
          </p:cNvSpPr>
          <p:nvPr/>
        </p:nvSpPr>
        <p:spPr bwMode="auto">
          <a:xfrm>
            <a:off x="5038725" y="1720850"/>
            <a:ext cx="1169988" cy="962025"/>
          </a:xfrm>
          <a:prstGeom prst="roundRect">
            <a:avLst>
              <a:gd name="adj" fmla="val 10106"/>
            </a:avLst>
          </a:prstGeom>
          <a:solidFill>
            <a:srgbClr val="DDDDDD"/>
          </a:solidFill>
          <a:ln w="12700" algn="ctr">
            <a:solidFill>
              <a:schemeClr val="bg1"/>
            </a:solidFill>
            <a:round/>
            <a:headEnd/>
            <a:tailEnd/>
          </a:ln>
        </p:spPr>
        <p:txBody>
          <a:bodyPr anchor="ctr"/>
          <a:lstStyle/>
          <a:p>
            <a:endParaRPr lang="zh-CN" altLang="en-US"/>
          </a:p>
        </p:txBody>
      </p:sp>
      <p:sp>
        <p:nvSpPr>
          <p:cNvPr id="42024" name="Text Box 16"/>
          <p:cNvSpPr txBox="1">
            <a:spLocks noChangeArrowheads="1"/>
          </p:cNvSpPr>
          <p:nvPr/>
        </p:nvSpPr>
        <p:spPr bwMode="auto">
          <a:xfrm>
            <a:off x="5094288" y="1776413"/>
            <a:ext cx="1071562" cy="422275"/>
          </a:xfrm>
          <a:prstGeom prst="rect">
            <a:avLst/>
          </a:prstGeom>
          <a:noFill/>
          <a:ln w="12700" algn="ctr">
            <a:noFill/>
            <a:miter lim="800000"/>
            <a:headEnd/>
            <a:tailEnd/>
          </a:ln>
        </p:spPr>
        <p:txBody>
          <a:bodyPr lIns="91429" tIns="45714" rIns="91429" bIns="45714">
            <a:spAutoFit/>
          </a:bodyPr>
          <a:lstStyle/>
          <a:p>
            <a:r>
              <a:rPr lang="zh-CN" altLang="en-US" sz="1200"/>
              <a:t>质量经理</a:t>
            </a:r>
          </a:p>
          <a:p>
            <a:r>
              <a:rPr lang="zh-CN" altLang="en-US" sz="1200"/>
              <a:t>工作台</a:t>
            </a:r>
            <a:endParaRPr lang="en-US" altLang="zh-CN" sz="1200"/>
          </a:p>
        </p:txBody>
      </p:sp>
      <p:sp>
        <p:nvSpPr>
          <p:cNvPr id="42025" name="AutoShape 38"/>
          <p:cNvSpPr>
            <a:spLocks noChangeArrowheads="1"/>
          </p:cNvSpPr>
          <p:nvPr/>
        </p:nvSpPr>
        <p:spPr bwMode="auto">
          <a:xfrm>
            <a:off x="5148263" y="2212975"/>
            <a:ext cx="989012" cy="257175"/>
          </a:xfrm>
          <a:prstGeom prst="roundRect">
            <a:avLst>
              <a:gd name="adj" fmla="val 16667"/>
            </a:avLst>
          </a:prstGeom>
          <a:solidFill>
            <a:srgbClr val="008080"/>
          </a:solidFill>
          <a:ln w="12700">
            <a:solidFill>
              <a:schemeClr val="bg1"/>
            </a:solidFill>
            <a:round/>
            <a:headEnd/>
            <a:tailEnd/>
          </a:ln>
        </p:spPr>
        <p:txBody>
          <a:bodyPr lIns="91429" tIns="45714" rIns="91429" bIns="45714" anchor="ctr">
            <a:spAutoFit/>
          </a:bodyPr>
          <a:lstStyle/>
          <a:p>
            <a:r>
              <a:rPr lang="zh-CN" altLang="en-US" sz="1000">
                <a:solidFill>
                  <a:schemeClr val="bg1"/>
                </a:solidFill>
              </a:rPr>
              <a:t>测试管理</a:t>
            </a:r>
          </a:p>
        </p:txBody>
      </p:sp>
      <p:pic>
        <p:nvPicPr>
          <p:cNvPr id="42026" name="Picture 26" descr="MCj04316420000[1]"/>
          <p:cNvPicPr>
            <a:picLocks noChangeAspect="1" noChangeArrowheads="1"/>
          </p:cNvPicPr>
          <p:nvPr/>
        </p:nvPicPr>
        <p:blipFill>
          <a:blip r:embed="rId4" cstate="print"/>
          <a:srcRect/>
          <a:stretch>
            <a:fillRect/>
          </a:stretch>
        </p:blipFill>
        <p:spPr bwMode="auto">
          <a:xfrm>
            <a:off x="3760788" y="2679700"/>
            <a:ext cx="608012" cy="595313"/>
          </a:xfrm>
          <a:prstGeom prst="rect">
            <a:avLst/>
          </a:prstGeom>
          <a:noFill/>
          <a:ln w="9525">
            <a:noFill/>
            <a:miter lim="800000"/>
            <a:headEnd/>
            <a:tailEnd/>
          </a:ln>
        </p:spPr>
      </p:pic>
      <p:cxnSp>
        <p:nvCxnSpPr>
          <p:cNvPr id="42027" name="AutoShape 33"/>
          <p:cNvCxnSpPr>
            <a:cxnSpLocks noChangeShapeType="1"/>
            <a:stCxn id="42001" idx="1"/>
          </p:cNvCxnSpPr>
          <p:nvPr/>
        </p:nvCxnSpPr>
        <p:spPr bwMode="auto">
          <a:xfrm rot="5400000" flipH="1">
            <a:off x="4140994" y="3199607"/>
            <a:ext cx="361950" cy="512762"/>
          </a:xfrm>
          <a:prstGeom prst="bentConnector3">
            <a:avLst>
              <a:gd name="adj1" fmla="val 50000"/>
            </a:avLst>
          </a:prstGeom>
          <a:noFill/>
          <a:ln w="12700">
            <a:solidFill>
              <a:srgbClr val="777777"/>
            </a:solidFill>
            <a:miter lim="800000"/>
            <a:headEnd type="oval" w="sm" len="sm"/>
            <a:tailEnd type="oval" w="sm" len="sm"/>
          </a:ln>
        </p:spPr>
      </p:cxnSp>
      <p:sp>
        <p:nvSpPr>
          <p:cNvPr id="44" name="灯片编号占位符 43"/>
          <p:cNvSpPr>
            <a:spLocks noGrp="1"/>
          </p:cNvSpPr>
          <p:nvPr>
            <p:ph type="sldNum" sz="quarter" idx="10"/>
          </p:nvPr>
        </p:nvSpPr>
        <p:spPr/>
        <p:txBody>
          <a:bodyPr/>
          <a:lstStyle/>
          <a:p>
            <a:pPr>
              <a:defRPr/>
            </a:pPr>
            <a:fld id="{E74015A9-10C1-4F6C-90F0-0BA3A734AFF6}" type="slidenum">
              <a:rPr lang="en-US" altLang="ko-KR" smtClean="0"/>
              <a:pPr>
                <a:defRPr/>
              </a:pPr>
              <a:t>57</a:t>
            </a:fld>
            <a:endParaRPr lang="en-US" altLang="ko-KR"/>
          </a:p>
        </p:txBody>
      </p:sp>
    </p:spTree>
  </p:cSld>
  <p:clrMapOvr>
    <a:masterClrMapping/>
  </p:clrMapOvr>
  <p:transition spd="slow">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7"/>
          <p:cNvGrpSpPr>
            <a:grpSpLocks/>
          </p:cNvGrpSpPr>
          <p:nvPr/>
        </p:nvGrpSpPr>
        <p:grpSpPr bwMode="auto">
          <a:xfrm>
            <a:off x="274638" y="1762125"/>
            <a:ext cx="4521200" cy="2879725"/>
            <a:chOff x="240" y="1056"/>
            <a:chExt cx="5184" cy="2028"/>
          </a:xfrm>
        </p:grpSpPr>
        <p:sp>
          <p:nvSpPr>
            <p:cNvPr id="43166" name="Cloud"/>
            <p:cNvSpPr>
              <a:spLocks noChangeAspect="1" noEditPoints="1" noChangeArrowheads="1"/>
            </p:cNvSpPr>
            <p:nvPr/>
          </p:nvSpPr>
          <p:spPr bwMode="auto">
            <a:xfrm rot="21393868" flipH="1">
              <a:off x="624" y="1194"/>
              <a:ext cx="4800" cy="1373"/>
            </a:xfrm>
            <a:custGeom>
              <a:avLst/>
              <a:gdLst>
                <a:gd name="T0" fmla="*/ 258615 w 21600"/>
                <a:gd name="T1" fmla="*/ 142 h 21600"/>
                <a:gd name="T2" fmla="*/ 258615 w 21600"/>
                <a:gd name="T3" fmla="*/ 142 h 21600"/>
                <a:gd name="T4" fmla="*/ 258615 w 21600"/>
                <a:gd name="T5" fmla="*/ 142 h 21600"/>
                <a:gd name="T6" fmla="*/ 258615 w 21600"/>
                <a:gd name="T7" fmla="*/ 142 h 21600"/>
                <a:gd name="T8" fmla="*/ 0 60000 65536"/>
                <a:gd name="T9" fmla="*/ 0 60000 65536"/>
                <a:gd name="T10" fmla="*/ 0 60000 65536"/>
                <a:gd name="T11" fmla="*/ 0 60000 65536"/>
                <a:gd name="T12" fmla="*/ 2979 w 21600"/>
                <a:gd name="T13" fmla="*/ 3257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AEDFE"/>
            </a:solidFill>
            <a:ln w="9525">
              <a:noFill/>
              <a:miter lim="800000"/>
              <a:headEnd/>
              <a:tailEnd/>
            </a:ln>
            <a:effectLst>
              <a:prstShdw prst="shdw17" dist="17961" dir="13500000">
                <a:srgbClr val="798E98"/>
              </a:prstShdw>
            </a:effectLst>
          </p:spPr>
          <p:txBody>
            <a:bodyPr lIns="91427" tIns="45713" rIns="91427" bIns="45713"/>
            <a:lstStyle/>
            <a:p>
              <a:endParaRPr lang="zh-CN" altLang="en-US"/>
            </a:p>
          </p:txBody>
        </p:sp>
        <p:sp>
          <p:nvSpPr>
            <p:cNvPr id="43167" name="Freeform 5"/>
            <p:cNvSpPr>
              <a:spLocks/>
            </p:cNvSpPr>
            <p:nvPr/>
          </p:nvSpPr>
          <p:spPr bwMode="auto">
            <a:xfrm>
              <a:off x="1785" y="2046"/>
              <a:ext cx="596" cy="236"/>
            </a:xfrm>
            <a:custGeom>
              <a:avLst/>
              <a:gdLst>
                <a:gd name="T0" fmla="*/ 0 w 999"/>
                <a:gd name="T1" fmla="*/ 44185457 h 360"/>
                <a:gd name="T2" fmla="*/ 108422 w 999"/>
                <a:gd name="T3" fmla="*/ 21110806 h 360"/>
                <a:gd name="T4" fmla="*/ 54155742 w 999"/>
                <a:gd name="T5" fmla="*/ 0 h 360"/>
                <a:gd name="T6" fmla="*/ 0 60000 65536"/>
                <a:gd name="T7" fmla="*/ 0 60000 65536"/>
                <a:gd name="T8" fmla="*/ 0 60000 65536"/>
                <a:gd name="T9" fmla="*/ 0 w 999"/>
                <a:gd name="T10" fmla="*/ 0 h 360"/>
                <a:gd name="T11" fmla="*/ 999 w 999"/>
                <a:gd name="T12" fmla="*/ 360 h 360"/>
              </a:gdLst>
              <a:ahLst/>
              <a:cxnLst>
                <a:cxn ang="T6">
                  <a:pos x="T0" y="T1"/>
                </a:cxn>
                <a:cxn ang="T7">
                  <a:pos x="T2" y="T3"/>
                </a:cxn>
                <a:cxn ang="T8">
                  <a:pos x="T4" y="T5"/>
                </a:cxn>
              </a:cxnLst>
              <a:rect l="T9" t="T10" r="T11" b="T12"/>
              <a:pathLst>
                <a:path w="999" h="360">
                  <a:moveTo>
                    <a:pt x="0" y="360"/>
                  </a:moveTo>
                  <a:lnTo>
                    <a:pt x="2" y="172"/>
                  </a:lnTo>
                  <a:lnTo>
                    <a:pt x="999" y="0"/>
                  </a:lnTo>
                </a:path>
              </a:pathLst>
            </a:custGeom>
            <a:noFill/>
            <a:ln w="12700">
              <a:solidFill>
                <a:srgbClr val="FFFFFF">
                  <a:alpha val="50195"/>
                </a:srgbClr>
              </a:solidFill>
              <a:round/>
              <a:headEnd/>
              <a:tailEnd/>
            </a:ln>
          </p:spPr>
          <p:txBody>
            <a:bodyPr wrap="none" anchor="ctr"/>
            <a:lstStyle/>
            <a:p>
              <a:endParaRPr lang="zh-CN" altLang="en-US"/>
            </a:p>
          </p:txBody>
        </p:sp>
        <p:sp>
          <p:nvSpPr>
            <p:cNvPr id="43168" name="Freeform 6"/>
            <p:cNvSpPr>
              <a:spLocks/>
            </p:cNvSpPr>
            <p:nvPr/>
          </p:nvSpPr>
          <p:spPr bwMode="auto">
            <a:xfrm>
              <a:off x="3053" y="2119"/>
              <a:ext cx="46" cy="322"/>
            </a:xfrm>
            <a:custGeom>
              <a:avLst/>
              <a:gdLst>
                <a:gd name="T0" fmla="*/ 5024485 w 75"/>
                <a:gd name="T1" fmla="*/ 61073412 h 490"/>
                <a:gd name="T2" fmla="*/ 4823532 w 75"/>
                <a:gd name="T3" fmla="*/ 35522264 h 490"/>
                <a:gd name="T4" fmla="*/ 0 w 75"/>
                <a:gd name="T5" fmla="*/ 0 h 490"/>
                <a:gd name="T6" fmla="*/ 0 60000 65536"/>
                <a:gd name="T7" fmla="*/ 0 60000 65536"/>
                <a:gd name="T8" fmla="*/ 0 60000 65536"/>
                <a:gd name="T9" fmla="*/ 0 w 75"/>
                <a:gd name="T10" fmla="*/ 0 h 490"/>
                <a:gd name="T11" fmla="*/ 75 w 75"/>
                <a:gd name="T12" fmla="*/ 490 h 490"/>
              </a:gdLst>
              <a:ahLst/>
              <a:cxnLst>
                <a:cxn ang="T6">
                  <a:pos x="T0" y="T1"/>
                </a:cxn>
                <a:cxn ang="T7">
                  <a:pos x="T2" y="T3"/>
                </a:cxn>
                <a:cxn ang="T8">
                  <a:pos x="T4" y="T5"/>
                </a:cxn>
              </a:cxnLst>
              <a:rect l="T9" t="T10" r="T11" b="T12"/>
              <a:pathLst>
                <a:path w="75" h="490">
                  <a:moveTo>
                    <a:pt x="75" y="490"/>
                  </a:moveTo>
                  <a:lnTo>
                    <a:pt x="72" y="285"/>
                  </a:lnTo>
                  <a:lnTo>
                    <a:pt x="0" y="0"/>
                  </a:lnTo>
                </a:path>
              </a:pathLst>
            </a:custGeom>
            <a:noFill/>
            <a:ln w="12700">
              <a:solidFill>
                <a:srgbClr val="FFFFFF">
                  <a:alpha val="50195"/>
                </a:srgbClr>
              </a:solidFill>
              <a:round/>
              <a:headEnd/>
              <a:tailEnd/>
            </a:ln>
          </p:spPr>
          <p:txBody>
            <a:bodyPr wrap="none" anchor="ctr"/>
            <a:lstStyle/>
            <a:p>
              <a:endParaRPr lang="zh-CN" altLang="en-US"/>
            </a:p>
          </p:txBody>
        </p:sp>
        <p:sp>
          <p:nvSpPr>
            <p:cNvPr id="43169" name="Freeform 7"/>
            <p:cNvSpPr>
              <a:spLocks/>
            </p:cNvSpPr>
            <p:nvPr/>
          </p:nvSpPr>
          <p:spPr bwMode="auto">
            <a:xfrm>
              <a:off x="3333" y="2107"/>
              <a:ext cx="367" cy="306"/>
            </a:xfrm>
            <a:custGeom>
              <a:avLst/>
              <a:gdLst>
                <a:gd name="T0" fmla="*/ 33808180 w 614"/>
                <a:gd name="T1" fmla="*/ 56363344 h 468"/>
                <a:gd name="T2" fmla="*/ 33698046 w 614"/>
                <a:gd name="T3" fmla="*/ 32878609 h 468"/>
                <a:gd name="T4" fmla="*/ 0 w 614"/>
                <a:gd name="T5" fmla="*/ 0 h 468"/>
                <a:gd name="T6" fmla="*/ 0 60000 65536"/>
                <a:gd name="T7" fmla="*/ 0 60000 65536"/>
                <a:gd name="T8" fmla="*/ 0 60000 65536"/>
                <a:gd name="T9" fmla="*/ 0 w 614"/>
                <a:gd name="T10" fmla="*/ 0 h 468"/>
                <a:gd name="T11" fmla="*/ 614 w 614"/>
                <a:gd name="T12" fmla="*/ 468 h 468"/>
              </a:gdLst>
              <a:ahLst/>
              <a:cxnLst>
                <a:cxn ang="T6">
                  <a:pos x="T0" y="T1"/>
                </a:cxn>
                <a:cxn ang="T7">
                  <a:pos x="T2" y="T3"/>
                </a:cxn>
                <a:cxn ang="T8">
                  <a:pos x="T4" y="T5"/>
                </a:cxn>
              </a:cxnLst>
              <a:rect l="T9" t="T10" r="T11" b="T12"/>
              <a:pathLst>
                <a:path w="614" h="468">
                  <a:moveTo>
                    <a:pt x="614" y="468"/>
                  </a:moveTo>
                  <a:lnTo>
                    <a:pt x="612" y="273"/>
                  </a:lnTo>
                  <a:lnTo>
                    <a:pt x="0" y="0"/>
                  </a:lnTo>
                </a:path>
              </a:pathLst>
            </a:custGeom>
            <a:noFill/>
            <a:ln w="12700">
              <a:solidFill>
                <a:srgbClr val="FFFFFF">
                  <a:alpha val="50195"/>
                </a:srgbClr>
              </a:solidFill>
              <a:round/>
              <a:headEnd/>
              <a:tailEnd/>
            </a:ln>
          </p:spPr>
          <p:txBody>
            <a:bodyPr wrap="none" anchor="ctr"/>
            <a:lstStyle/>
            <a:p>
              <a:endParaRPr lang="zh-CN" altLang="en-US"/>
            </a:p>
          </p:txBody>
        </p:sp>
        <p:sp>
          <p:nvSpPr>
            <p:cNvPr id="43170" name="Freeform 8"/>
            <p:cNvSpPr>
              <a:spLocks/>
            </p:cNvSpPr>
            <p:nvPr/>
          </p:nvSpPr>
          <p:spPr bwMode="auto">
            <a:xfrm>
              <a:off x="2414" y="2105"/>
              <a:ext cx="366" cy="300"/>
            </a:xfrm>
            <a:custGeom>
              <a:avLst/>
              <a:gdLst>
                <a:gd name="T0" fmla="*/ 0 w 613"/>
                <a:gd name="T1" fmla="*/ 54857000 h 459"/>
                <a:gd name="T2" fmla="*/ 54619 w 613"/>
                <a:gd name="T3" fmla="*/ 32627327 h 459"/>
                <a:gd name="T4" fmla="*/ 33482770 w 613"/>
                <a:gd name="T5" fmla="*/ 0 h 459"/>
                <a:gd name="T6" fmla="*/ 0 60000 65536"/>
                <a:gd name="T7" fmla="*/ 0 60000 65536"/>
                <a:gd name="T8" fmla="*/ 0 60000 65536"/>
                <a:gd name="T9" fmla="*/ 0 w 613"/>
                <a:gd name="T10" fmla="*/ 0 h 459"/>
                <a:gd name="T11" fmla="*/ 613 w 613"/>
                <a:gd name="T12" fmla="*/ 459 h 459"/>
              </a:gdLst>
              <a:ahLst/>
              <a:cxnLst>
                <a:cxn ang="T6">
                  <a:pos x="T0" y="T1"/>
                </a:cxn>
                <a:cxn ang="T7">
                  <a:pos x="T2" y="T3"/>
                </a:cxn>
                <a:cxn ang="T8">
                  <a:pos x="T4" y="T5"/>
                </a:cxn>
              </a:cxnLst>
              <a:rect l="T9" t="T10" r="T11" b="T12"/>
              <a:pathLst>
                <a:path w="613" h="459">
                  <a:moveTo>
                    <a:pt x="0" y="459"/>
                  </a:moveTo>
                  <a:lnTo>
                    <a:pt x="1" y="273"/>
                  </a:lnTo>
                  <a:lnTo>
                    <a:pt x="613" y="0"/>
                  </a:lnTo>
                </a:path>
              </a:pathLst>
            </a:custGeom>
            <a:noFill/>
            <a:ln w="12700">
              <a:solidFill>
                <a:srgbClr val="FFFFFF">
                  <a:alpha val="50195"/>
                </a:srgbClr>
              </a:solidFill>
              <a:round/>
              <a:headEnd/>
              <a:tailEnd/>
            </a:ln>
          </p:spPr>
          <p:txBody>
            <a:bodyPr wrap="none" anchor="ctr"/>
            <a:lstStyle/>
            <a:p>
              <a:endParaRPr lang="zh-CN" altLang="en-US"/>
            </a:p>
          </p:txBody>
        </p:sp>
        <p:sp>
          <p:nvSpPr>
            <p:cNvPr id="43171" name="Freeform 9"/>
            <p:cNvSpPr>
              <a:spLocks/>
            </p:cNvSpPr>
            <p:nvPr/>
          </p:nvSpPr>
          <p:spPr bwMode="auto">
            <a:xfrm>
              <a:off x="3711" y="2088"/>
              <a:ext cx="597" cy="228"/>
            </a:xfrm>
            <a:custGeom>
              <a:avLst/>
              <a:gdLst>
                <a:gd name="T0" fmla="*/ 54099060 w 1001"/>
                <a:gd name="T1" fmla="*/ 42375876 h 348"/>
                <a:gd name="T2" fmla="*/ 53882981 w 1001"/>
                <a:gd name="T3" fmla="*/ 20944361 h 348"/>
                <a:gd name="T4" fmla="*/ 0 w 1001"/>
                <a:gd name="T5" fmla="*/ 0 h 348"/>
                <a:gd name="T6" fmla="*/ 0 60000 65536"/>
                <a:gd name="T7" fmla="*/ 0 60000 65536"/>
                <a:gd name="T8" fmla="*/ 0 60000 65536"/>
                <a:gd name="T9" fmla="*/ 0 w 1001"/>
                <a:gd name="T10" fmla="*/ 0 h 348"/>
                <a:gd name="T11" fmla="*/ 1001 w 1001"/>
                <a:gd name="T12" fmla="*/ 348 h 348"/>
              </a:gdLst>
              <a:ahLst/>
              <a:cxnLst>
                <a:cxn ang="T6">
                  <a:pos x="T0" y="T1"/>
                </a:cxn>
                <a:cxn ang="T7">
                  <a:pos x="T2" y="T3"/>
                </a:cxn>
                <a:cxn ang="T8">
                  <a:pos x="T4" y="T5"/>
                </a:cxn>
              </a:cxnLst>
              <a:rect l="T9" t="T10" r="T11" b="T12"/>
              <a:pathLst>
                <a:path w="1001" h="348">
                  <a:moveTo>
                    <a:pt x="1001" y="348"/>
                  </a:moveTo>
                  <a:lnTo>
                    <a:pt x="997" y="172"/>
                  </a:lnTo>
                  <a:lnTo>
                    <a:pt x="0" y="0"/>
                  </a:lnTo>
                </a:path>
              </a:pathLst>
            </a:custGeom>
            <a:noFill/>
            <a:ln w="12700">
              <a:solidFill>
                <a:srgbClr val="FFFFFF">
                  <a:alpha val="50195"/>
                </a:srgbClr>
              </a:solidFill>
              <a:round/>
              <a:headEnd/>
              <a:tailEnd/>
            </a:ln>
          </p:spPr>
          <p:txBody>
            <a:bodyPr wrap="none" anchor="ctr"/>
            <a:lstStyle/>
            <a:p>
              <a:endParaRPr lang="zh-CN" altLang="en-US"/>
            </a:p>
          </p:txBody>
        </p:sp>
        <p:sp>
          <p:nvSpPr>
            <p:cNvPr id="43172" name="Text Box 10"/>
            <p:cNvSpPr txBox="1">
              <a:spLocks noChangeArrowheads="1"/>
            </p:cNvSpPr>
            <p:nvPr/>
          </p:nvSpPr>
          <p:spPr bwMode="auto">
            <a:xfrm>
              <a:off x="2425" y="2326"/>
              <a:ext cx="1239" cy="139"/>
            </a:xfrm>
            <a:prstGeom prst="rect">
              <a:avLst/>
            </a:prstGeom>
            <a:noFill/>
            <a:ln w="9525" algn="ctr">
              <a:noFill/>
              <a:miter lim="800000"/>
              <a:headEnd/>
              <a:tailEnd/>
            </a:ln>
          </p:spPr>
          <p:txBody>
            <a:bodyPr wrap="none" lIns="91369" tIns="45683" rIns="91369" bIns="45683"/>
            <a:lstStyle/>
            <a:p>
              <a:pPr defTabSz="457200" eaLnBrk="0" hangingPunct="0">
                <a:lnSpc>
                  <a:spcPct val="80000"/>
                </a:lnSpc>
                <a:spcBef>
                  <a:spcPts val="1000"/>
                </a:spcBef>
                <a:buSzPct val="100000"/>
              </a:pPr>
              <a:endParaRPr lang="zh-CN" altLang="en-US" sz="900">
                <a:solidFill>
                  <a:schemeClr val="bg1"/>
                </a:solidFill>
              </a:endParaRPr>
            </a:p>
          </p:txBody>
        </p:sp>
        <p:sp>
          <p:nvSpPr>
            <p:cNvPr id="43173" name="Text Box 11"/>
            <p:cNvSpPr txBox="1">
              <a:spLocks noChangeArrowheads="1"/>
            </p:cNvSpPr>
            <p:nvPr/>
          </p:nvSpPr>
          <p:spPr bwMode="auto">
            <a:xfrm>
              <a:off x="2354" y="2051"/>
              <a:ext cx="1391" cy="138"/>
            </a:xfrm>
            <a:prstGeom prst="rect">
              <a:avLst/>
            </a:prstGeom>
            <a:noFill/>
            <a:ln w="9525" algn="ctr">
              <a:noFill/>
              <a:miter lim="800000"/>
              <a:headEnd/>
              <a:tailEnd/>
            </a:ln>
          </p:spPr>
          <p:txBody>
            <a:bodyPr wrap="none" lIns="91369" tIns="45683" rIns="91369" bIns="45683"/>
            <a:lstStyle/>
            <a:p>
              <a:pPr defTabSz="457200" eaLnBrk="0" hangingPunct="0">
                <a:lnSpc>
                  <a:spcPct val="80000"/>
                </a:lnSpc>
                <a:spcBef>
                  <a:spcPts val="1000"/>
                </a:spcBef>
                <a:buSzPct val="100000"/>
              </a:pPr>
              <a:endParaRPr lang="zh-CN" altLang="en-US" sz="900" i="1">
                <a:solidFill>
                  <a:srgbClr val="FFFFFF"/>
                </a:solidFill>
              </a:endParaRPr>
            </a:p>
          </p:txBody>
        </p:sp>
        <p:pic>
          <p:nvPicPr>
            <p:cNvPr id="43174" name="Picture 13" descr="JazzMark"/>
            <p:cNvPicPr>
              <a:picLocks noChangeAspect="1" noChangeArrowheads="1"/>
            </p:cNvPicPr>
            <p:nvPr/>
          </p:nvPicPr>
          <p:blipFill>
            <a:blip r:embed="rId3" cstate="print"/>
            <a:srcRect/>
            <a:stretch>
              <a:fillRect/>
            </a:stretch>
          </p:blipFill>
          <p:spPr bwMode="auto">
            <a:xfrm>
              <a:off x="2794" y="2384"/>
              <a:ext cx="500" cy="262"/>
            </a:xfrm>
            <a:prstGeom prst="rect">
              <a:avLst/>
            </a:prstGeom>
            <a:noFill/>
            <a:ln w="9525">
              <a:noFill/>
              <a:miter lim="800000"/>
              <a:headEnd/>
              <a:tailEnd/>
            </a:ln>
          </p:spPr>
        </p:pic>
        <p:sp>
          <p:nvSpPr>
            <p:cNvPr id="43175" name="AutoShape 14"/>
            <p:cNvSpPr>
              <a:spLocks noChangeArrowheads="1"/>
            </p:cNvSpPr>
            <p:nvPr/>
          </p:nvSpPr>
          <p:spPr bwMode="auto">
            <a:xfrm>
              <a:off x="1029" y="1579"/>
              <a:ext cx="4127" cy="638"/>
            </a:xfrm>
            <a:custGeom>
              <a:avLst/>
              <a:gdLst>
                <a:gd name="T0" fmla="*/ 104475 w 21600"/>
                <a:gd name="T1" fmla="*/ 0 h 21600"/>
                <a:gd name="T2" fmla="*/ 104475 w 21600"/>
                <a:gd name="T3" fmla="*/ 1 h 21600"/>
                <a:gd name="T4" fmla="*/ 104475 w 21600"/>
                <a:gd name="T5" fmla="*/ 1 h 21600"/>
                <a:gd name="T6" fmla="*/ 104475 w 21600"/>
                <a:gd name="T7" fmla="*/ 1 h 21600"/>
                <a:gd name="T8" fmla="*/ 0 60000 65536"/>
                <a:gd name="T9" fmla="*/ 0 60000 65536"/>
                <a:gd name="T10" fmla="*/ 0 60000 65536"/>
                <a:gd name="T11" fmla="*/ 0 60000 65536"/>
                <a:gd name="T12" fmla="*/ 0 w 21600"/>
                <a:gd name="T13" fmla="*/ 0 h 21600"/>
                <a:gd name="T14" fmla="*/ 21600 w 21600"/>
                <a:gd name="T15" fmla="*/ 7719 h 21600"/>
              </a:gdLst>
              <a:ahLst/>
              <a:cxnLst>
                <a:cxn ang="T8">
                  <a:pos x="T0" y="T1"/>
                </a:cxn>
                <a:cxn ang="T9">
                  <a:pos x="T2" y="T3"/>
                </a:cxn>
                <a:cxn ang="T10">
                  <a:pos x="T4" y="T5"/>
                </a:cxn>
                <a:cxn ang="T11">
                  <a:pos x="T6" y="T7"/>
                </a:cxn>
              </a:cxnLst>
              <a:rect l="T12" t="T13" r="T14" b="T15"/>
              <a:pathLst>
                <a:path w="21600" h="21600">
                  <a:moveTo>
                    <a:pt x="4246" y="10800"/>
                  </a:moveTo>
                  <a:cubicBezTo>
                    <a:pt x="4246" y="7180"/>
                    <a:pt x="7180" y="4246"/>
                    <a:pt x="10800" y="4246"/>
                  </a:cubicBezTo>
                  <a:cubicBezTo>
                    <a:pt x="14419" y="4245"/>
                    <a:pt x="17353" y="7180"/>
                    <a:pt x="17354" y="10799"/>
                  </a:cubicBezTo>
                  <a:lnTo>
                    <a:pt x="21600" y="10800"/>
                  </a:lnTo>
                  <a:cubicBezTo>
                    <a:pt x="21600" y="4835"/>
                    <a:pt x="16764" y="0"/>
                    <a:pt x="10800" y="0"/>
                  </a:cubicBezTo>
                  <a:cubicBezTo>
                    <a:pt x="4835" y="0"/>
                    <a:pt x="0" y="4835"/>
                    <a:pt x="0" y="10800"/>
                  </a:cubicBezTo>
                  <a:lnTo>
                    <a:pt x="4246" y="10800"/>
                  </a:lnTo>
                  <a:close/>
                </a:path>
              </a:pathLst>
            </a:custGeom>
            <a:solidFill>
              <a:srgbClr val="FFFFFF"/>
            </a:solidFill>
            <a:ln w="9525">
              <a:miter lim="800000"/>
              <a:headEnd/>
              <a:tailEnd/>
            </a:ln>
            <a:scene3d>
              <a:camera prst="legacyObliqueBottom"/>
              <a:lightRig rig="legacyFlat2" dir="t"/>
            </a:scene3d>
            <a:sp3d extrusionH="608000" prstMaterial="legacyPlastic">
              <a:bevelT w="13500" h="13500" prst="angle"/>
              <a:bevelB w="13500" h="13500" prst="angle"/>
              <a:extrusionClr>
                <a:srgbClr val="DDDDDD"/>
              </a:extrusionClr>
            </a:sp3d>
          </p:spPr>
          <p:txBody>
            <a:bodyPr wrap="none" anchor="ctr">
              <a:flatTx/>
            </a:bodyPr>
            <a:lstStyle/>
            <a:p>
              <a:endParaRPr lang="zh-CN" altLang="en-US"/>
            </a:p>
          </p:txBody>
        </p:sp>
        <p:grpSp>
          <p:nvGrpSpPr>
            <p:cNvPr id="43176" name="Group 15"/>
            <p:cNvGrpSpPr>
              <a:grpSpLocks/>
            </p:cNvGrpSpPr>
            <p:nvPr/>
          </p:nvGrpSpPr>
          <p:grpSpPr bwMode="auto">
            <a:xfrm>
              <a:off x="1696" y="1561"/>
              <a:ext cx="2735" cy="821"/>
              <a:chOff x="1221" y="1773"/>
              <a:chExt cx="3336" cy="1044"/>
            </a:xfrm>
          </p:grpSpPr>
          <p:pic>
            <p:nvPicPr>
              <p:cNvPr id="43231" name="Picture 16" descr="Jazz_Circle5_Background"/>
              <p:cNvPicPr>
                <a:picLocks noChangeAspect="1" noChangeArrowheads="1"/>
              </p:cNvPicPr>
              <p:nvPr/>
            </p:nvPicPr>
            <p:blipFill>
              <a:blip r:embed="rId4" cstate="print"/>
              <a:srcRect l="19247" t="25833" r="19247" b="25833"/>
              <a:stretch>
                <a:fillRect/>
              </a:stretch>
            </p:blipFill>
            <p:spPr bwMode="auto">
              <a:xfrm>
                <a:off x="1221" y="1773"/>
                <a:ext cx="3336" cy="1044"/>
              </a:xfrm>
              <a:prstGeom prst="rect">
                <a:avLst/>
              </a:prstGeom>
              <a:noFill/>
              <a:ln w="9525">
                <a:noFill/>
                <a:miter lim="800000"/>
                <a:headEnd/>
                <a:tailEnd/>
              </a:ln>
            </p:spPr>
          </p:pic>
          <p:sp>
            <p:nvSpPr>
              <p:cNvPr id="43232" name="Text Box 17"/>
              <p:cNvSpPr txBox="1">
                <a:spLocks noChangeArrowheads="1"/>
              </p:cNvSpPr>
              <p:nvPr/>
            </p:nvSpPr>
            <p:spPr bwMode="auto">
              <a:xfrm>
                <a:off x="1714" y="2092"/>
                <a:ext cx="2332" cy="176"/>
              </a:xfrm>
              <a:prstGeom prst="rect">
                <a:avLst/>
              </a:prstGeom>
              <a:noFill/>
              <a:ln w="9525" algn="ctr">
                <a:noFill/>
                <a:miter lim="800000"/>
                <a:headEnd/>
                <a:tailEnd/>
              </a:ln>
            </p:spPr>
            <p:txBody>
              <a:bodyPr wrap="none" lIns="91367" tIns="45682" rIns="91367" bIns="45682"/>
              <a:lstStyle/>
              <a:p>
                <a:pPr defTabSz="457200" eaLnBrk="0" hangingPunct="0">
                  <a:lnSpc>
                    <a:spcPct val="80000"/>
                  </a:lnSpc>
                  <a:spcBef>
                    <a:spcPts val="1000"/>
                  </a:spcBef>
                  <a:buSzPct val="100000"/>
                </a:pPr>
                <a:r>
                  <a:rPr lang="zh-CN" altLang="en-US" sz="900">
                    <a:solidFill>
                      <a:srgbClr val="006699"/>
                    </a:solidFill>
                  </a:rPr>
                  <a:t>最佳实践与过程</a:t>
                </a:r>
                <a:endParaRPr lang="en-US" altLang="zh-CN" sz="900">
                  <a:solidFill>
                    <a:srgbClr val="006699"/>
                  </a:solidFill>
                </a:endParaRPr>
              </a:p>
            </p:txBody>
          </p:sp>
          <p:sp>
            <p:nvSpPr>
              <p:cNvPr id="43233" name="WordArt 18"/>
              <p:cNvSpPr>
                <a:spLocks noChangeArrowheads="1" noChangeShapeType="1" noTextEdit="1"/>
              </p:cNvSpPr>
              <p:nvPr/>
            </p:nvSpPr>
            <p:spPr bwMode="auto">
              <a:xfrm>
                <a:off x="1524" y="2456"/>
                <a:ext cx="2658" cy="90"/>
              </a:xfrm>
              <a:prstGeom prst="rect">
                <a:avLst/>
              </a:prstGeom>
            </p:spPr>
            <p:txBody>
              <a:bodyPr wrap="none" fromWordArt="1">
                <a:prstTxWarp prst="textCanDown">
                  <a:avLst>
                    <a:gd name="adj" fmla="val 33333"/>
                  </a:avLst>
                </a:prstTxWarp>
              </a:bodyPr>
              <a:lstStyle/>
              <a:p>
                <a:r>
                  <a:rPr lang="en-US" altLang="zh-CN" sz="1200" kern="10">
                    <a:ln w="9525">
                      <a:noFill/>
                      <a:round/>
                      <a:headEnd/>
                      <a:tailEnd/>
                    </a:ln>
                    <a:solidFill>
                      <a:srgbClr val="777777"/>
                    </a:solidFill>
                    <a:latin typeface="Arial"/>
                    <a:cs typeface="Arial"/>
                  </a:rPr>
                  <a:t>                            OPEN  SERVICES                            </a:t>
                </a:r>
                <a:endParaRPr lang="zh-CN" altLang="en-US" sz="1200" kern="10">
                  <a:ln w="9525">
                    <a:noFill/>
                    <a:round/>
                    <a:headEnd/>
                    <a:tailEnd/>
                  </a:ln>
                  <a:solidFill>
                    <a:srgbClr val="777777"/>
                  </a:solidFill>
                  <a:latin typeface="Arial"/>
                  <a:cs typeface="Arial"/>
                </a:endParaRPr>
              </a:p>
            </p:txBody>
          </p:sp>
          <p:sp>
            <p:nvSpPr>
              <p:cNvPr id="43234" name="Arc 19"/>
              <p:cNvSpPr>
                <a:spLocks/>
              </p:cNvSpPr>
              <p:nvPr/>
            </p:nvSpPr>
            <p:spPr bwMode="auto">
              <a:xfrm>
                <a:off x="2894" y="2287"/>
                <a:ext cx="1548" cy="214"/>
              </a:xfrm>
              <a:custGeom>
                <a:avLst/>
                <a:gdLst>
                  <a:gd name="T0" fmla="*/ 0 w 21529"/>
                  <a:gd name="T1" fmla="*/ 0 h 20465"/>
                  <a:gd name="T2" fmla="*/ 0 w 21529"/>
                  <a:gd name="T3" fmla="*/ 0 h 20465"/>
                  <a:gd name="T4" fmla="*/ 0 w 21529"/>
                  <a:gd name="T5" fmla="*/ 0 h 20465"/>
                  <a:gd name="T6" fmla="*/ 0 60000 65536"/>
                  <a:gd name="T7" fmla="*/ 0 60000 65536"/>
                  <a:gd name="T8" fmla="*/ 0 60000 65536"/>
                  <a:gd name="T9" fmla="*/ 0 w 21529"/>
                  <a:gd name="T10" fmla="*/ 0 h 20465"/>
                  <a:gd name="T11" fmla="*/ 21529 w 21529"/>
                  <a:gd name="T12" fmla="*/ 20465 h 20465"/>
                </a:gdLst>
                <a:ahLst/>
                <a:cxnLst>
                  <a:cxn ang="T6">
                    <a:pos x="T0" y="T1"/>
                  </a:cxn>
                  <a:cxn ang="T7">
                    <a:pos x="T2" y="T3"/>
                  </a:cxn>
                  <a:cxn ang="T8">
                    <a:pos x="T4" y="T5"/>
                  </a:cxn>
                </a:cxnLst>
                <a:rect l="T9" t="T10" r="T11" b="T12"/>
                <a:pathLst>
                  <a:path w="21529" h="20465" fill="none" extrusionOk="0">
                    <a:moveTo>
                      <a:pt x="21529" y="1745"/>
                    </a:moveTo>
                    <a:cubicBezTo>
                      <a:pt x="20832" y="10345"/>
                      <a:pt x="15083" y="17705"/>
                      <a:pt x="6908" y="20465"/>
                    </a:cubicBezTo>
                  </a:path>
                  <a:path w="21529" h="20465" stroke="0" extrusionOk="0">
                    <a:moveTo>
                      <a:pt x="21529" y="1745"/>
                    </a:moveTo>
                    <a:cubicBezTo>
                      <a:pt x="20832" y="10345"/>
                      <a:pt x="15083" y="17705"/>
                      <a:pt x="6908" y="20465"/>
                    </a:cubicBezTo>
                    <a:lnTo>
                      <a:pt x="0" y="0"/>
                    </a:lnTo>
                    <a:lnTo>
                      <a:pt x="21529" y="1745"/>
                    </a:lnTo>
                    <a:close/>
                  </a:path>
                </a:pathLst>
              </a:custGeom>
              <a:noFill/>
              <a:ln w="38100">
                <a:solidFill>
                  <a:srgbClr val="777777">
                    <a:alpha val="50195"/>
                  </a:srgbClr>
                </a:solidFill>
                <a:round/>
                <a:headEnd/>
                <a:tailEnd type="triangle" w="med" len="med"/>
              </a:ln>
            </p:spPr>
            <p:txBody>
              <a:bodyPr wrap="none" anchor="ctr"/>
              <a:lstStyle/>
              <a:p>
                <a:endParaRPr lang="zh-CN" altLang="en-US"/>
              </a:p>
            </p:txBody>
          </p:sp>
          <p:sp>
            <p:nvSpPr>
              <p:cNvPr id="43235" name="Arc 20"/>
              <p:cNvSpPr>
                <a:spLocks/>
              </p:cNvSpPr>
              <p:nvPr/>
            </p:nvSpPr>
            <p:spPr bwMode="auto">
              <a:xfrm>
                <a:off x="1364" y="2287"/>
                <a:ext cx="1531" cy="210"/>
              </a:xfrm>
              <a:custGeom>
                <a:avLst/>
                <a:gdLst>
                  <a:gd name="T0" fmla="*/ 0 w 21295"/>
                  <a:gd name="T1" fmla="*/ 0 h 20047"/>
                  <a:gd name="T2" fmla="*/ 0 w 21295"/>
                  <a:gd name="T3" fmla="*/ 0 h 20047"/>
                  <a:gd name="T4" fmla="*/ 0 w 21295"/>
                  <a:gd name="T5" fmla="*/ 0 h 20047"/>
                  <a:gd name="T6" fmla="*/ 0 60000 65536"/>
                  <a:gd name="T7" fmla="*/ 0 60000 65536"/>
                  <a:gd name="T8" fmla="*/ 0 60000 65536"/>
                  <a:gd name="T9" fmla="*/ 0 w 21295"/>
                  <a:gd name="T10" fmla="*/ 0 h 20047"/>
                  <a:gd name="T11" fmla="*/ 21295 w 21295"/>
                  <a:gd name="T12" fmla="*/ 20047 h 20047"/>
                </a:gdLst>
                <a:ahLst/>
                <a:cxnLst>
                  <a:cxn ang="T6">
                    <a:pos x="T0" y="T1"/>
                  </a:cxn>
                  <a:cxn ang="T7">
                    <a:pos x="T2" y="T3"/>
                  </a:cxn>
                  <a:cxn ang="T8">
                    <a:pos x="T4" y="T5"/>
                  </a:cxn>
                </a:cxnLst>
                <a:rect l="T9" t="T10" r="T11" b="T12"/>
                <a:pathLst>
                  <a:path w="21295" h="20047" fill="none" extrusionOk="0">
                    <a:moveTo>
                      <a:pt x="13252" y="20046"/>
                    </a:moveTo>
                    <a:cubicBezTo>
                      <a:pt x="6278" y="17248"/>
                      <a:pt x="1259" y="11027"/>
                      <a:pt x="0" y="3619"/>
                    </a:cubicBezTo>
                  </a:path>
                  <a:path w="21295" h="20047" stroke="0" extrusionOk="0">
                    <a:moveTo>
                      <a:pt x="13252" y="20046"/>
                    </a:moveTo>
                    <a:cubicBezTo>
                      <a:pt x="6278" y="17248"/>
                      <a:pt x="1259" y="11027"/>
                      <a:pt x="0" y="3619"/>
                    </a:cubicBezTo>
                    <a:lnTo>
                      <a:pt x="21295" y="0"/>
                    </a:lnTo>
                    <a:lnTo>
                      <a:pt x="13252" y="20046"/>
                    </a:lnTo>
                    <a:close/>
                  </a:path>
                </a:pathLst>
              </a:custGeom>
              <a:noFill/>
              <a:ln w="38100">
                <a:solidFill>
                  <a:srgbClr val="777777">
                    <a:alpha val="50195"/>
                  </a:srgbClr>
                </a:solidFill>
                <a:round/>
                <a:headEnd/>
                <a:tailEnd type="triangle" w="med" len="med"/>
              </a:ln>
            </p:spPr>
            <p:txBody>
              <a:bodyPr wrap="none" anchor="ctr"/>
              <a:lstStyle/>
              <a:p>
                <a:endParaRPr lang="zh-CN" altLang="en-US"/>
              </a:p>
            </p:txBody>
          </p:sp>
        </p:grpSp>
        <p:sp>
          <p:nvSpPr>
            <p:cNvPr id="43177" name="Oval 21"/>
            <p:cNvSpPr>
              <a:spLocks noChangeArrowheads="1"/>
            </p:cNvSpPr>
            <p:nvPr/>
          </p:nvSpPr>
          <p:spPr bwMode="auto">
            <a:xfrm>
              <a:off x="806" y="1552"/>
              <a:ext cx="4545" cy="833"/>
            </a:xfrm>
            <a:prstGeom prst="ellipse">
              <a:avLst/>
            </a:prstGeom>
            <a:solidFill>
              <a:srgbClr val="A9E6FF">
                <a:alpha val="43137"/>
              </a:srgbClr>
            </a:solidFill>
            <a:ln w="9525">
              <a:noFill/>
              <a:round/>
              <a:headEnd/>
              <a:tailEnd/>
            </a:ln>
          </p:spPr>
          <p:txBody>
            <a:bodyPr wrap="none" anchor="ctr"/>
            <a:lstStyle/>
            <a:p>
              <a:endParaRPr lang="zh-CN" altLang="en-US" sz="1200"/>
            </a:p>
          </p:txBody>
        </p:sp>
        <p:sp>
          <p:nvSpPr>
            <p:cNvPr id="43178" name="Freeform 55"/>
            <p:cNvSpPr>
              <a:spLocks/>
            </p:cNvSpPr>
            <p:nvPr/>
          </p:nvSpPr>
          <p:spPr bwMode="auto">
            <a:xfrm flipH="1">
              <a:off x="3236" y="2601"/>
              <a:ext cx="939" cy="187"/>
            </a:xfrm>
            <a:custGeom>
              <a:avLst/>
              <a:gdLst>
                <a:gd name="T0" fmla="*/ 0 w 708"/>
                <a:gd name="T1" fmla="*/ 2947153 h 406"/>
                <a:gd name="T2" fmla="*/ 2147483647 w 708"/>
                <a:gd name="T3" fmla="*/ 2947153 h 406"/>
                <a:gd name="T4" fmla="*/ 2147483647 w 708"/>
                <a:gd name="T5" fmla="*/ 0 h 406"/>
                <a:gd name="T6" fmla="*/ 0 60000 65536"/>
                <a:gd name="T7" fmla="*/ 0 60000 65536"/>
                <a:gd name="T8" fmla="*/ 0 60000 65536"/>
                <a:gd name="T9" fmla="*/ 0 w 708"/>
                <a:gd name="T10" fmla="*/ 0 h 406"/>
                <a:gd name="T11" fmla="*/ 708 w 708"/>
                <a:gd name="T12" fmla="*/ 406 h 406"/>
              </a:gdLst>
              <a:ahLst/>
              <a:cxnLst>
                <a:cxn ang="T6">
                  <a:pos x="T0" y="T1"/>
                </a:cxn>
                <a:cxn ang="T7">
                  <a:pos x="T2" y="T3"/>
                </a:cxn>
                <a:cxn ang="T8">
                  <a:pos x="T4" y="T5"/>
                </a:cxn>
              </a:cxnLst>
              <a:rect l="T9" t="T10" r="T11" b="T12"/>
              <a:pathLst>
                <a:path w="708" h="406">
                  <a:moveTo>
                    <a:pt x="0" y="406"/>
                  </a:moveTo>
                  <a:lnTo>
                    <a:pt x="708" y="406"/>
                  </a:lnTo>
                  <a:lnTo>
                    <a:pt x="708" y="0"/>
                  </a:lnTo>
                </a:path>
              </a:pathLst>
            </a:custGeom>
            <a:noFill/>
            <a:ln w="38100">
              <a:solidFill>
                <a:srgbClr val="FFCC00"/>
              </a:solidFill>
              <a:round/>
              <a:headEnd/>
              <a:tailEnd type="triangle" w="med" len="med"/>
            </a:ln>
            <a:effectLst>
              <a:prstShdw prst="shdw17" dist="17961" dir="2700000">
                <a:srgbClr val="997A00"/>
              </a:prstShdw>
            </a:effectLst>
          </p:spPr>
          <p:txBody>
            <a:bodyPr wrap="none" anchor="ctr"/>
            <a:lstStyle/>
            <a:p>
              <a:endParaRPr lang="zh-CN" altLang="en-US"/>
            </a:p>
          </p:txBody>
        </p:sp>
        <p:grpSp>
          <p:nvGrpSpPr>
            <p:cNvPr id="43179" name="Group 62"/>
            <p:cNvGrpSpPr>
              <a:grpSpLocks/>
            </p:cNvGrpSpPr>
            <p:nvPr/>
          </p:nvGrpSpPr>
          <p:grpSpPr bwMode="auto">
            <a:xfrm>
              <a:off x="4175" y="2677"/>
              <a:ext cx="1126" cy="188"/>
              <a:chOff x="3320" y="2830"/>
              <a:chExt cx="1303" cy="224"/>
            </a:xfrm>
          </p:grpSpPr>
          <p:sp>
            <p:nvSpPr>
              <p:cNvPr id="43229" name="AutoShape 63"/>
              <p:cNvSpPr>
                <a:spLocks noChangeArrowheads="1"/>
              </p:cNvSpPr>
              <p:nvPr/>
            </p:nvSpPr>
            <p:spPr bwMode="auto">
              <a:xfrm>
                <a:off x="3320" y="2830"/>
                <a:ext cx="1303" cy="224"/>
              </a:xfrm>
              <a:prstGeom prst="roundRect">
                <a:avLst>
                  <a:gd name="adj" fmla="val 50000"/>
                </a:avLst>
              </a:prstGeom>
              <a:solidFill>
                <a:srgbClr val="C6ECF2"/>
              </a:solidFill>
              <a:ln w="12700" algn="ctr">
                <a:solidFill>
                  <a:schemeClr val="bg2"/>
                </a:solidFill>
                <a:round/>
                <a:headEnd/>
                <a:tailEnd/>
              </a:ln>
            </p:spPr>
            <p:txBody>
              <a:bodyPr wrap="none" anchor="ctr"/>
              <a:lstStyle/>
              <a:p>
                <a:endParaRPr lang="zh-CN" altLang="en-US" sz="1200"/>
              </a:p>
            </p:txBody>
          </p:sp>
          <p:sp>
            <p:nvSpPr>
              <p:cNvPr id="43230" name="Text Box 64"/>
              <p:cNvSpPr txBox="1">
                <a:spLocks noChangeArrowheads="1"/>
              </p:cNvSpPr>
              <p:nvPr/>
            </p:nvSpPr>
            <p:spPr bwMode="auto">
              <a:xfrm>
                <a:off x="3356" y="2850"/>
                <a:ext cx="1251" cy="179"/>
              </a:xfrm>
              <a:prstGeom prst="rect">
                <a:avLst/>
              </a:prstGeom>
              <a:noFill/>
              <a:ln w="12700" algn="ctr">
                <a:noFill/>
                <a:miter lim="800000"/>
                <a:headEnd/>
                <a:tailEnd/>
              </a:ln>
            </p:spPr>
            <p:txBody>
              <a:bodyPr wrap="none" lIns="91437" tIns="45718" rIns="91437" bIns="45718"/>
              <a:lstStyle/>
              <a:p>
                <a:pPr fontAlgn="b">
                  <a:buClr>
                    <a:schemeClr val="accent1"/>
                  </a:buClr>
                </a:pPr>
                <a:r>
                  <a:rPr lang="zh-CN" altLang="en-US" sz="900"/>
                  <a:t>服务器端的集成</a:t>
                </a:r>
              </a:p>
            </p:txBody>
          </p:sp>
        </p:grpSp>
        <p:grpSp>
          <p:nvGrpSpPr>
            <p:cNvPr id="43180" name="Group 31"/>
            <p:cNvGrpSpPr>
              <a:grpSpLocks/>
            </p:cNvGrpSpPr>
            <p:nvPr/>
          </p:nvGrpSpPr>
          <p:grpSpPr bwMode="auto">
            <a:xfrm>
              <a:off x="1690" y="2166"/>
              <a:ext cx="2985" cy="266"/>
              <a:chOff x="470" y="3649"/>
              <a:chExt cx="4816" cy="317"/>
            </a:xfrm>
          </p:grpSpPr>
          <p:sp>
            <p:nvSpPr>
              <p:cNvPr id="43227" name="AutoShape 2"/>
              <p:cNvSpPr>
                <a:spLocks noChangeArrowheads="1"/>
              </p:cNvSpPr>
              <p:nvPr/>
            </p:nvSpPr>
            <p:spPr bwMode="auto">
              <a:xfrm>
                <a:off x="470" y="3649"/>
                <a:ext cx="4816" cy="277"/>
              </a:xfrm>
              <a:prstGeom prst="roundRect">
                <a:avLst>
                  <a:gd name="adj" fmla="val 50000"/>
                </a:avLst>
              </a:prstGeom>
              <a:solidFill>
                <a:srgbClr val="7DD2DC">
                  <a:alpha val="21176"/>
                </a:srgbClr>
              </a:solidFill>
              <a:ln w="38100" algn="ctr">
                <a:noFill/>
                <a:round/>
                <a:headEnd/>
                <a:tailEnd/>
              </a:ln>
            </p:spPr>
            <p:txBody>
              <a:bodyPr wrap="none" anchor="ctr"/>
              <a:lstStyle/>
              <a:p>
                <a:pPr>
                  <a:lnSpc>
                    <a:spcPct val="85000"/>
                  </a:lnSpc>
                  <a:buClr>
                    <a:schemeClr val="tx1"/>
                  </a:buClr>
                </a:pPr>
                <a:endParaRPr lang="en-US" altLang="zh-CN" sz="800">
                  <a:latin typeface="PMingLiU" pitchFamily="18" charset="-120"/>
                  <a:ea typeface="PMingLiU" pitchFamily="18" charset="-120"/>
                </a:endParaRPr>
              </a:p>
              <a:p>
                <a:pPr>
                  <a:lnSpc>
                    <a:spcPct val="85000"/>
                  </a:lnSpc>
                  <a:buClr>
                    <a:schemeClr val="tx1"/>
                  </a:buClr>
                </a:pPr>
                <a:r>
                  <a:rPr lang="zh-CN" altLang="en-US" sz="800">
                    <a:latin typeface="PMingLiU" pitchFamily="18" charset="-120"/>
                    <a:ea typeface="PMingLiU" pitchFamily="18" charset="-120"/>
                  </a:rPr>
                  <a:t>合作伙伴生态系统</a:t>
                </a:r>
                <a:r>
                  <a:rPr lang="en-US" altLang="zh-CN" sz="800">
                    <a:latin typeface="PMingLiU" pitchFamily="18" charset="-120"/>
                    <a:ea typeface="PMingLiU" pitchFamily="18" charset="-120"/>
                  </a:rPr>
                  <a:t> &amp;</a:t>
                </a:r>
                <a:r>
                  <a:rPr lang="zh-CN" altLang="en-US" sz="800">
                    <a:ea typeface="PMingLiU" pitchFamily="18" charset="-120"/>
                  </a:rPr>
                  <a:t>开放标准、开放平台 、开放架构</a:t>
                </a:r>
                <a:endParaRPr lang="zh-CN" altLang="en-US" sz="800">
                  <a:latin typeface="PMingLiU" pitchFamily="18" charset="-120"/>
                  <a:ea typeface="PMingLiU" pitchFamily="18" charset="-120"/>
                </a:endParaRPr>
              </a:p>
              <a:p>
                <a:pPr>
                  <a:lnSpc>
                    <a:spcPct val="85000"/>
                  </a:lnSpc>
                  <a:buClr>
                    <a:schemeClr val="tx1"/>
                  </a:buClr>
                </a:pPr>
                <a:r>
                  <a:rPr lang="en-US" altLang="zh-CN" sz="800">
                    <a:ea typeface="PMingLiU" pitchFamily="18" charset="-120"/>
                  </a:rPr>
                  <a:t>Linux</a:t>
                </a:r>
                <a:r>
                  <a:rPr lang="en-US" altLang="zh-CN" sz="800" baseline="30000">
                    <a:ea typeface="PMingLiU" pitchFamily="18" charset="-120"/>
                  </a:rPr>
                  <a:t>®</a:t>
                </a:r>
                <a:r>
                  <a:rPr lang="en-US" altLang="zh-CN" sz="800">
                    <a:ea typeface="PMingLiU" pitchFamily="18" charset="-120"/>
                  </a:rPr>
                  <a:t>, Microsoft</a:t>
                </a:r>
                <a:r>
                  <a:rPr lang="en-US" altLang="zh-CN" sz="800" baseline="30000">
                    <a:ea typeface="PMingLiU" pitchFamily="18" charset="-120"/>
                  </a:rPr>
                  <a:t>® </a:t>
                </a:r>
                <a:r>
                  <a:rPr lang="en-US" altLang="zh-CN" sz="800">
                    <a:ea typeface="PMingLiU" pitchFamily="18" charset="-120"/>
                  </a:rPr>
                  <a:t>Windows</a:t>
                </a:r>
                <a:r>
                  <a:rPr lang="en-US" altLang="zh-CN" sz="800" baseline="30000">
                    <a:ea typeface="PMingLiU" pitchFamily="18" charset="-120"/>
                  </a:rPr>
                  <a:t>®</a:t>
                </a:r>
                <a:r>
                  <a:rPr lang="en-US" altLang="zh-CN" sz="800">
                    <a:ea typeface="PMingLiU" pitchFamily="18" charset="-120"/>
                  </a:rPr>
                  <a:t>, UNIX</a:t>
                </a:r>
                <a:r>
                  <a:rPr lang="en-US" altLang="zh-CN" sz="800" baseline="30000">
                    <a:ea typeface="PMingLiU" pitchFamily="18" charset="-120"/>
                  </a:rPr>
                  <a:t>®</a:t>
                </a:r>
                <a:r>
                  <a:rPr lang="en-US" altLang="zh-CN" sz="800">
                    <a:ea typeface="PMingLiU" pitchFamily="18" charset="-120"/>
                  </a:rPr>
                  <a:t>, IBM z/OS</a:t>
                </a:r>
                <a:r>
                  <a:rPr lang="en-US" altLang="zh-CN" sz="800" baseline="30000">
                    <a:ea typeface="PMingLiU" pitchFamily="18" charset="-120"/>
                  </a:rPr>
                  <a:t>®</a:t>
                </a:r>
                <a:r>
                  <a:rPr lang="en-US" altLang="zh-CN" sz="800">
                    <a:ea typeface="PMingLiU" pitchFamily="18" charset="-120"/>
                  </a:rPr>
                  <a:t> </a:t>
                </a:r>
              </a:p>
              <a:p>
                <a:pPr>
                  <a:lnSpc>
                    <a:spcPct val="85000"/>
                  </a:lnSpc>
                  <a:buClr>
                    <a:schemeClr val="tx1"/>
                  </a:buClr>
                </a:pPr>
                <a:endParaRPr lang="zh-CN" altLang="en-US" sz="800"/>
              </a:p>
            </p:txBody>
          </p:sp>
          <p:sp>
            <p:nvSpPr>
              <p:cNvPr id="43228" name="Rectangle 14"/>
              <p:cNvSpPr>
                <a:spLocks noChangeArrowheads="1"/>
              </p:cNvSpPr>
              <p:nvPr/>
            </p:nvSpPr>
            <p:spPr bwMode="auto">
              <a:xfrm rot="10800000" flipV="1">
                <a:off x="1730" y="3655"/>
                <a:ext cx="2312" cy="311"/>
              </a:xfrm>
              <a:prstGeom prst="rect">
                <a:avLst/>
              </a:prstGeom>
              <a:noFill/>
              <a:ln w="38100" algn="ctr">
                <a:noFill/>
                <a:miter lim="800000"/>
                <a:headEnd/>
                <a:tailEnd/>
              </a:ln>
            </p:spPr>
            <p:txBody>
              <a:bodyPr wrap="none" anchor="ctr"/>
              <a:lstStyle/>
              <a:p>
                <a:pPr>
                  <a:lnSpc>
                    <a:spcPct val="85000"/>
                  </a:lnSpc>
                </a:pPr>
                <a:endParaRPr lang="zh-CN" altLang="en-US" sz="800"/>
              </a:p>
            </p:txBody>
          </p:sp>
        </p:grpSp>
        <p:grpSp>
          <p:nvGrpSpPr>
            <p:cNvPr id="43181" name="Group 32"/>
            <p:cNvGrpSpPr>
              <a:grpSpLocks/>
            </p:cNvGrpSpPr>
            <p:nvPr/>
          </p:nvGrpSpPr>
          <p:grpSpPr bwMode="auto">
            <a:xfrm>
              <a:off x="836" y="1056"/>
              <a:ext cx="4447" cy="1812"/>
              <a:chOff x="245" y="704"/>
              <a:chExt cx="5151" cy="2164"/>
            </a:xfrm>
          </p:grpSpPr>
          <p:pic>
            <p:nvPicPr>
              <p:cNvPr id="43188" name="Picture 12" descr="Jazz_FoundationLayer2"/>
              <p:cNvPicPr>
                <a:picLocks noChangeAspect="1" noChangeArrowheads="1"/>
              </p:cNvPicPr>
              <p:nvPr/>
            </p:nvPicPr>
            <p:blipFill>
              <a:blip r:embed="rId5" cstate="print">
                <a:clrChange>
                  <a:clrFrom>
                    <a:srgbClr val="FBFBFB"/>
                  </a:clrFrom>
                  <a:clrTo>
                    <a:srgbClr val="FBFBFB">
                      <a:alpha val="0"/>
                    </a:srgbClr>
                  </a:clrTo>
                </a:clrChange>
              </a:blip>
              <a:srcRect/>
              <a:stretch>
                <a:fillRect/>
              </a:stretch>
            </p:blipFill>
            <p:spPr bwMode="auto">
              <a:xfrm>
                <a:off x="245" y="1287"/>
                <a:ext cx="5151" cy="1581"/>
              </a:xfrm>
              <a:prstGeom prst="rect">
                <a:avLst/>
              </a:prstGeom>
              <a:noFill/>
              <a:ln w="9525">
                <a:noFill/>
                <a:miter lim="800000"/>
                <a:headEnd/>
                <a:tailEnd/>
              </a:ln>
            </p:spPr>
          </p:pic>
          <p:grpSp>
            <p:nvGrpSpPr>
              <p:cNvPr id="43189" name="Group 34"/>
              <p:cNvGrpSpPr>
                <a:grpSpLocks/>
              </p:cNvGrpSpPr>
              <p:nvPr/>
            </p:nvGrpSpPr>
            <p:grpSpPr bwMode="auto">
              <a:xfrm>
                <a:off x="636" y="704"/>
                <a:ext cx="4476" cy="1068"/>
                <a:chOff x="636" y="704"/>
                <a:chExt cx="4476" cy="1068"/>
              </a:xfrm>
            </p:grpSpPr>
            <p:grpSp>
              <p:nvGrpSpPr>
                <p:cNvPr id="43190" name="组合 348"/>
                <p:cNvGrpSpPr>
                  <a:grpSpLocks/>
                </p:cNvGrpSpPr>
                <p:nvPr/>
              </p:nvGrpSpPr>
              <p:grpSpPr bwMode="auto">
                <a:xfrm>
                  <a:off x="636" y="989"/>
                  <a:ext cx="643" cy="783"/>
                  <a:chOff x="855663" y="1724025"/>
                  <a:chExt cx="1020762" cy="1243013"/>
                </a:xfrm>
              </p:grpSpPr>
              <p:grpSp>
                <p:nvGrpSpPr>
                  <p:cNvPr id="43223" name="Group 22"/>
                  <p:cNvGrpSpPr>
                    <a:grpSpLocks/>
                  </p:cNvGrpSpPr>
                  <p:nvPr/>
                </p:nvGrpSpPr>
                <p:grpSpPr bwMode="auto">
                  <a:xfrm>
                    <a:off x="901700" y="1724025"/>
                    <a:ext cx="842963" cy="1243013"/>
                    <a:chOff x="720" y="1506"/>
                    <a:chExt cx="581" cy="884"/>
                  </a:xfrm>
                </p:grpSpPr>
                <p:sp>
                  <p:nvSpPr>
                    <p:cNvPr id="280" name="AutoShape 23"/>
                    <p:cNvSpPr>
                      <a:spLocks noChangeArrowheads="1"/>
                    </p:cNvSpPr>
                    <p:nvPr/>
                  </p:nvSpPr>
                  <p:spPr bwMode="auto">
                    <a:xfrm>
                      <a:off x="721" y="2057"/>
                      <a:ext cx="574" cy="333"/>
                    </a:xfrm>
                    <a:prstGeom prst="can">
                      <a:avLst>
                        <a:gd name="adj" fmla="val 27329"/>
                      </a:avLst>
                    </a:prstGeom>
                    <a:gradFill rotWithShape="1">
                      <a:gsLst>
                        <a:gs pos="0">
                          <a:schemeClr val="accent2"/>
                        </a:gs>
                        <a:gs pos="100000">
                          <a:schemeClr val="accent2">
                            <a:gamma/>
                            <a:tint val="0"/>
                            <a:invGamma/>
                            <a:alpha val="0"/>
                          </a:schemeClr>
                        </a:gs>
                      </a:gsLst>
                      <a:lin ang="5400000" scaled="1"/>
                    </a:gradFill>
                    <a:ln w="12700">
                      <a:noFill/>
                      <a:round/>
                      <a:headEnd/>
                      <a:tailEnd/>
                    </a:ln>
                    <a:effectLst/>
                  </p:spPr>
                  <p:txBody>
                    <a:bodyPr wrap="none" anchor="ctr"/>
                    <a:lstStyle/>
                    <a:p>
                      <a:pPr>
                        <a:defRPr/>
                      </a:pPr>
                      <a:endParaRPr lang="zh-CN" altLang="en-US" sz="1200">
                        <a:latin typeface="Arial" charset="0"/>
                      </a:endParaRPr>
                    </a:p>
                  </p:txBody>
                </p:sp>
                <p:sp>
                  <p:nvSpPr>
                    <p:cNvPr id="43226" name="AutoShape 24"/>
                    <p:cNvSpPr>
                      <a:spLocks noChangeArrowheads="1"/>
                    </p:cNvSpPr>
                    <p:nvPr/>
                  </p:nvSpPr>
                  <p:spPr bwMode="auto">
                    <a:xfrm>
                      <a:off x="729" y="1506"/>
                      <a:ext cx="572" cy="685"/>
                    </a:xfrm>
                    <a:prstGeom prst="can">
                      <a:avLst>
                        <a:gd name="adj" fmla="val 22194"/>
                      </a:avLst>
                    </a:prstGeom>
                    <a:gradFill rotWithShape="1">
                      <a:gsLst>
                        <a:gs pos="0">
                          <a:srgbClr val="8CC8C6"/>
                        </a:gs>
                        <a:gs pos="50000">
                          <a:srgbClr val="A2E8E6"/>
                        </a:gs>
                        <a:gs pos="100000">
                          <a:srgbClr val="8CC8C6"/>
                        </a:gs>
                      </a:gsLst>
                      <a:lin ang="0" scaled="1"/>
                    </a:gradFill>
                    <a:ln w="12700">
                      <a:noFill/>
                      <a:round/>
                      <a:headEnd/>
                      <a:tailEnd/>
                    </a:ln>
                  </p:spPr>
                  <p:txBody>
                    <a:bodyPr wrap="none" anchor="ctr"/>
                    <a:lstStyle/>
                    <a:p>
                      <a:endParaRPr lang="zh-CN" altLang="en-US" sz="1200"/>
                    </a:p>
                  </p:txBody>
                </p:sp>
              </p:grpSp>
              <p:sp>
                <p:nvSpPr>
                  <p:cNvPr id="43224" name="Text Box 46"/>
                  <p:cNvSpPr txBox="1">
                    <a:spLocks noChangeArrowheads="1"/>
                  </p:cNvSpPr>
                  <p:nvPr/>
                </p:nvSpPr>
                <p:spPr bwMode="auto">
                  <a:xfrm>
                    <a:off x="855663" y="2209800"/>
                    <a:ext cx="1020762" cy="250825"/>
                  </a:xfrm>
                  <a:prstGeom prst="rect">
                    <a:avLst/>
                  </a:prstGeom>
                  <a:noFill/>
                  <a:ln w="12700" algn="ctr">
                    <a:noFill/>
                    <a:miter lim="800000"/>
                    <a:headEnd/>
                    <a:tailEnd/>
                  </a:ln>
                </p:spPr>
                <p:txBody>
                  <a:bodyPr wrap="none" lIns="0" tIns="45711" rIns="0" bIns="45711" anchor="b"/>
                  <a:lstStyle/>
                  <a:p>
                    <a:pPr fontAlgn="b">
                      <a:lnSpc>
                        <a:spcPct val="80000"/>
                      </a:lnSpc>
                      <a:spcBef>
                        <a:spcPct val="20000"/>
                      </a:spcBef>
                      <a:buClr>
                        <a:schemeClr val="accent1"/>
                      </a:buClr>
                    </a:pPr>
                    <a:r>
                      <a:rPr lang="zh-CN" altLang="en-US" sz="900">
                        <a:latin typeface="Arial Narrow" pitchFamily="34" charset="0"/>
                      </a:rPr>
                      <a:t>组合管理</a:t>
                    </a:r>
                  </a:p>
                </p:txBody>
              </p:sp>
            </p:grpSp>
            <p:grpSp>
              <p:nvGrpSpPr>
                <p:cNvPr id="43191" name="组合 347"/>
                <p:cNvGrpSpPr>
                  <a:grpSpLocks/>
                </p:cNvGrpSpPr>
                <p:nvPr/>
              </p:nvGrpSpPr>
              <p:grpSpPr bwMode="auto">
                <a:xfrm>
                  <a:off x="1299" y="816"/>
                  <a:ext cx="670" cy="798"/>
                  <a:chOff x="1701800" y="1490663"/>
                  <a:chExt cx="1063625" cy="1266825"/>
                </a:xfrm>
              </p:grpSpPr>
              <p:sp>
                <p:nvSpPr>
                  <p:cNvPr id="43218" name="Line 4"/>
                  <p:cNvSpPr>
                    <a:spLocks noChangeShapeType="1"/>
                  </p:cNvSpPr>
                  <p:nvPr/>
                </p:nvSpPr>
                <p:spPr bwMode="auto">
                  <a:xfrm>
                    <a:off x="1701800" y="2757488"/>
                    <a:ext cx="1063625" cy="0"/>
                  </a:xfrm>
                  <a:prstGeom prst="line">
                    <a:avLst/>
                  </a:prstGeom>
                  <a:noFill/>
                  <a:ln w="12700">
                    <a:solidFill>
                      <a:srgbClr val="FFFFFF">
                        <a:alpha val="50195"/>
                      </a:srgbClr>
                    </a:solidFill>
                    <a:round/>
                    <a:headEnd/>
                    <a:tailEnd/>
                  </a:ln>
                </p:spPr>
                <p:txBody>
                  <a:bodyPr wrap="none" anchor="ctr"/>
                  <a:lstStyle/>
                  <a:p>
                    <a:endParaRPr lang="zh-CN" altLang="en-US"/>
                  </a:p>
                </p:txBody>
              </p:sp>
              <p:grpSp>
                <p:nvGrpSpPr>
                  <p:cNvPr id="43219" name="Group 25"/>
                  <p:cNvGrpSpPr>
                    <a:grpSpLocks/>
                  </p:cNvGrpSpPr>
                  <p:nvPr/>
                </p:nvGrpSpPr>
                <p:grpSpPr bwMode="auto">
                  <a:xfrm>
                    <a:off x="1790700" y="1490663"/>
                    <a:ext cx="842963" cy="1244600"/>
                    <a:chOff x="720" y="1506"/>
                    <a:chExt cx="581" cy="884"/>
                  </a:xfrm>
                </p:grpSpPr>
                <p:sp>
                  <p:nvSpPr>
                    <p:cNvPr id="2" name="AutoShape 26"/>
                    <p:cNvSpPr>
                      <a:spLocks noChangeArrowheads="1"/>
                    </p:cNvSpPr>
                    <p:nvPr/>
                  </p:nvSpPr>
                  <p:spPr bwMode="auto">
                    <a:xfrm>
                      <a:off x="720" y="2060"/>
                      <a:ext cx="572" cy="340"/>
                    </a:xfrm>
                    <a:prstGeom prst="can">
                      <a:avLst>
                        <a:gd name="adj" fmla="val 27329"/>
                      </a:avLst>
                    </a:prstGeom>
                    <a:gradFill rotWithShape="1">
                      <a:gsLst>
                        <a:gs pos="0">
                          <a:schemeClr val="accent2"/>
                        </a:gs>
                        <a:gs pos="100000">
                          <a:schemeClr val="accent2">
                            <a:gamma/>
                            <a:tint val="0"/>
                            <a:invGamma/>
                            <a:alpha val="0"/>
                          </a:schemeClr>
                        </a:gs>
                      </a:gsLst>
                      <a:lin ang="5400000" scaled="1"/>
                    </a:gradFill>
                    <a:ln w="12700">
                      <a:noFill/>
                      <a:round/>
                      <a:headEnd/>
                      <a:tailEnd/>
                    </a:ln>
                    <a:effectLst/>
                  </p:spPr>
                  <p:txBody>
                    <a:bodyPr wrap="none" anchor="ctr"/>
                    <a:lstStyle/>
                    <a:p>
                      <a:pPr>
                        <a:defRPr/>
                      </a:pPr>
                      <a:endParaRPr lang="zh-CN" altLang="en-US" sz="1200">
                        <a:latin typeface="Arial" charset="0"/>
                      </a:endParaRPr>
                    </a:p>
                  </p:txBody>
                </p:sp>
                <p:sp>
                  <p:nvSpPr>
                    <p:cNvPr id="43222" name="AutoShape 27"/>
                    <p:cNvSpPr>
                      <a:spLocks noChangeArrowheads="1"/>
                    </p:cNvSpPr>
                    <p:nvPr/>
                  </p:nvSpPr>
                  <p:spPr bwMode="auto">
                    <a:xfrm>
                      <a:off x="729" y="1506"/>
                      <a:ext cx="572" cy="685"/>
                    </a:xfrm>
                    <a:prstGeom prst="can">
                      <a:avLst>
                        <a:gd name="adj" fmla="val 22194"/>
                      </a:avLst>
                    </a:prstGeom>
                    <a:gradFill rotWithShape="1">
                      <a:gsLst>
                        <a:gs pos="0">
                          <a:srgbClr val="8CC8C6"/>
                        </a:gs>
                        <a:gs pos="50000">
                          <a:srgbClr val="A2E8E6"/>
                        </a:gs>
                        <a:gs pos="100000">
                          <a:srgbClr val="8CC8C6"/>
                        </a:gs>
                      </a:gsLst>
                      <a:lin ang="0" scaled="1"/>
                    </a:gradFill>
                    <a:ln w="12700">
                      <a:noFill/>
                      <a:round/>
                      <a:headEnd/>
                      <a:tailEnd/>
                    </a:ln>
                  </p:spPr>
                  <p:txBody>
                    <a:bodyPr wrap="none" anchor="ctr"/>
                    <a:lstStyle/>
                    <a:p>
                      <a:endParaRPr lang="zh-CN" altLang="en-US" sz="1200"/>
                    </a:p>
                  </p:txBody>
                </p:sp>
              </p:grpSp>
              <p:sp>
                <p:nvSpPr>
                  <p:cNvPr id="43220" name="Text Box 47"/>
                  <p:cNvSpPr txBox="1">
                    <a:spLocks noChangeArrowheads="1"/>
                  </p:cNvSpPr>
                  <p:nvPr/>
                </p:nvSpPr>
                <p:spPr bwMode="auto">
                  <a:xfrm>
                    <a:off x="1710688" y="1905000"/>
                    <a:ext cx="1020762" cy="250825"/>
                  </a:xfrm>
                  <a:prstGeom prst="rect">
                    <a:avLst/>
                  </a:prstGeom>
                  <a:noFill/>
                  <a:ln w="12700" algn="ctr">
                    <a:noFill/>
                    <a:miter lim="800000"/>
                    <a:headEnd/>
                    <a:tailEnd/>
                  </a:ln>
                </p:spPr>
                <p:txBody>
                  <a:bodyPr wrap="none" lIns="0" tIns="45711" rIns="0" bIns="45711" anchor="b"/>
                  <a:lstStyle/>
                  <a:p>
                    <a:pPr fontAlgn="b">
                      <a:lnSpc>
                        <a:spcPct val="80000"/>
                      </a:lnSpc>
                      <a:spcBef>
                        <a:spcPct val="20000"/>
                      </a:spcBef>
                      <a:buClr>
                        <a:schemeClr val="accent1"/>
                      </a:buClr>
                    </a:pPr>
                    <a:r>
                      <a:rPr lang="zh-CN" altLang="en-US" sz="900">
                        <a:latin typeface="Arial Narrow" pitchFamily="34" charset="0"/>
                      </a:rPr>
                      <a:t>项目管理</a:t>
                    </a:r>
                  </a:p>
                </p:txBody>
              </p:sp>
            </p:grpSp>
            <p:grpSp>
              <p:nvGrpSpPr>
                <p:cNvPr id="43192" name="组合 345"/>
                <p:cNvGrpSpPr>
                  <a:grpSpLocks/>
                </p:cNvGrpSpPr>
                <p:nvPr/>
              </p:nvGrpSpPr>
              <p:grpSpPr bwMode="auto">
                <a:xfrm>
                  <a:off x="3872" y="801"/>
                  <a:ext cx="576" cy="783"/>
                  <a:chOff x="3602038" y="1247775"/>
                  <a:chExt cx="1020762" cy="1243013"/>
                </a:xfrm>
              </p:grpSpPr>
              <p:grpSp>
                <p:nvGrpSpPr>
                  <p:cNvPr id="43214" name="Group 31"/>
                  <p:cNvGrpSpPr>
                    <a:grpSpLocks/>
                  </p:cNvGrpSpPr>
                  <p:nvPr/>
                </p:nvGrpSpPr>
                <p:grpSpPr bwMode="auto">
                  <a:xfrm>
                    <a:off x="3625848" y="1247775"/>
                    <a:ext cx="938211" cy="1243013"/>
                    <a:chOff x="720" y="1506"/>
                    <a:chExt cx="581" cy="884"/>
                  </a:xfrm>
                </p:grpSpPr>
                <p:sp>
                  <p:nvSpPr>
                    <p:cNvPr id="3" name="AutoShape 32"/>
                    <p:cNvSpPr>
                      <a:spLocks noChangeArrowheads="1"/>
                    </p:cNvSpPr>
                    <p:nvPr/>
                  </p:nvSpPr>
                  <p:spPr bwMode="auto">
                    <a:xfrm>
                      <a:off x="720" y="2057"/>
                      <a:ext cx="572" cy="333"/>
                    </a:xfrm>
                    <a:prstGeom prst="can">
                      <a:avLst>
                        <a:gd name="adj" fmla="val 27329"/>
                      </a:avLst>
                    </a:prstGeom>
                    <a:gradFill rotWithShape="1">
                      <a:gsLst>
                        <a:gs pos="0">
                          <a:schemeClr val="accent2"/>
                        </a:gs>
                        <a:gs pos="100000">
                          <a:schemeClr val="accent2">
                            <a:gamma/>
                            <a:tint val="0"/>
                            <a:invGamma/>
                            <a:alpha val="0"/>
                          </a:schemeClr>
                        </a:gs>
                      </a:gsLst>
                      <a:lin ang="5400000" scaled="1"/>
                    </a:gradFill>
                    <a:ln w="12700">
                      <a:noFill/>
                      <a:round/>
                      <a:headEnd/>
                      <a:tailEnd/>
                    </a:ln>
                    <a:effectLst/>
                  </p:spPr>
                  <p:txBody>
                    <a:bodyPr wrap="none" anchor="ctr"/>
                    <a:lstStyle/>
                    <a:p>
                      <a:pPr>
                        <a:defRPr/>
                      </a:pPr>
                      <a:endParaRPr lang="zh-CN" altLang="en-US" sz="1200">
                        <a:latin typeface="Arial" charset="0"/>
                      </a:endParaRPr>
                    </a:p>
                  </p:txBody>
                </p:sp>
                <p:sp>
                  <p:nvSpPr>
                    <p:cNvPr id="43217" name="AutoShape 33"/>
                    <p:cNvSpPr>
                      <a:spLocks noChangeArrowheads="1"/>
                    </p:cNvSpPr>
                    <p:nvPr/>
                  </p:nvSpPr>
                  <p:spPr bwMode="auto">
                    <a:xfrm>
                      <a:off x="729" y="1506"/>
                      <a:ext cx="572" cy="685"/>
                    </a:xfrm>
                    <a:prstGeom prst="can">
                      <a:avLst>
                        <a:gd name="adj" fmla="val 22194"/>
                      </a:avLst>
                    </a:prstGeom>
                    <a:gradFill rotWithShape="1">
                      <a:gsLst>
                        <a:gs pos="0">
                          <a:srgbClr val="8CC8C6"/>
                        </a:gs>
                        <a:gs pos="50000">
                          <a:srgbClr val="A2E8E6"/>
                        </a:gs>
                        <a:gs pos="100000">
                          <a:srgbClr val="8CC8C6"/>
                        </a:gs>
                      </a:gsLst>
                      <a:lin ang="0" scaled="1"/>
                    </a:gradFill>
                    <a:ln w="12700">
                      <a:noFill/>
                      <a:round/>
                      <a:headEnd/>
                      <a:tailEnd/>
                    </a:ln>
                  </p:spPr>
                  <p:txBody>
                    <a:bodyPr wrap="none" anchor="ctr"/>
                    <a:lstStyle/>
                    <a:p>
                      <a:endParaRPr lang="zh-CN" altLang="en-US" sz="1200"/>
                    </a:p>
                  </p:txBody>
                </p:sp>
              </p:grpSp>
              <p:sp>
                <p:nvSpPr>
                  <p:cNvPr id="43215" name="Text Box 48"/>
                  <p:cNvSpPr txBox="1">
                    <a:spLocks noChangeArrowheads="1"/>
                  </p:cNvSpPr>
                  <p:nvPr/>
                </p:nvSpPr>
                <p:spPr bwMode="auto">
                  <a:xfrm>
                    <a:off x="3602038" y="1579563"/>
                    <a:ext cx="1020762" cy="449262"/>
                  </a:xfrm>
                  <a:prstGeom prst="rect">
                    <a:avLst/>
                  </a:prstGeom>
                  <a:noFill/>
                  <a:ln w="12700" algn="ctr">
                    <a:noFill/>
                    <a:miter lim="800000"/>
                    <a:headEnd/>
                    <a:tailEnd/>
                  </a:ln>
                </p:spPr>
                <p:txBody>
                  <a:bodyPr wrap="none" lIns="0" tIns="45711" rIns="0" bIns="45711" anchor="b"/>
                  <a:lstStyle/>
                  <a:p>
                    <a:pPr fontAlgn="b">
                      <a:lnSpc>
                        <a:spcPct val="80000"/>
                      </a:lnSpc>
                      <a:spcBef>
                        <a:spcPct val="20000"/>
                      </a:spcBef>
                      <a:buClr>
                        <a:schemeClr val="accent1"/>
                      </a:buClr>
                    </a:pPr>
                    <a:r>
                      <a:rPr lang="zh-CN" altLang="en-US" sz="900">
                        <a:latin typeface="Arial Narrow" pitchFamily="34" charset="0"/>
                      </a:rPr>
                      <a:t>绩效管理</a:t>
                    </a:r>
                  </a:p>
                </p:txBody>
              </p:sp>
            </p:grpSp>
            <p:grpSp>
              <p:nvGrpSpPr>
                <p:cNvPr id="43193" name="组合 344"/>
                <p:cNvGrpSpPr>
                  <a:grpSpLocks/>
                </p:cNvGrpSpPr>
                <p:nvPr/>
              </p:nvGrpSpPr>
              <p:grpSpPr bwMode="auto">
                <a:xfrm>
                  <a:off x="4469" y="981"/>
                  <a:ext cx="643" cy="784"/>
                  <a:chOff x="7224713" y="1676400"/>
                  <a:chExt cx="1020762" cy="1244600"/>
                </a:xfrm>
              </p:grpSpPr>
              <p:grpSp>
                <p:nvGrpSpPr>
                  <p:cNvPr id="43210" name="Group 43"/>
                  <p:cNvGrpSpPr>
                    <a:grpSpLocks/>
                  </p:cNvGrpSpPr>
                  <p:nvPr/>
                </p:nvGrpSpPr>
                <p:grpSpPr bwMode="auto">
                  <a:xfrm>
                    <a:off x="7292975" y="1676400"/>
                    <a:ext cx="874713" cy="1244600"/>
                    <a:chOff x="720" y="1506"/>
                    <a:chExt cx="581" cy="884"/>
                  </a:xfrm>
                </p:grpSpPr>
                <p:sp>
                  <p:nvSpPr>
                    <p:cNvPr id="301" name="AutoShape 44"/>
                    <p:cNvSpPr>
                      <a:spLocks noChangeArrowheads="1"/>
                    </p:cNvSpPr>
                    <p:nvPr/>
                  </p:nvSpPr>
                  <p:spPr bwMode="auto">
                    <a:xfrm>
                      <a:off x="719" y="2058"/>
                      <a:ext cx="574" cy="334"/>
                    </a:xfrm>
                    <a:prstGeom prst="can">
                      <a:avLst>
                        <a:gd name="adj" fmla="val 27329"/>
                      </a:avLst>
                    </a:prstGeom>
                    <a:gradFill rotWithShape="1">
                      <a:gsLst>
                        <a:gs pos="0">
                          <a:schemeClr val="accent2"/>
                        </a:gs>
                        <a:gs pos="100000">
                          <a:schemeClr val="accent2">
                            <a:gamma/>
                            <a:tint val="0"/>
                            <a:invGamma/>
                            <a:alpha val="0"/>
                          </a:schemeClr>
                        </a:gs>
                      </a:gsLst>
                      <a:lin ang="5400000" scaled="1"/>
                    </a:gradFill>
                    <a:ln w="12700">
                      <a:noFill/>
                      <a:round/>
                      <a:headEnd/>
                      <a:tailEnd/>
                    </a:ln>
                    <a:effectLst/>
                  </p:spPr>
                  <p:txBody>
                    <a:bodyPr wrap="none" anchor="ctr"/>
                    <a:lstStyle/>
                    <a:p>
                      <a:pPr>
                        <a:defRPr/>
                      </a:pPr>
                      <a:endParaRPr lang="zh-CN" altLang="en-US" sz="1200">
                        <a:latin typeface="Arial" charset="0"/>
                      </a:endParaRPr>
                    </a:p>
                  </p:txBody>
                </p:sp>
                <p:sp>
                  <p:nvSpPr>
                    <p:cNvPr id="43213" name="AutoShape 45"/>
                    <p:cNvSpPr>
                      <a:spLocks noChangeArrowheads="1"/>
                    </p:cNvSpPr>
                    <p:nvPr/>
                  </p:nvSpPr>
                  <p:spPr bwMode="auto">
                    <a:xfrm>
                      <a:off x="729" y="1506"/>
                      <a:ext cx="572" cy="685"/>
                    </a:xfrm>
                    <a:prstGeom prst="can">
                      <a:avLst>
                        <a:gd name="adj" fmla="val 22194"/>
                      </a:avLst>
                    </a:prstGeom>
                    <a:gradFill rotWithShape="1">
                      <a:gsLst>
                        <a:gs pos="0">
                          <a:srgbClr val="8CC8C6"/>
                        </a:gs>
                        <a:gs pos="50000">
                          <a:srgbClr val="A2E8E6"/>
                        </a:gs>
                        <a:gs pos="100000">
                          <a:srgbClr val="8CC8C6"/>
                        </a:gs>
                      </a:gsLst>
                      <a:lin ang="0" scaled="1"/>
                    </a:gradFill>
                    <a:ln w="12700">
                      <a:noFill/>
                      <a:round/>
                      <a:headEnd/>
                      <a:tailEnd/>
                    </a:ln>
                  </p:spPr>
                  <p:txBody>
                    <a:bodyPr wrap="none" anchor="ctr"/>
                    <a:lstStyle/>
                    <a:p>
                      <a:endParaRPr lang="zh-CN" altLang="en-US" sz="1200"/>
                    </a:p>
                  </p:txBody>
                </p:sp>
              </p:grpSp>
              <p:sp>
                <p:nvSpPr>
                  <p:cNvPr id="43211" name="Text Box 52"/>
                  <p:cNvSpPr txBox="1">
                    <a:spLocks noChangeArrowheads="1"/>
                  </p:cNvSpPr>
                  <p:nvPr/>
                </p:nvSpPr>
                <p:spPr bwMode="auto">
                  <a:xfrm>
                    <a:off x="7224713" y="2144713"/>
                    <a:ext cx="1020762" cy="250825"/>
                  </a:xfrm>
                  <a:prstGeom prst="rect">
                    <a:avLst/>
                  </a:prstGeom>
                  <a:noFill/>
                  <a:ln w="12700" algn="ctr">
                    <a:noFill/>
                    <a:miter lim="800000"/>
                    <a:headEnd/>
                    <a:tailEnd/>
                  </a:ln>
                </p:spPr>
                <p:txBody>
                  <a:bodyPr wrap="none" lIns="0" tIns="45711" rIns="0" bIns="45711" anchor="b"/>
                  <a:lstStyle/>
                  <a:p>
                    <a:pPr fontAlgn="b">
                      <a:lnSpc>
                        <a:spcPct val="80000"/>
                      </a:lnSpc>
                      <a:spcBef>
                        <a:spcPct val="20000"/>
                      </a:spcBef>
                      <a:buClr>
                        <a:schemeClr val="accent1"/>
                      </a:buClr>
                    </a:pPr>
                    <a:r>
                      <a:rPr lang="zh-CN" altLang="en-US" sz="900">
                        <a:latin typeface="Arial Narrow" pitchFamily="34" charset="0"/>
                      </a:rPr>
                      <a:t>其它更多</a:t>
                    </a:r>
                    <a:r>
                      <a:rPr lang="en-US" altLang="zh-CN" sz="900">
                        <a:latin typeface="Arial Narrow" pitchFamily="34" charset="0"/>
                      </a:rPr>
                      <a:t>….</a:t>
                    </a:r>
                  </a:p>
                </p:txBody>
              </p:sp>
            </p:grpSp>
            <p:grpSp>
              <p:nvGrpSpPr>
                <p:cNvPr id="43194" name="组合 346"/>
                <p:cNvGrpSpPr>
                  <a:grpSpLocks/>
                </p:cNvGrpSpPr>
                <p:nvPr/>
              </p:nvGrpSpPr>
              <p:grpSpPr bwMode="auto">
                <a:xfrm>
                  <a:off x="2680" y="704"/>
                  <a:ext cx="576" cy="784"/>
                  <a:chOff x="2649538" y="1317625"/>
                  <a:chExt cx="1020762" cy="1244600"/>
                </a:xfrm>
              </p:grpSpPr>
              <p:grpSp>
                <p:nvGrpSpPr>
                  <p:cNvPr id="43206" name="Group 28"/>
                  <p:cNvGrpSpPr>
                    <a:grpSpLocks/>
                  </p:cNvGrpSpPr>
                  <p:nvPr/>
                </p:nvGrpSpPr>
                <p:grpSpPr bwMode="auto">
                  <a:xfrm>
                    <a:off x="2690813" y="1317625"/>
                    <a:ext cx="884237" cy="1244600"/>
                    <a:chOff x="720" y="1506"/>
                    <a:chExt cx="581" cy="884"/>
                  </a:xfrm>
                </p:grpSpPr>
                <p:sp>
                  <p:nvSpPr>
                    <p:cNvPr id="286" name="AutoShape 29"/>
                    <p:cNvSpPr>
                      <a:spLocks noChangeArrowheads="1"/>
                    </p:cNvSpPr>
                    <p:nvPr/>
                  </p:nvSpPr>
                  <p:spPr bwMode="auto">
                    <a:xfrm>
                      <a:off x="719" y="2057"/>
                      <a:ext cx="572" cy="333"/>
                    </a:xfrm>
                    <a:prstGeom prst="can">
                      <a:avLst>
                        <a:gd name="adj" fmla="val 27329"/>
                      </a:avLst>
                    </a:prstGeom>
                    <a:gradFill rotWithShape="1">
                      <a:gsLst>
                        <a:gs pos="0">
                          <a:schemeClr val="accent2"/>
                        </a:gs>
                        <a:gs pos="100000">
                          <a:schemeClr val="accent2">
                            <a:gamma/>
                            <a:tint val="0"/>
                            <a:invGamma/>
                            <a:alpha val="0"/>
                          </a:schemeClr>
                        </a:gs>
                      </a:gsLst>
                      <a:lin ang="5400000" scaled="1"/>
                    </a:gradFill>
                    <a:ln w="12700">
                      <a:noFill/>
                      <a:round/>
                      <a:headEnd/>
                      <a:tailEnd/>
                    </a:ln>
                    <a:effectLst/>
                  </p:spPr>
                  <p:txBody>
                    <a:bodyPr wrap="none" anchor="ctr"/>
                    <a:lstStyle/>
                    <a:p>
                      <a:pPr>
                        <a:defRPr/>
                      </a:pPr>
                      <a:endParaRPr lang="zh-CN" altLang="en-US" sz="1200">
                        <a:latin typeface="Arial" charset="0"/>
                      </a:endParaRPr>
                    </a:p>
                  </p:txBody>
                </p:sp>
                <p:sp>
                  <p:nvSpPr>
                    <p:cNvPr id="43209" name="AutoShape 30"/>
                    <p:cNvSpPr>
                      <a:spLocks noChangeArrowheads="1"/>
                    </p:cNvSpPr>
                    <p:nvPr/>
                  </p:nvSpPr>
                  <p:spPr bwMode="auto">
                    <a:xfrm>
                      <a:off x="729" y="1506"/>
                      <a:ext cx="572" cy="685"/>
                    </a:xfrm>
                    <a:prstGeom prst="can">
                      <a:avLst>
                        <a:gd name="adj" fmla="val 22194"/>
                      </a:avLst>
                    </a:prstGeom>
                    <a:gradFill rotWithShape="1">
                      <a:gsLst>
                        <a:gs pos="0">
                          <a:srgbClr val="8CC8C6"/>
                        </a:gs>
                        <a:gs pos="50000">
                          <a:srgbClr val="A2E8E6"/>
                        </a:gs>
                        <a:gs pos="100000">
                          <a:srgbClr val="8CC8C6"/>
                        </a:gs>
                      </a:gsLst>
                      <a:lin ang="0" scaled="1"/>
                    </a:gradFill>
                    <a:ln w="12700">
                      <a:noFill/>
                      <a:round/>
                      <a:headEnd/>
                      <a:tailEnd/>
                    </a:ln>
                  </p:spPr>
                  <p:txBody>
                    <a:bodyPr wrap="none" anchor="ctr"/>
                    <a:lstStyle/>
                    <a:p>
                      <a:endParaRPr lang="zh-CN" altLang="en-US" sz="1200"/>
                    </a:p>
                  </p:txBody>
                </p:sp>
              </p:grpSp>
              <p:sp>
                <p:nvSpPr>
                  <p:cNvPr id="43207" name="Text Box 53"/>
                  <p:cNvSpPr txBox="1">
                    <a:spLocks noChangeArrowheads="1"/>
                  </p:cNvSpPr>
                  <p:nvPr/>
                </p:nvSpPr>
                <p:spPr bwMode="auto">
                  <a:xfrm>
                    <a:off x="2649538" y="1900386"/>
                    <a:ext cx="1020762" cy="250825"/>
                  </a:xfrm>
                  <a:prstGeom prst="rect">
                    <a:avLst/>
                  </a:prstGeom>
                  <a:noFill/>
                  <a:ln w="12700" algn="ctr">
                    <a:noFill/>
                    <a:miter lim="800000"/>
                    <a:headEnd/>
                    <a:tailEnd/>
                  </a:ln>
                </p:spPr>
                <p:txBody>
                  <a:bodyPr wrap="none" lIns="0" tIns="45711" rIns="0" bIns="45711" anchor="b"/>
                  <a:lstStyle/>
                  <a:p>
                    <a:pPr fontAlgn="b">
                      <a:lnSpc>
                        <a:spcPct val="80000"/>
                      </a:lnSpc>
                      <a:spcBef>
                        <a:spcPct val="20000"/>
                      </a:spcBef>
                      <a:buClr>
                        <a:schemeClr val="accent1"/>
                      </a:buClr>
                    </a:pPr>
                    <a:r>
                      <a:rPr lang="zh-CN" altLang="en-US" sz="900">
                        <a:latin typeface="Arial Narrow" pitchFamily="34" charset="0"/>
                      </a:rPr>
                      <a:t>团队协作</a:t>
                    </a:r>
                  </a:p>
                </p:txBody>
              </p:sp>
            </p:grpSp>
            <p:grpSp>
              <p:nvGrpSpPr>
                <p:cNvPr id="43195" name="组合 347"/>
                <p:cNvGrpSpPr>
                  <a:grpSpLocks/>
                </p:cNvGrpSpPr>
                <p:nvPr/>
              </p:nvGrpSpPr>
              <p:grpSpPr bwMode="auto">
                <a:xfrm>
                  <a:off x="1989" y="738"/>
                  <a:ext cx="670" cy="798"/>
                  <a:chOff x="1701800" y="1490663"/>
                  <a:chExt cx="1063625" cy="1266825"/>
                </a:xfrm>
              </p:grpSpPr>
              <p:sp>
                <p:nvSpPr>
                  <p:cNvPr id="43201" name="Line 4"/>
                  <p:cNvSpPr>
                    <a:spLocks noChangeShapeType="1"/>
                  </p:cNvSpPr>
                  <p:nvPr/>
                </p:nvSpPr>
                <p:spPr bwMode="auto">
                  <a:xfrm>
                    <a:off x="1701800" y="2757488"/>
                    <a:ext cx="1063625" cy="0"/>
                  </a:xfrm>
                  <a:prstGeom prst="line">
                    <a:avLst/>
                  </a:prstGeom>
                  <a:noFill/>
                  <a:ln w="12700">
                    <a:solidFill>
                      <a:srgbClr val="FFFFFF">
                        <a:alpha val="50195"/>
                      </a:srgbClr>
                    </a:solidFill>
                    <a:round/>
                    <a:headEnd/>
                    <a:tailEnd/>
                  </a:ln>
                </p:spPr>
                <p:txBody>
                  <a:bodyPr wrap="none" anchor="ctr"/>
                  <a:lstStyle/>
                  <a:p>
                    <a:endParaRPr lang="zh-CN" altLang="en-US"/>
                  </a:p>
                </p:txBody>
              </p:sp>
              <p:grpSp>
                <p:nvGrpSpPr>
                  <p:cNvPr id="43202" name="Group 25"/>
                  <p:cNvGrpSpPr>
                    <a:grpSpLocks/>
                  </p:cNvGrpSpPr>
                  <p:nvPr/>
                </p:nvGrpSpPr>
                <p:grpSpPr bwMode="auto">
                  <a:xfrm>
                    <a:off x="1790700" y="1490663"/>
                    <a:ext cx="842963" cy="1244600"/>
                    <a:chOff x="720" y="1506"/>
                    <a:chExt cx="581" cy="884"/>
                  </a:xfrm>
                </p:grpSpPr>
                <p:sp>
                  <p:nvSpPr>
                    <p:cNvPr id="283" name="AutoShape 26"/>
                    <p:cNvSpPr>
                      <a:spLocks noChangeArrowheads="1"/>
                    </p:cNvSpPr>
                    <p:nvPr/>
                  </p:nvSpPr>
                  <p:spPr bwMode="auto">
                    <a:xfrm>
                      <a:off x="733" y="2058"/>
                      <a:ext cx="574" cy="334"/>
                    </a:xfrm>
                    <a:prstGeom prst="can">
                      <a:avLst>
                        <a:gd name="adj" fmla="val 27329"/>
                      </a:avLst>
                    </a:prstGeom>
                    <a:gradFill rotWithShape="1">
                      <a:gsLst>
                        <a:gs pos="0">
                          <a:schemeClr val="accent2"/>
                        </a:gs>
                        <a:gs pos="100000">
                          <a:schemeClr val="accent2">
                            <a:gamma/>
                            <a:tint val="0"/>
                            <a:invGamma/>
                            <a:alpha val="0"/>
                          </a:schemeClr>
                        </a:gs>
                      </a:gsLst>
                      <a:lin ang="5400000" scaled="1"/>
                    </a:gradFill>
                    <a:ln w="12700">
                      <a:noFill/>
                      <a:round/>
                      <a:headEnd/>
                      <a:tailEnd/>
                    </a:ln>
                    <a:effectLst/>
                  </p:spPr>
                  <p:txBody>
                    <a:bodyPr wrap="none" anchor="ctr"/>
                    <a:lstStyle/>
                    <a:p>
                      <a:pPr>
                        <a:defRPr/>
                      </a:pPr>
                      <a:endParaRPr lang="zh-CN" altLang="en-US" sz="1200">
                        <a:latin typeface="Arial" charset="0"/>
                      </a:endParaRPr>
                    </a:p>
                  </p:txBody>
                </p:sp>
                <p:sp>
                  <p:nvSpPr>
                    <p:cNvPr id="43205" name="AutoShape 27"/>
                    <p:cNvSpPr>
                      <a:spLocks noChangeArrowheads="1"/>
                    </p:cNvSpPr>
                    <p:nvPr/>
                  </p:nvSpPr>
                  <p:spPr bwMode="auto">
                    <a:xfrm>
                      <a:off x="729" y="1506"/>
                      <a:ext cx="572" cy="685"/>
                    </a:xfrm>
                    <a:prstGeom prst="can">
                      <a:avLst>
                        <a:gd name="adj" fmla="val 22194"/>
                      </a:avLst>
                    </a:prstGeom>
                    <a:gradFill rotWithShape="1">
                      <a:gsLst>
                        <a:gs pos="0">
                          <a:srgbClr val="8CC8C6"/>
                        </a:gs>
                        <a:gs pos="50000">
                          <a:srgbClr val="A2E8E6"/>
                        </a:gs>
                        <a:gs pos="100000">
                          <a:srgbClr val="8CC8C6"/>
                        </a:gs>
                      </a:gsLst>
                      <a:lin ang="0" scaled="1"/>
                    </a:gradFill>
                    <a:ln w="12700">
                      <a:noFill/>
                      <a:round/>
                      <a:headEnd/>
                      <a:tailEnd/>
                    </a:ln>
                  </p:spPr>
                  <p:txBody>
                    <a:bodyPr wrap="none" anchor="ctr"/>
                    <a:lstStyle/>
                    <a:p>
                      <a:endParaRPr lang="zh-CN" altLang="en-US" sz="1200"/>
                    </a:p>
                  </p:txBody>
                </p:sp>
              </p:grpSp>
              <p:sp>
                <p:nvSpPr>
                  <p:cNvPr id="43203" name="Text Box 47"/>
                  <p:cNvSpPr txBox="1">
                    <a:spLocks noChangeArrowheads="1"/>
                  </p:cNvSpPr>
                  <p:nvPr/>
                </p:nvSpPr>
                <p:spPr bwMode="auto">
                  <a:xfrm>
                    <a:off x="1710688" y="1790551"/>
                    <a:ext cx="1020762" cy="250825"/>
                  </a:xfrm>
                  <a:prstGeom prst="rect">
                    <a:avLst/>
                  </a:prstGeom>
                  <a:noFill/>
                  <a:ln w="12700" algn="ctr">
                    <a:noFill/>
                    <a:miter lim="800000"/>
                    <a:headEnd/>
                    <a:tailEnd/>
                  </a:ln>
                </p:spPr>
                <p:txBody>
                  <a:bodyPr wrap="none" lIns="0" tIns="45711" rIns="0" bIns="45711" anchor="b"/>
                  <a:lstStyle/>
                  <a:p>
                    <a:pPr fontAlgn="b">
                      <a:lnSpc>
                        <a:spcPct val="80000"/>
                      </a:lnSpc>
                      <a:spcBef>
                        <a:spcPct val="20000"/>
                      </a:spcBef>
                      <a:buClr>
                        <a:schemeClr val="accent1"/>
                      </a:buClr>
                    </a:pPr>
                    <a:r>
                      <a:rPr lang="zh-CN" altLang="en-US" sz="900">
                        <a:latin typeface="Arial Narrow" pitchFamily="34" charset="0"/>
                      </a:rPr>
                      <a:t>需求工程</a:t>
                    </a:r>
                  </a:p>
                </p:txBody>
              </p:sp>
            </p:grpSp>
            <p:grpSp>
              <p:nvGrpSpPr>
                <p:cNvPr id="43196" name="组合 345"/>
                <p:cNvGrpSpPr>
                  <a:grpSpLocks/>
                </p:cNvGrpSpPr>
                <p:nvPr/>
              </p:nvGrpSpPr>
              <p:grpSpPr bwMode="auto">
                <a:xfrm>
                  <a:off x="3276" y="720"/>
                  <a:ext cx="576" cy="783"/>
                  <a:chOff x="3602038" y="1247775"/>
                  <a:chExt cx="1020762" cy="1243013"/>
                </a:xfrm>
              </p:grpSpPr>
              <p:grpSp>
                <p:nvGrpSpPr>
                  <p:cNvPr id="43197" name="Group 31"/>
                  <p:cNvGrpSpPr>
                    <a:grpSpLocks/>
                  </p:cNvGrpSpPr>
                  <p:nvPr/>
                </p:nvGrpSpPr>
                <p:grpSpPr bwMode="auto">
                  <a:xfrm>
                    <a:off x="3625848" y="1247775"/>
                    <a:ext cx="938211" cy="1243013"/>
                    <a:chOff x="720" y="1506"/>
                    <a:chExt cx="581" cy="884"/>
                  </a:xfrm>
                </p:grpSpPr>
                <p:sp>
                  <p:nvSpPr>
                    <p:cNvPr id="289" name="AutoShape 32"/>
                    <p:cNvSpPr>
                      <a:spLocks noChangeArrowheads="1"/>
                    </p:cNvSpPr>
                    <p:nvPr/>
                  </p:nvSpPr>
                  <p:spPr bwMode="auto">
                    <a:xfrm>
                      <a:off x="719" y="2059"/>
                      <a:ext cx="572" cy="333"/>
                    </a:xfrm>
                    <a:prstGeom prst="can">
                      <a:avLst>
                        <a:gd name="adj" fmla="val 27329"/>
                      </a:avLst>
                    </a:prstGeom>
                    <a:gradFill rotWithShape="1">
                      <a:gsLst>
                        <a:gs pos="0">
                          <a:schemeClr val="accent2"/>
                        </a:gs>
                        <a:gs pos="100000">
                          <a:schemeClr val="accent2">
                            <a:gamma/>
                            <a:tint val="0"/>
                            <a:invGamma/>
                            <a:alpha val="0"/>
                          </a:schemeClr>
                        </a:gs>
                      </a:gsLst>
                      <a:lin ang="5400000" scaled="1"/>
                    </a:gradFill>
                    <a:ln w="12700">
                      <a:noFill/>
                      <a:round/>
                      <a:headEnd/>
                      <a:tailEnd/>
                    </a:ln>
                    <a:effectLst/>
                  </p:spPr>
                  <p:txBody>
                    <a:bodyPr wrap="none" anchor="ctr"/>
                    <a:lstStyle/>
                    <a:p>
                      <a:pPr>
                        <a:defRPr/>
                      </a:pPr>
                      <a:endParaRPr lang="zh-CN" altLang="en-US" sz="1200">
                        <a:latin typeface="Arial" charset="0"/>
                      </a:endParaRPr>
                    </a:p>
                  </p:txBody>
                </p:sp>
                <p:sp>
                  <p:nvSpPr>
                    <p:cNvPr id="43200" name="AutoShape 33"/>
                    <p:cNvSpPr>
                      <a:spLocks noChangeArrowheads="1"/>
                    </p:cNvSpPr>
                    <p:nvPr/>
                  </p:nvSpPr>
                  <p:spPr bwMode="auto">
                    <a:xfrm>
                      <a:off x="729" y="1506"/>
                      <a:ext cx="572" cy="685"/>
                    </a:xfrm>
                    <a:prstGeom prst="can">
                      <a:avLst>
                        <a:gd name="adj" fmla="val 22194"/>
                      </a:avLst>
                    </a:prstGeom>
                    <a:gradFill rotWithShape="1">
                      <a:gsLst>
                        <a:gs pos="0">
                          <a:srgbClr val="8CC8C6"/>
                        </a:gs>
                        <a:gs pos="50000">
                          <a:srgbClr val="A2E8E6"/>
                        </a:gs>
                        <a:gs pos="100000">
                          <a:srgbClr val="8CC8C6"/>
                        </a:gs>
                      </a:gsLst>
                      <a:lin ang="0" scaled="1"/>
                    </a:gradFill>
                    <a:ln w="12700">
                      <a:noFill/>
                      <a:round/>
                      <a:headEnd/>
                      <a:tailEnd/>
                    </a:ln>
                  </p:spPr>
                  <p:txBody>
                    <a:bodyPr wrap="none" anchor="ctr"/>
                    <a:lstStyle/>
                    <a:p>
                      <a:endParaRPr lang="zh-CN" altLang="en-US" sz="1200"/>
                    </a:p>
                  </p:txBody>
                </p:sp>
              </p:grpSp>
              <p:sp>
                <p:nvSpPr>
                  <p:cNvPr id="43198" name="Text Box 48"/>
                  <p:cNvSpPr txBox="1">
                    <a:spLocks noChangeArrowheads="1"/>
                  </p:cNvSpPr>
                  <p:nvPr/>
                </p:nvSpPr>
                <p:spPr bwMode="auto">
                  <a:xfrm>
                    <a:off x="3602038" y="1426965"/>
                    <a:ext cx="1020762" cy="449263"/>
                  </a:xfrm>
                  <a:prstGeom prst="rect">
                    <a:avLst/>
                  </a:prstGeom>
                  <a:noFill/>
                  <a:ln w="12700" algn="ctr">
                    <a:noFill/>
                    <a:miter lim="800000"/>
                    <a:headEnd/>
                    <a:tailEnd/>
                  </a:ln>
                </p:spPr>
                <p:txBody>
                  <a:bodyPr wrap="none" lIns="0" tIns="45711" rIns="0" bIns="45711" anchor="b"/>
                  <a:lstStyle/>
                  <a:p>
                    <a:pPr fontAlgn="b">
                      <a:lnSpc>
                        <a:spcPct val="80000"/>
                      </a:lnSpc>
                      <a:spcBef>
                        <a:spcPct val="20000"/>
                      </a:spcBef>
                      <a:buClr>
                        <a:schemeClr val="accent1"/>
                      </a:buClr>
                    </a:pPr>
                    <a:r>
                      <a:rPr lang="zh-CN" altLang="en-US" sz="900">
                        <a:latin typeface="Arial Narrow" pitchFamily="34" charset="0"/>
                      </a:rPr>
                      <a:t>配置和变更</a:t>
                    </a:r>
                  </a:p>
                </p:txBody>
              </p:sp>
            </p:grpSp>
          </p:grpSp>
        </p:grpSp>
        <p:grpSp>
          <p:nvGrpSpPr>
            <p:cNvPr id="43182" name="Group 75"/>
            <p:cNvGrpSpPr>
              <a:grpSpLocks/>
            </p:cNvGrpSpPr>
            <p:nvPr/>
          </p:nvGrpSpPr>
          <p:grpSpPr bwMode="auto">
            <a:xfrm>
              <a:off x="240" y="2544"/>
              <a:ext cx="1979" cy="540"/>
              <a:chOff x="240" y="2544"/>
              <a:chExt cx="1979" cy="540"/>
            </a:xfrm>
          </p:grpSpPr>
          <p:sp>
            <p:nvSpPr>
              <p:cNvPr id="43183" name="Freeform 56"/>
              <p:cNvSpPr>
                <a:spLocks/>
              </p:cNvSpPr>
              <p:nvPr/>
            </p:nvSpPr>
            <p:spPr bwMode="auto">
              <a:xfrm>
                <a:off x="1728" y="2544"/>
                <a:ext cx="491" cy="288"/>
              </a:xfrm>
              <a:custGeom>
                <a:avLst/>
                <a:gdLst>
                  <a:gd name="T0" fmla="*/ 0 w 708"/>
                  <a:gd name="T1" fmla="*/ 65597085 h 406"/>
                  <a:gd name="T2" fmla="*/ 95465502 w 708"/>
                  <a:gd name="T3" fmla="*/ 65597085 h 406"/>
                  <a:gd name="T4" fmla="*/ 95465502 w 708"/>
                  <a:gd name="T5" fmla="*/ 0 h 406"/>
                  <a:gd name="T6" fmla="*/ 0 60000 65536"/>
                  <a:gd name="T7" fmla="*/ 0 60000 65536"/>
                  <a:gd name="T8" fmla="*/ 0 60000 65536"/>
                  <a:gd name="T9" fmla="*/ 0 w 708"/>
                  <a:gd name="T10" fmla="*/ 0 h 406"/>
                  <a:gd name="T11" fmla="*/ 708 w 708"/>
                  <a:gd name="T12" fmla="*/ 406 h 406"/>
                </a:gdLst>
                <a:ahLst/>
                <a:cxnLst>
                  <a:cxn ang="T6">
                    <a:pos x="T0" y="T1"/>
                  </a:cxn>
                  <a:cxn ang="T7">
                    <a:pos x="T2" y="T3"/>
                  </a:cxn>
                  <a:cxn ang="T8">
                    <a:pos x="T4" y="T5"/>
                  </a:cxn>
                </a:cxnLst>
                <a:rect l="T9" t="T10" r="T11" b="T12"/>
                <a:pathLst>
                  <a:path w="708" h="406">
                    <a:moveTo>
                      <a:pt x="0" y="406"/>
                    </a:moveTo>
                    <a:lnTo>
                      <a:pt x="708" y="406"/>
                    </a:lnTo>
                    <a:lnTo>
                      <a:pt x="708" y="0"/>
                    </a:lnTo>
                  </a:path>
                </a:pathLst>
              </a:custGeom>
              <a:noFill/>
              <a:ln w="38100">
                <a:solidFill>
                  <a:srgbClr val="FFCC00"/>
                </a:solidFill>
                <a:round/>
                <a:headEnd/>
                <a:tailEnd type="triangle" w="med" len="med"/>
              </a:ln>
              <a:effectLst>
                <a:prstShdw prst="shdw17" dist="17961" dir="2700000">
                  <a:srgbClr val="997A00"/>
                </a:prstShdw>
              </a:effectLst>
            </p:spPr>
            <p:txBody>
              <a:bodyPr wrap="none" anchor="ctr"/>
              <a:lstStyle/>
              <a:p>
                <a:endParaRPr lang="zh-CN" altLang="en-US"/>
              </a:p>
            </p:txBody>
          </p:sp>
          <p:sp>
            <p:nvSpPr>
              <p:cNvPr id="43184" name="Rectangle 58"/>
              <p:cNvSpPr>
                <a:spLocks noChangeArrowheads="1"/>
              </p:cNvSpPr>
              <p:nvPr/>
            </p:nvSpPr>
            <p:spPr bwMode="auto">
              <a:xfrm>
                <a:off x="240" y="2928"/>
                <a:ext cx="1584" cy="156"/>
              </a:xfrm>
              <a:prstGeom prst="rect">
                <a:avLst/>
              </a:prstGeom>
              <a:noFill/>
              <a:ln w="12700" algn="ctr">
                <a:noFill/>
                <a:miter lim="800000"/>
                <a:headEnd/>
                <a:tailEnd/>
              </a:ln>
            </p:spPr>
            <p:txBody>
              <a:bodyPr wrap="none" lIns="91437" tIns="45718" rIns="91437" bIns="45718" anchor="ctr"/>
              <a:lstStyle/>
              <a:p>
                <a:pPr marL="177800" indent="-177800" fontAlgn="b">
                  <a:lnSpc>
                    <a:spcPct val="85000"/>
                  </a:lnSpc>
                  <a:spcBef>
                    <a:spcPct val="20000"/>
                  </a:spcBef>
                  <a:buClr>
                    <a:schemeClr val="accent1"/>
                  </a:buClr>
                  <a:buFont typeface="Wingdings" pitchFamily="2" charset="2"/>
                  <a:buChar char="§"/>
                </a:pPr>
                <a:r>
                  <a:rPr lang="en-US" altLang="zh-CN" sz="800">
                    <a:solidFill>
                      <a:srgbClr val="000000"/>
                    </a:solidFill>
                  </a:rPr>
                  <a:t>Web2.0, Eclipse, Visual Studio</a:t>
                </a:r>
                <a:r>
                  <a:rPr lang="zh-CN" altLang="en-US" sz="800">
                    <a:solidFill>
                      <a:srgbClr val="000000"/>
                    </a:solidFill>
                  </a:rPr>
                  <a:t>等</a:t>
                </a:r>
              </a:p>
            </p:txBody>
          </p:sp>
          <p:grpSp>
            <p:nvGrpSpPr>
              <p:cNvPr id="43185" name="Group 59"/>
              <p:cNvGrpSpPr>
                <a:grpSpLocks/>
              </p:cNvGrpSpPr>
              <p:nvPr/>
            </p:nvGrpSpPr>
            <p:grpSpPr bwMode="auto">
              <a:xfrm>
                <a:off x="240" y="2688"/>
                <a:ext cx="1503" cy="224"/>
                <a:chOff x="1048" y="2830"/>
                <a:chExt cx="1359" cy="224"/>
              </a:xfrm>
            </p:grpSpPr>
            <p:sp>
              <p:nvSpPr>
                <p:cNvPr id="43186" name="AutoShape 60"/>
                <p:cNvSpPr>
                  <a:spLocks noChangeArrowheads="1"/>
                </p:cNvSpPr>
                <p:nvPr/>
              </p:nvSpPr>
              <p:spPr bwMode="auto">
                <a:xfrm>
                  <a:off x="1048" y="2830"/>
                  <a:ext cx="1359" cy="224"/>
                </a:xfrm>
                <a:prstGeom prst="roundRect">
                  <a:avLst>
                    <a:gd name="adj" fmla="val 50000"/>
                  </a:avLst>
                </a:prstGeom>
                <a:solidFill>
                  <a:srgbClr val="C6ECF2"/>
                </a:solidFill>
                <a:ln w="12700" algn="ctr">
                  <a:solidFill>
                    <a:schemeClr val="bg2"/>
                  </a:solidFill>
                  <a:round/>
                  <a:headEnd/>
                  <a:tailEnd/>
                </a:ln>
              </p:spPr>
              <p:txBody>
                <a:bodyPr wrap="none" anchor="ctr"/>
                <a:lstStyle/>
                <a:p>
                  <a:endParaRPr lang="zh-CN" altLang="en-US" sz="1200"/>
                </a:p>
              </p:txBody>
            </p:sp>
            <p:sp>
              <p:nvSpPr>
                <p:cNvPr id="43187" name="Text Box 61"/>
                <p:cNvSpPr txBox="1">
                  <a:spLocks noChangeArrowheads="1"/>
                </p:cNvSpPr>
                <p:nvPr/>
              </p:nvSpPr>
              <p:spPr bwMode="auto">
                <a:xfrm>
                  <a:off x="1112" y="2850"/>
                  <a:ext cx="1251" cy="179"/>
                </a:xfrm>
                <a:prstGeom prst="rect">
                  <a:avLst/>
                </a:prstGeom>
                <a:noFill/>
                <a:ln w="12700" algn="ctr">
                  <a:noFill/>
                  <a:miter lim="800000"/>
                  <a:headEnd/>
                  <a:tailEnd/>
                </a:ln>
              </p:spPr>
              <p:txBody>
                <a:bodyPr wrap="none" lIns="91437" tIns="45718" rIns="91437" bIns="45718"/>
                <a:lstStyle/>
                <a:p>
                  <a:pPr fontAlgn="b">
                    <a:buClr>
                      <a:schemeClr val="accent1"/>
                    </a:buClr>
                  </a:pPr>
                  <a:r>
                    <a:rPr lang="zh-CN" altLang="en-US" sz="900"/>
                    <a:t>客户端的集成</a:t>
                  </a:r>
                </a:p>
              </p:txBody>
            </p:sp>
          </p:grpSp>
        </p:grpSp>
      </p:grpSp>
      <p:sp>
        <p:nvSpPr>
          <p:cNvPr id="43011" name="灯片编号占位符 2"/>
          <p:cNvSpPr txBox="1">
            <a:spLocks noGrp="1"/>
          </p:cNvSpPr>
          <p:nvPr/>
        </p:nvSpPr>
        <p:spPr bwMode="black">
          <a:xfrm>
            <a:off x="8328025" y="6529388"/>
            <a:ext cx="673100" cy="152400"/>
          </a:xfrm>
          <a:prstGeom prst="rect">
            <a:avLst/>
          </a:prstGeom>
          <a:noFill/>
          <a:ln w="9525" algn="ctr">
            <a:noFill/>
            <a:miter lim="800000"/>
            <a:headEnd/>
            <a:tailEnd/>
          </a:ln>
        </p:spPr>
        <p:txBody>
          <a:bodyPr lIns="0" tIns="0" rIns="0" bIns="0">
            <a:spAutoFit/>
          </a:bodyPr>
          <a:lstStyle/>
          <a:p>
            <a:pPr algn="r"/>
            <a:fld id="{0F3448C3-EE85-458A-B679-219BA081AA40}" type="slidenum">
              <a:rPr lang="en-US" altLang="en-US" sz="1000">
                <a:solidFill>
                  <a:srgbClr val="000000"/>
                </a:solidFill>
              </a:rPr>
              <a:pPr algn="r"/>
              <a:t>58</a:t>
            </a:fld>
            <a:endParaRPr lang="en-US" altLang="en-US" sz="1000">
              <a:solidFill>
                <a:srgbClr val="000000"/>
              </a:solidFill>
            </a:endParaRPr>
          </a:p>
        </p:txBody>
      </p:sp>
      <p:sp>
        <p:nvSpPr>
          <p:cNvPr id="43012" name="Rectangle 141"/>
          <p:cNvSpPr>
            <a:spLocks noGrp="1" noChangeArrowheads="1"/>
          </p:cNvSpPr>
          <p:nvPr>
            <p:ph type="title" idx="4294967295"/>
          </p:nvPr>
        </p:nvSpPr>
        <p:spPr bwMode="auto">
          <a:xfrm>
            <a:off x="193675" y="331788"/>
            <a:ext cx="8990013" cy="476250"/>
          </a:xfrm>
          <a:prstGeom prst="rect">
            <a:avLst/>
          </a:prstGeom>
          <a:noFill/>
          <a:ln>
            <a:miter lim="800000"/>
            <a:headEnd/>
            <a:tailEnd/>
          </a:ln>
        </p:spPr>
        <p:txBody>
          <a:bodyPr/>
          <a:lstStyle/>
          <a:p>
            <a:r>
              <a:rPr lang="zh-CN" altLang="en-US" sz="3200" b="0" dirty="0">
                <a:latin typeface="黑体" pitchFamily="49" charset="-122"/>
                <a:ea typeface="黑体" pitchFamily="49" charset="-122"/>
              </a:rPr>
              <a:t>智能的软件交付平台：</a:t>
            </a:r>
            <a:r>
              <a:rPr lang="en-US" altLang="zh-CN" sz="3200" b="0" dirty="0">
                <a:latin typeface="黑体" pitchFamily="49" charset="-122"/>
                <a:ea typeface="黑体" pitchFamily="49" charset="-122"/>
              </a:rPr>
              <a:t>Jazz</a:t>
            </a:r>
            <a:r>
              <a:rPr lang="zh-CN" altLang="en-US" sz="3200" b="0" dirty="0">
                <a:latin typeface="黑体" pitchFamily="49" charset="-122"/>
                <a:ea typeface="黑体" pitchFamily="49" charset="-122"/>
              </a:rPr>
              <a:t>平台</a:t>
            </a:r>
            <a:endParaRPr lang="en-US" altLang="zh-CN" sz="3200" b="0" dirty="0">
              <a:latin typeface="黑体" pitchFamily="49" charset="-122"/>
              <a:ea typeface="黑体" pitchFamily="49" charset="-122"/>
            </a:endParaRPr>
          </a:p>
        </p:txBody>
      </p:sp>
      <p:pic>
        <p:nvPicPr>
          <p:cNvPr id="43013" name="Picture 10" descr="JazzMark"/>
          <p:cNvPicPr>
            <a:picLocks noChangeAspect="1" noChangeArrowheads="1"/>
          </p:cNvPicPr>
          <p:nvPr/>
        </p:nvPicPr>
        <p:blipFill>
          <a:blip r:embed="rId6" cstate="print"/>
          <a:srcRect/>
          <a:stretch>
            <a:fillRect/>
          </a:stretch>
        </p:blipFill>
        <p:spPr bwMode="auto">
          <a:xfrm>
            <a:off x="2133600" y="4265613"/>
            <a:ext cx="1327150" cy="728662"/>
          </a:xfrm>
          <a:prstGeom prst="rect">
            <a:avLst/>
          </a:prstGeom>
          <a:noFill/>
          <a:ln w="9525">
            <a:noFill/>
            <a:miter lim="800000"/>
            <a:headEnd/>
            <a:tailEnd/>
          </a:ln>
        </p:spPr>
      </p:pic>
      <p:sp>
        <p:nvSpPr>
          <p:cNvPr id="43014" name="Rectangle 22"/>
          <p:cNvSpPr txBox="1">
            <a:spLocks noChangeArrowheads="1"/>
          </p:cNvSpPr>
          <p:nvPr/>
        </p:nvSpPr>
        <p:spPr bwMode="auto">
          <a:xfrm>
            <a:off x="5114925" y="1987550"/>
            <a:ext cx="3857625" cy="3171825"/>
          </a:xfrm>
          <a:prstGeom prst="rect">
            <a:avLst/>
          </a:prstGeom>
          <a:noFill/>
          <a:ln w="9525">
            <a:noFill/>
            <a:miter lim="800000"/>
            <a:headEnd/>
            <a:tailEnd/>
          </a:ln>
        </p:spPr>
        <p:txBody>
          <a:bodyPr>
            <a:spAutoFit/>
          </a:bodyPr>
          <a:lstStyle/>
          <a:p>
            <a:pPr marL="228600" indent="-228600">
              <a:lnSpc>
                <a:spcPct val="150000"/>
              </a:lnSpc>
              <a:spcBef>
                <a:spcPts val="1200"/>
              </a:spcBef>
              <a:spcAft>
                <a:spcPct val="15000"/>
              </a:spcAft>
              <a:buClr>
                <a:schemeClr val="accent1"/>
              </a:buClr>
              <a:buFont typeface="Wingdings" pitchFamily="2" charset="2"/>
              <a:buChar char="§"/>
            </a:pPr>
            <a:r>
              <a:rPr lang="zh-CN" altLang="en-US"/>
              <a:t>统一的存储库 ：项目管理信息和软件开发信息</a:t>
            </a:r>
          </a:p>
          <a:p>
            <a:pPr marL="228600" indent="-228600">
              <a:lnSpc>
                <a:spcPct val="150000"/>
              </a:lnSpc>
              <a:spcBef>
                <a:spcPts val="1200"/>
              </a:spcBef>
              <a:spcAft>
                <a:spcPct val="15000"/>
              </a:spcAft>
              <a:buClr>
                <a:schemeClr val="accent1"/>
              </a:buClr>
              <a:buFont typeface="Wingdings" pitchFamily="2" charset="2"/>
              <a:buChar char="§"/>
            </a:pPr>
            <a:r>
              <a:rPr lang="zh-CN" altLang="en-US"/>
              <a:t>基于</a:t>
            </a:r>
            <a:r>
              <a:rPr lang="en-US" altLang="zh-CN"/>
              <a:t>Web2.0</a:t>
            </a:r>
            <a:r>
              <a:rPr lang="zh-CN" altLang="en-US"/>
              <a:t>和组件技术的开放的、可扩展的架构</a:t>
            </a:r>
            <a:endParaRPr lang="en-US" altLang="zh-CN"/>
          </a:p>
          <a:p>
            <a:pPr marL="228600" indent="-228600">
              <a:lnSpc>
                <a:spcPct val="150000"/>
              </a:lnSpc>
              <a:spcBef>
                <a:spcPts val="1200"/>
              </a:spcBef>
              <a:spcAft>
                <a:spcPct val="15000"/>
              </a:spcAft>
              <a:buClr>
                <a:schemeClr val="accent1"/>
              </a:buClr>
              <a:buFont typeface="Wingdings" pitchFamily="2" charset="2"/>
              <a:buChar char="§"/>
            </a:pPr>
            <a:r>
              <a:rPr lang="zh-CN" altLang="en-US"/>
              <a:t>完整的应用生命周期管理能力</a:t>
            </a:r>
            <a:endParaRPr lang="en-US" altLang="zh-CN"/>
          </a:p>
          <a:p>
            <a:pPr marL="228600" indent="-228600">
              <a:lnSpc>
                <a:spcPct val="150000"/>
              </a:lnSpc>
              <a:spcBef>
                <a:spcPts val="1200"/>
              </a:spcBef>
              <a:spcAft>
                <a:spcPct val="15000"/>
              </a:spcAft>
              <a:buClr>
                <a:schemeClr val="accent1"/>
              </a:buClr>
              <a:buFont typeface="Wingdings" pitchFamily="2" charset="2"/>
              <a:buChar char="§"/>
            </a:pPr>
            <a:r>
              <a:rPr lang="zh-CN" altLang="en-US"/>
              <a:t>协作、自动化、透明</a:t>
            </a:r>
            <a:endParaRPr lang="en-US" altLang="zh-CN"/>
          </a:p>
        </p:txBody>
      </p:sp>
      <p:grpSp>
        <p:nvGrpSpPr>
          <p:cNvPr id="43015" name="Group 81"/>
          <p:cNvGrpSpPr>
            <a:grpSpLocks/>
          </p:cNvGrpSpPr>
          <p:nvPr/>
        </p:nvGrpSpPr>
        <p:grpSpPr bwMode="auto">
          <a:xfrm>
            <a:off x="319088" y="4935538"/>
            <a:ext cx="4138612" cy="1431925"/>
            <a:chOff x="480" y="1056"/>
            <a:chExt cx="5620" cy="1296"/>
          </a:xfrm>
        </p:grpSpPr>
        <p:grpSp>
          <p:nvGrpSpPr>
            <p:cNvPr id="43026" name="Group 82"/>
            <p:cNvGrpSpPr>
              <a:grpSpLocks/>
            </p:cNvGrpSpPr>
            <p:nvPr/>
          </p:nvGrpSpPr>
          <p:grpSpPr bwMode="auto">
            <a:xfrm>
              <a:off x="480" y="1056"/>
              <a:ext cx="4608" cy="1296"/>
              <a:chOff x="48" y="1632"/>
              <a:chExt cx="5568" cy="1796"/>
            </a:xfrm>
          </p:grpSpPr>
          <p:pic>
            <p:nvPicPr>
              <p:cNvPr id="43029" name="Picture 3" descr="CIO"/>
              <p:cNvPicPr>
                <a:picLocks noChangeAspect="1" noChangeArrowheads="1"/>
              </p:cNvPicPr>
              <p:nvPr/>
            </p:nvPicPr>
            <p:blipFill>
              <a:blip r:embed="rId7" cstate="print"/>
              <a:srcRect/>
              <a:stretch>
                <a:fillRect/>
              </a:stretch>
            </p:blipFill>
            <p:spPr bwMode="auto">
              <a:xfrm>
                <a:off x="4537" y="2590"/>
                <a:ext cx="643" cy="756"/>
              </a:xfrm>
              <a:prstGeom prst="rect">
                <a:avLst/>
              </a:prstGeom>
              <a:noFill/>
              <a:ln w="9525">
                <a:noFill/>
                <a:miter lim="800000"/>
                <a:headEnd/>
                <a:tailEnd/>
              </a:ln>
            </p:spPr>
          </p:pic>
          <p:pic>
            <p:nvPicPr>
              <p:cNvPr id="43030" name="Picture 4" descr="CFO"/>
              <p:cNvPicPr>
                <a:picLocks noChangeAspect="1" noChangeArrowheads="1"/>
              </p:cNvPicPr>
              <p:nvPr/>
            </p:nvPicPr>
            <p:blipFill>
              <a:blip r:embed="rId8" cstate="print"/>
              <a:srcRect/>
              <a:stretch>
                <a:fillRect/>
              </a:stretch>
            </p:blipFill>
            <p:spPr bwMode="auto">
              <a:xfrm>
                <a:off x="1546" y="2525"/>
                <a:ext cx="689" cy="864"/>
              </a:xfrm>
              <a:prstGeom prst="rect">
                <a:avLst/>
              </a:prstGeom>
              <a:noFill/>
              <a:ln w="9525">
                <a:noFill/>
                <a:miter lim="800000"/>
                <a:headEnd/>
                <a:tailEnd/>
              </a:ln>
            </p:spPr>
          </p:pic>
          <p:pic>
            <p:nvPicPr>
              <p:cNvPr id="43031" name="Picture 5" descr="ProgramManager"/>
              <p:cNvPicPr>
                <a:picLocks noChangeAspect="1" noChangeArrowheads="1"/>
              </p:cNvPicPr>
              <p:nvPr/>
            </p:nvPicPr>
            <p:blipFill>
              <a:blip r:embed="rId9" cstate="print"/>
              <a:srcRect/>
              <a:stretch>
                <a:fillRect/>
              </a:stretch>
            </p:blipFill>
            <p:spPr bwMode="auto">
              <a:xfrm>
                <a:off x="480" y="2525"/>
                <a:ext cx="720" cy="903"/>
              </a:xfrm>
              <a:prstGeom prst="rect">
                <a:avLst/>
              </a:prstGeom>
              <a:noFill/>
              <a:ln w="9525">
                <a:noFill/>
                <a:miter lim="800000"/>
                <a:headEnd/>
                <a:tailEnd/>
              </a:ln>
            </p:spPr>
          </p:pic>
          <p:pic>
            <p:nvPicPr>
              <p:cNvPr id="43032" name="Picture 6" descr="LineOfBusinessOwner"/>
              <p:cNvPicPr>
                <a:picLocks noChangeAspect="1" noChangeArrowheads="1"/>
              </p:cNvPicPr>
              <p:nvPr/>
            </p:nvPicPr>
            <p:blipFill>
              <a:blip r:embed="rId10" cstate="print"/>
              <a:srcRect/>
              <a:stretch>
                <a:fillRect/>
              </a:stretch>
            </p:blipFill>
            <p:spPr bwMode="auto">
              <a:xfrm>
                <a:off x="3552" y="2525"/>
                <a:ext cx="682" cy="864"/>
              </a:xfrm>
              <a:prstGeom prst="rect">
                <a:avLst/>
              </a:prstGeom>
              <a:noFill/>
              <a:ln w="9525">
                <a:noFill/>
                <a:miter lim="800000"/>
                <a:headEnd/>
                <a:tailEnd/>
              </a:ln>
            </p:spPr>
          </p:pic>
          <p:pic>
            <p:nvPicPr>
              <p:cNvPr id="43033" name="Picture 7" descr="Developer"/>
              <p:cNvPicPr>
                <a:picLocks noChangeAspect="1" noChangeArrowheads="1"/>
              </p:cNvPicPr>
              <p:nvPr/>
            </p:nvPicPr>
            <p:blipFill>
              <a:blip r:embed="rId11" cstate="print"/>
              <a:srcRect/>
              <a:stretch>
                <a:fillRect/>
              </a:stretch>
            </p:blipFill>
            <p:spPr bwMode="auto">
              <a:xfrm>
                <a:off x="2496" y="2525"/>
                <a:ext cx="720" cy="903"/>
              </a:xfrm>
              <a:prstGeom prst="rect">
                <a:avLst/>
              </a:prstGeom>
              <a:noFill/>
              <a:ln w="9525">
                <a:noFill/>
                <a:miter lim="800000"/>
                <a:headEnd/>
                <a:tailEnd/>
              </a:ln>
            </p:spPr>
          </p:pic>
          <p:grpSp>
            <p:nvGrpSpPr>
              <p:cNvPr id="43034" name="Group 8"/>
              <p:cNvGrpSpPr>
                <a:grpSpLocks/>
              </p:cNvGrpSpPr>
              <p:nvPr/>
            </p:nvGrpSpPr>
            <p:grpSpPr bwMode="auto">
              <a:xfrm>
                <a:off x="432" y="2333"/>
                <a:ext cx="4800" cy="240"/>
                <a:chOff x="432" y="2880"/>
                <a:chExt cx="4800" cy="240"/>
              </a:xfrm>
            </p:grpSpPr>
            <p:sp>
              <p:nvSpPr>
                <p:cNvPr id="43157" name="AutoShape 9"/>
                <p:cNvSpPr>
                  <a:spLocks noChangeArrowheads="1"/>
                </p:cNvSpPr>
                <p:nvPr/>
              </p:nvSpPr>
              <p:spPr bwMode="auto">
                <a:xfrm>
                  <a:off x="431" y="2878"/>
                  <a:ext cx="768" cy="251"/>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defRPr/>
                  </a:pPr>
                  <a:r>
                    <a:rPr lang="zh-CN" altLang="en-US" sz="700">
                      <a:latin typeface="Arial" charset="0"/>
                    </a:rPr>
                    <a:t>需求分析</a:t>
                  </a:r>
                </a:p>
              </p:txBody>
            </p:sp>
            <p:sp>
              <p:nvSpPr>
                <p:cNvPr id="43158" name="AutoShape 10"/>
                <p:cNvSpPr>
                  <a:spLocks noChangeArrowheads="1"/>
                </p:cNvSpPr>
                <p:nvPr/>
              </p:nvSpPr>
              <p:spPr bwMode="auto">
                <a:xfrm>
                  <a:off x="1442" y="2878"/>
                  <a:ext cx="766" cy="251"/>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defRPr/>
                  </a:pPr>
                  <a:r>
                    <a:rPr lang="zh-CN" altLang="en-US" sz="700">
                      <a:latin typeface="Arial" charset="0"/>
                    </a:rPr>
                    <a:t>分析设计</a:t>
                  </a:r>
                </a:p>
              </p:txBody>
            </p:sp>
            <p:sp>
              <p:nvSpPr>
                <p:cNvPr id="43159" name="AutoShape 11"/>
                <p:cNvSpPr>
                  <a:spLocks noChangeArrowheads="1"/>
                </p:cNvSpPr>
                <p:nvPr/>
              </p:nvSpPr>
              <p:spPr bwMode="auto">
                <a:xfrm>
                  <a:off x="2447" y="2878"/>
                  <a:ext cx="771" cy="251"/>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defRPr/>
                  </a:pPr>
                  <a:r>
                    <a:rPr lang="zh-CN" altLang="en-US" sz="700">
                      <a:latin typeface="Arial" charset="0"/>
                    </a:rPr>
                    <a:t>开发</a:t>
                  </a:r>
                </a:p>
              </p:txBody>
            </p:sp>
            <p:sp>
              <p:nvSpPr>
                <p:cNvPr id="43160" name="AutoShape 12"/>
                <p:cNvSpPr>
                  <a:spLocks noChangeArrowheads="1"/>
                </p:cNvSpPr>
                <p:nvPr/>
              </p:nvSpPr>
              <p:spPr bwMode="auto">
                <a:xfrm>
                  <a:off x="3458" y="2878"/>
                  <a:ext cx="776" cy="251"/>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defRPr/>
                  </a:pPr>
                  <a:r>
                    <a:rPr lang="zh-CN" altLang="en-US" sz="700">
                      <a:latin typeface="Arial" charset="0"/>
                    </a:rPr>
                    <a:t>测试</a:t>
                  </a:r>
                </a:p>
              </p:txBody>
            </p:sp>
            <p:sp>
              <p:nvSpPr>
                <p:cNvPr id="43161" name="AutoShape 13"/>
                <p:cNvSpPr>
                  <a:spLocks noChangeArrowheads="1"/>
                </p:cNvSpPr>
                <p:nvPr/>
              </p:nvSpPr>
              <p:spPr bwMode="auto">
                <a:xfrm>
                  <a:off x="4468" y="2878"/>
                  <a:ext cx="776" cy="251"/>
                </a:xfrm>
                <a:prstGeom prst="roundRect">
                  <a:avLst>
                    <a:gd name="adj" fmla="val 49282"/>
                  </a:avLst>
                </a:prstGeom>
                <a:solidFill>
                  <a:srgbClr val="DDDDDD"/>
                </a:solidFill>
                <a:ln w="38100">
                  <a:solidFill>
                    <a:schemeClr val="accent2"/>
                  </a:solidFill>
                  <a:round/>
                  <a:headEnd/>
                  <a:tailEnd/>
                </a:ln>
                <a:effectLst>
                  <a:outerShdw dist="45791" dir="3378596" algn="ctr" rotWithShape="0">
                    <a:srgbClr val="000000">
                      <a:alpha val="50000"/>
                    </a:srgbClr>
                  </a:outerShdw>
                </a:effectLst>
              </p:spPr>
              <p:txBody>
                <a:bodyPr wrap="none" anchor="ctr"/>
                <a:lstStyle/>
                <a:p>
                  <a:pPr>
                    <a:defRPr/>
                  </a:pPr>
                  <a:r>
                    <a:rPr lang="zh-CN" altLang="en-US" sz="700">
                      <a:latin typeface="Arial" charset="0"/>
                    </a:rPr>
                    <a:t>发布</a:t>
                  </a:r>
                </a:p>
              </p:txBody>
            </p:sp>
            <p:sp>
              <p:nvSpPr>
                <p:cNvPr id="43162" name="AutoShape 14"/>
                <p:cNvSpPr>
                  <a:spLocks noChangeArrowheads="1"/>
                </p:cNvSpPr>
                <p:nvPr/>
              </p:nvSpPr>
              <p:spPr bwMode="auto">
                <a:xfrm>
                  <a:off x="1248"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p>
                  <a:endParaRPr lang="zh-CN" altLang="en-US" sz="800"/>
                </a:p>
              </p:txBody>
            </p:sp>
            <p:sp>
              <p:nvSpPr>
                <p:cNvPr id="43163" name="AutoShape 15"/>
                <p:cNvSpPr>
                  <a:spLocks noChangeArrowheads="1"/>
                </p:cNvSpPr>
                <p:nvPr/>
              </p:nvSpPr>
              <p:spPr bwMode="auto">
                <a:xfrm>
                  <a:off x="2256"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p>
                  <a:endParaRPr lang="zh-CN" altLang="en-US" sz="800"/>
                </a:p>
              </p:txBody>
            </p:sp>
            <p:sp>
              <p:nvSpPr>
                <p:cNvPr id="43164" name="AutoShape 16"/>
                <p:cNvSpPr>
                  <a:spLocks noChangeArrowheads="1"/>
                </p:cNvSpPr>
                <p:nvPr/>
              </p:nvSpPr>
              <p:spPr bwMode="auto">
                <a:xfrm>
                  <a:off x="3264"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p>
                  <a:endParaRPr lang="zh-CN" altLang="en-US" sz="800"/>
                </a:p>
              </p:txBody>
            </p:sp>
            <p:sp>
              <p:nvSpPr>
                <p:cNvPr id="43165" name="AutoShape 17"/>
                <p:cNvSpPr>
                  <a:spLocks noChangeArrowheads="1"/>
                </p:cNvSpPr>
                <p:nvPr/>
              </p:nvSpPr>
              <p:spPr bwMode="auto">
                <a:xfrm>
                  <a:off x="4272" y="2904"/>
                  <a:ext cx="144" cy="192"/>
                </a:xfrm>
                <a:prstGeom prst="notchedRightArrow">
                  <a:avLst>
                    <a:gd name="adj1" fmla="val 50000"/>
                    <a:gd name="adj2" fmla="val 25000"/>
                  </a:avLst>
                </a:prstGeom>
                <a:solidFill>
                  <a:schemeClr val="accent2"/>
                </a:solidFill>
                <a:ln w="9525">
                  <a:solidFill>
                    <a:schemeClr val="accent2"/>
                  </a:solidFill>
                  <a:miter lim="800000"/>
                  <a:headEnd/>
                  <a:tailEnd/>
                </a:ln>
              </p:spPr>
              <p:txBody>
                <a:bodyPr wrap="none" anchor="ctr"/>
                <a:lstStyle/>
                <a:p>
                  <a:endParaRPr lang="zh-CN" altLang="en-US" sz="800"/>
                </a:p>
              </p:txBody>
            </p:sp>
          </p:grpSp>
          <p:grpSp>
            <p:nvGrpSpPr>
              <p:cNvPr id="43035" name="Group 13"/>
              <p:cNvGrpSpPr>
                <a:grpSpLocks/>
              </p:cNvGrpSpPr>
              <p:nvPr/>
            </p:nvGrpSpPr>
            <p:grpSpPr bwMode="auto">
              <a:xfrm>
                <a:off x="336" y="2093"/>
                <a:ext cx="5280" cy="214"/>
                <a:chOff x="664" y="2190"/>
                <a:chExt cx="4903" cy="214"/>
              </a:xfrm>
            </p:grpSpPr>
            <p:sp>
              <p:nvSpPr>
                <p:cNvPr id="43129" name="Oval 14"/>
                <p:cNvSpPr>
                  <a:spLocks noChangeArrowheads="1"/>
                </p:cNvSpPr>
                <p:nvPr/>
              </p:nvSpPr>
              <p:spPr bwMode="auto">
                <a:xfrm>
                  <a:off x="716"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0" name="Oval 15"/>
                <p:cNvSpPr>
                  <a:spLocks noChangeArrowheads="1"/>
                </p:cNvSpPr>
                <p:nvPr/>
              </p:nvSpPr>
              <p:spPr bwMode="auto">
                <a:xfrm>
                  <a:off x="896"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1" name="Oval 16"/>
                <p:cNvSpPr>
                  <a:spLocks noChangeArrowheads="1"/>
                </p:cNvSpPr>
                <p:nvPr/>
              </p:nvSpPr>
              <p:spPr bwMode="auto">
                <a:xfrm>
                  <a:off x="1076"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2" name="Oval 17"/>
                <p:cNvSpPr>
                  <a:spLocks noChangeArrowheads="1"/>
                </p:cNvSpPr>
                <p:nvPr/>
              </p:nvSpPr>
              <p:spPr bwMode="auto">
                <a:xfrm>
                  <a:off x="1257"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3" name="Oval 18"/>
                <p:cNvSpPr>
                  <a:spLocks noChangeArrowheads="1"/>
                </p:cNvSpPr>
                <p:nvPr/>
              </p:nvSpPr>
              <p:spPr bwMode="auto">
                <a:xfrm>
                  <a:off x="1437"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4" name="Oval 19"/>
                <p:cNvSpPr>
                  <a:spLocks noChangeArrowheads="1"/>
                </p:cNvSpPr>
                <p:nvPr/>
              </p:nvSpPr>
              <p:spPr bwMode="auto">
                <a:xfrm>
                  <a:off x="1618"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5" name="Oval 20"/>
                <p:cNvSpPr>
                  <a:spLocks noChangeArrowheads="1"/>
                </p:cNvSpPr>
                <p:nvPr/>
              </p:nvSpPr>
              <p:spPr bwMode="auto">
                <a:xfrm>
                  <a:off x="1798"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6" name="Oval 21"/>
                <p:cNvSpPr>
                  <a:spLocks noChangeArrowheads="1"/>
                </p:cNvSpPr>
                <p:nvPr/>
              </p:nvSpPr>
              <p:spPr bwMode="auto">
                <a:xfrm>
                  <a:off x="1979"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7" name="Oval 22"/>
                <p:cNvSpPr>
                  <a:spLocks noChangeArrowheads="1"/>
                </p:cNvSpPr>
                <p:nvPr/>
              </p:nvSpPr>
              <p:spPr bwMode="auto">
                <a:xfrm>
                  <a:off x="2159"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8" name="Oval 23"/>
                <p:cNvSpPr>
                  <a:spLocks noChangeArrowheads="1"/>
                </p:cNvSpPr>
                <p:nvPr/>
              </p:nvSpPr>
              <p:spPr bwMode="auto">
                <a:xfrm>
                  <a:off x="2340"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39" name="Oval 24"/>
                <p:cNvSpPr>
                  <a:spLocks noChangeArrowheads="1"/>
                </p:cNvSpPr>
                <p:nvPr/>
              </p:nvSpPr>
              <p:spPr bwMode="auto">
                <a:xfrm>
                  <a:off x="2520"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0" name="Oval 25"/>
                <p:cNvSpPr>
                  <a:spLocks noChangeArrowheads="1"/>
                </p:cNvSpPr>
                <p:nvPr/>
              </p:nvSpPr>
              <p:spPr bwMode="auto">
                <a:xfrm>
                  <a:off x="2701"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1" name="Oval 26"/>
                <p:cNvSpPr>
                  <a:spLocks noChangeArrowheads="1"/>
                </p:cNvSpPr>
                <p:nvPr/>
              </p:nvSpPr>
              <p:spPr bwMode="auto">
                <a:xfrm>
                  <a:off x="2881"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2" name="Oval 27"/>
                <p:cNvSpPr>
                  <a:spLocks noChangeArrowheads="1"/>
                </p:cNvSpPr>
                <p:nvPr/>
              </p:nvSpPr>
              <p:spPr bwMode="auto">
                <a:xfrm>
                  <a:off x="3062"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3" name="Oval 28"/>
                <p:cNvSpPr>
                  <a:spLocks noChangeArrowheads="1"/>
                </p:cNvSpPr>
                <p:nvPr/>
              </p:nvSpPr>
              <p:spPr bwMode="auto">
                <a:xfrm>
                  <a:off x="3242"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4" name="Oval 29"/>
                <p:cNvSpPr>
                  <a:spLocks noChangeArrowheads="1"/>
                </p:cNvSpPr>
                <p:nvPr/>
              </p:nvSpPr>
              <p:spPr bwMode="auto">
                <a:xfrm>
                  <a:off x="3422"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5" name="Oval 30"/>
                <p:cNvSpPr>
                  <a:spLocks noChangeArrowheads="1"/>
                </p:cNvSpPr>
                <p:nvPr/>
              </p:nvSpPr>
              <p:spPr bwMode="auto">
                <a:xfrm>
                  <a:off x="3603"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6" name="Oval 31"/>
                <p:cNvSpPr>
                  <a:spLocks noChangeArrowheads="1"/>
                </p:cNvSpPr>
                <p:nvPr/>
              </p:nvSpPr>
              <p:spPr bwMode="auto">
                <a:xfrm>
                  <a:off x="3783"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7" name="Oval 32"/>
                <p:cNvSpPr>
                  <a:spLocks noChangeArrowheads="1"/>
                </p:cNvSpPr>
                <p:nvPr/>
              </p:nvSpPr>
              <p:spPr bwMode="auto">
                <a:xfrm>
                  <a:off x="3964"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48" name="Oval 33"/>
                <p:cNvSpPr>
                  <a:spLocks noChangeArrowheads="1"/>
                </p:cNvSpPr>
                <p:nvPr/>
              </p:nvSpPr>
              <p:spPr bwMode="auto">
                <a:xfrm>
                  <a:off x="4144"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600"/>
                </a:p>
              </p:txBody>
            </p:sp>
            <p:sp>
              <p:nvSpPr>
                <p:cNvPr id="43149" name="Oval 34"/>
                <p:cNvSpPr>
                  <a:spLocks noChangeArrowheads="1"/>
                </p:cNvSpPr>
                <p:nvPr/>
              </p:nvSpPr>
              <p:spPr bwMode="auto">
                <a:xfrm>
                  <a:off x="4325"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50" name="Oval 35"/>
                <p:cNvSpPr>
                  <a:spLocks noChangeArrowheads="1"/>
                </p:cNvSpPr>
                <p:nvPr/>
              </p:nvSpPr>
              <p:spPr bwMode="auto">
                <a:xfrm>
                  <a:off x="4505"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51" name="Oval 36"/>
                <p:cNvSpPr>
                  <a:spLocks noChangeArrowheads="1"/>
                </p:cNvSpPr>
                <p:nvPr/>
              </p:nvSpPr>
              <p:spPr bwMode="auto">
                <a:xfrm>
                  <a:off x="4686"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52" name="Oval 37"/>
                <p:cNvSpPr>
                  <a:spLocks noChangeArrowheads="1"/>
                </p:cNvSpPr>
                <p:nvPr/>
              </p:nvSpPr>
              <p:spPr bwMode="auto">
                <a:xfrm>
                  <a:off x="4866"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53" name="Oval 38"/>
                <p:cNvSpPr>
                  <a:spLocks noChangeArrowheads="1"/>
                </p:cNvSpPr>
                <p:nvPr/>
              </p:nvSpPr>
              <p:spPr bwMode="auto">
                <a:xfrm>
                  <a:off x="5047"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54" name="Oval 39"/>
                <p:cNvSpPr>
                  <a:spLocks noChangeArrowheads="1"/>
                </p:cNvSpPr>
                <p:nvPr/>
              </p:nvSpPr>
              <p:spPr bwMode="auto">
                <a:xfrm>
                  <a:off x="5227"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55" name="Oval 40"/>
                <p:cNvSpPr>
                  <a:spLocks noChangeArrowheads="1"/>
                </p:cNvSpPr>
                <p:nvPr/>
              </p:nvSpPr>
              <p:spPr bwMode="auto">
                <a:xfrm>
                  <a:off x="5408" y="2236"/>
                  <a:ext cx="128" cy="128"/>
                </a:xfrm>
                <a:prstGeom prst="ellipse">
                  <a:avLst/>
                </a:prstGeom>
                <a:noFill/>
                <a:ln w="76200">
                  <a:solidFill>
                    <a:schemeClr val="hlink"/>
                  </a:solidFill>
                  <a:round/>
                  <a:headEnd/>
                  <a:tailEnd/>
                </a:ln>
              </p:spPr>
              <p:txBody>
                <a:bodyPr lIns="0" tIns="0" rIns="0" bIns="0" anchor="ctr"/>
                <a:lstStyle/>
                <a:p>
                  <a:pPr eaLnBrk="0" hangingPunct="0"/>
                  <a:endParaRPr lang="zh-CN" altLang="en-US" sz="800"/>
                </a:p>
              </p:txBody>
            </p:sp>
            <p:sp>
              <p:nvSpPr>
                <p:cNvPr id="43156" name="AutoShape 41"/>
                <p:cNvSpPr>
                  <a:spLocks noChangeArrowheads="1"/>
                </p:cNvSpPr>
                <p:nvPr/>
              </p:nvSpPr>
              <p:spPr bwMode="auto">
                <a:xfrm>
                  <a:off x="664" y="2190"/>
                  <a:ext cx="4903" cy="214"/>
                </a:xfrm>
                <a:prstGeom prst="roundRect">
                  <a:avLst>
                    <a:gd name="adj" fmla="val 16667"/>
                  </a:avLst>
                </a:prstGeom>
                <a:noFill/>
                <a:ln w="28575">
                  <a:solidFill>
                    <a:schemeClr val="hlink"/>
                  </a:solidFill>
                  <a:round/>
                  <a:headEnd/>
                  <a:tailEnd/>
                </a:ln>
              </p:spPr>
              <p:txBody>
                <a:bodyPr lIns="0" tIns="0" rIns="0" bIns="0" anchor="ctr"/>
                <a:lstStyle/>
                <a:p>
                  <a:pPr eaLnBrk="0" hangingPunct="0"/>
                  <a:endParaRPr lang="zh-CN" altLang="en-US" sz="800"/>
                </a:p>
              </p:txBody>
            </p:sp>
          </p:grpSp>
          <p:grpSp>
            <p:nvGrpSpPr>
              <p:cNvPr id="43036" name="Group 143"/>
              <p:cNvGrpSpPr>
                <a:grpSpLocks/>
              </p:cNvGrpSpPr>
              <p:nvPr/>
            </p:nvGrpSpPr>
            <p:grpSpPr bwMode="auto">
              <a:xfrm>
                <a:off x="1248" y="2669"/>
                <a:ext cx="360" cy="209"/>
                <a:chOff x="3264" y="1705"/>
                <a:chExt cx="360" cy="209"/>
              </a:xfrm>
            </p:grpSpPr>
            <p:grpSp>
              <p:nvGrpSpPr>
                <p:cNvPr id="43125" name="Group 144"/>
                <p:cNvGrpSpPr>
                  <a:grpSpLocks/>
                </p:cNvGrpSpPr>
                <p:nvPr/>
              </p:nvGrpSpPr>
              <p:grpSpPr bwMode="auto">
                <a:xfrm>
                  <a:off x="3309" y="1705"/>
                  <a:ext cx="277" cy="74"/>
                  <a:chOff x="2733" y="1993"/>
                  <a:chExt cx="357" cy="154"/>
                </a:xfrm>
              </p:grpSpPr>
              <p:sp>
                <p:nvSpPr>
                  <p:cNvPr id="43127" name="AutoShape 145"/>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sp>
                <p:nvSpPr>
                  <p:cNvPr id="43128" name="AutoShape 146"/>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grpSp>
            <p:sp>
              <p:nvSpPr>
                <p:cNvPr id="43126" name="Text Box 147"/>
                <p:cNvSpPr txBox="1">
                  <a:spLocks noChangeArrowheads="1"/>
                </p:cNvSpPr>
                <p:nvPr/>
              </p:nvSpPr>
              <p:spPr bwMode="auto">
                <a:xfrm>
                  <a:off x="3264" y="1752"/>
                  <a:ext cx="360" cy="162"/>
                </a:xfrm>
                <a:prstGeom prst="rect">
                  <a:avLst/>
                </a:prstGeom>
                <a:noFill/>
                <a:ln w="12700" algn="ctr">
                  <a:noFill/>
                  <a:miter lim="800000"/>
                  <a:headEnd/>
                  <a:tailEnd/>
                </a:ln>
              </p:spPr>
              <p:txBody>
                <a:bodyPr/>
                <a:lstStyle/>
                <a:p>
                  <a:r>
                    <a:rPr lang="zh-CN" altLang="en-US" sz="600"/>
                    <a:t>活动</a:t>
                  </a:r>
                </a:p>
              </p:txBody>
            </p:sp>
          </p:grpSp>
          <p:grpSp>
            <p:nvGrpSpPr>
              <p:cNvPr id="43037" name="Group 148"/>
              <p:cNvGrpSpPr>
                <a:grpSpLocks/>
              </p:cNvGrpSpPr>
              <p:nvPr/>
            </p:nvGrpSpPr>
            <p:grpSpPr bwMode="auto">
              <a:xfrm>
                <a:off x="2208" y="2669"/>
                <a:ext cx="360" cy="209"/>
                <a:chOff x="3264" y="1705"/>
                <a:chExt cx="360" cy="209"/>
              </a:xfrm>
            </p:grpSpPr>
            <p:grpSp>
              <p:nvGrpSpPr>
                <p:cNvPr id="43121" name="Group 149"/>
                <p:cNvGrpSpPr>
                  <a:grpSpLocks/>
                </p:cNvGrpSpPr>
                <p:nvPr/>
              </p:nvGrpSpPr>
              <p:grpSpPr bwMode="auto">
                <a:xfrm>
                  <a:off x="3309" y="1705"/>
                  <a:ext cx="277" cy="74"/>
                  <a:chOff x="2733" y="1993"/>
                  <a:chExt cx="357" cy="154"/>
                </a:xfrm>
              </p:grpSpPr>
              <p:sp>
                <p:nvSpPr>
                  <p:cNvPr id="43123" name="AutoShape 150"/>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sp>
                <p:nvSpPr>
                  <p:cNvPr id="43124" name="AutoShape 151"/>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grpSp>
            <p:sp>
              <p:nvSpPr>
                <p:cNvPr id="43122" name="Text Box 152"/>
                <p:cNvSpPr txBox="1">
                  <a:spLocks noChangeArrowheads="1"/>
                </p:cNvSpPr>
                <p:nvPr/>
              </p:nvSpPr>
              <p:spPr bwMode="auto">
                <a:xfrm>
                  <a:off x="3264" y="1752"/>
                  <a:ext cx="360" cy="162"/>
                </a:xfrm>
                <a:prstGeom prst="rect">
                  <a:avLst/>
                </a:prstGeom>
                <a:noFill/>
                <a:ln w="12700" algn="ctr">
                  <a:noFill/>
                  <a:miter lim="800000"/>
                  <a:headEnd/>
                  <a:tailEnd/>
                </a:ln>
              </p:spPr>
              <p:txBody>
                <a:bodyPr/>
                <a:lstStyle/>
                <a:p>
                  <a:r>
                    <a:rPr lang="zh-CN" altLang="en-US" sz="600"/>
                    <a:t>活动</a:t>
                  </a:r>
                </a:p>
              </p:txBody>
            </p:sp>
          </p:grpSp>
          <p:grpSp>
            <p:nvGrpSpPr>
              <p:cNvPr id="43038" name="Group 153"/>
              <p:cNvGrpSpPr>
                <a:grpSpLocks/>
              </p:cNvGrpSpPr>
              <p:nvPr/>
            </p:nvGrpSpPr>
            <p:grpSpPr bwMode="auto">
              <a:xfrm>
                <a:off x="3216" y="2669"/>
                <a:ext cx="360" cy="209"/>
                <a:chOff x="3264" y="1705"/>
                <a:chExt cx="360" cy="209"/>
              </a:xfrm>
            </p:grpSpPr>
            <p:grpSp>
              <p:nvGrpSpPr>
                <p:cNvPr id="43117" name="Group 154"/>
                <p:cNvGrpSpPr>
                  <a:grpSpLocks/>
                </p:cNvGrpSpPr>
                <p:nvPr/>
              </p:nvGrpSpPr>
              <p:grpSpPr bwMode="auto">
                <a:xfrm>
                  <a:off x="3309" y="1705"/>
                  <a:ext cx="277" cy="74"/>
                  <a:chOff x="2733" y="1993"/>
                  <a:chExt cx="357" cy="154"/>
                </a:xfrm>
              </p:grpSpPr>
              <p:sp>
                <p:nvSpPr>
                  <p:cNvPr id="43119" name="AutoShape 155"/>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sp>
                <p:nvSpPr>
                  <p:cNvPr id="43120" name="AutoShape 156"/>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grpSp>
            <p:sp>
              <p:nvSpPr>
                <p:cNvPr id="43118" name="Text Box 157"/>
                <p:cNvSpPr txBox="1">
                  <a:spLocks noChangeArrowheads="1"/>
                </p:cNvSpPr>
                <p:nvPr/>
              </p:nvSpPr>
              <p:spPr bwMode="auto">
                <a:xfrm>
                  <a:off x="3264" y="1752"/>
                  <a:ext cx="360" cy="162"/>
                </a:xfrm>
                <a:prstGeom prst="rect">
                  <a:avLst/>
                </a:prstGeom>
                <a:noFill/>
                <a:ln w="12700" algn="ctr">
                  <a:noFill/>
                  <a:miter lim="800000"/>
                  <a:headEnd/>
                  <a:tailEnd/>
                </a:ln>
              </p:spPr>
              <p:txBody>
                <a:bodyPr/>
                <a:lstStyle/>
                <a:p>
                  <a:r>
                    <a:rPr lang="zh-CN" altLang="en-US" sz="600"/>
                    <a:t>活动</a:t>
                  </a:r>
                </a:p>
              </p:txBody>
            </p:sp>
          </p:grpSp>
          <p:grpSp>
            <p:nvGrpSpPr>
              <p:cNvPr id="43039" name="Group 160"/>
              <p:cNvGrpSpPr>
                <a:grpSpLocks/>
              </p:cNvGrpSpPr>
              <p:nvPr/>
            </p:nvGrpSpPr>
            <p:grpSpPr bwMode="auto">
              <a:xfrm>
                <a:off x="4224" y="2669"/>
                <a:ext cx="360" cy="209"/>
                <a:chOff x="3264" y="1705"/>
                <a:chExt cx="360" cy="209"/>
              </a:xfrm>
            </p:grpSpPr>
            <p:grpSp>
              <p:nvGrpSpPr>
                <p:cNvPr id="43113" name="Group 161"/>
                <p:cNvGrpSpPr>
                  <a:grpSpLocks/>
                </p:cNvGrpSpPr>
                <p:nvPr/>
              </p:nvGrpSpPr>
              <p:grpSpPr bwMode="auto">
                <a:xfrm>
                  <a:off x="3309" y="1705"/>
                  <a:ext cx="277" cy="74"/>
                  <a:chOff x="2733" y="1993"/>
                  <a:chExt cx="357" cy="154"/>
                </a:xfrm>
              </p:grpSpPr>
              <p:sp>
                <p:nvSpPr>
                  <p:cNvPr id="43115" name="AutoShape 162"/>
                  <p:cNvSpPr>
                    <a:spLocks noChangeArrowheads="1"/>
                  </p:cNvSpPr>
                  <p:nvPr/>
                </p:nvSpPr>
                <p:spPr bwMode="auto">
                  <a:xfrm>
                    <a:off x="2733" y="1993"/>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sp>
                <p:nvSpPr>
                  <p:cNvPr id="43116" name="AutoShape 163"/>
                  <p:cNvSpPr>
                    <a:spLocks noChangeArrowheads="1"/>
                  </p:cNvSpPr>
                  <p:nvPr/>
                </p:nvSpPr>
                <p:spPr bwMode="auto">
                  <a:xfrm>
                    <a:off x="2733" y="2081"/>
                    <a:ext cx="357" cy="66"/>
                  </a:xfrm>
                  <a:prstGeom prst="cube">
                    <a:avLst>
                      <a:gd name="adj" fmla="val 25000"/>
                    </a:avLst>
                  </a:prstGeom>
                  <a:solidFill>
                    <a:srgbClr val="FF99CC"/>
                  </a:solidFill>
                  <a:ln w="12700">
                    <a:solidFill>
                      <a:schemeClr val="tx1"/>
                    </a:solidFill>
                    <a:miter lim="800000"/>
                    <a:headEnd/>
                    <a:tailEnd/>
                  </a:ln>
                </p:spPr>
                <p:txBody>
                  <a:bodyPr anchor="ctr"/>
                  <a:lstStyle/>
                  <a:p>
                    <a:endParaRPr lang="zh-CN" altLang="en-US" sz="900"/>
                  </a:p>
                </p:txBody>
              </p:sp>
            </p:grpSp>
            <p:sp>
              <p:nvSpPr>
                <p:cNvPr id="43114" name="Text Box 164"/>
                <p:cNvSpPr txBox="1">
                  <a:spLocks noChangeArrowheads="1"/>
                </p:cNvSpPr>
                <p:nvPr/>
              </p:nvSpPr>
              <p:spPr bwMode="auto">
                <a:xfrm>
                  <a:off x="3264" y="1752"/>
                  <a:ext cx="360" cy="162"/>
                </a:xfrm>
                <a:prstGeom prst="rect">
                  <a:avLst/>
                </a:prstGeom>
                <a:noFill/>
                <a:ln w="12700" algn="ctr">
                  <a:noFill/>
                  <a:miter lim="800000"/>
                  <a:headEnd/>
                  <a:tailEnd/>
                </a:ln>
              </p:spPr>
              <p:txBody>
                <a:bodyPr/>
                <a:lstStyle/>
                <a:p>
                  <a:r>
                    <a:rPr lang="zh-CN" altLang="en-US" sz="600"/>
                    <a:t>活动</a:t>
                  </a:r>
                </a:p>
              </p:txBody>
            </p:sp>
          </p:grpSp>
          <p:grpSp>
            <p:nvGrpSpPr>
              <p:cNvPr id="43040" name="Group 47"/>
              <p:cNvGrpSpPr>
                <a:grpSpLocks/>
              </p:cNvGrpSpPr>
              <p:nvPr/>
            </p:nvGrpSpPr>
            <p:grpSpPr bwMode="auto">
              <a:xfrm>
                <a:off x="48" y="1632"/>
                <a:ext cx="989" cy="413"/>
                <a:chOff x="0" y="1075"/>
                <a:chExt cx="989" cy="413"/>
              </a:xfrm>
            </p:grpSpPr>
            <p:sp>
              <p:nvSpPr>
                <p:cNvPr id="43111" name="AutoShape 48"/>
                <p:cNvSpPr>
                  <a:spLocks noChangeArrowheads="1"/>
                </p:cNvSpPr>
                <p:nvPr/>
              </p:nvSpPr>
              <p:spPr bwMode="auto">
                <a:xfrm>
                  <a:off x="192" y="1248"/>
                  <a:ext cx="384"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43112" name="Text Box 49"/>
                <p:cNvSpPr txBox="1">
                  <a:spLocks noChangeArrowheads="1"/>
                </p:cNvSpPr>
                <p:nvPr/>
              </p:nvSpPr>
              <p:spPr bwMode="auto">
                <a:xfrm>
                  <a:off x="0" y="1075"/>
                  <a:ext cx="989" cy="249"/>
                </a:xfrm>
                <a:prstGeom prst="rect">
                  <a:avLst/>
                </a:prstGeom>
                <a:noFill/>
                <a:ln w="9525">
                  <a:noFill/>
                  <a:miter lim="800000"/>
                  <a:headEnd/>
                  <a:tailEnd/>
                </a:ln>
              </p:spPr>
              <p:txBody>
                <a:bodyPr wrap="none">
                  <a:spAutoFit/>
                </a:bodyPr>
                <a:lstStyle/>
                <a:p>
                  <a:r>
                    <a:rPr lang="zh-CN" altLang="en-US" sz="700"/>
                    <a:t>涉众请求</a:t>
                  </a:r>
                </a:p>
              </p:txBody>
            </p:sp>
          </p:grpSp>
          <p:grpSp>
            <p:nvGrpSpPr>
              <p:cNvPr id="43041" name="Group 50"/>
              <p:cNvGrpSpPr>
                <a:grpSpLocks/>
              </p:cNvGrpSpPr>
              <p:nvPr/>
            </p:nvGrpSpPr>
            <p:grpSpPr bwMode="auto">
              <a:xfrm>
                <a:off x="1008" y="1709"/>
                <a:ext cx="580" cy="384"/>
                <a:chOff x="1004" y="624"/>
                <a:chExt cx="580" cy="384"/>
              </a:xfrm>
            </p:grpSpPr>
            <p:sp>
              <p:nvSpPr>
                <p:cNvPr id="43098" name="Rectangle 44"/>
                <p:cNvSpPr>
                  <a:spLocks noChangeArrowheads="1"/>
                </p:cNvSpPr>
                <p:nvPr/>
              </p:nvSpPr>
              <p:spPr bwMode="auto">
                <a:xfrm>
                  <a:off x="1104" y="720"/>
                  <a:ext cx="384" cy="192"/>
                </a:xfrm>
                <a:prstGeom prst="rect">
                  <a:avLst/>
                </a:prstGeom>
                <a:noFill/>
                <a:ln w="28575">
                  <a:solidFill>
                    <a:schemeClr val="accent2"/>
                  </a:solidFill>
                  <a:miter lim="800000"/>
                  <a:headEnd/>
                  <a:tailEnd/>
                </a:ln>
              </p:spPr>
              <p:txBody>
                <a:bodyPr wrap="none" lIns="0" tIns="0" rIns="0" bIns="0" anchor="ctr"/>
                <a:lstStyle/>
                <a:p>
                  <a:pPr eaLnBrk="0" hangingPunct="0"/>
                  <a:r>
                    <a:rPr lang="zh-CN" altLang="en-US" sz="700"/>
                    <a:t>需求</a:t>
                  </a:r>
                </a:p>
              </p:txBody>
            </p:sp>
            <p:grpSp>
              <p:nvGrpSpPr>
                <p:cNvPr id="43099" name="Group 52"/>
                <p:cNvGrpSpPr>
                  <a:grpSpLocks/>
                </p:cNvGrpSpPr>
                <p:nvPr/>
              </p:nvGrpSpPr>
              <p:grpSpPr bwMode="auto">
                <a:xfrm>
                  <a:off x="1224" y="624"/>
                  <a:ext cx="136" cy="96"/>
                  <a:chOff x="1232" y="624"/>
                  <a:chExt cx="136" cy="96"/>
                </a:xfrm>
              </p:grpSpPr>
              <p:sp>
                <p:nvSpPr>
                  <p:cNvPr id="43109" name="Line 53"/>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110" name="Line 54"/>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100" name="Group 55"/>
                <p:cNvGrpSpPr>
                  <a:grpSpLocks/>
                </p:cNvGrpSpPr>
                <p:nvPr/>
              </p:nvGrpSpPr>
              <p:grpSpPr bwMode="auto">
                <a:xfrm>
                  <a:off x="1004" y="768"/>
                  <a:ext cx="96" cy="100"/>
                  <a:chOff x="1008" y="768"/>
                  <a:chExt cx="96" cy="100"/>
                </a:xfrm>
              </p:grpSpPr>
              <p:sp>
                <p:nvSpPr>
                  <p:cNvPr id="43107" name="Line 56"/>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108" name="Line 57"/>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nvGrpSpPr>
                <p:cNvPr id="43101" name="Group 58"/>
                <p:cNvGrpSpPr>
                  <a:grpSpLocks/>
                </p:cNvGrpSpPr>
                <p:nvPr/>
              </p:nvGrpSpPr>
              <p:grpSpPr bwMode="auto">
                <a:xfrm>
                  <a:off x="1224" y="912"/>
                  <a:ext cx="136" cy="96"/>
                  <a:chOff x="1232" y="624"/>
                  <a:chExt cx="136" cy="96"/>
                </a:xfrm>
              </p:grpSpPr>
              <p:sp>
                <p:nvSpPr>
                  <p:cNvPr id="43105" name="Line 59"/>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106" name="Line 60"/>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102" name="Group 61"/>
                <p:cNvGrpSpPr>
                  <a:grpSpLocks/>
                </p:cNvGrpSpPr>
                <p:nvPr/>
              </p:nvGrpSpPr>
              <p:grpSpPr bwMode="auto">
                <a:xfrm>
                  <a:off x="1488" y="772"/>
                  <a:ext cx="96" cy="100"/>
                  <a:chOff x="1008" y="768"/>
                  <a:chExt cx="96" cy="100"/>
                </a:xfrm>
              </p:grpSpPr>
              <p:sp>
                <p:nvSpPr>
                  <p:cNvPr id="43103" name="Line 62"/>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104" name="Line 63"/>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grpSp>
            <p:nvGrpSpPr>
              <p:cNvPr id="43042" name="Group 64"/>
              <p:cNvGrpSpPr>
                <a:grpSpLocks/>
              </p:cNvGrpSpPr>
              <p:nvPr/>
            </p:nvGrpSpPr>
            <p:grpSpPr bwMode="auto">
              <a:xfrm>
                <a:off x="1968" y="1709"/>
                <a:ext cx="580" cy="384"/>
                <a:chOff x="1004" y="624"/>
                <a:chExt cx="580" cy="384"/>
              </a:xfrm>
            </p:grpSpPr>
            <p:sp>
              <p:nvSpPr>
                <p:cNvPr id="43085" name="Rectangle 44"/>
                <p:cNvSpPr>
                  <a:spLocks noChangeArrowheads="1"/>
                </p:cNvSpPr>
                <p:nvPr/>
              </p:nvSpPr>
              <p:spPr bwMode="auto">
                <a:xfrm>
                  <a:off x="1104" y="720"/>
                  <a:ext cx="384" cy="192"/>
                </a:xfrm>
                <a:prstGeom prst="rect">
                  <a:avLst/>
                </a:prstGeom>
                <a:noFill/>
                <a:ln w="28575">
                  <a:solidFill>
                    <a:schemeClr val="accent2"/>
                  </a:solidFill>
                  <a:miter lim="800000"/>
                  <a:headEnd/>
                  <a:tailEnd/>
                </a:ln>
              </p:spPr>
              <p:txBody>
                <a:bodyPr wrap="none" lIns="0" tIns="0" rIns="0" bIns="0" anchor="ctr"/>
                <a:lstStyle/>
                <a:p>
                  <a:pPr eaLnBrk="0" hangingPunct="0"/>
                  <a:r>
                    <a:rPr lang="zh-CN" altLang="en-US" sz="700"/>
                    <a:t>架构</a:t>
                  </a:r>
                </a:p>
              </p:txBody>
            </p:sp>
            <p:grpSp>
              <p:nvGrpSpPr>
                <p:cNvPr id="43086" name="Group 66"/>
                <p:cNvGrpSpPr>
                  <a:grpSpLocks/>
                </p:cNvGrpSpPr>
                <p:nvPr/>
              </p:nvGrpSpPr>
              <p:grpSpPr bwMode="auto">
                <a:xfrm>
                  <a:off x="1224" y="624"/>
                  <a:ext cx="136" cy="96"/>
                  <a:chOff x="1232" y="624"/>
                  <a:chExt cx="136" cy="96"/>
                </a:xfrm>
              </p:grpSpPr>
              <p:sp>
                <p:nvSpPr>
                  <p:cNvPr id="43096" name="Line 67"/>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97" name="Line 68"/>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87" name="Group 69"/>
                <p:cNvGrpSpPr>
                  <a:grpSpLocks/>
                </p:cNvGrpSpPr>
                <p:nvPr/>
              </p:nvGrpSpPr>
              <p:grpSpPr bwMode="auto">
                <a:xfrm>
                  <a:off x="1004" y="768"/>
                  <a:ext cx="96" cy="100"/>
                  <a:chOff x="1008" y="768"/>
                  <a:chExt cx="96" cy="100"/>
                </a:xfrm>
              </p:grpSpPr>
              <p:sp>
                <p:nvSpPr>
                  <p:cNvPr id="43094" name="Line 70"/>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95" name="Line 71"/>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nvGrpSpPr>
                <p:cNvPr id="43088" name="Group 72"/>
                <p:cNvGrpSpPr>
                  <a:grpSpLocks/>
                </p:cNvGrpSpPr>
                <p:nvPr/>
              </p:nvGrpSpPr>
              <p:grpSpPr bwMode="auto">
                <a:xfrm>
                  <a:off x="1224" y="912"/>
                  <a:ext cx="136" cy="96"/>
                  <a:chOff x="1232" y="624"/>
                  <a:chExt cx="136" cy="96"/>
                </a:xfrm>
              </p:grpSpPr>
              <p:sp>
                <p:nvSpPr>
                  <p:cNvPr id="43092" name="Line 73"/>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93" name="Line 74"/>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89" name="Group 75"/>
                <p:cNvGrpSpPr>
                  <a:grpSpLocks/>
                </p:cNvGrpSpPr>
                <p:nvPr/>
              </p:nvGrpSpPr>
              <p:grpSpPr bwMode="auto">
                <a:xfrm>
                  <a:off x="1488" y="772"/>
                  <a:ext cx="96" cy="100"/>
                  <a:chOff x="1008" y="768"/>
                  <a:chExt cx="96" cy="100"/>
                </a:xfrm>
              </p:grpSpPr>
              <p:sp>
                <p:nvSpPr>
                  <p:cNvPr id="43090" name="Line 76"/>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91" name="Line 77"/>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grpSp>
            <p:nvGrpSpPr>
              <p:cNvPr id="43043" name="Group 78"/>
              <p:cNvGrpSpPr>
                <a:grpSpLocks/>
              </p:cNvGrpSpPr>
              <p:nvPr/>
            </p:nvGrpSpPr>
            <p:grpSpPr bwMode="auto">
              <a:xfrm>
                <a:off x="2976" y="1709"/>
                <a:ext cx="580" cy="384"/>
                <a:chOff x="1004" y="624"/>
                <a:chExt cx="580" cy="384"/>
              </a:xfrm>
            </p:grpSpPr>
            <p:sp>
              <p:nvSpPr>
                <p:cNvPr id="43072" name="Rectangle 44"/>
                <p:cNvSpPr>
                  <a:spLocks noChangeArrowheads="1"/>
                </p:cNvSpPr>
                <p:nvPr/>
              </p:nvSpPr>
              <p:spPr bwMode="auto">
                <a:xfrm>
                  <a:off x="1104" y="720"/>
                  <a:ext cx="384" cy="192"/>
                </a:xfrm>
                <a:prstGeom prst="rect">
                  <a:avLst/>
                </a:prstGeom>
                <a:noFill/>
                <a:ln w="28575">
                  <a:solidFill>
                    <a:schemeClr val="accent2"/>
                  </a:solidFill>
                  <a:miter lim="800000"/>
                  <a:headEnd/>
                  <a:tailEnd/>
                </a:ln>
              </p:spPr>
              <p:txBody>
                <a:bodyPr wrap="none" lIns="0" tIns="0" rIns="0" bIns="0" anchor="ctr"/>
                <a:lstStyle/>
                <a:p>
                  <a:pPr eaLnBrk="0" hangingPunct="0"/>
                  <a:r>
                    <a:rPr lang="zh-CN" altLang="en-US" sz="700"/>
                    <a:t>代码</a:t>
                  </a:r>
                </a:p>
              </p:txBody>
            </p:sp>
            <p:grpSp>
              <p:nvGrpSpPr>
                <p:cNvPr id="43073" name="Group 80"/>
                <p:cNvGrpSpPr>
                  <a:grpSpLocks/>
                </p:cNvGrpSpPr>
                <p:nvPr/>
              </p:nvGrpSpPr>
              <p:grpSpPr bwMode="auto">
                <a:xfrm>
                  <a:off x="1224" y="624"/>
                  <a:ext cx="136" cy="96"/>
                  <a:chOff x="1232" y="624"/>
                  <a:chExt cx="136" cy="96"/>
                </a:xfrm>
              </p:grpSpPr>
              <p:sp>
                <p:nvSpPr>
                  <p:cNvPr id="43083" name="Line 81"/>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84" name="Line 82"/>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74" name="Group 83"/>
                <p:cNvGrpSpPr>
                  <a:grpSpLocks/>
                </p:cNvGrpSpPr>
                <p:nvPr/>
              </p:nvGrpSpPr>
              <p:grpSpPr bwMode="auto">
                <a:xfrm>
                  <a:off x="1004" y="768"/>
                  <a:ext cx="96" cy="100"/>
                  <a:chOff x="1008" y="768"/>
                  <a:chExt cx="96" cy="100"/>
                </a:xfrm>
              </p:grpSpPr>
              <p:sp>
                <p:nvSpPr>
                  <p:cNvPr id="43081" name="Line 84"/>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82" name="Line 85"/>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nvGrpSpPr>
                <p:cNvPr id="43075" name="Group 86"/>
                <p:cNvGrpSpPr>
                  <a:grpSpLocks/>
                </p:cNvGrpSpPr>
                <p:nvPr/>
              </p:nvGrpSpPr>
              <p:grpSpPr bwMode="auto">
                <a:xfrm>
                  <a:off x="1224" y="912"/>
                  <a:ext cx="136" cy="96"/>
                  <a:chOff x="1232" y="624"/>
                  <a:chExt cx="136" cy="96"/>
                </a:xfrm>
              </p:grpSpPr>
              <p:sp>
                <p:nvSpPr>
                  <p:cNvPr id="43079" name="Line 87"/>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80" name="Line 88"/>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76" name="Group 89"/>
                <p:cNvGrpSpPr>
                  <a:grpSpLocks/>
                </p:cNvGrpSpPr>
                <p:nvPr/>
              </p:nvGrpSpPr>
              <p:grpSpPr bwMode="auto">
                <a:xfrm>
                  <a:off x="1488" y="772"/>
                  <a:ext cx="96" cy="100"/>
                  <a:chOff x="1008" y="768"/>
                  <a:chExt cx="96" cy="100"/>
                </a:xfrm>
              </p:grpSpPr>
              <p:sp>
                <p:nvSpPr>
                  <p:cNvPr id="43077" name="Line 90"/>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78" name="Line 91"/>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grpSp>
            <p:nvGrpSpPr>
              <p:cNvPr id="43044" name="Group 92"/>
              <p:cNvGrpSpPr>
                <a:grpSpLocks/>
              </p:cNvGrpSpPr>
              <p:nvPr/>
            </p:nvGrpSpPr>
            <p:grpSpPr bwMode="auto">
              <a:xfrm>
                <a:off x="4032" y="1709"/>
                <a:ext cx="580" cy="384"/>
                <a:chOff x="1004" y="624"/>
                <a:chExt cx="580" cy="384"/>
              </a:xfrm>
            </p:grpSpPr>
            <p:sp>
              <p:nvSpPr>
                <p:cNvPr id="43059" name="Rectangle 44"/>
                <p:cNvSpPr>
                  <a:spLocks noChangeArrowheads="1"/>
                </p:cNvSpPr>
                <p:nvPr/>
              </p:nvSpPr>
              <p:spPr bwMode="auto">
                <a:xfrm>
                  <a:off x="1104" y="720"/>
                  <a:ext cx="384" cy="192"/>
                </a:xfrm>
                <a:prstGeom prst="rect">
                  <a:avLst/>
                </a:prstGeom>
                <a:noFill/>
                <a:ln w="28575">
                  <a:solidFill>
                    <a:schemeClr val="accent2"/>
                  </a:solidFill>
                  <a:miter lim="800000"/>
                  <a:headEnd/>
                  <a:tailEnd/>
                </a:ln>
              </p:spPr>
              <p:txBody>
                <a:bodyPr wrap="none" lIns="0" tIns="0" rIns="0" bIns="0" anchor="ctr"/>
                <a:lstStyle/>
                <a:p>
                  <a:pPr eaLnBrk="0" hangingPunct="0"/>
                  <a:r>
                    <a:rPr lang="zh-CN" altLang="en-US" sz="700"/>
                    <a:t>组件</a:t>
                  </a:r>
                </a:p>
              </p:txBody>
            </p:sp>
            <p:grpSp>
              <p:nvGrpSpPr>
                <p:cNvPr id="43060" name="Group 94"/>
                <p:cNvGrpSpPr>
                  <a:grpSpLocks/>
                </p:cNvGrpSpPr>
                <p:nvPr/>
              </p:nvGrpSpPr>
              <p:grpSpPr bwMode="auto">
                <a:xfrm>
                  <a:off x="1224" y="624"/>
                  <a:ext cx="136" cy="96"/>
                  <a:chOff x="1232" y="624"/>
                  <a:chExt cx="136" cy="96"/>
                </a:xfrm>
              </p:grpSpPr>
              <p:sp>
                <p:nvSpPr>
                  <p:cNvPr id="43070" name="Line 95"/>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71" name="Line 96"/>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61" name="Group 97"/>
                <p:cNvGrpSpPr>
                  <a:grpSpLocks/>
                </p:cNvGrpSpPr>
                <p:nvPr/>
              </p:nvGrpSpPr>
              <p:grpSpPr bwMode="auto">
                <a:xfrm>
                  <a:off x="1004" y="768"/>
                  <a:ext cx="96" cy="100"/>
                  <a:chOff x="1008" y="768"/>
                  <a:chExt cx="96" cy="100"/>
                </a:xfrm>
              </p:grpSpPr>
              <p:sp>
                <p:nvSpPr>
                  <p:cNvPr id="43068" name="Line 98"/>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69" name="Line 99"/>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nvGrpSpPr>
                <p:cNvPr id="43062" name="Group 100"/>
                <p:cNvGrpSpPr>
                  <a:grpSpLocks/>
                </p:cNvGrpSpPr>
                <p:nvPr/>
              </p:nvGrpSpPr>
              <p:grpSpPr bwMode="auto">
                <a:xfrm>
                  <a:off x="1224" y="912"/>
                  <a:ext cx="136" cy="96"/>
                  <a:chOff x="1232" y="624"/>
                  <a:chExt cx="136" cy="96"/>
                </a:xfrm>
              </p:grpSpPr>
              <p:sp>
                <p:nvSpPr>
                  <p:cNvPr id="43066" name="Line 101"/>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67" name="Line 102"/>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63" name="Group 103"/>
                <p:cNvGrpSpPr>
                  <a:grpSpLocks/>
                </p:cNvGrpSpPr>
                <p:nvPr/>
              </p:nvGrpSpPr>
              <p:grpSpPr bwMode="auto">
                <a:xfrm>
                  <a:off x="1488" y="772"/>
                  <a:ext cx="96" cy="100"/>
                  <a:chOff x="1008" y="768"/>
                  <a:chExt cx="96" cy="100"/>
                </a:xfrm>
              </p:grpSpPr>
              <p:sp>
                <p:nvSpPr>
                  <p:cNvPr id="43064" name="Line 104"/>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65" name="Line 105"/>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grpSp>
            <p:nvGrpSpPr>
              <p:cNvPr id="43045" name="Group 106"/>
              <p:cNvGrpSpPr>
                <a:grpSpLocks/>
              </p:cNvGrpSpPr>
              <p:nvPr/>
            </p:nvGrpSpPr>
            <p:grpSpPr bwMode="auto">
              <a:xfrm>
                <a:off x="4944" y="1709"/>
                <a:ext cx="580" cy="384"/>
                <a:chOff x="1004" y="624"/>
                <a:chExt cx="580" cy="384"/>
              </a:xfrm>
            </p:grpSpPr>
            <p:sp>
              <p:nvSpPr>
                <p:cNvPr id="43046" name="Rectangle 44"/>
                <p:cNvSpPr>
                  <a:spLocks noChangeArrowheads="1"/>
                </p:cNvSpPr>
                <p:nvPr/>
              </p:nvSpPr>
              <p:spPr bwMode="auto">
                <a:xfrm>
                  <a:off x="1104" y="720"/>
                  <a:ext cx="384" cy="192"/>
                </a:xfrm>
                <a:prstGeom prst="rect">
                  <a:avLst/>
                </a:prstGeom>
                <a:noFill/>
                <a:ln w="28575">
                  <a:solidFill>
                    <a:schemeClr val="accent2"/>
                  </a:solidFill>
                  <a:miter lim="800000"/>
                  <a:headEnd/>
                  <a:tailEnd/>
                </a:ln>
              </p:spPr>
              <p:txBody>
                <a:bodyPr wrap="none" lIns="0" tIns="0" rIns="0" bIns="0" anchor="ctr"/>
                <a:lstStyle/>
                <a:p>
                  <a:pPr eaLnBrk="0" hangingPunct="0"/>
                  <a:r>
                    <a:rPr lang="zh-CN" altLang="en-US" sz="700"/>
                    <a:t>发布</a:t>
                  </a:r>
                </a:p>
              </p:txBody>
            </p:sp>
            <p:grpSp>
              <p:nvGrpSpPr>
                <p:cNvPr id="43047" name="Group 108"/>
                <p:cNvGrpSpPr>
                  <a:grpSpLocks/>
                </p:cNvGrpSpPr>
                <p:nvPr/>
              </p:nvGrpSpPr>
              <p:grpSpPr bwMode="auto">
                <a:xfrm>
                  <a:off x="1224" y="624"/>
                  <a:ext cx="136" cy="96"/>
                  <a:chOff x="1232" y="624"/>
                  <a:chExt cx="136" cy="96"/>
                </a:xfrm>
              </p:grpSpPr>
              <p:sp>
                <p:nvSpPr>
                  <p:cNvPr id="43057" name="Line 109"/>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58" name="Line 110"/>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48" name="Group 111"/>
                <p:cNvGrpSpPr>
                  <a:grpSpLocks/>
                </p:cNvGrpSpPr>
                <p:nvPr/>
              </p:nvGrpSpPr>
              <p:grpSpPr bwMode="auto">
                <a:xfrm>
                  <a:off x="1004" y="768"/>
                  <a:ext cx="96" cy="100"/>
                  <a:chOff x="1008" y="768"/>
                  <a:chExt cx="96" cy="100"/>
                </a:xfrm>
              </p:grpSpPr>
              <p:sp>
                <p:nvSpPr>
                  <p:cNvPr id="43055" name="Line 112"/>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56" name="Line 113"/>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nvGrpSpPr>
                <p:cNvPr id="43049" name="Group 114"/>
                <p:cNvGrpSpPr>
                  <a:grpSpLocks/>
                </p:cNvGrpSpPr>
                <p:nvPr/>
              </p:nvGrpSpPr>
              <p:grpSpPr bwMode="auto">
                <a:xfrm>
                  <a:off x="1224" y="912"/>
                  <a:ext cx="136" cy="96"/>
                  <a:chOff x="1232" y="624"/>
                  <a:chExt cx="136" cy="96"/>
                </a:xfrm>
              </p:grpSpPr>
              <p:sp>
                <p:nvSpPr>
                  <p:cNvPr id="43053" name="Line 115"/>
                  <p:cNvSpPr>
                    <a:spLocks noChangeShapeType="1"/>
                  </p:cNvSpPr>
                  <p:nvPr/>
                </p:nvSpPr>
                <p:spPr bwMode="auto">
                  <a:xfrm>
                    <a:off x="1232" y="624"/>
                    <a:ext cx="0" cy="96"/>
                  </a:xfrm>
                  <a:prstGeom prst="line">
                    <a:avLst/>
                  </a:prstGeom>
                  <a:noFill/>
                  <a:ln w="12700">
                    <a:solidFill>
                      <a:schemeClr val="accent2"/>
                    </a:solidFill>
                    <a:round/>
                    <a:headEnd/>
                    <a:tailEnd/>
                  </a:ln>
                </p:spPr>
                <p:txBody>
                  <a:bodyPr/>
                  <a:lstStyle/>
                  <a:p>
                    <a:endParaRPr lang="zh-CN" altLang="en-US"/>
                  </a:p>
                </p:txBody>
              </p:sp>
              <p:sp>
                <p:nvSpPr>
                  <p:cNvPr id="43054" name="Line 116"/>
                  <p:cNvSpPr>
                    <a:spLocks noChangeShapeType="1"/>
                  </p:cNvSpPr>
                  <p:nvPr/>
                </p:nvSpPr>
                <p:spPr bwMode="auto">
                  <a:xfrm>
                    <a:off x="1368" y="624"/>
                    <a:ext cx="0" cy="96"/>
                  </a:xfrm>
                  <a:prstGeom prst="line">
                    <a:avLst/>
                  </a:prstGeom>
                  <a:noFill/>
                  <a:ln w="12700">
                    <a:solidFill>
                      <a:schemeClr val="accent2"/>
                    </a:solidFill>
                    <a:round/>
                    <a:headEnd/>
                    <a:tailEnd/>
                  </a:ln>
                </p:spPr>
                <p:txBody>
                  <a:bodyPr/>
                  <a:lstStyle/>
                  <a:p>
                    <a:endParaRPr lang="zh-CN" altLang="en-US"/>
                  </a:p>
                </p:txBody>
              </p:sp>
            </p:grpSp>
            <p:grpSp>
              <p:nvGrpSpPr>
                <p:cNvPr id="43050" name="Group 117"/>
                <p:cNvGrpSpPr>
                  <a:grpSpLocks/>
                </p:cNvGrpSpPr>
                <p:nvPr/>
              </p:nvGrpSpPr>
              <p:grpSpPr bwMode="auto">
                <a:xfrm>
                  <a:off x="1488" y="772"/>
                  <a:ext cx="96" cy="100"/>
                  <a:chOff x="1008" y="768"/>
                  <a:chExt cx="96" cy="100"/>
                </a:xfrm>
              </p:grpSpPr>
              <p:sp>
                <p:nvSpPr>
                  <p:cNvPr id="43051" name="Line 118"/>
                  <p:cNvSpPr>
                    <a:spLocks noChangeShapeType="1"/>
                  </p:cNvSpPr>
                  <p:nvPr/>
                </p:nvSpPr>
                <p:spPr bwMode="auto">
                  <a:xfrm rot="-5400000">
                    <a:off x="1056" y="820"/>
                    <a:ext cx="0" cy="96"/>
                  </a:xfrm>
                  <a:prstGeom prst="line">
                    <a:avLst/>
                  </a:prstGeom>
                  <a:noFill/>
                  <a:ln w="12700">
                    <a:solidFill>
                      <a:schemeClr val="accent2"/>
                    </a:solidFill>
                    <a:round/>
                    <a:headEnd/>
                    <a:tailEnd/>
                  </a:ln>
                </p:spPr>
                <p:txBody>
                  <a:bodyPr/>
                  <a:lstStyle/>
                  <a:p>
                    <a:endParaRPr lang="zh-CN" altLang="en-US"/>
                  </a:p>
                </p:txBody>
              </p:sp>
              <p:sp>
                <p:nvSpPr>
                  <p:cNvPr id="43052" name="Line 119"/>
                  <p:cNvSpPr>
                    <a:spLocks noChangeShapeType="1"/>
                  </p:cNvSpPr>
                  <p:nvPr/>
                </p:nvSpPr>
                <p:spPr bwMode="auto">
                  <a:xfrm rot="-5400000">
                    <a:off x="1056" y="720"/>
                    <a:ext cx="0" cy="96"/>
                  </a:xfrm>
                  <a:prstGeom prst="line">
                    <a:avLst/>
                  </a:prstGeom>
                  <a:noFill/>
                  <a:ln w="12700">
                    <a:solidFill>
                      <a:schemeClr val="accent2"/>
                    </a:solidFill>
                    <a:round/>
                    <a:headEnd/>
                    <a:tailEnd/>
                  </a:ln>
                </p:spPr>
                <p:txBody>
                  <a:bodyPr/>
                  <a:lstStyle/>
                  <a:p>
                    <a:endParaRPr lang="zh-CN" altLang="en-US"/>
                  </a:p>
                </p:txBody>
              </p:sp>
            </p:grpSp>
          </p:grpSp>
        </p:grpSp>
        <p:pic>
          <p:nvPicPr>
            <p:cNvPr id="43027" name="Picture 20" descr="eclipse_pos_logo_fc_lg"/>
            <p:cNvPicPr>
              <a:picLocks noChangeAspect="1" noChangeArrowheads="1"/>
            </p:cNvPicPr>
            <p:nvPr/>
          </p:nvPicPr>
          <p:blipFill>
            <a:blip r:embed="rId12" cstate="print"/>
            <a:srcRect t="32001" b="32001"/>
            <a:stretch>
              <a:fillRect/>
            </a:stretch>
          </p:blipFill>
          <p:spPr bwMode="auto">
            <a:xfrm>
              <a:off x="5088" y="1344"/>
              <a:ext cx="672" cy="242"/>
            </a:xfrm>
            <a:prstGeom prst="rect">
              <a:avLst/>
            </a:prstGeom>
            <a:noFill/>
            <a:ln w="9525">
              <a:noFill/>
              <a:miter lim="800000"/>
              <a:headEnd/>
              <a:tailEnd/>
            </a:ln>
          </p:spPr>
        </p:pic>
        <p:sp>
          <p:nvSpPr>
            <p:cNvPr id="43028" name="Text Box 221"/>
            <p:cNvSpPr txBox="1">
              <a:spLocks noChangeArrowheads="1"/>
            </p:cNvSpPr>
            <p:nvPr/>
          </p:nvSpPr>
          <p:spPr bwMode="auto">
            <a:xfrm>
              <a:off x="5174" y="1111"/>
              <a:ext cx="926" cy="206"/>
            </a:xfrm>
            <a:prstGeom prst="rect">
              <a:avLst/>
            </a:prstGeom>
            <a:noFill/>
            <a:ln w="9525">
              <a:noFill/>
              <a:miter lim="800000"/>
              <a:headEnd/>
              <a:tailEnd/>
            </a:ln>
          </p:spPr>
          <p:txBody>
            <a:bodyPr wrap="none">
              <a:spAutoFit/>
            </a:bodyPr>
            <a:lstStyle/>
            <a:p>
              <a:pPr>
                <a:buClr>
                  <a:srgbClr val="FFFFFF"/>
                </a:buClr>
                <a:buSzPct val="100000"/>
                <a:buFont typeface="Arial" charset="0"/>
                <a:buNone/>
              </a:pPr>
              <a:r>
                <a:rPr lang="en-US" altLang="zh-CN" sz="900">
                  <a:solidFill>
                    <a:srgbClr val="003399"/>
                  </a:solidFill>
                </a:rPr>
                <a:t>WEB2.0</a:t>
              </a:r>
            </a:p>
          </p:txBody>
        </p:sp>
      </p:grpSp>
      <p:grpSp>
        <p:nvGrpSpPr>
          <p:cNvPr id="43016" name="组合 229"/>
          <p:cNvGrpSpPr>
            <a:grpSpLocks/>
          </p:cNvGrpSpPr>
          <p:nvPr/>
        </p:nvGrpSpPr>
        <p:grpSpPr bwMode="auto">
          <a:xfrm>
            <a:off x="1638300" y="2771775"/>
            <a:ext cx="2205038" cy="585788"/>
            <a:chOff x="3252789" y="4943475"/>
            <a:chExt cx="2205036" cy="757239"/>
          </a:xfrm>
        </p:grpSpPr>
        <p:grpSp>
          <p:nvGrpSpPr>
            <p:cNvPr id="43018" name="Group 38"/>
            <p:cNvGrpSpPr>
              <a:grpSpLocks/>
            </p:cNvGrpSpPr>
            <p:nvPr/>
          </p:nvGrpSpPr>
          <p:grpSpPr bwMode="auto">
            <a:xfrm>
              <a:off x="3252789" y="4943475"/>
              <a:ext cx="2205036" cy="757239"/>
              <a:chOff x="1221" y="1443"/>
              <a:chExt cx="3318" cy="837"/>
            </a:xfrm>
          </p:grpSpPr>
          <p:sp>
            <p:nvSpPr>
              <p:cNvPr id="43022" name="Oval 39"/>
              <p:cNvSpPr>
                <a:spLocks noChangeArrowheads="1"/>
              </p:cNvSpPr>
              <p:nvPr/>
            </p:nvSpPr>
            <p:spPr bwMode="auto">
              <a:xfrm>
                <a:off x="1221" y="1781"/>
                <a:ext cx="3318" cy="499"/>
              </a:xfrm>
              <a:prstGeom prst="ellipse">
                <a:avLst/>
              </a:prstGeom>
              <a:solidFill>
                <a:srgbClr val="808080"/>
              </a:solidFill>
              <a:ln w="12700" algn="ctr">
                <a:solidFill>
                  <a:srgbClr val="FFFFFF">
                    <a:alpha val="50195"/>
                  </a:srgbClr>
                </a:solidFill>
                <a:round/>
                <a:headEnd/>
                <a:tailEnd/>
              </a:ln>
            </p:spPr>
            <p:txBody>
              <a:bodyPr anchor="ctr"/>
              <a:lstStyle/>
              <a:p>
                <a:endParaRPr lang="zh-CN" altLang="en-US" sz="2400"/>
              </a:p>
            </p:txBody>
          </p:sp>
          <p:sp>
            <p:nvSpPr>
              <p:cNvPr id="43023" name="Rectangle 40"/>
              <p:cNvSpPr>
                <a:spLocks noChangeArrowheads="1"/>
              </p:cNvSpPr>
              <p:nvPr/>
            </p:nvSpPr>
            <p:spPr bwMode="auto">
              <a:xfrm>
                <a:off x="1222" y="1745"/>
                <a:ext cx="3310" cy="300"/>
              </a:xfrm>
              <a:prstGeom prst="rect">
                <a:avLst/>
              </a:prstGeom>
              <a:gradFill rotWithShape="1">
                <a:gsLst>
                  <a:gs pos="0">
                    <a:srgbClr val="DDDDDD"/>
                  </a:gs>
                  <a:gs pos="100000">
                    <a:srgbClr val="808080">
                      <a:alpha val="92000"/>
                    </a:srgbClr>
                  </a:gs>
                </a:gsLst>
                <a:lin ang="5400000" scaled="1"/>
              </a:gradFill>
              <a:ln w="12700" algn="ctr">
                <a:noFill/>
                <a:miter lim="800000"/>
                <a:headEnd/>
                <a:tailEnd/>
              </a:ln>
            </p:spPr>
            <p:txBody>
              <a:bodyPr anchor="ctr"/>
              <a:lstStyle/>
              <a:p>
                <a:endParaRPr lang="zh-CN" altLang="en-US" sz="2400"/>
              </a:p>
            </p:txBody>
          </p:sp>
          <p:sp>
            <p:nvSpPr>
              <p:cNvPr id="43024" name="Oval 41"/>
              <p:cNvSpPr>
                <a:spLocks noChangeArrowheads="1"/>
              </p:cNvSpPr>
              <p:nvPr/>
            </p:nvSpPr>
            <p:spPr bwMode="auto">
              <a:xfrm>
                <a:off x="1221" y="1487"/>
                <a:ext cx="3318" cy="499"/>
              </a:xfrm>
              <a:prstGeom prst="ellipse">
                <a:avLst/>
              </a:prstGeom>
              <a:solidFill>
                <a:srgbClr val="C0C0C0"/>
              </a:solidFill>
              <a:ln w="12700" algn="ctr">
                <a:solidFill>
                  <a:srgbClr val="FFFFFF">
                    <a:alpha val="50195"/>
                  </a:srgbClr>
                </a:solidFill>
                <a:round/>
                <a:headEnd/>
                <a:tailEnd/>
              </a:ln>
            </p:spPr>
            <p:txBody>
              <a:bodyPr anchor="ctr"/>
              <a:lstStyle/>
              <a:p>
                <a:endParaRPr lang="zh-CN" altLang="en-US" sz="2400"/>
              </a:p>
            </p:txBody>
          </p:sp>
          <p:pic>
            <p:nvPicPr>
              <p:cNvPr id="43025" name="Picture 42" descr="LifecycleArrows"/>
              <p:cNvPicPr preferRelativeResize="0">
                <a:picLocks noChangeAspect="1" noChangeArrowheads="1"/>
              </p:cNvPicPr>
              <p:nvPr/>
            </p:nvPicPr>
            <p:blipFill>
              <a:blip r:embed="rId13" cstate="print"/>
              <a:srcRect l="18565" t="31633" r="17511" b="36394"/>
              <a:stretch>
                <a:fillRect/>
              </a:stretch>
            </p:blipFill>
            <p:spPr bwMode="auto">
              <a:xfrm>
                <a:off x="1380" y="1443"/>
                <a:ext cx="2992" cy="500"/>
              </a:xfrm>
              <a:prstGeom prst="rect">
                <a:avLst/>
              </a:prstGeom>
              <a:noFill/>
              <a:ln w="9525">
                <a:noFill/>
                <a:miter lim="800000"/>
                <a:headEnd/>
                <a:tailEnd/>
              </a:ln>
            </p:spPr>
          </p:pic>
        </p:grpSp>
        <p:sp>
          <p:nvSpPr>
            <p:cNvPr id="43019" name="Text Box 17"/>
            <p:cNvSpPr txBox="1">
              <a:spLocks noChangeArrowheads="1"/>
            </p:cNvSpPr>
            <p:nvPr/>
          </p:nvSpPr>
          <p:spPr bwMode="auto">
            <a:xfrm>
              <a:off x="3459430" y="5080081"/>
              <a:ext cx="650536" cy="228631"/>
            </a:xfrm>
            <a:prstGeom prst="rect">
              <a:avLst/>
            </a:prstGeom>
            <a:noFill/>
            <a:ln w="9525" algn="ctr">
              <a:noFill/>
              <a:miter lim="800000"/>
              <a:headEnd/>
              <a:tailEnd/>
            </a:ln>
          </p:spPr>
          <p:txBody>
            <a:bodyPr wrap="none" lIns="91367" tIns="45682" rIns="91367" bIns="45682"/>
            <a:lstStyle/>
            <a:p>
              <a:pPr defTabSz="457200" eaLnBrk="0" hangingPunct="0">
                <a:lnSpc>
                  <a:spcPct val="80000"/>
                </a:lnSpc>
                <a:spcBef>
                  <a:spcPts val="1000"/>
                </a:spcBef>
                <a:buSzPct val="100000"/>
              </a:pPr>
              <a:r>
                <a:rPr lang="en-US" altLang="zh-CN" sz="900">
                  <a:solidFill>
                    <a:srgbClr val="000066"/>
                  </a:solidFill>
                </a:rPr>
                <a:t>IBM Best Practice</a:t>
              </a:r>
            </a:p>
          </p:txBody>
        </p:sp>
        <p:sp>
          <p:nvSpPr>
            <p:cNvPr id="43020" name="Text Box 17"/>
            <p:cNvSpPr txBox="1">
              <a:spLocks noChangeArrowheads="1"/>
            </p:cNvSpPr>
            <p:nvPr/>
          </p:nvSpPr>
          <p:spPr bwMode="auto">
            <a:xfrm>
              <a:off x="3944753" y="5251910"/>
              <a:ext cx="795294" cy="195969"/>
            </a:xfrm>
            <a:prstGeom prst="rect">
              <a:avLst/>
            </a:prstGeom>
            <a:noFill/>
            <a:ln w="9525" algn="ctr">
              <a:noFill/>
              <a:miter lim="800000"/>
              <a:headEnd/>
              <a:tailEnd/>
            </a:ln>
          </p:spPr>
          <p:txBody>
            <a:bodyPr wrap="none" lIns="91367" tIns="45682" rIns="91367" bIns="45682"/>
            <a:lstStyle/>
            <a:p>
              <a:pPr defTabSz="457200" eaLnBrk="0" hangingPunct="0">
                <a:lnSpc>
                  <a:spcPct val="80000"/>
                </a:lnSpc>
                <a:spcBef>
                  <a:spcPts val="1000"/>
                </a:spcBef>
                <a:buSzPct val="100000"/>
              </a:pPr>
              <a:r>
                <a:rPr lang="en-US" altLang="zh-CN" sz="900">
                  <a:solidFill>
                    <a:srgbClr val="000066"/>
                  </a:solidFill>
                </a:rPr>
                <a:t>RUP&amp;Harmony</a:t>
              </a:r>
            </a:p>
          </p:txBody>
        </p:sp>
        <p:sp>
          <p:nvSpPr>
            <p:cNvPr id="43021" name="Text Box 17"/>
            <p:cNvSpPr txBox="1">
              <a:spLocks noChangeArrowheads="1"/>
            </p:cNvSpPr>
            <p:nvPr/>
          </p:nvSpPr>
          <p:spPr bwMode="auto">
            <a:xfrm>
              <a:off x="4595290" y="5080081"/>
              <a:ext cx="795294" cy="195969"/>
            </a:xfrm>
            <a:prstGeom prst="rect">
              <a:avLst/>
            </a:prstGeom>
            <a:noFill/>
            <a:ln w="9525" algn="ctr">
              <a:noFill/>
              <a:miter lim="800000"/>
              <a:headEnd/>
              <a:tailEnd/>
            </a:ln>
          </p:spPr>
          <p:txBody>
            <a:bodyPr wrap="none" lIns="91367" tIns="45682" rIns="91367" bIns="45682"/>
            <a:lstStyle/>
            <a:p>
              <a:pPr defTabSz="457200" eaLnBrk="0" hangingPunct="0">
                <a:lnSpc>
                  <a:spcPct val="80000"/>
                </a:lnSpc>
                <a:spcBef>
                  <a:spcPts val="1000"/>
                </a:spcBef>
                <a:buSzPct val="100000"/>
              </a:pPr>
              <a:r>
                <a:rPr lang="en-US" altLang="zh-CN" sz="900">
                  <a:solidFill>
                    <a:srgbClr val="000066"/>
                  </a:solidFill>
                </a:rPr>
                <a:t>Agile@Scale</a:t>
              </a:r>
            </a:p>
          </p:txBody>
        </p:sp>
      </p:grpSp>
      <p:sp>
        <p:nvSpPr>
          <p:cNvPr id="227" name="灯片编号占位符 226"/>
          <p:cNvSpPr>
            <a:spLocks noGrp="1"/>
          </p:cNvSpPr>
          <p:nvPr>
            <p:ph type="sldNum" sz="quarter" idx="10"/>
          </p:nvPr>
        </p:nvSpPr>
        <p:spPr/>
        <p:txBody>
          <a:bodyPr/>
          <a:lstStyle/>
          <a:p>
            <a:pPr>
              <a:defRPr/>
            </a:pPr>
            <a:fld id="{018ACB30-6B2D-410A-AE88-1AE4B5A111E6}" type="slidenum">
              <a:rPr lang="en-US" altLang="ko-KR" smtClean="0"/>
              <a:pPr>
                <a:defRPr/>
              </a:pPr>
              <a:t>58</a:t>
            </a:fld>
            <a:endParaRPr lang="en-US" altLang="ko-KR"/>
          </a:p>
        </p:txBody>
      </p:sp>
    </p:spTree>
  </p:cSld>
  <p:clrMapOvr>
    <a:masterClrMapping/>
  </p:clrMapOvr>
  <p:transition spd="slow">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flipH="1">
            <a:off x="4562475" y="1666875"/>
            <a:ext cx="1476375" cy="390525"/>
          </a:xfrm>
          <a:prstGeom prst="rect">
            <a:avLst/>
          </a:prstGeom>
          <a:gradFill rotWithShape="1">
            <a:gsLst>
              <a:gs pos="0">
                <a:schemeClr val="tx2">
                  <a:alpha val="0"/>
                </a:schemeClr>
              </a:gs>
              <a:gs pos="100000">
                <a:schemeClr val="accent2"/>
              </a:gs>
            </a:gsLst>
            <a:lin ang="0" scaled="1"/>
          </a:gradFill>
          <a:ln w="9525">
            <a:noFill/>
            <a:miter lim="800000"/>
            <a:headEnd/>
            <a:tailEnd/>
          </a:ln>
        </p:spPr>
        <p:txBody>
          <a:bodyPr wrap="none" anchor="ctr"/>
          <a:lstStyle/>
          <a:p>
            <a:endParaRPr lang="zh-CN" altLang="en-US"/>
          </a:p>
        </p:txBody>
      </p:sp>
      <p:sp>
        <p:nvSpPr>
          <p:cNvPr id="44035" name="Rectangle 3"/>
          <p:cNvSpPr>
            <a:spLocks noChangeArrowheads="1"/>
          </p:cNvSpPr>
          <p:nvPr/>
        </p:nvSpPr>
        <p:spPr bwMode="auto">
          <a:xfrm>
            <a:off x="2638425" y="1666875"/>
            <a:ext cx="2190750" cy="390525"/>
          </a:xfrm>
          <a:prstGeom prst="rect">
            <a:avLst/>
          </a:prstGeom>
          <a:gradFill rotWithShape="1">
            <a:gsLst>
              <a:gs pos="0">
                <a:schemeClr val="tx2">
                  <a:alpha val="0"/>
                </a:schemeClr>
              </a:gs>
              <a:gs pos="100000">
                <a:schemeClr val="accent2"/>
              </a:gs>
            </a:gsLst>
            <a:lin ang="0" scaled="1"/>
          </a:gradFill>
          <a:ln w="9525">
            <a:noFill/>
            <a:miter lim="800000"/>
            <a:headEnd/>
            <a:tailEnd/>
          </a:ln>
        </p:spPr>
        <p:txBody>
          <a:bodyPr wrap="none" anchor="ctr"/>
          <a:lstStyle/>
          <a:p>
            <a:endParaRPr lang="zh-CN" altLang="en-US"/>
          </a:p>
        </p:txBody>
      </p:sp>
      <p:sp>
        <p:nvSpPr>
          <p:cNvPr id="44036" name="Rectangle 4"/>
          <p:cNvSpPr>
            <a:spLocks noGrp="1" noChangeArrowheads="1"/>
          </p:cNvSpPr>
          <p:nvPr>
            <p:ph type="title" idx="4294967295"/>
          </p:nvPr>
        </p:nvSpPr>
        <p:spPr bwMode="auto">
          <a:xfrm>
            <a:off x="128588" y="214290"/>
            <a:ext cx="8991600" cy="714398"/>
          </a:xfrm>
          <a:prstGeom prst="rect">
            <a:avLst/>
          </a:prstGeom>
          <a:noFill/>
          <a:ln>
            <a:miter lim="800000"/>
            <a:headEnd/>
            <a:tailEnd/>
          </a:ln>
        </p:spPr>
        <p:txBody>
          <a:bodyPr/>
          <a:lstStyle/>
          <a:p>
            <a:r>
              <a:rPr lang="en-US" altLang="zh-CN" sz="2800" b="0" dirty="0">
                <a:latin typeface="Times New Roman" pitchFamily="18" charset="0"/>
                <a:ea typeface="黑体" pitchFamily="49" charset="-122"/>
                <a:cs typeface="Times New Roman" pitchFamily="18" charset="0"/>
              </a:rPr>
              <a:t>Rational Team Concert: Designed by &amp; for agile teams</a:t>
            </a:r>
            <a:endParaRPr lang="en-US" altLang="zh-CN" sz="2800" b="0" i="1" dirty="0">
              <a:solidFill>
                <a:schemeClr val="tx1"/>
              </a:solidFill>
              <a:latin typeface="Times New Roman" pitchFamily="18" charset="0"/>
              <a:ea typeface="黑体" pitchFamily="49" charset="-122"/>
              <a:cs typeface="Times New Roman" pitchFamily="18" charset="0"/>
            </a:endParaRPr>
          </a:p>
        </p:txBody>
      </p:sp>
      <p:sp>
        <p:nvSpPr>
          <p:cNvPr id="1830917" name="AutoShape 5"/>
          <p:cNvSpPr>
            <a:spLocks noChangeArrowheads="1"/>
          </p:cNvSpPr>
          <p:nvPr/>
        </p:nvSpPr>
        <p:spPr bwMode="gray">
          <a:xfrm>
            <a:off x="1079500" y="2044700"/>
            <a:ext cx="6727825" cy="2327275"/>
          </a:xfrm>
          <a:prstGeom prst="upArrow">
            <a:avLst>
              <a:gd name="adj1" fmla="val 86602"/>
              <a:gd name="adj2" fmla="val 55440"/>
            </a:avLst>
          </a:prstGeom>
          <a:gradFill rotWithShape="1">
            <a:gsLst>
              <a:gs pos="0">
                <a:schemeClr val="bg2"/>
              </a:gs>
              <a:gs pos="100000">
                <a:schemeClr val="bg2">
                  <a:gamma/>
                  <a:tint val="0"/>
                  <a:invGamma/>
                </a:schemeClr>
              </a:gs>
            </a:gsLst>
            <a:lin ang="5400000" scaled="1"/>
          </a:gradFill>
          <a:ln w="9525" algn="ctr">
            <a:noFill/>
            <a:miter lim="800000"/>
            <a:headEnd/>
            <a:tailEnd/>
          </a:ln>
          <a:effectLst/>
        </p:spPr>
        <p:txBody>
          <a:bodyPr wrap="none" anchor="ctr"/>
          <a:lstStyle/>
          <a:p>
            <a:pPr>
              <a:defRPr/>
            </a:pPr>
            <a:endParaRPr lang="zh-CN" altLang="en-US">
              <a:latin typeface="Arial" charset="0"/>
            </a:endParaRPr>
          </a:p>
        </p:txBody>
      </p:sp>
      <p:sp>
        <p:nvSpPr>
          <p:cNvPr id="44038" name="Text Box 6"/>
          <p:cNvSpPr txBox="1">
            <a:spLocks noChangeArrowheads="1"/>
          </p:cNvSpPr>
          <p:nvPr/>
        </p:nvSpPr>
        <p:spPr bwMode="gray">
          <a:xfrm>
            <a:off x="0" y="1628775"/>
            <a:ext cx="3706813" cy="336550"/>
          </a:xfrm>
          <a:prstGeom prst="rect">
            <a:avLst/>
          </a:prstGeom>
          <a:noFill/>
          <a:ln w="9525" algn="ctr">
            <a:noFill/>
            <a:miter lim="800000"/>
            <a:headEnd/>
            <a:tailEnd/>
          </a:ln>
        </p:spPr>
        <p:txBody>
          <a:bodyPr>
            <a:spAutoFit/>
          </a:bodyPr>
          <a:lstStyle/>
          <a:p>
            <a:pPr eaLnBrk="0" hangingPunct="0"/>
            <a:r>
              <a:rPr lang="zh-CN" altLang="en-US" sz="1600">
                <a:solidFill>
                  <a:srgbClr val="5F5F5F"/>
                </a:solidFill>
              </a:rPr>
              <a:t>有效利用高效团队的各项原则</a:t>
            </a:r>
            <a:endParaRPr lang="en-US" altLang="zh-CN" sz="1600">
              <a:solidFill>
                <a:srgbClr val="5F5F5F"/>
              </a:solidFill>
            </a:endParaRPr>
          </a:p>
        </p:txBody>
      </p:sp>
      <p:grpSp>
        <p:nvGrpSpPr>
          <p:cNvPr id="44039" name="Group 7"/>
          <p:cNvGrpSpPr>
            <a:grpSpLocks/>
          </p:cNvGrpSpPr>
          <p:nvPr/>
        </p:nvGrpSpPr>
        <p:grpSpPr bwMode="auto">
          <a:xfrm>
            <a:off x="608013" y="3592513"/>
            <a:ext cx="1352550" cy="1444625"/>
            <a:chOff x="509" y="2201"/>
            <a:chExt cx="876" cy="1068"/>
          </a:xfrm>
        </p:grpSpPr>
        <p:sp>
          <p:nvSpPr>
            <p:cNvPr id="44077" name="Oval 8"/>
            <p:cNvSpPr>
              <a:spLocks noChangeArrowheads="1"/>
            </p:cNvSpPr>
            <p:nvPr/>
          </p:nvSpPr>
          <p:spPr bwMode="gray">
            <a:xfrm>
              <a:off x="509" y="3027"/>
              <a:ext cx="876" cy="242"/>
            </a:xfrm>
            <a:prstGeom prst="ellipse">
              <a:avLst/>
            </a:prstGeom>
            <a:gradFill rotWithShape="1">
              <a:gsLst>
                <a:gs pos="0">
                  <a:schemeClr val="bg2"/>
                </a:gs>
                <a:gs pos="100000">
                  <a:schemeClr val="bg1"/>
                </a:gs>
              </a:gsLst>
              <a:path path="shape">
                <a:fillToRect l="50000" t="50000" r="50000" b="50000"/>
              </a:path>
            </a:gradFill>
            <a:ln w="9525">
              <a:noFill/>
              <a:round/>
              <a:headEnd/>
              <a:tailEnd/>
            </a:ln>
          </p:spPr>
          <p:txBody>
            <a:bodyPr wrap="none" anchor="ctr"/>
            <a:lstStyle/>
            <a:p>
              <a:endParaRPr lang="zh-CN" altLang="en-US"/>
            </a:p>
          </p:txBody>
        </p:sp>
        <p:grpSp>
          <p:nvGrpSpPr>
            <p:cNvPr id="44078" name="Group 9"/>
            <p:cNvGrpSpPr>
              <a:grpSpLocks/>
            </p:cNvGrpSpPr>
            <p:nvPr/>
          </p:nvGrpSpPr>
          <p:grpSpPr bwMode="auto">
            <a:xfrm>
              <a:off x="523" y="2201"/>
              <a:ext cx="824" cy="837"/>
              <a:chOff x="2016" y="1920"/>
              <a:chExt cx="1680" cy="1680"/>
            </a:xfrm>
          </p:grpSpPr>
          <p:sp>
            <p:nvSpPr>
              <p:cNvPr id="1830922" name="Oval 10"/>
              <p:cNvSpPr>
                <a:spLocks noChangeArrowheads="1"/>
              </p:cNvSpPr>
              <p:nvPr/>
            </p:nvSpPr>
            <p:spPr bwMode="gray">
              <a:xfrm>
                <a:off x="2017" y="1920"/>
                <a:ext cx="1679" cy="1680"/>
              </a:xfrm>
              <a:prstGeom prst="ellipse">
                <a:avLst/>
              </a:prstGeom>
              <a:gradFill rotWithShape="1">
                <a:gsLst>
                  <a:gs pos="0">
                    <a:schemeClr val="accent2"/>
                  </a:gs>
                  <a:gs pos="100000">
                    <a:schemeClr val="accent2">
                      <a:gamma/>
                      <a:shade val="63529"/>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44081" name="Freeform 11"/>
              <p:cNvSpPr>
                <a:spLocks/>
              </p:cNvSpPr>
              <p:nvPr/>
            </p:nvSpPr>
            <p:spPr bwMode="gray">
              <a:xfrm>
                <a:off x="2208" y="1948"/>
                <a:ext cx="1296" cy="634"/>
              </a:xfrm>
              <a:custGeom>
                <a:avLst/>
                <a:gdLst>
                  <a:gd name="T0" fmla="*/ 940 w 1321"/>
                  <a:gd name="T1" fmla="*/ 55 h 712"/>
                  <a:gd name="T2" fmla="*/ 952 w 1321"/>
                  <a:gd name="T3" fmla="*/ 61 h 712"/>
                  <a:gd name="T4" fmla="*/ 955 w 1321"/>
                  <a:gd name="T5" fmla="*/ 67 h 712"/>
                  <a:gd name="T6" fmla="*/ 950 w 1321"/>
                  <a:gd name="T7" fmla="*/ 72 h 712"/>
                  <a:gd name="T8" fmla="*/ 938 w 1321"/>
                  <a:gd name="T9" fmla="*/ 76 h 712"/>
                  <a:gd name="T10" fmla="*/ 919 w 1321"/>
                  <a:gd name="T11" fmla="*/ 81 h 712"/>
                  <a:gd name="T12" fmla="*/ 895 w 1321"/>
                  <a:gd name="T13" fmla="*/ 84 h 712"/>
                  <a:gd name="T14" fmla="*/ 864 w 1321"/>
                  <a:gd name="T15" fmla="*/ 87 h 712"/>
                  <a:gd name="T16" fmla="*/ 829 w 1321"/>
                  <a:gd name="T17" fmla="*/ 91 h 712"/>
                  <a:gd name="T18" fmla="*/ 789 w 1321"/>
                  <a:gd name="T19" fmla="*/ 93 h 712"/>
                  <a:gd name="T20" fmla="*/ 745 w 1321"/>
                  <a:gd name="T21" fmla="*/ 94 h 712"/>
                  <a:gd name="T22" fmla="*/ 699 w 1321"/>
                  <a:gd name="T23" fmla="*/ 95 h 712"/>
                  <a:gd name="T24" fmla="*/ 648 w 1321"/>
                  <a:gd name="T25" fmla="*/ 98 h 712"/>
                  <a:gd name="T26" fmla="*/ 596 w 1321"/>
                  <a:gd name="T27" fmla="*/ 99 h 712"/>
                  <a:gd name="T28" fmla="*/ 575 w 1321"/>
                  <a:gd name="T29" fmla="*/ 100 h 712"/>
                  <a:gd name="T30" fmla="*/ 344 w 1321"/>
                  <a:gd name="T31" fmla="*/ 100 h 712"/>
                  <a:gd name="T32" fmla="*/ 340 w 1321"/>
                  <a:gd name="T33" fmla="*/ 100 h 712"/>
                  <a:gd name="T34" fmla="*/ 295 w 1321"/>
                  <a:gd name="T35" fmla="*/ 99 h 712"/>
                  <a:gd name="T36" fmla="*/ 252 w 1321"/>
                  <a:gd name="T37" fmla="*/ 98 h 712"/>
                  <a:gd name="T38" fmla="*/ 211 w 1321"/>
                  <a:gd name="T39" fmla="*/ 97 h 712"/>
                  <a:gd name="T40" fmla="*/ 171 w 1321"/>
                  <a:gd name="T41" fmla="*/ 94 h 712"/>
                  <a:gd name="T42" fmla="*/ 134 w 1321"/>
                  <a:gd name="T43" fmla="*/ 94 h 712"/>
                  <a:gd name="T44" fmla="*/ 104 w 1321"/>
                  <a:gd name="T45" fmla="*/ 92 h 712"/>
                  <a:gd name="T46" fmla="*/ 73 w 1321"/>
                  <a:gd name="T47" fmla="*/ 90 h 712"/>
                  <a:gd name="T48" fmla="*/ 50 w 1321"/>
                  <a:gd name="T49" fmla="*/ 88 h 712"/>
                  <a:gd name="T50" fmla="*/ 26 w 1321"/>
                  <a:gd name="T51" fmla="*/ 84 h 712"/>
                  <a:gd name="T52" fmla="*/ 18 w 1321"/>
                  <a:gd name="T53" fmla="*/ 81 h 712"/>
                  <a:gd name="T54" fmla="*/ 6 w 1321"/>
                  <a:gd name="T55" fmla="*/ 77 h 712"/>
                  <a:gd name="T56" fmla="*/ 0 w 1321"/>
                  <a:gd name="T57" fmla="*/ 73 h 712"/>
                  <a:gd name="T58" fmla="*/ 0 w 1321"/>
                  <a:gd name="T59" fmla="*/ 72 h 712"/>
                  <a:gd name="T60" fmla="*/ 4 w 1321"/>
                  <a:gd name="T61" fmla="*/ 67 h 712"/>
                  <a:gd name="T62" fmla="*/ 16 w 1321"/>
                  <a:gd name="T63" fmla="*/ 61 h 712"/>
                  <a:gd name="T64" fmla="*/ 34 w 1321"/>
                  <a:gd name="T65" fmla="*/ 52 h 712"/>
                  <a:gd name="T66" fmla="*/ 69 w 1321"/>
                  <a:gd name="T67" fmla="*/ 42 h 712"/>
                  <a:gd name="T68" fmla="*/ 108 w 1321"/>
                  <a:gd name="T69" fmla="*/ 33 h 712"/>
                  <a:gd name="T70" fmla="*/ 148 w 1321"/>
                  <a:gd name="T71" fmla="*/ 24 h 712"/>
                  <a:gd name="T72" fmla="*/ 195 w 1321"/>
                  <a:gd name="T73" fmla="*/ 17 h 712"/>
                  <a:gd name="T74" fmla="*/ 247 w 1321"/>
                  <a:gd name="T75" fmla="*/ 11 h 712"/>
                  <a:gd name="T76" fmla="*/ 300 w 1321"/>
                  <a:gd name="T77" fmla="*/ 6 h 712"/>
                  <a:gd name="T78" fmla="*/ 360 w 1321"/>
                  <a:gd name="T79" fmla="*/ 4 h 712"/>
                  <a:gd name="T80" fmla="*/ 420 w 1321"/>
                  <a:gd name="T81" fmla="*/ 4 h 712"/>
                  <a:gd name="T82" fmla="*/ 483 w 1321"/>
                  <a:gd name="T83" fmla="*/ 0 h 712"/>
                  <a:gd name="T84" fmla="*/ 483 w 1321"/>
                  <a:gd name="T85" fmla="*/ 0 h 712"/>
                  <a:gd name="T86" fmla="*/ 548 w 1321"/>
                  <a:gd name="T87" fmla="*/ 4 h 712"/>
                  <a:gd name="T88" fmla="*/ 612 w 1321"/>
                  <a:gd name="T89" fmla="*/ 4 h 712"/>
                  <a:gd name="T90" fmla="*/ 674 w 1321"/>
                  <a:gd name="T91" fmla="*/ 7 h 712"/>
                  <a:gd name="T92" fmla="*/ 731 w 1321"/>
                  <a:gd name="T93" fmla="*/ 12 h 712"/>
                  <a:gd name="T94" fmla="*/ 782 w 1321"/>
                  <a:gd name="T95" fmla="*/ 19 h 712"/>
                  <a:gd name="T96" fmla="*/ 830 w 1321"/>
                  <a:gd name="T97" fmla="*/ 27 h 712"/>
                  <a:gd name="T98" fmla="*/ 873 w 1321"/>
                  <a:gd name="T99" fmla="*/ 36 h 712"/>
                  <a:gd name="T100" fmla="*/ 909 w 1321"/>
                  <a:gd name="T101" fmla="*/ 45 h 712"/>
                  <a:gd name="T102" fmla="*/ 940 w 1321"/>
                  <a:gd name="T103" fmla="*/ 55 h 712"/>
                  <a:gd name="T104" fmla="*/ 940 w 1321"/>
                  <a:gd name="T105" fmla="*/ 5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accent2"/>
                  </a:gs>
                </a:gsLst>
                <a:lin ang="5400000" scaled="1"/>
              </a:gradFill>
              <a:ln w="0">
                <a:noFill/>
                <a:round/>
                <a:headEnd/>
                <a:tailEnd/>
              </a:ln>
            </p:spPr>
            <p:txBody>
              <a:bodyPr/>
              <a:lstStyle/>
              <a:p>
                <a:endParaRPr lang="zh-CN" altLang="en-US"/>
              </a:p>
            </p:txBody>
          </p:sp>
        </p:grpSp>
        <p:sp>
          <p:nvSpPr>
            <p:cNvPr id="44079" name="Text Box 12"/>
            <p:cNvSpPr txBox="1">
              <a:spLocks noChangeArrowheads="1"/>
            </p:cNvSpPr>
            <p:nvPr/>
          </p:nvSpPr>
          <p:spPr bwMode="gray">
            <a:xfrm>
              <a:off x="545" y="2484"/>
              <a:ext cx="736" cy="203"/>
            </a:xfrm>
            <a:prstGeom prst="rect">
              <a:avLst/>
            </a:prstGeom>
            <a:noFill/>
            <a:ln w="9525">
              <a:noFill/>
              <a:miter lim="800000"/>
              <a:headEnd/>
              <a:tailEnd/>
            </a:ln>
            <a:effectLst>
              <a:outerShdw dist="17961" dir="2700000" algn="ctr" rotWithShape="0">
                <a:schemeClr val="tx1"/>
              </a:outerShdw>
            </a:effectLst>
          </p:spPr>
          <p:txBody>
            <a:bodyPr wrap="none">
              <a:spAutoFit/>
            </a:bodyPr>
            <a:lstStyle/>
            <a:p>
              <a:pPr eaLnBrk="0" hangingPunct="0">
                <a:lnSpc>
                  <a:spcPct val="80000"/>
                </a:lnSpc>
                <a:defRPr/>
              </a:pPr>
              <a:r>
                <a:rPr lang="zh-CN" altLang="en-US" sz="1500">
                  <a:solidFill>
                    <a:srgbClr val="FFFFFF"/>
                  </a:solidFill>
                  <a:latin typeface="Arial" charset="0"/>
                </a:rPr>
                <a:t>可运行软件</a:t>
              </a:r>
            </a:p>
          </p:txBody>
        </p:sp>
      </p:grpSp>
      <p:grpSp>
        <p:nvGrpSpPr>
          <p:cNvPr id="44040" name="Group 13"/>
          <p:cNvGrpSpPr>
            <a:grpSpLocks/>
          </p:cNvGrpSpPr>
          <p:nvPr/>
        </p:nvGrpSpPr>
        <p:grpSpPr bwMode="auto">
          <a:xfrm>
            <a:off x="2701925" y="3592513"/>
            <a:ext cx="1395413" cy="1444625"/>
            <a:chOff x="1761" y="2201"/>
            <a:chExt cx="904" cy="1068"/>
          </a:xfrm>
        </p:grpSpPr>
        <p:sp>
          <p:nvSpPr>
            <p:cNvPr id="44073" name="Oval 14"/>
            <p:cNvSpPr>
              <a:spLocks noChangeArrowheads="1"/>
            </p:cNvSpPr>
            <p:nvPr/>
          </p:nvSpPr>
          <p:spPr bwMode="gray">
            <a:xfrm>
              <a:off x="1789" y="3027"/>
              <a:ext cx="876" cy="242"/>
            </a:xfrm>
            <a:prstGeom prst="ellipse">
              <a:avLst/>
            </a:prstGeom>
            <a:gradFill rotWithShape="1">
              <a:gsLst>
                <a:gs pos="0">
                  <a:schemeClr val="bg2"/>
                </a:gs>
                <a:gs pos="100000">
                  <a:schemeClr val="bg1"/>
                </a:gs>
              </a:gsLst>
              <a:path path="shape">
                <a:fillToRect l="50000" t="50000" r="50000" b="50000"/>
              </a:path>
            </a:gradFill>
            <a:ln w="9525">
              <a:noFill/>
              <a:round/>
              <a:headEnd/>
              <a:tailEnd/>
            </a:ln>
          </p:spPr>
          <p:txBody>
            <a:bodyPr wrap="none" anchor="ctr"/>
            <a:lstStyle/>
            <a:p>
              <a:endParaRPr lang="zh-CN" altLang="en-US"/>
            </a:p>
          </p:txBody>
        </p:sp>
        <p:sp>
          <p:nvSpPr>
            <p:cNvPr id="44074" name="Oval 15"/>
            <p:cNvSpPr>
              <a:spLocks noChangeArrowheads="1"/>
            </p:cNvSpPr>
            <p:nvPr/>
          </p:nvSpPr>
          <p:spPr bwMode="gray">
            <a:xfrm>
              <a:off x="1782" y="2201"/>
              <a:ext cx="845" cy="841"/>
            </a:xfrm>
            <a:prstGeom prst="ellipse">
              <a:avLst/>
            </a:prstGeom>
            <a:solidFill>
              <a:srgbClr val="800000"/>
            </a:solidFill>
            <a:ln w="9525">
              <a:noFill/>
              <a:round/>
              <a:headEnd/>
              <a:tailEnd/>
            </a:ln>
          </p:spPr>
          <p:txBody>
            <a:bodyPr wrap="none" anchor="ctr"/>
            <a:lstStyle/>
            <a:p>
              <a:endParaRPr lang="zh-CN" altLang="en-US"/>
            </a:p>
          </p:txBody>
        </p:sp>
        <p:sp>
          <p:nvSpPr>
            <p:cNvPr id="44075" name="Freeform 16"/>
            <p:cNvSpPr>
              <a:spLocks/>
            </p:cNvSpPr>
            <p:nvPr/>
          </p:nvSpPr>
          <p:spPr bwMode="gray">
            <a:xfrm>
              <a:off x="1879" y="2215"/>
              <a:ext cx="651" cy="317"/>
            </a:xfrm>
            <a:custGeom>
              <a:avLst/>
              <a:gdLst>
                <a:gd name="T0" fmla="*/ 0 w 1321"/>
                <a:gd name="T1" fmla="*/ 0 h 712"/>
                <a:gd name="T2" fmla="*/ 0 w 1321"/>
                <a:gd name="T3" fmla="*/ 0 h 712"/>
                <a:gd name="T4" fmla="*/ 0 w 1321"/>
                <a:gd name="T5" fmla="*/ 0 h 712"/>
                <a:gd name="T6" fmla="*/ 0 w 1321"/>
                <a:gd name="T7" fmla="*/ 0 h 712"/>
                <a:gd name="T8" fmla="*/ 0 w 1321"/>
                <a:gd name="T9" fmla="*/ 0 h 712"/>
                <a:gd name="T10" fmla="*/ 0 w 1321"/>
                <a:gd name="T11" fmla="*/ 0 h 712"/>
                <a:gd name="T12" fmla="*/ 0 w 1321"/>
                <a:gd name="T13" fmla="*/ 0 h 712"/>
                <a:gd name="T14" fmla="*/ 0 w 1321"/>
                <a:gd name="T15" fmla="*/ 0 h 712"/>
                <a:gd name="T16" fmla="*/ 0 w 1321"/>
                <a:gd name="T17" fmla="*/ 0 h 712"/>
                <a:gd name="T18" fmla="*/ 0 w 1321"/>
                <a:gd name="T19" fmla="*/ 0 h 712"/>
                <a:gd name="T20" fmla="*/ 0 w 1321"/>
                <a:gd name="T21" fmla="*/ 0 h 712"/>
                <a:gd name="T22" fmla="*/ 0 w 1321"/>
                <a:gd name="T23" fmla="*/ 0 h 712"/>
                <a:gd name="T24" fmla="*/ 0 w 1321"/>
                <a:gd name="T25" fmla="*/ 0 h 712"/>
                <a:gd name="T26" fmla="*/ 0 w 1321"/>
                <a:gd name="T27" fmla="*/ 0 h 712"/>
                <a:gd name="T28" fmla="*/ 0 w 1321"/>
                <a:gd name="T29" fmla="*/ 0 h 712"/>
                <a:gd name="T30" fmla="*/ 0 w 1321"/>
                <a:gd name="T31" fmla="*/ 0 h 712"/>
                <a:gd name="T32" fmla="*/ 0 w 1321"/>
                <a:gd name="T33" fmla="*/ 0 h 712"/>
                <a:gd name="T34" fmla="*/ 0 w 1321"/>
                <a:gd name="T35" fmla="*/ 0 h 712"/>
                <a:gd name="T36" fmla="*/ 0 w 1321"/>
                <a:gd name="T37" fmla="*/ 0 h 712"/>
                <a:gd name="T38" fmla="*/ 0 w 1321"/>
                <a:gd name="T39" fmla="*/ 0 h 712"/>
                <a:gd name="T40" fmla="*/ 0 w 1321"/>
                <a:gd name="T41" fmla="*/ 0 h 712"/>
                <a:gd name="T42" fmla="*/ 0 w 1321"/>
                <a:gd name="T43" fmla="*/ 0 h 712"/>
                <a:gd name="T44" fmla="*/ 0 w 1321"/>
                <a:gd name="T45" fmla="*/ 0 h 712"/>
                <a:gd name="T46" fmla="*/ 0 w 1321"/>
                <a:gd name="T47" fmla="*/ 0 h 712"/>
                <a:gd name="T48" fmla="*/ 0 w 1321"/>
                <a:gd name="T49" fmla="*/ 0 h 712"/>
                <a:gd name="T50" fmla="*/ 0 w 1321"/>
                <a:gd name="T51" fmla="*/ 0 h 712"/>
                <a:gd name="T52" fmla="*/ 0 w 1321"/>
                <a:gd name="T53" fmla="*/ 0 h 712"/>
                <a:gd name="T54" fmla="*/ 0 w 1321"/>
                <a:gd name="T55" fmla="*/ 0 h 712"/>
                <a:gd name="T56" fmla="*/ 0 w 1321"/>
                <a:gd name="T57" fmla="*/ 0 h 712"/>
                <a:gd name="T58" fmla="*/ 0 w 1321"/>
                <a:gd name="T59" fmla="*/ 0 h 712"/>
                <a:gd name="T60" fmla="*/ 0 w 1321"/>
                <a:gd name="T61" fmla="*/ 0 h 712"/>
                <a:gd name="T62" fmla="*/ 0 w 1321"/>
                <a:gd name="T63" fmla="*/ 0 h 712"/>
                <a:gd name="T64" fmla="*/ 0 w 1321"/>
                <a:gd name="T65" fmla="*/ 0 h 712"/>
                <a:gd name="T66" fmla="*/ 0 w 1321"/>
                <a:gd name="T67" fmla="*/ 0 h 712"/>
                <a:gd name="T68" fmla="*/ 0 w 1321"/>
                <a:gd name="T69" fmla="*/ 0 h 712"/>
                <a:gd name="T70" fmla="*/ 0 w 1321"/>
                <a:gd name="T71" fmla="*/ 0 h 712"/>
                <a:gd name="T72" fmla="*/ 0 w 1321"/>
                <a:gd name="T73" fmla="*/ 0 h 712"/>
                <a:gd name="T74" fmla="*/ 0 w 1321"/>
                <a:gd name="T75" fmla="*/ 0 h 712"/>
                <a:gd name="T76" fmla="*/ 0 w 1321"/>
                <a:gd name="T77" fmla="*/ 0 h 712"/>
                <a:gd name="T78" fmla="*/ 0 w 1321"/>
                <a:gd name="T79" fmla="*/ 0 h 712"/>
                <a:gd name="T80" fmla="*/ 0 w 1321"/>
                <a:gd name="T81" fmla="*/ 0 h 712"/>
                <a:gd name="T82" fmla="*/ 0 w 1321"/>
                <a:gd name="T83" fmla="*/ 0 h 712"/>
                <a:gd name="T84" fmla="*/ 0 w 1321"/>
                <a:gd name="T85" fmla="*/ 0 h 712"/>
                <a:gd name="T86" fmla="*/ 0 w 1321"/>
                <a:gd name="T87" fmla="*/ 0 h 712"/>
                <a:gd name="T88" fmla="*/ 0 w 1321"/>
                <a:gd name="T89" fmla="*/ 0 h 712"/>
                <a:gd name="T90" fmla="*/ 0 w 1321"/>
                <a:gd name="T91" fmla="*/ 0 h 712"/>
                <a:gd name="T92" fmla="*/ 0 w 1321"/>
                <a:gd name="T93" fmla="*/ 0 h 712"/>
                <a:gd name="T94" fmla="*/ 0 w 1321"/>
                <a:gd name="T95" fmla="*/ 0 h 712"/>
                <a:gd name="T96" fmla="*/ 0 w 1321"/>
                <a:gd name="T97" fmla="*/ 0 h 712"/>
                <a:gd name="T98" fmla="*/ 0 w 1321"/>
                <a:gd name="T99" fmla="*/ 0 h 712"/>
                <a:gd name="T100" fmla="*/ 0 w 1321"/>
                <a:gd name="T101" fmla="*/ 0 h 712"/>
                <a:gd name="T102" fmla="*/ 0 w 1321"/>
                <a:gd name="T103" fmla="*/ 0 h 712"/>
                <a:gd name="T104" fmla="*/ 0 w 1321"/>
                <a:gd name="T105" fmla="*/ 0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990033"/>
                </a:gs>
              </a:gsLst>
              <a:lin ang="5400000" scaled="1"/>
            </a:gradFill>
            <a:ln w="0">
              <a:noFill/>
              <a:round/>
              <a:headEnd/>
              <a:tailEnd/>
            </a:ln>
          </p:spPr>
          <p:txBody>
            <a:bodyPr/>
            <a:lstStyle/>
            <a:p>
              <a:endParaRPr lang="zh-CN" altLang="en-US"/>
            </a:p>
          </p:txBody>
        </p:sp>
        <p:sp>
          <p:nvSpPr>
            <p:cNvPr id="44076" name="Text Box 17"/>
            <p:cNvSpPr txBox="1">
              <a:spLocks noChangeArrowheads="1"/>
            </p:cNvSpPr>
            <p:nvPr/>
          </p:nvSpPr>
          <p:spPr bwMode="gray">
            <a:xfrm>
              <a:off x="1761" y="2478"/>
              <a:ext cx="904" cy="203"/>
            </a:xfrm>
            <a:prstGeom prst="rect">
              <a:avLst/>
            </a:prstGeom>
            <a:noFill/>
            <a:ln w="9525">
              <a:noFill/>
              <a:miter lim="800000"/>
              <a:headEnd/>
              <a:tailEnd/>
            </a:ln>
            <a:effectLst>
              <a:outerShdw dist="17961" dir="2700000" algn="ctr" rotWithShape="0">
                <a:schemeClr val="tx1"/>
              </a:outerShdw>
            </a:effectLst>
          </p:spPr>
          <p:txBody>
            <a:bodyPr>
              <a:spAutoFit/>
            </a:bodyPr>
            <a:lstStyle/>
            <a:p>
              <a:pPr eaLnBrk="0" hangingPunct="0">
                <a:lnSpc>
                  <a:spcPct val="80000"/>
                </a:lnSpc>
                <a:defRPr/>
              </a:pPr>
              <a:r>
                <a:rPr lang="zh-CN" altLang="en-US" sz="1500">
                  <a:solidFill>
                    <a:srgbClr val="FFFFFF"/>
                  </a:solidFill>
                  <a:latin typeface="Arial" charset="0"/>
                </a:rPr>
                <a:t>个人和交互</a:t>
              </a:r>
            </a:p>
          </p:txBody>
        </p:sp>
      </p:grpSp>
      <p:sp>
        <p:nvSpPr>
          <p:cNvPr id="1830931" name="Oval 19"/>
          <p:cNvSpPr>
            <a:spLocks noChangeArrowheads="1"/>
          </p:cNvSpPr>
          <p:nvPr/>
        </p:nvSpPr>
        <p:spPr bwMode="gray">
          <a:xfrm>
            <a:off x="4881563" y="3559175"/>
            <a:ext cx="1303337" cy="1136650"/>
          </a:xfrm>
          <a:prstGeom prst="ellipse">
            <a:avLst/>
          </a:prstGeom>
          <a:gradFill rotWithShape="1">
            <a:gsLst>
              <a:gs pos="0">
                <a:schemeClr val="accent1"/>
              </a:gs>
              <a:gs pos="100000">
                <a:schemeClr val="accent1">
                  <a:gamma/>
                  <a:shade val="51373"/>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830932" name="Freeform 20"/>
          <p:cNvSpPr>
            <a:spLocks/>
          </p:cNvSpPr>
          <p:nvPr/>
        </p:nvSpPr>
        <p:spPr bwMode="gray">
          <a:xfrm>
            <a:off x="5029200" y="3578225"/>
            <a:ext cx="1008063" cy="428625"/>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w="0">
            <a:noFill/>
            <a:prstDash val="solid"/>
            <a:round/>
            <a:headEnd/>
            <a:tailEnd/>
          </a:ln>
          <a:effectLst/>
        </p:spPr>
        <p:txBody>
          <a:bodyPr/>
          <a:lstStyle/>
          <a:p>
            <a:pPr>
              <a:defRPr/>
            </a:pPr>
            <a:endParaRPr lang="zh-CN" altLang="en-US">
              <a:latin typeface="Arial" charset="0"/>
            </a:endParaRPr>
          </a:p>
        </p:txBody>
      </p:sp>
      <p:sp>
        <p:nvSpPr>
          <p:cNvPr id="44043" name="Text Box 21"/>
          <p:cNvSpPr txBox="1">
            <a:spLocks noChangeArrowheads="1"/>
          </p:cNvSpPr>
          <p:nvPr/>
        </p:nvSpPr>
        <p:spPr bwMode="gray">
          <a:xfrm>
            <a:off x="4946650" y="3911600"/>
            <a:ext cx="1173163" cy="457200"/>
          </a:xfrm>
          <a:prstGeom prst="rect">
            <a:avLst/>
          </a:prstGeom>
          <a:noFill/>
          <a:ln w="9525">
            <a:noFill/>
            <a:miter lim="800000"/>
            <a:headEnd/>
            <a:tailEnd/>
          </a:ln>
          <a:effectLst>
            <a:outerShdw dist="17961" dir="2700000" algn="ctr" rotWithShape="0">
              <a:schemeClr val="tx1"/>
            </a:outerShdw>
          </a:effectLst>
        </p:spPr>
        <p:txBody>
          <a:bodyPr>
            <a:spAutoFit/>
          </a:bodyPr>
          <a:lstStyle/>
          <a:p>
            <a:pPr eaLnBrk="0" hangingPunct="0">
              <a:lnSpc>
                <a:spcPct val="80000"/>
              </a:lnSpc>
              <a:defRPr/>
            </a:pPr>
            <a:r>
              <a:rPr lang="zh-CN" altLang="en-US" sz="1500">
                <a:solidFill>
                  <a:srgbClr val="FFFFFF"/>
                </a:solidFill>
                <a:latin typeface="Arial" charset="0"/>
              </a:rPr>
              <a:t>快速响应变更</a:t>
            </a:r>
          </a:p>
        </p:txBody>
      </p:sp>
      <p:grpSp>
        <p:nvGrpSpPr>
          <p:cNvPr id="44044" name="Group 23"/>
          <p:cNvGrpSpPr>
            <a:grpSpLocks/>
          </p:cNvGrpSpPr>
          <p:nvPr/>
        </p:nvGrpSpPr>
        <p:grpSpPr bwMode="auto">
          <a:xfrm>
            <a:off x="7096125" y="3559175"/>
            <a:ext cx="1304925" cy="1146175"/>
            <a:chOff x="2016" y="1920"/>
            <a:chExt cx="1680" cy="1680"/>
          </a:xfrm>
        </p:grpSpPr>
        <p:sp>
          <p:nvSpPr>
            <p:cNvPr id="1830936" name="Oval 24"/>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44072" name="Freeform 25"/>
            <p:cNvSpPr>
              <a:spLocks/>
            </p:cNvSpPr>
            <p:nvPr/>
          </p:nvSpPr>
          <p:spPr bwMode="gray">
            <a:xfrm>
              <a:off x="2208" y="1948"/>
              <a:ext cx="1296" cy="634"/>
            </a:xfrm>
            <a:custGeom>
              <a:avLst/>
              <a:gdLst>
                <a:gd name="T0" fmla="*/ 940 w 1321"/>
                <a:gd name="T1" fmla="*/ 55 h 712"/>
                <a:gd name="T2" fmla="*/ 952 w 1321"/>
                <a:gd name="T3" fmla="*/ 61 h 712"/>
                <a:gd name="T4" fmla="*/ 955 w 1321"/>
                <a:gd name="T5" fmla="*/ 67 h 712"/>
                <a:gd name="T6" fmla="*/ 950 w 1321"/>
                <a:gd name="T7" fmla="*/ 72 h 712"/>
                <a:gd name="T8" fmla="*/ 938 w 1321"/>
                <a:gd name="T9" fmla="*/ 76 h 712"/>
                <a:gd name="T10" fmla="*/ 919 w 1321"/>
                <a:gd name="T11" fmla="*/ 81 h 712"/>
                <a:gd name="T12" fmla="*/ 895 w 1321"/>
                <a:gd name="T13" fmla="*/ 84 h 712"/>
                <a:gd name="T14" fmla="*/ 864 w 1321"/>
                <a:gd name="T15" fmla="*/ 87 h 712"/>
                <a:gd name="T16" fmla="*/ 829 w 1321"/>
                <a:gd name="T17" fmla="*/ 91 h 712"/>
                <a:gd name="T18" fmla="*/ 789 w 1321"/>
                <a:gd name="T19" fmla="*/ 93 h 712"/>
                <a:gd name="T20" fmla="*/ 745 w 1321"/>
                <a:gd name="T21" fmla="*/ 94 h 712"/>
                <a:gd name="T22" fmla="*/ 699 w 1321"/>
                <a:gd name="T23" fmla="*/ 95 h 712"/>
                <a:gd name="T24" fmla="*/ 648 w 1321"/>
                <a:gd name="T25" fmla="*/ 98 h 712"/>
                <a:gd name="T26" fmla="*/ 596 w 1321"/>
                <a:gd name="T27" fmla="*/ 99 h 712"/>
                <a:gd name="T28" fmla="*/ 575 w 1321"/>
                <a:gd name="T29" fmla="*/ 100 h 712"/>
                <a:gd name="T30" fmla="*/ 344 w 1321"/>
                <a:gd name="T31" fmla="*/ 100 h 712"/>
                <a:gd name="T32" fmla="*/ 340 w 1321"/>
                <a:gd name="T33" fmla="*/ 100 h 712"/>
                <a:gd name="T34" fmla="*/ 295 w 1321"/>
                <a:gd name="T35" fmla="*/ 99 h 712"/>
                <a:gd name="T36" fmla="*/ 252 w 1321"/>
                <a:gd name="T37" fmla="*/ 98 h 712"/>
                <a:gd name="T38" fmla="*/ 211 w 1321"/>
                <a:gd name="T39" fmla="*/ 97 h 712"/>
                <a:gd name="T40" fmla="*/ 171 w 1321"/>
                <a:gd name="T41" fmla="*/ 94 h 712"/>
                <a:gd name="T42" fmla="*/ 134 w 1321"/>
                <a:gd name="T43" fmla="*/ 94 h 712"/>
                <a:gd name="T44" fmla="*/ 104 w 1321"/>
                <a:gd name="T45" fmla="*/ 92 h 712"/>
                <a:gd name="T46" fmla="*/ 73 w 1321"/>
                <a:gd name="T47" fmla="*/ 90 h 712"/>
                <a:gd name="T48" fmla="*/ 50 w 1321"/>
                <a:gd name="T49" fmla="*/ 88 h 712"/>
                <a:gd name="T50" fmla="*/ 26 w 1321"/>
                <a:gd name="T51" fmla="*/ 84 h 712"/>
                <a:gd name="T52" fmla="*/ 18 w 1321"/>
                <a:gd name="T53" fmla="*/ 81 h 712"/>
                <a:gd name="T54" fmla="*/ 6 w 1321"/>
                <a:gd name="T55" fmla="*/ 77 h 712"/>
                <a:gd name="T56" fmla="*/ 0 w 1321"/>
                <a:gd name="T57" fmla="*/ 73 h 712"/>
                <a:gd name="T58" fmla="*/ 0 w 1321"/>
                <a:gd name="T59" fmla="*/ 72 h 712"/>
                <a:gd name="T60" fmla="*/ 4 w 1321"/>
                <a:gd name="T61" fmla="*/ 67 h 712"/>
                <a:gd name="T62" fmla="*/ 16 w 1321"/>
                <a:gd name="T63" fmla="*/ 61 h 712"/>
                <a:gd name="T64" fmla="*/ 34 w 1321"/>
                <a:gd name="T65" fmla="*/ 52 h 712"/>
                <a:gd name="T66" fmla="*/ 69 w 1321"/>
                <a:gd name="T67" fmla="*/ 42 h 712"/>
                <a:gd name="T68" fmla="*/ 108 w 1321"/>
                <a:gd name="T69" fmla="*/ 33 h 712"/>
                <a:gd name="T70" fmla="*/ 148 w 1321"/>
                <a:gd name="T71" fmla="*/ 24 h 712"/>
                <a:gd name="T72" fmla="*/ 195 w 1321"/>
                <a:gd name="T73" fmla="*/ 17 h 712"/>
                <a:gd name="T74" fmla="*/ 247 w 1321"/>
                <a:gd name="T75" fmla="*/ 11 h 712"/>
                <a:gd name="T76" fmla="*/ 300 w 1321"/>
                <a:gd name="T77" fmla="*/ 6 h 712"/>
                <a:gd name="T78" fmla="*/ 360 w 1321"/>
                <a:gd name="T79" fmla="*/ 4 h 712"/>
                <a:gd name="T80" fmla="*/ 420 w 1321"/>
                <a:gd name="T81" fmla="*/ 4 h 712"/>
                <a:gd name="T82" fmla="*/ 483 w 1321"/>
                <a:gd name="T83" fmla="*/ 0 h 712"/>
                <a:gd name="T84" fmla="*/ 483 w 1321"/>
                <a:gd name="T85" fmla="*/ 0 h 712"/>
                <a:gd name="T86" fmla="*/ 548 w 1321"/>
                <a:gd name="T87" fmla="*/ 4 h 712"/>
                <a:gd name="T88" fmla="*/ 612 w 1321"/>
                <a:gd name="T89" fmla="*/ 4 h 712"/>
                <a:gd name="T90" fmla="*/ 674 w 1321"/>
                <a:gd name="T91" fmla="*/ 7 h 712"/>
                <a:gd name="T92" fmla="*/ 731 w 1321"/>
                <a:gd name="T93" fmla="*/ 12 h 712"/>
                <a:gd name="T94" fmla="*/ 782 w 1321"/>
                <a:gd name="T95" fmla="*/ 19 h 712"/>
                <a:gd name="T96" fmla="*/ 830 w 1321"/>
                <a:gd name="T97" fmla="*/ 27 h 712"/>
                <a:gd name="T98" fmla="*/ 873 w 1321"/>
                <a:gd name="T99" fmla="*/ 36 h 712"/>
                <a:gd name="T100" fmla="*/ 909 w 1321"/>
                <a:gd name="T101" fmla="*/ 45 h 712"/>
                <a:gd name="T102" fmla="*/ 940 w 1321"/>
                <a:gd name="T103" fmla="*/ 55 h 712"/>
                <a:gd name="T104" fmla="*/ 940 w 1321"/>
                <a:gd name="T105" fmla="*/ 55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chemeClr val="folHlink"/>
                </a:gs>
              </a:gsLst>
              <a:lin ang="5400000" scaled="1"/>
            </a:gradFill>
            <a:ln w="0">
              <a:noFill/>
              <a:round/>
              <a:headEnd/>
              <a:tailEnd/>
            </a:ln>
          </p:spPr>
          <p:txBody>
            <a:bodyPr/>
            <a:lstStyle/>
            <a:p>
              <a:endParaRPr lang="zh-CN" altLang="en-US"/>
            </a:p>
          </p:txBody>
        </p:sp>
      </p:grpSp>
      <p:sp>
        <p:nvSpPr>
          <p:cNvPr id="44045" name="Text Box 26"/>
          <p:cNvSpPr txBox="1">
            <a:spLocks noChangeArrowheads="1"/>
          </p:cNvSpPr>
          <p:nvPr/>
        </p:nvSpPr>
        <p:spPr bwMode="gray">
          <a:xfrm>
            <a:off x="7272338" y="3917950"/>
            <a:ext cx="946150" cy="274638"/>
          </a:xfrm>
          <a:prstGeom prst="rect">
            <a:avLst/>
          </a:prstGeom>
          <a:noFill/>
          <a:ln w="9525">
            <a:noFill/>
            <a:miter lim="800000"/>
            <a:headEnd/>
            <a:tailEnd/>
          </a:ln>
          <a:effectLst>
            <a:outerShdw dist="17961" dir="2700000" algn="ctr" rotWithShape="0">
              <a:schemeClr val="tx1"/>
            </a:outerShdw>
          </a:effectLst>
        </p:spPr>
        <p:txBody>
          <a:bodyPr wrap="none">
            <a:spAutoFit/>
          </a:bodyPr>
          <a:lstStyle/>
          <a:p>
            <a:pPr eaLnBrk="0" hangingPunct="0">
              <a:lnSpc>
                <a:spcPct val="80000"/>
              </a:lnSpc>
              <a:defRPr/>
            </a:pPr>
            <a:r>
              <a:rPr lang="zh-CN" altLang="en-US" sz="1500">
                <a:solidFill>
                  <a:srgbClr val="FFFFFF"/>
                </a:solidFill>
                <a:latin typeface="Arial" charset="0"/>
              </a:rPr>
              <a:t>客户合作</a:t>
            </a:r>
          </a:p>
        </p:txBody>
      </p:sp>
      <p:grpSp>
        <p:nvGrpSpPr>
          <p:cNvPr id="44046" name="Group 31"/>
          <p:cNvGrpSpPr>
            <a:grpSpLocks/>
          </p:cNvGrpSpPr>
          <p:nvPr/>
        </p:nvGrpSpPr>
        <p:grpSpPr bwMode="auto">
          <a:xfrm>
            <a:off x="2151063" y="4059238"/>
            <a:ext cx="354012" cy="317500"/>
            <a:chOff x="-524" y="1849"/>
            <a:chExt cx="189" cy="158"/>
          </a:xfrm>
        </p:grpSpPr>
        <p:sp>
          <p:nvSpPr>
            <p:cNvPr id="1830944" name="AutoShape 9"/>
            <p:cNvSpPr>
              <a:spLocks noChangeArrowheads="1"/>
            </p:cNvSpPr>
            <p:nvPr/>
          </p:nvSpPr>
          <p:spPr bwMode="auto">
            <a:xfrm>
              <a:off x="-524" y="184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wrap="none" lIns="91247" tIns="45624" rIns="91247" bIns="45624" anchor="ctr"/>
            <a:lstStyle/>
            <a:p>
              <a:pPr>
                <a:defRPr/>
              </a:pPr>
              <a:endParaRPr lang="zh-CN" altLang="en-US">
                <a:latin typeface="Arial" charset="0"/>
              </a:endParaRPr>
            </a:p>
          </p:txBody>
        </p:sp>
        <p:sp>
          <p:nvSpPr>
            <p:cNvPr id="1830945" name="AutoShape 10"/>
            <p:cNvSpPr>
              <a:spLocks noChangeArrowheads="1"/>
            </p:cNvSpPr>
            <p:nvPr/>
          </p:nvSpPr>
          <p:spPr bwMode="auto">
            <a:xfrm rot="10800000">
              <a:off x="-506" y="193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rot="10800000" wrap="none" lIns="91247" tIns="45624" rIns="91247" bIns="45624" anchor="ctr"/>
            <a:lstStyle/>
            <a:p>
              <a:pPr>
                <a:defRPr/>
              </a:pPr>
              <a:endParaRPr lang="zh-CN" altLang="en-US">
                <a:latin typeface="Arial" charset="0"/>
              </a:endParaRPr>
            </a:p>
          </p:txBody>
        </p:sp>
      </p:grpSp>
      <p:grpSp>
        <p:nvGrpSpPr>
          <p:cNvPr id="44047" name="Group 34"/>
          <p:cNvGrpSpPr>
            <a:grpSpLocks/>
          </p:cNvGrpSpPr>
          <p:nvPr/>
        </p:nvGrpSpPr>
        <p:grpSpPr bwMode="auto">
          <a:xfrm>
            <a:off x="4303713" y="4011613"/>
            <a:ext cx="354012" cy="317500"/>
            <a:chOff x="-524" y="1849"/>
            <a:chExt cx="189" cy="158"/>
          </a:xfrm>
        </p:grpSpPr>
        <p:sp>
          <p:nvSpPr>
            <p:cNvPr id="1830947" name="AutoShape 9"/>
            <p:cNvSpPr>
              <a:spLocks noChangeArrowheads="1"/>
            </p:cNvSpPr>
            <p:nvPr/>
          </p:nvSpPr>
          <p:spPr bwMode="auto">
            <a:xfrm>
              <a:off x="-524" y="184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wrap="none" lIns="91247" tIns="45624" rIns="91247" bIns="45624" anchor="ctr"/>
            <a:lstStyle/>
            <a:p>
              <a:pPr>
                <a:defRPr/>
              </a:pPr>
              <a:endParaRPr lang="zh-CN" altLang="en-US">
                <a:latin typeface="Arial" charset="0"/>
              </a:endParaRPr>
            </a:p>
          </p:txBody>
        </p:sp>
        <p:sp>
          <p:nvSpPr>
            <p:cNvPr id="1830948" name="AutoShape 10"/>
            <p:cNvSpPr>
              <a:spLocks noChangeArrowheads="1"/>
            </p:cNvSpPr>
            <p:nvPr/>
          </p:nvSpPr>
          <p:spPr bwMode="auto">
            <a:xfrm rot="10800000">
              <a:off x="-506" y="193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rot="10800000" wrap="none" lIns="91247" tIns="45624" rIns="91247" bIns="45624" anchor="ctr"/>
            <a:lstStyle/>
            <a:p>
              <a:pPr>
                <a:defRPr/>
              </a:pPr>
              <a:endParaRPr lang="zh-CN" altLang="en-US">
                <a:latin typeface="Arial" charset="0"/>
              </a:endParaRPr>
            </a:p>
          </p:txBody>
        </p:sp>
      </p:grpSp>
      <p:grpSp>
        <p:nvGrpSpPr>
          <p:cNvPr id="44048" name="Group 37"/>
          <p:cNvGrpSpPr>
            <a:grpSpLocks/>
          </p:cNvGrpSpPr>
          <p:nvPr/>
        </p:nvGrpSpPr>
        <p:grpSpPr bwMode="auto">
          <a:xfrm>
            <a:off x="6475413" y="3973513"/>
            <a:ext cx="354012" cy="317500"/>
            <a:chOff x="-524" y="1849"/>
            <a:chExt cx="189" cy="158"/>
          </a:xfrm>
        </p:grpSpPr>
        <p:sp>
          <p:nvSpPr>
            <p:cNvPr id="1830950" name="AutoShape 9"/>
            <p:cNvSpPr>
              <a:spLocks noChangeArrowheads="1"/>
            </p:cNvSpPr>
            <p:nvPr/>
          </p:nvSpPr>
          <p:spPr bwMode="auto">
            <a:xfrm>
              <a:off x="-524" y="184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wrap="none" lIns="91247" tIns="45624" rIns="91247" bIns="45624" anchor="ctr"/>
            <a:lstStyle/>
            <a:p>
              <a:pPr>
                <a:defRPr/>
              </a:pPr>
              <a:endParaRPr lang="zh-CN" altLang="en-US">
                <a:latin typeface="Arial" charset="0"/>
              </a:endParaRPr>
            </a:p>
          </p:txBody>
        </p:sp>
        <p:sp>
          <p:nvSpPr>
            <p:cNvPr id="1830951" name="AutoShape 10"/>
            <p:cNvSpPr>
              <a:spLocks noChangeArrowheads="1"/>
            </p:cNvSpPr>
            <p:nvPr/>
          </p:nvSpPr>
          <p:spPr bwMode="auto">
            <a:xfrm rot="10800000">
              <a:off x="-506" y="1939"/>
              <a:ext cx="171" cy="68"/>
            </a:xfrm>
            <a:prstGeom prst="rightArrow">
              <a:avLst>
                <a:gd name="adj1" fmla="val 50000"/>
                <a:gd name="adj2" fmla="val 62868"/>
              </a:avLst>
            </a:prstGeom>
            <a:gradFill rotWithShape="1">
              <a:gsLst>
                <a:gs pos="0">
                  <a:schemeClr val="bg2">
                    <a:gamma/>
                    <a:shade val="90980"/>
                    <a:invGamma/>
                    <a:alpha val="0"/>
                  </a:schemeClr>
                </a:gs>
                <a:gs pos="100000">
                  <a:schemeClr val="bg2"/>
                </a:gs>
              </a:gsLst>
              <a:lin ang="0" scaled="1"/>
            </a:gradFill>
            <a:ln w="9525">
              <a:noFill/>
              <a:miter lim="800000"/>
              <a:headEnd/>
              <a:tailEnd/>
            </a:ln>
          </p:spPr>
          <p:txBody>
            <a:bodyPr rot="10800000" wrap="none" lIns="91247" tIns="45624" rIns="91247" bIns="45624" anchor="ctr"/>
            <a:lstStyle/>
            <a:p>
              <a:pPr>
                <a:defRPr/>
              </a:pPr>
              <a:endParaRPr lang="zh-CN" altLang="en-US">
                <a:latin typeface="Arial" charset="0"/>
              </a:endParaRPr>
            </a:p>
          </p:txBody>
        </p:sp>
      </p:grpSp>
      <p:pic>
        <p:nvPicPr>
          <p:cNvPr id="44049" name="Picture 40" descr="LifecycleArrows"/>
          <p:cNvPicPr>
            <a:picLocks noChangeAspect="1" noChangeArrowheads="1"/>
          </p:cNvPicPr>
          <p:nvPr/>
        </p:nvPicPr>
        <p:blipFill>
          <a:blip r:embed="rId3" cstate="print"/>
          <a:srcRect l="18565" t="31633" r="17511" b="36394"/>
          <a:stretch>
            <a:fillRect/>
          </a:stretch>
        </p:blipFill>
        <p:spPr bwMode="auto">
          <a:xfrm>
            <a:off x="2630488" y="2852738"/>
            <a:ext cx="3540125" cy="765175"/>
          </a:xfrm>
          <a:prstGeom prst="rect">
            <a:avLst/>
          </a:prstGeom>
          <a:noFill/>
          <a:ln w="9525">
            <a:noFill/>
            <a:miter lim="800000"/>
            <a:headEnd/>
            <a:tailEnd/>
          </a:ln>
        </p:spPr>
      </p:pic>
      <p:grpSp>
        <p:nvGrpSpPr>
          <p:cNvPr id="44050" name="Group 41"/>
          <p:cNvGrpSpPr>
            <a:grpSpLocks/>
          </p:cNvGrpSpPr>
          <p:nvPr/>
        </p:nvGrpSpPr>
        <p:grpSpPr bwMode="auto">
          <a:xfrm>
            <a:off x="3352800" y="1449388"/>
            <a:ext cx="2114550" cy="2284412"/>
            <a:chOff x="2124" y="771"/>
            <a:chExt cx="1332" cy="1439"/>
          </a:xfrm>
        </p:grpSpPr>
        <p:pic>
          <p:nvPicPr>
            <p:cNvPr id="44055" name="Picture 42" descr="Jazz_Background"/>
            <p:cNvPicPr>
              <a:picLocks noChangeAspect="1" noChangeArrowheads="1"/>
            </p:cNvPicPr>
            <p:nvPr/>
          </p:nvPicPr>
          <p:blipFill>
            <a:blip r:embed="rId4" cstate="print"/>
            <a:srcRect/>
            <a:stretch>
              <a:fillRect/>
            </a:stretch>
          </p:blipFill>
          <p:spPr bwMode="auto">
            <a:xfrm>
              <a:off x="2124" y="1133"/>
              <a:ext cx="1332" cy="1077"/>
            </a:xfrm>
            <a:prstGeom prst="rect">
              <a:avLst/>
            </a:prstGeom>
            <a:noFill/>
            <a:ln w="9525">
              <a:noFill/>
              <a:miter lim="800000"/>
              <a:headEnd/>
              <a:tailEnd/>
            </a:ln>
          </p:spPr>
        </p:pic>
        <p:sp>
          <p:nvSpPr>
            <p:cNvPr id="44056" name="AutoShape 43"/>
            <p:cNvSpPr>
              <a:spLocks noChangeArrowheads="1"/>
            </p:cNvSpPr>
            <p:nvPr/>
          </p:nvSpPr>
          <p:spPr bwMode="auto">
            <a:xfrm>
              <a:off x="2327" y="771"/>
              <a:ext cx="940" cy="176"/>
            </a:xfrm>
            <a:prstGeom prst="roundRect">
              <a:avLst>
                <a:gd name="adj" fmla="val 16667"/>
              </a:avLst>
            </a:prstGeom>
            <a:gradFill rotWithShape="1">
              <a:gsLst>
                <a:gs pos="0">
                  <a:srgbClr val="2DB6B3">
                    <a:alpha val="50000"/>
                  </a:srgbClr>
                </a:gs>
                <a:gs pos="100000">
                  <a:srgbClr val="A7E1DF">
                    <a:alpha val="50000"/>
                  </a:srgbClr>
                </a:gs>
              </a:gsLst>
              <a:lin ang="5400000" scaled="1"/>
            </a:gradFill>
            <a:ln w="38100" algn="ctr">
              <a:solidFill>
                <a:schemeClr val="accent2"/>
              </a:solidFill>
              <a:round/>
              <a:headEnd/>
              <a:tailEnd/>
            </a:ln>
          </p:spPr>
          <p:txBody>
            <a:bodyPr/>
            <a:lstStyle/>
            <a:p>
              <a:endParaRPr lang="zh-CN" altLang="en-US"/>
            </a:p>
          </p:txBody>
        </p:sp>
        <p:sp>
          <p:nvSpPr>
            <p:cNvPr id="44057" name="Text Box 44"/>
            <p:cNvSpPr txBox="1">
              <a:spLocks noChangeArrowheads="1"/>
            </p:cNvSpPr>
            <p:nvPr/>
          </p:nvSpPr>
          <p:spPr bwMode="auto">
            <a:xfrm>
              <a:off x="2336" y="773"/>
              <a:ext cx="929" cy="125"/>
            </a:xfrm>
            <a:prstGeom prst="rect">
              <a:avLst/>
            </a:prstGeom>
            <a:noFill/>
            <a:ln w="9525">
              <a:noFill/>
              <a:miter lim="800000"/>
              <a:headEnd/>
              <a:tailEnd/>
            </a:ln>
          </p:spPr>
          <p:txBody>
            <a:bodyPr>
              <a:spAutoFit/>
            </a:bodyPr>
            <a:lstStyle/>
            <a:p>
              <a:r>
                <a:rPr lang="en-US" altLang="zh-CN" sz="700">
                  <a:solidFill>
                    <a:srgbClr val="006F82"/>
                  </a:solidFill>
                </a:rPr>
                <a:t>IBM Rational Team Concert</a:t>
              </a:r>
            </a:p>
          </p:txBody>
        </p:sp>
        <p:sp>
          <p:nvSpPr>
            <p:cNvPr id="44058" name="AutoShape 45"/>
            <p:cNvSpPr>
              <a:spLocks noChangeArrowheads="1"/>
            </p:cNvSpPr>
            <p:nvPr/>
          </p:nvSpPr>
          <p:spPr bwMode="auto">
            <a:xfrm>
              <a:off x="2188" y="911"/>
              <a:ext cx="1173" cy="228"/>
            </a:xfrm>
            <a:prstGeom prst="roundRect">
              <a:avLst>
                <a:gd name="adj" fmla="val 50000"/>
              </a:avLst>
            </a:prstGeom>
            <a:gradFill rotWithShape="1">
              <a:gsLst>
                <a:gs pos="0">
                  <a:schemeClr val="accent1"/>
                </a:gs>
                <a:gs pos="100000">
                  <a:srgbClr val="A8EAE8"/>
                </a:gs>
              </a:gsLst>
              <a:lin ang="5400000" scaled="1"/>
            </a:gradFill>
            <a:ln w="38100" algn="ctr">
              <a:solidFill>
                <a:schemeClr val="accent2"/>
              </a:solidFill>
              <a:round/>
              <a:headEnd/>
              <a:tailEnd/>
            </a:ln>
            <a:effectLst>
              <a:outerShdw dist="56796" dir="3806097" algn="ctr" rotWithShape="0">
                <a:schemeClr val="tx1">
                  <a:alpha val="50000"/>
                </a:schemeClr>
              </a:outerShdw>
            </a:effectLst>
          </p:spPr>
          <p:txBody>
            <a:bodyPr wrap="none" anchor="ctr"/>
            <a:lstStyle/>
            <a:p>
              <a:pPr>
                <a:defRPr/>
              </a:pPr>
              <a:endParaRPr lang="zh-CN" altLang="en-US">
                <a:latin typeface="Arial" charset="0"/>
              </a:endParaRPr>
            </a:p>
          </p:txBody>
        </p:sp>
        <p:pic>
          <p:nvPicPr>
            <p:cNvPr id="44059" name="Picture 46" descr="Developer"/>
            <p:cNvPicPr>
              <a:picLocks noChangeAspect="1" noChangeArrowheads="1"/>
            </p:cNvPicPr>
            <p:nvPr/>
          </p:nvPicPr>
          <p:blipFill>
            <a:blip r:embed="rId5" cstate="print"/>
            <a:srcRect/>
            <a:stretch>
              <a:fillRect/>
            </a:stretch>
          </p:blipFill>
          <p:spPr bwMode="auto">
            <a:xfrm>
              <a:off x="2436" y="929"/>
              <a:ext cx="224" cy="215"/>
            </a:xfrm>
            <a:prstGeom prst="rect">
              <a:avLst/>
            </a:prstGeom>
            <a:noFill/>
            <a:ln w="9525">
              <a:noFill/>
              <a:miter lim="800000"/>
              <a:headEnd/>
              <a:tailEnd/>
            </a:ln>
          </p:spPr>
        </p:pic>
        <p:pic>
          <p:nvPicPr>
            <p:cNvPr id="44060" name="Picture 47" descr="ProgramManager"/>
            <p:cNvPicPr>
              <a:picLocks noChangeAspect="1" noChangeArrowheads="1"/>
            </p:cNvPicPr>
            <p:nvPr/>
          </p:nvPicPr>
          <p:blipFill>
            <a:blip r:embed="rId6" cstate="print"/>
            <a:srcRect/>
            <a:stretch>
              <a:fillRect/>
            </a:stretch>
          </p:blipFill>
          <p:spPr bwMode="auto">
            <a:xfrm>
              <a:off x="2890" y="929"/>
              <a:ext cx="225" cy="214"/>
            </a:xfrm>
            <a:prstGeom prst="rect">
              <a:avLst/>
            </a:prstGeom>
            <a:noFill/>
            <a:ln w="9525">
              <a:noFill/>
              <a:miter lim="800000"/>
              <a:headEnd/>
              <a:tailEnd/>
            </a:ln>
          </p:spPr>
        </p:pic>
        <p:pic>
          <p:nvPicPr>
            <p:cNvPr id="44061" name="Picture 48" descr="IntegrationDeveloper"/>
            <p:cNvPicPr>
              <a:picLocks noChangeAspect="1" noChangeArrowheads="1"/>
            </p:cNvPicPr>
            <p:nvPr/>
          </p:nvPicPr>
          <p:blipFill>
            <a:blip r:embed="rId7" cstate="print"/>
            <a:srcRect/>
            <a:stretch>
              <a:fillRect/>
            </a:stretch>
          </p:blipFill>
          <p:spPr bwMode="auto">
            <a:xfrm>
              <a:off x="3113" y="929"/>
              <a:ext cx="224" cy="215"/>
            </a:xfrm>
            <a:prstGeom prst="rect">
              <a:avLst/>
            </a:prstGeom>
            <a:noFill/>
            <a:ln w="9525">
              <a:noFill/>
              <a:miter lim="800000"/>
              <a:headEnd/>
              <a:tailEnd/>
            </a:ln>
          </p:spPr>
        </p:pic>
        <p:pic>
          <p:nvPicPr>
            <p:cNvPr id="44062" name="Picture 49" descr="Developer1"/>
            <p:cNvPicPr>
              <a:picLocks noChangeAspect="1" noChangeArrowheads="1"/>
            </p:cNvPicPr>
            <p:nvPr/>
          </p:nvPicPr>
          <p:blipFill>
            <a:blip r:embed="rId8" cstate="print"/>
            <a:srcRect/>
            <a:stretch>
              <a:fillRect/>
            </a:stretch>
          </p:blipFill>
          <p:spPr bwMode="auto">
            <a:xfrm>
              <a:off x="2671" y="929"/>
              <a:ext cx="224" cy="215"/>
            </a:xfrm>
            <a:prstGeom prst="rect">
              <a:avLst/>
            </a:prstGeom>
            <a:noFill/>
            <a:ln w="9525">
              <a:noFill/>
              <a:miter lim="800000"/>
              <a:headEnd/>
              <a:tailEnd/>
            </a:ln>
          </p:spPr>
        </p:pic>
        <p:pic>
          <p:nvPicPr>
            <p:cNvPr id="44063" name="Picture 50" descr="MCj04338110000[1]"/>
            <p:cNvPicPr>
              <a:picLocks noChangeAspect="1" noChangeArrowheads="1"/>
            </p:cNvPicPr>
            <p:nvPr/>
          </p:nvPicPr>
          <p:blipFill>
            <a:blip r:embed="rId9" cstate="print"/>
            <a:srcRect/>
            <a:stretch>
              <a:fillRect/>
            </a:stretch>
          </p:blipFill>
          <p:spPr bwMode="auto">
            <a:xfrm>
              <a:off x="2205" y="935"/>
              <a:ext cx="223" cy="202"/>
            </a:xfrm>
            <a:prstGeom prst="rect">
              <a:avLst/>
            </a:prstGeom>
            <a:noFill/>
            <a:ln w="9525">
              <a:noFill/>
              <a:miter lim="800000"/>
              <a:headEnd/>
              <a:tailEnd/>
            </a:ln>
          </p:spPr>
        </p:pic>
        <p:sp>
          <p:nvSpPr>
            <p:cNvPr id="44064" name="Text Box 51"/>
            <p:cNvSpPr txBox="1">
              <a:spLocks noChangeArrowheads="1"/>
            </p:cNvSpPr>
            <p:nvPr/>
          </p:nvSpPr>
          <p:spPr bwMode="auto">
            <a:xfrm>
              <a:off x="2347" y="1657"/>
              <a:ext cx="921" cy="385"/>
            </a:xfrm>
            <a:prstGeom prst="rect">
              <a:avLst/>
            </a:prstGeom>
            <a:noFill/>
            <a:ln w="9525">
              <a:noFill/>
              <a:miter lim="800000"/>
              <a:headEnd/>
              <a:tailEnd/>
            </a:ln>
          </p:spPr>
          <p:txBody>
            <a:bodyPr>
              <a:spAutoFit/>
            </a:bodyPr>
            <a:lstStyle/>
            <a:p>
              <a:pPr>
                <a:spcBef>
                  <a:spcPct val="5000"/>
                </a:spcBef>
              </a:pPr>
              <a:r>
                <a:rPr lang="en-US" altLang="zh-CN" sz="700">
                  <a:solidFill>
                    <a:srgbClr val="165A58"/>
                  </a:solidFill>
                </a:rPr>
                <a:t>transparent </a:t>
              </a:r>
              <a:r>
                <a:rPr lang="en-US" altLang="zh-CN" sz="500">
                  <a:solidFill>
                    <a:srgbClr val="165A58"/>
                  </a:solidFill>
                </a:rPr>
                <a:t> integrated presence   </a:t>
              </a:r>
              <a:r>
                <a:rPr lang="en-US" altLang="zh-CN" sz="600">
                  <a:solidFill>
                    <a:srgbClr val="165A58"/>
                  </a:solidFill>
                </a:rPr>
                <a:t>wikis  </a:t>
              </a:r>
              <a:r>
                <a:rPr lang="en-US" altLang="zh-CN" sz="700">
                  <a:solidFill>
                    <a:srgbClr val="165A58"/>
                  </a:solidFill>
                </a:rPr>
                <a:t>OPEN</a:t>
              </a:r>
              <a:r>
                <a:rPr lang="en-US" altLang="zh-CN" sz="500">
                  <a:solidFill>
                    <a:srgbClr val="165A58"/>
                  </a:solidFill>
                </a:rPr>
                <a:t>  </a:t>
              </a:r>
              <a:r>
                <a:rPr lang="en-US" altLang="zh-CN" sz="600">
                  <a:solidFill>
                    <a:srgbClr val="165A58"/>
                  </a:solidFill>
                </a:rPr>
                <a:t>real-time reporting </a:t>
              </a:r>
              <a:r>
                <a:rPr lang="en-US" altLang="zh-CN" sz="500">
                  <a:solidFill>
                    <a:srgbClr val="165A58"/>
                  </a:solidFill>
                </a:rPr>
                <a:t> </a:t>
              </a:r>
              <a:r>
                <a:rPr lang="en-US" altLang="zh-CN" sz="800">
                  <a:solidFill>
                    <a:srgbClr val="165A58"/>
                  </a:solidFill>
                </a:rPr>
                <a:t>chat</a:t>
              </a:r>
              <a:r>
                <a:rPr lang="en-US" altLang="zh-CN" sz="600">
                  <a:solidFill>
                    <a:srgbClr val="165A58"/>
                  </a:solidFill>
                </a:rPr>
                <a:t> </a:t>
              </a:r>
              <a:r>
                <a:rPr lang="en-US" altLang="zh-CN" sz="500">
                  <a:solidFill>
                    <a:srgbClr val="165A58"/>
                  </a:solidFill>
                </a:rPr>
                <a:t>   automated hand-offs </a:t>
              </a:r>
              <a:r>
                <a:rPr lang="en-US" altLang="zh-CN" sz="700">
                  <a:solidFill>
                    <a:srgbClr val="165A58"/>
                  </a:solidFill>
                </a:rPr>
                <a:t>Web 2.0 </a:t>
              </a:r>
              <a:r>
                <a:rPr lang="en-US" altLang="zh-CN" sz="500">
                  <a:solidFill>
                    <a:srgbClr val="165A58"/>
                  </a:solidFill>
                </a:rPr>
                <a:t>custom dashboards automated data gathering</a:t>
              </a:r>
              <a:r>
                <a:rPr lang="en-US" altLang="zh-CN" sz="600">
                  <a:solidFill>
                    <a:srgbClr val="165A58"/>
                  </a:solidFill>
                </a:rPr>
                <a:t>    </a:t>
              </a:r>
              <a:r>
                <a:rPr lang="en-US" altLang="zh-CN" sz="500">
                  <a:solidFill>
                    <a:srgbClr val="165A58"/>
                  </a:solidFill>
                </a:rPr>
                <a:t>EXTENSIBILITY   Eclipse plug-ins   services architecture     FREEDOM TO CREATE</a:t>
              </a:r>
              <a:endParaRPr lang="en-US" altLang="zh-CN" sz="600">
                <a:solidFill>
                  <a:srgbClr val="165A58"/>
                </a:solidFill>
              </a:endParaRPr>
            </a:p>
          </p:txBody>
        </p:sp>
      </p:grpSp>
      <p:sp>
        <p:nvSpPr>
          <p:cNvPr id="44051" name="Text Box 52"/>
          <p:cNvSpPr txBox="1">
            <a:spLocks noChangeArrowheads="1"/>
          </p:cNvSpPr>
          <p:nvPr/>
        </p:nvSpPr>
        <p:spPr bwMode="gray">
          <a:xfrm>
            <a:off x="5357813" y="1628775"/>
            <a:ext cx="3551237" cy="336550"/>
          </a:xfrm>
          <a:prstGeom prst="rect">
            <a:avLst/>
          </a:prstGeom>
          <a:noFill/>
          <a:ln w="9525" algn="ctr">
            <a:noFill/>
            <a:miter lim="800000"/>
            <a:headEnd/>
            <a:tailEnd/>
          </a:ln>
        </p:spPr>
        <p:txBody>
          <a:bodyPr>
            <a:spAutoFit/>
          </a:bodyPr>
          <a:lstStyle/>
          <a:p>
            <a:pPr eaLnBrk="0" hangingPunct="0"/>
            <a:r>
              <a:rPr lang="zh-CN" altLang="en-US" sz="1600">
                <a:solidFill>
                  <a:srgbClr val="5F5F5F"/>
                </a:solidFill>
              </a:rPr>
              <a:t>支持各种过程，包括敏捷过程的推行</a:t>
            </a:r>
            <a:endParaRPr lang="en-US" altLang="zh-CN" sz="1600">
              <a:solidFill>
                <a:srgbClr val="5F5F5F"/>
              </a:solidFill>
            </a:endParaRPr>
          </a:p>
        </p:txBody>
      </p:sp>
      <p:sp>
        <p:nvSpPr>
          <p:cNvPr id="44052" name="Slide Number Placeholder 3"/>
          <p:cNvSpPr txBox="1">
            <a:spLocks noGrp="1"/>
          </p:cNvSpPr>
          <p:nvPr/>
        </p:nvSpPr>
        <p:spPr bwMode="auto">
          <a:xfrm>
            <a:off x="8382000" y="6553200"/>
            <a:ext cx="673100" cy="244475"/>
          </a:xfrm>
          <a:prstGeom prst="rect">
            <a:avLst/>
          </a:prstGeom>
          <a:noFill/>
          <a:ln w="9525" algn="ctr">
            <a:noFill/>
            <a:miter lim="800000"/>
            <a:headEnd/>
            <a:tailEnd/>
          </a:ln>
        </p:spPr>
        <p:txBody>
          <a:bodyPr>
            <a:spAutoFit/>
          </a:bodyPr>
          <a:lstStyle/>
          <a:p>
            <a:pPr algn="r"/>
            <a:fld id="{7A54B17E-C663-49D2-85C0-701DE6E3C373}" type="slidenum">
              <a:rPr lang="en-US" altLang="en-US" sz="1000" i="1"/>
              <a:pPr algn="r"/>
              <a:t>59</a:t>
            </a:fld>
            <a:endParaRPr lang="en-US" altLang="en-US" sz="1000" i="1"/>
          </a:p>
        </p:txBody>
      </p:sp>
      <p:sp>
        <p:nvSpPr>
          <p:cNvPr id="44053" name="Text Box 30"/>
          <p:cNvSpPr txBox="1">
            <a:spLocks noChangeArrowheads="1"/>
          </p:cNvSpPr>
          <p:nvPr/>
        </p:nvSpPr>
        <p:spPr bwMode="auto">
          <a:xfrm>
            <a:off x="733425" y="5003800"/>
            <a:ext cx="8151813" cy="1152525"/>
          </a:xfrm>
          <a:prstGeom prst="rect">
            <a:avLst/>
          </a:prstGeom>
          <a:noFill/>
          <a:ln w="12700" algn="ctr">
            <a:noFill/>
            <a:miter lim="800000"/>
            <a:headEnd/>
            <a:tailEnd/>
          </a:ln>
        </p:spPr>
        <p:txBody>
          <a:bodyPr>
            <a:spAutoFit/>
          </a:bodyPr>
          <a:lstStyle/>
          <a:p>
            <a:pPr marL="174625" indent="-174625" fontAlgn="b">
              <a:lnSpc>
                <a:spcPct val="120000"/>
              </a:lnSpc>
            </a:pPr>
            <a:r>
              <a:rPr lang="zh-CN" altLang="en-US"/>
              <a:t>中国软件工程的赶超契机：</a:t>
            </a:r>
          </a:p>
          <a:p>
            <a:pPr marL="174625" indent="-174625" fontAlgn="b">
              <a:lnSpc>
                <a:spcPct val="120000"/>
              </a:lnSpc>
              <a:buFont typeface="Wingdings" pitchFamily="2" charset="2"/>
              <a:buChar char="§"/>
            </a:pPr>
            <a:r>
              <a:rPr lang="zh-CN" altLang="en-US"/>
              <a:t>全程体验软件工程的最佳实践和协作平台，免费提供</a:t>
            </a:r>
            <a:r>
              <a:rPr lang="en-US" altLang="zh-CN"/>
              <a:t>10</a:t>
            </a:r>
            <a:r>
              <a:rPr lang="zh-CN" altLang="en-US"/>
              <a:t>个人的团队许可</a:t>
            </a:r>
          </a:p>
          <a:p>
            <a:pPr marL="174625" indent="-174625" fontAlgn="b">
              <a:lnSpc>
                <a:spcPct val="120000"/>
              </a:lnSpc>
              <a:buFont typeface="Wingdings" pitchFamily="2" charset="2"/>
              <a:buChar char="§"/>
            </a:pPr>
            <a:r>
              <a:rPr lang="zh-CN" altLang="en-US"/>
              <a:t>参与全球软件工程创新发展社区：</a:t>
            </a:r>
            <a:r>
              <a:rPr lang="en-US" altLang="zh-CN"/>
              <a:t>Jazz.net</a:t>
            </a:r>
            <a:endParaRPr lang="zh-CN" altLang="en-US"/>
          </a:p>
        </p:txBody>
      </p:sp>
      <p:sp>
        <p:nvSpPr>
          <p:cNvPr id="49" name="灯片编号占位符 48"/>
          <p:cNvSpPr>
            <a:spLocks noGrp="1"/>
          </p:cNvSpPr>
          <p:nvPr>
            <p:ph type="sldNum" sz="quarter" idx="10"/>
          </p:nvPr>
        </p:nvSpPr>
        <p:spPr/>
        <p:txBody>
          <a:bodyPr/>
          <a:lstStyle/>
          <a:p>
            <a:pPr>
              <a:defRPr/>
            </a:pPr>
            <a:fld id="{E8FB715A-58F5-403B-97DE-159061BEA1F8}" type="slidenum">
              <a:rPr lang="en-US" altLang="ko-KR" smtClean="0"/>
              <a:pPr>
                <a:defRPr/>
              </a:pPr>
              <a:t>59</a:t>
            </a:fld>
            <a:endParaRPr lang="en-US" altLang="ko-K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F6132C98-CA5A-4F47-9895-3904D83F6589}" type="slidenum">
              <a:rPr lang="en-US" altLang="ko-KR"/>
              <a:pPr>
                <a:defRPr/>
              </a:pPr>
              <a:t>6</a:t>
            </a:fld>
            <a:endParaRPr lang="en-US" altLang="ko-KR"/>
          </a:p>
        </p:txBody>
      </p:sp>
      <p:sp>
        <p:nvSpPr>
          <p:cNvPr id="7171" name="Rectangle 93"/>
          <p:cNvSpPr>
            <a:spLocks noChangeArrowheads="1"/>
          </p:cNvSpPr>
          <p:nvPr/>
        </p:nvSpPr>
        <p:spPr bwMode="auto">
          <a:xfrm>
            <a:off x="636588" y="92075"/>
            <a:ext cx="7747000" cy="584775"/>
          </a:xfrm>
          <a:prstGeom prst="rect">
            <a:avLst/>
          </a:prstGeom>
          <a:noFill/>
          <a:ln>
            <a:noFill/>
          </a:ln>
          <a:effectLst/>
          <a:extLst/>
        </p:spPr>
        <p:txBody>
          <a:bodyPr anchor="ctr">
            <a:spAutoFit/>
          </a:bodyPr>
          <a:lstStyle/>
          <a:p>
            <a:pPr algn="ctr" eaLnBrk="0" hangingPunct="0">
              <a:buFont typeface="Wingdings" pitchFamily="2" charset="2"/>
              <a:buNone/>
              <a:defRPr/>
            </a:pPr>
            <a:r>
              <a:rPr lang="zh-CN" altLang="en-US" sz="3200" dirty="0">
                <a:solidFill>
                  <a:srgbClr val="FEFEFE"/>
                </a:solidFill>
                <a:latin typeface="黑体" pitchFamily="49" charset="-122"/>
                <a:ea typeface="黑体" pitchFamily="49" charset="-122"/>
              </a:rPr>
              <a:t>一、</a:t>
            </a:r>
            <a:r>
              <a:rPr lang="en-US" altLang="zh-CN" sz="3200" dirty="0">
                <a:solidFill>
                  <a:srgbClr val="FEFEFE"/>
                </a:solidFill>
                <a:latin typeface="黑体" pitchFamily="49" charset="-122"/>
                <a:ea typeface="黑体" pitchFamily="49" charset="-122"/>
              </a:rPr>
              <a:t> </a:t>
            </a:r>
            <a:r>
              <a:rPr lang="zh-CN" altLang="en-US" sz="3200" dirty="0">
                <a:solidFill>
                  <a:srgbClr val="FEFEFE"/>
                </a:solidFill>
                <a:latin typeface="黑体" pitchFamily="49" charset="-122"/>
                <a:ea typeface="黑体" pitchFamily="49" charset="-122"/>
              </a:rPr>
              <a:t>软件过程综述</a:t>
            </a:r>
            <a:endParaRPr lang="en-US" altLang="zh-CN" sz="3200" dirty="0">
              <a:solidFill>
                <a:srgbClr val="FEFEFE"/>
              </a:solidFill>
              <a:latin typeface="黑体" pitchFamily="49" charset="-122"/>
              <a:ea typeface="黑体" pitchFamily="49" charset="-122"/>
            </a:endParaRPr>
          </a:p>
        </p:txBody>
      </p:sp>
      <p:sp>
        <p:nvSpPr>
          <p:cNvPr id="1331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17"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18"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19" name="AutoShape 6"/>
          <p:cNvSpPr>
            <a:spLocks noChangeArrowheads="1"/>
          </p:cNvSpPr>
          <p:nvPr/>
        </p:nvSpPr>
        <p:spPr bwMode="gray">
          <a:xfrm>
            <a:off x="1142976" y="1857364"/>
            <a:ext cx="7072362" cy="3000396"/>
          </a:xfrm>
          <a:prstGeom prst="roundRect">
            <a:avLst>
              <a:gd name="adj" fmla="val 16667"/>
            </a:avLst>
          </a:prstGeom>
          <a:noFill/>
          <a:ln w="12700" algn="ctr">
            <a:solidFill>
              <a:srgbClr val="000000"/>
            </a:solidFill>
            <a:prstDash val="dash"/>
            <a:round/>
            <a:headEnd/>
            <a:tailEnd/>
          </a:ln>
        </p:spPr>
        <p:txBody>
          <a:bodyPr anchor="ctr"/>
          <a:lstStyle/>
          <a:p>
            <a:pPr>
              <a:lnSpc>
                <a:spcPct val="120000"/>
              </a:lnSpc>
              <a:buFont typeface="Wingdings" pitchFamily="2" charset="2"/>
              <a:buNone/>
            </a:pPr>
            <a:r>
              <a:rPr lang="en-US" altLang="zh-CN" sz="2800" b="0" dirty="0">
                <a:solidFill>
                  <a:schemeClr val="tx1"/>
                </a:solidFill>
              </a:rPr>
              <a:t>   1.</a:t>
            </a:r>
            <a:r>
              <a:rPr lang="zh-CN" altLang="en-US" sz="2800" b="0" dirty="0">
                <a:solidFill>
                  <a:schemeClr val="tx1"/>
                </a:solidFill>
              </a:rPr>
              <a:t>为什么我们需要软件工程过程</a:t>
            </a:r>
            <a:endParaRPr lang="en-US" altLang="zh-CN" sz="2800" b="0" dirty="0">
              <a:solidFill>
                <a:schemeClr val="tx1"/>
              </a:solidFill>
            </a:endParaRPr>
          </a:p>
          <a:p>
            <a:pPr>
              <a:lnSpc>
                <a:spcPct val="120000"/>
              </a:lnSpc>
              <a:buFont typeface="Wingdings" pitchFamily="2" charset="2"/>
              <a:buNone/>
            </a:pPr>
            <a:endParaRPr lang="en-US" altLang="zh-CN" sz="2800" b="0" dirty="0">
              <a:solidFill>
                <a:schemeClr val="tx1"/>
              </a:solidFill>
            </a:endParaRPr>
          </a:p>
          <a:p>
            <a:pPr>
              <a:lnSpc>
                <a:spcPct val="120000"/>
              </a:lnSpc>
              <a:buFont typeface="Wingdings" pitchFamily="2" charset="2"/>
              <a:buNone/>
            </a:pPr>
            <a:r>
              <a:rPr lang="en-US" altLang="zh-CN" sz="2800" b="0" dirty="0">
                <a:solidFill>
                  <a:schemeClr val="tx1"/>
                </a:solidFill>
              </a:rPr>
              <a:t>   2.</a:t>
            </a:r>
            <a:r>
              <a:rPr lang="zh-CN" altLang="en-US" sz="2800" b="0" dirty="0">
                <a:solidFill>
                  <a:schemeClr val="tx1"/>
                </a:solidFill>
              </a:rPr>
              <a:t>概念与术语</a:t>
            </a:r>
            <a:endParaRPr lang="en-US" altLang="zh-CN" sz="2800" b="0" dirty="0">
              <a:solidFill>
                <a:schemeClr val="tx1"/>
              </a:solidFill>
            </a:endParaRPr>
          </a:p>
          <a:p>
            <a:pPr>
              <a:lnSpc>
                <a:spcPct val="120000"/>
              </a:lnSpc>
              <a:buFont typeface="Wingdings" pitchFamily="2" charset="2"/>
              <a:buNone/>
            </a:pPr>
            <a:endParaRPr lang="en-US" altLang="zh-CN" sz="2800" b="0" dirty="0">
              <a:solidFill>
                <a:schemeClr val="tx1"/>
              </a:solidFill>
            </a:endParaRPr>
          </a:p>
          <a:p>
            <a:pPr>
              <a:lnSpc>
                <a:spcPct val="120000"/>
              </a:lnSpc>
              <a:buFont typeface="Wingdings" pitchFamily="2" charset="2"/>
              <a:buNone/>
            </a:pPr>
            <a:r>
              <a:rPr lang="en-US" altLang="zh-CN" sz="2800" b="0" dirty="0">
                <a:solidFill>
                  <a:schemeClr val="tx1"/>
                </a:solidFill>
              </a:rPr>
              <a:t>   3.</a:t>
            </a:r>
            <a:r>
              <a:rPr lang="zh-CN" altLang="en-US" sz="2800" b="0" dirty="0">
                <a:solidFill>
                  <a:schemeClr val="tx1"/>
                </a:solidFill>
              </a:rPr>
              <a:t>软件工程过程知识内容</a:t>
            </a:r>
          </a:p>
        </p:txBody>
      </p:sp>
      <p:sp>
        <p:nvSpPr>
          <p:cNvPr id="13320"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6"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2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30"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3331"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3" name="右箭头 2"/>
          <p:cNvSpPr/>
          <p:nvPr/>
        </p:nvSpPr>
        <p:spPr bwMode="auto">
          <a:xfrm>
            <a:off x="1357290" y="3071810"/>
            <a:ext cx="431800" cy="504825"/>
          </a:xfrm>
          <a:prstGeom prst="rightArrow">
            <a:avLst/>
          </a:prstGeom>
          <a:ln>
            <a:headEnd type="none" w="med" len="med"/>
            <a:tailEnd type="none" w="med" len="med"/>
          </a:ln>
          <a:extLst/>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buFont typeface="Wingdings" pitchFamily="2" charset="2"/>
              <a:buNone/>
              <a:defRPr/>
            </a:pPr>
            <a:endParaRPr lang="zh-CN" altLang="en-US">
              <a:solidFill>
                <a:srgbClr val="0033CC"/>
              </a:solidFill>
              <a:latin typeface="宋体" pitchFamily="2" charset="-122"/>
              <a:ea typeface="宋体" pitchFamily="2" charset="-122"/>
            </a:endParaRPr>
          </a:p>
        </p:txBody>
      </p:sp>
    </p:spTree>
  </p:cSld>
  <p:clrMapOvr>
    <a:masterClrMapping/>
  </p:clrMapOvr>
  <p:transition spd="slow">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p:cNvSpPr>
          <p:nvPr/>
        </p:nvSpPr>
        <p:spPr bwMode="black">
          <a:xfrm>
            <a:off x="8328025" y="6529388"/>
            <a:ext cx="673100" cy="152400"/>
          </a:xfrm>
          <a:prstGeom prst="rect">
            <a:avLst/>
          </a:prstGeom>
          <a:noFill/>
          <a:ln w="9525" algn="ctr">
            <a:noFill/>
            <a:miter lim="800000"/>
            <a:headEnd/>
            <a:tailEnd/>
          </a:ln>
        </p:spPr>
        <p:txBody>
          <a:bodyPr lIns="0" tIns="0" rIns="0" bIns="0">
            <a:spAutoFit/>
          </a:bodyPr>
          <a:lstStyle/>
          <a:p>
            <a:pPr algn="r"/>
            <a:fld id="{8C86621F-555E-4192-8B93-624712388A0B}" type="slidenum">
              <a:rPr lang="en-US" altLang="en-US" sz="1000">
                <a:solidFill>
                  <a:srgbClr val="000000"/>
                </a:solidFill>
              </a:rPr>
              <a:pPr algn="r"/>
              <a:t>60</a:t>
            </a:fld>
            <a:endParaRPr lang="en-US" altLang="en-US" sz="1000">
              <a:solidFill>
                <a:srgbClr val="000000"/>
              </a:solidFill>
            </a:endParaRPr>
          </a:p>
        </p:txBody>
      </p:sp>
      <p:sp>
        <p:nvSpPr>
          <p:cNvPr id="45059" name="AutoShape 2"/>
          <p:cNvSpPr>
            <a:spLocks noChangeArrowheads="1"/>
          </p:cNvSpPr>
          <p:nvPr/>
        </p:nvSpPr>
        <p:spPr bwMode="auto">
          <a:xfrm>
            <a:off x="128588" y="1376363"/>
            <a:ext cx="8901112" cy="5005387"/>
          </a:xfrm>
          <a:prstGeom prst="roundRect">
            <a:avLst>
              <a:gd name="adj" fmla="val 5625"/>
            </a:avLst>
          </a:prstGeom>
          <a:solidFill>
            <a:srgbClr val="CFF3F2"/>
          </a:solidFill>
          <a:ln w="38100" algn="ctr">
            <a:solidFill>
              <a:srgbClr val="006F82"/>
            </a:solidFill>
            <a:round/>
            <a:headEnd/>
            <a:tailEnd/>
          </a:ln>
        </p:spPr>
        <p:txBody>
          <a:bodyPr anchor="ctr">
            <a:spAutoFit/>
          </a:bodyPr>
          <a:lstStyle/>
          <a:p>
            <a:endParaRPr lang="zh-CN" altLang="en-US"/>
          </a:p>
        </p:txBody>
      </p:sp>
      <p:sp>
        <p:nvSpPr>
          <p:cNvPr id="45060" name="AutoShape 3"/>
          <p:cNvSpPr>
            <a:spLocks noChangeArrowheads="1"/>
          </p:cNvSpPr>
          <p:nvPr/>
        </p:nvSpPr>
        <p:spPr bwMode="auto">
          <a:xfrm>
            <a:off x="246063" y="5026025"/>
            <a:ext cx="8634412" cy="1201738"/>
          </a:xfrm>
          <a:prstGeom prst="roundRect">
            <a:avLst>
              <a:gd name="adj" fmla="val 10097"/>
            </a:avLst>
          </a:prstGeom>
          <a:gradFill rotWithShape="1">
            <a:gsLst>
              <a:gs pos="0">
                <a:srgbClr val="DCF3F7"/>
              </a:gs>
              <a:gs pos="100000">
                <a:srgbClr val="85D6E3">
                  <a:alpha val="75000"/>
                </a:srgbClr>
              </a:gs>
            </a:gsLst>
            <a:lin ang="5400000" scaled="1"/>
          </a:gradFill>
          <a:ln w="12700" algn="ctr">
            <a:solidFill>
              <a:schemeClr val="accent2"/>
            </a:solidFill>
            <a:round/>
            <a:headEnd/>
            <a:tailEnd/>
          </a:ln>
        </p:spPr>
        <p:txBody>
          <a:bodyPr anchor="ctr">
            <a:spAutoFit/>
          </a:bodyPr>
          <a:lstStyle/>
          <a:p>
            <a:endParaRPr lang="zh-CN" altLang="en-US"/>
          </a:p>
        </p:txBody>
      </p:sp>
      <p:sp>
        <p:nvSpPr>
          <p:cNvPr id="45061" name="Rectangle 4"/>
          <p:cNvSpPr>
            <a:spLocks noGrp="1" noChangeArrowheads="1"/>
          </p:cNvSpPr>
          <p:nvPr>
            <p:ph type="title" idx="4294967295"/>
          </p:nvPr>
        </p:nvSpPr>
        <p:spPr bwMode="gray">
          <a:xfrm>
            <a:off x="392113" y="215900"/>
            <a:ext cx="8637587" cy="476250"/>
          </a:xfrm>
          <a:prstGeom prst="rect">
            <a:avLst/>
          </a:prstGeom>
          <a:noFill/>
          <a:ln>
            <a:miter lim="800000"/>
            <a:headEnd/>
            <a:tailEnd/>
          </a:ln>
        </p:spPr>
        <p:txBody>
          <a:bodyPr/>
          <a:lstStyle/>
          <a:p>
            <a:pPr eaLnBrk="1" hangingPunct="1"/>
            <a:r>
              <a:rPr lang="en-US" altLang="zh-CN" sz="3200" b="0" dirty="0">
                <a:latin typeface="黑体" pitchFamily="49" charset="-122"/>
                <a:ea typeface="黑体" pitchFamily="49" charset="-122"/>
              </a:rPr>
              <a:t>Jazz/Rational Team Concert </a:t>
            </a:r>
            <a:r>
              <a:rPr lang="zh-CN" altLang="en-US" sz="3200" b="0" dirty="0">
                <a:latin typeface="黑体" pitchFamily="49" charset="-122"/>
                <a:ea typeface="黑体" pitchFamily="49" charset="-122"/>
              </a:rPr>
              <a:t>的核心能力</a:t>
            </a:r>
          </a:p>
        </p:txBody>
      </p:sp>
      <p:sp>
        <p:nvSpPr>
          <p:cNvPr id="45062" name="AutoShape 5"/>
          <p:cNvSpPr>
            <a:spLocks noChangeArrowheads="1"/>
          </p:cNvSpPr>
          <p:nvPr/>
        </p:nvSpPr>
        <p:spPr bwMode="auto">
          <a:xfrm>
            <a:off x="204788" y="3287713"/>
            <a:ext cx="4144962" cy="1684337"/>
          </a:xfrm>
          <a:prstGeom prst="roundRect">
            <a:avLst>
              <a:gd name="adj" fmla="val 10097"/>
            </a:avLst>
          </a:prstGeom>
          <a:gradFill rotWithShape="1">
            <a:gsLst>
              <a:gs pos="0">
                <a:srgbClr val="DCF3F7"/>
              </a:gs>
              <a:gs pos="100000">
                <a:srgbClr val="85D6E3">
                  <a:alpha val="75000"/>
                </a:srgbClr>
              </a:gs>
            </a:gsLst>
            <a:lin ang="5400000" scaled="1"/>
          </a:gradFill>
          <a:ln w="12700" algn="ctr">
            <a:solidFill>
              <a:schemeClr val="accent2"/>
            </a:solidFill>
            <a:round/>
            <a:headEnd/>
            <a:tailEnd/>
          </a:ln>
        </p:spPr>
        <p:txBody>
          <a:bodyPr anchor="ctr">
            <a:spAutoFit/>
          </a:bodyPr>
          <a:lstStyle/>
          <a:p>
            <a:endParaRPr lang="zh-CN" altLang="en-US"/>
          </a:p>
        </p:txBody>
      </p:sp>
      <p:sp>
        <p:nvSpPr>
          <p:cNvPr id="45063" name="Text Box 6"/>
          <p:cNvSpPr txBox="1">
            <a:spLocks noChangeArrowheads="1"/>
          </p:cNvSpPr>
          <p:nvPr/>
        </p:nvSpPr>
        <p:spPr bwMode="auto">
          <a:xfrm>
            <a:off x="342900" y="3741738"/>
            <a:ext cx="3716338" cy="592137"/>
          </a:xfrm>
          <a:prstGeom prst="rect">
            <a:avLst/>
          </a:prstGeom>
          <a:noFill/>
          <a:ln w="9525" algn="ctr">
            <a:noFill/>
            <a:miter lim="800000"/>
            <a:headEnd/>
            <a:tailEnd/>
          </a:ln>
        </p:spPr>
        <p:txBody>
          <a:bodyPr>
            <a:spAutoFit/>
          </a:bodyPr>
          <a:lstStyle/>
          <a:p>
            <a:pPr marL="136525" indent="-136525">
              <a:spcBef>
                <a:spcPct val="35000"/>
              </a:spcBef>
              <a:buClr>
                <a:schemeClr val="accent1"/>
              </a:buClr>
              <a:buFont typeface="Wingdings" pitchFamily="2" charset="2"/>
              <a:buChar char="§"/>
            </a:pPr>
            <a:r>
              <a:rPr lang="zh-CN" altLang="en-US" sz="1400"/>
              <a:t>和工作项管理相结合的迭代计划和执行</a:t>
            </a:r>
          </a:p>
          <a:p>
            <a:pPr marL="136525" indent="-136525">
              <a:spcBef>
                <a:spcPct val="35000"/>
              </a:spcBef>
              <a:buClr>
                <a:schemeClr val="accent1"/>
              </a:buClr>
              <a:buFont typeface="Wingdings" pitchFamily="2" charset="2"/>
              <a:buChar char="§"/>
            </a:pPr>
            <a:r>
              <a:rPr lang="zh-CN" altLang="en-US" sz="1400"/>
              <a:t>未来的项目管理工具中也将出现的新技术</a:t>
            </a:r>
          </a:p>
        </p:txBody>
      </p:sp>
      <p:sp>
        <p:nvSpPr>
          <p:cNvPr id="45064" name="Text Box 7"/>
          <p:cNvSpPr txBox="1">
            <a:spLocks noChangeArrowheads="1"/>
          </p:cNvSpPr>
          <p:nvPr/>
        </p:nvSpPr>
        <p:spPr bwMode="auto">
          <a:xfrm>
            <a:off x="1143000" y="3429000"/>
            <a:ext cx="2392363" cy="325438"/>
          </a:xfrm>
          <a:prstGeom prst="rect">
            <a:avLst/>
          </a:prstGeom>
          <a:noFill/>
          <a:ln w="12700" algn="ctr">
            <a:noFill/>
            <a:miter lim="800000"/>
            <a:headEnd/>
            <a:tailEnd/>
          </a:ln>
        </p:spPr>
        <p:txBody>
          <a:bodyPr wrap="none">
            <a:spAutoFit/>
          </a:bodyPr>
          <a:lstStyle/>
          <a:p>
            <a:pPr fontAlgn="b">
              <a:buClr>
                <a:schemeClr val="accent1"/>
              </a:buClr>
            </a:pPr>
            <a:r>
              <a:rPr lang="zh-CN" altLang="en-US" sz="1700">
                <a:solidFill>
                  <a:srgbClr val="006F82"/>
                </a:solidFill>
              </a:rPr>
              <a:t>项目计划（</a:t>
            </a:r>
            <a:r>
              <a:rPr lang="en-US" altLang="zh-CN" sz="1700">
                <a:solidFill>
                  <a:srgbClr val="006F82"/>
                </a:solidFill>
              </a:rPr>
              <a:t>Planning</a:t>
            </a:r>
            <a:r>
              <a:rPr lang="zh-CN" altLang="en-US" sz="1700">
                <a:solidFill>
                  <a:srgbClr val="006F82"/>
                </a:solidFill>
              </a:rPr>
              <a:t>）</a:t>
            </a:r>
          </a:p>
        </p:txBody>
      </p:sp>
      <p:sp>
        <p:nvSpPr>
          <p:cNvPr id="2284552" name="AutoShape 8"/>
          <p:cNvSpPr>
            <a:spLocks noChangeArrowheads="1"/>
          </p:cNvSpPr>
          <p:nvPr/>
        </p:nvSpPr>
        <p:spPr bwMode="auto">
          <a:xfrm>
            <a:off x="3194050" y="1487488"/>
            <a:ext cx="2789238" cy="450850"/>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5066" name="AutoShape 9"/>
          <p:cNvSpPr>
            <a:spLocks noChangeArrowheads="1"/>
          </p:cNvSpPr>
          <p:nvPr/>
        </p:nvSpPr>
        <p:spPr bwMode="auto">
          <a:xfrm>
            <a:off x="3146425" y="1436688"/>
            <a:ext cx="2884488" cy="1793875"/>
          </a:xfrm>
          <a:prstGeom prst="roundRect">
            <a:avLst>
              <a:gd name="adj" fmla="val 10097"/>
            </a:avLst>
          </a:prstGeom>
          <a:gradFill rotWithShape="1">
            <a:gsLst>
              <a:gs pos="0">
                <a:srgbClr val="85D6E3"/>
              </a:gs>
              <a:gs pos="100000">
                <a:srgbClr val="DCF3F7"/>
              </a:gs>
            </a:gsLst>
            <a:lin ang="5400000" scaled="1"/>
          </a:gradFill>
          <a:ln w="12700" algn="ctr">
            <a:solidFill>
              <a:schemeClr val="accent2"/>
            </a:solidFill>
            <a:round/>
            <a:headEnd/>
            <a:tailEnd/>
          </a:ln>
        </p:spPr>
        <p:txBody>
          <a:bodyPr anchor="ctr">
            <a:spAutoFit/>
          </a:bodyPr>
          <a:lstStyle/>
          <a:p>
            <a:endParaRPr lang="zh-CN" altLang="en-US"/>
          </a:p>
        </p:txBody>
      </p:sp>
      <p:sp>
        <p:nvSpPr>
          <p:cNvPr id="45067" name="Text Box 10"/>
          <p:cNvSpPr txBox="1">
            <a:spLocks noChangeArrowheads="1"/>
          </p:cNvSpPr>
          <p:nvPr/>
        </p:nvSpPr>
        <p:spPr bwMode="auto">
          <a:xfrm>
            <a:off x="3276600" y="1484313"/>
            <a:ext cx="2571750" cy="325437"/>
          </a:xfrm>
          <a:prstGeom prst="rect">
            <a:avLst/>
          </a:prstGeom>
          <a:noFill/>
          <a:ln w="12700" algn="ctr">
            <a:noFill/>
            <a:miter lim="800000"/>
            <a:headEnd/>
            <a:tailEnd/>
          </a:ln>
        </p:spPr>
        <p:txBody>
          <a:bodyPr wrap="none">
            <a:spAutoFit/>
          </a:bodyPr>
          <a:lstStyle/>
          <a:p>
            <a:pPr fontAlgn="b">
              <a:buClr>
                <a:schemeClr val="accent1"/>
              </a:buClr>
            </a:pPr>
            <a:r>
              <a:rPr lang="zh-CN" altLang="en-US" sz="1700">
                <a:solidFill>
                  <a:srgbClr val="006F82"/>
                </a:solidFill>
              </a:rPr>
              <a:t>工作项管理</a:t>
            </a:r>
            <a:r>
              <a:rPr lang="en-US" altLang="zh-CN" sz="1700">
                <a:solidFill>
                  <a:srgbClr val="006F82"/>
                </a:solidFill>
              </a:rPr>
              <a:t>(Work Items)</a:t>
            </a:r>
          </a:p>
        </p:txBody>
      </p:sp>
      <p:sp>
        <p:nvSpPr>
          <p:cNvPr id="45068" name="Text Box 11"/>
          <p:cNvSpPr txBox="1">
            <a:spLocks noChangeArrowheads="1"/>
          </p:cNvSpPr>
          <p:nvPr/>
        </p:nvSpPr>
        <p:spPr bwMode="auto">
          <a:xfrm>
            <a:off x="3179763" y="1844675"/>
            <a:ext cx="2693987" cy="1379538"/>
          </a:xfrm>
          <a:prstGeom prst="rect">
            <a:avLst/>
          </a:prstGeom>
          <a:noFill/>
          <a:ln w="9525" algn="ctr">
            <a:noFill/>
            <a:miter lim="800000"/>
            <a:headEnd/>
            <a:tailEnd/>
          </a:ln>
        </p:spPr>
        <p:txBody>
          <a:bodyPr>
            <a:spAutoFit/>
          </a:bodyPr>
          <a:lstStyle/>
          <a:p>
            <a:pPr marL="136525" indent="-136525">
              <a:spcBef>
                <a:spcPct val="35000"/>
              </a:spcBef>
              <a:buClr>
                <a:schemeClr val="accent1"/>
              </a:buClr>
              <a:buFont typeface="Wingdings" pitchFamily="2" charset="2"/>
              <a:buChar char="§"/>
            </a:pPr>
            <a:r>
              <a:rPr lang="zh-CN" altLang="en-US" sz="1400"/>
              <a:t>工作项可以是需求、任务</a:t>
            </a:r>
            <a:r>
              <a:rPr lang="en-US" altLang="zh-CN" sz="1400"/>
              <a:t>, </a:t>
            </a:r>
            <a:r>
              <a:rPr lang="zh-CN" altLang="en-US" sz="1400"/>
              <a:t>缺陷</a:t>
            </a:r>
            <a:r>
              <a:rPr lang="en-US" altLang="zh-CN" sz="1400"/>
              <a:t>, </a:t>
            </a:r>
            <a:r>
              <a:rPr lang="zh-CN" altLang="en-US" sz="1400"/>
              <a:t>变更等</a:t>
            </a:r>
          </a:p>
          <a:p>
            <a:pPr marL="136525" indent="-136525">
              <a:spcBef>
                <a:spcPct val="35000"/>
              </a:spcBef>
              <a:buClr>
                <a:schemeClr val="accent1"/>
              </a:buClr>
              <a:buFont typeface="Wingdings" pitchFamily="2" charset="2"/>
              <a:buChar char="§"/>
            </a:pPr>
            <a:r>
              <a:rPr lang="zh-CN" altLang="en-US" sz="1400"/>
              <a:t>迭代计划的基本元素</a:t>
            </a:r>
          </a:p>
          <a:p>
            <a:pPr marL="136525" indent="-136525">
              <a:spcBef>
                <a:spcPct val="35000"/>
              </a:spcBef>
              <a:buClr>
                <a:schemeClr val="accent1"/>
              </a:buClr>
              <a:buFont typeface="Wingdings" pitchFamily="2" charset="2"/>
              <a:buChar char="§"/>
            </a:pPr>
            <a:r>
              <a:rPr lang="zh-CN" altLang="en-US" sz="1400"/>
              <a:t>任务的跟踪、查询和审批</a:t>
            </a:r>
          </a:p>
          <a:p>
            <a:pPr marL="136525" indent="-136525">
              <a:spcBef>
                <a:spcPct val="35000"/>
              </a:spcBef>
              <a:buClr>
                <a:schemeClr val="accent1"/>
              </a:buClr>
              <a:buFont typeface="Wingdings" pitchFamily="2" charset="2"/>
              <a:buChar char="§"/>
            </a:pPr>
            <a:r>
              <a:rPr lang="en-US" altLang="zh-CN" sz="1400"/>
              <a:t>ClearQuest</a:t>
            </a:r>
            <a:r>
              <a:rPr lang="zh-CN" altLang="en-US" sz="1400"/>
              <a:t>连接器</a:t>
            </a:r>
          </a:p>
        </p:txBody>
      </p:sp>
      <p:sp>
        <p:nvSpPr>
          <p:cNvPr id="2284556" name="AutoShape 12"/>
          <p:cNvSpPr>
            <a:spLocks noChangeArrowheads="1"/>
          </p:cNvSpPr>
          <p:nvPr/>
        </p:nvSpPr>
        <p:spPr bwMode="auto">
          <a:xfrm>
            <a:off x="6116638" y="1487488"/>
            <a:ext cx="2789237" cy="450850"/>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grpSp>
        <p:nvGrpSpPr>
          <p:cNvPr id="45070" name="Group 13"/>
          <p:cNvGrpSpPr>
            <a:grpSpLocks/>
          </p:cNvGrpSpPr>
          <p:nvPr/>
        </p:nvGrpSpPr>
        <p:grpSpPr bwMode="auto">
          <a:xfrm>
            <a:off x="6069013" y="1436688"/>
            <a:ext cx="2922587" cy="1782762"/>
            <a:chOff x="3823" y="842"/>
            <a:chExt cx="1841" cy="1516"/>
          </a:xfrm>
        </p:grpSpPr>
        <p:sp>
          <p:nvSpPr>
            <p:cNvPr id="45092" name="AutoShape 14"/>
            <p:cNvSpPr>
              <a:spLocks noChangeArrowheads="1"/>
            </p:cNvSpPr>
            <p:nvPr/>
          </p:nvSpPr>
          <p:spPr bwMode="auto">
            <a:xfrm>
              <a:off x="3823" y="842"/>
              <a:ext cx="1817" cy="1516"/>
            </a:xfrm>
            <a:prstGeom prst="roundRect">
              <a:avLst>
                <a:gd name="adj" fmla="val 10097"/>
              </a:avLst>
            </a:prstGeom>
            <a:gradFill rotWithShape="1">
              <a:gsLst>
                <a:gs pos="0">
                  <a:srgbClr val="85D6E3"/>
                </a:gs>
                <a:gs pos="100000">
                  <a:srgbClr val="DCF3F7"/>
                </a:gs>
              </a:gsLst>
              <a:lin ang="5400000" scaled="1"/>
            </a:gradFill>
            <a:ln w="12700" algn="ctr">
              <a:solidFill>
                <a:schemeClr val="accent2"/>
              </a:solidFill>
              <a:round/>
              <a:headEnd/>
              <a:tailEnd/>
            </a:ln>
          </p:spPr>
          <p:txBody>
            <a:bodyPr anchor="ctr">
              <a:spAutoFit/>
            </a:bodyPr>
            <a:lstStyle/>
            <a:p>
              <a:endParaRPr lang="zh-CN" altLang="en-US"/>
            </a:p>
          </p:txBody>
        </p:sp>
        <p:sp>
          <p:nvSpPr>
            <p:cNvPr id="45093" name="Text Box 15"/>
            <p:cNvSpPr txBox="1">
              <a:spLocks noChangeArrowheads="1"/>
            </p:cNvSpPr>
            <p:nvPr/>
          </p:nvSpPr>
          <p:spPr bwMode="auto">
            <a:xfrm>
              <a:off x="3875" y="1088"/>
              <a:ext cx="1789" cy="1173"/>
            </a:xfrm>
            <a:prstGeom prst="rect">
              <a:avLst/>
            </a:prstGeom>
            <a:noFill/>
            <a:ln w="9525" algn="ctr">
              <a:noFill/>
              <a:miter lim="800000"/>
              <a:headEnd/>
              <a:tailEnd/>
            </a:ln>
          </p:spPr>
          <p:txBody>
            <a:bodyPr>
              <a:spAutoFit/>
            </a:bodyPr>
            <a:lstStyle/>
            <a:p>
              <a:pPr marL="136525" indent="-136525">
                <a:spcBef>
                  <a:spcPct val="35000"/>
                </a:spcBef>
                <a:buClr>
                  <a:schemeClr val="accent1"/>
                </a:buClr>
                <a:buFont typeface="Wingdings" pitchFamily="2" charset="2"/>
                <a:buChar char="§"/>
              </a:pPr>
              <a:r>
                <a:rPr lang="zh-CN" altLang="en-US" sz="1400"/>
                <a:t>建立与工作项与变更集的追踪</a:t>
              </a:r>
            </a:p>
            <a:p>
              <a:pPr marL="136525" indent="-136525">
                <a:spcBef>
                  <a:spcPct val="35000"/>
                </a:spcBef>
                <a:buClr>
                  <a:schemeClr val="accent1"/>
                </a:buClr>
                <a:buFont typeface="Wingdings" pitchFamily="2" charset="2"/>
                <a:buChar char="§"/>
              </a:pPr>
              <a:r>
                <a:rPr lang="zh-CN" altLang="en-US" sz="1400"/>
                <a:t>支持</a:t>
              </a:r>
              <a:r>
                <a:rPr lang="en-US" altLang="zh-CN" sz="1400"/>
                <a:t>Ant, Maven and Command line</a:t>
              </a:r>
              <a:r>
                <a:rPr lang="zh-CN" altLang="en-US" sz="1400"/>
                <a:t>等构建工具</a:t>
              </a:r>
            </a:p>
            <a:p>
              <a:pPr marL="136525" indent="-136525">
                <a:spcBef>
                  <a:spcPct val="35000"/>
                </a:spcBef>
                <a:buClr>
                  <a:schemeClr val="accent1"/>
                </a:buClr>
                <a:buFont typeface="Wingdings" pitchFamily="2" charset="2"/>
                <a:buChar char="§"/>
              </a:pPr>
              <a:r>
                <a:rPr lang="zh-CN" altLang="en-US" sz="1400"/>
                <a:t>支持个人构建</a:t>
              </a:r>
            </a:p>
            <a:p>
              <a:pPr marL="136525" indent="-136525">
                <a:spcBef>
                  <a:spcPct val="35000"/>
                </a:spcBef>
                <a:buClr>
                  <a:schemeClr val="accent1"/>
                </a:buClr>
                <a:buFont typeface="Wingdings" pitchFamily="2" charset="2"/>
                <a:buChar char="§"/>
              </a:pPr>
              <a:r>
                <a:rPr lang="zh-CN" altLang="en-US" sz="1400"/>
                <a:t>与</a:t>
              </a:r>
              <a:r>
                <a:rPr lang="en-US" altLang="zh-CN" sz="1400"/>
                <a:t>Build Forge</a:t>
              </a:r>
              <a:r>
                <a:rPr lang="zh-CN" altLang="en-US" sz="1400"/>
                <a:t>集成</a:t>
              </a:r>
            </a:p>
          </p:txBody>
        </p:sp>
        <p:sp>
          <p:nvSpPr>
            <p:cNvPr id="45094" name="Text Box 16"/>
            <p:cNvSpPr txBox="1">
              <a:spLocks noChangeArrowheads="1"/>
            </p:cNvSpPr>
            <p:nvPr/>
          </p:nvSpPr>
          <p:spPr bwMode="auto">
            <a:xfrm>
              <a:off x="3851" y="885"/>
              <a:ext cx="1746" cy="277"/>
            </a:xfrm>
            <a:prstGeom prst="rect">
              <a:avLst/>
            </a:prstGeom>
            <a:noFill/>
            <a:ln w="12700" algn="ctr">
              <a:noFill/>
              <a:miter lim="800000"/>
              <a:headEnd/>
              <a:tailEnd/>
            </a:ln>
          </p:spPr>
          <p:txBody>
            <a:bodyPr>
              <a:spAutoFit/>
            </a:bodyPr>
            <a:lstStyle/>
            <a:p>
              <a:pPr fontAlgn="b">
                <a:buClr>
                  <a:schemeClr val="accent1"/>
                </a:buClr>
              </a:pPr>
              <a:r>
                <a:rPr lang="zh-CN" altLang="en-US" sz="1700">
                  <a:solidFill>
                    <a:srgbClr val="006F82"/>
                  </a:solidFill>
                </a:rPr>
                <a:t>构建管理</a:t>
              </a:r>
              <a:r>
                <a:rPr lang="en-US" altLang="zh-CN" sz="1700">
                  <a:solidFill>
                    <a:srgbClr val="006F82"/>
                  </a:solidFill>
                </a:rPr>
                <a:t>(Build)</a:t>
              </a:r>
            </a:p>
          </p:txBody>
        </p:sp>
      </p:grpSp>
      <p:sp>
        <p:nvSpPr>
          <p:cNvPr id="45071" name="AutoShape 17"/>
          <p:cNvSpPr>
            <a:spLocks noChangeArrowheads="1"/>
          </p:cNvSpPr>
          <p:nvPr/>
        </p:nvSpPr>
        <p:spPr bwMode="auto">
          <a:xfrm>
            <a:off x="4506913" y="3273425"/>
            <a:ext cx="4438650" cy="1703388"/>
          </a:xfrm>
          <a:prstGeom prst="roundRect">
            <a:avLst>
              <a:gd name="adj" fmla="val 10097"/>
            </a:avLst>
          </a:prstGeom>
          <a:gradFill rotWithShape="1">
            <a:gsLst>
              <a:gs pos="0">
                <a:srgbClr val="DCF3F7"/>
              </a:gs>
              <a:gs pos="100000">
                <a:srgbClr val="85D6E3">
                  <a:alpha val="75000"/>
                </a:srgbClr>
              </a:gs>
            </a:gsLst>
            <a:lin ang="5400000" scaled="1"/>
          </a:gradFill>
          <a:ln w="12700" algn="ctr">
            <a:solidFill>
              <a:schemeClr val="accent2"/>
            </a:solidFill>
            <a:round/>
            <a:headEnd/>
            <a:tailEnd/>
          </a:ln>
        </p:spPr>
        <p:txBody>
          <a:bodyPr anchor="ctr">
            <a:spAutoFit/>
          </a:bodyPr>
          <a:lstStyle/>
          <a:p>
            <a:endParaRPr lang="zh-CN" altLang="en-US"/>
          </a:p>
        </p:txBody>
      </p:sp>
      <p:sp>
        <p:nvSpPr>
          <p:cNvPr id="45072" name="Text Box 18"/>
          <p:cNvSpPr txBox="1">
            <a:spLocks noChangeArrowheads="1"/>
          </p:cNvSpPr>
          <p:nvPr/>
        </p:nvSpPr>
        <p:spPr bwMode="auto">
          <a:xfrm>
            <a:off x="5562600" y="3429000"/>
            <a:ext cx="2066925" cy="325438"/>
          </a:xfrm>
          <a:prstGeom prst="rect">
            <a:avLst/>
          </a:prstGeom>
          <a:noFill/>
          <a:ln w="12700" algn="ctr">
            <a:noFill/>
            <a:miter lim="800000"/>
            <a:headEnd/>
            <a:tailEnd/>
          </a:ln>
        </p:spPr>
        <p:txBody>
          <a:bodyPr wrap="none">
            <a:spAutoFit/>
          </a:bodyPr>
          <a:lstStyle/>
          <a:p>
            <a:pPr fontAlgn="b">
              <a:buClr>
                <a:schemeClr val="accent1"/>
              </a:buClr>
            </a:pPr>
            <a:r>
              <a:rPr lang="zh-CN" altLang="en-US" sz="1700">
                <a:solidFill>
                  <a:srgbClr val="006F82"/>
                </a:solidFill>
              </a:rPr>
              <a:t>报告（</a:t>
            </a:r>
            <a:r>
              <a:rPr lang="en-US" altLang="zh-CN" sz="1700">
                <a:solidFill>
                  <a:srgbClr val="006F82"/>
                </a:solidFill>
              </a:rPr>
              <a:t>Reporting</a:t>
            </a:r>
            <a:r>
              <a:rPr lang="zh-CN" altLang="en-US" sz="1700">
                <a:solidFill>
                  <a:srgbClr val="006F82"/>
                </a:solidFill>
              </a:rPr>
              <a:t>）</a:t>
            </a:r>
          </a:p>
        </p:txBody>
      </p:sp>
      <p:sp>
        <p:nvSpPr>
          <p:cNvPr id="2284563" name="AutoShape 19"/>
          <p:cNvSpPr>
            <a:spLocks noChangeArrowheads="1"/>
          </p:cNvSpPr>
          <p:nvPr/>
        </p:nvSpPr>
        <p:spPr bwMode="auto">
          <a:xfrm>
            <a:off x="257175" y="1484313"/>
            <a:ext cx="2789238" cy="450850"/>
          </a:xfrm>
          <a:prstGeom prst="roundRect">
            <a:avLst>
              <a:gd name="adj" fmla="val 50000"/>
            </a:avLst>
          </a:prstGeom>
          <a:gradFill rotWithShape="1">
            <a:gsLst>
              <a:gs pos="0">
                <a:schemeClr val="bg1">
                  <a:alpha val="50000"/>
                </a:schemeClr>
              </a:gs>
              <a:gs pos="100000">
                <a:schemeClr val="bg1">
                  <a:gamma/>
                  <a:tint val="0"/>
                  <a:invGamma/>
                  <a:alpha val="0"/>
                </a:schemeClr>
              </a:gs>
            </a:gsLst>
            <a:lin ang="54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5074" name="AutoShape 20"/>
          <p:cNvSpPr>
            <a:spLocks noChangeArrowheads="1"/>
          </p:cNvSpPr>
          <p:nvPr/>
        </p:nvSpPr>
        <p:spPr bwMode="auto">
          <a:xfrm>
            <a:off x="225425" y="1439863"/>
            <a:ext cx="2884488" cy="1793875"/>
          </a:xfrm>
          <a:prstGeom prst="roundRect">
            <a:avLst>
              <a:gd name="adj" fmla="val 10097"/>
            </a:avLst>
          </a:prstGeom>
          <a:gradFill rotWithShape="1">
            <a:gsLst>
              <a:gs pos="0">
                <a:srgbClr val="85D6E3"/>
              </a:gs>
              <a:gs pos="100000">
                <a:srgbClr val="DCF3F7"/>
              </a:gs>
            </a:gsLst>
            <a:lin ang="5400000" scaled="1"/>
          </a:gradFill>
          <a:ln w="12700" algn="ctr">
            <a:solidFill>
              <a:schemeClr val="accent2"/>
            </a:solidFill>
            <a:round/>
            <a:headEnd/>
            <a:tailEnd/>
          </a:ln>
        </p:spPr>
        <p:txBody>
          <a:bodyPr anchor="ctr">
            <a:spAutoFit/>
          </a:bodyPr>
          <a:lstStyle/>
          <a:p>
            <a:endParaRPr lang="zh-CN" altLang="en-US"/>
          </a:p>
        </p:txBody>
      </p:sp>
      <p:sp>
        <p:nvSpPr>
          <p:cNvPr id="45075" name="Text Box 21"/>
          <p:cNvSpPr txBox="1">
            <a:spLocks noChangeArrowheads="1"/>
          </p:cNvSpPr>
          <p:nvPr/>
        </p:nvSpPr>
        <p:spPr bwMode="auto">
          <a:xfrm>
            <a:off x="735013" y="1484313"/>
            <a:ext cx="1670050" cy="325437"/>
          </a:xfrm>
          <a:prstGeom prst="rect">
            <a:avLst/>
          </a:prstGeom>
          <a:noFill/>
          <a:ln w="12700" algn="ctr">
            <a:noFill/>
            <a:miter lim="800000"/>
            <a:headEnd/>
            <a:tailEnd/>
          </a:ln>
        </p:spPr>
        <p:txBody>
          <a:bodyPr wrap="none">
            <a:spAutoFit/>
          </a:bodyPr>
          <a:lstStyle/>
          <a:p>
            <a:pPr fontAlgn="b">
              <a:buClr>
                <a:schemeClr val="accent1"/>
              </a:buClr>
            </a:pPr>
            <a:r>
              <a:rPr lang="zh-CN" altLang="en-US" sz="1700">
                <a:solidFill>
                  <a:srgbClr val="006F82"/>
                </a:solidFill>
              </a:rPr>
              <a:t>配置管理</a:t>
            </a:r>
            <a:r>
              <a:rPr lang="en-US" altLang="zh-CN" sz="1700">
                <a:solidFill>
                  <a:srgbClr val="006F82"/>
                </a:solidFill>
              </a:rPr>
              <a:t>(SCM)</a:t>
            </a:r>
          </a:p>
        </p:txBody>
      </p:sp>
      <p:sp>
        <p:nvSpPr>
          <p:cNvPr id="45076" name="Text Box 22"/>
          <p:cNvSpPr txBox="1">
            <a:spLocks noChangeArrowheads="1"/>
          </p:cNvSpPr>
          <p:nvPr/>
        </p:nvSpPr>
        <p:spPr bwMode="auto">
          <a:xfrm>
            <a:off x="242888" y="1846263"/>
            <a:ext cx="2693987" cy="1166812"/>
          </a:xfrm>
          <a:prstGeom prst="rect">
            <a:avLst/>
          </a:prstGeom>
          <a:noFill/>
          <a:ln w="9525" algn="ctr">
            <a:noFill/>
            <a:miter lim="800000"/>
            <a:headEnd/>
            <a:tailEnd/>
          </a:ln>
        </p:spPr>
        <p:txBody>
          <a:bodyPr>
            <a:spAutoFit/>
          </a:bodyPr>
          <a:lstStyle/>
          <a:p>
            <a:pPr marL="136525" indent="-136525">
              <a:spcBef>
                <a:spcPct val="35000"/>
              </a:spcBef>
              <a:buClr>
                <a:schemeClr val="accent1"/>
              </a:buClr>
              <a:buFont typeface="Wingdings" pitchFamily="2" charset="2"/>
              <a:buChar char="§"/>
            </a:pPr>
            <a:r>
              <a:rPr lang="zh-CN" altLang="en-US" sz="1400"/>
              <a:t>基于组件的配置管理库</a:t>
            </a:r>
          </a:p>
          <a:p>
            <a:pPr marL="136525" indent="-136525">
              <a:spcBef>
                <a:spcPct val="35000"/>
              </a:spcBef>
              <a:buClr>
                <a:schemeClr val="accent1"/>
              </a:buClr>
              <a:buFont typeface="Wingdings" pitchFamily="2" charset="2"/>
              <a:buChar char="§"/>
            </a:pPr>
            <a:r>
              <a:rPr lang="zh-CN" altLang="en-US" sz="1400"/>
              <a:t>基于流和变更集的管理</a:t>
            </a:r>
          </a:p>
          <a:p>
            <a:pPr marL="136525" indent="-136525">
              <a:spcBef>
                <a:spcPct val="35000"/>
              </a:spcBef>
              <a:buClr>
                <a:schemeClr val="accent1"/>
              </a:buClr>
              <a:buFont typeface="Wingdings" pitchFamily="2" charset="2"/>
              <a:buChar char="§"/>
            </a:pPr>
            <a:r>
              <a:rPr lang="zh-CN" altLang="en-US" sz="1400"/>
              <a:t>支持跨地域的并行开发</a:t>
            </a:r>
          </a:p>
          <a:p>
            <a:pPr marL="136525" indent="-136525">
              <a:spcBef>
                <a:spcPct val="35000"/>
              </a:spcBef>
              <a:buClr>
                <a:schemeClr val="accent1"/>
              </a:buClr>
              <a:buFont typeface="Wingdings" pitchFamily="2" charset="2"/>
              <a:buChar char="§"/>
            </a:pPr>
            <a:r>
              <a:rPr lang="en-US" altLang="zh-CN" sz="1400"/>
              <a:t>ClearCase</a:t>
            </a:r>
            <a:r>
              <a:rPr lang="zh-CN" altLang="en-US" sz="1400"/>
              <a:t>连接器</a:t>
            </a:r>
          </a:p>
        </p:txBody>
      </p:sp>
      <p:grpSp>
        <p:nvGrpSpPr>
          <p:cNvPr id="45077" name="Group 23"/>
          <p:cNvGrpSpPr>
            <a:grpSpLocks/>
          </p:cNvGrpSpPr>
          <p:nvPr/>
        </p:nvGrpSpPr>
        <p:grpSpPr bwMode="auto">
          <a:xfrm>
            <a:off x="1063625" y="5557838"/>
            <a:ext cx="7243763" cy="42862"/>
            <a:chOff x="553" y="1588"/>
            <a:chExt cx="4563" cy="27"/>
          </a:xfrm>
        </p:grpSpPr>
        <p:sp>
          <p:nvSpPr>
            <p:cNvPr id="45090" name="Rectangle 24"/>
            <p:cNvSpPr>
              <a:spLocks noChangeArrowheads="1"/>
            </p:cNvSpPr>
            <p:nvPr/>
          </p:nvSpPr>
          <p:spPr bwMode="auto">
            <a:xfrm>
              <a:off x="602" y="1588"/>
              <a:ext cx="4475" cy="27"/>
            </a:xfrm>
            <a:prstGeom prst="rect">
              <a:avLst/>
            </a:prstGeom>
            <a:solidFill>
              <a:srgbClr val="99CCFF"/>
            </a:solidFill>
            <a:ln w="12700" algn="ctr">
              <a:noFill/>
              <a:miter lim="800000"/>
              <a:headEnd/>
              <a:tailEnd/>
            </a:ln>
            <a:effectLst>
              <a:prstShdw prst="shdw17" dist="12700" dir="5400000">
                <a:srgbClr val="5C7A99"/>
              </a:prstShdw>
            </a:effectLst>
          </p:spPr>
          <p:txBody>
            <a:bodyPr anchor="ctr"/>
            <a:lstStyle/>
            <a:p>
              <a:endParaRPr lang="zh-CN" altLang="en-US"/>
            </a:p>
          </p:txBody>
        </p:sp>
        <p:sp>
          <p:nvSpPr>
            <p:cNvPr id="45091" name="Line 25"/>
            <p:cNvSpPr>
              <a:spLocks noChangeShapeType="1"/>
            </p:cNvSpPr>
            <p:nvPr/>
          </p:nvSpPr>
          <p:spPr bwMode="auto">
            <a:xfrm>
              <a:off x="553" y="1594"/>
              <a:ext cx="4563" cy="0"/>
            </a:xfrm>
            <a:prstGeom prst="line">
              <a:avLst/>
            </a:prstGeom>
            <a:noFill/>
            <a:ln w="38100" cap="rnd">
              <a:solidFill>
                <a:srgbClr val="C5E2FF"/>
              </a:solidFill>
              <a:prstDash val="sysDot"/>
              <a:round/>
              <a:headEnd/>
              <a:tailEnd/>
            </a:ln>
          </p:spPr>
          <p:txBody>
            <a:bodyPr anchor="ctr"/>
            <a:lstStyle/>
            <a:p>
              <a:endParaRPr lang="zh-CN" altLang="en-US"/>
            </a:p>
          </p:txBody>
        </p:sp>
      </p:grpSp>
      <p:grpSp>
        <p:nvGrpSpPr>
          <p:cNvPr id="45078" name="Group 26"/>
          <p:cNvGrpSpPr>
            <a:grpSpLocks/>
          </p:cNvGrpSpPr>
          <p:nvPr/>
        </p:nvGrpSpPr>
        <p:grpSpPr bwMode="auto">
          <a:xfrm>
            <a:off x="1063625" y="5969000"/>
            <a:ext cx="7243763" cy="41275"/>
            <a:chOff x="553" y="1588"/>
            <a:chExt cx="4563" cy="27"/>
          </a:xfrm>
        </p:grpSpPr>
        <p:sp>
          <p:nvSpPr>
            <p:cNvPr id="45088" name="Rectangle 27"/>
            <p:cNvSpPr>
              <a:spLocks noChangeArrowheads="1"/>
            </p:cNvSpPr>
            <p:nvPr/>
          </p:nvSpPr>
          <p:spPr bwMode="auto">
            <a:xfrm>
              <a:off x="602" y="1588"/>
              <a:ext cx="4475" cy="27"/>
            </a:xfrm>
            <a:prstGeom prst="rect">
              <a:avLst/>
            </a:prstGeom>
            <a:solidFill>
              <a:srgbClr val="99CCFF"/>
            </a:solidFill>
            <a:ln w="12700" algn="ctr">
              <a:noFill/>
              <a:miter lim="800000"/>
              <a:headEnd/>
              <a:tailEnd/>
            </a:ln>
            <a:effectLst>
              <a:prstShdw prst="shdw17" dist="12700" dir="5400000">
                <a:srgbClr val="5C7A99"/>
              </a:prstShdw>
            </a:effectLst>
          </p:spPr>
          <p:txBody>
            <a:bodyPr anchor="ctr"/>
            <a:lstStyle/>
            <a:p>
              <a:endParaRPr lang="zh-CN" altLang="en-US"/>
            </a:p>
          </p:txBody>
        </p:sp>
        <p:sp>
          <p:nvSpPr>
            <p:cNvPr id="45089" name="Line 28"/>
            <p:cNvSpPr>
              <a:spLocks noChangeShapeType="1"/>
            </p:cNvSpPr>
            <p:nvPr/>
          </p:nvSpPr>
          <p:spPr bwMode="auto">
            <a:xfrm>
              <a:off x="553" y="1594"/>
              <a:ext cx="4563" cy="0"/>
            </a:xfrm>
            <a:prstGeom prst="line">
              <a:avLst/>
            </a:prstGeom>
            <a:noFill/>
            <a:ln w="38100" cap="rnd">
              <a:solidFill>
                <a:srgbClr val="C5E2FF"/>
              </a:solidFill>
              <a:prstDash val="sysDot"/>
              <a:round/>
              <a:headEnd/>
              <a:tailEnd/>
            </a:ln>
          </p:spPr>
          <p:txBody>
            <a:bodyPr anchor="ctr"/>
            <a:lstStyle/>
            <a:p>
              <a:endParaRPr lang="zh-CN" altLang="en-US"/>
            </a:p>
          </p:txBody>
        </p:sp>
      </p:grpSp>
      <p:sp>
        <p:nvSpPr>
          <p:cNvPr id="45079" name="AutoShape 29"/>
          <p:cNvSpPr>
            <a:spLocks noChangeArrowheads="1"/>
          </p:cNvSpPr>
          <p:nvPr/>
        </p:nvSpPr>
        <p:spPr bwMode="auto">
          <a:xfrm>
            <a:off x="3341688" y="5391150"/>
            <a:ext cx="2628900" cy="368300"/>
          </a:xfrm>
          <a:prstGeom prst="roundRect">
            <a:avLst>
              <a:gd name="adj" fmla="val 35898"/>
            </a:avLst>
          </a:prstGeom>
          <a:solidFill>
            <a:srgbClr val="99CCFF"/>
          </a:solidFill>
          <a:ln w="12700" algn="ctr">
            <a:noFill/>
            <a:round/>
            <a:headEnd/>
            <a:tailEnd/>
          </a:ln>
          <a:effectLst>
            <a:prstShdw prst="shdw17" dist="17961" dir="2700000">
              <a:srgbClr val="5C7A99"/>
            </a:prstShdw>
          </a:effectLst>
        </p:spPr>
        <p:txBody>
          <a:bodyPr anchor="ctr"/>
          <a:lstStyle/>
          <a:p>
            <a:pPr>
              <a:lnSpc>
                <a:spcPct val="85000"/>
              </a:lnSpc>
            </a:pPr>
            <a:r>
              <a:rPr lang="zh-CN" altLang="en-US" sz="1200">
                <a:ea typeface="MS PGothic" pitchFamily="34" charset="-128"/>
              </a:rPr>
              <a:t>管理</a:t>
            </a:r>
          </a:p>
          <a:p>
            <a:pPr>
              <a:lnSpc>
                <a:spcPct val="85000"/>
              </a:lnSpc>
            </a:pPr>
            <a:r>
              <a:rPr lang="en-US" altLang="zh-CN" sz="1000" i="1">
                <a:ea typeface="MS PGothic" pitchFamily="34" charset="-128"/>
              </a:rPr>
              <a:t>(</a:t>
            </a:r>
            <a:r>
              <a:rPr lang="zh-CN" altLang="en-US" sz="1000" i="1">
                <a:ea typeface="MS PGothic" pitchFamily="34" charset="-128"/>
              </a:rPr>
              <a:t>用户、项目、流程</a:t>
            </a:r>
            <a:r>
              <a:rPr lang="en-US" altLang="zh-CN" sz="1000" i="1">
                <a:ea typeface="MS PGothic" pitchFamily="34" charset="-128"/>
              </a:rPr>
              <a:t>)</a:t>
            </a:r>
          </a:p>
        </p:txBody>
      </p:sp>
      <p:sp>
        <p:nvSpPr>
          <p:cNvPr id="45080" name="AutoShape 30"/>
          <p:cNvSpPr>
            <a:spLocks noChangeArrowheads="1"/>
          </p:cNvSpPr>
          <p:nvPr/>
        </p:nvSpPr>
        <p:spPr bwMode="auto">
          <a:xfrm>
            <a:off x="6181725" y="5408613"/>
            <a:ext cx="1885950" cy="334962"/>
          </a:xfrm>
          <a:prstGeom prst="roundRect">
            <a:avLst>
              <a:gd name="adj" fmla="val 35898"/>
            </a:avLst>
          </a:prstGeom>
          <a:solidFill>
            <a:srgbClr val="99CCFF"/>
          </a:solidFill>
          <a:ln w="12700" algn="ctr">
            <a:noFill/>
            <a:round/>
            <a:headEnd/>
            <a:tailEnd/>
          </a:ln>
          <a:effectLst>
            <a:prstShdw prst="shdw17" dist="17961" dir="2700000">
              <a:srgbClr val="5C7A99"/>
            </a:prstShdw>
          </a:effectLst>
        </p:spPr>
        <p:txBody>
          <a:bodyPr anchor="ctr"/>
          <a:lstStyle/>
          <a:p>
            <a:r>
              <a:rPr lang="zh-CN" altLang="en-US" sz="1200">
                <a:ea typeface="MS PGothic" pitchFamily="34" charset="-128"/>
              </a:rPr>
              <a:t>查询</a:t>
            </a:r>
          </a:p>
        </p:txBody>
      </p:sp>
      <p:sp>
        <p:nvSpPr>
          <p:cNvPr id="45081" name="AutoShape 31"/>
          <p:cNvSpPr>
            <a:spLocks noChangeArrowheads="1"/>
          </p:cNvSpPr>
          <p:nvPr/>
        </p:nvSpPr>
        <p:spPr bwMode="auto">
          <a:xfrm>
            <a:off x="1320800" y="5408613"/>
            <a:ext cx="1831975" cy="334962"/>
          </a:xfrm>
          <a:prstGeom prst="roundRect">
            <a:avLst>
              <a:gd name="adj" fmla="val 35898"/>
            </a:avLst>
          </a:prstGeom>
          <a:solidFill>
            <a:srgbClr val="99CCFF"/>
          </a:solidFill>
          <a:ln w="12700" algn="ctr">
            <a:noFill/>
            <a:round/>
            <a:headEnd/>
            <a:tailEnd/>
          </a:ln>
          <a:effectLst>
            <a:prstShdw prst="shdw17" dist="17961" dir="2700000">
              <a:srgbClr val="5C7A99"/>
            </a:prstShdw>
          </a:effectLst>
        </p:spPr>
        <p:txBody>
          <a:bodyPr anchor="ctr"/>
          <a:lstStyle/>
          <a:p>
            <a:r>
              <a:rPr lang="zh-CN" altLang="en-US" sz="1200">
                <a:ea typeface="MS PGothic" pitchFamily="34" charset="-128"/>
              </a:rPr>
              <a:t>数据仓库</a:t>
            </a:r>
          </a:p>
        </p:txBody>
      </p:sp>
      <p:sp>
        <p:nvSpPr>
          <p:cNvPr id="45082" name="AutoShape 32"/>
          <p:cNvSpPr>
            <a:spLocks noChangeArrowheads="1"/>
          </p:cNvSpPr>
          <p:nvPr/>
        </p:nvSpPr>
        <p:spPr bwMode="auto">
          <a:xfrm>
            <a:off x="3671888" y="5813425"/>
            <a:ext cx="1968500" cy="336550"/>
          </a:xfrm>
          <a:prstGeom prst="roundRect">
            <a:avLst>
              <a:gd name="adj" fmla="val 35898"/>
            </a:avLst>
          </a:prstGeom>
          <a:solidFill>
            <a:srgbClr val="99CCFF"/>
          </a:solidFill>
          <a:ln w="12700" algn="ctr">
            <a:noFill/>
            <a:round/>
            <a:headEnd/>
            <a:tailEnd/>
          </a:ln>
          <a:effectLst>
            <a:prstShdw prst="shdw17" dist="17961" dir="2700000">
              <a:srgbClr val="5C7A99"/>
            </a:prstShdw>
          </a:effectLst>
        </p:spPr>
        <p:txBody>
          <a:bodyPr anchor="ctr"/>
          <a:lstStyle/>
          <a:p>
            <a:r>
              <a:rPr lang="zh-CN" altLang="en-US" sz="1200">
                <a:ea typeface="MS PGothic" pitchFamily="34" charset="-128"/>
              </a:rPr>
              <a:t>附加的服务</a:t>
            </a:r>
          </a:p>
        </p:txBody>
      </p:sp>
      <p:sp>
        <p:nvSpPr>
          <p:cNvPr id="45083" name="AutoShape 33"/>
          <p:cNvSpPr>
            <a:spLocks noChangeArrowheads="1"/>
          </p:cNvSpPr>
          <p:nvPr/>
        </p:nvSpPr>
        <p:spPr bwMode="auto">
          <a:xfrm>
            <a:off x="6181725" y="5813425"/>
            <a:ext cx="1885950" cy="336550"/>
          </a:xfrm>
          <a:prstGeom prst="roundRect">
            <a:avLst>
              <a:gd name="adj" fmla="val 35898"/>
            </a:avLst>
          </a:prstGeom>
          <a:solidFill>
            <a:srgbClr val="99CCFF"/>
          </a:solidFill>
          <a:ln w="12700" algn="ctr">
            <a:noFill/>
            <a:round/>
            <a:headEnd/>
            <a:tailEnd/>
          </a:ln>
          <a:effectLst>
            <a:prstShdw prst="shdw17" dist="17961" dir="2700000">
              <a:srgbClr val="5C7A99"/>
            </a:prstShdw>
          </a:effectLst>
        </p:spPr>
        <p:txBody>
          <a:bodyPr anchor="ctr"/>
          <a:lstStyle/>
          <a:p>
            <a:r>
              <a:rPr lang="zh-CN" altLang="en-US" sz="1200">
                <a:ea typeface="MS PGothic" pitchFamily="34" charset="-128"/>
              </a:rPr>
              <a:t>存储</a:t>
            </a:r>
          </a:p>
        </p:txBody>
      </p:sp>
      <p:sp>
        <p:nvSpPr>
          <p:cNvPr id="45084" name="AutoShape 34"/>
          <p:cNvSpPr>
            <a:spLocks noChangeArrowheads="1"/>
          </p:cNvSpPr>
          <p:nvPr/>
        </p:nvSpPr>
        <p:spPr bwMode="auto">
          <a:xfrm>
            <a:off x="1320800" y="5813425"/>
            <a:ext cx="1831975" cy="336550"/>
          </a:xfrm>
          <a:prstGeom prst="roundRect">
            <a:avLst>
              <a:gd name="adj" fmla="val 35898"/>
            </a:avLst>
          </a:prstGeom>
          <a:solidFill>
            <a:srgbClr val="99CCFF"/>
          </a:solidFill>
          <a:ln w="12700" algn="ctr">
            <a:noFill/>
            <a:round/>
            <a:headEnd/>
            <a:tailEnd/>
          </a:ln>
          <a:effectLst>
            <a:prstShdw prst="shdw17" dist="17961" dir="2700000">
              <a:srgbClr val="5C7A99"/>
            </a:prstShdw>
          </a:effectLst>
        </p:spPr>
        <p:txBody>
          <a:bodyPr anchor="ctr"/>
          <a:lstStyle/>
          <a:p>
            <a:r>
              <a:rPr lang="zh-CN" altLang="en-US" sz="1200">
                <a:ea typeface="MS PGothic" pitchFamily="34" charset="-128"/>
              </a:rPr>
              <a:t>协作</a:t>
            </a:r>
          </a:p>
        </p:txBody>
      </p:sp>
      <p:sp>
        <p:nvSpPr>
          <p:cNvPr id="45085" name="Text Box 35"/>
          <p:cNvSpPr txBox="1">
            <a:spLocks noChangeArrowheads="1"/>
          </p:cNvSpPr>
          <p:nvPr/>
        </p:nvSpPr>
        <p:spPr bwMode="auto">
          <a:xfrm>
            <a:off x="3767138" y="5032375"/>
            <a:ext cx="1555750" cy="339725"/>
          </a:xfrm>
          <a:prstGeom prst="rect">
            <a:avLst/>
          </a:prstGeom>
          <a:noFill/>
          <a:ln w="12700" algn="ctr">
            <a:noFill/>
            <a:miter lim="800000"/>
            <a:headEnd/>
            <a:tailEnd/>
          </a:ln>
        </p:spPr>
        <p:txBody>
          <a:bodyPr wrap="none">
            <a:spAutoFit/>
          </a:bodyPr>
          <a:lstStyle/>
          <a:p>
            <a:pPr fontAlgn="b">
              <a:buClr>
                <a:schemeClr val="accent1"/>
              </a:buClr>
            </a:pPr>
            <a:r>
              <a:rPr lang="en-US" altLang="zh-CN">
                <a:solidFill>
                  <a:srgbClr val="006F82"/>
                </a:solidFill>
              </a:rPr>
              <a:t>Team Server</a:t>
            </a:r>
          </a:p>
        </p:txBody>
      </p:sp>
      <p:sp>
        <p:nvSpPr>
          <p:cNvPr id="45086" name="Text Box 36"/>
          <p:cNvSpPr txBox="1">
            <a:spLocks noChangeArrowheads="1"/>
          </p:cNvSpPr>
          <p:nvPr/>
        </p:nvSpPr>
        <p:spPr bwMode="auto">
          <a:xfrm>
            <a:off x="4924425" y="3841750"/>
            <a:ext cx="4219575" cy="528638"/>
          </a:xfrm>
          <a:prstGeom prst="rect">
            <a:avLst/>
          </a:prstGeom>
          <a:noFill/>
          <a:ln w="9525" algn="ctr">
            <a:noFill/>
            <a:miter lim="800000"/>
            <a:headEnd/>
            <a:tailEnd/>
          </a:ln>
        </p:spPr>
        <p:txBody>
          <a:bodyPr>
            <a:spAutoFit/>
          </a:bodyPr>
          <a:lstStyle/>
          <a:p>
            <a:pPr marL="136525" indent="-136525">
              <a:lnSpc>
                <a:spcPct val="85000"/>
              </a:lnSpc>
              <a:spcBef>
                <a:spcPct val="35000"/>
              </a:spcBef>
              <a:buClr>
                <a:schemeClr val="accent1"/>
              </a:buClr>
              <a:buFont typeface="Wingdings" pitchFamily="2" charset="2"/>
              <a:buChar char="§"/>
            </a:pPr>
            <a:r>
              <a:rPr lang="zh-CN" altLang="en-US" sz="1400"/>
              <a:t>可定制的项目仪表盘</a:t>
            </a:r>
          </a:p>
          <a:p>
            <a:pPr marL="136525" indent="-136525">
              <a:lnSpc>
                <a:spcPct val="85000"/>
              </a:lnSpc>
              <a:spcBef>
                <a:spcPct val="35000"/>
              </a:spcBef>
              <a:buClr>
                <a:schemeClr val="accent1"/>
              </a:buClr>
              <a:buFont typeface="Wingdings" pitchFamily="2" charset="2"/>
              <a:buChar char="§"/>
            </a:pPr>
            <a:r>
              <a:rPr lang="zh-CN" altLang="en-US" sz="1400"/>
              <a:t>实时报告和查询能力</a:t>
            </a:r>
          </a:p>
        </p:txBody>
      </p:sp>
      <p:sp>
        <p:nvSpPr>
          <p:cNvPr id="38" name="灯片编号占位符 37"/>
          <p:cNvSpPr>
            <a:spLocks noGrp="1"/>
          </p:cNvSpPr>
          <p:nvPr>
            <p:ph type="sldNum" sz="quarter" idx="10"/>
          </p:nvPr>
        </p:nvSpPr>
        <p:spPr/>
        <p:txBody>
          <a:bodyPr/>
          <a:lstStyle/>
          <a:p>
            <a:pPr>
              <a:defRPr/>
            </a:pPr>
            <a:fld id="{F11F22F9-8B0B-4DFD-833D-F988C75D5378}" type="slidenum">
              <a:rPr lang="en-US" altLang="ko-KR" smtClean="0"/>
              <a:pPr>
                <a:defRPr/>
              </a:pPr>
              <a:t>60</a:t>
            </a:fld>
            <a:endParaRPr lang="en-US" altLang="ko-KR"/>
          </a:p>
        </p:txBody>
      </p:sp>
    </p:spTree>
  </p:cSld>
  <p:clrMapOvr>
    <a:masterClrMapping/>
  </p:clrMapOvr>
  <p:transition>
    <p:wipe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3225546A-93D8-483C-828E-1BF1E6137195}" type="slidenum">
              <a:rPr lang="en-US" altLang="ko-KR"/>
              <a:pPr>
                <a:defRPr/>
              </a:pPr>
              <a:t>61</a:t>
            </a:fld>
            <a:endParaRPr lang="en-US" altLang="ko-KR"/>
          </a:p>
        </p:txBody>
      </p:sp>
      <p:sp>
        <p:nvSpPr>
          <p:cNvPr id="4608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84"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85"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87"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8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89"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3"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5"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7"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46098"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20" name="Rectangle 93"/>
          <p:cNvSpPr>
            <a:spLocks noChangeArrowheads="1"/>
          </p:cNvSpPr>
          <p:nvPr/>
        </p:nvSpPr>
        <p:spPr bwMode="auto">
          <a:xfrm>
            <a:off x="636588" y="92075"/>
            <a:ext cx="7747000" cy="584775"/>
          </a:xfrm>
          <a:prstGeom prst="rect">
            <a:avLst/>
          </a:prstGeom>
          <a:noFill/>
          <a:ln>
            <a:noFill/>
          </a:ln>
          <a:effectLst/>
          <a:extLst/>
        </p:spPr>
        <p:txBody>
          <a:bodyPr anchor="ctr">
            <a:spAutoFit/>
          </a:bodyPr>
          <a:lstStyle/>
          <a:p>
            <a:pPr algn="ctr" eaLnBrk="0" hangingPunct="0">
              <a:buFont typeface="Wingdings" pitchFamily="2" charset="2"/>
              <a:buNone/>
              <a:defRPr/>
            </a:pPr>
            <a:r>
              <a:rPr lang="zh-CN" altLang="en-US" sz="3200" dirty="0">
                <a:solidFill>
                  <a:srgbClr val="FEFEFE"/>
                </a:solidFill>
                <a:latin typeface="黑体" pitchFamily="49" charset="-122"/>
                <a:ea typeface="黑体" pitchFamily="49" charset="-122"/>
              </a:rPr>
              <a:t>本章小结</a:t>
            </a:r>
            <a:endParaRPr lang="en-US" altLang="zh-CN" sz="3200" dirty="0">
              <a:solidFill>
                <a:srgbClr val="FEFEFE"/>
              </a:solidFill>
              <a:latin typeface="黑体" pitchFamily="49" charset="-122"/>
              <a:ea typeface="黑体" pitchFamily="49" charset="-122"/>
            </a:endParaRPr>
          </a:p>
        </p:txBody>
      </p:sp>
      <p:sp>
        <p:nvSpPr>
          <p:cNvPr id="21" name="AutoShape 6"/>
          <p:cNvSpPr>
            <a:spLocks noChangeArrowheads="1"/>
          </p:cNvSpPr>
          <p:nvPr/>
        </p:nvSpPr>
        <p:spPr bwMode="gray">
          <a:xfrm>
            <a:off x="636588" y="1341439"/>
            <a:ext cx="8050212" cy="4873644"/>
          </a:xfrm>
          <a:prstGeom prst="roundRect">
            <a:avLst>
              <a:gd name="adj" fmla="val 16667"/>
            </a:avLst>
          </a:prstGeom>
          <a:noFill/>
          <a:ln w="12700" algn="ctr">
            <a:solidFill>
              <a:srgbClr val="000000"/>
            </a:solidFill>
            <a:prstDash val="dash"/>
            <a:round/>
            <a:headEnd/>
            <a:tailEnd/>
          </a:ln>
        </p:spPr>
        <p:txBody>
          <a:bodyPr anchor="ctr"/>
          <a:lstStyle/>
          <a:p>
            <a:pPr>
              <a:lnSpc>
                <a:spcPct val="120000"/>
              </a:lnSpc>
              <a:buFont typeface="Wingdings" pitchFamily="2" charset="2"/>
              <a:buChar char="u"/>
            </a:pPr>
            <a:r>
              <a:rPr lang="zh-CN" altLang="en-US" sz="2400" b="0" dirty="0">
                <a:solidFill>
                  <a:schemeClr val="tx1"/>
                </a:solidFill>
                <a:latin typeface="黑体" pitchFamily="49" charset="-122"/>
                <a:ea typeface="黑体" pitchFamily="49" charset="-122"/>
              </a:rPr>
              <a:t>软件过程的概念和知识结构</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Char char="u"/>
            </a:pPr>
            <a:r>
              <a:rPr lang="zh-CN" altLang="en-US" sz="2400" b="0" dirty="0">
                <a:solidFill>
                  <a:schemeClr val="tx1"/>
                </a:solidFill>
                <a:latin typeface="黑体" pitchFamily="49" charset="-122"/>
                <a:ea typeface="黑体" pitchFamily="49" charset="-122"/>
              </a:rPr>
              <a:t>软件过程包含的几个方面：</a:t>
            </a:r>
            <a:endParaRPr lang="en-US" altLang="zh-CN" sz="2400" b="0" dirty="0">
              <a:solidFill>
                <a:schemeClr val="tx1"/>
              </a:solidFill>
              <a:latin typeface="黑体" pitchFamily="49" charset="-122"/>
              <a:ea typeface="黑体" pitchFamily="49" charset="-122"/>
            </a:endParaRPr>
          </a:p>
          <a:p>
            <a:pPr lvl="1">
              <a:lnSpc>
                <a:spcPct val="120000"/>
              </a:lnSpc>
              <a:buFont typeface="Wingdings" pitchFamily="2" charset="2"/>
              <a:buChar char="Ø"/>
            </a:pPr>
            <a:r>
              <a:rPr lang="zh-CN" altLang="en-US" sz="2000" b="0" dirty="0">
                <a:solidFill>
                  <a:schemeClr val="tx1"/>
                </a:solidFill>
                <a:latin typeface="黑体" pitchFamily="49" charset="-122"/>
                <a:ea typeface="黑体" pitchFamily="49" charset="-122"/>
              </a:rPr>
              <a:t>过程建立：生命周期模型，传统（瀑布、渐增、螺旋、喷泉、原型），现代（</a:t>
            </a:r>
            <a:r>
              <a:rPr lang="en-US" altLang="zh-CN" sz="2000" b="0" dirty="0">
                <a:solidFill>
                  <a:schemeClr val="tx1"/>
                </a:solidFill>
                <a:latin typeface="黑体" pitchFamily="49" charset="-122"/>
                <a:ea typeface="黑体" pitchFamily="49" charset="-122"/>
              </a:rPr>
              <a:t>RUP</a:t>
            </a:r>
            <a:r>
              <a:rPr lang="zh-CN" altLang="en-US" sz="2000" b="0" dirty="0">
                <a:solidFill>
                  <a:schemeClr val="tx1"/>
                </a:solidFill>
                <a:latin typeface="黑体" pitchFamily="49" charset="-122"/>
                <a:ea typeface="黑体" pitchFamily="49" charset="-122"/>
              </a:rPr>
              <a:t>、敏捷、</a:t>
            </a:r>
            <a:r>
              <a:rPr lang="en-US" altLang="zh-CN" sz="2000" b="0" dirty="0">
                <a:solidFill>
                  <a:schemeClr val="tx1"/>
                </a:solidFill>
                <a:latin typeface="黑体" pitchFamily="49" charset="-122"/>
                <a:ea typeface="黑体" pitchFamily="49" charset="-122"/>
              </a:rPr>
              <a:t>MSF</a:t>
            </a:r>
            <a:r>
              <a:rPr lang="zh-CN" altLang="en-US" sz="2000" b="0" dirty="0">
                <a:solidFill>
                  <a:schemeClr val="tx1"/>
                </a:solidFill>
                <a:latin typeface="黑体" pitchFamily="49" charset="-122"/>
                <a:ea typeface="黑体" pitchFamily="49" charset="-122"/>
              </a:rPr>
              <a:t>）；</a:t>
            </a:r>
            <a:endParaRPr lang="en-US" altLang="zh-CN" sz="2000" b="0" dirty="0">
              <a:solidFill>
                <a:schemeClr val="tx1"/>
              </a:solidFill>
              <a:latin typeface="黑体" pitchFamily="49" charset="-122"/>
              <a:ea typeface="黑体" pitchFamily="49" charset="-122"/>
            </a:endParaRPr>
          </a:p>
          <a:p>
            <a:pPr lvl="1">
              <a:lnSpc>
                <a:spcPct val="120000"/>
              </a:lnSpc>
              <a:buFont typeface="Wingdings" pitchFamily="2" charset="2"/>
              <a:buChar char="Ø"/>
            </a:pPr>
            <a:r>
              <a:rPr lang="zh-CN" altLang="en-US" sz="2000" b="0" dirty="0">
                <a:solidFill>
                  <a:schemeClr val="tx1"/>
                </a:solidFill>
                <a:latin typeface="黑体" pitchFamily="49" charset="-122"/>
                <a:ea typeface="黑体" pitchFamily="49" charset="-122"/>
              </a:rPr>
              <a:t>过程度量与监控：度量的对象和方法，监控的内容和时间；</a:t>
            </a:r>
            <a:endParaRPr lang="en-US" altLang="zh-CN" sz="2000" b="0" dirty="0">
              <a:solidFill>
                <a:schemeClr val="tx1"/>
              </a:solidFill>
              <a:latin typeface="黑体" pitchFamily="49" charset="-122"/>
              <a:ea typeface="黑体" pitchFamily="49" charset="-122"/>
            </a:endParaRPr>
          </a:p>
          <a:p>
            <a:pPr lvl="1">
              <a:lnSpc>
                <a:spcPct val="120000"/>
              </a:lnSpc>
              <a:buFont typeface="Wingdings" pitchFamily="2" charset="2"/>
              <a:buChar char="Ø"/>
            </a:pPr>
            <a:r>
              <a:rPr lang="zh-CN" altLang="en-US" sz="2000" b="0" dirty="0">
                <a:solidFill>
                  <a:schemeClr val="tx1"/>
                </a:solidFill>
                <a:latin typeface="黑体" pitchFamily="49" charset="-122"/>
                <a:ea typeface="黑体" pitchFamily="49" charset="-122"/>
              </a:rPr>
              <a:t>过程评估与改进：评估的模型，改进的原则；</a:t>
            </a:r>
            <a:endParaRPr lang="en-US" altLang="zh-CN" sz="2000" b="0" dirty="0">
              <a:solidFill>
                <a:schemeClr val="tx1"/>
              </a:solidFill>
              <a:latin typeface="黑体" pitchFamily="49" charset="-122"/>
              <a:ea typeface="黑体" pitchFamily="49" charset="-122"/>
            </a:endParaRPr>
          </a:p>
          <a:p>
            <a:pPr lvl="1">
              <a:lnSpc>
                <a:spcPct val="120000"/>
              </a:lnSpc>
              <a:buFont typeface="Wingdings" pitchFamily="2" charset="2"/>
              <a:buChar char="Ø"/>
            </a:pPr>
            <a:r>
              <a:rPr lang="zh-CN" altLang="en-US" sz="2000" b="0" dirty="0">
                <a:solidFill>
                  <a:schemeClr val="tx1"/>
                </a:solidFill>
                <a:latin typeface="黑体" pitchFamily="49" charset="-122"/>
                <a:ea typeface="黑体" pitchFamily="49" charset="-122"/>
              </a:rPr>
              <a:t>过程管理工具：重点介绍了</a:t>
            </a:r>
            <a:r>
              <a:rPr lang="en-US" altLang="zh-CN" sz="2000" b="0" dirty="0">
                <a:solidFill>
                  <a:schemeClr val="tx1"/>
                </a:solidFill>
                <a:latin typeface="黑体" pitchFamily="49" charset="-122"/>
                <a:ea typeface="黑体" pitchFamily="49" charset="-122"/>
              </a:rPr>
              <a:t>Jazz</a:t>
            </a:r>
            <a:r>
              <a:rPr lang="zh-CN" altLang="en-US" sz="2000" b="0" dirty="0">
                <a:solidFill>
                  <a:schemeClr val="tx1"/>
                </a:solidFill>
                <a:latin typeface="黑体" pitchFamily="49" charset="-122"/>
                <a:ea typeface="黑体" pitchFamily="49" charset="-122"/>
              </a:rPr>
              <a:t>；</a:t>
            </a:r>
            <a:endParaRPr lang="en-US" altLang="zh-CN" sz="2000" b="0" dirty="0">
              <a:solidFill>
                <a:schemeClr val="tx1"/>
              </a:solidFill>
              <a:latin typeface="黑体" pitchFamily="49" charset="-122"/>
              <a:ea typeface="黑体" pitchFamily="49" charset="-122"/>
            </a:endParaRPr>
          </a:p>
          <a:p>
            <a:pPr>
              <a:lnSpc>
                <a:spcPct val="120000"/>
              </a:lnSpc>
              <a:buFont typeface="Wingdings" pitchFamily="2" charset="2"/>
              <a:buNone/>
            </a:pPr>
            <a:endParaRPr lang="zh-CN" altLang="en-US" sz="3200" dirty="0">
              <a:solidFill>
                <a:srgbClr val="FF0000"/>
              </a:solidFill>
              <a:latin typeface="黑体" pitchFamily="49" charset="-122"/>
              <a:ea typeface="黑体" pitchFamily="49" charset="-122"/>
            </a:endParaRP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灯片编号占位符 1"/>
          <p:cNvSpPr>
            <a:spLocks noGrp="1"/>
          </p:cNvSpPr>
          <p:nvPr>
            <p:ph type="sldNum" sz="quarter" idx="10"/>
          </p:nvPr>
        </p:nvSpPr>
        <p:spPr/>
        <p:txBody>
          <a:bodyPr/>
          <a:lstStyle/>
          <a:p>
            <a:pPr>
              <a:defRPr/>
            </a:pPr>
            <a:fld id="{B60AD607-BC2C-4AB1-BB2C-C153A0A30833}" type="slidenum">
              <a:rPr lang="en-US" altLang="ko-KR"/>
              <a:pPr>
                <a:defRPr/>
              </a:pPr>
              <a:t>7</a:t>
            </a:fld>
            <a:endParaRPr lang="en-US" altLang="ko-KR"/>
          </a:p>
        </p:txBody>
      </p:sp>
      <p:sp>
        <p:nvSpPr>
          <p:cNvPr id="7171" name="Rectangle 93"/>
          <p:cNvSpPr>
            <a:spLocks noChangeArrowheads="1"/>
          </p:cNvSpPr>
          <p:nvPr/>
        </p:nvSpPr>
        <p:spPr bwMode="auto">
          <a:xfrm>
            <a:off x="636588" y="92075"/>
            <a:ext cx="7747000" cy="584775"/>
          </a:xfrm>
          <a:prstGeom prst="rect">
            <a:avLst/>
          </a:prstGeom>
          <a:noFill/>
          <a:ln>
            <a:noFill/>
          </a:ln>
          <a:effectLst/>
          <a:extLst/>
        </p:spPr>
        <p:txBody>
          <a:bodyPr anchor="ctr">
            <a:spAutoFit/>
          </a:bodyPr>
          <a:lstStyle/>
          <a:p>
            <a:pPr eaLnBrk="0" hangingPunct="0">
              <a:buFont typeface="Wingdings" pitchFamily="2" charset="2"/>
              <a:buNone/>
              <a:defRPr/>
            </a:pPr>
            <a:r>
              <a:rPr lang="en-US" altLang="zh-CN" sz="3200" dirty="0">
                <a:solidFill>
                  <a:srgbClr val="FEFEFE"/>
                </a:solidFill>
                <a:effectLst>
                  <a:outerShdw blurRad="38100" dist="38100" dir="2700000" algn="tl">
                    <a:srgbClr val="000000"/>
                  </a:outerShdw>
                </a:effectLst>
                <a:latin typeface="黑体" pitchFamily="49" charset="-122"/>
                <a:ea typeface="黑体" pitchFamily="49" charset="-122"/>
              </a:rPr>
              <a:t>2.</a:t>
            </a:r>
            <a:r>
              <a:rPr lang="zh-CN" altLang="en-US" sz="3200" dirty="0">
                <a:solidFill>
                  <a:srgbClr val="FEFEFE"/>
                </a:solidFill>
                <a:effectLst>
                  <a:outerShdw blurRad="38100" dist="38100" dir="2700000" algn="tl">
                    <a:srgbClr val="000000"/>
                  </a:outerShdw>
                </a:effectLst>
                <a:latin typeface="黑体" pitchFamily="49" charset="-122"/>
                <a:ea typeface="黑体" pitchFamily="49" charset="-122"/>
              </a:rPr>
              <a:t>概念与术语</a:t>
            </a:r>
            <a:endParaRPr lang="en-US" altLang="zh-CN" sz="3200" dirty="0">
              <a:solidFill>
                <a:srgbClr val="FEFEFE"/>
              </a:solidFill>
              <a:effectLst>
                <a:outerShdw blurRad="38100" dist="38100" dir="2700000" algn="tl">
                  <a:srgbClr val="000000"/>
                </a:outerShdw>
              </a:effectLst>
              <a:latin typeface="黑体" pitchFamily="49" charset="-122"/>
              <a:ea typeface="黑体" pitchFamily="49" charset="-122"/>
            </a:endParaRPr>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1" name="Rectangle 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2"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6151" name="AutoShape 6"/>
          <p:cNvSpPr>
            <a:spLocks noChangeArrowheads="1"/>
          </p:cNvSpPr>
          <p:nvPr/>
        </p:nvSpPr>
        <p:spPr bwMode="gray">
          <a:xfrm>
            <a:off x="333375" y="1341438"/>
            <a:ext cx="8353425" cy="4751387"/>
          </a:xfrm>
          <a:prstGeom prst="roundRect">
            <a:avLst>
              <a:gd name="adj" fmla="val 16667"/>
            </a:avLst>
          </a:prstGeom>
          <a:noFill/>
          <a:ln w="12700" algn="ctr">
            <a:solidFill>
              <a:srgbClr val="000000"/>
            </a:solidFill>
            <a:prstDash val="dash"/>
            <a:round/>
            <a:headEnd/>
            <a:tailEnd/>
          </a:ln>
        </p:spPr>
        <p:txBody>
          <a:bodyPr anchor="ctr"/>
          <a:lstStyle/>
          <a:p>
            <a:pPr>
              <a:lnSpc>
                <a:spcPct val="120000"/>
              </a:lnSpc>
            </a:pPr>
            <a:r>
              <a:rPr lang="zh-CN" altLang="en-US" sz="2800" b="0" dirty="0">
                <a:solidFill>
                  <a:srgbClr val="FF0000"/>
                </a:solidFill>
                <a:latin typeface="黑体" pitchFamily="49" charset="-122"/>
                <a:ea typeface="黑体" pitchFamily="49" charset="-122"/>
              </a:rPr>
              <a:t>（</a:t>
            </a:r>
            <a:r>
              <a:rPr lang="en-US" altLang="zh-CN" sz="2800" b="0" dirty="0">
                <a:solidFill>
                  <a:srgbClr val="FF0000"/>
                </a:solidFill>
                <a:latin typeface="黑体" pitchFamily="49" charset="-122"/>
                <a:ea typeface="黑体" pitchFamily="49" charset="-122"/>
              </a:rPr>
              <a:t>1</a:t>
            </a:r>
            <a:r>
              <a:rPr lang="zh-CN" altLang="en-US" sz="2800" b="0" dirty="0">
                <a:solidFill>
                  <a:srgbClr val="FF0000"/>
                </a:solidFill>
                <a:latin typeface="黑体" pitchFamily="49" charset="-122"/>
                <a:ea typeface="黑体" pitchFamily="49" charset="-122"/>
              </a:rPr>
              <a:t>）软件</a:t>
            </a:r>
            <a:r>
              <a:rPr lang="zh-CN" altLang="en-US" sz="2800" b="0" dirty="0">
                <a:solidFill>
                  <a:schemeClr val="accent2">
                    <a:lumMod val="50000"/>
                  </a:schemeClr>
                </a:solidFill>
                <a:latin typeface="黑体" pitchFamily="49" charset="-122"/>
                <a:ea typeface="黑体" pitchFamily="49" charset="-122"/>
              </a:rPr>
              <a:t>开发过程</a:t>
            </a:r>
            <a:endParaRPr lang="en-US" altLang="zh-CN" sz="2800" b="0" dirty="0">
              <a:solidFill>
                <a:schemeClr val="accent2">
                  <a:lumMod val="50000"/>
                </a:schemeClr>
              </a:solidFill>
              <a:latin typeface="黑体" pitchFamily="49" charset="-122"/>
              <a:ea typeface="黑体" pitchFamily="49" charset="-122"/>
            </a:endParaRPr>
          </a:p>
          <a:p>
            <a:pPr>
              <a:lnSpc>
                <a:spcPct val="120000"/>
              </a:lnSpc>
              <a:buFont typeface="Wingdings" pitchFamily="2" charset="2"/>
              <a:buNone/>
            </a:pPr>
            <a:r>
              <a:rPr lang="zh-CN" altLang="en-US" sz="24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软件开发过程是指在完成某个软件项目的过程中，开发目标软件所经历的步骤，是一系列软件</a:t>
            </a:r>
            <a:r>
              <a:rPr lang="zh-CN" altLang="en-US" sz="2400" b="0" dirty="0">
                <a:solidFill>
                  <a:schemeClr val="accent2">
                    <a:lumMod val="50000"/>
                  </a:schemeClr>
                </a:solidFill>
                <a:latin typeface="黑体" pitchFamily="49" charset="-122"/>
                <a:ea typeface="黑体" pitchFamily="49" charset="-122"/>
              </a:rPr>
              <a:t>活动的集合</a:t>
            </a:r>
            <a:r>
              <a:rPr lang="zh-CN" altLang="en-US" sz="2400" b="0" dirty="0">
                <a:solidFill>
                  <a:schemeClr val="tx1"/>
                </a:solidFill>
                <a:latin typeface="黑体" pitchFamily="49" charset="-122"/>
                <a:ea typeface="黑体" pitchFamily="49" charset="-122"/>
              </a:rPr>
              <a:t>。</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pPr>
            <a:r>
              <a:rPr lang="zh-CN" altLang="en-US" sz="2800" b="0" dirty="0">
                <a:solidFill>
                  <a:srgbClr val="FF0000"/>
                </a:solidFill>
                <a:latin typeface="黑体" pitchFamily="49" charset="-122"/>
                <a:ea typeface="黑体" pitchFamily="49" charset="-122"/>
              </a:rPr>
              <a:t>（</a:t>
            </a:r>
            <a:r>
              <a:rPr lang="en-US" altLang="zh-CN" sz="2800" b="0" dirty="0">
                <a:solidFill>
                  <a:srgbClr val="FF0000"/>
                </a:solidFill>
                <a:latin typeface="黑体" pitchFamily="49" charset="-122"/>
                <a:ea typeface="黑体" pitchFamily="49" charset="-122"/>
              </a:rPr>
              <a:t>2</a:t>
            </a:r>
            <a:r>
              <a:rPr lang="zh-CN" altLang="en-US" sz="2800" b="0" dirty="0">
                <a:solidFill>
                  <a:srgbClr val="FF0000"/>
                </a:solidFill>
                <a:latin typeface="黑体" pitchFamily="49" charset="-122"/>
                <a:ea typeface="黑体" pitchFamily="49" charset="-122"/>
              </a:rPr>
              <a:t>）软件</a:t>
            </a:r>
            <a:r>
              <a:rPr lang="zh-CN" altLang="en-US" sz="2800" b="0" dirty="0">
                <a:solidFill>
                  <a:schemeClr val="accent2">
                    <a:lumMod val="50000"/>
                  </a:schemeClr>
                </a:solidFill>
                <a:latin typeface="黑体" pitchFamily="49" charset="-122"/>
                <a:ea typeface="黑体" pitchFamily="49" charset="-122"/>
              </a:rPr>
              <a:t>工程过程</a:t>
            </a:r>
            <a:endParaRPr lang="en-US" altLang="zh-CN" sz="2800" b="0" dirty="0">
              <a:solidFill>
                <a:schemeClr val="accent2">
                  <a:lumMod val="50000"/>
                </a:schemeClr>
              </a:solidFill>
              <a:latin typeface="黑体" pitchFamily="49" charset="-122"/>
              <a:ea typeface="黑体" pitchFamily="49" charset="-122"/>
            </a:endParaRPr>
          </a:p>
          <a:p>
            <a:pPr>
              <a:lnSpc>
                <a:spcPct val="120000"/>
              </a:lnSpc>
            </a:pPr>
            <a:r>
              <a:rPr lang="zh-CN" altLang="en-US" sz="2000" b="0" dirty="0">
                <a:latin typeface="黑体" pitchFamily="49" charset="-122"/>
                <a:ea typeface="黑体" pitchFamily="49" charset="-122"/>
              </a:rPr>
              <a:t>    </a:t>
            </a:r>
            <a:r>
              <a:rPr lang="zh-CN" altLang="en-US" sz="2400" b="0" dirty="0">
                <a:solidFill>
                  <a:schemeClr val="tx1"/>
                </a:solidFill>
                <a:latin typeface="黑体" pitchFamily="49" charset="-122"/>
                <a:ea typeface="黑体" pitchFamily="49" charset="-122"/>
              </a:rPr>
              <a:t>软件工程过程有两方面的含义：一是指为了</a:t>
            </a:r>
            <a:r>
              <a:rPr lang="zh-CN" altLang="en-US" sz="2400" b="0" dirty="0">
                <a:solidFill>
                  <a:schemeClr val="accent2">
                    <a:lumMod val="50000"/>
                  </a:schemeClr>
                </a:solidFill>
                <a:latin typeface="黑体" pitchFamily="49" charset="-122"/>
                <a:ea typeface="黑体" pitchFamily="49" charset="-122"/>
              </a:rPr>
              <a:t>指导和控制软件开发过程</a:t>
            </a:r>
            <a:r>
              <a:rPr lang="zh-CN" altLang="en-US" sz="2400" b="0" dirty="0">
                <a:solidFill>
                  <a:schemeClr val="tx1"/>
                </a:solidFill>
                <a:latin typeface="黑体" pitchFamily="49" charset="-122"/>
                <a:ea typeface="黑体" pitchFamily="49" charset="-122"/>
              </a:rPr>
              <a:t>，经总结、抽象形成的一组</a:t>
            </a:r>
            <a:r>
              <a:rPr lang="zh-CN" altLang="en-US" sz="2400" b="0" dirty="0">
                <a:solidFill>
                  <a:schemeClr val="accent2">
                    <a:lumMod val="50000"/>
                  </a:schemeClr>
                </a:solidFill>
                <a:latin typeface="黑体" pitchFamily="49" charset="-122"/>
                <a:ea typeface="黑体" pitchFamily="49" charset="-122"/>
              </a:rPr>
              <a:t>规范的集合</a:t>
            </a:r>
            <a:r>
              <a:rPr lang="zh-CN" altLang="en-US" sz="2400" b="0" dirty="0">
                <a:solidFill>
                  <a:schemeClr val="tx1"/>
                </a:solidFill>
                <a:latin typeface="黑体" pitchFamily="49" charset="-122"/>
                <a:ea typeface="黑体" pitchFamily="49" charset="-122"/>
              </a:rPr>
              <a:t>；二是指一门专门研究软件开发过程的学科，即“</a:t>
            </a:r>
            <a:r>
              <a:rPr lang="zh-CN" altLang="en-US" sz="2400" b="0" dirty="0">
                <a:solidFill>
                  <a:schemeClr val="accent2">
                    <a:lumMod val="50000"/>
                  </a:schemeClr>
                </a:solidFill>
                <a:latin typeface="黑体" pitchFamily="49" charset="-122"/>
                <a:ea typeface="黑体" pitchFamily="49" charset="-122"/>
              </a:rPr>
              <a:t>研究过程的工程</a:t>
            </a:r>
            <a:r>
              <a:rPr lang="zh-CN" altLang="en-US" sz="2400" b="0" dirty="0">
                <a:solidFill>
                  <a:schemeClr val="tx1"/>
                </a:solidFill>
                <a:latin typeface="黑体" pitchFamily="49" charset="-122"/>
                <a:ea typeface="黑体" pitchFamily="49" charset="-122"/>
              </a:rPr>
              <a:t>”。</a:t>
            </a:r>
            <a:endParaRPr lang="en-US" altLang="zh-CN" sz="2400" b="0" dirty="0">
              <a:solidFill>
                <a:schemeClr val="tx1"/>
              </a:solidFill>
              <a:latin typeface="黑体" pitchFamily="49" charset="-122"/>
              <a:ea typeface="黑体" pitchFamily="49" charset="-122"/>
            </a:endParaRPr>
          </a:p>
          <a:p>
            <a:pPr>
              <a:lnSpc>
                <a:spcPct val="120000"/>
              </a:lnSpc>
              <a:buFont typeface="Wingdings" pitchFamily="2" charset="2"/>
              <a:buNone/>
            </a:pPr>
            <a:r>
              <a:rPr lang="zh-CN" altLang="en-US" sz="2000" b="0" dirty="0">
                <a:latin typeface="黑体" pitchFamily="49" charset="-122"/>
                <a:ea typeface="黑体" pitchFamily="49" charset="-122"/>
              </a:rPr>
              <a:t> </a:t>
            </a:r>
          </a:p>
        </p:txBody>
      </p:sp>
      <p:sp>
        <p:nvSpPr>
          <p:cNvPr id="14344"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6" name="Rectangle 8"/>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7"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8"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49"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50" name="Rectangle 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51" name="Rectangle 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5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54"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
        <p:nvSpPr>
          <p:cNvPr id="14355" name="Rectangle 1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buFont typeface="Wingdings" pitchFamily="2" charset="2"/>
              <a:buNone/>
            </a:pPr>
            <a:endParaRPr lang="zh-CN" altLang="en-US"/>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51">
                                            <p:txEl>
                                              <p:pRg st="0" end="0"/>
                                            </p:txEl>
                                          </p:spTgt>
                                        </p:tgtEl>
                                        <p:attrNameLst>
                                          <p:attrName>style.visibility</p:attrName>
                                        </p:attrNameLst>
                                      </p:cBhvr>
                                      <p:to>
                                        <p:strVal val="visible"/>
                                      </p:to>
                                    </p:set>
                                    <p:anim calcmode="lin" valueType="num">
                                      <p:cBhvr additive="base">
                                        <p:cTn id="7" dur="500" fill="hold"/>
                                        <p:tgtEl>
                                          <p:spTgt spid="61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51">
                                            <p:txEl>
                                              <p:pRg st="1" end="1"/>
                                            </p:txEl>
                                          </p:spTgt>
                                        </p:tgtEl>
                                        <p:attrNameLst>
                                          <p:attrName>style.visibility</p:attrName>
                                        </p:attrNameLst>
                                      </p:cBhvr>
                                      <p:to>
                                        <p:strVal val="visible"/>
                                      </p:to>
                                    </p:set>
                                    <p:anim calcmode="lin" valueType="num">
                                      <p:cBhvr additive="base">
                                        <p:cTn id="11" dur="500" fill="hold"/>
                                        <p:tgtEl>
                                          <p:spTgt spid="61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151">
                                            <p:txEl>
                                              <p:pRg st="2" end="2"/>
                                            </p:txEl>
                                          </p:spTgt>
                                        </p:tgtEl>
                                        <p:attrNameLst>
                                          <p:attrName>style.visibility</p:attrName>
                                        </p:attrNameLst>
                                      </p:cBhvr>
                                      <p:to>
                                        <p:strVal val="visible"/>
                                      </p:to>
                                    </p:set>
                                    <p:anim calcmode="lin" valueType="num">
                                      <p:cBhvr additive="base">
                                        <p:cTn id="17" dur="500" fill="hold"/>
                                        <p:tgtEl>
                                          <p:spTgt spid="61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151">
                                            <p:txEl>
                                              <p:pRg st="3" end="3"/>
                                            </p:txEl>
                                          </p:spTgt>
                                        </p:tgtEl>
                                        <p:attrNameLst>
                                          <p:attrName>style.visibility</p:attrName>
                                        </p:attrNameLst>
                                      </p:cBhvr>
                                      <p:to>
                                        <p:strVal val="visible"/>
                                      </p:to>
                                    </p:set>
                                    <p:anim calcmode="lin" valueType="num">
                                      <p:cBhvr additive="base">
                                        <p:cTn id="21" dur="500" fill="hold"/>
                                        <p:tgtEl>
                                          <p:spTgt spid="61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1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软件工程过程是什么</a:t>
            </a:r>
          </a:p>
        </p:txBody>
      </p:sp>
      <p:sp>
        <p:nvSpPr>
          <p:cNvPr id="12291" name="Rectangle 3"/>
          <p:cNvSpPr>
            <a:spLocks noGrp="1" noChangeArrowheads="1"/>
          </p:cNvSpPr>
          <p:nvPr>
            <p:ph type="body" idx="1"/>
          </p:nvPr>
        </p:nvSpPr>
        <p:spPr/>
        <p:txBody>
          <a:bodyPr/>
          <a:lstStyle/>
          <a:p>
            <a:r>
              <a:rPr lang="zh-CN" altLang="en-US" dirty="0">
                <a:latin typeface="华文中宋" pitchFamily="2" charset="-122"/>
                <a:ea typeface="华文中宋" pitchFamily="2" charset="-122"/>
              </a:rPr>
              <a:t>软件工程过程是按照软件工业化的标准定义的在软件开发中必须具有的一系列</a:t>
            </a:r>
            <a:r>
              <a:rPr lang="zh-CN" altLang="en-US" dirty="0">
                <a:solidFill>
                  <a:schemeClr val="accent2">
                    <a:lumMod val="50000"/>
                  </a:schemeClr>
                </a:solidFill>
                <a:latin typeface="华文中宋" pitchFamily="2" charset="-122"/>
                <a:ea typeface="华文中宋" pitchFamily="2" charset="-122"/>
              </a:rPr>
              <a:t>过程规范</a:t>
            </a:r>
            <a:r>
              <a:rPr lang="zh-CN" altLang="en-US" dirty="0">
                <a:latin typeface="华文中宋" pitchFamily="2" charset="-122"/>
                <a:ea typeface="华文中宋" pitchFamily="2" charset="-122"/>
              </a:rPr>
              <a:t>；</a:t>
            </a:r>
          </a:p>
          <a:p>
            <a:r>
              <a:rPr lang="zh-CN" altLang="en-US" dirty="0">
                <a:latin typeface="华文中宋" pitchFamily="2" charset="-122"/>
                <a:ea typeface="华文中宋" pitchFamily="2" charset="-122"/>
              </a:rPr>
              <a:t>软件工程过程是定义软件中的软件需求、软件设计，软件编码、软件测试、软件部署的实现目标和规范化的管理</a:t>
            </a:r>
            <a:r>
              <a:rPr lang="zh-CN" altLang="en-US" dirty="0">
                <a:solidFill>
                  <a:schemeClr val="accent2">
                    <a:lumMod val="50000"/>
                  </a:schemeClr>
                </a:solidFill>
                <a:latin typeface="华文中宋" pitchFamily="2" charset="-122"/>
                <a:ea typeface="华文中宋" pitchFamily="2" charset="-122"/>
              </a:rPr>
              <a:t>方法论</a:t>
            </a:r>
            <a:r>
              <a:rPr lang="zh-CN" altLang="en-US" dirty="0">
                <a:latin typeface="华文中宋" pitchFamily="2" charset="-122"/>
                <a:ea typeface="华文中宋" pitchFamily="2" charset="-122"/>
              </a:rPr>
              <a:t>；</a:t>
            </a:r>
          </a:p>
          <a:p>
            <a:r>
              <a:rPr lang="zh-CN" altLang="en-US" dirty="0">
                <a:latin typeface="华文中宋" pitchFamily="2" charset="-122"/>
                <a:ea typeface="华文中宋" pitchFamily="2" charset="-122"/>
              </a:rPr>
              <a:t>软件工程过程是</a:t>
            </a:r>
            <a:r>
              <a:rPr lang="zh-CN" altLang="en-US" dirty="0">
                <a:solidFill>
                  <a:schemeClr val="accent2">
                    <a:lumMod val="50000"/>
                  </a:schemeClr>
                </a:solidFill>
                <a:latin typeface="华文中宋" pitchFamily="2" charset="-122"/>
                <a:ea typeface="华文中宋" pitchFamily="2" charset="-122"/>
              </a:rPr>
              <a:t>保证软件工业化生产的法典</a:t>
            </a:r>
            <a:r>
              <a:rPr lang="zh-CN" altLang="en-US" dirty="0">
                <a:latin typeface="华文中宋" pitchFamily="2" charset="-122"/>
                <a:ea typeface="华文中宋" pitchFamily="2" charset="-122"/>
              </a:rPr>
              <a:t>；</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t>软件工程过程是什么</a:t>
            </a:r>
          </a:p>
        </p:txBody>
      </p:sp>
      <p:sp>
        <p:nvSpPr>
          <p:cNvPr id="14339" name="Rectangle 3"/>
          <p:cNvSpPr>
            <a:spLocks noGrp="1" noChangeArrowheads="1"/>
          </p:cNvSpPr>
          <p:nvPr>
            <p:ph type="body" idx="1"/>
          </p:nvPr>
        </p:nvSpPr>
        <p:spPr/>
        <p:txBody>
          <a:bodyPr/>
          <a:lstStyle/>
          <a:p>
            <a:r>
              <a:rPr lang="zh-CN" altLang="en-US" dirty="0">
                <a:latin typeface="华文中宋" pitchFamily="2" charset="-122"/>
                <a:ea typeface="华文中宋" pitchFamily="2" charset="-122"/>
              </a:rPr>
              <a:t>软件工程过程做的是：定义标准和为了达到标准的路；</a:t>
            </a:r>
          </a:p>
          <a:p>
            <a:r>
              <a:rPr lang="zh-CN" altLang="en-US" dirty="0">
                <a:latin typeface="华文中宋" pitchFamily="2" charset="-122"/>
                <a:ea typeface="华文中宋" pitchFamily="2" charset="-122"/>
              </a:rPr>
              <a:t>软件工程过程要改善的是：软件开发的</a:t>
            </a:r>
            <a:r>
              <a:rPr lang="zh-CN" altLang="en-US" dirty="0">
                <a:solidFill>
                  <a:schemeClr val="accent2">
                    <a:lumMod val="50000"/>
                  </a:schemeClr>
                </a:solidFill>
                <a:latin typeface="华文中宋" pitchFamily="2" charset="-122"/>
                <a:ea typeface="华文中宋" pitchFamily="2" charset="-122"/>
              </a:rPr>
              <a:t>效率和质量</a:t>
            </a:r>
            <a:r>
              <a:rPr lang="zh-CN" altLang="en-US" dirty="0">
                <a:latin typeface="华文中宋" pitchFamily="2" charset="-122"/>
                <a:ea typeface="华文中宋" pitchFamily="2" charset="-122"/>
              </a:rPr>
              <a:t>；</a:t>
            </a:r>
          </a:p>
          <a:p>
            <a:r>
              <a:rPr lang="zh-CN" altLang="en-US" dirty="0">
                <a:latin typeface="华文中宋" pitchFamily="2" charset="-122"/>
                <a:ea typeface="华文中宋" pitchFamily="2" charset="-122"/>
              </a:rPr>
              <a:t>软件工程过程的实现最重要的是：  </a:t>
            </a:r>
            <a:r>
              <a:rPr lang="zh-CN" altLang="en-US" dirty="0">
                <a:solidFill>
                  <a:schemeClr val="accent2">
                    <a:lumMod val="50000"/>
                  </a:schemeClr>
                </a:solidFill>
                <a:latin typeface="华文中宋" pitchFamily="2" charset="-122"/>
                <a:ea typeface="华文中宋" pitchFamily="2" charset="-122"/>
              </a:rPr>
              <a:t>人</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기본 디자인">
  <a:themeElements>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fontScheme name="1_기본 디자인">
      <a:majorFont>
        <a:latin typeface="Gulim"/>
        <a:ea typeface="Gulim"/>
        <a:cs typeface=""/>
      </a:majorFont>
      <a:minorFont>
        <a:latin typeface="Gulim"/>
        <a:ea typeface="Gulim"/>
        <a:cs typeface=""/>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99"/>
          </a:solidFill>
          <a:prstDash val="solid"/>
          <a:round/>
          <a:headEnd type="none" w="med" len="med"/>
          <a:tailEnd type="none" w="med" len="med"/>
        </a:ln>
        <a:effectLst>
          <a:prstShdw prst="shdw13" dist="53882" dir="13500000">
            <a:srgbClr val="000099">
              <a:gamma/>
              <a:shade val="60000"/>
              <a:invGamma/>
              <a:alpha val="50000"/>
            </a:srgbClr>
          </a:prstShdw>
        </a:effectLst>
        <a:extLst>
          <a:ext uri="{909E8E84-426E-40DD-AFC4-6F175D3DCCD1}">
            <a14:hiddenFill xmlns:a14="http://schemas.microsoft.com/office/drawing/2010/main">
              <a:solidFill>
                <a:schemeClr val="accent1"/>
              </a:solidFill>
            </a14:hiddenFill>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Wingdings" pitchFamily="2" charset="2"/>
          <a:buNone/>
          <a:tabLst/>
          <a:defRPr kumimoji="1" lang="ko-KR" altLang="en-US" sz="1800" b="1" i="0" u="none" strike="noStrike" cap="none" normalizeH="0" baseline="0" smtClean="0">
            <a:ln>
              <a:noFill/>
            </a:ln>
            <a:solidFill>
              <a:srgbClr val="0033CC"/>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99"/>
          </a:solidFill>
          <a:prstDash val="solid"/>
          <a:round/>
          <a:headEnd type="none" w="med" len="med"/>
          <a:tailEnd type="none" w="med" len="med"/>
        </a:ln>
        <a:effectLst>
          <a:prstShdw prst="shdw13" dist="53882" dir="13500000">
            <a:srgbClr val="000099">
              <a:gamma/>
              <a:shade val="60000"/>
              <a:invGamma/>
              <a:alpha val="50000"/>
            </a:srgbClr>
          </a:prstShdw>
        </a:effectLst>
        <a:extLst>
          <a:ext uri="{909E8E84-426E-40DD-AFC4-6F175D3DCCD1}">
            <a14:hiddenFill xmlns:a14="http://schemas.microsoft.com/office/drawing/2010/main">
              <a:solidFill>
                <a:schemeClr val="accent1"/>
              </a:solidFill>
            </a14:hiddenFill>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Wingdings" pitchFamily="2" charset="2"/>
          <a:buNone/>
          <a:tabLst/>
          <a:defRPr kumimoji="1" lang="ko-KR" altLang="en-US" sz="1800" b="1" i="0" u="none" strike="noStrike" cap="none" normalizeH="0" baseline="0" smtClean="0">
            <a:ln>
              <a:noFill/>
            </a:ln>
            <a:solidFill>
              <a:srgbClr val="0033CC"/>
            </a:solidFill>
            <a:effectLst/>
            <a:latin typeface="宋体" pitchFamily="2" charset="-122"/>
            <a:ea typeface="宋体" pitchFamily="2" charset="-122"/>
          </a:defRPr>
        </a:defPPr>
      </a:lstStyle>
    </a:lnDef>
  </a:objectDefaults>
  <a:extraClrSchemeLst>
    <a:extraClrScheme>
      <a:clrScheme name="1_기본 디자인 1">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기본 디자인 2">
        <a:dk1>
          <a:srgbClr val="000000"/>
        </a:dk1>
        <a:lt1>
          <a:srgbClr val="FFFFFF"/>
        </a:lt1>
        <a:dk2>
          <a:srgbClr val="FFFFCC"/>
        </a:dk2>
        <a:lt2>
          <a:srgbClr val="5F5F5F"/>
        </a:lt2>
        <a:accent1>
          <a:srgbClr val="5A9E65"/>
        </a:accent1>
        <a:accent2>
          <a:srgbClr val="CCCC00"/>
        </a:accent2>
        <a:accent3>
          <a:srgbClr val="FFFFFF"/>
        </a:accent3>
        <a:accent4>
          <a:srgbClr val="000000"/>
        </a:accent4>
        <a:accent5>
          <a:srgbClr val="B5CCB8"/>
        </a:accent5>
        <a:accent6>
          <a:srgbClr val="B9B900"/>
        </a:accent6>
        <a:hlink>
          <a:srgbClr val="DB8647"/>
        </a:hlink>
        <a:folHlink>
          <a:srgbClr val="90B7CA"/>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FFFFFF"/>
        </a:dk2>
        <a:lt2>
          <a:srgbClr val="4D4D4D"/>
        </a:lt2>
        <a:accent1>
          <a:srgbClr val="7067AF"/>
        </a:accent1>
        <a:accent2>
          <a:srgbClr val="99CCFF"/>
        </a:accent2>
        <a:accent3>
          <a:srgbClr val="FFFFFF"/>
        </a:accent3>
        <a:accent4>
          <a:srgbClr val="000000"/>
        </a:accent4>
        <a:accent5>
          <a:srgbClr val="BBB8D4"/>
        </a:accent5>
        <a:accent6>
          <a:srgbClr val="8AB9E7"/>
        </a:accent6>
        <a:hlink>
          <a:srgbClr val="CCCCFF"/>
        </a:hlink>
        <a:folHlink>
          <a:srgbClr val="C68DFF"/>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FF"/>
        </a:lt1>
        <a:dk2>
          <a:srgbClr val="FEE9DE"/>
        </a:dk2>
        <a:lt2>
          <a:srgbClr val="777777"/>
        </a:lt2>
        <a:accent1>
          <a:srgbClr val="6D5484"/>
        </a:accent1>
        <a:accent2>
          <a:srgbClr val="D88EC6"/>
        </a:accent2>
        <a:accent3>
          <a:srgbClr val="FFFFFF"/>
        </a:accent3>
        <a:accent4>
          <a:srgbClr val="000000"/>
        </a:accent4>
        <a:accent5>
          <a:srgbClr val="BAB3C2"/>
        </a:accent5>
        <a:accent6>
          <a:srgbClr val="C480B3"/>
        </a:accent6>
        <a:hlink>
          <a:srgbClr val="EA8484"/>
        </a:hlink>
        <a:folHlink>
          <a:srgbClr val="8BCF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19475</TotalTime>
  <Words>5798</Words>
  <Application>Microsoft Office PowerPoint</Application>
  <PresentationFormat>全屏显示(4:3)</PresentationFormat>
  <Paragraphs>567</Paragraphs>
  <Slides>61</Slides>
  <Notes>38</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61</vt:i4>
      </vt:variant>
    </vt:vector>
  </HeadingPairs>
  <TitlesOfParts>
    <vt:vector size="78" baseType="lpstr">
      <vt:lpstr>Gulim</vt:lpstr>
      <vt:lpstr>Gungsuh</vt:lpstr>
      <vt:lpstr>MS PGothic</vt:lpstr>
      <vt:lpstr>PMingLiU</vt:lpstr>
      <vt:lpstr>黑体</vt:lpstr>
      <vt:lpstr>华文细黑</vt:lpstr>
      <vt:lpstr>华文中宋</vt:lpstr>
      <vt:lpstr>宋体</vt:lpstr>
      <vt:lpstr>微软雅黑</vt:lpstr>
      <vt:lpstr>Arial</vt:lpstr>
      <vt:lpstr>Arial Black</vt:lpstr>
      <vt:lpstr>Arial Narrow</vt:lpstr>
      <vt:lpstr>Calibri</vt:lpstr>
      <vt:lpstr>Times New Roman</vt:lpstr>
      <vt:lpstr>Wingdings</vt:lpstr>
      <vt:lpstr>1_기본 디자인</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软件工程过程是什么</vt:lpstr>
      <vt:lpstr>软件工程过程是什么</vt:lpstr>
      <vt:lpstr>我国的软件开发存在的问题</vt:lpstr>
      <vt:lpstr>涉及的几个名词</vt:lpstr>
      <vt:lpstr>RUP是什么Rational unified process</vt:lpstr>
      <vt:lpstr>RUP</vt:lpstr>
      <vt:lpstr>RUP</vt:lpstr>
      <vt:lpstr>RUP</vt:lpstr>
      <vt:lpstr>RUP</vt:lpstr>
      <vt:lpstr>涉及的几个名词</vt:lpstr>
      <vt:lpstr>ISO9001</vt:lpstr>
      <vt:lpstr>ISO9001</vt:lpstr>
      <vt:lpstr>涉及的几个名词</vt:lpstr>
      <vt:lpstr>CMM</vt:lpstr>
      <vt:lpstr>CMM</vt:lpstr>
      <vt:lpstr>CMM</vt:lpstr>
      <vt:lpstr>涉及的几个名词</vt:lpstr>
      <vt:lpstr>XP（AM（agile modeling） </vt:lpstr>
      <vt:lpstr>XP的四个观点</vt:lpstr>
      <vt:lpstr>XP的原则:测试  </vt:lpstr>
      <vt:lpstr>涉及的几个名词</vt:lpstr>
      <vt:lpstr>软件工程过程的比较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IBM Rational Jazz平台架构</vt:lpstr>
      <vt:lpstr>智能的软件交付平台：Jazz平台</vt:lpstr>
      <vt:lpstr>Rational Team Concert: Designed by &amp; for agile teams</vt:lpstr>
      <vt:lpstr>Jazz/Rational Team Concert 的核心能力</vt:lpstr>
      <vt:lpstr>PowerPoint 演示文稿</vt:lpstr>
    </vt:vector>
  </TitlesOfParts>
  <Company>artcom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软件工程课件</dc:title>
  <dc:creator>zhao</dc:creator>
  <dc:description>课件评比</dc:description>
  <cp:lastModifiedBy>刘孟骁</cp:lastModifiedBy>
  <cp:revision>839</cp:revision>
  <dcterms:created xsi:type="dcterms:W3CDTF">2004-04-28T09:15:25Z</dcterms:created>
  <dcterms:modified xsi:type="dcterms:W3CDTF">2019-06-03T13:25:59Z</dcterms:modified>
</cp:coreProperties>
</file>