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theme/themeOverride3.xml" ContentType="application/vnd.openxmlformats-officedocument.themeOverride+xml"/>
  <Override PartName="/ppt/notesSlides/notesSlide10.xml" ContentType="application/vnd.openxmlformats-officedocument.presentationml.notesSl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4"/>
  </p:notesMasterIdLst>
  <p:handoutMasterIdLst>
    <p:handoutMasterId r:id="rId105"/>
  </p:handoutMasterIdLst>
  <p:sldIdLst>
    <p:sldId id="257" r:id="rId2"/>
    <p:sldId id="420" r:id="rId3"/>
    <p:sldId id="258" r:id="rId4"/>
    <p:sldId id="260" r:id="rId5"/>
    <p:sldId id="262" r:id="rId6"/>
    <p:sldId id="263" r:id="rId7"/>
    <p:sldId id="264" r:id="rId8"/>
    <p:sldId id="265" r:id="rId9"/>
    <p:sldId id="266" r:id="rId10"/>
    <p:sldId id="267" r:id="rId11"/>
    <p:sldId id="268" r:id="rId12"/>
    <p:sldId id="269" r:id="rId13"/>
    <p:sldId id="275" r:id="rId14"/>
    <p:sldId id="456" r:id="rId15"/>
    <p:sldId id="277" r:id="rId16"/>
    <p:sldId id="279" r:id="rId17"/>
    <p:sldId id="417" r:id="rId18"/>
    <p:sldId id="411" r:id="rId19"/>
    <p:sldId id="413" r:id="rId20"/>
    <p:sldId id="414" r:id="rId21"/>
    <p:sldId id="415" r:id="rId22"/>
    <p:sldId id="458" r:id="rId23"/>
    <p:sldId id="364" r:id="rId24"/>
    <p:sldId id="365" r:id="rId25"/>
    <p:sldId id="366" r:id="rId26"/>
    <p:sldId id="367" r:id="rId27"/>
    <p:sldId id="438" r:id="rId28"/>
    <p:sldId id="448" r:id="rId29"/>
    <p:sldId id="455" r:id="rId30"/>
    <p:sldId id="454" r:id="rId31"/>
    <p:sldId id="453" r:id="rId32"/>
    <p:sldId id="452" r:id="rId33"/>
    <p:sldId id="451" r:id="rId34"/>
    <p:sldId id="449" r:id="rId35"/>
    <p:sldId id="450" r:id="rId36"/>
    <p:sldId id="371" r:id="rId37"/>
    <p:sldId id="370" r:id="rId38"/>
    <p:sldId id="373" r:id="rId39"/>
    <p:sldId id="374" r:id="rId40"/>
    <p:sldId id="375" r:id="rId41"/>
    <p:sldId id="377" r:id="rId42"/>
    <p:sldId id="376" r:id="rId43"/>
    <p:sldId id="459" r:id="rId44"/>
    <p:sldId id="378" r:id="rId45"/>
    <p:sldId id="379" r:id="rId46"/>
    <p:sldId id="380" r:id="rId47"/>
    <p:sldId id="381" r:id="rId48"/>
    <p:sldId id="382" r:id="rId49"/>
    <p:sldId id="383" r:id="rId50"/>
    <p:sldId id="384" r:id="rId51"/>
    <p:sldId id="385" r:id="rId52"/>
    <p:sldId id="314" r:id="rId53"/>
    <p:sldId id="315" r:id="rId54"/>
    <p:sldId id="316" r:id="rId55"/>
    <p:sldId id="318" r:id="rId56"/>
    <p:sldId id="319" r:id="rId57"/>
    <p:sldId id="320" r:id="rId58"/>
    <p:sldId id="321" r:id="rId59"/>
    <p:sldId id="324" r:id="rId60"/>
    <p:sldId id="447" r:id="rId61"/>
    <p:sldId id="325" r:id="rId62"/>
    <p:sldId id="440" r:id="rId63"/>
    <p:sldId id="441" r:id="rId64"/>
    <p:sldId id="442" r:id="rId65"/>
    <p:sldId id="443" r:id="rId66"/>
    <p:sldId id="444" r:id="rId67"/>
    <p:sldId id="445" r:id="rId68"/>
    <p:sldId id="386" r:id="rId69"/>
    <p:sldId id="421" r:id="rId70"/>
    <p:sldId id="388" r:id="rId71"/>
    <p:sldId id="389" r:id="rId72"/>
    <p:sldId id="390" r:id="rId73"/>
    <p:sldId id="393" r:id="rId74"/>
    <p:sldId id="394" r:id="rId75"/>
    <p:sldId id="395" r:id="rId76"/>
    <p:sldId id="396" r:id="rId77"/>
    <p:sldId id="397" r:id="rId78"/>
    <p:sldId id="398" r:id="rId79"/>
    <p:sldId id="399" r:id="rId80"/>
    <p:sldId id="391" r:id="rId81"/>
    <p:sldId id="392" r:id="rId82"/>
    <p:sldId id="400" r:id="rId83"/>
    <p:sldId id="401" r:id="rId84"/>
    <p:sldId id="402" r:id="rId85"/>
    <p:sldId id="403" r:id="rId86"/>
    <p:sldId id="404" r:id="rId87"/>
    <p:sldId id="405" r:id="rId88"/>
    <p:sldId id="406" r:id="rId89"/>
    <p:sldId id="407" r:id="rId90"/>
    <p:sldId id="408" r:id="rId91"/>
    <p:sldId id="426" r:id="rId92"/>
    <p:sldId id="427" r:id="rId93"/>
    <p:sldId id="429" r:id="rId94"/>
    <p:sldId id="430" r:id="rId95"/>
    <p:sldId id="432" r:id="rId96"/>
    <p:sldId id="431" r:id="rId97"/>
    <p:sldId id="433" r:id="rId98"/>
    <p:sldId id="435" r:id="rId99"/>
    <p:sldId id="434" r:id="rId100"/>
    <p:sldId id="436" r:id="rId101"/>
    <p:sldId id="457" r:id="rId102"/>
    <p:sldId id="437" r:id="rId103"/>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charset="0"/>
        <a:ea typeface="宋体" pitchFamily="2" charset="-122"/>
        <a:cs typeface="+mn-cs"/>
      </a:defRPr>
    </a:lvl1pPr>
    <a:lvl2pPr marL="457200" algn="l" rtl="0" fontAlgn="base">
      <a:spcBef>
        <a:spcPct val="0"/>
      </a:spcBef>
      <a:spcAft>
        <a:spcPct val="0"/>
      </a:spcAft>
      <a:defRPr i="1" kern="1200">
        <a:solidFill>
          <a:schemeClr val="tx1"/>
        </a:solidFill>
        <a:latin typeface="Arial" charset="0"/>
        <a:ea typeface="宋体" pitchFamily="2" charset="-122"/>
        <a:cs typeface="+mn-cs"/>
      </a:defRPr>
    </a:lvl2pPr>
    <a:lvl3pPr marL="914400" algn="l" rtl="0" fontAlgn="base">
      <a:spcBef>
        <a:spcPct val="0"/>
      </a:spcBef>
      <a:spcAft>
        <a:spcPct val="0"/>
      </a:spcAft>
      <a:defRPr i="1" kern="1200">
        <a:solidFill>
          <a:schemeClr val="tx1"/>
        </a:solidFill>
        <a:latin typeface="Arial" charset="0"/>
        <a:ea typeface="宋体" pitchFamily="2" charset="-122"/>
        <a:cs typeface="+mn-cs"/>
      </a:defRPr>
    </a:lvl3pPr>
    <a:lvl4pPr marL="1371600" algn="l" rtl="0" fontAlgn="base">
      <a:spcBef>
        <a:spcPct val="0"/>
      </a:spcBef>
      <a:spcAft>
        <a:spcPct val="0"/>
      </a:spcAft>
      <a:defRPr i="1" kern="1200">
        <a:solidFill>
          <a:schemeClr val="tx1"/>
        </a:solidFill>
        <a:latin typeface="Arial" charset="0"/>
        <a:ea typeface="宋体" pitchFamily="2" charset="-122"/>
        <a:cs typeface="+mn-cs"/>
      </a:defRPr>
    </a:lvl4pPr>
    <a:lvl5pPr marL="1828800" algn="l" rtl="0" fontAlgn="base">
      <a:spcBef>
        <a:spcPct val="0"/>
      </a:spcBef>
      <a:spcAft>
        <a:spcPct val="0"/>
      </a:spcAft>
      <a:defRPr i="1" kern="1200">
        <a:solidFill>
          <a:schemeClr val="tx1"/>
        </a:solidFill>
        <a:latin typeface="Arial" charset="0"/>
        <a:ea typeface="宋体" pitchFamily="2" charset="-122"/>
        <a:cs typeface="+mn-cs"/>
      </a:defRPr>
    </a:lvl5pPr>
    <a:lvl6pPr marL="2286000" algn="l" defTabSz="914400" rtl="0" eaLnBrk="1" latinLnBrk="0" hangingPunct="1">
      <a:defRPr i="1" kern="1200">
        <a:solidFill>
          <a:schemeClr val="tx1"/>
        </a:solidFill>
        <a:latin typeface="Arial" charset="0"/>
        <a:ea typeface="宋体" pitchFamily="2" charset="-122"/>
        <a:cs typeface="+mn-cs"/>
      </a:defRPr>
    </a:lvl6pPr>
    <a:lvl7pPr marL="2743200" algn="l" defTabSz="914400" rtl="0" eaLnBrk="1" latinLnBrk="0" hangingPunct="1">
      <a:defRPr i="1" kern="1200">
        <a:solidFill>
          <a:schemeClr val="tx1"/>
        </a:solidFill>
        <a:latin typeface="Arial" charset="0"/>
        <a:ea typeface="宋体" pitchFamily="2" charset="-122"/>
        <a:cs typeface="+mn-cs"/>
      </a:defRPr>
    </a:lvl7pPr>
    <a:lvl8pPr marL="3200400" algn="l" defTabSz="914400" rtl="0" eaLnBrk="1" latinLnBrk="0" hangingPunct="1">
      <a:defRPr i="1" kern="1200">
        <a:solidFill>
          <a:schemeClr val="tx1"/>
        </a:solidFill>
        <a:latin typeface="Arial" charset="0"/>
        <a:ea typeface="宋体" pitchFamily="2" charset="-122"/>
        <a:cs typeface="+mn-cs"/>
      </a:defRPr>
    </a:lvl8pPr>
    <a:lvl9pPr marL="3657600" algn="l" defTabSz="914400" rtl="0" eaLnBrk="1" latinLnBrk="0" hangingPunct="1">
      <a:defRPr i="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FF"/>
    <a:srgbClr val="FF9999"/>
    <a:srgbClr val="FFFFCC"/>
    <a:srgbClr val="CCFFFF"/>
    <a:srgbClr val="A50021"/>
    <a:srgbClr val="FFFF00"/>
    <a:srgbClr val="CCCCFF"/>
    <a:srgbClr val="FF00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64" autoAdjust="0"/>
    <p:restoredTop sz="89286" autoAdjust="0"/>
  </p:normalViewPr>
  <p:slideViewPr>
    <p:cSldViewPr>
      <p:cViewPr varScale="1">
        <p:scale>
          <a:sx n="127" d="100"/>
          <a:sy n="127" d="100"/>
        </p:scale>
        <p:origin x="1096" y="128"/>
      </p:cViewPr>
      <p:guideLst>
        <p:guide orient="horz" pos="2160"/>
        <p:guide pos="2880"/>
      </p:guideLst>
    </p:cSldViewPr>
  </p:slideViewPr>
  <p:outlineViewPr>
    <p:cViewPr>
      <p:scale>
        <a:sx n="33" d="100"/>
        <a:sy n="33" d="100"/>
      </p:scale>
      <p:origin x="0" y="-10226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6" d="100"/>
          <a:sy n="96" d="100"/>
        </p:scale>
        <p:origin x="2288" y="16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 Id="rId4" Type="http://schemas.openxmlformats.org/officeDocument/2006/relationships/image" Target="../media/image4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defRPr>
            </a:lvl1pPr>
          </a:lstStyle>
          <a:p>
            <a:pPr>
              <a:defRPr/>
            </a:pPr>
            <a:endParaRPr lang="en-US" altLang="zh-CN"/>
          </a:p>
        </p:txBody>
      </p:sp>
      <p:sp>
        <p:nvSpPr>
          <p:cNvPr id="307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atin typeface="Arial" charset="0"/>
              </a:defRPr>
            </a:lvl1pPr>
          </a:lstStyle>
          <a:p>
            <a:pPr>
              <a:defRPr/>
            </a:pPr>
            <a:endParaRPr lang="en-US" altLang="zh-CN"/>
          </a:p>
        </p:txBody>
      </p:sp>
      <p:sp>
        <p:nvSpPr>
          <p:cNvPr id="307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defRPr>
            </a:lvl1pPr>
          </a:lstStyle>
          <a:p>
            <a:pPr>
              <a:defRPr/>
            </a:pPr>
            <a:endParaRPr lang="en-US" altLang="zh-CN"/>
          </a:p>
        </p:txBody>
      </p:sp>
      <p:sp>
        <p:nvSpPr>
          <p:cNvPr id="307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atin typeface="Arial" charset="0"/>
              </a:defRPr>
            </a:lvl1pPr>
          </a:lstStyle>
          <a:p>
            <a:pPr>
              <a:defRPr/>
            </a:pPr>
            <a:fld id="{34499D8E-CC18-4CB8-9DFF-1A7DEE6AB5B1}" type="slidenum">
              <a:rPr lang="en-US" altLang="zh-CN"/>
              <a:pPr>
                <a:defRPr/>
              </a:pPr>
              <a:t>‹#›</a:t>
            </a:fld>
            <a:endParaRPr lang="en-US" altLang="zh-CN"/>
          </a:p>
        </p:txBody>
      </p:sp>
    </p:spTree>
    <p:extLst>
      <p:ext uri="{BB962C8B-B14F-4D97-AF65-F5344CB8AC3E}">
        <p14:creationId xmlns:p14="http://schemas.microsoft.com/office/powerpoint/2010/main" val="962507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atin typeface="Arial" charset="0"/>
              </a:defRPr>
            </a:lvl1pPr>
          </a:lstStyle>
          <a:p>
            <a:pPr>
              <a:defRPr/>
            </a:pPr>
            <a:endParaRPr lang="en-US" altLang="zh-CN"/>
          </a:p>
        </p:txBody>
      </p:sp>
      <p:sp>
        <p:nvSpPr>
          <p:cNvPr id="993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atin typeface="Arial" charset="0"/>
              </a:defRPr>
            </a:lvl1pPr>
          </a:lstStyle>
          <a:p>
            <a:pPr>
              <a:defRPr/>
            </a:pPr>
            <a:fld id="{A81D8D5E-F36B-4E94-A12A-0353F90BE98E}" type="slidenum">
              <a:rPr lang="en-US" altLang="zh-CN"/>
              <a:pPr>
                <a:defRPr/>
              </a:pPr>
              <a:t>‹#›</a:t>
            </a:fld>
            <a:endParaRPr lang="en-US" altLang="zh-CN"/>
          </a:p>
        </p:txBody>
      </p:sp>
    </p:spTree>
    <p:extLst>
      <p:ext uri="{BB962C8B-B14F-4D97-AF65-F5344CB8AC3E}">
        <p14:creationId xmlns:p14="http://schemas.microsoft.com/office/powerpoint/2010/main" val="40204180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D05B85F5-3CD0-4EDB-8DB8-3C6B3A4CEDBF}" type="slidenum">
              <a:rPr lang="en-US" altLang="zh-CN" smtClean="0"/>
              <a:pPr/>
              <a:t>1</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080880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754063" y="955675"/>
            <a:ext cx="6402388" cy="4802188"/>
          </a:xfrm>
          <a:ln/>
        </p:spPr>
      </p:sp>
      <p:sp>
        <p:nvSpPr>
          <p:cNvPr id="110595" name="Rectangle 3"/>
          <p:cNvSpPr>
            <a:spLocks noGrp="1" noChangeArrowheads="1"/>
          </p:cNvSpPr>
          <p:nvPr>
            <p:ph type="body" idx="1"/>
          </p:nvPr>
        </p:nvSpPr>
        <p:spPr>
          <a:xfrm>
            <a:off x="650875" y="6078538"/>
            <a:ext cx="3592513" cy="5761037"/>
          </a:xfrm>
          <a:noFill/>
          <a:ln/>
        </p:spPr>
        <p:txBody>
          <a:bodyPr/>
          <a:lstStyle/>
          <a:p>
            <a:r>
              <a:rPr lang="zh-CN" altLang="en-US"/>
              <a:t>依据</a:t>
            </a:r>
          </a:p>
          <a:p>
            <a:endParaRPr lang="zh-CN" altLang="en-US"/>
          </a:p>
        </p:txBody>
      </p:sp>
    </p:spTree>
    <p:extLst>
      <p:ext uri="{BB962C8B-B14F-4D97-AF65-F5344CB8AC3E}">
        <p14:creationId xmlns:p14="http://schemas.microsoft.com/office/powerpoint/2010/main" val="3558388626"/>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E39F2E54-D41E-4A17-82FA-2F328437D2F4}" type="slidenum">
              <a:rPr lang="en-US" altLang="zh-CN" smtClean="0"/>
              <a:pPr/>
              <a:t>18</a:t>
            </a:fld>
            <a:endParaRPr lang="en-US" altLang="zh-CN"/>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752438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27290A89-49F9-4F77-86F7-BE9DF7187DAA}" type="slidenum">
              <a:rPr lang="en-US" altLang="zh-CN" smtClean="0"/>
              <a:pPr/>
              <a:t>19</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02822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5A259045-E445-4516-9DCC-3390E787122A}" type="slidenum">
              <a:rPr lang="en-US" altLang="zh-CN" smtClean="0"/>
              <a:pPr/>
              <a:t>20</a:t>
            </a:fld>
            <a:endParaRPr lang="en-US" altLang="zh-CN"/>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821860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3541A77C-CBBC-40E6-9EE5-B388724C01FA}" type="slidenum">
              <a:rPr lang="en-US" altLang="zh-CN" smtClean="0"/>
              <a:pPr/>
              <a:t>21</a:t>
            </a:fld>
            <a:endParaRPr lang="en-US" altLang="zh-CN"/>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370918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A81D8D5E-F36B-4E94-A12A-0353F90BE98E}" type="slidenum">
              <a:rPr lang="en-US" altLang="zh-CN" smtClean="0"/>
              <a:pPr>
                <a:defRPr/>
              </a:pPr>
              <a:t>45</a:t>
            </a:fld>
            <a:endParaRPr lang="en-US" altLang="zh-CN"/>
          </a:p>
        </p:txBody>
      </p:sp>
    </p:spTree>
    <p:extLst>
      <p:ext uri="{BB962C8B-B14F-4D97-AF65-F5344CB8AC3E}">
        <p14:creationId xmlns:p14="http://schemas.microsoft.com/office/powerpoint/2010/main" val="2162931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754063" y="955675"/>
            <a:ext cx="6402388" cy="4802188"/>
          </a:xfrm>
          <a:ln/>
        </p:spPr>
      </p:sp>
      <p:sp>
        <p:nvSpPr>
          <p:cNvPr id="107523" name="Rectangle 3"/>
          <p:cNvSpPr>
            <a:spLocks noGrp="1" noChangeArrowheads="1"/>
          </p:cNvSpPr>
          <p:nvPr>
            <p:ph type="body" idx="1"/>
          </p:nvPr>
        </p:nvSpPr>
        <p:spPr>
          <a:xfrm>
            <a:off x="650875" y="6078538"/>
            <a:ext cx="3592513" cy="5761037"/>
          </a:xfrm>
          <a:noFill/>
          <a:ln/>
        </p:spPr>
        <p:txBody>
          <a:bodyPr/>
          <a:lstStyle/>
          <a:p>
            <a:pPr>
              <a:spcAft>
                <a:spcPct val="20000"/>
              </a:spcAft>
            </a:pPr>
            <a:r>
              <a:rPr lang="zh-CN" altLang="en-US">
                <a:latin typeface="宋体" pitchFamily="2" charset="-122"/>
              </a:rPr>
              <a:t>以较少的用例、时间和人力找出软件中的各种错误和缺陷，以确保软件的质量</a:t>
            </a:r>
          </a:p>
          <a:p>
            <a:r>
              <a:rPr lang="zh-CN" altLang="en-US">
                <a:latin typeface="宋体" pitchFamily="2" charset="-122"/>
              </a:rPr>
              <a:t>使软件开发的收入支出比达到最大化</a:t>
            </a:r>
          </a:p>
        </p:txBody>
      </p:sp>
    </p:spTree>
    <p:extLst>
      <p:ext uri="{BB962C8B-B14F-4D97-AF65-F5344CB8AC3E}">
        <p14:creationId xmlns:p14="http://schemas.microsoft.com/office/powerpoint/2010/main" val="2657885877"/>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754063" y="955675"/>
            <a:ext cx="6402388" cy="4802188"/>
          </a:xfrm>
          <a:ln/>
        </p:spPr>
      </p:sp>
      <p:sp>
        <p:nvSpPr>
          <p:cNvPr id="108547" name="Rectangle 3"/>
          <p:cNvSpPr>
            <a:spLocks noGrp="1" noChangeArrowheads="1"/>
          </p:cNvSpPr>
          <p:nvPr>
            <p:ph type="body" idx="1"/>
          </p:nvPr>
        </p:nvSpPr>
        <p:spPr>
          <a:xfrm>
            <a:off x="650875" y="6078538"/>
            <a:ext cx="3592513" cy="5761037"/>
          </a:xfrm>
          <a:noFill/>
          <a:ln/>
        </p:spPr>
        <p:txBody>
          <a:bodyPr/>
          <a:lstStyle/>
          <a:p>
            <a:r>
              <a:rPr lang="zh-CN" altLang="en-US">
                <a:solidFill>
                  <a:srgbClr val="000000"/>
                </a:solidFill>
              </a:rPr>
              <a:t>测试的最终目的是确保最终交给用户的软件的功能符合用户的需求，把尽可能多的问题在软件交给用户之前发现并改正。</a:t>
            </a:r>
            <a:endParaRPr lang="zh-CN" altLang="en-US">
              <a:solidFill>
                <a:srgbClr val="000000"/>
              </a:solidFill>
              <a:latin typeface="宋体" pitchFamily="2" charset="-122"/>
            </a:endParaRPr>
          </a:p>
          <a:p>
            <a:r>
              <a:rPr lang="zh-CN" altLang="en-US">
                <a:solidFill>
                  <a:srgbClr val="000000"/>
                </a:solidFill>
              </a:rPr>
              <a:t>具体地讲，测试一般要达到下列目标：</a:t>
            </a:r>
            <a:br>
              <a:rPr lang="zh-CN" altLang="en-US">
                <a:solidFill>
                  <a:srgbClr val="000000"/>
                </a:solidFill>
                <a:latin typeface="宋体" pitchFamily="2" charset="-122"/>
              </a:rPr>
            </a:br>
            <a:r>
              <a:rPr lang="zh-CN" altLang="en-US">
                <a:solidFill>
                  <a:srgbClr val="000000"/>
                </a:solidFill>
              </a:rPr>
              <a:t>（</a:t>
            </a:r>
            <a:r>
              <a:rPr lang="zh-CN" altLang="en-US">
                <a:solidFill>
                  <a:srgbClr val="000000"/>
                </a:solidFill>
                <a:latin typeface="宋体" pitchFamily="2" charset="-122"/>
              </a:rPr>
              <a:t>1</a:t>
            </a:r>
            <a:r>
              <a:rPr lang="zh-CN" altLang="en-US">
                <a:solidFill>
                  <a:srgbClr val="000000"/>
                </a:solidFill>
              </a:rPr>
              <a:t>）确保软件完成了它所承诺或公布的功能，并且所有用户可以访问到的功能都有明确的书面说明</a:t>
            </a:r>
            <a:r>
              <a:rPr lang="zh-CN" altLang="en-US">
                <a:solidFill>
                  <a:srgbClr val="000000"/>
                </a:solidFill>
                <a:latin typeface="Times New Roman" pitchFamily="18" charset="0"/>
              </a:rPr>
              <a:t>——</a:t>
            </a:r>
            <a:r>
              <a:rPr lang="zh-CN" altLang="en-US">
                <a:solidFill>
                  <a:srgbClr val="000000"/>
                </a:solidFill>
              </a:rPr>
              <a:t>在某种意义上与</a:t>
            </a:r>
            <a:r>
              <a:rPr lang="en-US" altLang="zh-CN">
                <a:solidFill>
                  <a:srgbClr val="000000"/>
                </a:solidFill>
                <a:latin typeface="宋体" pitchFamily="2" charset="-122"/>
              </a:rPr>
              <a:t>ISO9001</a:t>
            </a:r>
            <a:r>
              <a:rPr lang="zh-CN" altLang="en-US">
                <a:solidFill>
                  <a:srgbClr val="000000"/>
                </a:solidFill>
              </a:rPr>
              <a:t>是同一种思想。</a:t>
            </a:r>
            <a:br>
              <a:rPr lang="zh-CN" altLang="en-US">
                <a:solidFill>
                  <a:srgbClr val="000000"/>
                </a:solidFill>
                <a:latin typeface="宋体" pitchFamily="2" charset="-122"/>
              </a:rPr>
            </a:br>
            <a:r>
              <a:rPr lang="zh-CN" altLang="en-US">
                <a:solidFill>
                  <a:srgbClr val="000000"/>
                </a:solidFill>
              </a:rPr>
              <a:t>软件缺少明确的书面文档，是厂商一种短期行为的表现，也是一种不负责任的表现。所谓短期行为，是指缺少明确的书面文档既不利于软件最后的顺利交付，容易与用户发生矛盾，影响厂商的声誉和将来与用户的合作关系；同时也不利于软件的后期维护，也使厂商支出超额的用户培训和技术支持费用。从长期利益看，这是很不划算的。</a:t>
            </a:r>
            <a:br>
              <a:rPr lang="zh-CN" altLang="en-US">
                <a:solidFill>
                  <a:srgbClr val="000000"/>
                </a:solidFill>
                <a:latin typeface="宋体" pitchFamily="2" charset="-122"/>
              </a:rPr>
            </a:br>
            <a:r>
              <a:rPr lang="zh-CN" altLang="en-US">
                <a:solidFill>
                  <a:srgbClr val="000000"/>
                </a:solidFill>
              </a:rPr>
              <a:t>当然，书面文档的编写和维护工作对于使用快速原型法</a:t>
            </a:r>
            <a:r>
              <a:rPr lang="zh-CN" altLang="en-US">
                <a:solidFill>
                  <a:srgbClr val="000000"/>
                </a:solidFill>
                <a:latin typeface="宋体" pitchFamily="2" charset="-122"/>
              </a:rPr>
              <a:t>(</a:t>
            </a:r>
            <a:r>
              <a:rPr lang="en-US" altLang="zh-CN">
                <a:solidFill>
                  <a:srgbClr val="000000"/>
                </a:solidFill>
                <a:latin typeface="宋体" pitchFamily="2" charset="-122"/>
              </a:rPr>
              <a:t>RAD)</a:t>
            </a:r>
            <a:r>
              <a:rPr lang="zh-CN" altLang="en-US">
                <a:solidFill>
                  <a:srgbClr val="000000"/>
                </a:solidFill>
              </a:rPr>
              <a:t>开发的项目是最为重要的、最为困难，也是最容易被忽略的。</a:t>
            </a:r>
            <a:br>
              <a:rPr lang="zh-CN" altLang="en-US">
                <a:solidFill>
                  <a:srgbClr val="000000"/>
                </a:solidFill>
                <a:latin typeface="宋体" pitchFamily="2" charset="-122"/>
              </a:rPr>
            </a:br>
            <a:r>
              <a:rPr lang="zh-CN" altLang="en-US">
                <a:solidFill>
                  <a:srgbClr val="000000"/>
                </a:solidFill>
              </a:rPr>
              <a:t>最后，书面文档的不健全甚至不正确，也是测试工作中遇到的最大和最头痛的问题，它的直接后果是测试效率低下、测试目标不明确、测试范围不充分，从而导致最终测试的作用不能充分发挥、测试效果不理想。</a:t>
            </a:r>
            <a:br>
              <a:rPr lang="zh-CN" altLang="en-US">
                <a:solidFill>
                  <a:srgbClr val="000000"/>
                </a:solidFill>
                <a:latin typeface="宋体" pitchFamily="2" charset="-122"/>
              </a:rPr>
            </a:br>
            <a:r>
              <a:rPr lang="zh-CN" altLang="en-US">
                <a:solidFill>
                  <a:srgbClr val="000000"/>
                </a:solidFill>
              </a:rPr>
              <a:t>（</a:t>
            </a:r>
            <a:r>
              <a:rPr lang="zh-CN" altLang="en-US">
                <a:solidFill>
                  <a:srgbClr val="000000"/>
                </a:solidFill>
                <a:latin typeface="宋体" pitchFamily="2" charset="-122"/>
              </a:rPr>
              <a:t>2</a:t>
            </a:r>
            <a:r>
              <a:rPr lang="zh-CN" altLang="en-US">
                <a:solidFill>
                  <a:srgbClr val="000000"/>
                </a:solidFill>
              </a:rPr>
              <a:t>）确保软件满足性能和效率的要求。使用起来系统运行效率低</a:t>
            </a:r>
            <a:r>
              <a:rPr lang="zh-CN" altLang="en-US">
                <a:solidFill>
                  <a:srgbClr val="000000"/>
                </a:solidFill>
                <a:latin typeface="宋体" pitchFamily="2" charset="-122"/>
              </a:rPr>
              <a:t>(</a:t>
            </a:r>
            <a:r>
              <a:rPr lang="zh-CN" altLang="en-US">
                <a:solidFill>
                  <a:srgbClr val="000000"/>
                </a:solidFill>
              </a:rPr>
              <a:t>性能低</a:t>
            </a:r>
            <a:r>
              <a:rPr lang="zh-CN" altLang="en-US">
                <a:solidFill>
                  <a:srgbClr val="000000"/>
                </a:solidFill>
                <a:latin typeface="宋体" pitchFamily="2" charset="-122"/>
              </a:rPr>
              <a:t>)</a:t>
            </a:r>
            <a:r>
              <a:rPr lang="zh-CN" altLang="en-US">
                <a:solidFill>
                  <a:srgbClr val="000000"/>
                </a:solidFill>
              </a:rPr>
              <a:t>、或用户界面不友好、用户操作不方便</a:t>
            </a:r>
            <a:r>
              <a:rPr lang="zh-CN" altLang="en-US">
                <a:solidFill>
                  <a:srgbClr val="000000"/>
                </a:solidFill>
                <a:latin typeface="宋体" pitchFamily="2" charset="-122"/>
              </a:rPr>
              <a:t>(</a:t>
            </a:r>
            <a:r>
              <a:rPr lang="zh-CN" altLang="en-US">
                <a:solidFill>
                  <a:srgbClr val="000000"/>
                </a:solidFill>
              </a:rPr>
              <a:t>效率低</a:t>
            </a:r>
            <a:r>
              <a:rPr lang="zh-CN" altLang="en-US">
                <a:solidFill>
                  <a:srgbClr val="000000"/>
                </a:solidFill>
                <a:latin typeface="宋体" pitchFamily="2" charset="-122"/>
              </a:rPr>
              <a:t>)</a:t>
            </a:r>
            <a:r>
              <a:rPr lang="zh-CN" altLang="en-US">
                <a:solidFill>
                  <a:srgbClr val="000000"/>
                </a:solidFill>
              </a:rPr>
              <a:t>的软件不能说是一个有竞争力的软件。</a:t>
            </a:r>
            <a:br>
              <a:rPr lang="zh-CN" altLang="en-US">
                <a:solidFill>
                  <a:srgbClr val="000000"/>
                </a:solidFill>
                <a:latin typeface="宋体" pitchFamily="2" charset="-122"/>
              </a:rPr>
            </a:br>
            <a:r>
              <a:rPr lang="zh-CN" altLang="en-US">
                <a:solidFill>
                  <a:srgbClr val="000000"/>
                </a:solidFill>
              </a:rPr>
              <a:t>用户最关心的不是你的技术有多先进、功能有多强大，而是他能从这些技术、这些功能中得到多少好处。也就是说，用户关心的是他能从中取出多少，而不是你已经放进去多少。</a:t>
            </a:r>
            <a:br>
              <a:rPr lang="zh-CN" altLang="en-US">
                <a:solidFill>
                  <a:srgbClr val="000000"/>
                </a:solidFill>
                <a:latin typeface="宋体" pitchFamily="2" charset="-122"/>
              </a:rPr>
            </a:br>
            <a:r>
              <a:rPr lang="zh-CN" altLang="en-US">
                <a:solidFill>
                  <a:srgbClr val="000000"/>
                </a:solidFill>
              </a:rPr>
              <a:t>（</a:t>
            </a:r>
            <a:r>
              <a:rPr lang="zh-CN" altLang="en-US">
                <a:solidFill>
                  <a:srgbClr val="000000"/>
                </a:solidFill>
                <a:latin typeface="宋体" pitchFamily="2" charset="-122"/>
              </a:rPr>
              <a:t>3</a:t>
            </a:r>
            <a:r>
              <a:rPr lang="zh-CN" altLang="en-US">
                <a:solidFill>
                  <a:srgbClr val="000000"/>
                </a:solidFill>
              </a:rPr>
              <a:t>）确保软件是健壮的和适应用户环境的。健壮性即稳定性，是软件质量的基本要求，尤其对于一个用于事务关键或时间关键的工作环境中。</a:t>
            </a:r>
            <a:br>
              <a:rPr lang="zh-CN" altLang="en-US">
                <a:solidFill>
                  <a:srgbClr val="000000"/>
                </a:solidFill>
                <a:latin typeface="宋体" pitchFamily="2" charset="-122"/>
              </a:rPr>
            </a:br>
            <a:r>
              <a:rPr lang="zh-CN" altLang="en-US">
                <a:solidFill>
                  <a:srgbClr val="000000"/>
                </a:solidFill>
              </a:rPr>
              <a:t>另外就是不能假设用户的环境</a:t>
            </a:r>
            <a:r>
              <a:rPr lang="zh-CN" altLang="en-US">
                <a:solidFill>
                  <a:srgbClr val="000000"/>
                </a:solidFill>
                <a:latin typeface="宋体" pitchFamily="2" charset="-122"/>
              </a:rPr>
              <a:t>(</a:t>
            </a:r>
            <a:r>
              <a:rPr lang="zh-CN" altLang="en-US">
                <a:solidFill>
                  <a:srgbClr val="000000"/>
                </a:solidFill>
              </a:rPr>
              <a:t>某些项目可能除外</a:t>
            </a:r>
            <a:r>
              <a:rPr lang="zh-CN" altLang="en-US">
                <a:solidFill>
                  <a:srgbClr val="000000"/>
                </a:solidFill>
                <a:latin typeface="宋体" pitchFamily="2" charset="-122"/>
              </a:rPr>
              <a:t>)</a:t>
            </a:r>
            <a:r>
              <a:rPr lang="zh-CN" altLang="en-US">
                <a:solidFill>
                  <a:srgbClr val="000000"/>
                </a:solidFill>
              </a:rPr>
              <a:t>。</a:t>
            </a:r>
            <a:endParaRPr lang="zh-CN" altLang="en-US">
              <a:solidFill>
                <a:srgbClr val="000000"/>
              </a:solidFill>
              <a:latin typeface="宋体" pitchFamily="2" charset="-122"/>
            </a:endParaRPr>
          </a:p>
          <a:p>
            <a:r>
              <a:rPr lang="zh-CN" altLang="en-US">
                <a:solidFill>
                  <a:srgbClr val="000000"/>
                </a:solidFill>
                <a:latin typeface="宋体" pitchFamily="2" charset="-122"/>
              </a:rPr>
              <a:t>=========</a:t>
            </a:r>
          </a:p>
          <a:p>
            <a:r>
              <a:rPr lang="zh-CN" altLang="en-US">
                <a:solidFill>
                  <a:srgbClr val="000000"/>
                </a:solidFill>
                <a:latin typeface="宋体" pitchFamily="2" charset="-122"/>
              </a:rPr>
              <a:t>- </a:t>
            </a:r>
            <a:r>
              <a:rPr lang="zh-CN" altLang="en-US">
                <a:solidFill>
                  <a:srgbClr val="000000"/>
                </a:solidFill>
              </a:rPr>
              <a:t>软件质量改进和量化管理。</a:t>
            </a:r>
            <a:endParaRPr lang="zh-CN" altLang="en-US">
              <a:solidFill>
                <a:srgbClr val="000000"/>
              </a:solidFill>
              <a:latin typeface="宋体" pitchFamily="2" charset="-122"/>
            </a:endParaRPr>
          </a:p>
          <a:p>
            <a:r>
              <a:rPr lang="zh-CN" altLang="en-US">
                <a:solidFill>
                  <a:srgbClr val="000000"/>
                </a:solidFill>
              </a:rPr>
              <a:t>对缺陷的数量、类型进行统计、分析，制定预防措施，提高质量保证水平。</a:t>
            </a:r>
            <a:endParaRPr lang="zh-CN" altLang="en-US">
              <a:solidFill>
                <a:srgbClr val="000000"/>
              </a:solidFill>
              <a:latin typeface="宋体" pitchFamily="2" charset="-122"/>
            </a:endParaRPr>
          </a:p>
          <a:p>
            <a:r>
              <a:rPr lang="zh-CN" altLang="en-US">
                <a:solidFill>
                  <a:srgbClr val="000000"/>
                </a:solidFill>
              </a:rPr>
              <a:t>测试的任务和发展目标</a:t>
            </a:r>
            <a:r>
              <a:rPr lang="zh-CN" altLang="en-US">
                <a:solidFill>
                  <a:srgbClr val="000000"/>
                </a:solidFill>
                <a:latin typeface="Times New Roman" pitchFamily="18" charset="0"/>
              </a:rPr>
              <a:t>——</a:t>
            </a:r>
            <a:r>
              <a:rPr lang="zh-CN" altLang="en-US">
                <a:solidFill>
                  <a:srgbClr val="000000"/>
                </a:solidFill>
              </a:rPr>
              <a:t>质量</a:t>
            </a:r>
            <a:endParaRPr lang="zh-CN" altLang="en-US">
              <a:solidFill>
                <a:srgbClr val="000000"/>
              </a:solidFill>
              <a:latin typeface="宋体" pitchFamily="2" charset="-122"/>
            </a:endParaRPr>
          </a:p>
          <a:p>
            <a:r>
              <a:rPr lang="zh-CN" altLang="en-US">
                <a:latin typeface="宋体" pitchFamily="2" charset="-122"/>
              </a:rPr>
              <a:t>参与到监控软件生命周期中一切影响到质量的因素的工作中去。</a:t>
            </a:r>
            <a:r>
              <a:rPr lang="zh-CN" altLang="en-US"/>
              <a:t> </a:t>
            </a:r>
          </a:p>
        </p:txBody>
      </p:sp>
    </p:spTree>
    <p:extLst>
      <p:ext uri="{BB962C8B-B14F-4D97-AF65-F5344CB8AC3E}">
        <p14:creationId xmlns:p14="http://schemas.microsoft.com/office/powerpoint/2010/main" val="1952785509"/>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754063" y="955675"/>
            <a:ext cx="6402388" cy="4802188"/>
          </a:xfrm>
          <a:ln/>
        </p:spPr>
      </p:sp>
      <p:sp>
        <p:nvSpPr>
          <p:cNvPr id="109571" name="Rectangle 3"/>
          <p:cNvSpPr>
            <a:spLocks noGrp="1" noChangeArrowheads="1"/>
          </p:cNvSpPr>
          <p:nvPr>
            <p:ph type="body" idx="1"/>
          </p:nvPr>
        </p:nvSpPr>
        <p:spPr>
          <a:xfrm>
            <a:off x="650875" y="6078538"/>
            <a:ext cx="3592513" cy="5761037"/>
          </a:xfrm>
          <a:noFill/>
          <a:ln/>
        </p:spPr>
        <p:txBody>
          <a:bodyPr/>
          <a:lstStyle/>
          <a:p>
            <a:pPr>
              <a:spcAft>
                <a:spcPct val="20000"/>
              </a:spcAft>
            </a:pPr>
            <a:r>
              <a:rPr lang="zh-CN" altLang="en-US"/>
              <a:t>因为测试只能够保证尽可能多地发现错误，无法保证能够发现所有的错误。</a:t>
            </a:r>
          </a:p>
          <a:p>
            <a:pPr>
              <a:spcAft>
                <a:spcPct val="20000"/>
              </a:spcAft>
            </a:pPr>
            <a:endParaRPr lang="zh-CN" altLang="en-US"/>
          </a:p>
          <a:p>
            <a:pPr>
              <a:spcAft>
                <a:spcPct val="20000"/>
              </a:spcAft>
            </a:pPr>
            <a:r>
              <a:rPr lang="zh-CN" altLang="en-US"/>
              <a:t>80/20原则</a:t>
            </a:r>
          </a:p>
          <a:p>
            <a:pPr>
              <a:spcAft>
                <a:spcPct val="20000"/>
              </a:spcAft>
            </a:pPr>
            <a:r>
              <a:rPr lang="zh-CN" altLang="en-US"/>
              <a:t>1.80%的工程量用在20%的需求上</a:t>
            </a:r>
          </a:p>
          <a:p>
            <a:pPr>
              <a:spcAft>
                <a:spcPct val="20000"/>
              </a:spcAft>
            </a:pPr>
            <a:r>
              <a:rPr lang="zh-CN" altLang="en-US"/>
              <a:t>2.80%的开发成本花费在20%的部件上</a:t>
            </a:r>
          </a:p>
          <a:p>
            <a:pPr>
              <a:spcAft>
                <a:spcPct val="20000"/>
              </a:spcAft>
            </a:pPr>
            <a:r>
              <a:rPr lang="zh-CN" altLang="en-US"/>
              <a:t>3.80%的错误是由20%的部件引起的</a:t>
            </a:r>
          </a:p>
          <a:p>
            <a:pPr>
              <a:spcAft>
                <a:spcPct val="20000"/>
              </a:spcAft>
            </a:pPr>
            <a:r>
              <a:rPr lang="zh-CN" altLang="en-US"/>
              <a:t>4.80%的延期或返工是由20%的变更造成的</a:t>
            </a:r>
          </a:p>
          <a:p>
            <a:pPr>
              <a:spcAft>
                <a:spcPct val="20000"/>
              </a:spcAft>
            </a:pPr>
            <a:r>
              <a:rPr lang="zh-CN" altLang="en-US"/>
              <a:t>5.80%的系统资源是由20%的部件消耗的</a:t>
            </a:r>
          </a:p>
          <a:p>
            <a:pPr>
              <a:spcAft>
                <a:spcPct val="20000"/>
              </a:spcAft>
            </a:pPr>
            <a:r>
              <a:rPr lang="zh-CN" altLang="en-US"/>
              <a:t>6.80%的进度是由20%的人完成的</a:t>
            </a:r>
          </a:p>
          <a:p>
            <a:endParaRPr lang="zh-CN" altLang="en-US"/>
          </a:p>
        </p:txBody>
      </p:sp>
    </p:spTree>
    <p:extLst>
      <p:ext uri="{BB962C8B-B14F-4D97-AF65-F5344CB8AC3E}">
        <p14:creationId xmlns:p14="http://schemas.microsoft.com/office/powerpoint/2010/main" val="1144846626"/>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9144000" cy="5445125"/>
          </a:xfrm>
          <a:prstGeom prst="rect">
            <a:avLst/>
          </a:prstGeom>
          <a:noFill/>
          <a:ln w="9525">
            <a:noFill/>
            <a:miter lim="800000"/>
            <a:headEnd/>
            <a:tailEnd/>
          </a:ln>
          <a:effectLst/>
        </p:spPr>
        <p:txBody>
          <a:bodyPr wrap="none" anchor="ctr"/>
          <a:lstStyle/>
          <a:p>
            <a:pPr>
              <a:defRPr/>
            </a:pPr>
            <a:endParaRPr lang="zh-CN" altLang="en-US"/>
          </a:p>
        </p:txBody>
      </p:sp>
      <p:sp>
        <p:nvSpPr>
          <p:cNvPr id="4" name="Rectangle 5"/>
          <p:cNvSpPr>
            <a:spLocks noChangeArrowheads="1"/>
          </p:cNvSpPr>
          <p:nvPr/>
        </p:nvSpPr>
        <p:spPr bwMode="auto">
          <a:xfrm>
            <a:off x="0" y="6165850"/>
            <a:ext cx="9144000" cy="647700"/>
          </a:xfrm>
          <a:prstGeom prst="rect">
            <a:avLst/>
          </a:prstGeom>
          <a:solidFill>
            <a:schemeClr val="accent1">
              <a:alpha val="10001"/>
            </a:schemeClr>
          </a:solidFill>
          <a:ln w="9525">
            <a:noFill/>
            <a:miter lim="800000"/>
            <a:headEnd/>
            <a:tailEnd/>
          </a:ln>
          <a:effectLst/>
        </p:spPr>
        <p:txBody>
          <a:bodyPr wrap="none" anchor="ctr"/>
          <a:lstStyle/>
          <a:p>
            <a:pPr>
              <a:defRPr/>
            </a:pPr>
            <a:endParaRPr lang="zh-CN" altLang="en-US"/>
          </a:p>
        </p:txBody>
      </p:sp>
      <p:sp>
        <p:nvSpPr>
          <p:cNvPr id="5" name="Rectangle 6"/>
          <p:cNvSpPr>
            <a:spLocks noChangeArrowheads="1"/>
          </p:cNvSpPr>
          <p:nvPr/>
        </p:nvSpPr>
        <p:spPr bwMode="auto">
          <a:xfrm>
            <a:off x="0" y="6021388"/>
            <a:ext cx="9144000" cy="142875"/>
          </a:xfrm>
          <a:prstGeom prst="rect">
            <a:avLst/>
          </a:prstGeom>
          <a:solidFill>
            <a:srgbClr val="09E733">
              <a:alpha val="60001"/>
            </a:srgbClr>
          </a:solidFill>
          <a:ln w="9525">
            <a:noFill/>
            <a:miter lim="800000"/>
            <a:headEnd/>
            <a:tailEnd/>
          </a:ln>
          <a:effectLst/>
        </p:spPr>
        <p:txBody>
          <a:bodyPr wrap="none" anchor="ctr"/>
          <a:lstStyle/>
          <a:p>
            <a:pPr algn="ctr">
              <a:defRPr/>
            </a:pPr>
            <a:r>
              <a:rPr lang="en-US" altLang="zh-CN" sz="1400" i="0">
                <a:latin typeface="Times New Roman" pitchFamily="18" charset="0"/>
                <a:ea typeface="楷体_GB2312" pitchFamily="49" charset="-122"/>
              </a:rPr>
              <a:t>                                                                                                                                                         </a:t>
            </a:r>
            <a:endParaRPr lang="en-US" altLang="zh-CN" sz="1400" i="0">
              <a:latin typeface="楷体_GB2312" pitchFamily="49" charset="-122"/>
              <a:ea typeface="楷体_GB2312" pitchFamily="49" charset="-122"/>
            </a:endParaRPr>
          </a:p>
        </p:txBody>
      </p:sp>
      <p:sp>
        <p:nvSpPr>
          <p:cNvPr id="6" name="Rectangle 7"/>
          <p:cNvSpPr>
            <a:spLocks noChangeArrowheads="1"/>
          </p:cNvSpPr>
          <p:nvPr/>
        </p:nvSpPr>
        <p:spPr bwMode="auto">
          <a:xfrm>
            <a:off x="3175" y="6099175"/>
            <a:ext cx="9144000" cy="36513"/>
          </a:xfrm>
          <a:prstGeom prst="rect">
            <a:avLst/>
          </a:prstGeom>
          <a:solidFill>
            <a:srgbClr val="008000"/>
          </a:solidFill>
          <a:ln w="9525">
            <a:noFill/>
            <a:miter lim="800000"/>
            <a:headEnd/>
            <a:tailEnd/>
          </a:ln>
          <a:effectLst/>
        </p:spPr>
        <p:txBody>
          <a:bodyPr wrap="none" anchor="ctr"/>
          <a:lstStyle/>
          <a:p>
            <a:pPr>
              <a:defRPr/>
            </a:pPr>
            <a:endParaRPr lang="zh-CN" altLang="en-US"/>
          </a:p>
        </p:txBody>
      </p:sp>
      <p:sp>
        <p:nvSpPr>
          <p:cNvPr id="7" name="Rectangle 9"/>
          <p:cNvSpPr>
            <a:spLocks noChangeArrowheads="1"/>
          </p:cNvSpPr>
          <p:nvPr/>
        </p:nvSpPr>
        <p:spPr bwMode="auto">
          <a:xfrm>
            <a:off x="0" y="0"/>
            <a:ext cx="9144000" cy="6021388"/>
          </a:xfrm>
          <a:prstGeom prst="rect">
            <a:avLst/>
          </a:prstGeom>
          <a:gradFill rotWithShape="1">
            <a:gsLst>
              <a:gs pos="0">
                <a:schemeClr val="bg1">
                  <a:alpha val="32001"/>
                </a:schemeClr>
              </a:gs>
              <a:gs pos="100000">
                <a:srgbClr val="09E733">
                  <a:alpha val="20000"/>
                </a:srgbClr>
              </a:gs>
            </a:gsLst>
            <a:lin ang="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0" y="908050"/>
            <a:ext cx="9144000" cy="287338"/>
          </a:xfrm>
          <a:prstGeom prst="rect">
            <a:avLst/>
          </a:prstGeom>
          <a:gradFill rotWithShape="1">
            <a:gsLst>
              <a:gs pos="0">
                <a:schemeClr val="bg1">
                  <a:alpha val="39999"/>
                </a:schemeClr>
              </a:gs>
              <a:gs pos="100000">
                <a:srgbClr val="008000">
                  <a:alpha val="80000"/>
                </a:srgbClr>
              </a:gs>
            </a:gsLst>
            <a:lin ang="0" scaled="1"/>
          </a:gradFill>
          <a:ln w="9525">
            <a:noFill/>
            <a:miter lim="800000"/>
            <a:headEnd/>
            <a:tailEnd/>
          </a:ln>
          <a:effectLst/>
        </p:spPr>
        <p:txBody>
          <a:bodyPr wrap="none" anchor="ctr"/>
          <a:lstStyle/>
          <a:p>
            <a:pPr>
              <a:defRPr/>
            </a:pPr>
            <a:endParaRPr lang="zh-CN" altLang="en-US"/>
          </a:p>
        </p:txBody>
      </p:sp>
      <p:pic>
        <p:nvPicPr>
          <p:cNvPr id="9" name="Picture 13" descr="logo"/>
          <p:cNvPicPr>
            <a:picLocks noChangeAspect="1" noChangeArrowheads="1"/>
          </p:cNvPicPr>
          <p:nvPr userDrawn="1"/>
        </p:nvPicPr>
        <p:blipFill>
          <a:blip r:embed="rId2"/>
          <a:srcRect/>
          <a:stretch>
            <a:fillRect/>
          </a:stretch>
        </p:blipFill>
        <p:spPr bwMode="auto">
          <a:xfrm>
            <a:off x="0" y="0"/>
            <a:ext cx="3476625" cy="876300"/>
          </a:xfrm>
          <a:prstGeom prst="rect">
            <a:avLst/>
          </a:prstGeom>
          <a:noFill/>
          <a:ln w="9525">
            <a:noFill/>
            <a:miter lim="800000"/>
            <a:headEnd/>
            <a:tailEnd/>
          </a:ln>
        </p:spPr>
      </p:pic>
      <p:sp>
        <p:nvSpPr>
          <p:cNvPr id="10" name="Text Box 15"/>
          <p:cNvSpPr txBox="1">
            <a:spLocks noChangeArrowheads="1"/>
          </p:cNvSpPr>
          <p:nvPr userDrawn="1"/>
        </p:nvSpPr>
        <p:spPr bwMode="auto">
          <a:xfrm>
            <a:off x="6477000" y="6302375"/>
            <a:ext cx="2320925" cy="457200"/>
          </a:xfrm>
          <a:prstGeom prst="rect">
            <a:avLst/>
          </a:prstGeom>
          <a:noFill/>
          <a:ln w="9525">
            <a:noFill/>
            <a:miter lim="800000"/>
            <a:headEnd/>
            <a:tailEnd/>
          </a:ln>
          <a:effectLst/>
        </p:spPr>
        <p:txBody>
          <a:bodyPr>
            <a:spAutoFit/>
          </a:bodyPr>
          <a:lstStyle/>
          <a:p>
            <a:pPr>
              <a:defRPr/>
            </a:pPr>
            <a:r>
              <a:rPr lang="zh-CN" altLang="en-US" sz="2400" b="1" i="0" dirty="0">
                <a:solidFill>
                  <a:srgbClr val="008000"/>
                </a:solidFill>
                <a:latin typeface="Bodoni MT Black" pitchFamily="18" charset="0"/>
              </a:rPr>
              <a:t>软件测试</a:t>
            </a:r>
            <a:endParaRPr lang="zh-CN" altLang="en-US" sz="2400" b="1" i="0" dirty="0">
              <a:solidFill>
                <a:srgbClr val="008000"/>
              </a:solidFill>
              <a:latin typeface="Bodoni MT Black" pitchFamily="18" charset="0"/>
              <a:ea typeface="华文中宋" pitchFamily="2" charset="-122"/>
            </a:endParaRPr>
          </a:p>
        </p:txBody>
      </p:sp>
      <p:sp>
        <p:nvSpPr>
          <p:cNvPr id="9218" name="Rectangle 2"/>
          <p:cNvSpPr>
            <a:spLocks noGrp="1" noChangeArrowheads="1"/>
          </p:cNvSpPr>
          <p:nvPr>
            <p:ph type="ctrTitle"/>
          </p:nvPr>
        </p:nvSpPr>
        <p:spPr>
          <a:xfrm>
            <a:off x="827088" y="1412875"/>
            <a:ext cx="7772400" cy="2043113"/>
          </a:xfrm>
        </p:spPr>
        <p:txBody>
          <a:bodyPr/>
          <a:lstStyle>
            <a:lvl1pPr algn="ctr">
              <a:defRPr sz="4400">
                <a:solidFill>
                  <a:schemeClr val="tx1"/>
                </a:solidFill>
              </a:defRPr>
            </a:lvl1pPr>
          </a:lstStyle>
          <a:p>
            <a:r>
              <a:rPr lang="zh-CN" altLang="en-US"/>
              <a:t>单击此处编辑母版标题样式</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p:cNvSpPr>
            <a:spLocks noGrp="1" noChangeArrowheads="1"/>
          </p:cNvSpPr>
          <p:nvPr>
            <p:ph type="ftr" sz="quarter" idx="10"/>
          </p:nvPr>
        </p:nvSpPr>
        <p:spPr>
          <a:ln/>
        </p:spPr>
        <p:txBody>
          <a:bodyPr/>
          <a:lstStyle>
            <a:lvl1pPr>
              <a:defRPr/>
            </a:lvl1pPr>
          </a:lstStyle>
          <a:p>
            <a:pPr>
              <a:defRPr/>
            </a:pPr>
            <a:fld id="{06A57203-E0FD-40D8-B433-DC91F710D32A}" type="slidenum">
              <a:rPr lang="en-US" altLang="zh-CN"/>
              <a:pPr>
                <a:defRPr/>
              </a:pPr>
              <a:t>‹#›</a:t>
            </a:fld>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7038" y="228600"/>
            <a:ext cx="2138362"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58775" y="228600"/>
            <a:ext cx="6265863"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p:cNvSpPr>
            <a:spLocks noGrp="1" noChangeArrowheads="1"/>
          </p:cNvSpPr>
          <p:nvPr>
            <p:ph type="ftr" sz="quarter" idx="10"/>
          </p:nvPr>
        </p:nvSpPr>
        <p:spPr>
          <a:ln/>
        </p:spPr>
        <p:txBody>
          <a:bodyPr/>
          <a:lstStyle>
            <a:lvl1pPr>
              <a:defRPr/>
            </a:lvl1pPr>
          </a:lstStyle>
          <a:p>
            <a:pPr>
              <a:defRPr/>
            </a:pPr>
            <a:fld id="{4D1D31ED-BC9D-4D8F-8EB5-2496EB6B0CC2}" type="slidenum">
              <a:rPr lang="en-US" altLang="zh-CN"/>
              <a:pPr>
                <a:defRPr/>
              </a:pPr>
              <a:t>‹#›</a:t>
            </a:fld>
            <a:endParaRPr lang="en-US" altLang="zh-CN"/>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79500" y="228600"/>
            <a:ext cx="6372225" cy="647700"/>
          </a:xfrm>
        </p:spPr>
        <p:txBody>
          <a:bodyPr/>
          <a:lstStyle/>
          <a:p>
            <a:r>
              <a:rPr lang="zh-CN" altLang="en-US"/>
              <a:t>单击此处编辑母版标题样式</a:t>
            </a:r>
          </a:p>
        </p:txBody>
      </p:sp>
      <p:sp>
        <p:nvSpPr>
          <p:cNvPr id="3" name="文本占位符 2"/>
          <p:cNvSpPr>
            <a:spLocks noGrp="1"/>
          </p:cNvSpPr>
          <p:nvPr>
            <p:ph type="body" sz="half" idx="1"/>
          </p:nvPr>
        </p:nvSpPr>
        <p:spPr>
          <a:xfrm>
            <a:off x="358775" y="1187450"/>
            <a:ext cx="4202113" cy="4908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3288" y="1187450"/>
            <a:ext cx="4202112" cy="4908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p:cNvSpPr>
            <a:spLocks noGrp="1" noChangeArrowheads="1"/>
          </p:cNvSpPr>
          <p:nvPr>
            <p:ph type="ftr" sz="quarter" idx="10"/>
          </p:nvPr>
        </p:nvSpPr>
        <p:spPr>
          <a:ln/>
        </p:spPr>
        <p:txBody>
          <a:bodyPr/>
          <a:lstStyle>
            <a:lvl1pPr>
              <a:defRPr/>
            </a:lvl1pPr>
          </a:lstStyle>
          <a:p>
            <a:pPr>
              <a:defRPr/>
            </a:pPr>
            <a:fld id="{ABBB3342-0F60-4D95-B7B1-CD8D58D7E8ED}" type="slidenum">
              <a:rPr lang="en-US" altLang="zh-CN"/>
              <a:pPr>
                <a:defRPr/>
              </a:pPr>
              <a:t>‹#›</a:t>
            </a:fld>
            <a:endParaRPr lang="en-US" altLang="zh-CN"/>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solidFill>
                  <a:schemeClr val="tx1"/>
                </a:solidFill>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00">
              <a:spcBef>
                <a:spcPts val="600"/>
              </a:spcBef>
              <a:spcAft>
                <a:spcPts val="600"/>
              </a:spcAft>
              <a:defRPr>
                <a:latin typeface="黑体" pitchFamily="2" charset="-122"/>
                <a:ea typeface="黑体" pitchFamily="2" charset="-122"/>
              </a:defRPr>
            </a:lvl1pPr>
            <a:lvl2pPr>
              <a:spcBef>
                <a:spcPts val="600"/>
              </a:spcBef>
              <a:spcAft>
                <a:spcPts val="600"/>
              </a:spcAft>
              <a:defRPr b="0">
                <a:solidFill>
                  <a:schemeClr val="tx1"/>
                </a:solidFill>
                <a:latin typeface="楷体" pitchFamily="49" charset="-122"/>
                <a:ea typeface="楷体" pitchFamily="49" charset="-122"/>
              </a:defRPr>
            </a:lvl2pPr>
            <a:lvl3pPr>
              <a:defRPr sz="2200" b="0">
                <a:latin typeface="宋体" pitchFamily="2" charset="-122"/>
                <a:ea typeface="宋体" pitchFamily="2" charset="-122"/>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5"/>
          <p:cNvSpPr>
            <a:spLocks noGrp="1" noChangeArrowheads="1"/>
          </p:cNvSpPr>
          <p:nvPr>
            <p:ph type="ftr" sz="quarter" idx="10"/>
          </p:nvPr>
        </p:nvSpPr>
        <p:spPr>
          <a:ln/>
        </p:spPr>
        <p:txBody>
          <a:bodyPr/>
          <a:lstStyle>
            <a:lvl1pPr>
              <a:defRPr/>
            </a:lvl1pPr>
          </a:lstStyle>
          <a:p>
            <a:pPr>
              <a:defRPr/>
            </a:pPr>
            <a:fld id="{C4AC8BA3-7413-4A42-9C4A-71E816FB9B13}" type="slidenum">
              <a:rPr lang="en-US" altLang="zh-CN"/>
              <a:pPr>
                <a:defRPr/>
              </a:pPr>
              <a:t>‹#›</a:t>
            </a:fld>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5"/>
          <p:cNvSpPr>
            <a:spLocks noGrp="1" noChangeArrowheads="1"/>
          </p:cNvSpPr>
          <p:nvPr>
            <p:ph type="ftr" sz="quarter" idx="10"/>
          </p:nvPr>
        </p:nvSpPr>
        <p:spPr>
          <a:ln/>
        </p:spPr>
        <p:txBody>
          <a:bodyPr/>
          <a:lstStyle>
            <a:lvl1pPr>
              <a:defRPr/>
            </a:lvl1pPr>
          </a:lstStyle>
          <a:p>
            <a:pPr>
              <a:defRPr/>
            </a:pPr>
            <a:fld id="{633E0D30-94DD-43BB-9AF6-492010A512B9}" type="slidenum">
              <a:rPr lang="en-US" altLang="zh-CN"/>
              <a:pPr>
                <a:defRPr/>
              </a:pPr>
              <a:t>‹#›</a:t>
            </a:fld>
            <a:endParaRPr lang="en-US" altLang="zh-CN"/>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58775" y="1187450"/>
            <a:ext cx="4202113"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3288" y="1187450"/>
            <a:ext cx="4202112"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p:cNvSpPr>
            <a:spLocks noGrp="1" noChangeArrowheads="1"/>
          </p:cNvSpPr>
          <p:nvPr>
            <p:ph type="ftr" sz="quarter" idx="10"/>
          </p:nvPr>
        </p:nvSpPr>
        <p:spPr>
          <a:ln/>
        </p:spPr>
        <p:txBody>
          <a:bodyPr/>
          <a:lstStyle>
            <a:lvl1pPr>
              <a:defRPr/>
            </a:lvl1pPr>
          </a:lstStyle>
          <a:p>
            <a:pPr>
              <a:defRPr/>
            </a:pPr>
            <a:fld id="{4F7611A8-426E-4951-B3E2-C86A50981A1C}" type="slidenum">
              <a:rPr lang="en-US" altLang="zh-CN"/>
              <a:pPr>
                <a:defRPr/>
              </a:pPr>
              <a:t>‹#›</a:t>
            </a:fld>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5"/>
          <p:cNvSpPr>
            <a:spLocks noGrp="1" noChangeArrowheads="1"/>
          </p:cNvSpPr>
          <p:nvPr>
            <p:ph type="ftr" sz="quarter" idx="10"/>
          </p:nvPr>
        </p:nvSpPr>
        <p:spPr>
          <a:ln/>
        </p:spPr>
        <p:txBody>
          <a:bodyPr/>
          <a:lstStyle>
            <a:lvl1pPr>
              <a:defRPr/>
            </a:lvl1pPr>
          </a:lstStyle>
          <a:p>
            <a:pPr>
              <a:defRPr/>
            </a:pPr>
            <a:fld id="{29EADB91-DA35-4B1F-8A7A-5C9F0347B0C9}" type="slidenum">
              <a:rPr lang="en-US" altLang="zh-CN"/>
              <a:pPr>
                <a:defRPr/>
              </a:pPr>
              <a:t>‹#›</a:t>
            </a:fld>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5"/>
          <p:cNvSpPr>
            <a:spLocks noGrp="1" noChangeArrowheads="1"/>
          </p:cNvSpPr>
          <p:nvPr>
            <p:ph type="ftr" sz="quarter" idx="10"/>
          </p:nvPr>
        </p:nvSpPr>
        <p:spPr>
          <a:ln/>
        </p:spPr>
        <p:txBody>
          <a:bodyPr/>
          <a:lstStyle>
            <a:lvl1pPr>
              <a:defRPr/>
            </a:lvl1pPr>
          </a:lstStyle>
          <a:p>
            <a:pPr>
              <a:defRPr/>
            </a:pPr>
            <a:fld id="{08F4DC43-0A1A-4E5E-8DBE-254066E50FF5}" type="slidenum">
              <a:rPr lang="en-US" altLang="zh-CN"/>
              <a:pPr>
                <a:defRPr/>
              </a:pPr>
              <a:t>‹#›</a:t>
            </a:fld>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a:ln/>
        </p:spPr>
        <p:txBody>
          <a:bodyPr/>
          <a:lstStyle>
            <a:lvl1pPr>
              <a:defRPr/>
            </a:lvl1pPr>
          </a:lstStyle>
          <a:p>
            <a:pPr>
              <a:defRPr/>
            </a:pPr>
            <a:fld id="{6297DAFE-F047-42EA-B47B-F454BB99D8DB}" type="slidenum">
              <a:rPr lang="en-US" altLang="zh-CN"/>
              <a:pPr>
                <a:defRPr/>
              </a:pPr>
              <a:t>‹#›</a:t>
            </a:fld>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5"/>
          <p:cNvSpPr>
            <a:spLocks noGrp="1" noChangeArrowheads="1"/>
          </p:cNvSpPr>
          <p:nvPr>
            <p:ph type="ftr" sz="quarter" idx="10"/>
          </p:nvPr>
        </p:nvSpPr>
        <p:spPr>
          <a:ln/>
        </p:spPr>
        <p:txBody>
          <a:bodyPr/>
          <a:lstStyle>
            <a:lvl1pPr>
              <a:defRPr/>
            </a:lvl1pPr>
          </a:lstStyle>
          <a:p>
            <a:pPr>
              <a:defRPr/>
            </a:pPr>
            <a:fld id="{BEE76D72-2876-4942-880B-CE7F68A2320C}" type="slidenum">
              <a:rPr lang="en-US" altLang="zh-CN"/>
              <a:pPr>
                <a:defRPr/>
              </a:pPr>
              <a:t>‹#›</a:t>
            </a:fld>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5"/>
          <p:cNvSpPr>
            <a:spLocks noGrp="1" noChangeArrowheads="1"/>
          </p:cNvSpPr>
          <p:nvPr>
            <p:ph type="ftr" sz="quarter" idx="10"/>
          </p:nvPr>
        </p:nvSpPr>
        <p:spPr>
          <a:ln/>
        </p:spPr>
        <p:txBody>
          <a:bodyPr/>
          <a:lstStyle>
            <a:lvl1pPr>
              <a:defRPr/>
            </a:lvl1pPr>
          </a:lstStyle>
          <a:p>
            <a:pPr>
              <a:defRPr/>
            </a:pPr>
            <a:fld id="{70B1D742-5A67-4500-8134-3CEB729EB39D}" type="slidenum">
              <a:rPr lang="en-US" altLang="zh-CN"/>
              <a:pPr>
                <a:defRPr/>
              </a:pPr>
              <a:t>‹#›</a:t>
            </a:fld>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4"/>
          <p:cNvSpPr>
            <a:spLocks noChangeArrowheads="1"/>
          </p:cNvSpPr>
          <p:nvPr/>
        </p:nvSpPr>
        <p:spPr bwMode="auto">
          <a:xfrm>
            <a:off x="0" y="6248400"/>
            <a:ext cx="9144000" cy="36513"/>
          </a:xfrm>
          <a:prstGeom prst="rect">
            <a:avLst/>
          </a:prstGeom>
          <a:solidFill>
            <a:srgbClr val="008000"/>
          </a:solidFill>
          <a:ln w="9525">
            <a:noFill/>
            <a:miter lim="800000"/>
            <a:headEnd/>
            <a:tailEnd/>
          </a:ln>
          <a:effectLst/>
        </p:spPr>
        <p:txBody>
          <a:bodyPr wrap="none" anchor="ctr"/>
          <a:lstStyle/>
          <a:p>
            <a:pPr>
              <a:defRPr/>
            </a:pPr>
            <a:endParaRPr lang="zh-CN" altLang="en-US"/>
          </a:p>
        </p:txBody>
      </p:sp>
      <p:sp>
        <p:nvSpPr>
          <p:cNvPr id="8197" name="Rectangle 5"/>
          <p:cNvSpPr>
            <a:spLocks noChangeArrowheads="1"/>
          </p:cNvSpPr>
          <p:nvPr/>
        </p:nvSpPr>
        <p:spPr bwMode="auto">
          <a:xfrm>
            <a:off x="0" y="6248400"/>
            <a:ext cx="9144000" cy="100013"/>
          </a:xfrm>
          <a:prstGeom prst="rect">
            <a:avLst/>
          </a:prstGeom>
          <a:solidFill>
            <a:srgbClr val="339966">
              <a:alpha val="60001"/>
            </a:srgbClr>
          </a:solidFill>
          <a:ln w="9525">
            <a:noFill/>
            <a:miter lim="800000"/>
            <a:headEnd/>
            <a:tailEnd/>
          </a:ln>
          <a:effectLst/>
        </p:spPr>
        <p:txBody>
          <a:bodyPr wrap="none" anchor="ctr"/>
          <a:lstStyle/>
          <a:p>
            <a:pPr algn="ctr">
              <a:defRPr/>
            </a:pPr>
            <a:r>
              <a:rPr lang="en-US" altLang="zh-CN" sz="1400" i="0">
                <a:latin typeface="Times New Roman" pitchFamily="18" charset="0"/>
                <a:ea typeface="楷体_GB2312" pitchFamily="49" charset="-122"/>
              </a:rPr>
              <a:t>                                                                                                                                                         </a:t>
            </a:r>
            <a:endParaRPr lang="en-US" altLang="zh-CN" sz="1400" i="0">
              <a:latin typeface="楷体_GB2312" pitchFamily="49" charset="-122"/>
              <a:ea typeface="楷体_GB2312" pitchFamily="49" charset="-122"/>
            </a:endParaRPr>
          </a:p>
        </p:txBody>
      </p:sp>
      <p:sp>
        <p:nvSpPr>
          <p:cNvPr id="8198" name="Rectangle 6"/>
          <p:cNvSpPr>
            <a:spLocks noChangeArrowheads="1"/>
          </p:cNvSpPr>
          <p:nvPr/>
        </p:nvSpPr>
        <p:spPr bwMode="auto">
          <a:xfrm>
            <a:off x="0" y="838200"/>
            <a:ext cx="9144000" cy="5486400"/>
          </a:xfrm>
          <a:prstGeom prst="rect">
            <a:avLst/>
          </a:prstGeom>
          <a:solidFill>
            <a:srgbClr val="FFF0F5">
              <a:alpha val="30000"/>
            </a:srgbClr>
          </a:solidFill>
          <a:ln w="9525">
            <a:noFill/>
            <a:miter lim="800000"/>
            <a:headEnd/>
            <a:tailEnd/>
          </a:ln>
          <a:effectLst/>
        </p:spPr>
        <p:txBody>
          <a:bodyPr wrap="none" anchor="ctr"/>
          <a:lstStyle/>
          <a:p>
            <a:pPr>
              <a:defRPr/>
            </a:pPr>
            <a:endParaRPr lang="zh-CN" altLang="en-US"/>
          </a:p>
        </p:txBody>
      </p:sp>
      <p:sp>
        <p:nvSpPr>
          <p:cNvPr id="15365" name="Rectangle 7"/>
          <p:cNvSpPr>
            <a:spLocks noGrp="1" noChangeArrowheads="1"/>
          </p:cNvSpPr>
          <p:nvPr>
            <p:ph type="body" idx="1"/>
          </p:nvPr>
        </p:nvSpPr>
        <p:spPr bwMode="auto">
          <a:xfrm>
            <a:off x="358775" y="990600"/>
            <a:ext cx="8556625"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8201" name="Text Box 9"/>
          <p:cNvSpPr txBox="1">
            <a:spLocks noChangeArrowheads="1"/>
          </p:cNvSpPr>
          <p:nvPr/>
        </p:nvSpPr>
        <p:spPr bwMode="auto">
          <a:xfrm>
            <a:off x="6629400" y="6400800"/>
            <a:ext cx="2168525" cy="457200"/>
          </a:xfrm>
          <a:prstGeom prst="rect">
            <a:avLst/>
          </a:prstGeom>
          <a:noFill/>
          <a:ln w="9525">
            <a:noFill/>
            <a:miter lim="800000"/>
            <a:headEnd/>
            <a:tailEnd/>
          </a:ln>
          <a:effectLst/>
        </p:spPr>
        <p:txBody>
          <a:bodyPr>
            <a:spAutoFit/>
          </a:bodyPr>
          <a:lstStyle/>
          <a:p>
            <a:pPr>
              <a:defRPr/>
            </a:pPr>
            <a:r>
              <a:rPr lang="zh-CN" altLang="en-US" sz="2400" b="1" i="0" dirty="0">
                <a:solidFill>
                  <a:srgbClr val="008000"/>
                </a:solidFill>
                <a:latin typeface="Bodoni MT Black" pitchFamily="18" charset="0"/>
              </a:rPr>
              <a:t>软件测试</a:t>
            </a:r>
            <a:endParaRPr lang="zh-CN" altLang="en-US" sz="2400" b="1" i="0" dirty="0">
              <a:solidFill>
                <a:srgbClr val="008000"/>
              </a:solidFill>
              <a:latin typeface="Bodoni MT Black" pitchFamily="18" charset="0"/>
              <a:ea typeface="华文中宋" pitchFamily="2" charset="-122"/>
            </a:endParaRPr>
          </a:p>
        </p:txBody>
      </p:sp>
      <p:sp>
        <p:nvSpPr>
          <p:cNvPr id="8202" name="Rectangle 10"/>
          <p:cNvSpPr>
            <a:spLocks noChangeArrowheads="1"/>
          </p:cNvSpPr>
          <p:nvPr/>
        </p:nvSpPr>
        <p:spPr bwMode="auto">
          <a:xfrm rot="10800000">
            <a:off x="0" y="0"/>
            <a:ext cx="9136063" cy="762000"/>
          </a:xfrm>
          <a:prstGeom prst="rect">
            <a:avLst/>
          </a:prstGeom>
          <a:gradFill rotWithShape="1">
            <a:gsLst>
              <a:gs pos="0">
                <a:schemeClr val="bg1">
                  <a:alpha val="10001"/>
                </a:schemeClr>
              </a:gs>
              <a:gs pos="100000">
                <a:srgbClr val="09E733">
                  <a:alpha val="21001"/>
                </a:srgbClr>
              </a:gs>
            </a:gsLst>
            <a:lin ang="0" scaled="1"/>
          </a:gradFill>
          <a:ln w="9525">
            <a:noFill/>
            <a:miter lim="800000"/>
            <a:headEnd/>
            <a:tailEnd/>
          </a:ln>
          <a:effectLst/>
        </p:spPr>
        <p:txBody>
          <a:bodyPr wrap="none" anchor="ctr"/>
          <a:lstStyle/>
          <a:p>
            <a:pPr>
              <a:defRPr/>
            </a:pPr>
            <a:endParaRPr lang="zh-CN" altLang="en-US"/>
          </a:p>
        </p:txBody>
      </p:sp>
      <p:sp>
        <p:nvSpPr>
          <p:cNvPr id="15368" name="Rectangle 11"/>
          <p:cNvSpPr>
            <a:spLocks noGrp="1" noChangeArrowheads="1"/>
          </p:cNvSpPr>
          <p:nvPr>
            <p:ph type="title"/>
          </p:nvPr>
        </p:nvSpPr>
        <p:spPr bwMode="auto">
          <a:xfrm>
            <a:off x="1079500" y="76200"/>
            <a:ext cx="6372225"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204" name="Rectangle 12"/>
          <p:cNvSpPr>
            <a:spLocks noChangeArrowheads="1"/>
          </p:cNvSpPr>
          <p:nvPr/>
        </p:nvSpPr>
        <p:spPr bwMode="auto">
          <a:xfrm rot="10800000">
            <a:off x="0" y="762000"/>
            <a:ext cx="9144000" cy="46038"/>
          </a:xfrm>
          <a:prstGeom prst="rect">
            <a:avLst/>
          </a:prstGeom>
          <a:gradFill rotWithShape="1">
            <a:gsLst>
              <a:gs pos="0">
                <a:srgbClr val="00CC00">
                  <a:alpha val="35001"/>
                </a:srgbClr>
              </a:gs>
              <a:gs pos="100000">
                <a:srgbClr val="00CC00">
                  <a:gamma/>
                  <a:shade val="46275"/>
                  <a:invGamma/>
                </a:srgbClr>
              </a:gs>
            </a:gsLst>
            <a:lin ang="0" scaled="1"/>
          </a:gradFill>
          <a:ln w="9525">
            <a:noFill/>
            <a:miter lim="800000"/>
            <a:headEnd/>
            <a:tailEnd/>
          </a:ln>
          <a:effectLst/>
        </p:spPr>
        <p:txBody>
          <a:bodyPr wrap="none" anchor="ctr"/>
          <a:lstStyle/>
          <a:p>
            <a:pPr>
              <a:defRPr/>
            </a:pPr>
            <a:endParaRPr lang="zh-CN" altLang="en-US"/>
          </a:p>
        </p:txBody>
      </p:sp>
      <p:sp>
        <p:nvSpPr>
          <p:cNvPr id="8207" name="Rectangle 15"/>
          <p:cNvSpPr>
            <a:spLocks noGrp="1" noChangeArrowheads="1"/>
          </p:cNvSpPr>
          <p:nvPr>
            <p:ph type="ftr" sz="quarter" idx="3"/>
          </p:nvPr>
        </p:nvSpPr>
        <p:spPr bwMode="auto">
          <a:xfrm>
            <a:off x="25146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i="0">
                <a:latin typeface="Arial" charset="0"/>
              </a:defRPr>
            </a:lvl1pPr>
          </a:lstStyle>
          <a:p>
            <a:pPr>
              <a:defRPr/>
            </a:pPr>
            <a:fld id="{6180BB5F-24B5-437F-BC7B-1BDE08C0A03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47"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Lst>
  <p:transition spd="med"/>
  <p:hf sldNum="0" hdr="0" dt="0"/>
  <p:txStyles>
    <p:titleStyle>
      <a:lvl1pPr algn="l" rtl="0" eaLnBrk="0" fontAlgn="base" hangingPunct="0">
        <a:spcBef>
          <a:spcPct val="0"/>
        </a:spcBef>
        <a:spcAft>
          <a:spcPct val="0"/>
        </a:spcAft>
        <a:defRPr sz="3600" b="1">
          <a:solidFill>
            <a:schemeClr val="accent2"/>
          </a:solidFill>
          <a:latin typeface="+mj-lt"/>
          <a:ea typeface="+mj-ea"/>
          <a:cs typeface="+mj-cs"/>
        </a:defRPr>
      </a:lvl1pPr>
      <a:lvl2pPr algn="l" rtl="0" eaLnBrk="0" fontAlgn="base" hangingPunct="0">
        <a:spcBef>
          <a:spcPct val="0"/>
        </a:spcBef>
        <a:spcAft>
          <a:spcPct val="0"/>
        </a:spcAft>
        <a:defRPr sz="3600" b="1">
          <a:solidFill>
            <a:schemeClr val="accent2"/>
          </a:solidFill>
          <a:latin typeface="Arial" charset="0"/>
          <a:ea typeface="宋体" pitchFamily="2" charset="-122"/>
        </a:defRPr>
      </a:lvl2pPr>
      <a:lvl3pPr algn="l" rtl="0" eaLnBrk="0" fontAlgn="base" hangingPunct="0">
        <a:spcBef>
          <a:spcPct val="0"/>
        </a:spcBef>
        <a:spcAft>
          <a:spcPct val="0"/>
        </a:spcAft>
        <a:defRPr sz="3600" b="1">
          <a:solidFill>
            <a:schemeClr val="accent2"/>
          </a:solidFill>
          <a:latin typeface="Arial" charset="0"/>
          <a:ea typeface="宋体" pitchFamily="2" charset="-122"/>
        </a:defRPr>
      </a:lvl3pPr>
      <a:lvl4pPr algn="l" rtl="0" eaLnBrk="0" fontAlgn="base" hangingPunct="0">
        <a:spcBef>
          <a:spcPct val="0"/>
        </a:spcBef>
        <a:spcAft>
          <a:spcPct val="0"/>
        </a:spcAft>
        <a:defRPr sz="3600" b="1">
          <a:solidFill>
            <a:schemeClr val="accent2"/>
          </a:solidFill>
          <a:latin typeface="Arial" charset="0"/>
          <a:ea typeface="宋体" pitchFamily="2" charset="-122"/>
        </a:defRPr>
      </a:lvl4pPr>
      <a:lvl5pPr algn="l" rtl="0" eaLnBrk="0" fontAlgn="base" hangingPunct="0">
        <a:spcBef>
          <a:spcPct val="0"/>
        </a:spcBef>
        <a:spcAft>
          <a:spcPct val="0"/>
        </a:spcAft>
        <a:defRPr sz="3600" b="1">
          <a:solidFill>
            <a:schemeClr val="accent2"/>
          </a:solidFill>
          <a:latin typeface="Arial" charset="0"/>
          <a:ea typeface="宋体" pitchFamily="2" charset="-122"/>
        </a:defRPr>
      </a:lvl5pPr>
      <a:lvl6pPr marL="457200" algn="l" rtl="0" fontAlgn="base">
        <a:spcBef>
          <a:spcPct val="0"/>
        </a:spcBef>
        <a:spcAft>
          <a:spcPct val="0"/>
        </a:spcAft>
        <a:defRPr sz="4000" b="1">
          <a:solidFill>
            <a:schemeClr val="accent2"/>
          </a:solidFill>
          <a:latin typeface="Arial" charset="0"/>
          <a:ea typeface="宋体" pitchFamily="2" charset="-122"/>
        </a:defRPr>
      </a:lvl6pPr>
      <a:lvl7pPr marL="914400" algn="l" rtl="0" fontAlgn="base">
        <a:spcBef>
          <a:spcPct val="0"/>
        </a:spcBef>
        <a:spcAft>
          <a:spcPct val="0"/>
        </a:spcAft>
        <a:defRPr sz="4000" b="1">
          <a:solidFill>
            <a:schemeClr val="accent2"/>
          </a:solidFill>
          <a:latin typeface="Arial" charset="0"/>
          <a:ea typeface="宋体" pitchFamily="2" charset="-122"/>
        </a:defRPr>
      </a:lvl7pPr>
      <a:lvl8pPr marL="1371600" algn="l" rtl="0" fontAlgn="base">
        <a:spcBef>
          <a:spcPct val="0"/>
        </a:spcBef>
        <a:spcAft>
          <a:spcPct val="0"/>
        </a:spcAft>
        <a:defRPr sz="4000" b="1">
          <a:solidFill>
            <a:schemeClr val="accent2"/>
          </a:solidFill>
          <a:latin typeface="Arial" charset="0"/>
          <a:ea typeface="宋体" pitchFamily="2" charset="-122"/>
        </a:defRPr>
      </a:lvl8pPr>
      <a:lvl9pPr marL="1828800" algn="l" rtl="0" fontAlgn="base">
        <a:spcBef>
          <a:spcPct val="0"/>
        </a:spcBef>
        <a:spcAft>
          <a:spcPct val="0"/>
        </a:spcAft>
        <a:defRPr sz="4000" b="1">
          <a:solidFill>
            <a:schemeClr val="accent2"/>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006600"/>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8000"/>
        </a:buClr>
        <a:buSzPct val="70000"/>
        <a:buFont typeface="Wingdings" pitchFamily="2" charset="2"/>
        <a:buChar char="Ø"/>
        <a:defRPr sz="2400" b="1">
          <a:solidFill>
            <a:schemeClr val="accent2"/>
          </a:solidFill>
          <a:latin typeface="+mn-lt"/>
          <a:ea typeface="楷体_GB2312" pitchFamily="49" charset="-122"/>
          <a:cs typeface="楷体_GB2312"/>
        </a:defRPr>
      </a:lvl2pPr>
      <a:lvl3pPr marL="1143000" indent="-228600" algn="l" rtl="0" eaLnBrk="0" fontAlgn="base" hangingPunct="0">
        <a:spcBef>
          <a:spcPct val="20000"/>
        </a:spcBef>
        <a:spcAft>
          <a:spcPct val="0"/>
        </a:spcAft>
        <a:buClr>
          <a:srgbClr val="008000"/>
        </a:buClr>
        <a:buFont typeface="Wingdings" pitchFamily="2" charset="2"/>
        <a:buChar char="ü"/>
        <a:defRPr sz="2400" b="1">
          <a:solidFill>
            <a:schemeClr val="tx1"/>
          </a:solidFill>
          <a:latin typeface="+mn-lt"/>
          <a:ea typeface="+mn-ea"/>
          <a:cs typeface="楷体_GB2312"/>
        </a:defRPr>
      </a:lvl3pPr>
      <a:lvl4pPr marL="1600200" indent="-228600" algn="l" rtl="0" eaLnBrk="0" fontAlgn="base" hangingPunct="0">
        <a:spcBef>
          <a:spcPct val="20000"/>
        </a:spcBef>
        <a:spcAft>
          <a:spcPct val="0"/>
        </a:spcAft>
        <a:buClr>
          <a:srgbClr val="008000"/>
        </a:buClr>
        <a:buFont typeface="Arial" charset="0"/>
        <a:buChar char="–"/>
        <a:defRPr sz="2000">
          <a:solidFill>
            <a:schemeClr val="tx1"/>
          </a:solidFill>
          <a:latin typeface="+mn-lt"/>
          <a:ea typeface="+mj-ea"/>
          <a:cs typeface="楷体_GB2312"/>
        </a:defRPr>
      </a:lvl4pPr>
      <a:lvl5pPr marL="2057400" indent="-228600" algn="l" rtl="0" eaLnBrk="0" fontAlgn="base" hangingPunct="0">
        <a:spcBef>
          <a:spcPct val="20000"/>
        </a:spcBef>
        <a:spcAft>
          <a:spcPct val="0"/>
        </a:spcAft>
        <a:buChar char="»"/>
        <a:defRPr sz="2000">
          <a:solidFill>
            <a:schemeClr val="tx1"/>
          </a:solidFill>
          <a:latin typeface="+mn-lt"/>
          <a:ea typeface="+mj-ea"/>
          <a:cs typeface="楷体_GB2312"/>
        </a:defRPr>
      </a:lvl5pPr>
      <a:lvl6pPr marL="2514600" indent="-228600" algn="l" rtl="0" fontAlgn="base">
        <a:spcBef>
          <a:spcPct val="20000"/>
        </a:spcBef>
        <a:spcAft>
          <a:spcPct val="0"/>
        </a:spcAft>
        <a:buChar char="»"/>
        <a:defRPr sz="2000">
          <a:solidFill>
            <a:schemeClr val="tx1"/>
          </a:solidFill>
          <a:latin typeface="+mn-lt"/>
          <a:ea typeface="+mj-ea"/>
        </a:defRPr>
      </a:lvl6pPr>
      <a:lvl7pPr marL="2971800" indent="-228600" algn="l" rtl="0" fontAlgn="base">
        <a:spcBef>
          <a:spcPct val="20000"/>
        </a:spcBef>
        <a:spcAft>
          <a:spcPct val="0"/>
        </a:spcAft>
        <a:buChar char="»"/>
        <a:defRPr sz="2000">
          <a:solidFill>
            <a:schemeClr val="tx1"/>
          </a:solidFill>
          <a:latin typeface="+mn-lt"/>
          <a:ea typeface="+mj-ea"/>
        </a:defRPr>
      </a:lvl7pPr>
      <a:lvl8pPr marL="3429000" indent="-228600" algn="l" rtl="0" fontAlgn="base">
        <a:spcBef>
          <a:spcPct val="20000"/>
        </a:spcBef>
        <a:spcAft>
          <a:spcPct val="0"/>
        </a:spcAft>
        <a:buChar char="»"/>
        <a:defRPr sz="2000">
          <a:solidFill>
            <a:schemeClr val="tx1"/>
          </a:solidFill>
          <a:latin typeface="+mn-lt"/>
          <a:ea typeface="+mj-ea"/>
        </a:defRPr>
      </a:lvl8pPr>
      <a:lvl9pPr marL="3886200" indent="-228600" algn="l" rtl="0" fontAlgn="base">
        <a:spcBef>
          <a:spcPct val="20000"/>
        </a:spcBef>
        <a:spcAft>
          <a:spcPct val="0"/>
        </a:spcAft>
        <a:buChar char="»"/>
        <a:defRPr sz="20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0.emf"/></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9.emf"/><Relationship Id="rId5" Type="http://schemas.openxmlformats.org/officeDocument/2006/relationships/oleObject" Target="../embeddings/oleObject13.bin"/><Relationship Id="rId10" Type="http://schemas.openxmlformats.org/officeDocument/2006/relationships/image" Target="../media/image41.emf"/><Relationship Id="rId4" Type="http://schemas.openxmlformats.org/officeDocument/2006/relationships/image" Target="../media/image38.emf"/><Relationship Id="rId9" Type="http://schemas.openxmlformats.org/officeDocument/2006/relationships/oleObject" Target="../embeddings/oleObject15.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2.e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381000" y="1600200"/>
            <a:ext cx="8534400" cy="1470025"/>
          </a:xfrm>
        </p:spPr>
        <p:txBody>
          <a:bodyPr/>
          <a:lstStyle/>
          <a:p>
            <a:pPr eaLnBrk="1" hangingPunct="1"/>
            <a:r>
              <a:rPr lang="zh-CN" altLang="en-US" sz="4000"/>
              <a:t>第</a:t>
            </a:r>
            <a:r>
              <a:rPr lang="en-US" altLang="zh-CN" sz="4000"/>
              <a:t>1</a:t>
            </a:r>
            <a:r>
              <a:rPr lang="zh-CN" altLang="en-US" sz="4000"/>
              <a:t>章 软件测试基础</a:t>
            </a:r>
            <a:endParaRPr lang="en-US" altLang="zh-CN" sz="3200"/>
          </a:p>
        </p:txBody>
      </p:sp>
      <p:sp>
        <p:nvSpPr>
          <p:cNvPr id="17411" name="Text Box 4"/>
          <p:cNvSpPr txBox="1">
            <a:spLocks noChangeArrowheads="1"/>
          </p:cNvSpPr>
          <p:nvPr/>
        </p:nvSpPr>
        <p:spPr bwMode="auto">
          <a:xfrm>
            <a:off x="2819400" y="3962400"/>
            <a:ext cx="4572000" cy="1016000"/>
          </a:xfrm>
          <a:prstGeom prst="rect">
            <a:avLst/>
          </a:prstGeom>
          <a:noFill/>
          <a:ln w="9525">
            <a:noFill/>
            <a:miter lim="800000"/>
            <a:headEnd/>
            <a:tailEnd/>
          </a:ln>
        </p:spPr>
        <p:txBody>
          <a:bodyPr>
            <a:spAutoFit/>
          </a:bodyPr>
          <a:lstStyle/>
          <a:p>
            <a:pPr>
              <a:spcBef>
                <a:spcPct val="50000"/>
              </a:spcBef>
            </a:pPr>
            <a:r>
              <a:rPr lang="zh-CN" altLang="en-US" sz="2400" b="1" i="0">
                <a:latin typeface="Kai" pitchFamily="2" charset="-122"/>
                <a:ea typeface="Kai" pitchFamily="2" charset="-122"/>
                <a:cs typeface="Arial" panose="020B0604020202020204" pitchFamily="34" charset="0"/>
              </a:rPr>
              <a:t>主讲人：董玉坤</a:t>
            </a:r>
            <a:endParaRPr lang="en-US" altLang="zh-CN" sz="2400" b="1" i="0">
              <a:latin typeface="Kai" pitchFamily="2" charset="-122"/>
              <a:ea typeface="Kai" pitchFamily="2" charset="-122"/>
              <a:cs typeface="Arial" panose="020B0604020202020204" pitchFamily="34" charset="0"/>
            </a:endParaRPr>
          </a:p>
          <a:p>
            <a:pPr>
              <a:spcBef>
                <a:spcPct val="50000"/>
              </a:spcBef>
            </a:pPr>
            <a:r>
              <a:rPr lang="en-US" altLang="zh-CN" sz="2400" b="1" i="0">
                <a:latin typeface="Kai" pitchFamily="2" charset="-122"/>
                <a:ea typeface="Kai" pitchFamily="2" charset="-122"/>
                <a:cs typeface="Arial" panose="020B0604020202020204" pitchFamily="34" charset="0"/>
              </a:rPr>
              <a:t>Email</a:t>
            </a:r>
            <a:r>
              <a:rPr lang="zh-CN" altLang="en-US" sz="2400" b="1" i="0">
                <a:latin typeface="Kai" pitchFamily="2" charset="-122"/>
                <a:ea typeface="Kai" pitchFamily="2" charset="-122"/>
                <a:cs typeface="Arial" panose="020B0604020202020204" pitchFamily="34" charset="0"/>
              </a:rPr>
              <a:t>：  </a:t>
            </a:r>
            <a:r>
              <a:rPr lang="en-US" altLang="zh-CN" sz="2400" b="1" i="0">
                <a:latin typeface="Kai" pitchFamily="2" charset="-122"/>
                <a:ea typeface="Kai" pitchFamily="2" charset="-122"/>
                <a:cs typeface="Arial" panose="020B0604020202020204" pitchFamily="34" charset="0"/>
              </a:rPr>
              <a:t>dongyk@upc.edu.cn</a:t>
            </a:r>
            <a:endParaRPr lang="zh-CN" altLang="en-US" sz="2400" b="1" i="0">
              <a:latin typeface="Kai" pitchFamily="2" charset="-122"/>
              <a:ea typeface="Kai" pitchFamily="2" charset="-122"/>
              <a:cs typeface="Arial" panose="020B060402020202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p:cNvSpPr>
          <p:nvPr>
            <p:ph type="title"/>
          </p:nvPr>
        </p:nvSpPr>
        <p:spPr>
          <a:xfrm>
            <a:off x="1079500" y="76200"/>
            <a:ext cx="7912100" cy="647700"/>
          </a:xfrm>
        </p:spPr>
        <p:txBody>
          <a:bodyPr/>
          <a:lstStyle/>
          <a:p>
            <a:r>
              <a:rPr lang="zh-CN" altLang="zh-CN"/>
              <a:t>软件测试行业现状具体数据分析</a:t>
            </a:r>
            <a:r>
              <a:rPr lang="en-US" altLang="zh-CN"/>
              <a:t>(</a:t>
            </a:r>
            <a:r>
              <a:rPr lang="zh-CN" altLang="en-US"/>
              <a:t>续</a:t>
            </a:r>
            <a:r>
              <a:rPr lang="en-US" altLang="zh-CN"/>
              <a:t>)</a:t>
            </a:r>
            <a:endParaRPr lang="zh-CN" altLang="en-US"/>
          </a:p>
        </p:txBody>
      </p:sp>
      <p:sp>
        <p:nvSpPr>
          <p:cNvPr id="7172" name="内容占位符 2"/>
          <p:cNvSpPr>
            <a:spLocks noGrp="1"/>
          </p:cNvSpPr>
          <p:nvPr>
            <p:ph idx="1"/>
          </p:nvPr>
        </p:nvSpPr>
        <p:spPr/>
        <p:txBody>
          <a:bodyPr/>
          <a:lstStyle/>
          <a:p>
            <a:pPr marL="358775"/>
            <a:r>
              <a:rPr lang="zh-CN" altLang="zh-CN"/>
              <a:t>测试人</a:t>
            </a:r>
            <a:r>
              <a:rPr lang="zh-CN" altLang="en-US"/>
              <a:t>员学历</a:t>
            </a:r>
          </a:p>
        </p:txBody>
      </p:sp>
      <p:sp>
        <p:nvSpPr>
          <p:cNvPr id="7173" name="页脚占位符 3"/>
          <p:cNvSpPr>
            <a:spLocks noGrp="1"/>
          </p:cNvSpPr>
          <p:nvPr>
            <p:ph type="ftr" sz="quarter" idx="10"/>
          </p:nvPr>
        </p:nvSpPr>
        <p:spPr>
          <a:noFill/>
        </p:spPr>
        <p:txBody>
          <a:bodyPr/>
          <a:lstStyle/>
          <a:p>
            <a:fld id="{032C34DF-F9C0-481C-8600-0EBDBFC6669F}" type="slidenum">
              <a:rPr lang="en-US" altLang="zh-CN" smtClean="0"/>
              <a:pPr/>
              <a:t>10</a:t>
            </a:fld>
            <a:endParaRPr lang="en-US" altLang="zh-CN"/>
          </a:p>
        </p:txBody>
      </p:sp>
      <p:graphicFrame>
        <p:nvGraphicFramePr>
          <p:cNvPr id="7170" name="图表 5"/>
          <p:cNvGraphicFramePr>
            <a:graphicFrameLocks/>
          </p:cNvGraphicFramePr>
          <p:nvPr/>
        </p:nvGraphicFramePr>
        <p:xfrm>
          <a:off x="1143000" y="1752600"/>
          <a:ext cx="7467600" cy="3657600"/>
        </p:xfrm>
        <a:graphic>
          <a:graphicData uri="http://schemas.openxmlformats.org/presentationml/2006/ole">
            <mc:AlternateContent xmlns:mc="http://schemas.openxmlformats.org/markup-compatibility/2006">
              <mc:Choice xmlns:v="urn:schemas-microsoft-com:vml" Requires="v">
                <p:oleObj spid="_x0000_s7268" r:id="rId3" imgW="7468247" imgH="3657917" progId="Excel.Sheet.8">
                  <p:embed/>
                </p:oleObj>
              </mc:Choice>
              <mc:Fallback>
                <p:oleObj r:id="rId3" imgW="7468247" imgH="3657917" progId="Excel.Shee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74676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zh-CN" altLang="en-US"/>
              <a:t>软件测试的完整模型</a:t>
            </a:r>
          </a:p>
        </p:txBody>
      </p:sp>
      <p:sp>
        <p:nvSpPr>
          <p:cNvPr id="97283" name="页脚占位符 3"/>
          <p:cNvSpPr>
            <a:spLocks noGrp="1"/>
          </p:cNvSpPr>
          <p:nvPr>
            <p:ph type="ftr" sz="quarter" idx="10"/>
          </p:nvPr>
        </p:nvSpPr>
        <p:spPr>
          <a:noFill/>
        </p:spPr>
        <p:txBody>
          <a:bodyPr/>
          <a:lstStyle/>
          <a:p>
            <a:fld id="{16012809-7407-4146-8FC8-7E3505C510D6}" type="slidenum">
              <a:rPr lang="en-US" altLang="zh-CN" smtClean="0"/>
              <a:pPr/>
              <a:t>100</a:t>
            </a:fld>
            <a:endParaRPr lang="en-US" altLang="zh-CN"/>
          </a:p>
        </p:txBody>
      </p:sp>
      <p:grpSp>
        <p:nvGrpSpPr>
          <p:cNvPr id="3" name="Group 13"/>
          <p:cNvGrpSpPr>
            <a:grpSpLocks/>
          </p:cNvGrpSpPr>
          <p:nvPr/>
        </p:nvGrpSpPr>
        <p:grpSpPr bwMode="auto">
          <a:xfrm>
            <a:off x="304800" y="1266825"/>
            <a:ext cx="8305800" cy="4572000"/>
            <a:chOff x="431" y="1207"/>
            <a:chExt cx="4896" cy="2359"/>
          </a:xfrm>
        </p:grpSpPr>
        <p:sp>
          <p:nvSpPr>
            <p:cNvPr id="97285" name="Line 14"/>
            <p:cNvSpPr>
              <a:spLocks noChangeShapeType="1"/>
            </p:cNvSpPr>
            <p:nvPr/>
          </p:nvSpPr>
          <p:spPr bwMode="auto">
            <a:xfrm flipV="1">
              <a:off x="4105" y="3125"/>
              <a:ext cx="110" cy="203"/>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286" name="Text Box 15"/>
            <p:cNvSpPr txBox="1">
              <a:spLocks noChangeArrowheads="1"/>
            </p:cNvSpPr>
            <p:nvPr/>
          </p:nvSpPr>
          <p:spPr bwMode="auto">
            <a:xfrm>
              <a:off x="431" y="1207"/>
              <a:ext cx="702" cy="248"/>
            </a:xfrm>
            <a:prstGeom prst="rect">
              <a:avLst/>
            </a:prstGeom>
            <a:solidFill>
              <a:srgbClr val="CCFFFF"/>
            </a:solidFill>
            <a:ln w="12700">
              <a:solidFill>
                <a:schemeClr val="tx1"/>
              </a:solidFill>
              <a:miter lim="800000"/>
              <a:headEnd/>
              <a:tailEnd/>
            </a:ln>
          </p:spPr>
          <p:txBody>
            <a:bodyPr lIns="18000" tIns="10800" rIns="18000" bIns="10800" anchor="ctr" anchorCtr="1"/>
            <a:lstStyle/>
            <a:p>
              <a:pPr algn="ctr" defTabSz="912813" eaLnBrk="0" hangingPunct="0"/>
              <a:r>
                <a:rPr lang="zh-CN" altLang="en-US" b="1" i="0" dirty="0">
                  <a:solidFill>
                    <a:srgbClr val="FF0000"/>
                  </a:solidFill>
                  <a:latin typeface="华文楷体" panose="02010600040101010101" pitchFamily="2" charset="-122"/>
                  <a:ea typeface="华文楷体" panose="02010600040101010101" pitchFamily="2" charset="-122"/>
                </a:rPr>
                <a:t>项目规划</a:t>
              </a:r>
            </a:p>
          </p:txBody>
        </p:sp>
        <p:sp>
          <p:nvSpPr>
            <p:cNvPr id="97287" name="Text Box 16"/>
            <p:cNvSpPr txBox="1">
              <a:spLocks noChangeArrowheads="1"/>
            </p:cNvSpPr>
            <p:nvPr/>
          </p:nvSpPr>
          <p:spPr bwMode="auto">
            <a:xfrm>
              <a:off x="657" y="1647"/>
              <a:ext cx="906" cy="248"/>
            </a:xfrm>
            <a:prstGeom prst="rect">
              <a:avLst/>
            </a:prstGeom>
            <a:solidFill>
              <a:srgbClr val="CCFFFF"/>
            </a:solidFill>
            <a:ln w="12700">
              <a:solidFill>
                <a:schemeClr val="tx1"/>
              </a:solidFill>
              <a:miter lim="800000"/>
              <a:headEnd/>
              <a:tailEnd/>
            </a:ln>
          </p:spPr>
          <p:txBody>
            <a:bodyPr lIns="18000" tIns="10800" rIns="18000" bIns="10800" anchor="ctr" anchorCtr="1"/>
            <a:lstStyle/>
            <a:p>
              <a:pPr algn="ctr" defTabSz="912813" eaLnBrk="0" hangingPunct="0"/>
              <a:r>
                <a:rPr lang="zh-CN" altLang="en-US" b="1" i="0">
                  <a:solidFill>
                    <a:srgbClr val="FF0000"/>
                  </a:solidFill>
                  <a:latin typeface="华文楷体" panose="02010600040101010101" pitchFamily="2" charset="-122"/>
                  <a:ea typeface="华文楷体" panose="02010600040101010101" pitchFamily="2" charset="-122"/>
                </a:rPr>
                <a:t>项目需求分析</a:t>
              </a:r>
            </a:p>
          </p:txBody>
        </p:sp>
        <p:sp>
          <p:nvSpPr>
            <p:cNvPr id="97288" name="Text Box 17"/>
            <p:cNvSpPr txBox="1">
              <a:spLocks noChangeArrowheads="1"/>
            </p:cNvSpPr>
            <p:nvPr/>
          </p:nvSpPr>
          <p:spPr bwMode="auto">
            <a:xfrm>
              <a:off x="1010" y="2211"/>
              <a:ext cx="914" cy="248"/>
            </a:xfrm>
            <a:prstGeom prst="rect">
              <a:avLst/>
            </a:prstGeom>
            <a:solidFill>
              <a:srgbClr val="CCFFFF"/>
            </a:solidFill>
            <a:ln w="12700">
              <a:solidFill>
                <a:schemeClr val="tx1"/>
              </a:solidFill>
              <a:miter lim="800000"/>
              <a:headEnd/>
              <a:tailEnd/>
            </a:ln>
          </p:spPr>
          <p:txBody>
            <a:bodyPr lIns="18000" tIns="10800" rIns="18000" bIns="10800"/>
            <a:lstStyle/>
            <a:p>
              <a:pPr algn="ctr" defTabSz="912813" eaLnBrk="0" hangingPunct="0">
                <a:spcBef>
                  <a:spcPts val="1200"/>
                </a:spcBef>
              </a:pPr>
              <a:r>
                <a:rPr lang="zh-CN" altLang="en-US" b="1" i="0" dirty="0">
                  <a:solidFill>
                    <a:srgbClr val="FF0000"/>
                  </a:solidFill>
                  <a:latin typeface="华文楷体" panose="02010600040101010101" pitchFamily="2" charset="-122"/>
                  <a:ea typeface="华文楷体" panose="02010600040101010101" pitchFamily="2" charset="-122"/>
                </a:rPr>
                <a:t>项目概要分析</a:t>
              </a:r>
            </a:p>
            <a:p>
              <a:pPr algn="ctr" defTabSz="912813" eaLnBrk="0" hangingPunct="0"/>
              <a:endParaRPr lang="zh-CN" altLang="en-US" b="1" i="0" dirty="0">
                <a:solidFill>
                  <a:srgbClr val="FF0000"/>
                </a:solidFill>
                <a:latin typeface="华文楷体" panose="02010600040101010101" pitchFamily="2" charset="-122"/>
                <a:ea typeface="华文楷体" panose="02010600040101010101" pitchFamily="2" charset="-122"/>
              </a:endParaRPr>
            </a:p>
            <a:p>
              <a:pPr algn="ctr" defTabSz="912813" eaLnBrk="0" hangingPunct="0"/>
              <a:endParaRPr lang="zh-CN" altLang="en-US" b="1" i="0" dirty="0">
                <a:solidFill>
                  <a:srgbClr val="FF0000"/>
                </a:solidFill>
                <a:latin typeface="华文楷体" panose="02010600040101010101" pitchFamily="2" charset="-122"/>
                <a:ea typeface="华文楷体" panose="02010600040101010101" pitchFamily="2" charset="-122"/>
              </a:endParaRPr>
            </a:p>
            <a:p>
              <a:pPr algn="ctr" defTabSz="912813" eaLnBrk="0" hangingPunct="0"/>
              <a:endParaRPr lang="zh-CN" altLang="en-US" b="1" i="0" dirty="0">
                <a:solidFill>
                  <a:srgbClr val="FF0000"/>
                </a:solidFill>
                <a:latin typeface="华文楷体" panose="02010600040101010101" pitchFamily="2" charset="-122"/>
                <a:ea typeface="华文楷体" panose="02010600040101010101" pitchFamily="2" charset="-122"/>
              </a:endParaRPr>
            </a:p>
            <a:p>
              <a:pPr algn="ctr" defTabSz="912813" eaLnBrk="0" hangingPunct="0"/>
              <a:endParaRPr lang="zh-CN" altLang="en-US" b="1" i="0" dirty="0">
                <a:solidFill>
                  <a:srgbClr val="FF0000"/>
                </a:solidFill>
                <a:latin typeface="华文楷体" panose="02010600040101010101" pitchFamily="2" charset="-122"/>
                <a:ea typeface="华文楷体" panose="02010600040101010101" pitchFamily="2" charset="-122"/>
              </a:endParaRPr>
            </a:p>
            <a:p>
              <a:pPr algn="ctr" defTabSz="912813" eaLnBrk="0" hangingPunct="0"/>
              <a:endParaRPr lang="en-US" altLang="zh-CN" b="1" i="0" dirty="0">
                <a:solidFill>
                  <a:srgbClr val="FF0000"/>
                </a:solidFill>
                <a:latin typeface="华文楷体" panose="02010600040101010101" pitchFamily="2" charset="-122"/>
                <a:ea typeface="华文楷体" panose="02010600040101010101" pitchFamily="2" charset="-122"/>
              </a:endParaRPr>
            </a:p>
          </p:txBody>
        </p:sp>
        <p:sp>
          <p:nvSpPr>
            <p:cNvPr id="97289" name="Text Box 18"/>
            <p:cNvSpPr txBox="1">
              <a:spLocks noChangeArrowheads="1"/>
            </p:cNvSpPr>
            <p:nvPr/>
          </p:nvSpPr>
          <p:spPr bwMode="auto">
            <a:xfrm>
              <a:off x="1280" y="2719"/>
              <a:ext cx="913" cy="248"/>
            </a:xfrm>
            <a:prstGeom prst="rect">
              <a:avLst/>
            </a:prstGeom>
            <a:solidFill>
              <a:srgbClr val="CCFFFF"/>
            </a:solidFill>
            <a:ln w="12700">
              <a:solidFill>
                <a:schemeClr val="tx1"/>
              </a:solidFill>
              <a:miter lim="800000"/>
              <a:headEnd/>
              <a:tailEnd/>
            </a:ln>
          </p:spPr>
          <p:txBody>
            <a:bodyPr lIns="18000" tIns="10800" rIns="18000" bIns="10800"/>
            <a:lstStyle/>
            <a:p>
              <a:pPr algn="ctr" defTabSz="912813" eaLnBrk="0" hangingPunct="0"/>
              <a:r>
                <a:rPr lang="zh-CN" altLang="en-US" b="1" i="0" dirty="0">
                  <a:solidFill>
                    <a:srgbClr val="FF0000"/>
                  </a:solidFill>
                  <a:latin typeface="华文楷体" panose="02010600040101010101" pitchFamily="2" charset="-122"/>
                  <a:ea typeface="华文楷体" panose="02010600040101010101" pitchFamily="2" charset="-122"/>
                </a:rPr>
                <a:t>项目详细分析</a:t>
              </a:r>
            </a:p>
            <a:p>
              <a:pPr algn="ctr" defTabSz="912813" eaLnBrk="0" hangingPunct="0"/>
              <a:endParaRPr lang="zh-CN" altLang="en-US" b="1" i="0" dirty="0">
                <a:solidFill>
                  <a:srgbClr val="FF0000"/>
                </a:solidFill>
                <a:latin typeface="华文楷体" panose="02010600040101010101" pitchFamily="2" charset="-122"/>
                <a:ea typeface="华文楷体" panose="02010600040101010101" pitchFamily="2" charset="-122"/>
              </a:endParaRPr>
            </a:p>
            <a:p>
              <a:pPr algn="ctr" defTabSz="912813" eaLnBrk="0" hangingPunct="0"/>
              <a:endParaRPr lang="zh-CN" altLang="en-US" b="1" i="0" dirty="0">
                <a:solidFill>
                  <a:srgbClr val="FF0000"/>
                </a:solidFill>
                <a:latin typeface="华文楷体" panose="02010600040101010101" pitchFamily="2" charset="-122"/>
                <a:ea typeface="华文楷体" panose="02010600040101010101" pitchFamily="2" charset="-122"/>
              </a:endParaRPr>
            </a:p>
            <a:p>
              <a:pPr algn="ctr" defTabSz="912813" eaLnBrk="0" hangingPunct="0"/>
              <a:endParaRPr lang="zh-CN" altLang="en-US" b="1" i="0" dirty="0">
                <a:solidFill>
                  <a:srgbClr val="FF0000"/>
                </a:solidFill>
                <a:latin typeface="华文楷体" panose="02010600040101010101" pitchFamily="2" charset="-122"/>
                <a:ea typeface="华文楷体" panose="02010600040101010101" pitchFamily="2" charset="-122"/>
              </a:endParaRPr>
            </a:p>
            <a:p>
              <a:pPr algn="ctr" defTabSz="912813" eaLnBrk="0" hangingPunct="0"/>
              <a:endParaRPr lang="zh-CN" altLang="en-US" b="1" i="0" dirty="0">
                <a:solidFill>
                  <a:srgbClr val="FF0000"/>
                </a:solidFill>
                <a:latin typeface="华文楷体" panose="02010600040101010101" pitchFamily="2" charset="-122"/>
                <a:ea typeface="华文楷体" panose="02010600040101010101" pitchFamily="2" charset="-122"/>
              </a:endParaRPr>
            </a:p>
            <a:p>
              <a:pPr algn="ctr" defTabSz="912813" eaLnBrk="0" hangingPunct="0"/>
              <a:endParaRPr lang="en-US" altLang="zh-CN" b="1" i="0" dirty="0">
                <a:solidFill>
                  <a:srgbClr val="FF0000"/>
                </a:solidFill>
                <a:latin typeface="华文楷体" panose="02010600040101010101" pitchFamily="2" charset="-122"/>
                <a:ea typeface="华文楷体" panose="02010600040101010101" pitchFamily="2" charset="-122"/>
              </a:endParaRPr>
            </a:p>
          </p:txBody>
        </p:sp>
        <p:sp>
          <p:nvSpPr>
            <p:cNvPr id="97290" name="Text Box 19"/>
            <p:cNvSpPr txBox="1">
              <a:spLocks noChangeArrowheads="1"/>
            </p:cNvSpPr>
            <p:nvPr/>
          </p:nvSpPr>
          <p:spPr bwMode="auto">
            <a:xfrm>
              <a:off x="1581" y="3215"/>
              <a:ext cx="682" cy="237"/>
            </a:xfrm>
            <a:prstGeom prst="rect">
              <a:avLst/>
            </a:prstGeom>
            <a:solidFill>
              <a:srgbClr val="CCFFFF"/>
            </a:solidFill>
            <a:ln w="12700">
              <a:solidFill>
                <a:schemeClr val="tx1"/>
              </a:solidFill>
              <a:miter lim="800000"/>
              <a:headEnd/>
              <a:tailEnd/>
            </a:ln>
          </p:spPr>
          <p:txBody>
            <a:bodyPr lIns="18000" tIns="10800" rIns="18000" bIns="10800"/>
            <a:lstStyle/>
            <a:p>
              <a:pPr algn="ctr" defTabSz="912813" eaLnBrk="0" hangingPunct="0"/>
              <a:r>
                <a:rPr lang="zh-CN" altLang="en-US" b="1" i="0" dirty="0">
                  <a:solidFill>
                    <a:srgbClr val="FF0000"/>
                  </a:solidFill>
                  <a:latin typeface="华文楷体" panose="02010600040101010101" pitchFamily="2" charset="-122"/>
                  <a:ea typeface="华文楷体" panose="02010600040101010101" pitchFamily="2" charset="-122"/>
                </a:rPr>
                <a:t>代码编写</a:t>
              </a:r>
            </a:p>
          </p:txBody>
        </p:sp>
        <p:sp>
          <p:nvSpPr>
            <p:cNvPr id="97291" name="Text Box 20"/>
            <p:cNvSpPr txBox="1">
              <a:spLocks noChangeArrowheads="1"/>
            </p:cNvSpPr>
            <p:nvPr/>
          </p:nvSpPr>
          <p:spPr bwMode="auto">
            <a:xfrm>
              <a:off x="2722" y="3227"/>
              <a:ext cx="903" cy="339"/>
            </a:xfrm>
            <a:prstGeom prst="rect">
              <a:avLst/>
            </a:prstGeom>
            <a:solidFill>
              <a:schemeClr val="bg1">
                <a:lumMod val="85000"/>
              </a:schemeClr>
            </a:solidFill>
            <a:ln w="12700">
              <a:solidFill>
                <a:schemeClr val="tx1"/>
              </a:solidFill>
              <a:miter lim="800000"/>
              <a:headEnd/>
              <a:tailEnd/>
            </a:ln>
          </p:spPr>
          <p:txBody>
            <a:bodyPr lIns="0" tIns="0" rIns="0" bIns="0" anchor="ctr" anchorCtr="1"/>
            <a:lstStyle/>
            <a:p>
              <a:pPr algn="ctr" defTabSz="912813" eaLnBrk="0" hangingPunct="0"/>
              <a:r>
                <a:rPr lang="zh-CN" altLang="en-US" b="1" i="0">
                  <a:solidFill>
                    <a:srgbClr val="006600"/>
                  </a:solidFill>
                  <a:latin typeface="华文楷体" panose="02010600040101010101" pitchFamily="2" charset="-122"/>
                  <a:ea typeface="华文楷体" panose="02010600040101010101" pitchFamily="2" charset="-122"/>
                </a:rPr>
                <a:t>测试代码编写</a:t>
              </a:r>
            </a:p>
          </p:txBody>
        </p:sp>
        <p:sp>
          <p:nvSpPr>
            <p:cNvPr id="97292" name="Text Box 21"/>
            <p:cNvSpPr txBox="1">
              <a:spLocks noChangeArrowheads="1"/>
            </p:cNvSpPr>
            <p:nvPr/>
          </p:nvSpPr>
          <p:spPr bwMode="auto">
            <a:xfrm>
              <a:off x="2492" y="1490"/>
              <a:ext cx="914" cy="338"/>
            </a:xfrm>
            <a:prstGeom prst="rect">
              <a:avLst/>
            </a:prstGeom>
            <a:solidFill>
              <a:srgbClr val="FFFFCC"/>
            </a:solidFill>
            <a:ln w="12700">
              <a:solidFill>
                <a:schemeClr val="tx1"/>
              </a:solidFill>
              <a:miter lim="800000"/>
              <a:headEnd/>
              <a:tailEnd/>
            </a:ln>
          </p:spPr>
          <p:txBody>
            <a:bodyPr lIns="0" tIns="0" rIns="0" bIns="0" anchor="ctr" anchorCtr="1"/>
            <a:lstStyle/>
            <a:p>
              <a:pPr algn="ctr" defTabSz="912813" eaLnBrk="0" hangingPunct="0"/>
              <a:r>
                <a:rPr lang="zh-CN" altLang="en-US" b="1" i="0">
                  <a:solidFill>
                    <a:srgbClr val="0000FF"/>
                  </a:solidFill>
                  <a:latin typeface="华文楷体" panose="02010600040101010101" pitchFamily="2" charset="-122"/>
                  <a:ea typeface="华文楷体" panose="02010600040101010101" pitchFamily="2" charset="-122"/>
                </a:rPr>
                <a:t>测试需求分析</a:t>
              </a:r>
            </a:p>
          </p:txBody>
        </p:sp>
        <p:sp>
          <p:nvSpPr>
            <p:cNvPr id="97293" name="Text Box 22"/>
            <p:cNvSpPr txBox="1">
              <a:spLocks noChangeArrowheads="1"/>
            </p:cNvSpPr>
            <p:nvPr/>
          </p:nvSpPr>
          <p:spPr bwMode="auto">
            <a:xfrm>
              <a:off x="2514" y="1895"/>
              <a:ext cx="913" cy="350"/>
            </a:xfrm>
            <a:prstGeom prst="rect">
              <a:avLst/>
            </a:prstGeom>
            <a:solidFill>
              <a:srgbClr val="FFFFCC"/>
            </a:solidFill>
            <a:ln w="12700">
              <a:solidFill>
                <a:schemeClr val="tx1"/>
              </a:solidFill>
              <a:miter lim="800000"/>
              <a:headEnd/>
              <a:tailEnd/>
            </a:ln>
          </p:spPr>
          <p:txBody>
            <a:bodyPr lIns="0" tIns="0" rIns="0" bIns="0" anchor="ctr" anchorCtr="1"/>
            <a:lstStyle/>
            <a:p>
              <a:pPr algn="ctr" defTabSz="912813" eaLnBrk="0" hangingPunct="0"/>
              <a:r>
                <a:rPr lang="zh-CN" altLang="en-US" b="1" i="0">
                  <a:solidFill>
                    <a:srgbClr val="0000FF"/>
                  </a:solidFill>
                  <a:latin typeface="华文楷体" panose="02010600040101010101" pitchFamily="2" charset="-122"/>
                  <a:ea typeface="华文楷体" panose="02010600040101010101" pitchFamily="2" charset="-122"/>
                </a:rPr>
                <a:t>系统测试计划</a:t>
              </a:r>
            </a:p>
          </p:txBody>
        </p:sp>
        <p:sp>
          <p:nvSpPr>
            <p:cNvPr id="97294" name="Text Box 23"/>
            <p:cNvSpPr txBox="1">
              <a:spLocks noChangeArrowheads="1"/>
            </p:cNvSpPr>
            <p:nvPr/>
          </p:nvSpPr>
          <p:spPr bwMode="auto">
            <a:xfrm>
              <a:off x="2514" y="2335"/>
              <a:ext cx="913" cy="373"/>
            </a:xfrm>
            <a:prstGeom prst="rect">
              <a:avLst/>
            </a:prstGeom>
            <a:solidFill>
              <a:srgbClr val="FFFFCC"/>
            </a:solidFill>
            <a:ln w="12700">
              <a:solidFill>
                <a:schemeClr val="tx1"/>
              </a:solidFill>
              <a:miter lim="800000"/>
              <a:headEnd/>
              <a:tailEnd/>
            </a:ln>
          </p:spPr>
          <p:txBody>
            <a:bodyPr lIns="0" tIns="0" rIns="0" bIns="0" anchor="ctr" anchorCtr="1"/>
            <a:lstStyle/>
            <a:p>
              <a:pPr algn="ctr" defTabSz="912813" eaLnBrk="0" hangingPunct="0"/>
              <a:r>
                <a:rPr lang="zh-CN" altLang="en-US" b="1" i="0">
                  <a:solidFill>
                    <a:srgbClr val="0000FF"/>
                  </a:solidFill>
                  <a:latin typeface="华文楷体" panose="02010600040101010101" pitchFamily="2" charset="-122"/>
                  <a:ea typeface="华文楷体" panose="02010600040101010101" pitchFamily="2" charset="-122"/>
                </a:rPr>
                <a:t>集成测试计划</a:t>
              </a:r>
            </a:p>
          </p:txBody>
        </p:sp>
        <p:sp>
          <p:nvSpPr>
            <p:cNvPr id="97295" name="Text Box 24"/>
            <p:cNvSpPr txBox="1">
              <a:spLocks noChangeArrowheads="1"/>
            </p:cNvSpPr>
            <p:nvPr/>
          </p:nvSpPr>
          <p:spPr bwMode="auto">
            <a:xfrm>
              <a:off x="2525" y="2799"/>
              <a:ext cx="902" cy="349"/>
            </a:xfrm>
            <a:prstGeom prst="rect">
              <a:avLst/>
            </a:prstGeom>
            <a:solidFill>
              <a:srgbClr val="FFFFCC"/>
            </a:solidFill>
            <a:ln w="12700">
              <a:solidFill>
                <a:schemeClr val="tx1"/>
              </a:solidFill>
              <a:miter lim="800000"/>
              <a:headEnd/>
              <a:tailEnd/>
            </a:ln>
          </p:spPr>
          <p:txBody>
            <a:bodyPr lIns="0" tIns="0" rIns="0" bIns="0" anchor="ctr" anchorCtr="1"/>
            <a:lstStyle/>
            <a:p>
              <a:pPr algn="ctr" defTabSz="912813" eaLnBrk="0" hangingPunct="0"/>
              <a:r>
                <a:rPr lang="zh-CN" altLang="en-US" b="1" i="0">
                  <a:solidFill>
                    <a:srgbClr val="0000FF"/>
                  </a:solidFill>
                  <a:latin typeface="华文楷体" panose="02010600040101010101" pitchFamily="2" charset="-122"/>
                  <a:ea typeface="华文楷体" panose="02010600040101010101" pitchFamily="2" charset="-122"/>
                </a:rPr>
                <a:t>单元测试计划</a:t>
              </a:r>
            </a:p>
          </p:txBody>
        </p:sp>
        <p:sp>
          <p:nvSpPr>
            <p:cNvPr id="97296" name="Text Box 25"/>
            <p:cNvSpPr txBox="1">
              <a:spLocks noChangeArrowheads="1"/>
            </p:cNvSpPr>
            <p:nvPr/>
          </p:nvSpPr>
          <p:spPr bwMode="auto">
            <a:xfrm>
              <a:off x="4625" y="1230"/>
              <a:ext cx="702" cy="248"/>
            </a:xfrm>
            <a:prstGeom prst="rect">
              <a:avLst/>
            </a:prstGeom>
            <a:solidFill>
              <a:schemeClr val="bg1">
                <a:lumMod val="85000"/>
              </a:schemeClr>
            </a:solidFill>
            <a:ln w="12700">
              <a:solidFill>
                <a:schemeClr val="tx1"/>
              </a:solidFill>
              <a:miter lim="800000"/>
              <a:headEnd/>
              <a:tailEnd/>
            </a:ln>
          </p:spPr>
          <p:txBody>
            <a:bodyPr lIns="18000" tIns="10800" rIns="18000" bIns="10800"/>
            <a:lstStyle/>
            <a:p>
              <a:pPr algn="ctr" defTabSz="912813" eaLnBrk="0" hangingPunct="0"/>
              <a:r>
                <a:rPr lang="zh-CN" altLang="en-US" b="1" i="0" dirty="0">
                  <a:solidFill>
                    <a:srgbClr val="006600"/>
                  </a:solidFill>
                  <a:latin typeface="华文楷体" panose="02010600040101010101" pitchFamily="2" charset="-122"/>
                  <a:ea typeface="华文楷体" panose="02010600040101010101" pitchFamily="2" charset="-122"/>
                </a:rPr>
                <a:t>产品发布</a:t>
              </a:r>
            </a:p>
            <a:p>
              <a:pPr algn="ctr" defTabSz="912813" eaLnBrk="0" hangingPunct="0"/>
              <a:endParaRPr lang="zh-CN" altLang="en-US" b="1" i="0" dirty="0">
                <a:solidFill>
                  <a:srgbClr val="006600"/>
                </a:solidFill>
                <a:latin typeface="华文楷体" panose="02010600040101010101" pitchFamily="2" charset="-122"/>
                <a:ea typeface="华文楷体" panose="02010600040101010101" pitchFamily="2" charset="-122"/>
              </a:endParaRPr>
            </a:p>
            <a:p>
              <a:pPr algn="ctr" defTabSz="912813" eaLnBrk="0" hangingPunct="0"/>
              <a:endParaRPr lang="zh-CN" altLang="en-US" b="1" i="0" dirty="0">
                <a:solidFill>
                  <a:srgbClr val="006600"/>
                </a:solidFill>
                <a:latin typeface="华文楷体" panose="02010600040101010101" pitchFamily="2" charset="-122"/>
                <a:ea typeface="华文楷体" panose="02010600040101010101" pitchFamily="2" charset="-122"/>
              </a:endParaRPr>
            </a:p>
            <a:p>
              <a:pPr algn="ctr" defTabSz="912813" eaLnBrk="0" hangingPunct="0"/>
              <a:endParaRPr lang="zh-CN" altLang="en-US" b="1" i="0" dirty="0">
                <a:solidFill>
                  <a:srgbClr val="006600"/>
                </a:solidFill>
                <a:latin typeface="华文楷体" panose="02010600040101010101" pitchFamily="2" charset="-122"/>
                <a:ea typeface="华文楷体" panose="02010600040101010101" pitchFamily="2" charset="-122"/>
              </a:endParaRPr>
            </a:p>
            <a:p>
              <a:pPr algn="ctr" defTabSz="912813" eaLnBrk="0" hangingPunct="0"/>
              <a:endParaRPr lang="zh-CN" altLang="en-US" b="1" i="0" dirty="0">
                <a:solidFill>
                  <a:srgbClr val="006600"/>
                </a:solidFill>
                <a:latin typeface="华文楷体" panose="02010600040101010101" pitchFamily="2" charset="-122"/>
                <a:ea typeface="华文楷体" panose="02010600040101010101" pitchFamily="2" charset="-122"/>
              </a:endParaRPr>
            </a:p>
            <a:p>
              <a:pPr algn="ctr" defTabSz="912813" eaLnBrk="0" hangingPunct="0"/>
              <a:endParaRPr lang="en-US" altLang="zh-CN" b="1" i="0" dirty="0">
                <a:solidFill>
                  <a:srgbClr val="006600"/>
                </a:solidFill>
                <a:latin typeface="华文楷体" panose="02010600040101010101" pitchFamily="2" charset="-122"/>
                <a:ea typeface="华文楷体" panose="02010600040101010101" pitchFamily="2" charset="-122"/>
              </a:endParaRPr>
            </a:p>
          </p:txBody>
        </p:sp>
        <p:sp>
          <p:nvSpPr>
            <p:cNvPr id="97297" name="Text Box 26"/>
            <p:cNvSpPr txBox="1">
              <a:spLocks noChangeArrowheads="1"/>
            </p:cNvSpPr>
            <p:nvPr/>
          </p:nvSpPr>
          <p:spPr bwMode="auto">
            <a:xfrm>
              <a:off x="4384" y="1715"/>
              <a:ext cx="703" cy="248"/>
            </a:xfrm>
            <a:prstGeom prst="rect">
              <a:avLst/>
            </a:prstGeom>
            <a:solidFill>
              <a:schemeClr val="bg1">
                <a:lumMod val="85000"/>
              </a:schemeClr>
            </a:solidFill>
            <a:ln w="12700">
              <a:solidFill>
                <a:schemeClr val="tx1"/>
              </a:solidFill>
              <a:miter lim="800000"/>
              <a:headEnd/>
              <a:tailEnd/>
            </a:ln>
          </p:spPr>
          <p:txBody>
            <a:bodyPr lIns="18000" tIns="10800" rIns="18000" bIns="10800"/>
            <a:lstStyle/>
            <a:p>
              <a:pPr algn="ctr" defTabSz="912813" eaLnBrk="0" hangingPunct="0"/>
              <a:r>
                <a:rPr lang="zh-CN" altLang="en-US" b="1" i="0" dirty="0">
                  <a:solidFill>
                    <a:srgbClr val="006600"/>
                  </a:solidFill>
                  <a:latin typeface="华文楷体" panose="02010600040101010101" pitchFamily="2" charset="-122"/>
                  <a:ea typeface="华文楷体" panose="02010600040101010101" pitchFamily="2" charset="-122"/>
                </a:rPr>
                <a:t>系统测试</a:t>
              </a:r>
            </a:p>
            <a:p>
              <a:pPr algn="ctr" defTabSz="912813" eaLnBrk="0" hangingPunct="0"/>
              <a:endParaRPr lang="zh-CN" altLang="en-US" b="1" i="0" dirty="0">
                <a:solidFill>
                  <a:srgbClr val="006600"/>
                </a:solidFill>
                <a:latin typeface="华文楷体" panose="02010600040101010101" pitchFamily="2" charset="-122"/>
                <a:ea typeface="华文楷体" panose="02010600040101010101" pitchFamily="2" charset="-122"/>
              </a:endParaRPr>
            </a:p>
            <a:p>
              <a:pPr algn="ctr" defTabSz="912813" eaLnBrk="0" hangingPunct="0"/>
              <a:endParaRPr lang="zh-CN" altLang="en-US" b="1" i="0" dirty="0">
                <a:solidFill>
                  <a:srgbClr val="006600"/>
                </a:solidFill>
                <a:latin typeface="华文楷体" panose="02010600040101010101" pitchFamily="2" charset="-122"/>
                <a:ea typeface="华文楷体" panose="02010600040101010101" pitchFamily="2" charset="-122"/>
              </a:endParaRPr>
            </a:p>
            <a:p>
              <a:pPr algn="ctr" defTabSz="912813" eaLnBrk="0" hangingPunct="0"/>
              <a:endParaRPr lang="zh-CN" altLang="en-US" b="1" i="0" dirty="0">
                <a:solidFill>
                  <a:srgbClr val="006600"/>
                </a:solidFill>
                <a:latin typeface="华文楷体" panose="02010600040101010101" pitchFamily="2" charset="-122"/>
                <a:ea typeface="华文楷体" panose="02010600040101010101" pitchFamily="2" charset="-122"/>
              </a:endParaRPr>
            </a:p>
            <a:p>
              <a:pPr algn="ctr" defTabSz="912813" eaLnBrk="0" hangingPunct="0"/>
              <a:endParaRPr lang="zh-CN" altLang="en-US" b="1" i="0" dirty="0">
                <a:solidFill>
                  <a:srgbClr val="006600"/>
                </a:solidFill>
                <a:latin typeface="华文楷体" panose="02010600040101010101" pitchFamily="2" charset="-122"/>
                <a:ea typeface="华文楷体" panose="02010600040101010101" pitchFamily="2" charset="-122"/>
              </a:endParaRPr>
            </a:p>
            <a:p>
              <a:pPr algn="ctr" defTabSz="912813" eaLnBrk="0" hangingPunct="0"/>
              <a:endParaRPr lang="en-US" altLang="zh-CN" b="1" i="0" dirty="0">
                <a:solidFill>
                  <a:srgbClr val="006600"/>
                </a:solidFill>
                <a:latin typeface="华文楷体" panose="02010600040101010101" pitchFamily="2" charset="-122"/>
                <a:ea typeface="华文楷体" panose="02010600040101010101" pitchFamily="2" charset="-122"/>
              </a:endParaRPr>
            </a:p>
          </p:txBody>
        </p:sp>
        <p:sp>
          <p:nvSpPr>
            <p:cNvPr id="97298" name="Text Box 27"/>
            <p:cNvSpPr txBox="1">
              <a:spLocks noChangeArrowheads="1"/>
            </p:cNvSpPr>
            <p:nvPr/>
          </p:nvSpPr>
          <p:spPr bwMode="auto">
            <a:xfrm>
              <a:off x="4164" y="2223"/>
              <a:ext cx="702" cy="282"/>
            </a:xfrm>
            <a:prstGeom prst="rect">
              <a:avLst/>
            </a:prstGeom>
            <a:solidFill>
              <a:schemeClr val="bg1">
                <a:lumMod val="85000"/>
              </a:schemeClr>
            </a:solidFill>
            <a:ln w="12700">
              <a:solidFill>
                <a:schemeClr val="tx1"/>
              </a:solidFill>
              <a:miter lim="800000"/>
              <a:headEnd/>
              <a:tailEnd/>
            </a:ln>
          </p:spPr>
          <p:txBody>
            <a:bodyPr lIns="18000" tIns="10800" rIns="18000" bIns="10800"/>
            <a:lstStyle/>
            <a:p>
              <a:pPr algn="ctr" defTabSz="912813" eaLnBrk="0" hangingPunct="0"/>
              <a:r>
                <a:rPr lang="zh-CN" altLang="en-US" b="1" i="0">
                  <a:solidFill>
                    <a:srgbClr val="006600"/>
                  </a:solidFill>
                  <a:latin typeface="华文楷体" panose="02010600040101010101" pitchFamily="2" charset="-122"/>
                  <a:ea typeface="华文楷体" panose="02010600040101010101" pitchFamily="2" charset="-122"/>
                </a:rPr>
                <a:t>集成测试</a:t>
              </a:r>
            </a:p>
            <a:p>
              <a:pPr algn="ctr" defTabSz="912813" eaLnBrk="0" hangingPunct="0"/>
              <a:endParaRPr lang="zh-CN" altLang="en-US" b="1" i="0">
                <a:solidFill>
                  <a:srgbClr val="006600"/>
                </a:solidFill>
                <a:latin typeface="华文楷体" panose="02010600040101010101" pitchFamily="2" charset="-122"/>
                <a:ea typeface="华文楷体" panose="02010600040101010101" pitchFamily="2" charset="-122"/>
              </a:endParaRPr>
            </a:p>
            <a:p>
              <a:pPr algn="ctr" defTabSz="912813" eaLnBrk="0" hangingPunct="0"/>
              <a:endParaRPr lang="zh-CN" altLang="en-US" b="1" i="0">
                <a:solidFill>
                  <a:srgbClr val="006600"/>
                </a:solidFill>
                <a:latin typeface="华文楷体" panose="02010600040101010101" pitchFamily="2" charset="-122"/>
                <a:ea typeface="华文楷体" panose="02010600040101010101" pitchFamily="2" charset="-122"/>
              </a:endParaRPr>
            </a:p>
            <a:p>
              <a:pPr algn="ctr" defTabSz="912813" eaLnBrk="0" hangingPunct="0"/>
              <a:endParaRPr lang="zh-CN" altLang="en-US" b="1" i="0">
                <a:solidFill>
                  <a:srgbClr val="006600"/>
                </a:solidFill>
                <a:latin typeface="华文楷体" panose="02010600040101010101" pitchFamily="2" charset="-122"/>
                <a:ea typeface="华文楷体" panose="02010600040101010101" pitchFamily="2" charset="-122"/>
              </a:endParaRPr>
            </a:p>
            <a:p>
              <a:pPr algn="ctr" defTabSz="912813" eaLnBrk="0" hangingPunct="0"/>
              <a:endParaRPr lang="zh-CN" altLang="en-US" b="1" i="0">
                <a:solidFill>
                  <a:srgbClr val="006600"/>
                </a:solidFill>
                <a:latin typeface="华文楷体" panose="02010600040101010101" pitchFamily="2" charset="-122"/>
                <a:ea typeface="华文楷体" panose="02010600040101010101" pitchFamily="2" charset="-122"/>
              </a:endParaRPr>
            </a:p>
            <a:p>
              <a:pPr algn="ctr" defTabSz="912813" eaLnBrk="0" hangingPunct="0"/>
              <a:endParaRPr lang="en-US" altLang="zh-CN" b="1" i="0">
                <a:solidFill>
                  <a:srgbClr val="006600"/>
                </a:solidFill>
                <a:latin typeface="华文楷体" panose="02010600040101010101" pitchFamily="2" charset="-122"/>
                <a:ea typeface="华文楷体" panose="02010600040101010101" pitchFamily="2" charset="-122"/>
              </a:endParaRPr>
            </a:p>
          </p:txBody>
        </p:sp>
        <p:sp>
          <p:nvSpPr>
            <p:cNvPr id="97299" name="Text Box 28"/>
            <p:cNvSpPr txBox="1">
              <a:spLocks noChangeArrowheads="1"/>
            </p:cNvSpPr>
            <p:nvPr/>
          </p:nvSpPr>
          <p:spPr bwMode="auto">
            <a:xfrm>
              <a:off x="3974" y="2888"/>
              <a:ext cx="703" cy="248"/>
            </a:xfrm>
            <a:prstGeom prst="rect">
              <a:avLst/>
            </a:prstGeom>
            <a:solidFill>
              <a:schemeClr val="bg1">
                <a:lumMod val="85000"/>
              </a:schemeClr>
            </a:solidFill>
            <a:ln w="12700">
              <a:solidFill>
                <a:schemeClr val="tx1"/>
              </a:solidFill>
              <a:miter lim="800000"/>
              <a:headEnd/>
              <a:tailEnd/>
            </a:ln>
          </p:spPr>
          <p:txBody>
            <a:bodyPr lIns="18000" tIns="10800" rIns="18000" bIns="10800"/>
            <a:lstStyle/>
            <a:p>
              <a:pPr algn="ctr" defTabSz="912813" eaLnBrk="0" hangingPunct="0"/>
              <a:r>
                <a:rPr lang="zh-CN" altLang="en-US" b="1" i="0" dirty="0">
                  <a:solidFill>
                    <a:srgbClr val="006600"/>
                  </a:solidFill>
                  <a:latin typeface="华文楷体" panose="02010600040101010101" pitchFamily="2" charset="-122"/>
                  <a:ea typeface="华文楷体" panose="02010600040101010101" pitchFamily="2" charset="-122"/>
                </a:rPr>
                <a:t>单元测试</a:t>
              </a:r>
            </a:p>
            <a:p>
              <a:pPr algn="ctr" defTabSz="912813" eaLnBrk="0" hangingPunct="0"/>
              <a:endParaRPr lang="en-US" altLang="zh-CN" b="1" i="0" dirty="0">
                <a:solidFill>
                  <a:srgbClr val="006600"/>
                </a:solidFill>
                <a:latin typeface="华文楷体" panose="02010600040101010101" pitchFamily="2" charset="-122"/>
                <a:ea typeface="华文楷体" panose="02010600040101010101" pitchFamily="2" charset="-122"/>
              </a:endParaRPr>
            </a:p>
          </p:txBody>
        </p:sp>
        <p:sp>
          <p:nvSpPr>
            <p:cNvPr id="97300" name="Line 29"/>
            <p:cNvSpPr>
              <a:spLocks noChangeShapeType="1"/>
            </p:cNvSpPr>
            <p:nvPr/>
          </p:nvSpPr>
          <p:spPr bwMode="auto">
            <a:xfrm>
              <a:off x="750" y="1444"/>
              <a:ext cx="191" cy="192"/>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01" name="Line 30"/>
            <p:cNvSpPr>
              <a:spLocks noChangeShapeType="1"/>
            </p:cNvSpPr>
            <p:nvPr/>
          </p:nvSpPr>
          <p:spPr bwMode="auto">
            <a:xfrm>
              <a:off x="1032" y="1907"/>
              <a:ext cx="270" cy="316"/>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02" name="Line 31"/>
            <p:cNvSpPr>
              <a:spLocks noChangeShapeType="1"/>
            </p:cNvSpPr>
            <p:nvPr/>
          </p:nvSpPr>
          <p:spPr bwMode="auto">
            <a:xfrm>
              <a:off x="1352" y="2471"/>
              <a:ext cx="270" cy="248"/>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03" name="Line 32"/>
            <p:cNvSpPr>
              <a:spLocks noChangeShapeType="1"/>
            </p:cNvSpPr>
            <p:nvPr/>
          </p:nvSpPr>
          <p:spPr bwMode="auto">
            <a:xfrm>
              <a:off x="1673" y="2979"/>
              <a:ext cx="240" cy="236"/>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04" name="Line 33"/>
            <p:cNvSpPr>
              <a:spLocks noChangeShapeType="1"/>
            </p:cNvSpPr>
            <p:nvPr/>
          </p:nvSpPr>
          <p:spPr bwMode="auto">
            <a:xfrm flipV="1">
              <a:off x="2263" y="3328"/>
              <a:ext cx="470" cy="0"/>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05" name="Line 34"/>
            <p:cNvSpPr>
              <a:spLocks noChangeShapeType="1"/>
            </p:cNvSpPr>
            <p:nvPr/>
          </p:nvSpPr>
          <p:spPr bwMode="auto">
            <a:xfrm>
              <a:off x="1562" y="1703"/>
              <a:ext cx="921" cy="0"/>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06" name="Line 35"/>
            <p:cNvSpPr>
              <a:spLocks noChangeShapeType="1"/>
            </p:cNvSpPr>
            <p:nvPr/>
          </p:nvSpPr>
          <p:spPr bwMode="auto">
            <a:xfrm>
              <a:off x="1201" y="2087"/>
              <a:ext cx="1322" cy="0"/>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07" name="Line 36"/>
            <p:cNvSpPr>
              <a:spLocks noChangeShapeType="1"/>
            </p:cNvSpPr>
            <p:nvPr/>
          </p:nvSpPr>
          <p:spPr bwMode="auto">
            <a:xfrm>
              <a:off x="1470" y="2572"/>
              <a:ext cx="1042" cy="0"/>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08" name="Line 37"/>
            <p:cNvSpPr>
              <a:spLocks noChangeShapeType="1"/>
            </p:cNvSpPr>
            <p:nvPr/>
          </p:nvSpPr>
          <p:spPr bwMode="auto">
            <a:xfrm>
              <a:off x="1773" y="3069"/>
              <a:ext cx="750" cy="0"/>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09" name="Line 38"/>
            <p:cNvSpPr>
              <a:spLocks noChangeShapeType="1"/>
            </p:cNvSpPr>
            <p:nvPr/>
          </p:nvSpPr>
          <p:spPr bwMode="auto">
            <a:xfrm flipV="1">
              <a:off x="4306" y="2493"/>
              <a:ext cx="200" cy="384"/>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10" name="Line 39"/>
            <p:cNvSpPr>
              <a:spLocks noChangeShapeType="1"/>
            </p:cNvSpPr>
            <p:nvPr/>
          </p:nvSpPr>
          <p:spPr bwMode="auto">
            <a:xfrm flipV="1">
              <a:off x="4597" y="1952"/>
              <a:ext cx="132" cy="271"/>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11" name="Line 40"/>
            <p:cNvSpPr>
              <a:spLocks noChangeShapeType="1"/>
            </p:cNvSpPr>
            <p:nvPr/>
          </p:nvSpPr>
          <p:spPr bwMode="auto">
            <a:xfrm flipV="1">
              <a:off x="4816" y="1476"/>
              <a:ext cx="82" cy="248"/>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12" name="Line 41"/>
            <p:cNvSpPr>
              <a:spLocks noChangeShapeType="1"/>
            </p:cNvSpPr>
            <p:nvPr/>
          </p:nvSpPr>
          <p:spPr bwMode="auto">
            <a:xfrm>
              <a:off x="3415" y="1658"/>
              <a:ext cx="281" cy="3"/>
            </a:xfrm>
            <a:prstGeom prst="line">
              <a:avLst/>
            </a:prstGeom>
            <a:noFill/>
            <a:ln w="12700">
              <a:solidFill>
                <a:schemeClr val="tx1"/>
              </a:solidFill>
              <a:round/>
              <a:headEnd/>
              <a:tailEn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13" name="Line 42"/>
            <p:cNvSpPr>
              <a:spLocks noChangeShapeType="1"/>
            </p:cNvSpPr>
            <p:nvPr/>
          </p:nvSpPr>
          <p:spPr bwMode="auto">
            <a:xfrm>
              <a:off x="3695" y="1658"/>
              <a:ext cx="2" cy="1230"/>
            </a:xfrm>
            <a:prstGeom prst="line">
              <a:avLst/>
            </a:prstGeom>
            <a:noFill/>
            <a:ln w="12700">
              <a:solidFill>
                <a:schemeClr val="tx1"/>
              </a:solidFill>
              <a:round/>
              <a:headEnd/>
              <a:tailEn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14" name="Line 43"/>
            <p:cNvSpPr>
              <a:spLocks noChangeShapeType="1"/>
            </p:cNvSpPr>
            <p:nvPr/>
          </p:nvSpPr>
          <p:spPr bwMode="auto">
            <a:xfrm flipH="1">
              <a:off x="3415" y="2888"/>
              <a:ext cx="280" cy="0"/>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15" name="Line 44"/>
            <p:cNvSpPr>
              <a:spLocks noChangeShapeType="1"/>
            </p:cNvSpPr>
            <p:nvPr/>
          </p:nvSpPr>
          <p:spPr bwMode="auto">
            <a:xfrm flipH="1">
              <a:off x="3434" y="2390"/>
              <a:ext cx="261" cy="0"/>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16" name="Line 45"/>
            <p:cNvSpPr>
              <a:spLocks noChangeShapeType="1"/>
            </p:cNvSpPr>
            <p:nvPr/>
          </p:nvSpPr>
          <p:spPr bwMode="auto">
            <a:xfrm flipH="1">
              <a:off x="3434" y="1972"/>
              <a:ext cx="261" cy="0"/>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17" name="Line 46"/>
            <p:cNvSpPr>
              <a:spLocks noChangeShapeType="1"/>
            </p:cNvSpPr>
            <p:nvPr/>
          </p:nvSpPr>
          <p:spPr bwMode="auto">
            <a:xfrm>
              <a:off x="3435" y="3046"/>
              <a:ext cx="541" cy="0"/>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18" name="Line 47"/>
            <p:cNvSpPr>
              <a:spLocks noChangeShapeType="1"/>
            </p:cNvSpPr>
            <p:nvPr/>
          </p:nvSpPr>
          <p:spPr bwMode="auto">
            <a:xfrm>
              <a:off x="3432" y="2652"/>
              <a:ext cx="992" cy="0"/>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19" name="Line 48"/>
            <p:cNvSpPr>
              <a:spLocks noChangeShapeType="1"/>
            </p:cNvSpPr>
            <p:nvPr/>
          </p:nvSpPr>
          <p:spPr bwMode="auto">
            <a:xfrm>
              <a:off x="3440" y="2144"/>
              <a:ext cx="1203" cy="0"/>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20" name="Line 49"/>
            <p:cNvSpPr>
              <a:spLocks noChangeShapeType="1"/>
            </p:cNvSpPr>
            <p:nvPr/>
          </p:nvSpPr>
          <p:spPr bwMode="auto">
            <a:xfrm flipV="1">
              <a:off x="3634" y="3327"/>
              <a:ext cx="471" cy="0"/>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r>
              <a:rPr lang="zh-CN" altLang="en-US"/>
              <a:t>软件测试与开发的关系</a:t>
            </a:r>
          </a:p>
        </p:txBody>
      </p:sp>
      <p:sp>
        <p:nvSpPr>
          <p:cNvPr id="90115" name="内容占位符 2"/>
          <p:cNvSpPr>
            <a:spLocks noGrp="1"/>
          </p:cNvSpPr>
          <p:nvPr>
            <p:ph idx="1"/>
          </p:nvPr>
        </p:nvSpPr>
        <p:spPr/>
        <p:txBody>
          <a:bodyPr/>
          <a:lstStyle/>
          <a:p>
            <a:pPr marL="358775"/>
            <a:r>
              <a:rPr lang="zh-CN" altLang="en-US">
                <a:solidFill>
                  <a:schemeClr val="tx2"/>
                </a:solidFill>
                <a:latin typeface="Gill Sans MT" pitchFamily="34" charset="0"/>
              </a:rPr>
              <a:t>软件测试与开发的并行关系</a:t>
            </a:r>
            <a:endParaRPr lang="zh-CN" altLang="en-US"/>
          </a:p>
        </p:txBody>
      </p:sp>
      <p:sp>
        <p:nvSpPr>
          <p:cNvPr id="90116" name="页脚占位符 3"/>
          <p:cNvSpPr>
            <a:spLocks noGrp="1"/>
          </p:cNvSpPr>
          <p:nvPr>
            <p:ph type="ftr" sz="quarter" idx="10"/>
          </p:nvPr>
        </p:nvSpPr>
        <p:spPr>
          <a:noFill/>
        </p:spPr>
        <p:txBody>
          <a:bodyPr/>
          <a:lstStyle/>
          <a:p>
            <a:fld id="{89AE01EF-1118-4641-9260-2ED507EFFC41}" type="slidenum">
              <a:rPr lang="en-US" altLang="zh-CN" smtClean="0"/>
              <a:pPr/>
              <a:t>101</a:t>
            </a:fld>
            <a:endParaRPr lang="en-US" altLang="zh-CN"/>
          </a:p>
        </p:txBody>
      </p:sp>
      <p:grpSp>
        <p:nvGrpSpPr>
          <p:cNvPr id="5" name="Group 4"/>
          <p:cNvGrpSpPr>
            <a:grpSpLocks/>
          </p:cNvGrpSpPr>
          <p:nvPr/>
        </p:nvGrpSpPr>
        <p:grpSpPr bwMode="auto">
          <a:xfrm>
            <a:off x="152400" y="1752600"/>
            <a:ext cx="8839200" cy="4434870"/>
            <a:chOff x="1645" y="5724"/>
            <a:chExt cx="7639" cy="3703"/>
          </a:xfrm>
        </p:grpSpPr>
        <p:sp>
          <p:nvSpPr>
            <p:cNvPr id="90118" name="Line 5"/>
            <p:cNvSpPr>
              <a:spLocks noChangeShapeType="1"/>
            </p:cNvSpPr>
            <p:nvPr/>
          </p:nvSpPr>
          <p:spPr bwMode="auto">
            <a:xfrm>
              <a:off x="2337" y="7293"/>
              <a:ext cx="480" cy="0"/>
            </a:xfrm>
            <a:prstGeom prst="line">
              <a:avLst/>
            </a:prstGeom>
            <a:noFill/>
            <a:ln w="9525">
              <a:solidFill>
                <a:srgbClr val="000000"/>
              </a:solidFill>
              <a:round/>
              <a:headEnd/>
              <a:tailEnd/>
            </a:ln>
          </p:spPr>
          <p:txBody>
            <a:bodyPr/>
            <a:lstStyle/>
            <a:p>
              <a:endParaRPr lang="zh-CN" altLang="en-US"/>
            </a:p>
          </p:txBody>
        </p:sp>
        <p:sp>
          <p:nvSpPr>
            <p:cNvPr id="90119" name="Oval 6"/>
            <p:cNvSpPr>
              <a:spLocks noChangeArrowheads="1"/>
            </p:cNvSpPr>
            <p:nvPr/>
          </p:nvSpPr>
          <p:spPr bwMode="auto">
            <a:xfrm>
              <a:off x="2837" y="7146"/>
              <a:ext cx="225" cy="246"/>
            </a:xfrm>
            <a:prstGeom prst="ellipse">
              <a:avLst/>
            </a:prstGeom>
            <a:solidFill>
              <a:srgbClr val="0000FF"/>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20" name="Oval 7"/>
            <p:cNvSpPr>
              <a:spLocks noChangeArrowheads="1"/>
            </p:cNvSpPr>
            <p:nvPr/>
          </p:nvSpPr>
          <p:spPr bwMode="auto">
            <a:xfrm>
              <a:off x="4289" y="7176"/>
              <a:ext cx="225" cy="246"/>
            </a:xfrm>
            <a:prstGeom prst="ellipse">
              <a:avLst/>
            </a:prstGeom>
            <a:solidFill>
              <a:srgbClr val="0000FF"/>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21" name="Line 8"/>
            <p:cNvSpPr>
              <a:spLocks noChangeShapeType="1"/>
            </p:cNvSpPr>
            <p:nvPr/>
          </p:nvSpPr>
          <p:spPr bwMode="auto">
            <a:xfrm>
              <a:off x="8769" y="7233"/>
              <a:ext cx="360" cy="0"/>
            </a:xfrm>
            <a:prstGeom prst="line">
              <a:avLst/>
            </a:prstGeom>
            <a:noFill/>
            <a:ln w="9525">
              <a:solidFill>
                <a:srgbClr val="000000"/>
              </a:solidFill>
              <a:round/>
              <a:headEnd/>
              <a:tailEnd/>
            </a:ln>
          </p:spPr>
          <p:txBody>
            <a:bodyPr/>
            <a:lstStyle/>
            <a:p>
              <a:endParaRPr lang="zh-CN" altLang="en-US"/>
            </a:p>
          </p:txBody>
        </p:sp>
        <p:sp>
          <p:nvSpPr>
            <p:cNvPr id="90122" name="Freeform 9"/>
            <p:cNvSpPr>
              <a:spLocks/>
            </p:cNvSpPr>
            <p:nvPr/>
          </p:nvSpPr>
          <p:spPr bwMode="auto">
            <a:xfrm>
              <a:off x="5049" y="6841"/>
              <a:ext cx="584" cy="174"/>
            </a:xfrm>
            <a:custGeom>
              <a:avLst/>
              <a:gdLst>
                <a:gd name="T0" fmla="*/ 75 w 676"/>
                <a:gd name="T1" fmla="*/ 0 h 205"/>
                <a:gd name="T2" fmla="*/ 48 w 676"/>
                <a:gd name="T3" fmla="*/ 13 h 205"/>
                <a:gd name="T4" fmla="*/ 22 w 676"/>
                <a:gd name="T5" fmla="*/ 15 h 205"/>
                <a:gd name="T6" fmla="*/ 0 w 676"/>
                <a:gd name="T7" fmla="*/ 0 h 205"/>
                <a:gd name="T8" fmla="*/ 0 60000 65536"/>
                <a:gd name="T9" fmla="*/ 0 60000 65536"/>
                <a:gd name="T10" fmla="*/ 0 60000 65536"/>
                <a:gd name="T11" fmla="*/ 0 60000 65536"/>
                <a:gd name="T12" fmla="*/ 0 w 676"/>
                <a:gd name="T13" fmla="*/ 0 h 205"/>
                <a:gd name="T14" fmla="*/ 676 w 676"/>
                <a:gd name="T15" fmla="*/ 205 h 205"/>
              </a:gdLst>
              <a:ahLst/>
              <a:cxnLst>
                <a:cxn ang="T8">
                  <a:pos x="T0" y="T1"/>
                </a:cxn>
                <a:cxn ang="T9">
                  <a:pos x="T2" y="T3"/>
                </a:cxn>
                <a:cxn ang="T10">
                  <a:pos x="T4" y="T5"/>
                </a:cxn>
                <a:cxn ang="T11">
                  <a:pos x="T6" y="T7"/>
                </a:cxn>
              </a:cxnLst>
              <a:rect l="T12" t="T13" r="T14" b="T15"/>
              <a:pathLst>
                <a:path w="676" h="205">
                  <a:moveTo>
                    <a:pt x="676" y="0"/>
                  </a:moveTo>
                  <a:cubicBezTo>
                    <a:pt x="595" y="60"/>
                    <a:pt x="514" y="120"/>
                    <a:pt x="436" y="150"/>
                  </a:cubicBezTo>
                  <a:cubicBezTo>
                    <a:pt x="358" y="180"/>
                    <a:pt x="283" y="205"/>
                    <a:pt x="210" y="180"/>
                  </a:cubicBezTo>
                  <a:cubicBezTo>
                    <a:pt x="137" y="155"/>
                    <a:pt x="35" y="30"/>
                    <a:pt x="0" y="0"/>
                  </a:cubicBezTo>
                </a:path>
              </a:pathLst>
            </a:custGeom>
            <a:noFill/>
            <a:ln w="9525">
              <a:solidFill>
                <a:srgbClr val="000000"/>
              </a:solidFill>
              <a:round/>
              <a:headEnd/>
              <a:tailEnd type="stealth" w="med" len="med"/>
            </a:ln>
          </p:spPr>
          <p:txBody>
            <a:bodyPr/>
            <a:lstStyle/>
            <a:p>
              <a:endParaRPr lang="zh-CN" altLang="en-US" sz="2000" b="1" i="0"/>
            </a:p>
          </p:txBody>
        </p:sp>
        <p:sp>
          <p:nvSpPr>
            <p:cNvPr id="90123" name="Line 10"/>
            <p:cNvSpPr>
              <a:spLocks noChangeShapeType="1"/>
            </p:cNvSpPr>
            <p:nvPr/>
          </p:nvSpPr>
          <p:spPr bwMode="auto">
            <a:xfrm>
              <a:off x="2215" y="6831"/>
              <a:ext cx="0" cy="330"/>
            </a:xfrm>
            <a:prstGeom prst="line">
              <a:avLst/>
            </a:prstGeom>
            <a:noFill/>
            <a:ln w="9525">
              <a:solidFill>
                <a:srgbClr val="000000"/>
              </a:solidFill>
              <a:round/>
              <a:headEnd/>
              <a:tailEnd/>
            </a:ln>
          </p:spPr>
          <p:txBody>
            <a:bodyPr/>
            <a:lstStyle/>
            <a:p>
              <a:endParaRPr lang="zh-CN" altLang="en-US"/>
            </a:p>
          </p:txBody>
        </p:sp>
        <p:sp>
          <p:nvSpPr>
            <p:cNvPr id="90124" name="Line 11"/>
            <p:cNvSpPr>
              <a:spLocks noChangeShapeType="1"/>
            </p:cNvSpPr>
            <p:nvPr/>
          </p:nvSpPr>
          <p:spPr bwMode="auto">
            <a:xfrm>
              <a:off x="5055" y="6027"/>
              <a:ext cx="0" cy="793"/>
            </a:xfrm>
            <a:prstGeom prst="line">
              <a:avLst/>
            </a:prstGeom>
            <a:noFill/>
            <a:ln w="9525">
              <a:solidFill>
                <a:srgbClr val="000000"/>
              </a:solidFill>
              <a:round/>
              <a:headEnd/>
              <a:tailEnd/>
            </a:ln>
          </p:spPr>
          <p:txBody>
            <a:bodyPr/>
            <a:lstStyle/>
            <a:p>
              <a:endParaRPr lang="zh-CN" altLang="en-US"/>
            </a:p>
          </p:txBody>
        </p:sp>
        <p:sp>
          <p:nvSpPr>
            <p:cNvPr id="90125" name="Line 12"/>
            <p:cNvSpPr>
              <a:spLocks noChangeShapeType="1"/>
            </p:cNvSpPr>
            <p:nvPr/>
          </p:nvSpPr>
          <p:spPr bwMode="auto">
            <a:xfrm>
              <a:off x="8679" y="7341"/>
              <a:ext cx="0" cy="390"/>
            </a:xfrm>
            <a:prstGeom prst="line">
              <a:avLst/>
            </a:prstGeom>
            <a:noFill/>
            <a:ln w="9525">
              <a:solidFill>
                <a:srgbClr val="000000"/>
              </a:solidFill>
              <a:round/>
              <a:headEnd/>
              <a:tailEnd/>
            </a:ln>
          </p:spPr>
          <p:txBody>
            <a:bodyPr/>
            <a:lstStyle/>
            <a:p>
              <a:endParaRPr lang="zh-CN" altLang="en-US"/>
            </a:p>
          </p:txBody>
        </p:sp>
        <p:sp>
          <p:nvSpPr>
            <p:cNvPr id="90126" name="Line 13"/>
            <p:cNvSpPr>
              <a:spLocks noChangeShapeType="1"/>
            </p:cNvSpPr>
            <p:nvPr/>
          </p:nvSpPr>
          <p:spPr bwMode="auto">
            <a:xfrm>
              <a:off x="8095" y="7356"/>
              <a:ext cx="0" cy="795"/>
            </a:xfrm>
            <a:prstGeom prst="line">
              <a:avLst/>
            </a:prstGeom>
            <a:noFill/>
            <a:ln w="9525">
              <a:solidFill>
                <a:srgbClr val="000000"/>
              </a:solidFill>
              <a:round/>
              <a:headEnd/>
              <a:tailEnd/>
            </a:ln>
          </p:spPr>
          <p:txBody>
            <a:bodyPr/>
            <a:lstStyle/>
            <a:p>
              <a:endParaRPr lang="zh-CN" altLang="en-US"/>
            </a:p>
          </p:txBody>
        </p:sp>
        <p:sp>
          <p:nvSpPr>
            <p:cNvPr id="90127" name="Freeform 14"/>
            <p:cNvSpPr>
              <a:spLocks/>
            </p:cNvSpPr>
            <p:nvPr/>
          </p:nvSpPr>
          <p:spPr bwMode="auto">
            <a:xfrm>
              <a:off x="6323" y="6871"/>
              <a:ext cx="584" cy="159"/>
            </a:xfrm>
            <a:custGeom>
              <a:avLst/>
              <a:gdLst>
                <a:gd name="T0" fmla="*/ 75 w 676"/>
                <a:gd name="T1" fmla="*/ 0 h 205"/>
                <a:gd name="T2" fmla="*/ 48 w 676"/>
                <a:gd name="T3" fmla="*/ 3 h 205"/>
                <a:gd name="T4" fmla="*/ 22 w 676"/>
                <a:gd name="T5" fmla="*/ 4 h 205"/>
                <a:gd name="T6" fmla="*/ 0 w 676"/>
                <a:gd name="T7" fmla="*/ 0 h 205"/>
                <a:gd name="T8" fmla="*/ 0 60000 65536"/>
                <a:gd name="T9" fmla="*/ 0 60000 65536"/>
                <a:gd name="T10" fmla="*/ 0 60000 65536"/>
                <a:gd name="T11" fmla="*/ 0 60000 65536"/>
                <a:gd name="T12" fmla="*/ 0 w 676"/>
                <a:gd name="T13" fmla="*/ 0 h 205"/>
                <a:gd name="T14" fmla="*/ 676 w 676"/>
                <a:gd name="T15" fmla="*/ 205 h 205"/>
              </a:gdLst>
              <a:ahLst/>
              <a:cxnLst>
                <a:cxn ang="T8">
                  <a:pos x="T0" y="T1"/>
                </a:cxn>
                <a:cxn ang="T9">
                  <a:pos x="T2" y="T3"/>
                </a:cxn>
                <a:cxn ang="T10">
                  <a:pos x="T4" y="T5"/>
                </a:cxn>
                <a:cxn ang="T11">
                  <a:pos x="T6" y="T7"/>
                </a:cxn>
              </a:cxnLst>
              <a:rect l="T12" t="T13" r="T14" b="T15"/>
              <a:pathLst>
                <a:path w="676" h="205">
                  <a:moveTo>
                    <a:pt x="676" y="0"/>
                  </a:moveTo>
                  <a:cubicBezTo>
                    <a:pt x="595" y="60"/>
                    <a:pt x="514" y="120"/>
                    <a:pt x="436" y="150"/>
                  </a:cubicBezTo>
                  <a:cubicBezTo>
                    <a:pt x="358" y="180"/>
                    <a:pt x="283" y="205"/>
                    <a:pt x="210" y="180"/>
                  </a:cubicBezTo>
                  <a:cubicBezTo>
                    <a:pt x="137" y="155"/>
                    <a:pt x="35" y="30"/>
                    <a:pt x="0" y="0"/>
                  </a:cubicBezTo>
                </a:path>
              </a:pathLst>
            </a:custGeom>
            <a:noFill/>
            <a:ln w="9525">
              <a:solidFill>
                <a:srgbClr val="000000"/>
              </a:solidFill>
              <a:round/>
              <a:headEnd/>
              <a:tailEnd type="stealth" w="med" len="med"/>
            </a:ln>
          </p:spPr>
          <p:txBody>
            <a:bodyPr/>
            <a:lstStyle/>
            <a:p>
              <a:endParaRPr lang="zh-CN" altLang="en-US" sz="2000" b="1" i="0"/>
            </a:p>
          </p:txBody>
        </p:sp>
        <p:sp>
          <p:nvSpPr>
            <p:cNvPr id="90128" name="Line 15"/>
            <p:cNvSpPr>
              <a:spLocks noChangeShapeType="1"/>
            </p:cNvSpPr>
            <p:nvPr/>
          </p:nvSpPr>
          <p:spPr bwMode="auto">
            <a:xfrm>
              <a:off x="6101" y="8613"/>
              <a:ext cx="0" cy="405"/>
            </a:xfrm>
            <a:prstGeom prst="line">
              <a:avLst/>
            </a:prstGeom>
            <a:noFill/>
            <a:ln w="9525">
              <a:solidFill>
                <a:srgbClr val="000000"/>
              </a:solidFill>
              <a:round/>
              <a:headEnd/>
              <a:tailEnd/>
            </a:ln>
          </p:spPr>
          <p:txBody>
            <a:bodyPr/>
            <a:lstStyle/>
            <a:p>
              <a:endParaRPr lang="zh-CN" altLang="en-US"/>
            </a:p>
          </p:txBody>
        </p:sp>
        <p:sp>
          <p:nvSpPr>
            <p:cNvPr id="90129" name="Freeform 16"/>
            <p:cNvSpPr>
              <a:spLocks/>
            </p:cNvSpPr>
            <p:nvPr/>
          </p:nvSpPr>
          <p:spPr bwMode="auto">
            <a:xfrm>
              <a:off x="4451" y="8573"/>
              <a:ext cx="1634" cy="264"/>
            </a:xfrm>
            <a:custGeom>
              <a:avLst/>
              <a:gdLst>
                <a:gd name="T0" fmla="*/ 379821597 w 676"/>
                <a:gd name="T1" fmla="*/ 0 h 205"/>
                <a:gd name="T2" fmla="*/ 244996960 w 676"/>
                <a:gd name="T3" fmla="*/ 6672 h 205"/>
                <a:gd name="T4" fmla="*/ 118067151 w 676"/>
                <a:gd name="T5" fmla="*/ 8020 h 205"/>
                <a:gd name="T6" fmla="*/ 0 w 676"/>
                <a:gd name="T7" fmla="*/ 0 h 205"/>
                <a:gd name="T8" fmla="*/ 0 60000 65536"/>
                <a:gd name="T9" fmla="*/ 0 60000 65536"/>
                <a:gd name="T10" fmla="*/ 0 60000 65536"/>
                <a:gd name="T11" fmla="*/ 0 60000 65536"/>
                <a:gd name="T12" fmla="*/ 0 w 676"/>
                <a:gd name="T13" fmla="*/ 0 h 205"/>
                <a:gd name="T14" fmla="*/ 676 w 676"/>
                <a:gd name="T15" fmla="*/ 205 h 205"/>
              </a:gdLst>
              <a:ahLst/>
              <a:cxnLst>
                <a:cxn ang="T8">
                  <a:pos x="T0" y="T1"/>
                </a:cxn>
                <a:cxn ang="T9">
                  <a:pos x="T2" y="T3"/>
                </a:cxn>
                <a:cxn ang="T10">
                  <a:pos x="T4" y="T5"/>
                </a:cxn>
                <a:cxn ang="T11">
                  <a:pos x="T6" y="T7"/>
                </a:cxn>
              </a:cxnLst>
              <a:rect l="T12" t="T13" r="T14" b="T15"/>
              <a:pathLst>
                <a:path w="676" h="205">
                  <a:moveTo>
                    <a:pt x="676" y="0"/>
                  </a:moveTo>
                  <a:cubicBezTo>
                    <a:pt x="595" y="60"/>
                    <a:pt x="514" y="120"/>
                    <a:pt x="436" y="150"/>
                  </a:cubicBezTo>
                  <a:cubicBezTo>
                    <a:pt x="358" y="180"/>
                    <a:pt x="283" y="205"/>
                    <a:pt x="210" y="180"/>
                  </a:cubicBezTo>
                  <a:cubicBezTo>
                    <a:pt x="137" y="155"/>
                    <a:pt x="35" y="30"/>
                    <a:pt x="0" y="0"/>
                  </a:cubicBezTo>
                </a:path>
              </a:pathLst>
            </a:custGeom>
            <a:noFill/>
            <a:ln w="9525">
              <a:solidFill>
                <a:srgbClr val="000000"/>
              </a:solidFill>
              <a:round/>
              <a:headEnd/>
              <a:tailEnd type="stealth" w="med" len="med"/>
            </a:ln>
          </p:spPr>
          <p:txBody>
            <a:bodyPr/>
            <a:lstStyle/>
            <a:p>
              <a:endParaRPr lang="zh-CN" altLang="en-US" sz="2000" b="1" i="0"/>
            </a:p>
          </p:txBody>
        </p:sp>
        <p:sp>
          <p:nvSpPr>
            <p:cNvPr id="90130" name="Text Box 17"/>
            <p:cNvSpPr txBox="1">
              <a:spLocks noChangeArrowheads="1"/>
            </p:cNvSpPr>
            <p:nvPr/>
          </p:nvSpPr>
          <p:spPr bwMode="auto">
            <a:xfrm>
              <a:off x="1823" y="6557"/>
              <a:ext cx="721" cy="288"/>
            </a:xfrm>
            <a:prstGeom prst="rect">
              <a:avLst/>
            </a:prstGeom>
            <a:noFill/>
            <a:ln w="9525">
              <a:noFill/>
              <a:miter lim="800000"/>
              <a:headEnd/>
              <a:tailEnd/>
            </a:ln>
          </p:spPr>
          <p:txBody>
            <a:bodyPr lIns="0" tIns="0" rIns="0" bIns="0"/>
            <a:lstStyle/>
            <a:p>
              <a:pPr algn="just" defTabSz="912813" eaLnBrk="0" hangingPunct="0"/>
              <a:r>
                <a:rPr lang="zh-CN" altLang="en-US" sz="1600" b="1" i="0">
                  <a:latin typeface="Times New Roman" pitchFamily="18" charset="0"/>
                </a:rPr>
                <a:t>需求分析</a:t>
              </a:r>
            </a:p>
          </p:txBody>
        </p:sp>
        <p:sp>
          <p:nvSpPr>
            <p:cNvPr id="90131" name="Text Box 18"/>
            <p:cNvSpPr txBox="1">
              <a:spLocks noChangeArrowheads="1"/>
            </p:cNvSpPr>
            <p:nvPr/>
          </p:nvSpPr>
          <p:spPr bwMode="auto">
            <a:xfrm>
              <a:off x="2672" y="6154"/>
              <a:ext cx="734" cy="302"/>
            </a:xfrm>
            <a:prstGeom prst="rect">
              <a:avLst/>
            </a:prstGeom>
            <a:noFill/>
            <a:ln w="9525">
              <a:noFill/>
              <a:miter lim="800000"/>
              <a:headEnd/>
              <a:tailEnd/>
            </a:ln>
          </p:spPr>
          <p:txBody>
            <a:bodyPr lIns="0" tIns="0" rIns="0" bIns="0"/>
            <a:lstStyle/>
            <a:p>
              <a:pPr algn="just" defTabSz="912813" eaLnBrk="0" hangingPunct="0"/>
              <a:r>
                <a:rPr lang="zh-CN" altLang="en-US" sz="1600" b="1" i="0" dirty="0">
                  <a:solidFill>
                    <a:srgbClr val="0000FF"/>
                  </a:solidFill>
                  <a:latin typeface="Times New Roman" pitchFamily="18" charset="0"/>
                </a:rPr>
                <a:t>需求评审</a:t>
              </a:r>
            </a:p>
          </p:txBody>
        </p:sp>
        <p:sp>
          <p:nvSpPr>
            <p:cNvPr id="90132" name="Text Box 19"/>
            <p:cNvSpPr txBox="1">
              <a:spLocks noChangeArrowheads="1"/>
            </p:cNvSpPr>
            <p:nvPr/>
          </p:nvSpPr>
          <p:spPr bwMode="auto">
            <a:xfrm>
              <a:off x="3364" y="6543"/>
              <a:ext cx="720" cy="288"/>
            </a:xfrm>
            <a:prstGeom prst="rect">
              <a:avLst/>
            </a:prstGeom>
            <a:noFill/>
            <a:ln w="9525">
              <a:noFill/>
              <a:miter lim="800000"/>
              <a:headEnd/>
              <a:tailEnd/>
            </a:ln>
          </p:spPr>
          <p:txBody>
            <a:bodyPr lIns="0" tIns="0" rIns="0" bIns="0"/>
            <a:lstStyle/>
            <a:p>
              <a:pPr algn="just" defTabSz="912813" eaLnBrk="0" hangingPunct="0"/>
              <a:r>
                <a:rPr lang="zh-CN" altLang="en-US" sz="1600" b="1" i="0">
                  <a:latin typeface="Times New Roman" pitchFamily="18" charset="0"/>
                </a:rPr>
                <a:t>概要设计</a:t>
              </a:r>
            </a:p>
          </p:txBody>
        </p:sp>
        <p:sp>
          <p:nvSpPr>
            <p:cNvPr id="90133" name="Text Box 20"/>
            <p:cNvSpPr txBox="1">
              <a:spLocks noChangeArrowheads="1"/>
            </p:cNvSpPr>
            <p:nvPr/>
          </p:nvSpPr>
          <p:spPr bwMode="auto">
            <a:xfrm>
              <a:off x="4791" y="5724"/>
              <a:ext cx="720" cy="280"/>
            </a:xfrm>
            <a:prstGeom prst="rect">
              <a:avLst/>
            </a:prstGeom>
            <a:noFill/>
            <a:ln w="9525">
              <a:noFill/>
              <a:miter lim="800000"/>
              <a:headEnd/>
              <a:tailEnd/>
            </a:ln>
          </p:spPr>
          <p:txBody>
            <a:bodyPr lIns="0" tIns="0" rIns="0" bIns="0"/>
            <a:lstStyle/>
            <a:p>
              <a:pPr algn="just" defTabSz="912813" eaLnBrk="0" hangingPunct="0"/>
              <a:r>
                <a:rPr lang="zh-CN" altLang="en-US" sz="1600" b="1" i="0">
                  <a:latin typeface="Times New Roman" pitchFamily="18" charset="0"/>
                </a:rPr>
                <a:t>详细设计</a:t>
              </a:r>
            </a:p>
          </p:txBody>
        </p:sp>
        <p:sp>
          <p:nvSpPr>
            <p:cNvPr id="90134" name="Oval 21"/>
            <p:cNvSpPr>
              <a:spLocks noChangeArrowheads="1"/>
            </p:cNvSpPr>
            <p:nvPr/>
          </p:nvSpPr>
          <p:spPr bwMode="auto">
            <a:xfrm>
              <a:off x="2111" y="7149"/>
              <a:ext cx="216" cy="227"/>
            </a:xfrm>
            <a:prstGeom prst="ellipse">
              <a:avLst/>
            </a:prstGeom>
            <a:solidFill>
              <a:schemeClr val="tx1"/>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35" name="Line 22"/>
            <p:cNvSpPr>
              <a:spLocks noChangeShapeType="1"/>
            </p:cNvSpPr>
            <p:nvPr/>
          </p:nvSpPr>
          <p:spPr bwMode="auto">
            <a:xfrm>
              <a:off x="2945" y="6443"/>
              <a:ext cx="0" cy="720"/>
            </a:xfrm>
            <a:prstGeom prst="line">
              <a:avLst/>
            </a:prstGeom>
            <a:noFill/>
            <a:ln w="9525">
              <a:solidFill>
                <a:srgbClr val="000000"/>
              </a:solidFill>
              <a:round/>
              <a:headEnd/>
              <a:tailEnd/>
            </a:ln>
          </p:spPr>
          <p:txBody>
            <a:bodyPr/>
            <a:lstStyle/>
            <a:p>
              <a:endParaRPr lang="zh-CN" altLang="en-US"/>
            </a:p>
          </p:txBody>
        </p:sp>
        <p:sp>
          <p:nvSpPr>
            <p:cNvPr id="90136" name="Line 23"/>
            <p:cNvSpPr>
              <a:spLocks noChangeShapeType="1"/>
            </p:cNvSpPr>
            <p:nvPr/>
          </p:nvSpPr>
          <p:spPr bwMode="auto">
            <a:xfrm>
              <a:off x="1645" y="7271"/>
              <a:ext cx="461" cy="0"/>
            </a:xfrm>
            <a:prstGeom prst="line">
              <a:avLst/>
            </a:prstGeom>
            <a:noFill/>
            <a:ln w="9525">
              <a:solidFill>
                <a:srgbClr val="000000"/>
              </a:solidFill>
              <a:round/>
              <a:headEnd/>
              <a:tailEnd/>
            </a:ln>
          </p:spPr>
          <p:txBody>
            <a:bodyPr/>
            <a:lstStyle/>
            <a:p>
              <a:endParaRPr lang="zh-CN" altLang="en-US"/>
            </a:p>
          </p:txBody>
        </p:sp>
        <p:sp>
          <p:nvSpPr>
            <p:cNvPr id="90137" name="Oval 24"/>
            <p:cNvSpPr>
              <a:spLocks noChangeArrowheads="1"/>
            </p:cNvSpPr>
            <p:nvPr/>
          </p:nvSpPr>
          <p:spPr bwMode="auto">
            <a:xfrm>
              <a:off x="3579" y="7163"/>
              <a:ext cx="216" cy="227"/>
            </a:xfrm>
            <a:prstGeom prst="ellipse">
              <a:avLst/>
            </a:prstGeom>
            <a:solidFill>
              <a:schemeClr val="tx1"/>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38" name="Line 25"/>
            <p:cNvSpPr>
              <a:spLocks noChangeShapeType="1"/>
            </p:cNvSpPr>
            <p:nvPr/>
          </p:nvSpPr>
          <p:spPr bwMode="auto">
            <a:xfrm>
              <a:off x="3085" y="7285"/>
              <a:ext cx="461" cy="0"/>
            </a:xfrm>
            <a:prstGeom prst="line">
              <a:avLst/>
            </a:prstGeom>
            <a:noFill/>
            <a:ln w="9525">
              <a:solidFill>
                <a:srgbClr val="000000"/>
              </a:solidFill>
              <a:round/>
              <a:headEnd/>
              <a:tailEnd/>
            </a:ln>
          </p:spPr>
          <p:txBody>
            <a:bodyPr/>
            <a:lstStyle/>
            <a:p>
              <a:endParaRPr lang="zh-CN" altLang="en-US"/>
            </a:p>
          </p:txBody>
        </p:sp>
        <p:sp>
          <p:nvSpPr>
            <p:cNvPr id="90139" name="Line 26"/>
            <p:cNvSpPr>
              <a:spLocks noChangeShapeType="1"/>
            </p:cNvSpPr>
            <p:nvPr/>
          </p:nvSpPr>
          <p:spPr bwMode="auto">
            <a:xfrm>
              <a:off x="3835" y="7285"/>
              <a:ext cx="461" cy="0"/>
            </a:xfrm>
            <a:prstGeom prst="line">
              <a:avLst/>
            </a:prstGeom>
            <a:noFill/>
            <a:ln w="9525">
              <a:solidFill>
                <a:srgbClr val="000000"/>
              </a:solidFill>
              <a:round/>
              <a:headEnd/>
              <a:tailEnd/>
            </a:ln>
          </p:spPr>
          <p:txBody>
            <a:bodyPr/>
            <a:lstStyle/>
            <a:p>
              <a:endParaRPr lang="zh-CN" altLang="en-US"/>
            </a:p>
          </p:txBody>
        </p:sp>
        <p:sp>
          <p:nvSpPr>
            <p:cNvPr id="90140" name="Oval 27"/>
            <p:cNvSpPr>
              <a:spLocks noChangeArrowheads="1"/>
            </p:cNvSpPr>
            <p:nvPr/>
          </p:nvSpPr>
          <p:spPr bwMode="auto">
            <a:xfrm>
              <a:off x="4962" y="6565"/>
              <a:ext cx="216" cy="228"/>
            </a:xfrm>
            <a:prstGeom prst="ellipse">
              <a:avLst/>
            </a:prstGeom>
            <a:solidFill>
              <a:schemeClr val="tx1"/>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41" name="Oval 28"/>
            <p:cNvSpPr>
              <a:spLocks noChangeArrowheads="1"/>
            </p:cNvSpPr>
            <p:nvPr/>
          </p:nvSpPr>
          <p:spPr bwMode="auto">
            <a:xfrm>
              <a:off x="5567" y="6552"/>
              <a:ext cx="216" cy="227"/>
            </a:xfrm>
            <a:prstGeom prst="ellipse">
              <a:avLst/>
            </a:prstGeom>
            <a:solidFill>
              <a:srgbClr val="0000FF"/>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42" name="Line 29"/>
            <p:cNvSpPr>
              <a:spLocks noChangeShapeType="1"/>
            </p:cNvSpPr>
            <p:nvPr/>
          </p:nvSpPr>
          <p:spPr bwMode="auto">
            <a:xfrm>
              <a:off x="5160" y="6674"/>
              <a:ext cx="386" cy="0"/>
            </a:xfrm>
            <a:prstGeom prst="line">
              <a:avLst/>
            </a:prstGeom>
            <a:noFill/>
            <a:ln w="9525">
              <a:solidFill>
                <a:srgbClr val="000000"/>
              </a:solidFill>
              <a:round/>
              <a:headEnd/>
              <a:tailEnd/>
            </a:ln>
          </p:spPr>
          <p:txBody>
            <a:bodyPr/>
            <a:lstStyle/>
            <a:p>
              <a:endParaRPr lang="zh-CN" altLang="en-US"/>
            </a:p>
          </p:txBody>
        </p:sp>
        <p:sp>
          <p:nvSpPr>
            <p:cNvPr id="90143" name="Line 30"/>
            <p:cNvSpPr>
              <a:spLocks noChangeShapeType="1"/>
            </p:cNvSpPr>
            <p:nvPr/>
          </p:nvSpPr>
          <p:spPr bwMode="auto">
            <a:xfrm>
              <a:off x="5780" y="6660"/>
              <a:ext cx="375" cy="0"/>
            </a:xfrm>
            <a:prstGeom prst="line">
              <a:avLst/>
            </a:prstGeom>
            <a:noFill/>
            <a:ln w="9525">
              <a:solidFill>
                <a:srgbClr val="000000"/>
              </a:solidFill>
              <a:round/>
              <a:headEnd/>
              <a:tailEnd/>
            </a:ln>
          </p:spPr>
          <p:txBody>
            <a:bodyPr/>
            <a:lstStyle/>
            <a:p>
              <a:endParaRPr lang="zh-CN" altLang="en-US"/>
            </a:p>
          </p:txBody>
        </p:sp>
        <p:sp>
          <p:nvSpPr>
            <p:cNvPr id="90144" name="Line 31"/>
            <p:cNvSpPr>
              <a:spLocks noChangeShapeType="1"/>
            </p:cNvSpPr>
            <p:nvPr/>
          </p:nvSpPr>
          <p:spPr bwMode="auto">
            <a:xfrm>
              <a:off x="6426" y="6660"/>
              <a:ext cx="374" cy="0"/>
            </a:xfrm>
            <a:prstGeom prst="line">
              <a:avLst/>
            </a:prstGeom>
            <a:noFill/>
            <a:ln w="9525">
              <a:solidFill>
                <a:srgbClr val="000000"/>
              </a:solidFill>
              <a:round/>
              <a:headEnd/>
              <a:tailEnd/>
            </a:ln>
          </p:spPr>
          <p:txBody>
            <a:bodyPr/>
            <a:lstStyle/>
            <a:p>
              <a:endParaRPr lang="zh-CN" altLang="en-US"/>
            </a:p>
          </p:txBody>
        </p:sp>
        <p:sp>
          <p:nvSpPr>
            <p:cNvPr id="90145" name="Oval 32"/>
            <p:cNvSpPr>
              <a:spLocks noChangeArrowheads="1"/>
            </p:cNvSpPr>
            <p:nvPr/>
          </p:nvSpPr>
          <p:spPr bwMode="auto">
            <a:xfrm>
              <a:off x="6188" y="6552"/>
              <a:ext cx="216" cy="227"/>
            </a:xfrm>
            <a:prstGeom prst="ellipse">
              <a:avLst/>
            </a:prstGeom>
            <a:solidFill>
              <a:schemeClr val="tx1"/>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46" name="Oval 33"/>
            <p:cNvSpPr>
              <a:spLocks noChangeArrowheads="1"/>
            </p:cNvSpPr>
            <p:nvPr/>
          </p:nvSpPr>
          <p:spPr bwMode="auto">
            <a:xfrm>
              <a:off x="6806" y="6552"/>
              <a:ext cx="216" cy="227"/>
            </a:xfrm>
            <a:prstGeom prst="ellipse">
              <a:avLst/>
            </a:prstGeom>
            <a:solidFill>
              <a:srgbClr val="0000FF"/>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47" name="Line 34"/>
            <p:cNvSpPr>
              <a:spLocks noChangeShapeType="1"/>
            </p:cNvSpPr>
            <p:nvPr/>
          </p:nvSpPr>
          <p:spPr bwMode="auto">
            <a:xfrm>
              <a:off x="7060" y="6660"/>
              <a:ext cx="374" cy="0"/>
            </a:xfrm>
            <a:prstGeom prst="line">
              <a:avLst/>
            </a:prstGeom>
            <a:noFill/>
            <a:ln w="9525">
              <a:solidFill>
                <a:srgbClr val="000000"/>
              </a:solidFill>
              <a:round/>
              <a:headEnd/>
              <a:tailEnd/>
            </a:ln>
          </p:spPr>
          <p:txBody>
            <a:bodyPr/>
            <a:lstStyle/>
            <a:p>
              <a:endParaRPr lang="zh-CN" altLang="en-US"/>
            </a:p>
          </p:txBody>
        </p:sp>
        <p:sp>
          <p:nvSpPr>
            <p:cNvPr id="90148" name="Oval 35"/>
            <p:cNvSpPr>
              <a:spLocks noChangeArrowheads="1"/>
            </p:cNvSpPr>
            <p:nvPr/>
          </p:nvSpPr>
          <p:spPr bwMode="auto">
            <a:xfrm>
              <a:off x="7453" y="6552"/>
              <a:ext cx="216" cy="227"/>
            </a:xfrm>
            <a:prstGeom prst="ellipse">
              <a:avLst/>
            </a:prstGeom>
            <a:solidFill>
              <a:srgbClr val="006600"/>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49" name="Oval 36"/>
            <p:cNvSpPr>
              <a:spLocks noChangeArrowheads="1"/>
            </p:cNvSpPr>
            <p:nvPr/>
          </p:nvSpPr>
          <p:spPr bwMode="auto">
            <a:xfrm>
              <a:off x="4991" y="7676"/>
              <a:ext cx="216" cy="228"/>
            </a:xfrm>
            <a:prstGeom prst="ellipse">
              <a:avLst/>
            </a:prstGeom>
            <a:solidFill>
              <a:schemeClr val="tx1"/>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50" name="Line 37"/>
            <p:cNvSpPr>
              <a:spLocks noChangeShapeType="1"/>
            </p:cNvSpPr>
            <p:nvPr/>
          </p:nvSpPr>
          <p:spPr bwMode="auto">
            <a:xfrm>
              <a:off x="5189" y="7798"/>
              <a:ext cx="386" cy="0"/>
            </a:xfrm>
            <a:prstGeom prst="line">
              <a:avLst/>
            </a:prstGeom>
            <a:noFill/>
            <a:ln w="9525">
              <a:solidFill>
                <a:srgbClr val="000000"/>
              </a:solidFill>
              <a:round/>
              <a:headEnd/>
              <a:tailEnd/>
            </a:ln>
          </p:spPr>
          <p:txBody>
            <a:bodyPr/>
            <a:lstStyle/>
            <a:p>
              <a:endParaRPr lang="zh-CN" altLang="en-US"/>
            </a:p>
          </p:txBody>
        </p:sp>
        <p:sp>
          <p:nvSpPr>
            <p:cNvPr id="90151" name="Oval 38"/>
            <p:cNvSpPr>
              <a:spLocks noChangeArrowheads="1"/>
            </p:cNvSpPr>
            <p:nvPr/>
          </p:nvSpPr>
          <p:spPr bwMode="auto">
            <a:xfrm>
              <a:off x="5609" y="7690"/>
              <a:ext cx="216" cy="228"/>
            </a:xfrm>
            <a:prstGeom prst="ellipse">
              <a:avLst/>
            </a:prstGeom>
            <a:solidFill>
              <a:srgbClr val="0000FF"/>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52" name="Line 39"/>
            <p:cNvSpPr>
              <a:spLocks noChangeShapeType="1"/>
            </p:cNvSpPr>
            <p:nvPr/>
          </p:nvSpPr>
          <p:spPr bwMode="auto">
            <a:xfrm>
              <a:off x="5838" y="7812"/>
              <a:ext cx="374" cy="0"/>
            </a:xfrm>
            <a:prstGeom prst="line">
              <a:avLst/>
            </a:prstGeom>
            <a:noFill/>
            <a:ln w="9525">
              <a:solidFill>
                <a:srgbClr val="000000"/>
              </a:solidFill>
              <a:round/>
              <a:headEnd/>
              <a:tailEnd/>
            </a:ln>
          </p:spPr>
          <p:txBody>
            <a:bodyPr/>
            <a:lstStyle/>
            <a:p>
              <a:endParaRPr lang="zh-CN" altLang="en-US"/>
            </a:p>
          </p:txBody>
        </p:sp>
        <p:sp>
          <p:nvSpPr>
            <p:cNvPr id="90153" name="Oval 40"/>
            <p:cNvSpPr>
              <a:spLocks noChangeArrowheads="1"/>
            </p:cNvSpPr>
            <p:nvPr/>
          </p:nvSpPr>
          <p:spPr bwMode="auto">
            <a:xfrm>
              <a:off x="6245" y="7704"/>
              <a:ext cx="216" cy="228"/>
            </a:xfrm>
            <a:prstGeom prst="ellipse">
              <a:avLst/>
            </a:prstGeom>
            <a:solidFill>
              <a:schemeClr val="tx1"/>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54" name="Line 41"/>
            <p:cNvSpPr>
              <a:spLocks noChangeShapeType="1"/>
            </p:cNvSpPr>
            <p:nvPr/>
          </p:nvSpPr>
          <p:spPr bwMode="auto">
            <a:xfrm>
              <a:off x="6483" y="7812"/>
              <a:ext cx="375" cy="0"/>
            </a:xfrm>
            <a:prstGeom prst="line">
              <a:avLst/>
            </a:prstGeom>
            <a:noFill/>
            <a:ln w="9525">
              <a:solidFill>
                <a:srgbClr val="000000"/>
              </a:solidFill>
              <a:round/>
              <a:headEnd/>
              <a:tailEnd/>
            </a:ln>
          </p:spPr>
          <p:txBody>
            <a:bodyPr/>
            <a:lstStyle/>
            <a:p>
              <a:endParaRPr lang="zh-CN" altLang="en-US"/>
            </a:p>
          </p:txBody>
        </p:sp>
        <p:sp>
          <p:nvSpPr>
            <p:cNvPr id="90155" name="Oval 42"/>
            <p:cNvSpPr>
              <a:spLocks noChangeArrowheads="1"/>
            </p:cNvSpPr>
            <p:nvPr/>
          </p:nvSpPr>
          <p:spPr bwMode="auto">
            <a:xfrm>
              <a:off x="6850" y="7690"/>
              <a:ext cx="216" cy="228"/>
            </a:xfrm>
            <a:prstGeom prst="ellipse">
              <a:avLst/>
            </a:prstGeom>
            <a:solidFill>
              <a:srgbClr val="0000FF"/>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56" name="Line 43"/>
            <p:cNvSpPr>
              <a:spLocks noChangeShapeType="1"/>
            </p:cNvSpPr>
            <p:nvPr/>
          </p:nvSpPr>
          <p:spPr bwMode="auto">
            <a:xfrm>
              <a:off x="7060" y="7798"/>
              <a:ext cx="374" cy="0"/>
            </a:xfrm>
            <a:prstGeom prst="line">
              <a:avLst/>
            </a:prstGeom>
            <a:noFill/>
            <a:ln w="9525">
              <a:solidFill>
                <a:srgbClr val="000000"/>
              </a:solidFill>
              <a:round/>
              <a:headEnd/>
              <a:tailEnd/>
            </a:ln>
          </p:spPr>
          <p:txBody>
            <a:bodyPr/>
            <a:lstStyle/>
            <a:p>
              <a:endParaRPr lang="zh-CN" altLang="en-US"/>
            </a:p>
          </p:txBody>
        </p:sp>
        <p:sp>
          <p:nvSpPr>
            <p:cNvPr id="90157" name="Oval 44"/>
            <p:cNvSpPr>
              <a:spLocks noChangeArrowheads="1"/>
            </p:cNvSpPr>
            <p:nvPr/>
          </p:nvSpPr>
          <p:spPr bwMode="auto">
            <a:xfrm>
              <a:off x="7469" y="7676"/>
              <a:ext cx="216" cy="228"/>
            </a:xfrm>
            <a:prstGeom prst="ellipse">
              <a:avLst/>
            </a:prstGeom>
            <a:solidFill>
              <a:srgbClr val="006600"/>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58" name="Oval 45"/>
            <p:cNvSpPr>
              <a:spLocks noChangeArrowheads="1"/>
            </p:cNvSpPr>
            <p:nvPr/>
          </p:nvSpPr>
          <p:spPr bwMode="auto">
            <a:xfrm>
              <a:off x="7959" y="7107"/>
              <a:ext cx="216" cy="228"/>
            </a:xfrm>
            <a:prstGeom prst="ellipse">
              <a:avLst/>
            </a:prstGeom>
            <a:solidFill>
              <a:srgbClr val="006600"/>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59" name="Oval 46"/>
            <p:cNvSpPr>
              <a:spLocks noChangeArrowheads="1"/>
            </p:cNvSpPr>
            <p:nvPr/>
          </p:nvSpPr>
          <p:spPr bwMode="auto">
            <a:xfrm>
              <a:off x="8550" y="7093"/>
              <a:ext cx="216" cy="228"/>
            </a:xfrm>
            <a:prstGeom prst="ellipse">
              <a:avLst/>
            </a:prstGeom>
            <a:solidFill>
              <a:srgbClr val="006600"/>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60" name="Oval 47"/>
            <p:cNvSpPr>
              <a:spLocks noChangeArrowheads="1"/>
            </p:cNvSpPr>
            <p:nvPr/>
          </p:nvSpPr>
          <p:spPr bwMode="auto">
            <a:xfrm>
              <a:off x="4328" y="8357"/>
              <a:ext cx="216" cy="227"/>
            </a:xfrm>
            <a:prstGeom prst="ellipse">
              <a:avLst/>
            </a:prstGeom>
            <a:solidFill>
              <a:srgbClr val="FF0000"/>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61" name="Oval 48"/>
            <p:cNvSpPr>
              <a:spLocks noChangeArrowheads="1"/>
            </p:cNvSpPr>
            <p:nvPr/>
          </p:nvSpPr>
          <p:spPr bwMode="auto">
            <a:xfrm>
              <a:off x="5294" y="8357"/>
              <a:ext cx="216" cy="227"/>
            </a:xfrm>
            <a:prstGeom prst="ellipse">
              <a:avLst/>
            </a:prstGeom>
            <a:solidFill>
              <a:srgbClr val="FF0000"/>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62" name="Oval 49"/>
            <p:cNvSpPr>
              <a:spLocks noChangeArrowheads="1"/>
            </p:cNvSpPr>
            <p:nvPr/>
          </p:nvSpPr>
          <p:spPr bwMode="auto">
            <a:xfrm>
              <a:off x="5957" y="8343"/>
              <a:ext cx="216" cy="228"/>
            </a:xfrm>
            <a:prstGeom prst="ellipse">
              <a:avLst/>
            </a:prstGeom>
            <a:solidFill>
              <a:srgbClr val="FF0000"/>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63" name="Line 50"/>
            <p:cNvSpPr>
              <a:spLocks noChangeShapeType="1"/>
            </p:cNvSpPr>
            <p:nvPr/>
          </p:nvSpPr>
          <p:spPr bwMode="auto">
            <a:xfrm flipV="1">
              <a:off x="4482" y="6715"/>
              <a:ext cx="474" cy="459"/>
            </a:xfrm>
            <a:prstGeom prst="line">
              <a:avLst/>
            </a:prstGeom>
            <a:noFill/>
            <a:ln w="9525">
              <a:solidFill>
                <a:srgbClr val="000000"/>
              </a:solidFill>
              <a:round/>
              <a:headEnd/>
              <a:tailEnd/>
            </a:ln>
          </p:spPr>
          <p:txBody>
            <a:bodyPr/>
            <a:lstStyle/>
            <a:p>
              <a:endParaRPr lang="zh-CN" altLang="en-US"/>
            </a:p>
          </p:txBody>
        </p:sp>
        <p:sp>
          <p:nvSpPr>
            <p:cNvPr id="90164" name="Line 51"/>
            <p:cNvSpPr>
              <a:spLocks noChangeShapeType="1"/>
            </p:cNvSpPr>
            <p:nvPr/>
          </p:nvSpPr>
          <p:spPr bwMode="auto">
            <a:xfrm>
              <a:off x="4482" y="7354"/>
              <a:ext cx="518" cy="403"/>
            </a:xfrm>
            <a:prstGeom prst="line">
              <a:avLst/>
            </a:prstGeom>
            <a:noFill/>
            <a:ln w="9525">
              <a:solidFill>
                <a:srgbClr val="000000"/>
              </a:solidFill>
              <a:round/>
              <a:headEnd/>
              <a:tailEnd/>
            </a:ln>
          </p:spPr>
          <p:txBody>
            <a:bodyPr/>
            <a:lstStyle/>
            <a:p>
              <a:endParaRPr lang="zh-CN" altLang="en-US"/>
            </a:p>
          </p:txBody>
        </p:sp>
        <p:sp>
          <p:nvSpPr>
            <p:cNvPr id="90165" name="Line 52"/>
            <p:cNvSpPr>
              <a:spLocks noChangeShapeType="1"/>
            </p:cNvSpPr>
            <p:nvPr/>
          </p:nvSpPr>
          <p:spPr bwMode="auto">
            <a:xfrm>
              <a:off x="7665" y="6743"/>
              <a:ext cx="361" cy="361"/>
            </a:xfrm>
            <a:prstGeom prst="line">
              <a:avLst/>
            </a:prstGeom>
            <a:noFill/>
            <a:ln w="9525">
              <a:solidFill>
                <a:srgbClr val="000000"/>
              </a:solidFill>
              <a:round/>
              <a:headEnd/>
              <a:tailEnd/>
            </a:ln>
          </p:spPr>
          <p:txBody>
            <a:bodyPr/>
            <a:lstStyle/>
            <a:p>
              <a:endParaRPr lang="zh-CN" altLang="en-US"/>
            </a:p>
          </p:txBody>
        </p:sp>
        <p:sp>
          <p:nvSpPr>
            <p:cNvPr id="90166" name="Line 53"/>
            <p:cNvSpPr>
              <a:spLocks noChangeShapeType="1"/>
            </p:cNvSpPr>
            <p:nvPr/>
          </p:nvSpPr>
          <p:spPr bwMode="auto">
            <a:xfrm flipV="1">
              <a:off x="7693" y="7340"/>
              <a:ext cx="317" cy="445"/>
            </a:xfrm>
            <a:prstGeom prst="line">
              <a:avLst/>
            </a:prstGeom>
            <a:noFill/>
            <a:ln w="9525">
              <a:solidFill>
                <a:srgbClr val="000000"/>
              </a:solidFill>
              <a:round/>
              <a:headEnd/>
              <a:tailEnd/>
            </a:ln>
          </p:spPr>
          <p:txBody>
            <a:bodyPr/>
            <a:lstStyle/>
            <a:p>
              <a:endParaRPr lang="zh-CN" altLang="en-US"/>
            </a:p>
          </p:txBody>
        </p:sp>
        <p:sp>
          <p:nvSpPr>
            <p:cNvPr id="90167" name="Line 54"/>
            <p:cNvSpPr>
              <a:spLocks noChangeShapeType="1"/>
            </p:cNvSpPr>
            <p:nvPr/>
          </p:nvSpPr>
          <p:spPr bwMode="auto">
            <a:xfrm>
              <a:off x="8170" y="7229"/>
              <a:ext cx="388" cy="0"/>
            </a:xfrm>
            <a:prstGeom prst="line">
              <a:avLst/>
            </a:prstGeom>
            <a:noFill/>
            <a:ln w="9525">
              <a:solidFill>
                <a:srgbClr val="000000"/>
              </a:solidFill>
              <a:round/>
              <a:headEnd/>
              <a:tailEnd/>
            </a:ln>
          </p:spPr>
          <p:txBody>
            <a:bodyPr/>
            <a:lstStyle/>
            <a:p>
              <a:endParaRPr lang="zh-CN" altLang="en-US"/>
            </a:p>
          </p:txBody>
        </p:sp>
        <p:sp>
          <p:nvSpPr>
            <p:cNvPr id="90168" name="Line 55"/>
            <p:cNvSpPr>
              <a:spLocks noChangeShapeType="1"/>
            </p:cNvSpPr>
            <p:nvPr/>
          </p:nvSpPr>
          <p:spPr bwMode="auto">
            <a:xfrm>
              <a:off x="3041" y="7368"/>
              <a:ext cx="1297" cy="1041"/>
            </a:xfrm>
            <a:prstGeom prst="line">
              <a:avLst/>
            </a:prstGeom>
            <a:noFill/>
            <a:ln w="9525">
              <a:solidFill>
                <a:srgbClr val="000000"/>
              </a:solidFill>
              <a:round/>
              <a:headEnd/>
              <a:tailEnd/>
            </a:ln>
          </p:spPr>
          <p:txBody>
            <a:bodyPr/>
            <a:lstStyle/>
            <a:p>
              <a:endParaRPr lang="zh-CN" altLang="en-US"/>
            </a:p>
          </p:txBody>
        </p:sp>
        <p:sp>
          <p:nvSpPr>
            <p:cNvPr id="90169" name="Line 56"/>
            <p:cNvSpPr>
              <a:spLocks noChangeShapeType="1"/>
            </p:cNvSpPr>
            <p:nvPr/>
          </p:nvSpPr>
          <p:spPr bwMode="auto">
            <a:xfrm>
              <a:off x="4553" y="8493"/>
              <a:ext cx="749" cy="0"/>
            </a:xfrm>
            <a:prstGeom prst="line">
              <a:avLst/>
            </a:prstGeom>
            <a:noFill/>
            <a:ln w="9525">
              <a:solidFill>
                <a:srgbClr val="000000"/>
              </a:solidFill>
              <a:round/>
              <a:headEnd/>
              <a:tailEnd/>
            </a:ln>
          </p:spPr>
          <p:txBody>
            <a:bodyPr/>
            <a:lstStyle/>
            <a:p>
              <a:endParaRPr lang="zh-CN" altLang="en-US"/>
            </a:p>
          </p:txBody>
        </p:sp>
        <p:sp>
          <p:nvSpPr>
            <p:cNvPr id="90170" name="Line 57"/>
            <p:cNvSpPr>
              <a:spLocks noChangeShapeType="1"/>
            </p:cNvSpPr>
            <p:nvPr/>
          </p:nvSpPr>
          <p:spPr bwMode="auto">
            <a:xfrm>
              <a:off x="5519" y="8493"/>
              <a:ext cx="446" cy="0"/>
            </a:xfrm>
            <a:prstGeom prst="line">
              <a:avLst/>
            </a:prstGeom>
            <a:noFill/>
            <a:ln w="9525">
              <a:solidFill>
                <a:srgbClr val="000000"/>
              </a:solidFill>
              <a:round/>
              <a:headEnd/>
              <a:tailEnd/>
            </a:ln>
          </p:spPr>
          <p:txBody>
            <a:bodyPr/>
            <a:lstStyle/>
            <a:p>
              <a:endParaRPr lang="zh-CN" altLang="en-US"/>
            </a:p>
          </p:txBody>
        </p:sp>
        <p:sp>
          <p:nvSpPr>
            <p:cNvPr id="90171" name="Freeform 58"/>
            <p:cNvSpPr>
              <a:spLocks/>
            </p:cNvSpPr>
            <p:nvPr/>
          </p:nvSpPr>
          <p:spPr bwMode="auto">
            <a:xfrm rot="10631310">
              <a:off x="5119" y="7556"/>
              <a:ext cx="599" cy="116"/>
            </a:xfrm>
            <a:custGeom>
              <a:avLst/>
              <a:gdLst>
                <a:gd name="T0" fmla="*/ 111 w 676"/>
                <a:gd name="T1" fmla="*/ 0 h 205"/>
                <a:gd name="T2" fmla="*/ 70 w 676"/>
                <a:gd name="T3" fmla="*/ 1 h 205"/>
                <a:gd name="T4" fmla="*/ 34 w 676"/>
                <a:gd name="T5" fmla="*/ 1 h 205"/>
                <a:gd name="T6" fmla="*/ 0 w 676"/>
                <a:gd name="T7" fmla="*/ 0 h 205"/>
                <a:gd name="T8" fmla="*/ 0 60000 65536"/>
                <a:gd name="T9" fmla="*/ 0 60000 65536"/>
                <a:gd name="T10" fmla="*/ 0 60000 65536"/>
                <a:gd name="T11" fmla="*/ 0 60000 65536"/>
                <a:gd name="T12" fmla="*/ 0 w 676"/>
                <a:gd name="T13" fmla="*/ 0 h 205"/>
                <a:gd name="T14" fmla="*/ 676 w 676"/>
                <a:gd name="T15" fmla="*/ 205 h 205"/>
              </a:gdLst>
              <a:ahLst/>
              <a:cxnLst>
                <a:cxn ang="T8">
                  <a:pos x="T0" y="T1"/>
                </a:cxn>
                <a:cxn ang="T9">
                  <a:pos x="T2" y="T3"/>
                </a:cxn>
                <a:cxn ang="T10">
                  <a:pos x="T4" y="T5"/>
                </a:cxn>
                <a:cxn ang="T11">
                  <a:pos x="T6" y="T7"/>
                </a:cxn>
              </a:cxnLst>
              <a:rect l="T12" t="T13" r="T14" b="T15"/>
              <a:pathLst>
                <a:path w="676" h="205">
                  <a:moveTo>
                    <a:pt x="676" y="0"/>
                  </a:moveTo>
                  <a:cubicBezTo>
                    <a:pt x="595" y="60"/>
                    <a:pt x="514" y="120"/>
                    <a:pt x="436" y="150"/>
                  </a:cubicBezTo>
                  <a:cubicBezTo>
                    <a:pt x="358" y="180"/>
                    <a:pt x="283" y="205"/>
                    <a:pt x="210" y="180"/>
                  </a:cubicBezTo>
                  <a:cubicBezTo>
                    <a:pt x="137" y="155"/>
                    <a:pt x="35" y="30"/>
                    <a:pt x="0" y="0"/>
                  </a:cubicBezTo>
                </a:path>
              </a:pathLst>
            </a:custGeom>
            <a:noFill/>
            <a:ln w="9525">
              <a:solidFill>
                <a:srgbClr val="000000"/>
              </a:solidFill>
              <a:round/>
              <a:headEnd type="stealth" w="med" len="med"/>
              <a:tailEnd/>
            </a:ln>
          </p:spPr>
          <p:txBody>
            <a:bodyPr/>
            <a:lstStyle/>
            <a:p>
              <a:endParaRPr lang="zh-CN" altLang="en-US" sz="2000" b="1" i="0"/>
            </a:p>
          </p:txBody>
        </p:sp>
        <p:sp>
          <p:nvSpPr>
            <p:cNvPr id="90172" name="Freeform 59"/>
            <p:cNvSpPr>
              <a:spLocks/>
            </p:cNvSpPr>
            <p:nvPr/>
          </p:nvSpPr>
          <p:spPr bwMode="auto">
            <a:xfrm rot="10631310">
              <a:off x="6358" y="7559"/>
              <a:ext cx="601" cy="127"/>
            </a:xfrm>
            <a:custGeom>
              <a:avLst/>
              <a:gdLst>
                <a:gd name="T0" fmla="*/ 116 w 676"/>
                <a:gd name="T1" fmla="*/ 0 h 205"/>
                <a:gd name="T2" fmla="*/ 75 w 676"/>
                <a:gd name="T3" fmla="*/ 1 h 205"/>
                <a:gd name="T4" fmla="*/ 36 w 676"/>
                <a:gd name="T5" fmla="*/ 1 h 205"/>
                <a:gd name="T6" fmla="*/ 0 w 676"/>
                <a:gd name="T7" fmla="*/ 0 h 205"/>
                <a:gd name="T8" fmla="*/ 0 60000 65536"/>
                <a:gd name="T9" fmla="*/ 0 60000 65536"/>
                <a:gd name="T10" fmla="*/ 0 60000 65536"/>
                <a:gd name="T11" fmla="*/ 0 60000 65536"/>
                <a:gd name="T12" fmla="*/ 0 w 676"/>
                <a:gd name="T13" fmla="*/ 0 h 205"/>
                <a:gd name="T14" fmla="*/ 676 w 676"/>
                <a:gd name="T15" fmla="*/ 205 h 205"/>
              </a:gdLst>
              <a:ahLst/>
              <a:cxnLst>
                <a:cxn ang="T8">
                  <a:pos x="T0" y="T1"/>
                </a:cxn>
                <a:cxn ang="T9">
                  <a:pos x="T2" y="T3"/>
                </a:cxn>
                <a:cxn ang="T10">
                  <a:pos x="T4" y="T5"/>
                </a:cxn>
                <a:cxn ang="T11">
                  <a:pos x="T6" y="T7"/>
                </a:cxn>
              </a:cxnLst>
              <a:rect l="T12" t="T13" r="T14" b="T15"/>
              <a:pathLst>
                <a:path w="676" h="205">
                  <a:moveTo>
                    <a:pt x="676" y="0"/>
                  </a:moveTo>
                  <a:cubicBezTo>
                    <a:pt x="595" y="60"/>
                    <a:pt x="514" y="120"/>
                    <a:pt x="436" y="150"/>
                  </a:cubicBezTo>
                  <a:cubicBezTo>
                    <a:pt x="358" y="180"/>
                    <a:pt x="283" y="205"/>
                    <a:pt x="210" y="180"/>
                  </a:cubicBezTo>
                  <a:cubicBezTo>
                    <a:pt x="137" y="155"/>
                    <a:pt x="35" y="30"/>
                    <a:pt x="0" y="0"/>
                  </a:cubicBezTo>
                </a:path>
              </a:pathLst>
            </a:custGeom>
            <a:noFill/>
            <a:ln w="9525">
              <a:solidFill>
                <a:srgbClr val="000000"/>
              </a:solidFill>
              <a:round/>
              <a:headEnd type="stealth" w="med" len="med"/>
              <a:tailEnd/>
            </a:ln>
          </p:spPr>
          <p:txBody>
            <a:bodyPr/>
            <a:lstStyle/>
            <a:p>
              <a:endParaRPr lang="zh-CN" altLang="en-US" sz="2000" b="1" i="0"/>
            </a:p>
          </p:txBody>
        </p:sp>
        <p:sp>
          <p:nvSpPr>
            <p:cNvPr id="90173" name="Freeform 60"/>
            <p:cNvSpPr>
              <a:spLocks/>
            </p:cNvSpPr>
            <p:nvPr/>
          </p:nvSpPr>
          <p:spPr bwMode="auto">
            <a:xfrm rot="10631310">
              <a:off x="5422" y="8245"/>
              <a:ext cx="584" cy="104"/>
            </a:xfrm>
            <a:custGeom>
              <a:avLst/>
              <a:gdLst>
                <a:gd name="T0" fmla="*/ 75 w 676"/>
                <a:gd name="T1" fmla="*/ 0 h 205"/>
                <a:gd name="T2" fmla="*/ 48 w 676"/>
                <a:gd name="T3" fmla="*/ 1 h 205"/>
                <a:gd name="T4" fmla="*/ 22 w 676"/>
                <a:gd name="T5" fmla="*/ 1 h 205"/>
                <a:gd name="T6" fmla="*/ 0 w 676"/>
                <a:gd name="T7" fmla="*/ 0 h 205"/>
                <a:gd name="T8" fmla="*/ 0 60000 65536"/>
                <a:gd name="T9" fmla="*/ 0 60000 65536"/>
                <a:gd name="T10" fmla="*/ 0 60000 65536"/>
                <a:gd name="T11" fmla="*/ 0 60000 65536"/>
                <a:gd name="T12" fmla="*/ 0 w 676"/>
                <a:gd name="T13" fmla="*/ 0 h 205"/>
                <a:gd name="T14" fmla="*/ 676 w 676"/>
                <a:gd name="T15" fmla="*/ 205 h 205"/>
              </a:gdLst>
              <a:ahLst/>
              <a:cxnLst>
                <a:cxn ang="T8">
                  <a:pos x="T0" y="T1"/>
                </a:cxn>
                <a:cxn ang="T9">
                  <a:pos x="T2" y="T3"/>
                </a:cxn>
                <a:cxn ang="T10">
                  <a:pos x="T4" y="T5"/>
                </a:cxn>
                <a:cxn ang="T11">
                  <a:pos x="T6" y="T7"/>
                </a:cxn>
              </a:cxnLst>
              <a:rect l="T12" t="T13" r="T14" b="T15"/>
              <a:pathLst>
                <a:path w="676" h="205">
                  <a:moveTo>
                    <a:pt x="676" y="0"/>
                  </a:moveTo>
                  <a:cubicBezTo>
                    <a:pt x="595" y="60"/>
                    <a:pt x="514" y="120"/>
                    <a:pt x="436" y="150"/>
                  </a:cubicBezTo>
                  <a:cubicBezTo>
                    <a:pt x="358" y="180"/>
                    <a:pt x="283" y="205"/>
                    <a:pt x="210" y="180"/>
                  </a:cubicBezTo>
                  <a:cubicBezTo>
                    <a:pt x="137" y="155"/>
                    <a:pt x="35" y="30"/>
                    <a:pt x="0" y="0"/>
                  </a:cubicBezTo>
                </a:path>
              </a:pathLst>
            </a:custGeom>
            <a:noFill/>
            <a:ln w="9525">
              <a:solidFill>
                <a:srgbClr val="000000"/>
              </a:solidFill>
              <a:round/>
              <a:headEnd type="stealth" w="med" len="med"/>
              <a:tailEnd/>
            </a:ln>
          </p:spPr>
          <p:txBody>
            <a:bodyPr/>
            <a:lstStyle/>
            <a:p>
              <a:endParaRPr lang="zh-CN" altLang="en-US" sz="2000" b="1" i="0"/>
            </a:p>
          </p:txBody>
        </p:sp>
        <p:sp>
          <p:nvSpPr>
            <p:cNvPr id="90174" name="Line 61"/>
            <p:cNvSpPr>
              <a:spLocks noChangeShapeType="1"/>
            </p:cNvSpPr>
            <p:nvPr/>
          </p:nvSpPr>
          <p:spPr bwMode="auto">
            <a:xfrm>
              <a:off x="3675" y="6868"/>
              <a:ext cx="0" cy="306"/>
            </a:xfrm>
            <a:prstGeom prst="line">
              <a:avLst/>
            </a:prstGeom>
            <a:noFill/>
            <a:ln w="9525">
              <a:solidFill>
                <a:srgbClr val="000000"/>
              </a:solidFill>
              <a:round/>
              <a:headEnd/>
              <a:tailEnd/>
            </a:ln>
          </p:spPr>
          <p:txBody>
            <a:bodyPr/>
            <a:lstStyle/>
            <a:p>
              <a:endParaRPr lang="zh-CN" altLang="en-US"/>
            </a:p>
          </p:txBody>
        </p:sp>
        <p:sp>
          <p:nvSpPr>
            <p:cNvPr id="90175" name="Line 62"/>
            <p:cNvSpPr>
              <a:spLocks noChangeShapeType="1"/>
            </p:cNvSpPr>
            <p:nvPr/>
          </p:nvSpPr>
          <p:spPr bwMode="auto">
            <a:xfrm>
              <a:off x="4399" y="6443"/>
              <a:ext cx="0" cy="720"/>
            </a:xfrm>
            <a:prstGeom prst="line">
              <a:avLst/>
            </a:prstGeom>
            <a:noFill/>
            <a:ln w="9525">
              <a:solidFill>
                <a:srgbClr val="000000"/>
              </a:solidFill>
              <a:round/>
              <a:headEnd/>
              <a:tailEnd/>
            </a:ln>
          </p:spPr>
          <p:txBody>
            <a:bodyPr/>
            <a:lstStyle/>
            <a:p>
              <a:endParaRPr lang="zh-CN" altLang="en-US"/>
            </a:p>
          </p:txBody>
        </p:sp>
        <p:sp>
          <p:nvSpPr>
            <p:cNvPr id="90176" name="Text Box 63"/>
            <p:cNvSpPr txBox="1">
              <a:spLocks noChangeArrowheads="1"/>
            </p:cNvSpPr>
            <p:nvPr/>
          </p:nvSpPr>
          <p:spPr bwMode="auto">
            <a:xfrm>
              <a:off x="3761" y="6156"/>
              <a:ext cx="1172" cy="264"/>
            </a:xfrm>
            <a:prstGeom prst="rect">
              <a:avLst/>
            </a:prstGeom>
            <a:noFill/>
            <a:ln w="9525">
              <a:noFill/>
              <a:miter lim="800000"/>
              <a:headEnd/>
              <a:tailEnd/>
            </a:ln>
          </p:spPr>
          <p:txBody>
            <a:bodyPr lIns="0" tIns="0" rIns="0" bIns="0"/>
            <a:lstStyle/>
            <a:p>
              <a:pPr algn="just" defTabSz="912813" eaLnBrk="0" hangingPunct="0"/>
              <a:r>
                <a:rPr lang="zh-CN" altLang="en-US" sz="1600" b="1" i="0" dirty="0">
                  <a:solidFill>
                    <a:srgbClr val="0000FF"/>
                  </a:solidFill>
                  <a:latin typeface="Times New Roman" pitchFamily="18" charset="0"/>
                </a:rPr>
                <a:t>概要设计评审</a:t>
              </a:r>
            </a:p>
          </p:txBody>
        </p:sp>
        <p:sp>
          <p:nvSpPr>
            <p:cNvPr id="90177" name="Text Box 64"/>
            <p:cNvSpPr txBox="1">
              <a:spLocks noChangeArrowheads="1"/>
            </p:cNvSpPr>
            <p:nvPr/>
          </p:nvSpPr>
          <p:spPr bwMode="auto">
            <a:xfrm>
              <a:off x="7251" y="5736"/>
              <a:ext cx="976" cy="309"/>
            </a:xfrm>
            <a:prstGeom prst="rect">
              <a:avLst/>
            </a:prstGeom>
            <a:noFill/>
            <a:ln w="9525">
              <a:noFill/>
              <a:miter lim="800000"/>
              <a:headEnd/>
              <a:tailEnd/>
            </a:ln>
          </p:spPr>
          <p:txBody>
            <a:bodyPr lIns="0" tIns="0" rIns="0" bIns="0"/>
            <a:lstStyle/>
            <a:p>
              <a:pPr algn="just" defTabSz="912813" eaLnBrk="0" hangingPunct="0"/>
              <a:r>
                <a:rPr lang="zh-CN" altLang="en-US" sz="1600" b="1" i="0" dirty="0">
                  <a:solidFill>
                    <a:srgbClr val="006600"/>
                  </a:solidFill>
                  <a:latin typeface="Times New Roman" pitchFamily="18" charset="0"/>
                </a:rPr>
                <a:t>单元测试</a:t>
              </a:r>
            </a:p>
          </p:txBody>
        </p:sp>
        <p:sp>
          <p:nvSpPr>
            <p:cNvPr id="90178" name="Text Box 65"/>
            <p:cNvSpPr txBox="1">
              <a:spLocks noChangeArrowheads="1"/>
            </p:cNvSpPr>
            <p:nvPr/>
          </p:nvSpPr>
          <p:spPr bwMode="auto">
            <a:xfrm>
              <a:off x="6099" y="5738"/>
              <a:ext cx="505" cy="224"/>
            </a:xfrm>
            <a:prstGeom prst="rect">
              <a:avLst/>
            </a:prstGeom>
            <a:noFill/>
            <a:ln w="9525">
              <a:noFill/>
              <a:miter lim="800000"/>
              <a:headEnd/>
              <a:tailEnd/>
            </a:ln>
          </p:spPr>
          <p:txBody>
            <a:bodyPr lIns="0" tIns="0" rIns="0" bIns="0"/>
            <a:lstStyle/>
            <a:p>
              <a:pPr algn="just" defTabSz="912813" eaLnBrk="0" hangingPunct="0"/>
              <a:r>
                <a:rPr lang="zh-CN" altLang="en-US" sz="1600" b="1" i="0">
                  <a:latin typeface="Times New Roman" pitchFamily="18" charset="0"/>
                </a:rPr>
                <a:t>编码</a:t>
              </a:r>
            </a:p>
          </p:txBody>
        </p:sp>
        <p:sp>
          <p:nvSpPr>
            <p:cNvPr id="90179" name="Text Box 66"/>
            <p:cNvSpPr txBox="1">
              <a:spLocks noChangeArrowheads="1"/>
            </p:cNvSpPr>
            <p:nvPr/>
          </p:nvSpPr>
          <p:spPr bwMode="auto">
            <a:xfrm>
              <a:off x="5323" y="6057"/>
              <a:ext cx="734" cy="280"/>
            </a:xfrm>
            <a:prstGeom prst="rect">
              <a:avLst/>
            </a:prstGeom>
            <a:noFill/>
            <a:ln w="9525">
              <a:noFill/>
              <a:miter lim="800000"/>
              <a:headEnd/>
              <a:tailEnd/>
            </a:ln>
          </p:spPr>
          <p:txBody>
            <a:bodyPr lIns="0" tIns="0" rIns="0" bIns="0"/>
            <a:lstStyle/>
            <a:p>
              <a:pPr algn="just" defTabSz="912813" eaLnBrk="0" hangingPunct="0"/>
              <a:r>
                <a:rPr lang="zh-CN" altLang="en-US" sz="1600" b="1" i="0" dirty="0">
                  <a:solidFill>
                    <a:srgbClr val="0000FF"/>
                  </a:solidFill>
                  <a:latin typeface="Times New Roman" pitchFamily="18" charset="0"/>
                </a:rPr>
                <a:t>设计走查</a:t>
              </a:r>
            </a:p>
          </p:txBody>
        </p:sp>
        <p:sp>
          <p:nvSpPr>
            <p:cNvPr id="90180" name="Line 67"/>
            <p:cNvSpPr>
              <a:spLocks noChangeShapeType="1"/>
            </p:cNvSpPr>
            <p:nvPr/>
          </p:nvSpPr>
          <p:spPr bwMode="auto">
            <a:xfrm>
              <a:off x="6303" y="5999"/>
              <a:ext cx="0" cy="553"/>
            </a:xfrm>
            <a:prstGeom prst="line">
              <a:avLst/>
            </a:prstGeom>
            <a:noFill/>
            <a:ln w="9525">
              <a:solidFill>
                <a:srgbClr val="000000"/>
              </a:solidFill>
              <a:round/>
              <a:headEnd/>
              <a:tailEnd/>
            </a:ln>
          </p:spPr>
          <p:txBody>
            <a:bodyPr/>
            <a:lstStyle/>
            <a:p>
              <a:endParaRPr lang="zh-CN" altLang="en-US"/>
            </a:p>
          </p:txBody>
        </p:sp>
        <p:sp>
          <p:nvSpPr>
            <p:cNvPr id="90181" name="Text Box 68"/>
            <p:cNvSpPr txBox="1">
              <a:spLocks noChangeArrowheads="1"/>
            </p:cNvSpPr>
            <p:nvPr/>
          </p:nvSpPr>
          <p:spPr bwMode="auto">
            <a:xfrm>
              <a:off x="6547" y="6071"/>
              <a:ext cx="747" cy="266"/>
            </a:xfrm>
            <a:prstGeom prst="rect">
              <a:avLst/>
            </a:prstGeom>
            <a:noFill/>
            <a:ln w="9525">
              <a:noFill/>
              <a:miter lim="800000"/>
              <a:headEnd/>
              <a:tailEnd/>
            </a:ln>
          </p:spPr>
          <p:txBody>
            <a:bodyPr lIns="0" tIns="0" rIns="0" bIns="0"/>
            <a:lstStyle/>
            <a:p>
              <a:pPr algn="just" defTabSz="912813" eaLnBrk="0" hangingPunct="0"/>
              <a:r>
                <a:rPr lang="zh-CN" altLang="en-US" sz="1600" b="1" i="0" dirty="0">
                  <a:solidFill>
                    <a:srgbClr val="0000FF"/>
                  </a:solidFill>
                  <a:latin typeface="Times New Roman" pitchFamily="18" charset="0"/>
                </a:rPr>
                <a:t>编码走查</a:t>
              </a:r>
            </a:p>
          </p:txBody>
        </p:sp>
        <p:sp>
          <p:nvSpPr>
            <p:cNvPr id="90182" name="Line 69"/>
            <p:cNvSpPr>
              <a:spLocks noChangeShapeType="1"/>
            </p:cNvSpPr>
            <p:nvPr/>
          </p:nvSpPr>
          <p:spPr bwMode="auto">
            <a:xfrm flipH="1">
              <a:off x="7584" y="5994"/>
              <a:ext cx="1" cy="544"/>
            </a:xfrm>
            <a:prstGeom prst="line">
              <a:avLst/>
            </a:prstGeom>
            <a:noFill/>
            <a:ln w="9525">
              <a:solidFill>
                <a:srgbClr val="000000"/>
              </a:solidFill>
              <a:round/>
              <a:headEnd/>
              <a:tailEnd/>
            </a:ln>
          </p:spPr>
          <p:txBody>
            <a:bodyPr/>
            <a:lstStyle/>
            <a:p>
              <a:endParaRPr lang="zh-CN" altLang="en-US"/>
            </a:p>
          </p:txBody>
        </p:sp>
        <p:sp>
          <p:nvSpPr>
            <p:cNvPr id="90183" name="Text Box 70"/>
            <p:cNvSpPr txBox="1">
              <a:spLocks noChangeArrowheads="1"/>
            </p:cNvSpPr>
            <p:nvPr/>
          </p:nvSpPr>
          <p:spPr bwMode="auto">
            <a:xfrm>
              <a:off x="6837" y="7057"/>
              <a:ext cx="735" cy="266"/>
            </a:xfrm>
            <a:prstGeom prst="rect">
              <a:avLst/>
            </a:prstGeom>
            <a:noFill/>
            <a:ln w="9525">
              <a:noFill/>
              <a:miter lim="800000"/>
              <a:headEnd/>
              <a:tailEnd/>
            </a:ln>
          </p:spPr>
          <p:txBody>
            <a:bodyPr lIns="0" tIns="0" rIns="0" bIns="0"/>
            <a:lstStyle/>
            <a:p>
              <a:pPr algn="just" defTabSz="912813" eaLnBrk="0" hangingPunct="0"/>
              <a:r>
                <a:rPr lang="zh-CN" altLang="en-US" sz="1600" b="1" i="0">
                  <a:latin typeface="Times New Roman" pitchFamily="18" charset="0"/>
                </a:rPr>
                <a:t>各子模块</a:t>
              </a:r>
            </a:p>
          </p:txBody>
        </p:sp>
        <p:sp>
          <p:nvSpPr>
            <p:cNvPr id="90184" name="Text Box 71"/>
            <p:cNvSpPr txBox="1">
              <a:spLocks noChangeArrowheads="1"/>
            </p:cNvSpPr>
            <p:nvPr/>
          </p:nvSpPr>
          <p:spPr bwMode="auto">
            <a:xfrm>
              <a:off x="8333" y="7749"/>
              <a:ext cx="951" cy="268"/>
            </a:xfrm>
            <a:prstGeom prst="rect">
              <a:avLst/>
            </a:prstGeom>
            <a:noFill/>
            <a:ln w="9525">
              <a:noFill/>
              <a:miter lim="800000"/>
              <a:headEnd/>
              <a:tailEnd/>
            </a:ln>
          </p:spPr>
          <p:txBody>
            <a:bodyPr lIns="0" tIns="0" rIns="0" bIns="0"/>
            <a:lstStyle/>
            <a:p>
              <a:pPr algn="just" defTabSz="912813" eaLnBrk="0" hangingPunct="0"/>
              <a:r>
                <a:rPr lang="zh-CN" altLang="en-US" sz="1600" b="1" i="0" dirty="0">
                  <a:solidFill>
                    <a:srgbClr val="006600"/>
                  </a:solidFill>
                  <a:latin typeface="Times New Roman" pitchFamily="18" charset="0"/>
                </a:rPr>
                <a:t>有效性测试</a:t>
              </a:r>
            </a:p>
          </p:txBody>
        </p:sp>
        <p:sp>
          <p:nvSpPr>
            <p:cNvPr id="90185" name="Text Box 72"/>
            <p:cNvSpPr txBox="1">
              <a:spLocks noChangeArrowheads="1"/>
            </p:cNvSpPr>
            <p:nvPr/>
          </p:nvSpPr>
          <p:spPr bwMode="auto">
            <a:xfrm>
              <a:off x="7823" y="8160"/>
              <a:ext cx="822" cy="252"/>
            </a:xfrm>
            <a:prstGeom prst="rect">
              <a:avLst/>
            </a:prstGeom>
            <a:noFill/>
            <a:ln w="9525">
              <a:noFill/>
              <a:miter lim="800000"/>
              <a:headEnd/>
              <a:tailEnd/>
            </a:ln>
          </p:spPr>
          <p:txBody>
            <a:bodyPr lIns="0" tIns="0" rIns="0" bIns="0"/>
            <a:lstStyle/>
            <a:p>
              <a:pPr algn="just" defTabSz="912813" eaLnBrk="0" hangingPunct="0"/>
              <a:r>
                <a:rPr lang="zh-CN" altLang="en-US" sz="1600" b="1" i="0" dirty="0">
                  <a:solidFill>
                    <a:srgbClr val="006600"/>
                  </a:solidFill>
                  <a:latin typeface="Times New Roman" pitchFamily="18" charset="0"/>
                </a:rPr>
                <a:t>集成测试</a:t>
              </a:r>
            </a:p>
          </p:txBody>
        </p:sp>
        <p:sp>
          <p:nvSpPr>
            <p:cNvPr id="90186" name="Freeform 73"/>
            <p:cNvSpPr>
              <a:spLocks/>
            </p:cNvSpPr>
            <p:nvPr/>
          </p:nvSpPr>
          <p:spPr bwMode="auto">
            <a:xfrm>
              <a:off x="2204" y="7340"/>
              <a:ext cx="691" cy="161"/>
            </a:xfrm>
            <a:custGeom>
              <a:avLst/>
              <a:gdLst>
                <a:gd name="T0" fmla="*/ 939 w 676"/>
                <a:gd name="T1" fmla="*/ 0 h 205"/>
                <a:gd name="T2" fmla="*/ 607 w 676"/>
                <a:gd name="T3" fmla="*/ 4 h 205"/>
                <a:gd name="T4" fmla="*/ 292 w 676"/>
                <a:gd name="T5" fmla="*/ 5 h 205"/>
                <a:gd name="T6" fmla="*/ 0 w 676"/>
                <a:gd name="T7" fmla="*/ 0 h 205"/>
                <a:gd name="T8" fmla="*/ 0 60000 65536"/>
                <a:gd name="T9" fmla="*/ 0 60000 65536"/>
                <a:gd name="T10" fmla="*/ 0 60000 65536"/>
                <a:gd name="T11" fmla="*/ 0 60000 65536"/>
                <a:gd name="T12" fmla="*/ 0 w 676"/>
                <a:gd name="T13" fmla="*/ 0 h 205"/>
                <a:gd name="T14" fmla="*/ 676 w 676"/>
                <a:gd name="T15" fmla="*/ 205 h 205"/>
              </a:gdLst>
              <a:ahLst/>
              <a:cxnLst>
                <a:cxn ang="T8">
                  <a:pos x="T0" y="T1"/>
                </a:cxn>
                <a:cxn ang="T9">
                  <a:pos x="T2" y="T3"/>
                </a:cxn>
                <a:cxn ang="T10">
                  <a:pos x="T4" y="T5"/>
                </a:cxn>
                <a:cxn ang="T11">
                  <a:pos x="T6" y="T7"/>
                </a:cxn>
              </a:cxnLst>
              <a:rect l="T12" t="T13" r="T14" b="T15"/>
              <a:pathLst>
                <a:path w="676" h="205">
                  <a:moveTo>
                    <a:pt x="676" y="0"/>
                  </a:moveTo>
                  <a:cubicBezTo>
                    <a:pt x="595" y="60"/>
                    <a:pt x="514" y="120"/>
                    <a:pt x="436" y="150"/>
                  </a:cubicBezTo>
                  <a:cubicBezTo>
                    <a:pt x="358" y="180"/>
                    <a:pt x="283" y="205"/>
                    <a:pt x="210" y="180"/>
                  </a:cubicBezTo>
                  <a:cubicBezTo>
                    <a:pt x="137" y="155"/>
                    <a:pt x="35" y="30"/>
                    <a:pt x="0" y="0"/>
                  </a:cubicBezTo>
                </a:path>
              </a:pathLst>
            </a:custGeom>
            <a:noFill/>
            <a:ln w="9525">
              <a:solidFill>
                <a:srgbClr val="000000"/>
              </a:solidFill>
              <a:round/>
              <a:headEnd/>
              <a:tailEnd type="stealth" w="med" len="med"/>
            </a:ln>
          </p:spPr>
          <p:txBody>
            <a:bodyPr/>
            <a:lstStyle/>
            <a:p>
              <a:endParaRPr lang="zh-CN" altLang="en-US" sz="2000" b="1" i="0"/>
            </a:p>
          </p:txBody>
        </p:sp>
        <p:sp>
          <p:nvSpPr>
            <p:cNvPr id="90187" name="Line 74"/>
            <p:cNvSpPr>
              <a:spLocks noChangeShapeType="1"/>
            </p:cNvSpPr>
            <p:nvPr/>
          </p:nvSpPr>
          <p:spPr bwMode="auto">
            <a:xfrm>
              <a:off x="4455" y="8607"/>
              <a:ext cx="0" cy="375"/>
            </a:xfrm>
            <a:prstGeom prst="line">
              <a:avLst/>
            </a:prstGeom>
            <a:noFill/>
            <a:ln w="9525">
              <a:solidFill>
                <a:srgbClr val="000000"/>
              </a:solidFill>
              <a:round/>
              <a:headEnd/>
              <a:tailEnd/>
            </a:ln>
          </p:spPr>
          <p:txBody>
            <a:bodyPr/>
            <a:lstStyle/>
            <a:p>
              <a:endParaRPr lang="zh-CN" altLang="en-US"/>
            </a:p>
          </p:txBody>
        </p:sp>
        <p:sp>
          <p:nvSpPr>
            <p:cNvPr id="90188" name="Line 75"/>
            <p:cNvSpPr>
              <a:spLocks noChangeShapeType="1"/>
            </p:cNvSpPr>
            <p:nvPr/>
          </p:nvSpPr>
          <p:spPr bwMode="auto">
            <a:xfrm>
              <a:off x="5419" y="8622"/>
              <a:ext cx="0" cy="375"/>
            </a:xfrm>
            <a:prstGeom prst="line">
              <a:avLst/>
            </a:prstGeom>
            <a:noFill/>
            <a:ln w="9525">
              <a:solidFill>
                <a:srgbClr val="000000"/>
              </a:solidFill>
              <a:round/>
              <a:headEnd/>
              <a:tailEnd/>
            </a:ln>
          </p:spPr>
          <p:txBody>
            <a:bodyPr/>
            <a:lstStyle/>
            <a:p>
              <a:endParaRPr lang="zh-CN" altLang="en-US"/>
            </a:p>
          </p:txBody>
        </p:sp>
        <p:sp>
          <p:nvSpPr>
            <p:cNvPr id="90189" name="Text Box 76"/>
            <p:cNvSpPr txBox="1">
              <a:spLocks noChangeArrowheads="1"/>
            </p:cNvSpPr>
            <p:nvPr/>
          </p:nvSpPr>
          <p:spPr bwMode="auto">
            <a:xfrm>
              <a:off x="4042" y="8993"/>
              <a:ext cx="736" cy="252"/>
            </a:xfrm>
            <a:prstGeom prst="rect">
              <a:avLst/>
            </a:prstGeom>
            <a:noFill/>
            <a:ln w="9525">
              <a:noFill/>
              <a:miter lim="800000"/>
              <a:headEnd/>
              <a:tailEnd/>
            </a:ln>
          </p:spPr>
          <p:txBody>
            <a:bodyPr lIns="0" tIns="0" rIns="0" bIns="0"/>
            <a:lstStyle/>
            <a:p>
              <a:pPr algn="just" defTabSz="912813" eaLnBrk="0" hangingPunct="0"/>
              <a:r>
                <a:rPr lang="zh-CN" altLang="en-US" sz="1600" b="1" i="0" dirty="0">
                  <a:solidFill>
                    <a:srgbClr val="FF0000"/>
                  </a:solidFill>
                  <a:latin typeface="Times New Roman" pitchFamily="18" charset="0"/>
                </a:rPr>
                <a:t>测试计划</a:t>
              </a:r>
            </a:p>
          </p:txBody>
        </p:sp>
        <p:sp>
          <p:nvSpPr>
            <p:cNvPr id="90190" name="Text Box 77"/>
            <p:cNvSpPr txBox="1">
              <a:spLocks noChangeArrowheads="1"/>
            </p:cNvSpPr>
            <p:nvPr/>
          </p:nvSpPr>
          <p:spPr bwMode="auto">
            <a:xfrm>
              <a:off x="5050" y="9034"/>
              <a:ext cx="765" cy="253"/>
            </a:xfrm>
            <a:prstGeom prst="rect">
              <a:avLst/>
            </a:prstGeom>
            <a:noFill/>
            <a:ln w="9525">
              <a:noFill/>
              <a:miter lim="800000"/>
              <a:headEnd/>
              <a:tailEnd/>
            </a:ln>
          </p:spPr>
          <p:txBody>
            <a:bodyPr lIns="0" tIns="0" rIns="0" bIns="0"/>
            <a:lstStyle/>
            <a:p>
              <a:pPr algn="just" defTabSz="912813" eaLnBrk="0" hangingPunct="0"/>
              <a:r>
                <a:rPr lang="zh-CN" altLang="en-US" sz="1600" b="1" i="0" dirty="0">
                  <a:solidFill>
                    <a:srgbClr val="FF0000"/>
                  </a:solidFill>
                  <a:latin typeface="Times New Roman" pitchFamily="18" charset="0"/>
                </a:rPr>
                <a:t>测试过程</a:t>
              </a:r>
            </a:p>
          </p:txBody>
        </p:sp>
        <p:sp>
          <p:nvSpPr>
            <p:cNvPr id="90191" name="Text Box 78"/>
            <p:cNvSpPr txBox="1">
              <a:spLocks noChangeArrowheads="1"/>
            </p:cNvSpPr>
            <p:nvPr/>
          </p:nvSpPr>
          <p:spPr bwMode="auto">
            <a:xfrm>
              <a:off x="5945" y="9036"/>
              <a:ext cx="735" cy="238"/>
            </a:xfrm>
            <a:prstGeom prst="rect">
              <a:avLst/>
            </a:prstGeom>
            <a:noFill/>
            <a:ln w="9525">
              <a:noFill/>
              <a:miter lim="800000"/>
              <a:headEnd/>
              <a:tailEnd/>
            </a:ln>
          </p:spPr>
          <p:txBody>
            <a:bodyPr lIns="0" tIns="0" rIns="0" bIns="0"/>
            <a:lstStyle/>
            <a:p>
              <a:pPr algn="just" defTabSz="912813" eaLnBrk="0" hangingPunct="0"/>
              <a:r>
                <a:rPr lang="zh-CN" altLang="en-US" sz="1600" b="1" i="0" dirty="0">
                  <a:solidFill>
                    <a:srgbClr val="FF0000"/>
                  </a:solidFill>
                  <a:latin typeface="Times New Roman" pitchFamily="18" charset="0"/>
                </a:rPr>
                <a:t>测试评审</a:t>
              </a:r>
            </a:p>
          </p:txBody>
        </p:sp>
        <p:sp>
          <p:nvSpPr>
            <p:cNvPr id="90192" name="Text Box 79"/>
            <p:cNvSpPr txBox="1">
              <a:spLocks noChangeArrowheads="1"/>
            </p:cNvSpPr>
            <p:nvPr/>
          </p:nvSpPr>
          <p:spPr bwMode="auto">
            <a:xfrm>
              <a:off x="5123" y="6988"/>
              <a:ext cx="448" cy="266"/>
            </a:xfrm>
            <a:prstGeom prst="rect">
              <a:avLst/>
            </a:prstGeom>
            <a:noFill/>
            <a:ln w="9525">
              <a:noFill/>
              <a:miter lim="800000"/>
              <a:headEnd/>
              <a:tailEnd/>
            </a:ln>
          </p:spPr>
          <p:txBody>
            <a:bodyPr lIns="0" tIns="0" rIns="0" bIns="0"/>
            <a:lstStyle/>
            <a:p>
              <a:pPr algn="just" defTabSz="912813" eaLnBrk="0" hangingPunct="0"/>
              <a:r>
                <a:rPr lang="en-US" altLang="zh-CN" sz="2000" b="1" i="0">
                  <a:latin typeface="Times New Roman" pitchFamily="18" charset="0"/>
                </a:rPr>
                <a:t>……</a:t>
              </a:r>
            </a:p>
          </p:txBody>
        </p:sp>
        <p:sp>
          <p:nvSpPr>
            <p:cNvPr id="90193" name="Text Box 80"/>
            <p:cNvSpPr txBox="1">
              <a:spLocks noChangeArrowheads="1"/>
            </p:cNvSpPr>
            <p:nvPr/>
          </p:nvSpPr>
          <p:spPr bwMode="auto">
            <a:xfrm>
              <a:off x="6274" y="6988"/>
              <a:ext cx="620" cy="280"/>
            </a:xfrm>
            <a:prstGeom prst="rect">
              <a:avLst/>
            </a:prstGeom>
            <a:noFill/>
            <a:ln w="9525">
              <a:noFill/>
              <a:miter lim="800000"/>
              <a:headEnd/>
              <a:tailEnd/>
            </a:ln>
          </p:spPr>
          <p:txBody>
            <a:bodyPr lIns="0" tIns="0" rIns="0" bIns="0"/>
            <a:lstStyle/>
            <a:p>
              <a:pPr algn="just" defTabSz="912813" eaLnBrk="0" hangingPunct="0"/>
              <a:r>
                <a:rPr lang="en-US" altLang="zh-CN" sz="2000" b="1" i="0">
                  <a:latin typeface="Times New Roman" pitchFamily="18" charset="0"/>
                </a:rPr>
                <a:t>……</a:t>
              </a:r>
            </a:p>
          </p:txBody>
        </p:sp>
        <p:sp>
          <p:nvSpPr>
            <p:cNvPr id="90194" name="Line 81"/>
            <p:cNvSpPr>
              <a:spLocks noChangeShapeType="1"/>
            </p:cNvSpPr>
            <p:nvPr/>
          </p:nvSpPr>
          <p:spPr bwMode="auto">
            <a:xfrm>
              <a:off x="6195" y="8497"/>
              <a:ext cx="1383" cy="0"/>
            </a:xfrm>
            <a:prstGeom prst="line">
              <a:avLst/>
            </a:prstGeom>
            <a:noFill/>
            <a:ln w="9525">
              <a:solidFill>
                <a:srgbClr val="000000"/>
              </a:solidFill>
              <a:round/>
              <a:headEnd/>
              <a:tailEnd/>
            </a:ln>
          </p:spPr>
          <p:txBody>
            <a:bodyPr/>
            <a:lstStyle/>
            <a:p>
              <a:endParaRPr lang="zh-CN" altLang="en-US"/>
            </a:p>
          </p:txBody>
        </p:sp>
        <p:sp>
          <p:nvSpPr>
            <p:cNvPr id="90195" name="Line 82"/>
            <p:cNvSpPr>
              <a:spLocks noChangeShapeType="1"/>
            </p:cNvSpPr>
            <p:nvPr/>
          </p:nvSpPr>
          <p:spPr bwMode="auto">
            <a:xfrm flipV="1">
              <a:off x="7578" y="7312"/>
              <a:ext cx="461" cy="1181"/>
            </a:xfrm>
            <a:prstGeom prst="line">
              <a:avLst/>
            </a:prstGeom>
            <a:noFill/>
            <a:ln w="9525">
              <a:solidFill>
                <a:srgbClr val="000000"/>
              </a:solidFill>
              <a:round/>
              <a:headEnd/>
              <a:tailEnd/>
            </a:ln>
          </p:spPr>
          <p:txBody>
            <a:bodyPr/>
            <a:lstStyle/>
            <a:p>
              <a:endParaRPr lang="zh-CN" altLang="en-US"/>
            </a:p>
          </p:txBody>
        </p:sp>
        <p:sp>
          <p:nvSpPr>
            <p:cNvPr id="90196" name="Text Box 83"/>
            <p:cNvSpPr txBox="1">
              <a:spLocks noChangeArrowheads="1"/>
            </p:cNvSpPr>
            <p:nvPr/>
          </p:nvSpPr>
          <p:spPr bwMode="auto">
            <a:xfrm>
              <a:off x="5627" y="6793"/>
              <a:ext cx="188" cy="239"/>
            </a:xfrm>
            <a:prstGeom prst="rect">
              <a:avLst/>
            </a:prstGeom>
            <a:noFill/>
            <a:ln w="9525">
              <a:noFill/>
              <a:miter lim="800000"/>
              <a:headEnd/>
              <a:tailEnd/>
            </a:ln>
          </p:spPr>
          <p:txBody>
            <a:bodyPr lIns="0" tIns="0" rIns="0" bIns="0"/>
            <a:lstStyle/>
            <a:p>
              <a:pPr algn="just" defTabSz="912813" eaLnBrk="0" hangingPunct="0"/>
              <a:r>
                <a:rPr lang="en-US" altLang="zh-CN" sz="2400" b="1" i="0" dirty="0">
                  <a:latin typeface="Times New Roman" pitchFamily="18" charset="0"/>
                </a:rPr>
                <a:t>*</a:t>
              </a:r>
            </a:p>
          </p:txBody>
        </p:sp>
        <p:sp>
          <p:nvSpPr>
            <p:cNvPr id="90197" name="Text Box 84"/>
            <p:cNvSpPr txBox="1">
              <a:spLocks noChangeArrowheads="1"/>
            </p:cNvSpPr>
            <p:nvPr/>
          </p:nvSpPr>
          <p:spPr bwMode="auto">
            <a:xfrm>
              <a:off x="1695" y="9147"/>
              <a:ext cx="1902" cy="280"/>
            </a:xfrm>
            <a:prstGeom prst="rect">
              <a:avLst/>
            </a:prstGeom>
            <a:noFill/>
            <a:ln w="9525">
              <a:noFill/>
              <a:miter lim="800000"/>
              <a:headEnd/>
              <a:tailEnd/>
            </a:ln>
          </p:spPr>
          <p:txBody>
            <a:bodyPr lIns="0" tIns="0" rIns="0" bIns="0"/>
            <a:lstStyle/>
            <a:p>
              <a:pPr algn="just" defTabSz="912813" eaLnBrk="0" hangingPunct="0"/>
              <a:r>
                <a:rPr lang="en-US" altLang="zh-CN" sz="1600" b="1" i="0" dirty="0">
                  <a:latin typeface="Times New Roman" pitchFamily="18" charset="0"/>
                </a:rPr>
                <a:t>* </a:t>
              </a:r>
              <a:r>
                <a:rPr lang="zh-CN" altLang="en-US" sz="1600" b="1" i="0" dirty="0">
                  <a:latin typeface="Times New Roman" pitchFamily="18" charset="0"/>
                </a:rPr>
                <a:t>项目阶段任务的里程碑</a:t>
              </a:r>
            </a:p>
          </p:txBody>
        </p:sp>
        <p:sp>
          <p:nvSpPr>
            <p:cNvPr id="90198" name="Text Box 85"/>
            <p:cNvSpPr txBox="1">
              <a:spLocks noChangeArrowheads="1"/>
            </p:cNvSpPr>
            <p:nvPr/>
          </p:nvSpPr>
          <p:spPr bwMode="auto">
            <a:xfrm>
              <a:off x="4372" y="7404"/>
              <a:ext cx="160" cy="239"/>
            </a:xfrm>
            <a:prstGeom prst="rect">
              <a:avLst/>
            </a:prstGeom>
            <a:noFill/>
            <a:ln w="9525">
              <a:noFill/>
              <a:miter lim="800000"/>
              <a:headEnd/>
              <a:tailEnd/>
            </a:ln>
          </p:spPr>
          <p:txBody>
            <a:bodyPr lIns="0" tIns="0" rIns="0" bIns="0"/>
            <a:lstStyle/>
            <a:p>
              <a:pPr algn="just" defTabSz="912813" eaLnBrk="0" hangingPunct="0"/>
              <a:r>
                <a:rPr lang="en-US" altLang="zh-CN" sz="2400" b="1" i="0" dirty="0">
                  <a:latin typeface="Times New Roman" pitchFamily="18" charset="0"/>
                </a:rPr>
                <a:t>*</a:t>
              </a:r>
            </a:p>
          </p:txBody>
        </p:sp>
        <p:sp>
          <p:nvSpPr>
            <p:cNvPr id="90199" name="Text Box 86"/>
            <p:cNvSpPr txBox="1">
              <a:spLocks noChangeArrowheads="1"/>
            </p:cNvSpPr>
            <p:nvPr/>
          </p:nvSpPr>
          <p:spPr bwMode="auto">
            <a:xfrm>
              <a:off x="2889" y="7418"/>
              <a:ext cx="189" cy="239"/>
            </a:xfrm>
            <a:prstGeom prst="rect">
              <a:avLst/>
            </a:prstGeom>
            <a:noFill/>
            <a:ln w="9525">
              <a:noFill/>
              <a:miter lim="800000"/>
              <a:headEnd/>
              <a:tailEnd/>
            </a:ln>
          </p:spPr>
          <p:txBody>
            <a:bodyPr lIns="0" tIns="0" rIns="0" bIns="0"/>
            <a:lstStyle/>
            <a:p>
              <a:pPr algn="just" defTabSz="912813" eaLnBrk="0" hangingPunct="0"/>
              <a:r>
                <a:rPr lang="en-US" altLang="zh-CN" sz="2400" b="1" i="0" dirty="0">
                  <a:latin typeface="Times New Roman" pitchFamily="18" charset="0"/>
                </a:rPr>
                <a:t>*</a:t>
              </a:r>
            </a:p>
          </p:txBody>
        </p:sp>
        <p:sp>
          <p:nvSpPr>
            <p:cNvPr id="90200" name="Text Box 87"/>
            <p:cNvSpPr txBox="1">
              <a:spLocks noChangeArrowheads="1"/>
            </p:cNvSpPr>
            <p:nvPr/>
          </p:nvSpPr>
          <p:spPr bwMode="auto">
            <a:xfrm>
              <a:off x="6866" y="6793"/>
              <a:ext cx="188" cy="239"/>
            </a:xfrm>
            <a:prstGeom prst="rect">
              <a:avLst/>
            </a:prstGeom>
            <a:noFill/>
            <a:ln w="9525">
              <a:noFill/>
              <a:miter lim="800000"/>
              <a:headEnd/>
              <a:tailEnd/>
            </a:ln>
          </p:spPr>
          <p:txBody>
            <a:bodyPr lIns="0" tIns="0" rIns="0" bIns="0"/>
            <a:lstStyle/>
            <a:p>
              <a:pPr algn="just" defTabSz="912813" eaLnBrk="0" hangingPunct="0"/>
              <a:r>
                <a:rPr lang="en-US" altLang="zh-CN" sz="2400" b="1" i="0" dirty="0">
                  <a:latin typeface="Times New Roman" pitchFamily="18" charset="0"/>
                </a:rPr>
                <a:t>*</a:t>
              </a:r>
            </a:p>
          </p:txBody>
        </p:sp>
        <p:sp>
          <p:nvSpPr>
            <p:cNvPr id="90201" name="Text Box 88"/>
            <p:cNvSpPr txBox="1">
              <a:spLocks noChangeArrowheads="1"/>
            </p:cNvSpPr>
            <p:nvPr/>
          </p:nvSpPr>
          <p:spPr bwMode="auto">
            <a:xfrm>
              <a:off x="5698" y="7432"/>
              <a:ext cx="188" cy="239"/>
            </a:xfrm>
            <a:prstGeom prst="rect">
              <a:avLst/>
            </a:prstGeom>
            <a:noFill/>
            <a:ln w="9525">
              <a:noFill/>
              <a:miter lim="800000"/>
              <a:headEnd/>
              <a:tailEnd/>
            </a:ln>
          </p:spPr>
          <p:txBody>
            <a:bodyPr lIns="0" tIns="0" rIns="0" bIns="0"/>
            <a:lstStyle/>
            <a:p>
              <a:pPr algn="just" defTabSz="912813" eaLnBrk="0" hangingPunct="0"/>
              <a:r>
                <a:rPr lang="en-US" altLang="zh-CN" sz="2400" b="1" i="0">
                  <a:latin typeface="Times New Roman" pitchFamily="18" charset="0"/>
                </a:rPr>
                <a:t>*</a:t>
              </a:r>
            </a:p>
          </p:txBody>
        </p:sp>
        <p:sp>
          <p:nvSpPr>
            <p:cNvPr id="90202" name="Text Box 89"/>
            <p:cNvSpPr txBox="1">
              <a:spLocks noChangeArrowheads="1"/>
            </p:cNvSpPr>
            <p:nvPr/>
          </p:nvSpPr>
          <p:spPr bwMode="auto">
            <a:xfrm>
              <a:off x="6923" y="7418"/>
              <a:ext cx="188" cy="239"/>
            </a:xfrm>
            <a:prstGeom prst="rect">
              <a:avLst/>
            </a:prstGeom>
            <a:noFill/>
            <a:ln w="9525">
              <a:noFill/>
              <a:miter lim="800000"/>
              <a:headEnd/>
              <a:tailEnd/>
            </a:ln>
          </p:spPr>
          <p:txBody>
            <a:bodyPr lIns="0" tIns="0" rIns="0" bIns="0"/>
            <a:lstStyle/>
            <a:p>
              <a:pPr algn="just" defTabSz="912813" eaLnBrk="0" hangingPunct="0"/>
              <a:r>
                <a:rPr lang="en-US" altLang="zh-CN" sz="2000" b="1" i="0" dirty="0">
                  <a:latin typeface="Times New Roman" pitchFamily="18" charset="0"/>
                </a:rPr>
                <a:t>*</a:t>
              </a:r>
            </a:p>
          </p:txBody>
        </p:sp>
        <p:sp>
          <p:nvSpPr>
            <p:cNvPr id="90203" name="Text Box 90"/>
            <p:cNvSpPr txBox="1">
              <a:spLocks noChangeArrowheads="1"/>
            </p:cNvSpPr>
            <p:nvPr/>
          </p:nvSpPr>
          <p:spPr bwMode="auto">
            <a:xfrm>
              <a:off x="6199" y="8561"/>
              <a:ext cx="188" cy="239"/>
            </a:xfrm>
            <a:prstGeom prst="rect">
              <a:avLst/>
            </a:prstGeom>
            <a:noFill/>
            <a:ln w="9525">
              <a:noFill/>
              <a:miter lim="800000"/>
              <a:headEnd/>
              <a:tailEnd/>
            </a:ln>
          </p:spPr>
          <p:txBody>
            <a:bodyPr lIns="0" tIns="0" rIns="0" bIns="0"/>
            <a:lstStyle/>
            <a:p>
              <a:pPr algn="just" defTabSz="912813" eaLnBrk="0" hangingPunct="0"/>
              <a:r>
                <a:rPr lang="en-US" altLang="zh-CN" sz="2400" b="1" i="0" dirty="0">
                  <a:latin typeface="Times New Roman" pitchFamily="18" charset="0"/>
                </a:rPr>
                <a:t>*</a:t>
              </a:r>
            </a:p>
          </p:txBody>
        </p:sp>
        <p:sp>
          <p:nvSpPr>
            <p:cNvPr id="90204" name="Text Box 91"/>
            <p:cNvSpPr txBox="1">
              <a:spLocks noChangeArrowheads="1"/>
            </p:cNvSpPr>
            <p:nvPr/>
          </p:nvSpPr>
          <p:spPr bwMode="auto">
            <a:xfrm>
              <a:off x="8147" y="7321"/>
              <a:ext cx="188" cy="239"/>
            </a:xfrm>
            <a:prstGeom prst="rect">
              <a:avLst/>
            </a:prstGeom>
            <a:noFill/>
            <a:ln w="9525">
              <a:noFill/>
              <a:miter lim="800000"/>
              <a:headEnd/>
              <a:tailEnd/>
            </a:ln>
          </p:spPr>
          <p:txBody>
            <a:bodyPr lIns="0" tIns="0" rIns="0" bIns="0"/>
            <a:lstStyle/>
            <a:p>
              <a:pPr algn="just" defTabSz="912813" eaLnBrk="0" hangingPunct="0"/>
              <a:r>
                <a:rPr lang="en-US" altLang="zh-CN" sz="2400" b="1" i="0" dirty="0">
                  <a:latin typeface="Times New Roman" pitchFamily="18" charset="0"/>
                </a:rPr>
                <a:t>*</a:t>
              </a:r>
            </a:p>
          </p:txBody>
        </p:sp>
        <p:sp>
          <p:nvSpPr>
            <p:cNvPr id="90205" name="Text Box 92"/>
            <p:cNvSpPr txBox="1">
              <a:spLocks noChangeArrowheads="1"/>
            </p:cNvSpPr>
            <p:nvPr/>
          </p:nvSpPr>
          <p:spPr bwMode="auto">
            <a:xfrm>
              <a:off x="8809" y="7251"/>
              <a:ext cx="189" cy="239"/>
            </a:xfrm>
            <a:prstGeom prst="rect">
              <a:avLst/>
            </a:prstGeom>
            <a:noFill/>
            <a:ln w="9525">
              <a:noFill/>
              <a:miter lim="800000"/>
              <a:headEnd/>
              <a:tailEnd/>
            </a:ln>
          </p:spPr>
          <p:txBody>
            <a:bodyPr lIns="0" tIns="0" rIns="0" bIns="0"/>
            <a:lstStyle/>
            <a:p>
              <a:pPr algn="just" defTabSz="912813" eaLnBrk="0" hangingPunct="0"/>
              <a:r>
                <a:rPr lang="en-US" altLang="zh-CN" sz="2400" b="1" i="0" dirty="0">
                  <a:latin typeface="Times New Roman" pitchFamily="18" charset="0"/>
                </a:rPr>
                <a:t>*</a:t>
              </a:r>
            </a:p>
          </p:txBody>
        </p:sp>
        <p:sp>
          <p:nvSpPr>
            <p:cNvPr id="90206" name="Line 93"/>
            <p:cNvSpPr>
              <a:spLocks noChangeShapeType="1"/>
            </p:cNvSpPr>
            <p:nvPr/>
          </p:nvSpPr>
          <p:spPr bwMode="auto">
            <a:xfrm flipV="1">
              <a:off x="5669" y="6330"/>
              <a:ext cx="0" cy="210"/>
            </a:xfrm>
            <a:prstGeom prst="line">
              <a:avLst/>
            </a:prstGeom>
            <a:noFill/>
            <a:ln w="9525">
              <a:solidFill>
                <a:srgbClr val="000000"/>
              </a:solidFill>
              <a:round/>
              <a:headEnd/>
              <a:tailEnd/>
            </a:ln>
          </p:spPr>
          <p:txBody>
            <a:bodyPr/>
            <a:lstStyle/>
            <a:p>
              <a:endParaRPr lang="zh-CN" altLang="en-US"/>
            </a:p>
          </p:txBody>
        </p:sp>
        <p:sp>
          <p:nvSpPr>
            <p:cNvPr id="90207" name="Line 94"/>
            <p:cNvSpPr>
              <a:spLocks noChangeShapeType="1"/>
            </p:cNvSpPr>
            <p:nvPr/>
          </p:nvSpPr>
          <p:spPr bwMode="auto">
            <a:xfrm flipV="1">
              <a:off x="6929" y="6345"/>
              <a:ext cx="0" cy="210"/>
            </a:xfrm>
            <a:prstGeom prst="line">
              <a:avLst/>
            </a:prstGeom>
            <a:noFill/>
            <a:ln w="9525">
              <a:solidFill>
                <a:srgbClr val="000000"/>
              </a:solidFill>
              <a:round/>
              <a:headEnd/>
              <a:tailEnd/>
            </a:ln>
          </p:spPr>
          <p:txBody>
            <a:bodyPr/>
            <a:lstStyle/>
            <a:p>
              <a:endParaRPr lang="zh-CN" altLang="en-US"/>
            </a:p>
          </p:txBody>
        </p:sp>
      </p:grpSp>
      <p:sp>
        <p:nvSpPr>
          <p:cNvPr id="2" name="文本框 1">
            <a:extLst>
              <a:ext uri="{FF2B5EF4-FFF2-40B4-BE49-F238E27FC236}">
                <a16:creationId xmlns:a16="http://schemas.microsoft.com/office/drawing/2014/main" id="{5BBD8F42-56A8-5642-B1C8-9249063E04C2}"/>
              </a:ext>
            </a:extLst>
          </p:cNvPr>
          <p:cNvSpPr txBox="1"/>
          <p:nvPr/>
        </p:nvSpPr>
        <p:spPr>
          <a:xfrm>
            <a:off x="260487" y="4057977"/>
            <a:ext cx="1980029" cy="1609800"/>
          </a:xfrm>
          <a:prstGeom prst="rect">
            <a:avLst/>
          </a:prstGeom>
          <a:noFill/>
        </p:spPr>
        <p:txBody>
          <a:bodyPr wrap="none" rtlCol="0">
            <a:spAutoFit/>
          </a:bodyPr>
          <a:lstStyle/>
          <a:p>
            <a:pPr algn="l">
              <a:lnSpc>
                <a:spcPct val="125000"/>
              </a:lnSpc>
            </a:pPr>
            <a:r>
              <a:rPr kumimoji="1" lang="zh-CN" altLang="en-US" sz="2000" b="1" i="0" dirty="0">
                <a:latin typeface="Kaiti SC" panose="02010600040101010101" pitchFamily="2" charset="-122"/>
                <a:ea typeface="Kaiti SC" panose="02010600040101010101" pitchFamily="2" charset="-122"/>
              </a:rPr>
              <a:t>之前的过程</a:t>
            </a:r>
            <a:endParaRPr kumimoji="1" lang="en-US" altLang="zh-CN" sz="2000" b="1" i="0" dirty="0">
              <a:latin typeface="Kaiti SC" panose="02010600040101010101" pitchFamily="2" charset="-122"/>
              <a:ea typeface="Kaiti SC" panose="02010600040101010101" pitchFamily="2" charset="-122"/>
            </a:endParaRPr>
          </a:p>
          <a:p>
            <a:pPr algn="l">
              <a:lnSpc>
                <a:spcPct val="125000"/>
              </a:lnSpc>
            </a:pPr>
            <a:r>
              <a:rPr kumimoji="1" lang="zh-CN" altLang="en-US" sz="2000" b="1" i="0" dirty="0">
                <a:solidFill>
                  <a:srgbClr val="0000FF"/>
                </a:solidFill>
                <a:latin typeface="Kaiti SC" panose="02010600040101010101" pitchFamily="2" charset="-122"/>
                <a:ea typeface="Kaiti SC" panose="02010600040101010101" pitchFamily="2" charset="-122"/>
              </a:rPr>
              <a:t>相关的评审</a:t>
            </a:r>
            <a:endParaRPr kumimoji="1" lang="en-US" altLang="zh-CN" sz="2000" b="1" i="0" dirty="0">
              <a:solidFill>
                <a:srgbClr val="0000FF"/>
              </a:solidFill>
              <a:latin typeface="Kaiti SC" panose="02010600040101010101" pitchFamily="2" charset="-122"/>
              <a:ea typeface="Kaiti SC" panose="02010600040101010101" pitchFamily="2" charset="-122"/>
            </a:endParaRPr>
          </a:p>
          <a:p>
            <a:pPr algn="l">
              <a:lnSpc>
                <a:spcPct val="125000"/>
              </a:lnSpc>
            </a:pPr>
            <a:r>
              <a:rPr kumimoji="1" lang="zh-CN" altLang="en-US" sz="2000" b="1" i="0" dirty="0">
                <a:solidFill>
                  <a:srgbClr val="FF0000"/>
                </a:solidFill>
                <a:latin typeface="Kaiti SC" panose="02010600040101010101" pitchFamily="2" charset="-122"/>
                <a:ea typeface="Kaiti SC" panose="02010600040101010101" pitchFamily="2" charset="-122"/>
              </a:rPr>
              <a:t>辅助工作</a:t>
            </a:r>
            <a:endParaRPr kumimoji="1" lang="en-US" altLang="zh-CN" sz="2000" b="1" i="0" dirty="0">
              <a:solidFill>
                <a:srgbClr val="FF0000"/>
              </a:solidFill>
              <a:latin typeface="Kaiti SC" panose="02010600040101010101" pitchFamily="2" charset="-122"/>
              <a:ea typeface="Kaiti SC" panose="02010600040101010101" pitchFamily="2" charset="-122"/>
            </a:endParaRPr>
          </a:p>
          <a:p>
            <a:pPr algn="l">
              <a:lnSpc>
                <a:spcPct val="125000"/>
              </a:lnSpc>
            </a:pPr>
            <a:r>
              <a:rPr kumimoji="1" lang="zh-CN" altLang="en-US" sz="2000" b="1" i="0" dirty="0">
                <a:solidFill>
                  <a:srgbClr val="006600"/>
                </a:solidFill>
                <a:latin typeface="Kaiti SC" panose="02010600040101010101" pitchFamily="2" charset="-122"/>
                <a:ea typeface="Kaiti SC" panose="02010600040101010101" pitchFamily="2" charset="-122"/>
              </a:rPr>
              <a:t>相关的测试工作</a:t>
            </a:r>
          </a:p>
        </p:txBody>
      </p:sp>
    </p:spTree>
    <p:extLst>
      <p:ext uri="{BB962C8B-B14F-4D97-AF65-F5344CB8AC3E}">
        <p14:creationId xmlns:p14="http://schemas.microsoft.com/office/powerpoint/2010/main" val="38202651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endParaRPr lang="zh-CN" altLang="en-US"/>
          </a:p>
        </p:txBody>
      </p:sp>
      <p:sp>
        <p:nvSpPr>
          <p:cNvPr id="98307" name="内容占位符 2"/>
          <p:cNvSpPr>
            <a:spLocks noGrp="1"/>
          </p:cNvSpPr>
          <p:nvPr>
            <p:ph idx="1"/>
          </p:nvPr>
        </p:nvSpPr>
        <p:spPr/>
        <p:txBody>
          <a:bodyPr/>
          <a:lstStyle/>
          <a:p>
            <a:pPr marL="358775"/>
            <a:r>
              <a:rPr lang="zh-CN" altLang="en-US"/>
              <a:t>测试在开发阶段的作用：</a:t>
            </a:r>
            <a:endParaRPr lang="en-US" altLang="zh-CN"/>
          </a:p>
          <a:p>
            <a:pPr lvl="1">
              <a:lnSpc>
                <a:spcPct val="90000"/>
              </a:lnSpc>
            </a:pPr>
            <a:r>
              <a:rPr lang="zh-CN" altLang="en-US" b="1">
                <a:solidFill>
                  <a:srgbClr val="0000FF"/>
                </a:solidFill>
                <a:cs typeface="楷体_GB2312" pitchFamily="49" charset="-122"/>
              </a:rPr>
              <a:t>项目规划阶段</a:t>
            </a:r>
            <a:r>
              <a:rPr lang="zh-CN" altLang="en-US">
                <a:cs typeface="楷体_GB2312" pitchFamily="49" charset="-122"/>
              </a:rPr>
              <a:t>：负责从单元测试到系统测试的整个测试阶段的监控。</a:t>
            </a:r>
          </a:p>
          <a:p>
            <a:pPr lvl="1">
              <a:lnSpc>
                <a:spcPct val="90000"/>
              </a:lnSpc>
            </a:pPr>
            <a:r>
              <a:rPr lang="zh-CN" altLang="en-US" b="1">
                <a:solidFill>
                  <a:srgbClr val="0000FF"/>
                </a:solidFill>
                <a:cs typeface="楷体_GB2312" pitchFamily="49" charset="-122"/>
              </a:rPr>
              <a:t>需求分析阶段</a:t>
            </a:r>
            <a:r>
              <a:rPr lang="zh-CN" altLang="en-US">
                <a:cs typeface="楷体_GB2312" pitchFamily="49" charset="-122"/>
              </a:rPr>
              <a:t>：确定测试需求分析、系统测试计划的制定，评审后成为管理项目。</a:t>
            </a:r>
          </a:p>
          <a:p>
            <a:pPr lvl="1">
              <a:lnSpc>
                <a:spcPct val="90000"/>
              </a:lnSpc>
            </a:pPr>
            <a:r>
              <a:rPr lang="zh-CN" altLang="en-US" b="1">
                <a:solidFill>
                  <a:srgbClr val="0000FF"/>
                </a:solidFill>
                <a:cs typeface="楷体_GB2312" pitchFamily="49" charset="-122"/>
              </a:rPr>
              <a:t>详细设计和概要设计阶段</a:t>
            </a:r>
            <a:r>
              <a:rPr lang="zh-CN" altLang="en-US">
                <a:cs typeface="楷体_GB2312" pitchFamily="49" charset="-122"/>
              </a:rPr>
              <a:t>：确保集成测试计划和单元测试计划完成。</a:t>
            </a:r>
          </a:p>
          <a:p>
            <a:pPr lvl="1">
              <a:lnSpc>
                <a:spcPct val="90000"/>
              </a:lnSpc>
            </a:pPr>
            <a:r>
              <a:rPr lang="zh-CN" altLang="en-US" b="1">
                <a:solidFill>
                  <a:srgbClr val="0000FF"/>
                </a:solidFill>
                <a:cs typeface="楷体_GB2312" pitchFamily="49" charset="-122"/>
              </a:rPr>
              <a:t>编码阶段</a:t>
            </a:r>
            <a:r>
              <a:rPr lang="zh-CN" altLang="en-US">
                <a:cs typeface="楷体_GB2312" pitchFamily="49" charset="-122"/>
              </a:rPr>
              <a:t>：由开发人员进行自己负责部分的测试代码。在项目较大时，由专人进行编码阶段的测试任务。</a:t>
            </a:r>
          </a:p>
          <a:p>
            <a:pPr lvl="1">
              <a:lnSpc>
                <a:spcPct val="90000"/>
              </a:lnSpc>
            </a:pPr>
            <a:r>
              <a:rPr lang="zh-CN" altLang="en-US" b="1">
                <a:solidFill>
                  <a:srgbClr val="0000FF"/>
                </a:solidFill>
                <a:cs typeface="楷体_GB2312" pitchFamily="49" charset="-122"/>
              </a:rPr>
              <a:t>测试阶段</a:t>
            </a:r>
            <a:r>
              <a:rPr lang="zh-CN" altLang="en-US">
                <a:cs typeface="楷体_GB2312" pitchFamily="49" charset="-122"/>
              </a:rPr>
              <a:t>（单元、集成、系统测试）：依据测试代码进行测试，并提交相应的测试状态报告和测试结束报告。</a:t>
            </a:r>
          </a:p>
          <a:p>
            <a:pPr marL="358775"/>
            <a:endParaRPr lang="zh-CN" altLang="en-US"/>
          </a:p>
        </p:txBody>
      </p:sp>
      <p:sp>
        <p:nvSpPr>
          <p:cNvPr id="98308" name="页脚占位符 3"/>
          <p:cNvSpPr>
            <a:spLocks noGrp="1"/>
          </p:cNvSpPr>
          <p:nvPr>
            <p:ph type="ftr" sz="quarter" idx="10"/>
          </p:nvPr>
        </p:nvSpPr>
        <p:spPr>
          <a:noFill/>
        </p:spPr>
        <p:txBody>
          <a:bodyPr/>
          <a:lstStyle/>
          <a:p>
            <a:fld id="{AF47F285-E311-4000-98DF-FCBD77B71CE0}" type="slidenum">
              <a:rPr lang="en-US" altLang="zh-CN" smtClean="0"/>
              <a:pPr/>
              <a:t>102</a:t>
            </a:fld>
            <a:endParaRPr lang="en-US" altLang="zh-CN"/>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p:cNvSpPr>
          <p:nvPr>
            <p:ph type="title"/>
          </p:nvPr>
        </p:nvSpPr>
        <p:spPr>
          <a:xfrm>
            <a:off x="1079500" y="76200"/>
            <a:ext cx="7912100" cy="647700"/>
          </a:xfrm>
        </p:spPr>
        <p:txBody>
          <a:bodyPr/>
          <a:lstStyle/>
          <a:p>
            <a:r>
              <a:rPr lang="zh-CN" altLang="zh-CN"/>
              <a:t>软件测试行业现状具体数据分析</a:t>
            </a:r>
            <a:r>
              <a:rPr lang="en-US" altLang="zh-CN"/>
              <a:t>(</a:t>
            </a:r>
            <a:r>
              <a:rPr lang="zh-CN" altLang="en-US"/>
              <a:t>续</a:t>
            </a:r>
            <a:r>
              <a:rPr lang="en-US" altLang="zh-CN"/>
              <a:t>)</a:t>
            </a:r>
            <a:endParaRPr lang="zh-CN" altLang="en-US"/>
          </a:p>
        </p:txBody>
      </p:sp>
      <p:sp>
        <p:nvSpPr>
          <p:cNvPr id="8196" name="内容占位符 2"/>
          <p:cNvSpPr>
            <a:spLocks noGrp="1"/>
          </p:cNvSpPr>
          <p:nvPr>
            <p:ph idx="1"/>
          </p:nvPr>
        </p:nvSpPr>
        <p:spPr/>
        <p:txBody>
          <a:bodyPr/>
          <a:lstStyle/>
          <a:p>
            <a:pPr marL="358775"/>
            <a:r>
              <a:rPr lang="zh-CN" altLang="zh-CN"/>
              <a:t>测试人</a:t>
            </a:r>
            <a:r>
              <a:rPr lang="zh-CN" altLang="en-US"/>
              <a:t>员从业年限</a:t>
            </a:r>
          </a:p>
        </p:txBody>
      </p:sp>
      <p:sp>
        <p:nvSpPr>
          <p:cNvPr id="8197" name="页脚占位符 3"/>
          <p:cNvSpPr>
            <a:spLocks noGrp="1"/>
          </p:cNvSpPr>
          <p:nvPr>
            <p:ph type="ftr" sz="quarter" idx="10"/>
          </p:nvPr>
        </p:nvSpPr>
        <p:spPr>
          <a:noFill/>
        </p:spPr>
        <p:txBody>
          <a:bodyPr/>
          <a:lstStyle/>
          <a:p>
            <a:fld id="{E2A3AC57-B831-4D96-B6F6-248B425CDCA6}" type="slidenum">
              <a:rPr lang="en-US" altLang="zh-CN" smtClean="0"/>
              <a:pPr/>
              <a:t>11</a:t>
            </a:fld>
            <a:endParaRPr lang="en-US" altLang="zh-CN"/>
          </a:p>
        </p:txBody>
      </p:sp>
      <p:graphicFrame>
        <p:nvGraphicFramePr>
          <p:cNvPr id="8194" name="图表 5"/>
          <p:cNvGraphicFramePr>
            <a:graphicFrameLocks/>
          </p:cNvGraphicFramePr>
          <p:nvPr/>
        </p:nvGraphicFramePr>
        <p:xfrm>
          <a:off x="1143000" y="1752600"/>
          <a:ext cx="7467600" cy="3657600"/>
        </p:xfrm>
        <a:graphic>
          <a:graphicData uri="http://schemas.openxmlformats.org/presentationml/2006/ole">
            <mc:AlternateContent xmlns:mc="http://schemas.openxmlformats.org/markup-compatibility/2006">
              <mc:Choice xmlns:v="urn:schemas-microsoft-com:vml" Requires="v">
                <p:oleObj spid="_x0000_s8292" r:id="rId3" imgW="7468247" imgH="3657917" progId="Excel.Sheet.8">
                  <p:embed/>
                </p:oleObj>
              </mc:Choice>
              <mc:Fallback>
                <p:oleObj r:id="rId3" imgW="7468247" imgH="3657917" progId="Excel.Shee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74676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p:cNvSpPr>
          <p:nvPr>
            <p:ph type="title"/>
          </p:nvPr>
        </p:nvSpPr>
        <p:spPr>
          <a:xfrm>
            <a:off x="1079500" y="76200"/>
            <a:ext cx="7912100" cy="647700"/>
          </a:xfrm>
        </p:spPr>
        <p:txBody>
          <a:bodyPr/>
          <a:lstStyle/>
          <a:p>
            <a:r>
              <a:rPr lang="zh-CN" altLang="zh-CN"/>
              <a:t>软件测试行业现状具体数据分析</a:t>
            </a:r>
            <a:r>
              <a:rPr lang="en-US" altLang="zh-CN"/>
              <a:t>(</a:t>
            </a:r>
            <a:r>
              <a:rPr lang="zh-CN" altLang="en-US"/>
              <a:t>续</a:t>
            </a:r>
            <a:r>
              <a:rPr lang="en-US" altLang="zh-CN"/>
              <a:t>)</a:t>
            </a:r>
            <a:endParaRPr lang="zh-CN" altLang="en-US"/>
          </a:p>
        </p:txBody>
      </p:sp>
      <p:sp>
        <p:nvSpPr>
          <p:cNvPr id="9220" name="内容占位符 2"/>
          <p:cNvSpPr>
            <a:spLocks noGrp="1"/>
          </p:cNvSpPr>
          <p:nvPr>
            <p:ph idx="1"/>
          </p:nvPr>
        </p:nvSpPr>
        <p:spPr/>
        <p:txBody>
          <a:bodyPr/>
          <a:lstStyle/>
          <a:p>
            <a:pPr marL="358775"/>
            <a:r>
              <a:rPr lang="zh-CN" altLang="zh-CN"/>
              <a:t>测试人</a:t>
            </a:r>
            <a:r>
              <a:rPr lang="zh-CN" altLang="en-US"/>
              <a:t>员职业发展阶段分布</a:t>
            </a:r>
          </a:p>
        </p:txBody>
      </p:sp>
      <p:sp>
        <p:nvSpPr>
          <p:cNvPr id="9221" name="页脚占位符 3"/>
          <p:cNvSpPr>
            <a:spLocks noGrp="1"/>
          </p:cNvSpPr>
          <p:nvPr>
            <p:ph type="ftr" sz="quarter" idx="10"/>
          </p:nvPr>
        </p:nvSpPr>
        <p:spPr>
          <a:noFill/>
        </p:spPr>
        <p:txBody>
          <a:bodyPr/>
          <a:lstStyle/>
          <a:p>
            <a:fld id="{28B1B20B-A910-49B1-9B56-902969AC0E8F}" type="slidenum">
              <a:rPr lang="en-US" altLang="zh-CN" smtClean="0"/>
              <a:pPr/>
              <a:t>12</a:t>
            </a:fld>
            <a:endParaRPr lang="en-US" altLang="zh-CN"/>
          </a:p>
        </p:txBody>
      </p:sp>
      <p:graphicFrame>
        <p:nvGraphicFramePr>
          <p:cNvPr id="9218" name="图表 5"/>
          <p:cNvGraphicFramePr>
            <a:graphicFrameLocks/>
          </p:cNvGraphicFramePr>
          <p:nvPr/>
        </p:nvGraphicFramePr>
        <p:xfrm>
          <a:off x="1143000" y="1752600"/>
          <a:ext cx="7467600" cy="3657600"/>
        </p:xfrm>
        <a:graphic>
          <a:graphicData uri="http://schemas.openxmlformats.org/presentationml/2006/ole">
            <mc:AlternateContent xmlns:mc="http://schemas.openxmlformats.org/markup-compatibility/2006">
              <mc:Choice xmlns:v="urn:schemas-microsoft-com:vml" Requires="v">
                <p:oleObj spid="_x0000_s9316" r:id="rId3" imgW="7468247" imgH="3657917" progId="Excel.Sheet.8">
                  <p:embed/>
                </p:oleObj>
              </mc:Choice>
              <mc:Fallback>
                <p:oleObj r:id="rId3" imgW="7468247" imgH="3657917" progId="Excel.Shee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74676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p:cNvSpPr>
          <p:nvPr>
            <p:ph type="title"/>
          </p:nvPr>
        </p:nvSpPr>
        <p:spPr>
          <a:xfrm>
            <a:off x="1079500" y="76200"/>
            <a:ext cx="7912100" cy="647700"/>
          </a:xfrm>
        </p:spPr>
        <p:txBody>
          <a:bodyPr/>
          <a:lstStyle/>
          <a:p>
            <a:r>
              <a:rPr lang="zh-CN" altLang="zh-CN"/>
              <a:t>软件测试行业现状具体数据分析</a:t>
            </a:r>
            <a:r>
              <a:rPr lang="en-US" altLang="zh-CN"/>
              <a:t>(</a:t>
            </a:r>
            <a:r>
              <a:rPr lang="zh-CN" altLang="en-US"/>
              <a:t>续</a:t>
            </a:r>
            <a:r>
              <a:rPr lang="en-US" altLang="zh-CN"/>
              <a:t>)</a:t>
            </a:r>
            <a:endParaRPr lang="zh-CN" altLang="en-US"/>
          </a:p>
        </p:txBody>
      </p:sp>
      <p:sp>
        <p:nvSpPr>
          <p:cNvPr id="10244" name="内容占位符 2"/>
          <p:cNvSpPr>
            <a:spLocks noGrp="1"/>
          </p:cNvSpPr>
          <p:nvPr>
            <p:ph idx="1"/>
          </p:nvPr>
        </p:nvSpPr>
        <p:spPr/>
        <p:txBody>
          <a:bodyPr/>
          <a:lstStyle/>
          <a:p>
            <a:pPr marL="358775"/>
            <a:r>
              <a:rPr lang="zh-CN" altLang="zh-CN"/>
              <a:t>测试人</a:t>
            </a:r>
            <a:r>
              <a:rPr lang="zh-CN" altLang="en-US"/>
              <a:t>员职业发展阶段分布</a:t>
            </a:r>
          </a:p>
        </p:txBody>
      </p:sp>
      <p:sp>
        <p:nvSpPr>
          <p:cNvPr id="10245" name="页脚占位符 3"/>
          <p:cNvSpPr>
            <a:spLocks noGrp="1"/>
          </p:cNvSpPr>
          <p:nvPr>
            <p:ph type="ftr" sz="quarter" idx="10"/>
          </p:nvPr>
        </p:nvSpPr>
        <p:spPr>
          <a:noFill/>
        </p:spPr>
        <p:txBody>
          <a:bodyPr/>
          <a:lstStyle/>
          <a:p>
            <a:fld id="{9EC6C0F1-9B73-49BF-9C13-D7B57F0C1C9E}" type="slidenum">
              <a:rPr lang="en-US" altLang="zh-CN" smtClean="0"/>
              <a:pPr/>
              <a:t>13</a:t>
            </a:fld>
            <a:endParaRPr lang="en-US" altLang="zh-CN"/>
          </a:p>
        </p:txBody>
      </p:sp>
      <p:graphicFrame>
        <p:nvGraphicFramePr>
          <p:cNvPr id="10242" name="图表 5"/>
          <p:cNvGraphicFramePr>
            <a:graphicFrameLocks/>
          </p:cNvGraphicFramePr>
          <p:nvPr/>
        </p:nvGraphicFramePr>
        <p:xfrm>
          <a:off x="1143000" y="1752600"/>
          <a:ext cx="7467600" cy="3657600"/>
        </p:xfrm>
        <a:graphic>
          <a:graphicData uri="http://schemas.openxmlformats.org/presentationml/2006/ole">
            <mc:AlternateContent xmlns:mc="http://schemas.openxmlformats.org/markup-compatibility/2006">
              <mc:Choice xmlns:v="urn:schemas-microsoft-com:vml" Requires="v">
                <p:oleObj spid="_x0000_s10340" r:id="rId3" imgW="7468247" imgH="3657917" progId="Excel.Sheet.8">
                  <p:embed/>
                </p:oleObj>
              </mc:Choice>
              <mc:Fallback>
                <p:oleObj r:id="rId3" imgW="7468247" imgH="3657917" progId="Excel.Shee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74676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软件测试行业现状</a:t>
            </a:r>
          </a:p>
        </p:txBody>
      </p:sp>
      <p:sp>
        <p:nvSpPr>
          <p:cNvPr id="20483" name="内容占位符 2"/>
          <p:cNvSpPr>
            <a:spLocks noGrp="1"/>
          </p:cNvSpPr>
          <p:nvPr>
            <p:ph idx="1"/>
          </p:nvPr>
        </p:nvSpPr>
        <p:spPr/>
        <p:txBody>
          <a:bodyPr/>
          <a:lstStyle/>
          <a:p>
            <a:pPr marL="358775"/>
            <a:r>
              <a:rPr lang="zh-CN" altLang="zh-CN"/>
              <a:t>目前，软件测试行业发展现状存在以下几个特点：</a:t>
            </a:r>
            <a:endParaRPr lang="en-US" altLang="zh-CN"/>
          </a:p>
          <a:p>
            <a:pPr lvl="1"/>
            <a:r>
              <a:rPr lang="zh-CN" altLang="zh-CN">
                <a:cs typeface="楷体_GB2312" pitchFamily="49" charset="-122"/>
              </a:rPr>
              <a:t>处于高速发展期</a:t>
            </a:r>
            <a:endParaRPr lang="en-US" altLang="zh-CN">
              <a:cs typeface="楷体_GB2312" pitchFamily="49" charset="-122"/>
            </a:endParaRPr>
          </a:p>
          <a:p>
            <a:pPr lvl="1"/>
            <a:r>
              <a:rPr lang="zh-CN" altLang="zh-CN">
                <a:cs typeface="楷体_GB2312" pitchFamily="49" charset="-122"/>
              </a:rPr>
              <a:t>岗位需求量巨大</a:t>
            </a:r>
            <a:endParaRPr lang="en-US" altLang="zh-CN">
              <a:cs typeface="楷体_GB2312" pitchFamily="49" charset="-122"/>
            </a:endParaRPr>
          </a:p>
          <a:p>
            <a:pPr lvl="1"/>
            <a:r>
              <a:rPr lang="zh-CN" altLang="zh-CN">
                <a:cs typeface="楷体_GB2312" pitchFamily="49" charset="-122"/>
              </a:rPr>
              <a:t>薪水提升空间大</a:t>
            </a:r>
            <a:endParaRPr lang="en-US" altLang="zh-CN">
              <a:cs typeface="楷体_GB2312" pitchFamily="49" charset="-122"/>
            </a:endParaRPr>
          </a:p>
          <a:p>
            <a:pPr lvl="1"/>
            <a:r>
              <a:rPr lang="zh-CN" altLang="zh-CN">
                <a:cs typeface="楷体_GB2312" pitchFamily="49" charset="-122"/>
              </a:rPr>
              <a:t>无任何性别歧视</a:t>
            </a:r>
            <a:endParaRPr lang="zh-CN" altLang="en-US">
              <a:cs typeface="楷体_GB2312" pitchFamily="49" charset="-122"/>
            </a:endParaRPr>
          </a:p>
          <a:p>
            <a:pPr lvl="1"/>
            <a:endParaRPr lang="zh-CN" altLang="en-US">
              <a:cs typeface="楷体_GB2312" pitchFamily="49" charset="-122"/>
            </a:endParaRPr>
          </a:p>
        </p:txBody>
      </p:sp>
      <p:sp>
        <p:nvSpPr>
          <p:cNvPr id="20484" name="页脚占位符 3"/>
          <p:cNvSpPr>
            <a:spLocks noGrp="1"/>
          </p:cNvSpPr>
          <p:nvPr>
            <p:ph type="ftr" sz="quarter" idx="10"/>
          </p:nvPr>
        </p:nvSpPr>
        <p:spPr>
          <a:noFill/>
        </p:spPr>
        <p:txBody>
          <a:bodyPr/>
          <a:lstStyle/>
          <a:p>
            <a:fld id="{51A3A503-7989-491D-8BF4-36AE91F5136D}" type="slidenum">
              <a:rPr lang="en-US" altLang="zh-CN" smtClean="0"/>
              <a:pPr/>
              <a:t>14</a:t>
            </a:fld>
            <a:endParaRPr lang="en-US" altLang="zh-CN"/>
          </a:p>
        </p:txBody>
      </p:sp>
    </p:spTree>
    <p:extLst>
      <p:ext uri="{BB962C8B-B14F-4D97-AF65-F5344CB8AC3E}">
        <p14:creationId xmlns:p14="http://schemas.microsoft.com/office/powerpoint/2010/main" val="59375700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1079500" y="76200"/>
            <a:ext cx="7912100" cy="647700"/>
          </a:xfrm>
        </p:spPr>
        <p:txBody>
          <a:bodyPr/>
          <a:lstStyle/>
          <a:p>
            <a:r>
              <a:rPr lang="zh-CN" altLang="en-US" dirty="0"/>
              <a:t>中国</a:t>
            </a:r>
            <a:r>
              <a:rPr lang="zh-CN" altLang="zh-CN" dirty="0"/>
              <a:t>软件测试</a:t>
            </a:r>
            <a:r>
              <a:rPr lang="zh-CN" altLang="en-US" dirty="0"/>
              <a:t>行业现状</a:t>
            </a:r>
          </a:p>
        </p:txBody>
      </p:sp>
      <p:sp>
        <p:nvSpPr>
          <p:cNvPr id="22531" name="内容占位符 2"/>
          <p:cNvSpPr>
            <a:spLocks noGrp="1"/>
          </p:cNvSpPr>
          <p:nvPr>
            <p:ph idx="1"/>
          </p:nvPr>
        </p:nvSpPr>
        <p:spPr>
          <a:xfrm>
            <a:off x="358775" y="990600"/>
            <a:ext cx="6956425" cy="5105400"/>
          </a:xfrm>
        </p:spPr>
        <p:txBody>
          <a:bodyPr/>
          <a:lstStyle/>
          <a:p>
            <a:pPr marL="358775">
              <a:lnSpc>
                <a:spcPct val="105000"/>
              </a:lnSpc>
            </a:pPr>
            <a:r>
              <a:rPr lang="zh-CN" altLang="en-US"/>
              <a:t>软件测试人才紧缺，需求迅增，体现在：</a:t>
            </a:r>
          </a:p>
          <a:p>
            <a:pPr lvl="1">
              <a:lnSpc>
                <a:spcPct val="105000"/>
              </a:lnSpc>
            </a:pPr>
            <a:r>
              <a:rPr lang="zh-CN" altLang="en-US">
                <a:latin typeface="微软雅黑" pitchFamily="34" charset="-122"/>
                <a:ea typeface="微软雅黑" pitchFamily="34" charset="-122"/>
                <a:cs typeface="楷体_GB2312" pitchFamily="49" charset="-122"/>
              </a:rPr>
              <a:t>中国软件产业正在快速增长，需要大量软件相关人才</a:t>
            </a:r>
            <a:endParaRPr lang="en-US" altLang="zh-CN">
              <a:latin typeface="微软雅黑" pitchFamily="34" charset="-122"/>
              <a:ea typeface="微软雅黑" pitchFamily="34" charset="-122"/>
              <a:cs typeface="楷体_GB2312" pitchFamily="49" charset="-122"/>
            </a:endParaRPr>
          </a:p>
          <a:p>
            <a:pPr lvl="1">
              <a:lnSpc>
                <a:spcPct val="105000"/>
              </a:lnSpc>
            </a:pPr>
            <a:r>
              <a:rPr lang="zh-CN" altLang="en-US">
                <a:latin typeface="微软雅黑" pitchFamily="34" charset="-122"/>
                <a:ea typeface="微软雅黑" pitchFamily="34" charset="-122"/>
                <a:cs typeface="楷体_GB2312" pitchFamily="49" charset="-122"/>
              </a:rPr>
              <a:t>越来越重视软件测试，软件企业的发展要求测试人才</a:t>
            </a:r>
            <a:endParaRPr lang="en-US" altLang="zh-CN">
              <a:latin typeface="微软雅黑" pitchFamily="34" charset="-122"/>
              <a:ea typeface="微软雅黑" pitchFamily="34" charset="-122"/>
              <a:cs typeface="楷体_GB2312" pitchFamily="49" charset="-122"/>
            </a:endParaRPr>
          </a:p>
          <a:p>
            <a:pPr lvl="1">
              <a:lnSpc>
                <a:spcPct val="105000"/>
              </a:lnSpc>
            </a:pPr>
            <a:r>
              <a:rPr lang="zh-CN" altLang="en-US">
                <a:latin typeface="微软雅黑" pitchFamily="34" charset="-122"/>
                <a:ea typeface="微软雅黑" pitchFamily="34" charset="-122"/>
                <a:cs typeface="楷体_GB2312" pitchFamily="49" charset="-122"/>
              </a:rPr>
              <a:t>达到一个合适的比例</a:t>
            </a:r>
            <a:endParaRPr lang="en-US" altLang="zh-CN">
              <a:latin typeface="微软雅黑" pitchFamily="34" charset="-122"/>
              <a:ea typeface="微软雅黑" pitchFamily="34" charset="-122"/>
              <a:cs typeface="楷体_GB2312" pitchFamily="49" charset="-122"/>
            </a:endParaRPr>
          </a:p>
          <a:p>
            <a:pPr lvl="1">
              <a:lnSpc>
                <a:spcPct val="105000"/>
              </a:lnSpc>
            </a:pPr>
            <a:r>
              <a:rPr lang="zh-CN" altLang="en-US">
                <a:latin typeface="微软雅黑" pitchFamily="34" charset="-122"/>
                <a:ea typeface="微软雅黑" pitchFamily="34" charset="-122"/>
                <a:cs typeface="楷体_GB2312" pitchFamily="49" charset="-122"/>
              </a:rPr>
              <a:t>历史原因，导致</a:t>
            </a:r>
            <a:r>
              <a:rPr lang="zh-CN" altLang="en-US">
                <a:solidFill>
                  <a:srgbClr val="FF0000"/>
                </a:solidFill>
                <a:latin typeface="微软雅黑" pitchFamily="34" charset="-122"/>
                <a:ea typeface="微软雅黑" pitchFamily="34" charset="-122"/>
                <a:cs typeface="楷体_GB2312" pitchFamily="49" charset="-122"/>
              </a:rPr>
              <a:t>测试人员短缺</a:t>
            </a:r>
          </a:p>
        </p:txBody>
      </p:sp>
      <p:sp>
        <p:nvSpPr>
          <p:cNvPr id="22532" name="页脚占位符 3"/>
          <p:cNvSpPr>
            <a:spLocks noGrp="1"/>
          </p:cNvSpPr>
          <p:nvPr>
            <p:ph type="ftr" sz="quarter" idx="10"/>
          </p:nvPr>
        </p:nvSpPr>
        <p:spPr>
          <a:noFill/>
        </p:spPr>
        <p:txBody>
          <a:bodyPr/>
          <a:lstStyle/>
          <a:p>
            <a:fld id="{D3CC5880-7D7B-43B6-AB82-4ED3C03AA7CE}" type="slidenum">
              <a:rPr lang="en-US" altLang="zh-CN" smtClean="0"/>
              <a:pPr/>
              <a:t>15</a:t>
            </a:fld>
            <a:endParaRPr lang="en-US" altLang="zh-CN"/>
          </a:p>
        </p:txBody>
      </p:sp>
      <p:pic>
        <p:nvPicPr>
          <p:cNvPr id="5" name="图片 3" descr="u=2752292839,591434114&amp;fm=3&amp;gp=11.jpg"/>
          <p:cNvPicPr>
            <a:picLocks noChangeAspect="1"/>
          </p:cNvPicPr>
          <p:nvPr/>
        </p:nvPicPr>
        <p:blipFill>
          <a:blip r:embed="rId2"/>
          <a:srcRect/>
          <a:stretch>
            <a:fillRect/>
          </a:stretch>
        </p:blipFill>
        <p:spPr bwMode="auto">
          <a:xfrm>
            <a:off x="871538" y="4724400"/>
            <a:ext cx="2695575" cy="2016125"/>
          </a:xfrm>
          <a:prstGeom prst="rect">
            <a:avLst/>
          </a:prstGeom>
          <a:noFill/>
          <a:ln w="9525">
            <a:noFill/>
            <a:miter lim="800000"/>
            <a:headEnd/>
            <a:tailEnd/>
          </a:ln>
        </p:spPr>
      </p:pic>
      <p:pic>
        <p:nvPicPr>
          <p:cNvPr id="6" name="图片 7" descr="u=1634842273,908748578&amp;fm=0&amp;gp=26.jpg"/>
          <p:cNvPicPr>
            <a:picLocks noChangeAspect="1"/>
          </p:cNvPicPr>
          <p:nvPr/>
        </p:nvPicPr>
        <p:blipFill>
          <a:blip r:embed="rId3"/>
          <a:srcRect/>
          <a:stretch>
            <a:fillRect/>
          </a:stretch>
        </p:blipFill>
        <p:spPr bwMode="auto">
          <a:xfrm>
            <a:off x="7289800" y="4772025"/>
            <a:ext cx="1785938" cy="1611313"/>
          </a:xfrm>
          <a:prstGeom prst="rect">
            <a:avLst/>
          </a:prstGeom>
          <a:noFill/>
          <a:ln w="9525">
            <a:noFill/>
            <a:miter lim="800000"/>
            <a:headEnd/>
            <a:tailEnd/>
          </a:ln>
        </p:spPr>
      </p:pic>
      <p:pic>
        <p:nvPicPr>
          <p:cNvPr id="7" name="图片 8" descr="u=584861796,439797009&amp;fm=0&amp;gp=40.jpg"/>
          <p:cNvPicPr>
            <a:picLocks noChangeAspect="1"/>
          </p:cNvPicPr>
          <p:nvPr/>
        </p:nvPicPr>
        <p:blipFill>
          <a:blip r:embed="rId4"/>
          <a:srcRect/>
          <a:stretch>
            <a:fillRect/>
          </a:stretch>
        </p:blipFill>
        <p:spPr bwMode="auto">
          <a:xfrm>
            <a:off x="7297738" y="3421063"/>
            <a:ext cx="1778000" cy="1350962"/>
          </a:xfrm>
          <a:prstGeom prst="rect">
            <a:avLst/>
          </a:prstGeom>
          <a:noFill/>
          <a:ln w="9525">
            <a:noFill/>
            <a:miter lim="800000"/>
            <a:headEnd/>
            <a:tailEnd/>
          </a:ln>
        </p:spPr>
      </p:pic>
      <p:pic>
        <p:nvPicPr>
          <p:cNvPr id="8" name="图片 9" descr="u=3888134934,2273256180&amp;fm=0&amp;gp=16.jpg"/>
          <p:cNvPicPr>
            <a:picLocks noChangeAspect="1"/>
          </p:cNvPicPr>
          <p:nvPr/>
        </p:nvPicPr>
        <p:blipFill>
          <a:blip r:embed="rId5"/>
          <a:srcRect/>
          <a:stretch>
            <a:fillRect/>
          </a:stretch>
        </p:blipFill>
        <p:spPr bwMode="auto">
          <a:xfrm>
            <a:off x="7297738" y="750888"/>
            <a:ext cx="1778000" cy="1333500"/>
          </a:xfrm>
          <a:prstGeom prst="rect">
            <a:avLst/>
          </a:prstGeom>
          <a:noFill/>
          <a:ln w="9525">
            <a:noFill/>
            <a:miter lim="800000"/>
            <a:headEnd/>
            <a:tailEnd/>
          </a:ln>
        </p:spPr>
      </p:pic>
      <p:pic>
        <p:nvPicPr>
          <p:cNvPr id="9" name="图片 10" descr="u=1038200329,4274131510&amp;fm=3&amp;gp=21.jpg"/>
          <p:cNvPicPr>
            <a:picLocks noChangeAspect="1"/>
          </p:cNvPicPr>
          <p:nvPr/>
        </p:nvPicPr>
        <p:blipFill>
          <a:blip r:embed="rId6"/>
          <a:srcRect/>
          <a:stretch>
            <a:fillRect/>
          </a:stretch>
        </p:blipFill>
        <p:spPr bwMode="auto">
          <a:xfrm>
            <a:off x="7297738" y="2089150"/>
            <a:ext cx="1778000" cy="1328738"/>
          </a:xfrm>
          <a:prstGeom prst="rect">
            <a:avLst/>
          </a:prstGeom>
          <a:noFill/>
          <a:ln w="9525">
            <a:noFill/>
            <a:miter lim="800000"/>
            <a:headEnd/>
            <a:tailEnd/>
          </a:ln>
        </p:spPr>
      </p:pic>
      <p:pic>
        <p:nvPicPr>
          <p:cNvPr id="10" name="图片 11" descr="u=1176651490,3643027957&amp;fm=0&amp;gp=40.jpg"/>
          <p:cNvPicPr>
            <a:picLocks noChangeAspect="1"/>
          </p:cNvPicPr>
          <p:nvPr/>
        </p:nvPicPr>
        <p:blipFill>
          <a:blip r:embed="rId7"/>
          <a:srcRect/>
          <a:stretch>
            <a:fillRect/>
          </a:stretch>
        </p:blipFill>
        <p:spPr bwMode="auto">
          <a:xfrm>
            <a:off x="3916363" y="4749800"/>
            <a:ext cx="2640012" cy="19812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par>
                                <p:cTn id="20" presetID="14" presetClass="entr" presetSubtype="1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zh-CN" dirty="0"/>
              <a:t>软件测试</a:t>
            </a:r>
            <a:r>
              <a:rPr lang="en-US" altLang="zh-CN" dirty="0"/>
              <a:t>-</a:t>
            </a:r>
            <a:r>
              <a:rPr lang="zh-CN" altLang="en-US" dirty="0"/>
              <a:t>职业前景与职位需求</a:t>
            </a:r>
          </a:p>
        </p:txBody>
      </p:sp>
      <p:sp>
        <p:nvSpPr>
          <p:cNvPr id="24580" name="页脚占位符 3"/>
          <p:cNvSpPr>
            <a:spLocks noGrp="1"/>
          </p:cNvSpPr>
          <p:nvPr>
            <p:ph type="ftr" sz="quarter" idx="10"/>
          </p:nvPr>
        </p:nvSpPr>
        <p:spPr>
          <a:noFill/>
        </p:spPr>
        <p:txBody>
          <a:bodyPr/>
          <a:lstStyle/>
          <a:p>
            <a:fld id="{05147A54-99B9-487D-A8D1-ECF958894B8A}" type="slidenum">
              <a:rPr lang="en-US" altLang="zh-CN" smtClean="0"/>
              <a:pPr/>
              <a:t>16</a:t>
            </a:fld>
            <a:endParaRPr lang="en-US" altLang="zh-CN"/>
          </a:p>
        </p:txBody>
      </p:sp>
      <p:pic>
        <p:nvPicPr>
          <p:cNvPr id="2" name="图片 1"/>
          <p:cNvPicPr>
            <a:picLocks noChangeAspect="1"/>
          </p:cNvPicPr>
          <p:nvPr/>
        </p:nvPicPr>
        <p:blipFill>
          <a:blip r:embed="rId2"/>
          <a:stretch>
            <a:fillRect/>
          </a:stretch>
        </p:blipFill>
        <p:spPr>
          <a:xfrm>
            <a:off x="-23238" y="862333"/>
            <a:ext cx="9190476" cy="5133333"/>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a:t>软件事故典型案例</a:t>
            </a:r>
          </a:p>
        </p:txBody>
      </p:sp>
      <p:sp>
        <p:nvSpPr>
          <p:cNvPr id="25603" name="内容占位符 2"/>
          <p:cNvSpPr>
            <a:spLocks noGrp="1"/>
          </p:cNvSpPr>
          <p:nvPr>
            <p:ph idx="1"/>
          </p:nvPr>
        </p:nvSpPr>
        <p:spPr>
          <a:xfrm>
            <a:off x="358775" y="990600"/>
            <a:ext cx="8937625" cy="5105400"/>
          </a:xfrm>
        </p:spPr>
        <p:txBody>
          <a:bodyPr/>
          <a:lstStyle/>
          <a:p>
            <a:pPr marL="358775"/>
            <a:r>
              <a:rPr lang="en-US" altLang="zh-CN" b="1"/>
              <a:t> </a:t>
            </a:r>
            <a:r>
              <a:rPr lang="en-US" altLang="zh-CN"/>
              <a:t>2007</a:t>
            </a:r>
            <a:r>
              <a:rPr lang="zh-CN" altLang="en-US"/>
              <a:t>年</a:t>
            </a:r>
            <a:r>
              <a:rPr lang="en-US" altLang="zh-CN"/>
              <a:t>10</a:t>
            </a:r>
            <a:r>
              <a:rPr lang="zh-CN" altLang="en-US"/>
              <a:t>月</a:t>
            </a:r>
            <a:r>
              <a:rPr lang="en-US" altLang="zh-CN"/>
              <a:t>30</a:t>
            </a:r>
            <a:r>
              <a:rPr lang="zh-CN" altLang="en-US"/>
              <a:t>日，奥运门票第二阶段阶段预售首日</a:t>
            </a:r>
          </a:p>
        </p:txBody>
      </p:sp>
      <p:sp>
        <p:nvSpPr>
          <p:cNvPr id="25604" name="页脚占位符 3"/>
          <p:cNvSpPr>
            <a:spLocks noGrp="1"/>
          </p:cNvSpPr>
          <p:nvPr>
            <p:ph type="ftr" sz="quarter" idx="10"/>
          </p:nvPr>
        </p:nvSpPr>
        <p:spPr>
          <a:noFill/>
        </p:spPr>
        <p:txBody>
          <a:bodyPr/>
          <a:lstStyle/>
          <a:p>
            <a:fld id="{9CADE8B1-5B52-4B87-9222-8E39E1B6C08F}" type="slidenum">
              <a:rPr lang="en-US" altLang="zh-CN" smtClean="0"/>
              <a:pPr/>
              <a:t>17</a:t>
            </a:fld>
            <a:endParaRPr lang="en-US" altLang="zh-CN"/>
          </a:p>
        </p:txBody>
      </p:sp>
      <p:pic>
        <p:nvPicPr>
          <p:cNvPr id="5" name="Picture 4" descr="奥运票务网站"/>
          <p:cNvPicPr>
            <a:picLocks noChangeAspect="1" noChangeArrowheads="1"/>
          </p:cNvPicPr>
          <p:nvPr/>
        </p:nvPicPr>
        <p:blipFill>
          <a:blip r:embed="rId2"/>
          <a:srcRect/>
          <a:stretch>
            <a:fillRect/>
          </a:stretch>
        </p:blipFill>
        <p:spPr bwMode="auto">
          <a:xfrm>
            <a:off x="0" y="1447800"/>
            <a:ext cx="7010400" cy="5257800"/>
          </a:xfrm>
          <a:prstGeom prst="rect">
            <a:avLst/>
          </a:prstGeom>
          <a:noFill/>
          <a:ln w="9525">
            <a:noFill/>
            <a:miter lim="800000"/>
            <a:headEnd/>
            <a:tailEnd/>
          </a:ln>
        </p:spPr>
      </p:pic>
      <p:sp>
        <p:nvSpPr>
          <p:cNvPr id="25606" name="矩形 5"/>
          <p:cNvSpPr>
            <a:spLocks noChangeArrowheads="1"/>
          </p:cNvSpPr>
          <p:nvPr/>
        </p:nvSpPr>
        <p:spPr bwMode="auto">
          <a:xfrm>
            <a:off x="1905000" y="3810000"/>
            <a:ext cx="2819400" cy="533400"/>
          </a:xfrm>
          <a:prstGeom prst="rect">
            <a:avLst/>
          </a:prstGeom>
          <a:noFill/>
          <a:ln w="25400" algn="ctr">
            <a:solidFill>
              <a:srgbClr val="FF0000"/>
            </a:solidFill>
            <a:round/>
            <a:headEnd/>
            <a:tailEnd/>
          </a:ln>
        </p:spPr>
        <p:txBody>
          <a:bodyPr/>
          <a:lstStyle/>
          <a:p>
            <a:endParaRPr lang="zh-CN" altLang="en-US"/>
          </a:p>
        </p:txBody>
      </p:sp>
      <p:sp>
        <p:nvSpPr>
          <p:cNvPr id="7" name="Text Box 5"/>
          <p:cNvSpPr txBox="1">
            <a:spLocks noChangeArrowheads="1"/>
          </p:cNvSpPr>
          <p:nvPr/>
        </p:nvSpPr>
        <p:spPr bwMode="auto">
          <a:xfrm>
            <a:off x="6705600" y="4800600"/>
            <a:ext cx="1981200" cy="523875"/>
          </a:xfrm>
          <a:prstGeom prst="rect">
            <a:avLst/>
          </a:prstGeom>
          <a:noFill/>
          <a:ln w="9525">
            <a:noFill/>
            <a:miter lim="800000"/>
            <a:headEnd/>
            <a:tailEnd/>
          </a:ln>
        </p:spPr>
        <p:txBody>
          <a:bodyPr>
            <a:spAutoFit/>
          </a:bodyPr>
          <a:lstStyle/>
          <a:p>
            <a:r>
              <a:rPr lang="zh-CN" altLang="en-US" sz="2800" b="1">
                <a:solidFill>
                  <a:srgbClr val="FF0000"/>
                </a:solidFill>
                <a:latin typeface="黑体" pitchFamily="2" charset="-122"/>
                <a:ea typeface="黑体" pitchFamily="2" charset="-122"/>
              </a:rPr>
              <a:t>科技奥运？</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body" idx="1"/>
          </p:nvPr>
        </p:nvSpPr>
        <p:spPr>
          <a:xfrm>
            <a:off x="395288" y="908050"/>
            <a:ext cx="8208962" cy="4897438"/>
          </a:xfrm>
        </p:spPr>
        <p:txBody>
          <a:bodyPr/>
          <a:lstStyle/>
          <a:p>
            <a:pPr marL="358775">
              <a:lnSpc>
                <a:spcPct val="90000"/>
              </a:lnSpc>
            </a:pPr>
            <a:r>
              <a:rPr lang="en-US" altLang="zh-CN"/>
              <a:t>2006</a:t>
            </a:r>
            <a:r>
              <a:rPr lang="zh-CN" altLang="en-US"/>
              <a:t>年</a:t>
            </a:r>
            <a:r>
              <a:rPr lang="en-US" altLang="zh-CN"/>
              <a:t>3</a:t>
            </a:r>
            <a:r>
              <a:rPr lang="zh-CN" altLang="en-US"/>
              <a:t>月</a:t>
            </a:r>
            <a:r>
              <a:rPr lang="en-US" altLang="zh-CN"/>
              <a:t>2</a:t>
            </a:r>
            <a:r>
              <a:rPr lang="zh-CN" altLang="en-US"/>
              <a:t>日</a:t>
            </a:r>
            <a:r>
              <a:rPr lang="en-US" altLang="zh-CN"/>
              <a:t>14</a:t>
            </a:r>
            <a:r>
              <a:rPr lang="zh-CN" altLang="en-US"/>
              <a:t>点</a:t>
            </a:r>
            <a:r>
              <a:rPr lang="en-US" altLang="zh-CN"/>
              <a:t>10</a:t>
            </a:r>
            <a:r>
              <a:rPr lang="zh-CN" altLang="en-US"/>
              <a:t>分，沪深大盘忽然发生罕见大跳水，</a:t>
            </a:r>
            <a:r>
              <a:rPr lang="en-US" altLang="zh-CN"/>
              <a:t>7</a:t>
            </a:r>
            <a:r>
              <a:rPr lang="zh-CN" altLang="en-US"/>
              <a:t>分钟之内上证指数跌去近 </a:t>
            </a:r>
            <a:r>
              <a:rPr lang="en-US" altLang="zh-CN"/>
              <a:t>20 </a:t>
            </a:r>
            <a:r>
              <a:rPr lang="zh-CN" altLang="en-US"/>
              <a:t>点。</a:t>
            </a:r>
          </a:p>
          <a:p>
            <a:pPr marL="358775">
              <a:lnSpc>
                <a:spcPct val="90000"/>
              </a:lnSpc>
              <a:buFont typeface="Wingdings" pitchFamily="2" charset="2"/>
              <a:buNone/>
            </a:pPr>
            <a:endParaRPr lang="zh-CN" altLang="en-US"/>
          </a:p>
          <a:p>
            <a:pPr marL="358775">
              <a:lnSpc>
                <a:spcPct val="90000"/>
              </a:lnSpc>
            </a:pPr>
            <a:r>
              <a:rPr lang="zh-CN" altLang="en-US"/>
              <a:t>原因分析：</a:t>
            </a:r>
          </a:p>
          <a:p>
            <a:pPr marL="358775">
              <a:lnSpc>
                <a:spcPct val="90000"/>
              </a:lnSpc>
              <a:buFont typeface="Wingdings" pitchFamily="2" charset="2"/>
              <a:buNone/>
            </a:pPr>
            <a:r>
              <a:rPr lang="zh-CN" altLang="en-US">
                <a:latin typeface="楷体" pitchFamily="49" charset="-122"/>
                <a:ea typeface="楷体" pitchFamily="49" charset="-122"/>
              </a:rPr>
              <a:t>   当日下午刚上市的招商银行认股权证</a:t>
            </a:r>
            <a:r>
              <a:rPr lang="zh-CN" altLang="en-US" b="1">
                <a:solidFill>
                  <a:srgbClr val="FF0000"/>
                </a:solidFill>
                <a:latin typeface="楷体" pitchFamily="49" charset="-122"/>
                <a:ea typeface="楷体" pitchFamily="49" charset="-122"/>
              </a:rPr>
              <a:t>成交量巨大</a:t>
            </a:r>
            <a:r>
              <a:rPr lang="zh-CN" altLang="en-US">
                <a:latin typeface="楷体" pitchFamily="49" charset="-122"/>
                <a:ea typeface="楷体" pitchFamily="49" charset="-122"/>
              </a:rPr>
              <a:t>，导致其行情显示时总成交量</a:t>
            </a:r>
            <a:r>
              <a:rPr lang="zh-CN" altLang="en-US" b="1">
                <a:solidFill>
                  <a:srgbClr val="FF0000"/>
                </a:solidFill>
                <a:latin typeface="楷体" pitchFamily="49" charset="-122"/>
                <a:ea typeface="楷体" pitchFamily="49" charset="-122"/>
              </a:rPr>
              <a:t>字段溢出</a:t>
            </a:r>
            <a:r>
              <a:rPr lang="zh-CN" altLang="en-US">
                <a:latin typeface="楷体" pitchFamily="49" charset="-122"/>
                <a:ea typeface="楷体" pitchFamily="49" charset="-122"/>
              </a:rPr>
              <a:t>，使其价格在股票分析软件上成为一条不再波动的直线，让市场产生了恐慌。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1362">
                                            <p:txEl>
                                              <p:pRg st="2" end="2"/>
                                            </p:txEl>
                                          </p:spTgt>
                                        </p:tgtEl>
                                        <p:attrNameLst>
                                          <p:attrName>style.visibility</p:attrName>
                                        </p:attrNameLst>
                                      </p:cBhvr>
                                      <p:to>
                                        <p:strVal val="visible"/>
                                      </p:to>
                                    </p:set>
                                    <p:animEffect transition="in" filter="wipe(left)">
                                      <p:cBhvr>
                                        <p:cTn id="7" dur="500"/>
                                        <p:tgtEl>
                                          <p:spTgt spid="271362">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71362">
                                            <p:txEl>
                                              <p:pRg st="3" end="3"/>
                                            </p:txEl>
                                          </p:spTgt>
                                        </p:tgtEl>
                                        <p:attrNameLst>
                                          <p:attrName>style.visibility</p:attrName>
                                        </p:attrNameLst>
                                      </p:cBhvr>
                                      <p:to>
                                        <p:strVal val="visible"/>
                                      </p:to>
                                    </p:set>
                                    <p:animEffect transition="in" filter="wipe(left)">
                                      <p:cBhvr>
                                        <p:cTn id="10" dur="500"/>
                                        <p:tgtEl>
                                          <p:spTgt spid="271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body" idx="1"/>
          </p:nvPr>
        </p:nvSpPr>
        <p:spPr>
          <a:xfrm>
            <a:off x="323850" y="908050"/>
            <a:ext cx="7772400" cy="5949950"/>
          </a:xfrm>
        </p:spPr>
        <p:txBody>
          <a:bodyPr/>
          <a:lstStyle/>
          <a:p>
            <a:pPr marL="358775"/>
            <a:r>
              <a:rPr lang="en-US" altLang="zh-CN"/>
              <a:t>2003</a:t>
            </a:r>
            <a:r>
              <a:rPr lang="zh-CN" altLang="en-US"/>
              <a:t>年</a:t>
            </a:r>
            <a:r>
              <a:rPr lang="en-US" altLang="zh-CN"/>
              <a:t>8</a:t>
            </a:r>
            <a:r>
              <a:rPr lang="zh-CN" altLang="en-US"/>
              <a:t>月</a:t>
            </a:r>
            <a:r>
              <a:rPr lang="en-US" altLang="zh-CN"/>
              <a:t>14</a:t>
            </a:r>
            <a:r>
              <a:rPr lang="zh-CN" altLang="en-US"/>
              <a:t>日下午</a:t>
            </a:r>
            <a:r>
              <a:rPr lang="en-US" altLang="zh-CN"/>
              <a:t>4</a:t>
            </a:r>
            <a:r>
              <a:rPr lang="zh-CN" altLang="en-US"/>
              <a:t>时</a:t>
            </a:r>
            <a:r>
              <a:rPr lang="en-US" altLang="zh-CN"/>
              <a:t>10</a:t>
            </a:r>
            <a:r>
              <a:rPr lang="zh-CN" altLang="en-US"/>
              <a:t>分，美国及加拿大部分地区发生历史上最大的停电事故。</a:t>
            </a:r>
            <a:r>
              <a:rPr lang="en-US" altLang="zh-CN"/>
              <a:t>15</a:t>
            </a:r>
            <a:r>
              <a:rPr lang="zh-CN" altLang="en-US"/>
              <a:t>日晚逐步恢复</a:t>
            </a:r>
          </a:p>
          <a:p>
            <a:pPr marL="358775"/>
            <a:r>
              <a:rPr lang="zh-CN" altLang="en-US"/>
              <a:t>后果：经济损失</a:t>
            </a:r>
            <a:r>
              <a:rPr lang="en-US" altLang="zh-CN"/>
              <a:t>250</a:t>
            </a:r>
            <a:r>
              <a:rPr lang="zh-CN" altLang="en-US"/>
              <a:t>亿到</a:t>
            </a:r>
            <a:r>
              <a:rPr lang="en-US" altLang="zh-CN"/>
              <a:t>300</a:t>
            </a:r>
            <a:r>
              <a:rPr lang="zh-CN" altLang="en-US"/>
              <a:t>亿之间</a:t>
            </a:r>
          </a:p>
          <a:p>
            <a:pPr marL="358775"/>
            <a:r>
              <a:rPr lang="zh-CN" altLang="en-US"/>
              <a:t>原因分析</a:t>
            </a:r>
          </a:p>
          <a:p>
            <a:pPr marL="358775">
              <a:buFont typeface="Wingdings" pitchFamily="2" charset="2"/>
              <a:buNone/>
            </a:pPr>
            <a:r>
              <a:rPr lang="zh-CN" altLang="en-US"/>
              <a:t>   俄亥俄州的第一能源（</a:t>
            </a:r>
            <a:r>
              <a:rPr lang="en-US" altLang="zh-CN"/>
              <a:t>FirstEnergy</a:t>
            </a:r>
            <a:r>
              <a:rPr lang="zh-CN" altLang="en-US"/>
              <a:t>）公司</a:t>
            </a:r>
            <a:r>
              <a:rPr lang="en-US" altLang="zh-CN"/>
              <a:t>x</a:t>
            </a:r>
            <a:r>
              <a:rPr lang="zh-CN" altLang="en-US"/>
              <a:t>下属的电力监测与控制管理系统软件 </a:t>
            </a:r>
            <a:r>
              <a:rPr lang="en-US" altLang="zh-CN">
                <a:solidFill>
                  <a:srgbClr val="FF0000"/>
                </a:solidFill>
              </a:rPr>
              <a:t>XA/21 </a:t>
            </a:r>
            <a:r>
              <a:rPr lang="zh-CN" altLang="en-US">
                <a:solidFill>
                  <a:srgbClr val="FF0000"/>
                </a:solidFill>
              </a:rPr>
              <a:t>出现错误，</a:t>
            </a:r>
            <a:r>
              <a:rPr lang="zh-CN" altLang="en-US"/>
              <a:t>系统中重要的预警部分出现严重故障，负责预警服务的主服务器与备份服务器连接失控，错误没有得到及时通报和处理，最终多个重要设备出现故障，导致大规模停电</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2386">
                                            <p:txEl>
                                              <p:pRg st="2" end="2"/>
                                            </p:txEl>
                                          </p:spTgt>
                                        </p:tgtEl>
                                        <p:attrNameLst>
                                          <p:attrName>style.visibility</p:attrName>
                                        </p:attrNameLst>
                                      </p:cBhvr>
                                      <p:to>
                                        <p:strVal val="visible"/>
                                      </p:to>
                                    </p:set>
                                    <p:animEffect transition="in" filter="wipe(left)">
                                      <p:cBhvr>
                                        <p:cTn id="7" dur="500"/>
                                        <p:tgtEl>
                                          <p:spTgt spid="272386">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72386">
                                            <p:txEl>
                                              <p:pRg st="3" end="3"/>
                                            </p:txEl>
                                          </p:spTgt>
                                        </p:tgtEl>
                                        <p:attrNameLst>
                                          <p:attrName>style.visibility</p:attrName>
                                        </p:attrNameLst>
                                      </p:cBhvr>
                                      <p:to>
                                        <p:strVal val="visible"/>
                                      </p:to>
                                    </p:set>
                                    <p:animEffect transition="in" filter="wipe(left)">
                                      <p:cBhvr>
                                        <p:cTn id="10" dur="500"/>
                                        <p:tgtEl>
                                          <p:spTgt spid="2723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a:t>课程安排</a:t>
            </a:r>
          </a:p>
        </p:txBody>
      </p:sp>
      <p:sp>
        <p:nvSpPr>
          <p:cNvPr id="18435" name="内容占位符 2"/>
          <p:cNvSpPr>
            <a:spLocks noGrp="1"/>
          </p:cNvSpPr>
          <p:nvPr>
            <p:ph idx="1"/>
          </p:nvPr>
        </p:nvSpPr>
        <p:spPr/>
        <p:txBody>
          <a:bodyPr/>
          <a:lstStyle/>
          <a:p>
            <a:pPr marL="358775"/>
            <a:r>
              <a:rPr lang="zh-CN" altLang="en-US" dirty="0"/>
              <a:t>课时</a:t>
            </a:r>
            <a:endParaRPr lang="en-US" altLang="zh-CN" dirty="0"/>
          </a:p>
          <a:p>
            <a:pPr lvl="1"/>
            <a:r>
              <a:rPr lang="zh-CN" altLang="en-US" dirty="0">
                <a:cs typeface="楷体_GB2312" pitchFamily="49" charset="-122"/>
              </a:rPr>
              <a:t>理论：</a:t>
            </a:r>
            <a:r>
              <a:rPr lang="en-US" altLang="zh-CN" b="1" dirty="0">
                <a:cs typeface="楷体_GB2312" pitchFamily="49" charset="-122"/>
              </a:rPr>
              <a:t>28</a:t>
            </a:r>
            <a:r>
              <a:rPr lang="zh-CN" altLang="en-US" b="1" dirty="0">
                <a:cs typeface="楷体_GB2312" pitchFamily="49" charset="-122"/>
              </a:rPr>
              <a:t>学时</a:t>
            </a:r>
            <a:endParaRPr lang="en-US" altLang="zh-CN" b="1" dirty="0">
              <a:cs typeface="楷体_GB2312" pitchFamily="49" charset="-122"/>
            </a:endParaRPr>
          </a:p>
          <a:p>
            <a:pPr lvl="2"/>
            <a:r>
              <a:rPr lang="zh-CN" altLang="en-US" dirty="0">
                <a:cs typeface="楷体_GB2312" pitchFamily="49" charset="-122"/>
              </a:rPr>
              <a:t>测试过程、测试管理、测试文档、测试环境、测试用例设计、白盒</a:t>
            </a:r>
            <a:r>
              <a:rPr lang="en-US" altLang="zh-CN" dirty="0">
                <a:cs typeface="楷体_GB2312" pitchFamily="49" charset="-122"/>
              </a:rPr>
              <a:t>/</a:t>
            </a:r>
            <a:r>
              <a:rPr lang="zh-CN" altLang="en-US" dirty="0">
                <a:cs typeface="楷体_GB2312" pitchFamily="49" charset="-122"/>
              </a:rPr>
              <a:t>黑盒测试技术、系统测试等</a:t>
            </a:r>
            <a:endParaRPr lang="en-US" altLang="zh-CN" dirty="0">
              <a:cs typeface="楷体_GB2312" pitchFamily="49" charset="-122"/>
            </a:endParaRPr>
          </a:p>
          <a:p>
            <a:pPr lvl="1"/>
            <a:r>
              <a:rPr lang="zh-CN" altLang="en-US" dirty="0">
                <a:cs typeface="楷体_GB2312" pitchFamily="49" charset="-122"/>
              </a:rPr>
              <a:t>上机</a:t>
            </a:r>
            <a:endParaRPr lang="en-US" altLang="zh-CN" dirty="0">
              <a:cs typeface="楷体_GB2312" pitchFamily="49" charset="-122"/>
            </a:endParaRPr>
          </a:p>
          <a:p>
            <a:pPr lvl="2"/>
            <a:r>
              <a:rPr lang="zh-CN" altLang="en-US" dirty="0">
                <a:cs typeface="楷体_GB2312" pitchFamily="49" charset="-122"/>
              </a:rPr>
              <a:t>所开发系统的测试</a:t>
            </a:r>
            <a:endParaRPr lang="en-US" altLang="zh-CN" dirty="0">
              <a:cs typeface="楷体_GB2312" pitchFamily="49" charset="-122"/>
            </a:endParaRPr>
          </a:p>
          <a:p>
            <a:pPr lvl="2"/>
            <a:r>
              <a:rPr lang="zh-CN" altLang="en-US" dirty="0">
                <a:cs typeface="楷体_GB2312" pitchFamily="49" charset="-122"/>
              </a:rPr>
              <a:t>测试用例的设计</a:t>
            </a:r>
            <a:endParaRPr lang="en-US" altLang="zh-CN" dirty="0">
              <a:cs typeface="楷体_GB2312" pitchFamily="49" charset="-122"/>
            </a:endParaRPr>
          </a:p>
          <a:p>
            <a:pPr lvl="2"/>
            <a:r>
              <a:rPr lang="zh-CN" altLang="en-US" dirty="0">
                <a:cs typeface="楷体_GB2312" pitchFamily="49" charset="-122"/>
              </a:rPr>
              <a:t>测试文档的撰写</a:t>
            </a:r>
            <a:endParaRPr lang="en-US" altLang="zh-CN" dirty="0">
              <a:cs typeface="楷体_GB2312" pitchFamily="49" charset="-122"/>
            </a:endParaRPr>
          </a:p>
          <a:p>
            <a:pPr lvl="2"/>
            <a:r>
              <a:rPr lang="zh-CN" altLang="en-US" dirty="0">
                <a:cs typeface="楷体_GB2312" pitchFamily="49" charset="-122"/>
              </a:rPr>
              <a:t>测试管理（</a:t>
            </a:r>
            <a:r>
              <a:rPr lang="en-US" altLang="zh-CN" dirty="0" err="1">
                <a:cs typeface="楷体_GB2312" pitchFamily="49" charset="-122"/>
              </a:rPr>
              <a:t>TestCenter</a:t>
            </a:r>
            <a:r>
              <a:rPr lang="zh-CN" altLang="en-US" dirty="0">
                <a:cs typeface="楷体_GB2312" pitchFamily="49" charset="-122"/>
              </a:rPr>
              <a:t>）</a:t>
            </a:r>
            <a:endParaRPr lang="en-US" altLang="zh-CN" dirty="0">
              <a:cs typeface="楷体_GB2312" pitchFamily="49" charset="-122"/>
            </a:endParaRPr>
          </a:p>
          <a:p>
            <a:pPr lvl="2"/>
            <a:r>
              <a:rPr lang="zh-CN" altLang="en-US" dirty="0">
                <a:cs typeface="楷体_GB2312" pitchFamily="49" charset="-122"/>
              </a:rPr>
              <a:t>自动化测试（</a:t>
            </a:r>
            <a:r>
              <a:rPr lang="en-US" altLang="zh-CN" dirty="0" err="1">
                <a:cs typeface="楷体_GB2312" pitchFamily="49" charset="-122"/>
              </a:rPr>
              <a:t>JUnit</a:t>
            </a:r>
            <a:r>
              <a:rPr lang="zh-CN" altLang="en-US" dirty="0">
                <a:cs typeface="楷体_GB2312" pitchFamily="49" charset="-122"/>
              </a:rPr>
              <a:t>、</a:t>
            </a:r>
            <a:r>
              <a:rPr lang="en-US" altLang="zh-CN" dirty="0" err="1">
                <a:cs typeface="楷体_GB2312" pitchFamily="49" charset="-122"/>
              </a:rPr>
              <a:t>JMeter</a:t>
            </a:r>
            <a:r>
              <a:rPr lang="zh-CN" altLang="en-US" dirty="0">
                <a:cs typeface="楷体_GB2312" pitchFamily="49" charset="-122"/>
              </a:rPr>
              <a:t>、</a:t>
            </a:r>
            <a:r>
              <a:rPr lang="en-US" altLang="zh-CN" dirty="0" err="1">
                <a:cs typeface="楷体_GB2312" pitchFamily="49" charset="-122"/>
              </a:rPr>
              <a:t>AutoRunner</a:t>
            </a:r>
            <a:r>
              <a:rPr lang="zh-CN" altLang="en-US" dirty="0">
                <a:cs typeface="楷体_GB2312" pitchFamily="49" charset="-122"/>
              </a:rPr>
              <a:t>、</a:t>
            </a:r>
            <a:r>
              <a:rPr lang="en-US" altLang="zh-CN" dirty="0" err="1">
                <a:cs typeface="楷体_GB2312" pitchFamily="49" charset="-122"/>
              </a:rPr>
              <a:t>LoadRunner</a:t>
            </a:r>
            <a:r>
              <a:rPr lang="zh-CN" altLang="en-US" dirty="0">
                <a:cs typeface="楷体_GB2312" pitchFamily="49" charset="-122"/>
              </a:rPr>
              <a:t>）</a:t>
            </a:r>
            <a:endParaRPr lang="en-US" altLang="zh-CN" dirty="0">
              <a:cs typeface="楷体_GB2312" pitchFamily="49" charset="-122"/>
            </a:endParaRPr>
          </a:p>
          <a:p>
            <a:pPr lvl="2"/>
            <a:r>
              <a:rPr lang="en-US" altLang="zh-CN" dirty="0">
                <a:cs typeface="楷体_GB2312" pitchFamily="49" charset="-122"/>
              </a:rPr>
              <a:t>......</a:t>
            </a:r>
          </a:p>
          <a:p>
            <a:pPr lvl="1"/>
            <a:endParaRPr lang="en-US" altLang="zh-CN" dirty="0">
              <a:cs typeface="楷体_GB2312" pitchFamily="49" charset="-122"/>
            </a:endParaRPr>
          </a:p>
        </p:txBody>
      </p:sp>
      <p:sp>
        <p:nvSpPr>
          <p:cNvPr id="18436" name="页脚占位符 3"/>
          <p:cNvSpPr>
            <a:spLocks noGrp="1"/>
          </p:cNvSpPr>
          <p:nvPr>
            <p:ph type="ftr" sz="quarter" idx="10"/>
          </p:nvPr>
        </p:nvSpPr>
        <p:spPr>
          <a:noFill/>
        </p:spPr>
        <p:txBody>
          <a:bodyPr/>
          <a:lstStyle/>
          <a:p>
            <a:fld id="{93CAB677-674E-492F-B18C-154BB2CC3114}" type="slidenum">
              <a:rPr lang="en-US" altLang="zh-CN" smtClean="0"/>
              <a:pPr/>
              <a:t>2</a:t>
            </a:fld>
            <a:endParaRPr lang="en-US" altLang="zh-CN"/>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body" idx="1"/>
          </p:nvPr>
        </p:nvSpPr>
        <p:spPr>
          <a:xfrm>
            <a:off x="323850" y="908050"/>
            <a:ext cx="8280400" cy="4114800"/>
          </a:xfrm>
        </p:spPr>
        <p:txBody>
          <a:bodyPr/>
          <a:lstStyle/>
          <a:p>
            <a:pPr marL="358775"/>
            <a:r>
              <a:rPr lang="en-US" altLang="zh-CN"/>
              <a:t>1996</a:t>
            </a:r>
            <a:r>
              <a:rPr lang="zh-CN" altLang="en-US"/>
              <a:t>年</a:t>
            </a:r>
            <a:r>
              <a:rPr lang="en-US" altLang="zh-CN"/>
              <a:t>6</a:t>
            </a:r>
            <a:r>
              <a:rPr lang="zh-CN" altLang="en-US"/>
              <a:t>月</a:t>
            </a:r>
            <a:r>
              <a:rPr lang="en-US" altLang="zh-CN"/>
              <a:t>4</a:t>
            </a:r>
            <a:r>
              <a:rPr lang="zh-CN" altLang="en-US"/>
              <a:t>日，欧洲空间局的阿丽亚娜火箭，发射后</a:t>
            </a:r>
            <a:r>
              <a:rPr lang="en-US" altLang="zh-CN"/>
              <a:t>37</a:t>
            </a:r>
            <a:r>
              <a:rPr lang="zh-CN" altLang="en-US"/>
              <a:t>秒爆炸。损失</a:t>
            </a:r>
            <a:r>
              <a:rPr lang="en-US" altLang="zh-CN"/>
              <a:t>6</a:t>
            </a:r>
            <a:r>
              <a:rPr lang="zh-CN" altLang="en-US"/>
              <a:t>亿美元</a:t>
            </a:r>
          </a:p>
          <a:p>
            <a:pPr marL="358775">
              <a:buFont typeface="Wingdings" pitchFamily="2" charset="2"/>
              <a:buNone/>
            </a:pPr>
            <a:endParaRPr lang="zh-CN" altLang="en-US"/>
          </a:p>
          <a:p>
            <a:pPr marL="358775"/>
            <a:r>
              <a:rPr lang="zh-CN" altLang="en-US"/>
              <a:t>原因分析：</a:t>
            </a:r>
          </a:p>
          <a:p>
            <a:pPr marL="358775">
              <a:buFont typeface="Wingdings" pitchFamily="2" charset="2"/>
              <a:buNone/>
            </a:pPr>
            <a:r>
              <a:rPr lang="zh-CN" altLang="en-US"/>
              <a:t>   </a:t>
            </a:r>
            <a:r>
              <a:rPr lang="en-US" altLang="zh-CN">
                <a:solidFill>
                  <a:srgbClr val="FF0000"/>
                </a:solidFill>
              </a:rPr>
              <a:t>ADA</a:t>
            </a:r>
            <a:r>
              <a:rPr lang="zh-CN" altLang="en-US">
                <a:solidFill>
                  <a:srgbClr val="FF0000"/>
                </a:solidFill>
              </a:rPr>
              <a:t>语言</a:t>
            </a:r>
            <a:r>
              <a:rPr lang="zh-CN" altLang="en-US"/>
              <a:t>编写的一段程序，将一个</a:t>
            </a:r>
            <a:r>
              <a:rPr lang="en-US" altLang="zh-CN"/>
              <a:t>64</a:t>
            </a:r>
            <a:r>
              <a:rPr lang="zh-CN" altLang="en-US"/>
              <a:t>位浮点整数转换为</a:t>
            </a:r>
            <a:r>
              <a:rPr lang="en-US" altLang="zh-CN"/>
              <a:t>16</a:t>
            </a:r>
            <a:r>
              <a:rPr lang="zh-CN" altLang="en-US"/>
              <a:t>位有符号整数时，产生</a:t>
            </a:r>
            <a:r>
              <a:rPr lang="zh-CN" altLang="en-US">
                <a:solidFill>
                  <a:srgbClr val="FF0000"/>
                </a:solidFill>
              </a:rPr>
              <a:t>溢出</a:t>
            </a:r>
            <a:r>
              <a:rPr lang="zh-CN" altLang="en-US"/>
              <a:t>，导致系统惯性参考系统完全崩溃</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0">
                                            <p:txEl>
                                              <p:pRg st="2" end="2"/>
                                            </p:txEl>
                                          </p:spTgt>
                                        </p:tgtEl>
                                        <p:attrNameLst>
                                          <p:attrName>style.visibility</p:attrName>
                                        </p:attrNameLst>
                                      </p:cBhvr>
                                      <p:to>
                                        <p:strVal val="visible"/>
                                      </p:to>
                                    </p:set>
                                    <p:animEffect transition="in" filter="wipe(left)">
                                      <p:cBhvr>
                                        <p:cTn id="7" dur="500"/>
                                        <p:tgtEl>
                                          <p:spTgt spid="273410">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73410">
                                            <p:txEl>
                                              <p:pRg st="3" end="3"/>
                                            </p:txEl>
                                          </p:spTgt>
                                        </p:tgtEl>
                                        <p:attrNameLst>
                                          <p:attrName>style.visibility</p:attrName>
                                        </p:attrNameLst>
                                      </p:cBhvr>
                                      <p:to>
                                        <p:strVal val="visible"/>
                                      </p:to>
                                    </p:set>
                                    <p:animEffect transition="in" filter="wipe(left)">
                                      <p:cBhvr>
                                        <p:cTn id="10" dur="500"/>
                                        <p:tgtEl>
                                          <p:spTgt spid="2734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body" idx="1"/>
          </p:nvPr>
        </p:nvSpPr>
        <p:spPr>
          <a:xfrm>
            <a:off x="250825" y="1052513"/>
            <a:ext cx="8207375" cy="5400675"/>
          </a:xfrm>
        </p:spPr>
        <p:txBody>
          <a:bodyPr/>
          <a:lstStyle/>
          <a:p>
            <a:pPr marL="358775"/>
            <a:r>
              <a:rPr lang="en-US" altLang="zh-CN"/>
              <a:t>1994</a:t>
            </a:r>
            <a:r>
              <a:rPr lang="zh-CN" altLang="en-US"/>
              <a:t>年</a:t>
            </a:r>
            <a:r>
              <a:rPr lang="en-US" altLang="zh-CN"/>
              <a:t>12</a:t>
            </a:r>
            <a:r>
              <a:rPr lang="zh-CN" altLang="en-US"/>
              <a:t>月</a:t>
            </a:r>
            <a:r>
              <a:rPr lang="en-US" altLang="zh-CN"/>
              <a:t>3</a:t>
            </a:r>
            <a:r>
              <a:rPr lang="zh-CN" altLang="en-US"/>
              <a:t>日，美国弗吉尼亚州 </a:t>
            </a:r>
            <a:r>
              <a:rPr lang="en-US" altLang="zh-CN"/>
              <a:t>Lynchburg </a:t>
            </a:r>
            <a:r>
              <a:rPr lang="zh-CN" altLang="en-US"/>
              <a:t>大学的</a:t>
            </a:r>
            <a:r>
              <a:rPr lang="en-US" altLang="zh-CN"/>
              <a:t>T.R.Nicely</a:t>
            </a:r>
            <a:r>
              <a:rPr lang="zh-CN" altLang="en-US"/>
              <a:t>博士使用装有 </a:t>
            </a:r>
            <a:r>
              <a:rPr lang="en-US" altLang="zh-CN"/>
              <a:t>Pentium </a:t>
            </a:r>
            <a:r>
              <a:rPr lang="zh-CN" altLang="en-US"/>
              <a:t>芯片的计算机时发现错误：</a:t>
            </a:r>
          </a:p>
          <a:p>
            <a:pPr marL="358775">
              <a:buFont typeface="Wingdings" pitchFamily="2" charset="2"/>
              <a:buNone/>
            </a:pPr>
            <a:r>
              <a:rPr lang="zh-CN" altLang="en-US"/>
              <a:t>  （</a:t>
            </a:r>
            <a:r>
              <a:rPr lang="en-US" altLang="zh-CN"/>
              <a:t>4195835/3145727)*3145727-4195835==0?</a:t>
            </a:r>
          </a:p>
          <a:p>
            <a:pPr marL="358775"/>
            <a:r>
              <a:rPr lang="zh-CN" altLang="en-US"/>
              <a:t>后果： </a:t>
            </a:r>
            <a:r>
              <a:rPr lang="en-US" altLang="zh-CN"/>
              <a:t>Intel </a:t>
            </a:r>
            <a:r>
              <a:rPr lang="zh-CN" altLang="en-US"/>
              <a:t>花费</a:t>
            </a:r>
            <a:r>
              <a:rPr lang="en-US" altLang="zh-CN"/>
              <a:t>4</a:t>
            </a:r>
            <a:r>
              <a:rPr lang="zh-CN" altLang="en-US"/>
              <a:t>亿多美元更换缺陷芯片</a:t>
            </a:r>
          </a:p>
          <a:p>
            <a:pPr marL="358775"/>
            <a:endParaRPr lang="zh-CN" altLang="en-US"/>
          </a:p>
          <a:p>
            <a:pPr marL="358775"/>
            <a:r>
              <a:rPr lang="zh-CN" altLang="en-US"/>
              <a:t>原因：</a:t>
            </a:r>
          </a:p>
          <a:p>
            <a:pPr marL="358775">
              <a:buFont typeface="Wingdings" pitchFamily="2" charset="2"/>
              <a:buNone/>
            </a:pPr>
            <a:r>
              <a:rPr lang="zh-CN" altLang="en-US"/>
              <a:t>   </a:t>
            </a:r>
            <a:r>
              <a:rPr lang="en-US" altLang="zh-CN"/>
              <a:t>Pentium </a:t>
            </a:r>
            <a:r>
              <a:rPr lang="zh-CN" altLang="en-US"/>
              <a:t>刻录了一个软件缺陷（浮点除法）</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4434">
                                            <p:txEl>
                                              <p:pRg st="4" end="4"/>
                                            </p:txEl>
                                          </p:spTgt>
                                        </p:tgtEl>
                                        <p:attrNameLst>
                                          <p:attrName>style.visibility</p:attrName>
                                        </p:attrNameLst>
                                      </p:cBhvr>
                                      <p:to>
                                        <p:strVal val="visible"/>
                                      </p:to>
                                    </p:set>
                                    <p:animEffect transition="in" filter="wipe(left)">
                                      <p:cBhvr>
                                        <p:cTn id="7" dur="500"/>
                                        <p:tgtEl>
                                          <p:spTgt spid="274434">
                                            <p:txEl>
                                              <p:pRg st="4" end="4"/>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74434">
                                            <p:txEl>
                                              <p:pRg st="5" end="5"/>
                                            </p:txEl>
                                          </p:spTgt>
                                        </p:tgtEl>
                                        <p:attrNameLst>
                                          <p:attrName>style.visibility</p:attrName>
                                        </p:attrNameLst>
                                      </p:cBhvr>
                                      <p:to>
                                        <p:strVal val="visible"/>
                                      </p:to>
                                    </p:set>
                                    <p:animEffect transition="in" filter="wipe(left)">
                                      <p:cBhvr>
                                        <p:cTn id="10" dur="500"/>
                                        <p:tgtEl>
                                          <p:spTgt spid="27443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学院网站</a:t>
            </a:r>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22</a:t>
            </a:fld>
            <a:endParaRPr lang="en-US" altLang="zh-CN"/>
          </a:p>
        </p:txBody>
      </p:sp>
      <p:pic>
        <p:nvPicPr>
          <p:cNvPr id="5" name="图片 4"/>
          <p:cNvPicPr>
            <a:picLocks noChangeAspect="1"/>
          </p:cNvPicPr>
          <p:nvPr/>
        </p:nvPicPr>
        <p:blipFill>
          <a:blip r:embed="rId2"/>
          <a:stretch>
            <a:fillRect/>
          </a:stretch>
        </p:blipFill>
        <p:spPr>
          <a:xfrm>
            <a:off x="-51810" y="1214714"/>
            <a:ext cx="9247619" cy="4428571"/>
          </a:xfrm>
          <a:prstGeom prst="rect">
            <a:avLst/>
          </a:prstGeom>
        </p:spPr>
      </p:pic>
    </p:spTree>
    <p:extLst>
      <p:ext uri="{BB962C8B-B14F-4D97-AF65-F5344CB8AC3E}">
        <p14:creationId xmlns:p14="http://schemas.microsoft.com/office/powerpoint/2010/main" val="349813250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endParaRPr lang="zh-CN" altLang="en-US"/>
          </a:p>
        </p:txBody>
      </p:sp>
      <p:sp>
        <p:nvSpPr>
          <p:cNvPr id="32771" name="内容占位符 2"/>
          <p:cNvSpPr>
            <a:spLocks noGrp="1"/>
          </p:cNvSpPr>
          <p:nvPr>
            <p:ph idx="1"/>
          </p:nvPr>
        </p:nvSpPr>
        <p:spPr/>
        <p:txBody>
          <a:bodyPr/>
          <a:lstStyle/>
          <a:p>
            <a:pPr marL="358775">
              <a:lnSpc>
                <a:spcPct val="125000"/>
              </a:lnSpc>
            </a:pPr>
            <a:r>
              <a:rPr lang="zh-CN" altLang="en-US"/>
              <a:t>12306火车票订票系统，在春运期间瘫痪崩溃。</a:t>
            </a:r>
          </a:p>
          <a:p>
            <a:pPr marL="358775">
              <a:lnSpc>
                <a:spcPct val="125000"/>
              </a:lnSpc>
            </a:pPr>
            <a:r>
              <a:rPr lang="zh-CN" altLang="en-US"/>
              <a:t>等等</a:t>
            </a:r>
            <a:r>
              <a:rPr lang="en-US" altLang="zh-CN"/>
              <a:t>……</a:t>
            </a:r>
          </a:p>
          <a:p>
            <a:pPr marL="358775">
              <a:lnSpc>
                <a:spcPct val="125000"/>
              </a:lnSpc>
            </a:pPr>
            <a:r>
              <a:rPr lang="zh-CN" altLang="en-US"/>
              <a:t>软件质量对我们的影响小至损失些信息、金钱，大至危及安全，甚至生命。</a:t>
            </a:r>
          </a:p>
          <a:p>
            <a:pPr marL="358775">
              <a:lnSpc>
                <a:spcPct val="125000"/>
              </a:lnSpc>
            </a:pPr>
            <a:r>
              <a:rPr lang="zh-CN" altLang="en-US">
                <a:solidFill>
                  <a:srgbClr val="FF0000"/>
                </a:solidFill>
              </a:rPr>
              <a:t>测试人员是保证软件质量的最后一道关卡的捍卫者</a:t>
            </a:r>
            <a:r>
              <a:rPr lang="zh-CN" altLang="en-US"/>
              <a:t>，疏忽或徇私舞弊，可能造成不可想象的后果。</a:t>
            </a:r>
          </a:p>
          <a:p>
            <a:pPr marL="358775">
              <a:lnSpc>
                <a:spcPct val="125000"/>
              </a:lnSpc>
            </a:pPr>
            <a:r>
              <a:rPr lang="zh-CN" altLang="en-US">
                <a:solidFill>
                  <a:srgbClr val="FF0000"/>
                </a:solidFill>
              </a:rPr>
              <a:t>后果很严重，测试需谨慎</a:t>
            </a:r>
            <a:r>
              <a:rPr lang="zh-CN" altLang="en-US"/>
              <a:t>。</a:t>
            </a:r>
          </a:p>
          <a:p>
            <a:pPr marL="358775"/>
            <a:endParaRPr lang="zh-CN" altLang="en-US"/>
          </a:p>
        </p:txBody>
      </p:sp>
      <p:sp>
        <p:nvSpPr>
          <p:cNvPr id="34820" name="页脚占位符 3"/>
          <p:cNvSpPr>
            <a:spLocks noGrp="1"/>
          </p:cNvSpPr>
          <p:nvPr>
            <p:ph type="ftr" sz="quarter" idx="10"/>
          </p:nvPr>
        </p:nvSpPr>
        <p:spPr>
          <a:noFill/>
        </p:spPr>
        <p:txBody>
          <a:bodyPr/>
          <a:lstStyle/>
          <a:p>
            <a:fld id="{38CE3A3A-311E-4363-A89A-F32B001C62B8}" type="slidenum">
              <a:rPr lang="en-US" altLang="zh-CN" smtClean="0"/>
              <a:pPr/>
              <a:t>23</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a:t>软件质量的内涵</a:t>
            </a:r>
          </a:p>
        </p:txBody>
      </p:sp>
      <p:sp>
        <p:nvSpPr>
          <p:cNvPr id="35843" name="页脚占位符 3"/>
          <p:cNvSpPr>
            <a:spLocks noGrp="1"/>
          </p:cNvSpPr>
          <p:nvPr>
            <p:ph type="ftr" sz="quarter" idx="10"/>
          </p:nvPr>
        </p:nvSpPr>
        <p:spPr>
          <a:noFill/>
        </p:spPr>
        <p:txBody>
          <a:bodyPr/>
          <a:lstStyle/>
          <a:p>
            <a:fld id="{5B6D5FF2-8C0D-4D64-8064-2EEEDE3BE67D}" type="slidenum">
              <a:rPr lang="en-US" altLang="zh-CN" smtClean="0"/>
              <a:pPr/>
              <a:t>24</a:t>
            </a:fld>
            <a:endParaRPr lang="en-US" altLang="zh-CN"/>
          </a:p>
        </p:txBody>
      </p:sp>
      <p:pic>
        <p:nvPicPr>
          <p:cNvPr id="35844" name="Picture 2" descr="J0240719"/>
          <p:cNvPicPr>
            <a:picLocks noChangeAspect="1" noChangeArrowheads="1"/>
          </p:cNvPicPr>
          <p:nvPr/>
        </p:nvPicPr>
        <p:blipFill>
          <a:blip r:embed="rId2">
            <a:lum bright="26000" contrast="-24000"/>
          </a:blip>
          <a:srcRect/>
          <a:stretch>
            <a:fillRect/>
          </a:stretch>
        </p:blipFill>
        <p:spPr bwMode="auto">
          <a:xfrm>
            <a:off x="6896100" y="2743200"/>
            <a:ext cx="2247900" cy="3530600"/>
          </a:xfrm>
          <a:prstGeom prst="rect">
            <a:avLst/>
          </a:prstGeom>
          <a:noFill/>
          <a:ln w="9525">
            <a:noFill/>
            <a:miter lim="800000"/>
            <a:headEnd/>
            <a:tailEnd/>
          </a:ln>
        </p:spPr>
      </p:pic>
      <p:sp>
        <p:nvSpPr>
          <p:cNvPr id="6" name="Text Box 4"/>
          <p:cNvSpPr txBox="1">
            <a:spLocks noChangeArrowheads="1"/>
          </p:cNvSpPr>
          <p:nvPr/>
        </p:nvSpPr>
        <p:spPr bwMode="auto">
          <a:xfrm>
            <a:off x="762000" y="1600200"/>
            <a:ext cx="6480175" cy="658813"/>
          </a:xfrm>
          <a:prstGeom prst="rect">
            <a:avLst/>
          </a:prstGeom>
          <a:noFill/>
          <a:ln>
            <a:noFill/>
          </a:ln>
          <a:effectLst/>
          <a:extLst/>
        </p:spPr>
        <p:txBody>
          <a:bodyPr lIns="0" tIns="0" rIns="0" bIns="0">
            <a:spAutoFit/>
          </a:bodyPr>
          <a:lstStyle>
            <a:lvl1pPr marL="114300" indent="-114300" eaLnBrk="0" hangingPunct="0">
              <a:defRPr>
                <a:solidFill>
                  <a:schemeClr val="tx1"/>
                </a:solidFill>
                <a:latin typeface="Calibri" pitchFamily="34" charset="0"/>
                <a:ea typeface="宋体" pitchFamily="2" charset="-122"/>
              </a:defRPr>
            </a:lvl1pPr>
            <a:lvl2pPr eaLnBrk="0" hangingPunct="0">
              <a:defRPr>
                <a:solidFill>
                  <a:schemeClr val="tx1"/>
                </a:solidFill>
                <a:latin typeface="Calibri" pitchFamily="34" charset="0"/>
                <a:ea typeface="宋体" pitchFamily="2" charset="-122"/>
              </a:defRPr>
            </a:lvl2pPr>
            <a:lvl3pPr eaLnBrk="0" hangingPunct="0">
              <a:defRPr>
                <a:solidFill>
                  <a:schemeClr val="tx1"/>
                </a:solidFill>
                <a:latin typeface="Calibri" pitchFamily="34" charset="0"/>
                <a:ea typeface="宋体" pitchFamily="2" charset="-122"/>
              </a:defRPr>
            </a:lvl3pPr>
            <a:lvl4pPr eaLnBrk="0" hangingPunct="0">
              <a:defRPr>
                <a:solidFill>
                  <a:schemeClr val="tx1"/>
                </a:solidFill>
                <a:latin typeface="Calibri" pitchFamily="34" charset="0"/>
                <a:ea typeface="宋体" pitchFamily="2" charset="-122"/>
              </a:defRPr>
            </a:lvl4pPr>
            <a:lvl5pPr eaLnBrk="0" hangingPunct="0">
              <a:defRPr>
                <a:solidFill>
                  <a:schemeClr val="tx1"/>
                </a:solidFill>
                <a:latin typeface="Calibri" pitchFamily="34" charset="0"/>
                <a:ea typeface="宋体" pitchFamily="2" charset="-122"/>
              </a:defRPr>
            </a:lvl5pPr>
            <a:lvl6pPr eaLnBrk="0" fontAlgn="base" hangingPunct="0">
              <a:spcBef>
                <a:spcPct val="0"/>
              </a:spcBef>
              <a:spcAft>
                <a:spcPct val="0"/>
              </a:spcAft>
              <a:defRPr>
                <a:solidFill>
                  <a:schemeClr val="tx1"/>
                </a:solidFill>
                <a:latin typeface="Calibri" pitchFamily="34" charset="0"/>
                <a:ea typeface="宋体" pitchFamily="2" charset="-122"/>
              </a:defRPr>
            </a:lvl6pPr>
            <a:lvl7pPr eaLnBrk="0" fontAlgn="base" hangingPunct="0">
              <a:spcBef>
                <a:spcPct val="0"/>
              </a:spcBef>
              <a:spcAft>
                <a:spcPct val="0"/>
              </a:spcAft>
              <a:defRPr>
                <a:solidFill>
                  <a:schemeClr val="tx1"/>
                </a:solidFill>
                <a:latin typeface="Calibri" pitchFamily="34" charset="0"/>
                <a:ea typeface="宋体" pitchFamily="2" charset="-122"/>
              </a:defRPr>
            </a:lvl7pPr>
            <a:lvl8pPr eaLnBrk="0" fontAlgn="base" hangingPunct="0">
              <a:spcBef>
                <a:spcPct val="0"/>
              </a:spcBef>
              <a:spcAft>
                <a:spcPct val="0"/>
              </a:spcAft>
              <a:defRPr>
                <a:solidFill>
                  <a:schemeClr val="tx1"/>
                </a:solidFill>
                <a:latin typeface="Calibri" pitchFamily="34" charset="0"/>
                <a:ea typeface="宋体" pitchFamily="2" charset="-122"/>
              </a:defRPr>
            </a:lvl8pPr>
            <a:lvl9pPr eaLnBrk="0" fontAlgn="base" hangingPunct="0">
              <a:spcBef>
                <a:spcPct val="0"/>
              </a:spcBef>
              <a:spcAft>
                <a:spcPct val="0"/>
              </a:spcAft>
              <a:defRPr>
                <a:solidFill>
                  <a:schemeClr val="tx1"/>
                </a:solidFill>
                <a:latin typeface="Calibri" pitchFamily="34" charset="0"/>
                <a:ea typeface="宋体" pitchFamily="2" charset="-122"/>
              </a:defRPr>
            </a:lvl9pPr>
          </a:lstStyle>
          <a:p>
            <a:pPr algn="ctr">
              <a:lnSpc>
                <a:spcPct val="120000"/>
              </a:lnSpc>
              <a:spcBef>
                <a:spcPct val="50000"/>
              </a:spcBef>
              <a:buClr>
                <a:schemeClr val="accent1"/>
              </a:buClr>
              <a:buSzPct val="75000"/>
              <a:defRPr/>
            </a:pPr>
            <a:r>
              <a:rPr lang="zh-CN" altLang="en-US" sz="3600" b="1" dirty="0">
                <a:effectLst>
                  <a:outerShdw blurRad="38100" dist="38100" dir="2700000" algn="tl">
                    <a:srgbClr val="C0C0C0"/>
                  </a:outerShdw>
                </a:effectLst>
                <a:latin typeface="Arial Black" pitchFamily="2" charset="0"/>
                <a:ea typeface="楷体_GB2312" pitchFamily="49" charset="-122"/>
              </a:rPr>
              <a:t>软件质量是客户满意度的体现</a:t>
            </a:r>
          </a:p>
        </p:txBody>
      </p:sp>
      <p:sp>
        <p:nvSpPr>
          <p:cNvPr id="35846" name="Rectangle 5"/>
          <p:cNvSpPr>
            <a:spLocks noChangeArrowheads="1"/>
          </p:cNvSpPr>
          <p:nvPr/>
        </p:nvSpPr>
        <p:spPr bwMode="auto">
          <a:xfrm>
            <a:off x="2438400" y="2968625"/>
            <a:ext cx="2897188" cy="371475"/>
          </a:xfrm>
          <a:prstGeom prst="rect">
            <a:avLst/>
          </a:prstGeom>
          <a:noFill/>
          <a:ln w="9525">
            <a:noFill/>
            <a:miter lim="800000"/>
            <a:headEnd/>
            <a:tailEnd/>
          </a:ln>
        </p:spPr>
        <p:txBody>
          <a:bodyPr wrap="none">
            <a:spAutoFit/>
          </a:bodyPr>
          <a:lstStyle/>
          <a:p>
            <a:pPr marL="114300" indent="-114300" algn="ctr" eaLnBrk="0" hangingPunct="0">
              <a:lnSpc>
                <a:spcPts val="2200"/>
              </a:lnSpc>
              <a:buClr>
                <a:schemeClr val="accent1"/>
              </a:buClr>
              <a:buSzPct val="75000"/>
            </a:pPr>
            <a:r>
              <a:rPr lang="zh-CN" altLang="en-US" sz="3600" b="1">
                <a:latin typeface="Arial Black" pitchFamily="34" charset="0"/>
                <a:ea typeface="楷体_GB2312" pitchFamily="49" charset="-122"/>
              </a:rPr>
              <a:t>客户 </a:t>
            </a:r>
            <a:r>
              <a:rPr lang="en-US" altLang="zh-CN" sz="3600" b="1">
                <a:latin typeface="Arial Black" pitchFamily="34" charset="0"/>
                <a:ea typeface="楷体_GB2312" pitchFamily="49" charset="-122"/>
              </a:rPr>
              <a:t>+ </a:t>
            </a:r>
            <a:r>
              <a:rPr lang="zh-CN" altLang="en-US" sz="3600" b="1">
                <a:latin typeface="Arial Black" pitchFamily="34" charset="0"/>
                <a:ea typeface="楷体_GB2312" pitchFamily="49" charset="-122"/>
              </a:rPr>
              <a:t>质量</a:t>
            </a:r>
            <a:r>
              <a:rPr lang="en-US" altLang="zh-CN" sz="3600" b="1">
                <a:latin typeface="Arial Black" pitchFamily="34" charset="0"/>
                <a:ea typeface="楷体_GB2312" pitchFamily="49" charset="-122"/>
              </a:rPr>
              <a:t>?</a:t>
            </a:r>
            <a:endParaRPr lang="zh-CN" altLang="en-US" sz="3600" b="1">
              <a:latin typeface="Arial Black" pitchFamily="34" charset="0"/>
              <a:ea typeface="楷体_GB2312" pitchFamily="49" charset="-122"/>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a:t>软件质量</a:t>
            </a:r>
          </a:p>
        </p:txBody>
      </p:sp>
      <p:sp>
        <p:nvSpPr>
          <p:cNvPr id="34819" name="内容占位符 2"/>
          <p:cNvSpPr>
            <a:spLocks noGrp="1"/>
          </p:cNvSpPr>
          <p:nvPr>
            <p:ph idx="1"/>
          </p:nvPr>
        </p:nvSpPr>
        <p:spPr/>
        <p:txBody>
          <a:bodyPr/>
          <a:lstStyle/>
          <a:p>
            <a:pPr marL="358775"/>
            <a:r>
              <a:rPr lang="en-US" altLang="zh-CN">
                <a:latin typeface="宋体" pitchFamily="2" charset="-122"/>
              </a:rPr>
              <a:t>IEEE </a:t>
            </a:r>
            <a:r>
              <a:rPr lang="zh-CN" altLang="en-US">
                <a:latin typeface="宋体" pitchFamily="2" charset="-122"/>
              </a:rPr>
              <a:t>定义，软件质量是：</a:t>
            </a:r>
          </a:p>
          <a:p>
            <a:pPr lvl="1"/>
            <a:r>
              <a:rPr lang="zh-CN" altLang="en-US">
                <a:latin typeface="宋体" pitchFamily="2" charset="-122"/>
                <a:cs typeface="楷体_GB2312" pitchFamily="49" charset="-122"/>
              </a:rPr>
              <a:t>	1. 系统、部件或者过程</a:t>
            </a:r>
            <a:r>
              <a:rPr lang="zh-CN" altLang="en-US">
                <a:solidFill>
                  <a:srgbClr val="0000FF"/>
                </a:solidFill>
                <a:latin typeface="宋体" pitchFamily="2" charset="-122"/>
                <a:cs typeface="楷体_GB2312" pitchFamily="49" charset="-122"/>
              </a:rPr>
              <a:t>满足规定需求的程度</a:t>
            </a:r>
            <a:r>
              <a:rPr lang="zh-CN" altLang="en-US">
                <a:latin typeface="宋体" pitchFamily="2" charset="-122"/>
                <a:cs typeface="楷体_GB2312" pitchFamily="49" charset="-122"/>
              </a:rPr>
              <a:t>。</a:t>
            </a:r>
          </a:p>
          <a:p>
            <a:pPr lvl="1"/>
            <a:r>
              <a:rPr lang="zh-CN" altLang="en-US">
                <a:latin typeface="宋体" pitchFamily="2" charset="-122"/>
                <a:cs typeface="楷体_GB2312" pitchFamily="49" charset="-122"/>
              </a:rPr>
              <a:t>	2. 系统、部件或者过程</a:t>
            </a:r>
            <a:r>
              <a:rPr lang="zh-CN" altLang="en-US">
                <a:solidFill>
                  <a:srgbClr val="0000FF"/>
                </a:solidFill>
                <a:latin typeface="宋体" pitchFamily="2" charset="-122"/>
                <a:cs typeface="楷体_GB2312" pitchFamily="49" charset="-122"/>
              </a:rPr>
              <a:t>满足顾客或者用户需要或期望的程度</a:t>
            </a:r>
            <a:r>
              <a:rPr lang="zh-CN" altLang="en-US">
                <a:latin typeface="宋体" pitchFamily="2" charset="-122"/>
                <a:cs typeface="楷体_GB2312" pitchFamily="49" charset="-122"/>
              </a:rPr>
              <a:t>。</a:t>
            </a:r>
          </a:p>
          <a:p>
            <a:pPr marL="358775"/>
            <a:r>
              <a:rPr lang="zh-CN" altLang="en-US">
                <a:latin typeface="宋体" pitchFamily="2" charset="-122"/>
              </a:rPr>
              <a:t>另外的关于软件质量的定义:</a:t>
            </a:r>
          </a:p>
          <a:p>
            <a:pPr lvl="1"/>
            <a:r>
              <a:rPr lang="zh-CN" altLang="en-US">
                <a:latin typeface="宋体" pitchFamily="2" charset="-122"/>
                <a:cs typeface="楷体_GB2312" pitchFamily="49" charset="-122"/>
              </a:rPr>
              <a:t>符合明确陈述的功能和性能需求,明确文档化了的开发标准和所有专业开发软件预期的隐含特征。</a:t>
            </a:r>
          </a:p>
          <a:p>
            <a:pPr marL="358775"/>
            <a:endParaRPr lang="zh-CN" altLang="en-US">
              <a:latin typeface="宋体" pitchFamily="2" charset="-122"/>
            </a:endParaRPr>
          </a:p>
        </p:txBody>
      </p:sp>
      <p:sp>
        <p:nvSpPr>
          <p:cNvPr id="36868" name="页脚占位符 3"/>
          <p:cNvSpPr>
            <a:spLocks noGrp="1"/>
          </p:cNvSpPr>
          <p:nvPr>
            <p:ph type="ftr" sz="quarter" idx="10"/>
          </p:nvPr>
        </p:nvSpPr>
        <p:spPr>
          <a:noFill/>
        </p:spPr>
        <p:txBody>
          <a:bodyPr/>
          <a:lstStyle/>
          <a:p>
            <a:fld id="{E538FF80-7AAB-423D-8D7D-84996A13240F}" type="slidenum">
              <a:rPr lang="en-US" altLang="zh-CN" smtClean="0"/>
              <a:pPr/>
              <a:t>25</a:t>
            </a:fld>
            <a:endParaRPr lang="en-US" altLang="zh-CN"/>
          </a:p>
        </p:txBody>
      </p:sp>
      <p:pic>
        <p:nvPicPr>
          <p:cNvPr id="36869" name="Picture 3"/>
          <p:cNvPicPr>
            <a:picLocks noChangeAspect="1" noChangeArrowheads="1"/>
          </p:cNvPicPr>
          <p:nvPr/>
        </p:nvPicPr>
        <p:blipFill>
          <a:blip r:embed="rId2"/>
          <a:srcRect/>
          <a:stretch>
            <a:fillRect/>
          </a:stretch>
        </p:blipFill>
        <p:spPr bwMode="auto">
          <a:xfrm>
            <a:off x="5715000" y="4313238"/>
            <a:ext cx="3429000" cy="2544762"/>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a:t>高质量软件</a:t>
            </a:r>
          </a:p>
        </p:txBody>
      </p:sp>
      <p:sp>
        <p:nvSpPr>
          <p:cNvPr id="35843" name="内容占位符 2"/>
          <p:cNvSpPr>
            <a:spLocks noGrp="1"/>
          </p:cNvSpPr>
          <p:nvPr>
            <p:ph idx="1"/>
          </p:nvPr>
        </p:nvSpPr>
        <p:spPr/>
        <p:txBody>
          <a:bodyPr/>
          <a:lstStyle/>
          <a:p>
            <a:pPr marL="358775"/>
            <a:r>
              <a:rPr lang="zh-CN" altLang="en-US" dirty="0">
                <a:sym typeface="Arial" charset="0"/>
              </a:rPr>
              <a:t>应该是</a:t>
            </a:r>
            <a:r>
              <a:rPr lang="zh-CN" altLang="en-US" dirty="0">
                <a:solidFill>
                  <a:srgbClr val="3366FF"/>
                </a:solidFill>
              </a:rPr>
              <a:t>相对</a:t>
            </a:r>
            <a:r>
              <a:rPr lang="zh-CN" altLang="en-US" dirty="0"/>
              <a:t>的</a:t>
            </a:r>
            <a:r>
              <a:rPr lang="zh-CN" altLang="en-US" dirty="0">
                <a:solidFill>
                  <a:srgbClr val="3366FF"/>
                </a:solidFill>
              </a:rPr>
              <a:t>无产品缺陷(</a:t>
            </a:r>
            <a:r>
              <a:rPr lang="en-US" altLang="zh-CN" dirty="0">
                <a:solidFill>
                  <a:srgbClr val="3366FF"/>
                </a:solidFill>
              </a:rPr>
              <a:t>Bug Free)</a:t>
            </a:r>
            <a:r>
              <a:rPr lang="zh-CN" altLang="en-US" dirty="0"/>
              <a:t>或只有极少量的缺陷</a:t>
            </a:r>
            <a:r>
              <a:rPr lang="en-US" altLang="zh-CN" dirty="0"/>
              <a:t>, </a:t>
            </a:r>
            <a:r>
              <a:rPr lang="en-US" dirty="0" err="1"/>
              <a:t>它能</a:t>
            </a:r>
            <a:r>
              <a:rPr lang="zh-CN" altLang="en-US" dirty="0"/>
              <a:t>够</a:t>
            </a:r>
            <a:r>
              <a:rPr lang="zh-CN" altLang="en-US" dirty="0">
                <a:solidFill>
                  <a:srgbClr val="3366FF"/>
                </a:solidFill>
              </a:rPr>
              <a:t>准时递交</a:t>
            </a:r>
            <a:r>
              <a:rPr lang="zh-CN" altLang="en-US" dirty="0"/>
              <a:t>给用户并且所用的费用都是在</a:t>
            </a:r>
            <a:r>
              <a:rPr lang="zh-CN" altLang="en-US" dirty="0">
                <a:solidFill>
                  <a:srgbClr val="3366FF"/>
                </a:solidFill>
              </a:rPr>
              <a:t>预算内</a:t>
            </a:r>
            <a:r>
              <a:rPr lang="zh-CN" altLang="en-US" dirty="0"/>
              <a:t>的并且</a:t>
            </a:r>
            <a:r>
              <a:rPr lang="zh-CN" altLang="en-US" dirty="0">
                <a:solidFill>
                  <a:srgbClr val="3366FF"/>
                </a:solidFill>
              </a:rPr>
              <a:t>满足客户需求</a:t>
            </a:r>
            <a:r>
              <a:rPr lang="zh-CN" altLang="en-US" dirty="0"/>
              <a:t>，是</a:t>
            </a:r>
            <a:r>
              <a:rPr lang="zh-CN" altLang="en-US" dirty="0">
                <a:solidFill>
                  <a:srgbClr val="3366FF"/>
                </a:solidFill>
              </a:rPr>
              <a:t>可维护</a:t>
            </a:r>
            <a:r>
              <a:rPr lang="zh-CN" altLang="en-US" dirty="0"/>
              <a:t>的。</a:t>
            </a:r>
            <a:endParaRPr lang="en-US" altLang="zh-CN" dirty="0"/>
          </a:p>
          <a:p>
            <a:pPr marL="358775"/>
            <a:endParaRPr lang="en-US" altLang="zh-CN" dirty="0"/>
          </a:p>
          <a:p>
            <a:pPr marL="358775"/>
            <a:r>
              <a:rPr lang="en-US" dirty="0"/>
              <a:t>但</a:t>
            </a:r>
            <a:r>
              <a:rPr lang="zh-CN" altLang="en-US" dirty="0"/>
              <a:t>是, 有关质量的好坏最终评价依赖于用户的反馈。</a:t>
            </a:r>
          </a:p>
          <a:p>
            <a:pPr marL="358775"/>
            <a:endParaRPr lang="zh-CN" altLang="en-US" dirty="0"/>
          </a:p>
        </p:txBody>
      </p:sp>
      <p:sp>
        <p:nvSpPr>
          <p:cNvPr id="37892" name="页脚占位符 3"/>
          <p:cNvSpPr>
            <a:spLocks noGrp="1"/>
          </p:cNvSpPr>
          <p:nvPr>
            <p:ph type="ftr" sz="quarter" idx="10"/>
          </p:nvPr>
        </p:nvSpPr>
        <p:spPr>
          <a:noFill/>
        </p:spPr>
        <p:txBody>
          <a:bodyPr/>
          <a:lstStyle/>
          <a:p>
            <a:fld id="{D80FD6C7-E9C7-4CB0-8E5F-C478C2E646AF}" type="slidenum">
              <a:rPr lang="en-US" altLang="zh-CN" smtClean="0"/>
              <a:pPr/>
              <a:t>26</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0" y="76200"/>
            <a:ext cx="7531100" cy="647700"/>
          </a:xfrm>
        </p:spPr>
        <p:txBody>
          <a:bodyPr/>
          <a:lstStyle/>
          <a:p>
            <a:r>
              <a:rPr lang="zh-CN" altLang="en-US" dirty="0"/>
              <a:t>软件质量特征 (</a:t>
            </a:r>
            <a:r>
              <a:rPr lang="en-US" altLang="zh-CN" dirty="0"/>
              <a:t>ISO</a:t>
            </a:r>
            <a:r>
              <a:rPr lang="zh-CN" altLang="zh-CN" dirty="0"/>
              <a:t>／</a:t>
            </a:r>
            <a:r>
              <a:rPr lang="en-US" altLang="zh-CN" dirty="0"/>
              <a:t>IEC 25010:2011</a:t>
            </a:r>
            <a:r>
              <a:rPr lang="zh-CN" altLang="en-US" dirty="0"/>
              <a:t>)</a:t>
            </a:r>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27</a:t>
            </a:fld>
            <a:endParaRPr lang="en-US" altLang="zh-CN" dirty="0"/>
          </a:p>
        </p:txBody>
      </p:sp>
      <p:pic>
        <p:nvPicPr>
          <p:cNvPr id="6" name="图片 5"/>
          <p:cNvPicPr/>
          <p:nvPr/>
        </p:nvPicPr>
        <p:blipFill>
          <a:blip r:embed="rId2"/>
          <a:stretch>
            <a:fillRect/>
          </a:stretch>
        </p:blipFill>
        <p:spPr>
          <a:xfrm>
            <a:off x="152400" y="1066800"/>
            <a:ext cx="8839200" cy="4800600"/>
          </a:xfrm>
          <a:prstGeom prst="rect">
            <a:avLst/>
          </a:prstGeom>
        </p:spPr>
      </p:pic>
      <p:sp>
        <p:nvSpPr>
          <p:cNvPr id="3" name="文本框 2">
            <a:extLst>
              <a:ext uri="{FF2B5EF4-FFF2-40B4-BE49-F238E27FC236}">
                <a16:creationId xmlns:a16="http://schemas.microsoft.com/office/drawing/2014/main" id="{40D7EEC4-E563-A140-A6D1-ADA0CE776048}"/>
              </a:ext>
            </a:extLst>
          </p:cNvPr>
          <p:cNvSpPr txBox="1"/>
          <p:nvPr/>
        </p:nvSpPr>
        <p:spPr>
          <a:xfrm>
            <a:off x="166635" y="2286000"/>
            <a:ext cx="958917" cy="400110"/>
          </a:xfrm>
          <a:prstGeom prst="rect">
            <a:avLst/>
          </a:prstGeom>
          <a:noFill/>
        </p:spPr>
        <p:txBody>
          <a:bodyPr wrap="none" rtlCol="0">
            <a:spAutoFit/>
          </a:bodyPr>
          <a:lstStyle/>
          <a:p>
            <a:r>
              <a:rPr kumimoji="1" lang="zh-CN" altLang="en-US" sz="2000" b="1" i="0" dirty="0"/>
              <a:t>最重要</a:t>
            </a:r>
          </a:p>
        </p:txBody>
      </p:sp>
      <p:sp>
        <p:nvSpPr>
          <p:cNvPr id="7" name="文本框 6">
            <a:extLst>
              <a:ext uri="{FF2B5EF4-FFF2-40B4-BE49-F238E27FC236}">
                <a16:creationId xmlns:a16="http://schemas.microsoft.com/office/drawing/2014/main" id="{9B7015FA-4EDD-514C-89D5-CCB767E99475}"/>
              </a:ext>
            </a:extLst>
          </p:cNvPr>
          <p:cNvSpPr txBox="1"/>
          <p:nvPr/>
        </p:nvSpPr>
        <p:spPr>
          <a:xfrm>
            <a:off x="5246533" y="2286000"/>
            <a:ext cx="327334" cy="400110"/>
          </a:xfrm>
          <a:prstGeom prst="rect">
            <a:avLst/>
          </a:prstGeom>
          <a:noFill/>
        </p:spPr>
        <p:txBody>
          <a:bodyPr wrap="none" rtlCol="0">
            <a:spAutoFit/>
          </a:bodyPr>
          <a:lstStyle/>
          <a:p>
            <a:pPr algn="l"/>
            <a:r>
              <a:rPr kumimoji="1" lang="en-US" altLang="zh-CN" sz="2000" b="1" i="0" dirty="0"/>
              <a:t>1</a:t>
            </a:r>
            <a:endParaRPr kumimoji="1" lang="zh-CN" altLang="en-US" sz="2000" b="1" i="0" dirty="0"/>
          </a:p>
        </p:txBody>
      </p:sp>
      <p:sp>
        <p:nvSpPr>
          <p:cNvPr id="8" name="文本框 7">
            <a:extLst>
              <a:ext uri="{FF2B5EF4-FFF2-40B4-BE49-F238E27FC236}">
                <a16:creationId xmlns:a16="http://schemas.microsoft.com/office/drawing/2014/main" id="{009F9070-F3E1-E148-A319-ABC527559C7A}"/>
              </a:ext>
            </a:extLst>
          </p:cNvPr>
          <p:cNvSpPr txBox="1"/>
          <p:nvPr/>
        </p:nvSpPr>
        <p:spPr>
          <a:xfrm>
            <a:off x="1821264" y="2286000"/>
            <a:ext cx="327334" cy="400110"/>
          </a:xfrm>
          <a:prstGeom prst="rect">
            <a:avLst/>
          </a:prstGeom>
          <a:noFill/>
        </p:spPr>
        <p:txBody>
          <a:bodyPr wrap="none" rtlCol="0">
            <a:spAutoFit/>
          </a:bodyPr>
          <a:lstStyle/>
          <a:p>
            <a:pPr algn="l"/>
            <a:r>
              <a:rPr kumimoji="1" lang="en-US" altLang="zh-CN" sz="2000" b="1" i="0" dirty="0"/>
              <a:t>2</a:t>
            </a:r>
            <a:endParaRPr kumimoji="1" lang="zh-CN" altLang="en-US" sz="2000" b="1" i="0" dirty="0"/>
          </a:p>
        </p:txBody>
      </p:sp>
      <p:sp>
        <p:nvSpPr>
          <p:cNvPr id="10" name="文本框 9">
            <a:extLst>
              <a:ext uri="{FF2B5EF4-FFF2-40B4-BE49-F238E27FC236}">
                <a16:creationId xmlns:a16="http://schemas.microsoft.com/office/drawing/2014/main" id="{DBB24AEC-E7D4-4945-9A31-84A78DB87583}"/>
              </a:ext>
            </a:extLst>
          </p:cNvPr>
          <p:cNvSpPr txBox="1"/>
          <p:nvPr/>
        </p:nvSpPr>
        <p:spPr>
          <a:xfrm>
            <a:off x="4048516" y="2286000"/>
            <a:ext cx="327334" cy="400110"/>
          </a:xfrm>
          <a:prstGeom prst="rect">
            <a:avLst/>
          </a:prstGeom>
          <a:noFill/>
        </p:spPr>
        <p:txBody>
          <a:bodyPr wrap="none" rtlCol="0">
            <a:spAutoFit/>
          </a:bodyPr>
          <a:lstStyle/>
          <a:p>
            <a:pPr algn="l"/>
            <a:r>
              <a:rPr kumimoji="1" lang="en-US" altLang="zh-CN" sz="2000" b="1" i="0" dirty="0"/>
              <a:t>3</a:t>
            </a:r>
            <a:endParaRPr kumimoji="1" lang="zh-CN" altLang="en-US" sz="2000" b="1" i="0" dirty="0"/>
          </a:p>
        </p:txBody>
      </p:sp>
      <p:sp>
        <p:nvSpPr>
          <p:cNvPr id="11" name="文本框 10">
            <a:extLst>
              <a:ext uri="{FF2B5EF4-FFF2-40B4-BE49-F238E27FC236}">
                <a16:creationId xmlns:a16="http://schemas.microsoft.com/office/drawing/2014/main" id="{78E0E0AC-E4EE-A54D-9A72-38173B9A55FB}"/>
              </a:ext>
            </a:extLst>
          </p:cNvPr>
          <p:cNvSpPr txBox="1"/>
          <p:nvPr/>
        </p:nvSpPr>
        <p:spPr>
          <a:xfrm>
            <a:off x="6309395" y="2286000"/>
            <a:ext cx="327334" cy="400110"/>
          </a:xfrm>
          <a:prstGeom prst="rect">
            <a:avLst/>
          </a:prstGeom>
          <a:noFill/>
        </p:spPr>
        <p:txBody>
          <a:bodyPr wrap="square" rtlCol="0">
            <a:spAutoFit/>
          </a:bodyPr>
          <a:lstStyle/>
          <a:p>
            <a:pPr algn="l"/>
            <a:r>
              <a:rPr kumimoji="1" lang="en-US" altLang="zh-CN" sz="2000" b="1" i="0" dirty="0"/>
              <a:t>4</a:t>
            </a:r>
            <a:endParaRPr kumimoji="1" lang="zh-CN" altLang="en-US" sz="2000" b="1" i="0" dirty="0"/>
          </a:p>
        </p:txBody>
      </p:sp>
      <p:sp>
        <p:nvSpPr>
          <p:cNvPr id="12" name="文本框 11">
            <a:extLst>
              <a:ext uri="{FF2B5EF4-FFF2-40B4-BE49-F238E27FC236}">
                <a16:creationId xmlns:a16="http://schemas.microsoft.com/office/drawing/2014/main" id="{F50B922A-BAE2-294F-89DE-11BD20600142}"/>
              </a:ext>
            </a:extLst>
          </p:cNvPr>
          <p:cNvSpPr txBox="1"/>
          <p:nvPr/>
        </p:nvSpPr>
        <p:spPr>
          <a:xfrm>
            <a:off x="2951703" y="2286000"/>
            <a:ext cx="327334" cy="400110"/>
          </a:xfrm>
          <a:prstGeom prst="rect">
            <a:avLst/>
          </a:prstGeom>
          <a:noFill/>
        </p:spPr>
        <p:txBody>
          <a:bodyPr wrap="none" rtlCol="0">
            <a:spAutoFit/>
          </a:bodyPr>
          <a:lstStyle/>
          <a:p>
            <a:pPr algn="l"/>
            <a:r>
              <a:rPr kumimoji="1" lang="en-US" altLang="zh-CN" sz="2000" b="1" i="0" dirty="0"/>
              <a:t>5</a:t>
            </a:r>
            <a:endParaRPr kumimoji="1" lang="zh-CN" altLang="en-US" sz="2000" b="1" i="0" dirty="0"/>
          </a:p>
        </p:txBody>
      </p:sp>
      <p:sp>
        <p:nvSpPr>
          <p:cNvPr id="13" name="文本框 12">
            <a:extLst>
              <a:ext uri="{FF2B5EF4-FFF2-40B4-BE49-F238E27FC236}">
                <a16:creationId xmlns:a16="http://schemas.microsoft.com/office/drawing/2014/main" id="{327209EC-A6B8-A44C-A951-F4357D1EF57D}"/>
              </a:ext>
            </a:extLst>
          </p:cNvPr>
          <p:cNvSpPr txBox="1"/>
          <p:nvPr/>
        </p:nvSpPr>
        <p:spPr>
          <a:xfrm>
            <a:off x="1219200" y="4816012"/>
            <a:ext cx="2229201"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kumimoji="1" lang="zh-CN" altLang="en-US" sz="2000" b="1" i="0" dirty="0">
                <a:latin typeface="Kai" pitchFamily="2" charset="-122"/>
                <a:ea typeface="Kai" pitchFamily="2" charset="-122"/>
              </a:rPr>
              <a:t>在什么情况下的相应时间是什么样的，笼统的给出一个时间是不合适的。应考虑实际的场景，有一定的针对性。</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0" y="76200"/>
            <a:ext cx="7531100" cy="647700"/>
          </a:xfrm>
        </p:spPr>
        <p:txBody>
          <a:bodyPr/>
          <a:lstStyle/>
          <a:p>
            <a:r>
              <a:rPr lang="zh-CN" altLang="en-US" dirty="0"/>
              <a:t>软件质量特征 (</a:t>
            </a:r>
            <a:r>
              <a:rPr lang="en-US" altLang="zh-CN" dirty="0"/>
              <a:t>ISO</a:t>
            </a:r>
            <a:r>
              <a:rPr lang="zh-CN" altLang="zh-CN" dirty="0"/>
              <a:t>／</a:t>
            </a:r>
            <a:r>
              <a:rPr lang="en-US" altLang="zh-CN" dirty="0"/>
              <a:t>IEC 25010:2011</a:t>
            </a:r>
            <a:r>
              <a:rPr lang="zh-CN" altLang="en-US" dirty="0"/>
              <a:t>)</a:t>
            </a:r>
          </a:p>
        </p:txBody>
      </p:sp>
      <p:sp>
        <p:nvSpPr>
          <p:cNvPr id="3" name="内容占位符 2"/>
          <p:cNvSpPr>
            <a:spLocks noGrp="1"/>
          </p:cNvSpPr>
          <p:nvPr>
            <p:ph idx="1"/>
          </p:nvPr>
        </p:nvSpPr>
        <p:spPr/>
        <p:txBody>
          <a:bodyPr/>
          <a:lstStyle/>
          <a:p>
            <a:r>
              <a:rPr lang="zh-CN" altLang="zh-CN" dirty="0">
                <a:solidFill>
                  <a:srgbClr val="FF0000"/>
                </a:solidFill>
              </a:rPr>
              <a:t>功能适应性</a:t>
            </a:r>
            <a:r>
              <a:rPr lang="zh-CN" altLang="zh-CN" dirty="0"/>
              <a:t>表示软件产品在规定条件下满足指定的或隐含的需求的程度：</a:t>
            </a:r>
          </a:p>
          <a:p>
            <a:pPr marL="914400" lvl="1" indent="-457200">
              <a:buFont typeface="+mj-ea"/>
              <a:buAutoNum type="circleNumDbPlain"/>
            </a:pPr>
            <a:r>
              <a:rPr lang="zh-CN" altLang="zh-CN" b="1" dirty="0">
                <a:solidFill>
                  <a:srgbClr val="0000FF"/>
                </a:solidFill>
              </a:rPr>
              <a:t>功能完备性</a:t>
            </a:r>
            <a:r>
              <a:rPr lang="zh-CN" altLang="zh-CN" dirty="0"/>
              <a:t>（</a:t>
            </a:r>
            <a:r>
              <a:rPr lang="en-US" altLang="zh-CN" dirty="0"/>
              <a:t>functional completeness</a:t>
            </a:r>
            <a:r>
              <a:rPr lang="zh-CN" altLang="zh-CN" dirty="0"/>
              <a:t>）：与软件功能覆盖所指定任务和用户目标有关的属性。</a:t>
            </a:r>
          </a:p>
          <a:p>
            <a:pPr marL="914400" lvl="1" indent="-457200">
              <a:buFont typeface="+mj-ea"/>
              <a:buAutoNum type="circleNumDbPlain"/>
            </a:pPr>
            <a:r>
              <a:rPr lang="zh-CN" altLang="zh-CN" b="1" dirty="0">
                <a:solidFill>
                  <a:srgbClr val="0000FF"/>
                </a:solidFill>
              </a:rPr>
              <a:t>功能正确性</a:t>
            </a:r>
            <a:r>
              <a:rPr lang="zh-CN" altLang="zh-CN" dirty="0"/>
              <a:t>（</a:t>
            </a:r>
            <a:r>
              <a:rPr lang="en-US" altLang="zh-CN" dirty="0"/>
              <a:t>functional correctness</a:t>
            </a:r>
            <a:r>
              <a:rPr lang="zh-CN" altLang="zh-CN" dirty="0"/>
              <a:t>）：与软件按照所要求精度的提供正确结果有关的属性。</a:t>
            </a:r>
          </a:p>
          <a:p>
            <a:pPr marL="914400" lvl="1" indent="-457200">
              <a:buFont typeface="+mj-ea"/>
              <a:buAutoNum type="circleNumDbPlain"/>
            </a:pPr>
            <a:r>
              <a:rPr lang="zh-CN" altLang="zh-CN" b="1" dirty="0">
                <a:solidFill>
                  <a:srgbClr val="0000FF"/>
                </a:solidFill>
              </a:rPr>
              <a:t>功能适合性</a:t>
            </a:r>
            <a:r>
              <a:rPr lang="zh-CN" altLang="zh-CN" dirty="0"/>
              <a:t>（</a:t>
            </a:r>
            <a:r>
              <a:rPr lang="en-US" altLang="zh-CN" dirty="0"/>
              <a:t>appropriateness</a:t>
            </a:r>
            <a:r>
              <a:rPr lang="zh-CN" altLang="zh-CN" dirty="0"/>
              <a:t>）：与软件提供的功能有助于完成指定的任务和目标有关的属性。</a:t>
            </a:r>
            <a:endParaRPr lang="zh-CN" altLang="en-US" dirty="0"/>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28</a:t>
            </a:fld>
            <a:endParaRPr lang="en-US" altLang="zh-CN"/>
          </a:p>
        </p:txBody>
      </p:sp>
    </p:spTree>
    <p:extLst>
      <p:ext uri="{BB962C8B-B14F-4D97-AF65-F5344CB8AC3E}">
        <p14:creationId xmlns:p14="http://schemas.microsoft.com/office/powerpoint/2010/main" val="20696187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0" y="76200"/>
            <a:ext cx="7531100" cy="647700"/>
          </a:xfrm>
        </p:spPr>
        <p:txBody>
          <a:bodyPr/>
          <a:lstStyle/>
          <a:p>
            <a:r>
              <a:rPr lang="zh-CN" altLang="en-US" dirty="0"/>
              <a:t>软件质量特征 (</a:t>
            </a:r>
            <a:r>
              <a:rPr lang="en-US" altLang="zh-CN" dirty="0"/>
              <a:t>ISO</a:t>
            </a:r>
            <a:r>
              <a:rPr lang="zh-CN" altLang="zh-CN" dirty="0"/>
              <a:t>／</a:t>
            </a:r>
            <a:r>
              <a:rPr lang="en-US" altLang="zh-CN" dirty="0"/>
              <a:t>IEC 25010:2011</a:t>
            </a:r>
            <a:r>
              <a:rPr lang="zh-CN" altLang="en-US" dirty="0"/>
              <a:t>)</a:t>
            </a:r>
          </a:p>
        </p:txBody>
      </p:sp>
      <p:sp>
        <p:nvSpPr>
          <p:cNvPr id="3" name="内容占位符 2"/>
          <p:cNvSpPr>
            <a:spLocks noGrp="1"/>
          </p:cNvSpPr>
          <p:nvPr>
            <p:ph idx="1"/>
          </p:nvPr>
        </p:nvSpPr>
        <p:spPr/>
        <p:txBody>
          <a:bodyPr/>
          <a:lstStyle/>
          <a:p>
            <a:r>
              <a:rPr lang="zh-CN" altLang="zh-CN" dirty="0">
                <a:solidFill>
                  <a:srgbClr val="FF0000"/>
                </a:solidFill>
              </a:rPr>
              <a:t>性能效率</a:t>
            </a:r>
            <a:r>
              <a:rPr lang="zh-CN" altLang="zh-CN" dirty="0"/>
              <a:t>表示在规定条件下使用资源数量的程度：</a:t>
            </a:r>
          </a:p>
          <a:p>
            <a:pPr marL="914400" lvl="1" indent="-457200">
              <a:buFont typeface="+mj-ea"/>
              <a:buAutoNum type="circleNumDbPlain"/>
            </a:pPr>
            <a:r>
              <a:rPr lang="zh-CN" altLang="zh-CN" b="1" dirty="0">
                <a:solidFill>
                  <a:srgbClr val="0000FF"/>
                </a:solidFill>
              </a:rPr>
              <a:t>时间特性</a:t>
            </a:r>
            <a:r>
              <a:rPr lang="zh-CN" altLang="zh-CN" dirty="0"/>
              <a:t>（</a:t>
            </a:r>
            <a:r>
              <a:rPr lang="en-US" altLang="zh-CN" dirty="0"/>
              <a:t>time </a:t>
            </a:r>
            <a:r>
              <a:rPr lang="en-US" altLang="zh-CN" dirty="0" err="1"/>
              <a:t>behaviour</a:t>
            </a:r>
            <a:r>
              <a:rPr lang="zh-CN" altLang="zh-CN" dirty="0"/>
              <a:t>）：与软件执行其功能时响应和处理时间以及吞吐量有关的属性。</a:t>
            </a:r>
          </a:p>
          <a:p>
            <a:pPr marL="914400" lvl="1" indent="-457200">
              <a:buFont typeface="+mj-ea"/>
              <a:buAutoNum type="circleNumDbPlain"/>
            </a:pPr>
            <a:r>
              <a:rPr lang="zh-CN" altLang="zh-CN" b="1" dirty="0">
                <a:solidFill>
                  <a:srgbClr val="0000FF"/>
                </a:solidFill>
              </a:rPr>
              <a:t>资源利用率</a:t>
            </a:r>
            <a:r>
              <a:rPr lang="zh-CN" altLang="zh-CN" dirty="0"/>
              <a:t>（</a:t>
            </a:r>
            <a:r>
              <a:rPr lang="en-US" altLang="zh-CN" dirty="0"/>
              <a:t>resource utilization</a:t>
            </a:r>
            <a:r>
              <a:rPr lang="zh-CN" altLang="zh-CN" dirty="0"/>
              <a:t>）：与在软件执行其功能时所使用的资源数量及其使用时间有关的属性。</a:t>
            </a:r>
          </a:p>
          <a:p>
            <a:pPr marL="914400" lvl="1" indent="-457200">
              <a:buFont typeface="+mj-ea"/>
              <a:buAutoNum type="circleNumDbPlain"/>
            </a:pPr>
            <a:r>
              <a:rPr lang="zh-CN" altLang="zh-CN" b="1" dirty="0">
                <a:solidFill>
                  <a:srgbClr val="0000FF"/>
                </a:solidFill>
              </a:rPr>
              <a:t>容量</a:t>
            </a:r>
            <a:r>
              <a:rPr lang="zh-CN" altLang="zh-CN" dirty="0"/>
              <a:t>（</a:t>
            </a:r>
            <a:r>
              <a:rPr lang="en-US" altLang="zh-CN" dirty="0"/>
              <a:t>capacity</a:t>
            </a:r>
            <a:r>
              <a:rPr lang="zh-CN" altLang="zh-CN" dirty="0"/>
              <a:t>）：与软件参数最大限度满足需求有关的属性。</a:t>
            </a:r>
          </a:p>
          <a:p>
            <a:endParaRPr lang="zh-CN" altLang="en-US" dirty="0"/>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29</a:t>
            </a:fld>
            <a:endParaRPr lang="en-US" altLang="zh-CN"/>
          </a:p>
        </p:txBody>
      </p:sp>
    </p:spTree>
    <p:extLst>
      <p:ext uri="{BB962C8B-B14F-4D97-AF65-F5344CB8AC3E}">
        <p14:creationId xmlns:p14="http://schemas.microsoft.com/office/powerpoint/2010/main" val="34418751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本章内容</a:t>
            </a:r>
          </a:p>
        </p:txBody>
      </p:sp>
      <p:sp>
        <p:nvSpPr>
          <p:cNvPr id="19459" name="内容占位符 2"/>
          <p:cNvSpPr>
            <a:spLocks noGrp="1"/>
          </p:cNvSpPr>
          <p:nvPr>
            <p:ph idx="1"/>
          </p:nvPr>
        </p:nvSpPr>
        <p:spPr/>
        <p:txBody>
          <a:bodyPr/>
          <a:lstStyle/>
          <a:p>
            <a:pPr marL="358775"/>
            <a:r>
              <a:rPr lang="zh-CN" altLang="en-US"/>
              <a:t>软件测试行业现状</a:t>
            </a:r>
            <a:endParaRPr lang="en-US" altLang="zh-CN"/>
          </a:p>
          <a:p>
            <a:pPr marL="358775"/>
            <a:r>
              <a:rPr lang="zh-CN" altLang="en-US"/>
              <a:t>软件质量</a:t>
            </a:r>
            <a:endParaRPr lang="en-US" altLang="zh-CN"/>
          </a:p>
          <a:p>
            <a:pPr marL="358775"/>
            <a:r>
              <a:rPr lang="zh-CN" altLang="en-US"/>
              <a:t>软件缺陷</a:t>
            </a:r>
            <a:endParaRPr lang="en-US" altLang="zh-CN"/>
          </a:p>
          <a:p>
            <a:pPr marL="358775"/>
            <a:r>
              <a:rPr lang="zh-CN" altLang="en-US"/>
              <a:t>软件测试</a:t>
            </a:r>
            <a:endParaRPr lang="en-US" altLang="zh-CN"/>
          </a:p>
          <a:p>
            <a:pPr marL="358775"/>
            <a:r>
              <a:rPr lang="zh-CN" altLang="en-US"/>
              <a:t>软件测试的过程和管理</a:t>
            </a:r>
          </a:p>
        </p:txBody>
      </p:sp>
      <p:sp>
        <p:nvSpPr>
          <p:cNvPr id="19460" name="页脚占位符 3"/>
          <p:cNvSpPr>
            <a:spLocks noGrp="1"/>
          </p:cNvSpPr>
          <p:nvPr>
            <p:ph type="ftr" sz="quarter" idx="10"/>
          </p:nvPr>
        </p:nvSpPr>
        <p:spPr>
          <a:noFill/>
        </p:spPr>
        <p:txBody>
          <a:bodyPr/>
          <a:lstStyle/>
          <a:p>
            <a:fld id="{C00BC83F-15D9-4706-8F1F-A95F2D997439}" type="slidenum">
              <a:rPr lang="en-US" altLang="zh-CN" smtClean="0"/>
              <a:pPr/>
              <a:t>3</a:t>
            </a:fld>
            <a:endParaRPr lang="en-US" altLang="zh-CN"/>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0" y="76200"/>
            <a:ext cx="7531100" cy="647700"/>
          </a:xfrm>
        </p:spPr>
        <p:txBody>
          <a:bodyPr/>
          <a:lstStyle/>
          <a:p>
            <a:r>
              <a:rPr lang="zh-CN" altLang="en-US" dirty="0"/>
              <a:t>软件质量特征 (</a:t>
            </a:r>
            <a:r>
              <a:rPr lang="en-US" altLang="zh-CN" dirty="0"/>
              <a:t>ISO</a:t>
            </a:r>
            <a:r>
              <a:rPr lang="zh-CN" altLang="zh-CN" dirty="0"/>
              <a:t>／</a:t>
            </a:r>
            <a:r>
              <a:rPr lang="en-US" altLang="zh-CN" dirty="0"/>
              <a:t>IEC 25010:2011</a:t>
            </a:r>
            <a:r>
              <a:rPr lang="zh-CN" altLang="en-US" dirty="0"/>
              <a:t>)</a:t>
            </a:r>
          </a:p>
        </p:txBody>
      </p:sp>
      <p:sp>
        <p:nvSpPr>
          <p:cNvPr id="3" name="内容占位符 2"/>
          <p:cNvSpPr>
            <a:spLocks noGrp="1"/>
          </p:cNvSpPr>
          <p:nvPr>
            <p:ph idx="1"/>
          </p:nvPr>
        </p:nvSpPr>
        <p:spPr/>
        <p:txBody>
          <a:bodyPr/>
          <a:lstStyle/>
          <a:p>
            <a:r>
              <a:rPr lang="zh-CN" altLang="zh-CN" dirty="0">
                <a:solidFill>
                  <a:srgbClr val="FF0000"/>
                </a:solidFill>
              </a:rPr>
              <a:t>兼容性</a:t>
            </a:r>
            <a:r>
              <a:rPr lang="zh-CN" altLang="zh-CN" dirty="0"/>
              <a:t>表示软件在执行所需功能时，与其它软件、系统或组件共享相同硬件或软件环境，可以交互信息相关的属性。包括</a:t>
            </a:r>
            <a:r>
              <a:rPr lang="en-US" altLang="zh-CN" dirty="0"/>
              <a:t>2</a:t>
            </a:r>
            <a:r>
              <a:rPr lang="zh-CN" altLang="zh-CN" dirty="0"/>
              <a:t>项子特性：</a:t>
            </a:r>
          </a:p>
          <a:p>
            <a:pPr marL="914400" lvl="1" indent="-457200">
              <a:buFont typeface="+mj-ea"/>
              <a:buAutoNum type="circleNumDbPlain"/>
            </a:pPr>
            <a:r>
              <a:rPr lang="zh-CN" altLang="zh-CN" b="1" dirty="0">
                <a:solidFill>
                  <a:srgbClr val="0000FF"/>
                </a:solidFill>
              </a:rPr>
              <a:t>共存性</a:t>
            </a:r>
            <a:r>
              <a:rPr lang="zh-CN" altLang="zh-CN" dirty="0"/>
              <a:t>（</a:t>
            </a:r>
            <a:r>
              <a:rPr lang="en-US" altLang="zh-CN" dirty="0"/>
              <a:t>co-existence</a:t>
            </a:r>
            <a:r>
              <a:rPr lang="zh-CN" altLang="zh-CN" dirty="0"/>
              <a:t>）：软件在与其它软件共享相同的环境与资源时执行所需的功能，而未对其它软件产生不利影响的属性。</a:t>
            </a:r>
          </a:p>
          <a:p>
            <a:pPr marL="914400" lvl="1" indent="-457200">
              <a:buFont typeface="+mj-ea"/>
              <a:buAutoNum type="circleNumDbPlain"/>
            </a:pPr>
            <a:r>
              <a:rPr lang="zh-CN" altLang="zh-CN" b="1" dirty="0">
                <a:solidFill>
                  <a:srgbClr val="0000FF"/>
                </a:solidFill>
              </a:rPr>
              <a:t>互操作性</a:t>
            </a:r>
            <a:r>
              <a:rPr lang="zh-CN" altLang="zh-CN" dirty="0"/>
              <a:t>（</a:t>
            </a:r>
            <a:r>
              <a:rPr lang="en-US" altLang="zh-CN" dirty="0"/>
              <a:t>interoperability</a:t>
            </a:r>
            <a:r>
              <a:rPr lang="zh-CN" altLang="zh-CN" dirty="0"/>
              <a:t>）：表示两个或多个软件或组件间交换信息与使用已交换信息相关的属性。</a:t>
            </a:r>
            <a:endParaRPr lang="zh-CN" altLang="en-US" dirty="0"/>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30</a:t>
            </a:fld>
            <a:endParaRPr lang="en-US" altLang="zh-CN"/>
          </a:p>
        </p:txBody>
      </p:sp>
    </p:spTree>
    <p:extLst>
      <p:ext uri="{BB962C8B-B14F-4D97-AF65-F5344CB8AC3E}">
        <p14:creationId xmlns:p14="http://schemas.microsoft.com/office/powerpoint/2010/main" val="4820888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0" y="76200"/>
            <a:ext cx="7531100" cy="647700"/>
          </a:xfrm>
        </p:spPr>
        <p:txBody>
          <a:bodyPr/>
          <a:lstStyle/>
          <a:p>
            <a:r>
              <a:rPr lang="zh-CN" altLang="en-US" dirty="0"/>
              <a:t>软件质量特征 (</a:t>
            </a:r>
            <a:r>
              <a:rPr lang="en-US" altLang="zh-CN" dirty="0"/>
              <a:t>ISO</a:t>
            </a:r>
            <a:r>
              <a:rPr lang="zh-CN" altLang="zh-CN" dirty="0"/>
              <a:t>／</a:t>
            </a:r>
            <a:r>
              <a:rPr lang="en-US" altLang="zh-CN" dirty="0"/>
              <a:t>IEC 25010:2011</a:t>
            </a:r>
            <a:r>
              <a:rPr lang="zh-CN" altLang="en-US" dirty="0"/>
              <a:t>)</a:t>
            </a:r>
          </a:p>
        </p:txBody>
      </p:sp>
      <p:sp>
        <p:nvSpPr>
          <p:cNvPr id="3" name="内容占位符 2"/>
          <p:cNvSpPr>
            <a:spLocks noGrp="1"/>
          </p:cNvSpPr>
          <p:nvPr>
            <p:ph idx="1"/>
          </p:nvPr>
        </p:nvSpPr>
        <p:spPr/>
        <p:txBody>
          <a:bodyPr/>
          <a:lstStyle/>
          <a:p>
            <a:r>
              <a:rPr lang="zh-CN" altLang="zh-CN" sz="2600" dirty="0">
                <a:solidFill>
                  <a:srgbClr val="FF0000"/>
                </a:solidFill>
              </a:rPr>
              <a:t>易用性</a:t>
            </a:r>
            <a:r>
              <a:rPr lang="zh-CN" altLang="zh-CN" sz="2600" dirty="0"/>
              <a:t>表示软件被特定用户使用时，为达到指定目标的有效性、效率与用户满意程度相关的一组属性：</a:t>
            </a:r>
          </a:p>
          <a:p>
            <a:pPr marL="914400" lvl="1" indent="-457200">
              <a:buFont typeface="+mj-ea"/>
              <a:buAutoNum type="circleNumDbPlain"/>
            </a:pPr>
            <a:r>
              <a:rPr lang="zh-CN" altLang="zh-CN" sz="2200" b="1" dirty="0">
                <a:solidFill>
                  <a:srgbClr val="0000FF"/>
                </a:solidFill>
              </a:rPr>
              <a:t>易认知性</a:t>
            </a:r>
            <a:r>
              <a:rPr lang="zh-CN" altLang="zh-CN" sz="2200" dirty="0"/>
              <a:t>：与用户识别一个软件是否适合其需要有关的属性</a:t>
            </a:r>
          </a:p>
          <a:p>
            <a:pPr marL="914400" lvl="1" indent="-457200">
              <a:buFont typeface="+mj-ea"/>
              <a:buAutoNum type="circleNumDbPlain"/>
            </a:pPr>
            <a:r>
              <a:rPr lang="zh-CN" altLang="zh-CN" sz="2200" b="1" dirty="0">
                <a:solidFill>
                  <a:srgbClr val="0000FF"/>
                </a:solidFill>
              </a:rPr>
              <a:t>易学习性</a:t>
            </a:r>
            <a:r>
              <a:rPr lang="zh-CN" altLang="zh-CN" sz="2200" dirty="0"/>
              <a:t>：与用户为学习软件应用（例如运行控制、输入、输出）所花的努力有关的软件属性。</a:t>
            </a:r>
          </a:p>
          <a:p>
            <a:pPr marL="914400" lvl="1" indent="-457200">
              <a:buFont typeface="+mj-ea"/>
              <a:buAutoNum type="circleNumDbPlain"/>
            </a:pPr>
            <a:r>
              <a:rPr lang="zh-CN" altLang="zh-CN" sz="2200" b="1" dirty="0">
                <a:solidFill>
                  <a:srgbClr val="0000FF"/>
                </a:solidFill>
              </a:rPr>
              <a:t>易操作性</a:t>
            </a:r>
            <a:r>
              <a:rPr lang="zh-CN" altLang="zh-CN" sz="2200" dirty="0"/>
              <a:t>：与用户为操作和运行控制所花努力有关的软件属性</a:t>
            </a:r>
          </a:p>
          <a:p>
            <a:pPr marL="914400" lvl="1" indent="-457200">
              <a:buFont typeface="+mj-ea"/>
              <a:buAutoNum type="circleNumDbPlain"/>
            </a:pPr>
            <a:r>
              <a:rPr lang="zh-CN" altLang="zh-CN" sz="2200" b="1" dirty="0">
                <a:solidFill>
                  <a:srgbClr val="0000FF"/>
                </a:solidFill>
              </a:rPr>
              <a:t>用户错误防止</a:t>
            </a:r>
            <a:r>
              <a:rPr lang="zh-CN" altLang="zh-CN" sz="2200" dirty="0"/>
              <a:t>：与软件保护用户不犯错误相关的属性。</a:t>
            </a:r>
          </a:p>
          <a:p>
            <a:pPr marL="914400" lvl="1" indent="-457200">
              <a:buFont typeface="+mj-ea"/>
              <a:buAutoNum type="circleNumDbPlain"/>
            </a:pPr>
            <a:r>
              <a:rPr lang="zh-CN" altLang="zh-CN" sz="2200" b="1" dirty="0">
                <a:solidFill>
                  <a:srgbClr val="0000FF"/>
                </a:solidFill>
              </a:rPr>
              <a:t>用户界面美观度</a:t>
            </a:r>
            <a:r>
              <a:rPr lang="zh-CN" altLang="zh-CN" sz="2200" dirty="0"/>
              <a:t>：与软件的用户界面令用户愉悦以及满足交互有关的属性。</a:t>
            </a:r>
          </a:p>
          <a:p>
            <a:pPr marL="914400" lvl="1" indent="-457200">
              <a:buFont typeface="+mj-ea"/>
              <a:buAutoNum type="circleNumDbPlain"/>
            </a:pPr>
            <a:r>
              <a:rPr lang="zh-CN" altLang="zh-CN" sz="2200" b="1" dirty="0">
                <a:solidFill>
                  <a:srgbClr val="0000FF"/>
                </a:solidFill>
              </a:rPr>
              <a:t>可及性</a:t>
            </a:r>
            <a:r>
              <a:rPr lang="zh-CN" altLang="zh-CN" sz="2200" dirty="0"/>
              <a:t>：与软件被用户在特定环境下使用时，为达到特定目标所提供的最宽泛的特性与功能有关的属性。</a:t>
            </a:r>
            <a:endParaRPr lang="zh-CN" altLang="en-US" sz="2200" dirty="0"/>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31</a:t>
            </a:fld>
            <a:endParaRPr lang="en-US" altLang="zh-CN"/>
          </a:p>
        </p:txBody>
      </p:sp>
    </p:spTree>
    <p:extLst>
      <p:ext uri="{BB962C8B-B14F-4D97-AF65-F5344CB8AC3E}">
        <p14:creationId xmlns:p14="http://schemas.microsoft.com/office/powerpoint/2010/main" val="17981213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9" dur="500"/>
                                        <p:tgtEl>
                                          <p:spTgt spid="3">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0" y="76200"/>
            <a:ext cx="7531100" cy="647700"/>
          </a:xfrm>
        </p:spPr>
        <p:txBody>
          <a:bodyPr/>
          <a:lstStyle/>
          <a:p>
            <a:r>
              <a:rPr lang="zh-CN" altLang="en-US" dirty="0"/>
              <a:t>软件质量特征 (</a:t>
            </a:r>
            <a:r>
              <a:rPr lang="en-US" altLang="zh-CN" dirty="0"/>
              <a:t>ISO</a:t>
            </a:r>
            <a:r>
              <a:rPr lang="zh-CN" altLang="zh-CN" dirty="0"/>
              <a:t>／</a:t>
            </a:r>
            <a:r>
              <a:rPr lang="en-US" altLang="zh-CN" dirty="0"/>
              <a:t>IEC 25010:2011</a:t>
            </a:r>
            <a:r>
              <a:rPr lang="zh-CN" altLang="en-US" dirty="0"/>
              <a:t>)</a:t>
            </a:r>
          </a:p>
        </p:txBody>
      </p:sp>
      <p:sp>
        <p:nvSpPr>
          <p:cNvPr id="3" name="内容占位符 2"/>
          <p:cNvSpPr>
            <a:spLocks noGrp="1"/>
          </p:cNvSpPr>
          <p:nvPr>
            <p:ph idx="1"/>
          </p:nvPr>
        </p:nvSpPr>
        <p:spPr/>
        <p:txBody>
          <a:bodyPr/>
          <a:lstStyle/>
          <a:p>
            <a:r>
              <a:rPr lang="zh-CN" altLang="zh-CN" dirty="0">
                <a:solidFill>
                  <a:srgbClr val="FF0000"/>
                </a:solidFill>
              </a:rPr>
              <a:t>可靠性</a:t>
            </a:r>
            <a:r>
              <a:rPr lang="zh-CN" altLang="zh-CN" dirty="0"/>
              <a:t>是与在规定的一段时间和条件下，软件维持其性能水平的能力有关的一组属性：</a:t>
            </a:r>
          </a:p>
          <a:p>
            <a:pPr marL="914400" lvl="1" indent="-457200">
              <a:buFont typeface="+mj-ea"/>
              <a:buAutoNum type="circleNumDbPlain"/>
            </a:pPr>
            <a:r>
              <a:rPr lang="zh-CN" altLang="zh-CN" b="1" dirty="0">
                <a:solidFill>
                  <a:srgbClr val="0000FF"/>
                </a:solidFill>
              </a:rPr>
              <a:t>成熟性</a:t>
            </a:r>
            <a:r>
              <a:rPr lang="zh-CN" altLang="zh-CN" dirty="0"/>
              <a:t>（</a:t>
            </a:r>
            <a:r>
              <a:rPr lang="en-US" altLang="zh-CN" dirty="0"/>
              <a:t>maturity</a:t>
            </a:r>
            <a:r>
              <a:rPr lang="zh-CN" altLang="zh-CN" dirty="0"/>
              <a:t>）：与由软件故障引起失效的频度有关的软件属性。</a:t>
            </a:r>
          </a:p>
          <a:p>
            <a:pPr marL="914400" lvl="1" indent="-457200">
              <a:buFont typeface="+mj-ea"/>
              <a:buAutoNum type="circleNumDbPlain"/>
            </a:pPr>
            <a:r>
              <a:rPr lang="zh-CN" altLang="zh-CN" b="1" dirty="0">
                <a:solidFill>
                  <a:srgbClr val="0000FF"/>
                </a:solidFill>
              </a:rPr>
              <a:t>可用性</a:t>
            </a:r>
            <a:r>
              <a:rPr lang="zh-CN" altLang="zh-CN" dirty="0"/>
              <a:t>（</a:t>
            </a:r>
            <a:r>
              <a:rPr lang="en-US" altLang="zh-CN" dirty="0">
                <a:solidFill>
                  <a:srgbClr val="FF0000"/>
                </a:solidFill>
              </a:rPr>
              <a:t>availability</a:t>
            </a:r>
            <a:r>
              <a:rPr lang="zh-CN" altLang="zh-CN" dirty="0"/>
              <a:t>）：与软件在使用时可操作和可访问有关的属性。</a:t>
            </a:r>
          </a:p>
          <a:p>
            <a:pPr marL="914400" lvl="1" indent="-457200">
              <a:buFont typeface="+mj-ea"/>
              <a:buAutoNum type="circleNumDbPlain"/>
            </a:pPr>
            <a:r>
              <a:rPr lang="zh-CN" altLang="zh-CN" b="1" dirty="0">
                <a:solidFill>
                  <a:srgbClr val="0000FF"/>
                </a:solidFill>
              </a:rPr>
              <a:t>容错性</a:t>
            </a:r>
            <a:r>
              <a:rPr lang="zh-CN" altLang="zh-CN" dirty="0"/>
              <a:t>（</a:t>
            </a:r>
            <a:r>
              <a:rPr lang="en-US" altLang="zh-CN" dirty="0"/>
              <a:t>fault tolerance</a:t>
            </a:r>
            <a:r>
              <a:rPr lang="zh-CN" altLang="zh-CN" dirty="0"/>
              <a:t>）：与在软件故障或违反指定接口的情况下，维持规定的性能水平的能力有关的软件属性。</a:t>
            </a:r>
          </a:p>
          <a:p>
            <a:pPr marL="914400" lvl="1" indent="-457200">
              <a:buFont typeface="+mj-ea"/>
              <a:buAutoNum type="circleNumDbPlain"/>
            </a:pPr>
            <a:r>
              <a:rPr lang="zh-CN" altLang="zh-CN" b="1" dirty="0">
                <a:solidFill>
                  <a:srgbClr val="0000FF"/>
                </a:solidFill>
              </a:rPr>
              <a:t>易恢复性</a:t>
            </a:r>
            <a:r>
              <a:rPr lang="zh-CN" altLang="zh-CN" dirty="0"/>
              <a:t>（</a:t>
            </a:r>
            <a:r>
              <a:rPr lang="en-US" altLang="zh-CN" dirty="0"/>
              <a:t>recoverability</a:t>
            </a:r>
            <a:r>
              <a:rPr lang="zh-CN" altLang="zh-CN" dirty="0"/>
              <a:t>）：与在失效发生后，重建其性能水平并恢复直接受影响数据的能力以及为达此目的所需的时间和努力有关的软件属性。</a:t>
            </a:r>
          </a:p>
          <a:p>
            <a:pPr lvl="1"/>
            <a:endParaRPr lang="zh-CN" altLang="en-US" dirty="0"/>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32</a:t>
            </a:fld>
            <a:endParaRPr lang="en-US" altLang="zh-CN"/>
          </a:p>
        </p:txBody>
      </p:sp>
    </p:spTree>
    <p:extLst>
      <p:ext uri="{BB962C8B-B14F-4D97-AF65-F5344CB8AC3E}">
        <p14:creationId xmlns:p14="http://schemas.microsoft.com/office/powerpoint/2010/main" val="28042048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0" y="76200"/>
            <a:ext cx="7531100" cy="647700"/>
          </a:xfrm>
        </p:spPr>
        <p:txBody>
          <a:bodyPr/>
          <a:lstStyle/>
          <a:p>
            <a:r>
              <a:rPr lang="zh-CN" altLang="en-US" dirty="0"/>
              <a:t>软件质量特征 (</a:t>
            </a:r>
            <a:r>
              <a:rPr lang="en-US" altLang="zh-CN" dirty="0"/>
              <a:t>ISO</a:t>
            </a:r>
            <a:r>
              <a:rPr lang="zh-CN" altLang="zh-CN" dirty="0"/>
              <a:t>／</a:t>
            </a:r>
            <a:r>
              <a:rPr lang="en-US" altLang="zh-CN" dirty="0"/>
              <a:t>IEC 25010:2011</a:t>
            </a:r>
            <a:r>
              <a:rPr lang="zh-CN" altLang="en-US" dirty="0"/>
              <a:t>)</a:t>
            </a:r>
          </a:p>
        </p:txBody>
      </p:sp>
      <p:sp>
        <p:nvSpPr>
          <p:cNvPr id="3" name="内容占位符 2"/>
          <p:cNvSpPr>
            <a:spLocks noGrp="1"/>
          </p:cNvSpPr>
          <p:nvPr>
            <p:ph idx="1"/>
          </p:nvPr>
        </p:nvSpPr>
        <p:spPr/>
        <p:txBody>
          <a:bodyPr/>
          <a:lstStyle/>
          <a:p>
            <a:r>
              <a:rPr lang="zh-CN" altLang="zh-CN" sz="2400" dirty="0">
                <a:solidFill>
                  <a:srgbClr val="FF0000"/>
                </a:solidFill>
              </a:rPr>
              <a:t>安全性</a:t>
            </a:r>
            <a:r>
              <a:rPr lang="zh-CN" altLang="zh-CN" sz="2400" dirty="0"/>
              <a:t>表示用户或其它软件在访问一个软件的信息和数据时，该软件是否按照他们的类型与授权级别进行性对信息与数据保护的相关的一组属性：</a:t>
            </a:r>
          </a:p>
          <a:p>
            <a:pPr marL="914400" lvl="1" indent="-457200">
              <a:buFont typeface="+mj-ea"/>
              <a:buAutoNum type="circleNumDbPlain"/>
            </a:pPr>
            <a:r>
              <a:rPr lang="zh-CN" altLang="zh-CN" sz="2000" b="1" dirty="0">
                <a:solidFill>
                  <a:srgbClr val="0000FF"/>
                </a:solidFill>
              </a:rPr>
              <a:t>保密性</a:t>
            </a:r>
            <a:r>
              <a:rPr lang="zh-CN" altLang="zh-CN" sz="2000" dirty="0"/>
              <a:t>（</a:t>
            </a:r>
            <a:r>
              <a:rPr lang="en-US" altLang="zh-CN" sz="2000" dirty="0"/>
              <a:t>confidentiality</a:t>
            </a:r>
            <a:r>
              <a:rPr lang="zh-CN" altLang="zh-CN" sz="2000" dirty="0"/>
              <a:t>）：与软件确保数据只对具有访问权限用户访问有关的属性。</a:t>
            </a:r>
          </a:p>
          <a:p>
            <a:pPr marL="914400" lvl="1" indent="-457200">
              <a:buFont typeface="+mj-ea"/>
              <a:buAutoNum type="circleNumDbPlain"/>
            </a:pPr>
            <a:r>
              <a:rPr lang="zh-CN" altLang="zh-CN" sz="2000" b="1" dirty="0">
                <a:solidFill>
                  <a:srgbClr val="0000FF"/>
                </a:solidFill>
              </a:rPr>
              <a:t>完整性</a:t>
            </a:r>
            <a:r>
              <a:rPr lang="zh-CN" altLang="zh-CN" sz="2000" dirty="0"/>
              <a:t>（</a:t>
            </a:r>
            <a:r>
              <a:rPr lang="en-US" altLang="zh-CN" sz="2000" dirty="0"/>
              <a:t>integrity</a:t>
            </a:r>
            <a:r>
              <a:rPr lang="zh-CN" altLang="zh-CN" sz="2000" dirty="0"/>
              <a:t>）：与软件防止未授权访问或修改计算机程序或数据有关的属性。</a:t>
            </a:r>
          </a:p>
          <a:p>
            <a:pPr marL="914400" lvl="1" indent="-457200">
              <a:buFont typeface="+mj-ea"/>
              <a:buAutoNum type="circleNumDbPlain"/>
            </a:pPr>
            <a:r>
              <a:rPr lang="zh-CN" altLang="zh-CN" sz="2000" b="1" dirty="0">
                <a:solidFill>
                  <a:srgbClr val="0000FF"/>
                </a:solidFill>
              </a:rPr>
              <a:t>不可否认性</a:t>
            </a:r>
            <a:r>
              <a:rPr lang="zh-CN" altLang="zh-CN" sz="2000" dirty="0"/>
              <a:t>（</a:t>
            </a:r>
            <a:r>
              <a:rPr lang="en-US" altLang="zh-CN" sz="2000" dirty="0"/>
              <a:t>non-repudiation</a:t>
            </a:r>
            <a:r>
              <a:rPr lang="zh-CN" altLang="zh-CN" sz="2000" dirty="0"/>
              <a:t>）：与当某种行为或事件发生后，能够确保该行为或事件不能否认有关的属性。</a:t>
            </a:r>
          </a:p>
          <a:p>
            <a:pPr marL="914400" lvl="1" indent="-457200">
              <a:buFont typeface="+mj-ea"/>
              <a:buAutoNum type="circleNumDbPlain"/>
            </a:pPr>
            <a:r>
              <a:rPr lang="zh-CN" altLang="zh-CN" sz="2000" b="1" dirty="0">
                <a:solidFill>
                  <a:srgbClr val="0000FF"/>
                </a:solidFill>
              </a:rPr>
              <a:t>责任性</a:t>
            </a:r>
            <a:r>
              <a:rPr lang="zh-CN" altLang="zh-CN" sz="2000" dirty="0"/>
              <a:t>（</a:t>
            </a:r>
            <a:r>
              <a:rPr lang="en-US" altLang="zh-CN" sz="2000" dirty="0"/>
              <a:t>accountability</a:t>
            </a:r>
            <a:r>
              <a:rPr lang="zh-CN" altLang="zh-CN" sz="2000" dirty="0"/>
              <a:t>）：与一个实体的行为可以追溯到该实体有关的软件属性。</a:t>
            </a:r>
          </a:p>
          <a:p>
            <a:pPr marL="914400" lvl="1" indent="-457200">
              <a:buFont typeface="+mj-ea"/>
              <a:buAutoNum type="circleNumDbPlain"/>
            </a:pPr>
            <a:r>
              <a:rPr lang="zh-CN" altLang="zh-CN" sz="2000" b="1" dirty="0">
                <a:solidFill>
                  <a:srgbClr val="0000FF"/>
                </a:solidFill>
              </a:rPr>
              <a:t>真实性</a:t>
            </a:r>
            <a:r>
              <a:rPr lang="zh-CN" altLang="zh-CN" sz="2000" dirty="0"/>
              <a:t>（</a:t>
            </a:r>
            <a:r>
              <a:rPr lang="en-US" altLang="zh-CN" sz="2000" dirty="0"/>
              <a:t>authenticity</a:t>
            </a:r>
            <a:r>
              <a:rPr lang="zh-CN" altLang="zh-CN" sz="2000" dirty="0"/>
              <a:t>）：与一个主体或资源可以被证明是所生成的身份有关的软件属性。</a:t>
            </a:r>
            <a:endParaRPr lang="zh-CN" altLang="en-US" sz="2000" dirty="0"/>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33</a:t>
            </a:fld>
            <a:endParaRPr lang="en-US" altLang="zh-CN"/>
          </a:p>
        </p:txBody>
      </p:sp>
    </p:spTree>
    <p:extLst>
      <p:ext uri="{BB962C8B-B14F-4D97-AF65-F5344CB8AC3E}">
        <p14:creationId xmlns:p14="http://schemas.microsoft.com/office/powerpoint/2010/main" val="28686680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0" y="76200"/>
            <a:ext cx="7531100" cy="647700"/>
          </a:xfrm>
        </p:spPr>
        <p:txBody>
          <a:bodyPr/>
          <a:lstStyle/>
          <a:p>
            <a:r>
              <a:rPr lang="zh-CN" altLang="en-US" dirty="0"/>
              <a:t>软件质量特征 (</a:t>
            </a:r>
            <a:r>
              <a:rPr lang="en-US" altLang="zh-CN" dirty="0"/>
              <a:t>ISO</a:t>
            </a:r>
            <a:r>
              <a:rPr lang="zh-CN" altLang="zh-CN" dirty="0"/>
              <a:t>／</a:t>
            </a:r>
            <a:r>
              <a:rPr lang="en-US" altLang="zh-CN" dirty="0"/>
              <a:t>IEC 25010:2011</a:t>
            </a:r>
            <a:r>
              <a:rPr lang="zh-CN" altLang="en-US" dirty="0"/>
              <a:t>)</a:t>
            </a:r>
          </a:p>
        </p:txBody>
      </p:sp>
      <p:sp>
        <p:nvSpPr>
          <p:cNvPr id="3" name="内容占位符 2"/>
          <p:cNvSpPr>
            <a:spLocks noGrp="1"/>
          </p:cNvSpPr>
          <p:nvPr>
            <p:ph idx="1"/>
          </p:nvPr>
        </p:nvSpPr>
        <p:spPr/>
        <p:txBody>
          <a:bodyPr/>
          <a:lstStyle/>
          <a:p>
            <a:r>
              <a:rPr lang="zh-CN" altLang="zh-CN" dirty="0">
                <a:solidFill>
                  <a:srgbClr val="FF0000"/>
                </a:solidFill>
              </a:rPr>
              <a:t>易维护性</a:t>
            </a:r>
            <a:r>
              <a:rPr lang="zh-CN" altLang="zh-CN" dirty="0"/>
              <a:t>是与进行指定的修改所需的努力有关的一组属性：</a:t>
            </a:r>
          </a:p>
          <a:p>
            <a:pPr marL="914400" lvl="1" indent="-457200">
              <a:spcAft>
                <a:spcPts val="400"/>
              </a:spcAft>
              <a:buFont typeface="+mj-ea"/>
              <a:buAutoNum type="circleNumDbPlain"/>
            </a:pPr>
            <a:r>
              <a:rPr lang="zh-CN" altLang="zh-CN" b="1" dirty="0">
                <a:solidFill>
                  <a:srgbClr val="0000FF"/>
                </a:solidFill>
              </a:rPr>
              <a:t>模块性</a:t>
            </a:r>
            <a:r>
              <a:rPr lang="zh-CN" altLang="zh-CN" dirty="0"/>
              <a:t>（</a:t>
            </a:r>
            <a:r>
              <a:rPr lang="en-US" altLang="zh-CN" dirty="0"/>
              <a:t>modularity</a:t>
            </a:r>
            <a:r>
              <a:rPr lang="zh-CN" altLang="zh-CN" dirty="0"/>
              <a:t>）：指程序由若干独立的组件构成，当修改一个模块时对其它模块的影响降到最低。</a:t>
            </a:r>
          </a:p>
          <a:p>
            <a:pPr marL="914400" lvl="1" indent="-457200">
              <a:spcAft>
                <a:spcPts val="400"/>
              </a:spcAft>
              <a:buFont typeface="+mj-ea"/>
              <a:buAutoNum type="circleNumDbPlain"/>
            </a:pPr>
            <a:r>
              <a:rPr lang="zh-CN" altLang="zh-CN" b="1" dirty="0">
                <a:solidFill>
                  <a:srgbClr val="0000FF"/>
                </a:solidFill>
              </a:rPr>
              <a:t>易重用性</a:t>
            </a:r>
            <a:r>
              <a:rPr lang="zh-CN" altLang="zh-CN" dirty="0"/>
              <a:t>（</a:t>
            </a:r>
            <a:r>
              <a:rPr lang="fr-FR" altLang="zh-CN" dirty="0"/>
              <a:t>reusability</a:t>
            </a:r>
            <a:r>
              <a:rPr lang="zh-CN" altLang="zh-CN" dirty="0"/>
              <a:t>）：与软件的资产可被其它软件复用有关的属性。</a:t>
            </a:r>
          </a:p>
          <a:p>
            <a:pPr marL="914400" lvl="1" indent="-457200">
              <a:spcAft>
                <a:spcPts val="400"/>
              </a:spcAft>
              <a:buFont typeface="+mj-ea"/>
              <a:buAutoNum type="circleNumDbPlain"/>
            </a:pPr>
            <a:r>
              <a:rPr lang="zh-CN" altLang="zh-CN" b="1" dirty="0">
                <a:solidFill>
                  <a:srgbClr val="0000FF"/>
                </a:solidFill>
              </a:rPr>
              <a:t>易分析性</a:t>
            </a:r>
            <a:r>
              <a:rPr lang="zh-CN" altLang="zh-CN" dirty="0"/>
              <a:t>（</a:t>
            </a:r>
            <a:r>
              <a:rPr lang="fr-FR" altLang="zh-CN" dirty="0"/>
              <a:t>analysability</a:t>
            </a:r>
            <a:r>
              <a:rPr lang="zh-CN" altLang="zh-CN" dirty="0"/>
              <a:t>）：与为诊断缺陷或失效原因及为判定待修改的部分所需努力有关的属性。</a:t>
            </a:r>
          </a:p>
          <a:p>
            <a:pPr marL="914400" lvl="1" indent="-457200">
              <a:spcAft>
                <a:spcPts val="400"/>
              </a:spcAft>
              <a:buFont typeface="+mj-ea"/>
              <a:buAutoNum type="circleNumDbPlain"/>
            </a:pPr>
            <a:r>
              <a:rPr lang="zh-CN" altLang="zh-CN" b="1" dirty="0">
                <a:solidFill>
                  <a:srgbClr val="0000FF"/>
                </a:solidFill>
              </a:rPr>
              <a:t>易修改性</a:t>
            </a:r>
            <a:r>
              <a:rPr lang="zh-CN" altLang="zh-CN" dirty="0"/>
              <a:t>（</a:t>
            </a:r>
            <a:r>
              <a:rPr lang="fr-FR" altLang="zh-CN" dirty="0"/>
              <a:t>changeability</a:t>
            </a:r>
            <a:r>
              <a:rPr lang="zh-CN" altLang="zh-CN" dirty="0"/>
              <a:t>）：与进行修改、排除错误或适应环境变化所需努力有关的属性。</a:t>
            </a:r>
          </a:p>
          <a:p>
            <a:pPr marL="914400" lvl="1" indent="-457200">
              <a:spcAft>
                <a:spcPts val="400"/>
              </a:spcAft>
              <a:buFont typeface="+mj-ea"/>
              <a:buAutoNum type="circleNumDbPlain"/>
            </a:pPr>
            <a:r>
              <a:rPr lang="zh-CN" altLang="zh-CN" b="1" dirty="0">
                <a:solidFill>
                  <a:srgbClr val="0000FF"/>
                </a:solidFill>
              </a:rPr>
              <a:t>易测试性</a:t>
            </a:r>
            <a:r>
              <a:rPr lang="zh-CN" altLang="zh-CN" dirty="0"/>
              <a:t>（</a:t>
            </a:r>
            <a:r>
              <a:rPr lang="en-US" altLang="zh-CN" dirty="0"/>
              <a:t>testability</a:t>
            </a:r>
            <a:r>
              <a:rPr lang="zh-CN" altLang="zh-CN" dirty="0"/>
              <a:t>）：与确认已修改软件所需的努力有关的属性。</a:t>
            </a:r>
          </a:p>
          <a:p>
            <a:endParaRPr lang="zh-CN" altLang="en-US" dirty="0"/>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34</a:t>
            </a:fld>
            <a:endParaRPr lang="en-US" altLang="zh-CN"/>
          </a:p>
        </p:txBody>
      </p:sp>
    </p:spTree>
    <p:extLst>
      <p:ext uri="{BB962C8B-B14F-4D97-AF65-F5344CB8AC3E}">
        <p14:creationId xmlns:p14="http://schemas.microsoft.com/office/powerpoint/2010/main" val="6434797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0" y="76200"/>
            <a:ext cx="7531100" cy="647700"/>
          </a:xfrm>
        </p:spPr>
        <p:txBody>
          <a:bodyPr/>
          <a:lstStyle/>
          <a:p>
            <a:r>
              <a:rPr lang="zh-CN" altLang="en-US" dirty="0"/>
              <a:t>软件质量特征 (</a:t>
            </a:r>
            <a:r>
              <a:rPr lang="en-US" altLang="zh-CN" dirty="0"/>
              <a:t>ISO</a:t>
            </a:r>
            <a:r>
              <a:rPr lang="zh-CN" altLang="zh-CN" dirty="0"/>
              <a:t>／</a:t>
            </a:r>
            <a:r>
              <a:rPr lang="en-US" altLang="zh-CN" dirty="0"/>
              <a:t>IEC 25010:2011</a:t>
            </a:r>
            <a:r>
              <a:rPr lang="zh-CN" altLang="en-US" dirty="0"/>
              <a:t>)</a:t>
            </a:r>
          </a:p>
        </p:txBody>
      </p:sp>
      <p:sp>
        <p:nvSpPr>
          <p:cNvPr id="3" name="内容占位符 2"/>
          <p:cNvSpPr>
            <a:spLocks noGrp="1"/>
          </p:cNvSpPr>
          <p:nvPr>
            <p:ph idx="1"/>
          </p:nvPr>
        </p:nvSpPr>
        <p:spPr/>
        <p:txBody>
          <a:bodyPr/>
          <a:lstStyle/>
          <a:p>
            <a:r>
              <a:rPr lang="zh-CN" altLang="zh-CN" dirty="0">
                <a:solidFill>
                  <a:srgbClr val="FF0000"/>
                </a:solidFill>
              </a:rPr>
              <a:t>可移植性</a:t>
            </a:r>
            <a:r>
              <a:rPr lang="zh-CN" altLang="zh-CN" dirty="0"/>
              <a:t>是与软件可从某一环境转移到另一环境的能力有关的一组属性</a:t>
            </a:r>
            <a:r>
              <a:rPr lang="en-US" altLang="zh-CN" dirty="0"/>
              <a:t> </a:t>
            </a:r>
            <a:r>
              <a:rPr lang="zh-CN" altLang="zh-CN" dirty="0"/>
              <a:t>： </a:t>
            </a:r>
          </a:p>
          <a:p>
            <a:pPr marL="914400" lvl="1" indent="-457200">
              <a:buFont typeface="+mj-ea"/>
              <a:buAutoNum type="circleNumDbPlain"/>
            </a:pPr>
            <a:r>
              <a:rPr lang="zh-CN" altLang="zh-CN" b="1" dirty="0">
                <a:solidFill>
                  <a:srgbClr val="0000FF"/>
                </a:solidFill>
              </a:rPr>
              <a:t>适应性</a:t>
            </a:r>
            <a:r>
              <a:rPr lang="zh-CN" altLang="zh-CN" dirty="0"/>
              <a:t>（</a:t>
            </a:r>
            <a:r>
              <a:rPr lang="en-US" altLang="zh-CN" dirty="0"/>
              <a:t>adaptability</a:t>
            </a:r>
            <a:r>
              <a:rPr lang="zh-CN" altLang="zh-CN" dirty="0"/>
              <a:t>）：与软件无需采用有别于为该软件准备的活动或手段就可能适应不同的规定环境有关的属性。 </a:t>
            </a:r>
          </a:p>
          <a:p>
            <a:pPr marL="914400" lvl="1" indent="-457200">
              <a:buFont typeface="+mj-ea"/>
              <a:buAutoNum type="circleNumDbPlain"/>
            </a:pPr>
            <a:r>
              <a:rPr lang="zh-CN" altLang="zh-CN" b="1" dirty="0">
                <a:solidFill>
                  <a:srgbClr val="0000FF"/>
                </a:solidFill>
              </a:rPr>
              <a:t>易安装性</a:t>
            </a:r>
            <a:r>
              <a:rPr lang="zh-CN" altLang="zh-CN" dirty="0"/>
              <a:t>（</a:t>
            </a:r>
            <a:r>
              <a:rPr lang="en-US" altLang="zh-CN" dirty="0" err="1"/>
              <a:t>installability</a:t>
            </a:r>
            <a:r>
              <a:rPr lang="zh-CN" altLang="zh-CN" dirty="0"/>
              <a:t>）：与应指定环境下安装软件所需努力的软件属性。 </a:t>
            </a:r>
          </a:p>
          <a:p>
            <a:pPr marL="914400" lvl="1" indent="-457200">
              <a:buFont typeface="+mj-ea"/>
              <a:buAutoNum type="circleNumDbPlain"/>
            </a:pPr>
            <a:r>
              <a:rPr lang="zh-CN" altLang="zh-CN" b="1" dirty="0">
                <a:solidFill>
                  <a:srgbClr val="0000FF"/>
                </a:solidFill>
              </a:rPr>
              <a:t>易替换性</a:t>
            </a:r>
            <a:r>
              <a:rPr lang="zh-CN" altLang="zh-CN" dirty="0"/>
              <a:t>（</a:t>
            </a:r>
            <a:r>
              <a:rPr lang="en-US" altLang="zh-CN" dirty="0" err="1"/>
              <a:t>replaceability</a:t>
            </a:r>
            <a:r>
              <a:rPr lang="zh-CN" altLang="zh-CN" dirty="0"/>
              <a:t>）：与软件在该软件环境中用来替代指定的其他软件的机会和努力有关的属性。</a:t>
            </a:r>
            <a:endParaRPr lang="zh-CN" altLang="en-US" dirty="0"/>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35</a:t>
            </a:fld>
            <a:endParaRPr lang="en-US" altLang="zh-CN"/>
          </a:p>
        </p:txBody>
      </p:sp>
    </p:spTree>
    <p:extLst>
      <p:ext uri="{BB962C8B-B14F-4D97-AF65-F5344CB8AC3E}">
        <p14:creationId xmlns:p14="http://schemas.microsoft.com/office/powerpoint/2010/main" val="40710357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a:t>McCall模型</a:t>
            </a:r>
          </a:p>
        </p:txBody>
      </p:sp>
      <p:sp>
        <p:nvSpPr>
          <p:cNvPr id="40963" name="页脚占位符 3"/>
          <p:cNvSpPr>
            <a:spLocks noGrp="1"/>
          </p:cNvSpPr>
          <p:nvPr>
            <p:ph type="ftr" sz="quarter" idx="10"/>
          </p:nvPr>
        </p:nvSpPr>
        <p:spPr>
          <a:noFill/>
        </p:spPr>
        <p:txBody>
          <a:bodyPr/>
          <a:lstStyle/>
          <a:p>
            <a:fld id="{261CFA83-D6CD-4235-8915-F577B1A7EAF0}" type="slidenum">
              <a:rPr lang="en-US" altLang="zh-CN" smtClean="0"/>
              <a:pPr/>
              <a:t>36</a:t>
            </a:fld>
            <a:endParaRPr lang="en-US" altLang="zh-CN"/>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068572"/>
            <a:ext cx="5714999" cy="4215050"/>
          </a:xfrm>
          <a:prstGeom prst="rect">
            <a:avLst/>
          </a:prstGeom>
        </p:spPr>
      </p:pic>
      <p:sp>
        <p:nvSpPr>
          <p:cNvPr id="3" name="文本框 2">
            <a:extLst>
              <a:ext uri="{FF2B5EF4-FFF2-40B4-BE49-F238E27FC236}">
                <a16:creationId xmlns:a16="http://schemas.microsoft.com/office/drawing/2014/main" id="{ACFF1371-059A-AC4C-985F-2A3D6B974537}"/>
              </a:ext>
            </a:extLst>
          </p:cNvPr>
          <p:cNvSpPr txBox="1"/>
          <p:nvPr/>
        </p:nvSpPr>
        <p:spPr>
          <a:xfrm>
            <a:off x="853749" y="2667000"/>
            <a:ext cx="700833" cy="400110"/>
          </a:xfrm>
          <a:prstGeom prst="rect">
            <a:avLst/>
          </a:prstGeom>
          <a:noFill/>
        </p:spPr>
        <p:txBody>
          <a:bodyPr wrap="none" rtlCol="0">
            <a:spAutoFit/>
          </a:bodyPr>
          <a:lstStyle/>
          <a:p>
            <a:pPr algn="l"/>
            <a:r>
              <a:rPr kumimoji="1" lang="zh-CN" altLang="en-US" sz="2000" b="1" i="0" dirty="0">
                <a:solidFill>
                  <a:srgbClr val="0000FF"/>
                </a:solidFill>
              </a:rPr>
              <a:t>开发</a:t>
            </a:r>
          </a:p>
        </p:txBody>
      </p:sp>
      <p:sp>
        <p:nvSpPr>
          <p:cNvPr id="4" name="文本框 3">
            <a:extLst>
              <a:ext uri="{FF2B5EF4-FFF2-40B4-BE49-F238E27FC236}">
                <a16:creationId xmlns:a16="http://schemas.microsoft.com/office/drawing/2014/main" id="{CC410B21-22D5-9543-B44A-51CA62F0D161}"/>
              </a:ext>
            </a:extLst>
          </p:cNvPr>
          <p:cNvSpPr txBox="1"/>
          <p:nvPr/>
        </p:nvSpPr>
        <p:spPr>
          <a:xfrm>
            <a:off x="7071567" y="2667000"/>
            <a:ext cx="700833" cy="400110"/>
          </a:xfrm>
          <a:prstGeom prst="rect">
            <a:avLst/>
          </a:prstGeom>
          <a:noFill/>
        </p:spPr>
        <p:txBody>
          <a:bodyPr wrap="none" rtlCol="0">
            <a:spAutoFit/>
          </a:bodyPr>
          <a:lstStyle/>
          <a:p>
            <a:pPr algn="l"/>
            <a:r>
              <a:rPr kumimoji="1" lang="zh-CN" altLang="en-US" sz="2000" b="1" i="0" dirty="0">
                <a:solidFill>
                  <a:srgbClr val="0000FF"/>
                </a:solidFill>
              </a:rPr>
              <a:t>运维</a:t>
            </a:r>
          </a:p>
        </p:txBody>
      </p:sp>
      <p:sp>
        <p:nvSpPr>
          <p:cNvPr id="5" name="文本框 4">
            <a:extLst>
              <a:ext uri="{FF2B5EF4-FFF2-40B4-BE49-F238E27FC236}">
                <a16:creationId xmlns:a16="http://schemas.microsoft.com/office/drawing/2014/main" id="{642DD4CD-4915-1343-A885-405186EA7B83}"/>
              </a:ext>
            </a:extLst>
          </p:cNvPr>
          <p:cNvSpPr txBox="1"/>
          <p:nvPr/>
        </p:nvSpPr>
        <p:spPr>
          <a:xfrm>
            <a:off x="3878682" y="5428239"/>
            <a:ext cx="700833" cy="400110"/>
          </a:xfrm>
          <a:prstGeom prst="rect">
            <a:avLst/>
          </a:prstGeom>
          <a:noFill/>
        </p:spPr>
        <p:txBody>
          <a:bodyPr wrap="none" rtlCol="0">
            <a:spAutoFit/>
          </a:bodyPr>
          <a:lstStyle/>
          <a:p>
            <a:pPr algn="l"/>
            <a:r>
              <a:rPr kumimoji="1" lang="zh-CN" altLang="en-US" sz="2000" b="1" i="0" dirty="0">
                <a:solidFill>
                  <a:srgbClr val="0000FF"/>
                </a:solidFill>
              </a:rPr>
              <a:t>用户</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a:t>Boehm软件质量模型</a:t>
            </a:r>
          </a:p>
        </p:txBody>
      </p:sp>
      <p:sp>
        <p:nvSpPr>
          <p:cNvPr id="39939" name="页脚占位符 3"/>
          <p:cNvSpPr>
            <a:spLocks noGrp="1"/>
          </p:cNvSpPr>
          <p:nvPr>
            <p:ph type="ftr" sz="quarter" idx="10"/>
          </p:nvPr>
        </p:nvSpPr>
        <p:spPr>
          <a:noFill/>
        </p:spPr>
        <p:txBody>
          <a:bodyPr/>
          <a:lstStyle/>
          <a:p>
            <a:fld id="{5A36C253-D119-4EC0-8D29-123427F27EC5}" type="slidenum">
              <a:rPr lang="en-US" altLang="zh-CN" smtClean="0"/>
              <a:pPr/>
              <a:t>37</a:t>
            </a:fld>
            <a:endParaRPr lang="en-US" altLang="zh-CN"/>
          </a:p>
        </p:txBody>
      </p:sp>
      <p:sp>
        <p:nvSpPr>
          <p:cNvPr id="39940" name="Text Box 3"/>
          <p:cNvSpPr txBox="1">
            <a:spLocks noChangeArrowheads="1"/>
          </p:cNvSpPr>
          <p:nvPr/>
        </p:nvSpPr>
        <p:spPr bwMode="auto">
          <a:xfrm>
            <a:off x="5076825" y="990600"/>
            <a:ext cx="2590800" cy="257175"/>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阐述性</a:t>
            </a:r>
          </a:p>
        </p:txBody>
      </p:sp>
      <p:sp>
        <p:nvSpPr>
          <p:cNvPr id="68" name="Text Box 4"/>
          <p:cNvSpPr txBox="1">
            <a:spLocks noChangeArrowheads="1"/>
          </p:cNvSpPr>
          <p:nvPr/>
        </p:nvSpPr>
        <p:spPr bwMode="auto">
          <a:xfrm>
            <a:off x="1258888" y="5741988"/>
            <a:ext cx="1830387" cy="376237"/>
          </a:xfrm>
          <a:prstGeom prst="rect">
            <a:avLst/>
          </a:prstGeom>
          <a:solidFill>
            <a:srgbClr val="C3E1FF"/>
          </a:solidFill>
          <a:ln w="9525" cmpd="sng">
            <a:solidFill>
              <a:srgbClr val="808080"/>
            </a:solidFill>
            <a:miter lim="800000"/>
            <a:headEnd/>
            <a:tailEnd/>
          </a:ln>
          <a:effectLst/>
          <a:extLst/>
        </p:spPr>
        <p:txBody>
          <a:bodyPr>
            <a:spAutoFit/>
          </a:bodyPr>
          <a:lstStyle/>
          <a:p>
            <a:pPr eaLnBrk="0" hangingPunct="0">
              <a:spcBef>
                <a:spcPct val="50000"/>
              </a:spcBef>
              <a:defRPr/>
            </a:pPr>
            <a:r>
              <a:rPr lang="zh-CN" altLang="en-US" b="1" i="0">
                <a:effectLst>
                  <a:outerShdw blurRad="38100" dist="38100" dir="2700000" algn="tl">
                    <a:srgbClr val="FFFFFF"/>
                  </a:outerShdw>
                </a:effectLst>
                <a:latin typeface="Arial" pitchFamily="34" charset="0"/>
              </a:rPr>
              <a:t>互用性</a:t>
            </a:r>
          </a:p>
        </p:txBody>
      </p:sp>
      <p:sp>
        <p:nvSpPr>
          <p:cNvPr id="39942" name="Text Box 5"/>
          <p:cNvSpPr txBox="1">
            <a:spLocks noChangeArrowheads="1"/>
          </p:cNvSpPr>
          <p:nvPr/>
        </p:nvSpPr>
        <p:spPr bwMode="auto">
          <a:xfrm>
            <a:off x="5076825" y="5886450"/>
            <a:ext cx="2627313" cy="257175"/>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数据公开性</a:t>
            </a:r>
          </a:p>
        </p:txBody>
      </p:sp>
      <p:grpSp>
        <p:nvGrpSpPr>
          <p:cNvPr id="39943" name="Group 6"/>
          <p:cNvGrpSpPr>
            <a:grpSpLocks/>
          </p:cNvGrpSpPr>
          <p:nvPr/>
        </p:nvGrpSpPr>
        <p:grpSpPr bwMode="auto">
          <a:xfrm>
            <a:off x="1258888" y="990600"/>
            <a:ext cx="6456362" cy="4995863"/>
            <a:chOff x="0" y="0"/>
            <a:chExt cx="4380" cy="3504"/>
          </a:xfrm>
        </p:grpSpPr>
        <p:sp>
          <p:nvSpPr>
            <p:cNvPr id="71" name="Text Box 7"/>
            <p:cNvSpPr txBox="1">
              <a:spLocks noChangeArrowheads="1"/>
            </p:cNvSpPr>
            <p:nvPr/>
          </p:nvSpPr>
          <p:spPr bwMode="auto">
            <a:xfrm>
              <a:off x="0" y="0"/>
              <a:ext cx="1248" cy="285"/>
            </a:xfrm>
            <a:prstGeom prst="rect">
              <a:avLst/>
            </a:prstGeom>
            <a:solidFill>
              <a:srgbClr val="C3E1FF"/>
            </a:solidFill>
            <a:ln w="9525" cmpd="sng">
              <a:solidFill>
                <a:srgbClr val="808080"/>
              </a:solidFill>
              <a:miter lim="800000"/>
              <a:headEnd/>
              <a:tailEnd/>
            </a:ln>
            <a:effectLst/>
            <a:extLst/>
          </p:spPr>
          <p:txBody>
            <a:bodyPr>
              <a:spAutoFit/>
            </a:bodyPr>
            <a:lstStyle/>
            <a:p>
              <a:pPr eaLnBrk="0" hangingPunct="0">
                <a:spcBef>
                  <a:spcPct val="50000"/>
                </a:spcBef>
                <a:defRPr/>
              </a:pPr>
              <a:r>
                <a:rPr lang="zh-CN" altLang="en-US" sz="2000" b="1" i="0">
                  <a:effectLst>
                    <a:outerShdw blurRad="38100" dist="38100" dir="2700000" algn="tl">
                      <a:srgbClr val="FFFFFF"/>
                    </a:outerShdw>
                  </a:effectLst>
                  <a:latin typeface="Arial" pitchFamily="34" charset="0"/>
                </a:rPr>
                <a:t>正确性</a:t>
              </a:r>
            </a:p>
          </p:txBody>
        </p:sp>
        <p:sp>
          <p:nvSpPr>
            <p:cNvPr id="72" name="Text Box 8"/>
            <p:cNvSpPr txBox="1">
              <a:spLocks noChangeArrowheads="1"/>
            </p:cNvSpPr>
            <p:nvPr/>
          </p:nvSpPr>
          <p:spPr bwMode="auto">
            <a:xfrm>
              <a:off x="0" y="336"/>
              <a:ext cx="1248" cy="285"/>
            </a:xfrm>
            <a:prstGeom prst="rect">
              <a:avLst/>
            </a:prstGeom>
            <a:solidFill>
              <a:srgbClr val="C3E1FF"/>
            </a:solidFill>
            <a:ln w="9525" cmpd="sng">
              <a:solidFill>
                <a:srgbClr val="808080"/>
              </a:solidFill>
              <a:miter lim="800000"/>
              <a:headEnd/>
              <a:tailEnd/>
            </a:ln>
            <a:effectLst/>
            <a:extLst/>
          </p:spPr>
          <p:txBody>
            <a:bodyPr>
              <a:spAutoFit/>
            </a:bodyPr>
            <a:lstStyle/>
            <a:p>
              <a:pPr eaLnBrk="0" hangingPunct="0">
                <a:spcBef>
                  <a:spcPct val="50000"/>
                </a:spcBef>
                <a:defRPr/>
              </a:pPr>
              <a:r>
                <a:rPr lang="zh-CN" altLang="en-US" sz="2000" b="1" i="0">
                  <a:effectLst>
                    <a:outerShdw blurRad="38100" dist="38100" dir="2700000" algn="tl">
                      <a:srgbClr val="FFFFFF"/>
                    </a:outerShdw>
                  </a:effectLst>
                  <a:latin typeface="Arial" pitchFamily="34" charset="0"/>
                </a:rPr>
                <a:t>可靠性</a:t>
              </a:r>
            </a:p>
          </p:txBody>
        </p:sp>
        <p:sp>
          <p:nvSpPr>
            <p:cNvPr id="73" name="Text Box 9"/>
            <p:cNvSpPr txBox="1">
              <a:spLocks noChangeArrowheads="1"/>
            </p:cNvSpPr>
            <p:nvPr/>
          </p:nvSpPr>
          <p:spPr bwMode="auto">
            <a:xfrm>
              <a:off x="0" y="673"/>
              <a:ext cx="1248" cy="285"/>
            </a:xfrm>
            <a:prstGeom prst="rect">
              <a:avLst/>
            </a:prstGeom>
            <a:solidFill>
              <a:srgbClr val="C3E1FF"/>
            </a:solidFill>
            <a:ln w="9525" cmpd="sng">
              <a:solidFill>
                <a:srgbClr val="808080"/>
              </a:solidFill>
              <a:miter lim="800000"/>
              <a:headEnd/>
              <a:tailEnd/>
            </a:ln>
            <a:effectLst/>
            <a:extLst/>
          </p:spPr>
          <p:txBody>
            <a:bodyPr>
              <a:spAutoFit/>
            </a:bodyPr>
            <a:lstStyle/>
            <a:p>
              <a:pPr eaLnBrk="0" hangingPunct="0">
                <a:spcBef>
                  <a:spcPct val="50000"/>
                </a:spcBef>
                <a:defRPr/>
              </a:pPr>
              <a:r>
                <a:rPr lang="zh-CN" altLang="en-US" sz="2000" b="1" i="0">
                  <a:effectLst>
                    <a:outerShdw blurRad="38100" dist="38100" dir="2700000" algn="tl">
                      <a:srgbClr val="FFFFFF"/>
                    </a:outerShdw>
                  </a:effectLst>
                  <a:latin typeface="Arial" pitchFamily="34" charset="0"/>
                </a:rPr>
                <a:t>效率</a:t>
              </a:r>
            </a:p>
          </p:txBody>
        </p:sp>
        <p:sp>
          <p:nvSpPr>
            <p:cNvPr id="74" name="Text Box 10"/>
            <p:cNvSpPr txBox="1">
              <a:spLocks noChangeArrowheads="1"/>
            </p:cNvSpPr>
            <p:nvPr/>
          </p:nvSpPr>
          <p:spPr bwMode="auto">
            <a:xfrm>
              <a:off x="0" y="1008"/>
              <a:ext cx="1248" cy="285"/>
            </a:xfrm>
            <a:prstGeom prst="rect">
              <a:avLst/>
            </a:prstGeom>
            <a:solidFill>
              <a:srgbClr val="C3E1FF"/>
            </a:solidFill>
            <a:ln w="9525" cmpd="sng">
              <a:solidFill>
                <a:srgbClr val="808080"/>
              </a:solidFill>
              <a:miter lim="800000"/>
              <a:headEnd/>
              <a:tailEnd/>
            </a:ln>
            <a:effectLst/>
            <a:extLst/>
          </p:spPr>
          <p:txBody>
            <a:bodyPr>
              <a:spAutoFit/>
            </a:bodyPr>
            <a:lstStyle/>
            <a:p>
              <a:pPr eaLnBrk="0" hangingPunct="0">
                <a:spcBef>
                  <a:spcPct val="50000"/>
                </a:spcBef>
                <a:defRPr/>
              </a:pPr>
              <a:r>
                <a:rPr lang="zh-CN" altLang="en-US" sz="2000" b="1" i="0" dirty="0">
                  <a:effectLst>
                    <a:outerShdw blurRad="38100" dist="38100" dir="2700000" algn="tl">
                      <a:srgbClr val="FFFFFF"/>
                    </a:outerShdw>
                  </a:effectLst>
                  <a:latin typeface="Arial" pitchFamily="34" charset="0"/>
                </a:rPr>
                <a:t>完整性</a:t>
              </a:r>
            </a:p>
          </p:txBody>
        </p:sp>
        <p:sp>
          <p:nvSpPr>
            <p:cNvPr id="75" name="Text Box 11"/>
            <p:cNvSpPr txBox="1">
              <a:spLocks noChangeArrowheads="1"/>
            </p:cNvSpPr>
            <p:nvPr/>
          </p:nvSpPr>
          <p:spPr bwMode="auto">
            <a:xfrm>
              <a:off x="0" y="1344"/>
              <a:ext cx="1248" cy="285"/>
            </a:xfrm>
            <a:prstGeom prst="rect">
              <a:avLst/>
            </a:prstGeom>
            <a:solidFill>
              <a:srgbClr val="C3E1FF"/>
            </a:solidFill>
            <a:ln w="9525" cmpd="sng">
              <a:solidFill>
                <a:srgbClr val="808080"/>
              </a:solidFill>
              <a:miter lim="800000"/>
              <a:headEnd/>
              <a:tailEnd/>
            </a:ln>
            <a:effectLst/>
            <a:extLst/>
          </p:spPr>
          <p:txBody>
            <a:bodyPr>
              <a:spAutoFit/>
            </a:bodyPr>
            <a:lstStyle/>
            <a:p>
              <a:pPr eaLnBrk="0" hangingPunct="0">
                <a:spcBef>
                  <a:spcPct val="50000"/>
                </a:spcBef>
                <a:defRPr/>
              </a:pPr>
              <a:r>
                <a:rPr lang="zh-CN" altLang="en-US" sz="2000" b="1" i="0">
                  <a:effectLst>
                    <a:outerShdw blurRad="38100" dist="38100" dir="2700000" algn="tl">
                      <a:srgbClr val="FFFFFF"/>
                    </a:outerShdw>
                  </a:effectLst>
                  <a:latin typeface="Arial" pitchFamily="34" charset="0"/>
                </a:rPr>
                <a:t>可用性</a:t>
              </a:r>
            </a:p>
          </p:txBody>
        </p:sp>
        <p:sp>
          <p:nvSpPr>
            <p:cNvPr id="76" name="Text Box 12"/>
            <p:cNvSpPr txBox="1">
              <a:spLocks noChangeArrowheads="1"/>
            </p:cNvSpPr>
            <p:nvPr/>
          </p:nvSpPr>
          <p:spPr bwMode="auto">
            <a:xfrm>
              <a:off x="0" y="1680"/>
              <a:ext cx="1248" cy="285"/>
            </a:xfrm>
            <a:prstGeom prst="rect">
              <a:avLst/>
            </a:prstGeom>
            <a:solidFill>
              <a:srgbClr val="C3E1FF"/>
            </a:solidFill>
            <a:ln w="9525" cmpd="sng">
              <a:solidFill>
                <a:srgbClr val="808080"/>
              </a:solidFill>
              <a:miter lim="800000"/>
              <a:headEnd/>
              <a:tailEnd/>
            </a:ln>
            <a:effectLst/>
            <a:extLst/>
          </p:spPr>
          <p:txBody>
            <a:bodyPr>
              <a:spAutoFit/>
            </a:bodyPr>
            <a:lstStyle/>
            <a:p>
              <a:pPr eaLnBrk="0" hangingPunct="0">
                <a:spcBef>
                  <a:spcPct val="50000"/>
                </a:spcBef>
                <a:defRPr/>
              </a:pPr>
              <a:r>
                <a:rPr lang="zh-CN" altLang="en-US" sz="2000" b="1" i="0">
                  <a:effectLst>
                    <a:outerShdw blurRad="38100" dist="38100" dir="2700000" algn="tl">
                      <a:srgbClr val="FFFFFF"/>
                    </a:outerShdw>
                  </a:effectLst>
                  <a:latin typeface="Arial" pitchFamily="34" charset="0"/>
                </a:rPr>
                <a:t>可维护性</a:t>
              </a:r>
            </a:p>
          </p:txBody>
        </p:sp>
        <p:sp>
          <p:nvSpPr>
            <p:cNvPr id="77" name="Text Box 13"/>
            <p:cNvSpPr txBox="1">
              <a:spLocks noChangeArrowheads="1"/>
            </p:cNvSpPr>
            <p:nvPr/>
          </p:nvSpPr>
          <p:spPr bwMode="auto">
            <a:xfrm>
              <a:off x="0" y="2016"/>
              <a:ext cx="1248" cy="285"/>
            </a:xfrm>
            <a:prstGeom prst="rect">
              <a:avLst/>
            </a:prstGeom>
            <a:solidFill>
              <a:srgbClr val="C3E1FF"/>
            </a:solidFill>
            <a:ln w="9525" cmpd="sng">
              <a:solidFill>
                <a:srgbClr val="808080"/>
              </a:solidFill>
              <a:miter lim="800000"/>
              <a:headEnd/>
              <a:tailEnd/>
            </a:ln>
            <a:effectLst/>
            <a:extLst/>
          </p:spPr>
          <p:txBody>
            <a:bodyPr>
              <a:spAutoFit/>
            </a:bodyPr>
            <a:lstStyle/>
            <a:p>
              <a:pPr eaLnBrk="0" hangingPunct="0">
                <a:spcBef>
                  <a:spcPct val="50000"/>
                </a:spcBef>
                <a:defRPr/>
              </a:pPr>
              <a:r>
                <a:rPr lang="zh-CN" altLang="en-US" sz="2000" b="1" i="0">
                  <a:effectLst>
                    <a:outerShdw blurRad="38100" dist="38100" dir="2700000" algn="tl">
                      <a:srgbClr val="FFFFFF"/>
                    </a:outerShdw>
                  </a:effectLst>
                  <a:latin typeface="Arial" pitchFamily="34" charset="0"/>
                </a:rPr>
                <a:t>可测试性</a:t>
              </a:r>
            </a:p>
          </p:txBody>
        </p:sp>
        <p:sp>
          <p:nvSpPr>
            <p:cNvPr id="78" name="Text Box 14"/>
            <p:cNvSpPr txBox="1">
              <a:spLocks noChangeArrowheads="1"/>
            </p:cNvSpPr>
            <p:nvPr/>
          </p:nvSpPr>
          <p:spPr bwMode="auto">
            <a:xfrm>
              <a:off x="0" y="2352"/>
              <a:ext cx="1248" cy="285"/>
            </a:xfrm>
            <a:prstGeom prst="rect">
              <a:avLst/>
            </a:prstGeom>
            <a:solidFill>
              <a:srgbClr val="C3E1FF"/>
            </a:solidFill>
            <a:ln w="9525" cmpd="sng">
              <a:solidFill>
                <a:srgbClr val="808080"/>
              </a:solidFill>
              <a:miter lim="800000"/>
              <a:headEnd/>
              <a:tailEnd/>
            </a:ln>
            <a:effectLst/>
            <a:extLst/>
          </p:spPr>
          <p:txBody>
            <a:bodyPr>
              <a:spAutoFit/>
            </a:bodyPr>
            <a:lstStyle/>
            <a:p>
              <a:pPr eaLnBrk="0" hangingPunct="0">
                <a:spcBef>
                  <a:spcPct val="50000"/>
                </a:spcBef>
                <a:defRPr/>
              </a:pPr>
              <a:r>
                <a:rPr lang="zh-CN" altLang="en-US" sz="2000" b="1" i="0">
                  <a:effectLst>
                    <a:outerShdw blurRad="38100" dist="38100" dir="2700000" algn="tl">
                      <a:srgbClr val="FFFFFF"/>
                    </a:outerShdw>
                  </a:effectLst>
                  <a:latin typeface="Arial" pitchFamily="34" charset="0"/>
                </a:rPr>
                <a:t>灵活性</a:t>
              </a:r>
            </a:p>
          </p:txBody>
        </p:sp>
        <p:sp>
          <p:nvSpPr>
            <p:cNvPr id="79" name="Text Box 15"/>
            <p:cNvSpPr txBox="1">
              <a:spLocks noChangeArrowheads="1"/>
            </p:cNvSpPr>
            <p:nvPr/>
          </p:nvSpPr>
          <p:spPr bwMode="auto">
            <a:xfrm>
              <a:off x="0" y="2688"/>
              <a:ext cx="1248" cy="285"/>
            </a:xfrm>
            <a:prstGeom prst="rect">
              <a:avLst/>
            </a:prstGeom>
            <a:solidFill>
              <a:srgbClr val="C3E1FF"/>
            </a:solidFill>
            <a:ln w="9525" cmpd="sng">
              <a:solidFill>
                <a:srgbClr val="808080"/>
              </a:solidFill>
              <a:miter lim="800000"/>
              <a:headEnd/>
              <a:tailEnd/>
            </a:ln>
            <a:effectLst/>
            <a:extLst/>
          </p:spPr>
          <p:txBody>
            <a:bodyPr>
              <a:spAutoFit/>
            </a:bodyPr>
            <a:lstStyle/>
            <a:p>
              <a:pPr eaLnBrk="0" hangingPunct="0">
                <a:spcBef>
                  <a:spcPct val="50000"/>
                </a:spcBef>
                <a:defRPr/>
              </a:pPr>
              <a:r>
                <a:rPr lang="zh-CN" altLang="en-US" sz="2000" b="1" i="0">
                  <a:effectLst>
                    <a:outerShdw blurRad="38100" dist="38100" dir="2700000" algn="tl">
                      <a:srgbClr val="FFFFFF"/>
                    </a:outerShdw>
                  </a:effectLst>
                  <a:latin typeface="Arial" pitchFamily="34" charset="0"/>
                </a:rPr>
                <a:t>可移植性</a:t>
              </a:r>
            </a:p>
          </p:txBody>
        </p:sp>
        <p:sp>
          <p:nvSpPr>
            <p:cNvPr id="80" name="Text Box 16"/>
            <p:cNvSpPr txBox="1">
              <a:spLocks noChangeArrowheads="1"/>
            </p:cNvSpPr>
            <p:nvPr/>
          </p:nvSpPr>
          <p:spPr bwMode="auto">
            <a:xfrm>
              <a:off x="0" y="3024"/>
              <a:ext cx="1248" cy="285"/>
            </a:xfrm>
            <a:prstGeom prst="rect">
              <a:avLst/>
            </a:prstGeom>
            <a:solidFill>
              <a:srgbClr val="C3E1FF"/>
            </a:solidFill>
            <a:ln w="9525" cmpd="sng">
              <a:solidFill>
                <a:srgbClr val="808080"/>
              </a:solidFill>
              <a:miter lim="800000"/>
              <a:headEnd/>
              <a:tailEnd/>
            </a:ln>
            <a:effectLst/>
            <a:extLst/>
          </p:spPr>
          <p:txBody>
            <a:bodyPr>
              <a:spAutoFit/>
            </a:bodyPr>
            <a:lstStyle/>
            <a:p>
              <a:pPr eaLnBrk="0" hangingPunct="0">
                <a:spcBef>
                  <a:spcPct val="50000"/>
                </a:spcBef>
                <a:defRPr/>
              </a:pPr>
              <a:r>
                <a:rPr lang="zh-CN" altLang="en-US" sz="2000" b="1" i="0">
                  <a:effectLst>
                    <a:outerShdw blurRad="38100" dist="38100" dir="2700000" algn="tl">
                      <a:srgbClr val="FFFFFF"/>
                    </a:outerShdw>
                  </a:effectLst>
                  <a:latin typeface="Arial" pitchFamily="34" charset="0"/>
                </a:rPr>
                <a:t>重复性</a:t>
              </a:r>
            </a:p>
          </p:txBody>
        </p:sp>
        <p:sp>
          <p:nvSpPr>
            <p:cNvPr id="39954" name="Text Box 17"/>
            <p:cNvSpPr txBox="1">
              <a:spLocks noChangeArrowheads="1"/>
            </p:cNvSpPr>
            <p:nvPr/>
          </p:nvSpPr>
          <p:spPr bwMode="auto">
            <a:xfrm>
              <a:off x="2604" y="357"/>
              <a:ext cx="1776" cy="181"/>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连贯性</a:t>
              </a:r>
              <a:endParaRPr lang="en-US" sz="1400" b="1" i="0"/>
            </a:p>
          </p:txBody>
        </p:sp>
        <p:sp>
          <p:nvSpPr>
            <p:cNvPr id="39955" name="Text Box 18"/>
            <p:cNvSpPr txBox="1">
              <a:spLocks noChangeArrowheads="1"/>
            </p:cNvSpPr>
            <p:nvPr/>
          </p:nvSpPr>
          <p:spPr bwMode="auto">
            <a:xfrm>
              <a:off x="2604" y="539"/>
              <a:ext cx="1776" cy="180"/>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容错性</a:t>
              </a:r>
            </a:p>
          </p:txBody>
        </p:sp>
        <p:sp>
          <p:nvSpPr>
            <p:cNvPr id="39956" name="Text Box 19"/>
            <p:cNvSpPr txBox="1">
              <a:spLocks noChangeArrowheads="1"/>
            </p:cNvSpPr>
            <p:nvPr/>
          </p:nvSpPr>
          <p:spPr bwMode="auto">
            <a:xfrm>
              <a:off x="2604" y="720"/>
              <a:ext cx="1776" cy="181"/>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执行效率/储存效率</a:t>
              </a:r>
            </a:p>
          </p:txBody>
        </p:sp>
        <p:sp>
          <p:nvSpPr>
            <p:cNvPr id="39957" name="Text Box 20"/>
            <p:cNvSpPr txBox="1">
              <a:spLocks noChangeArrowheads="1"/>
            </p:cNvSpPr>
            <p:nvPr/>
          </p:nvSpPr>
          <p:spPr bwMode="auto">
            <a:xfrm>
              <a:off x="2592" y="912"/>
              <a:ext cx="1776" cy="180"/>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存取控制/存取检查</a:t>
              </a:r>
            </a:p>
          </p:txBody>
        </p:sp>
        <p:sp>
          <p:nvSpPr>
            <p:cNvPr id="39958" name="Text Box 21"/>
            <p:cNvSpPr txBox="1">
              <a:spLocks noChangeArrowheads="1"/>
            </p:cNvSpPr>
            <p:nvPr/>
          </p:nvSpPr>
          <p:spPr bwMode="auto">
            <a:xfrm>
              <a:off x="2604" y="1264"/>
              <a:ext cx="1776" cy="180"/>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可训练</a:t>
              </a:r>
            </a:p>
          </p:txBody>
        </p:sp>
        <p:sp>
          <p:nvSpPr>
            <p:cNvPr id="39959" name="Text Box 22"/>
            <p:cNvSpPr txBox="1">
              <a:spLocks noChangeArrowheads="1"/>
            </p:cNvSpPr>
            <p:nvPr/>
          </p:nvSpPr>
          <p:spPr bwMode="auto">
            <a:xfrm>
              <a:off x="2592" y="1440"/>
              <a:ext cx="1776" cy="180"/>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沟通良好 </a:t>
              </a:r>
            </a:p>
          </p:txBody>
        </p:sp>
        <p:sp>
          <p:nvSpPr>
            <p:cNvPr id="39960" name="Text Box 23"/>
            <p:cNvSpPr txBox="1">
              <a:spLocks noChangeArrowheads="1"/>
            </p:cNvSpPr>
            <p:nvPr/>
          </p:nvSpPr>
          <p:spPr bwMode="auto">
            <a:xfrm>
              <a:off x="2604" y="1627"/>
              <a:ext cx="1776" cy="177"/>
            </a:xfrm>
            <a:prstGeom prst="rect">
              <a:avLst/>
            </a:prstGeom>
            <a:solidFill>
              <a:srgbClr val="CCFF99"/>
            </a:solidFill>
            <a:ln w="19050">
              <a:solidFill>
                <a:schemeClr val="folHlink"/>
              </a:solidFill>
              <a:miter lim="800000"/>
              <a:headEnd/>
              <a:tailEnd/>
            </a:ln>
          </p:spPr>
          <p:txBody>
            <a:bodyPr tIns="18000" bIns="18000">
              <a:spAutoFit/>
            </a:bodyPr>
            <a:lstStyle/>
            <a:p>
              <a:pPr eaLnBrk="0" hangingPunct="0">
                <a:spcBef>
                  <a:spcPct val="50000"/>
                </a:spcBef>
              </a:pPr>
              <a:r>
                <a:rPr lang="zh-CN" altLang="en-US" sz="1400" b="1" i="0"/>
                <a:t>简单性</a:t>
              </a:r>
            </a:p>
          </p:txBody>
        </p:sp>
        <p:sp>
          <p:nvSpPr>
            <p:cNvPr id="39961" name="Text Box 24"/>
            <p:cNvSpPr txBox="1">
              <a:spLocks noChangeArrowheads="1"/>
            </p:cNvSpPr>
            <p:nvPr/>
          </p:nvSpPr>
          <p:spPr bwMode="auto">
            <a:xfrm>
              <a:off x="2604" y="1808"/>
              <a:ext cx="1776" cy="181"/>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易操作的</a:t>
              </a:r>
            </a:p>
          </p:txBody>
        </p:sp>
        <p:sp>
          <p:nvSpPr>
            <p:cNvPr id="39962" name="Text Box 25"/>
            <p:cNvSpPr txBox="1">
              <a:spLocks noChangeArrowheads="1"/>
            </p:cNvSpPr>
            <p:nvPr/>
          </p:nvSpPr>
          <p:spPr bwMode="auto">
            <a:xfrm>
              <a:off x="2604" y="1990"/>
              <a:ext cx="1776" cy="180"/>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工具</a:t>
              </a:r>
            </a:p>
          </p:txBody>
        </p:sp>
        <p:sp>
          <p:nvSpPr>
            <p:cNvPr id="39963" name="Text Box 26"/>
            <p:cNvSpPr txBox="1">
              <a:spLocks noChangeArrowheads="1"/>
            </p:cNvSpPr>
            <p:nvPr/>
          </p:nvSpPr>
          <p:spPr bwMode="auto">
            <a:xfrm>
              <a:off x="2604" y="2171"/>
              <a:ext cx="1776" cy="181"/>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自我操作性</a:t>
              </a:r>
            </a:p>
          </p:txBody>
        </p:sp>
        <p:sp>
          <p:nvSpPr>
            <p:cNvPr id="39964" name="Text Box 27"/>
            <p:cNvSpPr txBox="1">
              <a:spLocks noChangeArrowheads="1"/>
            </p:cNvSpPr>
            <p:nvPr/>
          </p:nvSpPr>
          <p:spPr bwMode="auto">
            <a:xfrm>
              <a:off x="2604" y="2353"/>
              <a:ext cx="1776" cy="180"/>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扩展性</a:t>
              </a:r>
            </a:p>
          </p:txBody>
        </p:sp>
        <p:sp>
          <p:nvSpPr>
            <p:cNvPr id="39965" name="Text Box 28"/>
            <p:cNvSpPr txBox="1">
              <a:spLocks noChangeArrowheads="1"/>
            </p:cNvSpPr>
            <p:nvPr/>
          </p:nvSpPr>
          <p:spPr bwMode="auto">
            <a:xfrm>
              <a:off x="2604" y="2533"/>
              <a:ext cx="1776" cy="180"/>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一般性</a:t>
              </a:r>
            </a:p>
          </p:txBody>
        </p:sp>
        <p:sp>
          <p:nvSpPr>
            <p:cNvPr id="39966" name="Text Box 29"/>
            <p:cNvSpPr txBox="1">
              <a:spLocks noChangeArrowheads="1"/>
            </p:cNvSpPr>
            <p:nvPr/>
          </p:nvSpPr>
          <p:spPr bwMode="auto">
            <a:xfrm>
              <a:off x="2604" y="2715"/>
              <a:ext cx="1776" cy="177"/>
            </a:xfrm>
            <a:prstGeom prst="rect">
              <a:avLst/>
            </a:prstGeom>
            <a:solidFill>
              <a:srgbClr val="CCFF99"/>
            </a:solidFill>
            <a:ln w="15875">
              <a:solidFill>
                <a:schemeClr val="folHlink"/>
              </a:solidFill>
              <a:miter lim="800000"/>
              <a:headEnd/>
              <a:tailEnd/>
            </a:ln>
          </p:spPr>
          <p:txBody>
            <a:bodyPr tIns="18000" bIns="18000">
              <a:spAutoFit/>
            </a:bodyPr>
            <a:lstStyle/>
            <a:p>
              <a:pPr eaLnBrk="0" hangingPunct="0">
                <a:spcBef>
                  <a:spcPct val="50000"/>
                </a:spcBef>
              </a:pPr>
              <a:r>
                <a:rPr lang="zh-CN" altLang="en-US" sz="1400" b="1" i="0"/>
                <a:t>模块性</a:t>
              </a:r>
            </a:p>
          </p:txBody>
        </p:sp>
        <p:sp>
          <p:nvSpPr>
            <p:cNvPr id="39967" name="Text Box 30"/>
            <p:cNvSpPr txBox="1">
              <a:spLocks noChangeArrowheads="1"/>
            </p:cNvSpPr>
            <p:nvPr/>
          </p:nvSpPr>
          <p:spPr bwMode="auto">
            <a:xfrm>
              <a:off x="2604" y="2896"/>
              <a:ext cx="1776" cy="159"/>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200" b="1" i="0"/>
                <a:t>软件系统独立性</a:t>
              </a:r>
            </a:p>
          </p:txBody>
        </p:sp>
        <p:sp>
          <p:nvSpPr>
            <p:cNvPr id="39968" name="Text Box 31"/>
            <p:cNvSpPr txBox="1">
              <a:spLocks noChangeArrowheads="1"/>
            </p:cNvSpPr>
            <p:nvPr/>
          </p:nvSpPr>
          <p:spPr bwMode="auto">
            <a:xfrm>
              <a:off x="2604" y="3078"/>
              <a:ext cx="1776" cy="180"/>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机器独立性</a:t>
              </a:r>
            </a:p>
          </p:txBody>
        </p:sp>
        <p:sp>
          <p:nvSpPr>
            <p:cNvPr id="39969" name="Text Box 32"/>
            <p:cNvSpPr txBox="1">
              <a:spLocks noChangeArrowheads="1"/>
            </p:cNvSpPr>
            <p:nvPr/>
          </p:nvSpPr>
          <p:spPr bwMode="auto">
            <a:xfrm>
              <a:off x="2604" y="3259"/>
              <a:ext cx="1776" cy="180"/>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通讯公开性</a:t>
              </a:r>
            </a:p>
          </p:txBody>
        </p:sp>
        <p:sp>
          <p:nvSpPr>
            <p:cNvPr id="39970" name="Text Box 33"/>
            <p:cNvSpPr txBox="1">
              <a:spLocks noChangeArrowheads="1"/>
            </p:cNvSpPr>
            <p:nvPr/>
          </p:nvSpPr>
          <p:spPr bwMode="auto">
            <a:xfrm>
              <a:off x="2604" y="175"/>
              <a:ext cx="1776" cy="180"/>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正确性</a:t>
              </a:r>
            </a:p>
          </p:txBody>
        </p:sp>
        <p:sp>
          <p:nvSpPr>
            <p:cNvPr id="39971" name="Text Box 34"/>
            <p:cNvSpPr txBox="1">
              <a:spLocks noChangeArrowheads="1"/>
            </p:cNvSpPr>
            <p:nvPr/>
          </p:nvSpPr>
          <p:spPr bwMode="auto">
            <a:xfrm>
              <a:off x="2604" y="1082"/>
              <a:ext cx="1776" cy="181"/>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可操作性</a:t>
              </a:r>
            </a:p>
          </p:txBody>
        </p:sp>
        <p:sp>
          <p:nvSpPr>
            <p:cNvPr id="39972" name="Line 35"/>
            <p:cNvSpPr>
              <a:spLocks noChangeShapeType="1"/>
            </p:cNvSpPr>
            <p:nvPr/>
          </p:nvSpPr>
          <p:spPr bwMode="auto">
            <a:xfrm flipH="1">
              <a:off x="1243" y="62"/>
              <a:ext cx="1361" cy="0"/>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73" name="Line 36"/>
            <p:cNvSpPr>
              <a:spLocks noChangeShapeType="1"/>
            </p:cNvSpPr>
            <p:nvPr/>
          </p:nvSpPr>
          <p:spPr bwMode="auto">
            <a:xfrm flipH="1" flipV="1">
              <a:off x="1243" y="130"/>
              <a:ext cx="1361" cy="113"/>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74" name="Line 37"/>
            <p:cNvSpPr>
              <a:spLocks noChangeShapeType="1"/>
            </p:cNvSpPr>
            <p:nvPr/>
          </p:nvSpPr>
          <p:spPr bwMode="auto">
            <a:xfrm flipH="1" flipV="1">
              <a:off x="1243" y="198"/>
              <a:ext cx="1361" cy="227"/>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75" name="Line 38"/>
            <p:cNvSpPr>
              <a:spLocks noChangeShapeType="1"/>
            </p:cNvSpPr>
            <p:nvPr/>
          </p:nvSpPr>
          <p:spPr bwMode="auto">
            <a:xfrm flipH="1">
              <a:off x="1243" y="425"/>
              <a:ext cx="1338" cy="0"/>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76" name="Line 39"/>
            <p:cNvSpPr>
              <a:spLocks noChangeShapeType="1"/>
            </p:cNvSpPr>
            <p:nvPr/>
          </p:nvSpPr>
          <p:spPr bwMode="auto">
            <a:xfrm flipH="1" flipV="1">
              <a:off x="1243" y="493"/>
              <a:ext cx="1361" cy="136"/>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77" name="Line 40"/>
            <p:cNvSpPr>
              <a:spLocks noChangeShapeType="1"/>
            </p:cNvSpPr>
            <p:nvPr/>
          </p:nvSpPr>
          <p:spPr bwMode="auto">
            <a:xfrm flipH="1">
              <a:off x="1243" y="810"/>
              <a:ext cx="1361" cy="0"/>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78" name="Line 41"/>
            <p:cNvSpPr>
              <a:spLocks noChangeShapeType="1"/>
            </p:cNvSpPr>
            <p:nvPr/>
          </p:nvSpPr>
          <p:spPr bwMode="auto">
            <a:xfrm flipH="1">
              <a:off x="1243" y="992"/>
              <a:ext cx="1361" cy="136"/>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79" name="Line 42"/>
            <p:cNvSpPr>
              <a:spLocks noChangeShapeType="1"/>
            </p:cNvSpPr>
            <p:nvPr/>
          </p:nvSpPr>
          <p:spPr bwMode="auto">
            <a:xfrm flipH="1">
              <a:off x="1243" y="1196"/>
              <a:ext cx="1361" cy="249"/>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80" name="Line 43"/>
            <p:cNvSpPr>
              <a:spLocks noChangeShapeType="1"/>
            </p:cNvSpPr>
            <p:nvPr/>
          </p:nvSpPr>
          <p:spPr bwMode="auto">
            <a:xfrm flipH="1">
              <a:off x="1243" y="1695"/>
              <a:ext cx="1361" cy="68"/>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81" name="Line 44"/>
            <p:cNvSpPr>
              <a:spLocks noChangeShapeType="1"/>
            </p:cNvSpPr>
            <p:nvPr/>
          </p:nvSpPr>
          <p:spPr bwMode="auto">
            <a:xfrm flipH="1">
              <a:off x="1243" y="1536"/>
              <a:ext cx="1361" cy="0"/>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82" name="Line 45"/>
            <p:cNvSpPr>
              <a:spLocks noChangeShapeType="1"/>
            </p:cNvSpPr>
            <p:nvPr/>
          </p:nvSpPr>
          <p:spPr bwMode="auto">
            <a:xfrm flipH="1">
              <a:off x="1243" y="1717"/>
              <a:ext cx="1361" cy="431"/>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83" name="Line 46"/>
            <p:cNvSpPr>
              <a:spLocks noChangeShapeType="1"/>
            </p:cNvSpPr>
            <p:nvPr/>
          </p:nvSpPr>
          <p:spPr bwMode="auto">
            <a:xfrm flipH="1">
              <a:off x="1243" y="1355"/>
              <a:ext cx="1361" cy="136"/>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84" name="Line 47"/>
            <p:cNvSpPr>
              <a:spLocks noChangeShapeType="1"/>
            </p:cNvSpPr>
            <p:nvPr/>
          </p:nvSpPr>
          <p:spPr bwMode="auto">
            <a:xfrm flipH="1" flipV="1">
              <a:off x="1243" y="1808"/>
              <a:ext cx="1361" cy="68"/>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85" name="Line 48"/>
            <p:cNvSpPr>
              <a:spLocks noChangeShapeType="1"/>
            </p:cNvSpPr>
            <p:nvPr/>
          </p:nvSpPr>
          <p:spPr bwMode="auto">
            <a:xfrm flipH="1" flipV="1">
              <a:off x="1243" y="1899"/>
              <a:ext cx="1361" cy="907"/>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86" name="Line 49"/>
            <p:cNvSpPr>
              <a:spLocks noChangeShapeType="1"/>
            </p:cNvSpPr>
            <p:nvPr/>
          </p:nvSpPr>
          <p:spPr bwMode="auto">
            <a:xfrm flipH="1" flipV="1">
              <a:off x="1243" y="1853"/>
              <a:ext cx="1361" cy="409"/>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87" name="Line 50"/>
            <p:cNvSpPr>
              <a:spLocks noChangeShapeType="1"/>
            </p:cNvSpPr>
            <p:nvPr/>
          </p:nvSpPr>
          <p:spPr bwMode="auto">
            <a:xfrm flipH="1">
              <a:off x="1243" y="2058"/>
              <a:ext cx="1361" cy="90"/>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88" name="Line 51"/>
            <p:cNvSpPr>
              <a:spLocks noChangeShapeType="1"/>
            </p:cNvSpPr>
            <p:nvPr/>
          </p:nvSpPr>
          <p:spPr bwMode="auto">
            <a:xfrm flipH="1" flipV="1">
              <a:off x="1243" y="2194"/>
              <a:ext cx="1361" cy="90"/>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89" name="Line 52"/>
            <p:cNvSpPr>
              <a:spLocks noChangeShapeType="1"/>
            </p:cNvSpPr>
            <p:nvPr/>
          </p:nvSpPr>
          <p:spPr bwMode="auto">
            <a:xfrm flipH="1" flipV="1">
              <a:off x="1243" y="2216"/>
              <a:ext cx="1361" cy="590"/>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90" name="Line 53"/>
            <p:cNvSpPr>
              <a:spLocks noChangeShapeType="1"/>
            </p:cNvSpPr>
            <p:nvPr/>
          </p:nvSpPr>
          <p:spPr bwMode="auto">
            <a:xfrm flipH="1">
              <a:off x="1243" y="1717"/>
              <a:ext cx="1361" cy="772"/>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91" name="Line 54"/>
            <p:cNvSpPr>
              <a:spLocks noChangeShapeType="1"/>
            </p:cNvSpPr>
            <p:nvPr/>
          </p:nvSpPr>
          <p:spPr bwMode="auto">
            <a:xfrm flipH="1">
              <a:off x="1243" y="2421"/>
              <a:ext cx="1361" cy="68"/>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92" name="Line 55"/>
            <p:cNvSpPr>
              <a:spLocks noChangeShapeType="1"/>
            </p:cNvSpPr>
            <p:nvPr/>
          </p:nvSpPr>
          <p:spPr bwMode="auto">
            <a:xfrm flipH="1" flipV="1">
              <a:off x="1243" y="2534"/>
              <a:ext cx="1361" cy="68"/>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93" name="Line 56"/>
            <p:cNvSpPr>
              <a:spLocks noChangeShapeType="1"/>
            </p:cNvSpPr>
            <p:nvPr/>
          </p:nvSpPr>
          <p:spPr bwMode="auto">
            <a:xfrm flipH="1" flipV="1">
              <a:off x="1243" y="2557"/>
              <a:ext cx="1361" cy="272"/>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94" name="Line 57"/>
            <p:cNvSpPr>
              <a:spLocks noChangeShapeType="1"/>
            </p:cNvSpPr>
            <p:nvPr/>
          </p:nvSpPr>
          <p:spPr bwMode="auto">
            <a:xfrm flipH="1" flipV="1">
              <a:off x="1243" y="2829"/>
              <a:ext cx="1361" cy="136"/>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95" name="Line 58"/>
            <p:cNvSpPr>
              <a:spLocks noChangeShapeType="1"/>
            </p:cNvSpPr>
            <p:nvPr/>
          </p:nvSpPr>
          <p:spPr bwMode="auto">
            <a:xfrm flipH="1">
              <a:off x="1243" y="1740"/>
              <a:ext cx="1361" cy="1066"/>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96" name="Line 59"/>
            <p:cNvSpPr>
              <a:spLocks noChangeShapeType="1"/>
            </p:cNvSpPr>
            <p:nvPr/>
          </p:nvSpPr>
          <p:spPr bwMode="auto">
            <a:xfrm flipH="1" flipV="1">
              <a:off x="1243" y="2851"/>
              <a:ext cx="1361" cy="318"/>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97" name="Line 60"/>
            <p:cNvSpPr>
              <a:spLocks noChangeShapeType="1"/>
            </p:cNvSpPr>
            <p:nvPr/>
          </p:nvSpPr>
          <p:spPr bwMode="auto">
            <a:xfrm flipH="1">
              <a:off x="1243" y="1763"/>
              <a:ext cx="1338" cy="1361"/>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98" name="Line 61"/>
            <p:cNvSpPr>
              <a:spLocks noChangeShapeType="1"/>
            </p:cNvSpPr>
            <p:nvPr/>
          </p:nvSpPr>
          <p:spPr bwMode="auto">
            <a:xfrm flipH="1">
              <a:off x="1243" y="2625"/>
              <a:ext cx="1361" cy="499"/>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99" name="Line 62"/>
            <p:cNvSpPr>
              <a:spLocks noChangeShapeType="1"/>
            </p:cNvSpPr>
            <p:nvPr/>
          </p:nvSpPr>
          <p:spPr bwMode="auto">
            <a:xfrm flipH="1">
              <a:off x="1243" y="2806"/>
              <a:ext cx="1361" cy="340"/>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40000" name="Line 63"/>
            <p:cNvSpPr>
              <a:spLocks noChangeShapeType="1"/>
            </p:cNvSpPr>
            <p:nvPr/>
          </p:nvSpPr>
          <p:spPr bwMode="auto">
            <a:xfrm flipH="1">
              <a:off x="1243" y="2965"/>
              <a:ext cx="1361" cy="204"/>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40001" name="Line 64"/>
            <p:cNvSpPr>
              <a:spLocks noChangeShapeType="1"/>
            </p:cNvSpPr>
            <p:nvPr/>
          </p:nvSpPr>
          <p:spPr bwMode="auto">
            <a:xfrm flipH="1">
              <a:off x="1243" y="3169"/>
              <a:ext cx="1361" cy="0"/>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40002" name="Line 65"/>
            <p:cNvSpPr>
              <a:spLocks noChangeShapeType="1"/>
            </p:cNvSpPr>
            <p:nvPr/>
          </p:nvSpPr>
          <p:spPr bwMode="auto">
            <a:xfrm flipH="1">
              <a:off x="1243" y="3350"/>
              <a:ext cx="1361" cy="136"/>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40003" name="Line 66"/>
            <p:cNvSpPr>
              <a:spLocks noChangeShapeType="1"/>
            </p:cNvSpPr>
            <p:nvPr/>
          </p:nvSpPr>
          <p:spPr bwMode="auto">
            <a:xfrm flipH="1" flipV="1">
              <a:off x="1248" y="3504"/>
              <a:ext cx="1344" cy="0"/>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40004" name="Line 67"/>
            <p:cNvSpPr>
              <a:spLocks noChangeShapeType="1"/>
            </p:cNvSpPr>
            <p:nvPr/>
          </p:nvSpPr>
          <p:spPr bwMode="auto">
            <a:xfrm flipH="1">
              <a:off x="1243" y="2829"/>
              <a:ext cx="1338" cy="612"/>
            </a:xfrm>
            <a:prstGeom prst="line">
              <a:avLst/>
            </a:prstGeom>
            <a:noFill/>
            <a:ln w="28575">
              <a:solidFill>
                <a:srgbClr val="3366FF"/>
              </a:solidFill>
              <a:round/>
              <a:headEnd/>
              <a:tailEnd type="triangle" w="med" len="med"/>
            </a:ln>
          </p:spPr>
          <p:txBody>
            <a:bodyPr anchor="ctr">
              <a:spAutoFit/>
            </a:bodyPr>
            <a:lstStyle/>
            <a:p>
              <a:endParaRPr lang="zh-CN" altLang="en-US"/>
            </a:p>
          </p:txBody>
        </p:sp>
      </p:gr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152400" y="62532"/>
            <a:ext cx="6372225" cy="647700"/>
          </a:xfrm>
        </p:spPr>
        <p:txBody>
          <a:bodyPr/>
          <a:lstStyle/>
          <a:p>
            <a:r>
              <a:rPr lang="zh-CN" altLang="en-US" dirty="0"/>
              <a:t>软件系统的质量保证</a:t>
            </a:r>
          </a:p>
        </p:txBody>
      </p:sp>
      <p:sp>
        <p:nvSpPr>
          <p:cNvPr id="40963" name="内容占位符 2"/>
          <p:cNvSpPr>
            <a:spLocks noGrp="1"/>
          </p:cNvSpPr>
          <p:nvPr>
            <p:ph idx="1"/>
          </p:nvPr>
        </p:nvSpPr>
        <p:spPr/>
        <p:txBody>
          <a:bodyPr/>
          <a:lstStyle/>
          <a:p>
            <a:pPr marL="358775" defTabSz="346075">
              <a:tabLst>
                <a:tab pos="571500" algn="l"/>
              </a:tabLst>
            </a:pPr>
            <a:r>
              <a:rPr lang="zh-CN" altLang="en-US" dirty="0"/>
              <a:t>软件开发过程中通常有两种手段来保证软件质量：</a:t>
            </a:r>
          </a:p>
          <a:p>
            <a:pPr lvl="1" defTabSz="346075">
              <a:tabLst>
                <a:tab pos="571500" algn="l"/>
              </a:tabLst>
            </a:pPr>
            <a:r>
              <a:rPr lang="en-US" altLang="zh-CN" dirty="0">
                <a:cs typeface="楷体_GB2312" pitchFamily="49" charset="-122"/>
              </a:rPr>
              <a:t>1</a:t>
            </a:r>
            <a:r>
              <a:rPr lang="zh-CN" altLang="en-US" dirty="0">
                <a:cs typeface="楷体_GB2312" pitchFamily="49" charset="-122"/>
              </a:rPr>
              <a:t>、</a:t>
            </a:r>
            <a:r>
              <a:rPr lang="zh-CN" altLang="en-US" b="1" dirty="0">
                <a:solidFill>
                  <a:srgbClr val="0000FF"/>
                </a:solidFill>
                <a:cs typeface="楷体_GB2312" pitchFamily="49" charset="-122"/>
              </a:rPr>
              <a:t>过程保证</a:t>
            </a:r>
            <a:r>
              <a:rPr lang="zh-CN" altLang="en-US" dirty="0">
                <a:cs typeface="楷体_GB2312" pitchFamily="49" charset="-122"/>
              </a:rPr>
              <a:t>--</a:t>
            </a:r>
            <a:r>
              <a:rPr lang="zh-CN" altLang="en-US" b="1" dirty="0">
                <a:solidFill>
                  <a:srgbClr val="0000FF"/>
                </a:solidFill>
                <a:cs typeface="楷体_GB2312" pitchFamily="49" charset="-122"/>
              </a:rPr>
              <a:t>软件质量保证</a:t>
            </a:r>
            <a:r>
              <a:rPr lang="zh-CN" altLang="en-US" dirty="0">
                <a:cs typeface="楷体_GB2312" pitchFamily="49" charset="-122"/>
              </a:rPr>
              <a:t>（SQA），是一种应用于整个软件过程的活动，它包含：</a:t>
            </a:r>
          </a:p>
          <a:p>
            <a:pPr lvl="2" defTabSz="346075">
              <a:tabLst>
                <a:tab pos="571500" algn="l"/>
              </a:tabLst>
            </a:pPr>
            <a:r>
              <a:rPr lang="zh-CN" altLang="en-US" dirty="0">
                <a:latin typeface="楷体" pitchFamily="49" charset="-122"/>
                <a:ea typeface="楷体" pitchFamily="49" charset="-122"/>
                <a:cs typeface="楷体_GB2312" pitchFamily="49" charset="-122"/>
              </a:rPr>
              <a:t> （1）一种质量管理方法；</a:t>
            </a:r>
          </a:p>
          <a:p>
            <a:pPr lvl="2" defTabSz="346075">
              <a:tabLst>
                <a:tab pos="571500" algn="l"/>
              </a:tabLst>
            </a:pPr>
            <a:r>
              <a:rPr lang="zh-CN" altLang="en-US" dirty="0">
                <a:latin typeface="楷体" pitchFamily="49" charset="-122"/>
                <a:ea typeface="楷体" pitchFamily="49" charset="-122"/>
                <a:cs typeface="楷体_GB2312" pitchFamily="49" charset="-122"/>
              </a:rPr>
              <a:t> （2）有效的软件工程技术（方法和工具）；</a:t>
            </a:r>
          </a:p>
          <a:p>
            <a:pPr lvl="2" defTabSz="346075">
              <a:tabLst>
                <a:tab pos="571500" algn="l"/>
              </a:tabLst>
            </a:pPr>
            <a:r>
              <a:rPr lang="zh-CN" altLang="en-US" dirty="0">
                <a:latin typeface="楷体" pitchFamily="49" charset="-122"/>
                <a:ea typeface="楷体" pitchFamily="49" charset="-122"/>
                <a:cs typeface="楷体_GB2312" pitchFamily="49" charset="-122"/>
              </a:rPr>
              <a:t> （3）在整个软件过程中采用的正式技术</a:t>
            </a:r>
            <a:r>
              <a:rPr lang="zh-CN" altLang="en-US" b="1" dirty="0">
                <a:solidFill>
                  <a:srgbClr val="FF0000"/>
                </a:solidFill>
                <a:latin typeface="楷体" pitchFamily="49" charset="-122"/>
                <a:ea typeface="楷体" pitchFamily="49" charset="-122"/>
                <a:cs typeface="楷体_GB2312" pitchFamily="49" charset="-122"/>
              </a:rPr>
              <a:t>评审</a:t>
            </a:r>
            <a:r>
              <a:rPr lang="zh-CN" altLang="en-US" dirty="0">
                <a:latin typeface="楷体" pitchFamily="49" charset="-122"/>
                <a:ea typeface="楷体" pitchFamily="49" charset="-122"/>
                <a:cs typeface="楷体_GB2312" pitchFamily="49" charset="-122"/>
              </a:rPr>
              <a:t>；</a:t>
            </a:r>
          </a:p>
          <a:p>
            <a:pPr lvl="2" defTabSz="346075">
              <a:tabLst>
                <a:tab pos="571500" algn="l"/>
              </a:tabLst>
            </a:pPr>
            <a:r>
              <a:rPr lang="zh-CN" altLang="en-US" dirty="0">
                <a:latin typeface="楷体" pitchFamily="49" charset="-122"/>
                <a:ea typeface="楷体" pitchFamily="49" charset="-122"/>
                <a:cs typeface="楷体_GB2312" pitchFamily="49" charset="-122"/>
              </a:rPr>
              <a:t> （4）一种多层次的测试策略；</a:t>
            </a:r>
          </a:p>
          <a:p>
            <a:pPr lvl="2" defTabSz="346075">
              <a:tabLst>
                <a:tab pos="571500" algn="l"/>
              </a:tabLst>
            </a:pPr>
            <a:r>
              <a:rPr lang="zh-CN" altLang="en-US" dirty="0">
                <a:latin typeface="楷体" pitchFamily="49" charset="-122"/>
                <a:ea typeface="楷体" pitchFamily="49" charset="-122"/>
                <a:cs typeface="楷体_GB2312" pitchFamily="49" charset="-122"/>
              </a:rPr>
              <a:t> （5）对软件文档及其修改的控制；</a:t>
            </a:r>
          </a:p>
          <a:p>
            <a:pPr lvl="2" defTabSz="346075">
              <a:tabLst>
                <a:tab pos="571500" algn="l"/>
              </a:tabLst>
            </a:pPr>
            <a:r>
              <a:rPr lang="zh-CN" altLang="en-US" dirty="0">
                <a:latin typeface="楷体" pitchFamily="49" charset="-122"/>
                <a:ea typeface="楷体" pitchFamily="49" charset="-122"/>
                <a:cs typeface="楷体_GB2312" pitchFamily="49" charset="-122"/>
              </a:rPr>
              <a:t> （6）保证软件遵从软件开发标准；</a:t>
            </a:r>
          </a:p>
          <a:p>
            <a:pPr lvl="2" defTabSz="346075">
              <a:tabLst>
                <a:tab pos="571500" algn="l"/>
              </a:tabLst>
            </a:pPr>
            <a:r>
              <a:rPr lang="zh-CN" altLang="en-US" dirty="0">
                <a:latin typeface="楷体" pitchFamily="49" charset="-122"/>
                <a:ea typeface="楷体" pitchFamily="49" charset="-122"/>
                <a:cs typeface="楷体_GB2312" pitchFamily="49" charset="-122"/>
              </a:rPr>
              <a:t> （7）</a:t>
            </a:r>
            <a:r>
              <a:rPr lang="zh-CN" altLang="en-US" b="1" dirty="0">
                <a:solidFill>
                  <a:srgbClr val="FF0000"/>
                </a:solidFill>
                <a:latin typeface="楷体" pitchFamily="49" charset="-122"/>
                <a:ea typeface="楷体" pitchFamily="49" charset="-122"/>
                <a:cs typeface="楷体_GB2312" pitchFamily="49" charset="-122"/>
              </a:rPr>
              <a:t>度量</a:t>
            </a:r>
            <a:r>
              <a:rPr lang="zh-CN" altLang="en-US" dirty="0">
                <a:latin typeface="楷体" pitchFamily="49" charset="-122"/>
                <a:ea typeface="楷体" pitchFamily="49" charset="-122"/>
                <a:cs typeface="楷体_GB2312" pitchFamily="49" charset="-122"/>
              </a:rPr>
              <a:t>和报告机制。</a:t>
            </a:r>
          </a:p>
          <a:p>
            <a:pPr lvl="1" defTabSz="346075">
              <a:tabLst>
                <a:tab pos="571500" algn="l"/>
              </a:tabLst>
            </a:pPr>
            <a:r>
              <a:rPr lang="zh-CN" altLang="en-US" dirty="0">
                <a:cs typeface="楷体_GB2312" pitchFamily="49" charset="-122"/>
              </a:rPr>
              <a:t>2、</a:t>
            </a:r>
            <a:r>
              <a:rPr lang="zh-CN" altLang="en-US" b="1" dirty="0">
                <a:solidFill>
                  <a:srgbClr val="0000FF"/>
                </a:solidFill>
                <a:cs typeface="楷体_GB2312" pitchFamily="49" charset="-122"/>
              </a:rPr>
              <a:t>产品保证</a:t>
            </a:r>
            <a:r>
              <a:rPr lang="zh-CN" altLang="en-US" dirty="0">
                <a:cs typeface="楷体_GB2312" pitchFamily="49" charset="-122"/>
              </a:rPr>
              <a:t>--</a:t>
            </a:r>
            <a:r>
              <a:rPr lang="zh-CN" altLang="en-US" b="1" dirty="0">
                <a:solidFill>
                  <a:srgbClr val="0000FF"/>
                </a:solidFill>
                <a:cs typeface="楷体_GB2312" pitchFamily="49" charset="-122"/>
              </a:rPr>
              <a:t>软件测试</a:t>
            </a:r>
            <a:r>
              <a:rPr lang="zh-CN" altLang="en-US" dirty="0">
                <a:cs typeface="楷体_GB2312" pitchFamily="49" charset="-122"/>
              </a:rPr>
              <a:t>。</a:t>
            </a:r>
          </a:p>
          <a:p>
            <a:pPr marL="358775" defTabSz="346075">
              <a:tabLst>
                <a:tab pos="571500" algn="l"/>
              </a:tabLst>
            </a:pPr>
            <a:endParaRPr lang="zh-CN" altLang="en-US" dirty="0"/>
          </a:p>
        </p:txBody>
      </p:sp>
      <p:sp>
        <p:nvSpPr>
          <p:cNvPr id="43012" name="页脚占位符 3"/>
          <p:cNvSpPr>
            <a:spLocks noGrp="1"/>
          </p:cNvSpPr>
          <p:nvPr>
            <p:ph type="ftr" sz="quarter" idx="10"/>
          </p:nvPr>
        </p:nvSpPr>
        <p:spPr>
          <a:noFill/>
        </p:spPr>
        <p:txBody>
          <a:bodyPr/>
          <a:lstStyle/>
          <a:p>
            <a:fld id="{AF5CA15C-88CA-4ADD-A3FC-7C01F4AB4FBC}" type="slidenum">
              <a:rPr lang="en-US" altLang="zh-CN" smtClean="0"/>
              <a:pPr/>
              <a:t>38</a:t>
            </a:fld>
            <a:endParaRPr lang="en-US" altLang="zh-CN"/>
          </a:p>
        </p:txBody>
      </p:sp>
      <p:sp>
        <p:nvSpPr>
          <p:cNvPr id="2" name="文本框 1">
            <a:extLst>
              <a:ext uri="{FF2B5EF4-FFF2-40B4-BE49-F238E27FC236}">
                <a16:creationId xmlns:a16="http://schemas.microsoft.com/office/drawing/2014/main" id="{B50488A5-14B0-084D-8B83-A052645B300C}"/>
              </a:ext>
            </a:extLst>
          </p:cNvPr>
          <p:cNvSpPr txBox="1"/>
          <p:nvPr/>
        </p:nvSpPr>
        <p:spPr>
          <a:xfrm>
            <a:off x="6378499" y="326511"/>
            <a:ext cx="2765501" cy="400110"/>
          </a:xfrm>
          <a:prstGeom prst="rect">
            <a:avLst/>
          </a:prstGeom>
          <a:noFill/>
        </p:spPr>
        <p:txBody>
          <a:bodyPr wrap="none" rtlCol="0">
            <a:spAutoFit/>
          </a:bodyPr>
          <a:lstStyle/>
          <a:p>
            <a:pPr algn="l"/>
            <a:r>
              <a:rPr kumimoji="1" lang="zh-CN" altLang="en-US" sz="2000" b="1" i="0" dirty="0">
                <a:solidFill>
                  <a:srgbClr val="0000FF"/>
                </a:solidFill>
              </a:rPr>
              <a:t>软件的质量来自于过程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6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6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6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6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9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a:t>软件测试与质量</a:t>
            </a:r>
          </a:p>
        </p:txBody>
      </p:sp>
      <p:sp>
        <p:nvSpPr>
          <p:cNvPr id="44035" name="页脚占位符 3"/>
          <p:cNvSpPr>
            <a:spLocks noGrp="1"/>
          </p:cNvSpPr>
          <p:nvPr>
            <p:ph type="ftr" sz="quarter" idx="10"/>
          </p:nvPr>
        </p:nvSpPr>
        <p:spPr>
          <a:noFill/>
        </p:spPr>
        <p:txBody>
          <a:bodyPr/>
          <a:lstStyle/>
          <a:p>
            <a:fld id="{5017021F-1980-4FA6-AF3A-7E572FC9EF1D}" type="slidenum">
              <a:rPr lang="en-US" altLang="zh-CN" smtClean="0"/>
              <a:pPr/>
              <a:t>39</a:t>
            </a:fld>
            <a:endParaRPr lang="en-US" altLang="zh-CN"/>
          </a:p>
        </p:txBody>
      </p:sp>
      <p:sp>
        <p:nvSpPr>
          <p:cNvPr id="44036" name="Rectangle 3"/>
          <p:cNvSpPr>
            <a:spLocks noChangeArrowheads="1"/>
          </p:cNvSpPr>
          <p:nvPr/>
        </p:nvSpPr>
        <p:spPr bwMode="auto">
          <a:xfrm>
            <a:off x="755650" y="1600200"/>
            <a:ext cx="8083550" cy="1468159"/>
          </a:xfrm>
          <a:prstGeom prst="rect">
            <a:avLst/>
          </a:prstGeom>
          <a:noFill/>
          <a:ln w="9525">
            <a:noFill/>
            <a:miter lim="800000"/>
            <a:headEnd/>
            <a:tailEnd/>
          </a:ln>
        </p:spPr>
        <p:txBody>
          <a:bodyPr wrap="square" lIns="0" tIns="0" rIns="0" bIns="0">
            <a:spAutoFit/>
          </a:bodyPr>
          <a:lstStyle/>
          <a:p>
            <a:pPr marL="114300" indent="-114300" eaLnBrk="0" hangingPunct="0">
              <a:lnSpc>
                <a:spcPct val="140000"/>
              </a:lnSpc>
              <a:buClr>
                <a:schemeClr val="accent1"/>
              </a:buClr>
              <a:buSzPct val="75000"/>
            </a:pPr>
            <a:r>
              <a:rPr lang="zh-CN" altLang="en-US" sz="3600" b="1" i="0" dirty="0">
                <a:latin typeface="Kai" pitchFamily="2" charset="-122"/>
                <a:ea typeface="Kai" pitchFamily="2" charset="-122"/>
              </a:rPr>
              <a:t>实践证明：</a:t>
            </a:r>
            <a:r>
              <a:rPr lang="zh-CN" altLang="en-US" sz="3600" b="1" i="0" dirty="0">
                <a:solidFill>
                  <a:srgbClr val="3366FF"/>
                </a:solidFill>
                <a:latin typeface="Kai" pitchFamily="2" charset="-122"/>
                <a:ea typeface="Kai" pitchFamily="2" charset="-122"/>
              </a:rPr>
              <a:t>对软件进行</a:t>
            </a:r>
            <a:r>
              <a:rPr lang="zh-CN" altLang="en-US" sz="3600" b="1" i="0" dirty="0">
                <a:solidFill>
                  <a:srgbClr val="FF0000"/>
                </a:solidFill>
                <a:latin typeface="Kai" pitchFamily="2" charset="-122"/>
                <a:ea typeface="Kai" pitchFamily="2" charset="-122"/>
              </a:rPr>
              <a:t>充分</a:t>
            </a:r>
            <a:r>
              <a:rPr lang="zh-CN" altLang="en-US" sz="3600" b="1" i="0" dirty="0">
                <a:solidFill>
                  <a:srgbClr val="3366FF"/>
                </a:solidFill>
                <a:latin typeface="Kai" pitchFamily="2" charset="-122"/>
                <a:ea typeface="Kai" pitchFamily="2" charset="-122"/>
              </a:rPr>
              <a:t>的</a:t>
            </a:r>
            <a:r>
              <a:rPr lang="zh-CN" altLang="en-US" sz="3600" b="1" i="0" dirty="0">
                <a:solidFill>
                  <a:srgbClr val="FF0000"/>
                </a:solidFill>
                <a:latin typeface="Kai" pitchFamily="2" charset="-122"/>
                <a:ea typeface="Kai" pitchFamily="2" charset="-122"/>
              </a:rPr>
              <a:t>测试</a:t>
            </a:r>
          </a:p>
          <a:p>
            <a:pPr marL="114300" indent="-114300" eaLnBrk="0" hangingPunct="0">
              <a:lnSpc>
                <a:spcPct val="140000"/>
              </a:lnSpc>
              <a:buClr>
                <a:schemeClr val="accent1"/>
              </a:buClr>
              <a:buSzPct val="75000"/>
            </a:pPr>
            <a:r>
              <a:rPr lang="zh-CN" altLang="en-US" sz="3600" b="1" i="0" dirty="0">
                <a:solidFill>
                  <a:srgbClr val="3366FF"/>
                </a:solidFill>
                <a:latin typeface="Kai" pitchFamily="2" charset="-122"/>
                <a:ea typeface="Kai" pitchFamily="2" charset="-122"/>
              </a:rPr>
              <a:t>		 	   才能够有效的保证</a:t>
            </a:r>
            <a:r>
              <a:rPr lang="zh-CN" altLang="en-US" sz="3600" b="1" i="0" dirty="0">
                <a:solidFill>
                  <a:srgbClr val="FF0000"/>
                </a:solidFill>
                <a:latin typeface="Kai" pitchFamily="2" charset="-122"/>
                <a:ea typeface="Kai" pitchFamily="2" charset="-122"/>
              </a:rPr>
              <a:t>软件质量</a:t>
            </a:r>
          </a:p>
        </p:txBody>
      </p:sp>
      <p:sp>
        <p:nvSpPr>
          <p:cNvPr id="41989" name="Rectangle 5"/>
          <p:cNvSpPr>
            <a:spLocks noChangeArrowheads="1"/>
          </p:cNvSpPr>
          <p:nvPr/>
        </p:nvSpPr>
        <p:spPr bwMode="auto">
          <a:xfrm>
            <a:off x="1004208" y="4037291"/>
            <a:ext cx="7345362" cy="989566"/>
          </a:xfrm>
          <a:prstGeom prst="rect">
            <a:avLst/>
          </a:prstGeom>
          <a:noFill/>
          <a:ln w="9525">
            <a:noFill/>
            <a:miter lim="800000"/>
            <a:headEnd/>
            <a:tailEnd/>
          </a:ln>
        </p:spPr>
        <p:txBody>
          <a:bodyPr lIns="0" tIns="0" rIns="0" bIns="0">
            <a:spAutoFit/>
          </a:bodyPr>
          <a:lstStyle/>
          <a:p>
            <a:pPr marL="114300" indent="-114300" eaLnBrk="0" hangingPunct="0">
              <a:lnSpc>
                <a:spcPct val="120000"/>
              </a:lnSpc>
              <a:buClr>
                <a:schemeClr val="accent1"/>
              </a:buClr>
              <a:buSzPct val="75000"/>
            </a:pPr>
            <a:r>
              <a:rPr lang="zh-CN" altLang="en-US" sz="2800" i="0" dirty="0">
                <a:solidFill>
                  <a:srgbClr val="002060"/>
                </a:solidFill>
                <a:latin typeface="Kai" pitchFamily="2" charset="-122"/>
                <a:ea typeface="Kai" pitchFamily="2" charset="-122"/>
                <a:cs typeface="Arial" panose="020B0604020202020204" pitchFamily="34" charset="0"/>
              </a:rPr>
              <a:t>对软件产品进行充分测试，找出其中的缺陷(</a:t>
            </a:r>
            <a:r>
              <a:rPr lang="en-US" altLang="zh-CN" sz="2800" i="0" dirty="0">
                <a:solidFill>
                  <a:srgbClr val="002060"/>
                </a:solidFill>
                <a:latin typeface="Kai" pitchFamily="2" charset="-122"/>
                <a:ea typeface="Kai" pitchFamily="2" charset="-122"/>
                <a:cs typeface="Arial" panose="020B0604020202020204" pitchFamily="34" charset="0"/>
              </a:rPr>
              <a:t>defect/bug),</a:t>
            </a:r>
            <a:r>
              <a:rPr lang="zh-CN" altLang="en-US" sz="2800" i="0" dirty="0">
                <a:solidFill>
                  <a:srgbClr val="002060"/>
                </a:solidFill>
                <a:latin typeface="Kai" pitchFamily="2" charset="-122"/>
                <a:ea typeface="Kai" pitchFamily="2" charset="-122"/>
                <a:cs typeface="Arial" panose="020B0604020202020204" pitchFamily="34" charset="0"/>
              </a:rPr>
              <a:t>并进行</a:t>
            </a:r>
            <a:r>
              <a:rPr lang="zh-CN" altLang="en-US" sz="2800" i="0" dirty="0">
                <a:solidFill>
                  <a:srgbClr val="FF0000"/>
                </a:solidFill>
                <a:latin typeface="Kai" pitchFamily="2" charset="-122"/>
                <a:ea typeface="Kai" pitchFamily="2" charset="-122"/>
                <a:cs typeface="Arial" panose="020B0604020202020204" pitchFamily="34" charset="0"/>
              </a:rPr>
              <a:t>修复</a:t>
            </a:r>
            <a:r>
              <a:rPr lang="zh-CN" altLang="en-US" sz="2800" i="0" dirty="0">
                <a:solidFill>
                  <a:srgbClr val="002060"/>
                </a:solidFill>
                <a:latin typeface="Kai" pitchFamily="2" charset="-122"/>
                <a:ea typeface="Kai" pitchFamily="2" charset="-122"/>
                <a:cs typeface="Arial" panose="020B0604020202020204" pitchFamily="34" charset="0"/>
              </a:rPr>
              <a:t>(</a:t>
            </a:r>
            <a:r>
              <a:rPr lang="en-US" altLang="zh-CN" sz="2800" i="0" dirty="0">
                <a:solidFill>
                  <a:srgbClr val="002060"/>
                </a:solidFill>
                <a:latin typeface="Kai" pitchFamily="2" charset="-122"/>
                <a:ea typeface="Kai" pitchFamily="2" charset="-122"/>
                <a:cs typeface="Arial" panose="020B0604020202020204" pitchFamily="34" charset="0"/>
              </a:rPr>
              <a:t>fix)</a:t>
            </a:r>
            <a:r>
              <a:rPr lang="en-US" sz="2800" i="0" dirty="0">
                <a:solidFill>
                  <a:srgbClr val="002060"/>
                </a:solidFill>
                <a:latin typeface="Kai" pitchFamily="2" charset="-122"/>
                <a:ea typeface="Kai" pitchFamily="2" charset="-122"/>
                <a:cs typeface="Arial" panose="020B0604020202020204" pitchFamily="34" charset="0"/>
              </a:rPr>
              <a:t>。</a:t>
            </a:r>
            <a:endParaRPr lang="zh-CN" altLang="en-US" sz="2800" i="0" dirty="0">
              <a:solidFill>
                <a:srgbClr val="002060"/>
              </a:solidFill>
              <a:latin typeface="Kai" pitchFamily="2" charset="-122"/>
              <a:ea typeface="Kai" pitchFamily="2" charset="-122"/>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zh-CN" altLang="zh-CN"/>
              <a:t>软件测试行业现状具体数据分析</a:t>
            </a:r>
            <a:endParaRPr lang="zh-CN" altLang="en-US"/>
          </a:p>
        </p:txBody>
      </p:sp>
      <p:sp>
        <p:nvSpPr>
          <p:cNvPr id="1028" name="内容占位符 2"/>
          <p:cNvSpPr>
            <a:spLocks noGrp="1"/>
          </p:cNvSpPr>
          <p:nvPr>
            <p:ph idx="1"/>
          </p:nvPr>
        </p:nvSpPr>
        <p:spPr/>
        <p:txBody>
          <a:bodyPr/>
          <a:lstStyle/>
          <a:p>
            <a:pPr marL="358775"/>
            <a:r>
              <a:rPr lang="zh-CN" altLang="zh-CN"/>
              <a:t>测试人</a:t>
            </a:r>
            <a:r>
              <a:rPr lang="zh-CN" altLang="en-US"/>
              <a:t>员</a:t>
            </a:r>
            <a:r>
              <a:rPr lang="zh-CN" altLang="zh-CN"/>
              <a:t>所在公司</a:t>
            </a:r>
            <a:r>
              <a:rPr lang="zh-CN" altLang="en-US"/>
              <a:t>所属行业</a:t>
            </a:r>
          </a:p>
        </p:txBody>
      </p:sp>
      <p:sp>
        <p:nvSpPr>
          <p:cNvPr id="1029" name="页脚占位符 3"/>
          <p:cNvSpPr>
            <a:spLocks noGrp="1"/>
          </p:cNvSpPr>
          <p:nvPr>
            <p:ph type="ftr" sz="quarter" idx="10"/>
          </p:nvPr>
        </p:nvSpPr>
        <p:spPr>
          <a:noFill/>
        </p:spPr>
        <p:txBody>
          <a:bodyPr/>
          <a:lstStyle/>
          <a:p>
            <a:fld id="{339FFF46-03EF-4C25-BB55-B81547AB4545}" type="slidenum">
              <a:rPr lang="en-US" altLang="zh-CN" smtClean="0"/>
              <a:pPr/>
              <a:t>4</a:t>
            </a:fld>
            <a:endParaRPr lang="en-US" altLang="zh-CN"/>
          </a:p>
        </p:txBody>
      </p:sp>
      <p:graphicFrame>
        <p:nvGraphicFramePr>
          <p:cNvPr id="1026" name="图表 5"/>
          <p:cNvGraphicFramePr>
            <a:graphicFrameLocks/>
          </p:cNvGraphicFramePr>
          <p:nvPr/>
        </p:nvGraphicFramePr>
        <p:xfrm>
          <a:off x="533400" y="1752600"/>
          <a:ext cx="7696200" cy="3581400"/>
        </p:xfrm>
        <a:graphic>
          <a:graphicData uri="http://schemas.openxmlformats.org/presentationml/2006/ole">
            <mc:AlternateContent xmlns:mc="http://schemas.openxmlformats.org/markup-compatibility/2006">
              <mc:Choice xmlns:v="urn:schemas-microsoft-com:vml" Requires="v">
                <p:oleObj spid="_x0000_s1124" r:id="rId3" imgW="7693819" imgH="3578662" progId="Excel.Sheet.8">
                  <p:embed/>
                </p:oleObj>
              </mc:Choice>
              <mc:Fallback>
                <p:oleObj r:id="rId3" imgW="7693819" imgH="3578662" progId="Excel.Shee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52600"/>
                        <a:ext cx="7696200" cy="358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a:t>软件缺陷</a:t>
            </a:r>
          </a:p>
        </p:txBody>
      </p:sp>
      <p:sp>
        <p:nvSpPr>
          <p:cNvPr id="45059" name="内容占位符 2"/>
          <p:cNvSpPr>
            <a:spLocks noGrp="1"/>
          </p:cNvSpPr>
          <p:nvPr>
            <p:ph idx="1"/>
          </p:nvPr>
        </p:nvSpPr>
        <p:spPr/>
        <p:txBody>
          <a:bodyPr/>
          <a:lstStyle/>
          <a:p>
            <a:pPr marL="358775" eaLnBrk="1" hangingPunct="1"/>
            <a:r>
              <a:rPr lang="zh-CN" altLang="en-US"/>
              <a:t>消除那些因异常而导致的</a:t>
            </a:r>
            <a:r>
              <a:rPr lang="en-US" altLang="zh-CN"/>
              <a:t>Bug</a:t>
            </a:r>
            <a:r>
              <a:rPr lang="zh-CN" altLang="en-US"/>
              <a:t>，是对程序设计者和开发者的基本要求。</a:t>
            </a:r>
          </a:p>
          <a:p>
            <a:pPr lvl="1" eaLnBrk="1" hangingPunct="1"/>
            <a:r>
              <a:rPr lang="zh-CN" altLang="en-US">
                <a:solidFill>
                  <a:srgbClr val="0000FF"/>
                </a:solidFill>
                <a:latin typeface="黑体" pitchFamily="2" charset="-122"/>
                <a:ea typeface="黑体" pitchFamily="2" charset="-122"/>
                <a:cs typeface="楷体_GB2312" pitchFamily="49" charset="-122"/>
              </a:rPr>
              <a:t>但是，并非每个程序员都喜欢这样做。请问，你们当中谁这样做了？</a:t>
            </a:r>
            <a:endParaRPr lang="en-US">
              <a:solidFill>
                <a:srgbClr val="0000FF"/>
              </a:solidFill>
              <a:latin typeface="黑体" pitchFamily="2" charset="-122"/>
              <a:ea typeface="黑体" pitchFamily="2" charset="-122"/>
              <a:cs typeface="楷体_GB2312" pitchFamily="49" charset="-122"/>
            </a:endParaRPr>
          </a:p>
          <a:p>
            <a:pPr lvl="1" eaLnBrk="1" hangingPunct="1"/>
            <a:r>
              <a:rPr lang="zh-CN" altLang="en-US">
                <a:solidFill>
                  <a:srgbClr val="0000FF"/>
                </a:solidFill>
                <a:latin typeface="黑体" pitchFamily="2" charset="-122"/>
                <a:ea typeface="黑体" pitchFamily="2" charset="-122"/>
                <a:cs typeface="楷体_GB2312" pitchFamily="49" charset="-122"/>
              </a:rPr>
              <a:t>谁喜欢这样做，谁就有作为测试工程师的“天赋”。</a:t>
            </a:r>
            <a:endParaRPr lang="en-US">
              <a:solidFill>
                <a:srgbClr val="0000FF"/>
              </a:solidFill>
              <a:latin typeface="黑体" pitchFamily="2" charset="-122"/>
              <a:ea typeface="黑体" pitchFamily="2" charset="-122"/>
              <a:cs typeface="楷体_GB2312" pitchFamily="49" charset="-122"/>
            </a:endParaRPr>
          </a:p>
          <a:p>
            <a:pPr marL="358775"/>
            <a:endParaRPr lang="zh-CN" altLang="en-US"/>
          </a:p>
        </p:txBody>
      </p:sp>
      <p:sp>
        <p:nvSpPr>
          <p:cNvPr id="45060" name="页脚占位符 3"/>
          <p:cNvSpPr>
            <a:spLocks noGrp="1"/>
          </p:cNvSpPr>
          <p:nvPr>
            <p:ph type="ftr" sz="quarter" idx="10"/>
          </p:nvPr>
        </p:nvSpPr>
        <p:spPr>
          <a:noFill/>
        </p:spPr>
        <p:txBody>
          <a:bodyPr/>
          <a:lstStyle/>
          <a:p>
            <a:fld id="{EE613445-845A-45F5-A4B9-6C1EE67CC697}" type="slidenum">
              <a:rPr lang="en-US" altLang="zh-CN" smtClean="0"/>
              <a:pPr/>
              <a:t>40</a:t>
            </a:fld>
            <a:endParaRPr lang="en-US" altLang="zh-CN"/>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a:t>软件缺陷相关术语</a:t>
            </a:r>
          </a:p>
        </p:txBody>
      </p:sp>
      <p:sp>
        <p:nvSpPr>
          <p:cNvPr id="44035" name="内容占位符 2"/>
          <p:cNvSpPr>
            <a:spLocks noGrp="1"/>
          </p:cNvSpPr>
          <p:nvPr>
            <p:ph idx="1"/>
          </p:nvPr>
        </p:nvSpPr>
        <p:spPr/>
        <p:txBody>
          <a:bodyPr/>
          <a:lstStyle/>
          <a:p>
            <a:pPr marL="358775" eaLnBrk="1" hangingPunct="1">
              <a:lnSpc>
                <a:spcPct val="90000"/>
              </a:lnSpc>
            </a:pPr>
            <a:r>
              <a:rPr lang="zh-CN" altLang="en-US"/>
              <a:t>错误（</a:t>
            </a:r>
            <a:r>
              <a:rPr lang="en-US" altLang="zh-CN"/>
              <a:t>error</a:t>
            </a:r>
            <a:r>
              <a:rPr lang="zh-CN" altLang="en-US"/>
              <a:t>）</a:t>
            </a:r>
          </a:p>
          <a:p>
            <a:pPr lvl="1" eaLnBrk="1" hangingPunct="1">
              <a:lnSpc>
                <a:spcPct val="90000"/>
              </a:lnSpc>
            </a:pPr>
            <a:r>
              <a:rPr lang="zh-CN" altLang="en-US">
                <a:solidFill>
                  <a:srgbClr val="0000FF"/>
                </a:solidFill>
                <a:latin typeface="黑体" pitchFamily="2" charset="-122"/>
                <a:ea typeface="黑体" pitchFamily="2" charset="-122"/>
                <a:cs typeface="楷体_GB2312" pitchFamily="49" charset="-122"/>
              </a:rPr>
              <a:t>通俗地说，错误是指某件做错的事。它是一种人类的失误行为。</a:t>
            </a:r>
            <a:endParaRPr lang="en-US">
              <a:solidFill>
                <a:srgbClr val="0000FF"/>
              </a:solidFill>
              <a:latin typeface="黑体" pitchFamily="2" charset="-122"/>
              <a:ea typeface="黑体" pitchFamily="2" charset="-122"/>
              <a:cs typeface="楷体_GB2312" pitchFamily="49" charset="-122"/>
            </a:endParaRPr>
          </a:p>
          <a:p>
            <a:pPr lvl="1" eaLnBrk="1" hangingPunct="1">
              <a:lnSpc>
                <a:spcPct val="90000"/>
              </a:lnSpc>
            </a:pPr>
            <a:r>
              <a:rPr lang="zh-CN" altLang="en-US">
                <a:solidFill>
                  <a:srgbClr val="0000FF"/>
                </a:solidFill>
                <a:latin typeface="黑体" pitchFamily="2" charset="-122"/>
                <a:ea typeface="黑体" pitchFamily="2" charset="-122"/>
                <a:cs typeface="楷体_GB2312" pitchFamily="49" charset="-122"/>
              </a:rPr>
              <a:t>和错误有关的行为</a:t>
            </a:r>
            <a:r>
              <a:rPr lang="en-US" altLang="zh-CN">
                <a:solidFill>
                  <a:srgbClr val="0000FF"/>
                </a:solidFill>
                <a:latin typeface="黑体" pitchFamily="2" charset="-122"/>
                <a:ea typeface="黑体" pitchFamily="2" charset="-122"/>
                <a:cs typeface="楷体_GB2312" pitchFamily="49" charset="-122"/>
              </a:rPr>
              <a:t>——</a:t>
            </a:r>
            <a:r>
              <a:rPr lang="zh-CN" altLang="en-US">
                <a:solidFill>
                  <a:srgbClr val="0000FF"/>
                </a:solidFill>
                <a:latin typeface="黑体" pitchFamily="2" charset="-122"/>
                <a:ea typeface="黑体" pitchFamily="2" charset="-122"/>
                <a:cs typeface="楷体_GB2312" pitchFamily="49" charset="-122"/>
              </a:rPr>
              <a:t>忘记、疏忽、随意、臆测、误判、错想、误会、含混、轻信、无知</a:t>
            </a:r>
            <a:r>
              <a:rPr lang="en-US" altLang="zh-CN">
                <a:solidFill>
                  <a:srgbClr val="0000FF"/>
                </a:solidFill>
                <a:latin typeface="黑体" pitchFamily="2" charset="-122"/>
                <a:ea typeface="黑体" pitchFamily="2" charset="-122"/>
                <a:cs typeface="楷体_GB2312" pitchFamily="49" charset="-122"/>
              </a:rPr>
              <a:t>…</a:t>
            </a:r>
            <a:r>
              <a:rPr lang="zh-CN" altLang="en-US">
                <a:solidFill>
                  <a:srgbClr val="0000FF"/>
                </a:solidFill>
                <a:latin typeface="黑体" pitchFamily="2" charset="-122"/>
                <a:ea typeface="黑体" pitchFamily="2" charset="-122"/>
                <a:cs typeface="楷体_GB2312" pitchFamily="49" charset="-122"/>
              </a:rPr>
              <a:t>。</a:t>
            </a:r>
            <a:endParaRPr lang="en-US">
              <a:solidFill>
                <a:srgbClr val="0000FF"/>
              </a:solidFill>
              <a:latin typeface="黑体" pitchFamily="2" charset="-122"/>
              <a:ea typeface="黑体" pitchFamily="2" charset="-122"/>
              <a:cs typeface="楷体_GB2312" pitchFamily="49" charset="-122"/>
            </a:endParaRPr>
          </a:p>
          <a:p>
            <a:pPr marL="358775" eaLnBrk="1" hangingPunct="1">
              <a:lnSpc>
                <a:spcPct val="90000"/>
              </a:lnSpc>
            </a:pPr>
            <a:r>
              <a:rPr lang="zh-CN" altLang="en-US"/>
              <a:t>（软件）缺陷（</a:t>
            </a:r>
            <a:r>
              <a:rPr lang="en-US" altLang="zh-CN"/>
              <a:t>defect</a:t>
            </a:r>
            <a:r>
              <a:rPr lang="zh-CN" altLang="en-US"/>
              <a:t>）</a:t>
            </a:r>
          </a:p>
          <a:p>
            <a:pPr lvl="1" eaLnBrk="1" hangingPunct="1">
              <a:lnSpc>
                <a:spcPct val="90000"/>
              </a:lnSpc>
            </a:pPr>
            <a:r>
              <a:rPr lang="zh-CN" altLang="en-US">
                <a:solidFill>
                  <a:srgbClr val="0000FF"/>
                </a:solidFill>
                <a:latin typeface="黑体" pitchFamily="2" charset="-122"/>
                <a:ea typeface="黑体" pitchFamily="2" charset="-122"/>
                <a:cs typeface="楷体_GB2312" pitchFamily="49" charset="-122"/>
              </a:rPr>
              <a:t>缺陷是错误在软件中体现出来的结果。</a:t>
            </a:r>
            <a:endParaRPr lang="en-US">
              <a:solidFill>
                <a:srgbClr val="0000FF"/>
              </a:solidFill>
              <a:latin typeface="黑体" pitchFamily="2" charset="-122"/>
              <a:ea typeface="黑体" pitchFamily="2" charset="-122"/>
              <a:cs typeface="楷体_GB2312" pitchFamily="49" charset="-122"/>
            </a:endParaRPr>
          </a:p>
          <a:p>
            <a:pPr lvl="1" eaLnBrk="1" hangingPunct="1">
              <a:lnSpc>
                <a:spcPct val="90000"/>
              </a:lnSpc>
            </a:pPr>
            <a:r>
              <a:rPr lang="zh-CN" altLang="en-US">
                <a:solidFill>
                  <a:srgbClr val="0000FF"/>
                </a:solidFill>
                <a:latin typeface="黑体" pitchFamily="2" charset="-122"/>
                <a:ea typeface="黑体" pitchFamily="2" charset="-122"/>
                <a:cs typeface="楷体_GB2312" pitchFamily="49" charset="-122"/>
              </a:rPr>
              <a:t>错误是潜伏在软件中的问题，如果永远不执行它们就不会出现缺陷。</a:t>
            </a:r>
          </a:p>
          <a:p>
            <a:pPr lvl="1" eaLnBrk="1" hangingPunct="1">
              <a:lnSpc>
                <a:spcPct val="90000"/>
              </a:lnSpc>
            </a:pPr>
            <a:r>
              <a:rPr lang="zh-CN" altLang="en-US">
                <a:solidFill>
                  <a:srgbClr val="0000FF"/>
                </a:solidFill>
                <a:latin typeface="黑体" pitchFamily="2" charset="-122"/>
                <a:ea typeface="黑体" pitchFamily="2" charset="-122"/>
                <a:cs typeface="楷体_GB2312" pitchFamily="49" charset="-122"/>
              </a:rPr>
              <a:t>但是，如果没有条件引发这个缺陷，我们就可以认为没有缺陷吗？</a:t>
            </a:r>
          </a:p>
          <a:p>
            <a:pPr marL="358775"/>
            <a:endParaRPr lang="zh-CN" altLang="en-US"/>
          </a:p>
        </p:txBody>
      </p:sp>
      <p:sp>
        <p:nvSpPr>
          <p:cNvPr id="46084" name="页脚占位符 3"/>
          <p:cNvSpPr>
            <a:spLocks noGrp="1"/>
          </p:cNvSpPr>
          <p:nvPr>
            <p:ph type="ftr" sz="quarter" idx="10"/>
          </p:nvPr>
        </p:nvSpPr>
        <p:spPr>
          <a:noFill/>
        </p:spPr>
        <p:txBody>
          <a:bodyPr/>
          <a:lstStyle/>
          <a:p>
            <a:fld id="{F90B6970-21FA-445E-88F3-0D5D1C5E3630}" type="slidenum">
              <a:rPr lang="en-US" altLang="zh-CN" smtClean="0"/>
              <a:pPr/>
              <a:t>41</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a:t>软件缺陷相关术语</a:t>
            </a:r>
          </a:p>
        </p:txBody>
      </p:sp>
      <p:sp>
        <p:nvSpPr>
          <p:cNvPr id="45059" name="内容占位符 2"/>
          <p:cNvSpPr>
            <a:spLocks noGrp="1"/>
          </p:cNvSpPr>
          <p:nvPr>
            <p:ph idx="1"/>
          </p:nvPr>
        </p:nvSpPr>
        <p:spPr/>
        <p:txBody>
          <a:bodyPr/>
          <a:lstStyle/>
          <a:p>
            <a:pPr marL="358775" eaLnBrk="1" hangingPunct="1">
              <a:lnSpc>
                <a:spcPct val="90000"/>
              </a:lnSpc>
            </a:pPr>
            <a:r>
              <a:rPr lang="zh-CN" altLang="en-US"/>
              <a:t>故障（</a:t>
            </a:r>
            <a:r>
              <a:rPr lang="en-US" altLang="zh-CN"/>
              <a:t>fault</a:t>
            </a:r>
            <a:r>
              <a:rPr lang="zh-CN" altLang="en-US"/>
              <a:t>）</a:t>
            </a:r>
          </a:p>
          <a:p>
            <a:pPr lvl="1" eaLnBrk="1" hangingPunct="1">
              <a:lnSpc>
                <a:spcPct val="90000"/>
              </a:lnSpc>
            </a:pPr>
            <a:r>
              <a:rPr lang="zh-CN" altLang="en-US">
                <a:solidFill>
                  <a:srgbClr val="0000FF"/>
                </a:solidFill>
                <a:latin typeface="黑体" pitchFamily="2" charset="-122"/>
                <a:ea typeface="黑体" pitchFamily="2" charset="-122"/>
                <a:cs typeface="楷体_GB2312" pitchFamily="49" charset="-122"/>
              </a:rPr>
              <a:t>当缺陷被引发时，它可能造成故障（失效）。</a:t>
            </a:r>
            <a:endParaRPr lang="en-US">
              <a:solidFill>
                <a:srgbClr val="0000FF"/>
              </a:solidFill>
              <a:latin typeface="黑体" pitchFamily="2" charset="-122"/>
              <a:ea typeface="黑体" pitchFamily="2" charset="-122"/>
              <a:cs typeface="楷体_GB2312" pitchFamily="49" charset="-122"/>
            </a:endParaRPr>
          </a:p>
          <a:p>
            <a:pPr lvl="1" eaLnBrk="1" hangingPunct="1">
              <a:lnSpc>
                <a:spcPct val="90000"/>
              </a:lnSpc>
            </a:pPr>
            <a:r>
              <a:rPr lang="zh-CN" altLang="en-US">
                <a:solidFill>
                  <a:srgbClr val="0000FF"/>
                </a:solidFill>
                <a:latin typeface="黑体" pitchFamily="2" charset="-122"/>
                <a:ea typeface="黑体" pitchFamily="2" charset="-122"/>
                <a:cs typeface="楷体_GB2312" pitchFamily="49" charset="-122"/>
              </a:rPr>
              <a:t>故障是缺陷的表现形式，是软件的运行结果相对于软件预期行为的一种偏离。</a:t>
            </a:r>
            <a:endParaRPr lang="en-US">
              <a:solidFill>
                <a:srgbClr val="0000FF"/>
              </a:solidFill>
              <a:latin typeface="黑体" pitchFamily="2" charset="-122"/>
              <a:ea typeface="黑体" pitchFamily="2" charset="-122"/>
              <a:cs typeface="楷体_GB2312" pitchFamily="49" charset="-122"/>
            </a:endParaRPr>
          </a:p>
          <a:p>
            <a:pPr marL="358775" eaLnBrk="1" hangingPunct="1">
              <a:lnSpc>
                <a:spcPct val="90000"/>
              </a:lnSpc>
            </a:pPr>
            <a:r>
              <a:rPr lang="en-US" altLang="zh-CN"/>
              <a:t>Bug</a:t>
            </a:r>
          </a:p>
          <a:p>
            <a:pPr lvl="1" eaLnBrk="1" hangingPunct="1">
              <a:lnSpc>
                <a:spcPct val="90000"/>
              </a:lnSpc>
            </a:pPr>
            <a:r>
              <a:rPr lang="zh-CN" altLang="en-US">
                <a:solidFill>
                  <a:srgbClr val="0000FF"/>
                </a:solidFill>
                <a:latin typeface="黑体" pitchFamily="2" charset="-122"/>
                <a:ea typeface="黑体" pitchFamily="2" charset="-122"/>
                <a:cs typeface="楷体_GB2312" pitchFamily="49" charset="-122"/>
              </a:rPr>
              <a:t>是一种通俗的说法，通常用作缺陷的同义词。</a:t>
            </a:r>
            <a:endParaRPr lang="en-US">
              <a:solidFill>
                <a:srgbClr val="0000FF"/>
              </a:solidFill>
              <a:latin typeface="黑体" pitchFamily="2" charset="-122"/>
              <a:ea typeface="黑体" pitchFamily="2" charset="-122"/>
              <a:cs typeface="楷体_GB2312" pitchFamily="49" charset="-122"/>
            </a:endParaRPr>
          </a:p>
          <a:p>
            <a:pPr lvl="1" eaLnBrk="1" hangingPunct="1">
              <a:lnSpc>
                <a:spcPct val="90000"/>
              </a:lnSpc>
            </a:pPr>
            <a:r>
              <a:rPr lang="en-US" altLang="zh-CN">
                <a:solidFill>
                  <a:srgbClr val="0000FF"/>
                </a:solidFill>
                <a:latin typeface="黑体" pitchFamily="2" charset="-122"/>
                <a:ea typeface="黑体" pitchFamily="2" charset="-122"/>
                <a:cs typeface="楷体_GB2312" pitchFamily="49" charset="-122"/>
              </a:rPr>
              <a:t>Bug</a:t>
            </a:r>
            <a:r>
              <a:rPr lang="zh-CN" altLang="en-US">
                <a:solidFill>
                  <a:srgbClr val="0000FF"/>
                </a:solidFill>
                <a:latin typeface="黑体" pitchFamily="2" charset="-122"/>
                <a:ea typeface="黑体" pitchFamily="2" charset="-122"/>
                <a:cs typeface="楷体_GB2312" pitchFamily="49" charset="-122"/>
              </a:rPr>
              <a:t>的英文含义是“虫”，用在软件中，可以理解为人脑子里的“虫”，变成了系统中潜在的缺陷。</a:t>
            </a:r>
            <a:endParaRPr lang="en-US" altLang="zh-CN">
              <a:solidFill>
                <a:srgbClr val="0000FF"/>
              </a:solidFill>
              <a:latin typeface="黑体" pitchFamily="2" charset="-122"/>
              <a:ea typeface="黑体" pitchFamily="2" charset="-122"/>
              <a:cs typeface="楷体_GB2312" pitchFamily="49" charset="-122"/>
            </a:endParaRPr>
          </a:p>
          <a:p>
            <a:pPr eaLnBrk="1" hangingPunct="1">
              <a:lnSpc>
                <a:spcPct val="90000"/>
              </a:lnSpc>
            </a:pPr>
            <a:r>
              <a:rPr lang="zh-CN" altLang="en-US">
                <a:cs typeface="楷体_GB2312" pitchFamily="49" charset="-122"/>
              </a:rPr>
              <a:t>失效（</a:t>
            </a:r>
            <a:r>
              <a:rPr lang="en-US" altLang="zh-CN">
                <a:cs typeface="楷体_GB2312" pitchFamily="49" charset="-122"/>
              </a:rPr>
              <a:t>Failure</a:t>
            </a:r>
            <a:r>
              <a:rPr lang="zh-CN" altLang="en-US">
                <a:cs typeface="楷体_GB2312" pitchFamily="49" charset="-122"/>
              </a:rPr>
              <a:t>）</a:t>
            </a:r>
            <a:endParaRPr lang="zh-CN" altLang="en-US">
              <a:latin typeface="黑体" pitchFamily="2" charset="-122"/>
              <a:ea typeface="黑体" pitchFamily="2" charset="-122"/>
              <a:cs typeface="楷体_GB2312" pitchFamily="49" charset="-122"/>
            </a:endParaRPr>
          </a:p>
          <a:p>
            <a:pPr marL="358775"/>
            <a:endParaRPr lang="zh-CN" altLang="en-US"/>
          </a:p>
        </p:txBody>
      </p:sp>
      <p:sp>
        <p:nvSpPr>
          <p:cNvPr id="47108" name="页脚占位符 3"/>
          <p:cNvSpPr>
            <a:spLocks noGrp="1"/>
          </p:cNvSpPr>
          <p:nvPr>
            <p:ph type="ftr" sz="quarter" idx="10"/>
          </p:nvPr>
        </p:nvSpPr>
        <p:spPr>
          <a:noFill/>
        </p:spPr>
        <p:txBody>
          <a:bodyPr/>
          <a:lstStyle/>
          <a:p>
            <a:fld id="{C1D8BD3D-44BA-4B01-A8C3-647A994B8B52}" type="slidenum">
              <a:rPr lang="en-US" altLang="zh-CN" smtClean="0"/>
              <a:pPr/>
              <a:t>42</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5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0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EAF3C-0397-C140-8C0D-0673947817A6}"/>
              </a:ext>
            </a:extLst>
          </p:cNvPr>
          <p:cNvSpPr>
            <a:spLocks noGrp="1"/>
          </p:cNvSpPr>
          <p:nvPr>
            <p:ph type="title"/>
          </p:nvPr>
        </p:nvSpPr>
        <p:spPr/>
        <p:txBody>
          <a:bodyPr/>
          <a:lstStyle/>
          <a:p>
            <a:r>
              <a:rPr kumimoji="1" lang="zh-CN" altLang="en-US" dirty="0">
                <a:latin typeface="Source Han Sans SC" panose="020B0500000000000000" pitchFamily="34" charset="-128"/>
                <a:ea typeface="Source Han Sans SC" panose="020B0500000000000000" pitchFamily="34" charset="-128"/>
              </a:rPr>
              <a:t>缺陷相关板书</a:t>
            </a:r>
          </a:p>
        </p:txBody>
      </p:sp>
      <p:sp>
        <p:nvSpPr>
          <p:cNvPr id="4" name="页脚占位符 3">
            <a:extLst>
              <a:ext uri="{FF2B5EF4-FFF2-40B4-BE49-F238E27FC236}">
                <a16:creationId xmlns:a16="http://schemas.microsoft.com/office/drawing/2014/main" id="{864A766F-2500-0146-8386-17127FB92753}"/>
              </a:ext>
            </a:extLst>
          </p:cNvPr>
          <p:cNvSpPr>
            <a:spLocks noGrp="1"/>
          </p:cNvSpPr>
          <p:nvPr>
            <p:ph type="ftr" sz="quarter" idx="10"/>
          </p:nvPr>
        </p:nvSpPr>
        <p:spPr/>
        <p:txBody>
          <a:bodyPr/>
          <a:lstStyle/>
          <a:p>
            <a:pPr>
              <a:defRPr/>
            </a:pPr>
            <a:fld id="{C4AC8BA3-7413-4A42-9C4A-71E816FB9B13}" type="slidenum">
              <a:rPr lang="en-US" altLang="zh-CN" smtClean="0">
                <a:latin typeface="Source Han Sans SC" panose="020B0500000000000000" pitchFamily="34" charset="-128"/>
                <a:ea typeface="Source Han Sans SC" panose="020B0500000000000000" pitchFamily="34" charset="-128"/>
              </a:rPr>
              <a:pPr>
                <a:defRPr/>
              </a:pPr>
              <a:t>43</a:t>
            </a:fld>
            <a:endParaRPr lang="en-US" altLang="zh-CN">
              <a:latin typeface="Source Han Sans SC" panose="020B0500000000000000" pitchFamily="34" charset="-128"/>
              <a:ea typeface="Source Han Sans SC" panose="020B0500000000000000" pitchFamily="34" charset="-128"/>
            </a:endParaRPr>
          </a:p>
        </p:txBody>
      </p:sp>
      <p:sp>
        <p:nvSpPr>
          <p:cNvPr id="5" name="文本框 4">
            <a:extLst>
              <a:ext uri="{FF2B5EF4-FFF2-40B4-BE49-F238E27FC236}">
                <a16:creationId xmlns:a16="http://schemas.microsoft.com/office/drawing/2014/main" id="{649D2E09-E558-2140-8385-3C00CD1F0883}"/>
              </a:ext>
            </a:extLst>
          </p:cNvPr>
          <p:cNvSpPr txBox="1"/>
          <p:nvPr/>
        </p:nvSpPr>
        <p:spPr>
          <a:xfrm>
            <a:off x="1349828" y="1570324"/>
            <a:ext cx="1981200" cy="523220"/>
          </a:xfrm>
          <a:prstGeom prst="rect">
            <a:avLst/>
          </a:prstGeom>
          <a:noFill/>
        </p:spPr>
        <p:txBody>
          <a:bodyPr wrap="square" rtlCol="0">
            <a:spAutoFit/>
          </a:bodyPr>
          <a:lstStyle/>
          <a:p>
            <a:pPr algn="l"/>
            <a:r>
              <a:rPr kumimoji="1" lang="en-US" altLang="zh-CN" sz="2800" i="0" dirty="0">
                <a:latin typeface="Source Han Sans SC" panose="020B0500000000000000" pitchFamily="34" charset="-128"/>
                <a:ea typeface="Source Han Sans SC" panose="020B0500000000000000" pitchFamily="34" charset="-128"/>
              </a:rPr>
              <a:t>Error</a:t>
            </a:r>
            <a:endParaRPr kumimoji="1" lang="zh-CN" altLang="en-US" sz="2800" i="0" dirty="0">
              <a:latin typeface="Source Han Sans SC" panose="020B0500000000000000" pitchFamily="34" charset="-128"/>
              <a:ea typeface="Source Han Sans SC" panose="020B0500000000000000" pitchFamily="34" charset="-128"/>
            </a:endParaRPr>
          </a:p>
        </p:txBody>
      </p:sp>
      <p:sp>
        <p:nvSpPr>
          <p:cNvPr id="6" name="文本框 5">
            <a:extLst>
              <a:ext uri="{FF2B5EF4-FFF2-40B4-BE49-F238E27FC236}">
                <a16:creationId xmlns:a16="http://schemas.microsoft.com/office/drawing/2014/main" id="{44BA5FF4-CC1B-8E48-806E-E5598F99D26E}"/>
              </a:ext>
            </a:extLst>
          </p:cNvPr>
          <p:cNvSpPr txBox="1"/>
          <p:nvPr/>
        </p:nvSpPr>
        <p:spPr>
          <a:xfrm>
            <a:off x="1170214" y="3090494"/>
            <a:ext cx="1981200" cy="523220"/>
          </a:xfrm>
          <a:prstGeom prst="rect">
            <a:avLst/>
          </a:prstGeom>
          <a:noFill/>
        </p:spPr>
        <p:txBody>
          <a:bodyPr wrap="square" rtlCol="0">
            <a:spAutoFit/>
          </a:bodyPr>
          <a:lstStyle/>
          <a:p>
            <a:pPr algn="l"/>
            <a:r>
              <a:rPr kumimoji="1" lang="en-US" altLang="zh-CN" sz="2800" i="0" dirty="0">
                <a:latin typeface="Source Han Sans SC" panose="020B0500000000000000" pitchFamily="34" charset="-128"/>
                <a:ea typeface="Source Han Sans SC" panose="020B0500000000000000" pitchFamily="34" charset="-128"/>
              </a:rPr>
              <a:t>Defect</a:t>
            </a:r>
            <a:r>
              <a:rPr kumimoji="1" lang="zh-CN" altLang="en-US" sz="2800" i="0" dirty="0">
                <a:latin typeface="Source Han Sans SC" panose="020B0500000000000000" pitchFamily="34" charset="-128"/>
                <a:ea typeface="Source Han Sans SC" panose="020B0500000000000000" pitchFamily="34" charset="-128"/>
              </a:rPr>
              <a:t> </a:t>
            </a:r>
            <a:r>
              <a:rPr kumimoji="1" lang="en-US" altLang="zh-CN" sz="2800" i="0" dirty="0">
                <a:latin typeface="Source Han Sans SC" panose="020B0500000000000000" pitchFamily="34" charset="-128"/>
                <a:ea typeface="Source Han Sans SC" panose="020B0500000000000000" pitchFamily="34" charset="-128"/>
              </a:rPr>
              <a:t>↑</a:t>
            </a:r>
            <a:endParaRPr kumimoji="1" lang="zh-CN" altLang="en-US" sz="2800" i="0" dirty="0">
              <a:latin typeface="Source Han Sans SC" panose="020B0500000000000000" pitchFamily="34" charset="-128"/>
              <a:ea typeface="Source Han Sans SC" panose="020B0500000000000000" pitchFamily="34" charset="-128"/>
            </a:endParaRPr>
          </a:p>
        </p:txBody>
      </p:sp>
      <p:sp>
        <p:nvSpPr>
          <p:cNvPr id="7" name="文本框 6">
            <a:extLst>
              <a:ext uri="{FF2B5EF4-FFF2-40B4-BE49-F238E27FC236}">
                <a16:creationId xmlns:a16="http://schemas.microsoft.com/office/drawing/2014/main" id="{A9C9886B-B27D-A74F-9FB9-939CD1B752CC}"/>
              </a:ext>
            </a:extLst>
          </p:cNvPr>
          <p:cNvSpPr txBox="1"/>
          <p:nvPr/>
        </p:nvSpPr>
        <p:spPr>
          <a:xfrm>
            <a:off x="5791202" y="4639633"/>
            <a:ext cx="2667000" cy="523220"/>
          </a:xfrm>
          <a:prstGeom prst="rect">
            <a:avLst/>
          </a:prstGeom>
          <a:noFill/>
        </p:spPr>
        <p:txBody>
          <a:bodyPr wrap="square" rtlCol="0">
            <a:spAutoFit/>
          </a:bodyPr>
          <a:lstStyle/>
          <a:p>
            <a:pPr algn="l"/>
            <a:r>
              <a:rPr kumimoji="1" lang="en-US" altLang="zh-CN" sz="2800" i="0" dirty="0">
                <a:latin typeface="Source Han Sans SC" panose="020B0500000000000000" pitchFamily="34" charset="-128"/>
                <a:ea typeface="Source Han Sans SC" panose="020B0500000000000000" pitchFamily="34" charset="-128"/>
              </a:rPr>
              <a:t>Failure</a:t>
            </a:r>
            <a:r>
              <a:rPr kumimoji="1" lang="zh-CN" altLang="en-US" sz="2800" i="0" dirty="0">
                <a:latin typeface="Source Han Sans SC" panose="020B0500000000000000" pitchFamily="34" charset="-128"/>
                <a:ea typeface="Source Han Sans SC" panose="020B0500000000000000" pitchFamily="34" charset="-128"/>
              </a:rPr>
              <a:t> 失效</a:t>
            </a:r>
          </a:p>
        </p:txBody>
      </p:sp>
      <p:sp>
        <p:nvSpPr>
          <p:cNvPr id="8" name="文本框 7">
            <a:extLst>
              <a:ext uri="{FF2B5EF4-FFF2-40B4-BE49-F238E27FC236}">
                <a16:creationId xmlns:a16="http://schemas.microsoft.com/office/drawing/2014/main" id="{60287B4B-79D1-294C-8497-28A737AFDE39}"/>
              </a:ext>
            </a:extLst>
          </p:cNvPr>
          <p:cNvSpPr txBox="1"/>
          <p:nvPr/>
        </p:nvSpPr>
        <p:spPr>
          <a:xfrm>
            <a:off x="1360714" y="4639633"/>
            <a:ext cx="1981200" cy="523220"/>
          </a:xfrm>
          <a:prstGeom prst="rect">
            <a:avLst/>
          </a:prstGeom>
          <a:noFill/>
        </p:spPr>
        <p:txBody>
          <a:bodyPr wrap="square" rtlCol="0">
            <a:spAutoFit/>
          </a:bodyPr>
          <a:lstStyle/>
          <a:p>
            <a:pPr algn="l"/>
            <a:r>
              <a:rPr kumimoji="1" lang="en-US" altLang="zh-CN" sz="2800" i="0" dirty="0">
                <a:latin typeface="Source Han Sans SC" panose="020B0500000000000000" pitchFamily="34" charset="-128"/>
                <a:ea typeface="Source Han Sans SC" panose="020B0500000000000000" pitchFamily="34" charset="-128"/>
              </a:rPr>
              <a:t>Fault</a:t>
            </a:r>
            <a:endParaRPr kumimoji="1" lang="zh-CN" altLang="en-US" sz="2800" i="0" dirty="0">
              <a:latin typeface="Source Han Sans SC" panose="020B0500000000000000" pitchFamily="34" charset="-128"/>
              <a:ea typeface="Source Han Sans SC" panose="020B0500000000000000" pitchFamily="34" charset="-128"/>
            </a:endParaRPr>
          </a:p>
        </p:txBody>
      </p:sp>
      <p:sp>
        <p:nvSpPr>
          <p:cNvPr id="9" name="文本框 8">
            <a:extLst>
              <a:ext uri="{FF2B5EF4-FFF2-40B4-BE49-F238E27FC236}">
                <a16:creationId xmlns:a16="http://schemas.microsoft.com/office/drawing/2014/main" id="{854BF404-6989-494A-83ED-FB3FCC919F4E}"/>
              </a:ext>
            </a:extLst>
          </p:cNvPr>
          <p:cNvSpPr txBox="1"/>
          <p:nvPr/>
        </p:nvSpPr>
        <p:spPr>
          <a:xfrm>
            <a:off x="979714" y="5214257"/>
            <a:ext cx="2362200" cy="400110"/>
          </a:xfrm>
          <a:prstGeom prst="rect">
            <a:avLst/>
          </a:prstGeom>
          <a:noFill/>
        </p:spPr>
        <p:txBody>
          <a:bodyPr wrap="square" rtlCol="0">
            <a:spAutoFit/>
          </a:bodyPr>
          <a:lstStyle/>
          <a:p>
            <a:pPr algn="l"/>
            <a:r>
              <a:rPr kumimoji="1" lang="zh-CN" altLang="en-US" sz="2000" i="0" dirty="0">
                <a:latin typeface="Source Han Sans SC" panose="020B0500000000000000" pitchFamily="34" charset="-128"/>
                <a:ea typeface="Source Han Sans SC" panose="020B0500000000000000" pitchFamily="34" charset="-128"/>
              </a:rPr>
              <a:t>故障定位和修复</a:t>
            </a:r>
          </a:p>
        </p:txBody>
      </p:sp>
      <p:cxnSp>
        <p:nvCxnSpPr>
          <p:cNvPr id="11" name="直线箭头连接符 10">
            <a:extLst>
              <a:ext uri="{FF2B5EF4-FFF2-40B4-BE49-F238E27FC236}">
                <a16:creationId xmlns:a16="http://schemas.microsoft.com/office/drawing/2014/main" id="{5DBE1875-84F8-3348-A19D-6F70CBB42B66}"/>
              </a:ext>
            </a:extLst>
          </p:cNvPr>
          <p:cNvCxnSpPr/>
          <p:nvPr/>
        </p:nvCxnSpPr>
        <p:spPr bwMode="auto">
          <a:xfrm>
            <a:off x="1856014" y="2093544"/>
            <a:ext cx="0" cy="91984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直线箭头连接符 11">
            <a:extLst>
              <a:ext uri="{FF2B5EF4-FFF2-40B4-BE49-F238E27FC236}">
                <a16:creationId xmlns:a16="http://schemas.microsoft.com/office/drawing/2014/main" id="{F6DBECD3-1363-5845-BB2C-A94A9CAAD251}"/>
              </a:ext>
            </a:extLst>
          </p:cNvPr>
          <p:cNvCxnSpPr/>
          <p:nvPr/>
        </p:nvCxnSpPr>
        <p:spPr bwMode="auto">
          <a:xfrm>
            <a:off x="1828800" y="3719790"/>
            <a:ext cx="0" cy="91984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直线箭头连接符 13">
            <a:extLst>
              <a:ext uri="{FF2B5EF4-FFF2-40B4-BE49-F238E27FC236}">
                <a16:creationId xmlns:a16="http://schemas.microsoft.com/office/drawing/2014/main" id="{2DB49ED5-0DCC-E04A-ACE2-40684805E8C6}"/>
              </a:ext>
            </a:extLst>
          </p:cNvPr>
          <p:cNvCxnSpPr/>
          <p:nvPr/>
        </p:nvCxnSpPr>
        <p:spPr bwMode="auto">
          <a:xfrm>
            <a:off x="2514600" y="4901243"/>
            <a:ext cx="31242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文本框 14">
            <a:extLst>
              <a:ext uri="{FF2B5EF4-FFF2-40B4-BE49-F238E27FC236}">
                <a16:creationId xmlns:a16="http://schemas.microsoft.com/office/drawing/2014/main" id="{333CFCEB-AA30-0A47-9D7B-92ED83D6D1B7}"/>
              </a:ext>
            </a:extLst>
          </p:cNvPr>
          <p:cNvSpPr txBox="1"/>
          <p:nvPr/>
        </p:nvSpPr>
        <p:spPr>
          <a:xfrm>
            <a:off x="5459186" y="1304572"/>
            <a:ext cx="2037737" cy="646331"/>
          </a:xfrm>
          <a:prstGeom prst="rect">
            <a:avLst/>
          </a:prstGeom>
          <a:noFill/>
        </p:spPr>
        <p:txBody>
          <a:bodyPr wrap="none" rtlCol="0">
            <a:spAutoFit/>
          </a:bodyPr>
          <a:lstStyle/>
          <a:p>
            <a:pPr algn="l"/>
            <a:r>
              <a:rPr kumimoji="1" lang="zh-CN" altLang="en-US" sz="3600" i="0" dirty="0">
                <a:solidFill>
                  <a:srgbClr val="006600"/>
                </a:solidFill>
                <a:latin typeface="Source Han Sans SC" panose="020B0500000000000000" pitchFamily="34" charset="-128"/>
                <a:ea typeface="Source Han Sans SC" panose="020B0500000000000000" pitchFamily="34" charset="-128"/>
              </a:rPr>
              <a:t>降维运行</a:t>
            </a:r>
          </a:p>
        </p:txBody>
      </p:sp>
      <p:sp>
        <p:nvSpPr>
          <p:cNvPr id="16" name="文本框 15">
            <a:extLst>
              <a:ext uri="{FF2B5EF4-FFF2-40B4-BE49-F238E27FC236}">
                <a16:creationId xmlns:a16="http://schemas.microsoft.com/office/drawing/2014/main" id="{7C041FB4-0A00-C646-AB3F-1FDAD242FA29}"/>
              </a:ext>
            </a:extLst>
          </p:cNvPr>
          <p:cNvSpPr txBox="1"/>
          <p:nvPr/>
        </p:nvSpPr>
        <p:spPr>
          <a:xfrm>
            <a:off x="1856014" y="3597295"/>
            <a:ext cx="3124201" cy="400110"/>
          </a:xfrm>
          <a:prstGeom prst="rect">
            <a:avLst/>
          </a:prstGeom>
          <a:noFill/>
        </p:spPr>
        <p:txBody>
          <a:bodyPr wrap="square" rtlCol="0">
            <a:spAutoFit/>
          </a:bodyPr>
          <a:lstStyle/>
          <a:p>
            <a:pPr algn="l"/>
            <a:r>
              <a:rPr kumimoji="1" lang="zh-CN" altLang="en-US" sz="2000" i="0" dirty="0">
                <a:latin typeface="Source Han Sans SC" panose="020B0500000000000000" pitchFamily="34" charset="-128"/>
                <a:ea typeface="Source Han Sans SC" panose="020B0500000000000000" pitchFamily="34" charset="-128"/>
              </a:rPr>
              <a:t>切实存在和不可避免的</a:t>
            </a:r>
          </a:p>
        </p:txBody>
      </p:sp>
      <p:sp>
        <p:nvSpPr>
          <p:cNvPr id="17" name="文本框 16">
            <a:extLst>
              <a:ext uri="{FF2B5EF4-FFF2-40B4-BE49-F238E27FC236}">
                <a16:creationId xmlns:a16="http://schemas.microsoft.com/office/drawing/2014/main" id="{55423DB6-6F1D-F44A-AAB0-63EFE20DA370}"/>
              </a:ext>
            </a:extLst>
          </p:cNvPr>
          <p:cNvSpPr txBox="1"/>
          <p:nvPr/>
        </p:nvSpPr>
        <p:spPr>
          <a:xfrm>
            <a:off x="5459186" y="2124456"/>
            <a:ext cx="3135795" cy="1689245"/>
          </a:xfrm>
          <a:prstGeom prst="rect">
            <a:avLst/>
          </a:prstGeom>
          <a:noFill/>
        </p:spPr>
        <p:txBody>
          <a:bodyPr wrap="none" rtlCol="0">
            <a:spAutoFit/>
          </a:bodyPr>
          <a:lstStyle/>
          <a:p>
            <a:pPr algn="l">
              <a:lnSpc>
                <a:spcPct val="150000"/>
              </a:lnSpc>
            </a:pPr>
            <a:r>
              <a:rPr kumimoji="1" lang="zh-CN" altLang="en-US" sz="2400" i="0" dirty="0">
                <a:solidFill>
                  <a:srgbClr val="0000FF"/>
                </a:solidFill>
                <a:latin typeface="Source Han Sans SC" panose="020B0500000000000000" pitchFamily="34" charset="-128"/>
                <a:ea typeface="Source Han Sans SC" panose="020B0500000000000000" pitchFamily="34" charset="-128"/>
              </a:rPr>
              <a:t>软件缺陷越来越多：</a:t>
            </a:r>
            <a:endParaRPr kumimoji="1" lang="en-US" altLang="zh-CN" sz="2400" i="0" dirty="0">
              <a:solidFill>
                <a:srgbClr val="0000FF"/>
              </a:solidFill>
              <a:latin typeface="Source Han Sans SC" panose="020B0500000000000000" pitchFamily="34" charset="-128"/>
              <a:ea typeface="Source Han Sans SC" panose="020B0500000000000000" pitchFamily="34" charset="-128"/>
            </a:endParaRPr>
          </a:p>
          <a:p>
            <a:pPr algn="l">
              <a:lnSpc>
                <a:spcPct val="150000"/>
              </a:lnSpc>
            </a:pPr>
            <a:r>
              <a:rPr kumimoji="1" lang="en-US" altLang="zh-CN" sz="2400" i="0" dirty="0">
                <a:solidFill>
                  <a:srgbClr val="0000FF"/>
                </a:solidFill>
                <a:latin typeface="Source Han Sans SC" panose="020B0500000000000000" pitchFamily="34" charset="-128"/>
                <a:ea typeface="Source Han Sans SC" panose="020B0500000000000000" pitchFamily="34" charset="-128"/>
              </a:rPr>
              <a:t>1</a:t>
            </a:r>
            <a:r>
              <a:rPr kumimoji="1" lang="zh-CN" altLang="en-US" sz="2400" i="0" dirty="0">
                <a:solidFill>
                  <a:srgbClr val="0000FF"/>
                </a:solidFill>
                <a:latin typeface="Source Han Sans SC" panose="020B0500000000000000" pitchFamily="34" charset="-128"/>
                <a:ea typeface="Source Han Sans SC" panose="020B0500000000000000" pitchFamily="34" charset="-128"/>
              </a:rPr>
              <a:t>、软件越来越</a:t>
            </a:r>
            <a:r>
              <a:rPr kumimoji="1" lang="zh-CN" altLang="en-US" sz="2400" i="0" dirty="0">
                <a:solidFill>
                  <a:srgbClr val="FF0000"/>
                </a:solidFill>
                <a:latin typeface="Source Han Sans SC" panose="020B0500000000000000" pitchFamily="34" charset="-128"/>
                <a:ea typeface="Source Han Sans SC" panose="020B0500000000000000" pitchFamily="34" charset="-128"/>
              </a:rPr>
              <a:t>复杂</a:t>
            </a:r>
            <a:endParaRPr kumimoji="1" lang="en-US" altLang="zh-CN" sz="2400" i="0" dirty="0">
              <a:solidFill>
                <a:srgbClr val="FF0000"/>
              </a:solidFill>
              <a:latin typeface="Source Han Sans SC" panose="020B0500000000000000" pitchFamily="34" charset="-128"/>
              <a:ea typeface="Source Han Sans SC" panose="020B0500000000000000" pitchFamily="34" charset="-128"/>
            </a:endParaRPr>
          </a:p>
          <a:p>
            <a:pPr algn="l">
              <a:lnSpc>
                <a:spcPct val="150000"/>
              </a:lnSpc>
            </a:pPr>
            <a:r>
              <a:rPr kumimoji="1" lang="en-US" altLang="zh-CN" sz="2400" i="0" dirty="0">
                <a:solidFill>
                  <a:srgbClr val="0000FF"/>
                </a:solidFill>
                <a:latin typeface="Source Han Sans SC" panose="020B0500000000000000" pitchFamily="34" charset="-128"/>
                <a:ea typeface="Source Han Sans SC" panose="020B0500000000000000" pitchFamily="34" charset="-128"/>
              </a:rPr>
              <a:t>2</a:t>
            </a:r>
            <a:r>
              <a:rPr kumimoji="1" lang="zh-CN" altLang="en-US" sz="2400" i="0" dirty="0">
                <a:solidFill>
                  <a:srgbClr val="0000FF"/>
                </a:solidFill>
                <a:latin typeface="Source Han Sans SC" panose="020B0500000000000000" pitchFamily="34" charset="-128"/>
                <a:ea typeface="Source Han Sans SC" panose="020B0500000000000000" pitchFamily="34" charset="-128"/>
              </a:rPr>
              <a:t>、软件</a:t>
            </a:r>
            <a:r>
              <a:rPr kumimoji="1" lang="zh-CN" altLang="en-US" sz="2400" i="0" dirty="0">
                <a:solidFill>
                  <a:srgbClr val="FF0000"/>
                </a:solidFill>
                <a:latin typeface="Source Han Sans SC" panose="020B0500000000000000" pitchFamily="34" charset="-128"/>
                <a:ea typeface="Source Han Sans SC" panose="020B0500000000000000" pitchFamily="34" charset="-128"/>
              </a:rPr>
              <a:t>规模</a:t>
            </a:r>
            <a:r>
              <a:rPr kumimoji="1" lang="zh-CN" altLang="en-US" sz="2400" i="0" dirty="0">
                <a:solidFill>
                  <a:srgbClr val="0000FF"/>
                </a:solidFill>
                <a:latin typeface="Source Han Sans SC" panose="020B0500000000000000" pitchFamily="34" charset="-128"/>
                <a:ea typeface="Source Han Sans SC" panose="020B0500000000000000" pitchFamily="34" charset="-128"/>
              </a:rPr>
              <a:t>越来越大</a:t>
            </a:r>
          </a:p>
        </p:txBody>
      </p:sp>
    </p:spTree>
    <p:extLst>
      <p:ext uri="{BB962C8B-B14F-4D97-AF65-F5344CB8AC3E}">
        <p14:creationId xmlns:p14="http://schemas.microsoft.com/office/powerpoint/2010/main" val="167792130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a:t>测试与调试</a:t>
            </a:r>
          </a:p>
        </p:txBody>
      </p:sp>
      <p:sp>
        <p:nvSpPr>
          <p:cNvPr id="48131" name="页脚占位符 3"/>
          <p:cNvSpPr>
            <a:spLocks noGrp="1"/>
          </p:cNvSpPr>
          <p:nvPr>
            <p:ph type="ftr" sz="quarter" idx="10"/>
          </p:nvPr>
        </p:nvSpPr>
        <p:spPr>
          <a:noFill/>
        </p:spPr>
        <p:txBody>
          <a:bodyPr/>
          <a:lstStyle/>
          <a:p>
            <a:fld id="{38B9EBB2-F0F6-4F34-AE51-F37D727DBC9C}" type="slidenum">
              <a:rPr lang="en-US" altLang="zh-CN" smtClean="0"/>
              <a:pPr/>
              <a:t>44</a:t>
            </a:fld>
            <a:endParaRPr lang="en-US" altLang="zh-CN"/>
          </a:p>
        </p:txBody>
      </p:sp>
      <p:grpSp>
        <p:nvGrpSpPr>
          <p:cNvPr id="48132" name="Group 3"/>
          <p:cNvGrpSpPr>
            <a:grpSpLocks/>
          </p:cNvGrpSpPr>
          <p:nvPr/>
        </p:nvGrpSpPr>
        <p:grpSpPr bwMode="auto">
          <a:xfrm>
            <a:off x="723900" y="3006725"/>
            <a:ext cx="1316038" cy="1169988"/>
            <a:chOff x="0" y="0"/>
            <a:chExt cx="829" cy="737"/>
          </a:xfrm>
        </p:grpSpPr>
        <p:pic>
          <p:nvPicPr>
            <p:cNvPr id="48172" name="菱形 3"/>
            <p:cNvPicPr>
              <a:picLocks noChangeArrowheads="1"/>
            </p:cNvPicPr>
            <p:nvPr/>
          </p:nvPicPr>
          <p:blipFill>
            <a:blip r:embed="rId2"/>
            <a:srcRect/>
            <a:stretch>
              <a:fillRect/>
            </a:stretch>
          </p:blipFill>
          <p:spPr bwMode="auto">
            <a:xfrm>
              <a:off x="0" y="0"/>
              <a:ext cx="829" cy="737"/>
            </a:xfrm>
            <a:prstGeom prst="rect">
              <a:avLst/>
            </a:prstGeom>
            <a:noFill/>
            <a:ln w="9525">
              <a:noFill/>
              <a:miter lim="800000"/>
              <a:headEnd/>
              <a:tailEnd/>
            </a:ln>
          </p:spPr>
        </p:pic>
        <p:sp>
          <p:nvSpPr>
            <p:cNvPr id="48173" name="Text Box 5"/>
            <p:cNvSpPr txBox="1">
              <a:spLocks noChangeArrowheads="1"/>
            </p:cNvSpPr>
            <p:nvPr/>
          </p:nvSpPr>
          <p:spPr bwMode="auto">
            <a:xfrm>
              <a:off x="234" y="212"/>
              <a:ext cx="360" cy="315"/>
            </a:xfrm>
            <a:prstGeom prst="rect">
              <a:avLst/>
            </a:prstGeom>
            <a:noFill/>
            <a:ln w="9525">
              <a:noFill/>
              <a:miter lim="800000"/>
              <a:headEnd/>
              <a:tailEnd/>
            </a:ln>
          </p:spPr>
          <p:txBody>
            <a:bodyPr anchor="ctr"/>
            <a:lstStyle/>
            <a:p>
              <a:r>
                <a:rPr lang="zh-CN" altLang="en-US" b="1" i="0">
                  <a:solidFill>
                    <a:srgbClr val="000000"/>
                  </a:solidFill>
                  <a:latin typeface="Corbel" pitchFamily="34" charset="0"/>
                </a:rPr>
                <a:t>错误</a:t>
              </a:r>
            </a:p>
          </p:txBody>
        </p:sp>
      </p:grpSp>
      <p:sp>
        <p:nvSpPr>
          <p:cNvPr id="48133" name="饼形 4"/>
          <p:cNvSpPr>
            <a:spLocks noChangeArrowheads="1"/>
          </p:cNvSpPr>
          <p:nvPr/>
        </p:nvSpPr>
        <p:spPr bwMode="auto">
          <a:xfrm>
            <a:off x="2524125" y="2520950"/>
            <a:ext cx="571500" cy="571500"/>
          </a:xfrm>
          <a:custGeom>
            <a:avLst/>
            <a:gdLst>
              <a:gd name="T0" fmla="*/ 571500 w 571500"/>
              <a:gd name="T1" fmla="*/ 285750 h 571500"/>
              <a:gd name="T2" fmla="*/ 285750 w 571500"/>
              <a:gd name="T3" fmla="*/ 571500 h 571500"/>
              <a:gd name="T4" fmla="*/ 0 w 571500"/>
              <a:gd name="T5" fmla="*/ 285750 h 571500"/>
              <a:gd name="T6" fmla="*/ 285750 w 571500"/>
              <a:gd name="T7" fmla="*/ 0 h 571500"/>
              <a:gd name="T8" fmla="*/ 0 60000 65536"/>
              <a:gd name="T9" fmla="*/ 5898240 60000 65536"/>
              <a:gd name="T10" fmla="*/ 11796480 60000 65536"/>
              <a:gd name="T11" fmla="*/ 17694720 60000 65536"/>
              <a:gd name="T12" fmla="*/ 83694 w 571500"/>
              <a:gd name="T13" fmla="*/ 83694 h 571500"/>
              <a:gd name="T14" fmla="*/ 487806 w 571500"/>
              <a:gd name="T15" fmla="*/ 487806 h 571500"/>
            </a:gdLst>
            <a:ahLst/>
            <a:cxnLst>
              <a:cxn ang="T8">
                <a:pos x="T0" y="T1"/>
              </a:cxn>
              <a:cxn ang="T9">
                <a:pos x="T2" y="T3"/>
              </a:cxn>
              <a:cxn ang="T10">
                <a:pos x="T4" y="T5"/>
              </a:cxn>
              <a:cxn ang="T11">
                <a:pos x="T6" y="T7"/>
              </a:cxn>
            </a:cxnLst>
            <a:rect l="T12" t="T13" r="T14" b="T15"/>
            <a:pathLst>
              <a:path w="571500" h="571500">
                <a:moveTo>
                  <a:pt x="571500" y="285750"/>
                </a:moveTo>
                <a:lnTo>
                  <a:pt x="571500" y="285750"/>
                </a:lnTo>
                <a:cubicBezTo>
                  <a:pt x="571500" y="443565"/>
                  <a:pt x="443565" y="571500"/>
                  <a:pt x="285750" y="571500"/>
                </a:cubicBezTo>
                <a:cubicBezTo>
                  <a:pt x="127934" y="571500"/>
                  <a:pt x="0" y="443565"/>
                  <a:pt x="0" y="285750"/>
                </a:cubicBezTo>
                <a:cubicBezTo>
                  <a:pt x="-1" y="127934"/>
                  <a:pt x="127934" y="0"/>
                  <a:pt x="285749" y="0"/>
                </a:cubicBezTo>
                <a:lnTo>
                  <a:pt x="285750" y="285750"/>
                </a:lnTo>
                <a:lnTo>
                  <a:pt x="571500" y="285750"/>
                </a:lnTo>
                <a:close/>
              </a:path>
            </a:pathLst>
          </a:custGeom>
          <a:solidFill>
            <a:schemeClr val="accent1"/>
          </a:solidFill>
          <a:ln w="19050">
            <a:solidFill>
              <a:srgbClr val="5C9929"/>
            </a:solidFill>
            <a:miter lim="800000"/>
            <a:headEnd/>
            <a:tailEnd/>
          </a:ln>
        </p:spPr>
        <p:txBody>
          <a:bodyPr anchor="ctr"/>
          <a:lstStyle/>
          <a:p>
            <a:endParaRPr lang="zh-CN" altLang="en-US" i="0"/>
          </a:p>
        </p:txBody>
      </p:sp>
      <p:sp>
        <p:nvSpPr>
          <p:cNvPr id="48134" name="TextBox 7"/>
          <p:cNvSpPr txBox="1">
            <a:spLocks noChangeArrowheads="1"/>
          </p:cNvSpPr>
          <p:nvPr/>
        </p:nvSpPr>
        <p:spPr bwMode="auto">
          <a:xfrm>
            <a:off x="2881313" y="2378075"/>
            <a:ext cx="857250" cy="396875"/>
          </a:xfrm>
          <a:prstGeom prst="rect">
            <a:avLst/>
          </a:prstGeom>
          <a:noFill/>
          <a:ln w="9525">
            <a:noFill/>
            <a:miter lim="800000"/>
            <a:headEnd/>
            <a:tailEnd/>
          </a:ln>
        </p:spPr>
        <p:txBody>
          <a:bodyPr>
            <a:spAutoFit/>
          </a:bodyPr>
          <a:lstStyle/>
          <a:p>
            <a:r>
              <a:rPr lang="zh-CN" altLang="en-US" sz="2000" b="1" i="0"/>
              <a:t>缺陷</a:t>
            </a:r>
          </a:p>
        </p:txBody>
      </p:sp>
      <p:sp>
        <p:nvSpPr>
          <p:cNvPr id="48135" name="饼形 6"/>
          <p:cNvSpPr>
            <a:spLocks noChangeArrowheads="1"/>
          </p:cNvSpPr>
          <p:nvPr/>
        </p:nvSpPr>
        <p:spPr bwMode="auto">
          <a:xfrm>
            <a:off x="2667000" y="3449638"/>
            <a:ext cx="571500" cy="571500"/>
          </a:xfrm>
          <a:custGeom>
            <a:avLst/>
            <a:gdLst>
              <a:gd name="T0" fmla="*/ 571500 w 571500"/>
              <a:gd name="T1" fmla="*/ 285750 h 571500"/>
              <a:gd name="T2" fmla="*/ 285750 w 571500"/>
              <a:gd name="T3" fmla="*/ 571500 h 571500"/>
              <a:gd name="T4" fmla="*/ 0 w 571500"/>
              <a:gd name="T5" fmla="*/ 285750 h 571500"/>
              <a:gd name="T6" fmla="*/ 285750 w 571500"/>
              <a:gd name="T7" fmla="*/ 0 h 571500"/>
              <a:gd name="T8" fmla="*/ 0 60000 65536"/>
              <a:gd name="T9" fmla="*/ 5898240 60000 65536"/>
              <a:gd name="T10" fmla="*/ 11796480 60000 65536"/>
              <a:gd name="T11" fmla="*/ 17694720 60000 65536"/>
              <a:gd name="T12" fmla="*/ 83694 w 571500"/>
              <a:gd name="T13" fmla="*/ 83694 h 571500"/>
              <a:gd name="T14" fmla="*/ 487806 w 571500"/>
              <a:gd name="T15" fmla="*/ 487806 h 571500"/>
            </a:gdLst>
            <a:ahLst/>
            <a:cxnLst>
              <a:cxn ang="T8">
                <a:pos x="T0" y="T1"/>
              </a:cxn>
              <a:cxn ang="T9">
                <a:pos x="T2" y="T3"/>
              </a:cxn>
              <a:cxn ang="T10">
                <a:pos x="T4" y="T5"/>
              </a:cxn>
              <a:cxn ang="T11">
                <a:pos x="T6" y="T7"/>
              </a:cxn>
            </a:cxnLst>
            <a:rect l="T12" t="T13" r="T14" b="T15"/>
            <a:pathLst>
              <a:path w="571500" h="571500">
                <a:moveTo>
                  <a:pt x="571500" y="285750"/>
                </a:moveTo>
                <a:lnTo>
                  <a:pt x="571500" y="285750"/>
                </a:lnTo>
                <a:cubicBezTo>
                  <a:pt x="571500" y="443565"/>
                  <a:pt x="443565" y="571500"/>
                  <a:pt x="285750" y="571500"/>
                </a:cubicBezTo>
                <a:cubicBezTo>
                  <a:pt x="127934" y="571500"/>
                  <a:pt x="0" y="443565"/>
                  <a:pt x="0" y="285750"/>
                </a:cubicBezTo>
                <a:cubicBezTo>
                  <a:pt x="-1" y="127934"/>
                  <a:pt x="127934" y="0"/>
                  <a:pt x="285749" y="0"/>
                </a:cubicBezTo>
                <a:lnTo>
                  <a:pt x="285750" y="285750"/>
                </a:lnTo>
                <a:lnTo>
                  <a:pt x="571500" y="285750"/>
                </a:lnTo>
                <a:close/>
              </a:path>
            </a:pathLst>
          </a:custGeom>
          <a:solidFill>
            <a:schemeClr val="accent1"/>
          </a:solidFill>
          <a:ln w="19050">
            <a:solidFill>
              <a:srgbClr val="5C9929"/>
            </a:solidFill>
            <a:miter lim="800000"/>
            <a:headEnd/>
            <a:tailEnd/>
          </a:ln>
        </p:spPr>
        <p:txBody>
          <a:bodyPr anchor="ctr"/>
          <a:lstStyle/>
          <a:p>
            <a:endParaRPr lang="zh-CN" altLang="en-US" i="0"/>
          </a:p>
        </p:txBody>
      </p:sp>
      <p:sp>
        <p:nvSpPr>
          <p:cNvPr id="48136" name="TextBox 9"/>
          <p:cNvSpPr txBox="1">
            <a:spLocks noChangeArrowheads="1"/>
          </p:cNvSpPr>
          <p:nvPr/>
        </p:nvSpPr>
        <p:spPr bwMode="auto">
          <a:xfrm>
            <a:off x="3024188" y="3306763"/>
            <a:ext cx="857250" cy="396875"/>
          </a:xfrm>
          <a:prstGeom prst="rect">
            <a:avLst/>
          </a:prstGeom>
          <a:noFill/>
          <a:ln w="9525">
            <a:noFill/>
            <a:miter lim="800000"/>
            <a:headEnd/>
            <a:tailEnd/>
          </a:ln>
        </p:spPr>
        <p:txBody>
          <a:bodyPr>
            <a:spAutoFit/>
          </a:bodyPr>
          <a:lstStyle/>
          <a:p>
            <a:r>
              <a:rPr lang="zh-CN" altLang="en-US" sz="2000" b="1" i="0"/>
              <a:t>缺陷</a:t>
            </a:r>
          </a:p>
        </p:txBody>
      </p:sp>
      <p:sp>
        <p:nvSpPr>
          <p:cNvPr id="48137" name="饼形 8"/>
          <p:cNvSpPr>
            <a:spLocks noChangeArrowheads="1"/>
          </p:cNvSpPr>
          <p:nvPr/>
        </p:nvSpPr>
        <p:spPr bwMode="auto">
          <a:xfrm>
            <a:off x="2667000" y="4306888"/>
            <a:ext cx="571500" cy="571500"/>
          </a:xfrm>
          <a:custGeom>
            <a:avLst/>
            <a:gdLst>
              <a:gd name="T0" fmla="*/ 571500 w 571500"/>
              <a:gd name="T1" fmla="*/ 285750 h 571500"/>
              <a:gd name="T2" fmla="*/ 285750 w 571500"/>
              <a:gd name="T3" fmla="*/ 571500 h 571500"/>
              <a:gd name="T4" fmla="*/ 0 w 571500"/>
              <a:gd name="T5" fmla="*/ 285750 h 571500"/>
              <a:gd name="T6" fmla="*/ 285750 w 571500"/>
              <a:gd name="T7" fmla="*/ 0 h 571500"/>
              <a:gd name="T8" fmla="*/ 0 60000 65536"/>
              <a:gd name="T9" fmla="*/ 5898240 60000 65536"/>
              <a:gd name="T10" fmla="*/ 11796480 60000 65536"/>
              <a:gd name="T11" fmla="*/ 17694720 60000 65536"/>
              <a:gd name="T12" fmla="*/ 83694 w 571500"/>
              <a:gd name="T13" fmla="*/ 83694 h 571500"/>
              <a:gd name="T14" fmla="*/ 487806 w 571500"/>
              <a:gd name="T15" fmla="*/ 487806 h 571500"/>
            </a:gdLst>
            <a:ahLst/>
            <a:cxnLst>
              <a:cxn ang="T8">
                <a:pos x="T0" y="T1"/>
              </a:cxn>
              <a:cxn ang="T9">
                <a:pos x="T2" y="T3"/>
              </a:cxn>
              <a:cxn ang="T10">
                <a:pos x="T4" y="T5"/>
              </a:cxn>
              <a:cxn ang="T11">
                <a:pos x="T6" y="T7"/>
              </a:cxn>
            </a:cxnLst>
            <a:rect l="T12" t="T13" r="T14" b="T15"/>
            <a:pathLst>
              <a:path w="571500" h="571500">
                <a:moveTo>
                  <a:pt x="571500" y="285750"/>
                </a:moveTo>
                <a:lnTo>
                  <a:pt x="571500" y="285750"/>
                </a:lnTo>
                <a:cubicBezTo>
                  <a:pt x="571500" y="443565"/>
                  <a:pt x="443565" y="571500"/>
                  <a:pt x="285750" y="571500"/>
                </a:cubicBezTo>
                <a:cubicBezTo>
                  <a:pt x="127934" y="571500"/>
                  <a:pt x="0" y="443565"/>
                  <a:pt x="0" y="285750"/>
                </a:cubicBezTo>
                <a:cubicBezTo>
                  <a:pt x="-1" y="127934"/>
                  <a:pt x="127934" y="0"/>
                  <a:pt x="285749" y="0"/>
                </a:cubicBezTo>
                <a:lnTo>
                  <a:pt x="285750" y="285750"/>
                </a:lnTo>
                <a:lnTo>
                  <a:pt x="571500" y="285750"/>
                </a:lnTo>
                <a:close/>
              </a:path>
            </a:pathLst>
          </a:custGeom>
          <a:solidFill>
            <a:schemeClr val="accent1"/>
          </a:solidFill>
          <a:ln w="19050">
            <a:solidFill>
              <a:srgbClr val="5C9929"/>
            </a:solidFill>
            <a:miter lim="800000"/>
            <a:headEnd/>
            <a:tailEnd/>
          </a:ln>
        </p:spPr>
        <p:txBody>
          <a:bodyPr anchor="ctr"/>
          <a:lstStyle/>
          <a:p>
            <a:endParaRPr lang="zh-CN" altLang="en-US" i="0"/>
          </a:p>
        </p:txBody>
      </p:sp>
      <p:sp>
        <p:nvSpPr>
          <p:cNvPr id="48138" name="TextBox 11"/>
          <p:cNvSpPr txBox="1">
            <a:spLocks noChangeArrowheads="1"/>
          </p:cNvSpPr>
          <p:nvPr/>
        </p:nvSpPr>
        <p:spPr bwMode="auto">
          <a:xfrm>
            <a:off x="3024188" y="4164013"/>
            <a:ext cx="857250" cy="396875"/>
          </a:xfrm>
          <a:prstGeom prst="rect">
            <a:avLst/>
          </a:prstGeom>
          <a:noFill/>
          <a:ln w="9525">
            <a:noFill/>
            <a:miter lim="800000"/>
            <a:headEnd/>
            <a:tailEnd/>
          </a:ln>
        </p:spPr>
        <p:txBody>
          <a:bodyPr>
            <a:spAutoFit/>
          </a:bodyPr>
          <a:lstStyle/>
          <a:p>
            <a:r>
              <a:rPr lang="zh-CN" altLang="en-US" sz="2000" b="1" i="0"/>
              <a:t>缺陷</a:t>
            </a:r>
          </a:p>
        </p:txBody>
      </p:sp>
      <p:cxnSp>
        <p:nvCxnSpPr>
          <p:cNvPr id="48139" name="直接箭头连接符 10"/>
          <p:cNvCxnSpPr>
            <a:cxnSpLocks noChangeShapeType="1"/>
          </p:cNvCxnSpPr>
          <p:nvPr/>
        </p:nvCxnSpPr>
        <p:spPr bwMode="auto">
          <a:xfrm flipV="1">
            <a:off x="1952625" y="2949575"/>
            <a:ext cx="785813" cy="642938"/>
          </a:xfrm>
          <a:prstGeom prst="straightConnector1">
            <a:avLst/>
          </a:prstGeom>
          <a:noFill/>
          <a:ln w="38100">
            <a:solidFill>
              <a:srgbClr val="FF0000"/>
            </a:solidFill>
            <a:round/>
            <a:headEnd/>
            <a:tailEnd type="arrow" w="med" len="med"/>
          </a:ln>
        </p:spPr>
      </p:cxnSp>
      <p:cxnSp>
        <p:nvCxnSpPr>
          <p:cNvPr id="48140" name="直接箭头连接符 11"/>
          <p:cNvCxnSpPr>
            <a:cxnSpLocks noChangeShapeType="1"/>
          </p:cNvCxnSpPr>
          <p:nvPr/>
        </p:nvCxnSpPr>
        <p:spPr bwMode="auto">
          <a:xfrm>
            <a:off x="1952625" y="3592513"/>
            <a:ext cx="714375" cy="214312"/>
          </a:xfrm>
          <a:prstGeom prst="straightConnector1">
            <a:avLst/>
          </a:prstGeom>
          <a:noFill/>
          <a:ln w="38100">
            <a:solidFill>
              <a:srgbClr val="FF0000"/>
            </a:solidFill>
            <a:round/>
            <a:headEnd/>
            <a:tailEnd type="arrow" w="med" len="med"/>
          </a:ln>
        </p:spPr>
      </p:cxnSp>
      <p:cxnSp>
        <p:nvCxnSpPr>
          <p:cNvPr id="48141" name="直接箭头连接符 12"/>
          <p:cNvCxnSpPr>
            <a:cxnSpLocks noChangeShapeType="1"/>
            <a:endCxn id="48137" idx="2"/>
          </p:cNvCxnSpPr>
          <p:nvPr/>
        </p:nvCxnSpPr>
        <p:spPr bwMode="auto">
          <a:xfrm>
            <a:off x="1943100" y="3592513"/>
            <a:ext cx="714375" cy="1000125"/>
          </a:xfrm>
          <a:prstGeom prst="straightConnector1">
            <a:avLst/>
          </a:prstGeom>
          <a:noFill/>
          <a:ln w="38100">
            <a:solidFill>
              <a:srgbClr val="FF0000"/>
            </a:solidFill>
            <a:round/>
            <a:headEnd/>
            <a:tailEnd type="arrow" w="med" len="med"/>
          </a:ln>
        </p:spPr>
      </p:cxnSp>
      <p:grpSp>
        <p:nvGrpSpPr>
          <p:cNvPr id="48142" name="Group 15"/>
          <p:cNvGrpSpPr>
            <a:grpSpLocks/>
          </p:cNvGrpSpPr>
          <p:nvPr/>
        </p:nvGrpSpPr>
        <p:grpSpPr bwMode="auto">
          <a:xfrm>
            <a:off x="4638675" y="2940050"/>
            <a:ext cx="2309813" cy="1243013"/>
            <a:chOff x="0" y="0"/>
            <a:chExt cx="1455" cy="783"/>
          </a:xfrm>
        </p:grpSpPr>
        <p:pic>
          <p:nvPicPr>
            <p:cNvPr id="48170" name="云形 13"/>
            <p:cNvPicPr>
              <a:picLocks noChangeArrowheads="1"/>
            </p:cNvPicPr>
            <p:nvPr/>
          </p:nvPicPr>
          <p:blipFill>
            <a:blip r:embed="rId3"/>
            <a:srcRect/>
            <a:stretch>
              <a:fillRect/>
            </a:stretch>
          </p:blipFill>
          <p:spPr bwMode="auto">
            <a:xfrm>
              <a:off x="0" y="0"/>
              <a:ext cx="1455" cy="783"/>
            </a:xfrm>
            <a:prstGeom prst="rect">
              <a:avLst/>
            </a:prstGeom>
            <a:noFill/>
            <a:ln w="9525">
              <a:noFill/>
              <a:miter lim="800000"/>
              <a:headEnd/>
              <a:tailEnd/>
            </a:ln>
          </p:spPr>
        </p:pic>
        <p:sp>
          <p:nvSpPr>
            <p:cNvPr id="48171" name="Text Box 17"/>
            <p:cNvSpPr txBox="1">
              <a:spLocks noChangeArrowheads="1"/>
            </p:cNvSpPr>
            <p:nvPr/>
          </p:nvSpPr>
          <p:spPr bwMode="auto">
            <a:xfrm>
              <a:off x="238" y="153"/>
              <a:ext cx="882" cy="440"/>
            </a:xfrm>
            <a:prstGeom prst="rect">
              <a:avLst/>
            </a:prstGeom>
            <a:noFill/>
            <a:ln w="9525">
              <a:noFill/>
              <a:miter lim="800000"/>
              <a:headEnd/>
              <a:tailEnd/>
            </a:ln>
          </p:spPr>
          <p:txBody>
            <a:bodyPr anchor="ctr"/>
            <a:lstStyle/>
            <a:p>
              <a:r>
                <a:rPr lang="zh-CN" altLang="en-US" b="1" i="0">
                  <a:solidFill>
                    <a:srgbClr val="000000"/>
                  </a:solidFill>
                  <a:latin typeface="Corbel" pitchFamily="34" charset="0"/>
                </a:rPr>
                <a:t>软硬件环境与操作条件</a:t>
              </a:r>
            </a:p>
          </p:txBody>
        </p:sp>
      </p:grpSp>
      <p:sp>
        <p:nvSpPr>
          <p:cNvPr id="48143" name="右大括号 14"/>
          <p:cNvSpPr>
            <a:spLocks/>
          </p:cNvSpPr>
          <p:nvPr/>
        </p:nvSpPr>
        <p:spPr bwMode="auto">
          <a:xfrm>
            <a:off x="3595688" y="2378075"/>
            <a:ext cx="571500" cy="2500313"/>
          </a:xfrm>
          <a:prstGeom prst="rightBrace">
            <a:avLst>
              <a:gd name="adj1" fmla="val 46667"/>
              <a:gd name="adj2" fmla="val 50000"/>
            </a:avLst>
          </a:prstGeom>
          <a:noFill/>
          <a:ln w="28575">
            <a:solidFill>
              <a:schemeClr val="accent1"/>
            </a:solidFill>
            <a:round/>
            <a:headEnd/>
            <a:tailEnd/>
          </a:ln>
        </p:spPr>
        <p:txBody>
          <a:bodyPr anchor="ctr"/>
          <a:lstStyle/>
          <a:p>
            <a:endParaRPr lang="zh-CN" altLang="en-US" i="0">
              <a:latin typeface="Corbel" pitchFamily="34" charset="0"/>
            </a:endParaRPr>
          </a:p>
        </p:txBody>
      </p:sp>
      <p:sp>
        <p:nvSpPr>
          <p:cNvPr id="48144" name="右箭头 15"/>
          <p:cNvSpPr>
            <a:spLocks noChangeArrowheads="1"/>
          </p:cNvSpPr>
          <p:nvPr/>
        </p:nvSpPr>
        <p:spPr bwMode="auto">
          <a:xfrm>
            <a:off x="4238625" y="3449638"/>
            <a:ext cx="428625" cy="357187"/>
          </a:xfrm>
          <a:prstGeom prst="rightArrow">
            <a:avLst>
              <a:gd name="adj1" fmla="val 50000"/>
              <a:gd name="adj2" fmla="val 50000"/>
            </a:avLst>
          </a:prstGeom>
          <a:solidFill>
            <a:schemeClr val="accent1"/>
          </a:solidFill>
          <a:ln w="19050">
            <a:solidFill>
              <a:srgbClr val="5C9929"/>
            </a:solidFill>
            <a:miter lim="800000"/>
            <a:headEnd/>
            <a:tailEnd/>
          </a:ln>
        </p:spPr>
        <p:txBody>
          <a:bodyPr anchor="ctr"/>
          <a:lstStyle/>
          <a:p>
            <a:endParaRPr lang="zh-CN" altLang="en-US" i="0">
              <a:solidFill>
                <a:srgbClr val="FFFFFF"/>
              </a:solidFill>
              <a:latin typeface="Corbel" pitchFamily="34" charset="0"/>
            </a:endParaRPr>
          </a:p>
        </p:txBody>
      </p:sp>
      <p:grpSp>
        <p:nvGrpSpPr>
          <p:cNvPr id="48145" name="Group 20"/>
          <p:cNvGrpSpPr>
            <a:grpSpLocks/>
          </p:cNvGrpSpPr>
          <p:nvPr/>
        </p:nvGrpSpPr>
        <p:grpSpPr bwMode="auto">
          <a:xfrm>
            <a:off x="7507288" y="2366963"/>
            <a:ext cx="1457325" cy="2382837"/>
            <a:chOff x="0" y="0"/>
            <a:chExt cx="918" cy="1501"/>
          </a:xfrm>
        </p:grpSpPr>
        <p:pic>
          <p:nvPicPr>
            <p:cNvPr id="48168" name="爆炸形 1 16"/>
            <p:cNvPicPr>
              <a:picLocks noChangeArrowheads="1"/>
            </p:cNvPicPr>
            <p:nvPr/>
          </p:nvPicPr>
          <p:blipFill>
            <a:blip r:embed="rId4"/>
            <a:srcRect/>
            <a:stretch>
              <a:fillRect/>
            </a:stretch>
          </p:blipFill>
          <p:spPr bwMode="auto">
            <a:xfrm>
              <a:off x="0" y="0"/>
              <a:ext cx="918" cy="1501"/>
            </a:xfrm>
            <a:prstGeom prst="rect">
              <a:avLst/>
            </a:prstGeom>
            <a:noFill/>
            <a:ln w="9525">
              <a:noFill/>
              <a:miter lim="800000"/>
              <a:headEnd/>
              <a:tailEnd/>
            </a:ln>
          </p:spPr>
        </p:pic>
        <p:sp>
          <p:nvSpPr>
            <p:cNvPr id="48169" name="Text Box 22"/>
            <p:cNvSpPr txBox="1">
              <a:spLocks noChangeArrowheads="1"/>
            </p:cNvSpPr>
            <p:nvPr/>
          </p:nvSpPr>
          <p:spPr bwMode="auto">
            <a:xfrm>
              <a:off x="230" y="460"/>
              <a:ext cx="452" cy="492"/>
            </a:xfrm>
            <a:prstGeom prst="rect">
              <a:avLst/>
            </a:prstGeom>
            <a:noFill/>
            <a:ln w="9525">
              <a:noFill/>
              <a:miter lim="800000"/>
              <a:headEnd/>
              <a:tailEnd/>
            </a:ln>
          </p:spPr>
          <p:txBody>
            <a:bodyPr anchor="ctr"/>
            <a:lstStyle/>
            <a:p>
              <a:r>
                <a:rPr lang="zh-CN" altLang="en-US" sz="2800" b="1" i="0">
                  <a:solidFill>
                    <a:srgbClr val="000000"/>
                  </a:solidFill>
                  <a:latin typeface="Corbel" pitchFamily="34" charset="0"/>
                </a:rPr>
                <a:t>故障</a:t>
              </a:r>
            </a:p>
          </p:txBody>
        </p:sp>
      </p:grpSp>
      <p:sp>
        <p:nvSpPr>
          <p:cNvPr id="48146" name="右箭头 17"/>
          <p:cNvSpPr>
            <a:spLocks noChangeArrowheads="1"/>
          </p:cNvSpPr>
          <p:nvPr/>
        </p:nvSpPr>
        <p:spPr bwMode="auto">
          <a:xfrm>
            <a:off x="7024688" y="3306763"/>
            <a:ext cx="428625" cy="357187"/>
          </a:xfrm>
          <a:prstGeom prst="rightArrow">
            <a:avLst>
              <a:gd name="adj1" fmla="val 50000"/>
              <a:gd name="adj2" fmla="val 50000"/>
            </a:avLst>
          </a:prstGeom>
          <a:solidFill>
            <a:schemeClr val="accent1"/>
          </a:solidFill>
          <a:ln w="19050">
            <a:solidFill>
              <a:srgbClr val="5C9929"/>
            </a:solidFill>
            <a:miter lim="800000"/>
            <a:headEnd/>
            <a:tailEnd/>
          </a:ln>
        </p:spPr>
        <p:txBody>
          <a:bodyPr anchor="ctr"/>
          <a:lstStyle/>
          <a:p>
            <a:endParaRPr lang="zh-CN" altLang="en-US" i="0">
              <a:solidFill>
                <a:srgbClr val="FFFFFF"/>
              </a:solidFill>
              <a:latin typeface="Corbel" pitchFamily="34" charset="0"/>
            </a:endParaRPr>
          </a:p>
        </p:txBody>
      </p:sp>
      <p:cxnSp>
        <p:nvCxnSpPr>
          <p:cNvPr id="26" name="直接箭头连接符 25"/>
          <p:cNvCxnSpPr>
            <a:cxnSpLocks noChangeShapeType="1"/>
          </p:cNvCxnSpPr>
          <p:nvPr/>
        </p:nvCxnSpPr>
        <p:spPr bwMode="auto">
          <a:xfrm rot="10800000">
            <a:off x="1381125" y="5164138"/>
            <a:ext cx="6719888" cy="15875"/>
          </a:xfrm>
          <a:prstGeom prst="bentConnector3">
            <a:avLst>
              <a:gd name="adj1" fmla="val 49986"/>
            </a:avLst>
          </a:prstGeom>
          <a:noFill/>
          <a:ln w="57150">
            <a:solidFill>
              <a:srgbClr val="FFFF00"/>
            </a:solidFill>
            <a:prstDash val="dashDot"/>
            <a:miter lim="800000"/>
            <a:headEnd/>
            <a:tailEnd type="arrow" w="med" len="med"/>
          </a:ln>
        </p:spPr>
      </p:cxnSp>
      <p:grpSp>
        <p:nvGrpSpPr>
          <p:cNvPr id="48148" name="Group 25"/>
          <p:cNvGrpSpPr>
            <a:grpSpLocks/>
          </p:cNvGrpSpPr>
          <p:nvPr/>
        </p:nvGrpSpPr>
        <p:grpSpPr bwMode="auto">
          <a:xfrm>
            <a:off x="204788" y="2987675"/>
            <a:ext cx="927100" cy="927100"/>
            <a:chOff x="0" y="0"/>
            <a:chExt cx="584" cy="584"/>
          </a:xfrm>
        </p:grpSpPr>
        <p:pic>
          <p:nvPicPr>
            <p:cNvPr id="48166" name="笑脸 19"/>
            <p:cNvPicPr>
              <a:picLocks noChangeArrowheads="1"/>
            </p:cNvPicPr>
            <p:nvPr/>
          </p:nvPicPr>
          <p:blipFill>
            <a:blip r:embed="rId5"/>
            <a:srcRect/>
            <a:stretch>
              <a:fillRect/>
            </a:stretch>
          </p:blipFill>
          <p:spPr bwMode="auto">
            <a:xfrm>
              <a:off x="0" y="0"/>
              <a:ext cx="584" cy="584"/>
            </a:xfrm>
            <a:prstGeom prst="rect">
              <a:avLst/>
            </a:prstGeom>
            <a:noFill/>
            <a:ln w="9525">
              <a:noFill/>
              <a:miter lim="800000"/>
              <a:headEnd/>
              <a:tailEnd/>
            </a:ln>
          </p:spPr>
        </p:pic>
        <p:sp>
          <p:nvSpPr>
            <p:cNvPr id="48167" name="Text Box 27"/>
            <p:cNvSpPr txBox="1">
              <a:spLocks noChangeArrowheads="1"/>
            </p:cNvSpPr>
            <p:nvPr/>
          </p:nvSpPr>
          <p:spPr bwMode="auto">
            <a:xfrm>
              <a:off x="132" y="132"/>
              <a:ext cx="318" cy="318"/>
            </a:xfrm>
            <a:prstGeom prst="rect">
              <a:avLst/>
            </a:prstGeom>
            <a:noFill/>
            <a:ln w="9525">
              <a:noFill/>
              <a:miter lim="800000"/>
              <a:headEnd/>
              <a:tailEnd/>
            </a:ln>
          </p:spPr>
          <p:txBody>
            <a:bodyPr anchor="ctr"/>
            <a:lstStyle/>
            <a:p>
              <a:endParaRPr lang="zh-CN" altLang="en-US" i="0">
                <a:solidFill>
                  <a:srgbClr val="000000"/>
                </a:solidFill>
                <a:latin typeface="Corbel" pitchFamily="34" charset="0"/>
              </a:endParaRPr>
            </a:p>
          </p:txBody>
        </p:sp>
      </p:grpSp>
      <p:grpSp>
        <p:nvGrpSpPr>
          <p:cNvPr id="48149" name="Group 28"/>
          <p:cNvGrpSpPr>
            <a:grpSpLocks/>
          </p:cNvGrpSpPr>
          <p:nvPr/>
        </p:nvGrpSpPr>
        <p:grpSpPr bwMode="auto">
          <a:xfrm>
            <a:off x="204788" y="3775075"/>
            <a:ext cx="927100" cy="927100"/>
            <a:chOff x="0" y="0"/>
            <a:chExt cx="584" cy="584"/>
          </a:xfrm>
        </p:grpSpPr>
        <p:pic>
          <p:nvPicPr>
            <p:cNvPr id="48164" name="笑脸 20"/>
            <p:cNvPicPr>
              <a:picLocks noChangeArrowheads="1"/>
            </p:cNvPicPr>
            <p:nvPr/>
          </p:nvPicPr>
          <p:blipFill>
            <a:blip r:embed="rId5"/>
            <a:srcRect/>
            <a:stretch>
              <a:fillRect/>
            </a:stretch>
          </p:blipFill>
          <p:spPr bwMode="auto">
            <a:xfrm>
              <a:off x="0" y="0"/>
              <a:ext cx="584" cy="584"/>
            </a:xfrm>
            <a:prstGeom prst="rect">
              <a:avLst/>
            </a:prstGeom>
            <a:noFill/>
            <a:ln w="9525">
              <a:noFill/>
              <a:miter lim="800000"/>
              <a:headEnd/>
              <a:tailEnd/>
            </a:ln>
          </p:spPr>
        </p:pic>
        <p:sp>
          <p:nvSpPr>
            <p:cNvPr id="48165" name="Text Box 30"/>
            <p:cNvSpPr txBox="1">
              <a:spLocks noChangeArrowheads="1"/>
            </p:cNvSpPr>
            <p:nvPr/>
          </p:nvSpPr>
          <p:spPr bwMode="auto">
            <a:xfrm>
              <a:off x="132" y="131"/>
              <a:ext cx="318" cy="318"/>
            </a:xfrm>
            <a:prstGeom prst="rect">
              <a:avLst/>
            </a:prstGeom>
            <a:noFill/>
            <a:ln w="9525">
              <a:noFill/>
              <a:miter lim="800000"/>
              <a:headEnd/>
              <a:tailEnd/>
            </a:ln>
          </p:spPr>
          <p:txBody>
            <a:bodyPr anchor="ctr"/>
            <a:lstStyle/>
            <a:p>
              <a:endParaRPr lang="zh-CN" altLang="en-US" i="0">
                <a:solidFill>
                  <a:srgbClr val="000000"/>
                </a:solidFill>
                <a:latin typeface="Corbel" pitchFamily="34" charset="0"/>
              </a:endParaRPr>
            </a:p>
          </p:txBody>
        </p:sp>
      </p:grpSp>
      <p:grpSp>
        <p:nvGrpSpPr>
          <p:cNvPr id="48150" name="Group 31"/>
          <p:cNvGrpSpPr>
            <a:grpSpLocks/>
          </p:cNvGrpSpPr>
          <p:nvPr/>
        </p:nvGrpSpPr>
        <p:grpSpPr bwMode="auto">
          <a:xfrm>
            <a:off x="631825" y="3987800"/>
            <a:ext cx="931863" cy="927100"/>
            <a:chOff x="0" y="0"/>
            <a:chExt cx="587" cy="584"/>
          </a:xfrm>
        </p:grpSpPr>
        <p:pic>
          <p:nvPicPr>
            <p:cNvPr id="48162" name="笑脸 21"/>
            <p:cNvPicPr>
              <a:picLocks noChangeArrowheads="1"/>
            </p:cNvPicPr>
            <p:nvPr/>
          </p:nvPicPr>
          <p:blipFill>
            <a:blip r:embed="rId6"/>
            <a:srcRect/>
            <a:stretch>
              <a:fillRect/>
            </a:stretch>
          </p:blipFill>
          <p:spPr bwMode="auto">
            <a:xfrm>
              <a:off x="0" y="0"/>
              <a:ext cx="587" cy="584"/>
            </a:xfrm>
            <a:prstGeom prst="rect">
              <a:avLst/>
            </a:prstGeom>
            <a:noFill/>
            <a:ln w="9525">
              <a:noFill/>
              <a:miter lim="800000"/>
              <a:headEnd/>
              <a:tailEnd/>
            </a:ln>
          </p:spPr>
        </p:pic>
        <p:sp>
          <p:nvSpPr>
            <p:cNvPr id="48163" name="Text Box 33"/>
            <p:cNvSpPr txBox="1">
              <a:spLocks noChangeArrowheads="1"/>
            </p:cNvSpPr>
            <p:nvPr/>
          </p:nvSpPr>
          <p:spPr bwMode="auto">
            <a:xfrm>
              <a:off x="133" y="132"/>
              <a:ext cx="318" cy="318"/>
            </a:xfrm>
            <a:prstGeom prst="rect">
              <a:avLst/>
            </a:prstGeom>
            <a:noFill/>
            <a:ln w="9525">
              <a:noFill/>
              <a:miter lim="800000"/>
              <a:headEnd/>
              <a:tailEnd/>
            </a:ln>
          </p:spPr>
          <p:txBody>
            <a:bodyPr anchor="ctr"/>
            <a:lstStyle/>
            <a:p>
              <a:endParaRPr lang="zh-CN" altLang="en-US" i="0">
                <a:solidFill>
                  <a:srgbClr val="000000"/>
                </a:solidFill>
                <a:latin typeface="Corbel" pitchFamily="34" charset="0"/>
              </a:endParaRPr>
            </a:p>
          </p:txBody>
        </p:sp>
      </p:grpSp>
      <p:grpSp>
        <p:nvGrpSpPr>
          <p:cNvPr id="48151" name="Group 34"/>
          <p:cNvGrpSpPr>
            <a:grpSpLocks/>
          </p:cNvGrpSpPr>
          <p:nvPr/>
        </p:nvGrpSpPr>
        <p:grpSpPr bwMode="auto">
          <a:xfrm>
            <a:off x="565150" y="2489200"/>
            <a:ext cx="925513" cy="925513"/>
            <a:chOff x="0" y="0"/>
            <a:chExt cx="583" cy="583"/>
          </a:xfrm>
        </p:grpSpPr>
        <p:pic>
          <p:nvPicPr>
            <p:cNvPr id="48160" name="笑脸 22"/>
            <p:cNvPicPr>
              <a:picLocks noChangeArrowheads="1"/>
            </p:cNvPicPr>
            <p:nvPr/>
          </p:nvPicPr>
          <p:blipFill>
            <a:blip r:embed="rId5"/>
            <a:srcRect/>
            <a:stretch>
              <a:fillRect/>
            </a:stretch>
          </p:blipFill>
          <p:spPr bwMode="auto">
            <a:xfrm>
              <a:off x="0" y="0"/>
              <a:ext cx="583" cy="583"/>
            </a:xfrm>
            <a:prstGeom prst="rect">
              <a:avLst/>
            </a:prstGeom>
            <a:noFill/>
            <a:ln w="9525">
              <a:noFill/>
              <a:miter lim="800000"/>
              <a:headEnd/>
              <a:tailEnd/>
            </a:ln>
          </p:spPr>
        </p:pic>
        <p:sp>
          <p:nvSpPr>
            <p:cNvPr id="48161" name="Text Box 36"/>
            <p:cNvSpPr txBox="1">
              <a:spLocks noChangeArrowheads="1"/>
            </p:cNvSpPr>
            <p:nvPr/>
          </p:nvSpPr>
          <p:spPr bwMode="auto">
            <a:xfrm>
              <a:off x="130" y="131"/>
              <a:ext cx="318" cy="318"/>
            </a:xfrm>
            <a:prstGeom prst="rect">
              <a:avLst/>
            </a:prstGeom>
            <a:noFill/>
            <a:ln w="9525">
              <a:noFill/>
              <a:miter lim="800000"/>
              <a:headEnd/>
              <a:tailEnd/>
            </a:ln>
          </p:spPr>
          <p:txBody>
            <a:bodyPr anchor="ctr"/>
            <a:lstStyle/>
            <a:p>
              <a:endParaRPr lang="zh-CN" altLang="en-US" i="0">
                <a:solidFill>
                  <a:srgbClr val="000000"/>
                </a:solidFill>
                <a:latin typeface="Corbel" pitchFamily="34" charset="0"/>
              </a:endParaRPr>
            </a:p>
          </p:txBody>
        </p:sp>
      </p:grpSp>
      <p:grpSp>
        <p:nvGrpSpPr>
          <p:cNvPr id="48152" name="Group 37"/>
          <p:cNvGrpSpPr>
            <a:grpSpLocks/>
          </p:cNvGrpSpPr>
          <p:nvPr/>
        </p:nvGrpSpPr>
        <p:grpSpPr bwMode="auto">
          <a:xfrm>
            <a:off x="131763" y="1989138"/>
            <a:ext cx="933450" cy="925512"/>
            <a:chOff x="0" y="0"/>
            <a:chExt cx="588" cy="583"/>
          </a:xfrm>
        </p:grpSpPr>
        <p:pic>
          <p:nvPicPr>
            <p:cNvPr id="48158" name="笑脸 23"/>
            <p:cNvPicPr>
              <a:picLocks noChangeArrowheads="1"/>
            </p:cNvPicPr>
            <p:nvPr/>
          </p:nvPicPr>
          <p:blipFill>
            <a:blip r:embed="rId6"/>
            <a:srcRect/>
            <a:stretch>
              <a:fillRect/>
            </a:stretch>
          </p:blipFill>
          <p:spPr bwMode="auto">
            <a:xfrm>
              <a:off x="0" y="0"/>
              <a:ext cx="588" cy="583"/>
            </a:xfrm>
            <a:prstGeom prst="rect">
              <a:avLst/>
            </a:prstGeom>
            <a:noFill/>
            <a:ln w="9525">
              <a:noFill/>
              <a:miter lim="800000"/>
              <a:headEnd/>
              <a:tailEnd/>
            </a:ln>
          </p:spPr>
        </p:pic>
        <p:sp>
          <p:nvSpPr>
            <p:cNvPr id="48159" name="Text Box 39"/>
            <p:cNvSpPr txBox="1">
              <a:spLocks noChangeArrowheads="1"/>
            </p:cNvSpPr>
            <p:nvPr/>
          </p:nvSpPr>
          <p:spPr bwMode="auto">
            <a:xfrm>
              <a:off x="133" y="131"/>
              <a:ext cx="318" cy="318"/>
            </a:xfrm>
            <a:prstGeom prst="rect">
              <a:avLst/>
            </a:prstGeom>
            <a:noFill/>
            <a:ln w="9525">
              <a:noFill/>
              <a:miter lim="800000"/>
              <a:headEnd/>
              <a:tailEnd/>
            </a:ln>
          </p:spPr>
          <p:txBody>
            <a:bodyPr anchor="ctr"/>
            <a:lstStyle/>
            <a:p>
              <a:endParaRPr lang="zh-CN" altLang="en-US" i="0">
                <a:solidFill>
                  <a:srgbClr val="000000"/>
                </a:solidFill>
                <a:latin typeface="Corbel" pitchFamily="34" charset="0"/>
              </a:endParaRPr>
            </a:p>
          </p:txBody>
        </p:sp>
      </p:grpSp>
      <p:sp>
        <p:nvSpPr>
          <p:cNvPr id="42" name="TextBox 24"/>
          <p:cNvSpPr txBox="1">
            <a:spLocks noChangeArrowheads="1"/>
          </p:cNvSpPr>
          <p:nvPr/>
        </p:nvSpPr>
        <p:spPr bwMode="auto">
          <a:xfrm>
            <a:off x="611188" y="5395913"/>
            <a:ext cx="7848600" cy="476250"/>
          </a:xfrm>
          <a:prstGeom prst="rect">
            <a:avLst/>
          </a:prstGeom>
          <a:solidFill>
            <a:srgbClr val="FFFFFF">
              <a:alpha val="10980"/>
            </a:srgbClr>
          </a:solidFill>
          <a:ln w="19050">
            <a:solidFill>
              <a:schemeClr val="accent2"/>
            </a:solidFill>
            <a:miter lim="800000"/>
            <a:headEnd/>
            <a:tailEnd/>
          </a:ln>
        </p:spPr>
        <p:txBody>
          <a:bodyPr>
            <a:spAutoFit/>
          </a:bodyPr>
          <a:lstStyle/>
          <a:p>
            <a:r>
              <a:rPr lang="zh-CN" altLang="en-US" sz="2400" b="1" i="0">
                <a:latin typeface="Corbel" pitchFamily="34" charset="0"/>
              </a:rPr>
              <a:t>沿着故障返回的路径，对缺陷分析、定位和修正</a:t>
            </a:r>
            <a:r>
              <a:rPr lang="en-US" altLang="zh-CN" sz="2400" b="1" i="0">
                <a:latin typeface="Corbel" pitchFamily="34" charset="0"/>
              </a:rPr>
              <a:t>——</a:t>
            </a:r>
            <a:r>
              <a:rPr lang="zh-CN" altLang="en-US" sz="2400" b="1" i="0">
                <a:latin typeface="Corbel" pitchFamily="34" charset="0"/>
              </a:rPr>
              <a:t>调试</a:t>
            </a:r>
          </a:p>
        </p:txBody>
      </p:sp>
      <p:cxnSp>
        <p:nvCxnSpPr>
          <p:cNvPr id="43" name="直接箭头连接符 25"/>
          <p:cNvCxnSpPr>
            <a:cxnSpLocks noChangeShapeType="1"/>
          </p:cNvCxnSpPr>
          <p:nvPr/>
        </p:nvCxnSpPr>
        <p:spPr bwMode="auto">
          <a:xfrm rot="10800000">
            <a:off x="1258888" y="1866900"/>
            <a:ext cx="6985000" cy="3175"/>
          </a:xfrm>
          <a:prstGeom prst="bentConnector3">
            <a:avLst>
              <a:gd name="adj1" fmla="val 50000"/>
            </a:avLst>
          </a:prstGeom>
          <a:noFill/>
          <a:ln w="57150">
            <a:solidFill>
              <a:srgbClr val="FFFF00"/>
            </a:solidFill>
            <a:prstDash val="dashDot"/>
            <a:miter lim="800000"/>
            <a:headEnd type="arrow" w="med" len="med"/>
            <a:tailEnd/>
          </a:ln>
        </p:spPr>
      </p:cxnSp>
      <p:sp>
        <p:nvSpPr>
          <p:cNvPr id="44" name="TextBox 24"/>
          <p:cNvSpPr txBox="1">
            <a:spLocks noChangeArrowheads="1"/>
          </p:cNvSpPr>
          <p:nvPr/>
        </p:nvSpPr>
        <p:spPr bwMode="auto">
          <a:xfrm>
            <a:off x="1331913" y="1219200"/>
            <a:ext cx="6075362" cy="476250"/>
          </a:xfrm>
          <a:prstGeom prst="rect">
            <a:avLst/>
          </a:prstGeom>
          <a:solidFill>
            <a:srgbClr val="FFFFFF">
              <a:alpha val="10980"/>
            </a:srgbClr>
          </a:solidFill>
          <a:ln w="19050">
            <a:solidFill>
              <a:schemeClr val="accent2"/>
            </a:solidFill>
            <a:miter lim="800000"/>
            <a:headEnd/>
            <a:tailEnd/>
          </a:ln>
        </p:spPr>
        <p:txBody>
          <a:bodyPr>
            <a:spAutoFit/>
          </a:bodyPr>
          <a:lstStyle/>
          <a:p>
            <a:r>
              <a:rPr lang="zh-CN" altLang="en-US" sz="2400" b="1" i="0">
                <a:latin typeface="Corbel" pitchFamily="34" charset="0"/>
              </a:rPr>
              <a:t>发现系统失效，以证明缺陷的存在</a:t>
            </a:r>
            <a:r>
              <a:rPr lang="en-US" altLang="zh-CN" sz="2400" b="1" i="0">
                <a:latin typeface="Corbel" pitchFamily="34" charset="0"/>
              </a:rPr>
              <a:t>——</a:t>
            </a:r>
            <a:r>
              <a:rPr lang="zh-CN" altLang="en-US" sz="2400" b="1" i="0">
                <a:latin typeface="Corbel" pitchFamily="34" charset="0"/>
              </a:rPr>
              <a:t>测试</a:t>
            </a:r>
          </a:p>
        </p:txBody>
      </p:sp>
      <p:cxnSp>
        <p:nvCxnSpPr>
          <p:cNvPr id="45" name="直接箭头连接符 25"/>
          <p:cNvCxnSpPr>
            <a:cxnSpLocks noChangeShapeType="1"/>
          </p:cNvCxnSpPr>
          <p:nvPr/>
        </p:nvCxnSpPr>
        <p:spPr bwMode="auto">
          <a:xfrm rot="10800000">
            <a:off x="1258888" y="1866900"/>
            <a:ext cx="6985000" cy="3175"/>
          </a:xfrm>
          <a:prstGeom prst="bentConnector3">
            <a:avLst>
              <a:gd name="adj1" fmla="val 50000"/>
            </a:avLst>
          </a:prstGeom>
          <a:noFill/>
          <a:ln w="57150">
            <a:solidFill>
              <a:srgbClr val="FFFF00"/>
            </a:solidFill>
            <a:prstDash val="dashDot"/>
            <a:miter lim="800000"/>
            <a:headEnd type="arrow" w="med" len="med"/>
            <a:tailEnd/>
          </a:ln>
        </p:spPr>
      </p:cxnSp>
      <p:sp>
        <p:nvSpPr>
          <p:cNvPr id="46" name="TextBox 24"/>
          <p:cNvSpPr txBox="1">
            <a:spLocks noChangeArrowheads="1"/>
          </p:cNvSpPr>
          <p:nvPr/>
        </p:nvSpPr>
        <p:spPr bwMode="auto">
          <a:xfrm>
            <a:off x="1331913" y="1219200"/>
            <a:ext cx="6075362" cy="476250"/>
          </a:xfrm>
          <a:prstGeom prst="rect">
            <a:avLst/>
          </a:prstGeom>
          <a:solidFill>
            <a:srgbClr val="FFFFFF">
              <a:alpha val="10980"/>
            </a:srgbClr>
          </a:solidFill>
          <a:ln w="19050">
            <a:solidFill>
              <a:schemeClr val="accent2"/>
            </a:solidFill>
            <a:miter lim="800000"/>
            <a:headEnd/>
            <a:tailEnd/>
          </a:ln>
        </p:spPr>
        <p:txBody>
          <a:bodyPr>
            <a:spAutoFit/>
          </a:bodyPr>
          <a:lstStyle/>
          <a:p>
            <a:r>
              <a:rPr lang="zh-CN" altLang="en-US" sz="2400" b="1" i="0">
                <a:latin typeface="Corbel" pitchFamily="34" charset="0"/>
              </a:rPr>
              <a:t>发现系统失效，以证明缺陷的存在</a:t>
            </a:r>
            <a:r>
              <a:rPr lang="en-US" altLang="zh-CN" sz="2400" b="1" i="0">
                <a:latin typeface="Corbel" pitchFamily="34" charset="0"/>
              </a:rPr>
              <a:t>——</a:t>
            </a:r>
            <a:r>
              <a:rPr lang="zh-CN" altLang="en-US" sz="2400" b="1" i="0">
                <a:latin typeface="Corbel" pitchFamily="34" charset="0"/>
              </a:rPr>
              <a:t>测试</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ox(out)">
                                      <p:cBhvr>
                                        <p:cTn id="7" dur="500"/>
                                        <p:tgtEl>
                                          <p:spTgt spid="4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ox(out)">
                                      <p:cBhvr>
                                        <p:cTn id="10" dur="500"/>
                                        <p:tgtEl>
                                          <p:spTgt spid="44"/>
                                        </p:tgtEl>
                                      </p:cBhvr>
                                    </p:animEffect>
                                  </p:childTnLst>
                                </p:cTn>
                              </p:par>
                              <p:par>
                                <p:cTn id="11" presetID="4" presetClass="entr" presetSubtype="32"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box(out)">
                                      <p:cBhvr>
                                        <p:cTn id="13" dur="500"/>
                                        <p:tgtEl>
                                          <p:spTgt spid="45"/>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box(out)">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500"/>
                                        <p:tgtEl>
                                          <p:spTgt spid="26"/>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ox(out)">
                                      <p:cBhvr>
                                        <p:cTn id="2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autoUpdateAnimBg="0"/>
      <p:bldP spid="44" grpId="0" animBg="1" autoUpdateAnimBg="0"/>
      <p:bldP spid="46"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dirty="0"/>
              <a:t>软件缺陷产生的原因</a:t>
            </a:r>
          </a:p>
        </p:txBody>
      </p:sp>
      <p:sp>
        <p:nvSpPr>
          <p:cNvPr id="49155" name="内容占位符 2"/>
          <p:cNvSpPr>
            <a:spLocks noGrp="1"/>
          </p:cNvSpPr>
          <p:nvPr>
            <p:ph idx="1"/>
          </p:nvPr>
        </p:nvSpPr>
        <p:spPr/>
        <p:txBody>
          <a:bodyPr/>
          <a:lstStyle/>
          <a:p>
            <a:pPr marL="358775" eaLnBrk="1" hangingPunct="1"/>
            <a:r>
              <a:rPr lang="zh-CN" altLang="en-US" dirty="0"/>
              <a:t>软件缺陷的不可避免性。</a:t>
            </a:r>
          </a:p>
          <a:p>
            <a:pPr lvl="1" eaLnBrk="1" hangingPunct="1"/>
            <a:r>
              <a:rPr lang="zh-CN" altLang="en-US" b="1" dirty="0">
                <a:solidFill>
                  <a:srgbClr val="0000FF"/>
                </a:solidFill>
                <a:latin typeface="黑体" pitchFamily="2" charset="-122"/>
                <a:cs typeface="楷体_GB2312" pitchFamily="49" charset="-122"/>
              </a:rPr>
              <a:t>1、软件本身</a:t>
            </a:r>
            <a:r>
              <a:rPr lang="zh-CN" altLang="en-US" dirty="0">
                <a:solidFill>
                  <a:srgbClr val="0000FF"/>
                </a:solidFill>
                <a:latin typeface="黑体" pitchFamily="2" charset="-122"/>
                <a:cs typeface="楷体_GB2312" pitchFamily="49" charset="-122"/>
              </a:rPr>
              <a:t>：</a:t>
            </a:r>
            <a:r>
              <a:rPr lang="zh-CN" altLang="en-US" dirty="0">
                <a:latin typeface="黑体" pitchFamily="2" charset="-122"/>
                <a:cs typeface="楷体_GB2312" pitchFamily="49" charset="-122"/>
              </a:rPr>
              <a:t>需求不清晰、结构复杂、运行环境复杂、采用新技术、系统扩展或兼容问题</a:t>
            </a:r>
          </a:p>
          <a:p>
            <a:pPr lvl="1" eaLnBrk="1" hangingPunct="1"/>
            <a:r>
              <a:rPr lang="zh-CN" altLang="en-US" b="1" dirty="0">
                <a:solidFill>
                  <a:srgbClr val="0000FF"/>
                </a:solidFill>
                <a:latin typeface="黑体" pitchFamily="2" charset="-122"/>
                <a:cs typeface="楷体_GB2312" pitchFamily="49" charset="-122"/>
              </a:rPr>
              <a:t>2、团队工作</a:t>
            </a:r>
            <a:r>
              <a:rPr lang="zh-CN" altLang="en-US" dirty="0">
                <a:solidFill>
                  <a:srgbClr val="0000FF"/>
                </a:solidFill>
                <a:latin typeface="黑体" pitchFamily="2" charset="-122"/>
                <a:cs typeface="楷体_GB2312" pitchFamily="49" charset="-122"/>
              </a:rPr>
              <a:t>：</a:t>
            </a:r>
            <a:r>
              <a:rPr lang="zh-CN" altLang="en-US" dirty="0">
                <a:latin typeface="黑体" pitchFamily="2" charset="-122"/>
                <a:cs typeface="楷体_GB2312" pitchFamily="49" charset="-122"/>
              </a:rPr>
              <a:t>需求理解、相互沟通、技术水平</a:t>
            </a:r>
          </a:p>
          <a:p>
            <a:pPr lvl="1" eaLnBrk="1" hangingPunct="1"/>
            <a:r>
              <a:rPr lang="zh-CN" altLang="en-US" b="1" dirty="0">
                <a:solidFill>
                  <a:srgbClr val="0000FF"/>
                </a:solidFill>
                <a:latin typeface="黑体" pitchFamily="2" charset="-122"/>
                <a:cs typeface="楷体_GB2312" pitchFamily="49" charset="-122"/>
              </a:rPr>
              <a:t>3、技术问题</a:t>
            </a:r>
            <a:r>
              <a:rPr lang="zh-CN" altLang="en-US" dirty="0">
                <a:solidFill>
                  <a:srgbClr val="0000FF"/>
                </a:solidFill>
                <a:latin typeface="黑体" pitchFamily="2" charset="-122"/>
                <a:cs typeface="楷体_GB2312" pitchFamily="49" charset="-122"/>
              </a:rPr>
              <a:t>：</a:t>
            </a:r>
            <a:r>
              <a:rPr lang="zh-CN" altLang="en-US" dirty="0">
                <a:latin typeface="黑体" pitchFamily="2" charset="-122"/>
                <a:cs typeface="楷体_GB2312" pitchFamily="49" charset="-122"/>
              </a:rPr>
              <a:t>算法错误、语法错误等</a:t>
            </a:r>
          </a:p>
          <a:p>
            <a:pPr lvl="1" eaLnBrk="1" hangingPunct="1"/>
            <a:r>
              <a:rPr lang="zh-CN" altLang="en-US" b="1" dirty="0">
                <a:solidFill>
                  <a:srgbClr val="0000FF"/>
                </a:solidFill>
                <a:latin typeface="黑体" pitchFamily="2" charset="-122"/>
                <a:cs typeface="楷体_GB2312" pitchFamily="49" charset="-122"/>
              </a:rPr>
              <a:t>4、项目管理</a:t>
            </a:r>
            <a:r>
              <a:rPr lang="zh-CN" altLang="en-US" dirty="0">
                <a:solidFill>
                  <a:srgbClr val="0000FF"/>
                </a:solidFill>
                <a:latin typeface="黑体" pitchFamily="2" charset="-122"/>
                <a:cs typeface="楷体_GB2312" pitchFamily="49" charset="-122"/>
              </a:rPr>
              <a:t>：</a:t>
            </a:r>
            <a:r>
              <a:rPr lang="zh-CN" altLang="en-US" dirty="0">
                <a:latin typeface="黑体" pitchFamily="2" charset="-122"/>
                <a:cs typeface="楷体_GB2312" pitchFamily="49" charset="-122"/>
              </a:rPr>
              <a:t>不重视质量、缺乏评审机制、风险估计不足等。</a:t>
            </a:r>
          </a:p>
          <a:p>
            <a:pPr marL="358775"/>
            <a:endParaRPr lang="zh-CN" altLang="en-US" dirty="0"/>
          </a:p>
        </p:txBody>
      </p:sp>
      <p:sp>
        <p:nvSpPr>
          <p:cNvPr id="49156" name="页脚占位符 3"/>
          <p:cNvSpPr>
            <a:spLocks noGrp="1"/>
          </p:cNvSpPr>
          <p:nvPr>
            <p:ph type="ftr" sz="quarter" idx="10"/>
          </p:nvPr>
        </p:nvSpPr>
        <p:spPr>
          <a:noFill/>
        </p:spPr>
        <p:txBody>
          <a:bodyPr/>
          <a:lstStyle/>
          <a:p>
            <a:fld id="{81C14EA9-EA32-4BD8-A3BF-67D52A80E84B}" type="slidenum">
              <a:rPr lang="en-US" altLang="zh-CN" smtClean="0"/>
              <a:pPr/>
              <a:t>45</a:t>
            </a:fld>
            <a:endParaRPr lang="en-US" altLang="zh-CN"/>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endParaRPr lang="zh-CN" altLang="en-US"/>
          </a:p>
        </p:txBody>
      </p:sp>
      <p:sp>
        <p:nvSpPr>
          <p:cNvPr id="48131" name="内容占位符 2"/>
          <p:cNvSpPr>
            <a:spLocks noGrp="1"/>
          </p:cNvSpPr>
          <p:nvPr>
            <p:ph idx="1"/>
          </p:nvPr>
        </p:nvSpPr>
        <p:spPr/>
        <p:txBody>
          <a:bodyPr/>
          <a:lstStyle/>
          <a:p>
            <a:pPr marL="358775"/>
            <a:r>
              <a:rPr lang="zh-CN" altLang="en-US"/>
              <a:t>问题：软件缺陷可能存在于什么地方？仅出现在代码中？</a:t>
            </a:r>
          </a:p>
          <a:p>
            <a:pPr lvl="1" eaLnBrk="1" hangingPunct="1">
              <a:spcBef>
                <a:spcPct val="10000"/>
              </a:spcBef>
            </a:pPr>
            <a:r>
              <a:rPr lang="zh-CN" altLang="en-US">
                <a:solidFill>
                  <a:srgbClr val="FF0000"/>
                </a:solidFill>
                <a:latin typeface="黑体" pitchFamily="2" charset="-122"/>
                <a:ea typeface="黑体" pitchFamily="2" charset="-122"/>
                <a:cs typeface="楷体_GB2312" pitchFamily="49" charset="-122"/>
              </a:rPr>
              <a:t>不是。</a:t>
            </a:r>
          </a:p>
          <a:p>
            <a:pPr lvl="1" eaLnBrk="1" hangingPunct="1">
              <a:spcBef>
                <a:spcPct val="10000"/>
              </a:spcBef>
            </a:pPr>
            <a:r>
              <a:rPr lang="zh-CN" altLang="en-US">
                <a:solidFill>
                  <a:srgbClr val="FF0000"/>
                </a:solidFill>
                <a:latin typeface="黑体" pitchFamily="2" charset="-122"/>
                <a:ea typeface="黑体" pitchFamily="2" charset="-122"/>
                <a:cs typeface="楷体_GB2312" pitchFamily="49" charset="-122"/>
              </a:rPr>
              <a:t>它无处不在！</a:t>
            </a:r>
          </a:p>
          <a:p>
            <a:pPr lvl="1" eaLnBrk="1" hangingPunct="1">
              <a:spcBef>
                <a:spcPct val="10000"/>
              </a:spcBef>
            </a:pPr>
            <a:r>
              <a:rPr lang="zh-CN" altLang="en-US">
                <a:solidFill>
                  <a:srgbClr val="FF0000"/>
                </a:solidFill>
                <a:latin typeface="黑体" pitchFamily="2" charset="-122"/>
                <a:ea typeface="黑体" pitchFamily="2" charset="-122"/>
                <a:cs typeface="楷体_GB2312" pitchFamily="49" charset="-122"/>
              </a:rPr>
              <a:t>其中，需求说明书是软件缺陷出现最多的地方。</a:t>
            </a:r>
          </a:p>
          <a:p>
            <a:pPr marL="358775"/>
            <a:r>
              <a:rPr lang="zh-CN" altLang="en-US"/>
              <a:t>因此，我们必须提前测试，预防缺陷在后期大爆发</a:t>
            </a:r>
          </a:p>
        </p:txBody>
      </p:sp>
      <p:sp>
        <p:nvSpPr>
          <p:cNvPr id="50180" name="页脚占位符 3"/>
          <p:cNvSpPr>
            <a:spLocks noGrp="1"/>
          </p:cNvSpPr>
          <p:nvPr>
            <p:ph type="ftr" sz="quarter" idx="10"/>
          </p:nvPr>
        </p:nvSpPr>
        <p:spPr>
          <a:noFill/>
        </p:spPr>
        <p:txBody>
          <a:bodyPr/>
          <a:lstStyle/>
          <a:p>
            <a:fld id="{5458320A-AA44-432B-8F01-5E48C45DCDAA}" type="slidenum">
              <a:rPr lang="en-US" altLang="zh-CN" smtClean="0"/>
              <a:pPr/>
              <a:t>46</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1079500" y="76200"/>
            <a:ext cx="7531100" cy="647700"/>
          </a:xfrm>
        </p:spPr>
        <p:txBody>
          <a:bodyPr/>
          <a:lstStyle/>
          <a:p>
            <a:r>
              <a:rPr lang="zh-CN" altLang="en-US">
                <a:latin typeface="华文中宋" pitchFamily="2" charset="-122"/>
                <a:ea typeface="华文中宋" pitchFamily="2" charset="-122"/>
              </a:rPr>
              <a:t>软件缺陷在开发周期的不同阶段的</a:t>
            </a:r>
            <a:r>
              <a:rPr lang="zh-CN" altLang="en-US">
                <a:solidFill>
                  <a:srgbClr val="FF0000"/>
                </a:solidFill>
                <a:latin typeface="华文中宋" pitchFamily="2" charset="-122"/>
                <a:ea typeface="华文中宋" pitchFamily="2" charset="-122"/>
              </a:rPr>
              <a:t>分布</a:t>
            </a:r>
            <a:endParaRPr lang="zh-CN" altLang="en-US"/>
          </a:p>
        </p:txBody>
      </p:sp>
      <p:sp>
        <p:nvSpPr>
          <p:cNvPr id="51203" name="页脚占位符 3"/>
          <p:cNvSpPr>
            <a:spLocks noGrp="1"/>
          </p:cNvSpPr>
          <p:nvPr>
            <p:ph type="ftr" sz="quarter" idx="10"/>
          </p:nvPr>
        </p:nvSpPr>
        <p:spPr>
          <a:noFill/>
        </p:spPr>
        <p:txBody>
          <a:bodyPr/>
          <a:lstStyle/>
          <a:p>
            <a:fld id="{D31A632E-EB12-475E-A4A7-546C2475D912}" type="slidenum">
              <a:rPr lang="en-US" altLang="zh-CN" smtClean="0"/>
              <a:pPr/>
              <a:t>47</a:t>
            </a:fld>
            <a:endParaRPr lang="en-US" altLang="zh-CN"/>
          </a:p>
        </p:txBody>
      </p:sp>
      <p:pic>
        <p:nvPicPr>
          <p:cNvPr id="51204" name="Picture 2"/>
          <p:cNvPicPr>
            <a:picLocks noChangeAspect="1" noChangeArrowheads="1"/>
          </p:cNvPicPr>
          <p:nvPr/>
        </p:nvPicPr>
        <p:blipFill>
          <a:blip r:embed="rId2"/>
          <a:srcRect/>
          <a:stretch>
            <a:fillRect/>
          </a:stretch>
        </p:blipFill>
        <p:spPr bwMode="auto">
          <a:xfrm>
            <a:off x="1143000" y="1371600"/>
            <a:ext cx="6864350" cy="4191000"/>
          </a:xfrm>
          <a:prstGeom prst="rect">
            <a:avLst/>
          </a:prstGeom>
          <a:noFill/>
          <a:ln w="9525">
            <a:noFill/>
            <a:miter lim="800000"/>
            <a:headEnd/>
            <a:tailEnd/>
          </a:ln>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p:cNvSpPr>
          <p:nvPr>
            <p:ph type="title"/>
          </p:nvPr>
        </p:nvSpPr>
        <p:spPr/>
        <p:txBody>
          <a:bodyPr/>
          <a:lstStyle/>
          <a:p>
            <a:r>
              <a:rPr lang="zh-CN" altLang="en-US"/>
              <a:t>软件缺陷构成</a:t>
            </a:r>
          </a:p>
        </p:txBody>
      </p:sp>
      <p:sp>
        <p:nvSpPr>
          <p:cNvPr id="12292" name="页脚占位符 3"/>
          <p:cNvSpPr>
            <a:spLocks noGrp="1"/>
          </p:cNvSpPr>
          <p:nvPr>
            <p:ph type="ftr" sz="quarter" idx="10"/>
          </p:nvPr>
        </p:nvSpPr>
        <p:spPr>
          <a:noFill/>
        </p:spPr>
        <p:txBody>
          <a:bodyPr/>
          <a:lstStyle/>
          <a:p>
            <a:fld id="{4797B44E-E1D6-4266-A872-AF6AA9E4C30D}" type="slidenum">
              <a:rPr lang="en-US" altLang="zh-CN" smtClean="0"/>
              <a:pPr/>
              <a:t>48</a:t>
            </a:fld>
            <a:endParaRPr lang="en-US" altLang="zh-CN"/>
          </a:p>
        </p:txBody>
      </p:sp>
      <p:graphicFrame>
        <p:nvGraphicFramePr>
          <p:cNvPr id="12290" name="Object 3"/>
          <p:cNvGraphicFramePr>
            <a:graphicFrameLocks noChangeAspect="1"/>
          </p:cNvGraphicFramePr>
          <p:nvPr/>
        </p:nvGraphicFramePr>
        <p:xfrm>
          <a:off x="1143000" y="1295400"/>
          <a:ext cx="5986463" cy="4221163"/>
        </p:xfrm>
        <a:graphic>
          <a:graphicData uri="http://schemas.openxmlformats.org/presentationml/2006/ole">
            <mc:AlternateContent xmlns:mc="http://schemas.openxmlformats.org/markup-compatibility/2006">
              <mc:Choice xmlns:v="urn:schemas-microsoft-com:vml" Requires="v">
                <p:oleObj spid="_x0000_s12388" r:id="rId3" imgW="4562616" imgH="3410102" progId="Excel.Sheet.8">
                  <p:embed/>
                </p:oleObj>
              </mc:Choice>
              <mc:Fallback>
                <p:oleObj r:id="rId3" imgW="4562616" imgH="3410102"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295400"/>
                        <a:ext cx="5986463" cy="42211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C0399B4A-F737-834E-BA56-0D379F90DAC2}"/>
              </a:ext>
            </a:extLst>
          </p:cNvPr>
          <p:cNvSpPr txBox="1"/>
          <p:nvPr/>
        </p:nvSpPr>
        <p:spPr>
          <a:xfrm>
            <a:off x="5334000" y="4800600"/>
            <a:ext cx="3281668" cy="400110"/>
          </a:xfrm>
          <a:prstGeom prst="rect">
            <a:avLst/>
          </a:prstGeom>
          <a:noFill/>
        </p:spPr>
        <p:txBody>
          <a:bodyPr wrap="none" rtlCol="0">
            <a:spAutoFit/>
          </a:bodyPr>
          <a:lstStyle/>
          <a:p>
            <a:pPr algn="l"/>
            <a:r>
              <a:rPr kumimoji="1" lang="zh-CN" altLang="en-US" sz="2000" b="1" i="0" dirty="0">
                <a:solidFill>
                  <a:srgbClr val="0000FF"/>
                </a:solidFill>
              </a:rPr>
              <a:t>利益干系人开个小会过一遍</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a:t>修复软件缺陷的代价</a:t>
            </a:r>
          </a:p>
        </p:txBody>
      </p:sp>
      <p:sp>
        <p:nvSpPr>
          <p:cNvPr id="52227" name="内容占位符 2"/>
          <p:cNvSpPr>
            <a:spLocks noGrp="1"/>
          </p:cNvSpPr>
          <p:nvPr>
            <p:ph idx="1"/>
          </p:nvPr>
        </p:nvSpPr>
        <p:spPr/>
        <p:txBody>
          <a:bodyPr/>
          <a:lstStyle/>
          <a:p>
            <a:pPr marL="358775" eaLnBrk="1" hangingPunct="1">
              <a:spcBef>
                <a:spcPts val="400"/>
              </a:spcBef>
            </a:pPr>
            <a:r>
              <a:rPr lang="zh-CN" altLang="en-US"/>
              <a:t>“老生常谈”，但仍未得到足够的重视！</a:t>
            </a:r>
            <a:endParaRPr lang="en-US"/>
          </a:p>
          <a:p>
            <a:pPr marL="358775" eaLnBrk="1" hangingPunct="1">
              <a:spcBef>
                <a:spcPts val="400"/>
              </a:spcBef>
            </a:pPr>
            <a:r>
              <a:rPr lang="zh-CN" altLang="en-US"/>
              <a:t>人们总是因追求进度和实现而忽略了对软件缺陷的及时排除。</a:t>
            </a:r>
          </a:p>
          <a:p>
            <a:pPr marL="358775"/>
            <a:endParaRPr lang="zh-CN" altLang="en-US"/>
          </a:p>
        </p:txBody>
      </p:sp>
      <p:sp>
        <p:nvSpPr>
          <p:cNvPr id="52228" name="页脚占位符 3"/>
          <p:cNvSpPr>
            <a:spLocks noGrp="1"/>
          </p:cNvSpPr>
          <p:nvPr>
            <p:ph type="ftr" sz="quarter" idx="10"/>
          </p:nvPr>
        </p:nvSpPr>
        <p:spPr>
          <a:noFill/>
        </p:spPr>
        <p:txBody>
          <a:bodyPr/>
          <a:lstStyle/>
          <a:p>
            <a:fld id="{805FE2AB-4BD0-4DFC-A4E6-44C92F96CCDE}" type="slidenum">
              <a:rPr lang="en-US" altLang="zh-CN" smtClean="0"/>
              <a:pPr/>
              <a:t>49</a:t>
            </a:fld>
            <a:endParaRPr lang="en-US" altLang="zh-CN"/>
          </a:p>
        </p:txBody>
      </p:sp>
      <p:pic>
        <p:nvPicPr>
          <p:cNvPr id="52229" name="Picture 2"/>
          <p:cNvPicPr>
            <a:picLocks noChangeAspect="1" noChangeArrowheads="1"/>
          </p:cNvPicPr>
          <p:nvPr/>
        </p:nvPicPr>
        <p:blipFill>
          <a:blip r:embed="rId2"/>
          <a:srcRect/>
          <a:stretch>
            <a:fillRect/>
          </a:stretch>
        </p:blipFill>
        <p:spPr bwMode="auto">
          <a:xfrm>
            <a:off x="1476375" y="2565400"/>
            <a:ext cx="5849938" cy="3643313"/>
          </a:xfrm>
          <a:prstGeom prst="rect">
            <a:avLst/>
          </a:prstGeom>
          <a:noFill/>
          <a:ln w="9525">
            <a:noFill/>
            <a:miter lim="800000"/>
            <a:headEnd/>
            <a:tailEnd/>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a:xfrm>
            <a:off x="1079500" y="76200"/>
            <a:ext cx="7912100" cy="647700"/>
          </a:xfrm>
        </p:spPr>
        <p:txBody>
          <a:bodyPr/>
          <a:lstStyle/>
          <a:p>
            <a:r>
              <a:rPr lang="zh-CN" altLang="zh-CN"/>
              <a:t>软件测试行业现状具体数据分析</a:t>
            </a:r>
            <a:r>
              <a:rPr lang="en-US" altLang="zh-CN"/>
              <a:t>(</a:t>
            </a:r>
            <a:r>
              <a:rPr lang="zh-CN" altLang="en-US"/>
              <a:t>续</a:t>
            </a:r>
            <a:r>
              <a:rPr lang="en-US" altLang="zh-CN"/>
              <a:t>)</a:t>
            </a:r>
            <a:endParaRPr lang="zh-CN" altLang="en-US"/>
          </a:p>
        </p:txBody>
      </p:sp>
      <p:sp>
        <p:nvSpPr>
          <p:cNvPr id="2052" name="内容占位符 2"/>
          <p:cNvSpPr>
            <a:spLocks noGrp="1"/>
          </p:cNvSpPr>
          <p:nvPr>
            <p:ph idx="1"/>
          </p:nvPr>
        </p:nvSpPr>
        <p:spPr/>
        <p:txBody>
          <a:bodyPr/>
          <a:lstStyle/>
          <a:p>
            <a:pPr marL="358775"/>
            <a:r>
              <a:rPr lang="zh-CN" altLang="zh-CN"/>
              <a:t>测试人</a:t>
            </a:r>
            <a:r>
              <a:rPr lang="zh-CN" altLang="en-US"/>
              <a:t>员</a:t>
            </a:r>
            <a:r>
              <a:rPr lang="zh-CN" altLang="zh-CN"/>
              <a:t>所在公司的</a:t>
            </a:r>
            <a:r>
              <a:rPr lang="zh-CN" altLang="en-US"/>
              <a:t>公司性质</a:t>
            </a:r>
          </a:p>
        </p:txBody>
      </p:sp>
      <p:sp>
        <p:nvSpPr>
          <p:cNvPr id="2053" name="页脚占位符 3"/>
          <p:cNvSpPr>
            <a:spLocks noGrp="1"/>
          </p:cNvSpPr>
          <p:nvPr>
            <p:ph type="ftr" sz="quarter" idx="10"/>
          </p:nvPr>
        </p:nvSpPr>
        <p:spPr>
          <a:noFill/>
        </p:spPr>
        <p:txBody>
          <a:bodyPr/>
          <a:lstStyle/>
          <a:p>
            <a:fld id="{52D1C3F3-3FD0-481C-A0C7-C70EE126F7B7}" type="slidenum">
              <a:rPr lang="en-US" altLang="zh-CN" smtClean="0"/>
              <a:pPr/>
              <a:t>5</a:t>
            </a:fld>
            <a:endParaRPr lang="en-US" altLang="zh-CN"/>
          </a:p>
        </p:txBody>
      </p:sp>
      <p:graphicFrame>
        <p:nvGraphicFramePr>
          <p:cNvPr id="2050" name="图表 5"/>
          <p:cNvGraphicFramePr>
            <a:graphicFrameLocks/>
          </p:cNvGraphicFramePr>
          <p:nvPr/>
        </p:nvGraphicFramePr>
        <p:xfrm>
          <a:off x="1143000" y="1752600"/>
          <a:ext cx="6096000" cy="4064000"/>
        </p:xfrm>
        <a:graphic>
          <a:graphicData uri="http://schemas.openxmlformats.org/presentationml/2006/ole">
            <mc:AlternateContent xmlns:mc="http://schemas.openxmlformats.org/markup-compatibility/2006">
              <mc:Choice xmlns:v="urn:schemas-microsoft-com:vml" Requires="v">
                <p:oleObj spid="_x0000_s2148" r:id="rId3" imgW="6096528" imgH="4060288" progId="Excel.Sheet.8">
                  <p:embed/>
                </p:oleObj>
              </mc:Choice>
              <mc:Fallback>
                <p:oleObj r:id="rId3" imgW="6096528" imgH="4060288" progId="Excel.Shee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6096000" cy="40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a:t>软件测试</a:t>
            </a:r>
          </a:p>
        </p:txBody>
      </p:sp>
      <p:sp>
        <p:nvSpPr>
          <p:cNvPr id="51203" name="内容占位符 2"/>
          <p:cNvSpPr>
            <a:spLocks noGrp="1"/>
          </p:cNvSpPr>
          <p:nvPr>
            <p:ph idx="1"/>
          </p:nvPr>
        </p:nvSpPr>
        <p:spPr/>
        <p:txBody>
          <a:bodyPr/>
          <a:lstStyle/>
          <a:p>
            <a:pPr marL="358775"/>
            <a:r>
              <a:rPr lang="en-US" altLang="zh-CN" dirty="0">
                <a:latin typeface="Book Antiqua" pitchFamily="18" charset="0"/>
              </a:rPr>
              <a:t>IEEE</a:t>
            </a:r>
            <a:r>
              <a:rPr lang="zh-CN" altLang="en-US" dirty="0">
                <a:latin typeface="Book Antiqua" pitchFamily="18" charset="0"/>
              </a:rPr>
              <a:t>对软件测试的定义：</a:t>
            </a:r>
            <a:endParaRPr lang="en-US" altLang="zh-CN" dirty="0">
              <a:latin typeface="Book Antiqua" pitchFamily="18" charset="0"/>
            </a:endParaRPr>
          </a:p>
          <a:p>
            <a:pPr marL="358775">
              <a:buFont typeface="Wingdings" pitchFamily="2" charset="2"/>
              <a:buNone/>
            </a:pPr>
            <a:r>
              <a:rPr lang="en-US" altLang="zh-CN" dirty="0">
                <a:latin typeface="Book Antiqua" pitchFamily="18" charset="0"/>
              </a:rPr>
              <a:t> </a:t>
            </a:r>
            <a:r>
              <a:rPr lang="zh-CN" altLang="en-US" dirty="0">
                <a:latin typeface="Book Antiqua" pitchFamily="18" charset="0"/>
              </a:rPr>
              <a:t>“</a:t>
            </a:r>
            <a:r>
              <a:rPr lang="zh-CN" altLang="en-US" dirty="0">
                <a:solidFill>
                  <a:srgbClr val="0000FF"/>
                </a:solidFill>
                <a:latin typeface="Book Antiqua" pitchFamily="18" charset="0"/>
              </a:rPr>
              <a:t>使用人工和自动手段来运行或测试某个系统的过程，其目的在于检验它是否满足规定的的需求，或是弄清预期结果与实际结果之间的差别</a:t>
            </a:r>
            <a:r>
              <a:rPr lang="zh-CN" altLang="en-US" dirty="0">
                <a:latin typeface="Book Antiqua" pitchFamily="18" charset="0"/>
              </a:rPr>
              <a:t>”。</a:t>
            </a:r>
            <a:endParaRPr lang="en-US" altLang="zh-CN" dirty="0">
              <a:latin typeface="Book Antiqua" pitchFamily="18" charset="0"/>
            </a:endParaRPr>
          </a:p>
          <a:p>
            <a:pPr lvl="1"/>
            <a:r>
              <a:rPr lang="zh-CN" altLang="en-US" b="1" dirty="0">
                <a:solidFill>
                  <a:srgbClr val="FF0000"/>
                </a:solidFill>
                <a:latin typeface="Book Antiqua" pitchFamily="18" charset="0"/>
                <a:cs typeface="楷体_GB2312" pitchFamily="49" charset="-122"/>
              </a:rPr>
              <a:t>正面测试</a:t>
            </a:r>
            <a:r>
              <a:rPr lang="zh-CN" altLang="en-US" dirty="0">
                <a:latin typeface="Book Antiqua" pitchFamily="18" charset="0"/>
                <a:cs typeface="楷体_GB2312" pitchFamily="49" charset="-122"/>
              </a:rPr>
              <a:t>：依据需求（功能）列表逐个验证，为了证明软件是工作的，如：正常值测试。</a:t>
            </a:r>
          </a:p>
          <a:p>
            <a:pPr lvl="1"/>
            <a:r>
              <a:rPr lang="zh-CN" altLang="en-US" dirty="0">
                <a:latin typeface="Book Antiqua" pitchFamily="18" charset="0"/>
                <a:cs typeface="楷体_GB2312" pitchFamily="49" charset="-122"/>
              </a:rPr>
              <a:t>该方法必须用，而且</a:t>
            </a:r>
            <a:r>
              <a:rPr lang="zh-CN" altLang="en-US" b="1" dirty="0">
                <a:solidFill>
                  <a:srgbClr val="006600"/>
                </a:solidFill>
                <a:latin typeface="Book Antiqua" pitchFamily="18" charset="0"/>
                <a:cs typeface="楷体_GB2312" pitchFamily="49" charset="-122"/>
              </a:rPr>
              <a:t>常用，但发现错误的效率较低</a:t>
            </a:r>
            <a:r>
              <a:rPr lang="zh-CN" altLang="en-US" dirty="0">
                <a:latin typeface="Book Antiqua" pitchFamily="18" charset="0"/>
                <a:cs typeface="楷体_GB2312" pitchFamily="49" charset="-122"/>
              </a:rPr>
              <a:t>。</a:t>
            </a:r>
          </a:p>
        </p:txBody>
      </p:sp>
      <p:sp>
        <p:nvSpPr>
          <p:cNvPr id="53252" name="页脚占位符 3"/>
          <p:cNvSpPr>
            <a:spLocks noGrp="1"/>
          </p:cNvSpPr>
          <p:nvPr>
            <p:ph type="ftr" sz="quarter" idx="10"/>
          </p:nvPr>
        </p:nvSpPr>
        <p:spPr>
          <a:noFill/>
        </p:spPr>
        <p:txBody>
          <a:bodyPr/>
          <a:lstStyle/>
          <a:p>
            <a:fld id="{79374F4E-ED00-4287-91BB-FE822A6FB8BF}" type="slidenum">
              <a:rPr lang="en-US" altLang="zh-CN" smtClean="0"/>
              <a:pPr/>
              <a:t>50</a:t>
            </a:fld>
            <a:endParaRPr lang="en-US" altLang="zh-CN"/>
          </a:p>
        </p:txBody>
      </p:sp>
      <p:sp>
        <p:nvSpPr>
          <p:cNvPr id="3" name="文本框 2">
            <a:extLst>
              <a:ext uri="{FF2B5EF4-FFF2-40B4-BE49-F238E27FC236}">
                <a16:creationId xmlns:a16="http://schemas.microsoft.com/office/drawing/2014/main" id="{E5730DBC-FF1A-924C-89F8-8D5D6E67B891}"/>
              </a:ext>
            </a:extLst>
          </p:cNvPr>
          <p:cNvSpPr txBox="1"/>
          <p:nvPr/>
        </p:nvSpPr>
        <p:spPr>
          <a:xfrm>
            <a:off x="257651" y="5715000"/>
            <a:ext cx="1723549" cy="455638"/>
          </a:xfrm>
          <a:prstGeom prst="rect">
            <a:avLst/>
          </a:prstGeom>
          <a:noFill/>
        </p:spPr>
        <p:txBody>
          <a:bodyPr wrap="none" rtlCol="0">
            <a:spAutoFit/>
          </a:bodyPr>
          <a:lstStyle/>
          <a:p>
            <a:pPr algn="l">
              <a:lnSpc>
                <a:spcPct val="125000"/>
              </a:lnSpc>
            </a:pPr>
            <a:r>
              <a:rPr kumimoji="1" lang="zh-CN" altLang="en-US" sz="2000" b="1" i="0" dirty="0">
                <a:solidFill>
                  <a:srgbClr val="006600"/>
                </a:solidFill>
                <a:latin typeface="Kaiti SC" panose="02010600040101010101" pitchFamily="2" charset="-122"/>
                <a:ea typeface="Kaiti SC" panose="02010600040101010101" pitchFamily="2" charset="-122"/>
              </a:rPr>
              <a:t>类似于体检。</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a:t>软件测试</a:t>
            </a:r>
          </a:p>
        </p:txBody>
      </p:sp>
      <p:sp>
        <p:nvSpPr>
          <p:cNvPr id="52227" name="内容占位符 2"/>
          <p:cNvSpPr>
            <a:spLocks noGrp="1"/>
          </p:cNvSpPr>
          <p:nvPr>
            <p:ph idx="1"/>
          </p:nvPr>
        </p:nvSpPr>
        <p:spPr/>
        <p:txBody>
          <a:bodyPr/>
          <a:lstStyle/>
          <a:p>
            <a:pPr marL="358775"/>
            <a:r>
              <a:rPr lang="en-US" altLang="zh-CN">
                <a:latin typeface="Book Antiqua" pitchFamily="18" charset="0"/>
              </a:rPr>
              <a:t>G.J.Myers</a:t>
            </a:r>
            <a:r>
              <a:rPr lang="zh-CN" altLang="en-US">
                <a:latin typeface="Book Antiqua" pitchFamily="18" charset="0"/>
              </a:rPr>
              <a:t>在</a:t>
            </a:r>
            <a:r>
              <a:rPr lang="en-US" altLang="zh-CN">
                <a:latin typeface="Book Antiqua" pitchFamily="18" charset="0"/>
              </a:rPr>
              <a:t>《</a:t>
            </a:r>
            <a:r>
              <a:rPr lang="zh-CN" altLang="en-US">
                <a:latin typeface="Book Antiqua" pitchFamily="18" charset="0"/>
              </a:rPr>
              <a:t>软件测试之艺术</a:t>
            </a:r>
            <a:r>
              <a:rPr lang="en-US" altLang="zh-CN">
                <a:latin typeface="Book Antiqua" pitchFamily="18" charset="0"/>
              </a:rPr>
              <a:t>》</a:t>
            </a:r>
            <a:r>
              <a:rPr lang="zh-CN" altLang="en-US">
                <a:latin typeface="Book Antiqua" pitchFamily="18" charset="0"/>
              </a:rPr>
              <a:t>书中描述：</a:t>
            </a:r>
            <a:endParaRPr lang="en-US" altLang="zh-CN">
              <a:latin typeface="Book Antiqua" pitchFamily="18" charset="0"/>
            </a:endParaRPr>
          </a:p>
          <a:p>
            <a:pPr marL="358775">
              <a:buFont typeface="Wingdings" pitchFamily="2" charset="2"/>
              <a:buNone/>
            </a:pPr>
            <a:r>
              <a:rPr lang="en-US" altLang="zh-CN">
                <a:latin typeface="Book Antiqua" pitchFamily="18" charset="0"/>
              </a:rPr>
              <a:t> </a:t>
            </a:r>
            <a:r>
              <a:rPr lang="zh-CN" altLang="en-US">
                <a:latin typeface="Book Antiqua" pitchFamily="18" charset="0"/>
              </a:rPr>
              <a:t>“</a:t>
            </a:r>
            <a:r>
              <a:rPr lang="zh-CN" altLang="en-US">
                <a:solidFill>
                  <a:srgbClr val="0000FF"/>
                </a:solidFill>
                <a:latin typeface="Book Antiqua" pitchFamily="18" charset="0"/>
              </a:rPr>
              <a:t>程序测试是为了发现错误而执行程序的过程</a:t>
            </a:r>
            <a:r>
              <a:rPr lang="zh-CN" altLang="en-US">
                <a:latin typeface="Book Antiqua" pitchFamily="18" charset="0"/>
              </a:rPr>
              <a:t>” 。</a:t>
            </a:r>
            <a:endParaRPr lang="en-US" altLang="zh-CN">
              <a:latin typeface="Book Antiqua" pitchFamily="18" charset="0"/>
            </a:endParaRPr>
          </a:p>
          <a:p>
            <a:pPr lvl="1" eaLnBrk="1" hangingPunct="1">
              <a:spcBef>
                <a:spcPct val="10000"/>
              </a:spcBef>
            </a:pPr>
            <a:r>
              <a:rPr lang="zh-CN" altLang="en-US" b="1">
                <a:solidFill>
                  <a:srgbClr val="FF0000"/>
                </a:solidFill>
                <a:latin typeface="Book Antiqua" pitchFamily="18" charset="0"/>
                <a:cs typeface="楷体_GB2312" pitchFamily="49" charset="-122"/>
              </a:rPr>
              <a:t>反面测试</a:t>
            </a:r>
            <a:r>
              <a:rPr lang="zh-CN" altLang="en-US">
                <a:latin typeface="Book Antiqua" pitchFamily="18" charset="0"/>
                <a:cs typeface="楷体_GB2312" pitchFamily="49" charset="-122"/>
              </a:rPr>
              <a:t>：想方设法找出软件缺陷，为了证明软件是不工作的，发现</a:t>
            </a:r>
            <a:r>
              <a:rPr lang="en-US" altLang="zh-CN">
                <a:latin typeface="Book Antiqua" pitchFamily="18" charset="0"/>
                <a:cs typeface="楷体_GB2312" pitchFamily="49" charset="-122"/>
              </a:rPr>
              <a:t>Bug</a:t>
            </a:r>
            <a:r>
              <a:rPr lang="zh-CN" altLang="en-US">
                <a:latin typeface="Book Antiqua" pitchFamily="18" charset="0"/>
                <a:cs typeface="楷体_GB2312" pitchFamily="49" charset="-122"/>
              </a:rPr>
              <a:t>的效率较高，如：异常值测试。</a:t>
            </a:r>
          </a:p>
          <a:p>
            <a:pPr lvl="1" eaLnBrk="1" hangingPunct="1">
              <a:spcBef>
                <a:spcPct val="10000"/>
              </a:spcBef>
            </a:pPr>
            <a:r>
              <a:rPr lang="zh-CN" altLang="en-US">
                <a:latin typeface="Book Antiqua" pitchFamily="18" charset="0"/>
                <a:cs typeface="楷体_GB2312" pitchFamily="49" charset="-122"/>
              </a:rPr>
              <a:t>实际应用中，两种思维方式都要有。</a:t>
            </a:r>
          </a:p>
          <a:p>
            <a:pPr lvl="1">
              <a:lnSpc>
                <a:spcPct val="80000"/>
              </a:lnSpc>
            </a:pPr>
            <a:endParaRPr lang="zh-CN" altLang="en-US">
              <a:latin typeface="Book Antiqua" pitchFamily="18" charset="0"/>
              <a:cs typeface="楷体_GB2312" pitchFamily="49" charset="-122"/>
            </a:endParaRPr>
          </a:p>
        </p:txBody>
      </p:sp>
      <p:sp>
        <p:nvSpPr>
          <p:cNvPr id="54276" name="页脚占位符 3"/>
          <p:cNvSpPr>
            <a:spLocks noGrp="1"/>
          </p:cNvSpPr>
          <p:nvPr>
            <p:ph type="ftr" sz="quarter" idx="10"/>
          </p:nvPr>
        </p:nvSpPr>
        <p:spPr>
          <a:noFill/>
        </p:spPr>
        <p:txBody>
          <a:bodyPr/>
          <a:lstStyle/>
          <a:p>
            <a:fld id="{44079EF2-8E85-44F9-B301-1A1F3D165442}" type="slidenum">
              <a:rPr lang="en-US" altLang="zh-CN" smtClean="0"/>
              <a:pPr/>
              <a:t>51</a:t>
            </a:fld>
            <a:endParaRPr lang="en-US" altLang="zh-CN"/>
          </a:p>
        </p:txBody>
      </p:sp>
      <p:sp>
        <p:nvSpPr>
          <p:cNvPr id="2" name="文本框 1">
            <a:extLst>
              <a:ext uri="{FF2B5EF4-FFF2-40B4-BE49-F238E27FC236}">
                <a16:creationId xmlns:a16="http://schemas.microsoft.com/office/drawing/2014/main" id="{9F56582F-722B-C746-B05B-5F364E4D9EA0}"/>
              </a:ext>
            </a:extLst>
          </p:cNvPr>
          <p:cNvSpPr txBox="1"/>
          <p:nvPr/>
        </p:nvSpPr>
        <p:spPr>
          <a:xfrm>
            <a:off x="263769" y="5715000"/>
            <a:ext cx="1723549" cy="455638"/>
          </a:xfrm>
          <a:prstGeom prst="rect">
            <a:avLst/>
          </a:prstGeom>
          <a:noFill/>
        </p:spPr>
        <p:txBody>
          <a:bodyPr wrap="none" rtlCol="0">
            <a:spAutoFit/>
          </a:bodyPr>
          <a:lstStyle/>
          <a:p>
            <a:pPr algn="l">
              <a:lnSpc>
                <a:spcPct val="125000"/>
              </a:lnSpc>
            </a:pPr>
            <a:r>
              <a:rPr kumimoji="1" lang="zh-CN" altLang="en-US" sz="2000" b="1" i="0" dirty="0">
                <a:solidFill>
                  <a:srgbClr val="006600"/>
                </a:solidFill>
                <a:latin typeface="Kaiti SC" panose="02010600040101010101" pitchFamily="2" charset="-122"/>
                <a:ea typeface="Kaiti SC" panose="02010600040101010101" pitchFamily="2" charset="-122"/>
              </a:rPr>
              <a:t>类似于体测。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a:t>软件测试定义</a:t>
            </a:r>
          </a:p>
        </p:txBody>
      </p:sp>
      <p:sp>
        <p:nvSpPr>
          <p:cNvPr id="53251" name="Rectangle 3"/>
          <p:cNvSpPr>
            <a:spLocks noGrp="1" noChangeArrowheads="1"/>
          </p:cNvSpPr>
          <p:nvPr>
            <p:ph type="body" idx="1"/>
          </p:nvPr>
        </p:nvSpPr>
        <p:spPr/>
        <p:txBody>
          <a:bodyPr/>
          <a:lstStyle/>
          <a:p>
            <a:pPr marL="358775" eaLnBrk="1" hangingPunct="1">
              <a:lnSpc>
                <a:spcPct val="90000"/>
              </a:lnSpc>
            </a:pPr>
            <a:r>
              <a:rPr lang="zh-CN" altLang="en-US"/>
              <a:t>通俗地说：</a:t>
            </a:r>
            <a:r>
              <a:rPr lang="zh-CN" altLang="en-US">
                <a:solidFill>
                  <a:srgbClr val="0000FF"/>
                </a:solidFill>
              </a:rPr>
              <a:t>软件测试是一个找错的过程</a:t>
            </a:r>
            <a:r>
              <a:rPr lang="zh-CN" altLang="en-US"/>
              <a:t>。</a:t>
            </a:r>
            <a:endParaRPr lang="en-US" altLang="zh-CN"/>
          </a:p>
          <a:p>
            <a:pPr marL="358775" eaLnBrk="1" hangingPunct="1">
              <a:lnSpc>
                <a:spcPct val="90000"/>
              </a:lnSpc>
            </a:pPr>
            <a:r>
              <a:rPr lang="zh-CN" altLang="en-US"/>
              <a:t>软件测试的过程亦是程序运行的过程。程序运行需要数据，为测试设计的数据称为</a:t>
            </a:r>
            <a:r>
              <a:rPr lang="zh-CN" altLang="en-US">
                <a:solidFill>
                  <a:srgbClr val="0000FF"/>
                </a:solidFill>
              </a:rPr>
              <a:t>测试用例</a:t>
            </a:r>
            <a:r>
              <a:rPr lang="zh-CN" altLang="en-US"/>
              <a:t>。</a:t>
            </a:r>
            <a:endParaRPr lang="en-US" altLang="zh-CN"/>
          </a:p>
          <a:p>
            <a:pPr marL="358775" eaLnBrk="1" hangingPunct="1">
              <a:lnSpc>
                <a:spcPct val="90000"/>
              </a:lnSpc>
            </a:pPr>
            <a:r>
              <a:rPr lang="zh-CN" altLang="en-US"/>
              <a:t>测试用例的设计原则是尽可能暴露程序中的错误。</a:t>
            </a:r>
            <a:r>
              <a:rPr lang="zh-CN" altLang="en-US">
                <a:solidFill>
                  <a:srgbClr val="FF0000"/>
                </a:solidFill>
              </a:rPr>
              <a:t>一个成功的测试用例在于发现了至今尚未发现的缺陷。</a:t>
            </a:r>
          </a:p>
          <a:p>
            <a:pPr marL="358775" eaLnBrk="1" hangingPunct="1">
              <a:lnSpc>
                <a:spcPct val="90000"/>
              </a:lnSpc>
            </a:pPr>
            <a:r>
              <a:rPr lang="zh-CN" altLang="en-US"/>
              <a:t>软件测试是与软件质量密切联系在一起的，归根结底，软件测试是为了保证软件质量。</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spcBef>
                <a:spcPct val="20000"/>
              </a:spcBef>
              <a:spcAft>
                <a:spcPct val="20000"/>
              </a:spcAft>
            </a:pPr>
            <a:r>
              <a:rPr lang="zh-CN">
                <a:latin typeface="宋体" pitchFamily="2" charset="-122"/>
              </a:rPr>
              <a:t>软件测试的目的</a:t>
            </a:r>
            <a:endParaRPr lang="zh-CN"/>
          </a:p>
        </p:txBody>
      </p:sp>
      <p:sp>
        <p:nvSpPr>
          <p:cNvPr id="54275" name="Rectangle 3"/>
          <p:cNvSpPr>
            <a:spLocks noGrp="1" noChangeArrowheads="1"/>
          </p:cNvSpPr>
          <p:nvPr>
            <p:ph type="body" idx="1"/>
          </p:nvPr>
        </p:nvSpPr>
        <p:spPr/>
        <p:txBody>
          <a:bodyPr/>
          <a:lstStyle/>
          <a:p>
            <a:pPr marL="358775" algn="just" eaLnBrk="1" hangingPunct="1">
              <a:lnSpc>
                <a:spcPct val="90000"/>
              </a:lnSpc>
              <a:spcAft>
                <a:spcPct val="20000"/>
              </a:spcAft>
            </a:pPr>
            <a:r>
              <a:rPr lang="zh-CN">
                <a:latin typeface="宋体" pitchFamily="2" charset="-122"/>
              </a:rPr>
              <a:t>测试的目的就是</a:t>
            </a:r>
            <a:r>
              <a:rPr lang="zh-CN">
                <a:solidFill>
                  <a:srgbClr val="0000FF"/>
                </a:solidFill>
                <a:latin typeface="宋体" pitchFamily="2" charset="-122"/>
              </a:rPr>
              <a:t>发现软件中的各种缺陷</a:t>
            </a:r>
          </a:p>
          <a:p>
            <a:pPr marL="358775" eaLnBrk="1" hangingPunct="1">
              <a:lnSpc>
                <a:spcPct val="90000"/>
              </a:lnSpc>
              <a:spcAft>
                <a:spcPct val="20000"/>
              </a:spcAft>
            </a:pPr>
            <a:r>
              <a:rPr lang="zh-CN">
                <a:solidFill>
                  <a:srgbClr val="FF0000"/>
                </a:solidFill>
                <a:latin typeface="宋体" pitchFamily="2" charset="-122"/>
              </a:rPr>
              <a:t>测试只能证明软件存在缺陷，不能证明软件不存在缺陷</a:t>
            </a:r>
          </a:p>
          <a:p>
            <a:pPr marL="358775" eaLnBrk="1" hangingPunct="1">
              <a:lnSpc>
                <a:spcPct val="90000"/>
              </a:lnSpc>
              <a:spcAft>
                <a:spcPct val="20000"/>
              </a:spcAft>
            </a:pPr>
            <a:r>
              <a:rPr lang="zh-CN">
                <a:latin typeface="宋体" pitchFamily="2" charset="-122"/>
              </a:rPr>
              <a:t>测试可以使软件中缺陷降低到一定程度，而不是彻底消灭</a:t>
            </a:r>
          </a:p>
          <a:p>
            <a:pPr marL="358775" eaLnBrk="1" hangingPunct="1">
              <a:lnSpc>
                <a:spcPct val="90000"/>
              </a:lnSpc>
              <a:spcAft>
                <a:spcPct val="20000"/>
              </a:spcAft>
            </a:pPr>
            <a:r>
              <a:rPr lang="zh-CN">
                <a:latin typeface="宋体" pitchFamily="2" charset="-122"/>
              </a:rPr>
              <a:t>以较少的用例、时间和人力找出软件中的各种错误和缺陷，以确保软件的质量</a:t>
            </a:r>
          </a:p>
          <a:p>
            <a:pPr marL="358775" eaLnBrk="1" hangingPunct="1">
              <a:lnSpc>
                <a:spcPct val="90000"/>
              </a:lnSpc>
              <a:spcAft>
                <a:spcPct val="20000"/>
              </a:spcAft>
            </a:pPr>
            <a:endParaRPr lang="zh-CN" altLang="zh-CN">
              <a:latin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spcBef>
                <a:spcPct val="20000"/>
              </a:spcBef>
              <a:spcAft>
                <a:spcPct val="20000"/>
              </a:spcAft>
            </a:pPr>
            <a:r>
              <a:rPr lang="zh-CN"/>
              <a:t>测试的目标</a:t>
            </a:r>
          </a:p>
        </p:txBody>
      </p:sp>
      <p:sp>
        <p:nvSpPr>
          <p:cNvPr id="55299" name="Rectangle 3"/>
          <p:cNvSpPr>
            <a:spLocks noGrp="1" noChangeArrowheads="1"/>
          </p:cNvSpPr>
          <p:nvPr>
            <p:ph type="body" idx="1"/>
          </p:nvPr>
        </p:nvSpPr>
        <p:spPr/>
        <p:txBody>
          <a:bodyPr/>
          <a:lstStyle/>
          <a:p>
            <a:pPr marL="358775" algn="just" eaLnBrk="1" hangingPunct="1">
              <a:spcAft>
                <a:spcPct val="20000"/>
              </a:spcAft>
            </a:pPr>
            <a:r>
              <a:rPr lang="zh-CN" altLang="en-US">
                <a:latin typeface="宋体" pitchFamily="2" charset="-122"/>
              </a:rPr>
              <a:t>最终目的是确保软件的功能符合用户的需求，把尽可能多的问题在发布或交付前发现并改正：</a:t>
            </a:r>
          </a:p>
          <a:p>
            <a:pPr marL="741363" lvl="1" algn="just" eaLnBrk="1" hangingPunct="1">
              <a:spcAft>
                <a:spcPct val="20000"/>
              </a:spcAft>
            </a:pPr>
            <a:r>
              <a:rPr lang="zh-CN" altLang="en-US">
                <a:latin typeface="宋体" pitchFamily="2" charset="-122"/>
                <a:cs typeface="楷体_GB2312" pitchFamily="49" charset="-122"/>
              </a:rPr>
              <a:t>确保软件完成了它所承诺或公布的</a:t>
            </a:r>
            <a:r>
              <a:rPr lang="zh-CN" altLang="en-US" b="1">
                <a:solidFill>
                  <a:srgbClr val="FF0000"/>
                </a:solidFill>
                <a:latin typeface="宋体" pitchFamily="2" charset="-122"/>
                <a:cs typeface="楷体_GB2312" pitchFamily="49" charset="-122"/>
              </a:rPr>
              <a:t>功能</a:t>
            </a:r>
          </a:p>
          <a:p>
            <a:pPr marL="741363" lvl="1" algn="just" eaLnBrk="1" hangingPunct="1">
              <a:spcAft>
                <a:spcPct val="20000"/>
              </a:spcAft>
            </a:pPr>
            <a:r>
              <a:rPr lang="zh-CN" altLang="en-US">
                <a:latin typeface="宋体" pitchFamily="2" charset="-122"/>
                <a:cs typeface="楷体_GB2312" pitchFamily="49" charset="-122"/>
              </a:rPr>
              <a:t>确保软件满足</a:t>
            </a:r>
            <a:r>
              <a:rPr lang="zh-CN" altLang="en-US" b="1">
                <a:solidFill>
                  <a:srgbClr val="FF0000"/>
                </a:solidFill>
                <a:latin typeface="宋体" pitchFamily="2" charset="-122"/>
                <a:cs typeface="楷体_GB2312" pitchFamily="49" charset="-122"/>
              </a:rPr>
              <a:t>性能</a:t>
            </a:r>
            <a:r>
              <a:rPr lang="zh-CN" altLang="en-US">
                <a:latin typeface="宋体" pitchFamily="2" charset="-122"/>
                <a:cs typeface="楷体_GB2312" pitchFamily="49" charset="-122"/>
              </a:rPr>
              <a:t>的要求</a:t>
            </a:r>
          </a:p>
          <a:p>
            <a:pPr marL="741363" lvl="1" algn="just" eaLnBrk="1" hangingPunct="1">
              <a:spcAft>
                <a:spcPct val="20000"/>
              </a:spcAft>
            </a:pPr>
            <a:r>
              <a:rPr lang="zh-CN" altLang="en-US">
                <a:latin typeface="宋体" pitchFamily="2" charset="-122"/>
                <a:cs typeface="楷体_GB2312" pitchFamily="49" charset="-122"/>
              </a:rPr>
              <a:t>确保软件是</a:t>
            </a:r>
            <a:r>
              <a:rPr lang="zh-CN" altLang="en-US" b="1">
                <a:solidFill>
                  <a:srgbClr val="FF0000"/>
                </a:solidFill>
                <a:latin typeface="宋体" pitchFamily="2" charset="-122"/>
                <a:cs typeface="楷体_GB2312" pitchFamily="49" charset="-122"/>
              </a:rPr>
              <a:t>健壮</a:t>
            </a:r>
            <a:r>
              <a:rPr lang="zh-CN" altLang="en-US">
                <a:latin typeface="宋体" pitchFamily="2" charset="-122"/>
                <a:cs typeface="楷体_GB2312" pitchFamily="49" charset="-122"/>
              </a:rPr>
              <a:t>的和</a:t>
            </a:r>
            <a:r>
              <a:rPr lang="zh-CN" altLang="en-US" b="1">
                <a:solidFill>
                  <a:srgbClr val="FF0000"/>
                </a:solidFill>
                <a:latin typeface="宋体" pitchFamily="2" charset="-122"/>
                <a:cs typeface="楷体_GB2312" pitchFamily="49" charset="-122"/>
              </a:rPr>
              <a:t>适应用户环境</a:t>
            </a:r>
            <a:r>
              <a:rPr lang="zh-CN" altLang="en-US">
                <a:latin typeface="宋体" pitchFamily="2" charset="-122"/>
                <a:cs typeface="楷体_GB2312" pitchFamily="49" charset="-122"/>
              </a:rPr>
              <a:t>的</a:t>
            </a:r>
          </a:p>
          <a:p>
            <a:pPr marL="741363" lvl="1" algn="just" eaLnBrk="1" hangingPunct="1">
              <a:spcAft>
                <a:spcPct val="20000"/>
              </a:spcAft>
            </a:pPr>
            <a:r>
              <a:rPr lang="zh-CN" altLang="en-US">
                <a:latin typeface="宋体" pitchFamily="2" charset="-122"/>
                <a:cs typeface="楷体_GB2312" pitchFamily="49" charset="-122"/>
                <a:sym typeface="Arial" charset="0"/>
              </a:rPr>
              <a:t>为软件的质量</a:t>
            </a:r>
            <a:r>
              <a:rPr lang="zh-CN" altLang="en-US" b="1">
                <a:solidFill>
                  <a:srgbClr val="FF0000"/>
                </a:solidFill>
                <a:latin typeface="宋体" pitchFamily="2" charset="-122"/>
                <a:cs typeface="楷体_GB2312" pitchFamily="49" charset="-122"/>
                <a:sym typeface="Arial" charset="0"/>
              </a:rPr>
              <a:t>评估</a:t>
            </a:r>
            <a:r>
              <a:rPr lang="zh-CN" altLang="en-US">
                <a:latin typeface="宋体" pitchFamily="2" charset="-122"/>
                <a:cs typeface="楷体_GB2312" pitchFamily="49" charset="-122"/>
                <a:sym typeface="Arial" charset="0"/>
              </a:rPr>
              <a:t>提供依据</a:t>
            </a:r>
          </a:p>
          <a:p>
            <a:pPr marL="741363" lvl="1" algn="just" eaLnBrk="1" hangingPunct="1">
              <a:spcAft>
                <a:spcPct val="20000"/>
              </a:spcAft>
            </a:pPr>
            <a:r>
              <a:rPr lang="zh-CN" altLang="en-US">
                <a:latin typeface="宋体" pitchFamily="2" charset="-122"/>
                <a:cs typeface="楷体_GB2312" pitchFamily="49" charset="-122"/>
                <a:sym typeface="Arial" charset="0"/>
              </a:rPr>
              <a:t>为软件质量</a:t>
            </a:r>
            <a:r>
              <a:rPr lang="zh-CN" altLang="en-US" b="1">
                <a:solidFill>
                  <a:srgbClr val="FF0000"/>
                </a:solidFill>
                <a:latin typeface="宋体" pitchFamily="2" charset="-122"/>
                <a:cs typeface="楷体_GB2312" pitchFamily="49" charset="-122"/>
                <a:sym typeface="Arial" charset="0"/>
              </a:rPr>
              <a:t>改进和管理</a:t>
            </a:r>
            <a:r>
              <a:rPr lang="zh-CN" altLang="en-US">
                <a:latin typeface="宋体" pitchFamily="2" charset="-122"/>
                <a:cs typeface="楷体_GB2312" pitchFamily="49" charset="-122"/>
                <a:sym typeface="Arial" charset="0"/>
              </a:rPr>
              <a:t>提供帮助</a:t>
            </a:r>
            <a:endParaRPr lang="zh-CN" altLang="en-US">
              <a:latin typeface="宋体" pitchFamily="2" charset="-122"/>
              <a:cs typeface="楷体_GB2312"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2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spcBef>
                <a:spcPct val="20000"/>
              </a:spcBef>
              <a:spcAft>
                <a:spcPct val="20000"/>
              </a:spcAft>
            </a:pPr>
            <a:r>
              <a:rPr lang="zh-CN"/>
              <a:t>测试的规律</a:t>
            </a:r>
          </a:p>
        </p:txBody>
      </p:sp>
      <p:sp>
        <p:nvSpPr>
          <p:cNvPr id="56323" name="Rectangle 3"/>
          <p:cNvSpPr>
            <a:spLocks noGrp="1" noChangeArrowheads="1"/>
          </p:cNvSpPr>
          <p:nvPr>
            <p:ph type="body" idx="1"/>
          </p:nvPr>
        </p:nvSpPr>
        <p:spPr/>
        <p:txBody>
          <a:bodyPr/>
          <a:lstStyle/>
          <a:p>
            <a:pPr marL="358775" eaLnBrk="1" hangingPunct="1">
              <a:lnSpc>
                <a:spcPct val="90000"/>
              </a:lnSpc>
              <a:spcAft>
                <a:spcPct val="20000"/>
              </a:spcAft>
            </a:pPr>
            <a:r>
              <a:rPr lang="zh-CN" altLang="en-US" dirty="0"/>
              <a:t>软件测试的80-20原则</a:t>
            </a:r>
          </a:p>
          <a:p>
            <a:pPr marL="741725" lvl="1" eaLnBrk="1" hangingPunct="1">
              <a:lnSpc>
                <a:spcPct val="120000"/>
              </a:lnSpc>
              <a:spcAft>
                <a:spcPct val="20000"/>
              </a:spcAft>
            </a:pPr>
            <a:r>
              <a:rPr lang="zh-CN" altLang="en-US" dirty="0">
                <a:sym typeface="Arial" charset="0"/>
              </a:rPr>
              <a:t>一种情况：</a:t>
            </a:r>
            <a:r>
              <a:rPr lang="zh-CN" altLang="en-US" dirty="0">
                <a:solidFill>
                  <a:srgbClr val="FF0000"/>
                </a:solidFill>
                <a:sym typeface="Arial" charset="0"/>
              </a:rPr>
              <a:t>80% 的软件缺陷常常生存在软件 20% 的空间里。</a:t>
            </a:r>
            <a:r>
              <a:rPr lang="zh-CN" altLang="en-US" dirty="0">
                <a:sym typeface="Arial" charset="0"/>
              </a:rPr>
              <a:t>这个原则告诉我们，如果你想使软件测试有效地话，记住常常光临其高危多发“ 地段 ” 。</a:t>
            </a:r>
          </a:p>
          <a:p>
            <a:pPr marL="741725" lvl="1" eaLnBrk="1" hangingPunct="1">
              <a:lnSpc>
                <a:spcPct val="120000"/>
              </a:lnSpc>
              <a:spcAft>
                <a:spcPct val="20000"/>
              </a:spcAft>
            </a:pPr>
            <a:r>
              <a:rPr lang="zh-CN" altLang="en-US" dirty="0">
                <a:sym typeface="Arial" charset="0"/>
              </a:rPr>
              <a:t>另一种情况：</a:t>
            </a:r>
            <a:r>
              <a:rPr lang="zh-CN" altLang="en-US" dirty="0">
                <a:solidFill>
                  <a:srgbClr val="FF0000"/>
                </a:solidFill>
                <a:sym typeface="Arial" charset="0"/>
              </a:rPr>
              <a:t>我们在</a:t>
            </a:r>
            <a:r>
              <a:rPr lang="zh-CN" altLang="en-US" dirty="0">
                <a:solidFill>
                  <a:srgbClr val="FF0000"/>
                </a:solidFill>
              </a:rPr>
              <a:t>分析、设计、实现阶段的复审和测试工作能够发现和避免80%的</a:t>
            </a:r>
            <a:r>
              <a:rPr lang="en-US" altLang="zh-CN" dirty="0">
                <a:solidFill>
                  <a:srgbClr val="FF0000"/>
                </a:solidFill>
              </a:rPr>
              <a:t>Bug</a:t>
            </a:r>
            <a:r>
              <a:rPr lang="zh-CN" altLang="en-US" dirty="0">
                <a:solidFill>
                  <a:srgbClr val="FF0000"/>
                </a:solidFill>
              </a:rPr>
              <a:t>，</a:t>
            </a:r>
            <a:r>
              <a:rPr lang="zh-CN" altLang="en-US" dirty="0">
                <a:sym typeface="Arial" charset="0"/>
              </a:rPr>
              <a:t>此后的系统测试又能找出其余</a:t>
            </a:r>
            <a:r>
              <a:rPr lang="en-US" altLang="zh-CN" dirty="0">
                <a:sym typeface="Arial" charset="0"/>
              </a:rPr>
              <a:t>Bug</a:t>
            </a:r>
            <a:r>
              <a:rPr lang="zh-CN" altLang="en-US" dirty="0">
                <a:sym typeface="Arial" charset="0"/>
              </a:rPr>
              <a:t>中的80%，最后的5%的</a:t>
            </a:r>
            <a:r>
              <a:rPr lang="en-US" altLang="zh-CN" dirty="0">
                <a:sym typeface="Arial" charset="0"/>
              </a:rPr>
              <a:t>Bug</a:t>
            </a:r>
            <a:r>
              <a:rPr lang="zh-CN" altLang="en-US" dirty="0">
                <a:sym typeface="Arial" charset="0"/>
              </a:rPr>
              <a:t>可能只有在用户的大范围、长时间使用后才会曝露出来。</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spcBef>
                <a:spcPct val="20000"/>
              </a:spcBef>
              <a:spcAft>
                <a:spcPct val="20000"/>
              </a:spcAft>
            </a:pPr>
            <a:r>
              <a:rPr lang="zh-CN"/>
              <a:t>软件测试的重点</a:t>
            </a:r>
          </a:p>
        </p:txBody>
      </p:sp>
      <p:sp>
        <p:nvSpPr>
          <p:cNvPr id="59395" name="Rectangle 3"/>
          <p:cNvSpPr>
            <a:spLocks noGrp="1" noChangeArrowheads="1"/>
          </p:cNvSpPr>
          <p:nvPr>
            <p:ph type="body" idx="1"/>
          </p:nvPr>
        </p:nvSpPr>
        <p:spPr/>
        <p:txBody>
          <a:bodyPr/>
          <a:lstStyle/>
          <a:p>
            <a:pPr marL="358775" eaLnBrk="1" hangingPunct="1">
              <a:spcAft>
                <a:spcPct val="20000"/>
              </a:spcAft>
            </a:pPr>
            <a:r>
              <a:rPr lang="zh-CN" altLang="en-US" dirty="0">
                <a:latin typeface="宋体" pitchFamily="2" charset="-122"/>
              </a:rPr>
              <a:t>测试工作的</a:t>
            </a:r>
            <a:r>
              <a:rPr lang="zh-CN" altLang="en-US" dirty="0">
                <a:solidFill>
                  <a:srgbClr val="FF0000"/>
                </a:solidFill>
                <a:latin typeface="宋体" pitchFamily="2" charset="-122"/>
              </a:rPr>
              <a:t>管理</a:t>
            </a:r>
          </a:p>
          <a:p>
            <a:pPr lvl="1" eaLnBrk="1" hangingPunct="1">
              <a:lnSpc>
                <a:spcPct val="120000"/>
              </a:lnSpc>
              <a:spcAft>
                <a:spcPct val="20000"/>
              </a:spcAft>
            </a:pPr>
            <a:r>
              <a:rPr lang="zh-CN" altLang="en-US" dirty="0">
                <a:latin typeface="宋体" pitchFamily="2" charset="-122"/>
                <a:cs typeface="楷体_GB2312" pitchFamily="49" charset="-122"/>
              </a:rPr>
              <a:t>尤其是对包含多个子系统的大型软件系统，其测试工作涉及大量人力和物力，有效的测试工作管理是保证有效测试工作的必要前提。</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spcBef>
                <a:spcPct val="20000"/>
              </a:spcBef>
              <a:spcAft>
                <a:spcPct val="20000"/>
              </a:spcAft>
            </a:pPr>
            <a:r>
              <a:rPr lang="zh-CN"/>
              <a:t>软件测试的重点</a:t>
            </a:r>
          </a:p>
        </p:txBody>
      </p:sp>
      <p:sp>
        <p:nvSpPr>
          <p:cNvPr id="60419" name="Rectangle 3"/>
          <p:cNvSpPr>
            <a:spLocks noGrp="1" noChangeArrowheads="1"/>
          </p:cNvSpPr>
          <p:nvPr>
            <p:ph type="body" idx="1"/>
          </p:nvPr>
        </p:nvSpPr>
        <p:spPr/>
        <p:txBody>
          <a:bodyPr/>
          <a:lstStyle/>
          <a:p>
            <a:pPr marL="358775" eaLnBrk="1" hangingPunct="1">
              <a:spcAft>
                <a:spcPct val="20000"/>
              </a:spcAft>
            </a:pPr>
            <a:r>
              <a:rPr lang="zh-CN" altLang="en-US" dirty="0">
                <a:solidFill>
                  <a:srgbClr val="FF0000"/>
                </a:solidFill>
                <a:latin typeface="宋体" pitchFamily="2" charset="-122"/>
              </a:rPr>
              <a:t>测试环境</a:t>
            </a:r>
            <a:r>
              <a:rPr lang="zh-CN" altLang="en-US" dirty="0">
                <a:latin typeface="宋体" pitchFamily="2" charset="-122"/>
              </a:rPr>
              <a:t>的建立</a:t>
            </a:r>
          </a:p>
          <a:p>
            <a:pPr lvl="1" eaLnBrk="1" hangingPunct="1">
              <a:spcAft>
                <a:spcPct val="20000"/>
              </a:spcAft>
            </a:pPr>
            <a:r>
              <a:rPr lang="zh-CN" altLang="en-US" dirty="0">
                <a:latin typeface="宋体" pitchFamily="2" charset="-122"/>
                <a:cs typeface="楷体_GB2312" pitchFamily="49" charset="-122"/>
              </a:rPr>
              <a:t>测试环境应该与实际测试环境一致</a:t>
            </a:r>
            <a:endParaRPr lang="en-US" dirty="0">
              <a:latin typeface="宋体" pitchFamily="2" charset="-122"/>
              <a:cs typeface="楷体_GB2312" pitchFamily="49" charset="-122"/>
            </a:endParaRPr>
          </a:p>
          <a:p>
            <a:pPr marL="358775" eaLnBrk="1" hangingPunct="1">
              <a:spcAft>
                <a:spcPct val="20000"/>
              </a:spcAft>
              <a:buFont typeface="Arial" charset="0"/>
              <a:buNone/>
            </a:pPr>
            <a:endParaRPr lang="zh-CN" altLang="en-US" dirty="0"/>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spcBef>
                <a:spcPct val="20000"/>
              </a:spcBef>
              <a:spcAft>
                <a:spcPct val="20000"/>
              </a:spcAft>
            </a:pPr>
            <a:r>
              <a:rPr lang="zh-CN">
                <a:latin typeface="宋体" pitchFamily="2" charset="-122"/>
              </a:rPr>
              <a:t>软件测试的重点</a:t>
            </a:r>
            <a:endParaRPr lang="zh-CN"/>
          </a:p>
        </p:txBody>
      </p:sp>
      <p:sp>
        <p:nvSpPr>
          <p:cNvPr id="61443" name="Rectangle 3"/>
          <p:cNvSpPr>
            <a:spLocks noGrp="1" noChangeArrowheads="1"/>
          </p:cNvSpPr>
          <p:nvPr>
            <p:ph type="body" idx="1"/>
          </p:nvPr>
        </p:nvSpPr>
        <p:spPr/>
        <p:txBody>
          <a:bodyPr/>
          <a:lstStyle/>
          <a:p>
            <a:pPr marL="358775" eaLnBrk="1" hangingPunct="1">
              <a:spcAft>
                <a:spcPct val="20000"/>
              </a:spcAft>
            </a:pPr>
            <a:r>
              <a:rPr lang="zh-CN" altLang="en-US" dirty="0">
                <a:solidFill>
                  <a:srgbClr val="FF0000"/>
                </a:solidFill>
                <a:latin typeface="宋体" pitchFamily="2" charset="-122"/>
              </a:rPr>
              <a:t>测试用例</a:t>
            </a:r>
            <a:r>
              <a:rPr lang="zh-CN" altLang="en-US" dirty="0">
                <a:latin typeface="宋体" pitchFamily="2" charset="-122"/>
              </a:rPr>
              <a:t>的良好设计</a:t>
            </a:r>
          </a:p>
          <a:p>
            <a:pPr lvl="1" eaLnBrk="1" hangingPunct="1">
              <a:spcAft>
                <a:spcPct val="20000"/>
              </a:spcAft>
            </a:pPr>
            <a:r>
              <a:rPr lang="zh-CN" altLang="en-US" dirty="0">
                <a:latin typeface="宋体" pitchFamily="2" charset="-122"/>
                <a:cs typeface="楷体_GB2312" pitchFamily="49" charset="-122"/>
              </a:rPr>
              <a:t>测试用例的设计是整个软件测试工作的核心</a:t>
            </a:r>
          </a:p>
          <a:p>
            <a:pPr lvl="1" eaLnBrk="1" hangingPunct="1">
              <a:spcAft>
                <a:spcPct val="20000"/>
              </a:spcAft>
            </a:pPr>
            <a:r>
              <a:rPr lang="zh-CN" altLang="en-US" dirty="0">
                <a:latin typeface="宋体" pitchFamily="2" charset="-122"/>
                <a:cs typeface="楷体_GB2312" pitchFamily="49" charset="-122"/>
              </a:rPr>
              <a:t>测试用例反映对被测对象的质量要求，决定对测试对象的质量评估</a:t>
            </a:r>
          </a:p>
          <a:p>
            <a:pPr marL="358775" algn="just" eaLnBrk="1" hangingPunct="1">
              <a:spcAft>
                <a:spcPct val="20000"/>
              </a:spcAft>
              <a:buFont typeface="Arial" charset="0"/>
              <a:buNone/>
            </a:pPr>
            <a:endParaRPr lang="zh-CN" altLang="en-US" dirty="0"/>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spcBef>
                <a:spcPct val="20000"/>
              </a:spcBef>
              <a:spcAft>
                <a:spcPct val="20000"/>
              </a:spcAft>
            </a:pPr>
            <a:r>
              <a:rPr lang="zh-CN">
                <a:latin typeface="宋体" pitchFamily="2" charset="-122"/>
              </a:rPr>
              <a:t>软件测试度量</a:t>
            </a:r>
            <a:endParaRPr lang="zh-CN"/>
          </a:p>
        </p:txBody>
      </p:sp>
      <p:sp>
        <p:nvSpPr>
          <p:cNvPr id="62467" name="Rectangle 3"/>
          <p:cNvSpPr>
            <a:spLocks noGrp="1" noChangeArrowheads="1"/>
          </p:cNvSpPr>
          <p:nvPr>
            <p:ph type="body" idx="1"/>
          </p:nvPr>
        </p:nvSpPr>
        <p:spPr>
          <a:xfrm>
            <a:off x="358775" y="990600"/>
            <a:ext cx="8556625" cy="1371600"/>
          </a:xfrm>
        </p:spPr>
        <p:txBody>
          <a:bodyPr/>
          <a:lstStyle/>
          <a:p>
            <a:pPr marL="358775" algn="just" eaLnBrk="1" hangingPunct="1">
              <a:spcAft>
                <a:spcPct val="20000"/>
              </a:spcAft>
            </a:pPr>
            <a:r>
              <a:rPr lang="zh-CN" altLang="en-US" dirty="0">
                <a:latin typeface="宋体" pitchFamily="2" charset="-122"/>
              </a:rPr>
              <a:t>测试覆盖率</a:t>
            </a:r>
          </a:p>
          <a:p>
            <a:pPr lvl="1" algn="just" eaLnBrk="1" hangingPunct="1">
              <a:spcAft>
                <a:spcPct val="20000"/>
              </a:spcAft>
            </a:pPr>
            <a:r>
              <a:rPr lang="zh-CN" altLang="en-US" dirty="0">
                <a:latin typeface="宋体" pitchFamily="2" charset="-122"/>
                <a:cs typeface="楷体_GB2312" pitchFamily="49" charset="-122"/>
              </a:rPr>
              <a:t>有多少需求、代码已经被测试了</a:t>
            </a:r>
          </a:p>
        </p:txBody>
      </p:sp>
      <p:sp>
        <p:nvSpPr>
          <p:cNvPr id="2" name="文本框 1">
            <a:extLst>
              <a:ext uri="{FF2B5EF4-FFF2-40B4-BE49-F238E27FC236}">
                <a16:creationId xmlns:a16="http://schemas.microsoft.com/office/drawing/2014/main" id="{131F9BE2-A9BA-0543-8EC1-AED9317310F4}"/>
              </a:ext>
            </a:extLst>
          </p:cNvPr>
          <p:cNvSpPr txBox="1"/>
          <p:nvPr/>
        </p:nvSpPr>
        <p:spPr>
          <a:xfrm>
            <a:off x="838200" y="3274443"/>
            <a:ext cx="3608680" cy="840358"/>
          </a:xfrm>
          <a:prstGeom prst="rect">
            <a:avLst/>
          </a:prstGeom>
          <a:noFill/>
        </p:spPr>
        <p:txBody>
          <a:bodyPr wrap="none" rtlCol="0">
            <a:spAutoFit/>
          </a:bodyPr>
          <a:lstStyle/>
          <a:p>
            <a:pPr marL="342900" indent="-342900" algn="l">
              <a:lnSpc>
                <a:spcPct val="125000"/>
              </a:lnSpc>
              <a:buFont typeface="Arial" panose="020B0604020202020204" pitchFamily="34" charset="0"/>
              <a:buChar char="•"/>
            </a:pPr>
            <a:r>
              <a:rPr kumimoji="1" lang="zh-CN" altLang="en-US" sz="2000" b="1" i="0" dirty="0">
                <a:solidFill>
                  <a:srgbClr val="006600"/>
                </a:solidFill>
                <a:latin typeface="Kaiti SC" panose="02010600040101010101" pitchFamily="2" charset="-122"/>
                <a:ea typeface="Kaiti SC" panose="02010600040101010101" pitchFamily="2" charset="-122"/>
              </a:rPr>
              <a:t>一方面验证同需求的一致；</a:t>
            </a:r>
            <a:endParaRPr kumimoji="1" lang="en-US" altLang="zh-CN" sz="2000" b="1" i="0" dirty="0">
              <a:solidFill>
                <a:srgbClr val="006600"/>
              </a:solidFill>
              <a:latin typeface="Kaiti SC" panose="02010600040101010101" pitchFamily="2" charset="-122"/>
              <a:ea typeface="Kaiti SC" panose="02010600040101010101" pitchFamily="2" charset="-122"/>
            </a:endParaRPr>
          </a:p>
          <a:p>
            <a:pPr marL="342900" indent="-342900" algn="l">
              <a:lnSpc>
                <a:spcPct val="125000"/>
              </a:lnSpc>
              <a:buFont typeface="Arial" panose="020B0604020202020204" pitchFamily="34" charset="0"/>
              <a:buChar char="•"/>
            </a:pPr>
            <a:r>
              <a:rPr kumimoji="1" lang="zh-CN" altLang="en-US" sz="2000" b="1" i="0" dirty="0">
                <a:solidFill>
                  <a:srgbClr val="006600"/>
                </a:solidFill>
                <a:latin typeface="Kaiti SC" panose="02010600040101010101" pitchFamily="2" charset="-122"/>
                <a:ea typeface="Kaiti SC" panose="02010600040101010101" pitchFamily="2" charset="-122"/>
              </a:rPr>
              <a:t>另一方面保证缺陷要少。</a:t>
            </a:r>
          </a:p>
        </p:txBody>
      </p:sp>
      <p:sp>
        <p:nvSpPr>
          <p:cNvPr id="3" name="文本框 2">
            <a:extLst>
              <a:ext uri="{FF2B5EF4-FFF2-40B4-BE49-F238E27FC236}">
                <a16:creationId xmlns:a16="http://schemas.microsoft.com/office/drawing/2014/main" id="{1789F797-B65F-7A40-B4C6-7D6202FB6B7F}"/>
              </a:ext>
            </a:extLst>
          </p:cNvPr>
          <p:cNvSpPr txBox="1"/>
          <p:nvPr/>
        </p:nvSpPr>
        <p:spPr>
          <a:xfrm>
            <a:off x="838200" y="4495801"/>
            <a:ext cx="5570756" cy="455638"/>
          </a:xfrm>
          <a:prstGeom prst="rect">
            <a:avLst/>
          </a:prstGeom>
          <a:noFill/>
        </p:spPr>
        <p:txBody>
          <a:bodyPr wrap="none" rtlCol="0">
            <a:spAutoFit/>
          </a:bodyPr>
          <a:lstStyle/>
          <a:p>
            <a:pPr algn="l">
              <a:lnSpc>
                <a:spcPct val="125000"/>
              </a:lnSpc>
            </a:pPr>
            <a:r>
              <a:rPr kumimoji="1" lang="zh-CN" altLang="en-US" sz="2000" b="1" i="0" dirty="0">
                <a:solidFill>
                  <a:srgbClr val="006600"/>
                </a:solidFill>
                <a:latin typeface="Kaiti SC" panose="02010600040101010101" pitchFamily="2" charset="-122"/>
                <a:ea typeface="Kaiti SC" panose="02010600040101010101" pitchFamily="2" charset="-122"/>
              </a:rPr>
              <a:t>看测试能否结束，主要是看覆盖率是否能达到。</a:t>
            </a:r>
          </a:p>
        </p:txBody>
      </p:sp>
      <p:sp>
        <p:nvSpPr>
          <p:cNvPr id="4" name="文本框 3">
            <a:extLst>
              <a:ext uri="{FF2B5EF4-FFF2-40B4-BE49-F238E27FC236}">
                <a16:creationId xmlns:a16="http://schemas.microsoft.com/office/drawing/2014/main" id="{8DCF8C93-0C1E-A847-821C-3E9C9C9C2E50}"/>
              </a:ext>
            </a:extLst>
          </p:cNvPr>
          <p:cNvSpPr txBox="1"/>
          <p:nvPr/>
        </p:nvSpPr>
        <p:spPr>
          <a:xfrm>
            <a:off x="2057400" y="2132521"/>
            <a:ext cx="6429965" cy="840358"/>
          </a:xfrm>
          <a:prstGeom prst="rect">
            <a:avLst/>
          </a:prstGeom>
          <a:noFill/>
        </p:spPr>
        <p:txBody>
          <a:bodyPr wrap="none" rtlCol="0">
            <a:spAutoFit/>
          </a:bodyPr>
          <a:lstStyle/>
          <a:p>
            <a:pPr marL="342900" indent="-342900" algn="l">
              <a:lnSpc>
                <a:spcPct val="125000"/>
              </a:lnSpc>
              <a:buFont typeface="Wingdings" pitchFamily="2" charset="2"/>
              <a:buChar char="n"/>
            </a:pPr>
            <a:r>
              <a:rPr kumimoji="1" lang="zh-CN" altLang="en-US" sz="2000" b="1" i="0" dirty="0">
                <a:solidFill>
                  <a:srgbClr val="006600"/>
                </a:solidFill>
                <a:latin typeface="Kaiti SC" panose="02010600040101010101" pitchFamily="2" charset="-122"/>
                <a:ea typeface="Kaiti SC" panose="02010600040101010101" pitchFamily="2" charset="-122"/>
              </a:rPr>
              <a:t>功能能否</a:t>
            </a:r>
            <a:r>
              <a:rPr kumimoji="1" lang="zh-CN" altLang="en-US" sz="2000" b="1" i="0" dirty="0">
                <a:solidFill>
                  <a:srgbClr val="FF0000"/>
                </a:solidFill>
                <a:latin typeface="Kaiti SC" panose="02010600040101010101" pitchFamily="2" charset="-122"/>
                <a:ea typeface="Kaiti SC" panose="02010600040101010101" pitchFamily="2" charset="-122"/>
              </a:rPr>
              <a:t>覆盖需求</a:t>
            </a:r>
            <a:r>
              <a:rPr kumimoji="1" lang="zh-CN" altLang="en-US" sz="2000" b="1" i="0" dirty="0">
                <a:solidFill>
                  <a:srgbClr val="006600"/>
                </a:solidFill>
                <a:latin typeface="Kaiti SC" panose="02010600040101010101" pitchFamily="2" charset="-122"/>
                <a:ea typeface="Kaiti SC" panose="02010600040101010101" pitchFamily="2" charset="-122"/>
              </a:rPr>
              <a:t>，用户故事是否得到正确的实现。</a:t>
            </a:r>
            <a:endParaRPr kumimoji="1" lang="en-US" altLang="zh-CN" sz="2000" b="1" i="0" dirty="0">
              <a:solidFill>
                <a:srgbClr val="006600"/>
              </a:solidFill>
              <a:latin typeface="Kaiti SC" panose="02010600040101010101" pitchFamily="2" charset="-122"/>
              <a:ea typeface="Kaiti SC" panose="02010600040101010101" pitchFamily="2" charset="-122"/>
            </a:endParaRPr>
          </a:p>
          <a:p>
            <a:pPr marL="342900" indent="-342900" algn="l">
              <a:lnSpc>
                <a:spcPct val="125000"/>
              </a:lnSpc>
              <a:buFont typeface="Wingdings" pitchFamily="2" charset="2"/>
              <a:buChar char="n"/>
            </a:pPr>
            <a:r>
              <a:rPr kumimoji="1" lang="zh-CN" altLang="en-US" sz="2000" b="1" i="0" dirty="0">
                <a:solidFill>
                  <a:srgbClr val="006600"/>
                </a:solidFill>
                <a:latin typeface="Kaiti SC" panose="02010600040101010101" pitchFamily="2" charset="-122"/>
                <a:ea typeface="Kaiti SC" panose="02010600040101010101" pitchFamily="2" charset="-122"/>
              </a:rPr>
              <a:t>对容易出错的</a:t>
            </a:r>
            <a:r>
              <a:rPr kumimoji="1" lang="zh-CN" altLang="en-US" sz="2000" b="1" i="0" dirty="0">
                <a:solidFill>
                  <a:srgbClr val="FF0000"/>
                </a:solidFill>
                <a:latin typeface="Kaiti SC" panose="02010600040101010101" pitchFamily="2" charset="-122"/>
                <a:ea typeface="Kaiti SC" panose="02010600040101010101" pitchFamily="2" charset="-122"/>
              </a:rPr>
              <a:t>代码</a:t>
            </a:r>
            <a:r>
              <a:rPr kumimoji="1" lang="zh-CN" altLang="en-US" sz="2000" b="1" i="0" dirty="0">
                <a:solidFill>
                  <a:srgbClr val="006600"/>
                </a:solidFill>
                <a:latin typeface="Kaiti SC" panose="02010600040101010101" pitchFamily="2" charset="-122"/>
                <a:ea typeface="Kaiti SC" panose="02010600040101010101" pitchFamily="2" charset="-122"/>
              </a:rPr>
              <a:t>分支进行检测</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a:xfrm>
            <a:off x="1079500" y="76200"/>
            <a:ext cx="7912100" cy="647700"/>
          </a:xfrm>
        </p:spPr>
        <p:txBody>
          <a:bodyPr/>
          <a:lstStyle/>
          <a:p>
            <a:r>
              <a:rPr lang="zh-CN" altLang="zh-CN"/>
              <a:t>软件测试行业现状具体数据分析</a:t>
            </a:r>
            <a:r>
              <a:rPr lang="en-US" altLang="zh-CN"/>
              <a:t>(</a:t>
            </a:r>
            <a:r>
              <a:rPr lang="zh-CN" altLang="en-US"/>
              <a:t>续</a:t>
            </a:r>
            <a:r>
              <a:rPr lang="en-US" altLang="zh-CN"/>
              <a:t>)</a:t>
            </a:r>
            <a:endParaRPr lang="zh-CN" altLang="en-US"/>
          </a:p>
        </p:txBody>
      </p:sp>
      <p:sp>
        <p:nvSpPr>
          <p:cNvPr id="3076" name="内容占位符 2"/>
          <p:cNvSpPr>
            <a:spLocks noGrp="1"/>
          </p:cNvSpPr>
          <p:nvPr>
            <p:ph idx="1"/>
          </p:nvPr>
        </p:nvSpPr>
        <p:spPr/>
        <p:txBody>
          <a:bodyPr/>
          <a:lstStyle/>
          <a:p>
            <a:pPr marL="358775"/>
            <a:r>
              <a:rPr lang="zh-CN" altLang="en-US"/>
              <a:t>公司是否有独立的测试部门</a:t>
            </a:r>
          </a:p>
        </p:txBody>
      </p:sp>
      <p:sp>
        <p:nvSpPr>
          <p:cNvPr id="3077" name="页脚占位符 3"/>
          <p:cNvSpPr>
            <a:spLocks noGrp="1"/>
          </p:cNvSpPr>
          <p:nvPr>
            <p:ph type="ftr" sz="quarter" idx="10"/>
          </p:nvPr>
        </p:nvSpPr>
        <p:spPr>
          <a:noFill/>
        </p:spPr>
        <p:txBody>
          <a:bodyPr/>
          <a:lstStyle/>
          <a:p>
            <a:fld id="{276BD67F-D794-4EB9-99B1-8F5FB47BAE58}" type="slidenum">
              <a:rPr lang="en-US" altLang="zh-CN" smtClean="0"/>
              <a:pPr/>
              <a:t>6</a:t>
            </a:fld>
            <a:endParaRPr lang="en-US" altLang="zh-CN"/>
          </a:p>
        </p:txBody>
      </p:sp>
      <p:graphicFrame>
        <p:nvGraphicFramePr>
          <p:cNvPr id="3074" name="图表 5"/>
          <p:cNvGraphicFramePr>
            <a:graphicFrameLocks/>
          </p:cNvGraphicFramePr>
          <p:nvPr/>
        </p:nvGraphicFramePr>
        <p:xfrm>
          <a:off x="1828800" y="1676400"/>
          <a:ext cx="5334000" cy="4064000"/>
        </p:xfrm>
        <a:graphic>
          <a:graphicData uri="http://schemas.openxmlformats.org/presentationml/2006/ole">
            <mc:AlternateContent xmlns:mc="http://schemas.openxmlformats.org/markup-compatibility/2006">
              <mc:Choice xmlns:v="urn:schemas-microsoft-com:vml" Requires="v">
                <p:oleObj spid="_x0000_s3172" r:id="rId3" imgW="5334462" imgH="4066384" progId="Excel.Sheet.8">
                  <p:embed/>
                </p:oleObj>
              </mc:Choice>
              <mc:Fallback>
                <p:oleObj r:id="rId3" imgW="5334462" imgH="4066384" progId="Excel.Shee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676400"/>
                        <a:ext cx="5334000" cy="40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宋体" pitchFamily="2" charset="-122"/>
              </a:rPr>
              <a:t>软件测试度量</a:t>
            </a:r>
            <a:endParaRPr lang="zh-CN" altLang="en-US"/>
          </a:p>
        </p:txBody>
      </p:sp>
      <p:sp>
        <p:nvSpPr>
          <p:cNvPr id="3" name="内容占位符 2"/>
          <p:cNvSpPr>
            <a:spLocks noGrp="1"/>
          </p:cNvSpPr>
          <p:nvPr>
            <p:ph idx="1"/>
          </p:nvPr>
        </p:nvSpPr>
        <p:spPr/>
        <p:txBody>
          <a:bodyPr/>
          <a:lstStyle/>
          <a:p>
            <a:pPr marL="358775" eaLnBrk="1" hangingPunct="1">
              <a:spcAft>
                <a:spcPct val="20000"/>
              </a:spcAft>
            </a:pPr>
            <a:r>
              <a:rPr lang="zh-CN" altLang="en-US">
                <a:latin typeface="宋体" pitchFamily="2" charset="-122"/>
              </a:rPr>
              <a:t>缺陷发现率</a:t>
            </a:r>
          </a:p>
          <a:p>
            <a:pPr lvl="1" eaLnBrk="1" hangingPunct="1">
              <a:spcAft>
                <a:spcPct val="20000"/>
              </a:spcAft>
            </a:pPr>
            <a:r>
              <a:rPr lang="zh-CN" altLang="en-US">
                <a:latin typeface="宋体" pitchFamily="2" charset="-122"/>
                <a:cs typeface="楷体_GB2312" pitchFamily="49" charset="-122"/>
              </a:rPr>
              <a:t>缺陷是何时被发现，并且有多少缺陷已经被发现。缺陷可以根据严重性来分类。需记录以下值：</a:t>
            </a:r>
          </a:p>
          <a:p>
            <a:pPr lvl="2" algn="just" eaLnBrk="1" hangingPunct="1">
              <a:spcAft>
                <a:spcPct val="20000"/>
              </a:spcAft>
            </a:pPr>
            <a:r>
              <a:rPr lang="zh-CN" altLang="en-US">
                <a:cs typeface="楷体_GB2312" pitchFamily="49" charset="-122"/>
              </a:rPr>
              <a:t>缺陷数目</a:t>
            </a:r>
          </a:p>
          <a:p>
            <a:pPr lvl="2" algn="just" eaLnBrk="1" hangingPunct="1">
              <a:spcAft>
                <a:spcPct val="20000"/>
              </a:spcAft>
            </a:pPr>
            <a:r>
              <a:rPr lang="zh-CN" altLang="en-US">
                <a:cs typeface="楷体_GB2312" pitchFamily="49" charset="-122"/>
              </a:rPr>
              <a:t>缺陷的严重性</a:t>
            </a:r>
            <a:endParaRPr lang="zh-CN" altLang="en-US"/>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60</a:t>
            </a:fld>
            <a:endParaRPr lang="en-US" altLang="zh-CN"/>
          </a:p>
        </p:txBody>
      </p:sp>
      <p:pic>
        <p:nvPicPr>
          <p:cNvPr id="124930" name="Picture 2"/>
          <p:cNvPicPr>
            <a:picLocks noChangeAspect="1" noChangeArrowheads="1"/>
          </p:cNvPicPr>
          <p:nvPr/>
        </p:nvPicPr>
        <p:blipFill>
          <a:blip r:embed="rId2"/>
          <a:srcRect/>
          <a:stretch>
            <a:fillRect/>
          </a:stretch>
        </p:blipFill>
        <p:spPr bwMode="auto">
          <a:xfrm>
            <a:off x="4572000" y="2362200"/>
            <a:ext cx="4038600" cy="4474912"/>
          </a:xfrm>
          <a:prstGeom prst="rect">
            <a:avLst/>
          </a:prstGeom>
          <a:noFill/>
          <a:ln w="9525">
            <a:noFill/>
            <a:miter lim="800000"/>
            <a:headEnd/>
            <a:tailEnd/>
          </a:ln>
          <a:effectLst/>
        </p:spPr>
      </p:pic>
      <p:sp>
        <p:nvSpPr>
          <p:cNvPr id="5" name="文本框 4">
            <a:extLst>
              <a:ext uri="{FF2B5EF4-FFF2-40B4-BE49-F238E27FC236}">
                <a16:creationId xmlns:a16="http://schemas.microsoft.com/office/drawing/2014/main" id="{E219C00C-E939-524F-8823-FD4C79EAC1C1}"/>
              </a:ext>
            </a:extLst>
          </p:cNvPr>
          <p:cNvSpPr txBox="1"/>
          <p:nvPr/>
        </p:nvSpPr>
        <p:spPr>
          <a:xfrm>
            <a:off x="304800" y="3721818"/>
            <a:ext cx="2154534" cy="1225079"/>
          </a:xfrm>
          <a:prstGeom prst="rect">
            <a:avLst/>
          </a:prstGeom>
          <a:noFill/>
        </p:spPr>
        <p:txBody>
          <a:bodyPr wrap="square" rtlCol="0">
            <a:spAutoFit/>
          </a:bodyPr>
          <a:lstStyle/>
          <a:p>
            <a:pPr algn="l">
              <a:lnSpc>
                <a:spcPct val="125000"/>
              </a:lnSpc>
            </a:pPr>
            <a:r>
              <a:rPr kumimoji="1" lang="zh-CN" altLang="en-US" sz="2000" b="1" i="0" dirty="0">
                <a:solidFill>
                  <a:srgbClr val="006600"/>
                </a:solidFill>
                <a:latin typeface="Kaiti SC" panose="02010600040101010101" pitchFamily="2" charset="-122"/>
                <a:ea typeface="Kaiti SC" panose="02010600040101010101" pitchFamily="2" charset="-122"/>
              </a:rPr>
              <a:t>根据缺陷的数目，</a:t>
            </a:r>
            <a:br>
              <a:rPr kumimoji="1" lang="en-US" altLang="zh-CN" sz="2000" b="1" i="0" dirty="0">
                <a:solidFill>
                  <a:srgbClr val="006600"/>
                </a:solidFill>
                <a:latin typeface="Kaiti SC" panose="02010600040101010101" pitchFamily="2" charset="-122"/>
                <a:ea typeface="Kaiti SC" panose="02010600040101010101" pitchFamily="2" charset="-122"/>
              </a:rPr>
            </a:br>
            <a:r>
              <a:rPr kumimoji="1" lang="zh-CN" altLang="en-US" sz="2000" b="1" i="0" dirty="0">
                <a:solidFill>
                  <a:srgbClr val="006600"/>
                </a:solidFill>
                <a:latin typeface="Kaiti SC" panose="02010600040101010101" pitchFamily="2" charset="-122"/>
                <a:ea typeface="Kaiti SC" panose="02010600040101010101" pitchFamily="2" charset="-122"/>
              </a:rPr>
              <a:t>从中找规律，</a:t>
            </a:r>
            <a:br>
              <a:rPr kumimoji="1" lang="en-US" altLang="zh-CN" sz="2000" b="1" i="0" dirty="0">
                <a:solidFill>
                  <a:srgbClr val="006600"/>
                </a:solidFill>
                <a:latin typeface="Kaiti SC" panose="02010600040101010101" pitchFamily="2" charset="-122"/>
                <a:ea typeface="Kaiti SC" panose="02010600040101010101" pitchFamily="2" charset="-122"/>
              </a:rPr>
            </a:br>
            <a:r>
              <a:rPr kumimoji="1" lang="zh-CN" altLang="en-US" sz="2000" b="1" i="0" dirty="0">
                <a:solidFill>
                  <a:srgbClr val="006600"/>
                </a:solidFill>
                <a:latin typeface="Kaiti SC" panose="02010600040101010101" pitchFamily="2" charset="-122"/>
                <a:ea typeface="Kaiti SC" panose="02010600040101010101" pitchFamily="2" charset="-122"/>
              </a:rPr>
              <a:t>进行质量评估。</a:t>
            </a:r>
          </a:p>
        </p:txBody>
      </p:sp>
      <p:sp>
        <p:nvSpPr>
          <p:cNvPr id="6" name="文本框 5">
            <a:extLst>
              <a:ext uri="{FF2B5EF4-FFF2-40B4-BE49-F238E27FC236}">
                <a16:creationId xmlns:a16="http://schemas.microsoft.com/office/drawing/2014/main" id="{32362984-DB2F-1941-814E-E313A94BC37A}"/>
              </a:ext>
            </a:extLst>
          </p:cNvPr>
          <p:cNvSpPr txBox="1"/>
          <p:nvPr/>
        </p:nvSpPr>
        <p:spPr>
          <a:xfrm>
            <a:off x="304800" y="5179442"/>
            <a:ext cx="3518912" cy="840358"/>
          </a:xfrm>
          <a:prstGeom prst="rect">
            <a:avLst/>
          </a:prstGeom>
          <a:noFill/>
        </p:spPr>
        <p:txBody>
          <a:bodyPr wrap="none" rtlCol="0">
            <a:spAutoFit/>
          </a:bodyPr>
          <a:lstStyle/>
          <a:p>
            <a:pPr algn="l">
              <a:lnSpc>
                <a:spcPct val="125000"/>
              </a:lnSpc>
            </a:pPr>
            <a:r>
              <a:rPr kumimoji="1" lang="zh-CN" altLang="en-US" sz="2000" b="1" i="0" dirty="0">
                <a:solidFill>
                  <a:srgbClr val="FF0000"/>
                </a:solidFill>
                <a:latin typeface="Kaiti SC" panose="02010600040101010101" pitchFamily="2" charset="-122"/>
                <a:ea typeface="Kaiti SC" panose="02010600040101010101" pitchFamily="2" charset="-122"/>
              </a:rPr>
              <a:t>单缺陷需要记录的东西：</a:t>
            </a:r>
            <a:endParaRPr kumimoji="1" lang="en-US" altLang="zh-CN" sz="2000" b="1" i="0" dirty="0">
              <a:solidFill>
                <a:srgbClr val="FF0000"/>
              </a:solidFill>
              <a:latin typeface="Kaiti SC" panose="02010600040101010101" pitchFamily="2" charset="-122"/>
              <a:ea typeface="Kaiti SC" panose="02010600040101010101" pitchFamily="2" charset="-122"/>
            </a:endParaRPr>
          </a:p>
          <a:p>
            <a:pPr algn="l">
              <a:lnSpc>
                <a:spcPct val="125000"/>
              </a:lnSpc>
            </a:pPr>
            <a:r>
              <a:rPr kumimoji="1" lang="zh-CN" altLang="en-US" sz="2000" b="1" i="0" dirty="0">
                <a:solidFill>
                  <a:srgbClr val="006600"/>
                </a:solidFill>
                <a:latin typeface="Kaiti SC" panose="02010600040101010101" pitchFamily="2" charset="-122"/>
                <a:ea typeface="Kaiti SC" panose="02010600040101010101" pitchFamily="2" charset="-122"/>
              </a:rPr>
              <a:t>发现时间</a:t>
            </a:r>
            <a:r>
              <a:rPr kumimoji="1" lang="en-US" altLang="zh-CN" sz="2000" b="1" i="0" dirty="0">
                <a:solidFill>
                  <a:srgbClr val="006600"/>
                </a:solidFill>
                <a:latin typeface="Kaiti SC" panose="02010600040101010101" pitchFamily="2" charset="-122"/>
                <a:ea typeface="Kaiti SC" panose="02010600040101010101" pitchFamily="2" charset="-122"/>
              </a:rPr>
              <a:t>/</a:t>
            </a:r>
            <a:r>
              <a:rPr kumimoji="1" lang="zh-CN" altLang="en-US" sz="2000" b="1" i="0" dirty="0">
                <a:solidFill>
                  <a:srgbClr val="006600"/>
                </a:solidFill>
                <a:latin typeface="Kaiti SC" panose="02010600040101010101" pitchFamily="2" charset="-122"/>
                <a:ea typeface="Kaiti SC" panose="02010600040101010101" pitchFamily="2" charset="-122"/>
              </a:rPr>
              <a:t>大致位置</a:t>
            </a:r>
            <a:r>
              <a:rPr kumimoji="1" lang="en-US" altLang="zh-CN" sz="2000" b="1" i="0" dirty="0">
                <a:solidFill>
                  <a:srgbClr val="006600"/>
                </a:solidFill>
                <a:latin typeface="Kaiti SC" panose="02010600040101010101" pitchFamily="2" charset="-122"/>
                <a:ea typeface="Kaiti SC" panose="02010600040101010101" pitchFamily="2" charset="-122"/>
              </a:rPr>
              <a:t>/</a:t>
            </a:r>
            <a:r>
              <a:rPr kumimoji="1" lang="zh-CN" altLang="en-US" sz="2000" b="1" i="0" dirty="0">
                <a:solidFill>
                  <a:srgbClr val="006600"/>
                </a:solidFill>
                <a:latin typeface="Kaiti SC" panose="02010600040101010101" pitchFamily="2" charset="-122"/>
                <a:ea typeface="Kaiti SC" panose="02010600040101010101" pitchFamily="2" charset="-122"/>
              </a:rPr>
              <a:t>发生现象</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9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spcBef>
                <a:spcPct val="20000"/>
              </a:spcBef>
              <a:spcAft>
                <a:spcPct val="20000"/>
              </a:spcAft>
            </a:pPr>
            <a:r>
              <a:rPr lang="zh-CN"/>
              <a:t>软件测试度量</a:t>
            </a:r>
          </a:p>
        </p:txBody>
      </p:sp>
      <p:sp>
        <p:nvSpPr>
          <p:cNvPr id="63491" name="Rectangle 3"/>
          <p:cNvSpPr>
            <a:spLocks noGrp="1" noChangeArrowheads="1"/>
          </p:cNvSpPr>
          <p:nvPr>
            <p:ph type="body" idx="1"/>
          </p:nvPr>
        </p:nvSpPr>
        <p:spPr/>
        <p:txBody>
          <a:bodyPr/>
          <a:lstStyle/>
          <a:p>
            <a:pPr marL="358775" eaLnBrk="1" hangingPunct="1">
              <a:spcAft>
                <a:spcPct val="20000"/>
              </a:spcAft>
            </a:pPr>
            <a:r>
              <a:rPr lang="zh-CN" altLang="en-US">
                <a:latin typeface="宋体" pitchFamily="2" charset="-122"/>
              </a:rPr>
              <a:t>测试成功率：</a:t>
            </a:r>
          </a:p>
          <a:p>
            <a:pPr lvl="1" eaLnBrk="1" hangingPunct="1">
              <a:spcAft>
                <a:spcPct val="20000"/>
              </a:spcAft>
            </a:pPr>
            <a:r>
              <a:rPr lang="zh-CN" altLang="en-US">
                <a:latin typeface="宋体" pitchFamily="2" charset="-122"/>
                <a:cs typeface="楷体_GB2312" pitchFamily="49" charset="-122"/>
              </a:rPr>
              <a:t>有多少测试已经通过了，并且有多少是运行正常的？需记录以下值：</a:t>
            </a:r>
          </a:p>
          <a:p>
            <a:pPr lvl="2" eaLnBrk="1" hangingPunct="1">
              <a:spcAft>
                <a:spcPct val="20000"/>
              </a:spcAft>
            </a:pPr>
            <a:r>
              <a:rPr lang="zh-CN" altLang="en-US">
                <a:cs typeface="楷体_GB2312" pitchFamily="49" charset="-122"/>
              </a:rPr>
              <a:t>已通过的测试用例的数目</a:t>
            </a:r>
          </a:p>
          <a:p>
            <a:pPr lvl="2" eaLnBrk="1" hangingPunct="1">
              <a:spcAft>
                <a:spcPct val="20000"/>
              </a:spcAft>
            </a:pPr>
            <a:r>
              <a:rPr lang="zh-CN" altLang="en-US">
                <a:cs typeface="楷体_GB2312" pitchFamily="49" charset="-122"/>
              </a:rPr>
              <a:t>可利用的测试用例的数目</a:t>
            </a:r>
          </a:p>
          <a:p>
            <a:pPr marL="358775" eaLnBrk="1" hangingPunct="1">
              <a:spcAft>
                <a:spcPct val="20000"/>
              </a:spcAft>
              <a:buFont typeface="Arial" charset="0"/>
              <a:buNone/>
            </a:pPr>
            <a:endParaRPr lang="zh-CN" altLang="en-US">
              <a:latin typeface="宋体" pitchFamily="2" charset="-122"/>
            </a:endParaRPr>
          </a:p>
        </p:txBody>
      </p:sp>
      <p:pic>
        <p:nvPicPr>
          <p:cNvPr id="102401" name="Picture 1"/>
          <p:cNvPicPr>
            <a:picLocks noChangeAspect="1" noChangeArrowheads="1"/>
          </p:cNvPicPr>
          <p:nvPr/>
        </p:nvPicPr>
        <p:blipFill>
          <a:blip r:embed="rId2"/>
          <a:srcRect/>
          <a:stretch>
            <a:fillRect/>
          </a:stretch>
        </p:blipFill>
        <p:spPr bwMode="auto">
          <a:xfrm>
            <a:off x="5021280" y="2209800"/>
            <a:ext cx="3733800" cy="3733800"/>
          </a:xfrm>
          <a:prstGeom prst="rect">
            <a:avLst/>
          </a:prstGeom>
          <a:noFill/>
          <a:ln w="9525">
            <a:noFill/>
            <a:miter lim="800000"/>
            <a:headEnd/>
            <a:tailEnd/>
          </a:ln>
          <a:effectLst/>
        </p:spPr>
      </p:pic>
      <p:sp>
        <p:nvSpPr>
          <p:cNvPr id="2" name="文本框 1">
            <a:extLst>
              <a:ext uri="{FF2B5EF4-FFF2-40B4-BE49-F238E27FC236}">
                <a16:creationId xmlns:a16="http://schemas.microsoft.com/office/drawing/2014/main" id="{DFDA23EB-1268-4E41-A4A1-5E0ECA7E752E}"/>
              </a:ext>
            </a:extLst>
          </p:cNvPr>
          <p:cNvSpPr txBox="1"/>
          <p:nvPr/>
        </p:nvSpPr>
        <p:spPr>
          <a:xfrm>
            <a:off x="544936" y="4495800"/>
            <a:ext cx="4027064" cy="840358"/>
          </a:xfrm>
          <a:prstGeom prst="rect">
            <a:avLst/>
          </a:prstGeom>
          <a:noFill/>
        </p:spPr>
        <p:txBody>
          <a:bodyPr wrap="none" rtlCol="0">
            <a:spAutoFit/>
          </a:bodyPr>
          <a:lstStyle/>
          <a:p>
            <a:pPr algn="l">
              <a:lnSpc>
                <a:spcPct val="125000"/>
              </a:lnSpc>
            </a:pPr>
            <a:r>
              <a:rPr kumimoji="1" lang="en-US" altLang="zh-CN" sz="2000" b="1" i="0" dirty="0">
                <a:solidFill>
                  <a:srgbClr val="006600"/>
                </a:solidFill>
                <a:latin typeface="Kaiti SC" panose="02010600040101010101" pitchFamily="2" charset="-122"/>
                <a:ea typeface="Kaiti SC" panose="02010600040101010101" pitchFamily="2" charset="-122"/>
              </a:rPr>
              <a:t>Error</a:t>
            </a:r>
            <a:r>
              <a:rPr kumimoji="1" lang="zh-CN" altLang="en-US" sz="2000" b="1" i="0" dirty="0">
                <a:solidFill>
                  <a:srgbClr val="006600"/>
                </a:solidFill>
                <a:latin typeface="Kaiti SC" panose="02010600040101010101" pitchFamily="2" charset="-122"/>
                <a:ea typeface="Kaiti SC" panose="02010600040101010101" pitchFamily="2" charset="-122"/>
              </a:rPr>
              <a:t>表示测试用例无法执行。</a:t>
            </a:r>
            <a:endParaRPr kumimoji="1" lang="en-US" altLang="zh-CN" sz="2000" b="1" i="0" dirty="0">
              <a:solidFill>
                <a:srgbClr val="006600"/>
              </a:solidFill>
              <a:latin typeface="Kaiti SC" panose="02010600040101010101" pitchFamily="2" charset="-122"/>
              <a:ea typeface="Kaiti SC" panose="02010600040101010101" pitchFamily="2" charset="-122"/>
            </a:endParaRPr>
          </a:p>
          <a:p>
            <a:pPr algn="l">
              <a:lnSpc>
                <a:spcPct val="125000"/>
              </a:lnSpc>
            </a:pPr>
            <a:r>
              <a:rPr kumimoji="1" lang="en-US" altLang="zh-CN" sz="2000" b="1" i="0" dirty="0">
                <a:solidFill>
                  <a:srgbClr val="006600"/>
                </a:solidFill>
                <a:latin typeface="Kaiti SC" panose="02010600040101010101" pitchFamily="2" charset="-122"/>
                <a:ea typeface="Kaiti SC" panose="02010600040101010101" pitchFamily="2" charset="-122"/>
              </a:rPr>
              <a:t>Failure</a:t>
            </a:r>
            <a:r>
              <a:rPr kumimoji="1" lang="zh-CN" altLang="en-US" sz="2000" b="1" i="0" dirty="0">
                <a:solidFill>
                  <a:srgbClr val="006600"/>
                </a:solidFill>
                <a:latin typeface="Kaiti SC" panose="02010600040101010101" pitchFamily="2" charset="-122"/>
                <a:ea typeface="Kaiti SC" panose="02010600040101010101" pitchFamily="2" charset="-122"/>
              </a:rPr>
              <a:t>表示测试用例测试未通过。</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软件的可测试性</a:t>
            </a:r>
          </a:p>
        </p:txBody>
      </p:sp>
      <p:sp>
        <p:nvSpPr>
          <p:cNvPr id="3" name="内容占位符 2"/>
          <p:cNvSpPr>
            <a:spLocks noGrp="1"/>
          </p:cNvSpPr>
          <p:nvPr>
            <p:ph idx="1"/>
          </p:nvPr>
        </p:nvSpPr>
        <p:spPr/>
        <p:txBody>
          <a:bodyPr/>
          <a:lstStyle/>
          <a:p>
            <a:r>
              <a:rPr lang="zh-CN" altLang="en-US" dirty="0"/>
              <a:t>可测试性（</a:t>
            </a:r>
            <a:r>
              <a:rPr lang="en-US" altLang="zh-CN" dirty="0"/>
              <a:t>Testability</a:t>
            </a:r>
            <a:r>
              <a:rPr lang="zh-CN" altLang="en-US" dirty="0"/>
              <a:t>）</a:t>
            </a:r>
            <a:endParaRPr lang="en-US" altLang="zh-CN" dirty="0"/>
          </a:p>
          <a:p>
            <a:r>
              <a:rPr lang="zh-CN" altLang="en-US" dirty="0"/>
              <a:t>是否容易测试</a:t>
            </a:r>
            <a:endParaRPr lang="en-US" altLang="zh-CN" dirty="0"/>
          </a:p>
          <a:p>
            <a:r>
              <a:rPr lang="zh-CN" altLang="en-US" dirty="0"/>
              <a:t>影响软件质量的关键</a:t>
            </a:r>
            <a:endParaRPr lang="en-US" altLang="zh-CN" dirty="0"/>
          </a:p>
          <a:p>
            <a:r>
              <a:rPr lang="en-US" altLang="zh-CN" dirty="0"/>
              <a:t>S.O.C.K</a:t>
            </a:r>
            <a:r>
              <a:rPr lang="zh-CN" altLang="en-US" dirty="0"/>
              <a:t>原则</a:t>
            </a:r>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62</a:t>
            </a:fld>
            <a:endParaRPr lang="en-US" altLang="zh-CN"/>
          </a:p>
        </p:txBody>
      </p:sp>
      <p:sp>
        <p:nvSpPr>
          <p:cNvPr id="5" name="文本框 4">
            <a:extLst>
              <a:ext uri="{FF2B5EF4-FFF2-40B4-BE49-F238E27FC236}">
                <a16:creationId xmlns:a16="http://schemas.microsoft.com/office/drawing/2014/main" id="{9C58FE4B-6B36-294D-9BA6-9803AB9EAA38}"/>
              </a:ext>
            </a:extLst>
          </p:cNvPr>
          <p:cNvSpPr txBox="1"/>
          <p:nvPr/>
        </p:nvSpPr>
        <p:spPr>
          <a:xfrm>
            <a:off x="5105400" y="1037283"/>
            <a:ext cx="2156360" cy="455638"/>
          </a:xfrm>
          <a:prstGeom prst="rect">
            <a:avLst/>
          </a:prstGeom>
          <a:noFill/>
        </p:spPr>
        <p:txBody>
          <a:bodyPr wrap="none" rtlCol="0">
            <a:spAutoFit/>
          </a:bodyPr>
          <a:lstStyle/>
          <a:p>
            <a:pPr algn="l">
              <a:lnSpc>
                <a:spcPct val="125000"/>
              </a:lnSpc>
            </a:pPr>
            <a:r>
              <a:rPr kumimoji="1" lang="en-US" altLang="zh-CN" sz="2000" b="1" i="0" dirty="0">
                <a:solidFill>
                  <a:srgbClr val="006600"/>
                </a:solidFill>
                <a:latin typeface="Kaiti SC" panose="02010600040101010101" pitchFamily="2" charset="-122"/>
                <a:ea typeface="Kaiti SC" panose="02010600040101010101" pitchFamily="2" charset="-122"/>
              </a:rPr>
              <a:t>∈</a:t>
            </a:r>
            <a:r>
              <a:rPr kumimoji="1" lang="zh-CN" altLang="en-US" sz="2000" b="1" i="0" dirty="0">
                <a:solidFill>
                  <a:srgbClr val="006600"/>
                </a:solidFill>
                <a:latin typeface="Kaiti SC" panose="02010600040101010101" pitchFamily="2" charset="-122"/>
                <a:ea typeface="Kaiti SC" panose="02010600040101010101" pitchFamily="2" charset="-122"/>
              </a:rPr>
              <a:t> </a:t>
            </a:r>
            <a:r>
              <a:rPr kumimoji="1" lang="en-US" altLang="zh-CN" sz="2000" b="1" i="0" dirty="0">
                <a:solidFill>
                  <a:srgbClr val="006600"/>
                </a:solidFill>
                <a:latin typeface="Kaiti SC" panose="02010600040101010101" pitchFamily="2" charset="-122"/>
                <a:ea typeface="Kaiti SC" panose="02010600040101010101" pitchFamily="2" charset="-122"/>
              </a:rPr>
              <a:t>maintainability</a:t>
            </a:r>
            <a:endParaRPr kumimoji="1" lang="zh-CN" altLang="en-US" sz="2000" b="1" i="0" dirty="0">
              <a:solidFill>
                <a:srgbClr val="006600"/>
              </a:solidFill>
              <a:latin typeface="Kaiti SC" panose="02010600040101010101" pitchFamily="2" charset="-122"/>
              <a:ea typeface="Kaiti SC" panose="02010600040101010101" pitchFamily="2" charset="-122"/>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软件的可测试性</a:t>
            </a:r>
          </a:p>
        </p:txBody>
      </p:sp>
      <p:sp>
        <p:nvSpPr>
          <p:cNvPr id="3" name="内容占位符 2"/>
          <p:cNvSpPr>
            <a:spLocks noGrp="1"/>
          </p:cNvSpPr>
          <p:nvPr>
            <p:ph idx="1"/>
          </p:nvPr>
        </p:nvSpPr>
        <p:spPr/>
        <p:txBody>
          <a:bodyPr/>
          <a:lstStyle/>
          <a:p>
            <a:r>
              <a:rPr lang="en-US" altLang="zh-CN" dirty="0"/>
              <a:t>Simplicity</a:t>
            </a:r>
          </a:p>
          <a:p>
            <a:pPr lvl="1"/>
            <a:r>
              <a:rPr lang="zh-CN" altLang="en-US" dirty="0"/>
              <a:t>设计简洁</a:t>
            </a:r>
            <a:endParaRPr lang="en-US" altLang="zh-CN" dirty="0"/>
          </a:p>
          <a:p>
            <a:pPr lvl="1"/>
            <a:r>
              <a:rPr lang="zh-CN" altLang="en-US" dirty="0"/>
              <a:t>功能模块化</a:t>
            </a:r>
            <a:endParaRPr lang="en-US" altLang="zh-CN" dirty="0"/>
          </a:p>
          <a:p>
            <a:pPr lvl="1"/>
            <a:r>
              <a:rPr lang="zh-CN" altLang="en-US" dirty="0"/>
              <a:t>越简单，越容易测试</a:t>
            </a:r>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63</a:t>
            </a:fld>
            <a:endParaRPr lang="en-US" altLang="zh-CN"/>
          </a:p>
        </p:txBody>
      </p:sp>
      <p:sp>
        <p:nvSpPr>
          <p:cNvPr id="5" name="文本框 4">
            <a:extLst>
              <a:ext uri="{FF2B5EF4-FFF2-40B4-BE49-F238E27FC236}">
                <a16:creationId xmlns:a16="http://schemas.microsoft.com/office/drawing/2014/main" id="{43A29FE7-FA65-8748-8427-1D108A968191}"/>
              </a:ext>
            </a:extLst>
          </p:cNvPr>
          <p:cNvSpPr txBox="1"/>
          <p:nvPr/>
        </p:nvSpPr>
        <p:spPr>
          <a:xfrm>
            <a:off x="3124200" y="2057400"/>
            <a:ext cx="3874779" cy="455638"/>
          </a:xfrm>
          <a:prstGeom prst="rect">
            <a:avLst/>
          </a:prstGeom>
          <a:noFill/>
        </p:spPr>
        <p:txBody>
          <a:bodyPr wrap="none" rtlCol="0">
            <a:spAutoFit/>
          </a:bodyPr>
          <a:lstStyle/>
          <a:p>
            <a:pPr algn="l">
              <a:lnSpc>
                <a:spcPct val="125000"/>
              </a:lnSpc>
            </a:pPr>
            <a:r>
              <a:rPr kumimoji="1" lang="zh-CN" altLang="en-US" sz="2000" b="1" i="0" dirty="0">
                <a:solidFill>
                  <a:srgbClr val="FF0000"/>
                </a:solidFill>
                <a:latin typeface="Kaiti SC" panose="02010600040101010101" pitchFamily="2" charset="-122"/>
                <a:ea typeface="Kaiti SC" panose="02010600040101010101" pitchFamily="2" charset="-122"/>
              </a:rPr>
              <a:t>设计：</a:t>
            </a:r>
            <a:r>
              <a:rPr kumimoji="1" lang="en-US" altLang="zh-CN" sz="2000" b="1" i="0" dirty="0">
                <a:solidFill>
                  <a:srgbClr val="FF0000"/>
                </a:solidFill>
                <a:latin typeface="Kaiti SC" panose="02010600040101010101" pitchFamily="2" charset="-122"/>
                <a:ea typeface="Kaiti SC" panose="02010600040101010101" pitchFamily="2" charset="-122"/>
              </a:rPr>
              <a:t>high</a:t>
            </a:r>
            <a:r>
              <a:rPr kumimoji="1" lang="zh-CN" altLang="en-US" sz="2000" b="1" i="0" dirty="0">
                <a:solidFill>
                  <a:srgbClr val="FF0000"/>
                </a:solidFill>
                <a:latin typeface="Kaiti SC" panose="02010600040101010101" pitchFamily="2" charset="-122"/>
                <a:ea typeface="Kaiti SC" panose="02010600040101010101" pitchFamily="2" charset="-122"/>
              </a:rPr>
              <a:t> </a:t>
            </a:r>
            <a:r>
              <a:rPr kumimoji="1" lang="en-US" altLang="zh-CN" sz="2000" b="1" i="0" dirty="0">
                <a:solidFill>
                  <a:srgbClr val="FF0000"/>
                </a:solidFill>
                <a:latin typeface="Kaiti SC" panose="02010600040101010101" pitchFamily="2" charset="-122"/>
                <a:ea typeface="Kaiti SC" panose="02010600040101010101" pitchFamily="2" charset="-122"/>
              </a:rPr>
              <a:t>cohesion,</a:t>
            </a:r>
            <a:r>
              <a:rPr kumimoji="1" lang="zh-CN" altLang="en-US" sz="2000" b="1" i="0" dirty="0">
                <a:solidFill>
                  <a:srgbClr val="FF0000"/>
                </a:solidFill>
                <a:latin typeface="Kaiti SC" panose="02010600040101010101" pitchFamily="2" charset="-122"/>
                <a:ea typeface="Kaiti SC" panose="02010600040101010101" pitchFamily="2" charset="-122"/>
              </a:rPr>
              <a:t> </a:t>
            </a:r>
            <a:r>
              <a:rPr kumimoji="1" lang="en-US" altLang="zh-CN" sz="2000" b="1" i="0" dirty="0">
                <a:solidFill>
                  <a:srgbClr val="FF0000"/>
                </a:solidFill>
                <a:latin typeface="Kaiti SC" panose="02010600040101010101" pitchFamily="2" charset="-122"/>
                <a:ea typeface="Kaiti SC" panose="02010600040101010101" pitchFamily="2" charset="-122"/>
              </a:rPr>
              <a:t>low</a:t>
            </a:r>
            <a:r>
              <a:rPr kumimoji="1" lang="zh-CN" altLang="en-US" sz="2000" b="1" i="0" dirty="0">
                <a:solidFill>
                  <a:srgbClr val="FF0000"/>
                </a:solidFill>
                <a:latin typeface="Kaiti SC" panose="02010600040101010101" pitchFamily="2" charset="-122"/>
                <a:ea typeface="Kaiti SC" panose="02010600040101010101" pitchFamily="2" charset="-122"/>
              </a:rPr>
              <a:t> </a:t>
            </a:r>
            <a:r>
              <a:rPr kumimoji="1" lang="en-US" altLang="zh-CN" sz="2000" b="1" i="0" dirty="0">
                <a:solidFill>
                  <a:srgbClr val="FF0000"/>
                </a:solidFill>
                <a:latin typeface="Kaiti SC" panose="02010600040101010101" pitchFamily="2" charset="-122"/>
                <a:ea typeface="Kaiti SC" panose="02010600040101010101" pitchFamily="2" charset="-122"/>
              </a:rPr>
              <a:t>coupling</a:t>
            </a:r>
            <a:endParaRPr kumimoji="1" lang="zh-CN" altLang="en-US" sz="2000" b="1" i="0" dirty="0">
              <a:solidFill>
                <a:srgbClr val="FF0000"/>
              </a:solidFill>
              <a:latin typeface="Kaiti SC" panose="02010600040101010101" pitchFamily="2" charset="-122"/>
              <a:ea typeface="Kaiti SC" panose="02010600040101010101" pitchFamily="2" charset="-122"/>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软件的可测试性</a:t>
            </a:r>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64</a:t>
            </a:fld>
            <a:endParaRPr lang="en-US" altLang="zh-CN"/>
          </a:p>
        </p:txBody>
      </p:sp>
      <p:pic>
        <p:nvPicPr>
          <p:cNvPr id="119810" name="Picture 2"/>
          <p:cNvPicPr>
            <a:picLocks noChangeAspect="1" noChangeArrowheads="1"/>
          </p:cNvPicPr>
          <p:nvPr/>
        </p:nvPicPr>
        <p:blipFill>
          <a:blip r:embed="rId2"/>
          <a:srcRect/>
          <a:stretch>
            <a:fillRect/>
          </a:stretch>
        </p:blipFill>
        <p:spPr bwMode="auto">
          <a:xfrm>
            <a:off x="457200" y="1219200"/>
            <a:ext cx="5273228" cy="4572001"/>
          </a:xfrm>
          <a:prstGeom prst="rect">
            <a:avLst/>
          </a:prstGeom>
          <a:noFill/>
          <a:ln w="9525">
            <a:noFill/>
            <a:miter lim="800000"/>
            <a:headEnd/>
            <a:tailEnd/>
          </a:ln>
          <a:effectLst/>
        </p:spPr>
      </p:pic>
      <p:sp>
        <p:nvSpPr>
          <p:cNvPr id="3" name="文本框 2">
            <a:extLst>
              <a:ext uri="{FF2B5EF4-FFF2-40B4-BE49-F238E27FC236}">
                <a16:creationId xmlns:a16="http://schemas.microsoft.com/office/drawing/2014/main" id="{B4B6F8F0-F1DD-6746-9646-46A36E53E66E}"/>
              </a:ext>
            </a:extLst>
          </p:cNvPr>
          <p:cNvSpPr txBox="1"/>
          <p:nvPr/>
        </p:nvSpPr>
        <p:spPr>
          <a:xfrm>
            <a:off x="6324600" y="2664842"/>
            <a:ext cx="1980029" cy="1225079"/>
          </a:xfrm>
          <a:prstGeom prst="rect">
            <a:avLst/>
          </a:prstGeom>
          <a:noFill/>
        </p:spPr>
        <p:txBody>
          <a:bodyPr wrap="none" rtlCol="0">
            <a:spAutoFit/>
          </a:bodyPr>
          <a:lstStyle/>
          <a:p>
            <a:pPr algn="l">
              <a:lnSpc>
                <a:spcPct val="125000"/>
              </a:lnSpc>
            </a:pPr>
            <a:r>
              <a:rPr kumimoji="1" lang="en-US" altLang="zh-CN" sz="2000" b="1" i="0" dirty="0">
                <a:solidFill>
                  <a:srgbClr val="006600"/>
                </a:solidFill>
                <a:latin typeface="Kaiti SC" panose="02010600040101010101" pitchFamily="2" charset="-122"/>
                <a:ea typeface="Kaiti SC" panose="02010600040101010101" pitchFamily="2" charset="-122"/>
              </a:rPr>
              <a:t>Solution:</a:t>
            </a:r>
          </a:p>
          <a:p>
            <a:pPr algn="l">
              <a:lnSpc>
                <a:spcPct val="125000"/>
              </a:lnSpc>
            </a:pPr>
            <a:r>
              <a:rPr kumimoji="1" lang="zh-CN" altLang="en-US" sz="2000" b="1" i="0" dirty="0">
                <a:solidFill>
                  <a:srgbClr val="006600"/>
                </a:solidFill>
                <a:latin typeface="Kaiti SC" panose="02010600040101010101" pitchFamily="2" charset="-122"/>
                <a:ea typeface="Kaiti SC" panose="02010600040101010101" pitchFamily="2" charset="-122"/>
              </a:rPr>
              <a:t>建立第三方模块</a:t>
            </a:r>
            <a:endParaRPr kumimoji="1" lang="en-US" altLang="zh-CN" sz="2000" b="1" i="0" dirty="0">
              <a:solidFill>
                <a:srgbClr val="006600"/>
              </a:solidFill>
              <a:latin typeface="Kaiti SC" panose="02010600040101010101" pitchFamily="2" charset="-122"/>
              <a:ea typeface="Kaiti SC" panose="02010600040101010101" pitchFamily="2" charset="-122"/>
            </a:endParaRPr>
          </a:p>
          <a:p>
            <a:pPr algn="l">
              <a:lnSpc>
                <a:spcPct val="125000"/>
              </a:lnSpc>
            </a:pPr>
            <a:r>
              <a:rPr kumimoji="1" lang="zh-CN" altLang="en-US" sz="2000" b="1" i="0" dirty="0">
                <a:solidFill>
                  <a:srgbClr val="006600"/>
                </a:solidFill>
                <a:latin typeface="Kaiti SC" panose="02010600040101010101" pitchFamily="2" charset="-122"/>
                <a:ea typeface="Kaiti SC" panose="02010600040101010101" pitchFamily="2" charset="-122"/>
              </a:rPr>
              <a:t>应用设计模式</a:t>
            </a:r>
          </a:p>
        </p:txBody>
      </p:sp>
      <p:sp>
        <p:nvSpPr>
          <p:cNvPr id="5" name="文本框 4">
            <a:extLst>
              <a:ext uri="{FF2B5EF4-FFF2-40B4-BE49-F238E27FC236}">
                <a16:creationId xmlns:a16="http://schemas.microsoft.com/office/drawing/2014/main" id="{C161ECF5-D601-CA46-A369-BA8EB33FCDBD}"/>
              </a:ext>
            </a:extLst>
          </p:cNvPr>
          <p:cNvSpPr txBox="1"/>
          <p:nvPr/>
        </p:nvSpPr>
        <p:spPr>
          <a:xfrm>
            <a:off x="5791200" y="5029200"/>
            <a:ext cx="2576346" cy="455638"/>
          </a:xfrm>
          <a:prstGeom prst="rect">
            <a:avLst/>
          </a:prstGeom>
          <a:noFill/>
        </p:spPr>
        <p:txBody>
          <a:bodyPr wrap="none" rtlCol="0">
            <a:spAutoFit/>
          </a:bodyPr>
          <a:lstStyle/>
          <a:p>
            <a:pPr algn="l">
              <a:lnSpc>
                <a:spcPct val="125000"/>
              </a:lnSpc>
            </a:pPr>
            <a:r>
              <a:rPr kumimoji="1" lang="en-US" altLang="zh-CN" sz="2000" b="1" i="0" dirty="0">
                <a:solidFill>
                  <a:srgbClr val="006600"/>
                </a:solidFill>
                <a:latin typeface="Kaiti SC" panose="02010600040101010101" pitchFamily="2" charset="-122"/>
                <a:ea typeface="Kaiti SC" panose="02010600040101010101" pitchFamily="2" charset="-122"/>
              </a:rPr>
              <a:t>Make</a:t>
            </a:r>
            <a:r>
              <a:rPr kumimoji="1" lang="zh-CN" altLang="en-US" sz="2000" b="1" i="0" dirty="0">
                <a:solidFill>
                  <a:srgbClr val="006600"/>
                </a:solidFill>
                <a:latin typeface="Kaiti SC" panose="02010600040101010101" pitchFamily="2" charset="-122"/>
                <a:ea typeface="Kaiti SC" panose="02010600040101010101" pitchFamily="2" charset="-122"/>
              </a:rPr>
              <a:t> </a:t>
            </a:r>
            <a:r>
              <a:rPr kumimoji="1" lang="en-US" altLang="zh-CN" sz="2000" b="1" i="0" dirty="0">
                <a:solidFill>
                  <a:srgbClr val="006600"/>
                </a:solidFill>
                <a:latin typeface="Kaiti SC" panose="02010600040101010101" pitchFamily="2" charset="-122"/>
                <a:ea typeface="Kaiti SC" panose="02010600040101010101" pitchFamily="2" charset="-122"/>
              </a:rPr>
              <a:t>coupling</a:t>
            </a:r>
            <a:r>
              <a:rPr kumimoji="1" lang="zh-CN" altLang="en-US" sz="2000" b="1" i="0" dirty="0">
                <a:solidFill>
                  <a:srgbClr val="006600"/>
                </a:solidFill>
                <a:latin typeface="Kaiti SC" panose="02010600040101010101" pitchFamily="2" charset="-122"/>
                <a:ea typeface="Kaiti SC" panose="02010600040101010101" pitchFamily="2" charset="-122"/>
              </a:rPr>
              <a:t> </a:t>
            </a:r>
            <a:r>
              <a:rPr kumimoji="1" lang="en-US" altLang="zh-CN" sz="2000" b="1" i="0" dirty="0">
                <a:solidFill>
                  <a:srgbClr val="006600"/>
                </a:solidFill>
                <a:latin typeface="Kaiti SC" panose="02010600040101010101" pitchFamily="2" charset="-122"/>
                <a:ea typeface="Kaiti SC" panose="02010600040101010101" pitchFamily="2" charset="-122"/>
              </a:rPr>
              <a:t>simple.</a:t>
            </a:r>
            <a:endParaRPr kumimoji="1" lang="zh-CN" altLang="en-US" sz="2000" b="1" i="0" dirty="0">
              <a:solidFill>
                <a:srgbClr val="006600"/>
              </a:solidFill>
              <a:latin typeface="Kaiti SC" panose="02010600040101010101" pitchFamily="2" charset="-122"/>
              <a:ea typeface="Kaiti SC" panose="02010600040101010101" pitchFamily="2" charset="-122"/>
            </a:endParaRP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软件的可测试性</a:t>
            </a:r>
          </a:p>
        </p:txBody>
      </p:sp>
      <p:sp>
        <p:nvSpPr>
          <p:cNvPr id="3" name="内容占位符 2"/>
          <p:cNvSpPr>
            <a:spLocks noGrp="1"/>
          </p:cNvSpPr>
          <p:nvPr>
            <p:ph idx="1"/>
          </p:nvPr>
        </p:nvSpPr>
        <p:spPr/>
        <p:txBody>
          <a:bodyPr/>
          <a:lstStyle/>
          <a:p>
            <a:r>
              <a:rPr lang="en-US" altLang="zh-CN"/>
              <a:t>Observability</a:t>
            </a:r>
          </a:p>
          <a:p>
            <a:pPr lvl="1"/>
            <a:r>
              <a:rPr lang="zh-CN" altLang="en-US"/>
              <a:t>可观察性</a:t>
            </a:r>
            <a:endParaRPr lang="en-US" altLang="zh-CN"/>
          </a:p>
          <a:p>
            <a:pPr lvl="1"/>
            <a:r>
              <a:rPr lang="zh-CN" altLang="en-US"/>
              <a:t>运行时状态</a:t>
            </a:r>
            <a:endParaRPr lang="en-US" altLang="zh-CN"/>
          </a:p>
          <a:p>
            <a:pPr lvl="1"/>
            <a:r>
              <a:rPr lang="zh-CN" altLang="en-US"/>
              <a:t>正确地验证</a:t>
            </a:r>
            <a:endParaRPr lang="en-US" altLang="zh-CN"/>
          </a:p>
          <a:p>
            <a:pPr lvl="1"/>
            <a:r>
              <a:rPr lang="zh-CN" altLang="en-US"/>
              <a:t>更容易验证</a:t>
            </a:r>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65</a:t>
            </a:fld>
            <a:endParaRPr lang="en-US" altLang="zh-CN"/>
          </a:p>
        </p:txBody>
      </p:sp>
      <p:sp>
        <p:nvSpPr>
          <p:cNvPr id="5" name="文本框 4">
            <a:extLst>
              <a:ext uri="{FF2B5EF4-FFF2-40B4-BE49-F238E27FC236}">
                <a16:creationId xmlns:a16="http://schemas.microsoft.com/office/drawing/2014/main" id="{0F7ED7B8-A695-3B48-B839-85503F38B85C}"/>
              </a:ext>
            </a:extLst>
          </p:cNvPr>
          <p:cNvSpPr txBox="1"/>
          <p:nvPr/>
        </p:nvSpPr>
        <p:spPr>
          <a:xfrm>
            <a:off x="762000" y="4191000"/>
            <a:ext cx="7366119" cy="455638"/>
          </a:xfrm>
          <a:prstGeom prst="rect">
            <a:avLst/>
          </a:prstGeom>
          <a:noFill/>
        </p:spPr>
        <p:txBody>
          <a:bodyPr wrap="none" rtlCol="0">
            <a:spAutoFit/>
          </a:bodyPr>
          <a:lstStyle/>
          <a:p>
            <a:pPr algn="l">
              <a:lnSpc>
                <a:spcPct val="125000"/>
              </a:lnSpc>
            </a:pPr>
            <a:r>
              <a:rPr kumimoji="1" lang="zh-CN" altLang="en-US" sz="2000" b="1" i="0" dirty="0">
                <a:solidFill>
                  <a:srgbClr val="006600"/>
                </a:solidFill>
                <a:latin typeface="Kaiti SC" panose="02010600040101010101" pitchFamily="2" charset="-122"/>
                <a:ea typeface="Kaiti SC" panose="02010600040101010101" pitchFamily="2" charset="-122"/>
              </a:rPr>
              <a:t>调试时根据程序状态（活跃变量取值、内存情况、执行序列）。</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软件的可测试性</a:t>
            </a:r>
          </a:p>
        </p:txBody>
      </p:sp>
      <p:sp>
        <p:nvSpPr>
          <p:cNvPr id="3" name="内容占位符 2"/>
          <p:cNvSpPr>
            <a:spLocks noGrp="1"/>
          </p:cNvSpPr>
          <p:nvPr>
            <p:ph idx="1"/>
          </p:nvPr>
        </p:nvSpPr>
        <p:spPr/>
        <p:txBody>
          <a:bodyPr/>
          <a:lstStyle/>
          <a:p>
            <a:r>
              <a:rPr lang="en-US" altLang="zh-CN"/>
              <a:t>Control</a:t>
            </a:r>
          </a:p>
          <a:p>
            <a:pPr lvl="1"/>
            <a:r>
              <a:rPr lang="zh-CN" altLang="en-US"/>
              <a:t>控制软件的运行</a:t>
            </a:r>
            <a:endParaRPr lang="en-US" altLang="zh-CN"/>
          </a:p>
          <a:p>
            <a:pPr lvl="1"/>
            <a:r>
              <a:rPr lang="zh-CN" altLang="en-US"/>
              <a:t>不同分支</a:t>
            </a:r>
            <a:endParaRPr lang="en-US" altLang="zh-CN"/>
          </a:p>
          <a:p>
            <a:pPr lvl="1"/>
            <a:r>
              <a:rPr lang="zh-CN" altLang="en-US"/>
              <a:t>出错处理</a:t>
            </a:r>
            <a:endParaRPr lang="en-US" altLang="zh-CN"/>
          </a:p>
          <a:p>
            <a:pPr lvl="1"/>
            <a:r>
              <a:rPr lang="zh-CN" altLang="en-US"/>
              <a:t>异常处理</a:t>
            </a:r>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66</a:t>
            </a:fld>
            <a:endParaRPr lang="en-US" altLang="zh-CN"/>
          </a:p>
        </p:txBody>
      </p:sp>
      <p:pic>
        <p:nvPicPr>
          <p:cNvPr id="120834" name="Picture 2"/>
          <p:cNvPicPr>
            <a:picLocks noChangeAspect="1" noChangeArrowheads="1"/>
          </p:cNvPicPr>
          <p:nvPr/>
        </p:nvPicPr>
        <p:blipFill>
          <a:blip r:embed="rId2"/>
          <a:srcRect/>
          <a:stretch>
            <a:fillRect/>
          </a:stretch>
        </p:blipFill>
        <p:spPr bwMode="auto">
          <a:xfrm>
            <a:off x="4012504" y="1752600"/>
            <a:ext cx="4522244" cy="3124200"/>
          </a:xfrm>
          <a:prstGeom prst="rect">
            <a:avLst/>
          </a:prstGeom>
          <a:noFill/>
          <a:ln w="9525">
            <a:noFill/>
            <a:miter lim="800000"/>
            <a:headEnd/>
            <a:tailEnd/>
          </a:ln>
          <a:effectLst/>
        </p:spPr>
      </p:pic>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软件的可测试性</a:t>
            </a:r>
          </a:p>
        </p:txBody>
      </p:sp>
      <p:sp>
        <p:nvSpPr>
          <p:cNvPr id="3" name="内容占位符 2"/>
          <p:cNvSpPr>
            <a:spLocks noGrp="1"/>
          </p:cNvSpPr>
          <p:nvPr>
            <p:ph idx="1"/>
          </p:nvPr>
        </p:nvSpPr>
        <p:spPr/>
        <p:txBody>
          <a:bodyPr/>
          <a:lstStyle/>
          <a:p>
            <a:r>
              <a:rPr lang="en-US" altLang="zh-CN"/>
              <a:t>Knowledge</a:t>
            </a:r>
          </a:p>
          <a:p>
            <a:pPr lvl="1"/>
            <a:r>
              <a:rPr lang="zh-CN" altLang="en-US"/>
              <a:t>了解模块的各个状态</a:t>
            </a:r>
            <a:endParaRPr lang="en-US" altLang="zh-CN"/>
          </a:p>
          <a:p>
            <a:pPr lvl="1"/>
            <a:r>
              <a:rPr lang="zh-CN" altLang="en-US"/>
              <a:t>每个状态有清晰的定义</a:t>
            </a:r>
            <a:endParaRPr lang="en-US" altLang="zh-CN"/>
          </a:p>
          <a:p>
            <a:pPr lvl="1"/>
            <a:r>
              <a:rPr lang="zh-CN" altLang="en-US"/>
              <a:t>验证状态</a:t>
            </a:r>
            <a:endParaRPr lang="en-US" altLang="zh-CN"/>
          </a:p>
          <a:p>
            <a:pPr lvl="1"/>
            <a:r>
              <a:rPr lang="zh-CN" altLang="en-US"/>
              <a:t>排序的输出和随机的输出</a:t>
            </a:r>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67</a:t>
            </a:fld>
            <a:endParaRPr lang="en-US" altLang="zh-CN"/>
          </a:p>
        </p:txBody>
      </p:sp>
      <p:sp>
        <p:nvSpPr>
          <p:cNvPr id="5" name="文本框 4">
            <a:extLst>
              <a:ext uri="{FF2B5EF4-FFF2-40B4-BE49-F238E27FC236}">
                <a16:creationId xmlns:a16="http://schemas.microsoft.com/office/drawing/2014/main" id="{1B390D83-69DD-DA4A-936D-A3EB76F8A523}"/>
              </a:ext>
            </a:extLst>
          </p:cNvPr>
          <p:cNvSpPr txBox="1"/>
          <p:nvPr/>
        </p:nvSpPr>
        <p:spPr>
          <a:xfrm>
            <a:off x="2514600" y="1009650"/>
            <a:ext cx="1723549" cy="455638"/>
          </a:xfrm>
          <a:prstGeom prst="rect">
            <a:avLst/>
          </a:prstGeom>
          <a:noFill/>
        </p:spPr>
        <p:txBody>
          <a:bodyPr wrap="none" rtlCol="0">
            <a:spAutoFit/>
          </a:bodyPr>
          <a:lstStyle/>
          <a:p>
            <a:pPr algn="l">
              <a:lnSpc>
                <a:spcPct val="125000"/>
              </a:lnSpc>
            </a:pPr>
            <a:r>
              <a:rPr kumimoji="1" lang="en-US" altLang="zh-CN" sz="2000" b="1" i="0" dirty="0">
                <a:solidFill>
                  <a:srgbClr val="006600"/>
                </a:solidFill>
                <a:latin typeface="Kaiti SC" panose="02010600040101010101" pitchFamily="2" charset="-122"/>
                <a:ea typeface="Kaiti SC" panose="02010600040101010101" pitchFamily="2" charset="-122"/>
              </a:rPr>
              <a:t>【</a:t>
            </a:r>
            <a:r>
              <a:rPr kumimoji="1" lang="zh-CN" altLang="en-US" sz="2000" b="1" i="0" dirty="0">
                <a:solidFill>
                  <a:srgbClr val="006600"/>
                </a:solidFill>
                <a:latin typeface="Kaiti SC" panose="02010600040101010101" pitchFamily="2" charset="-122"/>
                <a:ea typeface="Kaiti SC" panose="02010600040101010101" pitchFamily="2" charset="-122"/>
              </a:rPr>
              <a:t>可了解性</a:t>
            </a:r>
            <a:r>
              <a:rPr kumimoji="1" lang="en-US" altLang="zh-CN" sz="2000" b="1" i="0" dirty="0">
                <a:solidFill>
                  <a:srgbClr val="006600"/>
                </a:solidFill>
                <a:latin typeface="Kaiti SC" panose="02010600040101010101" pitchFamily="2" charset="-122"/>
                <a:ea typeface="Kaiti SC" panose="02010600040101010101" pitchFamily="2" charset="-122"/>
              </a:rPr>
              <a:t>】</a:t>
            </a:r>
            <a:endParaRPr kumimoji="1" lang="zh-CN" altLang="en-US" sz="2000" b="1" i="0" dirty="0">
              <a:solidFill>
                <a:srgbClr val="006600"/>
              </a:solidFill>
              <a:latin typeface="Kaiti SC" panose="02010600040101010101" pitchFamily="2" charset="-122"/>
              <a:ea typeface="Kaiti SC" panose="02010600040101010101" pitchFamily="2" charset="-122"/>
            </a:endParaRP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a:t>软件测试的原则</a:t>
            </a:r>
          </a:p>
        </p:txBody>
      </p:sp>
      <p:sp>
        <p:nvSpPr>
          <p:cNvPr id="65539" name="内容占位符 2"/>
          <p:cNvSpPr>
            <a:spLocks noGrp="1"/>
          </p:cNvSpPr>
          <p:nvPr>
            <p:ph idx="1"/>
          </p:nvPr>
        </p:nvSpPr>
        <p:spPr/>
        <p:txBody>
          <a:bodyPr/>
          <a:lstStyle/>
          <a:p>
            <a:pPr marL="358775" eaLnBrk="1" hangingPunct="1">
              <a:lnSpc>
                <a:spcPct val="90000"/>
              </a:lnSpc>
            </a:pPr>
            <a:r>
              <a:rPr lang="zh-CN" altLang="en-US" dirty="0"/>
              <a:t>基本原则</a:t>
            </a:r>
            <a:endParaRPr lang="en-US" dirty="0"/>
          </a:p>
          <a:p>
            <a:pPr lvl="1" eaLnBrk="1" hangingPunct="1">
              <a:lnSpc>
                <a:spcPct val="90000"/>
              </a:lnSpc>
            </a:pPr>
            <a:r>
              <a:rPr lang="zh-CN" altLang="en-US" dirty="0">
                <a:solidFill>
                  <a:srgbClr val="0000FF"/>
                </a:solidFill>
                <a:latin typeface="黑体" pitchFamily="2" charset="-122"/>
                <a:ea typeface="黑体" pitchFamily="2" charset="-122"/>
                <a:cs typeface="楷体_GB2312" pitchFamily="49" charset="-122"/>
              </a:rPr>
              <a:t>站在</a:t>
            </a:r>
            <a:r>
              <a:rPr lang="zh-CN" altLang="en-US" dirty="0">
                <a:solidFill>
                  <a:srgbClr val="FF0000"/>
                </a:solidFill>
                <a:latin typeface="黑体" pitchFamily="2" charset="-122"/>
                <a:ea typeface="黑体" pitchFamily="2" charset="-122"/>
                <a:cs typeface="楷体_GB2312" pitchFamily="49" charset="-122"/>
              </a:rPr>
              <a:t>用户</a:t>
            </a:r>
            <a:r>
              <a:rPr lang="zh-CN" altLang="en-US" dirty="0">
                <a:solidFill>
                  <a:srgbClr val="0000FF"/>
                </a:solidFill>
                <a:latin typeface="黑体" pitchFamily="2" charset="-122"/>
                <a:ea typeface="黑体" pitchFamily="2" charset="-122"/>
                <a:cs typeface="楷体_GB2312" pitchFamily="49" charset="-122"/>
              </a:rPr>
              <a:t>的角度，对产品进行</a:t>
            </a:r>
            <a:r>
              <a:rPr lang="zh-CN" altLang="en-US" dirty="0">
                <a:solidFill>
                  <a:srgbClr val="FF0000"/>
                </a:solidFill>
                <a:latin typeface="黑体" pitchFamily="2" charset="-122"/>
                <a:ea typeface="黑体" pitchFamily="2" charset="-122"/>
                <a:cs typeface="楷体_GB2312" pitchFamily="49" charset="-122"/>
              </a:rPr>
              <a:t>全面</a:t>
            </a:r>
            <a:r>
              <a:rPr lang="zh-CN" altLang="en-US" dirty="0">
                <a:solidFill>
                  <a:srgbClr val="0000FF"/>
                </a:solidFill>
                <a:latin typeface="黑体" pitchFamily="2" charset="-122"/>
                <a:ea typeface="黑体" pitchFamily="2" charset="-122"/>
                <a:cs typeface="楷体_GB2312" pitchFamily="49" charset="-122"/>
              </a:rPr>
              <a:t>测试。</a:t>
            </a:r>
            <a:endParaRPr lang="en-US" dirty="0">
              <a:solidFill>
                <a:srgbClr val="0000FF"/>
              </a:solidFill>
              <a:latin typeface="黑体" pitchFamily="2" charset="-122"/>
              <a:ea typeface="黑体" pitchFamily="2" charset="-122"/>
              <a:cs typeface="楷体_GB2312" pitchFamily="49" charset="-122"/>
            </a:endParaRPr>
          </a:p>
          <a:p>
            <a:pPr lvl="1" eaLnBrk="1" hangingPunct="1">
              <a:lnSpc>
                <a:spcPct val="90000"/>
              </a:lnSpc>
            </a:pPr>
            <a:r>
              <a:rPr lang="zh-CN" altLang="en-US" dirty="0">
                <a:solidFill>
                  <a:srgbClr val="FF0000"/>
                </a:solidFill>
                <a:latin typeface="黑体" pitchFamily="2" charset="-122"/>
                <a:ea typeface="黑体" pitchFamily="2" charset="-122"/>
                <a:cs typeface="楷体_GB2312" pitchFamily="49" charset="-122"/>
              </a:rPr>
              <a:t>尽早、尽可能多</a:t>
            </a:r>
            <a:r>
              <a:rPr lang="zh-CN" altLang="en-US" dirty="0">
                <a:solidFill>
                  <a:srgbClr val="0000FF"/>
                </a:solidFill>
                <a:latin typeface="黑体" pitchFamily="2" charset="-122"/>
                <a:ea typeface="黑体" pitchFamily="2" charset="-122"/>
                <a:cs typeface="楷体_GB2312" pitchFamily="49" charset="-122"/>
              </a:rPr>
              <a:t>地发现缺陷（</a:t>
            </a:r>
            <a:r>
              <a:rPr lang="en-US" altLang="zh-CN" dirty="0">
                <a:solidFill>
                  <a:srgbClr val="0000FF"/>
                </a:solidFill>
                <a:latin typeface="黑体" pitchFamily="2" charset="-122"/>
                <a:ea typeface="黑体" pitchFamily="2" charset="-122"/>
                <a:cs typeface="楷体_GB2312" pitchFamily="49" charset="-122"/>
              </a:rPr>
              <a:t>bug</a:t>
            </a:r>
            <a:r>
              <a:rPr lang="zh-CN" altLang="en-US" dirty="0">
                <a:solidFill>
                  <a:srgbClr val="0000FF"/>
                </a:solidFill>
                <a:latin typeface="黑体" pitchFamily="2" charset="-122"/>
                <a:ea typeface="黑体" pitchFamily="2" charset="-122"/>
                <a:cs typeface="楷体_GB2312" pitchFamily="49" charset="-122"/>
              </a:rPr>
              <a:t>），并负责跟踪和分析产品中的问题。</a:t>
            </a:r>
            <a:endParaRPr lang="en-US" dirty="0">
              <a:solidFill>
                <a:srgbClr val="0000FF"/>
              </a:solidFill>
              <a:latin typeface="黑体" pitchFamily="2" charset="-122"/>
              <a:ea typeface="黑体" pitchFamily="2" charset="-122"/>
              <a:cs typeface="楷体_GB2312" pitchFamily="49" charset="-122"/>
            </a:endParaRPr>
          </a:p>
          <a:p>
            <a:pPr lvl="1" eaLnBrk="1" hangingPunct="1">
              <a:lnSpc>
                <a:spcPct val="90000"/>
              </a:lnSpc>
            </a:pPr>
            <a:r>
              <a:rPr lang="zh-CN" altLang="en-US" dirty="0">
                <a:solidFill>
                  <a:srgbClr val="0000FF"/>
                </a:solidFill>
                <a:latin typeface="黑体" pitchFamily="2" charset="-122"/>
                <a:ea typeface="黑体" pitchFamily="2" charset="-122"/>
                <a:cs typeface="楷体_GB2312" pitchFamily="49" charset="-122"/>
              </a:rPr>
              <a:t>对不足之处提出质疑和改进意见。</a:t>
            </a:r>
            <a:endParaRPr lang="en-US" dirty="0">
              <a:solidFill>
                <a:srgbClr val="0000FF"/>
              </a:solidFill>
              <a:latin typeface="黑体" pitchFamily="2" charset="-122"/>
              <a:ea typeface="黑体" pitchFamily="2" charset="-122"/>
              <a:cs typeface="楷体_GB2312" pitchFamily="49" charset="-122"/>
            </a:endParaRPr>
          </a:p>
          <a:p>
            <a:pPr lvl="1" eaLnBrk="1" hangingPunct="1">
              <a:lnSpc>
                <a:spcPct val="90000"/>
              </a:lnSpc>
            </a:pPr>
            <a:r>
              <a:rPr lang="zh-CN" altLang="en-US" dirty="0">
                <a:solidFill>
                  <a:srgbClr val="0000FF"/>
                </a:solidFill>
                <a:latin typeface="黑体" pitchFamily="2" charset="-122"/>
                <a:ea typeface="黑体" pitchFamily="2" charset="-122"/>
                <a:cs typeface="楷体_GB2312" pitchFamily="49" charset="-122"/>
              </a:rPr>
              <a:t>争取</a:t>
            </a:r>
            <a:r>
              <a:rPr lang="zh-CN" altLang="en-US" dirty="0">
                <a:solidFill>
                  <a:srgbClr val="FF0000"/>
                </a:solidFill>
                <a:latin typeface="黑体" pitchFamily="2" charset="-122"/>
                <a:ea typeface="黑体" pitchFamily="2" charset="-122"/>
                <a:cs typeface="楷体_GB2312" pitchFamily="49" charset="-122"/>
              </a:rPr>
              <a:t>零缺陷</a:t>
            </a:r>
            <a:r>
              <a:rPr lang="zh-CN" altLang="en-US" dirty="0">
                <a:solidFill>
                  <a:srgbClr val="0000FF"/>
                </a:solidFill>
                <a:latin typeface="黑体" pitchFamily="2" charset="-122"/>
                <a:ea typeface="黑体" pitchFamily="2" charset="-122"/>
                <a:cs typeface="楷体_GB2312" pitchFamily="49" charset="-122"/>
              </a:rPr>
              <a:t>（</a:t>
            </a:r>
            <a:r>
              <a:rPr lang="en-US" altLang="zh-CN" dirty="0">
                <a:solidFill>
                  <a:srgbClr val="0000FF"/>
                </a:solidFill>
                <a:latin typeface="黑体" pitchFamily="2" charset="-122"/>
                <a:ea typeface="黑体" pitchFamily="2" charset="-122"/>
                <a:cs typeface="楷体_GB2312" pitchFamily="49" charset="-122"/>
              </a:rPr>
              <a:t>zero-bug</a:t>
            </a:r>
            <a:r>
              <a:rPr lang="zh-CN" altLang="en-US" dirty="0">
                <a:solidFill>
                  <a:srgbClr val="0000FF"/>
                </a:solidFill>
                <a:latin typeface="黑体" pitchFamily="2" charset="-122"/>
                <a:ea typeface="黑体" pitchFamily="2" charset="-122"/>
                <a:cs typeface="楷体_GB2312" pitchFamily="49" charset="-122"/>
              </a:rPr>
              <a:t>），做到足够好（</a:t>
            </a:r>
            <a:r>
              <a:rPr lang="en-US" altLang="zh-CN" dirty="0">
                <a:solidFill>
                  <a:srgbClr val="0000FF"/>
                </a:solidFill>
                <a:latin typeface="黑体" pitchFamily="2" charset="-122"/>
                <a:ea typeface="黑体" pitchFamily="2" charset="-122"/>
                <a:cs typeface="楷体_GB2312" pitchFamily="49" charset="-122"/>
              </a:rPr>
              <a:t>good</a:t>
            </a:r>
            <a:r>
              <a:rPr lang="zh-CN" altLang="en-US" dirty="0">
                <a:solidFill>
                  <a:srgbClr val="0000FF"/>
                </a:solidFill>
                <a:latin typeface="黑体" pitchFamily="2" charset="-122"/>
                <a:ea typeface="黑体" pitchFamily="2" charset="-122"/>
                <a:cs typeface="楷体_GB2312" pitchFamily="49" charset="-122"/>
              </a:rPr>
              <a:t>－</a:t>
            </a:r>
            <a:r>
              <a:rPr lang="en-US" altLang="zh-CN" dirty="0">
                <a:solidFill>
                  <a:srgbClr val="0000FF"/>
                </a:solidFill>
                <a:latin typeface="黑体" pitchFamily="2" charset="-122"/>
                <a:ea typeface="黑体" pitchFamily="2" charset="-122"/>
                <a:cs typeface="楷体_GB2312" pitchFamily="49" charset="-122"/>
              </a:rPr>
              <a:t>enough</a:t>
            </a:r>
            <a:r>
              <a:rPr lang="zh-CN" altLang="en-US" dirty="0">
                <a:solidFill>
                  <a:srgbClr val="0000FF"/>
                </a:solidFill>
                <a:latin typeface="黑体" pitchFamily="2" charset="-122"/>
                <a:ea typeface="黑体" pitchFamily="2" charset="-122"/>
                <a:cs typeface="楷体_GB2312" pitchFamily="49" charset="-122"/>
              </a:rPr>
              <a:t>）。</a:t>
            </a:r>
          </a:p>
          <a:p>
            <a:pPr marL="358775" eaLnBrk="1" hangingPunct="1">
              <a:lnSpc>
                <a:spcPct val="90000"/>
              </a:lnSpc>
            </a:pPr>
            <a:r>
              <a:rPr lang="zh-CN" altLang="en-US" dirty="0"/>
              <a:t>进一步研究：在软件测试过程中，应注意和遵循的原则可以概括为</a:t>
            </a:r>
            <a:r>
              <a:rPr lang="en-US" altLang="zh-CN" dirty="0"/>
              <a:t>10</a:t>
            </a:r>
            <a:r>
              <a:rPr lang="zh-CN" altLang="en-US" dirty="0"/>
              <a:t>项。</a:t>
            </a:r>
          </a:p>
        </p:txBody>
      </p:sp>
      <p:sp>
        <p:nvSpPr>
          <p:cNvPr id="65540" name="页脚占位符 3"/>
          <p:cNvSpPr>
            <a:spLocks noGrp="1"/>
          </p:cNvSpPr>
          <p:nvPr>
            <p:ph type="ftr" sz="quarter" idx="10"/>
          </p:nvPr>
        </p:nvSpPr>
        <p:spPr>
          <a:noFill/>
        </p:spPr>
        <p:txBody>
          <a:bodyPr/>
          <a:lstStyle/>
          <a:p>
            <a:fld id="{8EE26D5C-F6F6-4F72-9203-8FC19D1F34A5}" type="slidenum">
              <a:rPr lang="en-US" altLang="zh-CN" smtClean="0"/>
              <a:pPr/>
              <a:t>68</a:t>
            </a:fld>
            <a:endParaRPr lang="en-US" altLang="zh-CN"/>
          </a:p>
        </p:txBody>
      </p:sp>
      <p:sp>
        <p:nvSpPr>
          <p:cNvPr id="2" name="文本框 1">
            <a:extLst>
              <a:ext uri="{FF2B5EF4-FFF2-40B4-BE49-F238E27FC236}">
                <a16:creationId xmlns:a16="http://schemas.microsoft.com/office/drawing/2014/main" id="{9626828F-198D-3F4B-A5D8-3A3A9EE50915}"/>
              </a:ext>
            </a:extLst>
          </p:cNvPr>
          <p:cNvSpPr txBox="1"/>
          <p:nvPr/>
        </p:nvSpPr>
        <p:spPr>
          <a:xfrm>
            <a:off x="2661644" y="3049562"/>
            <a:ext cx="1834156" cy="455638"/>
          </a:xfrm>
          <a:prstGeom prst="rect">
            <a:avLst/>
          </a:prstGeom>
          <a:noFill/>
        </p:spPr>
        <p:txBody>
          <a:bodyPr wrap="none" rtlCol="0">
            <a:spAutoFit/>
          </a:bodyPr>
          <a:lstStyle/>
          <a:p>
            <a:pPr algn="l">
              <a:lnSpc>
                <a:spcPct val="125000"/>
              </a:lnSpc>
            </a:pPr>
            <a:r>
              <a:rPr kumimoji="1" lang="zh-CN" altLang="en-US" sz="2000" b="1" i="0" dirty="0">
                <a:solidFill>
                  <a:srgbClr val="006600"/>
                </a:solidFill>
                <a:latin typeface="Kaiti SC" panose="02010600040101010101" pitchFamily="2" charset="-122"/>
                <a:ea typeface="Kaiti SC" panose="02010600040101010101" pitchFamily="2" charset="-122"/>
              </a:rPr>
              <a:t>个</a:t>
            </a:r>
            <a:r>
              <a:rPr kumimoji="1" lang="en-US" altLang="zh-CN" sz="2000" b="1" i="0" dirty="0">
                <a:solidFill>
                  <a:srgbClr val="006600"/>
                </a:solidFill>
                <a:latin typeface="Kaiti SC" panose="02010600040101010101" pitchFamily="2" charset="-122"/>
                <a:ea typeface="Kaiti SC" panose="02010600040101010101" pitchFamily="2" charset="-122"/>
              </a:rPr>
              <a:t>/</a:t>
            </a:r>
            <a:r>
              <a:rPr kumimoji="1" lang="en-US" altLang="zh-CN" sz="2000" b="1" i="0" dirty="0" err="1">
                <a:solidFill>
                  <a:srgbClr val="006600"/>
                </a:solidFill>
                <a:latin typeface="Kaiti SC" panose="02010600040101010101" pitchFamily="2" charset="-122"/>
                <a:ea typeface="Kaiti SC" panose="02010600040101010101" pitchFamily="2" charset="-122"/>
              </a:rPr>
              <a:t>kLoc</a:t>
            </a:r>
            <a:r>
              <a:rPr kumimoji="1" lang="zh-CN" altLang="en-US" sz="2000" b="1" i="0" dirty="0">
                <a:solidFill>
                  <a:srgbClr val="006600"/>
                </a:solidFill>
                <a:latin typeface="Kaiti SC" panose="02010600040101010101" pitchFamily="2" charset="-122"/>
                <a:ea typeface="Kaiti SC" panose="02010600040101010101" pitchFamily="2" charset="-122"/>
              </a:rPr>
              <a:t> </a:t>
            </a:r>
            <a:r>
              <a:rPr kumimoji="1" lang="en-US" altLang="zh-CN" sz="2000" b="1" i="0" dirty="0">
                <a:solidFill>
                  <a:srgbClr val="006600"/>
                </a:solidFill>
                <a:latin typeface="Kaiti SC" panose="02010600040101010101" pitchFamily="2" charset="-122"/>
                <a:ea typeface="Kaiti SC" panose="02010600040101010101" pitchFamily="2" charset="-122"/>
              </a:rPr>
              <a:t>(</a:t>
            </a:r>
            <a:r>
              <a:rPr kumimoji="1" lang="zh-CN" altLang="en-US" sz="2000" b="1" i="0" dirty="0">
                <a:solidFill>
                  <a:srgbClr val="006600"/>
                </a:solidFill>
                <a:latin typeface="Kaiti SC" panose="02010600040101010101" pitchFamily="2" charset="-122"/>
                <a:ea typeface="Kaiti SC" panose="02010600040101010101" pitchFamily="2" charset="-122"/>
              </a:rPr>
              <a:t>千行</a:t>
            </a:r>
            <a:r>
              <a:rPr kumimoji="1" lang="en-US" altLang="zh-CN" sz="2000" b="1" i="0" dirty="0">
                <a:solidFill>
                  <a:srgbClr val="006600"/>
                </a:solidFill>
                <a:latin typeface="Kaiti SC" panose="02010600040101010101" pitchFamily="2" charset="-122"/>
                <a:ea typeface="Kaiti SC" panose="02010600040101010101" pitchFamily="2" charset="-122"/>
              </a:rPr>
              <a:t>)</a:t>
            </a:r>
            <a:endParaRPr kumimoji="1" lang="zh-CN" altLang="en-US" sz="2000" b="1" i="0" dirty="0">
              <a:solidFill>
                <a:srgbClr val="006600"/>
              </a:solidFill>
              <a:latin typeface="Kaiti SC" panose="02010600040101010101" pitchFamily="2" charset="-122"/>
              <a:ea typeface="Kaiti SC" panose="0201060004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a:t>值得学习的</a:t>
            </a:r>
            <a:r>
              <a:rPr lang="en-US" altLang="zh-CN"/>
              <a:t>10</a:t>
            </a:r>
            <a:r>
              <a:rPr lang="zh-CN" altLang="en-US"/>
              <a:t>项原则</a:t>
            </a:r>
          </a:p>
        </p:txBody>
      </p:sp>
      <p:sp>
        <p:nvSpPr>
          <p:cNvPr id="3" name="内容占位符 2"/>
          <p:cNvSpPr>
            <a:spLocks noGrp="1"/>
          </p:cNvSpPr>
          <p:nvPr>
            <p:ph idx="1"/>
          </p:nvPr>
        </p:nvSpPr>
        <p:spPr>
          <a:xfrm>
            <a:off x="358775" y="990600"/>
            <a:ext cx="8709025" cy="5105400"/>
          </a:xfrm>
        </p:spPr>
        <p:txBody>
          <a:bodyPr/>
          <a:lstStyle/>
          <a:p>
            <a:pPr marL="530225" indent="-514350">
              <a:spcBef>
                <a:spcPct val="0"/>
              </a:spcBef>
              <a:buSzPct val="100000"/>
              <a:buFont typeface="Arial" charset="0"/>
              <a:buAutoNum type="arabicPeriod"/>
            </a:pPr>
            <a:r>
              <a:rPr lang="zh-CN" altLang="en-US" sz="2400" b="1" dirty="0">
                <a:latin typeface="Calibri" pitchFamily="34" charset="0"/>
                <a:ea typeface="宋体" pitchFamily="2" charset="-122"/>
              </a:rPr>
              <a:t>所有测试的标准都是建立在</a:t>
            </a:r>
            <a:r>
              <a:rPr lang="zh-CN" altLang="en-US" sz="2400" b="1" dirty="0">
                <a:solidFill>
                  <a:srgbClr val="0000FF"/>
                </a:solidFill>
                <a:latin typeface="Calibri" pitchFamily="34" charset="0"/>
                <a:ea typeface="宋体" pitchFamily="2" charset="-122"/>
              </a:rPr>
              <a:t>用户需求</a:t>
            </a:r>
            <a:r>
              <a:rPr lang="zh-CN" altLang="en-US" sz="2400" b="1" dirty="0">
                <a:latin typeface="Calibri" pitchFamily="34" charset="0"/>
                <a:ea typeface="宋体" pitchFamily="2" charset="-122"/>
              </a:rPr>
              <a:t>之上。</a:t>
            </a:r>
            <a:endParaRPr lang="en-US" altLang="zh-CN" sz="2400" b="1" dirty="0">
              <a:latin typeface="Calibri" pitchFamily="34" charset="0"/>
              <a:ea typeface="宋体" pitchFamily="2" charset="-122"/>
            </a:endParaRPr>
          </a:p>
          <a:p>
            <a:pPr marL="530225" indent="-514350">
              <a:spcBef>
                <a:spcPct val="0"/>
              </a:spcBef>
              <a:buSzPct val="100000"/>
              <a:buFont typeface="Arial" charset="0"/>
              <a:buAutoNum type="arabicPeriod"/>
            </a:pPr>
            <a:r>
              <a:rPr lang="zh-CN" altLang="en-US" sz="2400" b="1" dirty="0">
                <a:latin typeface="Calibri" pitchFamily="34" charset="0"/>
                <a:ea typeface="宋体" pitchFamily="2" charset="-122"/>
              </a:rPr>
              <a:t>软件测试必须基于</a:t>
            </a:r>
            <a:r>
              <a:rPr lang="en-US" sz="2400" b="1" dirty="0">
                <a:latin typeface="Calibri" pitchFamily="34" charset="0"/>
                <a:ea typeface="宋体" pitchFamily="2" charset="-122"/>
              </a:rPr>
              <a:t>“</a:t>
            </a:r>
            <a:r>
              <a:rPr lang="zh-CN" altLang="en-US" sz="2400" b="1" dirty="0">
                <a:solidFill>
                  <a:srgbClr val="0000FF"/>
                </a:solidFill>
                <a:latin typeface="Calibri" pitchFamily="34" charset="0"/>
                <a:ea typeface="宋体" pitchFamily="2" charset="-122"/>
              </a:rPr>
              <a:t>质量第一</a:t>
            </a:r>
            <a:r>
              <a:rPr lang="en-US" sz="2400" b="1" dirty="0">
                <a:latin typeface="Calibri" pitchFamily="34" charset="0"/>
                <a:ea typeface="宋体" pitchFamily="2" charset="-122"/>
              </a:rPr>
              <a:t>”</a:t>
            </a:r>
            <a:r>
              <a:rPr lang="zh-CN" altLang="en-US" sz="2400" b="1" dirty="0">
                <a:latin typeface="Calibri" pitchFamily="34" charset="0"/>
                <a:ea typeface="宋体" pitchFamily="2" charset="-122"/>
              </a:rPr>
              <a:t>的思想去开展各项工作。</a:t>
            </a:r>
            <a:endParaRPr lang="en-US" altLang="zh-CN" sz="2400" b="1" dirty="0">
              <a:latin typeface="Calibri" pitchFamily="34" charset="0"/>
              <a:ea typeface="宋体" pitchFamily="2" charset="-122"/>
            </a:endParaRPr>
          </a:p>
          <a:p>
            <a:pPr marL="530225" indent="-514350">
              <a:spcBef>
                <a:spcPct val="0"/>
              </a:spcBef>
              <a:buSzPct val="100000"/>
              <a:buFont typeface="Arial" charset="0"/>
              <a:buAutoNum type="arabicPeriod"/>
            </a:pPr>
            <a:r>
              <a:rPr lang="zh-CN" altLang="en-US" sz="2400" b="1" dirty="0">
                <a:latin typeface="Calibri" pitchFamily="34" charset="0"/>
                <a:ea typeface="宋体" pitchFamily="2" charset="-122"/>
              </a:rPr>
              <a:t>事先定义好产品的</a:t>
            </a:r>
            <a:r>
              <a:rPr lang="zh-CN" altLang="en-US" sz="2400" b="1" dirty="0">
                <a:solidFill>
                  <a:srgbClr val="0000FF"/>
                </a:solidFill>
                <a:latin typeface="Calibri" pitchFamily="34" charset="0"/>
                <a:ea typeface="宋体" pitchFamily="2" charset="-122"/>
              </a:rPr>
              <a:t>质量标准</a:t>
            </a:r>
            <a:r>
              <a:rPr lang="zh-CN" altLang="en-US" sz="2400" b="1" dirty="0">
                <a:latin typeface="Calibri" pitchFamily="34" charset="0"/>
                <a:ea typeface="宋体" pitchFamily="2" charset="-122"/>
              </a:rPr>
              <a:t>。</a:t>
            </a:r>
            <a:endParaRPr lang="en-US" altLang="zh-CN" sz="2400" b="1" dirty="0">
              <a:latin typeface="Calibri" pitchFamily="34" charset="0"/>
              <a:ea typeface="宋体" pitchFamily="2" charset="-122"/>
            </a:endParaRPr>
          </a:p>
          <a:p>
            <a:pPr marL="530225" indent="-514350">
              <a:spcBef>
                <a:spcPct val="0"/>
              </a:spcBef>
              <a:buSzPct val="100000"/>
              <a:buFont typeface="Arial" charset="0"/>
              <a:buAutoNum type="arabicPeriod"/>
            </a:pPr>
            <a:r>
              <a:rPr lang="zh-CN" altLang="en-US" sz="2400" b="1" dirty="0">
                <a:solidFill>
                  <a:srgbClr val="0000FF"/>
                </a:solidFill>
                <a:latin typeface="Calibri" pitchFamily="34" charset="0"/>
                <a:ea typeface="宋体" pitchFamily="2" charset="-122"/>
              </a:rPr>
              <a:t>软件项目一启动，软件测试也就开始</a:t>
            </a:r>
            <a:r>
              <a:rPr lang="zh-CN" altLang="en-US" sz="2400" b="1" dirty="0">
                <a:latin typeface="Calibri" pitchFamily="34" charset="0"/>
                <a:ea typeface="宋体" pitchFamily="2" charset="-122"/>
              </a:rPr>
              <a:t>，而不是等程序写完，才开始进行测试。</a:t>
            </a:r>
            <a:endParaRPr lang="en-US" altLang="zh-CN" sz="2400" b="1" dirty="0">
              <a:latin typeface="Calibri" pitchFamily="34" charset="0"/>
              <a:ea typeface="宋体" pitchFamily="2" charset="-122"/>
            </a:endParaRPr>
          </a:p>
          <a:p>
            <a:pPr marL="530225" indent="-514350">
              <a:spcBef>
                <a:spcPct val="0"/>
              </a:spcBef>
              <a:buSzPct val="100000"/>
              <a:buFont typeface="Arial" charset="0"/>
              <a:buAutoNum type="arabicPeriod"/>
            </a:pPr>
            <a:r>
              <a:rPr lang="zh-CN" altLang="en-US" sz="2400" b="1" dirty="0">
                <a:solidFill>
                  <a:srgbClr val="FF0000"/>
                </a:solidFill>
                <a:latin typeface="Calibri" pitchFamily="34" charset="0"/>
                <a:ea typeface="宋体" pitchFamily="2" charset="-122"/>
              </a:rPr>
              <a:t>穷举测试</a:t>
            </a:r>
            <a:r>
              <a:rPr lang="zh-CN" altLang="en-US" sz="2400" b="1" dirty="0">
                <a:latin typeface="Calibri" pitchFamily="34" charset="0"/>
                <a:ea typeface="宋体" pitchFamily="2" charset="-122"/>
              </a:rPr>
              <a:t>是不可能的。</a:t>
            </a:r>
            <a:endParaRPr lang="en-US" altLang="zh-CN" sz="2400" b="1" dirty="0">
              <a:latin typeface="Calibri" pitchFamily="34" charset="0"/>
              <a:ea typeface="宋体" pitchFamily="2" charset="-122"/>
            </a:endParaRPr>
          </a:p>
          <a:p>
            <a:pPr marL="530225" indent="-514350">
              <a:spcBef>
                <a:spcPct val="0"/>
              </a:spcBef>
              <a:buSzPct val="100000"/>
              <a:buFont typeface="Arial" charset="0"/>
              <a:buAutoNum type="arabicPeriod"/>
            </a:pPr>
            <a:r>
              <a:rPr lang="zh-CN" altLang="en-US" sz="2400" b="1" dirty="0">
                <a:solidFill>
                  <a:srgbClr val="0000FF"/>
                </a:solidFill>
                <a:latin typeface="Calibri" pitchFamily="34" charset="0"/>
                <a:ea typeface="宋体" pitchFamily="2" charset="-122"/>
              </a:rPr>
              <a:t>第三方进行测试</a:t>
            </a:r>
            <a:r>
              <a:rPr lang="zh-CN" altLang="en-US" sz="2400" b="1" dirty="0">
                <a:latin typeface="Calibri" pitchFamily="34" charset="0"/>
                <a:ea typeface="宋体" pitchFamily="2" charset="-122"/>
              </a:rPr>
              <a:t>会更客观，更有效。</a:t>
            </a:r>
            <a:endParaRPr lang="en-US" altLang="zh-CN" sz="2400" b="1" dirty="0">
              <a:latin typeface="Calibri" pitchFamily="34" charset="0"/>
              <a:ea typeface="宋体" pitchFamily="2" charset="-122"/>
            </a:endParaRPr>
          </a:p>
          <a:p>
            <a:pPr marL="530225" indent="-514350">
              <a:spcBef>
                <a:spcPct val="0"/>
              </a:spcBef>
              <a:buSzPct val="100000"/>
              <a:buFont typeface="Arial" charset="0"/>
              <a:buAutoNum type="arabicPeriod"/>
            </a:pPr>
            <a:r>
              <a:rPr lang="zh-CN" altLang="en-US" sz="2400" b="1" dirty="0">
                <a:latin typeface="Calibri" pitchFamily="34" charset="0"/>
                <a:ea typeface="宋体" pitchFamily="2" charset="-122"/>
              </a:rPr>
              <a:t>软件测试计划是做好软件测试工作的前提。</a:t>
            </a:r>
            <a:endParaRPr lang="en-US" altLang="zh-CN" sz="2400" b="1" dirty="0">
              <a:latin typeface="Calibri" pitchFamily="34" charset="0"/>
              <a:ea typeface="宋体" pitchFamily="2" charset="-122"/>
            </a:endParaRPr>
          </a:p>
          <a:p>
            <a:pPr marL="530225" indent="-514350">
              <a:spcBef>
                <a:spcPct val="0"/>
              </a:spcBef>
              <a:buSzPct val="100000"/>
              <a:buFont typeface="Arial" charset="0"/>
              <a:buAutoNum type="arabicPeriod"/>
            </a:pPr>
            <a:r>
              <a:rPr lang="zh-CN" altLang="en-US" sz="2400" b="1" dirty="0">
                <a:latin typeface="Calibri" pitchFamily="34" charset="0"/>
                <a:ea typeface="宋体" pitchFamily="2" charset="-122"/>
              </a:rPr>
              <a:t>测试用例是设计出来的，不是写出来的。</a:t>
            </a:r>
            <a:endParaRPr lang="en-US" altLang="zh-CN" sz="2400" b="1" dirty="0">
              <a:latin typeface="Calibri" pitchFamily="34" charset="0"/>
              <a:ea typeface="宋体" pitchFamily="2" charset="-122"/>
            </a:endParaRPr>
          </a:p>
          <a:p>
            <a:pPr marL="530225" indent="-514350">
              <a:spcBef>
                <a:spcPct val="0"/>
              </a:spcBef>
              <a:buSzPct val="100000"/>
              <a:buFont typeface="Arial" charset="0"/>
              <a:buAutoNum type="arabicPeriod"/>
            </a:pPr>
            <a:r>
              <a:rPr lang="zh-CN" altLang="en-US" sz="2400" b="1" dirty="0">
                <a:latin typeface="Calibri" pitchFamily="34" charset="0"/>
                <a:ea typeface="宋体" pitchFamily="2" charset="-122"/>
              </a:rPr>
              <a:t>对发现错误较多的程序段，应进行更深入的测试。</a:t>
            </a:r>
            <a:endParaRPr lang="en-US" altLang="zh-CN" sz="2400" b="1" dirty="0">
              <a:latin typeface="Calibri" pitchFamily="34" charset="0"/>
              <a:ea typeface="宋体" pitchFamily="2" charset="-122"/>
            </a:endParaRPr>
          </a:p>
          <a:p>
            <a:pPr marL="530225" indent="-514350">
              <a:spcBef>
                <a:spcPct val="0"/>
              </a:spcBef>
              <a:buSzPct val="100000"/>
              <a:buFont typeface="Arial" charset="0"/>
              <a:buAutoNum type="arabicPeriod"/>
            </a:pPr>
            <a:r>
              <a:rPr lang="zh-CN" altLang="en-US" sz="2400" b="1" dirty="0">
                <a:latin typeface="Calibri" pitchFamily="34" charset="0"/>
                <a:ea typeface="宋体" pitchFamily="2" charset="-122"/>
              </a:rPr>
              <a:t>重视文档，要善于保存一切测试过程文档。</a:t>
            </a:r>
            <a:endParaRPr lang="zh-CN" altLang="en-US" sz="2400" b="1" dirty="0">
              <a:latin typeface="Times New Roman" pitchFamily="18" charset="0"/>
              <a:ea typeface="宋体" pitchFamily="2" charset="-122"/>
            </a:endParaRPr>
          </a:p>
        </p:txBody>
      </p:sp>
      <p:sp>
        <p:nvSpPr>
          <p:cNvPr id="66564" name="页脚占位符 3"/>
          <p:cNvSpPr>
            <a:spLocks noGrp="1"/>
          </p:cNvSpPr>
          <p:nvPr>
            <p:ph type="ftr" sz="quarter" idx="10"/>
          </p:nvPr>
        </p:nvSpPr>
        <p:spPr>
          <a:noFill/>
        </p:spPr>
        <p:txBody>
          <a:bodyPr/>
          <a:lstStyle/>
          <a:p>
            <a:fld id="{C7061B30-72FE-4111-A0C0-DA64120BB741}" type="slidenum">
              <a:rPr lang="en-US" altLang="zh-CN" smtClean="0"/>
              <a:pPr/>
              <a:t>69</a:t>
            </a:fld>
            <a:endParaRPr lang="en-US" altLang="zh-CN"/>
          </a:p>
        </p:txBody>
      </p:sp>
      <p:sp>
        <p:nvSpPr>
          <p:cNvPr id="2" name="文本框 1">
            <a:extLst>
              <a:ext uri="{FF2B5EF4-FFF2-40B4-BE49-F238E27FC236}">
                <a16:creationId xmlns:a16="http://schemas.microsoft.com/office/drawing/2014/main" id="{4680AB31-5E7D-E148-9E97-78576249B951}"/>
              </a:ext>
            </a:extLst>
          </p:cNvPr>
          <p:cNvSpPr txBox="1"/>
          <p:nvPr/>
        </p:nvSpPr>
        <p:spPr>
          <a:xfrm>
            <a:off x="1524000" y="5716562"/>
            <a:ext cx="3248005" cy="455638"/>
          </a:xfrm>
          <a:prstGeom prst="rect">
            <a:avLst/>
          </a:prstGeom>
          <a:noFill/>
        </p:spPr>
        <p:txBody>
          <a:bodyPr wrap="none" rtlCol="0">
            <a:spAutoFit/>
          </a:bodyPr>
          <a:lstStyle/>
          <a:p>
            <a:pPr algn="l">
              <a:lnSpc>
                <a:spcPct val="125000"/>
              </a:lnSpc>
            </a:pPr>
            <a:r>
              <a:rPr kumimoji="1" lang="zh-CN" altLang="en-US" sz="2000" b="1" i="0" dirty="0">
                <a:solidFill>
                  <a:srgbClr val="006600"/>
                </a:solidFill>
                <a:latin typeface="Kaiti SC" panose="02010600040101010101" pitchFamily="2" charset="-122"/>
                <a:ea typeface="Kaiti SC" panose="02010600040101010101" pitchFamily="2" charset="-122"/>
              </a:rPr>
              <a:t>文档的能力是非常重要的。</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a:xfrm>
            <a:off x="1079500" y="76200"/>
            <a:ext cx="7912100" cy="647700"/>
          </a:xfrm>
        </p:spPr>
        <p:txBody>
          <a:bodyPr/>
          <a:lstStyle/>
          <a:p>
            <a:r>
              <a:rPr lang="zh-CN" altLang="zh-CN"/>
              <a:t>软件测试行业现状具体数据分析</a:t>
            </a:r>
            <a:r>
              <a:rPr lang="en-US" altLang="zh-CN"/>
              <a:t>(</a:t>
            </a:r>
            <a:r>
              <a:rPr lang="zh-CN" altLang="en-US"/>
              <a:t>续</a:t>
            </a:r>
            <a:r>
              <a:rPr lang="en-US" altLang="zh-CN"/>
              <a:t>)</a:t>
            </a:r>
            <a:endParaRPr lang="zh-CN" altLang="en-US"/>
          </a:p>
        </p:txBody>
      </p:sp>
      <p:sp>
        <p:nvSpPr>
          <p:cNvPr id="4100" name="内容占位符 2"/>
          <p:cNvSpPr>
            <a:spLocks noGrp="1"/>
          </p:cNvSpPr>
          <p:nvPr>
            <p:ph idx="1"/>
          </p:nvPr>
        </p:nvSpPr>
        <p:spPr/>
        <p:txBody>
          <a:bodyPr/>
          <a:lstStyle/>
          <a:p>
            <a:pPr marL="358775"/>
            <a:r>
              <a:rPr lang="zh-CN" altLang="zh-CN"/>
              <a:t>测试人</a:t>
            </a:r>
            <a:r>
              <a:rPr lang="zh-CN" altLang="en-US"/>
              <a:t>员</a:t>
            </a:r>
            <a:r>
              <a:rPr lang="zh-CN" altLang="zh-CN"/>
              <a:t>所在公司的</a:t>
            </a:r>
            <a:r>
              <a:rPr lang="zh-CN" altLang="en-US"/>
              <a:t>测试与开发比例</a:t>
            </a:r>
          </a:p>
        </p:txBody>
      </p:sp>
      <p:sp>
        <p:nvSpPr>
          <p:cNvPr id="4101" name="页脚占位符 3"/>
          <p:cNvSpPr>
            <a:spLocks noGrp="1"/>
          </p:cNvSpPr>
          <p:nvPr>
            <p:ph type="ftr" sz="quarter" idx="10"/>
          </p:nvPr>
        </p:nvSpPr>
        <p:spPr>
          <a:noFill/>
        </p:spPr>
        <p:txBody>
          <a:bodyPr/>
          <a:lstStyle/>
          <a:p>
            <a:fld id="{1BE7F19E-FE77-46F6-BF5F-06CF17C4EDF1}" type="slidenum">
              <a:rPr lang="en-US" altLang="zh-CN" smtClean="0"/>
              <a:pPr/>
              <a:t>7</a:t>
            </a:fld>
            <a:endParaRPr lang="en-US" altLang="zh-CN"/>
          </a:p>
        </p:txBody>
      </p:sp>
      <p:graphicFrame>
        <p:nvGraphicFramePr>
          <p:cNvPr id="4098" name="图表 5"/>
          <p:cNvGraphicFramePr>
            <a:graphicFrameLocks/>
          </p:cNvGraphicFramePr>
          <p:nvPr/>
        </p:nvGraphicFramePr>
        <p:xfrm>
          <a:off x="609600" y="1752600"/>
          <a:ext cx="7315200" cy="4191000"/>
        </p:xfrm>
        <a:graphic>
          <a:graphicData uri="http://schemas.openxmlformats.org/presentationml/2006/ole">
            <mc:AlternateContent xmlns:mc="http://schemas.openxmlformats.org/markup-compatibility/2006">
              <mc:Choice xmlns:v="urn:schemas-microsoft-com:vml" Requires="v">
                <p:oleObj spid="_x0000_s4196" r:id="rId3" imgW="7315834" imgH="4188315" progId="Excel.Sheet.8">
                  <p:embed/>
                </p:oleObj>
              </mc:Choice>
              <mc:Fallback>
                <p:oleObj r:id="rId3" imgW="7315834" imgH="4188315" progId="Excel.Shee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7315200" cy="419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a:t>软件测试的分类</a:t>
            </a:r>
          </a:p>
        </p:txBody>
      </p:sp>
      <p:sp>
        <p:nvSpPr>
          <p:cNvPr id="67587" name="内容占位符 2"/>
          <p:cNvSpPr>
            <a:spLocks noGrp="1"/>
          </p:cNvSpPr>
          <p:nvPr>
            <p:ph idx="1"/>
          </p:nvPr>
        </p:nvSpPr>
        <p:spPr/>
        <p:txBody>
          <a:bodyPr/>
          <a:lstStyle/>
          <a:p>
            <a:pPr marL="358775">
              <a:spcBef>
                <a:spcPts val="800"/>
              </a:spcBef>
            </a:pPr>
            <a:r>
              <a:rPr lang="zh-CN" altLang="en-US"/>
              <a:t>我们将概述</a:t>
            </a:r>
            <a:r>
              <a:rPr lang="zh-CN" altLang="en-US">
                <a:solidFill>
                  <a:srgbClr val="0000FF"/>
                </a:solidFill>
              </a:rPr>
              <a:t>软件测试类型</a:t>
            </a:r>
            <a:r>
              <a:rPr lang="zh-CN" altLang="en-US"/>
              <a:t>，如：</a:t>
            </a:r>
            <a:endParaRPr lang="en-US" altLang="zh-CN"/>
          </a:p>
          <a:p>
            <a:pPr marL="741725" lvl="1">
              <a:spcBef>
                <a:spcPts val="800"/>
              </a:spcBef>
            </a:pPr>
            <a:r>
              <a:rPr lang="zh-CN" altLang="en-US"/>
              <a:t>功能测试、性能测试、单元测试、集成测试、系统测试、验收测试；</a:t>
            </a:r>
            <a:endParaRPr lang="en-US" altLang="zh-CN"/>
          </a:p>
          <a:p>
            <a:pPr marL="358775">
              <a:spcBef>
                <a:spcPts val="800"/>
              </a:spcBef>
            </a:pPr>
            <a:r>
              <a:rPr lang="zh-CN" altLang="en-US"/>
              <a:t>以及</a:t>
            </a:r>
            <a:r>
              <a:rPr lang="zh-CN" altLang="en-US">
                <a:solidFill>
                  <a:srgbClr val="0000FF"/>
                </a:solidFill>
              </a:rPr>
              <a:t>软件测试常用的方法</a:t>
            </a:r>
            <a:r>
              <a:rPr lang="zh-CN" altLang="en-US"/>
              <a:t>，如：</a:t>
            </a:r>
            <a:endParaRPr lang="en-US" altLang="zh-CN"/>
          </a:p>
          <a:p>
            <a:pPr marL="741725" lvl="1">
              <a:spcBef>
                <a:spcPts val="800"/>
              </a:spcBef>
            </a:pPr>
            <a:r>
              <a:rPr lang="zh-CN" altLang="en-US"/>
              <a:t>手工测试、自动化测试、静态测试、动态测试、白盒测试、黑盒测试、回归测试、冒烟测试、随机测试等。</a:t>
            </a:r>
          </a:p>
          <a:p>
            <a:pPr marL="358775">
              <a:spcBef>
                <a:spcPts val="800"/>
              </a:spcBef>
            </a:pPr>
            <a:r>
              <a:rPr lang="zh-CN" altLang="en-US"/>
              <a:t>在某一类型的测试中，多种测试方法一般会被综合运用，以达到全面测试的目的。</a:t>
            </a:r>
          </a:p>
          <a:p>
            <a:pPr marL="358775"/>
            <a:endParaRPr lang="zh-CN" altLang="en-US"/>
          </a:p>
        </p:txBody>
      </p:sp>
      <p:sp>
        <p:nvSpPr>
          <p:cNvPr id="67588" name="页脚占位符 3"/>
          <p:cNvSpPr>
            <a:spLocks noGrp="1"/>
          </p:cNvSpPr>
          <p:nvPr>
            <p:ph type="ftr" sz="quarter" idx="10"/>
          </p:nvPr>
        </p:nvSpPr>
        <p:spPr>
          <a:noFill/>
        </p:spPr>
        <p:txBody>
          <a:bodyPr/>
          <a:lstStyle/>
          <a:p>
            <a:fld id="{515849E0-B2C7-422B-8789-BDDBC700571D}" type="slidenum">
              <a:rPr lang="en-US" altLang="zh-CN" smtClean="0"/>
              <a:pPr/>
              <a:t>70</a:t>
            </a:fld>
            <a:endParaRPr lang="en-US" altLang="zh-CN"/>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a:t>软件测试的类型</a:t>
            </a:r>
          </a:p>
        </p:txBody>
      </p:sp>
      <p:sp>
        <p:nvSpPr>
          <p:cNvPr id="68611" name="页脚占位符 3"/>
          <p:cNvSpPr>
            <a:spLocks noGrp="1"/>
          </p:cNvSpPr>
          <p:nvPr>
            <p:ph type="ftr" sz="quarter" idx="10"/>
          </p:nvPr>
        </p:nvSpPr>
        <p:spPr>
          <a:noFill/>
        </p:spPr>
        <p:txBody>
          <a:bodyPr/>
          <a:lstStyle/>
          <a:p>
            <a:fld id="{A7485836-48CD-45CE-88D5-ED1D66D69A31}" type="slidenum">
              <a:rPr lang="en-US" altLang="zh-CN" smtClean="0"/>
              <a:pPr/>
              <a:t>71</a:t>
            </a:fld>
            <a:endParaRPr lang="en-US" altLang="zh-CN"/>
          </a:p>
        </p:txBody>
      </p:sp>
      <p:grpSp>
        <p:nvGrpSpPr>
          <p:cNvPr id="2" name="Group 3"/>
          <p:cNvGrpSpPr>
            <a:grpSpLocks/>
          </p:cNvGrpSpPr>
          <p:nvPr/>
        </p:nvGrpSpPr>
        <p:grpSpPr bwMode="auto">
          <a:xfrm>
            <a:off x="250825" y="838200"/>
            <a:ext cx="8750300" cy="5402263"/>
            <a:chOff x="0" y="0"/>
            <a:chExt cx="5512" cy="3403"/>
          </a:xfrm>
        </p:grpSpPr>
        <p:sp>
          <p:nvSpPr>
            <p:cNvPr id="68613" name="Rectangle 4"/>
            <p:cNvSpPr>
              <a:spLocks noChangeArrowheads="1"/>
            </p:cNvSpPr>
            <p:nvPr/>
          </p:nvSpPr>
          <p:spPr bwMode="auto">
            <a:xfrm>
              <a:off x="0" y="1316"/>
              <a:ext cx="1180" cy="635"/>
            </a:xfrm>
            <a:prstGeom prst="rect">
              <a:avLst/>
            </a:prstGeom>
            <a:noFill/>
            <a:ln w="9525">
              <a:solidFill>
                <a:schemeClr val="tx1"/>
              </a:solidFill>
              <a:miter lim="800000"/>
              <a:headEnd/>
              <a:tailEnd/>
            </a:ln>
          </p:spPr>
          <p:txBody>
            <a:bodyPr wrap="none" anchor="ctr"/>
            <a:lstStyle/>
            <a:p>
              <a:pPr algn="ctr"/>
              <a:r>
                <a:rPr lang="zh-CN" altLang="en-US" sz="2400" b="1" i="0"/>
                <a:t>软件测试类型</a:t>
              </a:r>
            </a:p>
          </p:txBody>
        </p:sp>
        <p:sp>
          <p:nvSpPr>
            <p:cNvPr id="68614" name="Rectangle 5"/>
            <p:cNvSpPr>
              <a:spLocks noChangeArrowheads="1"/>
            </p:cNvSpPr>
            <p:nvPr/>
          </p:nvSpPr>
          <p:spPr bwMode="auto">
            <a:xfrm>
              <a:off x="1589" y="453"/>
              <a:ext cx="1089" cy="545"/>
            </a:xfrm>
            <a:prstGeom prst="rect">
              <a:avLst/>
            </a:prstGeom>
            <a:noFill/>
            <a:ln w="9525">
              <a:solidFill>
                <a:schemeClr val="tx1"/>
              </a:solidFill>
              <a:miter lim="800000"/>
              <a:headEnd/>
              <a:tailEnd/>
            </a:ln>
          </p:spPr>
          <p:txBody>
            <a:bodyPr wrap="none" anchor="ctr"/>
            <a:lstStyle/>
            <a:p>
              <a:pPr algn="ctr"/>
              <a:r>
                <a:rPr lang="zh-CN" altLang="en-US" sz="2400" b="1" i="0"/>
                <a:t>按测试阶段</a:t>
              </a:r>
            </a:p>
            <a:p>
              <a:pPr algn="ctr"/>
              <a:r>
                <a:rPr lang="zh-CN" altLang="en-US" sz="2400" b="1" i="0"/>
                <a:t>划分</a:t>
              </a:r>
            </a:p>
          </p:txBody>
        </p:sp>
        <p:sp>
          <p:nvSpPr>
            <p:cNvPr id="68615" name="Rectangle 6"/>
            <p:cNvSpPr>
              <a:spLocks noChangeArrowheads="1"/>
            </p:cNvSpPr>
            <p:nvPr/>
          </p:nvSpPr>
          <p:spPr bwMode="auto">
            <a:xfrm>
              <a:off x="3040" y="2903"/>
              <a:ext cx="953" cy="318"/>
            </a:xfrm>
            <a:prstGeom prst="rect">
              <a:avLst/>
            </a:prstGeom>
            <a:noFill/>
            <a:ln w="9525">
              <a:solidFill>
                <a:schemeClr val="tx1"/>
              </a:solidFill>
              <a:miter lim="800000"/>
              <a:headEnd/>
              <a:tailEnd/>
            </a:ln>
          </p:spPr>
          <p:txBody>
            <a:bodyPr wrap="none" anchor="ctr"/>
            <a:lstStyle/>
            <a:p>
              <a:pPr algn="ctr"/>
              <a:r>
                <a:rPr lang="zh-CN" altLang="en-US" sz="2400" b="1" i="0">
                  <a:solidFill>
                    <a:srgbClr val="FF0000"/>
                  </a:solidFill>
                </a:rPr>
                <a:t>功能测试</a:t>
              </a:r>
            </a:p>
          </p:txBody>
        </p:sp>
        <p:sp>
          <p:nvSpPr>
            <p:cNvPr id="68616" name="Rectangle 7"/>
            <p:cNvSpPr>
              <a:spLocks noChangeArrowheads="1"/>
            </p:cNvSpPr>
            <p:nvPr/>
          </p:nvSpPr>
          <p:spPr bwMode="auto">
            <a:xfrm>
              <a:off x="2994" y="0"/>
              <a:ext cx="953" cy="318"/>
            </a:xfrm>
            <a:prstGeom prst="rect">
              <a:avLst/>
            </a:prstGeom>
            <a:noFill/>
            <a:ln w="9525">
              <a:solidFill>
                <a:schemeClr val="tx1"/>
              </a:solidFill>
              <a:miter lim="800000"/>
              <a:headEnd/>
              <a:tailEnd/>
            </a:ln>
          </p:spPr>
          <p:txBody>
            <a:bodyPr wrap="none" anchor="ctr"/>
            <a:lstStyle/>
            <a:p>
              <a:pPr algn="ctr"/>
              <a:r>
                <a:rPr lang="zh-CN" altLang="en-US" sz="2400" b="1" i="0"/>
                <a:t>单元测试</a:t>
              </a:r>
            </a:p>
          </p:txBody>
        </p:sp>
        <p:sp>
          <p:nvSpPr>
            <p:cNvPr id="68617" name="Rectangle 8"/>
            <p:cNvSpPr>
              <a:spLocks noChangeArrowheads="1"/>
            </p:cNvSpPr>
            <p:nvPr/>
          </p:nvSpPr>
          <p:spPr bwMode="auto">
            <a:xfrm>
              <a:off x="2994" y="1089"/>
              <a:ext cx="953" cy="318"/>
            </a:xfrm>
            <a:prstGeom prst="rect">
              <a:avLst/>
            </a:prstGeom>
            <a:noFill/>
            <a:ln w="9525">
              <a:solidFill>
                <a:schemeClr val="tx1"/>
              </a:solidFill>
              <a:miter lim="800000"/>
              <a:headEnd/>
              <a:tailEnd/>
            </a:ln>
          </p:spPr>
          <p:txBody>
            <a:bodyPr wrap="none" anchor="ctr"/>
            <a:lstStyle/>
            <a:p>
              <a:pPr algn="ctr"/>
              <a:r>
                <a:rPr lang="zh-CN" altLang="en-US" sz="2400" b="1" i="0" dirty="0"/>
                <a:t>验收测试</a:t>
              </a:r>
            </a:p>
          </p:txBody>
        </p:sp>
        <p:sp>
          <p:nvSpPr>
            <p:cNvPr id="68618" name="Rectangle 9"/>
            <p:cNvSpPr>
              <a:spLocks noChangeArrowheads="1"/>
            </p:cNvSpPr>
            <p:nvPr/>
          </p:nvSpPr>
          <p:spPr bwMode="auto">
            <a:xfrm>
              <a:off x="2994" y="726"/>
              <a:ext cx="953" cy="318"/>
            </a:xfrm>
            <a:prstGeom prst="rect">
              <a:avLst/>
            </a:prstGeom>
            <a:noFill/>
            <a:ln w="9525">
              <a:solidFill>
                <a:schemeClr val="tx1"/>
              </a:solidFill>
              <a:miter lim="800000"/>
              <a:headEnd/>
              <a:tailEnd/>
            </a:ln>
          </p:spPr>
          <p:txBody>
            <a:bodyPr wrap="none" anchor="ctr"/>
            <a:lstStyle/>
            <a:p>
              <a:pPr algn="ctr"/>
              <a:r>
                <a:rPr lang="zh-CN" altLang="en-US" sz="2400" b="1" i="0">
                  <a:solidFill>
                    <a:srgbClr val="0000FF"/>
                  </a:solidFill>
                </a:rPr>
                <a:t>系统测试</a:t>
              </a:r>
            </a:p>
          </p:txBody>
        </p:sp>
        <p:sp>
          <p:nvSpPr>
            <p:cNvPr id="68619" name="Rectangle 10"/>
            <p:cNvSpPr>
              <a:spLocks noChangeArrowheads="1"/>
            </p:cNvSpPr>
            <p:nvPr/>
          </p:nvSpPr>
          <p:spPr bwMode="auto">
            <a:xfrm>
              <a:off x="2994" y="363"/>
              <a:ext cx="953" cy="318"/>
            </a:xfrm>
            <a:prstGeom prst="rect">
              <a:avLst/>
            </a:prstGeom>
            <a:noFill/>
            <a:ln w="9525">
              <a:solidFill>
                <a:schemeClr val="tx1"/>
              </a:solidFill>
              <a:miter lim="800000"/>
              <a:headEnd/>
              <a:tailEnd/>
            </a:ln>
          </p:spPr>
          <p:txBody>
            <a:bodyPr wrap="none" anchor="ctr"/>
            <a:lstStyle/>
            <a:p>
              <a:pPr algn="ctr"/>
              <a:r>
                <a:rPr lang="zh-CN" altLang="en-US" sz="2400" b="1" i="0"/>
                <a:t>集成测试</a:t>
              </a:r>
            </a:p>
          </p:txBody>
        </p:sp>
        <p:sp>
          <p:nvSpPr>
            <p:cNvPr id="68620" name="Rectangle 11"/>
            <p:cNvSpPr>
              <a:spLocks noChangeArrowheads="1"/>
            </p:cNvSpPr>
            <p:nvPr/>
          </p:nvSpPr>
          <p:spPr bwMode="auto">
            <a:xfrm>
              <a:off x="1588" y="2359"/>
              <a:ext cx="1134" cy="545"/>
            </a:xfrm>
            <a:prstGeom prst="rect">
              <a:avLst/>
            </a:prstGeom>
            <a:noFill/>
            <a:ln w="9525">
              <a:solidFill>
                <a:schemeClr val="tx1"/>
              </a:solidFill>
              <a:miter lim="800000"/>
              <a:headEnd/>
              <a:tailEnd/>
            </a:ln>
          </p:spPr>
          <p:txBody>
            <a:bodyPr wrap="none" anchor="ctr"/>
            <a:lstStyle/>
            <a:p>
              <a:pPr algn="ctr"/>
              <a:r>
                <a:rPr lang="zh-CN" altLang="en-US" sz="2400" b="1" i="0"/>
                <a:t>按测试目的</a:t>
              </a:r>
            </a:p>
            <a:p>
              <a:pPr algn="ctr"/>
              <a:r>
                <a:rPr lang="zh-CN" altLang="en-US" sz="2400" b="1" i="0"/>
                <a:t>划分</a:t>
              </a:r>
            </a:p>
          </p:txBody>
        </p:sp>
        <p:sp>
          <p:nvSpPr>
            <p:cNvPr id="68621" name="Rectangle 12"/>
            <p:cNvSpPr>
              <a:spLocks noChangeArrowheads="1"/>
            </p:cNvSpPr>
            <p:nvPr/>
          </p:nvSpPr>
          <p:spPr bwMode="auto">
            <a:xfrm>
              <a:off x="3040" y="2178"/>
              <a:ext cx="953" cy="318"/>
            </a:xfrm>
            <a:prstGeom prst="rect">
              <a:avLst/>
            </a:prstGeom>
            <a:noFill/>
            <a:ln w="9525">
              <a:solidFill>
                <a:schemeClr val="tx1"/>
              </a:solidFill>
              <a:miter lim="800000"/>
              <a:headEnd/>
              <a:tailEnd/>
            </a:ln>
          </p:spPr>
          <p:txBody>
            <a:bodyPr wrap="none" anchor="ctr"/>
            <a:lstStyle/>
            <a:p>
              <a:pPr algn="ctr"/>
              <a:r>
                <a:rPr lang="zh-CN" altLang="en-US" sz="2400" b="1" i="0"/>
                <a:t>性能测试</a:t>
              </a:r>
            </a:p>
          </p:txBody>
        </p:sp>
        <p:sp>
          <p:nvSpPr>
            <p:cNvPr id="68622" name="Rectangle 13"/>
            <p:cNvSpPr>
              <a:spLocks noChangeArrowheads="1"/>
            </p:cNvSpPr>
            <p:nvPr/>
          </p:nvSpPr>
          <p:spPr bwMode="auto">
            <a:xfrm>
              <a:off x="4310" y="1588"/>
              <a:ext cx="1202" cy="318"/>
            </a:xfrm>
            <a:prstGeom prst="rect">
              <a:avLst/>
            </a:prstGeom>
            <a:noFill/>
            <a:ln w="9525">
              <a:solidFill>
                <a:schemeClr val="tx1"/>
              </a:solidFill>
              <a:miter lim="800000"/>
              <a:headEnd/>
              <a:tailEnd/>
            </a:ln>
          </p:spPr>
          <p:txBody>
            <a:bodyPr wrap="none" anchor="ctr"/>
            <a:lstStyle/>
            <a:p>
              <a:pPr algn="ctr"/>
              <a:r>
                <a:rPr lang="zh-CN" altLang="en-US" sz="2400" b="1" i="0"/>
                <a:t>压力测试</a:t>
              </a:r>
            </a:p>
          </p:txBody>
        </p:sp>
        <p:sp>
          <p:nvSpPr>
            <p:cNvPr id="68623" name="Rectangle 14"/>
            <p:cNvSpPr>
              <a:spLocks noChangeArrowheads="1"/>
            </p:cNvSpPr>
            <p:nvPr/>
          </p:nvSpPr>
          <p:spPr bwMode="auto">
            <a:xfrm>
              <a:off x="4310" y="1224"/>
              <a:ext cx="1202" cy="318"/>
            </a:xfrm>
            <a:prstGeom prst="rect">
              <a:avLst/>
            </a:prstGeom>
            <a:noFill/>
            <a:ln w="9525">
              <a:solidFill>
                <a:schemeClr val="tx1"/>
              </a:solidFill>
              <a:miter lim="800000"/>
              <a:headEnd/>
              <a:tailEnd/>
            </a:ln>
          </p:spPr>
          <p:txBody>
            <a:bodyPr wrap="none" anchor="ctr"/>
            <a:lstStyle/>
            <a:p>
              <a:pPr algn="ctr"/>
              <a:r>
                <a:rPr lang="zh-CN" altLang="en-US" sz="2400" b="1" i="0"/>
                <a:t>稳定性测试</a:t>
              </a:r>
            </a:p>
          </p:txBody>
        </p:sp>
        <p:sp>
          <p:nvSpPr>
            <p:cNvPr id="68624" name="Rectangle 15"/>
            <p:cNvSpPr>
              <a:spLocks noChangeArrowheads="1"/>
            </p:cNvSpPr>
            <p:nvPr/>
          </p:nvSpPr>
          <p:spPr bwMode="auto">
            <a:xfrm>
              <a:off x="4309" y="2359"/>
              <a:ext cx="1202" cy="318"/>
            </a:xfrm>
            <a:prstGeom prst="rect">
              <a:avLst/>
            </a:prstGeom>
            <a:noFill/>
            <a:ln w="9525">
              <a:solidFill>
                <a:schemeClr val="tx1"/>
              </a:solidFill>
              <a:miter lim="800000"/>
              <a:headEnd/>
              <a:tailEnd/>
            </a:ln>
          </p:spPr>
          <p:txBody>
            <a:bodyPr wrap="none" anchor="ctr"/>
            <a:lstStyle/>
            <a:p>
              <a:pPr algn="ctr"/>
              <a:r>
                <a:rPr lang="zh-CN" altLang="en-US" sz="2400" b="1" i="0"/>
                <a:t>兼容性测试</a:t>
              </a:r>
            </a:p>
          </p:txBody>
        </p:sp>
        <p:sp>
          <p:nvSpPr>
            <p:cNvPr id="68625" name="Rectangle 16"/>
            <p:cNvSpPr>
              <a:spLocks noChangeArrowheads="1"/>
            </p:cNvSpPr>
            <p:nvPr/>
          </p:nvSpPr>
          <p:spPr bwMode="auto">
            <a:xfrm>
              <a:off x="4309" y="1996"/>
              <a:ext cx="1202" cy="318"/>
            </a:xfrm>
            <a:prstGeom prst="rect">
              <a:avLst/>
            </a:prstGeom>
            <a:noFill/>
            <a:ln w="9525">
              <a:solidFill>
                <a:schemeClr val="tx1"/>
              </a:solidFill>
              <a:miter lim="800000"/>
              <a:headEnd/>
              <a:tailEnd/>
            </a:ln>
          </p:spPr>
          <p:txBody>
            <a:bodyPr wrap="none" anchor="ctr"/>
            <a:lstStyle/>
            <a:p>
              <a:pPr algn="ctr"/>
              <a:r>
                <a:rPr lang="zh-CN" altLang="en-US" sz="2400" b="1" i="0"/>
                <a:t>健壮性测试</a:t>
              </a:r>
            </a:p>
          </p:txBody>
        </p:sp>
        <p:sp>
          <p:nvSpPr>
            <p:cNvPr id="68626" name="Rectangle 17"/>
            <p:cNvSpPr>
              <a:spLocks noChangeArrowheads="1"/>
            </p:cNvSpPr>
            <p:nvPr/>
          </p:nvSpPr>
          <p:spPr bwMode="auto">
            <a:xfrm>
              <a:off x="4287" y="3085"/>
              <a:ext cx="1223" cy="318"/>
            </a:xfrm>
            <a:prstGeom prst="rect">
              <a:avLst/>
            </a:prstGeom>
            <a:noFill/>
            <a:ln w="9525">
              <a:solidFill>
                <a:schemeClr val="tx1"/>
              </a:solidFill>
              <a:miter lim="800000"/>
              <a:headEnd/>
              <a:tailEnd/>
            </a:ln>
          </p:spPr>
          <p:txBody>
            <a:bodyPr wrap="none" anchor="ctr"/>
            <a:lstStyle/>
            <a:p>
              <a:pPr algn="ctr"/>
              <a:r>
                <a:rPr lang="zh-CN" altLang="en-US" sz="2400" b="1" i="0"/>
                <a:t>可维护性测试</a:t>
              </a:r>
            </a:p>
          </p:txBody>
        </p:sp>
        <p:sp>
          <p:nvSpPr>
            <p:cNvPr id="68627" name="Rectangle 18"/>
            <p:cNvSpPr>
              <a:spLocks noChangeArrowheads="1"/>
            </p:cNvSpPr>
            <p:nvPr/>
          </p:nvSpPr>
          <p:spPr bwMode="auto">
            <a:xfrm>
              <a:off x="4308" y="2722"/>
              <a:ext cx="1202" cy="318"/>
            </a:xfrm>
            <a:prstGeom prst="rect">
              <a:avLst/>
            </a:prstGeom>
            <a:noFill/>
            <a:ln w="9525">
              <a:solidFill>
                <a:schemeClr val="tx1"/>
              </a:solidFill>
              <a:miter lim="800000"/>
              <a:headEnd/>
              <a:tailEnd/>
            </a:ln>
          </p:spPr>
          <p:txBody>
            <a:bodyPr wrap="none" anchor="ctr"/>
            <a:lstStyle/>
            <a:p>
              <a:pPr algn="ctr"/>
              <a:r>
                <a:rPr lang="zh-CN" altLang="en-US" sz="2400" b="1" i="0"/>
                <a:t>可用性测试</a:t>
              </a:r>
            </a:p>
          </p:txBody>
        </p:sp>
        <p:sp>
          <p:nvSpPr>
            <p:cNvPr id="68628" name="Line 19"/>
            <p:cNvSpPr>
              <a:spLocks noChangeShapeType="1"/>
            </p:cNvSpPr>
            <p:nvPr/>
          </p:nvSpPr>
          <p:spPr bwMode="auto">
            <a:xfrm>
              <a:off x="1361" y="862"/>
              <a:ext cx="0" cy="1815"/>
            </a:xfrm>
            <a:prstGeom prst="line">
              <a:avLst/>
            </a:prstGeom>
            <a:noFill/>
            <a:ln w="9525">
              <a:solidFill>
                <a:schemeClr val="tx1"/>
              </a:solidFill>
              <a:round/>
              <a:headEnd/>
              <a:tailEnd/>
            </a:ln>
          </p:spPr>
          <p:txBody>
            <a:bodyPr/>
            <a:lstStyle/>
            <a:p>
              <a:endParaRPr lang="zh-CN" altLang="en-US"/>
            </a:p>
          </p:txBody>
        </p:sp>
        <p:sp>
          <p:nvSpPr>
            <p:cNvPr id="68629" name="Line 20"/>
            <p:cNvSpPr>
              <a:spLocks noChangeShapeType="1"/>
            </p:cNvSpPr>
            <p:nvPr/>
          </p:nvSpPr>
          <p:spPr bwMode="auto">
            <a:xfrm>
              <a:off x="1361" y="862"/>
              <a:ext cx="227" cy="0"/>
            </a:xfrm>
            <a:prstGeom prst="line">
              <a:avLst/>
            </a:prstGeom>
            <a:noFill/>
            <a:ln w="9525">
              <a:solidFill>
                <a:schemeClr val="tx1"/>
              </a:solidFill>
              <a:round/>
              <a:headEnd/>
              <a:tailEnd/>
            </a:ln>
          </p:spPr>
          <p:txBody>
            <a:bodyPr/>
            <a:lstStyle/>
            <a:p>
              <a:endParaRPr lang="zh-CN" altLang="en-US"/>
            </a:p>
          </p:txBody>
        </p:sp>
        <p:sp>
          <p:nvSpPr>
            <p:cNvPr id="68630" name="Line 21"/>
            <p:cNvSpPr>
              <a:spLocks noChangeShapeType="1"/>
            </p:cNvSpPr>
            <p:nvPr/>
          </p:nvSpPr>
          <p:spPr bwMode="auto">
            <a:xfrm>
              <a:off x="1361" y="2677"/>
              <a:ext cx="227" cy="0"/>
            </a:xfrm>
            <a:prstGeom prst="line">
              <a:avLst/>
            </a:prstGeom>
            <a:noFill/>
            <a:ln w="9525">
              <a:solidFill>
                <a:schemeClr val="tx1"/>
              </a:solidFill>
              <a:round/>
              <a:headEnd/>
              <a:tailEnd/>
            </a:ln>
          </p:spPr>
          <p:txBody>
            <a:bodyPr/>
            <a:lstStyle/>
            <a:p>
              <a:endParaRPr lang="zh-CN" altLang="en-US"/>
            </a:p>
          </p:txBody>
        </p:sp>
        <p:sp>
          <p:nvSpPr>
            <p:cNvPr id="68631" name="Line 22"/>
            <p:cNvSpPr>
              <a:spLocks noChangeShapeType="1"/>
            </p:cNvSpPr>
            <p:nvPr/>
          </p:nvSpPr>
          <p:spPr bwMode="auto">
            <a:xfrm>
              <a:off x="1179" y="1633"/>
              <a:ext cx="182" cy="0"/>
            </a:xfrm>
            <a:prstGeom prst="line">
              <a:avLst/>
            </a:prstGeom>
            <a:noFill/>
            <a:ln w="9525">
              <a:solidFill>
                <a:schemeClr val="tx1"/>
              </a:solidFill>
              <a:round/>
              <a:headEnd/>
              <a:tailEnd/>
            </a:ln>
          </p:spPr>
          <p:txBody>
            <a:bodyPr/>
            <a:lstStyle/>
            <a:p>
              <a:endParaRPr lang="zh-CN" altLang="en-US"/>
            </a:p>
          </p:txBody>
        </p:sp>
        <p:sp>
          <p:nvSpPr>
            <p:cNvPr id="68632" name="Line 23"/>
            <p:cNvSpPr>
              <a:spLocks noChangeShapeType="1"/>
            </p:cNvSpPr>
            <p:nvPr/>
          </p:nvSpPr>
          <p:spPr bwMode="auto">
            <a:xfrm>
              <a:off x="2677" y="725"/>
              <a:ext cx="189" cy="1"/>
            </a:xfrm>
            <a:prstGeom prst="line">
              <a:avLst/>
            </a:prstGeom>
            <a:noFill/>
            <a:ln w="9525">
              <a:solidFill>
                <a:schemeClr val="tx1"/>
              </a:solidFill>
              <a:round/>
              <a:headEnd/>
              <a:tailEnd/>
            </a:ln>
          </p:spPr>
          <p:txBody>
            <a:bodyPr/>
            <a:lstStyle/>
            <a:p>
              <a:endParaRPr lang="zh-CN" altLang="en-US"/>
            </a:p>
          </p:txBody>
        </p:sp>
        <p:sp>
          <p:nvSpPr>
            <p:cNvPr id="68633" name="Line 24"/>
            <p:cNvSpPr>
              <a:spLocks noChangeShapeType="1"/>
            </p:cNvSpPr>
            <p:nvPr/>
          </p:nvSpPr>
          <p:spPr bwMode="auto">
            <a:xfrm>
              <a:off x="2858" y="136"/>
              <a:ext cx="0" cy="1134"/>
            </a:xfrm>
            <a:prstGeom prst="line">
              <a:avLst/>
            </a:prstGeom>
            <a:noFill/>
            <a:ln w="9525">
              <a:solidFill>
                <a:schemeClr val="tx1"/>
              </a:solidFill>
              <a:round/>
              <a:headEnd/>
              <a:tailEnd/>
            </a:ln>
          </p:spPr>
          <p:txBody>
            <a:bodyPr/>
            <a:lstStyle/>
            <a:p>
              <a:endParaRPr lang="zh-CN" altLang="en-US"/>
            </a:p>
          </p:txBody>
        </p:sp>
        <p:sp>
          <p:nvSpPr>
            <p:cNvPr id="68634" name="Line 25"/>
            <p:cNvSpPr>
              <a:spLocks noChangeShapeType="1"/>
            </p:cNvSpPr>
            <p:nvPr/>
          </p:nvSpPr>
          <p:spPr bwMode="auto">
            <a:xfrm>
              <a:off x="2858" y="136"/>
              <a:ext cx="137" cy="1"/>
            </a:xfrm>
            <a:prstGeom prst="line">
              <a:avLst/>
            </a:prstGeom>
            <a:noFill/>
            <a:ln w="9525">
              <a:solidFill>
                <a:schemeClr val="tx1"/>
              </a:solidFill>
              <a:round/>
              <a:headEnd/>
              <a:tailEnd/>
            </a:ln>
          </p:spPr>
          <p:txBody>
            <a:bodyPr/>
            <a:lstStyle/>
            <a:p>
              <a:endParaRPr lang="zh-CN" altLang="en-US"/>
            </a:p>
          </p:txBody>
        </p:sp>
        <p:sp>
          <p:nvSpPr>
            <p:cNvPr id="68635" name="Line 26"/>
            <p:cNvSpPr>
              <a:spLocks noChangeShapeType="1"/>
            </p:cNvSpPr>
            <p:nvPr/>
          </p:nvSpPr>
          <p:spPr bwMode="auto">
            <a:xfrm>
              <a:off x="2903" y="2314"/>
              <a:ext cx="0" cy="771"/>
            </a:xfrm>
            <a:prstGeom prst="line">
              <a:avLst/>
            </a:prstGeom>
            <a:noFill/>
            <a:ln w="9525">
              <a:solidFill>
                <a:schemeClr val="tx1"/>
              </a:solidFill>
              <a:round/>
              <a:headEnd/>
              <a:tailEnd/>
            </a:ln>
          </p:spPr>
          <p:txBody>
            <a:bodyPr/>
            <a:lstStyle/>
            <a:p>
              <a:endParaRPr lang="zh-CN" altLang="en-US"/>
            </a:p>
          </p:txBody>
        </p:sp>
        <p:sp>
          <p:nvSpPr>
            <p:cNvPr id="68636" name="Line 27"/>
            <p:cNvSpPr>
              <a:spLocks noChangeShapeType="1"/>
            </p:cNvSpPr>
            <p:nvPr/>
          </p:nvSpPr>
          <p:spPr bwMode="auto">
            <a:xfrm>
              <a:off x="2903" y="2314"/>
              <a:ext cx="92" cy="1"/>
            </a:xfrm>
            <a:prstGeom prst="line">
              <a:avLst/>
            </a:prstGeom>
            <a:noFill/>
            <a:ln w="9525">
              <a:solidFill>
                <a:schemeClr val="tx1"/>
              </a:solidFill>
              <a:round/>
              <a:headEnd/>
              <a:tailEnd/>
            </a:ln>
          </p:spPr>
          <p:txBody>
            <a:bodyPr/>
            <a:lstStyle/>
            <a:p>
              <a:endParaRPr lang="zh-CN" altLang="en-US"/>
            </a:p>
          </p:txBody>
        </p:sp>
        <p:sp>
          <p:nvSpPr>
            <p:cNvPr id="68637" name="Line 28"/>
            <p:cNvSpPr>
              <a:spLocks noChangeShapeType="1"/>
            </p:cNvSpPr>
            <p:nvPr/>
          </p:nvSpPr>
          <p:spPr bwMode="auto">
            <a:xfrm>
              <a:off x="2903" y="3085"/>
              <a:ext cx="138" cy="1"/>
            </a:xfrm>
            <a:prstGeom prst="line">
              <a:avLst/>
            </a:prstGeom>
            <a:noFill/>
            <a:ln w="9525">
              <a:solidFill>
                <a:schemeClr val="tx1"/>
              </a:solidFill>
              <a:round/>
              <a:headEnd/>
              <a:tailEnd/>
            </a:ln>
          </p:spPr>
          <p:txBody>
            <a:bodyPr/>
            <a:lstStyle/>
            <a:p>
              <a:endParaRPr lang="zh-CN" altLang="en-US"/>
            </a:p>
          </p:txBody>
        </p:sp>
        <p:sp>
          <p:nvSpPr>
            <p:cNvPr id="68638" name="Line 29"/>
            <p:cNvSpPr>
              <a:spLocks noChangeShapeType="1"/>
            </p:cNvSpPr>
            <p:nvPr/>
          </p:nvSpPr>
          <p:spPr bwMode="auto">
            <a:xfrm>
              <a:off x="4151" y="1361"/>
              <a:ext cx="0" cy="1905"/>
            </a:xfrm>
            <a:prstGeom prst="line">
              <a:avLst/>
            </a:prstGeom>
            <a:noFill/>
            <a:ln w="9525">
              <a:solidFill>
                <a:schemeClr val="tx1"/>
              </a:solidFill>
              <a:round/>
              <a:headEnd/>
              <a:tailEnd/>
            </a:ln>
          </p:spPr>
          <p:txBody>
            <a:bodyPr/>
            <a:lstStyle/>
            <a:p>
              <a:endParaRPr lang="zh-CN" altLang="en-US"/>
            </a:p>
          </p:txBody>
        </p:sp>
        <p:sp>
          <p:nvSpPr>
            <p:cNvPr id="68639" name="Line 30"/>
            <p:cNvSpPr>
              <a:spLocks noChangeShapeType="1"/>
            </p:cNvSpPr>
            <p:nvPr/>
          </p:nvSpPr>
          <p:spPr bwMode="auto">
            <a:xfrm>
              <a:off x="4174" y="1360"/>
              <a:ext cx="136" cy="0"/>
            </a:xfrm>
            <a:prstGeom prst="line">
              <a:avLst/>
            </a:prstGeom>
            <a:noFill/>
            <a:ln w="9525">
              <a:solidFill>
                <a:schemeClr val="tx1"/>
              </a:solidFill>
              <a:round/>
              <a:headEnd/>
              <a:tailEnd/>
            </a:ln>
          </p:spPr>
          <p:txBody>
            <a:bodyPr/>
            <a:lstStyle/>
            <a:p>
              <a:endParaRPr lang="zh-CN" altLang="en-US"/>
            </a:p>
          </p:txBody>
        </p:sp>
        <p:sp>
          <p:nvSpPr>
            <p:cNvPr id="68640" name="Line 31"/>
            <p:cNvSpPr>
              <a:spLocks noChangeShapeType="1"/>
            </p:cNvSpPr>
            <p:nvPr/>
          </p:nvSpPr>
          <p:spPr bwMode="auto">
            <a:xfrm>
              <a:off x="3992" y="2314"/>
              <a:ext cx="137" cy="1"/>
            </a:xfrm>
            <a:prstGeom prst="line">
              <a:avLst/>
            </a:prstGeom>
            <a:noFill/>
            <a:ln w="9525">
              <a:solidFill>
                <a:schemeClr val="tx1"/>
              </a:solidFill>
              <a:round/>
              <a:headEnd/>
              <a:tailEnd/>
            </a:ln>
          </p:spPr>
          <p:txBody>
            <a:bodyPr/>
            <a:lstStyle/>
            <a:p>
              <a:endParaRPr lang="zh-CN" altLang="en-US"/>
            </a:p>
          </p:txBody>
        </p:sp>
        <p:sp>
          <p:nvSpPr>
            <p:cNvPr id="68641" name="Line 32"/>
            <p:cNvSpPr>
              <a:spLocks noChangeShapeType="1"/>
            </p:cNvSpPr>
            <p:nvPr/>
          </p:nvSpPr>
          <p:spPr bwMode="auto">
            <a:xfrm>
              <a:off x="2858" y="1270"/>
              <a:ext cx="137" cy="1"/>
            </a:xfrm>
            <a:prstGeom prst="line">
              <a:avLst/>
            </a:prstGeom>
            <a:noFill/>
            <a:ln w="9525">
              <a:solidFill>
                <a:schemeClr val="tx1"/>
              </a:solidFill>
              <a:round/>
              <a:headEnd/>
              <a:tailEnd/>
            </a:ln>
          </p:spPr>
          <p:txBody>
            <a:bodyPr/>
            <a:lstStyle/>
            <a:p>
              <a:endParaRPr lang="zh-CN" altLang="en-US"/>
            </a:p>
          </p:txBody>
        </p:sp>
        <p:sp>
          <p:nvSpPr>
            <p:cNvPr id="68642" name="Line 33"/>
            <p:cNvSpPr>
              <a:spLocks noChangeShapeType="1"/>
            </p:cNvSpPr>
            <p:nvPr/>
          </p:nvSpPr>
          <p:spPr bwMode="auto">
            <a:xfrm>
              <a:off x="4151" y="3266"/>
              <a:ext cx="136" cy="0"/>
            </a:xfrm>
            <a:prstGeom prst="line">
              <a:avLst/>
            </a:prstGeom>
            <a:noFill/>
            <a:ln w="9525">
              <a:solidFill>
                <a:schemeClr val="tx1"/>
              </a:solidFill>
              <a:round/>
              <a:headEnd/>
              <a:tailEnd/>
            </a:ln>
          </p:spPr>
          <p:txBody>
            <a:bodyPr/>
            <a:lstStyle/>
            <a:p>
              <a:endParaRPr lang="zh-CN" altLang="en-US"/>
            </a:p>
          </p:txBody>
        </p:sp>
        <p:sp>
          <p:nvSpPr>
            <p:cNvPr id="68643" name="Line 34"/>
            <p:cNvSpPr>
              <a:spLocks noChangeShapeType="1"/>
            </p:cNvSpPr>
            <p:nvPr/>
          </p:nvSpPr>
          <p:spPr bwMode="auto">
            <a:xfrm>
              <a:off x="2722" y="2631"/>
              <a:ext cx="189" cy="1"/>
            </a:xfrm>
            <a:prstGeom prst="line">
              <a:avLst/>
            </a:prstGeom>
            <a:noFill/>
            <a:ln w="9525">
              <a:solidFill>
                <a:schemeClr val="tx1"/>
              </a:solidFill>
              <a:round/>
              <a:headEnd/>
              <a:tailEnd/>
            </a:ln>
          </p:spPr>
          <p:txBody>
            <a:bodyPr/>
            <a:lstStyle/>
            <a:p>
              <a:endParaRPr lang="zh-CN" altLang="en-US"/>
            </a:p>
          </p:txBody>
        </p:sp>
      </p:grpSp>
      <p:sp>
        <p:nvSpPr>
          <p:cNvPr id="3" name="文本框 2">
            <a:extLst>
              <a:ext uri="{FF2B5EF4-FFF2-40B4-BE49-F238E27FC236}">
                <a16:creationId xmlns:a16="http://schemas.microsoft.com/office/drawing/2014/main" id="{EA698909-1B8F-904B-AC95-75D5A1943D00}"/>
              </a:ext>
            </a:extLst>
          </p:cNvPr>
          <p:cNvSpPr txBox="1"/>
          <p:nvPr/>
        </p:nvSpPr>
        <p:spPr>
          <a:xfrm>
            <a:off x="4982051" y="3072149"/>
            <a:ext cx="1723549" cy="455638"/>
          </a:xfrm>
          <a:prstGeom prst="rect">
            <a:avLst/>
          </a:prstGeom>
          <a:noFill/>
        </p:spPr>
        <p:txBody>
          <a:bodyPr wrap="none" rtlCol="0">
            <a:spAutoFit/>
          </a:bodyPr>
          <a:lstStyle/>
          <a:p>
            <a:pPr algn="l">
              <a:lnSpc>
                <a:spcPct val="125000"/>
              </a:lnSpc>
            </a:pPr>
            <a:r>
              <a:rPr kumimoji="1" lang="zh-CN" altLang="en-US" sz="2000" b="1" i="0" dirty="0">
                <a:solidFill>
                  <a:srgbClr val="006600"/>
                </a:solidFill>
                <a:latin typeface="Kaiti SC" panose="02010600040101010101" pitchFamily="2" charset="-122"/>
                <a:ea typeface="Kaiti SC" panose="02010600040101010101" pitchFamily="2" charset="-122"/>
              </a:rPr>
              <a:t>质量度量指标</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a:t>软件测试方法</a:t>
            </a:r>
          </a:p>
        </p:txBody>
      </p:sp>
      <p:sp>
        <p:nvSpPr>
          <p:cNvPr id="69635" name="页脚占位符 3"/>
          <p:cNvSpPr>
            <a:spLocks noGrp="1"/>
          </p:cNvSpPr>
          <p:nvPr>
            <p:ph type="ftr" sz="quarter" idx="10"/>
          </p:nvPr>
        </p:nvSpPr>
        <p:spPr>
          <a:noFill/>
        </p:spPr>
        <p:txBody>
          <a:bodyPr/>
          <a:lstStyle/>
          <a:p>
            <a:fld id="{1CBE509F-D3A3-4A64-9201-DA59AB616A72}" type="slidenum">
              <a:rPr lang="en-US" altLang="zh-CN" smtClean="0"/>
              <a:pPr/>
              <a:t>72</a:t>
            </a:fld>
            <a:endParaRPr lang="en-US" altLang="zh-CN"/>
          </a:p>
        </p:txBody>
      </p:sp>
      <p:grpSp>
        <p:nvGrpSpPr>
          <p:cNvPr id="2" name="Group 3"/>
          <p:cNvGrpSpPr>
            <a:grpSpLocks/>
          </p:cNvGrpSpPr>
          <p:nvPr/>
        </p:nvGrpSpPr>
        <p:grpSpPr bwMode="auto">
          <a:xfrm>
            <a:off x="609600" y="914400"/>
            <a:ext cx="7507288" cy="5334000"/>
            <a:chOff x="0" y="0"/>
            <a:chExt cx="5624" cy="4247"/>
          </a:xfrm>
        </p:grpSpPr>
        <p:sp>
          <p:nvSpPr>
            <p:cNvPr id="69637" name="Rectangle 4"/>
            <p:cNvSpPr>
              <a:spLocks noChangeArrowheads="1"/>
            </p:cNvSpPr>
            <p:nvPr/>
          </p:nvSpPr>
          <p:spPr bwMode="auto">
            <a:xfrm>
              <a:off x="0" y="2087"/>
              <a:ext cx="1188" cy="454"/>
            </a:xfrm>
            <a:prstGeom prst="rect">
              <a:avLst/>
            </a:prstGeom>
            <a:noFill/>
            <a:ln w="9525">
              <a:solidFill>
                <a:schemeClr val="tx1"/>
              </a:solidFill>
              <a:miter lim="800000"/>
              <a:headEnd/>
              <a:tailEnd/>
            </a:ln>
          </p:spPr>
          <p:txBody>
            <a:bodyPr wrap="none" anchor="ctr"/>
            <a:lstStyle/>
            <a:p>
              <a:pPr algn="ctr"/>
              <a:r>
                <a:rPr lang="zh-CN" altLang="en-US" sz="2000" b="1" i="0"/>
                <a:t>软件测试方法</a:t>
              </a:r>
            </a:p>
          </p:txBody>
        </p:sp>
        <p:sp>
          <p:nvSpPr>
            <p:cNvPr id="69638" name="Rectangle 5"/>
            <p:cNvSpPr>
              <a:spLocks noChangeArrowheads="1"/>
            </p:cNvSpPr>
            <p:nvPr/>
          </p:nvSpPr>
          <p:spPr bwMode="auto">
            <a:xfrm>
              <a:off x="2973" y="577"/>
              <a:ext cx="959" cy="318"/>
            </a:xfrm>
            <a:prstGeom prst="rect">
              <a:avLst/>
            </a:prstGeom>
            <a:noFill/>
            <a:ln w="9525">
              <a:solidFill>
                <a:schemeClr val="tx1"/>
              </a:solidFill>
              <a:miter lim="800000"/>
              <a:headEnd/>
              <a:tailEnd/>
            </a:ln>
          </p:spPr>
          <p:txBody>
            <a:bodyPr wrap="none" anchor="ctr"/>
            <a:lstStyle/>
            <a:p>
              <a:pPr algn="ctr"/>
              <a:r>
                <a:rPr lang="zh-CN" altLang="en-US" sz="2000" b="1" i="0">
                  <a:solidFill>
                    <a:srgbClr val="FF0000"/>
                  </a:solidFill>
                </a:rPr>
                <a:t>白盒测试</a:t>
              </a:r>
            </a:p>
          </p:txBody>
        </p:sp>
        <p:sp>
          <p:nvSpPr>
            <p:cNvPr id="69639" name="Rectangle 6"/>
            <p:cNvSpPr>
              <a:spLocks noChangeArrowheads="1"/>
            </p:cNvSpPr>
            <p:nvPr/>
          </p:nvSpPr>
          <p:spPr bwMode="auto">
            <a:xfrm>
              <a:off x="2972" y="1480"/>
              <a:ext cx="960" cy="319"/>
            </a:xfrm>
            <a:prstGeom prst="rect">
              <a:avLst/>
            </a:prstGeom>
            <a:noFill/>
            <a:ln w="9525">
              <a:solidFill>
                <a:schemeClr val="tx1"/>
              </a:solidFill>
              <a:miter lim="800000"/>
              <a:headEnd/>
              <a:tailEnd/>
            </a:ln>
          </p:spPr>
          <p:txBody>
            <a:bodyPr wrap="none" anchor="ctr"/>
            <a:lstStyle/>
            <a:p>
              <a:pPr algn="ctr"/>
              <a:r>
                <a:rPr lang="zh-CN" altLang="en-US" sz="2000" b="1" i="0">
                  <a:solidFill>
                    <a:srgbClr val="0070C0"/>
                  </a:solidFill>
                </a:rPr>
                <a:t>静态测试</a:t>
              </a:r>
            </a:p>
          </p:txBody>
        </p:sp>
        <p:sp>
          <p:nvSpPr>
            <p:cNvPr id="69640" name="Rectangle 7"/>
            <p:cNvSpPr>
              <a:spLocks noChangeArrowheads="1"/>
            </p:cNvSpPr>
            <p:nvPr/>
          </p:nvSpPr>
          <p:spPr bwMode="auto">
            <a:xfrm>
              <a:off x="1691" y="3493"/>
              <a:ext cx="961" cy="318"/>
            </a:xfrm>
            <a:prstGeom prst="rect">
              <a:avLst/>
            </a:prstGeom>
            <a:noFill/>
            <a:ln w="9525">
              <a:solidFill>
                <a:schemeClr val="tx1"/>
              </a:solidFill>
              <a:miter lim="800000"/>
              <a:headEnd/>
              <a:tailEnd/>
            </a:ln>
          </p:spPr>
          <p:txBody>
            <a:bodyPr wrap="none" anchor="ctr"/>
            <a:lstStyle/>
            <a:p>
              <a:pPr algn="ctr"/>
              <a:r>
                <a:rPr lang="zh-CN" altLang="en-US" sz="2000" b="1" i="0"/>
                <a:t>其他</a:t>
              </a:r>
            </a:p>
          </p:txBody>
        </p:sp>
        <p:sp>
          <p:nvSpPr>
            <p:cNvPr id="69641" name="Rectangle 8"/>
            <p:cNvSpPr>
              <a:spLocks noChangeArrowheads="1"/>
            </p:cNvSpPr>
            <p:nvPr/>
          </p:nvSpPr>
          <p:spPr bwMode="auto">
            <a:xfrm>
              <a:off x="2972" y="1932"/>
              <a:ext cx="960" cy="319"/>
            </a:xfrm>
            <a:prstGeom prst="rect">
              <a:avLst/>
            </a:prstGeom>
            <a:noFill/>
            <a:ln w="9525">
              <a:solidFill>
                <a:schemeClr val="tx1"/>
              </a:solidFill>
              <a:miter lim="800000"/>
              <a:headEnd/>
              <a:tailEnd/>
            </a:ln>
          </p:spPr>
          <p:txBody>
            <a:bodyPr wrap="none" anchor="ctr"/>
            <a:lstStyle/>
            <a:p>
              <a:pPr algn="ctr"/>
              <a:r>
                <a:rPr lang="zh-CN" altLang="en-US" sz="2000" b="1" i="0"/>
                <a:t>动态测试</a:t>
              </a:r>
            </a:p>
          </p:txBody>
        </p:sp>
        <p:sp>
          <p:nvSpPr>
            <p:cNvPr id="69642" name="Rectangle 9"/>
            <p:cNvSpPr>
              <a:spLocks noChangeArrowheads="1"/>
            </p:cNvSpPr>
            <p:nvPr/>
          </p:nvSpPr>
          <p:spPr bwMode="auto">
            <a:xfrm>
              <a:off x="1601" y="1543"/>
              <a:ext cx="1052" cy="499"/>
            </a:xfrm>
            <a:prstGeom prst="rect">
              <a:avLst/>
            </a:prstGeom>
            <a:noFill/>
            <a:ln w="9525">
              <a:solidFill>
                <a:schemeClr val="tx1"/>
              </a:solidFill>
              <a:miter lim="800000"/>
              <a:headEnd/>
              <a:tailEnd/>
            </a:ln>
          </p:spPr>
          <p:txBody>
            <a:bodyPr wrap="none" anchor="ctr"/>
            <a:lstStyle/>
            <a:p>
              <a:pPr algn="ctr"/>
              <a:r>
                <a:rPr lang="zh-CN" altLang="en-US" sz="2000" b="1" i="0"/>
                <a:t>按是否运行</a:t>
              </a:r>
            </a:p>
            <a:p>
              <a:pPr algn="ctr"/>
              <a:r>
                <a:rPr lang="zh-CN" altLang="en-US" sz="2000" b="1" i="0"/>
                <a:t>系统划分</a:t>
              </a:r>
            </a:p>
          </p:txBody>
        </p:sp>
        <p:sp>
          <p:nvSpPr>
            <p:cNvPr id="69643" name="Rectangle 10"/>
            <p:cNvSpPr>
              <a:spLocks noChangeArrowheads="1"/>
            </p:cNvSpPr>
            <p:nvPr/>
          </p:nvSpPr>
          <p:spPr bwMode="auto">
            <a:xfrm>
              <a:off x="1646" y="686"/>
              <a:ext cx="1006" cy="453"/>
            </a:xfrm>
            <a:prstGeom prst="rect">
              <a:avLst/>
            </a:prstGeom>
            <a:noFill/>
            <a:ln w="9525">
              <a:solidFill>
                <a:schemeClr val="tx1"/>
              </a:solidFill>
              <a:miter lim="800000"/>
              <a:headEnd/>
              <a:tailEnd/>
            </a:ln>
          </p:spPr>
          <p:txBody>
            <a:bodyPr wrap="none" anchor="ctr"/>
            <a:lstStyle/>
            <a:p>
              <a:pPr algn="ctr"/>
              <a:r>
                <a:rPr lang="zh-CN" altLang="en-US" sz="2000" b="1" i="0"/>
                <a:t>按是否查看</a:t>
              </a:r>
            </a:p>
            <a:p>
              <a:pPr algn="ctr"/>
              <a:r>
                <a:rPr lang="zh-CN" altLang="en-US" sz="2000" b="1" i="0"/>
                <a:t>源代码划分</a:t>
              </a:r>
            </a:p>
          </p:txBody>
        </p:sp>
        <p:sp>
          <p:nvSpPr>
            <p:cNvPr id="69644" name="Rectangle 11"/>
            <p:cNvSpPr>
              <a:spLocks noChangeArrowheads="1"/>
            </p:cNvSpPr>
            <p:nvPr/>
          </p:nvSpPr>
          <p:spPr bwMode="auto">
            <a:xfrm>
              <a:off x="3017" y="3929"/>
              <a:ext cx="960" cy="318"/>
            </a:xfrm>
            <a:prstGeom prst="rect">
              <a:avLst/>
            </a:prstGeom>
            <a:noFill/>
            <a:ln w="9525">
              <a:solidFill>
                <a:schemeClr val="tx1"/>
              </a:solidFill>
              <a:miter lim="800000"/>
              <a:headEnd/>
              <a:tailEnd/>
            </a:ln>
          </p:spPr>
          <p:txBody>
            <a:bodyPr wrap="none" anchor="ctr"/>
            <a:lstStyle/>
            <a:p>
              <a:pPr algn="ctr"/>
              <a:r>
                <a:rPr lang="zh-CN" altLang="en-US" sz="2000" b="1" i="0"/>
                <a:t>随机测试</a:t>
              </a:r>
            </a:p>
          </p:txBody>
        </p:sp>
        <p:sp>
          <p:nvSpPr>
            <p:cNvPr id="69645" name="Rectangle 12"/>
            <p:cNvSpPr>
              <a:spLocks noChangeArrowheads="1"/>
            </p:cNvSpPr>
            <p:nvPr/>
          </p:nvSpPr>
          <p:spPr bwMode="auto">
            <a:xfrm>
              <a:off x="2972" y="1030"/>
              <a:ext cx="959" cy="318"/>
            </a:xfrm>
            <a:prstGeom prst="rect">
              <a:avLst/>
            </a:prstGeom>
            <a:noFill/>
            <a:ln w="9525">
              <a:solidFill>
                <a:schemeClr val="tx1"/>
              </a:solidFill>
              <a:miter lim="800000"/>
              <a:headEnd/>
              <a:tailEnd/>
            </a:ln>
          </p:spPr>
          <p:txBody>
            <a:bodyPr wrap="none" anchor="ctr"/>
            <a:lstStyle/>
            <a:p>
              <a:pPr algn="ctr"/>
              <a:r>
                <a:rPr lang="zh-CN" altLang="en-US" sz="2000" b="1" i="0">
                  <a:solidFill>
                    <a:srgbClr val="0000FF"/>
                  </a:solidFill>
                </a:rPr>
                <a:t>黑盒测试</a:t>
              </a:r>
            </a:p>
          </p:txBody>
        </p:sp>
        <p:sp>
          <p:nvSpPr>
            <p:cNvPr id="69646" name="Rectangle 13"/>
            <p:cNvSpPr>
              <a:spLocks noChangeArrowheads="1"/>
            </p:cNvSpPr>
            <p:nvPr/>
          </p:nvSpPr>
          <p:spPr bwMode="auto">
            <a:xfrm>
              <a:off x="3017" y="3566"/>
              <a:ext cx="960" cy="318"/>
            </a:xfrm>
            <a:prstGeom prst="rect">
              <a:avLst/>
            </a:prstGeom>
            <a:noFill/>
            <a:ln w="9525">
              <a:solidFill>
                <a:schemeClr val="tx1"/>
              </a:solidFill>
              <a:miter lim="800000"/>
              <a:headEnd/>
              <a:tailEnd/>
            </a:ln>
          </p:spPr>
          <p:txBody>
            <a:bodyPr wrap="none" anchor="ctr"/>
            <a:lstStyle/>
            <a:p>
              <a:pPr algn="ctr"/>
              <a:r>
                <a:rPr lang="zh-CN" altLang="en-US" sz="2000" b="1" i="0"/>
                <a:t>冒烟测试</a:t>
              </a:r>
            </a:p>
          </p:txBody>
        </p:sp>
        <p:sp>
          <p:nvSpPr>
            <p:cNvPr id="69647" name="Rectangle 14"/>
            <p:cNvSpPr>
              <a:spLocks noChangeArrowheads="1"/>
            </p:cNvSpPr>
            <p:nvPr/>
          </p:nvSpPr>
          <p:spPr bwMode="auto">
            <a:xfrm>
              <a:off x="3017" y="3203"/>
              <a:ext cx="960" cy="318"/>
            </a:xfrm>
            <a:prstGeom prst="rect">
              <a:avLst/>
            </a:prstGeom>
            <a:noFill/>
            <a:ln w="9525">
              <a:solidFill>
                <a:schemeClr val="tx1"/>
              </a:solidFill>
              <a:miter lim="800000"/>
              <a:headEnd/>
              <a:tailEnd/>
            </a:ln>
          </p:spPr>
          <p:txBody>
            <a:bodyPr wrap="none" anchor="ctr"/>
            <a:lstStyle/>
            <a:p>
              <a:pPr algn="ctr"/>
              <a:r>
                <a:rPr lang="zh-CN" altLang="en-US" sz="2000" b="1" i="0"/>
                <a:t>回归测试</a:t>
              </a:r>
            </a:p>
          </p:txBody>
        </p:sp>
        <p:sp>
          <p:nvSpPr>
            <p:cNvPr id="69648" name="Rectangle 15"/>
            <p:cNvSpPr>
              <a:spLocks noChangeArrowheads="1"/>
            </p:cNvSpPr>
            <p:nvPr/>
          </p:nvSpPr>
          <p:spPr bwMode="auto">
            <a:xfrm>
              <a:off x="4207" y="958"/>
              <a:ext cx="1394" cy="318"/>
            </a:xfrm>
            <a:prstGeom prst="rect">
              <a:avLst/>
            </a:prstGeom>
            <a:noFill/>
            <a:ln w="9525">
              <a:solidFill>
                <a:schemeClr val="tx1"/>
              </a:solidFill>
              <a:miter lim="800000"/>
              <a:headEnd/>
              <a:tailEnd/>
            </a:ln>
          </p:spPr>
          <p:txBody>
            <a:bodyPr wrap="none" anchor="ctr"/>
            <a:lstStyle/>
            <a:p>
              <a:pPr algn="ctr"/>
              <a:r>
                <a:rPr lang="zh-CN" altLang="en-US" sz="2000" b="1" i="0">
                  <a:solidFill>
                    <a:srgbClr val="0000FF"/>
                  </a:solidFill>
                </a:rPr>
                <a:t>等价类划分法</a:t>
              </a:r>
            </a:p>
          </p:txBody>
        </p:sp>
        <p:sp>
          <p:nvSpPr>
            <p:cNvPr id="69649" name="Rectangle 16"/>
            <p:cNvSpPr>
              <a:spLocks noChangeArrowheads="1"/>
            </p:cNvSpPr>
            <p:nvPr/>
          </p:nvSpPr>
          <p:spPr bwMode="auto">
            <a:xfrm>
              <a:off x="4207" y="1772"/>
              <a:ext cx="1395" cy="319"/>
            </a:xfrm>
            <a:prstGeom prst="rect">
              <a:avLst/>
            </a:prstGeom>
            <a:noFill/>
            <a:ln w="9525">
              <a:solidFill>
                <a:schemeClr val="tx1"/>
              </a:solidFill>
              <a:miter lim="800000"/>
              <a:headEnd/>
              <a:tailEnd/>
            </a:ln>
          </p:spPr>
          <p:txBody>
            <a:bodyPr wrap="none" anchor="ctr"/>
            <a:lstStyle/>
            <a:p>
              <a:pPr algn="ctr"/>
              <a:r>
                <a:rPr lang="zh-CN" altLang="en-US" sz="2000" b="1" i="0"/>
                <a:t>错误推测法</a:t>
              </a:r>
            </a:p>
          </p:txBody>
        </p:sp>
        <p:sp>
          <p:nvSpPr>
            <p:cNvPr id="69650" name="Rectangle 17"/>
            <p:cNvSpPr>
              <a:spLocks noChangeArrowheads="1"/>
            </p:cNvSpPr>
            <p:nvPr/>
          </p:nvSpPr>
          <p:spPr bwMode="auto">
            <a:xfrm>
              <a:off x="4207" y="2180"/>
              <a:ext cx="1395" cy="319"/>
            </a:xfrm>
            <a:prstGeom prst="rect">
              <a:avLst/>
            </a:prstGeom>
            <a:noFill/>
            <a:ln w="9525">
              <a:solidFill>
                <a:schemeClr val="tx1"/>
              </a:solidFill>
              <a:miter lim="800000"/>
              <a:headEnd/>
              <a:tailEnd/>
            </a:ln>
          </p:spPr>
          <p:txBody>
            <a:bodyPr wrap="none" anchor="ctr"/>
            <a:lstStyle/>
            <a:p>
              <a:pPr algn="ctr"/>
              <a:r>
                <a:rPr lang="zh-CN" altLang="en-US" sz="2000" b="1" i="0"/>
                <a:t>因果图法</a:t>
              </a:r>
            </a:p>
          </p:txBody>
        </p:sp>
        <p:sp>
          <p:nvSpPr>
            <p:cNvPr id="69651" name="Rectangle 18"/>
            <p:cNvSpPr>
              <a:spLocks noChangeArrowheads="1"/>
            </p:cNvSpPr>
            <p:nvPr/>
          </p:nvSpPr>
          <p:spPr bwMode="auto">
            <a:xfrm>
              <a:off x="4207" y="1365"/>
              <a:ext cx="1394" cy="318"/>
            </a:xfrm>
            <a:prstGeom prst="rect">
              <a:avLst/>
            </a:prstGeom>
            <a:noFill/>
            <a:ln w="9525">
              <a:solidFill>
                <a:schemeClr val="tx1"/>
              </a:solidFill>
              <a:miter lim="800000"/>
              <a:headEnd/>
              <a:tailEnd/>
            </a:ln>
          </p:spPr>
          <p:txBody>
            <a:bodyPr wrap="none" anchor="ctr"/>
            <a:lstStyle/>
            <a:p>
              <a:pPr algn="ctr"/>
              <a:r>
                <a:rPr lang="zh-CN" altLang="en-US" sz="2000" b="1" i="0">
                  <a:solidFill>
                    <a:srgbClr val="0000FF"/>
                  </a:solidFill>
                </a:rPr>
                <a:t>边界值分析法</a:t>
              </a:r>
            </a:p>
          </p:txBody>
        </p:sp>
        <p:sp>
          <p:nvSpPr>
            <p:cNvPr id="69652" name="Rectangle 19"/>
            <p:cNvSpPr>
              <a:spLocks noChangeArrowheads="1"/>
            </p:cNvSpPr>
            <p:nvPr/>
          </p:nvSpPr>
          <p:spPr bwMode="auto">
            <a:xfrm>
              <a:off x="4219" y="2586"/>
              <a:ext cx="1394" cy="318"/>
            </a:xfrm>
            <a:prstGeom prst="rect">
              <a:avLst/>
            </a:prstGeom>
            <a:noFill/>
            <a:ln w="9525">
              <a:solidFill>
                <a:schemeClr val="tx1"/>
              </a:solidFill>
              <a:miter lim="800000"/>
              <a:headEnd/>
              <a:tailEnd/>
            </a:ln>
          </p:spPr>
          <p:txBody>
            <a:bodyPr wrap="none" anchor="ctr"/>
            <a:lstStyle/>
            <a:p>
              <a:pPr algn="ctr"/>
              <a:r>
                <a:rPr lang="zh-CN" altLang="en-US" sz="2000" b="1" i="0"/>
                <a:t>组合分析法</a:t>
              </a:r>
            </a:p>
          </p:txBody>
        </p:sp>
        <p:sp>
          <p:nvSpPr>
            <p:cNvPr id="69653" name="Line 20"/>
            <p:cNvSpPr>
              <a:spLocks noChangeShapeType="1"/>
            </p:cNvSpPr>
            <p:nvPr/>
          </p:nvSpPr>
          <p:spPr bwMode="auto">
            <a:xfrm>
              <a:off x="1372" y="817"/>
              <a:ext cx="0" cy="2858"/>
            </a:xfrm>
            <a:prstGeom prst="line">
              <a:avLst/>
            </a:prstGeom>
            <a:noFill/>
            <a:ln w="9525">
              <a:solidFill>
                <a:schemeClr val="tx1"/>
              </a:solidFill>
              <a:round/>
              <a:headEnd/>
              <a:tailEnd/>
            </a:ln>
          </p:spPr>
          <p:txBody>
            <a:bodyPr/>
            <a:lstStyle/>
            <a:p>
              <a:endParaRPr lang="zh-CN" altLang="en-US"/>
            </a:p>
          </p:txBody>
        </p:sp>
        <p:sp>
          <p:nvSpPr>
            <p:cNvPr id="69654" name="Line 21"/>
            <p:cNvSpPr>
              <a:spLocks noChangeShapeType="1"/>
            </p:cNvSpPr>
            <p:nvPr/>
          </p:nvSpPr>
          <p:spPr bwMode="auto">
            <a:xfrm>
              <a:off x="1372" y="822"/>
              <a:ext cx="229" cy="0"/>
            </a:xfrm>
            <a:prstGeom prst="line">
              <a:avLst/>
            </a:prstGeom>
            <a:noFill/>
            <a:ln w="9525">
              <a:solidFill>
                <a:schemeClr val="tx1"/>
              </a:solidFill>
              <a:round/>
              <a:headEnd/>
              <a:tailEnd/>
            </a:ln>
          </p:spPr>
          <p:txBody>
            <a:bodyPr/>
            <a:lstStyle/>
            <a:p>
              <a:endParaRPr lang="zh-CN" altLang="en-US"/>
            </a:p>
          </p:txBody>
        </p:sp>
        <p:sp>
          <p:nvSpPr>
            <p:cNvPr id="69655" name="Line 22"/>
            <p:cNvSpPr>
              <a:spLocks noChangeShapeType="1"/>
            </p:cNvSpPr>
            <p:nvPr/>
          </p:nvSpPr>
          <p:spPr bwMode="auto">
            <a:xfrm>
              <a:off x="1372" y="3675"/>
              <a:ext cx="319" cy="0"/>
            </a:xfrm>
            <a:prstGeom prst="line">
              <a:avLst/>
            </a:prstGeom>
            <a:noFill/>
            <a:ln w="9525">
              <a:solidFill>
                <a:schemeClr val="tx1"/>
              </a:solidFill>
              <a:round/>
              <a:headEnd/>
              <a:tailEnd/>
            </a:ln>
          </p:spPr>
          <p:txBody>
            <a:bodyPr/>
            <a:lstStyle/>
            <a:p>
              <a:endParaRPr lang="zh-CN" altLang="en-US"/>
            </a:p>
          </p:txBody>
        </p:sp>
        <p:sp>
          <p:nvSpPr>
            <p:cNvPr id="69656" name="Line 23"/>
            <p:cNvSpPr>
              <a:spLocks noChangeShapeType="1"/>
            </p:cNvSpPr>
            <p:nvPr/>
          </p:nvSpPr>
          <p:spPr bwMode="auto">
            <a:xfrm>
              <a:off x="1372" y="1906"/>
              <a:ext cx="229" cy="0"/>
            </a:xfrm>
            <a:prstGeom prst="line">
              <a:avLst/>
            </a:prstGeom>
            <a:noFill/>
            <a:ln w="9525">
              <a:solidFill>
                <a:schemeClr val="tx1"/>
              </a:solidFill>
              <a:round/>
              <a:headEnd/>
              <a:tailEnd/>
            </a:ln>
          </p:spPr>
          <p:txBody>
            <a:bodyPr/>
            <a:lstStyle/>
            <a:p>
              <a:endParaRPr lang="zh-CN" altLang="en-US"/>
            </a:p>
          </p:txBody>
        </p:sp>
        <p:sp>
          <p:nvSpPr>
            <p:cNvPr id="69657" name="Line 24"/>
            <p:cNvSpPr>
              <a:spLocks noChangeShapeType="1"/>
            </p:cNvSpPr>
            <p:nvPr/>
          </p:nvSpPr>
          <p:spPr bwMode="auto">
            <a:xfrm>
              <a:off x="2789" y="759"/>
              <a:ext cx="0" cy="499"/>
            </a:xfrm>
            <a:prstGeom prst="line">
              <a:avLst/>
            </a:prstGeom>
            <a:noFill/>
            <a:ln w="9525">
              <a:solidFill>
                <a:schemeClr val="tx1"/>
              </a:solidFill>
              <a:round/>
              <a:headEnd/>
              <a:tailEnd/>
            </a:ln>
          </p:spPr>
          <p:txBody>
            <a:bodyPr/>
            <a:lstStyle/>
            <a:p>
              <a:endParaRPr lang="zh-CN" altLang="en-US"/>
            </a:p>
          </p:txBody>
        </p:sp>
        <p:sp>
          <p:nvSpPr>
            <p:cNvPr id="69658" name="Line 25"/>
            <p:cNvSpPr>
              <a:spLocks noChangeShapeType="1"/>
            </p:cNvSpPr>
            <p:nvPr/>
          </p:nvSpPr>
          <p:spPr bwMode="auto">
            <a:xfrm>
              <a:off x="2652" y="913"/>
              <a:ext cx="137" cy="0"/>
            </a:xfrm>
            <a:prstGeom prst="line">
              <a:avLst/>
            </a:prstGeom>
            <a:noFill/>
            <a:ln w="9525">
              <a:solidFill>
                <a:schemeClr val="tx1"/>
              </a:solidFill>
              <a:round/>
              <a:headEnd/>
              <a:tailEnd/>
            </a:ln>
          </p:spPr>
          <p:txBody>
            <a:bodyPr/>
            <a:lstStyle/>
            <a:p>
              <a:endParaRPr lang="zh-CN" altLang="en-US"/>
            </a:p>
          </p:txBody>
        </p:sp>
        <p:sp>
          <p:nvSpPr>
            <p:cNvPr id="69659" name="Line 26"/>
            <p:cNvSpPr>
              <a:spLocks noChangeShapeType="1"/>
            </p:cNvSpPr>
            <p:nvPr/>
          </p:nvSpPr>
          <p:spPr bwMode="auto">
            <a:xfrm>
              <a:off x="2789" y="759"/>
              <a:ext cx="183" cy="1"/>
            </a:xfrm>
            <a:prstGeom prst="line">
              <a:avLst/>
            </a:prstGeom>
            <a:noFill/>
            <a:ln w="9525">
              <a:solidFill>
                <a:schemeClr val="tx1"/>
              </a:solidFill>
              <a:round/>
              <a:headEnd/>
              <a:tailEnd/>
            </a:ln>
          </p:spPr>
          <p:txBody>
            <a:bodyPr/>
            <a:lstStyle/>
            <a:p>
              <a:endParaRPr lang="zh-CN" altLang="en-US"/>
            </a:p>
          </p:txBody>
        </p:sp>
        <p:sp>
          <p:nvSpPr>
            <p:cNvPr id="69660" name="Line 27"/>
            <p:cNvSpPr>
              <a:spLocks noChangeShapeType="1"/>
            </p:cNvSpPr>
            <p:nvPr/>
          </p:nvSpPr>
          <p:spPr bwMode="auto">
            <a:xfrm>
              <a:off x="2789" y="1616"/>
              <a:ext cx="0" cy="499"/>
            </a:xfrm>
            <a:prstGeom prst="line">
              <a:avLst/>
            </a:prstGeom>
            <a:noFill/>
            <a:ln w="9525">
              <a:solidFill>
                <a:schemeClr val="tx1"/>
              </a:solidFill>
              <a:round/>
              <a:headEnd/>
              <a:tailEnd/>
            </a:ln>
          </p:spPr>
          <p:txBody>
            <a:bodyPr/>
            <a:lstStyle/>
            <a:p>
              <a:endParaRPr lang="zh-CN" altLang="en-US"/>
            </a:p>
          </p:txBody>
        </p:sp>
        <p:sp>
          <p:nvSpPr>
            <p:cNvPr id="69661" name="Line 28"/>
            <p:cNvSpPr>
              <a:spLocks noChangeShapeType="1"/>
            </p:cNvSpPr>
            <p:nvPr/>
          </p:nvSpPr>
          <p:spPr bwMode="auto">
            <a:xfrm>
              <a:off x="2835" y="3384"/>
              <a:ext cx="0" cy="680"/>
            </a:xfrm>
            <a:prstGeom prst="line">
              <a:avLst/>
            </a:prstGeom>
            <a:noFill/>
            <a:ln w="9525">
              <a:solidFill>
                <a:schemeClr val="tx1"/>
              </a:solidFill>
              <a:round/>
              <a:headEnd/>
              <a:tailEnd/>
            </a:ln>
          </p:spPr>
          <p:txBody>
            <a:bodyPr/>
            <a:lstStyle/>
            <a:p>
              <a:endParaRPr lang="zh-CN" altLang="en-US"/>
            </a:p>
          </p:txBody>
        </p:sp>
        <p:sp>
          <p:nvSpPr>
            <p:cNvPr id="69662" name="Line 29"/>
            <p:cNvSpPr>
              <a:spLocks noChangeShapeType="1"/>
            </p:cNvSpPr>
            <p:nvPr/>
          </p:nvSpPr>
          <p:spPr bwMode="auto">
            <a:xfrm>
              <a:off x="4069" y="214"/>
              <a:ext cx="0" cy="499"/>
            </a:xfrm>
            <a:prstGeom prst="line">
              <a:avLst/>
            </a:prstGeom>
            <a:noFill/>
            <a:ln w="9525">
              <a:solidFill>
                <a:schemeClr val="tx1"/>
              </a:solidFill>
              <a:round/>
              <a:headEnd/>
              <a:tailEnd/>
            </a:ln>
          </p:spPr>
          <p:txBody>
            <a:bodyPr/>
            <a:lstStyle/>
            <a:p>
              <a:endParaRPr lang="zh-CN" altLang="en-US"/>
            </a:p>
          </p:txBody>
        </p:sp>
        <p:sp>
          <p:nvSpPr>
            <p:cNvPr id="69663" name="Line 30"/>
            <p:cNvSpPr>
              <a:spLocks noChangeShapeType="1"/>
            </p:cNvSpPr>
            <p:nvPr/>
          </p:nvSpPr>
          <p:spPr bwMode="auto">
            <a:xfrm>
              <a:off x="4069" y="1122"/>
              <a:ext cx="0" cy="1723"/>
            </a:xfrm>
            <a:prstGeom prst="line">
              <a:avLst/>
            </a:prstGeom>
            <a:noFill/>
            <a:ln w="9525">
              <a:solidFill>
                <a:schemeClr val="tx1"/>
              </a:solidFill>
              <a:round/>
              <a:headEnd/>
              <a:tailEnd/>
            </a:ln>
          </p:spPr>
          <p:txBody>
            <a:bodyPr/>
            <a:lstStyle/>
            <a:p>
              <a:endParaRPr lang="zh-CN" altLang="en-US"/>
            </a:p>
          </p:txBody>
        </p:sp>
        <p:sp>
          <p:nvSpPr>
            <p:cNvPr id="69664" name="Line 31"/>
            <p:cNvSpPr>
              <a:spLocks noChangeShapeType="1"/>
            </p:cNvSpPr>
            <p:nvPr/>
          </p:nvSpPr>
          <p:spPr bwMode="auto">
            <a:xfrm>
              <a:off x="2789" y="1258"/>
              <a:ext cx="183" cy="1"/>
            </a:xfrm>
            <a:prstGeom prst="line">
              <a:avLst/>
            </a:prstGeom>
            <a:noFill/>
            <a:ln w="9525">
              <a:solidFill>
                <a:schemeClr val="tx1"/>
              </a:solidFill>
              <a:round/>
              <a:headEnd/>
              <a:tailEnd/>
            </a:ln>
          </p:spPr>
          <p:txBody>
            <a:bodyPr/>
            <a:lstStyle/>
            <a:p>
              <a:endParaRPr lang="zh-CN" altLang="en-US"/>
            </a:p>
          </p:txBody>
        </p:sp>
        <p:sp>
          <p:nvSpPr>
            <p:cNvPr id="69665" name="Line 32"/>
            <p:cNvSpPr>
              <a:spLocks noChangeShapeType="1"/>
            </p:cNvSpPr>
            <p:nvPr/>
          </p:nvSpPr>
          <p:spPr bwMode="auto">
            <a:xfrm>
              <a:off x="2789" y="1616"/>
              <a:ext cx="183" cy="1"/>
            </a:xfrm>
            <a:prstGeom prst="line">
              <a:avLst/>
            </a:prstGeom>
            <a:noFill/>
            <a:ln w="9525">
              <a:solidFill>
                <a:schemeClr val="tx1"/>
              </a:solidFill>
              <a:round/>
              <a:headEnd/>
              <a:tailEnd/>
            </a:ln>
          </p:spPr>
          <p:txBody>
            <a:bodyPr/>
            <a:lstStyle/>
            <a:p>
              <a:endParaRPr lang="zh-CN" altLang="en-US"/>
            </a:p>
          </p:txBody>
        </p:sp>
        <p:sp>
          <p:nvSpPr>
            <p:cNvPr id="69666" name="Line 33"/>
            <p:cNvSpPr>
              <a:spLocks noChangeShapeType="1"/>
            </p:cNvSpPr>
            <p:nvPr/>
          </p:nvSpPr>
          <p:spPr bwMode="auto">
            <a:xfrm>
              <a:off x="2789" y="2110"/>
              <a:ext cx="183" cy="1"/>
            </a:xfrm>
            <a:prstGeom prst="line">
              <a:avLst/>
            </a:prstGeom>
            <a:noFill/>
            <a:ln w="9525">
              <a:solidFill>
                <a:schemeClr val="tx1"/>
              </a:solidFill>
              <a:round/>
              <a:headEnd/>
              <a:tailEnd/>
            </a:ln>
          </p:spPr>
          <p:txBody>
            <a:bodyPr/>
            <a:lstStyle/>
            <a:p>
              <a:endParaRPr lang="zh-CN" altLang="en-US"/>
            </a:p>
          </p:txBody>
        </p:sp>
        <p:sp>
          <p:nvSpPr>
            <p:cNvPr id="69667" name="Line 34"/>
            <p:cNvSpPr>
              <a:spLocks noChangeShapeType="1"/>
            </p:cNvSpPr>
            <p:nvPr/>
          </p:nvSpPr>
          <p:spPr bwMode="auto">
            <a:xfrm>
              <a:off x="2835" y="3385"/>
              <a:ext cx="182" cy="1"/>
            </a:xfrm>
            <a:prstGeom prst="line">
              <a:avLst/>
            </a:prstGeom>
            <a:noFill/>
            <a:ln w="9525">
              <a:solidFill>
                <a:schemeClr val="tx1"/>
              </a:solidFill>
              <a:round/>
              <a:headEnd/>
              <a:tailEnd/>
            </a:ln>
          </p:spPr>
          <p:txBody>
            <a:bodyPr/>
            <a:lstStyle/>
            <a:p>
              <a:endParaRPr lang="zh-CN" altLang="en-US"/>
            </a:p>
          </p:txBody>
        </p:sp>
        <p:sp>
          <p:nvSpPr>
            <p:cNvPr id="69668" name="Line 35"/>
            <p:cNvSpPr>
              <a:spLocks noChangeShapeType="1"/>
            </p:cNvSpPr>
            <p:nvPr/>
          </p:nvSpPr>
          <p:spPr bwMode="auto">
            <a:xfrm>
              <a:off x="2835" y="4065"/>
              <a:ext cx="182" cy="1"/>
            </a:xfrm>
            <a:prstGeom prst="line">
              <a:avLst/>
            </a:prstGeom>
            <a:noFill/>
            <a:ln w="9525">
              <a:solidFill>
                <a:schemeClr val="tx1"/>
              </a:solidFill>
              <a:round/>
              <a:headEnd/>
              <a:tailEnd/>
            </a:ln>
          </p:spPr>
          <p:txBody>
            <a:bodyPr/>
            <a:lstStyle/>
            <a:p>
              <a:endParaRPr lang="zh-CN" altLang="en-US"/>
            </a:p>
          </p:txBody>
        </p:sp>
        <p:sp>
          <p:nvSpPr>
            <p:cNvPr id="69669" name="Line 36"/>
            <p:cNvSpPr>
              <a:spLocks noChangeShapeType="1"/>
            </p:cNvSpPr>
            <p:nvPr/>
          </p:nvSpPr>
          <p:spPr bwMode="auto">
            <a:xfrm>
              <a:off x="2652" y="1815"/>
              <a:ext cx="137" cy="0"/>
            </a:xfrm>
            <a:prstGeom prst="line">
              <a:avLst/>
            </a:prstGeom>
            <a:noFill/>
            <a:ln w="9525">
              <a:solidFill>
                <a:schemeClr val="tx1"/>
              </a:solidFill>
              <a:round/>
              <a:headEnd/>
              <a:tailEnd/>
            </a:ln>
          </p:spPr>
          <p:txBody>
            <a:bodyPr/>
            <a:lstStyle/>
            <a:p>
              <a:endParaRPr lang="zh-CN" altLang="en-US"/>
            </a:p>
          </p:txBody>
        </p:sp>
        <p:sp>
          <p:nvSpPr>
            <p:cNvPr id="69670" name="Line 37"/>
            <p:cNvSpPr>
              <a:spLocks noChangeShapeType="1"/>
            </p:cNvSpPr>
            <p:nvPr/>
          </p:nvSpPr>
          <p:spPr bwMode="auto">
            <a:xfrm>
              <a:off x="2697" y="3674"/>
              <a:ext cx="320" cy="0"/>
            </a:xfrm>
            <a:prstGeom prst="line">
              <a:avLst/>
            </a:prstGeom>
            <a:noFill/>
            <a:ln w="9525">
              <a:solidFill>
                <a:schemeClr val="tx1"/>
              </a:solidFill>
              <a:round/>
              <a:headEnd/>
              <a:tailEnd/>
            </a:ln>
          </p:spPr>
          <p:txBody>
            <a:bodyPr/>
            <a:lstStyle/>
            <a:p>
              <a:endParaRPr lang="zh-CN" altLang="en-US"/>
            </a:p>
          </p:txBody>
        </p:sp>
        <p:sp>
          <p:nvSpPr>
            <p:cNvPr id="69671" name="Line 38"/>
            <p:cNvSpPr>
              <a:spLocks noChangeShapeType="1"/>
            </p:cNvSpPr>
            <p:nvPr/>
          </p:nvSpPr>
          <p:spPr bwMode="auto">
            <a:xfrm>
              <a:off x="4069" y="214"/>
              <a:ext cx="138" cy="1"/>
            </a:xfrm>
            <a:prstGeom prst="line">
              <a:avLst/>
            </a:prstGeom>
            <a:noFill/>
            <a:ln w="9525">
              <a:solidFill>
                <a:schemeClr val="tx1"/>
              </a:solidFill>
              <a:round/>
              <a:headEnd/>
              <a:tailEnd/>
            </a:ln>
          </p:spPr>
          <p:txBody>
            <a:bodyPr/>
            <a:lstStyle/>
            <a:p>
              <a:endParaRPr lang="zh-CN" altLang="en-US"/>
            </a:p>
          </p:txBody>
        </p:sp>
        <p:sp>
          <p:nvSpPr>
            <p:cNvPr id="69672" name="Line 39"/>
            <p:cNvSpPr>
              <a:spLocks noChangeShapeType="1"/>
            </p:cNvSpPr>
            <p:nvPr/>
          </p:nvSpPr>
          <p:spPr bwMode="auto">
            <a:xfrm flipV="1">
              <a:off x="3932" y="713"/>
              <a:ext cx="275" cy="1"/>
            </a:xfrm>
            <a:prstGeom prst="line">
              <a:avLst/>
            </a:prstGeom>
            <a:noFill/>
            <a:ln w="9525">
              <a:solidFill>
                <a:schemeClr val="tx1"/>
              </a:solidFill>
              <a:round/>
              <a:headEnd/>
              <a:tailEnd/>
            </a:ln>
          </p:spPr>
          <p:txBody>
            <a:bodyPr/>
            <a:lstStyle/>
            <a:p>
              <a:endParaRPr lang="zh-CN" altLang="en-US"/>
            </a:p>
          </p:txBody>
        </p:sp>
        <p:sp>
          <p:nvSpPr>
            <p:cNvPr id="69673" name="Line 40"/>
            <p:cNvSpPr>
              <a:spLocks noChangeShapeType="1"/>
            </p:cNvSpPr>
            <p:nvPr/>
          </p:nvSpPr>
          <p:spPr bwMode="auto">
            <a:xfrm>
              <a:off x="3932" y="1122"/>
              <a:ext cx="275" cy="1"/>
            </a:xfrm>
            <a:prstGeom prst="line">
              <a:avLst/>
            </a:prstGeom>
            <a:noFill/>
            <a:ln w="9525">
              <a:solidFill>
                <a:schemeClr val="tx1"/>
              </a:solidFill>
              <a:round/>
              <a:headEnd/>
              <a:tailEnd/>
            </a:ln>
          </p:spPr>
          <p:txBody>
            <a:bodyPr/>
            <a:lstStyle/>
            <a:p>
              <a:endParaRPr lang="zh-CN" altLang="en-US"/>
            </a:p>
          </p:txBody>
        </p:sp>
        <p:sp>
          <p:nvSpPr>
            <p:cNvPr id="69674" name="Line 41"/>
            <p:cNvSpPr>
              <a:spLocks noChangeShapeType="1"/>
            </p:cNvSpPr>
            <p:nvPr/>
          </p:nvSpPr>
          <p:spPr bwMode="auto">
            <a:xfrm>
              <a:off x="4069" y="2840"/>
              <a:ext cx="138" cy="1"/>
            </a:xfrm>
            <a:prstGeom prst="line">
              <a:avLst/>
            </a:prstGeom>
            <a:noFill/>
            <a:ln w="9525">
              <a:solidFill>
                <a:schemeClr val="tx1"/>
              </a:solidFill>
              <a:round/>
              <a:headEnd/>
              <a:tailEnd/>
            </a:ln>
          </p:spPr>
          <p:txBody>
            <a:bodyPr/>
            <a:lstStyle/>
            <a:p>
              <a:endParaRPr lang="zh-CN" altLang="en-US"/>
            </a:p>
          </p:txBody>
        </p:sp>
        <p:sp>
          <p:nvSpPr>
            <p:cNvPr id="69675" name="Rectangle 42"/>
            <p:cNvSpPr>
              <a:spLocks noChangeArrowheads="1"/>
            </p:cNvSpPr>
            <p:nvPr/>
          </p:nvSpPr>
          <p:spPr bwMode="auto">
            <a:xfrm>
              <a:off x="3018" y="2387"/>
              <a:ext cx="961" cy="319"/>
            </a:xfrm>
            <a:prstGeom prst="rect">
              <a:avLst/>
            </a:prstGeom>
            <a:noFill/>
            <a:ln w="9525">
              <a:solidFill>
                <a:schemeClr val="tx1"/>
              </a:solidFill>
              <a:miter lim="800000"/>
              <a:headEnd/>
              <a:tailEnd/>
            </a:ln>
          </p:spPr>
          <p:txBody>
            <a:bodyPr wrap="none" anchor="ctr"/>
            <a:lstStyle/>
            <a:p>
              <a:pPr algn="ctr"/>
              <a:r>
                <a:rPr lang="zh-CN" altLang="en-US" sz="2000" b="1" i="0"/>
                <a:t>手工测试</a:t>
              </a:r>
            </a:p>
          </p:txBody>
        </p:sp>
        <p:sp>
          <p:nvSpPr>
            <p:cNvPr id="69676" name="Rectangle 43"/>
            <p:cNvSpPr>
              <a:spLocks noChangeArrowheads="1"/>
            </p:cNvSpPr>
            <p:nvPr/>
          </p:nvSpPr>
          <p:spPr bwMode="auto">
            <a:xfrm>
              <a:off x="3018" y="2776"/>
              <a:ext cx="961" cy="319"/>
            </a:xfrm>
            <a:prstGeom prst="rect">
              <a:avLst/>
            </a:prstGeom>
            <a:noFill/>
            <a:ln w="9525">
              <a:solidFill>
                <a:schemeClr val="tx1"/>
              </a:solidFill>
              <a:miter lim="800000"/>
              <a:headEnd/>
              <a:tailEnd/>
            </a:ln>
          </p:spPr>
          <p:txBody>
            <a:bodyPr wrap="none" anchor="ctr"/>
            <a:lstStyle/>
            <a:p>
              <a:pPr algn="ctr"/>
              <a:r>
                <a:rPr lang="zh-CN" altLang="en-US" sz="2000" b="1" i="0"/>
                <a:t>自动化测试</a:t>
              </a:r>
            </a:p>
          </p:txBody>
        </p:sp>
        <p:sp>
          <p:nvSpPr>
            <p:cNvPr id="69677" name="Rectangle 44"/>
            <p:cNvSpPr>
              <a:spLocks noChangeArrowheads="1"/>
            </p:cNvSpPr>
            <p:nvPr/>
          </p:nvSpPr>
          <p:spPr bwMode="auto">
            <a:xfrm>
              <a:off x="1554" y="2405"/>
              <a:ext cx="1145" cy="499"/>
            </a:xfrm>
            <a:prstGeom prst="rect">
              <a:avLst/>
            </a:prstGeom>
            <a:noFill/>
            <a:ln w="9525">
              <a:solidFill>
                <a:schemeClr val="tx1"/>
              </a:solidFill>
              <a:miter lim="800000"/>
              <a:headEnd/>
              <a:tailEnd/>
            </a:ln>
          </p:spPr>
          <p:txBody>
            <a:bodyPr wrap="none" anchor="ctr"/>
            <a:lstStyle/>
            <a:p>
              <a:pPr algn="ctr"/>
              <a:r>
                <a:rPr lang="zh-CN" altLang="en-US" sz="2000" b="1" i="0"/>
                <a:t>按是否使用自</a:t>
              </a:r>
            </a:p>
            <a:p>
              <a:pPr algn="ctr"/>
              <a:r>
                <a:rPr lang="zh-CN" altLang="en-US" sz="2000" b="1" i="0"/>
                <a:t>动化工具划分</a:t>
              </a:r>
            </a:p>
          </p:txBody>
        </p:sp>
        <p:sp>
          <p:nvSpPr>
            <p:cNvPr id="69678" name="Line 45"/>
            <p:cNvSpPr>
              <a:spLocks noChangeShapeType="1"/>
            </p:cNvSpPr>
            <p:nvPr/>
          </p:nvSpPr>
          <p:spPr bwMode="auto">
            <a:xfrm>
              <a:off x="2835" y="2523"/>
              <a:ext cx="0" cy="408"/>
            </a:xfrm>
            <a:prstGeom prst="line">
              <a:avLst/>
            </a:prstGeom>
            <a:noFill/>
            <a:ln w="9525">
              <a:solidFill>
                <a:schemeClr val="tx1"/>
              </a:solidFill>
              <a:round/>
              <a:headEnd/>
              <a:tailEnd/>
            </a:ln>
          </p:spPr>
          <p:txBody>
            <a:bodyPr/>
            <a:lstStyle/>
            <a:p>
              <a:endParaRPr lang="zh-CN" altLang="en-US"/>
            </a:p>
          </p:txBody>
        </p:sp>
        <p:sp>
          <p:nvSpPr>
            <p:cNvPr id="69679" name="Line 46"/>
            <p:cNvSpPr>
              <a:spLocks noChangeShapeType="1"/>
            </p:cNvSpPr>
            <p:nvPr/>
          </p:nvSpPr>
          <p:spPr bwMode="auto">
            <a:xfrm>
              <a:off x="2835" y="2523"/>
              <a:ext cx="182" cy="1"/>
            </a:xfrm>
            <a:prstGeom prst="line">
              <a:avLst/>
            </a:prstGeom>
            <a:noFill/>
            <a:ln w="9525">
              <a:solidFill>
                <a:schemeClr val="tx1"/>
              </a:solidFill>
              <a:round/>
              <a:headEnd/>
              <a:tailEnd/>
            </a:ln>
          </p:spPr>
          <p:txBody>
            <a:bodyPr/>
            <a:lstStyle/>
            <a:p>
              <a:endParaRPr lang="zh-CN" altLang="en-US"/>
            </a:p>
          </p:txBody>
        </p:sp>
        <p:sp>
          <p:nvSpPr>
            <p:cNvPr id="69680" name="Line 47"/>
            <p:cNvSpPr>
              <a:spLocks noChangeShapeType="1"/>
            </p:cNvSpPr>
            <p:nvPr/>
          </p:nvSpPr>
          <p:spPr bwMode="auto">
            <a:xfrm>
              <a:off x="2835" y="2931"/>
              <a:ext cx="182" cy="1"/>
            </a:xfrm>
            <a:prstGeom prst="line">
              <a:avLst/>
            </a:prstGeom>
            <a:noFill/>
            <a:ln w="9525">
              <a:solidFill>
                <a:schemeClr val="tx1"/>
              </a:solidFill>
              <a:round/>
              <a:headEnd/>
              <a:tailEnd/>
            </a:ln>
          </p:spPr>
          <p:txBody>
            <a:bodyPr/>
            <a:lstStyle/>
            <a:p>
              <a:endParaRPr lang="zh-CN" altLang="en-US"/>
            </a:p>
          </p:txBody>
        </p:sp>
        <p:sp>
          <p:nvSpPr>
            <p:cNvPr id="69681" name="Line 48"/>
            <p:cNvSpPr>
              <a:spLocks noChangeShapeType="1"/>
            </p:cNvSpPr>
            <p:nvPr/>
          </p:nvSpPr>
          <p:spPr bwMode="auto">
            <a:xfrm>
              <a:off x="2697" y="2677"/>
              <a:ext cx="138" cy="0"/>
            </a:xfrm>
            <a:prstGeom prst="line">
              <a:avLst/>
            </a:prstGeom>
            <a:noFill/>
            <a:ln w="9525">
              <a:solidFill>
                <a:schemeClr val="tx1"/>
              </a:solidFill>
              <a:round/>
              <a:headEnd/>
              <a:tailEnd/>
            </a:ln>
          </p:spPr>
          <p:txBody>
            <a:bodyPr/>
            <a:lstStyle/>
            <a:p>
              <a:endParaRPr lang="zh-CN" altLang="en-US"/>
            </a:p>
          </p:txBody>
        </p:sp>
        <p:sp>
          <p:nvSpPr>
            <p:cNvPr id="69682" name="Line 49"/>
            <p:cNvSpPr>
              <a:spLocks noChangeShapeType="1"/>
            </p:cNvSpPr>
            <p:nvPr/>
          </p:nvSpPr>
          <p:spPr bwMode="auto">
            <a:xfrm>
              <a:off x="1372" y="2677"/>
              <a:ext cx="182" cy="0"/>
            </a:xfrm>
            <a:prstGeom prst="line">
              <a:avLst/>
            </a:prstGeom>
            <a:noFill/>
            <a:ln w="9525">
              <a:solidFill>
                <a:schemeClr val="tx1"/>
              </a:solidFill>
              <a:round/>
              <a:headEnd/>
              <a:tailEnd/>
            </a:ln>
          </p:spPr>
          <p:txBody>
            <a:bodyPr/>
            <a:lstStyle/>
            <a:p>
              <a:endParaRPr lang="zh-CN" altLang="en-US"/>
            </a:p>
          </p:txBody>
        </p:sp>
        <p:sp>
          <p:nvSpPr>
            <p:cNvPr id="69683" name="Line 50"/>
            <p:cNvSpPr>
              <a:spLocks noChangeShapeType="1"/>
            </p:cNvSpPr>
            <p:nvPr/>
          </p:nvSpPr>
          <p:spPr bwMode="auto">
            <a:xfrm>
              <a:off x="1188" y="2314"/>
              <a:ext cx="184" cy="0"/>
            </a:xfrm>
            <a:prstGeom prst="line">
              <a:avLst/>
            </a:prstGeom>
            <a:noFill/>
            <a:ln w="9525">
              <a:solidFill>
                <a:schemeClr val="tx1"/>
              </a:solidFill>
              <a:round/>
              <a:headEnd/>
              <a:tailEnd/>
            </a:ln>
          </p:spPr>
          <p:txBody>
            <a:bodyPr/>
            <a:lstStyle/>
            <a:p>
              <a:endParaRPr lang="zh-CN" altLang="en-US"/>
            </a:p>
          </p:txBody>
        </p:sp>
        <p:sp>
          <p:nvSpPr>
            <p:cNvPr id="69684" name="Rectangle 51"/>
            <p:cNvSpPr>
              <a:spLocks noChangeArrowheads="1"/>
            </p:cNvSpPr>
            <p:nvPr/>
          </p:nvSpPr>
          <p:spPr bwMode="auto">
            <a:xfrm>
              <a:off x="4230" y="0"/>
              <a:ext cx="1394" cy="318"/>
            </a:xfrm>
            <a:prstGeom prst="rect">
              <a:avLst/>
            </a:prstGeom>
            <a:noFill/>
            <a:ln w="9525">
              <a:solidFill>
                <a:schemeClr val="tx1"/>
              </a:solidFill>
              <a:miter lim="800000"/>
              <a:headEnd/>
              <a:tailEnd/>
            </a:ln>
          </p:spPr>
          <p:txBody>
            <a:bodyPr wrap="none" anchor="ctr"/>
            <a:lstStyle/>
            <a:p>
              <a:pPr algn="ctr"/>
              <a:r>
                <a:rPr lang="zh-CN" altLang="en-US" sz="2000" b="1" i="0">
                  <a:solidFill>
                    <a:srgbClr val="FF0000"/>
                  </a:solidFill>
                </a:rPr>
                <a:t>逻辑覆盖法</a:t>
              </a:r>
            </a:p>
          </p:txBody>
        </p:sp>
        <p:sp>
          <p:nvSpPr>
            <p:cNvPr id="69685" name="Rectangle 52"/>
            <p:cNvSpPr>
              <a:spLocks noChangeArrowheads="1"/>
            </p:cNvSpPr>
            <p:nvPr/>
          </p:nvSpPr>
          <p:spPr bwMode="auto">
            <a:xfrm>
              <a:off x="4230" y="454"/>
              <a:ext cx="1394" cy="318"/>
            </a:xfrm>
            <a:prstGeom prst="rect">
              <a:avLst/>
            </a:prstGeom>
            <a:noFill/>
            <a:ln w="9525">
              <a:solidFill>
                <a:schemeClr val="tx1"/>
              </a:solidFill>
              <a:miter lim="800000"/>
              <a:headEnd/>
              <a:tailEnd/>
            </a:ln>
          </p:spPr>
          <p:txBody>
            <a:bodyPr wrap="none" anchor="ctr"/>
            <a:lstStyle/>
            <a:p>
              <a:pPr algn="ctr"/>
              <a:r>
                <a:rPr lang="zh-CN" altLang="en-US" sz="2000" b="1" i="0">
                  <a:solidFill>
                    <a:srgbClr val="FF0000"/>
                  </a:solidFill>
                </a:rPr>
                <a:t>基本路径测试法</a:t>
              </a:r>
            </a:p>
          </p:txBody>
        </p:sp>
      </p:grpSp>
      <p:sp>
        <p:nvSpPr>
          <p:cNvPr id="3" name="文本框 2">
            <a:extLst>
              <a:ext uri="{FF2B5EF4-FFF2-40B4-BE49-F238E27FC236}">
                <a16:creationId xmlns:a16="http://schemas.microsoft.com/office/drawing/2014/main" id="{A91D5247-14B3-3543-8AD3-15AC2AA4CC9C}"/>
              </a:ext>
            </a:extLst>
          </p:cNvPr>
          <p:cNvSpPr txBox="1"/>
          <p:nvPr/>
        </p:nvSpPr>
        <p:spPr>
          <a:xfrm>
            <a:off x="283097" y="973207"/>
            <a:ext cx="4288353" cy="455638"/>
          </a:xfrm>
          <a:prstGeom prst="rect">
            <a:avLst/>
          </a:prstGeom>
          <a:noFill/>
        </p:spPr>
        <p:txBody>
          <a:bodyPr wrap="none" rtlCol="0">
            <a:spAutoFit/>
          </a:bodyPr>
          <a:lstStyle/>
          <a:p>
            <a:pPr algn="l">
              <a:lnSpc>
                <a:spcPct val="125000"/>
              </a:lnSpc>
            </a:pPr>
            <a:r>
              <a:rPr kumimoji="1" lang="zh-CN" altLang="en-US" sz="2000" b="1" i="0" dirty="0">
                <a:solidFill>
                  <a:srgbClr val="006600"/>
                </a:solidFill>
                <a:latin typeface="Kaiti SC" panose="02010600040101010101" pitchFamily="2" charset="-122"/>
                <a:ea typeface="Kaiti SC" panose="02010600040101010101" pitchFamily="2" charset="-122"/>
              </a:rPr>
              <a:t>静态测试走查可以消除更多的缺陷。</a:t>
            </a:r>
          </a:p>
        </p:txBody>
      </p:sp>
      <p:sp>
        <p:nvSpPr>
          <p:cNvPr id="4" name="文本框 3">
            <a:extLst>
              <a:ext uri="{FF2B5EF4-FFF2-40B4-BE49-F238E27FC236}">
                <a16:creationId xmlns:a16="http://schemas.microsoft.com/office/drawing/2014/main" id="{15897739-E9DC-CC49-8125-2747B7FB2431}"/>
              </a:ext>
            </a:extLst>
          </p:cNvPr>
          <p:cNvSpPr txBox="1"/>
          <p:nvPr/>
        </p:nvSpPr>
        <p:spPr>
          <a:xfrm>
            <a:off x="6206123" y="4751182"/>
            <a:ext cx="2172522" cy="840358"/>
          </a:xfrm>
          <a:prstGeom prst="rect">
            <a:avLst/>
          </a:prstGeom>
          <a:noFill/>
        </p:spPr>
        <p:txBody>
          <a:bodyPr wrap="square" rtlCol="0">
            <a:spAutoFit/>
          </a:bodyPr>
          <a:lstStyle/>
          <a:p>
            <a:pPr algn="l">
              <a:lnSpc>
                <a:spcPct val="125000"/>
              </a:lnSpc>
            </a:pPr>
            <a:r>
              <a:rPr kumimoji="1" lang="zh-CN" altLang="en-US" sz="2000" b="1" i="0" dirty="0">
                <a:solidFill>
                  <a:srgbClr val="006600"/>
                </a:solidFill>
                <a:latin typeface="Kaiti SC" panose="02010600040101010101" pitchFamily="2" charset="-122"/>
                <a:ea typeface="Kaiti SC" panose="02010600040101010101" pitchFamily="2" charset="-122"/>
              </a:rPr>
              <a:t>手工测试可以发现更多的问题。</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ou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a:t>测试阶段</a:t>
            </a:r>
            <a:r>
              <a:rPr lang="en-US" altLang="zh-CN"/>
              <a:t>--</a:t>
            </a:r>
            <a:r>
              <a:rPr lang="zh-CN" altLang="en-US"/>
              <a:t>单元测试</a:t>
            </a:r>
          </a:p>
        </p:txBody>
      </p:sp>
      <p:sp>
        <p:nvSpPr>
          <p:cNvPr id="72707" name="内容占位符 2"/>
          <p:cNvSpPr>
            <a:spLocks noGrp="1"/>
          </p:cNvSpPr>
          <p:nvPr>
            <p:ph idx="1"/>
          </p:nvPr>
        </p:nvSpPr>
        <p:spPr/>
        <p:txBody>
          <a:bodyPr/>
          <a:lstStyle/>
          <a:p>
            <a:pPr marL="358775"/>
            <a:r>
              <a:rPr lang="zh-CN" altLang="en-US"/>
              <a:t>单元模块集成后构成软件系统</a:t>
            </a:r>
          </a:p>
        </p:txBody>
      </p:sp>
      <p:sp>
        <p:nvSpPr>
          <p:cNvPr id="72708" name="页脚占位符 3"/>
          <p:cNvSpPr>
            <a:spLocks noGrp="1"/>
          </p:cNvSpPr>
          <p:nvPr>
            <p:ph type="ftr" sz="quarter" idx="10"/>
          </p:nvPr>
        </p:nvSpPr>
        <p:spPr>
          <a:noFill/>
        </p:spPr>
        <p:txBody>
          <a:bodyPr/>
          <a:lstStyle/>
          <a:p>
            <a:fld id="{02A4DCC8-4A93-4358-A2EA-45180ACFA68C}" type="slidenum">
              <a:rPr lang="en-US" altLang="zh-CN" smtClean="0"/>
              <a:pPr/>
              <a:t>73</a:t>
            </a:fld>
            <a:endParaRPr lang="en-US" altLang="zh-CN"/>
          </a:p>
        </p:txBody>
      </p:sp>
      <p:sp>
        <p:nvSpPr>
          <p:cNvPr id="72709" name="矩形 23"/>
          <p:cNvSpPr>
            <a:spLocks noChangeArrowheads="1"/>
          </p:cNvSpPr>
          <p:nvPr/>
        </p:nvSpPr>
        <p:spPr bwMode="auto">
          <a:xfrm>
            <a:off x="1143000" y="1628775"/>
            <a:ext cx="3600450" cy="4502150"/>
          </a:xfrm>
          <a:prstGeom prst="rect">
            <a:avLst/>
          </a:prstGeom>
          <a:noFill/>
          <a:ln w="57150">
            <a:solidFill>
              <a:srgbClr val="FF0000"/>
            </a:solidFill>
            <a:miter lim="800000"/>
            <a:headEnd/>
            <a:tailEnd/>
          </a:ln>
        </p:spPr>
        <p:txBody>
          <a:bodyPr anchor="ctr"/>
          <a:lstStyle/>
          <a:p>
            <a:pPr algn="ctr"/>
            <a:endParaRPr lang="zh-CN" altLang="en-US">
              <a:solidFill>
                <a:srgbClr val="FFFFFF"/>
              </a:solidFill>
              <a:latin typeface="Corbel" pitchFamily="34" charset="0"/>
            </a:endParaRPr>
          </a:p>
        </p:txBody>
      </p:sp>
      <p:pic>
        <p:nvPicPr>
          <p:cNvPr id="72710" name="图示 3"/>
          <p:cNvPicPr>
            <a:picLocks noChangeArrowheads="1"/>
          </p:cNvPicPr>
          <p:nvPr/>
        </p:nvPicPr>
        <p:blipFill>
          <a:blip r:embed="rId2"/>
          <a:srcRect/>
          <a:stretch>
            <a:fillRect/>
          </a:stretch>
        </p:blipFill>
        <p:spPr bwMode="auto">
          <a:xfrm>
            <a:off x="1349375" y="2192338"/>
            <a:ext cx="3121025" cy="3732212"/>
          </a:xfrm>
          <a:prstGeom prst="rect">
            <a:avLst/>
          </a:prstGeom>
          <a:noFill/>
          <a:ln w="9525">
            <a:noFill/>
            <a:miter lim="800000"/>
            <a:headEnd/>
            <a:tailEnd/>
          </a:ln>
        </p:spPr>
      </p:pic>
      <p:cxnSp>
        <p:nvCxnSpPr>
          <p:cNvPr id="72711" name="直接箭头连接符 5"/>
          <p:cNvCxnSpPr>
            <a:cxnSpLocks noChangeShapeType="1"/>
          </p:cNvCxnSpPr>
          <p:nvPr/>
        </p:nvCxnSpPr>
        <p:spPr bwMode="auto">
          <a:xfrm rot="5400000">
            <a:off x="2001044" y="2986882"/>
            <a:ext cx="428625" cy="1587"/>
          </a:xfrm>
          <a:prstGeom prst="straightConnector1">
            <a:avLst/>
          </a:prstGeom>
          <a:noFill/>
          <a:ln w="57150">
            <a:solidFill>
              <a:srgbClr val="FF0000"/>
            </a:solidFill>
            <a:round/>
            <a:headEnd type="diamond" w="med" len="med"/>
            <a:tailEnd type="diamond" w="med" len="med"/>
          </a:ln>
        </p:spPr>
      </p:cxnSp>
      <p:cxnSp>
        <p:nvCxnSpPr>
          <p:cNvPr id="72712" name="直接箭头连接符 7"/>
          <p:cNvCxnSpPr>
            <a:cxnSpLocks noChangeShapeType="1"/>
          </p:cNvCxnSpPr>
          <p:nvPr/>
        </p:nvCxnSpPr>
        <p:spPr bwMode="auto">
          <a:xfrm rot="5400000">
            <a:off x="3501231" y="2986882"/>
            <a:ext cx="428625" cy="1588"/>
          </a:xfrm>
          <a:prstGeom prst="straightConnector1">
            <a:avLst/>
          </a:prstGeom>
          <a:noFill/>
          <a:ln w="57150">
            <a:solidFill>
              <a:srgbClr val="FF0000"/>
            </a:solidFill>
            <a:round/>
            <a:headEnd type="diamond" w="med" len="med"/>
            <a:tailEnd type="diamond" w="med" len="med"/>
          </a:ln>
        </p:spPr>
      </p:cxnSp>
      <p:cxnSp>
        <p:nvCxnSpPr>
          <p:cNvPr id="72713" name="直接箭头连接符 8"/>
          <p:cNvCxnSpPr>
            <a:cxnSpLocks noChangeShapeType="1"/>
          </p:cNvCxnSpPr>
          <p:nvPr/>
        </p:nvCxnSpPr>
        <p:spPr bwMode="auto">
          <a:xfrm rot="5400000">
            <a:off x="1643856" y="3701257"/>
            <a:ext cx="428625" cy="1588"/>
          </a:xfrm>
          <a:prstGeom prst="straightConnector1">
            <a:avLst/>
          </a:prstGeom>
          <a:noFill/>
          <a:ln w="57150">
            <a:solidFill>
              <a:srgbClr val="FF0000"/>
            </a:solidFill>
            <a:round/>
            <a:headEnd type="diamond" w="med" len="med"/>
            <a:tailEnd type="diamond" w="med" len="med"/>
          </a:ln>
        </p:spPr>
      </p:cxnSp>
      <p:cxnSp>
        <p:nvCxnSpPr>
          <p:cNvPr id="72714" name="直接箭头连接符 9"/>
          <p:cNvCxnSpPr>
            <a:cxnSpLocks noChangeShapeType="1"/>
          </p:cNvCxnSpPr>
          <p:nvPr/>
        </p:nvCxnSpPr>
        <p:spPr bwMode="auto">
          <a:xfrm rot="5400000">
            <a:off x="2358231" y="3701257"/>
            <a:ext cx="428625" cy="1588"/>
          </a:xfrm>
          <a:prstGeom prst="straightConnector1">
            <a:avLst/>
          </a:prstGeom>
          <a:noFill/>
          <a:ln w="57150">
            <a:solidFill>
              <a:srgbClr val="FF0000"/>
            </a:solidFill>
            <a:round/>
            <a:headEnd type="diamond" w="med" len="med"/>
            <a:tailEnd type="diamond" w="med" len="med"/>
          </a:ln>
        </p:spPr>
      </p:cxnSp>
      <p:cxnSp>
        <p:nvCxnSpPr>
          <p:cNvPr id="72715" name="直接箭头连接符 10"/>
          <p:cNvCxnSpPr>
            <a:cxnSpLocks noChangeShapeType="1"/>
          </p:cNvCxnSpPr>
          <p:nvPr/>
        </p:nvCxnSpPr>
        <p:spPr bwMode="auto">
          <a:xfrm rot="5400000">
            <a:off x="3501231" y="3629819"/>
            <a:ext cx="428625" cy="1588"/>
          </a:xfrm>
          <a:prstGeom prst="straightConnector1">
            <a:avLst/>
          </a:prstGeom>
          <a:noFill/>
          <a:ln w="57150">
            <a:solidFill>
              <a:srgbClr val="FF0000"/>
            </a:solidFill>
            <a:round/>
            <a:headEnd type="diamond" w="med" len="med"/>
            <a:tailEnd type="diamond" w="med" len="med"/>
          </a:ln>
        </p:spPr>
      </p:cxnSp>
      <p:cxnSp>
        <p:nvCxnSpPr>
          <p:cNvPr id="72716" name="直接箭头连接符 11"/>
          <p:cNvCxnSpPr>
            <a:cxnSpLocks noChangeShapeType="1"/>
          </p:cNvCxnSpPr>
          <p:nvPr/>
        </p:nvCxnSpPr>
        <p:spPr bwMode="auto">
          <a:xfrm rot="5400000">
            <a:off x="1572419" y="4487069"/>
            <a:ext cx="428625" cy="1587"/>
          </a:xfrm>
          <a:prstGeom prst="straightConnector1">
            <a:avLst/>
          </a:prstGeom>
          <a:noFill/>
          <a:ln w="57150">
            <a:solidFill>
              <a:srgbClr val="FF0000"/>
            </a:solidFill>
            <a:round/>
            <a:headEnd type="diamond" w="med" len="med"/>
            <a:tailEnd type="diamond" w="med" len="med"/>
          </a:ln>
        </p:spPr>
      </p:cxnSp>
      <p:cxnSp>
        <p:nvCxnSpPr>
          <p:cNvPr id="72717" name="直接箭头连接符 12"/>
          <p:cNvCxnSpPr>
            <a:cxnSpLocks noChangeShapeType="1"/>
          </p:cNvCxnSpPr>
          <p:nvPr/>
        </p:nvCxnSpPr>
        <p:spPr bwMode="auto">
          <a:xfrm rot="5400000">
            <a:off x="2358231" y="4487069"/>
            <a:ext cx="428625" cy="1588"/>
          </a:xfrm>
          <a:prstGeom prst="straightConnector1">
            <a:avLst/>
          </a:prstGeom>
          <a:noFill/>
          <a:ln w="57150">
            <a:solidFill>
              <a:srgbClr val="FF0000"/>
            </a:solidFill>
            <a:round/>
            <a:headEnd type="diamond" w="med" len="med"/>
            <a:tailEnd type="diamond" w="med" len="med"/>
          </a:ln>
        </p:spPr>
      </p:cxnSp>
      <p:cxnSp>
        <p:nvCxnSpPr>
          <p:cNvPr id="72718" name="直接箭头连接符 13"/>
          <p:cNvCxnSpPr>
            <a:cxnSpLocks noChangeShapeType="1"/>
          </p:cNvCxnSpPr>
          <p:nvPr/>
        </p:nvCxnSpPr>
        <p:spPr bwMode="auto">
          <a:xfrm rot="5400000">
            <a:off x="3072606" y="4487069"/>
            <a:ext cx="428625" cy="1588"/>
          </a:xfrm>
          <a:prstGeom prst="straightConnector1">
            <a:avLst/>
          </a:prstGeom>
          <a:noFill/>
          <a:ln w="57150">
            <a:solidFill>
              <a:srgbClr val="FF0000"/>
            </a:solidFill>
            <a:round/>
            <a:headEnd type="diamond" w="med" len="med"/>
            <a:tailEnd type="diamond" w="med" len="med"/>
          </a:ln>
        </p:spPr>
      </p:cxnSp>
      <p:cxnSp>
        <p:nvCxnSpPr>
          <p:cNvPr id="72719" name="直接箭头连接符 14"/>
          <p:cNvCxnSpPr>
            <a:cxnSpLocks noChangeShapeType="1"/>
          </p:cNvCxnSpPr>
          <p:nvPr/>
        </p:nvCxnSpPr>
        <p:spPr bwMode="auto">
          <a:xfrm rot="5400000">
            <a:off x="1572419" y="5201444"/>
            <a:ext cx="428625" cy="1587"/>
          </a:xfrm>
          <a:prstGeom prst="straightConnector1">
            <a:avLst/>
          </a:prstGeom>
          <a:noFill/>
          <a:ln w="57150">
            <a:solidFill>
              <a:srgbClr val="FF0000"/>
            </a:solidFill>
            <a:round/>
            <a:headEnd type="diamond" w="med" len="med"/>
            <a:tailEnd type="diamond" w="med" len="med"/>
          </a:ln>
        </p:spPr>
      </p:cxnSp>
      <p:cxnSp>
        <p:nvCxnSpPr>
          <p:cNvPr id="72720" name="直接箭头连接符 15"/>
          <p:cNvCxnSpPr>
            <a:cxnSpLocks noChangeShapeType="1"/>
          </p:cNvCxnSpPr>
          <p:nvPr/>
        </p:nvCxnSpPr>
        <p:spPr bwMode="auto">
          <a:xfrm>
            <a:off x="1785938" y="4987925"/>
            <a:ext cx="785812" cy="428625"/>
          </a:xfrm>
          <a:prstGeom prst="straightConnector1">
            <a:avLst/>
          </a:prstGeom>
          <a:noFill/>
          <a:ln w="57150">
            <a:solidFill>
              <a:srgbClr val="FF0000"/>
            </a:solidFill>
            <a:round/>
            <a:headEnd type="diamond" w="med" len="med"/>
            <a:tailEnd type="diamond" w="med" len="med"/>
          </a:ln>
        </p:spPr>
      </p:cxnSp>
      <p:cxnSp>
        <p:nvCxnSpPr>
          <p:cNvPr id="72721" name="直接箭头连接符 17"/>
          <p:cNvCxnSpPr>
            <a:cxnSpLocks noChangeShapeType="1"/>
          </p:cNvCxnSpPr>
          <p:nvPr/>
        </p:nvCxnSpPr>
        <p:spPr bwMode="auto">
          <a:xfrm rot="16200000" flipH="1">
            <a:off x="2571750" y="4773613"/>
            <a:ext cx="642937" cy="642938"/>
          </a:xfrm>
          <a:prstGeom prst="straightConnector1">
            <a:avLst/>
          </a:prstGeom>
          <a:noFill/>
          <a:ln w="57150">
            <a:solidFill>
              <a:srgbClr val="FF0000"/>
            </a:solidFill>
            <a:round/>
            <a:headEnd type="diamond" w="med" len="med"/>
            <a:tailEnd type="diamond" w="med" len="med"/>
          </a:ln>
        </p:spPr>
      </p:cxnSp>
      <p:cxnSp>
        <p:nvCxnSpPr>
          <p:cNvPr id="72722" name="直接箭头连接符 19"/>
          <p:cNvCxnSpPr>
            <a:cxnSpLocks noChangeShapeType="1"/>
          </p:cNvCxnSpPr>
          <p:nvPr/>
        </p:nvCxnSpPr>
        <p:spPr bwMode="auto">
          <a:xfrm rot="5400000">
            <a:off x="3001169" y="5201444"/>
            <a:ext cx="428625" cy="1587"/>
          </a:xfrm>
          <a:prstGeom prst="straightConnector1">
            <a:avLst/>
          </a:prstGeom>
          <a:noFill/>
          <a:ln w="57150">
            <a:solidFill>
              <a:srgbClr val="FF0000"/>
            </a:solidFill>
            <a:round/>
            <a:headEnd type="diamond" w="med" len="med"/>
            <a:tailEnd type="diamond" w="med" len="med"/>
          </a:ln>
        </p:spPr>
      </p:cxnSp>
      <p:cxnSp>
        <p:nvCxnSpPr>
          <p:cNvPr id="72723" name="直接箭头连接符 20"/>
          <p:cNvCxnSpPr>
            <a:cxnSpLocks noChangeShapeType="1"/>
          </p:cNvCxnSpPr>
          <p:nvPr/>
        </p:nvCxnSpPr>
        <p:spPr bwMode="auto">
          <a:xfrm rot="5400000">
            <a:off x="3858419" y="5201444"/>
            <a:ext cx="428625" cy="1587"/>
          </a:xfrm>
          <a:prstGeom prst="straightConnector1">
            <a:avLst/>
          </a:prstGeom>
          <a:noFill/>
          <a:ln w="57150">
            <a:solidFill>
              <a:srgbClr val="FF0000"/>
            </a:solidFill>
            <a:round/>
            <a:headEnd type="diamond" w="med" len="med"/>
            <a:tailEnd type="diamond" w="med" len="med"/>
          </a:ln>
        </p:spPr>
      </p:cxnSp>
      <p:cxnSp>
        <p:nvCxnSpPr>
          <p:cNvPr id="72724" name="直接箭头连接符 21"/>
          <p:cNvCxnSpPr>
            <a:cxnSpLocks noChangeShapeType="1"/>
          </p:cNvCxnSpPr>
          <p:nvPr/>
        </p:nvCxnSpPr>
        <p:spPr bwMode="auto">
          <a:xfrm>
            <a:off x="3286125" y="4273550"/>
            <a:ext cx="785813" cy="428625"/>
          </a:xfrm>
          <a:prstGeom prst="straightConnector1">
            <a:avLst/>
          </a:prstGeom>
          <a:noFill/>
          <a:ln w="57150">
            <a:solidFill>
              <a:srgbClr val="FF0000"/>
            </a:solidFill>
            <a:round/>
            <a:headEnd type="diamond" w="med" len="med"/>
            <a:tailEnd type="diamond" w="med" len="med"/>
          </a:ln>
        </p:spPr>
      </p:cxnSp>
      <p:sp>
        <p:nvSpPr>
          <p:cNvPr id="72725" name="Rectangle 19"/>
          <p:cNvSpPr>
            <a:spLocks noChangeArrowheads="1"/>
          </p:cNvSpPr>
          <p:nvPr/>
        </p:nvSpPr>
        <p:spPr bwMode="auto">
          <a:xfrm>
            <a:off x="2224088" y="1700213"/>
            <a:ext cx="1439862" cy="457200"/>
          </a:xfrm>
          <a:prstGeom prst="rect">
            <a:avLst/>
          </a:prstGeom>
          <a:noFill/>
          <a:ln w="9525">
            <a:noFill/>
            <a:miter lim="800000"/>
            <a:headEnd/>
            <a:tailEnd/>
          </a:ln>
        </p:spPr>
        <p:txBody>
          <a:bodyPr>
            <a:spAutoFit/>
          </a:bodyPr>
          <a:lstStyle/>
          <a:p>
            <a:pPr algn="ctr"/>
            <a:r>
              <a:rPr lang="zh-CN" altLang="en-US" sz="2400" b="1">
                <a:solidFill>
                  <a:srgbClr val="FFFFFF"/>
                </a:solidFill>
              </a:rPr>
              <a:t>系   统</a:t>
            </a:r>
          </a:p>
        </p:txBody>
      </p:sp>
      <p:sp>
        <p:nvSpPr>
          <p:cNvPr id="22" name="云形标注 21"/>
          <p:cNvSpPr/>
          <p:nvPr/>
        </p:nvSpPr>
        <p:spPr bwMode="auto">
          <a:xfrm>
            <a:off x="6019800" y="2133600"/>
            <a:ext cx="2286000" cy="1524000"/>
          </a:xfrm>
          <a:prstGeom prst="cloudCallout">
            <a:avLst>
              <a:gd name="adj1" fmla="val -83679"/>
              <a:gd name="adj2" fmla="val -4102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u="none" strike="noStrike" cap="none" normalizeH="0" baseline="0">
                <a:ln>
                  <a:noFill/>
                </a:ln>
                <a:solidFill>
                  <a:srgbClr val="FF0000"/>
                </a:solidFill>
                <a:effectLst/>
                <a:latin typeface="Arial" charset="0"/>
                <a:ea typeface="宋体" pitchFamily="2" charset="-122"/>
              </a:rPr>
              <a:t>程序的最小单元是什么？</a:t>
            </a:r>
          </a:p>
        </p:txBody>
      </p:sp>
      <p:sp>
        <p:nvSpPr>
          <p:cNvPr id="2" name="文本框 1">
            <a:extLst>
              <a:ext uri="{FF2B5EF4-FFF2-40B4-BE49-F238E27FC236}">
                <a16:creationId xmlns:a16="http://schemas.microsoft.com/office/drawing/2014/main" id="{135EA4EE-8C16-104F-B94C-41FA71E3A23E}"/>
              </a:ext>
            </a:extLst>
          </p:cNvPr>
          <p:cNvSpPr txBox="1"/>
          <p:nvPr/>
        </p:nvSpPr>
        <p:spPr>
          <a:xfrm>
            <a:off x="5659824" y="4421162"/>
            <a:ext cx="3005951" cy="455638"/>
          </a:xfrm>
          <a:prstGeom prst="rect">
            <a:avLst/>
          </a:prstGeom>
          <a:noFill/>
        </p:spPr>
        <p:txBody>
          <a:bodyPr wrap="none" rtlCol="0">
            <a:spAutoFit/>
          </a:bodyPr>
          <a:lstStyle/>
          <a:p>
            <a:pPr algn="l">
              <a:lnSpc>
                <a:spcPct val="125000"/>
              </a:lnSpc>
            </a:pPr>
            <a:r>
              <a:rPr kumimoji="1" lang="zh-CN" altLang="en-US" sz="2000" b="1" i="0" dirty="0">
                <a:solidFill>
                  <a:srgbClr val="006600"/>
                </a:solidFill>
                <a:latin typeface="Kaiti SC" panose="02010600040101010101" pitchFamily="2" charset="-122"/>
                <a:ea typeface="Kaiti SC" panose="02010600040101010101" pitchFamily="2" charset="-122"/>
              </a:rPr>
              <a:t>谁写的单元模块谁来做。</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a:t>测试阶段</a:t>
            </a:r>
            <a:r>
              <a:rPr lang="en-US" altLang="zh-CN"/>
              <a:t>--</a:t>
            </a:r>
            <a:r>
              <a:rPr lang="zh-CN" altLang="en-US"/>
              <a:t>单元测试</a:t>
            </a:r>
          </a:p>
        </p:txBody>
      </p:sp>
      <p:sp>
        <p:nvSpPr>
          <p:cNvPr id="73731" name="内容占位符 2"/>
          <p:cNvSpPr>
            <a:spLocks noGrp="1"/>
          </p:cNvSpPr>
          <p:nvPr>
            <p:ph idx="1"/>
          </p:nvPr>
        </p:nvSpPr>
        <p:spPr/>
        <p:txBody>
          <a:bodyPr/>
          <a:lstStyle/>
          <a:p>
            <a:pPr marL="358775">
              <a:lnSpc>
                <a:spcPct val="90000"/>
              </a:lnSpc>
            </a:pPr>
            <a:r>
              <a:rPr lang="zh-CN" altLang="en-US"/>
              <a:t>单元测试是对软件基本组成单元进行的测试。测试的对象是软件设计最小单位</a:t>
            </a:r>
            <a:r>
              <a:rPr lang="en-US" altLang="zh-CN"/>
              <a:t>——</a:t>
            </a:r>
            <a:r>
              <a:rPr lang="zh-CN" altLang="en-US"/>
              <a:t>模块。</a:t>
            </a:r>
          </a:p>
          <a:p>
            <a:pPr lvl="1">
              <a:lnSpc>
                <a:spcPct val="90000"/>
              </a:lnSpc>
            </a:pPr>
            <a:r>
              <a:rPr lang="zh-CN" altLang="en-US">
                <a:solidFill>
                  <a:srgbClr val="0000FF"/>
                </a:solidFill>
                <a:cs typeface="楷体_GB2312" pitchFamily="49" charset="-122"/>
              </a:rPr>
              <a:t>一个类、一个组件、一个菜单、一个显示界面或者能够独立完成的具体功能都可以是一个单元。</a:t>
            </a:r>
          </a:p>
          <a:p>
            <a:pPr marL="358775">
              <a:lnSpc>
                <a:spcPct val="90000"/>
              </a:lnSpc>
            </a:pPr>
            <a:r>
              <a:rPr lang="zh-CN" altLang="en-US"/>
              <a:t>单元测试把软件的独立单元与程序的其他部分隔离开来进行的测试。</a:t>
            </a:r>
          </a:p>
          <a:p>
            <a:pPr marL="358775">
              <a:lnSpc>
                <a:spcPct val="90000"/>
              </a:lnSpc>
            </a:pPr>
            <a:r>
              <a:rPr lang="zh-CN" altLang="en-US"/>
              <a:t>常使用的方法是白盒测试（主要）与黑盒测试。</a:t>
            </a:r>
          </a:p>
          <a:p>
            <a:pPr marL="358775"/>
            <a:endParaRPr lang="zh-CN" altLang="en-US"/>
          </a:p>
        </p:txBody>
      </p:sp>
      <p:sp>
        <p:nvSpPr>
          <p:cNvPr id="73732" name="页脚占位符 3"/>
          <p:cNvSpPr>
            <a:spLocks noGrp="1"/>
          </p:cNvSpPr>
          <p:nvPr>
            <p:ph type="ftr" sz="quarter" idx="10"/>
          </p:nvPr>
        </p:nvSpPr>
        <p:spPr>
          <a:noFill/>
        </p:spPr>
        <p:txBody>
          <a:bodyPr/>
          <a:lstStyle/>
          <a:p>
            <a:fld id="{B4EC21B3-BD92-4DAE-B47E-570A3C12F71C}" type="slidenum">
              <a:rPr lang="en-US" altLang="zh-CN" smtClean="0"/>
              <a:pPr/>
              <a:t>74</a:t>
            </a:fld>
            <a:endParaRPr lang="en-US" altLang="zh-CN"/>
          </a:p>
        </p:txBody>
      </p:sp>
      <p:grpSp>
        <p:nvGrpSpPr>
          <p:cNvPr id="2" name="Group 3"/>
          <p:cNvGrpSpPr>
            <a:grpSpLocks/>
          </p:cNvGrpSpPr>
          <p:nvPr/>
        </p:nvGrpSpPr>
        <p:grpSpPr bwMode="auto">
          <a:xfrm>
            <a:off x="1042988" y="4267200"/>
            <a:ext cx="6643687" cy="1787525"/>
            <a:chOff x="0" y="0"/>
            <a:chExt cx="4185" cy="1126"/>
          </a:xfrm>
        </p:grpSpPr>
        <p:sp>
          <p:nvSpPr>
            <p:cNvPr id="73734" name="矩形 3"/>
            <p:cNvSpPr>
              <a:spLocks noChangeArrowheads="1"/>
            </p:cNvSpPr>
            <p:nvPr/>
          </p:nvSpPr>
          <p:spPr bwMode="auto">
            <a:xfrm>
              <a:off x="180" y="811"/>
              <a:ext cx="900" cy="180"/>
            </a:xfrm>
            <a:prstGeom prst="rect">
              <a:avLst/>
            </a:prstGeom>
            <a:solidFill>
              <a:schemeClr val="accent1"/>
            </a:solidFill>
            <a:ln w="19050">
              <a:solidFill>
                <a:srgbClr val="5C9929"/>
              </a:solidFill>
              <a:miter lim="800000"/>
              <a:headEnd/>
              <a:tailEnd/>
            </a:ln>
          </p:spPr>
          <p:txBody>
            <a:bodyPr anchor="ctr"/>
            <a:lstStyle/>
            <a:p>
              <a:pPr algn="ctr"/>
              <a:endParaRPr lang="zh-CN" altLang="en-US">
                <a:solidFill>
                  <a:srgbClr val="FFFFFF"/>
                </a:solidFill>
                <a:latin typeface="Corbel" pitchFamily="34" charset="0"/>
              </a:endParaRPr>
            </a:p>
          </p:txBody>
        </p:sp>
        <p:sp>
          <p:nvSpPr>
            <p:cNvPr id="73735" name="矩形 4"/>
            <p:cNvSpPr>
              <a:spLocks noChangeArrowheads="1"/>
            </p:cNvSpPr>
            <p:nvPr/>
          </p:nvSpPr>
          <p:spPr bwMode="auto">
            <a:xfrm>
              <a:off x="2067" y="823"/>
              <a:ext cx="405" cy="225"/>
            </a:xfrm>
            <a:prstGeom prst="rect">
              <a:avLst/>
            </a:prstGeom>
            <a:solidFill>
              <a:srgbClr val="FFFF00"/>
            </a:solidFill>
            <a:ln w="19050">
              <a:solidFill>
                <a:srgbClr val="5C9929"/>
              </a:solidFill>
              <a:miter lim="800000"/>
              <a:headEnd/>
              <a:tailEnd/>
            </a:ln>
          </p:spPr>
          <p:txBody>
            <a:bodyPr anchor="ctr"/>
            <a:lstStyle/>
            <a:p>
              <a:pPr algn="ctr"/>
              <a:endParaRPr lang="zh-CN" altLang="en-US">
                <a:solidFill>
                  <a:srgbClr val="FFFFFF"/>
                </a:solidFill>
                <a:latin typeface="Corbel" pitchFamily="34" charset="0"/>
              </a:endParaRPr>
            </a:p>
          </p:txBody>
        </p:sp>
        <p:sp>
          <p:nvSpPr>
            <p:cNvPr id="73736" name="矩形 5"/>
            <p:cNvSpPr>
              <a:spLocks noChangeArrowheads="1"/>
            </p:cNvSpPr>
            <p:nvPr/>
          </p:nvSpPr>
          <p:spPr bwMode="auto">
            <a:xfrm>
              <a:off x="3600" y="811"/>
              <a:ext cx="405" cy="225"/>
            </a:xfrm>
            <a:prstGeom prst="rect">
              <a:avLst/>
            </a:prstGeom>
            <a:solidFill>
              <a:srgbClr val="FFFF00"/>
            </a:solidFill>
            <a:ln w="19050">
              <a:solidFill>
                <a:srgbClr val="5C9929"/>
              </a:solidFill>
              <a:miter lim="800000"/>
              <a:headEnd/>
              <a:tailEnd/>
            </a:ln>
          </p:spPr>
          <p:txBody>
            <a:bodyPr anchor="ctr"/>
            <a:lstStyle/>
            <a:p>
              <a:pPr algn="ctr"/>
              <a:endParaRPr lang="zh-CN" altLang="en-US">
                <a:solidFill>
                  <a:srgbClr val="FFFFFF"/>
                </a:solidFill>
                <a:latin typeface="Corbel" pitchFamily="34" charset="0"/>
              </a:endParaRPr>
            </a:p>
          </p:txBody>
        </p:sp>
        <p:sp>
          <p:nvSpPr>
            <p:cNvPr id="73737" name="椭圆 6"/>
            <p:cNvSpPr>
              <a:spLocks noChangeArrowheads="1"/>
            </p:cNvSpPr>
            <p:nvPr/>
          </p:nvSpPr>
          <p:spPr bwMode="auto">
            <a:xfrm>
              <a:off x="0" y="676"/>
              <a:ext cx="1260" cy="450"/>
            </a:xfrm>
            <a:prstGeom prst="ellipse">
              <a:avLst/>
            </a:prstGeom>
            <a:noFill/>
            <a:ln w="19050">
              <a:solidFill>
                <a:srgbClr val="FF0000"/>
              </a:solidFill>
              <a:round/>
              <a:headEnd/>
              <a:tailEnd/>
            </a:ln>
          </p:spPr>
          <p:txBody>
            <a:bodyPr anchor="ctr"/>
            <a:lstStyle/>
            <a:p>
              <a:pPr algn="ctr"/>
              <a:endParaRPr lang="zh-CN" altLang="en-US">
                <a:solidFill>
                  <a:srgbClr val="FFFFFF"/>
                </a:solidFill>
                <a:latin typeface="Corbel" pitchFamily="34" charset="0"/>
              </a:endParaRPr>
            </a:p>
          </p:txBody>
        </p:sp>
        <p:sp>
          <p:nvSpPr>
            <p:cNvPr id="73738" name="椭圆 7"/>
            <p:cNvSpPr>
              <a:spLocks noChangeArrowheads="1"/>
            </p:cNvSpPr>
            <p:nvPr/>
          </p:nvSpPr>
          <p:spPr bwMode="auto">
            <a:xfrm>
              <a:off x="1935" y="676"/>
              <a:ext cx="720" cy="450"/>
            </a:xfrm>
            <a:prstGeom prst="ellipse">
              <a:avLst/>
            </a:prstGeom>
            <a:noFill/>
            <a:ln w="19050">
              <a:solidFill>
                <a:srgbClr val="FF0000"/>
              </a:solidFill>
              <a:round/>
              <a:headEnd/>
              <a:tailEnd/>
            </a:ln>
          </p:spPr>
          <p:txBody>
            <a:bodyPr anchor="ctr"/>
            <a:lstStyle/>
            <a:p>
              <a:pPr algn="ctr"/>
              <a:endParaRPr lang="zh-CN" altLang="en-US">
                <a:solidFill>
                  <a:srgbClr val="FFFFFF"/>
                </a:solidFill>
                <a:latin typeface="Corbel" pitchFamily="34" charset="0"/>
              </a:endParaRPr>
            </a:p>
          </p:txBody>
        </p:sp>
        <p:sp>
          <p:nvSpPr>
            <p:cNvPr id="73739" name="椭圆 8"/>
            <p:cNvSpPr>
              <a:spLocks noChangeArrowheads="1"/>
            </p:cNvSpPr>
            <p:nvPr/>
          </p:nvSpPr>
          <p:spPr bwMode="auto">
            <a:xfrm>
              <a:off x="3465" y="676"/>
              <a:ext cx="720" cy="450"/>
            </a:xfrm>
            <a:prstGeom prst="ellipse">
              <a:avLst/>
            </a:prstGeom>
            <a:noFill/>
            <a:ln w="19050">
              <a:solidFill>
                <a:srgbClr val="FF0000"/>
              </a:solidFill>
              <a:round/>
              <a:headEnd/>
              <a:tailEnd/>
            </a:ln>
          </p:spPr>
          <p:txBody>
            <a:bodyPr anchor="ctr"/>
            <a:lstStyle/>
            <a:p>
              <a:pPr algn="ctr"/>
              <a:endParaRPr lang="zh-CN" altLang="en-US">
                <a:solidFill>
                  <a:srgbClr val="FFFFFF"/>
                </a:solidFill>
                <a:latin typeface="Corbel" pitchFamily="34" charset="0"/>
              </a:endParaRPr>
            </a:p>
          </p:txBody>
        </p:sp>
        <p:sp>
          <p:nvSpPr>
            <p:cNvPr id="73740" name="TextBox 9"/>
            <p:cNvSpPr txBox="1">
              <a:spLocks noChangeArrowheads="1"/>
            </p:cNvSpPr>
            <p:nvPr/>
          </p:nvSpPr>
          <p:spPr bwMode="auto">
            <a:xfrm>
              <a:off x="1754" y="0"/>
              <a:ext cx="1044" cy="288"/>
            </a:xfrm>
            <a:prstGeom prst="rect">
              <a:avLst/>
            </a:prstGeom>
            <a:noFill/>
            <a:ln w="9525">
              <a:noFill/>
              <a:miter lim="800000"/>
              <a:headEnd/>
              <a:tailEnd/>
            </a:ln>
          </p:spPr>
          <p:txBody>
            <a:bodyPr>
              <a:spAutoFit/>
            </a:bodyPr>
            <a:lstStyle/>
            <a:p>
              <a:r>
                <a:rPr lang="zh-CN" altLang="en-US" sz="2400" b="1"/>
                <a:t>单元测试</a:t>
              </a:r>
            </a:p>
          </p:txBody>
        </p:sp>
        <p:cxnSp>
          <p:nvCxnSpPr>
            <p:cNvPr id="73741" name="直接箭头连接符 11"/>
            <p:cNvCxnSpPr>
              <a:cxnSpLocks noChangeShapeType="1"/>
            </p:cNvCxnSpPr>
            <p:nvPr/>
          </p:nvCxnSpPr>
          <p:spPr bwMode="auto">
            <a:xfrm rot="5400000">
              <a:off x="1425" y="-32"/>
              <a:ext cx="418" cy="1130"/>
            </a:xfrm>
            <a:prstGeom prst="straightConnector1">
              <a:avLst/>
            </a:prstGeom>
            <a:noFill/>
            <a:ln w="12065">
              <a:solidFill>
                <a:schemeClr val="hlink"/>
              </a:solidFill>
              <a:round/>
              <a:headEnd/>
              <a:tailEnd type="arrow" w="med" len="med"/>
            </a:ln>
          </p:spPr>
        </p:cxnSp>
        <p:cxnSp>
          <p:nvCxnSpPr>
            <p:cNvPr id="73742" name="直接箭头连接符 12"/>
            <p:cNvCxnSpPr>
              <a:cxnSpLocks noChangeShapeType="1"/>
            </p:cNvCxnSpPr>
            <p:nvPr/>
          </p:nvCxnSpPr>
          <p:spPr bwMode="auto">
            <a:xfrm rot="16200000" flipH="1">
              <a:off x="2072" y="455"/>
              <a:ext cx="352" cy="90"/>
            </a:xfrm>
            <a:prstGeom prst="straightConnector1">
              <a:avLst/>
            </a:prstGeom>
            <a:noFill/>
            <a:ln w="12065">
              <a:solidFill>
                <a:schemeClr val="hlink"/>
              </a:solidFill>
              <a:round/>
              <a:headEnd/>
              <a:tailEnd type="arrow" w="med" len="med"/>
            </a:ln>
          </p:spPr>
        </p:cxnSp>
        <p:cxnSp>
          <p:nvCxnSpPr>
            <p:cNvPr id="73743" name="直接箭头连接符 15"/>
            <p:cNvCxnSpPr>
              <a:cxnSpLocks noChangeShapeType="1"/>
            </p:cNvCxnSpPr>
            <p:nvPr/>
          </p:nvCxnSpPr>
          <p:spPr bwMode="auto">
            <a:xfrm rot="16200000" flipH="1">
              <a:off x="2673" y="-150"/>
              <a:ext cx="418" cy="1365"/>
            </a:xfrm>
            <a:prstGeom prst="straightConnector1">
              <a:avLst/>
            </a:prstGeom>
            <a:noFill/>
            <a:ln w="12065">
              <a:solidFill>
                <a:schemeClr val="hlink"/>
              </a:solidFill>
              <a:round/>
              <a:headEnd/>
              <a:tailEnd type="arrow" w="med" len="med"/>
            </a:ln>
          </p:spPr>
        </p:cxn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a:t>测试阶段</a:t>
            </a:r>
            <a:r>
              <a:rPr lang="en-US" altLang="zh-CN"/>
              <a:t>--</a:t>
            </a:r>
            <a:r>
              <a:rPr lang="zh-CN" altLang="en-US"/>
              <a:t>单元测试</a:t>
            </a:r>
          </a:p>
        </p:txBody>
      </p:sp>
      <p:sp>
        <p:nvSpPr>
          <p:cNvPr id="74755" name="内容占位符 2"/>
          <p:cNvSpPr>
            <a:spLocks noGrp="1"/>
          </p:cNvSpPr>
          <p:nvPr>
            <p:ph idx="1"/>
          </p:nvPr>
        </p:nvSpPr>
        <p:spPr/>
        <p:txBody>
          <a:bodyPr/>
          <a:lstStyle/>
          <a:p>
            <a:pPr marL="358775"/>
            <a:r>
              <a:rPr lang="zh-CN" altLang="en-US"/>
              <a:t>单元测试作为针对于编码工作的第一级测试，首次对编码实现的软件单元进行系统地测试。</a:t>
            </a:r>
          </a:p>
          <a:p>
            <a:pPr marL="358775"/>
            <a:r>
              <a:rPr lang="zh-CN" altLang="en-US"/>
              <a:t>单元测试的结果是程序员阶段性成功的标志。</a:t>
            </a:r>
          </a:p>
          <a:p>
            <a:pPr marL="358775"/>
            <a:r>
              <a:rPr lang="zh-CN" altLang="en-US"/>
              <a:t>完成单元测试的标志是：</a:t>
            </a:r>
          </a:p>
          <a:p>
            <a:pPr lvl="1"/>
            <a:r>
              <a:rPr lang="zh-CN" altLang="en-US">
                <a:solidFill>
                  <a:srgbClr val="0000FF"/>
                </a:solidFill>
                <a:cs typeface="楷体_GB2312" pitchFamily="49" charset="-122"/>
              </a:rPr>
              <a:t>在单元测试中发现的错误已经得到修改，并且通过了再测试。</a:t>
            </a:r>
          </a:p>
          <a:p>
            <a:pPr lvl="1"/>
            <a:r>
              <a:rPr lang="zh-CN" altLang="en-US">
                <a:solidFill>
                  <a:srgbClr val="0000FF"/>
                </a:solidFill>
                <a:cs typeface="楷体_GB2312" pitchFamily="49" charset="-122"/>
              </a:rPr>
              <a:t>达到了相关的覆盖率的要求。</a:t>
            </a:r>
          </a:p>
          <a:p>
            <a:pPr lvl="1"/>
            <a:r>
              <a:rPr lang="zh-CN" altLang="en-US">
                <a:solidFill>
                  <a:srgbClr val="0000FF"/>
                </a:solidFill>
                <a:cs typeface="楷体_GB2312" pitchFamily="49" charset="-122"/>
              </a:rPr>
              <a:t>完成软件单元测试报告。</a:t>
            </a:r>
          </a:p>
          <a:p>
            <a:pPr marL="358775"/>
            <a:endParaRPr lang="zh-CN" altLang="en-US"/>
          </a:p>
        </p:txBody>
      </p:sp>
      <p:sp>
        <p:nvSpPr>
          <p:cNvPr id="74756" name="页脚占位符 3"/>
          <p:cNvSpPr>
            <a:spLocks noGrp="1"/>
          </p:cNvSpPr>
          <p:nvPr>
            <p:ph type="ftr" sz="quarter" idx="10"/>
          </p:nvPr>
        </p:nvSpPr>
        <p:spPr>
          <a:noFill/>
        </p:spPr>
        <p:txBody>
          <a:bodyPr/>
          <a:lstStyle/>
          <a:p>
            <a:fld id="{93E7F0CE-F0B0-4A43-AD71-9F20C98AD632}" type="slidenum">
              <a:rPr lang="en-US" altLang="zh-CN" smtClean="0"/>
              <a:pPr/>
              <a:t>75</a:t>
            </a:fld>
            <a:endParaRPr lang="en-US" altLang="zh-CN"/>
          </a:p>
        </p:txBody>
      </p:sp>
      <p:sp>
        <p:nvSpPr>
          <p:cNvPr id="5" name="云形标注 4"/>
          <p:cNvSpPr/>
          <p:nvPr/>
        </p:nvSpPr>
        <p:spPr bwMode="auto">
          <a:xfrm>
            <a:off x="6172200" y="4343400"/>
            <a:ext cx="2286000" cy="1524000"/>
          </a:xfrm>
          <a:prstGeom prst="cloudCallout">
            <a:avLst>
              <a:gd name="adj1" fmla="val -83679"/>
              <a:gd name="adj2" fmla="val -4102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u="none" strike="noStrike" cap="none" normalizeH="0" baseline="0">
                <a:ln>
                  <a:noFill/>
                </a:ln>
                <a:solidFill>
                  <a:srgbClr val="FF0000"/>
                </a:solidFill>
                <a:effectLst/>
                <a:latin typeface="Arial" charset="0"/>
                <a:ea typeface="宋体" pitchFamily="2" charset="-122"/>
              </a:rPr>
              <a:t>谁负责单元测试比较好？</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7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a:t>测试阶段</a:t>
            </a:r>
            <a:r>
              <a:rPr lang="en-US" altLang="zh-CN"/>
              <a:t>—</a:t>
            </a:r>
            <a:r>
              <a:rPr lang="zh-CN" altLang="en-US"/>
              <a:t>集成测试</a:t>
            </a:r>
          </a:p>
        </p:txBody>
      </p:sp>
      <p:sp>
        <p:nvSpPr>
          <p:cNvPr id="75779" name="内容占位符 2"/>
          <p:cNvSpPr>
            <a:spLocks noGrp="1"/>
          </p:cNvSpPr>
          <p:nvPr>
            <p:ph idx="1"/>
          </p:nvPr>
        </p:nvSpPr>
        <p:spPr/>
        <p:txBody>
          <a:bodyPr/>
          <a:lstStyle/>
          <a:p>
            <a:pPr marL="358775">
              <a:spcBef>
                <a:spcPct val="15000"/>
              </a:spcBef>
            </a:pPr>
            <a:r>
              <a:rPr lang="zh-CN" altLang="en-US"/>
              <a:t>集成是把组件组合成更大部件的过程。</a:t>
            </a:r>
          </a:p>
          <a:p>
            <a:pPr marL="358775">
              <a:spcBef>
                <a:spcPct val="15000"/>
              </a:spcBef>
            </a:pPr>
            <a:r>
              <a:rPr lang="zh-CN" altLang="en-US"/>
              <a:t>集成测试不是单纯的测试，还是</a:t>
            </a:r>
            <a:r>
              <a:rPr lang="zh-CN" altLang="en-US">
                <a:solidFill>
                  <a:srgbClr val="FF0000"/>
                </a:solidFill>
              </a:rPr>
              <a:t>验证</a:t>
            </a:r>
            <a:r>
              <a:rPr lang="zh-CN" altLang="en-US"/>
              <a:t>集成后的系统是否达到了既定的设计目标。</a:t>
            </a:r>
          </a:p>
          <a:p>
            <a:pPr marL="358775">
              <a:spcBef>
                <a:spcPct val="15000"/>
              </a:spcBef>
            </a:pPr>
            <a:r>
              <a:rPr lang="zh-CN" altLang="en-US"/>
              <a:t>集成测试是将已分别通过测试的单元（组件），按设计要求</a:t>
            </a:r>
            <a:r>
              <a:rPr lang="zh-CN" altLang="en-US">
                <a:solidFill>
                  <a:srgbClr val="FF0000"/>
                </a:solidFill>
              </a:rPr>
              <a:t>组合</a:t>
            </a:r>
            <a:r>
              <a:rPr lang="zh-CN" altLang="en-US"/>
              <a:t>起来再进行的测试。</a:t>
            </a:r>
          </a:p>
          <a:p>
            <a:pPr marL="358775">
              <a:spcBef>
                <a:spcPct val="15000"/>
              </a:spcBef>
            </a:pPr>
            <a:r>
              <a:rPr lang="zh-CN" altLang="en-US"/>
              <a:t>集成测试的目的，是揭示</a:t>
            </a:r>
            <a:r>
              <a:rPr lang="zh-CN" altLang="en-US">
                <a:solidFill>
                  <a:srgbClr val="FF0000"/>
                </a:solidFill>
              </a:rPr>
              <a:t>接口</a:t>
            </a:r>
            <a:r>
              <a:rPr lang="zh-CN" altLang="en-US"/>
              <a:t>以及模块间</a:t>
            </a:r>
            <a:r>
              <a:rPr lang="zh-CN" altLang="en-US">
                <a:solidFill>
                  <a:srgbClr val="FF0000"/>
                </a:solidFill>
              </a:rPr>
              <a:t>交互</a:t>
            </a:r>
            <a:r>
              <a:rPr lang="zh-CN" altLang="en-US"/>
              <a:t>的缺陷。</a:t>
            </a:r>
          </a:p>
          <a:p>
            <a:pPr marL="358775">
              <a:spcBef>
                <a:spcPct val="15000"/>
              </a:spcBef>
            </a:pPr>
            <a:r>
              <a:rPr lang="zh-CN" altLang="en-US"/>
              <a:t>集成测试一般包括：</a:t>
            </a:r>
          </a:p>
          <a:p>
            <a:pPr lvl="1"/>
            <a:r>
              <a:rPr lang="zh-CN" altLang="en-US">
                <a:solidFill>
                  <a:srgbClr val="0000FF"/>
                </a:solidFill>
                <a:cs typeface="楷体_GB2312" pitchFamily="49" charset="-122"/>
              </a:rPr>
              <a:t>逻辑关系检查、数据关系检查、业务关系检查、模块间接口检查等。</a:t>
            </a:r>
          </a:p>
          <a:p>
            <a:pPr marL="358775"/>
            <a:endParaRPr lang="zh-CN" altLang="en-US"/>
          </a:p>
        </p:txBody>
      </p:sp>
      <p:sp>
        <p:nvSpPr>
          <p:cNvPr id="75780" name="页脚占位符 3"/>
          <p:cNvSpPr>
            <a:spLocks noGrp="1"/>
          </p:cNvSpPr>
          <p:nvPr>
            <p:ph type="ftr" sz="quarter" idx="10"/>
          </p:nvPr>
        </p:nvSpPr>
        <p:spPr>
          <a:noFill/>
        </p:spPr>
        <p:txBody>
          <a:bodyPr/>
          <a:lstStyle/>
          <a:p>
            <a:fld id="{1ED9E228-1E88-44C7-A773-BB19880469C2}" type="slidenum">
              <a:rPr lang="en-US" altLang="zh-CN" smtClean="0"/>
              <a:pPr/>
              <a:t>76</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dirty="0"/>
              <a:t>测试阶段</a:t>
            </a:r>
            <a:r>
              <a:rPr lang="en-US" altLang="zh-CN" dirty="0"/>
              <a:t>-</a:t>
            </a:r>
            <a:r>
              <a:rPr lang="zh-CN" altLang="en-US" dirty="0"/>
              <a:t>系统测试</a:t>
            </a:r>
          </a:p>
        </p:txBody>
      </p:sp>
      <p:sp>
        <p:nvSpPr>
          <p:cNvPr id="76803" name="内容占位符 2"/>
          <p:cNvSpPr>
            <a:spLocks noGrp="1"/>
          </p:cNvSpPr>
          <p:nvPr>
            <p:ph idx="1"/>
          </p:nvPr>
        </p:nvSpPr>
        <p:spPr/>
        <p:txBody>
          <a:bodyPr/>
          <a:lstStyle/>
          <a:p>
            <a:pPr marL="358775">
              <a:spcBef>
                <a:spcPct val="15000"/>
              </a:spcBef>
            </a:pPr>
            <a:r>
              <a:rPr lang="zh-CN" altLang="en-US">
                <a:latin typeface="宋体" pitchFamily="2" charset="-122"/>
              </a:rPr>
              <a:t>系统测试是用于验证经测试的集成系统</a:t>
            </a:r>
            <a:r>
              <a:rPr lang="zh-CN" altLang="en-US">
                <a:solidFill>
                  <a:srgbClr val="FF0000"/>
                </a:solidFill>
                <a:latin typeface="宋体" pitchFamily="2" charset="-122"/>
              </a:rPr>
              <a:t>是否满足指定需求</a:t>
            </a:r>
            <a:r>
              <a:rPr lang="zh-CN" altLang="en-US">
                <a:latin typeface="宋体" pitchFamily="2" charset="-122"/>
              </a:rPr>
              <a:t>而进行的测试，是系统级别的测试。</a:t>
            </a:r>
          </a:p>
          <a:p>
            <a:pPr marL="358775">
              <a:spcBef>
                <a:spcPct val="15000"/>
              </a:spcBef>
            </a:pPr>
            <a:r>
              <a:rPr lang="zh-CN" altLang="en-US">
                <a:latin typeface="宋体" pitchFamily="2" charset="-122"/>
              </a:rPr>
              <a:t>系统测试的被测对象是软件的特性</a:t>
            </a:r>
            <a:r>
              <a:rPr lang="en-US" altLang="zh-CN">
                <a:latin typeface="宋体" pitchFamily="2" charset="-122"/>
              </a:rPr>
              <a:t>——</a:t>
            </a:r>
            <a:r>
              <a:rPr lang="zh-CN" altLang="en-US">
                <a:latin typeface="宋体" pitchFamily="2" charset="-122"/>
              </a:rPr>
              <a:t>包括</a:t>
            </a:r>
            <a:r>
              <a:rPr lang="zh-CN" altLang="en-US">
                <a:solidFill>
                  <a:srgbClr val="FF0000"/>
                </a:solidFill>
                <a:latin typeface="宋体" pitchFamily="2" charset="-122"/>
              </a:rPr>
              <a:t>功能和非功能</a:t>
            </a:r>
            <a:r>
              <a:rPr lang="zh-CN" altLang="en-US">
                <a:latin typeface="宋体" pitchFamily="2" charset="-122"/>
              </a:rPr>
              <a:t>（主要）的特性。</a:t>
            </a:r>
          </a:p>
          <a:p>
            <a:pPr marL="358775">
              <a:spcBef>
                <a:spcPct val="15000"/>
              </a:spcBef>
            </a:pPr>
            <a:r>
              <a:rPr lang="zh-CN" altLang="en-US">
                <a:latin typeface="宋体" pitchFamily="2" charset="-122"/>
              </a:rPr>
              <a:t>系统测试要检验软件的各种功能操作是否正常，并检验它的效率、强度、兼容性、可靠性、故障修复等一系列的性能指标。因此，系统测试时一个庞大的工程。</a:t>
            </a:r>
          </a:p>
          <a:p>
            <a:pPr marL="358775">
              <a:spcBef>
                <a:spcPct val="15000"/>
              </a:spcBef>
            </a:pPr>
            <a:r>
              <a:rPr lang="zh-CN" altLang="en-US">
                <a:latin typeface="宋体" pitchFamily="2" charset="-122"/>
              </a:rPr>
              <a:t>系统测试是“整机”测试，故</a:t>
            </a:r>
            <a:r>
              <a:rPr lang="zh-CN" altLang="en-US">
                <a:solidFill>
                  <a:srgbClr val="FF0000"/>
                </a:solidFill>
                <a:latin typeface="宋体" pitchFamily="2" charset="-122"/>
              </a:rPr>
              <a:t>测试环境</a:t>
            </a:r>
            <a:r>
              <a:rPr lang="zh-CN" altLang="en-US">
                <a:latin typeface="宋体" pitchFamily="2" charset="-122"/>
              </a:rPr>
              <a:t>十分重要。</a:t>
            </a:r>
          </a:p>
          <a:p>
            <a:pPr lvl="1"/>
            <a:r>
              <a:rPr lang="zh-CN" altLang="en-US">
                <a:solidFill>
                  <a:srgbClr val="0000FF"/>
                </a:solidFill>
                <a:cs typeface="楷体_GB2312" pitchFamily="49" charset="-122"/>
              </a:rPr>
              <a:t>要考虑软硬件设备和真正的使用环境。</a:t>
            </a:r>
          </a:p>
          <a:p>
            <a:pPr marL="358775"/>
            <a:endParaRPr lang="zh-CN" altLang="en-US"/>
          </a:p>
        </p:txBody>
      </p:sp>
      <p:sp>
        <p:nvSpPr>
          <p:cNvPr id="76804" name="页脚占位符 3"/>
          <p:cNvSpPr>
            <a:spLocks noGrp="1"/>
          </p:cNvSpPr>
          <p:nvPr>
            <p:ph type="ftr" sz="quarter" idx="10"/>
          </p:nvPr>
        </p:nvSpPr>
        <p:spPr>
          <a:noFill/>
        </p:spPr>
        <p:txBody>
          <a:bodyPr/>
          <a:lstStyle/>
          <a:p>
            <a:fld id="{A22382CA-F17B-4E9F-B9D2-1155F37E9D05}" type="slidenum">
              <a:rPr lang="en-US" altLang="zh-CN" smtClean="0"/>
              <a:pPr/>
              <a:t>77</a:t>
            </a:fld>
            <a:endParaRPr lang="en-US" altLang="zh-CN"/>
          </a:p>
        </p:txBody>
      </p:sp>
      <p:sp>
        <p:nvSpPr>
          <p:cNvPr id="2" name="文本框 1">
            <a:extLst>
              <a:ext uri="{FF2B5EF4-FFF2-40B4-BE49-F238E27FC236}">
                <a16:creationId xmlns:a16="http://schemas.microsoft.com/office/drawing/2014/main" id="{3D5704CD-30A0-7A40-8974-6BF4053F4298}"/>
              </a:ext>
            </a:extLst>
          </p:cNvPr>
          <p:cNvSpPr txBox="1"/>
          <p:nvPr/>
        </p:nvSpPr>
        <p:spPr>
          <a:xfrm>
            <a:off x="4953000" y="183318"/>
            <a:ext cx="2236510" cy="455638"/>
          </a:xfrm>
          <a:prstGeom prst="rect">
            <a:avLst/>
          </a:prstGeom>
          <a:noFill/>
        </p:spPr>
        <p:txBody>
          <a:bodyPr wrap="none" rtlCol="0">
            <a:spAutoFit/>
          </a:bodyPr>
          <a:lstStyle/>
          <a:p>
            <a:pPr algn="l">
              <a:lnSpc>
                <a:spcPct val="125000"/>
              </a:lnSpc>
            </a:pPr>
            <a:r>
              <a:rPr kumimoji="1" lang="zh-CN" altLang="en-US" sz="2000" b="1" i="0" dirty="0">
                <a:solidFill>
                  <a:srgbClr val="006600"/>
                </a:solidFill>
                <a:latin typeface="Kaiti SC" panose="02010600040101010101" pitchFamily="2" charset="-122"/>
                <a:ea typeface="Kaiti SC" panose="02010600040101010101" pitchFamily="2" charset="-122"/>
              </a:rPr>
              <a:t>非常重视的阶段！</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8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8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8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a:t>测试阶段</a:t>
            </a:r>
            <a:r>
              <a:rPr lang="en-US" altLang="zh-CN"/>
              <a:t>-</a:t>
            </a:r>
            <a:r>
              <a:rPr lang="zh-CN" altLang="en-US"/>
              <a:t>验收测试</a:t>
            </a:r>
          </a:p>
        </p:txBody>
      </p:sp>
      <p:sp>
        <p:nvSpPr>
          <p:cNvPr id="77827" name="内容占位符 2"/>
          <p:cNvSpPr>
            <a:spLocks noGrp="1"/>
          </p:cNvSpPr>
          <p:nvPr>
            <p:ph idx="1"/>
          </p:nvPr>
        </p:nvSpPr>
        <p:spPr/>
        <p:txBody>
          <a:bodyPr/>
          <a:lstStyle/>
          <a:p>
            <a:pPr marL="358775"/>
            <a:r>
              <a:rPr lang="zh-CN" altLang="en-US" sz="2400"/>
              <a:t>验收测试是在系统测试通过，以及发现错误在修正之后才开始的测试，是整个确认测试的最后一个阶段。由用户在使用环境下测试。</a:t>
            </a:r>
          </a:p>
          <a:p>
            <a:pPr lvl="1"/>
            <a:r>
              <a:rPr lang="zh-CN" altLang="en-US">
                <a:cs typeface="楷体_GB2312" pitchFamily="49" charset="-122"/>
              </a:rPr>
              <a:t>如同我们购买汽车时的“试车”一样，我们要验证预期的产品品质。</a:t>
            </a:r>
          </a:p>
          <a:p>
            <a:pPr marL="358775"/>
            <a:r>
              <a:rPr lang="zh-CN" altLang="en-US" sz="2400"/>
              <a:t>如果是客户定制的软件，客户将根据合同执行验收测试；对于通用软件，会在一个公共的测试环境中进行验收测试。</a:t>
            </a:r>
          </a:p>
          <a:p>
            <a:pPr marL="358775"/>
            <a:r>
              <a:rPr lang="zh-CN" altLang="en-US" sz="2400"/>
              <a:t>验收测试分为两个阶段：</a:t>
            </a:r>
          </a:p>
          <a:p>
            <a:pPr lvl="1"/>
            <a:r>
              <a:rPr lang="en-GB" altLang="en-US" b="1">
                <a:solidFill>
                  <a:srgbClr val="FF0000"/>
                </a:solidFill>
                <a:cs typeface="楷体_GB2312" pitchFamily="49" charset="-122"/>
              </a:rPr>
              <a:t>α</a:t>
            </a:r>
            <a:r>
              <a:rPr lang="zh-CN" altLang="en-US" b="1">
                <a:solidFill>
                  <a:srgbClr val="FF0000"/>
                </a:solidFill>
                <a:cs typeface="楷体_GB2312" pitchFamily="49" charset="-122"/>
              </a:rPr>
              <a:t>测试</a:t>
            </a:r>
            <a:r>
              <a:rPr lang="zh-CN" altLang="en-US">
                <a:cs typeface="楷体_GB2312" pitchFamily="49" charset="-122"/>
              </a:rPr>
              <a:t>：在模拟用户的环境中测试，由用户、测试人员、开发人员等参与的内部测试；</a:t>
            </a:r>
          </a:p>
          <a:p>
            <a:pPr lvl="1"/>
            <a:r>
              <a:rPr lang="en-GB" altLang="en-US" b="1">
                <a:solidFill>
                  <a:srgbClr val="FF0000"/>
                </a:solidFill>
                <a:cs typeface="楷体_GB2312" pitchFamily="49" charset="-122"/>
              </a:rPr>
              <a:t>β</a:t>
            </a:r>
            <a:r>
              <a:rPr lang="zh-CN" altLang="en-US" b="1">
                <a:solidFill>
                  <a:srgbClr val="FF0000"/>
                </a:solidFill>
                <a:cs typeface="楷体_GB2312" pitchFamily="49" charset="-122"/>
              </a:rPr>
              <a:t>测试</a:t>
            </a:r>
            <a:r>
              <a:rPr lang="zh-CN" altLang="en-US">
                <a:cs typeface="楷体_GB2312" pitchFamily="49" charset="-122"/>
              </a:rPr>
              <a:t>：在实际用户的环境中测试，完全交给最终用户。</a:t>
            </a:r>
          </a:p>
          <a:p>
            <a:pPr lvl="1"/>
            <a:endParaRPr lang="zh-CN" altLang="en-US">
              <a:cs typeface="楷体_GB2312" pitchFamily="49" charset="-122"/>
            </a:endParaRPr>
          </a:p>
        </p:txBody>
      </p:sp>
      <p:sp>
        <p:nvSpPr>
          <p:cNvPr id="77828" name="页脚占位符 3"/>
          <p:cNvSpPr>
            <a:spLocks noGrp="1"/>
          </p:cNvSpPr>
          <p:nvPr>
            <p:ph type="ftr" sz="quarter" idx="10"/>
          </p:nvPr>
        </p:nvSpPr>
        <p:spPr>
          <a:noFill/>
        </p:spPr>
        <p:txBody>
          <a:bodyPr/>
          <a:lstStyle/>
          <a:p>
            <a:fld id="{A35686C3-BA28-4CD3-A7B6-25B2CB8AEA23}" type="slidenum">
              <a:rPr lang="en-US" altLang="zh-CN" smtClean="0"/>
              <a:pPr/>
              <a:t>78</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782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78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a:xfrm>
            <a:off x="1079500" y="76200"/>
            <a:ext cx="7683500" cy="647700"/>
          </a:xfrm>
        </p:spPr>
        <p:txBody>
          <a:bodyPr/>
          <a:lstStyle/>
          <a:p>
            <a:r>
              <a:rPr lang="zh-CN" altLang="en-US"/>
              <a:t>单元测试、集成测试、系统测试的关系</a:t>
            </a:r>
          </a:p>
        </p:txBody>
      </p:sp>
      <p:sp>
        <p:nvSpPr>
          <p:cNvPr id="78851" name="页脚占位符 3"/>
          <p:cNvSpPr>
            <a:spLocks noGrp="1"/>
          </p:cNvSpPr>
          <p:nvPr>
            <p:ph type="ftr" sz="quarter" idx="10"/>
          </p:nvPr>
        </p:nvSpPr>
        <p:spPr>
          <a:noFill/>
        </p:spPr>
        <p:txBody>
          <a:bodyPr/>
          <a:lstStyle/>
          <a:p>
            <a:fld id="{FB8D1645-ECEF-48BB-84E2-61360043C821}" type="slidenum">
              <a:rPr lang="en-US" altLang="zh-CN" smtClean="0"/>
              <a:pPr/>
              <a:t>79</a:t>
            </a:fld>
            <a:endParaRPr lang="en-US" altLang="zh-CN"/>
          </a:p>
        </p:txBody>
      </p:sp>
      <p:grpSp>
        <p:nvGrpSpPr>
          <p:cNvPr id="2" name="Group 4"/>
          <p:cNvGrpSpPr>
            <a:grpSpLocks/>
          </p:cNvGrpSpPr>
          <p:nvPr/>
        </p:nvGrpSpPr>
        <p:grpSpPr bwMode="auto">
          <a:xfrm>
            <a:off x="827088" y="1341438"/>
            <a:ext cx="6842125" cy="4679950"/>
            <a:chOff x="0" y="0"/>
            <a:chExt cx="4310" cy="2948"/>
          </a:xfrm>
        </p:grpSpPr>
        <p:sp>
          <p:nvSpPr>
            <p:cNvPr id="78859" name="Rectangle 5"/>
            <p:cNvSpPr>
              <a:spLocks noChangeArrowheads="1"/>
            </p:cNvSpPr>
            <p:nvPr/>
          </p:nvSpPr>
          <p:spPr bwMode="auto">
            <a:xfrm>
              <a:off x="1134" y="0"/>
              <a:ext cx="2222" cy="408"/>
            </a:xfrm>
            <a:prstGeom prst="rect">
              <a:avLst/>
            </a:prstGeom>
            <a:noFill/>
            <a:ln w="9525">
              <a:solidFill>
                <a:schemeClr val="tx1"/>
              </a:solidFill>
              <a:miter lim="800000"/>
              <a:headEnd/>
              <a:tailEnd/>
            </a:ln>
          </p:spPr>
          <p:txBody>
            <a:bodyPr wrap="none" anchor="ctr"/>
            <a:lstStyle/>
            <a:p>
              <a:pPr algn="ctr"/>
              <a:r>
                <a:rPr lang="zh-CN" altLang="en-US" sz="2400" b="1" i="0"/>
                <a:t>系  统</a:t>
              </a:r>
            </a:p>
          </p:txBody>
        </p:sp>
        <p:sp>
          <p:nvSpPr>
            <p:cNvPr id="78860" name="Rectangle 6"/>
            <p:cNvSpPr>
              <a:spLocks noChangeArrowheads="1"/>
            </p:cNvSpPr>
            <p:nvPr/>
          </p:nvSpPr>
          <p:spPr bwMode="auto">
            <a:xfrm>
              <a:off x="273" y="771"/>
              <a:ext cx="1814" cy="408"/>
            </a:xfrm>
            <a:prstGeom prst="rect">
              <a:avLst/>
            </a:prstGeom>
            <a:noFill/>
            <a:ln w="9525">
              <a:solidFill>
                <a:schemeClr val="tx1"/>
              </a:solidFill>
              <a:miter lim="800000"/>
              <a:headEnd/>
              <a:tailEnd/>
            </a:ln>
          </p:spPr>
          <p:txBody>
            <a:bodyPr wrap="none" anchor="ctr"/>
            <a:lstStyle/>
            <a:p>
              <a:pPr algn="ctr"/>
              <a:r>
                <a:rPr lang="zh-CN" altLang="en-US" sz="2400" b="1" i="0"/>
                <a:t>子系统</a:t>
              </a:r>
              <a:r>
                <a:rPr lang="en-US" altLang="zh-CN" sz="2400" b="1" i="0"/>
                <a:t>1</a:t>
              </a:r>
            </a:p>
          </p:txBody>
        </p:sp>
        <p:sp>
          <p:nvSpPr>
            <p:cNvPr id="78861" name="Rectangle 7"/>
            <p:cNvSpPr>
              <a:spLocks noChangeArrowheads="1"/>
            </p:cNvSpPr>
            <p:nvPr/>
          </p:nvSpPr>
          <p:spPr bwMode="auto">
            <a:xfrm>
              <a:off x="2450" y="771"/>
              <a:ext cx="1860" cy="408"/>
            </a:xfrm>
            <a:prstGeom prst="rect">
              <a:avLst/>
            </a:prstGeom>
            <a:noFill/>
            <a:ln w="9525">
              <a:solidFill>
                <a:schemeClr val="tx1"/>
              </a:solidFill>
              <a:miter lim="800000"/>
              <a:headEnd/>
              <a:tailEnd/>
            </a:ln>
          </p:spPr>
          <p:txBody>
            <a:bodyPr wrap="none" anchor="ctr"/>
            <a:lstStyle/>
            <a:p>
              <a:pPr algn="ctr"/>
              <a:r>
                <a:rPr lang="zh-CN" altLang="en-US" sz="2400" b="1" i="0"/>
                <a:t>子系统</a:t>
              </a:r>
              <a:r>
                <a:rPr lang="en-US" altLang="zh-CN" sz="2400" b="1" i="0"/>
                <a:t>n</a:t>
              </a:r>
            </a:p>
          </p:txBody>
        </p:sp>
        <p:sp>
          <p:nvSpPr>
            <p:cNvPr id="78862" name="Rectangle 8"/>
            <p:cNvSpPr>
              <a:spLocks noChangeArrowheads="1"/>
            </p:cNvSpPr>
            <p:nvPr/>
          </p:nvSpPr>
          <p:spPr bwMode="auto">
            <a:xfrm>
              <a:off x="408" y="1633"/>
              <a:ext cx="726" cy="408"/>
            </a:xfrm>
            <a:prstGeom prst="rect">
              <a:avLst/>
            </a:prstGeom>
            <a:noFill/>
            <a:ln w="9525">
              <a:solidFill>
                <a:schemeClr val="tx1"/>
              </a:solidFill>
              <a:miter lim="800000"/>
              <a:headEnd/>
              <a:tailEnd/>
            </a:ln>
          </p:spPr>
          <p:txBody>
            <a:bodyPr wrap="none" anchor="ctr"/>
            <a:lstStyle/>
            <a:p>
              <a:pPr algn="ctr"/>
              <a:r>
                <a:rPr lang="zh-CN" altLang="en-US" sz="2400" b="1" i="0"/>
                <a:t>模块</a:t>
              </a:r>
              <a:r>
                <a:rPr lang="en-US" altLang="zh-CN" sz="2400" b="1" i="0"/>
                <a:t>1</a:t>
              </a:r>
            </a:p>
          </p:txBody>
        </p:sp>
        <p:sp>
          <p:nvSpPr>
            <p:cNvPr id="78863" name="Text Box 9"/>
            <p:cNvSpPr txBox="1">
              <a:spLocks noChangeArrowheads="1"/>
            </p:cNvSpPr>
            <p:nvPr/>
          </p:nvSpPr>
          <p:spPr bwMode="auto">
            <a:xfrm>
              <a:off x="1996" y="862"/>
              <a:ext cx="590" cy="327"/>
            </a:xfrm>
            <a:prstGeom prst="rect">
              <a:avLst/>
            </a:prstGeom>
            <a:noFill/>
            <a:ln w="9525">
              <a:noFill/>
              <a:miter lim="800000"/>
              <a:headEnd/>
              <a:tailEnd/>
            </a:ln>
          </p:spPr>
          <p:txBody>
            <a:bodyPr>
              <a:spAutoFit/>
            </a:bodyPr>
            <a:lstStyle/>
            <a:p>
              <a:pPr algn="ctr">
                <a:spcBef>
                  <a:spcPct val="50000"/>
                </a:spcBef>
              </a:pPr>
              <a:r>
                <a:rPr lang="en-US" altLang="zh-CN" sz="2800" b="1" i="0"/>
                <a:t>…</a:t>
              </a:r>
            </a:p>
          </p:txBody>
        </p:sp>
        <p:sp>
          <p:nvSpPr>
            <p:cNvPr id="78864" name="Rectangle 10"/>
            <p:cNvSpPr>
              <a:spLocks noChangeArrowheads="1"/>
            </p:cNvSpPr>
            <p:nvPr/>
          </p:nvSpPr>
          <p:spPr bwMode="auto">
            <a:xfrm>
              <a:off x="1543" y="1633"/>
              <a:ext cx="726" cy="408"/>
            </a:xfrm>
            <a:prstGeom prst="rect">
              <a:avLst/>
            </a:prstGeom>
            <a:noFill/>
            <a:ln w="9525">
              <a:solidFill>
                <a:schemeClr val="tx1"/>
              </a:solidFill>
              <a:miter lim="800000"/>
              <a:headEnd/>
              <a:tailEnd/>
            </a:ln>
          </p:spPr>
          <p:txBody>
            <a:bodyPr wrap="none" anchor="ctr"/>
            <a:lstStyle/>
            <a:p>
              <a:pPr algn="ctr"/>
              <a:r>
                <a:rPr lang="zh-CN" altLang="en-US" sz="2400" b="1" i="0"/>
                <a:t>模块</a:t>
              </a:r>
              <a:r>
                <a:rPr lang="en-US" altLang="zh-CN" sz="2400" b="1" i="0"/>
                <a:t>n</a:t>
              </a:r>
            </a:p>
          </p:txBody>
        </p:sp>
        <p:sp>
          <p:nvSpPr>
            <p:cNvPr id="78865" name="Rectangle 11"/>
            <p:cNvSpPr>
              <a:spLocks noChangeArrowheads="1"/>
            </p:cNvSpPr>
            <p:nvPr/>
          </p:nvSpPr>
          <p:spPr bwMode="auto">
            <a:xfrm>
              <a:off x="2450" y="1633"/>
              <a:ext cx="726" cy="408"/>
            </a:xfrm>
            <a:prstGeom prst="rect">
              <a:avLst/>
            </a:prstGeom>
            <a:noFill/>
            <a:ln w="9525">
              <a:solidFill>
                <a:schemeClr val="tx1"/>
              </a:solidFill>
              <a:miter lim="800000"/>
              <a:headEnd/>
              <a:tailEnd/>
            </a:ln>
          </p:spPr>
          <p:txBody>
            <a:bodyPr wrap="none" anchor="ctr"/>
            <a:lstStyle/>
            <a:p>
              <a:pPr algn="ctr"/>
              <a:r>
                <a:rPr lang="zh-CN" altLang="en-US" sz="2400" b="1" i="0"/>
                <a:t>模块</a:t>
              </a:r>
              <a:r>
                <a:rPr lang="en-US" altLang="zh-CN" sz="2400" b="1" i="0"/>
                <a:t>1</a:t>
              </a:r>
            </a:p>
          </p:txBody>
        </p:sp>
        <p:sp>
          <p:nvSpPr>
            <p:cNvPr id="78866" name="Rectangle 12"/>
            <p:cNvSpPr>
              <a:spLocks noChangeArrowheads="1"/>
            </p:cNvSpPr>
            <p:nvPr/>
          </p:nvSpPr>
          <p:spPr bwMode="auto">
            <a:xfrm>
              <a:off x="3584" y="1633"/>
              <a:ext cx="726" cy="408"/>
            </a:xfrm>
            <a:prstGeom prst="rect">
              <a:avLst/>
            </a:prstGeom>
            <a:noFill/>
            <a:ln w="9525">
              <a:solidFill>
                <a:schemeClr val="tx1"/>
              </a:solidFill>
              <a:miter lim="800000"/>
              <a:headEnd/>
              <a:tailEnd/>
            </a:ln>
          </p:spPr>
          <p:txBody>
            <a:bodyPr wrap="none" anchor="ctr"/>
            <a:lstStyle/>
            <a:p>
              <a:pPr algn="ctr"/>
              <a:r>
                <a:rPr lang="zh-CN" altLang="en-US" sz="2400" b="1" i="0"/>
                <a:t>模块</a:t>
              </a:r>
              <a:r>
                <a:rPr lang="en-US" altLang="zh-CN" sz="2400" b="1" i="0"/>
                <a:t>m</a:t>
              </a:r>
            </a:p>
          </p:txBody>
        </p:sp>
        <p:sp>
          <p:nvSpPr>
            <p:cNvPr id="78867" name="Rectangle 13"/>
            <p:cNvSpPr>
              <a:spLocks noChangeArrowheads="1"/>
            </p:cNvSpPr>
            <p:nvPr/>
          </p:nvSpPr>
          <p:spPr bwMode="auto">
            <a:xfrm>
              <a:off x="0" y="2540"/>
              <a:ext cx="726" cy="408"/>
            </a:xfrm>
            <a:prstGeom prst="rect">
              <a:avLst/>
            </a:prstGeom>
            <a:noFill/>
            <a:ln w="9525">
              <a:solidFill>
                <a:schemeClr val="tx1"/>
              </a:solidFill>
              <a:miter lim="800000"/>
              <a:headEnd/>
              <a:tailEnd/>
            </a:ln>
          </p:spPr>
          <p:txBody>
            <a:bodyPr wrap="none" anchor="ctr"/>
            <a:lstStyle/>
            <a:p>
              <a:pPr algn="ctr"/>
              <a:r>
                <a:rPr lang="zh-CN" altLang="en-US" sz="2400" b="1" i="0" dirty="0"/>
                <a:t>单元</a:t>
              </a:r>
              <a:r>
                <a:rPr lang="en-US" altLang="zh-CN" sz="2400" b="1" i="0" dirty="0"/>
                <a:t>1</a:t>
              </a:r>
            </a:p>
          </p:txBody>
        </p:sp>
        <p:sp>
          <p:nvSpPr>
            <p:cNvPr id="78868" name="Rectangle 14"/>
            <p:cNvSpPr>
              <a:spLocks noChangeArrowheads="1"/>
            </p:cNvSpPr>
            <p:nvPr/>
          </p:nvSpPr>
          <p:spPr bwMode="auto">
            <a:xfrm>
              <a:off x="998" y="2540"/>
              <a:ext cx="726" cy="408"/>
            </a:xfrm>
            <a:prstGeom prst="rect">
              <a:avLst/>
            </a:prstGeom>
            <a:noFill/>
            <a:ln w="9525">
              <a:solidFill>
                <a:schemeClr val="tx1"/>
              </a:solidFill>
              <a:miter lim="800000"/>
              <a:headEnd/>
              <a:tailEnd/>
            </a:ln>
          </p:spPr>
          <p:txBody>
            <a:bodyPr wrap="none" anchor="ctr"/>
            <a:lstStyle/>
            <a:p>
              <a:pPr algn="ctr"/>
              <a:r>
                <a:rPr lang="zh-CN" altLang="en-US" sz="2400" b="1" i="0" dirty="0"/>
                <a:t>单元</a:t>
              </a:r>
              <a:r>
                <a:rPr lang="en-US" altLang="zh-CN" sz="2400" b="1" i="0" dirty="0"/>
                <a:t>n</a:t>
              </a:r>
            </a:p>
          </p:txBody>
        </p:sp>
        <p:sp>
          <p:nvSpPr>
            <p:cNvPr id="78869" name="Rectangle 15"/>
            <p:cNvSpPr>
              <a:spLocks noChangeArrowheads="1"/>
            </p:cNvSpPr>
            <p:nvPr/>
          </p:nvSpPr>
          <p:spPr bwMode="auto">
            <a:xfrm>
              <a:off x="1996" y="2540"/>
              <a:ext cx="726" cy="408"/>
            </a:xfrm>
            <a:prstGeom prst="rect">
              <a:avLst/>
            </a:prstGeom>
            <a:noFill/>
            <a:ln w="9525">
              <a:solidFill>
                <a:schemeClr val="tx1"/>
              </a:solidFill>
              <a:miter lim="800000"/>
              <a:headEnd/>
              <a:tailEnd/>
            </a:ln>
          </p:spPr>
          <p:txBody>
            <a:bodyPr wrap="none" anchor="ctr"/>
            <a:lstStyle/>
            <a:p>
              <a:pPr algn="ctr"/>
              <a:r>
                <a:rPr lang="zh-CN" altLang="en-US" sz="2400" b="1" i="0" dirty="0"/>
                <a:t>单元</a:t>
              </a:r>
              <a:r>
                <a:rPr lang="en-US" altLang="zh-CN" sz="2400" b="1" i="0" dirty="0"/>
                <a:t>1</a:t>
              </a:r>
            </a:p>
          </p:txBody>
        </p:sp>
        <p:sp>
          <p:nvSpPr>
            <p:cNvPr id="78870" name="Rectangle 16"/>
            <p:cNvSpPr>
              <a:spLocks noChangeArrowheads="1"/>
            </p:cNvSpPr>
            <p:nvPr/>
          </p:nvSpPr>
          <p:spPr bwMode="auto">
            <a:xfrm>
              <a:off x="2994" y="2540"/>
              <a:ext cx="726" cy="408"/>
            </a:xfrm>
            <a:prstGeom prst="rect">
              <a:avLst/>
            </a:prstGeom>
            <a:noFill/>
            <a:ln w="9525">
              <a:solidFill>
                <a:schemeClr val="tx1"/>
              </a:solidFill>
              <a:miter lim="800000"/>
              <a:headEnd/>
              <a:tailEnd/>
            </a:ln>
          </p:spPr>
          <p:txBody>
            <a:bodyPr wrap="none" anchor="ctr"/>
            <a:lstStyle/>
            <a:p>
              <a:pPr algn="ctr"/>
              <a:r>
                <a:rPr lang="zh-CN" altLang="en-US" sz="2400" b="1" i="0" dirty="0"/>
                <a:t>单元</a:t>
              </a:r>
              <a:r>
                <a:rPr lang="en-US" altLang="zh-CN" sz="2400" b="1" i="0" dirty="0"/>
                <a:t>m</a:t>
              </a:r>
            </a:p>
          </p:txBody>
        </p:sp>
        <p:sp>
          <p:nvSpPr>
            <p:cNvPr id="78871" name="Text Box 17"/>
            <p:cNvSpPr txBox="1">
              <a:spLocks noChangeArrowheads="1"/>
            </p:cNvSpPr>
            <p:nvPr/>
          </p:nvSpPr>
          <p:spPr bwMode="auto">
            <a:xfrm>
              <a:off x="998" y="1679"/>
              <a:ext cx="590" cy="327"/>
            </a:xfrm>
            <a:prstGeom prst="rect">
              <a:avLst/>
            </a:prstGeom>
            <a:noFill/>
            <a:ln w="9525">
              <a:noFill/>
              <a:miter lim="800000"/>
              <a:headEnd/>
              <a:tailEnd/>
            </a:ln>
          </p:spPr>
          <p:txBody>
            <a:bodyPr>
              <a:spAutoFit/>
            </a:bodyPr>
            <a:lstStyle/>
            <a:p>
              <a:pPr algn="ctr">
                <a:spcBef>
                  <a:spcPct val="50000"/>
                </a:spcBef>
              </a:pPr>
              <a:r>
                <a:rPr lang="en-US" altLang="zh-CN" sz="2800" b="1" i="0"/>
                <a:t>…</a:t>
              </a:r>
            </a:p>
          </p:txBody>
        </p:sp>
        <p:sp>
          <p:nvSpPr>
            <p:cNvPr id="78872" name="Text Box 18"/>
            <p:cNvSpPr txBox="1">
              <a:spLocks noChangeArrowheads="1"/>
            </p:cNvSpPr>
            <p:nvPr/>
          </p:nvSpPr>
          <p:spPr bwMode="auto">
            <a:xfrm>
              <a:off x="3131" y="1679"/>
              <a:ext cx="590" cy="327"/>
            </a:xfrm>
            <a:prstGeom prst="rect">
              <a:avLst/>
            </a:prstGeom>
            <a:noFill/>
            <a:ln w="9525">
              <a:noFill/>
              <a:miter lim="800000"/>
              <a:headEnd/>
              <a:tailEnd/>
            </a:ln>
          </p:spPr>
          <p:txBody>
            <a:bodyPr>
              <a:spAutoFit/>
            </a:bodyPr>
            <a:lstStyle/>
            <a:p>
              <a:pPr algn="ctr">
                <a:spcBef>
                  <a:spcPct val="50000"/>
                </a:spcBef>
              </a:pPr>
              <a:r>
                <a:rPr lang="en-US" altLang="zh-CN" sz="2800" b="1" i="0"/>
                <a:t>…</a:t>
              </a:r>
            </a:p>
          </p:txBody>
        </p:sp>
        <p:sp>
          <p:nvSpPr>
            <p:cNvPr id="78873" name="Text Box 19"/>
            <p:cNvSpPr txBox="1">
              <a:spLocks noChangeArrowheads="1"/>
            </p:cNvSpPr>
            <p:nvPr/>
          </p:nvSpPr>
          <p:spPr bwMode="auto">
            <a:xfrm>
              <a:off x="590" y="2586"/>
              <a:ext cx="590" cy="327"/>
            </a:xfrm>
            <a:prstGeom prst="rect">
              <a:avLst/>
            </a:prstGeom>
            <a:noFill/>
            <a:ln w="9525">
              <a:noFill/>
              <a:miter lim="800000"/>
              <a:headEnd/>
              <a:tailEnd/>
            </a:ln>
          </p:spPr>
          <p:txBody>
            <a:bodyPr>
              <a:spAutoFit/>
            </a:bodyPr>
            <a:lstStyle/>
            <a:p>
              <a:pPr algn="ctr">
                <a:spcBef>
                  <a:spcPct val="50000"/>
                </a:spcBef>
              </a:pPr>
              <a:r>
                <a:rPr lang="en-US" altLang="zh-CN" sz="2800" b="1" i="0"/>
                <a:t>…</a:t>
              </a:r>
            </a:p>
          </p:txBody>
        </p:sp>
        <p:sp>
          <p:nvSpPr>
            <p:cNvPr id="78874" name="Text Box 20"/>
            <p:cNvSpPr txBox="1">
              <a:spLocks noChangeArrowheads="1"/>
            </p:cNvSpPr>
            <p:nvPr/>
          </p:nvSpPr>
          <p:spPr bwMode="auto">
            <a:xfrm>
              <a:off x="2540" y="2586"/>
              <a:ext cx="590" cy="327"/>
            </a:xfrm>
            <a:prstGeom prst="rect">
              <a:avLst/>
            </a:prstGeom>
            <a:noFill/>
            <a:ln w="9525">
              <a:noFill/>
              <a:miter lim="800000"/>
              <a:headEnd/>
              <a:tailEnd/>
            </a:ln>
          </p:spPr>
          <p:txBody>
            <a:bodyPr>
              <a:spAutoFit/>
            </a:bodyPr>
            <a:lstStyle/>
            <a:p>
              <a:pPr algn="ctr">
                <a:spcBef>
                  <a:spcPct val="50000"/>
                </a:spcBef>
              </a:pPr>
              <a:r>
                <a:rPr lang="en-US" altLang="zh-CN" sz="2800" b="1" i="0"/>
                <a:t>…</a:t>
              </a:r>
            </a:p>
          </p:txBody>
        </p:sp>
        <p:sp>
          <p:nvSpPr>
            <p:cNvPr id="78875" name="Line 21"/>
            <p:cNvSpPr>
              <a:spLocks noChangeShapeType="1"/>
            </p:cNvSpPr>
            <p:nvPr/>
          </p:nvSpPr>
          <p:spPr bwMode="auto">
            <a:xfrm>
              <a:off x="1179" y="590"/>
              <a:ext cx="2132" cy="0"/>
            </a:xfrm>
            <a:prstGeom prst="line">
              <a:avLst/>
            </a:prstGeom>
            <a:noFill/>
            <a:ln w="9525">
              <a:solidFill>
                <a:schemeClr val="tx1"/>
              </a:solidFill>
              <a:round/>
              <a:headEnd/>
              <a:tailEnd/>
            </a:ln>
          </p:spPr>
          <p:txBody>
            <a:bodyPr/>
            <a:lstStyle/>
            <a:p>
              <a:endParaRPr lang="zh-CN" altLang="en-US"/>
            </a:p>
          </p:txBody>
        </p:sp>
        <p:sp>
          <p:nvSpPr>
            <p:cNvPr id="78876" name="Line 22"/>
            <p:cNvSpPr>
              <a:spLocks noChangeShapeType="1"/>
            </p:cNvSpPr>
            <p:nvPr/>
          </p:nvSpPr>
          <p:spPr bwMode="auto">
            <a:xfrm>
              <a:off x="544" y="1406"/>
              <a:ext cx="1270" cy="0"/>
            </a:xfrm>
            <a:prstGeom prst="line">
              <a:avLst/>
            </a:prstGeom>
            <a:noFill/>
            <a:ln w="9525">
              <a:solidFill>
                <a:schemeClr val="tx1"/>
              </a:solidFill>
              <a:round/>
              <a:headEnd/>
              <a:tailEnd/>
            </a:ln>
          </p:spPr>
          <p:txBody>
            <a:bodyPr/>
            <a:lstStyle/>
            <a:p>
              <a:endParaRPr lang="zh-CN" altLang="en-US"/>
            </a:p>
          </p:txBody>
        </p:sp>
        <p:sp>
          <p:nvSpPr>
            <p:cNvPr id="78877" name="Line 23"/>
            <p:cNvSpPr>
              <a:spLocks noChangeShapeType="1"/>
            </p:cNvSpPr>
            <p:nvPr/>
          </p:nvSpPr>
          <p:spPr bwMode="auto">
            <a:xfrm>
              <a:off x="2722" y="1406"/>
              <a:ext cx="1316" cy="0"/>
            </a:xfrm>
            <a:prstGeom prst="line">
              <a:avLst/>
            </a:prstGeom>
            <a:noFill/>
            <a:ln w="9525">
              <a:solidFill>
                <a:schemeClr val="tx1"/>
              </a:solidFill>
              <a:round/>
              <a:headEnd/>
              <a:tailEnd/>
            </a:ln>
          </p:spPr>
          <p:txBody>
            <a:bodyPr/>
            <a:lstStyle/>
            <a:p>
              <a:endParaRPr lang="zh-CN" altLang="en-US"/>
            </a:p>
          </p:txBody>
        </p:sp>
        <p:sp>
          <p:nvSpPr>
            <p:cNvPr id="78878" name="Line 24"/>
            <p:cNvSpPr>
              <a:spLocks noChangeShapeType="1"/>
            </p:cNvSpPr>
            <p:nvPr/>
          </p:nvSpPr>
          <p:spPr bwMode="auto">
            <a:xfrm>
              <a:off x="363" y="2268"/>
              <a:ext cx="1270" cy="0"/>
            </a:xfrm>
            <a:prstGeom prst="line">
              <a:avLst/>
            </a:prstGeom>
            <a:noFill/>
            <a:ln w="9525">
              <a:solidFill>
                <a:schemeClr val="tx1"/>
              </a:solidFill>
              <a:round/>
              <a:headEnd/>
              <a:tailEnd/>
            </a:ln>
          </p:spPr>
          <p:txBody>
            <a:bodyPr/>
            <a:lstStyle/>
            <a:p>
              <a:endParaRPr lang="zh-CN" altLang="en-US"/>
            </a:p>
          </p:txBody>
        </p:sp>
        <p:sp>
          <p:nvSpPr>
            <p:cNvPr id="78879" name="Line 25"/>
            <p:cNvSpPr>
              <a:spLocks noChangeShapeType="1"/>
            </p:cNvSpPr>
            <p:nvPr/>
          </p:nvSpPr>
          <p:spPr bwMode="auto">
            <a:xfrm>
              <a:off x="2450" y="2268"/>
              <a:ext cx="1042" cy="0"/>
            </a:xfrm>
            <a:prstGeom prst="line">
              <a:avLst/>
            </a:prstGeom>
            <a:noFill/>
            <a:ln w="9525">
              <a:solidFill>
                <a:schemeClr val="tx1"/>
              </a:solidFill>
              <a:round/>
              <a:headEnd/>
              <a:tailEnd/>
            </a:ln>
          </p:spPr>
          <p:txBody>
            <a:bodyPr/>
            <a:lstStyle/>
            <a:p>
              <a:endParaRPr lang="zh-CN" altLang="en-US"/>
            </a:p>
          </p:txBody>
        </p:sp>
        <p:sp>
          <p:nvSpPr>
            <p:cNvPr id="78880" name="Line 26"/>
            <p:cNvSpPr>
              <a:spLocks noChangeShapeType="1"/>
            </p:cNvSpPr>
            <p:nvPr/>
          </p:nvSpPr>
          <p:spPr bwMode="auto">
            <a:xfrm>
              <a:off x="1179" y="590"/>
              <a:ext cx="0" cy="181"/>
            </a:xfrm>
            <a:prstGeom prst="line">
              <a:avLst/>
            </a:prstGeom>
            <a:noFill/>
            <a:ln w="9525">
              <a:solidFill>
                <a:schemeClr val="tx1"/>
              </a:solidFill>
              <a:round/>
              <a:headEnd/>
              <a:tailEnd/>
            </a:ln>
          </p:spPr>
          <p:txBody>
            <a:bodyPr/>
            <a:lstStyle/>
            <a:p>
              <a:endParaRPr lang="zh-CN" altLang="en-US"/>
            </a:p>
          </p:txBody>
        </p:sp>
        <p:sp>
          <p:nvSpPr>
            <p:cNvPr id="78881" name="Line 27"/>
            <p:cNvSpPr>
              <a:spLocks noChangeShapeType="1"/>
            </p:cNvSpPr>
            <p:nvPr/>
          </p:nvSpPr>
          <p:spPr bwMode="auto">
            <a:xfrm>
              <a:off x="544" y="1406"/>
              <a:ext cx="0" cy="227"/>
            </a:xfrm>
            <a:prstGeom prst="line">
              <a:avLst/>
            </a:prstGeom>
            <a:noFill/>
            <a:ln w="9525">
              <a:solidFill>
                <a:schemeClr val="tx1"/>
              </a:solidFill>
              <a:round/>
              <a:headEnd/>
              <a:tailEnd/>
            </a:ln>
          </p:spPr>
          <p:txBody>
            <a:bodyPr/>
            <a:lstStyle/>
            <a:p>
              <a:endParaRPr lang="zh-CN" altLang="en-US"/>
            </a:p>
          </p:txBody>
        </p:sp>
        <p:sp>
          <p:nvSpPr>
            <p:cNvPr id="78882" name="Line 28"/>
            <p:cNvSpPr>
              <a:spLocks noChangeShapeType="1"/>
            </p:cNvSpPr>
            <p:nvPr/>
          </p:nvSpPr>
          <p:spPr bwMode="auto">
            <a:xfrm>
              <a:off x="363" y="2268"/>
              <a:ext cx="0" cy="272"/>
            </a:xfrm>
            <a:prstGeom prst="line">
              <a:avLst/>
            </a:prstGeom>
            <a:noFill/>
            <a:ln w="9525">
              <a:solidFill>
                <a:schemeClr val="tx1"/>
              </a:solidFill>
              <a:round/>
              <a:headEnd/>
              <a:tailEnd/>
            </a:ln>
          </p:spPr>
          <p:txBody>
            <a:bodyPr/>
            <a:lstStyle/>
            <a:p>
              <a:endParaRPr lang="zh-CN" altLang="en-US"/>
            </a:p>
          </p:txBody>
        </p:sp>
        <p:sp>
          <p:nvSpPr>
            <p:cNvPr id="78883" name="Line 29"/>
            <p:cNvSpPr>
              <a:spLocks noChangeShapeType="1"/>
            </p:cNvSpPr>
            <p:nvPr/>
          </p:nvSpPr>
          <p:spPr bwMode="auto">
            <a:xfrm>
              <a:off x="1134" y="1180"/>
              <a:ext cx="0" cy="226"/>
            </a:xfrm>
            <a:prstGeom prst="line">
              <a:avLst/>
            </a:prstGeom>
            <a:noFill/>
            <a:ln w="9525">
              <a:solidFill>
                <a:schemeClr val="tx1"/>
              </a:solidFill>
              <a:round/>
              <a:headEnd/>
              <a:tailEnd/>
            </a:ln>
          </p:spPr>
          <p:txBody>
            <a:bodyPr/>
            <a:lstStyle/>
            <a:p>
              <a:endParaRPr lang="zh-CN" altLang="en-US"/>
            </a:p>
          </p:txBody>
        </p:sp>
        <p:sp>
          <p:nvSpPr>
            <p:cNvPr id="78884" name="Line 30"/>
            <p:cNvSpPr>
              <a:spLocks noChangeShapeType="1"/>
            </p:cNvSpPr>
            <p:nvPr/>
          </p:nvSpPr>
          <p:spPr bwMode="auto">
            <a:xfrm>
              <a:off x="862" y="2041"/>
              <a:ext cx="0" cy="227"/>
            </a:xfrm>
            <a:prstGeom prst="line">
              <a:avLst/>
            </a:prstGeom>
            <a:noFill/>
            <a:ln w="9525">
              <a:solidFill>
                <a:schemeClr val="tx1"/>
              </a:solidFill>
              <a:round/>
              <a:headEnd/>
              <a:tailEnd/>
            </a:ln>
          </p:spPr>
          <p:txBody>
            <a:bodyPr/>
            <a:lstStyle/>
            <a:p>
              <a:endParaRPr lang="zh-CN" altLang="en-US"/>
            </a:p>
          </p:txBody>
        </p:sp>
        <p:sp>
          <p:nvSpPr>
            <p:cNvPr id="78885" name="Line 31"/>
            <p:cNvSpPr>
              <a:spLocks noChangeShapeType="1"/>
            </p:cNvSpPr>
            <p:nvPr/>
          </p:nvSpPr>
          <p:spPr bwMode="auto">
            <a:xfrm>
              <a:off x="2223" y="409"/>
              <a:ext cx="0" cy="181"/>
            </a:xfrm>
            <a:prstGeom prst="line">
              <a:avLst/>
            </a:prstGeom>
            <a:noFill/>
            <a:ln w="9525">
              <a:solidFill>
                <a:schemeClr val="tx1"/>
              </a:solidFill>
              <a:round/>
              <a:headEnd/>
              <a:tailEnd/>
            </a:ln>
          </p:spPr>
          <p:txBody>
            <a:bodyPr/>
            <a:lstStyle/>
            <a:p>
              <a:endParaRPr lang="zh-CN" altLang="en-US"/>
            </a:p>
          </p:txBody>
        </p:sp>
        <p:sp>
          <p:nvSpPr>
            <p:cNvPr id="78886" name="Line 32"/>
            <p:cNvSpPr>
              <a:spLocks noChangeShapeType="1"/>
            </p:cNvSpPr>
            <p:nvPr/>
          </p:nvSpPr>
          <p:spPr bwMode="auto">
            <a:xfrm>
              <a:off x="3311" y="590"/>
              <a:ext cx="0" cy="181"/>
            </a:xfrm>
            <a:prstGeom prst="line">
              <a:avLst/>
            </a:prstGeom>
            <a:noFill/>
            <a:ln w="9525">
              <a:solidFill>
                <a:schemeClr val="tx1"/>
              </a:solidFill>
              <a:round/>
              <a:headEnd/>
              <a:tailEnd/>
            </a:ln>
          </p:spPr>
          <p:txBody>
            <a:bodyPr/>
            <a:lstStyle/>
            <a:p>
              <a:endParaRPr lang="zh-CN" altLang="en-US"/>
            </a:p>
          </p:txBody>
        </p:sp>
        <p:sp>
          <p:nvSpPr>
            <p:cNvPr id="78887" name="Line 33"/>
            <p:cNvSpPr>
              <a:spLocks noChangeShapeType="1"/>
            </p:cNvSpPr>
            <p:nvPr/>
          </p:nvSpPr>
          <p:spPr bwMode="auto">
            <a:xfrm>
              <a:off x="3357" y="1180"/>
              <a:ext cx="0" cy="226"/>
            </a:xfrm>
            <a:prstGeom prst="line">
              <a:avLst/>
            </a:prstGeom>
            <a:noFill/>
            <a:ln w="9525">
              <a:solidFill>
                <a:schemeClr val="tx1"/>
              </a:solidFill>
              <a:round/>
              <a:headEnd/>
              <a:tailEnd/>
            </a:ln>
          </p:spPr>
          <p:txBody>
            <a:bodyPr/>
            <a:lstStyle/>
            <a:p>
              <a:endParaRPr lang="zh-CN" altLang="en-US"/>
            </a:p>
          </p:txBody>
        </p:sp>
        <p:sp>
          <p:nvSpPr>
            <p:cNvPr id="78888" name="Line 34"/>
            <p:cNvSpPr>
              <a:spLocks noChangeShapeType="1"/>
            </p:cNvSpPr>
            <p:nvPr/>
          </p:nvSpPr>
          <p:spPr bwMode="auto">
            <a:xfrm>
              <a:off x="1815" y="1406"/>
              <a:ext cx="0" cy="227"/>
            </a:xfrm>
            <a:prstGeom prst="line">
              <a:avLst/>
            </a:prstGeom>
            <a:noFill/>
            <a:ln w="9525">
              <a:solidFill>
                <a:schemeClr val="tx1"/>
              </a:solidFill>
              <a:round/>
              <a:headEnd/>
              <a:tailEnd/>
            </a:ln>
          </p:spPr>
          <p:txBody>
            <a:bodyPr/>
            <a:lstStyle/>
            <a:p>
              <a:endParaRPr lang="zh-CN" altLang="en-US"/>
            </a:p>
          </p:txBody>
        </p:sp>
        <p:sp>
          <p:nvSpPr>
            <p:cNvPr id="78889" name="Line 35"/>
            <p:cNvSpPr>
              <a:spLocks noChangeShapeType="1"/>
            </p:cNvSpPr>
            <p:nvPr/>
          </p:nvSpPr>
          <p:spPr bwMode="auto">
            <a:xfrm>
              <a:off x="2722" y="1406"/>
              <a:ext cx="0" cy="227"/>
            </a:xfrm>
            <a:prstGeom prst="line">
              <a:avLst/>
            </a:prstGeom>
            <a:noFill/>
            <a:ln w="9525">
              <a:solidFill>
                <a:schemeClr val="tx1"/>
              </a:solidFill>
              <a:round/>
              <a:headEnd/>
              <a:tailEnd/>
            </a:ln>
          </p:spPr>
          <p:txBody>
            <a:bodyPr/>
            <a:lstStyle/>
            <a:p>
              <a:endParaRPr lang="zh-CN" altLang="en-US"/>
            </a:p>
          </p:txBody>
        </p:sp>
        <p:sp>
          <p:nvSpPr>
            <p:cNvPr id="78890" name="Line 36"/>
            <p:cNvSpPr>
              <a:spLocks noChangeShapeType="1"/>
            </p:cNvSpPr>
            <p:nvPr/>
          </p:nvSpPr>
          <p:spPr bwMode="auto">
            <a:xfrm>
              <a:off x="4037" y="1406"/>
              <a:ext cx="0" cy="227"/>
            </a:xfrm>
            <a:prstGeom prst="line">
              <a:avLst/>
            </a:prstGeom>
            <a:noFill/>
            <a:ln w="9525">
              <a:solidFill>
                <a:schemeClr val="tx1"/>
              </a:solidFill>
              <a:round/>
              <a:headEnd/>
              <a:tailEnd/>
            </a:ln>
          </p:spPr>
          <p:txBody>
            <a:bodyPr/>
            <a:lstStyle/>
            <a:p>
              <a:endParaRPr lang="zh-CN" altLang="en-US"/>
            </a:p>
          </p:txBody>
        </p:sp>
        <p:sp>
          <p:nvSpPr>
            <p:cNvPr id="78891" name="Line 37"/>
            <p:cNvSpPr>
              <a:spLocks noChangeShapeType="1"/>
            </p:cNvSpPr>
            <p:nvPr/>
          </p:nvSpPr>
          <p:spPr bwMode="auto">
            <a:xfrm>
              <a:off x="2812" y="2041"/>
              <a:ext cx="0" cy="227"/>
            </a:xfrm>
            <a:prstGeom prst="line">
              <a:avLst/>
            </a:prstGeom>
            <a:noFill/>
            <a:ln w="9525">
              <a:solidFill>
                <a:schemeClr val="tx1"/>
              </a:solidFill>
              <a:round/>
              <a:headEnd/>
              <a:tailEnd/>
            </a:ln>
          </p:spPr>
          <p:txBody>
            <a:bodyPr/>
            <a:lstStyle/>
            <a:p>
              <a:endParaRPr lang="zh-CN" altLang="en-US"/>
            </a:p>
          </p:txBody>
        </p:sp>
        <p:sp>
          <p:nvSpPr>
            <p:cNvPr id="78892" name="Line 38"/>
            <p:cNvSpPr>
              <a:spLocks noChangeShapeType="1"/>
            </p:cNvSpPr>
            <p:nvPr/>
          </p:nvSpPr>
          <p:spPr bwMode="auto">
            <a:xfrm>
              <a:off x="1633" y="2268"/>
              <a:ext cx="0" cy="272"/>
            </a:xfrm>
            <a:prstGeom prst="line">
              <a:avLst/>
            </a:prstGeom>
            <a:noFill/>
            <a:ln w="9525">
              <a:solidFill>
                <a:schemeClr val="tx1"/>
              </a:solidFill>
              <a:round/>
              <a:headEnd/>
              <a:tailEnd/>
            </a:ln>
          </p:spPr>
          <p:txBody>
            <a:bodyPr/>
            <a:lstStyle/>
            <a:p>
              <a:endParaRPr lang="zh-CN" altLang="en-US"/>
            </a:p>
          </p:txBody>
        </p:sp>
        <p:sp>
          <p:nvSpPr>
            <p:cNvPr id="78893" name="Line 39"/>
            <p:cNvSpPr>
              <a:spLocks noChangeShapeType="1"/>
            </p:cNvSpPr>
            <p:nvPr/>
          </p:nvSpPr>
          <p:spPr bwMode="auto">
            <a:xfrm>
              <a:off x="2450" y="2268"/>
              <a:ext cx="0" cy="272"/>
            </a:xfrm>
            <a:prstGeom prst="line">
              <a:avLst/>
            </a:prstGeom>
            <a:noFill/>
            <a:ln w="9525">
              <a:solidFill>
                <a:schemeClr val="tx1"/>
              </a:solidFill>
              <a:round/>
              <a:headEnd/>
              <a:tailEnd/>
            </a:ln>
          </p:spPr>
          <p:txBody>
            <a:bodyPr/>
            <a:lstStyle/>
            <a:p>
              <a:endParaRPr lang="zh-CN" altLang="en-US"/>
            </a:p>
          </p:txBody>
        </p:sp>
        <p:sp>
          <p:nvSpPr>
            <p:cNvPr id="78894" name="Line 40"/>
            <p:cNvSpPr>
              <a:spLocks noChangeShapeType="1"/>
            </p:cNvSpPr>
            <p:nvPr/>
          </p:nvSpPr>
          <p:spPr bwMode="auto">
            <a:xfrm>
              <a:off x="3493" y="2268"/>
              <a:ext cx="0" cy="272"/>
            </a:xfrm>
            <a:prstGeom prst="line">
              <a:avLst/>
            </a:prstGeom>
            <a:noFill/>
            <a:ln w="9525">
              <a:solidFill>
                <a:schemeClr val="tx1"/>
              </a:solidFill>
              <a:round/>
              <a:headEnd/>
              <a:tailEnd/>
            </a:ln>
          </p:spPr>
          <p:txBody>
            <a:bodyPr/>
            <a:lstStyle/>
            <a:p>
              <a:endParaRPr lang="zh-CN" altLang="en-US"/>
            </a:p>
          </p:txBody>
        </p:sp>
      </p:grpSp>
      <p:sp>
        <p:nvSpPr>
          <p:cNvPr id="42" name="AutoShape 41"/>
          <p:cNvSpPr>
            <a:spLocks noChangeArrowheads="1"/>
          </p:cNvSpPr>
          <p:nvPr/>
        </p:nvSpPr>
        <p:spPr bwMode="auto">
          <a:xfrm>
            <a:off x="6804025" y="5446713"/>
            <a:ext cx="647700" cy="647700"/>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a:r>
              <a:rPr lang="en-US" altLang="zh-CN" sz="2400" b="1" i="0"/>
              <a:t>UT</a:t>
            </a:r>
          </a:p>
        </p:txBody>
      </p:sp>
      <p:sp>
        <p:nvSpPr>
          <p:cNvPr id="43" name="AutoShape 42"/>
          <p:cNvSpPr>
            <a:spLocks noChangeArrowheads="1"/>
          </p:cNvSpPr>
          <p:nvPr/>
        </p:nvSpPr>
        <p:spPr bwMode="auto">
          <a:xfrm>
            <a:off x="6227763" y="1341438"/>
            <a:ext cx="649287" cy="647700"/>
          </a:xfrm>
          <a:prstGeom prst="leftArrow">
            <a:avLst>
              <a:gd name="adj1" fmla="val 50000"/>
              <a:gd name="adj2" fmla="val 25061"/>
            </a:avLst>
          </a:prstGeom>
          <a:solidFill>
            <a:srgbClr val="FFFF00"/>
          </a:solidFill>
          <a:ln w="9525">
            <a:solidFill>
              <a:schemeClr val="tx1"/>
            </a:solidFill>
            <a:miter lim="800000"/>
            <a:headEnd/>
            <a:tailEnd/>
          </a:ln>
        </p:spPr>
        <p:txBody>
          <a:bodyPr wrap="none" anchor="ctr"/>
          <a:lstStyle/>
          <a:p>
            <a:pPr algn="ctr"/>
            <a:r>
              <a:rPr lang="en-US" altLang="zh-CN" sz="2400" b="1" i="0"/>
              <a:t>ST</a:t>
            </a:r>
          </a:p>
        </p:txBody>
      </p:sp>
      <p:sp>
        <p:nvSpPr>
          <p:cNvPr id="44" name="AutoShape 43"/>
          <p:cNvSpPr>
            <a:spLocks noChangeArrowheads="1"/>
          </p:cNvSpPr>
          <p:nvPr/>
        </p:nvSpPr>
        <p:spPr bwMode="auto">
          <a:xfrm>
            <a:off x="7740650" y="2638425"/>
            <a:ext cx="647700" cy="647700"/>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a:r>
              <a:rPr lang="en-US" altLang="zh-CN" sz="2400" b="1" i="0"/>
              <a:t>IT</a:t>
            </a:r>
          </a:p>
        </p:txBody>
      </p:sp>
      <p:sp>
        <p:nvSpPr>
          <p:cNvPr id="45" name="AutoShape 44"/>
          <p:cNvSpPr>
            <a:spLocks noChangeArrowheads="1"/>
          </p:cNvSpPr>
          <p:nvPr/>
        </p:nvSpPr>
        <p:spPr bwMode="auto">
          <a:xfrm>
            <a:off x="7740650" y="4006850"/>
            <a:ext cx="647700" cy="647700"/>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a:r>
              <a:rPr lang="en-US" altLang="zh-CN" sz="2400" b="1" i="0"/>
              <a:t>IT</a:t>
            </a:r>
          </a:p>
        </p:txBody>
      </p:sp>
      <p:sp>
        <p:nvSpPr>
          <p:cNvPr id="46" name="AutoShape 45"/>
          <p:cNvSpPr>
            <a:spLocks noChangeArrowheads="1"/>
          </p:cNvSpPr>
          <p:nvPr/>
        </p:nvSpPr>
        <p:spPr bwMode="auto">
          <a:xfrm>
            <a:off x="179388" y="1125538"/>
            <a:ext cx="720725" cy="4897437"/>
          </a:xfrm>
          <a:prstGeom prst="downArrow">
            <a:avLst>
              <a:gd name="adj1" fmla="val 50000"/>
              <a:gd name="adj2" fmla="val 169879"/>
            </a:avLst>
          </a:prstGeom>
          <a:solidFill>
            <a:schemeClr val="accent1"/>
          </a:solidFill>
          <a:ln w="9525">
            <a:solidFill>
              <a:schemeClr val="tx1"/>
            </a:solidFill>
            <a:miter lim="800000"/>
            <a:headEnd/>
            <a:tailEnd/>
          </a:ln>
        </p:spPr>
        <p:txBody>
          <a:bodyPr vert="eaVert" wrap="none" anchor="ctr"/>
          <a:lstStyle/>
          <a:p>
            <a:pPr algn="ctr"/>
            <a:r>
              <a:rPr lang="zh-CN" altLang="en-US" sz="2400" b="1" i="0">
                <a:solidFill>
                  <a:srgbClr val="0000FF"/>
                </a:solidFill>
              </a:rPr>
              <a:t>系统分析设计过程</a:t>
            </a:r>
          </a:p>
        </p:txBody>
      </p:sp>
      <p:sp>
        <p:nvSpPr>
          <p:cNvPr id="47" name="AutoShape 46"/>
          <p:cNvSpPr>
            <a:spLocks noChangeArrowheads="1"/>
          </p:cNvSpPr>
          <p:nvPr/>
        </p:nvSpPr>
        <p:spPr bwMode="auto">
          <a:xfrm>
            <a:off x="8386763" y="1125538"/>
            <a:ext cx="757237" cy="4967287"/>
          </a:xfrm>
          <a:prstGeom prst="upArrow">
            <a:avLst>
              <a:gd name="adj1" fmla="val 50000"/>
              <a:gd name="adj2" fmla="val 163994"/>
            </a:avLst>
          </a:prstGeom>
          <a:solidFill>
            <a:schemeClr val="accent1"/>
          </a:solidFill>
          <a:ln w="9525">
            <a:solidFill>
              <a:schemeClr val="tx1"/>
            </a:solidFill>
            <a:miter lim="800000"/>
            <a:headEnd/>
            <a:tailEnd/>
          </a:ln>
        </p:spPr>
        <p:txBody>
          <a:bodyPr vert="eaVert" wrap="none" anchor="ctr"/>
          <a:lstStyle/>
          <a:p>
            <a:pPr algn="ctr"/>
            <a:r>
              <a:rPr lang="zh-CN" altLang="en-US" sz="2400" b="1" i="0">
                <a:solidFill>
                  <a:srgbClr val="0000FF"/>
                </a:solidFill>
              </a:rPr>
              <a:t>系统测试过程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box(out)">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box(out)">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500" fill="hold"/>
                                        <p:tgtEl>
                                          <p:spTgt spid="42"/>
                                        </p:tgtEl>
                                        <p:attrNameLst>
                                          <p:attrName>ppt_x</p:attrName>
                                        </p:attrNameLst>
                                      </p:cBhvr>
                                      <p:tavLst>
                                        <p:tav tm="0">
                                          <p:val>
                                            <p:strVal val="#ppt_x"/>
                                          </p:val>
                                        </p:tav>
                                        <p:tav tm="100000">
                                          <p:val>
                                            <p:strVal val="#ppt_x"/>
                                          </p:val>
                                        </p:tav>
                                      </p:tavLst>
                                    </p:anim>
                                    <p:anim calcmode="lin" valueType="num">
                                      <p:cBhvr additive="base">
                                        <p:cTn id="2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fill="hold"/>
                                        <p:tgtEl>
                                          <p:spTgt spid="44"/>
                                        </p:tgtEl>
                                        <p:attrNameLst>
                                          <p:attrName>ppt_x</p:attrName>
                                        </p:attrNameLst>
                                      </p:cBhvr>
                                      <p:tavLst>
                                        <p:tav tm="0">
                                          <p:val>
                                            <p:strVal val="1+#ppt_w/2"/>
                                          </p:val>
                                        </p:tav>
                                        <p:tav tm="100000">
                                          <p:val>
                                            <p:strVal val="#ppt_x"/>
                                          </p:val>
                                        </p:tav>
                                      </p:tavLst>
                                    </p:anim>
                                    <p:anim calcmode="lin" valueType="num">
                                      <p:cBhvr additive="base">
                                        <p:cTn id="29" dur="500" fill="hold"/>
                                        <p:tgtEl>
                                          <p:spTgt spid="44"/>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 calcmode="lin" valueType="num">
                                      <p:cBhvr additive="base">
                                        <p:cTn id="32" dur="500" fill="hold"/>
                                        <p:tgtEl>
                                          <p:spTgt spid="45"/>
                                        </p:tgtEl>
                                        <p:attrNameLst>
                                          <p:attrName>ppt_x</p:attrName>
                                        </p:attrNameLst>
                                      </p:cBhvr>
                                      <p:tavLst>
                                        <p:tav tm="0">
                                          <p:val>
                                            <p:strVal val="1+#ppt_w/2"/>
                                          </p:val>
                                        </p:tav>
                                        <p:tav tm="100000">
                                          <p:val>
                                            <p:strVal val="#ppt_x"/>
                                          </p:val>
                                        </p:tav>
                                      </p:tavLst>
                                    </p:anim>
                                    <p:anim calcmode="lin" valueType="num">
                                      <p:cBhvr additive="base">
                                        <p:cTn id="33"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additive="base">
                                        <p:cTn id="38" dur="500" fill="hold"/>
                                        <p:tgtEl>
                                          <p:spTgt spid="43"/>
                                        </p:tgtEl>
                                        <p:attrNameLst>
                                          <p:attrName>ppt_x</p:attrName>
                                        </p:attrNameLst>
                                      </p:cBhvr>
                                      <p:tavLst>
                                        <p:tav tm="0">
                                          <p:val>
                                            <p:strVal val="1+#ppt_w/2"/>
                                          </p:val>
                                        </p:tav>
                                        <p:tav tm="100000">
                                          <p:val>
                                            <p:strVal val="#ppt_x"/>
                                          </p:val>
                                        </p:tav>
                                      </p:tavLst>
                                    </p:anim>
                                    <p:anim calcmode="lin" valueType="num">
                                      <p:cBhvr additive="base">
                                        <p:cTn id="39"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autoUpdateAnimBg="0"/>
      <p:bldP spid="43" grpId="0" animBg="1" autoUpdateAnimBg="0"/>
      <p:bldP spid="44" grpId="0" animBg="1" autoUpdateAnimBg="0"/>
      <p:bldP spid="45" grpId="0" animBg="1" autoUpdateAnimBg="0"/>
      <p:bldP spid="46" grpId="0" animBg="1" autoUpdateAnimBg="0"/>
      <p:bldP spid="47"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a:xfrm>
            <a:off x="1079500" y="76200"/>
            <a:ext cx="7912100" cy="647700"/>
          </a:xfrm>
        </p:spPr>
        <p:txBody>
          <a:bodyPr/>
          <a:lstStyle/>
          <a:p>
            <a:r>
              <a:rPr lang="zh-CN" altLang="zh-CN"/>
              <a:t>软件测试行业现状具体数据分析</a:t>
            </a:r>
            <a:r>
              <a:rPr lang="en-US" altLang="zh-CN"/>
              <a:t>(</a:t>
            </a:r>
            <a:r>
              <a:rPr lang="zh-CN" altLang="en-US"/>
              <a:t>续</a:t>
            </a:r>
            <a:r>
              <a:rPr lang="en-US" altLang="zh-CN"/>
              <a:t>)</a:t>
            </a:r>
            <a:endParaRPr lang="zh-CN" altLang="en-US"/>
          </a:p>
        </p:txBody>
      </p:sp>
      <p:sp>
        <p:nvSpPr>
          <p:cNvPr id="5124" name="内容占位符 2"/>
          <p:cNvSpPr>
            <a:spLocks noGrp="1"/>
          </p:cNvSpPr>
          <p:nvPr>
            <p:ph idx="1"/>
          </p:nvPr>
        </p:nvSpPr>
        <p:spPr/>
        <p:txBody>
          <a:bodyPr/>
          <a:lstStyle/>
          <a:p>
            <a:pPr marL="358775"/>
            <a:r>
              <a:rPr lang="zh-CN" altLang="zh-CN"/>
              <a:t>测试人</a:t>
            </a:r>
            <a:r>
              <a:rPr lang="zh-CN" altLang="en-US"/>
              <a:t>员</a:t>
            </a:r>
            <a:r>
              <a:rPr lang="zh-CN" altLang="zh-CN"/>
              <a:t>所在公司的</a:t>
            </a:r>
            <a:r>
              <a:rPr lang="zh-CN" altLang="en-US"/>
              <a:t>测试受重视程度</a:t>
            </a:r>
          </a:p>
        </p:txBody>
      </p:sp>
      <p:sp>
        <p:nvSpPr>
          <p:cNvPr id="5125" name="页脚占位符 3"/>
          <p:cNvSpPr>
            <a:spLocks noGrp="1"/>
          </p:cNvSpPr>
          <p:nvPr>
            <p:ph type="ftr" sz="quarter" idx="10"/>
          </p:nvPr>
        </p:nvSpPr>
        <p:spPr>
          <a:noFill/>
        </p:spPr>
        <p:txBody>
          <a:bodyPr/>
          <a:lstStyle/>
          <a:p>
            <a:fld id="{D5148D27-E030-474C-9F50-181D64741180}" type="slidenum">
              <a:rPr lang="en-US" altLang="zh-CN" smtClean="0"/>
              <a:pPr/>
              <a:t>8</a:t>
            </a:fld>
            <a:endParaRPr lang="en-US" altLang="zh-CN"/>
          </a:p>
        </p:txBody>
      </p:sp>
      <p:graphicFrame>
        <p:nvGraphicFramePr>
          <p:cNvPr id="5122" name="图表 5"/>
          <p:cNvGraphicFramePr>
            <a:graphicFrameLocks/>
          </p:cNvGraphicFramePr>
          <p:nvPr/>
        </p:nvGraphicFramePr>
        <p:xfrm>
          <a:off x="1143000" y="1752600"/>
          <a:ext cx="6781800" cy="3657600"/>
        </p:xfrm>
        <a:graphic>
          <a:graphicData uri="http://schemas.openxmlformats.org/presentationml/2006/ole">
            <mc:AlternateContent xmlns:mc="http://schemas.openxmlformats.org/markup-compatibility/2006">
              <mc:Choice xmlns:v="urn:schemas-microsoft-com:vml" Requires="v">
                <p:oleObj spid="_x0000_s5220" r:id="rId3" imgW="6779340" imgH="3657917" progId="Excel.Sheet.8">
                  <p:embed/>
                </p:oleObj>
              </mc:Choice>
              <mc:Fallback>
                <p:oleObj r:id="rId3" imgW="6779340" imgH="3657917" progId="Excel.Shee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67818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altLang="en-US"/>
              <a:t>测试目的</a:t>
            </a:r>
            <a:r>
              <a:rPr lang="en-US" altLang="zh-CN"/>
              <a:t>--</a:t>
            </a:r>
            <a:r>
              <a:rPr lang="zh-CN" altLang="en-US"/>
              <a:t>功能测试</a:t>
            </a:r>
          </a:p>
        </p:txBody>
      </p:sp>
      <p:sp>
        <p:nvSpPr>
          <p:cNvPr id="70659" name="内容占位符 2"/>
          <p:cNvSpPr>
            <a:spLocks noGrp="1"/>
          </p:cNvSpPr>
          <p:nvPr>
            <p:ph idx="1"/>
          </p:nvPr>
        </p:nvSpPr>
        <p:spPr>
          <a:xfrm>
            <a:off x="228600" y="990600"/>
            <a:ext cx="8785225" cy="5105400"/>
          </a:xfrm>
        </p:spPr>
        <p:txBody>
          <a:bodyPr/>
          <a:lstStyle/>
          <a:p>
            <a:pPr marL="358775">
              <a:spcBef>
                <a:spcPct val="0"/>
              </a:spcBef>
            </a:pPr>
            <a:r>
              <a:rPr lang="zh-CN" altLang="en-US" dirty="0"/>
              <a:t>功能测试的目的</a:t>
            </a:r>
            <a:endParaRPr lang="en-US" dirty="0"/>
          </a:p>
          <a:p>
            <a:pPr lvl="1"/>
            <a:r>
              <a:rPr lang="zh-CN" altLang="en-US" dirty="0">
                <a:solidFill>
                  <a:srgbClr val="0000FF"/>
                </a:solidFill>
                <a:cs typeface="楷体_GB2312" pitchFamily="49" charset="-122"/>
              </a:rPr>
              <a:t>验证和确认</a:t>
            </a:r>
            <a:r>
              <a:rPr lang="zh-CN" altLang="en-US" b="1" dirty="0">
                <a:solidFill>
                  <a:srgbClr val="FF0000"/>
                </a:solidFill>
                <a:cs typeface="楷体_GB2312" pitchFamily="49" charset="-122"/>
              </a:rPr>
              <a:t>产品规格说明书</a:t>
            </a:r>
            <a:r>
              <a:rPr lang="zh-CN" altLang="en-US" dirty="0">
                <a:solidFill>
                  <a:srgbClr val="0000FF"/>
                </a:solidFill>
                <a:cs typeface="楷体_GB2312" pitchFamily="49" charset="-122"/>
              </a:rPr>
              <a:t>规定的要求是否都得到了满足</a:t>
            </a:r>
            <a:endParaRPr lang="en-US" altLang="zh-CN" dirty="0">
              <a:solidFill>
                <a:srgbClr val="0000FF"/>
              </a:solidFill>
              <a:cs typeface="楷体_GB2312" pitchFamily="49" charset="-122"/>
            </a:endParaRPr>
          </a:p>
          <a:p>
            <a:pPr lvl="1"/>
            <a:r>
              <a:rPr lang="zh-CN" altLang="en-US" dirty="0">
                <a:solidFill>
                  <a:srgbClr val="0000FF"/>
                </a:solidFill>
                <a:cs typeface="楷体_GB2312" pitchFamily="49" charset="-122"/>
              </a:rPr>
              <a:t>检查实际软件的功能是否符合</a:t>
            </a:r>
            <a:r>
              <a:rPr lang="zh-CN" altLang="en-US" b="1" dirty="0">
                <a:solidFill>
                  <a:srgbClr val="FF0000"/>
                </a:solidFill>
                <a:cs typeface="楷体_GB2312" pitchFamily="49" charset="-122"/>
              </a:rPr>
              <a:t>用户需求</a:t>
            </a:r>
            <a:endParaRPr lang="en-US" altLang="zh-CN" b="1" dirty="0">
              <a:solidFill>
                <a:srgbClr val="FF0000"/>
              </a:solidFill>
              <a:cs typeface="楷体_GB2312" pitchFamily="49" charset="-122"/>
            </a:endParaRPr>
          </a:p>
          <a:p>
            <a:pPr marL="358775">
              <a:spcBef>
                <a:spcPct val="0"/>
              </a:spcBef>
            </a:pPr>
            <a:r>
              <a:rPr lang="zh-CN" altLang="en-US" dirty="0"/>
              <a:t>功能测试包括验证</a:t>
            </a:r>
            <a:r>
              <a:rPr lang="zh-CN" altLang="en-US" dirty="0">
                <a:solidFill>
                  <a:srgbClr val="FF0000"/>
                </a:solidFill>
              </a:rPr>
              <a:t>系统输入输出行为</a:t>
            </a:r>
            <a:r>
              <a:rPr lang="zh-CN" altLang="en-US" dirty="0"/>
              <a:t>的各种测试。经常以</a:t>
            </a:r>
            <a:r>
              <a:rPr lang="zh-CN" altLang="en-US" dirty="0">
                <a:solidFill>
                  <a:srgbClr val="FF0000"/>
                </a:solidFill>
              </a:rPr>
              <a:t>黑盒测试方法为主</a:t>
            </a:r>
            <a:r>
              <a:rPr lang="zh-CN" altLang="en-US" dirty="0"/>
              <a:t>，并辅以白盒测试、回归测试等。</a:t>
            </a:r>
          </a:p>
          <a:p>
            <a:pPr marL="358775">
              <a:spcBef>
                <a:spcPct val="0"/>
              </a:spcBef>
            </a:pPr>
            <a:r>
              <a:rPr lang="zh-CN" altLang="en-US" dirty="0"/>
              <a:t>功能测试的基础是</a:t>
            </a:r>
            <a:r>
              <a:rPr lang="zh-CN" altLang="en-US" dirty="0">
                <a:solidFill>
                  <a:srgbClr val="FF0000"/>
                </a:solidFill>
              </a:rPr>
              <a:t>功能需求</a:t>
            </a:r>
            <a:r>
              <a:rPr lang="zh-CN" altLang="en-US" dirty="0"/>
              <a:t>，因此</a:t>
            </a:r>
            <a:r>
              <a:rPr lang="en-US" altLang="zh-CN" dirty="0"/>
              <a:t>SRS</a:t>
            </a:r>
            <a:r>
              <a:rPr lang="zh-CN" altLang="en-US" dirty="0"/>
              <a:t>是功能测试的重要依据。</a:t>
            </a:r>
          </a:p>
        </p:txBody>
      </p:sp>
      <p:sp>
        <p:nvSpPr>
          <p:cNvPr id="70660" name="页脚占位符 3"/>
          <p:cNvSpPr>
            <a:spLocks noGrp="1"/>
          </p:cNvSpPr>
          <p:nvPr>
            <p:ph type="ftr" sz="quarter" idx="10"/>
          </p:nvPr>
        </p:nvSpPr>
        <p:spPr>
          <a:noFill/>
        </p:spPr>
        <p:txBody>
          <a:bodyPr/>
          <a:lstStyle/>
          <a:p>
            <a:fld id="{AD167801-0105-49FD-BED2-A43F85C2451B}" type="slidenum">
              <a:rPr lang="en-US" altLang="zh-CN" smtClean="0"/>
              <a:pPr/>
              <a:t>80</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a:t>测试目的</a:t>
            </a:r>
            <a:r>
              <a:rPr lang="en-US" altLang="zh-CN"/>
              <a:t>--</a:t>
            </a:r>
            <a:r>
              <a:rPr lang="zh-CN" altLang="en-US"/>
              <a:t>性能测试</a:t>
            </a:r>
          </a:p>
        </p:txBody>
      </p:sp>
      <p:sp>
        <p:nvSpPr>
          <p:cNvPr id="71683" name="内容占位符 2"/>
          <p:cNvSpPr>
            <a:spLocks noGrp="1"/>
          </p:cNvSpPr>
          <p:nvPr>
            <p:ph idx="1"/>
          </p:nvPr>
        </p:nvSpPr>
        <p:spPr/>
        <p:txBody>
          <a:bodyPr/>
          <a:lstStyle/>
          <a:p>
            <a:pPr marL="358775"/>
            <a:r>
              <a:rPr lang="zh-CN" altLang="en-US"/>
              <a:t>性能需求（非功能需求）：不描述功能，描述系统执行它的功能有“多好”或者性能如何,分为</a:t>
            </a:r>
            <a:r>
              <a:rPr lang="zh-CN" altLang="en-US">
                <a:solidFill>
                  <a:srgbClr val="0000FF"/>
                </a:solidFill>
              </a:rPr>
              <a:t>时间性能</a:t>
            </a:r>
            <a:r>
              <a:rPr lang="zh-CN" altLang="en-US"/>
              <a:t>(响应时间)和</a:t>
            </a:r>
            <a:r>
              <a:rPr lang="zh-CN" altLang="en-US">
                <a:solidFill>
                  <a:srgbClr val="0000FF"/>
                </a:solidFill>
              </a:rPr>
              <a:t>空间性能</a:t>
            </a:r>
            <a:r>
              <a:rPr lang="zh-CN" altLang="en-US"/>
              <a:t>(系统资源)。</a:t>
            </a:r>
          </a:p>
          <a:p>
            <a:pPr marL="358775"/>
            <a:r>
              <a:rPr lang="zh-CN" altLang="en-US"/>
              <a:t>性能测试一般包括：</a:t>
            </a:r>
          </a:p>
          <a:p>
            <a:pPr lvl="1"/>
            <a:r>
              <a:rPr lang="zh-CN" altLang="en-US">
                <a:solidFill>
                  <a:srgbClr val="0000FF"/>
                </a:solidFill>
                <a:latin typeface="宋体" pitchFamily="2" charset="-122"/>
                <a:cs typeface="楷体_GB2312" pitchFamily="49" charset="-122"/>
              </a:rPr>
              <a:t>压力测试、容量测试、效率性测试、稳定性测试、健壮性测试、容错性测试、数据转换测试、易用性测试、可维护性检查、文档检查等。</a:t>
            </a:r>
          </a:p>
          <a:p>
            <a:pPr marL="358775"/>
            <a:endParaRPr lang="zh-CN" altLang="en-US"/>
          </a:p>
        </p:txBody>
      </p:sp>
      <p:sp>
        <p:nvSpPr>
          <p:cNvPr id="71684" name="页脚占位符 3"/>
          <p:cNvSpPr>
            <a:spLocks noGrp="1"/>
          </p:cNvSpPr>
          <p:nvPr>
            <p:ph type="ftr" sz="quarter" idx="10"/>
          </p:nvPr>
        </p:nvSpPr>
        <p:spPr>
          <a:noFill/>
        </p:spPr>
        <p:txBody>
          <a:bodyPr/>
          <a:lstStyle/>
          <a:p>
            <a:fld id="{0197CDEC-863C-4811-82D0-61ED55D240CB}" type="slidenum">
              <a:rPr lang="en-US" altLang="zh-CN" smtClean="0"/>
              <a:pPr/>
              <a:t>81</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dirty="0"/>
              <a:t>是否使用工具</a:t>
            </a:r>
            <a:r>
              <a:rPr lang="en-US" altLang="zh-CN" dirty="0"/>
              <a:t>—</a:t>
            </a:r>
            <a:r>
              <a:rPr lang="zh-CN" altLang="en-US" dirty="0"/>
              <a:t>手工测试</a:t>
            </a:r>
          </a:p>
        </p:txBody>
      </p:sp>
      <p:sp>
        <p:nvSpPr>
          <p:cNvPr id="79875" name="内容占位符 2"/>
          <p:cNvSpPr>
            <a:spLocks noGrp="1"/>
          </p:cNvSpPr>
          <p:nvPr>
            <p:ph idx="1"/>
          </p:nvPr>
        </p:nvSpPr>
        <p:spPr/>
        <p:txBody>
          <a:bodyPr/>
          <a:lstStyle/>
          <a:p>
            <a:pPr marL="358775">
              <a:spcBef>
                <a:spcPct val="10000"/>
              </a:spcBef>
            </a:pPr>
            <a:r>
              <a:rPr lang="zh-CN" altLang="en-US"/>
              <a:t>顾名思义，手工测试即测试人员在不借助工具的情况下，“亲力亲为”地进行测试。</a:t>
            </a:r>
          </a:p>
          <a:p>
            <a:pPr marL="358775">
              <a:spcBef>
                <a:spcPct val="10000"/>
              </a:spcBef>
            </a:pPr>
            <a:r>
              <a:rPr lang="zh-CN" altLang="en-US"/>
              <a:t>优势</a:t>
            </a:r>
          </a:p>
          <a:p>
            <a:pPr lvl="1"/>
            <a:r>
              <a:rPr lang="zh-CN" altLang="en-US">
                <a:solidFill>
                  <a:srgbClr val="0000FF"/>
                </a:solidFill>
                <a:cs typeface="楷体_GB2312" pitchFamily="49" charset="-122"/>
              </a:rPr>
              <a:t>测试人员具有创造性，灵活性高，可以考虑到一些特殊用例和边界情况。</a:t>
            </a:r>
          </a:p>
          <a:p>
            <a:pPr lvl="1"/>
            <a:r>
              <a:rPr lang="zh-CN" altLang="en-US">
                <a:solidFill>
                  <a:srgbClr val="0000FF"/>
                </a:solidFill>
                <a:cs typeface="楷体_GB2312" pitchFamily="49" charset="-122"/>
              </a:rPr>
              <a:t>对于复杂的逻辑判断、界面是否友好等方面的测试，手工测试有明显优势。</a:t>
            </a:r>
          </a:p>
          <a:p>
            <a:pPr lvl="1"/>
            <a:r>
              <a:rPr lang="zh-CN" altLang="en-US">
                <a:solidFill>
                  <a:srgbClr val="0000FF"/>
                </a:solidFill>
                <a:cs typeface="楷体_GB2312" pitchFamily="49" charset="-122"/>
              </a:rPr>
              <a:t>发现缺陷的的比例较高，可达</a:t>
            </a:r>
            <a:r>
              <a:rPr lang="en-US" altLang="zh-CN">
                <a:solidFill>
                  <a:srgbClr val="0000FF"/>
                </a:solidFill>
                <a:cs typeface="楷体_GB2312" pitchFamily="49" charset="-122"/>
              </a:rPr>
              <a:t>85%</a:t>
            </a:r>
            <a:r>
              <a:rPr lang="zh-CN" altLang="en-US">
                <a:solidFill>
                  <a:srgbClr val="0000FF"/>
                </a:solidFill>
                <a:cs typeface="楷体_GB2312" pitchFamily="49" charset="-122"/>
              </a:rPr>
              <a:t>左右。</a:t>
            </a:r>
          </a:p>
          <a:p>
            <a:pPr marL="358775">
              <a:spcBef>
                <a:spcPct val="10000"/>
              </a:spcBef>
            </a:pPr>
            <a:r>
              <a:rPr lang="zh-CN" altLang="en-US"/>
              <a:t>局限性</a:t>
            </a:r>
          </a:p>
          <a:p>
            <a:pPr lvl="1"/>
            <a:r>
              <a:rPr lang="zh-CN" altLang="en-US">
                <a:solidFill>
                  <a:srgbClr val="0000FF"/>
                </a:solidFill>
                <a:cs typeface="楷体_GB2312" pitchFamily="49" charset="-122"/>
              </a:rPr>
              <a:t>覆盖率较低、不具有可重复性；测试效率较低；不能进行如系统负载、可靠性等性能测试。</a:t>
            </a:r>
          </a:p>
          <a:p>
            <a:pPr marL="358775"/>
            <a:endParaRPr lang="zh-CN" altLang="en-US"/>
          </a:p>
        </p:txBody>
      </p:sp>
      <p:sp>
        <p:nvSpPr>
          <p:cNvPr id="79876" name="页脚占位符 3"/>
          <p:cNvSpPr>
            <a:spLocks noGrp="1"/>
          </p:cNvSpPr>
          <p:nvPr>
            <p:ph type="ftr" sz="quarter" idx="10"/>
          </p:nvPr>
        </p:nvSpPr>
        <p:spPr>
          <a:noFill/>
        </p:spPr>
        <p:txBody>
          <a:bodyPr/>
          <a:lstStyle/>
          <a:p>
            <a:fld id="{700741F5-A60C-49DE-AAD6-C89997EEDDEB}" type="slidenum">
              <a:rPr lang="en-US" altLang="zh-CN" smtClean="0"/>
              <a:pPr/>
              <a:t>82</a:t>
            </a:fld>
            <a:endParaRPr lang="en-US" altLang="zh-CN"/>
          </a:p>
        </p:txBody>
      </p:sp>
      <p:sp>
        <p:nvSpPr>
          <p:cNvPr id="2" name="文本框 1">
            <a:extLst>
              <a:ext uri="{FF2B5EF4-FFF2-40B4-BE49-F238E27FC236}">
                <a16:creationId xmlns:a16="http://schemas.microsoft.com/office/drawing/2014/main" id="{77593474-BE00-8846-8355-6F0243D450BC}"/>
              </a:ext>
            </a:extLst>
          </p:cNvPr>
          <p:cNvSpPr txBox="1"/>
          <p:nvPr/>
        </p:nvSpPr>
        <p:spPr>
          <a:xfrm>
            <a:off x="5867400" y="172231"/>
            <a:ext cx="1980029" cy="455638"/>
          </a:xfrm>
          <a:prstGeom prst="rect">
            <a:avLst/>
          </a:prstGeom>
          <a:noFill/>
        </p:spPr>
        <p:txBody>
          <a:bodyPr wrap="none" rtlCol="0">
            <a:spAutoFit/>
          </a:bodyPr>
          <a:lstStyle/>
          <a:p>
            <a:pPr algn="l">
              <a:lnSpc>
                <a:spcPct val="125000"/>
              </a:lnSpc>
            </a:pPr>
            <a:r>
              <a:rPr kumimoji="1" lang="zh-CN" altLang="en-US" sz="2000" b="1" i="0" dirty="0">
                <a:solidFill>
                  <a:srgbClr val="006600"/>
                </a:solidFill>
                <a:latin typeface="Kaiti SC" panose="02010600040101010101" pitchFamily="2" charset="-122"/>
                <a:ea typeface="Kaiti SC" panose="02010600040101010101" pitchFamily="2" charset="-122"/>
              </a:rPr>
              <a:t>示例：代码走查</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8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87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87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a:t>是否使用工具</a:t>
            </a:r>
            <a:r>
              <a:rPr lang="en-US" altLang="zh-CN"/>
              <a:t>--</a:t>
            </a:r>
            <a:r>
              <a:rPr lang="zh-CN" altLang="en-US"/>
              <a:t>自动化测试</a:t>
            </a:r>
          </a:p>
        </p:txBody>
      </p:sp>
      <p:sp>
        <p:nvSpPr>
          <p:cNvPr id="74755" name="内容占位符 2"/>
          <p:cNvSpPr>
            <a:spLocks noGrp="1"/>
          </p:cNvSpPr>
          <p:nvPr>
            <p:ph idx="1"/>
          </p:nvPr>
        </p:nvSpPr>
        <p:spPr/>
        <p:txBody>
          <a:bodyPr/>
          <a:lstStyle/>
          <a:p>
            <a:pPr marL="358775">
              <a:spcBef>
                <a:spcPts val="0"/>
              </a:spcBef>
              <a:spcAft>
                <a:spcPts val="0"/>
              </a:spcAft>
              <a:defRPr/>
            </a:pPr>
            <a:r>
              <a:rPr lang="zh-CN" altLang="en-US" dirty="0"/>
              <a:t>软件自动化测试是相对于手工测试而存在的，主要是利用自动化软件测试工具，通过编测写试脚本和输入测试数据，自动运行测试程序。</a:t>
            </a:r>
          </a:p>
          <a:p>
            <a:pPr marL="741725" lvl="1">
              <a:spcBef>
                <a:spcPts val="0"/>
              </a:spcBef>
              <a:spcAft>
                <a:spcPts val="0"/>
              </a:spcAft>
              <a:defRPr/>
            </a:pPr>
            <a:r>
              <a:rPr lang="zh-CN" altLang="en-US" dirty="0">
                <a:solidFill>
                  <a:srgbClr val="0000FF"/>
                </a:solidFill>
              </a:rPr>
              <a:t>软件测试工具主要包括功能测试工具、性能测试工具、测试管理工具。</a:t>
            </a:r>
          </a:p>
          <a:p>
            <a:pPr>
              <a:spcBef>
                <a:spcPts val="0"/>
              </a:spcBef>
              <a:spcAft>
                <a:spcPts val="0"/>
              </a:spcAft>
              <a:defRPr/>
            </a:pPr>
            <a:r>
              <a:rPr lang="zh-CN" altLang="en-US" dirty="0"/>
              <a:t>优点：</a:t>
            </a:r>
          </a:p>
          <a:p>
            <a:pPr marL="741725" lvl="1">
              <a:spcBef>
                <a:spcPts val="0"/>
              </a:spcBef>
              <a:spcAft>
                <a:spcPts val="0"/>
              </a:spcAft>
              <a:defRPr/>
            </a:pPr>
            <a:r>
              <a:rPr lang="zh-CN" altLang="en-US" dirty="0">
                <a:solidFill>
                  <a:srgbClr val="0000FF"/>
                </a:solidFill>
              </a:rPr>
              <a:t>可重复性、效率高、准确、可靠、覆盖率高等。</a:t>
            </a:r>
          </a:p>
          <a:p>
            <a:pPr>
              <a:spcBef>
                <a:spcPts val="0"/>
              </a:spcBef>
              <a:spcAft>
                <a:spcPts val="0"/>
              </a:spcAft>
              <a:defRPr/>
            </a:pPr>
            <a:r>
              <a:rPr lang="zh-CN" altLang="en-US" dirty="0"/>
              <a:t>缺点：</a:t>
            </a:r>
          </a:p>
          <a:p>
            <a:pPr marL="741725" lvl="1">
              <a:spcBef>
                <a:spcPts val="0"/>
              </a:spcBef>
              <a:spcAft>
                <a:spcPts val="0"/>
              </a:spcAft>
              <a:defRPr/>
            </a:pPr>
            <a:r>
              <a:rPr lang="zh-CN" altLang="en-US" dirty="0">
                <a:solidFill>
                  <a:srgbClr val="0000FF"/>
                </a:solidFill>
              </a:rPr>
              <a:t>灵活性差，发现缺陷的比例较低，只能达到</a:t>
            </a:r>
            <a:r>
              <a:rPr lang="en-US" altLang="zh-CN" dirty="0">
                <a:solidFill>
                  <a:srgbClr val="0000FF"/>
                </a:solidFill>
              </a:rPr>
              <a:t>15%</a:t>
            </a:r>
            <a:r>
              <a:rPr lang="zh-CN" altLang="en-US" dirty="0">
                <a:solidFill>
                  <a:srgbClr val="0000FF"/>
                </a:solidFill>
              </a:rPr>
              <a:t>。</a:t>
            </a:r>
          </a:p>
          <a:p>
            <a:pPr>
              <a:spcBef>
                <a:spcPts val="0"/>
              </a:spcBef>
              <a:spcAft>
                <a:spcPts val="0"/>
              </a:spcAft>
              <a:defRPr/>
            </a:pPr>
            <a:r>
              <a:rPr lang="zh-CN" altLang="en-US" dirty="0"/>
              <a:t>通常，手工测试和自动化测试结合使用，以互补的方式完成测试任务。</a:t>
            </a:r>
          </a:p>
          <a:p>
            <a:pPr marL="358775">
              <a:defRPr/>
            </a:pPr>
            <a:endParaRPr lang="zh-CN" altLang="en-US" dirty="0"/>
          </a:p>
        </p:txBody>
      </p:sp>
      <p:sp>
        <p:nvSpPr>
          <p:cNvPr id="80900" name="页脚占位符 3"/>
          <p:cNvSpPr>
            <a:spLocks noGrp="1"/>
          </p:cNvSpPr>
          <p:nvPr>
            <p:ph type="ftr" sz="quarter" idx="10"/>
          </p:nvPr>
        </p:nvSpPr>
        <p:spPr>
          <a:noFill/>
        </p:spPr>
        <p:txBody>
          <a:bodyPr/>
          <a:lstStyle/>
          <a:p>
            <a:fld id="{F856BD04-F11C-40EE-BE0E-C46261A521E0}" type="slidenum">
              <a:rPr lang="en-US" altLang="zh-CN" smtClean="0"/>
              <a:pPr/>
              <a:t>83</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47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75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7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en-US"/>
              <a:t>是否运行系统</a:t>
            </a:r>
            <a:r>
              <a:rPr lang="en-US" altLang="zh-CN"/>
              <a:t>--</a:t>
            </a:r>
            <a:r>
              <a:rPr lang="zh-CN" altLang="en-US"/>
              <a:t>静态测试</a:t>
            </a:r>
          </a:p>
        </p:txBody>
      </p:sp>
      <p:sp>
        <p:nvSpPr>
          <p:cNvPr id="81923" name="内容占位符 2"/>
          <p:cNvSpPr>
            <a:spLocks noGrp="1"/>
          </p:cNvSpPr>
          <p:nvPr>
            <p:ph idx="1"/>
          </p:nvPr>
        </p:nvSpPr>
        <p:spPr/>
        <p:txBody>
          <a:bodyPr/>
          <a:lstStyle/>
          <a:p>
            <a:pPr marL="358775"/>
            <a:r>
              <a:rPr lang="zh-CN" altLang="en-US"/>
              <a:t>软件的功能在不被执行的时候，处于相对静止的状态</a:t>
            </a:r>
            <a:r>
              <a:rPr lang="en-US" altLang="zh-CN"/>
              <a:t>——</a:t>
            </a:r>
            <a:r>
              <a:rPr lang="zh-CN" altLang="en-US"/>
              <a:t>静态测试方法。</a:t>
            </a:r>
          </a:p>
          <a:p>
            <a:pPr lvl="1"/>
            <a:r>
              <a:rPr lang="zh-CN" altLang="en-US">
                <a:solidFill>
                  <a:srgbClr val="0000FF"/>
                </a:solidFill>
                <a:cs typeface="楷体_GB2312" pitchFamily="49" charset="-122"/>
              </a:rPr>
              <a:t>静态测试的对象包括</a:t>
            </a:r>
            <a:r>
              <a:rPr lang="zh-CN" altLang="en-US">
                <a:solidFill>
                  <a:srgbClr val="FF0000"/>
                </a:solidFill>
                <a:cs typeface="楷体_GB2312" pitchFamily="49" charset="-122"/>
              </a:rPr>
              <a:t>文档、代码、界面</a:t>
            </a:r>
            <a:r>
              <a:rPr lang="zh-CN" altLang="en-US">
                <a:solidFill>
                  <a:srgbClr val="0000FF"/>
                </a:solidFill>
                <a:cs typeface="楷体_GB2312" pitchFamily="49" charset="-122"/>
              </a:rPr>
              <a:t>等。</a:t>
            </a:r>
          </a:p>
          <a:p>
            <a:pPr lvl="1"/>
            <a:r>
              <a:rPr lang="zh-CN" altLang="en-US">
                <a:solidFill>
                  <a:srgbClr val="0000FF"/>
                </a:solidFill>
                <a:cs typeface="楷体_GB2312" pitchFamily="49" charset="-122"/>
              </a:rPr>
              <a:t>主要是根据用户的要求、及相关标准规范进行分析与检查。</a:t>
            </a:r>
          </a:p>
          <a:p>
            <a:pPr lvl="1"/>
            <a:r>
              <a:rPr lang="zh-CN" altLang="en-US">
                <a:solidFill>
                  <a:srgbClr val="0000FF"/>
                </a:solidFill>
                <a:cs typeface="楷体_GB2312" pitchFamily="49" charset="-122"/>
              </a:rPr>
              <a:t>常用的手段是</a:t>
            </a:r>
            <a:r>
              <a:rPr lang="zh-CN" altLang="en-US">
                <a:solidFill>
                  <a:srgbClr val="FF0000"/>
                </a:solidFill>
                <a:cs typeface="楷体_GB2312" pitchFamily="49" charset="-122"/>
              </a:rPr>
              <a:t>人工检测</a:t>
            </a:r>
            <a:r>
              <a:rPr lang="zh-CN" altLang="en-US">
                <a:solidFill>
                  <a:srgbClr val="0000FF"/>
                </a:solidFill>
                <a:cs typeface="楷体_GB2312" pitchFamily="49" charset="-122"/>
              </a:rPr>
              <a:t>，依靠人工审查或评审软件，偏重于编码风格、质量的检验，除了审查编码还要对各阶段的软件文档进行检验。</a:t>
            </a:r>
          </a:p>
          <a:p>
            <a:pPr lvl="1"/>
            <a:r>
              <a:rPr lang="zh-CN" altLang="en-US">
                <a:solidFill>
                  <a:srgbClr val="0000FF"/>
                </a:solidFill>
                <a:cs typeface="楷体_GB2312" pitchFamily="49" charset="-122"/>
              </a:rPr>
              <a:t>计算机辅助静态分析，是很有效的静态测试。</a:t>
            </a:r>
          </a:p>
          <a:p>
            <a:pPr marL="358775"/>
            <a:endParaRPr lang="en-US" altLang="zh-CN"/>
          </a:p>
          <a:p>
            <a:pPr marL="358775"/>
            <a:endParaRPr lang="zh-CN" altLang="en-US"/>
          </a:p>
        </p:txBody>
      </p:sp>
      <p:sp>
        <p:nvSpPr>
          <p:cNvPr id="81924" name="页脚占位符 3"/>
          <p:cNvSpPr>
            <a:spLocks noGrp="1"/>
          </p:cNvSpPr>
          <p:nvPr>
            <p:ph type="ftr" sz="quarter" idx="10"/>
          </p:nvPr>
        </p:nvSpPr>
        <p:spPr>
          <a:noFill/>
        </p:spPr>
        <p:txBody>
          <a:bodyPr/>
          <a:lstStyle/>
          <a:p>
            <a:fld id="{99C19FB9-6600-415E-9C1C-D766A39EE162}" type="slidenum">
              <a:rPr lang="en-US" altLang="zh-CN" smtClean="0"/>
              <a:pPr/>
              <a:t>84</a:t>
            </a:fld>
            <a:endParaRPr lang="en-US" altLang="zh-CN"/>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a:t>是否运行系统</a:t>
            </a:r>
            <a:r>
              <a:rPr lang="en-US" altLang="zh-CN"/>
              <a:t>--</a:t>
            </a:r>
            <a:r>
              <a:rPr lang="zh-CN" altLang="en-US"/>
              <a:t>动态测试</a:t>
            </a:r>
          </a:p>
        </p:txBody>
      </p:sp>
      <p:sp>
        <p:nvSpPr>
          <p:cNvPr id="82947" name="内容占位符 2"/>
          <p:cNvSpPr>
            <a:spLocks noGrp="1"/>
          </p:cNvSpPr>
          <p:nvPr>
            <p:ph idx="1"/>
          </p:nvPr>
        </p:nvSpPr>
        <p:spPr/>
        <p:txBody>
          <a:bodyPr/>
          <a:lstStyle/>
          <a:p>
            <a:pPr marL="358775"/>
            <a:r>
              <a:rPr lang="zh-CN" altLang="en-US"/>
              <a:t>当软件功能被执行的时候，软件的对应部分处于活动之中</a:t>
            </a:r>
            <a:r>
              <a:rPr lang="en-US" altLang="zh-CN"/>
              <a:t>——</a:t>
            </a:r>
            <a:r>
              <a:rPr lang="zh-CN" altLang="en-US"/>
              <a:t>动态测试方法。</a:t>
            </a:r>
            <a:endParaRPr lang="en-US"/>
          </a:p>
          <a:p>
            <a:pPr lvl="1"/>
            <a:r>
              <a:rPr lang="zh-CN" altLang="en-US">
                <a:solidFill>
                  <a:srgbClr val="0000FF"/>
                </a:solidFill>
                <a:cs typeface="楷体_GB2312" pitchFamily="49" charset="-122"/>
              </a:rPr>
              <a:t>通过观察代码运行时的动作，来获取执行结果，并得到时间效率、系统可靠性等方面的信息。</a:t>
            </a:r>
            <a:endParaRPr lang="en-US" altLang="en-US">
              <a:solidFill>
                <a:srgbClr val="0000FF"/>
              </a:solidFill>
              <a:cs typeface="楷体_GB2312" pitchFamily="49" charset="-122"/>
            </a:endParaRPr>
          </a:p>
          <a:p>
            <a:pPr lvl="1"/>
            <a:r>
              <a:rPr lang="zh-CN" altLang="en-US">
                <a:solidFill>
                  <a:srgbClr val="0000FF"/>
                </a:solidFill>
                <a:cs typeface="楷体_GB2312" pitchFamily="49" charset="-122"/>
              </a:rPr>
              <a:t>动态测试通过真正运行程序发现错误。</a:t>
            </a:r>
            <a:endParaRPr lang="en-US" altLang="en-US">
              <a:solidFill>
                <a:srgbClr val="0000FF"/>
              </a:solidFill>
              <a:cs typeface="楷体_GB2312" pitchFamily="49" charset="-122"/>
            </a:endParaRPr>
          </a:p>
          <a:p>
            <a:pPr lvl="1"/>
            <a:r>
              <a:rPr lang="zh-CN" altLang="en-US">
                <a:solidFill>
                  <a:srgbClr val="0000FF"/>
                </a:solidFill>
                <a:cs typeface="楷体_GB2312" pitchFamily="49" charset="-122"/>
              </a:rPr>
              <a:t>通过有效的测试用例，对应的输入</a:t>
            </a:r>
            <a:r>
              <a:rPr lang="en-US" altLang="zh-CN">
                <a:solidFill>
                  <a:srgbClr val="0000FF"/>
                </a:solidFill>
                <a:cs typeface="楷体_GB2312" pitchFamily="49" charset="-122"/>
              </a:rPr>
              <a:t>/</a:t>
            </a:r>
            <a:r>
              <a:rPr lang="zh-CN" altLang="en-US">
                <a:solidFill>
                  <a:srgbClr val="0000FF"/>
                </a:solidFill>
                <a:cs typeface="楷体_GB2312" pitchFamily="49" charset="-122"/>
              </a:rPr>
              <a:t>输出关系来分析被测程序的运行情况。</a:t>
            </a:r>
            <a:endParaRPr lang="zh-CN" altLang="en-US">
              <a:cs typeface="楷体_GB2312" pitchFamily="49" charset="-122"/>
            </a:endParaRPr>
          </a:p>
        </p:txBody>
      </p:sp>
      <p:sp>
        <p:nvSpPr>
          <p:cNvPr id="82948" name="页脚占位符 3"/>
          <p:cNvSpPr>
            <a:spLocks noGrp="1"/>
          </p:cNvSpPr>
          <p:nvPr>
            <p:ph type="ftr" sz="quarter" idx="10"/>
          </p:nvPr>
        </p:nvSpPr>
        <p:spPr>
          <a:noFill/>
        </p:spPr>
        <p:txBody>
          <a:bodyPr/>
          <a:lstStyle/>
          <a:p>
            <a:fld id="{BB146536-110F-4A3C-AD8F-1EE3FF5D7051}" type="slidenum">
              <a:rPr lang="en-US" altLang="zh-CN" smtClean="0"/>
              <a:pPr/>
              <a:t>85</a:t>
            </a:fld>
            <a:endParaRPr lang="en-US" altLang="zh-CN"/>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zh-CN" altLang="en-US"/>
              <a:t>是否查看源代码</a:t>
            </a:r>
            <a:r>
              <a:rPr lang="en-US" altLang="zh-CN"/>
              <a:t>--</a:t>
            </a:r>
            <a:r>
              <a:rPr lang="zh-CN" altLang="en-US"/>
              <a:t>白盒测试</a:t>
            </a:r>
          </a:p>
        </p:txBody>
      </p:sp>
      <p:sp>
        <p:nvSpPr>
          <p:cNvPr id="83971" name="内容占位符 2"/>
          <p:cNvSpPr>
            <a:spLocks noGrp="1"/>
          </p:cNvSpPr>
          <p:nvPr>
            <p:ph idx="1"/>
          </p:nvPr>
        </p:nvSpPr>
        <p:spPr/>
        <p:txBody>
          <a:bodyPr/>
          <a:lstStyle/>
          <a:p>
            <a:pPr marL="358775"/>
            <a:r>
              <a:rPr lang="zh-CN" altLang="en-US"/>
              <a:t>白盒测试：把被测软件看作一个盒子，在测试时，不仅要关心软件的输入数据和输出结果，还要把盒子打开，研究里面的源代码和程序结构。</a:t>
            </a:r>
          </a:p>
          <a:p>
            <a:pPr marL="358775"/>
            <a:r>
              <a:rPr lang="zh-CN" altLang="en-US"/>
              <a:t>白盒测试常用的方法</a:t>
            </a:r>
          </a:p>
          <a:p>
            <a:pPr lvl="1"/>
            <a:r>
              <a:rPr lang="zh-CN" altLang="en-US">
                <a:solidFill>
                  <a:srgbClr val="0000FF"/>
                </a:solidFill>
                <a:cs typeface="楷体_GB2312" pitchFamily="49" charset="-122"/>
              </a:rPr>
              <a:t>逻辑覆盖法</a:t>
            </a:r>
          </a:p>
          <a:p>
            <a:pPr lvl="1"/>
            <a:r>
              <a:rPr lang="zh-CN" altLang="en-US">
                <a:solidFill>
                  <a:srgbClr val="0000FF"/>
                </a:solidFill>
                <a:cs typeface="楷体_GB2312" pitchFamily="49" charset="-122"/>
              </a:rPr>
              <a:t>基本路径测试法</a:t>
            </a:r>
          </a:p>
        </p:txBody>
      </p:sp>
      <p:sp>
        <p:nvSpPr>
          <p:cNvPr id="83972" name="页脚占位符 3"/>
          <p:cNvSpPr>
            <a:spLocks noGrp="1"/>
          </p:cNvSpPr>
          <p:nvPr>
            <p:ph type="ftr" sz="quarter" idx="10"/>
          </p:nvPr>
        </p:nvSpPr>
        <p:spPr>
          <a:noFill/>
        </p:spPr>
        <p:txBody>
          <a:bodyPr/>
          <a:lstStyle/>
          <a:p>
            <a:fld id="{DCA12798-3610-4E6D-81BB-284D400F5B66}" type="slidenum">
              <a:rPr lang="en-US" altLang="zh-CN" smtClean="0"/>
              <a:pPr/>
              <a:t>86</a:t>
            </a:fld>
            <a:endParaRPr lang="en-US" altLang="zh-CN"/>
          </a:p>
        </p:txBody>
      </p:sp>
      <p:sp>
        <p:nvSpPr>
          <p:cNvPr id="83973" name="AutoShape 4"/>
          <p:cNvSpPr>
            <a:spLocks noChangeArrowheads="1"/>
          </p:cNvSpPr>
          <p:nvPr/>
        </p:nvSpPr>
        <p:spPr bwMode="auto">
          <a:xfrm>
            <a:off x="5508625" y="4572000"/>
            <a:ext cx="1652588" cy="1341438"/>
          </a:xfrm>
          <a:prstGeom prst="cube">
            <a:avLst>
              <a:gd name="adj" fmla="val 25000"/>
            </a:avLst>
          </a:prstGeom>
          <a:noFill/>
          <a:ln w="9525">
            <a:solidFill>
              <a:schemeClr val="tx1"/>
            </a:solidFill>
            <a:miter lim="800000"/>
            <a:headEnd/>
            <a:tailEnd/>
          </a:ln>
        </p:spPr>
        <p:txBody>
          <a:bodyPr wrap="none" anchor="ctr"/>
          <a:lstStyle/>
          <a:p>
            <a:pPr algn="ctr"/>
            <a:r>
              <a:rPr lang="en-US" altLang="zh-CN" sz="2000" b="1">
                <a:solidFill>
                  <a:schemeClr val="bg1"/>
                </a:solidFill>
              </a:rPr>
              <a:t>Y=2*x</a:t>
            </a:r>
          </a:p>
        </p:txBody>
      </p:sp>
      <p:sp>
        <p:nvSpPr>
          <p:cNvPr id="83974" name="AutoShape 5"/>
          <p:cNvSpPr>
            <a:spLocks noChangeArrowheads="1"/>
          </p:cNvSpPr>
          <p:nvPr/>
        </p:nvSpPr>
        <p:spPr bwMode="auto">
          <a:xfrm>
            <a:off x="4500563" y="4862513"/>
            <a:ext cx="935037" cy="862012"/>
          </a:xfrm>
          <a:prstGeom prst="rightArrow">
            <a:avLst>
              <a:gd name="adj1" fmla="val 50000"/>
              <a:gd name="adj2" fmla="val 27118"/>
            </a:avLst>
          </a:prstGeom>
          <a:solidFill>
            <a:schemeClr val="accent1"/>
          </a:solidFill>
          <a:ln w="9525">
            <a:solidFill>
              <a:schemeClr val="tx1"/>
            </a:solidFill>
            <a:miter lim="800000"/>
            <a:headEnd/>
            <a:tailEnd/>
          </a:ln>
        </p:spPr>
        <p:txBody>
          <a:bodyPr wrap="none" anchor="ctr"/>
          <a:lstStyle/>
          <a:p>
            <a:pPr algn="ctr"/>
            <a:r>
              <a:rPr lang="en-US" altLang="zh-CN" sz="2000" b="1">
                <a:solidFill>
                  <a:srgbClr val="FF0000"/>
                </a:solidFill>
              </a:rPr>
              <a:t>X=2</a:t>
            </a:r>
          </a:p>
        </p:txBody>
      </p:sp>
      <p:sp>
        <p:nvSpPr>
          <p:cNvPr id="83975" name="AutoShape 6"/>
          <p:cNvSpPr>
            <a:spLocks noChangeArrowheads="1"/>
          </p:cNvSpPr>
          <p:nvPr/>
        </p:nvSpPr>
        <p:spPr bwMode="auto">
          <a:xfrm>
            <a:off x="7235825" y="4787900"/>
            <a:ext cx="935038" cy="95885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altLang="zh-CN" sz="2000" b="1">
                <a:solidFill>
                  <a:srgbClr val="FF0000"/>
                </a:solidFill>
              </a:rPr>
              <a:t>Y=4</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zh-CN" altLang="en-US"/>
              <a:t>是否查看源代码</a:t>
            </a:r>
            <a:r>
              <a:rPr lang="en-US" altLang="zh-CN"/>
              <a:t>--</a:t>
            </a:r>
            <a:r>
              <a:rPr lang="zh-CN" altLang="en-US"/>
              <a:t>黑盒测试</a:t>
            </a:r>
          </a:p>
        </p:txBody>
      </p:sp>
      <p:sp>
        <p:nvSpPr>
          <p:cNvPr id="84995" name="内容占位符 2"/>
          <p:cNvSpPr>
            <a:spLocks noGrp="1"/>
          </p:cNvSpPr>
          <p:nvPr>
            <p:ph idx="1"/>
          </p:nvPr>
        </p:nvSpPr>
        <p:spPr/>
        <p:txBody>
          <a:bodyPr/>
          <a:lstStyle/>
          <a:p>
            <a:pPr marL="358775"/>
            <a:r>
              <a:rPr lang="zh-CN" altLang="en-US"/>
              <a:t>黑盒测试，指的是把被测软件看作一个盒子，我们不去关心盒子里面是什么样子，只关心软件的输入数据和输出结果。</a:t>
            </a:r>
          </a:p>
          <a:p>
            <a:pPr marL="358775"/>
            <a:r>
              <a:rPr lang="zh-CN" altLang="en-US"/>
              <a:t>黑盒测试常用的方法</a:t>
            </a:r>
          </a:p>
          <a:p>
            <a:pPr lvl="1"/>
            <a:r>
              <a:rPr lang="zh-CN" altLang="en-US">
                <a:solidFill>
                  <a:srgbClr val="0000FF"/>
                </a:solidFill>
                <a:cs typeface="楷体_GB2312" pitchFamily="49" charset="-122"/>
              </a:rPr>
              <a:t>等价类划分法</a:t>
            </a:r>
          </a:p>
          <a:p>
            <a:pPr lvl="1"/>
            <a:r>
              <a:rPr lang="zh-CN" altLang="en-US">
                <a:solidFill>
                  <a:srgbClr val="0000FF"/>
                </a:solidFill>
                <a:cs typeface="楷体_GB2312" pitchFamily="49" charset="-122"/>
              </a:rPr>
              <a:t>边界值分析法</a:t>
            </a:r>
          </a:p>
          <a:p>
            <a:pPr lvl="1"/>
            <a:r>
              <a:rPr lang="zh-CN" altLang="en-US">
                <a:solidFill>
                  <a:srgbClr val="0000FF"/>
                </a:solidFill>
                <a:cs typeface="楷体_GB2312" pitchFamily="49" charset="-122"/>
              </a:rPr>
              <a:t>因果图法</a:t>
            </a:r>
          </a:p>
          <a:p>
            <a:pPr lvl="1"/>
            <a:r>
              <a:rPr lang="zh-CN" altLang="en-US">
                <a:solidFill>
                  <a:srgbClr val="0000FF"/>
                </a:solidFill>
                <a:cs typeface="楷体_GB2312" pitchFamily="49" charset="-122"/>
              </a:rPr>
              <a:t>错误推测法</a:t>
            </a:r>
          </a:p>
          <a:p>
            <a:pPr lvl="1"/>
            <a:r>
              <a:rPr lang="zh-CN" altLang="en-US">
                <a:solidFill>
                  <a:srgbClr val="0000FF"/>
                </a:solidFill>
                <a:cs typeface="楷体_GB2312" pitchFamily="49" charset="-122"/>
              </a:rPr>
              <a:t>功能图法</a:t>
            </a:r>
          </a:p>
        </p:txBody>
      </p:sp>
      <p:sp>
        <p:nvSpPr>
          <p:cNvPr id="84996" name="页脚占位符 3"/>
          <p:cNvSpPr>
            <a:spLocks noGrp="1"/>
          </p:cNvSpPr>
          <p:nvPr>
            <p:ph type="ftr" sz="quarter" idx="10"/>
          </p:nvPr>
        </p:nvSpPr>
        <p:spPr>
          <a:noFill/>
        </p:spPr>
        <p:txBody>
          <a:bodyPr/>
          <a:lstStyle/>
          <a:p>
            <a:fld id="{B30D974D-5852-418A-9454-8013A32BABFD}" type="slidenum">
              <a:rPr lang="en-US" altLang="zh-CN" smtClean="0"/>
              <a:pPr/>
              <a:t>87</a:t>
            </a:fld>
            <a:endParaRPr lang="en-US" altLang="zh-CN"/>
          </a:p>
        </p:txBody>
      </p:sp>
      <p:sp>
        <p:nvSpPr>
          <p:cNvPr id="84997" name="AutoShape 5"/>
          <p:cNvSpPr>
            <a:spLocks noChangeArrowheads="1"/>
          </p:cNvSpPr>
          <p:nvPr/>
        </p:nvSpPr>
        <p:spPr bwMode="auto">
          <a:xfrm>
            <a:off x="4500563" y="4862513"/>
            <a:ext cx="935037" cy="862012"/>
          </a:xfrm>
          <a:prstGeom prst="rightArrow">
            <a:avLst>
              <a:gd name="adj1" fmla="val 50000"/>
              <a:gd name="adj2" fmla="val 27118"/>
            </a:avLst>
          </a:prstGeom>
          <a:solidFill>
            <a:schemeClr val="accent1"/>
          </a:solidFill>
          <a:ln w="9525">
            <a:solidFill>
              <a:schemeClr val="tx1"/>
            </a:solidFill>
            <a:miter lim="800000"/>
            <a:headEnd/>
            <a:tailEnd/>
          </a:ln>
        </p:spPr>
        <p:txBody>
          <a:bodyPr wrap="none" anchor="ctr"/>
          <a:lstStyle/>
          <a:p>
            <a:pPr algn="ctr"/>
            <a:r>
              <a:rPr lang="en-US" altLang="zh-CN" sz="2000" b="1">
                <a:solidFill>
                  <a:srgbClr val="FF0000"/>
                </a:solidFill>
              </a:rPr>
              <a:t>X=2</a:t>
            </a:r>
          </a:p>
        </p:txBody>
      </p:sp>
      <p:sp>
        <p:nvSpPr>
          <p:cNvPr id="84998" name="AutoShape 6"/>
          <p:cNvSpPr>
            <a:spLocks noChangeArrowheads="1"/>
          </p:cNvSpPr>
          <p:nvPr/>
        </p:nvSpPr>
        <p:spPr bwMode="auto">
          <a:xfrm>
            <a:off x="7235825" y="4787900"/>
            <a:ext cx="935038" cy="95885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altLang="zh-CN" sz="2000" b="1">
                <a:solidFill>
                  <a:srgbClr val="FF0000"/>
                </a:solidFill>
              </a:rPr>
              <a:t>Y=4</a:t>
            </a:r>
          </a:p>
        </p:txBody>
      </p:sp>
      <p:sp>
        <p:nvSpPr>
          <p:cNvPr id="84999" name="AutoShape 4"/>
          <p:cNvSpPr>
            <a:spLocks noChangeArrowheads="1"/>
          </p:cNvSpPr>
          <p:nvPr/>
        </p:nvSpPr>
        <p:spPr bwMode="auto">
          <a:xfrm>
            <a:off x="5510213" y="4572000"/>
            <a:ext cx="1652587" cy="1341438"/>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altLang="zh-CN" sz="2000" b="1">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99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99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99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9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a:t>其它测试</a:t>
            </a:r>
            <a:r>
              <a:rPr lang="en-US" altLang="zh-CN"/>
              <a:t>--</a:t>
            </a:r>
            <a:r>
              <a:rPr lang="zh-CN" altLang="en-US"/>
              <a:t>回归测试</a:t>
            </a:r>
          </a:p>
        </p:txBody>
      </p:sp>
      <p:sp>
        <p:nvSpPr>
          <p:cNvPr id="86019" name="内容占位符 2"/>
          <p:cNvSpPr>
            <a:spLocks noGrp="1"/>
          </p:cNvSpPr>
          <p:nvPr>
            <p:ph idx="1"/>
          </p:nvPr>
        </p:nvSpPr>
        <p:spPr/>
        <p:txBody>
          <a:bodyPr/>
          <a:lstStyle/>
          <a:p>
            <a:pPr marL="358775">
              <a:lnSpc>
                <a:spcPct val="110000"/>
              </a:lnSpc>
            </a:pPr>
            <a:r>
              <a:rPr lang="zh-CN" altLang="en-US" dirty="0"/>
              <a:t>为什么要进行回归测试？</a:t>
            </a:r>
            <a:endParaRPr lang="en-US" altLang="zh-CN" dirty="0"/>
          </a:p>
          <a:p>
            <a:pPr lvl="1">
              <a:lnSpc>
                <a:spcPct val="110000"/>
              </a:lnSpc>
            </a:pPr>
            <a:r>
              <a:rPr lang="zh-CN" altLang="en-US" b="1" dirty="0">
                <a:solidFill>
                  <a:srgbClr val="FF0000"/>
                </a:solidFill>
                <a:cs typeface="楷体_GB2312" pitchFamily="49" charset="-122"/>
              </a:rPr>
              <a:t>背景</a:t>
            </a:r>
            <a:r>
              <a:rPr lang="zh-CN" altLang="en-US" dirty="0">
                <a:solidFill>
                  <a:srgbClr val="0000FF"/>
                </a:solidFill>
                <a:cs typeface="楷体_GB2312" pitchFamily="49" charset="-122"/>
              </a:rPr>
              <a:t>：系统功能繁多，产品的种类不断演变，产品升级比较频繁，将要发布的版本都会包括新增功能，经过测试的功能也可能在新版本中出现。</a:t>
            </a:r>
            <a:endParaRPr lang="en-US" altLang="zh-CN" dirty="0">
              <a:solidFill>
                <a:srgbClr val="0000FF"/>
              </a:solidFill>
              <a:cs typeface="楷体_GB2312" pitchFamily="49" charset="-122"/>
            </a:endParaRPr>
          </a:p>
          <a:p>
            <a:pPr lvl="1">
              <a:lnSpc>
                <a:spcPct val="110000"/>
              </a:lnSpc>
            </a:pPr>
            <a:r>
              <a:rPr lang="zh-CN" altLang="en-US" b="1" dirty="0">
                <a:solidFill>
                  <a:srgbClr val="FF0000"/>
                </a:solidFill>
                <a:cs typeface="楷体_GB2312" pitchFamily="49" charset="-122"/>
              </a:rPr>
              <a:t>需求</a:t>
            </a:r>
            <a:r>
              <a:rPr lang="zh-CN" altLang="en-US" dirty="0">
                <a:solidFill>
                  <a:srgbClr val="0000FF"/>
                </a:solidFill>
                <a:cs typeface="楷体_GB2312" pitchFamily="49" charset="-122"/>
              </a:rPr>
              <a:t>：即使是已经测过的功能模块，在新的版本下依然需要测试，以确保该模块在新的环境中仍能正常运行</a:t>
            </a:r>
            <a:r>
              <a:rPr lang="en-US" altLang="zh-CN" dirty="0">
                <a:solidFill>
                  <a:srgbClr val="0000FF"/>
                </a:solidFill>
                <a:cs typeface="楷体_GB2312" pitchFamily="49" charset="-122"/>
              </a:rPr>
              <a:t>——</a:t>
            </a:r>
            <a:r>
              <a:rPr lang="zh-CN" altLang="en-US" dirty="0">
                <a:solidFill>
                  <a:srgbClr val="0000FF"/>
                </a:solidFill>
                <a:cs typeface="楷体_GB2312" pitchFamily="49" charset="-122"/>
              </a:rPr>
              <a:t>这就叫“回归测试”。</a:t>
            </a:r>
            <a:endParaRPr lang="en-US" altLang="zh-CN" dirty="0">
              <a:solidFill>
                <a:srgbClr val="0000FF"/>
              </a:solidFill>
              <a:cs typeface="楷体_GB2312" pitchFamily="49" charset="-122"/>
            </a:endParaRPr>
          </a:p>
          <a:p>
            <a:pPr marL="358775">
              <a:lnSpc>
                <a:spcPct val="120000"/>
              </a:lnSpc>
            </a:pPr>
            <a:r>
              <a:rPr lang="zh-CN" altLang="en-US" dirty="0"/>
              <a:t>回归测试的定义</a:t>
            </a:r>
            <a:endParaRPr lang="en-US" dirty="0"/>
          </a:p>
          <a:p>
            <a:pPr lvl="1">
              <a:lnSpc>
                <a:spcPct val="120000"/>
              </a:lnSpc>
            </a:pPr>
            <a:r>
              <a:rPr lang="zh-CN" altLang="en-US" dirty="0">
                <a:solidFill>
                  <a:srgbClr val="0000FF"/>
                </a:solidFill>
                <a:cs typeface="楷体_GB2312" pitchFamily="49" charset="-122"/>
              </a:rPr>
              <a:t>重复测试先前测试过的或修改过的程序，确认发生的更改是否给软件其他未改变的部分带来新的缺陷。</a:t>
            </a:r>
            <a:endParaRPr lang="en-US" altLang="en-US" dirty="0">
              <a:solidFill>
                <a:srgbClr val="0000FF"/>
              </a:solidFill>
              <a:cs typeface="楷体_GB2312" pitchFamily="49" charset="-122"/>
            </a:endParaRPr>
          </a:p>
          <a:p>
            <a:pPr marL="358775"/>
            <a:endParaRPr lang="zh-CN" altLang="en-US" dirty="0"/>
          </a:p>
        </p:txBody>
      </p:sp>
      <p:sp>
        <p:nvSpPr>
          <p:cNvPr id="86020" name="页脚占位符 3"/>
          <p:cNvSpPr>
            <a:spLocks noGrp="1"/>
          </p:cNvSpPr>
          <p:nvPr>
            <p:ph type="ftr" sz="quarter" idx="10"/>
          </p:nvPr>
        </p:nvSpPr>
        <p:spPr>
          <a:noFill/>
        </p:spPr>
        <p:txBody>
          <a:bodyPr/>
          <a:lstStyle/>
          <a:p>
            <a:fld id="{AFD58902-6964-4244-B842-B0DD5D432080}" type="slidenum">
              <a:rPr lang="en-US" altLang="zh-CN" smtClean="0"/>
              <a:pPr/>
              <a:t>88</a:t>
            </a:fld>
            <a:endParaRPr lang="en-US" altLang="zh-CN"/>
          </a:p>
        </p:txBody>
      </p:sp>
      <p:sp>
        <p:nvSpPr>
          <p:cNvPr id="2" name="文本框 1">
            <a:extLst>
              <a:ext uri="{FF2B5EF4-FFF2-40B4-BE49-F238E27FC236}">
                <a16:creationId xmlns:a16="http://schemas.microsoft.com/office/drawing/2014/main" id="{E218354C-57FF-FF4F-BBC7-90EE8D7F357F}"/>
              </a:ext>
            </a:extLst>
          </p:cNvPr>
          <p:cNvSpPr txBox="1"/>
          <p:nvPr/>
        </p:nvSpPr>
        <p:spPr>
          <a:xfrm>
            <a:off x="4921764" y="1009650"/>
            <a:ext cx="3828292" cy="455638"/>
          </a:xfrm>
          <a:prstGeom prst="rect">
            <a:avLst/>
          </a:prstGeom>
          <a:noFill/>
        </p:spPr>
        <p:txBody>
          <a:bodyPr wrap="none" rtlCol="0">
            <a:spAutoFit/>
          </a:bodyPr>
          <a:lstStyle/>
          <a:p>
            <a:pPr algn="l">
              <a:lnSpc>
                <a:spcPct val="125000"/>
              </a:lnSpc>
            </a:pPr>
            <a:r>
              <a:rPr kumimoji="1" lang="zh-CN" altLang="en-US" sz="2000" b="1" i="0" dirty="0">
                <a:solidFill>
                  <a:srgbClr val="006600"/>
                </a:solidFill>
                <a:latin typeface="Kaiti SC" panose="02010600040101010101" pitchFamily="2" charset="-122"/>
                <a:ea typeface="Kaiti SC" panose="02010600040101010101" pitchFamily="2" charset="-122"/>
              </a:rPr>
              <a:t>测试的特定轮次就是回归测试。</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a:t>其它测试</a:t>
            </a:r>
            <a:r>
              <a:rPr lang="en-US" altLang="zh-CN"/>
              <a:t>--</a:t>
            </a:r>
            <a:r>
              <a:rPr lang="zh-CN" altLang="en-US"/>
              <a:t>冒烟测试</a:t>
            </a:r>
          </a:p>
        </p:txBody>
      </p:sp>
      <p:sp>
        <p:nvSpPr>
          <p:cNvPr id="87043" name="内容占位符 2"/>
          <p:cNvSpPr>
            <a:spLocks noGrp="1"/>
          </p:cNvSpPr>
          <p:nvPr>
            <p:ph idx="1"/>
          </p:nvPr>
        </p:nvSpPr>
        <p:spPr/>
        <p:txBody>
          <a:bodyPr/>
          <a:lstStyle/>
          <a:p>
            <a:pPr marL="358775"/>
            <a:r>
              <a:rPr lang="zh-CN" altLang="en-US"/>
              <a:t>冒烟测试，是指对一个新版本系统进行大规模的测试之前，先验证一下软件的基本功能能否实现，是否具备可测性。</a:t>
            </a:r>
          </a:p>
          <a:p>
            <a:pPr marL="358775"/>
            <a:r>
              <a:rPr lang="zh-CN" altLang="en-US"/>
              <a:t>冒烟测试的由来：</a:t>
            </a:r>
          </a:p>
          <a:p>
            <a:pPr lvl="1">
              <a:lnSpc>
                <a:spcPct val="110000"/>
              </a:lnSpc>
            </a:pPr>
            <a:r>
              <a:rPr lang="zh-CN" altLang="en-US">
                <a:solidFill>
                  <a:srgbClr val="0000FF"/>
                </a:solidFill>
                <a:cs typeface="楷体_GB2312" pitchFamily="49" charset="-122"/>
              </a:rPr>
              <a:t>冒烟测试名字的由来与电路板的测试有关。人们在测试电路板质量时，先给它接上电，如果板子冒烟的话，说明板子的质量存在严重问题，就不用测试其它功能了，必须重新研制或生产。</a:t>
            </a:r>
          </a:p>
          <a:p>
            <a:pPr marL="358775"/>
            <a:r>
              <a:rPr lang="zh-CN" altLang="en-US"/>
              <a:t>一般，先进行冒烟测试，再进行回归测试。</a:t>
            </a:r>
          </a:p>
        </p:txBody>
      </p:sp>
      <p:sp>
        <p:nvSpPr>
          <p:cNvPr id="87044" name="页脚占位符 3"/>
          <p:cNvSpPr>
            <a:spLocks noGrp="1"/>
          </p:cNvSpPr>
          <p:nvPr>
            <p:ph type="ftr" sz="quarter" idx="10"/>
          </p:nvPr>
        </p:nvSpPr>
        <p:spPr>
          <a:noFill/>
        </p:spPr>
        <p:txBody>
          <a:bodyPr/>
          <a:lstStyle/>
          <a:p>
            <a:fld id="{569CDCC3-243D-4270-947F-415D320CFDD1}" type="slidenum">
              <a:rPr lang="en-US" altLang="zh-CN" smtClean="0"/>
              <a:pPr/>
              <a:t>89</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0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0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p:cNvSpPr>
          <p:nvPr>
            <p:ph type="title"/>
          </p:nvPr>
        </p:nvSpPr>
        <p:spPr>
          <a:xfrm>
            <a:off x="1079500" y="76200"/>
            <a:ext cx="7912100" cy="647700"/>
          </a:xfrm>
        </p:spPr>
        <p:txBody>
          <a:bodyPr/>
          <a:lstStyle/>
          <a:p>
            <a:r>
              <a:rPr lang="zh-CN" altLang="zh-CN"/>
              <a:t>软件测试行业现状具体数据分析</a:t>
            </a:r>
            <a:r>
              <a:rPr lang="en-US" altLang="zh-CN"/>
              <a:t>(</a:t>
            </a:r>
            <a:r>
              <a:rPr lang="zh-CN" altLang="en-US"/>
              <a:t>续</a:t>
            </a:r>
            <a:r>
              <a:rPr lang="en-US" altLang="zh-CN"/>
              <a:t>)</a:t>
            </a:r>
            <a:endParaRPr lang="zh-CN" altLang="en-US"/>
          </a:p>
        </p:txBody>
      </p:sp>
      <p:sp>
        <p:nvSpPr>
          <p:cNvPr id="6148" name="内容占位符 2"/>
          <p:cNvSpPr>
            <a:spLocks noGrp="1"/>
          </p:cNvSpPr>
          <p:nvPr>
            <p:ph idx="1"/>
          </p:nvPr>
        </p:nvSpPr>
        <p:spPr/>
        <p:txBody>
          <a:bodyPr/>
          <a:lstStyle/>
          <a:p>
            <a:pPr marL="358775"/>
            <a:r>
              <a:rPr lang="zh-CN" altLang="zh-CN"/>
              <a:t>测试人</a:t>
            </a:r>
            <a:r>
              <a:rPr lang="zh-CN" altLang="en-US"/>
              <a:t>员所学专业</a:t>
            </a:r>
          </a:p>
        </p:txBody>
      </p:sp>
      <p:sp>
        <p:nvSpPr>
          <p:cNvPr id="6149" name="页脚占位符 3"/>
          <p:cNvSpPr>
            <a:spLocks noGrp="1"/>
          </p:cNvSpPr>
          <p:nvPr>
            <p:ph type="ftr" sz="quarter" idx="10"/>
          </p:nvPr>
        </p:nvSpPr>
        <p:spPr>
          <a:noFill/>
        </p:spPr>
        <p:txBody>
          <a:bodyPr/>
          <a:lstStyle/>
          <a:p>
            <a:fld id="{00D7EE6F-0E9D-475E-A992-789D3F38DFBE}" type="slidenum">
              <a:rPr lang="en-US" altLang="zh-CN" smtClean="0"/>
              <a:pPr/>
              <a:t>9</a:t>
            </a:fld>
            <a:endParaRPr lang="en-US" altLang="zh-CN"/>
          </a:p>
        </p:txBody>
      </p:sp>
      <p:graphicFrame>
        <p:nvGraphicFramePr>
          <p:cNvPr id="6146" name="图表 5"/>
          <p:cNvGraphicFramePr>
            <a:graphicFrameLocks/>
          </p:cNvGraphicFramePr>
          <p:nvPr/>
        </p:nvGraphicFramePr>
        <p:xfrm>
          <a:off x="1143000" y="1752600"/>
          <a:ext cx="7467600" cy="3657600"/>
        </p:xfrm>
        <a:graphic>
          <a:graphicData uri="http://schemas.openxmlformats.org/presentationml/2006/ole">
            <mc:AlternateContent xmlns:mc="http://schemas.openxmlformats.org/markup-compatibility/2006">
              <mc:Choice xmlns:v="urn:schemas-microsoft-com:vml" Requires="v">
                <p:oleObj spid="_x0000_s6244" r:id="rId3" imgW="7468247" imgH="3657917" progId="Excel.Sheet.8">
                  <p:embed/>
                </p:oleObj>
              </mc:Choice>
              <mc:Fallback>
                <p:oleObj r:id="rId3" imgW="7468247" imgH="3657917" progId="Excel.Shee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74676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a:t>其它测试</a:t>
            </a:r>
            <a:r>
              <a:rPr lang="en-US" altLang="zh-CN"/>
              <a:t>--</a:t>
            </a:r>
            <a:r>
              <a:rPr lang="zh-CN" altLang="en-US"/>
              <a:t>随机测试</a:t>
            </a:r>
          </a:p>
        </p:txBody>
      </p:sp>
      <p:sp>
        <p:nvSpPr>
          <p:cNvPr id="88067" name="内容占位符 2"/>
          <p:cNvSpPr>
            <a:spLocks noGrp="1"/>
          </p:cNvSpPr>
          <p:nvPr>
            <p:ph idx="1"/>
          </p:nvPr>
        </p:nvSpPr>
        <p:spPr/>
        <p:txBody>
          <a:bodyPr/>
          <a:lstStyle/>
          <a:p>
            <a:pPr marL="358775"/>
            <a:r>
              <a:rPr lang="zh-CN" altLang="en-US" dirty="0"/>
              <a:t>随机测试，是指测试中所有的输入数据都是随机生成的，其目的是模拟用户的真实操作，并发现一些边缘性的错误。</a:t>
            </a:r>
          </a:p>
          <a:p>
            <a:pPr marL="358775"/>
            <a:r>
              <a:rPr lang="zh-CN" altLang="en-US" dirty="0"/>
              <a:t>随机测试又叫</a:t>
            </a:r>
            <a:r>
              <a:rPr lang="zh-CN" altLang="en-US" dirty="0">
                <a:solidFill>
                  <a:srgbClr val="FF0000"/>
                </a:solidFill>
              </a:rPr>
              <a:t>猴子测试</a:t>
            </a:r>
            <a:r>
              <a:rPr lang="zh-CN" altLang="en-US" dirty="0"/>
              <a:t>。</a:t>
            </a:r>
          </a:p>
          <a:p>
            <a:pPr lvl="1"/>
            <a:r>
              <a:rPr lang="zh-CN" altLang="en-US" dirty="0">
                <a:solidFill>
                  <a:srgbClr val="0000FF"/>
                </a:solidFill>
                <a:cs typeface="楷体_GB2312" pitchFamily="49" charset="-122"/>
              </a:rPr>
              <a:t>当软件发布后，就会有成千上万的人像猴子一样对软件乱点乱敲。这种方法尽量模拟软件在实际的使用环境中的随机操作，发现一些隐蔽的错误。</a:t>
            </a:r>
          </a:p>
          <a:p>
            <a:pPr marL="358775"/>
            <a:r>
              <a:rPr lang="zh-CN" altLang="en-US" dirty="0"/>
              <a:t>随机测试的缺点：</a:t>
            </a:r>
          </a:p>
          <a:p>
            <a:pPr lvl="1"/>
            <a:r>
              <a:rPr lang="zh-CN" altLang="en-US" dirty="0">
                <a:solidFill>
                  <a:srgbClr val="0000FF"/>
                </a:solidFill>
                <a:cs typeface="楷体_GB2312" pitchFamily="49" charset="-122"/>
              </a:rPr>
              <a:t>测试不规律、不系统，无法统计代码覆盖率和需求覆盖率，很难再进行回归测试。</a:t>
            </a:r>
          </a:p>
          <a:p>
            <a:pPr lvl="1"/>
            <a:r>
              <a:rPr lang="zh-CN" altLang="en-US" dirty="0">
                <a:solidFill>
                  <a:srgbClr val="0000FF"/>
                </a:solidFill>
                <a:cs typeface="楷体_GB2312" pitchFamily="49" charset="-122"/>
              </a:rPr>
              <a:t>因此该方法一般用作辅助测试手段。</a:t>
            </a:r>
            <a:endParaRPr lang="zh-CN" altLang="en-US" dirty="0">
              <a:cs typeface="楷体_GB2312" pitchFamily="49" charset="-122"/>
            </a:endParaRPr>
          </a:p>
        </p:txBody>
      </p:sp>
      <p:sp>
        <p:nvSpPr>
          <p:cNvPr id="88068" name="页脚占位符 3"/>
          <p:cNvSpPr>
            <a:spLocks noGrp="1"/>
          </p:cNvSpPr>
          <p:nvPr>
            <p:ph type="ftr" sz="quarter" idx="10"/>
          </p:nvPr>
        </p:nvSpPr>
        <p:spPr>
          <a:noFill/>
        </p:spPr>
        <p:txBody>
          <a:bodyPr/>
          <a:lstStyle/>
          <a:p>
            <a:fld id="{65CB0603-DBF8-4BED-9072-FAB48BA0962B}" type="slidenum">
              <a:rPr lang="en-US" altLang="zh-CN" smtClean="0"/>
              <a:pPr/>
              <a:t>90</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zh-CN" altLang="en-US"/>
              <a:t>软件测试的生命周期</a:t>
            </a:r>
          </a:p>
        </p:txBody>
      </p:sp>
      <p:sp>
        <p:nvSpPr>
          <p:cNvPr id="89091" name="页脚占位符 3"/>
          <p:cNvSpPr>
            <a:spLocks noGrp="1"/>
          </p:cNvSpPr>
          <p:nvPr>
            <p:ph type="ftr" sz="quarter" idx="10"/>
          </p:nvPr>
        </p:nvSpPr>
        <p:spPr>
          <a:noFill/>
        </p:spPr>
        <p:txBody>
          <a:bodyPr/>
          <a:lstStyle/>
          <a:p>
            <a:fld id="{BE7E2D3B-1F7A-4B6A-BCE3-05170E2F981F}" type="slidenum">
              <a:rPr lang="en-US" altLang="zh-CN" smtClean="0"/>
              <a:pPr/>
              <a:t>91</a:t>
            </a:fld>
            <a:endParaRPr lang="en-US" altLang="zh-CN"/>
          </a:p>
        </p:txBody>
      </p:sp>
      <p:pic>
        <p:nvPicPr>
          <p:cNvPr id="89092" name="Picture 2"/>
          <p:cNvPicPr>
            <a:picLocks noChangeAspect="1" noChangeArrowheads="1"/>
          </p:cNvPicPr>
          <p:nvPr/>
        </p:nvPicPr>
        <p:blipFill>
          <a:blip r:embed="rId2"/>
          <a:srcRect/>
          <a:stretch>
            <a:fillRect/>
          </a:stretch>
        </p:blipFill>
        <p:spPr bwMode="auto">
          <a:xfrm>
            <a:off x="457200" y="914400"/>
            <a:ext cx="8001000" cy="5095875"/>
          </a:xfrm>
          <a:prstGeom prst="rect">
            <a:avLst/>
          </a:prstGeom>
          <a:noFill/>
          <a:ln w="9525">
            <a:noFill/>
            <a:miter lim="800000"/>
            <a:headEnd/>
            <a:tailEnd/>
          </a:ln>
        </p:spPr>
      </p:pic>
      <p:sp>
        <p:nvSpPr>
          <p:cNvPr id="6" name="AutoShape 8"/>
          <p:cNvSpPr>
            <a:spLocks noChangeArrowheads="1"/>
          </p:cNvSpPr>
          <p:nvPr/>
        </p:nvSpPr>
        <p:spPr bwMode="auto">
          <a:xfrm>
            <a:off x="3352800" y="838200"/>
            <a:ext cx="5397500" cy="3814763"/>
          </a:xfrm>
          <a:prstGeom prst="horizontalScroll">
            <a:avLst>
              <a:gd name="adj" fmla="val 12500"/>
            </a:avLst>
          </a:prstGeom>
          <a:solidFill>
            <a:schemeClr val="accent1">
              <a:lumMod val="40000"/>
              <a:lumOff val="60000"/>
            </a:schemeClr>
          </a:solidFill>
          <a:ln w="9525">
            <a:solidFill>
              <a:schemeClr val="tx1"/>
            </a:solidFill>
            <a:round/>
            <a:headEnd/>
            <a:tailEnd/>
          </a:ln>
        </p:spPr>
        <p:txBody>
          <a:bodyPr wrap="none" anchor="ctr"/>
          <a:lstStyle/>
          <a:p>
            <a:pPr fontAlgn="auto">
              <a:spcBef>
                <a:spcPts val="0"/>
              </a:spcBef>
              <a:spcAft>
                <a:spcPts val="0"/>
              </a:spcAft>
              <a:defRPr/>
            </a:pPr>
            <a:r>
              <a:rPr lang="zh-CN" altLang="en-US" dirty="0">
                <a:latin typeface="+mn-lt"/>
                <a:ea typeface="宋体" charset="-122"/>
              </a:rPr>
              <a:t>在软件测试生命周期的每个阶段都要完成</a:t>
            </a:r>
          </a:p>
          <a:p>
            <a:pPr fontAlgn="auto">
              <a:spcBef>
                <a:spcPts val="0"/>
              </a:spcBef>
              <a:spcAft>
                <a:spcPts val="0"/>
              </a:spcAft>
              <a:defRPr/>
            </a:pPr>
            <a:r>
              <a:rPr lang="zh-CN" altLang="en-US" dirty="0">
                <a:latin typeface="+mn-lt"/>
                <a:ea typeface="宋体" charset="-122"/>
              </a:rPr>
              <a:t>一些确定的任务：</a:t>
            </a:r>
          </a:p>
          <a:p>
            <a:pPr marL="342900" indent="-342900" fontAlgn="auto">
              <a:spcBef>
                <a:spcPts val="0"/>
              </a:spcBef>
              <a:spcAft>
                <a:spcPts val="0"/>
              </a:spcAft>
              <a:buFont typeface="+mj-lt"/>
              <a:buAutoNum type="arabicPeriod"/>
              <a:defRPr/>
            </a:pPr>
            <a:r>
              <a:rPr lang="zh-CN" altLang="en-US" dirty="0">
                <a:latin typeface="+mn-lt"/>
                <a:ea typeface="宋体" charset="-122"/>
              </a:rPr>
              <a:t>在执行每个阶段的任务时，可以采用行之</a:t>
            </a:r>
          </a:p>
          <a:p>
            <a:pPr marL="342900" indent="-342900" fontAlgn="auto">
              <a:spcBef>
                <a:spcPts val="0"/>
              </a:spcBef>
              <a:spcAft>
                <a:spcPts val="0"/>
              </a:spcAft>
              <a:defRPr/>
            </a:pPr>
            <a:r>
              <a:rPr lang="zh-CN" altLang="en-US" dirty="0">
                <a:latin typeface="+mn-lt"/>
                <a:ea typeface="宋体" charset="-122"/>
              </a:rPr>
              <a:t>有效的结构分析设计技术和适当的辅助工具；</a:t>
            </a:r>
          </a:p>
          <a:p>
            <a:pPr marL="342900" indent="-342900" fontAlgn="auto">
              <a:spcBef>
                <a:spcPts val="0"/>
              </a:spcBef>
              <a:spcAft>
                <a:spcPts val="0"/>
              </a:spcAft>
              <a:defRPr/>
            </a:pPr>
            <a:r>
              <a:rPr lang="en-US" altLang="zh-CN" dirty="0">
                <a:latin typeface="+mn-lt"/>
                <a:ea typeface="宋体" charset="-122"/>
              </a:rPr>
              <a:t>2.    </a:t>
            </a:r>
            <a:r>
              <a:rPr lang="zh-CN" altLang="en-US" dirty="0">
                <a:latin typeface="+mn-lt"/>
                <a:ea typeface="宋体" charset="-122"/>
              </a:rPr>
              <a:t>在结束每个阶段的任务时，都进行严格的技</a:t>
            </a:r>
          </a:p>
          <a:p>
            <a:pPr marL="342900" indent="-342900" fontAlgn="auto">
              <a:spcBef>
                <a:spcPts val="0"/>
              </a:spcBef>
              <a:spcAft>
                <a:spcPts val="0"/>
              </a:spcAft>
              <a:defRPr/>
            </a:pPr>
            <a:r>
              <a:rPr lang="zh-CN" altLang="en-US" dirty="0">
                <a:latin typeface="+mn-lt"/>
                <a:ea typeface="宋体" charset="-122"/>
              </a:rPr>
              <a:t>术审查和管理复审。</a:t>
            </a:r>
          </a:p>
          <a:p>
            <a:pPr marL="342900" indent="-342900" fontAlgn="auto">
              <a:spcBef>
                <a:spcPts val="0"/>
              </a:spcBef>
              <a:spcAft>
                <a:spcPts val="0"/>
              </a:spcAft>
              <a:defRPr/>
            </a:pPr>
            <a:r>
              <a:rPr lang="en-US" altLang="zh-CN" dirty="0">
                <a:latin typeface="+mn-lt"/>
                <a:ea typeface="宋体" charset="-122"/>
              </a:rPr>
              <a:t>3.    </a:t>
            </a:r>
            <a:r>
              <a:rPr lang="zh-CN" altLang="en-US" dirty="0">
                <a:latin typeface="+mn-lt"/>
                <a:ea typeface="宋体" charset="-122"/>
              </a:rPr>
              <a:t>最后提交最终软件配置的一个或几个成分</a:t>
            </a:r>
          </a:p>
          <a:p>
            <a:pPr marL="342900" indent="-342900" fontAlgn="auto">
              <a:spcBef>
                <a:spcPts val="0"/>
              </a:spcBef>
              <a:spcAft>
                <a:spcPts val="0"/>
              </a:spcAft>
              <a:defRPr/>
            </a:pPr>
            <a:r>
              <a:rPr lang="zh-CN" altLang="en-US" dirty="0">
                <a:latin typeface="+mn-lt"/>
                <a:ea typeface="宋体" charset="-122"/>
              </a:rPr>
              <a:t>（文档或程序）。</a:t>
            </a:r>
          </a:p>
        </p:txBody>
      </p:sp>
      <p:sp>
        <p:nvSpPr>
          <p:cNvPr id="2" name="文本框 1">
            <a:extLst>
              <a:ext uri="{FF2B5EF4-FFF2-40B4-BE49-F238E27FC236}">
                <a16:creationId xmlns:a16="http://schemas.microsoft.com/office/drawing/2014/main" id="{EDD771E1-BC98-8C4F-9345-1313A0C47215}"/>
              </a:ext>
            </a:extLst>
          </p:cNvPr>
          <p:cNvSpPr txBox="1"/>
          <p:nvPr/>
        </p:nvSpPr>
        <p:spPr>
          <a:xfrm>
            <a:off x="838200" y="5486400"/>
            <a:ext cx="1210588" cy="455638"/>
          </a:xfrm>
          <a:prstGeom prst="rect">
            <a:avLst/>
          </a:prstGeom>
          <a:noFill/>
        </p:spPr>
        <p:txBody>
          <a:bodyPr wrap="none" rtlCol="0">
            <a:spAutoFit/>
          </a:bodyPr>
          <a:lstStyle/>
          <a:p>
            <a:pPr algn="l">
              <a:lnSpc>
                <a:spcPct val="125000"/>
              </a:lnSpc>
            </a:pPr>
            <a:r>
              <a:rPr kumimoji="1" lang="zh-CN" altLang="en-US" sz="2000" b="1" i="0" dirty="0">
                <a:solidFill>
                  <a:srgbClr val="006600"/>
                </a:solidFill>
                <a:latin typeface="Kaiti SC" panose="02010600040101010101" pitchFamily="2" charset="-122"/>
                <a:ea typeface="Kaiti SC" panose="02010600040101010101" pitchFamily="2" charset="-122"/>
              </a:rPr>
              <a:t>发现错误</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标题 1"/>
          <p:cNvSpPr>
            <a:spLocks noGrp="1"/>
          </p:cNvSpPr>
          <p:nvPr>
            <p:ph type="title"/>
          </p:nvPr>
        </p:nvSpPr>
        <p:spPr/>
        <p:txBody>
          <a:bodyPr/>
          <a:lstStyle/>
          <a:p>
            <a:r>
              <a:rPr lang="zh-CN" altLang="en-US"/>
              <a:t>软件测试与开发的关系</a:t>
            </a:r>
          </a:p>
        </p:txBody>
      </p:sp>
      <p:sp>
        <p:nvSpPr>
          <p:cNvPr id="13319" name="内容占位符 2"/>
          <p:cNvSpPr>
            <a:spLocks noGrp="1"/>
          </p:cNvSpPr>
          <p:nvPr>
            <p:ph idx="1"/>
          </p:nvPr>
        </p:nvSpPr>
        <p:spPr>
          <a:xfrm>
            <a:off x="358775" y="990600"/>
            <a:ext cx="8556625" cy="914400"/>
          </a:xfrm>
        </p:spPr>
        <p:txBody>
          <a:bodyPr/>
          <a:lstStyle/>
          <a:p>
            <a:pPr marL="358775"/>
            <a:r>
              <a:rPr lang="zh-CN" altLang="en-US">
                <a:latin typeface="宋体" pitchFamily="2" charset="-122"/>
                <a:cs typeface="Times New Roman" pitchFamily="18" charset="0"/>
              </a:rPr>
              <a:t>软件测试与开发的顺序关系</a:t>
            </a:r>
            <a:endParaRPr lang="zh-CN" altLang="en-US"/>
          </a:p>
        </p:txBody>
      </p:sp>
      <p:sp>
        <p:nvSpPr>
          <p:cNvPr id="13320" name="页脚占位符 3"/>
          <p:cNvSpPr>
            <a:spLocks noGrp="1"/>
          </p:cNvSpPr>
          <p:nvPr>
            <p:ph type="ftr" sz="quarter" idx="10"/>
          </p:nvPr>
        </p:nvSpPr>
        <p:spPr>
          <a:noFill/>
        </p:spPr>
        <p:txBody>
          <a:bodyPr/>
          <a:lstStyle/>
          <a:p>
            <a:fld id="{68695D23-374E-4B0F-AAF0-6A2E786D62BC}" type="slidenum">
              <a:rPr lang="en-US" altLang="zh-CN" smtClean="0"/>
              <a:pPr/>
              <a:t>92</a:t>
            </a:fld>
            <a:endParaRPr lang="en-US" altLang="zh-CN"/>
          </a:p>
        </p:txBody>
      </p:sp>
      <p:graphicFrame>
        <p:nvGraphicFramePr>
          <p:cNvPr id="5" name="Object 6"/>
          <p:cNvGraphicFramePr>
            <a:graphicFrameLocks noChangeAspect="1"/>
          </p:cNvGraphicFramePr>
          <p:nvPr>
            <p:extLst>
              <p:ext uri="{D42A27DB-BD31-4B8C-83A1-F6EECF244321}">
                <p14:modId xmlns:p14="http://schemas.microsoft.com/office/powerpoint/2010/main" val="3638194190"/>
              </p:ext>
            </p:extLst>
          </p:nvPr>
        </p:nvGraphicFramePr>
        <p:xfrm>
          <a:off x="1635125" y="1728788"/>
          <a:ext cx="1662113" cy="3659187"/>
        </p:xfrm>
        <a:graphic>
          <a:graphicData uri="http://schemas.openxmlformats.org/presentationml/2006/ole">
            <mc:AlternateContent xmlns:mc="http://schemas.openxmlformats.org/markup-compatibility/2006">
              <mc:Choice xmlns:v="urn:schemas-microsoft-com:vml" Requires="v">
                <p:oleObj spid="_x0000_s13706" name="Visio" r:id="rId3" imgW="1323502" imgH="2914650" progId="Visio.Drawing.11">
                  <p:embed/>
                </p:oleObj>
              </mc:Choice>
              <mc:Fallback>
                <p:oleObj name="Visio" r:id="rId3" imgW="1323502" imgH="291465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5125" y="1728788"/>
                        <a:ext cx="1662113" cy="3659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0"/>
          <p:cNvGraphicFramePr>
            <a:graphicFrameLocks noChangeAspect="1"/>
          </p:cNvGraphicFramePr>
          <p:nvPr>
            <p:extLst>
              <p:ext uri="{D42A27DB-BD31-4B8C-83A1-F6EECF244321}">
                <p14:modId xmlns:p14="http://schemas.microsoft.com/office/powerpoint/2010/main" val="162931959"/>
              </p:ext>
            </p:extLst>
          </p:nvPr>
        </p:nvGraphicFramePr>
        <p:xfrm>
          <a:off x="3727450" y="1706563"/>
          <a:ext cx="1668463" cy="3663950"/>
        </p:xfrm>
        <a:graphic>
          <a:graphicData uri="http://schemas.openxmlformats.org/presentationml/2006/ole">
            <mc:AlternateContent xmlns:mc="http://schemas.openxmlformats.org/markup-compatibility/2006">
              <mc:Choice xmlns:v="urn:schemas-microsoft-com:vml" Requires="v">
                <p:oleObj spid="_x0000_s13707" name="Visio" r:id="rId5" imgW="1329717" imgH="2920850" progId="Visio.Drawing.11">
                  <p:embed/>
                </p:oleObj>
              </mc:Choice>
              <mc:Fallback>
                <p:oleObj name="Visio" r:id="rId5" imgW="1329717" imgH="2920850" progId="Visio.Drawing.11">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7450" y="1706563"/>
                        <a:ext cx="1668463" cy="366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12"/>
          <p:cNvGraphicFramePr>
            <a:graphicFrameLocks noChangeAspect="1"/>
          </p:cNvGraphicFramePr>
          <p:nvPr>
            <p:extLst>
              <p:ext uri="{D42A27DB-BD31-4B8C-83A1-F6EECF244321}">
                <p14:modId xmlns:p14="http://schemas.microsoft.com/office/powerpoint/2010/main" val="3022548604"/>
              </p:ext>
            </p:extLst>
          </p:nvPr>
        </p:nvGraphicFramePr>
        <p:xfrm>
          <a:off x="5621338" y="1662113"/>
          <a:ext cx="566737" cy="3671887"/>
        </p:xfrm>
        <a:graphic>
          <a:graphicData uri="http://schemas.openxmlformats.org/presentationml/2006/ole">
            <mc:AlternateContent xmlns:mc="http://schemas.openxmlformats.org/markup-compatibility/2006">
              <mc:Choice xmlns:v="urn:schemas-microsoft-com:vml" Requires="v">
                <p:oleObj spid="_x0000_s13708" name="Visio" r:id="rId7" imgW="400996" imgH="2602751" progId="Visio.Drawing.11">
                  <p:embed/>
                </p:oleObj>
              </mc:Choice>
              <mc:Fallback>
                <p:oleObj name="Visio" r:id="rId7" imgW="400996" imgH="2602751" progId="Visio.Drawing.11">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1338" y="1662113"/>
                        <a:ext cx="566737" cy="367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4"/>
          <p:cNvGraphicFramePr>
            <a:graphicFrameLocks noChangeAspect="1"/>
          </p:cNvGraphicFramePr>
          <p:nvPr>
            <p:extLst>
              <p:ext uri="{D42A27DB-BD31-4B8C-83A1-F6EECF244321}">
                <p14:modId xmlns:p14="http://schemas.microsoft.com/office/powerpoint/2010/main" val="81640800"/>
              </p:ext>
            </p:extLst>
          </p:nvPr>
        </p:nvGraphicFramePr>
        <p:xfrm>
          <a:off x="720725" y="1662113"/>
          <a:ext cx="566738" cy="3671887"/>
        </p:xfrm>
        <a:graphic>
          <a:graphicData uri="http://schemas.openxmlformats.org/presentationml/2006/ole">
            <mc:AlternateContent xmlns:mc="http://schemas.openxmlformats.org/markup-compatibility/2006">
              <mc:Choice xmlns:v="urn:schemas-microsoft-com:vml" Requires="v">
                <p:oleObj spid="_x0000_s13709" name="Visio" r:id="rId9" imgW="400996" imgH="2602751" progId="Visio.Drawing.11">
                  <p:embed/>
                </p:oleObj>
              </mc:Choice>
              <mc:Fallback>
                <p:oleObj name="Visio" r:id="rId9" imgW="400996" imgH="2602751" progId="Visio.Drawing.11">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0725" y="1662113"/>
                        <a:ext cx="566738" cy="367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AutoShape 16"/>
          <p:cNvSpPr>
            <a:spLocks noChangeArrowheads="1"/>
          </p:cNvSpPr>
          <p:nvPr/>
        </p:nvSpPr>
        <p:spPr bwMode="auto">
          <a:xfrm>
            <a:off x="2362200" y="5334000"/>
            <a:ext cx="2374900" cy="865188"/>
          </a:xfrm>
          <a:prstGeom prst="curvedUpArrow">
            <a:avLst>
              <a:gd name="adj1" fmla="val 54899"/>
              <a:gd name="adj2" fmla="val 109798"/>
              <a:gd name="adj3" fmla="val 33333"/>
            </a:avLst>
          </a:prstGeom>
          <a:solidFill>
            <a:schemeClr val="accent1"/>
          </a:solidFill>
          <a:ln w="9525">
            <a:solidFill>
              <a:schemeClr val="tx1"/>
            </a:solidFill>
            <a:miter lim="800000"/>
            <a:headEnd/>
            <a:tailEnd/>
          </a:ln>
        </p:spPr>
        <p:txBody>
          <a:bodyPr wrap="none" anchor="ctr"/>
          <a:lstStyle/>
          <a:p>
            <a:pPr defTabSz="912813"/>
            <a:endParaRPr lang="zh-CN" altLang="en-US">
              <a:latin typeface="Gill Sans MT" pitchFamily="34" charset="0"/>
            </a:endParaRPr>
          </a:p>
        </p:txBody>
      </p:sp>
      <p:sp>
        <p:nvSpPr>
          <p:cNvPr id="2" name="文本框 1">
            <a:extLst>
              <a:ext uri="{FF2B5EF4-FFF2-40B4-BE49-F238E27FC236}">
                <a16:creationId xmlns:a16="http://schemas.microsoft.com/office/drawing/2014/main" id="{64E6066C-83A9-9C41-AFE4-93F44B953E74}"/>
              </a:ext>
            </a:extLst>
          </p:cNvPr>
          <p:cNvSpPr txBox="1"/>
          <p:nvPr/>
        </p:nvSpPr>
        <p:spPr>
          <a:xfrm>
            <a:off x="6391681" y="1943881"/>
            <a:ext cx="1980029" cy="455638"/>
          </a:xfrm>
          <a:prstGeom prst="rect">
            <a:avLst/>
          </a:prstGeom>
          <a:noFill/>
        </p:spPr>
        <p:txBody>
          <a:bodyPr wrap="none" rtlCol="0">
            <a:spAutoFit/>
          </a:bodyPr>
          <a:lstStyle/>
          <a:p>
            <a:pPr algn="l">
              <a:lnSpc>
                <a:spcPct val="125000"/>
              </a:lnSpc>
            </a:pPr>
            <a:r>
              <a:rPr kumimoji="1" lang="zh-CN" altLang="en-US" sz="2000" b="1" i="0" dirty="0">
                <a:solidFill>
                  <a:srgbClr val="006600"/>
                </a:solidFill>
                <a:latin typeface="Kaiti SC" panose="02010600040101010101" pitchFamily="2" charset="-122"/>
                <a:ea typeface="Kaiti SC" panose="02010600040101010101" pitchFamily="2" charset="-122"/>
              </a:rPr>
              <a:t>需求规格说明书</a:t>
            </a:r>
          </a:p>
        </p:txBody>
      </p:sp>
      <p:sp>
        <p:nvSpPr>
          <p:cNvPr id="3" name="文本框 2">
            <a:extLst>
              <a:ext uri="{FF2B5EF4-FFF2-40B4-BE49-F238E27FC236}">
                <a16:creationId xmlns:a16="http://schemas.microsoft.com/office/drawing/2014/main" id="{ABC31E99-DCDF-3347-9D94-ABC83F8BC20F}"/>
              </a:ext>
            </a:extLst>
          </p:cNvPr>
          <p:cNvSpPr txBox="1"/>
          <p:nvPr/>
        </p:nvSpPr>
        <p:spPr>
          <a:xfrm>
            <a:off x="6391681" y="3201181"/>
            <a:ext cx="1723549" cy="455638"/>
          </a:xfrm>
          <a:prstGeom prst="rect">
            <a:avLst/>
          </a:prstGeom>
          <a:noFill/>
        </p:spPr>
        <p:txBody>
          <a:bodyPr wrap="none" rtlCol="0">
            <a:spAutoFit/>
          </a:bodyPr>
          <a:lstStyle/>
          <a:p>
            <a:pPr algn="l">
              <a:lnSpc>
                <a:spcPct val="125000"/>
              </a:lnSpc>
            </a:pPr>
            <a:r>
              <a:rPr kumimoji="1" lang="zh-CN" altLang="en-US" sz="2000" b="1" i="0" dirty="0">
                <a:solidFill>
                  <a:srgbClr val="006600"/>
                </a:solidFill>
                <a:latin typeface="Kaiti SC" panose="02010600040101010101" pitchFamily="2" charset="-122"/>
                <a:ea typeface="Kaiti SC" panose="02010600040101010101" pitchFamily="2" charset="-122"/>
              </a:rPr>
              <a:t>类图和顺序图</a:t>
            </a:r>
          </a:p>
        </p:txBody>
      </p:sp>
      <p:sp>
        <p:nvSpPr>
          <p:cNvPr id="4" name="文本框 3">
            <a:extLst>
              <a:ext uri="{FF2B5EF4-FFF2-40B4-BE49-F238E27FC236}">
                <a16:creationId xmlns:a16="http://schemas.microsoft.com/office/drawing/2014/main" id="{5514ED9E-CFD4-3240-83D8-04671806330F}"/>
              </a:ext>
            </a:extLst>
          </p:cNvPr>
          <p:cNvSpPr txBox="1"/>
          <p:nvPr/>
        </p:nvSpPr>
        <p:spPr>
          <a:xfrm>
            <a:off x="6328808" y="5105400"/>
            <a:ext cx="2518569" cy="840358"/>
          </a:xfrm>
          <a:prstGeom prst="rect">
            <a:avLst/>
          </a:prstGeom>
          <a:noFill/>
        </p:spPr>
        <p:txBody>
          <a:bodyPr wrap="square" rtlCol="0">
            <a:spAutoFit/>
          </a:bodyPr>
          <a:lstStyle/>
          <a:p>
            <a:pPr algn="l">
              <a:lnSpc>
                <a:spcPct val="125000"/>
              </a:lnSpc>
            </a:pPr>
            <a:r>
              <a:rPr kumimoji="1" lang="zh-CN" altLang="en-US" sz="2000" b="1" i="0" dirty="0">
                <a:solidFill>
                  <a:srgbClr val="006600"/>
                </a:solidFill>
                <a:latin typeface="Kaiti SC" panose="02010600040101010101" pitchFamily="2" charset="-122"/>
                <a:ea typeface="Kaiti SC" panose="02010600040101010101" pitchFamily="2" charset="-122"/>
              </a:rPr>
              <a:t>设计时最早是架构设计，用包图构思。</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par>
                          <p:cTn id="8" fill="hold">
                            <p:stCondLst>
                              <p:cond delay="20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2000"/>
                            </p:stCondLst>
                            <p:childTnLst>
                              <p:par>
                                <p:cTn id="12" presetID="35" presetClass="emph" presetSubtype="0" repeatCount="2000" fill="hold" nodeType="afterEffect">
                                  <p:stCondLst>
                                    <p:cond delay="0"/>
                                  </p:stCondLst>
                                  <p:childTnLst>
                                    <p:anim calcmode="discrete" valueType="str">
                                      <p:cBhvr>
                                        <p:cTn id="13"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2000"/>
                                        <p:tgtEl>
                                          <p:spTgt spid="6"/>
                                        </p:tgtEl>
                                      </p:cBhvr>
                                    </p:animEffect>
                                  </p:childTnLst>
                                </p:cTn>
                              </p:par>
                            </p:childTnLst>
                          </p:cTn>
                        </p:par>
                        <p:par>
                          <p:cTn id="19" fill="hold">
                            <p:stCondLst>
                              <p:cond delay="2000"/>
                            </p:stCondLst>
                            <p:childTnLst>
                              <p:par>
                                <p:cTn id="20" presetID="1"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2000"/>
                            </p:stCondLst>
                            <p:childTnLst>
                              <p:par>
                                <p:cTn id="23" presetID="35" presetClass="emph" presetSubtype="0" repeatCount="2000" fill="hold" nodeType="afterEffect">
                                  <p:stCondLst>
                                    <p:cond delay="0"/>
                                  </p:stCondLst>
                                  <p:childTnLst>
                                    <p:anim calcmode="discrete" valueType="str">
                                      <p:cBhvr>
                                        <p:cTn id="24"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a:t>软件测试模型</a:t>
            </a:r>
          </a:p>
        </p:txBody>
      </p:sp>
      <p:sp>
        <p:nvSpPr>
          <p:cNvPr id="91139" name="内容占位符 2"/>
          <p:cNvSpPr>
            <a:spLocks noGrp="1"/>
          </p:cNvSpPr>
          <p:nvPr>
            <p:ph idx="1"/>
          </p:nvPr>
        </p:nvSpPr>
        <p:spPr/>
        <p:txBody>
          <a:bodyPr/>
          <a:lstStyle/>
          <a:p>
            <a:pPr marL="365125" lvl="1" indent="-282575" eaLnBrk="1" hangingPunct="1">
              <a:buSzPct val="80000"/>
              <a:buFont typeface="Wingdings 2" pitchFamily="18" charset="2"/>
              <a:buChar char=""/>
            </a:pPr>
            <a:r>
              <a:rPr lang="en-US" altLang="zh-CN" sz="2800" b="1" dirty="0">
                <a:cs typeface="楷体_GB2312" pitchFamily="49" charset="-122"/>
              </a:rPr>
              <a:t>V</a:t>
            </a:r>
            <a:r>
              <a:rPr lang="zh-CN" altLang="en-US" sz="2800" b="1" dirty="0">
                <a:cs typeface="楷体_GB2312" pitchFamily="49" charset="-122"/>
              </a:rPr>
              <a:t>模型</a:t>
            </a:r>
            <a:endParaRPr lang="en-US" altLang="zh-CN" sz="2800" b="1" dirty="0">
              <a:cs typeface="楷体_GB2312" pitchFamily="49" charset="-122"/>
            </a:endParaRPr>
          </a:p>
          <a:p>
            <a:pPr marL="939800" lvl="2" indent="-457200" eaLnBrk="1" hangingPunct="1">
              <a:lnSpc>
                <a:spcPct val="120000"/>
              </a:lnSpc>
              <a:buSzPct val="80000"/>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cs typeface="楷体_GB2312" pitchFamily="49" charset="-122"/>
              </a:rPr>
              <a:t>在</a:t>
            </a:r>
            <a:r>
              <a:rPr lang="en-US" altLang="zh-CN" sz="2400" dirty="0">
                <a:latin typeface="楷体" panose="02010609060101010101" pitchFamily="49" charset="-122"/>
                <a:ea typeface="楷体" panose="02010609060101010101" pitchFamily="49" charset="-122"/>
                <a:cs typeface="楷体_GB2312" pitchFamily="49" charset="-122"/>
              </a:rPr>
              <a:t>V</a:t>
            </a:r>
            <a:r>
              <a:rPr lang="zh-CN" altLang="en-US" sz="2400" dirty="0">
                <a:latin typeface="楷体" panose="02010609060101010101" pitchFamily="49" charset="-122"/>
                <a:ea typeface="楷体" panose="02010609060101010101" pitchFamily="49" charset="-122"/>
                <a:cs typeface="楷体_GB2312" pitchFamily="49" charset="-122"/>
              </a:rPr>
              <a:t>模型中，描述了一些不同的</a:t>
            </a:r>
            <a:r>
              <a:rPr lang="zh-CN" altLang="en-US" sz="2400" b="1" dirty="0">
                <a:solidFill>
                  <a:srgbClr val="FF0000"/>
                </a:solidFill>
                <a:latin typeface="楷体" panose="02010609060101010101" pitchFamily="49" charset="-122"/>
                <a:ea typeface="楷体" panose="02010609060101010101" pitchFamily="49" charset="-122"/>
                <a:cs typeface="楷体_GB2312" pitchFamily="49" charset="-122"/>
              </a:rPr>
              <a:t>测试级别</a:t>
            </a:r>
            <a:r>
              <a:rPr lang="zh-CN" altLang="en-US" sz="2400" dirty="0">
                <a:latin typeface="楷体" panose="02010609060101010101" pitchFamily="49" charset="-122"/>
                <a:ea typeface="楷体" panose="02010609060101010101" pitchFamily="49" charset="-122"/>
                <a:cs typeface="楷体_GB2312" pitchFamily="49" charset="-122"/>
              </a:rPr>
              <a:t>，并说明了这些级别所对应的生命周期中不同的阶段，清楚地描述了这些测试阶段和开发过程期间的对应关系。 </a:t>
            </a:r>
          </a:p>
          <a:p>
            <a:pPr marL="358775"/>
            <a:endParaRPr lang="zh-CN" altLang="en-US" sz="2400" dirty="0"/>
          </a:p>
        </p:txBody>
      </p:sp>
      <p:sp>
        <p:nvSpPr>
          <p:cNvPr id="91140" name="页脚占位符 3"/>
          <p:cNvSpPr>
            <a:spLocks noGrp="1"/>
          </p:cNvSpPr>
          <p:nvPr>
            <p:ph type="ftr" sz="quarter" idx="10"/>
          </p:nvPr>
        </p:nvSpPr>
        <p:spPr>
          <a:noFill/>
        </p:spPr>
        <p:txBody>
          <a:bodyPr/>
          <a:lstStyle/>
          <a:p>
            <a:fld id="{0CAADD9D-6627-40DE-A85D-13A31F57C704}" type="slidenum">
              <a:rPr lang="en-US" altLang="zh-CN" smtClean="0"/>
              <a:pPr/>
              <a:t>93</a:t>
            </a:fld>
            <a:endParaRPr lang="en-US" altLang="zh-CN"/>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4" name="Text Box 3"/>
          <p:cNvSpPr txBox="1">
            <a:spLocks noChangeArrowheads="1"/>
          </p:cNvSpPr>
          <p:nvPr/>
        </p:nvSpPr>
        <p:spPr bwMode="auto">
          <a:xfrm>
            <a:off x="142558" y="5840934"/>
            <a:ext cx="4321175" cy="535531"/>
          </a:xfrm>
          <a:prstGeom prst="rect">
            <a:avLst/>
          </a:prstGeom>
          <a:noFill/>
          <a:ln w="9525">
            <a:noFill/>
            <a:miter lim="800000"/>
            <a:headEnd/>
            <a:tailEnd/>
          </a:ln>
        </p:spPr>
        <p:txBody>
          <a:bodyPr>
            <a:spAutoFit/>
          </a:bodyPr>
          <a:lstStyle/>
          <a:p>
            <a:pPr marL="341313" indent="-74613" algn="ctr" defTabSz="912813" latinLnBrk="1">
              <a:lnSpc>
                <a:spcPct val="90000"/>
              </a:lnSpc>
              <a:spcBef>
                <a:spcPct val="50000"/>
              </a:spcBef>
            </a:pPr>
            <a:r>
              <a:rPr kumimoji="1" lang="en-US" altLang="zh-CN" sz="3200" b="1" dirty="0">
                <a:latin typeface="华文中宋" pitchFamily="2" charset="-122"/>
              </a:rPr>
              <a:t>V</a:t>
            </a:r>
            <a:r>
              <a:rPr kumimoji="1" lang="zh-CN" altLang="en-US" sz="3200" b="1" dirty="0">
                <a:latin typeface="华文中宋" pitchFamily="2" charset="-122"/>
              </a:rPr>
              <a:t>模型示意图</a:t>
            </a:r>
            <a:r>
              <a:rPr kumimoji="1" lang="zh-CN" altLang="en-US" sz="3200" b="1" dirty="0">
                <a:solidFill>
                  <a:schemeClr val="bg1"/>
                </a:solidFill>
                <a:latin typeface="华文中宋" pitchFamily="2" charset="-122"/>
              </a:rPr>
              <a:t> </a:t>
            </a:r>
          </a:p>
        </p:txBody>
      </p:sp>
      <p:sp>
        <p:nvSpPr>
          <p:cNvPr id="92165" name="AutoShape 4"/>
          <p:cNvSpPr>
            <a:spLocks noChangeAspect="1" noChangeArrowheads="1" noTextEdit="1"/>
          </p:cNvSpPr>
          <p:nvPr/>
        </p:nvSpPr>
        <p:spPr bwMode="auto">
          <a:xfrm>
            <a:off x="-14288" y="392113"/>
            <a:ext cx="9144001" cy="6092825"/>
          </a:xfrm>
          <a:prstGeom prst="rect">
            <a:avLst/>
          </a:prstGeom>
          <a:noFill/>
          <a:ln w="9525">
            <a:noFill/>
            <a:miter lim="800000"/>
            <a:headEnd/>
            <a:tailEnd/>
          </a:ln>
        </p:spPr>
        <p:txBody>
          <a:bodyPr/>
          <a:lstStyle/>
          <a:p>
            <a:endParaRPr lang="zh-CN" altLang="en-US" b="1" i="0">
              <a:latin typeface="华文楷体" pitchFamily="2" charset="-122"/>
              <a:ea typeface="华文楷体" pitchFamily="2" charset="-122"/>
            </a:endParaRPr>
          </a:p>
        </p:txBody>
      </p:sp>
      <p:sp>
        <p:nvSpPr>
          <p:cNvPr id="92166" name="Line 6"/>
          <p:cNvSpPr>
            <a:spLocks noChangeShapeType="1"/>
          </p:cNvSpPr>
          <p:nvPr/>
        </p:nvSpPr>
        <p:spPr bwMode="auto">
          <a:xfrm flipH="1">
            <a:off x="5248275" y="855663"/>
            <a:ext cx="2863850" cy="5253037"/>
          </a:xfrm>
          <a:prstGeom prst="line">
            <a:avLst/>
          </a:pr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167" name="Rectangle 7"/>
          <p:cNvSpPr>
            <a:spLocks noChangeArrowheads="1"/>
          </p:cNvSpPr>
          <p:nvPr/>
        </p:nvSpPr>
        <p:spPr bwMode="auto">
          <a:xfrm>
            <a:off x="11113" y="963613"/>
            <a:ext cx="3319462" cy="1985962"/>
          </a:xfrm>
          <a:prstGeom prst="rect">
            <a:avLst/>
          </a:prstGeom>
          <a:solidFill>
            <a:srgbClr val="FFFFFF"/>
          </a:solidFill>
          <a:ln w="9525">
            <a:no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168" name="Rectangle 8"/>
          <p:cNvSpPr>
            <a:spLocks noChangeArrowheads="1"/>
          </p:cNvSpPr>
          <p:nvPr/>
        </p:nvSpPr>
        <p:spPr bwMode="auto">
          <a:xfrm>
            <a:off x="11113" y="963613"/>
            <a:ext cx="3319462" cy="1985962"/>
          </a:xfrm>
          <a:prstGeom prst="rect">
            <a:avLst/>
          </a:prstGeom>
          <a:noFill/>
          <a:ln w="12700">
            <a:solidFill>
              <a:srgbClr val="000000"/>
            </a:solid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169" name="Line 9"/>
          <p:cNvSpPr>
            <a:spLocks noChangeShapeType="1"/>
          </p:cNvSpPr>
          <p:nvPr/>
        </p:nvSpPr>
        <p:spPr bwMode="auto">
          <a:xfrm>
            <a:off x="1255713" y="806450"/>
            <a:ext cx="3065462" cy="5318125"/>
          </a:xfrm>
          <a:prstGeom prst="line">
            <a:avLst/>
          </a:pr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170" name="Freeform 10"/>
          <p:cNvSpPr>
            <a:spLocks/>
          </p:cNvSpPr>
          <p:nvPr/>
        </p:nvSpPr>
        <p:spPr bwMode="auto">
          <a:xfrm>
            <a:off x="573088" y="420688"/>
            <a:ext cx="1366837" cy="385762"/>
          </a:xfrm>
          <a:custGeom>
            <a:avLst/>
            <a:gdLst>
              <a:gd name="T0" fmla="*/ 0 w 1721"/>
              <a:gd name="T1" fmla="*/ 2147483647 h 243"/>
              <a:gd name="T2" fmla="*/ 2147483647 w 1721"/>
              <a:gd name="T3" fmla="*/ 2147483647 h 243"/>
              <a:gd name="T4" fmla="*/ 2147483647 w 1721"/>
              <a:gd name="T5" fmla="*/ 2147483647 h 243"/>
              <a:gd name="T6" fmla="*/ 2147483647 w 1721"/>
              <a:gd name="T7" fmla="*/ 2147483647 h 243"/>
              <a:gd name="T8" fmla="*/ 2147483647 w 1721"/>
              <a:gd name="T9" fmla="*/ 2147483647 h 243"/>
              <a:gd name="T10" fmla="*/ 2147483647 w 1721"/>
              <a:gd name="T11" fmla="*/ 2147483647 h 243"/>
              <a:gd name="T12" fmla="*/ 2147483647 w 1721"/>
              <a:gd name="T13" fmla="*/ 2147483647 h 243"/>
              <a:gd name="T14" fmla="*/ 2147483647 w 1721"/>
              <a:gd name="T15" fmla="*/ 2147483647 h 243"/>
              <a:gd name="T16" fmla="*/ 2147483647 w 1721"/>
              <a:gd name="T17" fmla="*/ 2147483647 h 243"/>
              <a:gd name="T18" fmla="*/ 2147483647 w 1721"/>
              <a:gd name="T19" fmla="*/ 2147483647 h 243"/>
              <a:gd name="T20" fmla="*/ 2147483647 w 1721"/>
              <a:gd name="T21" fmla="*/ 2147483647 h 243"/>
              <a:gd name="T22" fmla="*/ 2147483647 w 1721"/>
              <a:gd name="T23" fmla="*/ 2147483647 h 243"/>
              <a:gd name="T24" fmla="*/ 2147483647 w 1721"/>
              <a:gd name="T25" fmla="*/ 0 h 243"/>
              <a:gd name="T26" fmla="*/ 2147483647 w 1721"/>
              <a:gd name="T27" fmla="*/ 0 h 243"/>
              <a:gd name="T28" fmla="*/ 2147483647 w 1721"/>
              <a:gd name="T29" fmla="*/ 2147483647 h 243"/>
              <a:gd name="T30" fmla="*/ 2147483647 w 1721"/>
              <a:gd name="T31" fmla="*/ 2147483647 h 243"/>
              <a:gd name="T32" fmla="*/ 2147483647 w 1721"/>
              <a:gd name="T33" fmla="*/ 2147483647 h 243"/>
              <a:gd name="T34" fmla="*/ 2147483647 w 1721"/>
              <a:gd name="T35" fmla="*/ 2147483647 h 243"/>
              <a:gd name="T36" fmla="*/ 2147483647 w 1721"/>
              <a:gd name="T37" fmla="*/ 2147483647 h 243"/>
              <a:gd name="T38" fmla="*/ 2147483647 w 1721"/>
              <a:gd name="T39" fmla="*/ 2147483647 h 243"/>
              <a:gd name="T40" fmla="*/ 2147483647 w 1721"/>
              <a:gd name="T41" fmla="*/ 2147483647 h 243"/>
              <a:gd name="T42" fmla="*/ 2147483647 w 1721"/>
              <a:gd name="T43" fmla="*/ 2147483647 h 243"/>
              <a:gd name="T44" fmla="*/ 2147483647 w 1721"/>
              <a:gd name="T45" fmla="*/ 2147483647 h 243"/>
              <a:gd name="T46" fmla="*/ 2147483647 w 1721"/>
              <a:gd name="T47" fmla="*/ 2147483647 h 243"/>
              <a:gd name="T48" fmla="*/ 2147483647 w 1721"/>
              <a:gd name="T49" fmla="*/ 2147483647 h 243"/>
              <a:gd name="T50" fmla="*/ 2147483647 w 1721"/>
              <a:gd name="T51" fmla="*/ 2147483647 h 243"/>
              <a:gd name="T52" fmla="*/ 2147483647 w 1721"/>
              <a:gd name="T53" fmla="*/ 2147483647 h 243"/>
              <a:gd name="T54" fmla="*/ 2147483647 w 1721"/>
              <a:gd name="T55" fmla="*/ 2147483647 h 243"/>
              <a:gd name="T56" fmla="*/ 2147483647 w 1721"/>
              <a:gd name="T57" fmla="*/ 2147483647 h 243"/>
              <a:gd name="T58" fmla="*/ 2147483647 w 1721"/>
              <a:gd name="T59" fmla="*/ 2147483647 h 243"/>
              <a:gd name="T60" fmla="*/ 2147483647 w 1721"/>
              <a:gd name="T61" fmla="*/ 2147483647 h 243"/>
              <a:gd name="T62" fmla="*/ 2147483647 w 1721"/>
              <a:gd name="T63" fmla="*/ 2147483647 h 243"/>
              <a:gd name="T64" fmla="*/ 2147483647 w 1721"/>
              <a:gd name="T65" fmla="*/ 2147483647 h 243"/>
              <a:gd name="T66" fmla="*/ 2147483647 w 1721"/>
              <a:gd name="T67" fmla="*/ 2147483647 h 243"/>
              <a:gd name="T68" fmla="*/ 2147483647 w 1721"/>
              <a:gd name="T69" fmla="*/ 2147483647 h 243"/>
              <a:gd name="T70" fmla="*/ 2147483647 w 1721"/>
              <a:gd name="T71" fmla="*/ 2147483647 h 243"/>
              <a:gd name="T72" fmla="*/ 2147483647 w 1721"/>
              <a:gd name="T73" fmla="*/ 2147483647 h 243"/>
              <a:gd name="T74" fmla="*/ 2147483647 w 1721"/>
              <a:gd name="T75" fmla="*/ 2147483647 h 243"/>
              <a:gd name="T76" fmla="*/ 2147483647 w 1721"/>
              <a:gd name="T77" fmla="*/ 2147483647 h 243"/>
              <a:gd name="T78" fmla="*/ 2147483647 w 1721"/>
              <a:gd name="T79" fmla="*/ 2147483647 h 243"/>
              <a:gd name="T80" fmla="*/ 2147483647 w 1721"/>
              <a:gd name="T81" fmla="*/ 2147483647 h 243"/>
              <a:gd name="T82" fmla="*/ 2147483647 w 1721"/>
              <a:gd name="T83" fmla="*/ 2147483647 h 243"/>
              <a:gd name="T84" fmla="*/ 2147483647 w 1721"/>
              <a:gd name="T85" fmla="*/ 2147483647 h 243"/>
              <a:gd name="T86" fmla="*/ 2147483647 w 1721"/>
              <a:gd name="T87" fmla="*/ 2147483647 h 243"/>
              <a:gd name="T88" fmla="*/ 2147483647 w 1721"/>
              <a:gd name="T89" fmla="*/ 2147483647 h 243"/>
              <a:gd name="T90" fmla="*/ 2147483647 w 1721"/>
              <a:gd name="T91" fmla="*/ 2147483647 h 243"/>
              <a:gd name="T92" fmla="*/ 2147483647 w 1721"/>
              <a:gd name="T93" fmla="*/ 2147483647 h 243"/>
              <a:gd name="T94" fmla="*/ 2147483647 w 1721"/>
              <a:gd name="T95" fmla="*/ 2147483647 h 243"/>
              <a:gd name="T96" fmla="*/ 2147483647 w 1721"/>
              <a:gd name="T97" fmla="*/ 2147483647 h 243"/>
              <a:gd name="T98" fmla="*/ 2147483647 w 1721"/>
              <a:gd name="T99" fmla="*/ 2147483647 h 243"/>
              <a:gd name="T100" fmla="*/ 2147483647 w 1721"/>
              <a:gd name="T101" fmla="*/ 2147483647 h 243"/>
              <a:gd name="T102" fmla="*/ 0 w 1721"/>
              <a:gd name="T103" fmla="*/ 2147483647 h 2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1"/>
              <a:gd name="T157" fmla="*/ 0 h 243"/>
              <a:gd name="T158" fmla="*/ 1721 w 1721"/>
              <a:gd name="T159" fmla="*/ 243 h 24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1" h="243">
                <a:moveTo>
                  <a:pt x="0" y="121"/>
                </a:moveTo>
                <a:lnTo>
                  <a:pt x="0" y="118"/>
                </a:lnTo>
                <a:lnTo>
                  <a:pt x="0" y="116"/>
                </a:lnTo>
                <a:lnTo>
                  <a:pt x="2" y="112"/>
                </a:lnTo>
                <a:lnTo>
                  <a:pt x="4" y="109"/>
                </a:lnTo>
                <a:lnTo>
                  <a:pt x="5" y="106"/>
                </a:lnTo>
                <a:lnTo>
                  <a:pt x="9" y="103"/>
                </a:lnTo>
                <a:lnTo>
                  <a:pt x="13" y="100"/>
                </a:lnTo>
                <a:lnTo>
                  <a:pt x="17" y="96"/>
                </a:lnTo>
                <a:lnTo>
                  <a:pt x="21" y="94"/>
                </a:lnTo>
                <a:lnTo>
                  <a:pt x="27" y="91"/>
                </a:lnTo>
                <a:lnTo>
                  <a:pt x="32" y="88"/>
                </a:lnTo>
                <a:lnTo>
                  <a:pt x="38" y="86"/>
                </a:lnTo>
                <a:lnTo>
                  <a:pt x="44" y="82"/>
                </a:lnTo>
                <a:lnTo>
                  <a:pt x="52" y="79"/>
                </a:lnTo>
                <a:lnTo>
                  <a:pt x="67" y="74"/>
                </a:lnTo>
                <a:lnTo>
                  <a:pt x="84" y="69"/>
                </a:lnTo>
                <a:lnTo>
                  <a:pt x="103" y="63"/>
                </a:lnTo>
                <a:lnTo>
                  <a:pt x="125" y="58"/>
                </a:lnTo>
                <a:lnTo>
                  <a:pt x="146" y="54"/>
                </a:lnTo>
                <a:lnTo>
                  <a:pt x="171" y="48"/>
                </a:lnTo>
                <a:lnTo>
                  <a:pt x="196" y="44"/>
                </a:lnTo>
                <a:lnTo>
                  <a:pt x="223" y="40"/>
                </a:lnTo>
                <a:lnTo>
                  <a:pt x="251" y="35"/>
                </a:lnTo>
                <a:lnTo>
                  <a:pt x="282" y="31"/>
                </a:lnTo>
                <a:lnTo>
                  <a:pt x="313" y="28"/>
                </a:lnTo>
                <a:lnTo>
                  <a:pt x="346" y="24"/>
                </a:lnTo>
                <a:lnTo>
                  <a:pt x="378" y="20"/>
                </a:lnTo>
                <a:lnTo>
                  <a:pt x="413" y="17"/>
                </a:lnTo>
                <a:lnTo>
                  <a:pt x="449" y="14"/>
                </a:lnTo>
                <a:lnTo>
                  <a:pt x="488" y="12"/>
                </a:lnTo>
                <a:lnTo>
                  <a:pt x="524" y="10"/>
                </a:lnTo>
                <a:lnTo>
                  <a:pt x="565" y="8"/>
                </a:lnTo>
                <a:lnTo>
                  <a:pt x="605" y="6"/>
                </a:lnTo>
                <a:lnTo>
                  <a:pt x="645" y="3"/>
                </a:lnTo>
                <a:lnTo>
                  <a:pt x="686" y="2"/>
                </a:lnTo>
                <a:lnTo>
                  <a:pt x="730" y="1"/>
                </a:lnTo>
                <a:lnTo>
                  <a:pt x="772" y="0"/>
                </a:lnTo>
                <a:lnTo>
                  <a:pt x="816" y="0"/>
                </a:lnTo>
                <a:lnTo>
                  <a:pt x="860" y="0"/>
                </a:lnTo>
                <a:lnTo>
                  <a:pt x="905" y="0"/>
                </a:lnTo>
                <a:lnTo>
                  <a:pt x="949" y="0"/>
                </a:lnTo>
                <a:lnTo>
                  <a:pt x="991" y="1"/>
                </a:lnTo>
                <a:lnTo>
                  <a:pt x="1033" y="2"/>
                </a:lnTo>
                <a:lnTo>
                  <a:pt x="1076" y="3"/>
                </a:lnTo>
                <a:lnTo>
                  <a:pt x="1116" y="6"/>
                </a:lnTo>
                <a:lnTo>
                  <a:pt x="1156" y="8"/>
                </a:lnTo>
                <a:lnTo>
                  <a:pt x="1195" y="10"/>
                </a:lnTo>
                <a:lnTo>
                  <a:pt x="1233" y="12"/>
                </a:lnTo>
                <a:lnTo>
                  <a:pt x="1270" y="15"/>
                </a:lnTo>
                <a:lnTo>
                  <a:pt x="1306" y="17"/>
                </a:lnTo>
                <a:lnTo>
                  <a:pt x="1341" y="20"/>
                </a:lnTo>
                <a:lnTo>
                  <a:pt x="1375" y="24"/>
                </a:lnTo>
                <a:lnTo>
                  <a:pt x="1408" y="28"/>
                </a:lnTo>
                <a:lnTo>
                  <a:pt x="1439" y="31"/>
                </a:lnTo>
                <a:lnTo>
                  <a:pt x="1469" y="35"/>
                </a:lnTo>
                <a:lnTo>
                  <a:pt x="1496" y="40"/>
                </a:lnTo>
                <a:lnTo>
                  <a:pt x="1525" y="44"/>
                </a:lnTo>
                <a:lnTo>
                  <a:pt x="1550" y="48"/>
                </a:lnTo>
                <a:lnTo>
                  <a:pt x="1573" y="54"/>
                </a:lnTo>
                <a:lnTo>
                  <a:pt x="1596" y="58"/>
                </a:lnTo>
                <a:lnTo>
                  <a:pt x="1617" y="63"/>
                </a:lnTo>
                <a:lnTo>
                  <a:pt x="1637" y="69"/>
                </a:lnTo>
                <a:lnTo>
                  <a:pt x="1654" y="74"/>
                </a:lnTo>
                <a:lnTo>
                  <a:pt x="1669" y="79"/>
                </a:lnTo>
                <a:lnTo>
                  <a:pt x="1675" y="82"/>
                </a:lnTo>
                <a:lnTo>
                  <a:pt x="1683" y="86"/>
                </a:lnTo>
                <a:lnTo>
                  <a:pt x="1688" y="88"/>
                </a:lnTo>
                <a:lnTo>
                  <a:pt x="1694" y="91"/>
                </a:lnTo>
                <a:lnTo>
                  <a:pt x="1698" y="94"/>
                </a:lnTo>
                <a:lnTo>
                  <a:pt x="1704" y="96"/>
                </a:lnTo>
                <a:lnTo>
                  <a:pt x="1708" y="100"/>
                </a:lnTo>
                <a:lnTo>
                  <a:pt x="1712" y="103"/>
                </a:lnTo>
                <a:lnTo>
                  <a:pt x="1713" y="106"/>
                </a:lnTo>
                <a:lnTo>
                  <a:pt x="1717" y="109"/>
                </a:lnTo>
                <a:lnTo>
                  <a:pt x="1719" y="112"/>
                </a:lnTo>
                <a:lnTo>
                  <a:pt x="1719" y="115"/>
                </a:lnTo>
                <a:lnTo>
                  <a:pt x="1721" y="118"/>
                </a:lnTo>
                <a:lnTo>
                  <a:pt x="1721" y="121"/>
                </a:lnTo>
                <a:lnTo>
                  <a:pt x="1721" y="124"/>
                </a:lnTo>
                <a:lnTo>
                  <a:pt x="1719" y="127"/>
                </a:lnTo>
                <a:lnTo>
                  <a:pt x="1719" y="131"/>
                </a:lnTo>
                <a:lnTo>
                  <a:pt x="1717" y="134"/>
                </a:lnTo>
                <a:lnTo>
                  <a:pt x="1713" y="137"/>
                </a:lnTo>
                <a:lnTo>
                  <a:pt x="1712" y="140"/>
                </a:lnTo>
                <a:lnTo>
                  <a:pt x="1708" y="142"/>
                </a:lnTo>
                <a:lnTo>
                  <a:pt x="1704" y="146"/>
                </a:lnTo>
                <a:lnTo>
                  <a:pt x="1698" y="149"/>
                </a:lnTo>
                <a:lnTo>
                  <a:pt x="1694" y="152"/>
                </a:lnTo>
                <a:lnTo>
                  <a:pt x="1688" y="154"/>
                </a:lnTo>
                <a:lnTo>
                  <a:pt x="1683" y="157"/>
                </a:lnTo>
                <a:lnTo>
                  <a:pt x="1675" y="161"/>
                </a:lnTo>
                <a:lnTo>
                  <a:pt x="1669" y="163"/>
                </a:lnTo>
                <a:lnTo>
                  <a:pt x="1654" y="169"/>
                </a:lnTo>
                <a:lnTo>
                  <a:pt x="1637" y="174"/>
                </a:lnTo>
                <a:lnTo>
                  <a:pt x="1617" y="179"/>
                </a:lnTo>
                <a:lnTo>
                  <a:pt x="1596" y="184"/>
                </a:lnTo>
                <a:lnTo>
                  <a:pt x="1573" y="189"/>
                </a:lnTo>
                <a:lnTo>
                  <a:pt x="1550" y="194"/>
                </a:lnTo>
                <a:lnTo>
                  <a:pt x="1525" y="199"/>
                </a:lnTo>
                <a:lnTo>
                  <a:pt x="1496" y="203"/>
                </a:lnTo>
                <a:lnTo>
                  <a:pt x="1469" y="208"/>
                </a:lnTo>
                <a:lnTo>
                  <a:pt x="1439" y="211"/>
                </a:lnTo>
                <a:lnTo>
                  <a:pt x="1408" y="215"/>
                </a:lnTo>
                <a:lnTo>
                  <a:pt x="1375" y="218"/>
                </a:lnTo>
                <a:lnTo>
                  <a:pt x="1341" y="223"/>
                </a:lnTo>
                <a:lnTo>
                  <a:pt x="1306" y="225"/>
                </a:lnTo>
                <a:lnTo>
                  <a:pt x="1270" y="228"/>
                </a:lnTo>
                <a:lnTo>
                  <a:pt x="1233" y="231"/>
                </a:lnTo>
                <a:lnTo>
                  <a:pt x="1195" y="233"/>
                </a:lnTo>
                <a:lnTo>
                  <a:pt x="1156" y="235"/>
                </a:lnTo>
                <a:lnTo>
                  <a:pt x="1116" y="238"/>
                </a:lnTo>
                <a:lnTo>
                  <a:pt x="1076" y="239"/>
                </a:lnTo>
                <a:lnTo>
                  <a:pt x="1033" y="241"/>
                </a:lnTo>
                <a:lnTo>
                  <a:pt x="991" y="242"/>
                </a:lnTo>
                <a:lnTo>
                  <a:pt x="949" y="242"/>
                </a:lnTo>
                <a:lnTo>
                  <a:pt x="905" y="243"/>
                </a:lnTo>
                <a:lnTo>
                  <a:pt x="860" y="243"/>
                </a:lnTo>
                <a:lnTo>
                  <a:pt x="816" y="243"/>
                </a:lnTo>
                <a:lnTo>
                  <a:pt x="772" y="242"/>
                </a:lnTo>
                <a:lnTo>
                  <a:pt x="730" y="242"/>
                </a:lnTo>
                <a:lnTo>
                  <a:pt x="688" y="241"/>
                </a:lnTo>
                <a:lnTo>
                  <a:pt x="645" y="239"/>
                </a:lnTo>
                <a:lnTo>
                  <a:pt x="605" y="238"/>
                </a:lnTo>
                <a:lnTo>
                  <a:pt x="565" y="235"/>
                </a:lnTo>
                <a:lnTo>
                  <a:pt x="524" y="233"/>
                </a:lnTo>
                <a:lnTo>
                  <a:pt x="488" y="231"/>
                </a:lnTo>
                <a:lnTo>
                  <a:pt x="449" y="228"/>
                </a:lnTo>
                <a:lnTo>
                  <a:pt x="415" y="225"/>
                </a:lnTo>
                <a:lnTo>
                  <a:pt x="378" y="223"/>
                </a:lnTo>
                <a:lnTo>
                  <a:pt x="346" y="218"/>
                </a:lnTo>
                <a:lnTo>
                  <a:pt x="313" y="215"/>
                </a:lnTo>
                <a:lnTo>
                  <a:pt x="282" y="211"/>
                </a:lnTo>
                <a:lnTo>
                  <a:pt x="251" y="208"/>
                </a:lnTo>
                <a:lnTo>
                  <a:pt x="223" y="203"/>
                </a:lnTo>
                <a:lnTo>
                  <a:pt x="196" y="199"/>
                </a:lnTo>
                <a:lnTo>
                  <a:pt x="171" y="194"/>
                </a:lnTo>
                <a:lnTo>
                  <a:pt x="146" y="189"/>
                </a:lnTo>
                <a:lnTo>
                  <a:pt x="125" y="184"/>
                </a:lnTo>
                <a:lnTo>
                  <a:pt x="103" y="179"/>
                </a:lnTo>
                <a:lnTo>
                  <a:pt x="84" y="174"/>
                </a:lnTo>
                <a:lnTo>
                  <a:pt x="67" y="169"/>
                </a:lnTo>
                <a:lnTo>
                  <a:pt x="52" y="163"/>
                </a:lnTo>
                <a:lnTo>
                  <a:pt x="44" y="161"/>
                </a:lnTo>
                <a:lnTo>
                  <a:pt x="38" y="157"/>
                </a:lnTo>
                <a:lnTo>
                  <a:pt x="32" y="154"/>
                </a:lnTo>
                <a:lnTo>
                  <a:pt x="27" y="152"/>
                </a:lnTo>
                <a:lnTo>
                  <a:pt x="21" y="149"/>
                </a:lnTo>
                <a:lnTo>
                  <a:pt x="17" y="146"/>
                </a:lnTo>
                <a:lnTo>
                  <a:pt x="13" y="142"/>
                </a:lnTo>
                <a:lnTo>
                  <a:pt x="9" y="140"/>
                </a:lnTo>
                <a:lnTo>
                  <a:pt x="5" y="137"/>
                </a:lnTo>
                <a:lnTo>
                  <a:pt x="4" y="134"/>
                </a:lnTo>
                <a:lnTo>
                  <a:pt x="2" y="131"/>
                </a:lnTo>
                <a:lnTo>
                  <a:pt x="0" y="127"/>
                </a:lnTo>
                <a:lnTo>
                  <a:pt x="0" y="124"/>
                </a:lnTo>
                <a:lnTo>
                  <a:pt x="0" y="121"/>
                </a:lnTo>
                <a:close/>
              </a:path>
            </a:pathLst>
          </a:custGeom>
          <a:solidFill>
            <a:srgbClr val="FFFFFF"/>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171" name="Freeform 11"/>
          <p:cNvSpPr>
            <a:spLocks/>
          </p:cNvSpPr>
          <p:nvPr/>
        </p:nvSpPr>
        <p:spPr bwMode="auto">
          <a:xfrm>
            <a:off x="573088" y="420688"/>
            <a:ext cx="1366837" cy="385762"/>
          </a:xfrm>
          <a:custGeom>
            <a:avLst/>
            <a:gdLst>
              <a:gd name="T0" fmla="*/ 0 w 1721"/>
              <a:gd name="T1" fmla="*/ 2147483647 h 243"/>
              <a:gd name="T2" fmla="*/ 2147483647 w 1721"/>
              <a:gd name="T3" fmla="*/ 2147483647 h 243"/>
              <a:gd name="T4" fmla="*/ 2147483647 w 1721"/>
              <a:gd name="T5" fmla="*/ 2147483647 h 243"/>
              <a:gd name="T6" fmla="*/ 2147483647 w 1721"/>
              <a:gd name="T7" fmla="*/ 2147483647 h 243"/>
              <a:gd name="T8" fmla="*/ 2147483647 w 1721"/>
              <a:gd name="T9" fmla="*/ 2147483647 h 243"/>
              <a:gd name="T10" fmla="*/ 2147483647 w 1721"/>
              <a:gd name="T11" fmla="*/ 2147483647 h 243"/>
              <a:gd name="T12" fmla="*/ 2147483647 w 1721"/>
              <a:gd name="T13" fmla="*/ 2147483647 h 243"/>
              <a:gd name="T14" fmla="*/ 2147483647 w 1721"/>
              <a:gd name="T15" fmla="*/ 2147483647 h 243"/>
              <a:gd name="T16" fmla="*/ 2147483647 w 1721"/>
              <a:gd name="T17" fmla="*/ 2147483647 h 243"/>
              <a:gd name="T18" fmla="*/ 2147483647 w 1721"/>
              <a:gd name="T19" fmla="*/ 2147483647 h 243"/>
              <a:gd name="T20" fmla="*/ 2147483647 w 1721"/>
              <a:gd name="T21" fmla="*/ 2147483647 h 243"/>
              <a:gd name="T22" fmla="*/ 2147483647 w 1721"/>
              <a:gd name="T23" fmla="*/ 2147483647 h 243"/>
              <a:gd name="T24" fmla="*/ 2147483647 w 1721"/>
              <a:gd name="T25" fmla="*/ 0 h 243"/>
              <a:gd name="T26" fmla="*/ 2147483647 w 1721"/>
              <a:gd name="T27" fmla="*/ 0 h 243"/>
              <a:gd name="T28" fmla="*/ 2147483647 w 1721"/>
              <a:gd name="T29" fmla="*/ 2147483647 h 243"/>
              <a:gd name="T30" fmla="*/ 2147483647 w 1721"/>
              <a:gd name="T31" fmla="*/ 2147483647 h 243"/>
              <a:gd name="T32" fmla="*/ 2147483647 w 1721"/>
              <a:gd name="T33" fmla="*/ 2147483647 h 243"/>
              <a:gd name="T34" fmla="*/ 2147483647 w 1721"/>
              <a:gd name="T35" fmla="*/ 2147483647 h 243"/>
              <a:gd name="T36" fmla="*/ 2147483647 w 1721"/>
              <a:gd name="T37" fmla="*/ 2147483647 h 243"/>
              <a:gd name="T38" fmla="*/ 2147483647 w 1721"/>
              <a:gd name="T39" fmla="*/ 2147483647 h 243"/>
              <a:gd name="T40" fmla="*/ 2147483647 w 1721"/>
              <a:gd name="T41" fmla="*/ 2147483647 h 243"/>
              <a:gd name="T42" fmla="*/ 2147483647 w 1721"/>
              <a:gd name="T43" fmla="*/ 2147483647 h 243"/>
              <a:gd name="T44" fmla="*/ 2147483647 w 1721"/>
              <a:gd name="T45" fmla="*/ 2147483647 h 243"/>
              <a:gd name="T46" fmla="*/ 2147483647 w 1721"/>
              <a:gd name="T47" fmla="*/ 2147483647 h 243"/>
              <a:gd name="T48" fmla="*/ 2147483647 w 1721"/>
              <a:gd name="T49" fmla="*/ 2147483647 h 243"/>
              <a:gd name="T50" fmla="*/ 2147483647 w 1721"/>
              <a:gd name="T51" fmla="*/ 2147483647 h 243"/>
              <a:gd name="T52" fmla="*/ 2147483647 w 1721"/>
              <a:gd name="T53" fmla="*/ 2147483647 h 243"/>
              <a:gd name="T54" fmla="*/ 2147483647 w 1721"/>
              <a:gd name="T55" fmla="*/ 2147483647 h 243"/>
              <a:gd name="T56" fmla="*/ 2147483647 w 1721"/>
              <a:gd name="T57" fmla="*/ 2147483647 h 243"/>
              <a:gd name="T58" fmla="*/ 2147483647 w 1721"/>
              <a:gd name="T59" fmla="*/ 2147483647 h 243"/>
              <a:gd name="T60" fmla="*/ 2147483647 w 1721"/>
              <a:gd name="T61" fmla="*/ 2147483647 h 243"/>
              <a:gd name="T62" fmla="*/ 2147483647 w 1721"/>
              <a:gd name="T63" fmla="*/ 2147483647 h 243"/>
              <a:gd name="T64" fmla="*/ 2147483647 w 1721"/>
              <a:gd name="T65" fmla="*/ 2147483647 h 243"/>
              <a:gd name="T66" fmla="*/ 2147483647 w 1721"/>
              <a:gd name="T67" fmla="*/ 2147483647 h 243"/>
              <a:gd name="T68" fmla="*/ 2147483647 w 1721"/>
              <a:gd name="T69" fmla="*/ 2147483647 h 243"/>
              <a:gd name="T70" fmla="*/ 2147483647 w 1721"/>
              <a:gd name="T71" fmla="*/ 2147483647 h 243"/>
              <a:gd name="T72" fmla="*/ 2147483647 w 1721"/>
              <a:gd name="T73" fmla="*/ 2147483647 h 243"/>
              <a:gd name="T74" fmla="*/ 2147483647 w 1721"/>
              <a:gd name="T75" fmla="*/ 2147483647 h 243"/>
              <a:gd name="T76" fmla="*/ 2147483647 w 1721"/>
              <a:gd name="T77" fmla="*/ 2147483647 h 243"/>
              <a:gd name="T78" fmla="*/ 2147483647 w 1721"/>
              <a:gd name="T79" fmla="*/ 2147483647 h 243"/>
              <a:gd name="T80" fmla="*/ 2147483647 w 1721"/>
              <a:gd name="T81" fmla="*/ 2147483647 h 243"/>
              <a:gd name="T82" fmla="*/ 2147483647 w 1721"/>
              <a:gd name="T83" fmla="*/ 2147483647 h 243"/>
              <a:gd name="T84" fmla="*/ 2147483647 w 1721"/>
              <a:gd name="T85" fmla="*/ 2147483647 h 243"/>
              <a:gd name="T86" fmla="*/ 2147483647 w 1721"/>
              <a:gd name="T87" fmla="*/ 2147483647 h 243"/>
              <a:gd name="T88" fmla="*/ 2147483647 w 1721"/>
              <a:gd name="T89" fmla="*/ 2147483647 h 243"/>
              <a:gd name="T90" fmla="*/ 2147483647 w 1721"/>
              <a:gd name="T91" fmla="*/ 2147483647 h 243"/>
              <a:gd name="T92" fmla="*/ 2147483647 w 1721"/>
              <a:gd name="T93" fmla="*/ 2147483647 h 243"/>
              <a:gd name="T94" fmla="*/ 2147483647 w 1721"/>
              <a:gd name="T95" fmla="*/ 2147483647 h 243"/>
              <a:gd name="T96" fmla="*/ 2147483647 w 1721"/>
              <a:gd name="T97" fmla="*/ 2147483647 h 243"/>
              <a:gd name="T98" fmla="*/ 2147483647 w 1721"/>
              <a:gd name="T99" fmla="*/ 2147483647 h 243"/>
              <a:gd name="T100" fmla="*/ 2147483647 w 1721"/>
              <a:gd name="T101" fmla="*/ 2147483647 h 243"/>
              <a:gd name="T102" fmla="*/ 0 w 1721"/>
              <a:gd name="T103" fmla="*/ 2147483647 h 2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1"/>
              <a:gd name="T157" fmla="*/ 0 h 243"/>
              <a:gd name="T158" fmla="*/ 1721 w 1721"/>
              <a:gd name="T159" fmla="*/ 243 h 24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1" h="243">
                <a:moveTo>
                  <a:pt x="0" y="121"/>
                </a:moveTo>
                <a:lnTo>
                  <a:pt x="0" y="118"/>
                </a:lnTo>
                <a:lnTo>
                  <a:pt x="0" y="116"/>
                </a:lnTo>
                <a:lnTo>
                  <a:pt x="2" y="112"/>
                </a:lnTo>
                <a:lnTo>
                  <a:pt x="4" y="109"/>
                </a:lnTo>
                <a:lnTo>
                  <a:pt x="5" y="106"/>
                </a:lnTo>
                <a:lnTo>
                  <a:pt x="9" y="103"/>
                </a:lnTo>
                <a:lnTo>
                  <a:pt x="13" y="100"/>
                </a:lnTo>
                <a:lnTo>
                  <a:pt x="17" y="96"/>
                </a:lnTo>
                <a:lnTo>
                  <a:pt x="21" y="94"/>
                </a:lnTo>
                <a:lnTo>
                  <a:pt x="27" y="91"/>
                </a:lnTo>
                <a:lnTo>
                  <a:pt x="32" y="88"/>
                </a:lnTo>
                <a:lnTo>
                  <a:pt x="38" y="86"/>
                </a:lnTo>
                <a:lnTo>
                  <a:pt x="44" y="82"/>
                </a:lnTo>
                <a:lnTo>
                  <a:pt x="52" y="79"/>
                </a:lnTo>
                <a:lnTo>
                  <a:pt x="67" y="74"/>
                </a:lnTo>
                <a:lnTo>
                  <a:pt x="84" y="69"/>
                </a:lnTo>
                <a:lnTo>
                  <a:pt x="103" y="63"/>
                </a:lnTo>
                <a:lnTo>
                  <a:pt x="125" y="58"/>
                </a:lnTo>
                <a:lnTo>
                  <a:pt x="146" y="54"/>
                </a:lnTo>
                <a:lnTo>
                  <a:pt x="171" y="48"/>
                </a:lnTo>
                <a:lnTo>
                  <a:pt x="196" y="44"/>
                </a:lnTo>
                <a:lnTo>
                  <a:pt x="223" y="40"/>
                </a:lnTo>
                <a:lnTo>
                  <a:pt x="251" y="35"/>
                </a:lnTo>
                <a:lnTo>
                  <a:pt x="282" y="31"/>
                </a:lnTo>
                <a:lnTo>
                  <a:pt x="313" y="28"/>
                </a:lnTo>
                <a:lnTo>
                  <a:pt x="346" y="24"/>
                </a:lnTo>
                <a:lnTo>
                  <a:pt x="378" y="20"/>
                </a:lnTo>
                <a:lnTo>
                  <a:pt x="413" y="17"/>
                </a:lnTo>
                <a:lnTo>
                  <a:pt x="449" y="14"/>
                </a:lnTo>
                <a:lnTo>
                  <a:pt x="488" y="12"/>
                </a:lnTo>
                <a:lnTo>
                  <a:pt x="524" y="10"/>
                </a:lnTo>
                <a:lnTo>
                  <a:pt x="565" y="8"/>
                </a:lnTo>
                <a:lnTo>
                  <a:pt x="605" y="6"/>
                </a:lnTo>
                <a:lnTo>
                  <a:pt x="645" y="3"/>
                </a:lnTo>
                <a:lnTo>
                  <a:pt x="686" y="2"/>
                </a:lnTo>
                <a:lnTo>
                  <a:pt x="730" y="1"/>
                </a:lnTo>
                <a:lnTo>
                  <a:pt x="772" y="0"/>
                </a:lnTo>
                <a:lnTo>
                  <a:pt x="816" y="0"/>
                </a:lnTo>
                <a:lnTo>
                  <a:pt x="860" y="0"/>
                </a:lnTo>
                <a:lnTo>
                  <a:pt x="905" y="0"/>
                </a:lnTo>
                <a:lnTo>
                  <a:pt x="949" y="0"/>
                </a:lnTo>
                <a:lnTo>
                  <a:pt x="991" y="1"/>
                </a:lnTo>
                <a:lnTo>
                  <a:pt x="1033" y="2"/>
                </a:lnTo>
                <a:lnTo>
                  <a:pt x="1076" y="3"/>
                </a:lnTo>
                <a:lnTo>
                  <a:pt x="1116" y="6"/>
                </a:lnTo>
                <a:lnTo>
                  <a:pt x="1156" y="8"/>
                </a:lnTo>
                <a:lnTo>
                  <a:pt x="1195" y="10"/>
                </a:lnTo>
                <a:lnTo>
                  <a:pt x="1233" y="12"/>
                </a:lnTo>
                <a:lnTo>
                  <a:pt x="1270" y="15"/>
                </a:lnTo>
                <a:lnTo>
                  <a:pt x="1306" y="17"/>
                </a:lnTo>
                <a:lnTo>
                  <a:pt x="1341" y="20"/>
                </a:lnTo>
                <a:lnTo>
                  <a:pt x="1375" y="24"/>
                </a:lnTo>
                <a:lnTo>
                  <a:pt x="1408" y="28"/>
                </a:lnTo>
                <a:lnTo>
                  <a:pt x="1439" y="31"/>
                </a:lnTo>
                <a:lnTo>
                  <a:pt x="1469" y="35"/>
                </a:lnTo>
                <a:lnTo>
                  <a:pt x="1496" y="40"/>
                </a:lnTo>
                <a:lnTo>
                  <a:pt x="1525" y="44"/>
                </a:lnTo>
                <a:lnTo>
                  <a:pt x="1550" y="48"/>
                </a:lnTo>
                <a:lnTo>
                  <a:pt x="1573" y="54"/>
                </a:lnTo>
                <a:lnTo>
                  <a:pt x="1596" y="58"/>
                </a:lnTo>
                <a:lnTo>
                  <a:pt x="1617" y="63"/>
                </a:lnTo>
                <a:lnTo>
                  <a:pt x="1637" y="69"/>
                </a:lnTo>
                <a:lnTo>
                  <a:pt x="1654" y="74"/>
                </a:lnTo>
                <a:lnTo>
                  <a:pt x="1669" y="79"/>
                </a:lnTo>
                <a:lnTo>
                  <a:pt x="1675" y="82"/>
                </a:lnTo>
                <a:lnTo>
                  <a:pt x="1683" y="86"/>
                </a:lnTo>
                <a:lnTo>
                  <a:pt x="1688" y="88"/>
                </a:lnTo>
                <a:lnTo>
                  <a:pt x="1694" y="91"/>
                </a:lnTo>
                <a:lnTo>
                  <a:pt x="1698" y="94"/>
                </a:lnTo>
                <a:lnTo>
                  <a:pt x="1704" y="96"/>
                </a:lnTo>
                <a:lnTo>
                  <a:pt x="1708" y="100"/>
                </a:lnTo>
                <a:lnTo>
                  <a:pt x="1712" y="103"/>
                </a:lnTo>
                <a:lnTo>
                  <a:pt x="1713" y="106"/>
                </a:lnTo>
                <a:lnTo>
                  <a:pt x="1717" y="109"/>
                </a:lnTo>
                <a:lnTo>
                  <a:pt x="1719" y="112"/>
                </a:lnTo>
                <a:lnTo>
                  <a:pt x="1719" y="115"/>
                </a:lnTo>
                <a:lnTo>
                  <a:pt x="1721" y="118"/>
                </a:lnTo>
                <a:lnTo>
                  <a:pt x="1721" y="121"/>
                </a:lnTo>
                <a:lnTo>
                  <a:pt x="1721" y="124"/>
                </a:lnTo>
                <a:lnTo>
                  <a:pt x="1719" y="127"/>
                </a:lnTo>
                <a:lnTo>
                  <a:pt x="1719" y="131"/>
                </a:lnTo>
                <a:lnTo>
                  <a:pt x="1717" y="134"/>
                </a:lnTo>
                <a:lnTo>
                  <a:pt x="1713" y="137"/>
                </a:lnTo>
                <a:lnTo>
                  <a:pt x="1712" y="140"/>
                </a:lnTo>
                <a:lnTo>
                  <a:pt x="1708" y="142"/>
                </a:lnTo>
                <a:lnTo>
                  <a:pt x="1704" y="146"/>
                </a:lnTo>
                <a:lnTo>
                  <a:pt x="1698" y="149"/>
                </a:lnTo>
                <a:lnTo>
                  <a:pt x="1694" y="152"/>
                </a:lnTo>
                <a:lnTo>
                  <a:pt x="1688" y="154"/>
                </a:lnTo>
                <a:lnTo>
                  <a:pt x="1683" y="157"/>
                </a:lnTo>
                <a:lnTo>
                  <a:pt x="1675" y="161"/>
                </a:lnTo>
                <a:lnTo>
                  <a:pt x="1669" y="163"/>
                </a:lnTo>
                <a:lnTo>
                  <a:pt x="1654" y="169"/>
                </a:lnTo>
                <a:lnTo>
                  <a:pt x="1637" y="174"/>
                </a:lnTo>
                <a:lnTo>
                  <a:pt x="1617" y="179"/>
                </a:lnTo>
                <a:lnTo>
                  <a:pt x="1596" y="184"/>
                </a:lnTo>
                <a:lnTo>
                  <a:pt x="1573" y="189"/>
                </a:lnTo>
                <a:lnTo>
                  <a:pt x="1550" y="194"/>
                </a:lnTo>
                <a:lnTo>
                  <a:pt x="1525" y="199"/>
                </a:lnTo>
                <a:lnTo>
                  <a:pt x="1496" y="203"/>
                </a:lnTo>
                <a:lnTo>
                  <a:pt x="1469" y="208"/>
                </a:lnTo>
                <a:lnTo>
                  <a:pt x="1439" y="211"/>
                </a:lnTo>
                <a:lnTo>
                  <a:pt x="1408" y="215"/>
                </a:lnTo>
                <a:lnTo>
                  <a:pt x="1375" y="218"/>
                </a:lnTo>
                <a:lnTo>
                  <a:pt x="1341" y="223"/>
                </a:lnTo>
                <a:lnTo>
                  <a:pt x="1306" y="225"/>
                </a:lnTo>
                <a:lnTo>
                  <a:pt x="1270" y="228"/>
                </a:lnTo>
                <a:lnTo>
                  <a:pt x="1233" y="231"/>
                </a:lnTo>
                <a:lnTo>
                  <a:pt x="1195" y="233"/>
                </a:lnTo>
                <a:lnTo>
                  <a:pt x="1156" y="235"/>
                </a:lnTo>
                <a:lnTo>
                  <a:pt x="1116" y="238"/>
                </a:lnTo>
                <a:lnTo>
                  <a:pt x="1076" y="239"/>
                </a:lnTo>
                <a:lnTo>
                  <a:pt x="1033" y="241"/>
                </a:lnTo>
                <a:lnTo>
                  <a:pt x="991" y="242"/>
                </a:lnTo>
                <a:lnTo>
                  <a:pt x="949" y="242"/>
                </a:lnTo>
                <a:lnTo>
                  <a:pt x="905" y="243"/>
                </a:lnTo>
                <a:lnTo>
                  <a:pt x="860" y="243"/>
                </a:lnTo>
                <a:lnTo>
                  <a:pt x="816" y="243"/>
                </a:lnTo>
                <a:lnTo>
                  <a:pt x="772" y="242"/>
                </a:lnTo>
                <a:lnTo>
                  <a:pt x="730" y="242"/>
                </a:lnTo>
                <a:lnTo>
                  <a:pt x="688" y="241"/>
                </a:lnTo>
                <a:lnTo>
                  <a:pt x="645" y="239"/>
                </a:lnTo>
                <a:lnTo>
                  <a:pt x="605" y="238"/>
                </a:lnTo>
                <a:lnTo>
                  <a:pt x="565" y="235"/>
                </a:lnTo>
                <a:lnTo>
                  <a:pt x="524" y="233"/>
                </a:lnTo>
                <a:lnTo>
                  <a:pt x="488" y="231"/>
                </a:lnTo>
                <a:lnTo>
                  <a:pt x="449" y="228"/>
                </a:lnTo>
                <a:lnTo>
                  <a:pt x="415" y="225"/>
                </a:lnTo>
                <a:lnTo>
                  <a:pt x="378" y="223"/>
                </a:lnTo>
                <a:lnTo>
                  <a:pt x="346" y="218"/>
                </a:lnTo>
                <a:lnTo>
                  <a:pt x="313" y="215"/>
                </a:lnTo>
                <a:lnTo>
                  <a:pt x="282" y="211"/>
                </a:lnTo>
                <a:lnTo>
                  <a:pt x="251" y="208"/>
                </a:lnTo>
                <a:lnTo>
                  <a:pt x="223" y="203"/>
                </a:lnTo>
                <a:lnTo>
                  <a:pt x="196" y="199"/>
                </a:lnTo>
                <a:lnTo>
                  <a:pt x="171" y="194"/>
                </a:lnTo>
                <a:lnTo>
                  <a:pt x="146" y="189"/>
                </a:lnTo>
                <a:lnTo>
                  <a:pt x="125" y="184"/>
                </a:lnTo>
                <a:lnTo>
                  <a:pt x="103" y="179"/>
                </a:lnTo>
                <a:lnTo>
                  <a:pt x="84" y="174"/>
                </a:lnTo>
                <a:lnTo>
                  <a:pt x="67" y="169"/>
                </a:lnTo>
                <a:lnTo>
                  <a:pt x="52" y="163"/>
                </a:lnTo>
                <a:lnTo>
                  <a:pt x="44" y="161"/>
                </a:lnTo>
                <a:lnTo>
                  <a:pt x="38" y="157"/>
                </a:lnTo>
                <a:lnTo>
                  <a:pt x="32" y="154"/>
                </a:lnTo>
                <a:lnTo>
                  <a:pt x="27" y="152"/>
                </a:lnTo>
                <a:lnTo>
                  <a:pt x="21" y="149"/>
                </a:lnTo>
                <a:lnTo>
                  <a:pt x="17" y="146"/>
                </a:lnTo>
                <a:lnTo>
                  <a:pt x="13" y="142"/>
                </a:lnTo>
                <a:lnTo>
                  <a:pt x="9" y="140"/>
                </a:lnTo>
                <a:lnTo>
                  <a:pt x="5" y="137"/>
                </a:lnTo>
                <a:lnTo>
                  <a:pt x="4" y="134"/>
                </a:lnTo>
                <a:lnTo>
                  <a:pt x="2" y="131"/>
                </a:lnTo>
                <a:lnTo>
                  <a:pt x="0" y="127"/>
                </a:lnTo>
                <a:lnTo>
                  <a:pt x="0" y="124"/>
                </a:lnTo>
                <a:lnTo>
                  <a:pt x="0" y="121"/>
                </a:lnTo>
              </a:path>
            </a:pathLst>
          </a:cu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172" name="Rectangle 12"/>
          <p:cNvSpPr>
            <a:spLocks noChangeArrowheads="1"/>
          </p:cNvSpPr>
          <p:nvPr/>
        </p:nvSpPr>
        <p:spPr bwMode="auto">
          <a:xfrm>
            <a:off x="1049338" y="485775"/>
            <a:ext cx="457200" cy="274638"/>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用户</a:t>
            </a:r>
            <a:endParaRPr lang="zh-CN" altLang="en-US" b="1" i="0">
              <a:latin typeface="华文楷体" pitchFamily="2" charset="-122"/>
              <a:ea typeface="华文楷体" pitchFamily="2" charset="-122"/>
            </a:endParaRPr>
          </a:p>
        </p:txBody>
      </p:sp>
      <p:sp>
        <p:nvSpPr>
          <p:cNvPr id="92173" name="Rectangle 13"/>
          <p:cNvSpPr>
            <a:spLocks noChangeArrowheads="1"/>
          </p:cNvSpPr>
          <p:nvPr/>
        </p:nvSpPr>
        <p:spPr bwMode="auto">
          <a:xfrm>
            <a:off x="963613" y="1017588"/>
            <a:ext cx="1219200" cy="327025"/>
          </a:xfrm>
          <a:prstGeom prst="rect">
            <a:avLst/>
          </a:prstGeom>
          <a:solidFill>
            <a:srgbClr val="FFFFFF"/>
          </a:solidFill>
          <a:ln w="9525">
            <a:no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174" name="Rectangle 14"/>
          <p:cNvSpPr>
            <a:spLocks noChangeArrowheads="1"/>
          </p:cNvSpPr>
          <p:nvPr/>
        </p:nvSpPr>
        <p:spPr bwMode="auto">
          <a:xfrm>
            <a:off x="963613" y="1017588"/>
            <a:ext cx="1219200" cy="327025"/>
          </a:xfrm>
          <a:prstGeom prst="rect">
            <a:avLst/>
          </a:prstGeom>
          <a:solidFill>
            <a:schemeClr val="accent1">
              <a:lumMod val="90000"/>
            </a:schemeClr>
          </a:solidFill>
          <a:ln w="12700">
            <a:solidFill>
              <a:srgbClr val="000000"/>
            </a:solid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175" name="Rectangle 15"/>
          <p:cNvSpPr>
            <a:spLocks noChangeArrowheads="1"/>
          </p:cNvSpPr>
          <p:nvPr/>
        </p:nvSpPr>
        <p:spPr bwMode="auto">
          <a:xfrm>
            <a:off x="1160463" y="1052513"/>
            <a:ext cx="9144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需求获取</a:t>
            </a:r>
            <a:endParaRPr lang="zh-CN" altLang="en-US" b="1" i="0">
              <a:latin typeface="华文楷体" pitchFamily="2" charset="-122"/>
              <a:ea typeface="华文楷体" pitchFamily="2" charset="-122"/>
            </a:endParaRPr>
          </a:p>
        </p:txBody>
      </p:sp>
      <p:sp>
        <p:nvSpPr>
          <p:cNvPr id="92176" name="Freeform 16"/>
          <p:cNvSpPr>
            <a:spLocks/>
          </p:cNvSpPr>
          <p:nvPr/>
        </p:nvSpPr>
        <p:spPr bwMode="auto">
          <a:xfrm>
            <a:off x="1206500" y="1506538"/>
            <a:ext cx="1366838" cy="385762"/>
          </a:xfrm>
          <a:custGeom>
            <a:avLst/>
            <a:gdLst>
              <a:gd name="T0" fmla="*/ 0 w 1721"/>
              <a:gd name="T1" fmla="*/ 2147483647 h 243"/>
              <a:gd name="T2" fmla="*/ 2147483647 w 1721"/>
              <a:gd name="T3" fmla="*/ 2147483647 h 243"/>
              <a:gd name="T4" fmla="*/ 2147483647 w 1721"/>
              <a:gd name="T5" fmla="*/ 2147483647 h 243"/>
              <a:gd name="T6" fmla="*/ 2147483647 w 1721"/>
              <a:gd name="T7" fmla="*/ 2147483647 h 243"/>
              <a:gd name="T8" fmla="*/ 2147483647 w 1721"/>
              <a:gd name="T9" fmla="*/ 2147483647 h 243"/>
              <a:gd name="T10" fmla="*/ 2147483647 w 1721"/>
              <a:gd name="T11" fmla="*/ 2147483647 h 243"/>
              <a:gd name="T12" fmla="*/ 2147483647 w 1721"/>
              <a:gd name="T13" fmla="*/ 2147483647 h 243"/>
              <a:gd name="T14" fmla="*/ 2147483647 w 1721"/>
              <a:gd name="T15" fmla="*/ 2147483647 h 243"/>
              <a:gd name="T16" fmla="*/ 2147483647 w 1721"/>
              <a:gd name="T17" fmla="*/ 2147483647 h 243"/>
              <a:gd name="T18" fmla="*/ 2147483647 w 1721"/>
              <a:gd name="T19" fmla="*/ 2147483647 h 243"/>
              <a:gd name="T20" fmla="*/ 2147483647 w 1721"/>
              <a:gd name="T21" fmla="*/ 2147483647 h 243"/>
              <a:gd name="T22" fmla="*/ 2147483647 w 1721"/>
              <a:gd name="T23" fmla="*/ 2147483647 h 243"/>
              <a:gd name="T24" fmla="*/ 2147483647 w 1721"/>
              <a:gd name="T25" fmla="*/ 0 h 243"/>
              <a:gd name="T26" fmla="*/ 2147483647 w 1721"/>
              <a:gd name="T27" fmla="*/ 0 h 243"/>
              <a:gd name="T28" fmla="*/ 2147483647 w 1721"/>
              <a:gd name="T29" fmla="*/ 2147483647 h 243"/>
              <a:gd name="T30" fmla="*/ 2147483647 w 1721"/>
              <a:gd name="T31" fmla="*/ 2147483647 h 243"/>
              <a:gd name="T32" fmla="*/ 2147483647 w 1721"/>
              <a:gd name="T33" fmla="*/ 2147483647 h 243"/>
              <a:gd name="T34" fmla="*/ 2147483647 w 1721"/>
              <a:gd name="T35" fmla="*/ 2147483647 h 243"/>
              <a:gd name="T36" fmla="*/ 2147483647 w 1721"/>
              <a:gd name="T37" fmla="*/ 2147483647 h 243"/>
              <a:gd name="T38" fmla="*/ 2147483647 w 1721"/>
              <a:gd name="T39" fmla="*/ 2147483647 h 243"/>
              <a:gd name="T40" fmla="*/ 2147483647 w 1721"/>
              <a:gd name="T41" fmla="*/ 2147483647 h 243"/>
              <a:gd name="T42" fmla="*/ 2147483647 w 1721"/>
              <a:gd name="T43" fmla="*/ 2147483647 h 243"/>
              <a:gd name="T44" fmla="*/ 2147483647 w 1721"/>
              <a:gd name="T45" fmla="*/ 2147483647 h 243"/>
              <a:gd name="T46" fmla="*/ 2147483647 w 1721"/>
              <a:gd name="T47" fmla="*/ 2147483647 h 243"/>
              <a:gd name="T48" fmla="*/ 2147483647 w 1721"/>
              <a:gd name="T49" fmla="*/ 2147483647 h 243"/>
              <a:gd name="T50" fmla="*/ 2147483647 w 1721"/>
              <a:gd name="T51" fmla="*/ 2147483647 h 243"/>
              <a:gd name="T52" fmla="*/ 2147483647 w 1721"/>
              <a:gd name="T53" fmla="*/ 2147483647 h 243"/>
              <a:gd name="T54" fmla="*/ 2147483647 w 1721"/>
              <a:gd name="T55" fmla="*/ 2147483647 h 243"/>
              <a:gd name="T56" fmla="*/ 2147483647 w 1721"/>
              <a:gd name="T57" fmla="*/ 2147483647 h 243"/>
              <a:gd name="T58" fmla="*/ 2147483647 w 1721"/>
              <a:gd name="T59" fmla="*/ 2147483647 h 243"/>
              <a:gd name="T60" fmla="*/ 2147483647 w 1721"/>
              <a:gd name="T61" fmla="*/ 2147483647 h 243"/>
              <a:gd name="T62" fmla="*/ 2147483647 w 1721"/>
              <a:gd name="T63" fmla="*/ 2147483647 h 243"/>
              <a:gd name="T64" fmla="*/ 2147483647 w 1721"/>
              <a:gd name="T65" fmla="*/ 2147483647 h 243"/>
              <a:gd name="T66" fmla="*/ 2147483647 w 1721"/>
              <a:gd name="T67" fmla="*/ 2147483647 h 243"/>
              <a:gd name="T68" fmla="*/ 2147483647 w 1721"/>
              <a:gd name="T69" fmla="*/ 2147483647 h 243"/>
              <a:gd name="T70" fmla="*/ 2147483647 w 1721"/>
              <a:gd name="T71" fmla="*/ 2147483647 h 243"/>
              <a:gd name="T72" fmla="*/ 2147483647 w 1721"/>
              <a:gd name="T73" fmla="*/ 2147483647 h 243"/>
              <a:gd name="T74" fmla="*/ 2147483647 w 1721"/>
              <a:gd name="T75" fmla="*/ 2147483647 h 243"/>
              <a:gd name="T76" fmla="*/ 2147483647 w 1721"/>
              <a:gd name="T77" fmla="*/ 2147483647 h 243"/>
              <a:gd name="T78" fmla="*/ 2147483647 w 1721"/>
              <a:gd name="T79" fmla="*/ 2147483647 h 243"/>
              <a:gd name="T80" fmla="*/ 2147483647 w 1721"/>
              <a:gd name="T81" fmla="*/ 2147483647 h 243"/>
              <a:gd name="T82" fmla="*/ 2147483647 w 1721"/>
              <a:gd name="T83" fmla="*/ 2147483647 h 243"/>
              <a:gd name="T84" fmla="*/ 2147483647 w 1721"/>
              <a:gd name="T85" fmla="*/ 2147483647 h 243"/>
              <a:gd name="T86" fmla="*/ 2147483647 w 1721"/>
              <a:gd name="T87" fmla="*/ 2147483647 h 243"/>
              <a:gd name="T88" fmla="*/ 2147483647 w 1721"/>
              <a:gd name="T89" fmla="*/ 2147483647 h 243"/>
              <a:gd name="T90" fmla="*/ 2147483647 w 1721"/>
              <a:gd name="T91" fmla="*/ 2147483647 h 243"/>
              <a:gd name="T92" fmla="*/ 2147483647 w 1721"/>
              <a:gd name="T93" fmla="*/ 2147483647 h 243"/>
              <a:gd name="T94" fmla="*/ 2147483647 w 1721"/>
              <a:gd name="T95" fmla="*/ 2147483647 h 243"/>
              <a:gd name="T96" fmla="*/ 2147483647 w 1721"/>
              <a:gd name="T97" fmla="*/ 2147483647 h 243"/>
              <a:gd name="T98" fmla="*/ 2147483647 w 1721"/>
              <a:gd name="T99" fmla="*/ 2147483647 h 243"/>
              <a:gd name="T100" fmla="*/ 2147483647 w 1721"/>
              <a:gd name="T101" fmla="*/ 2147483647 h 243"/>
              <a:gd name="T102" fmla="*/ 0 w 1721"/>
              <a:gd name="T103" fmla="*/ 2147483647 h 2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1"/>
              <a:gd name="T157" fmla="*/ 0 h 243"/>
              <a:gd name="T158" fmla="*/ 1721 w 1721"/>
              <a:gd name="T159" fmla="*/ 243 h 24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1" h="243">
                <a:moveTo>
                  <a:pt x="0" y="121"/>
                </a:moveTo>
                <a:lnTo>
                  <a:pt x="0" y="118"/>
                </a:lnTo>
                <a:lnTo>
                  <a:pt x="0" y="116"/>
                </a:lnTo>
                <a:lnTo>
                  <a:pt x="2" y="113"/>
                </a:lnTo>
                <a:lnTo>
                  <a:pt x="4" y="109"/>
                </a:lnTo>
                <a:lnTo>
                  <a:pt x="6" y="106"/>
                </a:lnTo>
                <a:lnTo>
                  <a:pt x="10" y="103"/>
                </a:lnTo>
                <a:lnTo>
                  <a:pt x="13" y="100"/>
                </a:lnTo>
                <a:lnTo>
                  <a:pt x="17" y="97"/>
                </a:lnTo>
                <a:lnTo>
                  <a:pt x="21" y="94"/>
                </a:lnTo>
                <a:lnTo>
                  <a:pt x="27" y="91"/>
                </a:lnTo>
                <a:lnTo>
                  <a:pt x="33" y="88"/>
                </a:lnTo>
                <a:lnTo>
                  <a:pt x="38" y="86"/>
                </a:lnTo>
                <a:lnTo>
                  <a:pt x="44" y="83"/>
                </a:lnTo>
                <a:lnTo>
                  <a:pt x="52" y="79"/>
                </a:lnTo>
                <a:lnTo>
                  <a:pt x="67" y="74"/>
                </a:lnTo>
                <a:lnTo>
                  <a:pt x="84" y="69"/>
                </a:lnTo>
                <a:lnTo>
                  <a:pt x="104" y="63"/>
                </a:lnTo>
                <a:lnTo>
                  <a:pt x="125" y="58"/>
                </a:lnTo>
                <a:lnTo>
                  <a:pt x="146" y="54"/>
                </a:lnTo>
                <a:lnTo>
                  <a:pt x="171" y="48"/>
                </a:lnTo>
                <a:lnTo>
                  <a:pt x="196" y="44"/>
                </a:lnTo>
                <a:lnTo>
                  <a:pt x="223" y="40"/>
                </a:lnTo>
                <a:lnTo>
                  <a:pt x="252" y="36"/>
                </a:lnTo>
                <a:lnTo>
                  <a:pt x="282" y="31"/>
                </a:lnTo>
                <a:lnTo>
                  <a:pt x="313" y="28"/>
                </a:lnTo>
                <a:lnTo>
                  <a:pt x="346" y="24"/>
                </a:lnTo>
                <a:lnTo>
                  <a:pt x="378" y="21"/>
                </a:lnTo>
                <a:lnTo>
                  <a:pt x="413" y="17"/>
                </a:lnTo>
                <a:lnTo>
                  <a:pt x="450" y="14"/>
                </a:lnTo>
                <a:lnTo>
                  <a:pt x="488" y="12"/>
                </a:lnTo>
                <a:lnTo>
                  <a:pt x="524" y="10"/>
                </a:lnTo>
                <a:lnTo>
                  <a:pt x="565" y="8"/>
                </a:lnTo>
                <a:lnTo>
                  <a:pt x="605" y="6"/>
                </a:lnTo>
                <a:lnTo>
                  <a:pt x="645" y="4"/>
                </a:lnTo>
                <a:lnTo>
                  <a:pt x="686" y="3"/>
                </a:lnTo>
                <a:lnTo>
                  <a:pt x="730" y="1"/>
                </a:lnTo>
                <a:lnTo>
                  <a:pt x="772" y="0"/>
                </a:lnTo>
                <a:lnTo>
                  <a:pt x="816" y="0"/>
                </a:lnTo>
                <a:lnTo>
                  <a:pt x="861" y="0"/>
                </a:lnTo>
                <a:lnTo>
                  <a:pt x="905" y="0"/>
                </a:lnTo>
                <a:lnTo>
                  <a:pt x="949" y="0"/>
                </a:lnTo>
                <a:lnTo>
                  <a:pt x="991" y="1"/>
                </a:lnTo>
                <a:lnTo>
                  <a:pt x="1034" y="3"/>
                </a:lnTo>
                <a:lnTo>
                  <a:pt x="1076" y="4"/>
                </a:lnTo>
                <a:lnTo>
                  <a:pt x="1116" y="6"/>
                </a:lnTo>
                <a:lnTo>
                  <a:pt x="1157" y="8"/>
                </a:lnTo>
                <a:lnTo>
                  <a:pt x="1195" y="10"/>
                </a:lnTo>
                <a:lnTo>
                  <a:pt x="1233" y="12"/>
                </a:lnTo>
                <a:lnTo>
                  <a:pt x="1270" y="15"/>
                </a:lnTo>
                <a:lnTo>
                  <a:pt x="1306" y="17"/>
                </a:lnTo>
                <a:lnTo>
                  <a:pt x="1341" y="21"/>
                </a:lnTo>
                <a:lnTo>
                  <a:pt x="1376" y="24"/>
                </a:lnTo>
                <a:lnTo>
                  <a:pt x="1408" y="28"/>
                </a:lnTo>
                <a:lnTo>
                  <a:pt x="1439" y="31"/>
                </a:lnTo>
                <a:lnTo>
                  <a:pt x="1470" y="36"/>
                </a:lnTo>
                <a:lnTo>
                  <a:pt x="1497" y="40"/>
                </a:lnTo>
                <a:lnTo>
                  <a:pt x="1525" y="44"/>
                </a:lnTo>
                <a:lnTo>
                  <a:pt x="1550" y="48"/>
                </a:lnTo>
                <a:lnTo>
                  <a:pt x="1573" y="54"/>
                </a:lnTo>
                <a:lnTo>
                  <a:pt x="1597" y="58"/>
                </a:lnTo>
                <a:lnTo>
                  <a:pt x="1618" y="63"/>
                </a:lnTo>
                <a:lnTo>
                  <a:pt x="1637" y="69"/>
                </a:lnTo>
                <a:lnTo>
                  <a:pt x="1654" y="74"/>
                </a:lnTo>
                <a:lnTo>
                  <a:pt x="1670" y="79"/>
                </a:lnTo>
                <a:lnTo>
                  <a:pt x="1675" y="83"/>
                </a:lnTo>
                <a:lnTo>
                  <a:pt x="1683" y="86"/>
                </a:lnTo>
                <a:lnTo>
                  <a:pt x="1689" y="88"/>
                </a:lnTo>
                <a:lnTo>
                  <a:pt x="1695" y="91"/>
                </a:lnTo>
                <a:lnTo>
                  <a:pt x="1698" y="94"/>
                </a:lnTo>
                <a:lnTo>
                  <a:pt x="1704" y="97"/>
                </a:lnTo>
                <a:lnTo>
                  <a:pt x="1708" y="100"/>
                </a:lnTo>
                <a:lnTo>
                  <a:pt x="1712" y="103"/>
                </a:lnTo>
                <a:lnTo>
                  <a:pt x="1714" y="106"/>
                </a:lnTo>
                <a:lnTo>
                  <a:pt x="1718" y="109"/>
                </a:lnTo>
                <a:lnTo>
                  <a:pt x="1719" y="113"/>
                </a:lnTo>
                <a:lnTo>
                  <a:pt x="1719" y="115"/>
                </a:lnTo>
                <a:lnTo>
                  <a:pt x="1721" y="118"/>
                </a:lnTo>
                <a:lnTo>
                  <a:pt x="1721" y="121"/>
                </a:lnTo>
                <a:lnTo>
                  <a:pt x="1721" y="124"/>
                </a:lnTo>
                <a:lnTo>
                  <a:pt x="1719" y="128"/>
                </a:lnTo>
                <a:lnTo>
                  <a:pt x="1719" y="131"/>
                </a:lnTo>
                <a:lnTo>
                  <a:pt x="1718" y="134"/>
                </a:lnTo>
                <a:lnTo>
                  <a:pt x="1714" y="137"/>
                </a:lnTo>
                <a:lnTo>
                  <a:pt x="1712" y="140"/>
                </a:lnTo>
                <a:lnTo>
                  <a:pt x="1708" y="143"/>
                </a:lnTo>
                <a:lnTo>
                  <a:pt x="1704" y="146"/>
                </a:lnTo>
                <a:lnTo>
                  <a:pt x="1698" y="149"/>
                </a:lnTo>
                <a:lnTo>
                  <a:pt x="1695" y="152"/>
                </a:lnTo>
                <a:lnTo>
                  <a:pt x="1689" y="154"/>
                </a:lnTo>
                <a:lnTo>
                  <a:pt x="1683" y="158"/>
                </a:lnTo>
                <a:lnTo>
                  <a:pt x="1675" y="161"/>
                </a:lnTo>
                <a:lnTo>
                  <a:pt x="1670" y="163"/>
                </a:lnTo>
                <a:lnTo>
                  <a:pt x="1654" y="169"/>
                </a:lnTo>
                <a:lnTo>
                  <a:pt x="1637" y="175"/>
                </a:lnTo>
                <a:lnTo>
                  <a:pt x="1618" y="179"/>
                </a:lnTo>
                <a:lnTo>
                  <a:pt x="1597" y="184"/>
                </a:lnTo>
                <a:lnTo>
                  <a:pt x="1573" y="190"/>
                </a:lnTo>
                <a:lnTo>
                  <a:pt x="1550" y="194"/>
                </a:lnTo>
                <a:lnTo>
                  <a:pt x="1525" y="199"/>
                </a:lnTo>
                <a:lnTo>
                  <a:pt x="1497" y="204"/>
                </a:lnTo>
                <a:lnTo>
                  <a:pt x="1470" y="208"/>
                </a:lnTo>
                <a:lnTo>
                  <a:pt x="1439" y="211"/>
                </a:lnTo>
                <a:lnTo>
                  <a:pt x="1408" y="215"/>
                </a:lnTo>
                <a:lnTo>
                  <a:pt x="1376" y="218"/>
                </a:lnTo>
                <a:lnTo>
                  <a:pt x="1341" y="223"/>
                </a:lnTo>
                <a:lnTo>
                  <a:pt x="1306" y="225"/>
                </a:lnTo>
                <a:lnTo>
                  <a:pt x="1270" y="228"/>
                </a:lnTo>
                <a:lnTo>
                  <a:pt x="1233" y="231"/>
                </a:lnTo>
                <a:lnTo>
                  <a:pt x="1195" y="233"/>
                </a:lnTo>
                <a:lnTo>
                  <a:pt x="1157" y="236"/>
                </a:lnTo>
                <a:lnTo>
                  <a:pt x="1116" y="238"/>
                </a:lnTo>
                <a:lnTo>
                  <a:pt x="1076" y="239"/>
                </a:lnTo>
                <a:lnTo>
                  <a:pt x="1034" y="241"/>
                </a:lnTo>
                <a:lnTo>
                  <a:pt x="991" y="242"/>
                </a:lnTo>
                <a:lnTo>
                  <a:pt x="949" y="242"/>
                </a:lnTo>
                <a:lnTo>
                  <a:pt x="905" y="243"/>
                </a:lnTo>
                <a:lnTo>
                  <a:pt x="861" y="243"/>
                </a:lnTo>
                <a:lnTo>
                  <a:pt x="816" y="243"/>
                </a:lnTo>
                <a:lnTo>
                  <a:pt x="772" y="242"/>
                </a:lnTo>
                <a:lnTo>
                  <a:pt x="730" y="242"/>
                </a:lnTo>
                <a:lnTo>
                  <a:pt x="688" y="241"/>
                </a:lnTo>
                <a:lnTo>
                  <a:pt x="645" y="239"/>
                </a:lnTo>
                <a:lnTo>
                  <a:pt x="605" y="238"/>
                </a:lnTo>
                <a:lnTo>
                  <a:pt x="565" y="236"/>
                </a:lnTo>
                <a:lnTo>
                  <a:pt x="524" y="233"/>
                </a:lnTo>
                <a:lnTo>
                  <a:pt x="488" y="231"/>
                </a:lnTo>
                <a:lnTo>
                  <a:pt x="450" y="228"/>
                </a:lnTo>
                <a:lnTo>
                  <a:pt x="415" y="225"/>
                </a:lnTo>
                <a:lnTo>
                  <a:pt x="378" y="223"/>
                </a:lnTo>
                <a:lnTo>
                  <a:pt x="346" y="218"/>
                </a:lnTo>
                <a:lnTo>
                  <a:pt x="313" y="215"/>
                </a:lnTo>
                <a:lnTo>
                  <a:pt x="282" y="211"/>
                </a:lnTo>
                <a:lnTo>
                  <a:pt x="252" y="208"/>
                </a:lnTo>
                <a:lnTo>
                  <a:pt x="223" y="204"/>
                </a:lnTo>
                <a:lnTo>
                  <a:pt x="196" y="199"/>
                </a:lnTo>
                <a:lnTo>
                  <a:pt x="171" y="194"/>
                </a:lnTo>
                <a:lnTo>
                  <a:pt x="146" y="190"/>
                </a:lnTo>
                <a:lnTo>
                  <a:pt x="125" y="184"/>
                </a:lnTo>
                <a:lnTo>
                  <a:pt x="104" y="179"/>
                </a:lnTo>
                <a:lnTo>
                  <a:pt x="84" y="175"/>
                </a:lnTo>
                <a:lnTo>
                  <a:pt x="67" y="169"/>
                </a:lnTo>
                <a:lnTo>
                  <a:pt x="52" y="163"/>
                </a:lnTo>
                <a:lnTo>
                  <a:pt x="44" y="161"/>
                </a:lnTo>
                <a:lnTo>
                  <a:pt x="38" y="158"/>
                </a:lnTo>
                <a:lnTo>
                  <a:pt x="33" y="154"/>
                </a:lnTo>
                <a:lnTo>
                  <a:pt x="27" y="152"/>
                </a:lnTo>
                <a:lnTo>
                  <a:pt x="21" y="149"/>
                </a:lnTo>
                <a:lnTo>
                  <a:pt x="17" y="146"/>
                </a:lnTo>
                <a:lnTo>
                  <a:pt x="13" y="143"/>
                </a:lnTo>
                <a:lnTo>
                  <a:pt x="10" y="140"/>
                </a:lnTo>
                <a:lnTo>
                  <a:pt x="6" y="137"/>
                </a:lnTo>
                <a:lnTo>
                  <a:pt x="4" y="134"/>
                </a:lnTo>
                <a:lnTo>
                  <a:pt x="2" y="131"/>
                </a:lnTo>
                <a:lnTo>
                  <a:pt x="0" y="128"/>
                </a:lnTo>
                <a:lnTo>
                  <a:pt x="0" y="124"/>
                </a:lnTo>
                <a:lnTo>
                  <a:pt x="0" y="121"/>
                </a:lnTo>
                <a:close/>
              </a:path>
            </a:pathLst>
          </a:custGeom>
          <a:solidFill>
            <a:srgbClr val="FFFFFF"/>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177" name="Freeform 17"/>
          <p:cNvSpPr>
            <a:spLocks/>
          </p:cNvSpPr>
          <p:nvPr/>
        </p:nvSpPr>
        <p:spPr bwMode="auto">
          <a:xfrm>
            <a:off x="1206500" y="1506538"/>
            <a:ext cx="1366838" cy="385762"/>
          </a:xfrm>
          <a:custGeom>
            <a:avLst/>
            <a:gdLst>
              <a:gd name="T0" fmla="*/ 0 w 1721"/>
              <a:gd name="T1" fmla="*/ 2147483647 h 243"/>
              <a:gd name="T2" fmla="*/ 2147483647 w 1721"/>
              <a:gd name="T3" fmla="*/ 2147483647 h 243"/>
              <a:gd name="T4" fmla="*/ 2147483647 w 1721"/>
              <a:gd name="T5" fmla="*/ 2147483647 h 243"/>
              <a:gd name="T6" fmla="*/ 2147483647 w 1721"/>
              <a:gd name="T7" fmla="*/ 2147483647 h 243"/>
              <a:gd name="T8" fmla="*/ 2147483647 w 1721"/>
              <a:gd name="T9" fmla="*/ 2147483647 h 243"/>
              <a:gd name="T10" fmla="*/ 2147483647 w 1721"/>
              <a:gd name="T11" fmla="*/ 2147483647 h 243"/>
              <a:gd name="T12" fmla="*/ 2147483647 w 1721"/>
              <a:gd name="T13" fmla="*/ 2147483647 h 243"/>
              <a:gd name="T14" fmla="*/ 2147483647 w 1721"/>
              <a:gd name="T15" fmla="*/ 2147483647 h 243"/>
              <a:gd name="T16" fmla="*/ 2147483647 w 1721"/>
              <a:gd name="T17" fmla="*/ 2147483647 h 243"/>
              <a:gd name="T18" fmla="*/ 2147483647 w 1721"/>
              <a:gd name="T19" fmla="*/ 2147483647 h 243"/>
              <a:gd name="T20" fmla="*/ 2147483647 w 1721"/>
              <a:gd name="T21" fmla="*/ 2147483647 h 243"/>
              <a:gd name="T22" fmla="*/ 2147483647 w 1721"/>
              <a:gd name="T23" fmla="*/ 2147483647 h 243"/>
              <a:gd name="T24" fmla="*/ 2147483647 w 1721"/>
              <a:gd name="T25" fmla="*/ 0 h 243"/>
              <a:gd name="T26" fmla="*/ 2147483647 w 1721"/>
              <a:gd name="T27" fmla="*/ 0 h 243"/>
              <a:gd name="T28" fmla="*/ 2147483647 w 1721"/>
              <a:gd name="T29" fmla="*/ 2147483647 h 243"/>
              <a:gd name="T30" fmla="*/ 2147483647 w 1721"/>
              <a:gd name="T31" fmla="*/ 2147483647 h 243"/>
              <a:gd name="T32" fmla="*/ 2147483647 w 1721"/>
              <a:gd name="T33" fmla="*/ 2147483647 h 243"/>
              <a:gd name="T34" fmla="*/ 2147483647 w 1721"/>
              <a:gd name="T35" fmla="*/ 2147483647 h 243"/>
              <a:gd name="T36" fmla="*/ 2147483647 w 1721"/>
              <a:gd name="T37" fmla="*/ 2147483647 h 243"/>
              <a:gd name="T38" fmla="*/ 2147483647 w 1721"/>
              <a:gd name="T39" fmla="*/ 2147483647 h 243"/>
              <a:gd name="T40" fmla="*/ 2147483647 w 1721"/>
              <a:gd name="T41" fmla="*/ 2147483647 h 243"/>
              <a:gd name="T42" fmla="*/ 2147483647 w 1721"/>
              <a:gd name="T43" fmla="*/ 2147483647 h 243"/>
              <a:gd name="T44" fmla="*/ 2147483647 w 1721"/>
              <a:gd name="T45" fmla="*/ 2147483647 h 243"/>
              <a:gd name="T46" fmla="*/ 2147483647 w 1721"/>
              <a:gd name="T47" fmla="*/ 2147483647 h 243"/>
              <a:gd name="T48" fmla="*/ 2147483647 w 1721"/>
              <a:gd name="T49" fmla="*/ 2147483647 h 243"/>
              <a:gd name="T50" fmla="*/ 2147483647 w 1721"/>
              <a:gd name="T51" fmla="*/ 2147483647 h 243"/>
              <a:gd name="T52" fmla="*/ 2147483647 w 1721"/>
              <a:gd name="T53" fmla="*/ 2147483647 h 243"/>
              <a:gd name="T54" fmla="*/ 2147483647 w 1721"/>
              <a:gd name="T55" fmla="*/ 2147483647 h 243"/>
              <a:gd name="T56" fmla="*/ 2147483647 w 1721"/>
              <a:gd name="T57" fmla="*/ 2147483647 h 243"/>
              <a:gd name="T58" fmla="*/ 2147483647 w 1721"/>
              <a:gd name="T59" fmla="*/ 2147483647 h 243"/>
              <a:gd name="T60" fmla="*/ 2147483647 w 1721"/>
              <a:gd name="T61" fmla="*/ 2147483647 h 243"/>
              <a:gd name="T62" fmla="*/ 2147483647 w 1721"/>
              <a:gd name="T63" fmla="*/ 2147483647 h 243"/>
              <a:gd name="T64" fmla="*/ 2147483647 w 1721"/>
              <a:gd name="T65" fmla="*/ 2147483647 h 243"/>
              <a:gd name="T66" fmla="*/ 2147483647 w 1721"/>
              <a:gd name="T67" fmla="*/ 2147483647 h 243"/>
              <a:gd name="T68" fmla="*/ 2147483647 w 1721"/>
              <a:gd name="T69" fmla="*/ 2147483647 h 243"/>
              <a:gd name="T70" fmla="*/ 2147483647 w 1721"/>
              <a:gd name="T71" fmla="*/ 2147483647 h 243"/>
              <a:gd name="T72" fmla="*/ 2147483647 w 1721"/>
              <a:gd name="T73" fmla="*/ 2147483647 h 243"/>
              <a:gd name="T74" fmla="*/ 2147483647 w 1721"/>
              <a:gd name="T75" fmla="*/ 2147483647 h 243"/>
              <a:gd name="T76" fmla="*/ 2147483647 w 1721"/>
              <a:gd name="T77" fmla="*/ 2147483647 h 243"/>
              <a:gd name="T78" fmla="*/ 2147483647 w 1721"/>
              <a:gd name="T79" fmla="*/ 2147483647 h 243"/>
              <a:gd name="T80" fmla="*/ 2147483647 w 1721"/>
              <a:gd name="T81" fmla="*/ 2147483647 h 243"/>
              <a:gd name="T82" fmla="*/ 2147483647 w 1721"/>
              <a:gd name="T83" fmla="*/ 2147483647 h 243"/>
              <a:gd name="T84" fmla="*/ 2147483647 w 1721"/>
              <a:gd name="T85" fmla="*/ 2147483647 h 243"/>
              <a:gd name="T86" fmla="*/ 2147483647 w 1721"/>
              <a:gd name="T87" fmla="*/ 2147483647 h 243"/>
              <a:gd name="T88" fmla="*/ 2147483647 w 1721"/>
              <a:gd name="T89" fmla="*/ 2147483647 h 243"/>
              <a:gd name="T90" fmla="*/ 2147483647 w 1721"/>
              <a:gd name="T91" fmla="*/ 2147483647 h 243"/>
              <a:gd name="T92" fmla="*/ 2147483647 w 1721"/>
              <a:gd name="T93" fmla="*/ 2147483647 h 243"/>
              <a:gd name="T94" fmla="*/ 2147483647 w 1721"/>
              <a:gd name="T95" fmla="*/ 2147483647 h 243"/>
              <a:gd name="T96" fmla="*/ 2147483647 w 1721"/>
              <a:gd name="T97" fmla="*/ 2147483647 h 243"/>
              <a:gd name="T98" fmla="*/ 2147483647 w 1721"/>
              <a:gd name="T99" fmla="*/ 2147483647 h 243"/>
              <a:gd name="T100" fmla="*/ 2147483647 w 1721"/>
              <a:gd name="T101" fmla="*/ 2147483647 h 243"/>
              <a:gd name="T102" fmla="*/ 0 w 1721"/>
              <a:gd name="T103" fmla="*/ 2147483647 h 2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1"/>
              <a:gd name="T157" fmla="*/ 0 h 243"/>
              <a:gd name="T158" fmla="*/ 1721 w 1721"/>
              <a:gd name="T159" fmla="*/ 243 h 24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1" h="243">
                <a:moveTo>
                  <a:pt x="0" y="121"/>
                </a:moveTo>
                <a:lnTo>
                  <a:pt x="0" y="118"/>
                </a:lnTo>
                <a:lnTo>
                  <a:pt x="0" y="116"/>
                </a:lnTo>
                <a:lnTo>
                  <a:pt x="2" y="113"/>
                </a:lnTo>
                <a:lnTo>
                  <a:pt x="4" y="109"/>
                </a:lnTo>
                <a:lnTo>
                  <a:pt x="6" y="106"/>
                </a:lnTo>
                <a:lnTo>
                  <a:pt x="10" y="103"/>
                </a:lnTo>
                <a:lnTo>
                  <a:pt x="13" y="100"/>
                </a:lnTo>
                <a:lnTo>
                  <a:pt x="17" y="97"/>
                </a:lnTo>
                <a:lnTo>
                  <a:pt x="21" y="94"/>
                </a:lnTo>
                <a:lnTo>
                  <a:pt x="27" y="91"/>
                </a:lnTo>
                <a:lnTo>
                  <a:pt x="33" y="88"/>
                </a:lnTo>
                <a:lnTo>
                  <a:pt x="38" y="86"/>
                </a:lnTo>
                <a:lnTo>
                  <a:pt x="44" y="83"/>
                </a:lnTo>
                <a:lnTo>
                  <a:pt x="52" y="79"/>
                </a:lnTo>
                <a:lnTo>
                  <a:pt x="67" y="74"/>
                </a:lnTo>
                <a:lnTo>
                  <a:pt x="84" y="69"/>
                </a:lnTo>
                <a:lnTo>
                  <a:pt x="104" y="63"/>
                </a:lnTo>
                <a:lnTo>
                  <a:pt x="125" y="58"/>
                </a:lnTo>
                <a:lnTo>
                  <a:pt x="146" y="54"/>
                </a:lnTo>
                <a:lnTo>
                  <a:pt x="171" y="48"/>
                </a:lnTo>
                <a:lnTo>
                  <a:pt x="196" y="44"/>
                </a:lnTo>
                <a:lnTo>
                  <a:pt x="223" y="40"/>
                </a:lnTo>
                <a:lnTo>
                  <a:pt x="252" y="36"/>
                </a:lnTo>
                <a:lnTo>
                  <a:pt x="282" y="31"/>
                </a:lnTo>
                <a:lnTo>
                  <a:pt x="313" y="28"/>
                </a:lnTo>
                <a:lnTo>
                  <a:pt x="346" y="24"/>
                </a:lnTo>
                <a:lnTo>
                  <a:pt x="378" y="21"/>
                </a:lnTo>
                <a:lnTo>
                  <a:pt x="413" y="17"/>
                </a:lnTo>
                <a:lnTo>
                  <a:pt x="450" y="14"/>
                </a:lnTo>
                <a:lnTo>
                  <a:pt x="488" y="12"/>
                </a:lnTo>
                <a:lnTo>
                  <a:pt x="524" y="10"/>
                </a:lnTo>
                <a:lnTo>
                  <a:pt x="565" y="8"/>
                </a:lnTo>
                <a:lnTo>
                  <a:pt x="605" y="6"/>
                </a:lnTo>
                <a:lnTo>
                  <a:pt x="645" y="4"/>
                </a:lnTo>
                <a:lnTo>
                  <a:pt x="686" y="3"/>
                </a:lnTo>
                <a:lnTo>
                  <a:pt x="730" y="1"/>
                </a:lnTo>
                <a:lnTo>
                  <a:pt x="772" y="0"/>
                </a:lnTo>
                <a:lnTo>
                  <a:pt x="816" y="0"/>
                </a:lnTo>
                <a:lnTo>
                  <a:pt x="861" y="0"/>
                </a:lnTo>
                <a:lnTo>
                  <a:pt x="905" y="0"/>
                </a:lnTo>
                <a:lnTo>
                  <a:pt x="949" y="0"/>
                </a:lnTo>
                <a:lnTo>
                  <a:pt x="991" y="1"/>
                </a:lnTo>
                <a:lnTo>
                  <a:pt x="1034" y="3"/>
                </a:lnTo>
                <a:lnTo>
                  <a:pt x="1076" y="4"/>
                </a:lnTo>
                <a:lnTo>
                  <a:pt x="1116" y="6"/>
                </a:lnTo>
                <a:lnTo>
                  <a:pt x="1157" y="8"/>
                </a:lnTo>
                <a:lnTo>
                  <a:pt x="1195" y="10"/>
                </a:lnTo>
                <a:lnTo>
                  <a:pt x="1233" y="12"/>
                </a:lnTo>
                <a:lnTo>
                  <a:pt x="1270" y="15"/>
                </a:lnTo>
                <a:lnTo>
                  <a:pt x="1306" y="17"/>
                </a:lnTo>
                <a:lnTo>
                  <a:pt x="1341" y="21"/>
                </a:lnTo>
                <a:lnTo>
                  <a:pt x="1376" y="24"/>
                </a:lnTo>
                <a:lnTo>
                  <a:pt x="1408" y="28"/>
                </a:lnTo>
                <a:lnTo>
                  <a:pt x="1439" y="31"/>
                </a:lnTo>
                <a:lnTo>
                  <a:pt x="1470" y="36"/>
                </a:lnTo>
                <a:lnTo>
                  <a:pt x="1497" y="40"/>
                </a:lnTo>
                <a:lnTo>
                  <a:pt x="1525" y="44"/>
                </a:lnTo>
                <a:lnTo>
                  <a:pt x="1550" y="48"/>
                </a:lnTo>
                <a:lnTo>
                  <a:pt x="1573" y="54"/>
                </a:lnTo>
                <a:lnTo>
                  <a:pt x="1597" y="58"/>
                </a:lnTo>
                <a:lnTo>
                  <a:pt x="1618" y="63"/>
                </a:lnTo>
                <a:lnTo>
                  <a:pt x="1637" y="69"/>
                </a:lnTo>
                <a:lnTo>
                  <a:pt x="1654" y="74"/>
                </a:lnTo>
                <a:lnTo>
                  <a:pt x="1670" y="79"/>
                </a:lnTo>
                <a:lnTo>
                  <a:pt x="1675" y="83"/>
                </a:lnTo>
                <a:lnTo>
                  <a:pt x="1683" y="86"/>
                </a:lnTo>
                <a:lnTo>
                  <a:pt x="1689" y="88"/>
                </a:lnTo>
                <a:lnTo>
                  <a:pt x="1695" y="91"/>
                </a:lnTo>
                <a:lnTo>
                  <a:pt x="1698" y="94"/>
                </a:lnTo>
                <a:lnTo>
                  <a:pt x="1704" y="97"/>
                </a:lnTo>
                <a:lnTo>
                  <a:pt x="1708" y="100"/>
                </a:lnTo>
                <a:lnTo>
                  <a:pt x="1712" y="103"/>
                </a:lnTo>
                <a:lnTo>
                  <a:pt x="1714" y="106"/>
                </a:lnTo>
                <a:lnTo>
                  <a:pt x="1718" y="109"/>
                </a:lnTo>
                <a:lnTo>
                  <a:pt x="1719" y="113"/>
                </a:lnTo>
                <a:lnTo>
                  <a:pt x="1719" y="115"/>
                </a:lnTo>
                <a:lnTo>
                  <a:pt x="1721" y="118"/>
                </a:lnTo>
                <a:lnTo>
                  <a:pt x="1721" y="121"/>
                </a:lnTo>
                <a:lnTo>
                  <a:pt x="1721" y="124"/>
                </a:lnTo>
                <a:lnTo>
                  <a:pt x="1719" y="128"/>
                </a:lnTo>
                <a:lnTo>
                  <a:pt x="1719" y="131"/>
                </a:lnTo>
                <a:lnTo>
                  <a:pt x="1718" y="134"/>
                </a:lnTo>
                <a:lnTo>
                  <a:pt x="1714" y="137"/>
                </a:lnTo>
                <a:lnTo>
                  <a:pt x="1712" y="140"/>
                </a:lnTo>
                <a:lnTo>
                  <a:pt x="1708" y="143"/>
                </a:lnTo>
                <a:lnTo>
                  <a:pt x="1704" y="146"/>
                </a:lnTo>
                <a:lnTo>
                  <a:pt x="1698" y="149"/>
                </a:lnTo>
                <a:lnTo>
                  <a:pt x="1695" y="152"/>
                </a:lnTo>
                <a:lnTo>
                  <a:pt x="1689" y="154"/>
                </a:lnTo>
                <a:lnTo>
                  <a:pt x="1683" y="158"/>
                </a:lnTo>
                <a:lnTo>
                  <a:pt x="1675" y="161"/>
                </a:lnTo>
                <a:lnTo>
                  <a:pt x="1670" y="163"/>
                </a:lnTo>
                <a:lnTo>
                  <a:pt x="1654" y="169"/>
                </a:lnTo>
                <a:lnTo>
                  <a:pt x="1637" y="175"/>
                </a:lnTo>
                <a:lnTo>
                  <a:pt x="1618" y="179"/>
                </a:lnTo>
                <a:lnTo>
                  <a:pt x="1597" y="184"/>
                </a:lnTo>
                <a:lnTo>
                  <a:pt x="1573" y="190"/>
                </a:lnTo>
                <a:lnTo>
                  <a:pt x="1550" y="194"/>
                </a:lnTo>
                <a:lnTo>
                  <a:pt x="1525" y="199"/>
                </a:lnTo>
                <a:lnTo>
                  <a:pt x="1497" y="204"/>
                </a:lnTo>
                <a:lnTo>
                  <a:pt x="1470" y="208"/>
                </a:lnTo>
                <a:lnTo>
                  <a:pt x="1439" y="211"/>
                </a:lnTo>
                <a:lnTo>
                  <a:pt x="1408" y="215"/>
                </a:lnTo>
                <a:lnTo>
                  <a:pt x="1376" y="218"/>
                </a:lnTo>
                <a:lnTo>
                  <a:pt x="1341" y="223"/>
                </a:lnTo>
                <a:lnTo>
                  <a:pt x="1306" y="225"/>
                </a:lnTo>
                <a:lnTo>
                  <a:pt x="1270" y="228"/>
                </a:lnTo>
                <a:lnTo>
                  <a:pt x="1233" y="231"/>
                </a:lnTo>
                <a:lnTo>
                  <a:pt x="1195" y="233"/>
                </a:lnTo>
                <a:lnTo>
                  <a:pt x="1157" y="236"/>
                </a:lnTo>
                <a:lnTo>
                  <a:pt x="1116" y="238"/>
                </a:lnTo>
                <a:lnTo>
                  <a:pt x="1076" y="239"/>
                </a:lnTo>
                <a:lnTo>
                  <a:pt x="1034" y="241"/>
                </a:lnTo>
                <a:lnTo>
                  <a:pt x="991" y="242"/>
                </a:lnTo>
                <a:lnTo>
                  <a:pt x="949" y="242"/>
                </a:lnTo>
                <a:lnTo>
                  <a:pt x="905" y="243"/>
                </a:lnTo>
                <a:lnTo>
                  <a:pt x="861" y="243"/>
                </a:lnTo>
                <a:lnTo>
                  <a:pt x="816" y="243"/>
                </a:lnTo>
                <a:lnTo>
                  <a:pt x="772" y="242"/>
                </a:lnTo>
                <a:lnTo>
                  <a:pt x="730" y="242"/>
                </a:lnTo>
                <a:lnTo>
                  <a:pt x="688" y="241"/>
                </a:lnTo>
                <a:lnTo>
                  <a:pt x="645" y="239"/>
                </a:lnTo>
                <a:lnTo>
                  <a:pt x="605" y="238"/>
                </a:lnTo>
                <a:lnTo>
                  <a:pt x="565" y="236"/>
                </a:lnTo>
                <a:lnTo>
                  <a:pt x="524" y="233"/>
                </a:lnTo>
                <a:lnTo>
                  <a:pt x="488" y="231"/>
                </a:lnTo>
                <a:lnTo>
                  <a:pt x="450" y="228"/>
                </a:lnTo>
                <a:lnTo>
                  <a:pt x="415" y="225"/>
                </a:lnTo>
                <a:lnTo>
                  <a:pt x="378" y="223"/>
                </a:lnTo>
                <a:lnTo>
                  <a:pt x="346" y="218"/>
                </a:lnTo>
                <a:lnTo>
                  <a:pt x="313" y="215"/>
                </a:lnTo>
                <a:lnTo>
                  <a:pt x="282" y="211"/>
                </a:lnTo>
                <a:lnTo>
                  <a:pt x="252" y="208"/>
                </a:lnTo>
                <a:lnTo>
                  <a:pt x="223" y="204"/>
                </a:lnTo>
                <a:lnTo>
                  <a:pt x="196" y="199"/>
                </a:lnTo>
                <a:lnTo>
                  <a:pt x="171" y="194"/>
                </a:lnTo>
                <a:lnTo>
                  <a:pt x="146" y="190"/>
                </a:lnTo>
                <a:lnTo>
                  <a:pt x="125" y="184"/>
                </a:lnTo>
                <a:lnTo>
                  <a:pt x="104" y="179"/>
                </a:lnTo>
                <a:lnTo>
                  <a:pt x="84" y="175"/>
                </a:lnTo>
                <a:lnTo>
                  <a:pt x="67" y="169"/>
                </a:lnTo>
                <a:lnTo>
                  <a:pt x="52" y="163"/>
                </a:lnTo>
                <a:lnTo>
                  <a:pt x="44" y="161"/>
                </a:lnTo>
                <a:lnTo>
                  <a:pt x="38" y="158"/>
                </a:lnTo>
                <a:lnTo>
                  <a:pt x="33" y="154"/>
                </a:lnTo>
                <a:lnTo>
                  <a:pt x="27" y="152"/>
                </a:lnTo>
                <a:lnTo>
                  <a:pt x="21" y="149"/>
                </a:lnTo>
                <a:lnTo>
                  <a:pt x="17" y="146"/>
                </a:lnTo>
                <a:lnTo>
                  <a:pt x="13" y="143"/>
                </a:lnTo>
                <a:lnTo>
                  <a:pt x="10" y="140"/>
                </a:lnTo>
                <a:lnTo>
                  <a:pt x="6" y="137"/>
                </a:lnTo>
                <a:lnTo>
                  <a:pt x="4" y="134"/>
                </a:lnTo>
                <a:lnTo>
                  <a:pt x="2" y="131"/>
                </a:lnTo>
                <a:lnTo>
                  <a:pt x="0" y="128"/>
                </a:lnTo>
                <a:lnTo>
                  <a:pt x="0" y="124"/>
                </a:lnTo>
                <a:lnTo>
                  <a:pt x="0" y="121"/>
                </a:lnTo>
              </a:path>
            </a:pathLst>
          </a:custGeom>
          <a:solidFill>
            <a:schemeClr val="accent1">
              <a:lumMod val="90000"/>
            </a:schemeClr>
          </a:solid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178" name="Rectangle 18"/>
          <p:cNvSpPr>
            <a:spLocks noChangeArrowheads="1"/>
          </p:cNvSpPr>
          <p:nvPr/>
        </p:nvSpPr>
        <p:spPr bwMode="auto">
          <a:xfrm>
            <a:off x="1477963" y="1571625"/>
            <a:ext cx="914400" cy="274638"/>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需求定义</a:t>
            </a:r>
            <a:endParaRPr lang="zh-CN" altLang="en-US" b="1" i="0">
              <a:latin typeface="华文楷体" pitchFamily="2" charset="-122"/>
              <a:ea typeface="华文楷体" pitchFamily="2" charset="-122"/>
            </a:endParaRPr>
          </a:p>
        </p:txBody>
      </p:sp>
      <p:sp>
        <p:nvSpPr>
          <p:cNvPr id="92179" name="Rectangle 19"/>
          <p:cNvSpPr>
            <a:spLocks noChangeArrowheads="1"/>
          </p:cNvSpPr>
          <p:nvPr/>
        </p:nvSpPr>
        <p:spPr bwMode="auto">
          <a:xfrm>
            <a:off x="1531938" y="2049463"/>
            <a:ext cx="1236662" cy="327025"/>
          </a:xfrm>
          <a:prstGeom prst="rect">
            <a:avLst/>
          </a:prstGeom>
          <a:solidFill>
            <a:schemeClr val="accent1">
              <a:lumMod val="90000"/>
            </a:schemeClr>
          </a:solidFill>
          <a:ln w="9525">
            <a:no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180" name="Rectangle 20"/>
          <p:cNvSpPr>
            <a:spLocks noChangeArrowheads="1"/>
          </p:cNvSpPr>
          <p:nvPr/>
        </p:nvSpPr>
        <p:spPr bwMode="auto">
          <a:xfrm>
            <a:off x="1531938" y="2049463"/>
            <a:ext cx="1236662" cy="327025"/>
          </a:xfrm>
          <a:prstGeom prst="rect">
            <a:avLst/>
          </a:prstGeom>
          <a:noFill/>
          <a:ln w="12700">
            <a:solidFill>
              <a:srgbClr val="000000"/>
            </a:solid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181" name="Rectangle 21"/>
          <p:cNvSpPr>
            <a:spLocks noChangeArrowheads="1"/>
          </p:cNvSpPr>
          <p:nvPr/>
        </p:nvSpPr>
        <p:spPr bwMode="auto">
          <a:xfrm>
            <a:off x="1736725" y="2084388"/>
            <a:ext cx="914400" cy="274637"/>
          </a:xfrm>
          <a:prstGeom prst="rect">
            <a:avLst/>
          </a:prstGeom>
          <a:noFill/>
          <a:ln w="9525">
            <a:noFill/>
            <a:miter lim="800000"/>
            <a:headEnd/>
            <a:tailEnd/>
          </a:ln>
        </p:spPr>
        <p:txBody>
          <a:bodyPr wrap="none" lIns="0" tIns="0" rIns="0" bIns="0">
            <a:spAutoFit/>
          </a:bodyPr>
          <a:lstStyle/>
          <a:p>
            <a:pPr defTabSz="912813"/>
            <a:r>
              <a:rPr lang="zh-CN" altLang="en-US" b="1" i="0" dirty="0">
                <a:solidFill>
                  <a:srgbClr val="000000"/>
                </a:solidFill>
                <a:latin typeface="华文楷体" pitchFamily="2" charset="-122"/>
                <a:ea typeface="华文楷体" pitchFamily="2" charset="-122"/>
              </a:rPr>
              <a:t>需求分析</a:t>
            </a:r>
            <a:endParaRPr lang="zh-CN" altLang="en-US" b="1" i="0" dirty="0">
              <a:latin typeface="华文楷体" pitchFamily="2" charset="-122"/>
              <a:ea typeface="华文楷体" pitchFamily="2" charset="-122"/>
            </a:endParaRPr>
          </a:p>
        </p:txBody>
      </p:sp>
      <p:sp>
        <p:nvSpPr>
          <p:cNvPr id="92182" name="Freeform 22"/>
          <p:cNvSpPr>
            <a:spLocks/>
          </p:cNvSpPr>
          <p:nvPr/>
        </p:nvSpPr>
        <p:spPr bwMode="auto">
          <a:xfrm>
            <a:off x="1744663" y="2508250"/>
            <a:ext cx="1414462" cy="385763"/>
          </a:xfrm>
          <a:custGeom>
            <a:avLst/>
            <a:gdLst>
              <a:gd name="T0" fmla="*/ 0 w 1783"/>
              <a:gd name="T1" fmla="*/ 2147483647 h 243"/>
              <a:gd name="T2" fmla="*/ 2147483647 w 1783"/>
              <a:gd name="T3" fmla="*/ 2147483647 h 243"/>
              <a:gd name="T4" fmla="*/ 2147483647 w 1783"/>
              <a:gd name="T5" fmla="*/ 2147483647 h 243"/>
              <a:gd name="T6" fmla="*/ 2147483647 w 1783"/>
              <a:gd name="T7" fmla="*/ 2147483647 h 243"/>
              <a:gd name="T8" fmla="*/ 2147483647 w 1783"/>
              <a:gd name="T9" fmla="*/ 2147483647 h 243"/>
              <a:gd name="T10" fmla="*/ 2147483647 w 1783"/>
              <a:gd name="T11" fmla="*/ 2147483647 h 243"/>
              <a:gd name="T12" fmla="*/ 2147483647 w 1783"/>
              <a:gd name="T13" fmla="*/ 2147483647 h 243"/>
              <a:gd name="T14" fmla="*/ 2147483647 w 1783"/>
              <a:gd name="T15" fmla="*/ 2147483647 h 243"/>
              <a:gd name="T16" fmla="*/ 2147483647 w 1783"/>
              <a:gd name="T17" fmla="*/ 2147483647 h 243"/>
              <a:gd name="T18" fmla="*/ 2147483647 w 1783"/>
              <a:gd name="T19" fmla="*/ 2147483647 h 243"/>
              <a:gd name="T20" fmla="*/ 2147483647 w 1783"/>
              <a:gd name="T21" fmla="*/ 2147483647 h 243"/>
              <a:gd name="T22" fmla="*/ 2147483647 w 1783"/>
              <a:gd name="T23" fmla="*/ 2147483647 h 243"/>
              <a:gd name="T24" fmla="*/ 2147483647 w 1783"/>
              <a:gd name="T25" fmla="*/ 2147483647 h 243"/>
              <a:gd name="T26" fmla="*/ 2147483647 w 1783"/>
              <a:gd name="T27" fmla="*/ 0 h 243"/>
              <a:gd name="T28" fmla="*/ 2147483647 w 1783"/>
              <a:gd name="T29" fmla="*/ 2147483647 h 243"/>
              <a:gd name="T30" fmla="*/ 2147483647 w 1783"/>
              <a:gd name="T31" fmla="*/ 2147483647 h 243"/>
              <a:gd name="T32" fmla="*/ 2147483647 w 1783"/>
              <a:gd name="T33" fmla="*/ 2147483647 h 243"/>
              <a:gd name="T34" fmla="*/ 2147483647 w 1783"/>
              <a:gd name="T35" fmla="*/ 2147483647 h 243"/>
              <a:gd name="T36" fmla="*/ 2147483647 w 1783"/>
              <a:gd name="T37" fmla="*/ 2147483647 h 243"/>
              <a:gd name="T38" fmla="*/ 2147483647 w 1783"/>
              <a:gd name="T39" fmla="*/ 2147483647 h 243"/>
              <a:gd name="T40" fmla="*/ 2147483647 w 1783"/>
              <a:gd name="T41" fmla="*/ 2147483647 h 243"/>
              <a:gd name="T42" fmla="*/ 2147483647 w 1783"/>
              <a:gd name="T43" fmla="*/ 2147483647 h 243"/>
              <a:gd name="T44" fmla="*/ 2147483647 w 1783"/>
              <a:gd name="T45" fmla="*/ 2147483647 h 243"/>
              <a:gd name="T46" fmla="*/ 2147483647 w 1783"/>
              <a:gd name="T47" fmla="*/ 2147483647 h 243"/>
              <a:gd name="T48" fmla="*/ 2147483647 w 1783"/>
              <a:gd name="T49" fmla="*/ 2147483647 h 243"/>
              <a:gd name="T50" fmla="*/ 2147483647 w 1783"/>
              <a:gd name="T51" fmla="*/ 2147483647 h 243"/>
              <a:gd name="T52" fmla="*/ 2147483647 w 1783"/>
              <a:gd name="T53" fmla="*/ 2147483647 h 243"/>
              <a:gd name="T54" fmla="*/ 2147483647 w 1783"/>
              <a:gd name="T55" fmla="*/ 2147483647 h 243"/>
              <a:gd name="T56" fmla="*/ 2147483647 w 1783"/>
              <a:gd name="T57" fmla="*/ 2147483647 h 243"/>
              <a:gd name="T58" fmla="*/ 2147483647 w 1783"/>
              <a:gd name="T59" fmla="*/ 2147483647 h 243"/>
              <a:gd name="T60" fmla="*/ 2147483647 w 1783"/>
              <a:gd name="T61" fmla="*/ 2147483647 h 243"/>
              <a:gd name="T62" fmla="*/ 2147483647 w 1783"/>
              <a:gd name="T63" fmla="*/ 2147483647 h 243"/>
              <a:gd name="T64" fmla="*/ 2147483647 w 1783"/>
              <a:gd name="T65" fmla="*/ 2147483647 h 243"/>
              <a:gd name="T66" fmla="*/ 2147483647 w 1783"/>
              <a:gd name="T67" fmla="*/ 2147483647 h 243"/>
              <a:gd name="T68" fmla="*/ 2147483647 w 1783"/>
              <a:gd name="T69" fmla="*/ 2147483647 h 243"/>
              <a:gd name="T70" fmla="*/ 2147483647 w 1783"/>
              <a:gd name="T71" fmla="*/ 2147483647 h 243"/>
              <a:gd name="T72" fmla="*/ 2147483647 w 1783"/>
              <a:gd name="T73" fmla="*/ 2147483647 h 243"/>
              <a:gd name="T74" fmla="*/ 2147483647 w 1783"/>
              <a:gd name="T75" fmla="*/ 2147483647 h 243"/>
              <a:gd name="T76" fmla="*/ 2147483647 w 1783"/>
              <a:gd name="T77" fmla="*/ 2147483647 h 243"/>
              <a:gd name="T78" fmla="*/ 2147483647 w 1783"/>
              <a:gd name="T79" fmla="*/ 2147483647 h 243"/>
              <a:gd name="T80" fmla="*/ 2147483647 w 1783"/>
              <a:gd name="T81" fmla="*/ 2147483647 h 243"/>
              <a:gd name="T82" fmla="*/ 2147483647 w 1783"/>
              <a:gd name="T83" fmla="*/ 2147483647 h 243"/>
              <a:gd name="T84" fmla="*/ 2147483647 w 1783"/>
              <a:gd name="T85" fmla="*/ 2147483647 h 243"/>
              <a:gd name="T86" fmla="*/ 2147483647 w 1783"/>
              <a:gd name="T87" fmla="*/ 2147483647 h 243"/>
              <a:gd name="T88" fmla="*/ 2147483647 w 1783"/>
              <a:gd name="T89" fmla="*/ 2147483647 h 243"/>
              <a:gd name="T90" fmla="*/ 2147483647 w 1783"/>
              <a:gd name="T91" fmla="*/ 2147483647 h 243"/>
              <a:gd name="T92" fmla="*/ 2147483647 w 1783"/>
              <a:gd name="T93" fmla="*/ 2147483647 h 243"/>
              <a:gd name="T94" fmla="*/ 2147483647 w 1783"/>
              <a:gd name="T95" fmla="*/ 2147483647 h 243"/>
              <a:gd name="T96" fmla="*/ 2147483647 w 1783"/>
              <a:gd name="T97" fmla="*/ 2147483647 h 243"/>
              <a:gd name="T98" fmla="*/ 2147483647 w 1783"/>
              <a:gd name="T99" fmla="*/ 2147483647 h 243"/>
              <a:gd name="T100" fmla="*/ 2147483647 w 1783"/>
              <a:gd name="T101" fmla="*/ 2147483647 h 243"/>
              <a:gd name="T102" fmla="*/ 2147483647 w 1783"/>
              <a:gd name="T103" fmla="*/ 2147483647 h 243"/>
              <a:gd name="T104" fmla="*/ 2147483647 w 1783"/>
              <a:gd name="T105" fmla="*/ 2147483647 h 243"/>
              <a:gd name="T106" fmla="*/ 0 w 1783"/>
              <a:gd name="T107" fmla="*/ 2147483647 h 24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83"/>
              <a:gd name="T163" fmla="*/ 0 h 243"/>
              <a:gd name="T164" fmla="*/ 1783 w 1783"/>
              <a:gd name="T165" fmla="*/ 243 h 24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83" h="243">
                <a:moveTo>
                  <a:pt x="0" y="122"/>
                </a:moveTo>
                <a:lnTo>
                  <a:pt x="0" y="119"/>
                </a:lnTo>
                <a:lnTo>
                  <a:pt x="0" y="116"/>
                </a:lnTo>
                <a:lnTo>
                  <a:pt x="2" y="112"/>
                </a:lnTo>
                <a:lnTo>
                  <a:pt x="4" y="109"/>
                </a:lnTo>
                <a:lnTo>
                  <a:pt x="8" y="106"/>
                </a:lnTo>
                <a:lnTo>
                  <a:pt x="10" y="104"/>
                </a:lnTo>
                <a:lnTo>
                  <a:pt x="14" y="101"/>
                </a:lnTo>
                <a:lnTo>
                  <a:pt x="18" y="97"/>
                </a:lnTo>
                <a:lnTo>
                  <a:pt x="23" y="94"/>
                </a:lnTo>
                <a:lnTo>
                  <a:pt x="27" y="91"/>
                </a:lnTo>
                <a:lnTo>
                  <a:pt x="33" y="89"/>
                </a:lnTo>
                <a:lnTo>
                  <a:pt x="41" y="86"/>
                </a:lnTo>
                <a:lnTo>
                  <a:pt x="46" y="82"/>
                </a:lnTo>
                <a:lnTo>
                  <a:pt x="54" y="80"/>
                </a:lnTo>
                <a:lnTo>
                  <a:pt x="62" y="77"/>
                </a:lnTo>
                <a:lnTo>
                  <a:pt x="69" y="75"/>
                </a:lnTo>
                <a:lnTo>
                  <a:pt x="89" y="70"/>
                </a:lnTo>
                <a:lnTo>
                  <a:pt x="108" y="64"/>
                </a:lnTo>
                <a:lnTo>
                  <a:pt x="129" y="59"/>
                </a:lnTo>
                <a:lnTo>
                  <a:pt x="152" y="54"/>
                </a:lnTo>
                <a:lnTo>
                  <a:pt x="177" y="49"/>
                </a:lnTo>
                <a:lnTo>
                  <a:pt x="204" y="45"/>
                </a:lnTo>
                <a:lnTo>
                  <a:pt x="231" y="40"/>
                </a:lnTo>
                <a:lnTo>
                  <a:pt x="262" y="36"/>
                </a:lnTo>
                <a:lnTo>
                  <a:pt x="292" y="32"/>
                </a:lnTo>
                <a:lnTo>
                  <a:pt x="325" y="28"/>
                </a:lnTo>
                <a:lnTo>
                  <a:pt x="358" y="25"/>
                </a:lnTo>
                <a:lnTo>
                  <a:pt x="392" y="22"/>
                </a:lnTo>
                <a:lnTo>
                  <a:pt x="429" y="18"/>
                </a:lnTo>
                <a:lnTo>
                  <a:pt x="467" y="15"/>
                </a:lnTo>
                <a:lnTo>
                  <a:pt x="506" y="12"/>
                </a:lnTo>
                <a:lnTo>
                  <a:pt x="544" y="10"/>
                </a:lnTo>
                <a:lnTo>
                  <a:pt x="584" y="8"/>
                </a:lnTo>
                <a:lnTo>
                  <a:pt x="627" y="5"/>
                </a:lnTo>
                <a:lnTo>
                  <a:pt x="669" y="4"/>
                </a:lnTo>
                <a:lnTo>
                  <a:pt x="711" y="3"/>
                </a:lnTo>
                <a:lnTo>
                  <a:pt x="755" y="1"/>
                </a:lnTo>
                <a:lnTo>
                  <a:pt x="799" y="1"/>
                </a:lnTo>
                <a:lnTo>
                  <a:pt x="846" y="0"/>
                </a:lnTo>
                <a:lnTo>
                  <a:pt x="892" y="0"/>
                </a:lnTo>
                <a:lnTo>
                  <a:pt x="938" y="0"/>
                </a:lnTo>
                <a:lnTo>
                  <a:pt x="982" y="1"/>
                </a:lnTo>
                <a:lnTo>
                  <a:pt x="1028" y="2"/>
                </a:lnTo>
                <a:lnTo>
                  <a:pt x="1070" y="3"/>
                </a:lnTo>
                <a:lnTo>
                  <a:pt x="1115" y="4"/>
                </a:lnTo>
                <a:lnTo>
                  <a:pt x="1157" y="5"/>
                </a:lnTo>
                <a:lnTo>
                  <a:pt x="1197" y="8"/>
                </a:lnTo>
                <a:lnTo>
                  <a:pt x="1239" y="10"/>
                </a:lnTo>
                <a:lnTo>
                  <a:pt x="1278" y="12"/>
                </a:lnTo>
                <a:lnTo>
                  <a:pt x="1316" y="15"/>
                </a:lnTo>
                <a:lnTo>
                  <a:pt x="1353" y="18"/>
                </a:lnTo>
                <a:lnTo>
                  <a:pt x="1389" y="22"/>
                </a:lnTo>
                <a:lnTo>
                  <a:pt x="1426" y="25"/>
                </a:lnTo>
                <a:lnTo>
                  <a:pt x="1458" y="28"/>
                </a:lnTo>
                <a:lnTo>
                  <a:pt x="1491" y="32"/>
                </a:lnTo>
                <a:lnTo>
                  <a:pt x="1522" y="36"/>
                </a:lnTo>
                <a:lnTo>
                  <a:pt x="1551" y="40"/>
                </a:lnTo>
                <a:lnTo>
                  <a:pt x="1580" y="45"/>
                </a:lnTo>
                <a:lnTo>
                  <a:pt x="1606" y="49"/>
                </a:lnTo>
                <a:lnTo>
                  <a:pt x="1631" y="54"/>
                </a:lnTo>
                <a:lnTo>
                  <a:pt x="1654" y="59"/>
                </a:lnTo>
                <a:lnTo>
                  <a:pt x="1676" y="64"/>
                </a:lnTo>
                <a:lnTo>
                  <a:pt x="1695" y="70"/>
                </a:lnTo>
                <a:lnTo>
                  <a:pt x="1712" y="75"/>
                </a:lnTo>
                <a:lnTo>
                  <a:pt x="1722" y="77"/>
                </a:lnTo>
                <a:lnTo>
                  <a:pt x="1729" y="80"/>
                </a:lnTo>
                <a:lnTo>
                  <a:pt x="1737" y="82"/>
                </a:lnTo>
                <a:lnTo>
                  <a:pt x="1743" y="86"/>
                </a:lnTo>
                <a:lnTo>
                  <a:pt x="1749" y="89"/>
                </a:lnTo>
                <a:lnTo>
                  <a:pt x="1754" y="92"/>
                </a:lnTo>
                <a:lnTo>
                  <a:pt x="1760" y="94"/>
                </a:lnTo>
                <a:lnTo>
                  <a:pt x="1764" y="97"/>
                </a:lnTo>
                <a:lnTo>
                  <a:pt x="1770" y="101"/>
                </a:lnTo>
                <a:lnTo>
                  <a:pt x="1774" y="104"/>
                </a:lnTo>
                <a:lnTo>
                  <a:pt x="1776" y="106"/>
                </a:lnTo>
                <a:lnTo>
                  <a:pt x="1777" y="109"/>
                </a:lnTo>
                <a:lnTo>
                  <a:pt x="1781" y="112"/>
                </a:lnTo>
                <a:lnTo>
                  <a:pt x="1781" y="116"/>
                </a:lnTo>
                <a:lnTo>
                  <a:pt x="1783" y="119"/>
                </a:lnTo>
                <a:lnTo>
                  <a:pt x="1783" y="122"/>
                </a:lnTo>
                <a:lnTo>
                  <a:pt x="1783" y="125"/>
                </a:lnTo>
                <a:lnTo>
                  <a:pt x="1781" y="128"/>
                </a:lnTo>
                <a:lnTo>
                  <a:pt x="1781" y="132"/>
                </a:lnTo>
                <a:lnTo>
                  <a:pt x="1779" y="134"/>
                </a:lnTo>
                <a:lnTo>
                  <a:pt x="1776" y="137"/>
                </a:lnTo>
                <a:lnTo>
                  <a:pt x="1774" y="140"/>
                </a:lnTo>
                <a:lnTo>
                  <a:pt x="1770" y="143"/>
                </a:lnTo>
                <a:lnTo>
                  <a:pt x="1764" y="147"/>
                </a:lnTo>
                <a:lnTo>
                  <a:pt x="1760" y="150"/>
                </a:lnTo>
                <a:lnTo>
                  <a:pt x="1754" y="152"/>
                </a:lnTo>
                <a:lnTo>
                  <a:pt x="1749" y="155"/>
                </a:lnTo>
                <a:lnTo>
                  <a:pt x="1743" y="158"/>
                </a:lnTo>
                <a:lnTo>
                  <a:pt x="1737" y="161"/>
                </a:lnTo>
                <a:lnTo>
                  <a:pt x="1729" y="164"/>
                </a:lnTo>
                <a:lnTo>
                  <a:pt x="1722" y="166"/>
                </a:lnTo>
                <a:lnTo>
                  <a:pt x="1712" y="169"/>
                </a:lnTo>
                <a:lnTo>
                  <a:pt x="1695" y="174"/>
                </a:lnTo>
                <a:lnTo>
                  <a:pt x="1676" y="180"/>
                </a:lnTo>
                <a:lnTo>
                  <a:pt x="1654" y="185"/>
                </a:lnTo>
                <a:lnTo>
                  <a:pt x="1631" y="189"/>
                </a:lnTo>
                <a:lnTo>
                  <a:pt x="1606" y="195"/>
                </a:lnTo>
                <a:lnTo>
                  <a:pt x="1580" y="199"/>
                </a:lnTo>
                <a:lnTo>
                  <a:pt x="1551" y="203"/>
                </a:lnTo>
                <a:lnTo>
                  <a:pt x="1522" y="208"/>
                </a:lnTo>
                <a:lnTo>
                  <a:pt x="1491" y="212"/>
                </a:lnTo>
                <a:lnTo>
                  <a:pt x="1458" y="215"/>
                </a:lnTo>
                <a:lnTo>
                  <a:pt x="1424" y="219"/>
                </a:lnTo>
                <a:lnTo>
                  <a:pt x="1389" y="223"/>
                </a:lnTo>
                <a:lnTo>
                  <a:pt x="1353" y="226"/>
                </a:lnTo>
                <a:lnTo>
                  <a:pt x="1316" y="229"/>
                </a:lnTo>
                <a:lnTo>
                  <a:pt x="1278" y="231"/>
                </a:lnTo>
                <a:lnTo>
                  <a:pt x="1238" y="233"/>
                </a:lnTo>
                <a:lnTo>
                  <a:pt x="1197" y="235"/>
                </a:lnTo>
                <a:lnTo>
                  <a:pt x="1157" y="237"/>
                </a:lnTo>
                <a:lnTo>
                  <a:pt x="1115" y="240"/>
                </a:lnTo>
                <a:lnTo>
                  <a:pt x="1070" y="241"/>
                </a:lnTo>
                <a:lnTo>
                  <a:pt x="1026" y="242"/>
                </a:lnTo>
                <a:lnTo>
                  <a:pt x="982" y="243"/>
                </a:lnTo>
                <a:lnTo>
                  <a:pt x="938" y="243"/>
                </a:lnTo>
                <a:lnTo>
                  <a:pt x="892" y="243"/>
                </a:lnTo>
                <a:lnTo>
                  <a:pt x="846" y="243"/>
                </a:lnTo>
                <a:lnTo>
                  <a:pt x="799" y="243"/>
                </a:lnTo>
                <a:lnTo>
                  <a:pt x="755" y="242"/>
                </a:lnTo>
                <a:lnTo>
                  <a:pt x="711" y="241"/>
                </a:lnTo>
                <a:lnTo>
                  <a:pt x="669" y="240"/>
                </a:lnTo>
                <a:lnTo>
                  <a:pt x="627" y="237"/>
                </a:lnTo>
                <a:lnTo>
                  <a:pt x="584" y="236"/>
                </a:lnTo>
                <a:lnTo>
                  <a:pt x="544" y="233"/>
                </a:lnTo>
                <a:lnTo>
                  <a:pt x="506" y="231"/>
                </a:lnTo>
                <a:lnTo>
                  <a:pt x="467" y="229"/>
                </a:lnTo>
                <a:lnTo>
                  <a:pt x="429" y="226"/>
                </a:lnTo>
                <a:lnTo>
                  <a:pt x="392" y="223"/>
                </a:lnTo>
                <a:lnTo>
                  <a:pt x="358" y="219"/>
                </a:lnTo>
                <a:lnTo>
                  <a:pt x="325" y="215"/>
                </a:lnTo>
                <a:lnTo>
                  <a:pt x="292" y="212"/>
                </a:lnTo>
                <a:lnTo>
                  <a:pt x="262" y="208"/>
                </a:lnTo>
                <a:lnTo>
                  <a:pt x="231" y="203"/>
                </a:lnTo>
                <a:lnTo>
                  <a:pt x="204" y="199"/>
                </a:lnTo>
                <a:lnTo>
                  <a:pt x="177" y="195"/>
                </a:lnTo>
                <a:lnTo>
                  <a:pt x="152" y="189"/>
                </a:lnTo>
                <a:lnTo>
                  <a:pt x="129" y="185"/>
                </a:lnTo>
                <a:lnTo>
                  <a:pt x="108" y="180"/>
                </a:lnTo>
                <a:lnTo>
                  <a:pt x="89" y="174"/>
                </a:lnTo>
                <a:lnTo>
                  <a:pt x="69" y="169"/>
                </a:lnTo>
                <a:lnTo>
                  <a:pt x="62" y="166"/>
                </a:lnTo>
                <a:lnTo>
                  <a:pt x="54" y="164"/>
                </a:lnTo>
                <a:lnTo>
                  <a:pt x="46" y="161"/>
                </a:lnTo>
                <a:lnTo>
                  <a:pt x="41" y="158"/>
                </a:lnTo>
                <a:lnTo>
                  <a:pt x="33" y="155"/>
                </a:lnTo>
                <a:lnTo>
                  <a:pt x="29" y="152"/>
                </a:lnTo>
                <a:lnTo>
                  <a:pt x="23" y="150"/>
                </a:lnTo>
                <a:lnTo>
                  <a:pt x="18" y="147"/>
                </a:lnTo>
                <a:lnTo>
                  <a:pt x="14" y="143"/>
                </a:lnTo>
                <a:lnTo>
                  <a:pt x="10" y="140"/>
                </a:lnTo>
                <a:lnTo>
                  <a:pt x="8" y="137"/>
                </a:lnTo>
                <a:lnTo>
                  <a:pt x="4" y="134"/>
                </a:lnTo>
                <a:lnTo>
                  <a:pt x="2" y="132"/>
                </a:lnTo>
                <a:lnTo>
                  <a:pt x="0" y="128"/>
                </a:lnTo>
                <a:lnTo>
                  <a:pt x="0" y="125"/>
                </a:lnTo>
                <a:lnTo>
                  <a:pt x="0" y="122"/>
                </a:lnTo>
                <a:close/>
              </a:path>
            </a:pathLst>
          </a:custGeom>
          <a:solidFill>
            <a:srgbClr val="FFFFFF"/>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183" name="Freeform 23"/>
          <p:cNvSpPr>
            <a:spLocks/>
          </p:cNvSpPr>
          <p:nvPr/>
        </p:nvSpPr>
        <p:spPr bwMode="auto">
          <a:xfrm>
            <a:off x="1744663" y="2508250"/>
            <a:ext cx="1414462" cy="385763"/>
          </a:xfrm>
          <a:custGeom>
            <a:avLst/>
            <a:gdLst>
              <a:gd name="T0" fmla="*/ 0 w 1783"/>
              <a:gd name="T1" fmla="*/ 2147483647 h 243"/>
              <a:gd name="T2" fmla="*/ 2147483647 w 1783"/>
              <a:gd name="T3" fmla="*/ 2147483647 h 243"/>
              <a:gd name="T4" fmla="*/ 2147483647 w 1783"/>
              <a:gd name="T5" fmla="*/ 2147483647 h 243"/>
              <a:gd name="T6" fmla="*/ 2147483647 w 1783"/>
              <a:gd name="T7" fmla="*/ 2147483647 h 243"/>
              <a:gd name="T8" fmla="*/ 2147483647 w 1783"/>
              <a:gd name="T9" fmla="*/ 2147483647 h 243"/>
              <a:gd name="T10" fmla="*/ 2147483647 w 1783"/>
              <a:gd name="T11" fmla="*/ 2147483647 h 243"/>
              <a:gd name="T12" fmla="*/ 2147483647 w 1783"/>
              <a:gd name="T13" fmla="*/ 2147483647 h 243"/>
              <a:gd name="T14" fmla="*/ 2147483647 w 1783"/>
              <a:gd name="T15" fmla="*/ 2147483647 h 243"/>
              <a:gd name="T16" fmla="*/ 2147483647 w 1783"/>
              <a:gd name="T17" fmla="*/ 2147483647 h 243"/>
              <a:gd name="T18" fmla="*/ 2147483647 w 1783"/>
              <a:gd name="T19" fmla="*/ 2147483647 h 243"/>
              <a:gd name="T20" fmla="*/ 2147483647 w 1783"/>
              <a:gd name="T21" fmla="*/ 2147483647 h 243"/>
              <a:gd name="T22" fmla="*/ 2147483647 w 1783"/>
              <a:gd name="T23" fmla="*/ 2147483647 h 243"/>
              <a:gd name="T24" fmla="*/ 2147483647 w 1783"/>
              <a:gd name="T25" fmla="*/ 2147483647 h 243"/>
              <a:gd name="T26" fmla="*/ 2147483647 w 1783"/>
              <a:gd name="T27" fmla="*/ 0 h 243"/>
              <a:gd name="T28" fmla="*/ 2147483647 w 1783"/>
              <a:gd name="T29" fmla="*/ 2147483647 h 243"/>
              <a:gd name="T30" fmla="*/ 2147483647 w 1783"/>
              <a:gd name="T31" fmla="*/ 2147483647 h 243"/>
              <a:gd name="T32" fmla="*/ 2147483647 w 1783"/>
              <a:gd name="T33" fmla="*/ 2147483647 h 243"/>
              <a:gd name="T34" fmla="*/ 2147483647 w 1783"/>
              <a:gd name="T35" fmla="*/ 2147483647 h 243"/>
              <a:gd name="T36" fmla="*/ 2147483647 w 1783"/>
              <a:gd name="T37" fmla="*/ 2147483647 h 243"/>
              <a:gd name="T38" fmla="*/ 2147483647 w 1783"/>
              <a:gd name="T39" fmla="*/ 2147483647 h 243"/>
              <a:gd name="T40" fmla="*/ 2147483647 w 1783"/>
              <a:gd name="T41" fmla="*/ 2147483647 h 243"/>
              <a:gd name="T42" fmla="*/ 2147483647 w 1783"/>
              <a:gd name="T43" fmla="*/ 2147483647 h 243"/>
              <a:gd name="T44" fmla="*/ 2147483647 w 1783"/>
              <a:gd name="T45" fmla="*/ 2147483647 h 243"/>
              <a:gd name="T46" fmla="*/ 2147483647 w 1783"/>
              <a:gd name="T47" fmla="*/ 2147483647 h 243"/>
              <a:gd name="T48" fmla="*/ 2147483647 w 1783"/>
              <a:gd name="T49" fmla="*/ 2147483647 h 243"/>
              <a:gd name="T50" fmla="*/ 2147483647 w 1783"/>
              <a:gd name="T51" fmla="*/ 2147483647 h 243"/>
              <a:gd name="T52" fmla="*/ 2147483647 w 1783"/>
              <a:gd name="T53" fmla="*/ 2147483647 h 243"/>
              <a:gd name="T54" fmla="*/ 2147483647 w 1783"/>
              <a:gd name="T55" fmla="*/ 2147483647 h 243"/>
              <a:gd name="T56" fmla="*/ 2147483647 w 1783"/>
              <a:gd name="T57" fmla="*/ 2147483647 h 243"/>
              <a:gd name="T58" fmla="*/ 2147483647 w 1783"/>
              <a:gd name="T59" fmla="*/ 2147483647 h 243"/>
              <a:gd name="T60" fmla="*/ 2147483647 w 1783"/>
              <a:gd name="T61" fmla="*/ 2147483647 h 243"/>
              <a:gd name="T62" fmla="*/ 2147483647 w 1783"/>
              <a:gd name="T63" fmla="*/ 2147483647 h 243"/>
              <a:gd name="T64" fmla="*/ 2147483647 w 1783"/>
              <a:gd name="T65" fmla="*/ 2147483647 h 243"/>
              <a:gd name="T66" fmla="*/ 2147483647 w 1783"/>
              <a:gd name="T67" fmla="*/ 2147483647 h 243"/>
              <a:gd name="T68" fmla="*/ 2147483647 w 1783"/>
              <a:gd name="T69" fmla="*/ 2147483647 h 243"/>
              <a:gd name="T70" fmla="*/ 2147483647 w 1783"/>
              <a:gd name="T71" fmla="*/ 2147483647 h 243"/>
              <a:gd name="T72" fmla="*/ 2147483647 w 1783"/>
              <a:gd name="T73" fmla="*/ 2147483647 h 243"/>
              <a:gd name="T74" fmla="*/ 2147483647 w 1783"/>
              <a:gd name="T75" fmla="*/ 2147483647 h 243"/>
              <a:gd name="T76" fmla="*/ 2147483647 w 1783"/>
              <a:gd name="T77" fmla="*/ 2147483647 h 243"/>
              <a:gd name="T78" fmla="*/ 2147483647 w 1783"/>
              <a:gd name="T79" fmla="*/ 2147483647 h 243"/>
              <a:gd name="T80" fmla="*/ 2147483647 w 1783"/>
              <a:gd name="T81" fmla="*/ 2147483647 h 243"/>
              <a:gd name="T82" fmla="*/ 2147483647 w 1783"/>
              <a:gd name="T83" fmla="*/ 2147483647 h 243"/>
              <a:gd name="T84" fmla="*/ 2147483647 w 1783"/>
              <a:gd name="T85" fmla="*/ 2147483647 h 243"/>
              <a:gd name="T86" fmla="*/ 2147483647 w 1783"/>
              <a:gd name="T87" fmla="*/ 2147483647 h 243"/>
              <a:gd name="T88" fmla="*/ 2147483647 w 1783"/>
              <a:gd name="T89" fmla="*/ 2147483647 h 243"/>
              <a:gd name="T90" fmla="*/ 2147483647 w 1783"/>
              <a:gd name="T91" fmla="*/ 2147483647 h 243"/>
              <a:gd name="T92" fmla="*/ 2147483647 w 1783"/>
              <a:gd name="T93" fmla="*/ 2147483647 h 243"/>
              <a:gd name="T94" fmla="*/ 2147483647 w 1783"/>
              <a:gd name="T95" fmla="*/ 2147483647 h 243"/>
              <a:gd name="T96" fmla="*/ 2147483647 w 1783"/>
              <a:gd name="T97" fmla="*/ 2147483647 h 243"/>
              <a:gd name="T98" fmla="*/ 2147483647 w 1783"/>
              <a:gd name="T99" fmla="*/ 2147483647 h 243"/>
              <a:gd name="T100" fmla="*/ 2147483647 w 1783"/>
              <a:gd name="T101" fmla="*/ 2147483647 h 243"/>
              <a:gd name="T102" fmla="*/ 2147483647 w 1783"/>
              <a:gd name="T103" fmla="*/ 2147483647 h 243"/>
              <a:gd name="T104" fmla="*/ 2147483647 w 1783"/>
              <a:gd name="T105" fmla="*/ 2147483647 h 243"/>
              <a:gd name="T106" fmla="*/ 0 w 1783"/>
              <a:gd name="T107" fmla="*/ 2147483647 h 24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83"/>
              <a:gd name="T163" fmla="*/ 0 h 243"/>
              <a:gd name="T164" fmla="*/ 1783 w 1783"/>
              <a:gd name="T165" fmla="*/ 243 h 24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83" h="243">
                <a:moveTo>
                  <a:pt x="0" y="122"/>
                </a:moveTo>
                <a:lnTo>
                  <a:pt x="0" y="119"/>
                </a:lnTo>
                <a:lnTo>
                  <a:pt x="0" y="116"/>
                </a:lnTo>
                <a:lnTo>
                  <a:pt x="2" y="112"/>
                </a:lnTo>
                <a:lnTo>
                  <a:pt x="4" y="109"/>
                </a:lnTo>
                <a:lnTo>
                  <a:pt x="8" y="106"/>
                </a:lnTo>
                <a:lnTo>
                  <a:pt x="10" y="104"/>
                </a:lnTo>
                <a:lnTo>
                  <a:pt x="14" y="101"/>
                </a:lnTo>
                <a:lnTo>
                  <a:pt x="18" y="97"/>
                </a:lnTo>
                <a:lnTo>
                  <a:pt x="23" y="94"/>
                </a:lnTo>
                <a:lnTo>
                  <a:pt x="27" y="91"/>
                </a:lnTo>
                <a:lnTo>
                  <a:pt x="33" y="89"/>
                </a:lnTo>
                <a:lnTo>
                  <a:pt x="41" y="86"/>
                </a:lnTo>
                <a:lnTo>
                  <a:pt x="46" y="82"/>
                </a:lnTo>
                <a:lnTo>
                  <a:pt x="54" y="80"/>
                </a:lnTo>
                <a:lnTo>
                  <a:pt x="62" y="77"/>
                </a:lnTo>
                <a:lnTo>
                  <a:pt x="69" y="75"/>
                </a:lnTo>
                <a:lnTo>
                  <a:pt x="89" y="70"/>
                </a:lnTo>
                <a:lnTo>
                  <a:pt x="108" y="64"/>
                </a:lnTo>
                <a:lnTo>
                  <a:pt x="129" y="59"/>
                </a:lnTo>
                <a:lnTo>
                  <a:pt x="152" y="54"/>
                </a:lnTo>
                <a:lnTo>
                  <a:pt x="177" y="49"/>
                </a:lnTo>
                <a:lnTo>
                  <a:pt x="204" y="45"/>
                </a:lnTo>
                <a:lnTo>
                  <a:pt x="231" y="40"/>
                </a:lnTo>
                <a:lnTo>
                  <a:pt x="262" y="36"/>
                </a:lnTo>
                <a:lnTo>
                  <a:pt x="292" y="32"/>
                </a:lnTo>
                <a:lnTo>
                  <a:pt x="325" y="28"/>
                </a:lnTo>
                <a:lnTo>
                  <a:pt x="358" y="25"/>
                </a:lnTo>
                <a:lnTo>
                  <a:pt x="392" y="22"/>
                </a:lnTo>
                <a:lnTo>
                  <a:pt x="429" y="18"/>
                </a:lnTo>
                <a:lnTo>
                  <a:pt x="467" y="15"/>
                </a:lnTo>
                <a:lnTo>
                  <a:pt x="506" y="12"/>
                </a:lnTo>
                <a:lnTo>
                  <a:pt x="544" y="10"/>
                </a:lnTo>
                <a:lnTo>
                  <a:pt x="584" y="8"/>
                </a:lnTo>
                <a:lnTo>
                  <a:pt x="627" y="5"/>
                </a:lnTo>
                <a:lnTo>
                  <a:pt x="669" y="4"/>
                </a:lnTo>
                <a:lnTo>
                  <a:pt x="711" y="3"/>
                </a:lnTo>
                <a:lnTo>
                  <a:pt x="755" y="1"/>
                </a:lnTo>
                <a:lnTo>
                  <a:pt x="799" y="1"/>
                </a:lnTo>
                <a:lnTo>
                  <a:pt x="846" y="0"/>
                </a:lnTo>
                <a:lnTo>
                  <a:pt x="892" y="0"/>
                </a:lnTo>
                <a:lnTo>
                  <a:pt x="938" y="0"/>
                </a:lnTo>
                <a:lnTo>
                  <a:pt x="982" y="1"/>
                </a:lnTo>
                <a:lnTo>
                  <a:pt x="1028" y="2"/>
                </a:lnTo>
                <a:lnTo>
                  <a:pt x="1070" y="3"/>
                </a:lnTo>
                <a:lnTo>
                  <a:pt x="1115" y="4"/>
                </a:lnTo>
                <a:lnTo>
                  <a:pt x="1157" y="5"/>
                </a:lnTo>
                <a:lnTo>
                  <a:pt x="1197" y="8"/>
                </a:lnTo>
                <a:lnTo>
                  <a:pt x="1239" y="10"/>
                </a:lnTo>
                <a:lnTo>
                  <a:pt x="1278" y="12"/>
                </a:lnTo>
                <a:lnTo>
                  <a:pt x="1316" y="15"/>
                </a:lnTo>
                <a:lnTo>
                  <a:pt x="1353" y="18"/>
                </a:lnTo>
                <a:lnTo>
                  <a:pt x="1389" y="22"/>
                </a:lnTo>
                <a:lnTo>
                  <a:pt x="1426" y="25"/>
                </a:lnTo>
                <a:lnTo>
                  <a:pt x="1458" y="28"/>
                </a:lnTo>
                <a:lnTo>
                  <a:pt x="1491" y="32"/>
                </a:lnTo>
                <a:lnTo>
                  <a:pt x="1522" y="36"/>
                </a:lnTo>
                <a:lnTo>
                  <a:pt x="1551" y="40"/>
                </a:lnTo>
                <a:lnTo>
                  <a:pt x="1580" y="45"/>
                </a:lnTo>
                <a:lnTo>
                  <a:pt x="1606" y="49"/>
                </a:lnTo>
                <a:lnTo>
                  <a:pt x="1631" y="54"/>
                </a:lnTo>
                <a:lnTo>
                  <a:pt x="1654" y="59"/>
                </a:lnTo>
                <a:lnTo>
                  <a:pt x="1676" y="64"/>
                </a:lnTo>
                <a:lnTo>
                  <a:pt x="1695" y="70"/>
                </a:lnTo>
                <a:lnTo>
                  <a:pt x="1712" y="75"/>
                </a:lnTo>
                <a:lnTo>
                  <a:pt x="1722" y="77"/>
                </a:lnTo>
                <a:lnTo>
                  <a:pt x="1729" y="80"/>
                </a:lnTo>
                <a:lnTo>
                  <a:pt x="1737" y="82"/>
                </a:lnTo>
                <a:lnTo>
                  <a:pt x="1743" y="86"/>
                </a:lnTo>
                <a:lnTo>
                  <a:pt x="1749" y="89"/>
                </a:lnTo>
                <a:lnTo>
                  <a:pt x="1754" y="92"/>
                </a:lnTo>
                <a:lnTo>
                  <a:pt x="1760" y="94"/>
                </a:lnTo>
                <a:lnTo>
                  <a:pt x="1764" y="97"/>
                </a:lnTo>
                <a:lnTo>
                  <a:pt x="1770" y="101"/>
                </a:lnTo>
                <a:lnTo>
                  <a:pt x="1774" y="104"/>
                </a:lnTo>
                <a:lnTo>
                  <a:pt x="1776" y="106"/>
                </a:lnTo>
                <a:lnTo>
                  <a:pt x="1777" y="109"/>
                </a:lnTo>
                <a:lnTo>
                  <a:pt x="1781" y="112"/>
                </a:lnTo>
                <a:lnTo>
                  <a:pt x="1781" y="116"/>
                </a:lnTo>
                <a:lnTo>
                  <a:pt x="1783" y="119"/>
                </a:lnTo>
                <a:lnTo>
                  <a:pt x="1783" y="122"/>
                </a:lnTo>
                <a:lnTo>
                  <a:pt x="1783" y="125"/>
                </a:lnTo>
                <a:lnTo>
                  <a:pt x="1781" y="128"/>
                </a:lnTo>
                <a:lnTo>
                  <a:pt x="1781" y="132"/>
                </a:lnTo>
                <a:lnTo>
                  <a:pt x="1779" y="134"/>
                </a:lnTo>
                <a:lnTo>
                  <a:pt x="1776" y="137"/>
                </a:lnTo>
                <a:lnTo>
                  <a:pt x="1774" y="140"/>
                </a:lnTo>
                <a:lnTo>
                  <a:pt x="1770" y="143"/>
                </a:lnTo>
                <a:lnTo>
                  <a:pt x="1764" y="147"/>
                </a:lnTo>
                <a:lnTo>
                  <a:pt x="1760" y="150"/>
                </a:lnTo>
                <a:lnTo>
                  <a:pt x="1754" y="152"/>
                </a:lnTo>
                <a:lnTo>
                  <a:pt x="1749" y="155"/>
                </a:lnTo>
                <a:lnTo>
                  <a:pt x="1743" y="158"/>
                </a:lnTo>
                <a:lnTo>
                  <a:pt x="1737" y="161"/>
                </a:lnTo>
                <a:lnTo>
                  <a:pt x="1729" y="164"/>
                </a:lnTo>
                <a:lnTo>
                  <a:pt x="1722" y="166"/>
                </a:lnTo>
                <a:lnTo>
                  <a:pt x="1712" y="169"/>
                </a:lnTo>
                <a:lnTo>
                  <a:pt x="1695" y="174"/>
                </a:lnTo>
                <a:lnTo>
                  <a:pt x="1676" y="180"/>
                </a:lnTo>
                <a:lnTo>
                  <a:pt x="1654" y="185"/>
                </a:lnTo>
                <a:lnTo>
                  <a:pt x="1631" y="189"/>
                </a:lnTo>
                <a:lnTo>
                  <a:pt x="1606" y="195"/>
                </a:lnTo>
                <a:lnTo>
                  <a:pt x="1580" y="199"/>
                </a:lnTo>
                <a:lnTo>
                  <a:pt x="1551" y="203"/>
                </a:lnTo>
                <a:lnTo>
                  <a:pt x="1522" y="208"/>
                </a:lnTo>
                <a:lnTo>
                  <a:pt x="1491" y="212"/>
                </a:lnTo>
                <a:lnTo>
                  <a:pt x="1458" y="215"/>
                </a:lnTo>
                <a:lnTo>
                  <a:pt x="1424" y="219"/>
                </a:lnTo>
                <a:lnTo>
                  <a:pt x="1389" y="223"/>
                </a:lnTo>
                <a:lnTo>
                  <a:pt x="1353" y="226"/>
                </a:lnTo>
                <a:lnTo>
                  <a:pt x="1316" y="229"/>
                </a:lnTo>
                <a:lnTo>
                  <a:pt x="1278" y="231"/>
                </a:lnTo>
                <a:lnTo>
                  <a:pt x="1238" y="233"/>
                </a:lnTo>
                <a:lnTo>
                  <a:pt x="1197" y="235"/>
                </a:lnTo>
                <a:lnTo>
                  <a:pt x="1157" y="237"/>
                </a:lnTo>
                <a:lnTo>
                  <a:pt x="1115" y="240"/>
                </a:lnTo>
                <a:lnTo>
                  <a:pt x="1070" y="241"/>
                </a:lnTo>
                <a:lnTo>
                  <a:pt x="1026" y="242"/>
                </a:lnTo>
                <a:lnTo>
                  <a:pt x="982" y="243"/>
                </a:lnTo>
                <a:lnTo>
                  <a:pt x="938" y="243"/>
                </a:lnTo>
                <a:lnTo>
                  <a:pt x="892" y="243"/>
                </a:lnTo>
                <a:lnTo>
                  <a:pt x="846" y="243"/>
                </a:lnTo>
                <a:lnTo>
                  <a:pt x="799" y="243"/>
                </a:lnTo>
                <a:lnTo>
                  <a:pt x="755" y="242"/>
                </a:lnTo>
                <a:lnTo>
                  <a:pt x="711" y="241"/>
                </a:lnTo>
                <a:lnTo>
                  <a:pt x="669" y="240"/>
                </a:lnTo>
                <a:lnTo>
                  <a:pt x="627" y="237"/>
                </a:lnTo>
                <a:lnTo>
                  <a:pt x="584" y="236"/>
                </a:lnTo>
                <a:lnTo>
                  <a:pt x="544" y="233"/>
                </a:lnTo>
                <a:lnTo>
                  <a:pt x="506" y="231"/>
                </a:lnTo>
                <a:lnTo>
                  <a:pt x="467" y="229"/>
                </a:lnTo>
                <a:lnTo>
                  <a:pt x="429" y="226"/>
                </a:lnTo>
                <a:lnTo>
                  <a:pt x="392" y="223"/>
                </a:lnTo>
                <a:lnTo>
                  <a:pt x="358" y="219"/>
                </a:lnTo>
                <a:lnTo>
                  <a:pt x="325" y="215"/>
                </a:lnTo>
                <a:lnTo>
                  <a:pt x="292" y="212"/>
                </a:lnTo>
                <a:lnTo>
                  <a:pt x="262" y="208"/>
                </a:lnTo>
                <a:lnTo>
                  <a:pt x="231" y="203"/>
                </a:lnTo>
                <a:lnTo>
                  <a:pt x="204" y="199"/>
                </a:lnTo>
                <a:lnTo>
                  <a:pt x="177" y="195"/>
                </a:lnTo>
                <a:lnTo>
                  <a:pt x="152" y="189"/>
                </a:lnTo>
                <a:lnTo>
                  <a:pt x="129" y="185"/>
                </a:lnTo>
                <a:lnTo>
                  <a:pt x="108" y="180"/>
                </a:lnTo>
                <a:lnTo>
                  <a:pt x="89" y="174"/>
                </a:lnTo>
                <a:lnTo>
                  <a:pt x="69" y="169"/>
                </a:lnTo>
                <a:lnTo>
                  <a:pt x="62" y="166"/>
                </a:lnTo>
                <a:lnTo>
                  <a:pt x="54" y="164"/>
                </a:lnTo>
                <a:lnTo>
                  <a:pt x="46" y="161"/>
                </a:lnTo>
                <a:lnTo>
                  <a:pt x="41" y="158"/>
                </a:lnTo>
                <a:lnTo>
                  <a:pt x="33" y="155"/>
                </a:lnTo>
                <a:lnTo>
                  <a:pt x="29" y="152"/>
                </a:lnTo>
                <a:lnTo>
                  <a:pt x="23" y="150"/>
                </a:lnTo>
                <a:lnTo>
                  <a:pt x="18" y="147"/>
                </a:lnTo>
                <a:lnTo>
                  <a:pt x="14" y="143"/>
                </a:lnTo>
                <a:lnTo>
                  <a:pt x="10" y="140"/>
                </a:lnTo>
                <a:lnTo>
                  <a:pt x="8" y="137"/>
                </a:lnTo>
                <a:lnTo>
                  <a:pt x="4" y="134"/>
                </a:lnTo>
                <a:lnTo>
                  <a:pt x="2" y="132"/>
                </a:lnTo>
                <a:lnTo>
                  <a:pt x="0" y="128"/>
                </a:lnTo>
                <a:lnTo>
                  <a:pt x="0" y="125"/>
                </a:lnTo>
                <a:lnTo>
                  <a:pt x="0" y="122"/>
                </a:lnTo>
              </a:path>
            </a:pathLst>
          </a:custGeom>
          <a:solidFill>
            <a:schemeClr val="accent1">
              <a:lumMod val="90000"/>
            </a:schemeClr>
          </a:solid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184" name="Rectangle 24"/>
          <p:cNvSpPr>
            <a:spLocks noChangeArrowheads="1"/>
          </p:cNvSpPr>
          <p:nvPr/>
        </p:nvSpPr>
        <p:spPr bwMode="auto">
          <a:xfrm>
            <a:off x="1935163" y="2573338"/>
            <a:ext cx="11430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需求分析书</a:t>
            </a:r>
            <a:endParaRPr lang="zh-CN" altLang="en-US" b="1" i="0">
              <a:latin typeface="华文楷体" pitchFamily="2" charset="-122"/>
              <a:ea typeface="华文楷体" pitchFamily="2" charset="-122"/>
            </a:endParaRPr>
          </a:p>
        </p:txBody>
      </p:sp>
      <p:sp>
        <p:nvSpPr>
          <p:cNvPr id="92185" name="Rectangle 25"/>
          <p:cNvSpPr>
            <a:spLocks noChangeArrowheads="1"/>
          </p:cNvSpPr>
          <p:nvPr/>
        </p:nvSpPr>
        <p:spPr bwMode="auto">
          <a:xfrm>
            <a:off x="2085975" y="3081338"/>
            <a:ext cx="1268413" cy="327025"/>
          </a:xfrm>
          <a:prstGeom prst="rect">
            <a:avLst/>
          </a:prstGeom>
          <a:solidFill>
            <a:srgbClr val="FFFFFF"/>
          </a:solidFill>
          <a:ln w="9525">
            <a:no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186" name="Rectangle 26"/>
          <p:cNvSpPr>
            <a:spLocks noChangeArrowheads="1"/>
          </p:cNvSpPr>
          <p:nvPr/>
        </p:nvSpPr>
        <p:spPr bwMode="auto">
          <a:xfrm>
            <a:off x="2085975" y="3081338"/>
            <a:ext cx="1268413" cy="327025"/>
          </a:xfrm>
          <a:prstGeom prst="rect">
            <a:avLst/>
          </a:prstGeom>
          <a:solidFill>
            <a:srgbClr val="FFFFCC"/>
          </a:solidFill>
          <a:ln w="12700">
            <a:solidFill>
              <a:srgbClr val="000000"/>
            </a:solid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187" name="Rectangle 27"/>
          <p:cNvSpPr>
            <a:spLocks noChangeArrowheads="1"/>
          </p:cNvSpPr>
          <p:nvPr/>
        </p:nvSpPr>
        <p:spPr bwMode="auto">
          <a:xfrm>
            <a:off x="2306638" y="3116263"/>
            <a:ext cx="9144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概要设计</a:t>
            </a:r>
            <a:endParaRPr lang="zh-CN" altLang="en-US" b="1" i="0">
              <a:latin typeface="华文楷体" pitchFamily="2" charset="-122"/>
              <a:ea typeface="华文楷体" pitchFamily="2" charset="-122"/>
            </a:endParaRPr>
          </a:p>
        </p:txBody>
      </p:sp>
      <p:sp>
        <p:nvSpPr>
          <p:cNvPr id="92188" name="Freeform 28"/>
          <p:cNvSpPr>
            <a:spLocks/>
          </p:cNvSpPr>
          <p:nvPr/>
        </p:nvSpPr>
        <p:spPr bwMode="auto">
          <a:xfrm>
            <a:off x="2378075" y="3565525"/>
            <a:ext cx="1366838" cy="385763"/>
          </a:xfrm>
          <a:custGeom>
            <a:avLst/>
            <a:gdLst>
              <a:gd name="T0" fmla="*/ 0 w 1722"/>
              <a:gd name="T1" fmla="*/ 2147483647 h 243"/>
              <a:gd name="T2" fmla="*/ 2147483647 w 1722"/>
              <a:gd name="T3" fmla="*/ 2147483647 h 243"/>
              <a:gd name="T4" fmla="*/ 2147483647 w 1722"/>
              <a:gd name="T5" fmla="*/ 2147483647 h 243"/>
              <a:gd name="T6" fmla="*/ 2147483647 w 1722"/>
              <a:gd name="T7" fmla="*/ 2147483647 h 243"/>
              <a:gd name="T8" fmla="*/ 2147483647 w 1722"/>
              <a:gd name="T9" fmla="*/ 2147483647 h 243"/>
              <a:gd name="T10" fmla="*/ 2147483647 w 1722"/>
              <a:gd name="T11" fmla="*/ 2147483647 h 243"/>
              <a:gd name="T12" fmla="*/ 2147483647 w 1722"/>
              <a:gd name="T13" fmla="*/ 2147483647 h 243"/>
              <a:gd name="T14" fmla="*/ 2147483647 w 1722"/>
              <a:gd name="T15" fmla="*/ 2147483647 h 243"/>
              <a:gd name="T16" fmla="*/ 2147483647 w 1722"/>
              <a:gd name="T17" fmla="*/ 2147483647 h 243"/>
              <a:gd name="T18" fmla="*/ 2147483647 w 1722"/>
              <a:gd name="T19" fmla="*/ 2147483647 h 243"/>
              <a:gd name="T20" fmla="*/ 2147483647 w 1722"/>
              <a:gd name="T21" fmla="*/ 2147483647 h 243"/>
              <a:gd name="T22" fmla="*/ 2147483647 w 1722"/>
              <a:gd name="T23" fmla="*/ 2147483647 h 243"/>
              <a:gd name="T24" fmla="*/ 2147483647 w 1722"/>
              <a:gd name="T25" fmla="*/ 0 h 243"/>
              <a:gd name="T26" fmla="*/ 2147483647 w 1722"/>
              <a:gd name="T27" fmla="*/ 0 h 243"/>
              <a:gd name="T28" fmla="*/ 2147483647 w 1722"/>
              <a:gd name="T29" fmla="*/ 2147483647 h 243"/>
              <a:gd name="T30" fmla="*/ 2147483647 w 1722"/>
              <a:gd name="T31" fmla="*/ 2147483647 h 243"/>
              <a:gd name="T32" fmla="*/ 2147483647 w 1722"/>
              <a:gd name="T33" fmla="*/ 2147483647 h 243"/>
              <a:gd name="T34" fmla="*/ 2147483647 w 1722"/>
              <a:gd name="T35" fmla="*/ 2147483647 h 243"/>
              <a:gd name="T36" fmla="*/ 2147483647 w 1722"/>
              <a:gd name="T37" fmla="*/ 2147483647 h 243"/>
              <a:gd name="T38" fmla="*/ 2147483647 w 1722"/>
              <a:gd name="T39" fmla="*/ 2147483647 h 243"/>
              <a:gd name="T40" fmla="*/ 2147483647 w 1722"/>
              <a:gd name="T41" fmla="*/ 2147483647 h 243"/>
              <a:gd name="T42" fmla="*/ 2147483647 w 1722"/>
              <a:gd name="T43" fmla="*/ 2147483647 h 243"/>
              <a:gd name="T44" fmla="*/ 2147483647 w 1722"/>
              <a:gd name="T45" fmla="*/ 2147483647 h 243"/>
              <a:gd name="T46" fmla="*/ 2147483647 w 1722"/>
              <a:gd name="T47" fmla="*/ 2147483647 h 243"/>
              <a:gd name="T48" fmla="*/ 2147483647 w 1722"/>
              <a:gd name="T49" fmla="*/ 2147483647 h 243"/>
              <a:gd name="T50" fmla="*/ 2147483647 w 1722"/>
              <a:gd name="T51" fmla="*/ 2147483647 h 243"/>
              <a:gd name="T52" fmla="*/ 2147483647 w 1722"/>
              <a:gd name="T53" fmla="*/ 2147483647 h 243"/>
              <a:gd name="T54" fmla="*/ 2147483647 w 1722"/>
              <a:gd name="T55" fmla="*/ 2147483647 h 243"/>
              <a:gd name="T56" fmla="*/ 2147483647 w 1722"/>
              <a:gd name="T57" fmla="*/ 2147483647 h 243"/>
              <a:gd name="T58" fmla="*/ 2147483647 w 1722"/>
              <a:gd name="T59" fmla="*/ 2147483647 h 243"/>
              <a:gd name="T60" fmla="*/ 2147483647 w 1722"/>
              <a:gd name="T61" fmla="*/ 2147483647 h 243"/>
              <a:gd name="T62" fmla="*/ 2147483647 w 1722"/>
              <a:gd name="T63" fmla="*/ 2147483647 h 243"/>
              <a:gd name="T64" fmla="*/ 2147483647 w 1722"/>
              <a:gd name="T65" fmla="*/ 2147483647 h 243"/>
              <a:gd name="T66" fmla="*/ 2147483647 w 1722"/>
              <a:gd name="T67" fmla="*/ 2147483647 h 243"/>
              <a:gd name="T68" fmla="*/ 2147483647 w 1722"/>
              <a:gd name="T69" fmla="*/ 2147483647 h 243"/>
              <a:gd name="T70" fmla="*/ 2147483647 w 1722"/>
              <a:gd name="T71" fmla="*/ 2147483647 h 243"/>
              <a:gd name="T72" fmla="*/ 2147483647 w 1722"/>
              <a:gd name="T73" fmla="*/ 2147483647 h 243"/>
              <a:gd name="T74" fmla="*/ 2147483647 w 1722"/>
              <a:gd name="T75" fmla="*/ 2147483647 h 243"/>
              <a:gd name="T76" fmla="*/ 2147483647 w 1722"/>
              <a:gd name="T77" fmla="*/ 2147483647 h 243"/>
              <a:gd name="T78" fmla="*/ 2147483647 w 1722"/>
              <a:gd name="T79" fmla="*/ 2147483647 h 243"/>
              <a:gd name="T80" fmla="*/ 2147483647 w 1722"/>
              <a:gd name="T81" fmla="*/ 2147483647 h 243"/>
              <a:gd name="T82" fmla="*/ 2147483647 w 1722"/>
              <a:gd name="T83" fmla="*/ 2147483647 h 243"/>
              <a:gd name="T84" fmla="*/ 2147483647 w 1722"/>
              <a:gd name="T85" fmla="*/ 2147483647 h 243"/>
              <a:gd name="T86" fmla="*/ 2147483647 w 1722"/>
              <a:gd name="T87" fmla="*/ 2147483647 h 243"/>
              <a:gd name="T88" fmla="*/ 2147483647 w 1722"/>
              <a:gd name="T89" fmla="*/ 2147483647 h 243"/>
              <a:gd name="T90" fmla="*/ 2147483647 w 1722"/>
              <a:gd name="T91" fmla="*/ 2147483647 h 243"/>
              <a:gd name="T92" fmla="*/ 2147483647 w 1722"/>
              <a:gd name="T93" fmla="*/ 2147483647 h 243"/>
              <a:gd name="T94" fmla="*/ 2147483647 w 1722"/>
              <a:gd name="T95" fmla="*/ 2147483647 h 243"/>
              <a:gd name="T96" fmla="*/ 2147483647 w 1722"/>
              <a:gd name="T97" fmla="*/ 2147483647 h 243"/>
              <a:gd name="T98" fmla="*/ 2147483647 w 1722"/>
              <a:gd name="T99" fmla="*/ 2147483647 h 243"/>
              <a:gd name="T100" fmla="*/ 2147483647 w 1722"/>
              <a:gd name="T101" fmla="*/ 2147483647 h 243"/>
              <a:gd name="T102" fmla="*/ 0 w 1722"/>
              <a:gd name="T103" fmla="*/ 2147483647 h 2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2"/>
              <a:gd name="T157" fmla="*/ 0 h 243"/>
              <a:gd name="T158" fmla="*/ 1722 w 1722"/>
              <a:gd name="T159" fmla="*/ 243 h 24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2" h="243">
                <a:moveTo>
                  <a:pt x="0" y="121"/>
                </a:moveTo>
                <a:lnTo>
                  <a:pt x="0" y="118"/>
                </a:lnTo>
                <a:lnTo>
                  <a:pt x="0" y="115"/>
                </a:lnTo>
                <a:lnTo>
                  <a:pt x="2" y="112"/>
                </a:lnTo>
                <a:lnTo>
                  <a:pt x="4" y="109"/>
                </a:lnTo>
                <a:lnTo>
                  <a:pt x="6" y="106"/>
                </a:lnTo>
                <a:lnTo>
                  <a:pt x="10" y="103"/>
                </a:lnTo>
                <a:lnTo>
                  <a:pt x="14" y="100"/>
                </a:lnTo>
                <a:lnTo>
                  <a:pt x="18" y="96"/>
                </a:lnTo>
                <a:lnTo>
                  <a:pt x="22" y="94"/>
                </a:lnTo>
                <a:lnTo>
                  <a:pt x="27" y="91"/>
                </a:lnTo>
                <a:lnTo>
                  <a:pt x="33" y="88"/>
                </a:lnTo>
                <a:lnTo>
                  <a:pt x="39" y="86"/>
                </a:lnTo>
                <a:lnTo>
                  <a:pt x="45" y="83"/>
                </a:lnTo>
                <a:lnTo>
                  <a:pt x="52" y="79"/>
                </a:lnTo>
                <a:lnTo>
                  <a:pt x="68" y="74"/>
                </a:lnTo>
                <a:lnTo>
                  <a:pt x="85" y="69"/>
                </a:lnTo>
                <a:lnTo>
                  <a:pt x="104" y="63"/>
                </a:lnTo>
                <a:lnTo>
                  <a:pt x="125" y="58"/>
                </a:lnTo>
                <a:lnTo>
                  <a:pt x="147" y="54"/>
                </a:lnTo>
                <a:lnTo>
                  <a:pt x="171" y="48"/>
                </a:lnTo>
                <a:lnTo>
                  <a:pt x="196" y="44"/>
                </a:lnTo>
                <a:lnTo>
                  <a:pt x="223" y="40"/>
                </a:lnTo>
                <a:lnTo>
                  <a:pt x="252" y="35"/>
                </a:lnTo>
                <a:lnTo>
                  <a:pt x="283" y="31"/>
                </a:lnTo>
                <a:lnTo>
                  <a:pt x="314" y="28"/>
                </a:lnTo>
                <a:lnTo>
                  <a:pt x="346" y="24"/>
                </a:lnTo>
                <a:lnTo>
                  <a:pt x="379" y="20"/>
                </a:lnTo>
                <a:lnTo>
                  <a:pt x="415" y="17"/>
                </a:lnTo>
                <a:lnTo>
                  <a:pt x="450" y="14"/>
                </a:lnTo>
                <a:lnTo>
                  <a:pt x="488" y="12"/>
                </a:lnTo>
                <a:lnTo>
                  <a:pt x="525" y="10"/>
                </a:lnTo>
                <a:lnTo>
                  <a:pt x="565" y="8"/>
                </a:lnTo>
                <a:lnTo>
                  <a:pt x="606" y="6"/>
                </a:lnTo>
                <a:lnTo>
                  <a:pt x="646" y="3"/>
                </a:lnTo>
                <a:lnTo>
                  <a:pt x="688" y="2"/>
                </a:lnTo>
                <a:lnTo>
                  <a:pt x="731" y="1"/>
                </a:lnTo>
                <a:lnTo>
                  <a:pt x="773" y="0"/>
                </a:lnTo>
                <a:lnTo>
                  <a:pt x="817" y="0"/>
                </a:lnTo>
                <a:lnTo>
                  <a:pt x="861" y="0"/>
                </a:lnTo>
                <a:lnTo>
                  <a:pt x="905" y="0"/>
                </a:lnTo>
                <a:lnTo>
                  <a:pt x="950" y="0"/>
                </a:lnTo>
                <a:lnTo>
                  <a:pt x="992" y="1"/>
                </a:lnTo>
                <a:lnTo>
                  <a:pt x="1034" y="2"/>
                </a:lnTo>
                <a:lnTo>
                  <a:pt x="1076" y="3"/>
                </a:lnTo>
                <a:lnTo>
                  <a:pt x="1117" y="6"/>
                </a:lnTo>
                <a:lnTo>
                  <a:pt x="1157" y="8"/>
                </a:lnTo>
                <a:lnTo>
                  <a:pt x="1196" y="10"/>
                </a:lnTo>
                <a:lnTo>
                  <a:pt x="1234" y="12"/>
                </a:lnTo>
                <a:lnTo>
                  <a:pt x="1270" y="14"/>
                </a:lnTo>
                <a:lnTo>
                  <a:pt x="1307" y="17"/>
                </a:lnTo>
                <a:lnTo>
                  <a:pt x="1342" y="20"/>
                </a:lnTo>
                <a:lnTo>
                  <a:pt x="1376" y="24"/>
                </a:lnTo>
                <a:lnTo>
                  <a:pt x="1409" y="28"/>
                </a:lnTo>
                <a:lnTo>
                  <a:pt x="1440" y="31"/>
                </a:lnTo>
                <a:lnTo>
                  <a:pt x="1470" y="35"/>
                </a:lnTo>
                <a:lnTo>
                  <a:pt x="1497" y="40"/>
                </a:lnTo>
                <a:lnTo>
                  <a:pt x="1526" y="44"/>
                </a:lnTo>
                <a:lnTo>
                  <a:pt x="1551" y="48"/>
                </a:lnTo>
                <a:lnTo>
                  <a:pt x="1574" y="54"/>
                </a:lnTo>
                <a:lnTo>
                  <a:pt x="1597" y="58"/>
                </a:lnTo>
                <a:lnTo>
                  <a:pt x="1618" y="63"/>
                </a:lnTo>
                <a:lnTo>
                  <a:pt x="1637" y="69"/>
                </a:lnTo>
                <a:lnTo>
                  <a:pt x="1655" y="74"/>
                </a:lnTo>
                <a:lnTo>
                  <a:pt x="1670" y="79"/>
                </a:lnTo>
                <a:lnTo>
                  <a:pt x="1676" y="83"/>
                </a:lnTo>
                <a:lnTo>
                  <a:pt x="1684" y="86"/>
                </a:lnTo>
                <a:lnTo>
                  <a:pt x="1689" y="88"/>
                </a:lnTo>
                <a:lnTo>
                  <a:pt x="1695" y="91"/>
                </a:lnTo>
                <a:lnTo>
                  <a:pt x="1699" y="94"/>
                </a:lnTo>
                <a:lnTo>
                  <a:pt x="1705" y="96"/>
                </a:lnTo>
                <a:lnTo>
                  <a:pt x="1709" y="100"/>
                </a:lnTo>
                <a:lnTo>
                  <a:pt x="1712" y="103"/>
                </a:lnTo>
                <a:lnTo>
                  <a:pt x="1714" y="106"/>
                </a:lnTo>
                <a:lnTo>
                  <a:pt x="1718" y="109"/>
                </a:lnTo>
                <a:lnTo>
                  <a:pt x="1720" y="112"/>
                </a:lnTo>
                <a:lnTo>
                  <a:pt x="1720" y="115"/>
                </a:lnTo>
                <a:lnTo>
                  <a:pt x="1722" y="118"/>
                </a:lnTo>
                <a:lnTo>
                  <a:pt x="1722" y="121"/>
                </a:lnTo>
                <a:lnTo>
                  <a:pt x="1722" y="124"/>
                </a:lnTo>
                <a:lnTo>
                  <a:pt x="1720" y="127"/>
                </a:lnTo>
                <a:lnTo>
                  <a:pt x="1720" y="131"/>
                </a:lnTo>
                <a:lnTo>
                  <a:pt x="1718" y="134"/>
                </a:lnTo>
                <a:lnTo>
                  <a:pt x="1714" y="137"/>
                </a:lnTo>
                <a:lnTo>
                  <a:pt x="1712" y="140"/>
                </a:lnTo>
                <a:lnTo>
                  <a:pt x="1709" y="142"/>
                </a:lnTo>
                <a:lnTo>
                  <a:pt x="1705" y="146"/>
                </a:lnTo>
                <a:lnTo>
                  <a:pt x="1699" y="149"/>
                </a:lnTo>
                <a:lnTo>
                  <a:pt x="1695" y="152"/>
                </a:lnTo>
                <a:lnTo>
                  <a:pt x="1689" y="154"/>
                </a:lnTo>
                <a:lnTo>
                  <a:pt x="1684" y="157"/>
                </a:lnTo>
                <a:lnTo>
                  <a:pt x="1676" y="161"/>
                </a:lnTo>
                <a:lnTo>
                  <a:pt x="1670" y="163"/>
                </a:lnTo>
                <a:lnTo>
                  <a:pt x="1655" y="168"/>
                </a:lnTo>
                <a:lnTo>
                  <a:pt x="1637" y="174"/>
                </a:lnTo>
                <a:lnTo>
                  <a:pt x="1618" y="179"/>
                </a:lnTo>
                <a:lnTo>
                  <a:pt x="1597" y="184"/>
                </a:lnTo>
                <a:lnTo>
                  <a:pt x="1574" y="189"/>
                </a:lnTo>
                <a:lnTo>
                  <a:pt x="1551" y="194"/>
                </a:lnTo>
                <a:lnTo>
                  <a:pt x="1526" y="199"/>
                </a:lnTo>
                <a:lnTo>
                  <a:pt x="1497" y="203"/>
                </a:lnTo>
                <a:lnTo>
                  <a:pt x="1470" y="208"/>
                </a:lnTo>
                <a:lnTo>
                  <a:pt x="1440" y="211"/>
                </a:lnTo>
                <a:lnTo>
                  <a:pt x="1409" y="215"/>
                </a:lnTo>
                <a:lnTo>
                  <a:pt x="1376" y="218"/>
                </a:lnTo>
                <a:lnTo>
                  <a:pt x="1342" y="221"/>
                </a:lnTo>
                <a:lnTo>
                  <a:pt x="1307" y="225"/>
                </a:lnTo>
                <a:lnTo>
                  <a:pt x="1270" y="228"/>
                </a:lnTo>
                <a:lnTo>
                  <a:pt x="1234" y="231"/>
                </a:lnTo>
                <a:lnTo>
                  <a:pt x="1196" y="233"/>
                </a:lnTo>
                <a:lnTo>
                  <a:pt x="1157" y="235"/>
                </a:lnTo>
                <a:lnTo>
                  <a:pt x="1117" y="238"/>
                </a:lnTo>
                <a:lnTo>
                  <a:pt x="1076" y="239"/>
                </a:lnTo>
                <a:lnTo>
                  <a:pt x="1034" y="241"/>
                </a:lnTo>
                <a:lnTo>
                  <a:pt x="992" y="242"/>
                </a:lnTo>
                <a:lnTo>
                  <a:pt x="950" y="242"/>
                </a:lnTo>
                <a:lnTo>
                  <a:pt x="905" y="243"/>
                </a:lnTo>
                <a:lnTo>
                  <a:pt x="861" y="243"/>
                </a:lnTo>
                <a:lnTo>
                  <a:pt x="817" y="243"/>
                </a:lnTo>
                <a:lnTo>
                  <a:pt x="773" y="242"/>
                </a:lnTo>
                <a:lnTo>
                  <a:pt x="731" y="242"/>
                </a:lnTo>
                <a:lnTo>
                  <a:pt x="688" y="241"/>
                </a:lnTo>
                <a:lnTo>
                  <a:pt x="646" y="239"/>
                </a:lnTo>
                <a:lnTo>
                  <a:pt x="606" y="238"/>
                </a:lnTo>
                <a:lnTo>
                  <a:pt x="565" y="235"/>
                </a:lnTo>
                <a:lnTo>
                  <a:pt x="525" y="233"/>
                </a:lnTo>
                <a:lnTo>
                  <a:pt x="488" y="231"/>
                </a:lnTo>
                <a:lnTo>
                  <a:pt x="450" y="228"/>
                </a:lnTo>
                <a:lnTo>
                  <a:pt x="415" y="225"/>
                </a:lnTo>
                <a:lnTo>
                  <a:pt x="379" y="221"/>
                </a:lnTo>
                <a:lnTo>
                  <a:pt x="346" y="218"/>
                </a:lnTo>
                <a:lnTo>
                  <a:pt x="314" y="215"/>
                </a:lnTo>
                <a:lnTo>
                  <a:pt x="283" y="211"/>
                </a:lnTo>
                <a:lnTo>
                  <a:pt x="252" y="208"/>
                </a:lnTo>
                <a:lnTo>
                  <a:pt x="223" y="203"/>
                </a:lnTo>
                <a:lnTo>
                  <a:pt x="196" y="199"/>
                </a:lnTo>
                <a:lnTo>
                  <a:pt x="171" y="194"/>
                </a:lnTo>
                <a:lnTo>
                  <a:pt x="147" y="189"/>
                </a:lnTo>
                <a:lnTo>
                  <a:pt x="125" y="184"/>
                </a:lnTo>
                <a:lnTo>
                  <a:pt x="104" y="179"/>
                </a:lnTo>
                <a:lnTo>
                  <a:pt x="85" y="174"/>
                </a:lnTo>
                <a:lnTo>
                  <a:pt x="68" y="168"/>
                </a:lnTo>
                <a:lnTo>
                  <a:pt x="52" y="163"/>
                </a:lnTo>
                <a:lnTo>
                  <a:pt x="45" y="161"/>
                </a:lnTo>
                <a:lnTo>
                  <a:pt x="39" y="157"/>
                </a:lnTo>
                <a:lnTo>
                  <a:pt x="33" y="154"/>
                </a:lnTo>
                <a:lnTo>
                  <a:pt x="27" y="152"/>
                </a:lnTo>
                <a:lnTo>
                  <a:pt x="22" y="149"/>
                </a:lnTo>
                <a:lnTo>
                  <a:pt x="18" y="146"/>
                </a:lnTo>
                <a:lnTo>
                  <a:pt x="14" y="142"/>
                </a:lnTo>
                <a:lnTo>
                  <a:pt x="10" y="140"/>
                </a:lnTo>
                <a:lnTo>
                  <a:pt x="6" y="137"/>
                </a:lnTo>
                <a:lnTo>
                  <a:pt x="4" y="134"/>
                </a:lnTo>
                <a:lnTo>
                  <a:pt x="2" y="131"/>
                </a:lnTo>
                <a:lnTo>
                  <a:pt x="0" y="127"/>
                </a:lnTo>
                <a:lnTo>
                  <a:pt x="0" y="124"/>
                </a:lnTo>
                <a:lnTo>
                  <a:pt x="0" y="121"/>
                </a:lnTo>
                <a:close/>
              </a:path>
            </a:pathLst>
          </a:custGeom>
          <a:solidFill>
            <a:srgbClr val="FFFFFF"/>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189" name="Freeform 29"/>
          <p:cNvSpPr>
            <a:spLocks/>
          </p:cNvSpPr>
          <p:nvPr/>
        </p:nvSpPr>
        <p:spPr bwMode="auto">
          <a:xfrm>
            <a:off x="2378075" y="3565525"/>
            <a:ext cx="1366838" cy="385763"/>
          </a:xfrm>
          <a:custGeom>
            <a:avLst/>
            <a:gdLst>
              <a:gd name="T0" fmla="*/ 0 w 1722"/>
              <a:gd name="T1" fmla="*/ 2147483647 h 243"/>
              <a:gd name="T2" fmla="*/ 2147483647 w 1722"/>
              <a:gd name="T3" fmla="*/ 2147483647 h 243"/>
              <a:gd name="T4" fmla="*/ 2147483647 w 1722"/>
              <a:gd name="T5" fmla="*/ 2147483647 h 243"/>
              <a:gd name="T6" fmla="*/ 2147483647 w 1722"/>
              <a:gd name="T7" fmla="*/ 2147483647 h 243"/>
              <a:gd name="T8" fmla="*/ 2147483647 w 1722"/>
              <a:gd name="T9" fmla="*/ 2147483647 h 243"/>
              <a:gd name="T10" fmla="*/ 2147483647 w 1722"/>
              <a:gd name="T11" fmla="*/ 2147483647 h 243"/>
              <a:gd name="T12" fmla="*/ 2147483647 w 1722"/>
              <a:gd name="T13" fmla="*/ 2147483647 h 243"/>
              <a:gd name="T14" fmla="*/ 2147483647 w 1722"/>
              <a:gd name="T15" fmla="*/ 2147483647 h 243"/>
              <a:gd name="T16" fmla="*/ 2147483647 w 1722"/>
              <a:gd name="T17" fmla="*/ 2147483647 h 243"/>
              <a:gd name="T18" fmla="*/ 2147483647 w 1722"/>
              <a:gd name="T19" fmla="*/ 2147483647 h 243"/>
              <a:gd name="T20" fmla="*/ 2147483647 w 1722"/>
              <a:gd name="T21" fmla="*/ 2147483647 h 243"/>
              <a:gd name="T22" fmla="*/ 2147483647 w 1722"/>
              <a:gd name="T23" fmla="*/ 2147483647 h 243"/>
              <a:gd name="T24" fmla="*/ 2147483647 w 1722"/>
              <a:gd name="T25" fmla="*/ 0 h 243"/>
              <a:gd name="T26" fmla="*/ 2147483647 w 1722"/>
              <a:gd name="T27" fmla="*/ 0 h 243"/>
              <a:gd name="T28" fmla="*/ 2147483647 w 1722"/>
              <a:gd name="T29" fmla="*/ 2147483647 h 243"/>
              <a:gd name="T30" fmla="*/ 2147483647 w 1722"/>
              <a:gd name="T31" fmla="*/ 2147483647 h 243"/>
              <a:gd name="T32" fmla="*/ 2147483647 w 1722"/>
              <a:gd name="T33" fmla="*/ 2147483647 h 243"/>
              <a:gd name="T34" fmla="*/ 2147483647 w 1722"/>
              <a:gd name="T35" fmla="*/ 2147483647 h 243"/>
              <a:gd name="T36" fmla="*/ 2147483647 w 1722"/>
              <a:gd name="T37" fmla="*/ 2147483647 h 243"/>
              <a:gd name="T38" fmla="*/ 2147483647 w 1722"/>
              <a:gd name="T39" fmla="*/ 2147483647 h 243"/>
              <a:gd name="T40" fmla="*/ 2147483647 w 1722"/>
              <a:gd name="T41" fmla="*/ 2147483647 h 243"/>
              <a:gd name="T42" fmla="*/ 2147483647 w 1722"/>
              <a:gd name="T43" fmla="*/ 2147483647 h 243"/>
              <a:gd name="T44" fmla="*/ 2147483647 w 1722"/>
              <a:gd name="T45" fmla="*/ 2147483647 h 243"/>
              <a:gd name="T46" fmla="*/ 2147483647 w 1722"/>
              <a:gd name="T47" fmla="*/ 2147483647 h 243"/>
              <a:gd name="T48" fmla="*/ 2147483647 w 1722"/>
              <a:gd name="T49" fmla="*/ 2147483647 h 243"/>
              <a:gd name="T50" fmla="*/ 2147483647 w 1722"/>
              <a:gd name="T51" fmla="*/ 2147483647 h 243"/>
              <a:gd name="T52" fmla="*/ 2147483647 w 1722"/>
              <a:gd name="T53" fmla="*/ 2147483647 h 243"/>
              <a:gd name="T54" fmla="*/ 2147483647 w 1722"/>
              <a:gd name="T55" fmla="*/ 2147483647 h 243"/>
              <a:gd name="T56" fmla="*/ 2147483647 w 1722"/>
              <a:gd name="T57" fmla="*/ 2147483647 h 243"/>
              <a:gd name="T58" fmla="*/ 2147483647 w 1722"/>
              <a:gd name="T59" fmla="*/ 2147483647 h 243"/>
              <a:gd name="T60" fmla="*/ 2147483647 w 1722"/>
              <a:gd name="T61" fmla="*/ 2147483647 h 243"/>
              <a:gd name="T62" fmla="*/ 2147483647 w 1722"/>
              <a:gd name="T63" fmla="*/ 2147483647 h 243"/>
              <a:gd name="T64" fmla="*/ 2147483647 w 1722"/>
              <a:gd name="T65" fmla="*/ 2147483647 h 243"/>
              <a:gd name="T66" fmla="*/ 2147483647 w 1722"/>
              <a:gd name="T67" fmla="*/ 2147483647 h 243"/>
              <a:gd name="T68" fmla="*/ 2147483647 w 1722"/>
              <a:gd name="T69" fmla="*/ 2147483647 h 243"/>
              <a:gd name="T70" fmla="*/ 2147483647 w 1722"/>
              <a:gd name="T71" fmla="*/ 2147483647 h 243"/>
              <a:gd name="T72" fmla="*/ 2147483647 w 1722"/>
              <a:gd name="T73" fmla="*/ 2147483647 h 243"/>
              <a:gd name="T74" fmla="*/ 2147483647 w 1722"/>
              <a:gd name="T75" fmla="*/ 2147483647 h 243"/>
              <a:gd name="T76" fmla="*/ 2147483647 w 1722"/>
              <a:gd name="T77" fmla="*/ 2147483647 h 243"/>
              <a:gd name="T78" fmla="*/ 2147483647 w 1722"/>
              <a:gd name="T79" fmla="*/ 2147483647 h 243"/>
              <a:gd name="T80" fmla="*/ 2147483647 w 1722"/>
              <a:gd name="T81" fmla="*/ 2147483647 h 243"/>
              <a:gd name="T82" fmla="*/ 2147483647 w 1722"/>
              <a:gd name="T83" fmla="*/ 2147483647 h 243"/>
              <a:gd name="T84" fmla="*/ 2147483647 w 1722"/>
              <a:gd name="T85" fmla="*/ 2147483647 h 243"/>
              <a:gd name="T86" fmla="*/ 2147483647 w 1722"/>
              <a:gd name="T87" fmla="*/ 2147483647 h 243"/>
              <a:gd name="T88" fmla="*/ 2147483647 w 1722"/>
              <a:gd name="T89" fmla="*/ 2147483647 h 243"/>
              <a:gd name="T90" fmla="*/ 2147483647 w 1722"/>
              <a:gd name="T91" fmla="*/ 2147483647 h 243"/>
              <a:gd name="T92" fmla="*/ 2147483647 w 1722"/>
              <a:gd name="T93" fmla="*/ 2147483647 h 243"/>
              <a:gd name="T94" fmla="*/ 2147483647 w 1722"/>
              <a:gd name="T95" fmla="*/ 2147483647 h 243"/>
              <a:gd name="T96" fmla="*/ 2147483647 w 1722"/>
              <a:gd name="T97" fmla="*/ 2147483647 h 243"/>
              <a:gd name="T98" fmla="*/ 2147483647 w 1722"/>
              <a:gd name="T99" fmla="*/ 2147483647 h 243"/>
              <a:gd name="T100" fmla="*/ 2147483647 w 1722"/>
              <a:gd name="T101" fmla="*/ 2147483647 h 243"/>
              <a:gd name="T102" fmla="*/ 0 w 1722"/>
              <a:gd name="T103" fmla="*/ 2147483647 h 2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2"/>
              <a:gd name="T157" fmla="*/ 0 h 243"/>
              <a:gd name="T158" fmla="*/ 1722 w 1722"/>
              <a:gd name="T159" fmla="*/ 243 h 24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2" h="243">
                <a:moveTo>
                  <a:pt x="0" y="121"/>
                </a:moveTo>
                <a:lnTo>
                  <a:pt x="0" y="118"/>
                </a:lnTo>
                <a:lnTo>
                  <a:pt x="0" y="115"/>
                </a:lnTo>
                <a:lnTo>
                  <a:pt x="2" y="112"/>
                </a:lnTo>
                <a:lnTo>
                  <a:pt x="4" y="109"/>
                </a:lnTo>
                <a:lnTo>
                  <a:pt x="6" y="106"/>
                </a:lnTo>
                <a:lnTo>
                  <a:pt x="10" y="103"/>
                </a:lnTo>
                <a:lnTo>
                  <a:pt x="14" y="100"/>
                </a:lnTo>
                <a:lnTo>
                  <a:pt x="18" y="96"/>
                </a:lnTo>
                <a:lnTo>
                  <a:pt x="22" y="94"/>
                </a:lnTo>
                <a:lnTo>
                  <a:pt x="27" y="91"/>
                </a:lnTo>
                <a:lnTo>
                  <a:pt x="33" y="88"/>
                </a:lnTo>
                <a:lnTo>
                  <a:pt x="39" y="86"/>
                </a:lnTo>
                <a:lnTo>
                  <a:pt x="45" y="83"/>
                </a:lnTo>
                <a:lnTo>
                  <a:pt x="52" y="79"/>
                </a:lnTo>
                <a:lnTo>
                  <a:pt x="68" y="74"/>
                </a:lnTo>
                <a:lnTo>
                  <a:pt x="85" y="69"/>
                </a:lnTo>
                <a:lnTo>
                  <a:pt x="104" y="63"/>
                </a:lnTo>
                <a:lnTo>
                  <a:pt x="125" y="58"/>
                </a:lnTo>
                <a:lnTo>
                  <a:pt x="147" y="54"/>
                </a:lnTo>
                <a:lnTo>
                  <a:pt x="171" y="48"/>
                </a:lnTo>
                <a:lnTo>
                  <a:pt x="196" y="44"/>
                </a:lnTo>
                <a:lnTo>
                  <a:pt x="223" y="40"/>
                </a:lnTo>
                <a:lnTo>
                  <a:pt x="252" y="35"/>
                </a:lnTo>
                <a:lnTo>
                  <a:pt x="283" y="31"/>
                </a:lnTo>
                <a:lnTo>
                  <a:pt x="314" y="28"/>
                </a:lnTo>
                <a:lnTo>
                  <a:pt x="346" y="24"/>
                </a:lnTo>
                <a:lnTo>
                  <a:pt x="379" y="20"/>
                </a:lnTo>
                <a:lnTo>
                  <a:pt x="415" y="17"/>
                </a:lnTo>
                <a:lnTo>
                  <a:pt x="450" y="14"/>
                </a:lnTo>
                <a:lnTo>
                  <a:pt x="488" y="12"/>
                </a:lnTo>
                <a:lnTo>
                  <a:pt x="525" y="10"/>
                </a:lnTo>
                <a:lnTo>
                  <a:pt x="565" y="8"/>
                </a:lnTo>
                <a:lnTo>
                  <a:pt x="606" y="6"/>
                </a:lnTo>
                <a:lnTo>
                  <a:pt x="646" y="3"/>
                </a:lnTo>
                <a:lnTo>
                  <a:pt x="688" y="2"/>
                </a:lnTo>
                <a:lnTo>
                  <a:pt x="731" y="1"/>
                </a:lnTo>
                <a:lnTo>
                  <a:pt x="773" y="0"/>
                </a:lnTo>
                <a:lnTo>
                  <a:pt x="817" y="0"/>
                </a:lnTo>
                <a:lnTo>
                  <a:pt x="861" y="0"/>
                </a:lnTo>
                <a:lnTo>
                  <a:pt x="905" y="0"/>
                </a:lnTo>
                <a:lnTo>
                  <a:pt x="950" y="0"/>
                </a:lnTo>
                <a:lnTo>
                  <a:pt x="992" y="1"/>
                </a:lnTo>
                <a:lnTo>
                  <a:pt x="1034" y="2"/>
                </a:lnTo>
                <a:lnTo>
                  <a:pt x="1076" y="3"/>
                </a:lnTo>
                <a:lnTo>
                  <a:pt x="1117" y="6"/>
                </a:lnTo>
                <a:lnTo>
                  <a:pt x="1157" y="8"/>
                </a:lnTo>
                <a:lnTo>
                  <a:pt x="1196" y="10"/>
                </a:lnTo>
                <a:lnTo>
                  <a:pt x="1234" y="12"/>
                </a:lnTo>
                <a:lnTo>
                  <a:pt x="1270" y="14"/>
                </a:lnTo>
                <a:lnTo>
                  <a:pt x="1307" y="17"/>
                </a:lnTo>
                <a:lnTo>
                  <a:pt x="1342" y="20"/>
                </a:lnTo>
                <a:lnTo>
                  <a:pt x="1376" y="24"/>
                </a:lnTo>
                <a:lnTo>
                  <a:pt x="1409" y="28"/>
                </a:lnTo>
                <a:lnTo>
                  <a:pt x="1440" y="31"/>
                </a:lnTo>
                <a:lnTo>
                  <a:pt x="1470" y="35"/>
                </a:lnTo>
                <a:lnTo>
                  <a:pt x="1497" y="40"/>
                </a:lnTo>
                <a:lnTo>
                  <a:pt x="1526" y="44"/>
                </a:lnTo>
                <a:lnTo>
                  <a:pt x="1551" y="48"/>
                </a:lnTo>
                <a:lnTo>
                  <a:pt x="1574" y="54"/>
                </a:lnTo>
                <a:lnTo>
                  <a:pt x="1597" y="58"/>
                </a:lnTo>
                <a:lnTo>
                  <a:pt x="1618" y="63"/>
                </a:lnTo>
                <a:lnTo>
                  <a:pt x="1637" y="69"/>
                </a:lnTo>
                <a:lnTo>
                  <a:pt x="1655" y="74"/>
                </a:lnTo>
                <a:lnTo>
                  <a:pt x="1670" y="79"/>
                </a:lnTo>
                <a:lnTo>
                  <a:pt x="1676" y="83"/>
                </a:lnTo>
                <a:lnTo>
                  <a:pt x="1684" y="86"/>
                </a:lnTo>
                <a:lnTo>
                  <a:pt x="1689" y="88"/>
                </a:lnTo>
                <a:lnTo>
                  <a:pt x="1695" y="91"/>
                </a:lnTo>
                <a:lnTo>
                  <a:pt x="1699" y="94"/>
                </a:lnTo>
                <a:lnTo>
                  <a:pt x="1705" y="96"/>
                </a:lnTo>
                <a:lnTo>
                  <a:pt x="1709" y="100"/>
                </a:lnTo>
                <a:lnTo>
                  <a:pt x="1712" y="103"/>
                </a:lnTo>
                <a:lnTo>
                  <a:pt x="1714" y="106"/>
                </a:lnTo>
                <a:lnTo>
                  <a:pt x="1718" y="109"/>
                </a:lnTo>
                <a:lnTo>
                  <a:pt x="1720" y="112"/>
                </a:lnTo>
                <a:lnTo>
                  <a:pt x="1720" y="115"/>
                </a:lnTo>
                <a:lnTo>
                  <a:pt x="1722" y="118"/>
                </a:lnTo>
                <a:lnTo>
                  <a:pt x="1722" y="121"/>
                </a:lnTo>
                <a:lnTo>
                  <a:pt x="1722" y="124"/>
                </a:lnTo>
                <a:lnTo>
                  <a:pt x="1720" y="127"/>
                </a:lnTo>
                <a:lnTo>
                  <a:pt x="1720" y="131"/>
                </a:lnTo>
                <a:lnTo>
                  <a:pt x="1718" y="134"/>
                </a:lnTo>
                <a:lnTo>
                  <a:pt x="1714" y="137"/>
                </a:lnTo>
                <a:lnTo>
                  <a:pt x="1712" y="140"/>
                </a:lnTo>
                <a:lnTo>
                  <a:pt x="1709" y="142"/>
                </a:lnTo>
                <a:lnTo>
                  <a:pt x="1705" y="146"/>
                </a:lnTo>
                <a:lnTo>
                  <a:pt x="1699" y="149"/>
                </a:lnTo>
                <a:lnTo>
                  <a:pt x="1695" y="152"/>
                </a:lnTo>
                <a:lnTo>
                  <a:pt x="1689" y="154"/>
                </a:lnTo>
                <a:lnTo>
                  <a:pt x="1684" y="157"/>
                </a:lnTo>
                <a:lnTo>
                  <a:pt x="1676" y="161"/>
                </a:lnTo>
                <a:lnTo>
                  <a:pt x="1670" y="163"/>
                </a:lnTo>
                <a:lnTo>
                  <a:pt x="1655" y="168"/>
                </a:lnTo>
                <a:lnTo>
                  <a:pt x="1637" y="174"/>
                </a:lnTo>
                <a:lnTo>
                  <a:pt x="1618" y="179"/>
                </a:lnTo>
                <a:lnTo>
                  <a:pt x="1597" y="184"/>
                </a:lnTo>
                <a:lnTo>
                  <a:pt x="1574" y="189"/>
                </a:lnTo>
                <a:lnTo>
                  <a:pt x="1551" y="194"/>
                </a:lnTo>
                <a:lnTo>
                  <a:pt x="1526" y="199"/>
                </a:lnTo>
                <a:lnTo>
                  <a:pt x="1497" y="203"/>
                </a:lnTo>
                <a:lnTo>
                  <a:pt x="1470" y="208"/>
                </a:lnTo>
                <a:lnTo>
                  <a:pt x="1440" y="211"/>
                </a:lnTo>
                <a:lnTo>
                  <a:pt x="1409" y="215"/>
                </a:lnTo>
                <a:lnTo>
                  <a:pt x="1376" y="218"/>
                </a:lnTo>
                <a:lnTo>
                  <a:pt x="1342" y="221"/>
                </a:lnTo>
                <a:lnTo>
                  <a:pt x="1307" y="225"/>
                </a:lnTo>
                <a:lnTo>
                  <a:pt x="1270" y="228"/>
                </a:lnTo>
                <a:lnTo>
                  <a:pt x="1234" y="231"/>
                </a:lnTo>
                <a:lnTo>
                  <a:pt x="1196" y="233"/>
                </a:lnTo>
                <a:lnTo>
                  <a:pt x="1157" y="235"/>
                </a:lnTo>
                <a:lnTo>
                  <a:pt x="1117" y="238"/>
                </a:lnTo>
                <a:lnTo>
                  <a:pt x="1076" y="239"/>
                </a:lnTo>
                <a:lnTo>
                  <a:pt x="1034" y="241"/>
                </a:lnTo>
                <a:lnTo>
                  <a:pt x="992" y="242"/>
                </a:lnTo>
                <a:lnTo>
                  <a:pt x="950" y="242"/>
                </a:lnTo>
                <a:lnTo>
                  <a:pt x="905" y="243"/>
                </a:lnTo>
                <a:lnTo>
                  <a:pt x="861" y="243"/>
                </a:lnTo>
                <a:lnTo>
                  <a:pt x="817" y="243"/>
                </a:lnTo>
                <a:lnTo>
                  <a:pt x="773" y="242"/>
                </a:lnTo>
                <a:lnTo>
                  <a:pt x="731" y="242"/>
                </a:lnTo>
                <a:lnTo>
                  <a:pt x="688" y="241"/>
                </a:lnTo>
                <a:lnTo>
                  <a:pt x="646" y="239"/>
                </a:lnTo>
                <a:lnTo>
                  <a:pt x="606" y="238"/>
                </a:lnTo>
                <a:lnTo>
                  <a:pt x="565" y="235"/>
                </a:lnTo>
                <a:lnTo>
                  <a:pt x="525" y="233"/>
                </a:lnTo>
                <a:lnTo>
                  <a:pt x="488" y="231"/>
                </a:lnTo>
                <a:lnTo>
                  <a:pt x="450" y="228"/>
                </a:lnTo>
                <a:lnTo>
                  <a:pt x="415" y="225"/>
                </a:lnTo>
                <a:lnTo>
                  <a:pt x="379" y="221"/>
                </a:lnTo>
                <a:lnTo>
                  <a:pt x="346" y="218"/>
                </a:lnTo>
                <a:lnTo>
                  <a:pt x="314" y="215"/>
                </a:lnTo>
                <a:lnTo>
                  <a:pt x="283" y="211"/>
                </a:lnTo>
                <a:lnTo>
                  <a:pt x="252" y="208"/>
                </a:lnTo>
                <a:lnTo>
                  <a:pt x="223" y="203"/>
                </a:lnTo>
                <a:lnTo>
                  <a:pt x="196" y="199"/>
                </a:lnTo>
                <a:lnTo>
                  <a:pt x="171" y="194"/>
                </a:lnTo>
                <a:lnTo>
                  <a:pt x="147" y="189"/>
                </a:lnTo>
                <a:lnTo>
                  <a:pt x="125" y="184"/>
                </a:lnTo>
                <a:lnTo>
                  <a:pt x="104" y="179"/>
                </a:lnTo>
                <a:lnTo>
                  <a:pt x="85" y="174"/>
                </a:lnTo>
                <a:lnTo>
                  <a:pt x="68" y="168"/>
                </a:lnTo>
                <a:lnTo>
                  <a:pt x="52" y="163"/>
                </a:lnTo>
                <a:lnTo>
                  <a:pt x="45" y="161"/>
                </a:lnTo>
                <a:lnTo>
                  <a:pt x="39" y="157"/>
                </a:lnTo>
                <a:lnTo>
                  <a:pt x="33" y="154"/>
                </a:lnTo>
                <a:lnTo>
                  <a:pt x="27" y="152"/>
                </a:lnTo>
                <a:lnTo>
                  <a:pt x="22" y="149"/>
                </a:lnTo>
                <a:lnTo>
                  <a:pt x="18" y="146"/>
                </a:lnTo>
                <a:lnTo>
                  <a:pt x="14" y="142"/>
                </a:lnTo>
                <a:lnTo>
                  <a:pt x="10" y="140"/>
                </a:lnTo>
                <a:lnTo>
                  <a:pt x="6" y="137"/>
                </a:lnTo>
                <a:lnTo>
                  <a:pt x="4" y="134"/>
                </a:lnTo>
                <a:lnTo>
                  <a:pt x="2" y="131"/>
                </a:lnTo>
                <a:lnTo>
                  <a:pt x="0" y="127"/>
                </a:lnTo>
                <a:lnTo>
                  <a:pt x="0" y="124"/>
                </a:lnTo>
                <a:lnTo>
                  <a:pt x="0" y="121"/>
                </a:lnTo>
              </a:path>
            </a:pathLst>
          </a:custGeom>
          <a:solidFill>
            <a:srgbClr val="FFFFCC"/>
          </a:solid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190" name="Rectangle 30"/>
          <p:cNvSpPr>
            <a:spLocks noChangeArrowheads="1"/>
          </p:cNvSpPr>
          <p:nvPr/>
        </p:nvSpPr>
        <p:spPr bwMode="auto">
          <a:xfrm>
            <a:off x="2544763" y="3630613"/>
            <a:ext cx="11430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概要设计书</a:t>
            </a:r>
            <a:endParaRPr lang="zh-CN" altLang="en-US" b="1" i="0">
              <a:latin typeface="华文楷体" pitchFamily="2" charset="-122"/>
              <a:ea typeface="华文楷体" pitchFamily="2" charset="-122"/>
            </a:endParaRPr>
          </a:p>
        </p:txBody>
      </p:sp>
      <p:sp>
        <p:nvSpPr>
          <p:cNvPr id="92191" name="Rectangle 31"/>
          <p:cNvSpPr>
            <a:spLocks noChangeArrowheads="1"/>
          </p:cNvSpPr>
          <p:nvPr/>
        </p:nvSpPr>
        <p:spPr bwMode="auto">
          <a:xfrm>
            <a:off x="2605088" y="4113213"/>
            <a:ext cx="1285875" cy="327025"/>
          </a:xfrm>
          <a:prstGeom prst="rect">
            <a:avLst/>
          </a:prstGeom>
          <a:solidFill>
            <a:srgbClr val="CCCCFF"/>
          </a:solidFill>
          <a:ln w="9525">
            <a:no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192" name="Rectangle 32"/>
          <p:cNvSpPr>
            <a:spLocks noChangeArrowheads="1"/>
          </p:cNvSpPr>
          <p:nvPr/>
        </p:nvSpPr>
        <p:spPr bwMode="auto">
          <a:xfrm>
            <a:off x="2605088" y="4113213"/>
            <a:ext cx="1285875" cy="327025"/>
          </a:xfrm>
          <a:prstGeom prst="rect">
            <a:avLst/>
          </a:prstGeom>
          <a:noFill/>
          <a:ln w="12700">
            <a:solidFill>
              <a:srgbClr val="000000"/>
            </a:solid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193" name="Rectangle 33"/>
          <p:cNvSpPr>
            <a:spLocks noChangeArrowheads="1"/>
          </p:cNvSpPr>
          <p:nvPr/>
        </p:nvSpPr>
        <p:spPr bwMode="auto">
          <a:xfrm>
            <a:off x="2833688" y="4148138"/>
            <a:ext cx="914400" cy="274637"/>
          </a:xfrm>
          <a:prstGeom prst="rect">
            <a:avLst/>
          </a:prstGeom>
          <a:noFill/>
          <a:ln w="9525">
            <a:noFill/>
            <a:miter lim="800000"/>
            <a:headEnd/>
            <a:tailEnd/>
          </a:ln>
        </p:spPr>
        <p:txBody>
          <a:bodyPr wrap="none" lIns="0" tIns="0" rIns="0" bIns="0">
            <a:spAutoFit/>
          </a:bodyPr>
          <a:lstStyle/>
          <a:p>
            <a:pPr defTabSz="912813"/>
            <a:r>
              <a:rPr lang="zh-CN" altLang="en-US" b="1" i="0" dirty="0">
                <a:solidFill>
                  <a:srgbClr val="000000"/>
                </a:solidFill>
                <a:latin typeface="华文楷体" pitchFamily="2" charset="-122"/>
                <a:ea typeface="华文楷体" pitchFamily="2" charset="-122"/>
              </a:rPr>
              <a:t>详细设计</a:t>
            </a:r>
            <a:endParaRPr lang="zh-CN" altLang="en-US" b="1" i="0" dirty="0">
              <a:latin typeface="华文楷体" pitchFamily="2" charset="-122"/>
              <a:ea typeface="华文楷体" pitchFamily="2" charset="-122"/>
            </a:endParaRPr>
          </a:p>
        </p:txBody>
      </p:sp>
      <p:sp>
        <p:nvSpPr>
          <p:cNvPr id="92194" name="Freeform 34"/>
          <p:cNvSpPr>
            <a:spLocks/>
          </p:cNvSpPr>
          <p:nvPr/>
        </p:nvSpPr>
        <p:spPr bwMode="auto">
          <a:xfrm>
            <a:off x="2867025" y="4651375"/>
            <a:ext cx="1365250" cy="385763"/>
          </a:xfrm>
          <a:custGeom>
            <a:avLst/>
            <a:gdLst>
              <a:gd name="T0" fmla="*/ 0 w 1722"/>
              <a:gd name="T1" fmla="*/ 2147483647 h 243"/>
              <a:gd name="T2" fmla="*/ 2147483647 w 1722"/>
              <a:gd name="T3" fmla="*/ 2147483647 h 243"/>
              <a:gd name="T4" fmla="*/ 2147483647 w 1722"/>
              <a:gd name="T5" fmla="*/ 2147483647 h 243"/>
              <a:gd name="T6" fmla="*/ 2147483647 w 1722"/>
              <a:gd name="T7" fmla="*/ 2147483647 h 243"/>
              <a:gd name="T8" fmla="*/ 2147483647 w 1722"/>
              <a:gd name="T9" fmla="*/ 2147483647 h 243"/>
              <a:gd name="T10" fmla="*/ 2147483647 w 1722"/>
              <a:gd name="T11" fmla="*/ 2147483647 h 243"/>
              <a:gd name="T12" fmla="*/ 2147483647 w 1722"/>
              <a:gd name="T13" fmla="*/ 2147483647 h 243"/>
              <a:gd name="T14" fmla="*/ 2147483647 w 1722"/>
              <a:gd name="T15" fmla="*/ 2147483647 h 243"/>
              <a:gd name="T16" fmla="*/ 2147483647 w 1722"/>
              <a:gd name="T17" fmla="*/ 2147483647 h 243"/>
              <a:gd name="T18" fmla="*/ 2147483647 w 1722"/>
              <a:gd name="T19" fmla="*/ 2147483647 h 243"/>
              <a:gd name="T20" fmla="*/ 2147483647 w 1722"/>
              <a:gd name="T21" fmla="*/ 2147483647 h 243"/>
              <a:gd name="T22" fmla="*/ 2147483647 w 1722"/>
              <a:gd name="T23" fmla="*/ 2147483647 h 243"/>
              <a:gd name="T24" fmla="*/ 2147483647 w 1722"/>
              <a:gd name="T25" fmla="*/ 0 h 243"/>
              <a:gd name="T26" fmla="*/ 2147483647 w 1722"/>
              <a:gd name="T27" fmla="*/ 0 h 243"/>
              <a:gd name="T28" fmla="*/ 2147483647 w 1722"/>
              <a:gd name="T29" fmla="*/ 2147483647 h 243"/>
              <a:gd name="T30" fmla="*/ 2147483647 w 1722"/>
              <a:gd name="T31" fmla="*/ 2147483647 h 243"/>
              <a:gd name="T32" fmla="*/ 2147483647 w 1722"/>
              <a:gd name="T33" fmla="*/ 2147483647 h 243"/>
              <a:gd name="T34" fmla="*/ 2147483647 w 1722"/>
              <a:gd name="T35" fmla="*/ 2147483647 h 243"/>
              <a:gd name="T36" fmla="*/ 2147483647 w 1722"/>
              <a:gd name="T37" fmla="*/ 2147483647 h 243"/>
              <a:gd name="T38" fmla="*/ 2147483647 w 1722"/>
              <a:gd name="T39" fmla="*/ 2147483647 h 243"/>
              <a:gd name="T40" fmla="*/ 2147483647 w 1722"/>
              <a:gd name="T41" fmla="*/ 2147483647 h 243"/>
              <a:gd name="T42" fmla="*/ 2147483647 w 1722"/>
              <a:gd name="T43" fmla="*/ 2147483647 h 243"/>
              <a:gd name="T44" fmla="*/ 2147483647 w 1722"/>
              <a:gd name="T45" fmla="*/ 2147483647 h 243"/>
              <a:gd name="T46" fmla="*/ 2147483647 w 1722"/>
              <a:gd name="T47" fmla="*/ 2147483647 h 243"/>
              <a:gd name="T48" fmla="*/ 2147483647 w 1722"/>
              <a:gd name="T49" fmla="*/ 2147483647 h 243"/>
              <a:gd name="T50" fmla="*/ 2147483647 w 1722"/>
              <a:gd name="T51" fmla="*/ 2147483647 h 243"/>
              <a:gd name="T52" fmla="*/ 2147483647 w 1722"/>
              <a:gd name="T53" fmla="*/ 2147483647 h 243"/>
              <a:gd name="T54" fmla="*/ 2147483647 w 1722"/>
              <a:gd name="T55" fmla="*/ 2147483647 h 243"/>
              <a:gd name="T56" fmla="*/ 2147483647 w 1722"/>
              <a:gd name="T57" fmla="*/ 2147483647 h 243"/>
              <a:gd name="T58" fmla="*/ 2147483647 w 1722"/>
              <a:gd name="T59" fmla="*/ 2147483647 h 243"/>
              <a:gd name="T60" fmla="*/ 2147483647 w 1722"/>
              <a:gd name="T61" fmla="*/ 2147483647 h 243"/>
              <a:gd name="T62" fmla="*/ 2147483647 w 1722"/>
              <a:gd name="T63" fmla="*/ 2147483647 h 243"/>
              <a:gd name="T64" fmla="*/ 2147483647 w 1722"/>
              <a:gd name="T65" fmla="*/ 2147483647 h 243"/>
              <a:gd name="T66" fmla="*/ 2147483647 w 1722"/>
              <a:gd name="T67" fmla="*/ 2147483647 h 243"/>
              <a:gd name="T68" fmla="*/ 2147483647 w 1722"/>
              <a:gd name="T69" fmla="*/ 2147483647 h 243"/>
              <a:gd name="T70" fmla="*/ 2147483647 w 1722"/>
              <a:gd name="T71" fmla="*/ 2147483647 h 243"/>
              <a:gd name="T72" fmla="*/ 2147483647 w 1722"/>
              <a:gd name="T73" fmla="*/ 2147483647 h 243"/>
              <a:gd name="T74" fmla="*/ 2147483647 w 1722"/>
              <a:gd name="T75" fmla="*/ 2147483647 h 243"/>
              <a:gd name="T76" fmla="*/ 2147483647 w 1722"/>
              <a:gd name="T77" fmla="*/ 2147483647 h 243"/>
              <a:gd name="T78" fmla="*/ 2147483647 w 1722"/>
              <a:gd name="T79" fmla="*/ 2147483647 h 243"/>
              <a:gd name="T80" fmla="*/ 2147483647 w 1722"/>
              <a:gd name="T81" fmla="*/ 2147483647 h 243"/>
              <a:gd name="T82" fmla="*/ 2147483647 w 1722"/>
              <a:gd name="T83" fmla="*/ 2147483647 h 243"/>
              <a:gd name="T84" fmla="*/ 2147483647 w 1722"/>
              <a:gd name="T85" fmla="*/ 2147483647 h 243"/>
              <a:gd name="T86" fmla="*/ 2147483647 w 1722"/>
              <a:gd name="T87" fmla="*/ 2147483647 h 243"/>
              <a:gd name="T88" fmla="*/ 2147483647 w 1722"/>
              <a:gd name="T89" fmla="*/ 2147483647 h 243"/>
              <a:gd name="T90" fmla="*/ 2147483647 w 1722"/>
              <a:gd name="T91" fmla="*/ 2147483647 h 243"/>
              <a:gd name="T92" fmla="*/ 2147483647 w 1722"/>
              <a:gd name="T93" fmla="*/ 2147483647 h 243"/>
              <a:gd name="T94" fmla="*/ 2147483647 w 1722"/>
              <a:gd name="T95" fmla="*/ 2147483647 h 243"/>
              <a:gd name="T96" fmla="*/ 2147483647 w 1722"/>
              <a:gd name="T97" fmla="*/ 2147483647 h 243"/>
              <a:gd name="T98" fmla="*/ 2147483647 w 1722"/>
              <a:gd name="T99" fmla="*/ 2147483647 h 243"/>
              <a:gd name="T100" fmla="*/ 2147483647 w 1722"/>
              <a:gd name="T101" fmla="*/ 2147483647 h 243"/>
              <a:gd name="T102" fmla="*/ 0 w 1722"/>
              <a:gd name="T103" fmla="*/ 2147483647 h 2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2"/>
              <a:gd name="T157" fmla="*/ 0 h 243"/>
              <a:gd name="T158" fmla="*/ 1722 w 1722"/>
              <a:gd name="T159" fmla="*/ 243 h 24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2" h="243">
                <a:moveTo>
                  <a:pt x="0" y="121"/>
                </a:moveTo>
                <a:lnTo>
                  <a:pt x="0" y="118"/>
                </a:lnTo>
                <a:lnTo>
                  <a:pt x="0" y="115"/>
                </a:lnTo>
                <a:lnTo>
                  <a:pt x="2" y="113"/>
                </a:lnTo>
                <a:lnTo>
                  <a:pt x="4" y="109"/>
                </a:lnTo>
                <a:lnTo>
                  <a:pt x="6" y="106"/>
                </a:lnTo>
                <a:lnTo>
                  <a:pt x="10" y="103"/>
                </a:lnTo>
                <a:lnTo>
                  <a:pt x="14" y="100"/>
                </a:lnTo>
                <a:lnTo>
                  <a:pt x="18" y="97"/>
                </a:lnTo>
                <a:lnTo>
                  <a:pt x="21" y="94"/>
                </a:lnTo>
                <a:lnTo>
                  <a:pt x="27" y="91"/>
                </a:lnTo>
                <a:lnTo>
                  <a:pt x="33" y="88"/>
                </a:lnTo>
                <a:lnTo>
                  <a:pt x="39" y="86"/>
                </a:lnTo>
                <a:lnTo>
                  <a:pt x="44" y="83"/>
                </a:lnTo>
                <a:lnTo>
                  <a:pt x="52" y="80"/>
                </a:lnTo>
                <a:lnTo>
                  <a:pt x="68" y="74"/>
                </a:lnTo>
                <a:lnTo>
                  <a:pt x="85" y="69"/>
                </a:lnTo>
                <a:lnTo>
                  <a:pt x="104" y="63"/>
                </a:lnTo>
                <a:lnTo>
                  <a:pt x="125" y="58"/>
                </a:lnTo>
                <a:lnTo>
                  <a:pt x="146" y="54"/>
                </a:lnTo>
                <a:lnTo>
                  <a:pt x="171" y="49"/>
                </a:lnTo>
                <a:lnTo>
                  <a:pt x="196" y="44"/>
                </a:lnTo>
                <a:lnTo>
                  <a:pt x="223" y="40"/>
                </a:lnTo>
                <a:lnTo>
                  <a:pt x="252" y="36"/>
                </a:lnTo>
                <a:lnTo>
                  <a:pt x="283" y="31"/>
                </a:lnTo>
                <a:lnTo>
                  <a:pt x="313" y="28"/>
                </a:lnTo>
                <a:lnTo>
                  <a:pt x="346" y="24"/>
                </a:lnTo>
                <a:lnTo>
                  <a:pt x="379" y="21"/>
                </a:lnTo>
                <a:lnTo>
                  <a:pt x="415" y="17"/>
                </a:lnTo>
                <a:lnTo>
                  <a:pt x="450" y="14"/>
                </a:lnTo>
                <a:lnTo>
                  <a:pt x="488" y="12"/>
                </a:lnTo>
                <a:lnTo>
                  <a:pt x="525" y="10"/>
                </a:lnTo>
                <a:lnTo>
                  <a:pt x="565" y="8"/>
                </a:lnTo>
                <a:lnTo>
                  <a:pt x="606" y="6"/>
                </a:lnTo>
                <a:lnTo>
                  <a:pt x="646" y="4"/>
                </a:lnTo>
                <a:lnTo>
                  <a:pt x="688" y="3"/>
                </a:lnTo>
                <a:lnTo>
                  <a:pt x="730" y="1"/>
                </a:lnTo>
                <a:lnTo>
                  <a:pt x="773" y="0"/>
                </a:lnTo>
                <a:lnTo>
                  <a:pt x="817" y="0"/>
                </a:lnTo>
                <a:lnTo>
                  <a:pt x="861" y="0"/>
                </a:lnTo>
                <a:lnTo>
                  <a:pt x="905" y="0"/>
                </a:lnTo>
                <a:lnTo>
                  <a:pt x="949" y="0"/>
                </a:lnTo>
                <a:lnTo>
                  <a:pt x="992" y="1"/>
                </a:lnTo>
                <a:lnTo>
                  <a:pt x="1034" y="3"/>
                </a:lnTo>
                <a:lnTo>
                  <a:pt x="1076" y="4"/>
                </a:lnTo>
                <a:lnTo>
                  <a:pt x="1117" y="6"/>
                </a:lnTo>
                <a:lnTo>
                  <a:pt x="1157" y="8"/>
                </a:lnTo>
                <a:lnTo>
                  <a:pt x="1195" y="10"/>
                </a:lnTo>
                <a:lnTo>
                  <a:pt x="1234" y="12"/>
                </a:lnTo>
                <a:lnTo>
                  <a:pt x="1270" y="14"/>
                </a:lnTo>
                <a:lnTo>
                  <a:pt x="1307" y="17"/>
                </a:lnTo>
                <a:lnTo>
                  <a:pt x="1341" y="21"/>
                </a:lnTo>
                <a:lnTo>
                  <a:pt x="1376" y="24"/>
                </a:lnTo>
                <a:lnTo>
                  <a:pt x="1409" y="28"/>
                </a:lnTo>
                <a:lnTo>
                  <a:pt x="1439" y="31"/>
                </a:lnTo>
                <a:lnTo>
                  <a:pt x="1470" y="36"/>
                </a:lnTo>
                <a:lnTo>
                  <a:pt x="1497" y="40"/>
                </a:lnTo>
                <a:lnTo>
                  <a:pt x="1526" y="44"/>
                </a:lnTo>
                <a:lnTo>
                  <a:pt x="1551" y="49"/>
                </a:lnTo>
                <a:lnTo>
                  <a:pt x="1574" y="54"/>
                </a:lnTo>
                <a:lnTo>
                  <a:pt x="1597" y="58"/>
                </a:lnTo>
                <a:lnTo>
                  <a:pt x="1618" y="63"/>
                </a:lnTo>
                <a:lnTo>
                  <a:pt x="1637" y="69"/>
                </a:lnTo>
                <a:lnTo>
                  <a:pt x="1655" y="74"/>
                </a:lnTo>
                <a:lnTo>
                  <a:pt x="1670" y="80"/>
                </a:lnTo>
                <a:lnTo>
                  <a:pt x="1676" y="83"/>
                </a:lnTo>
                <a:lnTo>
                  <a:pt x="1683" y="86"/>
                </a:lnTo>
                <a:lnTo>
                  <a:pt x="1689" y="88"/>
                </a:lnTo>
                <a:lnTo>
                  <a:pt x="1695" y="91"/>
                </a:lnTo>
                <a:lnTo>
                  <a:pt x="1699" y="94"/>
                </a:lnTo>
                <a:lnTo>
                  <a:pt x="1704" y="97"/>
                </a:lnTo>
                <a:lnTo>
                  <a:pt x="1708" y="100"/>
                </a:lnTo>
                <a:lnTo>
                  <a:pt x="1712" y="103"/>
                </a:lnTo>
                <a:lnTo>
                  <a:pt x="1714" y="106"/>
                </a:lnTo>
                <a:lnTo>
                  <a:pt x="1718" y="109"/>
                </a:lnTo>
                <a:lnTo>
                  <a:pt x="1720" y="113"/>
                </a:lnTo>
                <a:lnTo>
                  <a:pt x="1720" y="115"/>
                </a:lnTo>
                <a:lnTo>
                  <a:pt x="1722" y="118"/>
                </a:lnTo>
                <a:lnTo>
                  <a:pt x="1722" y="121"/>
                </a:lnTo>
                <a:lnTo>
                  <a:pt x="1722" y="124"/>
                </a:lnTo>
                <a:lnTo>
                  <a:pt x="1720" y="128"/>
                </a:lnTo>
                <a:lnTo>
                  <a:pt x="1720" y="131"/>
                </a:lnTo>
                <a:lnTo>
                  <a:pt x="1718" y="134"/>
                </a:lnTo>
                <a:lnTo>
                  <a:pt x="1714" y="137"/>
                </a:lnTo>
                <a:lnTo>
                  <a:pt x="1712" y="140"/>
                </a:lnTo>
                <a:lnTo>
                  <a:pt x="1708" y="143"/>
                </a:lnTo>
                <a:lnTo>
                  <a:pt x="1704" y="146"/>
                </a:lnTo>
                <a:lnTo>
                  <a:pt x="1699" y="149"/>
                </a:lnTo>
                <a:lnTo>
                  <a:pt x="1695" y="152"/>
                </a:lnTo>
                <a:lnTo>
                  <a:pt x="1689" y="154"/>
                </a:lnTo>
                <a:lnTo>
                  <a:pt x="1683" y="158"/>
                </a:lnTo>
                <a:lnTo>
                  <a:pt x="1676" y="161"/>
                </a:lnTo>
                <a:lnTo>
                  <a:pt x="1670" y="163"/>
                </a:lnTo>
                <a:lnTo>
                  <a:pt x="1655" y="168"/>
                </a:lnTo>
                <a:lnTo>
                  <a:pt x="1637" y="175"/>
                </a:lnTo>
                <a:lnTo>
                  <a:pt x="1618" y="179"/>
                </a:lnTo>
                <a:lnTo>
                  <a:pt x="1597" y="184"/>
                </a:lnTo>
                <a:lnTo>
                  <a:pt x="1574" y="190"/>
                </a:lnTo>
                <a:lnTo>
                  <a:pt x="1551" y="194"/>
                </a:lnTo>
                <a:lnTo>
                  <a:pt x="1526" y="199"/>
                </a:lnTo>
                <a:lnTo>
                  <a:pt x="1497" y="204"/>
                </a:lnTo>
                <a:lnTo>
                  <a:pt x="1470" y="208"/>
                </a:lnTo>
                <a:lnTo>
                  <a:pt x="1439" y="211"/>
                </a:lnTo>
                <a:lnTo>
                  <a:pt x="1409" y="215"/>
                </a:lnTo>
                <a:lnTo>
                  <a:pt x="1376" y="218"/>
                </a:lnTo>
                <a:lnTo>
                  <a:pt x="1341" y="222"/>
                </a:lnTo>
                <a:lnTo>
                  <a:pt x="1307" y="225"/>
                </a:lnTo>
                <a:lnTo>
                  <a:pt x="1270" y="228"/>
                </a:lnTo>
                <a:lnTo>
                  <a:pt x="1234" y="231"/>
                </a:lnTo>
                <a:lnTo>
                  <a:pt x="1195" y="233"/>
                </a:lnTo>
                <a:lnTo>
                  <a:pt x="1157" y="236"/>
                </a:lnTo>
                <a:lnTo>
                  <a:pt x="1117" y="238"/>
                </a:lnTo>
                <a:lnTo>
                  <a:pt x="1076" y="239"/>
                </a:lnTo>
                <a:lnTo>
                  <a:pt x="1034" y="241"/>
                </a:lnTo>
                <a:lnTo>
                  <a:pt x="992" y="242"/>
                </a:lnTo>
                <a:lnTo>
                  <a:pt x="949" y="242"/>
                </a:lnTo>
                <a:lnTo>
                  <a:pt x="905" y="243"/>
                </a:lnTo>
                <a:lnTo>
                  <a:pt x="861" y="243"/>
                </a:lnTo>
                <a:lnTo>
                  <a:pt x="817" y="243"/>
                </a:lnTo>
                <a:lnTo>
                  <a:pt x="773" y="242"/>
                </a:lnTo>
                <a:lnTo>
                  <a:pt x="730" y="242"/>
                </a:lnTo>
                <a:lnTo>
                  <a:pt x="688" y="241"/>
                </a:lnTo>
                <a:lnTo>
                  <a:pt x="646" y="239"/>
                </a:lnTo>
                <a:lnTo>
                  <a:pt x="606" y="238"/>
                </a:lnTo>
                <a:lnTo>
                  <a:pt x="565" y="236"/>
                </a:lnTo>
                <a:lnTo>
                  <a:pt x="525" y="233"/>
                </a:lnTo>
                <a:lnTo>
                  <a:pt x="488" y="231"/>
                </a:lnTo>
                <a:lnTo>
                  <a:pt x="450" y="228"/>
                </a:lnTo>
                <a:lnTo>
                  <a:pt x="415" y="225"/>
                </a:lnTo>
                <a:lnTo>
                  <a:pt x="379" y="222"/>
                </a:lnTo>
                <a:lnTo>
                  <a:pt x="346" y="218"/>
                </a:lnTo>
                <a:lnTo>
                  <a:pt x="313" y="215"/>
                </a:lnTo>
                <a:lnTo>
                  <a:pt x="283" y="211"/>
                </a:lnTo>
                <a:lnTo>
                  <a:pt x="252" y="208"/>
                </a:lnTo>
                <a:lnTo>
                  <a:pt x="223" y="204"/>
                </a:lnTo>
                <a:lnTo>
                  <a:pt x="196" y="199"/>
                </a:lnTo>
                <a:lnTo>
                  <a:pt x="171" y="194"/>
                </a:lnTo>
                <a:lnTo>
                  <a:pt x="146" y="190"/>
                </a:lnTo>
                <a:lnTo>
                  <a:pt x="125" y="184"/>
                </a:lnTo>
                <a:lnTo>
                  <a:pt x="104" y="179"/>
                </a:lnTo>
                <a:lnTo>
                  <a:pt x="85" y="175"/>
                </a:lnTo>
                <a:lnTo>
                  <a:pt x="68" y="168"/>
                </a:lnTo>
                <a:lnTo>
                  <a:pt x="52" y="163"/>
                </a:lnTo>
                <a:lnTo>
                  <a:pt x="44" y="161"/>
                </a:lnTo>
                <a:lnTo>
                  <a:pt x="39" y="158"/>
                </a:lnTo>
                <a:lnTo>
                  <a:pt x="33" y="154"/>
                </a:lnTo>
                <a:lnTo>
                  <a:pt x="27" y="152"/>
                </a:lnTo>
                <a:lnTo>
                  <a:pt x="21" y="149"/>
                </a:lnTo>
                <a:lnTo>
                  <a:pt x="18" y="146"/>
                </a:lnTo>
                <a:lnTo>
                  <a:pt x="14" y="143"/>
                </a:lnTo>
                <a:lnTo>
                  <a:pt x="10" y="140"/>
                </a:lnTo>
                <a:lnTo>
                  <a:pt x="6" y="137"/>
                </a:lnTo>
                <a:lnTo>
                  <a:pt x="4" y="134"/>
                </a:lnTo>
                <a:lnTo>
                  <a:pt x="2" y="131"/>
                </a:lnTo>
                <a:lnTo>
                  <a:pt x="0" y="128"/>
                </a:lnTo>
                <a:lnTo>
                  <a:pt x="0" y="124"/>
                </a:lnTo>
                <a:lnTo>
                  <a:pt x="0" y="121"/>
                </a:lnTo>
                <a:close/>
              </a:path>
            </a:pathLst>
          </a:custGeom>
          <a:solidFill>
            <a:srgbClr val="CCCCFF"/>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195" name="Freeform 35"/>
          <p:cNvSpPr>
            <a:spLocks/>
          </p:cNvSpPr>
          <p:nvPr/>
        </p:nvSpPr>
        <p:spPr bwMode="auto">
          <a:xfrm>
            <a:off x="2867025" y="4651375"/>
            <a:ext cx="1365250" cy="385763"/>
          </a:xfrm>
          <a:custGeom>
            <a:avLst/>
            <a:gdLst>
              <a:gd name="T0" fmla="*/ 0 w 1722"/>
              <a:gd name="T1" fmla="*/ 2147483647 h 243"/>
              <a:gd name="T2" fmla="*/ 2147483647 w 1722"/>
              <a:gd name="T3" fmla="*/ 2147483647 h 243"/>
              <a:gd name="T4" fmla="*/ 2147483647 w 1722"/>
              <a:gd name="T5" fmla="*/ 2147483647 h 243"/>
              <a:gd name="T6" fmla="*/ 2147483647 w 1722"/>
              <a:gd name="T7" fmla="*/ 2147483647 h 243"/>
              <a:gd name="T8" fmla="*/ 2147483647 w 1722"/>
              <a:gd name="T9" fmla="*/ 2147483647 h 243"/>
              <a:gd name="T10" fmla="*/ 2147483647 w 1722"/>
              <a:gd name="T11" fmla="*/ 2147483647 h 243"/>
              <a:gd name="T12" fmla="*/ 2147483647 w 1722"/>
              <a:gd name="T13" fmla="*/ 2147483647 h 243"/>
              <a:gd name="T14" fmla="*/ 2147483647 w 1722"/>
              <a:gd name="T15" fmla="*/ 2147483647 h 243"/>
              <a:gd name="T16" fmla="*/ 2147483647 w 1722"/>
              <a:gd name="T17" fmla="*/ 2147483647 h 243"/>
              <a:gd name="T18" fmla="*/ 2147483647 w 1722"/>
              <a:gd name="T19" fmla="*/ 2147483647 h 243"/>
              <a:gd name="T20" fmla="*/ 2147483647 w 1722"/>
              <a:gd name="T21" fmla="*/ 2147483647 h 243"/>
              <a:gd name="T22" fmla="*/ 2147483647 w 1722"/>
              <a:gd name="T23" fmla="*/ 2147483647 h 243"/>
              <a:gd name="T24" fmla="*/ 2147483647 w 1722"/>
              <a:gd name="T25" fmla="*/ 0 h 243"/>
              <a:gd name="T26" fmla="*/ 2147483647 w 1722"/>
              <a:gd name="T27" fmla="*/ 0 h 243"/>
              <a:gd name="T28" fmla="*/ 2147483647 w 1722"/>
              <a:gd name="T29" fmla="*/ 2147483647 h 243"/>
              <a:gd name="T30" fmla="*/ 2147483647 w 1722"/>
              <a:gd name="T31" fmla="*/ 2147483647 h 243"/>
              <a:gd name="T32" fmla="*/ 2147483647 w 1722"/>
              <a:gd name="T33" fmla="*/ 2147483647 h 243"/>
              <a:gd name="T34" fmla="*/ 2147483647 w 1722"/>
              <a:gd name="T35" fmla="*/ 2147483647 h 243"/>
              <a:gd name="T36" fmla="*/ 2147483647 w 1722"/>
              <a:gd name="T37" fmla="*/ 2147483647 h 243"/>
              <a:gd name="T38" fmla="*/ 2147483647 w 1722"/>
              <a:gd name="T39" fmla="*/ 2147483647 h 243"/>
              <a:gd name="T40" fmla="*/ 2147483647 w 1722"/>
              <a:gd name="T41" fmla="*/ 2147483647 h 243"/>
              <a:gd name="T42" fmla="*/ 2147483647 w 1722"/>
              <a:gd name="T43" fmla="*/ 2147483647 h 243"/>
              <a:gd name="T44" fmla="*/ 2147483647 w 1722"/>
              <a:gd name="T45" fmla="*/ 2147483647 h 243"/>
              <a:gd name="T46" fmla="*/ 2147483647 w 1722"/>
              <a:gd name="T47" fmla="*/ 2147483647 h 243"/>
              <a:gd name="T48" fmla="*/ 2147483647 w 1722"/>
              <a:gd name="T49" fmla="*/ 2147483647 h 243"/>
              <a:gd name="T50" fmla="*/ 2147483647 w 1722"/>
              <a:gd name="T51" fmla="*/ 2147483647 h 243"/>
              <a:gd name="T52" fmla="*/ 2147483647 w 1722"/>
              <a:gd name="T53" fmla="*/ 2147483647 h 243"/>
              <a:gd name="T54" fmla="*/ 2147483647 w 1722"/>
              <a:gd name="T55" fmla="*/ 2147483647 h 243"/>
              <a:gd name="T56" fmla="*/ 2147483647 w 1722"/>
              <a:gd name="T57" fmla="*/ 2147483647 h 243"/>
              <a:gd name="T58" fmla="*/ 2147483647 w 1722"/>
              <a:gd name="T59" fmla="*/ 2147483647 h 243"/>
              <a:gd name="T60" fmla="*/ 2147483647 w 1722"/>
              <a:gd name="T61" fmla="*/ 2147483647 h 243"/>
              <a:gd name="T62" fmla="*/ 2147483647 w 1722"/>
              <a:gd name="T63" fmla="*/ 2147483647 h 243"/>
              <a:gd name="T64" fmla="*/ 2147483647 w 1722"/>
              <a:gd name="T65" fmla="*/ 2147483647 h 243"/>
              <a:gd name="T66" fmla="*/ 2147483647 w 1722"/>
              <a:gd name="T67" fmla="*/ 2147483647 h 243"/>
              <a:gd name="T68" fmla="*/ 2147483647 w 1722"/>
              <a:gd name="T69" fmla="*/ 2147483647 h 243"/>
              <a:gd name="T70" fmla="*/ 2147483647 w 1722"/>
              <a:gd name="T71" fmla="*/ 2147483647 h 243"/>
              <a:gd name="T72" fmla="*/ 2147483647 w 1722"/>
              <a:gd name="T73" fmla="*/ 2147483647 h 243"/>
              <a:gd name="T74" fmla="*/ 2147483647 w 1722"/>
              <a:gd name="T75" fmla="*/ 2147483647 h 243"/>
              <a:gd name="T76" fmla="*/ 2147483647 w 1722"/>
              <a:gd name="T77" fmla="*/ 2147483647 h 243"/>
              <a:gd name="T78" fmla="*/ 2147483647 w 1722"/>
              <a:gd name="T79" fmla="*/ 2147483647 h 243"/>
              <a:gd name="T80" fmla="*/ 2147483647 w 1722"/>
              <a:gd name="T81" fmla="*/ 2147483647 h 243"/>
              <a:gd name="T82" fmla="*/ 2147483647 w 1722"/>
              <a:gd name="T83" fmla="*/ 2147483647 h 243"/>
              <a:gd name="T84" fmla="*/ 2147483647 w 1722"/>
              <a:gd name="T85" fmla="*/ 2147483647 h 243"/>
              <a:gd name="T86" fmla="*/ 2147483647 w 1722"/>
              <a:gd name="T87" fmla="*/ 2147483647 h 243"/>
              <a:gd name="T88" fmla="*/ 2147483647 w 1722"/>
              <a:gd name="T89" fmla="*/ 2147483647 h 243"/>
              <a:gd name="T90" fmla="*/ 2147483647 w 1722"/>
              <a:gd name="T91" fmla="*/ 2147483647 h 243"/>
              <a:gd name="T92" fmla="*/ 2147483647 w 1722"/>
              <a:gd name="T93" fmla="*/ 2147483647 h 243"/>
              <a:gd name="T94" fmla="*/ 2147483647 w 1722"/>
              <a:gd name="T95" fmla="*/ 2147483647 h 243"/>
              <a:gd name="T96" fmla="*/ 2147483647 w 1722"/>
              <a:gd name="T97" fmla="*/ 2147483647 h 243"/>
              <a:gd name="T98" fmla="*/ 2147483647 w 1722"/>
              <a:gd name="T99" fmla="*/ 2147483647 h 243"/>
              <a:gd name="T100" fmla="*/ 2147483647 w 1722"/>
              <a:gd name="T101" fmla="*/ 2147483647 h 243"/>
              <a:gd name="T102" fmla="*/ 0 w 1722"/>
              <a:gd name="T103" fmla="*/ 2147483647 h 2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2"/>
              <a:gd name="T157" fmla="*/ 0 h 243"/>
              <a:gd name="T158" fmla="*/ 1722 w 1722"/>
              <a:gd name="T159" fmla="*/ 243 h 24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2" h="243">
                <a:moveTo>
                  <a:pt x="0" y="121"/>
                </a:moveTo>
                <a:lnTo>
                  <a:pt x="0" y="118"/>
                </a:lnTo>
                <a:lnTo>
                  <a:pt x="0" y="115"/>
                </a:lnTo>
                <a:lnTo>
                  <a:pt x="2" y="113"/>
                </a:lnTo>
                <a:lnTo>
                  <a:pt x="4" y="109"/>
                </a:lnTo>
                <a:lnTo>
                  <a:pt x="6" y="106"/>
                </a:lnTo>
                <a:lnTo>
                  <a:pt x="10" y="103"/>
                </a:lnTo>
                <a:lnTo>
                  <a:pt x="14" y="100"/>
                </a:lnTo>
                <a:lnTo>
                  <a:pt x="18" y="97"/>
                </a:lnTo>
                <a:lnTo>
                  <a:pt x="21" y="94"/>
                </a:lnTo>
                <a:lnTo>
                  <a:pt x="27" y="91"/>
                </a:lnTo>
                <a:lnTo>
                  <a:pt x="33" y="88"/>
                </a:lnTo>
                <a:lnTo>
                  <a:pt x="39" y="86"/>
                </a:lnTo>
                <a:lnTo>
                  <a:pt x="44" y="83"/>
                </a:lnTo>
                <a:lnTo>
                  <a:pt x="52" y="80"/>
                </a:lnTo>
                <a:lnTo>
                  <a:pt x="68" y="74"/>
                </a:lnTo>
                <a:lnTo>
                  <a:pt x="85" y="69"/>
                </a:lnTo>
                <a:lnTo>
                  <a:pt x="104" y="63"/>
                </a:lnTo>
                <a:lnTo>
                  <a:pt x="125" y="58"/>
                </a:lnTo>
                <a:lnTo>
                  <a:pt x="146" y="54"/>
                </a:lnTo>
                <a:lnTo>
                  <a:pt x="171" y="49"/>
                </a:lnTo>
                <a:lnTo>
                  <a:pt x="196" y="44"/>
                </a:lnTo>
                <a:lnTo>
                  <a:pt x="223" y="40"/>
                </a:lnTo>
                <a:lnTo>
                  <a:pt x="252" y="36"/>
                </a:lnTo>
                <a:lnTo>
                  <a:pt x="283" y="31"/>
                </a:lnTo>
                <a:lnTo>
                  <a:pt x="313" y="28"/>
                </a:lnTo>
                <a:lnTo>
                  <a:pt x="346" y="24"/>
                </a:lnTo>
                <a:lnTo>
                  <a:pt x="379" y="21"/>
                </a:lnTo>
                <a:lnTo>
                  <a:pt x="415" y="17"/>
                </a:lnTo>
                <a:lnTo>
                  <a:pt x="450" y="14"/>
                </a:lnTo>
                <a:lnTo>
                  <a:pt x="488" y="12"/>
                </a:lnTo>
                <a:lnTo>
                  <a:pt x="525" y="10"/>
                </a:lnTo>
                <a:lnTo>
                  <a:pt x="565" y="8"/>
                </a:lnTo>
                <a:lnTo>
                  <a:pt x="606" y="6"/>
                </a:lnTo>
                <a:lnTo>
                  <a:pt x="646" y="4"/>
                </a:lnTo>
                <a:lnTo>
                  <a:pt x="688" y="3"/>
                </a:lnTo>
                <a:lnTo>
                  <a:pt x="730" y="1"/>
                </a:lnTo>
                <a:lnTo>
                  <a:pt x="773" y="0"/>
                </a:lnTo>
                <a:lnTo>
                  <a:pt x="817" y="0"/>
                </a:lnTo>
                <a:lnTo>
                  <a:pt x="861" y="0"/>
                </a:lnTo>
                <a:lnTo>
                  <a:pt x="905" y="0"/>
                </a:lnTo>
                <a:lnTo>
                  <a:pt x="949" y="0"/>
                </a:lnTo>
                <a:lnTo>
                  <a:pt x="992" y="1"/>
                </a:lnTo>
                <a:lnTo>
                  <a:pt x="1034" y="3"/>
                </a:lnTo>
                <a:lnTo>
                  <a:pt x="1076" y="4"/>
                </a:lnTo>
                <a:lnTo>
                  <a:pt x="1117" y="6"/>
                </a:lnTo>
                <a:lnTo>
                  <a:pt x="1157" y="8"/>
                </a:lnTo>
                <a:lnTo>
                  <a:pt x="1195" y="10"/>
                </a:lnTo>
                <a:lnTo>
                  <a:pt x="1234" y="12"/>
                </a:lnTo>
                <a:lnTo>
                  <a:pt x="1270" y="14"/>
                </a:lnTo>
                <a:lnTo>
                  <a:pt x="1307" y="17"/>
                </a:lnTo>
                <a:lnTo>
                  <a:pt x="1341" y="21"/>
                </a:lnTo>
                <a:lnTo>
                  <a:pt x="1376" y="24"/>
                </a:lnTo>
                <a:lnTo>
                  <a:pt x="1409" y="28"/>
                </a:lnTo>
                <a:lnTo>
                  <a:pt x="1439" y="31"/>
                </a:lnTo>
                <a:lnTo>
                  <a:pt x="1470" y="36"/>
                </a:lnTo>
                <a:lnTo>
                  <a:pt x="1497" y="40"/>
                </a:lnTo>
                <a:lnTo>
                  <a:pt x="1526" y="44"/>
                </a:lnTo>
                <a:lnTo>
                  <a:pt x="1551" y="49"/>
                </a:lnTo>
                <a:lnTo>
                  <a:pt x="1574" y="54"/>
                </a:lnTo>
                <a:lnTo>
                  <a:pt x="1597" y="58"/>
                </a:lnTo>
                <a:lnTo>
                  <a:pt x="1618" y="63"/>
                </a:lnTo>
                <a:lnTo>
                  <a:pt x="1637" y="69"/>
                </a:lnTo>
                <a:lnTo>
                  <a:pt x="1655" y="74"/>
                </a:lnTo>
                <a:lnTo>
                  <a:pt x="1670" y="80"/>
                </a:lnTo>
                <a:lnTo>
                  <a:pt x="1676" y="83"/>
                </a:lnTo>
                <a:lnTo>
                  <a:pt x="1683" y="86"/>
                </a:lnTo>
                <a:lnTo>
                  <a:pt x="1689" y="88"/>
                </a:lnTo>
                <a:lnTo>
                  <a:pt x="1695" y="91"/>
                </a:lnTo>
                <a:lnTo>
                  <a:pt x="1699" y="94"/>
                </a:lnTo>
                <a:lnTo>
                  <a:pt x="1704" y="97"/>
                </a:lnTo>
                <a:lnTo>
                  <a:pt x="1708" y="100"/>
                </a:lnTo>
                <a:lnTo>
                  <a:pt x="1712" y="103"/>
                </a:lnTo>
                <a:lnTo>
                  <a:pt x="1714" y="106"/>
                </a:lnTo>
                <a:lnTo>
                  <a:pt x="1718" y="109"/>
                </a:lnTo>
                <a:lnTo>
                  <a:pt x="1720" y="113"/>
                </a:lnTo>
                <a:lnTo>
                  <a:pt x="1720" y="115"/>
                </a:lnTo>
                <a:lnTo>
                  <a:pt x="1722" y="118"/>
                </a:lnTo>
                <a:lnTo>
                  <a:pt x="1722" y="121"/>
                </a:lnTo>
                <a:lnTo>
                  <a:pt x="1722" y="124"/>
                </a:lnTo>
                <a:lnTo>
                  <a:pt x="1720" y="128"/>
                </a:lnTo>
                <a:lnTo>
                  <a:pt x="1720" y="131"/>
                </a:lnTo>
                <a:lnTo>
                  <a:pt x="1718" y="134"/>
                </a:lnTo>
                <a:lnTo>
                  <a:pt x="1714" y="137"/>
                </a:lnTo>
                <a:lnTo>
                  <a:pt x="1712" y="140"/>
                </a:lnTo>
                <a:lnTo>
                  <a:pt x="1708" y="143"/>
                </a:lnTo>
                <a:lnTo>
                  <a:pt x="1704" y="146"/>
                </a:lnTo>
                <a:lnTo>
                  <a:pt x="1699" y="149"/>
                </a:lnTo>
                <a:lnTo>
                  <a:pt x="1695" y="152"/>
                </a:lnTo>
                <a:lnTo>
                  <a:pt x="1689" y="154"/>
                </a:lnTo>
                <a:lnTo>
                  <a:pt x="1683" y="158"/>
                </a:lnTo>
                <a:lnTo>
                  <a:pt x="1676" y="161"/>
                </a:lnTo>
                <a:lnTo>
                  <a:pt x="1670" y="163"/>
                </a:lnTo>
                <a:lnTo>
                  <a:pt x="1655" y="168"/>
                </a:lnTo>
                <a:lnTo>
                  <a:pt x="1637" y="175"/>
                </a:lnTo>
                <a:lnTo>
                  <a:pt x="1618" y="179"/>
                </a:lnTo>
                <a:lnTo>
                  <a:pt x="1597" y="184"/>
                </a:lnTo>
                <a:lnTo>
                  <a:pt x="1574" y="190"/>
                </a:lnTo>
                <a:lnTo>
                  <a:pt x="1551" y="194"/>
                </a:lnTo>
                <a:lnTo>
                  <a:pt x="1526" y="199"/>
                </a:lnTo>
                <a:lnTo>
                  <a:pt x="1497" y="204"/>
                </a:lnTo>
                <a:lnTo>
                  <a:pt x="1470" y="208"/>
                </a:lnTo>
                <a:lnTo>
                  <a:pt x="1439" y="211"/>
                </a:lnTo>
                <a:lnTo>
                  <a:pt x="1409" y="215"/>
                </a:lnTo>
                <a:lnTo>
                  <a:pt x="1376" y="218"/>
                </a:lnTo>
                <a:lnTo>
                  <a:pt x="1341" y="222"/>
                </a:lnTo>
                <a:lnTo>
                  <a:pt x="1307" y="225"/>
                </a:lnTo>
                <a:lnTo>
                  <a:pt x="1270" y="228"/>
                </a:lnTo>
                <a:lnTo>
                  <a:pt x="1234" y="231"/>
                </a:lnTo>
                <a:lnTo>
                  <a:pt x="1195" y="233"/>
                </a:lnTo>
                <a:lnTo>
                  <a:pt x="1157" y="236"/>
                </a:lnTo>
                <a:lnTo>
                  <a:pt x="1117" y="238"/>
                </a:lnTo>
                <a:lnTo>
                  <a:pt x="1076" y="239"/>
                </a:lnTo>
                <a:lnTo>
                  <a:pt x="1034" y="241"/>
                </a:lnTo>
                <a:lnTo>
                  <a:pt x="992" y="242"/>
                </a:lnTo>
                <a:lnTo>
                  <a:pt x="949" y="242"/>
                </a:lnTo>
                <a:lnTo>
                  <a:pt x="905" y="243"/>
                </a:lnTo>
                <a:lnTo>
                  <a:pt x="861" y="243"/>
                </a:lnTo>
                <a:lnTo>
                  <a:pt x="817" y="243"/>
                </a:lnTo>
                <a:lnTo>
                  <a:pt x="773" y="242"/>
                </a:lnTo>
                <a:lnTo>
                  <a:pt x="730" y="242"/>
                </a:lnTo>
                <a:lnTo>
                  <a:pt x="688" y="241"/>
                </a:lnTo>
                <a:lnTo>
                  <a:pt x="646" y="239"/>
                </a:lnTo>
                <a:lnTo>
                  <a:pt x="606" y="238"/>
                </a:lnTo>
                <a:lnTo>
                  <a:pt x="565" y="236"/>
                </a:lnTo>
                <a:lnTo>
                  <a:pt x="525" y="233"/>
                </a:lnTo>
                <a:lnTo>
                  <a:pt x="488" y="231"/>
                </a:lnTo>
                <a:lnTo>
                  <a:pt x="450" y="228"/>
                </a:lnTo>
                <a:lnTo>
                  <a:pt x="415" y="225"/>
                </a:lnTo>
                <a:lnTo>
                  <a:pt x="379" y="222"/>
                </a:lnTo>
                <a:lnTo>
                  <a:pt x="346" y="218"/>
                </a:lnTo>
                <a:lnTo>
                  <a:pt x="313" y="215"/>
                </a:lnTo>
                <a:lnTo>
                  <a:pt x="283" y="211"/>
                </a:lnTo>
                <a:lnTo>
                  <a:pt x="252" y="208"/>
                </a:lnTo>
                <a:lnTo>
                  <a:pt x="223" y="204"/>
                </a:lnTo>
                <a:lnTo>
                  <a:pt x="196" y="199"/>
                </a:lnTo>
                <a:lnTo>
                  <a:pt x="171" y="194"/>
                </a:lnTo>
                <a:lnTo>
                  <a:pt x="146" y="190"/>
                </a:lnTo>
                <a:lnTo>
                  <a:pt x="125" y="184"/>
                </a:lnTo>
                <a:lnTo>
                  <a:pt x="104" y="179"/>
                </a:lnTo>
                <a:lnTo>
                  <a:pt x="85" y="175"/>
                </a:lnTo>
                <a:lnTo>
                  <a:pt x="68" y="168"/>
                </a:lnTo>
                <a:lnTo>
                  <a:pt x="52" y="163"/>
                </a:lnTo>
                <a:lnTo>
                  <a:pt x="44" y="161"/>
                </a:lnTo>
                <a:lnTo>
                  <a:pt x="39" y="158"/>
                </a:lnTo>
                <a:lnTo>
                  <a:pt x="33" y="154"/>
                </a:lnTo>
                <a:lnTo>
                  <a:pt x="27" y="152"/>
                </a:lnTo>
                <a:lnTo>
                  <a:pt x="21" y="149"/>
                </a:lnTo>
                <a:lnTo>
                  <a:pt x="18" y="146"/>
                </a:lnTo>
                <a:lnTo>
                  <a:pt x="14" y="143"/>
                </a:lnTo>
                <a:lnTo>
                  <a:pt x="10" y="140"/>
                </a:lnTo>
                <a:lnTo>
                  <a:pt x="6" y="137"/>
                </a:lnTo>
                <a:lnTo>
                  <a:pt x="4" y="134"/>
                </a:lnTo>
                <a:lnTo>
                  <a:pt x="2" y="131"/>
                </a:lnTo>
                <a:lnTo>
                  <a:pt x="0" y="128"/>
                </a:lnTo>
                <a:lnTo>
                  <a:pt x="0" y="124"/>
                </a:lnTo>
                <a:lnTo>
                  <a:pt x="0" y="121"/>
                </a:lnTo>
              </a:path>
            </a:pathLst>
          </a:cu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196" name="Rectangle 36"/>
          <p:cNvSpPr>
            <a:spLocks noChangeArrowheads="1"/>
          </p:cNvSpPr>
          <p:nvPr/>
        </p:nvSpPr>
        <p:spPr bwMode="auto">
          <a:xfrm>
            <a:off x="3032125" y="4716463"/>
            <a:ext cx="11430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详细设计书</a:t>
            </a:r>
            <a:endParaRPr lang="zh-CN" altLang="en-US" b="1" i="0">
              <a:latin typeface="华文楷体" pitchFamily="2" charset="-122"/>
              <a:ea typeface="华文楷体" pitchFamily="2" charset="-122"/>
            </a:endParaRPr>
          </a:p>
        </p:txBody>
      </p:sp>
      <p:sp>
        <p:nvSpPr>
          <p:cNvPr id="92197" name="Rectangle 37"/>
          <p:cNvSpPr>
            <a:spLocks noChangeArrowheads="1"/>
          </p:cNvSpPr>
          <p:nvPr/>
        </p:nvSpPr>
        <p:spPr bwMode="auto">
          <a:xfrm>
            <a:off x="3190875" y="5200650"/>
            <a:ext cx="1335088" cy="325438"/>
          </a:xfrm>
          <a:prstGeom prst="rect">
            <a:avLst/>
          </a:prstGeom>
          <a:solidFill>
            <a:srgbClr val="FFFFFF"/>
          </a:solidFill>
          <a:ln w="9525">
            <a:no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198" name="Rectangle 38"/>
          <p:cNvSpPr>
            <a:spLocks noChangeArrowheads="1"/>
          </p:cNvSpPr>
          <p:nvPr/>
        </p:nvSpPr>
        <p:spPr bwMode="auto">
          <a:xfrm>
            <a:off x="3190875" y="5200650"/>
            <a:ext cx="1335088" cy="325438"/>
          </a:xfrm>
          <a:prstGeom prst="rect">
            <a:avLst/>
          </a:prstGeom>
          <a:solidFill>
            <a:srgbClr val="FFC000"/>
          </a:solidFill>
          <a:ln w="12700">
            <a:solidFill>
              <a:srgbClr val="000000"/>
            </a:solid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199" name="Rectangle 39"/>
          <p:cNvSpPr>
            <a:spLocks noChangeArrowheads="1"/>
          </p:cNvSpPr>
          <p:nvPr/>
        </p:nvSpPr>
        <p:spPr bwMode="auto">
          <a:xfrm>
            <a:off x="3651250" y="5233988"/>
            <a:ext cx="4572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编码</a:t>
            </a:r>
            <a:endParaRPr lang="zh-CN" altLang="en-US" b="1" i="0">
              <a:latin typeface="华文楷体" pitchFamily="2" charset="-122"/>
              <a:ea typeface="华文楷体" pitchFamily="2" charset="-122"/>
            </a:endParaRPr>
          </a:p>
        </p:txBody>
      </p:sp>
      <p:sp>
        <p:nvSpPr>
          <p:cNvPr id="92200" name="Freeform 40"/>
          <p:cNvSpPr>
            <a:spLocks/>
          </p:cNvSpPr>
          <p:nvPr/>
        </p:nvSpPr>
        <p:spPr bwMode="auto">
          <a:xfrm>
            <a:off x="4111625" y="6069013"/>
            <a:ext cx="1414463" cy="385762"/>
          </a:xfrm>
          <a:custGeom>
            <a:avLst/>
            <a:gdLst>
              <a:gd name="T0" fmla="*/ 0 w 1783"/>
              <a:gd name="T1" fmla="*/ 2147483647 h 243"/>
              <a:gd name="T2" fmla="*/ 2147483647 w 1783"/>
              <a:gd name="T3" fmla="*/ 2147483647 h 243"/>
              <a:gd name="T4" fmla="*/ 2147483647 w 1783"/>
              <a:gd name="T5" fmla="*/ 2147483647 h 243"/>
              <a:gd name="T6" fmla="*/ 2147483647 w 1783"/>
              <a:gd name="T7" fmla="*/ 2147483647 h 243"/>
              <a:gd name="T8" fmla="*/ 2147483647 w 1783"/>
              <a:gd name="T9" fmla="*/ 2147483647 h 243"/>
              <a:gd name="T10" fmla="*/ 2147483647 w 1783"/>
              <a:gd name="T11" fmla="*/ 2147483647 h 243"/>
              <a:gd name="T12" fmla="*/ 2147483647 w 1783"/>
              <a:gd name="T13" fmla="*/ 2147483647 h 243"/>
              <a:gd name="T14" fmla="*/ 2147483647 w 1783"/>
              <a:gd name="T15" fmla="*/ 2147483647 h 243"/>
              <a:gd name="T16" fmla="*/ 2147483647 w 1783"/>
              <a:gd name="T17" fmla="*/ 2147483647 h 243"/>
              <a:gd name="T18" fmla="*/ 2147483647 w 1783"/>
              <a:gd name="T19" fmla="*/ 2147483647 h 243"/>
              <a:gd name="T20" fmla="*/ 2147483647 w 1783"/>
              <a:gd name="T21" fmla="*/ 2147483647 h 243"/>
              <a:gd name="T22" fmla="*/ 2147483647 w 1783"/>
              <a:gd name="T23" fmla="*/ 2147483647 h 243"/>
              <a:gd name="T24" fmla="*/ 2147483647 w 1783"/>
              <a:gd name="T25" fmla="*/ 0 h 243"/>
              <a:gd name="T26" fmla="*/ 2147483647 w 1783"/>
              <a:gd name="T27" fmla="*/ 0 h 243"/>
              <a:gd name="T28" fmla="*/ 2147483647 w 1783"/>
              <a:gd name="T29" fmla="*/ 2147483647 h 243"/>
              <a:gd name="T30" fmla="*/ 2147483647 w 1783"/>
              <a:gd name="T31" fmla="*/ 2147483647 h 243"/>
              <a:gd name="T32" fmla="*/ 2147483647 w 1783"/>
              <a:gd name="T33" fmla="*/ 2147483647 h 243"/>
              <a:gd name="T34" fmla="*/ 2147483647 w 1783"/>
              <a:gd name="T35" fmla="*/ 2147483647 h 243"/>
              <a:gd name="T36" fmla="*/ 2147483647 w 1783"/>
              <a:gd name="T37" fmla="*/ 2147483647 h 243"/>
              <a:gd name="T38" fmla="*/ 2147483647 w 1783"/>
              <a:gd name="T39" fmla="*/ 2147483647 h 243"/>
              <a:gd name="T40" fmla="*/ 2147483647 w 1783"/>
              <a:gd name="T41" fmla="*/ 2147483647 h 243"/>
              <a:gd name="T42" fmla="*/ 2147483647 w 1783"/>
              <a:gd name="T43" fmla="*/ 2147483647 h 243"/>
              <a:gd name="T44" fmla="*/ 2147483647 w 1783"/>
              <a:gd name="T45" fmla="*/ 2147483647 h 243"/>
              <a:gd name="T46" fmla="*/ 2147483647 w 1783"/>
              <a:gd name="T47" fmla="*/ 2147483647 h 243"/>
              <a:gd name="T48" fmla="*/ 2147483647 w 1783"/>
              <a:gd name="T49" fmla="*/ 2147483647 h 243"/>
              <a:gd name="T50" fmla="*/ 2147483647 w 1783"/>
              <a:gd name="T51" fmla="*/ 2147483647 h 243"/>
              <a:gd name="T52" fmla="*/ 2147483647 w 1783"/>
              <a:gd name="T53" fmla="*/ 2147483647 h 243"/>
              <a:gd name="T54" fmla="*/ 2147483647 w 1783"/>
              <a:gd name="T55" fmla="*/ 2147483647 h 243"/>
              <a:gd name="T56" fmla="*/ 2147483647 w 1783"/>
              <a:gd name="T57" fmla="*/ 2147483647 h 243"/>
              <a:gd name="T58" fmla="*/ 2147483647 w 1783"/>
              <a:gd name="T59" fmla="*/ 2147483647 h 243"/>
              <a:gd name="T60" fmla="*/ 2147483647 w 1783"/>
              <a:gd name="T61" fmla="*/ 2147483647 h 243"/>
              <a:gd name="T62" fmla="*/ 2147483647 w 1783"/>
              <a:gd name="T63" fmla="*/ 2147483647 h 243"/>
              <a:gd name="T64" fmla="*/ 2147483647 w 1783"/>
              <a:gd name="T65" fmla="*/ 2147483647 h 243"/>
              <a:gd name="T66" fmla="*/ 2147483647 w 1783"/>
              <a:gd name="T67" fmla="*/ 2147483647 h 243"/>
              <a:gd name="T68" fmla="*/ 2147483647 w 1783"/>
              <a:gd name="T69" fmla="*/ 2147483647 h 243"/>
              <a:gd name="T70" fmla="*/ 2147483647 w 1783"/>
              <a:gd name="T71" fmla="*/ 2147483647 h 243"/>
              <a:gd name="T72" fmla="*/ 2147483647 w 1783"/>
              <a:gd name="T73" fmla="*/ 2147483647 h 243"/>
              <a:gd name="T74" fmla="*/ 2147483647 w 1783"/>
              <a:gd name="T75" fmla="*/ 2147483647 h 243"/>
              <a:gd name="T76" fmla="*/ 2147483647 w 1783"/>
              <a:gd name="T77" fmla="*/ 2147483647 h 243"/>
              <a:gd name="T78" fmla="*/ 2147483647 w 1783"/>
              <a:gd name="T79" fmla="*/ 2147483647 h 243"/>
              <a:gd name="T80" fmla="*/ 2147483647 w 1783"/>
              <a:gd name="T81" fmla="*/ 2147483647 h 243"/>
              <a:gd name="T82" fmla="*/ 2147483647 w 1783"/>
              <a:gd name="T83" fmla="*/ 2147483647 h 243"/>
              <a:gd name="T84" fmla="*/ 2147483647 w 1783"/>
              <a:gd name="T85" fmla="*/ 2147483647 h 243"/>
              <a:gd name="T86" fmla="*/ 2147483647 w 1783"/>
              <a:gd name="T87" fmla="*/ 2147483647 h 243"/>
              <a:gd name="T88" fmla="*/ 2147483647 w 1783"/>
              <a:gd name="T89" fmla="*/ 2147483647 h 243"/>
              <a:gd name="T90" fmla="*/ 2147483647 w 1783"/>
              <a:gd name="T91" fmla="*/ 2147483647 h 243"/>
              <a:gd name="T92" fmla="*/ 2147483647 w 1783"/>
              <a:gd name="T93" fmla="*/ 2147483647 h 243"/>
              <a:gd name="T94" fmla="*/ 2147483647 w 1783"/>
              <a:gd name="T95" fmla="*/ 2147483647 h 243"/>
              <a:gd name="T96" fmla="*/ 2147483647 w 1783"/>
              <a:gd name="T97" fmla="*/ 2147483647 h 243"/>
              <a:gd name="T98" fmla="*/ 2147483647 w 1783"/>
              <a:gd name="T99" fmla="*/ 2147483647 h 243"/>
              <a:gd name="T100" fmla="*/ 2147483647 w 1783"/>
              <a:gd name="T101" fmla="*/ 2147483647 h 243"/>
              <a:gd name="T102" fmla="*/ 2147483647 w 1783"/>
              <a:gd name="T103" fmla="*/ 2147483647 h 243"/>
              <a:gd name="T104" fmla="*/ 2147483647 w 1783"/>
              <a:gd name="T105" fmla="*/ 2147483647 h 243"/>
              <a:gd name="T106" fmla="*/ 0 w 1783"/>
              <a:gd name="T107" fmla="*/ 2147483647 h 24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83"/>
              <a:gd name="T163" fmla="*/ 0 h 243"/>
              <a:gd name="T164" fmla="*/ 1783 w 1783"/>
              <a:gd name="T165" fmla="*/ 243 h 24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83" h="243">
                <a:moveTo>
                  <a:pt x="0" y="121"/>
                </a:moveTo>
                <a:lnTo>
                  <a:pt x="0" y="118"/>
                </a:lnTo>
                <a:lnTo>
                  <a:pt x="0" y="116"/>
                </a:lnTo>
                <a:lnTo>
                  <a:pt x="2" y="112"/>
                </a:lnTo>
                <a:lnTo>
                  <a:pt x="4" y="109"/>
                </a:lnTo>
                <a:lnTo>
                  <a:pt x="8" y="106"/>
                </a:lnTo>
                <a:lnTo>
                  <a:pt x="10" y="103"/>
                </a:lnTo>
                <a:lnTo>
                  <a:pt x="14" y="99"/>
                </a:lnTo>
                <a:lnTo>
                  <a:pt x="17" y="97"/>
                </a:lnTo>
                <a:lnTo>
                  <a:pt x="23" y="94"/>
                </a:lnTo>
                <a:lnTo>
                  <a:pt x="27" y="91"/>
                </a:lnTo>
                <a:lnTo>
                  <a:pt x="33" y="88"/>
                </a:lnTo>
                <a:lnTo>
                  <a:pt x="40" y="86"/>
                </a:lnTo>
                <a:lnTo>
                  <a:pt x="46" y="82"/>
                </a:lnTo>
                <a:lnTo>
                  <a:pt x="54" y="79"/>
                </a:lnTo>
                <a:lnTo>
                  <a:pt x="62" y="77"/>
                </a:lnTo>
                <a:lnTo>
                  <a:pt x="69" y="74"/>
                </a:lnTo>
                <a:lnTo>
                  <a:pt x="88" y="68"/>
                </a:lnTo>
                <a:lnTo>
                  <a:pt x="108" y="63"/>
                </a:lnTo>
                <a:lnTo>
                  <a:pt x="129" y="59"/>
                </a:lnTo>
                <a:lnTo>
                  <a:pt x="152" y="54"/>
                </a:lnTo>
                <a:lnTo>
                  <a:pt x="177" y="48"/>
                </a:lnTo>
                <a:lnTo>
                  <a:pt x="204" y="44"/>
                </a:lnTo>
                <a:lnTo>
                  <a:pt x="231" y="40"/>
                </a:lnTo>
                <a:lnTo>
                  <a:pt x="261" y="35"/>
                </a:lnTo>
                <a:lnTo>
                  <a:pt x="292" y="31"/>
                </a:lnTo>
                <a:lnTo>
                  <a:pt x="325" y="28"/>
                </a:lnTo>
                <a:lnTo>
                  <a:pt x="357" y="24"/>
                </a:lnTo>
                <a:lnTo>
                  <a:pt x="392" y="20"/>
                </a:lnTo>
                <a:lnTo>
                  <a:pt x="429" y="17"/>
                </a:lnTo>
                <a:lnTo>
                  <a:pt x="467" y="15"/>
                </a:lnTo>
                <a:lnTo>
                  <a:pt x="505" y="12"/>
                </a:lnTo>
                <a:lnTo>
                  <a:pt x="544" y="10"/>
                </a:lnTo>
                <a:lnTo>
                  <a:pt x="584" y="8"/>
                </a:lnTo>
                <a:lnTo>
                  <a:pt x="626" y="5"/>
                </a:lnTo>
                <a:lnTo>
                  <a:pt x="669" y="3"/>
                </a:lnTo>
                <a:lnTo>
                  <a:pt x="711" y="2"/>
                </a:lnTo>
                <a:lnTo>
                  <a:pt x="755" y="1"/>
                </a:lnTo>
                <a:lnTo>
                  <a:pt x="799" y="0"/>
                </a:lnTo>
                <a:lnTo>
                  <a:pt x="845" y="0"/>
                </a:lnTo>
                <a:lnTo>
                  <a:pt x="892" y="0"/>
                </a:lnTo>
                <a:lnTo>
                  <a:pt x="938" y="0"/>
                </a:lnTo>
                <a:lnTo>
                  <a:pt x="982" y="0"/>
                </a:lnTo>
                <a:lnTo>
                  <a:pt x="1028" y="1"/>
                </a:lnTo>
                <a:lnTo>
                  <a:pt x="1070" y="2"/>
                </a:lnTo>
                <a:lnTo>
                  <a:pt x="1114" y="3"/>
                </a:lnTo>
                <a:lnTo>
                  <a:pt x="1157" y="5"/>
                </a:lnTo>
                <a:lnTo>
                  <a:pt x="1197" y="8"/>
                </a:lnTo>
                <a:lnTo>
                  <a:pt x="1239" y="10"/>
                </a:lnTo>
                <a:lnTo>
                  <a:pt x="1278" y="12"/>
                </a:lnTo>
                <a:lnTo>
                  <a:pt x="1316" y="15"/>
                </a:lnTo>
                <a:lnTo>
                  <a:pt x="1353" y="17"/>
                </a:lnTo>
                <a:lnTo>
                  <a:pt x="1389" y="20"/>
                </a:lnTo>
                <a:lnTo>
                  <a:pt x="1426" y="24"/>
                </a:lnTo>
                <a:lnTo>
                  <a:pt x="1458" y="28"/>
                </a:lnTo>
                <a:lnTo>
                  <a:pt x="1491" y="31"/>
                </a:lnTo>
                <a:lnTo>
                  <a:pt x="1522" y="35"/>
                </a:lnTo>
                <a:lnTo>
                  <a:pt x="1551" y="40"/>
                </a:lnTo>
                <a:lnTo>
                  <a:pt x="1579" y="44"/>
                </a:lnTo>
                <a:lnTo>
                  <a:pt x="1606" y="48"/>
                </a:lnTo>
                <a:lnTo>
                  <a:pt x="1631" y="54"/>
                </a:lnTo>
                <a:lnTo>
                  <a:pt x="1654" y="59"/>
                </a:lnTo>
                <a:lnTo>
                  <a:pt x="1675" y="63"/>
                </a:lnTo>
                <a:lnTo>
                  <a:pt x="1695" y="68"/>
                </a:lnTo>
                <a:lnTo>
                  <a:pt x="1712" y="74"/>
                </a:lnTo>
                <a:lnTo>
                  <a:pt x="1722" y="77"/>
                </a:lnTo>
                <a:lnTo>
                  <a:pt x="1729" y="79"/>
                </a:lnTo>
                <a:lnTo>
                  <a:pt x="1737" y="82"/>
                </a:lnTo>
                <a:lnTo>
                  <a:pt x="1743" y="86"/>
                </a:lnTo>
                <a:lnTo>
                  <a:pt x="1748" y="88"/>
                </a:lnTo>
                <a:lnTo>
                  <a:pt x="1754" y="91"/>
                </a:lnTo>
                <a:lnTo>
                  <a:pt x="1760" y="94"/>
                </a:lnTo>
                <a:lnTo>
                  <a:pt x="1764" y="97"/>
                </a:lnTo>
                <a:lnTo>
                  <a:pt x="1770" y="99"/>
                </a:lnTo>
                <a:lnTo>
                  <a:pt x="1773" y="103"/>
                </a:lnTo>
                <a:lnTo>
                  <a:pt x="1775" y="106"/>
                </a:lnTo>
                <a:lnTo>
                  <a:pt x="1777" y="109"/>
                </a:lnTo>
                <a:lnTo>
                  <a:pt x="1781" y="112"/>
                </a:lnTo>
                <a:lnTo>
                  <a:pt x="1781" y="116"/>
                </a:lnTo>
                <a:lnTo>
                  <a:pt x="1783" y="118"/>
                </a:lnTo>
                <a:lnTo>
                  <a:pt x="1783" y="121"/>
                </a:lnTo>
                <a:lnTo>
                  <a:pt x="1783" y="124"/>
                </a:lnTo>
                <a:lnTo>
                  <a:pt x="1781" y="127"/>
                </a:lnTo>
                <a:lnTo>
                  <a:pt x="1781" y="131"/>
                </a:lnTo>
                <a:lnTo>
                  <a:pt x="1779" y="134"/>
                </a:lnTo>
                <a:lnTo>
                  <a:pt x="1775" y="137"/>
                </a:lnTo>
                <a:lnTo>
                  <a:pt x="1773" y="140"/>
                </a:lnTo>
                <a:lnTo>
                  <a:pt x="1770" y="143"/>
                </a:lnTo>
                <a:lnTo>
                  <a:pt x="1764" y="145"/>
                </a:lnTo>
                <a:lnTo>
                  <a:pt x="1760" y="149"/>
                </a:lnTo>
                <a:lnTo>
                  <a:pt x="1754" y="152"/>
                </a:lnTo>
                <a:lnTo>
                  <a:pt x="1748" y="154"/>
                </a:lnTo>
                <a:lnTo>
                  <a:pt x="1743" y="157"/>
                </a:lnTo>
                <a:lnTo>
                  <a:pt x="1737" y="160"/>
                </a:lnTo>
                <a:lnTo>
                  <a:pt x="1729" y="163"/>
                </a:lnTo>
                <a:lnTo>
                  <a:pt x="1722" y="166"/>
                </a:lnTo>
                <a:lnTo>
                  <a:pt x="1712" y="169"/>
                </a:lnTo>
                <a:lnTo>
                  <a:pt x="1695" y="174"/>
                </a:lnTo>
                <a:lnTo>
                  <a:pt x="1675" y="180"/>
                </a:lnTo>
                <a:lnTo>
                  <a:pt x="1654" y="184"/>
                </a:lnTo>
                <a:lnTo>
                  <a:pt x="1631" y="189"/>
                </a:lnTo>
                <a:lnTo>
                  <a:pt x="1606" y="194"/>
                </a:lnTo>
                <a:lnTo>
                  <a:pt x="1579" y="199"/>
                </a:lnTo>
                <a:lnTo>
                  <a:pt x="1551" y="203"/>
                </a:lnTo>
                <a:lnTo>
                  <a:pt x="1522" y="207"/>
                </a:lnTo>
                <a:lnTo>
                  <a:pt x="1491" y="211"/>
                </a:lnTo>
                <a:lnTo>
                  <a:pt x="1458" y="215"/>
                </a:lnTo>
                <a:lnTo>
                  <a:pt x="1424" y="218"/>
                </a:lnTo>
                <a:lnTo>
                  <a:pt x="1389" y="221"/>
                </a:lnTo>
                <a:lnTo>
                  <a:pt x="1353" y="225"/>
                </a:lnTo>
                <a:lnTo>
                  <a:pt x="1316" y="228"/>
                </a:lnTo>
                <a:lnTo>
                  <a:pt x="1278" y="231"/>
                </a:lnTo>
                <a:lnTo>
                  <a:pt x="1237" y="233"/>
                </a:lnTo>
                <a:lnTo>
                  <a:pt x="1197" y="235"/>
                </a:lnTo>
                <a:lnTo>
                  <a:pt x="1157" y="237"/>
                </a:lnTo>
                <a:lnTo>
                  <a:pt x="1114" y="238"/>
                </a:lnTo>
                <a:lnTo>
                  <a:pt x="1070" y="240"/>
                </a:lnTo>
                <a:lnTo>
                  <a:pt x="1026" y="241"/>
                </a:lnTo>
                <a:lnTo>
                  <a:pt x="982" y="242"/>
                </a:lnTo>
                <a:lnTo>
                  <a:pt x="938" y="243"/>
                </a:lnTo>
                <a:lnTo>
                  <a:pt x="892" y="243"/>
                </a:lnTo>
                <a:lnTo>
                  <a:pt x="845" y="243"/>
                </a:lnTo>
                <a:lnTo>
                  <a:pt x="799" y="242"/>
                </a:lnTo>
                <a:lnTo>
                  <a:pt x="755" y="242"/>
                </a:lnTo>
                <a:lnTo>
                  <a:pt x="711" y="241"/>
                </a:lnTo>
                <a:lnTo>
                  <a:pt x="669" y="238"/>
                </a:lnTo>
                <a:lnTo>
                  <a:pt x="626" y="237"/>
                </a:lnTo>
                <a:lnTo>
                  <a:pt x="584" y="235"/>
                </a:lnTo>
                <a:lnTo>
                  <a:pt x="544" y="233"/>
                </a:lnTo>
                <a:lnTo>
                  <a:pt x="505" y="231"/>
                </a:lnTo>
                <a:lnTo>
                  <a:pt x="467" y="228"/>
                </a:lnTo>
                <a:lnTo>
                  <a:pt x="429" y="225"/>
                </a:lnTo>
                <a:lnTo>
                  <a:pt x="392" y="222"/>
                </a:lnTo>
                <a:lnTo>
                  <a:pt x="357" y="218"/>
                </a:lnTo>
                <a:lnTo>
                  <a:pt x="325" y="215"/>
                </a:lnTo>
                <a:lnTo>
                  <a:pt x="292" y="211"/>
                </a:lnTo>
                <a:lnTo>
                  <a:pt x="261" y="207"/>
                </a:lnTo>
                <a:lnTo>
                  <a:pt x="231" y="203"/>
                </a:lnTo>
                <a:lnTo>
                  <a:pt x="204" y="199"/>
                </a:lnTo>
                <a:lnTo>
                  <a:pt x="177" y="194"/>
                </a:lnTo>
                <a:lnTo>
                  <a:pt x="152" y="189"/>
                </a:lnTo>
                <a:lnTo>
                  <a:pt x="129" y="184"/>
                </a:lnTo>
                <a:lnTo>
                  <a:pt x="108" y="180"/>
                </a:lnTo>
                <a:lnTo>
                  <a:pt x="88" y="174"/>
                </a:lnTo>
                <a:lnTo>
                  <a:pt x="69" y="169"/>
                </a:lnTo>
                <a:lnTo>
                  <a:pt x="62" y="166"/>
                </a:lnTo>
                <a:lnTo>
                  <a:pt x="54" y="163"/>
                </a:lnTo>
                <a:lnTo>
                  <a:pt x="46" y="160"/>
                </a:lnTo>
                <a:lnTo>
                  <a:pt x="40" y="157"/>
                </a:lnTo>
                <a:lnTo>
                  <a:pt x="33" y="154"/>
                </a:lnTo>
                <a:lnTo>
                  <a:pt x="29" y="152"/>
                </a:lnTo>
                <a:lnTo>
                  <a:pt x="23" y="149"/>
                </a:lnTo>
                <a:lnTo>
                  <a:pt x="17" y="145"/>
                </a:lnTo>
                <a:lnTo>
                  <a:pt x="14" y="143"/>
                </a:lnTo>
                <a:lnTo>
                  <a:pt x="10" y="140"/>
                </a:lnTo>
                <a:lnTo>
                  <a:pt x="8" y="137"/>
                </a:lnTo>
                <a:lnTo>
                  <a:pt x="4" y="134"/>
                </a:lnTo>
                <a:lnTo>
                  <a:pt x="2" y="131"/>
                </a:lnTo>
                <a:lnTo>
                  <a:pt x="0" y="127"/>
                </a:lnTo>
                <a:lnTo>
                  <a:pt x="0" y="124"/>
                </a:lnTo>
                <a:lnTo>
                  <a:pt x="0" y="121"/>
                </a:lnTo>
                <a:close/>
              </a:path>
            </a:pathLst>
          </a:custGeom>
          <a:solidFill>
            <a:srgbClr val="FFFFFF"/>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01" name="Freeform 41"/>
          <p:cNvSpPr>
            <a:spLocks/>
          </p:cNvSpPr>
          <p:nvPr/>
        </p:nvSpPr>
        <p:spPr bwMode="auto">
          <a:xfrm>
            <a:off x="4111625" y="6069013"/>
            <a:ext cx="1414463" cy="385762"/>
          </a:xfrm>
          <a:custGeom>
            <a:avLst/>
            <a:gdLst>
              <a:gd name="T0" fmla="*/ 0 w 1783"/>
              <a:gd name="T1" fmla="*/ 2147483647 h 243"/>
              <a:gd name="T2" fmla="*/ 2147483647 w 1783"/>
              <a:gd name="T3" fmla="*/ 2147483647 h 243"/>
              <a:gd name="T4" fmla="*/ 2147483647 w 1783"/>
              <a:gd name="T5" fmla="*/ 2147483647 h 243"/>
              <a:gd name="T6" fmla="*/ 2147483647 w 1783"/>
              <a:gd name="T7" fmla="*/ 2147483647 h 243"/>
              <a:gd name="T8" fmla="*/ 2147483647 w 1783"/>
              <a:gd name="T9" fmla="*/ 2147483647 h 243"/>
              <a:gd name="T10" fmla="*/ 2147483647 w 1783"/>
              <a:gd name="T11" fmla="*/ 2147483647 h 243"/>
              <a:gd name="T12" fmla="*/ 2147483647 w 1783"/>
              <a:gd name="T13" fmla="*/ 2147483647 h 243"/>
              <a:gd name="T14" fmla="*/ 2147483647 w 1783"/>
              <a:gd name="T15" fmla="*/ 2147483647 h 243"/>
              <a:gd name="T16" fmla="*/ 2147483647 w 1783"/>
              <a:gd name="T17" fmla="*/ 2147483647 h 243"/>
              <a:gd name="T18" fmla="*/ 2147483647 w 1783"/>
              <a:gd name="T19" fmla="*/ 2147483647 h 243"/>
              <a:gd name="T20" fmla="*/ 2147483647 w 1783"/>
              <a:gd name="T21" fmla="*/ 2147483647 h 243"/>
              <a:gd name="T22" fmla="*/ 2147483647 w 1783"/>
              <a:gd name="T23" fmla="*/ 2147483647 h 243"/>
              <a:gd name="T24" fmla="*/ 2147483647 w 1783"/>
              <a:gd name="T25" fmla="*/ 0 h 243"/>
              <a:gd name="T26" fmla="*/ 2147483647 w 1783"/>
              <a:gd name="T27" fmla="*/ 0 h 243"/>
              <a:gd name="T28" fmla="*/ 2147483647 w 1783"/>
              <a:gd name="T29" fmla="*/ 2147483647 h 243"/>
              <a:gd name="T30" fmla="*/ 2147483647 w 1783"/>
              <a:gd name="T31" fmla="*/ 2147483647 h 243"/>
              <a:gd name="T32" fmla="*/ 2147483647 w 1783"/>
              <a:gd name="T33" fmla="*/ 2147483647 h 243"/>
              <a:gd name="T34" fmla="*/ 2147483647 w 1783"/>
              <a:gd name="T35" fmla="*/ 2147483647 h 243"/>
              <a:gd name="T36" fmla="*/ 2147483647 w 1783"/>
              <a:gd name="T37" fmla="*/ 2147483647 h 243"/>
              <a:gd name="T38" fmla="*/ 2147483647 w 1783"/>
              <a:gd name="T39" fmla="*/ 2147483647 h 243"/>
              <a:gd name="T40" fmla="*/ 2147483647 w 1783"/>
              <a:gd name="T41" fmla="*/ 2147483647 h 243"/>
              <a:gd name="T42" fmla="*/ 2147483647 w 1783"/>
              <a:gd name="T43" fmla="*/ 2147483647 h 243"/>
              <a:gd name="T44" fmla="*/ 2147483647 w 1783"/>
              <a:gd name="T45" fmla="*/ 2147483647 h 243"/>
              <a:gd name="T46" fmla="*/ 2147483647 w 1783"/>
              <a:gd name="T47" fmla="*/ 2147483647 h 243"/>
              <a:gd name="T48" fmla="*/ 2147483647 w 1783"/>
              <a:gd name="T49" fmla="*/ 2147483647 h 243"/>
              <a:gd name="T50" fmla="*/ 2147483647 w 1783"/>
              <a:gd name="T51" fmla="*/ 2147483647 h 243"/>
              <a:gd name="T52" fmla="*/ 2147483647 w 1783"/>
              <a:gd name="T53" fmla="*/ 2147483647 h 243"/>
              <a:gd name="T54" fmla="*/ 2147483647 w 1783"/>
              <a:gd name="T55" fmla="*/ 2147483647 h 243"/>
              <a:gd name="T56" fmla="*/ 2147483647 w 1783"/>
              <a:gd name="T57" fmla="*/ 2147483647 h 243"/>
              <a:gd name="T58" fmla="*/ 2147483647 w 1783"/>
              <a:gd name="T59" fmla="*/ 2147483647 h 243"/>
              <a:gd name="T60" fmla="*/ 2147483647 w 1783"/>
              <a:gd name="T61" fmla="*/ 2147483647 h 243"/>
              <a:gd name="T62" fmla="*/ 2147483647 w 1783"/>
              <a:gd name="T63" fmla="*/ 2147483647 h 243"/>
              <a:gd name="T64" fmla="*/ 2147483647 w 1783"/>
              <a:gd name="T65" fmla="*/ 2147483647 h 243"/>
              <a:gd name="T66" fmla="*/ 2147483647 w 1783"/>
              <a:gd name="T67" fmla="*/ 2147483647 h 243"/>
              <a:gd name="T68" fmla="*/ 2147483647 w 1783"/>
              <a:gd name="T69" fmla="*/ 2147483647 h 243"/>
              <a:gd name="T70" fmla="*/ 2147483647 w 1783"/>
              <a:gd name="T71" fmla="*/ 2147483647 h 243"/>
              <a:gd name="T72" fmla="*/ 2147483647 w 1783"/>
              <a:gd name="T73" fmla="*/ 2147483647 h 243"/>
              <a:gd name="T74" fmla="*/ 2147483647 w 1783"/>
              <a:gd name="T75" fmla="*/ 2147483647 h 243"/>
              <a:gd name="T76" fmla="*/ 2147483647 w 1783"/>
              <a:gd name="T77" fmla="*/ 2147483647 h 243"/>
              <a:gd name="T78" fmla="*/ 2147483647 w 1783"/>
              <a:gd name="T79" fmla="*/ 2147483647 h 243"/>
              <a:gd name="T80" fmla="*/ 2147483647 w 1783"/>
              <a:gd name="T81" fmla="*/ 2147483647 h 243"/>
              <a:gd name="T82" fmla="*/ 2147483647 w 1783"/>
              <a:gd name="T83" fmla="*/ 2147483647 h 243"/>
              <a:gd name="T84" fmla="*/ 2147483647 w 1783"/>
              <a:gd name="T85" fmla="*/ 2147483647 h 243"/>
              <a:gd name="T86" fmla="*/ 2147483647 w 1783"/>
              <a:gd name="T87" fmla="*/ 2147483647 h 243"/>
              <a:gd name="T88" fmla="*/ 2147483647 w 1783"/>
              <a:gd name="T89" fmla="*/ 2147483647 h 243"/>
              <a:gd name="T90" fmla="*/ 2147483647 w 1783"/>
              <a:gd name="T91" fmla="*/ 2147483647 h 243"/>
              <a:gd name="T92" fmla="*/ 2147483647 w 1783"/>
              <a:gd name="T93" fmla="*/ 2147483647 h 243"/>
              <a:gd name="T94" fmla="*/ 2147483647 w 1783"/>
              <a:gd name="T95" fmla="*/ 2147483647 h 243"/>
              <a:gd name="T96" fmla="*/ 2147483647 w 1783"/>
              <a:gd name="T97" fmla="*/ 2147483647 h 243"/>
              <a:gd name="T98" fmla="*/ 2147483647 w 1783"/>
              <a:gd name="T99" fmla="*/ 2147483647 h 243"/>
              <a:gd name="T100" fmla="*/ 2147483647 w 1783"/>
              <a:gd name="T101" fmla="*/ 2147483647 h 243"/>
              <a:gd name="T102" fmla="*/ 2147483647 w 1783"/>
              <a:gd name="T103" fmla="*/ 2147483647 h 243"/>
              <a:gd name="T104" fmla="*/ 2147483647 w 1783"/>
              <a:gd name="T105" fmla="*/ 2147483647 h 243"/>
              <a:gd name="T106" fmla="*/ 0 w 1783"/>
              <a:gd name="T107" fmla="*/ 2147483647 h 24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83"/>
              <a:gd name="T163" fmla="*/ 0 h 243"/>
              <a:gd name="T164" fmla="*/ 1783 w 1783"/>
              <a:gd name="T165" fmla="*/ 243 h 24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83" h="243">
                <a:moveTo>
                  <a:pt x="0" y="121"/>
                </a:moveTo>
                <a:lnTo>
                  <a:pt x="0" y="118"/>
                </a:lnTo>
                <a:lnTo>
                  <a:pt x="0" y="116"/>
                </a:lnTo>
                <a:lnTo>
                  <a:pt x="2" y="112"/>
                </a:lnTo>
                <a:lnTo>
                  <a:pt x="4" y="109"/>
                </a:lnTo>
                <a:lnTo>
                  <a:pt x="8" y="106"/>
                </a:lnTo>
                <a:lnTo>
                  <a:pt x="10" y="103"/>
                </a:lnTo>
                <a:lnTo>
                  <a:pt x="14" y="99"/>
                </a:lnTo>
                <a:lnTo>
                  <a:pt x="17" y="97"/>
                </a:lnTo>
                <a:lnTo>
                  <a:pt x="23" y="94"/>
                </a:lnTo>
                <a:lnTo>
                  <a:pt x="27" y="91"/>
                </a:lnTo>
                <a:lnTo>
                  <a:pt x="33" y="88"/>
                </a:lnTo>
                <a:lnTo>
                  <a:pt x="40" y="86"/>
                </a:lnTo>
                <a:lnTo>
                  <a:pt x="46" y="82"/>
                </a:lnTo>
                <a:lnTo>
                  <a:pt x="54" y="79"/>
                </a:lnTo>
                <a:lnTo>
                  <a:pt x="62" y="77"/>
                </a:lnTo>
                <a:lnTo>
                  <a:pt x="69" y="74"/>
                </a:lnTo>
                <a:lnTo>
                  <a:pt x="88" y="68"/>
                </a:lnTo>
                <a:lnTo>
                  <a:pt x="108" y="63"/>
                </a:lnTo>
                <a:lnTo>
                  <a:pt x="129" y="59"/>
                </a:lnTo>
                <a:lnTo>
                  <a:pt x="152" y="54"/>
                </a:lnTo>
                <a:lnTo>
                  <a:pt x="177" y="48"/>
                </a:lnTo>
                <a:lnTo>
                  <a:pt x="204" y="44"/>
                </a:lnTo>
                <a:lnTo>
                  <a:pt x="231" y="40"/>
                </a:lnTo>
                <a:lnTo>
                  <a:pt x="261" y="35"/>
                </a:lnTo>
                <a:lnTo>
                  <a:pt x="292" y="31"/>
                </a:lnTo>
                <a:lnTo>
                  <a:pt x="325" y="28"/>
                </a:lnTo>
                <a:lnTo>
                  <a:pt x="357" y="24"/>
                </a:lnTo>
                <a:lnTo>
                  <a:pt x="392" y="20"/>
                </a:lnTo>
                <a:lnTo>
                  <a:pt x="429" y="17"/>
                </a:lnTo>
                <a:lnTo>
                  <a:pt x="467" y="15"/>
                </a:lnTo>
                <a:lnTo>
                  <a:pt x="505" y="12"/>
                </a:lnTo>
                <a:lnTo>
                  <a:pt x="544" y="10"/>
                </a:lnTo>
                <a:lnTo>
                  <a:pt x="584" y="8"/>
                </a:lnTo>
                <a:lnTo>
                  <a:pt x="626" y="5"/>
                </a:lnTo>
                <a:lnTo>
                  <a:pt x="669" y="3"/>
                </a:lnTo>
                <a:lnTo>
                  <a:pt x="711" y="2"/>
                </a:lnTo>
                <a:lnTo>
                  <a:pt x="755" y="1"/>
                </a:lnTo>
                <a:lnTo>
                  <a:pt x="799" y="0"/>
                </a:lnTo>
                <a:lnTo>
                  <a:pt x="845" y="0"/>
                </a:lnTo>
                <a:lnTo>
                  <a:pt x="892" y="0"/>
                </a:lnTo>
                <a:lnTo>
                  <a:pt x="938" y="0"/>
                </a:lnTo>
                <a:lnTo>
                  <a:pt x="982" y="0"/>
                </a:lnTo>
                <a:lnTo>
                  <a:pt x="1028" y="1"/>
                </a:lnTo>
                <a:lnTo>
                  <a:pt x="1070" y="2"/>
                </a:lnTo>
                <a:lnTo>
                  <a:pt x="1114" y="3"/>
                </a:lnTo>
                <a:lnTo>
                  <a:pt x="1157" y="5"/>
                </a:lnTo>
                <a:lnTo>
                  <a:pt x="1197" y="8"/>
                </a:lnTo>
                <a:lnTo>
                  <a:pt x="1239" y="10"/>
                </a:lnTo>
                <a:lnTo>
                  <a:pt x="1278" y="12"/>
                </a:lnTo>
                <a:lnTo>
                  <a:pt x="1316" y="15"/>
                </a:lnTo>
                <a:lnTo>
                  <a:pt x="1353" y="17"/>
                </a:lnTo>
                <a:lnTo>
                  <a:pt x="1389" y="20"/>
                </a:lnTo>
                <a:lnTo>
                  <a:pt x="1426" y="24"/>
                </a:lnTo>
                <a:lnTo>
                  <a:pt x="1458" y="28"/>
                </a:lnTo>
                <a:lnTo>
                  <a:pt x="1491" y="31"/>
                </a:lnTo>
                <a:lnTo>
                  <a:pt x="1522" y="35"/>
                </a:lnTo>
                <a:lnTo>
                  <a:pt x="1551" y="40"/>
                </a:lnTo>
                <a:lnTo>
                  <a:pt x="1579" y="44"/>
                </a:lnTo>
                <a:lnTo>
                  <a:pt x="1606" y="48"/>
                </a:lnTo>
                <a:lnTo>
                  <a:pt x="1631" y="54"/>
                </a:lnTo>
                <a:lnTo>
                  <a:pt x="1654" y="59"/>
                </a:lnTo>
                <a:lnTo>
                  <a:pt x="1675" y="63"/>
                </a:lnTo>
                <a:lnTo>
                  <a:pt x="1695" y="68"/>
                </a:lnTo>
                <a:lnTo>
                  <a:pt x="1712" y="74"/>
                </a:lnTo>
                <a:lnTo>
                  <a:pt x="1722" y="77"/>
                </a:lnTo>
                <a:lnTo>
                  <a:pt x="1729" y="79"/>
                </a:lnTo>
                <a:lnTo>
                  <a:pt x="1737" y="82"/>
                </a:lnTo>
                <a:lnTo>
                  <a:pt x="1743" y="86"/>
                </a:lnTo>
                <a:lnTo>
                  <a:pt x="1748" y="88"/>
                </a:lnTo>
                <a:lnTo>
                  <a:pt x="1754" y="91"/>
                </a:lnTo>
                <a:lnTo>
                  <a:pt x="1760" y="94"/>
                </a:lnTo>
                <a:lnTo>
                  <a:pt x="1764" y="97"/>
                </a:lnTo>
                <a:lnTo>
                  <a:pt x="1770" y="99"/>
                </a:lnTo>
                <a:lnTo>
                  <a:pt x="1773" y="103"/>
                </a:lnTo>
                <a:lnTo>
                  <a:pt x="1775" y="106"/>
                </a:lnTo>
                <a:lnTo>
                  <a:pt x="1777" y="109"/>
                </a:lnTo>
                <a:lnTo>
                  <a:pt x="1781" y="112"/>
                </a:lnTo>
                <a:lnTo>
                  <a:pt x="1781" y="116"/>
                </a:lnTo>
                <a:lnTo>
                  <a:pt x="1783" y="118"/>
                </a:lnTo>
                <a:lnTo>
                  <a:pt x="1783" y="121"/>
                </a:lnTo>
                <a:lnTo>
                  <a:pt x="1783" y="124"/>
                </a:lnTo>
                <a:lnTo>
                  <a:pt x="1781" y="127"/>
                </a:lnTo>
                <a:lnTo>
                  <a:pt x="1781" y="131"/>
                </a:lnTo>
                <a:lnTo>
                  <a:pt x="1779" y="134"/>
                </a:lnTo>
                <a:lnTo>
                  <a:pt x="1775" y="137"/>
                </a:lnTo>
                <a:lnTo>
                  <a:pt x="1773" y="140"/>
                </a:lnTo>
                <a:lnTo>
                  <a:pt x="1770" y="143"/>
                </a:lnTo>
                <a:lnTo>
                  <a:pt x="1764" y="145"/>
                </a:lnTo>
                <a:lnTo>
                  <a:pt x="1760" y="149"/>
                </a:lnTo>
                <a:lnTo>
                  <a:pt x="1754" y="152"/>
                </a:lnTo>
                <a:lnTo>
                  <a:pt x="1748" y="154"/>
                </a:lnTo>
                <a:lnTo>
                  <a:pt x="1743" y="157"/>
                </a:lnTo>
                <a:lnTo>
                  <a:pt x="1737" y="160"/>
                </a:lnTo>
                <a:lnTo>
                  <a:pt x="1729" y="163"/>
                </a:lnTo>
                <a:lnTo>
                  <a:pt x="1722" y="166"/>
                </a:lnTo>
                <a:lnTo>
                  <a:pt x="1712" y="169"/>
                </a:lnTo>
                <a:lnTo>
                  <a:pt x="1695" y="174"/>
                </a:lnTo>
                <a:lnTo>
                  <a:pt x="1675" y="180"/>
                </a:lnTo>
                <a:lnTo>
                  <a:pt x="1654" y="184"/>
                </a:lnTo>
                <a:lnTo>
                  <a:pt x="1631" y="189"/>
                </a:lnTo>
                <a:lnTo>
                  <a:pt x="1606" y="194"/>
                </a:lnTo>
                <a:lnTo>
                  <a:pt x="1579" y="199"/>
                </a:lnTo>
                <a:lnTo>
                  <a:pt x="1551" y="203"/>
                </a:lnTo>
                <a:lnTo>
                  <a:pt x="1522" y="207"/>
                </a:lnTo>
                <a:lnTo>
                  <a:pt x="1491" y="211"/>
                </a:lnTo>
                <a:lnTo>
                  <a:pt x="1458" y="215"/>
                </a:lnTo>
                <a:lnTo>
                  <a:pt x="1424" y="218"/>
                </a:lnTo>
                <a:lnTo>
                  <a:pt x="1389" y="221"/>
                </a:lnTo>
                <a:lnTo>
                  <a:pt x="1353" y="225"/>
                </a:lnTo>
                <a:lnTo>
                  <a:pt x="1316" y="228"/>
                </a:lnTo>
                <a:lnTo>
                  <a:pt x="1278" y="231"/>
                </a:lnTo>
                <a:lnTo>
                  <a:pt x="1237" y="233"/>
                </a:lnTo>
                <a:lnTo>
                  <a:pt x="1197" y="235"/>
                </a:lnTo>
                <a:lnTo>
                  <a:pt x="1157" y="237"/>
                </a:lnTo>
                <a:lnTo>
                  <a:pt x="1114" y="238"/>
                </a:lnTo>
                <a:lnTo>
                  <a:pt x="1070" y="240"/>
                </a:lnTo>
                <a:lnTo>
                  <a:pt x="1026" y="241"/>
                </a:lnTo>
                <a:lnTo>
                  <a:pt x="982" y="242"/>
                </a:lnTo>
                <a:lnTo>
                  <a:pt x="938" y="243"/>
                </a:lnTo>
                <a:lnTo>
                  <a:pt x="892" y="243"/>
                </a:lnTo>
                <a:lnTo>
                  <a:pt x="845" y="243"/>
                </a:lnTo>
                <a:lnTo>
                  <a:pt x="799" y="242"/>
                </a:lnTo>
                <a:lnTo>
                  <a:pt x="755" y="242"/>
                </a:lnTo>
                <a:lnTo>
                  <a:pt x="711" y="241"/>
                </a:lnTo>
                <a:lnTo>
                  <a:pt x="669" y="238"/>
                </a:lnTo>
                <a:lnTo>
                  <a:pt x="626" y="237"/>
                </a:lnTo>
                <a:lnTo>
                  <a:pt x="584" y="235"/>
                </a:lnTo>
                <a:lnTo>
                  <a:pt x="544" y="233"/>
                </a:lnTo>
                <a:lnTo>
                  <a:pt x="505" y="231"/>
                </a:lnTo>
                <a:lnTo>
                  <a:pt x="467" y="228"/>
                </a:lnTo>
                <a:lnTo>
                  <a:pt x="429" y="225"/>
                </a:lnTo>
                <a:lnTo>
                  <a:pt x="392" y="222"/>
                </a:lnTo>
                <a:lnTo>
                  <a:pt x="357" y="218"/>
                </a:lnTo>
                <a:lnTo>
                  <a:pt x="325" y="215"/>
                </a:lnTo>
                <a:lnTo>
                  <a:pt x="292" y="211"/>
                </a:lnTo>
                <a:lnTo>
                  <a:pt x="261" y="207"/>
                </a:lnTo>
                <a:lnTo>
                  <a:pt x="231" y="203"/>
                </a:lnTo>
                <a:lnTo>
                  <a:pt x="204" y="199"/>
                </a:lnTo>
                <a:lnTo>
                  <a:pt x="177" y="194"/>
                </a:lnTo>
                <a:lnTo>
                  <a:pt x="152" y="189"/>
                </a:lnTo>
                <a:lnTo>
                  <a:pt x="129" y="184"/>
                </a:lnTo>
                <a:lnTo>
                  <a:pt x="108" y="180"/>
                </a:lnTo>
                <a:lnTo>
                  <a:pt x="88" y="174"/>
                </a:lnTo>
                <a:lnTo>
                  <a:pt x="69" y="169"/>
                </a:lnTo>
                <a:lnTo>
                  <a:pt x="62" y="166"/>
                </a:lnTo>
                <a:lnTo>
                  <a:pt x="54" y="163"/>
                </a:lnTo>
                <a:lnTo>
                  <a:pt x="46" y="160"/>
                </a:lnTo>
                <a:lnTo>
                  <a:pt x="40" y="157"/>
                </a:lnTo>
                <a:lnTo>
                  <a:pt x="33" y="154"/>
                </a:lnTo>
                <a:lnTo>
                  <a:pt x="29" y="152"/>
                </a:lnTo>
                <a:lnTo>
                  <a:pt x="23" y="149"/>
                </a:lnTo>
                <a:lnTo>
                  <a:pt x="17" y="145"/>
                </a:lnTo>
                <a:lnTo>
                  <a:pt x="14" y="143"/>
                </a:lnTo>
                <a:lnTo>
                  <a:pt x="10" y="140"/>
                </a:lnTo>
                <a:lnTo>
                  <a:pt x="8" y="137"/>
                </a:lnTo>
                <a:lnTo>
                  <a:pt x="4" y="134"/>
                </a:lnTo>
                <a:lnTo>
                  <a:pt x="2" y="131"/>
                </a:lnTo>
                <a:lnTo>
                  <a:pt x="0" y="127"/>
                </a:lnTo>
                <a:lnTo>
                  <a:pt x="0" y="124"/>
                </a:lnTo>
                <a:lnTo>
                  <a:pt x="0" y="121"/>
                </a:lnTo>
              </a:path>
            </a:pathLst>
          </a:custGeom>
          <a:solidFill>
            <a:srgbClr val="006600">
              <a:alpha val="48000"/>
            </a:srgbClr>
          </a:solidFill>
          <a:ln w="12700">
            <a:solidFill>
              <a:srgbClr val="000000"/>
            </a:solidFill>
            <a:round/>
            <a:headEnd/>
            <a:tailEnd/>
          </a:ln>
        </p:spPr>
        <p:txBody>
          <a:bodyPr/>
          <a:lstStyle/>
          <a:p>
            <a:endParaRPr lang="zh-CN" altLang="en-US" b="1" i="0" dirty="0">
              <a:latin typeface="华文楷体" pitchFamily="2" charset="-122"/>
              <a:ea typeface="华文楷体" pitchFamily="2" charset="-122"/>
            </a:endParaRPr>
          </a:p>
        </p:txBody>
      </p:sp>
      <p:sp>
        <p:nvSpPr>
          <p:cNvPr id="92202" name="Rectangle 42"/>
          <p:cNvSpPr>
            <a:spLocks noChangeArrowheads="1"/>
          </p:cNvSpPr>
          <p:nvPr/>
        </p:nvSpPr>
        <p:spPr bwMode="auto">
          <a:xfrm>
            <a:off x="4611688" y="6134100"/>
            <a:ext cx="464871" cy="276999"/>
          </a:xfrm>
          <a:prstGeom prst="rect">
            <a:avLst/>
          </a:prstGeom>
          <a:noFill/>
          <a:ln w="9525">
            <a:noFill/>
            <a:miter lim="800000"/>
            <a:headEnd/>
            <a:tailEnd/>
          </a:ln>
        </p:spPr>
        <p:txBody>
          <a:bodyPr wrap="none" lIns="0" tIns="0" rIns="0" bIns="0">
            <a:spAutoFit/>
          </a:bodyPr>
          <a:lstStyle/>
          <a:p>
            <a:pPr defTabSz="912813"/>
            <a:r>
              <a:rPr lang="zh-CN" altLang="en-US" b="1" i="0" dirty="0">
                <a:solidFill>
                  <a:srgbClr val="000000"/>
                </a:solidFill>
                <a:latin typeface="华文楷体" pitchFamily="2" charset="-122"/>
                <a:ea typeface="华文楷体" pitchFamily="2" charset="-122"/>
              </a:rPr>
              <a:t>程序</a:t>
            </a:r>
            <a:endParaRPr lang="zh-CN" altLang="en-US" b="1" i="0" dirty="0">
              <a:latin typeface="华文楷体" pitchFamily="2" charset="-122"/>
              <a:ea typeface="华文楷体" pitchFamily="2" charset="-122"/>
            </a:endParaRPr>
          </a:p>
        </p:txBody>
      </p:sp>
      <p:sp>
        <p:nvSpPr>
          <p:cNvPr id="92203" name="Freeform 43"/>
          <p:cNvSpPr>
            <a:spLocks/>
          </p:cNvSpPr>
          <p:nvPr/>
        </p:nvSpPr>
        <p:spPr bwMode="auto">
          <a:xfrm>
            <a:off x="7408863" y="469900"/>
            <a:ext cx="1406525" cy="385763"/>
          </a:xfrm>
          <a:custGeom>
            <a:avLst/>
            <a:gdLst>
              <a:gd name="T0" fmla="*/ 0 w 1771"/>
              <a:gd name="T1" fmla="*/ 2147483647 h 243"/>
              <a:gd name="T2" fmla="*/ 2147483647 w 1771"/>
              <a:gd name="T3" fmla="*/ 2147483647 h 243"/>
              <a:gd name="T4" fmla="*/ 2147483647 w 1771"/>
              <a:gd name="T5" fmla="*/ 2147483647 h 243"/>
              <a:gd name="T6" fmla="*/ 2147483647 w 1771"/>
              <a:gd name="T7" fmla="*/ 2147483647 h 243"/>
              <a:gd name="T8" fmla="*/ 2147483647 w 1771"/>
              <a:gd name="T9" fmla="*/ 2147483647 h 243"/>
              <a:gd name="T10" fmla="*/ 2147483647 w 1771"/>
              <a:gd name="T11" fmla="*/ 2147483647 h 243"/>
              <a:gd name="T12" fmla="*/ 2147483647 w 1771"/>
              <a:gd name="T13" fmla="*/ 2147483647 h 243"/>
              <a:gd name="T14" fmla="*/ 2147483647 w 1771"/>
              <a:gd name="T15" fmla="*/ 2147483647 h 243"/>
              <a:gd name="T16" fmla="*/ 2147483647 w 1771"/>
              <a:gd name="T17" fmla="*/ 2147483647 h 243"/>
              <a:gd name="T18" fmla="*/ 2147483647 w 1771"/>
              <a:gd name="T19" fmla="*/ 2147483647 h 243"/>
              <a:gd name="T20" fmla="*/ 2147483647 w 1771"/>
              <a:gd name="T21" fmla="*/ 2147483647 h 243"/>
              <a:gd name="T22" fmla="*/ 2147483647 w 1771"/>
              <a:gd name="T23" fmla="*/ 2147483647 h 243"/>
              <a:gd name="T24" fmla="*/ 2147483647 w 1771"/>
              <a:gd name="T25" fmla="*/ 0 h 243"/>
              <a:gd name="T26" fmla="*/ 2147483647 w 1771"/>
              <a:gd name="T27" fmla="*/ 0 h 243"/>
              <a:gd name="T28" fmla="*/ 2147483647 w 1771"/>
              <a:gd name="T29" fmla="*/ 2147483647 h 243"/>
              <a:gd name="T30" fmla="*/ 2147483647 w 1771"/>
              <a:gd name="T31" fmla="*/ 2147483647 h 243"/>
              <a:gd name="T32" fmla="*/ 2147483647 w 1771"/>
              <a:gd name="T33" fmla="*/ 2147483647 h 243"/>
              <a:gd name="T34" fmla="*/ 2147483647 w 1771"/>
              <a:gd name="T35" fmla="*/ 2147483647 h 243"/>
              <a:gd name="T36" fmla="*/ 2147483647 w 1771"/>
              <a:gd name="T37" fmla="*/ 2147483647 h 243"/>
              <a:gd name="T38" fmla="*/ 2147483647 w 1771"/>
              <a:gd name="T39" fmla="*/ 2147483647 h 243"/>
              <a:gd name="T40" fmla="*/ 2147483647 w 1771"/>
              <a:gd name="T41" fmla="*/ 2147483647 h 243"/>
              <a:gd name="T42" fmla="*/ 2147483647 w 1771"/>
              <a:gd name="T43" fmla="*/ 2147483647 h 243"/>
              <a:gd name="T44" fmla="*/ 2147483647 w 1771"/>
              <a:gd name="T45" fmla="*/ 2147483647 h 243"/>
              <a:gd name="T46" fmla="*/ 2147483647 w 1771"/>
              <a:gd name="T47" fmla="*/ 2147483647 h 243"/>
              <a:gd name="T48" fmla="*/ 2147483647 w 1771"/>
              <a:gd name="T49" fmla="*/ 2147483647 h 243"/>
              <a:gd name="T50" fmla="*/ 2147483647 w 1771"/>
              <a:gd name="T51" fmla="*/ 2147483647 h 243"/>
              <a:gd name="T52" fmla="*/ 2147483647 w 1771"/>
              <a:gd name="T53" fmla="*/ 2147483647 h 243"/>
              <a:gd name="T54" fmla="*/ 2147483647 w 1771"/>
              <a:gd name="T55" fmla="*/ 2147483647 h 243"/>
              <a:gd name="T56" fmla="*/ 2147483647 w 1771"/>
              <a:gd name="T57" fmla="*/ 2147483647 h 243"/>
              <a:gd name="T58" fmla="*/ 2147483647 w 1771"/>
              <a:gd name="T59" fmla="*/ 2147483647 h 243"/>
              <a:gd name="T60" fmla="*/ 2147483647 w 1771"/>
              <a:gd name="T61" fmla="*/ 2147483647 h 243"/>
              <a:gd name="T62" fmla="*/ 2147483647 w 1771"/>
              <a:gd name="T63" fmla="*/ 2147483647 h 243"/>
              <a:gd name="T64" fmla="*/ 2147483647 w 1771"/>
              <a:gd name="T65" fmla="*/ 2147483647 h 243"/>
              <a:gd name="T66" fmla="*/ 2147483647 w 1771"/>
              <a:gd name="T67" fmla="*/ 2147483647 h 243"/>
              <a:gd name="T68" fmla="*/ 2147483647 w 1771"/>
              <a:gd name="T69" fmla="*/ 2147483647 h 243"/>
              <a:gd name="T70" fmla="*/ 2147483647 w 1771"/>
              <a:gd name="T71" fmla="*/ 2147483647 h 243"/>
              <a:gd name="T72" fmla="*/ 2147483647 w 1771"/>
              <a:gd name="T73" fmla="*/ 2147483647 h 243"/>
              <a:gd name="T74" fmla="*/ 2147483647 w 1771"/>
              <a:gd name="T75" fmla="*/ 2147483647 h 243"/>
              <a:gd name="T76" fmla="*/ 2147483647 w 1771"/>
              <a:gd name="T77" fmla="*/ 2147483647 h 243"/>
              <a:gd name="T78" fmla="*/ 2147483647 w 1771"/>
              <a:gd name="T79" fmla="*/ 2147483647 h 243"/>
              <a:gd name="T80" fmla="*/ 2147483647 w 1771"/>
              <a:gd name="T81" fmla="*/ 2147483647 h 243"/>
              <a:gd name="T82" fmla="*/ 2147483647 w 1771"/>
              <a:gd name="T83" fmla="*/ 2147483647 h 243"/>
              <a:gd name="T84" fmla="*/ 2147483647 w 1771"/>
              <a:gd name="T85" fmla="*/ 2147483647 h 243"/>
              <a:gd name="T86" fmla="*/ 2147483647 w 1771"/>
              <a:gd name="T87" fmla="*/ 2147483647 h 243"/>
              <a:gd name="T88" fmla="*/ 2147483647 w 1771"/>
              <a:gd name="T89" fmla="*/ 2147483647 h 243"/>
              <a:gd name="T90" fmla="*/ 2147483647 w 1771"/>
              <a:gd name="T91" fmla="*/ 2147483647 h 243"/>
              <a:gd name="T92" fmla="*/ 2147483647 w 1771"/>
              <a:gd name="T93" fmla="*/ 2147483647 h 243"/>
              <a:gd name="T94" fmla="*/ 2147483647 w 1771"/>
              <a:gd name="T95" fmla="*/ 2147483647 h 243"/>
              <a:gd name="T96" fmla="*/ 2147483647 w 1771"/>
              <a:gd name="T97" fmla="*/ 2147483647 h 243"/>
              <a:gd name="T98" fmla="*/ 2147483647 w 1771"/>
              <a:gd name="T99" fmla="*/ 2147483647 h 243"/>
              <a:gd name="T100" fmla="*/ 2147483647 w 1771"/>
              <a:gd name="T101" fmla="*/ 2147483647 h 243"/>
              <a:gd name="T102" fmla="*/ 2147483647 w 1771"/>
              <a:gd name="T103" fmla="*/ 2147483647 h 243"/>
              <a:gd name="T104" fmla="*/ 2147483647 w 1771"/>
              <a:gd name="T105" fmla="*/ 2147483647 h 243"/>
              <a:gd name="T106" fmla="*/ 0 w 1771"/>
              <a:gd name="T107" fmla="*/ 2147483647 h 24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71"/>
              <a:gd name="T163" fmla="*/ 0 h 243"/>
              <a:gd name="T164" fmla="*/ 1771 w 1771"/>
              <a:gd name="T165" fmla="*/ 243 h 24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71" h="243">
                <a:moveTo>
                  <a:pt x="0" y="121"/>
                </a:moveTo>
                <a:lnTo>
                  <a:pt x="0" y="118"/>
                </a:lnTo>
                <a:lnTo>
                  <a:pt x="0" y="115"/>
                </a:lnTo>
                <a:lnTo>
                  <a:pt x="2" y="112"/>
                </a:lnTo>
                <a:lnTo>
                  <a:pt x="4" y="109"/>
                </a:lnTo>
                <a:lnTo>
                  <a:pt x="6" y="106"/>
                </a:lnTo>
                <a:lnTo>
                  <a:pt x="9" y="103"/>
                </a:lnTo>
                <a:lnTo>
                  <a:pt x="13" y="100"/>
                </a:lnTo>
                <a:lnTo>
                  <a:pt x="17" y="96"/>
                </a:lnTo>
                <a:lnTo>
                  <a:pt x="21" y="94"/>
                </a:lnTo>
                <a:lnTo>
                  <a:pt x="27" y="91"/>
                </a:lnTo>
                <a:lnTo>
                  <a:pt x="32" y="88"/>
                </a:lnTo>
                <a:lnTo>
                  <a:pt x="38" y="85"/>
                </a:lnTo>
                <a:lnTo>
                  <a:pt x="46" y="82"/>
                </a:lnTo>
                <a:lnTo>
                  <a:pt x="54" y="79"/>
                </a:lnTo>
                <a:lnTo>
                  <a:pt x="61" y="77"/>
                </a:lnTo>
                <a:lnTo>
                  <a:pt x="69" y="74"/>
                </a:lnTo>
                <a:lnTo>
                  <a:pt x="86" y="69"/>
                </a:lnTo>
                <a:lnTo>
                  <a:pt x="105" y="63"/>
                </a:lnTo>
                <a:lnTo>
                  <a:pt x="127" y="58"/>
                </a:lnTo>
                <a:lnTo>
                  <a:pt x="150" y="54"/>
                </a:lnTo>
                <a:lnTo>
                  <a:pt x="175" y="48"/>
                </a:lnTo>
                <a:lnTo>
                  <a:pt x="202" y="44"/>
                </a:lnTo>
                <a:lnTo>
                  <a:pt x="228" y="40"/>
                </a:lnTo>
                <a:lnTo>
                  <a:pt x="259" y="35"/>
                </a:lnTo>
                <a:lnTo>
                  <a:pt x="290" y="31"/>
                </a:lnTo>
                <a:lnTo>
                  <a:pt x="321" y="28"/>
                </a:lnTo>
                <a:lnTo>
                  <a:pt x="355" y="24"/>
                </a:lnTo>
                <a:lnTo>
                  <a:pt x="390" y="20"/>
                </a:lnTo>
                <a:lnTo>
                  <a:pt x="426" y="17"/>
                </a:lnTo>
                <a:lnTo>
                  <a:pt x="463" y="14"/>
                </a:lnTo>
                <a:lnTo>
                  <a:pt x="501" y="12"/>
                </a:lnTo>
                <a:lnTo>
                  <a:pt x="540" y="10"/>
                </a:lnTo>
                <a:lnTo>
                  <a:pt x="580" y="8"/>
                </a:lnTo>
                <a:lnTo>
                  <a:pt x="622" y="6"/>
                </a:lnTo>
                <a:lnTo>
                  <a:pt x="665" y="3"/>
                </a:lnTo>
                <a:lnTo>
                  <a:pt x="707" y="2"/>
                </a:lnTo>
                <a:lnTo>
                  <a:pt x="751" y="1"/>
                </a:lnTo>
                <a:lnTo>
                  <a:pt x="795" y="0"/>
                </a:lnTo>
                <a:lnTo>
                  <a:pt x="839" y="0"/>
                </a:lnTo>
                <a:lnTo>
                  <a:pt x="886" y="0"/>
                </a:lnTo>
                <a:lnTo>
                  <a:pt x="932" y="0"/>
                </a:lnTo>
                <a:lnTo>
                  <a:pt x="976" y="0"/>
                </a:lnTo>
                <a:lnTo>
                  <a:pt x="1020" y="1"/>
                </a:lnTo>
                <a:lnTo>
                  <a:pt x="1064" y="2"/>
                </a:lnTo>
                <a:lnTo>
                  <a:pt x="1106" y="3"/>
                </a:lnTo>
                <a:lnTo>
                  <a:pt x="1149" y="6"/>
                </a:lnTo>
                <a:lnTo>
                  <a:pt x="1191" y="8"/>
                </a:lnTo>
                <a:lnTo>
                  <a:pt x="1231" y="10"/>
                </a:lnTo>
                <a:lnTo>
                  <a:pt x="1270" y="12"/>
                </a:lnTo>
                <a:lnTo>
                  <a:pt x="1308" y="14"/>
                </a:lnTo>
                <a:lnTo>
                  <a:pt x="1345" y="17"/>
                </a:lnTo>
                <a:lnTo>
                  <a:pt x="1381" y="20"/>
                </a:lnTo>
                <a:lnTo>
                  <a:pt x="1416" y="24"/>
                </a:lnTo>
                <a:lnTo>
                  <a:pt x="1448" y="28"/>
                </a:lnTo>
                <a:lnTo>
                  <a:pt x="1481" y="31"/>
                </a:lnTo>
                <a:lnTo>
                  <a:pt x="1512" y="35"/>
                </a:lnTo>
                <a:lnTo>
                  <a:pt x="1541" y="40"/>
                </a:lnTo>
                <a:lnTo>
                  <a:pt x="1569" y="44"/>
                </a:lnTo>
                <a:lnTo>
                  <a:pt x="1596" y="48"/>
                </a:lnTo>
                <a:lnTo>
                  <a:pt x="1619" y="54"/>
                </a:lnTo>
                <a:lnTo>
                  <a:pt x="1642" y="58"/>
                </a:lnTo>
                <a:lnTo>
                  <a:pt x="1666" y="63"/>
                </a:lnTo>
                <a:lnTo>
                  <a:pt x="1685" y="69"/>
                </a:lnTo>
                <a:lnTo>
                  <a:pt x="1702" y="74"/>
                </a:lnTo>
                <a:lnTo>
                  <a:pt x="1710" y="77"/>
                </a:lnTo>
                <a:lnTo>
                  <a:pt x="1717" y="79"/>
                </a:lnTo>
                <a:lnTo>
                  <a:pt x="1725" y="82"/>
                </a:lnTo>
                <a:lnTo>
                  <a:pt x="1733" y="85"/>
                </a:lnTo>
                <a:lnTo>
                  <a:pt x="1739" y="88"/>
                </a:lnTo>
                <a:lnTo>
                  <a:pt x="1744" y="91"/>
                </a:lnTo>
                <a:lnTo>
                  <a:pt x="1748" y="94"/>
                </a:lnTo>
                <a:lnTo>
                  <a:pt x="1754" y="96"/>
                </a:lnTo>
                <a:lnTo>
                  <a:pt x="1758" y="100"/>
                </a:lnTo>
                <a:lnTo>
                  <a:pt x="1762" y="103"/>
                </a:lnTo>
                <a:lnTo>
                  <a:pt x="1765" y="106"/>
                </a:lnTo>
                <a:lnTo>
                  <a:pt x="1767" y="109"/>
                </a:lnTo>
                <a:lnTo>
                  <a:pt x="1769" y="112"/>
                </a:lnTo>
                <a:lnTo>
                  <a:pt x="1771" y="115"/>
                </a:lnTo>
                <a:lnTo>
                  <a:pt x="1771" y="118"/>
                </a:lnTo>
                <a:lnTo>
                  <a:pt x="1771" y="121"/>
                </a:lnTo>
                <a:lnTo>
                  <a:pt x="1771" y="124"/>
                </a:lnTo>
                <a:lnTo>
                  <a:pt x="1771" y="127"/>
                </a:lnTo>
                <a:lnTo>
                  <a:pt x="1769" y="131"/>
                </a:lnTo>
                <a:lnTo>
                  <a:pt x="1767" y="134"/>
                </a:lnTo>
                <a:lnTo>
                  <a:pt x="1765" y="137"/>
                </a:lnTo>
                <a:lnTo>
                  <a:pt x="1762" y="140"/>
                </a:lnTo>
                <a:lnTo>
                  <a:pt x="1758" y="142"/>
                </a:lnTo>
                <a:lnTo>
                  <a:pt x="1754" y="146"/>
                </a:lnTo>
                <a:lnTo>
                  <a:pt x="1748" y="149"/>
                </a:lnTo>
                <a:lnTo>
                  <a:pt x="1744" y="152"/>
                </a:lnTo>
                <a:lnTo>
                  <a:pt x="1739" y="154"/>
                </a:lnTo>
                <a:lnTo>
                  <a:pt x="1733" y="157"/>
                </a:lnTo>
                <a:lnTo>
                  <a:pt x="1725" y="161"/>
                </a:lnTo>
                <a:lnTo>
                  <a:pt x="1717" y="163"/>
                </a:lnTo>
                <a:lnTo>
                  <a:pt x="1710" y="166"/>
                </a:lnTo>
                <a:lnTo>
                  <a:pt x="1702" y="169"/>
                </a:lnTo>
                <a:lnTo>
                  <a:pt x="1685" y="174"/>
                </a:lnTo>
                <a:lnTo>
                  <a:pt x="1666" y="179"/>
                </a:lnTo>
                <a:lnTo>
                  <a:pt x="1642" y="184"/>
                </a:lnTo>
                <a:lnTo>
                  <a:pt x="1619" y="189"/>
                </a:lnTo>
                <a:lnTo>
                  <a:pt x="1596" y="194"/>
                </a:lnTo>
                <a:lnTo>
                  <a:pt x="1569" y="199"/>
                </a:lnTo>
                <a:lnTo>
                  <a:pt x="1541" y="203"/>
                </a:lnTo>
                <a:lnTo>
                  <a:pt x="1512" y="208"/>
                </a:lnTo>
                <a:lnTo>
                  <a:pt x="1481" y="211"/>
                </a:lnTo>
                <a:lnTo>
                  <a:pt x="1448" y="215"/>
                </a:lnTo>
                <a:lnTo>
                  <a:pt x="1416" y="218"/>
                </a:lnTo>
                <a:lnTo>
                  <a:pt x="1381" y="223"/>
                </a:lnTo>
                <a:lnTo>
                  <a:pt x="1345" y="226"/>
                </a:lnTo>
                <a:lnTo>
                  <a:pt x="1308" y="228"/>
                </a:lnTo>
                <a:lnTo>
                  <a:pt x="1270" y="231"/>
                </a:lnTo>
                <a:lnTo>
                  <a:pt x="1231" y="233"/>
                </a:lnTo>
                <a:lnTo>
                  <a:pt x="1191" y="235"/>
                </a:lnTo>
                <a:lnTo>
                  <a:pt x="1149" y="238"/>
                </a:lnTo>
                <a:lnTo>
                  <a:pt x="1106" y="239"/>
                </a:lnTo>
                <a:lnTo>
                  <a:pt x="1064" y="241"/>
                </a:lnTo>
                <a:lnTo>
                  <a:pt x="1020" y="242"/>
                </a:lnTo>
                <a:lnTo>
                  <a:pt x="976" y="242"/>
                </a:lnTo>
                <a:lnTo>
                  <a:pt x="932" y="243"/>
                </a:lnTo>
                <a:lnTo>
                  <a:pt x="886" y="243"/>
                </a:lnTo>
                <a:lnTo>
                  <a:pt x="839" y="243"/>
                </a:lnTo>
                <a:lnTo>
                  <a:pt x="795" y="242"/>
                </a:lnTo>
                <a:lnTo>
                  <a:pt x="751" y="242"/>
                </a:lnTo>
                <a:lnTo>
                  <a:pt x="707" y="241"/>
                </a:lnTo>
                <a:lnTo>
                  <a:pt x="665" y="239"/>
                </a:lnTo>
                <a:lnTo>
                  <a:pt x="622" y="238"/>
                </a:lnTo>
                <a:lnTo>
                  <a:pt x="580" y="235"/>
                </a:lnTo>
                <a:lnTo>
                  <a:pt x="540" y="233"/>
                </a:lnTo>
                <a:lnTo>
                  <a:pt x="501" y="231"/>
                </a:lnTo>
                <a:lnTo>
                  <a:pt x="463" y="228"/>
                </a:lnTo>
                <a:lnTo>
                  <a:pt x="426" y="226"/>
                </a:lnTo>
                <a:lnTo>
                  <a:pt x="390" y="223"/>
                </a:lnTo>
                <a:lnTo>
                  <a:pt x="355" y="218"/>
                </a:lnTo>
                <a:lnTo>
                  <a:pt x="321" y="215"/>
                </a:lnTo>
                <a:lnTo>
                  <a:pt x="290" y="211"/>
                </a:lnTo>
                <a:lnTo>
                  <a:pt x="259" y="208"/>
                </a:lnTo>
                <a:lnTo>
                  <a:pt x="228" y="203"/>
                </a:lnTo>
                <a:lnTo>
                  <a:pt x="202" y="199"/>
                </a:lnTo>
                <a:lnTo>
                  <a:pt x="175" y="194"/>
                </a:lnTo>
                <a:lnTo>
                  <a:pt x="150" y="189"/>
                </a:lnTo>
                <a:lnTo>
                  <a:pt x="127" y="184"/>
                </a:lnTo>
                <a:lnTo>
                  <a:pt x="105" y="179"/>
                </a:lnTo>
                <a:lnTo>
                  <a:pt x="86" y="174"/>
                </a:lnTo>
                <a:lnTo>
                  <a:pt x="69" y="169"/>
                </a:lnTo>
                <a:lnTo>
                  <a:pt x="61" y="166"/>
                </a:lnTo>
                <a:lnTo>
                  <a:pt x="54" y="163"/>
                </a:lnTo>
                <a:lnTo>
                  <a:pt x="46" y="161"/>
                </a:lnTo>
                <a:lnTo>
                  <a:pt x="38" y="157"/>
                </a:lnTo>
                <a:lnTo>
                  <a:pt x="32" y="154"/>
                </a:lnTo>
                <a:lnTo>
                  <a:pt x="27" y="152"/>
                </a:lnTo>
                <a:lnTo>
                  <a:pt x="21" y="149"/>
                </a:lnTo>
                <a:lnTo>
                  <a:pt x="17" y="146"/>
                </a:lnTo>
                <a:lnTo>
                  <a:pt x="13" y="142"/>
                </a:lnTo>
                <a:lnTo>
                  <a:pt x="9" y="140"/>
                </a:lnTo>
                <a:lnTo>
                  <a:pt x="6" y="137"/>
                </a:lnTo>
                <a:lnTo>
                  <a:pt x="4" y="134"/>
                </a:lnTo>
                <a:lnTo>
                  <a:pt x="2" y="131"/>
                </a:lnTo>
                <a:lnTo>
                  <a:pt x="0" y="127"/>
                </a:lnTo>
                <a:lnTo>
                  <a:pt x="0" y="124"/>
                </a:lnTo>
                <a:lnTo>
                  <a:pt x="0" y="121"/>
                </a:lnTo>
                <a:close/>
              </a:path>
            </a:pathLst>
          </a:custGeom>
          <a:solidFill>
            <a:srgbClr val="FFFFFF"/>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04" name="Freeform 44"/>
          <p:cNvSpPr>
            <a:spLocks/>
          </p:cNvSpPr>
          <p:nvPr/>
        </p:nvSpPr>
        <p:spPr bwMode="auto">
          <a:xfrm>
            <a:off x="7408863" y="469900"/>
            <a:ext cx="1406525" cy="385763"/>
          </a:xfrm>
          <a:custGeom>
            <a:avLst/>
            <a:gdLst>
              <a:gd name="T0" fmla="*/ 0 w 1771"/>
              <a:gd name="T1" fmla="*/ 2147483647 h 243"/>
              <a:gd name="T2" fmla="*/ 2147483647 w 1771"/>
              <a:gd name="T3" fmla="*/ 2147483647 h 243"/>
              <a:gd name="T4" fmla="*/ 2147483647 w 1771"/>
              <a:gd name="T5" fmla="*/ 2147483647 h 243"/>
              <a:gd name="T6" fmla="*/ 2147483647 w 1771"/>
              <a:gd name="T7" fmla="*/ 2147483647 h 243"/>
              <a:gd name="T8" fmla="*/ 2147483647 w 1771"/>
              <a:gd name="T9" fmla="*/ 2147483647 h 243"/>
              <a:gd name="T10" fmla="*/ 2147483647 w 1771"/>
              <a:gd name="T11" fmla="*/ 2147483647 h 243"/>
              <a:gd name="T12" fmla="*/ 2147483647 w 1771"/>
              <a:gd name="T13" fmla="*/ 2147483647 h 243"/>
              <a:gd name="T14" fmla="*/ 2147483647 w 1771"/>
              <a:gd name="T15" fmla="*/ 2147483647 h 243"/>
              <a:gd name="T16" fmla="*/ 2147483647 w 1771"/>
              <a:gd name="T17" fmla="*/ 2147483647 h 243"/>
              <a:gd name="T18" fmla="*/ 2147483647 w 1771"/>
              <a:gd name="T19" fmla="*/ 2147483647 h 243"/>
              <a:gd name="T20" fmla="*/ 2147483647 w 1771"/>
              <a:gd name="T21" fmla="*/ 2147483647 h 243"/>
              <a:gd name="T22" fmla="*/ 2147483647 w 1771"/>
              <a:gd name="T23" fmla="*/ 2147483647 h 243"/>
              <a:gd name="T24" fmla="*/ 2147483647 w 1771"/>
              <a:gd name="T25" fmla="*/ 0 h 243"/>
              <a:gd name="T26" fmla="*/ 2147483647 w 1771"/>
              <a:gd name="T27" fmla="*/ 0 h 243"/>
              <a:gd name="T28" fmla="*/ 2147483647 w 1771"/>
              <a:gd name="T29" fmla="*/ 2147483647 h 243"/>
              <a:gd name="T30" fmla="*/ 2147483647 w 1771"/>
              <a:gd name="T31" fmla="*/ 2147483647 h 243"/>
              <a:gd name="T32" fmla="*/ 2147483647 w 1771"/>
              <a:gd name="T33" fmla="*/ 2147483647 h 243"/>
              <a:gd name="T34" fmla="*/ 2147483647 w 1771"/>
              <a:gd name="T35" fmla="*/ 2147483647 h 243"/>
              <a:gd name="T36" fmla="*/ 2147483647 w 1771"/>
              <a:gd name="T37" fmla="*/ 2147483647 h 243"/>
              <a:gd name="T38" fmla="*/ 2147483647 w 1771"/>
              <a:gd name="T39" fmla="*/ 2147483647 h 243"/>
              <a:gd name="T40" fmla="*/ 2147483647 w 1771"/>
              <a:gd name="T41" fmla="*/ 2147483647 h 243"/>
              <a:gd name="T42" fmla="*/ 2147483647 w 1771"/>
              <a:gd name="T43" fmla="*/ 2147483647 h 243"/>
              <a:gd name="T44" fmla="*/ 2147483647 w 1771"/>
              <a:gd name="T45" fmla="*/ 2147483647 h 243"/>
              <a:gd name="T46" fmla="*/ 2147483647 w 1771"/>
              <a:gd name="T47" fmla="*/ 2147483647 h 243"/>
              <a:gd name="T48" fmla="*/ 2147483647 w 1771"/>
              <a:gd name="T49" fmla="*/ 2147483647 h 243"/>
              <a:gd name="T50" fmla="*/ 2147483647 w 1771"/>
              <a:gd name="T51" fmla="*/ 2147483647 h 243"/>
              <a:gd name="T52" fmla="*/ 2147483647 w 1771"/>
              <a:gd name="T53" fmla="*/ 2147483647 h 243"/>
              <a:gd name="T54" fmla="*/ 2147483647 w 1771"/>
              <a:gd name="T55" fmla="*/ 2147483647 h 243"/>
              <a:gd name="T56" fmla="*/ 2147483647 w 1771"/>
              <a:gd name="T57" fmla="*/ 2147483647 h 243"/>
              <a:gd name="T58" fmla="*/ 2147483647 w 1771"/>
              <a:gd name="T59" fmla="*/ 2147483647 h 243"/>
              <a:gd name="T60" fmla="*/ 2147483647 w 1771"/>
              <a:gd name="T61" fmla="*/ 2147483647 h 243"/>
              <a:gd name="T62" fmla="*/ 2147483647 w 1771"/>
              <a:gd name="T63" fmla="*/ 2147483647 h 243"/>
              <a:gd name="T64" fmla="*/ 2147483647 w 1771"/>
              <a:gd name="T65" fmla="*/ 2147483647 h 243"/>
              <a:gd name="T66" fmla="*/ 2147483647 w 1771"/>
              <a:gd name="T67" fmla="*/ 2147483647 h 243"/>
              <a:gd name="T68" fmla="*/ 2147483647 w 1771"/>
              <a:gd name="T69" fmla="*/ 2147483647 h 243"/>
              <a:gd name="T70" fmla="*/ 2147483647 w 1771"/>
              <a:gd name="T71" fmla="*/ 2147483647 h 243"/>
              <a:gd name="T72" fmla="*/ 2147483647 w 1771"/>
              <a:gd name="T73" fmla="*/ 2147483647 h 243"/>
              <a:gd name="T74" fmla="*/ 2147483647 w 1771"/>
              <a:gd name="T75" fmla="*/ 2147483647 h 243"/>
              <a:gd name="T76" fmla="*/ 2147483647 w 1771"/>
              <a:gd name="T77" fmla="*/ 2147483647 h 243"/>
              <a:gd name="T78" fmla="*/ 2147483647 w 1771"/>
              <a:gd name="T79" fmla="*/ 2147483647 h 243"/>
              <a:gd name="T80" fmla="*/ 2147483647 w 1771"/>
              <a:gd name="T81" fmla="*/ 2147483647 h 243"/>
              <a:gd name="T82" fmla="*/ 2147483647 w 1771"/>
              <a:gd name="T83" fmla="*/ 2147483647 h 243"/>
              <a:gd name="T84" fmla="*/ 2147483647 w 1771"/>
              <a:gd name="T85" fmla="*/ 2147483647 h 243"/>
              <a:gd name="T86" fmla="*/ 2147483647 w 1771"/>
              <a:gd name="T87" fmla="*/ 2147483647 h 243"/>
              <a:gd name="T88" fmla="*/ 2147483647 w 1771"/>
              <a:gd name="T89" fmla="*/ 2147483647 h 243"/>
              <a:gd name="T90" fmla="*/ 2147483647 w 1771"/>
              <a:gd name="T91" fmla="*/ 2147483647 h 243"/>
              <a:gd name="T92" fmla="*/ 2147483647 w 1771"/>
              <a:gd name="T93" fmla="*/ 2147483647 h 243"/>
              <a:gd name="T94" fmla="*/ 2147483647 w 1771"/>
              <a:gd name="T95" fmla="*/ 2147483647 h 243"/>
              <a:gd name="T96" fmla="*/ 2147483647 w 1771"/>
              <a:gd name="T97" fmla="*/ 2147483647 h 243"/>
              <a:gd name="T98" fmla="*/ 2147483647 w 1771"/>
              <a:gd name="T99" fmla="*/ 2147483647 h 243"/>
              <a:gd name="T100" fmla="*/ 2147483647 w 1771"/>
              <a:gd name="T101" fmla="*/ 2147483647 h 243"/>
              <a:gd name="T102" fmla="*/ 2147483647 w 1771"/>
              <a:gd name="T103" fmla="*/ 2147483647 h 243"/>
              <a:gd name="T104" fmla="*/ 2147483647 w 1771"/>
              <a:gd name="T105" fmla="*/ 2147483647 h 243"/>
              <a:gd name="T106" fmla="*/ 0 w 1771"/>
              <a:gd name="T107" fmla="*/ 2147483647 h 24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71"/>
              <a:gd name="T163" fmla="*/ 0 h 243"/>
              <a:gd name="T164" fmla="*/ 1771 w 1771"/>
              <a:gd name="T165" fmla="*/ 243 h 24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71" h="243">
                <a:moveTo>
                  <a:pt x="0" y="121"/>
                </a:moveTo>
                <a:lnTo>
                  <a:pt x="0" y="118"/>
                </a:lnTo>
                <a:lnTo>
                  <a:pt x="0" y="115"/>
                </a:lnTo>
                <a:lnTo>
                  <a:pt x="2" y="112"/>
                </a:lnTo>
                <a:lnTo>
                  <a:pt x="4" y="109"/>
                </a:lnTo>
                <a:lnTo>
                  <a:pt x="6" y="106"/>
                </a:lnTo>
                <a:lnTo>
                  <a:pt x="9" y="103"/>
                </a:lnTo>
                <a:lnTo>
                  <a:pt x="13" y="100"/>
                </a:lnTo>
                <a:lnTo>
                  <a:pt x="17" y="96"/>
                </a:lnTo>
                <a:lnTo>
                  <a:pt x="21" y="94"/>
                </a:lnTo>
                <a:lnTo>
                  <a:pt x="27" y="91"/>
                </a:lnTo>
                <a:lnTo>
                  <a:pt x="32" y="88"/>
                </a:lnTo>
                <a:lnTo>
                  <a:pt x="38" y="85"/>
                </a:lnTo>
                <a:lnTo>
                  <a:pt x="46" y="82"/>
                </a:lnTo>
                <a:lnTo>
                  <a:pt x="54" y="79"/>
                </a:lnTo>
                <a:lnTo>
                  <a:pt x="61" y="77"/>
                </a:lnTo>
                <a:lnTo>
                  <a:pt x="69" y="74"/>
                </a:lnTo>
                <a:lnTo>
                  <a:pt x="86" y="69"/>
                </a:lnTo>
                <a:lnTo>
                  <a:pt x="105" y="63"/>
                </a:lnTo>
                <a:lnTo>
                  <a:pt x="127" y="58"/>
                </a:lnTo>
                <a:lnTo>
                  <a:pt x="150" y="54"/>
                </a:lnTo>
                <a:lnTo>
                  <a:pt x="175" y="48"/>
                </a:lnTo>
                <a:lnTo>
                  <a:pt x="202" y="44"/>
                </a:lnTo>
                <a:lnTo>
                  <a:pt x="228" y="40"/>
                </a:lnTo>
                <a:lnTo>
                  <a:pt x="259" y="35"/>
                </a:lnTo>
                <a:lnTo>
                  <a:pt x="290" y="31"/>
                </a:lnTo>
                <a:lnTo>
                  <a:pt x="321" y="28"/>
                </a:lnTo>
                <a:lnTo>
                  <a:pt x="355" y="24"/>
                </a:lnTo>
                <a:lnTo>
                  <a:pt x="390" y="20"/>
                </a:lnTo>
                <a:lnTo>
                  <a:pt x="426" y="17"/>
                </a:lnTo>
                <a:lnTo>
                  <a:pt x="463" y="14"/>
                </a:lnTo>
                <a:lnTo>
                  <a:pt x="501" y="12"/>
                </a:lnTo>
                <a:lnTo>
                  <a:pt x="540" y="10"/>
                </a:lnTo>
                <a:lnTo>
                  <a:pt x="580" y="8"/>
                </a:lnTo>
                <a:lnTo>
                  <a:pt x="622" y="6"/>
                </a:lnTo>
                <a:lnTo>
                  <a:pt x="665" y="3"/>
                </a:lnTo>
                <a:lnTo>
                  <a:pt x="707" y="2"/>
                </a:lnTo>
                <a:lnTo>
                  <a:pt x="751" y="1"/>
                </a:lnTo>
                <a:lnTo>
                  <a:pt x="795" y="0"/>
                </a:lnTo>
                <a:lnTo>
                  <a:pt x="839" y="0"/>
                </a:lnTo>
                <a:lnTo>
                  <a:pt x="886" y="0"/>
                </a:lnTo>
                <a:lnTo>
                  <a:pt x="932" y="0"/>
                </a:lnTo>
                <a:lnTo>
                  <a:pt x="976" y="0"/>
                </a:lnTo>
                <a:lnTo>
                  <a:pt x="1020" y="1"/>
                </a:lnTo>
                <a:lnTo>
                  <a:pt x="1064" y="2"/>
                </a:lnTo>
                <a:lnTo>
                  <a:pt x="1106" y="3"/>
                </a:lnTo>
                <a:lnTo>
                  <a:pt x="1149" y="6"/>
                </a:lnTo>
                <a:lnTo>
                  <a:pt x="1191" y="8"/>
                </a:lnTo>
                <a:lnTo>
                  <a:pt x="1231" y="10"/>
                </a:lnTo>
                <a:lnTo>
                  <a:pt x="1270" y="12"/>
                </a:lnTo>
                <a:lnTo>
                  <a:pt x="1308" y="14"/>
                </a:lnTo>
                <a:lnTo>
                  <a:pt x="1345" y="17"/>
                </a:lnTo>
                <a:lnTo>
                  <a:pt x="1381" y="20"/>
                </a:lnTo>
                <a:lnTo>
                  <a:pt x="1416" y="24"/>
                </a:lnTo>
                <a:lnTo>
                  <a:pt x="1448" y="28"/>
                </a:lnTo>
                <a:lnTo>
                  <a:pt x="1481" y="31"/>
                </a:lnTo>
                <a:lnTo>
                  <a:pt x="1512" y="35"/>
                </a:lnTo>
                <a:lnTo>
                  <a:pt x="1541" y="40"/>
                </a:lnTo>
                <a:lnTo>
                  <a:pt x="1569" y="44"/>
                </a:lnTo>
                <a:lnTo>
                  <a:pt x="1596" y="48"/>
                </a:lnTo>
                <a:lnTo>
                  <a:pt x="1619" y="54"/>
                </a:lnTo>
                <a:lnTo>
                  <a:pt x="1642" y="58"/>
                </a:lnTo>
                <a:lnTo>
                  <a:pt x="1666" y="63"/>
                </a:lnTo>
                <a:lnTo>
                  <a:pt x="1685" y="69"/>
                </a:lnTo>
                <a:lnTo>
                  <a:pt x="1702" y="74"/>
                </a:lnTo>
                <a:lnTo>
                  <a:pt x="1710" y="77"/>
                </a:lnTo>
                <a:lnTo>
                  <a:pt x="1717" y="79"/>
                </a:lnTo>
                <a:lnTo>
                  <a:pt x="1725" y="82"/>
                </a:lnTo>
                <a:lnTo>
                  <a:pt x="1733" y="85"/>
                </a:lnTo>
                <a:lnTo>
                  <a:pt x="1739" y="88"/>
                </a:lnTo>
                <a:lnTo>
                  <a:pt x="1744" y="91"/>
                </a:lnTo>
                <a:lnTo>
                  <a:pt x="1748" y="94"/>
                </a:lnTo>
                <a:lnTo>
                  <a:pt x="1754" y="96"/>
                </a:lnTo>
                <a:lnTo>
                  <a:pt x="1758" y="100"/>
                </a:lnTo>
                <a:lnTo>
                  <a:pt x="1762" y="103"/>
                </a:lnTo>
                <a:lnTo>
                  <a:pt x="1765" y="106"/>
                </a:lnTo>
                <a:lnTo>
                  <a:pt x="1767" y="109"/>
                </a:lnTo>
                <a:lnTo>
                  <a:pt x="1769" y="112"/>
                </a:lnTo>
                <a:lnTo>
                  <a:pt x="1771" y="115"/>
                </a:lnTo>
                <a:lnTo>
                  <a:pt x="1771" y="118"/>
                </a:lnTo>
                <a:lnTo>
                  <a:pt x="1771" y="121"/>
                </a:lnTo>
                <a:lnTo>
                  <a:pt x="1771" y="124"/>
                </a:lnTo>
                <a:lnTo>
                  <a:pt x="1771" y="127"/>
                </a:lnTo>
                <a:lnTo>
                  <a:pt x="1769" y="131"/>
                </a:lnTo>
                <a:lnTo>
                  <a:pt x="1767" y="134"/>
                </a:lnTo>
                <a:lnTo>
                  <a:pt x="1765" y="137"/>
                </a:lnTo>
                <a:lnTo>
                  <a:pt x="1762" y="140"/>
                </a:lnTo>
                <a:lnTo>
                  <a:pt x="1758" y="142"/>
                </a:lnTo>
                <a:lnTo>
                  <a:pt x="1754" y="146"/>
                </a:lnTo>
                <a:lnTo>
                  <a:pt x="1748" y="149"/>
                </a:lnTo>
                <a:lnTo>
                  <a:pt x="1744" y="152"/>
                </a:lnTo>
                <a:lnTo>
                  <a:pt x="1739" y="154"/>
                </a:lnTo>
                <a:lnTo>
                  <a:pt x="1733" y="157"/>
                </a:lnTo>
                <a:lnTo>
                  <a:pt x="1725" y="161"/>
                </a:lnTo>
                <a:lnTo>
                  <a:pt x="1717" y="163"/>
                </a:lnTo>
                <a:lnTo>
                  <a:pt x="1710" y="166"/>
                </a:lnTo>
                <a:lnTo>
                  <a:pt x="1702" y="169"/>
                </a:lnTo>
                <a:lnTo>
                  <a:pt x="1685" y="174"/>
                </a:lnTo>
                <a:lnTo>
                  <a:pt x="1666" y="179"/>
                </a:lnTo>
                <a:lnTo>
                  <a:pt x="1642" y="184"/>
                </a:lnTo>
                <a:lnTo>
                  <a:pt x="1619" y="189"/>
                </a:lnTo>
                <a:lnTo>
                  <a:pt x="1596" y="194"/>
                </a:lnTo>
                <a:lnTo>
                  <a:pt x="1569" y="199"/>
                </a:lnTo>
                <a:lnTo>
                  <a:pt x="1541" y="203"/>
                </a:lnTo>
                <a:lnTo>
                  <a:pt x="1512" y="208"/>
                </a:lnTo>
                <a:lnTo>
                  <a:pt x="1481" y="211"/>
                </a:lnTo>
                <a:lnTo>
                  <a:pt x="1448" y="215"/>
                </a:lnTo>
                <a:lnTo>
                  <a:pt x="1416" y="218"/>
                </a:lnTo>
                <a:lnTo>
                  <a:pt x="1381" y="223"/>
                </a:lnTo>
                <a:lnTo>
                  <a:pt x="1345" y="226"/>
                </a:lnTo>
                <a:lnTo>
                  <a:pt x="1308" y="228"/>
                </a:lnTo>
                <a:lnTo>
                  <a:pt x="1270" y="231"/>
                </a:lnTo>
                <a:lnTo>
                  <a:pt x="1231" y="233"/>
                </a:lnTo>
                <a:lnTo>
                  <a:pt x="1191" y="235"/>
                </a:lnTo>
                <a:lnTo>
                  <a:pt x="1149" y="238"/>
                </a:lnTo>
                <a:lnTo>
                  <a:pt x="1106" y="239"/>
                </a:lnTo>
                <a:lnTo>
                  <a:pt x="1064" y="241"/>
                </a:lnTo>
                <a:lnTo>
                  <a:pt x="1020" y="242"/>
                </a:lnTo>
                <a:lnTo>
                  <a:pt x="976" y="242"/>
                </a:lnTo>
                <a:lnTo>
                  <a:pt x="932" y="243"/>
                </a:lnTo>
                <a:lnTo>
                  <a:pt x="886" y="243"/>
                </a:lnTo>
                <a:lnTo>
                  <a:pt x="839" y="243"/>
                </a:lnTo>
                <a:lnTo>
                  <a:pt x="795" y="242"/>
                </a:lnTo>
                <a:lnTo>
                  <a:pt x="751" y="242"/>
                </a:lnTo>
                <a:lnTo>
                  <a:pt x="707" y="241"/>
                </a:lnTo>
                <a:lnTo>
                  <a:pt x="665" y="239"/>
                </a:lnTo>
                <a:lnTo>
                  <a:pt x="622" y="238"/>
                </a:lnTo>
                <a:lnTo>
                  <a:pt x="580" y="235"/>
                </a:lnTo>
                <a:lnTo>
                  <a:pt x="540" y="233"/>
                </a:lnTo>
                <a:lnTo>
                  <a:pt x="501" y="231"/>
                </a:lnTo>
                <a:lnTo>
                  <a:pt x="463" y="228"/>
                </a:lnTo>
                <a:lnTo>
                  <a:pt x="426" y="226"/>
                </a:lnTo>
                <a:lnTo>
                  <a:pt x="390" y="223"/>
                </a:lnTo>
                <a:lnTo>
                  <a:pt x="355" y="218"/>
                </a:lnTo>
                <a:lnTo>
                  <a:pt x="321" y="215"/>
                </a:lnTo>
                <a:lnTo>
                  <a:pt x="290" y="211"/>
                </a:lnTo>
                <a:lnTo>
                  <a:pt x="259" y="208"/>
                </a:lnTo>
                <a:lnTo>
                  <a:pt x="228" y="203"/>
                </a:lnTo>
                <a:lnTo>
                  <a:pt x="202" y="199"/>
                </a:lnTo>
                <a:lnTo>
                  <a:pt x="175" y="194"/>
                </a:lnTo>
                <a:lnTo>
                  <a:pt x="150" y="189"/>
                </a:lnTo>
                <a:lnTo>
                  <a:pt x="127" y="184"/>
                </a:lnTo>
                <a:lnTo>
                  <a:pt x="105" y="179"/>
                </a:lnTo>
                <a:lnTo>
                  <a:pt x="86" y="174"/>
                </a:lnTo>
                <a:lnTo>
                  <a:pt x="69" y="169"/>
                </a:lnTo>
                <a:lnTo>
                  <a:pt x="61" y="166"/>
                </a:lnTo>
                <a:lnTo>
                  <a:pt x="54" y="163"/>
                </a:lnTo>
                <a:lnTo>
                  <a:pt x="46" y="161"/>
                </a:lnTo>
                <a:lnTo>
                  <a:pt x="38" y="157"/>
                </a:lnTo>
                <a:lnTo>
                  <a:pt x="32" y="154"/>
                </a:lnTo>
                <a:lnTo>
                  <a:pt x="27" y="152"/>
                </a:lnTo>
                <a:lnTo>
                  <a:pt x="21" y="149"/>
                </a:lnTo>
                <a:lnTo>
                  <a:pt x="17" y="146"/>
                </a:lnTo>
                <a:lnTo>
                  <a:pt x="13" y="142"/>
                </a:lnTo>
                <a:lnTo>
                  <a:pt x="9" y="140"/>
                </a:lnTo>
                <a:lnTo>
                  <a:pt x="6" y="137"/>
                </a:lnTo>
                <a:lnTo>
                  <a:pt x="4" y="134"/>
                </a:lnTo>
                <a:lnTo>
                  <a:pt x="2" y="131"/>
                </a:lnTo>
                <a:lnTo>
                  <a:pt x="0" y="127"/>
                </a:lnTo>
                <a:lnTo>
                  <a:pt x="0" y="124"/>
                </a:lnTo>
                <a:lnTo>
                  <a:pt x="0" y="121"/>
                </a:lnTo>
              </a:path>
            </a:pathLst>
          </a:custGeom>
          <a:solidFill>
            <a:srgbClr val="FF9999"/>
          </a:solid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05" name="Rectangle 45"/>
          <p:cNvSpPr>
            <a:spLocks noChangeArrowheads="1"/>
          </p:cNvSpPr>
          <p:nvPr/>
        </p:nvSpPr>
        <p:spPr bwMode="auto">
          <a:xfrm>
            <a:off x="7699375" y="534988"/>
            <a:ext cx="9144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软件产品</a:t>
            </a:r>
            <a:endParaRPr lang="zh-CN" altLang="en-US" b="1" i="0">
              <a:latin typeface="华文楷体" pitchFamily="2" charset="-122"/>
              <a:ea typeface="华文楷体" pitchFamily="2" charset="-122"/>
            </a:endParaRPr>
          </a:p>
        </p:txBody>
      </p:sp>
      <p:sp>
        <p:nvSpPr>
          <p:cNvPr id="92206" name="Freeform 46"/>
          <p:cNvSpPr>
            <a:spLocks/>
          </p:cNvSpPr>
          <p:nvPr/>
        </p:nvSpPr>
        <p:spPr bwMode="auto">
          <a:xfrm>
            <a:off x="7088188" y="1096963"/>
            <a:ext cx="1455737" cy="384175"/>
          </a:xfrm>
          <a:custGeom>
            <a:avLst/>
            <a:gdLst>
              <a:gd name="T0" fmla="*/ 2147483647 w 1835"/>
              <a:gd name="T1" fmla="*/ 2147483647 h 242"/>
              <a:gd name="T2" fmla="*/ 2147483647 w 1835"/>
              <a:gd name="T3" fmla="*/ 2147483647 h 242"/>
              <a:gd name="T4" fmla="*/ 2147483647 w 1835"/>
              <a:gd name="T5" fmla="*/ 2147483647 h 242"/>
              <a:gd name="T6" fmla="*/ 2147483647 w 1835"/>
              <a:gd name="T7" fmla="*/ 2147483647 h 242"/>
              <a:gd name="T8" fmla="*/ 2147483647 w 1835"/>
              <a:gd name="T9" fmla="*/ 2147483647 h 242"/>
              <a:gd name="T10" fmla="*/ 2147483647 w 1835"/>
              <a:gd name="T11" fmla="*/ 2147483647 h 242"/>
              <a:gd name="T12" fmla="*/ 2147483647 w 1835"/>
              <a:gd name="T13" fmla="*/ 2147483647 h 242"/>
              <a:gd name="T14" fmla="*/ 2147483647 w 1835"/>
              <a:gd name="T15" fmla="*/ 2147483647 h 242"/>
              <a:gd name="T16" fmla="*/ 2147483647 w 1835"/>
              <a:gd name="T17" fmla="*/ 2147483647 h 242"/>
              <a:gd name="T18" fmla="*/ 2147483647 w 1835"/>
              <a:gd name="T19" fmla="*/ 2147483647 h 242"/>
              <a:gd name="T20" fmla="*/ 2147483647 w 1835"/>
              <a:gd name="T21" fmla="*/ 2147483647 h 242"/>
              <a:gd name="T22" fmla="*/ 2147483647 w 1835"/>
              <a:gd name="T23" fmla="*/ 2147483647 h 242"/>
              <a:gd name="T24" fmla="*/ 2147483647 w 1835"/>
              <a:gd name="T25" fmla="*/ 2147483647 h 242"/>
              <a:gd name="T26" fmla="*/ 2147483647 w 1835"/>
              <a:gd name="T27" fmla="*/ 0 h 242"/>
              <a:gd name="T28" fmla="*/ 2147483647 w 1835"/>
              <a:gd name="T29" fmla="*/ 2147483647 h 242"/>
              <a:gd name="T30" fmla="*/ 2147483647 w 1835"/>
              <a:gd name="T31" fmla="*/ 2147483647 h 242"/>
              <a:gd name="T32" fmla="*/ 2147483647 w 1835"/>
              <a:gd name="T33" fmla="*/ 2147483647 h 242"/>
              <a:gd name="T34" fmla="*/ 2147483647 w 1835"/>
              <a:gd name="T35" fmla="*/ 2147483647 h 242"/>
              <a:gd name="T36" fmla="*/ 2147483647 w 1835"/>
              <a:gd name="T37" fmla="*/ 2147483647 h 242"/>
              <a:gd name="T38" fmla="*/ 2147483647 w 1835"/>
              <a:gd name="T39" fmla="*/ 2147483647 h 242"/>
              <a:gd name="T40" fmla="*/ 2147483647 w 1835"/>
              <a:gd name="T41" fmla="*/ 2147483647 h 242"/>
              <a:gd name="T42" fmla="*/ 2147483647 w 1835"/>
              <a:gd name="T43" fmla="*/ 2147483647 h 242"/>
              <a:gd name="T44" fmla="*/ 2147483647 w 1835"/>
              <a:gd name="T45" fmla="*/ 2147483647 h 242"/>
              <a:gd name="T46" fmla="*/ 2147483647 w 1835"/>
              <a:gd name="T47" fmla="*/ 2147483647 h 242"/>
              <a:gd name="T48" fmla="*/ 2147483647 w 1835"/>
              <a:gd name="T49" fmla="*/ 2147483647 h 242"/>
              <a:gd name="T50" fmla="*/ 2147483647 w 1835"/>
              <a:gd name="T51" fmla="*/ 2147483647 h 242"/>
              <a:gd name="T52" fmla="*/ 2147483647 w 1835"/>
              <a:gd name="T53" fmla="*/ 2147483647 h 242"/>
              <a:gd name="T54" fmla="*/ 2147483647 w 1835"/>
              <a:gd name="T55" fmla="*/ 2147483647 h 242"/>
              <a:gd name="T56" fmla="*/ 2147483647 w 1835"/>
              <a:gd name="T57" fmla="*/ 2147483647 h 242"/>
              <a:gd name="T58" fmla="*/ 2147483647 w 1835"/>
              <a:gd name="T59" fmla="*/ 2147483647 h 242"/>
              <a:gd name="T60" fmla="*/ 2147483647 w 1835"/>
              <a:gd name="T61" fmla="*/ 2147483647 h 242"/>
              <a:gd name="T62" fmla="*/ 2147483647 w 1835"/>
              <a:gd name="T63" fmla="*/ 2147483647 h 242"/>
              <a:gd name="T64" fmla="*/ 2147483647 w 1835"/>
              <a:gd name="T65" fmla="*/ 2147483647 h 242"/>
              <a:gd name="T66" fmla="*/ 2147483647 w 1835"/>
              <a:gd name="T67" fmla="*/ 2147483647 h 242"/>
              <a:gd name="T68" fmla="*/ 2147483647 w 1835"/>
              <a:gd name="T69" fmla="*/ 2147483647 h 242"/>
              <a:gd name="T70" fmla="*/ 2147483647 w 1835"/>
              <a:gd name="T71" fmla="*/ 2147483647 h 242"/>
              <a:gd name="T72" fmla="*/ 2147483647 w 1835"/>
              <a:gd name="T73" fmla="*/ 2147483647 h 242"/>
              <a:gd name="T74" fmla="*/ 2147483647 w 1835"/>
              <a:gd name="T75" fmla="*/ 2147483647 h 242"/>
              <a:gd name="T76" fmla="*/ 2147483647 w 1835"/>
              <a:gd name="T77" fmla="*/ 2147483647 h 242"/>
              <a:gd name="T78" fmla="*/ 2147483647 w 1835"/>
              <a:gd name="T79" fmla="*/ 2147483647 h 242"/>
              <a:gd name="T80" fmla="*/ 2147483647 w 1835"/>
              <a:gd name="T81" fmla="*/ 2147483647 h 242"/>
              <a:gd name="T82" fmla="*/ 2147483647 w 1835"/>
              <a:gd name="T83" fmla="*/ 2147483647 h 242"/>
              <a:gd name="T84" fmla="*/ 2147483647 w 1835"/>
              <a:gd name="T85" fmla="*/ 2147483647 h 242"/>
              <a:gd name="T86" fmla="*/ 2147483647 w 1835"/>
              <a:gd name="T87" fmla="*/ 2147483647 h 242"/>
              <a:gd name="T88" fmla="*/ 2147483647 w 1835"/>
              <a:gd name="T89" fmla="*/ 2147483647 h 242"/>
              <a:gd name="T90" fmla="*/ 2147483647 w 1835"/>
              <a:gd name="T91" fmla="*/ 2147483647 h 242"/>
              <a:gd name="T92" fmla="*/ 2147483647 w 1835"/>
              <a:gd name="T93" fmla="*/ 2147483647 h 242"/>
              <a:gd name="T94" fmla="*/ 2147483647 w 1835"/>
              <a:gd name="T95" fmla="*/ 2147483647 h 242"/>
              <a:gd name="T96" fmla="*/ 2147483647 w 1835"/>
              <a:gd name="T97" fmla="*/ 2147483647 h 242"/>
              <a:gd name="T98" fmla="*/ 2147483647 w 1835"/>
              <a:gd name="T99" fmla="*/ 2147483647 h 242"/>
              <a:gd name="T100" fmla="*/ 2147483647 w 1835"/>
              <a:gd name="T101" fmla="*/ 2147483647 h 242"/>
              <a:gd name="T102" fmla="*/ 2147483647 w 1835"/>
              <a:gd name="T103" fmla="*/ 2147483647 h 242"/>
              <a:gd name="T104" fmla="*/ 2147483647 w 1835"/>
              <a:gd name="T105" fmla="*/ 2147483647 h 242"/>
              <a:gd name="T106" fmla="*/ 2147483647 w 1835"/>
              <a:gd name="T107" fmla="*/ 2147483647 h 242"/>
              <a:gd name="T108" fmla="*/ 0 w 1835"/>
              <a:gd name="T109" fmla="*/ 2147483647 h 24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35"/>
              <a:gd name="T166" fmla="*/ 0 h 242"/>
              <a:gd name="T167" fmla="*/ 1835 w 1835"/>
              <a:gd name="T168" fmla="*/ 242 h 24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35" h="242">
                <a:moveTo>
                  <a:pt x="0" y="122"/>
                </a:moveTo>
                <a:lnTo>
                  <a:pt x="0" y="118"/>
                </a:lnTo>
                <a:lnTo>
                  <a:pt x="2" y="115"/>
                </a:lnTo>
                <a:lnTo>
                  <a:pt x="2" y="112"/>
                </a:lnTo>
                <a:lnTo>
                  <a:pt x="4" y="109"/>
                </a:lnTo>
                <a:lnTo>
                  <a:pt x="8" y="107"/>
                </a:lnTo>
                <a:lnTo>
                  <a:pt x="12" y="103"/>
                </a:lnTo>
                <a:lnTo>
                  <a:pt x="14" y="100"/>
                </a:lnTo>
                <a:lnTo>
                  <a:pt x="20" y="97"/>
                </a:lnTo>
                <a:lnTo>
                  <a:pt x="23" y="94"/>
                </a:lnTo>
                <a:lnTo>
                  <a:pt x="29" y="92"/>
                </a:lnTo>
                <a:lnTo>
                  <a:pt x="35" y="88"/>
                </a:lnTo>
                <a:lnTo>
                  <a:pt x="41" y="85"/>
                </a:lnTo>
                <a:lnTo>
                  <a:pt x="48" y="83"/>
                </a:lnTo>
                <a:lnTo>
                  <a:pt x="56" y="80"/>
                </a:lnTo>
                <a:lnTo>
                  <a:pt x="64" y="77"/>
                </a:lnTo>
                <a:lnTo>
                  <a:pt x="71" y="75"/>
                </a:lnTo>
                <a:lnTo>
                  <a:pt x="81" y="71"/>
                </a:lnTo>
                <a:lnTo>
                  <a:pt x="91" y="69"/>
                </a:lnTo>
                <a:lnTo>
                  <a:pt x="112" y="64"/>
                </a:lnTo>
                <a:lnTo>
                  <a:pt x="133" y="58"/>
                </a:lnTo>
                <a:lnTo>
                  <a:pt x="156" y="53"/>
                </a:lnTo>
                <a:lnTo>
                  <a:pt x="183" y="49"/>
                </a:lnTo>
                <a:lnTo>
                  <a:pt x="210" y="45"/>
                </a:lnTo>
                <a:lnTo>
                  <a:pt x="239" y="40"/>
                </a:lnTo>
                <a:lnTo>
                  <a:pt x="269" y="36"/>
                </a:lnTo>
                <a:lnTo>
                  <a:pt x="300" y="32"/>
                </a:lnTo>
                <a:lnTo>
                  <a:pt x="335" y="27"/>
                </a:lnTo>
                <a:lnTo>
                  <a:pt x="369" y="24"/>
                </a:lnTo>
                <a:lnTo>
                  <a:pt x="404" y="21"/>
                </a:lnTo>
                <a:lnTo>
                  <a:pt x="442" y="18"/>
                </a:lnTo>
                <a:lnTo>
                  <a:pt x="481" y="15"/>
                </a:lnTo>
                <a:lnTo>
                  <a:pt x="519" y="11"/>
                </a:lnTo>
                <a:lnTo>
                  <a:pt x="559" y="9"/>
                </a:lnTo>
                <a:lnTo>
                  <a:pt x="602" y="7"/>
                </a:lnTo>
                <a:lnTo>
                  <a:pt x="644" y="5"/>
                </a:lnTo>
                <a:lnTo>
                  <a:pt x="688" y="4"/>
                </a:lnTo>
                <a:lnTo>
                  <a:pt x="732" y="2"/>
                </a:lnTo>
                <a:lnTo>
                  <a:pt x="777" y="1"/>
                </a:lnTo>
                <a:lnTo>
                  <a:pt x="823" y="1"/>
                </a:lnTo>
                <a:lnTo>
                  <a:pt x="871" y="0"/>
                </a:lnTo>
                <a:lnTo>
                  <a:pt x="917" y="0"/>
                </a:lnTo>
                <a:lnTo>
                  <a:pt x="965" y="0"/>
                </a:lnTo>
                <a:lnTo>
                  <a:pt x="1011" y="1"/>
                </a:lnTo>
                <a:lnTo>
                  <a:pt x="1057" y="2"/>
                </a:lnTo>
                <a:lnTo>
                  <a:pt x="1101" y="3"/>
                </a:lnTo>
                <a:lnTo>
                  <a:pt x="1147" y="4"/>
                </a:lnTo>
                <a:lnTo>
                  <a:pt x="1190" y="5"/>
                </a:lnTo>
                <a:lnTo>
                  <a:pt x="1232" y="7"/>
                </a:lnTo>
                <a:lnTo>
                  <a:pt x="1274" y="9"/>
                </a:lnTo>
                <a:lnTo>
                  <a:pt x="1315" y="11"/>
                </a:lnTo>
                <a:lnTo>
                  <a:pt x="1355" y="15"/>
                </a:lnTo>
                <a:lnTo>
                  <a:pt x="1393" y="18"/>
                </a:lnTo>
                <a:lnTo>
                  <a:pt x="1430" y="21"/>
                </a:lnTo>
                <a:lnTo>
                  <a:pt x="1466" y="24"/>
                </a:lnTo>
                <a:lnTo>
                  <a:pt x="1501" y="27"/>
                </a:lnTo>
                <a:lnTo>
                  <a:pt x="1534" y="32"/>
                </a:lnTo>
                <a:lnTo>
                  <a:pt x="1566" y="36"/>
                </a:lnTo>
                <a:lnTo>
                  <a:pt x="1597" y="40"/>
                </a:lnTo>
                <a:lnTo>
                  <a:pt x="1626" y="45"/>
                </a:lnTo>
                <a:lnTo>
                  <a:pt x="1653" y="49"/>
                </a:lnTo>
                <a:lnTo>
                  <a:pt x="1678" y="53"/>
                </a:lnTo>
                <a:lnTo>
                  <a:pt x="1701" y="58"/>
                </a:lnTo>
                <a:lnTo>
                  <a:pt x="1724" y="64"/>
                </a:lnTo>
                <a:lnTo>
                  <a:pt x="1743" y="69"/>
                </a:lnTo>
                <a:lnTo>
                  <a:pt x="1753" y="71"/>
                </a:lnTo>
                <a:lnTo>
                  <a:pt x="1762" y="75"/>
                </a:lnTo>
                <a:lnTo>
                  <a:pt x="1770" y="77"/>
                </a:lnTo>
                <a:lnTo>
                  <a:pt x="1780" y="80"/>
                </a:lnTo>
                <a:lnTo>
                  <a:pt x="1785" y="83"/>
                </a:lnTo>
                <a:lnTo>
                  <a:pt x="1793" y="85"/>
                </a:lnTo>
                <a:lnTo>
                  <a:pt x="1799" y="88"/>
                </a:lnTo>
                <a:lnTo>
                  <a:pt x="1804" y="92"/>
                </a:lnTo>
                <a:lnTo>
                  <a:pt x="1810" y="94"/>
                </a:lnTo>
                <a:lnTo>
                  <a:pt x="1816" y="97"/>
                </a:lnTo>
                <a:lnTo>
                  <a:pt x="1820" y="100"/>
                </a:lnTo>
                <a:lnTo>
                  <a:pt x="1824" y="103"/>
                </a:lnTo>
                <a:lnTo>
                  <a:pt x="1828" y="107"/>
                </a:lnTo>
                <a:lnTo>
                  <a:pt x="1829" y="109"/>
                </a:lnTo>
                <a:lnTo>
                  <a:pt x="1831" y="112"/>
                </a:lnTo>
                <a:lnTo>
                  <a:pt x="1833" y="115"/>
                </a:lnTo>
                <a:lnTo>
                  <a:pt x="1833" y="118"/>
                </a:lnTo>
                <a:lnTo>
                  <a:pt x="1835" y="122"/>
                </a:lnTo>
                <a:lnTo>
                  <a:pt x="1833" y="125"/>
                </a:lnTo>
                <a:lnTo>
                  <a:pt x="1833" y="128"/>
                </a:lnTo>
                <a:lnTo>
                  <a:pt x="1831" y="131"/>
                </a:lnTo>
                <a:lnTo>
                  <a:pt x="1829" y="134"/>
                </a:lnTo>
                <a:lnTo>
                  <a:pt x="1828" y="137"/>
                </a:lnTo>
                <a:lnTo>
                  <a:pt x="1824" y="140"/>
                </a:lnTo>
                <a:lnTo>
                  <a:pt x="1820" y="143"/>
                </a:lnTo>
                <a:lnTo>
                  <a:pt x="1816" y="146"/>
                </a:lnTo>
                <a:lnTo>
                  <a:pt x="1810" y="149"/>
                </a:lnTo>
                <a:lnTo>
                  <a:pt x="1804" y="151"/>
                </a:lnTo>
                <a:lnTo>
                  <a:pt x="1799" y="155"/>
                </a:lnTo>
                <a:lnTo>
                  <a:pt x="1793" y="158"/>
                </a:lnTo>
                <a:lnTo>
                  <a:pt x="1785" y="160"/>
                </a:lnTo>
                <a:lnTo>
                  <a:pt x="1780" y="163"/>
                </a:lnTo>
                <a:lnTo>
                  <a:pt x="1770" y="166"/>
                </a:lnTo>
                <a:lnTo>
                  <a:pt x="1762" y="169"/>
                </a:lnTo>
                <a:lnTo>
                  <a:pt x="1753" y="172"/>
                </a:lnTo>
                <a:lnTo>
                  <a:pt x="1743" y="174"/>
                </a:lnTo>
                <a:lnTo>
                  <a:pt x="1724" y="179"/>
                </a:lnTo>
                <a:lnTo>
                  <a:pt x="1701" y="185"/>
                </a:lnTo>
                <a:lnTo>
                  <a:pt x="1678" y="189"/>
                </a:lnTo>
                <a:lnTo>
                  <a:pt x="1653" y="194"/>
                </a:lnTo>
                <a:lnTo>
                  <a:pt x="1626" y="199"/>
                </a:lnTo>
                <a:lnTo>
                  <a:pt x="1597" y="203"/>
                </a:lnTo>
                <a:lnTo>
                  <a:pt x="1566" y="207"/>
                </a:lnTo>
                <a:lnTo>
                  <a:pt x="1534" y="211"/>
                </a:lnTo>
                <a:lnTo>
                  <a:pt x="1501" y="216"/>
                </a:lnTo>
                <a:lnTo>
                  <a:pt x="1466" y="219"/>
                </a:lnTo>
                <a:lnTo>
                  <a:pt x="1430" y="222"/>
                </a:lnTo>
                <a:lnTo>
                  <a:pt x="1393" y="225"/>
                </a:lnTo>
                <a:lnTo>
                  <a:pt x="1355" y="228"/>
                </a:lnTo>
                <a:lnTo>
                  <a:pt x="1315" y="231"/>
                </a:lnTo>
                <a:lnTo>
                  <a:pt x="1274" y="234"/>
                </a:lnTo>
                <a:lnTo>
                  <a:pt x="1232" y="236"/>
                </a:lnTo>
                <a:lnTo>
                  <a:pt x="1190" y="237"/>
                </a:lnTo>
                <a:lnTo>
                  <a:pt x="1147" y="239"/>
                </a:lnTo>
                <a:lnTo>
                  <a:pt x="1101" y="240"/>
                </a:lnTo>
                <a:lnTo>
                  <a:pt x="1057" y="241"/>
                </a:lnTo>
                <a:lnTo>
                  <a:pt x="1011" y="242"/>
                </a:lnTo>
                <a:lnTo>
                  <a:pt x="965" y="242"/>
                </a:lnTo>
                <a:lnTo>
                  <a:pt x="917" y="242"/>
                </a:lnTo>
                <a:lnTo>
                  <a:pt x="871" y="242"/>
                </a:lnTo>
                <a:lnTo>
                  <a:pt x="823" y="242"/>
                </a:lnTo>
                <a:lnTo>
                  <a:pt x="779" y="241"/>
                </a:lnTo>
                <a:lnTo>
                  <a:pt x="732" y="240"/>
                </a:lnTo>
                <a:lnTo>
                  <a:pt x="688" y="239"/>
                </a:lnTo>
                <a:lnTo>
                  <a:pt x="644" y="237"/>
                </a:lnTo>
                <a:lnTo>
                  <a:pt x="602" y="236"/>
                </a:lnTo>
                <a:lnTo>
                  <a:pt x="559" y="234"/>
                </a:lnTo>
                <a:lnTo>
                  <a:pt x="519" y="231"/>
                </a:lnTo>
                <a:lnTo>
                  <a:pt x="481" y="228"/>
                </a:lnTo>
                <a:lnTo>
                  <a:pt x="442" y="225"/>
                </a:lnTo>
                <a:lnTo>
                  <a:pt x="404" y="222"/>
                </a:lnTo>
                <a:lnTo>
                  <a:pt x="369" y="219"/>
                </a:lnTo>
                <a:lnTo>
                  <a:pt x="335" y="216"/>
                </a:lnTo>
                <a:lnTo>
                  <a:pt x="300" y="211"/>
                </a:lnTo>
                <a:lnTo>
                  <a:pt x="269" y="207"/>
                </a:lnTo>
                <a:lnTo>
                  <a:pt x="239" y="203"/>
                </a:lnTo>
                <a:lnTo>
                  <a:pt x="210" y="199"/>
                </a:lnTo>
                <a:lnTo>
                  <a:pt x="183" y="194"/>
                </a:lnTo>
                <a:lnTo>
                  <a:pt x="156" y="189"/>
                </a:lnTo>
                <a:lnTo>
                  <a:pt x="133" y="185"/>
                </a:lnTo>
                <a:lnTo>
                  <a:pt x="112" y="179"/>
                </a:lnTo>
                <a:lnTo>
                  <a:pt x="91" y="174"/>
                </a:lnTo>
                <a:lnTo>
                  <a:pt x="81" y="172"/>
                </a:lnTo>
                <a:lnTo>
                  <a:pt x="73" y="169"/>
                </a:lnTo>
                <a:lnTo>
                  <a:pt x="64" y="166"/>
                </a:lnTo>
                <a:lnTo>
                  <a:pt x="56" y="163"/>
                </a:lnTo>
                <a:lnTo>
                  <a:pt x="48" y="160"/>
                </a:lnTo>
                <a:lnTo>
                  <a:pt x="41" y="158"/>
                </a:lnTo>
                <a:lnTo>
                  <a:pt x="35" y="155"/>
                </a:lnTo>
                <a:lnTo>
                  <a:pt x="29" y="151"/>
                </a:lnTo>
                <a:lnTo>
                  <a:pt x="23" y="149"/>
                </a:lnTo>
                <a:lnTo>
                  <a:pt x="20" y="146"/>
                </a:lnTo>
                <a:lnTo>
                  <a:pt x="14" y="143"/>
                </a:lnTo>
                <a:lnTo>
                  <a:pt x="12" y="140"/>
                </a:lnTo>
                <a:lnTo>
                  <a:pt x="8" y="137"/>
                </a:lnTo>
                <a:lnTo>
                  <a:pt x="4" y="134"/>
                </a:lnTo>
                <a:lnTo>
                  <a:pt x="2" y="131"/>
                </a:lnTo>
                <a:lnTo>
                  <a:pt x="2" y="128"/>
                </a:lnTo>
                <a:lnTo>
                  <a:pt x="0" y="125"/>
                </a:lnTo>
                <a:lnTo>
                  <a:pt x="0" y="122"/>
                </a:lnTo>
                <a:close/>
              </a:path>
            </a:pathLst>
          </a:custGeom>
          <a:solidFill>
            <a:srgbClr val="FF9999"/>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07" name="Freeform 47"/>
          <p:cNvSpPr>
            <a:spLocks/>
          </p:cNvSpPr>
          <p:nvPr/>
        </p:nvSpPr>
        <p:spPr bwMode="auto">
          <a:xfrm>
            <a:off x="7088188" y="1096963"/>
            <a:ext cx="1455737" cy="384175"/>
          </a:xfrm>
          <a:custGeom>
            <a:avLst/>
            <a:gdLst>
              <a:gd name="T0" fmla="*/ 2147483647 w 1835"/>
              <a:gd name="T1" fmla="*/ 2147483647 h 242"/>
              <a:gd name="T2" fmla="*/ 2147483647 w 1835"/>
              <a:gd name="T3" fmla="*/ 2147483647 h 242"/>
              <a:gd name="T4" fmla="*/ 2147483647 w 1835"/>
              <a:gd name="T5" fmla="*/ 2147483647 h 242"/>
              <a:gd name="T6" fmla="*/ 2147483647 w 1835"/>
              <a:gd name="T7" fmla="*/ 2147483647 h 242"/>
              <a:gd name="T8" fmla="*/ 2147483647 w 1835"/>
              <a:gd name="T9" fmla="*/ 2147483647 h 242"/>
              <a:gd name="T10" fmla="*/ 2147483647 w 1835"/>
              <a:gd name="T11" fmla="*/ 2147483647 h 242"/>
              <a:gd name="T12" fmla="*/ 2147483647 w 1835"/>
              <a:gd name="T13" fmla="*/ 2147483647 h 242"/>
              <a:gd name="T14" fmla="*/ 2147483647 w 1835"/>
              <a:gd name="T15" fmla="*/ 2147483647 h 242"/>
              <a:gd name="T16" fmla="*/ 2147483647 w 1835"/>
              <a:gd name="T17" fmla="*/ 2147483647 h 242"/>
              <a:gd name="T18" fmla="*/ 2147483647 w 1835"/>
              <a:gd name="T19" fmla="*/ 2147483647 h 242"/>
              <a:gd name="T20" fmla="*/ 2147483647 w 1835"/>
              <a:gd name="T21" fmla="*/ 2147483647 h 242"/>
              <a:gd name="T22" fmla="*/ 2147483647 w 1835"/>
              <a:gd name="T23" fmla="*/ 2147483647 h 242"/>
              <a:gd name="T24" fmla="*/ 2147483647 w 1835"/>
              <a:gd name="T25" fmla="*/ 2147483647 h 242"/>
              <a:gd name="T26" fmla="*/ 2147483647 w 1835"/>
              <a:gd name="T27" fmla="*/ 0 h 242"/>
              <a:gd name="T28" fmla="*/ 2147483647 w 1835"/>
              <a:gd name="T29" fmla="*/ 2147483647 h 242"/>
              <a:gd name="T30" fmla="*/ 2147483647 w 1835"/>
              <a:gd name="T31" fmla="*/ 2147483647 h 242"/>
              <a:gd name="T32" fmla="*/ 2147483647 w 1835"/>
              <a:gd name="T33" fmla="*/ 2147483647 h 242"/>
              <a:gd name="T34" fmla="*/ 2147483647 w 1835"/>
              <a:gd name="T35" fmla="*/ 2147483647 h 242"/>
              <a:gd name="T36" fmla="*/ 2147483647 w 1835"/>
              <a:gd name="T37" fmla="*/ 2147483647 h 242"/>
              <a:gd name="T38" fmla="*/ 2147483647 w 1835"/>
              <a:gd name="T39" fmla="*/ 2147483647 h 242"/>
              <a:gd name="T40" fmla="*/ 2147483647 w 1835"/>
              <a:gd name="T41" fmla="*/ 2147483647 h 242"/>
              <a:gd name="T42" fmla="*/ 2147483647 w 1835"/>
              <a:gd name="T43" fmla="*/ 2147483647 h 242"/>
              <a:gd name="T44" fmla="*/ 2147483647 w 1835"/>
              <a:gd name="T45" fmla="*/ 2147483647 h 242"/>
              <a:gd name="T46" fmla="*/ 2147483647 w 1835"/>
              <a:gd name="T47" fmla="*/ 2147483647 h 242"/>
              <a:gd name="T48" fmla="*/ 2147483647 w 1835"/>
              <a:gd name="T49" fmla="*/ 2147483647 h 242"/>
              <a:gd name="T50" fmla="*/ 2147483647 w 1835"/>
              <a:gd name="T51" fmla="*/ 2147483647 h 242"/>
              <a:gd name="T52" fmla="*/ 2147483647 w 1835"/>
              <a:gd name="T53" fmla="*/ 2147483647 h 242"/>
              <a:gd name="T54" fmla="*/ 2147483647 w 1835"/>
              <a:gd name="T55" fmla="*/ 2147483647 h 242"/>
              <a:gd name="T56" fmla="*/ 2147483647 w 1835"/>
              <a:gd name="T57" fmla="*/ 2147483647 h 242"/>
              <a:gd name="T58" fmla="*/ 2147483647 w 1835"/>
              <a:gd name="T59" fmla="*/ 2147483647 h 242"/>
              <a:gd name="T60" fmla="*/ 2147483647 w 1835"/>
              <a:gd name="T61" fmla="*/ 2147483647 h 242"/>
              <a:gd name="T62" fmla="*/ 2147483647 w 1835"/>
              <a:gd name="T63" fmla="*/ 2147483647 h 242"/>
              <a:gd name="T64" fmla="*/ 2147483647 w 1835"/>
              <a:gd name="T65" fmla="*/ 2147483647 h 242"/>
              <a:gd name="T66" fmla="*/ 2147483647 w 1835"/>
              <a:gd name="T67" fmla="*/ 2147483647 h 242"/>
              <a:gd name="T68" fmla="*/ 2147483647 w 1835"/>
              <a:gd name="T69" fmla="*/ 2147483647 h 242"/>
              <a:gd name="T70" fmla="*/ 2147483647 w 1835"/>
              <a:gd name="T71" fmla="*/ 2147483647 h 242"/>
              <a:gd name="T72" fmla="*/ 2147483647 w 1835"/>
              <a:gd name="T73" fmla="*/ 2147483647 h 242"/>
              <a:gd name="T74" fmla="*/ 2147483647 w 1835"/>
              <a:gd name="T75" fmla="*/ 2147483647 h 242"/>
              <a:gd name="T76" fmla="*/ 2147483647 w 1835"/>
              <a:gd name="T77" fmla="*/ 2147483647 h 242"/>
              <a:gd name="T78" fmla="*/ 2147483647 w 1835"/>
              <a:gd name="T79" fmla="*/ 2147483647 h 242"/>
              <a:gd name="T80" fmla="*/ 2147483647 w 1835"/>
              <a:gd name="T81" fmla="*/ 2147483647 h 242"/>
              <a:gd name="T82" fmla="*/ 2147483647 w 1835"/>
              <a:gd name="T83" fmla="*/ 2147483647 h 242"/>
              <a:gd name="T84" fmla="*/ 2147483647 w 1835"/>
              <a:gd name="T85" fmla="*/ 2147483647 h 242"/>
              <a:gd name="T86" fmla="*/ 2147483647 w 1835"/>
              <a:gd name="T87" fmla="*/ 2147483647 h 242"/>
              <a:gd name="T88" fmla="*/ 2147483647 w 1835"/>
              <a:gd name="T89" fmla="*/ 2147483647 h 242"/>
              <a:gd name="T90" fmla="*/ 2147483647 w 1835"/>
              <a:gd name="T91" fmla="*/ 2147483647 h 242"/>
              <a:gd name="T92" fmla="*/ 2147483647 w 1835"/>
              <a:gd name="T93" fmla="*/ 2147483647 h 242"/>
              <a:gd name="T94" fmla="*/ 2147483647 w 1835"/>
              <a:gd name="T95" fmla="*/ 2147483647 h 242"/>
              <a:gd name="T96" fmla="*/ 2147483647 w 1835"/>
              <a:gd name="T97" fmla="*/ 2147483647 h 242"/>
              <a:gd name="T98" fmla="*/ 2147483647 w 1835"/>
              <a:gd name="T99" fmla="*/ 2147483647 h 242"/>
              <a:gd name="T100" fmla="*/ 2147483647 w 1835"/>
              <a:gd name="T101" fmla="*/ 2147483647 h 242"/>
              <a:gd name="T102" fmla="*/ 2147483647 w 1835"/>
              <a:gd name="T103" fmla="*/ 2147483647 h 242"/>
              <a:gd name="T104" fmla="*/ 2147483647 w 1835"/>
              <a:gd name="T105" fmla="*/ 2147483647 h 242"/>
              <a:gd name="T106" fmla="*/ 2147483647 w 1835"/>
              <a:gd name="T107" fmla="*/ 2147483647 h 242"/>
              <a:gd name="T108" fmla="*/ 0 w 1835"/>
              <a:gd name="T109" fmla="*/ 2147483647 h 24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35"/>
              <a:gd name="T166" fmla="*/ 0 h 242"/>
              <a:gd name="T167" fmla="*/ 1835 w 1835"/>
              <a:gd name="T168" fmla="*/ 242 h 24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35" h="242">
                <a:moveTo>
                  <a:pt x="0" y="122"/>
                </a:moveTo>
                <a:lnTo>
                  <a:pt x="0" y="118"/>
                </a:lnTo>
                <a:lnTo>
                  <a:pt x="2" y="115"/>
                </a:lnTo>
                <a:lnTo>
                  <a:pt x="2" y="112"/>
                </a:lnTo>
                <a:lnTo>
                  <a:pt x="4" y="109"/>
                </a:lnTo>
                <a:lnTo>
                  <a:pt x="8" y="107"/>
                </a:lnTo>
                <a:lnTo>
                  <a:pt x="12" y="103"/>
                </a:lnTo>
                <a:lnTo>
                  <a:pt x="14" y="100"/>
                </a:lnTo>
                <a:lnTo>
                  <a:pt x="20" y="97"/>
                </a:lnTo>
                <a:lnTo>
                  <a:pt x="23" y="94"/>
                </a:lnTo>
                <a:lnTo>
                  <a:pt x="29" y="92"/>
                </a:lnTo>
                <a:lnTo>
                  <a:pt x="35" y="88"/>
                </a:lnTo>
                <a:lnTo>
                  <a:pt x="41" y="85"/>
                </a:lnTo>
                <a:lnTo>
                  <a:pt x="48" y="83"/>
                </a:lnTo>
                <a:lnTo>
                  <a:pt x="56" y="80"/>
                </a:lnTo>
                <a:lnTo>
                  <a:pt x="64" y="77"/>
                </a:lnTo>
                <a:lnTo>
                  <a:pt x="71" y="75"/>
                </a:lnTo>
                <a:lnTo>
                  <a:pt x="81" y="71"/>
                </a:lnTo>
                <a:lnTo>
                  <a:pt x="91" y="69"/>
                </a:lnTo>
                <a:lnTo>
                  <a:pt x="112" y="64"/>
                </a:lnTo>
                <a:lnTo>
                  <a:pt x="133" y="58"/>
                </a:lnTo>
                <a:lnTo>
                  <a:pt x="156" y="53"/>
                </a:lnTo>
                <a:lnTo>
                  <a:pt x="183" y="49"/>
                </a:lnTo>
                <a:lnTo>
                  <a:pt x="210" y="45"/>
                </a:lnTo>
                <a:lnTo>
                  <a:pt x="239" y="40"/>
                </a:lnTo>
                <a:lnTo>
                  <a:pt x="269" y="36"/>
                </a:lnTo>
                <a:lnTo>
                  <a:pt x="300" y="32"/>
                </a:lnTo>
                <a:lnTo>
                  <a:pt x="335" y="27"/>
                </a:lnTo>
                <a:lnTo>
                  <a:pt x="369" y="24"/>
                </a:lnTo>
                <a:lnTo>
                  <a:pt x="404" y="21"/>
                </a:lnTo>
                <a:lnTo>
                  <a:pt x="442" y="18"/>
                </a:lnTo>
                <a:lnTo>
                  <a:pt x="481" y="15"/>
                </a:lnTo>
                <a:lnTo>
                  <a:pt x="519" y="11"/>
                </a:lnTo>
                <a:lnTo>
                  <a:pt x="559" y="9"/>
                </a:lnTo>
                <a:lnTo>
                  <a:pt x="602" y="7"/>
                </a:lnTo>
                <a:lnTo>
                  <a:pt x="644" y="5"/>
                </a:lnTo>
                <a:lnTo>
                  <a:pt x="688" y="4"/>
                </a:lnTo>
                <a:lnTo>
                  <a:pt x="732" y="2"/>
                </a:lnTo>
                <a:lnTo>
                  <a:pt x="777" y="1"/>
                </a:lnTo>
                <a:lnTo>
                  <a:pt x="823" y="1"/>
                </a:lnTo>
                <a:lnTo>
                  <a:pt x="871" y="0"/>
                </a:lnTo>
                <a:lnTo>
                  <a:pt x="917" y="0"/>
                </a:lnTo>
                <a:lnTo>
                  <a:pt x="965" y="0"/>
                </a:lnTo>
                <a:lnTo>
                  <a:pt x="1011" y="1"/>
                </a:lnTo>
                <a:lnTo>
                  <a:pt x="1057" y="2"/>
                </a:lnTo>
                <a:lnTo>
                  <a:pt x="1101" y="3"/>
                </a:lnTo>
                <a:lnTo>
                  <a:pt x="1147" y="4"/>
                </a:lnTo>
                <a:lnTo>
                  <a:pt x="1190" y="5"/>
                </a:lnTo>
                <a:lnTo>
                  <a:pt x="1232" y="7"/>
                </a:lnTo>
                <a:lnTo>
                  <a:pt x="1274" y="9"/>
                </a:lnTo>
                <a:lnTo>
                  <a:pt x="1315" y="11"/>
                </a:lnTo>
                <a:lnTo>
                  <a:pt x="1355" y="15"/>
                </a:lnTo>
                <a:lnTo>
                  <a:pt x="1393" y="18"/>
                </a:lnTo>
                <a:lnTo>
                  <a:pt x="1430" y="21"/>
                </a:lnTo>
                <a:lnTo>
                  <a:pt x="1466" y="24"/>
                </a:lnTo>
                <a:lnTo>
                  <a:pt x="1501" y="27"/>
                </a:lnTo>
                <a:lnTo>
                  <a:pt x="1534" y="32"/>
                </a:lnTo>
                <a:lnTo>
                  <a:pt x="1566" y="36"/>
                </a:lnTo>
                <a:lnTo>
                  <a:pt x="1597" y="40"/>
                </a:lnTo>
                <a:lnTo>
                  <a:pt x="1626" y="45"/>
                </a:lnTo>
                <a:lnTo>
                  <a:pt x="1653" y="49"/>
                </a:lnTo>
                <a:lnTo>
                  <a:pt x="1678" y="53"/>
                </a:lnTo>
                <a:lnTo>
                  <a:pt x="1701" y="58"/>
                </a:lnTo>
                <a:lnTo>
                  <a:pt x="1724" y="64"/>
                </a:lnTo>
                <a:lnTo>
                  <a:pt x="1743" y="69"/>
                </a:lnTo>
                <a:lnTo>
                  <a:pt x="1753" y="71"/>
                </a:lnTo>
                <a:lnTo>
                  <a:pt x="1762" y="75"/>
                </a:lnTo>
                <a:lnTo>
                  <a:pt x="1770" y="77"/>
                </a:lnTo>
                <a:lnTo>
                  <a:pt x="1780" y="80"/>
                </a:lnTo>
                <a:lnTo>
                  <a:pt x="1785" y="83"/>
                </a:lnTo>
                <a:lnTo>
                  <a:pt x="1793" y="85"/>
                </a:lnTo>
                <a:lnTo>
                  <a:pt x="1799" y="88"/>
                </a:lnTo>
                <a:lnTo>
                  <a:pt x="1804" y="92"/>
                </a:lnTo>
                <a:lnTo>
                  <a:pt x="1810" y="94"/>
                </a:lnTo>
                <a:lnTo>
                  <a:pt x="1816" y="97"/>
                </a:lnTo>
                <a:lnTo>
                  <a:pt x="1820" y="100"/>
                </a:lnTo>
                <a:lnTo>
                  <a:pt x="1824" y="103"/>
                </a:lnTo>
                <a:lnTo>
                  <a:pt x="1828" y="107"/>
                </a:lnTo>
                <a:lnTo>
                  <a:pt x="1829" y="109"/>
                </a:lnTo>
                <a:lnTo>
                  <a:pt x="1831" y="112"/>
                </a:lnTo>
                <a:lnTo>
                  <a:pt x="1833" y="115"/>
                </a:lnTo>
                <a:lnTo>
                  <a:pt x="1833" y="118"/>
                </a:lnTo>
                <a:lnTo>
                  <a:pt x="1835" y="122"/>
                </a:lnTo>
                <a:lnTo>
                  <a:pt x="1833" y="125"/>
                </a:lnTo>
                <a:lnTo>
                  <a:pt x="1833" y="128"/>
                </a:lnTo>
                <a:lnTo>
                  <a:pt x="1831" y="131"/>
                </a:lnTo>
                <a:lnTo>
                  <a:pt x="1829" y="134"/>
                </a:lnTo>
                <a:lnTo>
                  <a:pt x="1828" y="137"/>
                </a:lnTo>
                <a:lnTo>
                  <a:pt x="1824" y="140"/>
                </a:lnTo>
                <a:lnTo>
                  <a:pt x="1820" y="143"/>
                </a:lnTo>
                <a:lnTo>
                  <a:pt x="1816" y="146"/>
                </a:lnTo>
                <a:lnTo>
                  <a:pt x="1810" y="149"/>
                </a:lnTo>
                <a:lnTo>
                  <a:pt x="1804" y="151"/>
                </a:lnTo>
                <a:lnTo>
                  <a:pt x="1799" y="155"/>
                </a:lnTo>
                <a:lnTo>
                  <a:pt x="1793" y="158"/>
                </a:lnTo>
                <a:lnTo>
                  <a:pt x="1785" y="160"/>
                </a:lnTo>
                <a:lnTo>
                  <a:pt x="1780" y="163"/>
                </a:lnTo>
                <a:lnTo>
                  <a:pt x="1770" y="166"/>
                </a:lnTo>
                <a:lnTo>
                  <a:pt x="1762" y="169"/>
                </a:lnTo>
                <a:lnTo>
                  <a:pt x="1753" y="172"/>
                </a:lnTo>
                <a:lnTo>
                  <a:pt x="1743" y="174"/>
                </a:lnTo>
                <a:lnTo>
                  <a:pt x="1724" y="179"/>
                </a:lnTo>
                <a:lnTo>
                  <a:pt x="1701" y="185"/>
                </a:lnTo>
                <a:lnTo>
                  <a:pt x="1678" y="189"/>
                </a:lnTo>
                <a:lnTo>
                  <a:pt x="1653" y="194"/>
                </a:lnTo>
                <a:lnTo>
                  <a:pt x="1626" y="199"/>
                </a:lnTo>
                <a:lnTo>
                  <a:pt x="1597" y="203"/>
                </a:lnTo>
                <a:lnTo>
                  <a:pt x="1566" y="207"/>
                </a:lnTo>
                <a:lnTo>
                  <a:pt x="1534" y="211"/>
                </a:lnTo>
                <a:lnTo>
                  <a:pt x="1501" y="216"/>
                </a:lnTo>
                <a:lnTo>
                  <a:pt x="1466" y="219"/>
                </a:lnTo>
                <a:lnTo>
                  <a:pt x="1430" y="222"/>
                </a:lnTo>
                <a:lnTo>
                  <a:pt x="1393" y="225"/>
                </a:lnTo>
                <a:lnTo>
                  <a:pt x="1355" y="228"/>
                </a:lnTo>
                <a:lnTo>
                  <a:pt x="1315" y="231"/>
                </a:lnTo>
                <a:lnTo>
                  <a:pt x="1274" y="234"/>
                </a:lnTo>
                <a:lnTo>
                  <a:pt x="1232" y="236"/>
                </a:lnTo>
                <a:lnTo>
                  <a:pt x="1190" y="237"/>
                </a:lnTo>
                <a:lnTo>
                  <a:pt x="1147" y="239"/>
                </a:lnTo>
                <a:lnTo>
                  <a:pt x="1101" y="240"/>
                </a:lnTo>
                <a:lnTo>
                  <a:pt x="1057" y="241"/>
                </a:lnTo>
                <a:lnTo>
                  <a:pt x="1011" y="242"/>
                </a:lnTo>
                <a:lnTo>
                  <a:pt x="965" y="242"/>
                </a:lnTo>
                <a:lnTo>
                  <a:pt x="917" y="242"/>
                </a:lnTo>
                <a:lnTo>
                  <a:pt x="871" y="242"/>
                </a:lnTo>
                <a:lnTo>
                  <a:pt x="823" y="242"/>
                </a:lnTo>
                <a:lnTo>
                  <a:pt x="779" y="241"/>
                </a:lnTo>
                <a:lnTo>
                  <a:pt x="732" y="240"/>
                </a:lnTo>
                <a:lnTo>
                  <a:pt x="688" y="239"/>
                </a:lnTo>
                <a:lnTo>
                  <a:pt x="644" y="237"/>
                </a:lnTo>
                <a:lnTo>
                  <a:pt x="602" y="236"/>
                </a:lnTo>
                <a:lnTo>
                  <a:pt x="559" y="234"/>
                </a:lnTo>
                <a:lnTo>
                  <a:pt x="519" y="231"/>
                </a:lnTo>
                <a:lnTo>
                  <a:pt x="481" y="228"/>
                </a:lnTo>
                <a:lnTo>
                  <a:pt x="442" y="225"/>
                </a:lnTo>
                <a:lnTo>
                  <a:pt x="404" y="222"/>
                </a:lnTo>
                <a:lnTo>
                  <a:pt x="369" y="219"/>
                </a:lnTo>
                <a:lnTo>
                  <a:pt x="335" y="216"/>
                </a:lnTo>
                <a:lnTo>
                  <a:pt x="300" y="211"/>
                </a:lnTo>
                <a:lnTo>
                  <a:pt x="269" y="207"/>
                </a:lnTo>
                <a:lnTo>
                  <a:pt x="239" y="203"/>
                </a:lnTo>
                <a:lnTo>
                  <a:pt x="210" y="199"/>
                </a:lnTo>
                <a:lnTo>
                  <a:pt x="183" y="194"/>
                </a:lnTo>
                <a:lnTo>
                  <a:pt x="156" y="189"/>
                </a:lnTo>
                <a:lnTo>
                  <a:pt x="133" y="185"/>
                </a:lnTo>
                <a:lnTo>
                  <a:pt x="112" y="179"/>
                </a:lnTo>
                <a:lnTo>
                  <a:pt x="91" y="174"/>
                </a:lnTo>
                <a:lnTo>
                  <a:pt x="81" y="172"/>
                </a:lnTo>
                <a:lnTo>
                  <a:pt x="73" y="169"/>
                </a:lnTo>
                <a:lnTo>
                  <a:pt x="64" y="166"/>
                </a:lnTo>
                <a:lnTo>
                  <a:pt x="56" y="163"/>
                </a:lnTo>
                <a:lnTo>
                  <a:pt x="48" y="160"/>
                </a:lnTo>
                <a:lnTo>
                  <a:pt x="41" y="158"/>
                </a:lnTo>
                <a:lnTo>
                  <a:pt x="35" y="155"/>
                </a:lnTo>
                <a:lnTo>
                  <a:pt x="29" y="151"/>
                </a:lnTo>
                <a:lnTo>
                  <a:pt x="23" y="149"/>
                </a:lnTo>
                <a:lnTo>
                  <a:pt x="20" y="146"/>
                </a:lnTo>
                <a:lnTo>
                  <a:pt x="14" y="143"/>
                </a:lnTo>
                <a:lnTo>
                  <a:pt x="12" y="140"/>
                </a:lnTo>
                <a:lnTo>
                  <a:pt x="8" y="137"/>
                </a:lnTo>
                <a:lnTo>
                  <a:pt x="4" y="134"/>
                </a:lnTo>
                <a:lnTo>
                  <a:pt x="2" y="131"/>
                </a:lnTo>
                <a:lnTo>
                  <a:pt x="2" y="128"/>
                </a:lnTo>
                <a:lnTo>
                  <a:pt x="0" y="125"/>
                </a:lnTo>
                <a:lnTo>
                  <a:pt x="0" y="122"/>
                </a:lnTo>
              </a:path>
            </a:pathLst>
          </a:cu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08" name="Rectangle 48"/>
          <p:cNvSpPr>
            <a:spLocks noChangeArrowheads="1"/>
          </p:cNvSpPr>
          <p:nvPr/>
        </p:nvSpPr>
        <p:spPr bwMode="auto">
          <a:xfrm>
            <a:off x="7297738" y="1160463"/>
            <a:ext cx="11430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可交付软件</a:t>
            </a:r>
            <a:endParaRPr lang="zh-CN" altLang="en-US" b="1" i="0">
              <a:latin typeface="华文楷体" pitchFamily="2" charset="-122"/>
              <a:ea typeface="华文楷体" pitchFamily="2" charset="-122"/>
            </a:endParaRPr>
          </a:p>
        </p:txBody>
      </p:sp>
      <p:sp>
        <p:nvSpPr>
          <p:cNvPr id="92209" name="Rectangle 49"/>
          <p:cNvSpPr>
            <a:spLocks noChangeArrowheads="1"/>
          </p:cNvSpPr>
          <p:nvPr/>
        </p:nvSpPr>
        <p:spPr bwMode="auto">
          <a:xfrm>
            <a:off x="6753225" y="1724025"/>
            <a:ext cx="1311275" cy="325438"/>
          </a:xfrm>
          <a:prstGeom prst="rect">
            <a:avLst/>
          </a:prstGeom>
          <a:solidFill>
            <a:srgbClr val="FFFFFF"/>
          </a:solidFill>
          <a:ln w="9525">
            <a:no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210" name="Rectangle 50"/>
          <p:cNvSpPr>
            <a:spLocks noChangeArrowheads="1"/>
          </p:cNvSpPr>
          <p:nvPr/>
        </p:nvSpPr>
        <p:spPr bwMode="auto">
          <a:xfrm>
            <a:off x="6753225" y="1724025"/>
            <a:ext cx="1311275" cy="325438"/>
          </a:xfrm>
          <a:prstGeom prst="rect">
            <a:avLst/>
          </a:prstGeom>
          <a:solidFill>
            <a:schemeClr val="bg1">
              <a:lumMod val="85000"/>
            </a:schemeClr>
          </a:solidFill>
          <a:ln w="12700">
            <a:solidFill>
              <a:srgbClr val="000000"/>
            </a:solid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211" name="Rectangle 51"/>
          <p:cNvSpPr>
            <a:spLocks noChangeArrowheads="1"/>
          </p:cNvSpPr>
          <p:nvPr/>
        </p:nvSpPr>
        <p:spPr bwMode="auto">
          <a:xfrm>
            <a:off x="6994525" y="1758950"/>
            <a:ext cx="914400" cy="274638"/>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系统测试</a:t>
            </a:r>
            <a:endParaRPr lang="zh-CN" altLang="en-US" b="1" i="0">
              <a:latin typeface="华文楷体" pitchFamily="2" charset="-122"/>
              <a:ea typeface="华文楷体" pitchFamily="2" charset="-122"/>
            </a:endParaRPr>
          </a:p>
        </p:txBody>
      </p:sp>
      <p:sp>
        <p:nvSpPr>
          <p:cNvPr id="92212" name="Freeform 52"/>
          <p:cNvSpPr>
            <a:spLocks/>
          </p:cNvSpPr>
          <p:nvPr/>
        </p:nvSpPr>
        <p:spPr bwMode="auto">
          <a:xfrm>
            <a:off x="6356350" y="2322513"/>
            <a:ext cx="1406525" cy="384175"/>
          </a:xfrm>
          <a:custGeom>
            <a:avLst/>
            <a:gdLst>
              <a:gd name="T0" fmla="*/ 2147483647 w 1774"/>
              <a:gd name="T1" fmla="*/ 2147483647 h 242"/>
              <a:gd name="T2" fmla="*/ 2147483647 w 1774"/>
              <a:gd name="T3" fmla="*/ 2147483647 h 242"/>
              <a:gd name="T4" fmla="*/ 2147483647 w 1774"/>
              <a:gd name="T5" fmla="*/ 2147483647 h 242"/>
              <a:gd name="T6" fmla="*/ 2147483647 w 1774"/>
              <a:gd name="T7" fmla="*/ 2147483647 h 242"/>
              <a:gd name="T8" fmla="*/ 2147483647 w 1774"/>
              <a:gd name="T9" fmla="*/ 2147483647 h 242"/>
              <a:gd name="T10" fmla="*/ 2147483647 w 1774"/>
              <a:gd name="T11" fmla="*/ 2147483647 h 242"/>
              <a:gd name="T12" fmla="*/ 2147483647 w 1774"/>
              <a:gd name="T13" fmla="*/ 2147483647 h 242"/>
              <a:gd name="T14" fmla="*/ 2147483647 w 1774"/>
              <a:gd name="T15" fmla="*/ 2147483647 h 242"/>
              <a:gd name="T16" fmla="*/ 2147483647 w 1774"/>
              <a:gd name="T17" fmla="*/ 2147483647 h 242"/>
              <a:gd name="T18" fmla="*/ 2147483647 w 1774"/>
              <a:gd name="T19" fmla="*/ 2147483647 h 242"/>
              <a:gd name="T20" fmla="*/ 2147483647 w 1774"/>
              <a:gd name="T21" fmla="*/ 2147483647 h 242"/>
              <a:gd name="T22" fmla="*/ 2147483647 w 1774"/>
              <a:gd name="T23" fmla="*/ 2147483647 h 242"/>
              <a:gd name="T24" fmla="*/ 2147483647 w 1774"/>
              <a:gd name="T25" fmla="*/ 2147483647 h 242"/>
              <a:gd name="T26" fmla="*/ 2147483647 w 1774"/>
              <a:gd name="T27" fmla="*/ 0 h 242"/>
              <a:gd name="T28" fmla="*/ 2147483647 w 1774"/>
              <a:gd name="T29" fmla="*/ 2147483647 h 242"/>
              <a:gd name="T30" fmla="*/ 2147483647 w 1774"/>
              <a:gd name="T31" fmla="*/ 2147483647 h 242"/>
              <a:gd name="T32" fmla="*/ 2147483647 w 1774"/>
              <a:gd name="T33" fmla="*/ 2147483647 h 242"/>
              <a:gd name="T34" fmla="*/ 2147483647 w 1774"/>
              <a:gd name="T35" fmla="*/ 2147483647 h 242"/>
              <a:gd name="T36" fmla="*/ 2147483647 w 1774"/>
              <a:gd name="T37" fmla="*/ 2147483647 h 242"/>
              <a:gd name="T38" fmla="*/ 2147483647 w 1774"/>
              <a:gd name="T39" fmla="*/ 2147483647 h 242"/>
              <a:gd name="T40" fmla="*/ 2147483647 w 1774"/>
              <a:gd name="T41" fmla="*/ 2147483647 h 242"/>
              <a:gd name="T42" fmla="*/ 2147483647 w 1774"/>
              <a:gd name="T43" fmla="*/ 2147483647 h 242"/>
              <a:gd name="T44" fmla="*/ 2147483647 w 1774"/>
              <a:gd name="T45" fmla="*/ 2147483647 h 242"/>
              <a:gd name="T46" fmla="*/ 2147483647 w 1774"/>
              <a:gd name="T47" fmla="*/ 2147483647 h 242"/>
              <a:gd name="T48" fmla="*/ 2147483647 w 1774"/>
              <a:gd name="T49" fmla="*/ 2147483647 h 242"/>
              <a:gd name="T50" fmla="*/ 2147483647 w 1774"/>
              <a:gd name="T51" fmla="*/ 2147483647 h 242"/>
              <a:gd name="T52" fmla="*/ 2147483647 w 1774"/>
              <a:gd name="T53" fmla="*/ 2147483647 h 242"/>
              <a:gd name="T54" fmla="*/ 2147483647 w 1774"/>
              <a:gd name="T55" fmla="*/ 2147483647 h 242"/>
              <a:gd name="T56" fmla="*/ 2147483647 w 1774"/>
              <a:gd name="T57" fmla="*/ 2147483647 h 242"/>
              <a:gd name="T58" fmla="*/ 2147483647 w 1774"/>
              <a:gd name="T59" fmla="*/ 2147483647 h 242"/>
              <a:gd name="T60" fmla="*/ 2147483647 w 1774"/>
              <a:gd name="T61" fmla="*/ 2147483647 h 242"/>
              <a:gd name="T62" fmla="*/ 2147483647 w 1774"/>
              <a:gd name="T63" fmla="*/ 2147483647 h 242"/>
              <a:gd name="T64" fmla="*/ 2147483647 w 1774"/>
              <a:gd name="T65" fmla="*/ 2147483647 h 242"/>
              <a:gd name="T66" fmla="*/ 2147483647 w 1774"/>
              <a:gd name="T67" fmla="*/ 2147483647 h 242"/>
              <a:gd name="T68" fmla="*/ 2147483647 w 1774"/>
              <a:gd name="T69" fmla="*/ 2147483647 h 242"/>
              <a:gd name="T70" fmla="*/ 2147483647 w 1774"/>
              <a:gd name="T71" fmla="*/ 2147483647 h 242"/>
              <a:gd name="T72" fmla="*/ 2147483647 w 1774"/>
              <a:gd name="T73" fmla="*/ 2147483647 h 242"/>
              <a:gd name="T74" fmla="*/ 2147483647 w 1774"/>
              <a:gd name="T75" fmla="*/ 2147483647 h 242"/>
              <a:gd name="T76" fmla="*/ 2147483647 w 1774"/>
              <a:gd name="T77" fmla="*/ 2147483647 h 242"/>
              <a:gd name="T78" fmla="*/ 2147483647 w 1774"/>
              <a:gd name="T79" fmla="*/ 2147483647 h 242"/>
              <a:gd name="T80" fmla="*/ 2147483647 w 1774"/>
              <a:gd name="T81" fmla="*/ 2147483647 h 242"/>
              <a:gd name="T82" fmla="*/ 2147483647 w 1774"/>
              <a:gd name="T83" fmla="*/ 2147483647 h 242"/>
              <a:gd name="T84" fmla="*/ 2147483647 w 1774"/>
              <a:gd name="T85" fmla="*/ 2147483647 h 242"/>
              <a:gd name="T86" fmla="*/ 2147483647 w 1774"/>
              <a:gd name="T87" fmla="*/ 2147483647 h 242"/>
              <a:gd name="T88" fmla="*/ 2147483647 w 1774"/>
              <a:gd name="T89" fmla="*/ 2147483647 h 242"/>
              <a:gd name="T90" fmla="*/ 2147483647 w 1774"/>
              <a:gd name="T91" fmla="*/ 2147483647 h 242"/>
              <a:gd name="T92" fmla="*/ 2147483647 w 1774"/>
              <a:gd name="T93" fmla="*/ 2147483647 h 242"/>
              <a:gd name="T94" fmla="*/ 2147483647 w 1774"/>
              <a:gd name="T95" fmla="*/ 2147483647 h 242"/>
              <a:gd name="T96" fmla="*/ 2147483647 w 1774"/>
              <a:gd name="T97" fmla="*/ 2147483647 h 242"/>
              <a:gd name="T98" fmla="*/ 2147483647 w 1774"/>
              <a:gd name="T99" fmla="*/ 2147483647 h 242"/>
              <a:gd name="T100" fmla="*/ 2147483647 w 1774"/>
              <a:gd name="T101" fmla="*/ 2147483647 h 242"/>
              <a:gd name="T102" fmla="*/ 2147483647 w 1774"/>
              <a:gd name="T103" fmla="*/ 2147483647 h 242"/>
              <a:gd name="T104" fmla="*/ 2147483647 w 1774"/>
              <a:gd name="T105" fmla="*/ 2147483647 h 242"/>
              <a:gd name="T106" fmla="*/ 0 w 1774"/>
              <a:gd name="T107" fmla="*/ 2147483647 h 2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74"/>
              <a:gd name="T163" fmla="*/ 0 h 242"/>
              <a:gd name="T164" fmla="*/ 1774 w 1774"/>
              <a:gd name="T165" fmla="*/ 242 h 24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74" h="242">
                <a:moveTo>
                  <a:pt x="0" y="121"/>
                </a:moveTo>
                <a:lnTo>
                  <a:pt x="0" y="118"/>
                </a:lnTo>
                <a:lnTo>
                  <a:pt x="2" y="115"/>
                </a:lnTo>
                <a:lnTo>
                  <a:pt x="2" y="112"/>
                </a:lnTo>
                <a:lnTo>
                  <a:pt x="4" y="109"/>
                </a:lnTo>
                <a:lnTo>
                  <a:pt x="8" y="105"/>
                </a:lnTo>
                <a:lnTo>
                  <a:pt x="10" y="102"/>
                </a:lnTo>
                <a:lnTo>
                  <a:pt x="14" y="99"/>
                </a:lnTo>
                <a:lnTo>
                  <a:pt x="17" y="97"/>
                </a:lnTo>
                <a:lnTo>
                  <a:pt x="23" y="94"/>
                </a:lnTo>
                <a:lnTo>
                  <a:pt x="29" y="90"/>
                </a:lnTo>
                <a:lnTo>
                  <a:pt x="35" y="87"/>
                </a:lnTo>
                <a:lnTo>
                  <a:pt x="41" y="85"/>
                </a:lnTo>
                <a:lnTo>
                  <a:pt x="46" y="82"/>
                </a:lnTo>
                <a:lnTo>
                  <a:pt x="54" y="79"/>
                </a:lnTo>
                <a:lnTo>
                  <a:pt x="62" y="77"/>
                </a:lnTo>
                <a:lnTo>
                  <a:pt x="69" y="73"/>
                </a:lnTo>
                <a:lnTo>
                  <a:pt x="87" y="68"/>
                </a:lnTo>
                <a:lnTo>
                  <a:pt x="108" y="63"/>
                </a:lnTo>
                <a:lnTo>
                  <a:pt x="129" y="58"/>
                </a:lnTo>
                <a:lnTo>
                  <a:pt x="152" y="53"/>
                </a:lnTo>
                <a:lnTo>
                  <a:pt x="177" y="49"/>
                </a:lnTo>
                <a:lnTo>
                  <a:pt x="202" y="43"/>
                </a:lnTo>
                <a:lnTo>
                  <a:pt x="231" y="39"/>
                </a:lnTo>
                <a:lnTo>
                  <a:pt x="260" y="35"/>
                </a:lnTo>
                <a:lnTo>
                  <a:pt x="290" y="31"/>
                </a:lnTo>
                <a:lnTo>
                  <a:pt x="323" y="27"/>
                </a:lnTo>
                <a:lnTo>
                  <a:pt x="356" y="24"/>
                </a:lnTo>
                <a:lnTo>
                  <a:pt x="390" y="20"/>
                </a:lnTo>
                <a:lnTo>
                  <a:pt x="427" y="17"/>
                </a:lnTo>
                <a:lnTo>
                  <a:pt x="463" y="15"/>
                </a:lnTo>
                <a:lnTo>
                  <a:pt x="502" y="11"/>
                </a:lnTo>
                <a:lnTo>
                  <a:pt x="542" y="9"/>
                </a:lnTo>
                <a:lnTo>
                  <a:pt x="582" y="7"/>
                </a:lnTo>
                <a:lnTo>
                  <a:pt x="623" y="5"/>
                </a:lnTo>
                <a:lnTo>
                  <a:pt x="665" y="4"/>
                </a:lnTo>
                <a:lnTo>
                  <a:pt x="707" y="2"/>
                </a:lnTo>
                <a:lnTo>
                  <a:pt x="751" y="1"/>
                </a:lnTo>
                <a:lnTo>
                  <a:pt x="796" y="1"/>
                </a:lnTo>
                <a:lnTo>
                  <a:pt x="840" y="0"/>
                </a:lnTo>
                <a:lnTo>
                  <a:pt x="886" y="0"/>
                </a:lnTo>
                <a:lnTo>
                  <a:pt x="932" y="0"/>
                </a:lnTo>
                <a:lnTo>
                  <a:pt x="976" y="1"/>
                </a:lnTo>
                <a:lnTo>
                  <a:pt x="1022" y="1"/>
                </a:lnTo>
                <a:lnTo>
                  <a:pt x="1065" y="2"/>
                </a:lnTo>
                <a:lnTo>
                  <a:pt x="1109" y="4"/>
                </a:lnTo>
                <a:lnTo>
                  <a:pt x="1149" y="5"/>
                </a:lnTo>
                <a:lnTo>
                  <a:pt x="1191" y="7"/>
                </a:lnTo>
                <a:lnTo>
                  <a:pt x="1232" y="9"/>
                </a:lnTo>
                <a:lnTo>
                  <a:pt x="1270" y="11"/>
                </a:lnTo>
                <a:lnTo>
                  <a:pt x="1309" y="15"/>
                </a:lnTo>
                <a:lnTo>
                  <a:pt x="1345" y="17"/>
                </a:lnTo>
                <a:lnTo>
                  <a:pt x="1382" y="20"/>
                </a:lnTo>
                <a:lnTo>
                  <a:pt x="1416" y="24"/>
                </a:lnTo>
                <a:lnTo>
                  <a:pt x="1451" y="27"/>
                </a:lnTo>
                <a:lnTo>
                  <a:pt x="1481" y="31"/>
                </a:lnTo>
                <a:lnTo>
                  <a:pt x="1512" y="35"/>
                </a:lnTo>
                <a:lnTo>
                  <a:pt x="1543" y="39"/>
                </a:lnTo>
                <a:lnTo>
                  <a:pt x="1570" y="43"/>
                </a:lnTo>
                <a:lnTo>
                  <a:pt x="1597" y="49"/>
                </a:lnTo>
                <a:lnTo>
                  <a:pt x="1622" y="53"/>
                </a:lnTo>
                <a:lnTo>
                  <a:pt x="1645" y="58"/>
                </a:lnTo>
                <a:lnTo>
                  <a:pt x="1666" y="63"/>
                </a:lnTo>
                <a:lnTo>
                  <a:pt x="1685" y="68"/>
                </a:lnTo>
                <a:lnTo>
                  <a:pt x="1702" y="73"/>
                </a:lnTo>
                <a:lnTo>
                  <a:pt x="1712" y="77"/>
                </a:lnTo>
                <a:lnTo>
                  <a:pt x="1720" y="79"/>
                </a:lnTo>
                <a:lnTo>
                  <a:pt x="1726" y="82"/>
                </a:lnTo>
                <a:lnTo>
                  <a:pt x="1733" y="85"/>
                </a:lnTo>
                <a:lnTo>
                  <a:pt x="1739" y="87"/>
                </a:lnTo>
                <a:lnTo>
                  <a:pt x="1745" y="90"/>
                </a:lnTo>
                <a:lnTo>
                  <a:pt x="1750" y="94"/>
                </a:lnTo>
                <a:lnTo>
                  <a:pt x="1754" y="97"/>
                </a:lnTo>
                <a:lnTo>
                  <a:pt x="1758" y="99"/>
                </a:lnTo>
                <a:lnTo>
                  <a:pt x="1762" y="102"/>
                </a:lnTo>
                <a:lnTo>
                  <a:pt x="1766" y="105"/>
                </a:lnTo>
                <a:lnTo>
                  <a:pt x="1768" y="109"/>
                </a:lnTo>
                <a:lnTo>
                  <a:pt x="1770" y="112"/>
                </a:lnTo>
                <a:lnTo>
                  <a:pt x="1772" y="115"/>
                </a:lnTo>
                <a:lnTo>
                  <a:pt x="1772" y="118"/>
                </a:lnTo>
                <a:lnTo>
                  <a:pt x="1774" y="121"/>
                </a:lnTo>
                <a:lnTo>
                  <a:pt x="1772" y="124"/>
                </a:lnTo>
                <a:lnTo>
                  <a:pt x="1772" y="127"/>
                </a:lnTo>
                <a:lnTo>
                  <a:pt x="1770" y="130"/>
                </a:lnTo>
                <a:lnTo>
                  <a:pt x="1768" y="133"/>
                </a:lnTo>
                <a:lnTo>
                  <a:pt x="1766" y="136"/>
                </a:lnTo>
                <a:lnTo>
                  <a:pt x="1762" y="140"/>
                </a:lnTo>
                <a:lnTo>
                  <a:pt x="1758" y="143"/>
                </a:lnTo>
                <a:lnTo>
                  <a:pt x="1754" y="145"/>
                </a:lnTo>
                <a:lnTo>
                  <a:pt x="1750" y="148"/>
                </a:lnTo>
                <a:lnTo>
                  <a:pt x="1745" y="151"/>
                </a:lnTo>
                <a:lnTo>
                  <a:pt x="1739" y="155"/>
                </a:lnTo>
                <a:lnTo>
                  <a:pt x="1733" y="157"/>
                </a:lnTo>
                <a:lnTo>
                  <a:pt x="1726" y="160"/>
                </a:lnTo>
                <a:lnTo>
                  <a:pt x="1720" y="163"/>
                </a:lnTo>
                <a:lnTo>
                  <a:pt x="1712" y="165"/>
                </a:lnTo>
                <a:lnTo>
                  <a:pt x="1702" y="168"/>
                </a:lnTo>
                <a:lnTo>
                  <a:pt x="1685" y="174"/>
                </a:lnTo>
                <a:lnTo>
                  <a:pt x="1666" y="179"/>
                </a:lnTo>
                <a:lnTo>
                  <a:pt x="1645" y="183"/>
                </a:lnTo>
                <a:lnTo>
                  <a:pt x="1622" y="189"/>
                </a:lnTo>
                <a:lnTo>
                  <a:pt x="1597" y="193"/>
                </a:lnTo>
                <a:lnTo>
                  <a:pt x="1570" y="198"/>
                </a:lnTo>
                <a:lnTo>
                  <a:pt x="1543" y="203"/>
                </a:lnTo>
                <a:lnTo>
                  <a:pt x="1512" y="207"/>
                </a:lnTo>
                <a:lnTo>
                  <a:pt x="1481" y="211"/>
                </a:lnTo>
                <a:lnTo>
                  <a:pt x="1451" y="214"/>
                </a:lnTo>
                <a:lnTo>
                  <a:pt x="1416" y="218"/>
                </a:lnTo>
                <a:lnTo>
                  <a:pt x="1382" y="222"/>
                </a:lnTo>
                <a:lnTo>
                  <a:pt x="1345" y="225"/>
                </a:lnTo>
                <a:lnTo>
                  <a:pt x="1309" y="227"/>
                </a:lnTo>
                <a:lnTo>
                  <a:pt x="1270" y="230"/>
                </a:lnTo>
                <a:lnTo>
                  <a:pt x="1232" y="233"/>
                </a:lnTo>
                <a:lnTo>
                  <a:pt x="1191" y="235"/>
                </a:lnTo>
                <a:lnTo>
                  <a:pt x="1149" y="237"/>
                </a:lnTo>
                <a:lnTo>
                  <a:pt x="1109" y="238"/>
                </a:lnTo>
                <a:lnTo>
                  <a:pt x="1065" y="240"/>
                </a:lnTo>
                <a:lnTo>
                  <a:pt x="1020" y="241"/>
                </a:lnTo>
                <a:lnTo>
                  <a:pt x="976" y="241"/>
                </a:lnTo>
                <a:lnTo>
                  <a:pt x="932" y="242"/>
                </a:lnTo>
                <a:lnTo>
                  <a:pt x="886" y="242"/>
                </a:lnTo>
                <a:lnTo>
                  <a:pt x="842" y="242"/>
                </a:lnTo>
                <a:lnTo>
                  <a:pt x="796" y="241"/>
                </a:lnTo>
                <a:lnTo>
                  <a:pt x="751" y="241"/>
                </a:lnTo>
                <a:lnTo>
                  <a:pt x="707" y="240"/>
                </a:lnTo>
                <a:lnTo>
                  <a:pt x="665" y="238"/>
                </a:lnTo>
                <a:lnTo>
                  <a:pt x="623" y="237"/>
                </a:lnTo>
                <a:lnTo>
                  <a:pt x="582" y="235"/>
                </a:lnTo>
                <a:lnTo>
                  <a:pt x="542" y="233"/>
                </a:lnTo>
                <a:lnTo>
                  <a:pt x="502" y="230"/>
                </a:lnTo>
                <a:lnTo>
                  <a:pt x="463" y="227"/>
                </a:lnTo>
                <a:lnTo>
                  <a:pt x="427" y="225"/>
                </a:lnTo>
                <a:lnTo>
                  <a:pt x="390" y="222"/>
                </a:lnTo>
                <a:lnTo>
                  <a:pt x="356" y="218"/>
                </a:lnTo>
                <a:lnTo>
                  <a:pt x="323" y="214"/>
                </a:lnTo>
                <a:lnTo>
                  <a:pt x="290" y="211"/>
                </a:lnTo>
                <a:lnTo>
                  <a:pt x="260" y="207"/>
                </a:lnTo>
                <a:lnTo>
                  <a:pt x="231" y="203"/>
                </a:lnTo>
                <a:lnTo>
                  <a:pt x="202" y="198"/>
                </a:lnTo>
                <a:lnTo>
                  <a:pt x="177" y="193"/>
                </a:lnTo>
                <a:lnTo>
                  <a:pt x="152" y="189"/>
                </a:lnTo>
                <a:lnTo>
                  <a:pt x="129" y="183"/>
                </a:lnTo>
                <a:lnTo>
                  <a:pt x="108" y="179"/>
                </a:lnTo>
                <a:lnTo>
                  <a:pt x="89" y="174"/>
                </a:lnTo>
                <a:lnTo>
                  <a:pt x="69" y="168"/>
                </a:lnTo>
                <a:lnTo>
                  <a:pt x="62" y="165"/>
                </a:lnTo>
                <a:lnTo>
                  <a:pt x="54" y="163"/>
                </a:lnTo>
                <a:lnTo>
                  <a:pt x="46" y="160"/>
                </a:lnTo>
                <a:lnTo>
                  <a:pt x="41" y="157"/>
                </a:lnTo>
                <a:lnTo>
                  <a:pt x="35" y="155"/>
                </a:lnTo>
                <a:lnTo>
                  <a:pt x="29" y="151"/>
                </a:lnTo>
                <a:lnTo>
                  <a:pt x="23" y="148"/>
                </a:lnTo>
                <a:lnTo>
                  <a:pt x="17" y="145"/>
                </a:lnTo>
                <a:lnTo>
                  <a:pt x="14" y="143"/>
                </a:lnTo>
                <a:lnTo>
                  <a:pt x="10" y="140"/>
                </a:lnTo>
                <a:lnTo>
                  <a:pt x="8" y="136"/>
                </a:lnTo>
                <a:lnTo>
                  <a:pt x="4" y="133"/>
                </a:lnTo>
                <a:lnTo>
                  <a:pt x="2" y="130"/>
                </a:lnTo>
                <a:lnTo>
                  <a:pt x="2" y="127"/>
                </a:lnTo>
                <a:lnTo>
                  <a:pt x="0" y="124"/>
                </a:lnTo>
                <a:lnTo>
                  <a:pt x="0" y="121"/>
                </a:lnTo>
                <a:close/>
              </a:path>
            </a:pathLst>
          </a:custGeom>
          <a:solidFill>
            <a:srgbClr val="FF9999"/>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13" name="Freeform 53"/>
          <p:cNvSpPr>
            <a:spLocks/>
          </p:cNvSpPr>
          <p:nvPr/>
        </p:nvSpPr>
        <p:spPr bwMode="auto">
          <a:xfrm>
            <a:off x="6356350" y="2322513"/>
            <a:ext cx="1406525" cy="384175"/>
          </a:xfrm>
          <a:custGeom>
            <a:avLst/>
            <a:gdLst>
              <a:gd name="T0" fmla="*/ 2147483647 w 1774"/>
              <a:gd name="T1" fmla="*/ 2147483647 h 242"/>
              <a:gd name="T2" fmla="*/ 2147483647 w 1774"/>
              <a:gd name="T3" fmla="*/ 2147483647 h 242"/>
              <a:gd name="T4" fmla="*/ 2147483647 w 1774"/>
              <a:gd name="T5" fmla="*/ 2147483647 h 242"/>
              <a:gd name="T6" fmla="*/ 2147483647 w 1774"/>
              <a:gd name="T7" fmla="*/ 2147483647 h 242"/>
              <a:gd name="T8" fmla="*/ 2147483647 w 1774"/>
              <a:gd name="T9" fmla="*/ 2147483647 h 242"/>
              <a:gd name="T10" fmla="*/ 2147483647 w 1774"/>
              <a:gd name="T11" fmla="*/ 2147483647 h 242"/>
              <a:gd name="T12" fmla="*/ 2147483647 w 1774"/>
              <a:gd name="T13" fmla="*/ 2147483647 h 242"/>
              <a:gd name="T14" fmla="*/ 2147483647 w 1774"/>
              <a:gd name="T15" fmla="*/ 2147483647 h 242"/>
              <a:gd name="T16" fmla="*/ 2147483647 w 1774"/>
              <a:gd name="T17" fmla="*/ 2147483647 h 242"/>
              <a:gd name="T18" fmla="*/ 2147483647 w 1774"/>
              <a:gd name="T19" fmla="*/ 2147483647 h 242"/>
              <a:gd name="T20" fmla="*/ 2147483647 w 1774"/>
              <a:gd name="T21" fmla="*/ 2147483647 h 242"/>
              <a:gd name="T22" fmla="*/ 2147483647 w 1774"/>
              <a:gd name="T23" fmla="*/ 2147483647 h 242"/>
              <a:gd name="T24" fmla="*/ 2147483647 w 1774"/>
              <a:gd name="T25" fmla="*/ 2147483647 h 242"/>
              <a:gd name="T26" fmla="*/ 2147483647 w 1774"/>
              <a:gd name="T27" fmla="*/ 0 h 242"/>
              <a:gd name="T28" fmla="*/ 2147483647 w 1774"/>
              <a:gd name="T29" fmla="*/ 2147483647 h 242"/>
              <a:gd name="T30" fmla="*/ 2147483647 w 1774"/>
              <a:gd name="T31" fmla="*/ 2147483647 h 242"/>
              <a:gd name="T32" fmla="*/ 2147483647 w 1774"/>
              <a:gd name="T33" fmla="*/ 2147483647 h 242"/>
              <a:gd name="T34" fmla="*/ 2147483647 w 1774"/>
              <a:gd name="T35" fmla="*/ 2147483647 h 242"/>
              <a:gd name="T36" fmla="*/ 2147483647 w 1774"/>
              <a:gd name="T37" fmla="*/ 2147483647 h 242"/>
              <a:gd name="T38" fmla="*/ 2147483647 w 1774"/>
              <a:gd name="T39" fmla="*/ 2147483647 h 242"/>
              <a:gd name="T40" fmla="*/ 2147483647 w 1774"/>
              <a:gd name="T41" fmla="*/ 2147483647 h 242"/>
              <a:gd name="T42" fmla="*/ 2147483647 w 1774"/>
              <a:gd name="T43" fmla="*/ 2147483647 h 242"/>
              <a:gd name="T44" fmla="*/ 2147483647 w 1774"/>
              <a:gd name="T45" fmla="*/ 2147483647 h 242"/>
              <a:gd name="T46" fmla="*/ 2147483647 w 1774"/>
              <a:gd name="T47" fmla="*/ 2147483647 h 242"/>
              <a:gd name="T48" fmla="*/ 2147483647 w 1774"/>
              <a:gd name="T49" fmla="*/ 2147483647 h 242"/>
              <a:gd name="T50" fmla="*/ 2147483647 w 1774"/>
              <a:gd name="T51" fmla="*/ 2147483647 h 242"/>
              <a:gd name="T52" fmla="*/ 2147483647 w 1774"/>
              <a:gd name="T53" fmla="*/ 2147483647 h 242"/>
              <a:gd name="T54" fmla="*/ 2147483647 w 1774"/>
              <a:gd name="T55" fmla="*/ 2147483647 h 242"/>
              <a:gd name="T56" fmla="*/ 2147483647 w 1774"/>
              <a:gd name="T57" fmla="*/ 2147483647 h 242"/>
              <a:gd name="T58" fmla="*/ 2147483647 w 1774"/>
              <a:gd name="T59" fmla="*/ 2147483647 h 242"/>
              <a:gd name="T60" fmla="*/ 2147483647 w 1774"/>
              <a:gd name="T61" fmla="*/ 2147483647 h 242"/>
              <a:gd name="T62" fmla="*/ 2147483647 w 1774"/>
              <a:gd name="T63" fmla="*/ 2147483647 h 242"/>
              <a:gd name="T64" fmla="*/ 2147483647 w 1774"/>
              <a:gd name="T65" fmla="*/ 2147483647 h 242"/>
              <a:gd name="T66" fmla="*/ 2147483647 w 1774"/>
              <a:gd name="T67" fmla="*/ 2147483647 h 242"/>
              <a:gd name="T68" fmla="*/ 2147483647 w 1774"/>
              <a:gd name="T69" fmla="*/ 2147483647 h 242"/>
              <a:gd name="T70" fmla="*/ 2147483647 w 1774"/>
              <a:gd name="T71" fmla="*/ 2147483647 h 242"/>
              <a:gd name="T72" fmla="*/ 2147483647 w 1774"/>
              <a:gd name="T73" fmla="*/ 2147483647 h 242"/>
              <a:gd name="T74" fmla="*/ 2147483647 w 1774"/>
              <a:gd name="T75" fmla="*/ 2147483647 h 242"/>
              <a:gd name="T76" fmla="*/ 2147483647 w 1774"/>
              <a:gd name="T77" fmla="*/ 2147483647 h 242"/>
              <a:gd name="T78" fmla="*/ 2147483647 w 1774"/>
              <a:gd name="T79" fmla="*/ 2147483647 h 242"/>
              <a:gd name="T80" fmla="*/ 2147483647 w 1774"/>
              <a:gd name="T81" fmla="*/ 2147483647 h 242"/>
              <a:gd name="T82" fmla="*/ 2147483647 w 1774"/>
              <a:gd name="T83" fmla="*/ 2147483647 h 242"/>
              <a:gd name="T84" fmla="*/ 2147483647 w 1774"/>
              <a:gd name="T85" fmla="*/ 2147483647 h 242"/>
              <a:gd name="T86" fmla="*/ 2147483647 w 1774"/>
              <a:gd name="T87" fmla="*/ 2147483647 h 242"/>
              <a:gd name="T88" fmla="*/ 2147483647 w 1774"/>
              <a:gd name="T89" fmla="*/ 2147483647 h 242"/>
              <a:gd name="T90" fmla="*/ 2147483647 w 1774"/>
              <a:gd name="T91" fmla="*/ 2147483647 h 242"/>
              <a:gd name="T92" fmla="*/ 2147483647 w 1774"/>
              <a:gd name="T93" fmla="*/ 2147483647 h 242"/>
              <a:gd name="T94" fmla="*/ 2147483647 w 1774"/>
              <a:gd name="T95" fmla="*/ 2147483647 h 242"/>
              <a:gd name="T96" fmla="*/ 2147483647 w 1774"/>
              <a:gd name="T97" fmla="*/ 2147483647 h 242"/>
              <a:gd name="T98" fmla="*/ 2147483647 w 1774"/>
              <a:gd name="T99" fmla="*/ 2147483647 h 242"/>
              <a:gd name="T100" fmla="*/ 2147483647 w 1774"/>
              <a:gd name="T101" fmla="*/ 2147483647 h 242"/>
              <a:gd name="T102" fmla="*/ 2147483647 w 1774"/>
              <a:gd name="T103" fmla="*/ 2147483647 h 242"/>
              <a:gd name="T104" fmla="*/ 2147483647 w 1774"/>
              <a:gd name="T105" fmla="*/ 2147483647 h 242"/>
              <a:gd name="T106" fmla="*/ 0 w 1774"/>
              <a:gd name="T107" fmla="*/ 2147483647 h 2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74"/>
              <a:gd name="T163" fmla="*/ 0 h 242"/>
              <a:gd name="T164" fmla="*/ 1774 w 1774"/>
              <a:gd name="T165" fmla="*/ 242 h 24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74" h="242">
                <a:moveTo>
                  <a:pt x="0" y="121"/>
                </a:moveTo>
                <a:lnTo>
                  <a:pt x="0" y="118"/>
                </a:lnTo>
                <a:lnTo>
                  <a:pt x="2" y="115"/>
                </a:lnTo>
                <a:lnTo>
                  <a:pt x="2" y="112"/>
                </a:lnTo>
                <a:lnTo>
                  <a:pt x="4" y="109"/>
                </a:lnTo>
                <a:lnTo>
                  <a:pt x="8" y="105"/>
                </a:lnTo>
                <a:lnTo>
                  <a:pt x="10" y="102"/>
                </a:lnTo>
                <a:lnTo>
                  <a:pt x="14" y="99"/>
                </a:lnTo>
                <a:lnTo>
                  <a:pt x="17" y="97"/>
                </a:lnTo>
                <a:lnTo>
                  <a:pt x="23" y="94"/>
                </a:lnTo>
                <a:lnTo>
                  <a:pt x="29" y="90"/>
                </a:lnTo>
                <a:lnTo>
                  <a:pt x="35" y="87"/>
                </a:lnTo>
                <a:lnTo>
                  <a:pt x="41" y="85"/>
                </a:lnTo>
                <a:lnTo>
                  <a:pt x="46" y="82"/>
                </a:lnTo>
                <a:lnTo>
                  <a:pt x="54" y="79"/>
                </a:lnTo>
                <a:lnTo>
                  <a:pt x="62" y="77"/>
                </a:lnTo>
                <a:lnTo>
                  <a:pt x="69" y="73"/>
                </a:lnTo>
                <a:lnTo>
                  <a:pt x="87" y="68"/>
                </a:lnTo>
                <a:lnTo>
                  <a:pt x="108" y="63"/>
                </a:lnTo>
                <a:lnTo>
                  <a:pt x="129" y="58"/>
                </a:lnTo>
                <a:lnTo>
                  <a:pt x="152" y="53"/>
                </a:lnTo>
                <a:lnTo>
                  <a:pt x="177" y="49"/>
                </a:lnTo>
                <a:lnTo>
                  <a:pt x="202" y="43"/>
                </a:lnTo>
                <a:lnTo>
                  <a:pt x="231" y="39"/>
                </a:lnTo>
                <a:lnTo>
                  <a:pt x="260" y="35"/>
                </a:lnTo>
                <a:lnTo>
                  <a:pt x="290" y="31"/>
                </a:lnTo>
                <a:lnTo>
                  <a:pt x="323" y="27"/>
                </a:lnTo>
                <a:lnTo>
                  <a:pt x="356" y="24"/>
                </a:lnTo>
                <a:lnTo>
                  <a:pt x="390" y="20"/>
                </a:lnTo>
                <a:lnTo>
                  <a:pt x="427" y="17"/>
                </a:lnTo>
                <a:lnTo>
                  <a:pt x="463" y="15"/>
                </a:lnTo>
                <a:lnTo>
                  <a:pt x="502" y="11"/>
                </a:lnTo>
                <a:lnTo>
                  <a:pt x="542" y="9"/>
                </a:lnTo>
                <a:lnTo>
                  <a:pt x="582" y="7"/>
                </a:lnTo>
                <a:lnTo>
                  <a:pt x="623" y="5"/>
                </a:lnTo>
                <a:lnTo>
                  <a:pt x="665" y="4"/>
                </a:lnTo>
                <a:lnTo>
                  <a:pt x="707" y="2"/>
                </a:lnTo>
                <a:lnTo>
                  <a:pt x="751" y="1"/>
                </a:lnTo>
                <a:lnTo>
                  <a:pt x="796" y="1"/>
                </a:lnTo>
                <a:lnTo>
                  <a:pt x="840" y="0"/>
                </a:lnTo>
                <a:lnTo>
                  <a:pt x="886" y="0"/>
                </a:lnTo>
                <a:lnTo>
                  <a:pt x="932" y="0"/>
                </a:lnTo>
                <a:lnTo>
                  <a:pt x="976" y="1"/>
                </a:lnTo>
                <a:lnTo>
                  <a:pt x="1022" y="1"/>
                </a:lnTo>
                <a:lnTo>
                  <a:pt x="1065" y="2"/>
                </a:lnTo>
                <a:lnTo>
                  <a:pt x="1109" y="4"/>
                </a:lnTo>
                <a:lnTo>
                  <a:pt x="1149" y="5"/>
                </a:lnTo>
                <a:lnTo>
                  <a:pt x="1191" y="7"/>
                </a:lnTo>
                <a:lnTo>
                  <a:pt x="1232" y="9"/>
                </a:lnTo>
                <a:lnTo>
                  <a:pt x="1270" y="11"/>
                </a:lnTo>
                <a:lnTo>
                  <a:pt x="1309" y="15"/>
                </a:lnTo>
                <a:lnTo>
                  <a:pt x="1345" y="17"/>
                </a:lnTo>
                <a:lnTo>
                  <a:pt x="1382" y="20"/>
                </a:lnTo>
                <a:lnTo>
                  <a:pt x="1416" y="24"/>
                </a:lnTo>
                <a:lnTo>
                  <a:pt x="1451" y="27"/>
                </a:lnTo>
                <a:lnTo>
                  <a:pt x="1481" y="31"/>
                </a:lnTo>
                <a:lnTo>
                  <a:pt x="1512" y="35"/>
                </a:lnTo>
                <a:lnTo>
                  <a:pt x="1543" y="39"/>
                </a:lnTo>
                <a:lnTo>
                  <a:pt x="1570" y="43"/>
                </a:lnTo>
                <a:lnTo>
                  <a:pt x="1597" y="49"/>
                </a:lnTo>
                <a:lnTo>
                  <a:pt x="1622" y="53"/>
                </a:lnTo>
                <a:lnTo>
                  <a:pt x="1645" y="58"/>
                </a:lnTo>
                <a:lnTo>
                  <a:pt x="1666" y="63"/>
                </a:lnTo>
                <a:lnTo>
                  <a:pt x="1685" y="68"/>
                </a:lnTo>
                <a:lnTo>
                  <a:pt x="1702" y="73"/>
                </a:lnTo>
                <a:lnTo>
                  <a:pt x="1712" y="77"/>
                </a:lnTo>
                <a:lnTo>
                  <a:pt x="1720" y="79"/>
                </a:lnTo>
                <a:lnTo>
                  <a:pt x="1726" y="82"/>
                </a:lnTo>
                <a:lnTo>
                  <a:pt x="1733" y="85"/>
                </a:lnTo>
                <a:lnTo>
                  <a:pt x="1739" y="87"/>
                </a:lnTo>
                <a:lnTo>
                  <a:pt x="1745" y="90"/>
                </a:lnTo>
                <a:lnTo>
                  <a:pt x="1750" y="94"/>
                </a:lnTo>
                <a:lnTo>
                  <a:pt x="1754" y="97"/>
                </a:lnTo>
                <a:lnTo>
                  <a:pt x="1758" y="99"/>
                </a:lnTo>
                <a:lnTo>
                  <a:pt x="1762" y="102"/>
                </a:lnTo>
                <a:lnTo>
                  <a:pt x="1766" y="105"/>
                </a:lnTo>
                <a:lnTo>
                  <a:pt x="1768" y="109"/>
                </a:lnTo>
                <a:lnTo>
                  <a:pt x="1770" y="112"/>
                </a:lnTo>
                <a:lnTo>
                  <a:pt x="1772" y="115"/>
                </a:lnTo>
                <a:lnTo>
                  <a:pt x="1772" y="118"/>
                </a:lnTo>
                <a:lnTo>
                  <a:pt x="1774" y="121"/>
                </a:lnTo>
                <a:lnTo>
                  <a:pt x="1772" y="124"/>
                </a:lnTo>
                <a:lnTo>
                  <a:pt x="1772" y="127"/>
                </a:lnTo>
                <a:lnTo>
                  <a:pt x="1770" y="130"/>
                </a:lnTo>
                <a:lnTo>
                  <a:pt x="1768" y="133"/>
                </a:lnTo>
                <a:lnTo>
                  <a:pt x="1766" y="136"/>
                </a:lnTo>
                <a:lnTo>
                  <a:pt x="1762" y="140"/>
                </a:lnTo>
                <a:lnTo>
                  <a:pt x="1758" y="143"/>
                </a:lnTo>
                <a:lnTo>
                  <a:pt x="1754" y="145"/>
                </a:lnTo>
                <a:lnTo>
                  <a:pt x="1750" y="148"/>
                </a:lnTo>
                <a:lnTo>
                  <a:pt x="1745" y="151"/>
                </a:lnTo>
                <a:lnTo>
                  <a:pt x="1739" y="155"/>
                </a:lnTo>
                <a:lnTo>
                  <a:pt x="1733" y="157"/>
                </a:lnTo>
                <a:lnTo>
                  <a:pt x="1726" y="160"/>
                </a:lnTo>
                <a:lnTo>
                  <a:pt x="1720" y="163"/>
                </a:lnTo>
                <a:lnTo>
                  <a:pt x="1712" y="165"/>
                </a:lnTo>
                <a:lnTo>
                  <a:pt x="1702" y="168"/>
                </a:lnTo>
                <a:lnTo>
                  <a:pt x="1685" y="174"/>
                </a:lnTo>
                <a:lnTo>
                  <a:pt x="1666" y="179"/>
                </a:lnTo>
                <a:lnTo>
                  <a:pt x="1645" y="183"/>
                </a:lnTo>
                <a:lnTo>
                  <a:pt x="1622" y="189"/>
                </a:lnTo>
                <a:lnTo>
                  <a:pt x="1597" y="193"/>
                </a:lnTo>
                <a:lnTo>
                  <a:pt x="1570" y="198"/>
                </a:lnTo>
                <a:lnTo>
                  <a:pt x="1543" y="203"/>
                </a:lnTo>
                <a:lnTo>
                  <a:pt x="1512" y="207"/>
                </a:lnTo>
                <a:lnTo>
                  <a:pt x="1481" y="211"/>
                </a:lnTo>
                <a:lnTo>
                  <a:pt x="1451" y="214"/>
                </a:lnTo>
                <a:lnTo>
                  <a:pt x="1416" y="218"/>
                </a:lnTo>
                <a:lnTo>
                  <a:pt x="1382" y="222"/>
                </a:lnTo>
                <a:lnTo>
                  <a:pt x="1345" y="225"/>
                </a:lnTo>
                <a:lnTo>
                  <a:pt x="1309" y="227"/>
                </a:lnTo>
                <a:lnTo>
                  <a:pt x="1270" y="230"/>
                </a:lnTo>
                <a:lnTo>
                  <a:pt x="1232" y="233"/>
                </a:lnTo>
                <a:lnTo>
                  <a:pt x="1191" y="235"/>
                </a:lnTo>
                <a:lnTo>
                  <a:pt x="1149" y="237"/>
                </a:lnTo>
                <a:lnTo>
                  <a:pt x="1109" y="238"/>
                </a:lnTo>
                <a:lnTo>
                  <a:pt x="1065" y="240"/>
                </a:lnTo>
                <a:lnTo>
                  <a:pt x="1020" y="241"/>
                </a:lnTo>
                <a:lnTo>
                  <a:pt x="976" y="241"/>
                </a:lnTo>
                <a:lnTo>
                  <a:pt x="932" y="242"/>
                </a:lnTo>
                <a:lnTo>
                  <a:pt x="886" y="242"/>
                </a:lnTo>
                <a:lnTo>
                  <a:pt x="842" y="242"/>
                </a:lnTo>
                <a:lnTo>
                  <a:pt x="796" y="241"/>
                </a:lnTo>
                <a:lnTo>
                  <a:pt x="751" y="241"/>
                </a:lnTo>
                <a:lnTo>
                  <a:pt x="707" y="240"/>
                </a:lnTo>
                <a:lnTo>
                  <a:pt x="665" y="238"/>
                </a:lnTo>
                <a:lnTo>
                  <a:pt x="623" y="237"/>
                </a:lnTo>
                <a:lnTo>
                  <a:pt x="582" y="235"/>
                </a:lnTo>
                <a:lnTo>
                  <a:pt x="542" y="233"/>
                </a:lnTo>
                <a:lnTo>
                  <a:pt x="502" y="230"/>
                </a:lnTo>
                <a:lnTo>
                  <a:pt x="463" y="227"/>
                </a:lnTo>
                <a:lnTo>
                  <a:pt x="427" y="225"/>
                </a:lnTo>
                <a:lnTo>
                  <a:pt x="390" y="222"/>
                </a:lnTo>
                <a:lnTo>
                  <a:pt x="356" y="218"/>
                </a:lnTo>
                <a:lnTo>
                  <a:pt x="323" y="214"/>
                </a:lnTo>
                <a:lnTo>
                  <a:pt x="290" y="211"/>
                </a:lnTo>
                <a:lnTo>
                  <a:pt x="260" y="207"/>
                </a:lnTo>
                <a:lnTo>
                  <a:pt x="231" y="203"/>
                </a:lnTo>
                <a:lnTo>
                  <a:pt x="202" y="198"/>
                </a:lnTo>
                <a:lnTo>
                  <a:pt x="177" y="193"/>
                </a:lnTo>
                <a:lnTo>
                  <a:pt x="152" y="189"/>
                </a:lnTo>
                <a:lnTo>
                  <a:pt x="129" y="183"/>
                </a:lnTo>
                <a:lnTo>
                  <a:pt x="108" y="179"/>
                </a:lnTo>
                <a:lnTo>
                  <a:pt x="89" y="174"/>
                </a:lnTo>
                <a:lnTo>
                  <a:pt x="69" y="168"/>
                </a:lnTo>
                <a:lnTo>
                  <a:pt x="62" y="165"/>
                </a:lnTo>
                <a:lnTo>
                  <a:pt x="54" y="163"/>
                </a:lnTo>
                <a:lnTo>
                  <a:pt x="46" y="160"/>
                </a:lnTo>
                <a:lnTo>
                  <a:pt x="41" y="157"/>
                </a:lnTo>
                <a:lnTo>
                  <a:pt x="35" y="155"/>
                </a:lnTo>
                <a:lnTo>
                  <a:pt x="29" y="151"/>
                </a:lnTo>
                <a:lnTo>
                  <a:pt x="23" y="148"/>
                </a:lnTo>
                <a:lnTo>
                  <a:pt x="17" y="145"/>
                </a:lnTo>
                <a:lnTo>
                  <a:pt x="14" y="143"/>
                </a:lnTo>
                <a:lnTo>
                  <a:pt x="10" y="140"/>
                </a:lnTo>
                <a:lnTo>
                  <a:pt x="8" y="136"/>
                </a:lnTo>
                <a:lnTo>
                  <a:pt x="4" y="133"/>
                </a:lnTo>
                <a:lnTo>
                  <a:pt x="2" y="130"/>
                </a:lnTo>
                <a:lnTo>
                  <a:pt x="2" y="127"/>
                </a:lnTo>
                <a:lnTo>
                  <a:pt x="0" y="124"/>
                </a:lnTo>
                <a:lnTo>
                  <a:pt x="0" y="121"/>
                </a:lnTo>
              </a:path>
            </a:pathLst>
          </a:cu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14" name="Rectangle 54"/>
          <p:cNvSpPr>
            <a:spLocks noChangeArrowheads="1"/>
          </p:cNvSpPr>
          <p:nvPr/>
        </p:nvSpPr>
        <p:spPr bwMode="auto">
          <a:xfrm>
            <a:off x="6542088" y="2386013"/>
            <a:ext cx="11430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已确认软件</a:t>
            </a:r>
            <a:endParaRPr lang="zh-CN" altLang="en-US" b="1" i="0">
              <a:latin typeface="华文楷体" pitchFamily="2" charset="-122"/>
              <a:ea typeface="华文楷体" pitchFamily="2" charset="-122"/>
            </a:endParaRPr>
          </a:p>
        </p:txBody>
      </p:sp>
      <p:sp>
        <p:nvSpPr>
          <p:cNvPr id="92215" name="Rectangle 55"/>
          <p:cNvSpPr>
            <a:spLocks noChangeArrowheads="1"/>
          </p:cNvSpPr>
          <p:nvPr/>
        </p:nvSpPr>
        <p:spPr bwMode="auto">
          <a:xfrm>
            <a:off x="6103938" y="2919413"/>
            <a:ext cx="1325562" cy="325437"/>
          </a:xfrm>
          <a:prstGeom prst="rect">
            <a:avLst/>
          </a:prstGeom>
          <a:solidFill>
            <a:srgbClr val="FFFFFF"/>
          </a:solidFill>
          <a:ln w="9525">
            <a:no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216" name="Rectangle 56"/>
          <p:cNvSpPr>
            <a:spLocks noChangeArrowheads="1"/>
          </p:cNvSpPr>
          <p:nvPr/>
        </p:nvSpPr>
        <p:spPr bwMode="auto">
          <a:xfrm>
            <a:off x="6103938" y="2919413"/>
            <a:ext cx="1325562" cy="325437"/>
          </a:xfrm>
          <a:prstGeom prst="rect">
            <a:avLst/>
          </a:prstGeom>
          <a:solidFill>
            <a:schemeClr val="bg1">
              <a:lumMod val="85000"/>
            </a:schemeClr>
          </a:solidFill>
          <a:ln w="12700">
            <a:solidFill>
              <a:srgbClr val="000000"/>
            </a:solid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217" name="Rectangle 57"/>
          <p:cNvSpPr>
            <a:spLocks noChangeArrowheads="1"/>
          </p:cNvSpPr>
          <p:nvPr/>
        </p:nvSpPr>
        <p:spPr bwMode="auto">
          <a:xfrm>
            <a:off x="6353175" y="2952750"/>
            <a:ext cx="914400" cy="274638"/>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确认测试</a:t>
            </a:r>
            <a:endParaRPr lang="zh-CN" altLang="en-US" b="1" i="0">
              <a:latin typeface="华文楷体" pitchFamily="2" charset="-122"/>
              <a:ea typeface="华文楷体" pitchFamily="2" charset="-122"/>
            </a:endParaRPr>
          </a:p>
        </p:txBody>
      </p:sp>
      <p:sp>
        <p:nvSpPr>
          <p:cNvPr id="92218" name="Freeform 58"/>
          <p:cNvSpPr>
            <a:spLocks/>
          </p:cNvSpPr>
          <p:nvPr/>
        </p:nvSpPr>
        <p:spPr bwMode="auto">
          <a:xfrm>
            <a:off x="5826125" y="3486150"/>
            <a:ext cx="1408113" cy="385763"/>
          </a:xfrm>
          <a:custGeom>
            <a:avLst/>
            <a:gdLst>
              <a:gd name="T0" fmla="*/ 2147483647 w 1773"/>
              <a:gd name="T1" fmla="*/ 2147483647 h 243"/>
              <a:gd name="T2" fmla="*/ 2147483647 w 1773"/>
              <a:gd name="T3" fmla="*/ 2147483647 h 243"/>
              <a:gd name="T4" fmla="*/ 2147483647 w 1773"/>
              <a:gd name="T5" fmla="*/ 2147483647 h 243"/>
              <a:gd name="T6" fmla="*/ 2147483647 w 1773"/>
              <a:gd name="T7" fmla="*/ 2147483647 h 243"/>
              <a:gd name="T8" fmla="*/ 2147483647 w 1773"/>
              <a:gd name="T9" fmla="*/ 2147483647 h 243"/>
              <a:gd name="T10" fmla="*/ 2147483647 w 1773"/>
              <a:gd name="T11" fmla="*/ 2147483647 h 243"/>
              <a:gd name="T12" fmla="*/ 2147483647 w 1773"/>
              <a:gd name="T13" fmla="*/ 2147483647 h 243"/>
              <a:gd name="T14" fmla="*/ 2147483647 w 1773"/>
              <a:gd name="T15" fmla="*/ 2147483647 h 243"/>
              <a:gd name="T16" fmla="*/ 2147483647 w 1773"/>
              <a:gd name="T17" fmla="*/ 2147483647 h 243"/>
              <a:gd name="T18" fmla="*/ 2147483647 w 1773"/>
              <a:gd name="T19" fmla="*/ 2147483647 h 243"/>
              <a:gd name="T20" fmla="*/ 2147483647 w 1773"/>
              <a:gd name="T21" fmla="*/ 2147483647 h 243"/>
              <a:gd name="T22" fmla="*/ 2147483647 w 1773"/>
              <a:gd name="T23" fmla="*/ 2147483647 h 243"/>
              <a:gd name="T24" fmla="*/ 2147483647 w 1773"/>
              <a:gd name="T25" fmla="*/ 2147483647 h 243"/>
              <a:gd name="T26" fmla="*/ 2147483647 w 1773"/>
              <a:gd name="T27" fmla="*/ 0 h 243"/>
              <a:gd name="T28" fmla="*/ 2147483647 w 1773"/>
              <a:gd name="T29" fmla="*/ 2147483647 h 243"/>
              <a:gd name="T30" fmla="*/ 2147483647 w 1773"/>
              <a:gd name="T31" fmla="*/ 2147483647 h 243"/>
              <a:gd name="T32" fmla="*/ 2147483647 w 1773"/>
              <a:gd name="T33" fmla="*/ 2147483647 h 243"/>
              <a:gd name="T34" fmla="*/ 2147483647 w 1773"/>
              <a:gd name="T35" fmla="*/ 2147483647 h 243"/>
              <a:gd name="T36" fmla="*/ 2147483647 w 1773"/>
              <a:gd name="T37" fmla="*/ 2147483647 h 243"/>
              <a:gd name="T38" fmla="*/ 2147483647 w 1773"/>
              <a:gd name="T39" fmla="*/ 2147483647 h 243"/>
              <a:gd name="T40" fmla="*/ 2147483647 w 1773"/>
              <a:gd name="T41" fmla="*/ 2147483647 h 243"/>
              <a:gd name="T42" fmla="*/ 2147483647 w 1773"/>
              <a:gd name="T43" fmla="*/ 2147483647 h 243"/>
              <a:gd name="T44" fmla="*/ 2147483647 w 1773"/>
              <a:gd name="T45" fmla="*/ 2147483647 h 243"/>
              <a:gd name="T46" fmla="*/ 2147483647 w 1773"/>
              <a:gd name="T47" fmla="*/ 2147483647 h 243"/>
              <a:gd name="T48" fmla="*/ 2147483647 w 1773"/>
              <a:gd name="T49" fmla="*/ 2147483647 h 243"/>
              <a:gd name="T50" fmla="*/ 2147483647 w 1773"/>
              <a:gd name="T51" fmla="*/ 2147483647 h 243"/>
              <a:gd name="T52" fmla="*/ 2147483647 w 1773"/>
              <a:gd name="T53" fmla="*/ 2147483647 h 243"/>
              <a:gd name="T54" fmla="*/ 2147483647 w 1773"/>
              <a:gd name="T55" fmla="*/ 2147483647 h 243"/>
              <a:gd name="T56" fmla="*/ 2147483647 w 1773"/>
              <a:gd name="T57" fmla="*/ 2147483647 h 243"/>
              <a:gd name="T58" fmla="*/ 2147483647 w 1773"/>
              <a:gd name="T59" fmla="*/ 2147483647 h 243"/>
              <a:gd name="T60" fmla="*/ 2147483647 w 1773"/>
              <a:gd name="T61" fmla="*/ 2147483647 h 243"/>
              <a:gd name="T62" fmla="*/ 2147483647 w 1773"/>
              <a:gd name="T63" fmla="*/ 2147483647 h 243"/>
              <a:gd name="T64" fmla="*/ 2147483647 w 1773"/>
              <a:gd name="T65" fmla="*/ 2147483647 h 243"/>
              <a:gd name="T66" fmla="*/ 2147483647 w 1773"/>
              <a:gd name="T67" fmla="*/ 2147483647 h 243"/>
              <a:gd name="T68" fmla="*/ 2147483647 w 1773"/>
              <a:gd name="T69" fmla="*/ 2147483647 h 243"/>
              <a:gd name="T70" fmla="*/ 2147483647 w 1773"/>
              <a:gd name="T71" fmla="*/ 2147483647 h 243"/>
              <a:gd name="T72" fmla="*/ 2147483647 w 1773"/>
              <a:gd name="T73" fmla="*/ 2147483647 h 243"/>
              <a:gd name="T74" fmla="*/ 2147483647 w 1773"/>
              <a:gd name="T75" fmla="*/ 2147483647 h 243"/>
              <a:gd name="T76" fmla="*/ 2147483647 w 1773"/>
              <a:gd name="T77" fmla="*/ 2147483647 h 243"/>
              <a:gd name="T78" fmla="*/ 2147483647 w 1773"/>
              <a:gd name="T79" fmla="*/ 2147483647 h 243"/>
              <a:gd name="T80" fmla="*/ 2147483647 w 1773"/>
              <a:gd name="T81" fmla="*/ 2147483647 h 243"/>
              <a:gd name="T82" fmla="*/ 2147483647 w 1773"/>
              <a:gd name="T83" fmla="*/ 2147483647 h 243"/>
              <a:gd name="T84" fmla="*/ 2147483647 w 1773"/>
              <a:gd name="T85" fmla="*/ 2147483647 h 243"/>
              <a:gd name="T86" fmla="*/ 2147483647 w 1773"/>
              <a:gd name="T87" fmla="*/ 2147483647 h 243"/>
              <a:gd name="T88" fmla="*/ 2147483647 w 1773"/>
              <a:gd name="T89" fmla="*/ 2147483647 h 243"/>
              <a:gd name="T90" fmla="*/ 2147483647 w 1773"/>
              <a:gd name="T91" fmla="*/ 2147483647 h 243"/>
              <a:gd name="T92" fmla="*/ 2147483647 w 1773"/>
              <a:gd name="T93" fmla="*/ 2147483647 h 243"/>
              <a:gd name="T94" fmla="*/ 2147483647 w 1773"/>
              <a:gd name="T95" fmla="*/ 2147483647 h 243"/>
              <a:gd name="T96" fmla="*/ 2147483647 w 1773"/>
              <a:gd name="T97" fmla="*/ 2147483647 h 243"/>
              <a:gd name="T98" fmla="*/ 2147483647 w 1773"/>
              <a:gd name="T99" fmla="*/ 2147483647 h 243"/>
              <a:gd name="T100" fmla="*/ 2147483647 w 1773"/>
              <a:gd name="T101" fmla="*/ 2147483647 h 243"/>
              <a:gd name="T102" fmla="*/ 2147483647 w 1773"/>
              <a:gd name="T103" fmla="*/ 2147483647 h 243"/>
              <a:gd name="T104" fmla="*/ 2147483647 w 1773"/>
              <a:gd name="T105" fmla="*/ 2147483647 h 243"/>
              <a:gd name="T106" fmla="*/ 0 w 1773"/>
              <a:gd name="T107" fmla="*/ 2147483647 h 24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73"/>
              <a:gd name="T163" fmla="*/ 0 h 243"/>
              <a:gd name="T164" fmla="*/ 1773 w 1773"/>
              <a:gd name="T165" fmla="*/ 243 h 24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73" h="243">
                <a:moveTo>
                  <a:pt x="0" y="122"/>
                </a:moveTo>
                <a:lnTo>
                  <a:pt x="0" y="119"/>
                </a:lnTo>
                <a:lnTo>
                  <a:pt x="1" y="115"/>
                </a:lnTo>
                <a:lnTo>
                  <a:pt x="3" y="112"/>
                </a:lnTo>
                <a:lnTo>
                  <a:pt x="5" y="109"/>
                </a:lnTo>
                <a:lnTo>
                  <a:pt x="7" y="107"/>
                </a:lnTo>
                <a:lnTo>
                  <a:pt x="11" y="104"/>
                </a:lnTo>
                <a:lnTo>
                  <a:pt x="13" y="100"/>
                </a:lnTo>
                <a:lnTo>
                  <a:pt x="19" y="97"/>
                </a:lnTo>
                <a:lnTo>
                  <a:pt x="23" y="94"/>
                </a:lnTo>
                <a:lnTo>
                  <a:pt x="28" y="92"/>
                </a:lnTo>
                <a:lnTo>
                  <a:pt x="34" y="89"/>
                </a:lnTo>
                <a:lnTo>
                  <a:pt x="40" y="85"/>
                </a:lnTo>
                <a:lnTo>
                  <a:pt x="48" y="83"/>
                </a:lnTo>
                <a:lnTo>
                  <a:pt x="53" y="80"/>
                </a:lnTo>
                <a:lnTo>
                  <a:pt x="61" y="77"/>
                </a:lnTo>
                <a:lnTo>
                  <a:pt x="71" y="75"/>
                </a:lnTo>
                <a:lnTo>
                  <a:pt x="88" y="69"/>
                </a:lnTo>
                <a:lnTo>
                  <a:pt x="107" y="64"/>
                </a:lnTo>
                <a:lnTo>
                  <a:pt x="128" y="59"/>
                </a:lnTo>
                <a:lnTo>
                  <a:pt x="151" y="53"/>
                </a:lnTo>
                <a:lnTo>
                  <a:pt x="176" y="49"/>
                </a:lnTo>
                <a:lnTo>
                  <a:pt x="203" y="45"/>
                </a:lnTo>
                <a:lnTo>
                  <a:pt x="230" y="41"/>
                </a:lnTo>
                <a:lnTo>
                  <a:pt x="259" y="36"/>
                </a:lnTo>
                <a:lnTo>
                  <a:pt x="290" y="32"/>
                </a:lnTo>
                <a:lnTo>
                  <a:pt x="322" y="28"/>
                </a:lnTo>
                <a:lnTo>
                  <a:pt x="357" y="25"/>
                </a:lnTo>
                <a:lnTo>
                  <a:pt x="391" y="21"/>
                </a:lnTo>
                <a:lnTo>
                  <a:pt x="426" y="18"/>
                </a:lnTo>
                <a:lnTo>
                  <a:pt x="464" y="15"/>
                </a:lnTo>
                <a:lnTo>
                  <a:pt x="501" y="12"/>
                </a:lnTo>
                <a:lnTo>
                  <a:pt x="541" y="10"/>
                </a:lnTo>
                <a:lnTo>
                  <a:pt x="582" y="7"/>
                </a:lnTo>
                <a:lnTo>
                  <a:pt x="622" y="5"/>
                </a:lnTo>
                <a:lnTo>
                  <a:pt x="664" y="4"/>
                </a:lnTo>
                <a:lnTo>
                  <a:pt x="707" y="2"/>
                </a:lnTo>
                <a:lnTo>
                  <a:pt x="751" y="1"/>
                </a:lnTo>
                <a:lnTo>
                  <a:pt x="795" y="1"/>
                </a:lnTo>
                <a:lnTo>
                  <a:pt x="841" y="0"/>
                </a:lnTo>
                <a:lnTo>
                  <a:pt x="885" y="0"/>
                </a:lnTo>
                <a:lnTo>
                  <a:pt x="931" y="0"/>
                </a:lnTo>
                <a:lnTo>
                  <a:pt x="977" y="1"/>
                </a:lnTo>
                <a:lnTo>
                  <a:pt x="1022" y="2"/>
                </a:lnTo>
                <a:lnTo>
                  <a:pt x="1064" y="3"/>
                </a:lnTo>
                <a:lnTo>
                  <a:pt x="1108" y="4"/>
                </a:lnTo>
                <a:lnTo>
                  <a:pt x="1150" y="5"/>
                </a:lnTo>
                <a:lnTo>
                  <a:pt x="1191" y="7"/>
                </a:lnTo>
                <a:lnTo>
                  <a:pt x="1231" y="10"/>
                </a:lnTo>
                <a:lnTo>
                  <a:pt x="1271" y="12"/>
                </a:lnTo>
                <a:lnTo>
                  <a:pt x="1308" y="15"/>
                </a:lnTo>
                <a:lnTo>
                  <a:pt x="1346" y="18"/>
                </a:lnTo>
                <a:lnTo>
                  <a:pt x="1381" y="21"/>
                </a:lnTo>
                <a:lnTo>
                  <a:pt x="1417" y="25"/>
                </a:lnTo>
                <a:lnTo>
                  <a:pt x="1450" y="28"/>
                </a:lnTo>
                <a:lnTo>
                  <a:pt x="1483" y="32"/>
                </a:lnTo>
                <a:lnTo>
                  <a:pt x="1513" y="36"/>
                </a:lnTo>
                <a:lnTo>
                  <a:pt x="1542" y="41"/>
                </a:lnTo>
                <a:lnTo>
                  <a:pt x="1571" y="45"/>
                </a:lnTo>
                <a:lnTo>
                  <a:pt x="1596" y="49"/>
                </a:lnTo>
                <a:lnTo>
                  <a:pt x="1621" y="53"/>
                </a:lnTo>
                <a:lnTo>
                  <a:pt x="1644" y="59"/>
                </a:lnTo>
                <a:lnTo>
                  <a:pt x="1665" y="64"/>
                </a:lnTo>
                <a:lnTo>
                  <a:pt x="1684" y="69"/>
                </a:lnTo>
                <a:lnTo>
                  <a:pt x="1704" y="75"/>
                </a:lnTo>
                <a:lnTo>
                  <a:pt x="1711" y="77"/>
                </a:lnTo>
                <a:lnTo>
                  <a:pt x="1719" y="80"/>
                </a:lnTo>
                <a:lnTo>
                  <a:pt x="1727" y="83"/>
                </a:lnTo>
                <a:lnTo>
                  <a:pt x="1733" y="85"/>
                </a:lnTo>
                <a:lnTo>
                  <a:pt x="1740" y="89"/>
                </a:lnTo>
                <a:lnTo>
                  <a:pt x="1744" y="92"/>
                </a:lnTo>
                <a:lnTo>
                  <a:pt x="1750" y="94"/>
                </a:lnTo>
                <a:lnTo>
                  <a:pt x="1756" y="97"/>
                </a:lnTo>
                <a:lnTo>
                  <a:pt x="1759" y="100"/>
                </a:lnTo>
                <a:lnTo>
                  <a:pt x="1763" y="104"/>
                </a:lnTo>
                <a:lnTo>
                  <a:pt x="1765" y="107"/>
                </a:lnTo>
                <a:lnTo>
                  <a:pt x="1769" y="109"/>
                </a:lnTo>
                <a:lnTo>
                  <a:pt x="1771" y="112"/>
                </a:lnTo>
                <a:lnTo>
                  <a:pt x="1771" y="115"/>
                </a:lnTo>
                <a:lnTo>
                  <a:pt x="1773" y="119"/>
                </a:lnTo>
                <a:lnTo>
                  <a:pt x="1773" y="122"/>
                </a:lnTo>
                <a:lnTo>
                  <a:pt x="1773" y="125"/>
                </a:lnTo>
                <a:lnTo>
                  <a:pt x="1771" y="128"/>
                </a:lnTo>
                <a:lnTo>
                  <a:pt x="1771" y="131"/>
                </a:lnTo>
                <a:lnTo>
                  <a:pt x="1769" y="135"/>
                </a:lnTo>
                <a:lnTo>
                  <a:pt x="1765" y="137"/>
                </a:lnTo>
                <a:lnTo>
                  <a:pt x="1763" y="140"/>
                </a:lnTo>
                <a:lnTo>
                  <a:pt x="1759" y="143"/>
                </a:lnTo>
                <a:lnTo>
                  <a:pt x="1756" y="146"/>
                </a:lnTo>
                <a:lnTo>
                  <a:pt x="1750" y="150"/>
                </a:lnTo>
                <a:lnTo>
                  <a:pt x="1744" y="152"/>
                </a:lnTo>
                <a:lnTo>
                  <a:pt x="1740" y="155"/>
                </a:lnTo>
                <a:lnTo>
                  <a:pt x="1733" y="158"/>
                </a:lnTo>
                <a:lnTo>
                  <a:pt x="1727" y="160"/>
                </a:lnTo>
                <a:lnTo>
                  <a:pt x="1719" y="164"/>
                </a:lnTo>
                <a:lnTo>
                  <a:pt x="1711" y="167"/>
                </a:lnTo>
                <a:lnTo>
                  <a:pt x="1704" y="169"/>
                </a:lnTo>
                <a:lnTo>
                  <a:pt x="1684" y="174"/>
                </a:lnTo>
                <a:lnTo>
                  <a:pt x="1665" y="180"/>
                </a:lnTo>
                <a:lnTo>
                  <a:pt x="1644" y="185"/>
                </a:lnTo>
                <a:lnTo>
                  <a:pt x="1621" y="189"/>
                </a:lnTo>
                <a:lnTo>
                  <a:pt x="1596" y="195"/>
                </a:lnTo>
                <a:lnTo>
                  <a:pt x="1571" y="199"/>
                </a:lnTo>
                <a:lnTo>
                  <a:pt x="1542" y="203"/>
                </a:lnTo>
                <a:lnTo>
                  <a:pt x="1513" y="207"/>
                </a:lnTo>
                <a:lnTo>
                  <a:pt x="1483" y="212"/>
                </a:lnTo>
                <a:lnTo>
                  <a:pt x="1450" y="216"/>
                </a:lnTo>
                <a:lnTo>
                  <a:pt x="1417" y="219"/>
                </a:lnTo>
                <a:lnTo>
                  <a:pt x="1381" y="222"/>
                </a:lnTo>
                <a:lnTo>
                  <a:pt x="1346" y="226"/>
                </a:lnTo>
                <a:lnTo>
                  <a:pt x="1308" y="229"/>
                </a:lnTo>
                <a:lnTo>
                  <a:pt x="1271" y="231"/>
                </a:lnTo>
                <a:lnTo>
                  <a:pt x="1231" y="234"/>
                </a:lnTo>
                <a:lnTo>
                  <a:pt x="1191" y="236"/>
                </a:lnTo>
                <a:lnTo>
                  <a:pt x="1150" y="237"/>
                </a:lnTo>
                <a:lnTo>
                  <a:pt x="1108" y="239"/>
                </a:lnTo>
                <a:lnTo>
                  <a:pt x="1064" y="240"/>
                </a:lnTo>
                <a:lnTo>
                  <a:pt x="1022" y="242"/>
                </a:lnTo>
                <a:lnTo>
                  <a:pt x="977" y="243"/>
                </a:lnTo>
                <a:lnTo>
                  <a:pt x="931" y="243"/>
                </a:lnTo>
                <a:lnTo>
                  <a:pt x="885" y="243"/>
                </a:lnTo>
                <a:lnTo>
                  <a:pt x="841" y="243"/>
                </a:lnTo>
                <a:lnTo>
                  <a:pt x="795" y="243"/>
                </a:lnTo>
                <a:lnTo>
                  <a:pt x="751" y="242"/>
                </a:lnTo>
                <a:lnTo>
                  <a:pt x="708" y="240"/>
                </a:lnTo>
                <a:lnTo>
                  <a:pt x="664" y="239"/>
                </a:lnTo>
                <a:lnTo>
                  <a:pt x="622" y="237"/>
                </a:lnTo>
                <a:lnTo>
                  <a:pt x="582" y="236"/>
                </a:lnTo>
                <a:lnTo>
                  <a:pt x="541" y="234"/>
                </a:lnTo>
                <a:lnTo>
                  <a:pt x="503" y="231"/>
                </a:lnTo>
                <a:lnTo>
                  <a:pt x="464" y="229"/>
                </a:lnTo>
                <a:lnTo>
                  <a:pt x="426" y="226"/>
                </a:lnTo>
                <a:lnTo>
                  <a:pt x="391" y="222"/>
                </a:lnTo>
                <a:lnTo>
                  <a:pt x="357" y="219"/>
                </a:lnTo>
                <a:lnTo>
                  <a:pt x="322" y="216"/>
                </a:lnTo>
                <a:lnTo>
                  <a:pt x="290" y="212"/>
                </a:lnTo>
                <a:lnTo>
                  <a:pt x="259" y="207"/>
                </a:lnTo>
                <a:lnTo>
                  <a:pt x="230" y="203"/>
                </a:lnTo>
                <a:lnTo>
                  <a:pt x="203" y="199"/>
                </a:lnTo>
                <a:lnTo>
                  <a:pt x="176" y="195"/>
                </a:lnTo>
                <a:lnTo>
                  <a:pt x="151" y="189"/>
                </a:lnTo>
                <a:lnTo>
                  <a:pt x="128" y="185"/>
                </a:lnTo>
                <a:lnTo>
                  <a:pt x="107" y="180"/>
                </a:lnTo>
                <a:lnTo>
                  <a:pt x="88" y="174"/>
                </a:lnTo>
                <a:lnTo>
                  <a:pt x="71" y="169"/>
                </a:lnTo>
                <a:lnTo>
                  <a:pt x="61" y="167"/>
                </a:lnTo>
                <a:lnTo>
                  <a:pt x="53" y="164"/>
                </a:lnTo>
                <a:lnTo>
                  <a:pt x="48" y="160"/>
                </a:lnTo>
                <a:lnTo>
                  <a:pt x="40" y="158"/>
                </a:lnTo>
                <a:lnTo>
                  <a:pt x="34" y="155"/>
                </a:lnTo>
                <a:lnTo>
                  <a:pt x="28" y="152"/>
                </a:lnTo>
                <a:lnTo>
                  <a:pt x="23" y="150"/>
                </a:lnTo>
                <a:lnTo>
                  <a:pt x="19" y="146"/>
                </a:lnTo>
                <a:lnTo>
                  <a:pt x="13" y="143"/>
                </a:lnTo>
                <a:lnTo>
                  <a:pt x="11" y="140"/>
                </a:lnTo>
                <a:lnTo>
                  <a:pt x="7" y="137"/>
                </a:lnTo>
                <a:lnTo>
                  <a:pt x="5" y="135"/>
                </a:lnTo>
                <a:lnTo>
                  <a:pt x="3" y="131"/>
                </a:lnTo>
                <a:lnTo>
                  <a:pt x="1" y="128"/>
                </a:lnTo>
                <a:lnTo>
                  <a:pt x="0" y="125"/>
                </a:lnTo>
                <a:lnTo>
                  <a:pt x="0" y="122"/>
                </a:lnTo>
                <a:close/>
              </a:path>
            </a:pathLst>
          </a:custGeom>
          <a:solidFill>
            <a:srgbClr val="FFFFFF"/>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19" name="Freeform 59"/>
          <p:cNvSpPr>
            <a:spLocks/>
          </p:cNvSpPr>
          <p:nvPr/>
        </p:nvSpPr>
        <p:spPr bwMode="auto">
          <a:xfrm>
            <a:off x="5826125" y="3486150"/>
            <a:ext cx="1408113" cy="385763"/>
          </a:xfrm>
          <a:custGeom>
            <a:avLst/>
            <a:gdLst>
              <a:gd name="T0" fmla="*/ 2147483647 w 1773"/>
              <a:gd name="T1" fmla="*/ 2147483647 h 243"/>
              <a:gd name="T2" fmla="*/ 2147483647 w 1773"/>
              <a:gd name="T3" fmla="*/ 2147483647 h 243"/>
              <a:gd name="T4" fmla="*/ 2147483647 w 1773"/>
              <a:gd name="T5" fmla="*/ 2147483647 h 243"/>
              <a:gd name="T6" fmla="*/ 2147483647 w 1773"/>
              <a:gd name="T7" fmla="*/ 2147483647 h 243"/>
              <a:gd name="T8" fmla="*/ 2147483647 w 1773"/>
              <a:gd name="T9" fmla="*/ 2147483647 h 243"/>
              <a:gd name="T10" fmla="*/ 2147483647 w 1773"/>
              <a:gd name="T11" fmla="*/ 2147483647 h 243"/>
              <a:gd name="T12" fmla="*/ 2147483647 w 1773"/>
              <a:gd name="T13" fmla="*/ 2147483647 h 243"/>
              <a:gd name="T14" fmla="*/ 2147483647 w 1773"/>
              <a:gd name="T15" fmla="*/ 2147483647 h 243"/>
              <a:gd name="T16" fmla="*/ 2147483647 w 1773"/>
              <a:gd name="T17" fmla="*/ 2147483647 h 243"/>
              <a:gd name="T18" fmla="*/ 2147483647 w 1773"/>
              <a:gd name="T19" fmla="*/ 2147483647 h 243"/>
              <a:gd name="T20" fmla="*/ 2147483647 w 1773"/>
              <a:gd name="T21" fmla="*/ 2147483647 h 243"/>
              <a:gd name="T22" fmla="*/ 2147483647 w 1773"/>
              <a:gd name="T23" fmla="*/ 2147483647 h 243"/>
              <a:gd name="T24" fmla="*/ 2147483647 w 1773"/>
              <a:gd name="T25" fmla="*/ 2147483647 h 243"/>
              <a:gd name="T26" fmla="*/ 2147483647 w 1773"/>
              <a:gd name="T27" fmla="*/ 0 h 243"/>
              <a:gd name="T28" fmla="*/ 2147483647 w 1773"/>
              <a:gd name="T29" fmla="*/ 2147483647 h 243"/>
              <a:gd name="T30" fmla="*/ 2147483647 w 1773"/>
              <a:gd name="T31" fmla="*/ 2147483647 h 243"/>
              <a:gd name="T32" fmla="*/ 2147483647 w 1773"/>
              <a:gd name="T33" fmla="*/ 2147483647 h 243"/>
              <a:gd name="T34" fmla="*/ 2147483647 w 1773"/>
              <a:gd name="T35" fmla="*/ 2147483647 h 243"/>
              <a:gd name="T36" fmla="*/ 2147483647 w 1773"/>
              <a:gd name="T37" fmla="*/ 2147483647 h 243"/>
              <a:gd name="T38" fmla="*/ 2147483647 w 1773"/>
              <a:gd name="T39" fmla="*/ 2147483647 h 243"/>
              <a:gd name="T40" fmla="*/ 2147483647 w 1773"/>
              <a:gd name="T41" fmla="*/ 2147483647 h 243"/>
              <a:gd name="T42" fmla="*/ 2147483647 w 1773"/>
              <a:gd name="T43" fmla="*/ 2147483647 h 243"/>
              <a:gd name="T44" fmla="*/ 2147483647 w 1773"/>
              <a:gd name="T45" fmla="*/ 2147483647 h 243"/>
              <a:gd name="T46" fmla="*/ 2147483647 w 1773"/>
              <a:gd name="T47" fmla="*/ 2147483647 h 243"/>
              <a:gd name="T48" fmla="*/ 2147483647 w 1773"/>
              <a:gd name="T49" fmla="*/ 2147483647 h 243"/>
              <a:gd name="T50" fmla="*/ 2147483647 w 1773"/>
              <a:gd name="T51" fmla="*/ 2147483647 h 243"/>
              <a:gd name="T52" fmla="*/ 2147483647 w 1773"/>
              <a:gd name="T53" fmla="*/ 2147483647 h 243"/>
              <a:gd name="T54" fmla="*/ 2147483647 w 1773"/>
              <a:gd name="T55" fmla="*/ 2147483647 h 243"/>
              <a:gd name="T56" fmla="*/ 2147483647 w 1773"/>
              <a:gd name="T57" fmla="*/ 2147483647 h 243"/>
              <a:gd name="T58" fmla="*/ 2147483647 w 1773"/>
              <a:gd name="T59" fmla="*/ 2147483647 h 243"/>
              <a:gd name="T60" fmla="*/ 2147483647 w 1773"/>
              <a:gd name="T61" fmla="*/ 2147483647 h 243"/>
              <a:gd name="T62" fmla="*/ 2147483647 w 1773"/>
              <a:gd name="T63" fmla="*/ 2147483647 h 243"/>
              <a:gd name="T64" fmla="*/ 2147483647 w 1773"/>
              <a:gd name="T65" fmla="*/ 2147483647 h 243"/>
              <a:gd name="T66" fmla="*/ 2147483647 w 1773"/>
              <a:gd name="T67" fmla="*/ 2147483647 h 243"/>
              <a:gd name="T68" fmla="*/ 2147483647 w 1773"/>
              <a:gd name="T69" fmla="*/ 2147483647 h 243"/>
              <a:gd name="T70" fmla="*/ 2147483647 w 1773"/>
              <a:gd name="T71" fmla="*/ 2147483647 h 243"/>
              <a:gd name="T72" fmla="*/ 2147483647 w 1773"/>
              <a:gd name="T73" fmla="*/ 2147483647 h 243"/>
              <a:gd name="T74" fmla="*/ 2147483647 w 1773"/>
              <a:gd name="T75" fmla="*/ 2147483647 h 243"/>
              <a:gd name="T76" fmla="*/ 2147483647 w 1773"/>
              <a:gd name="T77" fmla="*/ 2147483647 h 243"/>
              <a:gd name="T78" fmla="*/ 2147483647 w 1773"/>
              <a:gd name="T79" fmla="*/ 2147483647 h 243"/>
              <a:gd name="T80" fmla="*/ 2147483647 w 1773"/>
              <a:gd name="T81" fmla="*/ 2147483647 h 243"/>
              <a:gd name="T82" fmla="*/ 2147483647 w 1773"/>
              <a:gd name="T83" fmla="*/ 2147483647 h 243"/>
              <a:gd name="T84" fmla="*/ 2147483647 w 1773"/>
              <a:gd name="T85" fmla="*/ 2147483647 h 243"/>
              <a:gd name="T86" fmla="*/ 2147483647 w 1773"/>
              <a:gd name="T87" fmla="*/ 2147483647 h 243"/>
              <a:gd name="T88" fmla="*/ 2147483647 w 1773"/>
              <a:gd name="T89" fmla="*/ 2147483647 h 243"/>
              <a:gd name="T90" fmla="*/ 2147483647 w 1773"/>
              <a:gd name="T91" fmla="*/ 2147483647 h 243"/>
              <a:gd name="T92" fmla="*/ 2147483647 w 1773"/>
              <a:gd name="T93" fmla="*/ 2147483647 h 243"/>
              <a:gd name="T94" fmla="*/ 2147483647 w 1773"/>
              <a:gd name="T95" fmla="*/ 2147483647 h 243"/>
              <a:gd name="T96" fmla="*/ 2147483647 w 1773"/>
              <a:gd name="T97" fmla="*/ 2147483647 h 243"/>
              <a:gd name="T98" fmla="*/ 2147483647 w 1773"/>
              <a:gd name="T99" fmla="*/ 2147483647 h 243"/>
              <a:gd name="T100" fmla="*/ 2147483647 w 1773"/>
              <a:gd name="T101" fmla="*/ 2147483647 h 243"/>
              <a:gd name="T102" fmla="*/ 2147483647 w 1773"/>
              <a:gd name="T103" fmla="*/ 2147483647 h 243"/>
              <a:gd name="T104" fmla="*/ 2147483647 w 1773"/>
              <a:gd name="T105" fmla="*/ 2147483647 h 243"/>
              <a:gd name="T106" fmla="*/ 0 w 1773"/>
              <a:gd name="T107" fmla="*/ 2147483647 h 24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73"/>
              <a:gd name="T163" fmla="*/ 0 h 243"/>
              <a:gd name="T164" fmla="*/ 1773 w 1773"/>
              <a:gd name="T165" fmla="*/ 243 h 24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73" h="243">
                <a:moveTo>
                  <a:pt x="0" y="122"/>
                </a:moveTo>
                <a:lnTo>
                  <a:pt x="0" y="119"/>
                </a:lnTo>
                <a:lnTo>
                  <a:pt x="1" y="115"/>
                </a:lnTo>
                <a:lnTo>
                  <a:pt x="3" y="112"/>
                </a:lnTo>
                <a:lnTo>
                  <a:pt x="5" y="109"/>
                </a:lnTo>
                <a:lnTo>
                  <a:pt x="7" y="107"/>
                </a:lnTo>
                <a:lnTo>
                  <a:pt x="11" y="104"/>
                </a:lnTo>
                <a:lnTo>
                  <a:pt x="13" y="100"/>
                </a:lnTo>
                <a:lnTo>
                  <a:pt x="19" y="97"/>
                </a:lnTo>
                <a:lnTo>
                  <a:pt x="23" y="94"/>
                </a:lnTo>
                <a:lnTo>
                  <a:pt x="28" y="92"/>
                </a:lnTo>
                <a:lnTo>
                  <a:pt x="34" y="89"/>
                </a:lnTo>
                <a:lnTo>
                  <a:pt x="40" y="85"/>
                </a:lnTo>
                <a:lnTo>
                  <a:pt x="48" y="83"/>
                </a:lnTo>
                <a:lnTo>
                  <a:pt x="53" y="80"/>
                </a:lnTo>
                <a:lnTo>
                  <a:pt x="61" y="77"/>
                </a:lnTo>
                <a:lnTo>
                  <a:pt x="71" y="75"/>
                </a:lnTo>
                <a:lnTo>
                  <a:pt x="88" y="69"/>
                </a:lnTo>
                <a:lnTo>
                  <a:pt x="107" y="64"/>
                </a:lnTo>
                <a:lnTo>
                  <a:pt x="128" y="59"/>
                </a:lnTo>
                <a:lnTo>
                  <a:pt x="151" y="53"/>
                </a:lnTo>
                <a:lnTo>
                  <a:pt x="176" y="49"/>
                </a:lnTo>
                <a:lnTo>
                  <a:pt x="203" y="45"/>
                </a:lnTo>
                <a:lnTo>
                  <a:pt x="230" y="41"/>
                </a:lnTo>
                <a:lnTo>
                  <a:pt x="259" y="36"/>
                </a:lnTo>
                <a:lnTo>
                  <a:pt x="290" y="32"/>
                </a:lnTo>
                <a:lnTo>
                  <a:pt x="322" y="28"/>
                </a:lnTo>
                <a:lnTo>
                  <a:pt x="357" y="25"/>
                </a:lnTo>
                <a:lnTo>
                  <a:pt x="391" y="21"/>
                </a:lnTo>
                <a:lnTo>
                  <a:pt x="426" y="18"/>
                </a:lnTo>
                <a:lnTo>
                  <a:pt x="464" y="15"/>
                </a:lnTo>
                <a:lnTo>
                  <a:pt x="501" y="12"/>
                </a:lnTo>
                <a:lnTo>
                  <a:pt x="541" y="10"/>
                </a:lnTo>
                <a:lnTo>
                  <a:pt x="582" y="7"/>
                </a:lnTo>
                <a:lnTo>
                  <a:pt x="622" y="5"/>
                </a:lnTo>
                <a:lnTo>
                  <a:pt x="664" y="4"/>
                </a:lnTo>
                <a:lnTo>
                  <a:pt x="707" y="2"/>
                </a:lnTo>
                <a:lnTo>
                  <a:pt x="751" y="1"/>
                </a:lnTo>
                <a:lnTo>
                  <a:pt x="795" y="1"/>
                </a:lnTo>
                <a:lnTo>
                  <a:pt x="841" y="0"/>
                </a:lnTo>
                <a:lnTo>
                  <a:pt x="885" y="0"/>
                </a:lnTo>
                <a:lnTo>
                  <a:pt x="931" y="0"/>
                </a:lnTo>
                <a:lnTo>
                  <a:pt x="977" y="1"/>
                </a:lnTo>
                <a:lnTo>
                  <a:pt x="1022" y="2"/>
                </a:lnTo>
                <a:lnTo>
                  <a:pt x="1064" y="3"/>
                </a:lnTo>
                <a:lnTo>
                  <a:pt x="1108" y="4"/>
                </a:lnTo>
                <a:lnTo>
                  <a:pt x="1150" y="5"/>
                </a:lnTo>
                <a:lnTo>
                  <a:pt x="1191" y="7"/>
                </a:lnTo>
                <a:lnTo>
                  <a:pt x="1231" y="10"/>
                </a:lnTo>
                <a:lnTo>
                  <a:pt x="1271" y="12"/>
                </a:lnTo>
                <a:lnTo>
                  <a:pt x="1308" y="15"/>
                </a:lnTo>
                <a:lnTo>
                  <a:pt x="1346" y="18"/>
                </a:lnTo>
                <a:lnTo>
                  <a:pt x="1381" y="21"/>
                </a:lnTo>
                <a:lnTo>
                  <a:pt x="1417" y="25"/>
                </a:lnTo>
                <a:lnTo>
                  <a:pt x="1450" y="28"/>
                </a:lnTo>
                <a:lnTo>
                  <a:pt x="1483" y="32"/>
                </a:lnTo>
                <a:lnTo>
                  <a:pt x="1513" y="36"/>
                </a:lnTo>
                <a:lnTo>
                  <a:pt x="1542" y="41"/>
                </a:lnTo>
                <a:lnTo>
                  <a:pt x="1571" y="45"/>
                </a:lnTo>
                <a:lnTo>
                  <a:pt x="1596" y="49"/>
                </a:lnTo>
                <a:lnTo>
                  <a:pt x="1621" y="53"/>
                </a:lnTo>
                <a:lnTo>
                  <a:pt x="1644" y="59"/>
                </a:lnTo>
                <a:lnTo>
                  <a:pt x="1665" y="64"/>
                </a:lnTo>
                <a:lnTo>
                  <a:pt x="1684" y="69"/>
                </a:lnTo>
                <a:lnTo>
                  <a:pt x="1704" y="75"/>
                </a:lnTo>
                <a:lnTo>
                  <a:pt x="1711" y="77"/>
                </a:lnTo>
                <a:lnTo>
                  <a:pt x="1719" y="80"/>
                </a:lnTo>
                <a:lnTo>
                  <a:pt x="1727" y="83"/>
                </a:lnTo>
                <a:lnTo>
                  <a:pt x="1733" y="85"/>
                </a:lnTo>
                <a:lnTo>
                  <a:pt x="1740" y="89"/>
                </a:lnTo>
                <a:lnTo>
                  <a:pt x="1744" y="92"/>
                </a:lnTo>
                <a:lnTo>
                  <a:pt x="1750" y="94"/>
                </a:lnTo>
                <a:lnTo>
                  <a:pt x="1756" y="97"/>
                </a:lnTo>
                <a:lnTo>
                  <a:pt x="1759" y="100"/>
                </a:lnTo>
                <a:lnTo>
                  <a:pt x="1763" y="104"/>
                </a:lnTo>
                <a:lnTo>
                  <a:pt x="1765" y="107"/>
                </a:lnTo>
                <a:lnTo>
                  <a:pt x="1769" y="109"/>
                </a:lnTo>
                <a:lnTo>
                  <a:pt x="1771" y="112"/>
                </a:lnTo>
                <a:lnTo>
                  <a:pt x="1771" y="115"/>
                </a:lnTo>
                <a:lnTo>
                  <a:pt x="1773" y="119"/>
                </a:lnTo>
                <a:lnTo>
                  <a:pt x="1773" y="122"/>
                </a:lnTo>
                <a:lnTo>
                  <a:pt x="1773" y="125"/>
                </a:lnTo>
                <a:lnTo>
                  <a:pt x="1771" y="128"/>
                </a:lnTo>
                <a:lnTo>
                  <a:pt x="1771" y="131"/>
                </a:lnTo>
                <a:lnTo>
                  <a:pt x="1769" y="135"/>
                </a:lnTo>
                <a:lnTo>
                  <a:pt x="1765" y="137"/>
                </a:lnTo>
                <a:lnTo>
                  <a:pt x="1763" y="140"/>
                </a:lnTo>
                <a:lnTo>
                  <a:pt x="1759" y="143"/>
                </a:lnTo>
                <a:lnTo>
                  <a:pt x="1756" y="146"/>
                </a:lnTo>
                <a:lnTo>
                  <a:pt x="1750" y="150"/>
                </a:lnTo>
                <a:lnTo>
                  <a:pt x="1744" y="152"/>
                </a:lnTo>
                <a:lnTo>
                  <a:pt x="1740" y="155"/>
                </a:lnTo>
                <a:lnTo>
                  <a:pt x="1733" y="158"/>
                </a:lnTo>
                <a:lnTo>
                  <a:pt x="1727" y="160"/>
                </a:lnTo>
                <a:lnTo>
                  <a:pt x="1719" y="164"/>
                </a:lnTo>
                <a:lnTo>
                  <a:pt x="1711" y="167"/>
                </a:lnTo>
                <a:lnTo>
                  <a:pt x="1704" y="169"/>
                </a:lnTo>
                <a:lnTo>
                  <a:pt x="1684" y="174"/>
                </a:lnTo>
                <a:lnTo>
                  <a:pt x="1665" y="180"/>
                </a:lnTo>
                <a:lnTo>
                  <a:pt x="1644" y="185"/>
                </a:lnTo>
                <a:lnTo>
                  <a:pt x="1621" y="189"/>
                </a:lnTo>
                <a:lnTo>
                  <a:pt x="1596" y="195"/>
                </a:lnTo>
                <a:lnTo>
                  <a:pt x="1571" y="199"/>
                </a:lnTo>
                <a:lnTo>
                  <a:pt x="1542" y="203"/>
                </a:lnTo>
                <a:lnTo>
                  <a:pt x="1513" y="207"/>
                </a:lnTo>
                <a:lnTo>
                  <a:pt x="1483" y="212"/>
                </a:lnTo>
                <a:lnTo>
                  <a:pt x="1450" y="216"/>
                </a:lnTo>
                <a:lnTo>
                  <a:pt x="1417" y="219"/>
                </a:lnTo>
                <a:lnTo>
                  <a:pt x="1381" y="222"/>
                </a:lnTo>
                <a:lnTo>
                  <a:pt x="1346" y="226"/>
                </a:lnTo>
                <a:lnTo>
                  <a:pt x="1308" y="229"/>
                </a:lnTo>
                <a:lnTo>
                  <a:pt x="1271" y="231"/>
                </a:lnTo>
                <a:lnTo>
                  <a:pt x="1231" y="234"/>
                </a:lnTo>
                <a:lnTo>
                  <a:pt x="1191" y="236"/>
                </a:lnTo>
                <a:lnTo>
                  <a:pt x="1150" y="237"/>
                </a:lnTo>
                <a:lnTo>
                  <a:pt x="1108" y="239"/>
                </a:lnTo>
                <a:lnTo>
                  <a:pt x="1064" y="240"/>
                </a:lnTo>
                <a:lnTo>
                  <a:pt x="1022" y="242"/>
                </a:lnTo>
                <a:lnTo>
                  <a:pt x="977" y="243"/>
                </a:lnTo>
                <a:lnTo>
                  <a:pt x="931" y="243"/>
                </a:lnTo>
                <a:lnTo>
                  <a:pt x="885" y="243"/>
                </a:lnTo>
                <a:lnTo>
                  <a:pt x="841" y="243"/>
                </a:lnTo>
                <a:lnTo>
                  <a:pt x="795" y="243"/>
                </a:lnTo>
                <a:lnTo>
                  <a:pt x="751" y="242"/>
                </a:lnTo>
                <a:lnTo>
                  <a:pt x="708" y="240"/>
                </a:lnTo>
                <a:lnTo>
                  <a:pt x="664" y="239"/>
                </a:lnTo>
                <a:lnTo>
                  <a:pt x="622" y="237"/>
                </a:lnTo>
                <a:lnTo>
                  <a:pt x="582" y="236"/>
                </a:lnTo>
                <a:lnTo>
                  <a:pt x="541" y="234"/>
                </a:lnTo>
                <a:lnTo>
                  <a:pt x="503" y="231"/>
                </a:lnTo>
                <a:lnTo>
                  <a:pt x="464" y="229"/>
                </a:lnTo>
                <a:lnTo>
                  <a:pt x="426" y="226"/>
                </a:lnTo>
                <a:lnTo>
                  <a:pt x="391" y="222"/>
                </a:lnTo>
                <a:lnTo>
                  <a:pt x="357" y="219"/>
                </a:lnTo>
                <a:lnTo>
                  <a:pt x="322" y="216"/>
                </a:lnTo>
                <a:lnTo>
                  <a:pt x="290" y="212"/>
                </a:lnTo>
                <a:lnTo>
                  <a:pt x="259" y="207"/>
                </a:lnTo>
                <a:lnTo>
                  <a:pt x="230" y="203"/>
                </a:lnTo>
                <a:lnTo>
                  <a:pt x="203" y="199"/>
                </a:lnTo>
                <a:lnTo>
                  <a:pt x="176" y="195"/>
                </a:lnTo>
                <a:lnTo>
                  <a:pt x="151" y="189"/>
                </a:lnTo>
                <a:lnTo>
                  <a:pt x="128" y="185"/>
                </a:lnTo>
                <a:lnTo>
                  <a:pt x="107" y="180"/>
                </a:lnTo>
                <a:lnTo>
                  <a:pt x="88" y="174"/>
                </a:lnTo>
                <a:lnTo>
                  <a:pt x="71" y="169"/>
                </a:lnTo>
                <a:lnTo>
                  <a:pt x="61" y="167"/>
                </a:lnTo>
                <a:lnTo>
                  <a:pt x="53" y="164"/>
                </a:lnTo>
                <a:lnTo>
                  <a:pt x="48" y="160"/>
                </a:lnTo>
                <a:lnTo>
                  <a:pt x="40" y="158"/>
                </a:lnTo>
                <a:lnTo>
                  <a:pt x="34" y="155"/>
                </a:lnTo>
                <a:lnTo>
                  <a:pt x="28" y="152"/>
                </a:lnTo>
                <a:lnTo>
                  <a:pt x="23" y="150"/>
                </a:lnTo>
                <a:lnTo>
                  <a:pt x="19" y="146"/>
                </a:lnTo>
                <a:lnTo>
                  <a:pt x="13" y="143"/>
                </a:lnTo>
                <a:lnTo>
                  <a:pt x="11" y="140"/>
                </a:lnTo>
                <a:lnTo>
                  <a:pt x="7" y="137"/>
                </a:lnTo>
                <a:lnTo>
                  <a:pt x="5" y="135"/>
                </a:lnTo>
                <a:lnTo>
                  <a:pt x="3" y="131"/>
                </a:lnTo>
                <a:lnTo>
                  <a:pt x="1" y="128"/>
                </a:lnTo>
                <a:lnTo>
                  <a:pt x="0" y="125"/>
                </a:lnTo>
                <a:lnTo>
                  <a:pt x="0" y="122"/>
                </a:lnTo>
              </a:path>
            </a:pathLst>
          </a:custGeom>
          <a:solidFill>
            <a:srgbClr val="FF9999"/>
          </a:solid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20" name="Rectangle 60"/>
          <p:cNvSpPr>
            <a:spLocks noChangeArrowheads="1"/>
          </p:cNvSpPr>
          <p:nvPr/>
        </p:nvSpPr>
        <p:spPr bwMode="auto">
          <a:xfrm>
            <a:off x="6013450" y="3551238"/>
            <a:ext cx="11430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已集成软件</a:t>
            </a:r>
            <a:endParaRPr lang="zh-CN" altLang="en-US" b="1" i="0">
              <a:latin typeface="华文楷体" pitchFamily="2" charset="-122"/>
              <a:ea typeface="华文楷体" pitchFamily="2" charset="-122"/>
            </a:endParaRPr>
          </a:p>
        </p:txBody>
      </p:sp>
      <p:sp>
        <p:nvSpPr>
          <p:cNvPr id="92221" name="Rectangle 61"/>
          <p:cNvSpPr>
            <a:spLocks noChangeArrowheads="1"/>
          </p:cNvSpPr>
          <p:nvPr/>
        </p:nvSpPr>
        <p:spPr bwMode="auto">
          <a:xfrm>
            <a:off x="5616575" y="4059238"/>
            <a:ext cx="1323975" cy="327025"/>
          </a:xfrm>
          <a:prstGeom prst="rect">
            <a:avLst/>
          </a:prstGeom>
          <a:solidFill>
            <a:srgbClr val="FFFFFF"/>
          </a:solidFill>
          <a:ln w="9525">
            <a:no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222" name="Rectangle 62"/>
          <p:cNvSpPr>
            <a:spLocks noChangeArrowheads="1"/>
          </p:cNvSpPr>
          <p:nvPr/>
        </p:nvSpPr>
        <p:spPr bwMode="auto">
          <a:xfrm>
            <a:off x="5616575" y="4059238"/>
            <a:ext cx="1323975" cy="327025"/>
          </a:xfrm>
          <a:prstGeom prst="rect">
            <a:avLst/>
          </a:prstGeom>
          <a:solidFill>
            <a:schemeClr val="bg1">
              <a:lumMod val="85000"/>
            </a:schemeClr>
          </a:solidFill>
          <a:ln w="12700">
            <a:solidFill>
              <a:srgbClr val="000000"/>
            </a:solid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223" name="Rectangle 63"/>
          <p:cNvSpPr>
            <a:spLocks noChangeArrowheads="1"/>
          </p:cNvSpPr>
          <p:nvPr/>
        </p:nvSpPr>
        <p:spPr bwMode="auto">
          <a:xfrm>
            <a:off x="5864225" y="4094163"/>
            <a:ext cx="9144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集成测试</a:t>
            </a:r>
            <a:endParaRPr lang="zh-CN" altLang="en-US" b="1" i="0">
              <a:latin typeface="华文楷体" pitchFamily="2" charset="-122"/>
              <a:ea typeface="华文楷体" pitchFamily="2" charset="-122"/>
            </a:endParaRPr>
          </a:p>
        </p:txBody>
      </p:sp>
      <p:sp>
        <p:nvSpPr>
          <p:cNvPr id="92224" name="Freeform 64"/>
          <p:cNvSpPr>
            <a:spLocks/>
          </p:cNvSpPr>
          <p:nvPr/>
        </p:nvSpPr>
        <p:spPr bwMode="auto">
          <a:xfrm>
            <a:off x="5289550" y="4572000"/>
            <a:ext cx="1457325" cy="385763"/>
          </a:xfrm>
          <a:custGeom>
            <a:avLst/>
            <a:gdLst>
              <a:gd name="T0" fmla="*/ 2147483647 w 1835"/>
              <a:gd name="T1" fmla="*/ 2147483647 h 243"/>
              <a:gd name="T2" fmla="*/ 2147483647 w 1835"/>
              <a:gd name="T3" fmla="*/ 2147483647 h 243"/>
              <a:gd name="T4" fmla="*/ 2147483647 w 1835"/>
              <a:gd name="T5" fmla="*/ 2147483647 h 243"/>
              <a:gd name="T6" fmla="*/ 2147483647 w 1835"/>
              <a:gd name="T7" fmla="*/ 2147483647 h 243"/>
              <a:gd name="T8" fmla="*/ 2147483647 w 1835"/>
              <a:gd name="T9" fmla="*/ 2147483647 h 243"/>
              <a:gd name="T10" fmla="*/ 2147483647 w 1835"/>
              <a:gd name="T11" fmla="*/ 2147483647 h 243"/>
              <a:gd name="T12" fmla="*/ 2147483647 w 1835"/>
              <a:gd name="T13" fmla="*/ 2147483647 h 243"/>
              <a:gd name="T14" fmla="*/ 2147483647 w 1835"/>
              <a:gd name="T15" fmla="*/ 2147483647 h 243"/>
              <a:gd name="T16" fmla="*/ 2147483647 w 1835"/>
              <a:gd name="T17" fmla="*/ 2147483647 h 243"/>
              <a:gd name="T18" fmla="*/ 2147483647 w 1835"/>
              <a:gd name="T19" fmla="*/ 2147483647 h 243"/>
              <a:gd name="T20" fmla="*/ 2147483647 w 1835"/>
              <a:gd name="T21" fmla="*/ 2147483647 h 243"/>
              <a:gd name="T22" fmla="*/ 2147483647 w 1835"/>
              <a:gd name="T23" fmla="*/ 2147483647 h 243"/>
              <a:gd name="T24" fmla="*/ 2147483647 w 1835"/>
              <a:gd name="T25" fmla="*/ 2147483647 h 243"/>
              <a:gd name="T26" fmla="*/ 2147483647 w 1835"/>
              <a:gd name="T27" fmla="*/ 0 h 243"/>
              <a:gd name="T28" fmla="*/ 2147483647 w 1835"/>
              <a:gd name="T29" fmla="*/ 2147483647 h 243"/>
              <a:gd name="T30" fmla="*/ 2147483647 w 1835"/>
              <a:gd name="T31" fmla="*/ 2147483647 h 243"/>
              <a:gd name="T32" fmla="*/ 2147483647 w 1835"/>
              <a:gd name="T33" fmla="*/ 2147483647 h 243"/>
              <a:gd name="T34" fmla="*/ 2147483647 w 1835"/>
              <a:gd name="T35" fmla="*/ 2147483647 h 243"/>
              <a:gd name="T36" fmla="*/ 2147483647 w 1835"/>
              <a:gd name="T37" fmla="*/ 2147483647 h 243"/>
              <a:gd name="T38" fmla="*/ 2147483647 w 1835"/>
              <a:gd name="T39" fmla="*/ 2147483647 h 243"/>
              <a:gd name="T40" fmla="*/ 2147483647 w 1835"/>
              <a:gd name="T41" fmla="*/ 2147483647 h 243"/>
              <a:gd name="T42" fmla="*/ 2147483647 w 1835"/>
              <a:gd name="T43" fmla="*/ 2147483647 h 243"/>
              <a:gd name="T44" fmla="*/ 2147483647 w 1835"/>
              <a:gd name="T45" fmla="*/ 2147483647 h 243"/>
              <a:gd name="T46" fmla="*/ 2147483647 w 1835"/>
              <a:gd name="T47" fmla="*/ 2147483647 h 243"/>
              <a:gd name="T48" fmla="*/ 2147483647 w 1835"/>
              <a:gd name="T49" fmla="*/ 2147483647 h 243"/>
              <a:gd name="T50" fmla="*/ 2147483647 w 1835"/>
              <a:gd name="T51" fmla="*/ 2147483647 h 243"/>
              <a:gd name="T52" fmla="*/ 2147483647 w 1835"/>
              <a:gd name="T53" fmla="*/ 2147483647 h 243"/>
              <a:gd name="T54" fmla="*/ 2147483647 w 1835"/>
              <a:gd name="T55" fmla="*/ 2147483647 h 243"/>
              <a:gd name="T56" fmla="*/ 2147483647 w 1835"/>
              <a:gd name="T57" fmla="*/ 2147483647 h 243"/>
              <a:gd name="T58" fmla="*/ 2147483647 w 1835"/>
              <a:gd name="T59" fmla="*/ 2147483647 h 243"/>
              <a:gd name="T60" fmla="*/ 2147483647 w 1835"/>
              <a:gd name="T61" fmla="*/ 2147483647 h 243"/>
              <a:gd name="T62" fmla="*/ 2147483647 w 1835"/>
              <a:gd name="T63" fmla="*/ 2147483647 h 243"/>
              <a:gd name="T64" fmla="*/ 2147483647 w 1835"/>
              <a:gd name="T65" fmla="*/ 2147483647 h 243"/>
              <a:gd name="T66" fmla="*/ 2147483647 w 1835"/>
              <a:gd name="T67" fmla="*/ 2147483647 h 243"/>
              <a:gd name="T68" fmla="*/ 2147483647 w 1835"/>
              <a:gd name="T69" fmla="*/ 2147483647 h 243"/>
              <a:gd name="T70" fmla="*/ 2147483647 w 1835"/>
              <a:gd name="T71" fmla="*/ 2147483647 h 243"/>
              <a:gd name="T72" fmla="*/ 2147483647 w 1835"/>
              <a:gd name="T73" fmla="*/ 2147483647 h 243"/>
              <a:gd name="T74" fmla="*/ 2147483647 w 1835"/>
              <a:gd name="T75" fmla="*/ 2147483647 h 243"/>
              <a:gd name="T76" fmla="*/ 2147483647 w 1835"/>
              <a:gd name="T77" fmla="*/ 2147483647 h 243"/>
              <a:gd name="T78" fmla="*/ 2147483647 w 1835"/>
              <a:gd name="T79" fmla="*/ 2147483647 h 243"/>
              <a:gd name="T80" fmla="*/ 2147483647 w 1835"/>
              <a:gd name="T81" fmla="*/ 2147483647 h 243"/>
              <a:gd name="T82" fmla="*/ 2147483647 w 1835"/>
              <a:gd name="T83" fmla="*/ 2147483647 h 243"/>
              <a:gd name="T84" fmla="*/ 2147483647 w 1835"/>
              <a:gd name="T85" fmla="*/ 2147483647 h 243"/>
              <a:gd name="T86" fmla="*/ 2147483647 w 1835"/>
              <a:gd name="T87" fmla="*/ 2147483647 h 243"/>
              <a:gd name="T88" fmla="*/ 2147483647 w 1835"/>
              <a:gd name="T89" fmla="*/ 2147483647 h 243"/>
              <a:gd name="T90" fmla="*/ 2147483647 w 1835"/>
              <a:gd name="T91" fmla="*/ 2147483647 h 243"/>
              <a:gd name="T92" fmla="*/ 2147483647 w 1835"/>
              <a:gd name="T93" fmla="*/ 2147483647 h 243"/>
              <a:gd name="T94" fmla="*/ 2147483647 w 1835"/>
              <a:gd name="T95" fmla="*/ 2147483647 h 243"/>
              <a:gd name="T96" fmla="*/ 2147483647 w 1835"/>
              <a:gd name="T97" fmla="*/ 2147483647 h 243"/>
              <a:gd name="T98" fmla="*/ 2147483647 w 1835"/>
              <a:gd name="T99" fmla="*/ 2147483647 h 243"/>
              <a:gd name="T100" fmla="*/ 2147483647 w 1835"/>
              <a:gd name="T101" fmla="*/ 2147483647 h 243"/>
              <a:gd name="T102" fmla="*/ 2147483647 w 1835"/>
              <a:gd name="T103" fmla="*/ 2147483647 h 243"/>
              <a:gd name="T104" fmla="*/ 2147483647 w 1835"/>
              <a:gd name="T105" fmla="*/ 2147483647 h 243"/>
              <a:gd name="T106" fmla="*/ 2147483647 w 1835"/>
              <a:gd name="T107" fmla="*/ 2147483647 h 243"/>
              <a:gd name="T108" fmla="*/ 0 w 1835"/>
              <a:gd name="T109" fmla="*/ 2147483647 h 24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35"/>
              <a:gd name="T166" fmla="*/ 0 h 243"/>
              <a:gd name="T167" fmla="*/ 1835 w 1835"/>
              <a:gd name="T168" fmla="*/ 243 h 24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35" h="243">
                <a:moveTo>
                  <a:pt x="0" y="122"/>
                </a:moveTo>
                <a:lnTo>
                  <a:pt x="0" y="119"/>
                </a:lnTo>
                <a:lnTo>
                  <a:pt x="2" y="116"/>
                </a:lnTo>
                <a:lnTo>
                  <a:pt x="4" y="112"/>
                </a:lnTo>
                <a:lnTo>
                  <a:pt x="6" y="109"/>
                </a:lnTo>
                <a:lnTo>
                  <a:pt x="8" y="107"/>
                </a:lnTo>
                <a:lnTo>
                  <a:pt x="12" y="104"/>
                </a:lnTo>
                <a:lnTo>
                  <a:pt x="16" y="101"/>
                </a:lnTo>
                <a:lnTo>
                  <a:pt x="19" y="97"/>
                </a:lnTo>
                <a:lnTo>
                  <a:pt x="23" y="94"/>
                </a:lnTo>
                <a:lnTo>
                  <a:pt x="29" y="92"/>
                </a:lnTo>
                <a:lnTo>
                  <a:pt x="35" y="89"/>
                </a:lnTo>
                <a:lnTo>
                  <a:pt x="42" y="86"/>
                </a:lnTo>
                <a:lnTo>
                  <a:pt x="48" y="84"/>
                </a:lnTo>
                <a:lnTo>
                  <a:pt x="56" y="80"/>
                </a:lnTo>
                <a:lnTo>
                  <a:pt x="64" y="77"/>
                </a:lnTo>
                <a:lnTo>
                  <a:pt x="73" y="75"/>
                </a:lnTo>
                <a:lnTo>
                  <a:pt x="81" y="72"/>
                </a:lnTo>
                <a:lnTo>
                  <a:pt x="91" y="70"/>
                </a:lnTo>
                <a:lnTo>
                  <a:pt x="112" y="64"/>
                </a:lnTo>
                <a:lnTo>
                  <a:pt x="133" y="59"/>
                </a:lnTo>
                <a:lnTo>
                  <a:pt x="158" y="54"/>
                </a:lnTo>
                <a:lnTo>
                  <a:pt x="183" y="49"/>
                </a:lnTo>
                <a:lnTo>
                  <a:pt x="210" y="45"/>
                </a:lnTo>
                <a:lnTo>
                  <a:pt x="238" y="41"/>
                </a:lnTo>
                <a:lnTo>
                  <a:pt x="269" y="36"/>
                </a:lnTo>
                <a:lnTo>
                  <a:pt x="302" y="32"/>
                </a:lnTo>
                <a:lnTo>
                  <a:pt x="335" y="28"/>
                </a:lnTo>
                <a:lnTo>
                  <a:pt x="369" y="25"/>
                </a:lnTo>
                <a:lnTo>
                  <a:pt x="406" y="22"/>
                </a:lnTo>
                <a:lnTo>
                  <a:pt x="442" y="18"/>
                </a:lnTo>
                <a:lnTo>
                  <a:pt x="481" y="15"/>
                </a:lnTo>
                <a:lnTo>
                  <a:pt x="521" y="12"/>
                </a:lnTo>
                <a:lnTo>
                  <a:pt x="561" y="10"/>
                </a:lnTo>
                <a:lnTo>
                  <a:pt x="602" y="8"/>
                </a:lnTo>
                <a:lnTo>
                  <a:pt x="646" y="5"/>
                </a:lnTo>
                <a:lnTo>
                  <a:pt x="688" y="4"/>
                </a:lnTo>
                <a:lnTo>
                  <a:pt x="732" y="2"/>
                </a:lnTo>
                <a:lnTo>
                  <a:pt x="778" y="1"/>
                </a:lnTo>
                <a:lnTo>
                  <a:pt x="824" y="1"/>
                </a:lnTo>
                <a:lnTo>
                  <a:pt x="871" y="0"/>
                </a:lnTo>
                <a:lnTo>
                  <a:pt x="919" y="0"/>
                </a:lnTo>
                <a:lnTo>
                  <a:pt x="965" y="0"/>
                </a:lnTo>
                <a:lnTo>
                  <a:pt x="1011" y="1"/>
                </a:lnTo>
                <a:lnTo>
                  <a:pt x="1057" y="2"/>
                </a:lnTo>
                <a:lnTo>
                  <a:pt x="1103" y="3"/>
                </a:lnTo>
                <a:lnTo>
                  <a:pt x="1147" y="4"/>
                </a:lnTo>
                <a:lnTo>
                  <a:pt x="1191" y="5"/>
                </a:lnTo>
                <a:lnTo>
                  <a:pt x="1234" y="8"/>
                </a:lnTo>
                <a:lnTo>
                  <a:pt x="1274" y="10"/>
                </a:lnTo>
                <a:lnTo>
                  <a:pt x="1316" y="12"/>
                </a:lnTo>
                <a:lnTo>
                  <a:pt x="1355" y="15"/>
                </a:lnTo>
                <a:lnTo>
                  <a:pt x="1393" y="18"/>
                </a:lnTo>
                <a:lnTo>
                  <a:pt x="1432" y="22"/>
                </a:lnTo>
                <a:lnTo>
                  <a:pt x="1466" y="25"/>
                </a:lnTo>
                <a:lnTo>
                  <a:pt x="1501" y="28"/>
                </a:lnTo>
                <a:lnTo>
                  <a:pt x="1535" y="32"/>
                </a:lnTo>
                <a:lnTo>
                  <a:pt x="1566" y="36"/>
                </a:lnTo>
                <a:lnTo>
                  <a:pt x="1597" y="41"/>
                </a:lnTo>
                <a:lnTo>
                  <a:pt x="1626" y="45"/>
                </a:lnTo>
                <a:lnTo>
                  <a:pt x="1653" y="49"/>
                </a:lnTo>
                <a:lnTo>
                  <a:pt x="1677" y="54"/>
                </a:lnTo>
                <a:lnTo>
                  <a:pt x="1702" y="59"/>
                </a:lnTo>
                <a:lnTo>
                  <a:pt x="1724" y="64"/>
                </a:lnTo>
                <a:lnTo>
                  <a:pt x="1745" y="70"/>
                </a:lnTo>
                <a:lnTo>
                  <a:pt x="1754" y="72"/>
                </a:lnTo>
                <a:lnTo>
                  <a:pt x="1764" y="75"/>
                </a:lnTo>
                <a:lnTo>
                  <a:pt x="1772" y="77"/>
                </a:lnTo>
                <a:lnTo>
                  <a:pt x="1779" y="80"/>
                </a:lnTo>
                <a:lnTo>
                  <a:pt x="1787" y="84"/>
                </a:lnTo>
                <a:lnTo>
                  <a:pt x="1795" y="86"/>
                </a:lnTo>
                <a:lnTo>
                  <a:pt x="1800" y="89"/>
                </a:lnTo>
                <a:lnTo>
                  <a:pt x="1806" y="92"/>
                </a:lnTo>
                <a:lnTo>
                  <a:pt x="1812" y="94"/>
                </a:lnTo>
                <a:lnTo>
                  <a:pt x="1816" y="97"/>
                </a:lnTo>
                <a:lnTo>
                  <a:pt x="1822" y="101"/>
                </a:lnTo>
                <a:lnTo>
                  <a:pt x="1825" y="104"/>
                </a:lnTo>
                <a:lnTo>
                  <a:pt x="1827" y="107"/>
                </a:lnTo>
                <a:lnTo>
                  <a:pt x="1831" y="109"/>
                </a:lnTo>
                <a:lnTo>
                  <a:pt x="1833" y="112"/>
                </a:lnTo>
                <a:lnTo>
                  <a:pt x="1833" y="116"/>
                </a:lnTo>
                <a:lnTo>
                  <a:pt x="1835" y="119"/>
                </a:lnTo>
                <a:lnTo>
                  <a:pt x="1835" y="122"/>
                </a:lnTo>
                <a:lnTo>
                  <a:pt x="1835" y="125"/>
                </a:lnTo>
                <a:lnTo>
                  <a:pt x="1833" y="128"/>
                </a:lnTo>
                <a:lnTo>
                  <a:pt x="1833" y="132"/>
                </a:lnTo>
                <a:lnTo>
                  <a:pt x="1831" y="135"/>
                </a:lnTo>
                <a:lnTo>
                  <a:pt x="1827" y="137"/>
                </a:lnTo>
                <a:lnTo>
                  <a:pt x="1825" y="140"/>
                </a:lnTo>
                <a:lnTo>
                  <a:pt x="1822" y="143"/>
                </a:lnTo>
                <a:lnTo>
                  <a:pt x="1816" y="147"/>
                </a:lnTo>
                <a:lnTo>
                  <a:pt x="1812" y="150"/>
                </a:lnTo>
                <a:lnTo>
                  <a:pt x="1806" y="152"/>
                </a:lnTo>
                <a:lnTo>
                  <a:pt x="1800" y="155"/>
                </a:lnTo>
                <a:lnTo>
                  <a:pt x="1795" y="158"/>
                </a:lnTo>
                <a:lnTo>
                  <a:pt x="1787" y="161"/>
                </a:lnTo>
                <a:lnTo>
                  <a:pt x="1779" y="164"/>
                </a:lnTo>
                <a:lnTo>
                  <a:pt x="1772" y="167"/>
                </a:lnTo>
                <a:lnTo>
                  <a:pt x="1762" y="169"/>
                </a:lnTo>
                <a:lnTo>
                  <a:pt x="1754" y="172"/>
                </a:lnTo>
                <a:lnTo>
                  <a:pt x="1745" y="174"/>
                </a:lnTo>
                <a:lnTo>
                  <a:pt x="1724" y="180"/>
                </a:lnTo>
                <a:lnTo>
                  <a:pt x="1702" y="185"/>
                </a:lnTo>
                <a:lnTo>
                  <a:pt x="1677" y="189"/>
                </a:lnTo>
                <a:lnTo>
                  <a:pt x="1653" y="195"/>
                </a:lnTo>
                <a:lnTo>
                  <a:pt x="1626" y="199"/>
                </a:lnTo>
                <a:lnTo>
                  <a:pt x="1597" y="203"/>
                </a:lnTo>
                <a:lnTo>
                  <a:pt x="1566" y="208"/>
                </a:lnTo>
                <a:lnTo>
                  <a:pt x="1535" y="212"/>
                </a:lnTo>
                <a:lnTo>
                  <a:pt x="1501" y="216"/>
                </a:lnTo>
                <a:lnTo>
                  <a:pt x="1466" y="219"/>
                </a:lnTo>
                <a:lnTo>
                  <a:pt x="1430" y="223"/>
                </a:lnTo>
                <a:lnTo>
                  <a:pt x="1393" y="226"/>
                </a:lnTo>
                <a:lnTo>
                  <a:pt x="1355" y="229"/>
                </a:lnTo>
                <a:lnTo>
                  <a:pt x="1314" y="231"/>
                </a:lnTo>
                <a:lnTo>
                  <a:pt x="1274" y="234"/>
                </a:lnTo>
                <a:lnTo>
                  <a:pt x="1234" y="236"/>
                </a:lnTo>
                <a:lnTo>
                  <a:pt x="1189" y="237"/>
                </a:lnTo>
                <a:lnTo>
                  <a:pt x="1147" y="240"/>
                </a:lnTo>
                <a:lnTo>
                  <a:pt x="1103" y="241"/>
                </a:lnTo>
                <a:lnTo>
                  <a:pt x="1057" y="242"/>
                </a:lnTo>
                <a:lnTo>
                  <a:pt x="1011" y="243"/>
                </a:lnTo>
                <a:lnTo>
                  <a:pt x="965" y="243"/>
                </a:lnTo>
                <a:lnTo>
                  <a:pt x="917" y="243"/>
                </a:lnTo>
                <a:lnTo>
                  <a:pt x="871" y="243"/>
                </a:lnTo>
                <a:lnTo>
                  <a:pt x="824" y="243"/>
                </a:lnTo>
                <a:lnTo>
                  <a:pt x="778" y="242"/>
                </a:lnTo>
                <a:lnTo>
                  <a:pt x="732" y="241"/>
                </a:lnTo>
                <a:lnTo>
                  <a:pt x="688" y="240"/>
                </a:lnTo>
                <a:lnTo>
                  <a:pt x="646" y="237"/>
                </a:lnTo>
                <a:lnTo>
                  <a:pt x="602" y="236"/>
                </a:lnTo>
                <a:lnTo>
                  <a:pt x="561" y="234"/>
                </a:lnTo>
                <a:lnTo>
                  <a:pt x="521" y="231"/>
                </a:lnTo>
                <a:lnTo>
                  <a:pt x="481" y="229"/>
                </a:lnTo>
                <a:lnTo>
                  <a:pt x="442" y="226"/>
                </a:lnTo>
                <a:lnTo>
                  <a:pt x="406" y="223"/>
                </a:lnTo>
                <a:lnTo>
                  <a:pt x="369" y="219"/>
                </a:lnTo>
                <a:lnTo>
                  <a:pt x="335" y="216"/>
                </a:lnTo>
                <a:lnTo>
                  <a:pt x="302" y="212"/>
                </a:lnTo>
                <a:lnTo>
                  <a:pt x="269" y="208"/>
                </a:lnTo>
                <a:lnTo>
                  <a:pt x="238" y="203"/>
                </a:lnTo>
                <a:lnTo>
                  <a:pt x="210" y="199"/>
                </a:lnTo>
                <a:lnTo>
                  <a:pt x="183" y="195"/>
                </a:lnTo>
                <a:lnTo>
                  <a:pt x="158" y="189"/>
                </a:lnTo>
                <a:lnTo>
                  <a:pt x="133" y="185"/>
                </a:lnTo>
                <a:lnTo>
                  <a:pt x="112" y="180"/>
                </a:lnTo>
                <a:lnTo>
                  <a:pt x="91" y="174"/>
                </a:lnTo>
                <a:lnTo>
                  <a:pt x="81" y="172"/>
                </a:lnTo>
                <a:lnTo>
                  <a:pt x="73" y="169"/>
                </a:lnTo>
                <a:lnTo>
                  <a:pt x="64" y="167"/>
                </a:lnTo>
                <a:lnTo>
                  <a:pt x="56" y="164"/>
                </a:lnTo>
                <a:lnTo>
                  <a:pt x="48" y="161"/>
                </a:lnTo>
                <a:lnTo>
                  <a:pt x="42" y="158"/>
                </a:lnTo>
                <a:lnTo>
                  <a:pt x="35" y="155"/>
                </a:lnTo>
                <a:lnTo>
                  <a:pt x="29" y="152"/>
                </a:lnTo>
                <a:lnTo>
                  <a:pt x="23" y="150"/>
                </a:lnTo>
                <a:lnTo>
                  <a:pt x="19" y="147"/>
                </a:lnTo>
                <a:lnTo>
                  <a:pt x="16" y="143"/>
                </a:lnTo>
                <a:lnTo>
                  <a:pt x="12" y="140"/>
                </a:lnTo>
                <a:lnTo>
                  <a:pt x="8" y="137"/>
                </a:lnTo>
                <a:lnTo>
                  <a:pt x="6" y="135"/>
                </a:lnTo>
                <a:lnTo>
                  <a:pt x="4" y="132"/>
                </a:lnTo>
                <a:lnTo>
                  <a:pt x="2" y="128"/>
                </a:lnTo>
                <a:lnTo>
                  <a:pt x="0" y="125"/>
                </a:lnTo>
                <a:lnTo>
                  <a:pt x="0" y="122"/>
                </a:lnTo>
                <a:close/>
              </a:path>
            </a:pathLst>
          </a:custGeom>
          <a:solidFill>
            <a:srgbClr val="FFFFFF"/>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25" name="Freeform 65"/>
          <p:cNvSpPr>
            <a:spLocks/>
          </p:cNvSpPr>
          <p:nvPr/>
        </p:nvSpPr>
        <p:spPr bwMode="auto">
          <a:xfrm>
            <a:off x="5289550" y="4572000"/>
            <a:ext cx="1457325" cy="385763"/>
          </a:xfrm>
          <a:custGeom>
            <a:avLst/>
            <a:gdLst>
              <a:gd name="T0" fmla="*/ 2147483647 w 1835"/>
              <a:gd name="T1" fmla="*/ 2147483647 h 243"/>
              <a:gd name="T2" fmla="*/ 2147483647 w 1835"/>
              <a:gd name="T3" fmla="*/ 2147483647 h 243"/>
              <a:gd name="T4" fmla="*/ 2147483647 w 1835"/>
              <a:gd name="T5" fmla="*/ 2147483647 h 243"/>
              <a:gd name="T6" fmla="*/ 2147483647 w 1835"/>
              <a:gd name="T7" fmla="*/ 2147483647 h 243"/>
              <a:gd name="T8" fmla="*/ 2147483647 w 1835"/>
              <a:gd name="T9" fmla="*/ 2147483647 h 243"/>
              <a:gd name="T10" fmla="*/ 2147483647 w 1835"/>
              <a:gd name="T11" fmla="*/ 2147483647 h 243"/>
              <a:gd name="T12" fmla="*/ 2147483647 w 1835"/>
              <a:gd name="T13" fmla="*/ 2147483647 h 243"/>
              <a:gd name="T14" fmla="*/ 2147483647 w 1835"/>
              <a:gd name="T15" fmla="*/ 2147483647 h 243"/>
              <a:gd name="T16" fmla="*/ 2147483647 w 1835"/>
              <a:gd name="T17" fmla="*/ 2147483647 h 243"/>
              <a:gd name="T18" fmla="*/ 2147483647 w 1835"/>
              <a:gd name="T19" fmla="*/ 2147483647 h 243"/>
              <a:gd name="T20" fmla="*/ 2147483647 w 1835"/>
              <a:gd name="T21" fmla="*/ 2147483647 h 243"/>
              <a:gd name="T22" fmla="*/ 2147483647 w 1835"/>
              <a:gd name="T23" fmla="*/ 2147483647 h 243"/>
              <a:gd name="T24" fmla="*/ 2147483647 w 1835"/>
              <a:gd name="T25" fmla="*/ 2147483647 h 243"/>
              <a:gd name="T26" fmla="*/ 2147483647 w 1835"/>
              <a:gd name="T27" fmla="*/ 0 h 243"/>
              <a:gd name="T28" fmla="*/ 2147483647 w 1835"/>
              <a:gd name="T29" fmla="*/ 2147483647 h 243"/>
              <a:gd name="T30" fmla="*/ 2147483647 w 1835"/>
              <a:gd name="T31" fmla="*/ 2147483647 h 243"/>
              <a:gd name="T32" fmla="*/ 2147483647 w 1835"/>
              <a:gd name="T33" fmla="*/ 2147483647 h 243"/>
              <a:gd name="T34" fmla="*/ 2147483647 w 1835"/>
              <a:gd name="T35" fmla="*/ 2147483647 h 243"/>
              <a:gd name="T36" fmla="*/ 2147483647 w 1835"/>
              <a:gd name="T37" fmla="*/ 2147483647 h 243"/>
              <a:gd name="T38" fmla="*/ 2147483647 w 1835"/>
              <a:gd name="T39" fmla="*/ 2147483647 h 243"/>
              <a:gd name="T40" fmla="*/ 2147483647 w 1835"/>
              <a:gd name="T41" fmla="*/ 2147483647 h 243"/>
              <a:gd name="T42" fmla="*/ 2147483647 w 1835"/>
              <a:gd name="T43" fmla="*/ 2147483647 h 243"/>
              <a:gd name="T44" fmla="*/ 2147483647 w 1835"/>
              <a:gd name="T45" fmla="*/ 2147483647 h 243"/>
              <a:gd name="T46" fmla="*/ 2147483647 w 1835"/>
              <a:gd name="T47" fmla="*/ 2147483647 h 243"/>
              <a:gd name="T48" fmla="*/ 2147483647 w 1835"/>
              <a:gd name="T49" fmla="*/ 2147483647 h 243"/>
              <a:gd name="T50" fmla="*/ 2147483647 w 1835"/>
              <a:gd name="T51" fmla="*/ 2147483647 h 243"/>
              <a:gd name="T52" fmla="*/ 2147483647 w 1835"/>
              <a:gd name="T53" fmla="*/ 2147483647 h 243"/>
              <a:gd name="T54" fmla="*/ 2147483647 w 1835"/>
              <a:gd name="T55" fmla="*/ 2147483647 h 243"/>
              <a:gd name="T56" fmla="*/ 2147483647 w 1835"/>
              <a:gd name="T57" fmla="*/ 2147483647 h 243"/>
              <a:gd name="T58" fmla="*/ 2147483647 w 1835"/>
              <a:gd name="T59" fmla="*/ 2147483647 h 243"/>
              <a:gd name="T60" fmla="*/ 2147483647 w 1835"/>
              <a:gd name="T61" fmla="*/ 2147483647 h 243"/>
              <a:gd name="T62" fmla="*/ 2147483647 w 1835"/>
              <a:gd name="T63" fmla="*/ 2147483647 h 243"/>
              <a:gd name="T64" fmla="*/ 2147483647 w 1835"/>
              <a:gd name="T65" fmla="*/ 2147483647 h 243"/>
              <a:gd name="T66" fmla="*/ 2147483647 w 1835"/>
              <a:gd name="T67" fmla="*/ 2147483647 h 243"/>
              <a:gd name="T68" fmla="*/ 2147483647 w 1835"/>
              <a:gd name="T69" fmla="*/ 2147483647 h 243"/>
              <a:gd name="T70" fmla="*/ 2147483647 w 1835"/>
              <a:gd name="T71" fmla="*/ 2147483647 h 243"/>
              <a:gd name="T72" fmla="*/ 2147483647 w 1835"/>
              <a:gd name="T73" fmla="*/ 2147483647 h 243"/>
              <a:gd name="T74" fmla="*/ 2147483647 w 1835"/>
              <a:gd name="T75" fmla="*/ 2147483647 h 243"/>
              <a:gd name="T76" fmla="*/ 2147483647 w 1835"/>
              <a:gd name="T77" fmla="*/ 2147483647 h 243"/>
              <a:gd name="T78" fmla="*/ 2147483647 w 1835"/>
              <a:gd name="T79" fmla="*/ 2147483647 h 243"/>
              <a:gd name="T80" fmla="*/ 2147483647 w 1835"/>
              <a:gd name="T81" fmla="*/ 2147483647 h 243"/>
              <a:gd name="T82" fmla="*/ 2147483647 w 1835"/>
              <a:gd name="T83" fmla="*/ 2147483647 h 243"/>
              <a:gd name="T84" fmla="*/ 2147483647 w 1835"/>
              <a:gd name="T85" fmla="*/ 2147483647 h 243"/>
              <a:gd name="T86" fmla="*/ 2147483647 w 1835"/>
              <a:gd name="T87" fmla="*/ 2147483647 h 243"/>
              <a:gd name="T88" fmla="*/ 2147483647 w 1835"/>
              <a:gd name="T89" fmla="*/ 2147483647 h 243"/>
              <a:gd name="T90" fmla="*/ 2147483647 w 1835"/>
              <a:gd name="T91" fmla="*/ 2147483647 h 243"/>
              <a:gd name="T92" fmla="*/ 2147483647 w 1835"/>
              <a:gd name="T93" fmla="*/ 2147483647 h 243"/>
              <a:gd name="T94" fmla="*/ 2147483647 w 1835"/>
              <a:gd name="T95" fmla="*/ 2147483647 h 243"/>
              <a:gd name="T96" fmla="*/ 2147483647 w 1835"/>
              <a:gd name="T97" fmla="*/ 2147483647 h 243"/>
              <a:gd name="T98" fmla="*/ 2147483647 w 1835"/>
              <a:gd name="T99" fmla="*/ 2147483647 h 243"/>
              <a:gd name="T100" fmla="*/ 2147483647 w 1835"/>
              <a:gd name="T101" fmla="*/ 2147483647 h 243"/>
              <a:gd name="T102" fmla="*/ 2147483647 w 1835"/>
              <a:gd name="T103" fmla="*/ 2147483647 h 243"/>
              <a:gd name="T104" fmla="*/ 2147483647 w 1835"/>
              <a:gd name="T105" fmla="*/ 2147483647 h 243"/>
              <a:gd name="T106" fmla="*/ 2147483647 w 1835"/>
              <a:gd name="T107" fmla="*/ 2147483647 h 243"/>
              <a:gd name="T108" fmla="*/ 0 w 1835"/>
              <a:gd name="T109" fmla="*/ 2147483647 h 24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35"/>
              <a:gd name="T166" fmla="*/ 0 h 243"/>
              <a:gd name="T167" fmla="*/ 1835 w 1835"/>
              <a:gd name="T168" fmla="*/ 243 h 24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35" h="243">
                <a:moveTo>
                  <a:pt x="0" y="122"/>
                </a:moveTo>
                <a:lnTo>
                  <a:pt x="0" y="119"/>
                </a:lnTo>
                <a:lnTo>
                  <a:pt x="2" y="116"/>
                </a:lnTo>
                <a:lnTo>
                  <a:pt x="4" y="112"/>
                </a:lnTo>
                <a:lnTo>
                  <a:pt x="6" y="109"/>
                </a:lnTo>
                <a:lnTo>
                  <a:pt x="8" y="107"/>
                </a:lnTo>
                <a:lnTo>
                  <a:pt x="12" y="104"/>
                </a:lnTo>
                <a:lnTo>
                  <a:pt x="16" y="101"/>
                </a:lnTo>
                <a:lnTo>
                  <a:pt x="19" y="97"/>
                </a:lnTo>
                <a:lnTo>
                  <a:pt x="23" y="94"/>
                </a:lnTo>
                <a:lnTo>
                  <a:pt x="29" y="92"/>
                </a:lnTo>
                <a:lnTo>
                  <a:pt x="35" y="89"/>
                </a:lnTo>
                <a:lnTo>
                  <a:pt x="42" y="86"/>
                </a:lnTo>
                <a:lnTo>
                  <a:pt x="48" y="84"/>
                </a:lnTo>
                <a:lnTo>
                  <a:pt x="56" y="80"/>
                </a:lnTo>
                <a:lnTo>
                  <a:pt x="64" y="77"/>
                </a:lnTo>
                <a:lnTo>
                  <a:pt x="73" y="75"/>
                </a:lnTo>
                <a:lnTo>
                  <a:pt x="81" y="72"/>
                </a:lnTo>
                <a:lnTo>
                  <a:pt x="91" y="70"/>
                </a:lnTo>
                <a:lnTo>
                  <a:pt x="112" y="64"/>
                </a:lnTo>
                <a:lnTo>
                  <a:pt x="133" y="59"/>
                </a:lnTo>
                <a:lnTo>
                  <a:pt x="158" y="54"/>
                </a:lnTo>
                <a:lnTo>
                  <a:pt x="183" y="49"/>
                </a:lnTo>
                <a:lnTo>
                  <a:pt x="210" y="45"/>
                </a:lnTo>
                <a:lnTo>
                  <a:pt x="238" y="41"/>
                </a:lnTo>
                <a:lnTo>
                  <a:pt x="269" y="36"/>
                </a:lnTo>
                <a:lnTo>
                  <a:pt x="302" y="32"/>
                </a:lnTo>
                <a:lnTo>
                  <a:pt x="335" y="28"/>
                </a:lnTo>
                <a:lnTo>
                  <a:pt x="369" y="25"/>
                </a:lnTo>
                <a:lnTo>
                  <a:pt x="406" y="22"/>
                </a:lnTo>
                <a:lnTo>
                  <a:pt x="442" y="18"/>
                </a:lnTo>
                <a:lnTo>
                  <a:pt x="481" y="15"/>
                </a:lnTo>
                <a:lnTo>
                  <a:pt x="521" y="12"/>
                </a:lnTo>
                <a:lnTo>
                  <a:pt x="561" y="10"/>
                </a:lnTo>
                <a:lnTo>
                  <a:pt x="602" y="8"/>
                </a:lnTo>
                <a:lnTo>
                  <a:pt x="646" y="5"/>
                </a:lnTo>
                <a:lnTo>
                  <a:pt x="688" y="4"/>
                </a:lnTo>
                <a:lnTo>
                  <a:pt x="732" y="2"/>
                </a:lnTo>
                <a:lnTo>
                  <a:pt x="778" y="1"/>
                </a:lnTo>
                <a:lnTo>
                  <a:pt x="824" y="1"/>
                </a:lnTo>
                <a:lnTo>
                  <a:pt x="871" y="0"/>
                </a:lnTo>
                <a:lnTo>
                  <a:pt x="919" y="0"/>
                </a:lnTo>
                <a:lnTo>
                  <a:pt x="965" y="0"/>
                </a:lnTo>
                <a:lnTo>
                  <a:pt x="1011" y="1"/>
                </a:lnTo>
                <a:lnTo>
                  <a:pt x="1057" y="2"/>
                </a:lnTo>
                <a:lnTo>
                  <a:pt x="1103" y="3"/>
                </a:lnTo>
                <a:lnTo>
                  <a:pt x="1147" y="4"/>
                </a:lnTo>
                <a:lnTo>
                  <a:pt x="1191" y="5"/>
                </a:lnTo>
                <a:lnTo>
                  <a:pt x="1234" y="8"/>
                </a:lnTo>
                <a:lnTo>
                  <a:pt x="1274" y="10"/>
                </a:lnTo>
                <a:lnTo>
                  <a:pt x="1316" y="12"/>
                </a:lnTo>
                <a:lnTo>
                  <a:pt x="1355" y="15"/>
                </a:lnTo>
                <a:lnTo>
                  <a:pt x="1393" y="18"/>
                </a:lnTo>
                <a:lnTo>
                  <a:pt x="1432" y="22"/>
                </a:lnTo>
                <a:lnTo>
                  <a:pt x="1466" y="25"/>
                </a:lnTo>
                <a:lnTo>
                  <a:pt x="1501" y="28"/>
                </a:lnTo>
                <a:lnTo>
                  <a:pt x="1535" y="32"/>
                </a:lnTo>
                <a:lnTo>
                  <a:pt x="1566" y="36"/>
                </a:lnTo>
                <a:lnTo>
                  <a:pt x="1597" y="41"/>
                </a:lnTo>
                <a:lnTo>
                  <a:pt x="1626" y="45"/>
                </a:lnTo>
                <a:lnTo>
                  <a:pt x="1653" y="49"/>
                </a:lnTo>
                <a:lnTo>
                  <a:pt x="1677" y="54"/>
                </a:lnTo>
                <a:lnTo>
                  <a:pt x="1702" y="59"/>
                </a:lnTo>
                <a:lnTo>
                  <a:pt x="1724" y="64"/>
                </a:lnTo>
                <a:lnTo>
                  <a:pt x="1745" y="70"/>
                </a:lnTo>
                <a:lnTo>
                  <a:pt x="1754" y="72"/>
                </a:lnTo>
                <a:lnTo>
                  <a:pt x="1764" y="75"/>
                </a:lnTo>
                <a:lnTo>
                  <a:pt x="1772" y="77"/>
                </a:lnTo>
                <a:lnTo>
                  <a:pt x="1779" y="80"/>
                </a:lnTo>
                <a:lnTo>
                  <a:pt x="1787" y="84"/>
                </a:lnTo>
                <a:lnTo>
                  <a:pt x="1795" y="86"/>
                </a:lnTo>
                <a:lnTo>
                  <a:pt x="1800" y="89"/>
                </a:lnTo>
                <a:lnTo>
                  <a:pt x="1806" y="92"/>
                </a:lnTo>
                <a:lnTo>
                  <a:pt x="1812" y="94"/>
                </a:lnTo>
                <a:lnTo>
                  <a:pt x="1816" y="97"/>
                </a:lnTo>
                <a:lnTo>
                  <a:pt x="1822" y="101"/>
                </a:lnTo>
                <a:lnTo>
                  <a:pt x="1825" y="104"/>
                </a:lnTo>
                <a:lnTo>
                  <a:pt x="1827" y="107"/>
                </a:lnTo>
                <a:lnTo>
                  <a:pt x="1831" y="109"/>
                </a:lnTo>
                <a:lnTo>
                  <a:pt x="1833" y="112"/>
                </a:lnTo>
                <a:lnTo>
                  <a:pt x="1833" y="116"/>
                </a:lnTo>
                <a:lnTo>
                  <a:pt x="1835" y="119"/>
                </a:lnTo>
                <a:lnTo>
                  <a:pt x="1835" y="122"/>
                </a:lnTo>
                <a:lnTo>
                  <a:pt x="1835" y="125"/>
                </a:lnTo>
                <a:lnTo>
                  <a:pt x="1833" y="128"/>
                </a:lnTo>
                <a:lnTo>
                  <a:pt x="1833" y="132"/>
                </a:lnTo>
                <a:lnTo>
                  <a:pt x="1831" y="135"/>
                </a:lnTo>
                <a:lnTo>
                  <a:pt x="1827" y="137"/>
                </a:lnTo>
                <a:lnTo>
                  <a:pt x="1825" y="140"/>
                </a:lnTo>
                <a:lnTo>
                  <a:pt x="1822" y="143"/>
                </a:lnTo>
                <a:lnTo>
                  <a:pt x="1816" y="147"/>
                </a:lnTo>
                <a:lnTo>
                  <a:pt x="1812" y="150"/>
                </a:lnTo>
                <a:lnTo>
                  <a:pt x="1806" y="152"/>
                </a:lnTo>
                <a:lnTo>
                  <a:pt x="1800" y="155"/>
                </a:lnTo>
                <a:lnTo>
                  <a:pt x="1795" y="158"/>
                </a:lnTo>
                <a:lnTo>
                  <a:pt x="1787" y="161"/>
                </a:lnTo>
                <a:lnTo>
                  <a:pt x="1779" y="164"/>
                </a:lnTo>
                <a:lnTo>
                  <a:pt x="1772" y="167"/>
                </a:lnTo>
                <a:lnTo>
                  <a:pt x="1762" y="169"/>
                </a:lnTo>
                <a:lnTo>
                  <a:pt x="1754" y="172"/>
                </a:lnTo>
                <a:lnTo>
                  <a:pt x="1745" y="174"/>
                </a:lnTo>
                <a:lnTo>
                  <a:pt x="1724" y="180"/>
                </a:lnTo>
                <a:lnTo>
                  <a:pt x="1702" y="185"/>
                </a:lnTo>
                <a:lnTo>
                  <a:pt x="1677" y="189"/>
                </a:lnTo>
                <a:lnTo>
                  <a:pt x="1653" y="195"/>
                </a:lnTo>
                <a:lnTo>
                  <a:pt x="1626" y="199"/>
                </a:lnTo>
                <a:lnTo>
                  <a:pt x="1597" y="203"/>
                </a:lnTo>
                <a:lnTo>
                  <a:pt x="1566" y="208"/>
                </a:lnTo>
                <a:lnTo>
                  <a:pt x="1535" y="212"/>
                </a:lnTo>
                <a:lnTo>
                  <a:pt x="1501" y="216"/>
                </a:lnTo>
                <a:lnTo>
                  <a:pt x="1466" y="219"/>
                </a:lnTo>
                <a:lnTo>
                  <a:pt x="1430" y="223"/>
                </a:lnTo>
                <a:lnTo>
                  <a:pt x="1393" y="226"/>
                </a:lnTo>
                <a:lnTo>
                  <a:pt x="1355" y="229"/>
                </a:lnTo>
                <a:lnTo>
                  <a:pt x="1314" y="231"/>
                </a:lnTo>
                <a:lnTo>
                  <a:pt x="1274" y="234"/>
                </a:lnTo>
                <a:lnTo>
                  <a:pt x="1234" y="236"/>
                </a:lnTo>
                <a:lnTo>
                  <a:pt x="1189" y="237"/>
                </a:lnTo>
                <a:lnTo>
                  <a:pt x="1147" y="240"/>
                </a:lnTo>
                <a:lnTo>
                  <a:pt x="1103" y="241"/>
                </a:lnTo>
                <a:lnTo>
                  <a:pt x="1057" y="242"/>
                </a:lnTo>
                <a:lnTo>
                  <a:pt x="1011" y="243"/>
                </a:lnTo>
                <a:lnTo>
                  <a:pt x="965" y="243"/>
                </a:lnTo>
                <a:lnTo>
                  <a:pt x="917" y="243"/>
                </a:lnTo>
                <a:lnTo>
                  <a:pt x="871" y="243"/>
                </a:lnTo>
                <a:lnTo>
                  <a:pt x="824" y="243"/>
                </a:lnTo>
                <a:lnTo>
                  <a:pt x="778" y="242"/>
                </a:lnTo>
                <a:lnTo>
                  <a:pt x="732" y="241"/>
                </a:lnTo>
                <a:lnTo>
                  <a:pt x="688" y="240"/>
                </a:lnTo>
                <a:lnTo>
                  <a:pt x="646" y="237"/>
                </a:lnTo>
                <a:lnTo>
                  <a:pt x="602" y="236"/>
                </a:lnTo>
                <a:lnTo>
                  <a:pt x="561" y="234"/>
                </a:lnTo>
                <a:lnTo>
                  <a:pt x="521" y="231"/>
                </a:lnTo>
                <a:lnTo>
                  <a:pt x="481" y="229"/>
                </a:lnTo>
                <a:lnTo>
                  <a:pt x="442" y="226"/>
                </a:lnTo>
                <a:lnTo>
                  <a:pt x="406" y="223"/>
                </a:lnTo>
                <a:lnTo>
                  <a:pt x="369" y="219"/>
                </a:lnTo>
                <a:lnTo>
                  <a:pt x="335" y="216"/>
                </a:lnTo>
                <a:lnTo>
                  <a:pt x="302" y="212"/>
                </a:lnTo>
                <a:lnTo>
                  <a:pt x="269" y="208"/>
                </a:lnTo>
                <a:lnTo>
                  <a:pt x="238" y="203"/>
                </a:lnTo>
                <a:lnTo>
                  <a:pt x="210" y="199"/>
                </a:lnTo>
                <a:lnTo>
                  <a:pt x="183" y="195"/>
                </a:lnTo>
                <a:lnTo>
                  <a:pt x="158" y="189"/>
                </a:lnTo>
                <a:lnTo>
                  <a:pt x="133" y="185"/>
                </a:lnTo>
                <a:lnTo>
                  <a:pt x="112" y="180"/>
                </a:lnTo>
                <a:lnTo>
                  <a:pt x="91" y="174"/>
                </a:lnTo>
                <a:lnTo>
                  <a:pt x="81" y="172"/>
                </a:lnTo>
                <a:lnTo>
                  <a:pt x="73" y="169"/>
                </a:lnTo>
                <a:lnTo>
                  <a:pt x="64" y="167"/>
                </a:lnTo>
                <a:lnTo>
                  <a:pt x="56" y="164"/>
                </a:lnTo>
                <a:lnTo>
                  <a:pt x="48" y="161"/>
                </a:lnTo>
                <a:lnTo>
                  <a:pt x="42" y="158"/>
                </a:lnTo>
                <a:lnTo>
                  <a:pt x="35" y="155"/>
                </a:lnTo>
                <a:lnTo>
                  <a:pt x="29" y="152"/>
                </a:lnTo>
                <a:lnTo>
                  <a:pt x="23" y="150"/>
                </a:lnTo>
                <a:lnTo>
                  <a:pt x="19" y="147"/>
                </a:lnTo>
                <a:lnTo>
                  <a:pt x="16" y="143"/>
                </a:lnTo>
                <a:lnTo>
                  <a:pt x="12" y="140"/>
                </a:lnTo>
                <a:lnTo>
                  <a:pt x="8" y="137"/>
                </a:lnTo>
                <a:lnTo>
                  <a:pt x="6" y="135"/>
                </a:lnTo>
                <a:lnTo>
                  <a:pt x="4" y="132"/>
                </a:lnTo>
                <a:lnTo>
                  <a:pt x="2" y="128"/>
                </a:lnTo>
                <a:lnTo>
                  <a:pt x="0" y="125"/>
                </a:lnTo>
                <a:lnTo>
                  <a:pt x="0" y="122"/>
                </a:lnTo>
              </a:path>
            </a:pathLst>
          </a:custGeom>
          <a:solidFill>
            <a:srgbClr val="FF9999"/>
          </a:solid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26" name="Rectangle 66"/>
          <p:cNvSpPr>
            <a:spLocks noChangeArrowheads="1"/>
          </p:cNvSpPr>
          <p:nvPr/>
        </p:nvSpPr>
        <p:spPr bwMode="auto">
          <a:xfrm>
            <a:off x="5502275" y="4637088"/>
            <a:ext cx="11430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已测试模块</a:t>
            </a:r>
            <a:endParaRPr lang="zh-CN" altLang="en-US" b="1" i="0">
              <a:latin typeface="华文楷体" pitchFamily="2" charset="-122"/>
              <a:ea typeface="华文楷体" pitchFamily="2" charset="-122"/>
            </a:endParaRPr>
          </a:p>
        </p:txBody>
      </p:sp>
      <p:sp>
        <p:nvSpPr>
          <p:cNvPr id="92227" name="Rectangle 67"/>
          <p:cNvSpPr>
            <a:spLocks noChangeArrowheads="1"/>
          </p:cNvSpPr>
          <p:nvPr/>
        </p:nvSpPr>
        <p:spPr bwMode="auto">
          <a:xfrm>
            <a:off x="5062538" y="5200650"/>
            <a:ext cx="1293812" cy="325438"/>
          </a:xfrm>
          <a:prstGeom prst="rect">
            <a:avLst/>
          </a:prstGeom>
          <a:solidFill>
            <a:srgbClr val="FFFFFF"/>
          </a:solidFill>
          <a:ln w="9525">
            <a:no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228" name="Rectangle 68"/>
          <p:cNvSpPr>
            <a:spLocks noChangeArrowheads="1"/>
          </p:cNvSpPr>
          <p:nvPr/>
        </p:nvSpPr>
        <p:spPr bwMode="auto">
          <a:xfrm>
            <a:off x="5062538" y="5200650"/>
            <a:ext cx="1293812" cy="325438"/>
          </a:xfrm>
          <a:prstGeom prst="rect">
            <a:avLst/>
          </a:prstGeom>
          <a:solidFill>
            <a:schemeClr val="bg1">
              <a:lumMod val="85000"/>
            </a:schemeClr>
          </a:solidFill>
          <a:ln w="12700">
            <a:solidFill>
              <a:srgbClr val="000000"/>
            </a:solid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229" name="Rectangle 69"/>
          <p:cNvSpPr>
            <a:spLocks noChangeArrowheads="1"/>
          </p:cNvSpPr>
          <p:nvPr/>
        </p:nvSpPr>
        <p:spPr bwMode="auto">
          <a:xfrm>
            <a:off x="5295900" y="5233988"/>
            <a:ext cx="9144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单元测试</a:t>
            </a:r>
            <a:endParaRPr lang="zh-CN" altLang="en-US" b="1" i="0">
              <a:latin typeface="华文楷体" pitchFamily="2" charset="-122"/>
              <a:ea typeface="华文楷体" pitchFamily="2" charset="-122"/>
            </a:endParaRPr>
          </a:p>
        </p:txBody>
      </p:sp>
      <p:sp>
        <p:nvSpPr>
          <p:cNvPr id="92230" name="Rectangle 70"/>
          <p:cNvSpPr>
            <a:spLocks noChangeArrowheads="1"/>
          </p:cNvSpPr>
          <p:nvPr/>
        </p:nvSpPr>
        <p:spPr bwMode="auto">
          <a:xfrm>
            <a:off x="152400" y="1047750"/>
            <a:ext cx="228600" cy="274638"/>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需</a:t>
            </a:r>
            <a:endParaRPr lang="zh-CN" altLang="en-US" b="1" i="0">
              <a:latin typeface="华文楷体" pitchFamily="2" charset="-122"/>
              <a:ea typeface="华文楷体" pitchFamily="2" charset="-122"/>
            </a:endParaRPr>
          </a:p>
        </p:txBody>
      </p:sp>
      <p:sp>
        <p:nvSpPr>
          <p:cNvPr id="92231" name="Rectangle 71"/>
          <p:cNvSpPr>
            <a:spLocks noChangeArrowheads="1"/>
          </p:cNvSpPr>
          <p:nvPr/>
        </p:nvSpPr>
        <p:spPr bwMode="auto">
          <a:xfrm>
            <a:off x="152400" y="1322388"/>
            <a:ext cx="2286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求</a:t>
            </a:r>
            <a:endParaRPr lang="zh-CN" altLang="en-US" b="1" i="0">
              <a:latin typeface="华文楷体" pitchFamily="2" charset="-122"/>
              <a:ea typeface="华文楷体" pitchFamily="2" charset="-122"/>
            </a:endParaRPr>
          </a:p>
        </p:txBody>
      </p:sp>
      <p:sp>
        <p:nvSpPr>
          <p:cNvPr id="92232" name="Rectangle 72"/>
          <p:cNvSpPr>
            <a:spLocks noChangeArrowheads="1"/>
          </p:cNvSpPr>
          <p:nvPr/>
        </p:nvSpPr>
        <p:spPr bwMode="auto">
          <a:xfrm>
            <a:off x="152400" y="1598613"/>
            <a:ext cx="2286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分</a:t>
            </a:r>
            <a:endParaRPr lang="zh-CN" altLang="en-US" b="1" i="0">
              <a:latin typeface="华文楷体" pitchFamily="2" charset="-122"/>
              <a:ea typeface="华文楷体" pitchFamily="2" charset="-122"/>
            </a:endParaRPr>
          </a:p>
        </p:txBody>
      </p:sp>
      <p:sp>
        <p:nvSpPr>
          <p:cNvPr id="92233" name="Rectangle 73"/>
          <p:cNvSpPr>
            <a:spLocks noChangeArrowheads="1"/>
          </p:cNvSpPr>
          <p:nvPr/>
        </p:nvSpPr>
        <p:spPr bwMode="auto">
          <a:xfrm>
            <a:off x="152400" y="1873250"/>
            <a:ext cx="228600" cy="274638"/>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析</a:t>
            </a:r>
            <a:endParaRPr lang="zh-CN" altLang="en-US" b="1" i="0">
              <a:latin typeface="华文楷体" pitchFamily="2" charset="-122"/>
              <a:ea typeface="华文楷体" pitchFamily="2" charset="-122"/>
            </a:endParaRPr>
          </a:p>
        </p:txBody>
      </p:sp>
      <p:sp>
        <p:nvSpPr>
          <p:cNvPr id="92234" name="Freeform 74"/>
          <p:cNvSpPr>
            <a:spLocks/>
          </p:cNvSpPr>
          <p:nvPr/>
        </p:nvSpPr>
        <p:spPr bwMode="auto">
          <a:xfrm>
            <a:off x="890588" y="1549400"/>
            <a:ext cx="647700" cy="315913"/>
          </a:xfrm>
          <a:custGeom>
            <a:avLst/>
            <a:gdLst>
              <a:gd name="T0" fmla="*/ 2147483647 w 817"/>
              <a:gd name="T1" fmla="*/ 2147483647 h 199"/>
              <a:gd name="T2" fmla="*/ 0 w 817"/>
              <a:gd name="T3" fmla="*/ 2147483647 h 199"/>
              <a:gd name="T4" fmla="*/ 0 w 817"/>
              <a:gd name="T5" fmla="*/ 2147483647 h 199"/>
              <a:gd name="T6" fmla="*/ 2147483647 w 817"/>
              <a:gd name="T7" fmla="*/ 0 h 199"/>
              <a:gd name="T8" fmla="*/ 0 60000 65536"/>
              <a:gd name="T9" fmla="*/ 0 60000 65536"/>
              <a:gd name="T10" fmla="*/ 0 60000 65536"/>
              <a:gd name="T11" fmla="*/ 0 60000 65536"/>
              <a:gd name="T12" fmla="*/ 0 w 817"/>
              <a:gd name="T13" fmla="*/ 0 h 199"/>
              <a:gd name="T14" fmla="*/ 817 w 817"/>
              <a:gd name="T15" fmla="*/ 199 h 199"/>
            </a:gdLst>
            <a:ahLst/>
            <a:cxnLst>
              <a:cxn ang="T8">
                <a:pos x="T0" y="T1"/>
              </a:cxn>
              <a:cxn ang="T9">
                <a:pos x="T2" y="T3"/>
              </a:cxn>
              <a:cxn ang="T10">
                <a:pos x="T4" y="T5"/>
              </a:cxn>
              <a:cxn ang="T11">
                <a:pos x="T6" y="T7"/>
              </a:cxn>
            </a:cxnLst>
            <a:rect l="T12" t="T13" r="T14" b="T15"/>
            <a:pathLst>
              <a:path w="817" h="199">
                <a:moveTo>
                  <a:pt x="817" y="199"/>
                </a:moveTo>
                <a:lnTo>
                  <a:pt x="0" y="199"/>
                </a:lnTo>
                <a:lnTo>
                  <a:pt x="0" y="2"/>
                </a:lnTo>
                <a:lnTo>
                  <a:pt x="548" y="0"/>
                </a:lnTo>
              </a:path>
            </a:pathLst>
          </a:cu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35" name="Freeform 75"/>
          <p:cNvSpPr>
            <a:spLocks/>
          </p:cNvSpPr>
          <p:nvPr/>
        </p:nvSpPr>
        <p:spPr bwMode="auto">
          <a:xfrm>
            <a:off x="1309688" y="1487488"/>
            <a:ext cx="168275" cy="125412"/>
          </a:xfrm>
          <a:custGeom>
            <a:avLst/>
            <a:gdLst>
              <a:gd name="T0" fmla="*/ 0 w 211"/>
              <a:gd name="T1" fmla="*/ 0 h 79"/>
              <a:gd name="T2" fmla="*/ 2147483647 w 211"/>
              <a:gd name="T3" fmla="*/ 2147483647 h 79"/>
              <a:gd name="T4" fmla="*/ 2147483647 w 211"/>
              <a:gd name="T5" fmla="*/ 2147483647 h 79"/>
              <a:gd name="T6" fmla="*/ 0 w 211"/>
              <a:gd name="T7" fmla="*/ 0 h 79"/>
              <a:gd name="T8" fmla="*/ 0 60000 65536"/>
              <a:gd name="T9" fmla="*/ 0 60000 65536"/>
              <a:gd name="T10" fmla="*/ 0 60000 65536"/>
              <a:gd name="T11" fmla="*/ 0 60000 65536"/>
              <a:gd name="T12" fmla="*/ 0 w 211"/>
              <a:gd name="T13" fmla="*/ 0 h 79"/>
              <a:gd name="T14" fmla="*/ 211 w 211"/>
              <a:gd name="T15" fmla="*/ 79 h 79"/>
            </a:gdLst>
            <a:ahLst/>
            <a:cxnLst>
              <a:cxn ang="T8">
                <a:pos x="T0" y="T1"/>
              </a:cxn>
              <a:cxn ang="T9">
                <a:pos x="T2" y="T3"/>
              </a:cxn>
              <a:cxn ang="T10">
                <a:pos x="T4" y="T5"/>
              </a:cxn>
              <a:cxn ang="T11">
                <a:pos x="T6" y="T7"/>
              </a:cxn>
            </a:cxnLst>
            <a:rect l="T12" t="T13" r="T14" b="T15"/>
            <a:pathLst>
              <a:path w="211" h="79">
                <a:moveTo>
                  <a:pt x="0" y="0"/>
                </a:moveTo>
                <a:lnTo>
                  <a:pt x="211" y="38"/>
                </a:lnTo>
                <a:lnTo>
                  <a:pt x="2" y="79"/>
                </a:lnTo>
                <a:lnTo>
                  <a:pt x="0" y="0"/>
                </a:lnTo>
                <a:close/>
              </a:path>
            </a:pathLst>
          </a:custGeom>
          <a:solidFill>
            <a:srgbClr val="000000"/>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36" name="Freeform 76"/>
          <p:cNvSpPr>
            <a:spLocks/>
          </p:cNvSpPr>
          <p:nvPr/>
        </p:nvSpPr>
        <p:spPr bwMode="auto">
          <a:xfrm>
            <a:off x="1377950" y="2549525"/>
            <a:ext cx="623888" cy="315913"/>
          </a:xfrm>
          <a:custGeom>
            <a:avLst/>
            <a:gdLst>
              <a:gd name="T0" fmla="*/ 2147483647 w 786"/>
              <a:gd name="T1" fmla="*/ 2147483647 h 199"/>
              <a:gd name="T2" fmla="*/ 0 w 786"/>
              <a:gd name="T3" fmla="*/ 2147483647 h 199"/>
              <a:gd name="T4" fmla="*/ 0 w 786"/>
              <a:gd name="T5" fmla="*/ 2147483647 h 199"/>
              <a:gd name="T6" fmla="*/ 2147483647 w 786"/>
              <a:gd name="T7" fmla="*/ 0 h 199"/>
              <a:gd name="T8" fmla="*/ 0 60000 65536"/>
              <a:gd name="T9" fmla="*/ 0 60000 65536"/>
              <a:gd name="T10" fmla="*/ 0 60000 65536"/>
              <a:gd name="T11" fmla="*/ 0 60000 65536"/>
              <a:gd name="T12" fmla="*/ 0 w 786"/>
              <a:gd name="T13" fmla="*/ 0 h 199"/>
              <a:gd name="T14" fmla="*/ 786 w 786"/>
              <a:gd name="T15" fmla="*/ 199 h 199"/>
            </a:gdLst>
            <a:ahLst/>
            <a:cxnLst>
              <a:cxn ang="T8">
                <a:pos x="T0" y="T1"/>
              </a:cxn>
              <a:cxn ang="T9">
                <a:pos x="T2" y="T3"/>
              </a:cxn>
              <a:cxn ang="T10">
                <a:pos x="T4" y="T5"/>
              </a:cxn>
              <a:cxn ang="T11">
                <a:pos x="T6" y="T7"/>
              </a:cxn>
            </a:cxnLst>
            <a:rect l="T12" t="T13" r="T14" b="T15"/>
            <a:pathLst>
              <a:path w="786" h="199">
                <a:moveTo>
                  <a:pt x="786" y="199"/>
                </a:moveTo>
                <a:lnTo>
                  <a:pt x="0" y="199"/>
                </a:lnTo>
                <a:lnTo>
                  <a:pt x="0" y="2"/>
                </a:lnTo>
                <a:lnTo>
                  <a:pt x="519" y="0"/>
                </a:lnTo>
              </a:path>
            </a:pathLst>
          </a:cu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37" name="Freeform 77"/>
          <p:cNvSpPr>
            <a:spLocks/>
          </p:cNvSpPr>
          <p:nvPr/>
        </p:nvSpPr>
        <p:spPr bwMode="auto">
          <a:xfrm>
            <a:off x="1776413" y="2487613"/>
            <a:ext cx="166687" cy="123825"/>
          </a:xfrm>
          <a:custGeom>
            <a:avLst/>
            <a:gdLst>
              <a:gd name="T0" fmla="*/ 0 w 211"/>
              <a:gd name="T1" fmla="*/ 0 h 78"/>
              <a:gd name="T2" fmla="*/ 2147483647 w 211"/>
              <a:gd name="T3" fmla="*/ 2147483647 h 78"/>
              <a:gd name="T4" fmla="*/ 0 w 211"/>
              <a:gd name="T5" fmla="*/ 2147483647 h 78"/>
              <a:gd name="T6" fmla="*/ 0 w 211"/>
              <a:gd name="T7" fmla="*/ 0 h 78"/>
              <a:gd name="T8" fmla="*/ 0 60000 65536"/>
              <a:gd name="T9" fmla="*/ 0 60000 65536"/>
              <a:gd name="T10" fmla="*/ 0 60000 65536"/>
              <a:gd name="T11" fmla="*/ 0 60000 65536"/>
              <a:gd name="T12" fmla="*/ 0 w 211"/>
              <a:gd name="T13" fmla="*/ 0 h 78"/>
              <a:gd name="T14" fmla="*/ 211 w 211"/>
              <a:gd name="T15" fmla="*/ 78 h 78"/>
            </a:gdLst>
            <a:ahLst/>
            <a:cxnLst>
              <a:cxn ang="T8">
                <a:pos x="T0" y="T1"/>
              </a:cxn>
              <a:cxn ang="T9">
                <a:pos x="T2" y="T3"/>
              </a:cxn>
              <a:cxn ang="T10">
                <a:pos x="T4" y="T5"/>
              </a:cxn>
              <a:cxn ang="T11">
                <a:pos x="T6" y="T7"/>
              </a:cxn>
            </a:cxnLst>
            <a:rect l="T12" t="T13" r="T14" b="T15"/>
            <a:pathLst>
              <a:path w="211" h="78">
                <a:moveTo>
                  <a:pt x="0" y="0"/>
                </a:moveTo>
                <a:lnTo>
                  <a:pt x="211" y="38"/>
                </a:lnTo>
                <a:lnTo>
                  <a:pt x="0" y="78"/>
                </a:lnTo>
                <a:lnTo>
                  <a:pt x="0" y="0"/>
                </a:lnTo>
                <a:close/>
              </a:path>
            </a:pathLst>
          </a:custGeom>
          <a:solidFill>
            <a:srgbClr val="000000"/>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38" name="Rectangle 78"/>
          <p:cNvSpPr>
            <a:spLocks noChangeArrowheads="1"/>
          </p:cNvSpPr>
          <p:nvPr/>
        </p:nvSpPr>
        <p:spPr bwMode="auto">
          <a:xfrm>
            <a:off x="522288" y="1598613"/>
            <a:ext cx="381000" cy="228600"/>
          </a:xfrm>
          <a:prstGeom prst="rect">
            <a:avLst/>
          </a:prstGeom>
          <a:noFill/>
          <a:ln w="9525">
            <a:noFill/>
            <a:miter lim="800000"/>
            <a:headEnd/>
            <a:tailEnd/>
          </a:ln>
        </p:spPr>
        <p:txBody>
          <a:bodyPr wrap="none" lIns="0" tIns="0" rIns="0" bIns="0">
            <a:spAutoFit/>
          </a:bodyPr>
          <a:lstStyle/>
          <a:p>
            <a:pPr defTabSz="912813"/>
            <a:r>
              <a:rPr lang="zh-CN" altLang="en-US" sz="1500" b="1" i="0" dirty="0">
                <a:solidFill>
                  <a:srgbClr val="000000"/>
                </a:solidFill>
                <a:latin typeface="华文楷体" pitchFamily="2" charset="-122"/>
                <a:ea typeface="华文楷体" pitchFamily="2" charset="-122"/>
              </a:rPr>
              <a:t>评审</a:t>
            </a:r>
            <a:endParaRPr lang="zh-CN" altLang="en-US" b="1" i="0" dirty="0">
              <a:latin typeface="华文楷体" pitchFamily="2" charset="-122"/>
              <a:ea typeface="华文楷体" pitchFamily="2" charset="-122"/>
            </a:endParaRPr>
          </a:p>
        </p:txBody>
      </p:sp>
      <p:sp>
        <p:nvSpPr>
          <p:cNvPr id="92239" name="Rectangle 79"/>
          <p:cNvSpPr>
            <a:spLocks noChangeArrowheads="1"/>
          </p:cNvSpPr>
          <p:nvPr/>
        </p:nvSpPr>
        <p:spPr bwMode="auto">
          <a:xfrm>
            <a:off x="1011238" y="2598738"/>
            <a:ext cx="381000" cy="228600"/>
          </a:xfrm>
          <a:prstGeom prst="rect">
            <a:avLst/>
          </a:prstGeom>
          <a:noFill/>
          <a:ln w="9525">
            <a:noFill/>
            <a:miter lim="800000"/>
            <a:headEnd/>
            <a:tailEnd/>
          </a:ln>
        </p:spPr>
        <p:txBody>
          <a:bodyPr wrap="none" lIns="0" tIns="0" rIns="0" bIns="0">
            <a:spAutoFit/>
          </a:bodyPr>
          <a:lstStyle/>
          <a:p>
            <a:pPr defTabSz="912813"/>
            <a:r>
              <a:rPr lang="zh-CN" altLang="en-US" sz="1500" b="1" i="0">
                <a:solidFill>
                  <a:srgbClr val="000000"/>
                </a:solidFill>
                <a:latin typeface="华文楷体" pitchFamily="2" charset="-122"/>
                <a:ea typeface="华文楷体" pitchFamily="2" charset="-122"/>
              </a:rPr>
              <a:t>评审</a:t>
            </a:r>
            <a:endParaRPr lang="zh-CN" altLang="en-US" b="1" i="0">
              <a:latin typeface="华文楷体" pitchFamily="2" charset="-122"/>
              <a:ea typeface="华文楷体" pitchFamily="2" charset="-122"/>
            </a:endParaRPr>
          </a:p>
        </p:txBody>
      </p:sp>
      <p:sp>
        <p:nvSpPr>
          <p:cNvPr id="92240" name="Freeform 80"/>
          <p:cNvSpPr>
            <a:spLocks/>
          </p:cNvSpPr>
          <p:nvPr/>
        </p:nvSpPr>
        <p:spPr bwMode="auto">
          <a:xfrm>
            <a:off x="2097088" y="3602038"/>
            <a:ext cx="622300" cy="314325"/>
          </a:xfrm>
          <a:custGeom>
            <a:avLst/>
            <a:gdLst>
              <a:gd name="T0" fmla="*/ 2147483647 w 786"/>
              <a:gd name="T1" fmla="*/ 2147483647 h 198"/>
              <a:gd name="T2" fmla="*/ 0 w 786"/>
              <a:gd name="T3" fmla="*/ 2147483647 h 198"/>
              <a:gd name="T4" fmla="*/ 0 w 786"/>
              <a:gd name="T5" fmla="*/ 2147483647 h 198"/>
              <a:gd name="T6" fmla="*/ 2147483647 w 786"/>
              <a:gd name="T7" fmla="*/ 0 h 198"/>
              <a:gd name="T8" fmla="*/ 0 60000 65536"/>
              <a:gd name="T9" fmla="*/ 0 60000 65536"/>
              <a:gd name="T10" fmla="*/ 0 60000 65536"/>
              <a:gd name="T11" fmla="*/ 0 60000 65536"/>
              <a:gd name="T12" fmla="*/ 0 w 786"/>
              <a:gd name="T13" fmla="*/ 0 h 198"/>
              <a:gd name="T14" fmla="*/ 786 w 786"/>
              <a:gd name="T15" fmla="*/ 198 h 198"/>
            </a:gdLst>
            <a:ahLst/>
            <a:cxnLst>
              <a:cxn ang="T8">
                <a:pos x="T0" y="T1"/>
              </a:cxn>
              <a:cxn ang="T9">
                <a:pos x="T2" y="T3"/>
              </a:cxn>
              <a:cxn ang="T10">
                <a:pos x="T4" y="T5"/>
              </a:cxn>
              <a:cxn ang="T11">
                <a:pos x="T6" y="T7"/>
              </a:cxn>
            </a:cxnLst>
            <a:rect l="T12" t="T13" r="T14" b="T15"/>
            <a:pathLst>
              <a:path w="786" h="198">
                <a:moveTo>
                  <a:pt x="786" y="198"/>
                </a:moveTo>
                <a:lnTo>
                  <a:pt x="0" y="198"/>
                </a:lnTo>
                <a:lnTo>
                  <a:pt x="0" y="2"/>
                </a:lnTo>
                <a:lnTo>
                  <a:pt x="521" y="0"/>
                </a:lnTo>
              </a:path>
            </a:pathLst>
          </a:cu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41" name="Freeform 81"/>
          <p:cNvSpPr>
            <a:spLocks/>
          </p:cNvSpPr>
          <p:nvPr/>
        </p:nvSpPr>
        <p:spPr bwMode="auto">
          <a:xfrm>
            <a:off x="2493963" y="3538538"/>
            <a:ext cx="168275" cy="125412"/>
          </a:xfrm>
          <a:custGeom>
            <a:avLst/>
            <a:gdLst>
              <a:gd name="T0" fmla="*/ 0 w 211"/>
              <a:gd name="T1" fmla="*/ 0 h 79"/>
              <a:gd name="T2" fmla="*/ 2147483647 w 211"/>
              <a:gd name="T3" fmla="*/ 2147483647 h 79"/>
              <a:gd name="T4" fmla="*/ 2147483647 w 211"/>
              <a:gd name="T5" fmla="*/ 2147483647 h 79"/>
              <a:gd name="T6" fmla="*/ 0 w 211"/>
              <a:gd name="T7" fmla="*/ 0 h 79"/>
              <a:gd name="T8" fmla="*/ 0 60000 65536"/>
              <a:gd name="T9" fmla="*/ 0 60000 65536"/>
              <a:gd name="T10" fmla="*/ 0 60000 65536"/>
              <a:gd name="T11" fmla="*/ 0 60000 65536"/>
              <a:gd name="T12" fmla="*/ 0 w 211"/>
              <a:gd name="T13" fmla="*/ 0 h 79"/>
              <a:gd name="T14" fmla="*/ 211 w 211"/>
              <a:gd name="T15" fmla="*/ 79 h 79"/>
            </a:gdLst>
            <a:ahLst/>
            <a:cxnLst>
              <a:cxn ang="T8">
                <a:pos x="T0" y="T1"/>
              </a:cxn>
              <a:cxn ang="T9">
                <a:pos x="T2" y="T3"/>
              </a:cxn>
              <a:cxn ang="T10">
                <a:pos x="T4" y="T5"/>
              </a:cxn>
              <a:cxn ang="T11">
                <a:pos x="T6" y="T7"/>
              </a:cxn>
            </a:cxnLst>
            <a:rect l="T12" t="T13" r="T14" b="T15"/>
            <a:pathLst>
              <a:path w="211" h="79">
                <a:moveTo>
                  <a:pt x="0" y="0"/>
                </a:moveTo>
                <a:lnTo>
                  <a:pt x="211" y="39"/>
                </a:lnTo>
                <a:lnTo>
                  <a:pt x="1" y="79"/>
                </a:lnTo>
                <a:lnTo>
                  <a:pt x="0" y="0"/>
                </a:lnTo>
                <a:close/>
              </a:path>
            </a:pathLst>
          </a:custGeom>
          <a:solidFill>
            <a:srgbClr val="000000"/>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42" name="Rectangle 82"/>
          <p:cNvSpPr>
            <a:spLocks noChangeArrowheads="1"/>
          </p:cNvSpPr>
          <p:nvPr/>
        </p:nvSpPr>
        <p:spPr bwMode="auto">
          <a:xfrm>
            <a:off x="1728788" y="3649663"/>
            <a:ext cx="381000" cy="228600"/>
          </a:xfrm>
          <a:prstGeom prst="rect">
            <a:avLst/>
          </a:prstGeom>
          <a:noFill/>
          <a:ln w="9525">
            <a:noFill/>
            <a:miter lim="800000"/>
            <a:headEnd/>
            <a:tailEnd/>
          </a:ln>
        </p:spPr>
        <p:txBody>
          <a:bodyPr wrap="none" lIns="0" tIns="0" rIns="0" bIns="0">
            <a:spAutoFit/>
          </a:bodyPr>
          <a:lstStyle/>
          <a:p>
            <a:pPr defTabSz="912813"/>
            <a:r>
              <a:rPr lang="zh-CN" altLang="en-US" sz="1500" b="1" i="0" dirty="0">
                <a:solidFill>
                  <a:srgbClr val="000000"/>
                </a:solidFill>
                <a:latin typeface="华文楷体" pitchFamily="2" charset="-122"/>
                <a:ea typeface="华文楷体" pitchFamily="2" charset="-122"/>
              </a:rPr>
              <a:t>评审</a:t>
            </a:r>
            <a:endParaRPr lang="zh-CN" altLang="en-US" b="1" i="0" dirty="0">
              <a:latin typeface="华文楷体" pitchFamily="2" charset="-122"/>
              <a:ea typeface="华文楷体" pitchFamily="2" charset="-122"/>
            </a:endParaRPr>
          </a:p>
        </p:txBody>
      </p:sp>
      <p:sp>
        <p:nvSpPr>
          <p:cNvPr id="92243" name="Freeform 83"/>
          <p:cNvSpPr>
            <a:spLocks/>
          </p:cNvSpPr>
          <p:nvPr/>
        </p:nvSpPr>
        <p:spPr bwMode="auto">
          <a:xfrm>
            <a:off x="2625725" y="4687888"/>
            <a:ext cx="623888" cy="315912"/>
          </a:xfrm>
          <a:custGeom>
            <a:avLst/>
            <a:gdLst>
              <a:gd name="T0" fmla="*/ 2147483647 w 786"/>
              <a:gd name="T1" fmla="*/ 2147483647 h 199"/>
              <a:gd name="T2" fmla="*/ 0 w 786"/>
              <a:gd name="T3" fmla="*/ 2147483647 h 199"/>
              <a:gd name="T4" fmla="*/ 0 w 786"/>
              <a:gd name="T5" fmla="*/ 2147483647 h 199"/>
              <a:gd name="T6" fmla="*/ 2147483647 w 786"/>
              <a:gd name="T7" fmla="*/ 0 h 199"/>
              <a:gd name="T8" fmla="*/ 0 60000 65536"/>
              <a:gd name="T9" fmla="*/ 0 60000 65536"/>
              <a:gd name="T10" fmla="*/ 0 60000 65536"/>
              <a:gd name="T11" fmla="*/ 0 60000 65536"/>
              <a:gd name="T12" fmla="*/ 0 w 786"/>
              <a:gd name="T13" fmla="*/ 0 h 199"/>
              <a:gd name="T14" fmla="*/ 786 w 786"/>
              <a:gd name="T15" fmla="*/ 199 h 199"/>
            </a:gdLst>
            <a:ahLst/>
            <a:cxnLst>
              <a:cxn ang="T8">
                <a:pos x="T0" y="T1"/>
              </a:cxn>
              <a:cxn ang="T9">
                <a:pos x="T2" y="T3"/>
              </a:cxn>
              <a:cxn ang="T10">
                <a:pos x="T4" y="T5"/>
              </a:cxn>
              <a:cxn ang="T11">
                <a:pos x="T6" y="T7"/>
              </a:cxn>
            </a:cxnLst>
            <a:rect l="T12" t="T13" r="T14" b="T15"/>
            <a:pathLst>
              <a:path w="786" h="199">
                <a:moveTo>
                  <a:pt x="786" y="199"/>
                </a:moveTo>
                <a:lnTo>
                  <a:pt x="0" y="199"/>
                </a:lnTo>
                <a:lnTo>
                  <a:pt x="0" y="2"/>
                </a:lnTo>
                <a:lnTo>
                  <a:pt x="518" y="0"/>
                </a:lnTo>
              </a:path>
            </a:pathLst>
          </a:cu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44" name="Freeform 84"/>
          <p:cNvSpPr>
            <a:spLocks/>
          </p:cNvSpPr>
          <p:nvPr/>
        </p:nvSpPr>
        <p:spPr bwMode="auto">
          <a:xfrm>
            <a:off x="3024188" y="4624388"/>
            <a:ext cx="166687" cy="125412"/>
          </a:xfrm>
          <a:custGeom>
            <a:avLst/>
            <a:gdLst>
              <a:gd name="T0" fmla="*/ 0 w 212"/>
              <a:gd name="T1" fmla="*/ 0 h 79"/>
              <a:gd name="T2" fmla="*/ 2147483647 w 212"/>
              <a:gd name="T3" fmla="*/ 2147483647 h 79"/>
              <a:gd name="T4" fmla="*/ 0 w 212"/>
              <a:gd name="T5" fmla="*/ 2147483647 h 79"/>
              <a:gd name="T6" fmla="*/ 0 w 212"/>
              <a:gd name="T7" fmla="*/ 0 h 79"/>
              <a:gd name="T8" fmla="*/ 0 60000 65536"/>
              <a:gd name="T9" fmla="*/ 0 60000 65536"/>
              <a:gd name="T10" fmla="*/ 0 60000 65536"/>
              <a:gd name="T11" fmla="*/ 0 60000 65536"/>
              <a:gd name="T12" fmla="*/ 0 w 212"/>
              <a:gd name="T13" fmla="*/ 0 h 79"/>
              <a:gd name="T14" fmla="*/ 212 w 212"/>
              <a:gd name="T15" fmla="*/ 79 h 79"/>
            </a:gdLst>
            <a:ahLst/>
            <a:cxnLst>
              <a:cxn ang="T8">
                <a:pos x="T0" y="T1"/>
              </a:cxn>
              <a:cxn ang="T9">
                <a:pos x="T2" y="T3"/>
              </a:cxn>
              <a:cxn ang="T10">
                <a:pos x="T4" y="T5"/>
              </a:cxn>
              <a:cxn ang="T11">
                <a:pos x="T6" y="T7"/>
              </a:cxn>
            </a:cxnLst>
            <a:rect l="T12" t="T13" r="T14" b="T15"/>
            <a:pathLst>
              <a:path w="212" h="79">
                <a:moveTo>
                  <a:pt x="0" y="0"/>
                </a:moveTo>
                <a:lnTo>
                  <a:pt x="212" y="39"/>
                </a:lnTo>
                <a:lnTo>
                  <a:pt x="0" y="79"/>
                </a:lnTo>
                <a:lnTo>
                  <a:pt x="0" y="0"/>
                </a:lnTo>
                <a:close/>
              </a:path>
            </a:pathLst>
          </a:custGeom>
          <a:solidFill>
            <a:srgbClr val="000000"/>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45" name="Rectangle 85"/>
          <p:cNvSpPr>
            <a:spLocks noChangeArrowheads="1"/>
          </p:cNvSpPr>
          <p:nvPr/>
        </p:nvSpPr>
        <p:spPr bwMode="auto">
          <a:xfrm>
            <a:off x="2257425" y="4737100"/>
            <a:ext cx="381000" cy="228600"/>
          </a:xfrm>
          <a:prstGeom prst="rect">
            <a:avLst/>
          </a:prstGeom>
          <a:noFill/>
          <a:ln w="9525">
            <a:noFill/>
            <a:miter lim="800000"/>
            <a:headEnd/>
            <a:tailEnd/>
          </a:ln>
        </p:spPr>
        <p:txBody>
          <a:bodyPr wrap="none" lIns="0" tIns="0" rIns="0" bIns="0">
            <a:spAutoFit/>
          </a:bodyPr>
          <a:lstStyle/>
          <a:p>
            <a:pPr defTabSz="912813"/>
            <a:r>
              <a:rPr lang="zh-CN" altLang="en-US" sz="1500" b="1" i="0">
                <a:solidFill>
                  <a:srgbClr val="000000"/>
                </a:solidFill>
                <a:latin typeface="华文楷体" pitchFamily="2" charset="-122"/>
                <a:ea typeface="华文楷体" pitchFamily="2" charset="-122"/>
              </a:rPr>
              <a:t>评审</a:t>
            </a:r>
            <a:endParaRPr lang="zh-CN" altLang="en-US" b="1" i="0">
              <a:latin typeface="华文楷体" pitchFamily="2" charset="-122"/>
              <a:ea typeface="华文楷体" pitchFamily="2" charset="-122"/>
            </a:endParaRPr>
          </a:p>
        </p:txBody>
      </p:sp>
      <p:sp>
        <p:nvSpPr>
          <p:cNvPr id="92246" name="Freeform 86"/>
          <p:cNvSpPr>
            <a:spLocks/>
          </p:cNvSpPr>
          <p:nvPr/>
        </p:nvSpPr>
        <p:spPr bwMode="auto">
          <a:xfrm>
            <a:off x="6278563" y="4610100"/>
            <a:ext cx="623887" cy="312738"/>
          </a:xfrm>
          <a:custGeom>
            <a:avLst/>
            <a:gdLst>
              <a:gd name="T0" fmla="*/ 0 w 786"/>
              <a:gd name="T1" fmla="*/ 2147483647 h 197"/>
              <a:gd name="T2" fmla="*/ 2147483647 w 786"/>
              <a:gd name="T3" fmla="*/ 2147483647 h 197"/>
              <a:gd name="T4" fmla="*/ 2147483647 w 786"/>
              <a:gd name="T5" fmla="*/ 2147483647 h 197"/>
              <a:gd name="T6" fmla="*/ 2147483647 w 786"/>
              <a:gd name="T7" fmla="*/ 0 h 197"/>
              <a:gd name="T8" fmla="*/ 0 60000 65536"/>
              <a:gd name="T9" fmla="*/ 0 60000 65536"/>
              <a:gd name="T10" fmla="*/ 0 60000 65536"/>
              <a:gd name="T11" fmla="*/ 0 60000 65536"/>
              <a:gd name="T12" fmla="*/ 0 w 786"/>
              <a:gd name="T13" fmla="*/ 0 h 197"/>
              <a:gd name="T14" fmla="*/ 786 w 786"/>
              <a:gd name="T15" fmla="*/ 197 h 197"/>
            </a:gdLst>
            <a:ahLst/>
            <a:cxnLst>
              <a:cxn ang="T8">
                <a:pos x="T0" y="T1"/>
              </a:cxn>
              <a:cxn ang="T9">
                <a:pos x="T2" y="T3"/>
              </a:cxn>
              <a:cxn ang="T10">
                <a:pos x="T4" y="T5"/>
              </a:cxn>
              <a:cxn ang="T11">
                <a:pos x="T6" y="T7"/>
              </a:cxn>
            </a:cxnLst>
            <a:rect l="T12" t="T13" r="T14" b="T15"/>
            <a:pathLst>
              <a:path w="786" h="197">
                <a:moveTo>
                  <a:pt x="0" y="197"/>
                </a:moveTo>
                <a:lnTo>
                  <a:pt x="786" y="197"/>
                </a:lnTo>
                <a:lnTo>
                  <a:pt x="786" y="2"/>
                </a:lnTo>
                <a:lnTo>
                  <a:pt x="267" y="0"/>
                </a:lnTo>
              </a:path>
            </a:pathLst>
          </a:cu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47" name="Freeform 87"/>
          <p:cNvSpPr>
            <a:spLocks/>
          </p:cNvSpPr>
          <p:nvPr/>
        </p:nvSpPr>
        <p:spPr bwMode="auto">
          <a:xfrm>
            <a:off x="6335713" y="4546600"/>
            <a:ext cx="168275" cy="123825"/>
          </a:xfrm>
          <a:custGeom>
            <a:avLst/>
            <a:gdLst>
              <a:gd name="T0" fmla="*/ 2147483647 w 212"/>
              <a:gd name="T1" fmla="*/ 0 h 78"/>
              <a:gd name="T2" fmla="*/ 0 w 212"/>
              <a:gd name="T3" fmla="*/ 2147483647 h 78"/>
              <a:gd name="T4" fmla="*/ 2147483647 w 212"/>
              <a:gd name="T5" fmla="*/ 2147483647 h 78"/>
              <a:gd name="T6" fmla="*/ 2147483647 w 212"/>
              <a:gd name="T7" fmla="*/ 0 h 78"/>
              <a:gd name="T8" fmla="*/ 0 60000 65536"/>
              <a:gd name="T9" fmla="*/ 0 60000 65536"/>
              <a:gd name="T10" fmla="*/ 0 60000 65536"/>
              <a:gd name="T11" fmla="*/ 0 60000 65536"/>
              <a:gd name="T12" fmla="*/ 0 w 212"/>
              <a:gd name="T13" fmla="*/ 0 h 78"/>
              <a:gd name="T14" fmla="*/ 212 w 212"/>
              <a:gd name="T15" fmla="*/ 78 h 78"/>
            </a:gdLst>
            <a:ahLst/>
            <a:cxnLst>
              <a:cxn ang="T8">
                <a:pos x="T0" y="T1"/>
              </a:cxn>
              <a:cxn ang="T9">
                <a:pos x="T2" y="T3"/>
              </a:cxn>
              <a:cxn ang="T10">
                <a:pos x="T4" y="T5"/>
              </a:cxn>
              <a:cxn ang="T11">
                <a:pos x="T6" y="T7"/>
              </a:cxn>
            </a:cxnLst>
            <a:rect l="T12" t="T13" r="T14" b="T15"/>
            <a:pathLst>
              <a:path w="212" h="78">
                <a:moveTo>
                  <a:pt x="212" y="0"/>
                </a:moveTo>
                <a:lnTo>
                  <a:pt x="0" y="39"/>
                </a:lnTo>
                <a:lnTo>
                  <a:pt x="210" y="78"/>
                </a:lnTo>
                <a:lnTo>
                  <a:pt x="212" y="0"/>
                </a:lnTo>
                <a:close/>
              </a:path>
            </a:pathLst>
          </a:custGeom>
          <a:solidFill>
            <a:srgbClr val="000000"/>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48" name="Rectangle 88"/>
          <p:cNvSpPr>
            <a:spLocks noChangeArrowheads="1"/>
          </p:cNvSpPr>
          <p:nvPr/>
        </p:nvSpPr>
        <p:spPr bwMode="auto">
          <a:xfrm>
            <a:off x="6931025" y="4657725"/>
            <a:ext cx="381000" cy="228600"/>
          </a:xfrm>
          <a:prstGeom prst="rect">
            <a:avLst/>
          </a:prstGeom>
          <a:noFill/>
          <a:ln w="9525">
            <a:noFill/>
            <a:miter lim="800000"/>
            <a:headEnd/>
            <a:tailEnd/>
          </a:ln>
        </p:spPr>
        <p:txBody>
          <a:bodyPr wrap="none" lIns="0" tIns="0" rIns="0" bIns="0">
            <a:spAutoFit/>
          </a:bodyPr>
          <a:lstStyle/>
          <a:p>
            <a:pPr defTabSz="912813"/>
            <a:r>
              <a:rPr lang="zh-CN" altLang="en-US" sz="1500" b="1" i="0">
                <a:solidFill>
                  <a:srgbClr val="000000"/>
                </a:solidFill>
                <a:latin typeface="华文楷体" pitchFamily="2" charset="-122"/>
                <a:ea typeface="华文楷体" pitchFamily="2" charset="-122"/>
              </a:rPr>
              <a:t>评审</a:t>
            </a:r>
            <a:endParaRPr lang="zh-CN" altLang="en-US" b="1" i="0">
              <a:latin typeface="华文楷体" pitchFamily="2" charset="-122"/>
              <a:ea typeface="华文楷体" pitchFamily="2" charset="-122"/>
            </a:endParaRPr>
          </a:p>
        </p:txBody>
      </p:sp>
      <p:sp>
        <p:nvSpPr>
          <p:cNvPr id="92249" name="Freeform 89"/>
          <p:cNvSpPr>
            <a:spLocks/>
          </p:cNvSpPr>
          <p:nvPr/>
        </p:nvSpPr>
        <p:spPr bwMode="auto">
          <a:xfrm>
            <a:off x="6765925" y="3522663"/>
            <a:ext cx="623888" cy="319087"/>
          </a:xfrm>
          <a:custGeom>
            <a:avLst/>
            <a:gdLst>
              <a:gd name="T0" fmla="*/ 0 w 786"/>
              <a:gd name="T1" fmla="*/ 2147483647 h 201"/>
              <a:gd name="T2" fmla="*/ 2147483647 w 786"/>
              <a:gd name="T3" fmla="*/ 2147483647 h 201"/>
              <a:gd name="T4" fmla="*/ 2147483647 w 786"/>
              <a:gd name="T5" fmla="*/ 2147483647 h 201"/>
              <a:gd name="T6" fmla="*/ 2147483647 w 786"/>
              <a:gd name="T7" fmla="*/ 0 h 201"/>
              <a:gd name="T8" fmla="*/ 0 60000 65536"/>
              <a:gd name="T9" fmla="*/ 0 60000 65536"/>
              <a:gd name="T10" fmla="*/ 0 60000 65536"/>
              <a:gd name="T11" fmla="*/ 0 60000 65536"/>
              <a:gd name="T12" fmla="*/ 0 w 786"/>
              <a:gd name="T13" fmla="*/ 0 h 201"/>
              <a:gd name="T14" fmla="*/ 786 w 786"/>
              <a:gd name="T15" fmla="*/ 201 h 201"/>
            </a:gdLst>
            <a:ahLst/>
            <a:cxnLst>
              <a:cxn ang="T8">
                <a:pos x="T0" y="T1"/>
              </a:cxn>
              <a:cxn ang="T9">
                <a:pos x="T2" y="T3"/>
              </a:cxn>
              <a:cxn ang="T10">
                <a:pos x="T4" y="T5"/>
              </a:cxn>
              <a:cxn ang="T11">
                <a:pos x="T6" y="T7"/>
              </a:cxn>
            </a:cxnLst>
            <a:rect l="T12" t="T13" r="T14" b="T15"/>
            <a:pathLst>
              <a:path w="786" h="201">
                <a:moveTo>
                  <a:pt x="0" y="201"/>
                </a:moveTo>
                <a:lnTo>
                  <a:pt x="786" y="201"/>
                </a:lnTo>
                <a:lnTo>
                  <a:pt x="786" y="3"/>
                </a:lnTo>
                <a:lnTo>
                  <a:pt x="267" y="0"/>
                </a:lnTo>
              </a:path>
            </a:pathLst>
          </a:cu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50" name="Freeform 90"/>
          <p:cNvSpPr>
            <a:spLocks/>
          </p:cNvSpPr>
          <p:nvPr/>
        </p:nvSpPr>
        <p:spPr bwMode="auto">
          <a:xfrm>
            <a:off x="6824663" y="3460750"/>
            <a:ext cx="166687" cy="123825"/>
          </a:xfrm>
          <a:custGeom>
            <a:avLst/>
            <a:gdLst>
              <a:gd name="T0" fmla="*/ 2147483647 w 211"/>
              <a:gd name="T1" fmla="*/ 0 h 78"/>
              <a:gd name="T2" fmla="*/ 0 w 211"/>
              <a:gd name="T3" fmla="*/ 2147483647 h 78"/>
              <a:gd name="T4" fmla="*/ 2147483647 w 211"/>
              <a:gd name="T5" fmla="*/ 2147483647 h 78"/>
              <a:gd name="T6" fmla="*/ 2147483647 w 211"/>
              <a:gd name="T7" fmla="*/ 0 h 78"/>
              <a:gd name="T8" fmla="*/ 0 60000 65536"/>
              <a:gd name="T9" fmla="*/ 0 60000 65536"/>
              <a:gd name="T10" fmla="*/ 0 60000 65536"/>
              <a:gd name="T11" fmla="*/ 0 60000 65536"/>
              <a:gd name="T12" fmla="*/ 0 w 211"/>
              <a:gd name="T13" fmla="*/ 0 h 78"/>
              <a:gd name="T14" fmla="*/ 211 w 211"/>
              <a:gd name="T15" fmla="*/ 78 h 78"/>
            </a:gdLst>
            <a:ahLst/>
            <a:cxnLst>
              <a:cxn ang="T8">
                <a:pos x="T0" y="T1"/>
              </a:cxn>
              <a:cxn ang="T9">
                <a:pos x="T2" y="T3"/>
              </a:cxn>
              <a:cxn ang="T10">
                <a:pos x="T4" y="T5"/>
              </a:cxn>
              <a:cxn ang="T11">
                <a:pos x="T6" y="T7"/>
              </a:cxn>
            </a:cxnLst>
            <a:rect l="T12" t="T13" r="T14" b="T15"/>
            <a:pathLst>
              <a:path w="211" h="78">
                <a:moveTo>
                  <a:pt x="211" y="0"/>
                </a:moveTo>
                <a:lnTo>
                  <a:pt x="0" y="38"/>
                </a:lnTo>
                <a:lnTo>
                  <a:pt x="209" y="78"/>
                </a:lnTo>
                <a:lnTo>
                  <a:pt x="211" y="0"/>
                </a:lnTo>
                <a:close/>
              </a:path>
            </a:pathLst>
          </a:custGeom>
          <a:solidFill>
            <a:srgbClr val="000000"/>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51" name="Rectangle 91"/>
          <p:cNvSpPr>
            <a:spLocks noChangeArrowheads="1"/>
          </p:cNvSpPr>
          <p:nvPr/>
        </p:nvSpPr>
        <p:spPr bwMode="auto">
          <a:xfrm>
            <a:off x="7418388" y="3571875"/>
            <a:ext cx="381000" cy="228600"/>
          </a:xfrm>
          <a:prstGeom prst="rect">
            <a:avLst/>
          </a:prstGeom>
          <a:noFill/>
          <a:ln w="9525">
            <a:noFill/>
            <a:miter lim="800000"/>
            <a:headEnd/>
            <a:tailEnd/>
          </a:ln>
        </p:spPr>
        <p:txBody>
          <a:bodyPr wrap="none" lIns="0" tIns="0" rIns="0" bIns="0">
            <a:spAutoFit/>
          </a:bodyPr>
          <a:lstStyle/>
          <a:p>
            <a:pPr defTabSz="912813"/>
            <a:r>
              <a:rPr lang="zh-CN" altLang="en-US" sz="1500" b="1" i="0">
                <a:solidFill>
                  <a:srgbClr val="000000"/>
                </a:solidFill>
                <a:latin typeface="华文楷体" pitchFamily="2" charset="-122"/>
                <a:ea typeface="华文楷体" pitchFamily="2" charset="-122"/>
              </a:rPr>
              <a:t>评审</a:t>
            </a:r>
            <a:endParaRPr lang="zh-CN" altLang="en-US" b="1" i="0">
              <a:latin typeface="华文楷体" pitchFamily="2" charset="-122"/>
              <a:ea typeface="华文楷体" pitchFamily="2" charset="-122"/>
            </a:endParaRPr>
          </a:p>
        </p:txBody>
      </p:sp>
      <p:sp>
        <p:nvSpPr>
          <p:cNvPr id="92252" name="Freeform 92"/>
          <p:cNvSpPr>
            <a:spLocks/>
          </p:cNvSpPr>
          <p:nvPr/>
        </p:nvSpPr>
        <p:spPr bwMode="auto">
          <a:xfrm>
            <a:off x="7408863" y="2357438"/>
            <a:ext cx="622300" cy="315912"/>
          </a:xfrm>
          <a:custGeom>
            <a:avLst/>
            <a:gdLst>
              <a:gd name="T0" fmla="*/ 0 w 784"/>
              <a:gd name="T1" fmla="*/ 2147483647 h 199"/>
              <a:gd name="T2" fmla="*/ 2147483647 w 784"/>
              <a:gd name="T3" fmla="*/ 2147483647 h 199"/>
              <a:gd name="T4" fmla="*/ 2147483647 w 784"/>
              <a:gd name="T5" fmla="*/ 2147483647 h 199"/>
              <a:gd name="T6" fmla="*/ 2147483647 w 784"/>
              <a:gd name="T7" fmla="*/ 0 h 199"/>
              <a:gd name="T8" fmla="*/ 0 60000 65536"/>
              <a:gd name="T9" fmla="*/ 0 60000 65536"/>
              <a:gd name="T10" fmla="*/ 0 60000 65536"/>
              <a:gd name="T11" fmla="*/ 0 60000 65536"/>
              <a:gd name="T12" fmla="*/ 0 w 784"/>
              <a:gd name="T13" fmla="*/ 0 h 199"/>
              <a:gd name="T14" fmla="*/ 784 w 784"/>
              <a:gd name="T15" fmla="*/ 199 h 199"/>
            </a:gdLst>
            <a:ahLst/>
            <a:cxnLst>
              <a:cxn ang="T8">
                <a:pos x="T0" y="T1"/>
              </a:cxn>
              <a:cxn ang="T9">
                <a:pos x="T2" y="T3"/>
              </a:cxn>
              <a:cxn ang="T10">
                <a:pos x="T4" y="T5"/>
              </a:cxn>
              <a:cxn ang="T11">
                <a:pos x="T6" y="T7"/>
              </a:cxn>
            </a:cxnLst>
            <a:rect l="T12" t="T13" r="T14" b="T15"/>
            <a:pathLst>
              <a:path w="784" h="199">
                <a:moveTo>
                  <a:pt x="0" y="199"/>
                </a:moveTo>
                <a:lnTo>
                  <a:pt x="784" y="199"/>
                </a:lnTo>
                <a:lnTo>
                  <a:pt x="784" y="3"/>
                </a:lnTo>
                <a:lnTo>
                  <a:pt x="265" y="0"/>
                </a:lnTo>
              </a:path>
            </a:pathLst>
          </a:cu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53" name="Freeform 93"/>
          <p:cNvSpPr>
            <a:spLocks/>
          </p:cNvSpPr>
          <p:nvPr/>
        </p:nvSpPr>
        <p:spPr bwMode="auto">
          <a:xfrm>
            <a:off x="7466013" y="2297113"/>
            <a:ext cx="168275" cy="123825"/>
          </a:xfrm>
          <a:custGeom>
            <a:avLst/>
            <a:gdLst>
              <a:gd name="T0" fmla="*/ 2147483647 w 211"/>
              <a:gd name="T1" fmla="*/ 0 h 78"/>
              <a:gd name="T2" fmla="*/ 0 w 211"/>
              <a:gd name="T3" fmla="*/ 2147483647 h 78"/>
              <a:gd name="T4" fmla="*/ 2147483647 w 211"/>
              <a:gd name="T5" fmla="*/ 2147483647 h 78"/>
              <a:gd name="T6" fmla="*/ 2147483647 w 211"/>
              <a:gd name="T7" fmla="*/ 0 h 78"/>
              <a:gd name="T8" fmla="*/ 0 60000 65536"/>
              <a:gd name="T9" fmla="*/ 0 60000 65536"/>
              <a:gd name="T10" fmla="*/ 0 60000 65536"/>
              <a:gd name="T11" fmla="*/ 0 60000 65536"/>
              <a:gd name="T12" fmla="*/ 0 w 211"/>
              <a:gd name="T13" fmla="*/ 0 h 78"/>
              <a:gd name="T14" fmla="*/ 211 w 211"/>
              <a:gd name="T15" fmla="*/ 78 h 78"/>
            </a:gdLst>
            <a:ahLst/>
            <a:cxnLst>
              <a:cxn ang="T8">
                <a:pos x="T0" y="T1"/>
              </a:cxn>
              <a:cxn ang="T9">
                <a:pos x="T2" y="T3"/>
              </a:cxn>
              <a:cxn ang="T10">
                <a:pos x="T4" y="T5"/>
              </a:cxn>
              <a:cxn ang="T11">
                <a:pos x="T6" y="T7"/>
              </a:cxn>
            </a:cxnLst>
            <a:rect l="T12" t="T13" r="T14" b="T15"/>
            <a:pathLst>
              <a:path w="211" h="78">
                <a:moveTo>
                  <a:pt x="211" y="0"/>
                </a:moveTo>
                <a:lnTo>
                  <a:pt x="0" y="37"/>
                </a:lnTo>
                <a:lnTo>
                  <a:pt x="211" y="78"/>
                </a:lnTo>
                <a:lnTo>
                  <a:pt x="211" y="0"/>
                </a:lnTo>
                <a:close/>
              </a:path>
            </a:pathLst>
          </a:custGeom>
          <a:solidFill>
            <a:srgbClr val="000000"/>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54" name="Rectangle 94"/>
          <p:cNvSpPr>
            <a:spLocks noChangeArrowheads="1"/>
          </p:cNvSpPr>
          <p:nvPr/>
        </p:nvSpPr>
        <p:spPr bwMode="auto">
          <a:xfrm>
            <a:off x="8061325" y="2406650"/>
            <a:ext cx="381000" cy="228600"/>
          </a:xfrm>
          <a:prstGeom prst="rect">
            <a:avLst/>
          </a:prstGeom>
          <a:noFill/>
          <a:ln w="9525">
            <a:noFill/>
            <a:miter lim="800000"/>
            <a:headEnd/>
            <a:tailEnd/>
          </a:ln>
        </p:spPr>
        <p:txBody>
          <a:bodyPr wrap="none" lIns="0" tIns="0" rIns="0" bIns="0">
            <a:spAutoFit/>
          </a:bodyPr>
          <a:lstStyle/>
          <a:p>
            <a:pPr defTabSz="912813"/>
            <a:r>
              <a:rPr lang="zh-CN" altLang="en-US" sz="1500" b="1" i="0">
                <a:solidFill>
                  <a:srgbClr val="000000"/>
                </a:solidFill>
                <a:latin typeface="华文楷体" pitchFamily="2" charset="-122"/>
                <a:ea typeface="华文楷体" pitchFamily="2" charset="-122"/>
              </a:rPr>
              <a:t>评审</a:t>
            </a:r>
            <a:endParaRPr lang="zh-CN" altLang="en-US" b="1" i="0">
              <a:latin typeface="华文楷体" pitchFamily="2" charset="-122"/>
              <a:ea typeface="华文楷体" pitchFamily="2" charset="-122"/>
            </a:endParaRPr>
          </a:p>
        </p:txBody>
      </p:sp>
      <p:sp>
        <p:nvSpPr>
          <p:cNvPr id="92255" name="Freeform 95"/>
          <p:cNvSpPr>
            <a:spLocks/>
          </p:cNvSpPr>
          <p:nvPr/>
        </p:nvSpPr>
        <p:spPr bwMode="auto">
          <a:xfrm>
            <a:off x="8112125" y="1133475"/>
            <a:ext cx="623888" cy="314325"/>
          </a:xfrm>
          <a:custGeom>
            <a:avLst/>
            <a:gdLst>
              <a:gd name="T0" fmla="*/ 0 w 785"/>
              <a:gd name="T1" fmla="*/ 2147483647 h 198"/>
              <a:gd name="T2" fmla="*/ 2147483647 w 785"/>
              <a:gd name="T3" fmla="*/ 2147483647 h 198"/>
              <a:gd name="T4" fmla="*/ 2147483647 w 785"/>
              <a:gd name="T5" fmla="*/ 2147483647 h 198"/>
              <a:gd name="T6" fmla="*/ 2147483647 w 785"/>
              <a:gd name="T7" fmla="*/ 0 h 198"/>
              <a:gd name="T8" fmla="*/ 0 60000 65536"/>
              <a:gd name="T9" fmla="*/ 0 60000 65536"/>
              <a:gd name="T10" fmla="*/ 0 60000 65536"/>
              <a:gd name="T11" fmla="*/ 0 60000 65536"/>
              <a:gd name="T12" fmla="*/ 0 w 785"/>
              <a:gd name="T13" fmla="*/ 0 h 198"/>
              <a:gd name="T14" fmla="*/ 785 w 785"/>
              <a:gd name="T15" fmla="*/ 198 h 198"/>
            </a:gdLst>
            <a:ahLst/>
            <a:cxnLst>
              <a:cxn ang="T8">
                <a:pos x="T0" y="T1"/>
              </a:cxn>
              <a:cxn ang="T9">
                <a:pos x="T2" y="T3"/>
              </a:cxn>
              <a:cxn ang="T10">
                <a:pos x="T4" y="T5"/>
              </a:cxn>
              <a:cxn ang="T11">
                <a:pos x="T6" y="T7"/>
              </a:cxn>
            </a:cxnLst>
            <a:rect l="T12" t="T13" r="T14" b="T15"/>
            <a:pathLst>
              <a:path w="785" h="198">
                <a:moveTo>
                  <a:pt x="0" y="198"/>
                </a:moveTo>
                <a:lnTo>
                  <a:pt x="785" y="198"/>
                </a:lnTo>
                <a:lnTo>
                  <a:pt x="785" y="2"/>
                </a:lnTo>
                <a:lnTo>
                  <a:pt x="265" y="0"/>
                </a:lnTo>
              </a:path>
            </a:pathLst>
          </a:cu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56" name="Freeform 96"/>
          <p:cNvSpPr>
            <a:spLocks/>
          </p:cNvSpPr>
          <p:nvPr/>
        </p:nvSpPr>
        <p:spPr bwMode="auto">
          <a:xfrm>
            <a:off x="8170863" y="1071563"/>
            <a:ext cx="166687" cy="123825"/>
          </a:xfrm>
          <a:custGeom>
            <a:avLst/>
            <a:gdLst>
              <a:gd name="T0" fmla="*/ 2147483647 w 211"/>
              <a:gd name="T1" fmla="*/ 0 h 78"/>
              <a:gd name="T2" fmla="*/ 0 w 211"/>
              <a:gd name="T3" fmla="*/ 2147483647 h 78"/>
              <a:gd name="T4" fmla="*/ 2147483647 w 211"/>
              <a:gd name="T5" fmla="*/ 2147483647 h 78"/>
              <a:gd name="T6" fmla="*/ 2147483647 w 211"/>
              <a:gd name="T7" fmla="*/ 0 h 78"/>
              <a:gd name="T8" fmla="*/ 0 60000 65536"/>
              <a:gd name="T9" fmla="*/ 0 60000 65536"/>
              <a:gd name="T10" fmla="*/ 0 60000 65536"/>
              <a:gd name="T11" fmla="*/ 0 60000 65536"/>
              <a:gd name="T12" fmla="*/ 0 w 211"/>
              <a:gd name="T13" fmla="*/ 0 h 78"/>
              <a:gd name="T14" fmla="*/ 211 w 211"/>
              <a:gd name="T15" fmla="*/ 78 h 78"/>
            </a:gdLst>
            <a:ahLst/>
            <a:cxnLst>
              <a:cxn ang="T8">
                <a:pos x="T0" y="T1"/>
              </a:cxn>
              <a:cxn ang="T9">
                <a:pos x="T2" y="T3"/>
              </a:cxn>
              <a:cxn ang="T10">
                <a:pos x="T4" y="T5"/>
              </a:cxn>
              <a:cxn ang="T11">
                <a:pos x="T6" y="T7"/>
              </a:cxn>
            </a:cxnLst>
            <a:rect l="T12" t="T13" r="T14" b="T15"/>
            <a:pathLst>
              <a:path w="211" h="78">
                <a:moveTo>
                  <a:pt x="211" y="0"/>
                </a:moveTo>
                <a:lnTo>
                  <a:pt x="0" y="38"/>
                </a:lnTo>
                <a:lnTo>
                  <a:pt x="209" y="78"/>
                </a:lnTo>
                <a:lnTo>
                  <a:pt x="211" y="0"/>
                </a:lnTo>
                <a:close/>
              </a:path>
            </a:pathLst>
          </a:custGeom>
          <a:solidFill>
            <a:srgbClr val="000000"/>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57" name="Rectangle 97"/>
          <p:cNvSpPr>
            <a:spLocks noChangeArrowheads="1"/>
          </p:cNvSpPr>
          <p:nvPr/>
        </p:nvSpPr>
        <p:spPr bwMode="auto">
          <a:xfrm>
            <a:off x="8763000" y="1182688"/>
            <a:ext cx="381000" cy="228600"/>
          </a:xfrm>
          <a:prstGeom prst="rect">
            <a:avLst/>
          </a:prstGeom>
          <a:noFill/>
          <a:ln w="9525">
            <a:noFill/>
            <a:miter lim="800000"/>
            <a:headEnd/>
            <a:tailEnd/>
          </a:ln>
        </p:spPr>
        <p:txBody>
          <a:bodyPr wrap="none" lIns="0" tIns="0" rIns="0" bIns="0">
            <a:spAutoFit/>
          </a:bodyPr>
          <a:lstStyle/>
          <a:p>
            <a:pPr defTabSz="912813"/>
            <a:r>
              <a:rPr lang="zh-CN" altLang="en-US" sz="1500" b="1" i="0">
                <a:solidFill>
                  <a:srgbClr val="000000"/>
                </a:solidFill>
                <a:latin typeface="华文楷体" pitchFamily="2" charset="-122"/>
                <a:ea typeface="华文楷体" pitchFamily="2" charset="-122"/>
              </a:rPr>
              <a:t>评审</a:t>
            </a:r>
            <a:endParaRPr lang="zh-CN" altLang="en-US" b="1" i="0">
              <a:latin typeface="华文楷体" pitchFamily="2" charset="-122"/>
              <a:ea typeface="华文楷体" pitchFamily="2" charset="-122"/>
            </a:endParaRPr>
          </a:p>
        </p:txBody>
      </p:sp>
      <p:sp>
        <p:nvSpPr>
          <p:cNvPr id="99" name="Line 110"/>
          <p:cNvSpPr>
            <a:spLocks noChangeShapeType="1"/>
          </p:cNvSpPr>
          <p:nvPr/>
        </p:nvSpPr>
        <p:spPr bwMode="auto">
          <a:xfrm>
            <a:off x="4197350" y="4829175"/>
            <a:ext cx="865188" cy="504825"/>
          </a:xfrm>
          <a:prstGeom prst="line">
            <a:avLst/>
          </a:prstGeom>
          <a:noFill/>
          <a:ln w="19050">
            <a:solidFill>
              <a:schemeClr val="accent2"/>
            </a:solidFill>
            <a:round/>
            <a:headEnd/>
            <a:tailEnd type="triangle" w="med" len="med"/>
          </a:ln>
        </p:spPr>
        <p:txBody>
          <a:bodyPr/>
          <a:lstStyle/>
          <a:p>
            <a:endParaRPr lang="zh-CN" altLang="en-US" b="1" i="0">
              <a:latin typeface="华文楷体" pitchFamily="2" charset="-122"/>
              <a:ea typeface="华文楷体" pitchFamily="2" charset="-122"/>
            </a:endParaRPr>
          </a:p>
        </p:txBody>
      </p:sp>
      <p:sp>
        <p:nvSpPr>
          <p:cNvPr id="100" name="Line 111"/>
          <p:cNvSpPr>
            <a:spLocks noChangeShapeType="1"/>
          </p:cNvSpPr>
          <p:nvPr/>
        </p:nvSpPr>
        <p:spPr bwMode="auto">
          <a:xfrm>
            <a:off x="3765550" y="3749675"/>
            <a:ext cx="1871663" cy="503238"/>
          </a:xfrm>
          <a:prstGeom prst="line">
            <a:avLst/>
          </a:prstGeom>
          <a:noFill/>
          <a:ln w="19050">
            <a:solidFill>
              <a:schemeClr val="accent2"/>
            </a:solidFill>
            <a:round/>
            <a:headEnd/>
            <a:tailEnd type="triangle" w="med" len="med"/>
          </a:ln>
        </p:spPr>
        <p:txBody>
          <a:bodyPr/>
          <a:lstStyle/>
          <a:p>
            <a:endParaRPr lang="zh-CN" altLang="en-US" b="1" i="0">
              <a:latin typeface="华文楷体" pitchFamily="2" charset="-122"/>
              <a:ea typeface="华文楷体" pitchFamily="2" charset="-122"/>
            </a:endParaRPr>
          </a:p>
        </p:txBody>
      </p:sp>
      <p:sp>
        <p:nvSpPr>
          <p:cNvPr id="101" name="Line 112"/>
          <p:cNvSpPr>
            <a:spLocks noChangeShapeType="1"/>
          </p:cNvSpPr>
          <p:nvPr/>
        </p:nvSpPr>
        <p:spPr bwMode="auto">
          <a:xfrm>
            <a:off x="3189288" y="2668588"/>
            <a:ext cx="2447925" cy="1584325"/>
          </a:xfrm>
          <a:prstGeom prst="line">
            <a:avLst/>
          </a:prstGeom>
          <a:noFill/>
          <a:ln w="19050">
            <a:solidFill>
              <a:schemeClr val="accent2"/>
            </a:solidFill>
            <a:round/>
            <a:headEnd/>
            <a:tailEnd type="triangle" w="med" len="med"/>
          </a:ln>
        </p:spPr>
        <p:txBody>
          <a:bodyPr/>
          <a:lstStyle/>
          <a:p>
            <a:endParaRPr lang="zh-CN" altLang="en-US" b="1" i="0">
              <a:latin typeface="华文楷体" pitchFamily="2" charset="-122"/>
              <a:ea typeface="华文楷体" pitchFamily="2" charset="-122"/>
            </a:endParaRPr>
          </a:p>
        </p:txBody>
      </p:sp>
      <p:sp>
        <p:nvSpPr>
          <p:cNvPr id="102" name="Line 113"/>
          <p:cNvSpPr>
            <a:spLocks noChangeShapeType="1"/>
          </p:cNvSpPr>
          <p:nvPr/>
        </p:nvSpPr>
        <p:spPr bwMode="auto">
          <a:xfrm>
            <a:off x="3189288" y="2668588"/>
            <a:ext cx="2881312" cy="431800"/>
          </a:xfrm>
          <a:prstGeom prst="line">
            <a:avLst/>
          </a:prstGeom>
          <a:noFill/>
          <a:ln w="19050">
            <a:solidFill>
              <a:schemeClr val="accent2"/>
            </a:solidFill>
            <a:round/>
            <a:headEnd/>
            <a:tailEnd type="triangle" w="med" len="med"/>
          </a:ln>
        </p:spPr>
        <p:txBody>
          <a:bodyPr/>
          <a:lstStyle/>
          <a:p>
            <a:endParaRPr lang="zh-CN" altLang="en-US" b="1" i="0">
              <a:latin typeface="华文楷体" pitchFamily="2" charset="-122"/>
              <a:ea typeface="华文楷体" pitchFamily="2" charset="-122"/>
            </a:endParaRPr>
          </a:p>
        </p:txBody>
      </p:sp>
      <p:sp>
        <p:nvSpPr>
          <p:cNvPr id="103" name="Line 114"/>
          <p:cNvSpPr>
            <a:spLocks noChangeShapeType="1"/>
          </p:cNvSpPr>
          <p:nvPr/>
        </p:nvSpPr>
        <p:spPr bwMode="auto">
          <a:xfrm>
            <a:off x="2541588" y="1660525"/>
            <a:ext cx="3529012" cy="1439863"/>
          </a:xfrm>
          <a:prstGeom prst="line">
            <a:avLst/>
          </a:prstGeom>
          <a:noFill/>
          <a:ln w="19050">
            <a:solidFill>
              <a:schemeClr val="accent2"/>
            </a:solidFill>
            <a:round/>
            <a:headEnd/>
            <a:tailEnd type="triangle" w="med" len="med"/>
          </a:ln>
        </p:spPr>
        <p:txBody>
          <a:bodyPr/>
          <a:lstStyle/>
          <a:p>
            <a:endParaRPr lang="zh-CN" altLang="en-US" b="1" i="0">
              <a:latin typeface="华文楷体" pitchFamily="2" charset="-122"/>
              <a:ea typeface="华文楷体" pitchFamily="2" charset="-122"/>
            </a:endParaRPr>
          </a:p>
        </p:txBody>
      </p:sp>
      <p:sp>
        <p:nvSpPr>
          <p:cNvPr id="104" name="Line 115"/>
          <p:cNvSpPr>
            <a:spLocks noChangeShapeType="1"/>
          </p:cNvSpPr>
          <p:nvPr/>
        </p:nvSpPr>
        <p:spPr bwMode="auto">
          <a:xfrm>
            <a:off x="2541588" y="1660525"/>
            <a:ext cx="4176712" cy="215900"/>
          </a:xfrm>
          <a:prstGeom prst="line">
            <a:avLst/>
          </a:prstGeom>
          <a:noFill/>
          <a:ln w="19050">
            <a:solidFill>
              <a:schemeClr val="accent2"/>
            </a:solidFill>
            <a:round/>
            <a:headEnd/>
            <a:tailEnd type="triangle" w="med" len="med"/>
          </a:ln>
        </p:spPr>
        <p:txBody>
          <a:bodyPr/>
          <a:lstStyle/>
          <a:p>
            <a:endParaRPr lang="zh-CN" altLang="en-US" b="1" i="0">
              <a:latin typeface="华文楷体" pitchFamily="2" charset="-122"/>
              <a:ea typeface="华文楷体" pitchFamily="2" charset="-122"/>
            </a:endParaRPr>
          </a:p>
        </p:txBody>
      </p:sp>
      <p:grpSp>
        <p:nvGrpSpPr>
          <p:cNvPr id="3" name="Group 118"/>
          <p:cNvGrpSpPr>
            <a:grpSpLocks/>
          </p:cNvGrpSpPr>
          <p:nvPr/>
        </p:nvGrpSpPr>
        <p:grpSpPr bwMode="auto">
          <a:xfrm>
            <a:off x="2915173" y="-41274"/>
            <a:ext cx="3635375" cy="1590674"/>
            <a:chOff x="930" y="1298"/>
            <a:chExt cx="3129" cy="1225"/>
          </a:xfrm>
        </p:grpSpPr>
        <p:sp>
          <p:nvSpPr>
            <p:cNvPr id="106" name="AutoShape 116"/>
            <p:cNvSpPr>
              <a:spLocks noChangeArrowheads="1"/>
            </p:cNvSpPr>
            <p:nvPr/>
          </p:nvSpPr>
          <p:spPr bwMode="auto">
            <a:xfrm>
              <a:off x="930" y="1298"/>
              <a:ext cx="3129" cy="1225"/>
            </a:xfrm>
            <a:prstGeom prst="wave">
              <a:avLst>
                <a:gd name="adj1" fmla="val 13005"/>
                <a:gd name="adj2" fmla="val 0"/>
              </a:avLst>
            </a:prstGeom>
            <a:solidFill>
              <a:schemeClr val="accent1">
                <a:lumMod val="40000"/>
                <a:lumOff val="60000"/>
              </a:schemeClr>
            </a:solidFill>
            <a:ln w="9525">
              <a:solidFill>
                <a:schemeClr val="tx1"/>
              </a:solidFill>
              <a:round/>
              <a:headEnd/>
              <a:tailEnd/>
            </a:ln>
          </p:spPr>
          <p:txBody>
            <a:bodyPr wrap="none" anchor="ctr"/>
            <a:lstStyle/>
            <a:p>
              <a:pPr fontAlgn="auto">
                <a:spcBef>
                  <a:spcPts val="0"/>
                </a:spcBef>
                <a:spcAft>
                  <a:spcPts val="0"/>
                </a:spcAft>
                <a:defRPr/>
              </a:pPr>
              <a:endParaRPr lang="zh-CN" altLang="en-US">
                <a:latin typeface="+mn-lt"/>
                <a:ea typeface="宋体" charset="-122"/>
              </a:endParaRPr>
            </a:p>
          </p:txBody>
        </p:sp>
        <p:sp>
          <p:nvSpPr>
            <p:cNvPr id="107" name="Text Box 117"/>
            <p:cNvSpPr txBox="1">
              <a:spLocks noChangeArrowheads="1"/>
            </p:cNvSpPr>
            <p:nvPr/>
          </p:nvSpPr>
          <p:spPr bwMode="auto">
            <a:xfrm>
              <a:off x="1111" y="1570"/>
              <a:ext cx="2858" cy="596"/>
            </a:xfrm>
            <a:prstGeom prst="rect">
              <a:avLst/>
            </a:prstGeom>
            <a:noFill/>
            <a:ln w="9525">
              <a:noFill/>
              <a:miter lim="800000"/>
              <a:headEnd/>
              <a:tailEnd/>
            </a:ln>
            <a:effectLst/>
          </p:spPr>
          <p:txBody>
            <a:bodyPr>
              <a:spAutoFit/>
            </a:bodyPr>
            <a:lstStyle/>
            <a:p>
              <a:pPr fontAlgn="auto">
                <a:spcBef>
                  <a:spcPct val="50000"/>
                </a:spcBef>
                <a:spcAft>
                  <a:spcPts val="0"/>
                </a:spcAft>
                <a:defRPr/>
              </a:pPr>
              <a:r>
                <a:rPr lang="zh-CN" altLang="en-US" sz="2800" b="1" dirty="0">
                  <a:solidFill>
                    <a:srgbClr val="FF0000"/>
                  </a:solidFill>
                  <a:effectLst>
                    <a:outerShdw blurRad="38100" dist="38100" dir="2700000" algn="tl">
                      <a:srgbClr val="C0C0C0"/>
                    </a:outerShdw>
                  </a:effectLst>
                  <a:ea typeface="宋体" charset="-122"/>
                </a:rPr>
                <a:t>必需在编码工作结束后才能进行测试！</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up)">
                                      <p:cBhvr>
                                        <p:cTn id="7" dur="500"/>
                                        <p:tgtEl>
                                          <p:spTgt spid="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wipe(up)">
                                      <p:cBhvr>
                                        <p:cTn id="12" dur="500"/>
                                        <p:tgtEl>
                                          <p:spTgt spid="100"/>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wipe(up)">
                                      <p:cBhvr>
                                        <p:cTn id="15" dur="500"/>
                                        <p:tgtEl>
                                          <p:spTgt spid="10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02"/>
                                        </p:tgtEl>
                                        <p:attrNameLst>
                                          <p:attrName>style.visibility</p:attrName>
                                        </p:attrNameLst>
                                      </p:cBhvr>
                                      <p:to>
                                        <p:strVal val="visible"/>
                                      </p:to>
                                    </p:set>
                                    <p:animEffect transition="in" filter="wipe(up)">
                                      <p:cBhvr>
                                        <p:cTn id="20" dur="500"/>
                                        <p:tgtEl>
                                          <p:spTgt spid="102"/>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03"/>
                                        </p:tgtEl>
                                        <p:attrNameLst>
                                          <p:attrName>style.visibility</p:attrName>
                                        </p:attrNameLst>
                                      </p:cBhvr>
                                      <p:to>
                                        <p:strVal val="visible"/>
                                      </p:to>
                                    </p:set>
                                    <p:animEffect transition="in" filter="wipe(up)">
                                      <p:cBhvr>
                                        <p:cTn id="23" dur="500"/>
                                        <p:tgtEl>
                                          <p:spTgt spid="10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wipe(up)">
                                      <p:cBhvr>
                                        <p:cTn id="28" dur="500"/>
                                        <p:tgtEl>
                                          <p:spTgt spid="10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down)">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0" grpId="0" animBg="1"/>
      <p:bldP spid="101" grpId="0" animBg="1"/>
      <p:bldP spid="102" grpId="0" animBg="1"/>
      <p:bldP spid="103" grpId="0" animBg="1"/>
      <p:bldP spid="10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endParaRPr lang="zh-CN" altLang="en-US"/>
          </a:p>
        </p:txBody>
      </p:sp>
      <p:sp>
        <p:nvSpPr>
          <p:cNvPr id="93187" name="内容占位符 2"/>
          <p:cNvSpPr>
            <a:spLocks noGrp="1"/>
          </p:cNvSpPr>
          <p:nvPr>
            <p:ph idx="1"/>
          </p:nvPr>
        </p:nvSpPr>
        <p:spPr/>
        <p:txBody>
          <a:bodyPr/>
          <a:lstStyle/>
          <a:p>
            <a:pPr marL="358775"/>
            <a:r>
              <a:rPr lang="en-US" altLang="zh-CN" dirty="0"/>
              <a:t>W</a:t>
            </a:r>
            <a:r>
              <a:rPr lang="zh-CN" altLang="en-US" dirty="0"/>
              <a:t>模型</a:t>
            </a:r>
            <a:endParaRPr lang="en-US" altLang="zh-CN" dirty="0"/>
          </a:p>
          <a:p>
            <a:pPr marL="939800" lvl="2" indent="-457200" eaLnBrk="1" hangingPunct="1">
              <a:lnSpc>
                <a:spcPct val="120000"/>
              </a:lnSpc>
              <a:buSzPct val="80000"/>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cs typeface="楷体_GB2312" pitchFamily="49" charset="-122"/>
              </a:rPr>
              <a:t>由于各种原因，开发的每一个环节都可能产生错误，如果坚持</a:t>
            </a:r>
            <a:r>
              <a:rPr lang="zh-CN" altLang="en-US" sz="2400" b="1" dirty="0">
                <a:solidFill>
                  <a:srgbClr val="FF0000"/>
                </a:solidFill>
                <a:latin typeface="楷体" panose="02010609060101010101" pitchFamily="49" charset="-122"/>
                <a:ea typeface="楷体" panose="02010609060101010101" pitchFamily="49" charset="-122"/>
                <a:cs typeface="楷体_GB2312" pitchFamily="49" charset="-122"/>
              </a:rPr>
              <a:t>各个阶段的技术评审</a:t>
            </a:r>
            <a:r>
              <a:rPr lang="en-US" altLang="zh-CN" sz="2400" dirty="0">
                <a:latin typeface="楷体" panose="02010609060101010101" pitchFamily="49" charset="-122"/>
                <a:ea typeface="楷体" panose="02010609060101010101" pitchFamily="49" charset="-122"/>
                <a:cs typeface="楷体_GB2312" pitchFamily="49" charset="-122"/>
              </a:rPr>
              <a:t>,</a:t>
            </a:r>
            <a:r>
              <a:rPr lang="zh-CN" altLang="en-US" sz="2400" dirty="0">
                <a:latin typeface="楷体" panose="02010609060101010101" pitchFamily="49" charset="-122"/>
                <a:ea typeface="楷体" panose="02010609060101010101" pitchFamily="49" charset="-122"/>
                <a:cs typeface="楷体_GB2312" pitchFamily="49" charset="-122"/>
              </a:rPr>
              <a:t>就能够尽早发现和预防错误。</a:t>
            </a:r>
          </a:p>
          <a:p>
            <a:pPr marL="358775"/>
            <a:endParaRPr lang="zh-CN" altLang="en-US" dirty="0"/>
          </a:p>
        </p:txBody>
      </p:sp>
      <p:sp>
        <p:nvSpPr>
          <p:cNvPr id="93188" name="页脚占位符 3"/>
          <p:cNvSpPr>
            <a:spLocks noGrp="1"/>
          </p:cNvSpPr>
          <p:nvPr>
            <p:ph type="ftr" sz="quarter" idx="10"/>
          </p:nvPr>
        </p:nvSpPr>
        <p:spPr>
          <a:noFill/>
        </p:spPr>
        <p:txBody>
          <a:bodyPr/>
          <a:lstStyle/>
          <a:p>
            <a:fld id="{10D8347F-22C6-45CB-A4EE-7E2323C113DA}" type="slidenum">
              <a:rPr lang="en-US" altLang="zh-CN" smtClean="0"/>
              <a:pPr/>
              <a:t>95</a:t>
            </a:fld>
            <a:endParaRPr lang="en-US" altLang="zh-CN"/>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0" y="2654300"/>
            <a:ext cx="9144000" cy="0"/>
          </a:xfrm>
          <a:prstGeom prst="rect">
            <a:avLst/>
          </a:prstGeom>
          <a:noFill/>
          <a:ln w="9525">
            <a:noFill/>
            <a:miter lim="800000"/>
            <a:headEnd/>
            <a:tailEnd/>
          </a:ln>
        </p:spPr>
        <p:txBody>
          <a:bodyPr wrap="none" anchor="ctr">
            <a:spAutoFit/>
          </a:bodyPr>
          <a:lstStyle/>
          <a:p>
            <a:pPr defTabSz="912813"/>
            <a:endParaRPr lang="zh-CN" altLang="en-US">
              <a:latin typeface="Gill Sans MT" pitchFamily="34"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1857882637"/>
              </p:ext>
            </p:extLst>
          </p:nvPr>
        </p:nvGraphicFramePr>
        <p:xfrm>
          <a:off x="0" y="1600200"/>
          <a:ext cx="9144000" cy="4495800"/>
        </p:xfrm>
        <a:graphic>
          <a:graphicData uri="http://schemas.openxmlformats.org/presentationml/2006/ole">
            <mc:AlternateContent xmlns:mc="http://schemas.openxmlformats.org/markup-compatibility/2006">
              <mc:Choice xmlns:v="urn:schemas-microsoft-com:vml" Requires="v">
                <p:oleObj spid="_x0000_s14436" name="Visio" r:id="rId3" imgW="6088974" imgH="2612995" progId="Visio.Drawing.11">
                  <p:embed/>
                </p:oleObj>
              </mc:Choice>
              <mc:Fallback>
                <p:oleObj name="Visio" r:id="rId3" imgW="6088974" imgH="261299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9144000" cy="4495800"/>
                      </a:xfrm>
                      <a:prstGeom prst="rect">
                        <a:avLst/>
                      </a:prstGeom>
                      <a:noFill/>
                      <a:ln>
                        <a:noFill/>
                      </a:ln>
                      <a:extLst/>
                    </p:spPr>
                  </p:pic>
                </p:oleObj>
              </mc:Fallback>
            </mc:AlternateContent>
          </a:graphicData>
        </a:graphic>
      </p:graphicFrame>
      <p:grpSp>
        <p:nvGrpSpPr>
          <p:cNvPr id="2" name="Group 6"/>
          <p:cNvGrpSpPr>
            <a:grpSpLocks/>
          </p:cNvGrpSpPr>
          <p:nvPr/>
        </p:nvGrpSpPr>
        <p:grpSpPr bwMode="auto">
          <a:xfrm>
            <a:off x="4115893" y="-85725"/>
            <a:ext cx="4357688" cy="1457325"/>
            <a:chOff x="930" y="1298"/>
            <a:chExt cx="3129" cy="1225"/>
          </a:xfrm>
          <a:solidFill>
            <a:schemeClr val="accent1">
              <a:lumMod val="40000"/>
              <a:lumOff val="60000"/>
            </a:schemeClr>
          </a:solidFill>
        </p:grpSpPr>
        <p:sp>
          <p:nvSpPr>
            <p:cNvPr id="9" name="AutoShape 7"/>
            <p:cNvSpPr>
              <a:spLocks noChangeArrowheads="1"/>
            </p:cNvSpPr>
            <p:nvPr/>
          </p:nvSpPr>
          <p:spPr bwMode="auto">
            <a:xfrm>
              <a:off x="930" y="1298"/>
              <a:ext cx="3129" cy="1225"/>
            </a:xfrm>
            <a:prstGeom prst="wave">
              <a:avLst>
                <a:gd name="adj1" fmla="val 13005"/>
                <a:gd name="adj2" fmla="val 0"/>
              </a:avLst>
            </a:prstGeom>
            <a:grpFill/>
            <a:ln w="9525">
              <a:solidFill>
                <a:schemeClr val="tx1"/>
              </a:solidFill>
              <a:round/>
              <a:headEnd/>
              <a:tailEnd/>
            </a:ln>
          </p:spPr>
          <p:txBody>
            <a:bodyPr wrap="none" anchor="ctr"/>
            <a:lstStyle/>
            <a:p>
              <a:pPr fontAlgn="auto">
                <a:spcBef>
                  <a:spcPts val="0"/>
                </a:spcBef>
                <a:spcAft>
                  <a:spcPts val="0"/>
                </a:spcAft>
                <a:defRPr/>
              </a:pPr>
              <a:endParaRPr lang="zh-CN" altLang="en-US">
                <a:solidFill>
                  <a:srgbClr val="FF0000"/>
                </a:solidFill>
                <a:latin typeface="+mn-lt"/>
                <a:ea typeface="宋体" charset="-122"/>
              </a:endParaRPr>
            </a:p>
          </p:txBody>
        </p:sp>
        <p:sp>
          <p:nvSpPr>
            <p:cNvPr id="10" name="Text Box 8"/>
            <p:cNvSpPr txBox="1">
              <a:spLocks noChangeArrowheads="1"/>
            </p:cNvSpPr>
            <p:nvPr/>
          </p:nvSpPr>
          <p:spPr bwMode="auto">
            <a:xfrm>
              <a:off x="1121" y="1535"/>
              <a:ext cx="2858" cy="596"/>
            </a:xfrm>
            <a:prstGeom prst="rect">
              <a:avLst/>
            </a:prstGeom>
            <a:grpFill/>
            <a:ln w="9525">
              <a:noFill/>
              <a:miter lim="800000"/>
              <a:headEnd/>
              <a:tailEnd/>
            </a:ln>
            <a:effectLst/>
          </p:spPr>
          <p:txBody>
            <a:bodyPr>
              <a:spAutoFit/>
            </a:bodyPr>
            <a:lstStyle/>
            <a:p>
              <a:pPr fontAlgn="auto">
                <a:spcBef>
                  <a:spcPct val="50000"/>
                </a:spcBef>
                <a:spcAft>
                  <a:spcPts val="0"/>
                </a:spcAft>
                <a:defRPr/>
              </a:pPr>
              <a:r>
                <a:rPr lang="zh-CN" altLang="en-US" sz="2800" b="1" dirty="0">
                  <a:solidFill>
                    <a:srgbClr val="FF0000"/>
                  </a:solidFill>
                  <a:effectLst>
                    <a:outerShdw blurRad="38100" dist="38100" dir="2700000" algn="tl">
                      <a:srgbClr val="C0C0C0"/>
                    </a:outerShdw>
                  </a:effectLst>
                  <a:ea typeface="宋体" charset="-122"/>
                </a:rPr>
                <a:t>每个开发活动后都可以执行相应的测试！</a:t>
              </a:r>
            </a:p>
          </p:txBody>
        </p:sp>
      </p:grpSp>
      <p:sp>
        <p:nvSpPr>
          <p:cNvPr id="14341" name="标题 1"/>
          <p:cNvSpPr>
            <a:spLocks noGrp="1"/>
          </p:cNvSpPr>
          <p:nvPr>
            <p:ph type="title"/>
          </p:nvPr>
        </p:nvSpPr>
        <p:spPr>
          <a:xfrm>
            <a:off x="266812" y="32646"/>
            <a:ext cx="6372225" cy="647700"/>
          </a:xfrm>
        </p:spPr>
        <p:txBody>
          <a:bodyPr/>
          <a:lstStyle/>
          <a:p>
            <a:r>
              <a:rPr lang="en-US" altLang="zh-CN"/>
              <a:t>W</a:t>
            </a:r>
            <a:r>
              <a:rPr lang="zh-CN" altLang="en-US"/>
              <a:t>模型示意图</a:t>
            </a:r>
          </a:p>
        </p:txBody>
      </p:sp>
      <p:sp>
        <p:nvSpPr>
          <p:cNvPr id="3" name="文本框 2">
            <a:extLst>
              <a:ext uri="{FF2B5EF4-FFF2-40B4-BE49-F238E27FC236}">
                <a16:creationId xmlns:a16="http://schemas.microsoft.com/office/drawing/2014/main" id="{7C80C88D-A179-1F4D-9273-ED866BAAC003}"/>
              </a:ext>
            </a:extLst>
          </p:cNvPr>
          <p:cNvSpPr txBox="1"/>
          <p:nvPr/>
        </p:nvSpPr>
        <p:spPr>
          <a:xfrm>
            <a:off x="3200400" y="1826642"/>
            <a:ext cx="4031873" cy="840358"/>
          </a:xfrm>
          <a:prstGeom prst="rect">
            <a:avLst/>
          </a:prstGeom>
          <a:noFill/>
        </p:spPr>
        <p:txBody>
          <a:bodyPr wrap="none" rtlCol="0">
            <a:spAutoFit/>
          </a:bodyPr>
          <a:lstStyle/>
          <a:p>
            <a:pPr algn="l">
              <a:lnSpc>
                <a:spcPct val="125000"/>
              </a:lnSpc>
            </a:pPr>
            <a:r>
              <a:rPr kumimoji="1" lang="zh-CN" altLang="en-US" sz="2000" b="1" i="0" dirty="0">
                <a:solidFill>
                  <a:srgbClr val="006600"/>
                </a:solidFill>
                <a:latin typeface="Kaiti SC" panose="02010600040101010101" pitchFamily="2" charset="-122"/>
                <a:ea typeface="Kaiti SC" panose="02010600040101010101" pitchFamily="2" charset="-122"/>
              </a:rPr>
              <a:t>更早的开展测试活动</a:t>
            </a:r>
            <a:endParaRPr kumimoji="1" lang="en-US" altLang="zh-CN" sz="2000" b="1" i="0" dirty="0">
              <a:solidFill>
                <a:srgbClr val="006600"/>
              </a:solidFill>
              <a:latin typeface="Kaiti SC" panose="02010600040101010101" pitchFamily="2" charset="-122"/>
              <a:ea typeface="Kaiti SC" panose="02010600040101010101" pitchFamily="2" charset="-122"/>
            </a:endParaRPr>
          </a:p>
          <a:p>
            <a:pPr algn="l">
              <a:lnSpc>
                <a:spcPct val="125000"/>
              </a:lnSpc>
            </a:pPr>
            <a:r>
              <a:rPr kumimoji="1" lang="zh-CN" altLang="en-US" sz="2000" b="1" i="0" dirty="0">
                <a:solidFill>
                  <a:srgbClr val="006600"/>
                </a:solidFill>
                <a:latin typeface="Kaiti SC" panose="02010600040101010101" pitchFamily="2" charset="-122"/>
                <a:ea typeface="Kaiti SC" panose="02010600040101010101" pitchFamily="2" charset="-122"/>
              </a:rPr>
              <a:t>整个项目过程中人手和时间代价低</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r>
              <a:rPr lang="en-US" altLang="zh-CN"/>
              <a:t>W</a:t>
            </a:r>
            <a:r>
              <a:rPr lang="zh-CN" altLang="en-US"/>
              <a:t>模型特点</a:t>
            </a:r>
          </a:p>
        </p:txBody>
      </p:sp>
      <p:sp>
        <p:nvSpPr>
          <p:cNvPr id="94211" name="内容占位符 2"/>
          <p:cNvSpPr>
            <a:spLocks noGrp="1"/>
          </p:cNvSpPr>
          <p:nvPr>
            <p:ph idx="1"/>
          </p:nvPr>
        </p:nvSpPr>
        <p:spPr/>
        <p:txBody>
          <a:bodyPr/>
          <a:lstStyle/>
          <a:p>
            <a:pPr marL="358775"/>
            <a:r>
              <a:rPr lang="zh-CN" altLang="en-US"/>
              <a:t>优点：</a:t>
            </a:r>
            <a:endParaRPr lang="en-US" altLang="zh-CN"/>
          </a:p>
          <a:p>
            <a:pPr lvl="1"/>
            <a:r>
              <a:rPr lang="zh-CN" altLang="en-US">
                <a:cs typeface="楷体_GB2312" pitchFamily="49" charset="-122"/>
              </a:rPr>
              <a:t>测试贯穿于整个软件开发生命周期；</a:t>
            </a:r>
            <a:endParaRPr lang="en-US" altLang="zh-CN">
              <a:cs typeface="楷体_GB2312" pitchFamily="49" charset="-122"/>
            </a:endParaRPr>
          </a:p>
          <a:p>
            <a:pPr lvl="1"/>
            <a:r>
              <a:rPr lang="zh-CN" altLang="en-US">
                <a:cs typeface="楷体_GB2312" pitchFamily="49" charset="-122"/>
              </a:rPr>
              <a:t>测试对象不仅仅是程序，还包括需求和设计规格说明等；</a:t>
            </a:r>
            <a:endParaRPr lang="en-US" altLang="zh-CN">
              <a:cs typeface="楷体_GB2312" pitchFamily="49" charset="-122"/>
            </a:endParaRPr>
          </a:p>
          <a:p>
            <a:pPr lvl="1"/>
            <a:r>
              <a:rPr lang="zh-CN" altLang="en-US">
                <a:cs typeface="楷体_GB2312" pitchFamily="49" charset="-122"/>
              </a:rPr>
              <a:t>测试与开发同步；</a:t>
            </a:r>
            <a:endParaRPr lang="en-US" altLang="zh-CN">
              <a:cs typeface="楷体_GB2312" pitchFamily="49" charset="-122"/>
            </a:endParaRPr>
          </a:p>
          <a:p>
            <a:pPr lvl="1"/>
            <a:r>
              <a:rPr lang="zh-CN" altLang="en-US">
                <a:cs typeface="楷体_GB2312" pitchFamily="49" charset="-122"/>
              </a:rPr>
              <a:t>可以尽早、全面发现问题。</a:t>
            </a:r>
            <a:endParaRPr lang="en-US" altLang="zh-CN">
              <a:cs typeface="楷体_GB2312" pitchFamily="49" charset="-122"/>
            </a:endParaRPr>
          </a:p>
          <a:p>
            <a:pPr marL="358775"/>
            <a:r>
              <a:rPr lang="zh-CN" altLang="en-US"/>
              <a:t>缺点：</a:t>
            </a:r>
            <a:endParaRPr lang="en-US" altLang="zh-CN"/>
          </a:p>
          <a:p>
            <a:pPr lvl="1"/>
            <a:r>
              <a:rPr lang="zh-CN" altLang="en-US">
                <a:cs typeface="楷体_GB2312" pitchFamily="49" charset="-122"/>
              </a:rPr>
              <a:t>为串行结构，需等上一阶段活动结束后才能开展下一活动。</a:t>
            </a:r>
          </a:p>
        </p:txBody>
      </p:sp>
      <p:sp>
        <p:nvSpPr>
          <p:cNvPr id="94212" name="页脚占位符 3"/>
          <p:cNvSpPr>
            <a:spLocks noGrp="1"/>
          </p:cNvSpPr>
          <p:nvPr>
            <p:ph type="ftr" sz="quarter" idx="10"/>
          </p:nvPr>
        </p:nvSpPr>
        <p:spPr>
          <a:noFill/>
        </p:spPr>
        <p:txBody>
          <a:bodyPr/>
          <a:lstStyle/>
          <a:p>
            <a:fld id="{D0F06E00-4F1B-4B3A-9336-6B42D0E2AE2E}" type="slidenum">
              <a:rPr lang="en-US" altLang="zh-CN" smtClean="0"/>
              <a:pPr/>
              <a:t>97</a:t>
            </a:fld>
            <a:endParaRPr lang="en-US" altLang="zh-CN"/>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en-US" altLang="zh-CN"/>
              <a:t>H</a:t>
            </a:r>
            <a:r>
              <a:rPr lang="zh-CN" altLang="en-US"/>
              <a:t>模型示意图</a:t>
            </a:r>
          </a:p>
        </p:txBody>
      </p:sp>
      <p:sp>
        <p:nvSpPr>
          <p:cNvPr id="95235" name="页脚占位符 3"/>
          <p:cNvSpPr>
            <a:spLocks noGrp="1"/>
          </p:cNvSpPr>
          <p:nvPr>
            <p:ph type="ftr" sz="quarter" idx="10"/>
          </p:nvPr>
        </p:nvSpPr>
        <p:spPr>
          <a:noFill/>
        </p:spPr>
        <p:txBody>
          <a:bodyPr/>
          <a:lstStyle/>
          <a:p>
            <a:fld id="{D61426DA-4044-4649-9292-68416A55CA24}" type="slidenum">
              <a:rPr lang="en-US" altLang="zh-CN" smtClean="0"/>
              <a:pPr/>
              <a:t>98</a:t>
            </a:fld>
            <a:endParaRPr lang="en-US" altLang="zh-CN"/>
          </a:p>
        </p:txBody>
      </p:sp>
      <p:pic>
        <p:nvPicPr>
          <p:cNvPr id="15362" name="Picture 2" descr="http://images.cnitblog.com/blog/697787/201411/2921473863745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5" y="1371600"/>
            <a:ext cx="9160136" cy="403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endParaRPr lang="zh-CN" altLang="en-US"/>
          </a:p>
        </p:txBody>
      </p:sp>
      <p:sp>
        <p:nvSpPr>
          <p:cNvPr id="96259" name="内容占位符 2"/>
          <p:cNvSpPr>
            <a:spLocks noGrp="1"/>
          </p:cNvSpPr>
          <p:nvPr>
            <p:ph idx="1"/>
          </p:nvPr>
        </p:nvSpPr>
        <p:spPr/>
        <p:txBody>
          <a:bodyPr/>
          <a:lstStyle/>
          <a:p>
            <a:pPr marL="358775"/>
            <a:r>
              <a:rPr lang="en-US" altLang="zh-CN" dirty="0"/>
              <a:t>H</a:t>
            </a:r>
            <a:r>
              <a:rPr lang="zh-CN" altLang="en-US" dirty="0"/>
              <a:t>模型</a:t>
            </a:r>
            <a:endParaRPr lang="en-US" altLang="zh-CN" dirty="0"/>
          </a:p>
          <a:p>
            <a:pPr marL="939800" lvl="2" indent="-457200" eaLnBrk="1" hangingPunct="1">
              <a:lnSpc>
                <a:spcPct val="120000"/>
              </a:lnSpc>
              <a:buSzPct val="80000"/>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cs typeface="楷体_GB2312" pitchFamily="49" charset="-122"/>
              </a:rPr>
              <a:t>软件测试不仅仅指测试的执行</a:t>
            </a:r>
            <a:r>
              <a:rPr lang="en-US" altLang="zh-CN" sz="2400" dirty="0">
                <a:latin typeface="楷体" panose="02010609060101010101" pitchFamily="49" charset="-122"/>
                <a:ea typeface="楷体" panose="02010609060101010101" pitchFamily="49" charset="-122"/>
                <a:cs typeface="楷体_GB2312" pitchFamily="49" charset="-122"/>
              </a:rPr>
              <a:t>, </a:t>
            </a:r>
            <a:r>
              <a:rPr lang="zh-CN" altLang="en-US" sz="2400" dirty="0">
                <a:latin typeface="楷体" panose="02010609060101010101" pitchFamily="49" charset="-122"/>
                <a:ea typeface="楷体" panose="02010609060101010101" pitchFamily="49" charset="-122"/>
                <a:cs typeface="楷体_GB2312" pitchFamily="49" charset="-122"/>
              </a:rPr>
              <a:t>还包括很多其他的活动。</a:t>
            </a:r>
          </a:p>
          <a:p>
            <a:pPr marL="939800" lvl="2" indent="-457200" eaLnBrk="1" hangingPunct="1">
              <a:lnSpc>
                <a:spcPct val="120000"/>
              </a:lnSpc>
              <a:buSzPct val="80000"/>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cs typeface="楷体_GB2312" pitchFamily="49" charset="-122"/>
              </a:rPr>
              <a:t>软件测试是一个独立的流程</a:t>
            </a:r>
            <a:r>
              <a:rPr lang="en-US" altLang="zh-CN" sz="2400" dirty="0">
                <a:latin typeface="楷体" panose="02010609060101010101" pitchFamily="49" charset="-122"/>
                <a:ea typeface="楷体" panose="02010609060101010101" pitchFamily="49" charset="-122"/>
                <a:cs typeface="楷体_GB2312" pitchFamily="49" charset="-122"/>
              </a:rPr>
              <a:t>, </a:t>
            </a:r>
            <a:r>
              <a:rPr lang="zh-CN" altLang="en-US" sz="2400" dirty="0">
                <a:latin typeface="楷体" panose="02010609060101010101" pitchFamily="49" charset="-122"/>
                <a:ea typeface="楷体" panose="02010609060101010101" pitchFamily="49" charset="-122"/>
                <a:cs typeface="楷体_GB2312" pitchFamily="49" charset="-122"/>
              </a:rPr>
              <a:t>贯穿产品的整个开发周期</a:t>
            </a:r>
            <a:r>
              <a:rPr lang="en-US" altLang="zh-CN" sz="2400" dirty="0">
                <a:latin typeface="楷体" panose="02010609060101010101" pitchFamily="49" charset="-122"/>
                <a:ea typeface="楷体" panose="02010609060101010101" pitchFamily="49" charset="-122"/>
                <a:cs typeface="楷体_GB2312" pitchFamily="49" charset="-122"/>
              </a:rPr>
              <a:t>, </a:t>
            </a:r>
            <a:r>
              <a:rPr lang="zh-CN" altLang="en-US" sz="2400" dirty="0">
                <a:latin typeface="楷体" panose="02010609060101010101" pitchFamily="49" charset="-122"/>
                <a:ea typeface="楷体" panose="02010609060101010101" pitchFamily="49" charset="-122"/>
                <a:cs typeface="楷体_GB2312" pitchFamily="49" charset="-122"/>
              </a:rPr>
              <a:t>与其它流程并发进行。</a:t>
            </a:r>
          </a:p>
          <a:p>
            <a:pPr marL="939800" lvl="2" indent="-457200" eaLnBrk="1" hangingPunct="1">
              <a:lnSpc>
                <a:spcPct val="120000"/>
              </a:lnSpc>
              <a:buSzPct val="80000"/>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cs typeface="楷体_GB2312" pitchFamily="49" charset="-122"/>
              </a:rPr>
              <a:t>软件测试要尽早准备</a:t>
            </a:r>
            <a:r>
              <a:rPr lang="en-US" altLang="zh-CN" sz="2400" dirty="0">
                <a:latin typeface="楷体" panose="02010609060101010101" pitchFamily="49" charset="-122"/>
                <a:ea typeface="楷体" panose="02010609060101010101" pitchFamily="49" charset="-122"/>
                <a:cs typeface="楷体_GB2312" pitchFamily="49" charset="-122"/>
              </a:rPr>
              <a:t>, </a:t>
            </a:r>
            <a:r>
              <a:rPr lang="zh-CN" altLang="en-US" sz="2400" dirty="0">
                <a:latin typeface="楷体" panose="02010609060101010101" pitchFamily="49" charset="-122"/>
                <a:ea typeface="楷体" panose="02010609060101010101" pitchFamily="49" charset="-122"/>
                <a:cs typeface="楷体_GB2312" pitchFamily="49" charset="-122"/>
              </a:rPr>
              <a:t>尽早执行。</a:t>
            </a:r>
          </a:p>
          <a:p>
            <a:pPr marL="939800" lvl="2" indent="-457200" eaLnBrk="1" hangingPunct="1">
              <a:lnSpc>
                <a:spcPct val="120000"/>
              </a:lnSpc>
              <a:buSzPct val="80000"/>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cs typeface="楷体_GB2312" pitchFamily="49" charset="-122"/>
              </a:rPr>
              <a:t>软件测试根据被测物的不同是分层次的</a:t>
            </a:r>
            <a:r>
              <a:rPr lang="en-US" altLang="zh-CN" sz="2400" dirty="0">
                <a:latin typeface="楷体" panose="02010609060101010101" pitchFamily="49" charset="-122"/>
                <a:ea typeface="楷体" panose="02010609060101010101" pitchFamily="49" charset="-122"/>
                <a:cs typeface="楷体_GB2312" pitchFamily="49" charset="-122"/>
              </a:rPr>
              <a:t>. </a:t>
            </a:r>
            <a:r>
              <a:rPr lang="zh-CN" altLang="en-US" sz="2400" dirty="0">
                <a:latin typeface="楷体" panose="02010609060101010101" pitchFamily="49" charset="-122"/>
                <a:ea typeface="楷体" panose="02010609060101010101" pitchFamily="49" charset="-122"/>
                <a:cs typeface="楷体_GB2312" pitchFamily="49" charset="-122"/>
              </a:rPr>
              <a:t>不同层次的测试活动可以是按照某个次序先后进行的</a:t>
            </a:r>
            <a:r>
              <a:rPr lang="en-US" altLang="zh-CN" sz="2400" dirty="0">
                <a:latin typeface="楷体" panose="02010609060101010101" pitchFamily="49" charset="-122"/>
                <a:ea typeface="楷体" panose="02010609060101010101" pitchFamily="49" charset="-122"/>
                <a:cs typeface="楷体_GB2312" pitchFamily="49" charset="-122"/>
              </a:rPr>
              <a:t>, </a:t>
            </a:r>
            <a:r>
              <a:rPr lang="zh-CN" altLang="en-US" sz="2400" dirty="0">
                <a:latin typeface="楷体" panose="02010609060101010101" pitchFamily="49" charset="-122"/>
                <a:ea typeface="楷体" panose="02010609060101010101" pitchFamily="49" charset="-122"/>
                <a:cs typeface="楷体_GB2312" pitchFamily="49" charset="-122"/>
              </a:rPr>
              <a:t>但也可能是反复的。</a:t>
            </a:r>
          </a:p>
          <a:p>
            <a:pPr lvl="1"/>
            <a:endParaRPr lang="zh-CN" altLang="en-US" dirty="0">
              <a:cs typeface="楷体_GB2312" pitchFamily="49" charset="-122"/>
            </a:endParaRPr>
          </a:p>
        </p:txBody>
      </p:sp>
      <p:sp>
        <p:nvSpPr>
          <p:cNvPr id="96260" name="页脚占位符 3"/>
          <p:cNvSpPr>
            <a:spLocks noGrp="1"/>
          </p:cNvSpPr>
          <p:nvPr>
            <p:ph type="ftr" sz="quarter" idx="10"/>
          </p:nvPr>
        </p:nvSpPr>
        <p:spPr>
          <a:noFill/>
        </p:spPr>
        <p:txBody>
          <a:bodyPr/>
          <a:lstStyle/>
          <a:p>
            <a:fld id="{F4BA2652-AD12-4CDF-A892-E3A579568FC6}" type="slidenum">
              <a:rPr lang="en-US" altLang="zh-CN" smtClean="0"/>
              <a:pPr/>
              <a:t>99</a:t>
            </a:fld>
            <a:endParaRPr lang="en-US" altLang="zh-CN"/>
          </a:p>
        </p:txBody>
      </p:sp>
    </p:spTree>
  </p:cSld>
  <p:clrMapOvr>
    <a:masterClrMapping/>
  </p:clrMapOvr>
  <p:transition spd="med"/>
</p:sld>
</file>

<file path=ppt/theme/theme1.xml><?xml version="1.0" encoding="utf-8"?>
<a:theme xmlns:a="http://schemas.openxmlformats.org/drawingml/2006/main" name="翰子昂 PPT母版">
  <a:themeElements>
    <a:clrScheme name="翰子昂 PPT母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翰子昂 PPT母版">
      <a:majorFont>
        <a:latin typeface="Arial"/>
        <a:ea typeface="宋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lnDef>
    <a:txDef>
      <a:spPr>
        <a:noFill/>
      </a:spPr>
      <a:bodyPr wrap="none" rtlCol="0">
        <a:spAutoFit/>
      </a:bodyPr>
      <a:lstStyle>
        <a:defPPr algn="l">
          <a:lnSpc>
            <a:spcPct val="125000"/>
          </a:lnSpc>
          <a:defRPr kumimoji="1" sz="2000" b="1" i="0" dirty="0" smtClean="0">
            <a:solidFill>
              <a:srgbClr val="006600"/>
            </a:solidFill>
            <a:latin typeface="Kaiti SC" panose="02010600040101010101" pitchFamily="2" charset="-122"/>
            <a:ea typeface="Kaiti SC" panose="02010600040101010101" pitchFamily="2" charset="-122"/>
          </a:defRPr>
        </a:defPPr>
      </a:lstStyle>
    </a:txDef>
  </a:objectDefaults>
  <a:extraClrSchemeLst>
    <a:extraClrScheme>
      <a:clrScheme name="翰子昂 PPT母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翰子昂 PPT母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翰子昂 PPT母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翰子昂 PPT母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翰子昂 PPT母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翰子昂 PPT母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翰子昂 PPT母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翰子昂 PPT母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翰子昂 PPT母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翰子昂 PPT母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翰子昂 PPT母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翰子昂 PPT母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56998</TotalTime>
  <Words>6711</Words>
  <Application>Microsoft Macintosh PowerPoint</Application>
  <PresentationFormat>全屏显示(4:3)</PresentationFormat>
  <Paragraphs>823</Paragraphs>
  <Slides>102</Slides>
  <Notes>10</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2</vt:i4>
      </vt:variant>
      <vt:variant>
        <vt:lpstr>幻灯片标题</vt:lpstr>
      </vt:variant>
      <vt:variant>
        <vt:i4>102</vt:i4>
      </vt:variant>
    </vt:vector>
  </HeadingPairs>
  <TitlesOfParts>
    <vt:vector size="125" baseType="lpstr">
      <vt:lpstr>Kai</vt:lpstr>
      <vt:lpstr>Kaiti SC</vt:lpstr>
      <vt:lpstr>Source Han Sans SC</vt:lpstr>
      <vt:lpstr>华文中宋</vt:lpstr>
      <vt:lpstr>华文楷体</vt:lpstr>
      <vt:lpstr>宋体</vt:lpstr>
      <vt:lpstr>微软雅黑</vt:lpstr>
      <vt:lpstr>楷体</vt:lpstr>
      <vt:lpstr>楷体_GB2312</vt:lpstr>
      <vt:lpstr>黑体</vt:lpstr>
      <vt:lpstr>Arial</vt:lpstr>
      <vt:lpstr>Arial Black</vt:lpstr>
      <vt:lpstr>Bodoni MT Black</vt:lpstr>
      <vt:lpstr>Book Antiqua</vt:lpstr>
      <vt:lpstr>Calibri</vt:lpstr>
      <vt:lpstr>Corbel</vt:lpstr>
      <vt:lpstr>Gill Sans MT</vt:lpstr>
      <vt:lpstr>Times New Roman</vt:lpstr>
      <vt:lpstr>Wingdings</vt:lpstr>
      <vt:lpstr>Wingdings 2</vt:lpstr>
      <vt:lpstr>翰子昂 PPT母版</vt:lpstr>
      <vt:lpstr>Excel.Sheet.8</vt:lpstr>
      <vt:lpstr>Visio</vt:lpstr>
      <vt:lpstr>第1章 软件测试基础</vt:lpstr>
      <vt:lpstr>课程安排</vt:lpstr>
      <vt:lpstr>本章内容</vt:lpstr>
      <vt:lpstr>软件测试行业现状具体数据分析</vt:lpstr>
      <vt:lpstr>软件测试行业现状具体数据分析(续)</vt:lpstr>
      <vt:lpstr>软件测试行业现状具体数据分析(续)</vt:lpstr>
      <vt:lpstr>软件测试行业现状具体数据分析(续)</vt:lpstr>
      <vt:lpstr>软件测试行业现状具体数据分析(续)</vt:lpstr>
      <vt:lpstr>软件测试行业现状具体数据分析(续)</vt:lpstr>
      <vt:lpstr>软件测试行业现状具体数据分析(续)</vt:lpstr>
      <vt:lpstr>软件测试行业现状具体数据分析(续)</vt:lpstr>
      <vt:lpstr>软件测试行业现状具体数据分析(续)</vt:lpstr>
      <vt:lpstr>软件测试行业现状具体数据分析(续)</vt:lpstr>
      <vt:lpstr>软件测试行业现状</vt:lpstr>
      <vt:lpstr>中国软件测试行业现状</vt:lpstr>
      <vt:lpstr>软件测试-职业前景与职位需求</vt:lpstr>
      <vt:lpstr>软件事故典型案例</vt:lpstr>
      <vt:lpstr>PowerPoint 演示文稿</vt:lpstr>
      <vt:lpstr>PowerPoint 演示文稿</vt:lpstr>
      <vt:lpstr>PowerPoint 演示文稿</vt:lpstr>
      <vt:lpstr>PowerPoint 演示文稿</vt:lpstr>
      <vt:lpstr>学院网站</vt:lpstr>
      <vt:lpstr>PowerPoint 演示文稿</vt:lpstr>
      <vt:lpstr>软件质量的内涵</vt:lpstr>
      <vt:lpstr>软件质量</vt:lpstr>
      <vt:lpstr>高质量软件</vt:lpstr>
      <vt:lpstr>软件质量特征 (ISO／IEC 25010:2011)</vt:lpstr>
      <vt:lpstr>软件质量特征 (ISO／IEC 25010:2011)</vt:lpstr>
      <vt:lpstr>软件质量特征 (ISO／IEC 25010:2011)</vt:lpstr>
      <vt:lpstr>软件质量特征 (ISO／IEC 25010:2011)</vt:lpstr>
      <vt:lpstr>软件质量特征 (ISO／IEC 25010:2011)</vt:lpstr>
      <vt:lpstr>软件质量特征 (ISO／IEC 25010:2011)</vt:lpstr>
      <vt:lpstr>软件质量特征 (ISO／IEC 25010:2011)</vt:lpstr>
      <vt:lpstr>软件质量特征 (ISO／IEC 25010:2011)</vt:lpstr>
      <vt:lpstr>软件质量特征 (ISO／IEC 25010:2011)</vt:lpstr>
      <vt:lpstr>McCall模型</vt:lpstr>
      <vt:lpstr>Boehm软件质量模型</vt:lpstr>
      <vt:lpstr>软件系统的质量保证</vt:lpstr>
      <vt:lpstr>软件测试与质量</vt:lpstr>
      <vt:lpstr>软件缺陷</vt:lpstr>
      <vt:lpstr>软件缺陷相关术语</vt:lpstr>
      <vt:lpstr>软件缺陷相关术语</vt:lpstr>
      <vt:lpstr>缺陷相关板书</vt:lpstr>
      <vt:lpstr>测试与调试</vt:lpstr>
      <vt:lpstr>软件缺陷产生的原因</vt:lpstr>
      <vt:lpstr>PowerPoint 演示文稿</vt:lpstr>
      <vt:lpstr>软件缺陷在开发周期的不同阶段的分布</vt:lpstr>
      <vt:lpstr>软件缺陷构成</vt:lpstr>
      <vt:lpstr>修复软件缺陷的代价</vt:lpstr>
      <vt:lpstr>软件测试</vt:lpstr>
      <vt:lpstr>软件测试</vt:lpstr>
      <vt:lpstr>软件测试定义</vt:lpstr>
      <vt:lpstr>软件测试的目的</vt:lpstr>
      <vt:lpstr>测试的目标</vt:lpstr>
      <vt:lpstr>测试的规律</vt:lpstr>
      <vt:lpstr>软件测试的重点</vt:lpstr>
      <vt:lpstr>软件测试的重点</vt:lpstr>
      <vt:lpstr>软件测试的重点</vt:lpstr>
      <vt:lpstr>软件测试度量</vt:lpstr>
      <vt:lpstr>软件测试度量</vt:lpstr>
      <vt:lpstr>软件测试度量</vt:lpstr>
      <vt:lpstr>软件的可测试性</vt:lpstr>
      <vt:lpstr>软件的可测试性</vt:lpstr>
      <vt:lpstr>软件的可测试性</vt:lpstr>
      <vt:lpstr>软件的可测试性</vt:lpstr>
      <vt:lpstr>软件的可测试性</vt:lpstr>
      <vt:lpstr>软件的可测试性</vt:lpstr>
      <vt:lpstr>软件测试的原则</vt:lpstr>
      <vt:lpstr>值得学习的10项原则</vt:lpstr>
      <vt:lpstr>软件测试的分类</vt:lpstr>
      <vt:lpstr>软件测试的类型</vt:lpstr>
      <vt:lpstr>软件测试方法</vt:lpstr>
      <vt:lpstr>测试阶段--单元测试</vt:lpstr>
      <vt:lpstr>测试阶段--单元测试</vt:lpstr>
      <vt:lpstr>测试阶段--单元测试</vt:lpstr>
      <vt:lpstr>测试阶段—集成测试</vt:lpstr>
      <vt:lpstr>测试阶段-系统测试</vt:lpstr>
      <vt:lpstr>测试阶段-验收测试</vt:lpstr>
      <vt:lpstr>单元测试、集成测试、系统测试的关系</vt:lpstr>
      <vt:lpstr>测试目的--功能测试</vt:lpstr>
      <vt:lpstr>测试目的--性能测试</vt:lpstr>
      <vt:lpstr>是否使用工具—手工测试</vt:lpstr>
      <vt:lpstr>是否使用工具--自动化测试</vt:lpstr>
      <vt:lpstr>是否运行系统--静态测试</vt:lpstr>
      <vt:lpstr>是否运行系统--动态测试</vt:lpstr>
      <vt:lpstr>是否查看源代码--白盒测试</vt:lpstr>
      <vt:lpstr>是否查看源代码--黑盒测试</vt:lpstr>
      <vt:lpstr>其它测试--回归测试</vt:lpstr>
      <vt:lpstr>其它测试--冒烟测试</vt:lpstr>
      <vt:lpstr>其它测试--随机测试</vt:lpstr>
      <vt:lpstr>软件测试的生命周期</vt:lpstr>
      <vt:lpstr>软件测试与开发的关系</vt:lpstr>
      <vt:lpstr>软件测试模型</vt:lpstr>
      <vt:lpstr>PowerPoint 演示文稿</vt:lpstr>
      <vt:lpstr>PowerPoint 演示文稿</vt:lpstr>
      <vt:lpstr>W模型示意图</vt:lpstr>
      <vt:lpstr>W模型特点</vt:lpstr>
      <vt:lpstr>H模型示意图</vt:lpstr>
      <vt:lpstr>PowerPoint 演示文稿</vt:lpstr>
      <vt:lpstr>软件测试的完整模型</vt:lpstr>
      <vt:lpstr>软件测试与开发的关系</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Liu Mengxiao</cp:lastModifiedBy>
  <cp:revision>3588</cp:revision>
  <cp:lastPrinted>1601-01-01T00:00:00Z</cp:lastPrinted>
  <dcterms:created xsi:type="dcterms:W3CDTF">1601-01-01T00:00:00Z</dcterms:created>
  <dcterms:modified xsi:type="dcterms:W3CDTF">2019-03-21T03:31:59Z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