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6"/>
  </p:notesMasterIdLst>
  <p:handoutMasterIdLst>
    <p:handoutMasterId r:id="rId107"/>
  </p:handoutMasterIdLst>
  <p:sldIdLst>
    <p:sldId id="257" r:id="rId2"/>
    <p:sldId id="398" r:id="rId3"/>
    <p:sldId id="399" r:id="rId4"/>
    <p:sldId id="400" r:id="rId5"/>
    <p:sldId id="401" r:id="rId6"/>
    <p:sldId id="322" r:id="rId7"/>
    <p:sldId id="323" r:id="rId8"/>
    <p:sldId id="325" r:id="rId9"/>
    <p:sldId id="324" r:id="rId10"/>
    <p:sldId id="326" r:id="rId11"/>
    <p:sldId id="327" r:id="rId12"/>
    <p:sldId id="328" r:id="rId13"/>
    <p:sldId id="329" r:id="rId14"/>
    <p:sldId id="330" r:id="rId15"/>
    <p:sldId id="331" r:id="rId16"/>
    <p:sldId id="332" r:id="rId17"/>
    <p:sldId id="333" r:id="rId18"/>
    <p:sldId id="334" r:id="rId19"/>
    <p:sldId id="335" r:id="rId20"/>
    <p:sldId id="271" r:id="rId21"/>
    <p:sldId id="336" r:id="rId22"/>
    <p:sldId id="273" r:id="rId23"/>
    <p:sldId id="337" r:id="rId24"/>
    <p:sldId id="275" r:id="rId25"/>
    <p:sldId id="276" r:id="rId26"/>
    <p:sldId id="277" r:id="rId27"/>
    <p:sldId id="278" r:id="rId28"/>
    <p:sldId id="279" r:id="rId29"/>
    <p:sldId id="280" r:id="rId30"/>
    <p:sldId id="338" r:id="rId31"/>
    <p:sldId id="339"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340" r:id="rId48"/>
    <p:sldId id="300" r:id="rId49"/>
    <p:sldId id="301" r:id="rId50"/>
    <p:sldId id="302" r:id="rId51"/>
    <p:sldId id="303" r:id="rId52"/>
    <p:sldId id="341"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42"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7" r:id="rId84"/>
    <p:sldId id="376"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4" r:id="rId100"/>
    <p:sldId id="393" r:id="rId101"/>
    <p:sldId id="395" r:id="rId102"/>
    <p:sldId id="396" r:id="rId103"/>
    <p:sldId id="397" r:id="rId104"/>
    <p:sldId id="392" r:id="rId105"/>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charset="0"/>
        <a:ea typeface="宋体" charset="-122"/>
        <a:cs typeface="+mn-cs"/>
      </a:defRPr>
    </a:lvl1pPr>
    <a:lvl2pPr marL="457200" algn="l" rtl="0" fontAlgn="base">
      <a:spcBef>
        <a:spcPct val="0"/>
      </a:spcBef>
      <a:spcAft>
        <a:spcPct val="0"/>
      </a:spcAft>
      <a:defRPr i="1" kern="1200">
        <a:solidFill>
          <a:schemeClr val="tx1"/>
        </a:solidFill>
        <a:latin typeface="Arial" charset="0"/>
        <a:ea typeface="宋体" charset="-122"/>
        <a:cs typeface="+mn-cs"/>
      </a:defRPr>
    </a:lvl2pPr>
    <a:lvl3pPr marL="914400" algn="l" rtl="0" fontAlgn="base">
      <a:spcBef>
        <a:spcPct val="0"/>
      </a:spcBef>
      <a:spcAft>
        <a:spcPct val="0"/>
      </a:spcAft>
      <a:defRPr i="1" kern="1200">
        <a:solidFill>
          <a:schemeClr val="tx1"/>
        </a:solidFill>
        <a:latin typeface="Arial" charset="0"/>
        <a:ea typeface="宋体" charset="-122"/>
        <a:cs typeface="+mn-cs"/>
      </a:defRPr>
    </a:lvl3pPr>
    <a:lvl4pPr marL="1371600" algn="l" rtl="0" fontAlgn="base">
      <a:spcBef>
        <a:spcPct val="0"/>
      </a:spcBef>
      <a:spcAft>
        <a:spcPct val="0"/>
      </a:spcAft>
      <a:defRPr i="1" kern="1200">
        <a:solidFill>
          <a:schemeClr val="tx1"/>
        </a:solidFill>
        <a:latin typeface="Arial" charset="0"/>
        <a:ea typeface="宋体" charset="-122"/>
        <a:cs typeface="+mn-cs"/>
      </a:defRPr>
    </a:lvl4pPr>
    <a:lvl5pPr marL="1828800" algn="l" rtl="0" fontAlgn="base">
      <a:spcBef>
        <a:spcPct val="0"/>
      </a:spcBef>
      <a:spcAft>
        <a:spcPct val="0"/>
      </a:spcAft>
      <a:defRPr i="1" kern="1200">
        <a:solidFill>
          <a:schemeClr val="tx1"/>
        </a:solidFill>
        <a:latin typeface="Arial" charset="0"/>
        <a:ea typeface="宋体" charset="-122"/>
        <a:cs typeface="+mn-cs"/>
      </a:defRPr>
    </a:lvl5pPr>
    <a:lvl6pPr marL="2286000" algn="l" defTabSz="914400" rtl="0" eaLnBrk="1" latinLnBrk="0" hangingPunct="1">
      <a:defRPr i="1" kern="1200">
        <a:solidFill>
          <a:schemeClr val="tx1"/>
        </a:solidFill>
        <a:latin typeface="Arial" charset="0"/>
        <a:ea typeface="宋体" charset="-122"/>
        <a:cs typeface="+mn-cs"/>
      </a:defRPr>
    </a:lvl6pPr>
    <a:lvl7pPr marL="2743200" algn="l" defTabSz="914400" rtl="0" eaLnBrk="1" latinLnBrk="0" hangingPunct="1">
      <a:defRPr i="1" kern="1200">
        <a:solidFill>
          <a:schemeClr val="tx1"/>
        </a:solidFill>
        <a:latin typeface="Arial" charset="0"/>
        <a:ea typeface="宋体" charset="-122"/>
        <a:cs typeface="+mn-cs"/>
      </a:defRPr>
    </a:lvl7pPr>
    <a:lvl8pPr marL="3200400" algn="l" defTabSz="914400" rtl="0" eaLnBrk="1" latinLnBrk="0" hangingPunct="1">
      <a:defRPr i="1" kern="1200">
        <a:solidFill>
          <a:schemeClr val="tx1"/>
        </a:solidFill>
        <a:latin typeface="Arial" charset="0"/>
        <a:ea typeface="宋体" charset="-122"/>
        <a:cs typeface="+mn-cs"/>
      </a:defRPr>
    </a:lvl8pPr>
    <a:lvl9pPr marL="3657600" algn="l" defTabSz="914400" rtl="0" eaLnBrk="1" latinLnBrk="0" hangingPunct="1">
      <a:defRPr i="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FFFFFF"/>
    <a:srgbClr val="CC00CC"/>
    <a:srgbClr val="FFFF00"/>
    <a:srgbClr val="008000"/>
    <a:srgbClr val="A5002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5" autoAdjust="0"/>
    <p:restoredTop sz="89268" autoAdjust="0"/>
  </p:normalViewPr>
  <p:slideViewPr>
    <p:cSldViewPr>
      <p:cViewPr varScale="1">
        <p:scale>
          <a:sx n="69" d="100"/>
          <a:sy n="69" d="100"/>
        </p:scale>
        <p:origin x="1051"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307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307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28FAB8B0-2D6E-42F5-86BD-1F8348187F8C}" type="slidenum">
              <a:rPr lang="en-US" altLang="zh-CN"/>
              <a:pPr>
                <a:defRPr/>
              </a:pPr>
              <a:t>‹#›</a:t>
            </a:fld>
            <a:endParaRPr lang="en-US" altLang="zh-CN"/>
          </a:p>
        </p:txBody>
      </p:sp>
    </p:spTree>
    <p:extLst>
      <p:ext uri="{BB962C8B-B14F-4D97-AF65-F5344CB8AC3E}">
        <p14:creationId xmlns:p14="http://schemas.microsoft.com/office/powerpoint/2010/main" val="1037809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latin typeface="Arial" charset="0"/>
                <a:ea typeface="宋体" pitchFamily="2" charset="-122"/>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i="0">
                <a:latin typeface="Arial" charset="0"/>
                <a:ea typeface="宋体"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latin typeface="Arial" charset="0"/>
                <a:ea typeface="宋体" pitchFamily="2" charset="-122"/>
              </a:defRPr>
            </a:lvl1pPr>
          </a:lstStyle>
          <a:p>
            <a:pPr>
              <a:defRPr/>
            </a:pPr>
            <a:fld id="{73423A92-2510-44FB-B3E7-B4EBE1203862}" type="slidenum">
              <a:rPr lang="en-US" altLang="zh-CN"/>
              <a:pPr>
                <a:defRPr/>
              </a:pPr>
              <a:t>‹#›</a:t>
            </a:fld>
            <a:endParaRPr lang="en-US" altLang="zh-CN"/>
          </a:p>
        </p:txBody>
      </p:sp>
    </p:spTree>
    <p:extLst>
      <p:ext uri="{BB962C8B-B14F-4D97-AF65-F5344CB8AC3E}">
        <p14:creationId xmlns:p14="http://schemas.microsoft.com/office/powerpoint/2010/main" val="42766087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1009FB4F-082B-49EE-A2A0-F486F6F7287E}" type="slidenum">
              <a:rPr lang="en-US" altLang="zh-CN" smtClean="0">
                <a:ea typeface="宋体" charset="-122"/>
              </a:rPr>
              <a:pPr/>
              <a:t>1</a:t>
            </a:fld>
            <a:endParaRPr lang="en-US" altLang="zh-CN" smtClean="0">
              <a:ea typeface="宋体" charset="-122"/>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extLst>
      <p:ext uri="{BB962C8B-B14F-4D97-AF65-F5344CB8AC3E}">
        <p14:creationId xmlns:p14="http://schemas.microsoft.com/office/powerpoint/2010/main" val="2555781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4"/>
          <p:cNvSpPr>
            <a:spLocks noChangeArrowheads="1"/>
          </p:cNvSpPr>
          <p:nvPr/>
        </p:nvSpPr>
        <p:spPr bwMode="auto">
          <a:xfrm>
            <a:off x="0" y="0"/>
            <a:ext cx="9144000" cy="5445125"/>
          </a:xfrm>
          <a:prstGeom prst="rect">
            <a:avLst/>
          </a:prstGeom>
          <a:noFill/>
          <a:ln w="9525">
            <a:noFill/>
            <a:miter lim="800000"/>
            <a:headEnd/>
            <a:tailEnd/>
          </a:ln>
          <a:effectLst/>
        </p:spPr>
        <p:txBody>
          <a:bodyPr wrap="none" anchor="ctr"/>
          <a:lstStyle/>
          <a:p>
            <a:pPr>
              <a:defRPr/>
            </a:pPr>
            <a:endParaRPr lang="zh-CN" altLang="en-US">
              <a:ea typeface="宋体" pitchFamily="2" charset="-122"/>
            </a:endParaRPr>
          </a:p>
        </p:txBody>
      </p:sp>
      <p:sp>
        <p:nvSpPr>
          <p:cNvPr id="4" name="Rectangle 5"/>
          <p:cNvSpPr>
            <a:spLocks noChangeArrowheads="1"/>
          </p:cNvSpPr>
          <p:nvPr/>
        </p:nvSpPr>
        <p:spPr bwMode="auto">
          <a:xfrm>
            <a:off x="0" y="6165850"/>
            <a:ext cx="9144000" cy="647700"/>
          </a:xfrm>
          <a:prstGeom prst="rect">
            <a:avLst/>
          </a:prstGeom>
          <a:solidFill>
            <a:schemeClr val="accent1">
              <a:alpha val="10001"/>
            </a:schemeClr>
          </a:solidFill>
          <a:ln w="9525">
            <a:noFill/>
            <a:miter lim="800000"/>
            <a:headEnd/>
            <a:tailEnd/>
          </a:ln>
          <a:effectLst/>
        </p:spPr>
        <p:txBody>
          <a:bodyPr wrap="none" anchor="ctr"/>
          <a:lstStyle/>
          <a:p>
            <a:pPr>
              <a:defRPr/>
            </a:pPr>
            <a:endParaRPr lang="zh-CN" altLang="en-US">
              <a:ea typeface="宋体" pitchFamily="2" charset="-122"/>
            </a:endParaRPr>
          </a:p>
        </p:txBody>
      </p:sp>
      <p:sp>
        <p:nvSpPr>
          <p:cNvPr id="5" name="Rectangle 6"/>
          <p:cNvSpPr>
            <a:spLocks noChangeArrowheads="1"/>
          </p:cNvSpPr>
          <p:nvPr/>
        </p:nvSpPr>
        <p:spPr bwMode="auto">
          <a:xfrm>
            <a:off x="0" y="6021388"/>
            <a:ext cx="9144000" cy="142875"/>
          </a:xfrm>
          <a:prstGeom prst="rect">
            <a:avLst/>
          </a:prstGeom>
          <a:solidFill>
            <a:srgbClr val="09E733">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6" name="Rectangle 7"/>
          <p:cNvSpPr>
            <a:spLocks noChangeArrowheads="1"/>
          </p:cNvSpPr>
          <p:nvPr/>
        </p:nvSpPr>
        <p:spPr bwMode="auto">
          <a:xfrm>
            <a:off x="3175" y="6099175"/>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ea typeface="宋体" pitchFamily="2" charset="-122"/>
            </a:endParaRPr>
          </a:p>
        </p:txBody>
      </p:sp>
      <p:sp>
        <p:nvSpPr>
          <p:cNvPr id="7" name="Rectangle 9"/>
          <p:cNvSpPr>
            <a:spLocks noChangeArrowheads="1"/>
          </p:cNvSpPr>
          <p:nvPr/>
        </p:nvSpPr>
        <p:spPr bwMode="auto">
          <a:xfrm>
            <a:off x="0" y="0"/>
            <a:ext cx="9144000" cy="6021388"/>
          </a:xfrm>
          <a:prstGeom prst="rect">
            <a:avLst/>
          </a:prstGeom>
          <a:gradFill rotWithShape="1">
            <a:gsLst>
              <a:gs pos="0">
                <a:schemeClr val="bg1">
                  <a:alpha val="32001"/>
                </a:schemeClr>
              </a:gs>
              <a:gs pos="100000">
                <a:srgbClr val="09E733">
                  <a:alpha val="20000"/>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Rectangle 10"/>
          <p:cNvSpPr>
            <a:spLocks noChangeArrowheads="1"/>
          </p:cNvSpPr>
          <p:nvPr/>
        </p:nvSpPr>
        <p:spPr bwMode="auto">
          <a:xfrm>
            <a:off x="0" y="908050"/>
            <a:ext cx="9144000" cy="287338"/>
          </a:xfrm>
          <a:prstGeom prst="rect">
            <a:avLst/>
          </a:prstGeom>
          <a:gradFill rotWithShape="1">
            <a:gsLst>
              <a:gs pos="0">
                <a:schemeClr val="bg1">
                  <a:alpha val="39999"/>
                </a:schemeClr>
              </a:gs>
              <a:gs pos="100000">
                <a:srgbClr val="008000">
                  <a:alpha val="80000"/>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pic>
        <p:nvPicPr>
          <p:cNvPr id="9" name="Picture 13" descr="logo"/>
          <p:cNvPicPr>
            <a:picLocks noChangeAspect="1" noChangeArrowheads="1"/>
          </p:cNvPicPr>
          <p:nvPr userDrawn="1"/>
        </p:nvPicPr>
        <p:blipFill>
          <a:blip r:embed="rId2"/>
          <a:srcRect/>
          <a:stretch>
            <a:fillRect/>
          </a:stretch>
        </p:blipFill>
        <p:spPr bwMode="auto">
          <a:xfrm>
            <a:off x="0" y="0"/>
            <a:ext cx="3476625" cy="876300"/>
          </a:xfrm>
          <a:prstGeom prst="rect">
            <a:avLst/>
          </a:prstGeom>
          <a:noFill/>
          <a:ln w="9525">
            <a:noFill/>
            <a:miter lim="800000"/>
            <a:headEnd/>
            <a:tailEnd/>
          </a:ln>
        </p:spPr>
      </p:pic>
      <p:sp>
        <p:nvSpPr>
          <p:cNvPr id="10" name="Text Box 15"/>
          <p:cNvSpPr txBox="1">
            <a:spLocks noChangeArrowheads="1"/>
          </p:cNvSpPr>
          <p:nvPr userDrawn="1"/>
        </p:nvSpPr>
        <p:spPr bwMode="auto">
          <a:xfrm>
            <a:off x="6477000" y="6302375"/>
            <a:ext cx="23209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ea typeface="宋体" pitchFamily="2" charset="-122"/>
              </a:rPr>
              <a:t>软件测试</a:t>
            </a:r>
            <a:endParaRPr lang="zh-CN" altLang="en-US" sz="2400" b="1" i="0" dirty="0">
              <a:solidFill>
                <a:srgbClr val="008000"/>
              </a:solidFill>
              <a:latin typeface="Bodoni MT Black" pitchFamily="18" charset="0"/>
              <a:ea typeface="华文中宋" pitchFamily="2" charset="-122"/>
            </a:endParaRPr>
          </a:p>
        </p:txBody>
      </p:sp>
      <p:sp>
        <p:nvSpPr>
          <p:cNvPr id="9218" name="Rectangle 2"/>
          <p:cNvSpPr>
            <a:spLocks noGrp="1" noChangeArrowheads="1"/>
          </p:cNvSpPr>
          <p:nvPr>
            <p:ph type="ctrTitle"/>
          </p:nvPr>
        </p:nvSpPr>
        <p:spPr>
          <a:xfrm>
            <a:off x="827088" y="1412875"/>
            <a:ext cx="7772400" cy="2043113"/>
          </a:xfrm>
        </p:spPr>
        <p:txBody>
          <a:bodyPr/>
          <a:lstStyle>
            <a:lvl1pPr algn="ctr">
              <a:defRPr sz="4400">
                <a:solidFill>
                  <a:schemeClr val="tx1"/>
                </a:solidFill>
              </a:defRPr>
            </a:lvl1pPr>
          </a:lstStyle>
          <a:p>
            <a:r>
              <a:rPr lang="zh-CN" altLang="en-US"/>
              <a:t>单击此处编辑母版标题样式</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D2F5F19B-0D35-48E5-AD5D-6AEC604E2ED0}" type="slidenum">
              <a:rPr lang="en-US" altLang="zh-CN"/>
              <a:pPr>
                <a:defRPr/>
              </a:pPr>
              <a:t>‹#›</a:t>
            </a:fld>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7038" y="228600"/>
            <a:ext cx="2138362"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8775" y="228600"/>
            <a:ext cx="6265863"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ftr" sz="quarter" idx="10"/>
          </p:nvPr>
        </p:nvSpPr>
        <p:spPr>
          <a:ln/>
        </p:spPr>
        <p:txBody>
          <a:bodyPr/>
          <a:lstStyle>
            <a:lvl1pPr>
              <a:defRPr/>
            </a:lvl1pPr>
          </a:lstStyle>
          <a:p>
            <a:pPr>
              <a:defRPr/>
            </a:pPr>
            <a:fld id="{212BC7A4-2FF7-4388-89DE-D11846E5C1EE}" type="slidenum">
              <a:rPr lang="en-US" altLang="zh-CN"/>
              <a:pPr>
                <a:defRPr/>
              </a:pPr>
              <a:t>‹#›</a:t>
            </a:fld>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0" y="228600"/>
            <a:ext cx="6372225"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8775" y="1187450"/>
            <a:ext cx="4202113"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D18490AE-0429-4A81-9BE9-404AB565FFA9}" type="slidenum">
              <a:rPr lang="en-US" altLang="zh-CN"/>
              <a:pPr>
                <a:defRPr/>
              </a:pPr>
              <a:t>‹#›</a:t>
            </a:fld>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a:xfrm>
            <a:off x="609600" y="6245225"/>
            <a:ext cx="1981200" cy="476250"/>
          </a:xfrm>
          <a:prstGeom prst="rect">
            <a:avLst/>
          </a:prstGeom>
          <a:ln/>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a:xfrm>
            <a:off x="6553200" y="6245225"/>
            <a:ext cx="1981200" cy="476250"/>
          </a:xfrm>
          <a:prstGeom prst="rect">
            <a:avLst/>
          </a:prstGeom>
          <a:ln/>
        </p:spPr>
        <p:txBody>
          <a:bodyPr/>
          <a:lstStyle>
            <a:lvl1pPr>
              <a:defRPr/>
            </a:lvl1pPr>
          </a:lstStyle>
          <a:p>
            <a:pPr>
              <a:defRPr/>
            </a:pPr>
            <a:fld id="{23E70382-2445-407B-AD88-51BB815D35D5}"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60000">
              <a:spcBef>
                <a:spcPts val="600"/>
              </a:spcBef>
              <a:spcAft>
                <a:spcPts val="600"/>
              </a:spcAft>
              <a:defRPr sz="2600">
                <a:latin typeface="黑体" pitchFamily="49" charset="-122"/>
                <a:ea typeface="黑体" pitchFamily="49" charset="-122"/>
              </a:defRPr>
            </a:lvl1pPr>
            <a:lvl2pPr>
              <a:spcBef>
                <a:spcPts val="600"/>
              </a:spcBef>
              <a:spcAft>
                <a:spcPts val="600"/>
              </a:spcAft>
              <a:defRPr b="0">
                <a:solidFill>
                  <a:schemeClr val="tx1"/>
                </a:solidFill>
                <a:latin typeface="楷体" pitchFamily="49" charset="-122"/>
                <a:ea typeface="楷体" pitchFamily="49" charset="-122"/>
              </a:defRPr>
            </a:lvl2pPr>
            <a:lvl3pPr>
              <a:defRPr sz="2200">
                <a:latin typeface="宋体" pitchFamily="2" charset="-122"/>
                <a:ea typeface="宋体" pitchFamily="2"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5"/>
          <p:cNvSpPr>
            <a:spLocks noGrp="1" noChangeArrowheads="1"/>
          </p:cNvSpPr>
          <p:nvPr>
            <p:ph type="ftr" sz="quarter" idx="10"/>
          </p:nvPr>
        </p:nvSpPr>
        <p:spPr>
          <a:ln/>
        </p:spPr>
        <p:txBody>
          <a:bodyPr/>
          <a:lstStyle>
            <a:lvl1pPr>
              <a:defRPr/>
            </a:lvl1pPr>
          </a:lstStyle>
          <a:p>
            <a:pPr>
              <a:defRPr/>
            </a:pPr>
            <a:fld id="{EAE1427E-15BA-4424-AB26-9635A2A7FAF9}" type="slidenum">
              <a:rPr lang="en-US" altLang="zh-CN"/>
              <a:pPr>
                <a:defRPr/>
              </a:pPr>
              <a:t>‹#›</a:t>
            </a:fld>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ftr" sz="quarter" idx="10"/>
          </p:nvPr>
        </p:nvSpPr>
        <p:spPr>
          <a:ln/>
        </p:spPr>
        <p:txBody>
          <a:bodyPr/>
          <a:lstStyle>
            <a:lvl1pPr>
              <a:defRPr/>
            </a:lvl1pPr>
          </a:lstStyle>
          <a:p>
            <a:pPr>
              <a:defRPr/>
            </a:pPr>
            <a:fld id="{0FFC1028-27CB-4ACE-8191-BC409741539A}" type="slidenum">
              <a:rPr lang="en-US" altLang="zh-CN"/>
              <a:pPr>
                <a:defRPr/>
              </a:pPr>
              <a:t>‹#›</a:t>
            </a:fld>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8775" y="1187450"/>
            <a:ext cx="4202113"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3288" y="1187450"/>
            <a:ext cx="4202112" cy="4908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ftr" sz="quarter" idx="10"/>
          </p:nvPr>
        </p:nvSpPr>
        <p:spPr>
          <a:ln/>
        </p:spPr>
        <p:txBody>
          <a:bodyPr/>
          <a:lstStyle>
            <a:lvl1pPr>
              <a:defRPr/>
            </a:lvl1pPr>
          </a:lstStyle>
          <a:p>
            <a:pPr>
              <a:defRPr/>
            </a:pPr>
            <a:fld id="{94B3570E-DC4E-4808-986B-C453E1EC16D6}" type="slidenum">
              <a:rPr lang="en-US" altLang="zh-CN"/>
              <a:pPr>
                <a:defRPr/>
              </a:pPr>
              <a:t>‹#›</a:t>
            </a:fld>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ftr" sz="quarter" idx="10"/>
          </p:nvPr>
        </p:nvSpPr>
        <p:spPr>
          <a:ln/>
        </p:spPr>
        <p:txBody>
          <a:bodyPr/>
          <a:lstStyle>
            <a:lvl1pPr>
              <a:defRPr/>
            </a:lvl1pPr>
          </a:lstStyle>
          <a:p>
            <a:pPr>
              <a:defRPr/>
            </a:pPr>
            <a:fld id="{667ECB0B-FE59-4B9F-9FCC-3E8FAE6FDCD9}" type="slidenum">
              <a:rPr lang="en-US" altLang="zh-CN"/>
              <a:pPr>
                <a:defRPr/>
              </a:pPr>
              <a:t>‹#›</a:t>
            </a:fld>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ftr" sz="quarter" idx="10"/>
          </p:nvPr>
        </p:nvSpPr>
        <p:spPr>
          <a:ln/>
        </p:spPr>
        <p:txBody>
          <a:bodyPr/>
          <a:lstStyle>
            <a:lvl1pPr>
              <a:defRPr/>
            </a:lvl1pPr>
          </a:lstStyle>
          <a:p>
            <a:pPr>
              <a:defRPr/>
            </a:pPr>
            <a:fld id="{2855F426-8F32-4786-92E5-FB58D99CA0C1}" type="slidenum">
              <a:rPr lang="en-US" altLang="zh-CN"/>
              <a:pPr>
                <a:defRPr/>
              </a:pPr>
              <a:t>‹#›</a:t>
            </a:fld>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ftr" sz="quarter" idx="10"/>
          </p:nvPr>
        </p:nvSpPr>
        <p:spPr>
          <a:ln/>
        </p:spPr>
        <p:txBody>
          <a:bodyPr/>
          <a:lstStyle>
            <a:lvl1pPr>
              <a:defRPr/>
            </a:lvl1pPr>
          </a:lstStyle>
          <a:p>
            <a:pPr>
              <a:defRPr/>
            </a:pPr>
            <a:fld id="{256C3B9A-2EA2-44C5-B678-772048F03978}" type="slidenum">
              <a:rPr lang="en-US" altLang="zh-CN"/>
              <a:pPr>
                <a:defRPr/>
              </a:pPr>
              <a:t>‹#›</a:t>
            </a:fld>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19ABEBCA-5830-4BE3-943F-5597146D5C8F}" type="slidenum">
              <a:rPr lang="en-US" altLang="zh-CN"/>
              <a:pPr>
                <a:defRPr/>
              </a:pPr>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ftr" sz="quarter" idx="10"/>
          </p:nvPr>
        </p:nvSpPr>
        <p:spPr>
          <a:ln/>
        </p:spPr>
        <p:txBody>
          <a:bodyPr/>
          <a:lstStyle>
            <a:lvl1pPr>
              <a:defRPr/>
            </a:lvl1pPr>
          </a:lstStyle>
          <a:p>
            <a:pPr>
              <a:defRPr/>
            </a:pPr>
            <a:fld id="{9B3D722E-B68F-4898-A786-58B22693854C}" type="slidenum">
              <a:rPr lang="en-US" altLang="zh-CN"/>
              <a:pPr>
                <a:defRPr/>
              </a:pPr>
              <a:t>‹#›</a:t>
            </a:fld>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6248400"/>
            <a:ext cx="9144000" cy="36513"/>
          </a:xfrm>
          <a:prstGeom prst="rect">
            <a:avLst/>
          </a:prstGeom>
          <a:solidFill>
            <a:srgbClr val="008000"/>
          </a:solidFill>
          <a:ln w="9525">
            <a:noFill/>
            <a:miter lim="800000"/>
            <a:headEnd/>
            <a:tailEnd/>
          </a:ln>
          <a:effectLst/>
        </p:spPr>
        <p:txBody>
          <a:bodyPr wrap="none" anchor="ctr"/>
          <a:lstStyle/>
          <a:p>
            <a:pPr>
              <a:defRPr/>
            </a:pPr>
            <a:endParaRPr lang="zh-CN" altLang="en-US">
              <a:ea typeface="宋体" pitchFamily="2" charset="-122"/>
            </a:endParaRPr>
          </a:p>
        </p:txBody>
      </p:sp>
      <p:sp>
        <p:nvSpPr>
          <p:cNvPr id="8197" name="Rectangle 5"/>
          <p:cNvSpPr>
            <a:spLocks noChangeArrowheads="1"/>
          </p:cNvSpPr>
          <p:nvPr/>
        </p:nvSpPr>
        <p:spPr bwMode="auto">
          <a:xfrm>
            <a:off x="0" y="6248400"/>
            <a:ext cx="9144000" cy="100013"/>
          </a:xfrm>
          <a:prstGeom prst="rect">
            <a:avLst/>
          </a:prstGeom>
          <a:solidFill>
            <a:srgbClr val="339966">
              <a:alpha val="60001"/>
            </a:srgbClr>
          </a:solidFill>
          <a:ln w="9525">
            <a:noFill/>
            <a:miter lim="800000"/>
            <a:headEnd/>
            <a:tailEnd/>
          </a:ln>
          <a:effectLst/>
        </p:spPr>
        <p:txBody>
          <a:bodyPr wrap="none" anchor="ctr"/>
          <a:lstStyle/>
          <a:p>
            <a:pPr algn="ctr">
              <a:defRPr/>
            </a:pPr>
            <a:r>
              <a:rPr lang="en-US" altLang="zh-CN" sz="1400" i="0">
                <a:latin typeface="Times New Roman" pitchFamily="18" charset="0"/>
                <a:ea typeface="楷体_GB2312" pitchFamily="49" charset="-122"/>
              </a:rPr>
              <a:t>                                                                                                                                                         </a:t>
            </a:r>
            <a:endParaRPr lang="en-US" altLang="zh-CN" sz="1400" i="0">
              <a:latin typeface="楷体_GB2312" pitchFamily="49" charset="-122"/>
              <a:ea typeface="楷体_GB2312" pitchFamily="49" charset="-122"/>
            </a:endParaRPr>
          </a:p>
        </p:txBody>
      </p:sp>
      <p:sp>
        <p:nvSpPr>
          <p:cNvPr id="8198" name="Rectangle 6"/>
          <p:cNvSpPr>
            <a:spLocks noChangeArrowheads="1"/>
          </p:cNvSpPr>
          <p:nvPr/>
        </p:nvSpPr>
        <p:spPr bwMode="auto">
          <a:xfrm>
            <a:off x="0" y="838200"/>
            <a:ext cx="9144000" cy="5486400"/>
          </a:xfrm>
          <a:prstGeom prst="rect">
            <a:avLst/>
          </a:prstGeom>
          <a:solidFill>
            <a:srgbClr val="FFF0F5">
              <a:alpha val="30000"/>
            </a:srgbClr>
          </a:solidFill>
          <a:ln w="9525">
            <a:noFill/>
            <a:miter lim="800000"/>
            <a:headEnd/>
            <a:tailEnd/>
          </a:ln>
          <a:effectLst/>
        </p:spPr>
        <p:txBody>
          <a:bodyPr wrap="none" anchor="ctr"/>
          <a:lstStyle/>
          <a:p>
            <a:pPr>
              <a:defRPr/>
            </a:pPr>
            <a:endParaRPr lang="zh-CN" altLang="en-US">
              <a:ea typeface="宋体" pitchFamily="2" charset="-122"/>
            </a:endParaRPr>
          </a:p>
        </p:txBody>
      </p:sp>
      <p:sp>
        <p:nvSpPr>
          <p:cNvPr id="1029" name="Rectangle 7"/>
          <p:cNvSpPr>
            <a:spLocks noGrp="1" noChangeArrowheads="1"/>
          </p:cNvSpPr>
          <p:nvPr>
            <p:ph type="body" idx="1"/>
          </p:nvPr>
        </p:nvSpPr>
        <p:spPr bwMode="auto">
          <a:xfrm>
            <a:off x="358775" y="990600"/>
            <a:ext cx="855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8201" name="Text Box 9"/>
          <p:cNvSpPr txBox="1">
            <a:spLocks noChangeArrowheads="1"/>
          </p:cNvSpPr>
          <p:nvPr/>
        </p:nvSpPr>
        <p:spPr bwMode="auto">
          <a:xfrm>
            <a:off x="6629400" y="6400800"/>
            <a:ext cx="2168525" cy="457200"/>
          </a:xfrm>
          <a:prstGeom prst="rect">
            <a:avLst/>
          </a:prstGeom>
          <a:noFill/>
          <a:ln w="9525">
            <a:noFill/>
            <a:miter lim="800000"/>
            <a:headEnd/>
            <a:tailEnd/>
          </a:ln>
          <a:effectLst/>
        </p:spPr>
        <p:txBody>
          <a:bodyPr>
            <a:spAutoFit/>
          </a:bodyPr>
          <a:lstStyle/>
          <a:p>
            <a:pPr>
              <a:defRPr/>
            </a:pPr>
            <a:r>
              <a:rPr lang="zh-CN" altLang="en-US" sz="2400" b="1" i="0" dirty="0">
                <a:solidFill>
                  <a:srgbClr val="008000"/>
                </a:solidFill>
                <a:latin typeface="Bodoni MT Black" pitchFamily="18" charset="0"/>
                <a:ea typeface="宋体" pitchFamily="2" charset="-122"/>
              </a:rPr>
              <a:t>软件测试</a:t>
            </a:r>
            <a:endParaRPr lang="zh-CN" altLang="en-US" sz="2400" b="1" i="0" dirty="0">
              <a:solidFill>
                <a:srgbClr val="008000"/>
              </a:solidFill>
              <a:latin typeface="Bodoni MT Black" pitchFamily="18" charset="0"/>
              <a:ea typeface="华文中宋" pitchFamily="2" charset="-122"/>
            </a:endParaRPr>
          </a:p>
        </p:txBody>
      </p:sp>
      <p:sp>
        <p:nvSpPr>
          <p:cNvPr id="8202" name="Rectangle 10"/>
          <p:cNvSpPr>
            <a:spLocks noChangeArrowheads="1"/>
          </p:cNvSpPr>
          <p:nvPr/>
        </p:nvSpPr>
        <p:spPr bwMode="auto">
          <a:xfrm rot="10800000">
            <a:off x="0" y="0"/>
            <a:ext cx="9136063" cy="762000"/>
          </a:xfrm>
          <a:prstGeom prst="rect">
            <a:avLst/>
          </a:prstGeom>
          <a:gradFill rotWithShape="1">
            <a:gsLst>
              <a:gs pos="0">
                <a:schemeClr val="bg1">
                  <a:alpha val="10001"/>
                </a:schemeClr>
              </a:gs>
              <a:gs pos="100000">
                <a:srgbClr val="09E733">
                  <a:alpha val="21001"/>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1032" name="Rectangle 11"/>
          <p:cNvSpPr>
            <a:spLocks noGrp="1" noChangeArrowheads="1"/>
          </p:cNvSpPr>
          <p:nvPr>
            <p:ph type="title"/>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04" name="Rectangle 12"/>
          <p:cNvSpPr>
            <a:spLocks noChangeArrowheads="1"/>
          </p:cNvSpPr>
          <p:nvPr/>
        </p:nvSpPr>
        <p:spPr bwMode="auto">
          <a:xfrm rot="10800000">
            <a:off x="0" y="762000"/>
            <a:ext cx="9144000" cy="46038"/>
          </a:xfrm>
          <a:prstGeom prst="rect">
            <a:avLst/>
          </a:prstGeom>
          <a:gradFill rotWithShape="1">
            <a:gsLst>
              <a:gs pos="0">
                <a:srgbClr val="00CC00">
                  <a:alpha val="35001"/>
                </a:srgbClr>
              </a:gs>
              <a:gs pos="100000">
                <a:srgbClr val="00CC00">
                  <a:gamma/>
                  <a:shade val="46275"/>
                  <a:invGamma/>
                </a:srgbClr>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207" name="Rectangle 15"/>
          <p:cNvSpPr>
            <a:spLocks noGrp="1" noChangeArrowheads="1"/>
          </p:cNvSpPr>
          <p:nvPr>
            <p:ph type="ftr" sz="quarter" idx="3"/>
          </p:nvPr>
        </p:nvSpPr>
        <p:spPr bwMode="auto">
          <a:xfrm>
            <a:off x="25146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i="0">
                <a:latin typeface="Arial" charset="0"/>
                <a:ea typeface="宋体" pitchFamily="2" charset="-122"/>
              </a:defRPr>
            </a:lvl1pPr>
          </a:lstStyle>
          <a:p>
            <a:pPr>
              <a:defRPr/>
            </a:pPr>
            <a:fld id="{32C812B6-30D4-4848-9883-51F5420415E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40" r:id="rId1"/>
    <p:sldLayoutId id="2147484029" r:id="rId2"/>
    <p:sldLayoutId id="2147484030" r:id="rId3"/>
    <p:sldLayoutId id="2147484031" r:id="rId4"/>
    <p:sldLayoutId id="2147484032" r:id="rId5"/>
    <p:sldLayoutId id="2147484033" r:id="rId6"/>
    <p:sldLayoutId id="2147484034" r:id="rId7"/>
    <p:sldLayoutId id="2147484035" r:id="rId8"/>
    <p:sldLayoutId id="2147484036" r:id="rId9"/>
    <p:sldLayoutId id="2147484037" r:id="rId10"/>
    <p:sldLayoutId id="2147484038" r:id="rId11"/>
    <p:sldLayoutId id="2147484039" r:id="rId12"/>
    <p:sldLayoutId id="2147484041" r:id="rId13"/>
  </p:sldLayoutIdLst>
  <p:transition spd="med"/>
  <p:timing>
    <p:tnLst>
      <p:par>
        <p:cTn id="1" dur="indefinite" restart="never" nodeType="tmRoot"/>
      </p:par>
    </p:tnLst>
  </p:timing>
  <p:hf sldNum="0" hdr="0" dt="0"/>
  <p:txStyles>
    <p:titleStyle>
      <a:lvl1pPr algn="l" rtl="0" eaLnBrk="0" fontAlgn="base" hangingPunct="0">
        <a:spcBef>
          <a:spcPct val="0"/>
        </a:spcBef>
        <a:spcAft>
          <a:spcPct val="0"/>
        </a:spcAft>
        <a:defRPr sz="3600" b="1">
          <a:solidFill>
            <a:schemeClr val="accent2"/>
          </a:solidFill>
          <a:latin typeface="+mj-lt"/>
          <a:ea typeface="+mj-ea"/>
          <a:cs typeface="+mj-cs"/>
        </a:defRPr>
      </a:lvl1pPr>
      <a:lvl2pPr algn="l" rtl="0" eaLnBrk="0" fontAlgn="base" hangingPunct="0">
        <a:spcBef>
          <a:spcPct val="0"/>
        </a:spcBef>
        <a:spcAft>
          <a:spcPct val="0"/>
        </a:spcAft>
        <a:defRPr sz="3600" b="1">
          <a:solidFill>
            <a:schemeClr val="accent2"/>
          </a:solidFill>
          <a:latin typeface="Arial" charset="0"/>
          <a:ea typeface="宋体" pitchFamily="2" charset="-122"/>
        </a:defRPr>
      </a:lvl2pPr>
      <a:lvl3pPr algn="l" rtl="0" eaLnBrk="0" fontAlgn="base" hangingPunct="0">
        <a:spcBef>
          <a:spcPct val="0"/>
        </a:spcBef>
        <a:spcAft>
          <a:spcPct val="0"/>
        </a:spcAft>
        <a:defRPr sz="3600" b="1">
          <a:solidFill>
            <a:schemeClr val="accent2"/>
          </a:solidFill>
          <a:latin typeface="Arial" charset="0"/>
          <a:ea typeface="宋体" pitchFamily="2" charset="-122"/>
        </a:defRPr>
      </a:lvl3pPr>
      <a:lvl4pPr algn="l" rtl="0" eaLnBrk="0" fontAlgn="base" hangingPunct="0">
        <a:spcBef>
          <a:spcPct val="0"/>
        </a:spcBef>
        <a:spcAft>
          <a:spcPct val="0"/>
        </a:spcAft>
        <a:defRPr sz="3600" b="1">
          <a:solidFill>
            <a:schemeClr val="accent2"/>
          </a:solidFill>
          <a:latin typeface="Arial" charset="0"/>
          <a:ea typeface="宋体" pitchFamily="2" charset="-122"/>
        </a:defRPr>
      </a:lvl4pPr>
      <a:lvl5pPr algn="l" rtl="0" eaLnBrk="0" fontAlgn="base" hangingPunct="0">
        <a:spcBef>
          <a:spcPct val="0"/>
        </a:spcBef>
        <a:spcAft>
          <a:spcPct val="0"/>
        </a:spcAft>
        <a:defRPr sz="3600" b="1">
          <a:solidFill>
            <a:schemeClr val="accent2"/>
          </a:solidFill>
          <a:latin typeface="Arial" charset="0"/>
          <a:ea typeface="宋体" pitchFamily="2" charset="-122"/>
        </a:defRPr>
      </a:lvl5pPr>
      <a:lvl6pPr marL="457200" algn="l" rtl="0" fontAlgn="base">
        <a:spcBef>
          <a:spcPct val="0"/>
        </a:spcBef>
        <a:spcAft>
          <a:spcPct val="0"/>
        </a:spcAft>
        <a:defRPr sz="4000" b="1">
          <a:solidFill>
            <a:schemeClr val="accent2"/>
          </a:solidFill>
          <a:latin typeface="Arial" charset="0"/>
          <a:ea typeface="宋体" pitchFamily="2" charset="-122"/>
        </a:defRPr>
      </a:lvl6pPr>
      <a:lvl7pPr marL="914400" algn="l" rtl="0" fontAlgn="base">
        <a:spcBef>
          <a:spcPct val="0"/>
        </a:spcBef>
        <a:spcAft>
          <a:spcPct val="0"/>
        </a:spcAft>
        <a:defRPr sz="4000" b="1">
          <a:solidFill>
            <a:schemeClr val="accent2"/>
          </a:solidFill>
          <a:latin typeface="Arial" charset="0"/>
          <a:ea typeface="宋体" pitchFamily="2" charset="-122"/>
        </a:defRPr>
      </a:lvl7pPr>
      <a:lvl8pPr marL="1371600" algn="l" rtl="0" fontAlgn="base">
        <a:spcBef>
          <a:spcPct val="0"/>
        </a:spcBef>
        <a:spcAft>
          <a:spcPct val="0"/>
        </a:spcAft>
        <a:defRPr sz="4000" b="1">
          <a:solidFill>
            <a:schemeClr val="accent2"/>
          </a:solidFill>
          <a:latin typeface="Arial" charset="0"/>
          <a:ea typeface="宋体" pitchFamily="2" charset="-122"/>
        </a:defRPr>
      </a:lvl8pPr>
      <a:lvl9pPr marL="1828800" algn="l" rtl="0" fontAlgn="base">
        <a:spcBef>
          <a:spcPct val="0"/>
        </a:spcBef>
        <a:spcAft>
          <a:spcPct val="0"/>
        </a:spcAft>
        <a:defRPr sz="4000" b="1">
          <a:solidFill>
            <a:schemeClr val="accent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006600"/>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8000"/>
        </a:buClr>
        <a:buSzPct val="70000"/>
        <a:buFont typeface="Wingdings" pitchFamily="2" charset="2"/>
        <a:buChar char="Ø"/>
        <a:defRPr sz="2400" b="1">
          <a:solidFill>
            <a:schemeClr val="accent2"/>
          </a:solidFill>
          <a:latin typeface="+mn-lt"/>
          <a:ea typeface="楷体_GB2312" pitchFamily="49" charset="-122"/>
          <a:cs typeface="楷体_GB2312"/>
        </a:defRPr>
      </a:lvl2pPr>
      <a:lvl3pPr marL="1143000" indent="-228600" algn="l" rtl="0" eaLnBrk="0" fontAlgn="base" hangingPunct="0">
        <a:spcBef>
          <a:spcPct val="20000"/>
        </a:spcBef>
        <a:spcAft>
          <a:spcPct val="0"/>
        </a:spcAft>
        <a:buClr>
          <a:srgbClr val="008000"/>
        </a:buClr>
        <a:buFont typeface="Wingdings" pitchFamily="2" charset="2"/>
        <a:buChar char="ü"/>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8000"/>
        </a:buClr>
        <a:buFont typeface="Arial" charset="0"/>
        <a:buChar char="–"/>
        <a:defRPr sz="2000">
          <a:solidFill>
            <a:schemeClr val="tx1"/>
          </a:solidFill>
          <a:latin typeface="+mn-lt"/>
          <a:ea typeface="+mj-ea"/>
          <a:cs typeface="楷体_GB2312"/>
        </a:defRPr>
      </a:lvl4pPr>
      <a:lvl5pPr marL="2057400" indent="-228600" algn="l" rtl="0" eaLnBrk="0" fontAlgn="base" hangingPunct="0">
        <a:spcBef>
          <a:spcPct val="20000"/>
        </a:spcBef>
        <a:spcAft>
          <a:spcPct val="0"/>
        </a:spcAft>
        <a:buChar char="»"/>
        <a:defRPr sz="2000">
          <a:solidFill>
            <a:schemeClr val="tx1"/>
          </a:solidFill>
          <a:latin typeface="+mn-lt"/>
          <a:ea typeface="+mj-ea"/>
          <a:cs typeface="楷体_GB2312"/>
        </a:defRPr>
      </a:lvl5pPr>
      <a:lvl6pPr marL="2514600" indent="-228600" algn="l" rtl="0" fontAlgn="base">
        <a:spcBef>
          <a:spcPct val="20000"/>
        </a:spcBef>
        <a:spcAft>
          <a:spcPct val="0"/>
        </a:spcAft>
        <a:buChar char="»"/>
        <a:defRPr sz="2000">
          <a:solidFill>
            <a:schemeClr val="tx1"/>
          </a:solidFill>
          <a:latin typeface="+mn-lt"/>
          <a:ea typeface="+mj-ea"/>
        </a:defRPr>
      </a:lvl6pPr>
      <a:lvl7pPr marL="2971800" indent="-228600" algn="l" rtl="0" fontAlgn="base">
        <a:spcBef>
          <a:spcPct val="20000"/>
        </a:spcBef>
        <a:spcAft>
          <a:spcPct val="0"/>
        </a:spcAft>
        <a:buChar char="»"/>
        <a:defRPr sz="2000">
          <a:solidFill>
            <a:schemeClr val="tx1"/>
          </a:solidFill>
          <a:latin typeface="+mn-lt"/>
          <a:ea typeface="+mj-ea"/>
        </a:defRPr>
      </a:lvl7pPr>
      <a:lvl8pPr marL="3429000" indent="-228600" algn="l" rtl="0" fontAlgn="base">
        <a:spcBef>
          <a:spcPct val="20000"/>
        </a:spcBef>
        <a:spcAft>
          <a:spcPct val="0"/>
        </a:spcAft>
        <a:buChar char="»"/>
        <a:defRPr sz="2000">
          <a:solidFill>
            <a:schemeClr val="tx1"/>
          </a:solidFill>
          <a:latin typeface="+mn-lt"/>
          <a:ea typeface="+mj-ea"/>
        </a:defRPr>
      </a:lvl8pPr>
      <a:lvl9pPr marL="3886200" indent="-228600" algn="l" rtl="0" fontAlgn="base">
        <a:spcBef>
          <a:spcPct val="20000"/>
        </a:spcBef>
        <a:spcAft>
          <a:spcPct val="0"/>
        </a:spcAft>
        <a:buChar char="»"/>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eileenlml.iteye.com/blog/1536125" TargetMode="External"/><Relationship Id="rId2" Type="http://schemas.openxmlformats.org/officeDocument/2006/relationships/hyperlink" Target="http://blog.csdn.net/sky_monkey/article/details/11882411"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ant.apach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81000" y="2035175"/>
            <a:ext cx="8534400" cy="1470025"/>
          </a:xfrm>
        </p:spPr>
        <p:txBody>
          <a:bodyPr/>
          <a:lstStyle/>
          <a:p>
            <a:pPr eaLnBrk="1" hangingPunct="1"/>
            <a:r>
              <a:rPr lang="zh-CN" altLang="en-US" sz="4000" dirty="0" smtClean="0"/>
              <a:t>第</a:t>
            </a:r>
            <a:r>
              <a:rPr lang="en-US" altLang="zh-CN" sz="4000" dirty="0" smtClean="0"/>
              <a:t>10</a:t>
            </a:r>
            <a:r>
              <a:rPr lang="zh-CN" altLang="en-US" sz="4000" dirty="0" smtClean="0"/>
              <a:t>章 </a:t>
            </a:r>
            <a:r>
              <a:rPr lang="zh-CN" altLang="en-US" sz="4000" dirty="0" smtClean="0"/>
              <a:t>集成测试</a:t>
            </a:r>
            <a:endParaRPr lang="en-US" altLang="zh-CN" sz="3200" dirty="0" smtClean="0"/>
          </a:p>
        </p:txBody>
      </p:sp>
      <p:sp>
        <p:nvSpPr>
          <p:cNvPr id="3" name="Rectangle 2"/>
          <p:cNvSpPr txBox="1">
            <a:spLocks noChangeArrowheads="1"/>
          </p:cNvSpPr>
          <p:nvPr/>
        </p:nvSpPr>
        <p:spPr bwMode="auto">
          <a:xfrm>
            <a:off x="381000" y="3787775"/>
            <a:ext cx="8534400" cy="1470025"/>
          </a:xfrm>
          <a:prstGeom prst="rect">
            <a:avLst/>
          </a:prstGeom>
          <a:noFill/>
          <a:ln w="9525">
            <a:noFill/>
            <a:miter lim="800000"/>
            <a:headEnd/>
            <a:tailEnd/>
          </a:ln>
        </p:spPr>
        <p:txBody>
          <a:bodyPr anchor="ctr"/>
          <a:lstStyle/>
          <a:p>
            <a:pPr algn="ctr">
              <a:defRPr/>
            </a:pPr>
            <a:r>
              <a:rPr lang="zh-CN" altLang="en-US" sz="2800" b="1" i="0" kern="0">
                <a:latin typeface="楷体" pitchFamily="49" charset="-122"/>
                <a:ea typeface="楷体" pitchFamily="49" charset="-122"/>
                <a:cs typeface="+mj-cs"/>
              </a:rPr>
              <a:t>软件工程系</a:t>
            </a:r>
            <a:endParaRPr lang="en-US" altLang="zh-CN" sz="2800" b="1" i="0" kern="0">
              <a:latin typeface="楷体" pitchFamily="49" charset="-122"/>
              <a:ea typeface="楷体" pitchFamily="49" charset="-122"/>
              <a:cs typeface="+mj-cs"/>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9500" y="76200"/>
            <a:ext cx="7607300" cy="647700"/>
          </a:xfrm>
        </p:spPr>
        <p:txBody>
          <a:bodyPr/>
          <a:lstStyle/>
          <a:p>
            <a:r>
              <a:rPr lang="zh-CN" altLang="en-US" smtClean="0"/>
              <a:t>单元测试、集成测试与系统测试的差别</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a:t>
            </a:fld>
            <a:endParaRPr lang="en-US" altLang="zh-CN"/>
          </a:p>
        </p:txBody>
      </p:sp>
      <p:sp>
        <p:nvSpPr>
          <p:cNvPr id="5" name="Rectangle 12"/>
          <p:cNvSpPr>
            <a:spLocks noChangeArrowheads="1"/>
          </p:cNvSpPr>
          <p:nvPr/>
        </p:nvSpPr>
        <p:spPr bwMode="gray">
          <a:xfrm>
            <a:off x="76200" y="2870200"/>
            <a:ext cx="876300" cy="1584325"/>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dirty="0">
                <a:latin typeface="楷体" pitchFamily="49" charset="-122"/>
                <a:ea typeface="楷体" pitchFamily="49" charset="-122"/>
              </a:rPr>
              <a:t>集成测试</a:t>
            </a:r>
          </a:p>
        </p:txBody>
      </p:sp>
      <p:sp>
        <p:nvSpPr>
          <p:cNvPr id="6" name="Rectangle 16"/>
          <p:cNvSpPr>
            <a:spLocks noChangeArrowheads="1"/>
          </p:cNvSpPr>
          <p:nvPr/>
        </p:nvSpPr>
        <p:spPr bwMode="gray">
          <a:xfrm>
            <a:off x="76200" y="4454525"/>
            <a:ext cx="876300" cy="1584325"/>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系统测试</a:t>
            </a:r>
          </a:p>
        </p:txBody>
      </p:sp>
      <p:sp>
        <p:nvSpPr>
          <p:cNvPr id="7" name="Rectangle 20"/>
          <p:cNvSpPr>
            <a:spLocks noChangeArrowheads="1"/>
          </p:cNvSpPr>
          <p:nvPr/>
        </p:nvSpPr>
        <p:spPr bwMode="gray">
          <a:xfrm>
            <a:off x="76200" y="1630363"/>
            <a:ext cx="876300" cy="1239837"/>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单元测试</a:t>
            </a:r>
          </a:p>
        </p:txBody>
      </p:sp>
      <p:sp>
        <p:nvSpPr>
          <p:cNvPr id="8" name="Rectangle 24"/>
          <p:cNvSpPr>
            <a:spLocks noChangeArrowheads="1"/>
          </p:cNvSpPr>
          <p:nvPr/>
        </p:nvSpPr>
        <p:spPr bwMode="gray">
          <a:xfrm>
            <a:off x="76200" y="1143000"/>
            <a:ext cx="876300" cy="487363"/>
          </a:xfrm>
          <a:prstGeom prst="rect">
            <a:avLst/>
          </a:prstGeom>
          <a:solidFill>
            <a:schemeClr val="accent1"/>
          </a:solid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endParaRPr lang="zh-CN" altLang="zh-CN" sz="2400" b="1" i="0">
              <a:latin typeface="楷体" pitchFamily="49" charset="-122"/>
              <a:ea typeface="楷体" pitchFamily="49" charset="-122"/>
            </a:endParaRPr>
          </a:p>
        </p:txBody>
      </p:sp>
      <p:sp>
        <p:nvSpPr>
          <p:cNvPr id="9" name="Line 25"/>
          <p:cNvSpPr>
            <a:spLocks noChangeShapeType="1"/>
          </p:cNvSpPr>
          <p:nvPr/>
        </p:nvSpPr>
        <p:spPr bwMode="gray">
          <a:xfrm>
            <a:off x="76200" y="2870200"/>
            <a:ext cx="8893175" cy="0"/>
          </a:xfrm>
          <a:prstGeom prst="line">
            <a:avLst/>
          </a:prstGeom>
          <a:noFill/>
          <a:ln w="12700">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sp>
        <p:nvSpPr>
          <p:cNvPr id="10" name="Line 26"/>
          <p:cNvSpPr>
            <a:spLocks noChangeShapeType="1"/>
          </p:cNvSpPr>
          <p:nvPr/>
        </p:nvSpPr>
        <p:spPr bwMode="gray">
          <a:xfrm>
            <a:off x="76200" y="1143000"/>
            <a:ext cx="0" cy="487363"/>
          </a:xfrm>
          <a:prstGeom prst="line">
            <a:avLst/>
          </a:prstGeom>
          <a:noFill/>
          <a:ln w="12700" cap="sq">
            <a:no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grpSp>
        <p:nvGrpSpPr>
          <p:cNvPr id="11" name="Group 87"/>
          <p:cNvGrpSpPr>
            <a:grpSpLocks/>
          </p:cNvGrpSpPr>
          <p:nvPr/>
        </p:nvGrpSpPr>
        <p:grpSpPr bwMode="auto">
          <a:xfrm>
            <a:off x="7075488" y="1143000"/>
            <a:ext cx="1893887" cy="4895850"/>
            <a:chOff x="4567" y="1117"/>
            <a:chExt cx="1193" cy="3084"/>
          </a:xfrm>
        </p:grpSpPr>
        <p:sp>
          <p:nvSpPr>
            <p:cNvPr id="12" name="Rectangle 9"/>
            <p:cNvSpPr>
              <a:spLocks noChangeArrowheads="1"/>
            </p:cNvSpPr>
            <p:nvPr/>
          </p:nvSpPr>
          <p:spPr bwMode="gray">
            <a:xfrm>
              <a:off x="4567" y="2205"/>
              <a:ext cx="1193"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dirty="0">
                  <a:solidFill>
                    <a:srgbClr val="0033CC"/>
                  </a:solidFill>
                  <a:latin typeface="楷体" pitchFamily="49" charset="-122"/>
                  <a:ea typeface="楷体" pitchFamily="49" charset="-122"/>
                </a:rPr>
                <a:t>灰盒测试</a:t>
              </a:r>
              <a:r>
                <a:rPr lang="zh-CN" altLang="en-US" sz="2400" b="1" i="0" dirty="0">
                  <a:latin typeface="楷体" pitchFamily="49" charset="-122"/>
                  <a:ea typeface="楷体" pitchFamily="49" charset="-122"/>
                </a:rPr>
                <a:t>，采用较多黑盒方法构造测试用例 </a:t>
              </a:r>
            </a:p>
          </p:txBody>
        </p:sp>
        <p:sp>
          <p:nvSpPr>
            <p:cNvPr id="13" name="Rectangle 13"/>
            <p:cNvSpPr>
              <a:spLocks noChangeArrowheads="1"/>
            </p:cNvSpPr>
            <p:nvPr/>
          </p:nvSpPr>
          <p:spPr bwMode="gray">
            <a:xfrm>
              <a:off x="4567" y="3203"/>
              <a:ext cx="1193"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solidFill>
                    <a:srgbClr val="0033CC"/>
                  </a:solidFill>
                  <a:latin typeface="楷体" pitchFamily="49" charset="-122"/>
                  <a:ea typeface="楷体" pitchFamily="49" charset="-122"/>
                </a:rPr>
                <a:t>黑盒测试</a:t>
              </a:r>
            </a:p>
          </p:txBody>
        </p:sp>
        <p:sp>
          <p:nvSpPr>
            <p:cNvPr id="14" name="Rectangle 17"/>
            <p:cNvSpPr>
              <a:spLocks noChangeArrowheads="1"/>
            </p:cNvSpPr>
            <p:nvPr/>
          </p:nvSpPr>
          <p:spPr bwMode="gray">
            <a:xfrm>
              <a:off x="4567" y="1424"/>
              <a:ext cx="1193" cy="781"/>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大量采用</a:t>
              </a:r>
              <a:r>
                <a:rPr lang="zh-CN" altLang="en-US" sz="2400" b="1" i="0">
                  <a:solidFill>
                    <a:srgbClr val="0033CC"/>
                  </a:solidFill>
                  <a:latin typeface="楷体" pitchFamily="49" charset="-122"/>
                  <a:ea typeface="楷体" pitchFamily="49" charset="-122"/>
                </a:rPr>
                <a:t>白盒测试</a:t>
              </a:r>
              <a:r>
                <a:rPr lang="zh-CN" altLang="en-US" sz="2400" b="1" i="0">
                  <a:latin typeface="楷体" pitchFamily="49" charset="-122"/>
                  <a:ea typeface="楷体" pitchFamily="49" charset="-122"/>
                </a:rPr>
                <a:t>方法</a:t>
              </a:r>
            </a:p>
          </p:txBody>
        </p:sp>
        <p:sp>
          <p:nvSpPr>
            <p:cNvPr id="15" name="Rectangle 21"/>
            <p:cNvSpPr>
              <a:spLocks noChangeArrowheads="1"/>
            </p:cNvSpPr>
            <p:nvPr/>
          </p:nvSpPr>
          <p:spPr bwMode="gray">
            <a:xfrm>
              <a:off x="4567" y="1117"/>
              <a:ext cx="1193" cy="307"/>
            </a:xfrm>
            <a:prstGeom prst="rect">
              <a:avLst/>
            </a:prstGeom>
            <a:solidFill>
              <a:schemeClr val="accent1">
                <a:alpha val="70195"/>
              </a:schemeClr>
            </a:solid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测试方法</a:t>
              </a:r>
            </a:p>
          </p:txBody>
        </p:sp>
        <p:sp>
          <p:nvSpPr>
            <p:cNvPr id="16" name="Line 27"/>
            <p:cNvSpPr>
              <a:spLocks noChangeShapeType="1"/>
            </p:cNvSpPr>
            <p:nvPr/>
          </p:nvSpPr>
          <p:spPr bwMode="gray">
            <a:xfrm>
              <a:off x="5760" y="1117"/>
              <a:ext cx="0" cy="3084"/>
            </a:xfrm>
            <a:prstGeom prst="line">
              <a:avLst/>
            </a:prstGeom>
            <a:noFill/>
            <a:ln w="12700" cap="sq">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grpSp>
      <p:sp>
        <p:nvSpPr>
          <p:cNvPr id="17" name="Line 28"/>
          <p:cNvSpPr>
            <a:spLocks noChangeShapeType="1"/>
          </p:cNvSpPr>
          <p:nvPr/>
        </p:nvSpPr>
        <p:spPr bwMode="gray">
          <a:xfrm>
            <a:off x="76200" y="1143000"/>
            <a:ext cx="8893175" cy="0"/>
          </a:xfrm>
          <a:prstGeom prst="line">
            <a:avLst/>
          </a:prstGeom>
          <a:noFill/>
          <a:ln w="12700" cap="sq">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sp>
        <p:nvSpPr>
          <p:cNvPr id="18" name="Line 29"/>
          <p:cNvSpPr>
            <a:spLocks noChangeShapeType="1"/>
          </p:cNvSpPr>
          <p:nvPr/>
        </p:nvSpPr>
        <p:spPr bwMode="gray">
          <a:xfrm>
            <a:off x="76200" y="1630363"/>
            <a:ext cx="0" cy="4408487"/>
          </a:xfrm>
          <a:prstGeom prst="line">
            <a:avLst/>
          </a:prstGeom>
          <a:noFill/>
          <a:ln w="12700" cap="sq">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sp>
        <p:nvSpPr>
          <p:cNvPr id="19" name="Line 30"/>
          <p:cNvSpPr>
            <a:spLocks noChangeShapeType="1"/>
          </p:cNvSpPr>
          <p:nvPr/>
        </p:nvSpPr>
        <p:spPr bwMode="gray">
          <a:xfrm>
            <a:off x="76200" y="1630363"/>
            <a:ext cx="8893175" cy="0"/>
          </a:xfrm>
          <a:prstGeom prst="line">
            <a:avLst/>
          </a:prstGeom>
          <a:noFill/>
          <a:ln w="12700" cap="sq">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sp>
        <p:nvSpPr>
          <p:cNvPr id="20" name="Line 31"/>
          <p:cNvSpPr>
            <a:spLocks noChangeShapeType="1"/>
          </p:cNvSpPr>
          <p:nvPr/>
        </p:nvSpPr>
        <p:spPr bwMode="gray">
          <a:xfrm>
            <a:off x="76200" y="6038850"/>
            <a:ext cx="8893175" cy="0"/>
          </a:xfrm>
          <a:prstGeom prst="line">
            <a:avLst/>
          </a:prstGeom>
          <a:noFill/>
          <a:ln w="12700" cap="sq">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grpSp>
        <p:nvGrpSpPr>
          <p:cNvPr id="21" name="Group 84"/>
          <p:cNvGrpSpPr>
            <a:grpSpLocks/>
          </p:cNvGrpSpPr>
          <p:nvPr/>
        </p:nvGrpSpPr>
        <p:grpSpPr bwMode="auto">
          <a:xfrm>
            <a:off x="952500" y="1143000"/>
            <a:ext cx="1457325" cy="4895850"/>
            <a:chOff x="710" y="1117"/>
            <a:chExt cx="918" cy="3084"/>
          </a:xfrm>
        </p:grpSpPr>
        <p:sp>
          <p:nvSpPr>
            <p:cNvPr id="22" name="Rectangle 11"/>
            <p:cNvSpPr>
              <a:spLocks noChangeArrowheads="1"/>
            </p:cNvSpPr>
            <p:nvPr/>
          </p:nvSpPr>
          <p:spPr bwMode="gray">
            <a:xfrm>
              <a:off x="710" y="2205"/>
              <a:ext cx="918"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solidFill>
                    <a:srgbClr val="0033CC"/>
                  </a:solidFill>
                  <a:latin typeface="楷体" pitchFamily="49" charset="-122"/>
                  <a:ea typeface="楷体" pitchFamily="49" charset="-122"/>
                </a:rPr>
                <a:t>模块间</a:t>
              </a:r>
              <a:r>
                <a:rPr lang="zh-CN" altLang="en-US" sz="2400" b="1" i="0">
                  <a:latin typeface="楷体" pitchFamily="49" charset="-122"/>
                  <a:ea typeface="楷体" pitchFamily="49" charset="-122"/>
                </a:rPr>
                <a:t>的集成和调用关系</a:t>
              </a:r>
            </a:p>
          </p:txBody>
        </p:sp>
        <p:sp>
          <p:nvSpPr>
            <p:cNvPr id="23" name="Rectangle 15"/>
            <p:cNvSpPr>
              <a:spLocks noChangeArrowheads="1"/>
            </p:cNvSpPr>
            <p:nvPr/>
          </p:nvSpPr>
          <p:spPr bwMode="gray">
            <a:xfrm>
              <a:off x="710" y="3203"/>
              <a:ext cx="918"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solidFill>
                    <a:srgbClr val="0033CC"/>
                  </a:solidFill>
                  <a:latin typeface="楷体" pitchFamily="49" charset="-122"/>
                  <a:ea typeface="楷体" pitchFamily="49" charset="-122"/>
                </a:rPr>
                <a:t>整个系统</a:t>
              </a:r>
              <a:r>
                <a:rPr lang="zh-CN" altLang="en-US" sz="2400" b="1" i="0">
                  <a:latin typeface="楷体" pitchFamily="49" charset="-122"/>
                  <a:ea typeface="楷体" pitchFamily="49" charset="-122"/>
                </a:rPr>
                <a:t>，包括系统软硬件等</a:t>
              </a:r>
            </a:p>
          </p:txBody>
        </p:sp>
        <p:sp>
          <p:nvSpPr>
            <p:cNvPr id="24" name="Rectangle 19"/>
            <p:cNvSpPr>
              <a:spLocks noChangeArrowheads="1"/>
            </p:cNvSpPr>
            <p:nvPr/>
          </p:nvSpPr>
          <p:spPr bwMode="gray">
            <a:xfrm>
              <a:off x="710" y="1424"/>
              <a:ext cx="918" cy="781"/>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solidFill>
                    <a:srgbClr val="0033CC"/>
                  </a:solidFill>
                  <a:latin typeface="楷体" pitchFamily="49" charset="-122"/>
                  <a:ea typeface="楷体" pitchFamily="49" charset="-122"/>
                </a:rPr>
                <a:t>模块内部</a:t>
              </a:r>
              <a:r>
                <a:rPr lang="zh-CN" altLang="en-US" sz="2400" b="1" i="0">
                  <a:latin typeface="楷体" pitchFamily="49" charset="-122"/>
                  <a:ea typeface="楷体" pitchFamily="49" charset="-122"/>
                </a:rPr>
                <a:t>程序代码</a:t>
              </a:r>
            </a:p>
          </p:txBody>
        </p:sp>
        <p:sp>
          <p:nvSpPr>
            <p:cNvPr id="25" name="Rectangle 23"/>
            <p:cNvSpPr>
              <a:spLocks noChangeArrowheads="1"/>
            </p:cNvSpPr>
            <p:nvPr/>
          </p:nvSpPr>
          <p:spPr bwMode="gray">
            <a:xfrm>
              <a:off x="710" y="1117"/>
              <a:ext cx="918" cy="307"/>
            </a:xfrm>
            <a:prstGeom prst="rect">
              <a:avLst/>
            </a:prstGeom>
            <a:solidFill>
              <a:schemeClr val="accent1">
                <a:alpha val="70195"/>
              </a:schemeClr>
            </a:solid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对象</a:t>
              </a:r>
            </a:p>
          </p:txBody>
        </p:sp>
        <p:sp>
          <p:nvSpPr>
            <p:cNvPr id="26" name="Line 32"/>
            <p:cNvSpPr>
              <a:spLocks noChangeShapeType="1"/>
            </p:cNvSpPr>
            <p:nvPr/>
          </p:nvSpPr>
          <p:spPr bwMode="gray">
            <a:xfrm>
              <a:off x="710" y="1117"/>
              <a:ext cx="0" cy="3084"/>
            </a:xfrm>
            <a:prstGeom prst="line">
              <a:avLst/>
            </a:prstGeom>
            <a:noFill/>
            <a:ln w="12700">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sp>
          <p:nvSpPr>
            <p:cNvPr id="27" name="Line 33"/>
            <p:cNvSpPr>
              <a:spLocks noChangeShapeType="1"/>
            </p:cNvSpPr>
            <p:nvPr/>
          </p:nvSpPr>
          <p:spPr bwMode="gray">
            <a:xfrm>
              <a:off x="1628" y="1117"/>
              <a:ext cx="0" cy="3084"/>
            </a:xfrm>
            <a:prstGeom prst="line">
              <a:avLst/>
            </a:prstGeom>
            <a:noFill/>
            <a:ln w="12700">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grpSp>
      <p:grpSp>
        <p:nvGrpSpPr>
          <p:cNvPr id="28" name="Group 85"/>
          <p:cNvGrpSpPr>
            <a:grpSpLocks/>
          </p:cNvGrpSpPr>
          <p:nvPr/>
        </p:nvGrpSpPr>
        <p:grpSpPr bwMode="auto">
          <a:xfrm>
            <a:off x="2409825" y="1143000"/>
            <a:ext cx="2635250" cy="4895850"/>
            <a:chOff x="1628" y="1117"/>
            <a:chExt cx="1660" cy="3084"/>
          </a:xfrm>
        </p:grpSpPr>
        <p:sp>
          <p:nvSpPr>
            <p:cNvPr id="29" name="Rectangle 10"/>
            <p:cNvSpPr>
              <a:spLocks noChangeArrowheads="1"/>
            </p:cNvSpPr>
            <p:nvPr/>
          </p:nvSpPr>
          <p:spPr bwMode="gray">
            <a:xfrm>
              <a:off x="1628" y="2205"/>
              <a:ext cx="1660"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dirty="0">
                  <a:latin typeface="楷体" pitchFamily="49" charset="-122"/>
                  <a:ea typeface="楷体" pitchFamily="49" charset="-122"/>
                </a:rPr>
                <a:t>找出与软件设计相关的</a:t>
              </a:r>
              <a:r>
                <a:rPr lang="zh-CN" altLang="en-US" sz="2400" b="1" i="0" dirty="0">
                  <a:solidFill>
                    <a:srgbClr val="FF0000"/>
                  </a:solidFill>
                  <a:latin typeface="楷体" pitchFamily="49" charset="-122"/>
                  <a:ea typeface="楷体" pitchFamily="49" charset="-122"/>
                </a:rPr>
                <a:t>程序结构</a:t>
              </a:r>
              <a:r>
                <a:rPr lang="zh-CN" altLang="en-US" sz="2400" b="1" i="0" dirty="0">
                  <a:latin typeface="楷体" pitchFamily="49" charset="-122"/>
                  <a:ea typeface="楷体" pitchFamily="49" charset="-122"/>
                </a:rPr>
                <a:t>，模块调用关系，模块间接口方面的问题</a:t>
              </a:r>
            </a:p>
          </p:txBody>
        </p:sp>
        <p:sp>
          <p:nvSpPr>
            <p:cNvPr id="30" name="Rectangle 14"/>
            <p:cNvSpPr>
              <a:spLocks noChangeArrowheads="1"/>
            </p:cNvSpPr>
            <p:nvPr/>
          </p:nvSpPr>
          <p:spPr bwMode="gray">
            <a:xfrm>
              <a:off x="1628" y="3203"/>
              <a:ext cx="1660"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对</a:t>
              </a:r>
              <a:r>
                <a:rPr lang="zh-CN" altLang="en-US" sz="2400" b="1" i="0">
                  <a:solidFill>
                    <a:srgbClr val="FF0000"/>
                  </a:solidFill>
                  <a:latin typeface="楷体" pitchFamily="49" charset="-122"/>
                  <a:ea typeface="楷体" pitchFamily="49" charset="-122"/>
                </a:rPr>
                <a:t>整个系统</a:t>
              </a:r>
              <a:r>
                <a:rPr lang="zh-CN" altLang="en-US" sz="2400" b="1" i="0">
                  <a:latin typeface="楷体" pitchFamily="49" charset="-122"/>
                  <a:ea typeface="楷体" pitchFamily="49" charset="-122"/>
                </a:rPr>
                <a:t>进行一系列的整体、有效性测试</a:t>
              </a:r>
            </a:p>
          </p:txBody>
        </p:sp>
        <p:sp>
          <p:nvSpPr>
            <p:cNvPr id="31" name="Rectangle 18"/>
            <p:cNvSpPr>
              <a:spLocks noChangeArrowheads="1"/>
            </p:cNvSpPr>
            <p:nvPr/>
          </p:nvSpPr>
          <p:spPr bwMode="gray">
            <a:xfrm>
              <a:off x="1628" y="1424"/>
              <a:ext cx="1660" cy="781"/>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消除</a:t>
              </a:r>
              <a:r>
                <a:rPr lang="zh-CN" altLang="en-US" sz="2400" b="1" i="0">
                  <a:solidFill>
                    <a:srgbClr val="FF0000"/>
                  </a:solidFill>
                  <a:latin typeface="楷体" pitchFamily="49" charset="-122"/>
                  <a:ea typeface="楷体" pitchFamily="49" charset="-122"/>
                </a:rPr>
                <a:t>局部模块</a:t>
              </a:r>
              <a:r>
                <a:rPr lang="zh-CN" altLang="en-US" sz="2400" b="1" i="0">
                  <a:latin typeface="楷体" pitchFamily="49" charset="-122"/>
                  <a:ea typeface="楷体" pitchFamily="49" charset="-122"/>
                </a:rPr>
                <a:t>逻辑和功能上的缺陷</a:t>
              </a:r>
            </a:p>
          </p:txBody>
        </p:sp>
        <p:sp>
          <p:nvSpPr>
            <p:cNvPr id="32" name="Rectangle 22"/>
            <p:cNvSpPr>
              <a:spLocks noChangeArrowheads="1"/>
            </p:cNvSpPr>
            <p:nvPr/>
          </p:nvSpPr>
          <p:spPr bwMode="gray">
            <a:xfrm>
              <a:off x="1628" y="1117"/>
              <a:ext cx="1660" cy="307"/>
            </a:xfrm>
            <a:prstGeom prst="rect">
              <a:avLst/>
            </a:prstGeom>
            <a:solidFill>
              <a:schemeClr val="accent1"/>
            </a:solid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目的</a:t>
              </a:r>
            </a:p>
          </p:txBody>
        </p:sp>
        <p:sp>
          <p:nvSpPr>
            <p:cNvPr id="33" name="Line 34"/>
            <p:cNvSpPr>
              <a:spLocks noChangeShapeType="1"/>
            </p:cNvSpPr>
            <p:nvPr/>
          </p:nvSpPr>
          <p:spPr bwMode="gray">
            <a:xfrm>
              <a:off x="3288" y="1117"/>
              <a:ext cx="0" cy="3084"/>
            </a:xfrm>
            <a:prstGeom prst="line">
              <a:avLst/>
            </a:prstGeom>
            <a:noFill/>
            <a:ln w="12700">
              <a:solidFill>
                <a:schemeClr val="tx1"/>
              </a:solidFill>
              <a:round/>
              <a:headEnd/>
              <a:tailEnd/>
            </a:ln>
          </p:spPr>
          <p:txBody>
            <a:bodyPr wrap="none" lIns="82800" tIns="3600" rIns="82800" bIns="3600" anchor="ctr" anchorCtr="1"/>
            <a:lstStyle/>
            <a:p>
              <a:endParaRPr lang="zh-CN" altLang="en-US" i="0">
                <a:latin typeface="楷体" pitchFamily="49" charset="-122"/>
                <a:ea typeface="楷体" pitchFamily="49" charset="-122"/>
              </a:endParaRPr>
            </a:p>
          </p:txBody>
        </p:sp>
      </p:grpSp>
      <p:sp>
        <p:nvSpPr>
          <p:cNvPr id="34" name="Line 35"/>
          <p:cNvSpPr>
            <a:spLocks noChangeShapeType="1"/>
          </p:cNvSpPr>
          <p:nvPr/>
        </p:nvSpPr>
        <p:spPr bwMode="auto">
          <a:xfrm>
            <a:off x="76200" y="4454525"/>
            <a:ext cx="8893175" cy="0"/>
          </a:xfrm>
          <a:prstGeom prst="line">
            <a:avLst/>
          </a:prstGeom>
          <a:noFill/>
          <a:ln w="12700">
            <a:solidFill>
              <a:schemeClr val="tx1"/>
            </a:solidFill>
            <a:round/>
            <a:headEnd/>
            <a:tailEnd/>
          </a:ln>
        </p:spPr>
        <p:txBody>
          <a:bodyPr lIns="82800" tIns="3600" rIns="82800" bIns="3600" anchor="ctr" anchorCtr="1"/>
          <a:lstStyle/>
          <a:p>
            <a:endParaRPr lang="zh-CN" altLang="en-US" i="0">
              <a:latin typeface="楷体" pitchFamily="49" charset="-122"/>
              <a:ea typeface="楷体" pitchFamily="49" charset="-122"/>
            </a:endParaRPr>
          </a:p>
        </p:txBody>
      </p:sp>
      <p:grpSp>
        <p:nvGrpSpPr>
          <p:cNvPr id="35" name="Group 86"/>
          <p:cNvGrpSpPr>
            <a:grpSpLocks/>
          </p:cNvGrpSpPr>
          <p:nvPr/>
        </p:nvGrpSpPr>
        <p:grpSpPr bwMode="auto">
          <a:xfrm>
            <a:off x="5045075" y="1143000"/>
            <a:ext cx="2030413" cy="4895850"/>
            <a:chOff x="3288" y="1117"/>
            <a:chExt cx="1279" cy="3084"/>
          </a:xfrm>
        </p:grpSpPr>
        <p:sp>
          <p:nvSpPr>
            <p:cNvPr id="36" name="Rectangle 5"/>
            <p:cNvSpPr>
              <a:spLocks noChangeArrowheads="1"/>
            </p:cNvSpPr>
            <p:nvPr/>
          </p:nvSpPr>
          <p:spPr bwMode="gray">
            <a:xfrm>
              <a:off x="3288" y="3203"/>
              <a:ext cx="1279"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目标说明书</a:t>
              </a:r>
            </a:p>
            <a:p>
              <a:pPr algn="ctr">
                <a:buClr>
                  <a:schemeClr val="folHlink"/>
                </a:buClr>
                <a:buSzPct val="60000"/>
                <a:buFont typeface="Wingdings" pitchFamily="2" charset="2"/>
                <a:buNone/>
              </a:pPr>
              <a:r>
                <a:rPr lang="zh-CN" altLang="en-US" sz="2400" b="1" i="0">
                  <a:latin typeface="楷体" pitchFamily="49" charset="-122"/>
                  <a:ea typeface="楷体" pitchFamily="49" charset="-122"/>
                </a:rPr>
                <a:t>需求说明书等</a:t>
              </a:r>
            </a:p>
          </p:txBody>
        </p:sp>
        <p:sp>
          <p:nvSpPr>
            <p:cNvPr id="37" name="Rectangle 6"/>
            <p:cNvSpPr>
              <a:spLocks noChangeArrowheads="1"/>
            </p:cNvSpPr>
            <p:nvPr/>
          </p:nvSpPr>
          <p:spPr bwMode="gray">
            <a:xfrm>
              <a:off x="3288" y="2205"/>
              <a:ext cx="1279" cy="998"/>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dirty="0">
                  <a:latin typeface="楷体" pitchFamily="49" charset="-122"/>
                  <a:ea typeface="楷体" pitchFamily="49" charset="-122"/>
                </a:rPr>
                <a:t>程序结构设计</a:t>
              </a:r>
            </a:p>
          </p:txBody>
        </p:sp>
        <p:sp>
          <p:nvSpPr>
            <p:cNvPr id="38" name="Rectangle 7"/>
            <p:cNvSpPr>
              <a:spLocks noChangeArrowheads="1"/>
            </p:cNvSpPr>
            <p:nvPr/>
          </p:nvSpPr>
          <p:spPr bwMode="gray">
            <a:xfrm>
              <a:off x="3288" y="1424"/>
              <a:ext cx="1279" cy="781"/>
            </a:xfrm>
            <a:prstGeom prst="rect">
              <a:avLst/>
            </a:prstGeom>
            <a:no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模块详细设计</a:t>
              </a:r>
            </a:p>
            <a:p>
              <a:pPr algn="ctr">
                <a:buClr>
                  <a:schemeClr val="folHlink"/>
                </a:buClr>
                <a:buSzPct val="60000"/>
                <a:buFont typeface="Wingdings" pitchFamily="2" charset="2"/>
                <a:buNone/>
              </a:pPr>
              <a:r>
                <a:rPr lang="zh-CN" altLang="en-US" sz="2400" b="1" i="0">
                  <a:latin typeface="楷体" pitchFamily="49" charset="-122"/>
                  <a:ea typeface="楷体" pitchFamily="49" charset="-122"/>
                </a:rPr>
                <a:t>模块外部说明</a:t>
              </a:r>
            </a:p>
          </p:txBody>
        </p:sp>
        <p:sp>
          <p:nvSpPr>
            <p:cNvPr id="39" name="Rectangle 8"/>
            <p:cNvSpPr>
              <a:spLocks noChangeArrowheads="1"/>
            </p:cNvSpPr>
            <p:nvPr/>
          </p:nvSpPr>
          <p:spPr bwMode="gray">
            <a:xfrm>
              <a:off x="3288" y="1117"/>
              <a:ext cx="1279" cy="307"/>
            </a:xfrm>
            <a:prstGeom prst="rect">
              <a:avLst/>
            </a:prstGeom>
            <a:solidFill>
              <a:schemeClr val="accent1">
                <a:alpha val="70195"/>
              </a:schemeClr>
            </a:solidFill>
            <a:ln w="9525" algn="ctr">
              <a:noFill/>
              <a:miter lim="800000"/>
              <a:headEnd/>
              <a:tailEnd/>
            </a:ln>
          </p:spPr>
          <p:txBody>
            <a:bodyPr lIns="82800" tIns="3600" rIns="82800" bIns="3600" anchor="ctr" anchorCtr="1"/>
            <a:lstStyle/>
            <a:p>
              <a:pPr algn="ctr">
                <a:buClr>
                  <a:schemeClr val="folHlink"/>
                </a:buClr>
                <a:buSzPct val="60000"/>
                <a:buFont typeface="Wingdings" pitchFamily="2" charset="2"/>
                <a:buNone/>
              </a:pPr>
              <a:r>
                <a:rPr lang="zh-CN" altLang="en-US" sz="2400" b="1" i="0">
                  <a:latin typeface="楷体" pitchFamily="49" charset="-122"/>
                  <a:ea typeface="楷体" pitchFamily="49" charset="-122"/>
                </a:rPr>
                <a:t>测试依据</a:t>
              </a:r>
            </a:p>
          </p:txBody>
        </p:sp>
        <p:sp>
          <p:nvSpPr>
            <p:cNvPr id="40" name="Line 36"/>
            <p:cNvSpPr>
              <a:spLocks noChangeShapeType="1"/>
            </p:cNvSpPr>
            <p:nvPr/>
          </p:nvSpPr>
          <p:spPr bwMode="auto">
            <a:xfrm>
              <a:off x="4567" y="1117"/>
              <a:ext cx="0" cy="3084"/>
            </a:xfrm>
            <a:prstGeom prst="line">
              <a:avLst/>
            </a:prstGeom>
            <a:noFill/>
            <a:ln w="12700">
              <a:solidFill>
                <a:schemeClr val="tx1"/>
              </a:solidFill>
              <a:round/>
              <a:headEnd/>
              <a:tailEnd/>
            </a:ln>
          </p:spPr>
          <p:txBody>
            <a:bodyPr lIns="82800" tIns="3600" rIns="82800" bIns="3600" anchor="ctr" anchorCtr="1"/>
            <a:lstStyle/>
            <a:p>
              <a:endParaRPr lang="zh-CN" altLang="en-US" i="0">
                <a:latin typeface="楷体" pitchFamily="49" charset="-122"/>
                <a:ea typeface="楷体" pitchFamily="49"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ppt_w*0.05"/>
                                          </p:val>
                                        </p:tav>
                                        <p:tav tm="100000">
                                          <p:val>
                                            <p:strVal val="#ppt_w"/>
                                          </p:val>
                                        </p:tav>
                                      </p:tavLst>
                                    </p:anim>
                                    <p:anim calcmode="lin" valueType="num">
                                      <p:cBhvr>
                                        <p:cTn id="8" dur="500" fill="hold"/>
                                        <p:tgtEl>
                                          <p:spTgt spid="21"/>
                                        </p:tgtEl>
                                        <p:attrNameLst>
                                          <p:attrName>ppt_h</p:attrName>
                                        </p:attrNameLst>
                                      </p:cBhvr>
                                      <p:tavLst>
                                        <p:tav tm="0">
                                          <p:val>
                                            <p:strVal val="#ppt_h"/>
                                          </p:val>
                                        </p:tav>
                                        <p:tav tm="100000">
                                          <p:val>
                                            <p:strVal val="#ppt_h"/>
                                          </p:val>
                                        </p:tav>
                                      </p:tavLst>
                                    </p:anim>
                                    <p:anim calcmode="lin" valueType="num">
                                      <p:cBhvr>
                                        <p:cTn id="9" dur="500" fill="hold"/>
                                        <p:tgtEl>
                                          <p:spTgt spid="21"/>
                                        </p:tgtEl>
                                        <p:attrNameLst>
                                          <p:attrName>ppt_x</p:attrName>
                                        </p:attrNameLst>
                                      </p:cBhvr>
                                      <p:tavLst>
                                        <p:tav tm="0">
                                          <p:val>
                                            <p:strVal val="#ppt_x-.2"/>
                                          </p:val>
                                        </p:tav>
                                        <p:tav tm="100000">
                                          <p:val>
                                            <p:strVal val="#ppt_x"/>
                                          </p:val>
                                        </p:tav>
                                      </p:tavLst>
                                    </p:anim>
                                    <p:anim calcmode="lin" valueType="num">
                                      <p:cBhvr>
                                        <p:cTn id="10" dur="500" fill="hold"/>
                                        <p:tgtEl>
                                          <p:spTgt spid="21"/>
                                        </p:tgtEl>
                                        <p:attrNameLst>
                                          <p:attrName>ppt_y</p:attrName>
                                        </p:attrNameLst>
                                      </p:cBhvr>
                                      <p:tavLst>
                                        <p:tav tm="0">
                                          <p:val>
                                            <p:strVal val="#ppt_y"/>
                                          </p:val>
                                        </p:tav>
                                        <p:tav tm="100000">
                                          <p:val>
                                            <p:strVal val="#ppt_y"/>
                                          </p:val>
                                        </p:tav>
                                      </p:tavLst>
                                    </p:anim>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Scale>
                                      <p:cBhvr>
                                        <p:cTn id="16"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8"/>
                                        </p:tgtEl>
                                        <p:attrNameLst>
                                          <p:attrName>ppt_x</p:attrName>
                                          <p:attrName>ppt_y</p:attrName>
                                        </p:attrNameLst>
                                      </p:cBhvr>
                                    </p:animMotion>
                                    <p:animEffect transition="in" filter="fade">
                                      <p:cBhvr>
                                        <p:cTn id="18" dur="10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p:cTn id="23" dur="500" fill="hold"/>
                                        <p:tgtEl>
                                          <p:spTgt spid="35"/>
                                        </p:tgtEl>
                                        <p:attrNameLst>
                                          <p:attrName>ppt_w</p:attrName>
                                        </p:attrNameLst>
                                      </p:cBhvr>
                                      <p:tavLst>
                                        <p:tav tm="0">
                                          <p:val>
                                            <p:fltVal val="0"/>
                                          </p:val>
                                        </p:tav>
                                        <p:tav tm="100000">
                                          <p:val>
                                            <p:strVal val="#ppt_w"/>
                                          </p:val>
                                        </p:tav>
                                      </p:tavLst>
                                    </p:anim>
                                    <p:anim calcmode="lin" valueType="num">
                                      <p:cBhvr>
                                        <p:cTn id="24" dur="500" fill="hold"/>
                                        <p:tgtEl>
                                          <p:spTgt spid="35"/>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0" y="76200"/>
            <a:ext cx="3581400" cy="647700"/>
          </a:xfrm>
        </p:spPr>
        <p:txBody>
          <a:bodyPr/>
          <a:lstStyle/>
          <a:p>
            <a:r>
              <a:rPr lang="en-US" altLang="zh-CN" sz="2400" dirty="0" smtClean="0"/>
              <a:t>Android</a:t>
            </a:r>
            <a:r>
              <a:rPr lang="zh-CN" altLang="en-US" sz="2400" dirty="0" smtClean="0"/>
              <a:t>应用编译过程</a:t>
            </a:r>
            <a:endParaRPr lang="zh-CN" altLang="en-US" sz="24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100</a:t>
            </a:fld>
            <a:endParaRPr lang="en-US" altLang="zh-CN"/>
          </a:p>
        </p:txBody>
      </p:sp>
      <p:pic>
        <p:nvPicPr>
          <p:cNvPr id="1026" name="Picture 2" descr="http://img.blog.csdn.net/20130921225648765?watermark/2/text/aHR0cDovL2Jsb2cuY3Nkbi5uZXQvU2t5X01vbmtle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572000" cy="712456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a:spLocks noGrp="1"/>
          </p:cNvSpPr>
          <p:nvPr>
            <p:ph idx="1"/>
          </p:nvPr>
        </p:nvSpPr>
        <p:spPr>
          <a:xfrm>
            <a:off x="4648200" y="990600"/>
            <a:ext cx="4267200" cy="5105400"/>
          </a:xfrm>
        </p:spPr>
        <p:txBody>
          <a:bodyPr/>
          <a:lstStyle/>
          <a:p>
            <a:r>
              <a:rPr lang="zh-CN" altLang="en-US" sz="2400" dirty="0" smtClean="0"/>
              <a:t>一、生成</a:t>
            </a:r>
            <a:r>
              <a:rPr lang="en-US" altLang="zh-CN" sz="2400" dirty="0"/>
              <a:t>R.java</a:t>
            </a:r>
            <a:r>
              <a:rPr lang="zh-CN" altLang="en-US" sz="2400" dirty="0"/>
              <a:t>类文件</a:t>
            </a:r>
            <a:r>
              <a:rPr lang="zh-CN" altLang="en-US" sz="2400" dirty="0" smtClean="0"/>
              <a:t>：</a:t>
            </a:r>
            <a:endParaRPr lang="en-US" altLang="zh-CN" sz="2400" dirty="0" smtClean="0"/>
          </a:p>
          <a:p>
            <a:pPr lvl="1"/>
            <a:r>
              <a:rPr lang="en-US" altLang="zh-CN" sz="2000" dirty="0" smtClean="0"/>
              <a:t>Eclipse</a:t>
            </a:r>
            <a:r>
              <a:rPr lang="zh-CN" altLang="en-US" sz="2000" dirty="0"/>
              <a:t>中会自动生成</a:t>
            </a:r>
            <a:r>
              <a:rPr lang="en-US" altLang="zh-CN" sz="2000" dirty="0"/>
              <a:t>R.java</a:t>
            </a:r>
            <a:r>
              <a:rPr lang="zh-CN" altLang="en-US" sz="2000" dirty="0" smtClean="0"/>
              <a:t>，</a:t>
            </a:r>
            <a:endParaRPr lang="en-US" altLang="zh-CN" sz="2000" dirty="0" smtClean="0"/>
          </a:p>
          <a:p>
            <a:pPr lvl="1"/>
            <a:r>
              <a:rPr lang="en-US" altLang="zh-CN" sz="2000" dirty="0" smtClean="0"/>
              <a:t>ant</a:t>
            </a:r>
            <a:r>
              <a:rPr lang="zh-CN" altLang="en-US" sz="2000" dirty="0"/>
              <a:t>和命令行使用</a:t>
            </a:r>
            <a:r>
              <a:rPr lang="en-US" altLang="zh-CN" sz="2000" dirty="0"/>
              <a:t>android SDK</a:t>
            </a:r>
            <a:r>
              <a:rPr lang="zh-CN" altLang="en-US" sz="2000" dirty="0"/>
              <a:t>提供的</a:t>
            </a:r>
            <a:r>
              <a:rPr lang="en-US" altLang="zh-CN" sz="2000" dirty="0" err="1"/>
              <a:t>aapt.ext</a:t>
            </a:r>
            <a:r>
              <a:rPr lang="zh-CN" altLang="en-US" sz="2000" dirty="0"/>
              <a:t>程序生成</a:t>
            </a:r>
            <a:r>
              <a:rPr lang="en-US" altLang="zh-CN" sz="2000" dirty="0"/>
              <a:t>R.java</a:t>
            </a:r>
            <a:r>
              <a:rPr lang="zh-CN" altLang="en-US" sz="2000" dirty="0" smtClean="0"/>
              <a:t>。</a:t>
            </a:r>
            <a:endParaRPr lang="en-US" altLang="zh-CN" sz="2000" dirty="0" smtClean="0"/>
          </a:p>
          <a:p>
            <a:r>
              <a:rPr lang="zh-CN" altLang="en-US" sz="2400" dirty="0" smtClean="0"/>
              <a:t>二、将</a:t>
            </a:r>
            <a:r>
              <a:rPr lang="en-US" altLang="zh-CN" sz="2400" dirty="0"/>
              <a:t>.</a:t>
            </a:r>
            <a:r>
              <a:rPr lang="en-US" altLang="zh-CN" sz="2400" dirty="0" err="1"/>
              <a:t>aidl</a:t>
            </a:r>
            <a:r>
              <a:rPr lang="zh-CN" altLang="en-US" sz="2400" dirty="0"/>
              <a:t>文件生成</a:t>
            </a:r>
            <a:r>
              <a:rPr lang="en-US" altLang="zh-CN" sz="2400" dirty="0"/>
              <a:t>.java</a:t>
            </a:r>
            <a:r>
              <a:rPr lang="zh-CN" altLang="en-US" sz="2400" dirty="0"/>
              <a:t>类文件</a:t>
            </a:r>
            <a:r>
              <a:rPr lang="zh-CN" altLang="en-US" sz="2400" dirty="0" smtClean="0"/>
              <a:t>：</a:t>
            </a:r>
            <a:endParaRPr lang="en-US" altLang="zh-CN" sz="2400" dirty="0" smtClean="0"/>
          </a:p>
          <a:p>
            <a:pPr lvl="1"/>
            <a:r>
              <a:rPr lang="en-US" altLang="zh-CN" sz="2000" dirty="0" smtClean="0"/>
              <a:t>Eclipse</a:t>
            </a:r>
            <a:r>
              <a:rPr lang="zh-CN" altLang="en-US" sz="2000" dirty="0"/>
              <a:t>中自动</a:t>
            </a:r>
            <a:r>
              <a:rPr lang="zh-CN" altLang="en-US" sz="2000" dirty="0" smtClean="0"/>
              <a:t>生成</a:t>
            </a:r>
            <a:endParaRPr lang="en-US" altLang="zh-CN" sz="2000" dirty="0" smtClean="0"/>
          </a:p>
          <a:p>
            <a:pPr lvl="1"/>
            <a:r>
              <a:rPr lang="en-US" altLang="zh-CN" sz="2000" dirty="0" smtClean="0"/>
              <a:t>ant</a:t>
            </a:r>
            <a:r>
              <a:rPr lang="zh-CN" altLang="en-US" sz="2000" dirty="0"/>
              <a:t>和命令行使用</a:t>
            </a:r>
            <a:r>
              <a:rPr lang="en-US" altLang="zh-CN" sz="2000" dirty="0"/>
              <a:t>android SDK</a:t>
            </a:r>
            <a:r>
              <a:rPr lang="zh-CN" altLang="en-US" sz="2000" dirty="0"/>
              <a:t>提供的</a:t>
            </a:r>
            <a:r>
              <a:rPr lang="en-US" altLang="zh-CN" sz="2000" dirty="0"/>
              <a:t>aidl.exe</a:t>
            </a:r>
            <a:r>
              <a:rPr lang="zh-CN" altLang="en-US" sz="2000" dirty="0"/>
              <a:t>生成</a:t>
            </a:r>
            <a:r>
              <a:rPr lang="en-US" altLang="zh-CN" sz="2000" dirty="0"/>
              <a:t>.java</a:t>
            </a:r>
            <a:r>
              <a:rPr lang="zh-CN" altLang="en-US" sz="2000" dirty="0"/>
              <a:t>文件。 </a:t>
            </a:r>
          </a:p>
        </p:txBody>
      </p:sp>
    </p:spTree>
    <p:extLst>
      <p:ext uri="{BB962C8B-B14F-4D97-AF65-F5344CB8AC3E}">
        <p14:creationId xmlns:p14="http://schemas.microsoft.com/office/powerpoint/2010/main" val="3845063707"/>
      </p:ext>
    </p:extLst>
  </p:cSld>
  <p:clrMapOvr>
    <a:masterClrMapping/>
  </p:clrMapOvr>
  <p:transition spd="med"/>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0" y="76200"/>
            <a:ext cx="3581400" cy="647700"/>
          </a:xfrm>
        </p:spPr>
        <p:txBody>
          <a:bodyPr/>
          <a:lstStyle/>
          <a:p>
            <a:r>
              <a:rPr lang="en-US" altLang="zh-CN" sz="2400" dirty="0" smtClean="0"/>
              <a:t>Android</a:t>
            </a:r>
            <a:r>
              <a:rPr lang="zh-CN" altLang="en-US" sz="2400" dirty="0" smtClean="0"/>
              <a:t>应用编译过程</a:t>
            </a:r>
            <a:endParaRPr lang="zh-CN" altLang="en-US" sz="24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101</a:t>
            </a:fld>
            <a:endParaRPr lang="en-US" altLang="zh-CN"/>
          </a:p>
        </p:txBody>
      </p:sp>
      <p:pic>
        <p:nvPicPr>
          <p:cNvPr id="1026" name="Picture 2" descr="http://img.blog.csdn.net/20130921225648765?watermark/2/text/aHR0cDovL2Jsb2cuY3Nkbi5uZXQvU2t5X01vbmtle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572000" cy="712456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a:spLocks noGrp="1"/>
          </p:cNvSpPr>
          <p:nvPr>
            <p:ph idx="1"/>
          </p:nvPr>
        </p:nvSpPr>
        <p:spPr>
          <a:xfrm>
            <a:off x="4648200" y="990600"/>
            <a:ext cx="4267200" cy="5105400"/>
          </a:xfrm>
        </p:spPr>
        <p:txBody>
          <a:bodyPr/>
          <a:lstStyle/>
          <a:p>
            <a:r>
              <a:rPr lang="zh-CN" altLang="en-US" sz="2400" dirty="0" smtClean="0"/>
              <a:t>四、将</a:t>
            </a:r>
            <a:r>
              <a:rPr lang="en-US" altLang="zh-CN" sz="2400" dirty="0"/>
              <a:t>class</a:t>
            </a:r>
            <a:r>
              <a:rPr lang="zh-CN" altLang="en-US" sz="2400" dirty="0"/>
              <a:t>文件打包生成</a:t>
            </a:r>
            <a:r>
              <a:rPr lang="en-US" altLang="zh-CN" sz="2400" dirty="0" err="1"/>
              <a:t>classes.dex</a:t>
            </a:r>
            <a:r>
              <a:rPr lang="zh-CN" altLang="en-US" sz="2400" dirty="0"/>
              <a:t>文件</a:t>
            </a:r>
            <a:r>
              <a:rPr lang="zh-CN" altLang="en-US" sz="2400" dirty="0" smtClean="0"/>
              <a:t>：</a:t>
            </a:r>
            <a:endParaRPr lang="en-US" altLang="zh-CN" sz="2400" dirty="0" smtClean="0"/>
          </a:p>
          <a:p>
            <a:pPr lvl="1"/>
            <a:r>
              <a:rPr lang="en-US" altLang="zh-CN" sz="2000" dirty="0" smtClean="0"/>
              <a:t>Eclipse</a:t>
            </a:r>
            <a:r>
              <a:rPr lang="zh-CN" altLang="en-US" sz="2000" dirty="0"/>
              <a:t>中自动</a:t>
            </a:r>
            <a:r>
              <a:rPr lang="zh-CN" altLang="en-US" sz="2000" dirty="0" smtClean="0"/>
              <a:t>生成</a:t>
            </a:r>
            <a:endParaRPr lang="en-US" altLang="zh-CN" sz="2000" dirty="0" smtClean="0"/>
          </a:p>
          <a:p>
            <a:pPr lvl="1"/>
            <a:r>
              <a:rPr lang="en-US" altLang="zh-CN" sz="2000" dirty="0" smtClean="0"/>
              <a:t>ant</a:t>
            </a:r>
            <a:r>
              <a:rPr lang="zh-CN" altLang="en-US" sz="2000" dirty="0"/>
              <a:t>和命令行使用</a:t>
            </a:r>
            <a:r>
              <a:rPr lang="en-US" altLang="zh-CN" sz="2000" dirty="0"/>
              <a:t>android SDK</a:t>
            </a:r>
            <a:r>
              <a:rPr lang="zh-CN" altLang="en-US" sz="2000" dirty="0"/>
              <a:t>提供的</a:t>
            </a:r>
            <a:r>
              <a:rPr lang="en-US" altLang="zh-CN" sz="2000" dirty="0"/>
              <a:t>dx.bat</a:t>
            </a:r>
            <a:r>
              <a:rPr lang="zh-CN" altLang="en-US" sz="2000" dirty="0"/>
              <a:t>命令行脚本生成</a:t>
            </a:r>
            <a:r>
              <a:rPr lang="en-US" altLang="zh-CN" sz="2000" dirty="0" err="1"/>
              <a:t>classes.dex</a:t>
            </a:r>
            <a:r>
              <a:rPr lang="zh-CN" altLang="en-US" sz="2000" dirty="0" smtClean="0"/>
              <a:t>文件</a:t>
            </a:r>
            <a:endParaRPr lang="en-US" altLang="zh-CN" sz="2000" dirty="0" smtClean="0"/>
          </a:p>
          <a:p>
            <a:r>
              <a:rPr lang="zh-CN" altLang="en-US" dirty="0"/>
              <a:t>五</a:t>
            </a:r>
            <a:r>
              <a:rPr lang="zh-CN" altLang="en-US" sz="2600" dirty="0" smtClean="0"/>
              <a:t>、</a:t>
            </a:r>
            <a:r>
              <a:rPr lang="zh-CN" altLang="en-US" dirty="0"/>
              <a:t>打包资源文件</a:t>
            </a:r>
            <a:r>
              <a:rPr lang="zh-CN" altLang="en-US" sz="2600" dirty="0" smtClean="0"/>
              <a:t>：</a:t>
            </a:r>
            <a:endParaRPr lang="en-US" altLang="zh-CN" sz="2600" dirty="0" smtClean="0"/>
          </a:p>
          <a:p>
            <a:pPr lvl="1"/>
            <a:r>
              <a:rPr lang="en-US" altLang="zh-CN" sz="2000" dirty="0" smtClean="0"/>
              <a:t>Eclipse</a:t>
            </a:r>
            <a:r>
              <a:rPr lang="zh-CN" altLang="en-US" sz="2000" dirty="0"/>
              <a:t>中自动</a:t>
            </a:r>
            <a:r>
              <a:rPr lang="zh-CN" altLang="en-US" sz="2000" dirty="0" smtClean="0"/>
              <a:t>生成</a:t>
            </a:r>
            <a:endParaRPr lang="en-US" altLang="zh-CN" sz="2000" dirty="0" smtClean="0"/>
          </a:p>
          <a:p>
            <a:pPr lvl="1"/>
            <a:r>
              <a:rPr lang="en-US" altLang="zh-CN" sz="2000" dirty="0"/>
              <a:t>ant</a:t>
            </a:r>
            <a:r>
              <a:rPr lang="zh-CN" altLang="en-US" sz="2000" dirty="0"/>
              <a:t>和命令行使用</a:t>
            </a:r>
            <a:r>
              <a:rPr lang="en-US" altLang="zh-CN" sz="2000" dirty="0"/>
              <a:t>Android SDK</a:t>
            </a:r>
            <a:r>
              <a:rPr lang="zh-CN" altLang="en-US" sz="2000" dirty="0"/>
              <a:t>提供的</a:t>
            </a:r>
            <a:r>
              <a:rPr lang="en-US" altLang="zh-CN" sz="2000" dirty="0"/>
              <a:t>aapt.exe</a:t>
            </a:r>
            <a:r>
              <a:rPr lang="zh-CN" altLang="en-US" sz="2000" dirty="0" smtClean="0"/>
              <a:t>。</a:t>
            </a:r>
            <a:r>
              <a:rPr lang="zh-CN" altLang="en-US" sz="2000" dirty="0"/>
              <a:t> </a:t>
            </a:r>
          </a:p>
        </p:txBody>
      </p:sp>
    </p:spTree>
    <p:extLst>
      <p:ext uri="{BB962C8B-B14F-4D97-AF65-F5344CB8AC3E}">
        <p14:creationId xmlns:p14="http://schemas.microsoft.com/office/powerpoint/2010/main" val="1897937193"/>
      </p:ext>
    </p:extLst>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0" y="76200"/>
            <a:ext cx="3581400" cy="647700"/>
          </a:xfrm>
        </p:spPr>
        <p:txBody>
          <a:bodyPr/>
          <a:lstStyle/>
          <a:p>
            <a:r>
              <a:rPr lang="en-US" altLang="zh-CN" sz="2400" dirty="0" smtClean="0"/>
              <a:t>Android</a:t>
            </a:r>
            <a:r>
              <a:rPr lang="zh-CN" altLang="en-US" sz="2400" dirty="0" smtClean="0"/>
              <a:t>应用编译过程</a:t>
            </a:r>
            <a:endParaRPr lang="zh-CN" altLang="en-US" sz="24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102</a:t>
            </a:fld>
            <a:endParaRPr lang="en-US" altLang="zh-CN"/>
          </a:p>
        </p:txBody>
      </p:sp>
      <p:pic>
        <p:nvPicPr>
          <p:cNvPr id="1026" name="Picture 2" descr="http://img.blog.csdn.net/20130921225648765?watermark/2/text/aHR0cDovL2Jsb2cuY3Nkbi5uZXQvU2t5X01vbmtleQ==/font/5a6L5L2T/fontsize/400/fill/I0JBQkFCMA==/dissolve/70/gravity/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4572000" cy="7124566"/>
          </a:xfrm>
          <a:prstGeom prst="rect">
            <a:avLst/>
          </a:prstGeom>
          <a:noFill/>
          <a:extLst>
            <a:ext uri="{909E8E84-426E-40DD-AFC4-6F175D3DCCD1}">
              <a14:hiddenFill xmlns:a14="http://schemas.microsoft.com/office/drawing/2010/main">
                <a:solidFill>
                  <a:srgbClr val="FFFFFF"/>
                </a:solidFill>
              </a14:hiddenFill>
            </a:ext>
          </a:extLst>
        </p:spPr>
      </p:pic>
      <p:sp>
        <p:nvSpPr>
          <p:cNvPr id="6" name="内容占位符 2"/>
          <p:cNvSpPr>
            <a:spLocks noGrp="1"/>
          </p:cNvSpPr>
          <p:nvPr>
            <p:ph idx="1"/>
          </p:nvPr>
        </p:nvSpPr>
        <p:spPr>
          <a:xfrm>
            <a:off x="4648200" y="990600"/>
            <a:ext cx="4267200" cy="5105400"/>
          </a:xfrm>
        </p:spPr>
        <p:txBody>
          <a:bodyPr/>
          <a:lstStyle/>
          <a:p>
            <a:r>
              <a:rPr lang="zh-CN" altLang="en-US" sz="2400" dirty="0"/>
              <a:t>六</a:t>
            </a:r>
            <a:r>
              <a:rPr lang="zh-CN" altLang="en-US" sz="2400" dirty="0" smtClean="0"/>
              <a:t>、</a:t>
            </a:r>
            <a:r>
              <a:rPr lang="zh-CN" altLang="en-US" sz="2400" dirty="0"/>
              <a:t>生成未签名的</a:t>
            </a:r>
            <a:r>
              <a:rPr lang="en-US" altLang="zh-CN" sz="2400" dirty="0" err="1"/>
              <a:t>apk</a:t>
            </a:r>
            <a:r>
              <a:rPr lang="zh-CN" altLang="en-US" sz="2400" dirty="0"/>
              <a:t>安装文件</a:t>
            </a:r>
            <a:r>
              <a:rPr lang="zh-CN" altLang="en-US" sz="2400" dirty="0" smtClean="0"/>
              <a:t>：</a:t>
            </a:r>
            <a:endParaRPr lang="en-US" altLang="zh-CN" sz="2400" dirty="0" smtClean="0"/>
          </a:p>
          <a:p>
            <a:pPr lvl="1"/>
            <a:r>
              <a:rPr lang="en-US" altLang="zh-CN" sz="2000" dirty="0"/>
              <a:t>Eclipse</a:t>
            </a:r>
            <a:r>
              <a:rPr lang="zh-CN" altLang="en-US" sz="2000" dirty="0"/>
              <a:t>中自动生成</a:t>
            </a:r>
            <a:r>
              <a:rPr lang="en-US" altLang="zh-CN" sz="2000" dirty="0"/>
              <a:t>debug</a:t>
            </a:r>
            <a:r>
              <a:rPr lang="zh-CN" altLang="en-US" sz="2000" dirty="0"/>
              <a:t>签名文件存放在</a:t>
            </a:r>
            <a:r>
              <a:rPr lang="en-US" altLang="zh-CN" sz="2000" dirty="0"/>
              <a:t>bin</a:t>
            </a:r>
            <a:r>
              <a:rPr lang="zh-CN" altLang="en-US" sz="2000" dirty="0"/>
              <a:t>目录中</a:t>
            </a:r>
            <a:endParaRPr lang="en-US" altLang="zh-CN" sz="2000" dirty="0" smtClean="0"/>
          </a:p>
          <a:p>
            <a:pPr lvl="1"/>
            <a:r>
              <a:rPr lang="en-US" altLang="zh-CN" sz="2000" dirty="0"/>
              <a:t>ant</a:t>
            </a:r>
            <a:r>
              <a:rPr lang="zh-CN" altLang="en-US" sz="2000" dirty="0"/>
              <a:t>和命令行使用</a:t>
            </a:r>
            <a:r>
              <a:rPr lang="en-US" altLang="zh-CN" sz="2000" dirty="0"/>
              <a:t>android SDK</a:t>
            </a:r>
            <a:r>
              <a:rPr lang="zh-CN" altLang="en-US" sz="2000" dirty="0"/>
              <a:t>提供的</a:t>
            </a:r>
            <a:r>
              <a:rPr lang="en-US" altLang="zh-CN" sz="2000" dirty="0"/>
              <a:t>apkbuilder.bat</a:t>
            </a:r>
            <a:r>
              <a:rPr lang="zh-CN" altLang="en-US" sz="2000" dirty="0"/>
              <a:t>命令脚本生成未签名的</a:t>
            </a:r>
            <a:r>
              <a:rPr lang="en-US" altLang="zh-CN" sz="2000" dirty="0" err="1"/>
              <a:t>apk</a:t>
            </a:r>
            <a:r>
              <a:rPr lang="zh-CN" altLang="en-US" sz="2000" dirty="0"/>
              <a:t>安装文件</a:t>
            </a:r>
            <a:endParaRPr lang="en-US" altLang="zh-CN" sz="2000" dirty="0" smtClean="0"/>
          </a:p>
          <a:p>
            <a:r>
              <a:rPr lang="zh-CN" altLang="en-US" dirty="0"/>
              <a:t>七</a:t>
            </a:r>
            <a:r>
              <a:rPr lang="zh-CN" altLang="en-US" sz="2600" dirty="0" smtClean="0"/>
              <a:t>、</a:t>
            </a:r>
            <a:r>
              <a:rPr lang="zh-CN" altLang="en-US" dirty="0"/>
              <a:t>对未签名的</a:t>
            </a:r>
            <a:r>
              <a:rPr lang="en-US" altLang="zh-CN" dirty="0" err="1"/>
              <a:t>apk</a:t>
            </a:r>
            <a:r>
              <a:rPr lang="zh-CN" altLang="en-US" dirty="0"/>
              <a:t>进行签名生成签名后的</a:t>
            </a:r>
            <a:r>
              <a:rPr lang="en-US" altLang="zh-CN" dirty="0"/>
              <a:t>android</a:t>
            </a:r>
            <a:r>
              <a:rPr lang="zh-CN" altLang="en-US" dirty="0"/>
              <a:t>文件</a:t>
            </a:r>
            <a:r>
              <a:rPr lang="zh-CN" altLang="en-US" sz="2600" dirty="0" smtClean="0"/>
              <a:t>：</a:t>
            </a:r>
            <a:endParaRPr lang="en-US" altLang="zh-CN" sz="2600" dirty="0" smtClean="0"/>
          </a:p>
          <a:p>
            <a:pPr lvl="1"/>
            <a:r>
              <a:rPr lang="en-US" altLang="zh-CN" sz="1800" dirty="0"/>
              <a:t>Eclipse</a:t>
            </a:r>
            <a:r>
              <a:rPr lang="zh-CN" altLang="en-US" sz="1800" dirty="0"/>
              <a:t>中使用</a:t>
            </a:r>
            <a:r>
              <a:rPr lang="en-US" altLang="zh-CN" sz="1800" dirty="0"/>
              <a:t>Android Tools</a:t>
            </a:r>
            <a:r>
              <a:rPr lang="zh-CN" altLang="en-US" sz="1800" dirty="0"/>
              <a:t>进行签名，</a:t>
            </a:r>
            <a:r>
              <a:rPr lang="en-US" altLang="zh-CN" sz="1800" dirty="0"/>
              <a:t>ant</a:t>
            </a:r>
            <a:r>
              <a:rPr lang="zh-CN" altLang="en-US" sz="1800" dirty="0"/>
              <a:t>和命令行使用</a:t>
            </a:r>
            <a:r>
              <a:rPr lang="en-US" altLang="zh-CN" sz="1800" dirty="0" err="1"/>
              <a:t>jdk</a:t>
            </a:r>
            <a:r>
              <a:rPr lang="zh-CN" altLang="en-US" sz="1800" dirty="0"/>
              <a:t>的</a:t>
            </a:r>
            <a:r>
              <a:rPr lang="en-US" altLang="zh-CN" sz="1800" dirty="0" err="1"/>
              <a:t>jarsigner</a:t>
            </a:r>
            <a:r>
              <a:rPr lang="zh-CN" altLang="en-US" sz="1800" dirty="0"/>
              <a:t>对未签名的包进行</a:t>
            </a:r>
            <a:r>
              <a:rPr lang="en-US" altLang="zh-CN" sz="1800" dirty="0" err="1"/>
              <a:t>apk</a:t>
            </a:r>
            <a:r>
              <a:rPr lang="zh-CN" altLang="en-US" sz="1800" dirty="0"/>
              <a:t>签名。 </a:t>
            </a:r>
            <a:endParaRPr lang="zh-CN" altLang="en-US" sz="1400" dirty="0"/>
          </a:p>
        </p:txBody>
      </p:sp>
    </p:spTree>
    <p:extLst>
      <p:ext uri="{BB962C8B-B14F-4D97-AF65-F5344CB8AC3E}">
        <p14:creationId xmlns:p14="http://schemas.microsoft.com/office/powerpoint/2010/main" val="1843002116"/>
      </p:ext>
    </p:extLst>
  </p:cSld>
  <p:clrMapOvr>
    <a:masterClrMapping/>
  </p:clrMapOvr>
  <p:transition spd="med"/>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通过</a:t>
            </a:r>
            <a:r>
              <a:rPr lang="en-US" altLang="zh-CN" b="0" dirty="0"/>
              <a:t>ant</a:t>
            </a:r>
            <a:r>
              <a:rPr lang="zh-CN" altLang="en-US" b="0" dirty="0"/>
              <a:t>脚本编译打包</a:t>
            </a:r>
            <a:r>
              <a:rPr lang="en-US" altLang="zh-CN" b="0" dirty="0"/>
              <a:t>android</a:t>
            </a:r>
            <a:r>
              <a:rPr lang="zh-CN" altLang="en-US" b="0" dirty="0"/>
              <a:t>工程</a:t>
            </a:r>
            <a:endParaRPr lang="zh-CN" altLang="en-US" dirty="0"/>
          </a:p>
        </p:txBody>
      </p:sp>
      <p:sp>
        <p:nvSpPr>
          <p:cNvPr id="3" name="内容占位符 2"/>
          <p:cNvSpPr>
            <a:spLocks noGrp="1"/>
          </p:cNvSpPr>
          <p:nvPr>
            <p:ph idx="1"/>
          </p:nvPr>
        </p:nvSpPr>
        <p:spPr/>
        <p:txBody>
          <a:bodyPr/>
          <a:lstStyle/>
          <a:p>
            <a:r>
              <a:rPr lang="en-US" altLang="zh-CN" dirty="0">
                <a:hlinkClick r:id="rId2"/>
              </a:rPr>
              <a:t>http://</a:t>
            </a:r>
            <a:r>
              <a:rPr lang="en-US" altLang="zh-CN" dirty="0" smtClean="0">
                <a:hlinkClick r:id="rId2"/>
              </a:rPr>
              <a:t>blog.csdn.net/sky_monkey/article/details/11882411</a:t>
            </a:r>
            <a:endParaRPr lang="en-US" altLang="zh-CN" dirty="0" smtClean="0"/>
          </a:p>
          <a:p>
            <a:r>
              <a:rPr lang="en-US" altLang="zh-CN" dirty="0">
                <a:hlinkClick r:id="rId3"/>
              </a:rPr>
              <a:t>http://</a:t>
            </a:r>
            <a:r>
              <a:rPr lang="en-US" altLang="zh-CN" dirty="0" smtClean="0">
                <a:hlinkClick r:id="rId3"/>
              </a:rPr>
              <a:t>eileenlml.iteye.com/blog/1536125</a:t>
            </a:r>
            <a:endParaRPr lang="en-US" altLang="zh-CN" dirty="0" smtClean="0"/>
          </a:p>
          <a:p>
            <a:endParaRPr lang="en-US" altLang="zh-CN" dirty="0"/>
          </a:p>
          <a:p>
            <a:r>
              <a:rPr lang="zh-CN" altLang="en-US" dirty="0" smtClean="0"/>
              <a:t>其它集成编译工具：</a:t>
            </a:r>
            <a:r>
              <a:rPr lang="en-US" altLang="zh-CN" dirty="0" smtClean="0"/>
              <a:t>Maven</a:t>
            </a:r>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103</a:t>
            </a:fld>
            <a:endParaRPr lang="en-US" altLang="zh-CN"/>
          </a:p>
        </p:txBody>
      </p:sp>
    </p:spTree>
    <p:extLst>
      <p:ext uri="{BB962C8B-B14F-4D97-AF65-F5344CB8AC3E}">
        <p14:creationId xmlns:p14="http://schemas.microsoft.com/office/powerpoint/2010/main" val="3161134879"/>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14</a:t>
            </a:r>
            <a:r>
              <a:rPr lang="zh-CN" altLang="en-US" dirty="0" smtClean="0"/>
              <a:t>周讨论课集成测试内容</a:t>
            </a:r>
            <a:endParaRPr lang="zh-CN" altLang="en-US" dirty="0"/>
          </a:p>
        </p:txBody>
      </p:sp>
      <p:sp>
        <p:nvSpPr>
          <p:cNvPr id="3" name="内容占位符 2"/>
          <p:cNvSpPr>
            <a:spLocks noGrp="1"/>
          </p:cNvSpPr>
          <p:nvPr>
            <p:ph idx="1"/>
          </p:nvPr>
        </p:nvSpPr>
        <p:spPr/>
        <p:txBody>
          <a:bodyPr/>
          <a:lstStyle/>
          <a:p>
            <a:r>
              <a:rPr lang="en-US" altLang="zh-CN" dirty="0" err="1" smtClean="0"/>
              <a:t>Ant+JUnit</a:t>
            </a:r>
            <a:r>
              <a:rPr lang="zh-CN" altLang="en-US" dirty="0" smtClean="0"/>
              <a:t>完成项目测试</a:t>
            </a:r>
            <a:endParaRPr lang="en-US" altLang="zh-CN" dirty="0" smtClean="0"/>
          </a:p>
          <a:p>
            <a:pPr lvl="1"/>
            <a:r>
              <a:rPr lang="en-US" altLang="zh-CN" dirty="0"/>
              <a:t>Ant</a:t>
            </a:r>
            <a:r>
              <a:rPr lang="zh-CN" altLang="en-US" dirty="0" smtClean="0"/>
              <a:t>实现项目的编译</a:t>
            </a:r>
            <a:endParaRPr lang="en-US" altLang="zh-CN" dirty="0" smtClean="0"/>
          </a:p>
          <a:p>
            <a:pPr lvl="1"/>
            <a:r>
              <a:rPr lang="en-US" altLang="zh-CN" dirty="0"/>
              <a:t>Ant</a:t>
            </a:r>
            <a:r>
              <a:rPr lang="zh-CN" altLang="en-US" dirty="0" smtClean="0"/>
              <a:t>实现项目的打包</a:t>
            </a:r>
            <a:endParaRPr lang="en-US" altLang="zh-CN" dirty="0" smtClean="0"/>
          </a:p>
          <a:p>
            <a:pPr lvl="1"/>
            <a:r>
              <a:rPr lang="en-US" altLang="zh-CN" dirty="0" err="1" smtClean="0"/>
              <a:t>Ant+JUnit</a:t>
            </a:r>
            <a:r>
              <a:rPr lang="en-US" altLang="zh-CN" dirty="0"/>
              <a:t> </a:t>
            </a:r>
            <a:r>
              <a:rPr lang="zh-CN" altLang="en-US" dirty="0" smtClean="0"/>
              <a:t>实现测试用例的自动运行</a:t>
            </a:r>
            <a:endParaRPr lang="en-US" altLang="zh-CN" dirty="0" smtClean="0"/>
          </a:p>
          <a:p>
            <a:pPr lvl="1"/>
            <a:r>
              <a:rPr lang="zh-CN" altLang="en-US" dirty="0" smtClean="0"/>
              <a:t>开发</a:t>
            </a:r>
            <a:r>
              <a:rPr lang="en-US" altLang="zh-CN" dirty="0" smtClean="0"/>
              <a:t>Android</a:t>
            </a:r>
            <a:r>
              <a:rPr lang="zh-CN" altLang="en-US" dirty="0" smtClean="0"/>
              <a:t>项目的，尽量应用</a:t>
            </a:r>
            <a:r>
              <a:rPr lang="en-US" altLang="zh-CN" dirty="0" smtClean="0"/>
              <a:t>Ant</a:t>
            </a:r>
            <a:r>
              <a:rPr lang="zh-CN" altLang="en-US" dirty="0" smtClean="0"/>
              <a:t>实现对项目的编译、打包、发布</a:t>
            </a:r>
            <a:endParaRPr lang="en-US" altLang="zh-CN" dirty="0" smtClean="0"/>
          </a:p>
          <a:p>
            <a:pPr lvl="1"/>
            <a:endParaRPr lang="en-US" altLang="zh-CN" dirty="0"/>
          </a:p>
          <a:p>
            <a:pPr lvl="1"/>
            <a:r>
              <a:rPr lang="zh-CN" altLang="en-US" dirty="0" smtClean="0"/>
              <a:t>讨论课时带着笔记本演示</a:t>
            </a:r>
            <a:endParaRPr lang="en-US" altLang="zh-CN" dirty="0" smtClean="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104</a:t>
            </a:fld>
            <a:endParaRPr lang="en-US" altLang="zh-CN"/>
          </a:p>
        </p:txBody>
      </p:sp>
    </p:spTree>
    <p:extLst>
      <p:ext uri="{BB962C8B-B14F-4D97-AF65-F5344CB8AC3E}">
        <p14:creationId xmlns:p14="http://schemas.microsoft.com/office/powerpoint/2010/main" val="95671082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集成测试关注的重点</a:t>
            </a:r>
            <a:endParaRPr lang="zh-CN" altLang="en-US"/>
          </a:p>
        </p:txBody>
      </p:sp>
      <p:sp>
        <p:nvSpPr>
          <p:cNvPr id="3" name="内容占位符 2"/>
          <p:cNvSpPr>
            <a:spLocks noGrp="1"/>
          </p:cNvSpPr>
          <p:nvPr>
            <p:ph idx="1"/>
          </p:nvPr>
        </p:nvSpPr>
        <p:spPr/>
        <p:txBody>
          <a:bodyPr/>
          <a:lstStyle/>
          <a:p>
            <a:pPr>
              <a:spcBef>
                <a:spcPts val="1200"/>
              </a:spcBef>
              <a:defRPr/>
            </a:pPr>
            <a:r>
              <a:rPr lang="zh-CN" altLang="en-US" smtClean="0"/>
              <a:t>在把各个模块连接起来时，</a:t>
            </a:r>
            <a:r>
              <a:rPr lang="zh-CN" altLang="en-US" b="1" smtClean="0">
                <a:solidFill>
                  <a:srgbClr val="FF0000"/>
                </a:solidFill>
              </a:rPr>
              <a:t>穿越模块接口的数据</a:t>
            </a:r>
            <a:r>
              <a:rPr lang="zh-CN" altLang="en-US" smtClean="0"/>
              <a:t>是否会丢失。</a:t>
            </a:r>
          </a:p>
          <a:p>
            <a:pPr>
              <a:spcBef>
                <a:spcPts val="1200"/>
              </a:spcBef>
              <a:defRPr/>
            </a:pPr>
            <a:r>
              <a:rPr lang="zh-CN" altLang="en-US" smtClean="0"/>
              <a:t>各个子功能组合起来，能否达到</a:t>
            </a:r>
            <a:r>
              <a:rPr lang="zh-CN" altLang="en-US" b="1" smtClean="0">
                <a:solidFill>
                  <a:srgbClr val="FF0000"/>
                </a:solidFill>
              </a:rPr>
              <a:t>预期要求的父功能</a:t>
            </a:r>
            <a:r>
              <a:rPr lang="zh-CN" altLang="en-US" smtClean="0"/>
              <a:t>。</a:t>
            </a:r>
          </a:p>
          <a:p>
            <a:pPr>
              <a:spcBef>
                <a:spcPts val="1200"/>
              </a:spcBef>
              <a:defRPr/>
            </a:pPr>
            <a:r>
              <a:rPr lang="zh-CN" altLang="en-US" smtClean="0"/>
              <a:t>一个模块的功能是否会对另一个模块的功能产生不</a:t>
            </a:r>
            <a:r>
              <a:rPr lang="zh-CN" altLang="en-US" b="1" smtClean="0">
                <a:solidFill>
                  <a:srgbClr val="FF0000"/>
                </a:solidFill>
              </a:rPr>
              <a:t>利的影响</a:t>
            </a:r>
            <a:r>
              <a:rPr lang="zh-CN" altLang="en-US" smtClean="0"/>
              <a:t>。</a:t>
            </a:r>
          </a:p>
          <a:p>
            <a:pPr>
              <a:spcBef>
                <a:spcPts val="1200"/>
              </a:spcBef>
              <a:defRPr/>
            </a:pPr>
            <a:r>
              <a:rPr lang="zh-CN" altLang="en-US" b="1" smtClean="0">
                <a:solidFill>
                  <a:srgbClr val="FF0000"/>
                </a:solidFill>
              </a:rPr>
              <a:t>全局数据结构</a:t>
            </a:r>
            <a:r>
              <a:rPr lang="zh-CN" altLang="en-US" smtClean="0"/>
              <a:t>是否有问题，会不会被异常修改</a:t>
            </a:r>
          </a:p>
          <a:p>
            <a:pPr>
              <a:spcBef>
                <a:spcPts val="1200"/>
              </a:spcBef>
              <a:defRPr/>
            </a:pPr>
            <a:r>
              <a:rPr lang="zh-CN" altLang="en-US" smtClean="0"/>
              <a:t>单个模块的</a:t>
            </a:r>
            <a:r>
              <a:rPr lang="zh-CN" altLang="en-US" b="1" smtClean="0">
                <a:solidFill>
                  <a:srgbClr val="FF0000"/>
                </a:solidFill>
              </a:rPr>
              <a:t>误差积累</a:t>
            </a:r>
            <a:r>
              <a:rPr lang="zh-CN" altLang="en-US" smtClean="0"/>
              <a:t>起来，是否会放大，从而达到不可以接受的程度。</a:t>
            </a:r>
          </a:p>
          <a:p>
            <a:pPr>
              <a:spcBef>
                <a:spcPts val="1200"/>
              </a:spcBef>
            </a:pPr>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11</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集成测试的层次</a:t>
            </a:r>
            <a:endParaRPr lang="zh-CN" altLang="en-US"/>
          </a:p>
        </p:txBody>
      </p:sp>
      <p:sp>
        <p:nvSpPr>
          <p:cNvPr id="3" name="内容占位符 2"/>
          <p:cNvSpPr>
            <a:spLocks noGrp="1"/>
          </p:cNvSpPr>
          <p:nvPr>
            <p:ph idx="1"/>
          </p:nvPr>
        </p:nvSpPr>
        <p:spPr/>
        <p:txBody>
          <a:bodyPr/>
          <a:lstStyle/>
          <a:p>
            <a:r>
              <a:rPr lang="zh-CN" altLang="en-US" b="1" smtClean="0">
                <a:solidFill>
                  <a:srgbClr val="FF0000"/>
                </a:solidFill>
              </a:rPr>
              <a:t>产品开发过程</a:t>
            </a:r>
            <a:r>
              <a:rPr lang="zh-CN" altLang="en-US" smtClean="0"/>
              <a:t>：一个分层设计和逐步细化的过程</a:t>
            </a: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12</a:t>
            </a:fld>
            <a:endParaRPr lang="en-US" altLang="zh-CN"/>
          </a:p>
        </p:txBody>
      </p:sp>
      <p:sp>
        <p:nvSpPr>
          <p:cNvPr id="5" name="矩形 4"/>
          <p:cNvSpPr/>
          <p:nvPr/>
        </p:nvSpPr>
        <p:spPr>
          <a:xfrm>
            <a:off x="2895600" y="1905000"/>
            <a:ext cx="3048000" cy="523220"/>
          </a:xfrm>
          <a:prstGeom prst="rect">
            <a:avLst/>
          </a:prstGeom>
        </p:spPr>
        <p:txBody>
          <a:bodyPr wrap="square">
            <a:spAutoFit/>
          </a:bodyPr>
          <a:lstStyle/>
          <a:p>
            <a:pPr eaLnBrk="1" hangingPunct="1">
              <a:buFont typeface="Wingdings" pitchFamily="2" charset="2"/>
              <a:buNone/>
              <a:defRPr/>
            </a:pPr>
            <a:r>
              <a:rPr lang="zh-CN" altLang="en-US" sz="2800" b="1" i="0">
                <a:solidFill>
                  <a:srgbClr val="0033CC"/>
                </a:solidFill>
                <a:effectLst>
                  <a:outerShdw blurRad="38100" dist="38100" dir="2700000" algn="tl">
                    <a:srgbClr val="C0C0C0"/>
                  </a:outerShdw>
                </a:effectLst>
              </a:rPr>
              <a:t>系统结构</a:t>
            </a:r>
            <a:r>
              <a:rPr lang="zh-CN" altLang="en-US" sz="2800" b="1" i="0" smtClean="0">
                <a:solidFill>
                  <a:srgbClr val="0033CC"/>
                </a:solidFill>
                <a:effectLst>
                  <a:outerShdw blurRad="38100" dist="38100" dir="2700000" algn="tl">
                    <a:srgbClr val="C0C0C0"/>
                  </a:outerShdw>
                </a:effectLst>
              </a:rPr>
              <a:t>图</a:t>
            </a:r>
            <a:endParaRPr lang="zh-CN" altLang="en-US" sz="2800" b="1" i="0" dirty="0">
              <a:solidFill>
                <a:srgbClr val="0033CC"/>
              </a:solidFill>
              <a:effectLst>
                <a:outerShdw blurRad="38100" dist="38100" dir="2700000" algn="tl">
                  <a:srgbClr val="C0C0C0"/>
                </a:outerShdw>
              </a:effectLst>
            </a:endParaRPr>
          </a:p>
        </p:txBody>
      </p:sp>
      <p:pic>
        <p:nvPicPr>
          <p:cNvPr id="6" name="Picture 4" descr="G1"/>
          <p:cNvPicPr>
            <a:picLocks noChangeAspect="1" noChangeArrowheads="1"/>
          </p:cNvPicPr>
          <p:nvPr/>
        </p:nvPicPr>
        <p:blipFill>
          <a:blip r:embed="rId2"/>
          <a:srcRect/>
          <a:stretch>
            <a:fillRect/>
          </a:stretch>
        </p:blipFill>
        <p:spPr bwMode="auto">
          <a:xfrm>
            <a:off x="1066800" y="2590800"/>
            <a:ext cx="6769100" cy="3357563"/>
          </a:xfrm>
          <a:prstGeom prst="rect">
            <a:avLst/>
          </a:prstGeom>
          <a:noFill/>
          <a:ln w="9525">
            <a:solidFill>
              <a:srgbClr val="0070C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软件结构</a:t>
            </a:r>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13</a:t>
            </a:fld>
            <a:endParaRPr lang="en-US" altLang="zh-CN"/>
          </a:p>
        </p:txBody>
      </p:sp>
      <p:pic>
        <p:nvPicPr>
          <p:cNvPr id="5" name="Picture 4" descr="G2"/>
          <p:cNvPicPr>
            <a:picLocks noChangeAspect="1" noChangeArrowheads="1"/>
          </p:cNvPicPr>
          <p:nvPr/>
        </p:nvPicPr>
        <p:blipFill>
          <a:blip r:embed="rId2"/>
          <a:srcRect/>
          <a:stretch>
            <a:fillRect/>
          </a:stretch>
        </p:blipFill>
        <p:spPr bwMode="auto">
          <a:xfrm>
            <a:off x="1295400" y="1066800"/>
            <a:ext cx="7391400" cy="1836738"/>
          </a:xfrm>
          <a:prstGeom prst="rect">
            <a:avLst/>
          </a:prstGeom>
          <a:noFill/>
          <a:ln w="9525">
            <a:solidFill>
              <a:srgbClr val="FFC000"/>
            </a:solidFill>
            <a:miter lim="800000"/>
            <a:headEnd/>
            <a:tailEnd/>
          </a:ln>
        </p:spPr>
      </p:pic>
      <p:sp>
        <p:nvSpPr>
          <p:cNvPr id="6" name="Rectangle 6"/>
          <p:cNvSpPr txBox="1">
            <a:spLocks noChangeArrowheads="1"/>
          </p:cNvSpPr>
          <p:nvPr/>
        </p:nvSpPr>
        <p:spPr bwMode="auto">
          <a:xfrm>
            <a:off x="304800" y="914400"/>
            <a:ext cx="685800" cy="21441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342900" marR="0" lvl="0" indent="-342900" algn="l" defTabSz="914400" rtl="0" eaLnBrk="1" fontAlgn="base" latinLnBrk="0" hangingPunct="1">
              <a:lnSpc>
                <a:spcPct val="100000"/>
              </a:lnSpc>
              <a:spcBef>
                <a:spcPts val="400"/>
              </a:spcBef>
              <a:spcAft>
                <a:spcPct val="0"/>
              </a:spcAft>
              <a:buClr>
                <a:srgbClr val="006600"/>
              </a:buClr>
              <a:buSzPct val="75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rPr>
              <a:t>软</a:t>
            </a:r>
            <a:endParaRPr kumimoji="0" lang="en-US" altLang="zh-CN"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ts val="400"/>
              </a:spcBef>
              <a:spcAft>
                <a:spcPct val="0"/>
              </a:spcAft>
              <a:buClr>
                <a:srgbClr val="006600"/>
              </a:buClr>
              <a:buSzPct val="75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rPr>
              <a:t>件</a:t>
            </a:r>
            <a:endParaRPr kumimoji="0" lang="en-US" altLang="zh-CN"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ts val="400"/>
              </a:spcBef>
              <a:spcAft>
                <a:spcPct val="0"/>
              </a:spcAft>
              <a:buClr>
                <a:srgbClr val="006600"/>
              </a:buClr>
              <a:buSzPct val="75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rPr>
              <a:t>结</a:t>
            </a:r>
            <a:endParaRPr kumimoji="0" lang="en-US" altLang="zh-CN"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ts val="400"/>
              </a:spcBef>
              <a:spcAft>
                <a:spcPct val="0"/>
              </a:spcAft>
              <a:buClr>
                <a:srgbClr val="006600"/>
              </a:buClr>
              <a:buSzPct val="75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rPr>
              <a:t>构</a:t>
            </a:r>
            <a:endParaRPr kumimoji="0" lang="en-US" altLang="zh-CN"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ts val="400"/>
              </a:spcBef>
              <a:spcAft>
                <a:spcPct val="0"/>
              </a:spcAft>
              <a:buClr>
                <a:srgbClr val="006600"/>
              </a:buClr>
              <a:buSzPct val="75000"/>
              <a:buFont typeface="Wingdings" pitchFamily="2" charset="2"/>
              <a:buNone/>
              <a:tabLst/>
              <a:defRPr/>
            </a:pPr>
            <a:r>
              <a:rPr kumimoji="0" lang="zh-CN" altLang="en-US" sz="24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rPr>
              <a:t>图</a:t>
            </a:r>
          </a:p>
        </p:txBody>
      </p:sp>
      <p:pic>
        <p:nvPicPr>
          <p:cNvPr id="8" name="Picture 5" descr="G3"/>
          <p:cNvPicPr>
            <a:picLocks noChangeAspect="1" noChangeArrowheads="1"/>
          </p:cNvPicPr>
          <p:nvPr/>
        </p:nvPicPr>
        <p:blipFill>
          <a:blip r:embed="rId3"/>
          <a:srcRect/>
          <a:stretch>
            <a:fillRect/>
          </a:stretch>
        </p:blipFill>
        <p:spPr bwMode="auto">
          <a:xfrm>
            <a:off x="1295400" y="3200400"/>
            <a:ext cx="7461250" cy="2895600"/>
          </a:xfrm>
          <a:prstGeom prst="rect">
            <a:avLst/>
          </a:prstGeom>
          <a:noFill/>
          <a:ln w="9525">
            <a:solidFill>
              <a:srgbClr val="FFC000"/>
            </a:solidFill>
            <a:miter lim="800000"/>
            <a:headEnd/>
            <a:tailEnd/>
          </a:ln>
        </p:spPr>
      </p:pic>
      <p:sp>
        <p:nvSpPr>
          <p:cNvPr id="9" name="Rectangle 7"/>
          <p:cNvSpPr>
            <a:spLocks noChangeArrowheads="1"/>
          </p:cNvSpPr>
          <p:nvPr/>
        </p:nvSpPr>
        <p:spPr bwMode="auto">
          <a:xfrm>
            <a:off x="323850" y="3110567"/>
            <a:ext cx="742950" cy="2985433"/>
          </a:xfrm>
          <a:prstGeom prst="rect">
            <a:avLst/>
          </a:prstGeom>
          <a:noFill/>
          <a:ln w="9525">
            <a:noFill/>
            <a:miter lim="800000"/>
            <a:headEnd/>
            <a:tailEnd/>
          </a:ln>
          <a:effectLst/>
        </p:spPr>
        <p:txBody>
          <a:bodyPr wrap="square">
            <a:spAutoFit/>
          </a:bodyPr>
          <a:lstStyle/>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软</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件</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模</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块</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结</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构</a:t>
            </a:r>
            <a:endParaRPr lang="en-US" altLang="zh-CN"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a:p>
            <a:pPr marL="342900" indent="-342900">
              <a:spcBef>
                <a:spcPts val="400"/>
              </a:spcBef>
              <a:buClr>
                <a:schemeClr val="folHlink"/>
              </a:buClr>
              <a:buSzPct val="60000"/>
              <a:buFont typeface="Wingdings" pitchFamily="2" charset="2"/>
              <a:buNone/>
              <a:defRPr/>
            </a:pPr>
            <a:r>
              <a:rPr lang="zh-CN" altLang="en-US" sz="2400" b="1" i="0" smtClean="0">
                <a:solidFill>
                  <a:srgbClr val="C00000"/>
                </a:solidFill>
                <a:effectLst>
                  <a:outerShdw blurRad="38100" dist="38100" dir="2700000" algn="tl">
                    <a:srgbClr val="000000">
                      <a:alpha val="43137"/>
                    </a:srgbClr>
                  </a:outerShdw>
                </a:effectLst>
                <a:latin typeface="Tahoma" pitchFamily="34" charset="0"/>
                <a:ea typeface="楷体_GB2312" pitchFamily="49" charset="-122"/>
              </a:rPr>
              <a:t>图</a:t>
            </a:r>
            <a:endParaRPr lang="zh-CN" altLang="en-US" sz="2400" b="1" i="0">
              <a:solidFill>
                <a:srgbClr val="C00000"/>
              </a:solidFill>
              <a:effectLst>
                <a:outerShdw blurRad="38100" dist="38100" dir="2700000" algn="tl">
                  <a:srgbClr val="000000">
                    <a:alpha val="43137"/>
                  </a:srgbClr>
                </a:outerShdw>
              </a:effectLst>
              <a:latin typeface="Tahoma" pitchFamily="34" charset="0"/>
              <a:ea typeface="楷体_GB2312"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集成测试的层次</a:t>
            </a:r>
            <a:endParaRPr lang="zh-CN" altLang="en-US"/>
          </a:p>
        </p:txBody>
      </p:sp>
      <p:sp>
        <p:nvSpPr>
          <p:cNvPr id="3" name="内容占位符 2"/>
          <p:cNvSpPr>
            <a:spLocks noGrp="1"/>
          </p:cNvSpPr>
          <p:nvPr>
            <p:ph idx="1"/>
          </p:nvPr>
        </p:nvSpPr>
        <p:spPr/>
        <p:txBody>
          <a:bodyPr/>
          <a:lstStyle/>
          <a:p>
            <a:r>
              <a:rPr lang="zh-CN" altLang="en-US" smtClean="0"/>
              <a:t>集成测试可分成</a:t>
            </a:r>
            <a:r>
              <a:rPr lang="en-US" altLang="zh-CN" smtClean="0"/>
              <a:t>3</a:t>
            </a:r>
            <a:r>
              <a:rPr lang="zh-CN" altLang="en-US" smtClean="0"/>
              <a:t>个层次</a:t>
            </a:r>
            <a:r>
              <a:rPr lang="en-US" altLang="zh-CN" smtClean="0"/>
              <a:t>——</a:t>
            </a:r>
            <a:r>
              <a:rPr lang="zh-CN" altLang="en-US" smtClean="0"/>
              <a:t>集成测试都应覆盖：</a:t>
            </a:r>
          </a:p>
          <a:p>
            <a:pPr lvl="1">
              <a:defRPr/>
            </a:pPr>
            <a:r>
              <a:rPr lang="zh-CN" altLang="en-US" b="1" smtClean="0">
                <a:solidFill>
                  <a:srgbClr val="C00000"/>
                </a:solidFill>
              </a:rPr>
              <a:t>模块内</a:t>
            </a:r>
            <a:r>
              <a:rPr lang="zh-CN" altLang="en-US" smtClean="0"/>
              <a:t>集成测试</a:t>
            </a:r>
          </a:p>
          <a:p>
            <a:pPr lvl="1">
              <a:defRPr/>
            </a:pPr>
            <a:r>
              <a:rPr lang="zh-CN" altLang="en-US" b="1" smtClean="0">
                <a:solidFill>
                  <a:srgbClr val="C00000"/>
                </a:solidFill>
              </a:rPr>
              <a:t>子系统内</a:t>
            </a:r>
            <a:r>
              <a:rPr lang="zh-CN" altLang="en-US" smtClean="0"/>
              <a:t>集成测试</a:t>
            </a:r>
          </a:p>
          <a:p>
            <a:pPr lvl="1">
              <a:defRPr/>
            </a:pPr>
            <a:r>
              <a:rPr lang="zh-CN" altLang="en-US" b="1" smtClean="0">
                <a:solidFill>
                  <a:srgbClr val="C00000"/>
                </a:solidFill>
              </a:rPr>
              <a:t>子系统间</a:t>
            </a:r>
            <a:r>
              <a:rPr lang="zh-CN" altLang="en-US" smtClean="0"/>
              <a:t>集成测试</a:t>
            </a:r>
            <a:endParaRPr lang="en-US" altLang="zh-CN" smtClean="0"/>
          </a:p>
          <a:p>
            <a:pPr lvl="1">
              <a:defRPr/>
            </a:pPr>
            <a:endParaRPr lang="zh-CN" altLang="en-US" smtClean="0"/>
          </a:p>
          <a:p>
            <a:pPr>
              <a:defRPr/>
            </a:pPr>
            <a:r>
              <a:rPr lang="zh-CN" altLang="en-US" smtClean="0"/>
              <a:t>面向对象的应用系统来说，可分为</a:t>
            </a:r>
            <a:r>
              <a:rPr lang="en-US" altLang="zh-CN" smtClean="0"/>
              <a:t>2</a:t>
            </a:r>
            <a:r>
              <a:rPr lang="zh-CN" altLang="en-US" smtClean="0"/>
              <a:t>个层次：</a:t>
            </a:r>
          </a:p>
          <a:p>
            <a:pPr lvl="1">
              <a:defRPr/>
            </a:pPr>
            <a:r>
              <a:rPr lang="zh-CN" altLang="en-US" b="1" smtClean="0">
                <a:solidFill>
                  <a:srgbClr val="C00000"/>
                </a:solidFill>
              </a:rPr>
              <a:t>类内</a:t>
            </a:r>
            <a:r>
              <a:rPr lang="zh-CN" altLang="en-US" smtClean="0"/>
              <a:t>集成测试</a:t>
            </a:r>
          </a:p>
          <a:p>
            <a:pPr lvl="1">
              <a:defRPr/>
            </a:pPr>
            <a:r>
              <a:rPr lang="zh-CN" altLang="en-US" b="1" smtClean="0">
                <a:solidFill>
                  <a:srgbClr val="C00000"/>
                </a:solidFill>
              </a:rPr>
              <a:t>类间</a:t>
            </a:r>
            <a:r>
              <a:rPr lang="zh-CN" altLang="en-US" smtClean="0"/>
              <a:t>集成测试</a:t>
            </a: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14</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dirty="0" smtClean="0"/>
              <a:t>什么是集成测试</a:t>
            </a:r>
          </a:p>
          <a:p>
            <a:pPr>
              <a:lnSpc>
                <a:spcPct val="120000"/>
              </a:lnSpc>
              <a:defRPr/>
            </a:pPr>
            <a:r>
              <a:rPr lang="zh-CN" altLang="en-US" b="1" dirty="0" smtClean="0">
                <a:solidFill>
                  <a:srgbClr val="FF0000"/>
                </a:solidFill>
              </a:rPr>
              <a:t>集成测试策略</a:t>
            </a:r>
          </a:p>
          <a:p>
            <a:pPr>
              <a:lnSpc>
                <a:spcPct val="120000"/>
              </a:lnSpc>
              <a:defRPr/>
            </a:pPr>
            <a:r>
              <a:rPr lang="zh-CN" altLang="en-US" dirty="0" smtClean="0"/>
              <a:t>集成测试用例设计</a:t>
            </a:r>
          </a:p>
          <a:p>
            <a:pPr>
              <a:lnSpc>
                <a:spcPct val="120000"/>
              </a:lnSpc>
              <a:defRPr/>
            </a:pPr>
            <a:r>
              <a:rPr lang="zh-CN" altLang="en-US" dirty="0" smtClean="0"/>
              <a:t>集成测试过程</a:t>
            </a:r>
            <a:endParaRPr lang="en-US" altLang="zh-CN" dirty="0" smtClean="0"/>
          </a:p>
          <a:p>
            <a:pPr>
              <a:lnSpc>
                <a:spcPct val="120000"/>
              </a:lnSpc>
              <a:defRPr/>
            </a:pPr>
            <a:r>
              <a:rPr lang="zh-CN" altLang="en-US" dirty="0"/>
              <a:t>应用</a:t>
            </a:r>
            <a:r>
              <a:rPr lang="en-US" altLang="zh-CN" dirty="0"/>
              <a:t>Ant</a:t>
            </a:r>
            <a:r>
              <a:rPr lang="zh-CN" altLang="en-US" dirty="0"/>
              <a:t>的持续集成</a:t>
            </a:r>
            <a:endParaRPr lang="zh-CN" altLang="en-US" dirty="0" smtClean="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15</a:t>
            </a:fld>
            <a:endParaRPr lang="en-US" altLang="zh-CN"/>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集成测试策略</a:t>
            </a:r>
            <a:endParaRPr lang="zh-CN" altLang="en-US"/>
          </a:p>
        </p:txBody>
      </p:sp>
      <p:sp>
        <p:nvSpPr>
          <p:cNvPr id="3" name="内容占位符 2"/>
          <p:cNvSpPr>
            <a:spLocks noGrp="1"/>
          </p:cNvSpPr>
          <p:nvPr>
            <p:ph idx="1"/>
          </p:nvPr>
        </p:nvSpPr>
        <p:spPr/>
        <p:txBody>
          <a:bodyPr/>
          <a:lstStyle/>
          <a:p>
            <a:pPr>
              <a:defRPr/>
            </a:pPr>
            <a:r>
              <a:rPr lang="zh-CN" altLang="en-US" smtClean="0"/>
              <a:t>非增量方式</a:t>
            </a:r>
          </a:p>
          <a:p>
            <a:pPr lvl="1">
              <a:defRPr/>
            </a:pPr>
            <a:r>
              <a:rPr lang="zh-CN" altLang="en-US" smtClean="0"/>
              <a:t>先测试好每一个软件单元，然后</a:t>
            </a:r>
            <a:r>
              <a:rPr lang="zh-CN" altLang="en-US" b="1" smtClean="0">
                <a:solidFill>
                  <a:srgbClr val="FF0000"/>
                </a:solidFill>
              </a:rPr>
              <a:t>一次性组装</a:t>
            </a:r>
            <a:r>
              <a:rPr lang="zh-CN" altLang="en-US" smtClean="0"/>
              <a:t>在一起再测试整个程序。</a:t>
            </a:r>
          </a:p>
          <a:p>
            <a:pPr>
              <a:defRPr/>
            </a:pPr>
            <a:r>
              <a:rPr lang="zh-CN" altLang="en-US" smtClean="0"/>
              <a:t>增量方式</a:t>
            </a:r>
          </a:p>
          <a:p>
            <a:pPr lvl="1">
              <a:defRPr/>
            </a:pPr>
            <a:r>
              <a:rPr lang="zh-CN" altLang="en-US" b="1" smtClean="0">
                <a:solidFill>
                  <a:srgbClr val="FF0000"/>
                </a:solidFill>
              </a:rPr>
              <a:t>逐步</a:t>
            </a:r>
            <a:r>
              <a:rPr lang="zh-CN" altLang="en-US" smtClean="0"/>
              <a:t>把下一个要被组装的软件单元或部件，同已测好的软件部件结合起来测试。</a:t>
            </a:r>
          </a:p>
          <a:p>
            <a:pPr lvl="1">
              <a:defRPr/>
            </a:pPr>
            <a:r>
              <a:rPr lang="zh-CN" altLang="en-US" smtClean="0"/>
              <a:t>增量方式主要包括</a:t>
            </a:r>
            <a:r>
              <a:rPr lang="zh-CN" altLang="en-US" b="1" smtClean="0">
                <a:solidFill>
                  <a:srgbClr val="FF0000"/>
                </a:solidFill>
              </a:rPr>
              <a:t>自顶向下、自底向上</a:t>
            </a:r>
            <a:r>
              <a:rPr lang="zh-CN" altLang="en-US" smtClean="0"/>
              <a:t>、自顶向下与自底向上</a:t>
            </a:r>
            <a:r>
              <a:rPr lang="zh-CN" altLang="en-US" b="1" smtClean="0">
                <a:solidFill>
                  <a:srgbClr val="FF0000"/>
                </a:solidFill>
              </a:rPr>
              <a:t>相结合</a:t>
            </a:r>
            <a:r>
              <a:rPr lang="zh-CN" altLang="en-US" smtClean="0"/>
              <a:t>等方法。</a:t>
            </a:r>
          </a:p>
          <a:p>
            <a:endParaRPr lang="en-US" altLang="zh-CN" smtClean="0"/>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16</a:t>
            </a:fld>
            <a:endParaRPr lang="en-US" altLang="zh-CN"/>
          </a:p>
        </p:txBody>
      </p:sp>
      <p:sp>
        <p:nvSpPr>
          <p:cNvPr id="5" name="矩形 4"/>
          <p:cNvSpPr/>
          <p:nvPr/>
        </p:nvSpPr>
        <p:spPr>
          <a:xfrm>
            <a:off x="1752600" y="5105400"/>
            <a:ext cx="5334000" cy="523220"/>
          </a:xfrm>
          <a:prstGeom prst="rect">
            <a:avLst/>
          </a:prstGeom>
          <a:solidFill>
            <a:schemeClr val="bg1">
              <a:lumMod val="85000"/>
            </a:schemeClr>
          </a:solidFill>
          <a:ln>
            <a:solidFill>
              <a:srgbClr val="FFC000"/>
            </a:solidFill>
          </a:ln>
        </p:spPr>
        <p:txBody>
          <a:bodyPr wrap="square">
            <a:spAutoFit/>
          </a:bodyPr>
          <a:lstStyle/>
          <a:p>
            <a:pPr algn="ctr"/>
            <a:r>
              <a:rPr lang="zh-CN" altLang="en-US" sz="2800" b="1" smtClean="0">
                <a:solidFill>
                  <a:srgbClr val="FF0000"/>
                </a:solidFill>
                <a:effectLst>
                  <a:outerShdw blurRad="38100" dist="38100" dir="2700000" algn="tl">
                    <a:srgbClr val="C0C0C0"/>
                  </a:outerShdw>
                </a:effectLst>
              </a:rPr>
              <a:t>大系统中较复杂、也是核心</a:t>
            </a:r>
            <a:endParaRPr lang="zh-CN" altLang="en-US" sz="2800" b="1">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集成测试策略</a:t>
            </a:r>
            <a:endParaRPr lang="zh-CN" altLang="en-US"/>
          </a:p>
        </p:txBody>
      </p:sp>
      <p:sp>
        <p:nvSpPr>
          <p:cNvPr id="3" name="内容占位符 2"/>
          <p:cNvSpPr>
            <a:spLocks noGrp="1"/>
          </p:cNvSpPr>
          <p:nvPr>
            <p:ph idx="1"/>
          </p:nvPr>
        </p:nvSpPr>
        <p:spPr/>
        <p:txBody>
          <a:bodyPr/>
          <a:lstStyle/>
          <a:p>
            <a:pPr>
              <a:defRPr/>
            </a:pPr>
            <a:r>
              <a:rPr lang="zh-CN" altLang="en-US" smtClean="0"/>
              <a:t>非增量方式</a:t>
            </a:r>
          </a:p>
          <a:p>
            <a:pPr lvl="1" algn="just" eaLnBrk="1" hangingPunct="1">
              <a:defRPr/>
            </a:pPr>
            <a:r>
              <a:rPr lang="zh-CN" altLang="en-US" sz="3200" smtClean="0">
                <a:solidFill>
                  <a:schemeClr val="hlink"/>
                </a:solidFill>
                <a:effectLst>
                  <a:outerShdw blurRad="38100" dist="38100" dir="2700000" algn="tl">
                    <a:srgbClr val="C0C0C0"/>
                  </a:outerShdw>
                </a:effectLst>
              </a:rPr>
              <a:t> </a:t>
            </a:r>
            <a:r>
              <a:rPr lang="zh-CN" altLang="en-US" b="1" smtClean="0">
                <a:solidFill>
                  <a:srgbClr val="0070C0"/>
                </a:solidFill>
              </a:rPr>
              <a:t>大爆炸</a:t>
            </a:r>
            <a:r>
              <a:rPr lang="zh-CN" altLang="en-US" smtClean="0"/>
              <a:t>（</a:t>
            </a:r>
            <a:r>
              <a:rPr lang="en-US" altLang="zh-CN" smtClean="0">
                <a:solidFill>
                  <a:srgbClr val="FF0000"/>
                </a:solidFill>
              </a:rPr>
              <a:t>Big Bang</a:t>
            </a:r>
            <a:r>
              <a:rPr lang="zh-CN" altLang="en-US" smtClean="0"/>
              <a:t>）</a:t>
            </a:r>
          </a:p>
          <a:p>
            <a:pPr>
              <a:defRPr/>
            </a:pPr>
            <a:r>
              <a:rPr lang="zh-CN" altLang="en-US" smtClean="0"/>
              <a:t>增量方式</a:t>
            </a:r>
          </a:p>
          <a:p>
            <a:pPr lvl="1" algn="just" eaLnBrk="1" hangingPunct="1">
              <a:defRPr/>
            </a:pPr>
            <a:r>
              <a:rPr lang="zh-CN" altLang="en-US" b="1" smtClean="0">
                <a:solidFill>
                  <a:srgbClr val="0070C0"/>
                </a:solidFill>
              </a:rPr>
              <a:t>自顶向下方法</a:t>
            </a:r>
            <a:r>
              <a:rPr lang="zh-CN" altLang="en-US" smtClean="0"/>
              <a:t>（</a:t>
            </a:r>
            <a:r>
              <a:rPr lang="en-US" altLang="zh-CN" smtClean="0">
                <a:solidFill>
                  <a:srgbClr val="FF0000"/>
                </a:solidFill>
              </a:rPr>
              <a:t>Top-Down</a:t>
            </a:r>
            <a:r>
              <a:rPr lang="en-US" altLang="zh-CN" smtClean="0"/>
              <a:t> </a:t>
            </a:r>
            <a:r>
              <a:rPr lang="zh-CN" altLang="en-US" smtClean="0"/>
              <a:t>）</a:t>
            </a:r>
          </a:p>
          <a:p>
            <a:pPr lvl="1" algn="just" eaLnBrk="1" hangingPunct="1">
              <a:defRPr/>
            </a:pPr>
            <a:r>
              <a:rPr lang="zh-CN" altLang="en-US" b="1" smtClean="0">
                <a:solidFill>
                  <a:srgbClr val="0070C0"/>
                </a:solidFill>
              </a:rPr>
              <a:t>自底向上方法</a:t>
            </a:r>
            <a:r>
              <a:rPr lang="zh-CN" altLang="en-US" smtClean="0"/>
              <a:t>（</a:t>
            </a:r>
            <a:r>
              <a:rPr lang="en-US" altLang="zh-CN" smtClean="0">
                <a:solidFill>
                  <a:srgbClr val="FF0000"/>
                </a:solidFill>
              </a:rPr>
              <a:t>Bottom-Up</a:t>
            </a:r>
            <a:r>
              <a:rPr lang="en-US" altLang="zh-CN" smtClean="0"/>
              <a:t> </a:t>
            </a:r>
            <a:r>
              <a:rPr lang="zh-CN" altLang="en-US" smtClean="0"/>
              <a:t>）</a:t>
            </a:r>
          </a:p>
          <a:p>
            <a:pPr lvl="1" algn="just" eaLnBrk="1" hangingPunct="1">
              <a:defRPr/>
            </a:pPr>
            <a:r>
              <a:rPr lang="zh-CN" altLang="en-US" b="1" smtClean="0">
                <a:solidFill>
                  <a:srgbClr val="0070C0"/>
                </a:solidFill>
              </a:rPr>
              <a:t>“三明治”方法</a:t>
            </a:r>
            <a:r>
              <a:rPr lang="zh-CN" altLang="en-US" smtClean="0"/>
              <a:t>（</a:t>
            </a:r>
            <a:r>
              <a:rPr lang="en-US" altLang="zh-CN" smtClean="0">
                <a:solidFill>
                  <a:srgbClr val="FF0000"/>
                </a:solidFill>
              </a:rPr>
              <a:t>Sandwich</a:t>
            </a:r>
            <a:r>
              <a:rPr lang="zh-CN" altLang="en-US" smtClean="0"/>
              <a:t>）</a:t>
            </a: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17</a:t>
            </a:fld>
            <a:endParaRPr lang="en-US" altLang="zh-CN"/>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大爆炸集成（</a:t>
            </a:r>
            <a:r>
              <a:rPr lang="en-US" altLang="zh-CN" smtClean="0"/>
              <a:t>Big Bang</a:t>
            </a:r>
            <a:r>
              <a:rPr lang="zh-CN" altLang="en-US" smtClean="0"/>
              <a:t>）</a:t>
            </a:r>
            <a:endParaRPr lang="zh-CN" altLang="en-US"/>
          </a:p>
        </p:txBody>
      </p:sp>
      <p:sp>
        <p:nvSpPr>
          <p:cNvPr id="3" name="内容占位符 2"/>
          <p:cNvSpPr>
            <a:spLocks noGrp="1"/>
          </p:cNvSpPr>
          <p:nvPr>
            <p:ph idx="1"/>
          </p:nvPr>
        </p:nvSpPr>
        <p:spPr/>
        <p:txBody>
          <a:bodyPr/>
          <a:lstStyle/>
          <a:p>
            <a:r>
              <a:rPr lang="zh-CN" altLang="en-US" smtClean="0"/>
              <a:t>将所有系统组件一次性集成到被测系统中</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18</a:t>
            </a:fld>
            <a:endParaRPr lang="en-US" altLang="zh-CN"/>
          </a:p>
        </p:txBody>
      </p:sp>
      <p:sp>
        <p:nvSpPr>
          <p:cNvPr id="6" name="Rectangle 7"/>
          <p:cNvSpPr>
            <a:spLocks noChangeArrowheads="1"/>
          </p:cNvSpPr>
          <p:nvPr/>
        </p:nvSpPr>
        <p:spPr bwMode="auto">
          <a:xfrm>
            <a:off x="5148263" y="4408487"/>
            <a:ext cx="3889375" cy="830263"/>
          </a:xfrm>
          <a:prstGeom prst="rect">
            <a:avLst/>
          </a:prstGeom>
          <a:noFill/>
          <a:ln w="9525">
            <a:solidFill>
              <a:schemeClr val="tx1"/>
            </a:solidFill>
            <a:miter lim="800000"/>
            <a:headEnd/>
            <a:tailEnd/>
          </a:ln>
          <a:effectLst/>
        </p:spPr>
        <p:txBody>
          <a:bodyPr>
            <a:spAutoFit/>
          </a:bodyPr>
          <a:lstStyle/>
          <a:p>
            <a:pPr>
              <a:defRPr/>
            </a:pP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d1</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d2</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d3</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d4</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d5</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是为单元测试时建立的</a:t>
            </a:r>
            <a:r>
              <a:rPr lang="zh-CN" altLang="en-US" sz="2400" b="1" i="0" dirty="0">
                <a:solidFill>
                  <a:srgbClr val="FF0000"/>
                </a:solidFill>
                <a:effectLst>
                  <a:outerShdw blurRad="38100" dist="38100" dir="2700000" algn="tl">
                    <a:srgbClr val="C0C0C0"/>
                  </a:outerShdw>
                </a:effectLst>
                <a:latin typeface="宋体" pitchFamily="2" charset="-122"/>
                <a:ea typeface="宋体" pitchFamily="2" charset="-122"/>
              </a:rPr>
              <a:t>驱动模块</a:t>
            </a:r>
          </a:p>
        </p:txBody>
      </p:sp>
      <p:sp>
        <p:nvSpPr>
          <p:cNvPr id="7" name="Rectangle 8"/>
          <p:cNvSpPr>
            <a:spLocks noChangeArrowheads="1"/>
          </p:cNvSpPr>
          <p:nvPr/>
        </p:nvSpPr>
        <p:spPr bwMode="auto">
          <a:xfrm>
            <a:off x="684213" y="4408487"/>
            <a:ext cx="4283075" cy="830263"/>
          </a:xfrm>
          <a:prstGeom prst="rect">
            <a:avLst/>
          </a:prstGeom>
          <a:noFill/>
          <a:ln w="9525">
            <a:solidFill>
              <a:schemeClr val="tx1"/>
            </a:solidFill>
            <a:miter lim="800000"/>
            <a:headEnd/>
            <a:tailEnd/>
          </a:ln>
          <a:effectLst/>
        </p:spPr>
        <p:txBody>
          <a:bodyPr>
            <a:spAutoFit/>
          </a:bodyPr>
          <a:lstStyle/>
          <a:p>
            <a:pPr>
              <a:defRPr/>
            </a:pP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s1</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s2</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s3</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s4</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s5</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是为单元测试而建立的</a:t>
            </a:r>
            <a:r>
              <a:rPr lang="zh-CN" altLang="en-US" sz="2400" b="1" i="0" dirty="0">
                <a:solidFill>
                  <a:srgbClr val="FF0000"/>
                </a:solidFill>
                <a:effectLst>
                  <a:outerShdw blurRad="38100" dist="38100" dir="2700000" algn="tl">
                    <a:srgbClr val="C0C0C0"/>
                  </a:outerShdw>
                </a:effectLst>
                <a:latin typeface="宋体" pitchFamily="2" charset="-122"/>
                <a:ea typeface="宋体" pitchFamily="2" charset="-122"/>
              </a:rPr>
              <a:t>桩模块</a:t>
            </a:r>
          </a:p>
        </p:txBody>
      </p:sp>
      <p:pic>
        <p:nvPicPr>
          <p:cNvPr id="8" name="Picture 10"/>
          <p:cNvPicPr>
            <a:picLocks noChangeAspect="1" noChangeArrowheads="1"/>
          </p:cNvPicPr>
          <p:nvPr/>
        </p:nvPicPr>
        <p:blipFill>
          <a:blip r:embed="rId2"/>
          <a:srcRect/>
          <a:stretch>
            <a:fillRect/>
          </a:stretch>
        </p:blipFill>
        <p:spPr bwMode="auto">
          <a:xfrm>
            <a:off x="179388" y="1600200"/>
            <a:ext cx="1901825" cy="2663825"/>
          </a:xfrm>
          <a:prstGeom prst="rect">
            <a:avLst/>
          </a:prstGeom>
          <a:noFill/>
          <a:ln w="9525">
            <a:noFill/>
            <a:miter lim="800000"/>
            <a:headEnd/>
            <a:tailEnd/>
          </a:ln>
        </p:spPr>
      </p:pic>
      <p:sp>
        <p:nvSpPr>
          <p:cNvPr id="9" name="AutoShape 11"/>
          <p:cNvSpPr>
            <a:spLocks noChangeArrowheads="1"/>
          </p:cNvSpPr>
          <p:nvPr/>
        </p:nvSpPr>
        <p:spPr bwMode="auto">
          <a:xfrm>
            <a:off x="2124075" y="2752725"/>
            <a:ext cx="360363" cy="36036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zh-CN" sz="1800" b="1" i="0">
              <a:latin typeface="Tahoma" pitchFamily="34" charset="0"/>
            </a:endParaRPr>
          </a:p>
        </p:txBody>
      </p:sp>
      <p:pic>
        <p:nvPicPr>
          <p:cNvPr id="10" name="Picture 12"/>
          <p:cNvPicPr>
            <a:picLocks noChangeAspect="1" noChangeArrowheads="1"/>
          </p:cNvPicPr>
          <p:nvPr/>
        </p:nvPicPr>
        <p:blipFill>
          <a:blip r:embed="rId3"/>
          <a:srcRect/>
          <a:stretch>
            <a:fillRect/>
          </a:stretch>
        </p:blipFill>
        <p:spPr bwMode="auto">
          <a:xfrm>
            <a:off x="3995738" y="1816100"/>
            <a:ext cx="2619375" cy="2247900"/>
          </a:xfrm>
          <a:prstGeom prst="rect">
            <a:avLst/>
          </a:prstGeom>
          <a:noFill/>
          <a:ln w="9525">
            <a:noFill/>
            <a:miter lim="800000"/>
            <a:headEnd/>
            <a:tailEnd/>
          </a:ln>
        </p:spPr>
      </p:pic>
      <p:pic>
        <p:nvPicPr>
          <p:cNvPr id="11" name="Picture 13"/>
          <p:cNvPicPr>
            <a:picLocks noChangeAspect="1" noChangeArrowheads="1"/>
          </p:cNvPicPr>
          <p:nvPr/>
        </p:nvPicPr>
        <p:blipFill>
          <a:blip r:embed="rId4"/>
          <a:srcRect/>
          <a:stretch>
            <a:fillRect/>
          </a:stretch>
        </p:blipFill>
        <p:spPr bwMode="auto">
          <a:xfrm>
            <a:off x="2484438" y="2103437"/>
            <a:ext cx="1390650" cy="1381125"/>
          </a:xfrm>
          <a:prstGeom prst="rect">
            <a:avLst/>
          </a:prstGeom>
          <a:noFill/>
          <a:ln w="9525">
            <a:noFill/>
            <a:miter lim="800000"/>
            <a:headEnd/>
            <a:tailEnd/>
          </a:ln>
        </p:spPr>
      </p:pic>
      <p:sp>
        <p:nvSpPr>
          <p:cNvPr id="12" name="AutoShape 14"/>
          <p:cNvSpPr>
            <a:spLocks noChangeArrowheads="1"/>
          </p:cNvSpPr>
          <p:nvPr/>
        </p:nvSpPr>
        <p:spPr bwMode="auto">
          <a:xfrm>
            <a:off x="6659563" y="2752725"/>
            <a:ext cx="360362" cy="36036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p>
            <a:endParaRPr lang="zh-CN" altLang="zh-CN" sz="1800" b="1" i="0">
              <a:latin typeface="Tahoma" pitchFamily="34" charset="0"/>
            </a:endParaRPr>
          </a:p>
        </p:txBody>
      </p:sp>
      <p:pic>
        <p:nvPicPr>
          <p:cNvPr id="13" name="Picture 15"/>
          <p:cNvPicPr>
            <a:picLocks noChangeAspect="1" noChangeArrowheads="1"/>
          </p:cNvPicPr>
          <p:nvPr/>
        </p:nvPicPr>
        <p:blipFill>
          <a:blip r:embed="rId5"/>
          <a:srcRect/>
          <a:stretch>
            <a:fillRect/>
          </a:stretch>
        </p:blipFill>
        <p:spPr bwMode="auto">
          <a:xfrm>
            <a:off x="7019925" y="1600200"/>
            <a:ext cx="1901825" cy="2663825"/>
          </a:xfrm>
          <a:prstGeom prst="rect">
            <a:avLst/>
          </a:prstGeom>
          <a:noFill/>
          <a:ln w="9525">
            <a:noFill/>
            <a:miter lim="800000"/>
            <a:headEnd/>
            <a:tailEnd/>
          </a:ln>
        </p:spPr>
      </p:pic>
      <p:sp>
        <p:nvSpPr>
          <p:cNvPr id="14" name="Text Box 13"/>
          <p:cNvSpPr txBox="1">
            <a:spLocks noChangeArrowheads="1"/>
          </p:cNvSpPr>
          <p:nvPr/>
        </p:nvSpPr>
        <p:spPr bwMode="auto">
          <a:xfrm>
            <a:off x="2051050" y="3544887"/>
            <a:ext cx="2087563" cy="519113"/>
          </a:xfrm>
          <a:prstGeom prst="rect">
            <a:avLst/>
          </a:prstGeom>
          <a:noFill/>
          <a:ln w="9525">
            <a:noFill/>
            <a:miter lim="800000"/>
            <a:headEnd/>
            <a:tailEnd/>
          </a:ln>
          <a:effectLst/>
        </p:spPr>
        <p:txBody>
          <a:bodyPr>
            <a:spAutoFit/>
          </a:bodyPr>
          <a:lstStyle/>
          <a:p>
            <a:pPr>
              <a:spcBef>
                <a:spcPct val="50000"/>
              </a:spcBef>
            </a:pPr>
            <a:r>
              <a:rPr lang="zh-CN" altLang="en-US" sz="2800" b="1" i="0">
                <a:solidFill>
                  <a:srgbClr val="0033CC"/>
                </a:solidFill>
              </a:rPr>
              <a:t>先测每一个</a:t>
            </a:r>
          </a:p>
        </p:txBody>
      </p:sp>
      <p:sp>
        <p:nvSpPr>
          <p:cNvPr id="15" name="Rectangle 7"/>
          <p:cNvSpPr>
            <a:spLocks noChangeArrowheads="1"/>
          </p:cNvSpPr>
          <p:nvPr/>
        </p:nvSpPr>
        <p:spPr bwMode="auto">
          <a:xfrm>
            <a:off x="611188" y="5316537"/>
            <a:ext cx="7489825" cy="830263"/>
          </a:xfrm>
          <a:prstGeom prst="rect">
            <a:avLst/>
          </a:prstGeom>
          <a:noFill/>
          <a:ln w="9525">
            <a:solidFill>
              <a:schemeClr val="tx1"/>
            </a:solidFill>
            <a:miter lim="800000"/>
            <a:headEnd/>
            <a:tailEnd/>
          </a:ln>
          <a:effectLst/>
        </p:spPr>
        <p:txBody>
          <a:bodyPr>
            <a:spAutoFit/>
          </a:bodyPr>
          <a:lstStyle/>
          <a:p>
            <a:pPr>
              <a:defRPr/>
            </a:pP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思考：</a:t>
            </a:r>
            <a:r>
              <a:rPr lang="en-US" altLang="zh-CN" sz="2400" b="1" i="0" dirty="0">
                <a:solidFill>
                  <a:srgbClr val="0000FF"/>
                </a:solidFill>
                <a:effectLst>
                  <a:outerShdw blurRad="38100" dist="38100" dir="2700000" algn="tl">
                    <a:srgbClr val="C0C0C0"/>
                  </a:outerShdw>
                </a:effectLst>
                <a:latin typeface="宋体" pitchFamily="2" charset="-122"/>
                <a:ea typeface="宋体" pitchFamily="2" charset="-122"/>
              </a:rPr>
              <a:t>1</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）在基于</a:t>
            </a:r>
            <a:r>
              <a:rPr lang="en-US" altLang="zh-CN" sz="2400" b="1" i="0" dirty="0" err="1">
                <a:solidFill>
                  <a:srgbClr val="0000FF"/>
                </a:solidFill>
                <a:effectLst>
                  <a:outerShdw blurRad="38100" dist="38100" dir="2700000" algn="tl">
                    <a:srgbClr val="C0C0C0"/>
                  </a:outerShdw>
                </a:effectLst>
                <a:latin typeface="宋体" pitchFamily="2" charset="-122"/>
                <a:ea typeface="宋体" pitchFamily="2" charset="-122"/>
              </a:rPr>
              <a:t>Junit</a:t>
            </a:r>
            <a:r>
              <a:rPr lang="zh-CN" altLang="en-US" sz="2400" b="1" i="0" dirty="0">
                <a:solidFill>
                  <a:srgbClr val="0000FF"/>
                </a:solidFill>
                <a:effectLst>
                  <a:outerShdw blurRad="38100" dist="38100" dir="2700000" algn="tl">
                    <a:srgbClr val="C0C0C0"/>
                  </a:outerShdw>
                </a:effectLst>
                <a:latin typeface="宋体" pitchFamily="2" charset="-122"/>
                <a:ea typeface="宋体" pitchFamily="2" charset="-122"/>
              </a:rPr>
              <a:t>的单元测试中桩和驱动程序呢？集中测试中如何编写？在哪运行？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ppt_w*0.05"/>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anim calcmode="lin" valueType="num">
                                      <p:cBhvr>
                                        <p:cTn id="9" dur="500" fill="hold"/>
                                        <p:tgtEl>
                                          <p:spTgt spid="7"/>
                                        </p:tgtEl>
                                        <p:attrNameLst>
                                          <p:attrName>ppt_x</p:attrName>
                                        </p:attrNameLst>
                                      </p:cBhvr>
                                      <p:tavLst>
                                        <p:tav tm="0">
                                          <p:val>
                                            <p:strVal val="#ppt_x-.2"/>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strVal val="#ppt_w*0.05"/>
                                          </p:val>
                                        </p:tav>
                                        <p:tav tm="100000">
                                          <p:val>
                                            <p:strVal val="#ppt_w"/>
                                          </p:val>
                                        </p:tav>
                                      </p:tavLst>
                                    </p:anim>
                                    <p:anim calcmode="lin" valueType="num">
                                      <p:cBhvr>
                                        <p:cTn id="17" dur="500" fill="hold"/>
                                        <p:tgtEl>
                                          <p:spTgt spid="6"/>
                                        </p:tgtEl>
                                        <p:attrNameLst>
                                          <p:attrName>ppt_h</p:attrName>
                                        </p:attrNameLst>
                                      </p:cBhvr>
                                      <p:tavLst>
                                        <p:tav tm="0">
                                          <p:val>
                                            <p:strVal val="#ppt_h"/>
                                          </p:val>
                                        </p:tav>
                                        <p:tav tm="100000">
                                          <p:val>
                                            <p:strVal val="#ppt_h"/>
                                          </p:val>
                                        </p:tav>
                                      </p:tavLst>
                                    </p:anim>
                                    <p:anim calcmode="lin" valueType="num">
                                      <p:cBhvr>
                                        <p:cTn id="18" dur="500" fill="hold"/>
                                        <p:tgtEl>
                                          <p:spTgt spid="6"/>
                                        </p:tgtEl>
                                        <p:attrNameLst>
                                          <p:attrName>ppt_x</p:attrName>
                                        </p:attrNameLst>
                                      </p:cBhvr>
                                      <p:tavLst>
                                        <p:tav tm="0">
                                          <p:val>
                                            <p:strVal val="#ppt_x-.2"/>
                                          </p:val>
                                        </p:tav>
                                        <p:tav tm="100000">
                                          <p:val>
                                            <p:strVal val="#ppt_x"/>
                                          </p:val>
                                        </p:tav>
                                      </p:tavLst>
                                    </p:anim>
                                    <p:anim calcmode="lin" valueType="num">
                                      <p:cBhvr>
                                        <p:cTn id="19" dur="500" fill="hold"/>
                                        <p:tgtEl>
                                          <p:spTgt spid="6"/>
                                        </p:tgtEl>
                                        <p:attrNameLst>
                                          <p:attrName>ppt_y</p:attrName>
                                        </p:attrNameLst>
                                      </p:cBhvr>
                                      <p:tavLst>
                                        <p:tav tm="0">
                                          <p:val>
                                            <p:strVal val="#ppt_y"/>
                                          </p:val>
                                        </p:tav>
                                        <p:tav tm="100000">
                                          <p:val>
                                            <p:strVal val="#ppt_y"/>
                                          </p:val>
                                        </p:tav>
                                      </p:tavLst>
                                    </p:anim>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down)">
                                      <p:cBhvr>
                                        <p:cTn id="36" dur="500"/>
                                        <p:tgtEl>
                                          <p:spTgt spid="12"/>
                                        </p:tgtEl>
                                      </p:cBhvr>
                                    </p:animEffect>
                                  </p:childTnLst>
                                </p:cTn>
                              </p:par>
                              <p:par>
                                <p:cTn id="37" presetID="22" presetClass="entr" presetSubtype="4"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54" presetClass="entr" presetSubtype="0" accel="10000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strVal val="#ppt_w*0.05"/>
                                          </p:val>
                                        </p:tav>
                                        <p:tav tm="100000">
                                          <p:val>
                                            <p:strVal val="#ppt_w"/>
                                          </p:val>
                                        </p:tav>
                                      </p:tavLst>
                                    </p:anim>
                                    <p:anim calcmode="lin" valueType="num">
                                      <p:cBhvr>
                                        <p:cTn id="45" dur="500" fill="hold"/>
                                        <p:tgtEl>
                                          <p:spTgt spid="15"/>
                                        </p:tgtEl>
                                        <p:attrNameLst>
                                          <p:attrName>ppt_h</p:attrName>
                                        </p:attrNameLst>
                                      </p:cBhvr>
                                      <p:tavLst>
                                        <p:tav tm="0">
                                          <p:val>
                                            <p:strVal val="#ppt_h"/>
                                          </p:val>
                                        </p:tav>
                                        <p:tav tm="100000">
                                          <p:val>
                                            <p:strVal val="#ppt_h"/>
                                          </p:val>
                                        </p:tav>
                                      </p:tavLst>
                                    </p:anim>
                                    <p:anim calcmode="lin" valueType="num">
                                      <p:cBhvr>
                                        <p:cTn id="46" dur="500" fill="hold"/>
                                        <p:tgtEl>
                                          <p:spTgt spid="15"/>
                                        </p:tgtEl>
                                        <p:attrNameLst>
                                          <p:attrName>ppt_x</p:attrName>
                                        </p:attrNameLst>
                                      </p:cBhvr>
                                      <p:tavLst>
                                        <p:tav tm="0">
                                          <p:val>
                                            <p:strVal val="#ppt_x-.2"/>
                                          </p:val>
                                        </p:tav>
                                        <p:tav tm="100000">
                                          <p:val>
                                            <p:strVal val="#ppt_x"/>
                                          </p:val>
                                        </p:tav>
                                      </p:tavLst>
                                    </p:anim>
                                    <p:anim calcmode="lin" valueType="num">
                                      <p:cBhvr>
                                        <p:cTn id="47" dur="500" fill="hold"/>
                                        <p:tgtEl>
                                          <p:spTgt spid="15"/>
                                        </p:tgtEl>
                                        <p:attrNameLst>
                                          <p:attrName>ppt_y</p:attrName>
                                        </p:attrNameLst>
                                      </p:cBhvr>
                                      <p:tavLst>
                                        <p:tav tm="0">
                                          <p:val>
                                            <p:strVal val="#ppt_y"/>
                                          </p:val>
                                        </p:tav>
                                        <p:tav tm="100000">
                                          <p:val>
                                            <p:strVal val="#ppt_y"/>
                                          </p:val>
                                        </p:tav>
                                      </p:tavLst>
                                    </p:anim>
                                    <p:animEffect transition="in" filter="fad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2"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大爆炸集成（</a:t>
            </a:r>
            <a:r>
              <a:rPr lang="en-US" altLang="zh-CN" smtClean="0"/>
              <a:t>Big Bang</a:t>
            </a:r>
            <a:r>
              <a:rPr lang="zh-CN" altLang="en-US" smtClean="0"/>
              <a:t>）</a:t>
            </a:r>
            <a:endParaRPr lang="zh-CN" altLang="en-US"/>
          </a:p>
        </p:txBody>
      </p:sp>
      <p:sp>
        <p:nvSpPr>
          <p:cNvPr id="3" name="内容占位符 2"/>
          <p:cNvSpPr>
            <a:spLocks noGrp="1"/>
          </p:cNvSpPr>
          <p:nvPr>
            <p:ph idx="1"/>
          </p:nvPr>
        </p:nvSpPr>
        <p:spPr/>
        <p:txBody>
          <a:bodyPr/>
          <a:lstStyle/>
          <a:p>
            <a:pPr>
              <a:defRPr/>
            </a:pPr>
            <a:r>
              <a:rPr lang="zh-CN" altLang="en-US" smtClean="0"/>
              <a:t>优点：</a:t>
            </a:r>
          </a:p>
          <a:p>
            <a:pPr lvl="1">
              <a:spcAft>
                <a:spcPts val="300"/>
              </a:spcAft>
              <a:defRPr/>
            </a:pPr>
            <a:r>
              <a:rPr lang="zh-CN" altLang="en-US" smtClean="0"/>
              <a:t>可以</a:t>
            </a:r>
            <a:r>
              <a:rPr lang="zh-CN" altLang="en-US" b="1" smtClean="0">
                <a:solidFill>
                  <a:srgbClr val="FF0000"/>
                </a:solidFill>
              </a:rPr>
              <a:t>迅速完成</a:t>
            </a:r>
            <a:r>
              <a:rPr lang="zh-CN" altLang="en-US" smtClean="0"/>
              <a:t>集成测试；</a:t>
            </a:r>
            <a:endParaRPr lang="en-US" altLang="zh-CN" smtClean="0"/>
          </a:p>
          <a:p>
            <a:pPr lvl="1">
              <a:spcAft>
                <a:spcPts val="300"/>
              </a:spcAft>
              <a:defRPr/>
            </a:pPr>
            <a:r>
              <a:rPr lang="zh-CN" altLang="en-US" smtClean="0"/>
              <a:t>并且只要极少数的驱动和桩模块；</a:t>
            </a:r>
            <a:endParaRPr lang="en-US" altLang="zh-CN" smtClean="0"/>
          </a:p>
          <a:p>
            <a:pPr lvl="1">
              <a:spcAft>
                <a:spcPts val="300"/>
              </a:spcAft>
              <a:defRPr/>
            </a:pPr>
            <a:r>
              <a:rPr lang="zh-CN" altLang="en-US" smtClean="0"/>
              <a:t>用例也是最少的（为什么？）；</a:t>
            </a:r>
            <a:endParaRPr lang="en-US" altLang="zh-CN" smtClean="0"/>
          </a:p>
          <a:p>
            <a:pPr lvl="1">
              <a:spcAft>
                <a:spcPts val="300"/>
              </a:spcAft>
              <a:defRPr/>
            </a:pPr>
            <a:r>
              <a:rPr lang="zh-CN" altLang="en-US" smtClean="0"/>
              <a:t>简单；</a:t>
            </a:r>
            <a:endParaRPr lang="en-US" altLang="zh-CN" smtClean="0"/>
          </a:p>
          <a:p>
            <a:pPr lvl="1">
              <a:spcAft>
                <a:spcPts val="300"/>
              </a:spcAft>
              <a:defRPr/>
            </a:pPr>
            <a:r>
              <a:rPr lang="zh-CN" altLang="en-US" smtClean="0"/>
              <a:t>资源利用率高</a:t>
            </a:r>
          </a:p>
          <a:p>
            <a:pPr>
              <a:defRPr/>
            </a:pPr>
            <a:r>
              <a:rPr lang="zh-CN" altLang="en-US" smtClean="0"/>
              <a:t>缺点：</a:t>
            </a:r>
          </a:p>
          <a:p>
            <a:pPr lvl="1">
              <a:defRPr/>
            </a:pPr>
            <a:r>
              <a:rPr lang="zh-CN" altLang="en-US" smtClean="0"/>
              <a:t>一次试运行</a:t>
            </a:r>
            <a:r>
              <a:rPr lang="zh-CN" altLang="en-US" b="1" smtClean="0">
                <a:solidFill>
                  <a:srgbClr val="FF0000"/>
                </a:solidFill>
              </a:rPr>
              <a:t>成功的可能性</a:t>
            </a:r>
            <a:r>
              <a:rPr lang="zh-CN" altLang="en-US" smtClean="0"/>
              <a:t>不大，问题</a:t>
            </a:r>
            <a:r>
              <a:rPr lang="zh-CN" altLang="en-US" b="1" smtClean="0">
                <a:solidFill>
                  <a:srgbClr val="FF0000"/>
                </a:solidFill>
              </a:rPr>
              <a:t>定位和修改</a:t>
            </a:r>
            <a:r>
              <a:rPr lang="zh-CN" altLang="en-US" smtClean="0"/>
              <a:t>比较困难，许多接口错误很容易躲过测试。</a:t>
            </a:r>
          </a:p>
          <a:p>
            <a:pPr>
              <a:defRPr/>
            </a:pPr>
            <a:r>
              <a:rPr lang="zh-CN" altLang="en-US" smtClean="0"/>
              <a:t>适应于一个维护型项目或被测试</a:t>
            </a:r>
            <a:r>
              <a:rPr lang="zh-CN" altLang="en-US" b="1" smtClean="0">
                <a:solidFill>
                  <a:srgbClr val="FF0000"/>
                </a:solidFill>
              </a:rPr>
              <a:t>系统较小</a:t>
            </a: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19</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构建与持续集成</a:t>
            </a:r>
            <a:endParaRPr lang="zh-CN" altLang="en-US" dirty="0"/>
          </a:p>
        </p:txBody>
      </p:sp>
      <p:sp>
        <p:nvSpPr>
          <p:cNvPr id="3" name="内容占位符 2"/>
          <p:cNvSpPr>
            <a:spLocks noGrp="1"/>
          </p:cNvSpPr>
          <p:nvPr>
            <p:ph idx="1"/>
          </p:nvPr>
        </p:nvSpPr>
        <p:spPr/>
        <p:txBody>
          <a:bodyPr/>
          <a:lstStyle/>
          <a:p>
            <a:r>
              <a:rPr lang="zh-CN" altLang="en-US" dirty="0" smtClean="0"/>
              <a:t>软件构建</a:t>
            </a:r>
            <a:endParaRPr lang="en-US" altLang="zh-CN" dirty="0" smtClean="0"/>
          </a:p>
          <a:p>
            <a:pPr lvl="1">
              <a:lnSpc>
                <a:spcPct val="150000"/>
              </a:lnSpc>
            </a:pPr>
            <a:r>
              <a:rPr lang="zh-CN" altLang="zh-CN" dirty="0" smtClean="0"/>
              <a:t>软件</a:t>
            </a:r>
            <a:r>
              <a:rPr lang="zh-CN" altLang="zh-CN" dirty="0"/>
              <a:t>构建指的是通过</a:t>
            </a:r>
            <a:r>
              <a:rPr lang="zh-CN" altLang="zh-CN" b="1" dirty="0">
                <a:solidFill>
                  <a:srgbClr val="0000FF"/>
                </a:solidFill>
              </a:rPr>
              <a:t>编码</a:t>
            </a:r>
            <a:r>
              <a:rPr lang="zh-CN" altLang="zh-CN" b="1" dirty="0"/>
              <a:t>、</a:t>
            </a:r>
            <a:r>
              <a:rPr lang="zh-CN" altLang="zh-CN" b="1" dirty="0">
                <a:solidFill>
                  <a:srgbClr val="0000FF"/>
                </a:solidFill>
              </a:rPr>
              <a:t>验证</a:t>
            </a:r>
            <a:r>
              <a:rPr lang="zh-CN" altLang="zh-CN" b="1" dirty="0"/>
              <a:t>、</a:t>
            </a:r>
            <a:r>
              <a:rPr lang="zh-CN" altLang="zh-CN" b="1" dirty="0">
                <a:solidFill>
                  <a:srgbClr val="0000FF"/>
                </a:solidFill>
              </a:rPr>
              <a:t>单元测试</a:t>
            </a:r>
            <a:r>
              <a:rPr lang="zh-CN" altLang="zh-CN" b="1" dirty="0"/>
              <a:t>、</a:t>
            </a:r>
            <a:r>
              <a:rPr lang="zh-CN" altLang="zh-CN" b="1" dirty="0">
                <a:solidFill>
                  <a:srgbClr val="0000FF"/>
                </a:solidFill>
              </a:rPr>
              <a:t>集成测试</a:t>
            </a:r>
            <a:r>
              <a:rPr lang="zh-CN" altLang="zh-CN" b="1" dirty="0"/>
              <a:t>和</a:t>
            </a:r>
            <a:r>
              <a:rPr lang="zh-CN" altLang="zh-CN" b="1" dirty="0">
                <a:solidFill>
                  <a:srgbClr val="0000FF"/>
                </a:solidFill>
              </a:rPr>
              <a:t>调试</a:t>
            </a:r>
            <a:r>
              <a:rPr lang="zh-CN" altLang="zh-CN" dirty="0"/>
              <a:t>的组合，详细地创建可工作的、有意义的软件。软件构建具体包含什么活动，是由采用的生命周期过程所决定的。</a:t>
            </a:r>
          </a:p>
          <a:p>
            <a:pPr lvl="1">
              <a:lnSpc>
                <a:spcPct val="150000"/>
              </a:lnSpc>
            </a:pPr>
            <a:r>
              <a:rPr lang="zh-CN" altLang="zh-CN" dirty="0" smtClean="0"/>
              <a:t>在</a:t>
            </a:r>
            <a:r>
              <a:rPr lang="zh-CN" altLang="zh-CN" dirty="0"/>
              <a:t>经典的生命周期模型中，软件构建过程活动包含了软件编码相关活动、部分详细设计活动和部分软件测试</a:t>
            </a:r>
            <a:r>
              <a:rPr lang="zh-CN" altLang="zh-CN" dirty="0" smtClean="0"/>
              <a:t>活动</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2</a:t>
            </a:fld>
            <a:endParaRPr lang="en-US" altLang="zh-CN"/>
          </a:p>
        </p:txBody>
      </p:sp>
    </p:spTree>
    <p:extLst>
      <p:ext uri="{BB962C8B-B14F-4D97-AF65-F5344CB8AC3E}">
        <p14:creationId xmlns:p14="http://schemas.microsoft.com/office/powerpoint/2010/main" val="8389268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增量测试</a:t>
            </a:r>
          </a:p>
        </p:txBody>
      </p:sp>
      <p:sp>
        <p:nvSpPr>
          <p:cNvPr id="17411" name="Rectangle 3"/>
          <p:cNvSpPr>
            <a:spLocks noGrp="1" noChangeArrowheads="1"/>
          </p:cNvSpPr>
          <p:nvPr>
            <p:ph type="body" idx="1"/>
          </p:nvPr>
        </p:nvSpPr>
        <p:spPr>
          <a:xfrm>
            <a:off x="179389" y="1066800"/>
            <a:ext cx="5688012" cy="4535487"/>
          </a:xfrm>
        </p:spPr>
        <p:txBody>
          <a:bodyPr/>
          <a:lstStyle/>
          <a:p>
            <a:pPr eaLnBrk="1" hangingPunct="1"/>
            <a:r>
              <a:rPr lang="zh-CN" altLang="en-US" sz="2400" smtClean="0">
                <a:solidFill>
                  <a:srgbClr val="FF0000"/>
                </a:solidFill>
              </a:rPr>
              <a:t>测试单独的模块</a:t>
            </a:r>
            <a:r>
              <a:rPr lang="zh-CN" altLang="en-US" sz="2400" smtClean="0"/>
              <a:t>可能需要一个特殊的</a:t>
            </a:r>
            <a:r>
              <a:rPr lang="zh-CN" altLang="en-US" sz="2400" smtClean="0">
                <a:solidFill>
                  <a:srgbClr val="FF0000"/>
                </a:solidFill>
              </a:rPr>
              <a:t>驱动模块</a:t>
            </a:r>
            <a:r>
              <a:rPr lang="zh-CN" altLang="en-US" sz="2400" smtClean="0"/>
              <a:t>和一个或多个</a:t>
            </a:r>
            <a:r>
              <a:rPr lang="zh-CN" altLang="en-US" sz="2400" smtClean="0">
                <a:solidFill>
                  <a:srgbClr val="FF0000"/>
                </a:solidFill>
              </a:rPr>
              <a:t>桩模块</a:t>
            </a:r>
          </a:p>
          <a:p>
            <a:pPr lvl="1" eaLnBrk="1" hangingPunct="1"/>
            <a:r>
              <a:rPr lang="zh-CN" altLang="en-US" sz="2400" smtClean="0"/>
              <a:t>驱动模块是为测试编写的一个小模块，用来将测试用例驱动或传输数据到被测模块。</a:t>
            </a:r>
            <a:r>
              <a:rPr lang="zh-CN" altLang="en-US" sz="2400" b="1" smtClean="0">
                <a:solidFill>
                  <a:srgbClr val="0033CC"/>
                </a:solidFill>
              </a:rPr>
              <a:t>驱动模块还需要向测试人员显示被测模块的结果</a:t>
            </a:r>
            <a:r>
              <a:rPr lang="zh-CN" altLang="en-US" sz="2400" smtClean="0"/>
              <a:t>。</a:t>
            </a:r>
          </a:p>
          <a:p>
            <a:pPr lvl="1" eaLnBrk="1" hangingPunct="1"/>
            <a:r>
              <a:rPr lang="zh-CN" altLang="en-US" sz="2400" smtClean="0"/>
              <a:t>桩模块充当被测模块调用的模块，模拟该模块的功能。</a:t>
            </a:r>
          </a:p>
          <a:p>
            <a:pPr lvl="1" eaLnBrk="1" hangingPunct="1"/>
            <a:r>
              <a:rPr lang="zh-CN" altLang="en-US" sz="2400" smtClean="0"/>
              <a:t>例如测试模块</a:t>
            </a:r>
            <a:r>
              <a:rPr lang="en-US" altLang="zh-CN" sz="2400" smtClean="0"/>
              <a:t>B</a:t>
            </a:r>
            <a:r>
              <a:rPr lang="zh-CN" altLang="en-US" sz="2400" smtClean="0"/>
              <a:t>时需要一个驱动模块，和一个模拟模块</a:t>
            </a:r>
            <a:r>
              <a:rPr lang="en-US" altLang="zh-CN" sz="2400" smtClean="0"/>
              <a:t>E</a:t>
            </a:r>
            <a:r>
              <a:rPr lang="zh-CN" altLang="en-US" sz="2400" smtClean="0"/>
              <a:t>的桩模块</a:t>
            </a:r>
          </a:p>
        </p:txBody>
      </p:sp>
      <p:grpSp>
        <p:nvGrpSpPr>
          <p:cNvPr id="2" name="Group 4"/>
          <p:cNvGrpSpPr>
            <a:grpSpLocks/>
          </p:cNvGrpSpPr>
          <p:nvPr/>
        </p:nvGrpSpPr>
        <p:grpSpPr bwMode="auto">
          <a:xfrm>
            <a:off x="6011863" y="1524000"/>
            <a:ext cx="2808287" cy="3240087"/>
            <a:chOff x="3288" y="1253"/>
            <a:chExt cx="2132" cy="1905"/>
          </a:xfrm>
        </p:grpSpPr>
        <p:sp>
          <p:nvSpPr>
            <p:cNvPr id="17413" name="Rectangle 5"/>
            <p:cNvSpPr>
              <a:spLocks noChangeArrowheads="1"/>
            </p:cNvSpPr>
            <p:nvPr/>
          </p:nvSpPr>
          <p:spPr bwMode="auto">
            <a:xfrm>
              <a:off x="4014" y="1253"/>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A</a:t>
              </a:r>
            </a:p>
          </p:txBody>
        </p:sp>
        <p:sp>
          <p:nvSpPr>
            <p:cNvPr id="17414" name="Rectangle 6"/>
            <p:cNvSpPr>
              <a:spLocks noChangeArrowheads="1"/>
            </p:cNvSpPr>
            <p:nvPr/>
          </p:nvSpPr>
          <p:spPr bwMode="auto">
            <a:xfrm>
              <a:off x="3288" y="2115"/>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B</a:t>
              </a:r>
            </a:p>
          </p:txBody>
        </p:sp>
        <p:sp>
          <p:nvSpPr>
            <p:cNvPr id="17415" name="Rectangle 7"/>
            <p:cNvSpPr>
              <a:spLocks noChangeArrowheads="1"/>
            </p:cNvSpPr>
            <p:nvPr/>
          </p:nvSpPr>
          <p:spPr bwMode="auto">
            <a:xfrm>
              <a:off x="4830" y="2115"/>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D</a:t>
              </a:r>
            </a:p>
          </p:txBody>
        </p:sp>
        <p:sp>
          <p:nvSpPr>
            <p:cNvPr id="17416" name="Rectangle 8"/>
            <p:cNvSpPr>
              <a:spLocks noChangeArrowheads="1"/>
            </p:cNvSpPr>
            <p:nvPr/>
          </p:nvSpPr>
          <p:spPr bwMode="auto">
            <a:xfrm>
              <a:off x="4059" y="2115"/>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C</a:t>
              </a:r>
            </a:p>
          </p:txBody>
        </p:sp>
        <p:sp>
          <p:nvSpPr>
            <p:cNvPr id="17417" name="Rectangle 9"/>
            <p:cNvSpPr>
              <a:spLocks noChangeArrowheads="1"/>
            </p:cNvSpPr>
            <p:nvPr/>
          </p:nvSpPr>
          <p:spPr bwMode="auto">
            <a:xfrm>
              <a:off x="4740" y="2886"/>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F</a:t>
              </a:r>
            </a:p>
          </p:txBody>
        </p:sp>
        <p:sp>
          <p:nvSpPr>
            <p:cNvPr id="17418" name="Rectangle 10"/>
            <p:cNvSpPr>
              <a:spLocks noChangeArrowheads="1"/>
            </p:cNvSpPr>
            <p:nvPr/>
          </p:nvSpPr>
          <p:spPr bwMode="auto">
            <a:xfrm>
              <a:off x="3334" y="2886"/>
              <a:ext cx="590"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E</a:t>
              </a:r>
            </a:p>
          </p:txBody>
        </p:sp>
        <p:sp>
          <p:nvSpPr>
            <p:cNvPr id="17419" name="Line 11"/>
            <p:cNvSpPr>
              <a:spLocks noChangeShapeType="1"/>
            </p:cNvSpPr>
            <p:nvPr/>
          </p:nvSpPr>
          <p:spPr bwMode="auto">
            <a:xfrm>
              <a:off x="4332" y="1525"/>
              <a:ext cx="0" cy="590"/>
            </a:xfrm>
            <a:prstGeom prst="line">
              <a:avLst/>
            </a:prstGeom>
            <a:noFill/>
            <a:ln w="9525">
              <a:solidFill>
                <a:schemeClr val="tx1"/>
              </a:solidFill>
              <a:round/>
              <a:headEnd/>
              <a:tailEnd/>
            </a:ln>
            <a:effectLst/>
          </p:spPr>
          <p:txBody>
            <a:bodyPr/>
            <a:lstStyle/>
            <a:p>
              <a:endParaRPr lang="zh-CN" altLang="en-US"/>
            </a:p>
          </p:txBody>
        </p:sp>
        <p:sp>
          <p:nvSpPr>
            <p:cNvPr id="17420" name="Line 12"/>
            <p:cNvSpPr>
              <a:spLocks noChangeShapeType="1"/>
            </p:cNvSpPr>
            <p:nvPr/>
          </p:nvSpPr>
          <p:spPr bwMode="auto">
            <a:xfrm flipH="1">
              <a:off x="3606" y="1525"/>
              <a:ext cx="544" cy="590"/>
            </a:xfrm>
            <a:prstGeom prst="line">
              <a:avLst/>
            </a:prstGeom>
            <a:noFill/>
            <a:ln w="9525">
              <a:solidFill>
                <a:schemeClr val="tx1"/>
              </a:solidFill>
              <a:round/>
              <a:headEnd/>
              <a:tailEnd/>
            </a:ln>
            <a:effectLst/>
          </p:spPr>
          <p:txBody>
            <a:bodyPr/>
            <a:lstStyle/>
            <a:p>
              <a:endParaRPr lang="zh-CN" altLang="en-US"/>
            </a:p>
          </p:txBody>
        </p:sp>
        <p:sp>
          <p:nvSpPr>
            <p:cNvPr id="17421" name="Line 13"/>
            <p:cNvSpPr>
              <a:spLocks noChangeShapeType="1"/>
            </p:cNvSpPr>
            <p:nvPr/>
          </p:nvSpPr>
          <p:spPr bwMode="auto">
            <a:xfrm>
              <a:off x="4513" y="1525"/>
              <a:ext cx="590" cy="590"/>
            </a:xfrm>
            <a:prstGeom prst="line">
              <a:avLst/>
            </a:prstGeom>
            <a:noFill/>
            <a:ln w="9525">
              <a:solidFill>
                <a:schemeClr val="tx1"/>
              </a:solidFill>
              <a:round/>
              <a:headEnd/>
              <a:tailEnd/>
            </a:ln>
            <a:effectLst/>
          </p:spPr>
          <p:txBody>
            <a:bodyPr/>
            <a:lstStyle/>
            <a:p>
              <a:endParaRPr lang="zh-CN" altLang="en-US"/>
            </a:p>
          </p:txBody>
        </p:sp>
        <p:sp>
          <p:nvSpPr>
            <p:cNvPr id="17422" name="Line 14"/>
            <p:cNvSpPr>
              <a:spLocks noChangeShapeType="1"/>
            </p:cNvSpPr>
            <p:nvPr/>
          </p:nvSpPr>
          <p:spPr bwMode="auto">
            <a:xfrm>
              <a:off x="3560" y="2387"/>
              <a:ext cx="0" cy="499"/>
            </a:xfrm>
            <a:prstGeom prst="line">
              <a:avLst/>
            </a:prstGeom>
            <a:noFill/>
            <a:ln w="9525">
              <a:solidFill>
                <a:schemeClr val="tx1"/>
              </a:solidFill>
              <a:round/>
              <a:headEnd/>
              <a:tailEnd/>
            </a:ln>
            <a:effectLst/>
          </p:spPr>
          <p:txBody>
            <a:bodyPr/>
            <a:lstStyle/>
            <a:p>
              <a:endParaRPr lang="zh-CN" altLang="en-US"/>
            </a:p>
          </p:txBody>
        </p:sp>
        <p:sp>
          <p:nvSpPr>
            <p:cNvPr id="17423" name="Line 15"/>
            <p:cNvSpPr>
              <a:spLocks noChangeShapeType="1"/>
            </p:cNvSpPr>
            <p:nvPr/>
          </p:nvSpPr>
          <p:spPr bwMode="auto">
            <a:xfrm>
              <a:off x="5103" y="2387"/>
              <a:ext cx="0" cy="499"/>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非增量测试和增量测试</a:t>
            </a:r>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21</a:t>
            </a:fld>
            <a:endParaRPr lang="en-US" altLang="zh-CN"/>
          </a:p>
        </p:txBody>
      </p:sp>
      <p:graphicFrame>
        <p:nvGraphicFramePr>
          <p:cNvPr id="5" name="Group 3"/>
          <p:cNvGraphicFramePr>
            <a:graphicFrameLocks noGrp="1"/>
          </p:cNvGraphicFramePr>
          <p:nvPr>
            <p:ph sz="half" idx="4294967295"/>
          </p:nvPr>
        </p:nvGraphicFramePr>
        <p:xfrm>
          <a:off x="323850" y="990600"/>
          <a:ext cx="8496300" cy="4962844"/>
        </p:xfrm>
        <a:graphic>
          <a:graphicData uri="http://schemas.openxmlformats.org/drawingml/2006/table">
            <a:tbl>
              <a:tblPr/>
              <a:tblGrid>
                <a:gridCol w="4095750"/>
                <a:gridCol w="4400550"/>
              </a:tblGrid>
              <a:tr h="5302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dirty="0" smtClean="0">
                          <a:ln>
                            <a:noFill/>
                          </a:ln>
                          <a:solidFill>
                            <a:schemeClr val="tx1"/>
                          </a:solidFill>
                          <a:effectLst/>
                          <a:latin typeface="Verdana" pitchFamily="34" charset="0"/>
                          <a:ea typeface="华文新魏" pitchFamily="2" charset="-122"/>
                        </a:rPr>
                        <a:t>增量测试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smtClean="0">
                          <a:ln>
                            <a:noFill/>
                          </a:ln>
                          <a:solidFill>
                            <a:schemeClr val="tx1"/>
                          </a:solidFill>
                          <a:effectLst/>
                          <a:latin typeface="Verdana" pitchFamily="34" charset="0"/>
                          <a:ea typeface="华文新魏" pitchFamily="2" charset="-122"/>
                        </a:rPr>
                        <a:t>非增量测试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使用</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前面测试过的模块</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来</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取代</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非增量测试中所需要的驱动模块或桩模块。</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要设计驱动模块和桩模块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823913">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可以</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较早发现</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模块中与不匹配接口、不正确假设等编程错误。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rPr>
                        <a:t>到了测试过程的最后阶段，模块之间才能“互相看到”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容易进行调试</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，新出现的错误往往与最近添加的模块</a:t>
                      </a:r>
                      <a:r>
                        <a:rPr kumimoji="0" lang="zh-CN" altLang="en-US" sz="2000" b="1" i="0" u="none" strike="noStrike" cap="none" normalizeH="0" baseline="0" dirty="0" smtClean="0">
                          <a:ln>
                            <a:noFill/>
                          </a:ln>
                          <a:solidFill>
                            <a:srgbClr val="0033CC"/>
                          </a:solidFill>
                          <a:effectLst/>
                          <a:latin typeface="楷体" pitchFamily="49" charset="-122"/>
                          <a:ea typeface="楷体" pitchFamily="49" charset="-122"/>
                        </a:rPr>
                        <a:t>有关</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rPr>
                        <a:t>直到整个程序组装之后，模块之间接口相关的错误才会浮现，难以定位</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191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测试可以进行地</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更彻底</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，每个模块经受了更多的检验</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rPr>
                        <a:t>使用驱动模块和桩模块而非实际模块，对被测试模块的测试只影响自身</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在测试上</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花费的时间多</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，设计驱动模块和桩模块所用时间少</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tx1"/>
                          </a:solidFill>
                          <a:effectLst/>
                          <a:latin typeface="楷体" pitchFamily="49" charset="-122"/>
                          <a:ea typeface="楷体" pitchFamily="49" charset="-122"/>
                        </a:rPr>
                        <a:t>测试时间少，但设计驱动模块和桩模块需要大量时间</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并行性差</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可以</a:t>
                      </a:r>
                      <a:r>
                        <a:rPr kumimoji="0" lang="zh-CN" altLang="en-US" sz="2000" b="1" i="0" u="none" strike="noStrike" cap="none" normalizeH="0" baseline="0" dirty="0" smtClean="0">
                          <a:ln>
                            <a:noFill/>
                          </a:ln>
                          <a:solidFill>
                            <a:srgbClr val="FF0000"/>
                          </a:solidFill>
                          <a:effectLst/>
                          <a:latin typeface="楷体" pitchFamily="49" charset="-122"/>
                          <a:ea typeface="楷体" pitchFamily="49" charset="-122"/>
                        </a:rPr>
                        <a:t>同时并行</a:t>
                      </a:r>
                      <a:r>
                        <a:rPr kumimoji="0" lang="zh-CN" altLang="en-US" sz="2000" b="1" i="0" u="none" strike="noStrike" cap="none" normalizeH="0" baseline="0" dirty="0" smtClean="0">
                          <a:ln>
                            <a:noFill/>
                          </a:ln>
                          <a:solidFill>
                            <a:schemeClr val="tx1"/>
                          </a:solidFill>
                          <a:effectLst/>
                          <a:latin typeface="楷体" pitchFamily="49" charset="-122"/>
                          <a:ea typeface="楷体" pitchFamily="49" charset="-122"/>
                        </a:rPr>
                        <a:t>测试很多模块</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 </a:t>
            </a:r>
            <a:r>
              <a:rPr lang="zh-CN" altLang="en-US" smtClean="0"/>
              <a:t>自顶向下测试与自底向上测试</a:t>
            </a:r>
          </a:p>
        </p:txBody>
      </p:sp>
      <p:sp>
        <p:nvSpPr>
          <p:cNvPr id="19459" name="Rectangle 3"/>
          <p:cNvSpPr>
            <a:spLocks noGrp="1" noChangeArrowheads="1"/>
          </p:cNvSpPr>
          <p:nvPr>
            <p:ph type="body" idx="1"/>
          </p:nvPr>
        </p:nvSpPr>
        <p:spPr>
          <a:xfrm>
            <a:off x="457200" y="933450"/>
            <a:ext cx="8001000" cy="4629150"/>
          </a:xfrm>
        </p:spPr>
        <p:txBody>
          <a:bodyPr/>
          <a:lstStyle/>
          <a:p>
            <a:pPr eaLnBrk="1" hangingPunct="1">
              <a:lnSpc>
                <a:spcPct val="120000"/>
              </a:lnSpc>
            </a:pPr>
            <a:r>
              <a:rPr lang="zh-CN" altLang="en-US" sz="2800" smtClean="0"/>
              <a:t>自顶向下测试</a:t>
            </a:r>
          </a:p>
          <a:p>
            <a:pPr lvl="1" eaLnBrk="1" hangingPunct="1">
              <a:lnSpc>
                <a:spcPct val="120000"/>
              </a:lnSpc>
            </a:pPr>
            <a:r>
              <a:rPr lang="zh-CN" altLang="en-US" sz="2800" smtClean="0"/>
              <a:t>从最</a:t>
            </a:r>
            <a:r>
              <a:rPr lang="zh-CN" altLang="en-US" sz="2800" b="1" smtClean="0">
                <a:solidFill>
                  <a:srgbClr val="0033CC"/>
                </a:solidFill>
              </a:rPr>
              <a:t>顶层</a:t>
            </a:r>
            <a:r>
              <a:rPr lang="zh-CN" altLang="en-US" sz="2800" smtClean="0"/>
              <a:t>模块开始，逐渐加入</a:t>
            </a:r>
            <a:r>
              <a:rPr lang="zh-CN" altLang="en-US" sz="2800" b="1" smtClean="0">
                <a:solidFill>
                  <a:srgbClr val="0033CC"/>
                </a:solidFill>
              </a:rPr>
              <a:t>下层</a:t>
            </a:r>
            <a:r>
              <a:rPr lang="zh-CN" altLang="en-US" sz="2800" smtClean="0"/>
              <a:t>模块</a:t>
            </a:r>
          </a:p>
          <a:p>
            <a:pPr eaLnBrk="1" hangingPunct="1">
              <a:lnSpc>
                <a:spcPct val="120000"/>
              </a:lnSpc>
            </a:pPr>
            <a:r>
              <a:rPr lang="zh-CN" altLang="en-US" sz="2800" smtClean="0"/>
              <a:t>自底向上测试</a:t>
            </a:r>
          </a:p>
          <a:p>
            <a:pPr lvl="1" eaLnBrk="1" hangingPunct="1">
              <a:lnSpc>
                <a:spcPct val="120000"/>
              </a:lnSpc>
            </a:pPr>
            <a:r>
              <a:rPr lang="zh-CN" altLang="en-US" sz="2800" smtClean="0"/>
              <a:t>从最</a:t>
            </a:r>
            <a:r>
              <a:rPr lang="zh-CN" altLang="en-US" sz="2800" b="1" smtClean="0">
                <a:solidFill>
                  <a:srgbClr val="0033CC"/>
                </a:solidFill>
              </a:rPr>
              <a:t>底层</a:t>
            </a:r>
            <a:r>
              <a:rPr lang="zh-CN" altLang="en-US" sz="2800" smtClean="0"/>
              <a:t>模块开始，逐渐加入</a:t>
            </a:r>
            <a:r>
              <a:rPr lang="zh-CN" altLang="en-US" sz="2800" b="1" smtClean="0">
                <a:solidFill>
                  <a:srgbClr val="0033CC"/>
                </a:solidFill>
              </a:rPr>
              <a:t>上层</a:t>
            </a:r>
            <a:r>
              <a:rPr lang="zh-CN" altLang="en-US" sz="2800" smtClean="0"/>
              <a:t>模块</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自定向下方法</a:t>
            </a:r>
            <a:endParaRPr lang="zh-CN" altLang="en-US"/>
          </a:p>
        </p:txBody>
      </p:sp>
      <p:sp>
        <p:nvSpPr>
          <p:cNvPr id="3" name="内容占位符 2"/>
          <p:cNvSpPr>
            <a:spLocks noGrp="1"/>
          </p:cNvSpPr>
          <p:nvPr>
            <p:ph idx="1"/>
          </p:nvPr>
        </p:nvSpPr>
        <p:spPr/>
        <p:txBody>
          <a:bodyPr/>
          <a:lstStyle/>
          <a:p>
            <a:pPr eaLnBrk="1" hangingPunct="1">
              <a:lnSpc>
                <a:spcPct val="110000"/>
              </a:lnSpc>
              <a:defRPr/>
            </a:pPr>
            <a:r>
              <a:rPr lang="zh-CN" altLang="en-US" smtClean="0">
                <a:solidFill>
                  <a:srgbClr val="FF0000"/>
                </a:solidFill>
                <a:effectLst>
                  <a:outerShdw blurRad="38100" dist="38100" dir="2700000" algn="tl">
                    <a:srgbClr val="C0C0C0"/>
                  </a:outerShdw>
                </a:effectLst>
              </a:rPr>
              <a:t>从顶层控制开始</a:t>
            </a:r>
            <a:r>
              <a:rPr lang="zh-CN" altLang="en-US" smtClean="0">
                <a:effectLst>
                  <a:outerShdw blurRad="38100" dist="38100" dir="2700000" algn="tl">
                    <a:srgbClr val="C0C0C0"/>
                  </a:outerShdw>
                </a:effectLst>
              </a:rPr>
              <a:t>，</a:t>
            </a:r>
            <a:r>
              <a:rPr lang="zh-CN" altLang="en-US" smtClean="0"/>
              <a:t>从程序的顶部模块开始测试。</a:t>
            </a:r>
          </a:p>
          <a:p>
            <a:pPr eaLnBrk="1" hangingPunct="1">
              <a:lnSpc>
                <a:spcPct val="110000"/>
              </a:lnSpc>
              <a:defRPr/>
            </a:pPr>
            <a:r>
              <a:rPr lang="zh-CN" altLang="en-US" smtClean="0"/>
              <a:t>再选择后续模块添加进来进行增量测试</a:t>
            </a:r>
          </a:p>
          <a:p>
            <a:pPr eaLnBrk="1" hangingPunct="1">
              <a:lnSpc>
                <a:spcPct val="110000"/>
              </a:lnSpc>
              <a:defRPr/>
            </a:pPr>
            <a:r>
              <a:rPr lang="zh-CN" altLang="en-US" smtClean="0"/>
              <a:t>添加的原则是：</a:t>
            </a:r>
            <a:r>
              <a:rPr lang="zh-CN" altLang="en-US" smtClean="0">
                <a:solidFill>
                  <a:srgbClr val="0033CC"/>
                </a:solidFill>
              </a:rPr>
              <a:t>至少一个调用</a:t>
            </a:r>
            <a:r>
              <a:rPr lang="zh-CN" altLang="en-US" smtClean="0"/>
              <a:t>该模块的模块事先经过了测试。</a:t>
            </a:r>
          </a:p>
          <a:p>
            <a:pPr eaLnBrk="1" hangingPunct="1">
              <a:lnSpc>
                <a:spcPct val="110000"/>
              </a:lnSpc>
              <a:defRPr/>
            </a:pPr>
            <a:r>
              <a:rPr lang="zh-CN" altLang="en-US" smtClean="0"/>
              <a:t>有多种可能的测试序列时，应该考虑</a:t>
            </a:r>
            <a:r>
              <a:rPr lang="zh-CN" altLang="en-US" smtClean="0">
                <a:solidFill>
                  <a:srgbClr val="FF0000"/>
                </a:solidFill>
              </a:rPr>
              <a:t>先测试关键模块</a:t>
            </a:r>
            <a:r>
              <a:rPr lang="zh-CN" altLang="en-US" smtClean="0"/>
              <a:t>和</a:t>
            </a:r>
            <a:r>
              <a:rPr lang="en-US" altLang="zh-CN" smtClean="0">
                <a:solidFill>
                  <a:srgbClr val="FF0000"/>
                </a:solidFill>
              </a:rPr>
              <a:t>I/O</a:t>
            </a:r>
            <a:r>
              <a:rPr lang="zh-CN" altLang="en-US" smtClean="0"/>
              <a:t>模块</a:t>
            </a:r>
          </a:p>
          <a:p>
            <a:pPr eaLnBrk="1" hangingPunct="1">
              <a:lnSpc>
                <a:spcPct val="110000"/>
              </a:lnSpc>
              <a:defRPr/>
            </a:pPr>
            <a:r>
              <a:rPr lang="zh-CN" altLang="en-US" smtClean="0"/>
              <a:t>为测试上层模块，需设计桩模块，桩模块通常要向被测模块提供测试数据，如读取外部数据文件</a:t>
            </a:r>
            <a:endParaRPr lang="zh-CN" altLang="en-US" smtClean="0">
              <a:effectLst>
                <a:outerShdw blurRad="38100" dist="38100" dir="2700000" algn="tl">
                  <a:srgbClr val="C0C0C0"/>
                </a:outerShdw>
              </a:effectLst>
            </a:endParaRP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23</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pPr eaLnBrk="1" hangingPunct="1">
              <a:defRPr/>
            </a:pPr>
            <a:r>
              <a:rPr lang="zh-CN" altLang="en-US" smtClean="0"/>
              <a:t>集成的方式有两种：</a:t>
            </a:r>
          </a:p>
        </p:txBody>
      </p:sp>
      <p:sp>
        <p:nvSpPr>
          <p:cNvPr id="350211" name="Rectangle 3"/>
          <p:cNvSpPr>
            <a:spLocks noGrp="1" noChangeArrowheads="1"/>
          </p:cNvSpPr>
          <p:nvPr>
            <p:ph type="body" idx="1"/>
          </p:nvPr>
        </p:nvSpPr>
        <p:spPr>
          <a:xfrm>
            <a:off x="381000" y="990600"/>
            <a:ext cx="8001000" cy="4267200"/>
          </a:xfrm>
        </p:spPr>
        <p:txBody>
          <a:bodyPr/>
          <a:lstStyle/>
          <a:p>
            <a:pPr eaLnBrk="1" hangingPunct="1">
              <a:defRPr/>
            </a:pPr>
            <a:r>
              <a:rPr lang="zh-CN" altLang="en-US" sz="2800" dirty="0" smtClean="0">
                <a:solidFill>
                  <a:srgbClr val="FF0000"/>
                </a:solidFill>
              </a:rPr>
              <a:t>深度优先</a:t>
            </a:r>
            <a:r>
              <a:rPr lang="zh-CN" altLang="en-US" sz="2800" dirty="0" smtClean="0"/>
              <a:t>组装法</a:t>
            </a:r>
          </a:p>
          <a:p>
            <a:pPr lvl="1" eaLnBrk="1" hangingPunct="1">
              <a:defRPr/>
            </a:pPr>
            <a:r>
              <a:rPr lang="zh-CN" altLang="en-US" dirty="0" smtClean="0"/>
              <a:t>按纵向考虑，层次多的分支优先测试</a:t>
            </a:r>
          </a:p>
          <a:p>
            <a:pPr eaLnBrk="1" hangingPunct="1">
              <a:defRPr/>
            </a:pPr>
            <a:endParaRPr lang="en-US" altLang="zh-CN" sz="2800" smtClean="0">
              <a:solidFill>
                <a:srgbClr val="FF0000"/>
              </a:solidFill>
            </a:endParaRPr>
          </a:p>
          <a:p>
            <a:pPr eaLnBrk="1" hangingPunct="1">
              <a:defRPr/>
            </a:pPr>
            <a:r>
              <a:rPr lang="zh-CN" altLang="en-US" sz="2800" smtClean="0">
                <a:solidFill>
                  <a:srgbClr val="FF0000"/>
                </a:solidFill>
              </a:rPr>
              <a:t>广</a:t>
            </a:r>
            <a:r>
              <a:rPr lang="zh-CN" altLang="en-US" sz="2800" dirty="0" smtClean="0">
                <a:solidFill>
                  <a:srgbClr val="FF0000"/>
                </a:solidFill>
              </a:rPr>
              <a:t>度优先</a:t>
            </a:r>
            <a:r>
              <a:rPr lang="zh-CN" altLang="en-US" sz="2800" dirty="0" smtClean="0"/>
              <a:t>组装法</a:t>
            </a:r>
          </a:p>
          <a:p>
            <a:pPr lvl="1" eaLnBrk="1" hangingPunct="1">
              <a:defRPr/>
            </a:pPr>
            <a:r>
              <a:rPr lang="zh-CN" altLang="en-US" dirty="0" smtClean="0"/>
              <a:t>从横向考虑，总是先测试下一级的模块</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p:cNvSpPr>
          <p:nvPr/>
        </p:nvSpPr>
        <p:spPr bwMode="auto">
          <a:xfrm>
            <a:off x="3276600" y="6248400"/>
            <a:ext cx="1905000" cy="457200"/>
          </a:xfrm>
          <a:prstGeom prst="rect">
            <a:avLst/>
          </a:prstGeom>
          <a:noFill/>
          <a:ln w="9525">
            <a:noFill/>
            <a:miter lim="800000"/>
            <a:headEnd/>
            <a:tailEnd/>
          </a:ln>
        </p:spPr>
        <p:txBody>
          <a:bodyPr anchor="b"/>
          <a:lstStyle/>
          <a:p>
            <a:pPr algn="ctr"/>
            <a:fld id="{792176F4-7FEA-4EE7-90B7-04FD1B986BAD}" type="slidenum">
              <a:rPr lang="en-US" altLang="zh-CN" sz="1400">
                <a:latin typeface="Tahoma" pitchFamily="34" charset="0"/>
              </a:rPr>
              <a:pPr algn="ctr"/>
              <a:t>25</a:t>
            </a:fld>
            <a:endParaRPr lang="en-US" altLang="zh-CN" sz="1400">
              <a:latin typeface="Tahoma" pitchFamily="34" charset="0"/>
            </a:endParaRPr>
          </a:p>
        </p:txBody>
      </p:sp>
      <p:sp>
        <p:nvSpPr>
          <p:cNvPr id="436226"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深度优先组装方式 </a:t>
            </a:r>
          </a:p>
        </p:txBody>
      </p:sp>
      <p:pic>
        <p:nvPicPr>
          <p:cNvPr id="436228" name="Picture 4"/>
          <p:cNvPicPr>
            <a:picLocks noChangeAspect="1" noChangeArrowheads="1"/>
          </p:cNvPicPr>
          <p:nvPr/>
        </p:nvPicPr>
        <p:blipFill>
          <a:blip r:embed="rId2"/>
          <a:srcRect/>
          <a:stretch>
            <a:fillRect/>
          </a:stretch>
        </p:blipFill>
        <p:spPr bwMode="auto">
          <a:xfrm>
            <a:off x="611188" y="1262063"/>
            <a:ext cx="1755775" cy="2160587"/>
          </a:xfrm>
          <a:prstGeom prst="rect">
            <a:avLst/>
          </a:prstGeom>
          <a:noFill/>
          <a:ln w="9525">
            <a:noFill/>
            <a:miter lim="800000"/>
            <a:headEnd/>
            <a:tailEnd/>
          </a:ln>
        </p:spPr>
      </p:pic>
      <p:pic>
        <p:nvPicPr>
          <p:cNvPr id="436229" name="Picture 5"/>
          <p:cNvPicPr>
            <a:picLocks noChangeAspect="1" noChangeArrowheads="1"/>
          </p:cNvPicPr>
          <p:nvPr/>
        </p:nvPicPr>
        <p:blipFill>
          <a:blip r:embed="rId3"/>
          <a:srcRect/>
          <a:stretch>
            <a:fillRect/>
          </a:stretch>
        </p:blipFill>
        <p:spPr bwMode="auto">
          <a:xfrm>
            <a:off x="2700338" y="1262063"/>
            <a:ext cx="1790700" cy="2114550"/>
          </a:xfrm>
          <a:prstGeom prst="rect">
            <a:avLst/>
          </a:prstGeom>
          <a:noFill/>
          <a:ln w="9525">
            <a:noFill/>
            <a:miter lim="800000"/>
            <a:headEnd/>
            <a:tailEnd/>
          </a:ln>
        </p:spPr>
      </p:pic>
      <p:pic>
        <p:nvPicPr>
          <p:cNvPr id="436230" name="Picture 6"/>
          <p:cNvPicPr>
            <a:picLocks noChangeAspect="1" noChangeArrowheads="1"/>
          </p:cNvPicPr>
          <p:nvPr/>
        </p:nvPicPr>
        <p:blipFill>
          <a:blip r:embed="rId4"/>
          <a:srcRect/>
          <a:stretch>
            <a:fillRect/>
          </a:stretch>
        </p:blipFill>
        <p:spPr bwMode="auto">
          <a:xfrm>
            <a:off x="4787900" y="1262063"/>
            <a:ext cx="1752600" cy="2095500"/>
          </a:xfrm>
          <a:prstGeom prst="rect">
            <a:avLst/>
          </a:prstGeom>
          <a:noFill/>
          <a:ln w="9525">
            <a:noFill/>
            <a:miter lim="800000"/>
            <a:headEnd/>
            <a:tailEnd/>
          </a:ln>
        </p:spPr>
      </p:pic>
      <p:pic>
        <p:nvPicPr>
          <p:cNvPr id="436231" name="Picture 7"/>
          <p:cNvPicPr>
            <a:picLocks noChangeAspect="1" noChangeArrowheads="1"/>
          </p:cNvPicPr>
          <p:nvPr/>
        </p:nvPicPr>
        <p:blipFill>
          <a:blip r:embed="rId5"/>
          <a:srcRect/>
          <a:stretch>
            <a:fillRect/>
          </a:stretch>
        </p:blipFill>
        <p:spPr bwMode="auto">
          <a:xfrm>
            <a:off x="1331913" y="3638550"/>
            <a:ext cx="2733675" cy="2076450"/>
          </a:xfrm>
          <a:prstGeom prst="rect">
            <a:avLst/>
          </a:prstGeom>
          <a:noFill/>
          <a:ln w="9525">
            <a:noFill/>
            <a:miter lim="800000"/>
            <a:headEnd/>
            <a:tailEnd/>
          </a:ln>
        </p:spPr>
      </p:pic>
      <p:pic>
        <p:nvPicPr>
          <p:cNvPr id="436232" name="Picture 8"/>
          <p:cNvPicPr>
            <a:picLocks noChangeAspect="1" noChangeArrowheads="1"/>
          </p:cNvPicPr>
          <p:nvPr/>
        </p:nvPicPr>
        <p:blipFill>
          <a:blip r:embed="rId6"/>
          <a:srcRect/>
          <a:stretch>
            <a:fillRect/>
          </a:stretch>
        </p:blipFill>
        <p:spPr bwMode="auto">
          <a:xfrm>
            <a:off x="6877050" y="1262063"/>
            <a:ext cx="1724025" cy="2114550"/>
          </a:xfrm>
          <a:prstGeom prst="rect">
            <a:avLst/>
          </a:prstGeom>
          <a:noFill/>
          <a:ln w="9525">
            <a:noFill/>
            <a:miter lim="800000"/>
            <a:headEnd/>
            <a:tailEnd/>
          </a:ln>
        </p:spPr>
      </p:pic>
      <p:pic>
        <p:nvPicPr>
          <p:cNvPr id="436233" name="Picture 9"/>
          <p:cNvPicPr>
            <a:picLocks noChangeAspect="1" noChangeArrowheads="1"/>
          </p:cNvPicPr>
          <p:nvPr/>
        </p:nvPicPr>
        <p:blipFill>
          <a:blip r:embed="rId7"/>
          <a:srcRect/>
          <a:stretch>
            <a:fillRect/>
          </a:stretch>
        </p:blipFill>
        <p:spPr bwMode="auto">
          <a:xfrm>
            <a:off x="5003800" y="3638550"/>
            <a:ext cx="2676525" cy="20383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6228"/>
                                        </p:tgtEl>
                                        <p:attrNameLst>
                                          <p:attrName>style.visibility</p:attrName>
                                        </p:attrNameLst>
                                      </p:cBhvr>
                                      <p:to>
                                        <p:strVal val="visible"/>
                                      </p:to>
                                    </p:set>
                                    <p:animEffect transition="in" filter="blinds(horizontal)">
                                      <p:cBhvr>
                                        <p:cTn id="7" dur="500"/>
                                        <p:tgtEl>
                                          <p:spTgt spid="436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6229"/>
                                        </p:tgtEl>
                                        <p:attrNameLst>
                                          <p:attrName>style.visibility</p:attrName>
                                        </p:attrNameLst>
                                      </p:cBhvr>
                                      <p:to>
                                        <p:strVal val="visible"/>
                                      </p:to>
                                    </p:set>
                                    <p:animEffect transition="in" filter="blinds(horizontal)">
                                      <p:cBhvr>
                                        <p:cTn id="12" dur="500"/>
                                        <p:tgtEl>
                                          <p:spTgt spid="4362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6230"/>
                                        </p:tgtEl>
                                        <p:attrNameLst>
                                          <p:attrName>style.visibility</p:attrName>
                                        </p:attrNameLst>
                                      </p:cBhvr>
                                      <p:to>
                                        <p:strVal val="visible"/>
                                      </p:to>
                                    </p:set>
                                    <p:animEffect transition="in" filter="blinds(horizontal)">
                                      <p:cBhvr>
                                        <p:cTn id="17" dur="500"/>
                                        <p:tgtEl>
                                          <p:spTgt spid="436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6232"/>
                                        </p:tgtEl>
                                        <p:attrNameLst>
                                          <p:attrName>style.visibility</p:attrName>
                                        </p:attrNameLst>
                                      </p:cBhvr>
                                      <p:to>
                                        <p:strVal val="visible"/>
                                      </p:to>
                                    </p:set>
                                    <p:animEffect transition="in" filter="blinds(horizontal)">
                                      <p:cBhvr>
                                        <p:cTn id="22" dur="500"/>
                                        <p:tgtEl>
                                          <p:spTgt spid="436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36231"/>
                                        </p:tgtEl>
                                        <p:attrNameLst>
                                          <p:attrName>style.visibility</p:attrName>
                                        </p:attrNameLst>
                                      </p:cBhvr>
                                      <p:to>
                                        <p:strVal val="visible"/>
                                      </p:to>
                                    </p:set>
                                    <p:anim calcmode="lin" valueType="num">
                                      <p:cBhvr additive="base">
                                        <p:cTn id="27" dur="500" fill="hold"/>
                                        <p:tgtEl>
                                          <p:spTgt spid="436231"/>
                                        </p:tgtEl>
                                        <p:attrNameLst>
                                          <p:attrName>ppt_x</p:attrName>
                                        </p:attrNameLst>
                                      </p:cBhvr>
                                      <p:tavLst>
                                        <p:tav tm="0">
                                          <p:val>
                                            <p:strVal val="#ppt_x"/>
                                          </p:val>
                                        </p:tav>
                                        <p:tav tm="100000">
                                          <p:val>
                                            <p:strVal val="#ppt_x"/>
                                          </p:val>
                                        </p:tav>
                                      </p:tavLst>
                                    </p:anim>
                                    <p:anim calcmode="lin" valueType="num">
                                      <p:cBhvr additive="base">
                                        <p:cTn id="28" dur="500" fill="hold"/>
                                        <p:tgtEl>
                                          <p:spTgt spid="436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p:cNvSpPr>
          <p:nvPr/>
        </p:nvSpPr>
        <p:spPr bwMode="auto">
          <a:xfrm>
            <a:off x="3505200" y="6248400"/>
            <a:ext cx="1905000" cy="457200"/>
          </a:xfrm>
          <a:prstGeom prst="rect">
            <a:avLst/>
          </a:prstGeom>
          <a:noFill/>
          <a:ln w="9525">
            <a:noFill/>
            <a:miter lim="800000"/>
            <a:headEnd/>
            <a:tailEnd/>
          </a:ln>
        </p:spPr>
        <p:txBody>
          <a:bodyPr anchor="b"/>
          <a:lstStyle/>
          <a:p>
            <a:pPr algn="ctr"/>
            <a:fld id="{8DED2865-6393-411C-A35D-4EB24C5AE8B5}" type="slidenum">
              <a:rPr lang="en-US" altLang="zh-CN" sz="1400">
                <a:latin typeface="Tahoma" pitchFamily="34" charset="0"/>
              </a:rPr>
              <a:pPr algn="ctr"/>
              <a:t>26</a:t>
            </a:fld>
            <a:endParaRPr lang="en-US" altLang="zh-CN" sz="1400">
              <a:latin typeface="Tahoma" pitchFamily="34" charset="0"/>
            </a:endParaRPr>
          </a:p>
        </p:txBody>
      </p:sp>
      <p:sp>
        <p:nvSpPr>
          <p:cNvPr id="437250"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广度优先组装方式 </a:t>
            </a:r>
          </a:p>
        </p:txBody>
      </p:sp>
      <p:pic>
        <p:nvPicPr>
          <p:cNvPr id="437252" name="Picture 4"/>
          <p:cNvPicPr>
            <a:picLocks noChangeAspect="1" noChangeArrowheads="1"/>
          </p:cNvPicPr>
          <p:nvPr/>
        </p:nvPicPr>
        <p:blipFill>
          <a:blip r:embed="rId2"/>
          <a:srcRect/>
          <a:stretch>
            <a:fillRect/>
          </a:stretch>
        </p:blipFill>
        <p:spPr bwMode="auto">
          <a:xfrm>
            <a:off x="827088" y="1038225"/>
            <a:ext cx="1828800" cy="2124075"/>
          </a:xfrm>
          <a:prstGeom prst="rect">
            <a:avLst/>
          </a:prstGeom>
          <a:noFill/>
          <a:ln w="9525">
            <a:noFill/>
            <a:miter lim="800000"/>
            <a:headEnd/>
            <a:tailEnd/>
          </a:ln>
        </p:spPr>
      </p:pic>
      <p:pic>
        <p:nvPicPr>
          <p:cNvPr id="437253" name="Picture 5"/>
          <p:cNvPicPr>
            <a:picLocks noChangeAspect="1" noChangeArrowheads="1"/>
          </p:cNvPicPr>
          <p:nvPr/>
        </p:nvPicPr>
        <p:blipFill>
          <a:blip r:embed="rId3"/>
          <a:srcRect/>
          <a:stretch>
            <a:fillRect/>
          </a:stretch>
        </p:blipFill>
        <p:spPr bwMode="auto">
          <a:xfrm>
            <a:off x="3563938" y="1109662"/>
            <a:ext cx="1876425" cy="2105025"/>
          </a:xfrm>
          <a:prstGeom prst="rect">
            <a:avLst/>
          </a:prstGeom>
          <a:noFill/>
          <a:ln w="9525">
            <a:noFill/>
            <a:miter lim="800000"/>
            <a:headEnd/>
            <a:tailEnd/>
          </a:ln>
        </p:spPr>
      </p:pic>
      <p:pic>
        <p:nvPicPr>
          <p:cNvPr id="437254" name="Picture 6"/>
          <p:cNvPicPr>
            <a:picLocks noChangeAspect="1" noChangeArrowheads="1"/>
          </p:cNvPicPr>
          <p:nvPr/>
        </p:nvPicPr>
        <p:blipFill>
          <a:blip r:embed="rId4"/>
          <a:srcRect/>
          <a:stretch>
            <a:fillRect/>
          </a:stretch>
        </p:blipFill>
        <p:spPr bwMode="auto">
          <a:xfrm>
            <a:off x="827088" y="3270250"/>
            <a:ext cx="1895475" cy="2457450"/>
          </a:xfrm>
          <a:prstGeom prst="rect">
            <a:avLst/>
          </a:prstGeom>
          <a:noFill/>
          <a:ln w="9525">
            <a:noFill/>
            <a:miter lim="800000"/>
            <a:headEnd/>
            <a:tailEnd/>
          </a:ln>
        </p:spPr>
      </p:pic>
      <p:pic>
        <p:nvPicPr>
          <p:cNvPr id="437255" name="Picture 7"/>
          <p:cNvPicPr>
            <a:picLocks noChangeAspect="1" noChangeArrowheads="1"/>
          </p:cNvPicPr>
          <p:nvPr/>
        </p:nvPicPr>
        <p:blipFill>
          <a:blip r:embed="rId5"/>
          <a:srcRect/>
          <a:stretch>
            <a:fillRect/>
          </a:stretch>
        </p:blipFill>
        <p:spPr bwMode="auto">
          <a:xfrm>
            <a:off x="3492500" y="3286125"/>
            <a:ext cx="1990725" cy="2505075"/>
          </a:xfrm>
          <a:prstGeom prst="rect">
            <a:avLst/>
          </a:prstGeom>
          <a:noFill/>
          <a:ln w="9525">
            <a:noFill/>
            <a:miter lim="800000"/>
            <a:headEnd/>
            <a:tailEnd/>
          </a:ln>
        </p:spPr>
      </p:pic>
      <p:pic>
        <p:nvPicPr>
          <p:cNvPr id="437257" name="Picture 9"/>
          <p:cNvPicPr>
            <a:picLocks noChangeAspect="1" noChangeArrowheads="1"/>
          </p:cNvPicPr>
          <p:nvPr/>
        </p:nvPicPr>
        <p:blipFill>
          <a:blip r:embed="rId6"/>
          <a:srcRect/>
          <a:stretch>
            <a:fillRect/>
          </a:stretch>
        </p:blipFill>
        <p:spPr bwMode="auto">
          <a:xfrm>
            <a:off x="6372225" y="1109662"/>
            <a:ext cx="1857375" cy="2133600"/>
          </a:xfrm>
          <a:prstGeom prst="rect">
            <a:avLst/>
          </a:prstGeom>
          <a:noFill/>
          <a:ln w="9525">
            <a:noFill/>
            <a:miter lim="800000"/>
            <a:headEnd/>
            <a:tailEnd/>
          </a:ln>
        </p:spPr>
      </p:pic>
      <p:pic>
        <p:nvPicPr>
          <p:cNvPr id="437258" name="Picture 10"/>
          <p:cNvPicPr>
            <a:picLocks noChangeAspect="1" noChangeArrowheads="1"/>
          </p:cNvPicPr>
          <p:nvPr/>
        </p:nvPicPr>
        <p:blipFill>
          <a:blip r:embed="rId7"/>
          <a:srcRect/>
          <a:stretch>
            <a:fillRect/>
          </a:stretch>
        </p:blipFill>
        <p:spPr bwMode="auto">
          <a:xfrm>
            <a:off x="6443663" y="3438525"/>
            <a:ext cx="1924050" cy="23526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7252"/>
                                        </p:tgtEl>
                                        <p:attrNameLst>
                                          <p:attrName>style.visibility</p:attrName>
                                        </p:attrNameLst>
                                      </p:cBhvr>
                                      <p:to>
                                        <p:strVal val="visible"/>
                                      </p:to>
                                    </p:set>
                                    <p:animEffect transition="in" filter="blinds(horizontal)">
                                      <p:cBhvr>
                                        <p:cTn id="7" dur="500"/>
                                        <p:tgtEl>
                                          <p:spTgt spid="437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7253"/>
                                        </p:tgtEl>
                                        <p:attrNameLst>
                                          <p:attrName>style.visibility</p:attrName>
                                        </p:attrNameLst>
                                      </p:cBhvr>
                                      <p:to>
                                        <p:strVal val="visible"/>
                                      </p:to>
                                    </p:set>
                                    <p:animEffect transition="in" filter="blinds(horizontal)">
                                      <p:cBhvr>
                                        <p:cTn id="12" dur="500"/>
                                        <p:tgtEl>
                                          <p:spTgt spid="4372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7257"/>
                                        </p:tgtEl>
                                        <p:attrNameLst>
                                          <p:attrName>style.visibility</p:attrName>
                                        </p:attrNameLst>
                                      </p:cBhvr>
                                      <p:to>
                                        <p:strVal val="visible"/>
                                      </p:to>
                                    </p:set>
                                    <p:animEffect transition="in" filter="blinds(horizontal)">
                                      <p:cBhvr>
                                        <p:cTn id="17" dur="500"/>
                                        <p:tgtEl>
                                          <p:spTgt spid="437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37254"/>
                                        </p:tgtEl>
                                        <p:attrNameLst>
                                          <p:attrName>style.visibility</p:attrName>
                                        </p:attrNameLst>
                                      </p:cBhvr>
                                      <p:to>
                                        <p:strVal val="visible"/>
                                      </p:to>
                                    </p:set>
                                    <p:anim calcmode="lin" valueType="num">
                                      <p:cBhvr additive="base">
                                        <p:cTn id="22" dur="500" fill="hold"/>
                                        <p:tgtEl>
                                          <p:spTgt spid="437254"/>
                                        </p:tgtEl>
                                        <p:attrNameLst>
                                          <p:attrName>ppt_x</p:attrName>
                                        </p:attrNameLst>
                                      </p:cBhvr>
                                      <p:tavLst>
                                        <p:tav tm="0">
                                          <p:val>
                                            <p:strVal val="#ppt_x"/>
                                          </p:val>
                                        </p:tav>
                                        <p:tav tm="100000">
                                          <p:val>
                                            <p:strVal val="#ppt_x"/>
                                          </p:val>
                                        </p:tav>
                                      </p:tavLst>
                                    </p:anim>
                                    <p:anim calcmode="lin" valueType="num">
                                      <p:cBhvr additive="base">
                                        <p:cTn id="23" dur="500" fill="hold"/>
                                        <p:tgtEl>
                                          <p:spTgt spid="437254"/>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437255"/>
                                        </p:tgtEl>
                                        <p:attrNameLst>
                                          <p:attrName>style.visibility</p:attrName>
                                        </p:attrNameLst>
                                      </p:cBhvr>
                                      <p:to>
                                        <p:strVal val="visible"/>
                                      </p:to>
                                    </p:set>
                                    <p:anim calcmode="lin" valueType="num">
                                      <p:cBhvr additive="base">
                                        <p:cTn id="28" dur="500" fill="hold"/>
                                        <p:tgtEl>
                                          <p:spTgt spid="437255"/>
                                        </p:tgtEl>
                                        <p:attrNameLst>
                                          <p:attrName>ppt_x</p:attrName>
                                        </p:attrNameLst>
                                      </p:cBhvr>
                                      <p:tavLst>
                                        <p:tav tm="0">
                                          <p:val>
                                            <p:strVal val="#ppt_x"/>
                                          </p:val>
                                        </p:tav>
                                        <p:tav tm="100000">
                                          <p:val>
                                            <p:strVal val="#ppt_x"/>
                                          </p:val>
                                        </p:tav>
                                      </p:tavLst>
                                    </p:anim>
                                    <p:anim calcmode="lin" valueType="num">
                                      <p:cBhvr additive="base">
                                        <p:cTn id="29" dur="500" fill="hold"/>
                                        <p:tgtEl>
                                          <p:spTgt spid="4372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z="3200" smtClean="0">
                <a:solidFill>
                  <a:schemeClr val="tx1"/>
                </a:solidFill>
              </a:rPr>
              <a:t>较复杂的情况</a:t>
            </a:r>
          </a:p>
        </p:txBody>
      </p:sp>
      <p:sp>
        <p:nvSpPr>
          <p:cNvPr id="24579" name="Rectangle 3"/>
          <p:cNvSpPr>
            <a:spLocks noGrp="1" noChangeArrowheads="1"/>
          </p:cNvSpPr>
          <p:nvPr>
            <p:ph type="body" sz="half" idx="2"/>
          </p:nvPr>
        </p:nvSpPr>
        <p:spPr>
          <a:xfrm>
            <a:off x="4859338" y="1052513"/>
            <a:ext cx="3924300" cy="2808287"/>
          </a:xfrm>
        </p:spPr>
        <p:txBody>
          <a:bodyPr/>
          <a:lstStyle/>
          <a:p>
            <a:pPr eaLnBrk="1" hangingPunct="1">
              <a:lnSpc>
                <a:spcPct val="90000"/>
              </a:lnSpc>
            </a:pPr>
            <a:r>
              <a:rPr lang="zh-CN" altLang="en-US" smtClean="0"/>
              <a:t>图中共有</a:t>
            </a:r>
            <a:r>
              <a:rPr lang="en-US" altLang="zh-CN" smtClean="0"/>
              <a:t>12</a:t>
            </a:r>
            <a:r>
              <a:rPr lang="zh-CN" altLang="en-US" smtClean="0"/>
              <a:t>个模块</a:t>
            </a:r>
            <a:r>
              <a:rPr lang="en-US" altLang="zh-CN" smtClean="0"/>
              <a:t>A</a:t>
            </a:r>
            <a:r>
              <a:rPr lang="zh-CN" altLang="en-US" smtClean="0"/>
              <a:t>到</a:t>
            </a:r>
            <a:r>
              <a:rPr lang="en-US" altLang="zh-CN" smtClean="0"/>
              <a:t>L</a:t>
            </a:r>
          </a:p>
          <a:p>
            <a:pPr eaLnBrk="1" hangingPunct="1">
              <a:lnSpc>
                <a:spcPct val="90000"/>
              </a:lnSpc>
            </a:pPr>
            <a:r>
              <a:rPr lang="zh-CN" altLang="en-US" smtClean="0"/>
              <a:t>模块</a:t>
            </a:r>
            <a:r>
              <a:rPr lang="en-US" altLang="zh-CN" smtClean="0"/>
              <a:t>I</a:t>
            </a:r>
            <a:r>
              <a:rPr lang="zh-CN" altLang="en-US" smtClean="0"/>
              <a:t>包含</a:t>
            </a:r>
            <a:r>
              <a:rPr lang="en-US" altLang="zh-CN" smtClean="0"/>
              <a:t>IO</a:t>
            </a:r>
            <a:r>
              <a:rPr lang="zh-CN" altLang="en-US" smtClean="0"/>
              <a:t>的</a:t>
            </a:r>
            <a:r>
              <a:rPr lang="zh-CN" altLang="en-US" smtClean="0">
                <a:solidFill>
                  <a:srgbClr val="FF0000"/>
                </a:solidFill>
              </a:rPr>
              <a:t>写操作</a:t>
            </a:r>
          </a:p>
          <a:p>
            <a:pPr eaLnBrk="1" hangingPunct="1">
              <a:lnSpc>
                <a:spcPct val="90000"/>
              </a:lnSpc>
            </a:pPr>
            <a:r>
              <a:rPr lang="zh-CN" altLang="en-US" smtClean="0"/>
              <a:t>模块</a:t>
            </a:r>
            <a:r>
              <a:rPr lang="en-US" altLang="zh-CN" smtClean="0"/>
              <a:t>J</a:t>
            </a:r>
            <a:r>
              <a:rPr lang="zh-CN" altLang="en-US" smtClean="0"/>
              <a:t>包含</a:t>
            </a:r>
            <a:r>
              <a:rPr lang="en-US" altLang="zh-CN" smtClean="0"/>
              <a:t>IO</a:t>
            </a:r>
            <a:r>
              <a:rPr lang="zh-CN" altLang="en-US" smtClean="0"/>
              <a:t>的</a:t>
            </a:r>
            <a:r>
              <a:rPr lang="zh-CN" altLang="en-US" smtClean="0">
                <a:solidFill>
                  <a:srgbClr val="FF0000"/>
                </a:solidFill>
              </a:rPr>
              <a:t>读操作</a:t>
            </a:r>
          </a:p>
        </p:txBody>
      </p:sp>
      <p:grpSp>
        <p:nvGrpSpPr>
          <p:cNvPr id="2" name="Group 4"/>
          <p:cNvGrpSpPr>
            <a:grpSpLocks/>
          </p:cNvGrpSpPr>
          <p:nvPr/>
        </p:nvGrpSpPr>
        <p:grpSpPr bwMode="auto">
          <a:xfrm>
            <a:off x="250825" y="1600200"/>
            <a:ext cx="5472113" cy="4032250"/>
            <a:chOff x="476" y="1117"/>
            <a:chExt cx="5080" cy="2676"/>
          </a:xfrm>
        </p:grpSpPr>
        <p:sp>
          <p:nvSpPr>
            <p:cNvPr id="24581" name="Rectangle 5"/>
            <p:cNvSpPr>
              <a:spLocks noChangeArrowheads="1"/>
            </p:cNvSpPr>
            <p:nvPr/>
          </p:nvSpPr>
          <p:spPr bwMode="auto">
            <a:xfrm>
              <a:off x="2472" y="1117"/>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A</a:t>
              </a:r>
            </a:p>
          </p:txBody>
        </p:sp>
        <p:sp>
          <p:nvSpPr>
            <p:cNvPr id="24582" name="Rectangle 6"/>
            <p:cNvSpPr>
              <a:spLocks noChangeArrowheads="1"/>
            </p:cNvSpPr>
            <p:nvPr/>
          </p:nvSpPr>
          <p:spPr bwMode="auto">
            <a:xfrm>
              <a:off x="247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24583" name="Rectangle 7"/>
            <p:cNvSpPr>
              <a:spLocks noChangeArrowheads="1"/>
            </p:cNvSpPr>
            <p:nvPr/>
          </p:nvSpPr>
          <p:spPr bwMode="auto">
            <a:xfrm>
              <a:off x="374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D</a:t>
              </a:r>
            </a:p>
          </p:txBody>
        </p:sp>
        <p:sp>
          <p:nvSpPr>
            <p:cNvPr id="24584" name="Rectangle 8"/>
            <p:cNvSpPr>
              <a:spLocks noChangeArrowheads="1"/>
            </p:cNvSpPr>
            <p:nvPr/>
          </p:nvSpPr>
          <p:spPr bwMode="auto">
            <a:xfrm>
              <a:off x="129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B</a:t>
              </a:r>
            </a:p>
          </p:txBody>
        </p:sp>
        <p:sp>
          <p:nvSpPr>
            <p:cNvPr id="24585" name="Rectangle 9"/>
            <p:cNvSpPr>
              <a:spLocks noChangeArrowheads="1"/>
            </p:cNvSpPr>
            <p:nvPr/>
          </p:nvSpPr>
          <p:spPr bwMode="auto">
            <a:xfrm>
              <a:off x="1292"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J</a:t>
              </a:r>
            </a:p>
          </p:txBody>
        </p:sp>
        <p:sp>
          <p:nvSpPr>
            <p:cNvPr id="24586" name="Rectangle 10"/>
            <p:cNvSpPr>
              <a:spLocks noChangeArrowheads="1"/>
            </p:cNvSpPr>
            <p:nvPr/>
          </p:nvSpPr>
          <p:spPr bwMode="auto">
            <a:xfrm>
              <a:off x="4921"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I</a:t>
              </a:r>
            </a:p>
          </p:txBody>
        </p:sp>
        <p:sp>
          <p:nvSpPr>
            <p:cNvPr id="24587" name="Rectangle 11"/>
            <p:cNvSpPr>
              <a:spLocks noChangeArrowheads="1"/>
            </p:cNvSpPr>
            <p:nvPr/>
          </p:nvSpPr>
          <p:spPr bwMode="auto">
            <a:xfrm>
              <a:off x="3742"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H</a:t>
              </a:r>
            </a:p>
          </p:txBody>
        </p:sp>
        <p:sp>
          <p:nvSpPr>
            <p:cNvPr id="24588" name="Rectangle 12"/>
            <p:cNvSpPr>
              <a:spLocks noChangeArrowheads="1"/>
            </p:cNvSpPr>
            <p:nvPr/>
          </p:nvSpPr>
          <p:spPr bwMode="auto">
            <a:xfrm>
              <a:off x="2426"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G</a:t>
              </a:r>
            </a:p>
          </p:txBody>
        </p:sp>
        <p:sp>
          <p:nvSpPr>
            <p:cNvPr id="24589" name="Rectangle 13"/>
            <p:cNvSpPr>
              <a:spLocks noChangeArrowheads="1"/>
            </p:cNvSpPr>
            <p:nvPr/>
          </p:nvSpPr>
          <p:spPr bwMode="auto">
            <a:xfrm>
              <a:off x="1292"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24590" name="Rectangle 14"/>
            <p:cNvSpPr>
              <a:spLocks noChangeArrowheads="1"/>
            </p:cNvSpPr>
            <p:nvPr/>
          </p:nvSpPr>
          <p:spPr bwMode="auto">
            <a:xfrm>
              <a:off x="4377"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L</a:t>
              </a:r>
            </a:p>
          </p:txBody>
        </p:sp>
        <p:sp>
          <p:nvSpPr>
            <p:cNvPr id="24591" name="Rectangle 15"/>
            <p:cNvSpPr>
              <a:spLocks noChangeArrowheads="1"/>
            </p:cNvSpPr>
            <p:nvPr/>
          </p:nvSpPr>
          <p:spPr bwMode="auto">
            <a:xfrm>
              <a:off x="3107"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K</a:t>
              </a:r>
            </a:p>
          </p:txBody>
        </p:sp>
        <p:sp>
          <p:nvSpPr>
            <p:cNvPr id="24592" name="Rectangle 16"/>
            <p:cNvSpPr>
              <a:spLocks noChangeArrowheads="1"/>
            </p:cNvSpPr>
            <p:nvPr/>
          </p:nvSpPr>
          <p:spPr bwMode="auto">
            <a:xfrm>
              <a:off x="476"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E</a:t>
              </a:r>
            </a:p>
          </p:txBody>
        </p:sp>
        <p:sp>
          <p:nvSpPr>
            <p:cNvPr id="24593" name="Line 17"/>
            <p:cNvSpPr>
              <a:spLocks noChangeShapeType="1"/>
            </p:cNvSpPr>
            <p:nvPr/>
          </p:nvSpPr>
          <p:spPr bwMode="auto">
            <a:xfrm>
              <a:off x="2789" y="1389"/>
              <a:ext cx="0" cy="453"/>
            </a:xfrm>
            <a:prstGeom prst="line">
              <a:avLst/>
            </a:prstGeom>
            <a:noFill/>
            <a:ln w="9525">
              <a:solidFill>
                <a:schemeClr val="tx1"/>
              </a:solidFill>
              <a:round/>
              <a:headEnd/>
              <a:tailEnd/>
            </a:ln>
            <a:effectLst/>
          </p:spPr>
          <p:txBody>
            <a:bodyPr/>
            <a:lstStyle/>
            <a:p>
              <a:endParaRPr lang="zh-CN" altLang="en-US"/>
            </a:p>
          </p:txBody>
        </p:sp>
        <p:sp>
          <p:nvSpPr>
            <p:cNvPr id="24594" name="Line 18"/>
            <p:cNvSpPr>
              <a:spLocks noChangeShapeType="1"/>
            </p:cNvSpPr>
            <p:nvPr/>
          </p:nvSpPr>
          <p:spPr bwMode="auto">
            <a:xfrm flipH="1">
              <a:off x="1610" y="1389"/>
              <a:ext cx="998" cy="453"/>
            </a:xfrm>
            <a:prstGeom prst="line">
              <a:avLst/>
            </a:prstGeom>
            <a:noFill/>
            <a:ln w="9525">
              <a:solidFill>
                <a:schemeClr val="tx1"/>
              </a:solidFill>
              <a:round/>
              <a:headEnd/>
              <a:tailEnd/>
            </a:ln>
            <a:effectLst/>
          </p:spPr>
          <p:txBody>
            <a:bodyPr/>
            <a:lstStyle/>
            <a:p>
              <a:endParaRPr lang="zh-CN" altLang="en-US"/>
            </a:p>
          </p:txBody>
        </p:sp>
        <p:sp>
          <p:nvSpPr>
            <p:cNvPr id="24595" name="Line 19"/>
            <p:cNvSpPr>
              <a:spLocks noChangeShapeType="1"/>
            </p:cNvSpPr>
            <p:nvPr/>
          </p:nvSpPr>
          <p:spPr bwMode="auto">
            <a:xfrm>
              <a:off x="2971" y="1389"/>
              <a:ext cx="1088" cy="453"/>
            </a:xfrm>
            <a:prstGeom prst="line">
              <a:avLst/>
            </a:prstGeom>
            <a:noFill/>
            <a:ln w="9525">
              <a:solidFill>
                <a:schemeClr val="tx1"/>
              </a:solidFill>
              <a:round/>
              <a:headEnd/>
              <a:tailEnd/>
            </a:ln>
            <a:effectLst/>
          </p:spPr>
          <p:txBody>
            <a:bodyPr/>
            <a:lstStyle/>
            <a:p>
              <a:endParaRPr lang="zh-CN" altLang="en-US"/>
            </a:p>
          </p:txBody>
        </p:sp>
        <p:sp>
          <p:nvSpPr>
            <p:cNvPr id="24596" name="Line 20"/>
            <p:cNvSpPr>
              <a:spLocks noChangeShapeType="1"/>
            </p:cNvSpPr>
            <p:nvPr/>
          </p:nvSpPr>
          <p:spPr bwMode="auto">
            <a:xfrm>
              <a:off x="1610" y="2115"/>
              <a:ext cx="0" cy="453"/>
            </a:xfrm>
            <a:prstGeom prst="line">
              <a:avLst/>
            </a:prstGeom>
            <a:noFill/>
            <a:ln w="9525">
              <a:solidFill>
                <a:schemeClr val="tx1"/>
              </a:solidFill>
              <a:round/>
              <a:headEnd/>
              <a:tailEnd/>
            </a:ln>
            <a:effectLst/>
          </p:spPr>
          <p:txBody>
            <a:bodyPr/>
            <a:lstStyle/>
            <a:p>
              <a:endParaRPr lang="zh-CN" altLang="en-US"/>
            </a:p>
          </p:txBody>
        </p:sp>
        <p:sp>
          <p:nvSpPr>
            <p:cNvPr id="24597" name="Line 21"/>
            <p:cNvSpPr>
              <a:spLocks noChangeShapeType="1"/>
            </p:cNvSpPr>
            <p:nvPr/>
          </p:nvSpPr>
          <p:spPr bwMode="auto">
            <a:xfrm>
              <a:off x="1610" y="2840"/>
              <a:ext cx="0" cy="363"/>
            </a:xfrm>
            <a:prstGeom prst="line">
              <a:avLst/>
            </a:prstGeom>
            <a:noFill/>
            <a:ln w="9525">
              <a:solidFill>
                <a:schemeClr val="tx1"/>
              </a:solidFill>
              <a:round/>
              <a:headEnd/>
              <a:tailEnd/>
            </a:ln>
            <a:effectLst/>
          </p:spPr>
          <p:txBody>
            <a:bodyPr/>
            <a:lstStyle/>
            <a:p>
              <a:endParaRPr lang="zh-CN" altLang="en-US"/>
            </a:p>
          </p:txBody>
        </p:sp>
        <p:sp>
          <p:nvSpPr>
            <p:cNvPr id="24598" name="Line 22"/>
            <p:cNvSpPr>
              <a:spLocks noChangeShapeType="1"/>
            </p:cNvSpPr>
            <p:nvPr/>
          </p:nvSpPr>
          <p:spPr bwMode="auto">
            <a:xfrm flipV="1">
              <a:off x="1610" y="3475"/>
              <a:ext cx="0" cy="318"/>
            </a:xfrm>
            <a:prstGeom prst="line">
              <a:avLst/>
            </a:prstGeom>
            <a:noFill/>
            <a:ln w="9525">
              <a:solidFill>
                <a:schemeClr val="tx1"/>
              </a:solidFill>
              <a:round/>
              <a:headEnd/>
              <a:tailEnd type="triangle" w="med" len="lg"/>
            </a:ln>
            <a:effectLst/>
          </p:spPr>
          <p:txBody>
            <a:bodyPr/>
            <a:lstStyle/>
            <a:p>
              <a:endParaRPr lang="zh-CN" altLang="en-US"/>
            </a:p>
          </p:txBody>
        </p:sp>
        <p:sp>
          <p:nvSpPr>
            <p:cNvPr id="24599" name="Line 23"/>
            <p:cNvSpPr>
              <a:spLocks noChangeShapeType="1"/>
            </p:cNvSpPr>
            <p:nvPr/>
          </p:nvSpPr>
          <p:spPr bwMode="auto">
            <a:xfrm>
              <a:off x="5284" y="2840"/>
              <a:ext cx="0" cy="391"/>
            </a:xfrm>
            <a:prstGeom prst="line">
              <a:avLst/>
            </a:prstGeom>
            <a:noFill/>
            <a:ln w="9525">
              <a:solidFill>
                <a:schemeClr val="tx1"/>
              </a:solidFill>
              <a:round/>
              <a:headEnd/>
              <a:tailEnd type="triangle" w="med" len="lg"/>
            </a:ln>
            <a:effectLst/>
          </p:spPr>
          <p:txBody>
            <a:bodyPr/>
            <a:lstStyle/>
            <a:p>
              <a:endParaRPr lang="zh-CN" altLang="en-US"/>
            </a:p>
          </p:txBody>
        </p:sp>
        <p:sp>
          <p:nvSpPr>
            <p:cNvPr id="24600" name="Line 24"/>
            <p:cNvSpPr>
              <a:spLocks noChangeShapeType="1"/>
            </p:cNvSpPr>
            <p:nvPr/>
          </p:nvSpPr>
          <p:spPr bwMode="auto">
            <a:xfrm flipH="1">
              <a:off x="793" y="2115"/>
              <a:ext cx="590" cy="453"/>
            </a:xfrm>
            <a:prstGeom prst="line">
              <a:avLst/>
            </a:prstGeom>
            <a:noFill/>
            <a:ln w="9525">
              <a:solidFill>
                <a:schemeClr val="tx1"/>
              </a:solidFill>
              <a:round/>
              <a:headEnd/>
              <a:tailEnd/>
            </a:ln>
            <a:effectLst/>
          </p:spPr>
          <p:txBody>
            <a:bodyPr/>
            <a:lstStyle/>
            <a:p>
              <a:endParaRPr lang="zh-CN" altLang="en-US"/>
            </a:p>
          </p:txBody>
        </p:sp>
        <p:sp>
          <p:nvSpPr>
            <p:cNvPr id="24601" name="Line 25"/>
            <p:cNvSpPr>
              <a:spLocks noChangeShapeType="1"/>
            </p:cNvSpPr>
            <p:nvPr/>
          </p:nvSpPr>
          <p:spPr bwMode="auto">
            <a:xfrm>
              <a:off x="2789" y="2115"/>
              <a:ext cx="0" cy="453"/>
            </a:xfrm>
            <a:prstGeom prst="line">
              <a:avLst/>
            </a:prstGeom>
            <a:noFill/>
            <a:ln w="9525">
              <a:solidFill>
                <a:schemeClr val="tx1"/>
              </a:solidFill>
              <a:round/>
              <a:headEnd/>
              <a:tailEnd/>
            </a:ln>
            <a:effectLst/>
          </p:spPr>
          <p:txBody>
            <a:bodyPr/>
            <a:lstStyle/>
            <a:p>
              <a:endParaRPr lang="zh-CN" altLang="en-US"/>
            </a:p>
          </p:txBody>
        </p:sp>
        <p:sp>
          <p:nvSpPr>
            <p:cNvPr id="24602" name="Line 26"/>
            <p:cNvSpPr>
              <a:spLocks noChangeShapeType="1"/>
            </p:cNvSpPr>
            <p:nvPr/>
          </p:nvSpPr>
          <p:spPr bwMode="auto">
            <a:xfrm>
              <a:off x="2971" y="2115"/>
              <a:ext cx="408" cy="1088"/>
            </a:xfrm>
            <a:prstGeom prst="line">
              <a:avLst/>
            </a:prstGeom>
            <a:noFill/>
            <a:ln w="9525">
              <a:solidFill>
                <a:schemeClr val="tx1"/>
              </a:solidFill>
              <a:round/>
              <a:headEnd/>
              <a:tailEnd/>
            </a:ln>
            <a:effectLst/>
          </p:spPr>
          <p:txBody>
            <a:bodyPr/>
            <a:lstStyle/>
            <a:p>
              <a:endParaRPr lang="zh-CN" altLang="en-US"/>
            </a:p>
          </p:txBody>
        </p:sp>
        <p:sp>
          <p:nvSpPr>
            <p:cNvPr id="24603" name="Line 27"/>
            <p:cNvSpPr>
              <a:spLocks noChangeShapeType="1"/>
            </p:cNvSpPr>
            <p:nvPr/>
          </p:nvSpPr>
          <p:spPr bwMode="auto">
            <a:xfrm>
              <a:off x="4059" y="2115"/>
              <a:ext cx="0" cy="453"/>
            </a:xfrm>
            <a:prstGeom prst="line">
              <a:avLst/>
            </a:prstGeom>
            <a:noFill/>
            <a:ln w="9525">
              <a:solidFill>
                <a:schemeClr val="tx1"/>
              </a:solidFill>
              <a:round/>
              <a:headEnd/>
              <a:tailEnd/>
            </a:ln>
            <a:effectLst/>
          </p:spPr>
          <p:txBody>
            <a:bodyPr/>
            <a:lstStyle/>
            <a:p>
              <a:endParaRPr lang="zh-CN" altLang="en-US"/>
            </a:p>
          </p:txBody>
        </p:sp>
        <p:sp>
          <p:nvSpPr>
            <p:cNvPr id="24604" name="Line 28"/>
            <p:cNvSpPr>
              <a:spLocks noChangeShapeType="1"/>
            </p:cNvSpPr>
            <p:nvPr/>
          </p:nvSpPr>
          <p:spPr bwMode="auto">
            <a:xfrm flipH="1">
              <a:off x="3560" y="2840"/>
              <a:ext cx="499" cy="363"/>
            </a:xfrm>
            <a:prstGeom prst="line">
              <a:avLst/>
            </a:prstGeom>
            <a:noFill/>
            <a:ln w="9525">
              <a:solidFill>
                <a:schemeClr val="tx1"/>
              </a:solidFill>
              <a:round/>
              <a:headEnd/>
              <a:tailEnd/>
            </a:ln>
            <a:effectLst/>
          </p:spPr>
          <p:txBody>
            <a:bodyPr/>
            <a:lstStyle/>
            <a:p>
              <a:endParaRPr lang="zh-CN" altLang="en-US"/>
            </a:p>
          </p:txBody>
        </p:sp>
        <p:sp>
          <p:nvSpPr>
            <p:cNvPr id="24605" name="Line 29"/>
            <p:cNvSpPr>
              <a:spLocks noChangeShapeType="1"/>
            </p:cNvSpPr>
            <p:nvPr/>
          </p:nvSpPr>
          <p:spPr bwMode="auto">
            <a:xfrm>
              <a:off x="4241" y="2840"/>
              <a:ext cx="363" cy="363"/>
            </a:xfrm>
            <a:prstGeom prst="line">
              <a:avLst/>
            </a:prstGeom>
            <a:noFill/>
            <a:ln w="9525">
              <a:solidFill>
                <a:schemeClr val="tx1"/>
              </a:solidFill>
              <a:round/>
              <a:headEnd/>
              <a:tailEnd/>
            </a:ln>
            <a:effectLst/>
          </p:spPr>
          <p:txBody>
            <a:bodyPr/>
            <a:lstStyle/>
            <a:p>
              <a:endParaRPr lang="zh-CN" altLang="en-US"/>
            </a:p>
          </p:txBody>
        </p:sp>
        <p:sp>
          <p:nvSpPr>
            <p:cNvPr id="24606" name="Line 30"/>
            <p:cNvSpPr>
              <a:spLocks noChangeShapeType="1"/>
            </p:cNvSpPr>
            <p:nvPr/>
          </p:nvSpPr>
          <p:spPr bwMode="auto">
            <a:xfrm>
              <a:off x="4286" y="2115"/>
              <a:ext cx="907" cy="453"/>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smtClean="0">
                <a:solidFill>
                  <a:schemeClr val="tx1"/>
                </a:solidFill>
              </a:rPr>
              <a:t>自顶向下的增量测试</a:t>
            </a:r>
          </a:p>
        </p:txBody>
      </p:sp>
      <p:sp>
        <p:nvSpPr>
          <p:cNvPr id="299011" name="Rectangle 3"/>
          <p:cNvSpPr>
            <a:spLocks noGrp="1" noChangeArrowheads="1"/>
          </p:cNvSpPr>
          <p:nvPr>
            <p:ph type="body" sz="half" idx="1"/>
          </p:nvPr>
        </p:nvSpPr>
        <p:spPr>
          <a:xfrm>
            <a:off x="179388" y="1219200"/>
            <a:ext cx="3630612" cy="4267200"/>
          </a:xfrm>
        </p:spPr>
        <p:txBody>
          <a:bodyPr/>
          <a:lstStyle/>
          <a:p>
            <a:pPr eaLnBrk="1" hangingPunct="1"/>
            <a:r>
              <a:rPr lang="zh-CN" altLang="en-US" sz="2400" smtClean="0"/>
              <a:t>首先测试模块</a:t>
            </a:r>
            <a:r>
              <a:rPr lang="en-US" altLang="zh-CN" sz="2400" smtClean="0"/>
              <a:t>A</a:t>
            </a:r>
            <a:r>
              <a:rPr lang="zh-CN" altLang="en-US" sz="2400" smtClean="0"/>
              <a:t>，需要</a:t>
            </a:r>
            <a:r>
              <a:rPr lang="zh-CN" altLang="en-US" sz="2400" smtClean="0">
                <a:solidFill>
                  <a:srgbClr val="FF0000"/>
                </a:solidFill>
              </a:rPr>
              <a:t>设计代表模块</a:t>
            </a:r>
            <a:r>
              <a:rPr lang="en-US" altLang="zh-CN" sz="2400" smtClean="0">
                <a:solidFill>
                  <a:srgbClr val="FF0000"/>
                </a:solidFill>
              </a:rPr>
              <a:t>B,C,D</a:t>
            </a:r>
            <a:r>
              <a:rPr lang="zh-CN" altLang="en-US" sz="2400" smtClean="0">
                <a:solidFill>
                  <a:srgbClr val="FF0000"/>
                </a:solidFill>
              </a:rPr>
              <a:t>的桩模块</a:t>
            </a:r>
            <a:r>
              <a:rPr lang="zh-CN" altLang="en-US" sz="2400" smtClean="0"/>
              <a:t>；如图</a:t>
            </a:r>
          </a:p>
          <a:p>
            <a:pPr eaLnBrk="1" hangingPunct="1"/>
            <a:r>
              <a:rPr lang="zh-CN" altLang="en-US" sz="2400" smtClean="0"/>
              <a:t>接着用实际模块代替桩模块，如</a:t>
            </a:r>
            <a:r>
              <a:rPr lang="en-US" altLang="zh-CN" sz="2400" smtClean="0"/>
              <a:t>B</a:t>
            </a:r>
            <a:r>
              <a:rPr lang="zh-CN" altLang="en-US" sz="2400" smtClean="0"/>
              <a:t>，并</a:t>
            </a:r>
            <a:r>
              <a:rPr lang="zh-CN" altLang="en-US" sz="2400" smtClean="0">
                <a:solidFill>
                  <a:srgbClr val="FF0000"/>
                </a:solidFill>
              </a:rPr>
              <a:t>添加</a:t>
            </a:r>
            <a:r>
              <a:rPr lang="en-US" altLang="zh-CN" sz="2400" smtClean="0">
                <a:solidFill>
                  <a:srgbClr val="FF0000"/>
                </a:solidFill>
              </a:rPr>
              <a:t>B</a:t>
            </a:r>
            <a:r>
              <a:rPr lang="zh-CN" altLang="en-US" sz="2400" smtClean="0">
                <a:solidFill>
                  <a:srgbClr val="FF0000"/>
                </a:solidFill>
              </a:rPr>
              <a:t>的桩模块</a:t>
            </a:r>
            <a:r>
              <a:rPr lang="zh-CN" altLang="en-US" sz="2400" smtClean="0"/>
              <a:t>；如图</a:t>
            </a:r>
          </a:p>
          <a:p>
            <a:pPr eaLnBrk="1" hangingPunct="1"/>
            <a:r>
              <a:rPr lang="zh-CN" altLang="en-US" sz="2400" smtClean="0"/>
              <a:t>增量的序列有多种可能，例如：</a:t>
            </a:r>
            <a:r>
              <a:rPr lang="en-US" altLang="zh-CN" sz="2400" b="1" smtClean="0">
                <a:solidFill>
                  <a:srgbClr val="0000FF"/>
                </a:solidFill>
              </a:rPr>
              <a:t>ABFJDICGEKHL</a:t>
            </a:r>
            <a:r>
              <a:rPr lang="zh-CN" altLang="en-US" sz="2400" smtClean="0"/>
              <a:t>，加入 </a:t>
            </a:r>
            <a:r>
              <a:rPr lang="en-US" altLang="zh-CN" sz="2400" smtClean="0"/>
              <a:t>I </a:t>
            </a:r>
            <a:r>
              <a:rPr lang="zh-CN" altLang="en-US" sz="2400" smtClean="0"/>
              <a:t>后如图</a:t>
            </a:r>
          </a:p>
        </p:txBody>
      </p:sp>
      <p:grpSp>
        <p:nvGrpSpPr>
          <p:cNvPr id="2" name="Group 4"/>
          <p:cNvGrpSpPr>
            <a:grpSpLocks/>
          </p:cNvGrpSpPr>
          <p:nvPr/>
        </p:nvGrpSpPr>
        <p:grpSpPr bwMode="auto">
          <a:xfrm>
            <a:off x="4464050" y="1919288"/>
            <a:ext cx="3529013" cy="1509712"/>
            <a:chOff x="2789" y="1071"/>
            <a:chExt cx="2217" cy="946"/>
          </a:xfrm>
        </p:grpSpPr>
        <p:sp>
          <p:nvSpPr>
            <p:cNvPr id="25623" name="Rectangle 5"/>
            <p:cNvSpPr>
              <a:spLocks noChangeArrowheads="1"/>
            </p:cNvSpPr>
            <p:nvPr/>
          </p:nvSpPr>
          <p:spPr bwMode="auto">
            <a:xfrm>
              <a:off x="3667" y="1071"/>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A</a:t>
              </a:r>
            </a:p>
          </p:txBody>
        </p:sp>
        <p:sp>
          <p:nvSpPr>
            <p:cNvPr id="25624" name="Rectangle 6"/>
            <p:cNvSpPr>
              <a:spLocks noChangeArrowheads="1"/>
            </p:cNvSpPr>
            <p:nvPr/>
          </p:nvSpPr>
          <p:spPr bwMode="auto">
            <a:xfrm>
              <a:off x="3560" y="1759"/>
              <a:ext cx="590" cy="258"/>
            </a:xfrm>
            <a:prstGeom prst="rect">
              <a:avLst/>
            </a:prstGeom>
            <a:solidFill>
              <a:schemeClr val="accent1">
                <a:alpha val="49019"/>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C</a:t>
              </a:r>
            </a:p>
          </p:txBody>
        </p:sp>
        <p:sp>
          <p:nvSpPr>
            <p:cNvPr id="25625" name="Rectangle 7"/>
            <p:cNvSpPr>
              <a:spLocks noChangeArrowheads="1"/>
            </p:cNvSpPr>
            <p:nvPr/>
          </p:nvSpPr>
          <p:spPr bwMode="auto">
            <a:xfrm>
              <a:off x="4468" y="1752"/>
              <a:ext cx="538" cy="258"/>
            </a:xfrm>
            <a:prstGeom prst="rect">
              <a:avLst/>
            </a:prstGeom>
            <a:solidFill>
              <a:schemeClr val="accent1">
                <a:alpha val="49019"/>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D</a:t>
              </a:r>
            </a:p>
          </p:txBody>
        </p:sp>
        <p:sp>
          <p:nvSpPr>
            <p:cNvPr id="25626" name="Rectangle 8"/>
            <p:cNvSpPr>
              <a:spLocks noChangeArrowheads="1"/>
            </p:cNvSpPr>
            <p:nvPr/>
          </p:nvSpPr>
          <p:spPr bwMode="auto">
            <a:xfrm>
              <a:off x="2789" y="1759"/>
              <a:ext cx="509" cy="258"/>
            </a:xfrm>
            <a:prstGeom prst="rect">
              <a:avLst/>
            </a:prstGeom>
            <a:solidFill>
              <a:schemeClr val="accent1">
                <a:alpha val="49019"/>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B</a:t>
              </a:r>
            </a:p>
          </p:txBody>
        </p:sp>
        <p:sp>
          <p:nvSpPr>
            <p:cNvPr id="25627" name="Line 9"/>
            <p:cNvSpPr>
              <a:spLocks noChangeShapeType="1"/>
            </p:cNvSpPr>
            <p:nvPr/>
          </p:nvSpPr>
          <p:spPr bwMode="auto">
            <a:xfrm>
              <a:off x="3882" y="1329"/>
              <a:ext cx="0" cy="430"/>
            </a:xfrm>
            <a:prstGeom prst="line">
              <a:avLst/>
            </a:prstGeom>
            <a:noFill/>
            <a:ln w="9525">
              <a:solidFill>
                <a:schemeClr val="tx1"/>
              </a:solidFill>
              <a:round/>
              <a:headEnd/>
              <a:tailEnd/>
            </a:ln>
            <a:effectLst/>
          </p:spPr>
          <p:txBody>
            <a:bodyPr/>
            <a:lstStyle/>
            <a:p>
              <a:endParaRPr lang="zh-CN" altLang="en-US"/>
            </a:p>
          </p:txBody>
        </p:sp>
        <p:sp>
          <p:nvSpPr>
            <p:cNvPr id="25628" name="Line 10"/>
            <p:cNvSpPr>
              <a:spLocks noChangeShapeType="1"/>
            </p:cNvSpPr>
            <p:nvPr/>
          </p:nvSpPr>
          <p:spPr bwMode="auto">
            <a:xfrm flipH="1">
              <a:off x="3082" y="1329"/>
              <a:ext cx="678" cy="430"/>
            </a:xfrm>
            <a:prstGeom prst="line">
              <a:avLst/>
            </a:prstGeom>
            <a:noFill/>
            <a:ln w="9525">
              <a:solidFill>
                <a:schemeClr val="tx1"/>
              </a:solidFill>
              <a:round/>
              <a:headEnd/>
              <a:tailEnd/>
            </a:ln>
            <a:effectLst/>
          </p:spPr>
          <p:txBody>
            <a:bodyPr/>
            <a:lstStyle/>
            <a:p>
              <a:endParaRPr lang="zh-CN" altLang="en-US"/>
            </a:p>
          </p:txBody>
        </p:sp>
        <p:sp>
          <p:nvSpPr>
            <p:cNvPr id="25629" name="Line 11"/>
            <p:cNvSpPr>
              <a:spLocks noChangeShapeType="1"/>
            </p:cNvSpPr>
            <p:nvPr/>
          </p:nvSpPr>
          <p:spPr bwMode="auto">
            <a:xfrm>
              <a:off x="4006" y="1329"/>
              <a:ext cx="738" cy="430"/>
            </a:xfrm>
            <a:prstGeom prst="line">
              <a:avLst/>
            </a:prstGeom>
            <a:noFill/>
            <a:ln w="9525">
              <a:solidFill>
                <a:schemeClr val="tx1"/>
              </a:solidFill>
              <a:round/>
              <a:headEnd/>
              <a:tailEnd/>
            </a:ln>
            <a:effectLst/>
          </p:spPr>
          <p:txBody>
            <a:bodyPr/>
            <a:lstStyle/>
            <a:p>
              <a:endParaRPr lang="zh-CN" altLang="en-US"/>
            </a:p>
          </p:txBody>
        </p:sp>
      </p:grpSp>
      <p:grpSp>
        <p:nvGrpSpPr>
          <p:cNvPr id="3" name="Group 12"/>
          <p:cNvGrpSpPr>
            <a:grpSpLocks/>
          </p:cNvGrpSpPr>
          <p:nvPr/>
        </p:nvGrpSpPr>
        <p:grpSpPr bwMode="auto">
          <a:xfrm>
            <a:off x="3671888" y="3000375"/>
            <a:ext cx="1800225" cy="1584325"/>
            <a:chOff x="2245" y="2341"/>
            <a:chExt cx="1134" cy="955"/>
          </a:xfrm>
        </p:grpSpPr>
        <p:sp>
          <p:nvSpPr>
            <p:cNvPr id="25618" name="Rectangle 13"/>
            <p:cNvSpPr>
              <a:spLocks noChangeArrowheads="1"/>
            </p:cNvSpPr>
            <p:nvPr/>
          </p:nvSpPr>
          <p:spPr bwMode="auto">
            <a:xfrm>
              <a:off x="2867" y="3038"/>
              <a:ext cx="512" cy="258"/>
            </a:xfrm>
            <a:prstGeom prst="rect">
              <a:avLst/>
            </a:prstGeom>
            <a:solidFill>
              <a:schemeClr val="accent1">
                <a:alpha val="45882"/>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F</a:t>
              </a:r>
            </a:p>
          </p:txBody>
        </p:sp>
        <p:sp>
          <p:nvSpPr>
            <p:cNvPr id="25619" name="Rectangle 14"/>
            <p:cNvSpPr>
              <a:spLocks noChangeArrowheads="1"/>
            </p:cNvSpPr>
            <p:nvPr/>
          </p:nvSpPr>
          <p:spPr bwMode="auto">
            <a:xfrm>
              <a:off x="2245" y="3038"/>
              <a:ext cx="499" cy="258"/>
            </a:xfrm>
            <a:prstGeom prst="rect">
              <a:avLst/>
            </a:prstGeom>
            <a:solidFill>
              <a:schemeClr val="accent1">
                <a:alpha val="45882"/>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E</a:t>
              </a:r>
            </a:p>
          </p:txBody>
        </p:sp>
        <p:sp>
          <p:nvSpPr>
            <p:cNvPr id="25620" name="Line 15"/>
            <p:cNvSpPr>
              <a:spLocks noChangeShapeType="1"/>
            </p:cNvSpPr>
            <p:nvPr/>
          </p:nvSpPr>
          <p:spPr bwMode="auto">
            <a:xfrm>
              <a:off x="3082" y="2608"/>
              <a:ext cx="0" cy="430"/>
            </a:xfrm>
            <a:prstGeom prst="line">
              <a:avLst/>
            </a:prstGeom>
            <a:noFill/>
            <a:ln w="9525">
              <a:solidFill>
                <a:schemeClr val="tx1"/>
              </a:solidFill>
              <a:round/>
              <a:headEnd/>
              <a:tailEnd/>
            </a:ln>
            <a:effectLst/>
          </p:spPr>
          <p:txBody>
            <a:bodyPr/>
            <a:lstStyle/>
            <a:p>
              <a:endParaRPr lang="zh-CN" altLang="en-US"/>
            </a:p>
          </p:txBody>
        </p:sp>
        <p:sp>
          <p:nvSpPr>
            <p:cNvPr id="25621" name="Line 16"/>
            <p:cNvSpPr>
              <a:spLocks noChangeShapeType="1"/>
            </p:cNvSpPr>
            <p:nvPr/>
          </p:nvSpPr>
          <p:spPr bwMode="auto">
            <a:xfrm flipH="1">
              <a:off x="2528" y="2608"/>
              <a:ext cx="400" cy="430"/>
            </a:xfrm>
            <a:prstGeom prst="line">
              <a:avLst/>
            </a:prstGeom>
            <a:noFill/>
            <a:ln w="9525">
              <a:solidFill>
                <a:schemeClr val="tx1"/>
              </a:solidFill>
              <a:round/>
              <a:headEnd/>
              <a:tailEnd/>
            </a:ln>
            <a:effectLst/>
          </p:spPr>
          <p:txBody>
            <a:bodyPr/>
            <a:lstStyle/>
            <a:p>
              <a:endParaRPr lang="zh-CN" altLang="en-US"/>
            </a:p>
          </p:txBody>
        </p:sp>
        <p:sp>
          <p:nvSpPr>
            <p:cNvPr id="25622" name="Rectangle 17"/>
            <p:cNvSpPr>
              <a:spLocks noChangeArrowheads="1"/>
            </p:cNvSpPr>
            <p:nvPr/>
          </p:nvSpPr>
          <p:spPr bwMode="auto">
            <a:xfrm>
              <a:off x="2744" y="2341"/>
              <a:ext cx="509"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B</a:t>
              </a:r>
            </a:p>
          </p:txBody>
        </p:sp>
      </p:grpSp>
      <p:grpSp>
        <p:nvGrpSpPr>
          <p:cNvPr id="4" name="Group 18"/>
          <p:cNvGrpSpPr>
            <a:grpSpLocks/>
          </p:cNvGrpSpPr>
          <p:nvPr/>
        </p:nvGrpSpPr>
        <p:grpSpPr bwMode="auto">
          <a:xfrm>
            <a:off x="4608513" y="4149725"/>
            <a:ext cx="898525" cy="1868488"/>
            <a:chOff x="2822" y="3024"/>
            <a:chExt cx="512" cy="1177"/>
          </a:xfrm>
        </p:grpSpPr>
        <p:sp>
          <p:nvSpPr>
            <p:cNvPr id="25614" name="Rectangle 19"/>
            <p:cNvSpPr>
              <a:spLocks noChangeArrowheads="1"/>
            </p:cNvSpPr>
            <p:nvPr/>
          </p:nvSpPr>
          <p:spPr bwMode="auto">
            <a:xfrm>
              <a:off x="2867" y="3641"/>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J</a:t>
              </a:r>
            </a:p>
          </p:txBody>
        </p:sp>
        <p:sp>
          <p:nvSpPr>
            <p:cNvPr id="25615" name="Line 20"/>
            <p:cNvSpPr>
              <a:spLocks noChangeShapeType="1"/>
            </p:cNvSpPr>
            <p:nvPr/>
          </p:nvSpPr>
          <p:spPr bwMode="auto">
            <a:xfrm>
              <a:off x="3082" y="3296"/>
              <a:ext cx="0" cy="345"/>
            </a:xfrm>
            <a:prstGeom prst="line">
              <a:avLst/>
            </a:prstGeom>
            <a:noFill/>
            <a:ln w="9525">
              <a:solidFill>
                <a:schemeClr val="tx1"/>
              </a:solidFill>
              <a:round/>
              <a:headEnd/>
              <a:tailEnd/>
            </a:ln>
            <a:effectLst/>
          </p:spPr>
          <p:txBody>
            <a:bodyPr/>
            <a:lstStyle/>
            <a:p>
              <a:endParaRPr lang="zh-CN" altLang="en-US"/>
            </a:p>
          </p:txBody>
        </p:sp>
        <p:sp>
          <p:nvSpPr>
            <p:cNvPr id="25616" name="Line 21"/>
            <p:cNvSpPr>
              <a:spLocks noChangeShapeType="1"/>
            </p:cNvSpPr>
            <p:nvPr/>
          </p:nvSpPr>
          <p:spPr bwMode="auto">
            <a:xfrm flipV="1">
              <a:off x="3082" y="3899"/>
              <a:ext cx="0" cy="302"/>
            </a:xfrm>
            <a:prstGeom prst="line">
              <a:avLst/>
            </a:prstGeom>
            <a:noFill/>
            <a:ln w="9525">
              <a:solidFill>
                <a:schemeClr val="tx1"/>
              </a:solidFill>
              <a:round/>
              <a:headEnd/>
              <a:tailEnd type="triangle" w="med" len="lg"/>
            </a:ln>
            <a:effectLst/>
          </p:spPr>
          <p:txBody>
            <a:bodyPr/>
            <a:lstStyle/>
            <a:p>
              <a:endParaRPr lang="zh-CN" altLang="en-US"/>
            </a:p>
          </p:txBody>
        </p:sp>
        <p:sp>
          <p:nvSpPr>
            <p:cNvPr id="25617" name="Rectangle 22"/>
            <p:cNvSpPr>
              <a:spLocks noChangeArrowheads="1"/>
            </p:cNvSpPr>
            <p:nvPr/>
          </p:nvSpPr>
          <p:spPr bwMode="auto">
            <a:xfrm>
              <a:off x="2822" y="3024"/>
              <a:ext cx="512" cy="27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grpSp>
      <p:grpSp>
        <p:nvGrpSpPr>
          <p:cNvPr id="5" name="Group 23"/>
          <p:cNvGrpSpPr>
            <a:grpSpLocks/>
          </p:cNvGrpSpPr>
          <p:nvPr/>
        </p:nvGrpSpPr>
        <p:grpSpPr bwMode="auto">
          <a:xfrm>
            <a:off x="7129463" y="2997200"/>
            <a:ext cx="2014537" cy="2103438"/>
            <a:chOff x="4468" y="2341"/>
            <a:chExt cx="1192" cy="1325"/>
          </a:xfrm>
        </p:grpSpPr>
        <p:sp>
          <p:nvSpPr>
            <p:cNvPr id="25608" name="Line 24"/>
            <p:cNvSpPr>
              <a:spLocks noChangeShapeType="1"/>
            </p:cNvSpPr>
            <p:nvPr/>
          </p:nvSpPr>
          <p:spPr bwMode="auto">
            <a:xfrm>
              <a:off x="5420" y="3294"/>
              <a:ext cx="0" cy="372"/>
            </a:xfrm>
            <a:prstGeom prst="line">
              <a:avLst/>
            </a:prstGeom>
            <a:noFill/>
            <a:ln w="9525">
              <a:solidFill>
                <a:schemeClr val="tx1"/>
              </a:solidFill>
              <a:round/>
              <a:headEnd/>
              <a:tailEnd type="triangle" w="med" len="lg"/>
            </a:ln>
            <a:effectLst/>
          </p:spPr>
          <p:txBody>
            <a:bodyPr/>
            <a:lstStyle/>
            <a:p>
              <a:endParaRPr lang="zh-CN" altLang="en-US"/>
            </a:p>
          </p:txBody>
        </p:sp>
        <p:sp>
          <p:nvSpPr>
            <p:cNvPr id="25609" name="Line 25"/>
            <p:cNvSpPr>
              <a:spLocks noChangeShapeType="1"/>
            </p:cNvSpPr>
            <p:nvPr/>
          </p:nvSpPr>
          <p:spPr bwMode="auto">
            <a:xfrm>
              <a:off x="4744" y="2608"/>
              <a:ext cx="0" cy="430"/>
            </a:xfrm>
            <a:prstGeom prst="line">
              <a:avLst/>
            </a:prstGeom>
            <a:noFill/>
            <a:ln w="9525">
              <a:solidFill>
                <a:schemeClr val="tx1"/>
              </a:solidFill>
              <a:round/>
              <a:headEnd/>
              <a:tailEnd/>
            </a:ln>
            <a:effectLst/>
          </p:spPr>
          <p:txBody>
            <a:bodyPr/>
            <a:lstStyle/>
            <a:p>
              <a:endParaRPr lang="zh-CN" altLang="en-US"/>
            </a:p>
          </p:txBody>
        </p:sp>
        <p:sp>
          <p:nvSpPr>
            <p:cNvPr id="25610" name="Line 26"/>
            <p:cNvSpPr>
              <a:spLocks noChangeShapeType="1"/>
            </p:cNvSpPr>
            <p:nvPr/>
          </p:nvSpPr>
          <p:spPr bwMode="auto">
            <a:xfrm>
              <a:off x="4898" y="2608"/>
              <a:ext cx="522" cy="414"/>
            </a:xfrm>
            <a:prstGeom prst="line">
              <a:avLst/>
            </a:prstGeom>
            <a:noFill/>
            <a:ln w="9525">
              <a:solidFill>
                <a:schemeClr val="tx1"/>
              </a:solidFill>
              <a:round/>
              <a:headEnd/>
              <a:tailEnd/>
            </a:ln>
            <a:effectLst/>
          </p:spPr>
          <p:txBody>
            <a:bodyPr/>
            <a:lstStyle/>
            <a:p>
              <a:endParaRPr lang="zh-CN" altLang="en-US"/>
            </a:p>
          </p:txBody>
        </p:sp>
        <p:sp>
          <p:nvSpPr>
            <p:cNvPr id="25611" name="Rectangle 27"/>
            <p:cNvSpPr>
              <a:spLocks noChangeArrowheads="1"/>
            </p:cNvSpPr>
            <p:nvPr/>
          </p:nvSpPr>
          <p:spPr bwMode="auto">
            <a:xfrm>
              <a:off x="4468" y="2341"/>
              <a:ext cx="512" cy="27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D</a:t>
              </a:r>
            </a:p>
          </p:txBody>
        </p:sp>
        <p:sp>
          <p:nvSpPr>
            <p:cNvPr id="25612" name="Rectangle 28"/>
            <p:cNvSpPr>
              <a:spLocks noChangeArrowheads="1"/>
            </p:cNvSpPr>
            <p:nvPr/>
          </p:nvSpPr>
          <p:spPr bwMode="auto">
            <a:xfrm>
              <a:off x="4513" y="3022"/>
              <a:ext cx="499" cy="270"/>
            </a:xfrm>
            <a:prstGeom prst="rect">
              <a:avLst/>
            </a:prstGeom>
            <a:solidFill>
              <a:schemeClr val="accent1">
                <a:alpha val="45882"/>
              </a:schemeClr>
            </a:solidFill>
            <a:ln w="9525">
              <a:solidFill>
                <a:schemeClr val="tx1"/>
              </a:solidFill>
              <a:prstDash val="dash"/>
              <a:miter lim="800000"/>
              <a:headEnd/>
              <a:tailEnd/>
            </a:ln>
            <a:effectLst/>
          </p:spPr>
          <p:txBody>
            <a:bodyPr wrap="none" anchor="ctr"/>
            <a:lstStyle/>
            <a:p>
              <a:pPr algn="ctr"/>
              <a:r>
                <a:rPr lang="en-US" altLang="zh-CN" sz="1800"/>
                <a:t>stub</a:t>
              </a:r>
              <a:r>
                <a:rPr lang="en-US" altLang="zh-CN" b="1"/>
                <a:t>H</a:t>
              </a:r>
            </a:p>
          </p:txBody>
        </p:sp>
        <p:sp>
          <p:nvSpPr>
            <p:cNvPr id="25613" name="Rectangle 29"/>
            <p:cNvSpPr>
              <a:spLocks noChangeArrowheads="1"/>
            </p:cNvSpPr>
            <p:nvPr/>
          </p:nvSpPr>
          <p:spPr bwMode="auto">
            <a:xfrm>
              <a:off x="5148" y="3022"/>
              <a:ext cx="512" cy="27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I</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9011">
                                            <p:txEl>
                                              <p:pRg st="0" end="0"/>
                                            </p:txEl>
                                          </p:spTgt>
                                        </p:tgtEl>
                                        <p:attrNameLst>
                                          <p:attrName>style.visibility</p:attrName>
                                        </p:attrNameLst>
                                      </p:cBhvr>
                                      <p:to>
                                        <p:strVal val="visible"/>
                                      </p:to>
                                    </p:set>
                                    <p:animEffect transition="in" filter="wipe(left)">
                                      <p:cBhvr>
                                        <p:cTn id="7" dur="1000"/>
                                        <p:tgtEl>
                                          <p:spTgt spid="299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par>
                          <p:cTn id="13" fill="hold" nodeType="afterGroup">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99011">
                                            <p:txEl>
                                              <p:pRg st="1" end="1"/>
                                            </p:txEl>
                                          </p:spTgt>
                                        </p:tgtEl>
                                        <p:attrNameLst>
                                          <p:attrName>style.visibility</p:attrName>
                                        </p:attrNameLst>
                                      </p:cBhvr>
                                      <p:to>
                                        <p:strVal val="visible"/>
                                      </p:to>
                                    </p:set>
                                    <p:animEffect transition="in" filter="wipe(up)">
                                      <p:cBhvr>
                                        <p:cTn id="16" dur="1000"/>
                                        <p:tgtEl>
                                          <p:spTgt spid="299011">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1000"/>
                                        <p:tgtEl>
                                          <p:spTgt spid="3"/>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99011">
                                            <p:txEl>
                                              <p:pRg st="2" end="2"/>
                                            </p:txEl>
                                          </p:spTgt>
                                        </p:tgtEl>
                                        <p:attrNameLst>
                                          <p:attrName>style.visibility</p:attrName>
                                        </p:attrNameLst>
                                      </p:cBhvr>
                                      <p:to>
                                        <p:strVal val="visible"/>
                                      </p:to>
                                    </p:set>
                                    <p:animEffect transition="in" filter="wipe(left)">
                                      <p:cBhvr>
                                        <p:cTn id="25" dur="1000"/>
                                        <p:tgtEl>
                                          <p:spTgt spid="299011">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1000"/>
                                        <p:tgtEl>
                                          <p:spTgt spid="4"/>
                                        </p:tgtEl>
                                      </p:cBhvr>
                                    </p:animEffect>
                                  </p:childTnLst>
                                </p:cTn>
                              </p:par>
                            </p:childTnLst>
                          </p:cTn>
                        </p:par>
                        <p:par>
                          <p:cTn id="31" fill="hold" nodeType="afterGroup">
                            <p:stCondLst>
                              <p:cond delay="1000"/>
                            </p:stCondLst>
                            <p:childTnLst>
                              <p:par>
                                <p:cTn id="32" presetID="22" presetClass="entr" presetSubtype="1"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079500" y="76200"/>
            <a:ext cx="7073900" cy="647700"/>
          </a:xfrm>
          <a:noFill/>
        </p:spPr>
        <p:txBody>
          <a:bodyPr/>
          <a:lstStyle/>
          <a:p>
            <a:pPr eaLnBrk="1" hangingPunct="1"/>
            <a:r>
              <a:rPr lang="zh-CN" altLang="en-US" sz="3200" smtClean="0">
                <a:solidFill>
                  <a:schemeClr val="tx1"/>
                </a:solidFill>
              </a:rPr>
              <a:t>自顶向下的增量测试中的</a:t>
            </a:r>
            <a:r>
              <a:rPr lang="zh-CN" altLang="en-US" sz="3200" smtClean="0">
                <a:solidFill>
                  <a:srgbClr val="FF0000"/>
                </a:solidFill>
              </a:rPr>
              <a:t>桩模块</a:t>
            </a:r>
          </a:p>
        </p:txBody>
      </p:sp>
      <p:sp>
        <p:nvSpPr>
          <p:cNvPr id="26627" name="Text Box 3"/>
          <p:cNvSpPr txBox="1">
            <a:spLocks noChangeArrowheads="1"/>
          </p:cNvSpPr>
          <p:nvPr/>
        </p:nvSpPr>
        <p:spPr bwMode="auto">
          <a:xfrm>
            <a:off x="450850" y="3832225"/>
            <a:ext cx="1682750" cy="830997"/>
          </a:xfrm>
          <a:prstGeom prst="rect">
            <a:avLst/>
          </a:prstGeom>
          <a:noFill/>
          <a:ln w="9525">
            <a:noFill/>
            <a:miter lim="800000"/>
            <a:headEnd/>
            <a:tailEnd/>
          </a:ln>
          <a:effectLst/>
        </p:spPr>
        <p:txBody>
          <a:bodyPr>
            <a:spAutoFit/>
          </a:bodyPr>
          <a:lstStyle/>
          <a:p>
            <a:pPr>
              <a:spcBef>
                <a:spcPct val="50000"/>
              </a:spcBef>
            </a:pPr>
            <a:r>
              <a:rPr lang="zh-CN" altLang="en-US" sz="2400" b="1" i="0"/>
              <a:t>显示跟踪信息</a:t>
            </a:r>
          </a:p>
        </p:txBody>
      </p:sp>
      <p:sp>
        <p:nvSpPr>
          <p:cNvPr id="26628" name="Text Box 4"/>
          <p:cNvSpPr txBox="1">
            <a:spLocks noChangeArrowheads="1"/>
          </p:cNvSpPr>
          <p:nvPr/>
        </p:nvSpPr>
        <p:spPr bwMode="auto">
          <a:xfrm>
            <a:off x="2384425" y="3832225"/>
            <a:ext cx="1654175" cy="830997"/>
          </a:xfrm>
          <a:prstGeom prst="rect">
            <a:avLst/>
          </a:prstGeom>
          <a:noFill/>
          <a:ln w="9525">
            <a:noFill/>
            <a:miter lim="800000"/>
            <a:headEnd/>
            <a:tailEnd/>
          </a:ln>
          <a:effectLst/>
        </p:spPr>
        <p:txBody>
          <a:bodyPr>
            <a:spAutoFit/>
          </a:bodyPr>
          <a:lstStyle/>
          <a:p>
            <a:pPr>
              <a:spcBef>
                <a:spcPct val="50000"/>
              </a:spcBef>
            </a:pPr>
            <a:r>
              <a:rPr lang="zh-CN" altLang="en-US" sz="2400" b="1" i="0"/>
              <a:t>显示</a:t>
            </a:r>
            <a:r>
              <a:rPr lang="zh-CN" altLang="en-US" sz="2400" b="1" i="0">
                <a:solidFill>
                  <a:srgbClr val="FF0000"/>
                </a:solidFill>
              </a:rPr>
              <a:t>传递信息</a:t>
            </a:r>
          </a:p>
        </p:txBody>
      </p:sp>
      <p:sp>
        <p:nvSpPr>
          <p:cNvPr id="26629" name="Text Box 5"/>
          <p:cNvSpPr txBox="1">
            <a:spLocks noChangeArrowheads="1"/>
          </p:cNvSpPr>
          <p:nvPr/>
        </p:nvSpPr>
        <p:spPr bwMode="auto">
          <a:xfrm>
            <a:off x="4533900" y="3832225"/>
            <a:ext cx="1943100" cy="461665"/>
          </a:xfrm>
          <a:prstGeom prst="rect">
            <a:avLst/>
          </a:prstGeom>
          <a:noFill/>
          <a:ln w="9525">
            <a:noFill/>
            <a:miter lim="800000"/>
            <a:headEnd/>
            <a:tailEnd/>
          </a:ln>
          <a:effectLst/>
        </p:spPr>
        <p:txBody>
          <a:bodyPr>
            <a:spAutoFit/>
          </a:bodyPr>
          <a:lstStyle/>
          <a:p>
            <a:pPr>
              <a:spcBef>
                <a:spcPct val="50000"/>
              </a:spcBef>
            </a:pPr>
            <a:r>
              <a:rPr lang="zh-CN" altLang="en-US" sz="2400" b="1" i="0">
                <a:solidFill>
                  <a:srgbClr val="FF0000"/>
                </a:solidFill>
              </a:rPr>
              <a:t>返回</a:t>
            </a:r>
            <a:r>
              <a:rPr lang="zh-CN" altLang="en-US" sz="2400" b="1" i="0"/>
              <a:t>一个值</a:t>
            </a:r>
          </a:p>
        </p:txBody>
      </p:sp>
      <p:sp>
        <p:nvSpPr>
          <p:cNvPr id="26630" name="Text Box 6"/>
          <p:cNvSpPr txBox="1">
            <a:spLocks noChangeArrowheads="1"/>
          </p:cNvSpPr>
          <p:nvPr/>
        </p:nvSpPr>
        <p:spPr bwMode="auto">
          <a:xfrm>
            <a:off x="6667500" y="3832225"/>
            <a:ext cx="1943100" cy="830997"/>
          </a:xfrm>
          <a:prstGeom prst="rect">
            <a:avLst/>
          </a:prstGeom>
          <a:noFill/>
          <a:ln w="9525">
            <a:noFill/>
            <a:miter lim="800000"/>
            <a:headEnd/>
            <a:tailEnd/>
          </a:ln>
          <a:effectLst/>
        </p:spPr>
        <p:txBody>
          <a:bodyPr>
            <a:spAutoFit/>
          </a:bodyPr>
          <a:lstStyle/>
          <a:p>
            <a:pPr>
              <a:spcBef>
                <a:spcPct val="50000"/>
              </a:spcBef>
            </a:pPr>
            <a:r>
              <a:rPr lang="zh-CN" altLang="en-US" sz="2400" b="1" i="0"/>
              <a:t>根据输入返回一个值</a:t>
            </a:r>
          </a:p>
        </p:txBody>
      </p:sp>
      <p:grpSp>
        <p:nvGrpSpPr>
          <p:cNvPr id="2" name="Group 7"/>
          <p:cNvGrpSpPr>
            <a:grpSpLocks/>
          </p:cNvGrpSpPr>
          <p:nvPr/>
        </p:nvGrpSpPr>
        <p:grpSpPr bwMode="auto">
          <a:xfrm>
            <a:off x="533400" y="1371600"/>
            <a:ext cx="7696200" cy="1828800"/>
            <a:chOff x="576" y="1392"/>
            <a:chExt cx="4512" cy="960"/>
          </a:xfrm>
        </p:grpSpPr>
        <p:sp>
          <p:nvSpPr>
            <p:cNvPr id="26632" name="Rectangle 8"/>
            <p:cNvSpPr>
              <a:spLocks noChangeArrowheads="1"/>
            </p:cNvSpPr>
            <p:nvPr/>
          </p:nvSpPr>
          <p:spPr bwMode="auto">
            <a:xfrm>
              <a:off x="576" y="1920"/>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A</a:t>
              </a:r>
            </a:p>
          </p:txBody>
        </p:sp>
        <p:sp>
          <p:nvSpPr>
            <p:cNvPr id="26633" name="Rectangle 9"/>
            <p:cNvSpPr>
              <a:spLocks noChangeArrowheads="1"/>
            </p:cNvSpPr>
            <p:nvPr/>
          </p:nvSpPr>
          <p:spPr bwMode="auto">
            <a:xfrm>
              <a:off x="1728" y="1920"/>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B</a:t>
              </a:r>
            </a:p>
          </p:txBody>
        </p:sp>
        <p:sp>
          <p:nvSpPr>
            <p:cNvPr id="26634" name="Rectangle 10"/>
            <p:cNvSpPr>
              <a:spLocks noChangeArrowheads="1"/>
            </p:cNvSpPr>
            <p:nvPr/>
          </p:nvSpPr>
          <p:spPr bwMode="auto">
            <a:xfrm>
              <a:off x="2928" y="1920"/>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C</a:t>
              </a:r>
            </a:p>
          </p:txBody>
        </p:sp>
        <p:sp>
          <p:nvSpPr>
            <p:cNvPr id="26635" name="Rectangle 11"/>
            <p:cNvSpPr>
              <a:spLocks noChangeArrowheads="1"/>
            </p:cNvSpPr>
            <p:nvPr/>
          </p:nvSpPr>
          <p:spPr bwMode="auto">
            <a:xfrm>
              <a:off x="4176" y="1920"/>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a:t>D</a:t>
              </a:r>
            </a:p>
          </p:txBody>
        </p:sp>
        <p:sp>
          <p:nvSpPr>
            <p:cNvPr id="26636" name="Line 12"/>
            <p:cNvSpPr>
              <a:spLocks noChangeShapeType="1"/>
            </p:cNvSpPr>
            <p:nvPr/>
          </p:nvSpPr>
          <p:spPr bwMode="auto">
            <a:xfrm>
              <a:off x="1008" y="139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26637" name="Line 13"/>
            <p:cNvSpPr>
              <a:spLocks noChangeShapeType="1"/>
            </p:cNvSpPr>
            <p:nvPr/>
          </p:nvSpPr>
          <p:spPr bwMode="auto">
            <a:xfrm>
              <a:off x="2208" y="139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26638" name="Line 14"/>
            <p:cNvSpPr>
              <a:spLocks noChangeShapeType="1"/>
            </p:cNvSpPr>
            <p:nvPr/>
          </p:nvSpPr>
          <p:spPr bwMode="auto">
            <a:xfrm>
              <a:off x="3408" y="139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26639" name="Line 15"/>
            <p:cNvSpPr>
              <a:spLocks noChangeShapeType="1"/>
            </p:cNvSpPr>
            <p:nvPr/>
          </p:nvSpPr>
          <p:spPr bwMode="auto">
            <a:xfrm>
              <a:off x="4656" y="1392"/>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26640" name="Oval 16"/>
            <p:cNvSpPr>
              <a:spLocks noChangeArrowheads="1"/>
            </p:cNvSpPr>
            <p:nvPr/>
          </p:nvSpPr>
          <p:spPr bwMode="auto">
            <a:xfrm>
              <a:off x="2016" y="1488"/>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641" name="Line 17"/>
            <p:cNvSpPr>
              <a:spLocks noChangeShapeType="1"/>
            </p:cNvSpPr>
            <p:nvPr/>
          </p:nvSpPr>
          <p:spPr bwMode="auto">
            <a:xfrm>
              <a:off x="2064" y="1584"/>
              <a:ext cx="0" cy="144"/>
            </a:xfrm>
            <a:prstGeom prst="line">
              <a:avLst/>
            </a:prstGeom>
            <a:noFill/>
            <a:ln w="9525">
              <a:solidFill>
                <a:schemeClr val="tx1"/>
              </a:solidFill>
              <a:round/>
              <a:headEnd/>
              <a:tailEnd type="triangle" w="med" len="med"/>
            </a:ln>
            <a:effectLst/>
          </p:spPr>
          <p:txBody>
            <a:bodyPr/>
            <a:lstStyle/>
            <a:p>
              <a:endParaRPr lang="zh-CN" altLang="en-US"/>
            </a:p>
          </p:txBody>
        </p:sp>
        <p:sp>
          <p:nvSpPr>
            <p:cNvPr id="26642" name="Oval 18"/>
            <p:cNvSpPr>
              <a:spLocks noChangeArrowheads="1"/>
            </p:cNvSpPr>
            <p:nvPr/>
          </p:nvSpPr>
          <p:spPr bwMode="auto">
            <a:xfrm>
              <a:off x="4464" y="1488"/>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643" name="Line 19"/>
            <p:cNvSpPr>
              <a:spLocks noChangeShapeType="1"/>
            </p:cNvSpPr>
            <p:nvPr/>
          </p:nvSpPr>
          <p:spPr bwMode="auto">
            <a:xfrm>
              <a:off x="4512" y="1584"/>
              <a:ext cx="0" cy="144"/>
            </a:xfrm>
            <a:prstGeom prst="line">
              <a:avLst/>
            </a:prstGeom>
            <a:noFill/>
            <a:ln w="9525">
              <a:solidFill>
                <a:schemeClr val="tx1"/>
              </a:solidFill>
              <a:round/>
              <a:headEnd/>
              <a:tailEnd type="triangle" w="med" len="med"/>
            </a:ln>
            <a:effectLst/>
          </p:spPr>
          <p:txBody>
            <a:bodyPr/>
            <a:lstStyle/>
            <a:p>
              <a:endParaRPr lang="zh-CN" altLang="en-US"/>
            </a:p>
          </p:txBody>
        </p:sp>
        <p:sp>
          <p:nvSpPr>
            <p:cNvPr id="26644" name="Oval 20"/>
            <p:cNvSpPr>
              <a:spLocks noChangeArrowheads="1"/>
            </p:cNvSpPr>
            <p:nvPr/>
          </p:nvSpPr>
          <p:spPr bwMode="auto">
            <a:xfrm>
              <a:off x="3504" y="1728"/>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645" name="Oval 21"/>
            <p:cNvSpPr>
              <a:spLocks noChangeArrowheads="1"/>
            </p:cNvSpPr>
            <p:nvPr/>
          </p:nvSpPr>
          <p:spPr bwMode="auto">
            <a:xfrm>
              <a:off x="4800" y="1728"/>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26646" name="Line 22"/>
            <p:cNvSpPr>
              <a:spLocks noChangeShapeType="1"/>
            </p:cNvSpPr>
            <p:nvPr/>
          </p:nvSpPr>
          <p:spPr bwMode="auto">
            <a:xfrm flipV="1">
              <a:off x="3552" y="1584"/>
              <a:ext cx="0" cy="144"/>
            </a:xfrm>
            <a:prstGeom prst="line">
              <a:avLst/>
            </a:prstGeom>
            <a:noFill/>
            <a:ln w="9525">
              <a:solidFill>
                <a:schemeClr val="tx1"/>
              </a:solidFill>
              <a:round/>
              <a:headEnd/>
              <a:tailEnd type="triangle" w="med" len="med"/>
            </a:ln>
            <a:effectLst/>
          </p:spPr>
          <p:txBody>
            <a:bodyPr/>
            <a:lstStyle/>
            <a:p>
              <a:endParaRPr lang="zh-CN" altLang="en-US"/>
            </a:p>
          </p:txBody>
        </p:sp>
        <p:sp>
          <p:nvSpPr>
            <p:cNvPr id="26647" name="Line 23"/>
            <p:cNvSpPr>
              <a:spLocks noChangeShapeType="1"/>
            </p:cNvSpPr>
            <p:nvPr/>
          </p:nvSpPr>
          <p:spPr bwMode="auto">
            <a:xfrm flipV="1">
              <a:off x="4848" y="1584"/>
              <a:ext cx="0" cy="144"/>
            </a:xfrm>
            <a:prstGeom prst="line">
              <a:avLst/>
            </a:prstGeom>
            <a:noFill/>
            <a:ln w="9525">
              <a:solidFill>
                <a:schemeClr val="tx1"/>
              </a:solidFill>
              <a:round/>
              <a:headEnd/>
              <a:tailEnd type="triangle" w="med" len="med"/>
            </a:ln>
            <a:effec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构建与持续集成</a:t>
            </a:r>
            <a:endParaRPr lang="zh-CN" altLang="en-US" dirty="0"/>
          </a:p>
        </p:txBody>
      </p:sp>
      <p:sp>
        <p:nvSpPr>
          <p:cNvPr id="3" name="内容占位符 2"/>
          <p:cNvSpPr>
            <a:spLocks noGrp="1"/>
          </p:cNvSpPr>
          <p:nvPr>
            <p:ph idx="1"/>
          </p:nvPr>
        </p:nvSpPr>
        <p:spPr/>
        <p:txBody>
          <a:bodyPr/>
          <a:lstStyle/>
          <a:p>
            <a:r>
              <a:rPr lang="zh-CN" altLang="en-US" dirty="0" smtClean="0"/>
              <a:t>软件构建</a:t>
            </a:r>
            <a:endParaRPr lang="en-US" altLang="zh-CN" dirty="0" smtClean="0"/>
          </a:p>
          <a:p>
            <a:pPr lvl="1">
              <a:lnSpc>
                <a:spcPct val="150000"/>
              </a:lnSpc>
            </a:pPr>
            <a:r>
              <a:rPr lang="zh-CN" altLang="zh-CN" dirty="0" smtClean="0"/>
              <a:t>在</a:t>
            </a:r>
            <a:r>
              <a:rPr lang="zh-CN" altLang="zh-CN" dirty="0"/>
              <a:t>敏捷模型中，软件构建过程是与其他软件开发过程（计划、需求、设计等）并行或重叠进行的，这时更倾向于将</a:t>
            </a:r>
            <a:r>
              <a:rPr lang="zh-CN" altLang="zh-CN" b="1" dirty="0">
                <a:solidFill>
                  <a:srgbClr val="0000FF"/>
                </a:solidFill>
              </a:rPr>
              <a:t>设计、编码和测试活动组合起来称为“构建”活动</a:t>
            </a:r>
            <a:r>
              <a:rPr lang="zh-CN" altLang="zh-CN" dirty="0"/>
              <a:t>。</a:t>
            </a:r>
            <a:endParaRPr lang="zh-CN" altLang="en-US" dirty="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3</a:t>
            </a:fld>
            <a:endParaRPr lang="en-US" altLang="zh-CN"/>
          </a:p>
        </p:txBody>
      </p:sp>
    </p:spTree>
    <p:extLst>
      <p:ext uri="{BB962C8B-B14F-4D97-AF65-F5344CB8AC3E}">
        <p14:creationId xmlns:p14="http://schemas.microsoft.com/office/powerpoint/2010/main" val="714967896"/>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集成步骤（遍历算法）</a:t>
            </a:r>
            <a:endParaRPr lang="zh-CN" altLang="en-US"/>
          </a:p>
        </p:txBody>
      </p:sp>
      <p:sp>
        <p:nvSpPr>
          <p:cNvPr id="3" name="内容占位符 2"/>
          <p:cNvSpPr>
            <a:spLocks noGrp="1"/>
          </p:cNvSpPr>
          <p:nvPr>
            <p:ph idx="1"/>
          </p:nvPr>
        </p:nvSpPr>
        <p:spPr/>
        <p:txBody>
          <a:bodyPr/>
          <a:lstStyle/>
          <a:p>
            <a:pPr marL="531450" indent="-514350">
              <a:lnSpc>
                <a:spcPct val="120000"/>
              </a:lnSpc>
              <a:buSzPct val="100000"/>
              <a:buFont typeface="+mj-ea"/>
              <a:buAutoNum type="circleNumDbPlain"/>
              <a:defRPr/>
            </a:pPr>
            <a:r>
              <a:rPr lang="zh-CN" altLang="en-US" sz="2400" smtClean="0"/>
              <a:t>以</a:t>
            </a:r>
            <a:r>
              <a:rPr lang="zh-CN" altLang="en-US" sz="2400" smtClean="0">
                <a:solidFill>
                  <a:srgbClr val="0000FF"/>
                </a:solidFill>
              </a:rPr>
              <a:t>主模块</a:t>
            </a:r>
            <a:r>
              <a:rPr lang="zh-CN" altLang="en-US" sz="2400" smtClean="0"/>
              <a:t>为所测模块兼驱动模块，所有直属于主模块的下属模块全部用桩模块</a:t>
            </a:r>
            <a:r>
              <a:rPr lang="zh-CN" altLang="en-US" sz="2400" smtClean="0">
                <a:solidFill>
                  <a:srgbClr val="FF0000"/>
                </a:solidFill>
              </a:rPr>
              <a:t>对主模块进行测试</a:t>
            </a:r>
            <a:r>
              <a:rPr lang="zh-CN" altLang="en-US" sz="2400" smtClean="0"/>
              <a:t>。</a:t>
            </a:r>
          </a:p>
          <a:p>
            <a:pPr marL="531450" indent="-514350">
              <a:lnSpc>
                <a:spcPct val="120000"/>
              </a:lnSpc>
              <a:buSzPct val="100000"/>
              <a:buFont typeface="+mj-ea"/>
              <a:buAutoNum type="circleNumDbPlain"/>
              <a:defRPr/>
            </a:pPr>
            <a:r>
              <a:rPr lang="zh-CN" altLang="en-US" sz="2400" smtClean="0"/>
              <a:t>采用深度优先或广度优先的策略，用</a:t>
            </a:r>
            <a:r>
              <a:rPr lang="zh-CN" altLang="en-US" sz="2400" smtClean="0">
                <a:solidFill>
                  <a:srgbClr val="FF0000"/>
                </a:solidFill>
              </a:rPr>
              <a:t>实际模块替换相应桩模块</a:t>
            </a:r>
            <a:r>
              <a:rPr lang="zh-CN" altLang="en-US" sz="2400" smtClean="0"/>
              <a:t>，再用桩代替它们的直接下属模块，与已测试的模块或子系统集成为新的子系统。</a:t>
            </a:r>
          </a:p>
          <a:p>
            <a:pPr marL="531450" indent="-514350">
              <a:lnSpc>
                <a:spcPct val="120000"/>
              </a:lnSpc>
              <a:buSzPct val="100000"/>
              <a:buFont typeface="+mj-ea"/>
              <a:buAutoNum type="circleNumDbPlain"/>
              <a:defRPr/>
            </a:pPr>
            <a:r>
              <a:rPr lang="zh-CN" altLang="en-US" sz="2400" smtClean="0"/>
              <a:t>进行</a:t>
            </a:r>
            <a:r>
              <a:rPr lang="zh-CN" altLang="en-US" sz="2400" smtClean="0">
                <a:solidFill>
                  <a:srgbClr val="FF0000"/>
                </a:solidFill>
              </a:rPr>
              <a:t>回归测试</a:t>
            </a:r>
            <a:r>
              <a:rPr lang="zh-CN" altLang="en-US" sz="2400" smtClean="0"/>
              <a:t>（即重新执行以前做过的全部测试或部分测试），排除集成过程中引起错误的可能。</a:t>
            </a:r>
          </a:p>
          <a:p>
            <a:pPr marL="531450" indent="-514350">
              <a:lnSpc>
                <a:spcPct val="120000"/>
              </a:lnSpc>
              <a:buSzPct val="100000"/>
              <a:buFont typeface="+mj-ea"/>
              <a:buAutoNum type="circleNumDbPlain"/>
              <a:defRPr/>
            </a:pPr>
            <a:r>
              <a:rPr lang="zh-CN" altLang="en-US" sz="2400" smtClean="0"/>
              <a:t>判断是否所有的模块都已集成到系统中，是则结束测试，否则转到</a:t>
            </a:r>
            <a:r>
              <a:rPr lang="en-US" altLang="zh-CN" sz="2400" smtClean="0"/>
              <a:t>(2)</a:t>
            </a:r>
            <a:r>
              <a:rPr lang="zh-CN" altLang="en-US" sz="2400" smtClean="0"/>
              <a:t>去执行。</a:t>
            </a:r>
          </a:p>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30</a:t>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自顶向下的增量测试方法特点</a:t>
            </a:r>
            <a:endParaRPr lang="zh-CN" altLang="en-US"/>
          </a:p>
        </p:txBody>
      </p:sp>
      <p:sp>
        <p:nvSpPr>
          <p:cNvPr id="3" name="内容占位符 2"/>
          <p:cNvSpPr>
            <a:spLocks noGrp="1"/>
          </p:cNvSpPr>
          <p:nvPr>
            <p:ph idx="1"/>
          </p:nvPr>
        </p:nvSpPr>
        <p:spPr/>
        <p:txBody>
          <a:bodyPr/>
          <a:lstStyle/>
          <a:p>
            <a:pPr>
              <a:defRPr/>
            </a:pPr>
            <a:r>
              <a:rPr lang="zh-CN" altLang="en-US" smtClean="0"/>
              <a:t>优点：</a:t>
            </a:r>
          </a:p>
          <a:p>
            <a:pPr lvl="1" eaLnBrk="1" hangingPunct="1">
              <a:defRPr/>
            </a:pPr>
            <a:r>
              <a:rPr lang="zh-CN" altLang="en-US" smtClean="0">
                <a:solidFill>
                  <a:srgbClr val="FF0000"/>
                </a:solidFill>
              </a:rPr>
              <a:t>较早</a:t>
            </a:r>
            <a:r>
              <a:rPr lang="zh-CN" altLang="en-US" smtClean="0"/>
              <a:t>地验证了</a:t>
            </a:r>
            <a:r>
              <a:rPr lang="zh-CN" altLang="en-US" smtClean="0">
                <a:solidFill>
                  <a:srgbClr val="FF0000"/>
                </a:solidFill>
              </a:rPr>
              <a:t>主要控制</a:t>
            </a:r>
            <a:r>
              <a:rPr lang="zh-CN" altLang="en-US" smtClean="0"/>
              <a:t>和判断点；</a:t>
            </a:r>
          </a:p>
          <a:p>
            <a:pPr lvl="1" eaLnBrk="1" hangingPunct="1">
              <a:defRPr/>
            </a:pPr>
            <a:r>
              <a:rPr lang="zh-CN" altLang="en-US" smtClean="0"/>
              <a:t>按深度优先可以首先实现和验证一个</a:t>
            </a:r>
            <a:r>
              <a:rPr lang="zh-CN" altLang="en-US" smtClean="0">
                <a:solidFill>
                  <a:srgbClr val="FF0000"/>
                </a:solidFill>
              </a:rPr>
              <a:t>完整的软件功能</a:t>
            </a:r>
            <a:r>
              <a:rPr lang="zh-CN" altLang="en-US" smtClean="0"/>
              <a:t>；</a:t>
            </a:r>
          </a:p>
          <a:p>
            <a:pPr lvl="1" eaLnBrk="1" hangingPunct="1">
              <a:defRPr/>
            </a:pPr>
            <a:r>
              <a:rPr lang="zh-CN" altLang="en-US" smtClean="0"/>
              <a:t>功能较早证实，带来信心；</a:t>
            </a:r>
          </a:p>
          <a:p>
            <a:pPr lvl="1" eaLnBrk="1" hangingPunct="1">
              <a:defRPr/>
            </a:pPr>
            <a:r>
              <a:rPr lang="zh-CN" altLang="en-US" smtClean="0"/>
              <a:t>只需一个驱动，减少驱动器开发的费用；</a:t>
            </a:r>
          </a:p>
          <a:p>
            <a:pPr lvl="1" eaLnBrk="1" hangingPunct="1">
              <a:defRPr/>
            </a:pPr>
            <a:r>
              <a:rPr lang="zh-CN" altLang="en-US" smtClean="0"/>
              <a:t>支持故障隔离。</a:t>
            </a:r>
            <a:endParaRPr lang="en-US" altLang="zh-CN" smtClean="0"/>
          </a:p>
          <a:p>
            <a:pPr>
              <a:defRPr/>
            </a:pPr>
            <a:r>
              <a:rPr lang="zh-CN" altLang="en-US" smtClean="0"/>
              <a:t>缺点：</a:t>
            </a:r>
          </a:p>
          <a:p>
            <a:pPr lvl="1" eaLnBrk="1" hangingPunct="1">
              <a:defRPr/>
            </a:pPr>
            <a:r>
              <a:rPr lang="zh-CN" altLang="en-US" smtClean="0">
                <a:solidFill>
                  <a:srgbClr val="FF0000"/>
                </a:solidFill>
              </a:rPr>
              <a:t>桩的开发量大；</a:t>
            </a:r>
          </a:p>
          <a:p>
            <a:pPr lvl="1" eaLnBrk="1" hangingPunct="1">
              <a:defRPr/>
            </a:pPr>
            <a:r>
              <a:rPr lang="zh-CN" altLang="en-US" smtClean="0">
                <a:solidFill>
                  <a:srgbClr val="FF0000"/>
                </a:solidFill>
              </a:rPr>
              <a:t>底层验证被推迟；</a:t>
            </a:r>
          </a:p>
          <a:p>
            <a:pPr lvl="1" eaLnBrk="1" hangingPunct="1">
              <a:defRPr/>
            </a:pPr>
            <a:r>
              <a:rPr lang="zh-CN" altLang="en-US" smtClean="0">
                <a:solidFill>
                  <a:srgbClr val="FF0000"/>
                </a:solidFill>
              </a:rPr>
              <a:t>底层组件测试不充分。</a:t>
            </a:r>
          </a:p>
          <a:p>
            <a:pPr lvl="1" eaLnBrk="1" hangingPunct="1">
              <a:defRPr/>
            </a:pPr>
            <a:endParaRPr lang="zh-CN" altLang="en-US" sz="180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31</a:t>
            </a:fld>
            <a:endParaRPr lang="en-US" altLang="zh-CN"/>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DCA6226D-8E17-4A25-9276-DEEBD4084048}" type="slidenum">
              <a:rPr lang="en-US" altLang="zh-CN" sz="1400">
                <a:latin typeface="Tahoma" pitchFamily="34" charset="0"/>
              </a:rPr>
              <a:pPr algn="r"/>
              <a:t>32</a:t>
            </a:fld>
            <a:endParaRPr lang="en-US" altLang="zh-CN" sz="1400">
              <a:latin typeface="Tahoma" pitchFamily="34" charset="0"/>
            </a:endParaRPr>
          </a:p>
        </p:txBody>
      </p:sp>
      <p:sp>
        <p:nvSpPr>
          <p:cNvPr id="442370"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适用范围</a:t>
            </a:r>
          </a:p>
        </p:txBody>
      </p:sp>
      <p:sp>
        <p:nvSpPr>
          <p:cNvPr id="442371" name="Rectangle 3"/>
          <p:cNvSpPr>
            <a:spLocks noGrp="1" noChangeArrowheads="1"/>
          </p:cNvSpPr>
          <p:nvPr>
            <p:ph type="body" idx="4294967295"/>
          </p:nvPr>
        </p:nvSpPr>
        <p:spPr/>
        <p:txBody>
          <a:bodyPr/>
          <a:lstStyle/>
          <a:p>
            <a:pPr eaLnBrk="1" hangingPunct="1">
              <a:lnSpc>
                <a:spcPct val="150000"/>
              </a:lnSpc>
              <a:defRPr/>
            </a:pPr>
            <a:r>
              <a:rPr lang="zh-CN" altLang="en-US" sz="2600" dirty="0" smtClean="0">
                <a:latin typeface="黑体" pitchFamily="49" charset="-122"/>
                <a:ea typeface="黑体" pitchFamily="49" charset="-122"/>
              </a:rPr>
              <a:t>产品</a:t>
            </a:r>
            <a:r>
              <a:rPr lang="zh-CN" altLang="en-US" sz="2600" dirty="0" smtClean="0">
                <a:solidFill>
                  <a:srgbClr val="FF0000"/>
                </a:solidFill>
                <a:latin typeface="黑体" pitchFamily="49" charset="-122"/>
                <a:ea typeface="黑体" pitchFamily="49" charset="-122"/>
              </a:rPr>
              <a:t>控制结构比较清晰</a:t>
            </a:r>
            <a:r>
              <a:rPr lang="zh-CN" altLang="en-US" sz="2600" dirty="0" smtClean="0">
                <a:latin typeface="黑体" pitchFamily="49" charset="-122"/>
                <a:ea typeface="黑体" pitchFamily="49" charset="-122"/>
              </a:rPr>
              <a:t>和稳定；</a:t>
            </a:r>
          </a:p>
          <a:p>
            <a:pPr eaLnBrk="1" hangingPunct="1">
              <a:lnSpc>
                <a:spcPct val="150000"/>
              </a:lnSpc>
              <a:defRPr/>
            </a:pPr>
            <a:r>
              <a:rPr lang="zh-CN" altLang="en-US" sz="2600" dirty="0" smtClean="0">
                <a:solidFill>
                  <a:srgbClr val="FF0000"/>
                </a:solidFill>
                <a:latin typeface="黑体" pitchFamily="49" charset="-122"/>
                <a:ea typeface="黑体" pitchFamily="49" charset="-122"/>
              </a:rPr>
              <a:t>高层接口变化较小</a:t>
            </a:r>
            <a:r>
              <a:rPr lang="zh-CN" altLang="en-US" sz="2600" dirty="0" smtClean="0">
                <a:latin typeface="黑体" pitchFamily="49" charset="-122"/>
                <a:ea typeface="黑体" pitchFamily="49" charset="-122"/>
              </a:rPr>
              <a:t>；</a:t>
            </a:r>
          </a:p>
          <a:p>
            <a:pPr eaLnBrk="1" hangingPunct="1">
              <a:lnSpc>
                <a:spcPct val="150000"/>
              </a:lnSpc>
              <a:defRPr/>
            </a:pPr>
            <a:r>
              <a:rPr lang="zh-CN" altLang="en-US" sz="2600" dirty="0" smtClean="0">
                <a:solidFill>
                  <a:srgbClr val="FF0000"/>
                </a:solidFill>
                <a:latin typeface="黑体" pitchFamily="49" charset="-122"/>
                <a:ea typeface="黑体" pitchFamily="49" charset="-122"/>
              </a:rPr>
              <a:t>底层接口未定义</a:t>
            </a:r>
            <a:r>
              <a:rPr lang="zh-CN" altLang="en-US" sz="2600" dirty="0" smtClean="0">
                <a:latin typeface="黑体" pitchFamily="49" charset="-122"/>
                <a:ea typeface="黑体" pitchFamily="49" charset="-122"/>
              </a:rPr>
              <a:t>或经常可能被修改；</a:t>
            </a:r>
          </a:p>
          <a:p>
            <a:pPr eaLnBrk="1" hangingPunct="1">
              <a:lnSpc>
                <a:spcPct val="150000"/>
              </a:lnSpc>
              <a:defRPr/>
            </a:pPr>
            <a:r>
              <a:rPr lang="zh-CN" altLang="en-US" sz="2600" dirty="0" smtClean="0">
                <a:latin typeface="黑体" pitchFamily="49" charset="-122"/>
                <a:ea typeface="黑体" pitchFamily="49" charset="-122"/>
              </a:rPr>
              <a:t>产品控制组件具有较大的技术风险，需要尽早被验证；</a:t>
            </a:r>
          </a:p>
          <a:p>
            <a:pPr eaLnBrk="1" hangingPunct="1">
              <a:lnSpc>
                <a:spcPct val="150000"/>
              </a:lnSpc>
              <a:defRPr/>
            </a:pPr>
            <a:r>
              <a:rPr lang="zh-CN" altLang="en-US" sz="2600" dirty="0" smtClean="0">
                <a:latin typeface="黑体" pitchFamily="49" charset="-122"/>
                <a:ea typeface="黑体" pitchFamily="49" charset="-122"/>
              </a:rPr>
              <a:t>希望尽早能看到产品的系统功能行为。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animEffect transition="in" filter="checkerboard(across)">
                                      <p:cBhvr>
                                        <p:cTn id="7" dur="500"/>
                                        <p:tgtEl>
                                          <p:spTgt spid="442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2371">
                                            <p:txEl>
                                              <p:pRg st="1" end="1"/>
                                            </p:txEl>
                                          </p:spTgt>
                                        </p:tgtEl>
                                        <p:attrNameLst>
                                          <p:attrName>style.visibility</p:attrName>
                                        </p:attrNameLst>
                                      </p:cBhvr>
                                      <p:to>
                                        <p:strVal val="visible"/>
                                      </p:to>
                                    </p:set>
                                    <p:animEffect transition="in" filter="checkerboard(across)">
                                      <p:cBhvr>
                                        <p:cTn id="12" dur="500"/>
                                        <p:tgtEl>
                                          <p:spTgt spid="442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2371">
                                            <p:txEl>
                                              <p:pRg st="2" end="2"/>
                                            </p:txEl>
                                          </p:spTgt>
                                        </p:tgtEl>
                                        <p:attrNameLst>
                                          <p:attrName>style.visibility</p:attrName>
                                        </p:attrNameLst>
                                      </p:cBhvr>
                                      <p:to>
                                        <p:strVal val="visible"/>
                                      </p:to>
                                    </p:set>
                                    <p:animEffect transition="in" filter="checkerboard(across)">
                                      <p:cBhvr>
                                        <p:cTn id="17" dur="500"/>
                                        <p:tgtEl>
                                          <p:spTgt spid="442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42371">
                                            <p:txEl>
                                              <p:pRg st="3" end="3"/>
                                            </p:txEl>
                                          </p:spTgt>
                                        </p:tgtEl>
                                        <p:attrNameLst>
                                          <p:attrName>style.visibility</p:attrName>
                                        </p:attrNameLst>
                                      </p:cBhvr>
                                      <p:to>
                                        <p:strVal val="visible"/>
                                      </p:to>
                                    </p:set>
                                    <p:animEffect transition="in" filter="checkerboard(across)">
                                      <p:cBhvr>
                                        <p:cTn id="22" dur="500"/>
                                        <p:tgtEl>
                                          <p:spTgt spid="442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42371">
                                            <p:txEl>
                                              <p:pRg st="4" end="4"/>
                                            </p:txEl>
                                          </p:spTgt>
                                        </p:tgtEl>
                                        <p:attrNameLst>
                                          <p:attrName>style.visibility</p:attrName>
                                        </p:attrNameLst>
                                      </p:cBhvr>
                                      <p:to>
                                        <p:strVal val="visible"/>
                                      </p:to>
                                    </p:set>
                                    <p:animEffect transition="in" filter="checkerboard(across)">
                                      <p:cBhvr>
                                        <p:cTn id="27" dur="500"/>
                                        <p:tgtEl>
                                          <p:spTgt spid="442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6ED37D55-42C7-4BE4-B85E-EB9D62F6A4C4}" type="slidenum">
              <a:rPr lang="en-US" altLang="zh-CN" sz="1400">
                <a:latin typeface="Tahoma" pitchFamily="34" charset="0"/>
              </a:rPr>
              <a:pPr algn="r"/>
              <a:t>33</a:t>
            </a:fld>
            <a:endParaRPr lang="en-US" altLang="zh-CN" sz="1400">
              <a:latin typeface="Tahoma" pitchFamily="34" charset="0"/>
            </a:endParaRPr>
          </a:p>
        </p:txBody>
      </p:sp>
      <p:sp>
        <p:nvSpPr>
          <p:cNvPr id="438274"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自底向上方法</a:t>
            </a:r>
          </a:p>
        </p:txBody>
      </p:sp>
      <p:sp>
        <p:nvSpPr>
          <p:cNvPr id="438275" name="Rectangle 3"/>
          <p:cNvSpPr>
            <a:spLocks noGrp="1" noChangeArrowheads="1"/>
          </p:cNvSpPr>
          <p:nvPr>
            <p:ph type="body" idx="4294967295"/>
          </p:nvPr>
        </p:nvSpPr>
        <p:spPr>
          <a:xfrm>
            <a:off x="395288" y="914400"/>
            <a:ext cx="8316912" cy="3772443"/>
          </a:xfrm>
        </p:spPr>
        <p:txBody>
          <a:bodyPr>
            <a:spAutoFit/>
          </a:bodyPr>
          <a:lstStyle/>
          <a:p>
            <a:pPr eaLnBrk="1" hangingPunct="1">
              <a:lnSpc>
                <a:spcPct val="150000"/>
              </a:lnSpc>
              <a:spcAft>
                <a:spcPts val="600"/>
              </a:spcAft>
              <a:defRPr/>
            </a:pPr>
            <a:r>
              <a:rPr lang="zh-CN" altLang="en-US" sz="2500" dirty="0" smtClean="0">
                <a:latin typeface="黑体" pitchFamily="49" charset="-122"/>
                <a:ea typeface="黑体" pitchFamily="49" charset="-122"/>
              </a:rPr>
              <a:t>从具有</a:t>
            </a:r>
            <a:r>
              <a:rPr lang="zh-CN" altLang="en-US" sz="2500" dirty="0" smtClean="0">
                <a:solidFill>
                  <a:srgbClr val="FF0000"/>
                </a:solidFill>
                <a:latin typeface="黑体" pitchFamily="49" charset="-122"/>
                <a:ea typeface="黑体" pitchFamily="49" charset="-122"/>
              </a:rPr>
              <a:t>最小依赖性的底层组件</a:t>
            </a:r>
            <a:r>
              <a:rPr lang="zh-CN" altLang="en-US" sz="2500" dirty="0" smtClean="0">
                <a:latin typeface="黑体" pitchFamily="49" charset="-122"/>
                <a:ea typeface="黑体" pitchFamily="49" charset="-122"/>
              </a:rPr>
              <a:t>开始，按照依赖关系树的结构，逐层向上集成，以检验系统的稳定性。</a:t>
            </a:r>
          </a:p>
          <a:p>
            <a:pPr eaLnBrk="1" hangingPunct="1">
              <a:lnSpc>
                <a:spcPct val="150000"/>
              </a:lnSpc>
              <a:spcAft>
                <a:spcPts val="600"/>
              </a:spcAft>
              <a:defRPr/>
            </a:pPr>
            <a:r>
              <a:rPr lang="zh-CN" altLang="en-US" sz="2500" dirty="0" smtClean="0">
                <a:latin typeface="黑体" pitchFamily="49" charset="-122"/>
                <a:ea typeface="黑体" pitchFamily="49" charset="-122"/>
              </a:rPr>
              <a:t>选择下一个模块进行增量测试的原则是：该模块调用的</a:t>
            </a:r>
            <a:r>
              <a:rPr lang="zh-CN" altLang="en-US" sz="2500" dirty="0" smtClean="0">
                <a:solidFill>
                  <a:srgbClr val="0033CC"/>
                </a:solidFill>
                <a:latin typeface="黑体" pitchFamily="49" charset="-122"/>
                <a:ea typeface="黑体" pitchFamily="49" charset="-122"/>
              </a:rPr>
              <a:t>所有的模块</a:t>
            </a:r>
            <a:r>
              <a:rPr lang="zh-CN" altLang="en-US" sz="2500" dirty="0" smtClean="0">
                <a:latin typeface="黑体" pitchFamily="49" charset="-122"/>
                <a:ea typeface="黑体" pitchFamily="49" charset="-122"/>
              </a:rPr>
              <a:t>都已经事先经过了测试。</a:t>
            </a:r>
          </a:p>
          <a:p>
            <a:pPr eaLnBrk="1" hangingPunct="1">
              <a:lnSpc>
                <a:spcPct val="150000"/>
              </a:lnSpc>
              <a:spcAft>
                <a:spcPts val="600"/>
              </a:spcAft>
              <a:defRPr/>
            </a:pPr>
            <a:r>
              <a:rPr lang="zh-CN" altLang="en-US" sz="2500" dirty="0" smtClean="0">
                <a:latin typeface="黑体" pitchFamily="49" charset="-122"/>
                <a:ea typeface="黑体" pitchFamily="49" charset="-122"/>
              </a:rPr>
              <a:t>为了测试低层模块，需要为它们</a:t>
            </a:r>
            <a:r>
              <a:rPr lang="zh-CN" altLang="en-US" sz="2500" dirty="0" smtClean="0">
                <a:solidFill>
                  <a:srgbClr val="FF0000"/>
                </a:solidFill>
                <a:latin typeface="黑体" pitchFamily="49" charset="-122"/>
                <a:ea typeface="黑体" pitchFamily="49" charset="-122"/>
              </a:rPr>
              <a:t>设计驱动模块</a:t>
            </a:r>
            <a:r>
              <a:rPr lang="zh-CN" altLang="en-US" sz="2500" dirty="0" smtClean="0">
                <a:latin typeface="黑体" pitchFamily="49" charset="-122"/>
                <a:ea typeface="黑体" pitchFamily="49" charset="-122"/>
              </a:rPr>
              <a:t>：即包含着有效的测试输入、调用被测模块且显示输出的模块。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8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8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533400" y="685800"/>
            <a:ext cx="8001000" cy="1216025"/>
          </a:xfrm>
        </p:spPr>
        <p:txBody>
          <a:bodyPr/>
          <a:lstStyle/>
          <a:p>
            <a:pPr eaLnBrk="1" hangingPunct="1">
              <a:defRPr/>
            </a:pPr>
            <a:r>
              <a:rPr lang="zh-CN" altLang="en-US" smtClean="0">
                <a:effectLst>
                  <a:outerShdw blurRad="38100" dist="38100" dir="2700000" algn="tl">
                    <a:srgbClr val="C0C0C0"/>
                  </a:outerShdw>
                </a:effectLst>
              </a:rPr>
              <a:t>集成示意图</a:t>
            </a:r>
          </a:p>
        </p:txBody>
      </p:sp>
      <p:pic>
        <p:nvPicPr>
          <p:cNvPr id="438277" name="Picture 5"/>
          <p:cNvPicPr>
            <a:picLocks noChangeAspect="1" noChangeArrowheads="1"/>
          </p:cNvPicPr>
          <p:nvPr/>
        </p:nvPicPr>
        <p:blipFill>
          <a:blip r:embed="rId2"/>
          <a:srcRect/>
          <a:stretch>
            <a:fillRect/>
          </a:stretch>
        </p:blipFill>
        <p:spPr bwMode="auto">
          <a:xfrm>
            <a:off x="609600" y="2349500"/>
            <a:ext cx="638175" cy="1447800"/>
          </a:xfrm>
          <a:prstGeom prst="rect">
            <a:avLst/>
          </a:prstGeom>
          <a:noFill/>
          <a:ln w="9525">
            <a:noFill/>
            <a:miter lim="800000"/>
            <a:headEnd/>
            <a:tailEnd/>
          </a:ln>
        </p:spPr>
      </p:pic>
      <p:pic>
        <p:nvPicPr>
          <p:cNvPr id="438278" name="Picture 6"/>
          <p:cNvPicPr>
            <a:picLocks noChangeAspect="1" noChangeArrowheads="1"/>
          </p:cNvPicPr>
          <p:nvPr/>
        </p:nvPicPr>
        <p:blipFill>
          <a:blip r:embed="rId3"/>
          <a:srcRect/>
          <a:stretch>
            <a:fillRect/>
          </a:stretch>
        </p:blipFill>
        <p:spPr bwMode="auto">
          <a:xfrm>
            <a:off x="1258888" y="2374900"/>
            <a:ext cx="762000" cy="1428750"/>
          </a:xfrm>
          <a:prstGeom prst="rect">
            <a:avLst/>
          </a:prstGeom>
          <a:noFill/>
          <a:ln w="9525">
            <a:noFill/>
            <a:miter lim="800000"/>
            <a:headEnd/>
            <a:tailEnd/>
          </a:ln>
        </p:spPr>
      </p:pic>
      <p:pic>
        <p:nvPicPr>
          <p:cNvPr id="438279" name="Picture 7"/>
          <p:cNvPicPr>
            <a:picLocks noChangeAspect="1" noChangeArrowheads="1"/>
          </p:cNvPicPr>
          <p:nvPr/>
        </p:nvPicPr>
        <p:blipFill>
          <a:blip r:embed="rId4"/>
          <a:srcRect/>
          <a:stretch>
            <a:fillRect/>
          </a:stretch>
        </p:blipFill>
        <p:spPr bwMode="auto">
          <a:xfrm>
            <a:off x="2122488" y="2374900"/>
            <a:ext cx="619125" cy="1390650"/>
          </a:xfrm>
          <a:prstGeom prst="rect">
            <a:avLst/>
          </a:prstGeom>
          <a:noFill/>
          <a:ln w="9525">
            <a:noFill/>
            <a:miter lim="800000"/>
            <a:headEnd/>
            <a:tailEnd/>
          </a:ln>
        </p:spPr>
      </p:pic>
      <p:pic>
        <p:nvPicPr>
          <p:cNvPr id="438280" name="Picture 8"/>
          <p:cNvPicPr>
            <a:picLocks noChangeAspect="1" noChangeArrowheads="1"/>
          </p:cNvPicPr>
          <p:nvPr/>
        </p:nvPicPr>
        <p:blipFill>
          <a:blip r:embed="rId5"/>
          <a:srcRect/>
          <a:stretch>
            <a:fillRect/>
          </a:stretch>
        </p:blipFill>
        <p:spPr bwMode="auto">
          <a:xfrm>
            <a:off x="3130550" y="2420938"/>
            <a:ext cx="723900" cy="2247900"/>
          </a:xfrm>
          <a:prstGeom prst="rect">
            <a:avLst/>
          </a:prstGeom>
          <a:noFill/>
          <a:ln w="9525">
            <a:noFill/>
            <a:miter lim="800000"/>
            <a:headEnd/>
            <a:tailEnd/>
          </a:ln>
        </p:spPr>
      </p:pic>
      <p:pic>
        <p:nvPicPr>
          <p:cNvPr id="438281" name="Picture 9"/>
          <p:cNvPicPr>
            <a:picLocks noChangeAspect="1" noChangeArrowheads="1"/>
          </p:cNvPicPr>
          <p:nvPr/>
        </p:nvPicPr>
        <p:blipFill>
          <a:blip r:embed="rId6"/>
          <a:srcRect/>
          <a:stretch>
            <a:fillRect/>
          </a:stretch>
        </p:blipFill>
        <p:spPr bwMode="auto">
          <a:xfrm>
            <a:off x="4067175" y="2420938"/>
            <a:ext cx="695325" cy="2286000"/>
          </a:xfrm>
          <a:prstGeom prst="rect">
            <a:avLst/>
          </a:prstGeom>
          <a:noFill/>
          <a:ln w="9525">
            <a:noFill/>
            <a:miter lim="800000"/>
            <a:headEnd/>
            <a:tailEnd/>
          </a:ln>
        </p:spPr>
      </p:pic>
      <p:pic>
        <p:nvPicPr>
          <p:cNvPr id="438282" name="Picture 10"/>
          <p:cNvPicPr>
            <a:picLocks noGrp="1" noChangeAspect="1" noChangeArrowheads="1"/>
          </p:cNvPicPr>
          <p:nvPr>
            <p:ph type="body" idx="1"/>
          </p:nvPr>
        </p:nvPicPr>
        <p:blipFill>
          <a:blip r:embed="rId7"/>
          <a:srcRect/>
          <a:stretch>
            <a:fillRect/>
          </a:stretch>
        </p:blipFill>
        <p:spPr>
          <a:xfrm>
            <a:off x="6156325" y="2303463"/>
            <a:ext cx="2105025" cy="2352675"/>
          </a:xfrm>
          <a:noFill/>
        </p:spPr>
      </p:pic>
      <p:sp>
        <p:nvSpPr>
          <p:cNvPr id="9" name="Rectangle 2"/>
          <p:cNvSpPr txBox="1">
            <a:spLocks noChangeArrowheads="1"/>
          </p:cNvSpPr>
          <p:nvPr/>
        </p:nvSpPr>
        <p:spPr bwMode="auto">
          <a:xfrm>
            <a:off x="1079500" y="76200"/>
            <a:ext cx="6372225" cy="647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chemeClr val="tx1"/>
                </a:solidFill>
                <a:effectLst/>
                <a:uLnTx/>
                <a:uFillTx/>
                <a:latin typeface="+mj-lt"/>
                <a:ea typeface="+mj-ea"/>
                <a:cs typeface="+mj-cs"/>
              </a:rPr>
              <a:t>自底向上方法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8278"/>
                                        </p:tgtEl>
                                        <p:attrNameLst>
                                          <p:attrName>style.visibility</p:attrName>
                                        </p:attrNameLst>
                                      </p:cBhvr>
                                      <p:to>
                                        <p:strVal val="visible"/>
                                      </p:to>
                                    </p:set>
                                    <p:anim calcmode="lin" valueType="num">
                                      <p:cBhvr additive="base">
                                        <p:cTn id="7" dur="500" fill="hold"/>
                                        <p:tgtEl>
                                          <p:spTgt spid="438278"/>
                                        </p:tgtEl>
                                        <p:attrNameLst>
                                          <p:attrName>ppt_x</p:attrName>
                                        </p:attrNameLst>
                                      </p:cBhvr>
                                      <p:tavLst>
                                        <p:tav tm="0">
                                          <p:val>
                                            <p:strVal val="#ppt_x"/>
                                          </p:val>
                                        </p:tav>
                                        <p:tav tm="100000">
                                          <p:val>
                                            <p:strVal val="#ppt_x"/>
                                          </p:val>
                                        </p:tav>
                                      </p:tavLst>
                                    </p:anim>
                                    <p:anim calcmode="lin" valueType="num">
                                      <p:cBhvr additive="base">
                                        <p:cTn id="8" dur="500" fill="hold"/>
                                        <p:tgtEl>
                                          <p:spTgt spid="4382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8279"/>
                                        </p:tgtEl>
                                        <p:attrNameLst>
                                          <p:attrName>style.visibility</p:attrName>
                                        </p:attrNameLst>
                                      </p:cBhvr>
                                      <p:to>
                                        <p:strVal val="visible"/>
                                      </p:to>
                                    </p:set>
                                    <p:anim calcmode="lin" valueType="num">
                                      <p:cBhvr additive="base">
                                        <p:cTn id="11" dur="500" fill="hold"/>
                                        <p:tgtEl>
                                          <p:spTgt spid="438279"/>
                                        </p:tgtEl>
                                        <p:attrNameLst>
                                          <p:attrName>ppt_x</p:attrName>
                                        </p:attrNameLst>
                                      </p:cBhvr>
                                      <p:tavLst>
                                        <p:tav tm="0">
                                          <p:val>
                                            <p:strVal val="#ppt_x"/>
                                          </p:val>
                                        </p:tav>
                                        <p:tav tm="100000">
                                          <p:val>
                                            <p:strVal val="#ppt_x"/>
                                          </p:val>
                                        </p:tav>
                                      </p:tavLst>
                                    </p:anim>
                                    <p:anim calcmode="lin" valueType="num">
                                      <p:cBhvr additive="base">
                                        <p:cTn id="12" dur="500" fill="hold"/>
                                        <p:tgtEl>
                                          <p:spTgt spid="43827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8277"/>
                                        </p:tgtEl>
                                        <p:attrNameLst>
                                          <p:attrName>style.visibility</p:attrName>
                                        </p:attrNameLst>
                                      </p:cBhvr>
                                      <p:to>
                                        <p:strVal val="visible"/>
                                      </p:to>
                                    </p:set>
                                    <p:anim calcmode="lin" valueType="num">
                                      <p:cBhvr additive="base">
                                        <p:cTn id="15" dur="500" fill="hold"/>
                                        <p:tgtEl>
                                          <p:spTgt spid="438277"/>
                                        </p:tgtEl>
                                        <p:attrNameLst>
                                          <p:attrName>ppt_x</p:attrName>
                                        </p:attrNameLst>
                                      </p:cBhvr>
                                      <p:tavLst>
                                        <p:tav tm="0">
                                          <p:val>
                                            <p:strVal val="#ppt_x"/>
                                          </p:val>
                                        </p:tav>
                                        <p:tav tm="100000">
                                          <p:val>
                                            <p:strVal val="#ppt_x"/>
                                          </p:val>
                                        </p:tav>
                                      </p:tavLst>
                                    </p:anim>
                                    <p:anim calcmode="lin" valueType="num">
                                      <p:cBhvr additive="base">
                                        <p:cTn id="16" dur="500" fill="hold"/>
                                        <p:tgtEl>
                                          <p:spTgt spid="438277"/>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38280"/>
                                        </p:tgtEl>
                                        <p:attrNameLst>
                                          <p:attrName>style.visibility</p:attrName>
                                        </p:attrNameLst>
                                      </p:cBhvr>
                                      <p:to>
                                        <p:strVal val="visible"/>
                                      </p:to>
                                    </p:set>
                                    <p:anim calcmode="lin" valueType="num">
                                      <p:cBhvr additive="base">
                                        <p:cTn id="21" dur="500" fill="hold"/>
                                        <p:tgtEl>
                                          <p:spTgt spid="438280"/>
                                        </p:tgtEl>
                                        <p:attrNameLst>
                                          <p:attrName>ppt_x</p:attrName>
                                        </p:attrNameLst>
                                      </p:cBhvr>
                                      <p:tavLst>
                                        <p:tav tm="0">
                                          <p:val>
                                            <p:strVal val="#ppt_x"/>
                                          </p:val>
                                        </p:tav>
                                        <p:tav tm="100000">
                                          <p:val>
                                            <p:strVal val="#ppt_x"/>
                                          </p:val>
                                        </p:tav>
                                      </p:tavLst>
                                    </p:anim>
                                    <p:anim calcmode="lin" valueType="num">
                                      <p:cBhvr additive="base">
                                        <p:cTn id="22" dur="500" fill="hold"/>
                                        <p:tgtEl>
                                          <p:spTgt spid="43828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8281"/>
                                        </p:tgtEl>
                                        <p:attrNameLst>
                                          <p:attrName>style.visibility</p:attrName>
                                        </p:attrNameLst>
                                      </p:cBhvr>
                                      <p:to>
                                        <p:strVal val="visible"/>
                                      </p:to>
                                    </p:set>
                                    <p:anim calcmode="lin" valueType="num">
                                      <p:cBhvr additive="base">
                                        <p:cTn id="25" dur="500" fill="hold"/>
                                        <p:tgtEl>
                                          <p:spTgt spid="438281"/>
                                        </p:tgtEl>
                                        <p:attrNameLst>
                                          <p:attrName>ppt_x</p:attrName>
                                        </p:attrNameLst>
                                      </p:cBhvr>
                                      <p:tavLst>
                                        <p:tav tm="0">
                                          <p:val>
                                            <p:strVal val="#ppt_x"/>
                                          </p:val>
                                        </p:tav>
                                        <p:tav tm="100000">
                                          <p:val>
                                            <p:strVal val="#ppt_x"/>
                                          </p:val>
                                        </p:tav>
                                      </p:tavLst>
                                    </p:anim>
                                    <p:anim calcmode="lin" valueType="num">
                                      <p:cBhvr additive="base">
                                        <p:cTn id="26" dur="500" fill="hold"/>
                                        <p:tgtEl>
                                          <p:spTgt spid="438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E910B8D5-4187-4BE7-8938-E090C1CAFF65}" type="slidenum">
              <a:rPr lang="en-US" altLang="zh-CN" sz="1400">
                <a:latin typeface="Tahoma" pitchFamily="34" charset="0"/>
              </a:rPr>
              <a:pPr algn="r"/>
              <a:t>35</a:t>
            </a:fld>
            <a:endParaRPr lang="en-US" altLang="zh-CN" sz="1400">
              <a:latin typeface="Tahoma" pitchFamily="34" charset="0"/>
            </a:endParaRPr>
          </a:p>
        </p:txBody>
      </p:sp>
      <p:sp>
        <p:nvSpPr>
          <p:cNvPr id="439298" name="Rectangle 2"/>
          <p:cNvSpPr>
            <a:spLocks noGrp="1" noChangeArrowheads="1"/>
          </p:cNvSpPr>
          <p:nvPr>
            <p:ph type="title" idx="4294967295"/>
          </p:nvPr>
        </p:nvSpPr>
        <p:spPr/>
        <p:txBody>
          <a:bodyPr/>
          <a:lstStyle/>
          <a:p>
            <a:pPr lvl="0" eaLnBrk="1" hangingPunct="1">
              <a:defRPr/>
            </a:pPr>
            <a:r>
              <a:rPr lang="zh-CN" altLang="en-US" sz="3200" smtClean="0">
                <a:solidFill>
                  <a:schemeClr val="tx1"/>
                </a:solidFill>
              </a:rPr>
              <a:t>自底向上方法集</a:t>
            </a:r>
            <a:r>
              <a:rPr lang="zh-CN" altLang="en-US" sz="3200" dirty="0" smtClean="0">
                <a:solidFill>
                  <a:schemeClr val="tx1"/>
                </a:solidFill>
              </a:rPr>
              <a:t>成步骤</a:t>
            </a:r>
          </a:p>
        </p:txBody>
      </p:sp>
      <p:sp>
        <p:nvSpPr>
          <p:cNvPr id="439299" name="Rectangle 3"/>
          <p:cNvSpPr>
            <a:spLocks noGrp="1" noChangeArrowheads="1"/>
          </p:cNvSpPr>
          <p:nvPr>
            <p:ph type="body" idx="4294967295"/>
          </p:nvPr>
        </p:nvSpPr>
        <p:spPr>
          <a:xfrm>
            <a:off x="107950" y="990600"/>
            <a:ext cx="8712200" cy="4506912"/>
          </a:xfrm>
        </p:spPr>
        <p:txBody>
          <a:bodyPr/>
          <a:lstStyle/>
          <a:p>
            <a:pPr eaLnBrk="1" hangingPunct="1">
              <a:lnSpc>
                <a:spcPct val="150000"/>
              </a:lnSpc>
              <a:spcBef>
                <a:spcPts val="600"/>
              </a:spcBef>
              <a:spcAft>
                <a:spcPts val="600"/>
              </a:spcAft>
              <a:buFont typeface="Wingdings" pitchFamily="2" charset="2"/>
              <a:buNone/>
              <a:defRPr/>
            </a:pPr>
            <a:r>
              <a:rPr lang="zh-CN" altLang="en-US" sz="2400" dirty="0" smtClean="0"/>
              <a:t>（</a:t>
            </a:r>
            <a:r>
              <a:rPr lang="en-US" altLang="zh-CN" sz="2400" dirty="0" smtClean="0"/>
              <a:t>1</a:t>
            </a:r>
            <a:r>
              <a:rPr lang="zh-CN" altLang="en-US" sz="2400" dirty="0" smtClean="0"/>
              <a:t>）起始于模块依赖关系树的</a:t>
            </a:r>
            <a:r>
              <a:rPr lang="zh-CN" altLang="en-US" sz="2400" dirty="0" smtClean="0">
                <a:solidFill>
                  <a:srgbClr val="FF0000"/>
                </a:solidFill>
              </a:rPr>
              <a:t>底层叶子模块</a:t>
            </a:r>
            <a:r>
              <a:rPr lang="zh-CN" altLang="en-US" sz="2400" dirty="0" smtClean="0"/>
              <a:t>，也可以把两个或多个叶子模块合并到一起进行测试</a:t>
            </a:r>
          </a:p>
          <a:p>
            <a:pPr eaLnBrk="1" hangingPunct="1">
              <a:lnSpc>
                <a:spcPct val="150000"/>
              </a:lnSpc>
              <a:spcBef>
                <a:spcPts val="600"/>
              </a:spcBef>
              <a:spcAft>
                <a:spcPts val="600"/>
              </a:spcAft>
              <a:buFont typeface="Wingdings" pitchFamily="2" charset="2"/>
              <a:buNone/>
              <a:defRPr/>
            </a:pPr>
            <a:r>
              <a:rPr lang="zh-CN" altLang="en-US" sz="2400" dirty="0" smtClean="0"/>
              <a:t>（</a:t>
            </a:r>
            <a:r>
              <a:rPr lang="en-US" altLang="zh-CN" sz="2400" dirty="0" smtClean="0"/>
              <a:t>2</a:t>
            </a:r>
            <a:r>
              <a:rPr lang="zh-CN" altLang="en-US" sz="2400" dirty="0" smtClean="0"/>
              <a:t>）使用</a:t>
            </a:r>
            <a:r>
              <a:rPr lang="zh-CN" altLang="en-US" sz="2400" dirty="0" smtClean="0">
                <a:solidFill>
                  <a:srgbClr val="FF0000"/>
                </a:solidFill>
              </a:rPr>
              <a:t>驱动模块</a:t>
            </a:r>
            <a:r>
              <a:rPr lang="zh-CN" altLang="en-US" sz="2400" dirty="0" smtClean="0"/>
              <a:t>对步骤１选定的模块（或模块组）进行测试</a:t>
            </a:r>
          </a:p>
          <a:p>
            <a:pPr eaLnBrk="1" hangingPunct="1">
              <a:lnSpc>
                <a:spcPct val="150000"/>
              </a:lnSpc>
              <a:spcBef>
                <a:spcPts val="600"/>
              </a:spcBef>
              <a:spcAft>
                <a:spcPts val="600"/>
              </a:spcAft>
              <a:buFont typeface="Wingdings" pitchFamily="2" charset="2"/>
              <a:buNone/>
              <a:defRPr/>
            </a:pPr>
            <a:r>
              <a:rPr lang="zh-CN" altLang="en-US" sz="2400" dirty="0" smtClean="0"/>
              <a:t>（</a:t>
            </a:r>
            <a:r>
              <a:rPr lang="en-US" altLang="zh-CN" sz="2400" dirty="0" smtClean="0"/>
              <a:t>3</a:t>
            </a:r>
            <a:r>
              <a:rPr lang="zh-CN" altLang="en-US" sz="2400" dirty="0" smtClean="0"/>
              <a:t>）用</a:t>
            </a:r>
            <a:r>
              <a:rPr lang="zh-CN" altLang="en-US" sz="2400" dirty="0" smtClean="0">
                <a:solidFill>
                  <a:srgbClr val="FF0000"/>
                </a:solidFill>
              </a:rPr>
              <a:t>实际模块代替驱动模块</a:t>
            </a:r>
            <a:r>
              <a:rPr lang="zh-CN" altLang="en-US" sz="2400" dirty="0" smtClean="0"/>
              <a:t>，与它已测试的直属子模块组装成一个更大的模块进行测试</a:t>
            </a:r>
          </a:p>
          <a:p>
            <a:pPr eaLnBrk="1" hangingPunct="1">
              <a:lnSpc>
                <a:spcPct val="150000"/>
              </a:lnSpc>
              <a:spcBef>
                <a:spcPts val="600"/>
              </a:spcBef>
              <a:spcAft>
                <a:spcPts val="600"/>
              </a:spcAft>
              <a:buFont typeface="Wingdings" pitchFamily="2" charset="2"/>
              <a:buNone/>
              <a:defRPr/>
            </a:pPr>
            <a:r>
              <a:rPr lang="zh-CN" altLang="en-US" sz="2400" dirty="0" smtClean="0"/>
              <a:t>（</a:t>
            </a:r>
            <a:r>
              <a:rPr lang="en-US" altLang="zh-CN" sz="2400" dirty="0" smtClean="0"/>
              <a:t>4</a:t>
            </a:r>
            <a:r>
              <a:rPr lang="zh-CN" altLang="en-US" sz="2400" dirty="0" smtClean="0"/>
              <a:t>）</a:t>
            </a:r>
            <a:r>
              <a:rPr lang="zh-CN" altLang="en-US" sz="2400" dirty="0" smtClean="0">
                <a:solidFill>
                  <a:srgbClr val="FF0000"/>
                </a:solidFill>
              </a:rPr>
              <a:t>重复</a:t>
            </a:r>
            <a:r>
              <a:rPr lang="zh-CN" altLang="en-US" sz="2400" dirty="0" smtClean="0"/>
              <a:t>上面的行为直到系统最顶层模块被加入到已测系统中</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Scale>
                                      <p:cBhvr>
                                        <p:cTn id="7" dur="1000" decel="50000" fill="hold">
                                          <p:stCondLst>
                                            <p:cond delay="0"/>
                                          </p:stCondLst>
                                        </p:cTn>
                                        <p:tgtEl>
                                          <p:spTgt spid="43929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39299">
                                            <p:txEl>
                                              <p:pRg st="0" end="0"/>
                                            </p:txEl>
                                          </p:spTgt>
                                        </p:tgtEl>
                                        <p:attrNameLst>
                                          <p:attrName>ppt_x</p:attrName>
                                          <p:attrName>ppt_y</p:attrName>
                                        </p:attrNameLst>
                                      </p:cBhvr>
                                    </p:animMotion>
                                    <p:animEffect transition="in" filter="fade">
                                      <p:cBhvr>
                                        <p:cTn id="9" dur="1000"/>
                                        <p:tgtEl>
                                          <p:spTgt spid="43929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439299">
                                            <p:txEl>
                                              <p:pRg st="1" end="1"/>
                                            </p:txEl>
                                          </p:spTgt>
                                        </p:tgtEl>
                                        <p:attrNameLst>
                                          <p:attrName>style.visibility</p:attrName>
                                        </p:attrNameLst>
                                      </p:cBhvr>
                                      <p:to>
                                        <p:strVal val="visible"/>
                                      </p:to>
                                    </p:set>
                                    <p:animScale>
                                      <p:cBhvr>
                                        <p:cTn id="14" dur="1000" decel="50000" fill="hold">
                                          <p:stCondLst>
                                            <p:cond delay="0"/>
                                          </p:stCondLst>
                                        </p:cTn>
                                        <p:tgtEl>
                                          <p:spTgt spid="43929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439299">
                                            <p:txEl>
                                              <p:pRg st="1" end="1"/>
                                            </p:txEl>
                                          </p:spTgt>
                                        </p:tgtEl>
                                        <p:attrNameLst>
                                          <p:attrName>ppt_x</p:attrName>
                                          <p:attrName>ppt_y</p:attrName>
                                        </p:attrNameLst>
                                      </p:cBhvr>
                                    </p:animMotion>
                                    <p:animEffect transition="in" filter="fade">
                                      <p:cBhvr>
                                        <p:cTn id="16" dur="1000"/>
                                        <p:tgtEl>
                                          <p:spTgt spid="439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439299">
                                            <p:txEl>
                                              <p:pRg st="2" end="2"/>
                                            </p:txEl>
                                          </p:spTgt>
                                        </p:tgtEl>
                                        <p:attrNameLst>
                                          <p:attrName>style.visibility</p:attrName>
                                        </p:attrNameLst>
                                      </p:cBhvr>
                                      <p:to>
                                        <p:strVal val="visible"/>
                                      </p:to>
                                    </p:set>
                                    <p:animScale>
                                      <p:cBhvr>
                                        <p:cTn id="21" dur="1000" decel="50000" fill="hold">
                                          <p:stCondLst>
                                            <p:cond delay="0"/>
                                          </p:stCondLst>
                                        </p:cTn>
                                        <p:tgtEl>
                                          <p:spTgt spid="43929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439299">
                                            <p:txEl>
                                              <p:pRg st="2" end="2"/>
                                            </p:txEl>
                                          </p:spTgt>
                                        </p:tgtEl>
                                        <p:attrNameLst>
                                          <p:attrName>ppt_x</p:attrName>
                                          <p:attrName>ppt_y</p:attrName>
                                        </p:attrNameLst>
                                      </p:cBhvr>
                                    </p:animMotion>
                                    <p:animEffect transition="in" filter="fade">
                                      <p:cBhvr>
                                        <p:cTn id="23" dur="1000"/>
                                        <p:tgtEl>
                                          <p:spTgt spid="43929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439299">
                                            <p:txEl>
                                              <p:pRg st="3" end="3"/>
                                            </p:txEl>
                                          </p:spTgt>
                                        </p:tgtEl>
                                        <p:attrNameLst>
                                          <p:attrName>style.visibility</p:attrName>
                                        </p:attrNameLst>
                                      </p:cBhvr>
                                      <p:to>
                                        <p:strVal val="visible"/>
                                      </p:to>
                                    </p:set>
                                    <p:animScale>
                                      <p:cBhvr>
                                        <p:cTn id="28" dur="1000" decel="50000" fill="hold">
                                          <p:stCondLst>
                                            <p:cond delay="0"/>
                                          </p:stCondLst>
                                        </p:cTn>
                                        <p:tgtEl>
                                          <p:spTgt spid="43929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439299">
                                            <p:txEl>
                                              <p:pRg st="3" end="3"/>
                                            </p:txEl>
                                          </p:spTgt>
                                        </p:tgtEl>
                                        <p:attrNameLst>
                                          <p:attrName>ppt_x</p:attrName>
                                          <p:attrName>ppt_y</p:attrName>
                                        </p:attrNameLst>
                                      </p:cBhvr>
                                    </p:animMotion>
                                    <p:animEffect transition="in" filter="fade">
                                      <p:cBhvr>
                                        <p:cTn id="30" dur="1000"/>
                                        <p:tgtEl>
                                          <p:spTgt spid="439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2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71D7886B-9036-42A2-8E84-6579252AE433}" type="slidenum">
              <a:rPr lang="en-US" altLang="zh-CN" sz="1400">
                <a:latin typeface="Tahoma" pitchFamily="34" charset="0"/>
              </a:rPr>
              <a:pPr algn="r"/>
              <a:t>36</a:t>
            </a:fld>
            <a:endParaRPr lang="en-US" altLang="zh-CN" sz="1400">
              <a:latin typeface="Tahoma" pitchFamily="34" charset="0"/>
            </a:endParaRPr>
          </a:p>
        </p:txBody>
      </p:sp>
      <p:sp>
        <p:nvSpPr>
          <p:cNvPr id="443394" name="Rectangle 2"/>
          <p:cNvSpPr>
            <a:spLocks noGrp="1" noChangeArrowheads="1"/>
          </p:cNvSpPr>
          <p:nvPr>
            <p:ph type="title" idx="4294967295"/>
          </p:nvPr>
        </p:nvSpPr>
        <p:spPr/>
        <p:txBody>
          <a:bodyPr/>
          <a:lstStyle/>
          <a:p>
            <a:pPr lvl="0" eaLnBrk="1" hangingPunct="1">
              <a:defRPr/>
            </a:pPr>
            <a:r>
              <a:rPr lang="zh-CN" altLang="en-US" sz="3200" smtClean="0">
                <a:solidFill>
                  <a:schemeClr val="tx1"/>
                </a:solidFill>
              </a:rPr>
              <a:t>自底向上方法优缺点分析</a:t>
            </a:r>
          </a:p>
        </p:txBody>
      </p:sp>
      <p:sp>
        <p:nvSpPr>
          <p:cNvPr id="443395" name="Rectangle 3"/>
          <p:cNvSpPr>
            <a:spLocks noGrp="1" noChangeArrowheads="1"/>
          </p:cNvSpPr>
          <p:nvPr>
            <p:ph type="body" idx="4294967295"/>
          </p:nvPr>
        </p:nvSpPr>
        <p:spPr/>
        <p:txBody>
          <a:bodyPr/>
          <a:lstStyle/>
          <a:p>
            <a:pPr eaLnBrk="1" hangingPunct="1">
              <a:lnSpc>
                <a:spcPct val="110000"/>
              </a:lnSpc>
              <a:defRPr/>
            </a:pPr>
            <a:r>
              <a:rPr lang="zh-CN" altLang="en-US" dirty="0" smtClean="0">
                <a:latin typeface="微软雅黑" pitchFamily="34" charset="-122"/>
                <a:ea typeface="微软雅黑" pitchFamily="34" charset="-122"/>
              </a:rPr>
              <a:t>优点：</a:t>
            </a:r>
          </a:p>
          <a:p>
            <a:pPr lvl="1" eaLnBrk="1" hangingPunct="1">
              <a:lnSpc>
                <a:spcPct val="110000"/>
              </a:lnSpc>
              <a:defRPr/>
            </a:pPr>
            <a:r>
              <a:rPr lang="zh-CN" altLang="en-US" sz="2600" dirty="0" smtClean="0">
                <a:latin typeface="楷体" pitchFamily="49" charset="-122"/>
                <a:ea typeface="楷体" pitchFamily="49" charset="-122"/>
              </a:rPr>
              <a:t>对</a:t>
            </a:r>
            <a:r>
              <a:rPr lang="zh-CN" altLang="en-US" sz="2600" dirty="0" smtClean="0">
                <a:solidFill>
                  <a:srgbClr val="FF0000"/>
                </a:solidFill>
                <a:latin typeface="楷体" pitchFamily="49" charset="-122"/>
                <a:ea typeface="楷体" pitchFamily="49" charset="-122"/>
              </a:rPr>
              <a:t>底层</a:t>
            </a:r>
            <a:r>
              <a:rPr lang="zh-CN" altLang="en-US" sz="2600" dirty="0" smtClean="0">
                <a:latin typeface="楷体" pitchFamily="49" charset="-122"/>
                <a:ea typeface="楷体" pitchFamily="49" charset="-122"/>
              </a:rPr>
              <a:t>组件行为</a:t>
            </a:r>
            <a:r>
              <a:rPr lang="zh-CN" altLang="en-US" sz="2600" dirty="0" smtClean="0">
                <a:solidFill>
                  <a:srgbClr val="FF0000"/>
                </a:solidFill>
                <a:latin typeface="楷体" pitchFamily="49" charset="-122"/>
                <a:ea typeface="楷体" pitchFamily="49" charset="-122"/>
              </a:rPr>
              <a:t>较早验证</a:t>
            </a:r>
            <a:r>
              <a:rPr lang="zh-CN" altLang="en-US" sz="2600" dirty="0" smtClean="0">
                <a:latin typeface="楷体" pitchFamily="49" charset="-122"/>
                <a:ea typeface="楷体" pitchFamily="49" charset="-122"/>
              </a:rPr>
              <a:t>；</a:t>
            </a:r>
          </a:p>
          <a:p>
            <a:pPr lvl="1" eaLnBrk="1" hangingPunct="1">
              <a:lnSpc>
                <a:spcPct val="110000"/>
              </a:lnSpc>
              <a:defRPr/>
            </a:pPr>
            <a:r>
              <a:rPr lang="zh-CN" altLang="en-US" sz="2600" dirty="0" smtClean="0">
                <a:latin typeface="楷体" pitchFamily="49" charset="-122"/>
                <a:ea typeface="楷体" pitchFamily="49" charset="-122"/>
              </a:rPr>
              <a:t>工作最初可以</a:t>
            </a:r>
            <a:r>
              <a:rPr lang="zh-CN" altLang="en-US" sz="2600" dirty="0" smtClean="0">
                <a:solidFill>
                  <a:srgbClr val="FF0000"/>
                </a:solidFill>
                <a:latin typeface="楷体" pitchFamily="49" charset="-122"/>
                <a:ea typeface="楷体" pitchFamily="49" charset="-122"/>
              </a:rPr>
              <a:t>并行集成</a:t>
            </a:r>
            <a:r>
              <a:rPr lang="zh-CN" altLang="en-US" sz="2600" dirty="0" smtClean="0">
                <a:latin typeface="楷体" pitchFamily="49" charset="-122"/>
                <a:ea typeface="楷体" pitchFamily="49" charset="-122"/>
              </a:rPr>
              <a:t>，比自顶向下效率高；</a:t>
            </a:r>
          </a:p>
          <a:p>
            <a:pPr lvl="1" eaLnBrk="1" hangingPunct="1">
              <a:lnSpc>
                <a:spcPct val="110000"/>
              </a:lnSpc>
              <a:defRPr/>
            </a:pPr>
            <a:r>
              <a:rPr lang="zh-CN" altLang="en-US" sz="2600" dirty="0" smtClean="0">
                <a:latin typeface="楷体" pitchFamily="49" charset="-122"/>
                <a:ea typeface="楷体" pitchFamily="49" charset="-122"/>
              </a:rPr>
              <a:t>减少了桩的工作量；</a:t>
            </a:r>
          </a:p>
          <a:p>
            <a:pPr lvl="1" eaLnBrk="1" hangingPunct="1">
              <a:lnSpc>
                <a:spcPct val="110000"/>
              </a:lnSpc>
              <a:defRPr/>
            </a:pPr>
            <a:r>
              <a:rPr lang="zh-CN" altLang="en-US" sz="2600" dirty="0" smtClean="0">
                <a:latin typeface="楷体" pitchFamily="49" charset="-122"/>
                <a:ea typeface="楷体" pitchFamily="49" charset="-122"/>
              </a:rPr>
              <a:t>支持故障隔</a:t>
            </a:r>
            <a:r>
              <a:rPr lang="zh-CN" altLang="en-US" sz="2600" smtClean="0">
                <a:latin typeface="楷体" pitchFamily="49" charset="-122"/>
                <a:ea typeface="楷体" pitchFamily="49" charset="-122"/>
              </a:rPr>
              <a:t>离。</a:t>
            </a:r>
            <a:endParaRPr lang="en-US" altLang="zh-CN" sz="2600" smtClean="0">
              <a:latin typeface="楷体" pitchFamily="49" charset="-122"/>
              <a:ea typeface="楷体" pitchFamily="49" charset="-122"/>
            </a:endParaRPr>
          </a:p>
          <a:p>
            <a:pPr eaLnBrk="1" hangingPunct="1">
              <a:lnSpc>
                <a:spcPct val="110000"/>
              </a:lnSpc>
              <a:defRPr/>
            </a:pPr>
            <a:r>
              <a:rPr lang="zh-CN" altLang="en-US" dirty="0" smtClean="0">
                <a:latin typeface="微软雅黑" pitchFamily="34" charset="-122"/>
                <a:ea typeface="微软雅黑" pitchFamily="34" charset="-122"/>
              </a:rPr>
              <a:t>缺点：</a:t>
            </a:r>
          </a:p>
          <a:p>
            <a:pPr lvl="1" eaLnBrk="1" hangingPunct="1">
              <a:lnSpc>
                <a:spcPct val="110000"/>
              </a:lnSpc>
              <a:defRPr/>
            </a:pPr>
            <a:r>
              <a:rPr lang="zh-CN" altLang="en-US" sz="2600" dirty="0" smtClean="0">
                <a:solidFill>
                  <a:srgbClr val="FF0000"/>
                </a:solidFill>
                <a:latin typeface="楷体" pitchFamily="49" charset="-122"/>
                <a:ea typeface="楷体" pitchFamily="49" charset="-122"/>
              </a:rPr>
              <a:t>驱动的开发</a:t>
            </a:r>
            <a:r>
              <a:rPr lang="zh-CN" altLang="en-US" sz="2600" dirty="0" smtClean="0">
                <a:latin typeface="楷体" pitchFamily="49" charset="-122"/>
                <a:ea typeface="楷体" pitchFamily="49" charset="-122"/>
              </a:rPr>
              <a:t>工作量大；</a:t>
            </a:r>
          </a:p>
          <a:p>
            <a:pPr lvl="1" eaLnBrk="1" hangingPunct="1">
              <a:lnSpc>
                <a:spcPct val="110000"/>
              </a:lnSpc>
              <a:defRPr/>
            </a:pPr>
            <a:r>
              <a:rPr lang="zh-CN" altLang="en-US" sz="2600" dirty="0" smtClean="0">
                <a:latin typeface="楷体" pitchFamily="49" charset="-122"/>
                <a:ea typeface="楷体" pitchFamily="49" charset="-122"/>
              </a:rPr>
              <a:t>对高层的验证被推迟，</a:t>
            </a:r>
            <a:r>
              <a:rPr lang="zh-CN" altLang="en-US" sz="2600" dirty="0" smtClean="0">
                <a:solidFill>
                  <a:srgbClr val="FF0000"/>
                </a:solidFill>
                <a:latin typeface="楷体" pitchFamily="49" charset="-122"/>
                <a:ea typeface="楷体" pitchFamily="49" charset="-122"/>
              </a:rPr>
              <a:t>设计上的错误</a:t>
            </a:r>
            <a:r>
              <a:rPr lang="zh-CN" altLang="en-US" sz="2600" dirty="0" smtClean="0">
                <a:latin typeface="楷体" pitchFamily="49" charset="-122"/>
                <a:ea typeface="楷体" pitchFamily="49" charset="-122"/>
              </a:rPr>
              <a:t>不能被及时发现。</a:t>
            </a:r>
          </a:p>
          <a:p>
            <a:pPr lvl="1" eaLnBrk="1" hangingPunct="1">
              <a:lnSpc>
                <a:spcPct val="110000"/>
              </a:lnSpc>
              <a:defRPr/>
            </a:pPr>
            <a:endParaRPr lang="zh-CN" altLang="en-US" sz="2600" dirty="0" smtClean="0">
              <a:latin typeface="楷体" pitchFamily="49" charset="-122"/>
              <a:ea typeface="楷体" pitchFamily="49" charset="-122"/>
            </a:endParaRPr>
          </a:p>
          <a:p>
            <a:pPr eaLnBrk="1" hangingPunct="1">
              <a:lnSpc>
                <a:spcPct val="110000"/>
              </a:lnSpc>
              <a:defRPr/>
            </a:pPr>
            <a:endParaRPr lang="en-US" altLang="zh-CN" dirty="0" smtClean="0">
              <a:effectLst>
                <a:outerShdw blurRad="38100" dist="38100" dir="2700000" algn="tl">
                  <a:srgbClr val="C0C0C0"/>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nodeType="clickEffect">
                                  <p:stCondLst>
                                    <p:cond delay="0"/>
                                  </p:stCondLst>
                                  <p:childTnLst>
                                    <p:set>
                                      <p:cBhvr>
                                        <p:cTn id="6" dur="1" fill="hold">
                                          <p:stCondLst>
                                            <p:cond delay="0"/>
                                          </p:stCondLst>
                                        </p:cTn>
                                        <p:tgtEl>
                                          <p:spTgt spid="443395">
                                            <p:txEl>
                                              <p:pRg st="1" end="1"/>
                                            </p:txEl>
                                          </p:spTgt>
                                        </p:tgtEl>
                                        <p:attrNameLst>
                                          <p:attrName>style.visibility</p:attrName>
                                        </p:attrNameLst>
                                      </p:cBhvr>
                                      <p:to>
                                        <p:strVal val="visible"/>
                                      </p:to>
                                    </p:set>
                                    <p:animEffect transition="in" filter="fade">
                                      <p:cBhvr>
                                        <p:cTn id="7" dur="1000"/>
                                        <p:tgtEl>
                                          <p:spTgt spid="443395">
                                            <p:txEl>
                                              <p:pRg st="1" end="1"/>
                                            </p:txEl>
                                          </p:spTgt>
                                        </p:tgtEl>
                                      </p:cBhvr>
                                    </p:animEffect>
                                    <p:anim calcmode="lin" valueType="num">
                                      <p:cBhvr>
                                        <p:cTn id="8" dur="1000" fill="hold"/>
                                        <p:tgtEl>
                                          <p:spTgt spid="44339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433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7" presetClass="entr" presetSubtype="0" fill="hold" nodeType="clickEffect">
                                  <p:stCondLst>
                                    <p:cond delay="0"/>
                                  </p:stCondLst>
                                  <p:childTnLst>
                                    <p:set>
                                      <p:cBhvr>
                                        <p:cTn id="13" dur="1" fill="hold">
                                          <p:stCondLst>
                                            <p:cond delay="0"/>
                                          </p:stCondLst>
                                        </p:cTn>
                                        <p:tgtEl>
                                          <p:spTgt spid="443395">
                                            <p:txEl>
                                              <p:pRg st="2" end="2"/>
                                            </p:txEl>
                                          </p:spTgt>
                                        </p:tgtEl>
                                        <p:attrNameLst>
                                          <p:attrName>style.visibility</p:attrName>
                                        </p:attrNameLst>
                                      </p:cBhvr>
                                      <p:to>
                                        <p:strVal val="visible"/>
                                      </p:to>
                                    </p:set>
                                    <p:animEffect transition="in" filter="fade">
                                      <p:cBhvr>
                                        <p:cTn id="14" dur="1000"/>
                                        <p:tgtEl>
                                          <p:spTgt spid="443395">
                                            <p:txEl>
                                              <p:pRg st="2" end="2"/>
                                            </p:txEl>
                                          </p:spTgt>
                                        </p:tgtEl>
                                      </p:cBhvr>
                                    </p:animEffect>
                                    <p:anim calcmode="lin" valueType="num">
                                      <p:cBhvr>
                                        <p:cTn id="15" dur="1000" fill="hold"/>
                                        <p:tgtEl>
                                          <p:spTgt spid="44339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4339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nodeType="clickEffect">
                                  <p:stCondLst>
                                    <p:cond delay="0"/>
                                  </p:stCondLst>
                                  <p:childTnLst>
                                    <p:set>
                                      <p:cBhvr>
                                        <p:cTn id="20" dur="1" fill="hold">
                                          <p:stCondLst>
                                            <p:cond delay="0"/>
                                          </p:stCondLst>
                                        </p:cTn>
                                        <p:tgtEl>
                                          <p:spTgt spid="443395">
                                            <p:txEl>
                                              <p:pRg st="3" end="3"/>
                                            </p:txEl>
                                          </p:spTgt>
                                        </p:tgtEl>
                                        <p:attrNameLst>
                                          <p:attrName>style.visibility</p:attrName>
                                        </p:attrNameLst>
                                      </p:cBhvr>
                                      <p:to>
                                        <p:strVal val="visible"/>
                                      </p:to>
                                    </p:set>
                                    <p:animEffect transition="in" filter="fade">
                                      <p:cBhvr>
                                        <p:cTn id="21" dur="1000"/>
                                        <p:tgtEl>
                                          <p:spTgt spid="443395">
                                            <p:txEl>
                                              <p:pRg st="3" end="3"/>
                                            </p:txEl>
                                          </p:spTgt>
                                        </p:tgtEl>
                                      </p:cBhvr>
                                    </p:animEffect>
                                    <p:anim calcmode="lin" valueType="num">
                                      <p:cBhvr>
                                        <p:cTn id="22" dur="1000" fill="hold"/>
                                        <p:tgtEl>
                                          <p:spTgt spid="44339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4433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7" presetClass="entr" presetSubtype="0" fill="hold" nodeType="clickEffect">
                                  <p:stCondLst>
                                    <p:cond delay="0"/>
                                  </p:stCondLst>
                                  <p:childTnLst>
                                    <p:set>
                                      <p:cBhvr>
                                        <p:cTn id="27" dur="1" fill="hold">
                                          <p:stCondLst>
                                            <p:cond delay="0"/>
                                          </p:stCondLst>
                                        </p:cTn>
                                        <p:tgtEl>
                                          <p:spTgt spid="443395">
                                            <p:txEl>
                                              <p:pRg st="4" end="4"/>
                                            </p:txEl>
                                          </p:spTgt>
                                        </p:tgtEl>
                                        <p:attrNameLst>
                                          <p:attrName>style.visibility</p:attrName>
                                        </p:attrNameLst>
                                      </p:cBhvr>
                                      <p:to>
                                        <p:strVal val="visible"/>
                                      </p:to>
                                    </p:set>
                                    <p:animEffect transition="in" filter="fade">
                                      <p:cBhvr>
                                        <p:cTn id="28" dur="1000"/>
                                        <p:tgtEl>
                                          <p:spTgt spid="443395">
                                            <p:txEl>
                                              <p:pRg st="4" end="4"/>
                                            </p:txEl>
                                          </p:spTgt>
                                        </p:tgtEl>
                                      </p:cBhvr>
                                    </p:animEffect>
                                    <p:anim calcmode="lin" valueType="num">
                                      <p:cBhvr>
                                        <p:cTn id="29" dur="1000" fill="hold"/>
                                        <p:tgtEl>
                                          <p:spTgt spid="44339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4339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443395">
                                            <p:txEl>
                                              <p:pRg st="5" end="5"/>
                                            </p:txEl>
                                          </p:spTgt>
                                        </p:tgtEl>
                                        <p:attrNameLst>
                                          <p:attrName>style.visibility</p:attrName>
                                        </p:attrNameLst>
                                      </p:cBhvr>
                                      <p:to>
                                        <p:strVal val="visible"/>
                                      </p:to>
                                    </p:set>
                                    <p:animEffect transition="in" filter="fade">
                                      <p:cBhvr>
                                        <p:cTn id="35" dur="1000"/>
                                        <p:tgtEl>
                                          <p:spTgt spid="443395">
                                            <p:txEl>
                                              <p:pRg st="5" end="5"/>
                                            </p:txEl>
                                          </p:spTgt>
                                        </p:tgtEl>
                                      </p:cBhvr>
                                    </p:animEffect>
                                    <p:anim calcmode="lin" valueType="num">
                                      <p:cBhvr>
                                        <p:cTn id="36" dur="1000" fill="hold"/>
                                        <p:tgtEl>
                                          <p:spTgt spid="443395">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44339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443395">
                                            <p:txEl>
                                              <p:pRg st="6" end="6"/>
                                            </p:txEl>
                                          </p:spTgt>
                                        </p:tgtEl>
                                        <p:attrNameLst>
                                          <p:attrName>style.visibility</p:attrName>
                                        </p:attrNameLst>
                                      </p:cBhvr>
                                      <p:to>
                                        <p:strVal val="visible"/>
                                      </p:to>
                                    </p:set>
                                    <p:animEffect transition="in" filter="fade">
                                      <p:cBhvr>
                                        <p:cTn id="42" dur="1000"/>
                                        <p:tgtEl>
                                          <p:spTgt spid="443395">
                                            <p:txEl>
                                              <p:pRg st="6" end="6"/>
                                            </p:txEl>
                                          </p:spTgt>
                                        </p:tgtEl>
                                      </p:cBhvr>
                                    </p:animEffect>
                                    <p:anim calcmode="lin" valueType="num">
                                      <p:cBhvr>
                                        <p:cTn id="43" dur="1000" fill="hold"/>
                                        <p:tgtEl>
                                          <p:spTgt spid="443395">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4339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7" presetClass="entr" presetSubtype="0" fill="hold" nodeType="clickEffect">
                                  <p:stCondLst>
                                    <p:cond delay="0"/>
                                  </p:stCondLst>
                                  <p:childTnLst>
                                    <p:set>
                                      <p:cBhvr>
                                        <p:cTn id="48" dur="1" fill="hold">
                                          <p:stCondLst>
                                            <p:cond delay="0"/>
                                          </p:stCondLst>
                                        </p:cTn>
                                        <p:tgtEl>
                                          <p:spTgt spid="443395">
                                            <p:txEl>
                                              <p:pRg st="7" end="7"/>
                                            </p:txEl>
                                          </p:spTgt>
                                        </p:tgtEl>
                                        <p:attrNameLst>
                                          <p:attrName>style.visibility</p:attrName>
                                        </p:attrNameLst>
                                      </p:cBhvr>
                                      <p:to>
                                        <p:strVal val="visible"/>
                                      </p:to>
                                    </p:set>
                                    <p:animEffect transition="in" filter="fade">
                                      <p:cBhvr>
                                        <p:cTn id="49" dur="1000"/>
                                        <p:tgtEl>
                                          <p:spTgt spid="443395">
                                            <p:txEl>
                                              <p:pRg st="7" end="7"/>
                                            </p:txEl>
                                          </p:spTgt>
                                        </p:tgtEl>
                                      </p:cBhvr>
                                    </p:animEffect>
                                    <p:anim calcmode="lin" valueType="num">
                                      <p:cBhvr>
                                        <p:cTn id="50" dur="1000" fill="hold"/>
                                        <p:tgtEl>
                                          <p:spTgt spid="443395">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4339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55F21F6F-5969-4121-9CE9-C426B0E9C8C3}" type="slidenum">
              <a:rPr lang="en-US" altLang="zh-CN" sz="1400">
                <a:latin typeface="Tahoma" pitchFamily="34" charset="0"/>
              </a:rPr>
              <a:pPr algn="r"/>
              <a:t>37</a:t>
            </a:fld>
            <a:endParaRPr lang="en-US" altLang="zh-CN" sz="1400">
              <a:latin typeface="Tahoma" pitchFamily="34" charset="0"/>
            </a:endParaRPr>
          </a:p>
        </p:txBody>
      </p:sp>
      <p:sp>
        <p:nvSpPr>
          <p:cNvPr id="444418" name="Rectangle 2"/>
          <p:cNvSpPr>
            <a:spLocks noGrp="1" noChangeArrowheads="1"/>
          </p:cNvSpPr>
          <p:nvPr>
            <p:ph type="title" idx="4294967295"/>
          </p:nvPr>
        </p:nvSpPr>
        <p:spPr/>
        <p:txBody>
          <a:bodyPr/>
          <a:lstStyle/>
          <a:p>
            <a:pPr lvl="0" eaLnBrk="1" hangingPunct="1">
              <a:defRPr/>
            </a:pPr>
            <a:r>
              <a:rPr lang="zh-CN" altLang="en-US" sz="3200" smtClean="0">
                <a:solidFill>
                  <a:schemeClr val="tx1"/>
                </a:solidFill>
              </a:rPr>
              <a:t>自底向上方法</a:t>
            </a:r>
            <a:endParaRPr lang="zh-CN" altLang="en-US" sz="3200" smtClean="0">
              <a:effectLst>
                <a:outerShdw blurRad="38100" dist="38100" dir="2700000" algn="tl">
                  <a:srgbClr val="C0C0C0"/>
                </a:outerShdw>
              </a:effectLst>
            </a:endParaRPr>
          </a:p>
        </p:txBody>
      </p:sp>
      <p:sp>
        <p:nvSpPr>
          <p:cNvPr id="444419" name="Rectangle 3"/>
          <p:cNvSpPr>
            <a:spLocks noGrp="1" noChangeArrowheads="1"/>
          </p:cNvSpPr>
          <p:nvPr>
            <p:ph type="body" idx="4294967295"/>
          </p:nvPr>
        </p:nvSpPr>
        <p:spPr>
          <a:xfrm>
            <a:off x="457200" y="1066800"/>
            <a:ext cx="7772400" cy="4579937"/>
          </a:xfrm>
        </p:spPr>
        <p:txBody>
          <a:bodyPr/>
          <a:lstStyle/>
          <a:p>
            <a:pPr eaLnBrk="1" hangingPunct="1">
              <a:lnSpc>
                <a:spcPct val="150000"/>
              </a:lnSpc>
              <a:spcBef>
                <a:spcPts val="600"/>
              </a:spcBef>
              <a:spcAft>
                <a:spcPts val="600"/>
              </a:spcAft>
              <a:defRPr/>
            </a:pPr>
            <a:r>
              <a:rPr lang="zh-CN" altLang="en-US" smtClean="0">
                <a:latin typeface="微软雅黑" pitchFamily="34" charset="-122"/>
                <a:ea typeface="微软雅黑" pitchFamily="34" charset="-122"/>
              </a:rPr>
              <a:t>适</a:t>
            </a:r>
            <a:r>
              <a:rPr lang="zh-CN" altLang="en-US" dirty="0" smtClean="0">
                <a:latin typeface="微软雅黑" pitchFamily="34" charset="-122"/>
                <a:ea typeface="微软雅黑" pitchFamily="34" charset="-122"/>
              </a:rPr>
              <a:t>用范围：</a:t>
            </a:r>
          </a:p>
          <a:p>
            <a:pPr lvl="1" eaLnBrk="1" hangingPunct="1">
              <a:lnSpc>
                <a:spcPct val="150000"/>
              </a:lnSpc>
              <a:spcBef>
                <a:spcPts val="600"/>
              </a:spcBef>
              <a:spcAft>
                <a:spcPts val="600"/>
              </a:spcAft>
              <a:defRPr/>
            </a:pPr>
            <a:r>
              <a:rPr lang="zh-CN" altLang="en-US" sz="2600" dirty="0" smtClean="0">
                <a:latin typeface="楷体" pitchFamily="49" charset="-122"/>
                <a:ea typeface="楷体" pitchFamily="49" charset="-122"/>
              </a:rPr>
              <a:t>适应于</a:t>
            </a:r>
            <a:r>
              <a:rPr lang="zh-CN" altLang="en-US" sz="2600" dirty="0" smtClean="0">
                <a:solidFill>
                  <a:srgbClr val="FF0000"/>
                </a:solidFill>
                <a:latin typeface="楷体" pitchFamily="49" charset="-122"/>
                <a:ea typeface="楷体" pitchFamily="49" charset="-122"/>
              </a:rPr>
              <a:t>底层接口比较稳定</a:t>
            </a:r>
            <a:r>
              <a:rPr lang="zh-CN" altLang="en-US" sz="2600" dirty="0" smtClean="0">
                <a:latin typeface="楷体" pitchFamily="49" charset="-122"/>
                <a:ea typeface="楷体" pitchFamily="49" charset="-122"/>
              </a:rPr>
              <a:t>；</a:t>
            </a:r>
          </a:p>
          <a:p>
            <a:pPr lvl="1" eaLnBrk="1" hangingPunct="1">
              <a:lnSpc>
                <a:spcPct val="150000"/>
              </a:lnSpc>
              <a:spcBef>
                <a:spcPts val="600"/>
              </a:spcBef>
              <a:spcAft>
                <a:spcPts val="600"/>
              </a:spcAft>
              <a:defRPr/>
            </a:pPr>
            <a:r>
              <a:rPr lang="zh-CN" altLang="en-US" sz="2600" dirty="0" smtClean="0">
                <a:latin typeface="楷体" pitchFamily="49" charset="-122"/>
                <a:ea typeface="楷体" pitchFamily="49" charset="-122"/>
              </a:rPr>
              <a:t>高层接口变化比较频繁；</a:t>
            </a:r>
          </a:p>
          <a:p>
            <a:pPr lvl="1" eaLnBrk="1" hangingPunct="1">
              <a:lnSpc>
                <a:spcPct val="150000"/>
              </a:lnSpc>
              <a:spcBef>
                <a:spcPts val="600"/>
              </a:spcBef>
              <a:spcAft>
                <a:spcPts val="600"/>
              </a:spcAft>
              <a:defRPr/>
            </a:pPr>
            <a:r>
              <a:rPr lang="zh-CN" altLang="en-US" sz="2600" dirty="0" smtClean="0">
                <a:solidFill>
                  <a:srgbClr val="FF0000"/>
                </a:solidFill>
                <a:latin typeface="楷体" pitchFamily="49" charset="-122"/>
                <a:ea typeface="楷体" pitchFamily="49" charset="-122"/>
              </a:rPr>
              <a:t>底层组件较早被完成</a:t>
            </a:r>
            <a:r>
              <a:rPr lang="zh-CN" altLang="en-US" sz="2600" dirty="0" smtClean="0">
                <a:latin typeface="楷体" pitchFamily="49" charset="-122"/>
                <a:ea typeface="楷体"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Scale>
                                      <p:cBhvr>
                                        <p:cTn id="7" dur="1000" decel="50000" fill="hold">
                                          <p:stCondLst>
                                            <p:cond delay="0"/>
                                          </p:stCondLst>
                                        </p:cTn>
                                        <p:tgtEl>
                                          <p:spTgt spid="44441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44419">
                                            <p:txEl>
                                              <p:pRg st="0" end="0"/>
                                            </p:txEl>
                                          </p:spTgt>
                                        </p:tgtEl>
                                        <p:attrNameLst>
                                          <p:attrName>ppt_x</p:attrName>
                                          <p:attrName>ppt_y</p:attrName>
                                        </p:attrNameLst>
                                      </p:cBhvr>
                                    </p:animMotion>
                                    <p:animEffect transition="in" filter="fade">
                                      <p:cBhvr>
                                        <p:cTn id="9" dur="1000"/>
                                        <p:tgtEl>
                                          <p:spTgt spid="444419">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444419">
                                            <p:txEl>
                                              <p:pRg st="1" end="1"/>
                                            </p:txEl>
                                          </p:spTgt>
                                        </p:tgtEl>
                                        <p:attrNameLst>
                                          <p:attrName>style.visibility</p:attrName>
                                        </p:attrNameLst>
                                      </p:cBhvr>
                                      <p:to>
                                        <p:strVal val="visible"/>
                                      </p:to>
                                    </p:set>
                                    <p:animScale>
                                      <p:cBhvr>
                                        <p:cTn id="12" dur="1000" decel="50000" fill="hold">
                                          <p:stCondLst>
                                            <p:cond delay="0"/>
                                          </p:stCondLst>
                                        </p:cTn>
                                        <p:tgtEl>
                                          <p:spTgt spid="44441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44419">
                                            <p:txEl>
                                              <p:pRg st="1" end="1"/>
                                            </p:txEl>
                                          </p:spTgt>
                                        </p:tgtEl>
                                        <p:attrNameLst>
                                          <p:attrName>ppt_x</p:attrName>
                                          <p:attrName>ppt_y</p:attrName>
                                        </p:attrNameLst>
                                      </p:cBhvr>
                                    </p:animMotion>
                                    <p:animEffect transition="in" filter="fade">
                                      <p:cBhvr>
                                        <p:cTn id="14" dur="1000"/>
                                        <p:tgtEl>
                                          <p:spTgt spid="444419">
                                            <p:txEl>
                                              <p:pRg st="1" end="1"/>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444419">
                                            <p:txEl>
                                              <p:pRg st="2" end="2"/>
                                            </p:txEl>
                                          </p:spTgt>
                                        </p:tgtEl>
                                        <p:attrNameLst>
                                          <p:attrName>style.visibility</p:attrName>
                                        </p:attrNameLst>
                                      </p:cBhvr>
                                      <p:to>
                                        <p:strVal val="visible"/>
                                      </p:to>
                                    </p:set>
                                    <p:animScale>
                                      <p:cBhvr>
                                        <p:cTn id="17" dur="1000" decel="50000" fill="hold">
                                          <p:stCondLst>
                                            <p:cond delay="0"/>
                                          </p:stCondLst>
                                        </p:cTn>
                                        <p:tgtEl>
                                          <p:spTgt spid="44441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44419">
                                            <p:txEl>
                                              <p:pRg st="2" end="2"/>
                                            </p:txEl>
                                          </p:spTgt>
                                        </p:tgtEl>
                                        <p:attrNameLst>
                                          <p:attrName>ppt_x</p:attrName>
                                          <p:attrName>ppt_y</p:attrName>
                                        </p:attrNameLst>
                                      </p:cBhvr>
                                    </p:animMotion>
                                    <p:animEffect transition="in" filter="fade">
                                      <p:cBhvr>
                                        <p:cTn id="19" dur="1000"/>
                                        <p:tgtEl>
                                          <p:spTgt spid="444419">
                                            <p:txEl>
                                              <p:pRg st="2" end="2"/>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444419">
                                            <p:txEl>
                                              <p:pRg st="3" end="3"/>
                                            </p:txEl>
                                          </p:spTgt>
                                        </p:tgtEl>
                                        <p:attrNameLst>
                                          <p:attrName>style.visibility</p:attrName>
                                        </p:attrNameLst>
                                      </p:cBhvr>
                                      <p:to>
                                        <p:strVal val="visible"/>
                                      </p:to>
                                    </p:set>
                                    <p:animScale>
                                      <p:cBhvr>
                                        <p:cTn id="22" dur="1000" decel="50000" fill="hold">
                                          <p:stCondLst>
                                            <p:cond delay="0"/>
                                          </p:stCondLst>
                                        </p:cTn>
                                        <p:tgtEl>
                                          <p:spTgt spid="444419">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444419">
                                            <p:txEl>
                                              <p:pRg st="3" end="3"/>
                                            </p:txEl>
                                          </p:spTgt>
                                        </p:tgtEl>
                                        <p:attrNameLst>
                                          <p:attrName>ppt_x</p:attrName>
                                          <p:attrName>ppt_y</p:attrName>
                                        </p:attrNameLst>
                                      </p:cBhvr>
                                    </p:animMotion>
                                    <p:animEffect transition="in" filter="fade">
                                      <p:cBhvr>
                                        <p:cTn id="24" dur="10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自底向上的增量测试</a:t>
            </a:r>
            <a:endParaRPr lang="zh-CN" altLang="zh-CN" smtClean="0"/>
          </a:p>
        </p:txBody>
      </p:sp>
      <p:sp>
        <p:nvSpPr>
          <p:cNvPr id="36867" name="Rectangle 3"/>
          <p:cNvSpPr>
            <a:spLocks noGrp="1" noChangeArrowheads="1"/>
          </p:cNvSpPr>
          <p:nvPr>
            <p:ph type="body" idx="1"/>
          </p:nvPr>
        </p:nvSpPr>
        <p:spPr>
          <a:xfrm>
            <a:off x="179388" y="1295400"/>
            <a:ext cx="3455987" cy="4535487"/>
          </a:xfrm>
        </p:spPr>
        <p:txBody>
          <a:bodyPr/>
          <a:lstStyle/>
          <a:p>
            <a:pPr eaLnBrk="1" hangingPunct="1"/>
            <a:r>
              <a:rPr lang="zh-CN" altLang="en-US" smtClean="0"/>
              <a:t>第一步测试 </a:t>
            </a:r>
            <a:r>
              <a:rPr lang="en-US" altLang="zh-CN" smtClean="0">
                <a:solidFill>
                  <a:srgbClr val="FF0000"/>
                </a:solidFill>
              </a:rPr>
              <a:t>E, J, G, K,L</a:t>
            </a:r>
            <a:r>
              <a:rPr lang="zh-CN" altLang="en-US" smtClean="0">
                <a:solidFill>
                  <a:srgbClr val="FF0000"/>
                </a:solidFill>
              </a:rPr>
              <a:t>和</a:t>
            </a:r>
            <a:r>
              <a:rPr lang="en-US" altLang="zh-CN" smtClean="0">
                <a:solidFill>
                  <a:srgbClr val="FF0000"/>
                </a:solidFill>
              </a:rPr>
              <a:t>I</a:t>
            </a:r>
            <a:r>
              <a:rPr lang="zh-CN" altLang="en-US" smtClean="0"/>
              <a:t>中的部分或全部模块</a:t>
            </a:r>
          </a:p>
          <a:p>
            <a:pPr eaLnBrk="1" hangingPunct="1"/>
            <a:r>
              <a:rPr lang="zh-CN" altLang="en-US" smtClean="0"/>
              <a:t>既可以串行也可以并行进行；</a:t>
            </a:r>
          </a:p>
          <a:p>
            <a:pPr eaLnBrk="1" hangingPunct="1"/>
            <a:r>
              <a:rPr lang="zh-CN" altLang="en-US" smtClean="0"/>
              <a:t>需要设计驱动模块，有的驱动模块可以供几个测试模块使用</a:t>
            </a:r>
          </a:p>
        </p:txBody>
      </p:sp>
      <p:grpSp>
        <p:nvGrpSpPr>
          <p:cNvPr id="2" name="Group 4"/>
          <p:cNvGrpSpPr>
            <a:grpSpLocks/>
          </p:cNvGrpSpPr>
          <p:nvPr/>
        </p:nvGrpSpPr>
        <p:grpSpPr bwMode="auto">
          <a:xfrm>
            <a:off x="3492500" y="1412875"/>
            <a:ext cx="5472113" cy="4032250"/>
            <a:chOff x="476" y="1117"/>
            <a:chExt cx="5080" cy="2676"/>
          </a:xfrm>
        </p:grpSpPr>
        <p:sp>
          <p:nvSpPr>
            <p:cNvPr id="36869" name="Rectangle 5"/>
            <p:cNvSpPr>
              <a:spLocks noChangeArrowheads="1"/>
            </p:cNvSpPr>
            <p:nvPr/>
          </p:nvSpPr>
          <p:spPr bwMode="auto">
            <a:xfrm>
              <a:off x="2472" y="1117"/>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A</a:t>
              </a:r>
            </a:p>
          </p:txBody>
        </p:sp>
        <p:sp>
          <p:nvSpPr>
            <p:cNvPr id="36870" name="Rectangle 6"/>
            <p:cNvSpPr>
              <a:spLocks noChangeArrowheads="1"/>
            </p:cNvSpPr>
            <p:nvPr/>
          </p:nvSpPr>
          <p:spPr bwMode="auto">
            <a:xfrm>
              <a:off x="247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C</a:t>
              </a:r>
            </a:p>
          </p:txBody>
        </p:sp>
        <p:sp>
          <p:nvSpPr>
            <p:cNvPr id="36871" name="Rectangle 7"/>
            <p:cNvSpPr>
              <a:spLocks noChangeArrowheads="1"/>
            </p:cNvSpPr>
            <p:nvPr/>
          </p:nvSpPr>
          <p:spPr bwMode="auto">
            <a:xfrm>
              <a:off x="374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D</a:t>
              </a:r>
            </a:p>
          </p:txBody>
        </p:sp>
        <p:sp>
          <p:nvSpPr>
            <p:cNvPr id="36872" name="Rectangle 8"/>
            <p:cNvSpPr>
              <a:spLocks noChangeArrowheads="1"/>
            </p:cNvSpPr>
            <p:nvPr/>
          </p:nvSpPr>
          <p:spPr bwMode="auto">
            <a:xfrm>
              <a:off x="1292" y="1842"/>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B</a:t>
              </a:r>
            </a:p>
          </p:txBody>
        </p:sp>
        <p:sp>
          <p:nvSpPr>
            <p:cNvPr id="36873" name="Rectangle 9"/>
            <p:cNvSpPr>
              <a:spLocks noChangeArrowheads="1"/>
            </p:cNvSpPr>
            <p:nvPr/>
          </p:nvSpPr>
          <p:spPr bwMode="auto">
            <a:xfrm>
              <a:off x="1292"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J</a:t>
              </a:r>
            </a:p>
          </p:txBody>
        </p:sp>
        <p:sp>
          <p:nvSpPr>
            <p:cNvPr id="36874" name="Rectangle 10"/>
            <p:cNvSpPr>
              <a:spLocks noChangeArrowheads="1"/>
            </p:cNvSpPr>
            <p:nvPr/>
          </p:nvSpPr>
          <p:spPr bwMode="auto">
            <a:xfrm>
              <a:off x="4921"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I</a:t>
              </a:r>
            </a:p>
          </p:txBody>
        </p:sp>
        <p:sp>
          <p:nvSpPr>
            <p:cNvPr id="36875" name="Rectangle 11"/>
            <p:cNvSpPr>
              <a:spLocks noChangeArrowheads="1"/>
            </p:cNvSpPr>
            <p:nvPr/>
          </p:nvSpPr>
          <p:spPr bwMode="auto">
            <a:xfrm>
              <a:off x="3742"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H</a:t>
              </a:r>
            </a:p>
          </p:txBody>
        </p:sp>
        <p:sp>
          <p:nvSpPr>
            <p:cNvPr id="36876" name="Rectangle 12"/>
            <p:cNvSpPr>
              <a:spLocks noChangeArrowheads="1"/>
            </p:cNvSpPr>
            <p:nvPr/>
          </p:nvSpPr>
          <p:spPr bwMode="auto">
            <a:xfrm>
              <a:off x="2426"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G</a:t>
              </a:r>
            </a:p>
          </p:txBody>
        </p:sp>
        <p:sp>
          <p:nvSpPr>
            <p:cNvPr id="36877" name="Rectangle 13"/>
            <p:cNvSpPr>
              <a:spLocks noChangeArrowheads="1"/>
            </p:cNvSpPr>
            <p:nvPr/>
          </p:nvSpPr>
          <p:spPr bwMode="auto">
            <a:xfrm>
              <a:off x="1292"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36878" name="Rectangle 14"/>
            <p:cNvSpPr>
              <a:spLocks noChangeArrowheads="1"/>
            </p:cNvSpPr>
            <p:nvPr/>
          </p:nvSpPr>
          <p:spPr bwMode="auto">
            <a:xfrm>
              <a:off x="4377"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L</a:t>
              </a:r>
            </a:p>
          </p:txBody>
        </p:sp>
        <p:sp>
          <p:nvSpPr>
            <p:cNvPr id="36879" name="Rectangle 15"/>
            <p:cNvSpPr>
              <a:spLocks noChangeArrowheads="1"/>
            </p:cNvSpPr>
            <p:nvPr/>
          </p:nvSpPr>
          <p:spPr bwMode="auto">
            <a:xfrm>
              <a:off x="3107" y="3203"/>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K</a:t>
              </a:r>
            </a:p>
          </p:txBody>
        </p:sp>
        <p:sp>
          <p:nvSpPr>
            <p:cNvPr id="36880" name="Rectangle 16"/>
            <p:cNvSpPr>
              <a:spLocks noChangeArrowheads="1"/>
            </p:cNvSpPr>
            <p:nvPr/>
          </p:nvSpPr>
          <p:spPr bwMode="auto">
            <a:xfrm>
              <a:off x="476" y="2568"/>
              <a:ext cx="635"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E</a:t>
              </a:r>
            </a:p>
          </p:txBody>
        </p:sp>
        <p:sp>
          <p:nvSpPr>
            <p:cNvPr id="36881" name="Line 17"/>
            <p:cNvSpPr>
              <a:spLocks noChangeShapeType="1"/>
            </p:cNvSpPr>
            <p:nvPr/>
          </p:nvSpPr>
          <p:spPr bwMode="auto">
            <a:xfrm>
              <a:off x="2789" y="1389"/>
              <a:ext cx="0" cy="453"/>
            </a:xfrm>
            <a:prstGeom prst="line">
              <a:avLst/>
            </a:prstGeom>
            <a:noFill/>
            <a:ln w="9525">
              <a:solidFill>
                <a:schemeClr val="tx1"/>
              </a:solidFill>
              <a:round/>
              <a:headEnd/>
              <a:tailEnd/>
            </a:ln>
            <a:effectLst/>
          </p:spPr>
          <p:txBody>
            <a:bodyPr/>
            <a:lstStyle/>
            <a:p>
              <a:endParaRPr lang="zh-CN" altLang="en-US"/>
            </a:p>
          </p:txBody>
        </p:sp>
        <p:sp>
          <p:nvSpPr>
            <p:cNvPr id="36882" name="Line 18"/>
            <p:cNvSpPr>
              <a:spLocks noChangeShapeType="1"/>
            </p:cNvSpPr>
            <p:nvPr/>
          </p:nvSpPr>
          <p:spPr bwMode="auto">
            <a:xfrm flipH="1">
              <a:off x="1610" y="1389"/>
              <a:ext cx="998" cy="453"/>
            </a:xfrm>
            <a:prstGeom prst="line">
              <a:avLst/>
            </a:prstGeom>
            <a:noFill/>
            <a:ln w="9525">
              <a:solidFill>
                <a:schemeClr val="tx1"/>
              </a:solidFill>
              <a:round/>
              <a:headEnd/>
              <a:tailEnd/>
            </a:ln>
            <a:effectLst/>
          </p:spPr>
          <p:txBody>
            <a:bodyPr/>
            <a:lstStyle/>
            <a:p>
              <a:endParaRPr lang="zh-CN" altLang="en-US"/>
            </a:p>
          </p:txBody>
        </p:sp>
        <p:sp>
          <p:nvSpPr>
            <p:cNvPr id="36883" name="Line 19"/>
            <p:cNvSpPr>
              <a:spLocks noChangeShapeType="1"/>
            </p:cNvSpPr>
            <p:nvPr/>
          </p:nvSpPr>
          <p:spPr bwMode="auto">
            <a:xfrm>
              <a:off x="2971" y="1389"/>
              <a:ext cx="1088" cy="453"/>
            </a:xfrm>
            <a:prstGeom prst="line">
              <a:avLst/>
            </a:prstGeom>
            <a:noFill/>
            <a:ln w="9525">
              <a:solidFill>
                <a:schemeClr val="tx1"/>
              </a:solidFill>
              <a:round/>
              <a:headEnd/>
              <a:tailEnd/>
            </a:ln>
            <a:effectLst/>
          </p:spPr>
          <p:txBody>
            <a:bodyPr/>
            <a:lstStyle/>
            <a:p>
              <a:endParaRPr lang="zh-CN" altLang="en-US"/>
            </a:p>
          </p:txBody>
        </p:sp>
        <p:sp>
          <p:nvSpPr>
            <p:cNvPr id="36884" name="Line 20"/>
            <p:cNvSpPr>
              <a:spLocks noChangeShapeType="1"/>
            </p:cNvSpPr>
            <p:nvPr/>
          </p:nvSpPr>
          <p:spPr bwMode="auto">
            <a:xfrm>
              <a:off x="1610" y="2115"/>
              <a:ext cx="0" cy="453"/>
            </a:xfrm>
            <a:prstGeom prst="line">
              <a:avLst/>
            </a:prstGeom>
            <a:noFill/>
            <a:ln w="9525">
              <a:solidFill>
                <a:schemeClr val="tx1"/>
              </a:solidFill>
              <a:round/>
              <a:headEnd/>
              <a:tailEnd/>
            </a:ln>
            <a:effectLst/>
          </p:spPr>
          <p:txBody>
            <a:bodyPr/>
            <a:lstStyle/>
            <a:p>
              <a:endParaRPr lang="zh-CN" altLang="en-US"/>
            </a:p>
          </p:txBody>
        </p:sp>
        <p:sp>
          <p:nvSpPr>
            <p:cNvPr id="36885" name="Line 21"/>
            <p:cNvSpPr>
              <a:spLocks noChangeShapeType="1"/>
            </p:cNvSpPr>
            <p:nvPr/>
          </p:nvSpPr>
          <p:spPr bwMode="auto">
            <a:xfrm>
              <a:off x="1610" y="2840"/>
              <a:ext cx="0" cy="363"/>
            </a:xfrm>
            <a:prstGeom prst="line">
              <a:avLst/>
            </a:prstGeom>
            <a:noFill/>
            <a:ln w="9525">
              <a:solidFill>
                <a:schemeClr val="tx1"/>
              </a:solidFill>
              <a:round/>
              <a:headEnd/>
              <a:tailEnd/>
            </a:ln>
            <a:effectLst/>
          </p:spPr>
          <p:txBody>
            <a:bodyPr/>
            <a:lstStyle/>
            <a:p>
              <a:endParaRPr lang="zh-CN" altLang="en-US"/>
            </a:p>
          </p:txBody>
        </p:sp>
        <p:sp>
          <p:nvSpPr>
            <p:cNvPr id="36886" name="Line 22"/>
            <p:cNvSpPr>
              <a:spLocks noChangeShapeType="1"/>
            </p:cNvSpPr>
            <p:nvPr/>
          </p:nvSpPr>
          <p:spPr bwMode="auto">
            <a:xfrm flipV="1">
              <a:off x="1610" y="3475"/>
              <a:ext cx="0" cy="318"/>
            </a:xfrm>
            <a:prstGeom prst="line">
              <a:avLst/>
            </a:prstGeom>
            <a:noFill/>
            <a:ln w="9525">
              <a:solidFill>
                <a:schemeClr val="tx1"/>
              </a:solidFill>
              <a:round/>
              <a:headEnd/>
              <a:tailEnd type="triangle" w="med" len="lg"/>
            </a:ln>
            <a:effectLst/>
          </p:spPr>
          <p:txBody>
            <a:bodyPr/>
            <a:lstStyle/>
            <a:p>
              <a:endParaRPr lang="zh-CN" altLang="en-US"/>
            </a:p>
          </p:txBody>
        </p:sp>
        <p:sp>
          <p:nvSpPr>
            <p:cNvPr id="36887" name="Line 23"/>
            <p:cNvSpPr>
              <a:spLocks noChangeShapeType="1"/>
            </p:cNvSpPr>
            <p:nvPr/>
          </p:nvSpPr>
          <p:spPr bwMode="auto">
            <a:xfrm>
              <a:off x="5284" y="2840"/>
              <a:ext cx="0" cy="391"/>
            </a:xfrm>
            <a:prstGeom prst="line">
              <a:avLst/>
            </a:prstGeom>
            <a:noFill/>
            <a:ln w="9525">
              <a:solidFill>
                <a:schemeClr val="tx1"/>
              </a:solidFill>
              <a:round/>
              <a:headEnd/>
              <a:tailEnd type="triangle" w="med" len="lg"/>
            </a:ln>
            <a:effectLst/>
          </p:spPr>
          <p:txBody>
            <a:bodyPr/>
            <a:lstStyle/>
            <a:p>
              <a:endParaRPr lang="zh-CN" altLang="en-US"/>
            </a:p>
          </p:txBody>
        </p:sp>
        <p:sp>
          <p:nvSpPr>
            <p:cNvPr id="36888" name="Line 24"/>
            <p:cNvSpPr>
              <a:spLocks noChangeShapeType="1"/>
            </p:cNvSpPr>
            <p:nvPr/>
          </p:nvSpPr>
          <p:spPr bwMode="auto">
            <a:xfrm flipH="1">
              <a:off x="793" y="2115"/>
              <a:ext cx="590" cy="453"/>
            </a:xfrm>
            <a:prstGeom prst="line">
              <a:avLst/>
            </a:prstGeom>
            <a:noFill/>
            <a:ln w="9525">
              <a:solidFill>
                <a:schemeClr val="tx1"/>
              </a:solidFill>
              <a:round/>
              <a:headEnd/>
              <a:tailEnd/>
            </a:ln>
            <a:effectLst/>
          </p:spPr>
          <p:txBody>
            <a:bodyPr/>
            <a:lstStyle/>
            <a:p>
              <a:endParaRPr lang="zh-CN" altLang="en-US"/>
            </a:p>
          </p:txBody>
        </p:sp>
        <p:sp>
          <p:nvSpPr>
            <p:cNvPr id="36889" name="Line 25"/>
            <p:cNvSpPr>
              <a:spLocks noChangeShapeType="1"/>
            </p:cNvSpPr>
            <p:nvPr/>
          </p:nvSpPr>
          <p:spPr bwMode="auto">
            <a:xfrm>
              <a:off x="2789" y="2115"/>
              <a:ext cx="0" cy="453"/>
            </a:xfrm>
            <a:prstGeom prst="line">
              <a:avLst/>
            </a:prstGeom>
            <a:noFill/>
            <a:ln w="9525">
              <a:solidFill>
                <a:schemeClr val="tx1"/>
              </a:solidFill>
              <a:round/>
              <a:headEnd/>
              <a:tailEnd/>
            </a:ln>
            <a:effectLst/>
          </p:spPr>
          <p:txBody>
            <a:bodyPr/>
            <a:lstStyle/>
            <a:p>
              <a:endParaRPr lang="zh-CN" altLang="en-US"/>
            </a:p>
          </p:txBody>
        </p:sp>
        <p:sp>
          <p:nvSpPr>
            <p:cNvPr id="36890" name="Line 26"/>
            <p:cNvSpPr>
              <a:spLocks noChangeShapeType="1"/>
            </p:cNvSpPr>
            <p:nvPr/>
          </p:nvSpPr>
          <p:spPr bwMode="auto">
            <a:xfrm>
              <a:off x="2971" y="2115"/>
              <a:ext cx="408" cy="1088"/>
            </a:xfrm>
            <a:prstGeom prst="line">
              <a:avLst/>
            </a:prstGeom>
            <a:noFill/>
            <a:ln w="9525">
              <a:solidFill>
                <a:schemeClr val="tx1"/>
              </a:solidFill>
              <a:round/>
              <a:headEnd/>
              <a:tailEnd/>
            </a:ln>
            <a:effectLst/>
          </p:spPr>
          <p:txBody>
            <a:bodyPr/>
            <a:lstStyle/>
            <a:p>
              <a:endParaRPr lang="zh-CN" altLang="en-US"/>
            </a:p>
          </p:txBody>
        </p:sp>
        <p:sp>
          <p:nvSpPr>
            <p:cNvPr id="36891" name="Line 27"/>
            <p:cNvSpPr>
              <a:spLocks noChangeShapeType="1"/>
            </p:cNvSpPr>
            <p:nvPr/>
          </p:nvSpPr>
          <p:spPr bwMode="auto">
            <a:xfrm>
              <a:off x="4059" y="2115"/>
              <a:ext cx="0" cy="453"/>
            </a:xfrm>
            <a:prstGeom prst="line">
              <a:avLst/>
            </a:prstGeom>
            <a:noFill/>
            <a:ln w="9525">
              <a:solidFill>
                <a:schemeClr val="tx1"/>
              </a:solidFill>
              <a:round/>
              <a:headEnd/>
              <a:tailEnd/>
            </a:ln>
            <a:effectLst/>
          </p:spPr>
          <p:txBody>
            <a:bodyPr/>
            <a:lstStyle/>
            <a:p>
              <a:endParaRPr lang="zh-CN" altLang="en-US"/>
            </a:p>
          </p:txBody>
        </p:sp>
        <p:sp>
          <p:nvSpPr>
            <p:cNvPr id="36892" name="Line 28"/>
            <p:cNvSpPr>
              <a:spLocks noChangeShapeType="1"/>
            </p:cNvSpPr>
            <p:nvPr/>
          </p:nvSpPr>
          <p:spPr bwMode="auto">
            <a:xfrm flipH="1">
              <a:off x="3560" y="2840"/>
              <a:ext cx="499" cy="363"/>
            </a:xfrm>
            <a:prstGeom prst="line">
              <a:avLst/>
            </a:prstGeom>
            <a:noFill/>
            <a:ln w="9525">
              <a:solidFill>
                <a:schemeClr val="tx1"/>
              </a:solidFill>
              <a:round/>
              <a:headEnd/>
              <a:tailEnd/>
            </a:ln>
            <a:effectLst/>
          </p:spPr>
          <p:txBody>
            <a:bodyPr/>
            <a:lstStyle/>
            <a:p>
              <a:endParaRPr lang="zh-CN" altLang="en-US"/>
            </a:p>
          </p:txBody>
        </p:sp>
        <p:sp>
          <p:nvSpPr>
            <p:cNvPr id="36893" name="Line 29"/>
            <p:cNvSpPr>
              <a:spLocks noChangeShapeType="1"/>
            </p:cNvSpPr>
            <p:nvPr/>
          </p:nvSpPr>
          <p:spPr bwMode="auto">
            <a:xfrm>
              <a:off x="4241" y="2840"/>
              <a:ext cx="363" cy="363"/>
            </a:xfrm>
            <a:prstGeom prst="line">
              <a:avLst/>
            </a:prstGeom>
            <a:noFill/>
            <a:ln w="9525">
              <a:solidFill>
                <a:schemeClr val="tx1"/>
              </a:solidFill>
              <a:round/>
              <a:headEnd/>
              <a:tailEnd/>
            </a:ln>
            <a:effectLst/>
          </p:spPr>
          <p:txBody>
            <a:bodyPr/>
            <a:lstStyle/>
            <a:p>
              <a:endParaRPr lang="zh-CN" altLang="en-US"/>
            </a:p>
          </p:txBody>
        </p:sp>
        <p:sp>
          <p:nvSpPr>
            <p:cNvPr id="36894" name="Line 30"/>
            <p:cNvSpPr>
              <a:spLocks noChangeShapeType="1"/>
            </p:cNvSpPr>
            <p:nvPr/>
          </p:nvSpPr>
          <p:spPr bwMode="auto">
            <a:xfrm>
              <a:off x="4286" y="2115"/>
              <a:ext cx="907" cy="453"/>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sz="3200" smtClean="0">
                <a:solidFill>
                  <a:schemeClr val="tx1"/>
                </a:solidFill>
              </a:rPr>
              <a:t>自底向上的增量测试</a:t>
            </a:r>
          </a:p>
        </p:txBody>
      </p:sp>
      <p:sp>
        <p:nvSpPr>
          <p:cNvPr id="301059" name="Rectangle 3"/>
          <p:cNvSpPr>
            <a:spLocks noGrp="1" noChangeArrowheads="1"/>
          </p:cNvSpPr>
          <p:nvPr>
            <p:ph type="body" sz="half" idx="1"/>
          </p:nvPr>
        </p:nvSpPr>
        <p:spPr>
          <a:xfrm>
            <a:off x="381000" y="1219200"/>
            <a:ext cx="4038600" cy="4267200"/>
          </a:xfrm>
        </p:spPr>
        <p:txBody>
          <a:bodyPr/>
          <a:lstStyle/>
          <a:p>
            <a:pPr eaLnBrk="1" hangingPunct="1"/>
            <a:r>
              <a:rPr lang="zh-CN" altLang="en-US" smtClean="0"/>
              <a:t>接着测试的模块序列有多种可能</a:t>
            </a:r>
          </a:p>
          <a:p>
            <a:pPr eaLnBrk="1" hangingPunct="1"/>
            <a:r>
              <a:rPr lang="zh-CN" altLang="en-US" smtClean="0"/>
              <a:t>如果接下来是测试较关键的模块</a:t>
            </a:r>
            <a:r>
              <a:rPr lang="en-US" altLang="zh-CN" smtClean="0">
                <a:solidFill>
                  <a:srgbClr val="0000FF"/>
                </a:solidFill>
              </a:rPr>
              <a:t>F,H</a:t>
            </a:r>
            <a:r>
              <a:rPr lang="zh-CN" altLang="en-US" smtClean="0"/>
              <a:t>，则用它们代替相应的驱动模块，并加入它们的驱动模块</a:t>
            </a:r>
          </a:p>
        </p:txBody>
      </p:sp>
      <p:grpSp>
        <p:nvGrpSpPr>
          <p:cNvPr id="2" name="Group 4"/>
          <p:cNvGrpSpPr>
            <a:grpSpLocks/>
          </p:cNvGrpSpPr>
          <p:nvPr/>
        </p:nvGrpSpPr>
        <p:grpSpPr bwMode="auto">
          <a:xfrm>
            <a:off x="4927600" y="3836988"/>
            <a:ext cx="863600" cy="1366837"/>
            <a:chOff x="2699" y="2886"/>
            <a:chExt cx="544" cy="861"/>
          </a:xfrm>
        </p:grpSpPr>
        <p:sp>
          <p:nvSpPr>
            <p:cNvPr id="37913" name="Rectangle 5"/>
            <p:cNvSpPr>
              <a:spLocks noChangeArrowheads="1"/>
            </p:cNvSpPr>
            <p:nvPr/>
          </p:nvSpPr>
          <p:spPr bwMode="auto">
            <a:xfrm>
              <a:off x="2754" y="3489"/>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J</a:t>
              </a:r>
            </a:p>
          </p:txBody>
        </p:sp>
        <p:sp>
          <p:nvSpPr>
            <p:cNvPr id="37914" name="Rectangle 6"/>
            <p:cNvSpPr>
              <a:spLocks noChangeArrowheads="1"/>
            </p:cNvSpPr>
            <p:nvPr/>
          </p:nvSpPr>
          <p:spPr bwMode="auto">
            <a:xfrm>
              <a:off x="2699" y="2886"/>
              <a:ext cx="544" cy="258"/>
            </a:xfrm>
            <a:prstGeom prst="rect">
              <a:avLst/>
            </a:prstGeom>
            <a:solidFill>
              <a:schemeClr val="accent1">
                <a:alpha val="39999"/>
              </a:schemeClr>
            </a:solidFill>
            <a:ln w="9525">
              <a:solidFill>
                <a:schemeClr val="tx1"/>
              </a:solidFill>
              <a:prstDash val="dash"/>
              <a:miter lim="800000"/>
              <a:headEnd/>
              <a:tailEnd/>
            </a:ln>
            <a:effectLst/>
          </p:spPr>
          <p:txBody>
            <a:bodyPr wrap="none" anchor="ctr"/>
            <a:lstStyle/>
            <a:p>
              <a:pPr algn="ctr"/>
              <a:r>
                <a:rPr lang="en-US" altLang="zh-CN" sz="1800"/>
                <a:t>Driver</a:t>
              </a:r>
            </a:p>
          </p:txBody>
        </p:sp>
        <p:sp>
          <p:nvSpPr>
            <p:cNvPr id="37915" name="Line 7"/>
            <p:cNvSpPr>
              <a:spLocks noChangeShapeType="1"/>
            </p:cNvSpPr>
            <p:nvPr/>
          </p:nvSpPr>
          <p:spPr bwMode="auto">
            <a:xfrm>
              <a:off x="2969" y="3144"/>
              <a:ext cx="0" cy="345"/>
            </a:xfrm>
            <a:prstGeom prst="line">
              <a:avLst/>
            </a:prstGeom>
            <a:noFill/>
            <a:ln w="9525">
              <a:solidFill>
                <a:schemeClr val="tx1"/>
              </a:solidFill>
              <a:round/>
              <a:headEnd/>
              <a:tailEnd/>
            </a:ln>
            <a:effectLst/>
          </p:spPr>
          <p:txBody>
            <a:bodyPr/>
            <a:lstStyle/>
            <a:p>
              <a:endParaRPr lang="zh-CN" altLang="en-US"/>
            </a:p>
          </p:txBody>
        </p:sp>
      </p:grpSp>
      <p:grpSp>
        <p:nvGrpSpPr>
          <p:cNvPr id="3" name="Group 8"/>
          <p:cNvGrpSpPr>
            <a:grpSpLocks/>
          </p:cNvGrpSpPr>
          <p:nvPr/>
        </p:nvGrpSpPr>
        <p:grpSpPr bwMode="auto">
          <a:xfrm>
            <a:off x="6248400" y="3810000"/>
            <a:ext cx="2052638" cy="1344613"/>
            <a:chOff x="3923" y="2886"/>
            <a:chExt cx="1293" cy="847"/>
          </a:xfrm>
        </p:grpSpPr>
        <p:sp>
          <p:nvSpPr>
            <p:cNvPr id="37908" name="Rectangle 9"/>
            <p:cNvSpPr>
              <a:spLocks noChangeArrowheads="1"/>
            </p:cNvSpPr>
            <p:nvPr/>
          </p:nvSpPr>
          <p:spPr bwMode="auto">
            <a:xfrm>
              <a:off x="4332" y="2886"/>
              <a:ext cx="544" cy="258"/>
            </a:xfrm>
            <a:prstGeom prst="rect">
              <a:avLst/>
            </a:prstGeom>
            <a:solidFill>
              <a:schemeClr val="accent1">
                <a:alpha val="39999"/>
              </a:schemeClr>
            </a:solidFill>
            <a:ln w="9525">
              <a:solidFill>
                <a:schemeClr val="tx1"/>
              </a:solidFill>
              <a:prstDash val="dash"/>
              <a:miter lim="800000"/>
              <a:headEnd/>
              <a:tailEnd/>
            </a:ln>
            <a:effectLst/>
          </p:spPr>
          <p:txBody>
            <a:bodyPr wrap="none" anchor="ctr"/>
            <a:lstStyle/>
            <a:p>
              <a:pPr algn="ctr"/>
              <a:r>
                <a:rPr lang="en-US" altLang="zh-CN" sz="1800"/>
                <a:t>Driver</a:t>
              </a:r>
            </a:p>
          </p:txBody>
        </p:sp>
        <p:sp>
          <p:nvSpPr>
            <p:cNvPr id="37909" name="Rectangle 10"/>
            <p:cNvSpPr>
              <a:spLocks noChangeArrowheads="1"/>
            </p:cNvSpPr>
            <p:nvPr/>
          </p:nvSpPr>
          <p:spPr bwMode="auto">
            <a:xfrm>
              <a:off x="4785" y="3475"/>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L</a:t>
              </a:r>
            </a:p>
          </p:txBody>
        </p:sp>
        <p:sp>
          <p:nvSpPr>
            <p:cNvPr id="37910" name="Rectangle 11"/>
            <p:cNvSpPr>
              <a:spLocks noChangeArrowheads="1"/>
            </p:cNvSpPr>
            <p:nvPr/>
          </p:nvSpPr>
          <p:spPr bwMode="auto">
            <a:xfrm>
              <a:off x="3923" y="3475"/>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K</a:t>
              </a:r>
            </a:p>
          </p:txBody>
        </p:sp>
        <p:sp>
          <p:nvSpPr>
            <p:cNvPr id="37911" name="Line 12"/>
            <p:cNvSpPr>
              <a:spLocks noChangeShapeType="1"/>
            </p:cNvSpPr>
            <p:nvPr/>
          </p:nvSpPr>
          <p:spPr bwMode="auto">
            <a:xfrm flipH="1">
              <a:off x="4195" y="3158"/>
              <a:ext cx="338" cy="317"/>
            </a:xfrm>
            <a:prstGeom prst="line">
              <a:avLst/>
            </a:prstGeom>
            <a:noFill/>
            <a:ln w="9525">
              <a:solidFill>
                <a:schemeClr val="tx1"/>
              </a:solidFill>
              <a:round/>
              <a:headEnd/>
              <a:tailEnd/>
            </a:ln>
            <a:effectLst/>
          </p:spPr>
          <p:txBody>
            <a:bodyPr/>
            <a:lstStyle/>
            <a:p>
              <a:endParaRPr lang="zh-CN" altLang="en-US"/>
            </a:p>
          </p:txBody>
        </p:sp>
        <p:sp>
          <p:nvSpPr>
            <p:cNvPr id="37912" name="Line 13"/>
            <p:cNvSpPr>
              <a:spLocks noChangeShapeType="1"/>
            </p:cNvSpPr>
            <p:nvPr/>
          </p:nvSpPr>
          <p:spPr bwMode="auto">
            <a:xfrm>
              <a:off x="4694" y="3158"/>
              <a:ext cx="318" cy="317"/>
            </a:xfrm>
            <a:prstGeom prst="line">
              <a:avLst/>
            </a:prstGeom>
            <a:noFill/>
            <a:ln w="9525">
              <a:solidFill>
                <a:schemeClr val="tx1"/>
              </a:solidFill>
              <a:round/>
              <a:headEnd/>
              <a:tailEnd/>
            </a:ln>
            <a:effectLst/>
          </p:spPr>
          <p:txBody>
            <a:bodyPr/>
            <a:lstStyle/>
            <a:p>
              <a:endParaRPr lang="zh-CN" altLang="en-US"/>
            </a:p>
          </p:txBody>
        </p:sp>
      </p:grpSp>
      <p:grpSp>
        <p:nvGrpSpPr>
          <p:cNvPr id="4" name="Group 14"/>
          <p:cNvGrpSpPr>
            <a:grpSpLocks/>
          </p:cNvGrpSpPr>
          <p:nvPr/>
        </p:nvGrpSpPr>
        <p:grpSpPr bwMode="auto">
          <a:xfrm>
            <a:off x="6877050" y="2684463"/>
            <a:ext cx="1908175" cy="1489075"/>
            <a:chOff x="4422" y="2160"/>
            <a:chExt cx="1202" cy="938"/>
          </a:xfrm>
        </p:grpSpPr>
        <p:sp>
          <p:nvSpPr>
            <p:cNvPr id="37905" name="Rectangle 15"/>
            <p:cNvSpPr>
              <a:spLocks noChangeArrowheads="1"/>
            </p:cNvSpPr>
            <p:nvPr/>
          </p:nvSpPr>
          <p:spPr bwMode="auto">
            <a:xfrm>
              <a:off x="5193" y="2840"/>
              <a:ext cx="431"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I</a:t>
              </a:r>
            </a:p>
          </p:txBody>
        </p:sp>
        <p:sp>
          <p:nvSpPr>
            <p:cNvPr id="37906" name="Line 16"/>
            <p:cNvSpPr>
              <a:spLocks noChangeShapeType="1"/>
            </p:cNvSpPr>
            <p:nvPr/>
          </p:nvSpPr>
          <p:spPr bwMode="auto">
            <a:xfrm>
              <a:off x="4791" y="2419"/>
              <a:ext cx="616" cy="430"/>
            </a:xfrm>
            <a:prstGeom prst="line">
              <a:avLst/>
            </a:prstGeom>
            <a:noFill/>
            <a:ln w="9525">
              <a:solidFill>
                <a:schemeClr val="tx1"/>
              </a:solidFill>
              <a:round/>
              <a:headEnd/>
              <a:tailEnd/>
            </a:ln>
            <a:effectLst/>
          </p:spPr>
          <p:txBody>
            <a:bodyPr/>
            <a:lstStyle/>
            <a:p>
              <a:endParaRPr lang="zh-CN" altLang="en-US"/>
            </a:p>
          </p:txBody>
        </p:sp>
        <p:sp>
          <p:nvSpPr>
            <p:cNvPr id="37907" name="Rectangle 17"/>
            <p:cNvSpPr>
              <a:spLocks noChangeArrowheads="1"/>
            </p:cNvSpPr>
            <p:nvPr/>
          </p:nvSpPr>
          <p:spPr bwMode="auto">
            <a:xfrm>
              <a:off x="4422" y="2160"/>
              <a:ext cx="544" cy="258"/>
            </a:xfrm>
            <a:prstGeom prst="rect">
              <a:avLst/>
            </a:prstGeom>
            <a:solidFill>
              <a:schemeClr val="accent1">
                <a:alpha val="39999"/>
              </a:schemeClr>
            </a:solidFill>
            <a:ln w="9525">
              <a:solidFill>
                <a:schemeClr val="tx1"/>
              </a:solidFill>
              <a:prstDash val="dash"/>
              <a:miter lim="800000"/>
              <a:headEnd/>
              <a:tailEnd/>
            </a:ln>
            <a:effectLst/>
          </p:spPr>
          <p:txBody>
            <a:bodyPr wrap="none" anchor="ctr"/>
            <a:lstStyle/>
            <a:p>
              <a:pPr algn="ctr"/>
              <a:r>
                <a:rPr lang="en-US" altLang="zh-CN" sz="1800"/>
                <a:t>Driver</a:t>
              </a:r>
            </a:p>
          </p:txBody>
        </p:sp>
      </p:grpSp>
      <p:grpSp>
        <p:nvGrpSpPr>
          <p:cNvPr id="5" name="Group 18"/>
          <p:cNvGrpSpPr>
            <a:grpSpLocks/>
          </p:cNvGrpSpPr>
          <p:nvPr/>
        </p:nvGrpSpPr>
        <p:grpSpPr bwMode="auto">
          <a:xfrm>
            <a:off x="4927600" y="2828925"/>
            <a:ext cx="863600" cy="1439863"/>
            <a:chOff x="2699" y="2251"/>
            <a:chExt cx="544" cy="907"/>
          </a:xfrm>
        </p:grpSpPr>
        <p:sp>
          <p:nvSpPr>
            <p:cNvPr id="37902" name="Rectangle 19"/>
            <p:cNvSpPr>
              <a:spLocks noChangeArrowheads="1"/>
            </p:cNvSpPr>
            <p:nvPr/>
          </p:nvSpPr>
          <p:spPr bwMode="auto">
            <a:xfrm>
              <a:off x="2699" y="2886"/>
              <a:ext cx="544"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F</a:t>
              </a:r>
            </a:p>
          </p:txBody>
        </p:sp>
        <p:sp>
          <p:nvSpPr>
            <p:cNvPr id="37903" name="Rectangle 20"/>
            <p:cNvSpPr>
              <a:spLocks noChangeArrowheads="1"/>
            </p:cNvSpPr>
            <p:nvPr/>
          </p:nvSpPr>
          <p:spPr bwMode="auto">
            <a:xfrm>
              <a:off x="2699" y="2251"/>
              <a:ext cx="544" cy="258"/>
            </a:xfrm>
            <a:prstGeom prst="rect">
              <a:avLst/>
            </a:prstGeom>
            <a:solidFill>
              <a:schemeClr val="accent1">
                <a:alpha val="39999"/>
              </a:schemeClr>
            </a:solidFill>
            <a:ln w="9525">
              <a:solidFill>
                <a:schemeClr val="tx1"/>
              </a:solidFill>
              <a:prstDash val="dash"/>
              <a:miter lim="800000"/>
              <a:headEnd/>
              <a:tailEnd/>
            </a:ln>
            <a:effectLst/>
          </p:spPr>
          <p:txBody>
            <a:bodyPr wrap="none" anchor="ctr"/>
            <a:lstStyle/>
            <a:p>
              <a:pPr algn="ctr"/>
              <a:r>
                <a:rPr lang="en-US" altLang="zh-CN" sz="1800"/>
                <a:t>Driver</a:t>
              </a:r>
            </a:p>
          </p:txBody>
        </p:sp>
        <p:sp>
          <p:nvSpPr>
            <p:cNvPr id="37904" name="Line 21"/>
            <p:cNvSpPr>
              <a:spLocks noChangeShapeType="1"/>
            </p:cNvSpPr>
            <p:nvPr/>
          </p:nvSpPr>
          <p:spPr bwMode="auto">
            <a:xfrm>
              <a:off x="2971" y="2523"/>
              <a:ext cx="0" cy="345"/>
            </a:xfrm>
            <a:prstGeom prst="line">
              <a:avLst/>
            </a:prstGeom>
            <a:noFill/>
            <a:ln w="9525">
              <a:solidFill>
                <a:schemeClr val="tx1"/>
              </a:solidFill>
              <a:round/>
              <a:headEnd/>
              <a:tailEnd/>
            </a:ln>
            <a:effectLst/>
          </p:spPr>
          <p:txBody>
            <a:bodyPr/>
            <a:lstStyle/>
            <a:p>
              <a:endParaRPr lang="zh-CN" altLang="en-US"/>
            </a:p>
          </p:txBody>
        </p:sp>
      </p:grpSp>
      <p:grpSp>
        <p:nvGrpSpPr>
          <p:cNvPr id="6" name="Group 22"/>
          <p:cNvGrpSpPr>
            <a:grpSpLocks/>
          </p:cNvGrpSpPr>
          <p:nvPr/>
        </p:nvGrpSpPr>
        <p:grpSpPr bwMode="auto">
          <a:xfrm>
            <a:off x="6804025" y="1676400"/>
            <a:ext cx="938213" cy="2570163"/>
            <a:chOff x="4286" y="1525"/>
            <a:chExt cx="591" cy="1619"/>
          </a:xfrm>
        </p:grpSpPr>
        <p:sp>
          <p:nvSpPr>
            <p:cNvPr id="37897" name="Rectangle 23"/>
            <p:cNvSpPr>
              <a:spLocks noChangeArrowheads="1"/>
            </p:cNvSpPr>
            <p:nvPr/>
          </p:nvSpPr>
          <p:spPr bwMode="auto">
            <a:xfrm>
              <a:off x="4332" y="2160"/>
              <a:ext cx="544" cy="27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D</a:t>
              </a:r>
            </a:p>
          </p:txBody>
        </p:sp>
        <p:sp>
          <p:nvSpPr>
            <p:cNvPr id="37898" name="Rectangle 24"/>
            <p:cNvSpPr>
              <a:spLocks noChangeArrowheads="1"/>
            </p:cNvSpPr>
            <p:nvPr/>
          </p:nvSpPr>
          <p:spPr bwMode="auto">
            <a:xfrm>
              <a:off x="4286" y="1525"/>
              <a:ext cx="544" cy="258"/>
            </a:xfrm>
            <a:prstGeom prst="rect">
              <a:avLst/>
            </a:prstGeom>
            <a:solidFill>
              <a:schemeClr val="accent1">
                <a:alpha val="39999"/>
              </a:schemeClr>
            </a:solidFill>
            <a:ln w="9525">
              <a:solidFill>
                <a:schemeClr val="tx1"/>
              </a:solidFill>
              <a:prstDash val="dash"/>
              <a:miter lim="800000"/>
              <a:headEnd/>
              <a:tailEnd/>
            </a:ln>
            <a:effectLst/>
          </p:spPr>
          <p:txBody>
            <a:bodyPr wrap="none" anchor="ctr"/>
            <a:lstStyle/>
            <a:p>
              <a:pPr algn="ctr"/>
              <a:r>
                <a:rPr lang="en-US" altLang="zh-CN" sz="1800"/>
                <a:t>Driver</a:t>
              </a:r>
            </a:p>
          </p:txBody>
        </p:sp>
        <p:sp>
          <p:nvSpPr>
            <p:cNvPr id="37899" name="Line 25"/>
            <p:cNvSpPr>
              <a:spLocks noChangeShapeType="1"/>
            </p:cNvSpPr>
            <p:nvPr/>
          </p:nvSpPr>
          <p:spPr bwMode="auto">
            <a:xfrm>
              <a:off x="4558" y="1797"/>
              <a:ext cx="0" cy="345"/>
            </a:xfrm>
            <a:prstGeom prst="line">
              <a:avLst/>
            </a:prstGeom>
            <a:noFill/>
            <a:ln w="9525">
              <a:solidFill>
                <a:schemeClr val="tx1"/>
              </a:solidFill>
              <a:round/>
              <a:headEnd/>
              <a:tailEnd/>
            </a:ln>
            <a:effectLst/>
          </p:spPr>
          <p:txBody>
            <a:bodyPr/>
            <a:lstStyle/>
            <a:p>
              <a:endParaRPr lang="zh-CN" altLang="en-US"/>
            </a:p>
          </p:txBody>
        </p:sp>
        <p:sp>
          <p:nvSpPr>
            <p:cNvPr id="37900" name="Rectangle 26"/>
            <p:cNvSpPr>
              <a:spLocks noChangeArrowheads="1"/>
            </p:cNvSpPr>
            <p:nvPr/>
          </p:nvSpPr>
          <p:spPr bwMode="auto">
            <a:xfrm>
              <a:off x="4332" y="2886"/>
              <a:ext cx="545" cy="258"/>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b="1"/>
                <a:t>H</a:t>
              </a:r>
            </a:p>
          </p:txBody>
        </p:sp>
        <p:sp>
          <p:nvSpPr>
            <p:cNvPr id="37901" name="Line 27"/>
            <p:cNvSpPr>
              <a:spLocks noChangeShapeType="1"/>
            </p:cNvSpPr>
            <p:nvPr/>
          </p:nvSpPr>
          <p:spPr bwMode="auto">
            <a:xfrm>
              <a:off x="4558" y="2432"/>
              <a:ext cx="0" cy="454"/>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1059">
                                            <p:txEl>
                                              <p:pRg st="0" end="0"/>
                                            </p:txEl>
                                          </p:spTgt>
                                        </p:tgtEl>
                                        <p:attrNameLst>
                                          <p:attrName>style.visibility</p:attrName>
                                        </p:attrNameLst>
                                      </p:cBhvr>
                                      <p:to>
                                        <p:strVal val="visible"/>
                                      </p:to>
                                    </p:set>
                                    <p:animEffect transition="in" filter="wipe(left)">
                                      <p:cBhvr>
                                        <p:cTn id="7" dur="1000"/>
                                        <p:tgtEl>
                                          <p:spTgt spid="301059">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01059">
                                            <p:txEl>
                                              <p:pRg st="1" end="1"/>
                                            </p:txEl>
                                          </p:spTgt>
                                        </p:tgtEl>
                                        <p:attrNameLst>
                                          <p:attrName>style.visibility</p:attrName>
                                        </p:attrNameLst>
                                      </p:cBhvr>
                                      <p:to>
                                        <p:strVal val="visible"/>
                                      </p:to>
                                    </p:set>
                                    <p:animEffect transition="in" filter="wipe(left)">
                                      <p:cBhvr>
                                        <p:cTn id="11" dur="1000"/>
                                        <p:tgtEl>
                                          <p:spTgt spid="301059">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par>
                          <p:cTn id="21" fill="hold" nodeType="afterGroup">
                            <p:stCondLst>
                              <p:cond delay="1000"/>
                            </p:stCondLst>
                            <p:childTnLst>
                              <p:par>
                                <p:cTn id="22" presetID="22" presetClass="entr" presetSubtype="4"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1000"/>
                                        <p:tgtEl>
                                          <p:spTgt spid="5"/>
                                        </p:tgtEl>
                                      </p:cBhvr>
                                    </p:animEffect>
                                  </p:childTnLst>
                                </p:cTn>
                              </p:par>
                            </p:childTnLst>
                          </p:cTn>
                        </p:par>
                        <p:par>
                          <p:cTn id="30" fill="hold" nodeType="afterGroup">
                            <p:stCondLst>
                              <p:cond delay="10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构建与持续集成</a:t>
            </a:r>
          </a:p>
        </p:txBody>
      </p:sp>
      <p:sp>
        <p:nvSpPr>
          <p:cNvPr id="3" name="内容占位符 2"/>
          <p:cNvSpPr>
            <a:spLocks noGrp="1"/>
          </p:cNvSpPr>
          <p:nvPr>
            <p:ph idx="1"/>
          </p:nvPr>
        </p:nvSpPr>
        <p:spPr/>
        <p:txBody>
          <a:bodyPr/>
          <a:lstStyle/>
          <a:p>
            <a:pPr>
              <a:lnSpc>
                <a:spcPct val="150000"/>
              </a:lnSpc>
            </a:pPr>
            <a:r>
              <a:rPr lang="zh-CN" altLang="zh-CN" dirty="0" smtClean="0"/>
              <a:t>软件</a:t>
            </a:r>
            <a:r>
              <a:rPr lang="zh-CN" altLang="zh-CN" dirty="0"/>
              <a:t>集成是软件构建过程中的重要工作之一，持续集成是为</a:t>
            </a:r>
            <a:r>
              <a:rPr lang="zh-CN" altLang="zh-CN" dirty="0">
                <a:solidFill>
                  <a:srgbClr val="FF0000"/>
                </a:solidFill>
              </a:rPr>
              <a:t>持续进行软件自动化构建</a:t>
            </a:r>
            <a:r>
              <a:rPr lang="zh-CN" altLang="zh-CN" dirty="0"/>
              <a:t>，帮助开发者尽早发现和解决缺陷从而进行高质量交付的一套开发原则和实践</a:t>
            </a:r>
            <a:r>
              <a:rPr lang="zh-CN" altLang="zh-CN" dirty="0" smtClean="0"/>
              <a:t>。</a:t>
            </a:r>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4</a:t>
            </a:fld>
            <a:endParaRPr lang="en-US" altLang="zh-CN"/>
          </a:p>
        </p:txBody>
      </p:sp>
    </p:spTree>
    <p:extLst>
      <p:ext uri="{BB962C8B-B14F-4D97-AF65-F5344CB8AC3E}">
        <p14:creationId xmlns:p14="http://schemas.microsoft.com/office/powerpoint/2010/main" val="277336350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p:spPr>
        <p:txBody>
          <a:bodyPr/>
          <a:lstStyle/>
          <a:p>
            <a:pPr eaLnBrk="1" hangingPunct="1"/>
            <a:r>
              <a:rPr lang="zh-CN" altLang="en-US" sz="3200" smtClean="0">
                <a:solidFill>
                  <a:schemeClr val="tx1"/>
                </a:solidFill>
              </a:rPr>
              <a:t>自底向上的增量测试中的驱动模块</a:t>
            </a:r>
          </a:p>
        </p:txBody>
      </p:sp>
      <p:sp>
        <p:nvSpPr>
          <p:cNvPr id="38915" name="Text Box 3"/>
          <p:cNvSpPr txBox="1">
            <a:spLocks noChangeArrowheads="1"/>
          </p:cNvSpPr>
          <p:nvPr/>
        </p:nvSpPr>
        <p:spPr bwMode="auto">
          <a:xfrm>
            <a:off x="909638" y="3471863"/>
            <a:ext cx="1676400" cy="830262"/>
          </a:xfrm>
          <a:prstGeom prst="rect">
            <a:avLst/>
          </a:prstGeom>
          <a:noFill/>
          <a:ln w="9525">
            <a:noFill/>
            <a:miter lim="800000"/>
            <a:headEnd/>
            <a:tailEnd/>
          </a:ln>
          <a:effectLst/>
        </p:spPr>
        <p:txBody>
          <a:bodyPr>
            <a:spAutoFit/>
          </a:bodyPr>
          <a:lstStyle/>
          <a:p>
            <a:pPr>
              <a:spcBef>
                <a:spcPct val="50000"/>
              </a:spcBef>
            </a:pPr>
            <a:r>
              <a:rPr lang="zh-CN" altLang="en-US" sz="2400" b="1" i="0">
                <a:solidFill>
                  <a:srgbClr val="FF0000"/>
                </a:solidFill>
              </a:rPr>
              <a:t>调用</a:t>
            </a:r>
            <a:r>
              <a:rPr lang="zh-CN" altLang="en-US" sz="2400" b="1" i="0"/>
              <a:t>从属模块</a:t>
            </a:r>
          </a:p>
        </p:txBody>
      </p:sp>
      <p:sp>
        <p:nvSpPr>
          <p:cNvPr id="38916" name="Text Box 4"/>
          <p:cNvSpPr txBox="1">
            <a:spLocks noChangeArrowheads="1"/>
          </p:cNvSpPr>
          <p:nvPr/>
        </p:nvSpPr>
        <p:spPr bwMode="auto">
          <a:xfrm>
            <a:off x="2738438" y="3471863"/>
            <a:ext cx="1676400" cy="1200150"/>
          </a:xfrm>
          <a:prstGeom prst="rect">
            <a:avLst/>
          </a:prstGeom>
          <a:noFill/>
          <a:ln w="9525">
            <a:noFill/>
            <a:miter lim="800000"/>
            <a:headEnd/>
            <a:tailEnd/>
          </a:ln>
          <a:effectLst/>
        </p:spPr>
        <p:txBody>
          <a:bodyPr>
            <a:spAutoFit/>
          </a:bodyPr>
          <a:lstStyle/>
          <a:p>
            <a:pPr>
              <a:spcBef>
                <a:spcPct val="50000"/>
              </a:spcBef>
            </a:pPr>
            <a:r>
              <a:rPr lang="zh-CN" altLang="en-US" sz="2400" b="1" i="0">
                <a:solidFill>
                  <a:srgbClr val="FF0000"/>
                </a:solidFill>
              </a:rPr>
              <a:t>调用</a:t>
            </a:r>
            <a:r>
              <a:rPr lang="zh-CN" altLang="en-US" sz="2400" b="1" i="0"/>
              <a:t>从属模块，并</a:t>
            </a:r>
            <a:r>
              <a:rPr lang="zh-CN" altLang="en-US" sz="2400" b="1" i="0">
                <a:solidFill>
                  <a:srgbClr val="FF0000"/>
                </a:solidFill>
              </a:rPr>
              <a:t>传递参数</a:t>
            </a:r>
          </a:p>
        </p:txBody>
      </p:sp>
      <p:sp>
        <p:nvSpPr>
          <p:cNvPr id="38917" name="Text Box 5"/>
          <p:cNvSpPr txBox="1">
            <a:spLocks noChangeArrowheads="1"/>
          </p:cNvSpPr>
          <p:nvPr/>
        </p:nvSpPr>
        <p:spPr bwMode="auto">
          <a:xfrm>
            <a:off x="4643438" y="3471863"/>
            <a:ext cx="1676400" cy="1570037"/>
          </a:xfrm>
          <a:prstGeom prst="rect">
            <a:avLst/>
          </a:prstGeom>
          <a:noFill/>
          <a:ln w="9525">
            <a:noFill/>
            <a:miter lim="800000"/>
            <a:headEnd/>
            <a:tailEnd/>
          </a:ln>
          <a:effectLst/>
        </p:spPr>
        <p:txBody>
          <a:bodyPr>
            <a:spAutoFit/>
          </a:bodyPr>
          <a:lstStyle/>
          <a:p>
            <a:pPr>
              <a:spcBef>
                <a:spcPct val="50000"/>
              </a:spcBef>
            </a:pPr>
            <a:r>
              <a:rPr lang="zh-CN" altLang="en-US" sz="2400" b="1" i="0"/>
              <a:t>调用从属模块，并要求</a:t>
            </a:r>
            <a:r>
              <a:rPr lang="zh-CN" altLang="en-US" sz="2400" b="1" i="0">
                <a:solidFill>
                  <a:srgbClr val="FF0000"/>
                </a:solidFill>
              </a:rPr>
              <a:t>得到参数</a:t>
            </a:r>
          </a:p>
        </p:txBody>
      </p:sp>
      <p:sp>
        <p:nvSpPr>
          <p:cNvPr id="38918" name="Text Box 6"/>
          <p:cNvSpPr txBox="1">
            <a:spLocks noChangeArrowheads="1"/>
          </p:cNvSpPr>
          <p:nvPr/>
        </p:nvSpPr>
        <p:spPr bwMode="auto">
          <a:xfrm>
            <a:off x="6624638" y="3471863"/>
            <a:ext cx="1676400" cy="830997"/>
          </a:xfrm>
          <a:prstGeom prst="rect">
            <a:avLst/>
          </a:prstGeom>
          <a:noFill/>
          <a:ln w="9525">
            <a:noFill/>
            <a:miter lim="800000"/>
            <a:headEnd/>
            <a:tailEnd/>
          </a:ln>
          <a:effectLst/>
        </p:spPr>
        <p:txBody>
          <a:bodyPr>
            <a:spAutoFit/>
          </a:bodyPr>
          <a:lstStyle/>
          <a:p>
            <a:pPr>
              <a:spcBef>
                <a:spcPct val="50000"/>
              </a:spcBef>
            </a:pPr>
            <a:r>
              <a:rPr lang="zh-CN" altLang="en-US" sz="2400" b="1" i="0"/>
              <a:t>兼有</a:t>
            </a:r>
            <a:r>
              <a:rPr lang="en-US" altLang="zh-CN" sz="2400" b="1" i="0"/>
              <a:t>B,C</a:t>
            </a:r>
            <a:r>
              <a:rPr lang="zh-CN" altLang="en-US" sz="2400" b="1" i="0"/>
              <a:t>的功能</a:t>
            </a:r>
          </a:p>
        </p:txBody>
      </p:sp>
      <p:grpSp>
        <p:nvGrpSpPr>
          <p:cNvPr id="2" name="Group 7"/>
          <p:cNvGrpSpPr>
            <a:grpSpLocks/>
          </p:cNvGrpSpPr>
          <p:nvPr/>
        </p:nvGrpSpPr>
        <p:grpSpPr bwMode="auto">
          <a:xfrm>
            <a:off x="914400" y="1676400"/>
            <a:ext cx="7162800" cy="1524000"/>
            <a:chOff x="576" y="1392"/>
            <a:chExt cx="4512" cy="960"/>
          </a:xfrm>
        </p:grpSpPr>
        <p:sp>
          <p:nvSpPr>
            <p:cNvPr id="38920" name="Rectangle 8"/>
            <p:cNvSpPr>
              <a:spLocks noChangeArrowheads="1"/>
            </p:cNvSpPr>
            <p:nvPr/>
          </p:nvSpPr>
          <p:spPr bwMode="auto">
            <a:xfrm>
              <a:off x="576" y="1392"/>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i="0"/>
                <a:t>A</a:t>
              </a:r>
            </a:p>
          </p:txBody>
        </p:sp>
        <p:sp>
          <p:nvSpPr>
            <p:cNvPr id="38921" name="Rectangle 9"/>
            <p:cNvSpPr>
              <a:spLocks noChangeArrowheads="1"/>
            </p:cNvSpPr>
            <p:nvPr/>
          </p:nvSpPr>
          <p:spPr bwMode="auto">
            <a:xfrm>
              <a:off x="1728" y="1392"/>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i="0"/>
                <a:t>B</a:t>
              </a:r>
            </a:p>
          </p:txBody>
        </p:sp>
        <p:sp>
          <p:nvSpPr>
            <p:cNvPr id="38922" name="Rectangle 10"/>
            <p:cNvSpPr>
              <a:spLocks noChangeArrowheads="1"/>
            </p:cNvSpPr>
            <p:nvPr/>
          </p:nvSpPr>
          <p:spPr bwMode="auto">
            <a:xfrm>
              <a:off x="2928" y="1392"/>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i="0"/>
                <a:t>C</a:t>
              </a:r>
            </a:p>
          </p:txBody>
        </p:sp>
        <p:sp>
          <p:nvSpPr>
            <p:cNvPr id="38923" name="Rectangle 11"/>
            <p:cNvSpPr>
              <a:spLocks noChangeArrowheads="1"/>
            </p:cNvSpPr>
            <p:nvPr/>
          </p:nvSpPr>
          <p:spPr bwMode="auto">
            <a:xfrm>
              <a:off x="4176" y="1392"/>
              <a:ext cx="912" cy="43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sz="1800" i="0"/>
                <a:t>D</a:t>
              </a:r>
            </a:p>
          </p:txBody>
        </p:sp>
        <p:sp>
          <p:nvSpPr>
            <p:cNvPr id="38924" name="Line 12"/>
            <p:cNvSpPr>
              <a:spLocks noChangeShapeType="1"/>
            </p:cNvSpPr>
            <p:nvPr/>
          </p:nvSpPr>
          <p:spPr bwMode="auto">
            <a:xfrm>
              <a:off x="1008" y="1824"/>
              <a:ext cx="0" cy="528"/>
            </a:xfrm>
            <a:prstGeom prst="line">
              <a:avLst/>
            </a:prstGeom>
            <a:noFill/>
            <a:ln w="9525">
              <a:solidFill>
                <a:schemeClr val="tx1"/>
              </a:solidFill>
              <a:round/>
              <a:headEnd/>
              <a:tailEnd type="triangle" w="med" len="med"/>
            </a:ln>
            <a:effectLst/>
          </p:spPr>
          <p:txBody>
            <a:bodyPr/>
            <a:lstStyle/>
            <a:p>
              <a:endParaRPr lang="zh-CN" altLang="en-US" i="0"/>
            </a:p>
          </p:txBody>
        </p:sp>
        <p:sp>
          <p:nvSpPr>
            <p:cNvPr id="38925" name="Line 13"/>
            <p:cNvSpPr>
              <a:spLocks noChangeShapeType="1"/>
            </p:cNvSpPr>
            <p:nvPr/>
          </p:nvSpPr>
          <p:spPr bwMode="auto">
            <a:xfrm>
              <a:off x="2208" y="1824"/>
              <a:ext cx="0" cy="528"/>
            </a:xfrm>
            <a:prstGeom prst="line">
              <a:avLst/>
            </a:prstGeom>
            <a:noFill/>
            <a:ln w="9525">
              <a:solidFill>
                <a:schemeClr val="tx1"/>
              </a:solidFill>
              <a:round/>
              <a:headEnd/>
              <a:tailEnd type="triangle" w="med" len="med"/>
            </a:ln>
            <a:effectLst/>
          </p:spPr>
          <p:txBody>
            <a:bodyPr/>
            <a:lstStyle/>
            <a:p>
              <a:endParaRPr lang="zh-CN" altLang="en-US" i="0"/>
            </a:p>
          </p:txBody>
        </p:sp>
        <p:sp>
          <p:nvSpPr>
            <p:cNvPr id="38926" name="Line 14"/>
            <p:cNvSpPr>
              <a:spLocks noChangeShapeType="1"/>
            </p:cNvSpPr>
            <p:nvPr/>
          </p:nvSpPr>
          <p:spPr bwMode="auto">
            <a:xfrm>
              <a:off x="3408" y="1824"/>
              <a:ext cx="0" cy="528"/>
            </a:xfrm>
            <a:prstGeom prst="line">
              <a:avLst/>
            </a:prstGeom>
            <a:noFill/>
            <a:ln w="9525">
              <a:solidFill>
                <a:schemeClr val="tx1"/>
              </a:solidFill>
              <a:round/>
              <a:headEnd/>
              <a:tailEnd type="triangle" w="med" len="med"/>
            </a:ln>
            <a:effectLst/>
          </p:spPr>
          <p:txBody>
            <a:bodyPr/>
            <a:lstStyle/>
            <a:p>
              <a:endParaRPr lang="zh-CN" altLang="en-US" i="0"/>
            </a:p>
          </p:txBody>
        </p:sp>
        <p:sp>
          <p:nvSpPr>
            <p:cNvPr id="38927" name="Line 15"/>
            <p:cNvSpPr>
              <a:spLocks noChangeShapeType="1"/>
            </p:cNvSpPr>
            <p:nvPr/>
          </p:nvSpPr>
          <p:spPr bwMode="auto">
            <a:xfrm>
              <a:off x="4656" y="1824"/>
              <a:ext cx="0" cy="528"/>
            </a:xfrm>
            <a:prstGeom prst="line">
              <a:avLst/>
            </a:prstGeom>
            <a:noFill/>
            <a:ln w="9525">
              <a:solidFill>
                <a:schemeClr val="tx1"/>
              </a:solidFill>
              <a:round/>
              <a:headEnd/>
              <a:tailEnd type="triangle" w="med" len="med"/>
            </a:ln>
            <a:effectLst/>
          </p:spPr>
          <p:txBody>
            <a:bodyPr/>
            <a:lstStyle/>
            <a:p>
              <a:endParaRPr lang="zh-CN" altLang="en-US" i="0"/>
            </a:p>
          </p:txBody>
        </p:sp>
        <p:sp>
          <p:nvSpPr>
            <p:cNvPr id="38928" name="Oval 16"/>
            <p:cNvSpPr>
              <a:spLocks noChangeArrowheads="1"/>
            </p:cNvSpPr>
            <p:nvPr/>
          </p:nvSpPr>
          <p:spPr bwMode="auto">
            <a:xfrm>
              <a:off x="2016" y="1920"/>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i="0"/>
            </a:p>
          </p:txBody>
        </p:sp>
        <p:sp>
          <p:nvSpPr>
            <p:cNvPr id="38929" name="Line 17"/>
            <p:cNvSpPr>
              <a:spLocks noChangeShapeType="1"/>
            </p:cNvSpPr>
            <p:nvPr/>
          </p:nvSpPr>
          <p:spPr bwMode="auto">
            <a:xfrm>
              <a:off x="2064" y="2016"/>
              <a:ext cx="0" cy="144"/>
            </a:xfrm>
            <a:prstGeom prst="line">
              <a:avLst/>
            </a:prstGeom>
            <a:noFill/>
            <a:ln w="9525">
              <a:solidFill>
                <a:schemeClr val="tx1"/>
              </a:solidFill>
              <a:round/>
              <a:headEnd/>
              <a:tailEnd type="triangle" w="med" len="med"/>
            </a:ln>
            <a:effectLst/>
          </p:spPr>
          <p:txBody>
            <a:bodyPr/>
            <a:lstStyle/>
            <a:p>
              <a:endParaRPr lang="zh-CN" altLang="en-US" i="0"/>
            </a:p>
          </p:txBody>
        </p:sp>
        <p:sp>
          <p:nvSpPr>
            <p:cNvPr id="38930" name="Oval 18"/>
            <p:cNvSpPr>
              <a:spLocks noChangeArrowheads="1"/>
            </p:cNvSpPr>
            <p:nvPr/>
          </p:nvSpPr>
          <p:spPr bwMode="auto">
            <a:xfrm>
              <a:off x="4464" y="1920"/>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i="0"/>
            </a:p>
          </p:txBody>
        </p:sp>
        <p:sp>
          <p:nvSpPr>
            <p:cNvPr id="38931" name="Line 19"/>
            <p:cNvSpPr>
              <a:spLocks noChangeShapeType="1"/>
            </p:cNvSpPr>
            <p:nvPr/>
          </p:nvSpPr>
          <p:spPr bwMode="auto">
            <a:xfrm>
              <a:off x="4512" y="2016"/>
              <a:ext cx="0" cy="144"/>
            </a:xfrm>
            <a:prstGeom prst="line">
              <a:avLst/>
            </a:prstGeom>
            <a:noFill/>
            <a:ln w="9525">
              <a:solidFill>
                <a:schemeClr val="tx1"/>
              </a:solidFill>
              <a:round/>
              <a:headEnd/>
              <a:tailEnd type="triangle" w="med" len="med"/>
            </a:ln>
            <a:effectLst/>
          </p:spPr>
          <p:txBody>
            <a:bodyPr/>
            <a:lstStyle/>
            <a:p>
              <a:endParaRPr lang="zh-CN" altLang="en-US" i="0"/>
            </a:p>
          </p:txBody>
        </p:sp>
        <p:sp>
          <p:nvSpPr>
            <p:cNvPr id="38932" name="Oval 20"/>
            <p:cNvSpPr>
              <a:spLocks noChangeArrowheads="1"/>
            </p:cNvSpPr>
            <p:nvPr/>
          </p:nvSpPr>
          <p:spPr bwMode="auto">
            <a:xfrm>
              <a:off x="3504" y="2160"/>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i="0"/>
            </a:p>
          </p:txBody>
        </p:sp>
        <p:sp>
          <p:nvSpPr>
            <p:cNvPr id="38933" name="Oval 21"/>
            <p:cNvSpPr>
              <a:spLocks noChangeArrowheads="1"/>
            </p:cNvSpPr>
            <p:nvPr/>
          </p:nvSpPr>
          <p:spPr bwMode="auto">
            <a:xfrm>
              <a:off x="4800" y="2160"/>
              <a:ext cx="96" cy="96"/>
            </a:xfrm>
            <a:prstGeom prst="ellipse">
              <a:avLst/>
            </a:prstGeom>
            <a:solidFill>
              <a:schemeClr val="accent1"/>
            </a:solidFill>
            <a:ln w="9525">
              <a:solidFill>
                <a:schemeClr val="tx1"/>
              </a:solidFill>
              <a:round/>
              <a:headEnd/>
              <a:tailEnd/>
            </a:ln>
            <a:effectLst/>
          </p:spPr>
          <p:txBody>
            <a:bodyPr wrap="none" anchor="ctr"/>
            <a:lstStyle/>
            <a:p>
              <a:endParaRPr lang="zh-CN" altLang="en-US" i="0"/>
            </a:p>
          </p:txBody>
        </p:sp>
        <p:sp>
          <p:nvSpPr>
            <p:cNvPr id="38934" name="Line 22"/>
            <p:cNvSpPr>
              <a:spLocks noChangeShapeType="1"/>
            </p:cNvSpPr>
            <p:nvPr/>
          </p:nvSpPr>
          <p:spPr bwMode="auto">
            <a:xfrm flipV="1">
              <a:off x="3552" y="2016"/>
              <a:ext cx="0" cy="144"/>
            </a:xfrm>
            <a:prstGeom prst="line">
              <a:avLst/>
            </a:prstGeom>
            <a:noFill/>
            <a:ln w="9525">
              <a:solidFill>
                <a:schemeClr val="tx1"/>
              </a:solidFill>
              <a:round/>
              <a:headEnd/>
              <a:tailEnd type="triangle" w="med" len="med"/>
            </a:ln>
            <a:effectLst/>
          </p:spPr>
          <p:txBody>
            <a:bodyPr/>
            <a:lstStyle/>
            <a:p>
              <a:endParaRPr lang="zh-CN" altLang="en-US" i="0"/>
            </a:p>
          </p:txBody>
        </p:sp>
        <p:sp>
          <p:nvSpPr>
            <p:cNvPr id="38935" name="Line 23"/>
            <p:cNvSpPr>
              <a:spLocks noChangeShapeType="1"/>
            </p:cNvSpPr>
            <p:nvPr/>
          </p:nvSpPr>
          <p:spPr bwMode="auto">
            <a:xfrm flipV="1">
              <a:off x="4848" y="2016"/>
              <a:ext cx="0" cy="144"/>
            </a:xfrm>
            <a:prstGeom prst="line">
              <a:avLst/>
            </a:prstGeom>
            <a:noFill/>
            <a:ln w="9525">
              <a:solidFill>
                <a:schemeClr val="tx1"/>
              </a:solidFill>
              <a:round/>
              <a:headEnd/>
              <a:tailEnd type="triangle" w="med" len="med"/>
            </a:ln>
            <a:effectLst/>
          </p:spPr>
          <p:txBody>
            <a:bodyPr/>
            <a:lstStyle/>
            <a:p>
              <a:endParaRPr lang="zh-CN" altLang="en-US" i="0"/>
            </a:p>
          </p:txBody>
        </p:sp>
      </p:gr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74675" y="76200"/>
            <a:ext cx="8001000" cy="685801"/>
          </a:xfrm>
        </p:spPr>
        <p:txBody>
          <a:bodyPr/>
          <a:lstStyle/>
          <a:p>
            <a:pPr eaLnBrk="1" hangingPunct="1"/>
            <a:r>
              <a:rPr lang="zh-CN" altLang="en-US" sz="3200" smtClean="0">
                <a:solidFill>
                  <a:schemeClr val="tx1"/>
                </a:solidFill>
              </a:rPr>
              <a:t>自顶向下测试和自底向上测试的比较</a:t>
            </a:r>
          </a:p>
        </p:txBody>
      </p:sp>
      <p:graphicFrame>
        <p:nvGraphicFramePr>
          <p:cNvPr id="303107" name="Group 3"/>
          <p:cNvGraphicFramePr>
            <a:graphicFrameLocks noGrp="1"/>
          </p:cNvGraphicFramePr>
          <p:nvPr>
            <p:ph idx="1"/>
          </p:nvPr>
        </p:nvGraphicFramePr>
        <p:xfrm>
          <a:off x="539750" y="990600"/>
          <a:ext cx="8253413" cy="5120640"/>
        </p:xfrm>
        <a:graphic>
          <a:graphicData uri="http://schemas.openxmlformats.org/drawingml/2006/table">
            <a:tbl>
              <a:tblPr/>
              <a:tblGrid>
                <a:gridCol w="1346200"/>
                <a:gridCol w="882650"/>
                <a:gridCol w="6024563"/>
              </a:tblGrid>
              <a:tr h="935038">
                <a:tc rowSpan="2">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自顶</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下</a:t>
                      </a:r>
                      <a:endParaRPr kumimoji="0" lang="zh-CN" altLang="en-US" sz="4000" b="1"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3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优点</a:t>
                      </a:r>
                      <a:endParaRPr kumimoji="0" lang="zh-CN" altLang="en-US" sz="2300" b="1" i="0" u="none" strike="noStrike" cap="none" normalizeH="0" baseline="0" smtClean="0">
                        <a:ln>
                          <a:noFill/>
                        </a:ln>
                        <a:solidFill>
                          <a:srgbClr val="0000FF"/>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如果主要缺陷发生在程序顶层将非常有利</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早期程序框架可以进行演示，即提早发现主要的控</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dirty="0" smtClean="0">
                          <a:ln>
                            <a:noFill/>
                          </a:ln>
                          <a:solidFill>
                            <a:srgbClr val="0000FF"/>
                          </a:solidFill>
                          <a:effectLst/>
                          <a:latin typeface="Times New Roman" pitchFamily="18" charset="0"/>
                          <a:ea typeface="宋体" pitchFamily="2" charset="-122"/>
                          <a:cs typeface="Times New Roman" pitchFamily="18" charset="0"/>
                        </a:rPr>
                        <a:t>制问题</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1412875">
                <a:tc vMerge="1">
                  <a:txBody>
                    <a:bodyPr/>
                    <a:lstStyle/>
                    <a:p>
                      <a:endParaRPr lang="zh-CN" altLang="en-US"/>
                    </a:p>
                  </a:txBody>
                  <a:tcPr/>
                </a:tc>
                <a:tc>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3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缺点</a:t>
                      </a:r>
                      <a:endParaRPr kumimoji="0" lang="zh-CN" altLang="en-US" sz="2300" b="1" i="0" u="none" strike="noStrike" cap="none" normalizeH="0" baseline="0" smtClean="0">
                        <a:ln>
                          <a:noFill/>
                        </a:ln>
                        <a:solidFill>
                          <a:srgbClr val="C00000"/>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必须开发桩模块</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桩模块可能要比最初表现的更复杂</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创建测试环境可能很难，甚至无法实现</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观测测试输出比较困难</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r>
              <a:tr h="958850">
                <a:tc rowSpan="2">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自底</a:t>
                      </a: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向上</a:t>
                      </a:r>
                      <a:endParaRPr kumimoji="0" lang="zh-CN" altLang="en-US" sz="4000" b="1"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3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优点</a:t>
                      </a:r>
                      <a:endParaRPr kumimoji="0" lang="zh-CN" altLang="en-US" sz="2300" b="1" i="0" u="none" strike="noStrike" cap="none" normalizeH="0" baseline="0" smtClean="0">
                        <a:ln>
                          <a:noFill/>
                        </a:ln>
                        <a:solidFill>
                          <a:srgbClr val="0000FF"/>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如果主要的缺陷发生在程序的底层将非常有利</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提早发现程序当中的主要算法问题</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测试环境比较容易建立</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观测测试输出比较容易</a:t>
                      </a:r>
                      <a:endParaRPr kumimoji="0" lang="zh-CN" altLang="en-US" sz="2000" b="1" i="0" u="none" strike="noStrike" cap="none" normalizeH="0" baseline="0" smtClean="0">
                        <a:ln>
                          <a:noFill/>
                        </a:ln>
                        <a:solidFill>
                          <a:srgbClr val="0000FF"/>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r>
              <a:tr h="669925">
                <a:tc vMerge="1">
                  <a:txBody>
                    <a:bodyPr/>
                    <a:lstStyle/>
                    <a:p>
                      <a:endParaRPr lang="zh-CN" altLang="en-US"/>
                    </a:p>
                  </a:txBody>
                  <a:tcPr/>
                </a:tc>
                <a:tc>
                  <a:txBody>
                    <a:bodyPr/>
                    <a:lstStyle/>
                    <a:p>
                      <a:pPr marL="469900" marR="0" lvl="0" indent="-469900" algn="ctr" defTabSz="914400" rtl="0" eaLnBrk="1" fontAlgn="base" latinLnBrk="0" hangingPunct="1">
                        <a:lnSpc>
                          <a:spcPct val="120000"/>
                        </a:lnSpc>
                        <a:spcBef>
                          <a:spcPct val="0"/>
                        </a:spcBef>
                        <a:spcAft>
                          <a:spcPct val="0"/>
                        </a:spcAft>
                        <a:buClrTx/>
                        <a:buSzPct val="100000"/>
                        <a:buFontTx/>
                        <a:buNone/>
                        <a:tabLst/>
                      </a:pPr>
                      <a:r>
                        <a:rPr kumimoji="0" lang="zh-CN" altLang="en-US" sz="23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缺点</a:t>
                      </a:r>
                      <a:endParaRPr kumimoji="0" lang="zh-CN" altLang="en-US" sz="2300" b="1" i="0" u="none" strike="noStrike" cap="none" normalizeH="0" baseline="0" smtClean="0">
                        <a:ln>
                          <a:noFill/>
                        </a:ln>
                        <a:solidFill>
                          <a:srgbClr val="C00000"/>
                        </a:solidFill>
                        <a:effectLst/>
                        <a:latin typeface="Arial" charset="0"/>
                        <a:ea typeface="宋体" pitchFamily="2"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必须开发驱动模块</a:t>
                      </a:r>
                    </a:p>
                    <a:p>
                      <a:pPr marL="469900" marR="0" lvl="0" indent="-469900" algn="l" defTabSz="914400" rtl="0" eaLnBrk="1" fontAlgn="base" latinLnBrk="0" hangingPunct="1">
                        <a:lnSpc>
                          <a:spcPct val="120000"/>
                        </a:lnSpc>
                        <a:spcBef>
                          <a:spcPct val="0"/>
                        </a:spcBef>
                        <a:spcAft>
                          <a:spcPct val="0"/>
                        </a:spcAft>
                        <a:buClrTx/>
                        <a:buSzPct val="100000"/>
                        <a:buFontTx/>
                        <a:buNone/>
                        <a:tabLst/>
                      </a:pPr>
                      <a:r>
                        <a:rPr kumimoji="0" lang="zh-CN" altLang="en-US" sz="2000" b="1" i="0" u="none" strike="noStrike" cap="none" normalizeH="0" baseline="0" smtClean="0">
                          <a:ln>
                            <a:noFill/>
                          </a:ln>
                          <a:solidFill>
                            <a:srgbClr val="C00000"/>
                          </a:solidFill>
                          <a:effectLst/>
                          <a:latin typeface="Times New Roman" pitchFamily="18" charset="0"/>
                          <a:ea typeface="宋体" pitchFamily="2" charset="-122"/>
                          <a:cs typeface="Times New Roman" pitchFamily="18" charset="0"/>
                        </a:rPr>
                        <a:t>直到最后一个模块添加进去，程序才形成一个整体</a:t>
                      </a:r>
                      <a:endParaRPr kumimoji="0" lang="zh-CN" altLang="en-US" sz="2000" b="1" i="0" u="none" strike="noStrike" cap="none" normalizeH="0" baseline="0" smtClean="0">
                        <a:ln>
                          <a:noFill/>
                        </a:ln>
                        <a:solidFill>
                          <a:srgbClr val="C00000"/>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6">
                        <a:lumMod val="20000"/>
                        <a:lumOff val="80000"/>
                      </a:schemeClr>
                    </a:solidFill>
                  </a:tcPr>
                </a:tc>
              </a:tr>
            </a:tbl>
          </a:graphicData>
        </a:graphic>
      </p:graphicFrame>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6CFE95A4-4292-4DCD-BE14-F3319642C527}" type="slidenum">
              <a:rPr lang="en-US" altLang="zh-CN" sz="1400">
                <a:latin typeface="Tahoma" pitchFamily="34" charset="0"/>
              </a:rPr>
              <a:pPr algn="r"/>
              <a:t>42</a:t>
            </a:fld>
            <a:endParaRPr lang="en-US" altLang="zh-CN" sz="1400">
              <a:latin typeface="Tahoma" pitchFamily="34" charset="0"/>
            </a:endParaRPr>
          </a:p>
        </p:txBody>
      </p:sp>
      <p:sp>
        <p:nvSpPr>
          <p:cNvPr id="445442" name="Rectangle 2"/>
          <p:cNvSpPr>
            <a:spLocks noGrp="1" noChangeArrowheads="1"/>
          </p:cNvSpPr>
          <p:nvPr>
            <p:ph type="title" idx="4294967295"/>
          </p:nvPr>
        </p:nvSpPr>
        <p:spPr/>
        <p:txBody>
          <a:bodyPr/>
          <a:lstStyle/>
          <a:p>
            <a:pPr eaLnBrk="1" hangingPunct="1">
              <a:defRPr/>
            </a:pPr>
            <a:r>
              <a:rPr lang="en-US" altLang="zh-CN" sz="3200" smtClean="0">
                <a:solidFill>
                  <a:schemeClr val="tx1"/>
                </a:solidFill>
                <a:latin typeface="Arial" charset="0"/>
              </a:rPr>
              <a:t>“</a:t>
            </a:r>
            <a:r>
              <a:rPr lang="zh-CN" altLang="en-US" sz="3200" smtClean="0">
                <a:solidFill>
                  <a:schemeClr val="tx1"/>
                </a:solidFill>
              </a:rPr>
              <a:t>三明治</a:t>
            </a:r>
            <a:r>
              <a:rPr lang="zh-CN" altLang="en-US" sz="3200" smtClean="0">
                <a:solidFill>
                  <a:schemeClr val="tx1"/>
                </a:solidFill>
                <a:latin typeface="Arial" charset="0"/>
              </a:rPr>
              <a:t>”</a:t>
            </a:r>
            <a:r>
              <a:rPr lang="zh-CN" altLang="en-US" sz="3200" smtClean="0">
                <a:solidFill>
                  <a:schemeClr val="tx1"/>
                </a:solidFill>
              </a:rPr>
              <a:t>方法（</a:t>
            </a:r>
            <a:r>
              <a:rPr lang="en-US" altLang="zh-CN" sz="3200" smtClean="0">
                <a:solidFill>
                  <a:schemeClr val="tx1"/>
                </a:solidFill>
              </a:rPr>
              <a:t>Sandwich</a:t>
            </a:r>
            <a:r>
              <a:rPr lang="zh-CN" altLang="en-US" sz="3200" smtClean="0">
                <a:solidFill>
                  <a:schemeClr val="tx1"/>
                </a:solidFill>
              </a:rPr>
              <a:t>）</a:t>
            </a:r>
          </a:p>
        </p:txBody>
      </p:sp>
      <p:sp>
        <p:nvSpPr>
          <p:cNvPr id="445443" name="Rectangle 3"/>
          <p:cNvSpPr>
            <a:spLocks noGrp="1" noChangeArrowheads="1"/>
          </p:cNvSpPr>
          <p:nvPr>
            <p:ph type="body" idx="4294967295"/>
          </p:nvPr>
        </p:nvSpPr>
        <p:spPr/>
        <p:txBody>
          <a:bodyPr/>
          <a:lstStyle/>
          <a:p>
            <a:pPr eaLnBrk="1" hangingPunct="1">
              <a:defRPr/>
            </a:pPr>
            <a:r>
              <a:rPr lang="zh-CN" altLang="en-US" dirty="0" smtClean="0"/>
              <a:t>混合式集成</a:t>
            </a:r>
          </a:p>
          <a:p>
            <a:pPr eaLnBrk="1" hangingPunct="1">
              <a:defRPr/>
            </a:pPr>
            <a:r>
              <a:rPr lang="zh-CN" altLang="en-US" dirty="0" smtClean="0"/>
              <a:t>把系统划分成</a:t>
            </a:r>
            <a:r>
              <a:rPr lang="zh-CN" altLang="en-US" dirty="0" smtClean="0">
                <a:solidFill>
                  <a:srgbClr val="FF0000"/>
                </a:solidFill>
              </a:rPr>
              <a:t>三层</a:t>
            </a:r>
            <a:r>
              <a:rPr lang="zh-CN" altLang="en-US" dirty="0" smtClean="0"/>
              <a:t>，</a:t>
            </a:r>
            <a:r>
              <a:rPr lang="zh-CN" altLang="en-US" dirty="0" smtClean="0">
                <a:solidFill>
                  <a:srgbClr val="FF0000"/>
                </a:solidFill>
              </a:rPr>
              <a:t>中间一层为目标层</a:t>
            </a:r>
            <a:r>
              <a:rPr lang="zh-CN" altLang="en-US" dirty="0" smtClean="0"/>
              <a:t>，</a:t>
            </a:r>
            <a:r>
              <a:rPr lang="zh-CN" altLang="en-US" dirty="0" smtClean="0">
                <a:solidFill>
                  <a:srgbClr val="FF0000"/>
                </a:solidFill>
              </a:rPr>
              <a:t>目标层之上</a:t>
            </a:r>
            <a:r>
              <a:rPr lang="zh-CN" altLang="en-US" dirty="0" smtClean="0"/>
              <a:t>采用</a:t>
            </a:r>
            <a:r>
              <a:rPr lang="zh-CN" altLang="en-US" dirty="0" smtClean="0">
                <a:solidFill>
                  <a:srgbClr val="0000FF"/>
                </a:solidFill>
              </a:rPr>
              <a:t>自顶向下</a:t>
            </a:r>
            <a:r>
              <a:rPr lang="zh-CN" altLang="en-US" dirty="0" smtClean="0"/>
              <a:t>集成，</a:t>
            </a:r>
            <a:r>
              <a:rPr lang="zh-CN" altLang="en-US" dirty="0" smtClean="0">
                <a:solidFill>
                  <a:srgbClr val="FF0000"/>
                </a:solidFill>
              </a:rPr>
              <a:t>之下</a:t>
            </a:r>
            <a:r>
              <a:rPr lang="zh-CN" altLang="en-US" dirty="0" smtClean="0"/>
              <a:t>采用</a:t>
            </a:r>
            <a:r>
              <a:rPr lang="zh-CN" altLang="en-US" dirty="0" smtClean="0">
                <a:solidFill>
                  <a:srgbClr val="0000FF"/>
                </a:solidFill>
              </a:rPr>
              <a:t>自底向上</a:t>
            </a:r>
            <a:r>
              <a:rPr lang="zh-CN" altLang="en-US" dirty="0" smtClean="0"/>
              <a:t>集成</a:t>
            </a:r>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07CAEE11-A41B-4ECF-908A-B03BD05236B7}" type="slidenum">
              <a:rPr lang="en-US" altLang="zh-CN" sz="1400">
                <a:latin typeface="Tahoma" pitchFamily="34" charset="0"/>
              </a:rPr>
              <a:pPr algn="r"/>
              <a:t>43</a:t>
            </a:fld>
            <a:endParaRPr lang="en-US" altLang="zh-CN" sz="1400">
              <a:latin typeface="Tahoma" pitchFamily="34" charset="0"/>
            </a:endParaRPr>
          </a:p>
        </p:txBody>
      </p:sp>
      <p:sp>
        <p:nvSpPr>
          <p:cNvPr id="447490"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三明治集成策略</a:t>
            </a:r>
          </a:p>
        </p:txBody>
      </p:sp>
      <p:pic>
        <p:nvPicPr>
          <p:cNvPr id="41988" name="Picture 4" descr="G8"/>
          <p:cNvPicPr>
            <a:picLocks noChangeAspect="1" noChangeArrowheads="1"/>
          </p:cNvPicPr>
          <p:nvPr/>
        </p:nvPicPr>
        <p:blipFill>
          <a:blip r:embed="rId2"/>
          <a:srcRect/>
          <a:stretch>
            <a:fillRect/>
          </a:stretch>
        </p:blipFill>
        <p:spPr bwMode="auto">
          <a:xfrm>
            <a:off x="1143000" y="937105"/>
            <a:ext cx="6858000" cy="531129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710F4C58-B819-4F0D-B939-0F67F8931132}" type="slidenum">
              <a:rPr lang="en-US" altLang="zh-CN" sz="1400">
                <a:latin typeface="Tahoma" pitchFamily="34" charset="0"/>
              </a:rPr>
              <a:pPr algn="r"/>
              <a:t>44</a:t>
            </a:fld>
            <a:endParaRPr lang="en-US" altLang="zh-CN" sz="1400">
              <a:latin typeface="Tahoma" pitchFamily="34" charset="0"/>
            </a:endParaRPr>
          </a:p>
        </p:txBody>
      </p:sp>
      <p:sp>
        <p:nvSpPr>
          <p:cNvPr id="448514"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三明治集成策略集成步骤</a:t>
            </a:r>
          </a:p>
        </p:txBody>
      </p:sp>
      <p:sp>
        <p:nvSpPr>
          <p:cNvPr id="448515" name="Rectangle 3"/>
          <p:cNvSpPr>
            <a:spLocks noGrp="1" noChangeArrowheads="1"/>
          </p:cNvSpPr>
          <p:nvPr>
            <p:ph type="body" idx="4294967295"/>
          </p:nvPr>
        </p:nvSpPr>
        <p:spPr>
          <a:xfrm>
            <a:off x="468313" y="2963863"/>
            <a:ext cx="8294687" cy="3513137"/>
          </a:xfrm>
        </p:spPr>
        <p:txBody>
          <a:bodyPr/>
          <a:lstStyle/>
          <a:p>
            <a:pPr eaLnBrk="1" hangingPunct="1">
              <a:spcBef>
                <a:spcPts val="600"/>
              </a:spcBef>
              <a:spcAft>
                <a:spcPts val="600"/>
              </a:spcAft>
              <a:buFont typeface="Wingdings" pitchFamily="2" charset="2"/>
              <a:buNone/>
              <a:defRPr/>
            </a:pPr>
            <a:r>
              <a:rPr lang="zh-CN" altLang="en-US" sz="2200" dirty="0" smtClean="0">
                <a:latin typeface="Times New Roman" pitchFamily="18" charset="0"/>
              </a:rPr>
              <a:t>（</a:t>
            </a:r>
            <a:r>
              <a:rPr lang="en-US" altLang="zh-CN" sz="2200" dirty="0" smtClean="0">
                <a:latin typeface="Times New Roman" pitchFamily="18" charset="0"/>
              </a:rPr>
              <a:t>1</a:t>
            </a:r>
            <a:r>
              <a:rPr lang="zh-CN" altLang="en-US" sz="2200" dirty="0" smtClean="0">
                <a:latin typeface="Times New Roman" pitchFamily="18" charset="0"/>
              </a:rPr>
              <a:t>）首先</a:t>
            </a:r>
            <a:r>
              <a:rPr lang="zh-CN" altLang="en-US" sz="2200" dirty="0" smtClean="0">
                <a:solidFill>
                  <a:srgbClr val="FF0000"/>
                </a:solidFill>
                <a:latin typeface="Times New Roman" pitchFamily="18" charset="0"/>
              </a:rPr>
              <a:t>对目标层之上</a:t>
            </a:r>
            <a:r>
              <a:rPr lang="zh-CN" altLang="en-US" sz="2200" dirty="0" smtClean="0">
                <a:latin typeface="Times New Roman" pitchFamily="18" charset="0"/>
              </a:rPr>
              <a:t>一层使用自顶向下集成，因此测试 </a:t>
            </a:r>
            <a:r>
              <a:rPr lang="en-US" altLang="zh-CN" sz="2200" dirty="0" smtClean="0">
                <a:solidFill>
                  <a:srgbClr val="0000FF"/>
                </a:solidFill>
                <a:latin typeface="Times New Roman" pitchFamily="18" charset="0"/>
              </a:rPr>
              <a:t>A</a:t>
            </a:r>
            <a:r>
              <a:rPr lang="zh-CN" altLang="en-US" sz="2200" dirty="0" smtClean="0">
                <a:latin typeface="Times New Roman" pitchFamily="18" charset="0"/>
              </a:rPr>
              <a:t>，</a:t>
            </a:r>
            <a:r>
              <a:rPr lang="zh-CN" altLang="en-US" sz="2200" dirty="0" smtClean="0">
                <a:solidFill>
                  <a:srgbClr val="FF0000"/>
                </a:solidFill>
                <a:latin typeface="Times New Roman" pitchFamily="18" charset="0"/>
              </a:rPr>
              <a:t>使用桩代替</a:t>
            </a:r>
            <a:r>
              <a:rPr lang="en-US" altLang="zh-CN" sz="2200" dirty="0" smtClean="0">
                <a:solidFill>
                  <a:srgbClr val="0000FF"/>
                </a:solidFill>
                <a:latin typeface="Times New Roman" pitchFamily="18" charset="0"/>
              </a:rPr>
              <a:t>B</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C</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D</a:t>
            </a:r>
          </a:p>
          <a:p>
            <a:pPr eaLnBrk="1" hangingPunct="1">
              <a:spcBef>
                <a:spcPts val="600"/>
              </a:spcBef>
              <a:spcAft>
                <a:spcPts val="600"/>
              </a:spcAft>
              <a:buFont typeface="Wingdings" pitchFamily="2" charset="2"/>
              <a:buNone/>
              <a:defRPr/>
            </a:pPr>
            <a:r>
              <a:rPr lang="zh-CN" altLang="en-US" sz="2200" dirty="0" smtClean="0">
                <a:latin typeface="Times New Roman" pitchFamily="18" charset="0"/>
              </a:rPr>
              <a:t>（</a:t>
            </a:r>
            <a:r>
              <a:rPr lang="en-US" altLang="zh-CN" sz="2200" dirty="0" smtClean="0">
                <a:latin typeface="Times New Roman" pitchFamily="18" charset="0"/>
              </a:rPr>
              <a:t>2</a:t>
            </a:r>
            <a:r>
              <a:rPr lang="zh-CN" altLang="en-US" sz="2200" dirty="0" smtClean="0">
                <a:latin typeface="Times New Roman" pitchFamily="18" charset="0"/>
              </a:rPr>
              <a:t>）其次对目标层之下一层使用自底向上集成，因此测试</a:t>
            </a:r>
            <a:r>
              <a:rPr lang="en-US" altLang="zh-CN" sz="2200" dirty="0" smtClean="0">
                <a:solidFill>
                  <a:srgbClr val="0000FF"/>
                </a:solidFill>
                <a:latin typeface="Times New Roman" pitchFamily="18" charset="0"/>
              </a:rPr>
              <a:t>E</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F</a:t>
            </a:r>
            <a:r>
              <a:rPr lang="zh-CN" altLang="en-US" sz="2200" dirty="0" smtClean="0">
                <a:latin typeface="Times New Roman" pitchFamily="18" charset="0"/>
              </a:rPr>
              <a:t>，</a:t>
            </a:r>
            <a:r>
              <a:rPr lang="zh-CN" altLang="en-US" sz="2200" dirty="0" smtClean="0">
                <a:solidFill>
                  <a:srgbClr val="FF0000"/>
                </a:solidFill>
                <a:latin typeface="Times New Roman" pitchFamily="18" charset="0"/>
              </a:rPr>
              <a:t>使用驱动代替</a:t>
            </a:r>
            <a:r>
              <a:rPr lang="en-US" altLang="zh-CN" sz="2200" dirty="0" smtClean="0">
                <a:solidFill>
                  <a:srgbClr val="0000FF"/>
                </a:solidFill>
                <a:latin typeface="Times New Roman" pitchFamily="18" charset="0"/>
              </a:rPr>
              <a:t>B</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D</a:t>
            </a:r>
          </a:p>
          <a:p>
            <a:pPr eaLnBrk="1" hangingPunct="1">
              <a:spcBef>
                <a:spcPts val="600"/>
              </a:spcBef>
              <a:spcAft>
                <a:spcPts val="600"/>
              </a:spcAft>
              <a:buFont typeface="Wingdings" pitchFamily="2" charset="2"/>
              <a:buNone/>
              <a:defRPr/>
            </a:pPr>
            <a:r>
              <a:rPr lang="zh-CN" altLang="en-US" sz="2200" dirty="0" smtClean="0">
                <a:latin typeface="Times New Roman" pitchFamily="18" charset="0"/>
              </a:rPr>
              <a:t>（</a:t>
            </a:r>
            <a:r>
              <a:rPr lang="en-US" altLang="zh-CN" sz="2200" dirty="0" smtClean="0">
                <a:latin typeface="Times New Roman" pitchFamily="18" charset="0"/>
              </a:rPr>
              <a:t>3</a:t>
            </a:r>
            <a:r>
              <a:rPr lang="zh-CN" altLang="en-US" sz="2200" dirty="0" smtClean="0">
                <a:latin typeface="Times New Roman" pitchFamily="18" charset="0"/>
              </a:rPr>
              <a:t>）其三，把目标层</a:t>
            </a:r>
            <a:r>
              <a:rPr lang="zh-CN" altLang="en-US" sz="2200" dirty="0" smtClean="0">
                <a:solidFill>
                  <a:srgbClr val="FF0000"/>
                </a:solidFill>
                <a:latin typeface="Times New Roman" pitchFamily="18" charset="0"/>
              </a:rPr>
              <a:t>下面一层与目标层集成</a:t>
            </a:r>
            <a:r>
              <a:rPr lang="zh-CN" altLang="en-US" sz="2200" dirty="0" smtClean="0">
                <a:latin typeface="Times New Roman" pitchFamily="18" charset="0"/>
              </a:rPr>
              <a:t>，因此测试</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B</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E</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D</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F</a:t>
            </a:r>
            <a:r>
              <a:rPr lang="zh-CN" altLang="en-US" sz="2200" dirty="0" smtClean="0">
                <a:solidFill>
                  <a:srgbClr val="0000FF"/>
                </a:solidFill>
                <a:latin typeface="Times New Roman" pitchFamily="18" charset="0"/>
              </a:rPr>
              <a:t>），</a:t>
            </a:r>
            <a:r>
              <a:rPr lang="zh-CN" altLang="en-US" sz="2200" dirty="0" smtClean="0">
                <a:latin typeface="Times New Roman" pitchFamily="18" charset="0"/>
              </a:rPr>
              <a:t>使用驱动代替</a:t>
            </a:r>
            <a:r>
              <a:rPr lang="en-US" altLang="zh-CN" sz="2200" dirty="0" smtClean="0">
                <a:solidFill>
                  <a:srgbClr val="0000FF"/>
                </a:solidFill>
                <a:latin typeface="Times New Roman" pitchFamily="18" charset="0"/>
              </a:rPr>
              <a:t>A</a:t>
            </a:r>
          </a:p>
          <a:p>
            <a:pPr eaLnBrk="1" hangingPunct="1">
              <a:spcBef>
                <a:spcPts val="600"/>
              </a:spcBef>
              <a:spcAft>
                <a:spcPts val="600"/>
              </a:spcAft>
              <a:buFont typeface="Wingdings" pitchFamily="2" charset="2"/>
              <a:buNone/>
              <a:defRPr/>
            </a:pPr>
            <a:r>
              <a:rPr lang="zh-CN" altLang="en-US" sz="2200" dirty="0" smtClean="0">
                <a:latin typeface="Times New Roman" pitchFamily="18" charset="0"/>
              </a:rPr>
              <a:t>（</a:t>
            </a:r>
            <a:r>
              <a:rPr lang="en-US" altLang="zh-CN" sz="2200" dirty="0" smtClean="0">
                <a:latin typeface="Times New Roman" pitchFamily="18" charset="0"/>
              </a:rPr>
              <a:t>4</a:t>
            </a:r>
            <a:r>
              <a:rPr lang="zh-CN" altLang="en-US" sz="2200" dirty="0" smtClean="0">
                <a:latin typeface="Times New Roman" pitchFamily="18" charset="0"/>
              </a:rPr>
              <a:t>）最后，把三层集成到一起，因此测试</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A</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B</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C</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D</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E</a:t>
            </a:r>
            <a:r>
              <a:rPr lang="zh-CN" altLang="en-US" sz="2200" dirty="0" smtClean="0">
                <a:solidFill>
                  <a:srgbClr val="0000FF"/>
                </a:solidFill>
                <a:latin typeface="Times New Roman" pitchFamily="18" charset="0"/>
              </a:rPr>
              <a:t>，</a:t>
            </a:r>
            <a:r>
              <a:rPr lang="en-US" altLang="zh-CN" sz="2200" dirty="0" smtClean="0">
                <a:solidFill>
                  <a:srgbClr val="0000FF"/>
                </a:solidFill>
                <a:latin typeface="Times New Roman" pitchFamily="18" charset="0"/>
              </a:rPr>
              <a:t>F</a:t>
            </a:r>
            <a:r>
              <a:rPr lang="zh-CN" altLang="en-US" sz="2200" dirty="0" smtClean="0">
                <a:latin typeface="Times New Roman" pitchFamily="18" charset="0"/>
              </a:rPr>
              <a:t>）</a:t>
            </a:r>
          </a:p>
        </p:txBody>
      </p:sp>
      <p:pic>
        <p:nvPicPr>
          <p:cNvPr id="1026" name="Picture 2"/>
          <p:cNvPicPr>
            <a:picLocks noChangeAspect="1" noChangeArrowheads="1"/>
          </p:cNvPicPr>
          <p:nvPr/>
        </p:nvPicPr>
        <p:blipFill>
          <a:blip r:embed="rId2"/>
          <a:srcRect/>
          <a:stretch>
            <a:fillRect/>
          </a:stretch>
        </p:blipFill>
        <p:spPr bwMode="auto">
          <a:xfrm>
            <a:off x="3276600" y="1001086"/>
            <a:ext cx="2590800" cy="1818314"/>
          </a:xfrm>
          <a:prstGeom prst="rect">
            <a:avLst/>
          </a:prstGeom>
          <a:noFill/>
          <a:ln w="9525">
            <a:solidFill>
              <a:srgbClr val="00B050"/>
            </a:solidFill>
            <a:miter lim="800000"/>
            <a:headEnd/>
            <a:tailEnd/>
          </a:ln>
          <a:effec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448515">
                                            <p:txEl>
                                              <p:pRg st="0" end="0"/>
                                            </p:txEl>
                                          </p:spTgt>
                                        </p:tgtEl>
                                        <p:attrNameLst>
                                          <p:attrName>style.visibility</p:attrName>
                                        </p:attrNameLst>
                                      </p:cBhvr>
                                      <p:to>
                                        <p:strVal val="visible"/>
                                      </p:to>
                                    </p:set>
                                    <p:anim calcmode="lin" valueType="num">
                                      <p:cBhvr>
                                        <p:cTn id="7" dur="1000" fill="hold"/>
                                        <p:tgtEl>
                                          <p:spTgt spid="448515">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44851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48515">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448515">
                                            <p:txEl>
                                              <p:pRg st="1" end="1"/>
                                            </p:txEl>
                                          </p:spTgt>
                                        </p:tgtEl>
                                        <p:attrNameLst>
                                          <p:attrName>style.visibility</p:attrName>
                                        </p:attrNameLst>
                                      </p:cBhvr>
                                      <p:to>
                                        <p:strVal val="visible"/>
                                      </p:to>
                                    </p:set>
                                    <p:anim calcmode="lin" valueType="num">
                                      <p:cBhvr>
                                        <p:cTn id="14" dur="1000" fill="hold"/>
                                        <p:tgtEl>
                                          <p:spTgt spid="448515">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44851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48515">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448515">
                                            <p:txEl>
                                              <p:pRg st="2" end="2"/>
                                            </p:txEl>
                                          </p:spTgt>
                                        </p:tgtEl>
                                        <p:attrNameLst>
                                          <p:attrName>style.visibility</p:attrName>
                                        </p:attrNameLst>
                                      </p:cBhvr>
                                      <p:to>
                                        <p:strVal val="visible"/>
                                      </p:to>
                                    </p:set>
                                    <p:anim calcmode="lin" valueType="num">
                                      <p:cBhvr>
                                        <p:cTn id="21" dur="1000" fill="hold"/>
                                        <p:tgtEl>
                                          <p:spTgt spid="448515">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44851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4851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448515">
                                            <p:txEl>
                                              <p:pRg st="3" end="3"/>
                                            </p:txEl>
                                          </p:spTgt>
                                        </p:tgtEl>
                                        <p:attrNameLst>
                                          <p:attrName>style.visibility</p:attrName>
                                        </p:attrNameLst>
                                      </p:cBhvr>
                                      <p:to>
                                        <p:strVal val="visible"/>
                                      </p:to>
                                    </p:set>
                                    <p:anim calcmode="lin" valueType="num">
                                      <p:cBhvr>
                                        <p:cTn id="28" dur="1000" fill="hold"/>
                                        <p:tgtEl>
                                          <p:spTgt spid="448515">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44851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48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C50DB178-9B11-4ADB-B0D0-3CCDFF7A3CC7}" type="slidenum">
              <a:rPr lang="en-US" altLang="zh-CN" sz="1400">
                <a:latin typeface="Tahoma" pitchFamily="34" charset="0"/>
              </a:rPr>
              <a:pPr algn="r"/>
              <a:t>45</a:t>
            </a:fld>
            <a:endParaRPr lang="en-US" altLang="zh-CN" sz="1400">
              <a:latin typeface="Tahoma" pitchFamily="34" charset="0"/>
            </a:endParaRPr>
          </a:p>
        </p:txBody>
      </p:sp>
      <p:sp>
        <p:nvSpPr>
          <p:cNvPr id="446466"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三明治集成策略优缺点</a:t>
            </a:r>
          </a:p>
        </p:txBody>
      </p:sp>
      <p:sp>
        <p:nvSpPr>
          <p:cNvPr id="446467" name="Rectangle 3"/>
          <p:cNvSpPr>
            <a:spLocks noGrp="1" noChangeArrowheads="1"/>
          </p:cNvSpPr>
          <p:nvPr>
            <p:ph type="body" idx="4294967295"/>
          </p:nvPr>
        </p:nvSpPr>
        <p:spPr/>
        <p:txBody>
          <a:bodyPr/>
          <a:lstStyle/>
          <a:p>
            <a:pPr eaLnBrk="1" hangingPunct="1">
              <a:defRPr/>
            </a:pPr>
            <a:r>
              <a:rPr lang="zh-CN" altLang="en-US" dirty="0" smtClean="0"/>
              <a:t>优点：</a:t>
            </a:r>
          </a:p>
          <a:p>
            <a:pPr lvl="1" eaLnBrk="1" hangingPunct="1">
              <a:defRPr/>
            </a:pPr>
            <a:r>
              <a:rPr lang="zh-CN" altLang="en-US" dirty="0" smtClean="0">
                <a:latin typeface="楷体" pitchFamily="49" charset="-122"/>
                <a:ea typeface="楷体" pitchFamily="49" charset="-122"/>
              </a:rPr>
              <a:t>集合了自顶向下和自底向上两种策略的优点</a:t>
            </a:r>
          </a:p>
          <a:p>
            <a:pPr eaLnBrk="1" hangingPunct="1">
              <a:defRPr/>
            </a:pPr>
            <a:r>
              <a:rPr lang="zh-CN" altLang="en-US" dirty="0" smtClean="0"/>
              <a:t>缺点：</a:t>
            </a:r>
          </a:p>
          <a:p>
            <a:pPr lvl="1" eaLnBrk="1" hangingPunct="1">
              <a:defRPr/>
            </a:pPr>
            <a:r>
              <a:rPr lang="zh-CN" altLang="en-US" dirty="0" smtClean="0">
                <a:latin typeface="楷体" pitchFamily="49" charset="-122"/>
                <a:ea typeface="楷体" pitchFamily="49" charset="-122"/>
              </a:rPr>
              <a:t>中间层测试不充分</a:t>
            </a:r>
          </a:p>
          <a:p>
            <a:pPr eaLnBrk="1" hangingPunct="1">
              <a:defRPr/>
            </a:pPr>
            <a:r>
              <a:rPr lang="zh-CN" altLang="en-US" dirty="0" smtClean="0"/>
              <a:t>适用范围：</a:t>
            </a:r>
          </a:p>
          <a:p>
            <a:pPr lvl="1" eaLnBrk="1" hangingPunct="1">
              <a:defRPr/>
            </a:pPr>
            <a:r>
              <a:rPr lang="zh-CN" altLang="en-US" dirty="0" smtClean="0">
                <a:solidFill>
                  <a:srgbClr val="FF0000"/>
                </a:solidFill>
                <a:latin typeface="楷体" pitchFamily="49" charset="-122"/>
                <a:ea typeface="楷体" pitchFamily="49" charset="-122"/>
              </a:rPr>
              <a:t>适应于大部分软件开发项目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blinds(horizontal)">
                                      <p:cBhvr>
                                        <p:cTn id="7" dur="500"/>
                                        <p:tgtEl>
                                          <p:spTgt spid="4464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6467">
                                            <p:txEl>
                                              <p:pRg st="1" end="1"/>
                                            </p:txEl>
                                          </p:spTgt>
                                        </p:tgtEl>
                                        <p:attrNameLst>
                                          <p:attrName>style.visibility</p:attrName>
                                        </p:attrNameLst>
                                      </p:cBhvr>
                                      <p:to>
                                        <p:strVal val="visible"/>
                                      </p:to>
                                    </p:set>
                                    <p:animEffect transition="in" filter="blinds(horizontal)">
                                      <p:cBhvr>
                                        <p:cTn id="10" dur="500"/>
                                        <p:tgtEl>
                                          <p:spTgt spid="44646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6467">
                                            <p:txEl>
                                              <p:pRg st="2" end="2"/>
                                            </p:txEl>
                                          </p:spTgt>
                                        </p:tgtEl>
                                        <p:attrNameLst>
                                          <p:attrName>style.visibility</p:attrName>
                                        </p:attrNameLst>
                                      </p:cBhvr>
                                      <p:to>
                                        <p:strVal val="visible"/>
                                      </p:to>
                                    </p:set>
                                    <p:animEffect transition="in" filter="blinds(horizontal)">
                                      <p:cBhvr>
                                        <p:cTn id="15" dur="500"/>
                                        <p:tgtEl>
                                          <p:spTgt spid="4464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46467">
                                            <p:txEl>
                                              <p:pRg st="3" end="3"/>
                                            </p:txEl>
                                          </p:spTgt>
                                        </p:tgtEl>
                                        <p:attrNameLst>
                                          <p:attrName>style.visibility</p:attrName>
                                        </p:attrNameLst>
                                      </p:cBhvr>
                                      <p:to>
                                        <p:strVal val="visible"/>
                                      </p:to>
                                    </p:set>
                                    <p:animEffect transition="in" filter="blinds(horizontal)">
                                      <p:cBhvr>
                                        <p:cTn id="18" dur="500"/>
                                        <p:tgtEl>
                                          <p:spTgt spid="44646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6467">
                                            <p:txEl>
                                              <p:pRg st="4" end="4"/>
                                            </p:txEl>
                                          </p:spTgt>
                                        </p:tgtEl>
                                        <p:attrNameLst>
                                          <p:attrName>style.visibility</p:attrName>
                                        </p:attrNameLst>
                                      </p:cBhvr>
                                      <p:to>
                                        <p:strVal val="visible"/>
                                      </p:to>
                                    </p:set>
                                    <p:animEffect transition="in" filter="blinds(horizontal)">
                                      <p:cBhvr>
                                        <p:cTn id="23" dur="500"/>
                                        <p:tgtEl>
                                          <p:spTgt spid="44646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46467">
                                            <p:txEl>
                                              <p:pRg st="5" end="5"/>
                                            </p:txEl>
                                          </p:spTgt>
                                        </p:tgtEl>
                                        <p:attrNameLst>
                                          <p:attrName>style.visibility</p:attrName>
                                        </p:attrNameLst>
                                      </p:cBhvr>
                                      <p:to>
                                        <p:strVal val="visible"/>
                                      </p:to>
                                    </p:set>
                                    <p:animEffect transition="in" filter="blinds(horizontal)">
                                      <p:cBhvr>
                                        <p:cTn id="26" dur="500"/>
                                        <p:tgtEl>
                                          <p:spTgt spid="446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6081E916-52AB-44C3-AC65-26A9E34A5724}" type="slidenum">
              <a:rPr lang="en-US" altLang="zh-CN" sz="1400">
                <a:latin typeface="Tahoma" pitchFamily="34" charset="0"/>
              </a:rPr>
              <a:pPr algn="r"/>
              <a:t>46</a:t>
            </a:fld>
            <a:endParaRPr lang="en-US" altLang="zh-CN" sz="1400">
              <a:latin typeface="Tahoma" pitchFamily="34" charset="0"/>
            </a:endParaRPr>
          </a:p>
        </p:txBody>
      </p:sp>
      <p:sp>
        <p:nvSpPr>
          <p:cNvPr id="451586" name="Rectangle 2"/>
          <p:cNvSpPr>
            <a:spLocks noGrp="1" noChangeArrowheads="1"/>
          </p:cNvSpPr>
          <p:nvPr>
            <p:ph type="title" idx="4294967295"/>
          </p:nvPr>
        </p:nvSpPr>
        <p:spPr/>
        <p:txBody>
          <a:bodyPr/>
          <a:lstStyle/>
          <a:p>
            <a:pPr eaLnBrk="1" hangingPunct="1">
              <a:defRPr/>
            </a:pPr>
            <a:r>
              <a:rPr lang="zh-CN" altLang="en-US" sz="3200" smtClean="0">
                <a:solidFill>
                  <a:schemeClr val="tx1"/>
                </a:solidFill>
              </a:rPr>
              <a:t>修改过的三明治集成</a:t>
            </a:r>
          </a:p>
        </p:txBody>
      </p:sp>
      <p:pic>
        <p:nvPicPr>
          <p:cNvPr id="45060" name="Picture 4"/>
          <p:cNvPicPr>
            <a:picLocks noChangeAspect="1" noChangeArrowheads="1"/>
          </p:cNvPicPr>
          <p:nvPr/>
        </p:nvPicPr>
        <p:blipFill>
          <a:blip r:embed="rId2"/>
          <a:srcRect/>
          <a:stretch>
            <a:fillRect/>
          </a:stretch>
        </p:blipFill>
        <p:spPr bwMode="auto">
          <a:xfrm>
            <a:off x="1042988" y="1019175"/>
            <a:ext cx="7127875" cy="50006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dirty="0" smtClean="0"/>
              <a:t>什么是集成测试</a:t>
            </a:r>
          </a:p>
          <a:p>
            <a:pPr>
              <a:lnSpc>
                <a:spcPct val="120000"/>
              </a:lnSpc>
              <a:defRPr/>
            </a:pPr>
            <a:r>
              <a:rPr lang="zh-CN" altLang="en-US" dirty="0" smtClean="0"/>
              <a:t>集成测试策略</a:t>
            </a:r>
          </a:p>
          <a:p>
            <a:pPr>
              <a:lnSpc>
                <a:spcPct val="120000"/>
              </a:lnSpc>
              <a:defRPr/>
            </a:pPr>
            <a:r>
              <a:rPr lang="zh-CN" altLang="en-US" b="1" dirty="0" smtClean="0">
                <a:solidFill>
                  <a:srgbClr val="FF0000"/>
                </a:solidFill>
              </a:rPr>
              <a:t>集成测试用例设计</a:t>
            </a:r>
          </a:p>
          <a:p>
            <a:pPr>
              <a:lnSpc>
                <a:spcPct val="120000"/>
              </a:lnSpc>
              <a:defRPr/>
            </a:pPr>
            <a:r>
              <a:rPr lang="zh-CN" altLang="en-US" dirty="0" smtClean="0"/>
              <a:t>集成测试过程</a:t>
            </a:r>
            <a:endParaRPr lang="en-US" altLang="zh-CN" dirty="0" smtClean="0"/>
          </a:p>
          <a:p>
            <a:pPr>
              <a:lnSpc>
                <a:spcPct val="120000"/>
              </a:lnSpc>
              <a:defRPr/>
            </a:pPr>
            <a:r>
              <a:rPr lang="zh-CN" altLang="en-US" dirty="0"/>
              <a:t>应用</a:t>
            </a:r>
            <a:r>
              <a:rPr lang="en-US" altLang="zh-CN" dirty="0"/>
              <a:t>Ant</a:t>
            </a:r>
            <a:r>
              <a:rPr lang="zh-CN" altLang="en-US" dirty="0"/>
              <a:t>的持续集成</a:t>
            </a:r>
            <a:endParaRPr lang="zh-CN" altLang="en-US" dirty="0" smtClean="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47</a:t>
            </a:fld>
            <a:endParaRPr lang="en-US" altLang="zh-CN"/>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C68CD1F1-D811-4D4D-B761-1F6F9A6BC61F}" type="slidenum">
              <a:rPr lang="en-US" altLang="zh-CN" sz="1400">
                <a:latin typeface="Tahoma" pitchFamily="34" charset="0"/>
              </a:rPr>
              <a:pPr algn="r"/>
              <a:t>48</a:t>
            </a:fld>
            <a:endParaRPr lang="en-US" altLang="zh-CN" sz="1400">
              <a:latin typeface="Tahoma" pitchFamily="34" charset="0"/>
            </a:endParaRPr>
          </a:p>
        </p:txBody>
      </p:sp>
      <p:sp>
        <p:nvSpPr>
          <p:cNvPr id="478210" name="Rectangle 2"/>
          <p:cNvSpPr>
            <a:spLocks noGrp="1" noChangeArrowheads="1"/>
          </p:cNvSpPr>
          <p:nvPr>
            <p:ph type="title" idx="4294967295"/>
          </p:nvPr>
        </p:nvSpPr>
        <p:spPr>
          <a:xfrm>
            <a:off x="1079500" y="76200"/>
            <a:ext cx="7073900" cy="647700"/>
          </a:xfrm>
        </p:spPr>
        <p:txBody>
          <a:bodyPr/>
          <a:lstStyle/>
          <a:p>
            <a:pPr eaLnBrk="1" hangingPunct="1">
              <a:defRPr/>
            </a:pPr>
            <a:r>
              <a:rPr lang="en-US" altLang="zh-CN" sz="3200" smtClean="0"/>
              <a:t>(1)</a:t>
            </a:r>
            <a:r>
              <a:rPr lang="zh-CN" altLang="en-US" sz="3200" smtClean="0"/>
              <a:t>为</a:t>
            </a:r>
            <a:r>
              <a:rPr lang="zh-CN" altLang="en-US" sz="3200" dirty="0" smtClean="0">
                <a:solidFill>
                  <a:srgbClr val="FF0000"/>
                </a:solidFill>
              </a:rPr>
              <a:t>系统运行</a:t>
            </a:r>
            <a:r>
              <a:rPr lang="zh-CN" altLang="en-US" sz="3200" dirty="0" smtClean="0"/>
              <a:t>设计用例</a:t>
            </a:r>
            <a:r>
              <a:rPr lang="en-US" altLang="zh-CN" sz="1800" dirty="0" smtClean="0">
                <a:effectLst>
                  <a:outerShdw blurRad="38100" dist="38100" dir="2700000" algn="tl">
                    <a:srgbClr val="C0C0C0"/>
                  </a:outerShdw>
                </a:effectLst>
              </a:rPr>
              <a:t>——</a:t>
            </a:r>
            <a:r>
              <a:rPr lang="zh-CN" altLang="en-US" sz="1800" dirty="0" smtClean="0">
                <a:effectLst>
                  <a:outerShdw blurRad="38100" dist="38100" dir="2700000" algn="tl">
                    <a:srgbClr val="C0C0C0"/>
                  </a:outerShdw>
                </a:effectLst>
              </a:rPr>
              <a:t>多角度设计测试用例</a:t>
            </a:r>
            <a:r>
              <a:rPr lang="zh-CN" altLang="en-US" dirty="0" smtClean="0">
                <a:effectLst>
                  <a:outerShdw blurRad="38100" dist="38100" dir="2700000" algn="tl">
                    <a:srgbClr val="C0C0C0"/>
                  </a:outerShdw>
                </a:effectLst>
              </a:rPr>
              <a:t> </a:t>
            </a:r>
          </a:p>
        </p:txBody>
      </p:sp>
      <p:sp>
        <p:nvSpPr>
          <p:cNvPr id="478211" name="Rectangle 3"/>
          <p:cNvSpPr>
            <a:spLocks noGrp="1" noChangeArrowheads="1"/>
          </p:cNvSpPr>
          <p:nvPr>
            <p:ph type="body" idx="4294967295"/>
          </p:nvPr>
        </p:nvSpPr>
        <p:spPr/>
        <p:txBody>
          <a:bodyPr/>
          <a:lstStyle/>
          <a:p>
            <a:pPr eaLnBrk="1" hangingPunct="1">
              <a:lnSpc>
                <a:spcPct val="150000"/>
              </a:lnSpc>
              <a:defRPr/>
            </a:pPr>
            <a:r>
              <a:rPr lang="zh-CN" altLang="en-US" dirty="0" smtClean="0"/>
              <a:t>目的：测试各个模块的接口是否能用，验证系统最</a:t>
            </a:r>
            <a:r>
              <a:rPr lang="zh-CN" altLang="en-US" dirty="0" smtClean="0">
                <a:solidFill>
                  <a:srgbClr val="FF0000"/>
                </a:solidFill>
              </a:rPr>
              <a:t>基本功能</a:t>
            </a:r>
          </a:p>
          <a:p>
            <a:pPr eaLnBrk="1" hangingPunct="1">
              <a:lnSpc>
                <a:spcPct val="150000"/>
              </a:lnSpc>
              <a:defRPr/>
            </a:pPr>
            <a:r>
              <a:rPr lang="zh-CN" altLang="en-US" dirty="0" smtClean="0"/>
              <a:t>可使用的主要测试分析技术有（黑盒技术）：</a:t>
            </a:r>
          </a:p>
          <a:p>
            <a:pPr eaLnBrk="1" hangingPunct="1">
              <a:lnSpc>
                <a:spcPct val="150000"/>
              </a:lnSpc>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1</a:t>
            </a:r>
            <a:r>
              <a:rPr lang="zh-CN" altLang="en-US" sz="2600" b="1" dirty="0" smtClean="0">
                <a:solidFill>
                  <a:srgbClr val="0000FF"/>
                </a:solidFill>
                <a:latin typeface="楷体" pitchFamily="49" charset="-122"/>
                <a:ea typeface="楷体" pitchFamily="49" charset="-122"/>
              </a:rPr>
              <a:t>）等价类划分。</a:t>
            </a:r>
          </a:p>
          <a:p>
            <a:pPr eaLnBrk="1" hangingPunct="1">
              <a:lnSpc>
                <a:spcPct val="150000"/>
              </a:lnSpc>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2</a:t>
            </a:r>
            <a:r>
              <a:rPr lang="zh-CN" altLang="en-US" sz="2600" b="1" dirty="0" smtClean="0">
                <a:solidFill>
                  <a:srgbClr val="0000FF"/>
                </a:solidFill>
                <a:latin typeface="楷体" pitchFamily="49" charset="-122"/>
                <a:ea typeface="楷体" pitchFamily="49" charset="-122"/>
              </a:rPr>
              <a:t>）边界值分析。</a:t>
            </a:r>
          </a:p>
          <a:p>
            <a:pPr eaLnBrk="1" hangingPunct="1">
              <a:lnSpc>
                <a:spcPct val="150000"/>
              </a:lnSpc>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3</a:t>
            </a:r>
            <a:r>
              <a:rPr lang="zh-CN" altLang="en-US" sz="2600" b="1" dirty="0" smtClean="0">
                <a:solidFill>
                  <a:srgbClr val="0000FF"/>
                </a:solidFill>
                <a:latin typeface="楷体" pitchFamily="49" charset="-122"/>
                <a:ea typeface="楷体" pitchFamily="49" charset="-122"/>
              </a:rPr>
              <a:t>）基于决策表的测试。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8211">
                                            <p:txEl>
                                              <p:pRg st="1" end="1"/>
                                            </p:txEl>
                                          </p:spTgt>
                                        </p:tgtEl>
                                        <p:attrNameLst>
                                          <p:attrName>style.visibility</p:attrName>
                                        </p:attrNameLst>
                                      </p:cBhvr>
                                      <p:to>
                                        <p:strVal val="visible"/>
                                      </p:to>
                                    </p:set>
                                    <p:animEffect transition="in" filter="blinds(horizontal)">
                                      <p:cBhvr>
                                        <p:cTn id="7" dur="500"/>
                                        <p:tgtEl>
                                          <p:spTgt spid="4782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8211">
                                            <p:txEl>
                                              <p:pRg st="2" end="2"/>
                                            </p:txEl>
                                          </p:spTgt>
                                        </p:tgtEl>
                                        <p:attrNameLst>
                                          <p:attrName>style.visibility</p:attrName>
                                        </p:attrNameLst>
                                      </p:cBhvr>
                                      <p:to>
                                        <p:strVal val="visible"/>
                                      </p:to>
                                    </p:set>
                                    <p:animEffect transition="in" filter="blinds(horizontal)">
                                      <p:cBhvr>
                                        <p:cTn id="10" dur="500"/>
                                        <p:tgtEl>
                                          <p:spTgt spid="47821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8211">
                                            <p:txEl>
                                              <p:pRg st="3" end="3"/>
                                            </p:txEl>
                                          </p:spTgt>
                                        </p:tgtEl>
                                        <p:attrNameLst>
                                          <p:attrName>style.visibility</p:attrName>
                                        </p:attrNameLst>
                                      </p:cBhvr>
                                      <p:to>
                                        <p:strVal val="visible"/>
                                      </p:to>
                                    </p:set>
                                    <p:animEffect transition="in" filter="blinds(horizontal)">
                                      <p:cBhvr>
                                        <p:cTn id="13" dur="500"/>
                                        <p:tgtEl>
                                          <p:spTgt spid="47821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8211">
                                            <p:txEl>
                                              <p:pRg st="4" end="4"/>
                                            </p:txEl>
                                          </p:spTgt>
                                        </p:tgtEl>
                                        <p:attrNameLst>
                                          <p:attrName>style.visibility</p:attrName>
                                        </p:attrNameLst>
                                      </p:cBhvr>
                                      <p:to>
                                        <p:strVal val="visible"/>
                                      </p:to>
                                    </p:set>
                                    <p:animEffect transition="in" filter="blinds(horizontal)">
                                      <p:cBhvr>
                                        <p:cTn id="16" dur="500"/>
                                        <p:tgtEl>
                                          <p:spTgt spid="478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CC7BE0D8-FD17-408D-8A56-B3AA7A560C0A}" type="slidenum">
              <a:rPr lang="en-US" altLang="zh-CN" sz="1400">
                <a:latin typeface="Tahoma" pitchFamily="34" charset="0"/>
              </a:rPr>
              <a:pPr algn="r"/>
              <a:t>49</a:t>
            </a:fld>
            <a:endParaRPr lang="en-US" altLang="zh-CN" sz="1400">
              <a:latin typeface="Tahoma" pitchFamily="34" charset="0"/>
            </a:endParaRPr>
          </a:p>
        </p:txBody>
      </p:sp>
      <p:sp>
        <p:nvSpPr>
          <p:cNvPr id="479234" name="Rectangle 2"/>
          <p:cNvSpPr>
            <a:spLocks noGrp="1" noChangeArrowheads="1"/>
          </p:cNvSpPr>
          <p:nvPr>
            <p:ph type="title" idx="4294967295"/>
          </p:nvPr>
        </p:nvSpPr>
        <p:spPr/>
        <p:txBody>
          <a:bodyPr/>
          <a:lstStyle/>
          <a:p>
            <a:pPr eaLnBrk="1" hangingPunct="1">
              <a:defRPr/>
            </a:pPr>
            <a:r>
              <a:rPr lang="en-US" altLang="zh-CN" sz="3200" smtClean="0"/>
              <a:t>(2)</a:t>
            </a:r>
            <a:r>
              <a:rPr lang="zh-CN" altLang="en-US" sz="3200" smtClean="0"/>
              <a:t>为</a:t>
            </a:r>
            <a:r>
              <a:rPr lang="zh-CN" altLang="en-US" sz="3200" dirty="0" smtClean="0">
                <a:solidFill>
                  <a:srgbClr val="FF0000"/>
                </a:solidFill>
              </a:rPr>
              <a:t>正向测试</a:t>
            </a:r>
            <a:r>
              <a:rPr lang="zh-CN" altLang="en-US" sz="3200" dirty="0" smtClean="0"/>
              <a:t>设计用例</a:t>
            </a:r>
          </a:p>
        </p:txBody>
      </p:sp>
      <p:sp>
        <p:nvSpPr>
          <p:cNvPr id="479235" name="Rectangle 3"/>
          <p:cNvSpPr>
            <a:spLocks noGrp="1" noChangeArrowheads="1"/>
          </p:cNvSpPr>
          <p:nvPr>
            <p:ph type="body" idx="4294967295"/>
          </p:nvPr>
        </p:nvSpPr>
        <p:spPr/>
        <p:txBody>
          <a:bodyPr/>
          <a:lstStyle/>
          <a:p>
            <a:pPr eaLnBrk="1" hangingPunct="1">
              <a:defRPr/>
            </a:pPr>
            <a:r>
              <a:rPr lang="zh-CN" altLang="en-US" sz="2800" dirty="0" smtClean="0"/>
              <a:t>目的：验证集成后的模块是否按照设计实现了预期的功能。</a:t>
            </a:r>
          </a:p>
          <a:p>
            <a:pPr eaLnBrk="1" hangingPunct="1">
              <a:defRPr/>
            </a:pPr>
            <a:r>
              <a:rPr lang="zh-CN" altLang="en-US" sz="2800" dirty="0" smtClean="0"/>
              <a:t>可使用如下几种主要测试分析技术：</a:t>
            </a:r>
          </a:p>
          <a:p>
            <a:pPr eaLnBrk="1" hangingPunct="1">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1</a:t>
            </a:r>
            <a:r>
              <a:rPr lang="zh-CN" altLang="en-US" sz="2600" b="1" dirty="0" smtClean="0">
                <a:solidFill>
                  <a:srgbClr val="0000FF"/>
                </a:solidFill>
                <a:latin typeface="楷体" pitchFamily="49" charset="-122"/>
                <a:ea typeface="楷体" pitchFamily="49" charset="-122"/>
              </a:rPr>
              <a:t>）输入域测试。</a:t>
            </a:r>
          </a:p>
          <a:p>
            <a:pPr eaLnBrk="1" hangingPunct="1">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2</a:t>
            </a:r>
            <a:r>
              <a:rPr lang="zh-CN" altLang="en-US" sz="2600" b="1" dirty="0" smtClean="0">
                <a:solidFill>
                  <a:srgbClr val="0000FF"/>
                </a:solidFill>
                <a:latin typeface="楷体" pitchFamily="49" charset="-122"/>
                <a:ea typeface="楷体" pitchFamily="49" charset="-122"/>
              </a:rPr>
              <a:t>）输出域测试。</a:t>
            </a:r>
          </a:p>
          <a:p>
            <a:pPr eaLnBrk="1" hangingPunct="1">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3</a:t>
            </a:r>
            <a:r>
              <a:rPr lang="zh-CN" altLang="en-US" sz="2600" b="1" dirty="0" smtClean="0">
                <a:solidFill>
                  <a:srgbClr val="0000FF"/>
                </a:solidFill>
                <a:latin typeface="楷体" pitchFamily="49" charset="-122"/>
                <a:ea typeface="楷体" pitchFamily="49" charset="-122"/>
              </a:rPr>
              <a:t>）等价类划分。</a:t>
            </a:r>
          </a:p>
          <a:p>
            <a:pPr eaLnBrk="1" hangingPunct="1">
              <a:buFont typeface="Wingdings" pitchFamily="2" charset="2"/>
              <a:buNone/>
              <a:defRPr/>
            </a:pPr>
            <a:r>
              <a:rPr lang="zh-CN" altLang="en-US" sz="2600" b="1" dirty="0" smtClean="0">
                <a:solidFill>
                  <a:srgbClr val="0000FF"/>
                </a:solidFill>
                <a:latin typeface="楷体" pitchFamily="49" charset="-122"/>
                <a:ea typeface="楷体" pitchFamily="49" charset="-122"/>
              </a:rPr>
              <a:t>      （</a:t>
            </a:r>
            <a:r>
              <a:rPr lang="en-US" altLang="zh-CN" sz="2600" b="1" dirty="0" smtClean="0">
                <a:solidFill>
                  <a:srgbClr val="0000FF"/>
                </a:solidFill>
                <a:latin typeface="楷体" pitchFamily="49" charset="-122"/>
                <a:ea typeface="楷体" pitchFamily="49" charset="-122"/>
              </a:rPr>
              <a:t>4</a:t>
            </a:r>
            <a:r>
              <a:rPr lang="zh-CN" altLang="en-US" sz="2600" b="1" dirty="0" smtClean="0">
                <a:solidFill>
                  <a:srgbClr val="0000FF"/>
                </a:solidFill>
                <a:latin typeface="楷体" pitchFamily="49" charset="-122"/>
                <a:ea typeface="楷体" pitchFamily="49" charset="-122"/>
              </a:rPr>
              <a:t>）状态转换测试。</a:t>
            </a:r>
          </a:p>
        </p:txBody>
      </p:sp>
      <p:sp>
        <p:nvSpPr>
          <p:cNvPr id="479237" name="Rectangle 5"/>
          <p:cNvSpPr>
            <a:spLocks noChangeArrowheads="1"/>
          </p:cNvSpPr>
          <p:nvPr/>
        </p:nvSpPr>
        <p:spPr bwMode="auto">
          <a:xfrm>
            <a:off x="762000" y="4648200"/>
            <a:ext cx="7467600" cy="830997"/>
          </a:xfrm>
          <a:prstGeom prst="rect">
            <a:avLst/>
          </a:prstGeom>
          <a:noFill/>
          <a:ln w="31750">
            <a:solidFill>
              <a:schemeClr val="hlink"/>
            </a:solidFill>
            <a:miter lim="800000"/>
            <a:headEnd/>
            <a:tailEnd/>
          </a:ln>
          <a:effectLst/>
        </p:spPr>
        <p:txBody>
          <a:bodyPr wrap="square">
            <a:spAutoFit/>
          </a:bodyPr>
          <a:lstStyle/>
          <a:p>
            <a:pPr>
              <a:defRPr/>
            </a:pPr>
            <a:r>
              <a:rPr lang="zh-CN" altLang="en-US" sz="2400" b="1" i="0" dirty="0">
                <a:latin typeface="Tahoma" pitchFamily="34" charset="0"/>
                <a:ea typeface="仿宋_GB2312" pitchFamily="49" charset="-122"/>
              </a:rPr>
              <a:t>正向测试是指，当你输入一个</a:t>
            </a:r>
            <a:r>
              <a:rPr lang="zh-CN" altLang="en-US" sz="2400" b="1" i="0" dirty="0">
                <a:solidFill>
                  <a:srgbClr val="FF0000"/>
                </a:solidFill>
                <a:latin typeface="Tahoma" pitchFamily="34" charset="0"/>
                <a:ea typeface="仿宋_GB2312" pitchFamily="49" charset="-122"/>
              </a:rPr>
              <a:t>有效的输入</a:t>
            </a:r>
            <a:r>
              <a:rPr lang="zh-CN" altLang="en-US" sz="2400" b="1" i="0" dirty="0">
                <a:latin typeface="Tahoma" pitchFamily="34" charset="0"/>
                <a:ea typeface="仿宋_GB2312" pitchFamily="49" charset="-122"/>
              </a:rPr>
              <a:t>并且期望软件能够完成一些根据说明书规定的行为。</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9235">
                                            <p:txEl>
                                              <p:pRg st="1" end="1"/>
                                            </p:txEl>
                                          </p:spTgt>
                                        </p:tgtEl>
                                        <p:attrNameLst>
                                          <p:attrName>style.visibility</p:attrName>
                                        </p:attrNameLst>
                                      </p:cBhvr>
                                      <p:to>
                                        <p:strVal val="visible"/>
                                      </p:to>
                                    </p:set>
                                    <p:animEffect transition="in" filter="blinds(horizontal)">
                                      <p:cBhvr>
                                        <p:cTn id="7" dur="500"/>
                                        <p:tgtEl>
                                          <p:spTgt spid="4792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79235">
                                            <p:txEl>
                                              <p:pRg st="2" end="2"/>
                                            </p:txEl>
                                          </p:spTgt>
                                        </p:tgtEl>
                                        <p:attrNameLst>
                                          <p:attrName>style.visibility</p:attrName>
                                        </p:attrNameLst>
                                      </p:cBhvr>
                                      <p:to>
                                        <p:strVal val="visible"/>
                                      </p:to>
                                    </p:set>
                                    <p:animEffect transition="in" filter="blinds(horizontal)">
                                      <p:cBhvr>
                                        <p:cTn id="10" dur="500"/>
                                        <p:tgtEl>
                                          <p:spTgt spid="4792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79235">
                                            <p:txEl>
                                              <p:pRg st="3" end="3"/>
                                            </p:txEl>
                                          </p:spTgt>
                                        </p:tgtEl>
                                        <p:attrNameLst>
                                          <p:attrName>style.visibility</p:attrName>
                                        </p:attrNameLst>
                                      </p:cBhvr>
                                      <p:to>
                                        <p:strVal val="visible"/>
                                      </p:to>
                                    </p:set>
                                    <p:animEffect transition="in" filter="blinds(horizontal)">
                                      <p:cBhvr>
                                        <p:cTn id="13" dur="500"/>
                                        <p:tgtEl>
                                          <p:spTgt spid="47923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79235">
                                            <p:txEl>
                                              <p:pRg st="4" end="4"/>
                                            </p:txEl>
                                          </p:spTgt>
                                        </p:tgtEl>
                                        <p:attrNameLst>
                                          <p:attrName>style.visibility</p:attrName>
                                        </p:attrNameLst>
                                      </p:cBhvr>
                                      <p:to>
                                        <p:strVal val="visible"/>
                                      </p:to>
                                    </p:set>
                                    <p:animEffect transition="in" filter="blinds(horizontal)">
                                      <p:cBhvr>
                                        <p:cTn id="16" dur="500"/>
                                        <p:tgtEl>
                                          <p:spTgt spid="47923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79235">
                                            <p:txEl>
                                              <p:pRg st="5" end="5"/>
                                            </p:txEl>
                                          </p:spTgt>
                                        </p:tgtEl>
                                        <p:attrNameLst>
                                          <p:attrName>style.visibility</p:attrName>
                                        </p:attrNameLst>
                                      </p:cBhvr>
                                      <p:to>
                                        <p:strVal val="visible"/>
                                      </p:to>
                                    </p:set>
                                    <p:animEffect transition="in" filter="blinds(horizontal)">
                                      <p:cBhvr>
                                        <p:cTn id="19" dur="500"/>
                                        <p:tgtEl>
                                          <p:spTgt spid="479235">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479237"/>
                                        </p:tgtEl>
                                        <p:attrNameLst>
                                          <p:attrName>style.visibility</p:attrName>
                                        </p:attrNameLst>
                                      </p:cBhvr>
                                      <p:to>
                                        <p:strVal val="visible"/>
                                      </p:to>
                                    </p:set>
                                    <p:animEffect transition="in" filter="blinds(horizontal)">
                                      <p:cBhvr>
                                        <p:cTn id="24" dur="500"/>
                                        <p:tgtEl>
                                          <p:spTgt spid="47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构建与持续集成</a:t>
            </a:r>
          </a:p>
        </p:txBody>
      </p:sp>
      <p:sp>
        <p:nvSpPr>
          <p:cNvPr id="3" name="内容占位符 2"/>
          <p:cNvSpPr>
            <a:spLocks noGrp="1"/>
          </p:cNvSpPr>
          <p:nvPr>
            <p:ph idx="1"/>
          </p:nvPr>
        </p:nvSpPr>
        <p:spPr/>
        <p:txBody>
          <a:bodyPr/>
          <a:lstStyle/>
          <a:p>
            <a:pPr>
              <a:lnSpc>
                <a:spcPct val="150000"/>
              </a:lnSpc>
            </a:pPr>
            <a:r>
              <a:rPr lang="zh-CN" altLang="zh-CN" dirty="0" smtClean="0"/>
              <a:t>持续</a:t>
            </a:r>
            <a:r>
              <a:rPr lang="zh-CN" altLang="zh-CN" dirty="0"/>
              <a:t>集成是一种广泛用于敏捷开发方法的构建方式，即不断对版本库进行监控，一旦有变化进入版本控制库就</a:t>
            </a:r>
            <a:r>
              <a:rPr lang="zh-CN" altLang="zh-CN" dirty="0">
                <a:solidFill>
                  <a:srgbClr val="0000FF"/>
                </a:solidFill>
              </a:rPr>
              <a:t>自动开始集成构建</a:t>
            </a:r>
            <a:r>
              <a:rPr lang="zh-CN" altLang="zh-CN" dirty="0"/>
              <a:t>，持续集成构建通常构建时间较短（小于</a:t>
            </a:r>
            <a:r>
              <a:rPr lang="en-GB" altLang="zh-CN" dirty="0"/>
              <a:t>10</a:t>
            </a:r>
            <a:r>
              <a:rPr lang="zh-CN" altLang="zh-CN" dirty="0"/>
              <a:t>分钟）并且伴随完整的单元测试。</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5</a:t>
            </a:fld>
            <a:endParaRPr lang="en-US" altLang="zh-CN"/>
          </a:p>
        </p:txBody>
      </p:sp>
    </p:spTree>
    <p:extLst>
      <p:ext uri="{BB962C8B-B14F-4D97-AF65-F5344CB8AC3E}">
        <p14:creationId xmlns:p14="http://schemas.microsoft.com/office/powerpoint/2010/main" val="625406357"/>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C61FF34B-F1CB-4DF7-AB3B-7CAE95539103}" type="slidenum">
              <a:rPr lang="en-US" altLang="zh-CN" sz="1400">
                <a:latin typeface="Tahoma" pitchFamily="34" charset="0"/>
              </a:rPr>
              <a:pPr algn="r"/>
              <a:t>50</a:t>
            </a:fld>
            <a:endParaRPr lang="en-US" altLang="zh-CN" sz="1400">
              <a:latin typeface="Tahoma" pitchFamily="34" charset="0"/>
            </a:endParaRPr>
          </a:p>
        </p:txBody>
      </p:sp>
      <p:sp>
        <p:nvSpPr>
          <p:cNvPr id="480258" name="Rectangle 2"/>
          <p:cNvSpPr>
            <a:spLocks noGrp="1" noChangeArrowheads="1"/>
          </p:cNvSpPr>
          <p:nvPr>
            <p:ph type="title" idx="4294967295"/>
          </p:nvPr>
        </p:nvSpPr>
        <p:spPr/>
        <p:txBody>
          <a:bodyPr/>
          <a:lstStyle/>
          <a:p>
            <a:pPr eaLnBrk="1" hangingPunct="1">
              <a:defRPr/>
            </a:pPr>
            <a:r>
              <a:rPr lang="en-US" altLang="zh-CN" sz="3200" smtClean="0"/>
              <a:t>(3)</a:t>
            </a:r>
            <a:r>
              <a:rPr lang="zh-CN" altLang="en-US" sz="3200" smtClean="0"/>
              <a:t>为</a:t>
            </a:r>
            <a:r>
              <a:rPr lang="zh-CN" altLang="en-US" sz="3200" dirty="0" smtClean="0">
                <a:solidFill>
                  <a:srgbClr val="FF0000"/>
                </a:solidFill>
              </a:rPr>
              <a:t>逆向测试</a:t>
            </a:r>
            <a:r>
              <a:rPr lang="zh-CN" altLang="en-US" sz="3200" dirty="0" smtClean="0"/>
              <a:t>设计用例</a:t>
            </a:r>
          </a:p>
        </p:txBody>
      </p:sp>
      <p:sp>
        <p:nvSpPr>
          <p:cNvPr id="480259" name="Rectangle 3"/>
          <p:cNvSpPr>
            <a:spLocks noGrp="1" noChangeArrowheads="1"/>
          </p:cNvSpPr>
          <p:nvPr>
            <p:ph type="body" idx="4294967295"/>
          </p:nvPr>
        </p:nvSpPr>
        <p:spPr/>
        <p:txBody>
          <a:bodyPr/>
          <a:lstStyle/>
          <a:p>
            <a:pPr eaLnBrk="1" hangingPunct="1">
              <a:spcBef>
                <a:spcPts val="600"/>
              </a:spcBef>
              <a:defRPr/>
            </a:pPr>
            <a:r>
              <a:rPr lang="zh-CN" altLang="en-US" sz="2800" dirty="0" smtClean="0"/>
              <a:t>目的：测试是否多余功能、接口遗漏、接口错误、接口异常。</a:t>
            </a:r>
          </a:p>
          <a:p>
            <a:pPr eaLnBrk="1" hangingPunct="1">
              <a:spcBef>
                <a:spcPts val="600"/>
              </a:spcBef>
              <a:defRPr/>
            </a:pPr>
            <a:r>
              <a:rPr lang="zh-CN" altLang="en-US" sz="2800" dirty="0" smtClean="0"/>
              <a:t>可使用的主要测试分析技术有：</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1</a:t>
            </a:r>
            <a:r>
              <a:rPr lang="zh-CN" altLang="en-US" sz="2400" b="1" dirty="0" smtClean="0">
                <a:solidFill>
                  <a:srgbClr val="0000FF"/>
                </a:solidFill>
                <a:latin typeface="楷体" pitchFamily="49" charset="-122"/>
                <a:ea typeface="楷体" pitchFamily="49" charset="-122"/>
              </a:rPr>
              <a:t>）错误猜测法。</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2</a:t>
            </a:r>
            <a:r>
              <a:rPr lang="zh-CN" altLang="en-US" sz="2400" b="1" dirty="0" smtClean="0">
                <a:solidFill>
                  <a:srgbClr val="0000FF"/>
                </a:solidFill>
                <a:latin typeface="楷体" pitchFamily="49" charset="-122"/>
                <a:ea typeface="楷体" pitchFamily="49" charset="-122"/>
              </a:rPr>
              <a:t>）基于风险的测试。</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3</a:t>
            </a:r>
            <a:r>
              <a:rPr lang="zh-CN" altLang="en-US" sz="2400" b="1" dirty="0" smtClean="0">
                <a:solidFill>
                  <a:srgbClr val="0000FF"/>
                </a:solidFill>
                <a:latin typeface="楷体" pitchFamily="49" charset="-122"/>
                <a:ea typeface="楷体" pitchFamily="49" charset="-122"/>
              </a:rPr>
              <a:t>）基于故障的测试。</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4</a:t>
            </a:r>
            <a:r>
              <a:rPr lang="zh-CN" altLang="en-US" sz="2400" b="1" dirty="0" smtClean="0">
                <a:solidFill>
                  <a:srgbClr val="0000FF"/>
                </a:solidFill>
                <a:latin typeface="楷体" pitchFamily="49" charset="-122"/>
                <a:ea typeface="楷体" pitchFamily="49" charset="-122"/>
              </a:rPr>
              <a:t>）边界值分析。</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5</a:t>
            </a:r>
            <a:r>
              <a:rPr lang="zh-CN" altLang="en-US" sz="2400" b="1" dirty="0" smtClean="0">
                <a:solidFill>
                  <a:srgbClr val="0000FF"/>
                </a:solidFill>
                <a:latin typeface="楷体" pitchFamily="49" charset="-122"/>
                <a:ea typeface="楷体" pitchFamily="49" charset="-122"/>
              </a:rPr>
              <a:t>）特殊值测试。</a:t>
            </a:r>
          </a:p>
          <a:p>
            <a:pPr eaLnBrk="1" hangingPunct="1">
              <a:spcBef>
                <a:spcPts val="600"/>
              </a:spcBef>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6</a:t>
            </a:r>
            <a:r>
              <a:rPr lang="zh-CN" altLang="en-US" sz="2400" b="1" dirty="0" smtClean="0">
                <a:solidFill>
                  <a:srgbClr val="0000FF"/>
                </a:solidFill>
                <a:latin typeface="楷体" pitchFamily="49" charset="-122"/>
                <a:ea typeface="楷体" pitchFamily="49" charset="-122"/>
              </a:rPr>
              <a:t>）状态转换测试。</a:t>
            </a:r>
          </a:p>
        </p:txBody>
      </p:sp>
      <p:sp>
        <p:nvSpPr>
          <p:cNvPr id="480261" name="Rectangle 5"/>
          <p:cNvSpPr>
            <a:spLocks noChangeArrowheads="1"/>
          </p:cNvSpPr>
          <p:nvPr/>
        </p:nvSpPr>
        <p:spPr bwMode="auto">
          <a:xfrm>
            <a:off x="5148263" y="3357563"/>
            <a:ext cx="3527425" cy="1831975"/>
          </a:xfrm>
          <a:prstGeom prst="rect">
            <a:avLst/>
          </a:prstGeom>
          <a:noFill/>
          <a:ln w="31750">
            <a:solidFill>
              <a:schemeClr val="hlink"/>
            </a:solidFill>
            <a:miter lim="800000"/>
            <a:headEnd/>
            <a:tailEnd/>
          </a:ln>
        </p:spPr>
        <p:txBody>
          <a:bodyPr>
            <a:spAutoFit/>
          </a:bodyPr>
          <a:lstStyle/>
          <a:p>
            <a:r>
              <a:rPr lang="zh-CN" altLang="en-US" sz="2800" b="1" i="0" dirty="0" smtClean="0">
                <a:latin typeface="Tahoma" pitchFamily="34" charset="0"/>
                <a:ea typeface="仿宋_GB2312" pitchFamily="49" charset="-122"/>
              </a:rPr>
              <a:t>逆向测试</a:t>
            </a:r>
            <a:r>
              <a:rPr lang="zh-CN" altLang="en-US" sz="2800" b="1" i="0" dirty="0">
                <a:latin typeface="Tahoma" pitchFamily="34" charset="0"/>
                <a:ea typeface="仿宋_GB2312" pitchFamily="49" charset="-122"/>
              </a:rPr>
              <a:t>是指，当你输入</a:t>
            </a:r>
            <a:r>
              <a:rPr lang="zh-CN" altLang="en-US" sz="2800" b="1" i="0" dirty="0">
                <a:solidFill>
                  <a:srgbClr val="FF0000"/>
                </a:solidFill>
                <a:latin typeface="Tahoma" pitchFamily="34" charset="0"/>
                <a:ea typeface="仿宋_GB2312" pitchFamily="49" charset="-122"/>
              </a:rPr>
              <a:t>无效的输入</a:t>
            </a:r>
            <a:r>
              <a:rPr lang="zh-CN" altLang="en-US" sz="2800" b="1" i="0" dirty="0">
                <a:latin typeface="Tahoma" pitchFamily="34" charset="0"/>
                <a:ea typeface="仿宋_GB2312" pitchFamily="49" charset="-122"/>
              </a:rPr>
              <a:t>时并且期望得到一个错误的信息。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0259">
                                            <p:txEl>
                                              <p:pRg st="1" end="1"/>
                                            </p:txEl>
                                          </p:spTgt>
                                        </p:tgtEl>
                                        <p:attrNameLst>
                                          <p:attrName>style.visibility</p:attrName>
                                        </p:attrNameLst>
                                      </p:cBhvr>
                                      <p:to>
                                        <p:strVal val="visible"/>
                                      </p:to>
                                    </p:set>
                                    <p:animEffect transition="in" filter="blinds(horizontal)">
                                      <p:cBhvr>
                                        <p:cTn id="7" dur="500"/>
                                        <p:tgtEl>
                                          <p:spTgt spid="4802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0259">
                                            <p:txEl>
                                              <p:pRg st="2" end="2"/>
                                            </p:txEl>
                                          </p:spTgt>
                                        </p:tgtEl>
                                        <p:attrNameLst>
                                          <p:attrName>style.visibility</p:attrName>
                                        </p:attrNameLst>
                                      </p:cBhvr>
                                      <p:to>
                                        <p:strVal val="visible"/>
                                      </p:to>
                                    </p:set>
                                    <p:animEffect transition="in" filter="blinds(horizontal)">
                                      <p:cBhvr>
                                        <p:cTn id="10" dur="500"/>
                                        <p:tgtEl>
                                          <p:spTgt spid="4802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0259">
                                            <p:txEl>
                                              <p:pRg st="3" end="3"/>
                                            </p:txEl>
                                          </p:spTgt>
                                        </p:tgtEl>
                                        <p:attrNameLst>
                                          <p:attrName>style.visibility</p:attrName>
                                        </p:attrNameLst>
                                      </p:cBhvr>
                                      <p:to>
                                        <p:strVal val="visible"/>
                                      </p:to>
                                    </p:set>
                                    <p:animEffect transition="in" filter="blinds(horizontal)">
                                      <p:cBhvr>
                                        <p:cTn id="13" dur="500"/>
                                        <p:tgtEl>
                                          <p:spTgt spid="4802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80259">
                                            <p:txEl>
                                              <p:pRg st="4" end="4"/>
                                            </p:txEl>
                                          </p:spTgt>
                                        </p:tgtEl>
                                        <p:attrNameLst>
                                          <p:attrName>style.visibility</p:attrName>
                                        </p:attrNameLst>
                                      </p:cBhvr>
                                      <p:to>
                                        <p:strVal val="visible"/>
                                      </p:to>
                                    </p:set>
                                    <p:animEffect transition="in" filter="blinds(horizontal)">
                                      <p:cBhvr>
                                        <p:cTn id="16" dur="500"/>
                                        <p:tgtEl>
                                          <p:spTgt spid="4802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80259">
                                            <p:txEl>
                                              <p:pRg st="5" end="5"/>
                                            </p:txEl>
                                          </p:spTgt>
                                        </p:tgtEl>
                                        <p:attrNameLst>
                                          <p:attrName>style.visibility</p:attrName>
                                        </p:attrNameLst>
                                      </p:cBhvr>
                                      <p:to>
                                        <p:strVal val="visible"/>
                                      </p:to>
                                    </p:set>
                                    <p:animEffect transition="in" filter="blinds(horizontal)">
                                      <p:cBhvr>
                                        <p:cTn id="19" dur="500"/>
                                        <p:tgtEl>
                                          <p:spTgt spid="480259">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80259">
                                            <p:txEl>
                                              <p:pRg st="6" end="6"/>
                                            </p:txEl>
                                          </p:spTgt>
                                        </p:tgtEl>
                                        <p:attrNameLst>
                                          <p:attrName>style.visibility</p:attrName>
                                        </p:attrNameLst>
                                      </p:cBhvr>
                                      <p:to>
                                        <p:strVal val="visible"/>
                                      </p:to>
                                    </p:set>
                                    <p:animEffect transition="in" filter="blinds(horizontal)">
                                      <p:cBhvr>
                                        <p:cTn id="22" dur="500"/>
                                        <p:tgtEl>
                                          <p:spTgt spid="480259">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80259">
                                            <p:txEl>
                                              <p:pRg st="7" end="7"/>
                                            </p:txEl>
                                          </p:spTgt>
                                        </p:tgtEl>
                                        <p:attrNameLst>
                                          <p:attrName>style.visibility</p:attrName>
                                        </p:attrNameLst>
                                      </p:cBhvr>
                                      <p:to>
                                        <p:strVal val="visible"/>
                                      </p:to>
                                    </p:set>
                                    <p:animEffect transition="in" filter="blinds(horizontal)">
                                      <p:cBhvr>
                                        <p:cTn id="25" dur="500"/>
                                        <p:tgtEl>
                                          <p:spTgt spid="480259">
                                            <p:txEl>
                                              <p:pRg st="7" end="7"/>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480261"/>
                                        </p:tgtEl>
                                        <p:attrNameLst>
                                          <p:attrName>style.visibility</p:attrName>
                                        </p:attrNameLst>
                                      </p:cBhvr>
                                      <p:to>
                                        <p:strVal val="visible"/>
                                      </p:to>
                                    </p:set>
                                    <p:animEffect transition="in" filter="randombar(horizontal)">
                                      <p:cBhvr>
                                        <p:cTn id="30" dur="500"/>
                                        <p:tgtEl>
                                          <p:spTgt spid="48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8D954DAF-54CF-4656-A186-0EF52E9357DA}" type="slidenum">
              <a:rPr lang="en-US" altLang="zh-CN" sz="1400">
                <a:latin typeface="Tahoma" pitchFamily="34" charset="0"/>
              </a:rPr>
              <a:pPr algn="r"/>
              <a:t>51</a:t>
            </a:fld>
            <a:endParaRPr lang="en-US" altLang="zh-CN" sz="1400">
              <a:latin typeface="Tahoma" pitchFamily="34" charset="0"/>
            </a:endParaRPr>
          </a:p>
        </p:txBody>
      </p:sp>
      <p:sp>
        <p:nvSpPr>
          <p:cNvPr id="481282" name="Rectangle 2"/>
          <p:cNvSpPr>
            <a:spLocks noGrp="1" noChangeArrowheads="1"/>
          </p:cNvSpPr>
          <p:nvPr>
            <p:ph type="title" idx="4294967295"/>
          </p:nvPr>
        </p:nvSpPr>
        <p:spPr/>
        <p:txBody>
          <a:bodyPr/>
          <a:lstStyle/>
          <a:p>
            <a:pPr eaLnBrk="1" hangingPunct="1">
              <a:defRPr/>
            </a:pPr>
            <a:r>
              <a:rPr lang="zh-CN" altLang="en-US" sz="3200" smtClean="0"/>
              <a:t>集成测试用例设计</a:t>
            </a:r>
          </a:p>
        </p:txBody>
      </p:sp>
      <p:sp>
        <p:nvSpPr>
          <p:cNvPr id="481283" name="Rectangle 3"/>
          <p:cNvSpPr>
            <a:spLocks noGrp="1" noChangeArrowheads="1"/>
          </p:cNvSpPr>
          <p:nvPr>
            <p:ph type="body" idx="4294967295"/>
          </p:nvPr>
        </p:nvSpPr>
        <p:spPr/>
        <p:txBody>
          <a:bodyPr/>
          <a:lstStyle/>
          <a:p>
            <a:pPr eaLnBrk="1" hangingPunct="1">
              <a:buFont typeface="Wingdings" pitchFamily="2" charset="2"/>
              <a:buNone/>
              <a:defRPr/>
            </a:pPr>
            <a:r>
              <a:rPr lang="en-US" altLang="zh-CN" smtClean="0"/>
              <a:t>(4)</a:t>
            </a:r>
            <a:r>
              <a:rPr lang="zh-CN" altLang="en-US" smtClean="0"/>
              <a:t>为</a:t>
            </a:r>
            <a:r>
              <a:rPr lang="zh-CN" altLang="en-US" dirty="0" smtClean="0"/>
              <a:t>满足</a:t>
            </a:r>
            <a:r>
              <a:rPr lang="zh-CN" altLang="en-US" dirty="0" smtClean="0">
                <a:solidFill>
                  <a:srgbClr val="FF0000"/>
                </a:solidFill>
              </a:rPr>
              <a:t>特殊需求</a:t>
            </a:r>
            <a:r>
              <a:rPr lang="zh-CN" altLang="en-US" dirty="0" smtClean="0"/>
              <a:t>设计用例。</a:t>
            </a:r>
          </a:p>
          <a:p>
            <a:pPr eaLnBrk="1" hangingPunct="1">
              <a:buFont typeface="Wingdings" pitchFamily="2" charset="2"/>
              <a:buNone/>
              <a:defRPr/>
            </a:pPr>
            <a:endParaRPr lang="zh-CN" altLang="en-US" dirty="0" smtClean="0"/>
          </a:p>
          <a:p>
            <a:pPr eaLnBrk="1" hangingPunct="1">
              <a:buFont typeface="Wingdings" pitchFamily="2" charset="2"/>
              <a:buNone/>
              <a:defRPr/>
            </a:pPr>
            <a:r>
              <a:rPr lang="en-US" altLang="zh-CN" smtClean="0"/>
              <a:t>(5)</a:t>
            </a:r>
            <a:r>
              <a:rPr lang="zh-CN" altLang="en-US" smtClean="0"/>
              <a:t>为</a:t>
            </a:r>
            <a:r>
              <a:rPr lang="zh-CN" altLang="en-US" dirty="0" smtClean="0">
                <a:solidFill>
                  <a:srgbClr val="FF0000"/>
                </a:solidFill>
              </a:rPr>
              <a:t>高覆盖</a:t>
            </a:r>
            <a:r>
              <a:rPr lang="zh-CN" altLang="en-US" dirty="0" smtClean="0"/>
              <a:t>设计用例</a:t>
            </a:r>
          </a:p>
          <a:p>
            <a:pPr eaLnBrk="1" hangingPunct="1">
              <a:buNone/>
              <a:defRPr/>
            </a:pPr>
            <a:r>
              <a:rPr lang="zh-CN" altLang="en-US" smtClean="0"/>
              <a:t>   可</a:t>
            </a:r>
            <a:r>
              <a:rPr lang="zh-CN" altLang="en-US" dirty="0" smtClean="0"/>
              <a:t>使用的主要测试分析技术有：</a:t>
            </a:r>
          </a:p>
          <a:p>
            <a:pPr eaLnBrk="1" hangingPunct="1">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1</a:t>
            </a:r>
            <a:r>
              <a:rPr lang="zh-CN" altLang="en-US" sz="2400" b="1" dirty="0" smtClean="0">
                <a:solidFill>
                  <a:srgbClr val="0000FF"/>
                </a:solidFill>
                <a:latin typeface="楷体" pitchFamily="49" charset="-122"/>
                <a:ea typeface="楷体" pitchFamily="49" charset="-122"/>
              </a:rPr>
              <a:t>）功能覆盖分析。</a:t>
            </a:r>
          </a:p>
          <a:p>
            <a:pPr eaLnBrk="1" hangingPunct="1">
              <a:buFont typeface="Wingdings" pitchFamily="2" charset="2"/>
              <a:buNone/>
              <a:defRPr/>
            </a:pPr>
            <a:r>
              <a:rPr lang="zh-CN" altLang="en-US" sz="2400" b="1" dirty="0" smtClean="0">
                <a:solidFill>
                  <a:srgbClr val="0000FF"/>
                </a:solidFill>
                <a:latin typeface="楷体" pitchFamily="49" charset="-122"/>
                <a:ea typeface="楷体" pitchFamily="49" charset="-122"/>
              </a:rPr>
              <a:t>     （</a:t>
            </a:r>
            <a:r>
              <a:rPr lang="en-US" altLang="zh-CN" sz="2400" b="1" dirty="0" smtClean="0">
                <a:solidFill>
                  <a:srgbClr val="0000FF"/>
                </a:solidFill>
                <a:latin typeface="楷体" pitchFamily="49" charset="-122"/>
                <a:ea typeface="楷体" pitchFamily="49" charset="-122"/>
              </a:rPr>
              <a:t>2</a:t>
            </a:r>
            <a:r>
              <a:rPr lang="zh-CN" altLang="en-US" sz="2400" b="1" dirty="0" smtClean="0">
                <a:solidFill>
                  <a:srgbClr val="0000FF"/>
                </a:solidFill>
                <a:latin typeface="楷体" pitchFamily="49" charset="-122"/>
                <a:ea typeface="楷体" pitchFamily="49" charset="-122"/>
              </a:rPr>
              <a:t>）接口覆盖分析。</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81283">
                                            <p:txEl>
                                              <p:pRg st="2" end="2"/>
                                            </p:txEl>
                                          </p:spTgt>
                                        </p:tgtEl>
                                        <p:attrNameLst>
                                          <p:attrName>style.visibility</p:attrName>
                                        </p:attrNameLst>
                                      </p:cBhvr>
                                      <p:to>
                                        <p:strVal val="visible"/>
                                      </p:to>
                                    </p:set>
                                    <p:animEffect transition="in" filter="randombar(horizontal)">
                                      <p:cBhvr>
                                        <p:cTn id="7" dur="500"/>
                                        <p:tgtEl>
                                          <p:spTgt spid="481283">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81283">
                                            <p:txEl>
                                              <p:pRg st="3" end="3"/>
                                            </p:txEl>
                                          </p:spTgt>
                                        </p:tgtEl>
                                        <p:attrNameLst>
                                          <p:attrName>style.visibility</p:attrName>
                                        </p:attrNameLst>
                                      </p:cBhvr>
                                      <p:to>
                                        <p:strVal val="visible"/>
                                      </p:to>
                                    </p:set>
                                    <p:animEffect transition="in" filter="randombar(horizontal)">
                                      <p:cBhvr>
                                        <p:cTn id="10" dur="500"/>
                                        <p:tgtEl>
                                          <p:spTgt spid="481283">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81283">
                                            <p:txEl>
                                              <p:pRg st="4" end="4"/>
                                            </p:txEl>
                                          </p:spTgt>
                                        </p:tgtEl>
                                        <p:attrNameLst>
                                          <p:attrName>style.visibility</p:attrName>
                                        </p:attrNameLst>
                                      </p:cBhvr>
                                      <p:to>
                                        <p:strVal val="visible"/>
                                      </p:to>
                                    </p:set>
                                    <p:animEffect transition="in" filter="randombar(horizontal)">
                                      <p:cBhvr>
                                        <p:cTn id="13" dur="500"/>
                                        <p:tgtEl>
                                          <p:spTgt spid="481283">
                                            <p:txEl>
                                              <p:pRg st="4" end="4"/>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81283">
                                            <p:txEl>
                                              <p:pRg st="5" end="5"/>
                                            </p:txEl>
                                          </p:spTgt>
                                        </p:tgtEl>
                                        <p:attrNameLst>
                                          <p:attrName>style.visibility</p:attrName>
                                        </p:attrNameLst>
                                      </p:cBhvr>
                                      <p:to>
                                        <p:strVal val="visible"/>
                                      </p:to>
                                    </p:set>
                                    <p:animEffect transition="in" filter="randombar(horizontal)">
                                      <p:cBhvr>
                                        <p:cTn id="16" dur="500"/>
                                        <p:tgtEl>
                                          <p:spTgt spid="481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dirty="0" smtClean="0"/>
              <a:t>什么是集成测试</a:t>
            </a:r>
          </a:p>
          <a:p>
            <a:pPr>
              <a:lnSpc>
                <a:spcPct val="120000"/>
              </a:lnSpc>
              <a:defRPr/>
            </a:pPr>
            <a:r>
              <a:rPr lang="zh-CN" altLang="en-US" dirty="0" smtClean="0"/>
              <a:t>集成测试策略</a:t>
            </a:r>
          </a:p>
          <a:p>
            <a:pPr>
              <a:lnSpc>
                <a:spcPct val="120000"/>
              </a:lnSpc>
              <a:defRPr/>
            </a:pPr>
            <a:r>
              <a:rPr lang="zh-CN" altLang="en-US" dirty="0" smtClean="0"/>
              <a:t>集成测试用例设计</a:t>
            </a:r>
          </a:p>
          <a:p>
            <a:pPr>
              <a:lnSpc>
                <a:spcPct val="120000"/>
              </a:lnSpc>
              <a:defRPr/>
            </a:pPr>
            <a:r>
              <a:rPr lang="zh-CN" altLang="en-US" b="1" dirty="0" smtClean="0">
                <a:solidFill>
                  <a:srgbClr val="FF0000"/>
                </a:solidFill>
              </a:rPr>
              <a:t>集成测试过程</a:t>
            </a:r>
            <a:endParaRPr lang="en-US" altLang="zh-CN" b="1" dirty="0" smtClean="0">
              <a:solidFill>
                <a:srgbClr val="FF0000"/>
              </a:solidFill>
            </a:endParaRPr>
          </a:p>
          <a:p>
            <a:pPr>
              <a:lnSpc>
                <a:spcPct val="120000"/>
              </a:lnSpc>
              <a:defRPr/>
            </a:pPr>
            <a:r>
              <a:rPr lang="zh-CN" altLang="en-US" dirty="0"/>
              <a:t>应用</a:t>
            </a:r>
            <a:r>
              <a:rPr lang="en-US" altLang="zh-CN" dirty="0"/>
              <a:t>Ant</a:t>
            </a:r>
            <a:r>
              <a:rPr lang="zh-CN" altLang="en-US" dirty="0"/>
              <a:t>的持续集成</a:t>
            </a:r>
            <a:endParaRPr lang="zh-CN" altLang="en-US" b="1" dirty="0" smtClean="0">
              <a:solidFill>
                <a:srgbClr val="FF0000"/>
              </a:solidFill>
            </a:endParaRP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52</a:t>
            </a:fld>
            <a:endParaRPr lang="en-US" altLang="zh-CN"/>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灯片编号占位符 5"/>
          <p:cNvSpPr txBox="1">
            <a:spLocks noGrp="1"/>
          </p:cNvSpPr>
          <p:nvPr/>
        </p:nvSpPr>
        <p:spPr bwMode="auto">
          <a:xfrm>
            <a:off x="7042150" y="5945188"/>
            <a:ext cx="1905000" cy="457200"/>
          </a:xfrm>
          <a:prstGeom prst="rect">
            <a:avLst/>
          </a:prstGeom>
          <a:noFill/>
          <a:ln w="9525">
            <a:noFill/>
            <a:miter lim="800000"/>
            <a:headEnd/>
            <a:tailEnd/>
          </a:ln>
        </p:spPr>
        <p:txBody>
          <a:bodyPr anchor="b"/>
          <a:lstStyle/>
          <a:p>
            <a:pPr algn="r"/>
            <a:fld id="{CA68A9C7-C721-4317-86A3-FF24104FC77B}" type="slidenum">
              <a:rPr lang="en-US" altLang="zh-CN" sz="1400" i="0">
                <a:latin typeface="Tahoma" pitchFamily="34" charset="0"/>
              </a:rPr>
              <a:pPr algn="r"/>
              <a:t>53</a:t>
            </a:fld>
            <a:endParaRPr lang="en-US" altLang="zh-CN" sz="1400" i="0">
              <a:latin typeface="Tahoma" pitchFamily="34" charset="0"/>
            </a:endParaRPr>
          </a:p>
        </p:txBody>
      </p:sp>
      <p:sp>
        <p:nvSpPr>
          <p:cNvPr id="450562" name="Rectangle 2"/>
          <p:cNvSpPr>
            <a:spLocks noGrp="1" noChangeArrowheads="1"/>
          </p:cNvSpPr>
          <p:nvPr>
            <p:ph type="title" idx="4294967295"/>
          </p:nvPr>
        </p:nvSpPr>
        <p:spPr/>
        <p:txBody>
          <a:bodyPr/>
          <a:lstStyle/>
          <a:p>
            <a:pPr eaLnBrk="1" hangingPunct="1">
              <a:defRPr/>
            </a:pPr>
            <a:r>
              <a:rPr lang="zh-CN" altLang="en-US" sz="3200" smtClean="0"/>
              <a:t>集</a:t>
            </a:r>
            <a:r>
              <a:rPr lang="zh-CN" altLang="en-US" sz="3200" dirty="0" smtClean="0"/>
              <a:t>成测试流程</a:t>
            </a:r>
            <a:r>
              <a:rPr lang="zh-CN" altLang="en-US" sz="2000" dirty="0" smtClean="0">
                <a:effectLst>
                  <a:outerShdw blurRad="38100" dist="38100" dir="2700000" algn="tl">
                    <a:srgbClr val="C0C0C0"/>
                  </a:outerShdw>
                </a:effectLst>
              </a:rPr>
              <a:t>（思考各阶段</a:t>
            </a:r>
            <a:r>
              <a:rPr lang="en-US" altLang="zh-CN" sz="2000" dirty="0" smtClean="0">
                <a:effectLst>
                  <a:outerShdw blurRad="38100" dist="38100" dir="2700000" algn="tl">
                    <a:srgbClr val="C0C0C0"/>
                  </a:outerShdw>
                </a:effectLst>
              </a:rPr>
              <a:t>IO</a:t>
            </a:r>
            <a:r>
              <a:rPr lang="zh-CN" altLang="en-US" sz="2000" dirty="0" smtClean="0">
                <a:effectLst>
                  <a:outerShdw blurRad="38100" dist="38100" dir="2700000" algn="tl">
                    <a:srgbClr val="C0C0C0"/>
                  </a:outerShdw>
                </a:effectLst>
              </a:rPr>
              <a:t>）</a:t>
            </a:r>
          </a:p>
        </p:txBody>
      </p:sp>
      <p:grpSp>
        <p:nvGrpSpPr>
          <p:cNvPr id="2" name="Group 36"/>
          <p:cNvGrpSpPr>
            <a:grpSpLocks/>
          </p:cNvGrpSpPr>
          <p:nvPr/>
        </p:nvGrpSpPr>
        <p:grpSpPr bwMode="auto">
          <a:xfrm>
            <a:off x="1619250" y="1762125"/>
            <a:ext cx="5689600" cy="3887788"/>
            <a:chOff x="1020" y="1298"/>
            <a:chExt cx="3584" cy="2449"/>
          </a:xfrm>
        </p:grpSpPr>
        <p:sp>
          <p:nvSpPr>
            <p:cNvPr id="52234" name="Rectangle 4"/>
            <p:cNvSpPr>
              <a:spLocks noChangeArrowheads="1"/>
            </p:cNvSpPr>
            <p:nvPr/>
          </p:nvSpPr>
          <p:spPr bwMode="auto">
            <a:xfrm>
              <a:off x="1903" y="1298"/>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计划阶段</a:t>
              </a:r>
            </a:p>
          </p:txBody>
        </p:sp>
        <p:sp>
          <p:nvSpPr>
            <p:cNvPr id="52235" name="Line 5"/>
            <p:cNvSpPr>
              <a:spLocks noChangeShapeType="1"/>
            </p:cNvSpPr>
            <p:nvPr/>
          </p:nvSpPr>
          <p:spPr bwMode="auto">
            <a:xfrm>
              <a:off x="2473" y="1571"/>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36" name="Rectangle 6"/>
            <p:cNvSpPr>
              <a:spLocks noChangeArrowheads="1"/>
            </p:cNvSpPr>
            <p:nvPr/>
          </p:nvSpPr>
          <p:spPr bwMode="auto">
            <a:xfrm>
              <a:off x="1902" y="1707"/>
              <a:ext cx="1195" cy="273"/>
            </a:xfrm>
            <a:prstGeom prst="rect">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设计阶段</a:t>
              </a:r>
            </a:p>
          </p:txBody>
        </p:sp>
        <p:sp>
          <p:nvSpPr>
            <p:cNvPr id="52237" name="Line 7"/>
            <p:cNvSpPr>
              <a:spLocks noChangeShapeType="1"/>
            </p:cNvSpPr>
            <p:nvPr/>
          </p:nvSpPr>
          <p:spPr bwMode="auto">
            <a:xfrm>
              <a:off x="2473" y="1980"/>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38" name="Rectangle 8"/>
            <p:cNvSpPr>
              <a:spLocks noChangeArrowheads="1"/>
            </p:cNvSpPr>
            <p:nvPr/>
          </p:nvSpPr>
          <p:spPr bwMode="auto">
            <a:xfrm>
              <a:off x="1902" y="2115"/>
              <a:ext cx="1195" cy="273"/>
            </a:xfrm>
            <a:prstGeom prst="rect">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实现阶段</a:t>
              </a:r>
            </a:p>
          </p:txBody>
        </p:sp>
        <p:sp>
          <p:nvSpPr>
            <p:cNvPr id="52239" name="Line 9"/>
            <p:cNvSpPr>
              <a:spLocks noChangeShapeType="1"/>
            </p:cNvSpPr>
            <p:nvPr/>
          </p:nvSpPr>
          <p:spPr bwMode="auto">
            <a:xfrm>
              <a:off x="2473" y="2388"/>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40" name="Rectangle 10"/>
            <p:cNvSpPr>
              <a:spLocks noChangeArrowheads="1"/>
            </p:cNvSpPr>
            <p:nvPr/>
          </p:nvSpPr>
          <p:spPr bwMode="auto">
            <a:xfrm>
              <a:off x="1902" y="2523"/>
              <a:ext cx="1195" cy="273"/>
            </a:xfrm>
            <a:prstGeom prst="rect">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执行阶段</a:t>
              </a:r>
            </a:p>
          </p:txBody>
        </p:sp>
        <p:sp>
          <p:nvSpPr>
            <p:cNvPr id="52241" name="Line 11"/>
            <p:cNvSpPr>
              <a:spLocks noChangeShapeType="1"/>
            </p:cNvSpPr>
            <p:nvPr/>
          </p:nvSpPr>
          <p:spPr bwMode="auto">
            <a:xfrm>
              <a:off x="2473" y="2796"/>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42" name="AutoShape 12"/>
            <p:cNvSpPr>
              <a:spLocks noChangeArrowheads="1"/>
            </p:cNvSpPr>
            <p:nvPr/>
          </p:nvSpPr>
          <p:spPr bwMode="auto">
            <a:xfrm>
              <a:off x="1903" y="2931"/>
              <a:ext cx="1143" cy="272"/>
            </a:xfrm>
            <a:prstGeom prst="flowChartDecision">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分析</a:t>
              </a:r>
            </a:p>
          </p:txBody>
        </p:sp>
        <p:sp>
          <p:nvSpPr>
            <p:cNvPr id="52243" name="Line 13"/>
            <p:cNvSpPr>
              <a:spLocks noChangeShapeType="1"/>
            </p:cNvSpPr>
            <p:nvPr/>
          </p:nvSpPr>
          <p:spPr bwMode="auto">
            <a:xfrm>
              <a:off x="2473" y="3203"/>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44" name="AutoShape 15"/>
            <p:cNvSpPr>
              <a:spLocks noChangeArrowheads="1"/>
            </p:cNvSpPr>
            <p:nvPr/>
          </p:nvSpPr>
          <p:spPr bwMode="auto">
            <a:xfrm>
              <a:off x="1903" y="3338"/>
              <a:ext cx="1143" cy="272"/>
            </a:xfrm>
            <a:prstGeom prst="flowChartDecision">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评估</a:t>
              </a:r>
            </a:p>
          </p:txBody>
        </p:sp>
        <p:sp>
          <p:nvSpPr>
            <p:cNvPr id="52245" name="Line 16"/>
            <p:cNvSpPr>
              <a:spLocks noChangeShapeType="1"/>
            </p:cNvSpPr>
            <p:nvPr/>
          </p:nvSpPr>
          <p:spPr bwMode="auto">
            <a:xfrm>
              <a:off x="2474" y="3611"/>
              <a:ext cx="0" cy="136"/>
            </a:xfrm>
            <a:prstGeom prst="line">
              <a:avLst/>
            </a:prstGeom>
            <a:noFill/>
            <a:ln w="9525">
              <a:solidFill>
                <a:schemeClr val="tx1"/>
              </a:solidFill>
              <a:round/>
              <a:headEnd/>
              <a:tailEnd type="triangle" w="med" len="med"/>
            </a:ln>
          </p:spPr>
          <p:txBody>
            <a:bodyPr/>
            <a:lstStyle/>
            <a:p>
              <a:endParaRPr lang="zh-CN" altLang="en-US" i="0"/>
            </a:p>
          </p:txBody>
        </p:sp>
        <p:sp>
          <p:nvSpPr>
            <p:cNvPr id="52246" name="Rectangle 17"/>
            <p:cNvSpPr>
              <a:spLocks noChangeArrowheads="1"/>
            </p:cNvSpPr>
            <p:nvPr/>
          </p:nvSpPr>
          <p:spPr bwMode="auto">
            <a:xfrm>
              <a:off x="3409" y="2931"/>
              <a:ext cx="1195" cy="273"/>
            </a:xfrm>
            <a:prstGeom prst="rect">
              <a:avLst/>
            </a:prstGeom>
            <a:solidFill>
              <a:srgbClr val="EAEAEA"/>
            </a:solidFill>
            <a:ln w="9525" algn="ctr">
              <a:solidFill>
                <a:schemeClr val="tx1"/>
              </a:solidFill>
              <a:miter lim="800000"/>
              <a:headEnd/>
              <a:tailEnd/>
            </a:ln>
            <a:effectLst/>
          </p:spPr>
          <p:txBody>
            <a:bodyPr wrap="none" anchor="ctr"/>
            <a:lstStyle/>
            <a:p>
              <a:pPr algn="ctr"/>
              <a:r>
                <a:rPr lang="zh-CN" altLang="en-US" sz="1800" b="1" i="0">
                  <a:latin typeface="Arial" charset="0"/>
                </a:rPr>
                <a:t>缺陷跟踪</a:t>
              </a:r>
            </a:p>
          </p:txBody>
        </p:sp>
        <p:sp>
          <p:nvSpPr>
            <p:cNvPr id="52247" name="Line 18"/>
            <p:cNvSpPr>
              <a:spLocks noChangeShapeType="1"/>
            </p:cNvSpPr>
            <p:nvPr/>
          </p:nvSpPr>
          <p:spPr bwMode="auto">
            <a:xfrm>
              <a:off x="2994" y="3067"/>
              <a:ext cx="415" cy="0"/>
            </a:xfrm>
            <a:prstGeom prst="line">
              <a:avLst/>
            </a:prstGeom>
            <a:noFill/>
            <a:ln w="9525">
              <a:solidFill>
                <a:schemeClr val="tx1"/>
              </a:solidFill>
              <a:round/>
              <a:headEnd/>
              <a:tailEnd type="triangle" w="med" len="med"/>
            </a:ln>
          </p:spPr>
          <p:txBody>
            <a:bodyPr/>
            <a:lstStyle/>
            <a:p>
              <a:endParaRPr lang="zh-CN" altLang="en-US" i="0"/>
            </a:p>
          </p:txBody>
        </p:sp>
        <p:sp>
          <p:nvSpPr>
            <p:cNvPr id="52248" name="Line 19"/>
            <p:cNvSpPr>
              <a:spLocks noChangeShapeType="1"/>
            </p:cNvSpPr>
            <p:nvPr/>
          </p:nvSpPr>
          <p:spPr bwMode="auto">
            <a:xfrm flipV="1">
              <a:off x="3980" y="1434"/>
              <a:ext cx="0" cy="1497"/>
            </a:xfrm>
            <a:prstGeom prst="line">
              <a:avLst/>
            </a:prstGeom>
            <a:noFill/>
            <a:ln w="9525">
              <a:solidFill>
                <a:schemeClr val="tx1"/>
              </a:solidFill>
              <a:round/>
              <a:headEnd/>
              <a:tailEnd/>
            </a:ln>
          </p:spPr>
          <p:txBody>
            <a:bodyPr/>
            <a:lstStyle/>
            <a:p>
              <a:endParaRPr lang="zh-CN" altLang="en-US" i="0"/>
            </a:p>
          </p:txBody>
        </p:sp>
        <p:sp>
          <p:nvSpPr>
            <p:cNvPr id="52249" name="Line 20"/>
            <p:cNvSpPr>
              <a:spLocks noChangeShapeType="1"/>
            </p:cNvSpPr>
            <p:nvPr/>
          </p:nvSpPr>
          <p:spPr bwMode="auto">
            <a:xfrm flipH="1">
              <a:off x="3097" y="1434"/>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0" name="Line 21"/>
            <p:cNvSpPr>
              <a:spLocks noChangeShapeType="1"/>
            </p:cNvSpPr>
            <p:nvPr/>
          </p:nvSpPr>
          <p:spPr bwMode="auto">
            <a:xfrm flipH="1">
              <a:off x="3097" y="1842"/>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1" name="Line 22"/>
            <p:cNvSpPr>
              <a:spLocks noChangeShapeType="1"/>
            </p:cNvSpPr>
            <p:nvPr/>
          </p:nvSpPr>
          <p:spPr bwMode="auto">
            <a:xfrm flipH="1">
              <a:off x="3097" y="2250"/>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2" name="Line 23"/>
            <p:cNvSpPr>
              <a:spLocks noChangeShapeType="1"/>
            </p:cNvSpPr>
            <p:nvPr/>
          </p:nvSpPr>
          <p:spPr bwMode="auto">
            <a:xfrm flipH="1">
              <a:off x="1020" y="3475"/>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3" name="Line 24"/>
            <p:cNvSpPr>
              <a:spLocks noChangeShapeType="1"/>
            </p:cNvSpPr>
            <p:nvPr/>
          </p:nvSpPr>
          <p:spPr bwMode="auto">
            <a:xfrm flipV="1">
              <a:off x="1020" y="1434"/>
              <a:ext cx="0" cy="2041"/>
            </a:xfrm>
            <a:prstGeom prst="line">
              <a:avLst/>
            </a:prstGeom>
            <a:noFill/>
            <a:ln w="9525">
              <a:solidFill>
                <a:schemeClr val="tx1"/>
              </a:solidFill>
              <a:round/>
              <a:headEnd/>
              <a:tailEnd/>
            </a:ln>
          </p:spPr>
          <p:txBody>
            <a:bodyPr/>
            <a:lstStyle/>
            <a:p>
              <a:endParaRPr lang="zh-CN" altLang="en-US" i="0"/>
            </a:p>
          </p:txBody>
        </p:sp>
        <p:sp>
          <p:nvSpPr>
            <p:cNvPr id="52254" name="Line 25"/>
            <p:cNvSpPr>
              <a:spLocks noChangeShapeType="1"/>
            </p:cNvSpPr>
            <p:nvPr/>
          </p:nvSpPr>
          <p:spPr bwMode="auto">
            <a:xfrm>
              <a:off x="1020" y="1434"/>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5" name="Line 26"/>
            <p:cNvSpPr>
              <a:spLocks noChangeShapeType="1"/>
            </p:cNvSpPr>
            <p:nvPr/>
          </p:nvSpPr>
          <p:spPr bwMode="auto">
            <a:xfrm>
              <a:off x="1020" y="1842"/>
              <a:ext cx="883" cy="0"/>
            </a:xfrm>
            <a:prstGeom prst="line">
              <a:avLst/>
            </a:prstGeom>
            <a:noFill/>
            <a:ln w="9525">
              <a:solidFill>
                <a:schemeClr val="tx1"/>
              </a:solidFill>
              <a:round/>
              <a:headEnd/>
              <a:tailEnd type="triangle" w="med" len="med"/>
            </a:ln>
          </p:spPr>
          <p:txBody>
            <a:bodyPr/>
            <a:lstStyle/>
            <a:p>
              <a:endParaRPr lang="zh-CN" altLang="en-US" i="0"/>
            </a:p>
          </p:txBody>
        </p:sp>
        <p:sp>
          <p:nvSpPr>
            <p:cNvPr id="52256" name="Line 27"/>
            <p:cNvSpPr>
              <a:spLocks noChangeShapeType="1"/>
            </p:cNvSpPr>
            <p:nvPr/>
          </p:nvSpPr>
          <p:spPr bwMode="auto">
            <a:xfrm>
              <a:off x="1020" y="2250"/>
              <a:ext cx="883" cy="0"/>
            </a:xfrm>
            <a:prstGeom prst="line">
              <a:avLst/>
            </a:prstGeom>
            <a:noFill/>
            <a:ln w="9525">
              <a:solidFill>
                <a:schemeClr val="tx1"/>
              </a:solidFill>
              <a:round/>
              <a:headEnd/>
              <a:tailEnd type="triangle" w="med" len="med"/>
            </a:ln>
          </p:spPr>
          <p:txBody>
            <a:bodyPr/>
            <a:lstStyle/>
            <a:p>
              <a:endParaRPr lang="zh-CN" altLang="en-US" i="0"/>
            </a:p>
          </p:txBody>
        </p:sp>
      </p:grpSp>
      <p:sp>
        <p:nvSpPr>
          <p:cNvPr id="450588" name="AutoShape 28"/>
          <p:cNvSpPr>
            <a:spLocks noChangeArrowheads="1"/>
          </p:cNvSpPr>
          <p:nvPr/>
        </p:nvSpPr>
        <p:spPr bwMode="auto">
          <a:xfrm>
            <a:off x="5867400" y="609600"/>
            <a:ext cx="3205163" cy="1008063"/>
          </a:xfrm>
          <a:prstGeom prst="wedgeRoundRectCallout">
            <a:avLst>
              <a:gd name="adj1" fmla="val -91801"/>
              <a:gd name="adj2" fmla="val 72361"/>
              <a:gd name="adj3" fmla="val 16667"/>
            </a:avLst>
          </a:prstGeom>
          <a:solidFill>
            <a:srgbClr val="FFFF99"/>
          </a:solidFill>
          <a:ln w="9525" algn="ctr">
            <a:solidFill>
              <a:schemeClr val="tx1"/>
            </a:solidFill>
            <a:miter lim="800000"/>
            <a:headEnd/>
            <a:tailEnd/>
          </a:ln>
          <a:effectLst/>
        </p:spPr>
        <p:txBody>
          <a:bodyPr/>
          <a:lstStyle/>
          <a:p>
            <a:r>
              <a:rPr lang="zh-CN" altLang="en-US" sz="1800" b="1" i="0">
                <a:latin typeface="Arial" charset="0"/>
              </a:rPr>
              <a:t>根据项目组提供</a:t>
            </a:r>
            <a:r>
              <a:rPr lang="zh-CN" altLang="en-US" sz="1800" b="1" i="0">
                <a:solidFill>
                  <a:srgbClr val="FF0000"/>
                </a:solidFill>
                <a:latin typeface="Arial" charset="0"/>
              </a:rPr>
              <a:t>设计模型</a:t>
            </a:r>
            <a:r>
              <a:rPr lang="zh-CN" altLang="en-US" sz="1800" b="1" i="0">
                <a:latin typeface="Arial" charset="0"/>
              </a:rPr>
              <a:t>和</a:t>
            </a:r>
            <a:r>
              <a:rPr lang="zh-CN" altLang="en-US" sz="1800" b="1" i="0">
                <a:solidFill>
                  <a:srgbClr val="FF0000"/>
                </a:solidFill>
                <a:latin typeface="Arial" charset="0"/>
              </a:rPr>
              <a:t>集成构建计划</a:t>
            </a:r>
            <a:r>
              <a:rPr lang="zh-CN" altLang="en-US" sz="1800" b="1" i="0">
                <a:latin typeface="Arial" charset="0"/>
              </a:rPr>
              <a:t>，制定出适合本项目的</a:t>
            </a:r>
            <a:r>
              <a:rPr lang="zh-CN" altLang="en-US" sz="1800" b="1" i="0">
                <a:solidFill>
                  <a:srgbClr val="FF0000"/>
                </a:solidFill>
                <a:latin typeface="Arial" charset="0"/>
              </a:rPr>
              <a:t>集成测试计划</a:t>
            </a:r>
          </a:p>
        </p:txBody>
      </p:sp>
      <p:sp>
        <p:nvSpPr>
          <p:cNvPr id="450589" name="AutoShape 29"/>
          <p:cNvSpPr>
            <a:spLocks noChangeArrowheads="1"/>
          </p:cNvSpPr>
          <p:nvPr/>
        </p:nvSpPr>
        <p:spPr bwMode="auto">
          <a:xfrm>
            <a:off x="0" y="2409825"/>
            <a:ext cx="2484438" cy="1008063"/>
          </a:xfrm>
          <a:prstGeom prst="wedgeRoundRectCallout">
            <a:avLst>
              <a:gd name="adj1" fmla="val 83995"/>
              <a:gd name="adj2" fmla="val -39606"/>
              <a:gd name="adj3" fmla="val 16667"/>
            </a:avLst>
          </a:prstGeom>
          <a:solidFill>
            <a:srgbClr val="FFFF99"/>
          </a:solidFill>
          <a:ln w="9525">
            <a:solidFill>
              <a:schemeClr val="tx1"/>
            </a:solidFill>
            <a:miter lim="800000"/>
            <a:headEnd/>
            <a:tailEnd/>
          </a:ln>
        </p:spPr>
        <p:txBody>
          <a:bodyPr/>
          <a:lstStyle/>
          <a:p>
            <a:r>
              <a:rPr lang="zh-CN" altLang="en-US" sz="1800" b="1" i="0">
                <a:latin typeface="Arial" charset="0"/>
              </a:rPr>
              <a:t>根据集成测试计划和设计模型</a:t>
            </a:r>
            <a:r>
              <a:rPr lang="zh-CN" altLang="en-US" sz="1800" b="1" i="0">
                <a:solidFill>
                  <a:srgbClr val="FF0000"/>
                </a:solidFill>
                <a:latin typeface="Arial" charset="0"/>
              </a:rPr>
              <a:t>设计集成测试用例</a:t>
            </a:r>
            <a:r>
              <a:rPr lang="zh-CN" altLang="en-US" sz="1800" b="1" i="0">
                <a:latin typeface="Arial" charset="0"/>
              </a:rPr>
              <a:t>及测试</a:t>
            </a:r>
            <a:r>
              <a:rPr lang="zh-CN" altLang="en-US" sz="1800" b="1" i="0">
                <a:solidFill>
                  <a:srgbClr val="FF0000"/>
                </a:solidFill>
                <a:latin typeface="Arial" charset="0"/>
              </a:rPr>
              <a:t>过程</a:t>
            </a:r>
          </a:p>
        </p:txBody>
      </p:sp>
      <p:sp>
        <p:nvSpPr>
          <p:cNvPr id="450590" name="AutoShape 30"/>
          <p:cNvSpPr>
            <a:spLocks noChangeArrowheads="1"/>
          </p:cNvSpPr>
          <p:nvPr/>
        </p:nvSpPr>
        <p:spPr bwMode="auto">
          <a:xfrm>
            <a:off x="5867400" y="2266950"/>
            <a:ext cx="3205163" cy="1512888"/>
          </a:xfrm>
          <a:prstGeom prst="wedgeRoundRectCallout">
            <a:avLst>
              <a:gd name="adj1" fmla="val -86801"/>
              <a:gd name="adj2" fmla="val 16528"/>
              <a:gd name="adj3" fmla="val 16667"/>
            </a:avLst>
          </a:prstGeom>
          <a:solidFill>
            <a:srgbClr val="FFFF99"/>
          </a:solidFill>
          <a:ln w="9525" algn="ctr">
            <a:solidFill>
              <a:schemeClr val="tx1"/>
            </a:solidFill>
            <a:miter lim="800000"/>
            <a:headEnd/>
            <a:tailEnd/>
          </a:ln>
          <a:effectLst/>
        </p:spPr>
        <p:txBody>
          <a:bodyPr/>
          <a:lstStyle/>
          <a:p>
            <a:r>
              <a:rPr lang="zh-CN" altLang="en-US" sz="1800" b="1" i="0">
                <a:latin typeface="Arial" charset="0"/>
              </a:rPr>
              <a:t>获取工作版本后，由测试设计员</a:t>
            </a:r>
            <a:r>
              <a:rPr lang="zh-CN" altLang="en-US" sz="1800" b="1" i="0">
                <a:solidFill>
                  <a:srgbClr val="FF0000"/>
                </a:solidFill>
                <a:latin typeface="Arial" charset="0"/>
              </a:rPr>
              <a:t>创建测试脚本</a:t>
            </a:r>
            <a:r>
              <a:rPr lang="en-US" altLang="zh-CN" sz="1800" b="1" i="0">
                <a:latin typeface="Arial" charset="0"/>
              </a:rPr>
              <a:t>(</a:t>
            </a:r>
            <a:r>
              <a:rPr lang="zh-CN" altLang="en-US" sz="1800" b="1" i="0">
                <a:latin typeface="Arial" charset="0"/>
              </a:rPr>
              <a:t>可选</a:t>
            </a:r>
            <a:r>
              <a:rPr lang="en-US" altLang="zh-CN" sz="1800" b="1" i="0">
                <a:latin typeface="Arial" charset="0"/>
              </a:rPr>
              <a:t>)</a:t>
            </a:r>
            <a:r>
              <a:rPr lang="zh-CN" altLang="en-US" sz="1800" b="1" i="0">
                <a:latin typeface="Arial" charset="0"/>
              </a:rPr>
              <a:t>、更新测试过程，由设计员负责</a:t>
            </a:r>
            <a:r>
              <a:rPr lang="zh-CN" altLang="en-US" sz="1800" b="1" i="0">
                <a:solidFill>
                  <a:srgbClr val="FF0000"/>
                </a:solidFill>
                <a:latin typeface="Arial" charset="0"/>
              </a:rPr>
              <a:t>设计驱动程序和桩</a:t>
            </a:r>
            <a:r>
              <a:rPr lang="zh-CN" altLang="en-US" sz="1800" b="1" i="0">
                <a:latin typeface="Arial" charset="0"/>
              </a:rPr>
              <a:t>，实施员负责实施驱动和桩</a:t>
            </a:r>
          </a:p>
        </p:txBody>
      </p:sp>
      <p:sp>
        <p:nvSpPr>
          <p:cNvPr id="450591" name="AutoShape 31"/>
          <p:cNvSpPr>
            <a:spLocks noChangeArrowheads="1"/>
          </p:cNvSpPr>
          <p:nvPr/>
        </p:nvSpPr>
        <p:spPr bwMode="auto">
          <a:xfrm>
            <a:off x="0" y="3994150"/>
            <a:ext cx="2484438" cy="1225550"/>
          </a:xfrm>
          <a:prstGeom prst="wedgeRoundRectCallout">
            <a:avLst>
              <a:gd name="adj1" fmla="val 80417"/>
              <a:gd name="adj2" fmla="val -55181"/>
              <a:gd name="adj3" fmla="val 16667"/>
            </a:avLst>
          </a:prstGeom>
          <a:solidFill>
            <a:srgbClr val="FFFF99"/>
          </a:solidFill>
          <a:ln w="9525" algn="ctr">
            <a:solidFill>
              <a:schemeClr val="tx1"/>
            </a:solidFill>
            <a:miter lim="800000"/>
            <a:headEnd/>
            <a:tailEnd/>
          </a:ln>
          <a:effectLst/>
        </p:spPr>
        <p:txBody>
          <a:bodyPr/>
          <a:lstStyle/>
          <a:p>
            <a:r>
              <a:rPr lang="zh-CN" altLang="en-US" sz="1800" b="1" i="0">
                <a:latin typeface="Arial" charset="0"/>
              </a:rPr>
              <a:t>测试人员根据测试脚本</a:t>
            </a:r>
            <a:r>
              <a:rPr lang="en-US" altLang="zh-CN" sz="1800" b="1" i="0">
                <a:latin typeface="Arial" charset="0"/>
              </a:rPr>
              <a:t>(</a:t>
            </a:r>
            <a:r>
              <a:rPr lang="zh-CN" altLang="en-US" sz="1800" b="1" i="0">
                <a:latin typeface="Arial" charset="0"/>
              </a:rPr>
              <a:t>可选</a:t>
            </a:r>
            <a:r>
              <a:rPr lang="en-US" altLang="zh-CN" sz="1800" b="1" i="0">
                <a:latin typeface="Arial" charset="0"/>
              </a:rPr>
              <a:t>)</a:t>
            </a:r>
            <a:r>
              <a:rPr lang="zh-CN" altLang="en-US" sz="1800" b="1" i="0">
                <a:latin typeface="Arial" charset="0"/>
              </a:rPr>
              <a:t>和工作版本</a:t>
            </a:r>
            <a:r>
              <a:rPr lang="zh-CN" altLang="en-US" sz="1800" b="1" i="0">
                <a:solidFill>
                  <a:srgbClr val="FF0000"/>
                </a:solidFill>
                <a:latin typeface="Arial" charset="0"/>
              </a:rPr>
              <a:t>执行集成测试</a:t>
            </a:r>
            <a:r>
              <a:rPr lang="zh-CN" altLang="en-US" sz="1800" b="1" i="0">
                <a:latin typeface="Arial" charset="0"/>
              </a:rPr>
              <a:t>，并记录测试结果</a:t>
            </a:r>
          </a:p>
        </p:txBody>
      </p:sp>
      <p:sp>
        <p:nvSpPr>
          <p:cNvPr id="450595" name="AutoShape 35"/>
          <p:cNvSpPr>
            <a:spLocks noChangeArrowheads="1"/>
          </p:cNvSpPr>
          <p:nvPr/>
        </p:nvSpPr>
        <p:spPr bwMode="auto">
          <a:xfrm>
            <a:off x="5940425" y="4930775"/>
            <a:ext cx="3168650" cy="1582738"/>
          </a:xfrm>
          <a:prstGeom prst="wedgeRoundRectCallout">
            <a:avLst>
              <a:gd name="adj1" fmla="val -98898"/>
              <a:gd name="adj2" fmla="val -30042"/>
              <a:gd name="adj3" fmla="val 16667"/>
            </a:avLst>
          </a:prstGeom>
          <a:solidFill>
            <a:srgbClr val="FFFF99"/>
          </a:solidFill>
          <a:ln w="9525" algn="ctr">
            <a:solidFill>
              <a:schemeClr val="tx1"/>
            </a:solidFill>
            <a:miter lim="800000"/>
            <a:headEnd/>
            <a:tailEnd/>
          </a:ln>
          <a:effectLst/>
        </p:spPr>
        <p:txBody>
          <a:bodyPr/>
          <a:lstStyle/>
          <a:p>
            <a:r>
              <a:rPr lang="zh-CN" altLang="en-US" sz="1800" b="1" i="0">
                <a:latin typeface="Arial" charset="0"/>
              </a:rPr>
              <a:t>依照集成测试计划和测试结果，由测试设计员负责会同集成员、编码员、设计人员</a:t>
            </a:r>
            <a:r>
              <a:rPr lang="zh-CN" altLang="en-US" sz="1800" b="1" i="0">
                <a:solidFill>
                  <a:srgbClr val="FF0000"/>
                </a:solidFill>
                <a:latin typeface="Arial" charset="0"/>
              </a:rPr>
              <a:t>评估此次测试</a:t>
            </a:r>
            <a:r>
              <a:rPr lang="zh-CN" altLang="en-US" sz="1800" b="1" i="0">
                <a:latin typeface="Arial" charset="0"/>
              </a:rPr>
              <a:t>，并生成测试评估摘要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88"/>
                                        </p:tgtEl>
                                        <p:attrNameLst>
                                          <p:attrName>style.visibility</p:attrName>
                                        </p:attrNameLst>
                                      </p:cBhvr>
                                      <p:to>
                                        <p:strVal val="visible"/>
                                      </p:to>
                                    </p:set>
                                    <p:animEffect transition="in" filter="blinds(horizontal)">
                                      <p:cBhvr>
                                        <p:cTn id="7" dur="500"/>
                                        <p:tgtEl>
                                          <p:spTgt spid="450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89"/>
                                        </p:tgtEl>
                                        <p:attrNameLst>
                                          <p:attrName>style.visibility</p:attrName>
                                        </p:attrNameLst>
                                      </p:cBhvr>
                                      <p:to>
                                        <p:strVal val="visible"/>
                                      </p:to>
                                    </p:set>
                                    <p:animEffect transition="in" filter="blinds(horizontal)">
                                      <p:cBhvr>
                                        <p:cTn id="12" dur="500"/>
                                        <p:tgtEl>
                                          <p:spTgt spid="4505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0"/>
                                        </p:tgtEl>
                                        <p:attrNameLst>
                                          <p:attrName>style.visibility</p:attrName>
                                        </p:attrNameLst>
                                      </p:cBhvr>
                                      <p:to>
                                        <p:strVal val="visible"/>
                                      </p:to>
                                    </p:set>
                                    <p:animEffect transition="in" filter="blinds(horizontal)">
                                      <p:cBhvr>
                                        <p:cTn id="17" dur="500"/>
                                        <p:tgtEl>
                                          <p:spTgt spid="4505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1"/>
                                        </p:tgtEl>
                                        <p:attrNameLst>
                                          <p:attrName>style.visibility</p:attrName>
                                        </p:attrNameLst>
                                      </p:cBhvr>
                                      <p:to>
                                        <p:strVal val="visible"/>
                                      </p:to>
                                    </p:set>
                                    <p:animEffect transition="in" filter="blinds(horizontal)">
                                      <p:cBhvr>
                                        <p:cTn id="22" dur="500"/>
                                        <p:tgtEl>
                                          <p:spTgt spid="4505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0595"/>
                                        </p:tgtEl>
                                        <p:attrNameLst>
                                          <p:attrName>style.visibility</p:attrName>
                                        </p:attrNameLst>
                                      </p:cBhvr>
                                      <p:to>
                                        <p:strVal val="visible"/>
                                      </p:to>
                                    </p:set>
                                    <p:animEffect transition="in" filter="blinds(horizontal)">
                                      <p:cBhvr>
                                        <p:cTn id="27" dur="500"/>
                                        <p:tgtEl>
                                          <p:spTgt spid="450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8" grpId="0" animBg="1"/>
      <p:bldP spid="450589" grpId="0" animBg="1"/>
      <p:bldP spid="450590" grpId="0" animBg="1"/>
      <p:bldP spid="450591" grpId="0" animBg="1"/>
      <p:bldP spid="45059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E4E551B4-040D-4A5B-AE45-DA1C30043AE1}" type="slidenum">
              <a:rPr lang="en-US" altLang="zh-CN" sz="1400">
                <a:latin typeface="Tahoma" pitchFamily="34" charset="0"/>
              </a:rPr>
              <a:pPr algn="r"/>
              <a:t>54</a:t>
            </a:fld>
            <a:endParaRPr lang="en-US" altLang="zh-CN" sz="1400">
              <a:latin typeface="Tahoma" pitchFamily="34" charset="0"/>
            </a:endParaRPr>
          </a:p>
        </p:txBody>
      </p:sp>
      <p:sp>
        <p:nvSpPr>
          <p:cNvPr id="458754"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计划</a:t>
            </a:r>
            <a:r>
              <a:rPr lang="zh-CN" altLang="en-US" sz="3200" dirty="0" smtClean="0"/>
              <a:t>阶段</a:t>
            </a:r>
          </a:p>
        </p:txBody>
      </p:sp>
      <p:sp>
        <p:nvSpPr>
          <p:cNvPr id="458755" name="Rectangle 3"/>
          <p:cNvSpPr>
            <a:spLocks noGrp="1" noChangeArrowheads="1"/>
          </p:cNvSpPr>
          <p:nvPr>
            <p:ph type="body" idx="4294967295"/>
          </p:nvPr>
        </p:nvSpPr>
        <p:spPr/>
        <p:txBody>
          <a:bodyPr/>
          <a:lstStyle/>
          <a:p>
            <a:pPr eaLnBrk="1" hangingPunct="1">
              <a:lnSpc>
                <a:spcPct val="150000"/>
              </a:lnSpc>
              <a:spcBef>
                <a:spcPts val="600"/>
              </a:spcBef>
              <a:spcAft>
                <a:spcPts val="600"/>
              </a:spcAft>
              <a:defRPr/>
            </a:pPr>
            <a:r>
              <a:rPr lang="zh-CN" altLang="en-US" dirty="0" smtClean="0"/>
              <a:t>输入</a:t>
            </a:r>
          </a:p>
          <a:p>
            <a:pPr lvl="1" eaLnBrk="1" hangingPunct="1">
              <a:lnSpc>
                <a:spcPct val="150000"/>
              </a:lnSpc>
              <a:spcBef>
                <a:spcPts val="600"/>
              </a:spcBef>
              <a:spcAft>
                <a:spcPts val="600"/>
              </a:spcAft>
              <a:defRPr/>
            </a:pPr>
            <a:r>
              <a:rPr lang="zh-CN" altLang="en-US" dirty="0" smtClean="0">
                <a:latin typeface="楷体" pitchFamily="49" charset="-122"/>
                <a:ea typeface="楷体" pitchFamily="49" charset="-122"/>
              </a:rPr>
              <a:t>需求规格说明书</a:t>
            </a:r>
          </a:p>
          <a:p>
            <a:pPr lvl="1" eaLnBrk="1" hangingPunct="1">
              <a:lnSpc>
                <a:spcPct val="150000"/>
              </a:lnSpc>
              <a:spcBef>
                <a:spcPts val="600"/>
              </a:spcBef>
              <a:spcAft>
                <a:spcPts val="600"/>
              </a:spcAft>
              <a:defRPr/>
            </a:pPr>
            <a:r>
              <a:rPr lang="zh-CN" altLang="en-US" dirty="0" smtClean="0">
                <a:latin typeface="楷体" pitchFamily="49" charset="-122"/>
                <a:ea typeface="楷体" pitchFamily="49" charset="-122"/>
              </a:rPr>
              <a:t>概要设计文档</a:t>
            </a:r>
          </a:p>
          <a:p>
            <a:pPr lvl="1" eaLnBrk="1" hangingPunct="1">
              <a:lnSpc>
                <a:spcPct val="150000"/>
              </a:lnSpc>
              <a:spcBef>
                <a:spcPts val="600"/>
              </a:spcBef>
              <a:spcAft>
                <a:spcPts val="600"/>
              </a:spcAft>
              <a:defRPr/>
            </a:pPr>
            <a:r>
              <a:rPr lang="zh-CN" altLang="en-US" dirty="0" smtClean="0">
                <a:latin typeface="楷体" pitchFamily="49" charset="-122"/>
                <a:ea typeface="楷体" pitchFamily="49" charset="-122"/>
              </a:rPr>
              <a:t>产品开发计划</a:t>
            </a:r>
          </a:p>
          <a:p>
            <a:pPr eaLnBrk="1" hangingPunct="1">
              <a:lnSpc>
                <a:spcPct val="150000"/>
              </a:lnSpc>
              <a:spcBef>
                <a:spcPts val="600"/>
              </a:spcBef>
              <a:spcAft>
                <a:spcPts val="600"/>
              </a:spcAft>
              <a:defRPr/>
            </a:pPr>
            <a:r>
              <a:rPr lang="zh-CN" altLang="en-US" dirty="0" smtClean="0"/>
              <a:t>输出</a:t>
            </a:r>
          </a:p>
          <a:p>
            <a:pPr lvl="1" eaLnBrk="1" hangingPunct="1">
              <a:lnSpc>
                <a:spcPct val="150000"/>
              </a:lnSpc>
              <a:spcBef>
                <a:spcPts val="600"/>
              </a:spcBef>
              <a:spcAft>
                <a:spcPts val="600"/>
              </a:spcAft>
              <a:defRPr/>
            </a:pPr>
            <a:r>
              <a:rPr lang="zh-CN" altLang="en-US" dirty="0" smtClean="0">
                <a:solidFill>
                  <a:srgbClr val="FF0000"/>
                </a:solidFill>
                <a:latin typeface="楷体" pitchFamily="49" charset="-122"/>
                <a:ea typeface="楷体" pitchFamily="49" charset="-122"/>
              </a:rPr>
              <a:t>集成测试计划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wipe(down)">
                                      <p:cBhvr>
                                        <p:cTn id="7" dur="500"/>
                                        <p:tgtEl>
                                          <p:spTgt spid="458755">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58755">
                                            <p:txEl>
                                              <p:pRg st="1" end="1"/>
                                            </p:txEl>
                                          </p:spTgt>
                                        </p:tgtEl>
                                        <p:attrNameLst>
                                          <p:attrName>style.visibility</p:attrName>
                                        </p:attrNameLst>
                                      </p:cBhvr>
                                      <p:to>
                                        <p:strVal val="visible"/>
                                      </p:to>
                                    </p:set>
                                    <p:animEffect transition="in" filter="wipe(down)">
                                      <p:cBhvr>
                                        <p:cTn id="10" dur="500"/>
                                        <p:tgtEl>
                                          <p:spTgt spid="458755">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58755">
                                            <p:txEl>
                                              <p:pRg st="2" end="2"/>
                                            </p:txEl>
                                          </p:spTgt>
                                        </p:tgtEl>
                                        <p:attrNameLst>
                                          <p:attrName>style.visibility</p:attrName>
                                        </p:attrNameLst>
                                      </p:cBhvr>
                                      <p:to>
                                        <p:strVal val="visible"/>
                                      </p:to>
                                    </p:set>
                                    <p:animEffect transition="in" filter="wipe(down)">
                                      <p:cBhvr>
                                        <p:cTn id="13" dur="500"/>
                                        <p:tgtEl>
                                          <p:spTgt spid="458755">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58755">
                                            <p:txEl>
                                              <p:pRg st="3" end="3"/>
                                            </p:txEl>
                                          </p:spTgt>
                                        </p:tgtEl>
                                        <p:attrNameLst>
                                          <p:attrName>style.visibility</p:attrName>
                                        </p:attrNameLst>
                                      </p:cBhvr>
                                      <p:to>
                                        <p:strVal val="visible"/>
                                      </p:to>
                                    </p:set>
                                    <p:animEffect transition="in" filter="wipe(down)">
                                      <p:cBhvr>
                                        <p:cTn id="16" dur="500"/>
                                        <p:tgtEl>
                                          <p:spTgt spid="45875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58755">
                                            <p:txEl>
                                              <p:pRg st="4" end="4"/>
                                            </p:txEl>
                                          </p:spTgt>
                                        </p:tgtEl>
                                        <p:attrNameLst>
                                          <p:attrName>style.visibility</p:attrName>
                                        </p:attrNameLst>
                                      </p:cBhvr>
                                      <p:to>
                                        <p:strVal val="visible"/>
                                      </p:to>
                                    </p:set>
                                    <p:animEffect transition="in" filter="wipe(down)">
                                      <p:cBhvr>
                                        <p:cTn id="21" dur="500"/>
                                        <p:tgtEl>
                                          <p:spTgt spid="458755">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8755">
                                            <p:txEl>
                                              <p:pRg st="5" end="5"/>
                                            </p:txEl>
                                          </p:spTgt>
                                        </p:tgtEl>
                                        <p:attrNameLst>
                                          <p:attrName>style.visibility</p:attrName>
                                        </p:attrNameLst>
                                      </p:cBhvr>
                                      <p:to>
                                        <p:strVal val="visible"/>
                                      </p:to>
                                    </p:set>
                                    <p:animEffect transition="in" filter="wipe(down)">
                                      <p:cBhvr>
                                        <p:cTn id="24" dur="500"/>
                                        <p:tgtEl>
                                          <p:spTgt spid="4587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4E9BCAC7-2692-4373-94AF-D62F86F2C81E}" type="slidenum">
              <a:rPr lang="en-US" altLang="zh-CN" sz="1400">
                <a:latin typeface="Tahoma" pitchFamily="34" charset="0"/>
              </a:rPr>
              <a:pPr algn="r"/>
              <a:t>55</a:t>
            </a:fld>
            <a:endParaRPr lang="en-US" altLang="zh-CN" sz="1400">
              <a:latin typeface="Tahoma" pitchFamily="34" charset="0"/>
            </a:endParaRPr>
          </a:p>
        </p:txBody>
      </p:sp>
      <p:sp>
        <p:nvSpPr>
          <p:cNvPr id="459778" name="Rectangle 2"/>
          <p:cNvSpPr>
            <a:spLocks noGrp="1" noChangeArrowheads="1"/>
          </p:cNvSpPr>
          <p:nvPr>
            <p:ph type="title" idx="4294967295"/>
          </p:nvPr>
        </p:nvSpPr>
        <p:spPr/>
        <p:txBody>
          <a:bodyPr/>
          <a:lstStyle/>
          <a:p>
            <a:pPr eaLnBrk="1" hangingPunct="1">
              <a:defRPr/>
            </a:pPr>
            <a:r>
              <a:rPr lang="zh-CN" altLang="en-US" sz="3200" smtClean="0">
                <a:effectLst>
                  <a:outerShdw blurRad="38100" dist="38100" dir="2700000" algn="tl">
                    <a:srgbClr val="C0C0C0"/>
                  </a:outerShdw>
                </a:effectLst>
              </a:rPr>
              <a:t>计划阶段</a:t>
            </a:r>
          </a:p>
        </p:txBody>
      </p:sp>
      <p:sp>
        <p:nvSpPr>
          <p:cNvPr id="459779" name="Rectangle 3"/>
          <p:cNvSpPr>
            <a:spLocks noGrp="1" noChangeArrowheads="1"/>
          </p:cNvSpPr>
          <p:nvPr>
            <p:ph type="body" idx="4294967295"/>
          </p:nvPr>
        </p:nvSpPr>
        <p:spPr>
          <a:xfrm>
            <a:off x="198438" y="990600"/>
            <a:ext cx="8640762" cy="4840288"/>
          </a:xfrm>
        </p:spPr>
        <p:txBody>
          <a:bodyPr/>
          <a:lstStyle/>
          <a:p>
            <a:pPr eaLnBrk="1" hangingPunct="1">
              <a:spcBef>
                <a:spcPts val="600"/>
              </a:spcBef>
              <a:defRPr/>
            </a:pPr>
            <a:r>
              <a:rPr lang="zh-CN" altLang="en-US" sz="2800" dirty="0" smtClean="0"/>
              <a:t>活动步骤</a:t>
            </a:r>
          </a:p>
          <a:p>
            <a:pPr lvl="1" eaLnBrk="1" hangingPunct="1">
              <a:spcBef>
                <a:spcPts val="600"/>
              </a:spcBef>
              <a:spcAft>
                <a:spcPts val="600"/>
              </a:spcAft>
              <a:defRPr/>
            </a:pPr>
            <a:r>
              <a:rPr lang="zh-CN" altLang="en-US" b="0" dirty="0" smtClean="0">
                <a:latin typeface="+mn-ea"/>
                <a:ea typeface="+mn-ea"/>
              </a:rPr>
              <a:t>确定被</a:t>
            </a:r>
            <a:r>
              <a:rPr lang="zh-CN" altLang="en-US" b="0" dirty="0" smtClean="0">
                <a:solidFill>
                  <a:srgbClr val="FF0000"/>
                </a:solidFill>
                <a:latin typeface="+mn-ea"/>
                <a:ea typeface="+mn-ea"/>
              </a:rPr>
              <a:t>测试对象</a:t>
            </a:r>
            <a:r>
              <a:rPr lang="zh-CN" altLang="en-US" b="0" dirty="0" smtClean="0">
                <a:latin typeface="+mn-ea"/>
                <a:ea typeface="+mn-ea"/>
              </a:rPr>
              <a:t>和</a:t>
            </a:r>
            <a:r>
              <a:rPr lang="zh-CN" altLang="en-US" b="0" dirty="0" smtClean="0">
                <a:solidFill>
                  <a:srgbClr val="FF0000"/>
                </a:solidFill>
                <a:latin typeface="+mn-ea"/>
                <a:ea typeface="+mn-ea"/>
              </a:rPr>
              <a:t>测试范围</a:t>
            </a:r>
          </a:p>
          <a:p>
            <a:pPr lvl="1" eaLnBrk="1" hangingPunct="1">
              <a:spcBef>
                <a:spcPts val="600"/>
              </a:spcBef>
              <a:spcAft>
                <a:spcPts val="600"/>
              </a:spcAft>
              <a:defRPr/>
            </a:pPr>
            <a:r>
              <a:rPr lang="zh-CN" altLang="en-US" b="0" dirty="0" smtClean="0">
                <a:latin typeface="+mn-ea"/>
                <a:ea typeface="+mn-ea"/>
              </a:rPr>
              <a:t>评估集成测试被测试对象的</a:t>
            </a:r>
            <a:r>
              <a:rPr lang="zh-CN" altLang="en-US" b="0" dirty="0" smtClean="0">
                <a:solidFill>
                  <a:srgbClr val="FF0000"/>
                </a:solidFill>
                <a:latin typeface="+mn-ea"/>
                <a:ea typeface="+mn-ea"/>
              </a:rPr>
              <a:t>数量及难度</a:t>
            </a:r>
          </a:p>
          <a:p>
            <a:pPr lvl="1" eaLnBrk="1" hangingPunct="1">
              <a:spcBef>
                <a:spcPts val="600"/>
              </a:spcBef>
              <a:spcAft>
                <a:spcPts val="600"/>
              </a:spcAft>
              <a:defRPr/>
            </a:pPr>
            <a:r>
              <a:rPr lang="zh-CN" altLang="en-US" b="0" dirty="0" smtClean="0">
                <a:latin typeface="+mn-ea"/>
                <a:ea typeface="+mn-ea"/>
              </a:rPr>
              <a:t>确定</a:t>
            </a:r>
            <a:r>
              <a:rPr lang="zh-CN" altLang="en-US" b="0" dirty="0" smtClean="0">
                <a:solidFill>
                  <a:srgbClr val="FF0000"/>
                </a:solidFill>
                <a:latin typeface="+mn-ea"/>
                <a:ea typeface="+mn-ea"/>
              </a:rPr>
              <a:t>角色分工</a:t>
            </a:r>
            <a:r>
              <a:rPr lang="zh-CN" altLang="en-US" b="0" dirty="0" smtClean="0">
                <a:latin typeface="+mn-ea"/>
                <a:ea typeface="+mn-ea"/>
              </a:rPr>
              <a:t>和划分工作任务</a:t>
            </a:r>
          </a:p>
          <a:p>
            <a:pPr lvl="1" eaLnBrk="1" hangingPunct="1">
              <a:spcBef>
                <a:spcPts val="600"/>
              </a:spcBef>
              <a:spcAft>
                <a:spcPts val="600"/>
              </a:spcAft>
              <a:defRPr/>
            </a:pPr>
            <a:r>
              <a:rPr lang="zh-CN" altLang="en-US" b="0" dirty="0" smtClean="0">
                <a:latin typeface="+mn-ea"/>
                <a:ea typeface="+mn-ea"/>
              </a:rPr>
              <a:t>标识出测试各阶段的</a:t>
            </a:r>
            <a:r>
              <a:rPr lang="zh-CN" altLang="en-US" b="0" dirty="0" smtClean="0">
                <a:solidFill>
                  <a:srgbClr val="FF0000"/>
                </a:solidFill>
                <a:latin typeface="+mn-ea"/>
                <a:ea typeface="+mn-ea"/>
              </a:rPr>
              <a:t>时间、任务、约束</a:t>
            </a:r>
            <a:r>
              <a:rPr lang="zh-CN" altLang="en-US" b="0" dirty="0" smtClean="0">
                <a:latin typeface="+mn-ea"/>
                <a:ea typeface="+mn-ea"/>
              </a:rPr>
              <a:t>等条件</a:t>
            </a:r>
          </a:p>
          <a:p>
            <a:pPr lvl="1" eaLnBrk="1" hangingPunct="1">
              <a:spcBef>
                <a:spcPts val="600"/>
              </a:spcBef>
              <a:spcAft>
                <a:spcPts val="600"/>
              </a:spcAft>
              <a:defRPr/>
            </a:pPr>
            <a:r>
              <a:rPr lang="zh-CN" altLang="en-US" b="0" dirty="0" smtClean="0">
                <a:latin typeface="+mn-ea"/>
                <a:ea typeface="+mn-ea"/>
              </a:rPr>
              <a:t>考虑一定的</a:t>
            </a:r>
            <a:r>
              <a:rPr lang="zh-CN" altLang="en-US" b="0" dirty="0" smtClean="0">
                <a:solidFill>
                  <a:srgbClr val="FF0000"/>
                </a:solidFill>
                <a:latin typeface="+mn-ea"/>
                <a:ea typeface="+mn-ea"/>
              </a:rPr>
              <a:t>风险分析</a:t>
            </a:r>
            <a:r>
              <a:rPr lang="zh-CN" altLang="en-US" b="0" dirty="0" smtClean="0">
                <a:latin typeface="+mn-ea"/>
                <a:ea typeface="+mn-ea"/>
              </a:rPr>
              <a:t>及应急计划</a:t>
            </a:r>
          </a:p>
          <a:p>
            <a:pPr lvl="1" eaLnBrk="1" hangingPunct="1">
              <a:spcBef>
                <a:spcPts val="600"/>
              </a:spcBef>
              <a:spcAft>
                <a:spcPts val="600"/>
              </a:spcAft>
              <a:defRPr/>
            </a:pPr>
            <a:r>
              <a:rPr lang="zh-CN" altLang="en-US" b="0" dirty="0" smtClean="0">
                <a:latin typeface="+mn-ea"/>
                <a:ea typeface="+mn-ea"/>
              </a:rPr>
              <a:t>考虑和准备集成测试需要的</a:t>
            </a:r>
            <a:r>
              <a:rPr lang="zh-CN" altLang="en-US" b="0" dirty="0" smtClean="0">
                <a:solidFill>
                  <a:srgbClr val="FF0000"/>
                </a:solidFill>
                <a:latin typeface="+mn-ea"/>
                <a:ea typeface="+mn-ea"/>
              </a:rPr>
              <a:t>测试工具</a:t>
            </a:r>
            <a:r>
              <a:rPr lang="zh-CN" altLang="en-US" b="0" dirty="0" smtClean="0">
                <a:latin typeface="+mn-ea"/>
                <a:ea typeface="+mn-ea"/>
              </a:rPr>
              <a:t>、测试仪器、环境等资源</a:t>
            </a:r>
          </a:p>
          <a:p>
            <a:pPr lvl="1" eaLnBrk="1" hangingPunct="1">
              <a:spcBef>
                <a:spcPts val="600"/>
              </a:spcBef>
              <a:spcAft>
                <a:spcPts val="600"/>
              </a:spcAft>
              <a:defRPr/>
            </a:pPr>
            <a:r>
              <a:rPr lang="zh-CN" altLang="en-US" b="0" dirty="0" smtClean="0">
                <a:latin typeface="+mn-ea"/>
                <a:ea typeface="+mn-ea"/>
              </a:rPr>
              <a:t>考虑外部技术支援的力度和深度，以及</a:t>
            </a:r>
            <a:r>
              <a:rPr lang="zh-CN" altLang="en-US" b="0" dirty="0" smtClean="0">
                <a:solidFill>
                  <a:srgbClr val="FF0000"/>
                </a:solidFill>
                <a:latin typeface="+mn-ea"/>
                <a:ea typeface="+mn-ea"/>
              </a:rPr>
              <a:t>相关培训</a:t>
            </a:r>
            <a:r>
              <a:rPr lang="zh-CN" altLang="en-US" b="0" dirty="0" smtClean="0">
                <a:latin typeface="+mn-ea"/>
                <a:ea typeface="+mn-ea"/>
              </a:rPr>
              <a:t>安排</a:t>
            </a:r>
          </a:p>
          <a:p>
            <a:pPr lvl="1" eaLnBrk="1" hangingPunct="1">
              <a:spcBef>
                <a:spcPts val="600"/>
              </a:spcBef>
              <a:spcAft>
                <a:spcPts val="600"/>
              </a:spcAft>
              <a:defRPr/>
            </a:pPr>
            <a:r>
              <a:rPr lang="zh-CN" altLang="en-US" b="0" dirty="0" smtClean="0">
                <a:latin typeface="+mn-ea"/>
                <a:ea typeface="+mn-ea"/>
              </a:rPr>
              <a:t>定义测试</a:t>
            </a:r>
            <a:r>
              <a:rPr lang="zh-CN" altLang="en-US" b="0" dirty="0" smtClean="0">
                <a:solidFill>
                  <a:srgbClr val="FF0000"/>
                </a:solidFill>
                <a:latin typeface="+mn-ea"/>
                <a:ea typeface="+mn-ea"/>
              </a:rPr>
              <a:t>完成标准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2" dur="500"/>
                                        <p:tgtEl>
                                          <p:spTgt spid="459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17" dur="500"/>
                                        <p:tgtEl>
                                          <p:spTgt spid="459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2" dur="500"/>
                                        <p:tgtEl>
                                          <p:spTgt spid="459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27" dur="500"/>
                                        <p:tgtEl>
                                          <p:spTgt spid="45977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2" dur="500"/>
                                        <p:tgtEl>
                                          <p:spTgt spid="45977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59779">
                                            <p:txEl>
                                              <p:pRg st="7" end="7"/>
                                            </p:txEl>
                                          </p:spTgt>
                                        </p:tgtEl>
                                        <p:attrNameLst>
                                          <p:attrName>style.visibility</p:attrName>
                                        </p:attrNameLst>
                                      </p:cBhvr>
                                      <p:to>
                                        <p:strVal val="visible"/>
                                      </p:to>
                                    </p:set>
                                    <p:animEffect transition="in" filter="blinds(horizontal)">
                                      <p:cBhvr>
                                        <p:cTn id="37" dur="500"/>
                                        <p:tgtEl>
                                          <p:spTgt spid="45977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59779">
                                            <p:txEl>
                                              <p:pRg st="8" end="8"/>
                                            </p:txEl>
                                          </p:spTgt>
                                        </p:tgtEl>
                                        <p:attrNameLst>
                                          <p:attrName>style.visibility</p:attrName>
                                        </p:attrNameLst>
                                      </p:cBhvr>
                                      <p:to>
                                        <p:strVal val="visible"/>
                                      </p:to>
                                    </p:set>
                                    <p:animEffect transition="in" filter="blinds(horizontal)">
                                      <p:cBhvr>
                                        <p:cTn id="42" dur="500"/>
                                        <p:tgtEl>
                                          <p:spTgt spid="4597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5C7B5434-BC3A-4A82-BA8D-32116F85CE0C}" type="slidenum">
              <a:rPr lang="en-US" altLang="zh-CN" sz="1400">
                <a:latin typeface="Tahoma" pitchFamily="34" charset="0"/>
              </a:rPr>
              <a:pPr algn="r"/>
              <a:t>56</a:t>
            </a:fld>
            <a:endParaRPr lang="en-US" altLang="zh-CN" sz="1400">
              <a:latin typeface="Tahoma" pitchFamily="34" charset="0"/>
            </a:endParaRPr>
          </a:p>
        </p:txBody>
      </p:sp>
      <p:sp>
        <p:nvSpPr>
          <p:cNvPr id="460802"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effectLst>
                  <a:outerShdw blurRad="38100" dist="38100" dir="2700000" algn="tl">
                    <a:srgbClr val="C0C0C0"/>
                  </a:outerShdw>
                </a:effectLst>
              </a:rPr>
              <a:t>设计</a:t>
            </a:r>
            <a:r>
              <a:rPr lang="zh-CN" altLang="en-US" sz="3200" dirty="0" smtClean="0">
                <a:effectLst>
                  <a:outerShdw blurRad="38100" dist="38100" dir="2700000" algn="tl">
                    <a:srgbClr val="C0C0C0"/>
                  </a:outerShdw>
                </a:effectLst>
              </a:rPr>
              <a:t>阶段</a:t>
            </a:r>
          </a:p>
        </p:txBody>
      </p:sp>
      <p:sp>
        <p:nvSpPr>
          <p:cNvPr id="460803" name="Rectangle 3"/>
          <p:cNvSpPr>
            <a:spLocks noGrp="1" noChangeArrowheads="1"/>
          </p:cNvSpPr>
          <p:nvPr>
            <p:ph type="body" idx="4294967295"/>
          </p:nvPr>
        </p:nvSpPr>
        <p:spPr/>
        <p:txBody>
          <a:bodyPr/>
          <a:lstStyle/>
          <a:p>
            <a:pPr eaLnBrk="1" hangingPunct="1">
              <a:lnSpc>
                <a:spcPct val="150000"/>
              </a:lnSpc>
              <a:spcBef>
                <a:spcPts val="600"/>
              </a:spcBef>
              <a:spcAft>
                <a:spcPts val="600"/>
              </a:spcAft>
              <a:defRPr/>
            </a:pPr>
            <a:r>
              <a:rPr lang="zh-CN" altLang="en-US" dirty="0" smtClean="0"/>
              <a:t>输入</a:t>
            </a:r>
          </a:p>
          <a:p>
            <a:pPr lvl="1" eaLnBrk="1" hangingPunct="1">
              <a:lnSpc>
                <a:spcPct val="150000"/>
              </a:lnSpc>
              <a:spcBef>
                <a:spcPts val="600"/>
              </a:spcBef>
              <a:spcAft>
                <a:spcPts val="600"/>
              </a:spcAft>
              <a:defRPr/>
            </a:pPr>
            <a:r>
              <a:rPr lang="zh-CN" altLang="en-US" b="0" dirty="0" smtClean="0">
                <a:latin typeface="黑体" pitchFamily="49" charset="-122"/>
                <a:ea typeface="黑体" pitchFamily="49" charset="-122"/>
              </a:rPr>
              <a:t>需求规格说明书</a:t>
            </a:r>
          </a:p>
          <a:p>
            <a:pPr lvl="1" eaLnBrk="1" hangingPunct="1">
              <a:lnSpc>
                <a:spcPct val="150000"/>
              </a:lnSpc>
              <a:spcBef>
                <a:spcPts val="600"/>
              </a:spcBef>
              <a:spcAft>
                <a:spcPts val="600"/>
              </a:spcAft>
              <a:defRPr/>
            </a:pPr>
            <a:r>
              <a:rPr lang="zh-CN" altLang="en-US" b="0" dirty="0" smtClean="0">
                <a:latin typeface="黑体" pitchFamily="49" charset="-122"/>
                <a:ea typeface="黑体" pitchFamily="49" charset="-122"/>
              </a:rPr>
              <a:t>概要设计</a:t>
            </a:r>
          </a:p>
          <a:p>
            <a:pPr lvl="1" eaLnBrk="1" hangingPunct="1">
              <a:lnSpc>
                <a:spcPct val="150000"/>
              </a:lnSpc>
              <a:spcBef>
                <a:spcPts val="600"/>
              </a:spcBef>
              <a:spcAft>
                <a:spcPts val="600"/>
              </a:spcAft>
              <a:defRPr/>
            </a:pPr>
            <a:r>
              <a:rPr lang="zh-CN" altLang="en-US" b="0" dirty="0" smtClean="0">
                <a:latin typeface="黑体" pitchFamily="49" charset="-122"/>
                <a:ea typeface="黑体" pitchFamily="49" charset="-122"/>
              </a:rPr>
              <a:t>集成测试计划</a:t>
            </a:r>
          </a:p>
          <a:p>
            <a:pPr eaLnBrk="1" hangingPunct="1">
              <a:lnSpc>
                <a:spcPct val="150000"/>
              </a:lnSpc>
              <a:spcBef>
                <a:spcPts val="600"/>
              </a:spcBef>
              <a:spcAft>
                <a:spcPts val="600"/>
              </a:spcAft>
              <a:defRPr/>
            </a:pPr>
            <a:r>
              <a:rPr lang="zh-CN" altLang="en-US" dirty="0" smtClean="0"/>
              <a:t>输出</a:t>
            </a:r>
          </a:p>
          <a:p>
            <a:pPr lvl="1" eaLnBrk="1" hangingPunct="1">
              <a:lnSpc>
                <a:spcPct val="150000"/>
              </a:lnSpc>
              <a:spcBef>
                <a:spcPts val="600"/>
              </a:spcBef>
              <a:spcAft>
                <a:spcPts val="600"/>
              </a:spcAft>
              <a:defRPr/>
            </a:pPr>
            <a:r>
              <a:rPr lang="zh-CN" altLang="en-US" b="0" dirty="0" smtClean="0">
                <a:solidFill>
                  <a:srgbClr val="FF0000"/>
                </a:solidFill>
                <a:latin typeface="黑体" pitchFamily="49" charset="-122"/>
                <a:ea typeface="黑体" pitchFamily="49" charset="-122"/>
              </a:rPr>
              <a:t>集成测试设计方案</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Effect transition="in" filter="strips(downLeft)">
                                      <p:cBhvr>
                                        <p:cTn id="7" dur="500"/>
                                        <p:tgtEl>
                                          <p:spTgt spid="460803">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460803">
                                            <p:txEl>
                                              <p:pRg st="1" end="1"/>
                                            </p:txEl>
                                          </p:spTgt>
                                        </p:tgtEl>
                                        <p:attrNameLst>
                                          <p:attrName>style.visibility</p:attrName>
                                        </p:attrNameLst>
                                      </p:cBhvr>
                                      <p:to>
                                        <p:strVal val="visible"/>
                                      </p:to>
                                    </p:set>
                                    <p:animEffect transition="in" filter="strips(downLeft)">
                                      <p:cBhvr>
                                        <p:cTn id="10" dur="500"/>
                                        <p:tgtEl>
                                          <p:spTgt spid="460803">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60803">
                                            <p:txEl>
                                              <p:pRg st="2" end="2"/>
                                            </p:txEl>
                                          </p:spTgt>
                                        </p:tgtEl>
                                        <p:attrNameLst>
                                          <p:attrName>style.visibility</p:attrName>
                                        </p:attrNameLst>
                                      </p:cBhvr>
                                      <p:to>
                                        <p:strVal val="visible"/>
                                      </p:to>
                                    </p:set>
                                    <p:animEffect transition="in" filter="strips(downLeft)">
                                      <p:cBhvr>
                                        <p:cTn id="13" dur="500"/>
                                        <p:tgtEl>
                                          <p:spTgt spid="460803">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460803">
                                            <p:txEl>
                                              <p:pRg st="3" end="3"/>
                                            </p:txEl>
                                          </p:spTgt>
                                        </p:tgtEl>
                                        <p:attrNameLst>
                                          <p:attrName>style.visibility</p:attrName>
                                        </p:attrNameLst>
                                      </p:cBhvr>
                                      <p:to>
                                        <p:strVal val="visible"/>
                                      </p:to>
                                    </p:set>
                                    <p:animEffect transition="in" filter="strips(downLeft)">
                                      <p:cBhvr>
                                        <p:cTn id="16" dur="500"/>
                                        <p:tgtEl>
                                          <p:spTgt spid="46080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460803">
                                            <p:txEl>
                                              <p:pRg st="4" end="4"/>
                                            </p:txEl>
                                          </p:spTgt>
                                        </p:tgtEl>
                                        <p:attrNameLst>
                                          <p:attrName>style.visibility</p:attrName>
                                        </p:attrNameLst>
                                      </p:cBhvr>
                                      <p:to>
                                        <p:strVal val="visible"/>
                                      </p:to>
                                    </p:set>
                                    <p:animEffect transition="in" filter="strips(downLeft)">
                                      <p:cBhvr>
                                        <p:cTn id="21" dur="500"/>
                                        <p:tgtEl>
                                          <p:spTgt spid="460803">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460803">
                                            <p:txEl>
                                              <p:pRg st="5" end="5"/>
                                            </p:txEl>
                                          </p:spTgt>
                                        </p:tgtEl>
                                        <p:attrNameLst>
                                          <p:attrName>style.visibility</p:attrName>
                                        </p:attrNameLst>
                                      </p:cBhvr>
                                      <p:to>
                                        <p:strVal val="visible"/>
                                      </p:to>
                                    </p:set>
                                    <p:animEffect transition="in" filter="strips(downLeft)">
                                      <p:cBhvr>
                                        <p:cTn id="24" dur="500"/>
                                        <p:tgtEl>
                                          <p:spTgt spid="4608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A418A128-D049-4B38-B16B-0310216FDE9E}" type="slidenum">
              <a:rPr lang="en-US" altLang="zh-CN" sz="1400">
                <a:latin typeface="Tahoma" pitchFamily="34" charset="0"/>
              </a:rPr>
              <a:pPr algn="r"/>
              <a:t>57</a:t>
            </a:fld>
            <a:endParaRPr lang="en-US" altLang="zh-CN" sz="1400">
              <a:latin typeface="Tahoma" pitchFamily="34" charset="0"/>
            </a:endParaRPr>
          </a:p>
        </p:txBody>
      </p:sp>
      <p:sp>
        <p:nvSpPr>
          <p:cNvPr id="461826" name="Rectangle 2"/>
          <p:cNvSpPr>
            <a:spLocks noGrp="1" noChangeArrowheads="1"/>
          </p:cNvSpPr>
          <p:nvPr>
            <p:ph type="title" idx="4294967295"/>
          </p:nvPr>
        </p:nvSpPr>
        <p:spPr/>
        <p:txBody>
          <a:bodyPr/>
          <a:lstStyle/>
          <a:p>
            <a:pPr eaLnBrk="1" hangingPunct="1">
              <a:defRPr/>
            </a:pPr>
            <a:r>
              <a:rPr lang="zh-CN" altLang="en-US" sz="3200" smtClean="0"/>
              <a:t>设计阶段</a:t>
            </a:r>
          </a:p>
        </p:txBody>
      </p:sp>
      <p:sp>
        <p:nvSpPr>
          <p:cNvPr id="461827" name="Rectangle 3"/>
          <p:cNvSpPr>
            <a:spLocks noGrp="1" noChangeArrowheads="1"/>
          </p:cNvSpPr>
          <p:nvPr>
            <p:ph type="body" idx="4294967295"/>
          </p:nvPr>
        </p:nvSpPr>
        <p:spPr>
          <a:xfrm>
            <a:off x="457200" y="914400"/>
            <a:ext cx="7772400" cy="4840288"/>
          </a:xfrm>
        </p:spPr>
        <p:txBody>
          <a:bodyPr/>
          <a:lstStyle/>
          <a:p>
            <a:pPr eaLnBrk="1" hangingPunct="1">
              <a:spcBef>
                <a:spcPts val="600"/>
              </a:spcBef>
              <a:spcAft>
                <a:spcPts val="600"/>
              </a:spcAft>
              <a:defRPr/>
            </a:pPr>
            <a:r>
              <a:rPr lang="zh-CN" altLang="en-US" dirty="0" smtClean="0">
                <a:latin typeface="+mn-ea"/>
              </a:rPr>
              <a:t>活动步骤</a:t>
            </a:r>
          </a:p>
          <a:p>
            <a:pPr lvl="1" eaLnBrk="1" hangingPunct="1">
              <a:spcBef>
                <a:spcPts val="600"/>
              </a:spcBef>
              <a:spcAft>
                <a:spcPts val="600"/>
              </a:spcAft>
              <a:defRPr/>
            </a:pPr>
            <a:r>
              <a:rPr lang="zh-CN" altLang="en-US" b="0" dirty="0" smtClean="0">
                <a:latin typeface="+mn-ea"/>
                <a:ea typeface="+mn-ea"/>
              </a:rPr>
              <a:t>被测对象</a:t>
            </a:r>
            <a:r>
              <a:rPr lang="zh-CN" altLang="en-US" b="0" dirty="0" smtClean="0">
                <a:solidFill>
                  <a:srgbClr val="FF0000"/>
                </a:solidFill>
                <a:latin typeface="+mn-ea"/>
                <a:ea typeface="+mn-ea"/>
              </a:rPr>
              <a:t>结构分析</a:t>
            </a:r>
          </a:p>
          <a:p>
            <a:pPr lvl="1" eaLnBrk="1" hangingPunct="1">
              <a:spcBef>
                <a:spcPts val="600"/>
              </a:spcBef>
              <a:spcAft>
                <a:spcPts val="600"/>
              </a:spcAft>
              <a:defRPr/>
            </a:pPr>
            <a:r>
              <a:rPr lang="zh-CN" altLang="en-US" b="0" dirty="0" smtClean="0">
                <a:latin typeface="+mn-ea"/>
                <a:ea typeface="+mn-ea"/>
              </a:rPr>
              <a:t>集成测试</a:t>
            </a:r>
            <a:r>
              <a:rPr lang="zh-CN" altLang="en-US" b="0" dirty="0" smtClean="0">
                <a:solidFill>
                  <a:srgbClr val="FF0000"/>
                </a:solidFill>
                <a:latin typeface="+mn-ea"/>
                <a:ea typeface="+mn-ea"/>
              </a:rPr>
              <a:t>模块分析</a:t>
            </a:r>
          </a:p>
          <a:p>
            <a:pPr lvl="1" eaLnBrk="1" hangingPunct="1">
              <a:spcBef>
                <a:spcPts val="600"/>
              </a:spcBef>
              <a:spcAft>
                <a:spcPts val="600"/>
              </a:spcAft>
              <a:defRPr/>
            </a:pPr>
            <a:r>
              <a:rPr lang="zh-CN" altLang="en-US" b="0" dirty="0" smtClean="0">
                <a:latin typeface="+mn-ea"/>
                <a:ea typeface="+mn-ea"/>
              </a:rPr>
              <a:t>集成测试</a:t>
            </a:r>
            <a:r>
              <a:rPr lang="zh-CN" altLang="en-US" b="0" dirty="0" smtClean="0">
                <a:solidFill>
                  <a:srgbClr val="FF0000"/>
                </a:solidFill>
                <a:latin typeface="+mn-ea"/>
                <a:ea typeface="+mn-ea"/>
              </a:rPr>
              <a:t>接口分析</a:t>
            </a:r>
          </a:p>
          <a:p>
            <a:pPr lvl="1" eaLnBrk="1" hangingPunct="1">
              <a:spcBef>
                <a:spcPts val="600"/>
              </a:spcBef>
              <a:spcAft>
                <a:spcPts val="600"/>
              </a:spcAft>
              <a:defRPr/>
            </a:pPr>
            <a:r>
              <a:rPr lang="zh-CN" altLang="en-US" b="0" dirty="0" smtClean="0">
                <a:latin typeface="+mn-ea"/>
                <a:ea typeface="+mn-ea"/>
              </a:rPr>
              <a:t>集成测试</a:t>
            </a:r>
            <a:r>
              <a:rPr lang="zh-CN" altLang="en-US" b="0" dirty="0" smtClean="0">
                <a:solidFill>
                  <a:srgbClr val="FF0000"/>
                </a:solidFill>
                <a:latin typeface="+mn-ea"/>
                <a:ea typeface="+mn-ea"/>
              </a:rPr>
              <a:t>策略分析</a:t>
            </a:r>
          </a:p>
          <a:p>
            <a:pPr lvl="1" eaLnBrk="1" hangingPunct="1">
              <a:spcBef>
                <a:spcPts val="600"/>
              </a:spcBef>
              <a:spcAft>
                <a:spcPts val="600"/>
              </a:spcAft>
              <a:defRPr/>
            </a:pPr>
            <a:r>
              <a:rPr lang="zh-CN" altLang="en-US" b="0" dirty="0" smtClean="0">
                <a:latin typeface="+mn-ea"/>
                <a:ea typeface="+mn-ea"/>
              </a:rPr>
              <a:t>集成测试</a:t>
            </a:r>
            <a:r>
              <a:rPr lang="zh-CN" altLang="en-US" b="0" dirty="0" smtClean="0">
                <a:solidFill>
                  <a:srgbClr val="FF0000"/>
                </a:solidFill>
                <a:latin typeface="+mn-ea"/>
                <a:ea typeface="+mn-ea"/>
              </a:rPr>
              <a:t>工具分析</a:t>
            </a:r>
          </a:p>
          <a:p>
            <a:pPr lvl="1" eaLnBrk="1" hangingPunct="1">
              <a:spcBef>
                <a:spcPts val="600"/>
              </a:spcBef>
              <a:spcAft>
                <a:spcPts val="600"/>
              </a:spcAft>
              <a:defRPr/>
            </a:pPr>
            <a:r>
              <a:rPr lang="zh-CN" altLang="en-US" b="0" dirty="0" smtClean="0">
                <a:latin typeface="+mn-ea"/>
                <a:ea typeface="+mn-ea"/>
              </a:rPr>
              <a:t>集成测试</a:t>
            </a:r>
            <a:r>
              <a:rPr lang="zh-CN" altLang="en-US" b="0" dirty="0" smtClean="0">
                <a:solidFill>
                  <a:srgbClr val="FF0000"/>
                </a:solidFill>
                <a:latin typeface="+mn-ea"/>
                <a:ea typeface="+mn-ea"/>
              </a:rPr>
              <a:t>环境分析</a:t>
            </a:r>
            <a:r>
              <a:rPr lang="zh-CN" altLang="en-US" b="0" dirty="0" smtClean="0">
                <a:latin typeface="+mn-ea"/>
                <a:ea typeface="+mn-ea"/>
              </a:rPr>
              <a:t>　</a:t>
            </a:r>
          </a:p>
          <a:p>
            <a:pPr lvl="1" eaLnBrk="1" hangingPunct="1">
              <a:spcBef>
                <a:spcPts val="600"/>
              </a:spcBef>
              <a:spcAft>
                <a:spcPts val="600"/>
              </a:spcAft>
              <a:defRPr/>
            </a:pPr>
            <a:r>
              <a:rPr lang="zh-CN" altLang="en-US" b="0" dirty="0" smtClean="0">
                <a:latin typeface="+mn-ea"/>
                <a:ea typeface="+mn-ea"/>
              </a:rPr>
              <a:t>集成测试工作量估计和安排</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7" dur="500"/>
                                        <p:tgtEl>
                                          <p:spTgt spid="461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7">
                                            <p:txEl>
                                              <p:pRg st="2" end="2"/>
                                            </p:txEl>
                                          </p:spTgt>
                                        </p:tgtEl>
                                        <p:attrNameLst>
                                          <p:attrName>style.visibility</p:attrName>
                                        </p:attrNameLst>
                                      </p:cBhvr>
                                      <p:to>
                                        <p:strVal val="visible"/>
                                      </p:to>
                                    </p:set>
                                    <p:animEffect transition="in" filter="blinds(horizontal)">
                                      <p:cBhvr>
                                        <p:cTn id="12" dur="500"/>
                                        <p:tgtEl>
                                          <p:spTgt spid="4618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17" dur="500"/>
                                        <p:tgtEl>
                                          <p:spTgt spid="4618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22" dur="500"/>
                                        <p:tgtEl>
                                          <p:spTgt spid="4618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1827">
                                            <p:txEl>
                                              <p:pRg st="5" end="5"/>
                                            </p:txEl>
                                          </p:spTgt>
                                        </p:tgtEl>
                                        <p:attrNameLst>
                                          <p:attrName>style.visibility</p:attrName>
                                        </p:attrNameLst>
                                      </p:cBhvr>
                                      <p:to>
                                        <p:strVal val="visible"/>
                                      </p:to>
                                    </p:set>
                                    <p:animEffect transition="in" filter="blinds(horizontal)">
                                      <p:cBhvr>
                                        <p:cTn id="27" dur="500"/>
                                        <p:tgtEl>
                                          <p:spTgt spid="4618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1827">
                                            <p:txEl>
                                              <p:pRg st="6" end="6"/>
                                            </p:txEl>
                                          </p:spTgt>
                                        </p:tgtEl>
                                        <p:attrNameLst>
                                          <p:attrName>style.visibility</p:attrName>
                                        </p:attrNameLst>
                                      </p:cBhvr>
                                      <p:to>
                                        <p:strVal val="visible"/>
                                      </p:to>
                                    </p:set>
                                    <p:animEffect transition="in" filter="blinds(horizontal)">
                                      <p:cBhvr>
                                        <p:cTn id="32" dur="500"/>
                                        <p:tgtEl>
                                          <p:spTgt spid="4618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1827">
                                            <p:txEl>
                                              <p:pRg st="7" end="7"/>
                                            </p:txEl>
                                          </p:spTgt>
                                        </p:tgtEl>
                                        <p:attrNameLst>
                                          <p:attrName>style.visibility</p:attrName>
                                        </p:attrNameLst>
                                      </p:cBhvr>
                                      <p:to>
                                        <p:strVal val="visible"/>
                                      </p:to>
                                    </p:set>
                                    <p:animEffect transition="in" filter="blinds(horizontal)">
                                      <p:cBhvr>
                                        <p:cTn id="37" dur="500"/>
                                        <p:tgtEl>
                                          <p:spTgt spid="461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7CAF1061-0273-444E-95CF-8C54AD29D0B3}" type="slidenum">
              <a:rPr lang="en-US" altLang="zh-CN" sz="1400">
                <a:latin typeface="Tahoma" pitchFamily="34" charset="0"/>
              </a:rPr>
              <a:pPr algn="r"/>
              <a:t>58</a:t>
            </a:fld>
            <a:endParaRPr lang="en-US" altLang="zh-CN" sz="1400">
              <a:latin typeface="Tahoma" pitchFamily="34" charset="0"/>
            </a:endParaRPr>
          </a:p>
        </p:txBody>
      </p:sp>
      <p:sp>
        <p:nvSpPr>
          <p:cNvPr id="462850" name="Rectangle 2"/>
          <p:cNvSpPr>
            <a:spLocks noGrp="1" noChangeArrowheads="1"/>
          </p:cNvSpPr>
          <p:nvPr>
            <p:ph type="title" idx="4294967295"/>
          </p:nvPr>
        </p:nvSpPr>
        <p:spPr/>
        <p:txBody>
          <a:bodyPr/>
          <a:lstStyle/>
          <a:p>
            <a:pPr eaLnBrk="1" hangingPunct="1">
              <a:defRPr/>
            </a:pPr>
            <a:r>
              <a:rPr lang="zh-CN" altLang="en-US" sz="3200" smtClean="0"/>
              <a:t>体系结构分析</a:t>
            </a:r>
          </a:p>
        </p:txBody>
      </p:sp>
      <p:sp>
        <p:nvSpPr>
          <p:cNvPr id="462851" name="Rectangle 3"/>
          <p:cNvSpPr>
            <a:spLocks noGrp="1" noChangeArrowheads="1"/>
          </p:cNvSpPr>
          <p:nvPr>
            <p:ph type="body" idx="4294967295"/>
          </p:nvPr>
        </p:nvSpPr>
        <p:spPr>
          <a:xfrm>
            <a:off x="566738" y="914400"/>
            <a:ext cx="8001000" cy="1409617"/>
          </a:xfrm>
        </p:spPr>
        <p:txBody>
          <a:bodyPr>
            <a:spAutoFit/>
          </a:bodyPr>
          <a:lstStyle/>
          <a:p>
            <a:pPr eaLnBrk="1" hangingPunct="1">
              <a:defRPr/>
            </a:pPr>
            <a:r>
              <a:rPr lang="zh-CN" altLang="en-US" dirty="0" smtClean="0"/>
              <a:t>从两个角度出发</a:t>
            </a:r>
          </a:p>
          <a:p>
            <a:pPr lvl="1" eaLnBrk="1" hangingPunct="1">
              <a:defRPr/>
            </a:pPr>
            <a:r>
              <a:rPr lang="zh-CN" altLang="en-US" b="0" dirty="0" smtClean="0">
                <a:latin typeface="黑体" pitchFamily="49" charset="-122"/>
                <a:ea typeface="黑体" pitchFamily="49" charset="-122"/>
              </a:rPr>
              <a:t>划分出系统实现上的</a:t>
            </a:r>
            <a:r>
              <a:rPr lang="zh-CN" altLang="en-US" b="0" dirty="0" smtClean="0">
                <a:solidFill>
                  <a:srgbClr val="FF0000"/>
                </a:solidFill>
                <a:latin typeface="黑体" pitchFamily="49" charset="-122"/>
                <a:ea typeface="黑体" pitchFamily="49" charset="-122"/>
              </a:rPr>
              <a:t>结构层次</a:t>
            </a:r>
            <a:r>
              <a:rPr lang="zh-CN" altLang="en-US" b="0" dirty="0" smtClean="0">
                <a:latin typeface="黑体" pitchFamily="49" charset="-122"/>
                <a:ea typeface="黑体" pitchFamily="49" charset="-122"/>
              </a:rPr>
              <a:t>图</a:t>
            </a:r>
          </a:p>
          <a:p>
            <a:pPr lvl="1" eaLnBrk="1" hangingPunct="1">
              <a:defRPr/>
            </a:pPr>
            <a:r>
              <a:rPr lang="zh-CN" altLang="en-US" b="0" dirty="0" smtClean="0">
                <a:latin typeface="黑体" pitchFamily="49" charset="-122"/>
                <a:ea typeface="黑体" pitchFamily="49" charset="-122"/>
              </a:rPr>
              <a:t>划分系统组件之间的</a:t>
            </a:r>
            <a:r>
              <a:rPr lang="zh-CN" altLang="en-US" b="0" dirty="0" smtClean="0">
                <a:solidFill>
                  <a:srgbClr val="FF0000"/>
                </a:solidFill>
                <a:latin typeface="黑体" pitchFamily="49" charset="-122"/>
                <a:ea typeface="黑体" pitchFamily="49" charset="-122"/>
              </a:rPr>
              <a:t>依赖关系</a:t>
            </a:r>
            <a:r>
              <a:rPr lang="zh-CN" altLang="en-US" b="0" dirty="0" smtClean="0">
                <a:latin typeface="黑体" pitchFamily="49" charset="-122"/>
                <a:ea typeface="黑体" pitchFamily="49" charset="-122"/>
              </a:rPr>
              <a:t>图</a:t>
            </a:r>
          </a:p>
        </p:txBody>
      </p:sp>
      <p:pic>
        <p:nvPicPr>
          <p:cNvPr id="462852" name="Picture 4" descr="G1"/>
          <p:cNvPicPr>
            <a:picLocks noChangeAspect="1" noChangeArrowheads="1"/>
          </p:cNvPicPr>
          <p:nvPr/>
        </p:nvPicPr>
        <p:blipFill>
          <a:blip r:embed="rId2"/>
          <a:srcRect/>
          <a:stretch>
            <a:fillRect/>
          </a:stretch>
        </p:blipFill>
        <p:spPr bwMode="auto">
          <a:xfrm>
            <a:off x="1371600" y="2667000"/>
            <a:ext cx="5903912" cy="2952750"/>
          </a:xfrm>
          <a:prstGeom prst="rect">
            <a:avLst/>
          </a:prstGeom>
          <a:noFill/>
          <a:ln w="9525">
            <a:solidFill>
              <a:srgbClr val="0070C0"/>
            </a:solid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Effect transition="in" filter="wipe(down)">
                                      <p:cBhvr>
                                        <p:cTn id="7" dur="500"/>
                                        <p:tgtEl>
                                          <p:spTgt spid="46285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62851">
                                            <p:txEl>
                                              <p:pRg st="2" end="2"/>
                                            </p:txEl>
                                          </p:spTgt>
                                        </p:tgtEl>
                                        <p:attrNameLst>
                                          <p:attrName>style.visibility</p:attrName>
                                        </p:attrNameLst>
                                      </p:cBhvr>
                                      <p:to>
                                        <p:strVal val="visible"/>
                                      </p:to>
                                    </p:set>
                                    <p:animEffect transition="in" filter="wipe(down)">
                                      <p:cBhvr>
                                        <p:cTn id="10" dur="500"/>
                                        <p:tgtEl>
                                          <p:spTgt spid="4628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62852"/>
                                        </p:tgtEl>
                                        <p:attrNameLst>
                                          <p:attrName>style.visibility</p:attrName>
                                        </p:attrNameLst>
                                      </p:cBhvr>
                                      <p:to>
                                        <p:strVal val="visible"/>
                                      </p:to>
                                    </p:set>
                                    <p:animEffect transition="in" filter="wipe(down)">
                                      <p:cBhvr>
                                        <p:cTn id="15" dur="500"/>
                                        <p:tgtEl>
                                          <p:spTgt spid="462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灯片编号占位符 5"/>
          <p:cNvSpPr txBox="1">
            <a:spLocks noGrp="1"/>
          </p:cNvSpPr>
          <p:nvPr/>
        </p:nvSpPr>
        <p:spPr bwMode="auto">
          <a:xfrm>
            <a:off x="7019925" y="6237288"/>
            <a:ext cx="1905000" cy="457200"/>
          </a:xfrm>
          <a:prstGeom prst="rect">
            <a:avLst/>
          </a:prstGeom>
          <a:noFill/>
          <a:ln w="9525">
            <a:noFill/>
            <a:miter lim="800000"/>
            <a:headEnd/>
            <a:tailEnd/>
          </a:ln>
        </p:spPr>
        <p:txBody>
          <a:bodyPr anchor="b"/>
          <a:lstStyle/>
          <a:p>
            <a:pPr algn="r"/>
            <a:fld id="{595B4CD5-86D8-4D28-922E-9101EB1CD439}" type="slidenum">
              <a:rPr lang="en-US" altLang="zh-CN" sz="1400">
                <a:latin typeface="Tahoma" pitchFamily="34" charset="0"/>
              </a:rPr>
              <a:pPr algn="r"/>
              <a:t>59</a:t>
            </a:fld>
            <a:endParaRPr lang="en-US" altLang="zh-CN" sz="1400">
              <a:latin typeface="Tahoma" pitchFamily="34" charset="0"/>
            </a:endParaRPr>
          </a:p>
        </p:txBody>
      </p:sp>
      <p:pic>
        <p:nvPicPr>
          <p:cNvPr id="58371" name="Picture 4" descr="G12"/>
          <p:cNvPicPr>
            <a:picLocks noChangeAspect="1" noChangeArrowheads="1"/>
          </p:cNvPicPr>
          <p:nvPr/>
        </p:nvPicPr>
        <p:blipFill>
          <a:blip r:embed="rId2"/>
          <a:srcRect/>
          <a:stretch>
            <a:fillRect/>
          </a:stretch>
        </p:blipFill>
        <p:spPr bwMode="auto">
          <a:xfrm>
            <a:off x="0" y="117475"/>
            <a:ext cx="7164388" cy="6624638"/>
          </a:xfrm>
          <a:prstGeom prst="rect">
            <a:avLst/>
          </a:prstGeom>
          <a:noFill/>
          <a:ln w="9525">
            <a:noFill/>
            <a:miter lim="800000"/>
            <a:headEnd/>
            <a:tailEnd/>
          </a:ln>
        </p:spPr>
      </p:pic>
      <p:sp>
        <p:nvSpPr>
          <p:cNvPr id="464901" name="Rectangle 5"/>
          <p:cNvSpPr>
            <a:spLocks noGrp="1" noChangeArrowheads="1"/>
          </p:cNvSpPr>
          <p:nvPr>
            <p:ph type="body" idx="4294967295"/>
          </p:nvPr>
        </p:nvSpPr>
        <p:spPr>
          <a:xfrm>
            <a:off x="6877050" y="2060575"/>
            <a:ext cx="2266950" cy="3367076"/>
          </a:xfrm>
        </p:spPr>
        <p:txBody>
          <a:bodyPr>
            <a:spAutoFit/>
          </a:bodyPr>
          <a:lstStyle/>
          <a:p>
            <a:pPr eaLnBrk="1" hangingPunct="1">
              <a:defRPr/>
            </a:pPr>
            <a:r>
              <a:rPr lang="zh-CN" altLang="en-US" smtClean="0"/>
              <a:t>模块的大小</a:t>
            </a:r>
          </a:p>
          <a:p>
            <a:pPr eaLnBrk="1" hangingPunct="1">
              <a:defRPr/>
            </a:pPr>
            <a:r>
              <a:rPr lang="zh-CN" altLang="en-US" smtClean="0"/>
              <a:t>驱动和桩模块数量</a:t>
            </a:r>
          </a:p>
          <a:p>
            <a:pPr eaLnBrk="1" hangingPunct="1">
              <a:defRPr/>
            </a:pPr>
            <a:r>
              <a:rPr lang="zh-CN" altLang="en-US" smtClean="0"/>
              <a:t>消息接口的复杂度</a:t>
            </a:r>
          </a:p>
          <a:p>
            <a:pPr eaLnBrk="1" hangingPunct="1">
              <a:defRPr/>
            </a:pPr>
            <a:r>
              <a:rPr lang="en-US" altLang="zh-CN" smtClean="0">
                <a:latin typeface="Arial" charset="0"/>
              </a:rPr>
              <a:t>……</a:t>
            </a:r>
            <a:endParaRPr lang="en-US" altLang="zh-CN" smtClean="0"/>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dirty="0" smtClean="0"/>
              <a:t>什么是集成测试</a:t>
            </a:r>
          </a:p>
          <a:p>
            <a:pPr>
              <a:lnSpc>
                <a:spcPct val="120000"/>
              </a:lnSpc>
              <a:defRPr/>
            </a:pPr>
            <a:r>
              <a:rPr lang="zh-CN" altLang="en-US" dirty="0" smtClean="0"/>
              <a:t>集成测试策略</a:t>
            </a:r>
          </a:p>
          <a:p>
            <a:pPr>
              <a:lnSpc>
                <a:spcPct val="120000"/>
              </a:lnSpc>
              <a:defRPr/>
            </a:pPr>
            <a:r>
              <a:rPr lang="zh-CN" altLang="en-US" dirty="0" smtClean="0"/>
              <a:t>集成测试用例设计</a:t>
            </a:r>
          </a:p>
          <a:p>
            <a:pPr>
              <a:lnSpc>
                <a:spcPct val="120000"/>
              </a:lnSpc>
              <a:defRPr/>
            </a:pPr>
            <a:r>
              <a:rPr lang="zh-CN" altLang="en-US" dirty="0" smtClean="0"/>
              <a:t>集成测试过程</a:t>
            </a:r>
            <a:endParaRPr lang="en-US" altLang="zh-CN" dirty="0" smtClean="0"/>
          </a:p>
          <a:p>
            <a:pPr>
              <a:lnSpc>
                <a:spcPct val="120000"/>
              </a:lnSpc>
              <a:defRPr/>
            </a:pPr>
            <a:r>
              <a:rPr lang="zh-CN" altLang="en-US" dirty="0" smtClean="0"/>
              <a:t>应用</a:t>
            </a:r>
            <a:r>
              <a:rPr lang="en-US" altLang="zh-CN" dirty="0" smtClean="0"/>
              <a:t>Ant</a:t>
            </a:r>
            <a:r>
              <a:rPr lang="zh-CN" altLang="en-US" dirty="0" smtClean="0"/>
              <a:t>的持续集成</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6</a:t>
            </a:fld>
            <a:endParaRPr lang="en-US" altLang="zh-CN"/>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DEF26BBE-F156-44B0-8D51-1B89C5531B9F}" type="slidenum">
              <a:rPr lang="en-US" altLang="zh-CN" sz="1400">
                <a:latin typeface="Tahoma" pitchFamily="34" charset="0"/>
              </a:rPr>
              <a:pPr algn="r"/>
              <a:t>60</a:t>
            </a:fld>
            <a:endParaRPr lang="en-US" altLang="zh-CN" sz="1400">
              <a:latin typeface="Tahoma" pitchFamily="34" charset="0"/>
            </a:endParaRPr>
          </a:p>
        </p:txBody>
      </p:sp>
      <p:sp>
        <p:nvSpPr>
          <p:cNvPr id="465922"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模块分析</a:t>
            </a:r>
          </a:p>
        </p:txBody>
      </p:sp>
      <p:sp>
        <p:nvSpPr>
          <p:cNvPr id="465923" name="Rectangle 3"/>
          <p:cNvSpPr>
            <a:spLocks noGrp="1" noChangeArrowheads="1"/>
          </p:cNvSpPr>
          <p:nvPr>
            <p:ph type="body" idx="4294967295"/>
          </p:nvPr>
        </p:nvSpPr>
        <p:spPr/>
        <p:txBody>
          <a:bodyPr/>
          <a:lstStyle/>
          <a:p>
            <a:pPr eaLnBrk="1" hangingPunct="1">
              <a:lnSpc>
                <a:spcPct val="150000"/>
              </a:lnSpc>
              <a:defRPr/>
            </a:pPr>
            <a:r>
              <a:rPr lang="zh-CN" altLang="en-US" dirty="0" smtClean="0"/>
              <a:t>模块划分可以从以下几个角度出发考虑：</a:t>
            </a:r>
          </a:p>
          <a:p>
            <a:pPr lvl="1" eaLnBrk="1" hangingPunct="1">
              <a:lnSpc>
                <a:spcPct val="150000"/>
              </a:lnSpc>
              <a:defRPr/>
            </a:pPr>
            <a:r>
              <a:rPr lang="zh-CN" altLang="en-US" b="0" dirty="0" smtClean="0"/>
              <a:t>本次测试主要希望</a:t>
            </a:r>
            <a:r>
              <a:rPr lang="zh-CN" altLang="en-US" b="0" dirty="0" smtClean="0">
                <a:solidFill>
                  <a:srgbClr val="FF0000"/>
                </a:solidFill>
              </a:rPr>
              <a:t>测试哪个</a:t>
            </a:r>
            <a:r>
              <a:rPr lang="zh-CN" altLang="en-US" b="0" dirty="0" smtClean="0"/>
              <a:t>模块</a:t>
            </a:r>
          </a:p>
          <a:p>
            <a:pPr lvl="1" eaLnBrk="1" hangingPunct="1">
              <a:lnSpc>
                <a:spcPct val="150000"/>
              </a:lnSpc>
              <a:defRPr/>
            </a:pPr>
            <a:r>
              <a:rPr lang="zh-CN" altLang="en-US" b="0" dirty="0" smtClean="0"/>
              <a:t>这个模块与哪几个模块有最密切的</a:t>
            </a:r>
            <a:r>
              <a:rPr lang="zh-CN" altLang="en-US" b="0" dirty="0" smtClean="0">
                <a:solidFill>
                  <a:srgbClr val="FF0000"/>
                </a:solidFill>
              </a:rPr>
              <a:t>关系</a:t>
            </a:r>
          </a:p>
          <a:p>
            <a:pPr lvl="1" eaLnBrk="1" hangingPunct="1">
              <a:lnSpc>
                <a:spcPct val="150000"/>
              </a:lnSpc>
              <a:defRPr/>
            </a:pPr>
            <a:r>
              <a:rPr lang="zh-CN" altLang="en-US" b="0" dirty="0" smtClean="0"/>
              <a:t>把该模块与关系最密切的模块首先集成在一起</a:t>
            </a:r>
          </a:p>
          <a:p>
            <a:pPr lvl="1" eaLnBrk="1" hangingPunct="1">
              <a:lnSpc>
                <a:spcPct val="150000"/>
              </a:lnSpc>
              <a:defRPr/>
            </a:pPr>
            <a:r>
              <a:rPr lang="zh-CN" altLang="en-US" b="0" dirty="0" smtClean="0"/>
              <a:t>再考虑外围模块，消息流是否容易模拟，是否方便控制</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Effect transition="in" filter="checkerboard(across)">
                                      <p:cBhvr>
                                        <p:cTn id="7" dur="500"/>
                                        <p:tgtEl>
                                          <p:spTgt spid="4659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65923">
                                            <p:txEl>
                                              <p:pRg st="2" end="2"/>
                                            </p:txEl>
                                          </p:spTgt>
                                        </p:tgtEl>
                                        <p:attrNameLst>
                                          <p:attrName>style.visibility</p:attrName>
                                        </p:attrNameLst>
                                      </p:cBhvr>
                                      <p:to>
                                        <p:strVal val="visible"/>
                                      </p:to>
                                    </p:set>
                                    <p:animEffect transition="in" filter="checkerboard(across)">
                                      <p:cBhvr>
                                        <p:cTn id="12" dur="500"/>
                                        <p:tgtEl>
                                          <p:spTgt spid="4659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65923">
                                            <p:txEl>
                                              <p:pRg st="3" end="3"/>
                                            </p:txEl>
                                          </p:spTgt>
                                        </p:tgtEl>
                                        <p:attrNameLst>
                                          <p:attrName>style.visibility</p:attrName>
                                        </p:attrNameLst>
                                      </p:cBhvr>
                                      <p:to>
                                        <p:strVal val="visible"/>
                                      </p:to>
                                    </p:set>
                                    <p:animEffect transition="in" filter="checkerboard(across)">
                                      <p:cBhvr>
                                        <p:cTn id="17" dur="500"/>
                                        <p:tgtEl>
                                          <p:spTgt spid="4659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65923">
                                            <p:txEl>
                                              <p:pRg st="4" end="4"/>
                                            </p:txEl>
                                          </p:spTgt>
                                        </p:tgtEl>
                                        <p:attrNameLst>
                                          <p:attrName>style.visibility</p:attrName>
                                        </p:attrNameLst>
                                      </p:cBhvr>
                                      <p:to>
                                        <p:strVal val="visible"/>
                                      </p:to>
                                    </p:set>
                                    <p:animEffect transition="in" filter="checkerboard(across)">
                                      <p:cBhvr>
                                        <p:cTn id="22" dur="500"/>
                                        <p:tgtEl>
                                          <p:spTgt spid="465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txBox="1">
            <a:spLocks noGrp="1"/>
          </p:cNvSpPr>
          <p:nvPr/>
        </p:nvSpPr>
        <p:spPr bwMode="auto">
          <a:xfrm>
            <a:off x="2971800" y="6248400"/>
            <a:ext cx="1905000" cy="457200"/>
          </a:xfrm>
          <a:prstGeom prst="rect">
            <a:avLst/>
          </a:prstGeom>
          <a:noFill/>
          <a:ln w="9525">
            <a:noFill/>
            <a:miter lim="800000"/>
            <a:headEnd/>
            <a:tailEnd/>
          </a:ln>
        </p:spPr>
        <p:txBody>
          <a:bodyPr anchor="b"/>
          <a:lstStyle/>
          <a:p>
            <a:pPr algn="r"/>
            <a:fld id="{5AD8DAE9-7FB3-4D09-9FFC-E99AF4684B6A}" type="slidenum">
              <a:rPr lang="en-US" altLang="zh-CN" sz="1400">
                <a:latin typeface="Tahoma" pitchFamily="34" charset="0"/>
              </a:rPr>
              <a:pPr algn="r"/>
              <a:t>61</a:t>
            </a:fld>
            <a:endParaRPr lang="en-US" altLang="zh-CN" sz="1400">
              <a:latin typeface="Tahoma" pitchFamily="34" charset="0"/>
            </a:endParaRPr>
          </a:p>
        </p:txBody>
      </p:sp>
      <p:sp>
        <p:nvSpPr>
          <p:cNvPr id="466946"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接口分析</a:t>
            </a:r>
          </a:p>
        </p:txBody>
      </p:sp>
      <p:sp>
        <p:nvSpPr>
          <p:cNvPr id="466947" name="Rectangle 3"/>
          <p:cNvSpPr>
            <a:spLocks noGrp="1" noChangeArrowheads="1"/>
          </p:cNvSpPr>
          <p:nvPr>
            <p:ph type="body" idx="4294967295"/>
          </p:nvPr>
        </p:nvSpPr>
        <p:spPr>
          <a:xfrm>
            <a:off x="457200" y="982663"/>
            <a:ext cx="7772400" cy="4579937"/>
          </a:xfrm>
        </p:spPr>
        <p:txBody>
          <a:bodyPr/>
          <a:lstStyle/>
          <a:p>
            <a:pPr eaLnBrk="1" hangingPunct="1">
              <a:lnSpc>
                <a:spcPct val="130000"/>
              </a:lnSpc>
              <a:defRPr/>
            </a:pPr>
            <a:r>
              <a:rPr lang="zh-CN" altLang="en-US" dirty="0" smtClean="0"/>
              <a:t>接口分析可以通过以下几个步骤来完成：</a:t>
            </a:r>
          </a:p>
          <a:p>
            <a:pPr lvl="1" eaLnBrk="1" hangingPunct="1">
              <a:lnSpc>
                <a:spcPct val="130000"/>
              </a:lnSpc>
              <a:defRPr/>
            </a:pPr>
            <a:r>
              <a:rPr lang="zh-CN" altLang="en-US" sz="2400" b="0" dirty="0" smtClean="0"/>
              <a:t>确定</a:t>
            </a:r>
            <a:r>
              <a:rPr lang="zh-CN" altLang="en-US" sz="2400" b="0" dirty="0" smtClean="0">
                <a:solidFill>
                  <a:srgbClr val="FF0000"/>
                </a:solidFill>
              </a:rPr>
              <a:t>系统的边界</a:t>
            </a:r>
            <a:r>
              <a:rPr lang="zh-CN" altLang="en-US" sz="2400" b="0" dirty="0" smtClean="0"/>
              <a:t>、</a:t>
            </a:r>
            <a:r>
              <a:rPr lang="zh-CN" altLang="en-US" sz="2400" b="0" dirty="0" smtClean="0">
                <a:solidFill>
                  <a:srgbClr val="FF0000"/>
                </a:solidFill>
              </a:rPr>
              <a:t>子系统的边界</a:t>
            </a:r>
            <a:r>
              <a:rPr lang="zh-CN" altLang="en-US" sz="2400" b="0" dirty="0" smtClean="0"/>
              <a:t>和</a:t>
            </a:r>
            <a:r>
              <a:rPr lang="zh-CN" altLang="en-US" sz="2400" b="0" dirty="0" smtClean="0">
                <a:solidFill>
                  <a:srgbClr val="FF0000"/>
                </a:solidFill>
              </a:rPr>
              <a:t>模块的边界</a:t>
            </a:r>
          </a:p>
          <a:p>
            <a:pPr lvl="1" eaLnBrk="1" hangingPunct="1">
              <a:lnSpc>
                <a:spcPct val="130000"/>
              </a:lnSpc>
              <a:defRPr/>
            </a:pPr>
            <a:r>
              <a:rPr lang="zh-CN" altLang="en-US" sz="2400" b="0" dirty="0" smtClean="0"/>
              <a:t>确定</a:t>
            </a:r>
            <a:r>
              <a:rPr lang="zh-CN" altLang="en-US" sz="2400" b="0" dirty="0" smtClean="0">
                <a:solidFill>
                  <a:srgbClr val="FF0000"/>
                </a:solidFill>
              </a:rPr>
              <a:t>模块内</a:t>
            </a:r>
            <a:r>
              <a:rPr lang="zh-CN" altLang="en-US" sz="2400" b="0" dirty="0" smtClean="0"/>
              <a:t>部的接口</a:t>
            </a:r>
          </a:p>
          <a:p>
            <a:pPr lvl="1" eaLnBrk="1" hangingPunct="1">
              <a:lnSpc>
                <a:spcPct val="130000"/>
              </a:lnSpc>
              <a:defRPr/>
            </a:pPr>
            <a:r>
              <a:rPr lang="zh-CN" altLang="en-US" sz="2400" b="0" dirty="0" smtClean="0"/>
              <a:t>确定子系统内</a:t>
            </a:r>
            <a:r>
              <a:rPr lang="zh-CN" altLang="en-US" sz="2400" b="0" dirty="0" smtClean="0">
                <a:solidFill>
                  <a:srgbClr val="FF0000"/>
                </a:solidFill>
              </a:rPr>
              <a:t>模块间</a:t>
            </a:r>
            <a:r>
              <a:rPr lang="zh-CN" altLang="en-US" sz="2400" b="0" dirty="0" smtClean="0"/>
              <a:t>接口</a:t>
            </a:r>
          </a:p>
          <a:p>
            <a:pPr lvl="1" eaLnBrk="1" hangingPunct="1">
              <a:lnSpc>
                <a:spcPct val="130000"/>
              </a:lnSpc>
              <a:defRPr/>
            </a:pPr>
            <a:r>
              <a:rPr lang="zh-CN" altLang="en-US" sz="2400" b="0" dirty="0" smtClean="0"/>
              <a:t>确定</a:t>
            </a:r>
            <a:r>
              <a:rPr lang="zh-CN" altLang="en-US" sz="2400" b="0" dirty="0" smtClean="0">
                <a:solidFill>
                  <a:srgbClr val="FF0000"/>
                </a:solidFill>
              </a:rPr>
              <a:t>子系统间</a:t>
            </a:r>
            <a:r>
              <a:rPr lang="zh-CN" altLang="en-US" sz="2400" b="0" dirty="0" smtClean="0"/>
              <a:t>接口</a:t>
            </a:r>
          </a:p>
          <a:p>
            <a:pPr lvl="1" eaLnBrk="1" hangingPunct="1">
              <a:lnSpc>
                <a:spcPct val="130000"/>
              </a:lnSpc>
              <a:defRPr/>
            </a:pPr>
            <a:r>
              <a:rPr lang="zh-CN" altLang="en-US" sz="2400" b="0" dirty="0" smtClean="0"/>
              <a:t>确定</a:t>
            </a:r>
            <a:r>
              <a:rPr lang="zh-CN" altLang="en-US" sz="2400" b="0" dirty="0" smtClean="0">
                <a:solidFill>
                  <a:srgbClr val="FF0000"/>
                </a:solidFill>
              </a:rPr>
              <a:t>系统与操作系统</a:t>
            </a:r>
            <a:r>
              <a:rPr lang="zh-CN" altLang="en-US" sz="2400" b="0" dirty="0" smtClean="0"/>
              <a:t>的接口</a:t>
            </a:r>
          </a:p>
          <a:p>
            <a:pPr lvl="1" eaLnBrk="1" hangingPunct="1">
              <a:lnSpc>
                <a:spcPct val="130000"/>
              </a:lnSpc>
              <a:defRPr/>
            </a:pPr>
            <a:r>
              <a:rPr lang="zh-CN" altLang="en-US" sz="2400" b="0" dirty="0" smtClean="0"/>
              <a:t>确定</a:t>
            </a:r>
            <a:r>
              <a:rPr lang="zh-CN" altLang="en-US" sz="2400" b="0" dirty="0" smtClean="0">
                <a:solidFill>
                  <a:srgbClr val="FF0000"/>
                </a:solidFill>
              </a:rPr>
              <a:t>系统与硬件</a:t>
            </a:r>
            <a:r>
              <a:rPr lang="zh-CN" altLang="en-US" sz="2400" b="0" dirty="0" smtClean="0"/>
              <a:t>的接口</a:t>
            </a:r>
          </a:p>
          <a:p>
            <a:pPr lvl="1" eaLnBrk="1" hangingPunct="1">
              <a:lnSpc>
                <a:spcPct val="130000"/>
              </a:lnSpc>
              <a:defRPr/>
            </a:pPr>
            <a:r>
              <a:rPr lang="zh-CN" altLang="en-US" sz="2400" b="0" dirty="0" smtClean="0"/>
              <a:t>确定</a:t>
            </a:r>
            <a:r>
              <a:rPr lang="zh-CN" altLang="en-US" sz="2400" b="0" dirty="0" smtClean="0">
                <a:solidFill>
                  <a:srgbClr val="FF0000"/>
                </a:solidFill>
              </a:rPr>
              <a:t>系统与第三方软件</a:t>
            </a:r>
            <a:r>
              <a:rPr lang="zh-CN" altLang="en-US" sz="2400" b="0" dirty="0" smtClean="0"/>
              <a:t>的接口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66947">
                                            <p:txEl>
                                              <p:pRg st="1" end="1"/>
                                            </p:txEl>
                                          </p:spTgt>
                                        </p:tgtEl>
                                        <p:attrNameLst>
                                          <p:attrName>style.visibility</p:attrName>
                                        </p:attrNameLst>
                                      </p:cBhvr>
                                      <p:to>
                                        <p:strVal val="visible"/>
                                      </p:to>
                                    </p:set>
                                    <p:anim calcmode="lin" valueType="num">
                                      <p:cBhvr>
                                        <p:cTn id="7" dur="500" fill="hold"/>
                                        <p:tgtEl>
                                          <p:spTgt spid="46694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6694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66947">
                                            <p:txEl>
                                              <p:pRg st="2" end="2"/>
                                            </p:txEl>
                                          </p:spTgt>
                                        </p:tgtEl>
                                        <p:attrNameLst>
                                          <p:attrName>style.visibility</p:attrName>
                                        </p:attrNameLst>
                                      </p:cBhvr>
                                      <p:to>
                                        <p:strVal val="visible"/>
                                      </p:to>
                                    </p:set>
                                    <p:anim calcmode="lin" valueType="num">
                                      <p:cBhvr>
                                        <p:cTn id="13" dur="500" fill="hold"/>
                                        <p:tgtEl>
                                          <p:spTgt spid="466947">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46694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66947">
                                            <p:txEl>
                                              <p:pRg st="3" end="3"/>
                                            </p:txEl>
                                          </p:spTgt>
                                        </p:tgtEl>
                                        <p:attrNameLst>
                                          <p:attrName>style.visibility</p:attrName>
                                        </p:attrNameLst>
                                      </p:cBhvr>
                                      <p:to>
                                        <p:strVal val="visible"/>
                                      </p:to>
                                    </p:set>
                                    <p:anim calcmode="lin" valueType="num">
                                      <p:cBhvr>
                                        <p:cTn id="19" dur="500" fill="hold"/>
                                        <p:tgtEl>
                                          <p:spTgt spid="466947">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46694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66947">
                                            <p:txEl>
                                              <p:pRg st="4" end="4"/>
                                            </p:txEl>
                                          </p:spTgt>
                                        </p:tgtEl>
                                        <p:attrNameLst>
                                          <p:attrName>style.visibility</p:attrName>
                                        </p:attrNameLst>
                                      </p:cBhvr>
                                      <p:to>
                                        <p:strVal val="visible"/>
                                      </p:to>
                                    </p:set>
                                    <p:anim calcmode="lin" valueType="num">
                                      <p:cBhvr>
                                        <p:cTn id="25" dur="500" fill="hold"/>
                                        <p:tgtEl>
                                          <p:spTgt spid="466947">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466947">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466947">
                                            <p:txEl>
                                              <p:pRg st="5" end="5"/>
                                            </p:txEl>
                                          </p:spTgt>
                                        </p:tgtEl>
                                        <p:attrNameLst>
                                          <p:attrName>style.visibility</p:attrName>
                                        </p:attrNameLst>
                                      </p:cBhvr>
                                      <p:to>
                                        <p:strVal val="visible"/>
                                      </p:to>
                                    </p:set>
                                    <p:anim calcmode="lin" valueType="num">
                                      <p:cBhvr>
                                        <p:cTn id="31" dur="500" fill="hold"/>
                                        <p:tgtEl>
                                          <p:spTgt spid="466947">
                                            <p:txEl>
                                              <p:pRg st="5" end="5"/>
                                            </p:txEl>
                                          </p:spTgt>
                                        </p:tgtEl>
                                        <p:attrNameLst>
                                          <p:attrName>ppt_w</p:attrName>
                                        </p:attrNameLst>
                                      </p:cBhvr>
                                      <p:tavLst>
                                        <p:tav tm="0">
                                          <p:val>
                                            <p:fltVal val="0"/>
                                          </p:val>
                                        </p:tav>
                                        <p:tav tm="100000">
                                          <p:val>
                                            <p:strVal val="#ppt_w"/>
                                          </p:val>
                                        </p:tav>
                                      </p:tavLst>
                                    </p:anim>
                                    <p:anim calcmode="lin" valueType="num">
                                      <p:cBhvr>
                                        <p:cTn id="32" dur="500" fill="hold"/>
                                        <p:tgtEl>
                                          <p:spTgt spid="466947">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466947">
                                            <p:txEl>
                                              <p:pRg st="6" end="6"/>
                                            </p:txEl>
                                          </p:spTgt>
                                        </p:tgtEl>
                                        <p:attrNameLst>
                                          <p:attrName>style.visibility</p:attrName>
                                        </p:attrNameLst>
                                      </p:cBhvr>
                                      <p:to>
                                        <p:strVal val="visible"/>
                                      </p:to>
                                    </p:set>
                                    <p:anim calcmode="lin" valueType="num">
                                      <p:cBhvr>
                                        <p:cTn id="37" dur="500" fill="hold"/>
                                        <p:tgtEl>
                                          <p:spTgt spid="466947">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466947">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466947">
                                            <p:txEl>
                                              <p:pRg st="7" end="7"/>
                                            </p:txEl>
                                          </p:spTgt>
                                        </p:tgtEl>
                                        <p:attrNameLst>
                                          <p:attrName>style.visibility</p:attrName>
                                        </p:attrNameLst>
                                      </p:cBhvr>
                                      <p:to>
                                        <p:strVal val="visible"/>
                                      </p:to>
                                    </p:set>
                                    <p:anim calcmode="lin" valueType="num">
                                      <p:cBhvr>
                                        <p:cTn id="43" dur="500" fill="hold"/>
                                        <p:tgtEl>
                                          <p:spTgt spid="466947">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466947">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4A1BF625-E535-4F5F-AEFC-54130741B8DE}" type="slidenum">
              <a:rPr lang="en-US" altLang="zh-CN" sz="1400">
                <a:latin typeface="Tahoma" pitchFamily="34" charset="0"/>
              </a:rPr>
              <a:pPr algn="r"/>
              <a:t>62</a:t>
            </a:fld>
            <a:endParaRPr lang="en-US" altLang="zh-CN" sz="1400">
              <a:latin typeface="Tahoma" pitchFamily="34" charset="0"/>
            </a:endParaRPr>
          </a:p>
        </p:txBody>
      </p:sp>
      <p:sp>
        <p:nvSpPr>
          <p:cNvPr id="467970"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环境</a:t>
            </a:r>
            <a:r>
              <a:rPr lang="zh-CN" altLang="en-US" sz="3200" dirty="0" smtClean="0"/>
              <a:t>分析</a:t>
            </a:r>
          </a:p>
        </p:txBody>
      </p:sp>
      <p:sp>
        <p:nvSpPr>
          <p:cNvPr id="467971" name="Rectangle 3"/>
          <p:cNvSpPr>
            <a:spLocks noGrp="1" noChangeArrowheads="1"/>
          </p:cNvSpPr>
          <p:nvPr>
            <p:ph type="body" idx="4294967295"/>
          </p:nvPr>
        </p:nvSpPr>
        <p:spPr/>
        <p:txBody>
          <a:bodyPr/>
          <a:lstStyle/>
          <a:p>
            <a:pPr eaLnBrk="1" hangingPunct="1">
              <a:lnSpc>
                <a:spcPct val="150000"/>
              </a:lnSpc>
              <a:defRPr/>
            </a:pPr>
            <a:r>
              <a:rPr lang="zh-CN" altLang="en-US" dirty="0" smtClean="0"/>
              <a:t>可以从以下几个方面进行</a:t>
            </a:r>
          </a:p>
          <a:p>
            <a:pPr lvl="1" eaLnBrk="1" hangingPunct="1">
              <a:lnSpc>
                <a:spcPct val="150000"/>
              </a:lnSpc>
              <a:defRPr/>
            </a:pPr>
            <a:r>
              <a:rPr lang="zh-CN" altLang="en-US" b="0" dirty="0" smtClean="0"/>
              <a:t>硬件环境</a:t>
            </a:r>
          </a:p>
          <a:p>
            <a:pPr lvl="1" eaLnBrk="1" hangingPunct="1">
              <a:lnSpc>
                <a:spcPct val="150000"/>
              </a:lnSpc>
              <a:defRPr/>
            </a:pPr>
            <a:r>
              <a:rPr lang="zh-CN" altLang="en-US" b="0" dirty="0" smtClean="0"/>
              <a:t>操作系统环境</a:t>
            </a:r>
          </a:p>
          <a:p>
            <a:pPr lvl="1" eaLnBrk="1" hangingPunct="1">
              <a:lnSpc>
                <a:spcPct val="150000"/>
              </a:lnSpc>
              <a:defRPr/>
            </a:pPr>
            <a:r>
              <a:rPr lang="zh-CN" altLang="en-US" b="0" dirty="0" smtClean="0"/>
              <a:t>数据库环境</a:t>
            </a:r>
          </a:p>
          <a:p>
            <a:pPr lvl="1" eaLnBrk="1" hangingPunct="1">
              <a:lnSpc>
                <a:spcPct val="150000"/>
              </a:lnSpc>
              <a:defRPr/>
            </a:pPr>
            <a:r>
              <a:rPr lang="zh-CN" altLang="en-US" b="0" dirty="0" smtClean="0"/>
              <a:t>网络环境</a:t>
            </a:r>
          </a:p>
          <a:p>
            <a:pPr eaLnBrk="1" hangingPunct="1">
              <a:defRPr/>
            </a:pPr>
            <a:endParaRPr lang="en-US" altLang="zh-CN" sz="3200" dirty="0" smtClean="0">
              <a:effectLst>
                <a:outerShdw blurRad="38100" dist="38100" dir="2700000" algn="tl">
                  <a:srgbClr val="C0C0C0"/>
                </a:outerShdw>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animScale>
                                      <p:cBhvr>
                                        <p:cTn id="7" dur="1000" decel="50000" fill="hold">
                                          <p:stCondLst>
                                            <p:cond delay="0"/>
                                          </p:stCondLst>
                                        </p:cTn>
                                        <p:tgtEl>
                                          <p:spTgt spid="467971">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67971">
                                            <p:txEl>
                                              <p:pRg st="1" end="1"/>
                                            </p:txEl>
                                          </p:spTgt>
                                        </p:tgtEl>
                                        <p:attrNameLst>
                                          <p:attrName>ppt_x</p:attrName>
                                          <p:attrName>ppt_y</p:attrName>
                                        </p:attrNameLst>
                                      </p:cBhvr>
                                    </p:animMotion>
                                    <p:animEffect transition="in" filter="fade">
                                      <p:cBhvr>
                                        <p:cTn id="9" dur="1000"/>
                                        <p:tgtEl>
                                          <p:spTgt spid="467971">
                                            <p:txEl>
                                              <p:pRg st="1" end="1"/>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467971">
                                            <p:txEl>
                                              <p:pRg st="2" end="2"/>
                                            </p:txEl>
                                          </p:spTgt>
                                        </p:tgtEl>
                                        <p:attrNameLst>
                                          <p:attrName>style.visibility</p:attrName>
                                        </p:attrNameLst>
                                      </p:cBhvr>
                                      <p:to>
                                        <p:strVal val="visible"/>
                                      </p:to>
                                    </p:set>
                                    <p:animScale>
                                      <p:cBhvr>
                                        <p:cTn id="12" dur="1000" decel="50000" fill="hold">
                                          <p:stCondLst>
                                            <p:cond delay="0"/>
                                          </p:stCondLst>
                                        </p:cTn>
                                        <p:tgtEl>
                                          <p:spTgt spid="467971">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467971">
                                            <p:txEl>
                                              <p:pRg st="2" end="2"/>
                                            </p:txEl>
                                          </p:spTgt>
                                        </p:tgtEl>
                                        <p:attrNameLst>
                                          <p:attrName>ppt_x</p:attrName>
                                          <p:attrName>ppt_y</p:attrName>
                                        </p:attrNameLst>
                                      </p:cBhvr>
                                    </p:animMotion>
                                    <p:animEffect transition="in" filter="fade">
                                      <p:cBhvr>
                                        <p:cTn id="14" dur="1000"/>
                                        <p:tgtEl>
                                          <p:spTgt spid="467971">
                                            <p:txEl>
                                              <p:pRg st="2" end="2"/>
                                            </p:txEl>
                                          </p:spTgt>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467971">
                                            <p:txEl>
                                              <p:pRg st="3" end="3"/>
                                            </p:txEl>
                                          </p:spTgt>
                                        </p:tgtEl>
                                        <p:attrNameLst>
                                          <p:attrName>style.visibility</p:attrName>
                                        </p:attrNameLst>
                                      </p:cBhvr>
                                      <p:to>
                                        <p:strVal val="visible"/>
                                      </p:to>
                                    </p:set>
                                    <p:animScale>
                                      <p:cBhvr>
                                        <p:cTn id="17" dur="1000" decel="50000" fill="hold">
                                          <p:stCondLst>
                                            <p:cond delay="0"/>
                                          </p:stCondLst>
                                        </p:cTn>
                                        <p:tgtEl>
                                          <p:spTgt spid="467971">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67971">
                                            <p:txEl>
                                              <p:pRg st="3" end="3"/>
                                            </p:txEl>
                                          </p:spTgt>
                                        </p:tgtEl>
                                        <p:attrNameLst>
                                          <p:attrName>ppt_x</p:attrName>
                                          <p:attrName>ppt_y</p:attrName>
                                        </p:attrNameLst>
                                      </p:cBhvr>
                                    </p:animMotion>
                                    <p:animEffect transition="in" filter="fade">
                                      <p:cBhvr>
                                        <p:cTn id="19" dur="1000"/>
                                        <p:tgtEl>
                                          <p:spTgt spid="467971">
                                            <p:txEl>
                                              <p:pRg st="3" end="3"/>
                                            </p:txEl>
                                          </p:spTgt>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467971">
                                            <p:txEl>
                                              <p:pRg st="4" end="4"/>
                                            </p:txEl>
                                          </p:spTgt>
                                        </p:tgtEl>
                                        <p:attrNameLst>
                                          <p:attrName>style.visibility</p:attrName>
                                        </p:attrNameLst>
                                      </p:cBhvr>
                                      <p:to>
                                        <p:strVal val="visible"/>
                                      </p:to>
                                    </p:set>
                                    <p:animScale>
                                      <p:cBhvr>
                                        <p:cTn id="22" dur="1000" decel="50000" fill="hold">
                                          <p:stCondLst>
                                            <p:cond delay="0"/>
                                          </p:stCondLst>
                                        </p:cTn>
                                        <p:tgtEl>
                                          <p:spTgt spid="467971">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467971">
                                            <p:txEl>
                                              <p:pRg st="4" end="4"/>
                                            </p:txEl>
                                          </p:spTgt>
                                        </p:tgtEl>
                                        <p:attrNameLst>
                                          <p:attrName>ppt_x</p:attrName>
                                          <p:attrName>ppt_y</p:attrName>
                                        </p:attrNameLst>
                                      </p:cBhvr>
                                    </p:animMotion>
                                    <p:animEffect transition="in" filter="fade">
                                      <p:cBhvr>
                                        <p:cTn id="24" dur="1000"/>
                                        <p:tgtEl>
                                          <p:spTgt spid="467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7BCEC7D7-E497-4972-83E7-5E73C28FA0D6}" type="slidenum">
              <a:rPr lang="en-US" altLang="zh-CN" sz="1400">
                <a:latin typeface="Tahoma" pitchFamily="34" charset="0"/>
              </a:rPr>
              <a:pPr algn="r"/>
              <a:t>63</a:t>
            </a:fld>
            <a:endParaRPr lang="en-US" altLang="zh-CN" sz="1400">
              <a:latin typeface="Tahoma" pitchFamily="34" charset="0"/>
            </a:endParaRPr>
          </a:p>
        </p:txBody>
      </p:sp>
      <p:sp>
        <p:nvSpPr>
          <p:cNvPr id="468994" name="Rectangle 2"/>
          <p:cNvSpPr>
            <a:spLocks noGrp="1" noChangeArrowheads="1"/>
          </p:cNvSpPr>
          <p:nvPr>
            <p:ph type="title" idx="4294967295"/>
          </p:nvPr>
        </p:nvSpPr>
        <p:spPr/>
        <p:txBody>
          <a:bodyPr/>
          <a:lstStyle/>
          <a:p>
            <a:pPr eaLnBrk="1" hangingPunct="1">
              <a:defRPr/>
            </a:pPr>
            <a:r>
              <a:rPr lang="zh-CN" altLang="en-US" sz="3200" smtClean="0"/>
              <a:t>集成测试环境示意图</a:t>
            </a:r>
          </a:p>
        </p:txBody>
      </p:sp>
      <p:pic>
        <p:nvPicPr>
          <p:cNvPr id="62468" name="Picture 4" descr="G13"/>
          <p:cNvPicPr>
            <a:picLocks noChangeAspect="1" noChangeArrowheads="1"/>
          </p:cNvPicPr>
          <p:nvPr/>
        </p:nvPicPr>
        <p:blipFill>
          <a:blip r:embed="rId2"/>
          <a:srcRect/>
          <a:stretch>
            <a:fillRect/>
          </a:stretch>
        </p:blipFill>
        <p:spPr bwMode="auto">
          <a:xfrm>
            <a:off x="611188" y="1066800"/>
            <a:ext cx="7993062" cy="5037138"/>
          </a:xfrm>
          <a:prstGeom prst="rect">
            <a:avLst/>
          </a:prstGeom>
          <a:noFill/>
          <a:ln w="9525">
            <a:solidFill>
              <a:srgbClr val="0070C0"/>
            </a:solidFill>
            <a:miter lim="800000"/>
            <a:headEnd/>
            <a:tailEnd/>
          </a:ln>
        </p:spPr>
      </p:pic>
    </p:spTree>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C94B77D1-D601-4BC9-8E1B-A1B4CF9B5551}" type="slidenum">
              <a:rPr lang="en-US" altLang="zh-CN" sz="1400">
                <a:latin typeface="Tahoma" pitchFamily="34" charset="0"/>
              </a:rPr>
              <a:pPr algn="r"/>
              <a:t>64</a:t>
            </a:fld>
            <a:endParaRPr lang="en-US" altLang="zh-CN" sz="1400">
              <a:latin typeface="Tahoma" pitchFamily="34" charset="0"/>
            </a:endParaRPr>
          </a:p>
        </p:txBody>
      </p:sp>
      <p:sp>
        <p:nvSpPr>
          <p:cNvPr id="470018"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实现</a:t>
            </a:r>
            <a:r>
              <a:rPr lang="zh-CN" altLang="en-US" sz="3200" dirty="0" smtClean="0"/>
              <a:t>阶段</a:t>
            </a:r>
          </a:p>
        </p:txBody>
      </p:sp>
      <p:sp>
        <p:nvSpPr>
          <p:cNvPr id="470019" name="Rectangle 3"/>
          <p:cNvSpPr>
            <a:spLocks noGrp="1" noChangeArrowheads="1"/>
          </p:cNvSpPr>
          <p:nvPr>
            <p:ph type="body" idx="4294967295"/>
          </p:nvPr>
        </p:nvSpPr>
        <p:spPr>
          <a:xfrm>
            <a:off x="533400" y="990600"/>
            <a:ext cx="7772400" cy="4579937"/>
          </a:xfrm>
        </p:spPr>
        <p:txBody>
          <a:bodyPr/>
          <a:lstStyle/>
          <a:p>
            <a:pPr eaLnBrk="1" hangingPunct="1">
              <a:lnSpc>
                <a:spcPct val="114000"/>
              </a:lnSpc>
              <a:defRPr/>
            </a:pPr>
            <a:r>
              <a:rPr lang="zh-CN" altLang="en-US" sz="2800" dirty="0" smtClean="0"/>
              <a:t>输入</a:t>
            </a:r>
          </a:p>
          <a:p>
            <a:pPr lvl="1" eaLnBrk="1" hangingPunct="1">
              <a:lnSpc>
                <a:spcPct val="114000"/>
              </a:lnSpc>
              <a:defRPr/>
            </a:pPr>
            <a:r>
              <a:rPr lang="zh-CN" altLang="en-US" b="0" dirty="0" smtClean="0"/>
              <a:t>需求规格说明书</a:t>
            </a:r>
          </a:p>
          <a:p>
            <a:pPr lvl="1" eaLnBrk="1" hangingPunct="1">
              <a:lnSpc>
                <a:spcPct val="114000"/>
              </a:lnSpc>
              <a:defRPr/>
            </a:pPr>
            <a:r>
              <a:rPr lang="zh-CN" altLang="en-US" b="0" dirty="0" smtClean="0"/>
              <a:t>概要设计</a:t>
            </a:r>
          </a:p>
          <a:p>
            <a:pPr lvl="1" eaLnBrk="1" hangingPunct="1">
              <a:lnSpc>
                <a:spcPct val="114000"/>
              </a:lnSpc>
              <a:defRPr/>
            </a:pPr>
            <a:r>
              <a:rPr lang="zh-CN" altLang="en-US" b="0" dirty="0" smtClean="0"/>
              <a:t>集成测试计划</a:t>
            </a:r>
          </a:p>
          <a:p>
            <a:pPr lvl="1" eaLnBrk="1" hangingPunct="1">
              <a:lnSpc>
                <a:spcPct val="114000"/>
              </a:lnSpc>
              <a:defRPr/>
            </a:pPr>
            <a:r>
              <a:rPr lang="zh-CN" altLang="en-US" b="0" dirty="0" smtClean="0"/>
              <a:t>集成测试设计</a:t>
            </a:r>
          </a:p>
          <a:p>
            <a:pPr eaLnBrk="1" hangingPunct="1">
              <a:lnSpc>
                <a:spcPct val="114000"/>
              </a:lnSpc>
              <a:defRPr/>
            </a:pPr>
            <a:r>
              <a:rPr lang="zh-CN" altLang="en-US" sz="2800" dirty="0" smtClean="0"/>
              <a:t>输出</a:t>
            </a:r>
          </a:p>
          <a:p>
            <a:pPr lvl="1" eaLnBrk="1" hangingPunct="1">
              <a:lnSpc>
                <a:spcPct val="114000"/>
              </a:lnSpc>
              <a:defRPr/>
            </a:pPr>
            <a:r>
              <a:rPr lang="zh-CN" altLang="en-US" b="0" dirty="0" smtClean="0">
                <a:solidFill>
                  <a:srgbClr val="FF0000"/>
                </a:solidFill>
              </a:rPr>
              <a:t>集成测试用例</a:t>
            </a:r>
          </a:p>
          <a:p>
            <a:pPr lvl="1" eaLnBrk="1" hangingPunct="1">
              <a:lnSpc>
                <a:spcPct val="114000"/>
              </a:lnSpc>
              <a:defRPr/>
            </a:pPr>
            <a:r>
              <a:rPr lang="zh-CN" altLang="en-US" b="0" dirty="0" smtClean="0"/>
              <a:t>集成测试</a:t>
            </a:r>
            <a:r>
              <a:rPr lang="zh-CN" altLang="en-US" b="0" dirty="0" smtClean="0">
                <a:solidFill>
                  <a:srgbClr val="FF0000"/>
                </a:solidFill>
              </a:rPr>
              <a:t>规程</a:t>
            </a:r>
          </a:p>
          <a:p>
            <a:pPr lvl="1" eaLnBrk="1" hangingPunct="1">
              <a:lnSpc>
                <a:spcPct val="114000"/>
              </a:lnSpc>
              <a:defRPr/>
            </a:pPr>
            <a:r>
              <a:rPr lang="zh-CN" altLang="en-US" b="0" dirty="0" smtClean="0">
                <a:solidFill>
                  <a:srgbClr val="FF0000"/>
                </a:solidFill>
              </a:rPr>
              <a:t>集成测试代码</a:t>
            </a:r>
            <a:r>
              <a:rPr lang="zh-CN" altLang="en-US" b="0" dirty="0" smtClean="0"/>
              <a:t>、集成测试脚本、集成测试工具（如果有）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Effect transition="in" filter="checkerboard(across)">
                                      <p:cBhvr>
                                        <p:cTn id="7" dur="500"/>
                                        <p:tgtEl>
                                          <p:spTgt spid="47001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70019">
                                            <p:txEl>
                                              <p:pRg st="1" end="1"/>
                                            </p:txEl>
                                          </p:spTgt>
                                        </p:tgtEl>
                                        <p:attrNameLst>
                                          <p:attrName>style.visibility</p:attrName>
                                        </p:attrNameLst>
                                      </p:cBhvr>
                                      <p:to>
                                        <p:strVal val="visible"/>
                                      </p:to>
                                    </p:set>
                                    <p:animEffect transition="in" filter="checkerboard(across)">
                                      <p:cBhvr>
                                        <p:cTn id="10" dur="500"/>
                                        <p:tgtEl>
                                          <p:spTgt spid="47001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70019">
                                            <p:txEl>
                                              <p:pRg st="2" end="2"/>
                                            </p:txEl>
                                          </p:spTgt>
                                        </p:tgtEl>
                                        <p:attrNameLst>
                                          <p:attrName>style.visibility</p:attrName>
                                        </p:attrNameLst>
                                      </p:cBhvr>
                                      <p:to>
                                        <p:strVal val="visible"/>
                                      </p:to>
                                    </p:set>
                                    <p:animEffect transition="in" filter="checkerboard(across)">
                                      <p:cBhvr>
                                        <p:cTn id="13" dur="500"/>
                                        <p:tgtEl>
                                          <p:spTgt spid="47001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70019">
                                            <p:txEl>
                                              <p:pRg st="3" end="3"/>
                                            </p:txEl>
                                          </p:spTgt>
                                        </p:tgtEl>
                                        <p:attrNameLst>
                                          <p:attrName>style.visibility</p:attrName>
                                        </p:attrNameLst>
                                      </p:cBhvr>
                                      <p:to>
                                        <p:strVal val="visible"/>
                                      </p:to>
                                    </p:set>
                                    <p:animEffect transition="in" filter="checkerboard(across)">
                                      <p:cBhvr>
                                        <p:cTn id="16" dur="500"/>
                                        <p:tgtEl>
                                          <p:spTgt spid="470019">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70019">
                                            <p:txEl>
                                              <p:pRg st="4" end="4"/>
                                            </p:txEl>
                                          </p:spTgt>
                                        </p:tgtEl>
                                        <p:attrNameLst>
                                          <p:attrName>style.visibility</p:attrName>
                                        </p:attrNameLst>
                                      </p:cBhvr>
                                      <p:to>
                                        <p:strVal val="visible"/>
                                      </p:to>
                                    </p:set>
                                    <p:animEffect transition="in" filter="checkerboard(across)">
                                      <p:cBhvr>
                                        <p:cTn id="19" dur="500"/>
                                        <p:tgtEl>
                                          <p:spTgt spid="47001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470019">
                                            <p:txEl>
                                              <p:pRg st="5" end="5"/>
                                            </p:txEl>
                                          </p:spTgt>
                                        </p:tgtEl>
                                        <p:attrNameLst>
                                          <p:attrName>style.visibility</p:attrName>
                                        </p:attrNameLst>
                                      </p:cBhvr>
                                      <p:to>
                                        <p:strVal val="visible"/>
                                      </p:to>
                                    </p:set>
                                    <p:animEffect transition="in" filter="checkerboard(across)">
                                      <p:cBhvr>
                                        <p:cTn id="24" dur="500"/>
                                        <p:tgtEl>
                                          <p:spTgt spid="470019">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470019">
                                            <p:txEl>
                                              <p:pRg st="6" end="6"/>
                                            </p:txEl>
                                          </p:spTgt>
                                        </p:tgtEl>
                                        <p:attrNameLst>
                                          <p:attrName>style.visibility</p:attrName>
                                        </p:attrNameLst>
                                      </p:cBhvr>
                                      <p:to>
                                        <p:strVal val="visible"/>
                                      </p:to>
                                    </p:set>
                                    <p:animEffect transition="in" filter="checkerboard(across)">
                                      <p:cBhvr>
                                        <p:cTn id="27" dur="500"/>
                                        <p:tgtEl>
                                          <p:spTgt spid="470019">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470019">
                                            <p:txEl>
                                              <p:pRg st="7" end="7"/>
                                            </p:txEl>
                                          </p:spTgt>
                                        </p:tgtEl>
                                        <p:attrNameLst>
                                          <p:attrName>style.visibility</p:attrName>
                                        </p:attrNameLst>
                                      </p:cBhvr>
                                      <p:to>
                                        <p:strVal val="visible"/>
                                      </p:to>
                                    </p:set>
                                    <p:animEffect transition="in" filter="checkerboard(across)">
                                      <p:cBhvr>
                                        <p:cTn id="30" dur="500"/>
                                        <p:tgtEl>
                                          <p:spTgt spid="470019">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70019">
                                            <p:txEl>
                                              <p:pRg st="8" end="8"/>
                                            </p:txEl>
                                          </p:spTgt>
                                        </p:tgtEl>
                                        <p:attrNameLst>
                                          <p:attrName>style.visibility</p:attrName>
                                        </p:attrNameLst>
                                      </p:cBhvr>
                                      <p:to>
                                        <p:strVal val="visible"/>
                                      </p:to>
                                    </p:set>
                                    <p:animEffect transition="in" filter="checkerboard(across)">
                                      <p:cBhvr>
                                        <p:cTn id="33" dur="500"/>
                                        <p:tgtEl>
                                          <p:spTgt spid="470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F74C15FC-18BF-4E61-AA07-41A4CC29E617}" type="slidenum">
              <a:rPr lang="en-US" altLang="zh-CN" sz="1400">
                <a:latin typeface="Tahoma" pitchFamily="34" charset="0"/>
              </a:rPr>
              <a:pPr algn="r"/>
              <a:t>65</a:t>
            </a:fld>
            <a:endParaRPr lang="en-US" altLang="zh-CN" sz="1400">
              <a:latin typeface="Tahoma" pitchFamily="34" charset="0"/>
            </a:endParaRPr>
          </a:p>
        </p:txBody>
      </p:sp>
      <p:sp>
        <p:nvSpPr>
          <p:cNvPr id="471042" name="Rectangle 2"/>
          <p:cNvSpPr>
            <a:spLocks noGrp="1" noChangeArrowheads="1"/>
          </p:cNvSpPr>
          <p:nvPr>
            <p:ph type="title" idx="4294967295"/>
          </p:nvPr>
        </p:nvSpPr>
        <p:spPr/>
        <p:txBody>
          <a:bodyPr/>
          <a:lstStyle/>
          <a:p>
            <a:pPr eaLnBrk="1" hangingPunct="1">
              <a:defRPr/>
            </a:pPr>
            <a:r>
              <a:rPr lang="zh-CN" altLang="en-US" sz="3200" smtClean="0"/>
              <a:t>实现阶段</a:t>
            </a:r>
          </a:p>
        </p:txBody>
      </p:sp>
      <p:sp>
        <p:nvSpPr>
          <p:cNvPr id="471043" name="Rectangle 3"/>
          <p:cNvSpPr>
            <a:spLocks noGrp="1" noChangeArrowheads="1"/>
          </p:cNvSpPr>
          <p:nvPr>
            <p:ph type="body" idx="4294967295"/>
          </p:nvPr>
        </p:nvSpPr>
        <p:spPr/>
        <p:txBody>
          <a:bodyPr/>
          <a:lstStyle/>
          <a:p>
            <a:pPr eaLnBrk="1" hangingPunct="1">
              <a:lnSpc>
                <a:spcPct val="150000"/>
              </a:lnSpc>
              <a:spcBef>
                <a:spcPts val="600"/>
              </a:spcBef>
              <a:spcAft>
                <a:spcPts val="600"/>
              </a:spcAft>
              <a:defRPr/>
            </a:pPr>
            <a:r>
              <a:rPr lang="zh-CN" altLang="en-US" dirty="0" smtClean="0"/>
              <a:t>活动步骤</a:t>
            </a:r>
          </a:p>
          <a:p>
            <a:pPr lvl="1" eaLnBrk="1" hangingPunct="1">
              <a:lnSpc>
                <a:spcPct val="150000"/>
              </a:lnSpc>
              <a:spcBef>
                <a:spcPts val="600"/>
              </a:spcBef>
              <a:spcAft>
                <a:spcPts val="600"/>
              </a:spcAft>
              <a:defRPr/>
            </a:pPr>
            <a:r>
              <a:rPr lang="zh-CN" altLang="en-US" b="0" dirty="0" smtClean="0"/>
              <a:t>集成测试</a:t>
            </a:r>
            <a:r>
              <a:rPr lang="zh-CN" altLang="en-US" b="0" dirty="0" smtClean="0">
                <a:solidFill>
                  <a:srgbClr val="FF0000"/>
                </a:solidFill>
              </a:rPr>
              <a:t>用例设计</a:t>
            </a:r>
          </a:p>
          <a:p>
            <a:pPr lvl="1" eaLnBrk="1" hangingPunct="1">
              <a:lnSpc>
                <a:spcPct val="150000"/>
              </a:lnSpc>
              <a:spcBef>
                <a:spcPts val="600"/>
              </a:spcBef>
              <a:spcAft>
                <a:spcPts val="600"/>
              </a:spcAft>
              <a:defRPr/>
            </a:pPr>
            <a:r>
              <a:rPr lang="zh-CN" altLang="en-US" b="0" dirty="0" smtClean="0"/>
              <a:t>集成测试</a:t>
            </a:r>
            <a:r>
              <a:rPr lang="zh-CN" altLang="en-US" b="0" dirty="0" smtClean="0">
                <a:solidFill>
                  <a:srgbClr val="FF0000"/>
                </a:solidFill>
              </a:rPr>
              <a:t>规程设计</a:t>
            </a:r>
          </a:p>
          <a:p>
            <a:pPr lvl="1" eaLnBrk="1" hangingPunct="1">
              <a:lnSpc>
                <a:spcPct val="150000"/>
              </a:lnSpc>
              <a:spcBef>
                <a:spcPts val="600"/>
              </a:spcBef>
              <a:spcAft>
                <a:spcPts val="600"/>
              </a:spcAft>
              <a:defRPr/>
            </a:pPr>
            <a:r>
              <a:rPr lang="zh-CN" altLang="en-US" b="0" dirty="0" smtClean="0"/>
              <a:t>集成测试</a:t>
            </a:r>
            <a:r>
              <a:rPr lang="zh-CN" altLang="en-US" b="0" dirty="0" smtClean="0">
                <a:solidFill>
                  <a:srgbClr val="FF0000"/>
                </a:solidFill>
              </a:rPr>
              <a:t>代码设计</a:t>
            </a:r>
            <a:r>
              <a:rPr lang="zh-CN" altLang="en-US" b="0" dirty="0" smtClean="0"/>
              <a:t>（如果需要）</a:t>
            </a:r>
          </a:p>
          <a:p>
            <a:pPr lvl="1" eaLnBrk="1" hangingPunct="1">
              <a:lnSpc>
                <a:spcPct val="150000"/>
              </a:lnSpc>
              <a:spcBef>
                <a:spcPts val="600"/>
              </a:spcBef>
              <a:spcAft>
                <a:spcPts val="600"/>
              </a:spcAft>
              <a:defRPr/>
            </a:pPr>
            <a:r>
              <a:rPr lang="zh-CN" altLang="en-US" b="0" dirty="0" smtClean="0"/>
              <a:t>集成测试脚本（如果需要）</a:t>
            </a:r>
          </a:p>
          <a:p>
            <a:pPr lvl="1" eaLnBrk="1" hangingPunct="1">
              <a:lnSpc>
                <a:spcPct val="150000"/>
              </a:lnSpc>
              <a:spcBef>
                <a:spcPts val="600"/>
              </a:spcBef>
              <a:spcAft>
                <a:spcPts val="600"/>
              </a:spcAft>
              <a:defRPr/>
            </a:pPr>
            <a:r>
              <a:rPr lang="zh-CN" altLang="en-US" b="0" dirty="0" smtClean="0"/>
              <a:t>集成测试工具（如果需要）</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471043">
                                            <p:txEl>
                                              <p:pRg st="1" end="1"/>
                                            </p:txEl>
                                          </p:spTgt>
                                        </p:tgtEl>
                                        <p:attrNameLst>
                                          <p:attrName>style.visibility</p:attrName>
                                        </p:attrNameLst>
                                      </p:cBhvr>
                                      <p:to>
                                        <p:strVal val="visible"/>
                                      </p:to>
                                    </p:set>
                                    <p:animEffect transition="in" filter="strips(downLeft)">
                                      <p:cBhvr>
                                        <p:cTn id="7" dur="500"/>
                                        <p:tgtEl>
                                          <p:spTgt spid="471043">
                                            <p:txEl>
                                              <p:pRg st="1" end="1"/>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471043">
                                            <p:txEl>
                                              <p:pRg st="2" end="2"/>
                                            </p:txEl>
                                          </p:spTgt>
                                        </p:tgtEl>
                                        <p:attrNameLst>
                                          <p:attrName>style.visibility</p:attrName>
                                        </p:attrNameLst>
                                      </p:cBhvr>
                                      <p:to>
                                        <p:strVal val="visible"/>
                                      </p:to>
                                    </p:set>
                                    <p:animEffect transition="in" filter="strips(downLeft)">
                                      <p:cBhvr>
                                        <p:cTn id="10" dur="500"/>
                                        <p:tgtEl>
                                          <p:spTgt spid="471043">
                                            <p:txEl>
                                              <p:pRg st="2" end="2"/>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471043">
                                            <p:txEl>
                                              <p:pRg st="3" end="3"/>
                                            </p:txEl>
                                          </p:spTgt>
                                        </p:tgtEl>
                                        <p:attrNameLst>
                                          <p:attrName>style.visibility</p:attrName>
                                        </p:attrNameLst>
                                      </p:cBhvr>
                                      <p:to>
                                        <p:strVal val="visible"/>
                                      </p:to>
                                    </p:set>
                                    <p:animEffect transition="in" filter="strips(downLeft)">
                                      <p:cBhvr>
                                        <p:cTn id="13" dur="500"/>
                                        <p:tgtEl>
                                          <p:spTgt spid="471043">
                                            <p:txEl>
                                              <p:pRg st="3" end="3"/>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471043">
                                            <p:txEl>
                                              <p:pRg st="4" end="4"/>
                                            </p:txEl>
                                          </p:spTgt>
                                        </p:tgtEl>
                                        <p:attrNameLst>
                                          <p:attrName>style.visibility</p:attrName>
                                        </p:attrNameLst>
                                      </p:cBhvr>
                                      <p:to>
                                        <p:strVal val="visible"/>
                                      </p:to>
                                    </p:set>
                                    <p:animEffect transition="in" filter="strips(downLeft)">
                                      <p:cBhvr>
                                        <p:cTn id="16" dur="500"/>
                                        <p:tgtEl>
                                          <p:spTgt spid="471043">
                                            <p:txEl>
                                              <p:pRg st="4" end="4"/>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471043">
                                            <p:txEl>
                                              <p:pRg st="5" end="5"/>
                                            </p:txEl>
                                          </p:spTgt>
                                        </p:tgtEl>
                                        <p:attrNameLst>
                                          <p:attrName>style.visibility</p:attrName>
                                        </p:attrNameLst>
                                      </p:cBhvr>
                                      <p:to>
                                        <p:strVal val="visible"/>
                                      </p:to>
                                    </p:set>
                                    <p:animEffect transition="in" filter="strips(downLeft)">
                                      <p:cBhvr>
                                        <p:cTn id="19" dur="500"/>
                                        <p:tgtEl>
                                          <p:spTgt spid="471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98458A29-6E5D-4555-B47B-3A9DF29466DF}" type="slidenum">
              <a:rPr lang="en-US" altLang="zh-CN" sz="1400">
                <a:latin typeface="Tahoma" pitchFamily="34" charset="0"/>
              </a:rPr>
              <a:pPr algn="r"/>
              <a:t>66</a:t>
            </a:fld>
            <a:endParaRPr lang="en-US" altLang="zh-CN" sz="1400">
              <a:latin typeface="Tahoma" pitchFamily="34" charset="0"/>
            </a:endParaRPr>
          </a:p>
        </p:txBody>
      </p:sp>
      <p:sp>
        <p:nvSpPr>
          <p:cNvPr id="472066" name="Rectangle 2"/>
          <p:cNvSpPr>
            <a:spLocks noGrp="1" noChangeArrowheads="1"/>
          </p:cNvSpPr>
          <p:nvPr>
            <p:ph type="title" idx="4294967295"/>
          </p:nvPr>
        </p:nvSpPr>
        <p:spPr/>
        <p:txBody>
          <a:bodyPr/>
          <a:lstStyle/>
          <a:p>
            <a:pPr eaLnBrk="1" hangingPunct="1">
              <a:defRPr/>
            </a:pPr>
            <a:r>
              <a:rPr lang="zh-CN" altLang="en-US" sz="3200" dirty="0" smtClean="0">
                <a:solidFill>
                  <a:srgbClr val="FF0000"/>
                </a:solidFill>
              </a:rPr>
              <a:t>执行</a:t>
            </a:r>
            <a:r>
              <a:rPr lang="zh-CN" altLang="en-US" sz="3200" dirty="0" smtClean="0"/>
              <a:t>阶段</a:t>
            </a:r>
          </a:p>
        </p:txBody>
      </p:sp>
      <p:sp>
        <p:nvSpPr>
          <p:cNvPr id="472067" name="Rectangle 3"/>
          <p:cNvSpPr>
            <a:spLocks noGrp="1" noChangeArrowheads="1"/>
          </p:cNvSpPr>
          <p:nvPr>
            <p:ph type="body" idx="4294967295"/>
          </p:nvPr>
        </p:nvSpPr>
        <p:spPr/>
        <p:txBody>
          <a:bodyPr/>
          <a:lstStyle/>
          <a:p>
            <a:pPr eaLnBrk="1" hangingPunct="1">
              <a:lnSpc>
                <a:spcPct val="150000"/>
              </a:lnSpc>
              <a:defRPr/>
            </a:pPr>
            <a:r>
              <a:rPr lang="zh-CN" altLang="en-US" dirty="0" smtClean="0"/>
              <a:t>输入</a:t>
            </a:r>
          </a:p>
          <a:p>
            <a:pPr lvl="1" eaLnBrk="1" hangingPunct="1">
              <a:lnSpc>
                <a:spcPct val="150000"/>
              </a:lnSpc>
              <a:defRPr/>
            </a:pPr>
            <a:r>
              <a:rPr lang="zh-CN" altLang="en-US" b="0" dirty="0" smtClean="0"/>
              <a:t>需求规格说明书</a:t>
            </a:r>
          </a:p>
          <a:p>
            <a:pPr lvl="1" eaLnBrk="1" hangingPunct="1">
              <a:lnSpc>
                <a:spcPct val="150000"/>
              </a:lnSpc>
              <a:defRPr/>
            </a:pPr>
            <a:r>
              <a:rPr lang="zh-CN" altLang="en-US" b="0" dirty="0" smtClean="0"/>
              <a:t>概要设计</a:t>
            </a:r>
          </a:p>
          <a:p>
            <a:pPr lvl="1" eaLnBrk="1" hangingPunct="1">
              <a:lnSpc>
                <a:spcPct val="150000"/>
              </a:lnSpc>
              <a:defRPr/>
            </a:pPr>
            <a:r>
              <a:rPr lang="zh-CN" altLang="en-US" b="0" dirty="0" smtClean="0"/>
              <a:t>集成测试计划</a:t>
            </a:r>
          </a:p>
          <a:p>
            <a:pPr lvl="1" eaLnBrk="1" hangingPunct="1">
              <a:lnSpc>
                <a:spcPct val="150000"/>
              </a:lnSpc>
              <a:defRPr/>
            </a:pPr>
            <a:r>
              <a:rPr lang="zh-CN" altLang="en-US" b="0" dirty="0" smtClean="0"/>
              <a:t>集成测试设计</a:t>
            </a:r>
          </a:p>
          <a:p>
            <a:pPr lvl="1" eaLnBrk="1" hangingPunct="1">
              <a:lnSpc>
                <a:spcPct val="150000"/>
              </a:lnSpc>
              <a:defRPr/>
            </a:pPr>
            <a:r>
              <a:rPr lang="zh-CN" altLang="en-US" b="0" dirty="0" smtClean="0"/>
              <a:t>集成测试用例</a:t>
            </a:r>
          </a:p>
          <a:p>
            <a:pPr lvl="1" eaLnBrk="1" hangingPunct="1">
              <a:lnSpc>
                <a:spcPct val="150000"/>
              </a:lnSpc>
              <a:defRPr/>
            </a:pPr>
            <a:r>
              <a:rPr lang="zh-CN" altLang="en-US" b="0" dirty="0" smtClean="0"/>
              <a:t>集成测试规程</a:t>
            </a:r>
          </a:p>
        </p:txBody>
      </p:sp>
      <p:sp>
        <p:nvSpPr>
          <p:cNvPr id="5" name="矩形 4"/>
          <p:cNvSpPr/>
          <p:nvPr/>
        </p:nvSpPr>
        <p:spPr>
          <a:xfrm>
            <a:off x="4267200" y="1676400"/>
            <a:ext cx="4572000" cy="3719736"/>
          </a:xfrm>
          <a:prstGeom prst="rect">
            <a:avLst/>
          </a:prstGeom>
        </p:spPr>
        <p:txBody>
          <a:bodyPr>
            <a:spAutoFit/>
          </a:bodyPr>
          <a:lstStyle/>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集成测试代码（如果有） </a:t>
            </a:r>
          </a:p>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集成测试脚本（如果有） </a:t>
            </a:r>
          </a:p>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集成测试工具（如果有）</a:t>
            </a:r>
          </a:p>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详细设计</a:t>
            </a:r>
          </a:p>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代码</a:t>
            </a:r>
          </a:p>
          <a:p>
            <a:pPr marL="742950" lvl="1" indent="-285750">
              <a:lnSpc>
                <a:spcPct val="150000"/>
              </a:lnSpc>
              <a:spcBef>
                <a:spcPct val="20000"/>
              </a:spcBef>
              <a:buClr>
                <a:srgbClr val="008000"/>
              </a:buClr>
              <a:buSzPct val="70000"/>
              <a:buFont typeface="Wingdings" pitchFamily="2" charset="2"/>
              <a:buChar char="Ø"/>
              <a:defRPr/>
            </a:pPr>
            <a:r>
              <a:rPr lang="zh-CN" altLang="en-US" sz="2400" i="0" dirty="0" smtClean="0">
                <a:solidFill>
                  <a:schemeClr val="accent2"/>
                </a:solidFill>
                <a:latin typeface="+mn-lt"/>
                <a:ea typeface="楷体_GB2312" pitchFamily="49" charset="-122"/>
                <a:cs typeface="楷体_GB2312"/>
              </a:rPr>
              <a:t>单元测试报告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72067">
                                            <p:txEl>
                                              <p:pRg st="1" end="1"/>
                                            </p:txEl>
                                          </p:spTgt>
                                        </p:tgtEl>
                                        <p:attrNameLst>
                                          <p:attrName>style.visibility</p:attrName>
                                        </p:attrNameLst>
                                      </p:cBhvr>
                                      <p:to>
                                        <p:strVal val="visible"/>
                                      </p:to>
                                    </p:set>
                                    <p:anim calcmode="lin" valueType="num">
                                      <p:cBhvr>
                                        <p:cTn id="7" dur="500" fill="hold"/>
                                        <p:tgtEl>
                                          <p:spTgt spid="472067">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2067">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472067">
                                            <p:txEl>
                                              <p:pRg st="2" end="2"/>
                                            </p:txEl>
                                          </p:spTgt>
                                        </p:tgtEl>
                                        <p:attrNameLst>
                                          <p:attrName>style.visibility</p:attrName>
                                        </p:attrNameLst>
                                      </p:cBhvr>
                                      <p:to>
                                        <p:strVal val="visible"/>
                                      </p:to>
                                    </p:set>
                                    <p:anim calcmode="lin" valueType="num">
                                      <p:cBhvr>
                                        <p:cTn id="11" dur="500" fill="hold"/>
                                        <p:tgtEl>
                                          <p:spTgt spid="472067">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472067">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472067">
                                            <p:txEl>
                                              <p:pRg st="3" end="3"/>
                                            </p:txEl>
                                          </p:spTgt>
                                        </p:tgtEl>
                                        <p:attrNameLst>
                                          <p:attrName>style.visibility</p:attrName>
                                        </p:attrNameLst>
                                      </p:cBhvr>
                                      <p:to>
                                        <p:strVal val="visible"/>
                                      </p:to>
                                    </p:set>
                                    <p:anim calcmode="lin" valueType="num">
                                      <p:cBhvr>
                                        <p:cTn id="15" dur="500" fill="hold"/>
                                        <p:tgtEl>
                                          <p:spTgt spid="472067">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472067">
                                            <p:txEl>
                                              <p:pRg st="3" end="3"/>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472067">
                                            <p:txEl>
                                              <p:pRg st="4" end="4"/>
                                            </p:txEl>
                                          </p:spTgt>
                                        </p:tgtEl>
                                        <p:attrNameLst>
                                          <p:attrName>style.visibility</p:attrName>
                                        </p:attrNameLst>
                                      </p:cBhvr>
                                      <p:to>
                                        <p:strVal val="visible"/>
                                      </p:to>
                                    </p:set>
                                    <p:anim calcmode="lin" valueType="num">
                                      <p:cBhvr>
                                        <p:cTn id="19" dur="500" fill="hold"/>
                                        <p:tgtEl>
                                          <p:spTgt spid="472067">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472067">
                                            <p:txEl>
                                              <p:pRg st="4" end="4"/>
                                            </p:txEl>
                                          </p:spTgt>
                                        </p:tgtEl>
                                        <p:attrNameLst>
                                          <p:attrName>ppt_h</p:attrName>
                                        </p:attrNameLst>
                                      </p:cBhvr>
                                      <p:tavLst>
                                        <p:tav tm="0">
                                          <p:val>
                                            <p:strVal val="#ppt_h"/>
                                          </p:val>
                                        </p:tav>
                                        <p:tav tm="100000">
                                          <p:val>
                                            <p:strVal val="#ppt_h"/>
                                          </p:val>
                                        </p:tav>
                                      </p:tavLst>
                                    </p:anim>
                                  </p:childTnLst>
                                </p:cTn>
                              </p:par>
                              <p:par>
                                <p:cTn id="21" presetID="17" presetClass="entr" presetSubtype="10" fill="hold" nodeType="withEffect">
                                  <p:stCondLst>
                                    <p:cond delay="0"/>
                                  </p:stCondLst>
                                  <p:childTnLst>
                                    <p:set>
                                      <p:cBhvr>
                                        <p:cTn id="22" dur="1" fill="hold">
                                          <p:stCondLst>
                                            <p:cond delay="0"/>
                                          </p:stCondLst>
                                        </p:cTn>
                                        <p:tgtEl>
                                          <p:spTgt spid="472067">
                                            <p:txEl>
                                              <p:pRg st="5" end="5"/>
                                            </p:txEl>
                                          </p:spTgt>
                                        </p:tgtEl>
                                        <p:attrNameLst>
                                          <p:attrName>style.visibility</p:attrName>
                                        </p:attrNameLst>
                                      </p:cBhvr>
                                      <p:to>
                                        <p:strVal val="visible"/>
                                      </p:to>
                                    </p:set>
                                    <p:anim calcmode="lin" valueType="num">
                                      <p:cBhvr>
                                        <p:cTn id="23" dur="500" fill="hold"/>
                                        <p:tgtEl>
                                          <p:spTgt spid="472067">
                                            <p:txEl>
                                              <p:pRg st="5" end="5"/>
                                            </p:txEl>
                                          </p:spTgt>
                                        </p:tgtEl>
                                        <p:attrNameLst>
                                          <p:attrName>ppt_w</p:attrName>
                                        </p:attrNameLst>
                                      </p:cBhvr>
                                      <p:tavLst>
                                        <p:tav tm="0">
                                          <p:val>
                                            <p:fltVal val="0"/>
                                          </p:val>
                                        </p:tav>
                                        <p:tav tm="100000">
                                          <p:val>
                                            <p:strVal val="#ppt_w"/>
                                          </p:val>
                                        </p:tav>
                                      </p:tavLst>
                                    </p:anim>
                                    <p:anim calcmode="lin" valueType="num">
                                      <p:cBhvr>
                                        <p:cTn id="24" dur="500" fill="hold"/>
                                        <p:tgtEl>
                                          <p:spTgt spid="472067">
                                            <p:txEl>
                                              <p:pRg st="5" end="5"/>
                                            </p:txEl>
                                          </p:spTgt>
                                        </p:tgtEl>
                                        <p:attrNameLst>
                                          <p:attrName>ppt_h</p:attrName>
                                        </p:attrNameLst>
                                      </p:cBhvr>
                                      <p:tavLst>
                                        <p:tav tm="0">
                                          <p:val>
                                            <p:strVal val="#ppt_h"/>
                                          </p:val>
                                        </p:tav>
                                        <p:tav tm="100000">
                                          <p:val>
                                            <p:strVal val="#ppt_h"/>
                                          </p:val>
                                        </p:tav>
                                      </p:tavLst>
                                    </p:anim>
                                  </p:childTnLst>
                                </p:cTn>
                              </p:par>
                              <p:par>
                                <p:cTn id="25" presetID="17" presetClass="entr" presetSubtype="10" fill="hold" nodeType="withEffect">
                                  <p:stCondLst>
                                    <p:cond delay="0"/>
                                  </p:stCondLst>
                                  <p:childTnLst>
                                    <p:set>
                                      <p:cBhvr>
                                        <p:cTn id="26" dur="1" fill="hold">
                                          <p:stCondLst>
                                            <p:cond delay="0"/>
                                          </p:stCondLst>
                                        </p:cTn>
                                        <p:tgtEl>
                                          <p:spTgt spid="472067">
                                            <p:txEl>
                                              <p:pRg st="6" end="6"/>
                                            </p:txEl>
                                          </p:spTgt>
                                        </p:tgtEl>
                                        <p:attrNameLst>
                                          <p:attrName>style.visibility</p:attrName>
                                        </p:attrNameLst>
                                      </p:cBhvr>
                                      <p:to>
                                        <p:strVal val="visible"/>
                                      </p:to>
                                    </p:set>
                                    <p:anim calcmode="lin" valueType="num">
                                      <p:cBhvr>
                                        <p:cTn id="27" dur="500" fill="hold"/>
                                        <p:tgtEl>
                                          <p:spTgt spid="472067">
                                            <p:txEl>
                                              <p:pRg st="6" end="6"/>
                                            </p:txEl>
                                          </p:spTgt>
                                        </p:tgtEl>
                                        <p:attrNameLst>
                                          <p:attrName>ppt_w</p:attrName>
                                        </p:attrNameLst>
                                      </p:cBhvr>
                                      <p:tavLst>
                                        <p:tav tm="0">
                                          <p:val>
                                            <p:fltVal val="0"/>
                                          </p:val>
                                        </p:tav>
                                        <p:tav tm="100000">
                                          <p:val>
                                            <p:strVal val="#ppt_w"/>
                                          </p:val>
                                        </p:tav>
                                      </p:tavLst>
                                    </p:anim>
                                    <p:anim calcmode="lin" valueType="num">
                                      <p:cBhvr>
                                        <p:cTn id="28" dur="500" fill="hold"/>
                                        <p:tgtEl>
                                          <p:spTgt spid="472067">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0322AE5B-80F1-45FF-B1AE-5FBCEF7E8948}" type="slidenum">
              <a:rPr lang="en-US" altLang="zh-CN" sz="1400">
                <a:latin typeface="Tahoma" pitchFamily="34" charset="0"/>
              </a:rPr>
              <a:pPr algn="r"/>
              <a:t>67</a:t>
            </a:fld>
            <a:endParaRPr lang="en-US" altLang="zh-CN" sz="1400">
              <a:latin typeface="Tahoma" pitchFamily="34" charset="0"/>
            </a:endParaRPr>
          </a:p>
        </p:txBody>
      </p:sp>
      <p:sp>
        <p:nvSpPr>
          <p:cNvPr id="473090" name="Rectangle 2"/>
          <p:cNvSpPr>
            <a:spLocks noGrp="1" noChangeArrowheads="1"/>
          </p:cNvSpPr>
          <p:nvPr>
            <p:ph type="title" idx="4294967295"/>
          </p:nvPr>
        </p:nvSpPr>
        <p:spPr/>
        <p:txBody>
          <a:bodyPr/>
          <a:lstStyle/>
          <a:p>
            <a:pPr eaLnBrk="1" hangingPunct="1">
              <a:defRPr/>
            </a:pPr>
            <a:r>
              <a:rPr lang="zh-CN" altLang="en-US" sz="3200" smtClean="0"/>
              <a:t>执行阶段</a:t>
            </a:r>
          </a:p>
        </p:txBody>
      </p:sp>
      <p:sp>
        <p:nvSpPr>
          <p:cNvPr id="473091" name="Rectangle 3"/>
          <p:cNvSpPr>
            <a:spLocks noGrp="1" noChangeArrowheads="1"/>
          </p:cNvSpPr>
          <p:nvPr>
            <p:ph type="body" idx="4294967295"/>
          </p:nvPr>
        </p:nvSpPr>
        <p:spPr>
          <a:xfrm>
            <a:off x="609600" y="990600"/>
            <a:ext cx="7772400" cy="4840287"/>
          </a:xfrm>
        </p:spPr>
        <p:txBody>
          <a:bodyPr/>
          <a:lstStyle/>
          <a:p>
            <a:pPr eaLnBrk="1" hangingPunct="1">
              <a:lnSpc>
                <a:spcPct val="150000"/>
              </a:lnSpc>
              <a:defRPr/>
            </a:pPr>
            <a:r>
              <a:rPr lang="zh-CN" altLang="en-US" sz="2800" smtClean="0"/>
              <a:t>输</a:t>
            </a:r>
            <a:r>
              <a:rPr lang="zh-CN" altLang="en-US" sz="2800" dirty="0" smtClean="0"/>
              <a:t>出</a:t>
            </a:r>
          </a:p>
          <a:p>
            <a:pPr lvl="1" eaLnBrk="1" hangingPunct="1">
              <a:lnSpc>
                <a:spcPct val="150000"/>
              </a:lnSpc>
              <a:defRPr/>
            </a:pPr>
            <a:r>
              <a:rPr lang="zh-CN" altLang="en-US" b="0" dirty="0" smtClean="0">
                <a:solidFill>
                  <a:srgbClr val="FF0000"/>
                </a:solidFill>
              </a:rPr>
              <a:t>集成测试报告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3091">
                                            <p:txEl>
                                              <p:pRg st="1" end="1"/>
                                            </p:txEl>
                                          </p:spTgt>
                                        </p:tgtEl>
                                        <p:attrNameLst>
                                          <p:attrName>style.visibility</p:attrName>
                                        </p:attrNameLst>
                                      </p:cBhvr>
                                      <p:to>
                                        <p:strVal val="visible"/>
                                      </p:to>
                                    </p:set>
                                    <p:animEffect transition="in" filter="checkerboard(across)">
                                      <p:cBhvr>
                                        <p:cTn id="7" dur="500"/>
                                        <p:tgtEl>
                                          <p:spTgt spid="473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37A59A6E-F8B5-4B43-BA29-DE71E5AA9B1A}" type="slidenum">
              <a:rPr lang="en-US" altLang="zh-CN" sz="1400">
                <a:latin typeface="Tahoma" pitchFamily="34" charset="0"/>
              </a:rPr>
              <a:pPr algn="r"/>
              <a:t>68</a:t>
            </a:fld>
            <a:endParaRPr lang="en-US" altLang="zh-CN" sz="1400">
              <a:latin typeface="Tahoma" pitchFamily="34" charset="0"/>
            </a:endParaRPr>
          </a:p>
        </p:txBody>
      </p:sp>
      <p:sp>
        <p:nvSpPr>
          <p:cNvPr id="474114" name="Rectangle 2"/>
          <p:cNvSpPr>
            <a:spLocks noGrp="1" noChangeArrowheads="1"/>
          </p:cNvSpPr>
          <p:nvPr>
            <p:ph type="title" idx="4294967295"/>
          </p:nvPr>
        </p:nvSpPr>
        <p:spPr/>
        <p:txBody>
          <a:bodyPr/>
          <a:lstStyle/>
          <a:p>
            <a:pPr eaLnBrk="1" hangingPunct="1">
              <a:defRPr/>
            </a:pPr>
            <a:r>
              <a:rPr lang="zh-CN" altLang="en-US" sz="3200" smtClean="0"/>
              <a:t>执行阶段</a:t>
            </a:r>
          </a:p>
        </p:txBody>
      </p:sp>
      <p:sp>
        <p:nvSpPr>
          <p:cNvPr id="474115" name="Rectangle 3"/>
          <p:cNvSpPr>
            <a:spLocks noGrp="1" noChangeArrowheads="1"/>
          </p:cNvSpPr>
          <p:nvPr>
            <p:ph type="body" idx="4294967295"/>
          </p:nvPr>
        </p:nvSpPr>
        <p:spPr/>
        <p:txBody>
          <a:bodyPr/>
          <a:lstStyle/>
          <a:p>
            <a:pPr eaLnBrk="1" hangingPunct="1">
              <a:lnSpc>
                <a:spcPct val="150000"/>
              </a:lnSpc>
              <a:defRPr/>
            </a:pPr>
            <a:r>
              <a:rPr lang="zh-CN" altLang="en-US" dirty="0" smtClean="0"/>
              <a:t>活动步骤</a:t>
            </a:r>
          </a:p>
          <a:p>
            <a:pPr lvl="1" eaLnBrk="1" hangingPunct="1">
              <a:lnSpc>
                <a:spcPct val="150000"/>
              </a:lnSpc>
              <a:defRPr/>
            </a:pPr>
            <a:r>
              <a:rPr lang="zh-CN" altLang="en-US" b="0" dirty="0" smtClean="0">
                <a:solidFill>
                  <a:srgbClr val="FF0000"/>
                </a:solidFill>
              </a:rPr>
              <a:t>执行</a:t>
            </a:r>
            <a:r>
              <a:rPr lang="zh-CN" altLang="en-US" b="0" dirty="0" smtClean="0"/>
              <a:t>集成测试用例</a:t>
            </a:r>
          </a:p>
          <a:p>
            <a:pPr lvl="1" eaLnBrk="1" hangingPunct="1">
              <a:lnSpc>
                <a:spcPct val="150000"/>
              </a:lnSpc>
              <a:defRPr/>
            </a:pPr>
            <a:r>
              <a:rPr lang="zh-CN" altLang="en-US" b="0" dirty="0" smtClean="0">
                <a:solidFill>
                  <a:srgbClr val="FF0000"/>
                </a:solidFill>
              </a:rPr>
              <a:t>回归</a:t>
            </a:r>
            <a:r>
              <a:rPr lang="zh-CN" altLang="en-US" b="0" dirty="0" smtClean="0"/>
              <a:t>集成测试用例</a:t>
            </a:r>
          </a:p>
          <a:p>
            <a:pPr lvl="1" eaLnBrk="1" hangingPunct="1">
              <a:lnSpc>
                <a:spcPct val="150000"/>
              </a:lnSpc>
              <a:defRPr/>
            </a:pPr>
            <a:r>
              <a:rPr lang="zh-CN" altLang="en-US" b="0" dirty="0" smtClean="0">
                <a:solidFill>
                  <a:srgbClr val="FF0000"/>
                </a:solidFill>
              </a:rPr>
              <a:t>撰写</a:t>
            </a:r>
            <a:r>
              <a:rPr lang="zh-CN" altLang="en-US" b="0" dirty="0" smtClean="0"/>
              <a:t>集成测试报告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474115">
                                            <p:txEl>
                                              <p:pRg st="1" end="1"/>
                                            </p:txEl>
                                          </p:spTgt>
                                        </p:tgtEl>
                                        <p:attrNameLst>
                                          <p:attrName>style.visibility</p:attrName>
                                        </p:attrNameLst>
                                      </p:cBhvr>
                                      <p:to>
                                        <p:strVal val="visible"/>
                                      </p:to>
                                    </p:set>
                                    <p:anim calcmode="lin" valueType="num">
                                      <p:cBhvr>
                                        <p:cTn id="7" dur="500" fill="hold"/>
                                        <p:tgtEl>
                                          <p:spTgt spid="474115">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474115">
                                            <p:txEl>
                                              <p:pRg st="1" end="1"/>
                                            </p:txEl>
                                          </p:spTgt>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474115">
                                            <p:txEl>
                                              <p:pRg st="2" end="2"/>
                                            </p:txEl>
                                          </p:spTgt>
                                        </p:tgtEl>
                                        <p:attrNameLst>
                                          <p:attrName>style.visibility</p:attrName>
                                        </p:attrNameLst>
                                      </p:cBhvr>
                                      <p:to>
                                        <p:strVal val="visible"/>
                                      </p:to>
                                    </p:set>
                                    <p:anim calcmode="lin" valueType="num">
                                      <p:cBhvr>
                                        <p:cTn id="11" dur="500" fill="hold"/>
                                        <p:tgtEl>
                                          <p:spTgt spid="474115">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474115">
                                            <p:txEl>
                                              <p:pRg st="2" end="2"/>
                                            </p:txEl>
                                          </p:spTgt>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0"/>
                                  </p:stCondLst>
                                  <p:childTnLst>
                                    <p:set>
                                      <p:cBhvr>
                                        <p:cTn id="14" dur="1" fill="hold">
                                          <p:stCondLst>
                                            <p:cond delay="0"/>
                                          </p:stCondLst>
                                        </p:cTn>
                                        <p:tgtEl>
                                          <p:spTgt spid="474115">
                                            <p:txEl>
                                              <p:pRg st="3" end="3"/>
                                            </p:txEl>
                                          </p:spTgt>
                                        </p:tgtEl>
                                        <p:attrNameLst>
                                          <p:attrName>style.visibility</p:attrName>
                                        </p:attrNameLst>
                                      </p:cBhvr>
                                      <p:to>
                                        <p:strVal val="visible"/>
                                      </p:to>
                                    </p:set>
                                    <p:anim calcmode="lin" valueType="num">
                                      <p:cBhvr>
                                        <p:cTn id="15" dur="500" fill="hold"/>
                                        <p:tgtEl>
                                          <p:spTgt spid="474115">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474115">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p:cNvSpPr>
          <p:nvPr/>
        </p:nvSpPr>
        <p:spPr bwMode="auto">
          <a:xfrm>
            <a:off x="7042150" y="6243638"/>
            <a:ext cx="1905000" cy="457200"/>
          </a:xfrm>
          <a:prstGeom prst="rect">
            <a:avLst/>
          </a:prstGeom>
          <a:noFill/>
          <a:ln w="9525">
            <a:noFill/>
            <a:miter lim="800000"/>
            <a:headEnd/>
            <a:tailEnd/>
          </a:ln>
        </p:spPr>
        <p:txBody>
          <a:bodyPr anchor="b"/>
          <a:lstStyle/>
          <a:p>
            <a:pPr algn="r"/>
            <a:fld id="{E848AF3B-30C1-4C5D-B359-C811EAE7E557}" type="slidenum">
              <a:rPr lang="en-US" altLang="zh-CN" sz="1400">
                <a:latin typeface="Tahoma" pitchFamily="34" charset="0"/>
              </a:rPr>
              <a:pPr algn="r"/>
              <a:t>69</a:t>
            </a:fld>
            <a:endParaRPr lang="en-US" altLang="zh-CN" sz="1400">
              <a:latin typeface="Tahoma" pitchFamily="34" charset="0"/>
            </a:endParaRPr>
          </a:p>
        </p:txBody>
      </p:sp>
      <p:sp>
        <p:nvSpPr>
          <p:cNvPr id="475138" name="Rectangle 2"/>
          <p:cNvSpPr>
            <a:spLocks noGrp="1" noChangeArrowheads="1"/>
          </p:cNvSpPr>
          <p:nvPr>
            <p:ph type="title" idx="4294967295"/>
          </p:nvPr>
        </p:nvSpPr>
        <p:spPr/>
        <p:txBody>
          <a:bodyPr/>
          <a:lstStyle/>
          <a:p>
            <a:pPr eaLnBrk="1" hangingPunct="1">
              <a:defRPr/>
            </a:pPr>
            <a:r>
              <a:rPr lang="zh-CN" altLang="en-US" sz="3200" dirty="0" smtClean="0"/>
              <a:t>相应过程的</a:t>
            </a:r>
            <a:r>
              <a:rPr lang="zh-CN" altLang="en-US" sz="3200" dirty="0" smtClean="0">
                <a:solidFill>
                  <a:srgbClr val="FF0000"/>
                </a:solidFill>
              </a:rPr>
              <a:t>测试文档</a:t>
            </a:r>
          </a:p>
        </p:txBody>
      </p:sp>
      <p:grpSp>
        <p:nvGrpSpPr>
          <p:cNvPr id="2" name="Group 4"/>
          <p:cNvGrpSpPr>
            <a:grpSpLocks/>
          </p:cNvGrpSpPr>
          <p:nvPr/>
        </p:nvGrpSpPr>
        <p:grpSpPr bwMode="auto">
          <a:xfrm>
            <a:off x="576263" y="1989138"/>
            <a:ext cx="5689600" cy="3887787"/>
            <a:chOff x="1020" y="1298"/>
            <a:chExt cx="3584" cy="2449"/>
          </a:xfrm>
        </p:grpSpPr>
        <p:sp>
          <p:nvSpPr>
            <p:cNvPr id="68617" name="Rectangle 5"/>
            <p:cNvSpPr>
              <a:spLocks noChangeArrowheads="1"/>
            </p:cNvSpPr>
            <p:nvPr/>
          </p:nvSpPr>
          <p:spPr bwMode="auto">
            <a:xfrm>
              <a:off x="1903" y="1298"/>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计划阶段</a:t>
              </a:r>
            </a:p>
          </p:txBody>
        </p:sp>
        <p:sp>
          <p:nvSpPr>
            <p:cNvPr id="68618" name="Line 6"/>
            <p:cNvSpPr>
              <a:spLocks noChangeShapeType="1"/>
            </p:cNvSpPr>
            <p:nvPr/>
          </p:nvSpPr>
          <p:spPr bwMode="auto">
            <a:xfrm>
              <a:off x="2473" y="1571"/>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19" name="Rectangle 7"/>
            <p:cNvSpPr>
              <a:spLocks noChangeArrowheads="1"/>
            </p:cNvSpPr>
            <p:nvPr/>
          </p:nvSpPr>
          <p:spPr bwMode="auto">
            <a:xfrm>
              <a:off x="1902" y="1707"/>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设计阶段</a:t>
              </a:r>
            </a:p>
          </p:txBody>
        </p:sp>
        <p:sp>
          <p:nvSpPr>
            <p:cNvPr id="68620" name="Line 8"/>
            <p:cNvSpPr>
              <a:spLocks noChangeShapeType="1"/>
            </p:cNvSpPr>
            <p:nvPr/>
          </p:nvSpPr>
          <p:spPr bwMode="auto">
            <a:xfrm>
              <a:off x="2473" y="1980"/>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21" name="Rectangle 9"/>
            <p:cNvSpPr>
              <a:spLocks noChangeArrowheads="1"/>
            </p:cNvSpPr>
            <p:nvPr/>
          </p:nvSpPr>
          <p:spPr bwMode="auto">
            <a:xfrm>
              <a:off x="1902" y="2115"/>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实现阶段</a:t>
              </a:r>
            </a:p>
          </p:txBody>
        </p:sp>
        <p:sp>
          <p:nvSpPr>
            <p:cNvPr id="68622" name="Line 10"/>
            <p:cNvSpPr>
              <a:spLocks noChangeShapeType="1"/>
            </p:cNvSpPr>
            <p:nvPr/>
          </p:nvSpPr>
          <p:spPr bwMode="auto">
            <a:xfrm>
              <a:off x="2473" y="2388"/>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23" name="Rectangle 11"/>
            <p:cNvSpPr>
              <a:spLocks noChangeArrowheads="1"/>
            </p:cNvSpPr>
            <p:nvPr/>
          </p:nvSpPr>
          <p:spPr bwMode="auto">
            <a:xfrm>
              <a:off x="1902" y="2523"/>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执行阶段</a:t>
              </a:r>
            </a:p>
          </p:txBody>
        </p:sp>
        <p:sp>
          <p:nvSpPr>
            <p:cNvPr id="68624" name="Line 12"/>
            <p:cNvSpPr>
              <a:spLocks noChangeShapeType="1"/>
            </p:cNvSpPr>
            <p:nvPr/>
          </p:nvSpPr>
          <p:spPr bwMode="auto">
            <a:xfrm>
              <a:off x="2473" y="2796"/>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25" name="AutoShape 13"/>
            <p:cNvSpPr>
              <a:spLocks noChangeArrowheads="1"/>
            </p:cNvSpPr>
            <p:nvPr/>
          </p:nvSpPr>
          <p:spPr bwMode="auto">
            <a:xfrm>
              <a:off x="1903" y="2931"/>
              <a:ext cx="1143" cy="272"/>
            </a:xfrm>
            <a:prstGeom prst="flowChartDecision">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分析</a:t>
              </a:r>
            </a:p>
          </p:txBody>
        </p:sp>
        <p:sp>
          <p:nvSpPr>
            <p:cNvPr id="68626" name="Line 14"/>
            <p:cNvSpPr>
              <a:spLocks noChangeShapeType="1"/>
            </p:cNvSpPr>
            <p:nvPr/>
          </p:nvSpPr>
          <p:spPr bwMode="auto">
            <a:xfrm>
              <a:off x="2473" y="3203"/>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27" name="AutoShape 15"/>
            <p:cNvSpPr>
              <a:spLocks noChangeArrowheads="1"/>
            </p:cNvSpPr>
            <p:nvPr/>
          </p:nvSpPr>
          <p:spPr bwMode="auto">
            <a:xfrm>
              <a:off x="1903" y="3338"/>
              <a:ext cx="1143" cy="272"/>
            </a:xfrm>
            <a:prstGeom prst="flowChartDecision">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评估</a:t>
              </a:r>
            </a:p>
          </p:txBody>
        </p:sp>
        <p:sp>
          <p:nvSpPr>
            <p:cNvPr id="68628" name="Line 16"/>
            <p:cNvSpPr>
              <a:spLocks noChangeShapeType="1"/>
            </p:cNvSpPr>
            <p:nvPr/>
          </p:nvSpPr>
          <p:spPr bwMode="auto">
            <a:xfrm>
              <a:off x="2474" y="3611"/>
              <a:ext cx="0" cy="136"/>
            </a:xfrm>
            <a:prstGeom prst="line">
              <a:avLst/>
            </a:prstGeom>
            <a:noFill/>
            <a:ln w="9525">
              <a:solidFill>
                <a:schemeClr val="tx1"/>
              </a:solidFill>
              <a:round/>
              <a:headEnd/>
              <a:tailEnd type="triangle" w="med" len="med"/>
            </a:ln>
          </p:spPr>
          <p:txBody>
            <a:bodyPr/>
            <a:lstStyle/>
            <a:p>
              <a:endParaRPr lang="zh-CN" altLang="en-US" i="0"/>
            </a:p>
          </p:txBody>
        </p:sp>
        <p:sp>
          <p:nvSpPr>
            <p:cNvPr id="68629" name="Rectangle 17"/>
            <p:cNvSpPr>
              <a:spLocks noChangeArrowheads="1"/>
            </p:cNvSpPr>
            <p:nvPr/>
          </p:nvSpPr>
          <p:spPr bwMode="auto">
            <a:xfrm>
              <a:off x="3409" y="2931"/>
              <a:ext cx="1195" cy="273"/>
            </a:xfrm>
            <a:prstGeom prst="rect">
              <a:avLst/>
            </a:prstGeom>
            <a:solidFill>
              <a:srgbClr val="EAEAEA"/>
            </a:solidFill>
            <a:ln w="9525">
              <a:solidFill>
                <a:schemeClr val="tx1"/>
              </a:solidFill>
              <a:miter lim="800000"/>
              <a:headEnd/>
              <a:tailEnd/>
            </a:ln>
          </p:spPr>
          <p:txBody>
            <a:bodyPr wrap="none" anchor="ctr"/>
            <a:lstStyle/>
            <a:p>
              <a:pPr algn="ctr"/>
              <a:r>
                <a:rPr lang="zh-CN" altLang="en-US" sz="1800" b="1" i="0">
                  <a:latin typeface="Arial" charset="0"/>
                </a:rPr>
                <a:t>缺陷跟踪</a:t>
              </a:r>
            </a:p>
          </p:txBody>
        </p:sp>
        <p:sp>
          <p:nvSpPr>
            <p:cNvPr id="68630" name="Line 18"/>
            <p:cNvSpPr>
              <a:spLocks noChangeShapeType="1"/>
            </p:cNvSpPr>
            <p:nvPr/>
          </p:nvSpPr>
          <p:spPr bwMode="auto">
            <a:xfrm>
              <a:off x="2994" y="3067"/>
              <a:ext cx="415" cy="0"/>
            </a:xfrm>
            <a:prstGeom prst="line">
              <a:avLst/>
            </a:prstGeom>
            <a:noFill/>
            <a:ln w="9525">
              <a:solidFill>
                <a:schemeClr val="tx1"/>
              </a:solidFill>
              <a:round/>
              <a:headEnd/>
              <a:tailEnd type="triangle" w="med" len="med"/>
            </a:ln>
          </p:spPr>
          <p:txBody>
            <a:bodyPr/>
            <a:lstStyle/>
            <a:p>
              <a:endParaRPr lang="zh-CN" altLang="en-US" i="0"/>
            </a:p>
          </p:txBody>
        </p:sp>
        <p:sp>
          <p:nvSpPr>
            <p:cNvPr id="68631" name="Line 19"/>
            <p:cNvSpPr>
              <a:spLocks noChangeShapeType="1"/>
            </p:cNvSpPr>
            <p:nvPr/>
          </p:nvSpPr>
          <p:spPr bwMode="auto">
            <a:xfrm flipV="1">
              <a:off x="3980" y="1434"/>
              <a:ext cx="0" cy="1497"/>
            </a:xfrm>
            <a:prstGeom prst="line">
              <a:avLst/>
            </a:prstGeom>
            <a:noFill/>
            <a:ln w="9525">
              <a:solidFill>
                <a:schemeClr val="tx1"/>
              </a:solidFill>
              <a:round/>
              <a:headEnd/>
              <a:tailEnd/>
            </a:ln>
          </p:spPr>
          <p:txBody>
            <a:bodyPr/>
            <a:lstStyle/>
            <a:p>
              <a:endParaRPr lang="zh-CN" altLang="en-US" i="0"/>
            </a:p>
          </p:txBody>
        </p:sp>
        <p:sp>
          <p:nvSpPr>
            <p:cNvPr id="68632" name="Line 20"/>
            <p:cNvSpPr>
              <a:spLocks noChangeShapeType="1"/>
            </p:cNvSpPr>
            <p:nvPr/>
          </p:nvSpPr>
          <p:spPr bwMode="auto">
            <a:xfrm flipH="1">
              <a:off x="3097" y="1434"/>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3" name="Line 21"/>
            <p:cNvSpPr>
              <a:spLocks noChangeShapeType="1"/>
            </p:cNvSpPr>
            <p:nvPr/>
          </p:nvSpPr>
          <p:spPr bwMode="auto">
            <a:xfrm flipH="1">
              <a:off x="3097" y="1842"/>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4" name="Line 22"/>
            <p:cNvSpPr>
              <a:spLocks noChangeShapeType="1"/>
            </p:cNvSpPr>
            <p:nvPr/>
          </p:nvSpPr>
          <p:spPr bwMode="auto">
            <a:xfrm flipH="1">
              <a:off x="3097" y="2250"/>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5" name="Line 23"/>
            <p:cNvSpPr>
              <a:spLocks noChangeShapeType="1"/>
            </p:cNvSpPr>
            <p:nvPr/>
          </p:nvSpPr>
          <p:spPr bwMode="auto">
            <a:xfrm flipH="1">
              <a:off x="1020" y="3475"/>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6" name="Line 24"/>
            <p:cNvSpPr>
              <a:spLocks noChangeShapeType="1"/>
            </p:cNvSpPr>
            <p:nvPr/>
          </p:nvSpPr>
          <p:spPr bwMode="auto">
            <a:xfrm flipV="1">
              <a:off x="1020" y="1434"/>
              <a:ext cx="0" cy="2041"/>
            </a:xfrm>
            <a:prstGeom prst="line">
              <a:avLst/>
            </a:prstGeom>
            <a:noFill/>
            <a:ln w="9525">
              <a:solidFill>
                <a:schemeClr val="tx1"/>
              </a:solidFill>
              <a:round/>
              <a:headEnd/>
              <a:tailEnd/>
            </a:ln>
          </p:spPr>
          <p:txBody>
            <a:bodyPr/>
            <a:lstStyle/>
            <a:p>
              <a:endParaRPr lang="zh-CN" altLang="en-US" i="0"/>
            </a:p>
          </p:txBody>
        </p:sp>
        <p:sp>
          <p:nvSpPr>
            <p:cNvPr id="68637" name="Line 25"/>
            <p:cNvSpPr>
              <a:spLocks noChangeShapeType="1"/>
            </p:cNvSpPr>
            <p:nvPr/>
          </p:nvSpPr>
          <p:spPr bwMode="auto">
            <a:xfrm>
              <a:off x="1020" y="1434"/>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8" name="Line 26"/>
            <p:cNvSpPr>
              <a:spLocks noChangeShapeType="1"/>
            </p:cNvSpPr>
            <p:nvPr/>
          </p:nvSpPr>
          <p:spPr bwMode="auto">
            <a:xfrm>
              <a:off x="1020" y="1842"/>
              <a:ext cx="883" cy="0"/>
            </a:xfrm>
            <a:prstGeom prst="line">
              <a:avLst/>
            </a:prstGeom>
            <a:noFill/>
            <a:ln w="9525">
              <a:solidFill>
                <a:schemeClr val="tx1"/>
              </a:solidFill>
              <a:round/>
              <a:headEnd/>
              <a:tailEnd type="triangle" w="med" len="med"/>
            </a:ln>
          </p:spPr>
          <p:txBody>
            <a:bodyPr/>
            <a:lstStyle/>
            <a:p>
              <a:endParaRPr lang="zh-CN" altLang="en-US" i="0"/>
            </a:p>
          </p:txBody>
        </p:sp>
        <p:sp>
          <p:nvSpPr>
            <p:cNvPr id="68639" name="Line 27"/>
            <p:cNvSpPr>
              <a:spLocks noChangeShapeType="1"/>
            </p:cNvSpPr>
            <p:nvPr/>
          </p:nvSpPr>
          <p:spPr bwMode="auto">
            <a:xfrm>
              <a:off x="1020" y="2250"/>
              <a:ext cx="883" cy="0"/>
            </a:xfrm>
            <a:prstGeom prst="line">
              <a:avLst/>
            </a:prstGeom>
            <a:noFill/>
            <a:ln w="9525">
              <a:solidFill>
                <a:schemeClr val="tx1"/>
              </a:solidFill>
              <a:round/>
              <a:headEnd/>
              <a:tailEnd type="triangle" w="med" len="med"/>
            </a:ln>
          </p:spPr>
          <p:txBody>
            <a:bodyPr/>
            <a:lstStyle/>
            <a:p>
              <a:endParaRPr lang="zh-CN" altLang="en-US" i="0"/>
            </a:p>
          </p:txBody>
        </p:sp>
      </p:grpSp>
      <p:sp>
        <p:nvSpPr>
          <p:cNvPr id="475164" name="AutoShape 28"/>
          <p:cNvSpPr>
            <a:spLocks noChangeArrowheads="1"/>
          </p:cNvSpPr>
          <p:nvPr/>
        </p:nvSpPr>
        <p:spPr bwMode="auto">
          <a:xfrm>
            <a:off x="5580063" y="1412875"/>
            <a:ext cx="2520950" cy="408623"/>
          </a:xfrm>
          <a:prstGeom prst="wedgeRoundRectCallout">
            <a:avLst>
              <a:gd name="adj1" fmla="val -122731"/>
              <a:gd name="adj2" fmla="val 155903"/>
              <a:gd name="adj3" fmla="val 16667"/>
            </a:avLst>
          </a:prstGeom>
          <a:solidFill>
            <a:srgbClr val="FFFF99"/>
          </a:solidFill>
          <a:ln w="9525">
            <a:solidFill>
              <a:schemeClr val="tx1"/>
            </a:solidFill>
            <a:miter lim="800000"/>
            <a:headEnd/>
            <a:tailEnd/>
          </a:ln>
        </p:spPr>
        <p:txBody>
          <a:bodyPr>
            <a:spAutoFit/>
          </a:bodyPr>
          <a:lstStyle/>
          <a:p>
            <a:pPr algn="ctr"/>
            <a:r>
              <a:rPr lang="zh-CN" altLang="en-US" b="1" i="0">
                <a:latin typeface="Arial" charset="0"/>
              </a:rPr>
              <a:t>集成测试计划</a:t>
            </a:r>
          </a:p>
        </p:txBody>
      </p:sp>
      <p:sp>
        <p:nvSpPr>
          <p:cNvPr id="475165" name="AutoShape 29"/>
          <p:cNvSpPr>
            <a:spLocks noChangeArrowheads="1"/>
          </p:cNvSpPr>
          <p:nvPr/>
        </p:nvSpPr>
        <p:spPr bwMode="auto">
          <a:xfrm>
            <a:off x="5580063" y="2349500"/>
            <a:ext cx="2520950" cy="408623"/>
          </a:xfrm>
          <a:prstGeom prst="wedgeRoundRectCallout">
            <a:avLst>
              <a:gd name="adj1" fmla="val -125944"/>
              <a:gd name="adj2" fmla="val 59963"/>
              <a:gd name="adj3" fmla="val 16667"/>
            </a:avLst>
          </a:prstGeom>
          <a:solidFill>
            <a:srgbClr val="FFFF99"/>
          </a:solidFill>
          <a:ln w="9525">
            <a:solidFill>
              <a:schemeClr val="tx1"/>
            </a:solidFill>
            <a:miter lim="800000"/>
            <a:headEnd/>
            <a:tailEnd/>
          </a:ln>
        </p:spPr>
        <p:txBody>
          <a:bodyPr>
            <a:spAutoFit/>
          </a:bodyPr>
          <a:lstStyle/>
          <a:p>
            <a:pPr algn="ctr"/>
            <a:r>
              <a:rPr lang="zh-CN" altLang="en-US" b="1" i="0">
                <a:latin typeface="Arial" charset="0"/>
              </a:rPr>
              <a:t>集成测试设计方案</a:t>
            </a:r>
          </a:p>
        </p:txBody>
      </p:sp>
      <p:sp>
        <p:nvSpPr>
          <p:cNvPr id="475166" name="AutoShape 30"/>
          <p:cNvSpPr>
            <a:spLocks noChangeArrowheads="1"/>
          </p:cNvSpPr>
          <p:nvPr/>
        </p:nvSpPr>
        <p:spPr bwMode="auto">
          <a:xfrm>
            <a:off x="5580063" y="3141663"/>
            <a:ext cx="2520950" cy="715089"/>
          </a:xfrm>
          <a:prstGeom prst="wedgeRoundRectCallout">
            <a:avLst>
              <a:gd name="adj1" fmla="val -124750"/>
              <a:gd name="adj2" fmla="val -13995"/>
              <a:gd name="adj3" fmla="val 16667"/>
            </a:avLst>
          </a:prstGeom>
          <a:solidFill>
            <a:srgbClr val="FFFF99"/>
          </a:solidFill>
          <a:ln w="9525">
            <a:solidFill>
              <a:schemeClr val="tx1"/>
            </a:solidFill>
            <a:miter lim="800000"/>
            <a:headEnd/>
            <a:tailEnd/>
          </a:ln>
        </p:spPr>
        <p:txBody>
          <a:bodyPr>
            <a:spAutoFit/>
          </a:bodyPr>
          <a:lstStyle/>
          <a:p>
            <a:pPr algn="ctr"/>
            <a:r>
              <a:rPr lang="zh-CN" altLang="en-US" b="1" i="0">
                <a:latin typeface="Arial" charset="0"/>
              </a:rPr>
              <a:t>集成测试用例、规程、（代码、脚本、工具）</a:t>
            </a:r>
          </a:p>
        </p:txBody>
      </p:sp>
      <p:sp>
        <p:nvSpPr>
          <p:cNvPr id="475167" name="AutoShape 31"/>
          <p:cNvSpPr>
            <a:spLocks noChangeArrowheads="1"/>
          </p:cNvSpPr>
          <p:nvPr/>
        </p:nvSpPr>
        <p:spPr bwMode="auto">
          <a:xfrm>
            <a:off x="5580063" y="5229225"/>
            <a:ext cx="2520950" cy="408623"/>
          </a:xfrm>
          <a:prstGeom prst="wedgeRoundRectCallout">
            <a:avLst>
              <a:gd name="adj1" fmla="val -138037"/>
              <a:gd name="adj2" fmla="val -7565"/>
              <a:gd name="adj3" fmla="val 16667"/>
            </a:avLst>
          </a:prstGeom>
          <a:solidFill>
            <a:srgbClr val="FFFF99"/>
          </a:solidFill>
          <a:ln w="9525">
            <a:solidFill>
              <a:schemeClr val="tx1"/>
            </a:solidFill>
            <a:miter lim="800000"/>
            <a:headEnd/>
            <a:tailEnd/>
          </a:ln>
        </p:spPr>
        <p:txBody>
          <a:bodyPr>
            <a:spAutoFit/>
          </a:bodyPr>
          <a:lstStyle/>
          <a:p>
            <a:pPr algn="ctr"/>
            <a:r>
              <a:rPr lang="zh-CN" altLang="en-US" b="1" i="0">
                <a:latin typeface="Arial" charset="0"/>
              </a:rPr>
              <a:t>集成测试报告</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64"/>
                                        </p:tgtEl>
                                        <p:attrNameLst>
                                          <p:attrName>style.visibility</p:attrName>
                                        </p:attrNameLst>
                                      </p:cBhvr>
                                      <p:to>
                                        <p:strVal val="visible"/>
                                      </p:to>
                                    </p:set>
                                    <p:animEffect transition="in" filter="blinds(horizontal)">
                                      <p:cBhvr>
                                        <p:cTn id="7" dur="500"/>
                                        <p:tgtEl>
                                          <p:spTgt spid="475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5165"/>
                                        </p:tgtEl>
                                        <p:attrNameLst>
                                          <p:attrName>style.visibility</p:attrName>
                                        </p:attrNameLst>
                                      </p:cBhvr>
                                      <p:to>
                                        <p:strVal val="visible"/>
                                      </p:to>
                                    </p:set>
                                    <p:animEffect transition="in" filter="blinds(horizontal)">
                                      <p:cBhvr>
                                        <p:cTn id="12" dur="500"/>
                                        <p:tgtEl>
                                          <p:spTgt spid="475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5166"/>
                                        </p:tgtEl>
                                        <p:attrNameLst>
                                          <p:attrName>style.visibility</p:attrName>
                                        </p:attrNameLst>
                                      </p:cBhvr>
                                      <p:to>
                                        <p:strVal val="visible"/>
                                      </p:to>
                                    </p:set>
                                    <p:animEffect transition="in" filter="blinds(horizontal)">
                                      <p:cBhvr>
                                        <p:cTn id="17" dur="500"/>
                                        <p:tgtEl>
                                          <p:spTgt spid="475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5167"/>
                                        </p:tgtEl>
                                        <p:attrNameLst>
                                          <p:attrName>style.visibility</p:attrName>
                                        </p:attrNameLst>
                                      </p:cBhvr>
                                      <p:to>
                                        <p:strVal val="visible"/>
                                      </p:to>
                                    </p:set>
                                    <p:animEffect transition="in" filter="blinds(horizontal)">
                                      <p:cBhvr>
                                        <p:cTn id="22" dur="500"/>
                                        <p:tgtEl>
                                          <p:spTgt spid="475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64" grpId="0" animBg="1"/>
      <p:bldP spid="475165" grpId="0" animBg="1"/>
      <p:bldP spid="475166" grpId="0" animBg="1"/>
      <p:bldP spid="4751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软件测试过程</a:t>
            </a:r>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a:t>
            </a:fld>
            <a:endParaRPr lang="en-US" altLang="zh-CN"/>
          </a:p>
        </p:txBody>
      </p:sp>
      <p:grpSp>
        <p:nvGrpSpPr>
          <p:cNvPr id="5" name="Group 57"/>
          <p:cNvGrpSpPr>
            <a:grpSpLocks/>
          </p:cNvGrpSpPr>
          <p:nvPr/>
        </p:nvGrpSpPr>
        <p:grpSpPr bwMode="auto">
          <a:xfrm>
            <a:off x="61913" y="1371600"/>
            <a:ext cx="9082087" cy="4732338"/>
            <a:chOff x="39" y="1248"/>
            <a:chExt cx="5721" cy="2981"/>
          </a:xfrm>
        </p:grpSpPr>
        <p:sp>
          <p:nvSpPr>
            <p:cNvPr id="6" name="Oval 58"/>
            <p:cNvSpPr>
              <a:spLocks noChangeArrowheads="1"/>
            </p:cNvSpPr>
            <p:nvPr/>
          </p:nvSpPr>
          <p:spPr bwMode="auto">
            <a:xfrm>
              <a:off x="724" y="1525"/>
              <a:ext cx="712" cy="664"/>
            </a:xfrm>
            <a:prstGeom prst="ellipse">
              <a:avLst/>
            </a:prstGeom>
            <a:solidFill>
              <a:schemeClr val="accent1"/>
            </a:solidFill>
            <a:ln w="12700">
              <a:solidFill>
                <a:schemeClr val="tx2"/>
              </a:solidFill>
              <a:round/>
              <a:headEnd/>
              <a:tailEnd/>
            </a:ln>
          </p:spPr>
          <p:txBody>
            <a:bodyPr wrap="none" anchor="ctr" anchorCtr="1"/>
            <a:lstStyle/>
            <a:p>
              <a:endParaRPr lang="zh-CN" altLang="zh-CN" sz="1400" b="1" i="0">
                <a:latin typeface="Tahoma" pitchFamily="34" charset="0"/>
              </a:endParaRPr>
            </a:p>
          </p:txBody>
        </p:sp>
        <p:sp>
          <p:nvSpPr>
            <p:cNvPr id="7" name="Line 59"/>
            <p:cNvSpPr>
              <a:spLocks noChangeShapeType="1"/>
            </p:cNvSpPr>
            <p:nvPr/>
          </p:nvSpPr>
          <p:spPr bwMode="auto">
            <a:xfrm>
              <a:off x="52" y="1888"/>
              <a:ext cx="664"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8" name="Rectangle 60"/>
            <p:cNvSpPr>
              <a:spLocks noChangeArrowheads="1"/>
            </p:cNvSpPr>
            <p:nvPr/>
          </p:nvSpPr>
          <p:spPr bwMode="auto">
            <a:xfrm>
              <a:off x="63" y="1365"/>
              <a:ext cx="776" cy="406"/>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被测</a:t>
              </a:r>
            </a:p>
            <a:p>
              <a:pPr eaLnBrk="0" hangingPunct="0"/>
              <a:r>
                <a:rPr kumimoji="1" lang="zh-CN" altLang="en-US" b="1" i="0">
                  <a:latin typeface="黑体" pitchFamily="2" charset="-122"/>
                  <a:ea typeface="黑体" pitchFamily="2" charset="-122"/>
                </a:rPr>
                <a:t>模块</a:t>
              </a:r>
            </a:p>
          </p:txBody>
        </p:sp>
        <p:sp>
          <p:nvSpPr>
            <p:cNvPr id="9" name="Oval 61"/>
            <p:cNvSpPr>
              <a:spLocks noChangeArrowheads="1"/>
            </p:cNvSpPr>
            <p:nvPr/>
          </p:nvSpPr>
          <p:spPr bwMode="auto">
            <a:xfrm>
              <a:off x="1780" y="2317"/>
              <a:ext cx="808" cy="803"/>
            </a:xfrm>
            <a:prstGeom prst="ellipse">
              <a:avLst/>
            </a:prstGeom>
            <a:solidFill>
              <a:schemeClr val="accent1"/>
            </a:solidFill>
            <a:ln w="12700">
              <a:solidFill>
                <a:schemeClr val="tx2"/>
              </a:solidFill>
              <a:round/>
              <a:headEnd/>
              <a:tailEnd/>
            </a:ln>
          </p:spPr>
          <p:txBody>
            <a:bodyPr wrap="none" anchor="ctr"/>
            <a:lstStyle/>
            <a:p>
              <a:endParaRPr lang="zh-CN" altLang="zh-CN" sz="1400" b="1" i="0">
                <a:latin typeface="Tahoma" pitchFamily="34" charset="0"/>
              </a:endParaRPr>
            </a:p>
          </p:txBody>
        </p:sp>
        <p:sp>
          <p:nvSpPr>
            <p:cNvPr id="10" name="Rectangle 62"/>
            <p:cNvSpPr>
              <a:spLocks noChangeArrowheads="1"/>
            </p:cNvSpPr>
            <p:nvPr/>
          </p:nvSpPr>
          <p:spPr bwMode="auto">
            <a:xfrm>
              <a:off x="856" y="1620"/>
              <a:ext cx="968" cy="444"/>
            </a:xfrm>
            <a:prstGeom prst="rect">
              <a:avLst/>
            </a:prstGeom>
            <a:noFill/>
            <a:ln w="12700">
              <a:noFill/>
              <a:miter lim="800000"/>
              <a:headEnd/>
              <a:tailEnd/>
            </a:ln>
          </p:spPr>
          <p:txBody>
            <a:bodyPr lIns="90488" tIns="44450" rIns="90488" bIns="44450">
              <a:spAutoFit/>
            </a:bodyPr>
            <a:lstStyle/>
            <a:p>
              <a:pPr eaLnBrk="0" hangingPunct="0"/>
              <a:r>
                <a:rPr kumimoji="1" lang="zh-CN" altLang="en-US" sz="2000" b="1" i="0">
                  <a:solidFill>
                    <a:srgbClr val="FC0128"/>
                  </a:solidFill>
                  <a:latin typeface="黑体" pitchFamily="2" charset="-122"/>
                  <a:ea typeface="黑体" pitchFamily="2" charset="-122"/>
                </a:rPr>
                <a:t>单元</a:t>
              </a:r>
            </a:p>
            <a:p>
              <a:pPr eaLnBrk="0" hangingPunct="0"/>
              <a:r>
                <a:rPr kumimoji="1" lang="zh-CN" altLang="en-US" sz="2000" b="1" i="0">
                  <a:solidFill>
                    <a:srgbClr val="FC0128"/>
                  </a:solidFill>
                  <a:latin typeface="黑体" pitchFamily="2" charset="-122"/>
                  <a:ea typeface="黑体" pitchFamily="2" charset="-122"/>
                </a:rPr>
                <a:t>测试</a:t>
              </a:r>
            </a:p>
          </p:txBody>
        </p:sp>
        <p:sp>
          <p:nvSpPr>
            <p:cNvPr id="11" name="Line 63"/>
            <p:cNvSpPr>
              <a:spLocks noChangeShapeType="1"/>
            </p:cNvSpPr>
            <p:nvPr/>
          </p:nvSpPr>
          <p:spPr bwMode="auto">
            <a:xfrm>
              <a:off x="1383" y="2024"/>
              <a:ext cx="485" cy="429"/>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12" name="Line 64"/>
            <p:cNvSpPr>
              <a:spLocks noChangeShapeType="1"/>
            </p:cNvSpPr>
            <p:nvPr/>
          </p:nvSpPr>
          <p:spPr bwMode="auto">
            <a:xfrm>
              <a:off x="3940" y="2649"/>
              <a:ext cx="472"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13" name="Line 65"/>
            <p:cNvSpPr>
              <a:spLocks noChangeShapeType="1"/>
            </p:cNvSpPr>
            <p:nvPr/>
          </p:nvSpPr>
          <p:spPr bwMode="auto">
            <a:xfrm>
              <a:off x="2644" y="2649"/>
              <a:ext cx="472"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14" name="Line 66"/>
            <p:cNvSpPr>
              <a:spLocks noChangeShapeType="1"/>
            </p:cNvSpPr>
            <p:nvPr/>
          </p:nvSpPr>
          <p:spPr bwMode="auto">
            <a:xfrm>
              <a:off x="5236" y="2640"/>
              <a:ext cx="472"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15" name="Rectangle 67"/>
            <p:cNvSpPr>
              <a:spLocks noChangeArrowheads="1"/>
            </p:cNvSpPr>
            <p:nvPr/>
          </p:nvSpPr>
          <p:spPr bwMode="auto">
            <a:xfrm>
              <a:off x="1815" y="1248"/>
              <a:ext cx="824"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latin typeface="黑体" pitchFamily="2" charset="-122"/>
                  <a:ea typeface="黑体" pitchFamily="2" charset="-122"/>
                </a:rPr>
                <a:t>设计</a:t>
              </a:r>
            </a:p>
            <a:p>
              <a:pPr eaLnBrk="0" hangingPunct="0"/>
              <a:r>
                <a:rPr kumimoji="1" lang="zh-CN" altLang="en-US" sz="2400" b="1" i="0">
                  <a:latin typeface="黑体" pitchFamily="2" charset="-122"/>
                  <a:ea typeface="黑体" pitchFamily="2" charset="-122"/>
                </a:rPr>
                <a:t>信息</a:t>
              </a:r>
            </a:p>
          </p:txBody>
        </p:sp>
        <p:sp>
          <p:nvSpPr>
            <p:cNvPr id="16" name="Line 68"/>
            <p:cNvSpPr>
              <a:spLocks noChangeShapeType="1"/>
            </p:cNvSpPr>
            <p:nvPr/>
          </p:nvSpPr>
          <p:spPr bwMode="auto">
            <a:xfrm flipV="1">
              <a:off x="1300" y="2981"/>
              <a:ext cx="568" cy="68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17" name="Rectangle 69"/>
            <p:cNvSpPr>
              <a:spLocks noChangeArrowheads="1"/>
            </p:cNvSpPr>
            <p:nvPr/>
          </p:nvSpPr>
          <p:spPr bwMode="auto">
            <a:xfrm>
              <a:off x="1960" y="2454"/>
              <a:ext cx="872"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solidFill>
                    <a:srgbClr val="FC0128"/>
                  </a:solidFill>
                  <a:latin typeface="黑体" pitchFamily="2" charset="-122"/>
                  <a:ea typeface="黑体" pitchFamily="2" charset="-122"/>
                </a:rPr>
                <a:t>集成</a:t>
              </a:r>
            </a:p>
            <a:p>
              <a:pPr eaLnBrk="0" hangingPunct="0"/>
              <a:r>
                <a:rPr kumimoji="1" lang="zh-CN" altLang="en-US" sz="2400" b="1" i="0">
                  <a:solidFill>
                    <a:srgbClr val="FC0128"/>
                  </a:solidFill>
                  <a:latin typeface="黑体" pitchFamily="2" charset="-122"/>
                  <a:ea typeface="黑体" pitchFamily="2" charset="-122"/>
                </a:rPr>
                <a:t>测试</a:t>
              </a:r>
            </a:p>
          </p:txBody>
        </p:sp>
        <p:sp>
          <p:nvSpPr>
            <p:cNvPr id="18" name="Oval 70"/>
            <p:cNvSpPr>
              <a:spLocks noChangeArrowheads="1"/>
            </p:cNvSpPr>
            <p:nvPr/>
          </p:nvSpPr>
          <p:spPr bwMode="auto">
            <a:xfrm>
              <a:off x="724" y="2317"/>
              <a:ext cx="712" cy="664"/>
            </a:xfrm>
            <a:prstGeom prst="ellipse">
              <a:avLst/>
            </a:prstGeom>
            <a:solidFill>
              <a:schemeClr val="accent1"/>
            </a:solidFill>
            <a:ln w="12700">
              <a:solidFill>
                <a:schemeClr val="tx2"/>
              </a:solidFill>
              <a:round/>
              <a:headEnd/>
              <a:tailEnd/>
            </a:ln>
          </p:spPr>
          <p:txBody>
            <a:bodyPr wrap="none" anchor="ctr"/>
            <a:lstStyle/>
            <a:p>
              <a:endParaRPr lang="zh-CN" altLang="zh-CN" sz="1400" b="1" i="0">
                <a:latin typeface="Tahoma" pitchFamily="34" charset="0"/>
              </a:endParaRPr>
            </a:p>
          </p:txBody>
        </p:sp>
        <p:sp>
          <p:nvSpPr>
            <p:cNvPr id="19" name="Line 71"/>
            <p:cNvSpPr>
              <a:spLocks noChangeShapeType="1"/>
            </p:cNvSpPr>
            <p:nvPr/>
          </p:nvSpPr>
          <p:spPr bwMode="auto">
            <a:xfrm>
              <a:off x="52" y="2697"/>
              <a:ext cx="664"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20" name="Rectangle 72"/>
            <p:cNvSpPr>
              <a:spLocks noChangeArrowheads="1"/>
            </p:cNvSpPr>
            <p:nvPr/>
          </p:nvSpPr>
          <p:spPr bwMode="auto">
            <a:xfrm>
              <a:off x="39" y="2182"/>
              <a:ext cx="776" cy="406"/>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被测</a:t>
              </a:r>
            </a:p>
            <a:p>
              <a:pPr eaLnBrk="0" hangingPunct="0"/>
              <a:r>
                <a:rPr kumimoji="1" lang="zh-CN" altLang="en-US" b="1" i="0">
                  <a:latin typeface="黑体" pitchFamily="2" charset="-122"/>
                  <a:ea typeface="黑体" pitchFamily="2" charset="-122"/>
                </a:rPr>
                <a:t>模块</a:t>
              </a:r>
            </a:p>
          </p:txBody>
        </p:sp>
        <p:sp>
          <p:nvSpPr>
            <p:cNvPr id="21" name="Rectangle 73"/>
            <p:cNvSpPr>
              <a:spLocks noChangeArrowheads="1"/>
            </p:cNvSpPr>
            <p:nvPr/>
          </p:nvSpPr>
          <p:spPr bwMode="auto">
            <a:xfrm>
              <a:off x="856" y="2436"/>
              <a:ext cx="968" cy="444"/>
            </a:xfrm>
            <a:prstGeom prst="rect">
              <a:avLst/>
            </a:prstGeom>
            <a:noFill/>
            <a:ln w="12700">
              <a:noFill/>
              <a:miter lim="800000"/>
              <a:headEnd/>
              <a:tailEnd/>
            </a:ln>
          </p:spPr>
          <p:txBody>
            <a:bodyPr lIns="90488" tIns="44450" rIns="90488" bIns="44450">
              <a:spAutoFit/>
            </a:bodyPr>
            <a:lstStyle/>
            <a:p>
              <a:pPr eaLnBrk="0" hangingPunct="0"/>
              <a:r>
                <a:rPr kumimoji="1" lang="zh-CN" altLang="en-US" sz="2000" b="1" i="0">
                  <a:solidFill>
                    <a:srgbClr val="FC0128"/>
                  </a:solidFill>
                  <a:latin typeface="黑体" pitchFamily="2" charset="-122"/>
                  <a:ea typeface="黑体" pitchFamily="2" charset="-122"/>
                </a:rPr>
                <a:t>单元</a:t>
              </a:r>
            </a:p>
            <a:p>
              <a:pPr eaLnBrk="0" hangingPunct="0"/>
              <a:r>
                <a:rPr kumimoji="1" lang="zh-CN" altLang="en-US" sz="2000" b="1" i="0">
                  <a:solidFill>
                    <a:srgbClr val="FC0128"/>
                  </a:solidFill>
                  <a:latin typeface="黑体" pitchFamily="2" charset="-122"/>
                  <a:ea typeface="黑体" pitchFamily="2" charset="-122"/>
                </a:rPr>
                <a:t>测试</a:t>
              </a:r>
            </a:p>
          </p:txBody>
        </p:sp>
        <p:sp>
          <p:nvSpPr>
            <p:cNvPr id="22" name="Oval 74"/>
            <p:cNvSpPr>
              <a:spLocks noChangeArrowheads="1"/>
            </p:cNvSpPr>
            <p:nvPr/>
          </p:nvSpPr>
          <p:spPr bwMode="auto">
            <a:xfrm>
              <a:off x="724" y="3565"/>
              <a:ext cx="712" cy="664"/>
            </a:xfrm>
            <a:prstGeom prst="ellipse">
              <a:avLst/>
            </a:prstGeom>
            <a:solidFill>
              <a:schemeClr val="accent1"/>
            </a:solidFill>
            <a:ln w="12700">
              <a:solidFill>
                <a:schemeClr val="tx2"/>
              </a:solidFill>
              <a:round/>
              <a:headEnd/>
              <a:tailEnd/>
            </a:ln>
          </p:spPr>
          <p:txBody>
            <a:bodyPr wrap="none" anchor="ctr"/>
            <a:lstStyle/>
            <a:p>
              <a:endParaRPr lang="zh-CN" altLang="zh-CN" sz="1400" b="1" i="0">
                <a:latin typeface="Tahoma" pitchFamily="34" charset="0"/>
              </a:endParaRPr>
            </a:p>
          </p:txBody>
        </p:sp>
        <p:sp>
          <p:nvSpPr>
            <p:cNvPr id="23" name="Line 75"/>
            <p:cNvSpPr>
              <a:spLocks noChangeShapeType="1"/>
            </p:cNvSpPr>
            <p:nvPr/>
          </p:nvSpPr>
          <p:spPr bwMode="auto">
            <a:xfrm>
              <a:off x="52" y="3945"/>
              <a:ext cx="664"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24" name="Rectangle 76"/>
            <p:cNvSpPr>
              <a:spLocks noChangeArrowheads="1"/>
            </p:cNvSpPr>
            <p:nvPr/>
          </p:nvSpPr>
          <p:spPr bwMode="auto">
            <a:xfrm>
              <a:off x="39" y="3406"/>
              <a:ext cx="776" cy="406"/>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被测</a:t>
              </a:r>
            </a:p>
            <a:p>
              <a:pPr eaLnBrk="0" hangingPunct="0"/>
              <a:r>
                <a:rPr kumimoji="1" lang="zh-CN" altLang="en-US" b="1" i="0">
                  <a:latin typeface="黑体" pitchFamily="2" charset="-122"/>
                  <a:ea typeface="黑体" pitchFamily="2" charset="-122"/>
                </a:rPr>
                <a:t>模块</a:t>
              </a:r>
            </a:p>
          </p:txBody>
        </p:sp>
        <p:sp>
          <p:nvSpPr>
            <p:cNvPr id="25" name="Rectangle 77"/>
            <p:cNvSpPr>
              <a:spLocks noChangeArrowheads="1"/>
            </p:cNvSpPr>
            <p:nvPr/>
          </p:nvSpPr>
          <p:spPr bwMode="auto">
            <a:xfrm>
              <a:off x="856" y="3684"/>
              <a:ext cx="968" cy="444"/>
            </a:xfrm>
            <a:prstGeom prst="rect">
              <a:avLst/>
            </a:prstGeom>
            <a:noFill/>
            <a:ln w="12700">
              <a:noFill/>
              <a:miter lim="800000"/>
              <a:headEnd/>
              <a:tailEnd/>
            </a:ln>
          </p:spPr>
          <p:txBody>
            <a:bodyPr lIns="90488" tIns="44450" rIns="90488" bIns="44450">
              <a:spAutoFit/>
            </a:bodyPr>
            <a:lstStyle/>
            <a:p>
              <a:pPr eaLnBrk="0" hangingPunct="0"/>
              <a:r>
                <a:rPr kumimoji="1" lang="zh-CN" altLang="en-US" sz="2000" b="1" i="0">
                  <a:solidFill>
                    <a:srgbClr val="FC0128"/>
                  </a:solidFill>
                  <a:latin typeface="黑体" pitchFamily="2" charset="-122"/>
                  <a:ea typeface="黑体" pitchFamily="2" charset="-122"/>
                </a:rPr>
                <a:t>单元</a:t>
              </a:r>
            </a:p>
            <a:p>
              <a:pPr eaLnBrk="0" hangingPunct="0"/>
              <a:r>
                <a:rPr kumimoji="1" lang="zh-CN" altLang="en-US" sz="2000" b="1" i="0">
                  <a:solidFill>
                    <a:srgbClr val="FC0128"/>
                  </a:solidFill>
                  <a:latin typeface="黑体" pitchFamily="2" charset="-122"/>
                  <a:ea typeface="黑体" pitchFamily="2" charset="-122"/>
                </a:rPr>
                <a:t>测试</a:t>
              </a:r>
            </a:p>
          </p:txBody>
        </p:sp>
        <p:sp>
          <p:nvSpPr>
            <p:cNvPr id="26" name="Line 78"/>
            <p:cNvSpPr>
              <a:spLocks noChangeShapeType="1"/>
            </p:cNvSpPr>
            <p:nvPr/>
          </p:nvSpPr>
          <p:spPr bwMode="auto">
            <a:xfrm>
              <a:off x="1444" y="2697"/>
              <a:ext cx="328" cy="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27" name="Line 79"/>
            <p:cNvSpPr>
              <a:spLocks noChangeShapeType="1"/>
            </p:cNvSpPr>
            <p:nvPr/>
          </p:nvSpPr>
          <p:spPr bwMode="auto">
            <a:xfrm>
              <a:off x="1636" y="1309"/>
              <a:ext cx="520" cy="1000"/>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28" name="Rectangle 80"/>
            <p:cNvSpPr>
              <a:spLocks noChangeArrowheads="1"/>
            </p:cNvSpPr>
            <p:nvPr/>
          </p:nvSpPr>
          <p:spPr bwMode="auto">
            <a:xfrm>
              <a:off x="1428" y="3406"/>
              <a:ext cx="968" cy="406"/>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测试过</a:t>
              </a:r>
            </a:p>
            <a:p>
              <a:pPr eaLnBrk="0" hangingPunct="0"/>
              <a:r>
                <a:rPr kumimoji="1" lang="zh-CN" altLang="en-US" b="1" i="0">
                  <a:latin typeface="黑体" pitchFamily="2" charset="-122"/>
                  <a:ea typeface="黑体" pitchFamily="2" charset="-122"/>
                </a:rPr>
                <a:t>的模块</a:t>
              </a:r>
            </a:p>
          </p:txBody>
        </p:sp>
        <p:sp>
          <p:nvSpPr>
            <p:cNvPr id="29" name="Rectangle 81"/>
            <p:cNvSpPr>
              <a:spLocks noChangeArrowheads="1"/>
            </p:cNvSpPr>
            <p:nvPr/>
          </p:nvSpPr>
          <p:spPr bwMode="auto">
            <a:xfrm>
              <a:off x="3304" y="2406"/>
              <a:ext cx="872"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solidFill>
                    <a:srgbClr val="FC0128"/>
                  </a:solidFill>
                  <a:latin typeface="黑体" pitchFamily="2" charset="-122"/>
                  <a:ea typeface="黑体" pitchFamily="2" charset="-122"/>
                </a:rPr>
                <a:t>确认</a:t>
              </a:r>
            </a:p>
            <a:p>
              <a:pPr eaLnBrk="0" hangingPunct="0"/>
              <a:r>
                <a:rPr kumimoji="1" lang="zh-CN" altLang="en-US" sz="2400" b="1" i="0">
                  <a:solidFill>
                    <a:srgbClr val="FC0128"/>
                  </a:solidFill>
                  <a:latin typeface="黑体" pitchFamily="2" charset="-122"/>
                  <a:ea typeface="黑体" pitchFamily="2" charset="-122"/>
                </a:rPr>
                <a:t>测试</a:t>
              </a:r>
            </a:p>
          </p:txBody>
        </p:sp>
        <p:sp>
          <p:nvSpPr>
            <p:cNvPr id="30" name="Rectangle 82"/>
            <p:cNvSpPr>
              <a:spLocks noChangeArrowheads="1"/>
            </p:cNvSpPr>
            <p:nvPr/>
          </p:nvSpPr>
          <p:spPr bwMode="auto">
            <a:xfrm>
              <a:off x="4552" y="2352"/>
              <a:ext cx="872"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solidFill>
                    <a:srgbClr val="FC0128"/>
                  </a:solidFill>
                  <a:latin typeface="黑体" pitchFamily="2" charset="-122"/>
                  <a:ea typeface="黑体" pitchFamily="2" charset="-122"/>
                </a:rPr>
                <a:t>系统</a:t>
              </a:r>
            </a:p>
            <a:p>
              <a:pPr eaLnBrk="0" hangingPunct="0"/>
              <a:r>
                <a:rPr kumimoji="1" lang="zh-CN" altLang="en-US" sz="2400" b="1" i="0">
                  <a:solidFill>
                    <a:srgbClr val="FC0128"/>
                  </a:solidFill>
                  <a:latin typeface="黑体" pitchFamily="2" charset="-122"/>
                  <a:ea typeface="黑体" pitchFamily="2" charset="-122"/>
                </a:rPr>
                <a:t>测试</a:t>
              </a:r>
            </a:p>
          </p:txBody>
        </p:sp>
        <p:sp>
          <p:nvSpPr>
            <p:cNvPr id="31" name="Line 83"/>
            <p:cNvSpPr>
              <a:spLocks noChangeShapeType="1"/>
            </p:cNvSpPr>
            <p:nvPr/>
          </p:nvSpPr>
          <p:spPr bwMode="auto">
            <a:xfrm>
              <a:off x="1056" y="3037"/>
              <a:ext cx="0" cy="472"/>
            </a:xfrm>
            <a:prstGeom prst="line">
              <a:avLst/>
            </a:prstGeom>
            <a:noFill/>
            <a:ln w="12700">
              <a:solidFill>
                <a:schemeClr val="tx2"/>
              </a:solidFill>
              <a:prstDash val="dash"/>
              <a:round/>
              <a:headEnd/>
              <a:tailEnd/>
            </a:ln>
          </p:spPr>
          <p:txBody>
            <a:bodyPr wrap="none" anchor="ctr"/>
            <a:lstStyle/>
            <a:p>
              <a:endParaRPr lang="zh-CN" altLang="en-US" sz="1400" i="0"/>
            </a:p>
          </p:txBody>
        </p:sp>
        <p:sp>
          <p:nvSpPr>
            <p:cNvPr id="32" name="Oval 84"/>
            <p:cNvSpPr>
              <a:spLocks noChangeArrowheads="1"/>
            </p:cNvSpPr>
            <p:nvPr/>
          </p:nvSpPr>
          <p:spPr bwMode="auto">
            <a:xfrm>
              <a:off x="3124" y="2256"/>
              <a:ext cx="808" cy="773"/>
            </a:xfrm>
            <a:prstGeom prst="ellipse">
              <a:avLst/>
            </a:prstGeom>
            <a:noFill/>
            <a:ln w="12700">
              <a:solidFill>
                <a:schemeClr val="tx2"/>
              </a:solidFill>
              <a:round/>
              <a:headEnd/>
              <a:tailEnd/>
            </a:ln>
          </p:spPr>
          <p:txBody>
            <a:bodyPr wrap="none" anchor="ctr"/>
            <a:lstStyle/>
            <a:p>
              <a:endParaRPr lang="zh-CN" altLang="zh-CN" sz="1400" b="1" i="0">
                <a:latin typeface="Tahoma" pitchFamily="34" charset="0"/>
              </a:endParaRPr>
            </a:p>
          </p:txBody>
        </p:sp>
        <p:sp>
          <p:nvSpPr>
            <p:cNvPr id="33" name="Oval 85"/>
            <p:cNvSpPr>
              <a:spLocks noChangeArrowheads="1"/>
            </p:cNvSpPr>
            <p:nvPr/>
          </p:nvSpPr>
          <p:spPr bwMode="auto">
            <a:xfrm>
              <a:off x="4420" y="2256"/>
              <a:ext cx="808" cy="773"/>
            </a:xfrm>
            <a:prstGeom prst="ellipse">
              <a:avLst/>
            </a:prstGeom>
            <a:noFill/>
            <a:ln w="12700">
              <a:solidFill>
                <a:schemeClr val="tx2"/>
              </a:solidFill>
              <a:round/>
              <a:headEnd/>
              <a:tailEnd/>
            </a:ln>
          </p:spPr>
          <p:txBody>
            <a:bodyPr wrap="none" anchor="ctr"/>
            <a:lstStyle/>
            <a:p>
              <a:endParaRPr lang="zh-CN" altLang="zh-CN" sz="1400" b="1" i="0">
                <a:latin typeface="Tahoma" pitchFamily="34" charset="0"/>
              </a:endParaRPr>
            </a:p>
          </p:txBody>
        </p:sp>
        <p:sp>
          <p:nvSpPr>
            <p:cNvPr id="34" name="Rectangle 86"/>
            <p:cNvSpPr>
              <a:spLocks noChangeArrowheads="1"/>
            </p:cNvSpPr>
            <p:nvPr/>
          </p:nvSpPr>
          <p:spPr bwMode="auto">
            <a:xfrm>
              <a:off x="3015" y="1248"/>
              <a:ext cx="824"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latin typeface="黑体" pitchFamily="2" charset="-122"/>
                  <a:ea typeface="黑体" pitchFamily="2" charset="-122"/>
                </a:rPr>
                <a:t>软件</a:t>
              </a:r>
            </a:p>
            <a:p>
              <a:pPr eaLnBrk="0" hangingPunct="0"/>
              <a:r>
                <a:rPr kumimoji="1" lang="zh-CN" altLang="en-US" sz="2400" b="1" i="0">
                  <a:latin typeface="黑体" pitchFamily="2" charset="-122"/>
                  <a:ea typeface="黑体" pitchFamily="2" charset="-122"/>
                </a:rPr>
                <a:t>需求</a:t>
              </a:r>
            </a:p>
          </p:txBody>
        </p:sp>
        <p:sp>
          <p:nvSpPr>
            <p:cNvPr id="35" name="Line 87"/>
            <p:cNvSpPr>
              <a:spLocks noChangeShapeType="1"/>
            </p:cNvSpPr>
            <p:nvPr/>
          </p:nvSpPr>
          <p:spPr bwMode="auto">
            <a:xfrm>
              <a:off x="2884" y="1357"/>
              <a:ext cx="428" cy="947"/>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36" name="Rectangle 88"/>
            <p:cNvSpPr>
              <a:spLocks noChangeArrowheads="1"/>
            </p:cNvSpPr>
            <p:nvPr/>
          </p:nvSpPr>
          <p:spPr bwMode="auto">
            <a:xfrm>
              <a:off x="4359" y="1248"/>
              <a:ext cx="1112" cy="522"/>
            </a:xfrm>
            <a:prstGeom prst="rect">
              <a:avLst/>
            </a:prstGeom>
            <a:noFill/>
            <a:ln w="12700">
              <a:noFill/>
              <a:miter lim="800000"/>
              <a:headEnd/>
              <a:tailEnd/>
            </a:ln>
          </p:spPr>
          <p:txBody>
            <a:bodyPr lIns="90488" tIns="44450" rIns="90488" bIns="44450">
              <a:spAutoFit/>
            </a:bodyPr>
            <a:lstStyle/>
            <a:p>
              <a:pPr eaLnBrk="0" hangingPunct="0"/>
              <a:r>
                <a:rPr kumimoji="1" lang="zh-CN" altLang="en-US" sz="2400" b="1" i="0">
                  <a:latin typeface="黑体" pitchFamily="2" charset="-122"/>
                  <a:ea typeface="黑体" pitchFamily="2" charset="-122"/>
                </a:rPr>
                <a:t>其它系</a:t>
              </a:r>
            </a:p>
            <a:p>
              <a:pPr eaLnBrk="0" hangingPunct="0"/>
              <a:r>
                <a:rPr kumimoji="1" lang="zh-CN" altLang="en-US" sz="2400" b="1" i="0">
                  <a:latin typeface="黑体" pitchFamily="2" charset="-122"/>
                  <a:ea typeface="黑体" pitchFamily="2" charset="-122"/>
                </a:rPr>
                <a:t>统元素</a:t>
              </a:r>
            </a:p>
          </p:txBody>
        </p:sp>
        <p:sp>
          <p:nvSpPr>
            <p:cNvPr id="37" name="Line 89"/>
            <p:cNvSpPr>
              <a:spLocks noChangeShapeType="1"/>
            </p:cNvSpPr>
            <p:nvPr/>
          </p:nvSpPr>
          <p:spPr bwMode="auto">
            <a:xfrm>
              <a:off x="4180" y="1357"/>
              <a:ext cx="428" cy="947"/>
            </a:xfrm>
            <a:prstGeom prst="line">
              <a:avLst/>
            </a:prstGeom>
            <a:noFill/>
            <a:ln w="12700">
              <a:solidFill>
                <a:schemeClr val="tx1"/>
              </a:solidFill>
              <a:round/>
              <a:headEnd/>
              <a:tailEnd type="triangle" w="med" len="med"/>
            </a:ln>
          </p:spPr>
          <p:txBody>
            <a:bodyPr wrap="none" anchor="ctr"/>
            <a:lstStyle/>
            <a:p>
              <a:endParaRPr lang="zh-CN" altLang="en-US" sz="1400" i="0"/>
            </a:p>
          </p:txBody>
        </p:sp>
        <p:sp>
          <p:nvSpPr>
            <p:cNvPr id="38" name="Rectangle 90"/>
            <p:cNvSpPr>
              <a:spLocks noChangeArrowheads="1"/>
            </p:cNvSpPr>
            <p:nvPr/>
          </p:nvSpPr>
          <p:spPr bwMode="auto">
            <a:xfrm>
              <a:off x="2602" y="3043"/>
              <a:ext cx="777" cy="406"/>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装配好的软件</a:t>
              </a:r>
            </a:p>
          </p:txBody>
        </p:sp>
        <p:sp>
          <p:nvSpPr>
            <p:cNvPr id="39" name="Rectangle 91"/>
            <p:cNvSpPr>
              <a:spLocks noChangeArrowheads="1"/>
            </p:cNvSpPr>
            <p:nvPr/>
          </p:nvSpPr>
          <p:spPr bwMode="auto">
            <a:xfrm>
              <a:off x="3735" y="2880"/>
              <a:ext cx="968" cy="406"/>
            </a:xfrm>
            <a:prstGeom prst="rect">
              <a:avLst/>
            </a:prstGeom>
            <a:noFill/>
            <a:ln w="12700">
              <a:noFill/>
              <a:miter lim="800000"/>
              <a:headEnd/>
              <a:tailEnd/>
            </a:ln>
          </p:spPr>
          <p:txBody>
            <a:bodyPr lIns="90488" tIns="44450" rIns="90488" bIns="44450">
              <a:spAutoFit/>
            </a:bodyPr>
            <a:lstStyle/>
            <a:p>
              <a:pPr eaLnBrk="0" hangingPunct="0"/>
              <a:r>
                <a:rPr kumimoji="1" lang="en-US" altLang="zh-CN" b="1" i="0">
                  <a:latin typeface="黑体" pitchFamily="2" charset="-122"/>
                  <a:ea typeface="黑体" pitchFamily="2" charset="-122"/>
                </a:rPr>
                <a:t> </a:t>
              </a:r>
              <a:r>
                <a:rPr kumimoji="1" lang="zh-CN" altLang="en-US" b="1" i="0">
                  <a:latin typeface="黑体" pitchFamily="2" charset="-122"/>
                  <a:ea typeface="黑体" pitchFamily="2" charset="-122"/>
                </a:rPr>
                <a:t>确认</a:t>
              </a:r>
            </a:p>
            <a:p>
              <a:pPr eaLnBrk="0" hangingPunct="0"/>
              <a:r>
                <a:rPr kumimoji="1" lang="zh-CN" altLang="en-US" b="1" i="0">
                  <a:latin typeface="黑体" pitchFamily="2" charset="-122"/>
                  <a:ea typeface="黑体" pitchFamily="2" charset="-122"/>
                </a:rPr>
                <a:t>的软件</a:t>
              </a:r>
            </a:p>
          </p:txBody>
        </p:sp>
        <p:sp>
          <p:nvSpPr>
            <p:cNvPr id="40" name="Rectangle 92"/>
            <p:cNvSpPr>
              <a:spLocks noChangeArrowheads="1"/>
            </p:cNvSpPr>
            <p:nvPr/>
          </p:nvSpPr>
          <p:spPr bwMode="auto">
            <a:xfrm>
              <a:off x="5128" y="2863"/>
              <a:ext cx="632" cy="580"/>
            </a:xfrm>
            <a:prstGeom prst="rect">
              <a:avLst/>
            </a:prstGeom>
            <a:noFill/>
            <a:ln w="12700">
              <a:noFill/>
              <a:miter lim="800000"/>
              <a:headEnd/>
              <a:tailEnd/>
            </a:ln>
          </p:spPr>
          <p:txBody>
            <a:bodyPr lIns="90488" tIns="44450" rIns="90488" bIns="44450">
              <a:spAutoFit/>
            </a:bodyPr>
            <a:lstStyle/>
            <a:p>
              <a:pPr eaLnBrk="0" hangingPunct="0"/>
              <a:r>
                <a:rPr kumimoji="1" lang="zh-CN" altLang="en-US" b="1" i="0">
                  <a:latin typeface="黑体" pitchFamily="2" charset="-122"/>
                  <a:ea typeface="黑体" pitchFamily="2" charset="-122"/>
                </a:rPr>
                <a:t>可运</a:t>
              </a:r>
            </a:p>
            <a:p>
              <a:pPr eaLnBrk="0" hangingPunct="0"/>
              <a:r>
                <a:rPr kumimoji="1" lang="zh-CN" altLang="en-US" b="1" i="0">
                  <a:latin typeface="黑体" pitchFamily="2" charset="-122"/>
                  <a:ea typeface="黑体" pitchFamily="2" charset="-122"/>
                </a:rPr>
                <a:t>行的</a:t>
              </a:r>
            </a:p>
            <a:p>
              <a:pPr eaLnBrk="0" hangingPunct="0"/>
              <a:r>
                <a:rPr kumimoji="1" lang="zh-CN" altLang="en-US" b="1" i="0">
                  <a:latin typeface="黑体" pitchFamily="2" charset="-122"/>
                  <a:ea typeface="黑体" pitchFamily="2" charset="-122"/>
                </a:rPr>
                <a:t>软件</a:t>
              </a:r>
            </a:p>
          </p:txBody>
        </p:sp>
      </p:gr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dirty="0" smtClean="0"/>
              <a:t>什么是集成测试</a:t>
            </a:r>
          </a:p>
          <a:p>
            <a:pPr>
              <a:lnSpc>
                <a:spcPct val="120000"/>
              </a:lnSpc>
              <a:defRPr/>
            </a:pPr>
            <a:r>
              <a:rPr lang="zh-CN" altLang="en-US" dirty="0" smtClean="0"/>
              <a:t>集成测试策略</a:t>
            </a:r>
          </a:p>
          <a:p>
            <a:pPr>
              <a:lnSpc>
                <a:spcPct val="120000"/>
              </a:lnSpc>
              <a:defRPr/>
            </a:pPr>
            <a:r>
              <a:rPr lang="zh-CN" altLang="en-US" dirty="0" smtClean="0"/>
              <a:t>集成测试用例设计</a:t>
            </a:r>
          </a:p>
          <a:p>
            <a:pPr>
              <a:lnSpc>
                <a:spcPct val="120000"/>
              </a:lnSpc>
              <a:defRPr/>
            </a:pPr>
            <a:r>
              <a:rPr lang="zh-CN" altLang="en-US" dirty="0"/>
              <a:t>集成测试过程</a:t>
            </a:r>
            <a:endParaRPr lang="en-US" altLang="zh-CN" dirty="0"/>
          </a:p>
          <a:p>
            <a:pPr>
              <a:lnSpc>
                <a:spcPct val="120000"/>
              </a:lnSpc>
              <a:defRPr/>
            </a:pPr>
            <a:r>
              <a:rPr lang="zh-CN" altLang="en-US" b="1" dirty="0">
                <a:solidFill>
                  <a:srgbClr val="FF0000"/>
                </a:solidFill>
              </a:rPr>
              <a:t>应用</a:t>
            </a:r>
            <a:r>
              <a:rPr lang="en-US" altLang="zh-CN" b="1" dirty="0">
                <a:solidFill>
                  <a:srgbClr val="FF0000"/>
                </a:solidFill>
              </a:rPr>
              <a:t>Ant</a:t>
            </a:r>
            <a:r>
              <a:rPr lang="zh-CN" altLang="en-US" b="1" dirty="0">
                <a:solidFill>
                  <a:srgbClr val="FF0000"/>
                </a:solidFill>
              </a:rPr>
              <a:t>的持续集成</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70</a:t>
            </a:fld>
            <a:endParaRPr lang="en-US" altLang="zh-CN"/>
          </a:p>
        </p:txBody>
      </p:sp>
    </p:spTree>
    <p:extLst>
      <p:ext uri="{BB962C8B-B14F-4D97-AF65-F5344CB8AC3E}">
        <p14:creationId xmlns:p14="http://schemas.microsoft.com/office/powerpoint/2010/main" val="3924680941"/>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构建与持续集成</a:t>
            </a:r>
            <a:endParaRPr lang="zh-CN" altLang="en-US" dirty="0"/>
          </a:p>
        </p:txBody>
      </p:sp>
      <p:sp>
        <p:nvSpPr>
          <p:cNvPr id="3" name="内容占位符 2"/>
          <p:cNvSpPr>
            <a:spLocks noGrp="1"/>
          </p:cNvSpPr>
          <p:nvPr>
            <p:ph idx="1"/>
          </p:nvPr>
        </p:nvSpPr>
        <p:spPr/>
        <p:txBody>
          <a:bodyPr/>
          <a:lstStyle/>
          <a:p>
            <a:r>
              <a:rPr lang="zh-CN" altLang="en-US" dirty="0" smtClean="0"/>
              <a:t>软件构建</a:t>
            </a:r>
            <a:endParaRPr lang="en-US" altLang="zh-CN" dirty="0" smtClean="0"/>
          </a:p>
          <a:p>
            <a:pPr lvl="1">
              <a:lnSpc>
                <a:spcPct val="150000"/>
              </a:lnSpc>
            </a:pPr>
            <a:r>
              <a:rPr lang="zh-CN" altLang="zh-CN" dirty="0" smtClean="0"/>
              <a:t>软件</a:t>
            </a:r>
            <a:r>
              <a:rPr lang="zh-CN" altLang="zh-CN" dirty="0"/>
              <a:t>构建指的是通过编码、验证、单元测试、集成测试和调试的组合，详细地创建可工作的、有意义的软件。软件构建具体包含什么活动，是由采用的生命周期过程所决定的。</a:t>
            </a:r>
          </a:p>
          <a:p>
            <a:pPr lvl="1">
              <a:lnSpc>
                <a:spcPct val="150000"/>
              </a:lnSpc>
            </a:pPr>
            <a:r>
              <a:rPr lang="zh-CN" altLang="zh-CN" dirty="0" smtClean="0"/>
              <a:t>在</a:t>
            </a:r>
            <a:r>
              <a:rPr lang="zh-CN" altLang="zh-CN" dirty="0"/>
              <a:t>经典的生命周期模型中，软件构建过程活动包含了软件编码相关活动、部分详细设计活动和部分软件测试</a:t>
            </a:r>
            <a:r>
              <a:rPr lang="zh-CN" altLang="zh-CN" dirty="0" smtClean="0"/>
              <a:t>活动</a:t>
            </a:r>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71</a:t>
            </a:fld>
            <a:endParaRPr lang="en-US" altLang="zh-CN"/>
          </a:p>
        </p:txBody>
      </p:sp>
    </p:spTree>
    <p:extLst>
      <p:ext uri="{BB962C8B-B14F-4D97-AF65-F5344CB8AC3E}">
        <p14:creationId xmlns:p14="http://schemas.microsoft.com/office/powerpoint/2010/main" val="1685278238"/>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构建与持续集成</a:t>
            </a:r>
            <a:endParaRPr lang="zh-CN" altLang="en-US" dirty="0"/>
          </a:p>
        </p:txBody>
      </p:sp>
      <p:sp>
        <p:nvSpPr>
          <p:cNvPr id="3" name="内容占位符 2"/>
          <p:cNvSpPr>
            <a:spLocks noGrp="1"/>
          </p:cNvSpPr>
          <p:nvPr>
            <p:ph idx="1"/>
          </p:nvPr>
        </p:nvSpPr>
        <p:spPr/>
        <p:txBody>
          <a:bodyPr/>
          <a:lstStyle/>
          <a:p>
            <a:r>
              <a:rPr lang="zh-CN" altLang="en-US" dirty="0" smtClean="0"/>
              <a:t>软件构建</a:t>
            </a:r>
            <a:endParaRPr lang="en-US" altLang="zh-CN" dirty="0" smtClean="0"/>
          </a:p>
          <a:p>
            <a:pPr lvl="1">
              <a:lnSpc>
                <a:spcPct val="150000"/>
              </a:lnSpc>
            </a:pPr>
            <a:r>
              <a:rPr lang="zh-CN" altLang="zh-CN" dirty="0" smtClean="0"/>
              <a:t>在</a:t>
            </a:r>
            <a:r>
              <a:rPr lang="zh-CN" altLang="zh-CN" dirty="0"/>
              <a:t>敏捷模型中，软件构建过程是与其他软件开发过程（计划、需求、设计等）并行或重叠进行的，这时更倾向于将设计、编码和测试活动组合起来称为“构建”活动。</a:t>
            </a:r>
            <a:endParaRPr lang="zh-CN" altLang="en-US" dirty="0"/>
          </a:p>
          <a:p>
            <a:endParaRPr lang="en-US" altLang="zh-CN" dirty="0" smtClean="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72</a:t>
            </a:fld>
            <a:endParaRPr lang="en-US" altLang="zh-CN"/>
          </a:p>
        </p:txBody>
      </p:sp>
    </p:spTree>
    <p:extLst>
      <p:ext uri="{BB962C8B-B14F-4D97-AF65-F5344CB8AC3E}">
        <p14:creationId xmlns:p14="http://schemas.microsoft.com/office/powerpoint/2010/main" val="3650171319"/>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构建与持续集成</a:t>
            </a:r>
          </a:p>
        </p:txBody>
      </p:sp>
      <p:sp>
        <p:nvSpPr>
          <p:cNvPr id="3" name="内容占位符 2"/>
          <p:cNvSpPr>
            <a:spLocks noGrp="1"/>
          </p:cNvSpPr>
          <p:nvPr>
            <p:ph idx="1"/>
          </p:nvPr>
        </p:nvSpPr>
        <p:spPr/>
        <p:txBody>
          <a:bodyPr/>
          <a:lstStyle/>
          <a:p>
            <a:pPr>
              <a:lnSpc>
                <a:spcPct val="150000"/>
              </a:lnSpc>
            </a:pPr>
            <a:r>
              <a:rPr lang="zh-CN" altLang="zh-CN" dirty="0" smtClean="0"/>
              <a:t>软件</a:t>
            </a:r>
            <a:r>
              <a:rPr lang="zh-CN" altLang="zh-CN" dirty="0"/>
              <a:t>集成是软件构建过程中的重要工作之一，持续集成是为</a:t>
            </a:r>
            <a:r>
              <a:rPr lang="zh-CN" altLang="zh-CN" dirty="0">
                <a:solidFill>
                  <a:srgbClr val="FF0000"/>
                </a:solidFill>
              </a:rPr>
              <a:t>持续进行软件自动化构建</a:t>
            </a:r>
            <a:r>
              <a:rPr lang="zh-CN" altLang="zh-CN" dirty="0"/>
              <a:t>，帮助开发者尽早发现和解决缺陷从而进行高质量交付的一套开发原则和实践。</a:t>
            </a:r>
          </a:p>
          <a:p>
            <a:pPr>
              <a:lnSpc>
                <a:spcPct val="150000"/>
              </a:lnSpc>
            </a:pPr>
            <a:r>
              <a:rPr lang="zh-CN" altLang="zh-CN" dirty="0" smtClean="0"/>
              <a:t>持续</a:t>
            </a:r>
            <a:r>
              <a:rPr lang="zh-CN" altLang="zh-CN" dirty="0"/>
              <a:t>集成是一种广泛用于敏捷开发方法的构建方式，即不断对版本库进行监控，一旦有变化进入版本控制库就自动开始集成构建，持续集成构建通常构建时间较短（小于</a:t>
            </a:r>
            <a:r>
              <a:rPr lang="en-GB" altLang="zh-CN" dirty="0"/>
              <a:t>10</a:t>
            </a:r>
            <a:r>
              <a:rPr lang="zh-CN" altLang="zh-CN" dirty="0"/>
              <a:t>分钟）并且伴随完整的单元测试。</a:t>
            </a:r>
            <a:endParaRPr lang="zh-CN" altLang="en-US" dirty="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73</a:t>
            </a:fld>
            <a:endParaRPr lang="en-US" altLang="zh-CN"/>
          </a:p>
        </p:txBody>
      </p:sp>
    </p:spTree>
    <p:extLst>
      <p:ext uri="{BB962C8B-B14F-4D97-AF65-F5344CB8AC3E}">
        <p14:creationId xmlns:p14="http://schemas.microsoft.com/office/powerpoint/2010/main" val="1262540129"/>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构建工具概述</a:t>
            </a:r>
            <a:endParaRPr lang="zh-CN" altLang="en-US" dirty="0"/>
          </a:p>
        </p:txBody>
      </p:sp>
      <p:sp>
        <p:nvSpPr>
          <p:cNvPr id="3" name="内容占位符 2"/>
          <p:cNvSpPr>
            <a:spLocks noGrp="1"/>
          </p:cNvSpPr>
          <p:nvPr>
            <p:ph idx="1"/>
          </p:nvPr>
        </p:nvSpPr>
        <p:spPr/>
        <p:txBody>
          <a:bodyPr/>
          <a:lstStyle/>
          <a:p>
            <a:r>
              <a:rPr lang="en-US" altLang="zh-CN" sz="2800" dirty="0" smtClean="0"/>
              <a:t>Ant</a:t>
            </a:r>
            <a:r>
              <a:rPr lang="zh-CN" altLang="en-US" sz="2800" dirty="0"/>
              <a:t>是一个平台无关的</a:t>
            </a:r>
            <a:r>
              <a:rPr lang="en-US" altLang="zh-CN" sz="2800" dirty="0">
                <a:solidFill>
                  <a:srgbClr val="FF0000"/>
                </a:solidFill>
              </a:rPr>
              <a:t>Java</a:t>
            </a:r>
            <a:r>
              <a:rPr lang="zh-CN" altLang="en-US" sz="2800" dirty="0">
                <a:solidFill>
                  <a:srgbClr val="FF0000"/>
                </a:solidFill>
              </a:rPr>
              <a:t>项目构建工具</a:t>
            </a:r>
            <a:r>
              <a:rPr lang="zh-CN" altLang="en-US" sz="2800" dirty="0" smtClean="0"/>
              <a:t>。</a:t>
            </a:r>
            <a:endParaRPr lang="en-US" altLang="zh-CN" sz="2800" dirty="0" smtClean="0"/>
          </a:p>
          <a:p>
            <a:r>
              <a:rPr lang="zh-CN" altLang="en-US" sz="2800" dirty="0" smtClean="0"/>
              <a:t>使用</a:t>
            </a:r>
            <a:r>
              <a:rPr lang="en-US" altLang="zh-CN" sz="2800" dirty="0"/>
              <a:t>Ant</a:t>
            </a:r>
            <a:r>
              <a:rPr lang="zh-CN" altLang="en-US" sz="2800" dirty="0"/>
              <a:t>可以方便的将</a:t>
            </a:r>
            <a:r>
              <a:rPr lang="zh-CN" altLang="en-US" sz="2800" dirty="0">
                <a:solidFill>
                  <a:srgbClr val="FF0000"/>
                </a:solidFill>
              </a:rPr>
              <a:t>项目的构建流程有效的管理</a:t>
            </a:r>
            <a:r>
              <a:rPr lang="zh-CN" altLang="en-US" sz="2800" dirty="0"/>
              <a:t>起来，可以方便的提供给用户可发布的软件产品</a:t>
            </a:r>
            <a:r>
              <a:rPr lang="zh-CN" altLang="en-US" sz="2800" dirty="0" smtClean="0"/>
              <a:t>。</a:t>
            </a:r>
            <a:endParaRPr lang="en-US" altLang="zh-CN" sz="2800" dirty="0" smtClean="0"/>
          </a:p>
          <a:p>
            <a:r>
              <a:rPr lang="zh-CN" altLang="en-US" sz="2800" dirty="0" smtClean="0"/>
              <a:t>使用</a:t>
            </a:r>
            <a:r>
              <a:rPr lang="en-US" altLang="zh-CN" sz="2800" dirty="0"/>
              <a:t>Ant</a:t>
            </a:r>
            <a:r>
              <a:rPr lang="zh-CN" altLang="en-US" sz="2800" dirty="0"/>
              <a:t>来做项目构建工具的优点被越来越多的人认可</a:t>
            </a:r>
            <a:r>
              <a:rPr lang="zh-CN" altLang="en-US" sz="2800" dirty="0" smtClean="0"/>
              <a:t>，</a:t>
            </a:r>
            <a:endParaRPr lang="en-US" altLang="zh-CN" sz="2800" dirty="0" smtClean="0"/>
          </a:p>
          <a:p>
            <a:r>
              <a:rPr lang="zh-CN" altLang="en-US" sz="2800" dirty="0" smtClean="0"/>
              <a:t>目前</a:t>
            </a:r>
            <a:r>
              <a:rPr lang="zh-CN" altLang="en-US" sz="2800" dirty="0">
                <a:solidFill>
                  <a:srgbClr val="FF0000"/>
                </a:solidFill>
              </a:rPr>
              <a:t>开源的</a:t>
            </a:r>
            <a:r>
              <a:rPr lang="en-US" altLang="zh-CN" sz="2800" dirty="0">
                <a:solidFill>
                  <a:srgbClr val="FF0000"/>
                </a:solidFill>
              </a:rPr>
              <a:t>Java</a:t>
            </a:r>
            <a:r>
              <a:rPr lang="zh-CN" altLang="en-US" sz="2800" dirty="0">
                <a:solidFill>
                  <a:srgbClr val="FF0000"/>
                </a:solidFill>
              </a:rPr>
              <a:t>项目几乎都使用</a:t>
            </a:r>
            <a:r>
              <a:rPr lang="en-US" altLang="zh-CN" sz="2800" dirty="0">
                <a:solidFill>
                  <a:srgbClr val="FF0000"/>
                </a:solidFill>
              </a:rPr>
              <a:t>Ant</a:t>
            </a:r>
            <a:r>
              <a:rPr lang="zh-CN" altLang="en-US" sz="2800" dirty="0">
                <a:solidFill>
                  <a:srgbClr val="FF0000"/>
                </a:solidFill>
              </a:rPr>
              <a:t>做构建</a:t>
            </a:r>
            <a:r>
              <a:rPr lang="zh-CN" altLang="en-US" sz="2800" dirty="0"/>
              <a:t>工具</a:t>
            </a:r>
            <a:r>
              <a:rPr lang="zh-CN" altLang="en-US" sz="2800" dirty="0" smtClean="0"/>
              <a:t>。</a:t>
            </a:r>
            <a:r>
              <a:rPr lang="en-US" altLang="zh-CN" sz="2800" dirty="0" smtClean="0"/>
              <a:t>Ant</a:t>
            </a:r>
            <a:r>
              <a:rPr lang="zh-CN" altLang="en-US" sz="2800" dirty="0"/>
              <a:t>已经成为了</a:t>
            </a:r>
            <a:r>
              <a:rPr lang="en-US" altLang="zh-CN" sz="2800" dirty="0">
                <a:solidFill>
                  <a:srgbClr val="FF0000"/>
                </a:solidFill>
              </a:rPr>
              <a:t>Java</a:t>
            </a:r>
            <a:r>
              <a:rPr lang="zh-CN" altLang="en-US" sz="2800" dirty="0">
                <a:solidFill>
                  <a:srgbClr val="FF0000"/>
                </a:solidFill>
              </a:rPr>
              <a:t>项目构建的事实上的标准</a:t>
            </a:r>
            <a:r>
              <a:rPr lang="zh-CN" altLang="en-US" sz="2800" dirty="0"/>
              <a:t>。</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74</a:t>
            </a:fld>
            <a:endParaRPr lang="en-US" altLang="zh-CN"/>
          </a:p>
        </p:txBody>
      </p:sp>
    </p:spTree>
    <p:extLst>
      <p:ext uri="{BB962C8B-B14F-4D97-AF65-F5344CB8AC3E}">
        <p14:creationId xmlns:p14="http://schemas.microsoft.com/office/powerpoint/2010/main" val="2255036170"/>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构建工具概述</a:t>
            </a:r>
            <a:endParaRPr lang="zh-CN" altLang="en-US" dirty="0"/>
          </a:p>
        </p:txBody>
      </p:sp>
      <p:sp>
        <p:nvSpPr>
          <p:cNvPr id="3" name="内容占位符 2"/>
          <p:cNvSpPr>
            <a:spLocks noGrp="1"/>
          </p:cNvSpPr>
          <p:nvPr>
            <p:ph idx="1"/>
          </p:nvPr>
        </p:nvSpPr>
        <p:spPr/>
        <p:txBody>
          <a:bodyPr/>
          <a:lstStyle/>
          <a:p>
            <a:pPr eaLnBrk="1" hangingPunct="1"/>
            <a:r>
              <a:rPr lang="en-US" altLang="zh-CN" sz="2800" dirty="0" smtClean="0"/>
              <a:t>Ant</a:t>
            </a:r>
            <a:r>
              <a:rPr lang="zh-CN" altLang="en-US" sz="2800" dirty="0"/>
              <a:t>执行</a:t>
            </a:r>
            <a:r>
              <a:rPr lang="zh-CN" altLang="en-US" sz="2800" dirty="0" smtClean="0"/>
              <a:t>形式</a:t>
            </a:r>
            <a:endParaRPr lang="en-US" altLang="zh-CN" sz="2800" dirty="0" smtClean="0"/>
          </a:p>
          <a:p>
            <a:pPr lvl="1" eaLnBrk="1" hangingPunct="1"/>
            <a:r>
              <a:rPr lang="en-US" altLang="zh-CN" dirty="0" smtClean="0"/>
              <a:t>Ant</a:t>
            </a:r>
            <a:r>
              <a:rPr lang="zh-CN" altLang="en-US" dirty="0"/>
              <a:t>通过</a:t>
            </a:r>
            <a:r>
              <a:rPr lang="zh-CN" altLang="en-US" dirty="0">
                <a:solidFill>
                  <a:srgbClr val="FF0000"/>
                </a:solidFill>
              </a:rPr>
              <a:t>执行构建脚本</a:t>
            </a:r>
            <a:r>
              <a:rPr lang="zh-CN" altLang="en-US" dirty="0"/>
              <a:t>来生成可发布的软件包</a:t>
            </a:r>
            <a:r>
              <a:rPr lang="zh-CN" altLang="en-US" dirty="0" smtClean="0"/>
              <a:t>。构建</a:t>
            </a:r>
            <a:r>
              <a:rPr lang="zh-CN" altLang="en-US" dirty="0"/>
              <a:t>脚本为</a:t>
            </a:r>
            <a:r>
              <a:rPr lang="en-US" altLang="zh-CN" dirty="0">
                <a:solidFill>
                  <a:srgbClr val="FF0000"/>
                </a:solidFill>
              </a:rPr>
              <a:t>XML</a:t>
            </a:r>
            <a:r>
              <a:rPr lang="zh-CN" altLang="en-US" dirty="0">
                <a:solidFill>
                  <a:srgbClr val="FF0000"/>
                </a:solidFill>
              </a:rPr>
              <a:t>格式</a:t>
            </a:r>
            <a:r>
              <a:rPr lang="zh-CN" altLang="en-US" dirty="0" smtClean="0"/>
              <a:t>。</a:t>
            </a:r>
            <a:endParaRPr lang="en-US" altLang="zh-CN" dirty="0" smtClean="0"/>
          </a:p>
          <a:p>
            <a:pPr lvl="1" eaLnBrk="1" hangingPunct="1"/>
            <a:r>
              <a:rPr lang="zh-CN" altLang="en-US" dirty="0" smtClean="0"/>
              <a:t>每</a:t>
            </a:r>
            <a:r>
              <a:rPr lang="zh-CN" altLang="en-US" dirty="0"/>
              <a:t>一个</a:t>
            </a:r>
            <a:r>
              <a:rPr lang="en-US" altLang="zh-CN" dirty="0"/>
              <a:t>Ant</a:t>
            </a:r>
            <a:r>
              <a:rPr lang="zh-CN" altLang="en-US" dirty="0"/>
              <a:t>脚本中包含一个</a:t>
            </a:r>
            <a:r>
              <a:rPr lang="en-US" altLang="zh-CN" dirty="0">
                <a:solidFill>
                  <a:srgbClr val="0070C0"/>
                </a:solidFill>
              </a:rPr>
              <a:t>Project</a:t>
            </a:r>
            <a:r>
              <a:rPr lang="zh-CN" altLang="en-US" dirty="0">
                <a:solidFill>
                  <a:srgbClr val="FF0000"/>
                </a:solidFill>
              </a:rPr>
              <a:t>标签</a:t>
            </a:r>
            <a:r>
              <a:rPr lang="zh-CN" altLang="en-US" dirty="0"/>
              <a:t>，</a:t>
            </a:r>
            <a:r>
              <a:rPr lang="en-US" altLang="zh-CN" dirty="0"/>
              <a:t>Project</a:t>
            </a:r>
            <a:r>
              <a:rPr lang="zh-CN" altLang="en-US" dirty="0"/>
              <a:t>下又包含许多的</a:t>
            </a:r>
            <a:r>
              <a:rPr lang="en-US" altLang="zh-CN" dirty="0">
                <a:solidFill>
                  <a:srgbClr val="0070C0"/>
                </a:solidFill>
              </a:rPr>
              <a:t>Target</a:t>
            </a:r>
            <a:r>
              <a:rPr lang="zh-CN" altLang="en-US" dirty="0"/>
              <a:t>，</a:t>
            </a:r>
            <a:r>
              <a:rPr lang="en-US" altLang="zh-CN" dirty="0"/>
              <a:t>Target</a:t>
            </a:r>
            <a:r>
              <a:rPr lang="zh-CN" altLang="en-US" dirty="0"/>
              <a:t>由一个或多个</a:t>
            </a:r>
            <a:r>
              <a:rPr lang="en-US" altLang="zh-CN" dirty="0">
                <a:solidFill>
                  <a:srgbClr val="0070C0"/>
                </a:solidFill>
              </a:rPr>
              <a:t>Ant Task</a:t>
            </a:r>
            <a:r>
              <a:rPr lang="zh-CN" altLang="en-US" dirty="0"/>
              <a:t>组成</a:t>
            </a:r>
            <a:r>
              <a:rPr lang="zh-CN" altLang="en-US" dirty="0" smtClean="0"/>
              <a:t>。</a:t>
            </a:r>
            <a:endParaRPr lang="en-US" altLang="zh-CN" dirty="0" smtClean="0"/>
          </a:p>
          <a:p>
            <a:pPr lvl="1" eaLnBrk="1" hangingPunct="1"/>
            <a:r>
              <a:rPr lang="en-US" altLang="zh-CN" dirty="0" smtClean="0"/>
              <a:t>Ant</a:t>
            </a:r>
            <a:r>
              <a:rPr lang="zh-CN" altLang="en-US" dirty="0"/>
              <a:t>的</a:t>
            </a:r>
            <a:r>
              <a:rPr lang="en-US" altLang="zh-CN" dirty="0"/>
              <a:t>Task</a:t>
            </a:r>
            <a:r>
              <a:rPr lang="zh-CN" altLang="en-US" dirty="0"/>
              <a:t>允许用户自己进行扩展，当</a:t>
            </a:r>
            <a:r>
              <a:rPr lang="en-US" altLang="zh-CN" dirty="0"/>
              <a:t>Ant</a:t>
            </a:r>
            <a:r>
              <a:rPr lang="zh-CN" altLang="en-US" dirty="0"/>
              <a:t>提供的</a:t>
            </a:r>
            <a:r>
              <a:rPr lang="en-US" altLang="zh-CN" dirty="0"/>
              <a:t>Task</a:t>
            </a:r>
            <a:r>
              <a:rPr lang="zh-CN" altLang="en-US" dirty="0"/>
              <a:t>不能满足你的需要时可以自己开发一个</a:t>
            </a:r>
            <a:r>
              <a:rPr lang="en-US" altLang="zh-CN" dirty="0" smtClean="0"/>
              <a:t>Task。</a:t>
            </a:r>
          </a:p>
          <a:p>
            <a:pPr lvl="1" eaLnBrk="1" hangingPunct="1"/>
            <a:r>
              <a:rPr lang="zh-CN" altLang="en-US" dirty="0" smtClean="0"/>
              <a:t>一</a:t>
            </a:r>
            <a:r>
              <a:rPr lang="zh-CN" altLang="en-US" dirty="0"/>
              <a:t>个</a:t>
            </a:r>
            <a:r>
              <a:rPr lang="en-US" altLang="zh-CN" dirty="0"/>
              <a:t>Ant</a:t>
            </a:r>
            <a:r>
              <a:rPr lang="zh-CN" altLang="en-US" dirty="0"/>
              <a:t>脚本可以调用另外一个</a:t>
            </a:r>
            <a:r>
              <a:rPr lang="en-US" altLang="zh-CN" dirty="0"/>
              <a:t>Ant</a:t>
            </a:r>
            <a:r>
              <a:rPr lang="zh-CN" altLang="en-US" dirty="0"/>
              <a:t>脚本，所以可以设计出精巧的脚本回调结构，使您开发的</a:t>
            </a:r>
            <a:r>
              <a:rPr lang="en-US" altLang="zh-CN" dirty="0"/>
              <a:t>Ant</a:t>
            </a:r>
            <a:r>
              <a:rPr lang="zh-CN" altLang="en-US" dirty="0"/>
              <a:t>脚本更易于维护和扩展。</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75</a:t>
            </a:fld>
            <a:endParaRPr lang="en-US" altLang="zh-CN"/>
          </a:p>
        </p:txBody>
      </p:sp>
    </p:spTree>
    <p:extLst>
      <p:ext uri="{BB962C8B-B14F-4D97-AF65-F5344CB8AC3E}">
        <p14:creationId xmlns:p14="http://schemas.microsoft.com/office/powerpoint/2010/main" val="2505527241"/>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构建工具概述</a:t>
            </a:r>
            <a:endParaRPr lang="zh-CN" altLang="en-US" dirty="0"/>
          </a:p>
        </p:txBody>
      </p:sp>
      <p:sp>
        <p:nvSpPr>
          <p:cNvPr id="3" name="内容占位符 2"/>
          <p:cNvSpPr>
            <a:spLocks noGrp="1"/>
          </p:cNvSpPr>
          <p:nvPr>
            <p:ph idx="1"/>
          </p:nvPr>
        </p:nvSpPr>
        <p:spPr/>
        <p:txBody>
          <a:bodyPr/>
          <a:lstStyle/>
          <a:p>
            <a:pPr eaLnBrk="1" hangingPunct="1"/>
            <a:r>
              <a:rPr lang="en-US" altLang="zh-CN" sz="2800" dirty="0" smtClean="0"/>
              <a:t>Ant</a:t>
            </a:r>
            <a:r>
              <a:rPr lang="zh-CN" altLang="en-US" sz="2800" dirty="0"/>
              <a:t>与</a:t>
            </a:r>
            <a:r>
              <a:rPr lang="en-US" altLang="zh-CN" sz="2800" dirty="0"/>
              <a:t>Eclipse</a:t>
            </a:r>
            <a:r>
              <a:rPr lang="zh-CN" altLang="en-US" sz="2800" dirty="0"/>
              <a:t>集成</a:t>
            </a:r>
            <a:r>
              <a:rPr lang="en-US" altLang="zh-CN" sz="2800" dirty="0"/>
              <a:t>        </a:t>
            </a:r>
          </a:p>
          <a:p>
            <a:pPr lvl="1" eaLnBrk="1" hangingPunct="1"/>
            <a:r>
              <a:rPr lang="en-US" altLang="zh-CN" dirty="0" smtClean="0"/>
              <a:t>Eclipse</a:t>
            </a:r>
            <a:r>
              <a:rPr lang="zh-CN" altLang="en-US" dirty="0"/>
              <a:t>将</a:t>
            </a:r>
            <a:r>
              <a:rPr lang="en-US" altLang="zh-CN" dirty="0"/>
              <a:t>Ant</a:t>
            </a:r>
            <a:r>
              <a:rPr lang="zh-CN" altLang="en-US" dirty="0"/>
              <a:t>集成到了它的</a:t>
            </a:r>
            <a:r>
              <a:rPr lang="en-US" altLang="zh-CN" dirty="0"/>
              <a:t>IDE</a:t>
            </a:r>
            <a:r>
              <a:rPr lang="zh-CN" altLang="en-US" dirty="0"/>
              <a:t>中，开发完一个</a:t>
            </a:r>
            <a:r>
              <a:rPr lang="en-US" altLang="zh-CN" dirty="0"/>
              <a:t>java</a:t>
            </a:r>
            <a:r>
              <a:rPr lang="zh-CN" altLang="en-US" dirty="0"/>
              <a:t>项目，你可以方便的生成项目的构建脚本。</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76</a:t>
            </a:fld>
            <a:endParaRPr lang="en-US" altLang="zh-CN"/>
          </a:p>
        </p:txBody>
      </p:sp>
    </p:spTree>
    <p:extLst>
      <p:ext uri="{BB962C8B-B14F-4D97-AF65-F5344CB8AC3E}">
        <p14:creationId xmlns:p14="http://schemas.microsoft.com/office/powerpoint/2010/main" val="2995047687"/>
      </p:ext>
    </p:extLst>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构建工具概述</a:t>
            </a:r>
            <a:endParaRPr lang="zh-CN" altLang="en-US" dirty="0"/>
          </a:p>
        </p:txBody>
      </p:sp>
      <p:sp>
        <p:nvSpPr>
          <p:cNvPr id="3" name="内容占位符 2"/>
          <p:cNvSpPr>
            <a:spLocks noGrp="1"/>
          </p:cNvSpPr>
          <p:nvPr>
            <p:ph idx="1"/>
          </p:nvPr>
        </p:nvSpPr>
        <p:spPr/>
        <p:txBody>
          <a:bodyPr/>
          <a:lstStyle/>
          <a:p>
            <a:pPr eaLnBrk="1" hangingPunct="1"/>
            <a:r>
              <a:rPr lang="zh-CN" altLang="en-US" sz="2800" dirty="0" smtClean="0"/>
              <a:t>安装</a:t>
            </a:r>
            <a:r>
              <a:rPr lang="zh-CN" altLang="en-US" sz="2800" dirty="0"/>
              <a:t>与配置</a:t>
            </a:r>
            <a:r>
              <a:rPr lang="en-US" altLang="zh-CN" sz="2800" dirty="0"/>
              <a:t>        </a:t>
            </a:r>
          </a:p>
          <a:p>
            <a:pPr lvl="1" eaLnBrk="1" hangingPunct="1">
              <a:lnSpc>
                <a:spcPct val="150000"/>
              </a:lnSpc>
            </a:pPr>
            <a:r>
              <a:rPr lang="zh-CN" altLang="en-US" dirty="0" smtClean="0"/>
              <a:t>下载</a:t>
            </a:r>
            <a:r>
              <a:rPr lang="zh-CN" altLang="en-US" dirty="0"/>
              <a:t>地址：</a:t>
            </a:r>
            <a:r>
              <a:rPr lang="en-US" altLang="zh-CN" dirty="0">
                <a:hlinkClick r:id="rId2"/>
              </a:rPr>
              <a:t>http://ant.apache.org/</a:t>
            </a:r>
            <a:r>
              <a:rPr lang="en-US" altLang="zh-CN" dirty="0"/>
              <a:t> </a:t>
            </a:r>
            <a:r>
              <a:rPr lang="zh-CN" altLang="en-US" dirty="0"/>
              <a:t>。解压到某个目录，即可使用。</a:t>
            </a:r>
          </a:p>
          <a:p>
            <a:pPr lvl="1" eaLnBrk="1" hangingPunct="1">
              <a:lnSpc>
                <a:spcPct val="150000"/>
              </a:lnSpc>
            </a:pPr>
            <a:r>
              <a:rPr lang="zh-CN" altLang="en-US" dirty="0" smtClean="0"/>
              <a:t>添加</a:t>
            </a:r>
            <a:r>
              <a:rPr lang="zh-CN" altLang="en-US" dirty="0"/>
              <a:t>系统环境变量：</a:t>
            </a:r>
            <a:r>
              <a:rPr lang="en-US" altLang="zh-CN" dirty="0"/>
              <a:t>ANT_HOME</a:t>
            </a:r>
            <a:r>
              <a:rPr lang="zh-CN" altLang="en-US" dirty="0"/>
              <a:t>，该变量指向</a:t>
            </a:r>
            <a:r>
              <a:rPr lang="en-US" altLang="zh-CN" dirty="0"/>
              <a:t>Ant</a:t>
            </a:r>
            <a:r>
              <a:rPr lang="zh-CN" altLang="en-US" dirty="0"/>
              <a:t>解压后的根目录。</a:t>
            </a:r>
          </a:p>
          <a:p>
            <a:pPr lvl="1" eaLnBrk="1" hangingPunct="1">
              <a:lnSpc>
                <a:spcPct val="150000"/>
              </a:lnSpc>
            </a:pPr>
            <a:r>
              <a:rPr lang="zh-CN" altLang="en-US" dirty="0" smtClean="0"/>
              <a:t>测试</a:t>
            </a:r>
            <a:r>
              <a:rPr lang="zh-CN" altLang="en-US" dirty="0"/>
              <a:t>一下</a:t>
            </a:r>
            <a:r>
              <a:rPr lang="en-US" altLang="zh-CN" dirty="0"/>
              <a:t>Ant</a:t>
            </a:r>
            <a:r>
              <a:rPr lang="zh-CN" altLang="en-US" dirty="0"/>
              <a:t>是否可用，首先进入</a:t>
            </a:r>
            <a:r>
              <a:rPr lang="en-US" altLang="zh-CN" dirty="0"/>
              <a:t>Ant</a:t>
            </a:r>
            <a:r>
              <a:rPr lang="zh-CN" altLang="en-US" dirty="0"/>
              <a:t>的</a:t>
            </a:r>
            <a:r>
              <a:rPr lang="en-US" altLang="zh-CN" dirty="0"/>
              <a:t>bin</a:t>
            </a:r>
            <a:r>
              <a:rPr lang="zh-CN" altLang="en-US" dirty="0"/>
              <a:t>目录，运行命令</a:t>
            </a:r>
            <a:r>
              <a:rPr lang="en-US" altLang="zh-CN" dirty="0"/>
              <a:t>ant –version</a:t>
            </a:r>
            <a:r>
              <a:rPr lang="zh-CN" altLang="en-US" dirty="0"/>
              <a:t>，若安装和配置成功，则会显示</a:t>
            </a:r>
            <a:r>
              <a:rPr lang="en-US" altLang="zh-CN" dirty="0"/>
              <a:t>Ant</a:t>
            </a:r>
            <a:r>
              <a:rPr lang="zh-CN" altLang="en-US" dirty="0"/>
              <a:t>版本信息。</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77</a:t>
            </a:fld>
            <a:endParaRPr lang="en-US" altLang="zh-CN"/>
          </a:p>
        </p:txBody>
      </p:sp>
    </p:spTree>
    <p:extLst>
      <p:ext uri="{BB962C8B-B14F-4D97-AF65-F5344CB8AC3E}">
        <p14:creationId xmlns:p14="http://schemas.microsoft.com/office/powerpoint/2010/main" val="1259870887"/>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en-US" altLang="zh-CN" dirty="0" smtClean="0"/>
              <a:t>project</a:t>
            </a:r>
            <a:r>
              <a:rPr lang="zh-CN" altLang="en-US" dirty="0"/>
              <a:t>元素</a:t>
            </a:r>
            <a:endParaRPr lang="en-US" altLang="zh-CN" dirty="0"/>
          </a:p>
          <a:p>
            <a:pPr lvl="1">
              <a:defRPr/>
            </a:pPr>
            <a:r>
              <a:rPr lang="en-US" altLang="zh-CN" dirty="0" smtClean="0"/>
              <a:t>project</a:t>
            </a:r>
            <a:r>
              <a:rPr lang="zh-CN" altLang="en-US" dirty="0"/>
              <a:t>元素是</a:t>
            </a:r>
            <a:r>
              <a:rPr lang="en-US" altLang="zh-CN" dirty="0"/>
              <a:t>Ant</a:t>
            </a:r>
            <a:r>
              <a:rPr lang="zh-CN" altLang="en-US" dirty="0"/>
              <a:t>构件文件的根元素，</a:t>
            </a:r>
            <a:r>
              <a:rPr lang="en-US" altLang="zh-CN" dirty="0"/>
              <a:t>Ant</a:t>
            </a:r>
            <a:r>
              <a:rPr lang="zh-CN" altLang="en-US" dirty="0"/>
              <a:t>构件文件至少应该包含一个</a:t>
            </a:r>
            <a:r>
              <a:rPr lang="en-US" altLang="zh-CN" dirty="0"/>
              <a:t>project</a:t>
            </a:r>
            <a:r>
              <a:rPr lang="zh-CN" altLang="en-US" dirty="0"/>
              <a:t>元素，否则会发生错误。在每个</a:t>
            </a:r>
            <a:r>
              <a:rPr lang="en-US" altLang="zh-CN" dirty="0"/>
              <a:t>project</a:t>
            </a:r>
            <a:r>
              <a:rPr lang="zh-CN" altLang="en-US" dirty="0"/>
              <a:t>元素下，可包含多个</a:t>
            </a:r>
            <a:r>
              <a:rPr lang="en-US" altLang="zh-CN" dirty="0"/>
              <a:t>target</a:t>
            </a:r>
            <a:r>
              <a:rPr lang="zh-CN" altLang="en-US" dirty="0" smtClean="0"/>
              <a:t>元素</a:t>
            </a:r>
            <a:endParaRPr lang="en-US" altLang="zh-CN" dirty="0" smtClean="0"/>
          </a:p>
          <a:p>
            <a:pPr>
              <a:defRPr/>
            </a:pPr>
            <a:r>
              <a:rPr lang="en-US" altLang="zh-CN" dirty="0" smtClean="0"/>
              <a:t>project</a:t>
            </a:r>
            <a:r>
              <a:rPr lang="zh-CN" altLang="en-US" dirty="0"/>
              <a:t>元素的各属性：</a:t>
            </a:r>
          </a:p>
          <a:p>
            <a:pPr lvl="1">
              <a:defRPr/>
            </a:pPr>
            <a:r>
              <a:rPr lang="en-US" altLang="zh-CN" b="1" dirty="0" smtClean="0">
                <a:solidFill>
                  <a:srgbClr val="FF0000"/>
                </a:solidFill>
              </a:rPr>
              <a:t>name</a:t>
            </a:r>
            <a:r>
              <a:rPr lang="zh-CN" altLang="en-US" b="1" dirty="0" smtClean="0">
                <a:solidFill>
                  <a:srgbClr val="FF0000"/>
                </a:solidFill>
              </a:rPr>
              <a:t>属性</a:t>
            </a:r>
            <a:r>
              <a:rPr lang="zh-CN" altLang="en-US" dirty="0" smtClean="0"/>
              <a:t>：用于</a:t>
            </a:r>
            <a:r>
              <a:rPr lang="zh-CN" altLang="en-US" dirty="0"/>
              <a:t>指定</a:t>
            </a:r>
            <a:r>
              <a:rPr lang="en-US" altLang="zh-CN" dirty="0"/>
              <a:t>project</a:t>
            </a:r>
            <a:r>
              <a:rPr lang="zh-CN" altLang="en-US" dirty="0"/>
              <a:t>元素的名称。</a:t>
            </a:r>
          </a:p>
          <a:p>
            <a:pPr lvl="1">
              <a:defRPr/>
            </a:pPr>
            <a:r>
              <a:rPr lang="en-US" altLang="zh-CN" b="1" dirty="0">
                <a:solidFill>
                  <a:srgbClr val="FF0000"/>
                </a:solidFill>
              </a:rPr>
              <a:t>default</a:t>
            </a:r>
            <a:r>
              <a:rPr lang="zh-CN" altLang="en-US" b="1" dirty="0">
                <a:solidFill>
                  <a:srgbClr val="FF0000"/>
                </a:solidFill>
              </a:rPr>
              <a:t>属性</a:t>
            </a:r>
            <a:r>
              <a:rPr lang="zh-CN" altLang="en-US" dirty="0" smtClean="0"/>
              <a:t>：用于</a:t>
            </a:r>
            <a:r>
              <a:rPr lang="zh-CN" altLang="en-US" dirty="0"/>
              <a:t>指定</a:t>
            </a:r>
            <a:r>
              <a:rPr lang="en-US" altLang="zh-CN" dirty="0"/>
              <a:t>project</a:t>
            </a:r>
            <a:r>
              <a:rPr lang="zh-CN" altLang="en-US" dirty="0"/>
              <a:t>默认执行时所执行的</a:t>
            </a:r>
            <a:r>
              <a:rPr lang="en-US" altLang="zh-CN" dirty="0"/>
              <a:t>target</a:t>
            </a:r>
            <a:r>
              <a:rPr lang="zh-CN" altLang="en-US" dirty="0"/>
              <a:t>的名称。</a:t>
            </a:r>
          </a:p>
          <a:p>
            <a:pPr lvl="1">
              <a:defRPr/>
            </a:pPr>
            <a:r>
              <a:rPr lang="en-US" altLang="zh-CN" b="1" dirty="0" err="1">
                <a:solidFill>
                  <a:srgbClr val="FF0000"/>
                </a:solidFill>
              </a:rPr>
              <a:t>basedir</a:t>
            </a:r>
            <a:r>
              <a:rPr lang="zh-CN" altLang="en-US" b="1" dirty="0">
                <a:solidFill>
                  <a:srgbClr val="FF0000"/>
                </a:solidFill>
              </a:rPr>
              <a:t>属性</a:t>
            </a:r>
            <a:r>
              <a:rPr lang="zh-CN" altLang="en-US" dirty="0" smtClean="0"/>
              <a:t>：用于</a:t>
            </a:r>
            <a:r>
              <a:rPr lang="zh-CN" altLang="en-US" dirty="0"/>
              <a:t>指定基路径的位置。该属性没有指定时，使用</a:t>
            </a:r>
            <a:r>
              <a:rPr lang="en-US" altLang="zh-CN" dirty="0"/>
              <a:t>Ant  </a:t>
            </a:r>
            <a:r>
              <a:rPr lang="zh-CN" altLang="en-US" dirty="0"/>
              <a:t>的构建文件的父目录作为基准目录。</a:t>
            </a:r>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78</a:t>
            </a:fld>
            <a:endParaRPr lang="en-US" altLang="zh-CN"/>
          </a:p>
        </p:txBody>
      </p:sp>
    </p:spTree>
    <p:extLst>
      <p:ext uri="{BB962C8B-B14F-4D97-AF65-F5344CB8AC3E}">
        <p14:creationId xmlns:p14="http://schemas.microsoft.com/office/powerpoint/2010/main" val="294630972"/>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zh-CN" altLang="en-US" dirty="0" smtClean="0"/>
              <a:t>示例</a:t>
            </a:r>
            <a:endParaRPr lang="en-US" altLang="zh-CN" dirty="0"/>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79</a:t>
            </a:fld>
            <a:endParaRPr lang="en-US" altLang="zh-CN"/>
          </a:p>
        </p:txBody>
      </p:sp>
      <p:sp>
        <p:nvSpPr>
          <p:cNvPr id="5" name="Rectangle 1"/>
          <p:cNvSpPr>
            <a:spLocks noChangeArrowheads="1"/>
          </p:cNvSpPr>
          <p:nvPr/>
        </p:nvSpPr>
        <p:spPr bwMode="auto">
          <a:xfrm>
            <a:off x="738980" y="1367135"/>
            <a:ext cx="771922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200" i="0" dirty="0"/>
              <a:t>  </a:t>
            </a:r>
            <a:r>
              <a:rPr lang="zh-CN" altLang="zh-CN" sz="2200" i="0" dirty="0">
                <a:solidFill>
                  <a:srgbClr val="0000FF"/>
                </a:solidFill>
                <a:latin typeface="Georgia" panose="02040502050405020303" pitchFamily="18" charset="0"/>
              </a:rPr>
              <a:t>&lt;?</a:t>
            </a:r>
            <a:r>
              <a:rPr lang="zh-CN" altLang="zh-CN" sz="2200" i="0" dirty="0">
                <a:solidFill>
                  <a:srgbClr val="FF00FF"/>
                </a:solidFill>
                <a:latin typeface="Georgia" panose="02040502050405020303" pitchFamily="18" charset="0"/>
              </a:rPr>
              <a:t>xml</a:t>
            </a:r>
            <a:r>
              <a:rPr lang="zh-CN" altLang="zh-CN" sz="2200" i="0" dirty="0">
                <a:solidFill>
                  <a:srgbClr val="FF00FF"/>
                </a:solidFill>
              </a:rPr>
              <a:t> </a:t>
            </a:r>
            <a:r>
              <a:rPr lang="zh-CN" altLang="zh-CN" sz="2200" i="0" dirty="0">
                <a:solidFill>
                  <a:srgbClr val="FF00FF"/>
                </a:solidFill>
                <a:latin typeface="Georgia" panose="02040502050405020303" pitchFamily="18" charset="0"/>
              </a:rPr>
              <a:t>version=“1.0”</a:t>
            </a:r>
            <a:r>
              <a:rPr lang="zh-CN" altLang="zh-CN" sz="2200" i="0" dirty="0">
                <a:solidFill>
                  <a:srgbClr val="0000FF"/>
                </a:solidFill>
                <a:latin typeface="Georgia" panose="02040502050405020303" pitchFamily="18" charset="0"/>
              </a:rPr>
              <a:t>?&gt;</a:t>
            </a:r>
            <a:r>
              <a:rPr lang="zh-CN" altLang="zh-CN" sz="2200" i="0" dirty="0">
                <a:solidFill>
                  <a:srgbClr val="000000"/>
                </a:solidFill>
                <a:latin typeface="Georgia" panose="02040502050405020303" pitchFamily="18" charset="0"/>
              </a:rPr>
              <a:t/>
            </a:r>
            <a:br>
              <a:rPr lang="zh-CN" altLang="zh-CN" sz="2200" i="0" dirty="0">
                <a:solidFill>
                  <a:srgbClr val="000000"/>
                </a:solidFill>
                <a:latin typeface="Georgia" panose="02040502050405020303" pitchFamily="18" charset="0"/>
              </a:rPr>
            </a:br>
            <a:r>
              <a:rPr lang="zh-CN" altLang="zh-CN" sz="2200" i="0" dirty="0">
                <a:solidFill>
                  <a:srgbClr val="000000"/>
                </a:solidFill>
                <a:latin typeface="Georgia" panose="02040502050405020303" pitchFamily="18" charset="0"/>
              </a:rPr>
              <a:t>  </a:t>
            </a:r>
            <a:r>
              <a:rPr lang="zh-CN" altLang="zh-CN" sz="2200" i="0" dirty="0">
                <a:solidFill>
                  <a:srgbClr val="0000FF"/>
                </a:solidFill>
                <a:latin typeface="Georgia" panose="02040502050405020303" pitchFamily="18" charset="0"/>
              </a:rPr>
              <a:t>&lt;</a:t>
            </a:r>
            <a:r>
              <a:rPr lang="zh-CN" altLang="zh-CN" sz="2200" i="0" dirty="0">
                <a:solidFill>
                  <a:srgbClr val="800000"/>
                </a:solidFill>
                <a:latin typeface="Georgia" panose="02040502050405020303" pitchFamily="18" charset="0"/>
              </a:rPr>
              <a:t>project</a:t>
            </a:r>
            <a:r>
              <a:rPr lang="zh-CN" altLang="zh-CN" sz="2200" i="0" dirty="0">
                <a:solidFill>
                  <a:srgbClr val="800000"/>
                </a:solidFill>
              </a:rPr>
              <a:t> </a:t>
            </a:r>
            <a:r>
              <a:rPr lang="zh-CN" altLang="zh-CN" sz="2200" i="0" dirty="0">
                <a:solidFill>
                  <a:srgbClr val="FF0000"/>
                </a:solidFill>
                <a:latin typeface="Georgia" panose="02040502050405020303" pitchFamily="18" charset="0"/>
              </a:rPr>
              <a:t>name</a:t>
            </a:r>
            <a:r>
              <a:rPr lang="zh-CN" altLang="zh-CN" sz="2200" i="0" dirty="0">
                <a:solidFill>
                  <a:srgbClr val="0000FF"/>
                </a:solidFill>
                <a:latin typeface="Georgia" panose="02040502050405020303" pitchFamily="18" charset="0"/>
              </a:rPr>
              <a:t>=“projectStudy”</a:t>
            </a:r>
            <a:r>
              <a:rPr lang="zh-CN" altLang="zh-CN" sz="2200" i="0" dirty="0">
                <a:solidFill>
                  <a:srgbClr val="FF0000"/>
                </a:solidFill>
              </a:rPr>
              <a:t> </a:t>
            </a:r>
            <a:r>
              <a:rPr lang="zh-CN" altLang="zh-CN" sz="2200" i="0" dirty="0">
                <a:solidFill>
                  <a:srgbClr val="FF0000"/>
                </a:solidFill>
                <a:latin typeface="Georgia" panose="02040502050405020303" pitchFamily="18" charset="0"/>
              </a:rPr>
              <a:t>default</a:t>
            </a:r>
            <a:r>
              <a:rPr lang="zh-CN" altLang="zh-CN" sz="2200" i="0" dirty="0">
                <a:solidFill>
                  <a:srgbClr val="0000FF"/>
                </a:solidFill>
                <a:latin typeface="Georgia" panose="02040502050405020303" pitchFamily="18" charset="0"/>
              </a:rPr>
              <a:t>=“sayBaseDir”</a:t>
            </a:r>
            <a:r>
              <a:rPr lang="zh-CN" altLang="zh-CN" sz="2200" i="0" dirty="0">
                <a:solidFill>
                  <a:srgbClr val="FF0000"/>
                </a:solidFill>
              </a:rPr>
              <a:t> </a:t>
            </a:r>
            <a:r>
              <a:rPr lang="zh-CN" altLang="zh-CN" sz="2200" i="0" dirty="0">
                <a:solidFill>
                  <a:srgbClr val="FF0000"/>
                </a:solidFill>
                <a:latin typeface="Georgia" panose="02040502050405020303" pitchFamily="18" charset="0"/>
              </a:rPr>
              <a:t>basedir</a:t>
            </a:r>
            <a:r>
              <a:rPr lang="zh-CN" altLang="zh-CN" sz="2200" i="0" dirty="0">
                <a:solidFill>
                  <a:srgbClr val="0000FF"/>
                </a:solidFill>
                <a:latin typeface="Georgia" panose="02040502050405020303" pitchFamily="18" charset="0"/>
              </a:rPr>
              <a:t>=“E:</a:t>
            </a:r>
            <a:r>
              <a:rPr lang="en-US" altLang="zh-CN" sz="2200" i="0" dirty="0">
                <a:solidFill>
                  <a:srgbClr val="0000FF"/>
                </a:solidFill>
                <a:latin typeface="Georgia" panose="02040502050405020303" pitchFamily="18" charset="0"/>
              </a:rPr>
              <a:t>\</a:t>
            </a:r>
            <a:r>
              <a:rPr lang="zh-CN" altLang="zh-CN" sz="2200" i="0" dirty="0">
                <a:solidFill>
                  <a:srgbClr val="0000FF"/>
                </a:solidFill>
                <a:latin typeface="Georgia" panose="02040502050405020303" pitchFamily="18" charset="0"/>
              </a:rPr>
              <a:t>“</a:t>
            </a:r>
            <a:r>
              <a:rPr lang="en-US" altLang="zh-CN" sz="2200" i="0" dirty="0">
                <a:solidFill>
                  <a:srgbClr val="0000FF"/>
                </a:solidFill>
                <a:latin typeface="Georgia" panose="02040502050405020303" pitchFamily="18" charset="0"/>
              </a:rPr>
              <a:t> </a:t>
            </a:r>
            <a:r>
              <a:rPr lang="zh-CN" altLang="zh-CN" sz="2200" i="0" dirty="0">
                <a:solidFill>
                  <a:srgbClr val="FF0000"/>
                </a:solidFill>
                <a:latin typeface="Georgia" panose="02040502050405020303" pitchFamily="18" charset="0"/>
              </a:rPr>
              <a:t>apache-ant-1.7.0</a:t>
            </a:r>
            <a:r>
              <a:rPr lang="zh-CN" altLang="zh-CN" sz="2200" i="0" dirty="0" smtClean="0">
                <a:solidFill>
                  <a:srgbClr val="FF0000"/>
                </a:solidFill>
                <a:latin typeface="Georgia" panose="02040502050405020303" pitchFamily="18" charset="0"/>
              </a:rPr>
              <a:t>"</a:t>
            </a:r>
            <a:r>
              <a:rPr lang="zh-CN" altLang="zh-CN" sz="2200" i="0" dirty="0" smtClean="0">
                <a:solidFill>
                  <a:srgbClr val="0000FF"/>
                </a:solidFill>
                <a:latin typeface="Georgia" panose="02040502050405020303" pitchFamily="18" charset="0"/>
              </a:rPr>
              <a:t>&gt;</a:t>
            </a:r>
            <a:endParaRPr lang="en-US" altLang="zh-CN" sz="2200" i="0" dirty="0" smtClean="0">
              <a:solidFill>
                <a:srgbClr val="0000FF"/>
              </a:solidFill>
              <a:latin typeface="Georgia" panose="02040502050405020303" pitchFamily="18" charset="0"/>
            </a:endParaRPr>
          </a:p>
          <a:p>
            <a:r>
              <a:rPr lang="zh-CN" altLang="zh-CN" sz="2200" i="0" dirty="0">
                <a:solidFill>
                  <a:srgbClr val="000000"/>
                </a:solidFill>
                <a:latin typeface="Georgia" panose="02040502050405020303" pitchFamily="18" charset="0"/>
              </a:rPr>
              <a:t/>
            </a:r>
            <a:br>
              <a:rPr lang="zh-CN" altLang="zh-CN" sz="2200" i="0" dirty="0">
                <a:solidFill>
                  <a:srgbClr val="000000"/>
                </a:solidFill>
                <a:latin typeface="Georgia" panose="02040502050405020303" pitchFamily="18" charset="0"/>
              </a:rPr>
            </a:br>
            <a:r>
              <a:rPr lang="zh-CN" altLang="zh-CN" sz="2200" i="0" dirty="0">
                <a:solidFill>
                  <a:srgbClr val="000000"/>
                </a:solidFill>
                <a:latin typeface="Georgia" panose="02040502050405020303" pitchFamily="18" charset="0"/>
              </a:rPr>
              <a:t>  </a:t>
            </a:r>
            <a:r>
              <a:rPr lang="zh-CN" altLang="zh-CN" sz="2200" i="0" dirty="0">
                <a:solidFill>
                  <a:srgbClr val="000000"/>
                </a:solidFill>
              </a:rPr>
              <a:t>       </a:t>
            </a:r>
            <a:r>
              <a:rPr lang="zh-CN" altLang="zh-CN" sz="2200" i="0" dirty="0">
                <a:solidFill>
                  <a:srgbClr val="0000FF"/>
                </a:solidFill>
                <a:latin typeface="Georgia" panose="02040502050405020303" pitchFamily="18" charset="0"/>
              </a:rPr>
              <a:t>&lt;</a:t>
            </a:r>
            <a:r>
              <a:rPr lang="zh-CN" altLang="zh-CN" sz="2200" i="0" dirty="0">
                <a:solidFill>
                  <a:srgbClr val="800000"/>
                </a:solidFill>
                <a:latin typeface="Georgia" panose="02040502050405020303" pitchFamily="18" charset="0"/>
              </a:rPr>
              <a:t>target</a:t>
            </a:r>
            <a:r>
              <a:rPr lang="zh-CN" altLang="zh-CN" sz="2200" i="0" dirty="0">
                <a:solidFill>
                  <a:srgbClr val="800000"/>
                </a:solidFill>
              </a:rPr>
              <a:t> </a:t>
            </a:r>
            <a:r>
              <a:rPr lang="zh-CN" altLang="zh-CN" sz="2200" i="0" dirty="0">
                <a:solidFill>
                  <a:srgbClr val="FF0000"/>
                </a:solidFill>
                <a:latin typeface="Georgia" panose="02040502050405020303" pitchFamily="18" charset="0"/>
              </a:rPr>
              <a:t>name</a:t>
            </a:r>
            <a:r>
              <a:rPr lang="zh-CN" altLang="zh-CN" sz="2200" i="0" dirty="0">
                <a:solidFill>
                  <a:srgbClr val="0000FF"/>
                </a:solidFill>
                <a:latin typeface="Georgia" panose="02040502050405020303" pitchFamily="18" charset="0"/>
              </a:rPr>
              <a:t>="sayBaseDir"&gt;</a:t>
            </a:r>
            <a:r>
              <a:rPr lang="zh-CN" altLang="zh-CN" sz="2200" i="0" dirty="0">
                <a:solidFill>
                  <a:srgbClr val="000000"/>
                </a:solidFill>
                <a:latin typeface="Georgia" panose="02040502050405020303" pitchFamily="18" charset="0"/>
              </a:rPr>
              <a:t/>
            </a:r>
            <a:br>
              <a:rPr lang="zh-CN" altLang="zh-CN" sz="2200" i="0" dirty="0">
                <a:solidFill>
                  <a:srgbClr val="000000"/>
                </a:solidFill>
                <a:latin typeface="Georgia" panose="02040502050405020303" pitchFamily="18" charset="0"/>
              </a:rPr>
            </a:br>
            <a:r>
              <a:rPr lang="zh-CN" altLang="zh-CN" sz="2200" i="0" dirty="0">
                <a:solidFill>
                  <a:srgbClr val="000000"/>
                </a:solidFill>
                <a:latin typeface="Georgia" panose="02040502050405020303" pitchFamily="18" charset="0"/>
              </a:rPr>
              <a:t>  </a:t>
            </a:r>
            <a:r>
              <a:rPr lang="zh-CN" altLang="zh-CN" sz="2200" i="0" dirty="0">
                <a:solidFill>
                  <a:srgbClr val="000000"/>
                </a:solidFill>
              </a:rPr>
              <a:t>              </a:t>
            </a:r>
            <a:r>
              <a:rPr lang="zh-CN" altLang="zh-CN" sz="2200" i="0" dirty="0">
                <a:solidFill>
                  <a:srgbClr val="0000FF"/>
                </a:solidFill>
                <a:latin typeface="Georgia" panose="02040502050405020303" pitchFamily="18" charset="0"/>
              </a:rPr>
              <a:t>&lt;</a:t>
            </a:r>
            <a:r>
              <a:rPr lang="zh-CN" altLang="zh-CN" sz="2200" i="0" dirty="0">
                <a:solidFill>
                  <a:srgbClr val="800000"/>
                </a:solidFill>
                <a:latin typeface="Georgia" panose="02040502050405020303" pitchFamily="18" charset="0"/>
              </a:rPr>
              <a:t>echo</a:t>
            </a:r>
            <a:r>
              <a:rPr lang="zh-CN" altLang="zh-CN" sz="2200" i="0" dirty="0">
                <a:solidFill>
                  <a:srgbClr val="800000"/>
                </a:solidFill>
              </a:rPr>
              <a:t> </a:t>
            </a:r>
            <a:r>
              <a:rPr lang="zh-CN" altLang="zh-CN" sz="2200" i="0" dirty="0">
                <a:solidFill>
                  <a:srgbClr val="FF0000"/>
                </a:solidFill>
                <a:latin typeface="Georgia" panose="02040502050405020303" pitchFamily="18" charset="0"/>
              </a:rPr>
              <a:t>message</a:t>
            </a:r>
            <a:r>
              <a:rPr lang="zh-CN" altLang="zh-CN" sz="2200" i="0" dirty="0">
                <a:solidFill>
                  <a:srgbClr val="0000FF"/>
                </a:solidFill>
                <a:latin typeface="Georgia" panose="02040502050405020303" pitchFamily="18" charset="0"/>
              </a:rPr>
              <a:t>="The</a:t>
            </a:r>
            <a:r>
              <a:rPr lang="zh-CN" altLang="zh-CN" sz="2200" i="0" dirty="0">
                <a:solidFill>
                  <a:srgbClr val="0000FF"/>
                </a:solidFill>
              </a:rPr>
              <a:t> </a:t>
            </a:r>
            <a:r>
              <a:rPr lang="zh-CN" altLang="zh-CN" sz="2200" i="0" dirty="0">
                <a:solidFill>
                  <a:srgbClr val="0000FF"/>
                </a:solidFill>
                <a:latin typeface="Georgia" panose="02040502050405020303" pitchFamily="18" charset="0"/>
              </a:rPr>
              <a:t>base</a:t>
            </a:r>
            <a:r>
              <a:rPr lang="zh-CN" altLang="zh-CN" sz="2200" i="0" dirty="0">
                <a:solidFill>
                  <a:srgbClr val="0000FF"/>
                </a:solidFill>
              </a:rPr>
              <a:t> </a:t>
            </a:r>
            <a:r>
              <a:rPr lang="zh-CN" altLang="zh-CN" sz="2200" i="0" dirty="0">
                <a:solidFill>
                  <a:srgbClr val="0000FF"/>
                </a:solidFill>
                <a:latin typeface="Georgia" panose="02040502050405020303" pitchFamily="18" charset="0"/>
              </a:rPr>
              <a:t>dir</a:t>
            </a:r>
            <a:r>
              <a:rPr lang="zh-CN" altLang="zh-CN" sz="2200" i="0" dirty="0">
                <a:solidFill>
                  <a:srgbClr val="0000FF"/>
                </a:solidFill>
              </a:rPr>
              <a:t> </a:t>
            </a:r>
            <a:r>
              <a:rPr lang="zh-CN" altLang="zh-CN" sz="2200" i="0" dirty="0">
                <a:solidFill>
                  <a:srgbClr val="0000FF"/>
                </a:solidFill>
                <a:latin typeface="Georgia" panose="02040502050405020303" pitchFamily="18" charset="0"/>
              </a:rPr>
              <a:t>is:</a:t>
            </a:r>
            <a:r>
              <a:rPr lang="zh-CN" altLang="zh-CN" sz="2200" i="0" dirty="0">
                <a:solidFill>
                  <a:srgbClr val="0000FF"/>
                </a:solidFill>
              </a:rPr>
              <a:t> </a:t>
            </a:r>
            <a:r>
              <a:rPr lang="zh-CN" altLang="zh-CN" sz="2200" i="0" dirty="0">
                <a:solidFill>
                  <a:srgbClr val="0000FF"/>
                </a:solidFill>
                <a:latin typeface="Georgia" panose="02040502050405020303" pitchFamily="18" charset="0"/>
              </a:rPr>
              <a:t>${basedir}"/&gt;</a:t>
            </a:r>
            <a:r>
              <a:rPr lang="zh-CN" altLang="zh-CN" sz="2200" i="0" dirty="0">
                <a:solidFill>
                  <a:srgbClr val="000000"/>
                </a:solidFill>
                <a:latin typeface="Georgia" panose="02040502050405020303" pitchFamily="18" charset="0"/>
              </a:rPr>
              <a:t/>
            </a:r>
            <a:br>
              <a:rPr lang="zh-CN" altLang="zh-CN" sz="2200" i="0" dirty="0">
                <a:solidFill>
                  <a:srgbClr val="000000"/>
                </a:solidFill>
                <a:latin typeface="Georgia" panose="02040502050405020303" pitchFamily="18" charset="0"/>
              </a:rPr>
            </a:br>
            <a:r>
              <a:rPr lang="zh-CN" altLang="zh-CN" sz="2200" i="0" dirty="0">
                <a:solidFill>
                  <a:srgbClr val="000000"/>
                </a:solidFill>
                <a:latin typeface="Georgia" panose="02040502050405020303" pitchFamily="18" charset="0"/>
              </a:rPr>
              <a:t>  </a:t>
            </a:r>
            <a:r>
              <a:rPr lang="zh-CN" altLang="zh-CN" sz="2200" i="0" dirty="0">
                <a:solidFill>
                  <a:srgbClr val="000000"/>
                </a:solidFill>
              </a:rPr>
              <a:t>       </a:t>
            </a:r>
            <a:r>
              <a:rPr lang="zh-CN" altLang="zh-CN" sz="2200" i="0" dirty="0">
                <a:solidFill>
                  <a:srgbClr val="0000FF"/>
                </a:solidFill>
                <a:latin typeface="Georgia" panose="02040502050405020303" pitchFamily="18" charset="0"/>
              </a:rPr>
              <a:t>&lt;/</a:t>
            </a:r>
            <a:r>
              <a:rPr lang="zh-CN" altLang="zh-CN" sz="2200" i="0" dirty="0">
                <a:solidFill>
                  <a:srgbClr val="800000"/>
                </a:solidFill>
                <a:latin typeface="Georgia" panose="02040502050405020303" pitchFamily="18" charset="0"/>
              </a:rPr>
              <a:t>target</a:t>
            </a:r>
            <a:r>
              <a:rPr lang="zh-CN" altLang="zh-CN" sz="2200" i="0" dirty="0" smtClean="0">
                <a:solidFill>
                  <a:srgbClr val="0000FF"/>
                </a:solidFill>
                <a:latin typeface="Georgia" panose="02040502050405020303" pitchFamily="18" charset="0"/>
              </a:rPr>
              <a:t>&gt;</a:t>
            </a:r>
            <a:endParaRPr lang="en-US" altLang="zh-CN" sz="2200" i="0" dirty="0" smtClean="0">
              <a:solidFill>
                <a:srgbClr val="0000FF"/>
              </a:solidFill>
              <a:latin typeface="Georgia" panose="02040502050405020303" pitchFamily="18" charset="0"/>
            </a:endParaRPr>
          </a:p>
          <a:p>
            <a:r>
              <a:rPr lang="zh-CN" altLang="zh-CN" sz="2200" i="0" dirty="0">
                <a:solidFill>
                  <a:srgbClr val="000000"/>
                </a:solidFill>
                <a:latin typeface="Georgia" panose="02040502050405020303" pitchFamily="18" charset="0"/>
              </a:rPr>
              <a:t/>
            </a:r>
            <a:br>
              <a:rPr lang="zh-CN" altLang="zh-CN" sz="2200" i="0" dirty="0">
                <a:solidFill>
                  <a:srgbClr val="000000"/>
                </a:solidFill>
                <a:latin typeface="Georgia" panose="02040502050405020303" pitchFamily="18" charset="0"/>
              </a:rPr>
            </a:br>
            <a:r>
              <a:rPr lang="zh-CN" altLang="zh-CN" sz="2200" i="0" dirty="0">
                <a:solidFill>
                  <a:srgbClr val="000000"/>
                </a:solidFill>
                <a:latin typeface="Georgia" panose="02040502050405020303" pitchFamily="18" charset="0"/>
              </a:rPr>
              <a:t>  </a:t>
            </a:r>
            <a:r>
              <a:rPr lang="zh-CN" altLang="zh-CN" sz="2200" i="0" dirty="0">
                <a:solidFill>
                  <a:srgbClr val="0000FF"/>
                </a:solidFill>
                <a:latin typeface="Georgia" panose="02040502050405020303" pitchFamily="18" charset="0"/>
              </a:rPr>
              <a:t>&lt;/</a:t>
            </a:r>
            <a:r>
              <a:rPr lang="zh-CN" altLang="zh-CN" sz="2200" i="0" dirty="0">
                <a:solidFill>
                  <a:srgbClr val="800000"/>
                </a:solidFill>
                <a:latin typeface="Georgia" panose="02040502050405020303" pitchFamily="18" charset="0"/>
              </a:rPr>
              <a:t>project</a:t>
            </a:r>
            <a:r>
              <a:rPr lang="zh-CN" altLang="zh-CN" sz="2200" i="0" dirty="0">
                <a:solidFill>
                  <a:srgbClr val="0000FF"/>
                </a:solidFill>
                <a:latin typeface="Georgia" panose="02040502050405020303" pitchFamily="18" charset="0"/>
              </a:rPr>
              <a:t>&gt;</a:t>
            </a:r>
            <a:r>
              <a:rPr lang="zh-CN" altLang="zh-CN" sz="2200" i="0" dirty="0"/>
              <a:t> </a:t>
            </a:r>
            <a:endParaRPr lang="zh-CN" altLang="zh-CN" sz="2200" i="0" dirty="0">
              <a:solidFill>
                <a:srgbClr val="000000"/>
              </a:solidFill>
              <a:latin typeface="Georgia" panose="02040502050405020303" pitchFamily="18" charset="0"/>
            </a:endParaRPr>
          </a:p>
        </p:txBody>
      </p:sp>
    </p:spTree>
    <p:extLst>
      <p:ext uri="{BB962C8B-B14F-4D97-AF65-F5344CB8AC3E}">
        <p14:creationId xmlns:p14="http://schemas.microsoft.com/office/powerpoint/2010/main" val="384884000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本章内容</a:t>
            </a:r>
            <a:endParaRPr lang="zh-CN" altLang="en-US"/>
          </a:p>
        </p:txBody>
      </p:sp>
      <p:sp>
        <p:nvSpPr>
          <p:cNvPr id="3" name="内容占位符 2"/>
          <p:cNvSpPr>
            <a:spLocks noGrp="1"/>
          </p:cNvSpPr>
          <p:nvPr>
            <p:ph idx="1"/>
          </p:nvPr>
        </p:nvSpPr>
        <p:spPr/>
        <p:txBody>
          <a:bodyPr/>
          <a:lstStyle/>
          <a:p>
            <a:pPr>
              <a:lnSpc>
                <a:spcPct val="120000"/>
              </a:lnSpc>
              <a:defRPr/>
            </a:pPr>
            <a:r>
              <a:rPr lang="zh-CN" altLang="en-US" b="1" dirty="0" smtClean="0">
                <a:solidFill>
                  <a:srgbClr val="FF0000"/>
                </a:solidFill>
              </a:rPr>
              <a:t>什么是集成测试</a:t>
            </a:r>
          </a:p>
          <a:p>
            <a:pPr>
              <a:lnSpc>
                <a:spcPct val="120000"/>
              </a:lnSpc>
              <a:defRPr/>
            </a:pPr>
            <a:r>
              <a:rPr lang="zh-CN" altLang="en-US" dirty="0" smtClean="0"/>
              <a:t>集成测试策略</a:t>
            </a:r>
          </a:p>
          <a:p>
            <a:pPr>
              <a:lnSpc>
                <a:spcPct val="120000"/>
              </a:lnSpc>
              <a:defRPr/>
            </a:pPr>
            <a:r>
              <a:rPr lang="zh-CN" altLang="en-US" dirty="0" smtClean="0"/>
              <a:t>集成测试用例设计</a:t>
            </a:r>
          </a:p>
          <a:p>
            <a:pPr>
              <a:lnSpc>
                <a:spcPct val="120000"/>
              </a:lnSpc>
              <a:defRPr/>
            </a:pPr>
            <a:r>
              <a:rPr lang="zh-CN" altLang="en-US" dirty="0" smtClean="0"/>
              <a:t>集成测试过程</a:t>
            </a:r>
            <a:endParaRPr lang="en-US" altLang="zh-CN" dirty="0" smtClean="0"/>
          </a:p>
          <a:p>
            <a:pPr>
              <a:lnSpc>
                <a:spcPct val="120000"/>
              </a:lnSpc>
              <a:defRPr/>
            </a:pPr>
            <a:r>
              <a:rPr lang="zh-CN" altLang="en-US" dirty="0"/>
              <a:t>应用</a:t>
            </a:r>
            <a:r>
              <a:rPr lang="en-US" altLang="zh-CN" dirty="0"/>
              <a:t>Ant</a:t>
            </a:r>
            <a:r>
              <a:rPr lang="zh-CN" altLang="en-US" dirty="0"/>
              <a:t>的持续集成</a:t>
            </a:r>
            <a:endParaRPr lang="zh-CN" altLang="en-US" dirty="0" smtClean="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a:t>
            </a:fld>
            <a:endParaRPr lang="en-US" altLang="zh-CN"/>
          </a:p>
        </p:txBody>
      </p:sp>
    </p:spTree>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en-US" altLang="zh-CN" sz="2400" dirty="0" smtClean="0"/>
              <a:t>target</a:t>
            </a:r>
            <a:r>
              <a:rPr lang="zh-CN" altLang="en-US" sz="2400" dirty="0" smtClean="0"/>
              <a:t>元素：为</a:t>
            </a:r>
            <a:r>
              <a:rPr lang="en-US" altLang="zh-CN" sz="2400" dirty="0"/>
              <a:t>Ant</a:t>
            </a:r>
            <a:r>
              <a:rPr lang="zh-CN" altLang="en-US" sz="2400" dirty="0"/>
              <a:t>的基本执行单元，它可以包含一个或多个具体的任务。多个</a:t>
            </a:r>
            <a:r>
              <a:rPr lang="en-US" altLang="zh-CN" sz="2400" dirty="0"/>
              <a:t>target</a:t>
            </a:r>
            <a:r>
              <a:rPr lang="zh-CN" altLang="en-US" sz="2400" dirty="0"/>
              <a:t>可以存在相互依赖关系。它有如下属性：</a:t>
            </a:r>
          </a:p>
          <a:p>
            <a:pPr lvl="1">
              <a:defRPr/>
            </a:pPr>
            <a:r>
              <a:rPr lang="en-US" altLang="zh-CN" sz="2000" b="1" dirty="0" smtClean="0">
                <a:solidFill>
                  <a:srgbClr val="FF0000"/>
                </a:solidFill>
              </a:rPr>
              <a:t>name</a:t>
            </a:r>
            <a:r>
              <a:rPr lang="zh-CN" altLang="en-US" sz="2000" b="1" dirty="0" smtClean="0">
                <a:solidFill>
                  <a:srgbClr val="FF0000"/>
                </a:solidFill>
              </a:rPr>
              <a:t>属性</a:t>
            </a:r>
            <a:r>
              <a:rPr lang="zh-CN" altLang="en-US" sz="2000" dirty="0" smtClean="0"/>
              <a:t>：指定</a:t>
            </a:r>
            <a:r>
              <a:rPr lang="en-US" altLang="zh-CN" sz="2000" dirty="0"/>
              <a:t>target</a:t>
            </a:r>
            <a:r>
              <a:rPr lang="zh-CN" altLang="en-US" sz="2000" dirty="0"/>
              <a:t>元素的名称，这个属性在一个</a:t>
            </a:r>
            <a:r>
              <a:rPr lang="en-US" altLang="zh-CN" sz="2000" dirty="0"/>
              <a:t>project</a:t>
            </a:r>
            <a:r>
              <a:rPr lang="zh-CN" altLang="en-US" sz="2000" dirty="0"/>
              <a:t>元素中是唯一的。我们可以通过指定</a:t>
            </a:r>
            <a:r>
              <a:rPr lang="en-US" altLang="zh-CN" sz="2000" dirty="0"/>
              <a:t>target</a:t>
            </a:r>
            <a:r>
              <a:rPr lang="zh-CN" altLang="en-US" sz="2000" dirty="0"/>
              <a:t>元素的名称来指定某个</a:t>
            </a:r>
            <a:r>
              <a:rPr lang="en-US" altLang="zh-CN" sz="2000" dirty="0"/>
              <a:t>target</a:t>
            </a:r>
            <a:r>
              <a:rPr lang="zh-CN" altLang="en-US" sz="2000" dirty="0"/>
              <a:t>。</a:t>
            </a:r>
          </a:p>
          <a:p>
            <a:pPr lvl="1">
              <a:defRPr/>
            </a:pPr>
            <a:r>
              <a:rPr lang="en-US" altLang="zh-CN" sz="2000" b="1" dirty="0" smtClean="0">
                <a:solidFill>
                  <a:srgbClr val="FF0000"/>
                </a:solidFill>
              </a:rPr>
              <a:t>depends</a:t>
            </a:r>
            <a:r>
              <a:rPr lang="zh-CN" altLang="en-US" sz="2000" b="1" dirty="0" smtClean="0">
                <a:solidFill>
                  <a:srgbClr val="FF0000"/>
                </a:solidFill>
              </a:rPr>
              <a:t>属性</a:t>
            </a:r>
            <a:r>
              <a:rPr lang="zh-CN" altLang="en-US" sz="2000" dirty="0" smtClean="0"/>
              <a:t>：用于</a:t>
            </a:r>
            <a:r>
              <a:rPr lang="zh-CN" altLang="en-US" sz="2000" dirty="0"/>
              <a:t>描述</a:t>
            </a:r>
            <a:r>
              <a:rPr lang="en-US" altLang="zh-CN" sz="2000" dirty="0"/>
              <a:t>target</a:t>
            </a:r>
            <a:r>
              <a:rPr lang="zh-CN" altLang="en-US" sz="2000" dirty="0"/>
              <a:t>之间的依赖关系，若与多个</a:t>
            </a:r>
            <a:r>
              <a:rPr lang="en-US" altLang="zh-CN" sz="2000" dirty="0"/>
              <a:t>target</a:t>
            </a:r>
            <a:r>
              <a:rPr lang="zh-CN" altLang="en-US" sz="2000" dirty="0"/>
              <a:t>存在依赖关系时，需要以“</a:t>
            </a:r>
            <a:r>
              <a:rPr lang="en-US" altLang="zh-CN" sz="2000" dirty="0"/>
              <a:t>,</a:t>
            </a:r>
            <a:r>
              <a:rPr lang="zh-CN" altLang="en-US" sz="2000" dirty="0"/>
              <a:t>”间隔。</a:t>
            </a:r>
            <a:r>
              <a:rPr lang="en-US" altLang="zh-CN" sz="2000" dirty="0"/>
              <a:t>Ant</a:t>
            </a:r>
            <a:r>
              <a:rPr lang="zh-CN" altLang="en-US" sz="2000" dirty="0"/>
              <a:t>会依照</a:t>
            </a:r>
            <a:r>
              <a:rPr lang="en-US" altLang="zh-CN" sz="2000" dirty="0"/>
              <a:t>depends</a:t>
            </a:r>
            <a:r>
              <a:rPr lang="zh-CN" altLang="en-US" sz="2000" dirty="0"/>
              <a:t>属性中</a:t>
            </a:r>
            <a:r>
              <a:rPr lang="en-US" altLang="zh-CN" sz="2000" dirty="0"/>
              <a:t>target</a:t>
            </a:r>
            <a:r>
              <a:rPr lang="zh-CN" altLang="en-US" sz="2000" dirty="0"/>
              <a:t>出现的顺序依次执行每个</a:t>
            </a:r>
            <a:r>
              <a:rPr lang="en-US" altLang="zh-CN" sz="2000" dirty="0"/>
              <a:t>target</a:t>
            </a:r>
            <a:r>
              <a:rPr lang="zh-CN" altLang="en-US" sz="2000" dirty="0"/>
              <a:t>。被依赖的</a:t>
            </a:r>
            <a:r>
              <a:rPr lang="en-US" altLang="zh-CN" sz="2000" dirty="0"/>
              <a:t>target</a:t>
            </a:r>
            <a:r>
              <a:rPr lang="zh-CN" altLang="en-US" sz="2000" dirty="0"/>
              <a:t>会先执行。</a:t>
            </a:r>
          </a:p>
          <a:p>
            <a:pPr lvl="1">
              <a:defRPr/>
            </a:pPr>
            <a:r>
              <a:rPr lang="en-US" altLang="zh-CN" sz="2000" b="1" dirty="0" smtClean="0">
                <a:solidFill>
                  <a:srgbClr val="FF0000"/>
                </a:solidFill>
              </a:rPr>
              <a:t>if</a:t>
            </a:r>
            <a:r>
              <a:rPr lang="zh-CN" altLang="en-US" sz="2000" b="1" dirty="0" smtClean="0">
                <a:solidFill>
                  <a:srgbClr val="FF0000"/>
                </a:solidFill>
              </a:rPr>
              <a:t>属性</a:t>
            </a:r>
            <a:r>
              <a:rPr lang="zh-CN" altLang="en-US" sz="2000" dirty="0" smtClean="0"/>
              <a:t>：用于</a:t>
            </a:r>
            <a:r>
              <a:rPr lang="zh-CN" altLang="en-US" sz="2000" dirty="0"/>
              <a:t>验证指定的属性是否存在，若不存在，所在</a:t>
            </a:r>
            <a:r>
              <a:rPr lang="en-US" altLang="zh-CN" sz="2000" dirty="0"/>
              <a:t>target</a:t>
            </a:r>
            <a:r>
              <a:rPr lang="zh-CN" altLang="en-US" sz="2000" dirty="0"/>
              <a:t>将不会被执行。</a:t>
            </a:r>
          </a:p>
          <a:p>
            <a:pPr lvl="1">
              <a:defRPr/>
            </a:pPr>
            <a:r>
              <a:rPr lang="en-US" altLang="zh-CN" sz="2000" b="1" dirty="0" smtClean="0">
                <a:solidFill>
                  <a:srgbClr val="FF0000"/>
                </a:solidFill>
              </a:rPr>
              <a:t>unless</a:t>
            </a:r>
            <a:r>
              <a:rPr lang="zh-CN" altLang="en-US" sz="2000" b="1" dirty="0" smtClean="0">
                <a:solidFill>
                  <a:srgbClr val="FF0000"/>
                </a:solidFill>
              </a:rPr>
              <a:t>属性</a:t>
            </a:r>
            <a:r>
              <a:rPr lang="zh-CN" altLang="en-US" sz="2000" dirty="0" smtClean="0"/>
              <a:t>：该</a:t>
            </a:r>
            <a:r>
              <a:rPr lang="zh-CN" altLang="en-US" sz="2000" dirty="0"/>
              <a:t>属性的功能与</a:t>
            </a:r>
            <a:r>
              <a:rPr lang="en-US" altLang="zh-CN" sz="2000" dirty="0"/>
              <a:t>if</a:t>
            </a:r>
            <a:r>
              <a:rPr lang="zh-CN" altLang="en-US" sz="2000" dirty="0"/>
              <a:t>属性的功能正好相反，它也用于验证指定的属性是否存在，若不存在，所在</a:t>
            </a:r>
            <a:r>
              <a:rPr lang="en-US" altLang="zh-CN" sz="2000" dirty="0"/>
              <a:t>target</a:t>
            </a:r>
            <a:r>
              <a:rPr lang="zh-CN" altLang="en-US" sz="2000" dirty="0"/>
              <a:t>将会被执行。</a:t>
            </a:r>
          </a:p>
          <a:p>
            <a:pPr lvl="1">
              <a:defRPr/>
            </a:pPr>
            <a:r>
              <a:rPr lang="en-US" altLang="zh-CN" sz="2000" b="1" dirty="0" smtClean="0">
                <a:solidFill>
                  <a:srgbClr val="FF0000"/>
                </a:solidFill>
              </a:rPr>
              <a:t>description</a:t>
            </a:r>
            <a:r>
              <a:rPr lang="zh-CN" altLang="en-US" sz="2000" b="1" dirty="0" smtClean="0">
                <a:solidFill>
                  <a:srgbClr val="FF0000"/>
                </a:solidFill>
              </a:rPr>
              <a:t>属性</a:t>
            </a:r>
            <a:r>
              <a:rPr lang="zh-CN" altLang="en-US" sz="2000" dirty="0" smtClean="0"/>
              <a:t>：该</a:t>
            </a:r>
            <a:r>
              <a:rPr lang="zh-CN" altLang="en-US" sz="2000" dirty="0"/>
              <a:t>属性是关于</a:t>
            </a:r>
            <a:r>
              <a:rPr lang="en-US" altLang="zh-CN" sz="2000" dirty="0"/>
              <a:t>target</a:t>
            </a:r>
            <a:r>
              <a:rPr lang="zh-CN" altLang="en-US" sz="2000" dirty="0"/>
              <a:t>功能的简短描述和说明。</a:t>
            </a:r>
          </a:p>
          <a:p>
            <a:pPr lvl="1">
              <a:defRPr/>
            </a:pPr>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80</a:t>
            </a:fld>
            <a:endParaRPr lang="en-US" altLang="zh-CN" dirty="0"/>
          </a:p>
        </p:txBody>
      </p:sp>
    </p:spTree>
    <p:extLst>
      <p:ext uri="{BB962C8B-B14F-4D97-AF65-F5344CB8AC3E}">
        <p14:creationId xmlns:p14="http://schemas.microsoft.com/office/powerpoint/2010/main" val="2243345563"/>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zh-CN" altLang="en-US" sz="2400" dirty="0" smtClean="0"/>
              <a:t>示例</a:t>
            </a:r>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81</a:t>
            </a:fld>
            <a:endParaRPr lang="en-US" altLang="zh-CN" dirty="0"/>
          </a:p>
        </p:txBody>
      </p:sp>
      <p:sp>
        <p:nvSpPr>
          <p:cNvPr id="5" name="Rectangle 1"/>
          <p:cNvSpPr>
            <a:spLocks noChangeArrowheads="1"/>
          </p:cNvSpPr>
          <p:nvPr/>
        </p:nvSpPr>
        <p:spPr bwMode="auto">
          <a:xfrm>
            <a:off x="539750" y="1463219"/>
            <a:ext cx="7810151"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i="0" dirty="0"/>
              <a:t>  </a:t>
            </a:r>
            <a:r>
              <a:rPr lang="zh-CN" altLang="zh-CN" sz="2000" i="0" dirty="0">
                <a:solidFill>
                  <a:srgbClr val="0000FF"/>
                </a:solidFill>
                <a:latin typeface="Georgia" panose="02040502050405020303" pitchFamily="18" charset="0"/>
              </a:rPr>
              <a:t>&lt;?</a:t>
            </a:r>
            <a:r>
              <a:rPr lang="zh-CN" altLang="zh-CN" sz="2000" i="0" dirty="0">
                <a:solidFill>
                  <a:srgbClr val="FF00FF"/>
                </a:solidFill>
                <a:latin typeface="Georgia" panose="02040502050405020303" pitchFamily="18" charset="0"/>
              </a:rPr>
              <a:t>xml</a:t>
            </a:r>
            <a:r>
              <a:rPr lang="zh-CN" altLang="zh-CN" sz="2000" i="0" dirty="0">
                <a:solidFill>
                  <a:srgbClr val="FF00FF"/>
                </a:solidFill>
              </a:rPr>
              <a:t> </a:t>
            </a:r>
            <a:r>
              <a:rPr lang="zh-CN" altLang="zh-CN" sz="2000" i="0" dirty="0">
                <a:solidFill>
                  <a:srgbClr val="FF00FF"/>
                </a:solidFill>
                <a:latin typeface="Georgia" panose="02040502050405020303" pitchFamily="18" charset="0"/>
              </a:rPr>
              <a:t>version="1.0"</a:t>
            </a:r>
            <a:r>
              <a:rPr lang="zh-CN" altLang="zh-CN" sz="2000" i="0" dirty="0">
                <a:solidFill>
                  <a:srgbClr val="0000FF"/>
                </a:solidFill>
                <a:latin typeface="Georgia" panose="02040502050405020303" pitchFamily="18" charset="0"/>
              </a:rPr>
              <a:t>?&gt;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project</a:t>
            </a:r>
            <a:r>
              <a:rPr lang="zh-CN" altLang="zh-CN" sz="2000" i="0" dirty="0">
                <a:solidFill>
                  <a:srgbClr val="800000"/>
                </a:solidFill>
              </a:rPr>
              <a:t> </a:t>
            </a:r>
            <a:r>
              <a:rPr lang="zh-CN" altLang="zh-CN" sz="2000" i="0" dirty="0">
                <a:solidFill>
                  <a:srgbClr val="FF0000"/>
                </a:solidFill>
                <a:latin typeface="Georgia" panose="02040502050405020303" pitchFamily="18" charset="0"/>
              </a:rPr>
              <a:t>name</a:t>
            </a:r>
            <a:r>
              <a:rPr lang="zh-CN" altLang="zh-CN" sz="2000" i="0" dirty="0">
                <a:solidFill>
                  <a:srgbClr val="0000FF"/>
                </a:solidFill>
                <a:latin typeface="Georgia" panose="02040502050405020303" pitchFamily="18" charset="0"/>
              </a:rPr>
              <a:t>="targetStudy</a:t>
            </a:r>
            <a:r>
              <a:rPr lang="zh-CN" altLang="zh-CN" sz="2000" i="0" dirty="0" smtClean="0">
                <a:solidFill>
                  <a:srgbClr val="0000FF"/>
                </a:solidFill>
                <a:latin typeface="Georgia" panose="02040502050405020303" pitchFamily="18" charset="0"/>
              </a:rPr>
              <a:t>"&gt;</a:t>
            </a:r>
            <a:endParaRPr lang="en-US" altLang="zh-CN" sz="2000" i="0" dirty="0" smtClean="0">
              <a:solidFill>
                <a:srgbClr val="0000FF"/>
              </a:solidFill>
              <a:latin typeface="Georgia" panose="02040502050405020303" pitchFamily="18" charset="0"/>
            </a:endParaRPr>
          </a:p>
          <a:p>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target</a:t>
            </a:r>
            <a:r>
              <a:rPr lang="zh-CN" altLang="zh-CN" sz="2000" i="0" dirty="0">
                <a:solidFill>
                  <a:srgbClr val="800000"/>
                </a:solidFill>
              </a:rPr>
              <a:t> </a:t>
            </a:r>
            <a:r>
              <a:rPr lang="zh-CN" altLang="zh-CN" sz="2000" i="0" dirty="0">
                <a:solidFill>
                  <a:srgbClr val="FF0000"/>
                </a:solidFill>
                <a:latin typeface="Georgia" panose="02040502050405020303" pitchFamily="18" charset="0"/>
              </a:rPr>
              <a:t>name</a:t>
            </a:r>
            <a:r>
              <a:rPr lang="zh-CN" altLang="zh-CN" sz="2000" i="0" dirty="0">
                <a:solidFill>
                  <a:srgbClr val="0000FF"/>
                </a:solidFill>
                <a:latin typeface="Georgia" panose="02040502050405020303" pitchFamily="18" charset="0"/>
              </a:rPr>
              <a:t>="targetA"</a:t>
            </a:r>
            <a:r>
              <a:rPr lang="zh-CN" altLang="zh-CN" sz="2000" i="0" dirty="0">
                <a:solidFill>
                  <a:srgbClr val="FF0000"/>
                </a:solidFill>
              </a:rPr>
              <a:t> </a:t>
            </a:r>
            <a:r>
              <a:rPr lang="zh-CN" altLang="zh-CN" sz="2000" i="0" dirty="0">
                <a:solidFill>
                  <a:srgbClr val="FF0000"/>
                </a:solidFill>
                <a:latin typeface="Georgia" panose="02040502050405020303" pitchFamily="18" charset="0"/>
              </a:rPr>
              <a:t>if</a:t>
            </a:r>
            <a:r>
              <a:rPr lang="zh-CN" altLang="zh-CN" sz="2000" i="0" dirty="0">
                <a:solidFill>
                  <a:srgbClr val="0000FF"/>
                </a:solidFill>
                <a:latin typeface="Georgia" panose="02040502050405020303" pitchFamily="18" charset="0"/>
              </a:rPr>
              <a:t>="ant.java.version"&gt;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echo</a:t>
            </a:r>
            <a:r>
              <a:rPr lang="zh-CN" altLang="zh-CN" sz="2000" i="0" dirty="0">
                <a:solidFill>
                  <a:srgbClr val="800000"/>
                </a:solidFill>
              </a:rPr>
              <a:t> </a:t>
            </a:r>
            <a:r>
              <a:rPr lang="zh-CN" altLang="zh-CN" sz="2000" i="0" dirty="0">
                <a:solidFill>
                  <a:srgbClr val="FF0000"/>
                </a:solidFill>
                <a:latin typeface="Georgia" panose="02040502050405020303" pitchFamily="18" charset="0"/>
              </a:rPr>
              <a:t>message</a:t>
            </a:r>
            <a:r>
              <a:rPr lang="zh-CN" altLang="zh-CN" sz="2000" i="0" dirty="0">
                <a:solidFill>
                  <a:srgbClr val="0000FF"/>
                </a:solidFill>
                <a:latin typeface="Georgia" panose="02040502050405020303" pitchFamily="18" charset="0"/>
              </a:rPr>
              <a:t>="Java</a:t>
            </a:r>
            <a:r>
              <a:rPr lang="zh-CN" altLang="zh-CN" sz="2000" i="0" dirty="0">
                <a:solidFill>
                  <a:srgbClr val="0000FF"/>
                </a:solidFill>
              </a:rPr>
              <a:t> </a:t>
            </a:r>
            <a:r>
              <a:rPr lang="zh-CN" altLang="zh-CN" sz="2000" i="0" dirty="0">
                <a:solidFill>
                  <a:srgbClr val="0000FF"/>
                </a:solidFill>
                <a:latin typeface="Georgia" panose="02040502050405020303" pitchFamily="18" charset="0"/>
              </a:rPr>
              <a:t>Version:</a:t>
            </a:r>
            <a:r>
              <a:rPr lang="zh-CN" altLang="zh-CN" sz="2000" i="0" dirty="0">
                <a:solidFill>
                  <a:srgbClr val="0000FF"/>
                </a:solidFill>
              </a:rPr>
              <a:t> </a:t>
            </a:r>
            <a:r>
              <a:rPr lang="zh-CN" altLang="zh-CN" sz="2000" i="0" dirty="0">
                <a:solidFill>
                  <a:srgbClr val="0000FF"/>
                </a:solidFill>
                <a:latin typeface="Georgia" panose="02040502050405020303" pitchFamily="18" charset="0"/>
              </a:rPr>
              <a:t>${ant.java.version}"/&gt;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target</a:t>
            </a:r>
            <a:r>
              <a:rPr lang="zh-CN" altLang="zh-CN" sz="2000" i="0" dirty="0" smtClean="0">
                <a:solidFill>
                  <a:srgbClr val="0000FF"/>
                </a:solidFill>
                <a:latin typeface="Georgia" panose="02040502050405020303" pitchFamily="18" charset="0"/>
              </a:rPr>
              <a:t>&gt;</a:t>
            </a:r>
            <a:endParaRPr lang="en-US" altLang="zh-CN" sz="2000" i="0" dirty="0" smtClean="0">
              <a:solidFill>
                <a:srgbClr val="0000FF"/>
              </a:solidFill>
              <a:latin typeface="Georgia" panose="02040502050405020303" pitchFamily="18" charset="0"/>
            </a:endParaRPr>
          </a:p>
          <a:p>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target</a:t>
            </a:r>
            <a:r>
              <a:rPr lang="zh-CN" altLang="zh-CN" sz="2000" i="0" dirty="0">
                <a:solidFill>
                  <a:srgbClr val="800000"/>
                </a:solidFill>
              </a:rPr>
              <a:t> </a:t>
            </a:r>
            <a:r>
              <a:rPr lang="zh-CN" altLang="zh-CN" sz="2000" i="0" dirty="0">
                <a:solidFill>
                  <a:srgbClr val="FF0000"/>
                </a:solidFill>
                <a:latin typeface="Georgia" panose="02040502050405020303" pitchFamily="18" charset="0"/>
              </a:rPr>
              <a:t>name</a:t>
            </a:r>
            <a:r>
              <a:rPr lang="zh-CN" altLang="zh-CN" sz="2000" i="0" dirty="0">
                <a:solidFill>
                  <a:srgbClr val="0000FF"/>
                </a:solidFill>
                <a:latin typeface="Georgia" panose="02040502050405020303" pitchFamily="18" charset="0"/>
              </a:rPr>
              <a:t>="targetB"</a:t>
            </a:r>
            <a:r>
              <a:rPr lang="zh-CN" altLang="zh-CN" sz="2000" i="0" dirty="0">
                <a:solidFill>
                  <a:srgbClr val="FF0000"/>
                </a:solidFill>
              </a:rPr>
              <a:t> </a:t>
            </a:r>
            <a:r>
              <a:rPr lang="zh-CN" altLang="zh-CN" sz="2000" i="0" dirty="0">
                <a:solidFill>
                  <a:srgbClr val="FF0000"/>
                </a:solidFill>
                <a:latin typeface="Georgia" panose="02040502050405020303" pitchFamily="18" charset="0"/>
              </a:rPr>
              <a:t>depends</a:t>
            </a:r>
            <a:r>
              <a:rPr lang="zh-CN" altLang="zh-CN" sz="2000" i="0" dirty="0">
                <a:solidFill>
                  <a:srgbClr val="0000FF"/>
                </a:solidFill>
                <a:latin typeface="Georgia" panose="02040502050405020303" pitchFamily="18" charset="0"/>
              </a:rPr>
              <a:t>="targetA"</a:t>
            </a:r>
            <a:r>
              <a:rPr lang="zh-CN" altLang="zh-CN" sz="2000" i="0" dirty="0">
                <a:solidFill>
                  <a:srgbClr val="FF0000"/>
                </a:solidFill>
              </a:rPr>
              <a:t> </a:t>
            </a:r>
            <a:r>
              <a:rPr lang="zh-CN" altLang="zh-CN" sz="2000" i="0" dirty="0">
                <a:solidFill>
                  <a:srgbClr val="FF0000"/>
                </a:solidFill>
                <a:latin typeface="Georgia" panose="02040502050405020303" pitchFamily="18" charset="0"/>
              </a:rPr>
              <a:t>unless</a:t>
            </a:r>
            <a:r>
              <a:rPr lang="zh-CN" altLang="zh-CN" sz="2000" i="0" dirty="0">
                <a:solidFill>
                  <a:srgbClr val="0000FF"/>
                </a:solidFill>
                <a:latin typeface="Georgia" panose="02040502050405020303" pitchFamily="18" charset="0"/>
              </a:rPr>
              <a:t>="amigo"&gt;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description</a:t>
            </a:r>
            <a:r>
              <a:rPr lang="zh-CN" altLang="zh-CN" sz="2000" i="0" dirty="0">
                <a:solidFill>
                  <a:srgbClr val="0000FF"/>
                </a:solidFill>
                <a:latin typeface="Georgia" panose="02040502050405020303" pitchFamily="18" charset="0"/>
              </a:rPr>
              <a:t>&gt;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00"/>
                </a:solidFill>
                <a:latin typeface="Georgia" panose="02040502050405020303" pitchFamily="18" charset="0"/>
              </a:rPr>
              <a:t>a</a:t>
            </a:r>
            <a:r>
              <a:rPr lang="zh-CN" altLang="zh-CN" sz="2000" i="0" dirty="0">
                <a:solidFill>
                  <a:srgbClr val="000000"/>
                </a:solidFill>
              </a:rPr>
              <a:t> </a:t>
            </a:r>
            <a:r>
              <a:rPr lang="zh-CN" altLang="zh-CN" sz="2000" i="0" dirty="0">
                <a:solidFill>
                  <a:srgbClr val="000000"/>
                </a:solidFill>
                <a:latin typeface="Georgia" panose="02040502050405020303" pitchFamily="18" charset="0"/>
              </a:rPr>
              <a:t>depend</a:t>
            </a:r>
            <a:r>
              <a:rPr lang="zh-CN" altLang="zh-CN" sz="2000" i="0" dirty="0">
                <a:solidFill>
                  <a:srgbClr val="000000"/>
                </a:solidFill>
              </a:rPr>
              <a:t> </a:t>
            </a:r>
            <a:r>
              <a:rPr lang="zh-CN" altLang="zh-CN" sz="2000" i="0" dirty="0">
                <a:solidFill>
                  <a:srgbClr val="000000"/>
                </a:solidFill>
                <a:latin typeface="Georgia" panose="02040502050405020303" pitchFamily="18" charset="0"/>
              </a:rPr>
              <a:t>example!</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description</a:t>
            </a:r>
            <a:r>
              <a:rPr lang="zh-CN" altLang="zh-CN" sz="2000" i="0" dirty="0">
                <a:solidFill>
                  <a:srgbClr val="0000FF"/>
                </a:solidFill>
                <a:latin typeface="Georgia" panose="02040502050405020303" pitchFamily="18" charset="0"/>
              </a:rPr>
              <a:t>&gt;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echo</a:t>
            </a:r>
            <a:r>
              <a:rPr lang="zh-CN" altLang="zh-CN" sz="2000" i="0" dirty="0">
                <a:solidFill>
                  <a:srgbClr val="800000"/>
                </a:solidFill>
              </a:rPr>
              <a:t> </a:t>
            </a:r>
            <a:r>
              <a:rPr lang="zh-CN" altLang="zh-CN" sz="2000" i="0" dirty="0">
                <a:solidFill>
                  <a:srgbClr val="FF0000"/>
                </a:solidFill>
                <a:latin typeface="Georgia" panose="02040502050405020303" pitchFamily="18" charset="0"/>
              </a:rPr>
              <a:t>message</a:t>
            </a:r>
            <a:r>
              <a:rPr lang="zh-CN" altLang="zh-CN" sz="2000" i="0" dirty="0">
                <a:solidFill>
                  <a:srgbClr val="0000FF"/>
                </a:solidFill>
                <a:latin typeface="Georgia" panose="02040502050405020303" pitchFamily="18" charset="0"/>
              </a:rPr>
              <a:t>="The</a:t>
            </a:r>
            <a:r>
              <a:rPr lang="zh-CN" altLang="zh-CN" sz="2000" i="0" dirty="0">
                <a:solidFill>
                  <a:srgbClr val="0000FF"/>
                </a:solidFill>
              </a:rPr>
              <a:t> </a:t>
            </a:r>
            <a:r>
              <a:rPr lang="zh-CN" altLang="zh-CN" sz="2000" i="0" dirty="0">
                <a:solidFill>
                  <a:srgbClr val="0000FF"/>
                </a:solidFill>
                <a:latin typeface="Georgia" panose="02040502050405020303" pitchFamily="18" charset="0"/>
              </a:rPr>
              <a:t>base</a:t>
            </a:r>
            <a:r>
              <a:rPr lang="zh-CN" altLang="zh-CN" sz="2000" i="0" dirty="0">
                <a:solidFill>
                  <a:srgbClr val="0000FF"/>
                </a:solidFill>
              </a:rPr>
              <a:t> </a:t>
            </a:r>
            <a:r>
              <a:rPr lang="zh-CN" altLang="zh-CN" sz="2000" i="0" dirty="0">
                <a:solidFill>
                  <a:srgbClr val="0000FF"/>
                </a:solidFill>
                <a:latin typeface="Georgia" panose="02040502050405020303" pitchFamily="18" charset="0"/>
              </a:rPr>
              <a:t>dir</a:t>
            </a:r>
            <a:r>
              <a:rPr lang="zh-CN" altLang="zh-CN" sz="2000" i="0" dirty="0">
                <a:solidFill>
                  <a:srgbClr val="0000FF"/>
                </a:solidFill>
              </a:rPr>
              <a:t> </a:t>
            </a:r>
            <a:r>
              <a:rPr lang="zh-CN" altLang="zh-CN" sz="2000" i="0" dirty="0">
                <a:solidFill>
                  <a:srgbClr val="0000FF"/>
                </a:solidFill>
                <a:latin typeface="Georgia" panose="02040502050405020303" pitchFamily="18" charset="0"/>
              </a:rPr>
              <a:t>is:</a:t>
            </a:r>
            <a:r>
              <a:rPr lang="zh-CN" altLang="zh-CN" sz="2000" i="0" dirty="0">
                <a:solidFill>
                  <a:srgbClr val="0000FF"/>
                </a:solidFill>
              </a:rPr>
              <a:t> </a:t>
            </a:r>
            <a:r>
              <a:rPr lang="zh-CN" altLang="zh-CN" sz="2000" i="0" dirty="0">
                <a:solidFill>
                  <a:srgbClr val="0000FF"/>
                </a:solidFill>
                <a:latin typeface="Georgia" panose="02040502050405020303" pitchFamily="18" charset="0"/>
              </a:rPr>
              <a:t>${basedir}"/&gt;</a:t>
            </a:r>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00"/>
                </a:solidFill>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target</a:t>
            </a:r>
            <a:r>
              <a:rPr lang="zh-CN" altLang="zh-CN" sz="2000" i="0" dirty="0" smtClean="0">
                <a:solidFill>
                  <a:srgbClr val="0000FF"/>
                </a:solidFill>
                <a:latin typeface="Georgia" panose="02040502050405020303" pitchFamily="18" charset="0"/>
              </a:rPr>
              <a:t>&gt;</a:t>
            </a:r>
            <a:endParaRPr lang="en-US" altLang="zh-CN" sz="2000" i="0" dirty="0" smtClean="0">
              <a:solidFill>
                <a:srgbClr val="0000FF"/>
              </a:solidFill>
              <a:latin typeface="Georgia" panose="02040502050405020303" pitchFamily="18" charset="0"/>
            </a:endParaRPr>
          </a:p>
          <a:p>
            <a:r>
              <a:rPr lang="zh-CN" altLang="zh-CN" sz="2000" i="0" dirty="0">
                <a:solidFill>
                  <a:srgbClr val="000000"/>
                </a:solidFill>
                <a:latin typeface="Georgia" panose="02040502050405020303" pitchFamily="18" charset="0"/>
              </a:rPr>
              <a:t/>
            </a:r>
            <a:br>
              <a:rPr lang="zh-CN" altLang="zh-CN" sz="2000" i="0" dirty="0">
                <a:solidFill>
                  <a:srgbClr val="000000"/>
                </a:solidFill>
                <a:latin typeface="Georgia" panose="02040502050405020303" pitchFamily="18" charset="0"/>
              </a:rPr>
            </a:br>
            <a:r>
              <a:rPr lang="zh-CN" altLang="zh-CN" sz="2000" i="0" dirty="0">
                <a:solidFill>
                  <a:srgbClr val="000000"/>
                </a:solidFill>
                <a:latin typeface="Georgia" panose="02040502050405020303" pitchFamily="18" charset="0"/>
              </a:rPr>
              <a:t>  </a:t>
            </a:r>
            <a:r>
              <a:rPr lang="zh-CN" altLang="zh-CN" sz="2000" i="0" dirty="0">
                <a:solidFill>
                  <a:srgbClr val="0000FF"/>
                </a:solidFill>
                <a:latin typeface="Georgia" panose="02040502050405020303" pitchFamily="18" charset="0"/>
              </a:rPr>
              <a:t>&lt;/</a:t>
            </a:r>
            <a:r>
              <a:rPr lang="zh-CN" altLang="zh-CN" sz="2000" i="0" dirty="0">
                <a:solidFill>
                  <a:srgbClr val="800000"/>
                </a:solidFill>
                <a:latin typeface="Georgia" panose="02040502050405020303" pitchFamily="18" charset="0"/>
              </a:rPr>
              <a:t>project</a:t>
            </a:r>
            <a:r>
              <a:rPr lang="zh-CN" altLang="zh-CN" sz="2000" i="0" dirty="0">
                <a:solidFill>
                  <a:srgbClr val="0000FF"/>
                </a:solidFill>
                <a:latin typeface="Georgia" panose="02040502050405020303" pitchFamily="18" charset="0"/>
              </a:rPr>
              <a:t>&gt;</a:t>
            </a:r>
            <a:r>
              <a:rPr lang="zh-CN" altLang="zh-CN" sz="2000" i="0" dirty="0"/>
              <a:t> </a:t>
            </a:r>
            <a:endParaRPr lang="zh-CN" altLang="zh-CN" sz="2000" i="0" dirty="0">
              <a:solidFill>
                <a:srgbClr val="000000"/>
              </a:solidFill>
              <a:latin typeface="Georgia" panose="02040502050405020303" pitchFamily="18" charset="0"/>
            </a:endParaRPr>
          </a:p>
        </p:txBody>
      </p:sp>
    </p:spTree>
    <p:extLst>
      <p:ext uri="{BB962C8B-B14F-4D97-AF65-F5344CB8AC3E}">
        <p14:creationId xmlns:p14="http://schemas.microsoft.com/office/powerpoint/2010/main" val="401193043"/>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en-US" altLang="zh-CN" sz="2400" dirty="0" smtClean="0">
                <a:solidFill>
                  <a:srgbClr val="FF0000"/>
                </a:solidFill>
              </a:rPr>
              <a:t>property</a:t>
            </a:r>
            <a:r>
              <a:rPr lang="zh-CN" altLang="en-US" sz="2400" dirty="0" smtClean="0">
                <a:solidFill>
                  <a:srgbClr val="FF0000"/>
                </a:solidFill>
              </a:rPr>
              <a:t>元素</a:t>
            </a:r>
            <a:r>
              <a:rPr lang="zh-CN" altLang="en-US" sz="2400" dirty="0" smtClean="0"/>
              <a:t>：该</a:t>
            </a:r>
            <a:r>
              <a:rPr lang="zh-CN" altLang="en-US" sz="2400" dirty="0"/>
              <a:t>元素可看作</a:t>
            </a:r>
            <a:r>
              <a:rPr lang="zh-CN" altLang="en-US" sz="2400" dirty="0">
                <a:solidFill>
                  <a:srgbClr val="FF0000"/>
                </a:solidFill>
              </a:rPr>
              <a:t>参量或者参数的定义</a:t>
            </a:r>
            <a:r>
              <a:rPr lang="zh-CN" altLang="en-US" sz="2400" dirty="0"/>
              <a:t>，</a:t>
            </a:r>
            <a:r>
              <a:rPr lang="en-US" altLang="zh-CN" sz="2400" dirty="0"/>
              <a:t>project</a:t>
            </a:r>
            <a:r>
              <a:rPr lang="zh-CN" altLang="en-US" sz="2400" dirty="0"/>
              <a:t>的属性可以通过</a:t>
            </a:r>
            <a:r>
              <a:rPr lang="en-US" altLang="zh-CN" sz="2400" dirty="0"/>
              <a:t>property</a:t>
            </a:r>
            <a:r>
              <a:rPr lang="zh-CN" altLang="en-US" sz="2400" dirty="0"/>
              <a:t>元素来设定，也可在</a:t>
            </a:r>
            <a:r>
              <a:rPr lang="en-US" altLang="zh-CN" sz="2400" dirty="0"/>
              <a:t>Ant</a:t>
            </a:r>
            <a:r>
              <a:rPr lang="zh-CN" altLang="en-US" sz="2400" dirty="0"/>
              <a:t>之外设定</a:t>
            </a:r>
            <a:r>
              <a:rPr lang="zh-CN" altLang="en-US" sz="2400" dirty="0" smtClean="0"/>
              <a:t>。</a:t>
            </a:r>
            <a:endParaRPr lang="en-US" altLang="zh-CN" sz="2400" dirty="0" smtClean="0"/>
          </a:p>
          <a:p>
            <a:pPr lvl="1">
              <a:defRPr/>
            </a:pPr>
            <a:r>
              <a:rPr lang="zh-CN" altLang="en-US" sz="2200" dirty="0" smtClean="0"/>
              <a:t>若要</a:t>
            </a:r>
            <a:r>
              <a:rPr lang="zh-CN" altLang="en-US" sz="2200" dirty="0"/>
              <a:t>在外部引入某文件，例如</a:t>
            </a:r>
            <a:r>
              <a:rPr lang="en-US" altLang="zh-CN" sz="2200" dirty="0" err="1"/>
              <a:t>build.properties</a:t>
            </a:r>
            <a:r>
              <a:rPr lang="zh-CN" altLang="en-US" sz="2200" dirty="0"/>
              <a:t>文件，可以通过如下内容将其引入</a:t>
            </a:r>
            <a:r>
              <a:rPr lang="zh-CN" altLang="en-US" sz="2200" dirty="0" smtClean="0"/>
              <a:t>：</a:t>
            </a:r>
            <a:endParaRPr lang="en-US" altLang="zh-CN" sz="2200" dirty="0" smtClean="0"/>
          </a:p>
          <a:p>
            <a:pPr marL="457200" lvl="1" indent="0">
              <a:buNone/>
              <a:defRPr/>
            </a:pPr>
            <a:r>
              <a:rPr lang="en-US" altLang="zh-CN" sz="2200" dirty="0"/>
              <a:t> </a:t>
            </a:r>
            <a:r>
              <a:rPr lang="en-US" altLang="zh-CN" sz="2200" dirty="0" smtClean="0"/>
              <a:t>         &lt;</a:t>
            </a:r>
            <a:r>
              <a:rPr lang="en-US" altLang="zh-CN" sz="2200" dirty="0"/>
              <a:t>property file=” </a:t>
            </a:r>
            <a:r>
              <a:rPr lang="en-US" altLang="zh-CN" sz="2200" dirty="0" err="1"/>
              <a:t>build.properties</a:t>
            </a:r>
            <a:r>
              <a:rPr lang="en-US" altLang="zh-CN" sz="2200" dirty="0"/>
              <a:t>”/&gt;</a:t>
            </a:r>
          </a:p>
          <a:p>
            <a:pPr lvl="1">
              <a:defRPr/>
            </a:pPr>
            <a:r>
              <a:rPr lang="en-US" altLang="zh-CN" sz="2200" dirty="0" smtClean="0">
                <a:solidFill>
                  <a:srgbClr val="FF0000"/>
                </a:solidFill>
              </a:rPr>
              <a:t>property</a:t>
            </a:r>
            <a:r>
              <a:rPr lang="zh-CN" altLang="en-US" sz="2200" dirty="0">
                <a:solidFill>
                  <a:srgbClr val="FF0000"/>
                </a:solidFill>
              </a:rPr>
              <a:t>元素可用作</a:t>
            </a:r>
            <a:r>
              <a:rPr lang="en-US" altLang="zh-CN" sz="2200" dirty="0">
                <a:solidFill>
                  <a:srgbClr val="FF0000"/>
                </a:solidFill>
              </a:rPr>
              <a:t>task</a:t>
            </a:r>
            <a:r>
              <a:rPr lang="zh-CN" altLang="en-US" sz="2200" dirty="0">
                <a:solidFill>
                  <a:srgbClr val="FF0000"/>
                </a:solidFill>
              </a:rPr>
              <a:t>的属性值</a:t>
            </a:r>
            <a:r>
              <a:rPr lang="zh-CN" altLang="en-US" sz="2200" dirty="0"/>
              <a:t>。在</a:t>
            </a:r>
            <a:r>
              <a:rPr lang="en-US" altLang="zh-CN" sz="2200" dirty="0"/>
              <a:t>task</a:t>
            </a:r>
            <a:r>
              <a:rPr lang="zh-CN" altLang="en-US" sz="2200" dirty="0"/>
              <a:t>中是通过将属性名放在</a:t>
            </a:r>
            <a:r>
              <a:rPr lang="zh-CN" altLang="en-US" sz="2200" dirty="0">
                <a:solidFill>
                  <a:srgbClr val="FF0000"/>
                </a:solidFill>
              </a:rPr>
              <a:t>“</a:t>
            </a:r>
            <a:r>
              <a:rPr lang="en-US" altLang="zh-CN" sz="2200" dirty="0">
                <a:solidFill>
                  <a:srgbClr val="FF0000"/>
                </a:solidFill>
              </a:rPr>
              <a:t>${</a:t>
            </a:r>
            <a:r>
              <a:rPr lang="zh-CN" altLang="en-US" sz="2200" dirty="0">
                <a:solidFill>
                  <a:srgbClr val="FF0000"/>
                </a:solidFill>
              </a:rPr>
              <a:t>”和“</a:t>
            </a:r>
            <a:r>
              <a:rPr lang="en-US" altLang="zh-CN" sz="2200" dirty="0">
                <a:solidFill>
                  <a:srgbClr val="FF0000"/>
                </a:solidFill>
              </a:rPr>
              <a:t>}</a:t>
            </a:r>
            <a:r>
              <a:rPr lang="zh-CN" altLang="en-US" sz="2200" dirty="0">
                <a:solidFill>
                  <a:srgbClr val="FF0000"/>
                </a:solidFill>
              </a:rPr>
              <a:t>”</a:t>
            </a:r>
            <a:r>
              <a:rPr lang="zh-CN" altLang="en-US" sz="2200" dirty="0"/>
              <a:t>之间，并放在</a:t>
            </a:r>
            <a:r>
              <a:rPr lang="en-US" altLang="zh-CN" sz="2200" dirty="0"/>
              <a:t>task</a:t>
            </a:r>
            <a:r>
              <a:rPr lang="zh-CN" altLang="en-US" sz="2200" dirty="0"/>
              <a:t>属性值的位置来实现的。</a:t>
            </a:r>
          </a:p>
          <a:p>
            <a:pPr>
              <a:defRPr/>
            </a:pPr>
            <a:r>
              <a:rPr lang="en-US" altLang="zh-CN" sz="2400" dirty="0" smtClean="0"/>
              <a:t>Ant</a:t>
            </a:r>
            <a:r>
              <a:rPr lang="zh-CN" altLang="en-US" sz="2400" dirty="0"/>
              <a:t>提供了一些内置的属性，它能得到的系统属性的列表与</a:t>
            </a:r>
            <a:r>
              <a:rPr lang="en-US" altLang="zh-CN" sz="2400" dirty="0"/>
              <a:t>Java</a:t>
            </a:r>
            <a:r>
              <a:rPr lang="zh-CN" altLang="en-US" sz="2400" dirty="0"/>
              <a:t>文档中</a:t>
            </a:r>
            <a:r>
              <a:rPr lang="en-US" altLang="zh-CN" sz="2400" dirty="0" err="1"/>
              <a:t>System.getPropertis</a:t>
            </a:r>
            <a:r>
              <a:rPr lang="en-US" altLang="zh-CN" sz="2400" dirty="0"/>
              <a:t>()</a:t>
            </a:r>
            <a:r>
              <a:rPr lang="zh-CN" altLang="en-US" sz="2400" dirty="0"/>
              <a:t>方法得到的属性一致，这些系统属性可参考</a:t>
            </a:r>
            <a:r>
              <a:rPr lang="en-US" altLang="zh-CN" sz="2400" dirty="0"/>
              <a:t>sun</a:t>
            </a:r>
            <a:r>
              <a:rPr lang="zh-CN" altLang="en-US" sz="2400" dirty="0"/>
              <a:t>网站的说明。</a:t>
            </a:r>
          </a:p>
          <a:p>
            <a:pPr>
              <a:defRPr/>
            </a:pPr>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82</a:t>
            </a:fld>
            <a:endParaRPr lang="en-US" altLang="zh-CN" dirty="0"/>
          </a:p>
        </p:txBody>
      </p:sp>
    </p:spTree>
    <p:extLst>
      <p:ext uri="{BB962C8B-B14F-4D97-AF65-F5344CB8AC3E}">
        <p14:creationId xmlns:p14="http://schemas.microsoft.com/office/powerpoint/2010/main" val="386987185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zh-CN" altLang="en-US" sz="2400" dirty="0" smtClean="0"/>
              <a:t>同时</a:t>
            </a:r>
            <a:r>
              <a:rPr lang="zh-CN" altLang="en-US" sz="2400" dirty="0"/>
              <a:t>，</a:t>
            </a:r>
            <a:r>
              <a:rPr lang="en-US" altLang="zh-CN" sz="2400" dirty="0"/>
              <a:t>Ant</a:t>
            </a:r>
            <a:r>
              <a:rPr lang="zh-CN" altLang="en-US" sz="2400" dirty="0"/>
              <a:t>还提供了一些它自己的内置属性，如下：</a:t>
            </a:r>
          </a:p>
          <a:p>
            <a:pPr lvl="1">
              <a:defRPr/>
            </a:pPr>
            <a:r>
              <a:rPr lang="en-US" altLang="zh-CN" sz="2200" dirty="0" err="1" smtClean="0">
                <a:solidFill>
                  <a:srgbClr val="0000FF"/>
                </a:solidFill>
              </a:rPr>
              <a:t>basedir</a:t>
            </a:r>
            <a:r>
              <a:rPr lang="zh-CN" altLang="en-US" sz="2200" dirty="0"/>
              <a:t>：</a:t>
            </a:r>
            <a:r>
              <a:rPr lang="en-US" altLang="zh-CN" sz="2200" dirty="0"/>
              <a:t>project</a:t>
            </a:r>
            <a:r>
              <a:rPr lang="zh-CN" altLang="en-US" sz="2200" dirty="0"/>
              <a:t>基目录的绝对路径；</a:t>
            </a:r>
          </a:p>
          <a:p>
            <a:pPr lvl="1">
              <a:defRPr/>
            </a:pPr>
            <a:r>
              <a:rPr lang="en-US" altLang="zh-CN" sz="2200" dirty="0" err="1" smtClean="0">
                <a:solidFill>
                  <a:srgbClr val="0000FF"/>
                </a:solidFill>
              </a:rPr>
              <a:t>ant.file</a:t>
            </a:r>
            <a:r>
              <a:rPr lang="zh-CN" altLang="en-US" sz="2200" dirty="0"/>
              <a:t>：</a:t>
            </a:r>
            <a:r>
              <a:rPr lang="en-US" altLang="zh-CN" sz="2200" dirty="0" err="1"/>
              <a:t>buildfile</a:t>
            </a:r>
            <a:r>
              <a:rPr lang="zh-CN" altLang="en-US" sz="2200" dirty="0"/>
              <a:t>的绝对路径</a:t>
            </a:r>
            <a:r>
              <a:rPr lang="en-US" altLang="zh-CN" sz="2200" dirty="0"/>
              <a:t> </a:t>
            </a:r>
            <a:r>
              <a:rPr lang="zh-CN" altLang="en-US" sz="2200" dirty="0"/>
              <a:t>； </a:t>
            </a:r>
            <a:endParaRPr lang="en-US" altLang="zh-CN" sz="2200" dirty="0"/>
          </a:p>
          <a:p>
            <a:pPr lvl="1">
              <a:defRPr/>
            </a:pPr>
            <a:r>
              <a:rPr lang="en-US" altLang="zh-CN" sz="2200" dirty="0" err="1" smtClean="0">
                <a:solidFill>
                  <a:srgbClr val="0000FF"/>
                </a:solidFill>
              </a:rPr>
              <a:t>ant.version</a:t>
            </a:r>
            <a:r>
              <a:rPr lang="zh-CN" altLang="en-US" sz="2200" dirty="0"/>
              <a:t>：</a:t>
            </a:r>
            <a:r>
              <a:rPr lang="en-US" altLang="zh-CN" sz="2200" dirty="0"/>
              <a:t>Ant</a:t>
            </a:r>
            <a:r>
              <a:rPr lang="zh-CN" altLang="en-US" sz="2200" dirty="0"/>
              <a:t>的版本；</a:t>
            </a:r>
          </a:p>
          <a:p>
            <a:pPr lvl="1">
              <a:defRPr/>
            </a:pPr>
            <a:r>
              <a:rPr lang="en-US" altLang="zh-CN" sz="2200" dirty="0" smtClean="0">
                <a:solidFill>
                  <a:srgbClr val="0000FF"/>
                </a:solidFill>
              </a:rPr>
              <a:t>ant.project.name</a:t>
            </a:r>
            <a:r>
              <a:rPr lang="zh-CN" altLang="en-US" sz="2200" dirty="0"/>
              <a:t>：当前指定的</a:t>
            </a:r>
            <a:r>
              <a:rPr lang="en-US" altLang="zh-CN" sz="2200" dirty="0"/>
              <a:t>project</a:t>
            </a:r>
            <a:r>
              <a:rPr lang="zh-CN" altLang="en-US" sz="2200" dirty="0"/>
              <a:t>的名字</a:t>
            </a:r>
            <a:r>
              <a:rPr lang="en-US" altLang="zh-CN" sz="2200" dirty="0"/>
              <a:t> </a:t>
            </a:r>
            <a:r>
              <a:rPr lang="zh-CN" altLang="en-US" sz="2200" dirty="0"/>
              <a:t>；</a:t>
            </a:r>
          </a:p>
          <a:p>
            <a:pPr lvl="1">
              <a:defRPr/>
            </a:pPr>
            <a:r>
              <a:rPr lang="en-US" altLang="zh-CN" sz="2200" dirty="0" err="1" smtClean="0">
                <a:solidFill>
                  <a:srgbClr val="0000FF"/>
                </a:solidFill>
              </a:rPr>
              <a:t>ant.java.version</a:t>
            </a:r>
            <a:r>
              <a:rPr lang="zh-CN" altLang="en-US" sz="2200" dirty="0"/>
              <a:t>：</a:t>
            </a:r>
            <a:r>
              <a:rPr lang="en-US" altLang="zh-CN" sz="2200" dirty="0"/>
              <a:t>Ant</a:t>
            </a:r>
            <a:r>
              <a:rPr lang="zh-CN" altLang="en-US" sz="2200" dirty="0"/>
              <a:t>检测到的</a:t>
            </a:r>
            <a:r>
              <a:rPr lang="en-US" altLang="zh-CN" sz="2200" dirty="0"/>
              <a:t>JDK</a:t>
            </a:r>
            <a:r>
              <a:rPr lang="zh-CN" altLang="en-US" sz="2200" dirty="0"/>
              <a:t>的版本，在上例运行结果中可看到为</a:t>
            </a:r>
            <a:r>
              <a:rPr lang="en-US" altLang="zh-CN" sz="2200" dirty="0"/>
              <a:t>1.6</a:t>
            </a:r>
            <a:r>
              <a:rPr lang="zh-CN" altLang="en-US" sz="2200" dirty="0"/>
              <a:t>。</a:t>
            </a:r>
          </a:p>
          <a:p>
            <a:pPr>
              <a:defRPr/>
            </a:pPr>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83</a:t>
            </a:fld>
            <a:endParaRPr lang="en-US" altLang="zh-CN" dirty="0"/>
          </a:p>
        </p:txBody>
      </p:sp>
    </p:spTree>
    <p:extLst>
      <p:ext uri="{BB962C8B-B14F-4D97-AF65-F5344CB8AC3E}">
        <p14:creationId xmlns:p14="http://schemas.microsoft.com/office/powerpoint/2010/main" val="3124816616"/>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构建脚本的主要</a:t>
            </a:r>
            <a:r>
              <a:rPr lang="zh-CN" altLang="en-US" dirty="0" smtClean="0">
                <a:latin typeface="华文中宋" panose="02010600040101010101" pitchFamily="2" charset="-122"/>
                <a:ea typeface="华文中宋" panose="02010600040101010101" pitchFamily="2" charset="-122"/>
                <a:sym typeface="Arial" panose="020B0604020202020204" pitchFamily="34" charset="0"/>
              </a:rPr>
              <a:t>元素</a:t>
            </a:r>
            <a:endParaRPr lang="zh-CN" altLang="en-US" dirty="0"/>
          </a:p>
        </p:txBody>
      </p:sp>
      <p:sp>
        <p:nvSpPr>
          <p:cNvPr id="3" name="内容占位符 2"/>
          <p:cNvSpPr>
            <a:spLocks noGrp="1"/>
          </p:cNvSpPr>
          <p:nvPr>
            <p:ph idx="1"/>
          </p:nvPr>
        </p:nvSpPr>
        <p:spPr/>
        <p:txBody>
          <a:bodyPr/>
          <a:lstStyle/>
          <a:p>
            <a:pPr>
              <a:defRPr/>
            </a:pPr>
            <a:r>
              <a:rPr lang="zh-CN" altLang="en-US" sz="2400" dirty="0" smtClean="0"/>
              <a:t>示例</a:t>
            </a:r>
            <a:endParaRPr lang="en-US" altLang="zh-CN" sz="2000" dirty="0"/>
          </a:p>
          <a:p>
            <a:pPr lvl="1"/>
            <a:endParaRPr lang="zh-CN" altLang="en-US" sz="2000"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84</a:t>
            </a:fld>
            <a:endParaRPr lang="en-US" altLang="zh-CN" dirty="0"/>
          </a:p>
        </p:txBody>
      </p:sp>
      <p:sp>
        <p:nvSpPr>
          <p:cNvPr id="5" name="Rectangle 2"/>
          <p:cNvSpPr>
            <a:spLocks noChangeArrowheads="1"/>
          </p:cNvSpPr>
          <p:nvPr/>
        </p:nvSpPr>
        <p:spPr bwMode="auto">
          <a:xfrm>
            <a:off x="611188" y="1490246"/>
            <a:ext cx="7770812" cy="3477875"/>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200" i="0" dirty="0">
                <a:solidFill>
                  <a:srgbClr val="0000FF"/>
                </a:solidFill>
              </a:rPr>
              <a:t>&lt;?</a:t>
            </a:r>
            <a:r>
              <a:rPr lang="zh-CN" altLang="zh-CN" sz="2200" i="0" dirty="0">
                <a:solidFill>
                  <a:srgbClr val="FF00FF"/>
                </a:solidFill>
              </a:rPr>
              <a:t>xml version="1.0"</a:t>
            </a:r>
            <a:r>
              <a:rPr lang="zh-CN" altLang="zh-CN" sz="2200" i="0" dirty="0">
                <a:solidFill>
                  <a:srgbClr val="0000FF"/>
                </a:solidFill>
              </a:rPr>
              <a:t>?&gt;</a:t>
            </a:r>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project </a:t>
            </a:r>
            <a:r>
              <a:rPr lang="zh-CN" altLang="zh-CN" sz="2200" i="0" dirty="0">
                <a:solidFill>
                  <a:srgbClr val="FF0000"/>
                </a:solidFill>
              </a:rPr>
              <a:t>name</a:t>
            </a:r>
            <a:r>
              <a:rPr lang="zh-CN" altLang="zh-CN" sz="2200" i="0" dirty="0">
                <a:solidFill>
                  <a:srgbClr val="0000FF"/>
                </a:solidFill>
              </a:rPr>
              <a:t>="propertyStudy"</a:t>
            </a:r>
            <a:r>
              <a:rPr lang="zh-CN" altLang="zh-CN" sz="2200" i="0" dirty="0">
                <a:solidFill>
                  <a:srgbClr val="FF0000"/>
                </a:solidFill>
              </a:rPr>
              <a:t> default</a:t>
            </a:r>
            <a:r>
              <a:rPr lang="zh-CN" altLang="zh-CN" sz="2200" i="0" dirty="0">
                <a:solidFill>
                  <a:srgbClr val="0000FF"/>
                </a:solidFill>
              </a:rPr>
              <a:t>="example"&gt;</a:t>
            </a:r>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property </a:t>
            </a:r>
            <a:r>
              <a:rPr lang="zh-CN" altLang="zh-CN" sz="2200" i="0" dirty="0">
                <a:solidFill>
                  <a:srgbClr val="FF0000"/>
                </a:solidFill>
              </a:rPr>
              <a:t>name</a:t>
            </a:r>
            <a:r>
              <a:rPr lang="zh-CN" altLang="zh-CN" sz="2200" i="0" dirty="0">
                <a:solidFill>
                  <a:srgbClr val="0000FF"/>
                </a:solidFill>
              </a:rPr>
              <a:t>="name"</a:t>
            </a:r>
            <a:r>
              <a:rPr lang="zh-CN" altLang="zh-CN" sz="2200" i="0" dirty="0">
                <a:solidFill>
                  <a:srgbClr val="FF0000"/>
                </a:solidFill>
              </a:rPr>
              <a:t> value</a:t>
            </a:r>
            <a:r>
              <a:rPr lang="zh-CN" altLang="zh-CN" sz="2200" i="0" dirty="0">
                <a:solidFill>
                  <a:srgbClr val="0000FF"/>
                </a:solidFill>
              </a:rPr>
              <a:t>="amigo"/&gt;</a:t>
            </a:r>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property </a:t>
            </a:r>
            <a:r>
              <a:rPr lang="zh-CN" altLang="zh-CN" sz="2200" i="0" dirty="0">
                <a:solidFill>
                  <a:srgbClr val="FF0000"/>
                </a:solidFill>
              </a:rPr>
              <a:t>name</a:t>
            </a:r>
            <a:r>
              <a:rPr lang="zh-CN" altLang="zh-CN" sz="2200" i="0" dirty="0">
                <a:solidFill>
                  <a:srgbClr val="0000FF"/>
                </a:solidFill>
              </a:rPr>
              <a:t>="age"</a:t>
            </a:r>
            <a:r>
              <a:rPr lang="zh-CN" altLang="zh-CN" sz="2200" i="0" dirty="0">
                <a:solidFill>
                  <a:srgbClr val="FF0000"/>
                </a:solidFill>
              </a:rPr>
              <a:t> value</a:t>
            </a:r>
            <a:r>
              <a:rPr lang="zh-CN" altLang="zh-CN" sz="2200" i="0" dirty="0">
                <a:solidFill>
                  <a:srgbClr val="0000FF"/>
                </a:solidFill>
              </a:rPr>
              <a:t>="25</a:t>
            </a:r>
            <a:r>
              <a:rPr lang="zh-CN" altLang="zh-CN" sz="2200" i="0" dirty="0" smtClean="0">
                <a:solidFill>
                  <a:srgbClr val="0000FF"/>
                </a:solidFill>
              </a:rPr>
              <a:t>"/&gt;</a:t>
            </a:r>
            <a:endParaRPr lang="en-US" altLang="zh-CN" sz="2200" i="0" dirty="0" smtClean="0">
              <a:solidFill>
                <a:srgbClr val="0000FF"/>
              </a:solidFill>
            </a:endParaRPr>
          </a:p>
          <a:p>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target </a:t>
            </a:r>
            <a:r>
              <a:rPr lang="zh-CN" altLang="zh-CN" sz="2200" i="0" dirty="0">
                <a:solidFill>
                  <a:srgbClr val="FF0000"/>
                </a:solidFill>
              </a:rPr>
              <a:t>name</a:t>
            </a:r>
            <a:r>
              <a:rPr lang="zh-CN" altLang="zh-CN" sz="2200" i="0" dirty="0">
                <a:solidFill>
                  <a:srgbClr val="0000FF"/>
                </a:solidFill>
              </a:rPr>
              <a:t>="example"&gt;</a:t>
            </a:r>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echo </a:t>
            </a:r>
            <a:r>
              <a:rPr lang="zh-CN" altLang="zh-CN" sz="2200" i="0" dirty="0">
                <a:solidFill>
                  <a:srgbClr val="FF0000"/>
                </a:solidFill>
              </a:rPr>
              <a:t>message</a:t>
            </a:r>
            <a:r>
              <a:rPr lang="zh-CN" altLang="zh-CN" sz="2200" i="0" dirty="0">
                <a:solidFill>
                  <a:srgbClr val="0000FF"/>
                </a:solidFill>
              </a:rPr>
              <a:t>="name: ${name}, age: ${age}"/&gt;</a:t>
            </a:r>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en-US" altLang="zh-CN" sz="2200" i="0" dirty="0" smtClean="0">
                <a:solidFill>
                  <a:srgbClr val="000000"/>
                </a:solidFill>
              </a:rPr>
              <a:t>      </a:t>
            </a:r>
            <a:r>
              <a:rPr lang="zh-CN" altLang="zh-CN" sz="2200" i="0" dirty="0" smtClean="0">
                <a:solidFill>
                  <a:srgbClr val="0000FF"/>
                </a:solidFill>
              </a:rPr>
              <a:t>&lt;/</a:t>
            </a:r>
            <a:r>
              <a:rPr lang="zh-CN" altLang="zh-CN" sz="2200" i="0" dirty="0">
                <a:solidFill>
                  <a:srgbClr val="800000"/>
                </a:solidFill>
              </a:rPr>
              <a:t>target</a:t>
            </a:r>
            <a:r>
              <a:rPr lang="zh-CN" altLang="zh-CN" sz="2200" i="0" dirty="0" smtClean="0">
                <a:solidFill>
                  <a:srgbClr val="0000FF"/>
                </a:solidFill>
              </a:rPr>
              <a:t>&gt;</a:t>
            </a:r>
            <a:endParaRPr lang="en-US" altLang="zh-CN" sz="2200" i="0" dirty="0" smtClean="0">
              <a:solidFill>
                <a:srgbClr val="0000FF"/>
              </a:solidFill>
            </a:endParaRPr>
          </a:p>
          <a:p>
            <a:r>
              <a:rPr lang="zh-CN" altLang="zh-CN" sz="2200" i="0" dirty="0">
                <a:solidFill>
                  <a:srgbClr val="000000"/>
                </a:solidFill>
              </a:rPr>
              <a:t/>
            </a:r>
            <a:br>
              <a:rPr lang="zh-CN" altLang="zh-CN" sz="2200" i="0" dirty="0">
                <a:solidFill>
                  <a:srgbClr val="000000"/>
                </a:solidFill>
              </a:rPr>
            </a:br>
            <a:r>
              <a:rPr lang="zh-CN" altLang="zh-CN" sz="2200" i="0" dirty="0">
                <a:solidFill>
                  <a:srgbClr val="000000"/>
                </a:solidFill>
              </a:rPr>
              <a:t>  </a:t>
            </a:r>
            <a:r>
              <a:rPr lang="zh-CN" altLang="zh-CN" sz="2200" i="0" dirty="0">
                <a:solidFill>
                  <a:srgbClr val="0000FF"/>
                </a:solidFill>
              </a:rPr>
              <a:t>&lt;/</a:t>
            </a:r>
            <a:r>
              <a:rPr lang="zh-CN" altLang="zh-CN" sz="2200" i="0" dirty="0">
                <a:solidFill>
                  <a:srgbClr val="800000"/>
                </a:solidFill>
              </a:rPr>
              <a:t>project</a:t>
            </a:r>
            <a:r>
              <a:rPr lang="zh-CN" altLang="zh-CN" sz="2200" i="0" dirty="0">
                <a:solidFill>
                  <a:srgbClr val="0000FF"/>
                </a:solidFill>
              </a:rPr>
              <a:t>&gt;</a:t>
            </a:r>
            <a:endParaRPr lang="zh-CN" altLang="zh-CN" sz="2200" i="0" dirty="0">
              <a:solidFill>
                <a:srgbClr val="000000"/>
              </a:solidFill>
            </a:endParaRPr>
          </a:p>
        </p:txBody>
      </p:sp>
    </p:spTree>
    <p:extLst>
      <p:ext uri="{BB962C8B-B14F-4D97-AF65-F5344CB8AC3E}">
        <p14:creationId xmlns:p14="http://schemas.microsoft.com/office/powerpoint/2010/main" val="4040431139"/>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的常用任务</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a:t>Ant</a:t>
            </a:r>
            <a:r>
              <a:rPr lang="zh-CN" altLang="en-US" dirty="0"/>
              <a:t>工具中每一个任务封装了具体要执行的功能，是</a:t>
            </a:r>
            <a:r>
              <a:rPr lang="en-US" altLang="zh-CN" dirty="0"/>
              <a:t>Ant</a:t>
            </a:r>
            <a:r>
              <a:rPr lang="zh-CN" altLang="en-US" dirty="0"/>
              <a:t>工具的基本执行单位</a:t>
            </a:r>
            <a:r>
              <a:rPr lang="zh-CN" altLang="en-US" dirty="0" smtClean="0"/>
              <a:t>。</a:t>
            </a:r>
            <a:endParaRPr lang="en-US" altLang="zh-CN" dirty="0" smtClean="0"/>
          </a:p>
          <a:p>
            <a:r>
              <a:rPr lang="en-US" altLang="zh-CN" b="1" dirty="0" smtClean="0">
                <a:solidFill>
                  <a:srgbClr val="FF0000"/>
                </a:solidFill>
                <a:latin typeface="Arial" charset="0"/>
              </a:rPr>
              <a:t>copy</a:t>
            </a:r>
            <a:r>
              <a:rPr lang="zh-CN" altLang="en-US" b="1" dirty="0" smtClean="0">
                <a:solidFill>
                  <a:srgbClr val="FF0000"/>
                </a:solidFill>
                <a:latin typeface="Arial" charset="0"/>
              </a:rPr>
              <a:t>任务</a:t>
            </a:r>
            <a:r>
              <a:rPr lang="zh-CN" altLang="en-US" b="1" dirty="0" smtClean="0">
                <a:latin typeface="Arial" charset="0"/>
              </a:rPr>
              <a:t>：</a:t>
            </a:r>
            <a:r>
              <a:rPr lang="zh-CN" altLang="en-US" dirty="0" smtClean="0">
                <a:latin typeface="Arial" charset="0"/>
              </a:rPr>
              <a:t>该</a:t>
            </a:r>
            <a:r>
              <a:rPr lang="zh-CN" altLang="en-US" dirty="0">
                <a:latin typeface="Arial" charset="0"/>
              </a:rPr>
              <a:t>任务主要用来对文件和目录的复制功能。举例如下：</a:t>
            </a:r>
          </a:p>
          <a:p>
            <a:pPr lvl="1">
              <a:defRPr/>
            </a:pPr>
            <a:r>
              <a:rPr lang="zh-CN" altLang="en-US" dirty="0" smtClean="0">
                <a:latin typeface="Arial" charset="0"/>
              </a:rPr>
              <a:t>复制</a:t>
            </a:r>
            <a:r>
              <a:rPr lang="zh-CN" altLang="en-US" dirty="0">
                <a:latin typeface="Arial" charset="0"/>
              </a:rPr>
              <a:t>单个文件：</a:t>
            </a:r>
            <a:r>
              <a:rPr lang="en-US" altLang="zh-CN" dirty="0">
                <a:solidFill>
                  <a:srgbClr val="0000FF"/>
                </a:solidFill>
                <a:latin typeface="Arial" charset="0"/>
              </a:rPr>
              <a:t>&lt;copy file="file.txt" </a:t>
            </a:r>
            <a:r>
              <a:rPr lang="en-US" altLang="zh-CN" dirty="0" err="1">
                <a:solidFill>
                  <a:srgbClr val="0000FF"/>
                </a:solidFill>
                <a:latin typeface="Arial" charset="0"/>
              </a:rPr>
              <a:t>tofile</a:t>
            </a:r>
            <a:r>
              <a:rPr lang="en-US" altLang="zh-CN" dirty="0">
                <a:solidFill>
                  <a:srgbClr val="0000FF"/>
                </a:solidFill>
                <a:latin typeface="Arial" charset="0"/>
              </a:rPr>
              <a:t>="copy.txt"/&gt;</a:t>
            </a:r>
          </a:p>
          <a:p>
            <a:pPr lvl="1">
              <a:defRPr/>
            </a:pPr>
            <a:r>
              <a:rPr lang="zh-CN" altLang="en-US" dirty="0" smtClean="0">
                <a:latin typeface="Arial" charset="0"/>
              </a:rPr>
              <a:t>对</a:t>
            </a:r>
            <a:r>
              <a:rPr lang="zh-CN" altLang="en-US" dirty="0">
                <a:latin typeface="Arial" charset="0"/>
              </a:rPr>
              <a:t>文件目录进行复制：</a:t>
            </a:r>
          </a:p>
          <a:p>
            <a:pPr marL="457200" lvl="1" indent="0">
              <a:buNone/>
              <a:defRPr/>
            </a:pPr>
            <a:r>
              <a:rPr lang="zh-CN" altLang="en-US" sz="2000" dirty="0">
                <a:latin typeface="Arial" charset="0"/>
              </a:rPr>
              <a:t>  </a:t>
            </a:r>
            <a:r>
              <a:rPr lang="zh-CN" altLang="en-US" sz="2000" dirty="0">
                <a:solidFill>
                  <a:srgbClr val="0000FF"/>
                </a:solidFill>
                <a:latin typeface="Arial" charset="0"/>
              </a:rPr>
              <a:t>   </a:t>
            </a:r>
            <a:r>
              <a:rPr lang="en-US" altLang="zh-CN" sz="2000" dirty="0">
                <a:solidFill>
                  <a:srgbClr val="0000FF"/>
                </a:solidFill>
                <a:latin typeface="Arial" charset="0"/>
              </a:rPr>
              <a:t>&lt;copy </a:t>
            </a:r>
            <a:r>
              <a:rPr lang="en-US" altLang="zh-CN" sz="2000" dirty="0" err="1">
                <a:solidFill>
                  <a:srgbClr val="0000FF"/>
                </a:solidFill>
                <a:latin typeface="Arial" charset="0"/>
              </a:rPr>
              <a:t>todir</a:t>
            </a:r>
            <a:r>
              <a:rPr lang="en-US" altLang="zh-CN" sz="2000" dirty="0">
                <a:solidFill>
                  <a:srgbClr val="0000FF"/>
                </a:solidFill>
                <a:latin typeface="Arial" charset="0"/>
              </a:rPr>
              <a:t>="../</a:t>
            </a:r>
            <a:r>
              <a:rPr lang="en-US" altLang="zh-CN" sz="2000" dirty="0" err="1">
                <a:solidFill>
                  <a:srgbClr val="0000FF"/>
                </a:solidFill>
                <a:latin typeface="Arial" charset="0"/>
              </a:rPr>
              <a:t>newdir</a:t>
            </a:r>
            <a:r>
              <a:rPr lang="en-US" altLang="zh-CN" sz="2000" dirty="0">
                <a:solidFill>
                  <a:srgbClr val="0000FF"/>
                </a:solidFill>
                <a:latin typeface="Arial" charset="0"/>
              </a:rPr>
              <a:t>/</a:t>
            </a:r>
            <a:r>
              <a:rPr lang="en-US" altLang="zh-CN" sz="2000" dirty="0" err="1">
                <a:solidFill>
                  <a:srgbClr val="0000FF"/>
                </a:solidFill>
                <a:latin typeface="Arial" charset="0"/>
              </a:rPr>
              <a:t>dest_dir</a:t>
            </a:r>
            <a:r>
              <a:rPr lang="en-US" altLang="zh-CN" sz="2000" dirty="0">
                <a:solidFill>
                  <a:srgbClr val="0000FF"/>
                </a:solidFill>
                <a:latin typeface="Arial" charset="0"/>
              </a:rPr>
              <a:t>"&gt;</a:t>
            </a:r>
          </a:p>
          <a:p>
            <a:pPr marL="457200" lvl="1" indent="0">
              <a:buNone/>
              <a:defRPr/>
            </a:pPr>
            <a:r>
              <a:rPr lang="en-US" altLang="zh-CN" sz="2000" dirty="0">
                <a:solidFill>
                  <a:srgbClr val="0000FF"/>
                </a:solidFill>
                <a:latin typeface="Arial" charset="0"/>
              </a:rPr>
              <a:t>               &lt;</a:t>
            </a:r>
            <a:r>
              <a:rPr lang="en-US" altLang="zh-CN" sz="2000" dirty="0" err="1">
                <a:solidFill>
                  <a:srgbClr val="0000FF"/>
                </a:solidFill>
                <a:latin typeface="Arial" charset="0"/>
              </a:rPr>
              <a:t>fileset</a:t>
            </a:r>
            <a:r>
              <a:rPr lang="en-US" altLang="zh-CN" sz="2000" dirty="0">
                <a:solidFill>
                  <a:srgbClr val="0000FF"/>
                </a:solidFill>
                <a:latin typeface="Arial" charset="0"/>
              </a:rPr>
              <a:t> </a:t>
            </a:r>
            <a:r>
              <a:rPr lang="en-US" altLang="zh-CN" sz="2000" dirty="0" err="1">
                <a:solidFill>
                  <a:srgbClr val="0000FF"/>
                </a:solidFill>
                <a:latin typeface="Arial" charset="0"/>
              </a:rPr>
              <a:t>dir</a:t>
            </a:r>
            <a:r>
              <a:rPr lang="en-US" altLang="zh-CN" sz="2000" dirty="0">
                <a:solidFill>
                  <a:srgbClr val="0000FF"/>
                </a:solidFill>
                <a:latin typeface="Arial" charset="0"/>
              </a:rPr>
              <a:t>="</a:t>
            </a:r>
            <a:r>
              <a:rPr lang="en-US" altLang="zh-CN" sz="2000" dirty="0" err="1">
                <a:solidFill>
                  <a:srgbClr val="0000FF"/>
                </a:solidFill>
                <a:latin typeface="Arial" charset="0"/>
              </a:rPr>
              <a:t>src_dir</a:t>
            </a:r>
            <a:r>
              <a:rPr lang="en-US" altLang="zh-CN" sz="2000" dirty="0">
                <a:solidFill>
                  <a:srgbClr val="0000FF"/>
                </a:solidFill>
                <a:latin typeface="Arial" charset="0"/>
              </a:rPr>
              <a:t>"/&gt;</a:t>
            </a:r>
          </a:p>
          <a:p>
            <a:pPr marL="457200" lvl="1" indent="0">
              <a:buNone/>
              <a:defRPr/>
            </a:pPr>
            <a:r>
              <a:rPr lang="en-US" altLang="zh-CN" sz="2000" dirty="0">
                <a:solidFill>
                  <a:srgbClr val="0000FF"/>
                </a:solidFill>
                <a:latin typeface="Arial" charset="0"/>
              </a:rPr>
              <a:t>     &lt;/copy&gt;</a:t>
            </a:r>
          </a:p>
          <a:p>
            <a:pPr lvl="1">
              <a:defRPr/>
            </a:pPr>
            <a:r>
              <a:rPr lang="en-US" altLang="zh-CN" dirty="0">
                <a:latin typeface="Arial" charset="0"/>
              </a:rPr>
              <a:t>  </a:t>
            </a:r>
            <a:r>
              <a:rPr lang="zh-CN" altLang="en-US" dirty="0" smtClean="0">
                <a:latin typeface="Arial" charset="0"/>
              </a:rPr>
              <a:t>将</a:t>
            </a:r>
            <a:r>
              <a:rPr lang="zh-CN" altLang="en-US" dirty="0">
                <a:latin typeface="Arial" charset="0"/>
              </a:rPr>
              <a:t>文件复制到另外的目录：</a:t>
            </a:r>
          </a:p>
          <a:p>
            <a:pPr marL="457200" lvl="1" indent="0">
              <a:buNone/>
              <a:defRPr/>
            </a:pPr>
            <a:r>
              <a:rPr lang="zh-CN" altLang="en-US" dirty="0">
                <a:latin typeface="Arial" charset="0"/>
              </a:rPr>
              <a:t>      </a:t>
            </a:r>
            <a:r>
              <a:rPr lang="en-US" altLang="zh-CN" dirty="0">
                <a:solidFill>
                  <a:srgbClr val="0000FF"/>
                </a:solidFill>
                <a:latin typeface="Arial" charset="0"/>
              </a:rPr>
              <a:t>&lt;copy file="file.txt" </a:t>
            </a:r>
            <a:r>
              <a:rPr lang="en-US" altLang="zh-CN" dirty="0" err="1">
                <a:solidFill>
                  <a:srgbClr val="0000FF"/>
                </a:solidFill>
                <a:latin typeface="Arial" charset="0"/>
              </a:rPr>
              <a:t>todir</a:t>
            </a:r>
            <a:r>
              <a:rPr lang="en-US" altLang="zh-CN" dirty="0">
                <a:solidFill>
                  <a:srgbClr val="0000FF"/>
                </a:solidFill>
                <a:latin typeface="Arial" charset="0"/>
              </a:rPr>
              <a:t>="../other/</a:t>
            </a:r>
            <a:r>
              <a:rPr lang="en-US" altLang="zh-CN" dirty="0" err="1">
                <a:solidFill>
                  <a:srgbClr val="0000FF"/>
                </a:solidFill>
                <a:latin typeface="Arial" charset="0"/>
              </a:rPr>
              <a:t>dir</a:t>
            </a:r>
            <a:r>
              <a:rPr lang="en-US" altLang="zh-CN" dirty="0">
                <a:solidFill>
                  <a:srgbClr val="0000FF"/>
                </a:solidFill>
                <a:latin typeface="Arial" charset="0"/>
              </a:rPr>
              <a:t>"/&gt;</a:t>
            </a:r>
          </a:p>
          <a:p>
            <a:pPr lvl="1"/>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85</a:t>
            </a:fld>
            <a:endParaRPr lang="en-US" altLang="zh-CN"/>
          </a:p>
        </p:txBody>
      </p:sp>
    </p:spTree>
    <p:extLst>
      <p:ext uri="{BB962C8B-B14F-4D97-AF65-F5344CB8AC3E}">
        <p14:creationId xmlns:p14="http://schemas.microsoft.com/office/powerpoint/2010/main" val="2091989802"/>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的常用任务</a:t>
            </a:r>
            <a:endParaRPr lang="zh-CN" altLang="en-US" dirty="0"/>
          </a:p>
        </p:txBody>
      </p:sp>
      <p:sp>
        <p:nvSpPr>
          <p:cNvPr id="3" name="内容占位符 2"/>
          <p:cNvSpPr>
            <a:spLocks noGrp="1"/>
          </p:cNvSpPr>
          <p:nvPr>
            <p:ph idx="1"/>
          </p:nvPr>
        </p:nvSpPr>
        <p:spPr/>
        <p:txBody>
          <a:bodyPr/>
          <a:lstStyle/>
          <a:p>
            <a:r>
              <a:rPr lang="en-US" altLang="zh-CN" sz="2800" b="1" dirty="0" smtClean="0">
                <a:solidFill>
                  <a:srgbClr val="FF0000"/>
                </a:solidFill>
              </a:rPr>
              <a:t>delete</a:t>
            </a:r>
            <a:r>
              <a:rPr lang="zh-CN" altLang="en-US" sz="2800" b="1" dirty="0" smtClean="0">
                <a:solidFill>
                  <a:srgbClr val="FF0000"/>
                </a:solidFill>
              </a:rPr>
              <a:t>任务</a:t>
            </a:r>
            <a:r>
              <a:rPr lang="zh-CN" altLang="en-US" sz="2800" b="1" dirty="0" smtClean="0"/>
              <a:t>：</a:t>
            </a:r>
            <a:r>
              <a:rPr lang="zh-CN" altLang="en-US" sz="2800" dirty="0" smtClean="0"/>
              <a:t>对</a:t>
            </a:r>
            <a:r>
              <a:rPr lang="zh-CN" altLang="en-US" sz="2800" dirty="0"/>
              <a:t>文件或目录进行删除，举例如下：</a:t>
            </a:r>
          </a:p>
          <a:p>
            <a:pPr lvl="1" eaLnBrk="1" hangingPunct="1"/>
            <a:r>
              <a:rPr lang="zh-CN" altLang="en-US" dirty="0" smtClean="0"/>
              <a:t>删除</a:t>
            </a:r>
            <a:r>
              <a:rPr lang="zh-CN" altLang="en-US" dirty="0"/>
              <a:t>某个文件</a:t>
            </a:r>
            <a:r>
              <a:rPr lang="zh-CN" altLang="en-US" dirty="0" smtClean="0"/>
              <a:t>：</a:t>
            </a:r>
            <a:endParaRPr lang="en-US" altLang="zh-CN" dirty="0" smtClean="0"/>
          </a:p>
          <a:p>
            <a:pPr marL="457200" lvl="1" indent="0" eaLnBrk="1" hangingPunct="1">
              <a:buNone/>
            </a:pPr>
            <a:r>
              <a:rPr lang="en-US" altLang="zh-CN" dirty="0"/>
              <a:t>	 </a:t>
            </a:r>
            <a:r>
              <a:rPr lang="en-US" altLang="zh-CN" dirty="0" smtClean="0">
                <a:solidFill>
                  <a:srgbClr val="0000FF"/>
                </a:solidFill>
              </a:rPr>
              <a:t>&lt;</a:t>
            </a:r>
            <a:r>
              <a:rPr lang="en-US" altLang="zh-CN" dirty="0">
                <a:solidFill>
                  <a:srgbClr val="0000FF"/>
                </a:solidFill>
              </a:rPr>
              <a:t>delete file="photo/amigo.jpg"/&gt;</a:t>
            </a:r>
          </a:p>
          <a:p>
            <a:pPr lvl="1" eaLnBrk="1" hangingPunct="1"/>
            <a:r>
              <a:rPr lang="zh-CN" altLang="en-US" dirty="0" smtClean="0"/>
              <a:t>删除</a:t>
            </a:r>
            <a:r>
              <a:rPr lang="zh-CN" altLang="en-US" dirty="0"/>
              <a:t>某个目录</a:t>
            </a:r>
            <a:r>
              <a:rPr lang="zh-CN" altLang="en-US" dirty="0" smtClean="0"/>
              <a:t>：</a:t>
            </a:r>
            <a:endParaRPr lang="en-US" altLang="zh-CN" dirty="0" smtClean="0"/>
          </a:p>
          <a:p>
            <a:pPr marL="457200" lvl="1" indent="0" eaLnBrk="1" hangingPunct="1">
              <a:buNone/>
            </a:pPr>
            <a:r>
              <a:rPr lang="en-US" altLang="zh-CN" dirty="0"/>
              <a:t>	 </a:t>
            </a:r>
            <a:r>
              <a:rPr lang="en-US" altLang="zh-CN" dirty="0" smtClean="0">
                <a:solidFill>
                  <a:srgbClr val="0000FF"/>
                </a:solidFill>
              </a:rPr>
              <a:t>&lt;</a:t>
            </a:r>
            <a:r>
              <a:rPr lang="en-US" altLang="zh-CN" dirty="0">
                <a:solidFill>
                  <a:srgbClr val="0000FF"/>
                </a:solidFill>
              </a:rPr>
              <a:t>delete </a:t>
            </a:r>
            <a:r>
              <a:rPr lang="en-US" altLang="zh-CN" dirty="0" err="1">
                <a:solidFill>
                  <a:srgbClr val="0000FF"/>
                </a:solidFill>
              </a:rPr>
              <a:t>dir</a:t>
            </a:r>
            <a:r>
              <a:rPr lang="en-US" altLang="zh-CN" dirty="0">
                <a:solidFill>
                  <a:srgbClr val="0000FF"/>
                </a:solidFill>
              </a:rPr>
              <a:t>="photo"/&gt;</a:t>
            </a:r>
          </a:p>
          <a:p>
            <a:pPr lvl="1" eaLnBrk="1" hangingPunct="1"/>
            <a:r>
              <a:rPr lang="zh-CN" altLang="en-US" dirty="0" smtClean="0"/>
              <a:t>删除</a:t>
            </a:r>
            <a:r>
              <a:rPr lang="zh-CN" altLang="en-US" dirty="0"/>
              <a:t>所有的备份目录或空目录：</a:t>
            </a:r>
          </a:p>
          <a:p>
            <a:pPr marL="857250" lvl="2" indent="0" eaLnBrk="1" hangingPunct="1">
              <a:buNone/>
            </a:pPr>
            <a:r>
              <a:rPr lang="zh-CN" altLang="en-US" dirty="0"/>
              <a:t>  </a:t>
            </a:r>
            <a:r>
              <a:rPr lang="en-US" altLang="zh-CN" dirty="0" smtClean="0">
                <a:solidFill>
                  <a:srgbClr val="0000FF"/>
                </a:solidFill>
              </a:rPr>
              <a:t>&lt;</a:t>
            </a:r>
            <a:r>
              <a:rPr lang="en-US" altLang="zh-CN" dirty="0">
                <a:solidFill>
                  <a:srgbClr val="0000FF"/>
                </a:solidFill>
              </a:rPr>
              <a:t>delete </a:t>
            </a:r>
            <a:r>
              <a:rPr lang="en-US" altLang="zh-CN" dirty="0" err="1">
                <a:solidFill>
                  <a:srgbClr val="0000FF"/>
                </a:solidFill>
              </a:rPr>
              <a:t>includeEmptyDirs</a:t>
            </a:r>
            <a:r>
              <a:rPr lang="en-US" altLang="zh-CN" dirty="0">
                <a:solidFill>
                  <a:srgbClr val="0000FF"/>
                </a:solidFill>
              </a:rPr>
              <a:t>="true"&gt;</a:t>
            </a:r>
          </a:p>
          <a:p>
            <a:pPr marL="857250" lvl="2" indent="0" eaLnBrk="1" hangingPunct="1">
              <a:buNone/>
            </a:pPr>
            <a:r>
              <a:rPr lang="en-US" altLang="zh-CN" dirty="0">
                <a:solidFill>
                  <a:srgbClr val="0000FF"/>
                </a:solidFill>
              </a:rPr>
              <a:t>         </a:t>
            </a:r>
            <a:r>
              <a:rPr lang="en-US" altLang="zh-CN" dirty="0" smtClean="0">
                <a:solidFill>
                  <a:srgbClr val="0000FF"/>
                </a:solidFill>
              </a:rPr>
              <a:t>&lt;</a:t>
            </a:r>
            <a:r>
              <a:rPr lang="en-US" altLang="zh-CN" dirty="0" err="1">
                <a:solidFill>
                  <a:srgbClr val="0000FF"/>
                </a:solidFill>
              </a:rPr>
              <a:t>fileset</a:t>
            </a:r>
            <a:r>
              <a:rPr lang="en-US" altLang="zh-CN" dirty="0">
                <a:solidFill>
                  <a:srgbClr val="0000FF"/>
                </a:solidFill>
              </a:rPr>
              <a:t> </a:t>
            </a:r>
            <a:r>
              <a:rPr lang="en-US" altLang="zh-CN" dirty="0" err="1">
                <a:solidFill>
                  <a:srgbClr val="0000FF"/>
                </a:solidFill>
              </a:rPr>
              <a:t>dir</a:t>
            </a:r>
            <a:r>
              <a:rPr lang="en-US" altLang="zh-CN" dirty="0">
                <a:solidFill>
                  <a:srgbClr val="0000FF"/>
                </a:solidFill>
              </a:rPr>
              <a:t>="." includes="**/*.</a:t>
            </a:r>
            <a:r>
              <a:rPr lang="en-US" altLang="zh-CN" dirty="0" err="1">
                <a:solidFill>
                  <a:srgbClr val="0000FF"/>
                </a:solidFill>
              </a:rPr>
              <a:t>bak</a:t>
            </a:r>
            <a:r>
              <a:rPr lang="en-US" altLang="zh-CN" dirty="0">
                <a:solidFill>
                  <a:srgbClr val="0000FF"/>
                </a:solidFill>
              </a:rPr>
              <a:t>"/&gt;</a:t>
            </a:r>
          </a:p>
          <a:p>
            <a:pPr marL="857250" lvl="2" indent="0" eaLnBrk="1" hangingPunct="1">
              <a:buNone/>
            </a:pPr>
            <a:r>
              <a:rPr lang="en-US" altLang="zh-CN" dirty="0">
                <a:solidFill>
                  <a:srgbClr val="0000FF"/>
                </a:solidFill>
              </a:rPr>
              <a:t>  </a:t>
            </a:r>
            <a:r>
              <a:rPr lang="en-US" altLang="zh-CN" dirty="0" smtClean="0">
                <a:solidFill>
                  <a:srgbClr val="0000FF"/>
                </a:solidFill>
              </a:rPr>
              <a:t>&lt;/</a:t>
            </a:r>
            <a:r>
              <a:rPr lang="en-US" altLang="zh-CN" dirty="0">
                <a:solidFill>
                  <a:srgbClr val="0000FF"/>
                </a:solidFill>
              </a:rPr>
              <a:t>delete&gt;</a:t>
            </a:r>
          </a:p>
          <a:p>
            <a:pPr lvl="1"/>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86</a:t>
            </a:fld>
            <a:endParaRPr lang="en-US" altLang="zh-CN"/>
          </a:p>
        </p:txBody>
      </p:sp>
    </p:spTree>
    <p:extLst>
      <p:ext uri="{BB962C8B-B14F-4D97-AF65-F5344CB8AC3E}">
        <p14:creationId xmlns:p14="http://schemas.microsoft.com/office/powerpoint/2010/main" val="341643802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的常用任务</a:t>
            </a:r>
            <a:endParaRPr lang="zh-CN" altLang="en-US" dirty="0"/>
          </a:p>
        </p:txBody>
      </p:sp>
      <p:sp>
        <p:nvSpPr>
          <p:cNvPr id="3" name="内容占位符 2"/>
          <p:cNvSpPr>
            <a:spLocks noGrp="1"/>
          </p:cNvSpPr>
          <p:nvPr>
            <p:ph idx="1"/>
          </p:nvPr>
        </p:nvSpPr>
        <p:spPr/>
        <p:txBody>
          <a:bodyPr/>
          <a:lstStyle/>
          <a:p>
            <a:pPr>
              <a:lnSpc>
                <a:spcPct val="150000"/>
              </a:lnSpc>
            </a:pPr>
            <a:r>
              <a:rPr lang="en-US" altLang="zh-CN" sz="2800" b="1" dirty="0" err="1" smtClean="0">
                <a:solidFill>
                  <a:srgbClr val="FF0000"/>
                </a:solidFill>
              </a:rPr>
              <a:t>mkdir</a:t>
            </a:r>
            <a:r>
              <a:rPr lang="zh-CN" altLang="en-US" sz="2800" b="1" dirty="0">
                <a:solidFill>
                  <a:srgbClr val="FF0000"/>
                </a:solidFill>
              </a:rPr>
              <a:t>任务</a:t>
            </a:r>
            <a:endParaRPr lang="en-US" altLang="zh-CN" sz="2800" b="1" dirty="0">
              <a:solidFill>
                <a:srgbClr val="FF0000"/>
              </a:solidFill>
            </a:endParaRPr>
          </a:p>
          <a:p>
            <a:pPr lvl="1"/>
            <a:r>
              <a:rPr lang="zh-CN" altLang="en-US" b="1" dirty="0" smtClean="0"/>
              <a:t>创建目录：</a:t>
            </a:r>
            <a:r>
              <a:rPr lang="en-US" altLang="zh-CN" b="1" dirty="0">
                <a:solidFill>
                  <a:srgbClr val="0000FF"/>
                </a:solidFill>
              </a:rPr>
              <a:t>&lt;</a:t>
            </a:r>
            <a:r>
              <a:rPr lang="en-US" altLang="zh-CN" b="1" dirty="0" err="1">
                <a:solidFill>
                  <a:srgbClr val="0000FF"/>
                </a:solidFill>
              </a:rPr>
              <a:t>mkdir</a:t>
            </a:r>
            <a:r>
              <a:rPr lang="en-US" altLang="zh-CN" b="1" dirty="0">
                <a:solidFill>
                  <a:srgbClr val="0000FF"/>
                </a:solidFill>
              </a:rPr>
              <a:t> </a:t>
            </a:r>
            <a:r>
              <a:rPr lang="en-US" altLang="zh-CN" b="1" dirty="0" err="1">
                <a:solidFill>
                  <a:srgbClr val="0000FF"/>
                </a:solidFill>
              </a:rPr>
              <a:t>dir</a:t>
            </a:r>
            <a:r>
              <a:rPr lang="en-US" altLang="zh-CN" b="1" dirty="0">
                <a:solidFill>
                  <a:srgbClr val="0000FF"/>
                </a:solidFill>
              </a:rPr>
              <a:t>="build"/&gt;</a:t>
            </a:r>
          </a:p>
          <a:p>
            <a:pPr lvl="1"/>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87</a:t>
            </a:fld>
            <a:endParaRPr lang="en-US" altLang="zh-CN"/>
          </a:p>
        </p:txBody>
      </p:sp>
    </p:spTree>
    <p:extLst>
      <p:ext uri="{BB962C8B-B14F-4D97-AF65-F5344CB8AC3E}">
        <p14:creationId xmlns:p14="http://schemas.microsoft.com/office/powerpoint/2010/main" val="3144122035"/>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的常用任务</a:t>
            </a:r>
            <a:endParaRPr lang="zh-CN" altLang="en-US" dirty="0"/>
          </a:p>
        </p:txBody>
      </p:sp>
      <p:sp>
        <p:nvSpPr>
          <p:cNvPr id="3" name="内容占位符 2"/>
          <p:cNvSpPr>
            <a:spLocks noGrp="1"/>
          </p:cNvSpPr>
          <p:nvPr>
            <p:ph idx="1"/>
          </p:nvPr>
        </p:nvSpPr>
        <p:spPr/>
        <p:txBody>
          <a:bodyPr/>
          <a:lstStyle/>
          <a:p>
            <a:r>
              <a:rPr lang="en-US" altLang="zh-CN" sz="2800" b="1" dirty="0" smtClean="0">
                <a:solidFill>
                  <a:srgbClr val="FF0000"/>
                </a:solidFill>
              </a:rPr>
              <a:t>move</a:t>
            </a:r>
            <a:r>
              <a:rPr lang="zh-CN" altLang="en-US" sz="2800" b="1" dirty="0" smtClean="0">
                <a:solidFill>
                  <a:srgbClr val="FF0000"/>
                </a:solidFill>
              </a:rPr>
              <a:t>任务</a:t>
            </a:r>
            <a:r>
              <a:rPr lang="zh-CN" altLang="en-US" sz="2800" b="1" dirty="0" smtClean="0"/>
              <a:t>：移动</a:t>
            </a:r>
            <a:r>
              <a:rPr lang="zh-CN" altLang="en-US" sz="2800" b="1" dirty="0"/>
              <a:t>文件或</a:t>
            </a:r>
            <a:r>
              <a:rPr lang="zh-CN" altLang="en-US" sz="2800" b="1" dirty="0" smtClean="0"/>
              <a:t>目录</a:t>
            </a:r>
            <a:endParaRPr lang="en-US" altLang="zh-CN" sz="2800" b="1" dirty="0" smtClean="0"/>
          </a:p>
          <a:p>
            <a:r>
              <a:rPr lang="zh-CN" altLang="en-US" sz="2800" b="1" dirty="0" smtClean="0"/>
              <a:t>举例</a:t>
            </a:r>
            <a:r>
              <a:rPr lang="zh-CN" altLang="en-US" sz="2800" b="1" dirty="0"/>
              <a:t>如下：</a:t>
            </a:r>
          </a:p>
          <a:p>
            <a:pPr lvl="1">
              <a:spcBef>
                <a:spcPts val="300"/>
              </a:spcBef>
              <a:spcAft>
                <a:spcPts val="300"/>
              </a:spcAft>
            </a:pPr>
            <a:r>
              <a:rPr lang="zh-CN" altLang="en-US" b="1" dirty="0" smtClean="0"/>
              <a:t>移动</a:t>
            </a:r>
            <a:r>
              <a:rPr lang="zh-CN" altLang="en-US" b="1" dirty="0"/>
              <a:t>单个文件</a:t>
            </a:r>
            <a:r>
              <a:rPr lang="zh-CN" altLang="en-US" b="1" dirty="0" smtClean="0"/>
              <a:t>：</a:t>
            </a:r>
            <a:endParaRPr lang="en-US" altLang="zh-CN" b="1" dirty="0" smtClean="0"/>
          </a:p>
          <a:p>
            <a:pPr marL="457200" lvl="1" indent="0">
              <a:spcBef>
                <a:spcPts val="300"/>
              </a:spcBef>
              <a:spcAft>
                <a:spcPts val="300"/>
              </a:spcAft>
              <a:buNone/>
            </a:pPr>
            <a:r>
              <a:rPr lang="en-US" altLang="zh-CN" b="1" dirty="0"/>
              <a:t>	</a:t>
            </a:r>
            <a:r>
              <a:rPr lang="en-US" altLang="zh-CN" b="1" dirty="0" smtClean="0">
                <a:solidFill>
                  <a:srgbClr val="0000FF"/>
                </a:solidFill>
              </a:rPr>
              <a:t>&lt;</a:t>
            </a:r>
            <a:r>
              <a:rPr lang="en-US" altLang="zh-CN" b="1" dirty="0">
                <a:solidFill>
                  <a:srgbClr val="0000FF"/>
                </a:solidFill>
              </a:rPr>
              <a:t>move file="</a:t>
            </a:r>
            <a:r>
              <a:rPr lang="en-US" altLang="zh-CN" b="1" dirty="0" err="1">
                <a:solidFill>
                  <a:srgbClr val="0000FF"/>
                </a:solidFill>
              </a:rPr>
              <a:t>fromfile</a:t>
            </a:r>
            <a:r>
              <a:rPr lang="en-US" altLang="zh-CN" b="1" dirty="0">
                <a:solidFill>
                  <a:srgbClr val="0000FF"/>
                </a:solidFill>
              </a:rPr>
              <a:t>" </a:t>
            </a:r>
            <a:r>
              <a:rPr lang="en-US" altLang="zh-CN" b="1" dirty="0" err="1">
                <a:solidFill>
                  <a:srgbClr val="0000FF"/>
                </a:solidFill>
              </a:rPr>
              <a:t>tofile</a:t>
            </a:r>
            <a:r>
              <a:rPr lang="en-US" altLang="zh-CN" b="1" dirty="0">
                <a:solidFill>
                  <a:srgbClr val="0000FF"/>
                </a:solidFill>
              </a:rPr>
              <a:t>=”</a:t>
            </a:r>
            <a:r>
              <a:rPr lang="en-US" altLang="zh-CN" b="1" dirty="0" err="1">
                <a:solidFill>
                  <a:srgbClr val="0000FF"/>
                </a:solidFill>
              </a:rPr>
              <a:t>tofile</a:t>
            </a:r>
            <a:r>
              <a:rPr lang="en-US" altLang="zh-CN" b="1" dirty="0">
                <a:solidFill>
                  <a:srgbClr val="0000FF"/>
                </a:solidFill>
              </a:rPr>
              <a:t>”/&gt;</a:t>
            </a:r>
          </a:p>
          <a:p>
            <a:pPr lvl="1">
              <a:spcBef>
                <a:spcPts val="300"/>
              </a:spcBef>
              <a:spcAft>
                <a:spcPts val="300"/>
              </a:spcAft>
            </a:pPr>
            <a:r>
              <a:rPr lang="zh-CN" altLang="en-US" b="1" dirty="0" smtClean="0"/>
              <a:t>移动</a:t>
            </a:r>
            <a:r>
              <a:rPr lang="zh-CN" altLang="en-US" b="1" dirty="0"/>
              <a:t>单个文件到另一个目录</a:t>
            </a:r>
            <a:r>
              <a:rPr lang="zh-CN" altLang="en-US" b="1" dirty="0" smtClean="0"/>
              <a:t>：</a:t>
            </a:r>
            <a:endParaRPr lang="en-US" altLang="zh-CN" b="1" dirty="0" smtClean="0"/>
          </a:p>
          <a:p>
            <a:pPr marL="457200" lvl="1" indent="0">
              <a:spcBef>
                <a:spcPts val="300"/>
              </a:spcBef>
              <a:spcAft>
                <a:spcPts val="300"/>
              </a:spcAft>
              <a:buNone/>
            </a:pPr>
            <a:r>
              <a:rPr lang="en-US" altLang="zh-CN" b="1" dirty="0"/>
              <a:t>	</a:t>
            </a:r>
            <a:r>
              <a:rPr lang="en-US" altLang="zh-CN" b="1" dirty="0" smtClean="0">
                <a:solidFill>
                  <a:srgbClr val="0000FF"/>
                </a:solidFill>
              </a:rPr>
              <a:t>&lt;</a:t>
            </a:r>
            <a:r>
              <a:rPr lang="en-US" altLang="zh-CN" b="1" dirty="0">
                <a:solidFill>
                  <a:srgbClr val="0000FF"/>
                </a:solidFill>
              </a:rPr>
              <a:t>move file="</a:t>
            </a:r>
            <a:r>
              <a:rPr lang="en-US" altLang="zh-CN" b="1" dirty="0" err="1">
                <a:solidFill>
                  <a:srgbClr val="0000FF"/>
                </a:solidFill>
              </a:rPr>
              <a:t>fromfile</a:t>
            </a:r>
            <a:r>
              <a:rPr lang="en-US" altLang="zh-CN" b="1" dirty="0">
                <a:solidFill>
                  <a:srgbClr val="0000FF"/>
                </a:solidFill>
              </a:rPr>
              <a:t>" </a:t>
            </a:r>
            <a:r>
              <a:rPr lang="en-US" altLang="zh-CN" b="1" dirty="0" err="1">
                <a:solidFill>
                  <a:srgbClr val="0000FF"/>
                </a:solidFill>
              </a:rPr>
              <a:t>todir</a:t>
            </a:r>
            <a:r>
              <a:rPr lang="en-US" altLang="zh-CN" b="1" dirty="0">
                <a:solidFill>
                  <a:srgbClr val="0000FF"/>
                </a:solidFill>
              </a:rPr>
              <a:t>=”</a:t>
            </a:r>
            <a:r>
              <a:rPr lang="en-US" altLang="zh-CN" b="1" dirty="0" err="1">
                <a:solidFill>
                  <a:srgbClr val="0000FF"/>
                </a:solidFill>
              </a:rPr>
              <a:t>movedir</a:t>
            </a:r>
            <a:r>
              <a:rPr lang="en-US" altLang="zh-CN" b="1" dirty="0">
                <a:solidFill>
                  <a:srgbClr val="0000FF"/>
                </a:solidFill>
              </a:rPr>
              <a:t>”/&gt;</a:t>
            </a:r>
          </a:p>
          <a:p>
            <a:pPr lvl="1">
              <a:spcBef>
                <a:spcPts val="300"/>
              </a:spcBef>
              <a:spcAft>
                <a:spcPts val="300"/>
              </a:spcAft>
            </a:pPr>
            <a:r>
              <a:rPr lang="zh-CN" altLang="en-US" b="1" dirty="0" smtClean="0"/>
              <a:t>移动</a:t>
            </a:r>
            <a:r>
              <a:rPr lang="zh-CN" altLang="en-US" b="1" dirty="0"/>
              <a:t>某个目录到另一个目录：</a:t>
            </a:r>
          </a:p>
          <a:p>
            <a:pPr marL="457200" lvl="1" indent="0">
              <a:spcBef>
                <a:spcPts val="300"/>
              </a:spcBef>
              <a:spcAft>
                <a:spcPts val="300"/>
              </a:spcAft>
              <a:buNone/>
            </a:pPr>
            <a:r>
              <a:rPr lang="zh-CN" altLang="en-US" b="1" dirty="0"/>
              <a:t>        </a:t>
            </a:r>
            <a:r>
              <a:rPr lang="en-US" altLang="zh-CN" b="1" dirty="0">
                <a:solidFill>
                  <a:srgbClr val="0000FF"/>
                </a:solidFill>
              </a:rPr>
              <a:t>&lt;move </a:t>
            </a:r>
            <a:r>
              <a:rPr lang="en-US" altLang="zh-CN" b="1" dirty="0" err="1">
                <a:solidFill>
                  <a:srgbClr val="0000FF"/>
                </a:solidFill>
              </a:rPr>
              <a:t>todir</a:t>
            </a:r>
            <a:r>
              <a:rPr lang="en-US" altLang="zh-CN" b="1" dirty="0">
                <a:solidFill>
                  <a:srgbClr val="0000FF"/>
                </a:solidFill>
              </a:rPr>
              <a:t>="</a:t>
            </a:r>
            <a:r>
              <a:rPr lang="en-US" altLang="zh-CN" b="1" dirty="0" err="1">
                <a:solidFill>
                  <a:srgbClr val="0000FF"/>
                </a:solidFill>
              </a:rPr>
              <a:t>newdir</a:t>
            </a:r>
            <a:r>
              <a:rPr lang="en-US" altLang="zh-CN" b="1" dirty="0">
                <a:solidFill>
                  <a:srgbClr val="0000FF"/>
                </a:solidFill>
              </a:rPr>
              <a:t>"&gt;</a:t>
            </a:r>
          </a:p>
          <a:p>
            <a:pPr marL="457200" lvl="1" indent="0">
              <a:spcBef>
                <a:spcPts val="300"/>
              </a:spcBef>
              <a:spcAft>
                <a:spcPts val="300"/>
              </a:spcAft>
              <a:buNone/>
            </a:pPr>
            <a:r>
              <a:rPr lang="en-US" altLang="zh-CN" b="1" dirty="0">
                <a:solidFill>
                  <a:srgbClr val="0000FF"/>
                </a:solidFill>
              </a:rPr>
              <a:t>               &lt;</a:t>
            </a:r>
            <a:r>
              <a:rPr lang="en-US" altLang="zh-CN" b="1" dirty="0" err="1">
                <a:solidFill>
                  <a:srgbClr val="0000FF"/>
                </a:solidFill>
              </a:rPr>
              <a:t>fileset</a:t>
            </a:r>
            <a:r>
              <a:rPr lang="en-US" altLang="zh-CN" b="1" dirty="0">
                <a:solidFill>
                  <a:srgbClr val="0000FF"/>
                </a:solidFill>
              </a:rPr>
              <a:t> </a:t>
            </a:r>
            <a:r>
              <a:rPr lang="en-US" altLang="zh-CN" b="1" dirty="0" err="1">
                <a:solidFill>
                  <a:srgbClr val="0000FF"/>
                </a:solidFill>
              </a:rPr>
              <a:t>dir</a:t>
            </a:r>
            <a:r>
              <a:rPr lang="en-US" altLang="zh-CN" b="1" dirty="0">
                <a:solidFill>
                  <a:srgbClr val="0000FF"/>
                </a:solidFill>
              </a:rPr>
              <a:t>="</a:t>
            </a:r>
            <a:r>
              <a:rPr lang="en-US" altLang="zh-CN" b="1" dirty="0" err="1">
                <a:solidFill>
                  <a:srgbClr val="0000FF"/>
                </a:solidFill>
              </a:rPr>
              <a:t>olddir</a:t>
            </a:r>
            <a:r>
              <a:rPr lang="en-US" altLang="zh-CN" b="1" dirty="0">
                <a:solidFill>
                  <a:srgbClr val="0000FF"/>
                </a:solidFill>
              </a:rPr>
              <a:t>"/&gt;</a:t>
            </a:r>
          </a:p>
          <a:p>
            <a:pPr marL="457200" lvl="1" indent="0">
              <a:spcBef>
                <a:spcPts val="300"/>
              </a:spcBef>
              <a:spcAft>
                <a:spcPts val="300"/>
              </a:spcAft>
              <a:buNone/>
            </a:pPr>
            <a:r>
              <a:rPr lang="en-US" altLang="zh-CN" b="1" dirty="0">
                <a:solidFill>
                  <a:srgbClr val="0000FF"/>
                </a:solidFill>
              </a:rPr>
              <a:t>        &lt;/move&gt;</a:t>
            </a:r>
          </a:p>
          <a:p>
            <a:pPr lvl="1"/>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88</a:t>
            </a:fld>
            <a:endParaRPr lang="en-US" altLang="zh-CN"/>
          </a:p>
        </p:txBody>
      </p:sp>
    </p:spTree>
    <p:extLst>
      <p:ext uri="{BB962C8B-B14F-4D97-AF65-F5344CB8AC3E}">
        <p14:creationId xmlns:p14="http://schemas.microsoft.com/office/powerpoint/2010/main" val="70671326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华文中宋" panose="02010600040101010101" pitchFamily="2" charset="-122"/>
                <a:ea typeface="华文中宋" panose="02010600040101010101" pitchFamily="2" charset="-122"/>
                <a:sym typeface="Arial" panose="020B0604020202020204" pitchFamily="34" charset="0"/>
              </a:rPr>
              <a:t>Ant</a:t>
            </a:r>
            <a:r>
              <a:rPr lang="zh-CN" altLang="en-US" dirty="0">
                <a:latin typeface="华文中宋" panose="02010600040101010101" pitchFamily="2" charset="-122"/>
                <a:ea typeface="华文中宋" panose="02010600040101010101" pitchFamily="2" charset="-122"/>
                <a:sym typeface="Arial" panose="020B0604020202020204" pitchFamily="34" charset="0"/>
              </a:rPr>
              <a:t>的常用任务</a:t>
            </a:r>
            <a:endParaRPr lang="zh-CN" altLang="en-US" dirty="0"/>
          </a:p>
        </p:txBody>
      </p:sp>
      <p:sp>
        <p:nvSpPr>
          <p:cNvPr id="3" name="内容占位符 2"/>
          <p:cNvSpPr>
            <a:spLocks noGrp="1"/>
          </p:cNvSpPr>
          <p:nvPr>
            <p:ph idx="1"/>
          </p:nvPr>
        </p:nvSpPr>
        <p:spPr/>
        <p:txBody>
          <a:bodyPr/>
          <a:lstStyle/>
          <a:p>
            <a:pPr>
              <a:lnSpc>
                <a:spcPct val="150000"/>
              </a:lnSpc>
            </a:pPr>
            <a:r>
              <a:rPr lang="en-US" altLang="zh-CN" sz="2800" b="1" dirty="0" smtClean="0">
                <a:solidFill>
                  <a:srgbClr val="FF0000"/>
                </a:solidFill>
              </a:rPr>
              <a:t>echo</a:t>
            </a:r>
            <a:r>
              <a:rPr lang="zh-CN" altLang="en-US" sz="2800" b="1" dirty="0" smtClean="0">
                <a:solidFill>
                  <a:srgbClr val="FF0000"/>
                </a:solidFill>
              </a:rPr>
              <a:t>任务</a:t>
            </a:r>
            <a:r>
              <a:rPr lang="zh-CN" altLang="en-US" sz="2800" b="1" dirty="0" smtClean="0"/>
              <a:t>：该</a:t>
            </a:r>
            <a:r>
              <a:rPr lang="zh-CN" altLang="en-US" sz="2800" b="1" dirty="0"/>
              <a:t>任务的作用是输出信息</a:t>
            </a:r>
            <a:r>
              <a:rPr lang="zh-CN" altLang="en-US" sz="2800" b="1" dirty="0" smtClean="0"/>
              <a:t>。</a:t>
            </a:r>
            <a:endParaRPr lang="en-US" altLang="zh-CN" sz="2800" b="1" dirty="0" smtClean="0"/>
          </a:p>
          <a:p>
            <a:pPr>
              <a:lnSpc>
                <a:spcPct val="150000"/>
              </a:lnSpc>
            </a:pPr>
            <a:r>
              <a:rPr lang="zh-CN" altLang="en-US" sz="2800" b="1" dirty="0" smtClean="0"/>
              <a:t>它</a:t>
            </a:r>
            <a:r>
              <a:rPr lang="zh-CN" altLang="en-US" sz="2800" b="1" dirty="0"/>
              <a:t>包括</a:t>
            </a:r>
            <a:r>
              <a:rPr lang="en-US" altLang="zh-CN" sz="2800" b="1" dirty="0"/>
              <a:t>message</a:t>
            </a:r>
            <a:r>
              <a:rPr lang="zh-CN" altLang="en-US" sz="2800" b="1" dirty="0"/>
              <a:t>、</a:t>
            </a:r>
            <a:r>
              <a:rPr lang="en-US" altLang="zh-CN" sz="2800" b="1" dirty="0"/>
              <a:t>file</a:t>
            </a:r>
            <a:r>
              <a:rPr lang="zh-CN" altLang="en-US" sz="2800" b="1" dirty="0"/>
              <a:t>、</a:t>
            </a:r>
            <a:r>
              <a:rPr lang="en-US" altLang="zh-CN" sz="2800" b="1" dirty="0"/>
              <a:t>append</a:t>
            </a:r>
            <a:r>
              <a:rPr lang="zh-CN" altLang="en-US" sz="2800" b="1" dirty="0"/>
              <a:t>和</a:t>
            </a:r>
            <a:r>
              <a:rPr lang="en-US" altLang="zh-CN" sz="2800" b="1" dirty="0"/>
              <a:t>level</a:t>
            </a:r>
            <a:r>
              <a:rPr lang="zh-CN" altLang="en-US" sz="2800" b="1" dirty="0"/>
              <a:t>四个属性，举例如下：</a:t>
            </a:r>
          </a:p>
          <a:p>
            <a:pPr marL="457200" lvl="1" indent="0">
              <a:lnSpc>
                <a:spcPct val="150000"/>
              </a:lnSpc>
              <a:buNone/>
            </a:pPr>
            <a:r>
              <a:rPr lang="en-US" altLang="zh-CN" b="1" dirty="0"/>
              <a:t>&lt;echo message="</a:t>
            </a:r>
            <a:r>
              <a:rPr lang="en-US" altLang="zh-CN" b="1" dirty="0" err="1"/>
              <a:t>Hello,Amigo</a:t>
            </a:r>
            <a:r>
              <a:rPr lang="en-US" altLang="zh-CN" b="1" dirty="0"/>
              <a:t>" file="logs/system.log" append="true"&gt;</a:t>
            </a:r>
          </a:p>
          <a:p>
            <a:pPr lvl="1"/>
            <a:endParaRPr lang="zh-CN" altLang="en-US" dirty="0"/>
          </a:p>
          <a:p>
            <a:pPr lvl="1"/>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89</a:t>
            </a:fld>
            <a:endParaRPr lang="en-US" altLang="zh-CN"/>
          </a:p>
        </p:txBody>
      </p:sp>
    </p:spTree>
    <p:extLst>
      <p:ext uri="{BB962C8B-B14F-4D97-AF65-F5344CB8AC3E}">
        <p14:creationId xmlns:p14="http://schemas.microsoft.com/office/powerpoint/2010/main" val="270481781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什么是集成测试？</a:t>
            </a:r>
            <a:endParaRPr lang="zh-CN" altLang="en-US"/>
          </a:p>
        </p:txBody>
      </p:sp>
      <p:sp>
        <p:nvSpPr>
          <p:cNvPr id="3" name="内容占位符 2"/>
          <p:cNvSpPr>
            <a:spLocks noGrp="1"/>
          </p:cNvSpPr>
          <p:nvPr>
            <p:ph idx="1"/>
          </p:nvPr>
        </p:nvSpPr>
        <p:spPr/>
        <p:txBody>
          <a:bodyPr/>
          <a:lstStyle/>
          <a:p>
            <a:pPr>
              <a:lnSpc>
                <a:spcPct val="150000"/>
              </a:lnSpc>
              <a:defRPr/>
            </a:pPr>
            <a:r>
              <a:rPr lang="zh-CN" altLang="en-US" smtClean="0"/>
              <a:t>也叫做</a:t>
            </a:r>
            <a:r>
              <a:rPr lang="zh-CN" altLang="en-US" smtClean="0">
                <a:solidFill>
                  <a:srgbClr val="0000FF"/>
                </a:solidFill>
              </a:rPr>
              <a:t>组装测试</a:t>
            </a:r>
            <a:r>
              <a:rPr lang="zh-CN" altLang="en-US" smtClean="0"/>
              <a:t>、</a:t>
            </a:r>
            <a:r>
              <a:rPr lang="zh-CN" altLang="en-US" smtClean="0">
                <a:solidFill>
                  <a:srgbClr val="0000FF"/>
                </a:solidFill>
              </a:rPr>
              <a:t>联合测试</a:t>
            </a:r>
            <a:r>
              <a:rPr lang="zh-CN" altLang="en-US" smtClean="0"/>
              <a:t>、</a:t>
            </a:r>
            <a:r>
              <a:rPr lang="zh-CN" altLang="en-US" smtClean="0">
                <a:solidFill>
                  <a:srgbClr val="0000FF"/>
                </a:solidFill>
              </a:rPr>
              <a:t>子系统测试</a:t>
            </a:r>
            <a:r>
              <a:rPr lang="zh-CN" altLang="en-US" smtClean="0"/>
              <a:t>和</a:t>
            </a:r>
            <a:r>
              <a:rPr lang="zh-CN" altLang="en-US" smtClean="0">
                <a:solidFill>
                  <a:srgbClr val="0000FF"/>
                </a:solidFill>
              </a:rPr>
              <a:t>部件测试</a:t>
            </a:r>
            <a:r>
              <a:rPr lang="zh-CN" altLang="en-US" smtClean="0"/>
              <a:t>。</a:t>
            </a:r>
          </a:p>
          <a:p>
            <a:pPr>
              <a:lnSpc>
                <a:spcPct val="150000"/>
              </a:lnSpc>
              <a:defRPr/>
            </a:pPr>
            <a:r>
              <a:rPr lang="zh-CN" altLang="en-US" smtClean="0"/>
              <a:t>是在单元测试的基础上，将所有模块按照</a:t>
            </a:r>
            <a:r>
              <a:rPr lang="zh-CN" altLang="en-US" b="1" smtClean="0">
                <a:solidFill>
                  <a:srgbClr val="FF0000"/>
                </a:solidFill>
              </a:rPr>
              <a:t>概要设计</a:t>
            </a:r>
            <a:r>
              <a:rPr lang="zh-CN" altLang="en-US" smtClean="0"/>
              <a:t>要求组装成为子系统或系统，进行集成测试。</a:t>
            </a:r>
          </a:p>
          <a:p>
            <a:pPr>
              <a:lnSpc>
                <a:spcPct val="150000"/>
              </a:lnSpc>
            </a:pPr>
            <a:endParaRPr lang="en-US" altLang="zh-CN" smtClean="0"/>
          </a:p>
          <a:p>
            <a:pPr>
              <a:lnSpc>
                <a:spcPct val="150000"/>
              </a:lnSpc>
            </a:pPr>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a:t>
            </a:fld>
            <a:endParaRPr lang="en-US" altLang="zh-CN"/>
          </a:p>
        </p:txBody>
      </p:sp>
    </p:spTree>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a:t>
            </a:r>
            <a:r>
              <a:rPr lang="en-US" altLang="zh-CN" dirty="0"/>
              <a:t>Ant</a:t>
            </a:r>
            <a:r>
              <a:rPr lang="zh-CN" altLang="en-US" dirty="0"/>
              <a:t>构建和部署</a:t>
            </a:r>
            <a:r>
              <a:rPr lang="en-US" altLang="zh-CN" dirty="0"/>
              <a:t>Java</a:t>
            </a:r>
            <a:r>
              <a:rPr lang="zh-CN" altLang="en-US" dirty="0" smtClean="0"/>
              <a:t>工程</a:t>
            </a:r>
            <a:endParaRPr lang="zh-CN" altLang="en-US" dirty="0"/>
          </a:p>
        </p:txBody>
      </p:sp>
      <p:sp>
        <p:nvSpPr>
          <p:cNvPr id="3" name="内容占位符 2"/>
          <p:cNvSpPr>
            <a:spLocks noGrp="1"/>
          </p:cNvSpPr>
          <p:nvPr>
            <p:ph idx="1"/>
          </p:nvPr>
        </p:nvSpPr>
        <p:spPr/>
        <p:txBody>
          <a:bodyPr/>
          <a:lstStyle/>
          <a:p>
            <a:r>
              <a:rPr lang="en-US" altLang="zh-CN" sz="2800" dirty="0"/>
              <a:t>Ant</a:t>
            </a:r>
            <a:r>
              <a:rPr lang="zh-CN" altLang="en-US" sz="2800" dirty="0"/>
              <a:t>的</a:t>
            </a:r>
            <a:r>
              <a:rPr lang="en-US" altLang="zh-CN" sz="2800" dirty="0" err="1"/>
              <a:t>javac</a:t>
            </a:r>
            <a:r>
              <a:rPr lang="zh-CN" altLang="en-US" sz="2800" dirty="0"/>
              <a:t>任务用于实现编译</a:t>
            </a:r>
            <a:r>
              <a:rPr lang="en-US" altLang="zh-CN" sz="2800" dirty="0"/>
              <a:t>Java</a:t>
            </a:r>
            <a:r>
              <a:rPr lang="zh-CN" altLang="en-US" sz="2800" dirty="0"/>
              <a:t>程序的</a:t>
            </a:r>
            <a:r>
              <a:rPr lang="zh-CN" altLang="en-US" sz="2800" dirty="0" smtClean="0"/>
              <a:t>功能</a:t>
            </a:r>
            <a:endParaRPr lang="en-US" altLang="zh-CN" sz="2800" dirty="0" smtClean="0"/>
          </a:p>
          <a:p>
            <a:pPr lvl="1"/>
            <a:r>
              <a:rPr lang="zh-CN" altLang="en-US" dirty="0"/>
              <a:t>首先建立名为</a:t>
            </a:r>
            <a:r>
              <a:rPr lang="en-US" altLang="zh-CN" dirty="0" err="1"/>
              <a:t>antstudy</a:t>
            </a:r>
            <a:r>
              <a:rPr lang="zh-CN" altLang="en-US" dirty="0"/>
              <a:t>的</a:t>
            </a:r>
            <a:r>
              <a:rPr lang="en-US" altLang="zh-CN" dirty="0"/>
              <a:t>Java</a:t>
            </a:r>
            <a:r>
              <a:rPr lang="zh-CN" altLang="en-US" dirty="0"/>
              <a:t>工程，建立</a:t>
            </a:r>
            <a:r>
              <a:rPr lang="en-US" altLang="zh-CN" dirty="0" err="1"/>
              <a:t>src</a:t>
            </a:r>
            <a:r>
              <a:rPr lang="zh-CN" altLang="en-US" dirty="0"/>
              <a:t>目录为源代码目录，在</a:t>
            </a:r>
            <a:r>
              <a:rPr lang="en-US" altLang="zh-CN" dirty="0" err="1"/>
              <a:t>src</a:t>
            </a:r>
            <a:r>
              <a:rPr lang="zh-CN" altLang="en-US" dirty="0"/>
              <a:t>目录下建立</a:t>
            </a:r>
            <a:r>
              <a:rPr lang="en-US" altLang="zh-CN" dirty="0"/>
              <a:t>HelloWorld.java</a:t>
            </a:r>
            <a:r>
              <a:rPr lang="zh-CN" altLang="en-US" dirty="0"/>
              <a:t>这个类</a:t>
            </a:r>
            <a:r>
              <a:rPr lang="zh-CN" altLang="en-US" dirty="0" smtClean="0"/>
              <a:t>文件</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r>
              <a:rPr lang="zh-CN" altLang="en-US" dirty="0"/>
              <a:t>同时在</a:t>
            </a:r>
            <a:r>
              <a:rPr lang="en-US" altLang="zh-CN" dirty="0" err="1"/>
              <a:t>antstudy</a:t>
            </a:r>
            <a:r>
              <a:rPr lang="zh-CN" altLang="en-US" dirty="0"/>
              <a:t>工程的根目录下建立</a:t>
            </a:r>
            <a:r>
              <a:rPr lang="en-US" altLang="zh-CN" dirty="0"/>
              <a:t>build.xml</a:t>
            </a:r>
            <a:r>
              <a:rPr lang="zh-CN" altLang="en-US" dirty="0"/>
              <a:t>文件，在该文件中编译</a:t>
            </a:r>
            <a:r>
              <a:rPr lang="en-US" altLang="zh-CN" dirty="0" err="1"/>
              <a:t>src</a:t>
            </a:r>
            <a:r>
              <a:rPr lang="zh-CN" altLang="en-US" dirty="0"/>
              <a:t>目录下的</a:t>
            </a:r>
            <a:r>
              <a:rPr lang="en-US" altLang="zh-CN" dirty="0"/>
              <a:t>java</a:t>
            </a:r>
            <a:r>
              <a:rPr lang="zh-CN" altLang="en-US" dirty="0"/>
              <a:t>文件，并将编译后的</a:t>
            </a:r>
            <a:r>
              <a:rPr lang="en-US" altLang="zh-CN" dirty="0"/>
              <a:t>class</a:t>
            </a:r>
            <a:r>
              <a:rPr lang="zh-CN" altLang="en-US" dirty="0"/>
              <a:t>文件放入</a:t>
            </a:r>
            <a:r>
              <a:rPr lang="en-US" altLang="zh-CN" dirty="0"/>
              <a:t>build/classes</a:t>
            </a:r>
            <a:r>
              <a:rPr lang="zh-CN" altLang="en-US" dirty="0"/>
              <a:t>目录中，在编译前，需清除</a:t>
            </a:r>
            <a:r>
              <a:rPr lang="en-US" altLang="zh-CN" dirty="0"/>
              <a:t>classes</a:t>
            </a:r>
            <a:r>
              <a:rPr lang="zh-CN" altLang="en-US" dirty="0"/>
              <a:t>目录</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90</a:t>
            </a:fld>
            <a:endParaRPr lang="en-US" altLang="zh-CN"/>
          </a:p>
        </p:txBody>
      </p:sp>
      <p:sp>
        <p:nvSpPr>
          <p:cNvPr id="5" name="矩形 5"/>
          <p:cNvSpPr>
            <a:spLocks noChangeArrowheads="1"/>
          </p:cNvSpPr>
          <p:nvPr/>
        </p:nvSpPr>
        <p:spPr bwMode="auto">
          <a:xfrm>
            <a:off x="1609148" y="2590800"/>
            <a:ext cx="5835650" cy="1631950"/>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i="0" dirty="0">
                <a:solidFill>
                  <a:srgbClr val="0000FF"/>
                </a:solidFill>
              </a:rPr>
              <a:t>public</a:t>
            </a:r>
            <a:r>
              <a:rPr lang="zh-CN" altLang="zh-CN" sz="2000" i="0" dirty="0">
                <a:solidFill>
                  <a:srgbClr val="000000"/>
                </a:solidFill>
              </a:rPr>
              <a:t> </a:t>
            </a:r>
            <a:r>
              <a:rPr lang="zh-CN" altLang="zh-CN" sz="2000" i="0" dirty="0">
                <a:solidFill>
                  <a:srgbClr val="0000FF"/>
                </a:solidFill>
              </a:rPr>
              <a:t>class</a:t>
            </a:r>
            <a:r>
              <a:rPr lang="zh-CN" altLang="zh-CN" sz="2000" i="0" dirty="0">
                <a:solidFill>
                  <a:srgbClr val="000000"/>
                </a:solidFill>
              </a:rPr>
              <a:t> HelloWorld {</a:t>
            </a:r>
            <a:br>
              <a:rPr lang="zh-CN" altLang="zh-CN" sz="2000" i="0" dirty="0">
                <a:solidFill>
                  <a:srgbClr val="000000"/>
                </a:solidFill>
              </a:rPr>
            </a:br>
            <a:r>
              <a:rPr lang="zh-CN" altLang="zh-CN" sz="2000" i="0" dirty="0">
                <a:solidFill>
                  <a:srgbClr val="000000"/>
                </a:solidFill>
              </a:rPr>
              <a:t>        </a:t>
            </a:r>
            <a:r>
              <a:rPr lang="zh-CN" altLang="zh-CN" sz="2000" i="0" dirty="0">
                <a:solidFill>
                  <a:srgbClr val="0000FF"/>
                </a:solidFill>
              </a:rPr>
              <a:t>public</a:t>
            </a:r>
            <a:r>
              <a:rPr lang="zh-CN" altLang="zh-CN" sz="2000" i="0" dirty="0">
                <a:solidFill>
                  <a:srgbClr val="000000"/>
                </a:solidFill>
              </a:rPr>
              <a:t> </a:t>
            </a:r>
            <a:r>
              <a:rPr lang="zh-CN" altLang="zh-CN" sz="2000" i="0" dirty="0">
                <a:solidFill>
                  <a:srgbClr val="0000FF"/>
                </a:solidFill>
              </a:rPr>
              <a:t>static</a:t>
            </a:r>
            <a:r>
              <a:rPr lang="zh-CN" altLang="zh-CN" sz="2000" i="0" dirty="0">
                <a:solidFill>
                  <a:srgbClr val="000000"/>
                </a:solidFill>
              </a:rPr>
              <a:t> </a:t>
            </a:r>
            <a:r>
              <a:rPr lang="zh-CN" altLang="zh-CN" sz="2000" i="0" dirty="0">
                <a:solidFill>
                  <a:srgbClr val="0000FF"/>
                </a:solidFill>
              </a:rPr>
              <a:t>void</a:t>
            </a:r>
            <a:r>
              <a:rPr lang="zh-CN" altLang="zh-CN" sz="2000" i="0" dirty="0">
                <a:solidFill>
                  <a:srgbClr val="000000"/>
                </a:solidFill>
              </a:rPr>
              <a:t> main(String[] args) {</a:t>
            </a:r>
            <a:br>
              <a:rPr lang="zh-CN" altLang="zh-CN" sz="2000" i="0" dirty="0">
                <a:solidFill>
                  <a:srgbClr val="000000"/>
                </a:solidFill>
              </a:rPr>
            </a:br>
            <a:r>
              <a:rPr lang="zh-CN" altLang="zh-CN" sz="2000" i="0" dirty="0">
                <a:solidFill>
                  <a:srgbClr val="000000"/>
                </a:solidFill>
              </a:rPr>
              <a:t>         System.out.println("Hello,Amigo");</a:t>
            </a:r>
            <a:endParaRPr lang="en-US" altLang="zh-CN" sz="2000" i="0" dirty="0">
              <a:solidFill>
                <a:srgbClr val="000000"/>
              </a:solidFill>
            </a:endParaRPr>
          </a:p>
          <a:p>
            <a:pPr eaLnBrk="1" hangingPunct="1"/>
            <a:r>
              <a:rPr lang="en-US" altLang="zh-CN" sz="2000" i="0" dirty="0">
                <a:solidFill>
                  <a:srgbClr val="000000"/>
                </a:solidFill>
              </a:rPr>
              <a:t>     }</a:t>
            </a:r>
          </a:p>
          <a:p>
            <a:pPr eaLnBrk="1" hangingPunct="1"/>
            <a:r>
              <a:rPr lang="en-US" altLang="zh-CN" sz="2000" i="0" dirty="0">
                <a:solidFill>
                  <a:srgbClr val="000000"/>
                </a:solidFill>
              </a:rPr>
              <a:t>}</a:t>
            </a:r>
            <a:endParaRPr lang="zh-CN" altLang="en-US" sz="2000" i="0" dirty="0"/>
          </a:p>
        </p:txBody>
      </p:sp>
    </p:spTree>
    <p:extLst>
      <p:ext uri="{BB962C8B-B14F-4D97-AF65-F5344CB8AC3E}">
        <p14:creationId xmlns:p14="http://schemas.microsoft.com/office/powerpoint/2010/main" val="1468836071"/>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3" name="内容占位符 2"/>
          <p:cNvSpPr>
            <a:spLocks noGrp="1"/>
          </p:cNvSpPr>
          <p:nvPr>
            <p:ph idx="1"/>
          </p:nvPr>
        </p:nvSpPr>
        <p:spPr/>
        <p:txBody>
          <a:bodyPr/>
          <a:lstStyle/>
          <a:p>
            <a:r>
              <a:rPr lang="zh-CN" altLang="en-US" dirty="0" smtClean="0"/>
              <a:t>示例：</a:t>
            </a:r>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91</a:t>
            </a:fld>
            <a:endParaRPr lang="en-US" altLang="zh-CN"/>
          </a:p>
        </p:txBody>
      </p:sp>
      <p:sp>
        <p:nvSpPr>
          <p:cNvPr id="5" name="Rectangle 1"/>
          <p:cNvSpPr>
            <a:spLocks noChangeArrowheads="1"/>
          </p:cNvSpPr>
          <p:nvPr/>
        </p:nvSpPr>
        <p:spPr bwMode="auto">
          <a:xfrm>
            <a:off x="566737" y="1599952"/>
            <a:ext cx="813992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i="0" dirty="0">
                <a:solidFill>
                  <a:srgbClr val="0000FF"/>
                </a:solidFill>
              </a:rPr>
              <a:t>&lt;?</a:t>
            </a:r>
            <a:r>
              <a:rPr lang="zh-CN" altLang="zh-CN" sz="2400" i="0" dirty="0">
                <a:solidFill>
                  <a:srgbClr val="FF00FF"/>
                </a:solidFill>
              </a:rPr>
              <a:t>xml version="1.0"</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project </a:t>
            </a:r>
            <a:r>
              <a:rPr lang="zh-CN" altLang="zh-CN" sz="2400" i="0" dirty="0">
                <a:solidFill>
                  <a:srgbClr val="FF0000"/>
                </a:solidFill>
              </a:rPr>
              <a:t>name</a:t>
            </a:r>
            <a:r>
              <a:rPr lang="zh-CN" altLang="zh-CN" sz="2400" i="0" dirty="0">
                <a:solidFill>
                  <a:srgbClr val="0000FF"/>
                </a:solidFill>
              </a:rPr>
              <a:t>="javacTest"</a:t>
            </a:r>
            <a:r>
              <a:rPr lang="zh-CN" altLang="zh-CN" sz="2400" i="0" dirty="0">
                <a:solidFill>
                  <a:srgbClr val="FF0000"/>
                </a:solidFill>
              </a:rPr>
              <a:t>default</a:t>
            </a:r>
            <a:r>
              <a:rPr lang="zh-CN" altLang="zh-CN" sz="2400" i="0" dirty="0">
                <a:solidFill>
                  <a:srgbClr val="0000FF"/>
                </a:solidFill>
              </a:rPr>
              <a:t>="compile"</a:t>
            </a:r>
            <a:r>
              <a:rPr lang="zh-CN" altLang="zh-CN" sz="2400" i="0" dirty="0">
                <a:solidFill>
                  <a:srgbClr val="FF0000"/>
                </a:solidFill>
              </a:rPr>
              <a:t> basedir</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target </a:t>
            </a:r>
            <a:r>
              <a:rPr lang="zh-CN" altLang="zh-CN" sz="2400" i="0" dirty="0">
                <a:solidFill>
                  <a:srgbClr val="FF0000"/>
                </a:solidFill>
              </a:rPr>
              <a:t>name</a:t>
            </a:r>
            <a:r>
              <a:rPr lang="zh-CN" altLang="zh-CN" sz="2400" i="0" dirty="0">
                <a:solidFill>
                  <a:srgbClr val="0000FF"/>
                </a:solidFill>
              </a:rPr>
              <a:t>="clean"&gt;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delete </a:t>
            </a:r>
            <a:r>
              <a:rPr lang="zh-CN" altLang="zh-CN" sz="2400" i="0" dirty="0">
                <a:solidFill>
                  <a:srgbClr val="FF0000"/>
                </a:solidFill>
              </a:rPr>
              <a:t>dir</a:t>
            </a:r>
            <a:r>
              <a:rPr lang="zh-CN" altLang="zh-CN" sz="2400" i="0" dirty="0">
                <a:solidFill>
                  <a:srgbClr val="0000FF"/>
                </a:solidFill>
              </a:rPr>
              <a:t>="build"/&gt;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target</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target </a:t>
            </a:r>
            <a:r>
              <a:rPr lang="zh-CN" altLang="zh-CN" sz="2400" i="0" dirty="0">
                <a:solidFill>
                  <a:srgbClr val="FF0000"/>
                </a:solidFill>
              </a:rPr>
              <a:t>name</a:t>
            </a:r>
            <a:r>
              <a:rPr lang="zh-CN" altLang="zh-CN" sz="2400" i="0" dirty="0">
                <a:solidFill>
                  <a:srgbClr val="0000FF"/>
                </a:solidFill>
              </a:rPr>
              <a:t>="compile"</a:t>
            </a:r>
            <a:r>
              <a:rPr lang="zh-CN" altLang="zh-CN" sz="2400" i="0" dirty="0">
                <a:solidFill>
                  <a:srgbClr val="FF0000"/>
                </a:solidFill>
              </a:rPr>
              <a:t> depends</a:t>
            </a:r>
            <a:r>
              <a:rPr lang="zh-CN" altLang="zh-CN" sz="2400" i="0" dirty="0">
                <a:solidFill>
                  <a:srgbClr val="0000FF"/>
                </a:solidFill>
              </a:rPr>
              <a:t>="clean"&gt;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mkdir </a:t>
            </a:r>
            <a:r>
              <a:rPr lang="zh-CN" altLang="zh-CN" sz="2400" i="0" dirty="0">
                <a:solidFill>
                  <a:srgbClr val="FF0000"/>
                </a:solidFill>
              </a:rPr>
              <a:t>dir</a:t>
            </a:r>
            <a:r>
              <a:rPr lang="zh-CN" altLang="zh-CN" sz="2400" i="0" dirty="0">
                <a:solidFill>
                  <a:srgbClr val="0000FF"/>
                </a:solidFill>
              </a:rPr>
              <a:t>="build/classes"/&gt;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javac </a:t>
            </a:r>
            <a:r>
              <a:rPr lang="zh-CN" altLang="zh-CN" sz="2400" i="0" dirty="0">
                <a:solidFill>
                  <a:srgbClr val="FF0000"/>
                </a:solidFill>
              </a:rPr>
              <a:t>srcdir</a:t>
            </a:r>
            <a:r>
              <a:rPr lang="zh-CN" altLang="zh-CN" sz="2400" i="0" dirty="0">
                <a:solidFill>
                  <a:srgbClr val="0000FF"/>
                </a:solidFill>
              </a:rPr>
              <a:t>="src"</a:t>
            </a:r>
            <a:r>
              <a:rPr lang="zh-CN" altLang="zh-CN" sz="2400" i="0" dirty="0">
                <a:solidFill>
                  <a:srgbClr val="FF0000"/>
                </a:solidFill>
              </a:rPr>
              <a:t> destdir</a:t>
            </a:r>
            <a:r>
              <a:rPr lang="zh-CN" altLang="zh-CN" sz="2400" i="0" dirty="0">
                <a:solidFill>
                  <a:srgbClr val="0000FF"/>
                </a:solidFill>
              </a:rPr>
              <a:t>="build/classes"/&gt;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target</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project</a:t>
            </a:r>
            <a:r>
              <a:rPr lang="zh-CN" altLang="zh-CN" sz="2400" i="0" dirty="0">
                <a:solidFill>
                  <a:srgbClr val="0000FF"/>
                </a:solidFill>
              </a:rPr>
              <a:t>&gt;</a:t>
            </a:r>
            <a:r>
              <a:rPr lang="zh-CN" altLang="zh-CN" sz="2400" i="0" dirty="0"/>
              <a:t> </a:t>
            </a:r>
            <a:endParaRPr lang="zh-CN" altLang="zh-CN" sz="2400" i="0" dirty="0">
              <a:solidFill>
                <a:srgbClr val="000000"/>
              </a:solidFill>
            </a:endParaRPr>
          </a:p>
        </p:txBody>
      </p:sp>
    </p:spTree>
    <p:extLst>
      <p:ext uri="{BB962C8B-B14F-4D97-AF65-F5344CB8AC3E}">
        <p14:creationId xmlns:p14="http://schemas.microsoft.com/office/powerpoint/2010/main" val="1563220744"/>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3" name="内容占位符 2"/>
          <p:cNvSpPr>
            <a:spLocks noGrp="1"/>
          </p:cNvSpPr>
          <p:nvPr>
            <p:ph idx="1"/>
          </p:nvPr>
        </p:nvSpPr>
        <p:spPr>
          <a:xfrm>
            <a:off x="358775" y="838200"/>
            <a:ext cx="8556625" cy="5105400"/>
          </a:xfrm>
        </p:spPr>
        <p:txBody>
          <a:bodyPr/>
          <a:lstStyle/>
          <a:p>
            <a:r>
              <a:rPr lang="zh-CN" altLang="en-US" sz="2400" dirty="0"/>
              <a:t>使用</a:t>
            </a:r>
            <a:r>
              <a:rPr lang="en-US" altLang="zh-CN" sz="2400" dirty="0"/>
              <a:t>Ant</a:t>
            </a:r>
            <a:r>
              <a:rPr lang="zh-CN" altLang="en-US" sz="2400" dirty="0"/>
              <a:t>的</a:t>
            </a:r>
            <a:r>
              <a:rPr lang="en-US" altLang="zh-CN" sz="2400" dirty="0"/>
              <a:t>java</a:t>
            </a:r>
            <a:r>
              <a:rPr lang="zh-CN" altLang="en-US" sz="2400" dirty="0"/>
              <a:t>任务运行</a:t>
            </a:r>
            <a:r>
              <a:rPr lang="en-US" altLang="zh-CN" sz="2400" dirty="0"/>
              <a:t>Java</a:t>
            </a:r>
            <a:r>
              <a:rPr lang="zh-CN" altLang="en-US" sz="2400" dirty="0"/>
              <a:t>程序</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92</a:t>
            </a:fld>
            <a:endParaRPr lang="en-US" altLang="zh-CN"/>
          </a:p>
        </p:txBody>
      </p:sp>
      <p:sp>
        <p:nvSpPr>
          <p:cNvPr id="5" name="矩形 4"/>
          <p:cNvSpPr/>
          <p:nvPr/>
        </p:nvSpPr>
        <p:spPr>
          <a:xfrm>
            <a:off x="838200" y="1228665"/>
            <a:ext cx="7947025" cy="5324535"/>
          </a:xfrm>
          <a:prstGeom prst="rect">
            <a:avLst/>
          </a:prstGeom>
        </p:spPr>
        <p:txBody>
          <a:bodyPr wrap="square">
            <a:spAutoFit/>
          </a:bodyPr>
          <a:lstStyle/>
          <a:p>
            <a:r>
              <a:rPr lang="zh-CN" altLang="zh-CN" i="0" dirty="0">
                <a:solidFill>
                  <a:srgbClr val="0000FF"/>
                </a:solidFill>
              </a:rPr>
              <a:t>&lt;?</a:t>
            </a:r>
            <a:r>
              <a:rPr lang="zh-CN" altLang="zh-CN" i="0" dirty="0">
                <a:solidFill>
                  <a:srgbClr val="FF00FF"/>
                </a:solidFill>
              </a:rPr>
              <a:t>xml version="1.0"</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sz="800" i="0" dirty="0">
                <a:solidFill>
                  <a:srgbClr val="000000"/>
                </a:solidFill>
              </a:rPr>
              <a:t> </a:t>
            </a:r>
            <a:r>
              <a:rPr lang="zh-CN" altLang="zh-CN" sz="1600" i="0" dirty="0">
                <a:solidFill>
                  <a:srgbClr val="000000"/>
                </a:solidFill>
              </a:rPr>
              <a:t> </a:t>
            </a:r>
            <a:r>
              <a:rPr lang="zh-CN" altLang="zh-CN" i="0" dirty="0">
                <a:solidFill>
                  <a:srgbClr val="0000FF"/>
                </a:solidFill>
              </a:rPr>
              <a:t>&lt;</a:t>
            </a:r>
            <a:r>
              <a:rPr lang="zh-CN" altLang="zh-CN" i="0" dirty="0">
                <a:solidFill>
                  <a:srgbClr val="800000"/>
                </a:solidFill>
              </a:rPr>
              <a:t>project </a:t>
            </a:r>
            <a:r>
              <a:rPr lang="zh-CN" altLang="zh-CN" i="0" dirty="0">
                <a:solidFill>
                  <a:srgbClr val="FF0000"/>
                </a:solidFill>
              </a:rPr>
              <a:t>name</a:t>
            </a:r>
            <a:r>
              <a:rPr lang="zh-CN" altLang="zh-CN" i="0" dirty="0">
                <a:solidFill>
                  <a:srgbClr val="0000FF"/>
                </a:solidFill>
              </a:rPr>
              <a:t>="javaTest"</a:t>
            </a:r>
            <a:r>
              <a:rPr lang="zh-CN" altLang="zh-CN" i="0" dirty="0">
                <a:solidFill>
                  <a:srgbClr val="FF0000"/>
                </a:solidFill>
              </a:rPr>
              <a:t> default</a:t>
            </a:r>
            <a:r>
              <a:rPr lang="zh-CN" altLang="zh-CN" i="0" dirty="0">
                <a:solidFill>
                  <a:srgbClr val="0000FF"/>
                </a:solidFill>
              </a:rPr>
              <a:t>="jar"</a:t>
            </a:r>
            <a:r>
              <a:rPr lang="zh-CN" altLang="zh-CN" i="0" dirty="0">
                <a:solidFill>
                  <a:srgbClr val="FF0000"/>
                </a:solidFill>
              </a:rPr>
              <a:t> basedir</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 </a:t>
            </a:r>
            <a:r>
              <a:rPr lang="zh-CN" altLang="zh-CN" i="0" dirty="0">
                <a:solidFill>
                  <a:srgbClr val="FF0000"/>
                </a:solidFill>
              </a:rPr>
              <a:t>name</a:t>
            </a:r>
            <a:r>
              <a:rPr lang="zh-CN" altLang="zh-CN" i="0" dirty="0">
                <a:solidFill>
                  <a:srgbClr val="0000FF"/>
                </a:solidFill>
              </a:rPr>
              <a:t>="clean"&gt;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delete </a:t>
            </a:r>
            <a:r>
              <a:rPr lang="zh-CN" altLang="zh-CN" i="0" dirty="0">
                <a:solidFill>
                  <a:srgbClr val="FF0000"/>
                </a:solidFill>
              </a:rPr>
              <a:t>dir</a:t>
            </a:r>
            <a:r>
              <a:rPr lang="zh-CN" altLang="zh-CN" i="0" dirty="0">
                <a:solidFill>
                  <a:srgbClr val="0000FF"/>
                </a:solidFill>
              </a:rPr>
              <a:t>="build"/&gt;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sz="1200" i="0" dirty="0">
                <a:solidFill>
                  <a:srgbClr val="000000"/>
                </a:solidFill>
              </a:rPr>
              <a:t>  </a:t>
            </a:r>
            <a:r>
              <a:rPr lang="zh-CN" altLang="zh-CN" sz="500" i="0" dirty="0">
                <a:solidFill>
                  <a:srgbClr val="000000"/>
                </a:solidFill>
              </a:rPr>
              <a:t/>
            </a:r>
            <a:br>
              <a:rPr lang="zh-CN" altLang="zh-CN" sz="500"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 </a:t>
            </a:r>
            <a:r>
              <a:rPr lang="zh-CN" altLang="zh-CN" i="0" dirty="0">
                <a:solidFill>
                  <a:srgbClr val="FF0000"/>
                </a:solidFill>
              </a:rPr>
              <a:t>name</a:t>
            </a:r>
            <a:r>
              <a:rPr lang="zh-CN" altLang="zh-CN" i="0" dirty="0">
                <a:solidFill>
                  <a:srgbClr val="0000FF"/>
                </a:solidFill>
              </a:rPr>
              <a:t>="compile"</a:t>
            </a:r>
            <a:r>
              <a:rPr lang="zh-CN" altLang="zh-CN" i="0" dirty="0">
                <a:solidFill>
                  <a:srgbClr val="FF0000"/>
                </a:solidFill>
              </a:rPr>
              <a:t> depends</a:t>
            </a:r>
            <a:r>
              <a:rPr lang="zh-CN" altLang="zh-CN" i="0" dirty="0">
                <a:solidFill>
                  <a:srgbClr val="0000FF"/>
                </a:solidFill>
              </a:rPr>
              <a:t>="clean"&gt;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mkdir </a:t>
            </a:r>
            <a:r>
              <a:rPr lang="zh-CN" altLang="zh-CN" i="0" dirty="0">
                <a:solidFill>
                  <a:srgbClr val="FF0000"/>
                </a:solidFill>
              </a:rPr>
              <a:t>dir</a:t>
            </a:r>
            <a:r>
              <a:rPr lang="zh-CN" altLang="zh-CN" i="0" dirty="0">
                <a:solidFill>
                  <a:srgbClr val="0000FF"/>
                </a:solidFill>
              </a:rPr>
              <a:t>="build/classes"/&gt;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javac </a:t>
            </a:r>
            <a:r>
              <a:rPr lang="zh-CN" altLang="zh-CN" i="0" dirty="0">
                <a:solidFill>
                  <a:srgbClr val="FF0000"/>
                </a:solidFill>
              </a:rPr>
              <a:t>srcdir</a:t>
            </a:r>
            <a:r>
              <a:rPr lang="zh-CN" altLang="zh-CN" i="0" dirty="0">
                <a:solidFill>
                  <a:srgbClr val="0000FF"/>
                </a:solidFill>
              </a:rPr>
              <a:t>="src"</a:t>
            </a:r>
            <a:r>
              <a:rPr lang="zh-CN" altLang="zh-CN" i="0" dirty="0">
                <a:solidFill>
                  <a:srgbClr val="FF0000"/>
                </a:solidFill>
              </a:rPr>
              <a:t> destdir</a:t>
            </a:r>
            <a:r>
              <a:rPr lang="zh-CN" altLang="zh-CN" i="0" dirty="0">
                <a:solidFill>
                  <a:srgbClr val="0000FF"/>
                </a:solidFill>
              </a:rPr>
              <a:t>="build/classes"/&gt;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sz="1200" i="0" dirty="0">
                <a:solidFill>
                  <a:srgbClr val="000000"/>
                </a:solidFill>
              </a:rPr>
              <a:t>  </a:t>
            </a:r>
            <a:r>
              <a:rPr lang="zh-CN" altLang="zh-CN" sz="900" i="0" dirty="0">
                <a:solidFill>
                  <a:srgbClr val="000000"/>
                </a:solidFill>
              </a:rPr>
              <a:t/>
            </a:r>
            <a:br>
              <a:rPr lang="zh-CN" altLang="zh-CN" sz="900"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 </a:t>
            </a:r>
            <a:r>
              <a:rPr lang="zh-CN" altLang="zh-CN" i="0" dirty="0">
                <a:solidFill>
                  <a:srgbClr val="FF0000"/>
                </a:solidFill>
              </a:rPr>
              <a:t>name</a:t>
            </a:r>
            <a:r>
              <a:rPr lang="zh-CN" altLang="zh-CN" i="0" dirty="0">
                <a:solidFill>
                  <a:srgbClr val="0000FF"/>
                </a:solidFill>
              </a:rPr>
              <a:t>="run"</a:t>
            </a:r>
            <a:r>
              <a:rPr lang="zh-CN" altLang="zh-CN" i="0" dirty="0">
                <a:solidFill>
                  <a:srgbClr val="FF0000"/>
                </a:solidFill>
              </a:rPr>
              <a:t> depends</a:t>
            </a:r>
            <a:r>
              <a:rPr lang="zh-CN" altLang="zh-CN" i="0" dirty="0">
                <a:solidFill>
                  <a:srgbClr val="0000FF"/>
                </a:solidFill>
              </a:rPr>
              <a:t>="compile"&gt;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java </a:t>
            </a:r>
            <a:r>
              <a:rPr lang="zh-CN" altLang="zh-CN" i="0" dirty="0">
                <a:solidFill>
                  <a:srgbClr val="FF0000"/>
                </a:solidFill>
              </a:rPr>
              <a:t>classname</a:t>
            </a:r>
            <a:r>
              <a:rPr lang="zh-CN" altLang="zh-CN" i="0" dirty="0">
                <a:solidFill>
                  <a:srgbClr val="0000FF"/>
                </a:solidFill>
              </a:rPr>
              <a:t>="HelloWorld"&gt;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classpath</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pathelement </a:t>
            </a:r>
            <a:r>
              <a:rPr lang="zh-CN" altLang="zh-CN" i="0" dirty="0">
                <a:solidFill>
                  <a:srgbClr val="FF0000"/>
                </a:solidFill>
              </a:rPr>
              <a:t>path</a:t>
            </a:r>
            <a:r>
              <a:rPr lang="zh-CN" altLang="zh-CN" i="0" dirty="0">
                <a:solidFill>
                  <a:srgbClr val="0000FF"/>
                </a:solidFill>
              </a:rPr>
              <a:t>="build/classes"/&gt;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classpath</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java</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00"/>
                </a:solidFill>
              </a:rPr>
              <a:t> </a:t>
            </a: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sz="900" i="0" dirty="0">
                <a:solidFill>
                  <a:srgbClr val="0000FF"/>
                </a:solidFill>
              </a:rPr>
              <a:t>&lt;</a:t>
            </a:r>
            <a:r>
              <a:rPr lang="zh-CN" altLang="zh-CN" i="0" dirty="0">
                <a:solidFill>
                  <a:srgbClr val="0000FF"/>
                </a:solidFill>
              </a:rPr>
              <a:t>/</a:t>
            </a:r>
            <a:r>
              <a:rPr lang="zh-CN" altLang="zh-CN" i="0" dirty="0">
                <a:solidFill>
                  <a:srgbClr val="800000"/>
                </a:solidFill>
              </a:rPr>
              <a:t>project</a:t>
            </a:r>
            <a:r>
              <a:rPr lang="zh-CN" altLang="zh-CN" i="0" dirty="0">
                <a:solidFill>
                  <a:srgbClr val="0000FF"/>
                </a:solidFill>
              </a:rPr>
              <a:t>&gt;</a:t>
            </a:r>
            <a:endParaRPr lang="zh-CN" altLang="en-US" i="0" dirty="0"/>
          </a:p>
        </p:txBody>
      </p:sp>
    </p:spTree>
    <p:extLst>
      <p:ext uri="{BB962C8B-B14F-4D97-AF65-F5344CB8AC3E}">
        <p14:creationId xmlns:p14="http://schemas.microsoft.com/office/powerpoint/2010/main" val="2173706246"/>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3" name="内容占位符 2"/>
          <p:cNvSpPr>
            <a:spLocks noGrp="1"/>
          </p:cNvSpPr>
          <p:nvPr>
            <p:ph idx="1"/>
          </p:nvPr>
        </p:nvSpPr>
        <p:spPr/>
        <p:txBody>
          <a:bodyPr/>
          <a:lstStyle/>
          <a:p>
            <a:r>
              <a:rPr lang="zh-CN" altLang="en-US" sz="2800" b="1" dirty="0"/>
              <a:t>使用</a:t>
            </a:r>
            <a:r>
              <a:rPr lang="en-US" altLang="zh-CN" sz="2800" b="1" dirty="0"/>
              <a:t>Ant</a:t>
            </a:r>
            <a:r>
              <a:rPr lang="zh-CN" altLang="en-US" sz="2800" b="1" dirty="0"/>
              <a:t>的</a:t>
            </a:r>
            <a:r>
              <a:rPr lang="en-US" altLang="zh-CN" sz="2800" b="1" dirty="0"/>
              <a:t>jar</a:t>
            </a:r>
            <a:r>
              <a:rPr lang="zh-CN" altLang="en-US" sz="2800" b="1" dirty="0"/>
              <a:t>任务生成</a:t>
            </a:r>
            <a:r>
              <a:rPr lang="en-US" altLang="zh-CN" sz="2800" b="1" dirty="0"/>
              <a:t>jar</a:t>
            </a:r>
            <a:r>
              <a:rPr lang="zh-CN" altLang="en-US" sz="2800" b="1" dirty="0"/>
              <a:t>文件</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93</a:t>
            </a:fld>
            <a:endParaRPr lang="en-US" altLang="zh-CN"/>
          </a:p>
        </p:txBody>
      </p:sp>
      <p:sp>
        <p:nvSpPr>
          <p:cNvPr id="5" name="Rectangle 1"/>
          <p:cNvSpPr>
            <a:spLocks noChangeArrowheads="1"/>
          </p:cNvSpPr>
          <p:nvPr/>
        </p:nvSpPr>
        <p:spPr bwMode="auto">
          <a:xfrm>
            <a:off x="457200" y="1660525"/>
            <a:ext cx="85486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i="0" dirty="0">
                <a:solidFill>
                  <a:srgbClr val="0000FF"/>
                </a:solidFill>
              </a:rPr>
              <a:t>……</a:t>
            </a:r>
          </a:p>
          <a:p>
            <a:r>
              <a:rPr lang="zh-CN" altLang="zh-CN" sz="2400" i="0" dirty="0">
                <a:solidFill>
                  <a:srgbClr val="0000FF"/>
                </a:solidFill>
              </a:rPr>
              <a:t>&lt;</a:t>
            </a:r>
            <a:r>
              <a:rPr lang="zh-CN" altLang="zh-CN" sz="2400" i="0" dirty="0">
                <a:solidFill>
                  <a:srgbClr val="800000"/>
                </a:solidFill>
              </a:rPr>
              <a:t>target </a:t>
            </a:r>
            <a:r>
              <a:rPr lang="zh-CN" altLang="zh-CN" sz="2400" i="0" dirty="0">
                <a:solidFill>
                  <a:srgbClr val="FF0000"/>
                </a:solidFill>
              </a:rPr>
              <a:t>name</a:t>
            </a:r>
            <a:r>
              <a:rPr lang="zh-CN" altLang="zh-CN" sz="2400" i="0" dirty="0">
                <a:solidFill>
                  <a:srgbClr val="0000FF"/>
                </a:solidFill>
              </a:rPr>
              <a:t>="jar"</a:t>
            </a:r>
            <a:r>
              <a:rPr lang="zh-CN" altLang="zh-CN" sz="2400" i="0" dirty="0">
                <a:solidFill>
                  <a:srgbClr val="FF0000"/>
                </a:solidFill>
              </a:rPr>
              <a:t> depends</a:t>
            </a:r>
            <a:r>
              <a:rPr lang="zh-CN" altLang="zh-CN" sz="2400" i="0" dirty="0">
                <a:solidFill>
                  <a:srgbClr val="0000FF"/>
                </a:solidFill>
              </a:rPr>
              <a:t>="run"&gt;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jar </a:t>
            </a:r>
            <a:r>
              <a:rPr lang="zh-CN" altLang="zh-CN" sz="2400" i="0" dirty="0">
                <a:solidFill>
                  <a:srgbClr val="FF0000"/>
                </a:solidFill>
              </a:rPr>
              <a:t>destfile</a:t>
            </a:r>
            <a:r>
              <a:rPr lang="zh-CN" altLang="zh-CN" sz="2400" i="0" dirty="0">
                <a:solidFill>
                  <a:srgbClr val="0000FF"/>
                </a:solidFill>
              </a:rPr>
              <a:t>="helloworld.jar"</a:t>
            </a:r>
            <a:r>
              <a:rPr lang="zh-CN" altLang="zh-CN" sz="2400" i="0" dirty="0">
                <a:solidFill>
                  <a:srgbClr val="FF0000"/>
                </a:solidFill>
              </a:rPr>
              <a:t> basedir</a:t>
            </a:r>
            <a:r>
              <a:rPr lang="zh-CN" altLang="zh-CN" sz="2400" i="0" dirty="0">
                <a:solidFill>
                  <a:srgbClr val="0000FF"/>
                </a:solidFill>
              </a:rPr>
              <a:t>="build/classes"&gt;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manifest</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attribute </a:t>
            </a:r>
            <a:r>
              <a:rPr lang="zh-CN" altLang="zh-CN" sz="2400" i="0" dirty="0">
                <a:solidFill>
                  <a:srgbClr val="FF0000"/>
                </a:solidFill>
              </a:rPr>
              <a:t>name</a:t>
            </a:r>
            <a:r>
              <a:rPr lang="zh-CN" altLang="zh-CN" sz="2400" i="0" dirty="0">
                <a:solidFill>
                  <a:srgbClr val="0000FF"/>
                </a:solidFill>
              </a:rPr>
              <a:t>="Main-class"</a:t>
            </a:r>
            <a:r>
              <a:rPr lang="zh-CN" altLang="zh-CN" sz="2400" i="0" dirty="0">
                <a:solidFill>
                  <a:srgbClr val="FF0000"/>
                </a:solidFill>
              </a:rPr>
              <a:t> value</a:t>
            </a:r>
            <a:r>
              <a:rPr lang="zh-CN" altLang="zh-CN" sz="2400" i="0" dirty="0">
                <a:solidFill>
                  <a:srgbClr val="0000FF"/>
                </a:solidFill>
              </a:rPr>
              <a:t>="HelloWorld"/&gt;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manifest</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jar</a:t>
            </a:r>
            <a:r>
              <a:rPr lang="zh-CN" altLang="zh-CN" sz="2400" i="0" dirty="0">
                <a:solidFill>
                  <a:srgbClr val="0000FF"/>
                </a:solidFill>
              </a:rPr>
              <a:t>&gt;</a:t>
            </a:r>
            <a:r>
              <a:rPr lang="zh-CN" altLang="zh-CN" sz="2400" i="0" dirty="0">
                <a:solidFill>
                  <a:srgbClr val="000000"/>
                </a:solidFill>
              </a:rPr>
              <a:t/>
            </a:r>
            <a:br>
              <a:rPr lang="zh-CN" altLang="zh-CN" sz="2400" i="0" dirty="0">
                <a:solidFill>
                  <a:srgbClr val="000000"/>
                </a:solidFill>
              </a:rPr>
            </a:br>
            <a:r>
              <a:rPr lang="zh-CN" altLang="zh-CN" sz="2400" i="0" dirty="0">
                <a:solidFill>
                  <a:srgbClr val="000000"/>
                </a:solidFill>
              </a:rPr>
              <a:t>  </a:t>
            </a:r>
            <a:r>
              <a:rPr lang="zh-CN" altLang="zh-CN" sz="2400" i="0" dirty="0">
                <a:solidFill>
                  <a:srgbClr val="0000FF"/>
                </a:solidFill>
              </a:rPr>
              <a:t>&lt;/</a:t>
            </a:r>
            <a:r>
              <a:rPr lang="zh-CN" altLang="zh-CN" sz="2400" i="0" dirty="0">
                <a:solidFill>
                  <a:srgbClr val="800000"/>
                </a:solidFill>
              </a:rPr>
              <a:t>target</a:t>
            </a:r>
            <a:r>
              <a:rPr lang="zh-CN" altLang="zh-CN" sz="2400" i="0" dirty="0">
                <a:solidFill>
                  <a:srgbClr val="0000FF"/>
                </a:solidFill>
              </a:rPr>
              <a:t>&gt;</a:t>
            </a:r>
            <a:r>
              <a:rPr lang="zh-CN" altLang="zh-CN" sz="2400" i="0" dirty="0"/>
              <a:t> </a:t>
            </a:r>
            <a:endParaRPr lang="zh-CN" altLang="zh-CN" sz="2400" i="0" dirty="0">
              <a:solidFill>
                <a:srgbClr val="000000"/>
              </a:solidFill>
            </a:endParaRPr>
          </a:p>
        </p:txBody>
      </p:sp>
    </p:spTree>
    <p:extLst>
      <p:ext uri="{BB962C8B-B14F-4D97-AF65-F5344CB8AC3E}">
        <p14:creationId xmlns:p14="http://schemas.microsoft.com/office/powerpoint/2010/main" val="1649788436"/>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3" name="内容占位符 2"/>
          <p:cNvSpPr>
            <a:spLocks noGrp="1"/>
          </p:cNvSpPr>
          <p:nvPr>
            <p:ph idx="1"/>
          </p:nvPr>
        </p:nvSpPr>
        <p:spPr/>
        <p:txBody>
          <a:bodyPr/>
          <a:lstStyle/>
          <a:p>
            <a:r>
              <a:rPr lang="zh-CN" altLang="en-US" sz="2800" b="1" dirty="0"/>
              <a:t>使用</a:t>
            </a:r>
            <a:r>
              <a:rPr lang="en-US" altLang="zh-CN" sz="2800" b="1" dirty="0"/>
              <a:t>Ant</a:t>
            </a:r>
            <a:r>
              <a:rPr lang="zh-CN" altLang="en-US" sz="2800" b="1" dirty="0"/>
              <a:t>的</a:t>
            </a:r>
            <a:r>
              <a:rPr lang="en-US" altLang="zh-CN" sz="2800" b="1" dirty="0"/>
              <a:t>war</a:t>
            </a:r>
            <a:r>
              <a:rPr lang="zh-CN" altLang="en-US" sz="2800" b="1" dirty="0"/>
              <a:t>任务打包</a:t>
            </a:r>
            <a:r>
              <a:rPr lang="en-US" altLang="zh-CN" sz="2800" b="1" dirty="0"/>
              <a:t>J2EE Web</a:t>
            </a:r>
            <a:r>
              <a:rPr lang="zh-CN" altLang="en-US" sz="2800" b="1" dirty="0" smtClean="0"/>
              <a:t>项目</a:t>
            </a:r>
            <a:endParaRPr lang="en-US" altLang="zh-CN" sz="2800" b="1" dirty="0" smtClean="0"/>
          </a:p>
          <a:p>
            <a:pPr lvl="1"/>
            <a:r>
              <a:rPr lang="zh-CN" altLang="en-US" dirty="0"/>
              <a:t>建立一个</a:t>
            </a:r>
            <a:r>
              <a:rPr lang="en-US" altLang="zh-CN" dirty="0"/>
              <a:t>J2EE Web</a:t>
            </a:r>
            <a:r>
              <a:rPr lang="zh-CN" altLang="en-US" dirty="0"/>
              <a:t>工程，其目录结构如下图所示</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94</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19943"/>
            <a:ext cx="3733800" cy="401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730722"/>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95</a:t>
            </a:fld>
            <a:endParaRPr lang="en-US" altLang="zh-CN"/>
          </a:p>
        </p:txBody>
      </p:sp>
      <p:sp>
        <p:nvSpPr>
          <p:cNvPr id="5" name="Rectangle 1"/>
          <p:cNvSpPr>
            <a:spLocks noChangeArrowheads="1"/>
          </p:cNvSpPr>
          <p:nvPr/>
        </p:nvSpPr>
        <p:spPr bwMode="auto">
          <a:xfrm>
            <a:off x="381000" y="894051"/>
            <a:ext cx="850265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000" i="0">
                <a:solidFill>
                  <a:srgbClr val="0000FF"/>
                </a:solidFill>
              </a:rPr>
              <a:t>&lt;?</a:t>
            </a:r>
            <a:r>
              <a:rPr lang="zh-CN" altLang="zh-CN" sz="2000" i="0">
                <a:solidFill>
                  <a:srgbClr val="FF00FF"/>
                </a:solidFill>
              </a:rPr>
              <a:t>xml version=“1.0”</a:t>
            </a:r>
            <a:r>
              <a:rPr lang="zh-CN" altLang="zh-CN" sz="2000" i="0">
                <a:solidFill>
                  <a:srgbClr val="0000FF"/>
                </a:solidFill>
              </a:rPr>
              <a:t>?&gt;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project </a:t>
            </a:r>
            <a:r>
              <a:rPr lang="zh-CN" altLang="zh-CN" sz="2000" i="0">
                <a:solidFill>
                  <a:srgbClr val="FF0000"/>
                </a:solidFill>
              </a:rPr>
              <a:t>name</a:t>
            </a:r>
            <a:r>
              <a:rPr lang="zh-CN" altLang="zh-CN" sz="2000" i="0">
                <a:solidFill>
                  <a:srgbClr val="0000FF"/>
                </a:solidFill>
              </a:rPr>
              <a:t>=“antwebproject”</a:t>
            </a:r>
            <a:r>
              <a:rPr lang="zh-CN" altLang="zh-CN" sz="2000" i="0">
                <a:solidFill>
                  <a:srgbClr val="FF0000"/>
                </a:solidFill>
              </a:rPr>
              <a:t>  default</a:t>
            </a:r>
            <a:r>
              <a:rPr lang="zh-CN" altLang="zh-CN" sz="2000" i="0">
                <a:solidFill>
                  <a:srgbClr val="0000FF"/>
                </a:solidFill>
              </a:rPr>
              <a:t>=“war”</a:t>
            </a:r>
            <a:r>
              <a:rPr lang="zh-CN" altLang="zh-CN" sz="2000" i="0">
                <a:solidFill>
                  <a:srgbClr val="FF0000"/>
                </a:solidFill>
              </a:rPr>
              <a:t>basedir</a:t>
            </a:r>
            <a:r>
              <a:rPr lang="zh-CN" altLang="zh-CN" sz="2000" i="0">
                <a:solidFill>
                  <a:srgbClr val="0000FF"/>
                </a:solidFill>
              </a:rPr>
              <a:t>=“.”&gt;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property </a:t>
            </a:r>
            <a:r>
              <a:rPr lang="zh-CN" altLang="zh-CN" sz="2000" i="0">
                <a:solidFill>
                  <a:srgbClr val="FF0000"/>
                </a:solidFill>
              </a:rPr>
              <a:t>name</a:t>
            </a:r>
            <a:r>
              <a:rPr lang="zh-CN" altLang="zh-CN" sz="2000" i="0">
                <a:solidFill>
                  <a:srgbClr val="0000FF"/>
                </a:solidFill>
              </a:rPr>
              <a:t>=“classes”</a:t>
            </a:r>
            <a:r>
              <a:rPr lang="zh-CN" altLang="zh-CN" sz="2000" i="0">
                <a:solidFill>
                  <a:srgbClr val="FF0000"/>
                </a:solidFill>
              </a:rPr>
              <a:t> value</a:t>
            </a:r>
            <a:r>
              <a:rPr lang="zh-CN" altLang="zh-CN" sz="2000" i="0">
                <a:solidFill>
                  <a:srgbClr val="0000FF"/>
                </a:solidFill>
              </a:rPr>
              <a:t>=“build/classes”/&gt;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property </a:t>
            </a:r>
            <a:r>
              <a:rPr lang="zh-CN" altLang="zh-CN" sz="2000" i="0">
                <a:solidFill>
                  <a:srgbClr val="FF0000"/>
                </a:solidFill>
              </a:rPr>
              <a:t>name</a:t>
            </a:r>
            <a:r>
              <a:rPr lang="zh-CN" altLang="zh-CN" sz="2000" i="0">
                <a:solidFill>
                  <a:srgbClr val="0000FF"/>
                </a:solidFill>
              </a:rPr>
              <a:t>=“build”</a:t>
            </a:r>
            <a:r>
              <a:rPr lang="zh-CN" altLang="zh-CN" sz="2000" i="0">
                <a:solidFill>
                  <a:srgbClr val="FF0000"/>
                </a:solidFill>
              </a:rPr>
              <a:t>value</a:t>
            </a:r>
            <a:r>
              <a:rPr lang="zh-CN" altLang="zh-CN" sz="2000" i="0">
                <a:solidFill>
                  <a:srgbClr val="0000FF"/>
                </a:solidFill>
              </a:rPr>
              <a:t>=“build”/&gt;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property </a:t>
            </a:r>
            <a:r>
              <a:rPr lang="zh-CN" altLang="zh-CN" sz="2000" i="0">
                <a:solidFill>
                  <a:srgbClr val="FF0000"/>
                </a:solidFill>
              </a:rPr>
              <a:t>name</a:t>
            </a:r>
            <a:r>
              <a:rPr lang="zh-CN" altLang="zh-CN" sz="2000" i="0">
                <a:solidFill>
                  <a:srgbClr val="0000FF"/>
                </a:solidFill>
              </a:rPr>
              <a:t>=“lib”</a:t>
            </a:r>
            <a:r>
              <a:rPr lang="zh-CN" altLang="zh-CN" sz="2000" i="0">
                <a:solidFill>
                  <a:srgbClr val="FF0000"/>
                </a:solidFill>
              </a:rPr>
              <a:t>value</a:t>
            </a:r>
            <a:r>
              <a:rPr lang="zh-CN" altLang="zh-CN" sz="2000" i="0">
                <a:solidFill>
                  <a:srgbClr val="0000FF"/>
                </a:solidFill>
              </a:rPr>
              <a:t>=“WebRoot/WEB-INF/lib”/&gt;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8000"/>
                </a:solidFill>
              </a:rPr>
              <a:t>&lt;!-- 删除build路径--&gt;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target </a:t>
            </a:r>
            <a:r>
              <a:rPr lang="zh-CN" altLang="zh-CN" sz="2000" i="0">
                <a:solidFill>
                  <a:srgbClr val="FF0000"/>
                </a:solidFill>
              </a:rPr>
              <a:t>name</a:t>
            </a:r>
            <a:r>
              <a:rPr lang="zh-CN" altLang="zh-CN" sz="2000" i="0">
                <a:solidFill>
                  <a:srgbClr val="0000FF"/>
                </a:solidFill>
              </a:rPr>
              <a:t>=“clean”&gt;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delete </a:t>
            </a:r>
            <a:r>
              <a:rPr lang="zh-CN" altLang="zh-CN" sz="2000" i="0">
                <a:solidFill>
                  <a:srgbClr val="FF0000"/>
                </a:solidFill>
              </a:rPr>
              <a:t>dir</a:t>
            </a:r>
            <a:r>
              <a:rPr lang="zh-CN" altLang="zh-CN" sz="2000" i="0">
                <a:solidFill>
                  <a:srgbClr val="0000FF"/>
                </a:solidFill>
              </a:rPr>
              <a:t>=“build”/&gt;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target</a:t>
            </a:r>
            <a:r>
              <a:rPr lang="zh-CN" altLang="zh-CN" sz="2000" i="0">
                <a:solidFill>
                  <a:srgbClr val="0000FF"/>
                </a:solidFill>
              </a:rPr>
              <a:t>&gt;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br>
              <a:rPr lang="zh-CN" altLang="zh-CN" sz="2000" i="0">
                <a:solidFill>
                  <a:srgbClr val="000000"/>
                </a:solidFill>
              </a:rPr>
            </a:br>
            <a:r>
              <a:rPr lang="zh-CN" altLang="zh-CN" sz="2000" i="0">
                <a:solidFill>
                  <a:srgbClr val="000000"/>
                </a:solidFill>
              </a:rPr>
              <a:t>      </a:t>
            </a:r>
            <a:r>
              <a:rPr lang="zh-CN" altLang="zh-CN" sz="2000" i="0">
                <a:solidFill>
                  <a:srgbClr val="008000"/>
                </a:solidFill>
              </a:rPr>
              <a:t>&lt;!-- 建立build/classes路径，并编译class文件到build/classes路径下--&gt;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target </a:t>
            </a:r>
            <a:r>
              <a:rPr lang="zh-CN" altLang="zh-CN" sz="2000" i="0">
                <a:solidFill>
                  <a:srgbClr val="FF0000"/>
                </a:solidFill>
              </a:rPr>
              <a:t>name</a:t>
            </a:r>
            <a:r>
              <a:rPr lang="zh-CN" altLang="zh-CN" sz="2000" i="0">
                <a:solidFill>
                  <a:srgbClr val="0000FF"/>
                </a:solidFill>
              </a:rPr>
              <a:t>=“compile”</a:t>
            </a:r>
            <a:r>
              <a:rPr lang="zh-CN" altLang="zh-CN" sz="2000" i="0">
                <a:solidFill>
                  <a:srgbClr val="FF0000"/>
                </a:solidFill>
              </a:rPr>
              <a:t> depends</a:t>
            </a:r>
            <a:r>
              <a:rPr lang="zh-CN" altLang="zh-CN" sz="2000" i="0">
                <a:solidFill>
                  <a:srgbClr val="0000FF"/>
                </a:solidFill>
              </a:rPr>
              <a:t>=“clean”&gt;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mkdir </a:t>
            </a:r>
            <a:r>
              <a:rPr lang="zh-CN" altLang="zh-CN" sz="2000" i="0">
                <a:solidFill>
                  <a:srgbClr val="FF0000"/>
                </a:solidFill>
              </a:rPr>
              <a:t>dir</a:t>
            </a:r>
            <a:r>
              <a:rPr lang="zh-CN" altLang="zh-CN" sz="2000" i="0">
                <a:solidFill>
                  <a:srgbClr val="0000FF"/>
                </a:solidFill>
              </a:rPr>
              <a:t>=“${classes}”/&gt;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javac </a:t>
            </a:r>
            <a:r>
              <a:rPr lang="zh-CN" altLang="zh-CN" sz="2000" i="0">
                <a:solidFill>
                  <a:srgbClr val="FF0000"/>
                </a:solidFill>
              </a:rPr>
              <a:t>srcdir</a:t>
            </a:r>
            <a:r>
              <a:rPr lang="zh-CN" altLang="zh-CN" sz="2000" i="0">
                <a:solidFill>
                  <a:srgbClr val="0000FF"/>
                </a:solidFill>
              </a:rPr>
              <a:t>=“src”</a:t>
            </a:r>
            <a:r>
              <a:rPr lang="zh-CN" altLang="zh-CN" sz="2000" i="0">
                <a:solidFill>
                  <a:srgbClr val="FF0000"/>
                </a:solidFill>
              </a:rPr>
              <a:t> destdir</a:t>
            </a:r>
            <a:r>
              <a:rPr lang="zh-CN" altLang="zh-CN" sz="2000" i="0">
                <a:solidFill>
                  <a:srgbClr val="0000FF"/>
                </a:solidFill>
              </a:rPr>
              <a:t>=“${classes}”/&gt;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zh-CN" altLang="zh-CN" sz="2000" i="0">
                <a:solidFill>
                  <a:srgbClr val="0000FF"/>
                </a:solidFill>
              </a:rPr>
              <a:t>&lt;/</a:t>
            </a:r>
            <a:r>
              <a:rPr lang="zh-CN" altLang="zh-CN" sz="2000" i="0">
                <a:solidFill>
                  <a:srgbClr val="800000"/>
                </a:solidFill>
              </a:rPr>
              <a:t>target</a:t>
            </a:r>
            <a:r>
              <a:rPr lang="zh-CN" altLang="zh-CN" sz="2000" i="0">
                <a:solidFill>
                  <a:srgbClr val="0000FF"/>
                </a:solidFill>
              </a:rPr>
              <a:t>&gt;</a:t>
            </a:r>
            <a:r>
              <a:rPr lang="zh-CN" altLang="zh-CN" sz="2000" i="0">
                <a:solidFill>
                  <a:srgbClr val="000000"/>
                </a:solidFill>
              </a:rPr>
              <a:t/>
            </a:r>
            <a:br>
              <a:rPr lang="zh-CN" altLang="zh-CN" sz="2000" i="0">
                <a:solidFill>
                  <a:srgbClr val="000000"/>
                </a:solidFill>
              </a:rPr>
            </a:br>
            <a:r>
              <a:rPr lang="zh-CN" altLang="zh-CN" sz="2000" i="0">
                <a:solidFill>
                  <a:srgbClr val="000000"/>
                </a:solidFill>
              </a:rPr>
              <a:t> </a:t>
            </a:r>
            <a:r>
              <a:rPr lang="en-US" altLang="zh-CN" sz="2000" i="0" dirty="0">
                <a:solidFill>
                  <a:srgbClr val="000000"/>
                </a:solidFill>
              </a:rPr>
              <a:t>    </a:t>
            </a:r>
            <a:r>
              <a:rPr lang="zh-CN" altLang="zh-CN" sz="2000" i="0" dirty="0">
                <a:solidFill>
                  <a:srgbClr val="008000"/>
                </a:solidFill>
              </a:rPr>
              <a:t>&lt;!-- </a:t>
            </a:r>
            <a:r>
              <a:rPr lang="zh-CN" altLang="en-US" sz="2000" i="0" dirty="0">
                <a:solidFill>
                  <a:srgbClr val="008000"/>
                </a:solidFill>
              </a:rPr>
              <a:t>待续 </a:t>
            </a:r>
            <a:r>
              <a:rPr lang="zh-CN" altLang="zh-CN" sz="2000" i="0" dirty="0">
                <a:solidFill>
                  <a:srgbClr val="008000"/>
                </a:solidFill>
              </a:rPr>
              <a:t>--&gt;</a:t>
            </a:r>
            <a:r>
              <a:rPr lang="zh-CN" altLang="zh-CN" sz="2000" i="0" dirty="0">
                <a:solidFill>
                  <a:srgbClr val="000000"/>
                </a:solidFill>
              </a:rPr>
              <a:t>     </a:t>
            </a:r>
          </a:p>
        </p:txBody>
      </p:sp>
    </p:spTree>
    <p:extLst>
      <p:ext uri="{BB962C8B-B14F-4D97-AF65-F5344CB8AC3E}">
        <p14:creationId xmlns:p14="http://schemas.microsoft.com/office/powerpoint/2010/main" val="1598481595"/>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en-US" altLang="zh-CN" dirty="0"/>
              <a:t>Ant</a:t>
            </a:r>
            <a:r>
              <a:rPr lang="zh-CN" altLang="en-US" dirty="0"/>
              <a:t>构建和部署</a:t>
            </a:r>
            <a:r>
              <a:rPr lang="en-US" altLang="zh-CN" dirty="0"/>
              <a:t>Java</a:t>
            </a:r>
            <a:r>
              <a:rPr lang="zh-CN" altLang="en-US" dirty="0"/>
              <a:t>工程</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96</a:t>
            </a:fld>
            <a:endParaRPr lang="en-US" altLang="zh-CN"/>
          </a:p>
        </p:txBody>
      </p:sp>
      <p:sp>
        <p:nvSpPr>
          <p:cNvPr id="5" name="Rectangle 1"/>
          <p:cNvSpPr>
            <a:spLocks noChangeArrowheads="1"/>
          </p:cNvSpPr>
          <p:nvPr/>
        </p:nvSpPr>
        <p:spPr bwMode="auto">
          <a:xfrm>
            <a:off x="179388" y="1268413"/>
            <a:ext cx="880427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i="0" dirty="0">
                <a:solidFill>
                  <a:srgbClr val="000000"/>
                </a:solidFill>
              </a:rPr>
              <a:t> </a:t>
            </a:r>
            <a:br>
              <a:rPr lang="zh-CN" altLang="zh-CN" i="0" dirty="0">
                <a:solidFill>
                  <a:srgbClr val="000000"/>
                </a:solidFill>
              </a:rPr>
            </a:br>
            <a:r>
              <a:rPr lang="zh-CN" altLang="zh-CN" i="0" dirty="0">
                <a:solidFill>
                  <a:srgbClr val="000000"/>
                </a:solidFill>
              </a:rPr>
              <a:t>      </a:t>
            </a:r>
            <a:r>
              <a:rPr lang="zh-CN" altLang="zh-CN" i="0" dirty="0">
                <a:solidFill>
                  <a:srgbClr val="008000"/>
                </a:solidFill>
              </a:rPr>
              <a:t>&lt;!-- 打war包--&gt;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 </a:t>
            </a:r>
            <a:r>
              <a:rPr lang="zh-CN" altLang="zh-CN" i="0" dirty="0">
                <a:solidFill>
                  <a:srgbClr val="FF0000"/>
                </a:solidFill>
              </a:rPr>
              <a:t>name</a:t>
            </a:r>
            <a:r>
              <a:rPr lang="zh-CN" altLang="zh-CN" i="0" dirty="0">
                <a:solidFill>
                  <a:srgbClr val="0000FF"/>
                </a:solidFill>
              </a:rPr>
              <a:t>="war"</a:t>
            </a:r>
            <a:r>
              <a:rPr lang="zh-CN" altLang="zh-CN" i="0" dirty="0">
                <a:solidFill>
                  <a:srgbClr val="FF0000"/>
                </a:solidFill>
              </a:rPr>
              <a:t> depends</a:t>
            </a:r>
            <a:r>
              <a:rPr lang="zh-CN" altLang="zh-CN" i="0" dirty="0">
                <a:solidFill>
                  <a:srgbClr val="0000FF"/>
                </a:solidFill>
              </a:rPr>
              <a:t>="compile"&gt;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war </a:t>
            </a:r>
            <a:r>
              <a:rPr lang="zh-CN" altLang="zh-CN" i="0" dirty="0">
                <a:solidFill>
                  <a:srgbClr val="FF0000"/>
                </a:solidFill>
              </a:rPr>
              <a:t>destfile</a:t>
            </a:r>
            <a:r>
              <a:rPr lang="zh-CN" altLang="zh-CN" i="0" dirty="0">
                <a:solidFill>
                  <a:srgbClr val="0000FF"/>
                </a:solidFill>
              </a:rPr>
              <a:t>="${build}/antwebproject.war"</a:t>
            </a:r>
            <a:r>
              <a:rPr lang="zh-CN" altLang="zh-CN" i="0" dirty="0">
                <a:solidFill>
                  <a:srgbClr val="FF0000"/>
                </a:solidFill>
              </a:rPr>
              <a:t> webxml</a:t>
            </a:r>
            <a:r>
              <a:rPr lang="zh-CN" altLang="zh-CN" i="0" dirty="0">
                <a:solidFill>
                  <a:srgbClr val="0000FF"/>
                </a:solidFill>
              </a:rPr>
              <a:t>="WebRoot/WEB-INF/web.xml"&gt;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8000"/>
                </a:solidFill>
              </a:rPr>
              <a:t>&lt;!-- 拷贝WebRoot下除了WEB-INF和META-INF的两个文件夹--&gt;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fileset </a:t>
            </a:r>
            <a:r>
              <a:rPr lang="zh-CN" altLang="zh-CN" i="0" dirty="0">
                <a:solidFill>
                  <a:srgbClr val="FF0000"/>
                </a:solidFill>
              </a:rPr>
              <a:t>dir</a:t>
            </a:r>
            <a:r>
              <a:rPr lang="zh-CN" altLang="zh-CN" i="0" dirty="0">
                <a:solidFill>
                  <a:srgbClr val="0000FF"/>
                </a:solidFill>
              </a:rPr>
              <a:t>="WebRoot"</a:t>
            </a:r>
            <a:r>
              <a:rPr lang="zh-CN" altLang="zh-CN" i="0" dirty="0">
                <a:solidFill>
                  <a:srgbClr val="FF0000"/>
                </a:solidFill>
              </a:rPr>
              <a:t> includes</a:t>
            </a:r>
            <a:r>
              <a:rPr lang="zh-CN" altLang="zh-CN" i="0" dirty="0">
                <a:solidFill>
                  <a:srgbClr val="0000FF"/>
                </a:solidFill>
              </a:rPr>
              <a:t>="**/*.jsp"/&gt;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br>
              <a:rPr lang="zh-CN" altLang="zh-CN" i="0" dirty="0">
                <a:solidFill>
                  <a:srgbClr val="000000"/>
                </a:solidFill>
              </a:rPr>
            </a:br>
            <a:r>
              <a:rPr lang="zh-CN" altLang="zh-CN" i="0" dirty="0">
                <a:solidFill>
                  <a:srgbClr val="000000"/>
                </a:solidFill>
              </a:rPr>
              <a:t>             </a:t>
            </a:r>
            <a:r>
              <a:rPr lang="zh-CN" altLang="zh-CN" i="0" dirty="0">
                <a:solidFill>
                  <a:srgbClr val="008000"/>
                </a:solidFill>
              </a:rPr>
              <a:t>&lt;!-- 拷贝lib目录下的jar包--&gt;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lib </a:t>
            </a:r>
            <a:r>
              <a:rPr lang="zh-CN" altLang="zh-CN" i="0" dirty="0">
                <a:solidFill>
                  <a:srgbClr val="FF0000"/>
                </a:solidFill>
              </a:rPr>
              <a:t>dir</a:t>
            </a:r>
            <a:r>
              <a:rPr lang="zh-CN" altLang="zh-CN" i="0" dirty="0">
                <a:solidFill>
                  <a:srgbClr val="0000FF"/>
                </a:solidFill>
              </a:rPr>
              <a:t>="${lib}"/&gt;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8000"/>
                </a:solidFill>
              </a:rPr>
              <a:t>&lt;!-- 拷贝build/classes下的class文件--&gt;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classesdir</a:t>
            </a:r>
            <a:r>
              <a:rPr lang="zh-CN" altLang="zh-CN" i="0" dirty="0">
                <a:solidFill>
                  <a:srgbClr val="0000FF"/>
                </a:solidFill>
              </a:rPr>
              <a:t>="${classes}"/&gt;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war</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target</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r>
              <a:rPr lang="zh-CN" altLang="zh-CN" i="0" dirty="0">
                <a:solidFill>
                  <a:srgbClr val="000000"/>
                </a:solidFill>
              </a:rPr>
              <a:t>  </a:t>
            </a:r>
            <a:r>
              <a:rPr lang="zh-CN" altLang="zh-CN" i="0" dirty="0">
                <a:solidFill>
                  <a:srgbClr val="0000FF"/>
                </a:solidFill>
              </a:rPr>
              <a:t>&lt;/</a:t>
            </a:r>
            <a:r>
              <a:rPr lang="zh-CN" altLang="zh-CN" i="0" dirty="0">
                <a:solidFill>
                  <a:srgbClr val="800000"/>
                </a:solidFill>
              </a:rPr>
              <a:t>project</a:t>
            </a:r>
            <a:r>
              <a:rPr lang="zh-CN" altLang="zh-CN" i="0" dirty="0">
                <a:solidFill>
                  <a:srgbClr val="0000FF"/>
                </a:solidFill>
              </a:rPr>
              <a:t>&gt;</a:t>
            </a:r>
            <a:r>
              <a:rPr lang="zh-CN" altLang="zh-CN" i="0" dirty="0">
                <a:solidFill>
                  <a:srgbClr val="000000"/>
                </a:solidFill>
              </a:rPr>
              <a:t/>
            </a:r>
            <a:br>
              <a:rPr lang="zh-CN" altLang="zh-CN" i="0" dirty="0">
                <a:solidFill>
                  <a:srgbClr val="000000"/>
                </a:solidFill>
              </a:rPr>
            </a:br>
            <a:endParaRPr lang="zh-CN" altLang="zh-CN" i="0" dirty="0">
              <a:solidFill>
                <a:srgbClr val="000000"/>
              </a:solidFill>
            </a:endParaRPr>
          </a:p>
        </p:txBody>
      </p:sp>
    </p:spTree>
    <p:extLst>
      <p:ext uri="{BB962C8B-B14F-4D97-AF65-F5344CB8AC3E}">
        <p14:creationId xmlns:p14="http://schemas.microsoft.com/office/powerpoint/2010/main" val="34173925"/>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Ant+JUnit</a:t>
            </a:r>
            <a:r>
              <a:rPr lang="zh-CN" altLang="en-US" dirty="0" smtClean="0"/>
              <a:t>实现测试</a:t>
            </a:r>
            <a:endParaRPr lang="zh-CN" altLang="en-US" dirty="0"/>
          </a:p>
        </p:txBody>
      </p:sp>
      <p:sp>
        <p:nvSpPr>
          <p:cNvPr id="3" name="内容占位符 2"/>
          <p:cNvSpPr>
            <a:spLocks noGrp="1"/>
          </p:cNvSpPr>
          <p:nvPr>
            <p:ph idx="1"/>
          </p:nvPr>
        </p:nvSpPr>
        <p:spPr/>
        <p:txBody>
          <a:bodyPr/>
          <a:lstStyle/>
          <a:p>
            <a:r>
              <a:rPr lang="zh-CN" altLang="en-US" dirty="0" smtClean="0"/>
              <a:t>除了</a:t>
            </a:r>
            <a:r>
              <a:rPr lang="zh-CN" altLang="en-US" dirty="0"/>
              <a:t>使用</a:t>
            </a:r>
            <a:r>
              <a:rPr lang="en-US" altLang="zh-CN" b="1" dirty="0"/>
              <a:t>Java</a:t>
            </a:r>
            <a:r>
              <a:rPr lang="zh-CN" altLang="en-US" dirty="0"/>
              <a:t>来直接运行</a:t>
            </a:r>
            <a:r>
              <a:rPr lang="en-US" altLang="zh-CN" dirty="0" err="1"/>
              <a:t>junit</a:t>
            </a:r>
            <a:r>
              <a:rPr lang="zh-CN" altLang="en-US" dirty="0"/>
              <a:t>之外，我们还可以使用</a:t>
            </a:r>
            <a:r>
              <a:rPr lang="en-US" altLang="zh-CN" dirty="0" err="1"/>
              <a:t>junit</a:t>
            </a:r>
            <a:r>
              <a:rPr lang="zh-CN" altLang="en-US" dirty="0"/>
              <a:t>提供的</a:t>
            </a:r>
            <a:r>
              <a:rPr lang="en-US" altLang="zh-CN" dirty="0" err="1"/>
              <a:t>junit</a:t>
            </a:r>
            <a:r>
              <a:rPr lang="en-US" altLang="zh-CN" dirty="0"/>
              <a:t> task</a:t>
            </a:r>
            <a:r>
              <a:rPr lang="zh-CN" altLang="en-US" dirty="0"/>
              <a:t>与</a:t>
            </a:r>
            <a:r>
              <a:rPr lang="en-US" altLang="zh-CN" dirty="0"/>
              <a:t>ant</a:t>
            </a:r>
            <a:r>
              <a:rPr lang="zh-CN" altLang="en-US" dirty="0"/>
              <a:t>结合来运行。涉及的几个主要的</a:t>
            </a:r>
            <a:r>
              <a:rPr lang="en-US" altLang="zh-CN" dirty="0"/>
              <a:t>ant task</a:t>
            </a:r>
            <a:r>
              <a:rPr lang="zh-CN" altLang="en-US" dirty="0"/>
              <a:t>如下：</a:t>
            </a:r>
          </a:p>
          <a:p>
            <a:pPr lvl="1"/>
            <a:r>
              <a:rPr lang="en-US" altLang="zh-CN" b="1" dirty="0" smtClean="0">
                <a:solidFill>
                  <a:srgbClr val="FF0000"/>
                </a:solidFill>
              </a:rPr>
              <a:t>&lt;</a:t>
            </a:r>
            <a:r>
              <a:rPr lang="en-US" altLang="zh-CN" b="1" dirty="0" err="1">
                <a:solidFill>
                  <a:srgbClr val="FF0000"/>
                </a:solidFill>
              </a:rPr>
              <a:t>junit</a:t>
            </a:r>
            <a:r>
              <a:rPr lang="en-US" altLang="zh-CN" b="1" dirty="0">
                <a:solidFill>
                  <a:srgbClr val="FF0000"/>
                </a:solidFill>
              </a:rPr>
              <a:t>&gt;</a:t>
            </a:r>
            <a:r>
              <a:rPr lang="zh-CN" altLang="en-US" dirty="0"/>
              <a:t>，定义一个</a:t>
            </a:r>
            <a:r>
              <a:rPr lang="en-US" altLang="zh-CN" dirty="0" err="1"/>
              <a:t>junit</a:t>
            </a:r>
            <a:r>
              <a:rPr lang="en-US" altLang="zh-CN" dirty="0"/>
              <a:t> task</a:t>
            </a:r>
          </a:p>
          <a:p>
            <a:pPr lvl="1"/>
            <a:r>
              <a:rPr lang="en-US" altLang="zh-CN" b="1" dirty="0">
                <a:solidFill>
                  <a:srgbClr val="FF0000"/>
                </a:solidFill>
              </a:rPr>
              <a:t>&lt;</a:t>
            </a:r>
            <a:r>
              <a:rPr lang="en-US" altLang="zh-CN" b="1" dirty="0" err="1">
                <a:solidFill>
                  <a:srgbClr val="FF0000"/>
                </a:solidFill>
              </a:rPr>
              <a:t>batchtest</a:t>
            </a:r>
            <a:r>
              <a:rPr lang="en-US" altLang="zh-CN" b="1" dirty="0">
                <a:solidFill>
                  <a:srgbClr val="FF0000"/>
                </a:solidFill>
              </a:rPr>
              <a:t>&gt;</a:t>
            </a:r>
            <a:r>
              <a:rPr lang="zh-CN" altLang="en-US" dirty="0"/>
              <a:t>，位于</a:t>
            </a:r>
            <a:r>
              <a:rPr lang="en-US" altLang="zh-CN" dirty="0"/>
              <a:t>&lt;</a:t>
            </a:r>
            <a:r>
              <a:rPr lang="en-US" altLang="zh-CN" dirty="0" err="1"/>
              <a:t>junit</a:t>
            </a:r>
            <a:r>
              <a:rPr lang="en-US" altLang="zh-CN" dirty="0"/>
              <a:t>&gt;</a:t>
            </a:r>
            <a:r>
              <a:rPr lang="zh-CN" altLang="en-US" dirty="0"/>
              <a:t>中，运行多个</a:t>
            </a:r>
            <a:r>
              <a:rPr lang="en-US" altLang="zh-CN" dirty="0" err="1"/>
              <a:t>TestCase</a:t>
            </a:r>
            <a:endParaRPr lang="en-US" altLang="zh-CN" dirty="0"/>
          </a:p>
          <a:p>
            <a:pPr lvl="1"/>
            <a:r>
              <a:rPr lang="en-US" altLang="zh-CN" b="1" dirty="0">
                <a:solidFill>
                  <a:srgbClr val="FF0000"/>
                </a:solidFill>
              </a:rPr>
              <a:t>&lt;test&gt;</a:t>
            </a:r>
            <a:r>
              <a:rPr lang="zh-CN" altLang="en-US" dirty="0"/>
              <a:t>，位于</a:t>
            </a:r>
            <a:r>
              <a:rPr lang="en-US" altLang="zh-CN" dirty="0"/>
              <a:t>&lt;</a:t>
            </a:r>
            <a:r>
              <a:rPr lang="en-US" altLang="zh-CN" dirty="0" err="1"/>
              <a:t>junit</a:t>
            </a:r>
            <a:r>
              <a:rPr lang="en-US" altLang="zh-CN" dirty="0"/>
              <a:t>&gt;</a:t>
            </a:r>
            <a:r>
              <a:rPr lang="zh-CN" altLang="en-US" dirty="0"/>
              <a:t>中，运行单个</a:t>
            </a:r>
            <a:r>
              <a:rPr lang="en-US" altLang="zh-CN" dirty="0" err="1"/>
              <a:t>TestCase</a:t>
            </a:r>
            <a:endParaRPr lang="en-US" altLang="zh-CN" dirty="0"/>
          </a:p>
          <a:p>
            <a:pPr lvl="1"/>
            <a:r>
              <a:rPr lang="en-US" altLang="zh-CN" b="1" dirty="0">
                <a:solidFill>
                  <a:srgbClr val="FF0000"/>
                </a:solidFill>
              </a:rPr>
              <a:t>&lt;formatter&gt;</a:t>
            </a:r>
            <a:r>
              <a:rPr lang="zh-CN" altLang="en-US" dirty="0"/>
              <a:t>，位于</a:t>
            </a:r>
            <a:r>
              <a:rPr lang="en-US" altLang="zh-CN" dirty="0"/>
              <a:t>&lt;</a:t>
            </a:r>
            <a:r>
              <a:rPr lang="en-US" altLang="zh-CN" dirty="0" err="1"/>
              <a:t>junit</a:t>
            </a:r>
            <a:r>
              <a:rPr lang="en-US" altLang="zh-CN" dirty="0"/>
              <a:t>&gt;</a:t>
            </a:r>
            <a:r>
              <a:rPr lang="zh-CN" altLang="en-US" dirty="0"/>
              <a:t>中，定义一个测试结果输出格式</a:t>
            </a:r>
          </a:p>
          <a:p>
            <a:pPr lvl="1"/>
            <a:r>
              <a:rPr lang="en-US" altLang="zh-CN" b="1" dirty="0">
                <a:solidFill>
                  <a:srgbClr val="FF0000"/>
                </a:solidFill>
              </a:rPr>
              <a:t>&lt;</a:t>
            </a:r>
            <a:r>
              <a:rPr lang="en-US" altLang="zh-CN" b="1" dirty="0" err="1">
                <a:solidFill>
                  <a:srgbClr val="FF0000"/>
                </a:solidFill>
              </a:rPr>
              <a:t>junitreport</a:t>
            </a:r>
            <a:r>
              <a:rPr lang="en-US" altLang="zh-CN" b="1" dirty="0">
                <a:solidFill>
                  <a:srgbClr val="FF0000"/>
                </a:solidFill>
              </a:rPr>
              <a:t>&gt;</a:t>
            </a:r>
            <a:r>
              <a:rPr lang="zh-CN" altLang="en-US" dirty="0"/>
              <a:t>，定义一个</a:t>
            </a:r>
            <a:r>
              <a:rPr lang="en-US" altLang="zh-CN" dirty="0" err="1"/>
              <a:t>junitreport</a:t>
            </a:r>
            <a:r>
              <a:rPr lang="en-US" altLang="zh-CN" dirty="0"/>
              <a:t> task</a:t>
            </a:r>
          </a:p>
          <a:p>
            <a:pPr lvl="1"/>
            <a:r>
              <a:rPr lang="en-US" altLang="zh-CN" b="1" dirty="0">
                <a:solidFill>
                  <a:srgbClr val="FF0000"/>
                </a:solidFill>
              </a:rPr>
              <a:t>&lt;report&gt;</a:t>
            </a:r>
            <a:r>
              <a:rPr lang="zh-CN" altLang="en-US" dirty="0"/>
              <a:t>，位于</a:t>
            </a:r>
            <a:r>
              <a:rPr lang="en-US" altLang="zh-CN" dirty="0"/>
              <a:t>&lt;</a:t>
            </a:r>
            <a:r>
              <a:rPr lang="en-US" altLang="zh-CN" dirty="0" err="1"/>
              <a:t>junitreport</a:t>
            </a:r>
            <a:r>
              <a:rPr lang="en-US" altLang="zh-CN" dirty="0"/>
              <a:t>&gt;</a:t>
            </a:r>
            <a:r>
              <a:rPr lang="zh-CN" altLang="en-US" dirty="0"/>
              <a:t>中，输出一个</a:t>
            </a:r>
            <a:r>
              <a:rPr lang="en-US" altLang="zh-CN" dirty="0" err="1"/>
              <a:t>junit</a:t>
            </a:r>
            <a:r>
              <a:rPr lang="en-US" altLang="zh-CN" dirty="0"/>
              <a:t> report</a:t>
            </a:r>
          </a:p>
          <a:p>
            <a:endParaRPr lang="zh-CN" altLang="en-US" dirty="0"/>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97</a:t>
            </a:fld>
            <a:endParaRPr lang="en-US" altLang="zh-CN"/>
          </a:p>
        </p:txBody>
      </p:sp>
    </p:spTree>
    <p:extLst>
      <p:ext uri="{BB962C8B-B14F-4D97-AF65-F5344CB8AC3E}">
        <p14:creationId xmlns:p14="http://schemas.microsoft.com/office/powerpoint/2010/main" val="3234100877"/>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Ant+JUnit</a:t>
            </a:r>
            <a:r>
              <a:rPr lang="zh-CN" altLang="en-US" dirty="0"/>
              <a:t>实现测试</a:t>
            </a:r>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98</a:t>
            </a:fld>
            <a:endParaRPr lang="en-US" altLang="zh-CN"/>
          </a:p>
        </p:txBody>
      </p:sp>
      <p:pic>
        <p:nvPicPr>
          <p:cNvPr id="5" name="图片 4"/>
          <p:cNvPicPr>
            <a:picLocks noChangeAspect="1"/>
          </p:cNvPicPr>
          <p:nvPr/>
        </p:nvPicPr>
        <p:blipFill>
          <a:blip r:embed="rId2"/>
          <a:stretch>
            <a:fillRect/>
          </a:stretch>
        </p:blipFill>
        <p:spPr>
          <a:xfrm>
            <a:off x="381000" y="976745"/>
            <a:ext cx="8458200" cy="5299834"/>
          </a:xfrm>
          <a:prstGeom prst="rect">
            <a:avLst/>
          </a:prstGeom>
        </p:spPr>
      </p:pic>
      <p:sp>
        <p:nvSpPr>
          <p:cNvPr id="6" name="线形标注 1 5"/>
          <p:cNvSpPr/>
          <p:nvPr/>
        </p:nvSpPr>
        <p:spPr bwMode="auto">
          <a:xfrm>
            <a:off x="6499225" y="316923"/>
            <a:ext cx="1905000" cy="406977"/>
          </a:xfrm>
          <a:prstGeom prst="borderCallout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依赖编译任务</a:t>
            </a:r>
          </a:p>
        </p:txBody>
      </p:sp>
      <p:sp>
        <p:nvSpPr>
          <p:cNvPr id="7" name="线形标注 1 6"/>
          <p:cNvSpPr/>
          <p:nvPr/>
        </p:nvSpPr>
        <p:spPr bwMode="auto">
          <a:xfrm>
            <a:off x="6324600" y="1295400"/>
            <a:ext cx="2209800" cy="406977"/>
          </a:xfrm>
          <a:prstGeom prst="borderCallout1">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创建测试结果目录</a:t>
            </a:r>
          </a:p>
        </p:txBody>
      </p:sp>
      <p:sp>
        <p:nvSpPr>
          <p:cNvPr id="8" name="线形标注 1 7"/>
          <p:cNvSpPr/>
          <p:nvPr/>
        </p:nvSpPr>
        <p:spPr bwMode="auto">
          <a:xfrm>
            <a:off x="5867400" y="2133600"/>
            <a:ext cx="2362200" cy="406977"/>
          </a:xfrm>
          <a:prstGeom prst="borderCallout1">
            <a:avLst>
              <a:gd name="adj1" fmla="val 18750"/>
              <a:gd name="adj2" fmla="val -8333"/>
              <a:gd name="adj3" fmla="val 159"/>
              <a:gd name="adj4" fmla="val -5357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定义一个</a:t>
            </a:r>
            <a:r>
              <a:rPr kumimoji="0" lang="en-US" altLang="zh-CN" sz="1800" b="0" i="1" u="none" strike="noStrike" cap="none" normalizeH="0" baseline="0" dirty="0" err="1" smtClean="0">
                <a:ln>
                  <a:noFill/>
                </a:ln>
                <a:solidFill>
                  <a:schemeClr val="tx1"/>
                </a:solidFill>
                <a:effectLst/>
                <a:latin typeface="Arial" charset="0"/>
                <a:ea typeface="宋体" pitchFamily="2" charset="-122"/>
              </a:rPr>
              <a:t>JUnit</a:t>
            </a:r>
            <a:r>
              <a:rPr kumimoji="0" lang="zh-CN" altLang="en-US" sz="1800" b="0" i="1" u="none" strike="noStrike" cap="none" normalizeH="0" baseline="0" dirty="0" smtClean="0">
                <a:ln>
                  <a:noFill/>
                </a:ln>
                <a:solidFill>
                  <a:schemeClr val="tx1"/>
                </a:solidFill>
                <a:effectLst/>
                <a:latin typeface="Arial" charset="0"/>
                <a:ea typeface="宋体" pitchFamily="2" charset="-122"/>
              </a:rPr>
              <a:t>任务</a:t>
            </a:r>
          </a:p>
        </p:txBody>
      </p:sp>
      <p:sp>
        <p:nvSpPr>
          <p:cNvPr id="9" name="线形标注 1 8"/>
          <p:cNvSpPr/>
          <p:nvPr/>
        </p:nvSpPr>
        <p:spPr bwMode="auto">
          <a:xfrm>
            <a:off x="5562600" y="3122468"/>
            <a:ext cx="2971800" cy="406977"/>
          </a:xfrm>
          <a:prstGeom prst="borderCallout1">
            <a:avLst>
              <a:gd name="adj1" fmla="val 18750"/>
              <a:gd name="adj2" fmla="val -8333"/>
              <a:gd name="adj3" fmla="val 25691"/>
              <a:gd name="adj4" fmla="val -1233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dirty="0" err="1" smtClean="0">
                <a:ln>
                  <a:noFill/>
                </a:ln>
                <a:solidFill>
                  <a:schemeClr val="tx1"/>
                </a:solidFill>
                <a:effectLst/>
                <a:latin typeface="Arial" charset="0"/>
                <a:ea typeface="宋体" pitchFamily="2" charset="-122"/>
              </a:rPr>
              <a:t>JUnit</a:t>
            </a:r>
            <a:r>
              <a:rPr kumimoji="0" lang="zh-CN" altLang="en-US" sz="1800" b="0" i="1" u="none" strike="noStrike" cap="none" normalizeH="0" baseline="0" dirty="0" smtClean="0">
                <a:ln>
                  <a:noFill/>
                </a:ln>
                <a:solidFill>
                  <a:schemeClr val="tx1"/>
                </a:solidFill>
                <a:effectLst/>
                <a:latin typeface="Arial" charset="0"/>
                <a:ea typeface="宋体" pitchFamily="2" charset="-122"/>
              </a:rPr>
              <a:t>运行依赖的</a:t>
            </a:r>
            <a:r>
              <a:rPr kumimoji="0" lang="en-US" altLang="zh-CN" sz="1800" b="0" i="1" u="none" strike="noStrike" cap="none" normalizeH="0" baseline="0" dirty="0" smtClean="0">
                <a:ln>
                  <a:noFill/>
                </a:ln>
                <a:solidFill>
                  <a:schemeClr val="tx1"/>
                </a:solidFill>
                <a:effectLst/>
                <a:latin typeface="Arial" charset="0"/>
                <a:ea typeface="宋体" pitchFamily="2" charset="-122"/>
              </a:rPr>
              <a:t>jar</a:t>
            </a:r>
            <a:r>
              <a:rPr kumimoji="0" lang="zh-CN" altLang="en-US" sz="1800" b="0" i="1" u="none" strike="noStrike" cap="none" normalizeH="0" baseline="0" dirty="0" smtClean="0">
                <a:ln>
                  <a:noFill/>
                </a:ln>
                <a:solidFill>
                  <a:schemeClr val="tx1"/>
                </a:solidFill>
                <a:effectLst/>
                <a:latin typeface="Arial" charset="0"/>
                <a:ea typeface="宋体" pitchFamily="2" charset="-122"/>
              </a:rPr>
              <a:t>包</a:t>
            </a:r>
          </a:p>
        </p:txBody>
      </p:sp>
      <p:sp>
        <p:nvSpPr>
          <p:cNvPr id="10" name="线形标注 1 9"/>
          <p:cNvSpPr/>
          <p:nvPr/>
        </p:nvSpPr>
        <p:spPr bwMode="auto">
          <a:xfrm>
            <a:off x="6197889" y="5105400"/>
            <a:ext cx="2209800" cy="381000"/>
          </a:xfrm>
          <a:prstGeom prst="borderCallout1">
            <a:avLst>
              <a:gd name="adj1" fmla="val -70612"/>
              <a:gd name="adj2" fmla="val 27331"/>
              <a:gd name="adj3" fmla="val -105799"/>
              <a:gd name="adj4" fmla="val 670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运行多个测试用例</a:t>
            </a:r>
          </a:p>
        </p:txBody>
      </p:sp>
      <p:sp>
        <p:nvSpPr>
          <p:cNvPr id="11" name="线形标注 1 10"/>
          <p:cNvSpPr/>
          <p:nvPr/>
        </p:nvSpPr>
        <p:spPr bwMode="auto">
          <a:xfrm>
            <a:off x="3733800" y="5740111"/>
            <a:ext cx="2895600" cy="381000"/>
          </a:xfrm>
          <a:prstGeom prst="borderCallout1">
            <a:avLst>
              <a:gd name="adj1" fmla="val -70612"/>
              <a:gd name="adj2" fmla="val 27331"/>
              <a:gd name="adj3" fmla="val -143981"/>
              <a:gd name="adj4" fmla="val 9525"/>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800" b="0" i="1" u="none" strike="noStrike" cap="none" normalizeH="0" baseline="0" dirty="0" smtClean="0">
                <a:ln>
                  <a:noFill/>
                </a:ln>
                <a:solidFill>
                  <a:schemeClr val="tx1"/>
                </a:solidFill>
                <a:effectLst/>
                <a:latin typeface="Arial" charset="0"/>
                <a:ea typeface="宋体" pitchFamily="2" charset="-122"/>
              </a:rPr>
              <a:t>测试用例对应的</a:t>
            </a:r>
            <a:r>
              <a:rPr kumimoji="0" lang="en-US" altLang="zh-CN" sz="1800" b="0" i="1" u="none" strike="noStrike" cap="none" normalizeH="0" baseline="0" dirty="0" smtClean="0">
                <a:ln>
                  <a:noFill/>
                </a:ln>
                <a:solidFill>
                  <a:schemeClr val="tx1"/>
                </a:solidFill>
                <a:effectLst/>
                <a:latin typeface="Arial" charset="0"/>
                <a:ea typeface="宋体" pitchFamily="2" charset="-122"/>
              </a:rPr>
              <a:t>Java</a:t>
            </a:r>
            <a:r>
              <a:rPr kumimoji="0" lang="zh-CN" altLang="en-US" sz="1800" b="0" i="1" u="none" strike="noStrike" cap="none" normalizeH="0" baseline="0" dirty="0" smtClean="0">
                <a:ln>
                  <a:noFill/>
                </a:ln>
                <a:solidFill>
                  <a:schemeClr val="tx1"/>
                </a:solidFill>
                <a:effectLst/>
                <a:latin typeface="Arial" charset="0"/>
                <a:ea typeface="宋体" pitchFamily="2" charset="-122"/>
              </a:rPr>
              <a:t>文件</a:t>
            </a:r>
          </a:p>
        </p:txBody>
      </p:sp>
    </p:spTree>
    <p:extLst>
      <p:ext uri="{BB962C8B-B14F-4D97-AF65-F5344CB8AC3E}">
        <p14:creationId xmlns:p14="http://schemas.microsoft.com/office/powerpoint/2010/main" val="28148460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在</a:t>
            </a:r>
            <a:r>
              <a:rPr lang="en-US" altLang="zh-CN" dirty="0" smtClean="0"/>
              <a:t>Ant</a:t>
            </a:r>
            <a:r>
              <a:rPr lang="zh-CN" altLang="en-US" dirty="0" smtClean="0"/>
              <a:t>中集成</a:t>
            </a:r>
            <a:r>
              <a:rPr lang="en-US" altLang="zh-CN" dirty="0" smtClean="0"/>
              <a:t>Android</a:t>
            </a:r>
            <a:r>
              <a:rPr lang="zh-CN" altLang="en-US" dirty="0" smtClean="0"/>
              <a:t>自动化测试</a:t>
            </a:r>
            <a:endParaRPr lang="zh-CN" altLang="en-US" dirty="0"/>
          </a:p>
        </p:txBody>
      </p:sp>
      <p:sp>
        <p:nvSpPr>
          <p:cNvPr id="3" name="内容占位符 2"/>
          <p:cNvSpPr>
            <a:spLocks noGrp="1"/>
          </p:cNvSpPr>
          <p:nvPr>
            <p:ph idx="1"/>
          </p:nvPr>
        </p:nvSpPr>
        <p:spPr/>
        <p:txBody>
          <a:bodyPr/>
          <a:lstStyle/>
          <a:p>
            <a:r>
              <a:rPr lang="en-US" altLang="zh-CN" dirty="0"/>
              <a:t>Android</a:t>
            </a:r>
            <a:r>
              <a:rPr lang="zh-CN" altLang="en-US" dirty="0"/>
              <a:t>程序编译、打包、签名、发布的三种</a:t>
            </a:r>
            <a:r>
              <a:rPr lang="zh-CN" altLang="en-US" dirty="0" smtClean="0"/>
              <a:t>方式：</a:t>
            </a:r>
            <a:endParaRPr lang="en-US" altLang="zh-CN" dirty="0" smtClean="0"/>
          </a:p>
          <a:p>
            <a:pPr lvl="1"/>
            <a:r>
              <a:rPr lang="zh-CN" altLang="en-US" dirty="0"/>
              <a:t>方式一：命令行手动编译</a:t>
            </a:r>
            <a:r>
              <a:rPr lang="zh-CN" altLang="en-US" dirty="0" smtClean="0"/>
              <a:t>打包</a:t>
            </a:r>
            <a:endParaRPr lang="en-US" altLang="zh-CN" dirty="0" smtClean="0"/>
          </a:p>
          <a:p>
            <a:pPr lvl="1"/>
            <a:r>
              <a:rPr lang="zh-CN" altLang="en-US" dirty="0" smtClean="0"/>
              <a:t>方式</a:t>
            </a:r>
            <a:r>
              <a:rPr lang="zh-CN" altLang="en-US" dirty="0"/>
              <a:t>二：</a:t>
            </a:r>
            <a:r>
              <a:rPr lang="zh-CN" altLang="en-US" dirty="0" smtClean="0"/>
              <a:t>使用</a:t>
            </a:r>
            <a:r>
              <a:rPr lang="en-US" altLang="zh-CN" dirty="0" smtClean="0"/>
              <a:t>Ant</a:t>
            </a:r>
            <a:r>
              <a:rPr lang="zh-CN" altLang="en-US" dirty="0"/>
              <a:t>自动编译</a:t>
            </a:r>
            <a:r>
              <a:rPr lang="zh-CN" altLang="en-US" dirty="0" smtClean="0"/>
              <a:t>打包</a:t>
            </a:r>
            <a:endParaRPr lang="en-US" altLang="zh-CN" dirty="0" smtClean="0"/>
          </a:p>
          <a:p>
            <a:pPr lvl="1"/>
            <a:r>
              <a:rPr lang="zh-CN" altLang="en-US" dirty="0" smtClean="0"/>
              <a:t>方式</a:t>
            </a:r>
            <a:r>
              <a:rPr lang="zh-CN" altLang="en-US" dirty="0"/>
              <a:t>三：</a:t>
            </a:r>
            <a:r>
              <a:rPr lang="zh-CN" altLang="en-US" dirty="0" smtClean="0"/>
              <a:t>使用</a:t>
            </a:r>
            <a:r>
              <a:rPr lang="en-US" altLang="zh-CN" dirty="0" err="1" smtClean="0"/>
              <a:t>Eclipse+ADT</a:t>
            </a:r>
            <a:r>
              <a:rPr lang="zh-CN" altLang="en-US" dirty="0"/>
              <a:t>编译打包 </a:t>
            </a:r>
          </a:p>
        </p:txBody>
      </p:sp>
      <p:sp>
        <p:nvSpPr>
          <p:cNvPr id="4" name="页脚占位符 3"/>
          <p:cNvSpPr>
            <a:spLocks noGrp="1"/>
          </p:cNvSpPr>
          <p:nvPr>
            <p:ph type="ftr" sz="quarter" idx="10"/>
          </p:nvPr>
        </p:nvSpPr>
        <p:spPr/>
        <p:txBody>
          <a:bodyPr/>
          <a:lstStyle/>
          <a:p>
            <a:pPr>
              <a:defRPr/>
            </a:pPr>
            <a:fld id="{EAE1427E-15BA-4424-AB26-9635A2A7FAF9}" type="slidenum">
              <a:rPr lang="en-US" altLang="zh-CN" smtClean="0"/>
              <a:pPr>
                <a:defRPr/>
              </a:pPr>
              <a:t>99</a:t>
            </a:fld>
            <a:endParaRPr lang="en-US" altLang="zh-CN"/>
          </a:p>
        </p:txBody>
      </p:sp>
    </p:spTree>
    <p:extLst>
      <p:ext uri="{BB962C8B-B14F-4D97-AF65-F5344CB8AC3E}">
        <p14:creationId xmlns:p14="http://schemas.microsoft.com/office/powerpoint/2010/main" val="160140504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翰子昂 PPT母版">
  <a:themeElements>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翰子昂 PPT母版">
      <a:majorFont>
        <a:latin typeface="Arial"/>
        <a:ea typeface="宋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1"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翰子昂 PPT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翰子昂 PPT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翰子昂 PPT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翰子昂 PPT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翰子昂 PPT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翰子昂 PPT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翰子昂 PPT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翰子昂 PPT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翰子昂 PPT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翰子昂 PPT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翰子昂 PPT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翰子昂 PPT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60936</TotalTime>
  <Words>5239</Words>
  <Application>Microsoft Office PowerPoint</Application>
  <PresentationFormat>全屏显示(4:3)</PresentationFormat>
  <Paragraphs>822</Paragraphs>
  <Slides>104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104</vt:i4>
      </vt:variant>
    </vt:vector>
  </HeadingPairs>
  <TitlesOfParts>
    <vt:vector size="120" baseType="lpstr">
      <vt:lpstr>Bodoni MT Black</vt:lpstr>
      <vt:lpstr>仿宋_GB2312</vt:lpstr>
      <vt:lpstr>黑体</vt:lpstr>
      <vt:lpstr>华文新魏</vt:lpstr>
      <vt:lpstr>华文中宋</vt:lpstr>
      <vt:lpstr>楷体</vt:lpstr>
      <vt:lpstr>楷体_GB2312</vt:lpstr>
      <vt:lpstr>宋体</vt:lpstr>
      <vt:lpstr>微软雅黑</vt:lpstr>
      <vt:lpstr>Arial</vt:lpstr>
      <vt:lpstr>Georgia</vt:lpstr>
      <vt:lpstr>Tahoma</vt:lpstr>
      <vt:lpstr>Times New Roman</vt:lpstr>
      <vt:lpstr>Verdana</vt:lpstr>
      <vt:lpstr>Wingdings</vt:lpstr>
      <vt:lpstr>翰子昂 PPT母版</vt:lpstr>
      <vt:lpstr>第10章 集成测试</vt:lpstr>
      <vt:lpstr>构建与持续集成</vt:lpstr>
      <vt:lpstr>构建与持续集成</vt:lpstr>
      <vt:lpstr>构建与持续集成</vt:lpstr>
      <vt:lpstr>构建与持续集成</vt:lpstr>
      <vt:lpstr>本章内容</vt:lpstr>
      <vt:lpstr>软件测试过程</vt:lpstr>
      <vt:lpstr>本章内容</vt:lpstr>
      <vt:lpstr>什么是集成测试？</vt:lpstr>
      <vt:lpstr>单元测试、集成测试与系统测试的差别</vt:lpstr>
      <vt:lpstr>集成测试关注的重点</vt:lpstr>
      <vt:lpstr>集成测试的层次</vt:lpstr>
      <vt:lpstr>软件结构</vt:lpstr>
      <vt:lpstr>集成测试的层次</vt:lpstr>
      <vt:lpstr>本章内容</vt:lpstr>
      <vt:lpstr>集成测试策略</vt:lpstr>
      <vt:lpstr>集成测试策略</vt:lpstr>
      <vt:lpstr>大爆炸集成（Big Bang）</vt:lpstr>
      <vt:lpstr>大爆炸集成（Big Bang）</vt:lpstr>
      <vt:lpstr>增量测试</vt:lpstr>
      <vt:lpstr>非增量测试和增量测试</vt:lpstr>
      <vt:lpstr> 自顶向下测试与自底向上测试</vt:lpstr>
      <vt:lpstr>自定向下方法</vt:lpstr>
      <vt:lpstr>集成的方式有两种：</vt:lpstr>
      <vt:lpstr>深度优先组装方式 </vt:lpstr>
      <vt:lpstr>广度优先组装方式 </vt:lpstr>
      <vt:lpstr>较复杂的情况</vt:lpstr>
      <vt:lpstr>自顶向下的增量测试</vt:lpstr>
      <vt:lpstr>自顶向下的增量测试中的桩模块</vt:lpstr>
      <vt:lpstr>集成步骤（遍历算法）</vt:lpstr>
      <vt:lpstr>自顶向下的增量测试方法特点</vt:lpstr>
      <vt:lpstr>适用范围</vt:lpstr>
      <vt:lpstr>自底向上方法</vt:lpstr>
      <vt:lpstr>集成示意图</vt:lpstr>
      <vt:lpstr>自底向上方法集成步骤</vt:lpstr>
      <vt:lpstr>自底向上方法优缺点分析</vt:lpstr>
      <vt:lpstr>自底向上方法</vt:lpstr>
      <vt:lpstr>自底向上的增量测试</vt:lpstr>
      <vt:lpstr>自底向上的增量测试</vt:lpstr>
      <vt:lpstr>自底向上的增量测试中的驱动模块</vt:lpstr>
      <vt:lpstr>自顶向下测试和自底向上测试的比较</vt:lpstr>
      <vt:lpstr>“三明治”方法（Sandwich）</vt:lpstr>
      <vt:lpstr>三明治集成策略</vt:lpstr>
      <vt:lpstr>三明治集成策略集成步骤</vt:lpstr>
      <vt:lpstr>三明治集成策略优缺点</vt:lpstr>
      <vt:lpstr>修改过的三明治集成</vt:lpstr>
      <vt:lpstr>本章内容</vt:lpstr>
      <vt:lpstr>(1)为系统运行设计用例——多角度设计测试用例 </vt:lpstr>
      <vt:lpstr>(2)为正向测试设计用例</vt:lpstr>
      <vt:lpstr>(3)为逆向测试设计用例</vt:lpstr>
      <vt:lpstr>集成测试用例设计</vt:lpstr>
      <vt:lpstr>本章内容</vt:lpstr>
      <vt:lpstr>集成测试流程（思考各阶段IO）</vt:lpstr>
      <vt:lpstr>计划阶段</vt:lpstr>
      <vt:lpstr>计划阶段</vt:lpstr>
      <vt:lpstr>设计阶段</vt:lpstr>
      <vt:lpstr>设计阶段</vt:lpstr>
      <vt:lpstr>体系结构分析</vt:lpstr>
      <vt:lpstr>PowerPoint 演示文稿</vt:lpstr>
      <vt:lpstr>模块分析</vt:lpstr>
      <vt:lpstr>接口分析</vt:lpstr>
      <vt:lpstr>环境分析</vt:lpstr>
      <vt:lpstr>集成测试环境示意图</vt:lpstr>
      <vt:lpstr>实现阶段</vt:lpstr>
      <vt:lpstr>实现阶段</vt:lpstr>
      <vt:lpstr>执行阶段</vt:lpstr>
      <vt:lpstr>执行阶段</vt:lpstr>
      <vt:lpstr>执行阶段</vt:lpstr>
      <vt:lpstr>相应过程的测试文档</vt:lpstr>
      <vt:lpstr>本章内容</vt:lpstr>
      <vt:lpstr>构建与持续集成</vt:lpstr>
      <vt:lpstr>构建与持续集成</vt:lpstr>
      <vt:lpstr>构建与持续集成</vt:lpstr>
      <vt:lpstr>Ant构建工具概述</vt:lpstr>
      <vt:lpstr>Ant构建工具概述</vt:lpstr>
      <vt:lpstr>Ant构建工具概述</vt:lpstr>
      <vt:lpstr>Ant构建工具概述</vt:lpstr>
      <vt:lpstr>Ant构建脚本的主要元素</vt:lpstr>
      <vt:lpstr>Ant构建脚本的主要元素</vt:lpstr>
      <vt:lpstr>Ant构建脚本的主要元素</vt:lpstr>
      <vt:lpstr>Ant构建脚本的主要元素</vt:lpstr>
      <vt:lpstr>Ant构建脚本的主要元素</vt:lpstr>
      <vt:lpstr>Ant构建脚本的主要元素</vt:lpstr>
      <vt:lpstr>Ant构建脚本的主要元素</vt:lpstr>
      <vt:lpstr>Ant的常用任务</vt:lpstr>
      <vt:lpstr>Ant的常用任务</vt:lpstr>
      <vt:lpstr>Ant的常用任务</vt:lpstr>
      <vt:lpstr>Ant的常用任务</vt:lpstr>
      <vt:lpstr>Ant的常用任务</vt:lpstr>
      <vt:lpstr>利用Ant构建和部署Java工程</vt:lpstr>
      <vt:lpstr>利用Ant构建和部署Java工程</vt:lpstr>
      <vt:lpstr>利用Ant构建和部署Java工程</vt:lpstr>
      <vt:lpstr>利用Ant构建和部署Java工程</vt:lpstr>
      <vt:lpstr>利用Ant构建和部署Java工程</vt:lpstr>
      <vt:lpstr>利用Ant构建和部署Java工程</vt:lpstr>
      <vt:lpstr>利用Ant构建和部署Java工程</vt:lpstr>
      <vt:lpstr>Ant+JUnit实现测试</vt:lpstr>
      <vt:lpstr>Ant+JUnit实现测试</vt:lpstr>
      <vt:lpstr>在Ant中集成Android自动化测试</vt:lpstr>
      <vt:lpstr>Android应用编译过程</vt:lpstr>
      <vt:lpstr>Android应用编译过程</vt:lpstr>
      <vt:lpstr>Android应用编译过程</vt:lpstr>
      <vt:lpstr>通过ant脚本编译打包android工程</vt:lpstr>
      <vt:lpstr>第14周讨论课集成测试内容</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pc1</cp:lastModifiedBy>
  <cp:revision>3910</cp:revision>
  <cp:lastPrinted>1601-01-01T00:00:00Z</cp:lastPrinted>
  <dcterms:created xsi:type="dcterms:W3CDTF">1601-01-01T00:00:00Z</dcterms:created>
  <dcterms:modified xsi:type="dcterms:W3CDTF">2018-03-19T12:46:34Z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