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257" r:id="rId2"/>
    <p:sldId id="265" r:id="rId3"/>
    <p:sldId id="450" r:id="rId4"/>
    <p:sldId id="395" r:id="rId5"/>
    <p:sldId id="417" r:id="rId6"/>
    <p:sldId id="418" r:id="rId7"/>
    <p:sldId id="419" r:id="rId8"/>
    <p:sldId id="396" r:id="rId9"/>
    <p:sldId id="524" r:id="rId10"/>
    <p:sldId id="420" r:id="rId11"/>
    <p:sldId id="525" r:id="rId12"/>
    <p:sldId id="398" r:id="rId13"/>
    <p:sldId id="421" r:id="rId14"/>
    <p:sldId id="500" r:id="rId15"/>
    <p:sldId id="422" r:id="rId16"/>
    <p:sldId id="402" r:id="rId17"/>
    <p:sldId id="423" r:id="rId18"/>
    <p:sldId id="501" r:id="rId19"/>
    <p:sldId id="425" r:id="rId20"/>
    <p:sldId id="426" r:id="rId21"/>
    <p:sldId id="427" r:id="rId22"/>
    <p:sldId id="451" r:id="rId23"/>
    <p:sldId id="452" r:id="rId24"/>
    <p:sldId id="454" r:id="rId25"/>
    <p:sldId id="453" r:id="rId26"/>
    <p:sldId id="455" r:id="rId27"/>
    <p:sldId id="432" r:id="rId28"/>
    <p:sldId id="433" r:id="rId29"/>
    <p:sldId id="456" r:id="rId30"/>
    <p:sldId id="526" r:id="rId31"/>
    <p:sldId id="435" r:id="rId32"/>
    <p:sldId id="457" r:id="rId33"/>
    <p:sldId id="458" r:id="rId34"/>
    <p:sldId id="459" r:id="rId35"/>
    <p:sldId id="460" r:id="rId36"/>
    <p:sldId id="527" r:id="rId37"/>
    <p:sldId id="461" r:id="rId38"/>
    <p:sldId id="462"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 id="518" r:id="rId56"/>
    <p:sldId id="519" r:id="rId57"/>
    <p:sldId id="520" r:id="rId58"/>
    <p:sldId id="521" r:id="rId59"/>
    <p:sldId id="522" r:id="rId60"/>
    <p:sldId id="523" r:id="rId61"/>
    <p:sldId id="463" r:id="rId62"/>
    <p:sldId id="464" r:id="rId63"/>
    <p:sldId id="465" r:id="rId64"/>
    <p:sldId id="466" r:id="rId65"/>
    <p:sldId id="467" r:id="rId66"/>
    <p:sldId id="468" r:id="rId67"/>
    <p:sldId id="469" r:id="rId68"/>
    <p:sldId id="470" r:id="rId69"/>
    <p:sldId id="471" r:id="rId70"/>
    <p:sldId id="313" r:id="rId71"/>
    <p:sldId id="499" r:id="rId7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i="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i="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i="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i="1" kern="1200">
        <a:solidFill>
          <a:schemeClr val="tx1"/>
        </a:solidFill>
        <a:latin typeface="Arial" pitchFamily="34" charset="0"/>
        <a:ea typeface="宋体" pitchFamily="2" charset="-122"/>
        <a:cs typeface="+mn-cs"/>
      </a:defRPr>
    </a:lvl5pPr>
    <a:lvl6pPr marL="2286000" algn="l" defTabSz="914400" rtl="0" eaLnBrk="1" latinLnBrk="0" hangingPunct="1">
      <a:defRPr i="1" kern="1200">
        <a:solidFill>
          <a:schemeClr val="tx1"/>
        </a:solidFill>
        <a:latin typeface="Arial" pitchFamily="34" charset="0"/>
        <a:ea typeface="宋体" pitchFamily="2" charset="-122"/>
        <a:cs typeface="+mn-cs"/>
      </a:defRPr>
    </a:lvl6pPr>
    <a:lvl7pPr marL="2743200" algn="l" defTabSz="914400" rtl="0" eaLnBrk="1" latinLnBrk="0" hangingPunct="1">
      <a:defRPr i="1" kern="1200">
        <a:solidFill>
          <a:schemeClr val="tx1"/>
        </a:solidFill>
        <a:latin typeface="Arial" pitchFamily="34" charset="0"/>
        <a:ea typeface="宋体" pitchFamily="2" charset="-122"/>
        <a:cs typeface="+mn-cs"/>
      </a:defRPr>
    </a:lvl7pPr>
    <a:lvl8pPr marL="3200400" algn="l" defTabSz="914400" rtl="0" eaLnBrk="1" latinLnBrk="0" hangingPunct="1">
      <a:defRPr i="1" kern="1200">
        <a:solidFill>
          <a:schemeClr val="tx1"/>
        </a:solidFill>
        <a:latin typeface="Arial" pitchFamily="34" charset="0"/>
        <a:ea typeface="宋体" pitchFamily="2" charset="-122"/>
        <a:cs typeface="+mn-cs"/>
      </a:defRPr>
    </a:lvl8pPr>
    <a:lvl9pPr marL="3657600" algn="l" defTabSz="914400" rtl="0" eaLnBrk="1" latinLnBrk="0" hangingPunct="1">
      <a:defRPr i="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8000"/>
    <a:srgbClr val="006600"/>
    <a:srgbClr val="CC00CC"/>
    <a:srgbClr val="FFFFFF"/>
    <a:srgbClr val="FFFF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8" autoAdjust="0"/>
    <p:restoredTop sz="89268" autoAdjust="0"/>
  </p:normalViewPr>
  <p:slideViewPr>
    <p:cSldViewPr>
      <p:cViewPr varScale="1">
        <p:scale>
          <a:sx n="69" d="100"/>
          <a:sy n="69" d="100"/>
        </p:scale>
        <p:origin x="108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37DE627D-9393-4525-96D0-09DFE08B08D9}" type="slidenum">
              <a:rPr lang="en-US" altLang="zh-CN"/>
              <a:pPr>
                <a:defRPr/>
              </a:pPr>
              <a:t>‹#›</a:t>
            </a:fld>
            <a:endParaRPr lang="en-US" altLang="zh-CN"/>
          </a:p>
        </p:txBody>
      </p:sp>
    </p:spTree>
    <p:extLst>
      <p:ext uri="{BB962C8B-B14F-4D97-AF65-F5344CB8AC3E}">
        <p14:creationId xmlns:p14="http://schemas.microsoft.com/office/powerpoint/2010/main" val="1394229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2E4AAD3A-5AC9-4D95-804C-D104182F1C8A}" type="slidenum">
              <a:rPr lang="en-US" altLang="zh-CN"/>
              <a:pPr>
                <a:defRPr/>
              </a:pPr>
              <a:t>‹#›</a:t>
            </a:fld>
            <a:endParaRPr lang="en-US" altLang="zh-CN"/>
          </a:p>
        </p:txBody>
      </p:sp>
    </p:spTree>
    <p:extLst>
      <p:ext uri="{BB962C8B-B14F-4D97-AF65-F5344CB8AC3E}">
        <p14:creationId xmlns:p14="http://schemas.microsoft.com/office/powerpoint/2010/main" val="2273450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CBBC5C5-9C3F-44E2-AC99-36CC225D7F4D}" type="slidenum">
              <a:rPr lang="en-US" altLang="zh-CN" smtClean="0">
                <a:latin typeface="Arial" pitchFamily="34" charset="0"/>
              </a:rPr>
              <a:pPr/>
              <a:t>1</a:t>
            </a:fld>
            <a:endParaRPr lang="en-US" altLang="zh-CN"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425106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6A3ADD2-88F4-4FB6-A65E-98F437C6840A}" type="slidenum">
              <a:rPr lang="en-US" altLang="zh-CN" smtClean="0">
                <a:latin typeface="Arial" pitchFamily="34" charset="0"/>
              </a:rPr>
              <a:pPr/>
              <a:t>8</a:t>
            </a:fld>
            <a:endParaRPr lang="en-US" altLang="zh-CN"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12704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6A3ADD2-88F4-4FB6-A65E-98F437C6840A}" type="slidenum">
              <a:rPr lang="en-US" altLang="zh-CN" smtClean="0">
                <a:latin typeface="Arial" pitchFamily="34" charset="0"/>
              </a:rPr>
              <a:pPr/>
              <a:t>9</a:t>
            </a:fld>
            <a:endParaRPr lang="en-US" altLang="zh-CN"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45974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12133C2-1CAF-4778-97FB-F0459C22AD21}" type="slidenum">
              <a:rPr lang="en-US" altLang="zh-CN" smtClean="0">
                <a:latin typeface="Arial" pitchFamily="34" charset="0"/>
              </a:rPr>
              <a:pPr/>
              <a:t>12</a:t>
            </a:fld>
            <a:endParaRPr lang="en-US" altLang="zh-CN"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06648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7DF668C-92E1-489B-8FA8-A194BD220662}" type="slidenum">
              <a:rPr lang="en-US" altLang="zh-CN" smtClean="0">
                <a:latin typeface="Arial" pitchFamily="34" charset="0"/>
              </a:rPr>
              <a:pPr/>
              <a:t>16</a:t>
            </a:fld>
            <a:endParaRPr lang="en-US" altLang="zh-CN"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545790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latin typeface="Arial" charset="0"/>
            </a:endParaRPr>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latin typeface="Arial" charset="0"/>
            </a:endParaRPr>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latin typeface="Arial" charset="0"/>
            </a:endParaRPr>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latin typeface="Arial" charset="0"/>
            </a:endParaRPr>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730046CB-07AB-460A-8650-C447F862D16B}"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3E0F7CB9-6497-47E6-8D89-07BFBEA61B58}"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8775" y="1187450"/>
            <a:ext cx="4202113"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77E6AA2F-4D62-4B70-9BD6-B3DE558B4C1B}" type="slidenum">
              <a:rPr lang="en-US" altLang="zh-CN"/>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60000">
              <a:spcBef>
                <a:spcPts val="600"/>
              </a:spcBef>
              <a:spcAft>
                <a:spcPts val="600"/>
              </a:spcAft>
              <a:defRPr sz="2600">
                <a:latin typeface="微软雅黑" pitchFamily="34" charset="-122"/>
                <a:ea typeface="微软雅黑" pitchFamily="34" charset="-122"/>
              </a:defRPr>
            </a:lvl1pPr>
            <a:lvl2pPr>
              <a:spcBef>
                <a:spcPts val="600"/>
              </a:spcBef>
              <a:spcAft>
                <a:spcPts val="600"/>
              </a:spcAft>
              <a:defRPr b="0">
                <a:solidFill>
                  <a:schemeClr val="tx1"/>
                </a:solidFill>
                <a:latin typeface="楷体" pitchFamily="49" charset="-122"/>
                <a:ea typeface="楷体" pitchFamily="49" charset="-122"/>
              </a:defRPr>
            </a:lvl2pPr>
            <a:lvl3pPr>
              <a:defRPr sz="2200">
                <a:latin typeface="宋体" pitchFamily="2" charset="-122"/>
                <a:ea typeface="宋体" pitchFamily="2"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5"/>
          <p:cNvSpPr>
            <a:spLocks noGrp="1" noChangeArrowheads="1"/>
          </p:cNvSpPr>
          <p:nvPr>
            <p:ph type="ftr" sz="quarter" idx="10"/>
          </p:nvPr>
        </p:nvSpPr>
        <p:spPr>
          <a:ln/>
        </p:spPr>
        <p:txBody>
          <a:bodyPr/>
          <a:lstStyle>
            <a:lvl1pPr>
              <a:defRPr/>
            </a:lvl1pPr>
          </a:lstStyle>
          <a:p>
            <a:pPr>
              <a:defRPr/>
            </a:pPr>
            <a:fld id="{E77B0BC4-40B5-4A34-81CE-3B97425DA6DF}"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FA8AC336-EB5F-408A-8286-2A5C5BB056D9}"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6F507A93-6136-4433-BA49-3E56EDDE4F3D}"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fld id="{D21CB58A-4D71-4E79-8C41-34754D8D89E4}"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fld id="{B90312B1-5AAC-4B67-9384-B257FFECE46A}"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DB816543-4979-495A-AA93-534EBCB1A442}"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D5EF7927-2C1A-4733-97A4-E1AC5AE007F0}"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ABD820EA-558D-49ED-B44D-51114EF0A925}"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latin typeface="Arial" charset="0"/>
            </a:endParaRPr>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latin typeface="Arial" charset="0"/>
            </a:endParaRPr>
          </a:p>
        </p:txBody>
      </p:sp>
      <p:sp>
        <p:nvSpPr>
          <p:cNvPr id="2"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8200"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ea typeface="宋体" pitchFamily="2" charset="-122"/>
              </a:defRPr>
            </a:lvl1pPr>
          </a:lstStyle>
          <a:p>
            <a:pPr>
              <a:defRPr/>
            </a:pPr>
            <a:fld id="{1EC423D2-A365-4EE9-ADA8-E0589F73BE7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3"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pitchFamily="34"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 y="2035175"/>
            <a:ext cx="8534400" cy="1470025"/>
          </a:xfrm>
        </p:spPr>
        <p:txBody>
          <a:bodyPr/>
          <a:lstStyle/>
          <a:p>
            <a:pPr eaLnBrk="1" hangingPunct="1"/>
            <a:r>
              <a:rPr lang="zh-CN" altLang="en-US" sz="4000" dirty="0" smtClean="0"/>
              <a:t>第</a:t>
            </a:r>
            <a:r>
              <a:rPr lang="en-US" altLang="zh-CN" sz="4000" dirty="0" smtClean="0"/>
              <a:t>11</a:t>
            </a:r>
            <a:r>
              <a:rPr lang="zh-CN" altLang="en-US" sz="4000" dirty="0" smtClean="0"/>
              <a:t>章 </a:t>
            </a:r>
            <a:r>
              <a:rPr lang="zh-CN" altLang="en-US" sz="4000" dirty="0" smtClean="0"/>
              <a:t>更多的白盒测试技术</a:t>
            </a:r>
            <a:endParaRPr lang="en-US" altLang="zh-CN" sz="3200" dirty="0" smtClean="0"/>
          </a:p>
        </p:txBody>
      </p:sp>
      <p:sp>
        <p:nvSpPr>
          <p:cNvPr id="3" name="Rectangle 2"/>
          <p:cNvSpPr txBox="1">
            <a:spLocks noChangeArrowheads="1"/>
          </p:cNvSpPr>
          <p:nvPr/>
        </p:nvSpPr>
        <p:spPr bwMode="auto">
          <a:xfrm>
            <a:off x="381000" y="3787775"/>
            <a:ext cx="8534400" cy="1470025"/>
          </a:xfrm>
          <a:prstGeom prst="rect">
            <a:avLst/>
          </a:prstGeom>
          <a:noFill/>
          <a:ln w="9525">
            <a:noFill/>
            <a:miter lim="800000"/>
            <a:headEnd/>
            <a:tailEnd/>
          </a:ln>
        </p:spPr>
        <p:txBody>
          <a:bodyPr anchor="ctr"/>
          <a:lstStyle/>
          <a:p>
            <a:pPr algn="ctr">
              <a:defRPr/>
            </a:pPr>
            <a:r>
              <a:rPr lang="zh-CN" altLang="en-US" sz="2800" b="1" i="0" kern="0">
                <a:latin typeface="楷体" pitchFamily="49" charset="-122"/>
                <a:ea typeface="楷体" pitchFamily="49" charset="-122"/>
                <a:cs typeface="+mj-cs"/>
              </a:rPr>
              <a:t>软件工程系</a:t>
            </a:r>
            <a:endParaRPr lang="en-US" altLang="zh-CN" sz="2800" b="1" i="0" kern="0">
              <a:latin typeface="楷体" pitchFamily="49" charset="-122"/>
              <a:ea typeface="楷体" pitchFamily="49" charset="-122"/>
              <a:cs typeface="+mj-cs"/>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变量定义和使用</a:t>
            </a:r>
            <a:endParaRPr lang="zh-CN" altLang="en-US"/>
          </a:p>
        </p:txBody>
      </p:sp>
      <p:sp>
        <p:nvSpPr>
          <p:cNvPr id="3" name="内容占位符 2"/>
          <p:cNvSpPr>
            <a:spLocks noGrp="1"/>
          </p:cNvSpPr>
          <p:nvPr>
            <p:ph idx="1"/>
          </p:nvPr>
        </p:nvSpPr>
        <p:spPr/>
        <p:txBody>
          <a:bodyPr/>
          <a:lstStyle/>
          <a:p>
            <a:pPr marL="358775"/>
            <a:r>
              <a:rPr lang="zh-CN" altLang="en-US" sz="2800" smtClean="0"/>
              <a:t>变量定义</a:t>
            </a:r>
          </a:p>
          <a:p>
            <a:pPr lvl="1"/>
            <a:r>
              <a:rPr lang="zh-CN" altLang="en-US" smtClean="0"/>
              <a:t>使某变量存储单元内容改变的语句就是该变量的定义语句；记作</a:t>
            </a:r>
            <a:r>
              <a:rPr lang="en-US" altLang="zh-CN" b="1" smtClean="0">
                <a:solidFill>
                  <a:srgbClr val="FF0000"/>
                </a:solidFill>
              </a:rPr>
              <a:t>DEF(v,n)</a:t>
            </a:r>
            <a:r>
              <a:rPr lang="en-US" altLang="zh-CN" smtClean="0"/>
              <a:t>   </a:t>
            </a:r>
            <a:r>
              <a:rPr lang="en-US" altLang="zh-CN" b="1" smtClean="0">
                <a:solidFill>
                  <a:srgbClr val="0000FF"/>
                </a:solidFill>
              </a:rPr>
              <a:t>v</a:t>
            </a:r>
            <a:r>
              <a:rPr lang="en-US" altLang="zh-CN" smtClean="0"/>
              <a:t>:</a:t>
            </a:r>
            <a:r>
              <a:rPr lang="zh-CN" altLang="en-US" smtClean="0"/>
              <a:t>变量</a:t>
            </a:r>
            <a:r>
              <a:rPr lang="en-US" altLang="zh-CN" smtClean="0"/>
              <a:t>;</a:t>
            </a:r>
            <a:r>
              <a:rPr lang="en-US" altLang="zh-CN" b="1" smtClean="0">
                <a:solidFill>
                  <a:srgbClr val="0000FF"/>
                </a:solidFill>
              </a:rPr>
              <a:t>n</a:t>
            </a:r>
            <a:r>
              <a:rPr lang="en-US" altLang="zh-CN" smtClean="0"/>
              <a:t>:</a:t>
            </a:r>
            <a:r>
              <a:rPr lang="zh-CN" altLang="en-US" smtClean="0"/>
              <a:t>对应的语句节点；</a:t>
            </a:r>
          </a:p>
          <a:p>
            <a:pPr lvl="1"/>
            <a:r>
              <a:rPr lang="zh-CN" altLang="en-US" smtClean="0"/>
              <a:t>输入语句、赋值语句、循环控制语句、过程调用等；</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10</a:t>
            </a:fld>
            <a:endParaRPr lang="en-US" altLang="zh-CN"/>
          </a:p>
        </p:txBody>
      </p:sp>
      <p:pic>
        <p:nvPicPr>
          <p:cNvPr id="5" name="图片 4" descr="Z1EFO69KWE]ZG)Q~7JS9K70"/>
          <p:cNvPicPr/>
          <p:nvPr/>
        </p:nvPicPr>
        <p:blipFill>
          <a:blip r:embed="rId2"/>
          <a:srcRect/>
          <a:stretch>
            <a:fillRect/>
          </a:stretch>
        </p:blipFill>
        <p:spPr bwMode="auto">
          <a:xfrm>
            <a:off x="1447800" y="3276600"/>
            <a:ext cx="6096000" cy="25908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变量定义和使用</a:t>
            </a:r>
            <a:endParaRPr lang="zh-CN" altLang="en-US"/>
          </a:p>
        </p:txBody>
      </p:sp>
      <p:sp>
        <p:nvSpPr>
          <p:cNvPr id="3" name="内容占位符 2"/>
          <p:cNvSpPr>
            <a:spLocks noGrp="1"/>
          </p:cNvSpPr>
          <p:nvPr>
            <p:ph idx="1"/>
          </p:nvPr>
        </p:nvSpPr>
        <p:spPr/>
        <p:txBody>
          <a:bodyPr/>
          <a:lstStyle/>
          <a:p>
            <a:pPr marL="358775"/>
            <a:r>
              <a:rPr lang="zh-CN" altLang="en-US" sz="2800" smtClean="0"/>
              <a:t>变量使用</a:t>
            </a:r>
          </a:p>
          <a:p>
            <a:pPr lvl="1"/>
            <a:r>
              <a:rPr lang="zh-CN" altLang="en-US" smtClean="0"/>
              <a:t>使用某变量存储单元的内容语句就是该变量的使用语句；记作</a:t>
            </a:r>
            <a:r>
              <a:rPr lang="en-US" altLang="zh-CN" b="1" smtClean="0">
                <a:solidFill>
                  <a:srgbClr val="FF0000"/>
                </a:solidFill>
              </a:rPr>
              <a:t>USE(v,n)</a:t>
            </a:r>
            <a:r>
              <a:rPr lang="en-US" altLang="zh-CN" smtClean="0"/>
              <a:t>   </a:t>
            </a:r>
            <a:r>
              <a:rPr lang="en-US" altLang="zh-CN" b="1" smtClean="0">
                <a:solidFill>
                  <a:srgbClr val="0000FF"/>
                </a:solidFill>
              </a:rPr>
              <a:t>v</a:t>
            </a:r>
            <a:r>
              <a:rPr lang="en-US" altLang="zh-CN" smtClean="0"/>
              <a:t>:</a:t>
            </a:r>
            <a:r>
              <a:rPr lang="zh-CN" altLang="en-US" smtClean="0"/>
              <a:t>变量</a:t>
            </a:r>
            <a:r>
              <a:rPr lang="en-US" altLang="zh-CN" smtClean="0"/>
              <a:t>;</a:t>
            </a:r>
            <a:r>
              <a:rPr lang="en-US" altLang="zh-CN" b="1" smtClean="0">
                <a:solidFill>
                  <a:srgbClr val="0000FF"/>
                </a:solidFill>
              </a:rPr>
              <a:t>n</a:t>
            </a:r>
            <a:r>
              <a:rPr lang="en-US" altLang="zh-CN" smtClean="0"/>
              <a:t>:</a:t>
            </a:r>
            <a:r>
              <a:rPr lang="zh-CN" altLang="en-US" smtClean="0"/>
              <a:t>对应的语句节点；</a:t>
            </a:r>
          </a:p>
          <a:p>
            <a:pPr lvl="1"/>
            <a:r>
              <a:rPr lang="zh-CN" altLang="en-US" smtClean="0"/>
              <a:t>输出语句、赋值语句、条件语句、循环控制语句、过程调用等；</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11</a:t>
            </a:fld>
            <a:endParaRPr lang="en-US" altLang="zh-CN"/>
          </a:p>
        </p:txBody>
      </p:sp>
      <p:pic>
        <p:nvPicPr>
          <p:cNvPr id="5" name="图片 4" descr="Z1EFO69KWE]ZG)Q~7JS9K70"/>
          <p:cNvPicPr/>
          <p:nvPr/>
        </p:nvPicPr>
        <p:blipFill>
          <a:blip r:embed="rId2"/>
          <a:srcRect/>
          <a:stretch>
            <a:fillRect/>
          </a:stretch>
        </p:blipFill>
        <p:spPr bwMode="auto">
          <a:xfrm>
            <a:off x="1600200" y="3352800"/>
            <a:ext cx="6096000" cy="25908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例：变量的定义和使用</a:t>
            </a:r>
          </a:p>
        </p:txBody>
      </p:sp>
      <p:sp>
        <p:nvSpPr>
          <p:cNvPr id="20483" name="Rectangle 3"/>
          <p:cNvSpPr>
            <a:spLocks noGrp="1" noChangeArrowheads="1"/>
          </p:cNvSpPr>
          <p:nvPr>
            <p:ph type="body" idx="1"/>
          </p:nvPr>
        </p:nvSpPr>
        <p:spPr/>
        <p:txBody>
          <a:bodyPr/>
          <a:lstStyle/>
          <a:p>
            <a:pPr marL="358775"/>
            <a:r>
              <a:rPr lang="zh-CN" altLang="en-GB" smtClean="0"/>
              <a:t>例1: </a:t>
            </a:r>
            <a:r>
              <a:rPr lang="en-GB" altLang="zh-CN" smtClean="0"/>
              <a:t>a=b;</a:t>
            </a:r>
          </a:p>
          <a:p>
            <a:pPr lvl="1"/>
            <a:r>
              <a:rPr lang="en-GB" altLang="zh-CN" smtClean="0"/>
              <a:t> DEF(1)={a},</a:t>
            </a:r>
          </a:p>
          <a:p>
            <a:pPr lvl="1"/>
            <a:r>
              <a:rPr lang="en-GB" altLang="zh-CN" smtClean="0"/>
              <a:t> USES(1)={b}.</a:t>
            </a:r>
          </a:p>
          <a:p>
            <a:pPr lvl="1"/>
            <a:endParaRPr lang="en-GB" altLang="zh-CN" smtClean="0"/>
          </a:p>
          <a:p>
            <a:pPr marL="358775"/>
            <a:r>
              <a:rPr lang="zh-CN" altLang="en-GB" smtClean="0"/>
              <a:t>例2: </a:t>
            </a:r>
            <a:r>
              <a:rPr lang="en-GB" altLang="zh-CN" smtClean="0"/>
              <a:t>a=a+b;</a:t>
            </a:r>
          </a:p>
          <a:p>
            <a:pPr lvl="1"/>
            <a:r>
              <a:rPr lang="en-GB" altLang="zh-CN" smtClean="0"/>
              <a:t> DEF(1)={a},</a:t>
            </a:r>
          </a:p>
          <a:p>
            <a:pPr lvl="1"/>
            <a:r>
              <a:rPr lang="en-GB" altLang="zh-CN" smtClean="0"/>
              <a:t> USES(1)={a , b}.</a:t>
            </a:r>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变量定义</a:t>
            </a:r>
            <a:r>
              <a:rPr lang="en-US" altLang="zh-CN" smtClean="0"/>
              <a:t>-</a:t>
            </a:r>
            <a:r>
              <a:rPr lang="zh-CN" altLang="en-US" smtClean="0"/>
              <a:t>使用路径</a:t>
            </a:r>
            <a:endParaRPr lang="zh-CN" altLang="en-US"/>
          </a:p>
        </p:txBody>
      </p:sp>
      <p:sp>
        <p:nvSpPr>
          <p:cNvPr id="3" name="内容占位符 2"/>
          <p:cNvSpPr>
            <a:spLocks noGrp="1"/>
          </p:cNvSpPr>
          <p:nvPr>
            <p:ph idx="1"/>
          </p:nvPr>
        </p:nvSpPr>
        <p:spPr/>
        <p:txBody>
          <a:bodyPr/>
          <a:lstStyle/>
          <a:p>
            <a:pPr marL="358775">
              <a:lnSpc>
                <a:spcPct val="150000"/>
              </a:lnSpc>
            </a:pPr>
            <a:r>
              <a:rPr lang="zh-CN" altLang="en-US" b="1" smtClean="0">
                <a:solidFill>
                  <a:srgbClr val="FF0000"/>
                </a:solidFill>
              </a:rPr>
              <a:t>变量</a:t>
            </a:r>
            <a:r>
              <a:rPr lang="en-US" altLang="zh-CN" b="1" smtClean="0">
                <a:solidFill>
                  <a:srgbClr val="FF0000"/>
                </a:solidFill>
              </a:rPr>
              <a:t>v</a:t>
            </a:r>
            <a:r>
              <a:rPr lang="zh-CN" altLang="en-US" b="1" smtClean="0">
                <a:solidFill>
                  <a:srgbClr val="FF0000"/>
                </a:solidFill>
              </a:rPr>
              <a:t>的定义</a:t>
            </a:r>
            <a:r>
              <a:rPr lang="en-US" altLang="zh-CN" b="1" smtClean="0">
                <a:solidFill>
                  <a:srgbClr val="FF0000"/>
                </a:solidFill>
              </a:rPr>
              <a:t>-</a:t>
            </a:r>
            <a:r>
              <a:rPr lang="zh-CN" altLang="en-US" b="1" smtClean="0">
                <a:solidFill>
                  <a:srgbClr val="FF0000"/>
                </a:solidFill>
              </a:rPr>
              <a:t>使用路径</a:t>
            </a:r>
            <a:r>
              <a:rPr lang="zh-CN" altLang="en-US" smtClean="0"/>
              <a:t>：在程序图中的一条路径，使得对某个</a:t>
            </a:r>
            <a:r>
              <a:rPr lang="en-US" altLang="zh-CN" smtClean="0">
                <a:solidFill>
                  <a:srgbClr val="0000FF"/>
                </a:solidFill>
              </a:rPr>
              <a:t>v</a:t>
            </a:r>
            <a:r>
              <a:rPr lang="en-US" altLang="zh-CN" smtClean="0">
                <a:solidFill>
                  <a:srgbClr val="0000FF"/>
                </a:solidFill>
                <a:latin typeface="宋体" pitchFamily="2" charset="-122"/>
              </a:rPr>
              <a:t>∈</a:t>
            </a:r>
            <a:r>
              <a:rPr lang="en-US" altLang="zh-CN" smtClean="0">
                <a:solidFill>
                  <a:srgbClr val="0000FF"/>
                </a:solidFill>
              </a:rPr>
              <a:t> V</a:t>
            </a:r>
            <a:r>
              <a:rPr lang="en-US" altLang="zh-CN" smtClean="0"/>
              <a:t>, </a:t>
            </a:r>
            <a:r>
              <a:rPr lang="zh-CN" altLang="en-US" smtClean="0"/>
              <a:t>存在节点</a:t>
            </a:r>
            <a:r>
              <a:rPr lang="en-US" altLang="zh-CN" smtClean="0">
                <a:solidFill>
                  <a:srgbClr val="0000FF"/>
                </a:solidFill>
              </a:rPr>
              <a:t>DEF(v,m)</a:t>
            </a:r>
            <a:r>
              <a:rPr lang="zh-CN" altLang="en-US" smtClean="0"/>
              <a:t>和</a:t>
            </a:r>
            <a:r>
              <a:rPr lang="en-US" altLang="zh-CN" smtClean="0">
                <a:solidFill>
                  <a:srgbClr val="0000FF"/>
                </a:solidFill>
              </a:rPr>
              <a:t>USE(v,n)</a:t>
            </a:r>
            <a:r>
              <a:rPr lang="zh-CN" altLang="en-US" smtClean="0"/>
              <a:t>，使得</a:t>
            </a:r>
            <a:r>
              <a:rPr lang="en-US" altLang="zh-CN" smtClean="0">
                <a:solidFill>
                  <a:srgbClr val="0000FF"/>
                </a:solidFill>
              </a:rPr>
              <a:t>m</a:t>
            </a:r>
            <a:r>
              <a:rPr lang="zh-CN" altLang="en-US" smtClean="0"/>
              <a:t>和</a:t>
            </a:r>
            <a:r>
              <a:rPr lang="en-US" altLang="zh-CN" smtClean="0">
                <a:solidFill>
                  <a:srgbClr val="0000FF"/>
                </a:solidFill>
              </a:rPr>
              <a:t>n</a:t>
            </a:r>
            <a:r>
              <a:rPr lang="zh-CN" altLang="en-US" smtClean="0"/>
              <a:t>是该路径的最初节点和最终节点；记作</a:t>
            </a:r>
            <a:r>
              <a:rPr lang="en-US" altLang="zh-CN" b="1" smtClean="0">
                <a:solidFill>
                  <a:srgbClr val="0000FF"/>
                </a:solidFill>
              </a:rPr>
              <a:t>du-path</a:t>
            </a:r>
            <a:endParaRPr lang="zh-CN" altLang="en-US" b="1">
              <a:solidFill>
                <a:srgbClr val="0000FF"/>
              </a:solidFill>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13</a:t>
            </a:fld>
            <a:endParaRPr lang="en-US" altLang="zh-CN"/>
          </a:p>
        </p:txBody>
      </p:sp>
      <p:pic>
        <p:nvPicPr>
          <p:cNvPr id="5" name="图片 4" descr="Z1EFO69KWE]ZG)Q~7JS9K70"/>
          <p:cNvPicPr/>
          <p:nvPr/>
        </p:nvPicPr>
        <p:blipFill>
          <a:blip r:embed="rId2"/>
          <a:srcRect/>
          <a:stretch>
            <a:fillRect/>
          </a:stretch>
        </p:blipFill>
        <p:spPr bwMode="auto">
          <a:xfrm>
            <a:off x="1447800" y="3352800"/>
            <a:ext cx="6096000" cy="25908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变量定义</a:t>
            </a:r>
            <a:r>
              <a:rPr lang="en-US" altLang="zh-CN" smtClean="0"/>
              <a:t>-</a:t>
            </a:r>
            <a:r>
              <a:rPr lang="zh-CN" altLang="en-US" smtClean="0"/>
              <a:t>清除路径</a:t>
            </a:r>
            <a:endParaRPr lang="zh-CN" altLang="en-US"/>
          </a:p>
        </p:txBody>
      </p:sp>
      <p:sp>
        <p:nvSpPr>
          <p:cNvPr id="3" name="内容占位符 2"/>
          <p:cNvSpPr>
            <a:spLocks noGrp="1"/>
          </p:cNvSpPr>
          <p:nvPr>
            <p:ph idx="1"/>
          </p:nvPr>
        </p:nvSpPr>
        <p:spPr/>
        <p:txBody>
          <a:bodyPr/>
          <a:lstStyle/>
          <a:p>
            <a:pPr marL="358775">
              <a:lnSpc>
                <a:spcPct val="110000"/>
              </a:lnSpc>
              <a:spcBef>
                <a:spcPts val="1200"/>
              </a:spcBef>
            </a:pPr>
            <a:r>
              <a:rPr lang="zh-CN" altLang="en-US" b="1" smtClean="0">
                <a:solidFill>
                  <a:srgbClr val="FF0000"/>
                </a:solidFill>
              </a:rPr>
              <a:t>变量</a:t>
            </a:r>
            <a:r>
              <a:rPr lang="en-US" altLang="zh-CN" b="1" smtClean="0">
                <a:solidFill>
                  <a:srgbClr val="FF0000"/>
                </a:solidFill>
              </a:rPr>
              <a:t>v</a:t>
            </a:r>
            <a:r>
              <a:rPr lang="zh-CN" altLang="en-US" b="1" smtClean="0">
                <a:solidFill>
                  <a:srgbClr val="FF0000"/>
                </a:solidFill>
              </a:rPr>
              <a:t>的定义</a:t>
            </a:r>
            <a:r>
              <a:rPr lang="en-US" altLang="zh-CN" b="1" smtClean="0">
                <a:solidFill>
                  <a:srgbClr val="FF0000"/>
                </a:solidFill>
              </a:rPr>
              <a:t>-</a:t>
            </a:r>
            <a:r>
              <a:rPr lang="zh-CN" altLang="en-US" b="1" smtClean="0">
                <a:solidFill>
                  <a:srgbClr val="FF0000"/>
                </a:solidFill>
              </a:rPr>
              <a:t>清除路径</a:t>
            </a:r>
            <a:r>
              <a:rPr lang="zh-CN" altLang="en-US" smtClean="0"/>
              <a:t>：在具有最初节点和最终节点</a:t>
            </a:r>
            <a:r>
              <a:rPr lang="en-US" altLang="zh-CN" smtClean="0">
                <a:solidFill>
                  <a:srgbClr val="0000FF"/>
                </a:solidFill>
              </a:rPr>
              <a:t>DEF(v,m)</a:t>
            </a:r>
            <a:r>
              <a:rPr lang="zh-CN" altLang="en-US" smtClean="0"/>
              <a:t>和</a:t>
            </a:r>
            <a:r>
              <a:rPr lang="en-US" altLang="zh-CN" smtClean="0">
                <a:solidFill>
                  <a:srgbClr val="0000FF"/>
                </a:solidFill>
              </a:rPr>
              <a:t>USE(v,n)</a:t>
            </a:r>
            <a:r>
              <a:rPr lang="zh-CN" altLang="en-US" smtClean="0"/>
              <a:t>的路径当中，没有其他节点是</a:t>
            </a:r>
            <a:r>
              <a:rPr lang="en-US" altLang="zh-CN" smtClean="0">
                <a:solidFill>
                  <a:srgbClr val="0000FF"/>
                </a:solidFill>
              </a:rPr>
              <a:t>v</a:t>
            </a:r>
            <a:r>
              <a:rPr lang="zh-CN" altLang="en-US" smtClean="0"/>
              <a:t>的定义节点；记作</a:t>
            </a:r>
            <a:r>
              <a:rPr lang="en-US" altLang="zh-CN" b="1" smtClean="0">
                <a:solidFill>
                  <a:srgbClr val="0000FF"/>
                </a:solidFill>
              </a:rPr>
              <a:t>dc-path</a:t>
            </a:r>
          </a:p>
          <a:p>
            <a:pPr marL="358775">
              <a:lnSpc>
                <a:spcPct val="110000"/>
              </a:lnSpc>
              <a:spcBef>
                <a:spcPts val="1200"/>
              </a:spcBef>
            </a:pPr>
            <a:r>
              <a:rPr lang="zh-CN" altLang="en-US" smtClean="0"/>
              <a:t>在对于变量</a:t>
            </a:r>
            <a:r>
              <a:rPr lang="en-US" altLang="zh-CN" smtClean="0">
                <a:solidFill>
                  <a:srgbClr val="0000FF"/>
                </a:solidFill>
              </a:rPr>
              <a:t>v</a:t>
            </a:r>
            <a:r>
              <a:rPr lang="zh-CN" altLang="en-US" smtClean="0"/>
              <a:t>的</a:t>
            </a:r>
            <a:r>
              <a:rPr lang="en-US" altLang="zh-CN" smtClean="0">
                <a:solidFill>
                  <a:srgbClr val="0000FF"/>
                </a:solidFill>
              </a:rPr>
              <a:t>dc-path(m,n)</a:t>
            </a:r>
            <a:r>
              <a:rPr lang="zh-CN" altLang="en-US" smtClean="0"/>
              <a:t>，在语句</a:t>
            </a:r>
            <a:r>
              <a:rPr lang="en-US" altLang="zh-CN" smtClean="0">
                <a:solidFill>
                  <a:srgbClr val="0000FF"/>
                </a:solidFill>
              </a:rPr>
              <a:t>m,n</a:t>
            </a:r>
            <a:r>
              <a:rPr lang="zh-CN" altLang="en-US" smtClean="0"/>
              <a:t>之间，我们称变量</a:t>
            </a:r>
            <a:r>
              <a:rPr lang="en-US" altLang="zh-CN" smtClean="0">
                <a:solidFill>
                  <a:srgbClr val="0000FF"/>
                </a:solidFill>
              </a:rPr>
              <a:t>v</a:t>
            </a:r>
            <a:r>
              <a:rPr lang="zh-CN" altLang="en-US" smtClean="0"/>
              <a:t>是</a:t>
            </a:r>
            <a:r>
              <a:rPr lang="zh-CN" altLang="en-US" b="1" smtClean="0">
                <a:solidFill>
                  <a:srgbClr val="FF0000"/>
                </a:solidFill>
              </a:rPr>
              <a:t>活</a:t>
            </a:r>
            <a:r>
              <a:rPr lang="zh-CN" altLang="en-US" smtClean="0"/>
              <a:t>的；</a:t>
            </a:r>
            <a:endParaRPr lang="en-US" altLang="zh-CN" smtClean="0"/>
          </a:p>
          <a:p>
            <a:pPr marL="358775">
              <a:lnSpc>
                <a:spcPct val="110000"/>
              </a:lnSpc>
              <a:spcBef>
                <a:spcPts val="1200"/>
              </a:spcBef>
            </a:pPr>
            <a:endParaRPr lang="zh-CN" altLang="en-US" smtClean="0"/>
          </a:p>
          <a:p>
            <a:pPr marL="358775">
              <a:lnSpc>
                <a:spcPct val="110000"/>
              </a:lnSpc>
              <a:spcBef>
                <a:spcPts val="1200"/>
              </a:spcBef>
            </a:pPr>
            <a:r>
              <a:rPr lang="zh-CN" altLang="en-US" smtClean="0">
                <a:solidFill>
                  <a:srgbClr val="FF0000"/>
                </a:solidFill>
              </a:rPr>
              <a:t>不是定义</a:t>
            </a:r>
            <a:r>
              <a:rPr lang="en-US" altLang="zh-CN" smtClean="0">
                <a:solidFill>
                  <a:srgbClr val="FF0000"/>
                </a:solidFill>
              </a:rPr>
              <a:t>-</a:t>
            </a:r>
            <a:r>
              <a:rPr lang="zh-CN" altLang="en-US" smtClean="0">
                <a:solidFill>
                  <a:srgbClr val="FF0000"/>
                </a:solidFill>
              </a:rPr>
              <a:t>清除路径的定义</a:t>
            </a:r>
            <a:r>
              <a:rPr lang="en-US" altLang="zh-CN" smtClean="0">
                <a:solidFill>
                  <a:srgbClr val="FF0000"/>
                </a:solidFill>
              </a:rPr>
              <a:t>-</a:t>
            </a:r>
            <a:r>
              <a:rPr lang="zh-CN" altLang="en-US" smtClean="0">
                <a:solidFill>
                  <a:srgbClr val="FF0000"/>
                </a:solidFill>
              </a:rPr>
              <a:t>使用路径，是潜在有问题的地方</a:t>
            </a:r>
            <a:r>
              <a:rPr lang="zh-CN" altLang="en-US" smtClean="0"/>
              <a:t>；</a:t>
            </a:r>
          </a:p>
          <a:p>
            <a:pPr>
              <a:spcBef>
                <a:spcPts val="1200"/>
              </a:spcBef>
            </a:pP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实例：变量定义</a:t>
            </a:r>
            <a:r>
              <a:rPr lang="en-US" altLang="zh-CN" smtClean="0"/>
              <a:t>-</a:t>
            </a:r>
            <a:r>
              <a:rPr lang="zh-CN" altLang="en-US" smtClean="0"/>
              <a:t>使用</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15</a:t>
            </a:fld>
            <a:endParaRPr lang="en-US" altLang="zh-CN"/>
          </a:p>
        </p:txBody>
      </p:sp>
      <p:sp>
        <p:nvSpPr>
          <p:cNvPr id="5" name="Rectangle 3"/>
          <p:cNvSpPr txBox="1">
            <a:spLocks noChangeArrowheads="1"/>
          </p:cNvSpPr>
          <p:nvPr/>
        </p:nvSpPr>
        <p:spPr bwMode="auto">
          <a:xfrm>
            <a:off x="152400" y="1600200"/>
            <a:ext cx="4137025" cy="3886200"/>
          </a:xfrm>
          <a:prstGeom prst="rect">
            <a:avLst/>
          </a:prstGeom>
          <a:solidFill>
            <a:schemeClr val="bg1">
              <a:lumMod val="95000"/>
            </a:schemeClr>
          </a:solidFill>
          <a:ln w="9525">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1  a=5; /* </a:t>
            </a:r>
            <a:r>
              <a:rPr kumimoji="0" lang="zh-CN" altLang="en-GB"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定义 </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 */</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2  </a:t>
            </a:r>
            <a:r>
              <a:rPr kumimoji="0" lang="en-GB" altLang="zh-CN" sz="2400" b="1" i="0" u="none" strike="noStrike" kern="0" cap="none" spc="0" normalizeH="0" baseline="0" noProof="0" smtClean="0">
                <a:ln>
                  <a:noFill/>
                </a:ln>
                <a:solidFill>
                  <a:srgbClr val="0000FF"/>
                </a:solidFill>
                <a:effectLst/>
                <a:uLnTx/>
                <a:uFillTx/>
                <a:latin typeface="Times New Roman" pitchFamily="18" charset="0"/>
                <a:ea typeface="微软雅黑" pitchFamily="34" charset="-122"/>
                <a:cs typeface="Times New Roman" pitchFamily="18" charset="0"/>
              </a:rPr>
              <a:t>while</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(C1) {</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3     </a:t>
            </a:r>
            <a:r>
              <a:rPr lang="en-GB" altLang="zh-CN" sz="2400" b="1" i="0" kern="0" smtClean="0">
                <a:solidFill>
                  <a:srgbClr val="0000FF"/>
                </a:solidFill>
                <a:latin typeface="Times New Roman" pitchFamily="18" charset="0"/>
                <a:ea typeface="微软雅黑" pitchFamily="34" charset="-122"/>
                <a:cs typeface="Times New Roman" pitchFamily="18" charset="0"/>
              </a:rPr>
              <a:t>if</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 (C2){                        </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4           b=a*a;/*</a:t>
            </a:r>
            <a:r>
              <a:rPr kumimoji="0" lang="zh-CN" altLang="en-GB"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使用 </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 */</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5           a=a-1;/*</a:t>
            </a:r>
            <a:r>
              <a:rPr kumimoji="0" lang="zh-CN" altLang="en-GB"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定义且使用</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6     }</a:t>
            </a:r>
          </a:p>
          <a:p>
            <a:pPr marL="609600" marR="0" lvl="0" indent="-609600" algn="l" defTabSz="914400" rtl="0" eaLnBrk="0" fontAlgn="base" latinLnBrk="0" hangingPunct="0">
              <a:spcBef>
                <a:spcPts val="613"/>
              </a:spcBef>
              <a:spcAft>
                <a:spcPts val="600"/>
              </a:spcAft>
              <a:buClr>
                <a:schemeClr val="bg1"/>
              </a:buClr>
              <a:buSzTx/>
              <a:buFontTx/>
              <a:buNone/>
              <a:tabLst/>
              <a:defRPr/>
            </a:pP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7   print(a); } /*</a:t>
            </a:r>
            <a:r>
              <a:rPr kumimoji="0" lang="zh-CN" altLang="en-GB"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使用 </a:t>
            </a:r>
            <a:r>
              <a:rPr kumimoji="0" lang="en-GB" altLang="zh-CN" sz="2400"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 */</a:t>
            </a:r>
            <a:endParaRPr kumimoji="0" lang="en-US" altLang="zh-CN" b="0" i="0" u="none" strike="noStrike" kern="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endParaRPr>
          </a:p>
        </p:txBody>
      </p:sp>
      <p:grpSp>
        <p:nvGrpSpPr>
          <p:cNvPr id="6" name="组合 5"/>
          <p:cNvGrpSpPr/>
          <p:nvPr/>
        </p:nvGrpSpPr>
        <p:grpSpPr>
          <a:xfrm>
            <a:off x="5638800" y="838200"/>
            <a:ext cx="1828800" cy="2667000"/>
            <a:chOff x="539750" y="981075"/>
            <a:chExt cx="2592388" cy="4057650"/>
          </a:xfrm>
        </p:grpSpPr>
        <p:sp>
          <p:nvSpPr>
            <p:cNvPr id="7" name="AutoShape 2"/>
            <p:cNvSpPr>
              <a:spLocks noChangeArrowheads="1"/>
            </p:cNvSpPr>
            <p:nvPr/>
          </p:nvSpPr>
          <p:spPr bwMode="auto">
            <a:xfrm>
              <a:off x="1692275" y="981075"/>
              <a:ext cx="457200" cy="457200"/>
            </a:xfrm>
            <a:prstGeom prst="flowChartConnector">
              <a:avLst/>
            </a:prstGeom>
            <a:solidFill>
              <a:srgbClr val="FF6600"/>
            </a:solidFill>
            <a:ln w="9525">
              <a:solidFill>
                <a:schemeClr val="tx1"/>
              </a:solidFill>
              <a:miter lim="800000"/>
              <a:headEnd/>
              <a:tailEnd/>
            </a:ln>
          </p:spPr>
          <p:txBody>
            <a:bodyPr wrap="none" anchor="ctr"/>
            <a:lstStyle/>
            <a:p>
              <a:pPr algn="ctr"/>
              <a:r>
                <a:rPr kumimoji="1" lang="en-US" altLang="zh-CN" sz="2400">
                  <a:latin typeface="Times New Roman" pitchFamily="18" charset="0"/>
                </a:rPr>
                <a:t>1</a:t>
              </a:r>
            </a:p>
          </p:txBody>
        </p:sp>
        <p:sp>
          <p:nvSpPr>
            <p:cNvPr id="8" name="AutoShape 3"/>
            <p:cNvSpPr>
              <a:spLocks noChangeArrowheads="1"/>
            </p:cNvSpPr>
            <p:nvPr/>
          </p:nvSpPr>
          <p:spPr bwMode="auto">
            <a:xfrm>
              <a:off x="1692275" y="1773238"/>
              <a:ext cx="457200" cy="457200"/>
            </a:xfrm>
            <a:prstGeom prst="flowChartConnector">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pitchFamily="18" charset="0"/>
                </a:rPr>
                <a:t>2</a:t>
              </a:r>
            </a:p>
          </p:txBody>
        </p:sp>
        <p:sp>
          <p:nvSpPr>
            <p:cNvPr id="9" name="AutoShape 4"/>
            <p:cNvSpPr>
              <a:spLocks noChangeArrowheads="1"/>
            </p:cNvSpPr>
            <p:nvPr/>
          </p:nvSpPr>
          <p:spPr bwMode="auto">
            <a:xfrm>
              <a:off x="755650" y="2492375"/>
              <a:ext cx="457200" cy="457200"/>
            </a:xfrm>
            <a:prstGeom prst="flowChartConnector">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pitchFamily="18" charset="0"/>
                </a:rPr>
                <a:t>3</a:t>
              </a:r>
            </a:p>
          </p:txBody>
        </p:sp>
        <p:sp>
          <p:nvSpPr>
            <p:cNvPr id="10" name="AutoShape 5"/>
            <p:cNvSpPr>
              <a:spLocks noChangeArrowheads="1"/>
            </p:cNvSpPr>
            <p:nvPr/>
          </p:nvSpPr>
          <p:spPr bwMode="auto">
            <a:xfrm>
              <a:off x="539750" y="3284538"/>
              <a:ext cx="457200" cy="457200"/>
            </a:xfrm>
            <a:prstGeom prst="flowChartConnector">
              <a:avLst/>
            </a:prstGeom>
            <a:solidFill>
              <a:srgbClr val="00FF00"/>
            </a:solidFill>
            <a:ln w="9525">
              <a:solidFill>
                <a:schemeClr val="tx1"/>
              </a:solidFill>
              <a:miter lim="800000"/>
              <a:headEnd/>
              <a:tailEnd/>
            </a:ln>
          </p:spPr>
          <p:txBody>
            <a:bodyPr wrap="none" anchor="ctr"/>
            <a:lstStyle/>
            <a:p>
              <a:pPr algn="ctr"/>
              <a:r>
                <a:rPr kumimoji="1" lang="en-US" altLang="zh-CN" sz="2400">
                  <a:latin typeface="Times New Roman" pitchFamily="18" charset="0"/>
                </a:rPr>
                <a:t>4</a:t>
              </a:r>
            </a:p>
          </p:txBody>
        </p:sp>
        <p:sp>
          <p:nvSpPr>
            <p:cNvPr id="11" name="AutoShape 6"/>
            <p:cNvSpPr>
              <a:spLocks noChangeArrowheads="1"/>
            </p:cNvSpPr>
            <p:nvPr/>
          </p:nvSpPr>
          <p:spPr bwMode="auto">
            <a:xfrm>
              <a:off x="684213" y="4292600"/>
              <a:ext cx="457200" cy="457200"/>
            </a:xfrm>
            <a:prstGeom prst="flowChartConnector">
              <a:avLst/>
            </a:prstGeom>
            <a:solidFill>
              <a:srgbClr val="FF9900"/>
            </a:solidFill>
            <a:ln w="9525">
              <a:solidFill>
                <a:schemeClr val="tx1"/>
              </a:solidFill>
              <a:miter lim="800000"/>
              <a:headEnd/>
              <a:tailEnd/>
            </a:ln>
          </p:spPr>
          <p:txBody>
            <a:bodyPr wrap="none" anchor="ctr"/>
            <a:lstStyle/>
            <a:p>
              <a:pPr algn="ctr"/>
              <a:r>
                <a:rPr kumimoji="1" lang="en-US" altLang="zh-CN" sz="2400">
                  <a:latin typeface="Times New Roman" pitchFamily="18" charset="0"/>
                </a:rPr>
                <a:t>5</a:t>
              </a:r>
            </a:p>
          </p:txBody>
        </p:sp>
        <p:sp>
          <p:nvSpPr>
            <p:cNvPr id="12" name="AutoShape 7"/>
            <p:cNvSpPr>
              <a:spLocks noChangeArrowheads="1"/>
            </p:cNvSpPr>
            <p:nvPr/>
          </p:nvSpPr>
          <p:spPr bwMode="auto">
            <a:xfrm>
              <a:off x="1692275" y="4581525"/>
              <a:ext cx="457200" cy="457200"/>
            </a:xfrm>
            <a:prstGeom prst="flowChartConnector">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pitchFamily="18" charset="0"/>
                </a:rPr>
                <a:t>6</a:t>
              </a:r>
            </a:p>
          </p:txBody>
        </p:sp>
        <p:sp>
          <p:nvSpPr>
            <p:cNvPr id="13" name="AutoShape 8"/>
            <p:cNvSpPr>
              <a:spLocks noChangeArrowheads="1"/>
            </p:cNvSpPr>
            <p:nvPr/>
          </p:nvSpPr>
          <p:spPr bwMode="auto">
            <a:xfrm>
              <a:off x="2411413" y="3357563"/>
              <a:ext cx="457200" cy="457200"/>
            </a:xfrm>
            <a:prstGeom prst="flowChartConnector">
              <a:avLst/>
            </a:prstGeom>
            <a:solidFill>
              <a:srgbClr val="00FF00"/>
            </a:solidFill>
            <a:ln w="9525">
              <a:solidFill>
                <a:schemeClr val="tx1"/>
              </a:solidFill>
              <a:miter lim="800000"/>
              <a:headEnd/>
              <a:tailEnd/>
            </a:ln>
          </p:spPr>
          <p:txBody>
            <a:bodyPr wrap="none" anchor="ctr"/>
            <a:lstStyle/>
            <a:p>
              <a:pPr algn="ctr"/>
              <a:r>
                <a:rPr kumimoji="1" lang="en-US" altLang="zh-CN" sz="2400">
                  <a:latin typeface="Times New Roman" pitchFamily="18" charset="0"/>
                </a:rPr>
                <a:t>7</a:t>
              </a:r>
            </a:p>
          </p:txBody>
        </p:sp>
        <p:cxnSp>
          <p:nvCxnSpPr>
            <p:cNvPr id="14" name="AutoShape 9"/>
            <p:cNvCxnSpPr>
              <a:cxnSpLocks noChangeShapeType="1"/>
              <a:stCxn id="7" idx="4"/>
              <a:endCxn id="8" idx="0"/>
            </p:cNvCxnSpPr>
            <p:nvPr/>
          </p:nvCxnSpPr>
          <p:spPr bwMode="auto">
            <a:xfrm>
              <a:off x="1920875" y="1438275"/>
              <a:ext cx="0" cy="334963"/>
            </a:xfrm>
            <a:prstGeom prst="straightConnector1">
              <a:avLst/>
            </a:prstGeom>
            <a:noFill/>
            <a:ln w="9525">
              <a:solidFill>
                <a:schemeClr val="tx1"/>
              </a:solidFill>
              <a:miter lim="800000"/>
              <a:headEnd/>
              <a:tailEnd type="triangle" w="med" len="med"/>
            </a:ln>
          </p:spPr>
        </p:cxnSp>
        <p:cxnSp>
          <p:nvCxnSpPr>
            <p:cNvPr id="15" name="AutoShape 10"/>
            <p:cNvCxnSpPr>
              <a:cxnSpLocks noChangeShapeType="1"/>
              <a:stCxn id="8" idx="3"/>
              <a:endCxn id="9" idx="7"/>
            </p:cNvCxnSpPr>
            <p:nvPr/>
          </p:nvCxnSpPr>
          <p:spPr bwMode="auto">
            <a:xfrm flipH="1">
              <a:off x="1146175" y="2163763"/>
              <a:ext cx="612775" cy="395287"/>
            </a:xfrm>
            <a:prstGeom prst="straightConnector1">
              <a:avLst/>
            </a:prstGeom>
            <a:noFill/>
            <a:ln w="9525">
              <a:solidFill>
                <a:schemeClr val="tx1"/>
              </a:solidFill>
              <a:miter lim="800000"/>
              <a:headEnd/>
              <a:tailEnd type="triangle" w="med" len="med"/>
            </a:ln>
          </p:spPr>
        </p:cxnSp>
        <p:cxnSp>
          <p:nvCxnSpPr>
            <p:cNvPr id="16" name="AutoShape 11"/>
            <p:cNvCxnSpPr>
              <a:cxnSpLocks noChangeShapeType="1"/>
              <a:stCxn id="12" idx="5"/>
              <a:endCxn id="13" idx="3"/>
            </p:cNvCxnSpPr>
            <p:nvPr/>
          </p:nvCxnSpPr>
          <p:spPr bwMode="auto">
            <a:xfrm flipV="1">
              <a:off x="2082800" y="3748088"/>
              <a:ext cx="395288" cy="1223962"/>
            </a:xfrm>
            <a:prstGeom prst="straightConnector1">
              <a:avLst/>
            </a:prstGeom>
            <a:noFill/>
            <a:ln w="9525">
              <a:solidFill>
                <a:schemeClr val="tx1"/>
              </a:solidFill>
              <a:miter lim="800000"/>
              <a:headEnd/>
              <a:tailEnd type="triangle" w="med" len="med"/>
            </a:ln>
          </p:spPr>
        </p:cxnSp>
        <p:cxnSp>
          <p:nvCxnSpPr>
            <p:cNvPr id="17" name="AutoShape 12"/>
            <p:cNvCxnSpPr>
              <a:cxnSpLocks noChangeShapeType="1"/>
              <a:stCxn id="9" idx="4"/>
              <a:endCxn id="10" idx="0"/>
            </p:cNvCxnSpPr>
            <p:nvPr/>
          </p:nvCxnSpPr>
          <p:spPr bwMode="auto">
            <a:xfrm flipH="1">
              <a:off x="768350" y="2949575"/>
              <a:ext cx="215900" cy="334963"/>
            </a:xfrm>
            <a:prstGeom prst="straightConnector1">
              <a:avLst/>
            </a:prstGeom>
            <a:noFill/>
            <a:ln w="9525">
              <a:solidFill>
                <a:schemeClr val="tx1"/>
              </a:solidFill>
              <a:miter lim="800000"/>
              <a:headEnd/>
              <a:tailEnd type="triangle" w="med" len="med"/>
            </a:ln>
          </p:spPr>
        </p:cxnSp>
        <p:cxnSp>
          <p:nvCxnSpPr>
            <p:cNvPr id="18" name="AutoShape 13"/>
            <p:cNvCxnSpPr>
              <a:cxnSpLocks noChangeShapeType="1"/>
              <a:stCxn id="10" idx="4"/>
              <a:endCxn id="11" idx="0"/>
            </p:cNvCxnSpPr>
            <p:nvPr/>
          </p:nvCxnSpPr>
          <p:spPr bwMode="auto">
            <a:xfrm>
              <a:off x="768350" y="3741738"/>
              <a:ext cx="144463" cy="550862"/>
            </a:xfrm>
            <a:prstGeom prst="straightConnector1">
              <a:avLst/>
            </a:prstGeom>
            <a:noFill/>
            <a:ln w="9525">
              <a:solidFill>
                <a:schemeClr val="tx1"/>
              </a:solidFill>
              <a:miter lim="800000"/>
              <a:headEnd/>
              <a:tailEnd type="triangle" w="med" len="med"/>
            </a:ln>
          </p:spPr>
        </p:cxnSp>
        <p:cxnSp>
          <p:nvCxnSpPr>
            <p:cNvPr id="19" name="AutoShape 14"/>
            <p:cNvCxnSpPr>
              <a:cxnSpLocks noChangeShapeType="1"/>
              <a:stCxn id="11" idx="5"/>
              <a:endCxn id="12" idx="2"/>
            </p:cNvCxnSpPr>
            <p:nvPr/>
          </p:nvCxnSpPr>
          <p:spPr bwMode="auto">
            <a:xfrm>
              <a:off x="1074738" y="4683125"/>
              <a:ext cx="617537" cy="127000"/>
            </a:xfrm>
            <a:prstGeom prst="straightConnector1">
              <a:avLst/>
            </a:prstGeom>
            <a:noFill/>
            <a:ln w="9525">
              <a:solidFill>
                <a:schemeClr val="tx1"/>
              </a:solidFill>
              <a:miter lim="800000"/>
              <a:headEnd/>
              <a:tailEnd type="triangle" w="med" len="med"/>
            </a:ln>
          </p:spPr>
        </p:cxnSp>
        <p:cxnSp>
          <p:nvCxnSpPr>
            <p:cNvPr id="20" name="AutoShape 15"/>
            <p:cNvCxnSpPr>
              <a:cxnSpLocks noChangeShapeType="1"/>
              <a:stCxn id="13" idx="0"/>
              <a:endCxn id="8" idx="5"/>
            </p:cNvCxnSpPr>
            <p:nvPr/>
          </p:nvCxnSpPr>
          <p:spPr bwMode="auto">
            <a:xfrm flipH="1" flipV="1">
              <a:off x="2082800" y="2163763"/>
              <a:ext cx="557213" cy="1193800"/>
            </a:xfrm>
            <a:prstGeom prst="straightConnector1">
              <a:avLst/>
            </a:prstGeom>
            <a:noFill/>
            <a:ln w="9525">
              <a:solidFill>
                <a:schemeClr val="tx1"/>
              </a:solidFill>
              <a:miter lim="800000"/>
              <a:headEnd/>
              <a:tailEnd type="triangle" w="med" len="med"/>
            </a:ln>
          </p:spPr>
        </p:cxnSp>
        <p:cxnSp>
          <p:nvCxnSpPr>
            <p:cNvPr id="21" name="AutoShape 17"/>
            <p:cNvCxnSpPr>
              <a:cxnSpLocks noChangeShapeType="1"/>
              <a:stCxn id="8" idx="6"/>
            </p:cNvCxnSpPr>
            <p:nvPr/>
          </p:nvCxnSpPr>
          <p:spPr bwMode="auto">
            <a:xfrm flipV="1">
              <a:off x="2149475" y="1989138"/>
              <a:ext cx="982663" cy="12700"/>
            </a:xfrm>
            <a:prstGeom prst="straightConnector1">
              <a:avLst/>
            </a:prstGeom>
            <a:noFill/>
            <a:ln w="9525">
              <a:solidFill>
                <a:schemeClr val="tx1"/>
              </a:solidFill>
              <a:miter lim="800000"/>
              <a:headEnd/>
              <a:tailEnd type="triangle" w="med" len="med"/>
            </a:ln>
          </p:spPr>
        </p:cxnSp>
      </p:grpSp>
      <p:graphicFrame>
        <p:nvGraphicFramePr>
          <p:cNvPr id="23" name="表格 22"/>
          <p:cNvGraphicFramePr>
            <a:graphicFrameLocks noGrp="1"/>
          </p:cNvGraphicFramePr>
          <p:nvPr/>
        </p:nvGraphicFramePr>
        <p:xfrm>
          <a:off x="5105400" y="4038600"/>
          <a:ext cx="2971800" cy="1981200"/>
        </p:xfrm>
        <a:graphic>
          <a:graphicData uri="http://schemas.openxmlformats.org/drawingml/2006/table">
            <a:tbl>
              <a:tblPr firstRow="1" bandRow="1">
                <a:tableStyleId>{21E4AEA4-8DFA-4A89-87EB-49C32662AFE0}</a:tableStyleId>
              </a:tblPr>
              <a:tblGrid>
                <a:gridCol w="1524000"/>
                <a:gridCol w="1447800"/>
              </a:tblGrid>
              <a:tr h="370840">
                <a:tc>
                  <a:txBody>
                    <a:bodyPr/>
                    <a:lstStyle/>
                    <a:p>
                      <a:r>
                        <a:rPr lang="en-US" altLang="zh-CN" sz="2000" smtClean="0"/>
                        <a:t>du-path</a:t>
                      </a:r>
                      <a:endParaRPr lang="zh-CN" altLang="en-US" sz="2000"/>
                    </a:p>
                  </a:txBody>
                  <a:tcPr/>
                </a:tc>
                <a:tc>
                  <a:txBody>
                    <a:bodyPr/>
                    <a:lstStyle/>
                    <a:p>
                      <a:r>
                        <a:rPr lang="en-US" altLang="zh-CN" sz="2000" smtClean="0"/>
                        <a:t>dc-path</a:t>
                      </a:r>
                      <a:endParaRPr lang="zh-CN" altLang="en-US" sz="2000"/>
                    </a:p>
                  </a:txBody>
                  <a:tcPr/>
                </a:tc>
              </a:tr>
              <a:tr h="370840">
                <a:tc>
                  <a:txBody>
                    <a:bodyPr/>
                    <a:lstStyle/>
                    <a:p>
                      <a:r>
                        <a:rPr lang="en-US" altLang="zh-CN" sz="2000" smtClean="0"/>
                        <a:t>1234</a:t>
                      </a:r>
                      <a:endParaRPr lang="zh-CN" altLang="en-US" sz="2000"/>
                    </a:p>
                  </a:txBody>
                  <a:tcPr/>
                </a:tc>
                <a:tc>
                  <a:txBody>
                    <a:bodyPr/>
                    <a:lstStyle/>
                    <a:p>
                      <a:r>
                        <a:rPr lang="en-US" altLang="zh-CN" sz="2000" smtClean="0"/>
                        <a:t>y</a:t>
                      </a:r>
                      <a:endParaRPr lang="zh-CN" altLang="en-US" sz="2000"/>
                    </a:p>
                  </a:txBody>
                  <a:tcPr/>
                </a:tc>
              </a:tr>
              <a:tr h="370840">
                <a:tc>
                  <a:txBody>
                    <a:bodyPr/>
                    <a:lstStyle/>
                    <a:p>
                      <a:r>
                        <a:rPr lang="en-US" altLang="zh-CN" sz="2000" smtClean="0"/>
                        <a:t>12345</a:t>
                      </a:r>
                      <a:endParaRPr lang="zh-CN" altLang="en-US" sz="2000"/>
                    </a:p>
                  </a:txBody>
                  <a:tcPr/>
                </a:tc>
                <a:tc>
                  <a:txBody>
                    <a:bodyPr/>
                    <a:lstStyle/>
                    <a:p>
                      <a:r>
                        <a:rPr lang="en-US" altLang="zh-CN" sz="2000" smtClean="0"/>
                        <a:t>y</a:t>
                      </a:r>
                      <a:endParaRPr lang="zh-CN" altLang="en-US" sz="2000"/>
                    </a:p>
                  </a:txBody>
                  <a:tcPr/>
                </a:tc>
              </a:tr>
              <a:tr h="370840">
                <a:tc>
                  <a:txBody>
                    <a:bodyPr/>
                    <a:lstStyle/>
                    <a:p>
                      <a:r>
                        <a:rPr lang="en-US" altLang="zh-CN" sz="2000" smtClean="0"/>
                        <a:t>1234567</a:t>
                      </a:r>
                      <a:endParaRPr lang="zh-CN" altLang="en-US" sz="2000"/>
                    </a:p>
                  </a:txBody>
                  <a:tcPr/>
                </a:tc>
                <a:tc>
                  <a:txBody>
                    <a:bodyPr/>
                    <a:lstStyle/>
                    <a:p>
                      <a:r>
                        <a:rPr lang="en-US" altLang="zh-CN" sz="2000" smtClean="0"/>
                        <a:t>n</a:t>
                      </a:r>
                      <a:endParaRPr lang="zh-CN" altLang="en-US" sz="2000"/>
                    </a:p>
                  </a:txBody>
                  <a:tcPr/>
                </a:tc>
              </a:tr>
              <a:tr h="370840">
                <a:tc>
                  <a:txBody>
                    <a:bodyPr/>
                    <a:lstStyle/>
                    <a:p>
                      <a:r>
                        <a:rPr lang="en-US" altLang="zh-CN" sz="2000" smtClean="0"/>
                        <a:t>567</a:t>
                      </a:r>
                      <a:endParaRPr lang="zh-CN" altLang="en-US" sz="2000"/>
                    </a:p>
                  </a:txBody>
                  <a:tcPr/>
                </a:tc>
                <a:tc>
                  <a:txBody>
                    <a:bodyPr/>
                    <a:lstStyle/>
                    <a:p>
                      <a:r>
                        <a:rPr lang="en-US" altLang="zh-CN" sz="2000" smtClean="0"/>
                        <a:t>y</a:t>
                      </a:r>
                      <a:endParaRPr lang="zh-CN" altLang="en-US" sz="2000"/>
                    </a:p>
                  </a:txBody>
                  <a:tcPr/>
                </a:tc>
              </a:tr>
            </a:tbl>
          </a:graphicData>
        </a:graphic>
      </p:graphicFrame>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定义</a:t>
            </a:r>
            <a:r>
              <a:rPr lang="en-US" altLang="zh-CN" smtClean="0"/>
              <a:t>-</a:t>
            </a:r>
            <a:r>
              <a:rPr lang="zh-CN" altLang="en-US" smtClean="0"/>
              <a:t>使用路径测试覆盖</a:t>
            </a:r>
          </a:p>
        </p:txBody>
      </p:sp>
      <p:sp>
        <p:nvSpPr>
          <p:cNvPr id="24579" name="Rectangle 3"/>
          <p:cNvSpPr>
            <a:spLocks noGrp="1" noChangeArrowheads="1"/>
          </p:cNvSpPr>
          <p:nvPr>
            <p:ph type="body" idx="1"/>
          </p:nvPr>
        </p:nvSpPr>
        <p:spPr/>
        <p:txBody>
          <a:bodyPr/>
          <a:lstStyle/>
          <a:p>
            <a:pPr marL="358775">
              <a:lnSpc>
                <a:spcPct val="90000"/>
              </a:lnSpc>
            </a:pPr>
            <a:r>
              <a:rPr lang="zh-CN" altLang="en-US" sz="2800" b="1" smtClean="0">
                <a:solidFill>
                  <a:srgbClr val="0000FF"/>
                </a:solidFill>
              </a:rPr>
              <a:t>全定义</a:t>
            </a:r>
            <a:r>
              <a:rPr lang="en-US" altLang="zh-CN" sz="2800" b="1" smtClean="0">
                <a:solidFill>
                  <a:srgbClr val="0000FF"/>
                </a:solidFill>
              </a:rPr>
              <a:t>-</a:t>
            </a:r>
            <a:r>
              <a:rPr lang="zh-CN" altLang="en-US" sz="2800" b="1" smtClean="0">
                <a:solidFill>
                  <a:srgbClr val="0000FF"/>
                </a:solidFill>
              </a:rPr>
              <a:t>使用路径指标</a:t>
            </a:r>
            <a:r>
              <a:rPr lang="zh-CN" altLang="en-US" sz="2800" smtClean="0"/>
              <a:t>：针对程序中所有变量的每一定义</a:t>
            </a:r>
            <a:r>
              <a:rPr lang="en-US" altLang="zh-CN" sz="2800" smtClean="0"/>
              <a:t>-</a:t>
            </a:r>
            <a:r>
              <a:rPr lang="zh-CN" altLang="en-US" sz="2800" smtClean="0"/>
              <a:t>使用对，都有测试用例使得程序执行了一条</a:t>
            </a:r>
            <a:r>
              <a:rPr lang="en-US" altLang="zh-CN" sz="2800" smtClean="0">
                <a:solidFill>
                  <a:srgbClr val="FF0000"/>
                </a:solidFill>
              </a:rPr>
              <a:t>du-path</a:t>
            </a:r>
            <a:r>
              <a:rPr lang="zh-CN" altLang="en-US" sz="2800" smtClean="0"/>
              <a:t>。</a:t>
            </a:r>
          </a:p>
          <a:p>
            <a:pPr marL="358775">
              <a:lnSpc>
                <a:spcPct val="90000"/>
              </a:lnSpc>
            </a:pPr>
            <a:r>
              <a:rPr lang="zh-CN" altLang="en-US" sz="2800" smtClean="0"/>
              <a:t>其他数据流覆盖指标</a:t>
            </a:r>
          </a:p>
          <a:p>
            <a:pPr lvl="1">
              <a:lnSpc>
                <a:spcPct val="90000"/>
              </a:lnSpc>
            </a:pPr>
            <a:r>
              <a:rPr lang="zh-CN" altLang="en-US" smtClean="0"/>
              <a:t>全使用</a:t>
            </a:r>
          </a:p>
          <a:p>
            <a:pPr lvl="1">
              <a:lnSpc>
                <a:spcPct val="90000"/>
              </a:lnSpc>
            </a:pPr>
            <a:r>
              <a:rPr lang="zh-CN" altLang="en-US" smtClean="0"/>
              <a:t>全计算使用</a:t>
            </a:r>
            <a:r>
              <a:rPr lang="en-US" altLang="zh-CN" smtClean="0"/>
              <a:t>/</a:t>
            </a:r>
            <a:r>
              <a:rPr lang="zh-CN" altLang="en-US" smtClean="0"/>
              <a:t>部分谓词使用</a:t>
            </a:r>
          </a:p>
          <a:p>
            <a:pPr lvl="1">
              <a:lnSpc>
                <a:spcPct val="90000"/>
              </a:lnSpc>
            </a:pPr>
            <a:r>
              <a:rPr lang="zh-CN" altLang="en-US" smtClean="0"/>
              <a:t>全谓词使用</a:t>
            </a:r>
            <a:r>
              <a:rPr lang="en-US" altLang="zh-CN" smtClean="0"/>
              <a:t>/</a:t>
            </a:r>
            <a:r>
              <a:rPr lang="zh-CN" altLang="en-US" smtClean="0"/>
              <a:t>部分计算使用</a:t>
            </a:r>
          </a:p>
          <a:p>
            <a:pPr lvl="1">
              <a:lnSpc>
                <a:spcPct val="90000"/>
              </a:lnSpc>
            </a:pPr>
            <a:r>
              <a:rPr lang="zh-CN" altLang="en-US" smtClean="0"/>
              <a:t>全定义使用</a:t>
            </a:r>
          </a:p>
          <a:p>
            <a:pPr lvl="1">
              <a:lnSpc>
                <a:spcPct val="90000"/>
              </a:lnSpc>
            </a:pPr>
            <a:r>
              <a:rPr lang="zh-CN" altLang="en-US" smtClean="0"/>
              <a:t>全谓词使用</a:t>
            </a:r>
          </a:p>
          <a:p>
            <a:pPr lvl="1">
              <a:lnSpc>
                <a:spcPct val="90000"/>
              </a:lnSpc>
            </a:pPr>
            <a:r>
              <a:rPr lang="zh-CN" altLang="en-US" smtClean="0"/>
              <a:t>全边</a:t>
            </a:r>
          </a:p>
          <a:p>
            <a:pPr lvl="1">
              <a:lnSpc>
                <a:spcPct val="90000"/>
              </a:lnSpc>
            </a:pPr>
            <a:r>
              <a:rPr lang="zh-CN" altLang="en-US" smtClean="0"/>
              <a:t>全节点</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latin typeface="Times New Roman" pitchFamily="18" charset="0"/>
              </a:rPr>
              <a:t>数据流覆盖指标层次结构图</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17</a:t>
            </a:fld>
            <a:endParaRPr lang="en-US" altLang="zh-CN"/>
          </a:p>
        </p:txBody>
      </p:sp>
      <p:sp>
        <p:nvSpPr>
          <p:cNvPr id="5" name="AutoShape 2"/>
          <p:cNvSpPr>
            <a:spLocks noChangeArrowheads="1"/>
          </p:cNvSpPr>
          <p:nvPr/>
        </p:nvSpPr>
        <p:spPr bwMode="auto">
          <a:xfrm>
            <a:off x="3059113" y="950912"/>
            <a:ext cx="2376487" cy="4318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全路径</a:t>
            </a:r>
          </a:p>
        </p:txBody>
      </p:sp>
      <p:sp>
        <p:nvSpPr>
          <p:cNvPr id="6" name="AutoShape 3"/>
          <p:cNvSpPr>
            <a:spLocks noChangeArrowheads="1"/>
          </p:cNvSpPr>
          <p:nvPr/>
        </p:nvSpPr>
        <p:spPr bwMode="auto">
          <a:xfrm>
            <a:off x="3059113" y="2535237"/>
            <a:ext cx="2376487" cy="35877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全使用</a:t>
            </a:r>
          </a:p>
        </p:txBody>
      </p:sp>
      <p:sp>
        <p:nvSpPr>
          <p:cNvPr id="7" name="AutoShape 4"/>
          <p:cNvSpPr>
            <a:spLocks noChangeArrowheads="1"/>
          </p:cNvSpPr>
          <p:nvPr/>
        </p:nvSpPr>
        <p:spPr bwMode="auto">
          <a:xfrm>
            <a:off x="3059113" y="1743075"/>
            <a:ext cx="2376487" cy="358775"/>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全定义</a:t>
            </a:r>
            <a:r>
              <a:rPr kumimoji="1" lang="en-US" altLang="zh-CN" sz="2400" i="0">
                <a:latin typeface="楷体" pitchFamily="49" charset="-122"/>
                <a:ea typeface="楷体" pitchFamily="49" charset="-122"/>
              </a:rPr>
              <a:t>-</a:t>
            </a:r>
            <a:r>
              <a:rPr kumimoji="1" lang="zh-CN" altLang="en-US" sz="2400" i="0">
                <a:latin typeface="楷体" pitchFamily="49" charset="-122"/>
                <a:ea typeface="楷体" pitchFamily="49" charset="-122"/>
              </a:rPr>
              <a:t>使用</a:t>
            </a:r>
          </a:p>
        </p:txBody>
      </p:sp>
      <p:sp>
        <p:nvSpPr>
          <p:cNvPr id="8" name="AutoShape 5"/>
          <p:cNvSpPr>
            <a:spLocks noChangeArrowheads="1"/>
          </p:cNvSpPr>
          <p:nvPr/>
        </p:nvSpPr>
        <p:spPr bwMode="auto">
          <a:xfrm>
            <a:off x="395288" y="3325812"/>
            <a:ext cx="3600450" cy="360363"/>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全计算使用</a:t>
            </a:r>
            <a:r>
              <a:rPr kumimoji="1" lang="en-US" altLang="zh-CN" sz="2400" i="0">
                <a:latin typeface="楷体" pitchFamily="49" charset="-122"/>
                <a:ea typeface="楷体" pitchFamily="49" charset="-122"/>
              </a:rPr>
              <a:t>/</a:t>
            </a:r>
            <a:r>
              <a:rPr kumimoji="1" lang="zh-CN" altLang="en-US" sz="2400" i="0">
                <a:latin typeface="楷体" pitchFamily="49" charset="-122"/>
                <a:ea typeface="楷体" pitchFamily="49" charset="-122"/>
              </a:rPr>
              <a:t>部分谓词使用</a:t>
            </a:r>
          </a:p>
        </p:txBody>
      </p:sp>
      <p:sp>
        <p:nvSpPr>
          <p:cNvPr id="9" name="AutoShape 6"/>
          <p:cNvSpPr>
            <a:spLocks noChangeArrowheads="1"/>
          </p:cNvSpPr>
          <p:nvPr/>
        </p:nvSpPr>
        <p:spPr bwMode="auto">
          <a:xfrm>
            <a:off x="3132138" y="4335462"/>
            <a:ext cx="2376487" cy="4318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全定义</a:t>
            </a:r>
          </a:p>
        </p:txBody>
      </p:sp>
      <p:sp>
        <p:nvSpPr>
          <p:cNvPr id="10" name="AutoShape 7"/>
          <p:cNvSpPr>
            <a:spLocks noChangeArrowheads="1"/>
          </p:cNvSpPr>
          <p:nvPr/>
        </p:nvSpPr>
        <p:spPr bwMode="auto">
          <a:xfrm>
            <a:off x="4859338" y="3325812"/>
            <a:ext cx="3529012" cy="433388"/>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全谓词使用</a:t>
            </a:r>
            <a:r>
              <a:rPr kumimoji="1" lang="en-US" altLang="zh-CN" sz="2400" i="0">
                <a:latin typeface="楷体" pitchFamily="49" charset="-122"/>
                <a:ea typeface="楷体" pitchFamily="49" charset="-122"/>
              </a:rPr>
              <a:t>/</a:t>
            </a:r>
            <a:r>
              <a:rPr kumimoji="1" lang="zh-CN" altLang="en-US" sz="2400" i="0">
                <a:latin typeface="楷体" pitchFamily="49" charset="-122"/>
                <a:ea typeface="楷体" pitchFamily="49" charset="-122"/>
              </a:rPr>
              <a:t>部分计算使用</a:t>
            </a:r>
          </a:p>
        </p:txBody>
      </p:sp>
      <p:sp>
        <p:nvSpPr>
          <p:cNvPr id="11" name="AutoShape 8"/>
          <p:cNvSpPr>
            <a:spLocks noChangeArrowheads="1"/>
          </p:cNvSpPr>
          <p:nvPr/>
        </p:nvSpPr>
        <p:spPr bwMode="auto">
          <a:xfrm>
            <a:off x="5940425" y="4335462"/>
            <a:ext cx="2376488" cy="431800"/>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全谓词使用</a:t>
            </a:r>
          </a:p>
        </p:txBody>
      </p:sp>
      <p:sp>
        <p:nvSpPr>
          <p:cNvPr id="12" name="AutoShape 9"/>
          <p:cNvSpPr>
            <a:spLocks noChangeArrowheads="1"/>
          </p:cNvSpPr>
          <p:nvPr/>
        </p:nvSpPr>
        <p:spPr bwMode="auto">
          <a:xfrm>
            <a:off x="5940425" y="5049837"/>
            <a:ext cx="2376488" cy="360363"/>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全边</a:t>
            </a:r>
          </a:p>
        </p:txBody>
      </p:sp>
      <p:sp>
        <p:nvSpPr>
          <p:cNvPr id="13" name="AutoShape 10"/>
          <p:cNvSpPr>
            <a:spLocks noChangeArrowheads="1"/>
          </p:cNvSpPr>
          <p:nvPr/>
        </p:nvSpPr>
        <p:spPr bwMode="auto">
          <a:xfrm>
            <a:off x="5940425" y="5735637"/>
            <a:ext cx="2376488" cy="360363"/>
          </a:xfrm>
          <a:prstGeom prst="roundRect">
            <a:avLst>
              <a:gd name="adj" fmla="val 16667"/>
            </a:avLst>
          </a:prstGeom>
          <a:solidFill>
            <a:schemeClr val="accent1"/>
          </a:solidFill>
          <a:ln w="9525">
            <a:solidFill>
              <a:schemeClr val="tx1"/>
            </a:solidFill>
            <a:miter lim="800000"/>
            <a:headEnd/>
            <a:tailEnd/>
          </a:ln>
        </p:spPr>
        <p:txBody>
          <a:bodyPr wrap="none" anchor="ctr"/>
          <a:lstStyle/>
          <a:p>
            <a:pPr algn="ctr"/>
            <a:r>
              <a:rPr kumimoji="1" lang="zh-CN" altLang="en-US" sz="2400" i="0">
                <a:latin typeface="楷体" pitchFamily="49" charset="-122"/>
                <a:ea typeface="楷体" pitchFamily="49" charset="-122"/>
              </a:rPr>
              <a:t>全节点</a:t>
            </a:r>
          </a:p>
        </p:txBody>
      </p:sp>
      <p:cxnSp>
        <p:nvCxnSpPr>
          <p:cNvPr id="14" name="AutoShape 11"/>
          <p:cNvCxnSpPr>
            <a:cxnSpLocks noChangeShapeType="1"/>
            <a:stCxn id="5" idx="2"/>
            <a:endCxn id="7" idx="0"/>
          </p:cNvCxnSpPr>
          <p:nvPr/>
        </p:nvCxnSpPr>
        <p:spPr bwMode="auto">
          <a:xfrm>
            <a:off x="4248150" y="1382712"/>
            <a:ext cx="0" cy="360363"/>
          </a:xfrm>
          <a:prstGeom prst="straightConnector1">
            <a:avLst/>
          </a:prstGeom>
          <a:noFill/>
          <a:ln w="9525">
            <a:solidFill>
              <a:schemeClr val="tx1"/>
            </a:solidFill>
            <a:miter lim="800000"/>
            <a:headEnd/>
            <a:tailEnd type="triangle" w="med" len="med"/>
          </a:ln>
        </p:spPr>
      </p:cxnSp>
      <p:cxnSp>
        <p:nvCxnSpPr>
          <p:cNvPr id="15" name="AutoShape 12"/>
          <p:cNvCxnSpPr>
            <a:cxnSpLocks noChangeShapeType="1"/>
            <a:stCxn id="7" idx="2"/>
            <a:endCxn id="6" idx="0"/>
          </p:cNvCxnSpPr>
          <p:nvPr/>
        </p:nvCxnSpPr>
        <p:spPr bwMode="auto">
          <a:xfrm>
            <a:off x="4248150" y="2101850"/>
            <a:ext cx="0" cy="433387"/>
          </a:xfrm>
          <a:prstGeom prst="straightConnector1">
            <a:avLst/>
          </a:prstGeom>
          <a:noFill/>
          <a:ln w="9525">
            <a:solidFill>
              <a:schemeClr val="tx1"/>
            </a:solidFill>
            <a:miter lim="800000"/>
            <a:headEnd/>
            <a:tailEnd type="triangle" w="med" len="med"/>
          </a:ln>
        </p:spPr>
      </p:cxnSp>
      <p:cxnSp>
        <p:nvCxnSpPr>
          <p:cNvPr id="16" name="AutoShape 13"/>
          <p:cNvCxnSpPr>
            <a:cxnSpLocks noChangeShapeType="1"/>
            <a:stCxn id="6" idx="2"/>
            <a:endCxn id="8" idx="0"/>
          </p:cNvCxnSpPr>
          <p:nvPr/>
        </p:nvCxnSpPr>
        <p:spPr bwMode="auto">
          <a:xfrm flipH="1">
            <a:off x="2195513" y="2894012"/>
            <a:ext cx="2052637" cy="431800"/>
          </a:xfrm>
          <a:prstGeom prst="straightConnector1">
            <a:avLst/>
          </a:prstGeom>
          <a:noFill/>
          <a:ln w="9525">
            <a:solidFill>
              <a:schemeClr val="tx1"/>
            </a:solidFill>
            <a:miter lim="800000"/>
            <a:headEnd/>
            <a:tailEnd type="triangle" w="med" len="med"/>
          </a:ln>
        </p:spPr>
      </p:cxnSp>
      <p:cxnSp>
        <p:nvCxnSpPr>
          <p:cNvPr id="17" name="AutoShape 14"/>
          <p:cNvCxnSpPr>
            <a:cxnSpLocks noChangeShapeType="1"/>
            <a:stCxn id="6" idx="2"/>
            <a:endCxn id="10" idx="0"/>
          </p:cNvCxnSpPr>
          <p:nvPr/>
        </p:nvCxnSpPr>
        <p:spPr bwMode="auto">
          <a:xfrm>
            <a:off x="4248150" y="2894012"/>
            <a:ext cx="2376488" cy="431800"/>
          </a:xfrm>
          <a:prstGeom prst="straightConnector1">
            <a:avLst/>
          </a:prstGeom>
          <a:noFill/>
          <a:ln w="9525">
            <a:solidFill>
              <a:schemeClr val="tx1"/>
            </a:solidFill>
            <a:miter lim="800000"/>
            <a:headEnd/>
            <a:tailEnd type="triangle" w="med" len="med"/>
          </a:ln>
        </p:spPr>
      </p:cxnSp>
      <p:cxnSp>
        <p:nvCxnSpPr>
          <p:cNvPr id="18" name="AutoShape 15"/>
          <p:cNvCxnSpPr>
            <a:cxnSpLocks noChangeShapeType="1"/>
            <a:stCxn id="8" idx="2"/>
            <a:endCxn id="9" idx="0"/>
          </p:cNvCxnSpPr>
          <p:nvPr/>
        </p:nvCxnSpPr>
        <p:spPr bwMode="auto">
          <a:xfrm>
            <a:off x="2195513" y="3686175"/>
            <a:ext cx="2125662" cy="649287"/>
          </a:xfrm>
          <a:prstGeom prst="straightConnector1">
            <a:avLst/>
          </a:prstGeom>
          <a:noFill/>
          <a:ln w="9525">
            <a:solidFill>
              <a:schemeClr val="tx1"/>
            </a:solidFill>
            <a:miter lim="800000"/>
            <a:headEnd/>
            <a:tailEnd type="triangle" w="med" len="med"/>
          </a:ln>
        </p:spPr>
      </p:cxnSp>
      <p:cxnSp>
        <p:nvCxnSpPr>
          <p:cNvPr id="19" name="AutoShape 16"/>
          <p:cNvCxnSpPr>
            <a:cxnSpLocks noChangeShapeType="1"/>
            <a:stCxn id="10" idx="2"/>
            <a:endCxn id="9" idx="0"/>
          </p:cNvCxnSpPr>
          <p:nvPr/>
        </p:nvCxnSpPr>
        <p:spPr bwMode="auto">
          <a:xfrm flipH="1">
            <a:off x="4321175" y="3759200"/>
            <a:ext cx="2303463" cy="576262"/>
          </a:xfrm>
          <a:prstGeom prst="straightConnector1">
            <a:avLst/>
          </a:prstGeom>
          <a:noFill/>
          <a:ln w="9525">
            <a:solidFill>
              <a:schemeClr val="tx1"/>
            </a:solidFill>
            <a:miter lim="800000"/>
            <a:headEnd/>
            <a:tailEnd type="triangle" w="med" len="med"/>
          </a:ln>
        </p:spPr>
      </p:cxnSp>
      <p:cxnSp>
        <p:nvCxnSpPr>
          <p:cNvPr id="20" name="AutoShape 17"/>
          <p:cNvCxnSpPr>
            <a:cxnSpLocks noChangeShapeType="1"/>
            <a:stCxn id="10" idx="2"/>
            <a:endCxn id="11" idx="0"/>
          </p:cNvCxnSpPr>
          <p:nvPr/>
        </p:nvCxnSpPr>
        <p:spPr bwMode="auto">
          <a:xfrm>
            <a:off x="6624638" y="3759200"/>
            <a:ext cx="504825" cy="576262"/>
          </a:xfrm>
          <a:prstGeom prst="straightConnector1">
            <a:avLst/>
          </a:prstGeom>
          <a:noFill/>
          <a:ln w="9525">
            <a:solidFill>
              <a:schemeClr val="tx1"/>
            </a:solidFill>
            <a:miter lim="800000"/>
            <a:headEnd/>
            <a:tailEnd type="triangle" w="med" len="med"/>
          </a:ln>
        </p:spPr>
      </p:cxnSp>
      <p:cxnSp>
        <p:nvCxnSpPr>
          <p:cNvPr id="21" name="AutoShape 18"/>
          <p:cNvCxnSpPr>
            <a:cxnSpLocks noChangeShapeType="1"/>
            <a:stCxn id="11" idx="2"/>
            <a:endCxn id="12" idx="0"/>
          </p:cNvCxnSpPr>
          <p:nvPr/>
        </p:nvCxnSpPr>
        <p:spPr bwMode="auto">
          <a:xfrm rot="5400000">
            <a:off x="6987382" y="4908549"/>
            <a:ext cx="282575" cy="1588"/>
          </a:xfrm>
          <a:prstGeom prst="straightConnector1">
            <a:avLst/>
          </a:prstGeom>
          <a:noFill/>
          <a:ln w="9525">
            <a:solidFill>
              <a:schemeClr val="tx1"/>
            </a:solidFill>
            <a:miter lim="800000"/>
            <a:headEnd/>
            <a:tailEnd type="triangle" w="med" len="med"/>
          </a:ln>
        </p:spPr>
      </p:cxnSp>
      <p:cxnSp>
        <p:nvCxnSpPr>
          <p:cNvPr id="22" name="AutoShape 19"/>
          <p:cNvCxnSpPr>
            <a:cxnSpLocks noChangeShapeType="1"/>
            <a:stCxn id="12" idx="2"/>
            <a:endCxn id="13" idx="0"/>
          </p:cNvCxnSpPr>
          <p:nvPr/>
        </p:nvCxnSpPr>
        <p:spPr bwMode="auto">
          <a:xfrm rot="5400000">
            <a:off x="6965951" y="5572918"/>
            <a:ext cx="325437" cy="1588"/>
          </a:xfrm>
          <a:prstGeom prst="straightConnector1">
            <a:avLst/>
          </a:prstGeom>
          <a:noFill/>
          <a:ln w="9525">
            <a:solidFill>
              <a:schemeClr val="tx1"/>
            </a:solidFill>
            <a:miter lim="800000"/>
            <a:headEnd/>
            <a:tailEnd type="triangle" w="med" len="med"/>
          </a:ln>
        </p:spPr>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数据流测试实例</a:t>
            </a:r>
            <a:endParaRPr lang="zh-CN" altLang="en-US"/>
          </a:p>
        </p:txBody>
      </p:sp>
      <p:sp>
        <p:nvSpPr>
          <p:cNvPr id="3" name="内容占位符 2"/>
          <p:cNvSpPr>
            <a:spLocks noGrp="1"/>
          </p:cNvSpPr>
          <p:nvPr>
            <p:ph idx="1"/>
          </p:nvPr>
        </p:nvSpPr>
        <p:spPr/>
        <p:txBody>
          <a:bodyPr/>
          <a:lstStyle/>
          <a:p>
            <a:r>
              <a:rPr lang="zh-CN" altLang="en-US" smtClean="0"/>
              <a:t>具有数据流信息的控制流图</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18</a:t>
            </a:fld>
            <a:endParaRPr lang="en-US" altLang="zh-CN"/>
          </a:p>
        </p:txBody>
      </p:sp>
      <p:pic>
        <p:nvPicPr>
          <p:cNvPr id="5" name="图片 4" descr="Y)PKP7`)`BUG_D$_]0%P0{O"/>
          <p:cNvPicPr/>
          <p:nvPr/>
        </p:nvPicPr>
        <p:blipFill>
          <a:blip r:embed="rId2"/>
          <a:srcRect/>
          <a:stretch>
            <a:fillRect/>
          </a:stretch>
        </p:blipFill>
        <p:spPr bwMode="auto">
          <a:xfrm>
            <a:off x="2057400" y="1828800"/>
            <a:ext cx="5105400" cy="41148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定义覆盖准则</a:t>
            </a:r>
            <a:endParaRPr lang="zh-CN" altLang="en-US"/>
          </a:p>
        </p:txBody>
      </p:sp>
      <p:sp>
        <p:nvSpPr>
          <p:cNvPr id="3" name="内容占位符 2"/>
          <p:cNvSpPr>
            <a:spLocks noGrp="1"/>
          </p:cNvSpPr>
          <p:nvPr>
            <p:ph idx="1"/>
          </p:nvPr>
        </p:nvSpPr>
        <p:spPr>
          <a:xfrm>
            <a:off x="358775" y="914400"/>
            <a:ext cx="4060825" cy="2590800"/>
          </a:xfrm>
        </p:spPr>
        <p:txBody>
          <a:bodyPr/>
          <a:lstStyle/>
          <a:p>
            <a:r>
              <a:rPr lang="zh-CN" altLang="en-US" smtClean="0"/>
              <a:t>测试数据集</a:t>
            </a:r>
            <a:r>
              <a:rPr lang="en-US" b="1" smtClean="0">
                <a:solidFill>
                  <a:srgbClr val="FF0000"/>
                </a:solidFill>
              </a:rPr>
              <a:t>T</a:t>
            </a:r>
            <a:r>
              <a:rPr lang="zh-CN" altLang="en-US" smtClean="0"/>
              <a:t>对测试程序</a:t>
            </a:r>
            <a:r>
              <a:rPr lang="en-US" b="1" smtClean="0">
                <a:solidFill>
                  <a:srgbClr val="FF0000"/>
                </a:solidFill>
              </a:rPr>
              <a:t>P</a:t>
            </a:r>
            <a:r>
              <a:rPr lang="zh-CN" altLang="en-US" smtClean="0"/>
              <a:t>满足</a:t>
            </a:r>
            <a:r>
              <a:rPr lang="zh-CN" altLang="en-US" b="1" smtClean="0">
                <a:solidFill>
                  <a:srgbClr val="0000FF"/>
                </a:solidFill>
              </a:rPr>
              <a:t>定义覆盖准则</a:t>
            </a:r>
            <a:r>
              <a:rPr lang="en-US" altLang="zh-CN" smtClean="0"/>
              <a:t>:</a:t>
            </a:r>
          </a:p>
          <a:p>
            <a:pPr>
              <a:buNone/>
            </a:pPr>
            <a:r>
              <a:rPr lang="en-US" altLang="zh-CN" smtClean="0"/>
              <a:t>   </a:t>
            </a:r>
            <a:r>
              <a:rPr lang="zh-CN" altLang="en-US" smtClean="0"/>
              <a:t>如果对具有数据流信息的控制流图</a:t>
            </a:r>
            <a:r>
              <a:rPr lang="en-US" b="1" smtClean="0">
                <a:solidFill>
                  <a:srgbClr val="FF0000"/>
                </a:solidFill>
              </a:rPr>
              <a:t>G</a:t>
            </a:r>
            <a:r>
              <a:rPr lang="en-US" b="1" baseline="-25000" smtClean="0">
                <a:solidFill>
                  <a:srgbClr val="FF0000"/>
                </a:solidFill>
              </a:rPr>
              <a:t>P</a:t>
            </a:r>
            <a:r>
              <a:rPr lang="zh-CN" altLang="en-US" smtClean="0"/>
              <a:t>中的每一个变量</a:t>
            </a:r>
            <a:r>
              <a:rPr lang="en-US" b="1" smtClean="0">
                <a:solidFill>
                  <a:srgbClr val="FF0000"/>
                </a:solidFill>
              </a:rPr>
              <a:t>x</a:t>
            </a:r>
            <a:r>
              <a:rPr lang="zh-CN" altLang="en-US" smtClean="0"/>
              <a:t>的每一个定义性出现，若该定义性出现能够可行的传递到该变量的某一个引用性出现，那么</a:t>
            </a:r>
            <a:r>
              <a:rPr lang="en-US" b="1" smtClean="0">
                <a:solidFill>
                  <a:srgbClr val="FF0000"/>
                </a:solidFill>
              </a:rPr>
              <a:t>L</a:t>
            </a:r>
            <a:r>
              <a:rPr lang="en-US" b="1" baseline="-25000" smtClean="0">
                <a:solidFill>
                  <a:srgbClr val="FF0000"/>
                </a:solidFill>
              </a:rPr>
              <a:t>T</a:t>
            </a:r>
            <a:r>
              <a:rPr lang="zh-CN" altLang="en-US" smtClean="0"/>
              <a:t>中存在一条路径</a:t>
            </a:r>
            <a:r>
              <a:rPr lang="en-US" b="1" smtClean="0">
                <a:solidFill>
                  <a:srgbClr val="FF0000"/>
                </a:solidFill>
              </a:rPr>
              <a:t>A</a:t>
            </a:r>
            <a:r>
              <a:rPr lang="zh-CN" altLang="en-US" smtClean="0"/>
              <a:t>，它包含一条子路径</a:t>
            </a:r>
            <a:r>
              <a:rPr lang="en-US" b="1" smtClean="0">
                <a:solidFill>
                  <a:srgbClr val="FF0000"/>
                </a:solidFill>
              </a:rPr>
              <a:t>A′</a:t>
            </a:r>
            <a:r>
              <a:rPr lang="zh-CN" altLang="en-US" smtClean="0"/>
              <a:t>，使得</a:t>
            </a:r>
            <a:r>
              <a:rPr lang="en-US" b="1" smtClean="0">
                <a:solidFill>
                  <a:srgbClr val="FF0000"/>
                </a:solidFill>
              </a:rPr>
              <a:t>A′</a:t>
            </a:r>
            <a:r>
              <a:rPr lang="zh-CN" altLang="en-US" smtClean="0"/>
              <a:t>将该定义出现传递到某一个引用性出现。</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19</a:t>
            </a:fld>
            <a:endParaRPr lang="en-US" altLang="zh-CN"/>
          </a:p>
        </p:txBody>
      </p:sp>
      <p:sp>
        <p:nvSpPr>
          <p:cNvPr id="5" name="内容占位符 2"/>
          <p:cNvSpPr txBox="1">
            <a:spLocks/>
          </p:cNvSpPr>
          <p:nvPr/>
        </p:nvSpPr>
        <p:spPr bwMode="auto">
          <a:xfrm>
            <a:off x="5029200" y="4419600"/>
            <a:ext cx="3886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r>
              <a:rPr kumimoji="0" lang="zh-CN" altLang="en-US"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定义覆盖准则：</a:t>
            </a:r>
            <a:endParaRPr kumimoji="0" lang="en-US" altLang="zh-CN"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742950" marR="0" lvl="1" indent="-285750" algn="l" defTabSz="914400" rtl="0" eaLnBrk="0" fontAlgn="base" latinLnBrk="0" hangingPunct="0">
              <a:lnSpc>
                <a:spcPct val="100000"/>
              </a:lnSpc>
              <a:spcBef>
                <a:spcPts val="600"/>
              </a:spcBef>
              <a:spcAft>
                <a:spcPts val="600"/>
              </a:spcAft>
              <a:buClr>
                <a:srgbClr val="008000"/>
              </a:buClr>
              <a:buSzPct val="70000"/>
              <a:buFont typeface="Wingdings" pitchFamily="2" charset="2"/>
              <a:buChar char="Ø"/>
              <a:tabLst/>
              <a:defRPr/>
            </a:pPr>
            <a:r>
              <a:rPr kumimoji="0" lang="zh-CN" altLang="en-US" sz="2000" b="0" i="0" u="none" strike="noStrike" kern="0" cap="none" spc="0" normalizeH="0" baseline="0" noProof="0" smtClean="0">
                <a:ln>
                  <a:noFill/>
                </a:ln>
                <a:solidFill>
                  <a:schemeClr val="tx1"/>
                </a:solidFill>
                <a:effectLst/>
                <a:uLnTx/>
                <a:uFillTx/>
                <a:latin typeface="楷体" pitchFamily="49" charset="-122"/>
                <a:ea typeface="楷体" pitchFamily="49" charset="-122"/>
                <a:cs typeface="楷体_GB2312"/>
              </a:rPr>
              <a:t>路径：</a:t>
            </a:r>
            <a:r>
              <a:rPr kumimoji="0" lang="en-US" sz="2000" b="0" i="0" u="none" strike="noStrike" kern="0" cap="none" spc="0" normalizeH="0" baseline="0" noProof="0" smtClean="0">
                <a:ln>
                  <a:noFill/>
                </a:ln>
                <a:solidFill>
                  <a:schemeClr val="tx1"/>
                </a:solidFill>
                <a:effectLst/>
                <a:uLnTx/>
                <a:uFillTx/>
                <a:latin typeface="楷体" pitchFamily="49" charset="-122"/>
                <a:ea typeface="楷体" pitchFamily="49" charset="-122"/>
                <a:cs typeface="楷体_GB2312"/>
              </a:rPr>
              <a:t> </a:t>
            </a:r>
            <a:r>
              <a:rPr kumimoji="0" 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A</a:t>
            </a:r>
            <a:r>
              <a:rPr kumimoji="0" lang="en-US" sz="2000" b="1" i="0" u="none" strike="noStrike" kern="0" cap="none" spc="0" normalizeH="0" baseline="-25000" noProof="0" smtClean="0">
                <a:ln>
                  <a:noFill/>
                </a:ln>
                <a:solidFill>
                  <a:srgbClr val="0000FF"/>
                </a:solidFill>
                <a:effectLst/>
                <a:uLnTx/>
                <a:uFillTx/>
                <a:latin typeface="楷体" pitchFamily="49" charset="-122"/>
                <a:ea typeface="楷体" pitchFamily="49" charset="-122"/>
                <a:cs typeface="楷体_GB2312"/>
              </a:rPr>
              <a:t>l</a:t>
            </a:r>
            <a:r>
              <a:rPr kumimoji="0" 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=&lt;a</a:t>
            </a:r>
            <a:r>
              <a:rPr kumimoji="0" lang="zh-CN" alt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b</a:t>
            </a:r>
            <a:r>
              <a:rPr kumimoji="0" lang="zh-CN" alt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d</a:t>
            </a:r>
            <a:r>
              <a:rPr kumimoji="0" lang="zh-CN" alt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0000FF"/>
                </a:solidFill>
                <a:effectLst/>
                <a:uLnTx/>
                <a:uFillTx/>
                <a:latin typeface="楷体" pitchFamily="49" charset="-122"/>
                <a:ea typeface="楷体" pitchFamily="49" charset="-122"/>
                <a:cs typeface="楷体_GB2312"/>
              </a:rPr>
              <a:t>e&gt;</a:t>
            </a:r>
            <a:r>
              <a:rPr kumimoji="0" lang="zh-CN" altLang="en-US" sz="2000" b="0" i="0" u="none" strike="noStrike" kern="0" cap="none" spc="0" normalizeH="0" baseline="0" noProof="0" smtClean="0">
                <a:ln>
                  <a:noFill/>
                </a:ln>
                <a:solidFill>
                  <a:schemeClr val="tx1"/>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A</a:t>
            </a:r>
            <a:r>
              <a:rPr kumimoji="0" lang="en-US" sz="2000" b="1" i="0" u="none" strike="noStrike" kern="0" cap="none" spc="0" normalizeH="0" baseline="-25000" noProof="0" smtClean="0">
                <a:ln>
                  <a:noFill/>
                </a:ln>
                <a:solidFill>
                  <a:srgbClr val="FF0000"/>
                </a:solidFill>
                <a:effectLst/>
                <a:uLnTx/>
                <a:uFillTx/>
                <a:latin typeface="楷体" pitchFamily="49" charset="-122"/>
                <a:ea typeface="楷体" pitchFamily="49" charset="-122"/>
                <a:cs typeface="楷体_GB2312"/>
              </a:rPr>
              <a:t>2</a:t>
            </a:r>
            <a:r>
              <a:rPr kumimoji="0" 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=&lt;a</a:t>
            </a:r>
            <a:r>
              <a:rPr kumimoji="0" lang="zh-CN" alt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c</a:t>
            </a:r>
            <a:r>
              <a:rPr kumimoji="0" lang="zh-CN" alt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a:t>
            </a:r>
            <a:r>
              <a:rPr kumimoji="0" lang="en-US" sz="2000" b="1" i="0" u="none" strike="noStrike" kern="0" cap="none" spc="0" normalizeH="0" baseline="0" noProof="0" smtClean="0">
                <a:ln>
                  <a:noFill/>
                </a:ln>
                <a:solidFill>
                  <a:srgbClr val="FF0000"/>
                </a:solidFill>
                <a:effectLst/>
                <a:uLnTx/>
                <a:uFillTx/>
                <a:latin typeface="楷体" pitchFamily="49" charset="-122"/>
                <a:ea typeface="楷体" pitchFamily="49" charset="-122"/>
                <a:cs typeface="楷体_GB2312"/>
              </a:rPr>
              <a:t>e&gt;</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cs typeface="+mn-cs"/>
            </a:endParaRPr>
          </a:p>
        </p:txBody>
      </p:sp>
      <p:pic>
        <p:nvPicPr>
          <p:cNvPr id="6" name="图片 5" descr="Y)PKP7`)`BUG_D$_]0%P0{O"/>
          <p:cNvPicPr/>
          <p:nvPr/>
        </p:nvPicPr>
        <p:blipFill>
          <a:blip r:embed="rId2"/>
          <a:srcRect/>
          <a:stretch>
            <a:fillRect/>
          </a:stretch>
        </p:blipFill>
        <p:spPr bwMode="auto">
          <a:xfrm>
            <a:off x="5334000" y="990600"/>
            <a:ext cx="3276600" cy="30480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软件测试方法</a:t>
            </a:r>
          </a:p>
        </p:txBody>
      </p:sp>
      <p:sp>
        <p:nvSpPr>
          <p:cNvPr id="11267" name="页脚占位符 3"/>
          <p:cNvSpPr>
            <a:spLocks noGrp="1"/>
          </p:cNvSpPr>
          <p:nvPr>
            <p:ph type="ftr" sz="quarter" idx="10"/>
          </p:nvPr>
        </p:nvSpPr>
        <p:spPr>
          <a:noFill/>
        </p:spPr>
        <p:txBody>
          <a:bodyPr/>
          <a:lstStyle/>
          <a:p>
            <a:fld id="{509E2D96-C3CA-4988-BEE6-FEC9F3D0F9EB}" type="slidenum">
              <a:rPr lang="en-US" altLang="zh-CN" smtClean="0">
                <a:latin typeface="Arial" pitchFamily="34" charset="0"/>
              </a:rPr>
              <a:pPr/>
              <a:t>2</a:t>
            </a:fld>
            <a:endParaRPr lang="en-US" altLang="zh-CN" smtClean="0">
              <a:latin typeface="Arial" pitchFamily="34" charset="0"/>
            </a:endParaRPr>
          </a:p>
        </p:txBody>
      </p:sp>
      <p:grpSp>
        <p:nvGrpSpPr>
          <p:cNvPr id="2" name="Group 3"/>
          <p:cNvGrpSpPr>
            <a:grpSpLocks/>
          </p:cNvGrpSpPr>
          <p:nvPr/>
        </p:nvGrpSpPr>
        <p:grpSpPr bwMode="auto">
          <a:xfrm>
            <a:off x="609600" y="914400"/>
            <a:ext cx="7507288" cy="5334000"/>
            <a:chOff x="0" y="0"/>
            <a:chExt cx="5624" cy="4247"/>
          </a:xfrm>
        </p:grpSpPr>
        <p:sp>
          <p:nvSpPr>
            <p:cNvPr id="11269" name="Rectangle 4"/>
            <p:cNvSpPr>
              <a:spLocks noChangeArrowheads="1"/>
            </p:cNvSpPr>
            <p:nvPr/>
          </p:nvSpPr>
          <p:spPr bwMode="auto">
            <a:xfrm>
              <a:off x="0" y="2087"/>
              <a:ext cx="1188" cy="454"/>
            </a:xfrm>
            <a:prstGeom prst="rect">
              <a:avLst/>
            </a:prstGeom>
            <a:noFill/>
            <a:ln w="9525">
              <a:solidFill>
                <a:schemeClr val="tx1"/>
              </a:solidFill>
              <a:miter lim="800000"/>
              <a:headEnd/>
              <a:tailEnd/>
            </a:ln>
          </p:spPr>
          <p:txBody>
            <a:bodyPr wrap="none" anchor="ctr"/>
            <a:lstStyle/>
            <a:p>
              <a:pPr algn="ctr"/>
              <a:r>
                <a:rPr lang="zh-CN" altLang="en-US" sz="2000" b="1" i="0"/>
                <a:t>软件测试方法</a:t>
              </a:r>
            </a:p>
          </p:txBody>
        </p:sp>
        <p:sp>
          <p:nvSpPr>
            <p:cNvPr id="11270" name="Rectangle 5"/>
            <p:cNvSpPr>
              <a:spLocks noChangeArrowheads="1"/>
            </p:cNvSpPr>
            <p:nvPr/>
          </p:nvSpPr>
          <p:spPr bwMode="auto">
            <a:xfrm>
              <a:off x="2973" y="577"/>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白盒测试</a:t>
              </a:r>
            </a:p>
          </p:txBody>
        </p:sp>
        <p:sp>
          <p:nvSpPr>
            <p:cNvPr id="11271" name="Rectangle 6"/>
            <p:cNvSpPr>
              <a:spLocks noChangeArrowheads="1"/>
            </p:cNvSpPr>
            <p:nvPr/>
          </p:nvSpPr>
          <p:spPr bwMode="auto">
            <a:xfrm>
              <a:off x="2972" y="1480"/>
              <a:ext cx="960" cy="319"/>
            </a:xfrm>
            <a:prstGeom prst="rect">
              <a:avLst/>
            </a:prstGeom>
            <a:noFill/>
            <a:ln w="9525">
              <a:solidFill>
                <a:schemeClr val="tx1"/>
              </a:solidFill>
              <a:miter lim="800000"/>
              <a:headEnd/>
              <a:tailEnd/>
            </a:ln>
          </p:spPr>
          <p:txBody>
            <a:bodyPr wrap="none" anchor="ctr"/>
            <a:lstStyle/>
            <a:p>
              <a:pPr algn="ctr"/>
              <a:r>
                <a:rPr lang="zh-CN" altLang="en-US" sz="2000" b="1" i="0"/>
                <a:t>静态测试</a:t>
              </a:r>
            </a:p>
          </p:txBody>
        </p:sp>
        <p:sp>
          <p:nvSpPr>
            <p:cNvPr id="11272" name="Rectangle 7"/>
            <p:cNvSpPr>
              <a:spLocks noChangeArrowheads="1"/>
            </p:cNvSpPr>
            <p:nvPr/>
          </p:nvSpPr>
          <p:spPr bwMode="auto">
            <a:xfrm>
              <a:off x="1691" y="3493"/>
              <a:ext cx="961" cy="318"/>
            </a:xfrm>
            <a:prstGeom prst="rect">
              <a:avLst/>
            </a:prstGeom>
            <a:noFill/>
            <a:ln w="9525">
              <a:solidFill>
                <a:schemeClr val="tx1"/>
              </a:solidFill>
              <a:miter lim="800000"/>
              <a:headEnd/>
              <a:tailEnd/>
            </a:ln>
          </p:spPr>
          <p:txBody>
            <a:bodyPr wrap="none" anchor="ctr"/>
            <a:lstStyle/>
            <a:p>
              <a:pPr algn="ctr"/>
              <a:r>
                <a:rPr lang="zh-CN" altLang="en-US" sz="2000" b="1" i="0"/>
                <a:t>其他</a:t>
              </a:r>
            </a:p>
          </p:txBody>
        </p:sp>
        <p:sp>
          <p:nvSpPr>
            <p:cNvPr id="11273" name="Rectangle 8"/>
            <p:cNvSpPr>
              <a:spLocks noChangeArrowheads="1"/>
            </p:cNvSpPr>
            <p:nvPr/>
          </p:nvSpPr>
          <p:spPr bwMode="auto">
            <a:xfrm>
              <a:off x="2972" y="1932"/>
              <a:ext cx="960" cy="319"/>
            </a:xfrm>
            <a:prstGeom prst="rect">
              <a:avLst/>
            </a:prstGeom>
            <a:noFill/>
            <a:ln w="9525">
              <a:solidFill>
                <a:schemeClr val="tx1"/>
              </a:solidFill>
              <a:miter lim="800000"/>
              <a:headEnd/>
              <a:tailEnd/>
            </a:ln>
          </p:spPr>
          <p:txBody>
            <a:bodyPr wrap="none" anchor="ctr"/>
            <a:lstStyle/>
            <a:p>
              <a:pPr algn="ctr"/>
              <a:r>
                <a:rPr lang="zh-CN" altLang="en-US" sz="2000" b="1" i="0"/>
                <a:t>动态测试</a:t>
              </a:r>
            </a:p>
          </p:txBody>
        </p:sp>
        <p:sp>
          <p:nvSpPr>
            <p:cNvPr id="11274" name="Rectangle 9"/>
            <p:cNvSpPr>
              <a:spLocks noChangeArrowheads="1"/>
            </p:cNvSpPr>
            <p:nvPr/>
          </p:nvSpPr>
          <p:spPr bwMode="auto">
            <a:xfrm>
              <a:off x="1601" y="1543"/>
              <a:ext cx="1052" cy="499"/>
            </a:xfrm>
            <a:prstGeom prst="rect">
              <a:avLst/>
            </a:prstGeom>
            <a:noFill/>
            <a:ln w="9525">
              <a:solidFill>
                <a:schemeClr val="tx1"/>
              </a:solidFill>
              <a:miter lim="800000"/>
              <a:headEnd/>
              <a:tailEnd/>
            </a:ln>
          </p:spPr>
          <p:txBody>
            <a:bodyPr wrap="none" anchor="ctr"/>
            <a:lstStyle/>
            <a:p>
              <a:pPr algn="ctr"/>
              <a:r>
                <a:rPr lang="zh-CN" altLang="en-US" sz="2000" b="1" i="0"/>
                <a:t>按是否运行</a:t>
              </a:r>
            </a:p>
            <a:p>
              <a:pPr algn="ctr"/>
              <a:r>
                <a:rPr lang="zh-CN" altLang="en-US" sz="2000" b="1" i="0"/>
                <a:t>系统划分</a:t>
              </a:r>
            </a:p>
          </p:txBody>
        </p:sp>
        <p:sp>
          <p:nvSpPr>
            <p:cNvPr id="11275" name="Rectangle 10"/>
            <p:cNvSpPr>
              <a:spLocks noChangeArrowheads="1"/>
            </p:cNvSpPr>
            <p:nvPr/>
          </p:nvSpPr>
          <p:spPr bwMode="auto">
            <a:xfrm>
              <a:off x="1646" y="686"/>
              <a:ext cx="1006" cy="453"/>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按是否查看</a:t>
              </a:r>
            </a:p>
            <a:p>
              <a:pPr algn="ctr"/>
              <a:r>
                <a:rPr lang="zh-CN" altLang="en-US" sz="2000" b="1" i="0">
                  <a:solidFill>
                    <a:srgbClr val="0000FF"/>
                  </a:solidFill>
                </a:rPr>
                <a:t>源代码划分</a:t>
              </a:r>
            </a:p>
          </p:txBody>
        </p:sp>
        <p:sp>
          <p:nvSpPr>
            <p:cNvPr id="11276" name="Rectangle 11"/>
            <p:cNvSpPr>
              <a:spLocks noChangeArrowheads="1"/>
            </p:cNvSpPr>
            <p:nvPr/>
          </p:nvSpPr>
          <p:spPr bwMode="auto">
            <a:xfrm>
              <a:off x="3017" y="3929"/>
              <a:ext cx="960" cy="318"/>
            </a:xfrm>
            <a:prstGeom prst="rect">
              <a:avLst/>
            </a:prstGeom>
            <a:noFill/>
            <a:ln w="9525">
              <a:solidFill>
                <a:schemeClr val="tx1"/>
              </a:solidFill>
              <a:miter lim="800000"/>
              <a:headEnd/>
              <a:tailEnd/>
            </a:ln>
          </p:spPr>
          <p:txBody>
            <a:bodyPr wrap="none" anchor="ctr"/>
            <a:lstStyle/>
            <a:p>
              <a:pPr algn="ctr"/>
              <a:r>
                <a:rPr lang="zh-CN" altLang="en-US" sz="2000" b="1" i="0"/>
                <a:t>随机测试</a:t>
              </a:r>
            </a:p>
          </p:txBody>
        </p:sp>
        <p:sp>
          <p:nvSpPr>
            <p:cNvPr id="11277" name="Rectangle 12"/>
            <p:cNvSpPr>
              <a:spLocks noChangeArrowheads="1"/>
            </p:cNvSpPr>
            <p:nvPr/>
          </p:nvSpPr>
          <p:spPr bwMode="auto">
            <a:xfrm>
              <a:off x="2972" y="1030"/>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黑盒测试</a:t>
              </a:r>
            </a:p>
          </p:txBody>
        </p:sp>
        <p:sp>
          <p:nvSpPr>
            <p:cNvPr id="11278" name="Rectangle 13"/>
            <p:cNvSpPr>
              <a:spLocks noChangeArrowheads="1"/>
            </p:cNvSpPr>
            <p:nvPr/>
          </p:nvSpPr>
          <p:spPr bwMode="auto">
            <a:xfrm>
              <a:off x="3017" y="3566"/>
              <a:ext cx="960" cy="318"/>
            </a:xfrm>
            <a:prstGeom prst="rect">
              <a:avLst/>
            </a:prstGeom>
            <a:noFill/>
            <a:ln w="9525">
              <a:solidFill>
                <a:schemeClr val="tx1"/>
              </a:solidFill>
              <a:miter lim="800000"/>
              <a:headEnd/>
              <a:tailEnd/>
            </a:ln>
          </p:spPr>
          <p:txBody>
            <a:bodyPr wrap="none" anchor="ctr"/>
            <a:lstStyle/>
            <a:p>
              <a:pPr algn="ctr"/>
              <a:r>
                <a:rPr lang="zh-CN" altLang="en-US" sz="2000" b="1" i="0"/>
                <a:t>冒烟测试</a:t>
              </a:r>
            </a:p>
          </p:txBody>
        </p:sp>
        <p:sp>
          <p:nvSpPr>
            <p:cNvPr id="11279" name="Rectangle 14"/>
            <p:cNvSpPr>
              <a:spLocks noChangeArrowheads="1"/>
            </p:cNvSpPr>
            <p:nvPr/>
          </p:nvSpPr>
          <p:spPr bwMode="auto">
            <a:xfrm>
              <a:off x="3017" y="3203"/>
              <a:ext cx="960" cy="318"/>
            </a:xfrm>
            <a:prstGeom prst="rect">
              <a:avLst/>
            </a:prstGeom>
            <a:noFill/>
            <a:ln w="9525">
              <a:solidFill>
                <a:schemeClr val="tx1"/>
              </a:solidFill>
              <a:miter lim="800000"/>
              <a:headEnd/>
              <a:tailEnd/>
            </a:ln>
          </p:spPr>
          <p:txBody>
            <a:bodyPr wrap="none" anchor="ctr"/>
            <a:lstStyle/>
            <a:p>
              <a:pPr algn="ctr"/>
              <a:r>
                <a:rPr lang="zh-CN" altLang="en-US" sz="2000" b="1" i="0"/>
                <a:t>回归测试</a:t>
              </a:r>
            </a:p>
          </p:txBody>
        </p:sp>
        <p:sp>
          <p:nvSpPr>
            <p:cNvPr id="11280" name="Rectangle 15"/>
            <p:cNvSpPr>
              <a:spLocks noChangeArrowheads="1"/>
            </p:cNvSpPr>
            <p:nvPr/>
          </p:nvSpPr>
          <p:spPr bwMode="auto">
            <a:xfrm>
              <a:off x="4207" y="958"/>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等价类划分法</a:t>
              </a:r>
            </a:p>
          </p:txBody>
        </p:sp>
        <p:sp>
          <p:nvSpPr>
            <p:cNvPr id="11281" name="Rectangle 16"/>
            <p:cNvSpPr>
              <a:spLocks noChangeArrowheads="1"/>
            </p:cNvSpPr>
            <p:nvPr/>
          </p:nvSpPr>
          <p:spPr bwMode="auto">
            <a:xfrm>
              <a:off x="4207" y="1772"/>
              <a:ext cx="1395" cy="319"/>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错误推测法</a:t>
              </a:r>
            </a:p>
          </p:txBody>
        </p:sp>
        <p:sp>
          <p:nvSpPr>
            <p:cNvPr id="11282" name="Rectangle 17"/>
            <p:cNvSpPr>
              <a:spLocks noChangeArrowheads="1"/>
            </p:cNvSpPr>
            <p:nvPr/>
          </p:nvSpPr>
          <p:spPr bwMode="auto">
            <a:xfrm>
              <a:off x="4207" y="2180"/>
              <a:ext cx="1395" cy="319"/>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因果图法</a:t>
              </a:r>
            </a:p>
          </p:txBody>
        </p:sp>
        <p:sp>
          <p:nvSpPr>
            <p:cNvPr id="11283" name="Rectangle 18"/>
            <p:cNvSpPr>
              <a:spLocks noChangeArrowheads="1"/>
            </p:cNvSpPr>
            <p:nvPr/>
          </p:nvSpPr>
          <p:spPr bwMode="auto">
            <a:xfrm>
              <a:off x="4207" y="1365"/>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边界值分析法</a:t>
              </a:r>
            </a:p>
          </p:txBody>
        </p:sp>
        <p:sp>
          <p:nvSpPr>
            <p:cNvPr id="11284" name="Rectangle 19"/>
            <p:cNvSpPr>
              <a:spLocks noChangeArrowheads="1"/>
            </p:cNvSpPr>
            <p:nvPr/>
          </p:nvSpPr>
          <p:spPr bwMode="auto">
            <a:xfrm>
              <a:off x="4219" y="2586"/>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组合分析法</a:t>
              </a:r>
            </a:p>
          </p:txBody>
        </p:sp>
        <p:sp>
          <p:nvSpPr>
            <p:cNvPr id="11285" name="Line 20"/>
            <p:cNvSpPr>
              <a:spLocks noChangeShapeType="1"/>
            </p:cNvSpPr>
            <p:nvPr/>
          </p:nvSpPr>
          <p:spPr bwMode="auto">
            <a:xfrm>
              <a:off x="1372" y="817"/>
              <a:ext cx="0" cy="2858"/>
            </a:xfrm>
            <a:prstGeom prst="line">
              <a:avLst/>
            </a:prstGeom>
            <a:noFill/>
            <a:ln w="9525">
              <a:solidFill>
                <a:schemeClr val="tx1"/>
              </a:solidFill>
              <a:round/>
              <a:headEnd/>
              <a:tailEnd/>
            </a:ln>
          </p:spPr>
          <p:txBody>
            <a:bodyPr/>
            <a:lstStyle/>
            <a:p>
              <a:endParaRPr lang="zh-CN" altLang="en-US"/>
            </a:p>
          </p:txBody>
        </p:sp>
        <p:sp>
          <p:nvSpPr>
            <p:cNvPr id="11286" name="Line 21"/>
            <p:cNvSpPr>
              <a:spLocks noChangeShapeType="1"/>
            </p:cNvSpPr>
            <p:nvPr/>
          </p:nvSpPr>
          <p:spPr bwMode="auto">
            <a:xfrm>
              <a:off x="1372" y="822"/>
              <a:ext cx="229" cy="0"/>
            </a:xfrm>
            <a:prstGeom prst="line">
              <a:avLst/>
            </a:prstGeom>
            <a:noFill/>
            <a:ln w="9525">
              <a:solidFill>
                <a:schemeClr val="tx1"/>
              </a:solidFill>
              <a:round/>
              <a:headEnd/>
              <a:tailEnd/>
            </a:ln>
          </p:spPr>
          <p:txBody>
            <a:bodyPr/>
            <a:lstStyle/>
            <a:p>
              <a:endParaRPr lang="zh-CN" altLang="en-US"/>
            </a:p>
          </p:txBody>
        </p:sp>
        <p:sp>
          <p:nvSpPr>
            <p:cNvPr id="11287" name="Line 22"/>
            <p:cNvSpPr>
              <a:spLocks noChangeShapeType="1"/>
            </p:cNvSpPr>
            <p:nvPr/>
          </p:nvSpPr>
          <p:spPr bwMode="auto">
            <a:xfrm>
              <a:off x="1372" y="3675"/>
              <a:ext cx="319" cy="0"/>
            </a:xfrm>
            <a:prstGeom prst="line">
              <a:avLst/>
            </a:prstGeom>
            <a:noFill/>
            <a:ln w="9525">
              <a:solidFill>
                <a:schemeClr val="tx1"/>
              </a:solidFill>
              <a:round/>
              <a:headEnd/>
              <a:tailEnd/>
            </a:ln>
          </p:spPr>
          <p:txBody>
            <a:bodyPr/>
            <a:lstStyle/>
            <a:p>
              <a:endParaRPr lang="zh-CN" altLang="en-US"/>
            </a:p>
          </p:txBody>
        </p:sp>
        <p:sp>
          <p:nvSpPr>
            <p:cNvPr id="11288" name="Line 23"/>
            <p:cNvSpPr>
              <a:spLocks noChangeShapeType="1"/>
            </p:cNvSpPr>
            <p:nvPr/>
          </p:nvSpPr>
          <p:spPr bwMode="auto">
            <a:xfrm>
              <a:off x="1372" y="1906"/>
              <a:ext cx="229" cy="0"/>
            </a:xfrm>
            <a:prstGeom prst="line">
              <a:avLst/>
            </a:prstGeom>
            <a:noFill/>
            <a:ln w="9525">
              <a:solidFill>
                <a:schemeClr val="tx1"/>
              </a:solidFill>
              <a:round/>
              <a:headEnd/>
              <a:tailEnd/>
            </a:ln>
          </p:spPr>
          <p:txBody>
            <a:bodyPr/>
            <a:lstStyle/>
            <a:p>
              <a:endParaRPr lang="zh-CN" altLang="en-US"/>
            </a:p>
          </p:txBody>
        </p:sp>
        <p:sp>
          <p:nvSpPr>
            <p:cNvPr id="11289" name="Line 24"/>
            <p:cNvSpPr>
              <a:spLocks noChangeShapeType="1"/>
            </p:cNvSpPr>
            <p:nvPr/>
          </p:nvSpPr>
          <p:spPr bwMode="auto">
            <a:xfrm>
              <a:off x="2789" y="759"/>
              <a:ext cx="0" cy="499"/>
            </a:xfrm>
            <a:prstGeom prst="line">
              <a:avLst/>
            </a:prstGeom>
            <a:noFill/>
            <a:ln w="9525">
              <a:solidFill>
                <a:schemeClr val="tx1"/>
              </a:solidFill>
              <a:round/>
              <a:headEnd/>
              <a:tailEnd/>
            </a:ln>
          </p:spPr>
          <p:txBody>
            <a:bodyPr/>
            <a:lstStyle/>
            <a:p>
              <a:endParaRPr lang="zh-CN" altLang="en-US"/>
            </a:p>
          </p:txBody>
        </p:sp>
        <p:sp>
          <p:nvSpPr>
            <p:cNvPr id="11290" name="Line 25"/>
            <p:cNvSpPr>
              <a:spLocks noChangeShapeType="1"/>
            </p:cNvSpPr>
            <p:nvPr/>
          </p:nvSpPr>
          <p:spPr bwMode="auto">
            <a:xfrm>
              <a:off x="2652" y="913"/>
              <a:ext cx="137" cy="0"/>
            </a:xfrm>
            <a:prstGeom prst="line">
              <a:avLst/>
            </a:prstGeom>
            <a:noFill/>
            <a:ln w="9525">
              <a:solidFill>
                <a:schemeClr val="tx1"/>
              </a:solidFill>
              <a:round/>
              <a:headEnd/>
              <a:tailEnd/>
            </a:ln>
          </p:spPr>
          <p:txBody>
            <a:bodyPr/>
            <a:lstStyle/>
            <a:p>
              <a:endParaRPr lang="zh-CN" altLang="en-US"/>
            </a:p>
          </p:txBody>
        </p:sp>
        <p:sp>
          <p:nvSpPr>
            <p:cNvPr id="11291" name="Line 26"/>
            <p:cNvSpPr>
              <a:spLocks noChangeShapeType="1"/>
            </p:cNvSpPr>
            <p:nvPr/>
          </p:nvSpPr>
          <p:spPr bwMode="auto">
            <a:xfrm>
              <a:off x="2789" y="759"/>
              <a:ext cx="183" cy="1"/>
            </a:xfrm>
            <a:prstGeom prst="line">
              <a:avLst/>
            </a:prstGeom>
            <a:noFill/>
            <a:ln w="9525">
              <a:solidFill>
                <a:schemeClr val="tx1"/>
              </a:solidFill>
              <a:round/>
              <a:headEnd/>
              <a:tailEnd/>
            </a:ln>
          </p:spPr>
          <p:txBody>
            <a:bodyPr/>
            <a:lstStyle/>
            <a:p>
              <a:endParaRPr lang="zh-CN" altLang="en-US"/>
            </a:p>
          </p:txBody>
        </p:sp>
        <p:sp>
          <p:nvSpPr>
            <p:cNvPr id="11292" name="Line 27"/>
            <p:cNvSpPr>
              <a:spLocks noChangeShapeType="1"/>
            </p:cNvSpPr>
            <p:nvPr/>
          </p:nvSpPr>
          <p:spPr bwMode="auto">
            <a:xfrm>
              <a:off x="2789" y="1616"/>
              <a:ext cx="0" cy="499"/>
            </a:xfrm>
            <a:prstGeom prst="line">
              <a:avLst/>
            </a:prstGeom>
            <a:noFill/>
            <a:ln w="9525">
              <a:solidFill>
                <a:schemeClr val="tx1"/>
              </a:solidFill>
              <a:round/>
              <a:headEnd/>
              <a:tailEnd/>
            </a:ln>
          </p:spPr>
          <p:txBody>
            <a:bodyPr/>
            <a:lstStyle/>
            <a:p>
              <a:endParaRPr lang="zh-CN" altLang="en-US"/>
            </a:p>
          </p:txBody>
        </p:sp>
        <p:sp>
          <p:nvSpPr>
            <p:cNvPr id="11293" name="Line 28"/>
            <p:cNvSpPr>
              <a:spLocks noChangeShapeType="1"/>
            </p:cNvSpPr>
            <p:nvPr/>
          </p:nvSpPr>
          <p:spPr bwMode="auto">
            <a:xfrm>
              <a:off x="2835" y="3384"/>
              <a:ext cx="0" cy="680"/>
            </a:xfrm>
            <a:prstGeom prst="line">
              <a:avLst/>
            </a:prstGeom>
            <a:noFill/>
            <a:ln w="9525">
              <a:solidFill>
                <a:schemeClr val="tx1"/>
              </a:solidFill>
              <a:round/>
              <a:headEnd/>
              <a:tailEnd/>
            </a:ln>
          </p:spPr>
          <p:txBody>
            <a:bodyPr/>
            <a:lstStyle/>
            <a:p>
              <a:endParaRPr lang="zh-CN" altLang="en-US"/>
            </a:p>
          </p:txBody>
        </p:sp>
        <p:sp>
          <p:nvSpPr>
            <p:cNvPr id="11294" name="Line 29"/>
            <p:cNvSpPr>
              <a:spLocks noChangeShapeType="1"/>
            </p:cNvSpPr>
            <p:nvPr/>
          </p:nvSpPr>
          <p:spPr bwMode="auto">
            <a:xfrm>
              <a:off x="4069" y="214"/>
              <a:ext cx="0" cy="499"/>
            </a:xfrm>
            <a:prstGeom prst="line">
              <a:avLst/>
            </a:prstGeom>
            <a:noFill/>
            <a:ln w="9525">
              <a:solidFill>
                <a:schemeClr val="tx1"/>
              </a:solidFill>
              <a:round/>
              <a:headEnd/>
              <a:tailEnd/>
            </a:ln>
          </p:spPr>
          <p:txBody>
            <a:bodyPr/>
            <a:lstStyle/>
            <a:p>
              <a:endParaRPr lang="zh-CN" altLang="en-US"/>
            </a:p>
          </p:txBody>
        </p:sp>
        <p:sp>
          <p:nvSpPr>
            <p:cNvPr id="11295" name="Line 30"/>
            <p:cNvSpPr>
              <a:spLocks noChangeShapeType="1"/>
            </p:cNvSpPr>
            <p:nvPr/>
          </p:nvSpPr>
          <p:spPr bwMode="auto">
            <a:xfrm>
              <a:off x="4069" y="1122"/>
              <a:ext cx="0" cy="1723"/>
            </a:xfrm>
            <a:prstGeom prst="line">
              <a:avLst/>
            </a:prstGeom>
            <a:noFill/>
            <a:ln w="9525">
              <a:solidFill>
                <a:schemeClr val="tx1"/>
              </a:solidFill>
              <a:round/>
              <a:headEnd/>
              <a:tailEnd/>
            </a:ln>
          </p:spPr>
          <p:txBody>
            <a:bodyPr/>
            <a:lstStyle/>
            <a:p>
              <a:endParaRPr lang="zh-CN" altLang="en-US"/>
            </a:p>
          </p:txBody>
        </p:sp>
        <p:sp>
          <p:nvSpPr>
            <p:cNvPr id="11296" name="Line 31"/>
            <p:cNvSpPr>
              <a:spLocks noChangeShapeType="1"/>
            </p:cNvSpPr>
            <p:nvPr/>
          </p:nvSpPr>
          <p:spPr bwMode="auto">
            <a:xfrm>
              <a:off x="2789" y="1258"/>
              <a:ext cx="183" cy="1"/>
            </a:xfrm>
            <a:prstGeom prst="line">
              <a:avLst/>
            </a:prstGeom>
            <a:noFill/>
            <a:ln w="9525">
              <a:solidFill>
                <a:schemeClr val="tx1"/>
              </a:solidFill>
              <a:round/>
              <a:headEnd/>
              <a:tailEnd/>
            </a:ln>
          </p:spPr>
          <p:txBody>
            <a:bodyPr/>
            <a:lstStyle/>
            <a:p>
              <a:endParaRPr lang="zh-CN" altLang="en-US"/>
            </a:p>
          </p:txBody>
        </p:sp>
        <p:sp>
          <p:nvSpPr>
            <p:cNvPr id="11297" name="Line 32"/>
            <p:cNvSpPr>
              <a:spLocks noChangeShapeType="1"/>
            </p:cNvSpPr>
            <p:nvPr/>
          </p:nvSpPr>
          <p:spPr bwMode="auto">
            <a:xfrm>
              <a:off x="2789" y="1616"/>
              <a:ext cx="183" cy="1"/>
            </a:xfrm>
            <a:prstGeom prst="line">
              <a:avLst/>
            </a:prstGeom>
            <a:noFill/>
            <a:ln w="9525">
              <a:solidFill>
                <a:schemeClr val="tx1"/>
              </a:solidFill>
              <a:round/>
              <a:headEnd/>
              <a:tailEnd/>
            </a:ln>
          </p:spPr>
          <p:txBody>
            <a:bodyPr/>
            <a:lstStyle/>
            <a:p>
              <a:endParaRPr lang="zh-CN" altLang="en-US"/>
            </a:p>
          </p:txBody>
        </p:sp>
        <p:sp>
          <p:nvSpPr>
            <p:cNvPr id="11298" name="Line 33"/>
            <p:cNvSpPr>
              <a:spLocks noChangeShapeType="1"/>
            </p:cNvSpPr>
            <p:nvPr/>
          </p:nvSpPr>
          <p:spPr bwMode="auto">
            <a:xfrm>
              <a:off x="2789" y="2110"/>
              <a:ext cx="183" cy="1"/>
            </a:xfrm>
            <a:prstGeom prst="line">
              <a:avLst/>
            </a:prstGeom>
            <a:noFill/>
            <a:ln w="9525">
              <a:solidFill>
                <a:schemeClr val="tx1"/>
              </a:solidFill>
              <a:round/>
              <a:headEnd/>
              <a:tailEnd/>
            </a:ln>
          </p:spPr>
          <p:txBody>
            <a:bodyPr/>
            <a:lstStyle/>
            <a:p>
              <a:endParaRPr lang="zh-CN" altLang="en-US"/>
            </a:p>
          </p:txBody>
        </p:sp>
        <p:sp>
          <p:nvSpPr>
            <p:cNvPr id="11299" name="Line 34"/>
            <p:cNvSpPr>
              <a:spLocks noChangeShapeType="1"/>
            </p:cNvSpPr>
            <p:nvPr/>
          </p:nvSpPr>
          <p:spPr bwMode="auto">
            <a:xfrm>
              <a:off x="2835" y="3385"/>
              <a:ext cx="182" cy="1"/>
            </a:xfrm>
            <a:prstGeom prst="line">
              <a:avLst/>
            </a:prstGeom>
            <a:noFill/>
            <a:ln w="9525">
              <a:solidFill>
                <a:schemeClr val="tx1"/>
              </a:solidFill>
              <a:round/>
              <a:headEnd/>
              <a:tailEnd/>
            </a:ln>
          </p:spPr>
          <p:txBody>
            <a:bodyPr/>
            <a:lstStyle/>
            <a:p>
              <a:endParaRPr lang="zh-CN" altLang="en-US"/>
            </a:p>
          </p:txBody>
        </p:sp>
        <p:sp>
          <p:nvSpPr>
            <p:cNvPr id="11300" name="Line 35"/>
            <p:cNvSpPr>
              <a:spLocks noChangeShapeType="1"/>
            </p:cNvSpPr>
            <p:nvPr/>
          </p:nvSpPr>
          <p:spPr bwMode="auto">
            <a:xfrm>
              <a:off x="2835" y="4065"/>
              <a:ext cx="182" cy="1"/>
            </a:xfrm>
            <a:prstGeom prst="line">
              <a:avLst/>
            </a:prstGeom>
            <a:noFill/>
            <a:ln w="9525">
              <a:solidFill>
                <a:schemeClr val="tx1"/>
              </a:solidFill>
              <a:round/>
              <a:headEnd/>
              <a:tailEnd/>
            </a:ln>
          </p:spPr>
          <p:txBody>
            <a:bodyPr/>
            <a:lstStyle/>
            <a:p>
              <a:endParaRPr lang="zh-CN" altLang="en-US"/>
            </a:p>
          </p:txBody>
        </p:sp>
        <p:sp>
          <p:nvSpPr>
            <p:cNvPr id="11301" name="Line 36"/>
            <p:cNvSpPr>
              <a:spLocks noChangeShapeType="1"/>
            </p:cNvSpPr>
            <p:nvPr/>
          </p:nvSpPr>
          <p:spPr bwMode="auto">
            <a:xfrm>
              <a:off x="2652" y="1815"/>
              <a:ext cx="137" cy="0"/>
            </a:xfrm>
            <a:prstGeom prst="line">
              <a:avLst/>
            </a:prstGeom>
            <a:noFill/>
            <a:ln w="9525">
              <a:solidFill>
                <a:schemeClr val="tx1"/>
              </a:solidFill>
              <a:round/>
              <a:headEnd/>
              <a:tailEnd/>
            </a:ln>
          </p:spPr>
          <p:txBody>
            <a:bodyPr/>
            <a:lstStyle/>
            <a:p>
              <a:endParaRPr lang="zh-CN" altLang="en-US"/>
            </a:p>
          </p:txBody>
        </p:sp>
        <p:sp>
          <p:nvSpPr>
            <p:cNvPr id="11302" name="Line 37"/>
            <p:cNvSpPr>
              <a:spLocks noChangeShapeType="1"/>
            </p:cNvSpPr>
            <p:nvPr/>
          </p:nvSpPr>
          <p:spPr bwMode="auto">
            <a:xfrm>
              <a:off x="2697" y="3674"/>
              <a:ext cx="320" cy="0"/>
            </a:xfrm>
            <a:prstGeom prst="line">
              <a:avLst/>
            </a:prstGeom>
            <a:noFill/>
            <a:ln w="9525">
              <a:solidFill>
                <a:schemeClr val="tx1"/>
              </a:solidFill>
              <a:round/>
              <a:headEnd/>
              <a:tailEnd/>
            </a:ln>
          </p:spPr>
          <p:txBody>
            <a:bodyPr/>
            <a:lstStyle/>
            <a:p>
              <a:endParaRPr lang="zh-CN" altLang="en-US"/>
            </a:p>
          </p:txBody>
        </p:sp>
        <p:sp>
          <p:nvSpPr>
            <p:cNvPr id="11303" name="Line 38"/>
            <p:cNvSpPr>
              <a:spLocks noChangeShapeType="1"/>
            </p:cNvSpPr>
            <p:nvPr/>
          </p:nvSpPr>
          <p:spPr bwMode="auto">
            <a:xfrm>
              <a:off x="4069" y="214"/>
              <a:ext cx="138" cy="1"/>
            </a:xfrm>
            <a:prstGeom prst="line">
              <a:avLst/>
            </a:prstGeom>
            <a:noFill/>
            <a:ln w="9525">
              <a:solidFill>
                <a:schemeClr val="tx1"/>
              </a:solidFill>
              <a:round/>
              <a:headEnd/>
              <a:tailEnd/>
            </a:ln>
          </p:spPr>
          <p:txBody>
            <a:bodyPr/>
            <a:lstStyle/>
            <a:p>
              <a:endParaRPr lang="zh-CN" altLang="en-US"/>
            </a:p>
          </p:txBody>
        </p:sp>
        <p:sp>
          <p:nvSpPr>
            <p:cNvPr id="11304" name="Line 39"/>
            <p:cNvSpPr>
              <a:spLocks noChangeShapeType="1"/>
            </p:cNvSpPr>
            <p:nvPr/>
          </p:nvSpPr>
          <p:spPr bwMode="auto">
            <a:xfrm flipV="1">
              <a:off x="3932" y="713"/>
              <a:ext cx="275" cy="1"/>
            </a:xfrm>
            <a:prstGeom prst="line">
              <a:avLst/>
            </a:prstGeom>
            <a:noFill/>
            <a:ln w="9525">
              <a:solidFill>
                <a:schemeClr val="tx1"/>
              </a:solidFill>
              <a:round/>
              <a:headEnd/>
              <a:tailEnd/>
            </a:ln>
          </p:spPr>
          <p:txBody>
            <a:bodyPr/>
            <a:lstStyle/>
            <a:p>
              <a:endParaRPr lang="zh-CN" altLang="en-US"/>
            </a:p>
          </p:txBody>
        </p:sp>
        <p:sp>
          <p:nvSpPr>
            <p:cNvPr id="11305" name="Line 40"/>
            <p:cNvSpPr>
              <a:spLocks noChangeShapeType="1"/>
            </p:cNvSpPr>
            <p:nvPr/>
          </p:nvSpPr>
          <p:spPr bwMode="auto">
            <a:xfrm>
              <a:off x="3932" y="1122"/>
              <a:ext cx="275" cy="1"/>
            </a:xfrm>
            <a:prstGeom prst="line">
              <a:avLst/>
            </a:prstGeom>
            <a:noFill/>
            <a:ln w="9525">
              <a:solidFill>
                <a:schemeClr val="tx1"/>
              </a:solidFill>
              <a:round/>
              <a:headEnd/>
              <a:tailEnd/>
            </a:ln>
          </p:spPr>
          <p:txBody>
            <a:bodyPr/>
            <a:lstStyle/>
            <a:p>
              <a:endParaRPr lang="zh-CN" altLang="en-US"/>
            </a:p>
          </p:txBody>
        </p:sp>
        <p:sp>
          <p:nvSpPr>
            <p:cNvPr id="11306" name="Line 41"/>
            <p:cNvSpPr>
              <a:spLocks noChangeShapeType="1"/>
            </p:cNvSpPr>
            <p:nvPr/>
          </p:nvSpPr>
          <p:spPr bwMode="auto">
            <a:xfrm>
              <a:off x="4069" y="2840"/>
              <a:ext cx="138" cy="1"/>
            </a:xfrm>
            <a:prstGeom prst="line">
              <a:avLst/>
            </a:prstGeom>
            <a:noFill/>
            <a:ln w="9525">
              <a:solidFill>
                <a:schemeClr val="tx1"/>
              </a:solidFill>
              <a:round/>
              <a:headEnd/>
              <a:tailEnd/>
            </a:ln>
          </p:spPr>
          <p:txBody>
            <a:bodyPr/>
            <a:lstStyle/>
            <a:p>
              <a:endParaRPr lang="zh-CN" altLang="en-US"/>
            </a:p>
          </p:txBody>
        </p:sp>
        <p:sp>
          <p:nvSpPr>
            <p:cNvPr id="11307" name="Rectangle 42"/>
            <p:cNvSpPr>
              <a:spLocks noChangeArrowheads="1"/>
            </p:cNvSpPr>
            <p:nvPr/>
          </p:nvSpPr>
          <p:spPr bwMode="auto">
            <a:xfrm>
              <a:off x="3018" y="2387"/>
              <a:ext cx="961" cy="319"/>
            </a:xfrm>
            <a:prstGeom prst="rect">
              <a:avLst/>
            </a:prstGeom>
            <a:noFill/>
            <a:ln w="9525">
              <a:solidFill>
                <a:schemeClr val="tx1"/>
              </a:solidFill>
              <a:miter lim="800000"/>
              <a:headEnd/>
              <a:tailEnd/>
            </a:ln>
          </p:spPr>
          <p:txBody>
            <a:bodyPr wrap="none" anchor="ctr"/>
            <a:lstStyle/>
            <a:p>
              <a:pPr algn="ctr"/>
              <a:r>
                <a:rPr lang="zh-CN" altLang="en-US" sz="2000" b="1" i="0"/>
                <a:t>手工测试</a:t>
              </a:r>
            </a:p>
          </p:txBody>
        </p:sp>
        <p:sp>
          <p:nvSpPr>
            <p:cNvPr id="11308" name="Rectangle 43"/>
            <p:cNvSpPr>
              <a:spLocks noChangeArrowheads="1"/>
            </p:cNvSpPr>
            <p:nvPr/>
          </p:nvSpPr>
          <p:spPr bwMode="auto">
            <a:xfrm>
              <a:off x="3018" y="2776"/>
              <a:ext cx="961" cy="319"/>
            </a:xfrm>
            <a:prstGeom prst="rect">
              <a:avLst/>
            </a:prstGeom>
            <a:noFill/>
            <a:ln w="9525">
              <a:solidFill>
                <a:schemeClr val="tx1"/>
              </a:solidFill>
              <a:miter lim="800000"/>
              <a:headEnd/>
              <a:tailEnd/>
            </a:ln>
          </p:spPr>
          <p:txBody>
            <a:bodyPr wrap="none" anchor="ctr"/>
            <a:lstStyle/>
            <a:p>
              <a:pPr algn="ctr"/>
              <a:r>
                <a:rPr lang="zh-CN" altLang="en-US" sz="2000" b="1" i="0"/>
                <a:t>自动化测试</a:t>
              </a:r>
            </a:p>
          </p:txBody>
        </p:sp>
        <p:sp>
          <p:nvSpPr>
            <p:cNvPr id="11309" name="Rectangle 44"/>
            <p:cNvSpPr>
              <a:spLocks noChangeArrowheads="1"/>
            </p:cNvSpPr>
            <p:nvPr/>
          </p:nvSpPr>
          <p:spPr bwMode="auto">
            <a:xfrm>
              <a:off x="1554" y="2405"/>
              <a:ext cx="1145" cy="499"/>
            </a:xfrm>
            <a:prstGeom prst="rect">
              <a:avLst/>
            </a:prstGeom>
            <a:noFill/>
            <a:ln w="9525">
              <a:solidFill>
                <a:schemeClr val="tx1"/>
              </a:solidFill>
              <a:miter lim="800000"/>
              <a:headEnd/>
              <a:tailEnd/>
            </a:ln>
          </p:spPr>
          <p:txBody>
            <a:bodyPr wrap="none" anchor="ctr"/>
            <a:lstStyle/>
            <a:p>
              <a:pPr algn="ctr"/>
              <a:r>
                <a:rPr lang="zh-CN" altLang="en-US" sz="2000" b="1" i="0"/>
                <a:t>按是否使用自</a:t>
              </a:r>
            </a:p>
            <a:p>
              <a:pPr algn="ctr"/>
              <a:r>
                <a:rPr lang="zh-CN" altLang="en-US" sz="2000" b="1" i="0"/>
                <a:t>动化工具划分</a:t>
              </a:r>
            </a:p>
          </p:txBody>
        </p:sp>
        <p:sp>
          <p:nvSpPr>
            <p:cNvPr id="11310" name="Line 45"/>
            <p:cNvSpPr>
              <a:spLocks noChangeShapeType="1"/>
            </p:cNvSpPr>
            <p:nvPr/>
          </p:nvSpPr>
          <p:spPr bwMode="auto">
            <a:xfrm>
              <a:off x="2835" y="2523"/>
              <a:ext cx="0" cy="408"/>
            </a:xfrm>
            <a:prstGeom prst="line">
              <a:avLst/>
            </a:prstGeom>
            <a:noFill/>
            <a:ln w="9525">
              <a:solidFill>
                <a:schemeClr val="tx1"/>
              </a:solidFill>
              <a:round/>
              <a:headEnd/>
              <a:tailEnd/>
            </a:ln>
          </p:spPr>
          <p:txBody>
            <a:bodyPr/>
            <a:lstStyle/>
            <a:p>
              <a:endParaRPr lang="zh-CN" altLang="en-US"/>
            </a:p>
          </p:txBody>
        </p:sp>
        <p:sp>
          <p:nvSpPr>
            <p:cNvPr id="11311" name="Line 46"/>
            <p:cNvSpPr>
              <a:spLocks noChangeShapeType="1"/>
            </p:cNvSpPr>
            <p:nvPr/>
          </p:nvSpPr>
          <p:spPr bwMode="auto">
            <a:xfrm>
              <a:off x="2835" y="2523"/>
              <a:ext cx="182" cy="1"/>
            </a:xfrm>
            <a:prstGeom prst="line">
              <a:avLst/>
            </a:prstGeom>
            <a:noFill/>
            <a:ln w="9525">
              <a:solidFill>
                <a:schemeClr val="tx1"/>
              </a:solidFill>
              <a:round/>
              <a:headEnd/>
              <a:tailEnd/>
            </a:ln>
          </p:spPr>
          <p:txBody>
            <a:bodyPr/>
            <a:lstStyle/>
            <a:p>
              <a:endParaRPr lang="zh-CN" altLang="en-US"/>
            </a:p>
          </p:txBody>
        </p:sp>
        <p:sp>
          <p:nvSpPr>
            <p:cNvPr id="11312" name="Line 47"/>
            <p:cNvSpPr>
              <a:spLocks noChangeShapeType="1"/>
            </p:cNvSpPr>
            <p:nvPr/>
          </p:nvSpPr>
          <p:spPr bwMode="auto">
            <a:xfrm>
              <a:off x="2835" y="2931"/>
              <a:ext cx="182" cy="1"/>
            </a:xfrm>
            <a:prstGeom prst="line">
              <a:avLst/>
            </a:prstGeom>
            <a:noFill/>
            <a:ln w="9525">
              <a:solidFill>
                <a:schemeClr val="tx1"/>
              </a:solidFill>
              <a:round/>
              <a:headEnd/>
              <a:tailEnd/>
            </a:ln>
          </p:spPr>
          <p:txBody>
            <a:bodyPr/>
            <a:lstStyle/>
            <a:p>
              <a:endParaRPr lang="zh-CN" altLang="en-US"/>
            </a:p>
          </p:txBody>
        </p:sp>
        <p:sp>
          <p:nvSpPr>
            <p:cNvPr id="11313" name="Line 48"/>
            <p:cNvSpPr>
              <a:spLocks noChangeShapeType="1"/>
            </p:cNvSpPr>
            <p:nvPr/>
          </p:nvSpPr>
          <p:spPr bwMode="auto">
            <a:xfrm>
              <a:off x="2697" y="2677"/>
              <a:ext cx="138" cy="0"/>
            </a:xfrm>
            <a:prstGeom prst="line">
              <a:avLst/>
            </a:prstGeom>
            <a:noFill/>
            <a:ln w="9525">
              <a:solidFill>
                <a:schemeClr val="tx1"/>
              </a:solidFill>
              <a:round/>
              <a:headEnd/>
              <a:tailEnd/>
            </a:ln>
          </p:spPr>
          <p:txBody>
            <a:bodyPr/>
            <a:lstStyle/>
            <a:p>
              <a:endParaRPr lang="zh-CN" altLang="en-US"/>
            </a:p>
          </p:txBody>
        </p:sp>
        <p:sp>
          <p:nvSpPr>
            <p:cNvPr id="11314" name="Line 49"/>
            <p:cNvSpPr>
              <a:spLocks noChangeShapeType="1"/>
            </p:cNvSpPr>
            <p:nvPr/>
          </p:nvSpPr>
          <p:spPr bwMode="auto">
            <a:xfrm>
              <a:off x="1372" y="2677"/>
              <a:ext cx="182" cy="0"/>
            </a:xfrm>
            <a:prstGeom prst="line">
              <a:avLst/>
            </a:prstGeom>
            <a:noFill/>
            <a:ln w="9525">
              <a:solidFill>
                <a:schemeClr val="tx1"/>
              </a:solidFill>
              <a:round/>
              <a:headEnd/>
              <a:tailEnd/>
            </a:ln>
          </p:spPr>
          <p:txBody>
            <a:bodyPr/>
            <a:lstStyle/>
            <a:p>
              <a:endParaRPr lang="zh-CN" altLang="en-US"/>
            </a:p>
          </p:txBody>
        </p:sp>
        <p:sp>
          <p:nvSpPr>
            <p:cNvPr id="11315" name="Line 50"/>
            <p:cNvSpPr>
              <a:spLocks noChangeShapeType="1"/>
            </p:cNvSpPr>
            <p:nvPr/>
          </p:nvSpPr>
          <p:spPr bwMode="auto">
            <a:xfrm>
              <a:off x="1188" y="2314"/>
              <a:ext cx="184" cy="0"/>
            </a:xfrm>
            <a:prstGeom prst="line">
              <a:avLst/>
            </a:prstGeom>
            <a:noFill/>
            <a:ln w="9525">
              <a:solidFill>
                <a:schemeClr val="tx1"/>
              </a:solidFill>
              <a:round/>
              <a:headEnd/>
              <a:tailEnd/>
            </a:ln>
          </p:spPr>
          <p:txBody>
            <a:bodyPr/>
            <a:lstStyle/>
            <a:p>
              <a:endParaRPr lang="zh-CN" altLang="en-US"/>
            </a:p>
          </p:txBody>
        </p:sp>
        <p:sp>
          <p:nvSpPr>
            <p:cNvPr id="11316" name="Rectangle 51"/>
            <p:cNvSpPr>
              <a:spLocks noChangeArrowheads="1"/>
            </p:cNvSpPr>
            <p:nvPr/>
          </p:nvSpPr>
          <p:spPr bwMode="auto">
            <a:xfrm>
              <a:off x="4230" y="0"/>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逻辑覆盖法</a:t>
              </a:r>
            </a:p>
          </p:txBody>
        </p:sp>
        <p:sp>
          <p:nvSpPr>
            <p:cNvPr id="11317" name="Rectangle 52"/>
            <p:cNvSpPr>
              <a:spLocks noChangeArrowheads="1"/>
            </p:cNvSpPr>
            <p:nvPr/>
          </p:nvSpPr>
          <p:spPr bwMode="auto">
            <a:xfrm>
              <a:off x="4230" y="454"/>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基本路径测试法</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引用覆盖准则</a:t>
            </a:r>
            <a:endParaRPr lang="zh-CN" altLang="en-US"/>
          </a:p>
        </p:txBody>
      </p:sp>
      <p:sp>
        <p:nvSpPr>
          <p:cNvPr id="3" name="内容占位符 2"/>
          <p:cNvSpPr>
            <a:spLocks noGrp="1"/>
          </p:cNvSpPr>
          <p:nvPr>
            <p:ph idx="1"/>
          </p:nvPr>
        </p:nvSpPr>
        <p:spPr>
          <a:xfrm>
            <a:off x="358775" y="990600"/>
            <a:ext cx="3908425" cy="5105400"/>
          </a:xfrm>
        </p:spPr>
        <p:txBody>
          <a:bodyPr/>
          <a:lstStyle/>
          <a:p>
            <a:r>
              <a:rPr lang="zh-CN" altLang="en-US" smtClean="0"/>
              <a:t>测试数据集</a:t>
            </a:r>
            <a:r>
              <a:rPr lang="en-US" b="1" smtClean="0">
                <a:solidFill>
                  <a:srgbClr val="FF0000"/>
                </a:solidFill>
              </a:rPr>
              <a:t>T</a:t>
            </a:r>
            <a:r>
              <a:rPr lang="zh-CN" altLang="en-US" smtClean="0"/>
              <a:t>对测试程序</a:t>
            </a:r>
            <a:r>
              <a:rPr lang="en-US" b="1" smtClean="0">
                <a:solidFill>
                  <a:srgbClr val="FF0000"/>
                </a:solidFill>
              </a:rPr>
              <a:t>P</a:t>
            </a:r>
            <a:r>
              <a:rPr lang="zh-CN" altLang="en-US" smtClean="0"/>
              <a:t>满足</a:t>
            </a:r>
            <a:r>
              <a:rPr lang="zh-CN" altLang="en-US" b="1" smtClean="0">
                <a:solidFill>
                  <a:srgbClr val="0000FF"/>
                </a:solidFill>
              </a:rPr>
              <a:t>引用覆盖准则</a:t>
            </a:r>
            <a:r>
              <a:rPr lang="en-US" altLang="zh-CN" smtClean="0"/>
              <a:t>:</a:t>
            </a:r>
          </a:p>
          <a:p>
            <a:pPr>
              <a:buNone/>
            </a:pPr>
            <a:r>
              <a:rPr lang="zh-CN" altLang="en-US" smtClean="0"/>
              <a:t>    如果对具有数据流信息的控制流图</a:t>
            </a:r>
            <a:r>
              <a:rPr lang="en-US" b="1" smtClean="0">
                <a:solidFill>
                  <a:srgbClr val="FF0000"/>
                </a:solidFill>
              </a:rPr>
              <a:t>Gp</a:t>
            </a:r>
            <a:r>
              <a:rPr lang="zh-CN" altLang="en-US" smtClean="0"/>
              <a:t>中的每一个变量</a:t>
            </a:r>
            <a:r>
              <a:rPr lang="en-US" b="1" smtClean="0">
                <a:solidFill>
                  <a:srgbClr val="FF0000"/>
                </a:solidFill>
              </a:rPr>
              <a:t>x</a:t>
            </a:r>
            <a:r>
              <a:rPr lang="zh-CN" altLang="en-US" smtClean="0"/>
              <a:t>的每一个定义</a:t>
            </a:r>
            <a:r>
              <a:rPr lang="en-US" b="1" smtClean="0">
                <a:solidFill>
                  <a:srgbClr val="FF0000"/>
                </a:solidFill>
              </a:rPr>
              <a:t>n</a:t>
            </a:r>
            <a:r>
              <a:rPr lang="zh-CN" altLang="en-US" smtClean="0"/>
              <a:t>，以及该定义的每一个能够可行地传递到的引用</a:t>
            </a:r>
            <a:r>
              <a:rPr lang="en-US" b="1" smtClean="0">
                <a:solidFill>
                  <a:srgbClr val="FF0000"/>
                </a:solidFill>
              </a:rPr>
              <a:t>n′</a:t>
            </a:r>
            <a:r>
              <a:rPr lang="zh-CN" altLang="en-US" smtClean="0"/>
              <a:t>，</a:t>
            </a:r>
            <a:r>
              <a:rPr lang="en-US" b="1" smtClean="0">
                <a:solidFill>
                  <a:srgbClr val="FF0000"/>
                </a:solidFill>
              </a:rPr>
              <a:t>L</a:t>
            </a:r>
            <a:r>
              <a:rPr lang="en-US" b="1" baseline="-25000" smtClean="0">
                <a:solidFill>
                  <a:srgbClr val="FF0000"/>
                </a:solidFill>
              </a:rPr>
              <a:t>T</a:t>
            </a:r>
            <a:r>
              <a:rPr lang="zh-CN" altLang="en-US" smtClean="0"/>
              <a:t>中都存在一条路径</a:t>
            </a:r>
            <a:r>
              <a:rPr lang="en-US" b="1" smtClean="0">
                <a:solidFill>
                  <a:srgbClr val="FF0000"/>
                </a:solidFill>
              </a:rPr>
              <a:t>A</a:t>
            </a:r>
            <a:r>
              <a:rPr lang="zh-CN" altLang="en-US" smtClean="0"/>
              <a:t>，</a:t>
            </a:r>
            <a:r>
              <a:rPr lang="en-US" b="1" smtClean="0">
                <a:solidFill>
                  <a:srgbClr val="FF0000"/>
                </a:solidFill>
              </a:rPr>
              <a:t>A</a:t>
            </a:r>
            <a:r>
              <a:rPr lang="zh-CN" altLang="en-US" smtClean="0"/>
              <a:t>包含一条子路径</a:t>
            </a:r>
            <a:r>
              <a:rPr lang="en-US" b="1" smtClean="0">
                <a:solidFill>
                  <a:srgbClr val="FF0000"/>
                </a:solidFill>
              </a:rPr>
              <a:t>A′</a:t>
            </a:r>
            <a:r>
              <a:rPr lang="zh-CN" altLang="en-US" smtClean="0"/>
              <a:t>，使得</a:t>
            </a:r>
            <a:r>
              <a:rPr lang="en-US" b="1" smtClean="0">
                <a:solidFill>
                  <a:srgbClr val="FF0000"/>
                </a:solidFill>
              </a:rPr>
              <a:t>A′</a:t>
            </a:r>
            <a:r>
              <a:rPr lang="zh-CN" altLang="en-US" smtClean="0"/>
              <a:t>将</a:t>
            </a:r>
            <a:r>
              <a:rPr lang="en-US" b="1" smtClean="0">
                <a:solidFill>
                  <a:srgbClr val="FF0000"/>
                </a:solidFill>
              </a:rPr>
              <a:t>n</a:t>
            </a:r>
            <a:r>
              <a:rPr lang="zh-CN" altLang="en-US" smtClean="0"/>
              <a:t>传递到</a:t>
            </a:r>
            <a:r>
              <a:rPr lang="en-US" b="1" smtClean="0">
                <a:solidFill>
                  <a:srgbClr val="FF0000"/>
                </a:solidFill>
              </a:rPr>
              <a:t>n′</a:t>
            </a:r>
            <a:r>
              <a:rPr lang="zh-CN" altLang="en-US" smtClean="0"/>
              <a:t>。</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20</a:t>
            </a:fld>
            <a:endParaRPr lang="en-US" altLang="zh-CN"/>
          </a:p>
        </p:txBody>
      </p:sp>
      <p:pic>
        <p:nvPicPr>
          <p:cNvPr id="5" name="图片 4" descr="Y)PKP7`)`BUG_D$_]0%P0{O"/>
          <p:cNvPicPr/>
          <p:nvPr/>
        </p:nvPicPr>
        <p:blipFill>
          <a:blip r:embed="rId2"/>
          <a:srcRect/>
          <a:stretch>
            <a:fillRect/>
          </a:stretch>
        </p:blipFill>
        <p:spPr bwMode="auto">
          <a:xfrm>
            <a:off x="5334000" y="990600"/>
            <a:ext cx="3276600" cy="3048000"/>
          </a:xfrm>
          <a:prstGeom prst="rect">
            <a:avLst/>
          </a:prstGeom>
          <a:noFill/>
          <a:ln w="9525">
            <a:solidFill>
              <a:srgbClr val="00B050"/>
            </a:solidFill>
            <a:miter lim="800000"/>
            <a:headEnd/>
            <a:tailEnd/>
          </a:ln>
        </p:spPr>
      </p:pic>
      <p:sp>
        <p:nvSpPr>
          <p:cNvPr id="6" name="内容占位符 2"/>
          <p:cNvSpPr txBox="1">
            <a:spLocks/>
          </p:cNvSpPr>
          <p:nvPr/>
        </p:nvSpPr>
        <p:spPr bwMode="auto">
          <a:xfrm>
            <a:off x="5029200" y="4419600"/>
            <a:ext cx="3886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r>
              <a:rPr kumimoji="0" lang="zh-CN" altLang="en-US"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引用覆盖准则：</a:t>
            </a:r>
            <a:endParaRPr kumimoji="0" lang="en-US" altLang="zh-CN"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742950" marR="0" lvl="1" indent="-285750" algn="l" defTabSz="914400" rtl="0" eaLnBrk="0" fontAlgn="base" latinLnBrk="0" hangingPunct="0">
              <a:lnSpc>
                <a:spcPct val="100000"/>
              </a:lnSpc>
              <a:spcBef>
                <a:spcPts val="600"/>
              </a:spcBef>
              <a:spcAft>
                <a:spcPts val="600"/>
              </a:spcAft>
              <a:buClr>
                <a:srgbClr val="008000"/>
              </a:buClr>
              <a:buSzPct val="70000"/>
              <a:buFont typeface="Wingdings" pitchFamily="2" charset="2"/>
              <a:buChar char="Ø"/>
              <a:tabLst/>
              <a:defRPr/>
            </a:pPr>
            <a:r>
              <a:rPr kumimoji="0" lang="zh-CN" altLang="en-US" sz="2000" b="0" i="0" u="none" strike="noStrike" kern="0" cap="none" spc="0" normalizeH="0" baseline="0" noProof="0" smtClean="0">
                <a:ln>
                  <a:noFill/>
                </a:ln>
                <a:solidFill>
                  <a:schemeClr val="tx1"/>
                </a:solidFill>
                <a:effectLst/>
                <a:uLnTx/>
                <a:uFillTx/>
                <a:latin typeface="楷体" pitchFamily="49" charset="-122"/>
                <a:ea typeface="楷体" pitchFamily="49" charset="-122"/>
                <a:cs typeface="楷体_GB2312"/>
              </a:rPr>
              <a:t>路径集合：</a:t>
            </a:r>
            <a:r>
              <a:rPr lang="en-US" altLang="en-US" sz="2000" i="0" kern="0" smtClean="0">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&lt;a</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c</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c</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d&gt;</a:t>
            </a:r>
            <a:r>
              <a:rPr lang="zh-CN" altLang="en-US" sz="2000" i="0" kern="0" smtClean="0">
                <a:latin typeface="楷体" pitchFamily="49" charset="-122"/>
                <a:ea typeface="楷体" pitchFamily="49" charset="-122"/>
                <a:cs typeface="楷体_GB2312"/>
              </a:rPr>
              <a:t>，</a:t>
            </a:r>
            <a:r>
              <a:rPr lang="en-US" altLang="en-US" sz="2000" b="1" i="0" kern="0" smtClean="0">
                <a:solidFill>
                  <a:srgbClr val="0000FF"/>
                </a:solidFill>
                <a:latin typeface="楷体" pitchFamily="49" charset="-122"/>
                <a:ea typeface="楷体" pitchFamily="49" charset="-122"/>
                <a:cs typeface="楷体_GB2312"/>
              </a:rPr>
              <a:t>&lt;a</a:t>
            </a:r>
            <a:r>
              <a:rPr lang="zh-CN" altLang="en-US" sz="2000" b="1" i="0" kern="0" smtClean="0">
                <a:solidFill>
                  <a:srgbClr val="0000FF"/>
                </a:solidFill>
                <a:latin typeface="楷体" pitchFamily="49" charset="-122"/>
                <a:ea typeface="楷体" pitchFamily="49" charset="-122"/>
                <a:cs typeface="楷体_GB2312"/>
              </a:rPr>
              <a:t>，</a:t>
            </a:r>
            <a:r>
              <a:rPr lang="en-US" altLang="en-US" sz="2000" b="1" i="0" kern="0" smtClean="0">
                <a:solidFill>
                  <a:srgbClr val="0000FF"/>
                </a:solidFill>
                <a:latin typeface="楷体" pitchFamily="49" charset="-122"/>
                <a:ea typeface="楷体" pitchFamily="49" charset="-122"/>
                <a:cs typeface="楷体_GB2312"/>
              </a:rPr>
              <a:t>d&gt;</a:t>
            </a:r>
            <a:r>
              <a:rPr lang="zh-CN" altLang="en-US" sz="2000" i="0" kern="0" smtClean="0">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&lt;a</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c</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c</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b</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b</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c</a:t>
            </a:r>
            <a:r>
              <a:rPr lang="zh-CN" altLang="en-US" sz="2000" b="1" i="0" kern="0" smtClean="0">
                <a:solidFill>
                  <a:srgbClr val="006600"/>
                </a:solidFill>
                <a:latin typeface="楷体" pitchFamily="49" charset="-122"/>
                <a:ea typeface="楷体" pitchFamily="49" charset="-122"/>
                <a:cs typeface="楷体_GB2312"/>
              </a:rPr>
              <a:t>，</a:t>
            </a:r>
            <a:r>
              <a:rPr lang="en-US" altLang="en-US" sz="2000" b="1" i="0" kern="0" smtClean="0">
                <a:solidFill>
                  <a:srgbClr val="006600"/>
                </a:solidFill>
                <a:latin typeface="楷体" pitchFamily="49" charset="-122"/>
                <a:ea typeface="楷体" pitchFamily="49" charset="-122"/>
                <a:cs typeface="楷体_GB2312"/>
              </a:rPr>
              <a:t>d&gt;</a:t>
            </a:r>
            <a:r>
              <a:rPr lang="en-US" altLang="en-US" sz="2000" i="0" kern="0" smtClean="0">
                <a:latin typeface="楷体" pitchFamily="49" charset="-122"/>
                <a:ea typeface="楷体" pitchFamily="49" charset="-122"/>
                <a:cs typeface="楷体_GB2312"/>
              </a:rPr>
              <a:t>}</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607300" cy="647700"/>
          </a:xfrm>
        </p:spPr>
        <p:txBody>
          <a:bodyPr/>
          <a:lstStyle/>
          <a:p>
            <a:r>
              <a:rPr lang="zh-CN" altLang="en-US" smtClean="0"/>
              <a:t>定义</a:t>
            </a:r>
            <a:r>
              <a:rPr lang="en-US" altLang="zh-CN" smtClean="0"/>
              <a:t>-</a:t>
            </a:r>
            <a:r>
              <a:rPr lang="zh-CN" altLang="en-US" smtClean="0"/>
              <a:t>引用覆盖准则</a:t>
            </a:r>
            <a:endParaRPr lang="zh-CN" altLang="en-US"/>
          </a:p>
        </p:txBody>
      </p:sp>
      <p:sp>
        <p:nvSpPr>
          <p:cNvPr id="3" name="内容占位符 2"/>
          <p:cNvSpPr>
            <a:spLocks noGrp="1"/>
          </p:cNvSpPr>
          <p:nvPr>
            <p:ph idx="1"/>
          </p:nvPr>
        </p:nvSpPr>
        <p:spPr>
          <a:xfrm>
            <a:off x="358775" y="990600"/>
            <a:ext cx="3832225" cy="5105400"/>
          </a:xfrm>
        </p:spPr>
        <p:txBody>
          <a:bodyPr/>
          <a:lstStyle/>
          <a:p>
            <a:r>
              <a:rPr lang="zh-CN" altLang="en-US" smtClean="0"/>
              <a:t>测试数据集</a:t>
            </a:r>
            <a:r>
              <a:rPr lang="en-US" b="1" smtClean="0">
                <a:solidFill>
                  <a:srgbClr val="FF0000"/>
                </a:solidFill>
              </a:rPr>
              <a:t>T</a:t>
            </a:r>
            <a:r>
              <a:rPr lang="zh-CN" altLang="en-US" smtClean="0"/>
              <a:t>对测试程序</a:t>
            </a:r>
            <a:r>
              <a:rPr lang="en-US" b="1" smtClean="0">
                <a:solidFill>
                  <a:srgbClr val="FF0000"/>
                </a:solidFill>
              </a:rPr>
              <a:t>P</a:t>
            </a:r>
            <a:r>
              <a:rPr lang="zh-CN" altLang="en-US" smtClean="0"/>
              <a:t>满足</a:t>
            </a:r>
            <a:r>
              <a:rPr lang="zh-CN" altLang="en-US" b="1" smtClean="0">
                <a:solidFill>
                  <a:srgbClr val="0000FF"/>
                </a:solidFill>
              </a:rPr>
              <a:t>定义</a:t>
            </a:r>
            <a:r>
              <a:rPr lang="en-US" b="1" smtClean="0">
                <a:solidFill>
                  <a:srgbClr val="0000FF"/>
                </a:solidFill>
              </a:rPr>
              <a:t>-</a:t>
            </a:r>
            <a:r>
              <a:rPr lang="zh-CN" altLang="en-US" b="1" smtClean="0">
                <a:solidFill>
                  <a:srgbClr val="0000FF"/>
                </a:solidFill>
              </a:rPr>
              <a:t>引用覆盖准则</a:t>
            </a:r>
            <a:r>
              <a:rPr lang="en-US" altLang="zh-CN" smtClean="0"/>
              <a:t>:</a:t>
            </a:r>
          </a:p>
          <a:p>
            <a:pPr>
              <a:buNone/>
            </a:pPr>
            <a:r>
              <a:rPr lang="en-US" altLang="zh-CN" smtClean="0"/>
              <a:t>   </a:t>
            </a:r>
            <a:r>
              <a:rPr lang="zh-CN" altLang="en-US" smtClean="0"/>
              <a:t>如果对具有数据流信息的控制流图</a:t>
            </a:r>
            <a:r>
              <a:rPr lang="en-US" b="1" smtClean="0">
                <a:solidFill>
                  <a:srgbClr val="FF0000"/>
                </a:solidFill>
              </a:rPr>
              <a:t>G</a:t>
            </a:r>
            <a:r>
              <a:rPr lang="en-US" b="1" baseline="-25000" smtClean="0">
                <a:solidFill>
                  <a:srgbClr val="FF0000"/>
                </a:solidFill>
              </a:rPr>
              <a:t>p</a:t>
            </a:r>
            <a:r>
              <a:rPr lang="zh-CN" altLang="en-US" smtClean="0"/>
              <a:t>中的任意一条从定义传递到其引用的路径</a:t>
            </a:r>
            <a:r>
              <a:rPr lang="en-US" b="1" smtClean="0">
                <a:solidFill>
                  <a:srgbClr val="FF0000"/>
                </a:solidFill>
              </a:rPr>
              <a:t>A</a:t>
            </a:r>
            <a:r>
              <a:rPr lang="zh-CN" altLang="en-US" smtClean="0"/>
              <a:t>，若</a:t>
            </a:r>
            <a:r>
              <a:rPr lang="en-US" b="1" smtClean="0">
                <a:solidFill>
                  <a:srgbClr val="FF0000"/>
                </a:solidFill>
              </a:rPr>
              <a:t>A</a:t>
            </a:r>
            <a:r>
              <a:rPr lang="zh-CN" altLang="en-US" smtClean="0"/>
              <a:t>是无回路的或者</a:t>
            </a:r>
            <a:r>
              <a:rPr lang="en-US" b="1" smtClean="0">
                <a:solidFill>
                  <a:srgbClr val="FF0000"/>
                </a:solidFill>
              </a:rPr>
              <a:t>A</a:t>
            </a:r>
            <a:r>
              <a:rPr lang="zh-CN" altLang="en-US" smtClean="0"/>
              <a:t>只是开始节点和结束节点相同，那么</a:t>
            </a:r>
            <a:r>
              <a:rPr lang="en-US" b="1" smtClean="0">
                <a:solidFill>
                  <a:srgbClr val="FF0000"/>
                </a:solidFill>
              </a:rPr>
              <a:t>L</a:t>
            </a:r>
            <a:r>
              <a:rPr lang="en-US" b="1" baseline="-25000" smtClean="0">
                <a:solidFill>
                  <a:srgbClr val="FF0000"/>
                </a:solidFill>
              </a:rPr>
              <a:t>T</a:t>
            </a:r>
            <a:r>
              <a:rPr lang="zh-CN" altLang="en-US" smtClean="0"/>
              <a:t>中存在一条路径</a:t>
            </a:r>
            <a:r>
              <a:rPr lang="en-US" b="1" smtClean="0">
                <a:solidFill>
                  <a:srgbClr val="FF0000"/>
                </a:solidFill>
              </a:rPr>
              <a:t>B</a:t>
            </a:r>
            <a:r>
              <a:rPr lang="zh-CN" altLang="en-US" smtClean="0"/>
              <a:t>，使得</a:t>
            </a:r>
            <a:r>
              <a:rPr lang="en-US" b="1" smtClean="0">
                <a:solidFill>
                  <a:srgbClr val="FF0000"/>
                </a:solidFill>
              </a:rPr>
              <a:t>A</a:t>
            </a:r>
            <a:r>
              <a:rPr lang="zh-CN" altLang="en-US" smtClean="0"/>
              <a:t>是</a:t>
            </a:r>
            <a:r>
              <a:rPr lang="en-US" b="1" smtClean="0">
                <a:solidFill>
                  <a:srgbClr val="FF0000"/>
                </a:solidFill>
              </a:rPr>
              <a:t>B</a:t>
            </a:r>
            <a:r>
              <a:rPr lang="zh-CN" altLang="en-US" smtClean="0"/>
              <a:t>的子路径。</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21</a:t>
            </a:fld>
            <a:endParaRPr lang="en-US" altLang="zh-CN"/>
          </a:p>
        </p:txBody>
      </p:sp>
      <p:pic>
        <p:nvPicPr>
          <p:cNvPr id="5" name="图片 4" descr="Y)PKP7`)`BUG_D$_]0%P0{O"/>
          <p:cNvPicPr/>
          <p:nvPr/>
        </p:nvPicPr>
        <p:blipFill>
          <a:blip r:embed="rId2"/>
          <a:srcRect/>
          <a:stretch>
            <a:fillRect/>
          </a:stretch>
        </p:blipFill>
        <p:spPr bwMode="auto">
          <a:xfrm>
            <a:off x="5334000" y="990600"/>
            <a:ext cx="3276600" cy="3048000"/>
          </a:xfrm>
          <a:prstGeom prst="rect">
            <a:avLst/>
          </a:prstGeom>
          <a:noFill/>
          <a:ln w="9525">
            <a:solidFill>
              <a:srgbClr val="00B050"/>
            </a:solidFill>
            <a:miter lim="800000"/>
            <a:headEnd/>
            <a:tailEnd/>
          </a:ln>
        </p:spPr>
      </p:pic>
      <p:sp>
        <p:nvSpPr>
          <p:cNvPr id="6" name="内容占位符 2"/>
          <p:cNvSpPr txBox="1">
            <a:spLocks/>
          </p:cNvSpPr>
          <p:nvPr/>
        </p:nvSpPr>
        <p:spPr bwMode="auto">
          <a:xfrm>
            <a:off x="5029200" y="4419600"/>
            <a:ext cx="3886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r>
              <a:rPr kumimoji="0" lang="zh-CN" altLang="en-US"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定义</a:t>
            </a:r>
            <a:r>
              <a:rPr kumimoji="0" lang="en-US" altLang="zh-CN"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rPr>
              <a:t>引用覆盖准则：</a:t>
            </a:r>
            <a:endParaRPr kumimoji="0" lang="en-US" altLang="zh-CN" sz="2400" b="0" i="0" u="none" strike="noStrike" kern="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742950" marR="0" lvl="1" indent="-285750" algn="l" defTabSz="914400" rtl="0" eaLnBrk="0" fontAlgn="base" latinLnBrk="0" hangingPunct="0">
              <a:lnSpc>
                <a:spcPct val="100000"/>
              </a:lnSpc>
              <a:spcBef>
                <a:spcPts val="600"/>
              </a:spcBef>
              <a:spcAft>
                <a:spcPts val="600"/>
              </a:spcAft>
              <a:buClr>
                <a:srgbClr val="008000"/>
              </a:buClr>
              <a:buSzPct val="70000"/>
              <a:buFont typeface="Wingdings" pitchFamily="2" charset="2"/>
              <a:buChar char="Ø"/>
              <a:tabLst/>
              <a:defRPr/>
            </a:pPr>
            <a:r>
              <a:rPr kumimoji="0" lang="zh-CN" altLang="en-US" sz="2000" b="0" i="0" u="none" strike="noStrike" kern="0" cap="none" spc="0" normalizeH="0" baseline="0" noProof="0" smtClean="0">
                <a:ln>
                  <a:noFill/>
                </a:ln>
                <a:solidFill>
                  <a:schemeClr val="tx1"/>
                </a:solidFill>
                <a:effectLst/>
                <a:uLnTx/>
                <a:uFillTx/>
                <a:latin typeface="楷体" pitchFamily="49" charset="-122"/>
                <a:ea typeface="楷体" pitchFamily="49" charset="-122"/>
                <a:cs typeface="楷体_GB2312"/>
              </a:rPr>
              <a:t>路径集合：</a:t>
            </a:r>
            <a:r>
              <a:rPr lang="en-US" altLang="en-US" sz="2000" i="0" kern="0" smtClean="0">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&lt;a</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c</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c</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b</a:t>
            </a:r>
            <a:r>
              <a:rPr lang="zh-CN" altLang="en-US" sz="2000" b="1" i="0" kern="0" smtClean="0">
                <a:solidFill>
                  <a:srgbClr val="FF0000"/>
                </a:solidFill>
                <a:latin typeface="楷体" pitchFamily="49" charset="-122"/>
                <a:ea typeface="楷体" pitchFamily="49" charset="-122"/>
                <a:cs typeface="楷体_GB2312"/>
              </a:rPr>
              <a:t>，</a:t>
            </a:r>
            <a:r>
              <a:rPr lang="en-US" altLang="en-US" sz="2000" b="1" i="0" kern="0" smtClean="0">
                <a:solidFill>
                  <a:srgbClr val="FF0000"/>
                </a:solidFill>
                <a:latin typeface="楷体" pitchFamily="49" charset="-122"/>
                <a:ea typeface="楷体" pitchFamily="49" charset="-122"/>
                <a:cs typeface="楷体_GB2312"/>
              </a:rPr>
              <a:t>d&gt;</a:t>
            </a:r>
            <a:r>
              <a:rPr lang="zh-CN" altLang="en-US" sz="2000" i="0" kern="0" smtClean="0">
                <a:latin typeface="楷体" pitchFamily="49" charset="-122"/>
                <a:ea typeface="楷体" pitchFamily="49" charset="-122"/>
                <a:cs typeface="楷体_GB2312"/>
              </a:rPr>
              <a:t>，</a:t>
            </a:r>
            <a:r>
              <a:rPr lang="en-US" altLang="en-US" sz="2000" b="1" i="0" kern="0" smtClean="0">
                <a:solidFill>
                  <a:srgbClr val="0000FF"/>
                </a:solidFill>
                <a:latin typeface="楷体" pitchFamily="49" charset="-122"/>
                <a:ea typeface="楷体" pitchFamily="49" charset="-122"/>
                <a:cs typeface="楷体_GB2312"/>
              </a:rPr>
              <a:t>&lt;a</a:t>
            </a:r>
            <a:r>
              <a:rPr lang="zh-CN" altLang="en-US" sz="2000" b="1" i="0" kern="0" smtClean="0">
                <a:solidFill>
                  <a:srgbClr val="0000FF"/>
                </a:solidFill>
                <a:latin typeface="楷体" pitchFamily="49" charset="-122"/>
                <a:ea typeface="楷体" pitchFamily="49" charset="-122"/>
                <a:cs typeface="楷体_GB2312"/>
              </a:rPr>
              <a:t>，</a:t>
            </a:r>
            <a:r>
              <a:rPr lang="en-US" altLang="en-US" sz="2000" b="1" i="0" kern="0" smtClean="0">
                <a:solidFill>
                  <a:srgbClr val="0000FF"/>
                </a:solidFill>
                <a:latin typeface="楷体" pitchFamily="49" charset="-122"/>
                <a:ea typeface="楷体" pitchFamily="49" charset="-122"/>
                <a:cs typeface="楷体_GB2312"/>
              </a:rPr>
              <a:t>d&gt;</a:t>
            </a:r>
            <a:r>
              <a:rPr lang="zh-CN" altLang="en-US" sz="2000" i="0" kern="0" smtClean="0">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&lt;a</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c</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c</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b</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b</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c</a:t>
            </a:r>
            <a:r>
              <a:rPr lang="zh-CN" altLang="en-US" sz="2000" b="1" i="0" kern="0" smtClean="0">
                <a:solidFill>
                  <a:srgbClr val="008000"/>
                </a:solidFill>
                <a:latin typeface="楷体" pitchFamily="49" charset="-122"/>
                <a:ea typeface="楷体" pitchFamily="49" charset="-122"/>
                <a:cs typeface="楷体_GB2312"/>
              </a:rPr>
              <a:t>，</a:t>
            </a:r>
            <a:r>
              <a:rPr lang="en-US" altLang="en-US" sz="2000" b="1" i="0" kern="0" smtClean="0">
                <a:solidFill>
                  <a:srgbClr val="008000"/>
                </a:solidFill>
                <a:latin typeface="楷体" pitchFamily="49" charset="-122"/>
                <a:ea typeface="楷体" pitchFamily="49" charset="-122"/>
                <a:cs typeface="楷体_GB2312"/>
              </a:rPr>
              <a:t>d&gt;</a:t>
            </a:r>
            <a:r>
              <a:rPr lang="en-US" altLang="en-US" sz="2000" i="0" kern="0" smtClean="0">
                <a:latin typeface="楷体" pitchFamily="49" charset="-122"/>
                <a:ea typeface="楷体" pitchFamily="49" charset="-122"/>
                <a:cs typeface="楷体_GB2312"/>
              </a:rPr>
              <a:t>}</a:t>
            </a:r>
          </a:p>
          <a:p>
            <a:pPr marL="360000" marR="0" lvl="0" indent="-342900" algn="l" defTabSz="914400" rtl="0" eaLnBrk="0" fontAlgn="base" latinLnBrk="0" hangingPunct="0">
              <a:lnSpc>
                <a:spcPct val="100000"/>
              </a:lnSpc>
              <a:spcBef>
                <a:spcPts val="600"/>
              </a:spcBef>
              <a:spcAft>
                <a:spcPts val="600"/>
              </a:spcAft>
              <a:buClr>
                <a:srgbClr val="006600"/>
              </a:buClr>
              <a:buSzPct val="75000"/>
              <a:buFont typeface="Wingdings" pitchFamily="2" charset="2"/>
              <a:buChar char="l"/>
              <a:tabLst/>
              <a:defRPr/>
            </a:pP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r>
              <a:rPr lang="zh-CN" altLang="en-US" smtClean="0"/>
              <a:t>数据流测试</a:t>
            </a:r>
            <a:endParaRPr lang="en-US" altLang="zh-CN" smtClean="0"/>
          </a:p>
          <a:p>
            <a:r>
              <a:rPr lang="zh-CN" altLang="en-US" smtClean="0">
                <a:solidFill>
                  <a:srgbClr val="FF0000"/>
                </a:solidFill>
              </a:rPr>
              <a:t>程序插桩</a:t>
            </a:r>
            <a:endParaRPr lang="en-US" altLang="zh-CN" smtClean="0">
              <a:solidFill>
                <a:srgbClr val="FF0000"/>
              </a:solidFill>
            </a:endParaRPr>
          </a:p>
          <a:p>
            <a:r>
              <a:rPr lang="zh-CN" altLang="en-US" smtClean="0"/>
              <a:t>变异测试</a:t>
            </a:r>
            <a:endParaRPr lang="en-US" altLang="zh-CN" smtClean="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22</a:t>
            </a:fld>
            <a:endParaRPr lang="en-US" altLang="zh-CN"/>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程序插桩</a:t>
            </a:r>
            <a:endParaRPr lang="zh-CN" altLang="en-US"/>
          </a:p>
        </p:txBody>
      </p:sp>
      <p:sp>
        <p:nvSpPr>
          <p:cNvPr id="3" name="内容占位符 2"/>
          <p:cNvSpPr>
            <a:spLocks noGrp="1"/>
          </p:cNvSpPr>
          <p:nvPr>
            <p:ph idx="1"/>
          </p:nvPr>
        </p:nvSpPr>
        <p:spPr/>
        <p:txBody>
          <a:bodyPr/>
          <a:lstStyle/>
          <a:p>
            <a:r>
              <a:rPr lang="zh-CN" altLang="en-US" dirty="0" smtClean="0"/>
              <a:t>什么是</a:t>
            </a:r>
            <a:r>
              <a:rPr lang="zh-CN" altLang="en-US" b="1" dirty="0" smtClean="0">
                <a:solidFill>
                  <a:srgbClr val="0000FF"/>
                </a:solidFill>
              </a:rPr>
              <a:t>程序</a:t>
            </a:r>
            <a:r>
              <a:rPr lang="zh-CN" altLang="en-US" b="1" dirty="0">
                <a:solidFill>
                  <a:srgbClr val="0000FF"/>
                </a:solidFill>
              </a:rPr>
              <a:t>插桩</a:t>
            </a:r>
            <a:r>
              <a:rPr lang="zh-CN" altLang="en-US" dirty="0" smtClean="0"/>
              <a:t>？</a:t>
            </a:r>
          </a:p>
          <a:p>
            <a:pPr lvl="1"/>
            <a:r>
              <a:rPr lang="zh-CN" altLang="en-US" dirty="0" smtClean="0"/>
              <a:t>程序插桩方法简单地说是借助在被测程序中</a:t>
            </a:r>
            <a:r>
              <a:rPr lang="zh-CN" altLang="en-US" b="1" dirty="0" smtClean="0">
                <a:solidFill>
                  <a:srgbClr val="FF0000"/>
                </a:solidFill>
              </a:rPr>
              <a:t>插入检查点</a:t>
            </a:r>
            <a:r>
              <a:rPr lang="zh-CN" altLang="en-US" dirty="0" smtClean="0"/>
              <a:t>的方法，来实现白盒测试的目的。</a:t>
            </a:r>
            <a:endParaRPr lang="en-US" altLang="zh-CN" dirty="0" smtClean="0"/>
          </a:p>
          <a:p>
            <a:r>
              <a:rPr lang="zh-CN" altLang="en-US" dirty="0" smtClean="0"/>
              <a:t>程序插桩的目的：</a:t>
            </a:r>
          </a:p>
          <a:p>
            <a:pPr lvl="1"/>
            <a:r>
              <a:rPr lang="zh-CN" altLang="en-US" dirty="0" smtClean="0"/>
              <a:t>通过测试这些检查点的信息，可以了解执行过程中程序的一些</a:t>
            </a:r>
            <a:r>
              <a:rPr lang="zh-CN" altLang="en-US" b="1" dirty="0" smtClean="0">
                <a:solidFill>
                  <a:srgbClr val="FF0000"/>
                </a:solidFill>
              </a:rPr>
              <a:t>动态特性</a:t>
            </a:r>
            <a:r>
              <a:rPr lang="zh-CN" altLang="en-US" dirty="0" smtClean="0"/>
              <a:t>。如程序的实际执行路径，或是特定变量在特定时刻的取值。</a:t>
            </a:r>
            <a:endParaRPr lang="en-US" altLang="zh-CN" dirty="0" smtClean="0"/>
          </a:p>
          <a:p>
            <a:pPr lvl="1"/>
            <a:r>
              <a:rPr lang="zh-CN" altLang="en-US" dirty="0" smtClean="0"/>
              <a:t>通过程序插桩技术我们可以了解一个程序在某次运行中所有可执行语句被覆盖</a:t>
            </a:r>
            <a:r>
              <a:rPr lang="en-US" altLang="zh-CN" dirty="0" smtClean="0"/>
              <a:t>(</a:t>
            </a:r>
            <a:r>
              <a:rPr lang="zh-CN" altLang="en-US" dirty="0" smtClean="0"/>
              <a:t>或称被经历</a:t>
            </a:r>
            <a:r>
              <a:rPr lang="en-US" altLang="zh-CN" dirty="0" smtClean="0"/>
              <a:t>)</a:t>
            </a:r>
            <a:r>
              <a:rPr lang="zh-CN" altLang="en-US" dirty="0" smtClean="0"/>
              <a:t>的情况，或是每个语句的实际执行次数。</a:t>
            </a:r>
          </a:p>
          <a:p>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23</a:t>
            </a:fld>
            <a:endParaRPr lang="en-US" altLang="zh-CN"/>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实例</a:t>
            </a:r>
          </a:p>
        </p:txBody>
      </p:sp>
      <p:sp>
        <p:nvSpPr>
          <p:cNvPr id="8195" name="内容占位符 2"/>
          <p:cNvSpPr>
            <a:spLocks noGrp="1"/>
          </p:cNvSpPr>
          <p:nvPr>
            <p:ph idx="1"/>
          </p:nvPr>
        </p:nvSpPr>
        <p:spPr>
          <a:xfrm>
            <a:off x="358775" y="990600"/>
            <a:ext cx="8556625" cy="609600"/>
          </a:xfrm>
        </p:spPr>
        <p:txBody>
          <a:bodyPr/>
          <a:lstStyle/>
          <a:p>
            <a:pPr marL="358775"/>
            <a:r>
              <a:rPr lang="en-US" altLang="zh-CN" smtClean="0"/>
              <a:t>Euclid</a:t>
            </a:r>
            <a:r>
              <a:rPr lang="zh-CN" altLang="en-US" smtClean="0"/>
              <a:t>方法计算最大公约数</a:t>
            </a:r>
          </a:p>
        </p:txBody>
      </p:sp>
      <p:sp>
        <p:nvSpPr>
          <p:cNvPr id="8196" name="页脚占位符 3"/>
          <p:cNvSpPr>
            <a:spLocks noGrp="1"/>
          </p:cNvSpPr>
          <p:nvPr>
            <p:ph type="ftr" sz="quarter" idx="10"/>
          </p:nvPr>
        </p:nvSpPr>
        <p:spPr>
          <a:noFill/>
        </p:spPr>
        <p:txBody>
          <a:bodyPr/>
          <a:lstStyle/>
          <a:p>
            <a:fld id="{BBDB9C94-EACE-40BD-ACAC-A91E4D7D2CA6}" type="slidenum">
              <a:rPr lang="en-US" altLang="zh-CN" smtClean="0">
                <a:ea typeface="宋体" charset="-122"/>
              </a:rPr>
              <a:pPr/>
              <a:t>24</a:t>
            </a:fld>
            <a:endParaRPr lang="en-US" altLang="zh-CN" smtClean="0">
              <a:ea typeface="宋体" charset="-122"/>
            </a:endParaRPr>
          </a:p>
        </p:txBody>
      </p:sp>
      <p:grpSp>
        <p:nvGrpSpPr>
          <p:cNvPr id="2" name="Group 2"/>
          <p:cNvGrpSpPr>
            <a:grpSpLocks/>
          </p:cNvGrpSpPr>
          <p:nvPr/>
        </p:nvGrpSpPr>
        <p:grpSpPr bwMode="auto">
          <a:xfrm>
            <a:off x="5486400" y="2101550"/>
            <a:ext cx="3276600" cy="3191194"/>
            <a:chOff x="2160" y="11568"/>
            <a:chExt cx="3090" cy="3510"/>
          </a:xfrm>
        </p:grpSpPr>
        <p:grpSp>
          <p:nvGrpSpPr>
            <p:cNvPr id="3" name="Group 3"/>
            <p:cNvGrpSpPr>
              <a:grpSpLocks/>
            </p:cNvGrpSpPr>
            <p:nvPr/>
          </p:nvGrpSpPr>
          <p:grpSpPr bwMode="auto">
            <a:xfrm>
              <a:off x="2160" y="11568"/>
              <a:ext cx="3090" cy="3510"/>
              <a:chOff x="2520" y="11502"/>
              <a:chExt cx="3090" cy="3510"/>
            </a:xfrm>
          </p:grpSpPr>
          <p:sp>
            <p:nvSpPr>
              <p:cNvPr id="8206" name="AutoShape 4"/>
              <p:cNvSpPr>
                <a:spLocks noChangeArrowheads="1"/>
              </p:cNvSpPr>
              <p:nvPr/>
            </p:nvSpPr>
            <p:spPr bwMode="auto">
              <a:xfrm>
                <a:off x="3420" y="11502"/>
                <a:ext cx="1260" cy="390"/>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输入</a:t>
                </a:r>
                <a:r>
                  <a:rPr lang="en-US" altLang="zh-CN" sz="2000" i="0">
                    <a:latin typeface="Calibri" pitchFamily="34" charset="0"/>
                  </a:rPr>
                  <a:t>x</a:t>
                </a:r>
                <a:r>
                  <a:rPr lang="zh-CN" altLang="en-US" sz="2000" i="0">
                    <a:latin typeface="Calibri" pitchFamily="34" charset="0"/>
                  </a:rPr>
                  <a:t>，</a:t>
                </a:r>
                <a:r>
                  <a:rPr lang="en-US" altLang="zh-CN" sz="2000" i="0">
                    <a:latin typeface="Calibri" pitchFamily="34" charset="0"/>
                  </a:rPr>
                  <a:t>y</a:t>
                </a:r>
                <a:endParaRPr lang="zh-CN" altLang="zh-CN" sz="2000"/>
              </a:p>
            </p:txBody>
          </p:sp>
          <p:sp>
            <p:nvSpPr>
              <p:cNvPr id="8207" name="AutoShape 5"/>
              <p:cNvSpPr>
                <a:spLocks noChangeArrowheads="1"/>
              </p:cNvSpPr>
              <p:nvPr/>
            </p:nvSpPr>
            <p:spPr bwMode="auto">
              <a:xfrm>
                <a:off x="2880" y="12204"/>
                <a:ext cx="2505" cy="546"/>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x&gt;0&amp;&amp;y&gt;0?</a:t>
                </a:r>
                <a:endParaRPr lang="zh-CN" altLang="zh-CN" sz="2000"/>
              </a:p>
            </p:txBody>
          </p:sp>
          <p:sp>
            <p:nvSpPr>
              <p:cNvPr id="8208" name="AutoShape 6"/>
              <p:cNvSpPr>
                <a:spLocks noChangeArrowheads="1"/>
              </p:cNvSpPr>
              <p:nvPr/>
            </p:nvSpPr>
            <p:spPr bwMode="auto">
              <a:xfrm>
                <a:off x="3525" y="13038"/>
                <a:ext cx="1155" cy="519"/>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x&gt;y?</a:t>
                </a:r>
                <a:endParaRPr lang="zh-CN" altLang="zh-CN" sz="2000"/>
              </a:p>
            </p:txBody>
          </p:sp>
          <p:sp>
            <p:nvSpPr>
              <p:cNvPr id="8209" name="AutoShape 7"/>
              <p:cNvSpPr>
                <a:spLocks noChangeArrowheads="1"/>
              </p:cNvSpPr>
              <p:nvPr/>
            </p:nvSpPr>
            <p:spPr bwMode="auto">
              <a:xfrm>
                <a:off x="2700" y="13587"/>
                <a:ext cx="900" cy="390"/>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x=x-y</a:t>
                </a:r>
                <a:endParaRPr lang="zh-CN" altLang="zh-CN" sz="2000"/>
              </a:p>
            </p:txBody>
          </p:sp>
          <p:sp>
            <p:nvSpPr>
              <p:cNvPr id="8210" name="AutoShape 8"/>
              <p:cNvSpPr>
                <a:spLocks noChangeArrowheads="1"/>
              </p:cNvSpPr>
              <p:nvPr/>
            </p:nvSpPr>
            <p:spPr bwMode="auto">
              <a:xfrm>
                <a:off x="4590" y="13605"/>
                <a:ext cx="900" cy="390"/>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y=y-x</a:t>
                </a:r>
                <a:endParaRPr lang="zh-CN" altLang="zh-CN" sz="2000"/>
              </a:p>
            </p:txBody>
          </p:sp>
          <p:sp>
            <p:nvSpPr>
              <p:cNvPr id="8211" name="AutoShape 9"/>
              <p:cNvSpPr>
                <a:spLocks noChangeArrowheads="1"/>
              </p:cNvSpPr>
              <p:nvPr/>
            </p:nvSpPr>
            <p:spPr bwMode="auto">
              <a:xfrm>
                <a:off x="3420" y="14622"/>
                <a:ext cx="1260" cy="390"/>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输出</a:t>
                </a:r>
                <a:r>
                  <a:rPr lang="en-US" altLang="zh-CN" sz="2000" i="0">
                    <a:latin typeface="Calibri" pitchFamily="34" charset="0"/>
                  </a:rPr>
                  <a:t>x+y</a:t>
                </a:r>
                <a:endParaRPr lang="zh-CN" altLang="zh-CN" sz="2000"/>
              </a:p>
            </p:txBody>
          </p:sp>
          <p:sp>
            <p:nvSpPr>
              <p:cNvPr id="8213" name="Line 11"/>
              <p:cNvSpPr>
                <a:spLocks noChangeShapeType="1"/>
              </p:cNvSpPr>
              <p:nvPr/>
            </p:nvSpPr>
            <p:spPr bwMode="auto">
              <a:xfrm>
                <a:off x="4140" y="11892"/>
                <a:ext cx="0" cy="312"/>
              </a:xfrm>
              <a:prstGeom prst="line">
                <a:avLst/>
              </a:prstGeom>
              <a:noFill/>
              <a:ln w="9525">
                <a:solidFill>
                  <a:srgbClr val="000000"/>
                </a:solidFill>
                <a:round/>
                <a:headEnd/>
                <a:tailEnd type="triangle" w="med" len="med"/>
              </a:ln>
            </p:spPr>
            <p:txBody>
              <a:bodyPr/>
              <a:lstStyle/>
              <a:p>
                <a:endParaRPr lang="zh-CN" altLang="en-US"/>
              </a:p>
            </p:txBody>
          </p:sp>
          <p:sp>
            <p:nvSpPr>
              <p:cNvPr id="8214" name="Line 12"/>
              <p:cNvSpPr>
                <a:spLocks noChangeShapeType="1"/>
              </p:cNvSpPr>
              <p:nvPr/>
            </p:nvSpPr>
            <p:spPr bwMode="auto">
              <a:xfrm>
                <a:off x="4125" y="12759"/>
                <a:ext cx="0" cy="312"/>
              </a:xfrm>
              <a:prstGeom prst="line">
                <a:avLst/>
              </a:prstGeom>
              <a:noFill/>
              <a:ln w="9525">
                <a:solidFill>
                  <a:srgbClr val="000000"/>
                </a:solidFill>
                <a:round/>
                <a:headEnd/>
                <a:tailEnd type="triangle" w="med" len="med"/>
              </a:ln>
            </p:spPr>
            <p:txBody>
              <a:bodyPr/>
              <a:lstStyle/>
              <a:p>
                <a:endParaRPr lang="zh-CN" altLang="en-US"/>
              </a:p>
            </p:txBody>
          </p:sp>
          <p:sp>
            <p:nvSpPr>
              <p:cNvPr id="8215" name="Line 13"/>
              <p:cNvSpPr>
                <a:spLocks noChangeShapeType="1"/>
              </p:cNvSpPr>
              <p:nvPr/>
            </p:nvSpPr>
            <p:spPr bwMode="auto">
              <a:xfrm>
                <a:off x="3135" y="13296"/>
                <a:ext cx="0" cy="312"/>
              </a:xfrm>
              <a:prstGeom prst="line">
                <a:avLst/>
              </a:prstGeom>
              <a:noFill/>
              <a:ln w="9525">
                <a:solidFill>
                  <a:srgbClr val="000000"/>
                </a:solidFill>
                <a:round/>
                <a:headEnd/>
                <a:tailEnd type="triangle" w="med" len="med"/>
              </a:ln>
            </p:spPr>
            <p:txBody>
              <a:bodyPr/>
              <a:lstStyle/>
              <a:p>
                <a:endParaRPr lang="zh-CN" altLang="en-US"/>
              </a:p>
            </p:txBody>
          </p:sp>
          <p:sp>
            <p:nvSpPr>
              <p:cNvPr id="8216" name="Line 14"/>
              <p:cNvSpPr>
                <a:spLocks noChangeShapeType="1"/>
              </p:cNvSpPr>
              <p:nvPr/>
            </p:nvSpPr>
            <p:spPr bwMode="auto">
              <a:xfrm>
                <a:off x="5040" y="13293"/>
                <a:ext cx="0" cy="312"/>
              </a:xfrm>
              <a:prstGeom prst="line">
                <a:avLst/>
              </a:prstGeom>
              <a:noFill/>
              <a:ln w="9525">
                <a:solidFill>
                  <a:srgbClr val="000000"/>
                </a:solidFill>
                <a:round/>
                <a:headEnd/>
                <a:tailEnd type="triangle" w="med" len="med"/>
              </a:ln>
            </p:spPr>
            <p:txBody>
              <a:bodyPr/>
              <a:lstStyle/>
              <a:p>
                <a:endParaRPr lang="zh-CN" altLang="en-US"/>
              </a:p>
            </p:txBody>
          </p:sp>
          <p:sp>
            <p:nvSpPr>
              <p:cNvPr id="8217" name="Line 15"/>
              <p:cNvSpPr>
                <a:spLocks noChangeShapeType="1"/>
              </p:cNvSpPr>
              <p:nvPr/>
            </p:nvSpPr>
            <p:spPr bwMode="auto">
              <a:xfrm flipH="1">
                <a:off x="3135" y="13290"/>
                <a:ext cx="360" cy="0"/>
              </a:xfrm>
              <a:prstGeom prst="line">
                <a:avLst/>
              </a:prstGeom>
              <a:noFill/>
              <a:ln w="9525">
                <a:solidFill>
                  <a:srgbClr val="000000"/>
                </a:solidFill>
                <a:round/>
                <a:headEnd/>
                <a:tailEnd/>
              </a:ln>
            </p:spPr>
            <p:txBody>
              <a:bodyPr/>
              <a:lstStyle/>
              <a:p>
                <a:endParaRPr lang="zh-CN" altLang="en-US"/>
              </a:p>
            </p:txBody>
          </p:sp>
          <p:sp>
            <p:nvSpPr>
              <p:cNvPr id="8218" name="Line 16"/>
              <p:cNvSpPr>
                <a:spLocks noChangeShapeType="1"/>
              </p:cNvSpPr>
              <p:nvPr/>
            </p:nvSpPr>
            <p:spPr bwMode="auto">
              <a:xfrm flipH="1">
                <a:off x="4680" y="13296"/>
                <a:ext cx="360" cy="0"/>
              </a:xfrm>
              <a:prstGeom prst="line">
                <a:avLst/>
              </a:prstGeom>
              <a:noFill/>
              <a:ln w="9525">
                <a:solidFill>
                  <a:srgbClr val="000000"/>
                </a:solidFill>
                <a:round/>
                <a:headEnd/>
                <a:tailEnd/>
              </a:ln>
            </p:spPr>
            <p:txBody>
              <a:bodyPr/>
              <a:lstStyle/>
              <a:p>
                <a:endParaRPr lang="zh-CN" altLang="en-US"/>
              </a:p>
            </p:txBody>
          </p:sp>
          <p:sp>
            <p:nvSpPr>
              <p:cNvPr id="8219" name="Line 17"/>
              <p:cNvSpPr>
                <a:spLocks noChangeShapeType="1"/>
              </p:cNvSpPr>
              <p:nvPr/>
            </p:nvSpPr>
            <p:spPr bwMode="auto">
              <a:xfrm>
                <a:off x="3135" y="13989"/>
                <a:ext cx="0" cy="312"/>
              </a:xfrm>
              <a:prstGeom prst="line">
                <a:avLst/>
              </a:prstGeom>
              <a:noFill/>
              <a:ln w="9525">
                <a:solidFill>
                  <a:srgbClr val="000000"/>
                </a:solidFill>
                <a:round/>
                <a:headEnd/>
                <a:tailEnd type="triangle" w="med" len="med"/>
              </a:ln>
            </p:spPr>
            <p:txBody>
              <a:bodyPr/>
              <a:lstStyle/>
              <a:p>
                <a:endParaRPr lang="zh-CN" altLang="en-US"/>
              </a:p>
            </p:txBody>
          </p:sp>
          <p:sp>
            <p:nvSpPr>
              <p:cNvPr id="8220" name="Line 18"/>
              <p:cNvSpPr>
                <a:spLocks noChangeShapeType="1"/>
              </p:cNvSpPr>
              <p:nvPr/>
            </p:nvSpPr>
            <p:spPr bwMode="auto">
              <a:xfrm>
                <a:off x="5040" y="14004"/>
                <a:ext cx="0" cy="312"/>
              </a:xfrm>
              <a:prstGeom prst="line">
                <a:avLst/>
              </a:prstGeom>
              <a:noFill/>
              <a:ln w="9525">
                <a:solidFill>
                  <a:srgbClr val="000000"/>
                </a:solidFill>
                <a:round/>
                <a:headEnd/>
                <a:tailEnd type="triangle" w="med" len="med"/>
              </a:ln>
            </p:spPr>
            <p:txBody>
              <a:bodyPr/>
              <a:lstStyle/>
              <a:p>
                <a:endParaRPr lang="zh-CN" altLang="en-US"/>
              </a:p>
            </p:txBody>
          </p:sp>
          <p:sp>
            <p:nvSpPr>
              <p:cNvPr id="8221" name="Line 19"/>
              <p:cNvSpPr>
                <a:spLocks noChangeShapeType="1"/>
              </p:cNvSpPr>
              <p:nvPr/>
            </p:nvSpPr>
            <p:spPr bwMode="auto">
              <a:xfrm>
                <a:off x="2520" y="14310"/>
                <a:ext cx="2520" cy="0"/>
              </a:xfrm>
              <a:prstGeom prst="line">
                <a:avLst/>
              </a:prstGeom>
              <a:noFill/>
              <a:ln w="9525">
                <a:solidFill>
                  <a:srgbClr val="000000"/>
                </a:solidFill>
                <a:round/>
                <a:headEnd/>
                <a:tailEnd/>
              </a:ln>
            </p:spPr>
            <p:txBody>
              <a:bodyPr/>
              <a:lstStyle/>
              <a:p>
                <a:endParaRPr lang="zh-CN" altLang="en-US"/>
              </a:p>
            </p:txBody>
          </p:sp>
          <p:sp>
            <p:nvSpPr>
              <p:cNvPr id="8222" name="Line 20"/>
              <p:cNvSpPr>
                <a:spLocks noChangeShapeType="1"/>
              </p:cNvSpPr>
              <p:nvPr/>
            </p:nvSpPr>
            <p:spPr bwMode="auto">
              <a:xfrm flipH="1" flipV="1">
                <a:off x="2520" y="12048"/>
                <a:ext cx="30" cy="2247"/>
              </a:xfrm>
              <a:prstGeom prst="line">
                <a:avLst/>
              </a:prstGeom>
              <a:noFill/>
              <a:ln w="9525">
                <a:solidFill>
                  <a:srgbClr val="000000"/>
                </a:solidFill>
                <a:round/>
                <a:headEnd/>
                <a:tailEnd/>
              </a:ln>
            </p:spPr>
            <p:txBody>
              <a:bodyPr/>
              <a:lstStyle/>
              <a:p>
                <a:endParaRPr lang="zh-CN" altLang="en-US"/>
              </a:p>
            </p:txBody>
          </p:sp>
          <p:sp>
            <p:nvSpPr>
              <p:cNvPr id="8223" name="Line 21"/>
              <p:cNvSpPr>
                <a:spLocks noChangeShapeType="1"/>
              </p:cNvSpPr>
              <p:nvPr/>
            </p:nvSpPr>
            <p:spPr bwMode="auto">
              <a:xfrm>
                <a:off x="2520" y="12048"/>
                <a:ext cx="1620" cy="0"/>
              </a:xfrm>
              <a:prstGeom prst="line">
                <a:avLst/>
              </a:prstGeom>
              <a:noFill/>
              <a:ln w="9525">
                <a:solidFill>
                  <a:srgbClr val="000000"/>
                </a:solidFill>
                <a:round/>
                <a:headEnd/>
                <a:tailEnd type="triangle" w="med" len="med"/>
              </a:ln>
            </p:spPr>
            <p:txBody>
              <a:bodyPr/>
              <a:lstStyle/>
              <a:p>
                <a:endParaRPr lang="zh-CN" altLang="en-US"/>
              </a:p>
            </p:txBody>
          </p:sp>
          <p:sp>
            <p:nvSpPr>
              <p:cNvPr id="8224" name="Line 22"/>
              <p:cNvSpPr>
                <a:spLocks noChangeShapeType="1"/>
              </p:cNvSpPr>
              <p:nvPr/>
            </p:nvSpPr>
            <p:spPr bwMode="auto">
              <a:xfrm>
                <a:off x="5385" y="12483"/>
                <a:ext cx="180" cy="0"/>
              </a:xfrm>
              <a:prstGeom prst="line">
                <a:avLst/>
              </a:prstGeom>
              <a:noFill/>
              <a:ln w="9525">
                <a:solidFill>
                  <a:srgbClr val="000000"/>
                </a:solidFill>
                <a:round/>
                <a:headEnd/>
                <a:tailEnd/>
              </a:ln>
            </p:spPr>
            <p:txBody>
              <a:bodyPr/>
              <a:lstStyle/>
              <a:p>
                <a:endParaRPr lang="zh-CN" altLang="en-US"/>
              </a:p>
            </p:txBody>
          </p:sp>
          <p:sp>
            <p:nvSpPr>
              <p:cNvPr id="8225" name="Line 23"/>
              <p:cNvSpPr>
                <a:spLocks noChangeShapeType="1"/>
              </p:cNvSpPr>
              <p:nvPr/>
            </p:nvSpPr>
            <p:spPr bwMode="auto">
              <a:xfrm>
                <a:off x="5580" y="12516"/>
                <a:ext cx="0" cy="1872"/>
              </a:xfrm>
              <a:prstGeom prst="line">
                <a:avLst/>
              </a:prstGeom>
              <a:noFill/>
              <a:ln w="9525">
                <a:solidFill>
                  <a:srgbClr val="000000"/>
                </a:solidFill>
                <a:round/>
                <a:headEnd/>
                <a:tailEnd/>
              </a:ln>
            </p:spPr>
            <p:txBody>
              <a:bodyPr/>
              <a:lstStyle/>
              <a:p>
                <a:endParaRPr lang="zh-CN" altLang="en-US"/>
              </a:p>
            </p:txBody>
          </p:sp>
          <p:sp>
            <p:nvSpPr>
              <p:cNvPr id="8226" name="Line 24"/>
              <p:cNvSpPr>
                <a:spLocks noChangeShapeType="1"/>
              </p:cNvSpPr>
              <p:nvPr/>
            </p:nvSpPr>
            <p:spPr bwMode="auto">
              <a:xfrm>
                <a:off x="4035" y="14418"/>
                <a:ext cx="0" cy="204"/>
              </a:xfrm>
              <a:prstGeom prst="line">
                <a:avLst/>
              </a:prstGeom>
              <a:noFill/>
              <a:ln w="9525">
                <a:solidFill>
                  <a:srgbClr val="000000"/>
                </a:solidFill>
                <a:round/>
                <a:headEnd/>
                <a:tailEnd type="triangle" w="med" len="med"/>
              </a:ln>
            </p:spPr>
            <p:txBody>
              <a:bodyPr/>
              <a:lstStyle/>
              <a:p>
                <a:endParaRPr lang="zh-CN" altLang="en-US"/>
              </a:p>
            </p:txBody>
          </p:sp>
          <p:sp>
            <p:nvSpPr>
              <p:cNvPr id="8227" name="Line 25"/>
              <p:cNvSpPr>
                <a:spLocks noChangeShapeType="1"/>
              </p:cNvSpPr>
              <p:nvPr/>
            </p:nvSpPr>
            <p:spPr bwMode="auto">
              <a:xfrm flipV="1">
                <a:off x="4080" y="14400"/>
                <a:ext cx="1530" cy="12"/>
              </a:xfrm>
              <a:prstGeom prst="line">
                <a:avLst/>
              </a:prstGeom>
              <a:noFill/>
              <a:ln w="9525">
                <a:solidFill>
                  <a:srgbClr val="000000"/>
                </a:solidFill>
                <a:round/>
                <a:headEnd/>
                <a:tailEnd/>
              </a:ln>
            </p:spPr>
            <p:txBody>
              <a:bodyPr/>
              <a:lstStyle/>
              <a:p>
                <a:endParaRPr lang="zh-CN" altLang="en-US"/>
              </a:p>
            </p:txBody>
          </p:sp>
        </p:grpSp>
        <p:sp>
          <p:nvSpPr>
            <p:cNvPr id="8202" name="Rectangle 27"/>
            <p:cNvSpPr>
              <a:spLocks noChangeArrowheads="1"/>
            </p:cNvSpPr>
            <p:nvPr/>
          </p:nvSpPr>
          <p:spPr bwMode="auto">
            <a:xfrm>
              <a:off x="2340" y="13296"/>
              <a:ext cx="360" cy="468"/>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8203" name="Rectangle 28"/>
            <p:cNvSpPr>
              <a:spLocks noChangeArrowheads="1"/>
            </p:cNvSpPr>
            <p:nvPr/>
          </p:nvSpPr>
          <p:spPr bwMode="auto">
            <a:xfrm>
              <a:off x="4860" y="12204"/>
              <a:ext cx="360" cy="468"/>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8204" name="Rectangle 29"/>
            <p:cNvSpPr>
              <a:spLocks noChangeArrowheads="1"/>
            </p:cNvSpPr>
            <p:nvPr/>
          </p:nvSpPr>
          <p:spPr bwMode="auto">
            <a:xfrm>
              <a:off x="3780" y="12828"/>
              <a:ext cx="360" cy="468"/>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8205" name="Rectangle 30"/>
            <p:cNvSpPr>
              <a:spLocks noChangeArrowheads="1"/>
            </p:cNvSpPr>
            <p:nvPr/>
          </p:nvSpPr>
          <p:spPr bwMode="auto">
            <a:xfrm>
              <a:off x="4680" y="13296"/>
              <a:ext cx="360" cy="468"/>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grpSp>
      <p:sp>
        <p:nvSpPr>
          <p:cNvPr id="8199" name="右箭头 34"/>
          <p:cNvSpPr>
            <a:spLocks noChangeArrowheads="1"/>
          </p:cNvSpPr>
          <p:nvPr/>
        </p:nvSpPr>
        <p:spPr bwMode="auto">
          <a:xfrm>
            <a:off x="4419600" y="3352800"/>
            <a:ext cx="838200" cy="533400"/>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
        <p:nvSpPr>
          <p:cNvPr id="37" name="矩形 36"/>
          <p:cNvSpPr/>
          <p:nvPr/>
        </p:nvSpPr>
        <p:spPr>
          <a:xfrm>
            <a:off x="152400" y="1676400"/>
            <a:ext cx="4114800" cy="4493538"/>
          </a:xfrm>
          <a:prstGeom prst="rect">
            <a:avLst/>
          </a:prstGeom>
          <a:solidFill>
            <a:schemeClr val="bg1">
              <a:lumMod val="95000"/>
            </a:schemeClr>
          </a:solidFill>
          <a:ln>
            <a:solidFill>
              <a:srgbClr val="0000FF"/>
            </a:solidFill>
          </a:ln>
        </p:spPr>
        <p:txBody>
          <a:bodyPr wrap="square">
            <a:spAutoFit/>
          </a:bodyPr>
          <a:lstStyle/>
          <a:p>
            <a:pPr indent="72000" eaLnBrk="0" hangingPunct="0">
              <a:defRPr/>
            </a:pPr>
            <a:r>
              <a:rPr lang="en-US" altLang="zh-CN" sz="2200" i="0">
                <a:solidFill>
                  <a:srgbClr val="0000FF"/>
                </a:solidFill>
                <a:latin typeface="Times New Roman" pitchFamily="18" charset="0"/>
                <a:ea typeface="宋体" pitchFamily="2" charset="-122"/>
                <a:cs typeface="Times New Roman" pitchFamily="18" charset="0"/>
              </a:rPr>
              <a:t>void </a:t>
            </a:r>
            <a:r>
              <a:rPr lang="en-US" altLang="zh-CN" sz="2200" i="0">
                <a:latin typeface="Times New Roman" pitchFamily="18" charset="0"/>
                <a:ea typeface="宋体" pitchFamily="2" charset="-122"/>
                <a:cs typeface="Times New Roman" pitchFamily="18" charset="0"/>
              </a:rPr>
              <a:t>main( )</a:t>
            </a:r>
          </a:p>
          <a:p>
            <a:pPr indent="72000" eaLnBrk="0" hangingPunct="0">
              <a:defRPr/>
            </a:pPr>
            <a:r>
              <a:rPr lang="en-US" altLang="zh-CN" sz="2200" i="0">
                <a:latin typeface="Times New Roman" pitchFamily="18" charset="0"/>
                <a:ea typeface="宋体" pitchFamily="2" charset="-122"/>
                <a:cs typeface="Times New Roman" pitchFamily="18" charset="0"/>
              </a:rPr>
              <a:t> { </a:t>
            </a: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a:solidFill>
                  <a:srgbClr val="0000FF"/>
                </a:solidFill>
                <a:latin typeface="Times New Roman" pitchFamily="18" charset="0"/>
                <a:ea typeface="宋体" pitchFamily="2" charset="-122"/>
                <a:cs typeface="Times New Roman" pitchFamily="18" charset="0"/>
              </a:rPr>
              <a:t>int</a:t>
            </a:r>
            <a:r>
              <a:rPr lang="en-US" altLang="zh-CN" sz="2200" i="0">
                <a:latin typeface="Times New Roman" pitchFamily="18" charset="0"/>
                <a:ea typeface="宋体" pitchFamily="2" charset="-122"/>
                <a:cs typeface="Times New Roman" pitchFamily="18" charset="0"/>
              </a:rPr>
              <a:t> x</a:t>
            </a:r>
            <a:r>
              <a:rPr lang="zh-CN" altLang="en-US" sz="2200" i="0">
                <a:latin typeface="Times New Roman" pitchFamily="18" charset="0"/>
                <a:ea typeface="宋体" pitchFamily="2" charset="-122"/>
                <a:cs typeface="Times New Roman" pitchFamily="18" charset="0"/>
              </a:rPr>
              <a:t>，</a:t>
            </a:r>
            <a:r>
              <a:rPr lang="en-US" altLang="zh-CN" sz="2200" i="0">
                <a:latin typeface="Times New Roman" pitchFamily="18" charset="0"/>
                <a:ea typeface="宋体" pitchFamily="2" charset="-122"/>
                <a:cs typeface="Times New Roman" pitchFamily="18" charset="0"/>
              </a:rPr>
              <a:t>y</a:t>
            </a:r>
            <a:r>
              <a:rPr lang="zh-CN" altLang="en-US" sz="2200" i="0">
                <a:latin typeface="Times New Roman" pitchFamily="18" charset="0"/>
                <a:ea typeface="宋体" pitchFamily="2" charset="-122"/>
                <a:cs typeface="Times New Roman" pitchFamily="18" charset="0"/>
              </a:rPr>
              <a:t>；</a:t>
            </a:r>
          </a:p>
          <a:p>
            <a:pPr indent="72000" eaLnBrk="0" hangingPunct="0">
              <a:defRPr/>
            </a:pPr>
            <a:r>
              <a:rPr lang="zh-CN" altLang="en-US" sz="2200" i="0">
                <a:latin typeface="Times New Roman" pitchFamily="18" charset="0"/>
                <a:ea typeface="宋体" pitchFamily="2" charset="-122"/>
                <a:cs typeface="Times New Roman" pitchFamily="18" charset="0"/>
              </a:rPr>
              <a:t>      </a:t>
            </a:r>
            <a:r>
              <a:rPr lang="en-US" altLang="zh-CN" sz="2200" i="0">
                <a:latin typeface="Times New Roman" pitchFamily="18" charset="0"/>
                <a:ea typeface="宋体" pitchFamily="2" charset="-122"/>
                <a:cs typeface="Times New Roman" pitchFamily="18" charset="0"/>
              </a:rPr>
              <a:t>scanf(“</a:t>
            </a:r>
            <a:r>
              <a:rPr lang="zh-CN" altLang="en-US" sz="2200" i="0">
                <a:latin typeface="Times New Roman" pitchFamily="18" charset="0"/>
                <a:ea typeface="宋体" pitchFamily="2" charset="-122"/>
                <a:cs typeface="Times New Roman" pitchFamily="18" charset="0"/>
              </a:rPr>
              <a:t>％</a:t>
            </a:r>
            <a:r>
              <a:rPr lang="en-US" altLang="zh-CN" sz="2200" i="0">
                <a:latin typeface="Times New Roman" pitchFamily="18" charset="0"/>
                <a:ea typeface="宋体" pitchFamily="2" charset="-122"/>
                <a:cs typeface="Times New Roman" pitchFamily="18" charset="0"/>
              </a:rPr>
              <a:t>d</a:t>
            </a:r>
            <a:r>
              <a:rPr lang="zh-CN" altLang="en-US" sz="2200" i="0">
                <a:latin typeface="Times New Roman" pitchFamily="18" charset="0"/>
                <a:ea typeface="宋体" pitchFamily="2" charset="-122"/>
                <a:cs typeface="Times New Roman" pitchFamily="18" charset="0"/>
              </a:rPr>
              <a:t>％</a:t>
            </a:r>
            <a:r>
              <a:rPr lang="en-US" altLang="zh-CN" sz="2200" i="0" smtClean="0">
                <a:latin typeface="Times New Roman" pitchFamily="18" charset="0"/>
                <a:ea typeface="宋体" pitchFamily="2" charset="-122"/>
                <a:cs typeface="Times New Roman" pitchFamily="18" charset="0"/>
              </a:rPr>
              <a:t>d”</a:t>
            </a:r>
            <a:r>
              <a:rPr lang="zh-CN" altLang="en-US" sz="2200" i="0" smtClean="0">
                <a:latin typeface="Times New Roman" pitchFamily="18" charset="0"/>
                <a:ea typeface="宋体" pitchFamily="2" charset="-122"/>
                <a:cs typeface="Times New Roman" pitchFamily="18" charset="0"/>
              </a:rPr>
              <a:t>，</a:t>
            </a:r>
            <a:r>
              <a:rPr lang="en-US" altLang="zh-CN" sz="2200" i="0">
                <a:latin typeface="Times New Roman" pitchFamily="18" charset="0"/>
                <a:ea typeface="宋体" pitchFamily="2" charset="-122"/>
                <a:cs typeface="Times New Roman" pitchFamily="18" charset="0"/>
              </a:rPr>
              <a:t>&amp;x</a:t>
            </a:r>
            <a:r>
              <a:rPr lang="zh-CN" altLang="en-US" sz="2200" i="0">
                <a:latin typeface="Times New Roman" pitchFamily="18" charset="0"/>
                <a:ea typeface="宋体" pitchFamily="2" charset="-122"/>
                <a:cs typeface="Times New Roman" pitchFamily="18" charset="0"/>
              </a:rPr>
              <a:t>，</a:t>
            </a:r>
            <a:r>
              <a:rPr lang="en-US" altLang="zh-CN" sz="2200" i="0">
                <a:latin typeface="Times New Roman" pitchFamily="18" charset="0"/>
                <a:ea typeface="宋体" pitchFamily="2" charset="-122"/>
                <a:cs typeface="Times New Roman" pitchFamily="18" charset="0"/>
              </a:rPr>
              <a:t>&amp;y)</a:t>
            </a:r>
            <a:r>
              <a:rPr lang="zh-CN" altLang="en-US" sz="2200" i="0">
                <a:latin typeface="Times New Roman" pitchFamily="18" charset="0"/>
                <a:ea typeface="宋体" pitchFamily="2" charset="-122"/>
                <a:cs typeface="Times New Roman" pitchFamily="18" charset="0"/>
              </a:rPr>
              <a:t>；</a:t>
            </a:r>
          </a:p>
          <a:p>
            <a:pPr indent="72000" eaLnBrk="0" hangingPunct="0">
              <a:defRPr/>
            </a:pPr>
            <a:r>
              <a:rPr lang="zh-CN" altLang="en-US" sz="2200" i="0">
                <a:latin typeface="Times New Roman" pitchFamily="18" charset="0"/>
                <a:ea typeface="宋体" pitchFamily="2" charset="-122"/>
                <a:cs typeface="Times New Roman" pitchFamily="18" charset="0"/>
              </a:rPr>
              <a:t>      </a:t>
            </a:r>
            <a:r>
              <a:rPr lang="en-US" altLang="zh-CN" sz="2200" i="0">
                <a:solidFill>
                  <a:srgbClr val="0000FF"/>
                </a:solidFill>
                <a:latin typeface="Times New Roman" pitchFamily="18" charset="0"/>
                <a:ea typeface="宋体" pitchFamily="2" charset="-122"/>
                <a:cs typeface="Times New Roman" pitchFamily="18" charset="0"/>
              </a:rPr>
              <a:t>while</a:t>
            </a:r>
            <a:r>
              <a:rPr lang="en-US" altLang="zh-CN" sz="2200" i="0">
                <a:latin typeface="Times New Roman" pitchFamily="18" charset="0"/>
                <a:ea typeface="宋体" pitchFamily="2" charset="-122"/>
                <a:cs typeface="Times New Roman" pitchFamily="18" charset="0"/>
              </a:rPr>
              <a:t>(x&gt;0</a:t>
            </a:r>
            <a:r>
              <a:rPr lang="en-US" altLang="zh-CN" sz="2200" i="0">
                <a:solidFill>
                  <a:srgbClr val="FF0000"/>
                </a:solidFill>
                <a:latin typeface="Times New Roman" pitchFamily="18" charset="0"/>
                <a:ea typeface="宋体" pitchFamily="2" charset="-122"/>
                <a:cs typeface="Times New Roman" pitchFamily="18" charset="0"/>
              </a:rPr>
              <a:t>&amp;&amp;</a:t>
            </a:r>
            <a:r>
              <a:rPr lang="en-US" altLang="zh-CN" sz="2200" i="0">
                <a:latin typeface="Times New Roman" pitchFamily="18" charset="0"/>
                <a:ea typeface="宋体" pitchFamily="2" charset="-122"/>
                <a:cs typeface="Times New Roman" pitchFamily="18" charset="0"/>
              </a:rPr>
              <a:t>y&gt;0)</a:t>
            </a: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smtClean="0">
                <a:latin typeface="Times New Roman" pitchFamily="18" charset="0"/>
                <a:ea typeface="宋体" pitchFamily="2" charset="-122"/>
                <a:cs typeface="Times New Roman" pitchFamily="18" charset="0"/>
              </a:rPr>
              <a:t> {</a:t>
            </a:r>
            <a:endParaRPr lang="en-US" altLang="zh-CN" sz="2200" i="0">
              <a:latin typeface="Times New Roman" pitchFamily="18" charset="0"/>
              <a:ea typeface="宋体" pitchFamily="2" charset="-122"/>
              <a:cs typeface="Times New Roman" pitchFamily="18" charset="0"/>
            </a:endParaRP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a:solidFill>
                  <a:srgbClr val="0000FF"/>
                </a:solidFill>
                <a:latin typeface="Times New Roman" pitchFamily="18" charset="0"/>
                <a:ea typeface="宋体" pitchFamily="2" charset="-122"/>
                <a:cs typeface="Times New Roman" pitchFamily="18" charset="0"/>
              </a:rPr>
              <a:t>if</a:t>
            </a:r>
            <a:r>
              <a:rPr lang="en-US" altLang="zh-CN" sz="2200" i="0">
                <a:latin typeface="Times New Roman" pitchFamily="18" charset="0"/>
                <a:ea typeface="宋体" pitchFamily="2" charset="-122"/>
                <a:cs typeface="Times New Roman" pitchFamily="18" charset="0"/>
              </a:rPr>
              <a:t>(x&gt;y)      </a:t>
            </a:r>
          </a:p>
          <a:p>
            <a:pPr indent="72000" eaLnBrk="0" hangingPunct="0">
              <a:defRPr/>
            </a:pPr>
            <a:r>
              <a:rPr lang="en-US" altLang="zh-CN" sz="2200" i="0">
                <a:latin typeface="Times New Roman" pitchFamily="18" charset="0"/>
                <a:ea typeface="宋体" pitchFamily="2" charset="-122"/>
                <a:cs typeface="Times New Roman" pitchFamily="18" charset="0"/>
              </a:rPr>
              <a:t>              x=x-y</a:t>
            </a:r>
            <a:r>
              <a:rPr lang="zh-CN" altLang="en-US" sz="2200" i="0">
                <a:latin typeface="Times New Roman" pitchFamily="18" charset="0"/>
                <a:ea typeface="宋体" pitchFamily="2" charset="-122"/>
                <a:cs typeface="Times New Roman" pitchFamily="18" charset="0"/>
              </a:rPr>
              <a:t>；</a:t>
            </a: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a:solidFill>
                  <a:srgbClr val="0000FF"/>
                </a:solidFill>
                <a:latin typeface="Times New Roman" pitchFamily="18" charset="0"/>
                <a:ea typeface="宋体" pitchFamily="2" charset="-122"/>
                <a:cs typeface="Times New Roman" pitchFamily="18" charset="0"/>
              </a:rPr>
              <a:t>else</a:t>
            </a:r>
            <a:r>
              <a:rPr lang="en-US" altLang="zh-CN" sz="2200" i="0">
                <a:latin typeface="Times New Roman" pitchFamily="18" charset="0"/>
                <a:ea typeface="宋体" pitchFamily="2" charset="-122"/>
                <a:cs typeface="Times New Roman" pitchFamily="18" charset="0"/>
              </a:rPr>
              <a:t>           </a:t>
            </a:r>
          </a:p>
          <a:p>
            <a:pPr indent="72000" eaLnBrk="0" hangingPunct="0">
              <a:defRPr/>
            </a:pPr>
            <a:r>
              <a:rPr lang="en-US" altLang="zh-CN" sz="2200" i="0">
                <a:latin typeface="Times New Roman" pitchFamily="18" charset="0"/>
                <a:ea typeface="宋体" pitchFamily="2" charset="-122"/>
                <a:cs typeface="Times New Roman" pitchFamily="18" charset="0"/>
              </a:rPr>
              <a:t>              y=y-x;</a:t>
            </a: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smtClean="0">
                <a:latin typeface="Times New Roman" pitchFamily="18" charset="0"/>
                <a:ea typeface="宋体" pitchFamily="2" charset="-122"/>
                <a:cs typeface="Times New Roman" pitchFamily="18" charset="0"/>
              </a:rPr>
              <a:t> }</a:t>
            </a:r>
            <a:endParaRPr lang="en-US" altLang="zh-CN" sz="2200" i="0">
              <a:latin typeface="Times New Roman" pitchFamily="18" charset="0"/>
              <a:ea typeface="宋体" pitchFamily="2" charset="-122"/>
              <a:cs typeface="Times New Roman" pitchFamily="18" charset="0"/>
            </a:endParaRPr>
          </a:p>
          <a:p>
            <a:pPr indent="72000" eaLnBrk="0" hangingPunct="0">
              <a:defRPr/>
            </a:pPr>
            <a:r>
              <a:rPr lang="en-US" altLang="zh-CN" sz="2200" i="0">
                <a:latin typeface="Times New Roman" pitchFamily="18" charset="0"/>
                <a:ea typeface="宋体" pitchFamily="2" charset="-122"/>
                <a:cs typeface="Times New Roman" pitchFamily="18" charset="0"/>
              </a:rPr>
              <a:t>    </a:t>
            </a:r>
            <a:r>
              <a:rPr lang="en-US" altLang="zh-CN" sz="2200" i="0" smtClean="0">
                <a:latin typeface="Times New Roman" pitchFamily="18" charset="0"/>
                <a:ea typeface="宋体" pitchFamily="2" charset="-122"/>
                <a:cs typeface="Times New Roman" pitchFamily="18" charset="0"/>
              </a:rPr>
              <a:t> printf</a:t>
            </a:r>
            <a:r>
              <a:rPr lang="en-US" altLang="zh-CN" sz="2200" i="0">
                <a:latin typeface="Times New Roman" pitchFamily="18" charset="0"/>
                <a:ea typeface="宋体" pitchFamily="2" charset="-122"/>
                <a:cs typeface="Times New Roman" pitchFamily="18" charset="0"/>
              </a:rPr>
              <a:t>(%d\n”,x+y);</a:t>
            </a:r>
          </a:p>
          <a:p>
            <a:pPr indent="72000" eaLnBrk="0" hangingPunct="0">
              <a:defRPr/>
            </a:pPr>
            <a:r>
              <a:rPr lang="en-US" altLang="zh-CN" sz="2200" i="0">
                <a:latin typeface="Times New Roman" pitchFamily="18" charset="0"/>
                <a:ea typeface="宋体" pitchFamily="2" charset="-122"/>
                <a:cs typeface="Times New Roman" pitchFamily="18" charset="0"/>
              </a:rPr>
              <a:t>} </a:t>
            </a:r>
            <a:endParaRPr lang="en-US" altLang="zh-CN" sz="2200" i="0" dirty="0">
              <a:latin typeface="Times New Roman" pitchFamily="18" charset="0"/>
              <a:ea typeface="宋体" pitchFamily="2" charset="-122"/>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dissolv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实例：</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25</a:t>
            </a:fld>
            <a:endParaRPr lang="en-US" altLang="zh-CN"/>
          </a:p>
        </p:txBody>
      </p:sp>
      <p:grpSp>
        <p:nvGrpSpPr>
          <p:cNvPr id="116" name="组合 115"/>
          <p:cNvGrpSpPr/>
          <p:nvPr/>
        </p:nvGrpSpPr>
        <p:grpSpPr>
          <a:xfrm>
            <a:off x="4378911" y="838200"/>
            <a:ext cx="4612689" cy="5383777"/>
            <a:chOff x="228600" y="864623"/>
            <a:chExt cx="4612689" cy="5383777"/>
          </a:xfrm>
        </p:grpSpPr>
        <p:sp>
          <p:nvSpPr>
            <p:cNvPr id="13" name="AutoShape 4"/>
            <p:cNvSpPr>
              <a:spLocks noChangeArrowheads="1"/>
            </p:cNvSpPr>
            <p:nvPr/>
          </p:nvSpPr>
          <p:spPr bwMode="auto">
            <a:xfrm>
              <a:off x="1417284" y="1371600"/>
              <a:ext cx="1336089" cy="354577"/>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输入</a:t>
              </a:r>
              <a:r>
                <a:rPr lang="en-US" altLang="zh-CN" sz="2000" i="0">
                  <a:latin typeface="Calibri" pitchFamily="34" charset="0"/>
                </a:rPr>
                <a:t>x</a:t>
              </a:r>
              <a:r>
                <a:rPr lang="zh-CN" altLang="en-US" sz="2000" i="0">
                  <a:latin typeface="Calibri" pitchFamily="34" charset="0"/>
                </a:rPr>
                <a:t>，</a:t>
              </a:r>
              <a:r>
                <a:rPr lang="en-US" altLang="zh-CN" sz="2000" i="0">
                  <a:latin typeface="Calibri" pitchFamily="34" charset="0"/>
                </a:rPr>
                <a:t>y</a:t>
              </a:r>
              <a:endParaRPr lang="zh-CN" altLang="zh-CN" sz="2000"/>
            </a:p>
          </p:txBody>
        </p:sp>
        <p:sp>
          <p:nvSpPr>
            <p:cNvPr id="14" name="AutoShape 5"/>
            <p:cNvSpPr>
              <a:spLocks noChangeArrowheads="1"/>
            </p:cNvSpPr>
            <p:nvPr/>
          </p:nvSpPr>
          <p:spPr bwMode="auto">
            <a:xfrm>
              <a:off x="762000" y="2590800"/>
              <a:ext cx="2656273" cy="496408"/>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x&gt;0&amp;&amp;y&gt;0?</a:t>
              </a:r>
              <a:endParaRPr lang="zh-CN" altLang="zh-CN" sz="2000"/>
            </a:p>
          </p:txBody>
        </p:sp>
        <p:sp>
          <p:nvSpPr>
            <p:cNvPr id="15" name="AutoShape 6"/>
            <p:cNvSpPr>
              <a:spLocks noChangeArrowheads="1"/>
            </p:cNvSpPr>
            <p:nvPr/>
          </p:nvSpPr>
          <p:spPr bwMode="auto">
            <a:xfrm>
              <a:off x="1472954" y="4038600"/>
              <a:ext cx="1224749" cy="471860"/>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x&gt;y?</a:t>
              </a:r>
              <a:endParaRPr lang="zh-CN" altLang="zh-CN" sz="2000"/>
            </a:p>
          </p:txBody>
        </p:sp>
        <p:sp>
          <p:nvSpPr>
            <p:cNvPr id="16" name="AutoShape 7"/>
            <p:cNvSpPr>
              <a:spLocks noChangeArrowheads="1"/>
            </p:cNvSpPr>
            <p:nvPr/>
          </p:nvSpPr>
          <p:spPr bwMode="auto">
            <a:xfrm>
              <a:off x="495669" y="5189613"/>
              <a:ext cx="954350" cy="354577"/>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x=x-y</a:t>
              </a:r>
              <a:endParaRPr lang="zh-CN" altLang="zh-CN" sz="2000"/>
            </a:p>
          </p:txBody>
        </p:sp>
        <p:sp>
          <p:nvSpPr>
            <p:cNvPr id="17" name="AutoShape 8"/>
            <p:cNvSpPr>
              <a:spLocks noChangeArrowheads="1"/>
            </p:cNvSpPr>
            <p:nvPr/>
          </p:nvSpPr>
          <p:spPr bwMode="auto">
            <a:xfrm>
              <a:off x="2779450" y="5189613"/>
              <a:ext cx="954350" cy="354577"/>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y=y-x</a:t>
              </a:r>
              <a:endParaRPr lang="zh-CN" altLang="zh-CN" sz="2000"/>
            </a:p>
          </p:txBody>
        </p:sp>
        <p:sp>
          <p:nvSpPr>
            <p:cNvPr id="18" name="AutoShape 9"/>
            <p:cNvSpPr>
              <a:spLocks noChangeArrowheads="1"/>
            </p:cNvSpPr>
            <p:nvPr/>
          </p:nvSpPr>
          <p:spPr bwMode="auto">
            <a:xfrm>
              <a:off x="1411550" y="5893823"/>
              <a:ext cx="1336089" cy="354577"/>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输出</a:t>
              </a:r>
              <a:r>
                <a:rPr lang="en-US" altLang="zh-CN" sz="2000" i="0">
                  <a:latin typeface="Calibri" pitchFamily="34" charset="0"/>
                </a:rPr>
                <a:t>x+y</a:t>
              </a:r>
              <a:endParaRPr lang="zh-CN" altLang="zh-CN" sz="2000"/>
            </a:p>
          </p:txBody>
        </p:sp>
        <p:sp>
          <p:nvSpPr>
            <p:cNvPr id="9" name="Rectangle 27"/>
            <p:cNvSpPr>
              <a:spLocks noChangeArrowheads="1"/>
            </p:cNvSpPr>
            <p:nvPr/>
          </p:nvSpPr>
          <p:spPr bwMode="auto">
            <a:xfrm>
              <a:off x="685800" y="4114800"/>
              <a:ext cx="381740" cy="425493"/>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10" name="Rectangle 28"/>
            <p:cNvSpPr>
              <a:spLocks noChangeArrowheads="1"/>
            </p:cNvSpPr>
            <p:nvPr/>
          </p:nvSpPr>
          <p:spPr bwMode="auto">
            <a:xfrm>
              <a:off x="3657600" y="2514600"/>
              <a:ext cx="381740" cy="425493"/>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11" name="Rectangle 29"/>
            <p:cNvSpPr>
              <a:spLocks noChangeArrowheads="1"/>
            </p:cNvSpPr>
            <p:nvPr/>
          </p:nvSpPr>
          <p:spPr bwMode="auto">
            <a:xfrm>
              <a:off x="2209800" y="3048000"/>
              <a:ext cx="381740" cy="425493"/>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12" name="Rectangle 30"/>
            <p:cNvSpPr>
              <a:spLocks noChangeArrowheads="1"/>
            </p:cNvSpPr>
            <p:nvPr/>
          </p:nvSpPr>
          <p:spPr bwMode="auto">
            <a:xfrm>
              <a:off x="3276600" y="4114800"/>
              <a:ext cx="381740" cy="425493"/>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34" name="AutoShape 4"/>
            <p:cNvSpPr>
              <a:spLocks noChangeArrowheads="1"/>
            </p:cNvSpPr>
            <p:nvPr/>
          </p:nvSpPr>
          <p:spPr bwMode="auto">
            <a:xfrm>
              <a:off x="1417284" y="864623"/>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C(1)=C(1)+1</a:t>
              </a:r>
              <a:endParaRPr lang="zh-CN" altLang="zh-CN" sz="2000"/>
            </a:p>
          </p:txBody>
        </p:sp>
        <p:sp>
          <p:nvSpPr>
            <p:cNvPr id="35" name="AutoShape 4"/>
            <p:cNvSpPr>
              <a:spLocks noChangeArrowheads="1"/>
            </p:cNvSpPr>
            <p:nvPr/>
          </p:nvSpPr>
          <p:spPr bwMode="auto">
            <a:xfrm>
              <a:off x="1417284" y="19812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C(2)=C(2)+1</a:t>
              </a:r>
              <a:endParaRPr lang="zh-CN" altLang="zh-CN" sz="2000" i="0">
                <a:latin typeface="Calibri" pitchFamily="34" charset="0"/>
              </a:endParaRPr>
            </a:p>
          </p:txBody>
        </p:sp>
        <p:sp>
          <p:nvSpPr>
            <p:cNvPr id="36" name="AutoShape 4"/>
            <p:cNvSpPr>
              <a:spLocks noChangeArrowheads="1"/>
            </p:cNvSpPr>
            <p:nvPr/>
          </p:nvSpPr>
          <p:spPr bwMode="auto">
            <a:xfrm>
              <a:off x="3505200" y="33528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C(3)=C(3)+1</a:t>
              </a:r>
              <a:endParaRPr lang="zh-CN" altLang="zh-CN" sz="2000" i="0">
                <a:latin typeface="Calibri" pitchFamily="34" charset="0"/>
              </a:endParaRPr>
            </a:p>
          </p:txBody>
        </p:sp>
        <p:sp>
          <p:nvSpPr>
            <p:cNvPr id="37" name="AutoShape 4"/>
            <p:cNvSpPr>
              <a:spLocks noChangeArrowheads="1"/>
            </p:cNvSpPr>
            <p:nvPr/>
          </p:nvSpPr>
          <p:spPr bwMode="auto">
            <a:xfrm>
              <a:off x="1417284" y="3429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C(4)=C(4)+1</a:t>
              </a:r>
              <a:endParaRPr lang="zh-CN" altLang="zh-CN" sz="2000" i="0">
                <a:latin typeface="Calibri" pitchFamily="34" charset="0"/>
              </a:endParaRPr>
            </a:p>
          </p:txBody>
        </p:sp>
        <p:sp>
          <p:nvSpPr>
            <p:cNvPr id="38" name="AutoShape 4"/>
            <p:cNvSpPr>
              <a:spLocks noChangeArrowheads="1"/>
            </p:cNvSpPr>
            <p:nvPr/>
          </p:nvSpPr>
          <p:spPr bwMode="auto">
            <a:xfrm>
              <a:off x="304800" y="4572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C(5)=C(5)+1</a:t>
              </a:r>
              <a:endParaRPr lang="zh-CN" altLang="zh-CN" sz="2000" i="0">
                <a:latin typeface="Calibri" pitchFamily="34" charset="0"/>
              </a:endParaRPr>
            </a:p>
          </p:txBody>
        </p:sp>
        <p:sp>
          <p:nvSpPr>
            <p:cNvPr id="39" name="AutoShape 4"/>
            <p:cNvSpPr>
              <a:spLocks noChangeArrowheads="1"/>
            </p:cNvSpPr>
            <p:nvPr/>
          </p:nvSpPr>
          <p:spPr bwMode="auto">
            <a:xfrm>
              <a:off x="2590800" y="4572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C(6)=C(6)+1</a:t>
              </a:r>
              <a:endParaRPr lang="zh-CN" altLang="zh-CN" sz="2000" i="0">
                <a:latin typeface="Calibri" pitchFamily="34" charset="0"/>
              </a:endParaRPr>
            </a:p>
          </p:txBody>
        </p:sp>
        <p:cxnSp>
          <p:nvCxnSpPr>
            <p:cNvPr id="42" name="直接箭头连接符 41"/>
            <p:cNvCxnSpPr>
              <a:stCxn id="35" idx="2"/>
              <a:endCxn id="14" idx="0"/>
            </p:cNvCxnSpPr>
            <p:nvPr/>
          </p:nvCxnSpPr>
          <p:spPr bwMode="auto">
            <a:xfrm rot="16200000" flipH="1">
              <a:off x="1960222" y="2460884"/>
              <a:ext cx="255023" cy="4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endCxn id="13" idx="0"/>
            </p:cNvCxnSpPr>
            <p:nvPr/>
          </p:nvCxnSpPr>
          <p:spPr bwMode="auto">
            <a:xfrm rot="5400000">
              <a:off x="2009923" y="1295399"/>
              <a:ext cx="151607"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直接箭头连接符 45"/>
            <p:cNvCxnSpPr>
              <a:stCxn id="13" idx="2"/>
              <a:endCxn id="35" idx="0"/>
            </p:cNvCxnSpPr>
            <p:nvPr/>
          </p:nvCxnSpPr>
          <p:spPr bwMode="auto">
            <a:xfrm rot="5400000">
              <a:off x="1957818" y="1853688"/>
              <a:ext cx="255023"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直接箭头连接符 47"/>
            <p:cNvCxnSpPr>
              <a:stCxn id="14" idx="2"/>
              <a:endCxn id="37" idx="0"/>
            </p:cNvCxnSpPr>
            <p:nvPr/>
          </p:nvCxnSpPr>
          <p:spPr bwMode="auto">
            <a:xfrm rot="5400000">
              <a:off x="1916837" y="3255700"/>
              <a:ext cx="341792" cy="4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37" idx="2"/>
              <a:endCxn id="15" idx="0"/>
            </p:cNvCxnSpPr>
            <p:nvPr/>
          </p:nvCxnSpPr>
          <p:spPr bwMode="auto">
            <a:xfrm rot="5400000">
              <a:off x="1957818" y="3911088"/>
              <a:ext cx="255023"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形状 61"/>
            <p:cNvCxnSpPr>
              <a:stCxn id="14" idx="3"/>
              <a:endCxn id="36" idx="0"/>
            </p:cNvCxnSpPr>
            <p:nvPr/>
          </p:nvCxnSpPr>
          <p:spPr bwMode="auto">
            <a:xfrm>
              <a:off x="3418273" y="2839004"/>
              <a:ext cx="754972" cy="513796"/>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68" name="形状 67"/>
            <p:cNvCxnSpPr>
              <a:stCxn id="15" idx="3"/>
              <a:endCxn id="39" idx="0"/>
            </p:cNvCxnSpPr>
            <p:nvPr/>
          </p:nvCxnSpPr>
          <p:spPr bwMode="auto">
            <a:xfrm>
              <a:off x="2697703" y="4274530"/>
              <a:ext cx="561142" cy="29747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70" name="形状 69"/>
            <p:cNvCxnSpPr>
              <a:stCxn id="15" idx="1"/>
              <a:endCxn id="38" idx="0"/>
            </p:cNvCxnSpPr>
            <p:nvPr/>
          </p:nvCxnSpPr>
          <p:spPr bwMode="auto">
            <a:xfrm rot="10800000" flipV="1">
              <a:off x="972846" y="4274530"/>
              <a:ext cx="500109" cy="29747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72" name="直接箭头连接符 71"/>
            <p:cNvCxnSpPr>
              <a:stCxn id="39" idx="2"/>
              <a:endCxn id="17" idx="0"/>
            </p:cNvCxnSpPr>
            <p:nvPr/>
          </p:nvCxnSpPr>
          <p:spPr bwMode="auto">
            <a:xfrm rot="5400000">
              <a:off x="3126217" y="5056985"/>
              <a:ext cx="263036" cy="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直接箭头连接符 73"/>
            <p:cNvCxnSpPr>
              <a:endCxn id="16" idx="0"/>
            </p:cNvCxnSpPr>
            <p:nvPr/>
          </p:nvCxnSpPr>
          <p:spPr bwMode="auto">
            <a:xfrm rot="5400000">
              <a:off x="841327" y="5058095"/>
              <a:ext cx="26303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8" name="肘形连接符 77"/>
            <p:cNvCxnSpPr>
              <a:stCxn id="36" idx="2"/>
              <a:endCxn id="18" idx="0"/>
            </p:cNvCxnSpPr>
            <p:nvPr/>
          </p:nvCxnSpPr>
          <p:spPr bwMode="auto">
            <a:xfrm rot="5400000">
              <a:off x="2033197" y="3753775"/>
              <a:ext cx="2186446" cy="2093650"/>
            </a:xfrm>
            <a:prstGeom prst="bentConnector3">
              <a:avLst>
                <a:gd name="adj1" fmla="val 95742"/>
              </a:avLst>
            </a:prstGeom>
            <a:solidFill>
              <a:schemeClr val="accent1"/>
            </a:solidFill>
            <a:ln w="9525" cap="flat" cmpd="sng" algn="ctr">
              <a:solidFill>
                <a:schemeClr val="tx1"/>
              </a:solidFill>
              <a:prstDash val="solid"/>
              <a:round/>
              <a:headEnd type="none" w="med" len="med"/>
              <a:tailEnd type="arrow"/>
            </a:ln>
            <a:effectLst/>
          </p:spPr>
        </p:cxnSp>
        <p:cxnSp>
          <p:nvCxnSpPr>
            <p:cNvPr id="100" name="直接连接符 99"/>
            <p:cNvCxnSpPr/>
            <p:nvPr/>
          </p:nvCxnSpPr>
          <p:spPr bwMode="auto">
            <a:xfrm rot="5400000">
              <a:off x="2114735" y="4572315"/>
              <a:ext cx="1588" cy="228378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直接箭头连接符 101"/>
            <p:cNvCxnSpPr>
              <a:stCxn id="17" idx="2"/>
            </p:cNvCxnSpPr>
            <p:nvPr/>
          </p:nvCxnSpPr>
          <p:spPr bwMode="auto">
            <a:xfrm rot="16200000" flipH="1">
              <a:off x="3181208" y="5619606"/>
              <a:ext cx="170810" cy="19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8" name="直接箭头连接符 107"/>
            <p:cNvCxnSpPr>
              <a:stCxn id="16" idx="2"/>
            </p:cNvCxnSpPr>
            <p:nvPr/>
          </p:nvCxnSpPr>
          <p:spPr bwMode="auto">
            <a:xfrm rot="16200000" flipH="1">
              <a:off x="896317" y="5620717"/>
              <a:ext cx="170810" cy="17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0" name="直接连接符 109"/>
            <p:cNvCxnSpPr/>
            <p:nvPr/>
          </p:nvCxnSpPr>
          <p:spPr bwMode="auto">
            <a:xfrm rot="5400000">
              <a:off x="-1409303" y="4076303"/>
              <a:ext cx="3276600"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直接箭头连接符 111"/>
            <p:cNvCxnSpPr/>
            <p:nvPr/>
          </p:nvCxnSpPr>
          <p:spPr bwMode="auto">
            <a:xfrm>
              <a:off x="228600" y="2438400"/>
              <a:ext cx="1828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5" name="直接连接符 114"/>
            <p:cNvCxnSpPr/>
            <p:nvPr/>
          </p:nvCxnSpPr>
          <p:spPr bwMode="auto">
            <a:xfrm rot="10800000">
              <a:off x="228600" y="5715000"/>
              <a:ext cx="762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17" name="Group 2"/>
          <p:cNvGrpSpPr>
            <a:grpSpLocks/>
          </p:cNvGrpSpPr>
          <p:nvPr/>
        </p:nvGrpSpPr>
        <p:grpSpPr bwMode="auto">
          <a:xfrm>
            <a:off x="76200" y="1752600"/>
            <a:ext cx="3276600" cy="3191194"/>
            <a:chOff x="2160" y="11568"/>
            <a:chExt cx="3090" cy="3510"/>
          </a:xfrm>
        </p:grpSpPr>
        <p:grpSp>
          <p:nvGrpSpPr>
            <p:cNvPr id="118" name="Group 3"/>
            <p:cNvGrpSpPr>
              <a:grpSpLocks/>
            </p:cNvGrpSpPr>
            <p:nvPr/>
          </p:nvGrpSpPr>
          <p:grpSpPr bwMode="auto">
            <a:xfrm>
              <a:off x="2160" y="11568"/>
              <a:ext cx="3090" cy="3510"/>
              <a:chOff x="2520" y="11502"/>
              <a:chExt cx="3090" cy="3510"/>
            </a:xfrm>
          </p:grpSpPr>
          <p:sp>
            <p:nvSpPr>
              <p:cNvPr id="123" name="AutoShape 4"/>
              <p:cNvSpPr>
                <a:spLocks noChangeArrowheads="1"/>
              </p:cNvSpPr>
              <p:nvPr/>
            </p:nvSpPr>
            <p:spPr bwMode="auto">
              <a:xfrm>
                <a:off x="3420" y="11502"/>
                <a:ext cx="1260" cy="390"/>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输入</a:t>
                </a:r>
                <a:r>
                  <a:rPr lang="en-US" altLang="zh-CN" sz="2000" i="0">
                    <a:latin typeface="Calibri" pitchFamily="34" charset="0"/>
                  </a:rPr>
                  <a:t>x</a:t>
                </a:r>
                <a:r>
                  <a:rPr lang="zh-CN" altLang="en-US" sz="2000" i="0">
                    <a:latin typeface="Calibri" pitchFamily="34" charset="0"/>
                  </a:rPr>
                  <a:t>，</a:t>
                </a:r>
                <a:r>
                  <a:rPr lang="en-US" altLang="zh-CN" sz="2000" i="0">
                    <a:latin typeface="Calibri" pitchFamily="34" charset="0"/>
                  </a:rPr>
                  <a:t>y</a:t>
                </a:r>
                <a:endParaRPr lang="zh-CN" altLang="zh-CN" sz="2000"/>
              </a:p>
            </p:txBody>
          </p:sp>
          <p:sp>
            <p:nvSpPr>
              <p:cNvPr id="124" name="AutoShape 5"/>
              <p:cNvSpPr>
                <a:spLocks noChangeArrowheads="1"/>
              </p:cNvSpPr>
              <p:nvPr/>
            </p:nvSpPr>
            <p:spPr bwMode="auto">
              <a:xfrm>
                <a:off x="2880" y="12204"/>
                <a:ext cx="2505" cy="546"/>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x&gt;0&amp;&amp;y&gt;0?</a:t>
                </a:r>
                <a:endParaRPr lang="zh-CN" altLang="zh-CN" sz="2000"/>
              </a:p>
            </p:txBody>
          </p:sp>
          <p:sp>
            <p:nvSpPr>
              <p:cNvPr id="125" name="AutoShape 6"/>
              <p:cNvSpPr>
                <a:spLocks noChangeArrowheads="1"/>
              </p:cNvSpPr>
              <p:nvPr/>
            </p:nvSpPr>
            <p:spPr bwMode="auto">
              <a:xfrm>
                <a:off x="3525" y="13038"/>
                <a:ext cx="1155" cy="519"/>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x&gt;y?</a:t>
                </a:r>
                <a:endParaRPr lang="zh-CN" altLang="zh-CN" sz="2000"/>
              </a:p>
            </p:txBody>
          </p:sp>
          <p:sp>
            <p:nvSpPr>
              <p:cNvPr id="126" name="AutoShape 7"/>
              <p:cNvSpPr>
                <a:spLocks noChangeArrowheads="1"/>
              </p:cNvSpPr>
              <p:nvPr/>
            </p:nvSpPr>
            <p:spPr bwMode="auto">
              <a:xfrm>
                <a:off x="2700" y="13587"/>
                <a:ext cx="900" cy="390"/>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x=x-y</a:t>
                </a:r>
                <a:endParaRPr lang="zh-CN" altLang="zh-CN" sz="2000"/>
              </a:p>
            </p:txBody>
          </p:sp>
          <p:sp>
            <p:nvSpPr>
              <p:cNvPr id="127" name="AutoShape 8"/>
              <p:cNvSpPr>
                <a:spLocks noChangeArrowheads="1"/>
              </p:cNvSpPr>
              <p:nvPr/>
            </p:nvSpPr>
            <p:spPr bwMode="auto">
              <a:xfrm>
                <a:off x="4590" y="13605"/>
                <a:ext cx="900" cy="390"/>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y=y-x</a:t>
                </a:r>
                <a:endParaRPr lang="zh-CN" altLang="zh-CN" sz="2000"/>
              </a:p>
            </p:txBody>
          </p:sp>
          <p:sp>
            <p:nvSpPr>
              <p:cNvPr id="128" name="AutoShape 9"/>
              <p:cNvSpPr>
                <a:spLocks noChangeArrowheads="1"/>
              </p:cNvSpPr>
              <p:nvPr/>
            </p:nvSpPr>
            <p:spPr bwMode="auto">
              <a:xfrm>
                <a:off x="3420" y="14622"/>
                <a:ext cx="1260" cy="390"/>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输出</a:t>
                </a:r>
                <a:r>
                  <a:rPr lang="en-US" altLang="zh-CN" sz="2000" i="0">
                    <a:latin typeface="Calibri" pitchFamily="34" charset="0"/>
                  </a:rPr>
                  <a:t>x+y</a:t>
                </a:r>
                <a:endParaRPr lang="zh-CN" altLang="zh-CN" sz="2000"/>
              </a:p>
            </p:txBody>
          </p:sp>
          <p:sp>
            <p:nvSpPr>
              <p:cNvPr id="129" name="Line 11"/>
              <p:cNvSpPr>
                <a:spLocks noChangeShapeType="1"/>
              </p:cNvSpPr>
              <p:nvPr/>
            </p:nvSpPr>
            <p:spPr bwMode="auto">
              <a:xfrm>
                <a:off x="4140" y="11892"/>
                <a:ext cx="0" cy="312"/>
              </a:xfrm>
              <a:prstGeom prst="line">
                <a:avLst/>
              </a:prstGeom>
              <a:noFill/>
              <a:ln w="9525">
                <a:solidFill>
                  <a:srgbClr val="000000"/>
                </a:solidFill>
                <a:round/>
                <a:headEnd/>
                <a:tailEnd type="triangle" w="med" len="med"/>
              </a:ln>
            </p:spPr>
            <p:txBody>
              <a:bodyPr/>
              <a:lstStyle/>
              <a:p>
                <a:endParaRPr lang="zh-CN" altLang="en-US"/>
              </a:p>
            </p:txBody>
          </p:sp>
          <p:sp>
            <p:nvSpPr>
              <p:cNvPr id="130" name="Line 12"/>
              <p:cNvSpPr>
                <a:spLocks noChangeShapeType="1"/>
              </p:cNvSpPr>
              <p:nvPr/>
            </p:nvSpPr>
            <p:spPr bwMode="auto">
              <a:xfrm>
                <a:off x="4125" y="12759"/>
                <a:ext cx="0" cy="312"/>
              </a:xfrm>
              <a:prstGeom prst="line">
                <a:avLst/>
              </a:prstGeom>
              <a:noFill/>
              <a:ln w="9525">
                <a:solidFill>
                  <a:srgbClr val="000000"/>
                </a:solidFill>
                <a:round/>
                <a:headEnd/>
                <a:tailEnd type="triangle" w="med" len="med"/>
              </a:ln>
            </p:spPr>
            <p:txBody>
              <a:bodyPr/>
              <a:lstStyle/>
              <a:p>
                <a:endParaRPr lang="zh-CN" altLang="en-US"/>
              </a:p>
            </p:txBody>
          </p:sp>
          <p:sp>
            <p:nvSpPr>
              <p:cNvPr id="131" name="Line 13"/>
              <p:cNvSpPr>
                <a:spLocks noChangeShapeType="1"/>
              </p:cNvSpPr>
              <p:nvPr/>
            </p:nvSpPr>
            <p:spPr bwMode="auto">
              <a:xfrm>
                <a:off x="3135" y="13296"/>
                <a:ext cx="0" cy="312"/>
              </a:xfrm>
              <a:prstGeom prst="line">
                <a:avLst/>
              </a:prstGeom>
              <a:noFill/>
              <a:ln w="9525">
                <a:solidFill>
                  <a:srgbClr val="000000"/>
                </a:solidFill>
                <a:round/>
                <a:headEnd/>
                <a:tailEnd type="triangle" w="med" len="med"/>
              </a:ln>
            </p:spPr>
            <p:txBody>
              <a:bodyPr/>
              <a:lstStyle/>
              <a:p>
                <a:endParaRPr lang="zh-CN" altLang="en-US"/>
              </a:p>
            </p:txBody>
          </p:sp>
          <p:sp>
            <p:nvSpPr>
              <p:cNvPr id="132" name="Line 14"/>
              <p:cNvSpPr>
                <a:spLocks noChangeShapeType="1"/>
              </p:cNvSpPr>
              <p:nvPr/>
            </p:nvSpPr>
            <p:spPr bwMode="auto">
              <a:xfrm>
                <a:off x="5040" y="13293"/>
                <a:ext cx="0" cy="312"/>
              </a:xfrm>
              <a:prstGeom prst="line">
                <a:avLst/>
              </a:prstGeom>
              <a:noFill/>
              <a:ln w="9525">
                <a:solidFill>
                  <a:srgbClr val="000000"/>
                </a:solidFill>
                <a:round/>
                <a:headEnd/>
                <a:tailEnd type="triangle" w="med" len="med"/>
              </a:ln>
            </p:spPr>
            <p:txBody>
              <a:bodyPr/>
              <a:lstStyle/>
              <a:p>
                <a:endParaRPr lang="zh-CN" altLang="en-US"/>
              </a:p>
            </p:txBody>
          </p:sp>
          <p:sp>
            <p:nvSpPr>
              <p:cNvPr id="133" name="Line 15"/>
              <p:cNvSpPr>
                <a:spLocks noChangeShapeType="1"/>
              </p:cNvSpPr>
              <p:nvPr/>
            </p:nvSpPr>
            <p:spPr bwMode="auto">
              <a:xfrm flipH="1">
                <a:off x="3135" y="13290"/>
                <a:ext cx="360" cy="0"/>
              </a:xfrm>
              <a:prstGeom prst="line">
                <a:avLst/>
              </a:prstGeom>
              <a:noFill/>
              <a:ln w="9525">
                <a:solidFill>
                  <a:srgbClr val="000000"/>
                </a:solidFill>
                <a:round/>
                <a:headEnd/>
                <a:tailEnd/>
              </a:ln>
            </p:spPr>
            <p:txBody>
              <a:bodyPr/>
              <a:lstStyle/>
              <a:p>
                <a:endParaRPr lang="zh-CN" altLang="en-US"/>
              </a:p>
            </p:txBody>
          </p:sp>
          <p:sp>
            <p:nvSpPr>
              <p:cNvPr id="134" name="Line 16"/>
              <p:cNvSpPr>
                <a:spLocks noChangeShapeType="1"/>
              </p:cNvSpPr>
              <p:nvPr/>
            </p:nvSpPr>
            <p:spPr bwMode="auto">
              <a:xfrm flipH="1">
                <a:off x="4680" y="13296"/>
                <a:ext cx="360" cy="0"/>
              </a:xfrm>
              <a:prstGeom prst="line">
                <a:avLst/>
              </a:prstGeom>
              <a:noFill/>
              <a:ln w="9525">
                <a:solidFill>
                  <a:srgbClr val="000000"/>
                </a:solidFill>
                <a:round/>
                <a:headEnd/>
                <a:tailEnd/>
              </a:ln>
            </p:spPr>
            <p:txBody>
              <a:bodyPr/>
              <a:lstStyle/>
              <a:p>
                <a:endParaRPr lang="zh-CN" altLang="en-US"/>
              </a:p>
            </p:txBody>
          </p:sp>
          <p:sp>
            <p:nvSpPr>
              <p:cNvPr id="135" name="Line 17"/>
              <p:cNvSpPr>
                <a:spLocks noChangeShapeType="1"/>
              </p:cNvSpPr>
              <p:nvPr/>
            </p:nvSpPr>
            <p:spPr bwMode="auto">
              <a:xfrm>
                <a:off x="3135" y="13989"/>
                <a:ext cx="0" cy="312"/>
              </a:xfrm>
              <a:prstGeom prst="line">
                <a:avLst/>
              </a:prstGeom>
              <a:noFill/>
              <a:ln w="9525">
                <a:solidFill>
                  <a:srgbClr val="000000"/>
                </a:solidFill>
                <a:round/>
                <a:headEnd/>
                <a:tailEnd type="triangle" w="med" len="med"/>
              </a:ln>
            </p:spPr>
            <p:txBody>
              <a:bodyPr/>
              <a:lstStyle/>
              <a:p>
                <a:endParaRPr lang="zh-CN" altLang="en-US"/>
              </a:p>
            </p:txBody>
          </p:sp>
          <p:sp>
            <p:nvSpPr>
              <p:cNvPr id="136" name="Line 18"/>
              <p:cNvSpPr>
                <a:spLocks noChangeShapeType="1"/>
              </p:cNvSpPr>
              <p:nvPr/>
            </p:nvSpPr>
            <p:spPr bwMode="auto">
              <a:xfrm>
                <a:off x="5040" y="14004"/>
                <a:ext cx="0" cy="312"/>
              </a:xfrm>
              <a:prstGeom prst="line">
                <a:avLst/>
              </a:prstGeom>
              <a:noFill/>
              <a:ln w="9525">
                <a:solidFill>
                  <a:srgbClr val="000000"/>
                </a:solidFill>
                <a:round/>
                <a:headEnd/>
                <a:tailEnd type="triangle" w="med" len="med"/>
              </a:ln>
            </p:spPr>
            <p:txBody>
              <a:bodyPr/>
              <a:lstStyle/>
              <a:p>
                <a:endParaRPr lang="zh-CN" altLang="en-US"/>
              </a:p>
            </p:txBody>
          </p:sp>
          <p:sp>
            <p:nvSpPr>
              <p:cNvPr id="137" name="Line 19"/>
              <p:cNvSpPr>
                <a:spLocks noChangeShapeType="1"/>
              </p:cNvSpPr>
              <p:nvPr/>
            </p:nvSpPr>
            <p:spPr bwMode="auto">
              <a:xfrm>
                <a:off x="2520" y="14310"/>
                <a:ext cx="2520" cy="0"/>
              </a:xfrm>
              <a:prstGeom prst="line">
                <a:avLst/>
              </a:prstGeom>
              <a:noFill/>
              <a:ln w="9525">
                <a:solidFill>
                  <a:srgbClr val="000000"/>
                </a:solidFill>
                <a:round/>
                <a:headEnd/>
                <a:tailEnd/>
              </a:ln>
            </p:spPr>
            <p:txBody>
              <a:bodyPr/>
              <a:lstStyle/>
              <a:p>
                <a:endParaRPr lang="zh-CN" altLang="en-US"/>
              </a:p>
            </p:txBody>
          </p:sp>
          <p:sp>
            <p:nvSpPr>
              <p:cNvPr id="138" name="Line 20"/>
              <p:cNvSpPr>
                <a:spLocks noChangeShapeType="1"/>
              </p:cNvSpPr>
              <p:nvPr/>
            </p:nvSpPr>
            <p:spPr bwMode="auto">
              <a:xfrm flipH="1" flipV="1">
                <a:off x="2520" y="12048"/>
                <a:ext cx="30" cy="2247"/>
              </a:xfrm>
              <a:prstGeom prst="line">
                <a:avLst/>
              </a:prstGeom>
              <a:noFill/>
              <a:ln w="9525">
                <a:solidFill>
                  <a:srgbClr val="000000"/>
                </a:solidFill>
                <a:round/>
                <a:headEnd/>
                <a:tailEnd/>
              </a:ln>
            </p:spPr>
            <p:txBody>
              <a:bodyPr/>
              <a:lstStyle/>
              <a:p>
                <a:endParaRPr lang="zh-CN" altLang="en-US"/>
              </a:p>
            </p:txBody>
          </p:sp>
          <p:sp>
            <p:nvSpPr>
              <p:cNvPr id="139" name="Line 21"/>
              <p:cNvSpPr>
                <a:spLocks noChangeShapeType="1"/>
              </p:cNvSpPr>
              <p:nvPr/>
            </p:nvSpPr>
            <p:spPr bwMode="auto">
              <a:xfrm>
                <a:off x="2520" y="12048"/>
                <a:ext cx="1620" cy="0"/>
              </a:xfrm>
              <a:prstGeom prst="line">
                <a:avLst/>
              </a:prstGeom>
              <a:noFill/>
              <a:ln w="9525">
                <a:solidFill>
                  <a:srgbClr val="000000"/>
                </a:solidFill>
                <a:round/>
                <a:headEnd/>
                <a:tailEnd type="triangle" w="med" len="med"/>
              </a:ln>
            </p:spPr>
            <p:txBody>
              <a:bodyPr/>
              <a:lstStyle/>
              <a:p>
                <a:endParaRPr lang="zh-CN" altLang="en-US"/>
              </a:p>
            </p:txBody>
          </p:sp>
          <p:sp>
            <p:nvSpPr>
              <p:cNvPr id="140" name="Line 22"/>
              <p:cNvSpPr>
                <a:spLocks noChangeShapeType="1"/>
              </p:cNvSpPr>
              <p:nvPr/>
            </p:nvSpPr>
            <p:spPr bwMode="auto">
              <a:xfrm>
                <a:off x="5385" y="12483"/>
                <a:ext cx="180" cy="0"/>
              </a:xfrm>
              <a:prstGeom prst="line">
                <a:avLst/>
              </a:prstGeom>
              <a:noFill/>
              <a:ln w="9525">
                <a:solidFill>
                  <a:srgbClr val="000000"/>
                </a:solidFill>
                <a:round/>
                <a:headEnd/>
                <a:tailEnd/>
              </a:ln>
            </p:spPr>
            <p:txBody>
              <a:bodyPr/>
              <a:lstStyle/>
              <a:p>
                <a:endParaRPr lang="zh-CN" altLang="en-US"/>
              </a:p>
            </p:txBody>
          </p:sp>
          <p:sp>
            <p:nvSpPr>
              <p:cNvPr id="141" name="Line 23"/>
              <p:cNvSpPr>
                <a:spLocks noChangeShapeType="1"/>
              </p:cNvSpPr>
              <p:nvPr/>
            </p:nvSpPr>
            <p:spPr bwMode="auto">
              <a:xfrm>
                <a:off x="5580" y="12516"/>
                <a:ext cx="0" cy="1872"/>
              </a:xfrm>
              <a:prstGeom prst="line">
                <a:avLst/>
              </a:prstGeom>
              <a:noFill/>
              <a:ln w="9525">
                <a:solidFill>
                  <a:srgbClr val="000000"/>
                </a:solidFill>
                <a:round/>
                <a:headEnd/>
                <a:tailEnd/>
              </a:ln>
            </p:spPr>
            <p:txBody>
              <a:bodyPr/>
              <a:lstStyle/>
              <a:p>
                <a:endParaRPr lang="zh-CN" altLang="en-US"/>
              </a:p>
            </p:txBody>
          </p:sp>
          <p:sp>
            <p:nvSpPr>
              <p:cNvPr id="142" name="Line 24"/>
              <p:cNvSpPr>
                <a:spLocks noChangeShapeType="1"/>
              </p:cNvSpPr>
              <p:nvPr/>
            </p:nvSpPr>
            <p:spPr bwMode="auto">
              <a:xfrm>
                <a:off x="4035" y="14418"/>
                <a:ext cx="0" cy="204"/>
              </a:xfrm>
              <a:prstGeom prst="line">
                <a:avLst/>
              </a:prstGeom>
              <a:noFill/>
              <a:ln w="9525">
                <a:solidFill>
                  <a:srgbClr val="000000"/>
                </a:solidFill>
                <a:round/>
                <a:headEnd/>
                <a:tailEnd type="triangle" w="med" len="med"/>
              </a:ln>
            </p:spPr>
            <p:txBody>
              <a:bodyPr/>
              <a:lstStyle/>
              <a:p>
                <a:endParaRPr lang="zh-CN" altLang="en-US"/>
              </a:p>
            </p:txBody>
          </p:sp>
          <p:sp>
            <p:nvSpPr>
              <p:cNvPr id="143" name="Line 25"/>
              <p:cNvSpPr>
                <a:spLocks noChangeShapeType="1"/>
              </p:cNvSpPr>
              <p:nvPr/>
            </p:nvSpPr>
            <p:spPr bwMode="auto">
              <a:xfrm flipV="1">
                <a:off x="4080" y="14400"/>
                <a:ext cx="1530" cy="12"/>
              </a:xfrm>
              <a:prstGeom prst="line">
                <a:avLst/>
              </a:prstGeom>
              <a:noFill/>
              <a:ln w="9525">
                <a:solidFill>
                  <a:srgbClr val="000000"/>
                </a:solidFill>
                <a:round/>
                <a:headEnd/>
                <a:tailEnd/>
              </a:ln>
            </p:spPr>
            <p:txBody>
              <a:bodyPr/>
              <a:lstStyle/>
              <a:p>
                <a:endParaRPr lang="zh-CN" altLang="en-US"/>
              </a:p>
            </p:txBody>
          </p:sp>
        </p:grpSp>
        <p:sp>
          <p:nvSpPr>
            <p:cNvPr id="119" name="Rectangle 27"/>
            <p:cNvSpPr>
              <a:spLocks noChangeArrowheads="1"/>
            </p:cNvSpPr>
            <p:nvPr/>
          </p:nvSpPr>
          <p:spPr bwMode="auto">
            <a:xfrm>
              <a:off x="2340" y="13296"/>
              <a:ext cx="360" cy="468"/>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120" name="Rectangle 28"/>
            <p:cNvSpPr>
              <a:spLocks noChangeArrowheads="1"/>
            </p:cNvSpPr>
            <p:nvPr/>
          </p:nvSpPr>
          <p:spPr bwMode="auto">
            <a:xfrm>
              <a:off x="4860" y="12204"/>
              <a:ext cx="360" cy="468"/>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121" name="Rectangle 29"/>
            <p:cNvSpPr>
              <a:spLocks noChangeArrowheads="1"/>
            </p:cNvSpPr>
            <p:nvPr/>
          </p:nvSpPr>
          <p:spPr bwMode="auto">
            <a:xfrm>
              <a:off x="3780" y="12828"/>
              <a:ext cx="360" cy="468"/>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122" name="Rectangle 30"/>
            <p:cNvSpPr>
              <a:spLocks noChangeArrowheads="1"/>
            </p:cNvSpPr>
            <p:nvPr/>
          </p:nvSpPr>
          <p:spPr bwMode="auto">
            <a:xfrm>
              <a:off x="4680" y="13296"/>
              <a:ext cx="360" cy="468"/>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grpSp>
      <p:sp>
        <p:nvSpPr>
          <p:cNvPr id="144" name="右箭头 34"/>
          <p:cNvSpPr>
            <a:spLocks noChangeArrowheads="1"/>
          </p:cNvSpPr>
          <p:nvPr/>
        </p:nvSpPr>
        <p:spPr bwMode="auto">
          <a:xfrm>
            <a:off x="3505200" y="3276600"/>
            <a:ext cx="838200" cy="533400"/>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dissolve">
                                      <p:cBhvr>
                                        <p:cTn id="7" dur="500"/>
                                        <p:tgtEl>
                                          <p:spTgt spid="1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dissolve">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实例</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26</a:t>
            </a:fld>
            <a:endParaRPr lang="en-US" altLang="zh-CN"/>
          </a:p>
        </p:txBody>
      </p:sp>
      <p:graphicFrame>
        <p:nvGraphicFramePr>
          <p:cNvPr id="6" name="表格 5"/>
          <p:cNvGraphicFramePr>
            <a:graphicFrameLocks noGrp="1"/>
          </p:cNvGraphicFramePr>
          <p:nvPr/>
        </p:nvGraphicFramePr>
        <p:xfrm>
          <a:off x="6096000" y="1397000"/>
          <a:ext cx="2895600" cy="3713480"/>
        </p:xfrm>
        <a:graphic>
          <a:graphicData uri="http://schemas.openxmlformats.org/drawingml/2006/table">
            <a:tbl>
              <a:tblPr firstRow="1" bandRow="1">
                <a:tableStyleId>{5940675A-B579-460E-94D1-54222C63F5DA}</a:tableStyleId>
              </a:tblPr>
              <a:tblGrid>
                <a:gridCol w="2895600"/>
              </a:tblGrid>
              <a:tr h="370840">
                <a:tc>
                  <a:txBody>
                    <a:bodyPr/>
                    <a:lstStyle/>
                    <a:p>
                      <a:pPr algn="ctr"/>
                      <a:r>
                        <a:rPr lang="zh-CN" altLang="en-US" smtClean="0"/>
                        <a:t>初始化 </a:t>
                      </a:r>
                      <a:r>
                        <a:rPr lang="en-US" altLang="zh-CN" smtClean="0"/>
                        <a:t>C(i)</a:t>
                      </a:r>
                      <a:endParaRPr lang="zh-CN" altLang="en-US"/>
                    </a:p>
                  </a:txBody>
                  <a:tcPr/>
                </a:tc>
              </a:tr>
              <a:tr h="2595880">
                <a:tc>
                  <a:txBody>
                    <a:bodyPr/>
                    <a:lstStyle/>
                    <a:p>
                      <a:pPr algn="ctr">
                        <a:lnSpc>
                          <a:spcPct val="150000"/>
                        </a:lnSpc>
                      </a:pPr>
                      <a:r>
                        <a:rPr lang="en-US" altLang="zh-CN" smtClean="0"/>
                        <a:t>...</a:t>
                      </a:r>
                      <a:endParaRPr lang="zh-CN" altLang="en-US"/>
                    </a:p>
                    <a:p>
                      <a:pPr algn="ctr">
                        <a:lnSpc>
                          <a:spcPct val="150000"/>
                        </a:lnSpc>
                      </a:pPr>
                      <a:r>
                        <a:rPr lang="en-US" altLang="zh-CN" smtClean="0"/>
                        <a:t>C(1) = C(1) + 1</a:t>
                      </a:r>
                      <a:endParaRPr lang="zh-CN" altLang="en-US"/>
                    </a:p>
                    <a:p>
                      <a:pPr algn="ctr">
                        <a:lnSpc>
                          <a:spcPct val="150000"/>
                        </a:lnSpc>
                      </a:pPr>
                      <a:r>
                        <a:rPr lang="en-US" altLang="zh-CN" smtClean="0"/>
                        <a:t>...</a:t>
                      </a:r>
                      <a:endParaRPr lang="zh-CN" altLang="en-US"/>
                    </a:p>
                    <a:p>
                      <a:pPr algn="ctr">
                        <a:lnSpc>
                          <a:spcPct val="150000"/>
                        </a:lnSpc>
                      </a:pPr>
                      <a:r>
                        <a:rPr lang="en-US" altLang="zh-CN" smtClean="0"/>
                        <a:t>C(1) = C(1) + 1</a:t>
                      </a:r>
                      <a:endParaRPr lang="zh-CN" altLang="en-US"/>
                    </a:p>
                    <a:p>
                      <a:pPr algn="ctr">
                        <a:lnSpc>
                          <a:spcPct val="150000"/>
                        </a:lnSpc>
                      </a:pPr>
                      <a:r>
                        <a:rPr lang="en-US" altLang="zh-CN" smtClean="0"/>
                        <a:t>...</a:t>
                      </a:r>
                      <a:endParaRPr lang="zh-CN" altLang="en-US"/>
                    </a:p>
                    <a:p>
                      <a:pPr algn="ctr">
                        <a:lnSpc>
                          <a:spcPct val="150000"/>
                        </a:lnSpc>
                      </a:pPr>
                      <a:r>
                        <a:rPr lang="en-US" altLang="zh-CN" smtClean="0"/>
                        <a:t>C(1) = C(1) + 1</a:t>
                      </a:r>
                      <a:endParaRPr lang="zh-CN" altLang="en-US"/>
                    </a:p>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mtClean="0"/>
                        <a:t>...</a:t>
                      </a:r>
                      <a:endParaRPr lang="zh-CN" altLang="en-US" smtClean="0"/>
                    </a:p>
                  </a:txBody>
                  <a:tcPr/>
                </a:tc>
              </a:tr>
              <a:tr h="370840">
                <a:tc>
                  <a:txBody>
                    <a:bodyPr/>
                    <a:lstStyle/>
                    <a:p>
                      <a:pPr algn="ctr"/>
                      <a:r>
                        <a:rPr lang="zh-CN" altLang="en-US" smtClean="0"/>
                        <a:t>打印 </a:t>
                      </a:r>
                      <a:r>
                        <a:rPr lang="en-US" altLang="zh-CN" smtClean="0"/>
                        <a:t>C(i)</a:t>
                      </a:r>
                      <a:endParaRPr lang="zh-CN" altLang="en-US"/>
                    </a:p>
                  </a:txBody>
                  <a:tcPr/>
                </a:tc>
              </a:tr>
            </a:tbl>
          </a:graphicData>
        </a:graphic>
      </p:graphicFrame>
      <p:cxnSp>
        <p:nvCxnSpPr>
          <p:cNvPr id="8" name="直接箭头连接符 7"/>
          <p:cNvCxnSpPr/>
          <p:nvPr/>
        </p:nvCxnSpPr>
        <p:spPr bwMode="auto">
          <a:xfrm>
            <a:off x="5029200" y="1524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5029200" y="23622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5029200" y="32766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5029200" y="41148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5029200" y="48768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矩形 13"/>
          <p:cNvSpPr/>
          <p:nvPr/>
        </p:nvSpPr>
        <p:spPr>
          <a:xfrm>
            <a:off x="6019800" y="5257800"/>
            <a:ext cx="2749471" cy="400110"/>
          </a:xfrm>
          <a:prstGeom prst="rect">
            <a:avLst/>
          </a:prstGeom>
        </p:spPr>
        <p:txBody>
          <a:bodyPr wrap="none">
            <a:spAutoFit/>
          </a:bodyPr>
          <a:lstStyle/>
          <a:p>
            <a:r>
              <a:rPr lang="zh-CN" altLang="en-US" sz="2000" b="1" i="0" smtClean="0"/>
              <a:t>插桩程序中插入的语句</a:t>
            </a:r>
            <a:endParaRPr lang="zh-CN" altLang="en-US" sz="2000" b="1" i="0"/>
          </a:p>
        </p:txBody>
      </p:sp>
      <p:grpSp>
        <p:nvGrpSpPr>
          <p:cNvPr id="15" name="组合 14"/>
          <p:cNvGrpSpPr/>
          <p:nvPr/>
        </p:nvGrpSpPr>
        <p:grpSpPr>
          <a:xfrm>
            <a:off x="228600" y="838200"/>
            <a:ext cx="4612689" cy="5383777"/>
            <a:chOff x="228600" y="864623"/>
            <a:chExt cx="4612689" cy="5383777"/>
          </a:xfrm>
        </p:grpSpPr>
        <p:sp>
          <p:nvSpPr>
            <p:cNvPr id="16" name="AutoShape 4"/>
            <p:cNvSpPr>
              <a:spLocks noChangeArrowheads="1"/>
            </p:cNvSpPr>
            <p:nvPr/>
          </p:nvSpPr>
          <p:spPr bwMode="auto">
            <a:xfrm>
              <a:off x="1417284" y="1371600"/>
              <a:ext cx="1336089" cy="354577"/>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输入</a:t>
              </a:r>
              <a:r>
                <a:rPr lang="en-US" altLang="zh-CN" sz="2000" i="0">
                  <a:latin typeface="Calibri" pitchFamily="34" charset="0"/>
                </a:rPr>
                <a:t>x</a:t>
              </a:r>
              <a:r>
                <a:rPr lang="zh-CN" altLang="en-US" sz="2000" i="0">
                  <a:latin typeface="Calibri" pitchFamily="34" charset="0"/>
                </a:rPr>
                <a:t>，</a:t>
              </a:r>
              <a:r>
                <a:rPr lang="en-US" altLang="zh-CN" sz="2000" i="0">
                  <a:latin typeface="Calibri" pitchFamily="34" charset="0"/>
                </a:rPr>
                <a:t>y</a:t>
              </a:r>
              <a:endParaRPr lang="zh-CN" altLang="zh-CN" sz="2000"/>
            </a:p>
          </p:txBody>
        </p:sp>
        <p:sp>
          <p:nvSpPr>
            <p:cNvPr id="17" name="AutoShape 5"/>
            <p:cNvSpPr>
              <a:spLocks noChangeArrowheads="1"/>
            </p:cNvSpPr>
            <p:nvPr/>
          </p:nvSpPr>
          <p:spPr bwMode="auto">
            <a:xfrm>
              <a:off x="762000" y="2590800"/>
              <a:ext cx="2656273" cy="496408"/>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x&gt;0&amp;&amp;y&gt;0?</a:t>
              </a:r>
              <a:endParaRPr lang="zh-CN" altLang="zh-CN" sz="2000"/>
            </a:p>
          </p:txBody>
        </p:sp>
        <p:sp>
          <p:nvSpPr>
            <p:cNvPr id="18" name="AutoShape 6"/>
            <p:cNvSpPr>
              <a:spLocks noChangeArrowheads="1"/>
            </p:cNvSpPr>
            <p:nvPr/>
          </p:nvSpPr>
          <p:spPr bwMode="auto">
            <a:xfrm>
              <a:off x="1472954" y="4038600"/>
              <a:ext cx="1224749" cy="471860"/>
            </a:xfrm>
            <a:prstGeom prst="flowChartDecision">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x&gt;y?</a:t>
              </a:r>
              <a:endParaRPr lang="zh-CN" altLang="zh-CN" sz="2000"/>
            </a:p>
          </p:txBody>
        </p:sp>
        <p:sp>
          <p:nvSpPr>
            <p:cNvPr id="19" name="AutoShape 7"/>
            <p:cNvSpPr>
              <a:spLocks noChangeArrowheads="1"/>
            </p:cNvSpPr>
            <p:nvPr/>
          </p:nvSpPr>
          <p:spPr bwMode="auto">
            <a:xfrm>
              <a:off x="495669" y="5189613"/>
              <a:ext cx="954350" cy="354577"/>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x=x-y</a:t>
              </a:r>
              <a:endParaRPr lang="zh-CN" altLang="zh-CN" sz="2000"/>
            </a:p>
          </p:txBody>
        </p:sp>
        <p:sp>
          <p:nvSpPr>
            <p:cNvPr id="20" name="AutoShape 8"/>
            <p:cNvSpPr>
              <a:spLocks noChangeArrowheads="1"/>
            </p:cNvSpPr>
            <p:nvPr/>
          </p:nvSpPr>
          <p:spPr bwMode="auto">
            <a:xfrm>
              <a:off x="2779450" y="5189613"/>
              <a:ext cx="954350" cy="354577"/>
            </a:xfrm>
            <a:prstGeom prst="flowChartProcess">
              <a:avLst/>
            </a:prstGeom>
            <a:solidFill>
              <a:srgbClr val="FFFFFF"/>
            </a:solidFill>
            <a:ln w="9525">
              <a:solidFill>
                <a:srgbClr val="000000"/>
              </a:solidFill>
              <a:miter lim="800000"/>
              <a:headEnd/>
              <a:tailEnd/>
            </a:ln>
          </p:spPr>
          <p:txBody>
            <a:bodyPr tIns="0" bIns="0"/>
            <a:lstStyle/>
            <a:p>
              <a:pPr algn="just"/>
              <a:r>
                <a:rPr lang="en-US" altLang="zh-CN" sz="2000" i="0">
                  <a:latin typeface="Calibri" pitchFamily="34" charset="0"/>
                </a:rPr>
                <a:t>y=y-x</a:t>
              </a:r>
              <a:endParaRPr lang="zh-CN" altLang="zh-CN" sz="2000"/>
            </a:p>
          </p:txBody>
        </p:sp>
        <p:sp>
          <p:nvSpPr>
            <p:cNvPr id="21" name="AutoShape 9"/>
            <p:cNvSpPr>
              <a:spLocks noChangeArrowheads="1"/>
            </p:cNvSpPr>
            <p:nvPr/>
          </p:nvSpPr>
          <p:spPr bwMode="auto">
            <a:xfrm>
              <a:off x="1411550" y="5893823"/>
              <a:ext cx="1336089" cy="354577"/>
            </a:xfrm>
            <a:prstGeom prst="flowChartAlternateProcess">
              <a:avLst/>
            </a:prstGeom>
            <a:solidFill>
              <a:srgbClr val="FFFFFF"/>
            </a:solidFill>
            <a:ln w="9525">
              <a:solidFill>
                <a:srgbClr val="000000"/>
              </a:solidFill>
              <a:miter lim="800000"/>
              <a:headEnd/>
              <a:tailEnd/>
            </a:ln>
          </p:spPr>
          <p:txBody>
            <a:bodyPr tIns="0" bIns="0"/>
            <a:lstStyle/>
            <a:p>
              <a:pPr algn="just"/>
              <a:r>
                <a:rPr lang="zh-CN" altLang="en-US" sz="2000" i="0">
                  <a:latin typeface="Calibri" pitchFamily="34" charset="0"/>
                </a:rPr>
                <a:t>输出</a:t>
              </a:r>
              <a:r>
                <a:rPr lang="en-US" altLang="zh-CN" sz="2000" i="0">
                  <a:latin typeface="Calibri" pitchFamily="34" charset="0"/>
                </a:rPr>
                <a:t>x+y</a:t>
              </a:r>
              <a:endParaRPr lang="zh-CN" altLang="zh-CN" sz="2000"/>
            </a:p>
          </p:txBody>
        </p:sp>
        <p:sp>
          <p:nvSpPr>
            <p:cNvPr id="22" name="Rectangle 27"/>
            <p:cNvSpPr>
              <a:spLocks noChangeArrowheads="1"/>
            </p:cNvSpPr>
            <p:nvPr/>
          </p:nvSpPr>
          <p:spPr bwMode="auto">
            <a:xfrm>
              <a:off x="685800" y="4114800"/>
              <a:ext cx="381740" cy="425493"/>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23" name="Rectangle 28"/>
            <p:cNvSpPr>
              <a:spLocks noChangeArrowheads="1"/>
            </p:cNvSpPr>
            <p:nvPr/>
          </p:nvSpPr>
          <p:spPr bwMode="auto">
            <a:xfrm>
              <a:off x="3657600" y="2514600"/>
              <a:ext cx="381740" cy="425493"/>
            </a:xfrm>
            <a:prstGeom prst="rect">
              <a:avLst/>
            </a:prstGeom>
            <a:noFill/>
            <a:ln w="9525">
              <a:noFill/>
              <a:miter lim="800000"/>
              <a:headEnd/>
              <a:tailEnd/>
            </a:ln>
          </p:spPr>
          <p:txBody>
            <a:bodyPr/>
            <a:lstStyle/>
            <a:p>
              <a:pPr algn="just"/>
              <a:r>
                <a:rPr lang="en-US" altLang="zh-CN" sz="2000" i="0">
                  <a:latin typeface="Calibri" pitchFamily="34" charset="0"/>
                </a:rPr>
                <a:t>Y</a:t>
              </a:r>
              <a:endParaRPr lang="zh-CN" altLang="zh-CN" sz="2000"/>
            </a:p>
          </p:txBody>
        </p:sp>
        <p:sp>
          <p:nvSpPr>
            <p:cNvPr id="24" name="Rectangle 29"/>
            <p:cNvSpPr>
              <a:spLocks noChangeArrowheads="1"/>
            </p:cNvSpPr>
            <p:nvPr/>
          </p:nvSpPr>
          <p:spPr bwMode="auto">
            <a:xfrm>
              <a:off x="2209800" y="3048000"/>
              <a:ext cx="381740" cy="425493"/>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25" name="Rectangle 30"/>
            <p:cNvSpPr>
              <a:spLocks noChangeArrowheads="1"/>
            </p:cNvSpPr>
            <p:nvPr/>
          </p:nvSpPr>
          <p:spPr bwMode="auto">
            <a:xfrm>
              <a:off x="3276600" y="4114800"/>
              <a:ext cx="381740" cy="425493"/>
            </a:xfrm>
            <a:prstGeom prst="rect">
              <a:avLst/>
            </a:prstGeom>
            <a:noFill/>
            <a:ln w="9525">
              <a:noFill/>
              <a:miter lim="800000"/>
              <a:headEnd/>
              <a:tailEnd/>
            </a:ln>
          </p:spPr>
          <p:txBody>
            <a:bodyPr/>
            <a:lstStyle/>
            <a:p>
              <a:pPr algn="just"/>
              <a:r>
                <a:rPr lang="en-US" altLang="zh-CN" sz="2000" i="0">
                  <a:latin typeface="Calibri" pitchFamily="34" charset="0"/>
                </a:rPr>
                <a:t>N</a:t>
              </a:r>
              <a:endParaRPr lang="zh-CN" altLang="zh-CN" sz="2000"/>
            </a:p>
          </p:txBody>
        </p:sp>
        <p:sp>
          <p:nvSpPr>
            <p:cNvPr id="26" name="AutoShape 4"/>
            <p:cNvSpPr>
              <a:spLocks noChangeArrowheads="1"/>
            </p:cNvSpPr>
            <p:nvPr/>
          </p:nvSpPr>
          <p:spPr bwMode="auto">
            <a:xfrm>
              <a:off x="1417284" y="864623"/>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C(1)=C(1)+1</a:t>
              </a:r>
              <a:endParaRPr lang="zh-CN" altLang="zh-CN" sz="2000"/>
            </a:p>
          </p:txBody>
        </p:sp>
        <p:sp>
          <p:nvSpPr>
            <p:cNvPr id="27" name="AutoShape 4"/>
            <p:cNvSpPr>
              <a:spLocks noChangeArrowheads="1"/>
            </p:cNvSpPr>
            <p:nvPr/>
          </p:nvSpPr>
          <p:spPr bwMode="auto">
            <a:xfrm>
              <a:off x="1417284" y="19812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C(2)=C(2)+1</a:t>
              </a:r>
              <a:endParaRPr lang="zh-CN" altLang="zh-CN" sz="2000" i="0">
                <a:latin typeface="Calibri" pitchFamily="34" charset="0"/>
              </a:endParaRPr>
            </a:p>
          </p:txBody>
        </p:sp>
        <p:sp>
          <p:nvSpPr>
            <p:cNvPr id="28" name="AutoShape 4"/>
            <p:cNvSpPr>
              <a:spLocks noChangeArrowheads="1"/>
            </p:cNvSpPr>
            <p:nvPr/>
          </p:nvSpPr>
          <p:spPr bwMode="auto">
            <a:xfrm>
              <a:off x="3505200" y="33528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C(3)=C(3)+1</a:t>
              </a:r>
              <a:endParaRPr lang="zh-CN" altLang="zh-CN" sz="2000" i="0">
                <a:latin typeface="Calibri" pitchFamily="34" charset="0"/>
              </a:endParaRPr>
            </a:p>
          </p:txBody>
        </p:sp>
        <p:sp>
          <p:nvSpPr>
            <p:cNvPr id="29" name="AutoShape 4"/>
            <p:cNvSpPr>
              <a:spLocks noChangeArrowheads="1"/>
            </p:cNvSpPr>
            <p:nvPr/>
          </p:nvSpPr>
          <p:spPr bwMode="auto">
            <a:xfrm>
              <a:off x="1417284" y="3429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C(4)=C(4)+1</a:t>
              </a:r>
              <a:endParaRPr lang="zh-CN" altLang="zh-CN" sz="2000" i="0">
                <a:latin typeface="Calibri" pitchFamily="34" charset="0"/>
              </a:endParaRPr>
            </a:p>
          </p:txBody>
        </p:sp>
        <p:sp>
          <p:nvSpPr>
            <p:cNvPr id="30" name="AutoShape 4"/>
            <p:cNvSpPr>
              <a:spLocks noChangeArrowheads="1"/>
            </p:cNvSpPr>
            <p:nvPr/>
          </p:nvSpPr>
          <p:spPr bwMode="auto">
            <a:xfrm>
              <a:off x="304800" y="4572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C(5)=C(5)+1</a:t>
              </a:r>
              <a:endParaRPr lang="zh-CN" altLang="zh-CN" sz="2000" i="0">
                <a:latin typeface="Calibri" pitchFamily="34" charset="0"/>
              </a:endParaRPr>
            </a:p>
          </p:txBody>
        </p:sp>
        <p:sp>
          <p:nvSpPr>
            <p:cNvPr id="31" name="AutoShape 4"/>
            <p:cNvSpPr>
              <a:spLocks noChangeArrowheads="1"/>
            </p:cNvSpPr>
            <p:nvPr/>
          </p:nvSpPr>
          <p:spPr bwMode="auto">
            <a:xfrm>
              <a:off x="2590800" y="4572000"/>
              <a:ext cx="1336089" cy="354577"/>
            </a:xfrm>
            <a:prstGeom prst="flowChartAlternateProcess">
              <a:avLst/>
            </a:prstGeom>
            <a:solidFill>
              <a:srgbClr val="FFC000"/>
            </a:solidFill>
            <a:ln w="9525">
              <a:solidFill>
                <a:srgbClr val="0070C0"/>
              </a:solidFill>
              <a:miter lim="800000"/>
              <a:headEnd/>
              <a:tailEnd/>
            </a:ln>
          </p:spPr>
          <p:txBody>
            <a:bodyPr lIns="36000" tIns="0" rIns="36000" bIns="0"/>
            <a:lstStyle/>
            <a:p>
              <a:pPr algn="just"/>
              <a:r>
                <a:rPr lang="en-US" altLang="zh-CN" sz="2000" i="0" smtClean="0">
                  <a:latin typeface="Calibri" pitchFamily="34" charset="0"/>
                </a:rPr>
                <a:t>C(6)=C(6)+1</a:t>
              </a:r>
              <a:endParaRPr lang="zh-CN" altLang="zh-CN" sz="2000" i="0">
                <a:latin typeface="Calibri" pitchFamily="34" charset="0"/>
              </a:endParaRPr>
            </a:p>
          </p:txBody>
        </p:sp>
        <p:cxnSp>
          <p:nvCxnSpPr>
            <p:cNvPr id="32" name="直接箭头连接符 31"/>
            <p:cNvCxnSpPr>
              <a:stCxn id="27" idx="2"/>
              <a:endCxn id="17" idx="0"/>
            </p:cNvCxnSpPr>
            <p:nvPr/>
          </p:nvCxnSpPr>
          <p:spPr bwMode="auto">
            <a:xfrm rot="16200000" flipH="1">
              <a:off x="1960222" y="2460884"/>
              <a:ext cx="255023" cy="4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endCxn id="16" idx="0"/>
            </p:cNvCxnSpPr>
            <p:nvPr/>
          </p:nvCxnSpPr>
          <p:spPr bwMode="auto">
            <a:xfrm rot="5400000">
              <a:off x="2009923" y="1295399"/>
              <a:ext cx="151607"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16" idx="2"/>
              <a:endCxn id="27" idx="0"/>
            </p:cNvCxnSpPr>
            <p:nvPr/>
          </p:nvCxnSpPr>
          <p:spPr bwMode="auto">
            <a:xfrm rot="5400000">
              <a:off x="1957818" y="1853688"/>
              <a:ext cx="255023"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接箭头连接符 34"/>
            <p:cNvCxnSpPr>
              <a:stCxn id="17" idx="2"/>
              <a:endCxn id="29" idx="0"/>
            </p:cNvCxnSpPr>
            <p:nvPr/>
          </p:nvCxnSpPr>
          <p:spPr bwMode="auto">
            <a:xfrm rot="5400000">
              <a:off x="1916837" y="3255700"/>
              <a:ext cx="341792" cy="4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9" idx="2"/>
              <a:endCxn id="18" idx="0"/>
            </p:cNvCxnSpPr>
            <p:nvPr/>
          </p:nvCxnSpPr>
          <p:spPr bwMode="auto">
            <a:xfrm rot="5400000">
              <a:off x="1957818" y="3911088"/>
              <a:ext cx="255023"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形状 36"/>
            <p:cNvCxnSpPr>
              <a:stCxn id="17" idx="3"/>
              <a:endCxn id="28" idx="0"/>
            </p:cNvCxnSpPr>
            <p:nvPr/>
          </p:nvCxnSpPr>
          <p:spPr bwMode="auto">
            <a:xfrm>
              <a:off x="3418273" y="2839004"/>
              <a:ext cx="754972" cy="513796"/>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8" name="形状 37"/>
            <p:cNvCxnSpPr>
              <a:stCxn id="18" idx="3"/>
              <a:endCxn id="31" idx="0"/>
            </p:cNvCxnSpPr>
            <p:nvPr/>
          </p:nvCxnSpPr>
          <p:spPr bwMode="auto">
            <a:xfrm>
              <a:off x="2697703" y="4274530"/>
              <a:ext cx="561142" cy="29747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9" name="形状 38"/>
            <p:cNvCxnSpPr>
              <a:stCxn id="18" idx="1"/>
              <a:endCxn id="30" idx="0"/>
            </p:cNvCxnSpPr>
            <p:nvPr/>
          </p:nvCxnSpPr>
          <p:spPr bwMode="auto">
            <a:xfrm rot="10800000" flipV="1">
              <a:off x="972846" y="4274530"/>
              <a:ext cx="500109" cy="29747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31" idx="2"/>
              <a:endCxn id="20" idx="0"/>
            </p:cNvCxnSpPr>
            <p:nvPr/>
          </p:nvCxnSpPr>
          <p:spPr bwMode="auto">
            <a:xfrm rot="5400000">
              <a:off x="3126217" y="5056985"/>
              <a:ext cx="263036" cy="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接箭头连接符 40"/>
            <p:cNvCxnSpPr>
              <a:endCxn id="19" idx="0"/>
            </p:cNvCxnSpPr>
            <p:nvPr/>
          </p:nvCxnSpPr>
          <p:spPr bwMode="auto">
            <a:xfrm rot="5400000">
              <a:off x="841327" y="5058095"/>
              <a:ext cx="26303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肘形连接符 41"/>
            <p:cNvCxnSpPr>
              <a:stCxn id="28" idx="2"/>
              <a:endCxn id="21" idx="0"/>
            </p:cNvCxnSpPr>
            <p:nvPr/>
          </p:nvCxnSpPr>
          <p:spPr bwMode="auto">
            <a:xfrm rot="5400000">
              <a:off x="2033197" y="3753775"/>
              <a:ext cx="2186446" cy="2093650"/>
            </a:xfrm>
            <a:prstGeom prst="bentConnector3">
              <a:avLst>
                <a:gd name="adj1" fmla="val 95742"/>
              </a:avLst>
            </a:prstGeom>
            <a:solidFill>
              <a:schemeClr val="accent1"/>
            </a:solidFill>
            <a:ln w="9525" cap="flat" cmpd="sng" algn="ctr">
              <a:solidFill>
                <a:schemeClr val="tx1"/>
              </a:solidFill>
              <a:prstDash val="solid"/>
              <a:round/>
              <a:headEnd type="none" w="med" len="med"/>
              <a:tailEnd type="arrow"/>
            </a:ln>
            <a:effectLst/>
          </p:spPr>
        </p:cxnSp>
        <p:cxnSp>
          <p:nvCxnSpPr>
            <p:cNvPr id="43" name="直接连接符 42"/>
            <p:cNvCxnSpPr/>
            <p:nvPr/>
          </p:nvCxnSpPr>
          <p:spPr bwMode="auto">
            <a:xfrm rot="5400000">
              <a:off x="2114735" y="4572315"/>
              <a:ext cx="1588" cy="228378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接箭头连接符 43"/>
            <p:cNvCxnSpPr>
              <a:stCxn id="20" idx="2"/>
            </p:cNvCxnSpPr>
            <p:nvPr/>
          </p:nvCxnSpPr>
          <p:spPr bwMode="auto">
            <a:xfrm rot="16200000" flipH="1">
              <a:off x="3181208" y="5619606"/>
              <a:ext cx="170810" cy="19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直接箭头连接符 44"/>
            <p:cNvCxnSpPr>
              <a:stCxn id="19" idx="2"/>
            </p:cNvCxnSpPr>
            <p:nvPr/>
          </p:nvCxnSpPr>
          <p:spPr bwMode="auto">
            <a:xfrm rot="16200000" flipH="1">
              <a:off x="896317" y="5620717"/>
              <a:ext cx="170810" cy="17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直接连接符 45"/>
            <p:cNvCxnSpPr/>
            <p:nvPr/>
          </p:nvCxnSpPr>
          <p:spPr bwMode="auto">
            <a:xfrm rot="5400000">
              <a:off x="-1409303" y="4076303"/>
              <a:ext cx="3276600"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直接箭头连接符 46"/>
            <p:cNvCxnSpPr/>
            <p:nvPr/>
          </p:nvCxnSpPr>
          <p:spPr bwMode="auto">
            <a:xfrm>
              <a:off x="228600" y="2438400"/>
              <a:ext cx="1828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直接连接符 47"/>
            <p:cNvCxnSpPr/>
            <p:nvPr/>
          </p:nvCxnSpPr>
          <p:spPr bwMode="auto">
            <a:xfrm rot="10800000">
              <a:off x="228600" y="5715000"/>
              <a:ext cx="762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a:xfrm>
            <a:off x="3429000" y="6400800"/>
            <a:ext cx="2133600" cy="457200"/>
          </a:xfrm>
          <a:prstGeom prst="rect">
            <a:avLst/>
          </a:prstGeom>
          <a:noFill/>
        </p:spPr>
        <p:txBody>
          <a:bodyPr/>
          <a:lstStyle/>
          <a:p>
            <a:pPr algn="ctr"/>
            <a:fld id="{1DCAFA30-977D-45CB-92AE-5AA4C158DFAB}" type="slidenum">
              <a:rPr lang="en-US" altLang="zh-CN">
                <a:solidFill>
                  <a:schemeClr val="tx1"/>
                </a:solidFill>
              </a:rPr>
              <a:pPr algn="ctr"/>
              <a:t>27</a:t>
            </a:fld>
            <a:endParaRPr lang="en-US" altLang="zh-CN">
              <a:solidFill>
                <a:schemeClr val="tx1"/>
              </a:solidFill>
            </a:endParaRPr>
          </a:p>
        </p:txBody>
      </p:sp>
      <p:sp>
        <p:nvSpPr>
          <p:cNvPr id="17411" name="Rectangle 2"/>
          <p:cNvSpPr>
            <a:spLocks noGrp="1" noChangeArrowheads="1"/>
          </p:cNvSpPr>
          <p:nvPr>
            <p:ph type="title"/>
          </p:nvPr>
        </p:nvSpPr>
        <p:spPr/>
        <p:txBody>
          <a:bodyPr/>
          <a:lstStyle/>
          <a:p>
            <a:r>
              <a:rPr lang="zh-CN" altLang="en-US" smtClean="0"/>
              <a:t>注意问题</a:t>
            </a:r>
          </a:p>
        </p:txBody>
      </p:sp>
      <p:sp>
        <p:nvSpPr>
          <p:cNvPr id="17412" name="Rectangle 3"/>
          <p:cNvSpPr>
            <a:spLocks noGrp="1" noChangeArrowheads="1"/>
          </p:cNvSpPr>
          <p:nvPr>
            <p:ph type="body" idx="1"/>
          </p:nvPr>
        </p:nvSpPr>
        <p:spPr/>
        <p:txBody>
          <a:bodyPr/>
          <a:lstStyle/>
          <a:p>
            <a:pPr>
              <a:lnSpc>
                <a:spcPct val="120000"/>
              </a:lnSpc>
            </a:pPr>
            <a:r>
              <a:rPr lang="zh-CN" altLang="en-US" smtClean="0"/>
              <a:t>程序插桩技术的研究涉及下列几个问题：</a:t>
            </a:r>
          </a:p>
          <a:p>
            <a:pPr lvl="1">
              <a:lnSpc>
                <a:spcPct val="120000"/>
              </a:lnSpc>
            </a:pPr>
            <a:r>
              <a:rPr lang="en-US" altLang="zh-CN" smtClean="0"/>
              <a:t>(1)</a:t>
            </a:r>
            <a:r>
              <a:rPr lang="zh-CN" altLang="en-US" smtClean="0"/>
              <a:t>探测</a:t>
            </a:r>
            <a:r>
              <a:rPr lang="zh-CN" altLang="en-US" b="1" smtClean="0">
                <a:solidFill>
                  <a:srgbClr val="FF0000"/>
                </a:solidFill>
              </a:rPr>
              <a:t>哪些信息</a:t>
            </a:r>
            <a:r>
              <a:rPr lang="zh-CN" altLang="en-US" smtClean="0"/>
              <a:t>？</a:t>
            </a:r>
          </a:p>
          <a:p>
            <a:pPr lvl="1">
              <a:lnSpc>
                <a:spcPct val="120000"/>
              </a:lnSpc>
            </a:pPr>
            <a:r>
              <a:rPr lang="en-US" altLang="zh-CN" smtClean="0"/>
              <a:t>(2)</a:t>
            </a:r>
            <a:r>
              <a:rPr lang="zh-CN" altLang="en-US" smtClean="0"/>
              <a:t>程序的</a:t>
            </a:r>
            <a:r>
              <a:rPr lang="zh-CN" altLang="en-US" b="1" smtClean="0">
                <a:solidFill>
                  <a:srgbClr val="FF0000"/>
                </a:solidFill>
              </a:rPr>
              <a:t>什么位置</a:t>
            </a:r>
            <a:r>
              <a:rPr lang="zh-CN" altLang="en-US" smtClean="0"/>
              <a:t>设置探测点？</a:t>
            </a:r>
          </a:p>
          <a:p>
            <a:pPr lvl="1">
              <a:lnSpc>
                <a:spcPct val="120000"/>
              </a:lnSpc>
            </a:pPr>
            <a:r>
              <a:rPr lang="en-US" altLang="zh-CN" smtClean="0"/>
              <a:t>(3)</a:t>
            </a:r>
            <a:r>
              <a:rPr lang="zh-CN" altLang="en-US" smtClean="0"/>
              <a:t>需要</a:t>
            </a:r>
            <a:r>
              <a:rPr lang="zh-CN" altLang="en-US" b="1" smtClean="0">
                <a:solidFill>
                  <a:srgbClr val="FF0000"/>
                </a:solidFill>
              </a:rPr>
              <a:t>多少</a:t>
            </a:r>
            <a:r>
              <a:rPr lang="zh-CN" altLang="en-US" smtClean="0"/>
              <a:t>探测点？</a:t>
            </a:r>
          </a:p>
          <a:p>
            <a:pPr algn="just">
              <a:lnSpc>
                <a:spcPct val="90000"/>
              </a:lnSpc>
            </a:pPr>
            <a:r>
              <a:rPr lang="zh-CN" altLang="en-US" smtClean="0"/>
              <a:t>（</a:t>
            </a:r>
            <a:r>
              <a:rPr lang="en-US" altLang="zh-CN" smtClean="0"/>
              <a:t>1</a:t>
            </a:r>
            <a:r>
              <a:rPr lang="zh-CN" altLang="en-US" smtClean="0"/>
              <a:t>）（</a:t>
            </a:r>
            <a:r>
              <a:rPr lang="en-US" altLang="zh-CN" smtClean="0"/>
              <a:t>2</a:t>
            </a:r>
            <a:r>
              <a:rPr lang="zh-CN" altLang="en-US" smtClean="0"/>
              <a:t>）</a:t>
            </a:r>
            <a:r>
              <a:rPr lang="zh-CN" altLang="en-US" smtClean="0">
                <a:solidFill>
                  <a:schemeClr val="tx2"/>
                </a:solidFill>
                <a:latin typeface="SimSun" pitchFamily="2" charset="-122"/>
              </a:rPr>
              <a:t>需要结合具体程序分析</a:t>
            </a:r>
          </a:p>
          <a:p>
            <a:pPr algn="just">
              <a:lnSpc>
                <a:spcPct val="90000"/>
              </a:lnSpc>
            </a:pPr>
            <a:r>
              <a:rPr lang="zh-CN" altLang="en-US" smtClean="0">
                <a:latin typeface="SimSun" pitchFamily="2" charset="-122"/>
              </a:rPr>
              <a:t>（</a:t>
            </a:r>
            <a:r>
              <a:rPr lang="en-US" altLang="zh-CN" smtClean="0">
                <a:latin typeface="SimSun" pitchFamily="2" charset="-122"/>
              </a:rPr>
              <a:t>3</a:t>
            </a:r>
            <a:r>
              <a:rPr lang="zh-CN" altLang="en-US" smtClean="0">
                <a:latin typeface="SimSun" pitchFamily="2" charset="-122"/>
              </a:rPr>
              <a:t>）</a:t>
            </a:r>
            <a:r>
              <a:rPr lang="zh-CN" altLang="en-US" smtClean="0">
                <a:solidFill>
                  <a:schemeClr val="tx2"/>
                </a:solidFill>
                <a:latin typeface="SimSun" pitchFamily="2" charset="-122"/>
              </a:rPr>
              <a:t>需要考虑如何设置最少探测点，达到测试的目的</a:t>
            </a:r>
            <a:endParaRPr lang="zh-CN" altLang="en-US" smtClean="0"/>
          </a:p>
          <a:p>
            <a:pPr>
              <a:lnSpc>
                <a:spcPct val="120000"/>
              </a:lnSpc>
              <a:buFont typeface="Wingdings" pitchFamily="2" charset="2"/>
              <a:buNone/>
            </a:pPr>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6553200" y="6248400"/>
            <a:ext cx="2133600" cy="457200"/>
          </a:xfrm>
          <a:prstGeom prst="rect">
            <a:avLst/>
          </a:prstGeom>
          <a:noFill/>
        </p:spPr>
        <p:txBody>
          <a:bodyPr/>
          <a:lstStyle/>
          <a:p>
            <a:fld id="{4F060112-2B0E-42F4-A807-C4E21DD6B9F5}" type="slidenum">
              <a:rPr lang="en-US" altLang="zh-CN">
                <a:solidFill>
                  <a:schemeClr val="tx1"/>
                </a:solidFill>
              </a:rPr>
              <a:pPr/>
              <a:t>28</a:t>
            </a:fld>
            <a:endParaRPr lang="en-US" altLang="zh-CN">
              <a:solidFill>
                <a:schemeClr val="tx1"/>
              </a:solidFill>
            </a:endParaRPr>
          </a:p>
        </p:txBody>
      </p:sp>
      <p:sp>
        <p:nvSpPr>
          <p:cNvPr id="18435" name="Rectangle 2"/>
          <p:cNvSpPr>
            <a:spLocks noGrp="1" noChangeArrowheads="1"/>
          </p:cNvSpPr>
          <p:nvPr>
            <p:ph type="title"/>
          </p:nvPr>
        </p:nvSpPr>
        <p:spPr/>
        <p:txBody>
          <a:bodyPr/>
          <a:lstStyle/>
          <a:p>
            <a:r>
              <a:rPr lang="zh-CN" altLang="en-US" sz="3200" smtClean="0"/>
              <a:t>程序插桩类型</a:t>
            </a:r>
            <a:endParaRPr lang="zh-CN" altLang="en-US" smtClean="0"/>
          </a:p>
        </p:txBody>
      </p:sp>
      <p:sp>
        <p:nvSpPr>
          <p:cNvPr id="99332" name="Rectangle 3"/>
          <p:cNvSpPr>
            <a:spLocks noGrp="1" noChangeArrowheads="1"/>
          </p:cNvSpPr>
          <p:nvPr>
            <p:ph type="body" idx="1"/>
          </p:nvPr>
        </p:nvSpPr>
        <p:spPr/>
        <p:txBody>
          <a:bodyPr/>
          <a:lstStyle/>
          <a:p>
            <a:pPr>
              <a:lnSpc>
                <a:spcPct val="150000"/>
              </a:lnSpc>
              <a:defRPr/>
            </a:pPr>
            <a:r>
              <a:rPr lang="zh-CN" altLang="en-US" sz="2800" dirty="0" smtClean="0"/>
              <a:t>用于测试覆盖率和测试用例有效性</a:t>
            </a:r>
            <a:r>
              <a:rPr lang="zh-CN" altLang="en-US" sz="2800" b="1" dirty="0" smtClean="0">
                <a:solidFill>
                  <a:srgbClr val="0000FF"/>
                </a:solidFill>
              </a:rPr>
              <a:t>度量</a:t>
            </a:r>
            <a:r>
              <a:rPr lang="zh-CN" altLang="en-US" sz="2800" dirty="0" smtClean="0"/>
              <a:t>的程序插桩 </a:t>
            </a:r>
          </a:p>
          <a:p>
            <a:pPr>
              <a:lnSpc>
                <a:spcPct val="150000"/>
              </a:lnSpc>
              <a:defRPr/>
            </a:pPr>
            <a:r>
              <a:rPr lang="zh-CN" altLang="en-US" sz="2800" dirty="0" smtClean="0"/>
              <a:t>用于</a:t>
            </a:r>
            <a:r>
              <a:rPr lang="zh-CN" altLang="en-US" sz="2800" b="1" dirty="0" smtClean="0">
                <a:solidFill>
                  <a:srgbClr val="0000FF"/>
                </a:solidFill>
              </a:rPr>
              <a:t>断言检测</a:t>
            </a:r>
            <a:r>
              <a:rPr lang="zh-CN" altLang="en-US" sz="2800" dirty="0" smtClean="0"/>
              <a:t>的程序插桩 （判断变量特性的语句）：即当程序执行到这里时，必须是什么，否则，就会产生错误。</a:t>
            </a:r>
          </a:p>
          <a:p>
            <a:pPr>
              <a:lnSpc>
                <a:spcPct val="150000"/>
              </a:lnSpc>
              <a:defRPr/>
            </a:pPr>
            <a:endParaRPr lang="en-US" altLang="zh-CN" sz="2400" dirty="0"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插桩语句</a:t>
            </a:r>
            <a:endParaRPr lang="zh-CN" altLang="en-US"/>
          </a:p>
        </p:txBody>
      </p:sp>
      <p:sp>
        <p:nvSpPr>
          <p:cNvPr id="3" name="内容占位符 2"/>
          <p:cNvSpPr>
            <a:spLocks noGrp="1"/>
          </p:cNvSpPr>
          <p:nvPr>
            <p:ph idx="1"/>
          </p:nvPr>
        </p:nvSpPr>
        <p:spPr/>
        <p:txBody>
          <a:bodyPr/>
          <a:lstStyle/>
          <a:p>
            <a:pPr>
              <a:lnSpc>
                <a:spcPct val="150000"/>
              </a:lnSpc>
            </a:pPr>
            <a:r>
              <a:rPr lang="zh-CN" altLang="en-US" sz="2400" b="1" dirty="0" smtClean="0"/>
              <a:t>断言语句</a:t>
            </a:r>
            <a:endParaRPr lang="en-US" altLang="zh-CN" sz="2400" b="1" dirty="0" smtClean="0"/>
          </a:p>
          <a:p>
            <a:pPr>
              <a:lnSpc>
                <a:spcPct val="150000"/>
              </a:lnSpc>
            </a:pPr>
            <a:r>
              <a:rPr lang="zh-CN" altLang="en-US" sz="2400" dirty="0" smtClean="0"/>
              <a:t>在程序中特定部位插入某些用以判断变量特性的语句，使得程序执行中这些语句得以证实，从而使程序的运行特性得到证实。</a:t>
            </a:r>
            <a:endParaRPr lang="en-US" altLang="zh-CN" sz="2400" dirty="0" smtClean="0"/>
          </a:p>
          <a:p>
            <a:pPr>
              <a:lnSpc>
                <a:spcPct val="150000"/>
              </a:lnSpc>
            </a:pPr>
            <a:r>
              <a:rPr lang="zh-CN" altLang="en-US" sz="2400" dirty="0" smtClean="0"/>
              <a:t>我们把插入的这些语句称为断言。这一做法是程序正确性证明的基本步骤，尽管算不上严格的证明，但方法本身仍然是很实用的。</a:t>
            </a:r>
            <a:endParaRPr lang="en-US" altLang="zh-CN" sz="2400" dirty="0" smtClean="0"/>
          </a:p>
          <a:p>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29</a:t>
            </a:fld>
            <a:endParaRPr lang="en-US" altLang="zh-CN"/>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50000"/>
              </a:lnSpc>
            </a:pPr>
            <a:r>
              <a:rPr lang="zh-CN" altLang="en-US" sz="3200" smtClean="0"/>
              <a:t>数据流测试</a:t>
            </a:r>
            <a:endParaRPr lang="en-US" altLang="zh-CN" sz="3200" smtClean="0"/>
          </a:p>
          <a:p>
            <a:pPr>
              <a:lnSpc>
                <a:spcPct val="150000"/>
              </a:lnSpc>
            </a:pPr>
            <a:r>
              <a:rPr lang="zh-CN" altLang="en-US" sz="3200" smtClean="0"/>
              <a:t>程序插桩</a:t>
            </a:r>
            <a:endParaRPr lang="en-US" altLang="zh-CN" sz="3200" smtClean="0"/>
          </a:p>
          <a:p>
            <a:pPr>
              <a:lnSpc>
                <a:spcPct val="150000"/>
              </a:lnSpc>
            </a:pPr>
            <a:r>
              <a:rPr lang="zh-CN" altLang="en-US" sz="3200" smtClean="0"/>
              <a:t>变异测试</a:t>
            </a:r>
            <a:endParaRPr lang="en-US" altLang="zh-CN" sz="3200" smtClean="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a:t>
            </a:fld>
            <a:endParaRPr lang="en-US" altLang="zh-CN"/>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中的断言</a:t>
            </a:r>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30</a:t>
            </a:fld>
            <a:endParaRPr lang="en-US" altLang="zh-CN"/>
          </a:p>
        </p:txBody>
      </p:sp>
      <p:pic>
        <p:nvPicPr>
          <p:cNvPr id="5" name="图片 4"/>
          <p:cNvPicPr>
            <a:picLocks noChangeAspect="1"/>
          </p:cNvPicPr>
          <p:nvPr/>
        </p:nvPicPr>
        <p:blipFill>
          <a:blip r:embed="rId2"/>
          <a:stretch>
            <a:fillRect/>
          </a:stretch>
        </p:blipFill>
        <p:spPr>
          <a:xfrm>
            <a:off x="457199" y="990600"/>
            <a:ext cx="8526417" cy="4724400"/>
          </a:xfrm>
          <a:prstGeom prst="rect">
            <a:avLst/>
          </a:prstGeom>
        </p:spPr>
      </p:pic>
      <p:sp>
        <p:nvSpPr>
          <p:cNvPr id="6" name="矩形 5"/>
          <p:cNvSpPr/>
          <p:nvPr/>
        </p:nvSpPr>
        <p:spPr bwMode="auto">
          <a:xfrm>
            <a:off x="1079500" y="3657600"/>
            <a:ext cx="5626100" cy="457200"/>
          </a:xfrm>
          <a:prstGeom prst="rect">
            <a:avLst/>
          </a:prstGeom>
          <a:noFill/>
          <a:ln w="222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0538453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灯片编号占位符 5"/>
          <p:cNvSpPr>
            <a:spLocks noGrp="1"/>
          </p:cNvSpPr>
          <p:nvPr>
            <p:ph type="sldNum" sz="quarter" idx="4294967295"/>
          </p:nvPr>
        </p:nvSpPr>
        <p:spPr>
          <a:xfrm>
            <a:off x="6553200" y="6248400"/>
            <a:ext cx="2133600" cy="457200"/>
          </a:xfrm>
          <a:prstGeom prst="rect">
            <a:avLst/>
          </a:prstGeom>
          <a:noFill/>
        </p:spPr>
        <p:txBody>
          <a:bodyPr/>
          <a:lstStyle/>
          <a:p>
            <a:fld id="{C3EFD4CF-694A-4F3E-9E58-E0E7BA70E6F5}" type="slidenum">
              <a:rPr lang="en-US" altLang="zh-CN">
                <a:solidFill>
                  <a:schemeClr val="tx1"/>
                </a:solidFill>
              </a:rPr>
              <a:pPr/>
              <a:t>31</a:t>
            </a:fld>
            <a:endParaRPr lang="en-US" altLang="zh-CN">
              <a:solidFill>
                <a:schemeClr val="tx1"/>
              </a:solidFill>
            </a:endParaRPr>
          </a:p>
        </p:txBody>
      </p:sp>
      <p:graphicFrame>
        <p:nvGraphicFramePr>
          <p:cNvPr id="20483" name="对象 2"/>
          <p:cNvGraphicFramePr>
            <a:graphicFrameLocks noChangeAspect="1"/>
          </p:cNvGraphicFramePr>
          <p:nvPr/>
        </p:nvGraphicFramePr>
        <p:xfrm>
          <a:off x="0" y="533400"/>
          <a:ext cx="4191000" cy="6096000"/>
        </p:xfrm>
        <a:graphic>
          <a:graphicData uri="http://schemas.openxmlformats.org/presentationml/2006/ole">
            <mc:AlternateContent xmlns:mc="http://schemas.openxmlformats.org/markup-compatibility/2006">
              <mc:Choice xmlns:v="urn:schemas-microsoft-com:vml" Requires="v">
                <p:oleObj spid="_x0000_s2074" r:id="rId3" imgW="4800960" imgH="3666960" progId="Word.Picture.8">
                  <p:embed/>
                </p:oleObj>
              </mc:Choice>
              <mc:Fallback>
                <p:oleObj r:id="rId3" imgW="4800960" imgH="3666960" progId="Word.Picture.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l="16498" t="2061" r="17023" b="2750"/>
                      <a:stretch>
                        <a:fillRect/>
                      </a:stretch>
                    </p:blipFill>
                    <p:spPr bwMode="auto">
                      <a:xfrm>
                        <a:off x="0" y="533400"/>
                        <a:ext cx="4191000" cy="60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228600" y="0"/>
            <a:ext cx="8229600" cy="523220"/>
          </a:xfrm>
          <a:prstGeom prst="rect">
            <a:avLst/>
          </a:prstGeom>
          <a:solidFill>
            <a:schemeClr val="accent1"/>
          </a:solidFill>
        </p:spPr>
        <p:txBody>
          <a:bodyPr wrap="square">
            <a:spAutoFit/>
          </a:bodyPr>
          <a:lstStyle/>
          <a:p>
            <a:r>
              <a:rPr lang="zh-CN" altLang="en-US" sz="2800" i="0" smtClean="0"/>
              <a:t>求两个非负数</a:t>
            </a:r>
            <a:r>
              <a:rPr lang="en-US" altLang="zh-CN" sz="2800" i="0" smtClean="0"/>
              <a:t>NUM</a:t>
            </a:r>
            <a:r>
              <a:rPr lang="zh-CN" altLang="en-US" sz="2800" i="0" smtClean="0"/>
              <a:t>和</a:t>
            </a:r>
            <a:r>
              <a:rPr lang="en-US" altLang="zh-CN" sz="2800" i="0" smtClean="0"/>
              <a:t>DEN</a:t>
            </a:r>
            <a:r>
              <a:rPr lang="zh-CN" altLang="en-US" sz="2800" i="0" smtClean="0"/>
              <a:t>之商的</a:t>
            </a:r>
            <a:r>
              <a:rPr lang="en-US" altLang="zh-CN" sz="2800" i="0" smtClean="0"/>
              <a:t>Wensley</a:t>
            </a:r>
            <a:r>
              <a:rPr lang="zh-CN" altLang="en-US" sz="2800" i="0" smtClean="0"/>
              <a:t>迭代算法</a:t>
            </a:r>
            <a:endParaRPr lang="zh-CN" altLang="en-US" sz="2800" i="0"/>
          </a:p>
        </p:txBody>
      </p:sp>
      <p:graphicFrame>
        <p:nvGraphicFramePr>
          <p:cNvPr id="2051" name="对象 3"/>
          <p:cNvGraphicFramePr>
            <a:graphicFrameLocks noChangeAspect="1"/>
          </p:cNvGraphicFramePr>
          <p:nvPr/>
        </p:nvGraphicFramePr>
        <p:xfrm>
          <a:off x="4191000" y="355600"/>
          <a:ext cx="4949825" cy="6502400"/>
        </p:xfrm>
        <a:graphic>
          <a:graphicData uri="http://schemas.openxmlformats.org/presentationml/2006/ole">
            <mc:AlternateContent xmlns:mc="http://schemas.openxmlformats.org/markup-compatibility/2006">
              <mc:Choice xmlns:v="urn:schemas-microsoft-com:vml" Requires="v">
                <p:oleObj spid="_x0000_s2075" r:id="rId5" imgW="4686480" imgH="5058000" progId="Word.Picture.8">
                  <p:embed/>
                </p:oleObj>
              </mc:Choice>
              <mc:Fallback>
                <p:oleObj r:id="rId5" imgW="4686480" imgH="5058000" progId="Word.Picture.8">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l="14671" t="1424" r="5377" b="1566"/>
                      <a:stretch>
                        <a:fillRect/>
                      </a:stretch>
                    </p:blipFill>
                    <p:spPr bwMode="auto">
                      <a:xfrm>
                        <a:off x="4191000" y="355600"/>
                        <a:ext cx="4949825" cy="650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r>
              <a:rPr lang="zh-CN" altLang="en-US" smtClean="0"/>
              <a:t>数据流测试</a:t>
            </a:r>
            <a:endParaRPr lang="en-US" altLang="zh-CN" smtClean="0"/>
          </a:p>
          <a:p>
            <a:r>
              <a:rPr lang="zh-CN" altLang="en-US" smtClean="0"/>
              <a:t>程序插桩</a:t>
            </a:r>
            <a:endParaRPr lang="en-US" altLang="zh-CN" smtClean="0"/>
          </a:p>
          <a:p>
            <a:r>
              <a:rPr lang="zh-CN" altLang="en-US" smtClean="0">
                <a:solidFill>
                  <a:srgbClr val="FF0000"/>
                </a:solidFill>
              </a:rPr>
              <a:t>变异测试</a:t>
            </a:r>
            <a:endParaRPr lang="en-US" altLang="zh-CN" smtClean="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32</a:t>
            </a:fld>
            <a:endParaRPr lang="en-US" altLang="zh-CN"/>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a:t>
            </a:r>
            <a:endParaRPr lang="zh-CN" altLang="en-US"/>
          </a:p>
        </p:txBody>
      </p:sp>
      <p:sp>
        <p:nvSpPr>
          <p:cNvPr id="3" name="内容占位符 2"/>
          <p:cNvSpPr>
            <a:spLocks noGrp="1"/>
          </p:cNvSpPr>
          <p:nvPr>
            <p:ph idx="1"/>
          </p:nvPr>
        </p:nvSpPr>
        <p:spPr/>
        <p:txBody>
          <a:bodyPr/>
          <a:lstStyle/>
          <a:p>
            <a:pPr>
              <a:lnSpc>
                <a:spcPct val="110000"/>
              </a:lnSpc>
            </a:pPr>
            <a:r>
              <a:rPr lang="zh-CN" altLang="en-US" sz="2400" smtClean="0"/>
              <a:t>经过多年的测试理论与实践研究，人们发现要找出程序中的所有错误是不可能的，现实的解决办法是尽可能</a:t>
            </a:r>
            <a:r>
              <a:rPr lang="zh-CN" altLang="en-US" sz="2400" smtClean="0">
                <a:solidFill>
                  <a:srgbClr val="FF0000"/>
                </a:solidFill>
              </a:rPr>
              <a:t>缩小错误搜索的范围</a:t>
            </a:r>
            <a:r>
              <a:rPr lang="zh-CN" altLang="en-US" sz="2400" smtClean="0"/>
              <a:t>，这样做的好处是，便于集中目标于对软件危害较大的错误，暂时忽略危害较小的错误，以此取得较高的测试效率，降低测试成本。</a:t>
            </a:r>
          </a:p>
          <a:p>
            <a:pPr>
              <a:lnSpc>
                <a:spcPct val="110000"/>
              </a:lnSpc>
            </a:pPr>
            <a:r>
              <a:rPr lang="zh-CN" altLang="en-US" sz="2400" smtClean="0">
                <a:solidFill>
                  <a:srgbClr val="FF0000"/>
                </a:solidFill>
              </a:rPr>
              <a:t>程序变异</a:t>
            </a:r>
            <a:r>
              <a:rPr lang="zh-CN" altLang="en-US" sz="2400" smtClean="0"/>
              <a:t>是一种</a:t>
            </a:r>
            <a:r>
              <a:rPr lang="zh-CN" altLang="en-US" sz="2400" smtClean="0">
                <a:solidFill>
                  <a:srgbClr val="0000FF"/>
                </a:solidFill>
              </a:rPr>
              <a:t>错误驱动测试</a:t>
            </a:r>
            <a:r>
              <a:rPr lang="zh-CN" altLang="en-US" sz="2400" smtClean="0"/>
              <a:t>，是针对某种类型的特定程序错误而提出来的。</a:t>
            </a:r>
            <a:endParaRPr lang="en-US" altLang="zh-CN" sz="2400" smtClean="0"/>
          </a:p>
          <a:p>
            <a:pPr>
              <a:lnSpc>
                <a:spcPct val="110000"/>
              </a:lnSpc>
            </a:pPr>
            <a:r>
              <a:rPr lang="zh-CN" altLang="en-US" sz="2400" smtClean="0"/>
              <a:t>程序变异测试的分类：</a:t>
            </a:r>
          </a:p>
          <a:p>
            <a:pPr lvl="1">
              <a:lnSpc>
                <a:spcPct val="110000"/>
              </a:lnSpc>
              <a:buNone/>
            </a:pPr>
            <a:r>
              <a:rPr lang="zh-CN" altLang="en-US" sz="2200" smtClean="0"/>
              <a:t>（</a:t>
            </a:r>
            <a:r>
              <a:rPr lang="en-US" altLang="zh-CN" sz="2200" smtClean="0"/>
              <a:t>1</a:t>
            </a:r>
            <a:r>
              <a:rPr lang="zh-CN" altLang="en-US" sz="2200" smtClean="0"/>
              <a:t>）程序</a:t>
            </a:r>
            <a:r>
              <a:rPr lang="zh-CN" altLang="en-US" sz="2200" b="1" smtClean="0">
                <a:solidFill>
                  <a:srgbClr val="0000FF"/>
                </a:solidFill>
              </a:rPr>
              <a:t>强变异</a:t>
            </a:r>
            <a:r>
              <a:rPr lang="zh-CN" altLang="en-US" sz="2200" smtClean="0"/>
              <a:t>测试（通常称：程序变异）</a:t>
            </a:r>
          </a:p>
          <a:p>
            <a:pPr lvl="1">
              <a:lnSpc>
                <a:spcPct val="110000"/>
              </a:lnSpc>
              <a:buNone/>
            </a:pPr>
            <a:r>
              <a:rPr lang="zh-CN" altLang="en-US" sz="2200" smtClean="0"/>
              <a:t>（</a:t>
            </a:r>
            <a:r>
              <a:rPr lang="en-US" altLang="zh-CN" sz="2200" smtClean="0"/>
              <a:t>2</a:t>
            </a:r>
            <a:r>
              <a:rPr lang="zh-CN" altLang="en-US" sz="2200" smtClean="0"/>
              <a:t>）程序</a:t>
            </a:r>
            <a:r>
              <a:rPr lang="zh-CN" altLang="en-US" sz="2200" b="1" smtClean="0">
                <a:solidFill>
                  <a:srgbClr val="0000FF"/>
                </a:solidFill>
              </a:rPr>
              <a:t>弱变异</a:t>
            </a:r>
            <a:r>
              <a:rPr lang="zh-CN" altLang="en-US" sz="2200" smtClean="0"/>
              <a:t>测试</a:t>
            </a:r>
          </a:p>
          <a:p>
            <a:pPr>
              <a:lnSpc>
                <a:spcPct val="110000"/>
              </a:lnSpc>
            </a:pP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程序变异思想</a:t>
            </a:r>
            <a:endParaRPr lang="zh-CN" altLang="en-US"/>
          </a:p>
        </p:txBody>
      </p:sp>
      <p:sp>
        <p:nvSpPr>
          <p:cNvPr id="3" name="内容占位符 2"/>
          <p:cNvSpPr>
            <a:spLocks noGrp="1"/>
          </p:cNvSpPr>
          <p:nvPr>
            <p:ph idx="1"/>
          </p:nvPr>
        </p:nvSpPr>
        <p:spPr>
          <a:xfrm>
            <a:off x="358775" y="914400"/>
            <a:ext cx="8556625" cy="5105400"/>
          </a:xfrm>
        </p:spPr>
        <p:txBody>
          <a:bodyPr/>
          <a:lstStyle/>
          <a:p>
            <a:pPr>
              <a:lnSpc>
                <a:spcPct val="110000"/>
              </a:lnSpc>
            </a:pPr>
            <a:r>
              <a:rPr lang="zh-CN" altLang="en-US" sz="2400" smtClean="0"/>
              <a:t>程序变异（</a:t>
            </a:r>
            <a:r>
              <a:rPr lang="en-US" altLang="zh-CN" sz="2400" smtClean="0"/>
              <a:t>Program Mutation</a:t>
            </a:r>
            <a:r>
              <a:rPr lang="zh-CN" altLang="en-US" sz="2400" smtClean="0"/>
              <a:t>）测试技术的基本思想是：</a:t>
            </a:r>
            <a:endParaRPr lang="en-US" altLang="zh-CN" sz="2400" smtClean="0"/>
          </a:p>
          <a:p>
            <a:pPr lvl="1">
              <a:lnSpc>
                <a:spcPct val="110000"/>
              </a:lnSpc>
            </a:pPr>
            <a:r>
              <a:rPr lang="zh-CN" altLang="en-US" smtClean="0">
                <a:solidFill>
                  <a:srgbClr val="0000FF"/>
                </a:solidFill>
              </a:rPr>
              <a:t>对于给定的程序</a:t>
            </a:r>
            <a:r>
              <a:rPr lang="en-US" altLang="zh-CN" smtClean="0">
                <a:solidFill>
                  <a:srgbClr val="0000FF"/>
                </a:solidFill>
              </a:rPr>
              <a:t>P</a:t>
            </a:r>
            <a:r>
              <a:rPr lang="zh-CN" altLang="en-US" smtClean="0">
                <a:solidFill>
                  <a:srgbClr val="0000FF"/>
                </a:solidFill>
              </a:rPr>
              <a:t>，先假定程序中存在一些小错误，每假设一个错误，程序</a:t>
            </a:r>
            <a:r>
              <a:rPr lang="en-US" altLang="zh-CN" smtClean="0">
                <a:solidFill>
                  <a:srgbClr val="0000FF"/>
                </a:solidFill>
              </a:rPr>
              <a:t>P</a:t>
            </a:r>
            <a:r>
              <a:rPr lang="zh-CN" altLang="en-US" smtClean="0">
                <a:solidFill>
                  <a:srgbClr val="0000FF"/>
                </a:solidFill>
              </a:rPr>
              <a:t>就变成</a:t>
            </a:r>
            <a:r>
              <a:rPr lang="en-US" altLang="zh-CN" smtClean="0">
                <a:solidFill>
                  <a:srgbClr val="0000FF"/>
                </a:solidFill>
              </a:rPr>
              <a:t>P′</a:t>
            </a:r>
            <a:r>
              <a:rPr lang="zh-CN" altLang="en-US" smtClean="0">
                <a:solidFill>
                  <a:srgbClr val="0000FF"/>
                </a:solidFill>
              </a:rPr>
              <a:t>，如果假设了</a:t>
            </a:r>
            <a:r>
              <a:rPr lang="en-US" altLang="zh-CN" smtClean="0">
                <a:solidFill>
                  <a:srgbClr val="0000FF"/>
                </a:solidFill>
              </a:rPr>
              <a:t>n</a:t>
            </a:r>
            <a:r>
              <a:rPr lang="zh-CN" altLang="en-US" smtClean="0">
                <a:solidFill>
                  <a:srgbClr val="0000FF"/>
                </a:solidFill>
              </a:rPr>
              <a:t>个错误：</a:t>
            </a:r>
            <a:r>
              <a:rPr lang="en-US" altLang="zh-CN" smtClean="0">
                <a:solidFill>
                  <a:srgbClr val="0000FF"/>
                </a:solidFill>
              </a:rPr>
              <a:t>e</a:t>
            </a:r>
            <a:r>
              <a:rPr lang="en-US" altLang="zh-CN" baseline="-25000" smtClean="0">
                <a:solidFill>
                  <a:srgbClr val="0000FF"/>
                </a:solidFill>
              </a:rPr>
              <a:t>1</a:t>
            </a:r>
            <a:r>
              <a:rPr lang="zh-CN" altLang="en-US" smtClean="0">
                <a:solidFill>
                  <a:srgbClr val="0000FF"/>
                </a:solidFill>
              </a:rPr>
              <a:t>，</a:t>
            </a:r>
            <a:r>
              <a:rPr lang="en-US" altLang="zh-CN" smtClean="0">
                <a:solidFill>
                  <a:srgbClr val="0000FF"/>
                </a:solidFill>
              </a:rPr>
              <a:t>e</a:t>
            </a:r>
            <a:r>
              <a:rPr lang="en-US" altLang="zh-CN" baseline="-25000" smtClean="0">
                <a:solidFill>
                  <a:srgbClr val="0000FF"/>
                </a:solidFill>
              </a:rPr>
              <a:t>2</a:t>
            </a:r>
            <a:r>
              <a:rPr lang="zh-CN" altLang="en-US" smtClean="0">
                <a:solidFill>
                  <a:srgbClr val="0000FF"/>
                </a:solidFill>
              </a:rPr>
              <a:t>，</a:t>
            </a:r>
            <a:r>
              <a:rPr lang="en-US" altLang="zh-CN" smtClean="0">
                <a:solidFill>
                  <a:srgbClr val="0000FF"/>
                </a:solidFill>
                <a:latin typeface="华文楷体" pitchFamily="2" charset="-122"/>
              </a:rPr>
              <a:t>…</a:t>
            </a:r>
            <a:r>
              <a:rPr lang="zh-CN" altLang="en-US" smtClean="0">
                <a:solidFill>
                  <a:srgbClr val="0000FF"/>
                </a:solidFill>
              </a:rPr>
              <a:t>，</a:t>
            </a:r>
            <a:r>
              <a:rPr lang="en-US" altLang="zh-CN" smtClean="0">
                <a:solidFill>
                  <a:srgbClr val="0000FF"/>
                </a:solidFill>
              </a:rPr>
              <a:t>e</a:t>
            </a:r>
            <a:r>
              <a:rPr lang="en-US" altLang="zh-CN" baseline="-25000" smtClean="0">
                <a:solidFill>
                  <a:srgbClr val="0000FF"/>
                </a:solidFill>
              </a:rPr>
              <a:t>n</a:t>
            </a:r>
            <a:r>
              <a:rPr lang="zh-CN" altLang="en-US" smtClean="0">
                <a:solidFill>
                  <a:srgbClr val="0000FF"/>
                </a:solidFill>
              </a:rPr>
              <a:t>，则对应有</a:t>
            </a:r>
            <a:r>
              <a:rPr lang="en-US" altLang="zh-CN" smtClean="0">
                <a:solidFill>
                  <a:srgbClr val="0000FF"/>
                </a:solidFill>
              </a:rPr>
              <a:t>n</a:t>
            </a:r>
            <a:r>
              <a:rPr lang="zh-CN" altLang="en-US" smtClean="0">
                <a:solidFill>
                  <a:srgbClr val="0000FF"/>
                </a:solidFill>
              </a:rPr>
              <a:t>个不同的程序：</a:t>
            </a:r>
            <a:r>
              <a:rPr lang="en-US" altLang="zh-CN" smtClean="0">
                <a:solidFill>
                  <a:srgbClr val="0000FF"/>
                </a:solidFill>
              </a:rPr>
              <a:t>P</a:t>
            </a:r>
            <a:r>
              <a:rPr lang="en-US" altLang="zh-CN" baseline="-25000" smtClean="0">
                <a:solidFill>
                  <a:srgbClr val="0000FF"/>
                </a:solidFill>
              </a:rPr>
              <a:t>1</a:t>
            </a:r>
            <a:r>
              <a:rPr lang="zh-CN" altLang="en-US" smtClean="0">
                <a:solidFill>
                  <a:srgbClr val="0000FF"/>
                </a:solidFill>
              </a:rPr>
              <a:t>，</a:t>
            </a:r>
            <a:r>
              <a:rPr lang="en-US" altLang="zh-CN" smtClean="0">
                <a:solidFill>
                  <a:srgbClr val="0000FF"/>
                </a:solidFill>
              </a:rPr>
              <a:t>P</a:t>
            </a:r>
            <a:r>
              <a:rPr lang="en-US" altLang="zh-CN" baseline="-25000" smtClean="0">
                <a:solidFill>
                  <a:srgbClr val="0000FF"/>
                </a:solidFill>
              </a:rPr>
              <a:t>2</a:t>
            </a:r>
            <a:r>
              <a:rPr lang="zh-CN" altLang="en-US" smtClean="0">
                <a:solidFill>
                  <a:srgbClr val="0000FF"/>
                </a:solidFill>
              </a:rPr>
              <a:t>，</a:t>
            </a:r>
            <a:r>
              <a:rPr lang="en-US" altLang="zh-CN" smtClean="0">
                <a:solidFill>
                  <a:srgbClr val="0000FF"/>
                </a:solidFill>
                <a:latin typeface="华文楷体" pitchFamily="2" charset="-122"/>
              </a:rPr>
              <a:t>…</a:t>
            </a:r>
            <a:r>
              <a:rPr lang="zh-CN" altLang="en-US" smtClean="0">
                <a:solidFill>
                  <a:srgbClr val="0000FF"/>
                </a:solidFill>
              </a:rPr>
              <a:t>，</a:t>
            </a:r>
            <a:r>
              <a:rPr lang="en-US" altLang="zh-CN" smtClean="0">
                <a:solidFill>
                  <a:srgbClr val="0000FF"/>
                </a:solidFill>
              </a:rPr>
              <a:t>P</a:t>
            </a:r>
            <a:r>
              <a:rPr lang="en-US" altLang="zh-CN" baseline="-25000" smtClean="0">
                <a:solidFill>
                  <a:srgbClr val="0000FF"/>
                </a:solidFill>
              </a:rPr>
              <a:t>n</a:t>
            </a:r>
            <a:r>
              <a:rPr lang="zh-CN" altLang="en-US" smtClean="0">
                <a:solidFill>
                  <a:srgbClr val="0000FF"/>
                </a:solidFill>
              </a:rPr>
              <a:t>，这里</a:t>
            </a:r>
            <a:r>
              <a:rPr lang="en-US" altLang="zh-CN" smtClean="0">
                <a:solidFill>
                  <a:srgbClr val="0000FF"/>
                </a:solidFill>
              </a:rPr>
              <a:t>P</a:t>
            </a:r>
            <a:r>
              <a:rPr lang="en-US" altLang="zh-CN" baseline="-25000" smtClean="0">
                <a:solidFill>
                  <a:srgbClr val="0000FF"/>
                </a:solidFill>
              </a:rPr>
              <a:t>i</a:t>
            </a:r>
            <a:r>
              <a:rPr lang="zh-CN" altLang="en-US" smtClean="0">
                <a:solidFill>
                  <a:srgbClr val="0000FF"/>
                </a:solidFill>
              </a:rPr>
              <a:t>称为</a:t>
            </a:r>
            <a:r>
              <a:rPr lang="en-US" altLang="zh-CN" smtClean="0">
                <a:solidFill>
                  <a:srgbClr val="0000FF"/>
                </a:solidFill>
              </a:rPr>
              <a:t>P</a:t>
            </a:r>
            <a:r>
              <a:rPr lang="zh-CN" altLang="en-US" smtClean="0">
                <a:solidFill>
                  <a:srgbClr val="0000FF"/>
                </a:solidFill>
              </a:rPr>
              <a:t>的</a:t>
            </a:r>
            <a:r>
              <a:rPr lang="zh-CN" altLang="en-US" b="1" smtClean="0">
                <a:solidFill>
                  <a:srgbClr val="FF0000"/>
                </a:solidFill>
              </a:rPr>
              <a:t>变异因子或变异体</a:t>
            </a:r>
            <a:r>
              <a:rPr lang="zh-CN" altLang="en-US" smtClean="0">
                <a:solidFill>
                  <a:srgbClr val="0000FF"/>
                </a:solidFill>
              </a:rPr>
              <a:t>。</a:t>
            </a:r>
            <a:endParaRPr lang="en-US" altLang="zh-CN" smtClean="0">
              <a:solidFill>
                <a:srgbClr val="0000FF"/>
              </a:solidFill>
            </a:endParaRPr>
          </a:p>
          <a:p>
            <a:pPr>
              <a:lnSpc>
                <a:spcPct val="110000"/>
              </a:lnSpc>
            </a:pPr>
            <a:r>
              <a:rPr lang="zh-CN" altLang="en-US" sz="2400" smtClean="0"/>
              <a:t>理论上，若</a:t>
            </a:r>
            <a:r>
              <a:rPr lang="en-US" altLang="zh-CN" sz="2400" smtClean="0"/>
              <a:t>P</a:t>
            </a:r>
            <a:r>
              <a:rPr lang="zh-CN" altLang="en-US" sz="2400" smtClean="0"/>
              <a:t>正确， </a:t>
            </a:r>
            <a:r>
              <a:rPr lang="en-US" altLang="zh-CN" sz="2400" smtClean="0"/>
              <a:t>P</a:t>
            </a:r>
            <a:r>
              <a:rPr lang="en-US" altLang="zh-CN" sz="2400" baseline="-25000" smtClean="0"/>
              <a:t>i</a:t>
            </a:r>
            <a:r>
              <a:rPr lang="zh-CN" altLang="en-US" sz="2400" smtClean="0"/>
              <a:t>肯定错误，即存在测试数据</a:t>
            </a:r>
            <a:r>
              <a:rPr lang="en-US" altLang="zh-CN" sz="2400" smtClean="0"/>
              <a:t>C</a:t>
            </a:r>
            <a:r>
              <a:rPr lang="en-US" altLang="zh-CN" sz="2400" baseline="-25000" smtClean="0"/>
              <a:t>i</a:t>
            </a:r>
            <a:r>
              <a:rPr lang="zh-CN" altLang="en-US" sz="2400" smtClean="0"/>
              <a:t>，使得</a:t>
            </a:r>
            <a:r>
              <a:rPr lang="en-US" altLang="zh-CN" sz="2400" smtClean="0"/>
              <a:t>P</a:t>
            </a:r>
            <a:r>
              <a:rPr lang="zh-CN" altLang="en-US" sz="2400" smtClean="0"/>
              <a:t>和</a:t>
            </a:r>
            <a:r>
              <a:rPr lang="en-US" altLang="zh-CN" sz="2400" smtClean="0"/>
              <a:t>P</a:t>
            </a:r>
            <a:r>
              <a:rPr lang="en-US" altLang="zh-CN" sz="2400" baseline="-25000" smtClean="0"/>
              <a:t>i</a:t>
            </a:r>
            <a:r>
              <a:rPr lang="zh-CN" altLang="en-US" sz="2400" smtClean="0"/>
              <a:t>的输出结果是不同的。</a:t>
            </a:r>
            <a:endParaRPr lang="en-US" altLang="zh-CN" sz="2400" smtClean="0"/>
          </a:p>
          <a:p>
            <a:pPr>
              <a:lnSpc>
                <a:spcPct val="110000"/>
              </a:lnSpc>
            </a:pPr>
            <a:r>
              <a:rPr lang="zh-CN" altLang="en-US" sz="2400" smtClean="0"/>
              <a:t>因此，根据程序</a:t>
            </a:r>
            <a:r>
              <a:rPr lang="en-US" altLang="zh-CN" sz="2400" smtClean="0"/>
              <a:t>P</a:t>
            </a:r>
            <a:r>
              <a:rPr lang="zh-CN" altLang="en-US" sz="2400" smtClean="0"/>
              <a:t>和每个变异的程序，可以求得</a:t>
            </a:r>
            <a:r>
              <a:rPr lang="en-US" altLang="zh-CN" sz="2400" smtClean="0"/>
              <a:t>P</a:t>
            </a:r>
            <a:r>
              <a:rPr lang="en-US" altLang="zh-CN" sz="2400" baseline="-25000" smtClean="0"/>
              <a:t>1</a:t>
            </a:r>
            <a:r>
              <a:rPr lang="zh-CN" altLang="en-US" sz="2400" smtClean="0"/>
              <a:t>，</a:t>
            </a:r>
            <a:r>
              <a:rPr lang="en-US" altLang="zh-CN" sz="2400" smtClean="0"/>
              <a:t>P</a:t>
            </a:r>
            <a:r>
              <a:rPr lang="en-US" altLang="zh-CN" sz="2400" baseline="-25000" smtClean="0"/>
              <a:t>2</a:t>
            </a:r>
            <a:r>
              <a:rPr lang="en-US" altLang="zh-CN" sz="2400" smtClean="0">
                <a:latin typeface="华文楷体" pitchFamily="2" charset="-122"/>
              </a:rPr>
              <a:t>…</a:t>
            </a:r>
            <a:r>
              <a:rPr lang="zh-CN" altLang="en-US" sz="2400" smtClean="0"/>
              <a:t>，</a:t>
            </a:r>
            <a:r>
              <a:rPr lang="en-US" altLang="zh-CN" sz="2400" smtClean="0"/>
              <a:t>P</a:t>
            </a:r>
            <a:r>
              <a:rPr lang="en-US" altLang="zh-CN" sz="2400" baseline="-25000" smtClean="0"/>
              <a:t>n</a:t>
            </a:r>
            <a:r>
              <a:rPr lang="zh-CN" altLang="en-US" sz="2400" smtClean="0"/>
              <a:t>的测试数据集</a:t>
            </a:r>
            <a:r>
              <a:rPr lang="en-US" altLang="zh-CN" sz="2400" smtClean="0"/>
              <a:t>C={C</a:t>
            </a:r>
            <a:r>
              <a:rPr lang="en-US" altLang="zh-CN" sz="2400" baseline="-25000" smtClean="0"/>
              <a:t>1</a:t>
            </a:r>
            <a:r>
              <a:rPr lang="zh-CN" altLang="en-US" sz="2400" smtClean="0"/>
              <a:t>，</a:t>
            </a:r>
            <a:r>
              <a:rPr lang="en-US" altLang="zh-CN" sz="2400" smtClean="0"/>
              <a:t>C</a:t>
            </a:r>
            <a:r>
              <a:rPr lang="en-US" altLang="zh-CN" sz="2400" baseline="-25000" smtClean="0"/>
              <a:t>2</a:t>
            </a:r>
            <a:r>
              <a:rPr lang="zh-CN" altLang="en-US" sz="2400" smtClean="0"/>
              <a:t>，</a:t>
            </a:r>
            <a:r>
              <a:rPr lang="en-US" altLang="zh-CN" sz="2400" smtClean="0">
                <a:latin typeface="华文楷体" pitchFamily="2" charset="-122"/>
              </a:rPr>
              <a:t>…</a:t>
            </a:r>
            <a:r>
              <a:rPr lang="zh-CN" altLang="en-US" sz="2400" smtClean="0"/>
              <a:t>，</a:t>
            </a:r>
            <a:r>
              <a:rPr lang="en-US" altLang="zh-CN" sz="2400" smtClean="0"/>
              <a:t>C</a:t>
            </a:r>
            <a:r>
              <a:rPr lang="en-US" altLang="zh-CN" sz="2400" baseline="-25000" smtClean="0"/>
              <a:t>n</a:t>
            </a:r>
            <a:r>
              <a:rPr lang="en-US" altLang="zh-CN" sz="2400" smtClean="0"/>
              <a:t>}</a:t>
            </a:r>
            <a:r>
              <a:rPr lang="zh-CN" altLang="en-US" sz="2400" smtClean="0"/>
              <a:t>。运行</a:t>
            </a:r>
            <a:r>
              <a:rPr lang="en-US" altLang="zh-CN" sz="2400" smtClean="0"/>
              <a:t>C</a:t>
            </a:r>
            <a:r>
              <a:rPr lang="zh-CN" altLang="en-US" sz="2400" smtClean="0"/>
              <a:t>，如果对每一个</a:t>
            </a:r>
            <a:r>
              <a:rPr lang="en-US" altLang="zh-CN" sz="2400" smtClean="0"/>
              <a:t>C</a:t>
            </a:r>
            <a:r>
              <a:rPr lang="en-US" altLang="zh-CN" sz="2400" baseline="-25000" smtClean="0"/>
              <a:t>i</a:t>
            </a:r>
            <a:r>
              <a:rPr lang="zh-CN" altLang="en-US" sz="2400" smtClean="0"/>
              <a:t>，</a:t>
            </a:r>
            <a:r>
              <a:rPr lang="en-US" altLang="zh-CN" sz="2400" smtClean="0"/>
              <a:t>P</a:t>
            </a:r>
            <a:r>
              <a:rPr lang="zh-CN" altLang="en-US" sz="2400" smtClean="0"/>
              <a:t>都是正确的，而</a:t>
            </a:r>
            <a:r>
              <a:rPr lang="en-US" altLang="zh-CN" sz="2400" smtClean="0"/>
              <a:t>P</a:t>
            </a:r>
            <a:r>
              <a:rPr lang="en-US" altLang="zh-CN" sz="2400" baseline="-25000" smtClean="0"/>
              <a:t>i</a:t>
            </a:r>
            <a:r>
              <a:rPr lang="zh-CN" altLang="en-US" sz="2400" smtClean="0"/>
              <a:t>都是错误的，这说明</a:t>
            </a:r>
            <a:r>
              <a:rPr lang="en-US" altLang="zh-CN" sz="2400" smtClean="0"/>
              <a:t>P</a:t>
            </a:r>
            <a:r>
              <a:rPr lang="zh-CN" altLang="en-US" sz="2400" smtClean="0"/>
              <a:t>的正确性较高。如果对某个</a:t>
            </a:r>
            <a:r>
              <a:rPr lang="en-US" altLang="zh-CN" sz="2400" smtClean="0"/>
              <a:t>C</a:t>
            </a:r>
            <a:r>
              <a:rPr lang="en-US" altLang="zh-CN" sz="2400" baseline="-25000" smtClean="0"/>
              <a:t>i</a:t>
            </a:r>
            <a:r>
              <a:rPr lang="zh-CN" altLang="en-US" sz="2400" smtClean="0"/>
              <a:t>，</a:t>
            </a:r>
            <a:r>
              <a:rPr lang="en-US" altLang="zh-CN" sz="2400" smtClean="0"/>
              <a:t>P</a:t>
            </a:r>
            <a:r>
              <a:rPr lang="zh-CN" altLang="en-US" sz="2400" smtClean="0"/>
              <a:t>是错误的，而</a:t>
            </a:r>
            <a:r>
              <a:rPr lang="en-US" altLang="zh-CN" sz="2400" smtClean="0"/>
              <a:t>P</a:t>
            </a:r>
            <a:r>
              <a:rPr lang="en-US" altLang="zh-CN" sz="2400" baseline="-25000" smtClean="0"/>
              <a:t>i</a:t>
            </a:r>
            <a:r>
              <a:rPr lang="zh-CN" altLang="en-US" sz="2400" smtClean="0"/>
              <a:t>是正确的，这说明</a:t>
            </a:r>
            <a:r>
              <a:rPr lang="en-US" altLang="zh-CN" sz="2400" smtClean="0"/>
              <a:t>P</a:t>
            </a:r>
            <a:r>
              <a:rPr lang="zh-CN" altLang="en-US" sz="2400" smtClean="0"/>
              <a:t>存在错误，而错误就是</a:t>
            </a:r>
            <a:r>
              <a:rPr lang="en-US" altLang="zh-CN" sz="2400" smtClean="0"/>
              <a:t>e</a:t>
            </a:r>
            <a:r>
              <a:rPr lang="en-US" altLang="zh-CN" sz="2400" baseline="-25000" smtClean="0"/>
              <a:t>i</a:t>
            </a:r>
            <a:r>
              <a:rPr lang="zh-CN" altLang="en-US" sz="2400" smtClean="0"/>
              <a:t>。</a:t>
            </a:r>
          </a:p>
          <a:p>
            <a:pPr>
              <a:lnSpc>
                <a:spcPct val="110000"/>
              </a:lnSpc>
            </a:pP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程序变异思想</a:t>
            </a:r>
            <a:endParaRPr lang="zh-CN" altLang="en-US"/>
          </a:p>
        </p:txBody>
      </p:sp>
      <p:sp>
        <p:nvSpPr>
          <p:cNvPr id="3" name="内容占位符 2"/>
          <p:cNvSpPr>
            <a:spLocks noGrp="1"/>
          </p:cNvSpPr>
          <p:nvPr>
            <p:ph idx="1"/>
          </p:nvPr>
        </p:nvSpPr>
        <p:spPr/>
        <p:txBody>
          <a:bodyPr/>
          <a:lstStyle/>
          <a:p>
            <a:pPr>
              <a:lnSpc>
                <a:spcPct val="120000"/>
              </a:lnSpc>
            </a:pPr>
            <a:r>
              <a:rPr lang="zh-CN" altLang="en-US" smtClean="0">
                <a:latin typeface="+mn-ea"/>
                <a:ea typeface="+mn-ea"/>
              </a:rPr>
              <a:t>给定一个程序</a:t>
            </a:r>
            <a:r>
              <a:rPr lang="en-US" altLang="zh-CN" smtClean="0">
                <a:latin typeface="+mn-ea"/>
                <a:ea typeface="+mn-ea"/>
              </a:rPr>
              <a:t>P</a:t>
            </a:r>
            <a:r>
              <a:rPr lang="zh-CN" altLang="en-US" smtClean="0">
                <a:latin typeface="+mn-ea"/>
                <a:ea typeface="+mn-ea"/>
              </a:rPr>
              <a:t>和一个测试数据集</a:t>
            </a:r>
            <a:r>
              <a:rPr lang="en-US" altLang="zh-CN" smtClean="0">
                <a:latin typeface="+mn-ea"/>
                <a:ea typeface="+mn-ea"/>
              </a:rPr>
              <a:t>T</a:t>
            </a:r>
            <a:r>
              <a:rPr lang="zh-CN" altLang="en-US" smtClean="0">
                <a:latin typeface="+mn-ea"/>
                <a:ea typeface="+mn-ea"/>
              </a:rPr>
              <a:t>，通过</a:t>
            </a:r>
            <a:r>
              <a:rPr lang="zh-CN" altLang="en-US" smtClean="0">
                <a:solidFill>
                  <a:srgbClr val="FF0000"/>
                </a:solidFill>
                <a:latin typeface="+mn-ea"/>
                <a:ea typeface="+mn-ea"/>
              </a:rPr>
              <a:t>变异算子</a:t>
            </a:r>
            <a:r>
              <a:rPr lang="zh-CN" altLang="en-US" smtClean="0">
                <a:latin typeface="+mn-ea"/>
                <a:ea typeface="+mn-ea"/>
              </a:rPr>
              <a:t>为</a:t>
            </a:r>
            <a:r>
              <a:rPr lang="en-US" altLang="zh-CN" smtClean="0">
                <a:latin typeface="+mn-ea"/>
                <a:ea typeface="+mn-ea"/>
              </a:rPr>
              <a:t>P</a:t>
            </a:r>
            <a:r>
              <a:rPr lang="zh-CN" altLang="en-US" smtClean="0">
                <a:latin typeface="+mn-ea"/>
                <a:ea typeface="+mn-ea"/>
              </a:rPr>
              <a:t>产生一组</a:t>
            </a:r>
            <a:r>
              <a:rPr lang="zh-CN" altLang="en-US" smtClean="0">
                <a:solidFill>
                  <a:srgbClr val="0000FF"/>
                </a:solidFill>
                <a:latin typeface="+mn-ea"/>
                <a:ea typeface="+mn-ea"/>
              </a:rPr>
              <a:t>变异体</a:t>
            </a:r>
            <a:r>
              <a:rPr lang="en-US" altLang="zh-CN" smtClean="0">
                <a:latin typeface="+mn-ea"/>
                <a:ea typeface="+mn-ea"/>
              </a:rPr>
              <a:t>M</a:t>
            </a:r>
            <a:r>
              <a:rPr lang="en-US" altLang="zh-CN" baseline="-25000" smtClean="0">
                <a:latin typeface="+mn-ea"/>
                <a:ea typeface="+mn-ea"/>
              </a:rPr>
              <a:t>i</a:t>
            </a:r>
            <a:r>
              <a:rPr lang="zh-CN" altLang="en-US" smtClean="0">
                <a:latin typeface="+mn-ea"/>
                <a:ea typeface="+mn-ea"/>
              </a:rPr>
              <a:t>（合乎语法的变更），对</a:t>
            </a:r>
            <a:r>
              <a:rPr lang="en-US" altLang="zh-CN" smtClean="0">
                <a:latin typeface="+mn-ea"/>
                <a:ea typeface="+mn-ea"/>
              </a:rPr>
              <a:t>P</a:t>
            </a:r>
            <a:r>
              <a:rPr lang="zh-CN" altLang="en-US" smtClean="0">
                <a:latin typeface="+mn-ea"/>
                <a:ea typeface="+mn-ea"/>
              </a:rPr>
              <a:t>和</a:t>
            </a:r>
            <a:r>
              <a:rPr lang="en-US" altLang="zh-CN" smtClean="0">
                <a:latin typeface="+mn-ea"/>
                <a:ea typeface="+mn-ea"/>
              </a:rPr>
              <a:t>M</a:t>
            </a:r>
            <a:r>
              <a:rPr lang="zh-CN" altLang="en-US" smtClean="0">
                <a:latin typeface="+mn-ea"/>
                <a:ea typeface="+mn-ea"/>
              </a:rPr>
              <a:t>都使用</a:t>
            </a:r>
            <a:r>
              <a:rPr lang="en-US" altLang="zh-CN" smtClean="0">
                <a:latin typeface="+mn-ea"/>
                <a:ea typeface="+mn-ea"/>
              </a:rPr>
              <a:t>T</a:t>
            </a:r>
            <a:r>
              <a:rPr lang="zh-CN" altLang="en-US" smtClean="0">
                <a:latin typeface="+mn-ea"/>
                <a:ea typeface="+mn-ea"/>
              </a:rPr>
              <a:t>进行测试运行。</a:t>
            </a:r>
            <a:endParaRPr lang="en-US" altLang="zh-CN" smtClean="0">
              <a:latin typeface="+mn-ea"/>
              <a:ea typeface="+mn-ea"/>
            </a:endParaRPr>
          </a:p>
          <a:p>
            <a:pPr>
              <a:lnSpc>
                <a:spcPct val="120000"/>
              </a:lnSpc>
            </a:pPr>
            <a:r>
              <a:rPr lang="zh-CN" altLang="en-US" smtClean="0">
                <a:latin typeface="+mn-ea"/>
                <a:ea typeface="+mn-ea"/>
              </a:rPr>
              <a:t>如果某</a:t>
            </a:r>
            <a:r>
              <a:rPr lang="en-US" altLang="zh-CN" smtClean="0">
                <a:latin typeface="+mn-ea"/>
                <a:ea typeface="+mn-ea"/>
              </a:rPr>
              <a:t>M</a:t>
            </a:r>
            <a:r>
              <a:rPr lang="en-US" altLang="zh-CN" baseline="-25000" smtClean="0">
                <a:latin typeface="+mn-ea"/>
                <a:ea typeface="+mn-ea"/>
              </a:rPr>
              <a:t>i</a:t>
            </a:r>
            <a:r>
              <a:rPr lang="zh-CN" altLang="en-US" smtClean="0">
                <a:latin typeface="+mn-ea"/>
                <a:ea typeface="+mn-ea"/>
              </a:rPr>
              <a:t>在某个测试输入</a:t>
            </a:r>
            <a:r>
              <a:rPr lang="en-US" altLang="zh-CN" smtClean="0">
                <a:latin typeface="+mn-ea"/>
                <a:ea typeface="+mn-ea"/>
              </a:rPr>
              <a:t>t</a:t>
            </a:r>
            <a:r>
              <a:rPr lang="zh-CN" altLang="en-US" smtClean="0">
                <a:latin typeface="+mn-ea"/>
                <a:ea typeface="+mn-ea"/>
              </a:rPr>
              <a:t>上与</a:t>
            </a:r>
            <a:r>
              <a:rPr lang="en-US" altLang="zh-CN" smtClean="0">
                <a:latin typeface="+mn-ea"/>
                <a:ea typeface="+mn-ea"/>
              </a:rPr>
              <a:t>P</a:t>
            </a:r>
            <a:r>
              <a:rPr lang="zh-CN" altLang="en-US" smtClean="0">
                <a:latin typeface="+mn-ea"/>
                <a:ea typeface="+mn-ea"/>
              </a:rPr>
              <a:t>产生不同的结果，则该</a:t>
            </a:r>
            <a:r>
              <a:rPr lang="en-US" altLang="zh-CN" smtClean="0">
                <a:latin typeface="+mn-ea"/>
                <a:ea typeface="+mn-ea"/>
              </a:rPr>
              <a:t>M</a:t>
            </a:r>
            <a:r>
              <a:rPr lang="en-US" altLang="zh-CN" baseline="-25000" smtClean="0">
                <a:latin typeface="+mn-ea"/>
                <a:ea typeface="+mn-ea"/>
              </a:rPr>
              <a:t>i</a:t>
            </a:r>
            <a:r>
              <a:rPr lang="zh-CN" altLang="en-US" smtClean="0">
                <a:latin typeface="+mn-ea"/>
                <a:ea typeface="+mn-ea"/>
              </a:rPr>
              <a:t>被</a:t>
            </a:r>
            <a:r>
              <a:rPr lang="zh-CN" altLang="en-US" smtClean="0">
                <a:solidFill>
                  <a:srgbClr val="0000FF"/>
                </a:solidFill>
                <a:latin typeface="+mn-ea"/>
                <a:ea typeface="+mn-ea"/>
              </a:rPr>
              <a:t>杀死</a:t>
            </a:r>
            <a:r>
              <a:rPr lang="zh-CN" altLang="en-US" smtClean="0">
                <a:latin typeface="+mn-ea"/>
                <a:ea typeface="+mn-ea"/>
              </a:rPr>
              <a:t>；若某</a:t>
            </a:r>
            <a:r>
              <a:rPr lang="en-US" altLang="zh-CN" smtClean="0">
                <a:latin typeface="+mn-ea"/>
                <a:ea typeface="+mn-ea"/>
              </a:rPr>
              <a:t>M</a:t>
            </a:r>
            <a:r>
              <a:rPr lang="en-US" altLang="zh-CN" baseline="-25000" smtClean="0">
                <a:latin typeface="+mn-ea"/>
                <a:ea typeface="+mn-ea"/>
              </a:rPr>
              <a:t>i</a:t>
            </a:r>
            <a:r>
              <a:rPr lang="zh-CN" altLang="en-US" smtClean="0">
                <a:latin typeface="+mn-ea"/>
                <a:ea typeface="+mn-ea"/>
              </a:rPr>
              <a:t>在所有的测试数据集上都与</a:t>
            </a:r>
            <a:r>
              <a:rPr lang="en-US" altLang="zh-CN" smtClean="0">
                <a:latin typeface="+mn-ea"/>
                <a:ea typeface="+mn-ea"/>
              </a:rPr>
              <a:t>P</a:t>
            </a:r>
            <a:r>
              <a:rPr lang="zh-CN" altLang="en-US" smtClean="0">
                <a:latin typeface="+mn-ea"/>
                <a:ea typeface="+mn-ea"/>
              </a:rPr>
              <a:t>产生相同的结果，则称其为</a:t>
            </a:r>
            <a:r>
              <a:rPr lang="zh-CN" altLang="en-US" smtClean="0">
                <a:solidFill>
                  <a:srgbClr val="0000FF"/>
                </a:solidFill>
                <a:latin typeface="+mn-ea"/>
                <a:ea typeface="+mn-ea"/>
              </a:rPr>
              <a:t>活的变异体</a:t>
            </a:r>
            <a:r>
              <a:rPr lang="zh-CN" altLang="en-US" smtClean="0">
                <a:latin typeface="+mn-ea"/>
                <a:ea typeface="+mn-ea"/>
              </a:rPr>
              <a:t>。</a:t>
            </a:r>
            <a:endParaRPr lang="en-US" altLang="zh-CN" smtClean="0">
              <a:latin typeface="+mn-ea"/>
              <a:ea typeface="+mn-ea"/>
            </a:endParaRPr>
          </a:p>
          <a:p>
            <a:pPr>
              <a:lnSpc>
                <a:spcPct val="120000"/>
              </a:lnSpc>
            </a:pPr>
            <a:r>
              <a:rPr lang="zh-CN" altLang="en-US" smtClean="0">
                <a:latin typeface="+mn-ea"/>
                <a:ea typeface="+mn-ea"/>
              </a:rPr>
              <a:t>接下来对活的变异体进行分析，检查其是否</a:t>
            </a:r>
            <a:r>
              <a:rPr lang="zh-CN" altLang="en-US" smtClean="0">
                <a:solidFill>
                  <a:srgbClr val="0000FF"/>
                </a:solidFill>
                <a:latin typeface="+mn-ea"/>
                <a:ea typeface="+mn-ea"/>
              </a:rPr>
              <a:t>等价</a:t>
            </a:r>
            <a:r>
              <a:rPr lang="zh-CN" altLang="en-US" smtClean="0">
                <a:latin typeface="+mn-ea"/>
                <a:ea typeface="+mn-ea"/>
              </a:rPr>
              <a:t>于</a:t>
            </a:r>
            <a:r>
              <a:rPr lang="en-US" altLang="zh-CN" smtClean="0">
                <a:latin typeface="+mn-ea"/>
                <a:ea typeface="+mn-ea"/>
              </a:rPr>
              <a:t>P</a:t>
            </a:r>
            <a:r>
              <a:rPr lang="zh-CN" altLang="en-US" smtClean="0">
                <a:latin typeface="+mn-ea"/>
                <a:ea typeface="+mn-ea"/>
              </a:rPr>
              <a:t>；对不等价于</a:t>
            </a:r>
            <a:r>
              <a:rPr lang="en-US" altLang="zh-CN" smtClean="0">
                <a:latin typeface="+mn-ea"/>
                <a:ea typeface="+mn-ea"/>
              </a:rPr>
              <a:t>P</a:t>
            </a:r>
            <a:r>
              <a:rPr lang="zh-CN" altLang="en-US" smtClean="0">
                <a:latin typeface="+mn-ea"/>
                <a:ea typeface="+mn-ea"/>
              </a:rPr>
              <a:t>的变异体</a:t>
            </a:r>
            <a:r>
              <a:rPr lang="en-US" altLang="zh-CN" smtClean="0">
                <a:latin typeface="+mn-ea"/>
                <a:ea typeface="+mn-ea"/>
              </a:rPr>
              <a:t>M</a:t>
            </a:r>
            <a:r>
              <a:rPr lang="zh-CN" altLang="en-US" smtClean="0">
                <a:latin typeface="+mn-ea"/>
                <a:ea typeface="+mn-ea"/>
              </a:rPr>
              <a:t>进行进一步的测试，直到</a:t>
            </a:r>
            <a:r>
              <a:rPr lang="zh-CN" altLang="en-US" smtClean="0">
                <a:solidFill>
                  <a:srgbClr val="0000FF"/>
                </a:solidFill>
                <a:latin typeface="+mn-ea"/>
                <a:ea typeface="+mn-ea"/>
              </a:rPr>
              <a:t>充分性度量</a:t>
            </a:r>
            <a:r>
              <a:rPr lang="zh-CN" altLang="en-US" smtClean="0">
                <a:latin typeface="+mn-ea"/>
                <a:ea typeface="+mn-ea"/>
              </a:rPr>
              <a:t>达到满意的程度。</a:t>
            </a:r>
          </a:p>
          <a:p>
            <a:pPr>
              <a:lnSpc>
                <a:spcPct val="120000"/>
              </a:lnSpc>
            </a:pP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真假美猴王</a:t>
            </a:r>
            <a:endParaRPr lang="zh-CN" altLang="en-US" dirty="0"/>
          </a:p>
        </p:txBody>
      </p:sp>
      <p:sp>
        <p:nvSpPr>
          <p:cNvPr id="3" name="内容占位符 2"/>
          <p:cNvSpPr>
            <a:spLocks noGrp="1"/>
          </p:cNvSpPr>
          <p:nvPr>
            <p:ph idx="1"/>
          </p:nvPr>
        </p:nvSpPr>
        <p:spPr/>
        <p:txBody>
          <a:bodyPr/>
          <a:lstStyle/>
          <a:p>
            <a:pPr lvl="0">
              <a:lnSpc>
                <a:spcPct val="120000"/>
              </a:lnSpc>
            </a:pPr>
            <a:r>
              <a:rPr lang="zh-CN" altLang="zh-CN" dirty="0" smtClean="0"/>
              <a:t>在</a:t>
            </a:r>
            <a:r>
              <a:rPr lang="zh-CN" altLang="zh-CN" dirty="0"/>
              <a:t>唐僧那：念</a:t>
            </a:r>
            <a:r>
              <a:rPr lang="zh-CN" altLang="zh-CN" b="1" dirty="0">
                <a:solidFill>
                  <a:srgbClr val="0000FF"/>
                </a:solidFill>
              </a:rPr>
              <a:t>紧箍咒</a:t>
            </a:r>
            <a:r>
              <a:rPr lang="zh-CN" altLang="zh-CN" dirty="0"/>
              <a:t>，两个都喊疼，自然看不出哪个真假</a:t>
            </a:r>
            <a:r>
              <a:rPr lang="zh-CN" altLang="zh-CN" dirty="0" smtClean="0"/>
              <a:t>；</a:t>
            </a:r>
            <a:endParaRPr lang="en-US" altLang="zh-CN" dirty="0" smtClean="0"/>
          </a:p>
          <a:p>
            <a:pPr lvl="0">
              <a:lnSpc>
                <a:spcPct val="120000"/>
              </a:lnSpc>
            </a:pPr>
            <a:r>
              <a:rPr lang="zh-CN" altLang="zh-CN" dirty="0" smtClean="0"/>
              <a:t>到</a:t>
            </a:r>
            <a:r>
              <a:rPr lang="zh-CN" altLang="zh-CN" dirty="0"/>
              <a:t>天宫：拖塔天王拿</a:t>
            </a:r>
            <a:r>
              <a:rPr lang="zh-CN" altLang="zh-CN" b="1" dirty="0">
                <a:solidFill>
                  <a:srgbClr val="0000FF"/>
                </a:solidFill>
              </a:rPr>
              <a:t>照妖镜</a:t>
            </a:r>
            <a:r>
              <a:rPr lang="zh-CN" altLang="zh-CN" dirty="0"/>
              <a:t>照，也看不出</a:t>
            </a:r>
            <a:r>
              <a:rPr lang="zh-CN" altLang="zh-CN" dirty="0" smtClean="0"/>
              <a:t>；</a:t>
            </a:r>
            <a:endParaRPr lang="en-US" altLang="zh-CN" dirty="0" smtClean="0"/>
          </a:p>
          <a:p>
            <a:pPr lvl="0">
              <a:lnSpc>
                <a:spcPct val="120000"/>
              </a:lnSpc>
            </a:pPr>
            <a:r>
              <a:rPr lang="zh-CN" altLang="zh-CN" dirty="0" smtClean="0"/>
              <a:t>又</a:t>
            </a:r>
            <a:r>
              <a:rPr lang="zh-CN" altLang="zh-CN" dirty="0"/>
              <a:t>到观音那：观音也</a:t>
            </a:r>
            <a:r>
              <a:rPr lang="zh-CN" altLang="zh-CN" b="1" dirty="0">
                <a:solidFill>
                  <a:srgbClr val="0000FF"/>
                </a:solidFill>
              </a:rPr>
              <a:t>看</a:t>
            </a:r>
            <a:r>
              <a:rPr lang="zh-CN" altLang="zh-CN" dirty="0"/>
              <a:t>不出</a:t>
            </a:r>
            <a:r>
              <a:rPr lang="zh-CN" altLang="zh-CN" dirty="0" smtClean="0"/>
              <a:t>。</a:t>
            </a:r>
            <a:endParaRPr lang="en-US" altLang="zh-CN" dirty="0" smtClean="0"/>
          </a:p>
          <a:p>
            <a:pPr lvl="0">
              <a:lnSpc>
                <a:spcPct val="120000"/>
              </a:lnSpc>
            </a:pPr>
            <a:r>
              <a:rPr lang="zh-CN" altLang="zh-CN" dirty="0" smtClean="0"/>
              <a:t>最后</a:t>
            </a:r>
            <a:r>
              <a:rPr lang="zh-CN" altLang="zh-CN" dirty="0"/>
              <a:t>到幽冥处阎罗那，经“谛听”</a:t>
            </a:r>
            <a:r>
              <a:rPr lang="zh-CN" altLang="zh-CN" b="1" dirty="0">
                <a:solidFill>
                  <a:srgbClr val="0000FF"/>
                </a:solidFill>
              </a:rPr>
              <a:t>听</a:t>
            </a:r>
            <a:r>
              <a:rPr lang="zh-CN" altLang="zh-CN" dirty="0"/>
              <a:t>过之后，“谛听”却说：“我看出来了，却不敢说”。。。 </a:t>
            </a:r>
            <a:endParaRPr lang="en-US" altLang="zh-CN" dirty="0" smtClean="0"/>
          </a:p>
          <a:p>
            <a:pPr lvl="0">
              <a:lnSpc>
                <a:spcPct val="120000"/>
              </a:lnSpc>
            </a:pPr>
            <a:r>
              <a:rPr lang="zh-CN" altLang="zh-CN" dirty="0" smtClean="0"/>
              <a:t>最后</a:t>
            </a:r>
            <a:r>
              <a:rPr lang="zh-CN" altLang="zh-CN" dirty="0"/>
              <a:t>还是如来老佛爷道出六耳真身并用金钵盂罩住。 </a:t>
            </a:r>
          </a:p>
          <a:p>
            <a:pPr>
              <a:lnSpc>
                <a:spcPct val="120000"/>
              </a:lnSpc>
            </a:pPr>
            <a:endParaRPr lang="en-US" altLang="zh-CN" dirty="0" smtClean="0"/>
          </a:p>
          <a:p>
            <a:pPr>
              <a:lnSpc>
                <a:spcPct val="120000"/>
              </a:lnSpc>
            </a:pPr>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36</a:t>
            </a:fld>
            <a:endParaRPr lang="en-US" altLang="zh-CN"/>
          </a:p>
        </p:txBody>
      </p:sp>
    </p:spTree>
    <p:extLst>
      <p:ext uri="{BB962C8B-B14F-4D97-AF65-F5344CB8AC3E}">
        <p14:creationId xmlns:p14="http://schemas.microsoft.com/office/powerpoint/2010/main" val="214537154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程序变异思想</a:t>
            </a:r>
            <a:endParaRPr lang="zh-CN" altLang="en-US"/>
          </a:p>
        </p:txBody>
      </p:sp>
      <p:sp>
        <p:nvSpPr>
          <p:cNvPr id="3" name="内容占位符 2"/>
          <p:cNvSpPr>
            <a:spLocks noGrp="1"/>
          </p:cNvSpPr>
          <p:nvPr>
            <p:ph idx="1"/>
          </p:nvPr>
        </p:nvSpPr>
        <p:spPr/>
        <p:txBody>
          <a:bodyPr/>
          <a:lstStyle/>
          <a:p>
            <a:r>
              <a:rPr lang="zh-CN" altLang="en-US" smtClean="0"/>
              <a:t>假设程序</a:t>
            </a:r>
            <a:r>
              <a:rPr lang="en-US" altLang="zh-CN" smtClean="0"/>
              <a:t>P</a:t>
            </a:r>
            <a:r>
              <a:rPr lang="zh-CN" altLang="en-US" smtClean="0"/>
              <a:t>已使用测试</a:t>
            </a:r>
            <a:r>
              <a:rPr lang="en-US" altLang="zh-CN" smtClean="0"/>
              <a:t>T</a:t>
            </a:r>
            <a:r>
              <a:rPr lang="zh-CN" altLang="en-US" smtClean="0"/>
              <a:t>中的测试用例测试通过，而且没有错误。变异是一种轻微改变程序的操作。</a:t>
            </a:r>
            <a:endParaRPr lang="en-US" altLang="zh-CN" smtClean="0"/>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37</a:t>
            </a:fld>
            <a:endParaRPr lang="en-US" altLang="zh-CN"/>
          </a:p>
        </p:txBody>
      </p:sp>
      <p:sp>
        <p:nvSpPr>
          <p:cNvPr id="5" name="Text Box 4"/>
          <p:cNvSpPr txBox="1">
            <a:spLocks noChangeArrowheads="1"/>
          </p:cNvSpPr>
          <p:nvPr/>
        </p:nvSpPr>
        <p:spPr bwMode="auto">
          <a:xfrm>
            <a:off x="609600" y="2514600"/>
            <a:ext cx="2511425" cy="3668713"/>
          </a:xfrm>
          <a:prstGeom prst="rect">
            <a:avLst/>
          </a:prstGeom>
          <a:solidFill>
            <a:srgbClr val="D7D6AE"/>
          </a:solidFill>
          <a:ln w="12700" cap="sq" algn="ctr">
            <a:noFill/>
            <a:miter lim="800000"/>
            <a:headEnd/>
            <a:tailEnd/>
          </a:ln>
        </p:spPr>
        <p:txBody>
          <a:bodyPr>
            <a:spAutoFit/>
          </a:bodyPr>
          <a:lstStyle/>
          <a:p>
            <a:pPr marL="342900" indent="-342900">
              <a:spcBef>
                <a:spcPct val="50000"/>
              </a:spcBef>
            </a:pPr>
            <a:r>
              <a:rPr lang="en-US" altLang="zh-CN">
                <a:solidFill>
                  <a:srgbClr val="000066"/>
                </a:solidFill>
                <a:latin typeface="Tahoma" pitchFamily="34" charset="0"/>
              </a:rPr>
              <a:t>Example: Program 1</a:t>
            </a:r>
          </a:p>
          <a:p>
            <a:pPr marL="342900" indent="-342900">
              <a:spcBef>
                <a:spcPct val="50000"/>
              </a:spcBef>
            </a:pPr>
            <a:r>
              <a:rPr lang="en-US" altLang="zh-CN">
                <a:solidFill>
                  <a:srgbClr val="000066"/>
                </a:solidFill>
                <a:latin typeface="Tahoma" pitchFamily="34" charset="0"/>
              </a:rPr>
              <a:t>1 begin </a:t>
            </a:r>
          </a:p>
          <a:p>
            <a:pPr marL="342900" indent="-342900">
              <a:spcBef>
                <a:spcPct val="50000"/>
              </a:spcBef>
              <a:buFontTx/>
              <a:buAutoNum type="arabicPlain" startAt="2"/>
            </a:pPr>
            <a:r>
              <a:rPr lang="en-US" altLang="zh-CN">
                <a:solidFill>
                  <a:srgbClr val="000066"/>
                </a:solidFill>
                <a:latin typeface="Tahoma" pitchFamily="34" charset="0"/>
              </a:rPr>
              <a:t> int x,y;</a:t>
            </a:r>
          </a:p>
          <a:p>
            <a:pPr marL="342900" indent="-342900">
              <a:spcBef>
                <a:spcPct val="50000"/>
              </a:spcBef>
              <a:buFontTx/>
              <a:buAutoNum type="arabicPlain" startAt="2"/>
            </a:pPr>
            <a:r>
              <a:rPr lang="en-US" altLang="zh-CN">
                <a:solidFill>
                  <a:srgbClr val="000066"/>
                </a:solidFill>
                <a:latin typeface="Tahoma" pitchFamily="34" charset="0"/>
              </a:rPr>
              <a:t> input (x,y);</a:t>
            </a:r>
          </a:p>
          <a:p>
            <a:pPr marL="342900" indent="-342900">
              <a:spcBef>
                <a:spcPct val="50000"/>
              </a:spcBef>
              <a:buFontTx/>
              <a:buAutoNum type="arabicPlain" startAt="2"/>
            </a:pPr>
            <a:r>
              <a:rPr lang="en-US" altLang="zh-CN">
                <a:solidFill>
                  <a:srgbClr val="000066"/>
                </a:solidFill>
                <a:latin typeface="Tahoma" pitchFamily="34" charset="0"/>
              </a:rPr>
              <a:t> if (x&lt; y)</a:t>
            </a:r>
          </a:p>
          <a:p>
            <a:pPr marL="342900" indent="-342900">
              <a:spcBef>
                <a:spcPct val="50000"/>
              </a:spcBef>
              <a:buFontTx/>
              <a:buAutoNum type="arabicPlain" startAt="2"/>
            </a:pPr>
            <a:r>
              <a:rPr lang="en-US" altLang="zh-CN">
                <a:solidFill>
                  <a:srgbClr val="000066"/>
                </a:solidFill>
                <a:latin typeface="Tahoma" pitchFamily="34" charset="0"/>
              </a:rPr>
              <a:t>     output(x+y)</a:t>
            </a:r>
          </a:p>
          <a:p>
            <a:pPr marL="342900" indent="-342900">
              <a:spcBef>
                <a:spcPct val="50000"/>
              </a:spcBef>
              <a:buFontTx/>
              <a:buAutoNum type="arabicPlain" startAt="2"/>
            </a:pPr>
            <a:r>
              <a:rPr lang="en-US" altLang="zh-CN">
                <a:solidFill>
                  <a:srgbClr val="000066"/>
                </a:solidFill>
                <a:latin typeface="Tahoma" pitchFamily="34" charset="0"/>
              </a:rPr>
              <a:t>else   </a:t>
            </a:r>
          </a:p>
          <a:p>
            <a:pPr marL="342900" indent="-342900">
              <a:spcBef>
                <a:spcPct val="50000"/>
              </a:spcBef>
              <a:buFontTx/>
              <a:buAutoNum type="arabicPlain" startAt="2"/>
            </a:pPr>
            <a:r>
              <a:rPr lang="en-US" altLang="zh-CN">
                <a:solidFill>
                  <a:srgbClr val="000066"/>
                </a:solidFill>
                <a:latin typeface="Tahoma" pitchFamily="34" charset="0"/>
              </a:rPr>
              <a:t>     output(x*y);</a:t>
            </a:r>
          </a:p>
          <a:p>
            <a:pPr marL="342900" indent="-342900">
              <a:spcBef>
                <a:spcPct val="50000"/>
              </a:spcBef>
              <a:buFontTx/>
              <a:buAutoNum type="arabicPlain" startAt="2"/>
            </a:pPr>
            <a:r>
              <a:rPr lang="en-US" altLang="zh-CN">
                <a:solidFill>
                  <a:srgbClr val="000066"/>
                </a:solidFill>
                <a:latin typeface="Tahoma" pitchFamily="34" charset="0"/>
              </a:rPr>
              <a:t>end  </a:t>
            </a:r>
          </a:p>
        </p:txBody>
      </p:sp>
      <p:sp>
        <p:nvSpPr>
          <p:cNvPr id="6" name="Text Box 5"/>
          <p:cNvSpPr txBox="1">
            <a:spLocks noChangeArrowheads="1"/>
          </p:cNvSpPr>
          <p:nvPr/>
        </p:nvSpPr>
        <p:spPr bwMode="auto">
          <a:xfrm>
            <a:off x="3289300" y="2514600"/>
            <a:ext cx="2627313" cy="3668712"/>
          </a:xfrm>
          <a:prstGeom prst="rect">
            <a:avLst/>
          </a:prstGeom>
          <a:solidFill>
            <a:srgbClr val="C2D4CD"/>
          </a:solidFill>
          <a:ln w="12700" cap="sq" algn="ctr">
            <a:noFill/>
            <a:miter lim="800000"/>
            <a:headEnd/>
            <a:tailEnd/>
          </a:ln>
        </p:spPr>
        <p:txBody>
          <a:bodyPr>
            <a:spAutoFit/>
          </a:bodyPr>
          <a:lstStyle/>
          <a:p>
            <a:pPr marL="342900" indent="-342900">
              <a:spcBef>
                <a:spcPct val="50000"/>
              </a:spcBef>
            </a:pPr>
            <a:r>
              <a:rPr lang="en-US" altLang="zh-CN">
                <a:solidFill>
                  <a:srgbClr val="000066"/>
                </a:solidFill>
                <a:latin typeface="Tahoma" pitchFamily="34" charset="0"/>
              </a:rPr>
              <a:t>Program 1</a:t>
            </a:r>
            <a:r>
              <a:rPr lang="zh-CN" altLang="en-US">
                <a:solidFill>
                  <a:srgbClr val="000066"/>
                </a:solidFill>
                <a:latin typeface="Tahoma" pitchFamily="34" charset="0"/>
              </a:rPr>
              <a:t>的变异体</a:t>
            </a:r>
            <a:r>
              <a:rPr lang="en-US" altLang="zh-CN">
                <a:solidFill>
                  <a:srgbClr val="000066"/>
                </a:solidFill>
                <a:latin typeface="Tahoma" pitchFamily="34" charset="0"/>
              </a:rPr>
              <a:t>M1</a:t>
            </a:r>
          </a:p>
          <a:p>
            <a:pPr marL="342900" indent="-342900">
              <a:spcBef>
                <a:spcPct val="50000"/>
              </a:spcBef>
            </a:pPr>
            <a:r>
              <a:rPr lang="en-US" altLang="zh-CN">
                <a:solidFill>
                  <a:srgbClr val="000066"/>
                </a:solidFill>
                <a:latin typeface="Tahoma" pitchFamily="34" charset="0"/>
              </a:rPr>
              <a:t>1 begin </a:t>
            </a:r>
          </a:p>
          <a:p>
            <a:pPr marL="342900" indent="-342900">
              <a:spcBef>
                <a:spcPct val="50000"/>
              </a:spcBef>
              <a:buFontTx/>
              <a:buAutoNum type="arabicPlain" startAt="2"/>
            </a:pPr>
            <a:r>
              <a:rPr lang="en-US" altLang="zh-CN">
                <a:solidFill>
                  <a:srgbClr val="000066"/>
                </a:solidFill>
                <a:latin typeface="Tahoma" pitchFamily="34" charset="0"/>
              </a:rPr>
              <a:t> int x,y;</a:t>
            </a:r>
          </a:p>
          <a:p>
            <a:pPr marL="342900" indent="-342900">
              <a:spcBef>
                <a:spcPct val="50000"/>
              </a:spcBef>
              <a:buFontTx/>
              <a:buAutoNum type="arabicPlain" startAt="2"/>
            </a:pPr>
            <a:r>
              <a:rPr lang="en-US" altLang="zh-CN">
                <a:solidFill>
                  <a:srgbClr val="000066"/>
                </a:solidFill>
                <a:latin typeface="Tahoma" pitchFamily="34" charset="0"/>
              </a:rPr>
              <a:t> input (x,y);</a:t>
            </a:r>
          </a:p>
          <a:p>
            <a:pPr marL="342900" indent="-342900">
              <a:spcBef>
                <a:spcPct val="50000"/>
              </a:spcBef>
              <a:buFontTx/>
              <a:buAutoNum type="arabicPlain" startAt="2"/>
            </a:pPr>
            <a:r>
              <a:rPr lang="en-US" altLang="zh-CN">
                <a:solidFill>
                  <a:srgbClr val="000066"/>
                </a:solidFill>
                <a:latin typeface="Tahoma" pitchFamily="34" charset="0"/>
              </a:rPr>
              <a:t> </a:t>
            </a:r>
            <a:r>
              <a:rPr lang="en-US" altLang="zh-CN">
                <a:solidFill>
                  <a:srgbClr val="FF0000"/>
                </a:solidFill>
                <a:latin typeface="Tahoma" pitchFamily="34" charset="0"/>
              </a:rPr>
              <a:t>if (x&lt;</a:t>
            </a:r>
            <a:r>
              <a:rPr lang="zh-CN" altLang="en-US">
                <a:solidFill>
                  <a:srgbClr val="FF0000"/>
                </a:solidFill>
                <a:latin typeface="Tahoma" pitchFamily="34" charset="0"/>
              </a:rPr>
              <a:t>＝</a:t>
            </a:r>
            <a:r>
              <a:rPr lang="en-US" altLang="zh-CN">
                <a:solidFill>
                  <a:srgbClr val="FF0000"/>
                </a:solidFill>
                <a:latin typeface="Tahoma" pitchFamily="34" charset="0"/>
              </a:rPr>
              <a:t>y)</a:t>
            </a:r>
          </a:p>
          <a:p>
            <a:pPr marL="342900" indent="-342900">
              <a:spcBef>
                <a:spcPct val="50000"/>
              </a:spcBef>
              <a:buFontTx/>
              <a:buAutoNum type="arabicPlain" startAt="2"/>
            </a:pPr>
            <a:r>
              <a:rPr lang="en-US" altLang="zh-CN">
                <a:solidFill>
                  <a:srgbClr val="000066"/>
                </a:solidFill>
                <a:latin typeface="Tahoma" pitchFamily="34" charset="0"/>
              </a:rPr>
              <a:t>     output(x+y)</a:t>
            </a:r>
          </a:p>
          <a:p>
            <a:pPr marL="342900" indent="-342900">
              <a:spcBef>
                <a:spcPct val="50000"/>
              </a:spcBef>
              <a:buFontTx/>
              <a:buAutoNum type="arabicPlain" startAt="2"/>
            </a:pPr>
            <a:r>
              <a:rPr lang="en-US" altLang="zh-CN">
                <a:solidFill>
                  <a:srgbClr val="000066"/>
                </a:solidFill>
                <a:latin typeface="Tahoma" pitchFamily="34" charset="0"/>
              </a:rPr>
              <a:t>else   </a:t>
            </a:r>
          </a:p>
          <a:p>
            <a:pPr marL="342900" indent="-342900">
              <a:spcBef>
                <a:spcPct val="50000"/>
              </a:spcBef>
              <a:buFontTx/>
              <a:buAutoNum type="arabicPlain" startAt="2"/>
            </a:pPr>
            <a:r>
              <a:rPr lang="en-US" altLang="zh-CN">
                <a:solidFill>
                  <a:srgbClr val="000066"/>
                </a:solidFill>
                <a:latin typeface="Tahoma" pitchFamily="34" charset="0"/>
              </a:rPr>
              <a:t>     output(x*y);</a:t>
            </a:r>
          </a:p>
          <a:p>
            <a:pPr marL="342900" indent="-342900">
              <a:spcBef>
                <a:spcPct val="50000"/>
              </a:spcBef>
              <a:buFontTx/>
              <a:buAutoNum type="arabicPlain" startAt="2"/>
            </a:pPr>
            <a:r>
              <a:rPr lang="en-US" altLang="zh-CN">
                <a:solidFill>
                  <a:srgbClr val="000066"/>
                </a:solidFill>
                <a:latin typeface="Tahoma" pitchFamily="34" charset="0"/>
              </a:rPr>
              <a:t>end  </a:t>
            </a:r>
          </a:p>
        </p:txBody>
      </p:sp>
      <p:sp>
        <p:nvSpPr>
          <p:cNvPr id="7" name="Text Box 7"/>
          <p:cNvSpPr txBox="1">
            <a:spLocks noChangeArrowheads="1"/>
          </p:cNvSpPr>
          <p:nvPr/>
        </p:nvSpPr>
        <p:spPr bwMode="auto">
          <a:xfrm>
            <a:off x="6278563" y="2514600"/>
            <a:ext cx="2525712" cy="3668713"/>
          </a:xfrm>
          <a:prstGeom prst="rect">
            <a:avLst/>
          </a:prstGeom>
          <a:solidFill>
            <a:srgbClr val="E6C4E4"/>
          </a:solidFill>
          <a:ln w="12700" cap="sq" algn="ctr">
            <a:noFill/>
            <a:miter lim="800000"/>
            <a:headEnd/>
            <a:tailEnd/>
          </a:ln>
        </p:spPr>
        <p:txBody>
          <a:bodyPr>
            <a:spAutoFit/>
          </a:bodyPr>
          <a:lstStyle/>
          <a:p>
            <a:pPr marL="342900" indent="-342900">
              <a:spcBef>
                <a:spcPct val="50000"/>
              </a:spcBef>
            </a:pPr>
            <a:r>
              <a:rPr lang="en-US" altLang="zh-CN">
                <a:solidFill>
                  <a:srgbClr val="000066"/>
                </a:solidFill>
                <a:latin typeface="Tahoma" pitchFamily="34" charset="0"/>
              </a:rPr>
              <a:t>Program 1</a:t>
            </a:r>
            <a:r>
              <a:rPr lang="zh-CN" altLang="en-US">
                <a:solidFill>
                  <a:srgbClr val="000066"/>
                </a:solidFill>
                <a:latin typeface="Tahoma" pitchFamily="34" charset="0"/>
              </a:rPr>
              <a:t>的变异体</a:t>
            </a:r>
            <a:r>
              <a:rPr lang="en-US" altLang="zh-CN">
                <a:solidFill>
                  <a:srgbClr val="000066"/>
                </a:solidFill>
                <a:latin typeface="Tahoma" pitchFamily="34" charset="0"/>
              </a:rPr>
              <a:t>M</a:t>
            </a:r>
            <a:r>
              <a:rPr lang="en-US" altLang="zh-CN">
                <a:latin typeface="Tahoma" pitchFamily="34" charset="0"/>
              </a:rPr>
              <a:t>2</a:t>
            </a:r>
            <a:endParaRPr lang="en-US" altLang="zh-CN">
              <a:solidFill>
                <a:srgbClr val="000066"/>
              </a:solidFill>
              <a:latin typeface="Tahoma" pitchFamily="34" charset="0"/>
            </a:endParaRPr>
          </a:p>
          <a:p>
            <a:pPr marL="342900" indent="-342900">
              <a:spcBef>
                <a:spcPct val="50000"/>
              </a:spcBef>
            </a:pPr>
            <a:r>
              <a:rPr lang="en-US" altLang="zh-CN">
                <a:solidFill>
                  <a:srgbClr val="000066"/>
                </a:solidFill>
                <a:latin typeface="Tahoma" pitchFamily="34" charset="0"/>
              </a:rPr>
              <a:t>1 begin </a:t>
            </a:r>
          </a:p>
          <a:p>
            <a:pPr marL="342900" indent="-342900">
              <a:spcBef>
                <a:spcPct val="50000"/>
              </a:spcBef>
              <a:buFontTx/>
              <a:buAutoNum type="arabicPlain" startAt="2"/>
            </a:pPr>
            <a:r>
              <a:rPr lang="en-US" altLang="zh-CN">
                <a:solidFill>
                  <a:srgbClr val="000066"/>
                </a:solidFill>
                <a:latin typeface="Tahoma" pitchFamily="34" charset="0"/>
              </a:rPr>
              <a:t> int x,y;</a:t>
            </a:r>
          </a:p>
          <a:p>
            <a:pPr marL="342900" indent="-342900">
              <a:spcBef>
                <a:spcPct val="50000"/>
              </a:spcBef>
              <a:buFontTx/>
              <a:buAutoNum type="arabicPlain" startAt="2"/>
            </a:pPr>
            <a:r>
              <a:rPr lang="en-US" altLang="zh-CN">
                <a:solidFill>
                  <a:srgbClr val="000066"/>
                </a:solidFill>
                <a:latin typeface="Tahoma" pitchFamily="34" charset="0"/>
              </a:rPr>
              <a:t> input (x,y);</a:t>
            </a:r>
          </a:p>
          <a:p>
            <a:pPr marL="342900" indent="-342900">
              <a:spcBef>
                <a:spcPct val="50000"/>
              </a:spcBef>
              <a:buFontTx/>
              <a:buAutoNum type="arabicPlain" startAt="2"/>
            </a:pPr>
            <a:r>
              <a:rPr lang="en-US" altLang="zh-CN">
                <a:solidFill>
                  <a:srgbClr val="000066"/>
                </a:solidFill>
                <a:latin typeface="Tahoma" pitchFamily="34" charset="0"/>
              </a:rPr>
              <a:t> if (x&lt; y)</a:t>
            </a:r>
          </a:p>
          <a:p>
            <a:pPr marL="342900" indent="-342900">
              <a:spcBef>
                <a:spcPct val="50000"/>
              </a:spcBef>
              <a:buFontTx/>
              <a:buAutoNum type="arabicPlain" startAt="2"/>
            </a:pPr>
            <a:r>
              <a:rPr lang="en-US" altLang="zh-CN">
                <a:solidFill>
                  <a:srgbClr val="000066"/>
                </a:solidFill>
                <a:latin typeface="Tahoma" pitchFamily="34" charset="0"/>
              </a:rPr>
              <a:t>     output(x+y)</a:t>
            </a:r>
          </a:p>
          <a:p>
            <a:pPr marL="342900" indent="-342900">
              <a:spcBef>
                <a:spcPct val="50000"/>
              </a:spcBef>
              <a:buFontTx/>
              <a:buAutoNum type="arabicPlain" startAt="2"/>
            </a:pPr>
            <a:r>
              <a:rPr lang="en-US" altLang="zh-CN">
                <a:solidFill>
                  <a:srgbClr val="000066"/>
                </a:solidFill>
                <a:latin typeface="Tahoma" pitchFamily="34" charset="0"/>
              </a:rPr>
              <a:t>else   </a:t>
            </a:r>
          </a:p>
          <a:p>
            <a:pPr marL="342900" indent="-342900">
              <a:spcBef>
                <a:spcPct val="50000"/>
              </a:spcBef>
              <a:buFontTx/>
              <a:buAutoNum type="arabicPlain" startAt="2"/>
            </a:pPr>
            <a:r>
              <a:rPr lang="en-US" altLang="zh-CN">
                <a:solidFill>
                  <a:srgbClr val="000066"/>
                </a:solidFill>
                <a:latin typeface="Tahoma" pitchFamily="34" charset="0"/>
              </a:rPr>
              <a:t>     </a:t>
            </a:r>
            <a:r>
              <a:rPr lang="en-US" altLang="zh-CN">
                <a:solidFill>
                  <a:srgbClr val="FF0000"/>
                </a:solidFill>
                <a:latin typeface="Tahoma" pitchFamily="34" charset="0"/>
              </a:rPr>
              <a:t>output(x/y);</a:t>
            </a:r>
          </a:p>
          <a:p>
            <a:pPr marL="342900" indent="-342900">
              <a:spcBef>
                <a:spcPct val="50000"/>
              </a:spcBef>
              <a:buFontTx/>
              <a:buAutoNum type="arabicPlain" startAt="2"/>
            </a:pPr>
            <a:r>
              <a:rPr lang="en-US" altLang="zh-CN">
                <a:solidFill>
                  <a:srgbClr val="000066"/>
                </a:solidFill>
                <a:latin typeface="Tahoma" pitchFamily="34" charset="0"/>
              </a:rPr>
              <a:t>end  </a:t>
            </a:r>
          </a:p>
        </p:txBody>
      </p:sp>
      <p:grpSp>
        <p:nvGrpSpPr>
          <p:cNvPr id="8" name="Group 8"/>
          <p:cNvGrpSpPr>
            <a:grpSpLocks/>
          </p:cNvGrpSpPr>
          <p:nvPr/>
        </p:nvGrpSpPr>
        <p:grpSpPr bwMode="auto">
          <a:xfrm>
            <a:off x="2620963" y="1812928"/>
            <a:ext cx="3662362" cy="604838"/>
            <a:chOff x="1041" y="2172"/>
            <a:chExt cx="2307" cy="381"/>
          </a:xfrm>
        </p:grpSpPr>
        <p:sp>
          <p:nvSpPr>
            <p:cNvPr id="9" name="Text Box 9"/>
            <p:cNvSpPr txBox="1">
              <a:spLocks noChangeArrowheads="1"/>
            </p:cNvSpPr>
            <p:nvPr/>
          </p:nvSpPr>
          <p:spPr bwMode="auto">
            <a:xfrm>
              <a:off x="1706" y="2172"/>
              <a:ext cx="976" cy="250"/>
            </a:xfrm>
            <a:prstGeom prst="rect">
              <a:avLst/>
            </a:prstGeom>
            <a:noFill/>
            <a:ln w="12700" cap="sq">
              <a:noFill/>
              <a:miter lim="800000"/>
              <a:headEnd type="none" w="sm" len="sm"/>
              <a:tailEnd type="none" w="sm" len="sm"/>
            </a:ln>
          </p:spPr>
          <p:txBody>
            <a:bodyPr wrap="none">
              <a:spAutoFit/>
            </a:bodyPr>
            <a:lstStyle/>
            <a:p>
              <a:pPr eaLnBrk="0" hangingPunct="0"/>
              <a:r>
                <a:rPr lang="en-US" altLang="zh-CN" sz="2000">
                  <a:latin typeface="Tahoma" pitchFamily="34" charset="0"/>
                </a:rPr>
                <a:t>Changed to </a:t>
              </a:r>
            </a:p>
          </p:txBody>
        </p:sp>
        <p:grpSp>
          <p:nvGrpSpPr>
            <p:cNvPr id="10" name="Group 10"/>
            <p:cNvGrpSpPr>
              <a:grpSpLocks/>
            </p:cNvGrpSpPr>
            <p:nvPr/>
          </p:nvGrpSpPr>
          <p:grpSpPr bwMode="auto">
            <a:xfrm>
              <a:off x="1041" y="2303"/>
              <a:ext cx="2307" cy="250"/>
              <a:chOff x="1041" y="2303"/>
              <a:chExt cx="2307" cy="250"/>
            </a:xfrm>
          </p:grpSpPr>
          <p:sp>
            <p:nvSpPr>
              <p:cNvPr id="11" name="Text Box 11"/>
              <p:cNvSpPr txBox="1">
                <a:spLocks noChangeArrowheads="1"/>
              </p:cNvSpPr>
              <p:nvPr/>
            </p:nvSpPr>
            <p:spPr bwMode="auto">
              <a:xfrm>
                <a:off x="1041" y="2303"/>
                <a:ext cx="204" cy="250"/>
              </a:xfrm>
              <a:prstGeom prst="rect">
                <a:avLst/>
              </a:prstGeom>
              <a:noFill/>
              <a:ln w="12700" cap="sq">
                <a:noFill/>
                <a:miter lim="800000"/>
                <a:headEnd type="none" w="sm" len="sm"/>
                <a:tailEnd type="none" w="sm" len="sm"/>
              </a:ln>
            </p:spPr>
            <p:txBody>
              <a:bodyPr wrap="none">
                <a:spAutoFit/>
              </a:bodyPr>
              <a:lstStyle/>
              <a:p>
                <a:pPr eaLnBrk="0" hangingPunct="0"/>
                <a:r>
                  <a:rPr lang="en-US" altLang="zh-CN" sz="2000">
                    <a:latin typeface="Tahoma" pitchFamily="34" charset="0"/>
                  </a:rPr>
                  <a:t>P</a:t>
                </a:r>
              </a:p>
            </p:txBody>
          </p:sp>
          <p:sp>
            <p:nvSpPr>
              <p:cNvPr id="12" name="Text Box 12"/>
              <p:cNvSpPr txBox="1">
                <a:spLocks noChangeArrowheads="1"/>
              </p:cNvSpPr>
              <p:nvPr/>
            </p:nvSpPr>
            <p:spPr bwMode="auto">
              <a:xfrm>
                <a:off x="3110" y="2303"/>
                <a:ext cx="238" cy="250"/>
              </a:xfrm>
              <a:prstGeom prst="rect">
                <a:avLst/>
              </a:prstGeom>
              <a:noFill/>
              <a:ln w="12700" cap="sq">
                <a:noFill/>
                <a:miter lim="800000"/>
                <a:headEnd type="none" w="sm" len="sm"/>
                <a:tailEnd type="none" w="sm" len="sm"/>
              </a:ln>
            </p:spPr>
            <p:txBody>
              <a:bodyPr wrap="none">
                <a:spAutoFit/>
              </a:bodyPr>
              <a:lstStyle/>
              <a:p>
                <a:pPr eaLnBrk="0" hangingPunct="0"/>
                <a:r>
                  <a:rPr lang="en-US" altLang="zh-CN" sz="2000">
                    <a:latin typeface="Tahoma" pitchFamily="34" charset="0"/>
                  </a:rPr>
                  <a:t>P’</a:t>
                </a:r>
              </a:p>
            </p:txBody>
          </p:sp>
          <p:sp>
            <p:nvSpPr>
              <p:cNvPr id="13" name="Line 13"/>
              <p:cNvSpPr>
                <a:spLocks noChangeShapeType="1"/>
              </p:cNvSpPr>
              <p:nvPr/>
            </p:nvSpPr>
            <p:spPr bwMode="auto">
              <a:xfrm>
                <a:off x="1372" y="2432"/>
                <a:ext cx="1611"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程序变异思想</a:t>
            </a:r>
            <a:endParaRPr lang="zh-CN" altLang="en-US"/>
          </a:p>
        </p:txBody>
      </p:sp>
      <p:sp>
        <p:nvSpPr>
          <p:cNvPr id="3" name="内容占位符 2"/>
          <p:cNvSpPr>
            <a:spLocks noGrp="1"/>
          </p:cNvSpPr>
          <p:nvPr>
            <p:ph idx="1"/>
          </p:nvPr>
        </p:nvSpPr>
        <p:spPr/>
        <p:txBody>
          <a:bodyPr/>
          <a:lstStyle/>
          <a:p>
            <a:r>
              <a:rPr lang="en-US" altLang="zh-CN" b="1" dirty="0" smtClean="0">
                <a:solidFill>
                  <a:srgbClr val="0000FF"/>
                </a:solidFill>
                <a:latin typeface="+mn-ea"/>
                <a:ea typeface="+mn-ea"/>
              </a:rPr>
              <a:t>P’</a:t>
            </a:r>
            <a:r>
              <a:rPr lang="zh-CN" altLang="en-US" dirty="0" smtClean="0">
                <a:latin typeface="+mn-ea"/>
                <a:ea typeface="+mn-ea"/>
              </a:rPr>
              <a:t>称为</a:t>
            </a:r>
            <a:r>
              <a:rPr lang="en-US" altLang="zh-CN" b="1" dirty="0">
                <a:solidFill>
                  <a:srgbClr val="0000FF"/>
                </a:solidFill>
                <a:latin typeface="+mn-ea"/>
                <a:ea typeface="+mn-ea"/>
              </a:rPr>
              <a:t>P</a:t>
            </a:r>
            <a:r>
              <a:rPr lang="zh-CN" altLang="en-US" dirty="0" smtClean="0">
                <a:latin typeface="+mn-ea"/>
                <a:ea typeface="+mn-ea"/>
              </a:rPr>
              <a:t>的变异体</a:t>
            </a:r>
          </a:p>
          <a:p>
            <a:pPr marL="342900" fontAlgn="auto">
              <a:spcBef>
                <a:spcPct val="20000"/>
              </a:spcBef>
              <a:spcAft>
                <a:spcPts val="0"/>
              </a:spcAft>
              <a:buClr>
                <a:schemeClr val="tx2"/>
              </a:buClr>
              <a:buSzPct val="70000"/>
              <a:defRPr/>
            </a:pPr>
            <a:r>
              <a:rPr lang="zh-CN" altLang="en-US" dirty="0" smtClean="0">
                <a:latin typeface="+mn-ea"/>
                <a:ea typeface="+mn-ea"/>
              </a:rPr>
              <a:t>如果对于</a:t>
            </a:r>
            <a:r>
              <a:rPr lang="en-US" altLang="zh-CN" b="1" dirty="0">
                <a:solidFill>
                  <a:srgbClr val="0000FF"/>
                </a:solidFill>
                <a:latin typeface="+mn-ea"/>
                <a:ea typeface="+mn-ea"/>
              </a:rPr>
              <a:t>T</a:t>
            </a:r>
            <a:r>
              <a:rPr lang="zh-CN" altLang="en-US" dirty="0" smtClean="0">
                <a:latin typeface="+mn-ea"/>
                <a:ea typeface="+mn-ea"/>
              </a:rPr>
              <a:t>中的测试</a:t>
            </a:r>
            <a:r>
              <a:rPr lang="en-US" altLang="zh-CN" b="1" dirty="0">
                <a:solidFill>
                  <a:srgbClr val="0000FF"/>
                </a:solidFill>
                <a:latin typeface="+mn-ea"/>
                <a:ea typeface="+mn-ea"/>
              </a:rPr>
              <a:t>t</a:t>
            </a:r>
            <a:r>
              <a:rPr lang="zh-CN" altLang="en-US" dirty="0" smtClean="0">
                <a:latin typeface="+mn-ea"/>
                <a:ea typeface="+mn-ea"/>
              </a:rPr>
              <a:t>，有</a:t>
            </a:r>
            <a:r>
              <a:rPr lang="en-US" altLang="zh-CN" b="1" dirty="0">
                <a:solidFill>
                  <a:srgbClr val="0000FF"/>
                </a:solidFill>
                <a:latin typeface="+mn-ea"/>
                <a:ea typeface="+mn-ea"/>
              </a:rPr>
              <a:t>P(t)≠P’(t)</a:t>
            </a:r>
            <a:r>
              <a:rPr lang="zh-CN" altLang="en-US" dirty="0" smtClean="0">
                <a:latin typeface="+mn-ea"/>
                <a:ea typeface="+mn-ea"/>
              </a:rPr>
              <a:t>，称作</a:t>
            </a:r>
            <a:r>
              <a:rPr lang="en-US" altLang="zh-CN" b="1" dirty="0">
                <a:solidFill>
                  <a:srgbClr val="0000FF"/>
                </a:solidFill>
                <a:latin typeface="+mn-ea"/>
                <a:ea typeface="+mn-ea"/>
              </a:rPr>
              <a:t>P’</a:t>
            </a:r>
            <a:r>
              <a:rPr lang="zh-CN" altLang="en-US" dirty="0" smtClean="0">
                <a:latin typeface="+mn-ea"/>
                <a:ea typeface="+mn-ea"/>
              </a:rPr>
              <a:t>与</a:t>
            </a:r>
            <a:r>
              <a:rPr lang="en-US" altLang="zh-CN" b="1" dirty="0">
                <a:solidFill>
                  <a:srgbClr val="0000FF"/>
                </a:solidFill>
                <a:latin typeface="+mn-ea"/>
                <a:ea typeface="+mn-ea"/>
              </a:rPr>
              <a:t>P</a:t>
            </a:r>
            <a:r>
              <a:rPr lang="zh-CN" altLang="en-US" dirty="0" smtClean="0">
                <a:latin typeface="+mn-ea"/>
                <a:ea typeface="+mn-ea"/>
              </a:rPr>
              <a:t>有区别</a:t>
            </a:r>
            <a:r>
              <a:rPr lang="zh-CN" altLang="en-US" dirty="0" smtClean="0">
                <a:solidFill>
                  <a:srgbClr val="FF0000"/>
                </a:solidFill>
                <a:latin typeface="+mn-ea"/>
                <a:ea typeface="+mn-ea"/>
              </a:rPr>
              <a:t>（ </a:t>
            </a:r>
            <a:r>
              <a:rPr lang="en-US" altLang="zh-CN" dirty="0" smtClean="0">
                <a:solidFill>
                  <a:srgbClr val="FF0000"/>
                </a:solidFill>
                <a:latin typeface="+mn-ea"/>
                <a:ea typeface="+mn-ea"/>
              </a:rPr>
              <a:t>distinguishes</a:t>
            </a:r>
            <a:r>
              <a:rPr lang="zh-CN" altLang="en-US" dirty="0" smtClean="0">
                <a:solidFill>
                  <a:srgbClr val="FF0000"/>
                </a:solidFill>
                <a:latin typeface="+mn-ea"/>
                <a:ea typeface="+mn-ea"/>
              </a:rPr>
              <a:t>），</a:t>
            </a:r>
            <a:r>
              <a:rPr lang="zh-CN" altLang="en-US" dirty="0" smtClean="0">
                <a:latin typeface="+mn-ea"/>
                <a:ea typeface="+mn-ea"/>
              </a:rPr>
              <a:t>或者</a:t>
            </a:r>
            <a:r>
              <a:rPr lang="en-US" altLang="zh-CN" b="1" dirty="0">
                <a:solidFill>
                  <a:srgbClr val="0000FF"/>
                </a:solidFill>
                <a:latin typeface="+mn-ea"/>
                <a:ea typeface="+mn-ea"/>
              </a:rPr>
              <a:t>t</a:t>
            </a:r>
            <a:r>
              <a:rPr lang="zh-CN" altLang="en-US" dirty="0" smtClean="0">
                <a:latin typeface="+mn-ea"/>
                <a:ea typeface="+mn-ea"/>
              </a:rPr>
              <a:t>杀死</a:t>
            </a:r>
            <a:r>
              <a:rPr lang="zh-CN" altLang="en-US" dirty="0" smtClean="0">
                <a:solidFill>
                  <a:srgbClr val="FF0000"/>
                </a:solidFill>
                <a:latin typeface="+mn-ea"/>
                <a:ea typeface="+mn-ea"/>
              </a:rPr>
              <a:t>（</a:t>
            </a:r>
            <a:r>
              <a:rPr lang="en-US" altLang="zh-CN" dirty="0" smtClean="0">
                <a:solidFill>
                  <a:srgbClr val="FF0000"/>
                </a:solidFill>
                <a:latin typeface="+mn-ea"/>
                <a:ea typeface="+mn-ea"/>
              </a:rPr>
              <a:t>killed</a:t>
            </a:r>
            <a:r>
              <a:rPr lang="zh-CN" altLang="en-US" dirty="0" smtClean="0">
                <a:solidFill>
                  <a:srgbClr val="FF0000"/>
                </a:solidFill>
                <a:latin typeface="+mn-ea"/>
                <a:ea typeface="+mn-ea"/>
              </a:rPr>
              <a:t>）</a:t>
            </a:r>
            <a:r>
              <a:rPr lang="en-US" altLang="zh-CN" b="1" dirty="0">
                <a:solidFill>
                  <a:srgbClr val="0000FF"/>
                </a:solidFill>
                <a:latin typeface="+mn-ea"/>
                <a:ea typeface="+mn-ea"/>
              </a:rPr>
              <a:t>P’</a:t>
            </a:r>
            <a:r>
              <a:rPr lang="en-US" altLang="zh-CN" dirty="0" smtClean="0">
                <a:latin typeface="+mn-ea"/>
                <a:ea typeface="+mn-ea"/>
              </a:rPr>
              <a:t>.</a:t>
            </a:r>
          </a:p>
          <a:p>
            <a:pPr marL="342900" fontAlgn="auto">
              <a:spcBef>
                <a:spcPct val="20000"/>
              </a:spcBef>
              <a:spcAft>
                <a:spcPts val="0"/>
              </a:spcAft>
              <a:buClr>
                <a:schemeClr val="tx2"/>
              </a:buClr>
              <a:buSzPct val="70000"/>
              <a:defRPr/>
            </a:pPr>
            <a:r>
              <a:rPr lang="zh-CN" altLang="en-US" dirty="0" smtClean="0">
                <a:latin typeface="+mn-ea"/>
                <a:ea typeface="+mn-ea"/>
              </a:rPr>
              <a:t>如果</a:t>
            </a:r>
            <a:r>
              <a:rPr lang="en-US" altLang="zh-CN" b="1" dirty="0">
                <a:solidFill>
                  <a:srgbClr val="0000FF"/>
                </a:solidFill>
                <a:latin typeface="+mn-ea"/>
                <a:ea typeface="+mn-ea"/>
              </a:rPr>
              <a:t>T</a:t>
            </a:r>
            <a:r>
              <a:rPr lang="zh-CN" altLang="en-US" dirty="0" smtClean="0">
                <a:latin typeface="+mn-ea"/>
                <a:ea typeface="+mn-ea"/>
              </a:rPr>
              <a:t>中所有的测试</a:t>
            </a:r>
            <a:r>
              <a:rPr lang="en-US" altLang="zh-CN" dirty="0" smtClean="0">
                <a:latin typeface="+mn-ea"/>
                <a:ea typeface="+mn-ea"/>
              </a:rPr>
              <a:t> </a:t>
            </a:r>
            <a:r>
              <a:rPr lang="en-US" altLang="zh-CN" b="1" dirty="0">
                <a:solidFill>
                  <a:srgbClr val="0000FF"/>
                </a:solidFill>
                <a:latin typeface="+mn-ea"/>
                <a:ea typeface="+mn-ea"/>
              </a:rPr>
              <a:t>t</a:t>
            </a:r>
            <a:r>
              <a:rPr lang="zh-CN" altLang="en-US" dirty="0" smtClean="0">
                <a:latin typeface="+mn-ea"/>
                <a:ea typeface="+mn-ea"/>
              </a:rPr>
              <a:t>使得</a:t>
            </a:r>
            <a:r>
              <a:rPr lang="en-US" altLang="zh-CN" b="1" dirty="0">
                <a:solidFill>
                  <a:srgbClr val="0000FF"/>
                </a:solidFill>
                <a:latin typeface="+mn-ea"/>
                <a:ea typeface="+mn-ea"/>
              </a:rPr>
              <a:t>P(t)=P’(t)</a:t>
            </a:r>
            <a:r>
              <a:rPr lang="zh-CN" altLang="en-US" dirty="0" smtClean="0">
                <a:latin typeface="+mn-ea"/>
                <a:ea typeface="+mn-ea"/>
              </a:rPr>
              <a:t>，称</a:t>
            </a:r>
            <a:r>
              <a:rPr lang="en-US" altLang="zh-CN" b="1" dirty="0">
                <a:solidFill>
                  <a:srgbClr val="0000FF"/>
                </a:solidFill>
                <a:latin typeface="+mn-ea"/>
                <a:ea typeface="+mn-ea"/>
              </a:rPr>
              <a:t>T</a:t>
            </a:r>
            <a:r>
              <a:rPr lang="zh-CN" altLang="en-US" dirty="0" smtClean="0">
                <a:latin typeface="+mn-ea"/>
                <a:ea typeface="+mn-ea"/>
              </a:rPr>
              <a:t>不能区别</a:t>
            </a:r>
            <a:r>
              <a:rPr lang="en-US" altLang="zh-CN" b="1" dirty="0">
                <a:solidFill>
                  <a:srgbClr val="0000FF"/>
                </a:solidFill>
                <a:latin typeface="+mn-ea"/>
                <a:ea typeface="+mn-ea"/>
              </a:rPr>
              <a:t>P</a:t>
            </a:r>
            <a:r>
              <a:rPr lang="zh-CN" altLang="en-US" dirty="0" smtClean="0">
                <a:latin typeface="+mn-ea"/>
                <a:ea typeface="+mn-ea"/>
              </a:rPr>
              <a:t>和</a:t>
            </a:r>
            <a:r>
              <a:rPr lang="en-US" altLang="zh-CN" b="1" dirty="0">
                <a:solidFill>
                  <a:srgbClr val="0000FF"/>
                </a:solidFill>
                <a:latin typeface="+mn-ea"/>
                <a:ea typeface="+mn-ea"/>
              </a:rPr>
              <a:t>P’</a:t>
            </a:r>
            <a:r>
              <a:rPr lang="zh-CN" altLang="en-US" dirty="0" smtClean="0">
                <a:latin typeface="+mn-ea"/>
                <a:ea typeface="+mn-ea"/>
              </a:rPr>
              <a:t>。那么称在测试过程中</a:t>
            </a:r>
            <a:r>
              <a:rPr lang="en-US" altLang="zh-CN" b="1" dirty="0">
                <a:solidFill>
                  <a:srgbClr val="0000FF"/>
                </a:solidFill>
                <a:latin typeface="+mn-ea"/>
                <a:ea typeface="+mn-ea"/>
              </a:rPr>
              <a:t>P’</a:t>
            </a:r>
            <a:r>
              <a:rPr lang="zh-CN" altLang="en-US" dirty="0" smtClean="0">
                <a:latin typeface="+mn-ea"/>
                <a:ea typeface="+mn-ea"/>
              </a:rPr>
              <a:t>是活的</a:t>
            </a:r>
            <a:r>
              <a:rPr lang="zh-CN" altLang="en-US" dirty="0" smtClean="0">
                <a:solidFill>
                  <a:srgbClr val="FF0000"/>
                </a:solidFill>
                <a:latin typeface="+mn-ea"/>
                <a:ea typeface="+mn-ea"/>
              </a:rPr>
              <a:t>（</a:t>
            </a:r>
            <a:r>
              <a:rPr lang="en-US" altLang="zh-CN" dirty="0" smtClean="0">
                <a:solidFill>
                  <a:srgbClr val="FF0000"/>
                </a:solidFill>
                <a:latin typeface="+mn-ea"/>
                <a:ea typeface="+mn-ea"/>
              </a:rPr>
              <a:t>live</a:t>
            </a:r>
            <a:r>
              <a:rPr lang="zh-CN" altLang="en-US" dirty="0" smtClean="0">
                <a:solidFill>
                  <a:srgbClr val="FF0000"/>
                </a:solidFill>
                <a:latin typeface="+mn-ea"/>
                <a:ea typeface="+mn-ea"/>
              </a:rPr>
              <a:t>）</a:t>
            </a:r>
            <a:r>
              <a:rPr lang="en-US" altLang="zh-CN" dirty="0" smtClean="0">
                <a:latin typeface="+mn-ea"/>
                <a:ea typeface="+mn-ea"/>
              </a:rPr>
              <a:t>.</a:t>
            </a:r>
          </a:p>
          <a:p>
            <a:pPr marL="342900" fontAlgn="auto">
              <a:spcBef>
                <a:spcPct val="20000"/>
              </a:spcBef>
              <a:spcAft>
                <a:spcPts val="0"/>
              </a:spcAft>
              <a:buClr>
                <a:schemeClr val="tx2"/>
              </a:buClr>
              <a:buSzPct val="70000"/>
              <a:defRPr/>
            </a:pPr>
            <a:r>
              <a:rPr lang="zh-CN" altLang="en-US" dirty="0" smtClean="0">
                <a:latin typeface="+mn-ea"/>
                <a:ea typeface="+mn-ea"/>
              </a:rPr>
              <a:t>如果在程序</a:t>
            </a:r>
            <a:r>
              <a:rPr lang="en-US" altLang="zh-CN" b="1" dirty="0">
                <a:solidFill>
                  <a:srgbClr val="0000FF"/>
                </a:solidFill>
                <a:latin typeface="+mn-ea"/>
                <a:ea typeface="+mn-ea"/>
              </a:rPr>
              <a:t>P</a:t>
            </a:r>
            <a:r>
              <a:rPr lang="zh-CN" altLang="en-US" dirty="0" smtClean="0">
                <a:latin typeface="+mn-ea"/>
                <a:ea typeface="+mn-ea"/>
              </a:rPr>
              <a:t>的输入域中不存在任何测试用例</a:t>
            </a:r>
            <a:r>
              <a:rPr lang="en-US" altLang="zh-CN" b="1" dirty="0">
                <a:solidFill>
                  <a:srgbClr val="0000FF"/>
                </a:solidFill>
                <a:latin typeface="+mn-ea"/>
                <a:ea typeface="+mn-ea"/>
              </a:rPr>
              <a:t>t</a:t>
            </a:r>
            <a:r>
              <a:rPr lang="zh-CN" altLang="en-US" dirty="0" smtClean="0">
                <a:latin typeface="+mn-ea"/>
                <a:ea typeface="+mn-ea"/>
              </a:rPr>
              <a:t>使得</a:t>
            </a:r>
            <a:r>
              <a:rPr lang="en-US" altLang="zh-CN" b="1" dirty="0">
                <a:solidFill>
                  <a:srgbClr val="0000FF"/>
                </a:solidFill>
                <a:latin typeface="+mn-ea"/>
                <a:ea typeface="+mn-ea"/>
              </a:rPr>
              <a:t>P</a:t>
            </a:r>
            <a:r>
              <a:rPr lang="zh-CN" altLang="en-US" dirty="0" smtClean="0">
                <a:latin typeface="+mn-ea"/>
                <a:ea typeface="+mn-ea"/>
              </a:rPr>
              <a:t>与</a:t>
            </a:r>
            <a:r>
              <a:rPr lang="en-US" altLang="zh-CN" b="1" dirty="0">
                <a:solidFill>
                  <a:srgbClr val="0000FF"/>
                </a:solidFill>
                <a:latin typeface="+mn-ea"/>
                <a:ea typeface="+mn-ea"/>
              </a:rPr>
              <a:t>P’</a:t>
            </a:r>
            <a:r>
              <a:rPr lang="en-US" altLang="zh-CN" dirty="0" smtClean="0">
                <a:latin typeface="+mn-ea"/>
                <a:ea typeface="+mn-ea"/>
              </a:rPr>
              <a:t> </a:t>
            </a:r>
            <a:r>
              <a:rPr lang="zh-CN" altLang="en-US" dirty="0" smtClean="0">
                <a:latin typeface="+mn-ea"/>
                <a:ea typeface="+mn-ea"/>
              </a:rPr>
              <a:t>区别，则称</a:t>
            </a:r>
            <a:r>
              <a:rPr lang="en-US" altLang="zh-CN" b="1" dirty="0">
                <a:solidFill>
                  <a:srgbClr val="0000FF"/>
                </a:solidFill>
                <a:latin typeface="+mn-ea"/>
                <a:ea typeface="+mn-ea"/>
              </a:rPr>
              <a:t>P’</a:t>
            </a:r>
            <a:r>
              <a:rPr lang="zh-CN" altLang="en-US" dirty="0" smtClean="0">
                <a:solidFill>
                  <a:srgbClr val="FF0000"/>
                </a:solidFill>
                <a:latin typeface="+mn-ea"/>
                <a:ea typeface="+mn-ea"/>
              </a:rPr>
              <a:t>等价</a:t>
            </a:r>
            <a:r>
              <a:rPr lang="zh-CN" altLang="en-US" dirty="0" smtClean="0">
                <a:latin typeface="+mn-ea"/>
                <a:ea typeface="+mn-ea"/>
              </a:rPr>
              <a:t>于</a:t>
            </a:r>
            <a:r>
              <a:rPr lang="en-US" altLang="zh-CN" b="1" dirty="0">
                <a:solidFill>
                  <a:srgbClr val="0000FF"/>
                </a:solidFill>
                <a:latin typeface="+mn-ea"/>
                <a:ea typeface="+mn-ea"/>
              </a:rPr>
              <a:t>P</a:t>
            </a:r>
            <a:r>
              <a:rPr lang="zh-CN" altLang="en-US" dirty="0" smtClean="0">
                <a:latin typeface="+mn-ea"/>
                <a:ea typeface="+mn-ea"/>
              </a:rPr>
              <a:t>。</a:t>
            </a:r>
          </a:p>
          <a:p>
            <a:pPr marL="342900" fontAlgn="auto">
              <a:spcBef>
                <a:spcPct val="20000"/>
              </a:spcBef>
              <a:spcAft>
                <a:spcPts val="0"/>
              </a:spcAft>
              <a:buClr>
                <a:schemeClr val="tx2"/>
              </a:buClr>
              <a:buSzPct val="70000"/>
              <a:defRPr/>
            </a:pPr>
            <a:r>
              <a:rPr lang="zh-CN" altLang="en-US" dirty="0" smtClean="0">
                <a:latin typeface="+mn-ea"/>
                <a:ea typeface="+mn-ea"/>
              </a:rPr>
              <a:t>如果</a:t>
            </a:r>
            <a:r>
              <a:rPr lang="en-US" altLang="zh-CN" b="1" dirty="0">
                <a:solidFill>
                  <a:srgbClr val="0000FF"/>
                </a:solidFill>
                <a:latin typeface="+mn-ea"/>
                <a:ea typeface="+mn-ea"/>
              </a:rPr>
              <a:t>P’</a:t>
            </a:r>
            <a:r>
              <a:rPr lang="zh-CN" altLang="en-US" dirty="0" smtClean="0">
                <a:latin typeface="+mn-ea"/>
                <a:ea typeface="+mn-ea"/>
              </a:rPr>
              <a:t>不等价于</a:t>
            </a:r>
            <a:r>
              <a:rPr lang="en-US" altLang="zh-CN" b="1" dirty="0">
                <a:solidFill>
                  <a:srgbClr val="0000FF"/>
                </a:solidFill>
                <a:latin typeface="+mn-ea"/>
                <a:ea typeface="+mn-ea"/>
              </a:rPr>
              <a:t>P</a:t>
            </a:r>
            <a:r>
              <a:rPr lang="zh-CN" altLang="en-US" dirty="0" smtClean="0">
                <a:latin typeface="+mn-ea"/>
                <a:ea typeface="+mn-ea"/>
              </a:rPr>
              <a:t>，而且</a:t>
            </a:r>
            <a:r>
              <a:rPr lang="en-US" altLang="zh-CN" b="1" dirty="0">
                <a:solidFill>
                  <a:srgbClr val="0000FF"/>
                </a:solidFill>
                <a:latin typeface="+mn-ea"/>
                <a:ea typeface="+mn-ea"/>
              </a:rPr>
              <a:t>T</a:t>
            </a:r>
            <a:r>
              <a:rPr lang="zh-CN" altLang="en-US" dirty="0" smtClean="0">
                <a:latin typeface="+mn-ea"/>
                <a:ea typeface="+mn-ea"/>
              </a:rPr>
              <a:t>中没有测试能够将</a:t>
            </a:r>
            <a:r>
              <a:rPr lang="en-US" altLang="zh-CN" b="1" dirty="0">
                <a:solidFill>
                  <a:srgbClr val="0000FF"/>
                </a:solidFill>
                <a:latin typeface="+mn-ea"/>
                <a:ea typeface="+mn-ea"/>
              </a:rPr>
              <a:t>P’</a:t>
            </a:r>
            <a:r>
              <a:rPr lang="zh-CN" altLang="en-US" dirty="0" smtClean="0">
                <a:latin typeface="+mn-ea"/>
                <a:ea typeface="+mn-ea"/>
              </a:rPr>
              <a:t>与</a:t>
            </a:r>
            <a:r>
              <a:rPr lang="en-US" altLang="zh-CN" b="1" dirty="0">
                <a:solidFill>
                  <a:srgbClr val="0000FF"/>
                </a:solidFill>
                <a:latin typeface="+mn-ea"/>
                <a:ea typeface="+mn-ea"/>
              </a:rPr>
              <a:t>P</a:t>
            </a:r>
            <a:r>
              <a:rPr lang="zh-CN" altLang="en-US" dirty="0" smtClean="0">
                <a:latin typeface="+mn-ea"/>
                <a:ea typeface="+mn-ea"/>
              </a:rPr>
              <a:t>区别，则认为</a:t>
            </a:r>
            <a:r>
              <a:rPr lang="en-US" altLang="zh-CN" b="1" dirty="0">
                <a:solidFill>
                  <a:srgbClr val="0000FF"/>
                </a:solidFill>
                <a:latin typeface="+mn-ea"/>
                <a:ea typeface="+mn-ea"/>
              </a:rPr>
              <a:t>T</a:t>
            </a:r>
            <a:r>
              <a:rPr lang="zh-CN" altLang="en-US" dirty="0" smtClean="0">
                <a:latin typeface="+mn-ea"/>
                <a:ea typeface="+mn-ea"/>
              </a:rPr>
              <a:t>是不充分的。</a:t>
            </a:r>
          </a:p>
          <a:p>
            <a:pPr marL="342900" fontAlgn="auto">
              <a:spcBef>
                <a:spcPct val="20000"/>
              </a:spcBef>
              <a:spcAft>
                <a:spcPts val="0"/>
              </a:spcAft>
              <a:buClr>
                <a:schemeClr val="tx2"/>
              </a:buClr>
              <a:buSzPct val="70000"/>
              <a:defRPr/>
            </a:pPr>
            <a:r>
              <a:rPr lang="zh-CN" altLang="en-US" dirty="0" smtClean="0">
                <a:latin typeface="+mn-ea"/>
                <a:ea typeface="+mn-ea"/>
              </a:rPr>
              <a:t>不等价而且是活的变异体为测试人员提供了一个生成新测试用例的机会，进而增强测试</a:t>
            </a:r>
            <a:r>
              <a:rPr lang="en-US" altLang="zh-CN" b="1" dirty="0">
                <a:solidFill>
                  <a:srgbClr val="0000FF"/>
                </a:solidFill>
                <a:latin typeface="+mn-ea"/>
                <a:ea typeface="+mn-ea"/>
              </a:rPr>
              <a:t>T</a:t>
            </a:r>
            <a:r>
              <a:rPr lang="zh-CN" altLang="en-US" dirty="0" smtClean="0">
                <a:latin typeface="+mn-ea"/>
                <a:ea typeface="+mn-ea"/>
              </a:rPr>
              <a:t>。</a:t>
            </a:r>
            <a:r>
              <a:rPr lang="en-US" altLang="zh-CN" dirty="0" smtClean="0">
                <a:latin typeface="+mn-ea"/>
                <a:ea typeface="+mn-ea"/>
              </a:rPr>
              <a:t> </a:t>
            </a:r>
            <a:endParaRPr lang="zh-CN" altLang="en-US" dirty="0" smtClean="0">
              <a:latin typeface="+mn-ea"/>
              <a:ea typeface="+mn-ea"/>
            </a:endParaRPr>
          </a:p>
          <a:p>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语言的变异算子</a:t>
            </a:r>
            <a:endParaRPr lang="zh-CN" altLang="en-US"/>
          </a:p>
        </p:txBody>
      </p:sp>
      <p:sp>
        <p:nvSpPr>
          <p:cNvPr id="3" name="内容占位符 2"/>
          <p:cNvSpPr>
            <a:spLocks noGrp="1"/>
          </p:cNvSpPr>
          <p:nvPr>
            <p:ph idx="1"/>
          </p:nvPr>
        </p:nvSpPr>
        <p:spPr/>
        <p:txBody>
          <a:bodyPr/>
          <a:lstStyle/>
          <a:p>
            <a:r>
              <a:rPr lang="en-US" altLang="zh-CN" smtClean="0"/>
              <a:t>Purdue</a:t>
            </a:r>
            <a:r>
              <a:rPr lang="zh-CN" altLang="en-US" smtClean="0"/>
              <a:t>大学的</a:t>
            </a:r>
            <a:r>
              <a:rPr lang="en-US" altLang="zh-CN" smtClean="0"/>
              <a:t>Richard A. Demillo</a:t>
            </a:r>
            <a:r>
              <a:rPr lang="zh-CN" altLang="en-US" smtClean="0"/>
              <a:t>领导的研究小组设计了最大、最全面也是唯一的</a:t>
            </a:r>
            <a:r>
              <a:rPr lang="en-US" altLang="zh-CN" smtClean="0"/>
              <a:t>C</a:t>
            </a:r>
            <a:r>
              <a:rPr lang="zh-CN" altLang="en-US" smtClean="0"/>
              <a:t>语言变异算子集合。</a:t>
            </a:r>
            <a:endParaRPr lang="en-US" altLang="zh-CN" smtClean="0"/>
          </a:p>
          <a:p>
            <a:r>
              <a:rPr lang="zh-CN" altLang="en-US" smtClean="0"/>
              <a:t>巴西</a:t>
            </a:r>
            <a:r>
              <a:rPr lang="en-US" altLang="zh-CN" smtClean="0"/>
              <a:t>Sao Carlos</a:t>
            </a:r>
            <a:r>
              <a:rPr lang="zh-CN" altLang="en-US" smtClean="0"/>
              <a:t>大学</a:t>
            </a:r>
            <a:r>
              <a:rPr lang="en-US" altLang="zh-CN" smtClean="0"/>
              <a:t>Jose Maldonado</a:t>
            </a:r>
            <a:r>
              <a:rPr lang="zh-CN" altLang="en-US" smtClean="0"/>
              <a:t>领导的研究小组在工具</a:t>
            </a:r>
            <a:r>
              <a:rPr lang="en-US" altLang="zh-CN" smtClean="0"/>
              <a:t>Proteum</a:t>
            </a:r>
            <a:r>
              <a:rPr lang="zh-CN" altLang="en-US" smtClean="0"/>
              <a:t>中实现了</a:t>
            </a:r>
            <a:r>
              <a:rPr lang="en-US" altLang="zh-CN" smtClean="0"/>
              <a:t>C</a:t>
            </a:r>
            <a:r>
              <a:rPr lang="zh-CN" altLang="en-US" smtClean="0"/>
              <a:t>语言的全部变异算子。</a:t>
            </a:r>
            <a:endParaRPr lang="en-US" altLang="zh-CN" smtClean="0"/>
          </a:p>
          <a:p>
            <a:r>
              <a:rPr lang="en-US" altLang="zh-CN" smtClean="0"/>
              <a:t>C</a:t>
            </a:r>
            <a:r>
              <a:rPr lang="zh-CN" altLang="en-US" smtClean="0"/>
              <a:t>语言的全部</a:t>
            </a:r>
            <a:r>
              <a:rPr lang="en-US" altLang="zh-CN" smtClean="0"/>
              <a:t>77</a:t>
            </a:r>
            <a:r>
              <a:rPr lang="zh-CN" altLang="en-US" smtClean="0"/>
              <a:t>个变异算子可分为四类：</a:t>
            </a:r>
            <a:endParaRPr lang="en-US" altLang="zh-CN" smtClean="0"/>
          </a:p>
          <a:p>
            <a:pPr lvl="1"/>
            <a:r>
              <a:rPr lang="zh-CN" altLang="en-US" b="1" smtClean="0">
                <a:solidFill>
                  <a:srgbClr val="0000FF"/>
                </a:solidFill>
              </a:rPr>
              <a:t>常量变异</a:t>
            </a:r>
            <a:endParaRPr lang="en-US" altLang="zh-CN" b="1" smtClean="0">
              <a:solidFill>
                <a:srgbClr val="0000FF"/>
              </a:solidFill>
            </a:endParaRPr>
          </a:p>
          <a:p>
            <a:pPr lvl="1"/>
            <a:r>
              <a:rPr lang="zh-CN" altLang="en-US" b="1" smtClean="0">
                <a:solidFill>
                  <a:srgbClr val="0000FF"/>
                </a:solidFill>
              </a:rPr>
              <a:t>运算符变异</a:t>
            </a:r>
            <a:endParaRPr lang="en-US" altLang="zh-CN" b="1" smtClean="0">
              <a:solidFill>
                <a:srgbClr val="0000FF"/>
              </a:solidFill>
            </a:endParaRPr>
          </a:p>
          <a:p>
            <a:pPr lvl="1"/>
            <a:r>
              <a:rPr lang="zh-CN" altLang="en-US" b="1" smtClean="0">
                <a:solidFill>
                  <a:srgbClr val="0000FF"/>
                </a:solidFill>
              </a:rPr>
              <a:t>语句变异</a:t>
            </a:r>
            <a:endParaRPr lang="en-US" altLang="zh-CN" b="1" smtClean="0">
              <a:solidFill>
                <a:srgbClr val="0000FF"/>
              </a:solidFill>
            </a:endParaRPr>
          </a:p>
          <a:p>
            <a:pPr lvl="1"/>
            <a:r>
              <a:rPr lang="zh-CN" altLang="en-US" b="1" smtClean="0">
                <a:solidFill>
                  <a:srgbClr val="0000FF"/>
                </a:solidFill>
              </a:rPr>
              <a:t>变量变异</a:t>
            </a:r>
            <a:endParaRPr lang="zh-CN" altLang="en-US" b="1">
              <a:solidFill>
                <a:srgbClr val="0000FF"/>
              </a:solidFill>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39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数据流测试</a:t>
            </a:r>
          </a:p>
        </p:txBody>
      </p:sp>
      <p:sp>
        <p:nvSpPr>
          <p:cNvPr id="15363" name="内容占位符 2"/>
          <p:cNvSpPr>
            <a:spLocks noGrp="1"/>
          </p:cNvSpPr>
          <p:nvPr>
            <p:ph idx="1"/>
          </p:nvPr>
        </p:nvSpPr>
        <p:spPr>
          <a:xfrm>
            <a:off x="358775" y="914400"/>
            <a:ext cx="3146425" cy="5257800"/>
          </a:xfrm>
          <a:ln>
            <a:solidFill>
              <a:srgbClr val="00B0F0"/>
            </a:solidFill>
          </a:ln>
        </p:spPr>
        <p:txBody>
          <a:bodyPr/>
          <a:lstStyle/>
          <a:p>
            <a:pPr marL="530225" indent="-514350">
              <a:spcBef>
                <a:spcPct val="0"/>
              </a:spcBef>
              <a:buSzPct val="100000"/>
              <a:buFont typeface="Arial" pitchFamily="34" charset="0"/>
              <a:buAutoNum type="arabicPeriod"/>
            </a:pPr>
            <a:r>
              <a:rPr lang="en-US" altLang="zh-CN" sz="2400" smtClean="0">
                <a:solidFill>
                  <a:srgbClr val="FF0000"/>
                </a:solidFill>
              </a:rPr>
              <a:t>begin</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0000FF"/>
                </a:solidFill>
              </a:rPr>
              <a:t>int</a:t>
            </a:r>
            <a:r>
              <a:rPr lang="en-US" altLang="zh-CN" sz="2400" smtClean="0"/>
              <a:t> x,y; </a:t>
            </a:r>
            <a:r>
              <a:rPr lang="en-US" altLang="zh-CN" sz="2400" smtClean="0">
                <a:solidFill>
                  <a:srgbClr val="0000FF"/>
                </a:solidFill>
              </a:rPr>
              <a:t>float</a:t>
            </a:r>
            <a:r>
              <a:rPr lang="en-US" altLang="zh-CN" sz="2400" smtClean="0"/>
              <a:t> z;</a:t>
            </a:r>
          </a:p>
          <a:p>
            <a:pPr marL="530225" indent="-514350">
              <a:spcBef>
                <a:spcPct val="0"/>
              </a:spcBef>
              <a:buSzPct val="100000"/>
              <a:buFont typeface="Arial" pitchFamily="34" charset="0"/>
              <a:buAutoNum type="arabicPeriod"/>
            </a:pPr>
            <a:r>
              <a:rPr lang="en-US" altLang="zh-CN" sz="2400" smtClean="0"/>
              <a:t>    input(x,y)</a:t>
            </a:r>
          </a:p>
          <a:p>
            <a:pPr marL="530225" indent="-514350">
              <a:spcBef>
                <a:spcPct val="0"/>
              </a:spcBef>
              <a:buSzPct val="100000"/>
              <a:buFont typeface="Arial" pitchFamily="34" charset="0"/>
              <a:buAutoNum type="arabicPeriod"/>
            </a:pPr>
            <a:r>
              <a:rPr lang="en-US" altLang="zh-CN" sz="2400" smtClean="0"/>
              <a:t>    z=0;</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0000FF"/>
                </a:solidFill>
              </a:rPr>
              <a:t>if</a:t>
            </a:r>
            <a:r>
              <a:rPr lang="en-US" altLang="zh-CN" sz="2400" smtClean="0"/>
              <a:t>(x!=0)</a:t>
            </a:r>
          </a:p>
          <a:p>
            <a:pPr marL="530225" indent="-514350">
              <a:spcBef>
                <a:spcPct val="0"/>
              </a:spcBef>
              <a:buSzPct val="100000"/>
              <a:buFont typeface="Arial" pitchFamily="34" charset="0"/>
              <a:buAutoNum type="arabicPeriod"/>
            </a:pPr>
            <a:r>
              <a:rPr lang="en-US" altLang="zh-CN" sz="2400" smtClean="0"/>
              <a:t>        z=z+y;</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0000FF"/>
                </a:solidFill>
              </a:rPr>
              <a:t>else</a:t>
            </a:r>
            <a:r>
              <a:rPr lang="en-US" altLang="zh-CN" sz="2400" smtClean="0"/>
              <a:t> z=z-y;</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0000FF"/>
                </a:solidFill>
              </a:rPr>
              <a:t>if</a:t>
            </a:r>
            <a:r>
              <a:rPr lang="en-US" altLang="zh-CN" sz="2400" smtClean="0"/>
              <a:t>(y!=0)</a:t>
            </a:r>
          </a:p>
          <a:p>
            <a:pPr marL="530225" indent="-514350">
              <a:spcBef>
                <a:spcPct val="0"/>
              </a:spcBef>
              <a:buSzPct val="100000"/>
              <a:buFont typeface="Arial" pitchFamily="34" charset="0"/>
              <a:buAutoNum type="arabicPeriod"/>
            </a:pPr>
            <a:r>
              <a:rPr lang="en-US" altLang="zh-CN" sz="2400" smtClean="0"/>
              <a:t>        z=z/x;</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0000FF"/>
                </a:solidFill>
              </a:rPr>
              <a:t>else</a:t>
            </a:r>
            <a:r>
              <a:rPr lang="en-US" altLang="zh-CN" sz="2400" smtClean="0"/>
              <a:t> z=z*x;</a:t>
            </a:r>
          </a:p>
          <a:p>
            <a:pPr marL="530225" indent="-514350">
              <a:spcBef>
                <a:spcPct val="0"/>
              </a:spcBef>
              <a:buSzPct val="100000"/>
              <a:buFont typeface="Arial" pitchFamily="34" charset="0"/>
              <a:buAutoNum type="arabicPeriod"/>
            </a:pPr>
            <a:r>
              <a:rPr lang="en-US" altLang="zh-CN" sz="2400" smtClean="0"/>
              <a:t>    output(z);</a:t>
            </a:r>
          </a:p>
          <a:p>
            <a:pPr marL="530225" indent="-514350">
              <a:spcBef>
                <a:spcPct val="0"/>
              </a:spcBef>
              <a:buSzPct val="100000"/>
              <a:buFont typeface="Arial" pitchFamily="34" charset="0"/>
              <a:buAutoNum type="arabicPeriod"/>
            </a:pPr>
            <a:r>
              <a:rPr lang="en-US" altLang="zh-CN" sz="2400" smtClean="0"/>
              <a:t>  </a:t>
            </a:r>
            <a:r>
              <a:rPr lang="en-US" altLang="zh-CN" sz="2400" smtClean="0">
                <a:solidFill>
                  <a:srgbClr val="FF0000"/>
                </a:solidFill>
              </a:rPr>
              <a:t>end</a:t>
            </a:r>
            <a:endParaRPr lang="zh-CN" altLang="en-US" sz="2400" smtClean="0">
              <a:solidFill>
                <a:srgbClr val="FF0000"/>
              </a:solidFill>
            </a:endParaRPr>
          </a:p>
        </p:txBody>
      </p:sp>
      <p:sp>
        <p:nvSpPr>
          <p:cNvPr id="15364" name="页脚占位符 3"/>
          <p:cNvSpPr>
            <a:spLocks noGrp="1"/>
          </p:cNvSpPr>
          <p:nvPr>
            <p:ph type="ftr" sz="quarter" idx="10"/>
          </p:nvPr>
        </p:nvSpPr>
        <p:spPr>
          <a:noFill/>
        </p:spPr>
        <p:txBody>
          <a:bodyPr/>
          <a:lstStyle/>
          <a:p>
            <a:fld id="{9327A9D2-7456-4C24-AD60-B2D0BC4EE9F7}" type="slidenum">
              <a:rPr lang="en-US" altLang="zh-CN" smtClean="0">
                <a:latin typeface="Arial" pitchFamily="34" charset="0"/>
              </a:rPr>
              <a:pPr/>
              <a:t>4</a:t>
            </a:fld>
            <a:endParaRPr lang="en-US" altLang="zh-CN" smtClean="0">
              <a:latin typeface="Arial" pitchFamily="34" charset="0"/>
            </a:endParaRPr>
          </a:p>
        </p:txBody>
      </p:sp>
      <p:graphicFrame>
        <p:nvGraphicFramePr>
          <p:cNvPr id="6" name="表格 5"/>
          <p:cNvGraphicFramePr>
            <a:graphicFrameLocks noGrp="1"/>
          </p:cNvGraphicFramePr>
          <p:nvPr/>
        </p:nvGraphicFramePr>
        <p:xfrm>
          <a:off x="4724400" y="1447800"/>
          <a:ext cx="3276600" cy="1112520"/>
        </p:xfrm>
        <a:graphic>
          <a:graphicData uri="http://schemas.openxmlformats.org/drawingml/2006/table">
            <a:tbl>
              <a:tblPr firstRow="1" bandRow="1">
                <a:tableStyleId>{93296810-A885-4BE3-A3E7-6D5BEEA58F35}</a:tableStyleId>
              </a:tblPr>
              <a:tblGrid>
                <a:gridCol w="1219200"/>
                <a:gridCol w="685800"/>
                <a:gridCol w="685800"/>
                <a:gridCol w="685800"/>
              </a:tblGrid>
              <a:tr h="370840">
                <a:tc>
                  <a:txBody>
                    <a:bodyPr/>
                    <a:lstStyle/>
                    <a:p>
                      <a:pPr algn="ctr"/>
                      <a:r>
                        <a:rPr lang="zh-CN" altLang="en-US" smtClean="0"/>
                        <a:t>测试用例</a:t>
                      </a:r>
                      <a:endParaRPr lang="zh-CN" altLang="en-US"/>
                    </a:p>
                  </a:txBody>
                  <a:tcPr/>
                </a:tc>
                <a:tc>
                  <a:txBody>
                    <a:bodyPr/>
                    <a:lstStyle/>
                    <a:p>
                      <a:pPr algn="ctr"/>
                      <a:r>
                        <a:rPr lang="en-US" altLang="zh-CN" smtClean="0"/>
                        <a:t>x</a:t>
                      </a:r>
                      <a:endParaRPr lang="zh-CN" altLang="en-US"/>
                    </a:p>
                  </a:txBody>
                  <a:tcPr/>
                </a:tc>
                <a:tc>
                  <a:txBody>
                    <a:bodyPr/>
                    <a:lstStyle/>
                    <a:p>
                      <a:pPr algn="ctr"/>
                      <a:r>
                        <a:rPr lang="en-US" altLang="zh-CN" smtClean="0"/>
                        <a:t>y</a:t>
                      </a:r>
                      <a:endParaRPr lang="zh-CN" altLang="en-US"/>
                    </a:p>
                  </a:txBody>
                  <a:tcPr/>
                </a:tc>
                <a:tc>
                  <a:txBody>
                    <a:bodyPr/>
                    <a:lstStyle/>
                    <a:p>
                      <a:pPr algn="ctr"/>
                      <a:r>
                        <a:rPr lang="en-US" altLang="zh-CN" smtClean="0"/>
                        <a:t>z</a:t>
                      </a:r>
                      <a:endParaRPr lang="zh-CN" altLang="en-US"/>
                    </a:p>
                  </a:txBody>
                  <a:tcPr/>
                </a:tc>
              </a:tr>
              <a:tr h="370840">
                <a:tc>
                  <a:txBody>
                    <a:bodyPr/>
                    <a:lstStyle/>
                    <a:p>
                      <a:pPr algn="ctr"/>
                      <a:r>
                        <a:rPr lang="en-US" altLang="zh-CN" smtClean="0"/>
                        <a:t>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0.0</a:t>
                      </a:r>
                      <a:endParaRPr lang="zh-CN" altLang="en-US"/>
                    </a:p>
                  </a:txBody>
                  <a:tcPr/>
                </a:tc>
              </a:tr>
              <a:tr h="370840">
                <a:tc>
                  <a:txBody>
                    <a:bodyPr/>
                    <a:lstStyle/>
                    <a:p>
                      <a:pPr algn="ctr"/>
                      <a:r>
                        <a:rPr lang="en-US" altLang="zh-CN" smtClean="0"/>
                        <a:t>t2</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1.0</a:t>
                      </a:r>
                      <a:endParaRPr lang="zh-CN" altLang="en-US"/>
                    </a:p>
                  </a:txBody>
                  <a:tcPr/>
                </a:tc>
              </a:tr>
            </a:tbl>
          </a:graphicData>
        </a:graphic>
      </p:graphicFrame>
      <p:sp>
        <p:nvSpPr>
          <p:cNvPr id="15387" name="矩形 6"/>
          <p:cNvSpPr>
            <a:spLocks noChangeArrowheads="1"/>
          </p:cNvSpPr>
          <p:nvPr/>
        </p:nvSpPr>
        <p:spPr bwMode="auto">
          <a:xfrm>
            <a:off x="5181600" y="990600"/>
            <a:ext cx="2514600" cy="400050"/>
          </a:xfrm>
          <a:prstGeom prst="rect">
            <a:avLst/>
          </a:prstGeom>
          <a:noFill/>
          <a:ln w="9525">
            <a:noFill/>
            <a:miter lim="800000"/>
            <a:headEnd/>
            <a:tailEnd/>
          </a:ln>
        </p:spPr>
        <p:txBody>
          <a:bodyPr>
            <a:spAutoFit/>
          </a:bodyPr>
          <a:lstStyle/>
          <a:p>
            <a:r>
              <a:rPr lang="zh-CN" altLang="en-US" sz="2000" b="1" i="0"/>
              <a:t>分支</a:t>
            </a:r>
            <a:r>
              <a:rPr lang="en-US" altLang="zh-CN" sz="2000" b="1" i="0"/>
              <a:t>/</a:t>
            </a:r>
            <a:r>
              <a:rPr lang="zh-CN" altLang="en-US" sz="2000" b="1" i="0"/>
              <a:t>谓词覆盖准则</a:t>
            </a:r>
          </a:p>
        </p:txBody>
      </p:sp>
      <p:sp>
        <p:nvSpPr>
          <p:cNvPr id="15388" name="矩形 8"/>
          <p:cNvSpPr>
            <a:spLocks noChangeArrowheads="1"/>
          </p:cNvSpPr>
          <p:nvPr/>
        </p:nvSpPr>
        <p:spPr bwMode="auto">
          <a:xfrm>
            <a:off x="4419600" y="2743200"/>
            <a:ext cx="4205288" cy="400050"/>
          </a:xfrm>
          <a:prstGeom prst="rect">
            <a:avLst/>
          </a:prstGeom>
          <a:noFill/>
          <a:ln w="9525">
            <a:solidFill>
              <a:srgbClr val="00B0F0"/>
            </a:solidFill>
            <a:miter lim="800000"/>
            <a:headEnd/>
            <a:tailEnd/>
          </a:ln>
        </p:spPr>
        <p:txBody>
          <a:bodyPr wrap="none">
            <a:spAutoFit/>
          </a:bodyPr>
          <a:lstStyle/>
          <a:p>
            <a:r>
              <a:rPr lang="en-US" altLang="zh-CN" sz="2000" b="1" i="0" smtClean="0">
                <a:solidFill>
                  <a:srgbClr val="FF0000"/>
                </a:solidFill>
              </a:rPr>
              <a:t>x=0</a:t>
            </a:r>
            <a:r>
              <a:rPr lang="en-US" altLang="zh-CN" sz="2000" b="1" i="0">
                <a:solidFill>
                  <a:srgbClr val="FF0000"/>
                </a:solidFill>
              </a:rPr>
              <a:t>, y=1</a:t>
            </a:r>
            <a:r>
              <a:rPr lang="zh-CN" altLang="en-US" sz="2000" b="1" i="0">
                <a:solidFill>
                  <a:srgbClr val="FF0000"/>
                </a:solidFill>
              </a:rPr>
              <a:t>时导致第</a:t>
            </a:r>
            <a:r>
              <a:rPr lang="en-US" altLang="zh-CN" sz="2000" b="1" i="0">
                <a:solidFill>
                  <a:srgbClr val="FF0000"/>
                </a:solidFill>
              </a:rPr>
              <a:t>9</a:t>
            </a:r>
            <a:r>
              <a:rPr lang="zh-CN" altLang="en-US" sz="2000" b="1" i="0">
                <a:solidFill>
                  <a:srgbClr val="FF0000"/>
                </a:solidFill>
              </a:rPr>
              <a:t>行出现除零缺陷</a:t>
            </a:r>
            <a:endParaRPr lang="zh-CN" altLang="en-US" sz="2000">
              <a:solidFill>
                <a:srgbClr val="FF0000"/>
              </a:solidFill>
            </a:endParaRPr>
          </a:p>
        </p:txBody>
      </p:sp>
      <p:graphicFrame>
        <p:nvGraphicFramePr>
          <p:cNvPr id="10" name="表格 9"/>
          <p:cNvGraphicFramePr>
            <a:graphicFrameLocks noGrp="1"/>
          </p:cNvGraphicFramePr>
          <p:nvPr/>
        </p:nvGraphicFramePr>
        <p:xfrm>
          <a:off x="3886200" y="3971925"/>
          <a:ext cx="4800601" cy="2123440"/>
        </p:xfrm>
        <a:graphic>
          <a:graphicData uri="http://schemas.openxmlformats.org/drawingml/2006/table">
            <a:tbl>
              <a:tblPr firstRow="1" bandRow="1">
                <a:tableStyleId>{93296810-A885-4BE3-A3E7-6D5BEEA58F35}</a:tableStyleId>
              </a:tblPr>
              <a:tblGrid>
                <a:gridCol w="685800"/>
                <a:gridCol w="508000"/>
                <a:gridCol w="508000"/>
                <a:gridCol w="508000"/>
                <a:gridCol w="2590801"/>
              </a:tblGrid>
              <a:tr h="370840">
                <a:tc>
                  <a:txBody>
                    <a:bodyPr/>
                    <a:lstStyle/>
                    <a:p>
                      <a:pPr algn="ctr"/>
                      <a:r>
                        <a:rPr lang="zh-CN" altLang="en-US" smtClean="0"/>
                        <a:t>测试用例</a:t>
                      </a:r>
                      <a:endParaRPr lang="zh-CN" altLang="en-US"/>
                    </a:p>
                  </a:txBody>
                  <a:tcPr/>
                </a:tc>
                <a:tc>
                  <a:txBody>
                    <a:bodyPr/>
                    <a:lstStyle/>
                    <a:p>
                      <a:pPr algn="ctr"/>
                      <a:r>
                        <a:rPr lang="en-US" altLang="zh-CN" smtClean="0"/>
                        <a:t>x</a:t>
                      </a:r>
                      <a:endParaRPr lang="zh-CN" altLang="en-US"/>
                    </a:p>
                  </a:txBody>
                  <a:tcPr/>
                </a:tc>
                <a:tc>
                  <a:txBody>
                    <a:bodyPr/>
                    <a:lstStyle/>
                    <a:p>
                      <a:pPr algn="ctr"/>
                      <a:r>
                        <a:rPr lang="en-US" altLang="zh-CN" smtClean="0"/>
                        <a:t>y</a:t>
                      </a:r>
                      <a:endParaRPr lang="zh-CN" altLang="en-US"/>
                    </a:p>
                  </a:txBody>
                  <a:tcPr/>
                </a:tc>
                <a:tc>
                  <a:txBody>
                    <a:bodyPr/>
                    <a:lstStyle/>
                    <a:p>
                      <a:pPr algn="ctr"/>
                      <a:r>
                        <a:rPr lang="en-US" altLang="zh-CN" smtClean="0"/>
                        <a:t>z</a:t>
                      </a:r>
                      <a:endParaRPr lang="zh-CN" altLang="en-US"/>
                    </a:p>
                  </a:txBody>
                  <a:tcPr/>
                </a:tc>
                <a:tc>
                  <a:txBody>
                    <a:bodyPr/>
                    <a:lstStyle/>
                    <a:p>
                      <a:pPr algn="ctr"/>
                      <a:r>
                        <a:rPr lang="zh-CN" altLang="en-US" smtClean="0"/>
                        <a:t>覆盖</a:t>
                      </a:r>
                      <a:r>
                        <a:rPr lang="en-US" altLang="zh-CN" smtClean="0"/>
                        <a:t>z</a:t>
                      </a:r>
                      <a:r>
                        <a:rPr lang="zh-CN" altLang="en-US" smtClean="0"/>
                        <a:t>的定义使用对</a:t>
                      </a:r>
                      <a:endParaRPr lang="zh-CN" altLang="en-US"/>
                    </a:p>
                  </a:txBody>
                  <a:tcPr/>
                </a:tc>
              </a:tr>
              <a:tr h="370840">
                <a:tc>
                  <a:txBody>
                    <a:bodyPr/>
                    <a:lstStyle/>
                    <a:p>
                      <a:pPr algn="ctr"/>
                      <a:r>
                        <a:rPr lang="en-US" altLang="zh-CN" smtClean="0"/>
                        <a:t>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0.0</a:t>
                      </a:r>
                      <a:endParaRPr lang="zh-CN" altLang="en-US"/>
                    </a:p>
                  </a:txBody>
                  <a:tcPr/>
                </a:tc>
                <a:tc>
                  <a:txBody>
                    <a:bodyPr/>
                    <a:lstStyle/>
                    <a:p>
                      <a:pPr algn="ct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4</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7</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7</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10</a:t>
                      </a:r>
                      <a:r>
                        <a:rPr lang="en-US" altLang="zh-CN" smtClean="0">
                          <a:latin typeface="Times New Roman" pitchFamily="18" charset="0"/>
                          <a:cs typeface="Times New Roman" pitchFamily="18" charset="0"/>
                        </a:rPr>
                        <a:t>)</a:t>
                      </a:r>
                      <a:endParaRPr lang="zh-CN" altLang="en-US">
                        <a:latin typeface="Times New Roman" pitchFamily="18" charset="0"/>
                        <a:cs typeface="Times New Roman" pitchFamily="18" charset="0"/>
                      </a:endParaRPr>
                    </a:p>
                  </a:txBody>
                  <a:tcPr/>
                </a:tc>
              </a:tr>
              <a:tr h="370840">
                <a:tc>
                  <a:txBody>
                    <a:bodyPr/>
                    <a:lstStyle/>
                    <a:p>
                      <a:pPr algn="ctr"/>
                      <a:r>
                        <a:rPr lang="en-US" altLang="zh-CN" smtClean="0"/>
                        <a:t>t2</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1.0</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4</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6</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6</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9</a:t>
                      </a:r>
                      <a:r>
                        <a:rPr lang="en-US" altLang="zh-CN" smtClean="0">
                          <a:latin typeface="Times New Roman" pitchFamily="18" charset="0"/>
                          <a:cs typeface="Times New Roman" pitchFamily="18" charset="0"/>
                        </a:rPr>
                        <a:t>)</a:t>
                      </a:r>
                      <a:endParaRPr lang="zh-CN" altLang="en-US" smtClean="0">
                        <a:latin typeface="Times New Roman" pitchFamily="18" charset="0"/>
                        <a:cs typeface="Times New Roman" pitchFamily="18" charset="0"/>
                      </a:endParaRPr>
                    </a:p>
                  </a:txBody>
                  <a:tcPr/>
                </a:tc>
              </a:tr>
              <a:tr h="370840">
                <a:tc>
                  <a:txBody>
                    <a:bodyPr/>
                    <a:lstStyle/>
                    <a:p>
                      <a:pPr algn="ctr"/>
                      <a:r>
                        <a:rPr lang="en-US" altLang="zh-CN" smtClean="0"/>
                        <a:t>t3</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0.0</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4</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7</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7</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9</a:t>
                      </a:r>
                      <a:r>
                        <a:rPr lang="en-US" altLang="zh-CN" smtClean="0">
                          <a:latin typeface="Times New Roman" pitchFamily="18" charset="0"/>
                          <a:cs typeface="Times New Roman" pitchFamily="18" charset="0"/>
                        </a:rPr>
                        <a:t>)</a:t>
                      </a:r>
                      <a:endParaRPr lang="zh-CN" altLang="en-US" smtClean="0">
                        <a:latin typeface="Times New Roman" pitchFamily="18" charset="0"/>
                        <a:cs typeface="Times New Roman" pitchFamily="18" charset="0"/>
                      </a:endParaRPr>
                    </a:p>
                  </a:txBody>
                  <a:tcPr/>
                </a:tc>
              </a:tr>
              <a:tr h="370840">
                <a:tc>
                  <a:txBody>
                    <a:bodyPr/>
                    <a:lstStyle/>
                    <a:p>
                      <a:pPr algn="ctr"/>
                      <a:r>
                        <a:rPr lang="en-US" altLang="zh-CN" smtClean="0"/>
                        <a:t>t4</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1.0</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4</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6</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6</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l</a:t>
                      </a:r>
                      <a:r>
                        <a:rPr lang="en-US" altLang="zh-CN" baseline="-25000" smtClean="0">
                          <a:latin typeface="Times New Roman" pitchFamily="18" charset="0"/>
                          <a:cs typeface="Times New Roman" pitchFamily="18" charset="0"/>
                        </a:rPr>
                        <a:t>10</a:t>
                      </a:r>
                      <a:r>
                        <a:rPr lang="en-US" altLang="zh-CN" smtClean="0">
                          <a:latin typeface="Times New Roman" pitchFamily="18" charset="0"/>
                          <a:cs typeface="Times New Roman" pitchFamily="18" charset="0"/>
                        </a:rPr>
                        <a:t>)</a:t>
                      </a:r>
                      <a:endParaRPr lang="zh-CN" altLang="en-US" smtClean="0">
                        <a:latin typeface="Times New Roman" pitchFamily="18" charset="0"/>
                        <a:cs typeface="Times New Roman" pitchFamily="18" charset="0"/>
                      </a:endParaRPr>
                    </a:p>
                  </a:txBody>
                  <a:tcPr/>
                </a:tc>
              </a:tr>
            </a:tbl>
          </a:graphicData>
        </a:graphic>
      </p:graphicFrame>
      <p:sp>
        <p:nvSpPr>
          <p:cNvPr id="15427" name="矩形 10"/>
          <p:cNvSpPr>
            <a:spLocks noChangeArrowheads="1"/>
          </p:cNvSpPr>
          <p:nvPr/>
        </p:nvSpPr>
        <p:spPr bwMode="auto">
          <a:xfrm>
            <a:off x="4419600" y="3505200"/>
            <a:ext cx="3733800" cy="400050"/>
          </a:xfrm>
          <a:prstGeom prst="rect">
            <a:avLst/>
          </a:prstGeom>
          <a:noFill/>
          <a:ln w="9525">
            <a:noFill/>
            <a:miter lim="800000"/>
            <a:headEnd/>
            <a:tailEnd/>
          </a:ln>
        </p:spPr>
        <p:txBody>
          <a:bodyPr>
            <a:spAutoFit/>
          </a:bodyPr>
          <a:lstStyle/>
          <a:p>
            <a:r>
              <a:rPr lang="zh-CN" altLang="en-US" sz="2000" b="1" i="0"/>
              <a:t>确保</a:t>
            </a:r>
            <a:r>
              <a:rPr lang="en-US" altLang="zh-CN" sz="2000" b="1" i="0"/>
              <a:t>z</a:t>
            </a:r>
            <a:r>
              <a:rPr lang="zh-CN" altLang="en-US" sz="2000" b="1" i="0"/>
              <a:t>的每一个定义</a:t>
            </a:r>
            <a:r>
              <a:rPr lang="en-US" altLang="zh-CN" sz="2000" b="1" i="0"/>
              <a:t>-</a:t>
            </a:r>
            <a:r>
              <a:rPr lang="zh-CN" altLang="en-US" sz="2000" b="1" i="0"/>
              <a:t>使用都覆盖</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388"/>
                                        </p:tgtEl>
                                        <p:attrNameLst>
                                          <p:attrName>style.visibility</p:attrName>
                                        </p:attrNameLst>
                                      </p:cBhvr>
                                      <p:to>
                                        <p:strVal val="visible"/>
                                      </p:to>
                                    </p:set>
                                    <p:animEffect transition="in" filter="blinds(horizontal)">
                                      <p:cBhvr>
                                        <p:cTn id="13" dur="500"/>
                                        <p:tgtEl>
                                          <p:spTgt spid="1538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427"/>
                                        </p:tgtEl>
                                        <p:attrNameLst>
                                          <p:attrName>style.visibility</p:attrName>
                                        </p:attrNameLst>
                                      </p:cBhvr>
                                      <p:to>
                                        <p:strVal val="visible"/>
                                      </p:to>
                                    </p:set>
                                    <p:animEffect transition="in" filter="dissolve">
                                      <p:cBhvr>
                                        <p:cTn id="21" dur="500"/>
                                        <p:tgtEl>
                                          <p:spTgt spid="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7" grpId="0"/>
      <p:bldP spid="15388" grpId="0" animBg="1"/>
      <p:bldP spid="154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语言的常量变异</a:t>
            </a:r>
            <a:endParaRPr lang="zh-CN" altLang="en-US"/>
          </a:p>
        </p:txBody>
      </p:sp>
      <p:sp>
        <p:nvSpPr>
          <p:cNvPr id="3" name="内容占位符 2"/>
          <p:cNvSpPr>
            <a:spLocks noGrp="1"/>
          </p:cNvSpPr>
          <p:nvPr>
            <p:ph idx="1"/>
          </p:nvPr>
        </p:nvSpPr>
        <p:spPr/>
        <p:txBody>
          <a:bodyPr/>
          <a:lstStyle/>
          <a:p>
            <a:r>
              <a:rPr lang="en-US" altLang="zh-CN" smtClean="0"/>
              <a:t>C</a:t>
            </a:r>
            <a:r>
              <a:rPr lang="zh-CN" altLang="en-US" smtClean="0"/>
              <a:t>语言中的常量变异算子表</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40</a:t>
            </a:fld>
            <a:endParaRPr lang="en-US" altLang="zh-CN"/>
          </a:p>
        </p:txBody>
      </p:sp>
      <p:graphicFrame>
        <p:nvGraphicFramePr>
          <p:cNvPr id="5" name="表格 4"/>
          <p:cNvGraphicFramePr>
            <a:graphicFrameLocks noGrp="1"/>
          </p:cNvGraphicFramePr>
          <p:nvPr/>
        </p:nvGraphicFramePr>
        <p:xfrm>
          <a:off x="685800" y="1981200"/>
          <a:ext cx="7772400" cy="3185760"/>
        </p:xfrm>
        <a:graphic>
          <a:graphicData uri="http://schemas.openxmlformats.org/drawingml/2006/table">
            <a:tbl>
              <a:tblPr firstRow="1" bandRow="1">
                <a:tableStyleId>{21E4AEA4-8DFA-4A89-87EB-49C32662AFE0}</a:tableStyleId>
              </a:tblPr>
              <a:tblGrid>
                <a:gridCol w="1524000"/>
                <a:gridCol w="1219200"/>
                <a:gridCol w="5029200"/>
              </a:tblGrid>
              <a:tr h="370840">
                <a:tc>
                  <a:txBody>
                    <a:bodyPr/>
                    <a:lstStyle/>
                    <a:p>
                      <a:pPr algn="ctr">
                        <a:spcBef>
                          <a:spcPts val="300"/>
                        </a:spcBef>
                        <a:spcAft>
                          <a:spcPts val="300"/>
                        </a:spcAft>
                      </a:pPr>
                      <a:r>
                        <a:rPr lang="zh-CN" altLang="en-US" sz="2400" smtClean="0"/>
                        <a:t>名称</a:t>
                      </a:r>
                      <a:endParaRPr lang="zh-CN" altLang="en-US" sz="2400"/>
                    </a:p>
                  </a:txBody>
                  <a:tcPr marT="108000" marB="108000"/>
                </a:tc>
                <a:tc>
                  <a:txBody>
                    <a:bodyPr/>
                    <a:lstStyle/>
                    <a:p>
                      <a:pPr algn="ctr">
                        <a:spcBef>
                          <a:spcPts val="300"/>
                        </a:spcBef>
                        <a:spcAft>
                          <a:spcPts val="300"/>
                        </a:spcAft>
                      </a:pPr>
                      <a:r>
                        <a:rPr lang="zh-CN" altLang="en-US" sz="2400" smtClean="0"/>
                        <a:t>定义域</a:t>
                      </a:r>
                      <a:endParaRPr lang="zh-CN" altLang="en-US" sz="2400"/>
                    </a:p>
                  </a:txBody>
                  <a:tcPr marT="108000" marB="108000"/>
                </a:tc>
                <a:tc>
                  <a:txBody>
                    <a:bodyPr/>
                    <a:lstStyle/>
                    <a:p>
                      <a:pPr algn="ctr">
                        <a:spcBef>
                          <a:spcPts val="300"/>
                        </a:spcBef>
                        <a:spcAft>
                          <a:spcPts val="300"/>
                        </a:spcAft>
                      </a:pPr>
                      <a:r>
                        <a:rPr lang="zh-CN" altLang="en-US" sz="2400" smtClean="0"/>
                        <a:t>说明</a:t>
                      </a:r>
                      <a:endParaRPr lang="zh-CN" altLang="en-US" sz="2400"/>
                    </a:p>
                  </a:txBody>
                  <a:tcPr marT="108000" marB="108000"/>
                </a:tc>
              </a:tr>
              <a:tr h="370840">
                <a:tc>
                  <a:txBody>
                    <a:bodyPr/>
                    <a:lstStyle/>
                    <a:p>
                      <a:pPr algn="ctr">
                        <a:spcBef>
                          <a:spcPts val="300"/>
                        </a:spcBef>
                        <a:spcAft>
                          <a:spcPts val="300"/>
                        </a:spcAft>
                      </a:pPr>
                      <a:r>
                        <a:rPr lang="en-US" altLang="zh-CN" sz="2000" smtClean="0"/>
                        <a:t>CGCR</a:t>
                      </a:r>
                      <a:endParaRPr lang="zh-CN" altLang="en-US" sz="2000"/>
                    </a:p>
                  </a:txBody>
                  <a:tcPr marT="108000" marB="108000"/>
                </a:tc>
                <a:tc>
                  <a:txBody>
                    <a:bodyPr/>
                    <a:lstStyle/>
                    <a:p>
                      <a:pPr algn="ctr">
                        <a:spcBef>
                          <a:spcPts val="300"/>
                        </a:spcBef>
                        <a:spcAft>
                          <a:spcPts val="300"/>
                        </a:spcAft>
                      </a:pPr>
                      <a:r>
                        <a:rPr lang="zh-CN" altLang="en-US" sz="2000" smtClean="0"/>
                        <a:t>常量</a:t>
                      </a:r>
                      <a:endParaRPr lang="zh-CN" altLang="en-US" sz="2000"/>
                    </a:p>
                  </a:txBody>
                  <a:tcPr marT="108000" marB="108000"/>
                </a:tc>
                <a:tc>
                  <a:txBody>
                    <a:bodyPr/>
                    <a:lstStyle/>
                    <a:p>
                      <a:pPr>
                        <a:spcBef>
                          <a:spcPts val="300"/>
                        </a:spcBef>
                        <a:spcAft>
                          <a:spcPts val="300"/>
                        </a:spcAft>
                      </a:pPr>
                      <a:r>
                        <a:rPr lang="zh-CN" altLang="en-US" sz="2000" smtClean="0"/>
                        <a:t>使用全局变量替换程序中出现的常量</a:t>
                      </a:r>
                      <a:endParaRPr lang="zh-CN" altLang="en-US" sz="2000"/>
                    </a:p>
                  </a:txBody>
                  <a:tcPr marT="108000" marB="108000"/>
                </a:tc>
              </a:tr>
              <a:tr h="370840">
                <a:tc>
                  <a:txBody>
                    <a:bodyPr/>
                    <a:lstStyle/>
                    <a:p>
                      <a:pPr algn="ctr">
                        <a:spcBef>
                          <a:spcPts val="300"/>
                        </a:spcBef>
                        <a:spcAft>
                          <a:spcPts val="300"/>
                        </a:spcAft>
                      </a:pPr>
                      <a:r>
                        <a:rPr lang="en-US" altLang="zh-CN" sz="2000" smtClean="0"/>
                        <a:t>CLSR</a:t>
                      </a:r>
                      <a:endParaRPr lang="zh-CN" altLang="en-US" sz="2000"/>
                    </a:p>
                  </a:txBody>
                  <a:tcPr marT="108000" marB="108000"/>
                </a:tc>
                <a:tc>
                  <a:txBody>
                    <a:bodyPr/>
                    <a:lstStyle/>
                    <a:p>
                      <a:pPr algn="ctr">
                        <a:spcBef>
                          <a:spcPts val="300"/>
                        </a:spcBef>
                        <a:spcAft>
                          <a:spcPts val="300"/>
                        </a:spcAft>
                      </a:pPr>
                      <a:r>
                        <a:rPr lang="zh-CN" altLang="en-US" sz="2000" smtClean="0"/>
                        <a:t>常量</a:t>
                      </a:r>
                      <a:endParaRPr lang="zh-CN" altLang="en-US" sz="2000"/>
                    </a:p>
                  </a:txBody>
                  <a:tcPr marT="108000" marB="108000"/>
                </a:tc>
                <a:tc>
                  <a:txBody>
                    <a:bodyPr/>
                    <a:lstStyle/>
                    <a:p>
                      <a:pPr>
                        <a:spcBef>
                          <a:spcPts val="300"/>
                        </a:spcBef>
                        <a:spcAft>
                          <a:spcPts val="300"/>
                        </a:spcAft>
                      </a:pPr>
                      <a:r>
                        <a:rPr lang="zh-CN" altLang="en-US" sz="2000" smtClean="0"/>
                        <a:t>使用局部变量替换程序中出现的标量</a:t>
                      </a:r>
                      <a:endParaRPr lang="zh-CN" altLang="en-US" sz="2000"/>
                    </a:p>
                  </a:txBody>
                  <a:tcPr marT="108000" marB="108000"/>
                </a:tc>
              </a:tr>
              <a:tr h="370840">
                <a:tc>
                  <a:txBody>
                    <a:bodyPr/>
                    <a:lstStyle/>
                    <a:p>
                      <a:pPr algn="ctr">
                        <a:spcBef>
                          <a:spcPts val="300"/>
                        </a:spcBef>
                        <a:spcAft>
                          <a:spcPts val="300"/>
                        </a:spcAft>
                      </a:pPr>
                      <a:r>
                        <a:rPr lang="en-US" altLang="zh-CN" sz="2000" smtClean="0"/>
                        <a:t>CGSR</a:t>
                      </a:r>
                      <a:endParaRPr lang="zh-CN" altLang="en-US" sz="2000"/>
                    </a:p>
                  </a:txBody>
                  <a:tcPr marT="108000" marB="108000"/>
                </a:tc>
                <a:tc>
                  <a:txBody>
                    <a:bodyPr/>
                    <a:lstStyle/>
                    <a:p>
                      <a:pPr algn="ctr">
                        <a:spcBef>
                          <a:spcPts val="300"/>
                        </a:spcBef>
                        <a:spcAft>
                          <a:spcPts val="300"/>
                        </a:spcAft>
                      </a:pPr>
                      <a:r>
                        <a:rPr lang="zh-CN" altLang="en-US" sz="2000" smtClean="0"/>
                        <a:t>常量</a:t>
                      </a:r>
                      <a:endParaRPr lang="zh-CN" altLang="en-US" sz="2000"/>
                    </a:p>
                  </a:txBody>
                  <a:tcPr marT="108000" marB="108000"/>
                </a:tc>
                <a:tc>
                  <a:txBody>
                    <a:bodyPr/>
                    <a:lstStyle/>
                    <a:p>
                      <a:pPr>
                        <a:spcBef>
                          <a:spcPts val="300"/>
                        </a:spcBef>
                        <a:spcAft>
                          <a:spcPts val="300"/>
                        </a:spcAft>
                      </a:pPr>
                      <a:r>
                        <a:rPr lang="zh-CN" altLang="en-US" sz="2000" smtClean="0"/>
                        <a:t>使用全局变量替换程序中出现的标量</a:t>
                      </a:r>
                      <a:endParaRPr lang="zh-CN" altLang="en-US" sz="2000"/>
                    </a:p>
                  </a:txBody>
                  <a:tcPr marT="108000" marB="108000"/>
                </a:tc>
              </a:tr>
              <a:tr h="370840">
                <a:tc>
                  <a:txBody>
                    <a:bodyPr/>
                    <a:lstStyle/>
                    <a:p>
                      <a:pPr algn="ctr">
                        <a:spcBef>
                          <a:spcPts val="300"/>
                        </a:spcBef>
                        <a:spcAft>
                          <a:spcPts val="300"/>
                        </a:spcAft>
                      </a:pPr>
                      <a:r>
                        <a:rPr lang="en-US" altLang="zh-CN" sz="2000" smtClean="0"/>
                        <a:t>CRCR</a:t>
                      </a:r>
                      <a:endParaRPr lang="zh-CN" altLang="en-US" sz="2000"/>
                    </a:p>
                  </a:txBody>
                  <a:tcPr marT="108000" marB="108000"/>
                </a:tc>
                <a:tc>
                  <a:txBody>
                    <a:bodyPr/>
                    <a:lstStyle/>
                    <a:p>
                      <a:pPr algn="ctr">
                        <a:spcBef>
                          <a:spcPts val="300"/>
                        </a:spcBef>
                        <a:spcAft>
                          <a:spcPts val="300"/>
                        </a:spcAft>
                      </a:pPr>
                      <a:r>
                        <a:rPr lang="zh-CN" altLang="en-US" sz="2000" smtClean="0"/>
                        <a:t>常量</a:t>
                      </a:r>
                      <a:endParaRPr lang="zh-CN" altLang="en-US" sz="2000"/>
                    </a:p>
                  </a:txBody>
                  <a:tcPr marT="108000" marB="108000"/>
                </a:tc>
                <a:tc>
                  <a:txBody>
                    <a:bodyPr/>
                    <a:lstStyle/>
                    <a:p>
                      <a:pPr>
                        <a:spcBef>
                          <a:spcPts val="300"/>
                        </a:spcBef>
                        <a:spcAft>
                          <a:spcPts val="300"/>
                        </a:spcAft>
                      </a:pPr>
                      <a:r>
                        <a:rPr lang="zh-CN" altLang="en-US" sz="2000" smtClean="0"/>
                        <a:t>必需的常量替换</a:t>
                      </a:r>
                      <a:endParaRPr lang="zh-CN" altLang="en-US" sz="2000"/>
                    </a:p>
                  </a:txBody>
                  <a:tcPr marT="108000" marB="108000"/>
                </a:tc>
              </a:tr>
              <a:tr h="370840">
                <a:tc>
                  <a:txBody>
                    <a:bodyPr/>
                    <a:lstStyle/>
                    <a:p>
                      <a:pPr algn="ctr">
                        <a:spcBef>
                          <a:spcPts val="300"/>
                        </a:spcBef>
                        <a:spcAft>
                          <a:spcPts val="300"/>
                        </a:spcAft>
                      </a:pPr>
                      <a:r>
                        <a:rPr lang="en-US" altLang="zh-CN" sz="2000" smtClean="0"/>
                        <a:t>CLCR</a:t>
                      </a:r>
                      <a:endParaRPr lang="zh-CN" altLang="en-US" sz="2000"/>
                    </a:p>
                  </a:txBody>
                  <a:tcPr marT="108000" marB="108000"/>
                </a:tc>
                <a:tc>
                  <a:txBody>
                    <a:bodyPr/>
                    <a:lstStyle/>
                    <a:p>
                      <a:pPr algn="ctr">
                        <a:spcBef>
                          <a:spcPts val="300"/>
                        </a:spcBef>
                        <a:spcAft>
                          <a:spcPts val="300"/>
                        </a:spcAft>
                      </a:pPr>
                      <a:r>
                        <a:rPr lang="zh-CN" altLang="en-US" sz="2000" smtClean="0"/>
                        <a:t>常量</a:t>
                      </a:r>
                      <a:endParaRPr lang="zh-CN" altLang="en-US" sz="2000"/>
                    </a:p>
                  </a:txBody>
                  <a:tcPr marT="108000" marB="108000"/>
                </a:tc>
                <a:tc>
                  <a:txBody>
                    <a:bodyPr/>
                    <a:lstStyle/>
                    <a:p>
                      <a:pPr>
                        <a:spcBef>
                          <a:spcPts val="300"/>
                        </a:spcBef>
                        <a:spcAft>
                          <a:spcPts val="300"/>
                        </a:spcAft>
                      </a:pPr>
                      <a:r>
                        <a:rPr lang="zh-CN" altLang="en-US" sz="2000" smtClean="0"/>
                        <a:t>使用局部常量替换程序中出现的常量</a:t>
                      </a:r>
                      <a:endParaRPr lang="zh-CN" altLang="en-US" sz="2000"/>
                    </a:p>
                  </a:txBody>
                  <a:tcPr marT="108000" marB="108000"/>
                </a:tc>
              </a:tr>
            </a:tbl>
          </a:graphicData>
        </a:graphic>
      </p:graphicFrame>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语言的常量变异</a:t>
            </a:r>
            <a:endParaRPr lang="zh-CN" altLang="en-US"/>
          </a:p>
        </p:txBody>
      </p:sp>
      <p:sp>
        <p:nvSpPr>
          <p:cNvPr id="3" name="内容占位符 2"/>
          <p:cNvSpPr>
            <a:spLocks noGrp="1"/>
          </p:cNvSpPr>
          <p:nvPr>
            <p:ph idx="1"/>
          </p:nvPr>
        </p:nvSpPr>
        <p:spPr>
          <a:xfrm>
            <a:off x="358775" y="990600"/>
            <a:ext cx="8556625" cy="4953000"/>
          </a:xfrm>
        </p:spPr>
        <p:txBody>
          <a:bodyPr/>
          <a:lstStyle/>
          <a:p>
            <a:r>
              <a:rPr lang="zh-CN" altLang="en-US" dirty="0" smtClean="0"/>
              <a:t>实例：</a:t>
            </a:r>
            <a:r>
              <a:rPr lang="en-US" altLang="zh-CN" dirty="0" smtClean="0"/>
              <a:t>CRCR-</a:t>
            </a:r>
            <a:r>
              <a:rPr lang="zh-CN" altLang="en-US" dirty="0" smtClean="0"/>
              <a:t>必需的常量替换</a:t>
            </a:r>
            <a:endParaRPr lang="en-US" altLang="zh-CN" dirty="0" smtClean="0"/>
          </a:p>
          <a:p>
            <a:r>
              <a:rPr lang="zh-CN" altLang="en-US" dirty="0" smtClean="0"/>
              <a:t>考虑语句 </a:t>
            </a:r>
            <a:r>
              <a:rPr lang="en-US" altLang="zh-CN" b="1" dirty="0" smtClean="0">
                <a:solidFill>
                  <a:srgbClr val="0000FF"/>
                </a:solidFill>
              </a:rPr>
              <a:t>k = j + *p</a:t>
            </a:r>
            <a:r>
              <a:rPr lang="zh-CN" altLang="en-US" dirty="0" smtClean="0"/>
              <a:t>，其中</a:t>
            </a:r>
            <a:r>
              <a:rPr lang="en-US" altLang="zh-CN" dirty="0" smtClean="0"/>
              <a:t>k, j</a:t>
            </a:r>
            <a:r>
              <a:rPr lang="zh-CN" altLang="en-US" dirty="0" smtClean="0"/>
              <a:t>都是整数，</a:t>
            </a:r>
            <a:r>
              <a:rPr lang="en-US" altLang="zh-CN" dirty="0" smtClean="0"/>
              <a:t>p</a:t>
            </a:r>
            <a:r>
              <a:rPr lang="zh-CN" altLang="en-US" dirty="0" smtClean="0"/>
              <a:t>是一个指向整数的指针，当对该语句进行</a:t>
            </a:r>
            <a:r>
              <a:rPr lang="en-US" altLang="zh-CN" dirty="0" smtClean="0"/>
              <a:t>CRCR</a:t>
            </a:r>
            <a:r>
              <a:rPr lang="zh-CN" altLang="en-US" dirty="0" smtClean="0"/>
              <a:t>变异时，得到下面的变异体：</a:t>
            </a:r>
            <a:endParaRPr lang="en-US" altLang="zh-CN" dirty="0" smtClean="0"/>
          </a:p>
          <a:p>
            <a:pPr lvl="1"/>
            <a:r>
              <a:rPr lang="en-US" altLang="zh-CN" dirty="0" smtClean="0"/>
              <a:t>k = </a:t>
            </a:r>
            <a:r>
              <a:rPr lang="en-US" altLang="zh-CN" b="1" dirty="0" smtClean="0">
                <a:solidFill>
                  <a:srgbClr val="FF0000"/>
                </a:solidFill>
              </a:rPr>
              <a:t>0</a:t>
            </a:r>
            <a:r>
              <a:rPr lang="en-US" altLang="zh-CN" dirty="0" smtClean="0"/>
              <a:t> + *p</a:t>
            </a:r>
          </a:p>
          <a:p>
            <a:pPr lvl="1"/>
            <a:r>
              <a:rPr lang="en-US" altLang="zh-CN" dirty="0" smtClean="0"/>
              <a:t>k = </a:t>
            </a:r>
            <a:r>
              <a:rPr lang="en-US" altLang="zh-CN" b="1" dirty="0">
                <a:solidFill>
                  <a:srgbClr val="FF0000"/>
                </a:solidFill>
              </a:rPr>
              <a:t>1</a:t>
            </a:r>
            <a:r>
              <a:rPr lang="en-US" altLang="zh-CN" dirty="0" smtClean="0"/>
              <a:t> + *p</a:t>
            </a:r>
          </a:p>
          <a:p>
            <a:pPr lvl="1"/>
            <a:r>
              <a:rPr lang="en-US" altLang="zh-CN" dirty="0" smtClean="0"/>
              <a:t>k = </a:t>
            </a:r>
            <a:r>
              <a:rPr lang="en-US" altLang="zh-CN" b="1" dirty="0">
                <a:solidFill>
                  <a:srgbClr val="FF0000"/>
                </a:solidFill>
              </a:rPr>
              <a:t>-1</a:t>
            </a:r>
            <a:r>
              <a:rPr lang="en-US" altLang="zh-CN" dirty="0" smtClean="0"/>
              <a:t> + *p</a:t>
            </a:r>
          </a:p>
          <a:p>
            <a:pPr lvl="1"/>
            <a:r>
              <a:rPr lang="en-US" altLang="zh-CN" dirty="0" smtClean="0"/>
              <a:t>k = </a:t>
            </a:r>
            <a:r>
              <a:rPr lang="en-US" altLang="zh-CN" b="1" dirty="0" err="1">
                <a:solidFill>
                  <a:srgbClr val="FF0000"/>
                </a:solidFill>
              </a:rPr>
              <a:t>u</a:t>
            </a:r>
            <a:r>
              <a:rPr lang="en-US" altLang="zh-CN" b="1" baseline="-25000" dirty="0" err="1">
                <a:solidFill>
                  <a:srgbClr val="FF0000"/>
                </a:solidFill>
              </a:rPr>
              <a:t>i</a:t>
            </a:r>
            <a:r>
              <a:rPr lang="en-US" altLang="zh-CN" dirty="0" smtClean="0"/>
              <a:t> + *p</a:t>
            </a:r>
          </a:p>
          <a:p>
            <a:pPr lvl="1"/>
            <a:r>
              <a:rPr lang="en-US" altLang="zh-CN" dirty="0" smtClean="0"/>
              <a:t>k = j + </a:t>
            </a:r>
            <a:r>
              <a:rPr lang="en-US" altLang="zh-CN" b="1" dirty="0" smtClean="0">
                <a:solidFill>
                  <a:srgbClr val="FF0000"/>
                </a:solidFill>
              </a:rPr>
              <a:t>null</a:t>
            </a:r>
            <a:endParaRPr lang="zh-CN" altLang="en-US" b="1" dirty="0">
              <a:solidFill>
                <a:srgbClr val="FF0000"/>
              </a:solidFill>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语言的运算符变异</a:t>
            </a:r>
            <a:endParaRPr lang="zh-CN" altLang="en-US"/>
          </a:p>
        </p:txBody>
      </p:sp>
      <p:sp>
        <p:nvSpPr>
          <p:cNvPr id="3" name="内容占位符 2"/>
          <p:cNvSpPr>
            <a:spLocks noGrp="1"/>
          </p:cNvSpPr>
          <p:nvPr>
            <p:ph idx="1"/>
          </p:nvPr>
        </p:nvSpPr>
        <p:spPr/>
        <p:txBody>
          <a:bodyPr/>
          <a:lstStyle/>
          <a:p>
            <a:pPr>
              <a:lnSpc>
                <a:spcPct val="150000"/>
              </a:lnSpc>
            </a:pPr>
            <a:r>
              <a:rPr lang="zh-CN" altLang="en-US" smtClean="0"/>
              <a:t>运算符（</a:t>
            </a:r>
            <a:r>
              <a:rPr lang="en-US" altLang="zh-CN" smtClean="0"/>
              <a:t>operator</a:t>
            </a:r>
            <a:r>
              <a:rPr lang="zh-CN" altLang="en-US" smtClean="0"/>
              <a:t>）指的是</a:t>
            </a:r>
            <a:r>
              <a:rPr lang="en-US" altLang="zh-CN" smtClean="0"/>
              <a:t>C</a:t>
            </a:r>
            <a:r>
              <a:rPr lang="zh-CN" altLang="en-US" smtClean="0"/>
              <a:t>语言中的运算符，比如算术运算符</a:t>
            </a:r>
            <a:r>
              <a:rPr lang="en-US" altLang="zh-CN" smtClean="0"/>
              <a:t>+</a:t>
            </a:r>
            <a:r>
              <a:rPr lang="zh-CN" altLang="en-US" smtClean="0"/>
              <a:t>和关系运算符</a:t>
            </a:r>
            <a:r>
              <a:rPr lang="en-US" altLang="zh-CN" smtClean="0"/>
              <a:t>&lt;</a:t>
            </a:r>
          </a:p>
          <a:p>
            <a:pPr>
              <a:lnSpc>
                <a:spcPct val="150000"/>
              </a:lnSpc>
            </a:pPr>
            <a:r>
              <a:rPr lang="zh-CN" altLang="en-US" smtClean="0"/>
              <a:t>运算符变异分类：</a:t>
            </a:r>
            <a:endParaRPr lang="en-US" altLang="zh-CN" smtClean="0"/>
          </a:p>
          <a:p>
            <a:pPr lvl="1">
              <a:lnSpc>
                <a:spcPct val="150000"/>
              </a:lnSpc>
            </a:pPr>
            <a:r>
              <a:rPr lang="zh-CN" altLang="en-US" b="1" smtClean="0">
                <a:solidFill>
                  <a:srgbClr val="0000FF"/>
                </a:solidFill>
              </a:rPr>
              <a:t>二元运算符变异</a:t>
            </a:r>
            <a:endParaRPr lang="en-US" altLang="zh-CN" b="1" smtClean="0">
              <a:solidFill>
                <a:srgbClr val="0000FF"/>
              </a:solidFill>
            </a:endParaRPr>
          </a:p>
          <a:p>
            <a:pPr lvl="2">
              <a:lnSpc>
                <a:spcPct val="150000"/>
              </a:lnSpc>
              <a:spcBef>
                <a:spcPts val="600"/>
              </a:spcBef>
            </a:pPr>
            <a:r>
              <a:rPr lang="zh-CN" altLang="en-US" smtClean="0"/>
              <a:t>同类运算符替换（</a:t>
            </a:r>
            <a:r>
              <a:rPr lang="en-US" altLang="zh-CN" smtClean="0"/>
              <a:t>Ocor</a:t>
            </a:r>
            <a:r>
              <a:rPr lang="zh-CN" altLang="en-US" smtClean="0"/>
              <a:t>）</a:t>
            </a:r>
            <a:endParaRPr lang="en-US" altLang="zh-CN" smtClean="0"/>
          </a:p>
          <a:p>
            <a:pPr lvl="2">
              <a:lnSpc>
                <a:spcPct val="150000"/>
              </a:lnSpc>
              <a:spcBef>
                <a:spcPts val="600"/>
              </a:spcBef>
            </a:pPr>
            <a:r>
              <a:rPr lang="zh-CN" altLang="en-US" smtClean="0"/>
              <a:t>非同类运算符替换（</a:t>
            </a:r>
            <a:r>
              <a:rPr lang="en-US" altLang="zh-CN" smtClean="0"/>
              <a:t>Oior</a:t>
            </a:r>
            <a:r>
              <a:rPr lang="zh-CN" altLang="en-US" smtClean="0"/>
              <a:t>）</a:t>
            </a:r>
            <a:endParaRPr lang="en-US" altLang="zh-CN" smtClean="0"/>
          </a:p>
          <a:p>
            <a:pPr lvl="1">
              <a:lnSpc>
                <a:spcPct val="150000"/>
              </a:lnSpc>
            </a:pPr>
            <a:r>
              <a:rPr lang="zh-CN" altLang="en-US" b="1" smtClean="0">
                <a:solidFill>
                  <a:srgbClr val="0000FF"/>
                </a:solidFill>
              </a:rPr>
              <a:t>一元运算符变异</a:t>
            </a:r>
            <a:endParaRPr lang="zh-CN" altLang="en-US" b="1">
              <a:solidFill>
                <a:srgbClr val="0000FF"/>
              </a:solidFill>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语言中运算符变异</a:t>
            </a:r>
            <a:endParaRPr lang="zh-CN" altLang="en-US"/>
          </a:p>
        </p:txBody>
      </p:sp>
      <p:sp>
        <p:nvSpPr>
          <p:cNvPr id="3" name="内容占位符 2"/>
          <p:cNvSpPr>
            <a:spLocks noGrp="1"/>
          </p:cNvSpPr>
          <p:nvPr>
            <p:ph idx="1"/>
          </p:nvPr>
        </p:nvSpPr>
        <p:spPr/>
        <p:txBody>
          <a:bodyPr/>
          <a:lstStyle/>
          <a:p>
            <a:r>
              <a:rPr lang="en-US" altLang="zh-CN" smtClean="0"/>
              <a:t>Ocor</a:t>
            </a:r>
            <a:r>
              <a:rPr lang="zh-CN" altLang="en-US" smtClean="0"/>
              <a:t>中变异算子的定义域和值域</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43</a:t>
            </a:fld>
            <a:endParaRPr lang="en-US" altLang="zh-CN"/>
          </a:p>
        </p:txBody>
      </p:sp>
      <p:graphicFrame>
        <p:nvGraphicFramePr>
          <p:cNvPr id="5" name="表格 4"/>
          <p:cNvGraphicFramePr>
            <a:graphicFrameLocks noGrp="1"/>
          </p:cNvGraphicFramePr>
          <p:nvPr/>
        </p:nvGraphicFramePr>
        <p:xfrm>
          <a:off x="609599" y="1767240"/>
          <a:ext cx="7772401" cy="4100160"/>
        </p:xfrm>
        <a:graphic>
          <a:graphicData uri="http://schemas.openxmlformats.org/drawingml/2006/table">
            <a:tbl>
              <a:tblPr firstRow="1" bandRow="1">
                <a:tableStyleId>{21E4AEA4-8DFA-4A89-87EB-49C32662AFE0}</a:tableStyleId>
              </a:tblPr>
              <a:tblGrid>
                <a:gridCol w="1317356"/>
                <a:gridCol w="1806844"/>
                <a:gridCol w="1524000"/>
                <a:gridCol w="3124201"/>
              </a:tblGrid>
              <a:tr h="370840">
                <a:tc>
                  <a:txBody>
                    <a:bodyPr/>
                    <a:lstStyle/>
                    <a:p>
                      <a:pPr algn="ctr">
                        <a:spcBef>
                          <a:spcPts val="300"/>
                        </a:spcBef>
                        <a:spcAft>
                          <a:spcPts val="300"/>
                        </a:spcAft>
                      </a:pPr>
                      <a:r>
                        <a:rPr lang="zh-CN" altLang="en-US" sz="2400" smtClean="0"/>
                        <a:t>名称</a:t>
                      </a:r>
                      <a:endParaRPr lang="zh-CN" altLang="en-US" sz="2400"/>
                    </a:p>
                  </a:txBody>
                  <a:tcPr marT="72000" marB="72000"/>
                </a:tc>
                <a:tc>
                  <a:txBody>
                    <a:bodyPr/>
                    <a:lstStyle/>
                    <a:p>
                      <a:pPr algn="ctr">
                        <a:spcBef>
                          <a:spcPts val="300"/>
                        </a:spcBef>
                        <a:spcAft>
                          <a:spcPts val="300"/>
                        </a:spcAft>
                      </a:pPr>
                      <a:r>
                        <a:rPr lang="zh-CN" altLang="en-US" sz="2400" smtClean="0"/>
                        <a:t>定义域</a:t>
                      </a:r>
                      <a:endParaRPr lang="zh-CN" altLang="en-US" sz="2400"/>
                    </a:p>
                  </a:txBody>
                  <a:tcPr marT="72000" marB="72000"/>
                </a:tc>
                <a:tc>
                  <a:txBody>
                    <a:bodyPr/>
                    <a:lstStyle/>
                    <a:p>
                      <a:pPr algn="ctr">
                        <a:spcBef>
                          <a:spcPts val="300"/>
                        </a:spcBef>
                        <a:spcAft>
                          <a:spcPts val="300"/>
                        </a:spcAft>
                      </a:pPr>
                      <a:r>
                        <a:rPr lang="zh-CN" altLang="en-US" sz="2400" smtClean="0"/>
                        <a:t>值域</a:t>
                      </a:r>
                      <a:endParaRPr lang="zh-CN" altLang="en-US" sz="2400"/>
                    </a:p>
                  </a:txBody>
                  <a:tcPr marT="72000" marB="72000"/>
                </a:tc>
                <a:tc>
                  <a:txBody>
                    <a:bodyPr/>
                    <a:lstStyle/>
                    <a:p>
                      <a:pPr algn="ctr">
                        <a:spcBef>
                          <a:spcPts val="300"/>
                        </a:spcBef>
                        <a:spcAft>
                          <a:spcPts val="300"/>
                        </a:spcAft>
                      </a:pPr>
                      <a:r>
                        <a:rPr lang="zh-CN" altLang="en-US" sz="2400" smtClean="0"/>
                        <a:t>示例</a:t>
                      </a:r>
                      <a:endParaRPr lang="zh-CN" altLang="en-US" sz="2400"/>
                    </a:p>
                  </a:txBody>
                  <a:tcPr marT="72000" marB="72000"/>
                </a:tc>
              </a:tr>
              <a:tr h="370840">
                <a:tc>
                  <a:txBody>
                    <a:bodyPr/>
                    <a:lstStyle/>
                    <a:p>
                      <a:pPr algn="ctr">
                        <a:spcBef>
                          <a:spcPts val="300"/>
                        </a:spcBef>
                        <a:spcAft>
                          <a:spcPts val="300"/>
                        </a:spcAft>
                      </a:pPr>
                      <a:r>
                        <a:rPr lang="en-US" altLang="zh-CN" sz="2000" smtClean="0"/>
                        <a:t>OAAA</a:t>
                      </a:r>
                      <a:endParaRPr lang="zh-CN" altLang="en-US" sz="2000"/>
                    </a:p>
                  </a:txBody>
                  <a:tcPr marT="72000" marB="72000"/>
                </a:tc>
                <a:tc>
                  <a:txBody>
                    <a:bodyPr/>
                    <a:lstStyle/>
                    <a:p>
                      <a:pPr algn="ctr">
                        <a:spcBef>
                          <a:spcPts val="300"/>
                        </a:spcBef>
                        <a:spcAft>
                          <a:spcPts val="300"/>
                        </a:spcAft>
                      </a:pPr>
                      <a:r>
                        <a:rPr lang="zh-CN" altLang="en-US" sz="2000" smtClean="0"/>
                        <a:t>算术赋值</a:t>
                      </a:r>
                      <a:endParaRPr lang="zh-CN" altLang="en-US" sz="2000"/>
                    </a:p>
                  </a:txBody>
                  <a:tcPr marT="72000" marB="72000"/>
                </a:tc>
                <a:tc>
                  <a:txBody>
                    <a:bodyPr/>
                    <a:lstStyle/>
                    <a:p>
                      <a:pPr algn="ctr">
                        <a:spcBef>
                          <a:spcPts val="300"/>
                        </a:spcBef>
                        <a:spcAft>
                          <a:spcPts val="300"/>
                        </a:spcAft>
                      </a:pPr>
                      <a:r>
                        <a:rPr lang="zh-CN" altLang="en-US" sz="2000" smtClean="0"/>
                        <a:t>算术赋值</a:t>
                      </a:r>
                      <a:endParaRPr lang="zh-CN" altLang="en-US" sz="2000"/>
                    </a:p>
                  </a:txBody>
                  <a:tcPr marT="72000" marB="72000"/>
                </a:tc>
                <a:tc>
                  <a:txBody>
                    <a:bodyPr/>
                    <a:lstStyle/>
                    <a:p>
                      <a:pPr>
                        <a:spcBef>
                          <a:spcPts val="300"/>
                        </a:spcBef>
                        <a:spcAft>
                          <a:spcPts val="300"/>
                        </a:spcAft>
                      </a:pPr>
                      <a:r>
                        <a:rPr lang="en-US" altLang="zh-CN" sz="2000" smtClean="0"/>
                        <a:t>a += b </a:t>
                      </a:r>
                      <a:r>
                        <a:rPr lang="en-US" altLang="zh-CN" sz="2000" smtClean="0">
                          <a:latin typeface="Times New Roman"/>
                          <a:cs typeface="Times New Roman"/>
                        </a:rPr>
                        <a:t>→</a:t>
                      </a:r>
                      <a:r>
                        <a:rPr lang="en-US" altLang="zh-CN" sz="2000" smtClean="0"/>
                        <a:t> a -= b</a:t>
                      </a:r>
                      <a:endParaRPr lang="zh-CN" altLang="en-US" sz="2000"/>
                    </a:p>
                  </a:txBody>
                  <a:tcPr marT="72000" marB="72000"/>
                </a:tc>
              </a:tr>
              <a:tr h="370840">
                <a:tc>
                  <a:txBody>
                    <a:bodyPr/>
                    <a:lstStyle/>
                    <a:p>
                      <a:pPr algn="ctr">
                        <a:spcBef>
                          <a:spcPts val="300"/>
                        </a:spcBef>
                        <a:spcAft>
                          <a:spcPts val="300"/>
                        </a:spcAft>
                      </a:pPr>
                      <a:r>
                        <a:rPr lang="en-US" altLang="zh-CN" sz="2000" smtClean="0"/>
                        <a:t>OAAN</a:t>
                      </a:r>
                      <a:endParaRPr lang="zh-CN" altLang="en-US" sz="2000"/>
                    </a:p>
                  </a:txBody>
                  <a:tcPr marT="72000" marB="72000"/>
                </a:tc>
                <a:tc>
                  <a:txBody>
                    <a:bodyPr/>
                    <a:lstStyle/>
                    <a:p>
                      <a:pPr algn="ctr">
                        <a:spcBef>
                          <a:spcPts val="300"/>
                        </a:spcBef>
                        <a:spcAft>
                          <a:spcPts val="300"/>
                        </a:spcAft>
                      </a:pPr>
                      <a:r>
                        <a:rPr lang="zh-CN" altLang="en-US" sz="2000" smtClean="0"/>
                        <a:t>算术</a:t>
                      </a:r>
                      <a:endParaRPr lang="zh-CN" altLang="en-US" sz="2000"/>
                    </a:p>
                  </a:txBody>
                  <a:tcPr marT="72000" marB="72000"/>
                </a:tc>
                <a:tc>
                  <a:txBody>
                    <a:bodyPr/>
                    <a:lstStyle/>
                    <a:p>
                      <a:pPr algn="ctr">
                        <a:spcBef>
                          <a:spcPts val="300"/>
                        </a:spcBef>
                        <a:spcAft>
                          <a:spcPts val="300"/>
                        </a:spcAft>
                      </a:pPr>
                      <a:r>
                        <a:rPr lang="zh-CN" altLang="en-US" sz="2000" smtClean="0"/>
                        <a:t>算术</a:t>
                      </a:r>
                      <a:endParaRPr lang="zh-CN" altLang="en-US" sz="2000"/>
                    </a:p>
                  </a:txBody>
                  <a:tcPr marT="72000" marB="72000"/>
                </a:tc>
                <a:tc>
                  <a:txBody>
                    <a:bodyPr/>
                    <a:lstStyle/>
                    <a:p>
                      <a:pPr>
                        <a:spcBef>
                          <a:spcPts val="300"/>
                        </a:spcBef>
                        <a:spcAft>
                          <a:spcPts val="300"/>
                        </a:spcAft>
                      </a:pPr>
                      <a:r>
                        <a:rPr lang="en-US" altLang="zh-CN" sz="2000" smtClean="0"/>
                        <a:t>a + b </a:t>
                      </a:r>
                      <a:r>
                        <a:rPr lang="en-US" altLang="zh-CN" sz="2000" smtClean="0">
                          <a:latin typeface="Times New Roman"/>
                          <a:cs typeface="Times New Roman"/>
                        </a:rPr>
                        <a:t>→</a:t>
                      </a:r>
                      <a:r>
                        <a:rPr lang="en-US" altLang="zh-CN" sz="2000" smtClean="0"/>
                        <a:t> a </a:t>
                      </a:r>
                      <a:r>
                        <a:rPr lang="zh-CN" altLang="en-US" sz="2000" smtClean="0"/>
                        <a:t>*</a:t>
                      </a:r>
                      <a:r>
                        <a:rPr lang="en-US" altLang="zh-CN" sz="2000" smtClean="0"/>
                        <a:t> b</a:t>
                      </a:r>
                      <a:endParaRPr lang="zh-CN" altLang="en-US" sz="2000"/>
                    </a:p>
                  </a:txBody>
                  <a:tcPr marT="72000" marB="72000"/>
                </a:tc>
              </a:tr>
              <a:tr h="370840">
                <a:tc>
                  <a:txBody>
                    <a:bodyPr/>
                    <a:lstStyle/>
                    <a:p>
                      <a:pPr algn="ctr">
                        <a:spcBef>
                          <a:spcPts val="300"/>
                        </a:spcBef>
                        <a:spcAft>
                          <a:spcPts val="300"/>
                        </a:spcAft>
                      </a:pPr>
                      <a:r>
                        <a:rPr lang="en-US" altLang="zh-CN" sz="2000" smtClean="0"/>
                        <a:t>OBBA</a:t>
                      </a:r>
                      <a:endParaRPr lang="zh-CN" altLang="en-US" sz="2000"/>
                    </a:p>
                  </a:txBody>
                  <a:tcPr marT="72000" marB="72000"/>
                </a:tc>
                <a:tc>
                  <a:txBody>
                    <a:bodyPr/>
                    <a:lstStyle/>
                    <a:p>
                      <a:pPr algn="ctr">
                        <a:spcBef>
                          <a:spcPts val="300"/>
                        </a:spcBef>
                        <a:spcAft>
                          <a:spcPts val="300"/>
                        </a:spcAft>
                      </a:pPr>
                      <a:r>
                        <a:rPr lang="zh-CN" altLang="en-US" sz="2000" smtClean="0"/>
                        <a:t>位赋值</a:t>
                      </a:r>
                      <a:endParaRPr lang="zh-CN" altLang="en-US" sz="2000"/>
                    </a:p>
                  </a:txBody>
                  <a:tcPr marT="72000" marB="72000"/>
                </a:tc>
                <a:tc>
                  <a:txBody>
                    <a:bodyPr/>
                    <a:lstStyle/>
                    <a:p>
                      <a:pPr algn="ctr">
                        <a:spcBef>
                          <a:spcPts val="300"/>
                        </a:spcBef>
                        <a:spcAft>
                          <a:spcPts val="300"/>
                        </a:spcAft>
                      </a:pPr>
                      <a:r>
                        <a:rPr lang="zh-CN" altLang="en-US" sz="2000" smtClean="0"/>
                        <a:t>位赋值</a:t>
                      </a:r>
                      <a:endParaRPr lang="zh-CN" altLang="en-US" sz="2000"/>
                    </a:p>
                  </a:txBody>
                  <a:tcPr marT="72000" marB="72000"/>
                </a:tc>
                <a:tc>
                  <a:txBody>
                    <a:bodyPr/>
                    <a:lstStyle/>
                    <a:p>
                      <a:pPr>
                        <a:spcBef>
                          <a:spcPts val="300"/>
                        </a:spcBef>
                        <a:spcAft>
                          <a:spcPts val="300"/>
                        </a:spcAft>
                      </a:pPr>
                      <a:r>
                        <a:rPr lang="en-US" altLang="zh-CN" sz="2000" smtClean="0"/>
                        <a:t>a &amp;= b </a:t>
                      </a:r>
                      <a:r>
                        <a:rPr lang="en-US" altLang="zh-CN" sz="2000" smtClean="0">
                          <a:latin typeface="Times New Roman"/>
                          <a:cs typeface="Times New Roman"/>
                        </a:rPr>
                        <a:t>→</a:t>
                      </a:r>
                      <a:r>
                        <a:rPr lang="en-US" altLang="zh-CN" sz="2000" smtClean="0"/>
                        <a:t> a |= b</a:t>
                      </a:r>
                      <a:endParaRPr lang="zh-CN" altLang="en-US" sz="2000"/>
                    </a:p>
                  </a:txBody>
                  <a:tcPr marT="72000" marB="72000"/>
                </a:tc>
              </a:tr>
              <a:tr h="370840">
                <a:tc>
                  <a:txBody>
                    <a:bodyPr/>
                    <a:lstStyle/>
                    <a:p>
                      <a:pPr algn="ctr">
                        <a:spcBef>
                          <a:spcPts val="300"/>
                        </a:spcBef>
                        <a:spcAft>
                          <a:spcPts val="300"/>
                        </a:spcAft>
                      </a:pPr>
                      <a:r>
                        <a:rPr lang="en-US" altLang="zh-CN" sz="2000" smtClean="0"/>
                        <a:t>OBBN</a:t>
                      </a:r>
                      <a:endParaRPr lang="zh-CN" altLang="en-US" sz="2000"/>
                    </a:p>
                  </a:txBody>
                  <a:tcPr marT="72000" marB="72000"/>
                </a:tc>
                <a:tc>
                  <a:txBody>
                    <a:bodyPr/>
                    <a:lstStyle/>
                    <a:p>
                      <a:pPr algn="ctr">
                        <a:spcBef>
                          <a:spcPts val="300"/>
                        </a:spcBef>
                        <a:spcAft>
                          <a:spcPts val="300"/>
                        </a:spcAft>
                      </a:pPr>
                      <a:r>
                        <a:rPr lang="zh-CN" altLang="en-US" sz="2000" smtClean="0"/>
                        <a:t>位</a:t>
                      </a:r>
                      <a:endParaRPr lang="zh-CN" altLang="en-US" sz="2000"/>
                    </a:p>
                  </a:txBody>
                  <a:tcPr marT="72000" marB="72000"/>
                </a:tc>
                <a:tc>
                  <a:txBody>
                    <a:bodyPr/>
                    <a:lstStyle/>
                    <a:p>
                      <a:pPr algn="ctr">
                        <a:spcBef>
                          <a:spcPts val="300"/>
                        </a:spcBef>
                        <a:spcAft>
                          <a:spcPts val="300"/>
                        </a:spcAft>
                      </a:pPr>
                      <a:r>
                        <a:rPr lang="zh-CN" altLang="en-US" sz="2000" smtClean="0"/>
                        <a:t>位</a:t>
                      </a:r>
                      <a:endParaRPr lang="zh-CN" altLang="en-US" sz="2000"/>
                    </a:p>
                  </a:txBody>
                  <a:tcPr marT="72000" marB="72000"/>
                </a:tc>
                <a:tc>
                  <a:txBody>
                    <a:bodyPr/>
                    <a:lstStyle/>
                    <a:p>
                      <a:pPr>
                        <a:spcBef>
                          <a:spcPts val="300"/>
                        </a:spcBef>
                        <a:spcAft>
                          <a:spcPts val="300"/>
                        </a:spcAft>
                      </a:pPr>
                      <a:r>
                        <a:rPr lang="en-US" altLang="zh-CN" sz="2000" smtClean="0"/>
                        <a:t>a &amp; b </a:t>
                      </a:r>
                      <a:r>
                        <a:rPr lang="en-US" altLang="zh-CN" sz="2000" smtClean="0">
                          <a:latin typeface="Times New Roman"/>
                          <a:cs typeface="Times New Roman"/>
                        </a:rPr>
                        <a:t>→</a:t>
                      </a:r>
                      <a:r>
                        <a:rPr lang="en-US" altLang="zh-CN" sz="2000" smtClean="0"/>
                        <a:t> a | b</a:t>
                      </a:r>
                      <a:endParaRPr lang="zh-CN" altLang="en-US" sz="2000"/>
                    </a:p>
                  </a:txBody>
                  <a:tcPr marT="72000" marB="72000"/>
                </a:tc>
              </a:tr>
              <a:tr h="370840">
                <a:tc>
                  <a:txBody>
                    <a:bodyPr/>
                    <a:lstStyle/>
                    <a:p>
                      <a:pPr algn="ctr">
                        <a:spcBef>
                          <a:spcPts val="300"/>
                        </a:spcBef>
                        <a:spcAft>
                          <a:spcPts val="300"/>
                        </a:spcAft>
                      </a:pPr>
                      <a:r>
                        <a:rPr lang="en-US" altLang="zh-CN" sz="2000" smtClean="0"/>
                        <a:t>OLLN</a:t>
                      </a:r>
                      <a:endParaRPr lang="zh-CN" altLang="en-US" sz="2000"/>
                    </a:p>
                  </a:txBody>
                  <a:tcPr marT="72000" marB="72000"/>
                </a:tc>
                <a:tc>
                  <a:txBody>
                    <a:bodyPr/>
                    <a:lstStyle/>
                    <a:p>
                      <a:pPr algn="ctr">
                        <a:spcBef>
                          <a:spcPts val="300"/>
                        </a:spcBef>
                        <a:spcAft>
                          <a:spcPts val="300"/>
                        </a:spcAft>
                      </a:pPr>
                      <a:r>
                        <a:rPr lang="zh-CN" altLang="en-US" sz="2000" smtClean="0"/>
                        <a:t>逻辑</a:t>
                      </a:r>
                      <a:endParaRPr lang="zh-CN" altLang="en-US" sz="2000"/>
                    </a:p>
                  </a:txBody>
                  <a:tcPr marT="72000" marB="72000"/>
                </a:tc>
                <a:tc>
                  <a:txBody>
                    <a:bodyPr/>
                    <a:lstStyle/>
                    <a:p>
                      <a:pPr algn="ctr">
                        <a:spcBef>
                          <a:spcPts val="300"/>
                        </a:spcBef>
                        <a:spcAft>
                          <a:spcPts val="300"/>
                        </a:spcAft>
                      </a:pPr>
                      <a:r>
                        <a:rPr lang="zh-CN" altLang="en-US" sz="2000" smtClean="0"/>
                        <a:t>逻辑</a:t>
                      </a:r>
                      <a:endParaRPr lang="zh-CN" altLang="en-US" sz="2000"/>
                    </a:p>
                  </a:txBody>
                  <a:tcPr marT="72000" marB="72000"/>
                </a:tc>
                <a:tc>
                  <a:txBody>
                    <a:bodyPr/>
                    <a:lstStyle/>
                    <a:p>
                      <a:pPr>
                        <a:spcBef>
                          <a:spcPts val="300"/>
                        </a:spcBef>
                        <a:spcAft>
                          <a:spcPts val="300"/>
                        </a:spcAft>
                      </a:pPr>
                      <a:r>
                        <a:rPr lang="en-US" altLang="zh-CN" sz="2000" smtClean="0"/>
                        <a:t>a &amp;&amp; b </a:t>
                      </a:r>
                      <a:r>
                        <a:rPr lang="en-US" altLang="zh-CN" sz="2000" smtClean="0">
                          <a:latin typeface="Times New Roman"/>
                          <a:cs typeface="Times New Roman"/>
                        </a:rPr>
                        <a:t>→</a:t>
                      </a:r>
                      <a:r>
                        <a:rPr lang="en-US" altLang="zh-CN" sz="2000" smtClean="0"/>
                        <a:t> a || b</a:t>
                      </a:r>
                      <a:endParaRPr lang="zh-CN" altLang="en-US" sz="2000"/>
                    </a:p>
                  </a:txBody>
                  <a:tcPr marT="72000" marB="72000"/>
                </a:tc>
              </a:tr>
              <a:tr h="370840">
                <a:tc>
                  <a:txBody>
                    <a:bodyPr/>
                    <a:lstStyle/>
                    <a:p>
                      <a:pPr algn="ctr">
                        <a:spcBef>
                          <a:spcPts val="300"/>
                        </a:spcBef>
                        <a:spcAft>
                          <a:spcPts val="300"/>
                        </a:spcAft>
                      </a:pPr>
                      <a:r>
                        <a:rPr lang="en-US" altLang="zh-CN" sz="2000" smtClean="0"/>
                        <a:t>ORRN</a:t>
                      </a:r>
                      <a:endParaRPr lang="zh-CN" altLang="en-US" sz="2000"/>
                    </a:p>
                  </a:txBody>
                  <a:tcPr marT="72000" marB="72000"/>
                </a:tc>
                <a:tc>
                  <a:txBody>
                    <a:bodyPr/>
                    <a:lstStyle/>
                    <a:p>
                      <a:pPr algn="ctr">
                        <a:spcBef>
                          <a:spcPts val="300"/>
                        </a:spcBef>
                        <a:spcAft>
                          <a:spcPts val="300"/>
                        </a:spcAft>
                      </a:pPr>
                      <a:r>
                        <a:rPr lang="zh-CN" altLang="en-US" sz="2000" smtClean="0"/>
                        <a:t>关系</a:t>
                      </a:r>
                      <a:endParaRPr lang="zh-CN" altLang="en-US" sz="2000"/>
                    </a:p>
                  </a:txBody>
                  <a:tcPr marT="72000" marB="72000"/>
                </a:tc>
                <a:tc>
                  <a:txBody>
                    <a:bodyPr/>
                    <a:lstStyle/>
                    <a:p>
                      <a:pPr algn="ctr">
                        <a:spcBef>
                          <a:spcPts val="300"/>
                        </a:spcBef>
                        <a:spcAft>
                          <a:spcPts val="300"/>
                        </a:spcAft>
                      </a:pPr>
                      <a:r>
                        <a:rPr lang="zh-CN" altLang="en-US" sz="2000" smtClean="0"/>
                        <a:t>关系</a:t>
                      </a:r>
                      <a:endParaRPr lang="zh-CN" altLang="en-US" sz="2000"/>
                    </a:p>
                  </a:txBody>
                  <a:tcPr marT="72000" marB="72000"/>
                </a:tc>
                <a:tc>
                  <a:txBody>
                    <a:bodyPr/>
                    <a:lstStyle/>
                    <a:p>
                      <a:pPr>
                        <a:spcBef>
                          <a:spcPts val="300"/>
                        </a:spcBef>
                        <a:spcAft>
                          <a:spcPts val="300"/>
                        </a:spcAft>
                      </a:pPr>
                      <a:r>
                        <a:rPr lang="en-US" altLang="zh-CN" sz="2000" smtClean="0"/>
                        <a:t>a &lt; b </a:t>
                      </a:r>
                      <a:r>
                        <a:rPr lang="en-US" altLang="zh-CN" sz="2000" smtClean="0">
                          <a:latin typeface="Times New Roman"/>
                          <a:cs typeface="Times New Roman"/>
                        </a:rPr>
                        <a:t>→</a:t>
                      </a:r>
                      <a:r>
                        <a:rPr lang="en-US" altLang="zh-CN" sz="2000" smtClean="0"/>
                        <a:t> a &lt;= b</a:t>
                      </a:r>
                      <a:endParaRPr lang="zh-CN" altLang="en-US" sz="2000"/>
                    </a:p>
                  </a:txBody>
                  <a:tcPr marT="72000" marB="72000"/>
                </a:tc>
              </a:tr>
              <a:tr h="370840">
                <a:tc>
                  <a:txBody>
                    <a:bodyPr/>
                    <a:lstStyle/>
                    <a:p>
                      <a:pPr algn="ctr">
                        <a:spcBef>
                          <a:spcPts val="300"/>
                        </a:spcBef>
                        <a:spcAft>
                          <a:spcPts val="300"/>
                        </a:spcAft>
                      </a:pPr>
                      <a:r>
                        <a:rPr lang="en-US" altLang="zh-CN" sz="2000" smtClean="0"/>
                        <a:t>OSSA</a:t>
                      </a:r>
                      <a:endParaRPr lang="zh-CN" altLang="en-US" sz="2000"/>
                    </a:p>
                  </a:txBody>
                  <a:tcPr marT="72000" marB="72000"/>
                </a:tc>
                <a:tc>
                  <a:txBody>
                    <a:bodyPr/>
                    <a:lstStyle/>
                    <a:p>
                      <a:pPr algn="ctr">
                        <a:spcBef>
                          <a:spcPts val="300"/>
                        </a:spcBef>
                        <a:spcAft>
                          <a:spcPts val="300"/>
                        </a:spcAft>
                      </a:pPr>
                      <a:r>
                        <a:rPr lang="zh-CN" altLang="en-US" sz="2000" smtClean="0"/>
                        <a:t>移位赋值</a:t>
                      </a:r>
                      <a:endParaRPr lang="zh-CN" altLang="en-US" sz="2000"/>
                    </a:p>
                  </a:txBody>
                  <a:tcPr marT="72000" marB="72000"/>
                </a:tc>
                <a:tc>
                  <a:txBody>
                    <a:bodyPr/>
                    <a:lstStyle/>
                    <a:p>
                      <a:pPr algn="ctr">
                        <a:spcBef>
                          <a:spcPts val="300"/>
                        </a:spcBef>
                        <a:spcAft>
                          <a:spcPts val="300"/>
                        </a:spcAft>
                      </a:pPr>
                      <a:r>
                        <a:rPr lang="zh-CN" altLang="en-US" sz="2000" smtClean="0"/>
                        <a:t>移位赋值</a:t>
                      </a:r>
                      <a:endParaRPr lang="zh-CN" altLang="en-US" sz="2000"/>
                    </a:p>
                  </a:txBody>
                  <a:tcPr marT="72000" marB="72000"/>
                </a:tc>
                <a:tc>
                  <a:txBody>
                    <a:bodyPr/>
                    <a:lstStyle/>
                    <a:p>
                      <a:pPr>
                        <a:spcBef>
                          <a:spcPts val="300"/>
                        </a:spcBef>
                        <a:spcAft>
                          <a:spcPts val="300"/>
                        </a:spcAft>
                      </a:pPr>
                      <a:r>
                        <a:rPr lang="en-US" altLang="zh-CN" sz="2000" smtClean="0"/>
                        <a:t>a &lt;&lt;= b </a:t>
                      </a:r>
                      <a:r>
                        <a:rPr lang="en-US" altLang="zh-CN" sz="2000" smtClean="0">
                          <a:latin typeface="Times New Roman"/>
                          <a:cs typeface="Times New Roman"/>
                        </a:rPr>
                        <a:t>→</a:t>
                      </a:r>
                      <a:r>
                        <a:rPr lang="en-US" altLang="zh-CN" sz="2000" smtClean="0"/>
                        <a:t> a &gt;&gt;= b</a:t>
                      </a:r>
                      <a:endParaRPr lang="zh-CN" altLang="en-US" sz="2000"/>
                    </a:p>
                  </a:txBody>
                  <a:tcPr marT="72000" marB="72000"/>
                </a:tc>
              </a:tr>
              <a:tr h="370840">
                <a:tc>
                  <a:txBody>
                    <a:bodyPr/>
                    <a:lstStyle/>
                    <a:p>
                      <a:pPr algn="ctr">
                        <a:spcBef>
                          <a:spcPts val="300"/>
                        </a:spcBef>
                        <a:spcAft>
                          <a:spcPts val="300"/>
                        </a:spcAft>
                      </a:pPr>
                      <a:r>
                        <a:rPr lang="en-US" altLang="zh-CN" sz="2000" smtClean="0"/>
                        <a:t>OSSN</a:t>
                      </a:r>
                      <a:endParaRPr lang="zh-CN" altLang="en-US" sz="2000"/>
                    </a:p>
                  </a:txBody>
                  <a:tcPr marT="72000" marB="72000"/>
                </a:tc>
                <a:tc>
                  <a:txBody>
                    <a:bodyPr/>
                    <a:lstStyle/>
                    <a:p>
                      <a:pPr algn="ctr">
                        <a:spcBef>
                          <a:spcPts val="300"/>
                        </a:spcBef>
                        <a:spcAft>
                          <a:spcPts val="300"/>
                        </a:spcAft>
                      </a:pPr>
                      <a:r>
                        <a:rPr lang="zh-CN" altLang="en-US" sz="2000" smtClean="0"/>
                        <a:t>移位</a:t>
                      </a:r>
                      <a:endParaRPr lang="zh-CN" altLang="en-US" sz="2000"/>
                    </a:p>
                  </a:txBody>
                  <a:tcPr marT="72000" marB="72000"/>
                </a:tc>
                <a:tc>
                  <a:txBody>
                    <a:bodyPr/>
                    <a:lstStyle/>
                    <a:p>
                      <a:pPr algn="ctr">
                        <a:spcBef>
                          <a:spcPts val="300"/>
                        </a:spcBef>
                        <a:spcAft>
                          <a:spcPts val="300"/>
                        </a:spcAft>
                      </a:pPr>
                      <a:r>
                        <a:rPr lang="zh-CN" altLang="en-US" sz="2000" smtClean="0"/>
                        <a:t>移位</a:t>
                      </a:r>
                      <a:endParaRPr lang="zh-CN" altLang="en-US" sz="2000"/>
                    </a:p>
                  </a:txBody>
                  <a:tcPr marT="72000" marB="72000"/>
                </a:tc>
                <a:tc>
                  <a:txBody>
                    <a:bodyPr/>
                    <a:lstStyle/>
                    <a:p>
                      <a:pPr>
                        <a:spcBef>
                          <a:spcPts val="300"/>
                        </a:spcBef>
                        <a:spcAft>
                          <a:spcPts val="300"/>
                        </a:spcAft>
                      </a:pPr>
                      <a:r>
                        <a:rPr lang="en-US" altLang="zh-CN" sz="2000" smtClean="0"/>
                        <a:t>a &lt;&lt; b </a:t>
                      </a:r>
                      <a:r>
                        <a:rPr lang="en-US" altLang="zh-CN" sz="2000" smtClean="0">
                          <a:latin typeface="Times New Roman"/>
                          <a:cs typeface="Times New Roman"/>
                        </a:rPr>
                        <a:t>→</a:t>
                      </a:r>
                      <a:r>
                        <a:rPr lang="en-US" altLang="zh-CN" sz="2000" smtClean="0"/>
                        <a:t> a &gt;&gt; b</a:t>
                      </a:r>
                      <a:endParaRPr lang="zh-CN" altLang="en-US" sz="2000"/>
                    </a:p>
                  </a:txBody>
                  <a:tcPr marT="72000" marB="72000"/>
                </a:tc>
              </a:tr>
            </a:tbl>
          </a:graphicData>
        </a:graphic>
      </p:graphicFrame>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683500" cy="647700"/>
          </a:xfrm>
        </p:spPr>
        <p:txBody>
          <a:bodyPr/>
          <a:lstStyle/>
          <a:p>
            <a:r>
              <a:rPr lang="en-US" altLang="zh-CN" smtClean="0"/>
              <a:t>Oior</a:t>
            </a:r>
            <a:r>
              <a:rPr lang="zh-CN" altLang="en-US" smtClean="0"/>
              <a:t>中变异算子：算术运算符与位运算符</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44</a:t>
            </a:fld>
            <a:endParaRPr lang="en-US" altLang="zh-CN"/>
          </a:p>
        </p:txBody>
      </p:sp>
      <p:graphicFrame>
        <p:nvGraphicFramePr>
          <p:cNvPr id="5" name="表格 4"/>
          <p:cNvGraphicFramePr>
            <a:graphicFrameLocks noGrp="1"/>
          </p:cNvGraphicFramePr>
          <p:nvPr/>
        </p:nvGraphicFramePr>
        <p:xfrm>
          <a:off x="761999" y="762000"/>
          <a:ext cx="7772401" cy="5568560"/>
        </p:xfrm>
        <a:graphic>
          <a:graphicData uri="http://schemas.openxmlformats.org/drawingml/2006/table">
            <a:tbl>
              <a:tblPr firstRow="1" bandRow="1">
                <a:tableStyleId>{21E4AEA4-8DFA-4A89-87EB-49C32662AFE0}</a:tableStyleId>
              </a:tblPr>
              <a:tblGrid>
                <a:gridCol w="1317356"/>
                <a:gridCol w="1806844"/>
                <a:gridCol w="1524000"/>
                <a:gridCol w="3124201"/>
              </a:tblGrid>
              <a:tr h="370840">
                <a:tc>
                  <a:txBody>
                    <a:bodyPr/>
                    <a:lstStyle/>
                    <a:p>
                      <a:pPr algn="ctr">
                        <a:spcBef>
                          <a:spcPts val="300"/>
                        </a:spcBef>
                        <a:spcAft>
                          <a:spcPts val="300"/>
                        </a:spcAft>
                      </a:pPr>
                      <a:r>
                        <a:rPr lang="zh-CN" altLang="en-US" sz="2000" smtClean="0"/>
                        <a:t>名称</a:t>
                      </a:r>
                      <a:endParaRPr lang="zh-CN" altLang="en-US" sz="2000"/>
                    </a:p>
                  </a:txBody>
                  <a:tcPr marT="36000" marB="36000"/>
                </a:tc>
                <a:tc>
                  <a:txBody>
                    <a:bodyPr/>
                    <a:lstStyle/>
                    <a:p>
                      <a:pPr algn="ctr">
                        <a:spcBef>
                          <a:spcPts val="300"/>
                        </a:spcBef>
                        <a:spcAft>
                          <a:spcPts val="300"/>
                        </a:spcAft>
                      </a:pPr>
                      <a:r>
                        <a:rPr lang="zh-CN" altLang="en-US" sz="2000" smtClean="0"/>
                        <a:t>定义域</a:t>
                      </a:r>
                      <a:endParaRPr lang="zh-CN" altLang="en-US" sz="2000"/>
                    </a:p>
                  </a:txBody>
                  <a:tcPr marT="36000" marB="36000"/>
                </a:tc>
                <a:tc>
                  <a:txBody>
                    <a:bodyPr/>
                    <a:lstStyle/>
                    <a:p>
                      <a:pPr algn="ctr">
                        <a:spcBef>
                          <a:spcPts val="300"/>
                        </a:spcBef>
                        <a:spcAft>
                          <a:spcPts val="300"/>
                        </a:spcAft>
                      </a:pPr>
                      <a:r>
                        <a:rPr lang="zh-CN" altLang="en-US" sz="2000" smtClean="0"/>
                        <a:t>值域</a:t>
                      </a:r>
                      <a:endParaRPr lang="zh-CN" altLang="en-US" sz="2000"/>
                    </a:p>
                  </a:txBody>
                  <a:tcPr marT="36000" marB="36000"/>
                </a:tc>
                <a:tc>
                  <a:txBody>
                    <a:bodyPr/>
                    <a:lstStyle/>
                    <a:p>
                      <a:pPr algn="ctr">
                        <a:spcBef>
                          <a:spcPts val="300"/>
                        </a:spcBef>
                        <a:spcAft>
                          <a:spcPts val="300"/>
                        </a:spcAft>
                      </a:pPr>
                      <a:r>
                        <a:rPr lang="zh-CN" altLang="en-US" sz="2000" smtClean="0"/>
                        <a:t>示例</a:t>
                      </a:r>
                      <a:endParaRPr lang="zh-CN" altLang="en-US" sz="2000"/>
                    </a:p>
                  </a:txBody>
                  <a:tcPr marT="36000" marB="36000"/>
                </a:tc>
              </a:tr>
              <a:tr h="370840">
                <a:tc>
                  <a:txBody>
                    <a:bodyPr/>
                    <a:lstStyle/>
                    <a:p>
                      <a:pPr algn="ctr">
                        <a:spcBef>
                          <a:spcPts val="300"/>
                        </a:spcBef>
                        <a:spcAft>
                          <a:spcPts val="300"/>
                        </a:spcAft>
                      </a:pPr>
                      <a:r>
                        <a:rPr lang="en-US" altLang="zh-CN" sz="1800" smtClean="0"/>
                        <a:t>OABA</a:t>
                      </a:r>
                      <a:endParaRPr lang="zh-CN" altLang="en-US" sz="1800"/>
                    </a:p>
                  </a:txBody>
                  <a:tcPr marT="36000" marB="36000"/>
                </a:tc>
                <a:tc>
                  <a:txBody>
                    <a:bodyPr/>
                    <a:lstStyle/>
                    <a:p>
                      <a:pPr algn="ctr">
                        <a:spcBef>
                          <a:spcPts val="300"/>
                        </a:spcBef>
                        <a:spcAft>
                          <a:spcPts val="300"/>
                        </a:spcAft>
                      </a:pPr>
                      <a:r>
                        <a:rPr lang="zh-CN" altLang="en-US" sz="1800" smtClean="0"/>
                        <a:t>算术赋值</a:t>
                      </a:r>
                      <a:endParaRPr lang="zh-CN" altLang="en-US" sz="1800"/>
                    </a:p>
                  </a:txBody>
                  <a:tcPr marT="36000" marB="36000"/>
                </a:tc>
                <a:tc>
                  <a:txBody>
                    <a:bodyPr/>
                    <a:lstStyle/>
                    <a:p>
                      <a:pPr algn="ctr">
                        <a:spcBef>
                          <a:spcPts val="300"/>
                        </a:spcBef>
                        <a:spcAft>
                          <a:spcPts val="300"/>
                        </a:spcAft>
                      </a:pPr>
                      <a:r>
                        <a:rPr lang="zh-CN" altLang="en-US" sz="1800" smtClean="0"/>
                        <a:t>位赋值</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 b</a:t>
                      </a:r>
                      <a:endParaRPr lang="zh-CN" altLang="en-US" sz="1800"/>
                    </a:p>
                  </a:txBody>
                  <a:tcPr marT="36000" marB="36000"/>
                </a:tc>
              </a:tr>
              <a:tr h="370840">
                <a:tc>
                  <a:txBody>
                    <a:bodyPr/>
                    <a:lstStyle/>
                    <a:p>
                      <a:pPr algn="ctr">
                        <a:spcBef>
                          <a:spcPts val="300"/>
                        </a:spcBef>
                        <a:spcAft>
                          <a:spcPts val="300"/>
                        </a:spcAft>
                      </a:pPr>
                      <a:r>
                        <a:rPr lang="en-US" altLang="zh-CN" sz="1800" smtClean="0"/>
                        <a:t>OAEA</a:t>
                      </a:r>
                      <a:endParaRPr lang="zh-CN" altLang="en-US" sz="1800"/>
                    </a:p>
                  </a:txBody>
                  <a:tcPr marT="36000" marB="36000"/>
                </a:tc>
                <a:tc>
                  <a:txBody>
                    <a:bodyPr/>
                    <a:lstStyle/>
                    <a:p>
                      <a:pPr algn="ctr">
                        <a:spcBef>
                          <a:spcPts val="300"/>
                        </a:spcBef>
                        <a:spcAft>
                          <a:spcPts val="300"/>
                        </a:spcAft>
                      </a:pPr>
                      <a:r>
                        <a:rPr lang="zh-CN" altLang="en-US" sz="1800" smtClean="0"/>
                        <a:t>算术赋值</a:t>
                      </a:r>
                      <a:endParaRPr lang="zh-CN" altLang="en-US" sz="1800"/>
                    </a:p>
                  </a:txBody>
                  <a:tcPr marT="36000" marB="36000"/>
                </a:tc>
                <a:tc>
                  <a:txBody>
                    <a:bodyPr/>
                    <a:lstStyle/>
                    <a:p>
                      <a:pPr algn="ctr">
                        <a:spcBef>
                          <a:spcPts val="300"/>
                        </a:spcBef>
                        <a:spcAft>
                          <a:spcPts val="300"/>
                        </a:spcAft>
                      </a:pPr>
                      <a:r>
                        <a:rPr lang="zh-CN" altLang="en-US" sz="1800" smtClean="0"/>
                        <a:t>单纯赋值</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 b</a:t>
                      </a:r>
                      <a:endParaRPr lang="zh-CN" altLang="en-US" sz="1800"/>
                    </a:p>
                  </a:txBody>
                  <a:tcPr marT="36000" marB="36000"/>
                </a:tc>
              </a:tr>
              <a:tr h="370840">
                <a:tc>
                  <a:txBody>
                    <a:bodyPr/>
                    <a:lstStyle/>
                    <a:p>
                      <a:pPr algn="ctr">
                        <a:spcBef>
                          <a:spcPts val="300"/>
                        </a:spcBef>
                        <a:spcAft>
                          <a:spcPts val="300"/>
                        </a:spcAft>
                      </a:pPr>
                      <a:r>
                        <a:rPr lang="en-US" altLang="zh-CN" sz="1800" smtClean="0"/>
                        <a:t>OABN</a:t>
                      </a:r>
                      <a:endParaRPr lang="zh-CN" altLang="en-US" sz="1800"/>
                    </a:p>
                  </a:txBody>
                  <a:tcPr marT="36000" marB="36000"/>
                </a:tc>
                <a:tc>
                  <a:txBody>
                    <a:bodyPr/>
                    <a:lstStyle/>
                    <a:p>
                      <a:pPr algn="ctr">
                        <a:spcBef>
                          <a:spcPts val="300"/>
                        </a:spcBef>
                        <a:spcAft>
                          <a:spcPts val="300"/>
                        </a:spcAft>
                      </a:pPr>
                      <a:r>
                        <a:rPr lang="zh-CN" altLang="en-US" sz="1800" smtClean="0"/>
                        <a:t>算术</a:t>
                      </a:r>
                      <a:endParaRPr lang="zh-CN" altLang="en-US" sz="1800"/>
                    </a:p>
                  </a:txBody>
                  <a:tcPr marT="36000" marB="36000"/>
                </a:tc>
                <a:tc>
                  <a:txBody>
                    <a:bodyPr/>
                    <a:lstStyle/>
                    <a:p>
                      <a:pPr algn="ctr">
                        <a:spcBef>
                          <a:spcPts val="300"/>
                        </a:spcBef>
                        <a:spcAft>
                          <a:spcPts val="300"/>
                        </a:spcAft>
                      </a:pPr>
                      <a:r>
                        <a:rPr lang="zh-CN" altLang="en-US" sz="1800" smtClean="0"/>
                        <a:t>位</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&amp; b</a:t>
                      </a:r>
                      <a:endParaRPr lang="zh-CN" altLang="en-US" sz="1800"/>
                    </a:p>
                  </a:txBody>
                  <a:tcPr marT="36000" marB="36000"/>
                </a:tc>
              </a:tr>
              <a:tr h="370840">
                <a:tc>
                  <a:txBody>
                    <a:bodyPr/>
                    <a:lstStyle/>
                    <a:p>
                      <a:pPr algn="ctr">
                        <a:spcBef>
                          <a:spcPts val="300"/>
                        </a:spcBef>
                        <a:spcAft>
                          <a:spcPts val="300"/>
                        </a:spcAft>
                      </a:pPr>
                      <a:r>
                        <a:rPr lang="en-US" altLang="zh-CN" sz="1800" smtClean="0"/>
                        <a:t>OALN</a:t>
                      </a:r>
                      <a:endParaRPr lang="zh-CN" altLang="en-US" sz="1800"/>
                    </a:p>
                  </a:txBody>
                  <a:tcPr marT="36000" marB="36000"/>
                </a:tc>
                <a:tc>
                  <a:txBody>
                    <a:bodyPr/>
                    <a:lstStyle/>
                    <a:p>
                      <a:pPr algn="ctr">
                        <a:spcBef>
                          <a:spcPts val="300"/>
                        </a:spcBef>
                        <a:spcAft>
                          <a:spcPts val="300"/>
                        </a:spcAft>
                      </a:pPr>
                      <a:r>
                        <a:rPr lang="zh-CN" altLang="en-US" sz="1800" smtClean="0"/>
                        <a:t>算术</a:t>
                      </a:r>
                      <a:endParaRPr lang="zh-CN" altLang="en-US" sz="1800"/>
                    </a:p>
                  </a:txBody>
                  <a:tcPr marT="36000" marB="36000"/>
                </a:tc>
                <a:tc>
                  <a:txBody>
                    <a:bodyPr/>
                    <a:lstStyle/>
                    <a:p>
                      <a:pPr algn="ctr">
                        <a:spcBef>
                          <a:spcPts val="300"/>
                        </a:spcBef>
                        <a:spcAft>
                          <a:spcPts val="300"/>
                        </a:spcAft>
                      </a:pPr>
                      <a:r>
                        <a:rPr lang="zh-CN" altLang="en-US" sz="1800" smtClean="0"/>
                        <a:t>逻辑</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&amp;&amp; b</a:t>
                      </a:r>
                      <a:endParaRPr lang="zh-CN" altLang="en-US" sz="1800"/>
                    </a:p>
                  </a:txBody>
                  <a:tcPr marT="36000" marB="36000"/>
                </a:tc>
              </a:tr>
              <a:tr h="370840">
                <a:tc>
                  <a:txBody>
                    <a:bodyPr/>
                    <a:lstStyle/>
                    <a:p>
                      <a:pPr algn="ctr">
                        <a:spcBef>
                          <a:spcPts val="300"/>
                        </a:spcBef>
                        <a:spcAft>
                          <a:spcPts val="300"/>
                        </a:spcAft>
                      </a:pPr>
                      <a:r>
                        <a:rPr lang="en-US" altLang="zh-CN" sz="1800" smtClean="0"/>
                        <a:t>OARN</a:t>
                      </a:r>
                      <a:endParaRPr lang="zh-CN" altLang="en-US" sz="1800"/>
                    </a:p>
                  </a:txBody>
                  <a:tcPr marT="36000" marB="36000"/>
                </a:tc>
                <a:tc>
                  <a:txBody>
                    <a:bodyPr/>
                    <a:lstStyle/>
                    <a:p>
                      <a:pPr algn="ctr">
                        <a:spcBef>
                          <a:spcPts val="300"/>
                        </a:spcBef>
                        <a:spcAft>
                          <a:spcPts val="300"/>
                        </a:spcAft>
                      </a:pPr>
                      <a:r>
                        <a:rPr lang="zh-CN" altLang="en-US" sz="1800" smtClean="0"/>
                        <a:t>算术</a:t>
                      </a:r>
                      <a:endParaRPr lang="zh-CN" altLang="en-US" sz="1800"/>
                    </a:p>
                  </a:txBody>
                  <a:tcPr marT="36000" marB="36000"/>
                </a:tc>
                <a:tc>
                  <a:txBody>
                    <a:bodyPr/>
                    <a:lstStyle/>
                    <a:p>
                      <a:pPr algn="ctr">
                        <a:spcBef>
                          <a:spcPts val="300"/>
                        </a:spcBef>
                        <a:spcAft>
                          <a:spcPts val="300"/>
                        </a:spcAft>
                      </a:pPr>
                      <a:r>
                        <a:rPr lang="zh-CN" altLang="en-US" sz="1800" smtClean="0"/>
                        <a:t>关系</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&lt; b</a:t>
                      </a:r>
                      <a:endParaRPr lang="zh-CN" altLang="en-US" sz="1800"/>
                    </a:p>
                  </a:txBody>
                  <a:tcPr marT="36000" marB="36000"/>
                </a:tc>
              </a:tr>
              <a:tr h="370840">
                <a:tc>
                  <a:txBody>
                    <a:bodyPr/>
                    <a:lstStyle/>
                    <a:p>
                      <a:pPr algn="ctr">
                        <a:spcBef>
                          <a:spcPts val="300"/>
                        </a:spcBef>
                        <a:spcAft>
                          <a:spcPts val="300"/>
                        </a:spcAft>
                      </a:pPr>
                      <a:r>
                        <a:rPr lang="en-US" altLang="zh-CN" sz="1800" smtClean="0"/>
                        <a:t>OASA</a:t>
                      </a:r>
                      <a:endParaRPr lang="zh-CN" altLang="en-US" sz="1800"/>
                    </a:p>
                  </a:txBody>
                  <a:tcPr marT="36000" marB="36000"/>
                </a:tc>
                <a:tc>
                  <a:txBody>
                    <a:bodyPr/>
                    <a:lstStyle/>
                    <a:p>
                      <a:pPr algn="ctr">
                        <a:spcBef>
                          <a:spcPts val="300"/>
                        </a:spcBef>
                        <a:spcAft>
                          <a:spcPts val="300"/>
                        </a:spcAft>
                      </a:pPr>
                      <a:r>
                        <a:rPr lang="zh-CN" altLang="en-US" sz="1800" smtClean="0"/>
                        <a:t>算术赋值</a:t>
                      </a:r>
                      <a:endParaRPr lang="zh-CN" altLang="en-US" sz="1800"/>
                    </a:p>
                  </a:txBody>
                  <a:tcPr marT="36000" marB="36000"/>
                </a:tc>
                <a:tc>
                  <a:txBody>
                    <a:bodyPr/>
                    <a:lstStyle/>
                    <a:p>
                      <a:pPr algn="ctr">
                        <a:spcBef>
                          <a:spcPts val="300"/>
                        </a:spcBef>
                        <a:spcAft>
                          <a:spcPts val="300"/>
                        </a:spcAft>
                      </a:pPr>
                      <a:r>
                        <a:rPr lang="zh-CN" altLang="en-US" sz="1800" smtClean="0"/>
                        <a:t>移位赋值</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&lt;&lt;= b</a:t>
                      </a:r>
                      <a:endParaRPr lang="zh-CN" altLang="en-US" sz="1800"/>
                    </a:p>
                  </a:txBody>
                  <a:tcPr marT="36000" marB="36000"/>
                </a:tc>
              </a:tr>
              <a:tr h="370840">
                <a:tc>
                  <a:txBody>
                    <a:bodyPr/>
                    <a:lstStyle/>
                    <a:p>
                      <a:pPr algn="ctr">
                        <a:spcBef>
                          <a:spcPts val="300"/>
                        </a:spcBef>
                        <a:spcAft>
                          <a:spcPts val="300"/>
                        </a:spcAft>
                      </a:pPr>
                      <a:r>
                        <a:rPr lang="en-US" altLang="zh-CN" sz="1800" smtClean="0"/>
                        <a:t>OASN</a:t>
                      </a:r>
                      <a:endParaRPr lang="zh-CN" altLang="en-US" sz="1800"/>
                    </a:p>
                  </a:txBody>
                  <a:tcPr marT="36000" marB="36000"/>
                </a:tc>
                <a:tc>
                  <a:txBody>
                    <a:bodyPr/>
                    <a:lstStyle/>
                    <a:p>
                      <a:pPr algn="ctr">
                        <a:spcBef>
                          <a:spcPts val="300"/>
                        </a:spcBef>
                        <a:spcAft>
                          <a:spcPts val="300"/>
                        </a:spcAft>
                      </a:pPr>
                      <a:r>
                        <a:rPr lang="zh-CN" altLang="en-US" sz="1800" smtClean="0"/>
                        <a:t>算术</a:t>
                      </a:r>
                      <a:endParaRPr lang="zh-CN" altLang="en-US" sz="1800"/>
                    </a:p>
                  </a:txBody>
                  <a:tcPr marT="36000" marB="36000"/>
                </a:tc>
                <a:tc>
                  <a:txBody>
                    <a:bodyPr/>
                    <a:lstStyle/>
                    <a:p>
                      <a:pPr algn="ctr">
                        <a:spcBef>
                          <a:spcPts val="300"/>
                        </a:spcBef>
                        <a:spcAft>
                          <a:spcPts val="300"/>
                        </a:spcAft>
                      </a:pPr>
                      <a:r>
                        <a:rPr lang="zh-CN" altLang="en-US" sz="1800" smtClean="0"/>
                        <a:t>移位</a:t>
                      </a:r>
                      <a:endParaRPr lang="zh-CN" altLang="en-US" sz="1800"/>
                    </a:p>
                  </a:txBody>
                  <a:tcPr marT="36000" marB="36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&lt;&lt; b</a:t>
                      </a:r>
                      <a:endParaRPr lang="zh-CN" altLang="en-US" sz="1800"/>
                    </a:p>
                  </a:txBody>
                  <a:tcPr marT="36000" marB="36000"/>
                </a:tc>
              </a:tr>
              <a:tr h="370840">
                <a:tc>
                  <a:txBody>
                    <a:bodyPr/>
                    <a:lstStyle/>
                    <a:p>
                      <a:pPr algn="ctr">
                        <a:spcBef>
                          <a:spcPts val="300"/>
                        </a:spcBef>
                        <a:spcAft>
                          <a:spcPts val="300"/>
                        </a:spcAft>
                      </a:pPr>
                      <a:r>
                        <a:rPr lang="en-US" altLang="zh-CN" sz="1800" smtClean="0"/>
                        <a:t>OBAA</a:t>
                      </a:r>
                      <a:endParaRPr lang="zh-CN" altLang="en-US" sz="1800"/>
                    </a:p>
                  </a:txBody>
                  <a:tcPr marT="36000" marB="36000"/>
                </a:tc>
                <a:tc>
                  <a:txBody>
                    <a:bodyPr/>
                    <a:lstStyle/>
                    <a:p>
                      <a:pPr algn="ctr">
                        <a:spcBef>
                          <a:spcPts val="300"/>
                        </a:spcBef>
                        <a:spcAft>
                          <a:spcPts val="300"/>
                        </a:spcAft>
                      </a:pPr>
                      <a:r>
                        <a:rPr lang="zh-CN" altLang="en-US" sz="1800" smtClean="0"/>
                        <a:t>位赋值</a:t>
                      </a:r>
                      <a:endParaRPr lang="zh-CN" altLang="en-US" sz="1800"/>
                    </a:p>
                  </a:txBody>
                  <a:tcPr marT="36000" marB="36000"/>
                </a:tc>
                <a:tc>
                  <a:txBody>
                    <a:bodyPr/>
                    <a:lstStyle/>
                    <a:p>
                      <a:pPr algn="ctr">
                        <a:spcBef>
                          <a:spcPts val="300"/>
                        </a:spcBef>
                        <a:spcAft>
                          <a:spcPts val="300"/>
                        </a:spcAft>
                      </a:pPr>
                      <a:r>
                        <a:rPr lang="zh-CN" altLang="en-US" sz="1800" smtClean="0"/>
                        <a:t>算术赋值</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 b</a:t>
                      </a:r>
                      <a:endParaRPr lang="zh-CN" altLang="en-US" sz="1800"/>
                    </a:p>
                  </a:txBody>
                  <a:tcPr marT="36000" marB="36000"/>
                </a:tc>
              </a:tr>
              <a:tr h="370840">
                <a:tc>
                  <a:txBody>
                    <a:bodyPr/>
                    <a:lstStyle/>
                    <a:p>
                      <a:pPr algn="ctr">
                        <a:spcBef>
                          <a:spcPts val="300"/>
                        </a:spcBef>
                        <a:spcAft>
                          <a:spcPts val="300"/>
                        </a:spcAft>
                      </a:pPr>
                      <a:r>
                        <a:rPr lang="en-US" altLang="zh-CN" sz="1800" smtClean="0"/>
                        <a:t>OBAN</a:t>
                      </a:r>
                      <a:endParaRPr lang="zh-CN" altLang="en-US" sz="1800"/>
                    </a:p>
                  </a:txBody>
                  <a:tcPr marT="36000" marB="36000"/>
                </a:tc>
                <a:tc>
                  <a:txBody>
                    <a:bodyPr/>
                    <a:lstStyle/>
                    <a:p>
                      <a:pPr algn="ctr">
                        <a:spcBef>
                          <a:spcPts val="300"/>
                        </a:spcBef>
                        <a:spcAft>
                          <a:spcPts val="300"/>
                        </a:spcAft>
                      </a:pPr>
                      <a:r>
                        <a:rPr lang="zh-CN" altLang="en-US" sz="1800" smtClean="0"/>
                        <a:t>位</a:t>
                      </a:r>
                      <a:endParaRPr lang="zh-CN" altLang="en-US" sz="1800"/>
                    </a:p>
                  </a:txBody>
                  <a:tcPr marT="36000" marB="36000"/>
                </a:tc>
                <a:tc>
                  <a:txBody>
                    <a:bodyPr/>
                    <a:lstStyle/>
                    <a:p>
                      <a:pPr algn="ctr">
                        <a:spcBef>
                          <a:spcPts val="300"/>
                        </a:spcBef>
                        <a:spcAft>
                          <a:spcPts val="300"/>
                        </a:spcAft>
                      </a:pPr>
                      <a:r>
                        <a:rPr lang="zh-CN" altLang="en-US" sz="1800" smtClean="0"/>
                        <a:t>算术</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 b</a:t>
                      </a:r>
                      <a:endParaRPr lang="zh-CN" altLang="en-US" sz="1800"/>
                    </a:p>
                  </a:txBody>
                  <a:tcPr marT="36000" marB="36000"/>
                </a:tc>
              </a:tr>
              <a:tr h="370840">
                <a:tc>
                  <a:txBody>
                    <a:bodyPr/>
                    <a:lstStyle/>
                    <a:p>
                      <a:pPr algn="ctr">
                        <a:spcBef>
                          <a:spcPts val="300"/>
                        </a:spcBef>
                        <a:spcAft>
                          <a:spcPts val="300"/>
                        </a:spcAft>
                      </a:pPr>
                      <a:r>
                        <a:rPr lang="en-US" altLang="zh-CN" sz="1800" smtClean="0"/>
                        <a:t>OBEA</a:t>
                      </a:r>
                      <a:endParaRPr lang="zh-CN" altLang="en-US" sz="1800"/>
                    </a:p>
                  </a:txBody>
                  <a:tcPr marT="36000" marB="36000"/>
                </a:tc>
                <a:tc>
                  <a:txBody>
                    <a:bodyPr/>
                    <a:lstStyle/>
                    <a:p>
                      <a:pPr algn="ctr">
                        <a:spcBef>
                          <a:spcPts val="300"/>
                        </a:spcBef>
                        <a:spcAft>
                          <a:spcPts val="300"/>
                        </a:spcAft>
                      </a:pPr>
                      <a:r>
                        <a:rPr lang="zh-CN" altLang="en-US" sz="1800" smtClean="0"/>
                        <a:t>位赋值</a:t>
                      </a:r>
                      <a:endParaRPr lang="zh-CN" altLang="en-US" sz="1800"/>
                    </a:p>
                  </a:txBody>
                  <a:tcPr marT="36000" marB="36000"/>
                </a:tc>
                <a:tc>
                  <a:txBody>
                    <a:bodyPr/>
                    <a:lstStyle/>
                    <a:p>
                      <a:pPr algn="ctr">
                        <a:spcBef>
                          <a:spcPts val="300"/>
                        </a:spcBef>
                        <a:spcAft>
                          <a:spcPts val="300"/>
                        </a:spcAft>
                      </a:pPr>
                      <a:r>
                        <a:rPr lang="zh-CN" altLang="en-US" sz="1800" smtClean="0"/>
                        <a:t>单纯赋值</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 b</a:t>
                      </a:r>
                      <a:endParaRPr lang="zh-CN" altLang="en-US" sz="1800"/>
                    </a:p>
                  </a:txBody>
                  <a:tcPr marT="36000" marB="36000"/>
                </a:tc>
              </a:tr>
              <a:tr h="370840">
                <a:tc>
                  <a:txBody>
                    <a:bodyPr/>
                    <a:lstStyle/>
                    <a:p>
                      <a:pPr algn="ctr">
                        <a:spcBef>
                          <a:spcPts val="300"/>
                        </a:spcBef>
                        <a:spcAft>
                          <a:spcPts val="300"/>
                        </a:spcAft>
                      </a:pPr>
                      <a:r>
                        <a:rPr lang="en-US" altLang="zh-CN" sz="1800" smtClean="0"/>
                        <a:t>OBLN</a:t>
                      </a:r>
                      <a:endParaRPr lang="zh-CN" altLang="en-US" sz="1800"/>
                    </a:p>
                  </a:txBody>
                  <a:tcPr marT="36000" marB="36000"/>
                </a:tc>
                <a:tc>
                  <a:txBody>
                    <a:bodyPr/>
                    <a:lstStyle/>
                    <a:p>
                      <a:pPr algn="ctr">
                        <a:spcBef>
                          <a:spcPts val="300"/>
                        </a:spcBef>
                        <a:spcAft>
                          <a:spcPts val="300"/>
                        </a:spcAft>
                      </a:pPr>
                      <a:r>
                        <a:rPr lang="zh-CN" altLang="en-US" sz="1800" smtClean="0"/>
                        <a:t>位</a:t>
                      </a:r>
                      <a:endParaRPr lang="zh-CN" altLang="en-US" sz="1800"/>
                    </a:p>
                  </a:txBody>
                  <a:tcPr marT="36000" marB="36000"/>
                </a:tc>
                <a:tc>
                  <a:txBody>
                    <a:bodyPr/>
                    <a:lstStyle/>
                    <a:p>
                      <a:pPr algn="ctr">
                        <a:spcBef>
                          <a:spcPts val="300"/>
                        </a:spcBef>
                        <a:spcAft>
                          <a:spcPts val="300"/>
                        </a:spcAft>
                      </a:pPr>
                      <a:r>
                        <a:rPr lang="zh-CN" altLang="en-US" sz="1800" smtClean="0"/>
                        <a:t>逻辑</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&amp;&amp; b</a:t>
                      </a:r>
                      <a:endParaRPr lang="zh-CN" altLang="en-US" sz="1800"/>
                    </a:p>
                  </a:txBody>
                  <a:tcPr marT="36000" marB="36000"/>
                </a:tc>
              </a:tr>
              <a:tr h="370840">
                <a:tc>
                  <a:txBody>
                    <a:bodyPr/>
                    <a:lstStyle/>
                    <a:p>
                      <a:pPr algn="ctr">
                        <a:spcBef>
                          <a:spcPts val="300"/>
                        </a:spcBef>
                        <a:spcAft>
                          <a:spcPts val="300"/>
                        </a:spcAft>
                      </a:pPr>
                      <a:r>
                        <a:rPr lang="en-US" altLang="zh-CN" sz="1800" smtClean="0"/>
                        <a:t>OBRN</a:t>
                      </a:r>
                      <a:endParaRPr lang="zh-CN" altLang="en-US" sz="1800"/>
                    </a:p>
                  </a:txBody>
                  <a:tcPr marT="36000" marB="36000"/>
                </a:tc>
                <a:tc>
                  <a:txBody>
                    <a:bodyPr/>
                    <a:lstStyle/>
                    <a:p>
                      <a:pPr algn="ctr">
                        <a:spcBef>
                          <a:spcPts val="300"/>
                        </a:spcBef>
                        <a:spcAft>
                          <a:spcPts val="300"/>
                        </a:spcAft>
                      </a:pPr>
                      <a:r>
                        <a:rPr lang="zh-CN" altLang="en-US" sz="1800" smtClean="0"/>
                        <a:t>位</a:t>
                      </a:r>
                      <a:endParaRPr lang="zh-CN" altLang="en-US" sz="1800"/>
                    </a:p>
                  </a:txBody>
                  <a:tcPr marT="36000" marB="36000"/>
                </a:tc>
                <a:tc>
                  <a:txBody>
                    <a:bodyPr/>
                    <a:lstStyle/>
                    <a:p>
                      <a:pPr algn="ctr">
                        <a:spcBef>
                          <a:spcPts val="300"/>
                        </a:spcBef>
                        <a:spcAft>
                          <a:spcPts val="300"/>
                        </a:spcAft>
                      </a:pPr>
                      <a:r>
                        <a:rPr lang="zh-CN" altLang="en-US" sz="1800" smtClean="0"/>
                        <a:t>关系</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&lt; b</a:t>
                      </a:r>
                      <a:endParaRPr lang="zh-CN" altLang="en-US" sz="1800"/>
                    </a:p>
                  </a:txBody>
                  <a:tcPr marT="36000" marB="36000"/>
                </a:tc>
              </a:tr>
              <a:tr h="370840">
                <a:tc>
                  <a:txBody>
                    <a:bodyPr/>
                    <a:lstStyle/>
                    <a:p>
                      <a:pPr algn="ctr">
                        <a:spcBef>
                          <a:spcPts val="300"/>
                        </a:spcBef>
                        <a:spcAft>
                          <a:spcPts val="300"/>
                        </a:spcAft>
                      </a:pPr>
                      <a:r>
                        <a:rPr lang="en-US" altLang="zh-CN" sz="1800" smtClean="0"/>
                        <a:t>OBSA</a:t>
                      </a:r>
                      <a:endParaRPr lang="zh-CN" altLang="en-US" sz="1800"/>
                    </a:p>
                  </a:txBody>
                  <a:tcPr marT="36000" marB="36000"/>
                </a:tc>
                <a:tc>
                  <a:txBody>
                    <a:bodyPr/>
                    <a:lstStyle/>
                    <a:p>
                      <a:pPr algn="ctr">
                        <a:spcBef>
                          <a:spcPts val="300"/>
                        </a:spcBef>
                        <a:spcAft>
                          <a:spcPts val="300"/>
                        </a:spcAft>
                      </a:pPr>
                      <a:r>
                        <a:rPr lang="zh-CN" altLang="en-US" sz="1800" smtClean="0"/>
                        <a:t>位赋值</a:t>
                      </a:r>
                      <a:endParaRPr lang="zh-CN" altLang="en-US" sz="1800"/>
                    </a:p>
                  </a:txBody>
                  <a:tcPr marT="36000" marB="36000"/>
                </a:tc>
                <a:tc>
                  <a:txBody>
                    <a:bodyPr/>
                    <a:lstStyle/>
                    <a:p>
                      <a:pPr algn="ctr">
                        <a:spcBef>
                          <a:spcPts val="300"/>
                        </a:spcBef>
                        <a:spcAft>
                          <a:spcPts val="300"/>
                        </a:spcAft>
                      </a:pPr>
                      <a:r>
                        <a:rPr lang="zh-CN" altLang="en-US" sz="1800" smtClean="0"/>
                        <a:t>移位赋值</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&lt;&lt;= b</a:t>
                      </a:r>
                      <a:endParaRPr lang="zh-CN" altLang="en-US" sz="1800"/>
                    </a:p>
                  </a:txBody>
                  <a:tcPr marT="36000" marB="36000"/>
                </a:tc>
              </a:tr>
              <a:tr h="370840">
                <a:tc>
                  <a:txBody>
                    <a:bodyPr/>
                    <a:lstStyle/>
                    <a:p>
                      <a:pPr algn="ctr">
                        <a:spcBef>
                          <a:spcPts val="300"/>
                        </a:spcBef>
                        <a:spcAft>
                          <a:spcPts val="300"/>
                        </a:spcAft>
                      </a:pPr>
                      <a:r>
                        <a:rPr lang="en-US" altLang="zh-CN" sz="1800" smtClean="0"/>
                        <a:t>OBSN</a:t>
                      </a:r>
                      <a:endParaRPr lang="zh-CN" altLang="en-US" sz="1800"/>
                    </a:p>
                  </a:txBody>
                  <a:tcPr marT="36000" marB="36000"/>
                </a:tc>
                <a:tc>
                  <a:txBody>
                    <a:bodyPr/>
                    <a:lstStyle/>
                    <a:p>
                      <a:pPr algn="ctr">
                        <a:spcBef>
                          <a:spcPts val="300"/>
                        </a:spcBef>
                        <a:spcAft>
                          <a:spcPts val="300"/>
                        </a:spcAft>
                      </a:pPr>
                      <a:r>
                        <a:rPr lang="zh-CN" altLang="en-US" sz="1800" smtClean="0"/>
                        <a:t>位</a:t>
                      </a:r>
                      <a:endParaRPr lang="zh-CN" altLang="en-US" sz="1800"/>
                    </a:p>
                  </a:txBody>
                  <a:tcPr marT="36000" marB="36000"/>
                </a:tc>
                <a:tc>
                  <a:txBody>
                    <a:bodyPr/>
                    <a:lstStyle/>
                    <a:p>
                      <a:pPr algn="ctr">
                        <a:spcBef>
                          <a:spcPts val="300"/>
                        </a:spcBef>
                        <a:spcAft>
                          <a:spcPts val="300"/>
                        </a:spcAft>
                      </a:pPr>
                      <a:r>
                        <a:rPr lang="zh-CN" altLang="en-US" sz="1800" smtClean="0"/>
                        <a:t>移位</a:t>
                      </a:r>
                      <a:endParaRPr lang="zh-CN" altLang="en-US" sz="1800"/>
                    </a:p>
                  </a:txBody>
                  <a:tcPr marT="36000" marB="36000"/>
                </a:tc>
                <a:tc>
                  <a:txBody>
                    <a:bodyPr/>
                    <a:lstStyle/>
                    <a:p>
                      <a:pPr>
                        <a:spcBef>
                          <a:spcPts val="300"/>
                        </a:spcBef>
                        <a:spcAft>
                          <a:spcPts val="300"/>
                        </a:spcAft>
                      </a:pPr>
                      <a:r>
                        <a:rPr lang="en-US" altLang="zh-CN" sz="1800" smtClean="0"/>
                        <a:t>a &amp; b </a:t>
                      </a:r>
                      <a:r>
                        <a:rPr lang="en-US" altLang="zh-CN" sz="1800" smtClean="0">
                          <a:latin typeface="Times New Roman"/>
                          <a:cs typeface="Times New Roman"/>
                        </a:rPr>
                        <a:t>→</a:t>
                      </a:r>
                      <a:r>
                        <a:rPr lang="en-US" altLang="zh-CN" sz="1800" smtClean="0"/>
                        <a:t> a &lt;&lt; b</a:t>
                      </a:r>
                      <a:endParaRPr lang="zh-CN" altLang="en-US" sz="1800"/>
                    </a:p>
                  </a:txBody>
                  <a:tcPr marT="36000" marB="36000"/>
                </a:tc>
              </a:tr>
            </a:tbl>
          </a:graphicData>
        </a:graphic>
      </p:graphicFrame>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835900" cy="647700"/>
          </a:xfrm>
        </p:spPr>
        <p:txBody>
          <a:bodyPr/>
          <a:lstStyle/>
          <a:p>
            <a:r>
              <a:rPr lang="en-US" altLang="zh-CN" smtClean="0"/>
              <a:t>Oior</a:t>
            </a:r>
            <a:r>
              <a:rPr lang="zh-CN" altLang="en-US" smtClean="0"/>
              <a:t>中变异算子：单纯赋值、逻辑和关系</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45</a:t>
            </a:fld>
            <a:endParaRPr lang="en-US" altLang="zh-CN"/>
          </a:p>
        </p:txBody>
      </p:sp>
      <p:graphicFrame>
        <p:nvGraphicFramePr>
          <p:cNvPr id="5" name="表格 4"/>
          <p:cNvGraphicFramePr>
            <a:graphicFrameLocks noGrp="1"/>
          </p:cNvGraphicFramePr>
          <p:nvPr/>
        </p:nvGraphicFramePr>
        <p:xfrm>
          <a:off x="762000" y="1524000"/>
          <a:ext cx="7772401" cy="3795360"/>
        </p:xfrm>
        <a:graphic>
          <a:graphicData uri="http://schemas.openxmlformats.org/drawingml/2006/table">
            <a:tbl>
              <a:tblPr firstRow="1" bandRow="1">
                <a:tableStyleId>{21E4AEA4-8DFA-4A89-87EB-49C32662AFE0}</a:tableStyleId>
              </a:tblPr>
              <a:tblGrid>
                <a:gridCol w="1317356"/>
                <a:gridCol w="1806844"/>
                <a:gridCol w="1524000"/>
                <a:gridCol w="3124201"/>
              </a:tblGrid>
              <a:tr h="370840">
                <a:tc>
                  <a:txBody>
                    <a:bodyPr/>
                    <a:lstStyle/>
                    <a:p>
                      <a:pPr algn="ctr">
                        <a:spcBef>
                          <a:spcPts val="300"/>
                        </a:spcBef>
                        <a:spcAft>
                          <a:spcPts val="300"/>
                        </a:spcAft>
                      </a:pPr>
                      <a:r>
                        <a:rPr lang="zh-CN" altLang="en-US" sz="2000" smtClean="0"/>
                        <a:t>名称</a:t>
                      </a:r>
                      <a:endParaRPr lang="zh-CN" altLang="en-US" sz="2000"/>
                    </a:p>
                  </a:txBody>
                  <a:tcPr marT="72000" marB="72000"/>
                </a:tc>
                <a:tc>
                  <a:txBody>
                    <a:bodyPr/>
                    <a:lstStyle/>
                    <a:p>
                      <a:pPr algn="ctr">
                        <a:spcBef>
                          <a:spcPts val="300"/>
                        </a:spcBef>
                        <a:spcAft>
                          <a:spcPts val="300"/>
                        </a:spcAft>
                      </a:pPr>
                      <a:r>
                        <a:rPr lang="zh-CN" altLang="en-US" sz="2000" smtClean="0"/>
                        <a:t>定义域</a:t>
                      </a:r>
                      <a:endParaRPr lang="zh-CN" altLang="en-US" sz="2000"/>
                    </a:p>
                  </a:txBody>
                  <a:tcPr marT="72000" marB="72000"/>
                </a:tc>
                <a:tc>
                  <a:txBody>
                    <a:bodyPr/>
                    <a:lstStyle/>
                    <a:p>
                      <a:pPr algn="ctr">
                        <a:spcBef>
                          <a:spcPts val="300"/>
                        </a:spcBef>
                        <a:spcAft>
                          <a:spcPts val="300"/>
                        </a:spcAft>
                      </a:pPr>
                      <a:r>
                        <a:rPr lang="zh-CN" altLang="en-US" sz="2000" smtClean="0"/>
                        <a:t>值域</a:t>
                      </a:r>
                      <a:endParaRPr lang="zh-CN" altLang="en-US" sz="2000"/>
                    </a:p>
                  </a:txBody>
                  <a:tcPr marT="72000" marB="72000"/>
                </a:tc>
                <a:tc>
                  <a:txBody>
                    <a:bodyPr/>
                    <a:lstStyle/>
                    <a:p>
                      <a:pPr algn="ctr">
                        <a:spcBef>
                          <a:spcPts val="300"/>
                        </a:spcBef>
                        <a:spcAft>
                          <a:spcPts val="300"/>
                        </a:spcAft>
                      </a:pPr>
                      <a:r>
                        <a:rPr lang="zh-CN" altLang="en-US" sz="2000" smtClean="0"/>
                        <a:t>示例</a:t>
                      </a:r>
                      <a:endParaRPr lang="zh-CN" altLang="en-US" sz="2000"/>
                    </a:p>
                  </a:txBody>
                  <a:tcPr marT="72000" marB="72000"/>
                </a:tc>
              </a:tr>
              <a:tr h="370840">
                <a:tc>
                  <a:txBody>
                    <a:bodyPr/>
                    <a:lstStyle/>
                    <a:p>
                      <a:pPr algn="ctr">
                        <a:spcBef>
                          <a:spcPts val="300"/>
                        </a:spcBef>
                        <a:spcAft>
                          <a:spcPts val="300"/>
                        </a:spcAft>
                      </a:pPr>
                      <a:r>
                        <a:rPr lang="en-US" altLang="zh-CN" sz="1800" smtClean="0"/>
                        <a:t>OEAA</a:t>
                      </a:r>
                      <a:endParaRPr lang="zh-CN" altLang="en-US" sz="1800"/>
                    </a:p>
                  </a:txBody>
                  <a:tcPr marT="72000" marB="72000"/>
                </a:tc>
                <a:tc>
                  <a:txBody>
                    <a:bodyPr/>
                    <a:lstStyle/>
                    <a:p>
                      <a:pPr algn="ctr">
                        <a:spcBef>
                          <a:spcPts val="300"/>
                        </a:spcBef>
                        <a:spcAft>
                          <a:spcPts val="300"/>
                        </a:spcAft>
                      </a:pPr>
                      <a:r>
                        <a:rPr lang="zh-CN" altLang="en-US" sz="1800" smtClean="0"/>
                        <a:t>单纯赋值</a:t>
                      </a:r>
                      <a:endParaRPr lang="zh-CN" altLang="en-US" sz="1800"/>
                    </a:p>
                  </a:txBody>
                  <a:tcPr marT="72000" marB="72000"/>
                </a:tc>
                <a:tc>
                  <a:txBody>
                    <a:bodyPr/>
                    <a:lstStyle/>
                    <a:p>
                      <a:pPr algn="ctr">
                        <a:spcBef>
                          <a:spcPts val="300"/>
                        </a:spcBef>
                        <a:spcAft>
                          <a:spcPts val="300"/>
                        </a:spcAft>
                      </a:pPr>
                      <a:r>
                        <a:rPr lang="zh-CN" altLang="en-US" sz="1800" smtClean="0"/>
                        <a:t>算术赋值</a:t>
                      </a:r>
                      <a:endParaRPr lang="zh-CN" altLang="en-US" sz="1800"/>
                    </a:p>
                  </a:txBody>
                  <a:tcPr marT="72000" marB="72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 b</a:t>
                      </a:r>
                      <a:endParaRPr lang="zh-CN" altLang="en-US" sz="1800"/>
                    </a:p>
                  </a:txBody>
                  <a:tcPr marT="72000" marB="72000"/>
                </a:tc>
              </a:tr>
              <a:tr h="370840">
                <a:tc>
                  <a:txBody>
                    <a:bodyPr/>
                    <a:lstStyle/>
                    <a:p>
                      <a:pPr algn="ctr">
                        <a:spcBef>
                          <a:spcPts val="300"/>
                        </a:spcBef>
                        <a:spcAft>
                          <a:spcPts val="300"/>
                        </a:spcAft>
                      </a:pPr>
                      <a:r>
                        <a:rPr lang="en-US" altLang="zh-CN" sz="1800" smtClean="0"/>
                        <a:t>OEBA</a:t>
                      </a:r>
                      <a:endParaRPr lang="zh-CN" altLang="en-US" sz="1800"/>
                    </a:p>
                  </a:txBody>
                  <a:tcPr marT="72000" marB="72000"/>
                </a:tc>
                <a:tc>
                  <a:txBody>
                    <a:bodyPr/>
                    <a:lstStyle/>
                    <a:p>
                      <a:pPr algn="ctr">
                        <a:spcBef>
                          <a:spcPts val="300"/>
                        </a:spcBef>
                        <a:spcAft>
                          <a:spcPts val="300"/>
                        </a:spcAft>
                      </a:pPr>
                      <a:r>
                        <a:rPr lang="zh-CN" altLang="en-US" sz="1800" smtClean="0"/>
                        <a:t>单纯赋值</a:t>
                      </a:r>
                      <a:endParaRPr lang="zh-CN" altLang="en-US" sz="1800"/>
                    </a:p>
                  </a:txBody>
                  <a:tcPr marT="72000" marB="72000"/>
                </a:tc>
                <a:tc>
                  <a:txBody>
                    <a:bodyPr/>
                    <a:lstStyle/>
                    <a:p>
                      <a:pPr algn="ctr">
                        <a:spcBef>
                          <a:spcPts val="300"/>
                        </a:spcBef>
                        <a:spcAft>
                          <a:spcPts val="300"/>
                        </a:spcAft>
                      </a:pPr>
                      <a:r>
                        <a:rPr lang="zh-CN" altLang="en-US" sz="1800" smtClean="0"/>
                        <a:t>位赋值</a:t>
                      </a:r>
                      <a:endParaRPr lang="zh-CN" altLang="en-US" sz="1800"/>
                    </a:p>
                  </a:txBody>
                  <a:tcPr marT="72000" marB="72000"/>
                </a:tc>
                <a:tc>
                  <a:txBody>
                    <a:bodyPr/>
                    <a:lstStyle/>
                    <a:p>
                      <a:pPr>
                        <a:spcBef>
                          <a:spcPts val="300"/>
                        </a:spcBef>
                        <a:spcAft>
                          <a:spcPts val="300"/>
                        </a:spcAft>
                      </a:pPr>
                      <a:r>
                        <a:rPr lang="en-US" altLang="zh-CN" sz="1800" smtClean="0"/>
                        <a:t>a = b </a:t>
                      </a:r>
                      <a:r>
                        <a:rPr lang="en-US" altLang="zh-CN" sz="1800" smtClean="0">
                          <a:latin typeface="Times New Roman"/>
                          <a:cs typeface="Times New Roman"/>
                        </a:rPr>
                        <a:t>→</a:t>
                      </a:r>
                      <a:r>
                        <a:rPr lang="en-US" altLang="zh-CN" sz="1800" smtClean="0"/>
                        <a:t> a &amp;= b</a:t>
                      </a:r>
                      <a:endParaRPr lang="zh-CN" altLang="en-US" sz="1800"/>
                    </a:p>
                  </a:txBody>
                  <a:tcPr marT="72000" marB="72000"/>
                </a:tc>
              </a:tr>
              <a:tr h="370840">
                <a:tc>
                  <a:txBody>
                    <a:bodyPr/>
                    <a:lstStyle/>
                    <a:p>
                      <a:pPr algn="ctr">
                        <a:spcBef>
                          <a:spcPts val="300"/>
                        </a:spcBef>
                        <a:spcAft>
                          <a:spcPts val="300"/>
                        </a:spcAft>
                      </a:pPr>
                      <a:r>
                        <a:rPr lang="en-US" altLang="zh-CN" sz="1800" smtClean="0"/>
                        <a:t>OLAN</a:t>
                      </a:r>
                      <a:endParaRPr lang="zh-CN" altLang="en-US" sz="1800"/>
                    </a:p>
                  </a:txBody>
                  <a:tcPr marT="72000" marB="72000"/>
                </a:tc>
                <a:tc>
                  <a:txBody>
                    <a:bodyPr/>
                    <a:lstStyle/>
                    <a:p>
                      <a:pPr algn="ctr">
                        <a:spcBef>
                          <a:spcPts val="300"/>
                        </a:spcBef>
                        <a:spcAft>
                          <a:spcPts val="300"/>
                        </a:spcAft>
                      </a:pPr>
                      <a:r>
                        <a:rPr lang="zh-CN" altLang="en-US" sz="1800" smtClean="0"/>
                        <a:t>逻辑</a:t>
                      </a:r>
                      <a:endParaRPr lang="zh-CN" altLang="en-US" sz="1800"/>
                    </a:p>
                  </a:txBody>
                  <a:tcPr marT="72000" marB="72000"/>
                </a:tc>
                <a:tc>
                  <a:txBody>
                    <a:bodyPr/>
                    <a:lstStyle/>
                    <a:p>
                      <a:pPr algn="ctr">
                        <a:spcBef>
                          <a:spcPts val="300"/>
                        </a:spcBef>
                        <a:spcAft>
                          <a:spcPts val="300"/>
                        </a:spcAft>
                      </a:pPr>
                      <a:r>
                        <a:rPr lang="zh-CN" altLang="en-US" sz="1800" smtClean="0"/>
                        <a:t>算术</a:t>
                      </a:r>
                      <a:endParaRPr lang="zh-CN" altLang="en-US" sz="1800"/>
                    </a:p>
                  </a:txBody>
                  <a:tcPr marT="72000" marB="72000"/>
                </a:tc>
                <a:tc>
                  <a:txBody>
                    <a:bodyPr/>
                    <a:lstStyle/>
                    <a:p>
                      <a:pPr>
                        <a:spcBef>
                          <a:spcPts val="300"/>
                        </a:spcBef>
                        <a:spcAft>
                          <a:spcPts val="300"/>
                        </a:spcAft>
                      </a:pPr>
                      <a:r>
                        <a:rPr lang="en-US" altLang="zh-CN" sz="1800" smtClean="0"/>
                        <a:t>a &amp;&amp; b </a:t>
                      </a:r>
                      <a:r>
                        <a:rPr lang="en-US" altLang="zh-CN" sz="1800" smtClean="0">
                          <a:latin typeface="Times New Roman"/>
                          <a:cs typeface="Times New Roman"/>
                        </a:rPr>
                        <a:t>→</a:t>
                      </a:r>
                      <a:r>
                        <a:rPr lang="en-US" altLang="zh-CN" sz="1800" smtClean="0"/>
                        <a:t> a + b</a:t>
                      </a:r>
                      <a:endParaRPr lang="zh-CN" altLang="en-US" sz="1800"/>
                    </a:p>
                  </a:txBody>
                  <a:tcPr marT="72000" marB="72000"/>
                </a:tc>
              </a:tr>
              <a:tr h="370840">
                <a:tc>
                  <a:txBody>
                    <a:bodyPr/>
                    <a:lstStyle/>
                    <a:p>
                      <a:pPr algn="ctr">
                        <a:spcBef>
                          <a:spcPts val="300"/>
                        </a:spcBef>
                        <a:spcAft>
                          <a:spcPts val="300"/>
                        </a:spcAft>
                      </a:pPr>
                      <a:r>
                        <a:rPr lang="en-US" altLang="zh-CN" sz="1800" smtClean="0"/>
                        <a:t>OLRN</a:t>
                      </a:r>
                      <a:endParaRPr lang="zh-CN" altLang="en-US" sz="1800"/>
                    </a:p>
                  </a:txBody>
                  <a:tcPr marT="72000" marB="72000"/>
                </a:tc>
                <a:tc>
                  <a:txBody>
                    <a:bodyPr/>
                    <a:lstStyle/>
                    <a:p>
                      <a:pPr algn="ctr">
                        <a:spcBef>
                          <a:spcPts val="300"/>
                        </a:spcBef>
                        <a:spcAft>
                          <a:spcPts val="300"/>
                        </a:spcAft>
                      </a:pPr>
                      <a:r>
                        <a:rPr lang="zh-CN" altLang="en-US" sz="1800" smtClean="0"/>
                        <a:t>逻辑</a:t>
                      </a:r>
                      <a:endParaRPr lang="zh-CN" altLang="en-US" sz="1800"/>
                    </a:p>
                  </a:txBody>
                  <a:tcPr marT="72000" marB="72000"/>
                </a:tc>
                <a:tc>
                  <a:txBody>
                    <a:bodyPr/>
                    <a:lstStyle/>
                    <a:p>
                      <a:pPr algn="ctr">
                        <a:spcBef>
                          <a:spcPts val="300"/>
                        </a:spcBef>
                        <a:spcAft>
                          <a:spcPts val="300"/>
                        </a:spcAft>
                      </a:pPr>
                      <a:r>
                        <a:rPr lang="zh-CN" altLang="en-US" sz="1800" smtClean="0"/>
                        <a:t>关系</a:t>
                      </a:r>
                      <a:endParaRPr lang="zh-CN" altLang="en-US" sz="1800"/>
                    </a:p>
                  </a:txBody>
                  <a:tcPr marT="72000" marB="72000"/>
                </a:tc>
                <a:tc>
                  <a:txBody>
                    <a:bodyPr/>
                    <a:lstStyle/>
                    <a:p>
                      <a:pPr>
                        <a:spcBef>
                          <a:spcPts val="300"/>
                        </a:spcBef>
                        <a:spcAft>
                          <a:spcPts val="300"/>
                        </a:spcAft>
                      </a:pPr>
                      <a:r>
                        <a:rPr lang="en-US" altLang="zh-CN" sz="1800" smtClean="0"/>
                        <a:t>a &amp;&amp; b </a:t>
                      </a:r>
                      <a:r>
                        <a:rPr lang="en-US" altLang="zh-CN" sz="1800" smtClean="0">
                          <a:latin typeface="Times New Roman"/>
                          <a:cs typeface="Times New Roman"/>
                        </a:rPr>
                        <a:t>→</a:t>
                      </a:r>
                      <a:r>
                        <a:rPr lang="en-US" altLang="zh-CN" sz="1800" smtClean="0"/>
                        <a:t> a &amp; b</a:t>
                      </a:r>
                      <a:endParaRPr lang="zh-CN" altLang="en-US" sz="1800"/>
                    </a:p>
                  </a:txBody>
                  <a:tcPr marT="72000" marB="72000"/>
                </a:tc>
              </a:tr>
              <a:tr h="370840">
                <a:tc>
                  <a:txBody>
                    <a:bodyPr/>
                    <a:lstStyle/>
                    <a:p>
                      <a:pPr algn="ctr">
                        <a:spcBef>
                          <a:spcPts val="300"/>
                        </a:spcBef>
                        <a:spcAft>
                          <a:spcPts val="300"/>
                        </a:spcAft>
                      </a:pPr>
                      <a:r>
                        <a:rPr lang="en-US" altLang="zh-CN" sz="1800" smtClean="0"/>
                        <a:t>ORAN</a:t>
                      </a:r>
                      <a:endParaRPr lang="zh-CN" altLang="en-US" sz="1800"/>
                    </a:p>
                  </a:txBody>
                  <a:tcPr marT="72000" marB="72000"/>
                </a:tc>
                <a:tc>
                  <a:txBody>
                    <a:bodyPr/>
                    <a:lstStyle/>
                    <a:p>
                      <a:pPr algn="ctr">
                        <a:spcBef>
                          <a:spcPts val="300"/>
                        </a:spcBef>
                        <a:spcAft>
                          <a:spcPts val="300"/>
                        </a:spcAft>
                      </a:pPr>
                      <a:r>
                        <a:rPr lang="zh-CN" altLang="en-US" sz="1800" smtClean="0"/>
                        <a:t>关系</a:t>
                      </a:r>
                      <a:endParaRPr lang="zh-CN" altLang="en-US" sz="1800"/>
                    </a:p>
                  </a:txBody>
                  <a:tcPr marT="72000" marB="72000"/>
                </a:tc>
                <a:tc>
                  <a:txBody>
                    <a:bodyPr/>
                    <a:lstStyle/>
                    <a:p>
                      <a:pPr algn="ctr">
                        <a:spcBef>
                          <a:spcPts val="300"/>
                        </a:spcBef>
                        <a:spcAft>
                          <a:spcPts val="300"/>
                        </a:spcAft>
                      </a:pPr>
                      <a:r>
                        <a:rPr lang="zh-CN" altLang="en-US" sz="1800" smtClean="0"/>
                        <a:t>算术</a:t>
                      </a:r>
                      <a:endParaRPr lang="zh-CN" altLang="en-US" sz="1800"/>
                    </a:p>
                  </a:txBody>
                  <a:tcPr marT="72000" marB="72000"/>
                </a:tc>
                <a:tc>
                  <a:txBody>
                    <a:bodyPr/>
                    <a:lstStyle/>
                    <a:p>
                      <a:pPr>
                        <a:spcBef>
                          <a:spcPts val="300"/>
                        </a:spcBef>
                        <a:spcAft>
                          <a:spcPts val="300"/>
                        </a:spcAft>
                      </a:pPr>
                      <a:r>
                        <a:rPr lang="en-US" altLang="zh-CN" sz="1800" smtClean="0"/>
                        <a:t>a &lt; b </a:t>
                      </a:r>
                      <a:r>
                        <a:rPr lang="en-US" altLang="zh-CN" sz="1800" smtClean="0">
                          <a:latin typeface="Times New Roman"/>
                          <a:cs typeface="Times New Roman"/>
                        </a:rPr>
                        <a:t>→</a:t>
                      </a:r>
                      <a:r>
                        <a:rPr lang="en-US" altLang="zh-CN" sz="1800" smtClean="0"/>
                        <a:t> a + b</a:t>
                      </a:r>
                      <a:endParaRPr lang="zh-CN" altLang="en-US" sz="1800"/>
                    </a:p>
                  </a:txBody>
                  <a:tcPr marT="72000" marB="72000"/>
                </a:tc>
              </a:tr>
              <a:tr h="370840">
                <a:tc>
                  <a:txBody>
                    <a:bodyPr/>
                    <a:lstStyle/>
                    <a:p>
                      <a:pPr algn="ctr">
                        <a:spcBef>
                          <a:spcPts val="300"/>
                        </a:spcBef>
                        <a:spcAft>
                          <a:spcPts val="300"/>
                        </a:spcAft>
                      </a:pPr>
                      <a:r>
                        <a:rPr lang="en-US" altLang="zh-CN" sz="1800" smtClean="0"/>
                        <a:t>ORLN</a:t>
                      </a:r>
                      <a:endParaRPr lang="zh-CN" altLang="en-US" sz="1800"/>
                    </a:p>
                  </a:txBody>
                  <a:tcPr marT="72000" marB="72000"/>
                </a:tc>
                <a:tc>
                  <a:txBody>
                    <a:bodyPr/>
                    <a:lstStyle/>
                    <a:p>
                      <a:pPr algn="ctr">
                        <a:spcBef>
                          <a:spcPts val="300"/>
                        </a:spcBef>
                        <a:spcAft>
                          <a:spcPts val="300"/>
                        </a:spcAft>
                      </a:pPr>
                      <a:r>
                        <a:rPr lang="zh-CN" altLang="en-US" sz="1800" smtClean="0"/>
                        <a:t>关系</a:t>
                      </a:r>
                      <a:endParaRPr lang="zh-CN" altLang="en-US" sz="1800"/>
                    </a:p>
                  </a:txBody>
                  <a:tcPr marT="72000" marB="72000"/>
                </a:tc>
                <a:tc>
                  <a:txBody>
                    <a:bodyPr/>
                    <a:lstStyle/>
                    <a:p>
                      <a:pPr algn="ctr">
                        <a:spcBef>
                          <a:spcPts val="300"/>
                        </a:spcBef>
                        <a:spcAft>
                          <a:spcPts val="300"/>
                        </a:spcAft>
                      </a:pPr>
                      <a:r>
                        <a:rPr lang="zh-CN" altLang="en-US" sz="1800" smtClean="0"/>
                        <a:t>逻辑</a:t>
                      </a:r>
                      <a:endParaRPr lang="zh-CN" altLang="en-US" sz="1800"/>
                    </a:p>
                  </a:txBody>
                  <a:tcPr marT="72000" marB="72000"/>
                </a:tc>
                <a:tc>
                  <a:txBody>
                    <a:bodyPr/>
                    <a:lstStyle/>
                    <a:p>
                      <a:pPr>
                        <a:spcBef>
                          <a:spcPts val="300"/>
                        </a:spcBef>
                        <a:spcAft>
                          <a:spcPts val="300"/>
                        </a:spcAft>
                      </a:pPr>
                      <a:r>
                        <a:rPr lang="en-US" altLang="zh-CN" sz="1800" smtClean="0"/>
                        <a:t>a &lt; b </a:t>
                      </a:r>
                      <a:r>
                        <a:rPr lang="en-US" altLang="zh-CN" sz="1800" smtClean="0">
                          <a:latin typeface="Times New Roman"/>
                          <a:cs typeface="Times New Roman"/>
                        </a:rPr>
                        <a:t>→</a:t>
                      </a:r>
                      <a:r>
                        <a:rPr lang="en-US" altLang="zh-CN" sz="1800" smtClean="0"/>
                        <a:t> a &amp;&amp; b</a:t>
                      </a:r>
                      <a:endParaRPr lang="zh-CN" altLang="en-US" sz="1800"/>
                    </a:p>
                  </a:txBody>
                  <a:tcPr marT="72000" marB="72000"/>
                </a:tc>
              </a:tr>
              <a:tr h="370840">
                <a:tc>
                  <a:txBody>
                    <a:bodyPr/>
                    <a:lstStyle/>
                    <a:p>
                      <a:pPr algn="ctr">
                        <a:spcBef>
                          <a:spcPts val="300"/>
                        </a:spcBef>
                        <a:spcAft>
                          <a:spcPts val="300"/>
                        </a:spcAft>
                      </a:pPr>
                      <a:r>
                        <a:rPr lang="en-US" altLang="zh-CN" sz="1800" smtClean="0"/>
                        <a:t>ORSN</a:t>
                      </a:r>
                      <a:endParaRPr lang="zh-CN" altLang="en-US" sz="1800"/>
                    </a:p>
                  </a:txBody>
                  <a:tcPr marT="72000" marB="72000"/>
                </a:tc>
                <a:tc>
                  <a:txBody>
                    <a:bodyPr/>
                    <a:lstStyle/>
                    <a:p>
                      <a:pPr algn="ctr">
                        <a:spcBef>
                          <a:spcPts val="300"/>
                        </a:spcBef>
                        <a:spcAft>
                          <a:spcPts val="300"/>
                        </a:spcAft>
                      </a:pPr>
                      <a:r>
                        <a:rPr lang="zh-CN" altLang="en-US" sz="1800" smtClean="0"/>
                        <a:t>关系</a:t>
                      </a:r>
                      <a:endParaRPr lang="zh-CN" altLang="en-US" sz="1800"/>
                    </a:p>
                  </a:txBody>
                  <a:tcPr marT="72000" marB="72000"/>
                </a:tc>
                <a:tc>
                  <a:txBody>
                    <a:bodyPr/>
                    <a:lstStyle/>
                    <a:p>
                      <a:pPr algn="ctr">
                        <a:spcBef>
                          <a:spcPts val="300"/>
                        </a:spcBef>
                        <a:spcAft>
                          <a:spcPts val="300"/>
                        </a:spcAft>
                      </a:pPr>
                      <a:r>
                        <a:rPr lang="zh-CN" altLang="en-US" sz="1800" smtClean="0"/>
                        <a:t>移位</a:t>
                      </a:r>
                      <a:endParaRPr lang="zh-CN" altLang="en-US" sz="1800"/>
                    </a:p>
                  </a:txBody>
                  <a:tcPr marT="72000" marB="72000"/>
                </a:tc>
                <a:tc>
                  <a:txBody>
                    <a:bodyPr/>
                    <a:lstStyle/>
                    <a:p>
                      <a:pPr>
                        <a:spcBef>
                          <a:spcPts val="300"/>
                        </a:spcBef>
                        <a:spcAft>
                          <a:spcPts val="300"/>
                        </a:spcAft>
                      </a:pPr>
                      <a:r>
                        <a:rPr lang="en-US" altLang="zh-CN" sz="1800" smtClean="0"/>
                        <a:t>a &lt; b </a:t>
                      </a:r>
                      <a:r>
                        <a:rPr lang="en-US" altLang="zh-CN" sz="1800" smtClean="0">
                          <a:latin typeface="Times New Roman"/>
                          <a:cs typeface="Times New Roman"/>
                        </a:rPr>
                        <a:t>→</a:t>
                      </a:r>
                      <a:r>
                        <a:rPr lang="en-US" altLang="zh-CN" sz="1800" smtClean="0"/>
                        <a:t> a &lt;&lt; b</a:t>
                      </a:r>
                      <a:endParaRPr lang="zh-CN" altLang="en-US" sz="1800"/>
                    </a:p>
                  </a:txBody>
                  <a:tcPr marT="72000" marB="72000"/>
                </a:tc>
              </a:tr>
              <a:tr h="370840">
                <a:tc>
                  <a:txBody>
                    <a:bodyPr/>
                    <a:lstStyle/>
                    <a:p>
                      <a:pPr algn="ctr">
                        <a:spcBef>
                          <a:spcPts val="300"/>
                        </a:spcBef>
                        <a:spcAft>
                          <a:spcPts val="300"/>
                        </a:spcAft>
                      </a:pPr>
                      <a:r>
                        <a:rPr lang="en-US" altLang="zh-CN" sz="1800" smtClean="0"/>
                        <a:t>...</a:t>
                      </a:r>
                      <a:endParaRPr lang="zh-CN" altLang="en-US" sz="1800"/>
                    </a:p>
                  </a:txBody>
                  <a:tcPr marT="72000" marB="72000"/>
                </a:tc>
                <a:tc>
                  <a:txBody>
                    <a:bodyPr/>
                    <a:lstStyle/>
                    <a:p>
                      <a:pPr algn="ctr">
                        <a:spcBef>
                          <a:spcPts val="300"/>
                        </a:spcBef>
                        <a:spcAft>
                          <a:spcPts val="300"/>
                        </a:spcAft>
                      </a:pPr>
                      <a:r>
                        <a:rPr lang="en-US" altLang="zh-CN" sz="1800" smtClean="0"/>
                        <a:t>...</a:t>
                      </a:r>
                      <a:endParaRPr lang="zh-CN" altLang="en-US" sz="1800"/>
                    </a:p>
                  </a:txBody>
                  <a:tcPr marT="72000" marB="72000"/>
                </a:tc>
                <a:tc>
                  <a:txBody>
                    <a:bodyPr/>
                    <a:lstStyle/>
                    <a:p>
                      <a:pPr algn="ctr">
                        <a:spcBef>
                          <a:spcPts val="300"/>
                        </a:spcBef>
                        <a:spcAft>
                          <a:spcPts val="300"/>
                        </a:spcAft>
                      </a:pPr>
                      <a:r>
                        <a:rPr lang="en-US" altLang="zh-CN" sz="1800" smtClean="0"/>
                        <a:t>...</a:t>
                      </a:r>
                      <a:endParaRPr lang="zh-CN" altLang="en-US" sz="1800"/>
                    </a:p>
                  </a:txBody>
                  <a:tcPr marT="72000" marB="72000"/>
                </a:tc>
                <a:tc>
                  <a:txBody>
                    <a:bodyPr/>
                    <a:lstStyle/>
                    <a:p>
                      <a:pPr>
                        <a:spcBef>
                          <a:spcPts val="300"/>
                        </a:spcBef>
                        <a:spcAft>
                          <a:spcPts val="300"/>
                        </a:spcAft>
                      </a:pPr>
                      <a:r>
                        <a:rPr lang="en-US" altLang="zh-CN" sz="1800" smtClean="0"/>
                        <a:t>...</a:t>
                      </a:r>
                      <a:endParaRPr lang="zh-CN" altLang="en-US" sz="1800"/>
                    </a:p>
                  </a:txBody>
                  <a:tcPr marT="72000" marB="72000"/>
                </a:tc>
              </a:tr>
            </a:tbl>
          </a:graphicData>
        </a:graphic>
      </p:graphicFrame>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语言的运算符变异</a:t>
            </a:r>
            <a:endParaRPr lang="zh-CN" altLang="en-US"/>
          </a:p>
        </p:txBody>
      </p:sp>
      <p:sp>
        <p:nvSpPr>
          <p:cNvPr id="3" name="内容占位符 2"/>
          <p:cNvSpPr>
            <a:spLocks noGrp="1"/>
          </p:cNvSpPr>
          <p:nvPr>
            <p:ph idx="1"/>
          </p:nvPr>
        </p:nvSpPr>
        <p:spPr/>
        <p:txBody>
          <a:bodyPr/>
          <a:lstStyle/>
          <a:p>
            <a:r>
              <a:rPr lang="zh-CN" altLang="en-US" smtClean="0"/>
              <a:t>一元运算符变异</a:t>
            </a:r>
            <a:endParaRPr lang="en-US" altLang="zh-CN" smtClean="0"/>
          </a:p>
          <a:p>
            <a:pPr lvl="1"/>
            <a:r>
              <a:rPr lang="zh-CN" altLang="en-US" b="1" smtClean="0">
                <a:solidFill>
                  <a:srgbClr val="0000FF"/>
                </a:solidFill>
              </a:rPr>
              <a:t>递加 </a:t>
            </a:r>
            <a:r>
              <a:rPr lang="en-US" altLang="zh-CN" b="1" smtClean="0">
                <a:solidFill>
                  <a:srgbClr val="0000FF"/>
                </a:solidFill>
              </a:rPr>
              <a:t>/ </a:t>
            </a:r>
            <a:r>
              <a:rPr lang="zh-CN" altLang="en-US" b="1" smtClean="0">
                <a:solidFill>
                  <a:srgbClr val="0000FF"/>
                </a:solidFill>
              </a:rPr>
              <a:t>递减</a:t>
            </a:r>
            <a:endParaRPr lang="en-US" altLang="zh-CN" b="1" smtClean="0">
              <a:solidFill>
                <a:srgbClr val="0000FF"/>
              </a:solidFill>
            </a:endParaRPr>
          </a:p>
          <a:p>
            <a:pPr lvl="2"/>
            <a:r>
              <a:rPr lang="en-US" altLang="zh-CN" smtClean="0"/>
              <a:t>x++ → ++x</a:t>
            </a:r>
          </a:p>
          <a:p>
            <a:pPr lvl="2"/>
            <a:r>
              <a:rPr lang="en-US" altLang="zh-CN" smtClean="0"/>
              <a:t>x++ → x--</a:t>
            </a:r>
          </a:p>
          <a:p>
            <a:pPr lvl="1"/>
            <a:r>
              <a:rPr lang="zh-CN" altLang="en-US" b="1" smtClean="0">
                <a:solidFill>
                  <a:srgbClr val="0000FF"/>
                </a:solidFill>
              </a:rPr>
              <a:t>逻辑否定</a:t>
            </a:r>
            <a:endParaRPr lang="en-US" altLang="zh-CN" b="1" smtClean="0">
              <a:solidFill>
                <a:srgbClr val="0000FF"/>
              </a:solidFill>
            </a:endParaRPr>
          </a:p>
          <a:p>
            <a:pPr lvl="1"/>
            <a:r>
              <a:rPr lang="zh-CN" altLang="en-US" b="1" smtClean="0">
                <a:solidFill>
                  <a:srgbClr val="0000FF"/>
                </a:solidFill>
              </a:rPr>
              <a:t>逻辑上下文否定</a:t>
            </a:r>
            <a:endParaRPr lang="en-US" altLang="zh-CN" b="1" smtClean="0">
              <a:solidFill>
                <a:srgbClr val="0000FF"/>
              </a:solidFill>
            </a:endParaRPr>
          </a:p>
          <a:p>
            <a:pPr lvl="1"/>
            <a:r>
              <a:rPr lang="zh-CN" altLang="en-US" b="1" smtClean="0">
                <a:solidFill>
                  <a:srgbClr val="0000FF"/>
                </a:solidFill>
              </a:rPr>
              <a:t>位取反</a:t>
            </a:r>
            <a:endParaRPr lang="en-US" altLang="zh-CN" b="1" smtClean="0">
              <a:solidFill>
                <a:srgbClr val="0000FF"/>
              </a:solidFill>
            </a:endParaRPr>
          </a:p>
          <a:p>
            <a:pPr lvl="1"/>
            <a:r>
              <a:rPr lang="zh-CN" altLang="en-US" b="1" smtClean="0">
                <a:solidFill>
                  <a:srgbClr val="0000FF"/>
                </a:solidFill>
              </a:rPr>
              <a:t>间接运算符优先级变异</a:t>
            </a:r>
            <a:endParaRPr lang="en-US" altLang="zh-CN" b="1" smtClean="0">
              <a:solidFill>
                <a:srgbClr val="0000FF"/>
              </a:solidFill>
            </a:endParaRPr>
          </a:p>
          <a:p>
            <a:pPr lvl="1"/>
            <a:r>
              <a:rPr lang="zh-CN" altLang="en-US" b="1" smtClean="0">
                <a:solidFill>
                  <a:srgbClr val="0000FF"/>
                </a:solidFill>
              </a:rPr>
              <a:t>强制转换运算符替换</a:t>
            </a:r>
            <a:endParaRPr lang="en-US" altLang="zh-CN" b="1" smtClean="0">
              <a:solidFill>
                <a:srgbClr val="0000FF"/>
              </a:solidFill>
            </a:endParaRPr>
          </a:p>
          <a:p>
            <a:pPr lvl="1"/>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语言的语句变异</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47</a:t>
            </a:fld>
            <a:endParaRPr lang="en-US" altLang="zh-CN"/>
          </a:p>
        </p:txBody>
      </p:sp>
      <p:graphicFrame>
        <p:nvGraphicFramePr>
          <p:cNvPr id="5" name="表格 4"/>
          <p:cNvGraphicFramePr>
            <a:graphicFrameLocks noGrp="1"/>
          </p:cNvGraphicFramePr>
          <p:nvPr/>
        </p:nvGraphicFramePr>
        <p:xfrm>
          <a:off x="609600" y="838200"/>
          <a:ext cx="7772400" cy="5939400"/>
        </p:xfrm>
        <a:graphic>
          <a:graphicData uri="http://schemas.openxmlformats.org/drawingml/2006/table">
            <a:tbl>
              <a:tblPr firstRow="1" bandRow="1">
                <a:tableStyleId>{21E4AEA4-8DFA-4A89-87EB-49C32662AFE0}</a:tableStyleId>
              </a:tblPr>
              <a:tblGrid>
                <a:gridCol w="1524000"/>
                <a:gridCol w="1828800"/>
                <a:gridCol w="4419600"/>
              </a:tblGrid>
              <a:tr h="370840">
                <a:tc>
                  <a:txBody>
                    <a:bodyPr/>
                    <a:lstStyle/>
                    <a:p>
                      <a:pPr algn="ctr">
                        <a:spcBef>
                          <a:spcPts val="300"/>
                        </a:spcBef>
                        <a:spcAft>
                          <a:spcPts val="300"/>
                        </a:spcAft>
                      </a:pPr>
                      <a:r>
                        <a:rPr lang="zh-CN" altLang="en-US" sz="2000" smtClean="0"/>
                        <a:t>算子</a:t>
                      </a:r>
                      <a:endParaRPr lang="zh-CN" altLang="en-US" sz="2000"/>
                    </a:p>
                  </a:txBody>
                  <a:tcPr marT="36000" marB="36000"/>
                </a:tc>
                <a:tc>
                  <a:txBody>
                    <a:bodyPr/>
                    <a:lstStyle/>
                    <a:p>
                      <a:pPr algn="ctr">
                        <a:spcBef>
                          <a:spcPts val="300"/>
                        </a:spcBef>
                        <a:spcAft>
                          <a:spcPts val="300"/>
                        </a:spcAft>
                      </a:pPr>
                      <a:r>
                        <a:rPr lang="zh-CN" altLang="en-US" sz="2000" smtClean="0"/>
                        <a:t>定义域</a:t>
                      </a:r>
                      <a:endParaRPr lang="zh-CN" altLang="en-US" sz="2000"/>
                    </a:p>
                  </a:txBody>
                  <a:tcPr marT="36000" marB="36000"/>
                </a:tc>
                <a:tc>
                  <a:txBody>
                    <a:bodyPr/>
                    <a:lstStyle/>
                    <a:p>
                      <a:pPr algn="ctr">
                        <a:spcBef>
                          <a:spcPts val="300"/>
                        </a:spcBef>
                        <a:spcAft>
                          <a:spcPts val="300"/>
                        </a:spcAft>
                      </a:pPr>
                      <a:r>
                        <a:rPr lang="zh-CN" altLang="en-US" sz="2000" smtClean="0"/>
                        <a:t>说明</a:t>
                      </a:r>
                      <a:endParaRPr lang="zh-CN" altLang="en-US" sz="2000"/>
                    </a:p>
                  </a:txBody>
                  <a:tcPr marT="36000" marB="36000"/>
                </a:tc>
              </a:tr>
              <a:tr h="370840">
                <a:tc>
                  <a:txBody>
                    <a:bodyPr/>
                    <a:lstStyle/>
                    <a:p>
                      <a:pPr algn="ctr">
                        <a:spcBef>
                          <a:spcPts val="300"/>
                        </a:spcBef>
                        <a:spcAft>
                          <a:spcPts val="300"/>
                        </a:spcAft>
                      </a:pPr>
                      <a:r>
                        <a:rPr lang="en-US" altLang="zh-CN" sz="1800" smtClean="0"/>
                        <a:t>SBRC</a:t>
                      </a:r>
                      <a:endParaRPr lang="zh-CN" altLang="en-US" sz="1800"/>
                    </a:p>
                  </a:txBody>
                  <a:tcPr marT="36000" marB="36000"/>
                </a:tc>
                <a:tc>
                  <a:txBody>
                    <a:bodyPr/>
                    <a:lstStyle/>
                    <a:p>
                      <a:pPr algn="ctr">
                        <a:spcBef>
                          <a:spcPts val="300"/>
                        </a:spcBef>
                        <a:spcAft>
                          <a:spcPts val="300"/>
                        </a:spcAft>
                      </a:pPr>
                      <a:r>
                        <a:rPr lang="en-US" altLang="zh-CN" sz="1800" smtClean="0"/>
                        <a:t>break</a:t>
                      </a:r>
                      <a:endParaRPr lang="zh-CN" altLang="en-US" sz="1800"/>
                    </a:p>
                  </a:txBody>
                  <a:tcPr marT="36000" marB="36000"/>
                </a:tc>
                <a:tc>
                  <a:txBody>
                    <a:bodyPr/>
                    <a:lstStyle/>
                    <a:p>
                      <a:pPr>
                        <a:spcBef>
                          <a:spcPts val="300"/>
                        </a:spcBef>
                        <a:spcAft>
                          <a:spcPts val="300"/>
                        </a:spcAft>
                      </a:pPr>
                      <a:r>
                        <a:rPr lang="zh-CN" altLang="en-US" sz="1800" smtClean="0"/>
                        <a:t>用</a:t>
                      </a:r>
                      <a:r>
                        <a:rPr lang="en-US" altLang="zh-CN" sz="1800" smtClean="0"/>
                        <a:t>continue</a:t>
                      </a:r>
                      <a:r>
                        <a:rPr lang="zh-CN" altLang="en-US" sz="1800" smtClean="0"/>
                        <a:t>替换</a:t>
                      </a:r>
                      <a:r>
                        <a:rPr lang="en-US" altLang="zh-CN" sz="1800" smtClean="0"/>
                        <a:t>break</a:t>
                      </a:r>
                      <a:endParaRPr lang="zh-CN" altLang="en-US" sz="1800"/>
                    </a:p>
                  </a:txBody>
                  <a:tcPr marT="36000" marB="36000"/>
                </a:tc>
              </a:tr>
              <a:tr h="370840">
                <a:tc>
                  <a:txBody>
                    <a:bodyPr/>
                    <a:lstStyle/>
                    <a:p>
                      <a:pPr algn="ctr">
                        <a:spcBef>
                          <a:spcPts val="300"/>
                        </a:spcBef>
                        <a:spcAft>
                          <a:spcPts val="300"/>
                        </a:spcAft>
                      </a:pPr>
                      <a:r>
                        <a:rPr lang="en-US" altLang="zh-CN" sz="1800" smtClean="0"/>
                        <a:t>SBRn</a:t>
                      </a:r>
                      <a:endParaRPr lang="zh-CN" altLang="en-US" sz="1800"/>
                    </a:p>
                  </a:txBody>
                  <a:tcPr marT="36000" marB="36000"/>
                </a:tc>
                <a:tc>
                  <a:txBody>
                    <a:bodyPr/>
                    <a:lstStyle/>
                    <a:p>
                      <a:pPr algn="ctr">
                        <a:spcBef>
                          <a:spcPts val="300"/>
                        </a:spcBef>
                        <a:spcAft>
                          <a:spcPts val="300"/>
                        </a:spcAft>
                      </a:pPr>
                      <a:r>
                        <a:rPr lang="en-US" altLang="zh-CN" sz="1800" smtClean="0"/>
                        <a:t>break</a:t>
                      </a:r>
                      <a:endParaRPr lang="zh-CN" altLang="en-US" sz="1800"/>
                    </a:p>
                  </a:txBody>
                  <a:tcPr marT="36000" marB="36000"/>
                </a:tc>
                <a:tc>
                  <a:txBody>
                    <a:bodyPr/>
                    <a:lstStyle/>
                    <a:p>
                      <a:pPr>
                        <a:spcBef>
                          <a:spcPts val="300"/>
                        </a:spcBef>
                        <a:spcAft>
                          <a:spcPts val="300"/>
                        </a:spcAft>
                      </a:pPr>
                      <a:r>
                        <a:rPr lang="en-US" altLang="zh-CN" sz="1800" smtClean="0"/>
                        <a:t>break</a:t>
                      </a:r>
                      <a:r>
                        <a:rPr lang="zh-CN" altLang="en-US" sz="1800" smtClean="0"/>
                        <a:t>到第</a:t>
                      </a:r>
                      <a:r>
                        <a:rPr lang="en-US" altLang="zh-CN" sz="1800" smtClean="0"/>
                        <a:t>n</a:t>
                      </a:r>
                      <a:r>
                        <a:rPr lang="zh-CN" altLang="en-US" sz="1800" smtClean="0"/>
                        <a:t>层</a:t>
                      </a:r>
                      <a:endParaRPr lang="zh-CN" altLang="en-US" sz="1800"/>
                    </a:p>
                  </a:txBody>
                  <a:tcPr marT="36000" marB="36000"/>
                </a:tc>
              </a:tr>
              <a:tr h="370840">
                <a:tc>
                  <a:txBody>
                    <a:bodyPr/>
                    <a:lstStyle/>
                    <a:p>
                      <a:pPr algn="ctr">
                        <a:spcBef>
                          <a:spcPts val="300"/>
                        </a:spcBef>
                        <a:spcAft>
                          <a:spcPts val="300"/>
                        </a:spcAft>
                      </a:pPr>
                      <a:r>
                        <a:rPr lang="en-US" altLang="zh-CN" sz="1800" smtClean="0"/>
                        <a:t>SCBB</a:t>
                      </a:r>
                      <a:endParaRPr lang="zh-CN" altLang="en-US" sz="1800"/>
                    </a:p>
                  </a:txBody>
                  <a:tcPr marT="36000" marB="36000"/>
                </a:tc>
                <a:tc>
                  <a:txBody>
                    <a:bodyPr/>
                    <a:lstStyle/>
                    <a:p>
                      <a:pPr algn="ctr">
                        <a:spcBef>
                          <a:spcPts val="300"/>
                        </a:spcBef>
                        <a:spcAft>
                          <a:spcPts val="300"/>
                        </a:spcAft>
                      </a:pPr>
                      <a:r>
                        <a:rPr lang="en-US" altLang="zh-CN" sz="1800" smtClean="0"/>
                        <a:t>continue</a:t>
                      </a:r>
                      <a:endParaRPr lang="zh-CN" altLang="en-US" sz="1800"/>
                    </a:p>
                  </a:txBody>
                  <a:tcPr marT="36000" marB="36000"/>
                </a:tc>
                <a:tc>
                  <a:txBody>
                    <a:bodyPr/>
                    <a:lstStyle/>
                    <a:p>
                      <a:pPr>
                        <a:spcBef>
                          <a:spcPts val="300"/>
                        </a:spcBef>
                        <a:spcAft>
                          <a:spcPts val="300"/>
                        </a:spcAft>
                      </a:pPr>
                      <a:r>
                        <a:rPr lang="zh-CN" altLang="en-US" sz="1800" smtClean="0"/>
                        <a:t>用</a:t>
                      </a:r>
                      <a:r>
                        <a:rPr lang="en-US" altLang="zh-CN" sz="1800" smtClean="0"/>
                        <a:t>break</a:t>
                      </a:r>
                      <a:r>
                        <a:rPr lang="zh-CN" altLang="en-US" sz="1800" smtClean="0"/>
                        <a:t>替换</a:t>
                      </a:r>
                      <a:r>
                        <a:rPr lang="en-US" altLang="zh-CN" sz="1800" smtClean="0"/>
                        <a:t>continue</a:t>
                      </a:r>
                      <a:endParaRPr lang="zh-CN" altLang="en-US" sz="1800"/>
                    </a:p>
                  </a:txBody>
                  <a:tcPr marT="36000" marB="36000"/>
                </a:tc>
              </a:tr>
              <a:tr h="370840">
                <a:tc>
                  <a:txBody>
                    <a:bodyPr/>
                    <a:lstStyle/>
                    <a:p>
                      <a:pPr algn="ctr">
                        <a:spcBef>
                          <a:spcPts val="300"/>
                        </a:spcBef>
                        <a:spcAft>
                          <a:spcPts val="300"/>
                        </a:spcAft>
                      </a:pPr>
                      <a:r>
                        <a:rPr lang="en-US" altLang="zh-CN" sz="1800" smtClean="0"/>
                        <a:t>SDWD</a:t>
                      </a:r>
                      <a:endParaRPr lang="zh-CN" altLang="en-US" sz="1800"/>
                    </a:p>
                  </a:txBody>
                  <a:tcPr marT="36000" marB="36000"/>
                </a:tc>
                <a:tc>
                  <a:txBody>
                    <a:bodyPr/>
                    <a:lstStyle/>
                    <a:p>
                      <a:pPr algn="ctr">
                        <a:spcBef>
                          <a:spcPts val="300"/>
                        </a:spcBef>
                        <a:spcAft>
                          <a:spcPts val="300"/>
                        </a:spcAft>
                      </a:pPr>
                      <a:r>
                        <a:rPr lang="en-US" altLang="zh-CN" sz="1800" smtClean="0"/>
                        <a:t>do-while</a:t>
                      </a:r>
                      <a:endParaRPr lang="zh-CN" altLang="en-US" sz="1800"/>
                    </a:p>
                  </a:txBody>
                  <a:tcPr marT="36000" marB="36000"/>
                </a:tc>
                <a:tc>
                  <a:txBody>
                    <a:bodyPr/>
                    <a:lstStyle/>
                    <a:p>
                      <a:pPr>
                        <a:spcBef>
                          <a:spcPts val="300"/>
                        </a:spcBef>
                        <a:spcAft>
                          <a:spcPts val="300"/>
                        </a:spcAft>
                      </a:pPr>
                      <a:r>
                        <a:rPr lang="zh-CN" altLang="en-US" sz="1800" smtClean="0"/>
                        <a:t>使用</a:t>
                      </a:r>
                      <a:r>
                        <a:rPr lang="en-US" altLang="zh-CN" sz="1800" smtClean="0"/>
                        <a:t>while</a:t>
                      </a:r>
                      <a:r>
                        <a:rPr lang="zh-CN" altLang="en-US" sz="1800" smtClean="0"/>
                        <a:t>替换</a:t>
                      </a:r>
                      <a:r>
                        <a:rPr lang="en-US" altLang="zh-CN" sz="1800" smtClean="0"/>
                        <a:t>do-while</a:t>
                      </a:r>
                      <a:endParaRPr lang="zh-CN" altLang="en-US" sz="1800"/>
                    </a:p>
                  </a:txBody>
                  <a:tcPr marT="36000" marB="36000"/>
                </a:tc>
              </a:tr>
              <a:tr h="370840">
                <a:tc>
                  <a:txBody>
                    <a:bodyPr/>
                    <a:lstStyle/>
                    <a:p>
                      <a:pPr algn="ctr">
                        <a:spcBef>
                          <a:spcPts val="300"/>
                        </a:spcBef>
                        <a:spcAft>
                          <a:spcPts val="300"/>
                        </a:spcAft>
                      </a:pPr>
                      <a:r>
                        <a:rPr lang="en-US" altLang="zh-CN" sz="1800" smtClean="0"/>
                        <a:t>SGLR</a:t>
                      </a:r>
                      <a:endParaRPr lang="zh-CN" altLang="en-US" sz="1800"/>
                    </a:p>
                  </a:txBody>
                  <a:tcPr marT="36000" marB="36000"/>
                </a:tc>
                <a:tc>
                  <a:txBody>
                    <a:bodyPr/>
                    <a:lstStyle/>
                    <a:p>
                      <a:pPr algn="ctr">
                        <a:spcBef>
                          <a:spcPts val="300"/>
                        </a:spcBef>
                        <a:spcAft>
                          <a:spcPts val="300"/>
                        </a:spcAft>
                      </a:pPr>
                      <a:r>
                        <a:rPr lang="en-US" altLang="zh-CN" sz="1800" smtClean="0"/>
                        <a:t>goto</a:t>
                      </a:r>
                      <a:endParaRPr lang="zh-CN" altLang="en-US" sz="1800"/>
                    </a:p>
                  </a:txBody>
                  <a:tcPr marT="36000" marB="36000"/>
                </a:tc>
                <a:tc>
                  <a:txBody>
                    <a:bodyPr/>
                    <a:lstStyle/>
                    <a:p>
                      <a:pPr>
                        <a:spcBef>
                          <a:spcPts val="300"/>
                        </a:spcBef>
                        <a:spcAft>
                          <a:spcPts val="300"/>
                        </a:spcAft>
                      </a:pPr>
                      <a:r>
                        <a:rPr lang="zh-CN" altLang="en-US" sz="1800" smtClean="0"/>
                        <a:t>互换</a:t>
                      </a:r>
                      <a:r>
                        <a:rPr lang="en-US" altLang="zh-CN" sz="1800" smtClean="0"/>
                        <a:t>goto</a:t>
                      </a:r>
                      <a:r>
                        <a:rPr lang="zh-CN" altLang="en-US" sz="1800" smtClean="0"/>
                        <a:t>语句的标签</a:t>
                      </a:r>
                      <a:endParaRPr lang="zh-CN" altLang="en-US" sz="1800"/>
                    </a:p>
                  </a:txBody>
                  <a:tcPr marT="36000" marB="36000"/>
                </a:tc>
              </a:tr>
              <a:tr h="370840">
                <a:tc>
                  <a:txBody>
                    <a:bodyPr/>
                    <a:lstStyle/>
                    <a:p>
                      <a:pPr algn="ctr">
                        <a:spcBef>
                          <a:spcPts val="300"/>
                        </a:spcBef>
                        <a:spcAft>
                          <a:spcPts val="300"/>
                        </a:spcAft>
                      </a:pPr>
                      <a:r>
                        <a:rPr lang="en-US" altLang="zh-CN" sz="1800" smtClean="0"/>
                        <a:t>SMVB</a:t>
                      </a:r>
                      <a:endParaRPr lang="zh-CN" altLang="en-US" sz="1800"/>
                    </a:p>
                  </a:txBody>
                  <a:tcPr marT="36000" marB="36000"/>
                </a:tc>
                <a:tc>
                  <a:txBody>
                    <a:bodyPr/>
                    <a:lstStyle/>
                    <a:p>
                      <a:pPr algn="ctr">
                        <a:spcBef>
                          <a:spcPts val="300"/>
                        </a:spcBef>
                        <a:spcAft>
                          <a:spcPts val="300"/>
                        </a:spcAft>
                      </a:pPr>
                      <a:r>
                        <a:rPr lang="zh-CN" altLang="en-US" sz="1800" smtClean="0"/>
                        <a:t>语句</a:t>
                      </a:r>
                      <a:endParaRPr lang="zh-CN" altLang="en-US" sz="1800"/>
                    </a:p>
                  </a:txBody>
                  <a:tcPr marT="36000" marB="36000"/>
                </a:tc>
                <a:tc>
                  <a:txBody>
                    <a:bodyPr/>
                    <a:lstStyle/>
                    <a:p>
                      <a:pPr>
                        <a:spcBef>
                          <a:spcPts val="300"/>
                        </a:spcBef>
                        <a:spcAft>
                          <a:spcPts val="300"/>
                        </a:spcAft>
                      </a:pPr>
                      <a:r>
                        <a:rPr lang="zh-CN" altLang="en-US" sz="1800" smtClean="0"/>
                        <a:t>上（下）移动右花括号</a:t>
                      </a:r>
                      <a:endParaRPr lang="zh-CN" altLang="en-US" sz="1800"/>
                    </a:p>
                  </a:txBody>
                  <a:tcPr marT="36000" marB="36000"/>
                </a:tc>
              </a:tr>
              <a:tr h="370840">
                <a:tc>
                  <a:txBody>
                    <a:bodyPr/>
                    <a:lstStyle/>
                    <a:p>
                      <a:pPr algn="ctr">
                        <a:spcBef>
                          <a:spcPts val="300"/>
                        </a:spcBef>
                        <a:spcAft>
                          <a:spcPts val="300"/>
                        </a:spcAft>
                      </a:pPr>
                      <a:r>
                        <a:rPr lang="en-US" altLang="zh-CN" sz="1800" smtClean="0"/>
                        <a:t>SRSR</a:t>
                      </a:r>
                      <a:endParaRPr lang="zh-CN" altLang="en-US" sz="1800"/>
                    </a:p>
                  </a:txBody>
                  <a:tcPr marT="36000" marB="36000"/>
                </a:tc>
                <a:tc>
                  <a:txBody>
                    <a:bodyPr/>
                    <a:lstStyle/>
                    <a:p>
                      <a:pPr algn="ctr">
                        <a:spcBef>
                          <a:spcPts val="300"/>
                        </a:spcBef>
                        <a:spcAft>
                          <a:spcPts val="300"/>
                        </a:spcAft>
                      </a:pPr>
                      <a:r>
                        <a:rPr lang="en-US" altLang="zh-CN" sz="1800" smtClean="0"/>
                        <a:t>return</a:t>
                      </a:r>
                      <a:endParaRPr lang="zh-CN" altLang="en-US" sz="1800"/>
                    </a:p>
                  </a:txBody>
                  <a:tcPr marT="36000" marB="36000"/>
                </a:tc>
                <a:tc>
                  <a:txBody>
                    <a:bodyPr/>
                    <a:lstStyle/>
                    <a:p>
                      <a:pPr>
                        <a:spcBef>
                          <a:spcPts val="300"/>
                        </a:spcBef>
                        <a:spcAft>
                          <a:spcPts val="300"/>
                        </a:spcAft>
                      </a:pPr>
                      <a:r>
                        <a:rPr lang="zh-CN" altLang="en-US" sz="1800" smtClean="0"/>
                        <a:t>互换</a:t>
                      </a:r>
                      <a:r>
                        <a:rPr lang="en-US" altLang="zh-CN" sz="1800" smtClean="0"/>
                        <a:t>return</a:t>
                      </a:r>
                      <a:r>
                        <a:rPr lang="zh-CN" altLang="en-US" sz="1800" smtClean="0"/>
                        <a:t>语句</a:t>
                      </a:r>
                      <a:endParaRPr lang="zh-CN" altLang="en-US" sz="1800"/>
                    </a:p>
                  </a:txBody>
                  <a:tcPr marT="36000" marB="36000"/>
                </a:tc>
              </a:tr>
              <a:tr h="370840">
                <a:tc>
                  <a:txBody>
                    <a:bodyPr/>
                    <a:lstStyle/>
                    <a:p>
                      <a:pPr algn="ctr">
                        <a:spcBef>
                          <a:spcPts val="300"/>
                        </a:spcBef>
                        <a:spcAft>
                          <a:spcPts val="300"/>
                        </a:spcAft>
                      </a:pPr>
                      <a:r>
                        <a:rPr lang="en-US" altLang="zh-CN" sz="1800" smtClean="0"/>
                        <a:t>SSDL</a:t>
                      </a:r>
                      <a:endParaRPr lang="zh-CN" altLang="en-US" sz="1800"/>
                    </a:p>
                  </a:txBody>
                  <a:tcPr marT="36000" marB="36000"/>
                </a:tc>
                <a:tc>
                  <a:txBody>
                    <a:bodyPr/>
                    <a:lstStyle/>
                    <a:p>
                      <a:pPr algn="ctr">
                        <a:spcBef>
                          <a:spcPts val="300"/>
                        </a:spcBef>
                        <a:spcAft>
                          <a:spcPts val="300"/>
                        </a:spcAft>
                      </a:pPr>
                      <a:r>
                        <a:rPr lang="zh-CN" altLang="en-US" sz="1800" smtClean="0"/>
                        <a:t>语句</a:t>
                      </a:r>
                      <a:endParaRPr lang="zh-CN" altLang="en-US" sz="1800"/>
                    </a:p>
                  </a:txBody>
                  <a:tcPr marT="36000" marB="36000"/>
                </a:tc>
                <a:tc>
                  <a:txBody>
                    <a:bodyPr/>
                    <a:lstStyle/>
                    <a:p>
                      <a:pPr>
                        <a:spcBef>
                          <a:spcPts val="300"/>
                        </a:spcBef>
                        <a:spcAft>
                          <a:spcPts val="300"/>
                        </a:spcAft>
                      </a:pPr>
                      <a:r>
                        <a:rPr lang="zh-CN" altLang="en-US" sz="1800" smtClean="0"/>
                        <a:t>删除语句</a:t>
                      </a:r>
                      <a:endParaRPr lang="zh-CN" altLang="en-US" sz="1800"/>
                    </a:p>
                  </a:txBody>
                  <a:tcPr marT="36000" marB="36000"/>
                </a:tc>
              </a:tr>
              <a:tr h="370840">
                <a:tc>
                  <a:txBody>
                    <a:bodyPr/>
                    <a:lstStyle/>
                    <a:p>
                      <a:pPr algn="ctr">
                        <a:spcBef>
                          <a:spcPts val="300"/>
                        </a:spcBef>
                        <a:spcAft>
                          <a:spcPts val="300"/>
                        </a:spcAft>
                      </a:pPr>
                      <a:r>
                        <a:rPr lang="en-US" altLang="zh-CN" sz="1800" smtClean="0"/>
                        <a:t>SSOM</a:t>
                      </a:r>
                      <a:endParaRPr lang="zh-CN" altLang="en-US" sz="1800"/>
                    </a:p>
                  </a:txBody>
                  <a:tcPr marT="36000" marB="36000"/>
                </a:tc>
                <a:tc>
                  <a:txBody>
                    <a:bodyPr/>
                    <a:lstStyle/>
                    <a:p>
                      <a:pPr algn="ctr">
                        <a:spcBef>
                          <a:spcPts val="300"/>
                        </a:spcBef>
                        <a:spcAft>
                          <a:spcPts val="300"/>
                        </a:spcAft>
                      </a:pPr>
                      <a:r>
                        <a:rPr lang="zh-CN" altLang="en-US" sz="1800" smtClean="0"/>
                        <a:t>语句</a:t>
                      </a:r>
                      <a:endParaRPr lang="zh-CN" altLang="en-US" sz="1800"/>
                    </a:p>
                  </a:txBody>
                  <a:tcPr marT="36000" marB="36000"/>
                </a:tc>
                <a:tc>
                  <a:txBody>
                    <a:bodyPr/>
                    <a:lstStyle/>
                    <a:p>
                      <a:pPr>
                        <a:spcBef>
                          <a:spcPts val="300"/>
                        </a:spcBef>
                        <a:spcAft>
                          <a:spcPts val="300"/>
                        </a:spcAft>
                      </a:pPr>
                      <a:r>
                        <a:rPr lang="zh-CN" altLang="en-US" sz="1800" smtClean="0"/>
                        <a:t>顺序运算符变异</a:t>
                      </a:r>
                      <a:endParaRPr lang="zh-CN" altLang="en-US" sz="1800"/>
                    </a:p>
                  </a:txBody>
                  <a:tcPr marT="36000" marB="36000"/>
                </a:tc>
              </a:tr>
              <a:tr h="370840">
                <a:tc>
                  <a:txBody>
                    <a:bodyPr/>
                    <a:lstStyle/>
                    <a:p>
                      <a:pPr algn="ctr">
                        <a:spcBef>
                          <a:spcPts val="300"/>
                        </a:spcBef>
                        <a:spcAft>
                          <a:spcPts val="300"/>
                        </a:spcAft>
                      </a:pPr>
                      <a:r>
                        <a:rPr lang="en-US" altLang="zh-CN" sz="1800" smtClean="0"/>
                        <a:t>STRI</a:t>
                      </a:r>
                      <a:endParaRPr lang="zh-CN" altLang="en-US" sz="1800"/>
                    </a:p>
                  </a:txBody>
                  <a:tcPr marT="36000" marB="36000"/>
                </a:tc>
                <a:tc>
                  <a:txBody>
                    <a:bodyPr/>
                    <a:lstStyle/>
                    <a:p>
                      <a:pPr algn="ctr">
                        <a:spcBef>
                          <a:spcPts val="300"/>
                        </a:spcBef>
                        <a:spcAft>
                          <a:spcPts val="300"/>
                        </a:spcAft>
                      </a:pPr>
                      <a:r>
                        <a:rPr lang="en-US" altLang="zh-CN" sz="1800" smtClean="0"/>
                        <a:t>if</a:t>
                      </a:r>
                      <a:endParaRPr lang="zh-CN" altLang="en-US" sz="1800"/>
                    </a:p>
                  </a:txBody>
                  <a:tcPr marT="36000" marB="36000"/>
                </a:tc>
                <a:tc>
                  <a:txBody>
                    <a:bodyPr/>
                    <a:lstStyle/>
                    <a:p>
                      <a:pPr>
                        <a:spcBef>
                          <a:spcPts val="300"/>
                        </a:spcBef>
                        <a:spcAft>
                          <a:spcPts val="300"/>
                        </a:spcAft>
                      </a:pPr>
                      <a:r>
                        <a:rPr lang="en-US" altLang="zh-CN" sz="1800" smtClean="0"/>
                        <a:t>If</a:t>
                      </a:r>
                      <a:r>
                        <a:rPr lang="zh-CN" altLang="en-US" sz="1800" smtClean="0"/>
                        <a:t>条件陷阱</a:t>
                      </a:r>
                      <a:endParaRPr lang="zh-CN" altLang="en-US" sz="1800"/>
                    </a:p>
                  </a:txBody>
                  <a:tcPr marT="36000" marB="36000"/>
                </a:tc>
              </a:tr>
              <a:tr h="370840">
                <a:tc>
                  <a:txBody>
                    <a:bodyPr/>
                    <a:lstStyle/>
                    <a:p>
                      <a:pPr algn="ctr">
                        <a:spcBef>
                          <a:spcPts val="300"/>
                        </a:spcBef>
                        <a:spcAft>
                          <a:spcPts val="300"/>
                        </a:spcAft>
                      </a:pPr>
                      <a:r>
                        <a:rPr lang="en-US" altLang="zh-CN" sz="1800" smtClean="0"/>
                        <a:t>STRP</a:t>
                      </a:r>
                      <a:endParaRPr lang="zh-CN" altLang="en-US" sz="1800"/>
                    </a:p>
                  </a:txBody>
                  <a:tcPr marT="36000" marB="36000"/>
                </a:tc>
                <a:tc>
                  <a:txBody>
                    <a:bodyPr/>
                    <a:lstStyle/>
                    <a:p>
                      <a:pPr algn="ctr">
                        <a:spcBef>
                          <a:spcPts val="300"/>
                        </a:spcBef>
                        <a:spcAft>
                          <a:spcPts val="300"/>
                        </a:spcAft>
                      </a:pPr>
                      <a:r>
                        <a:rPr lang="zh-CN" altLang="en-US" sz="1800" smtClean="0"/>
                        <a:t>语句</a:t>
                      </a:r>
                      <a:endParaRPr lang="zh-CN" altLang="en-US" sz="1800"/>
                    </a:p>
                  </a:txBody>
                  <a:tcPr marT="36000" marB="36000"/>
                </a:tc>
                <a:tc>
                  <a:txBody>
                    <a:bodyPr/>
                    <a:lstStyle/>
                    <a:p>
                      <a:pPr>
                        <a:spcBef>
                          <a:spcPts val="300"/>
                        </a:spcBef>
                        <a:spcAft>
                          <a:spcPts val="300"/>
                        </a:spcAft>
                      </a:pPr>
                      <a:r>
                        <a:rPr lang="zh-CN" altLang="en-US" sz="1800" smtClean="0"/>
                        <a:t>语句执行陷阱</a:t>
                      </a:r>
                      <a:endParaRPr lang="zh-CN" altLang="en-US" sz="1800"/>
                    </a:p>
                  </a:txBody>
                  <a:tcPr marT="36000" marB="36000"/>
                </a:tc>
              </a:tr>
              <a:tr h="370840">
                <a:tc>
                  <a:txBody>
                    <a:bodyPr/>
                    <a:lstStyle/>
                    <a:p>
                      <a:pPr algn="ctr">
                        <a:spcBef>
                          <a:spcPts val="300"/>
                        </a:spcBef>
                        <a:spcAft>
                          <a:spcPts val="300"/>
                        </a:spcAft>
                      </a:pPr>
                      <a:r>
                        <a:rPr lang="en-US" altLang="zh-CN" sz="1800" smtClean="0"/>
                        <a:t>SMTC</a:t>
                      </a:r>
                      <a:endParaRPr lang="zh-CN" altLang="en-US" sz="1800"/>
                    </a:p>
                  </a:txBody>
                  <a:tcPr marT="36000" marB="36000"/>
                </a:tc>
                <a:tc>
                  <a:txBody>
                    <a:bodyPr/>
                    <a:lstStyle/>
                    <a:p>
                      <a:pPr algn="ctr">
                        <a:spcBef>
                          <a:spcPts val="300"/>
                        </a:spcBef>
                        <a:spcAft>
                          <a:spcPts val="300"/>
                        </a:spcAft>
                      </a:pPr>
                      <a:r>
                        <a:rPr lang="zh-CN" altLang="en-US" sz="1800" smtClean="0"/>
                        <a:t>迭代语句</a:t>
                      </a:r>
                      <a:endParaRPr lang="zh-CN" altLang="en-US" sz="1800"/>
                    </a:p>
                  </a:txBody>
                  <a:tcPr marT="36000" marB="36000"/>
                </a:tc>
                <a:tc>
                  <a:txBody>
                    <a:bodyPr/>
                    <a:lstStyle/>
                    <a:p>
                      <a:pPr>
                        <a:spcBef>
                          <a:spcPts val="300"/>
                        </a:spcBef>
                        <a:spcAft>
                          <a:spcPts val="300"/>
                        </a:spcAft>
                      </a:pPr>
                      <a:r>
                        <a:rPr lang="zh-CN" altLang="en-US" sz="1800" smtClean="0"/>
                        <a:t>多次迭代继续</a:t>
                      </a:r>
                      <a:endParaRPr lang="zh-CN" altLang="en-US" sz="1800"/>
                    </a:p>
                  </a:txBody>
                  <a:tcPr marT="36000" marB="36000"/>
                </a:tc>
              </a:tr>
              <a:tr h="370840">
                <a:tc>
                  <a:txBody>
                    <a:bodyPr/>
                    <a:lstStyle/>
                    <a:p>
                      <a:pPr algn="ctr">
                        <a:spcBef>
                          <a:spcPts val="300"/>
                        </a:spcBef>
                        <a:spcAft>
                          <a:spcPts val="300"/>
                        </a:spcAft>
                      </a:pPr>
                      <a:r>
                        <a:rPr lang="en-US" altLang="zh-CN" sz="1800" smtClean="0"/>
                        <a:t>SSWM</a:t>
                      </a:r>
                      <a:endParaRPr lang="zh-CN" altLang="en-US" sz="1800"/>
                    </a:p>
                  </a:txBody>
                  <a:tcPr marT="36000" marB="36000"/>
                </a:tc>
                <a:tc>
                  <a:txBody>
                    <a:bodyPr/>
                    <a:lstStyle/>
                    <a:p>
                      <a:pPr algn="ctr">
                        <a:spcBef>
                          <a:spcPts val="300"/>
                        </a:spcBef>
                        <a:spcAft>
                          <a:spcPts val="300"/>
                        </a:spcAft>
                      </a:pPr>
                      <a:r>
                        <a:rPr lang="en-US" altLang="zh-CN" sz="1800" smtClean="0"/>
                        <a:t>switch</a:t>
                      </a:r>
                      <a:r>
                        <a:rPr lang="zh-CN" altLang="en-US" sz="1800" smtClean="0"/>
                        <a:t>语句</a:t>
                      </a:r>
                      <a:endParaRPr lang="zh-CN" altLang="en-US" sz="1800"/>
                    </a:p>
                  </a:txBody>
                  <a:tcPr marT="36000" marB="36000"/>
                </a:tc>
                <a:tc>
                  <a:txBody>
                    <a:bodyPr/>
                    <a:lstStyle/>
                    <a:p>
                      <a:pPr>
                        <a:spcBef>
                          <a:spcPts val="300"/>
                        </a:spcBef>
                        <a:spcAft>
                          <a:spcPts val="300"/>
                        </a:spcAft>
                      </a:pPr>
                      <a:r>
                        <a:rPr lang="en-US" altLang="zh-CN" sz="1800" smtClean="0"/>
                        <a:t>switch</a:t>
                      </a:r>
                      <a:r>
                        <a:rPr lang="zh-CN" altLang="en-US" sz="1800" smtClean="0"/>
                        <a:t>语句变异</a:t>
                      </a:r>
                      <a:endParaRPr lang="zh-CN" altLang="en-US" sz="1800"/>
                    </a:p>
                  </a:txBody>
                  <a:tcPr marT="36000" marB="36000"/>
                </a:tc>
              </a:tr>
              <a:tr h="370840">
                <a:tc>
                  <a:txBody>
                    <a:bodyPr/>
                    <a:lstStyle/>
                    <a:p>
                      <a:pPr algn="ctr">
                        <a:spcBef>
                          <a:spcPts val="300"/>
                        </a:spcBef>
                        <a:spcAft>
                          <a:spcPts val="300"/>
                        </a:spcAft>
                      </a:pPr>
                      <a:r>
                        <a:rPr lang="en-US" altLang="zh-CN" sz="1800" smtClean="0"/>
                        <a:t>SMTT</a:t>
                      </a:r>
                      <a:endParaRPr lang="zh-CN" altLang="en-US" sz="1800"/>
                    </a:p>
                  </a:txBody>
                  <a:tcPr marT="36000" marB="36000"/>
                </a:tc>
                <a:tc>
                  <a:txBody>
                    <a:bodyPr/>
                    <a:lstStyle/>
                    <a:p>
                      <a:pPr algn="ctr">
                        <a:spcBef>
                          <a:spcPts val="300"/>
                        </a:spcBef>
                        <a:spcAft>
                          <a:spcPts val="300"/>
                        </a:spcAft>
                      </a:pPr>
                      <a:r>
                        <a:rPr lang="zh-CN" altLang="en-US" sz="1800" smtClean="0"/>
                        <a:t>迭代语句</a:t>
                      </a:r>
                      <a:endParaRPr lang="zh-CN" altLang="en-US" sz="1800"/>
                    </a:p>
                  </a:txBody>
                  <a:tcPr marT="36000" marB="36000"/>
                </a:tc>
                <a:tc>
                  <a:txBody>
                    <a:bodyPr/>
                    <a:lstStyle/>
                    <a:p>
                      <a:pPr>
                        <a:spcBef>
                          <a:spcPts val="300"/>
                        </a:spcBef>
                        <a:spcAft>
                          <a:spcPts val="300"/>
                        </a:spcAft>
                      </a:pPr>
                      <a:r>
                        <a:rPr lang="zh-CN" altLang="en-US" sz="1800" smtClean="0"/>
                        <a:t>多次迭代陷阱</a:t>
                      </a:r>
                      <a:endParaRPr lang="zh-CN" altLang="en-US" sz="1800"/>
                    </a:p>
                  </a:txBody>
                  <a:tcPr marT="36000" marB="36000"/>
                </a:tc>
              </a:tr>
              <a:tr h="370840">
                <a:tc>
                  <a:txBody>
                    <a:bodyPr/>
                    <a:lstStyle/>
                    <a:p>
                      <a:pPr algn="ctr">
                        <a:spcBef>
                          <a:spcPts val="300"/>
                        </a:spcBef>
                        <a:spcAft>
                          <a:spcPts val="300"/>
                        </a:spcAft>
                      </a:pPr>
                      <a:r>
                        <a:rPr lang="en-US" altLang="zh-CN" sz="1800" smtClean="0"/>
                        <a:t>SWDD</a:t>
                      </a:r>
                      <a:endParaRPr lang="zh-CN" altLang="en-US" sz="1800"/>
                    </a:p>
                  </a:txBody>
                  <a:tcPr marT="36000" marB="36000"/>
                </a:tc>
                <a:tc>
                  <a:txBody>
                    <a:bodyPr/>
                    <a:lstStyle/>
                    <a:p>
                      <a:pPr algn="ctr">
                        <a:spcBef>
                          <a:spcPts val="300"/>
                        </a:spcBef>
                        <a:spcAft>
                          <a:spcPts val="300"/>
                        </a:spcAft>
                      </a:pPr>
                      <a:r>
                        <a:rPr lang="en-US" altLang="zh-CN" sz="1800" smtClean="0"/>
                        <a:t>while</a:t>
                      </a:r>
                      <a:endParaRPr lang="zh-CN" altLang="en-US" sz="1800"/>
                    </a:p>
                  </a:txBody>
                  <a:tcPr marT="36000" marB="36000"/>
                </a:tc>
                <a:tc>
                  <a:txBody>
                    <a:bodyPr/>
                    <a:lstStyle/>
                    <a:p>
                      <a:pPr>
                        <a:spcBef>
                          <a:spcPts val="300"/>
                        </a:spcBef>
                        <a:spcAft>
                          <a:spcPts val="300"/>
                        </a:spcAft>
                      </a:pPr>
                      <a:r>
                        <a:rPr lang="zh-CN" altLang="en-US" sz="1800" smtClean="0"/>
                        <a:t>使用</a:t>
                      </a:r>
                      <a:r>
                        <a:rPr lang="en-US" altLang="zh-CN" sz="1800" smtClean="0"/>
                        <a:t>do-while</a:t>
                      </a:r>
                      <a:r>
                        <a:rPr lang="zh-CN" altLang="en-US" sz="1800" smtClean="0"/>
                        <a:t>替换</a:t>
                      </a:r>
                      <a:r>
                        <a:rPr lang="en-US" altLang="zh-CN" sz="1800" smtClean="0"/>
                        <a:t>while</a:t>
                      </a:r>
                      <a:endParaRPr lang="zh-CN" altLang="en-US" sz="1800"/>
                    </a:p>
                  </a:txBody>
                  <a:tcPr marT="36000" marB="36000"/>
                </a:tc>
              </a:tr>
            </a:tbl>
          </a:graphicData>
        </a:graphic>
      </p:graphicFrame>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语句变异实例：语句执行陷阱</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48</a:t>
            </a:fld>
            <a:endParaRPr lang="en-US" altLang="zh-CN"/>
          </a:p>
        </p:txBody>
      </p:sp>
      <p:pic>
        <p:nvPicPr>
          <p:cNvPr id="48131" name="Picture 3"/>
          <p:cNvPicPr>
            <a:picLocks noChangeAspect="1" noChangeArrowheads="1"/>
          </p:cNvPicPr>
          <p:nvPr/>
        </p:nvPicPr>
        <p:blipFill>
          <a:blip r:embed="rId2"/>
          <a:srcRect/>
          <a:stretch>
            <a:fillRect/>
          </a:stretch>
        </p:blipFill>
        <p:spPr bwMode="auto">
          <a:xfrm>
            <a:off x="3276600" y="2133600"/>
            <a:ext cx="2076450" cy="1647825"/>
          </a:xfrm>
          <a:prstGeom prst="rect">
            <a:avLst/>
          </a:prstGeom>
          <a:noFill/>
          <a:ln w="9525">
            <a:solidFill>
              <a:srgbClr val="FFC000"/>
            </a:solidFill>
            <a:miter lim="800000"/>
            <a:headEnd/>
            <a:tailEnd/>
          </a:ln>
          <a:effectLst/>
        </p:spPr>
      </p:pic>
      <p:pic>
        <p:nvPicPr>
          <p:cNvPr id="48132" name="Picture 4"/>
          <p:cNvPicPr>
            <a:picLocks noChangeAspect="1" noChangeArrowheads="1"/>
          </p:cNvPicPr>
          <p:nvPr/>
        </p:nvPicPr>
        <p:blipFill>
          <a:blip r:embed="rId3"/>
          <a:srcRect/>
          <a:stretch>
            <a:fillRect/>
          </a:stretch>
        </p:blipFill>
        <p:spPr bwMode="auto">
          <a:xfrm>
            <a:off x="685800" y="1143000"/>
            <a:ext cx="2609850" cy="304800"/>
          </a:xfrm>
          <a:prstGeom prst="rect">
            <a:avLst/>
          </a:prstGeom>
          <a:noFill/>
          <a:ln w="9525">
            <a:solidFill>
              <a:srgbClr val="FFC000"/>
            </a:solidFill>
            <a:miter lim="800000"/>
            <a:headEnd/>
            <a:tailEnd/>
          </a:ln>
          <a:effectLst/>
        </p:spPr>
      </p:pic>
      <p:pic>
        <p:nvPicPr>
          <p:cNvPr id="48133" name="Picture 5"/>
          <p:cNvPicPr>
            <a:picLocks noChangeAspect="1" noChangeArrowheads="1"/>
          </p:cNvPicPr>
          <p:nvPr/>
        </p:nvPicPr>
        <p:blipFill>
          <a:blip r:embed="rId4"/>
          <a:srcRect/>
          <a:stretch>
            <a:fillRect/>
          </a:stretch>
        </p:blipFill>
        <p:spPr bwMode="auto">
          <a:xfrm>
            <a:off x="5334000" y="914400"/>
            <a:ext cx="3057525" cy="942975"/>
          </a:xfrm>
          <a:prstGeom prst="rect">
            <a:avLst/>
          </a:prstGeom>
          <a:noFill/>
          <a:ln w="9525">
            <a:solidFill>
              <a:srgbClr val="FFC000"/>
            </a:solidFill>
            <a:miter lim="800000"/>
            <a:headEnd/>
            <a:tailEnd/>
          </a:ln>
          <a:effectLst/>
        </p:spPr>
      </p:pic>
      <p:pic>
        <p:nvPicPr>
          <p:cNvPr id="48134" name="Picture 6"/>
          <p:cNvPicPr>
            <a:picLocks noChangeAspect="1" noChangeArrowheads="1"/>
          </p:cNvPicPr>
          <p:nvPr/>
        </p:nvPicPr>
        <p:blipFill>
          <a:blip r:embed="rId5"/>
          <a:srcRect/>
          <a:stretch>
            <a:fillRect/>
          </a:stretch>
        </p:blipFill>
        <p:spPr bwMode="auto">
          <a:xfrm>
            <a:off x="4953000" y="4267200"/>
            <a:ext cx="3724275" cy="1638300"/>
          </a:xfrm>
          <a:prstGeom prst="rect">
            <a:avLst/>
          </a:prstGeom>
          <a:noFill/>
          <a:ln w="9525">
            <a:solidFill>
              <a:srgbClr val="FFC000"/>
            </a:solidFill>
            <a:miter lim="800000"/>
            <a:headEnd/>
            <a:tailEnd/>
          </a:ln>
          <a:effectLst/>
        </p:spPr>
      </p:pic>
      <p:pic>
        <p:nvPicPr>
          <p:cNvPr id="48135" name="Picture 7"/>
          <p:cNvPicPr>
            <a:picLocks noChangeAspect="1" noChangeArrowheads="1"/>
          </p:cNvPicPr>
          <p:nvPr/>
        </p:nvPicPr>
        <p:blipFill>
          <a:blip r:embed="rId6"/>
          <a:srcRect/>
          <a:stretch>
            <a:fillRect/>
          </a:stretch>
        </p:blipFill>
        <p:spPr bwMode="auto">
          <a:xfrm>
            <a:off x="304800" y="4267200"/>
            <a:ext cx="3552825" cy="1685925"/>
          </a:xfrm>
          <a:prstGeom prst="rect">
            <a:avLst/>
          </a:prstGeom>
          <a:noFill/>
          <a:ln w="9525">
            <a:solidFill>
              <a:srgbClr val="FFC000"/>
            </a:solidFill>
            <a:miter lim="800000"/>
            <a:headEnd/>
            <a:tailEnd/>
          </a:ln>
          <a:effectLst/>
        </p:spPr>
      </p:pic>
      <p:cxnSp>
        <p:nvCxnSpPr>
          <p:cNvPr id="12" name="直接箭头连接符 11"/>
          <p:cNvCxnSpPr/>
          <p:nvPr/>
        </p:nvCxnSpPr>
        <p:spPr bwMode="auto">
          <a:xfrm rot="16200000" flipV="1">
            <a:off x="2324100" y="1714500"/>
            <a:ext cx="762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flipV="1">
            <a:off x="5715000" y="20574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rot="5400000">
            <a:off x="2590800" y="3657600"/>
            <a:ext cx="457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5562600" y="3657600"/>
            <a:ext cx="914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dissolve">
                                      <p:cBhvr>
                                        <p:cTn id="7" dur="500"/>
                                        <p:tgtEl>
                                          <p:spTgt spid="48132"/>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8133"/>
                                        </p:tgtEl>
                                        <p:attrNameLst>
                                          <p:attrName>style.visibility</p:attrName>
                                        </p:attrNameLst>
                                      </p:cBhvr>
                                      <p:to>
                                        <p:strVal val="visible"/>
                                      </p:to>
                                    </p:set>
                                    <p:animEffect transition="in" filter="dissolve">
                                      <p:cBhvr>
                                        <p:cTn id="15" dur="500"/>
                                        <p:tgtEl>
                                          <p:spTgt spid="48133"/>
                                        </p:tgtEl>
                                      </p:cBhvr>
                                    </p:animEffect>
                                  </p:childTnLst>
                                </p:cTn>
                              </p:par>
                              <p:par>
                                <p:cTn id="16" presetID="9"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8135"/>
                                        </p:tgtEl>
                                        <p:attrNameLst>
                                          <p:attrName>style.visibility</p:attrName>
                                        </p:attrNameLst>
                                      </p:cBhvr>
                                      <p:to>
                                        <p:strVal val="visible"/>
                                      </p:to>
                                    </p:set>
                                    <p:animEffect transition="in" filter="dissolve">
                                      <p:cBhvr>
                                        <p:cTn id="23" dur="500"/>
                                        <p:tgtEl>
                                          <p:spTgt spid="48135"/>
                                        </p:tgtEl>
                                      </p:cBhvr>
                                    </p:animEffect>
                                  </p:childTnLst>
                                </p:cTn>
                              </p:par>
                              <p:par>
                                <p:cTn id="24" presetID="9"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8134"/>
                                        </p:tgtEl>
                                        <p:attrNameLst>
                                          <p:attrName>style.visibility</p:attrName>
                                        </p:attrNameLst>
                                      </p:cBhvr>
                                      <p:to>
                                        <p:strVal val="visible"/>
                                      </p:to>
                                    </p:set>
                                    <p:animEffect transition="in" filter="dissolve">
                                      <p:cBhvr>
                                        <p:cTn id="31" dur="500"/>
                                        <p:tgtEl>
                                          <p:spTgt spid="48134"/>
                                        </p:tgtEl>
                                      </p:cBhvr>
                                    </p:animEffect>
                                  </p:childTnLst>
                                </p:cTn>
                              </p:par>
                              <p:par>
                                <p:cTn id="32" presetID="9"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语句变异实例：语句删除变异</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49</a:t>
            </a:fld>
            <a:endParaRPr lang="en-US" altLang="zh-CN"/>
          </a:p>
        </p:txBody>
      </p:sp>
      <p:pic>
        <p:nvPicPr>
          <p:cNvPr id="48131" name="Picture 3"/>
          <p:cNvPicPr>
            <a:picLocks noChangeAspect="1" noChangeArrowheads="1"/>
          </p:cNvPicPr>
          <p:nvPr/>
        </p:nvPicPr>
        <p:blipFill>
          <a:blip r:embed="rId2"/>
          <a:srcRect/>
          <a:stretch>
            <a:fillRect/>
          </a:stretch>
        </p:blipFill>
        <p:spPr bwMode="auto">
          <a:xfrm>
            <a:off x="3276600" y="2133600"/>
            <a:ext cx="2076450" cy="1647825"/>
          </a:xfrm>
          <a:prstGeom prst="rect">
            <a:avLst/>
          </a:prstGeom>
          <a:noFill/>
          <a:ln w="9525">
            <a:solidFill>
              <a:srgbClr val="FFC000"/>
            </a:solidFill>
            <a:miter lim="800000"/>
            <a:headEnd/>
            <a:tailEnd/>
          </a:ln>
          <a:effectLst/>
        </p:spPr>
      </p:pic>
      <p:cxnSp>
        <p:nvCxnSpPr>
          <p:cNvPr id="12" name="直接箭头连接符 11"/>
          <p:cNvCxnSpPr/>
          <p:nvPr/>
        </p:nvCxnSpPr>
        <p:spPr bwMode="auto">
          <a:xfrm rot="16200000" flipV="1">
            <a:off x="2324100" y="1714500"/>
            <a:ext cx="762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flipV="1">
            <a:off x="5715000" y="20574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rot="5400000">
            <a:off x="2590800" y="3657600"/>
            <a:ext cx="457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5562600" y="3657600"/>
            <a:ext cx="914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49154" name="Picture 2"/>
          <p:cNvPicPr>
            <a:picLocks noChangeAspect="1" noChangeArrowheads="1"/>
          </p:cNvPicPr>
          <p:nvPr/>
        </p:nvPicPr>
        <p:blipFill>
          <a:blip r:embed="rId3"/>
          <a:srcRect/>
          <a:stretch>
            <a:fillRect/>
          </a:stretch>
        </p:blipFill>
        <p:spPr bwMode="auto">
          <a:xfrm>
            <a:off x="1676400" y="1219200"/>
            <a:ext cx="561975" cy="238125"/>
          </a:xfrm>
          <a:prstGeom prst="rect">
            <a:avLst/>
          </a:prstGeom>
          <a:noFill/>
          <a:ln w="9525">
            <a:solidFill>
              <a:srgbClr val="FFC000"/>
            </a:solid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762000" y="4343400"/>
            <a:ext cx="2181225" cy="1647825"/>
          </a:xfrm>
          <a:prstGeom prst="rect">
            <a:avLst/>
          </a:prstGeom>
          <a:noFill/>
          <a:ln w="9525">
            <a:solidFill>
              <a:srgbClr val="FFC000"/>
            </a:solidFill>
            <a:miter lim="800000"/>
            <a:headEnd/>
            <a:tailEnd/>
          </a:ln>
          <a:effectLst/>
        </p:spPr>
      </p:pic>
      <p:pic>
        <p:nvPicPr>
          <p:cNvPr id="49156" name="Picture 4"/>
          <p:cNvPicPr>
            <a:picLocks noChangeAspect="1" noChangeArrowheads="1"/>
          </p:cNvPicPr>
          <p:nvPr/>
        </p:nvPicPr>
        <p:blipFill>
          <a:blip r:embed="rId5"/>
          <a:srcRect/>
          <a:stretch>
            <a:fillRect/>
          </a:stretch>
        </p:blipFill>
        <p:spPr bwMode="auto">
          <a:xfrm>
            <a:off x="5943600" y="4343400"/>
            <a:ext cx="2085975" cy="1657350"/>
          </a:xfrm>
          <a:prstGeom prst="rect">
            <a:avLst/>
          </a:prstGeom>
          <a:noFill/>
          <a:ln w="9525">
            <a:solidFill>
              <a:srgbClr val="FFC000"/>
            </a:solidFill>
            <a:miter lim="800000"/>
            <a:headEnd/>
            <a:tailEnd/>
          </a:ln>
          <a:effectLst/>
        </p:spPr>
      </p:pic>
      <p:pic>
        <p:nvPicPr>
          <p:cNvPr id="49157" name="Picture 5"/>
          <p:cNvPicPr>
            <a:picLocks noChangeAspect="1" noChangeArrowheads="1"/>
          </p:cNvPicPr>
          <p:nvPr/>
        </p:nvPicPr>
        <p:blipFill>
          <a:blip r:embed="rId6"/>
          <a:srcRect/>
          <a:stretch>
            <a:fillRect/>
          </a:stretch>
        </p:blipFill>
        <p:spPr bwMode="auto">
          <a:xfrm>
            <a:off x="6781800" y="1219200"/>
            <a:ext cx="1752600" cy="981075"/>
          </a:xfrm>
          <a:prstGeom prst="rect">
            <a:avLst/>
          </a:prstGeom>
          <a:noFill/>
          <a:ln w="9525">
            <a:solidFill>
              <a:srgbClr val="FFC00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变量的定义和使用</a:t>
            </a:r>
          </a:p>
        </p:txBody>
      </p:sp>
      <p:sp>
        <p:nvSpPr>
          <p:cNvPr id="16387" name="内容占位符 2"/>
          <p:cNvSpPr>
            <a:spLocks noGrp="1"/>
          </p:cNvSpPr>
          <p:nvPr>
            <p:ph idx="1"/>
          </p:nvPr>
        </p:nvSpPr>
        <p:spPr/>
        <p:txBody>
          <a:bodyPr/>
          <a:lstStyle/>
          <a:p>
            <a:pPr marL="358775"/>
            <a:r>
              <a:rPr lang="zh-CN" altLang="en-US" b="1" smtClean="0">
                <a:solidFill>
                  <a:srgbClr val="FF0000"/>
                </a:solidFill>
              </a:rPr>
              <a:t>定义</a:t>
            </a:r>
            <a:r>
              <a:rPr lang="zh-CN" altLang="en-US" smtClean="0"/>
              <a:t>：变量被赋值</a:t>
            </a:r>
            <a:endParaRPr lang="en-US" altLang="zh-CN" smtClean="0"/>
          </a:p>
          <a:p>
            <a:pPr lvl="1"/>
            <a:r>
              <a:rPr lang="zh-CN" altLang="en-US" smtClean="0"/>
              <a:t>例如：</a:t>
            </a:r>
            <a:r>
              <a:rPr lang="en-US" altLang="zh-CN" smtClean="0"/>
              <a:t> z=0, z</a:t>
            </a:r>
            <a:r>
              <a:rPr lang="zh-CN" altLang="en-US" smtClean="0"/>
              <a:t>被定义</a:t>
            </a:r>
            <a:endParaRPr lang="en-US" altLang="zh-CN" smtClean="0"/>
          </a:p>
          <a:p>
            <a:pPr lvl="1"/>
            <a:endParaRPr lang="en-US" altLang="zh-CN" smtClean="0"/>
          </a:p>
          <a:p>
            <a:pPr marL="358775"/>
            <a:r>
              <a:rPr lang="zh-CN" altLang="en-US" b="1" smtClean="0">
                <a:solidFill>
                  <a:srgbClr val="FF0000"/>
                </a:solidFill>
              </a:rPr>
              <a:t>使用</a:t>
            </a:r>
            <a:r>
              <a:rPr lang="zh-CN" altLang="en-US" smtClean="0"/>
              <a:t>：变量的值被引用</a:t>
            </a:r>
            <a:endParaRPr lang="en-US" altLang="zh-CN" smtClean="0"/>
          </a:p>
          <a:p>
            <a:pPr lvl="1"/>
            <a:r>
              <a:rPr lang="en-US" altLang="zh-CN" smtClean="0"/>
              <a:t>c-use</a:t>
            </a:r>
            <a:r>
              <a:rPr lang="zh-CN" altLang="en-US" smtClean="0"/>
              <a:t>，</a:t>
            </a:r>
            <a:r>
              <a:rPr lang="zh-CN" altLang="en-US" b="1" smtClean="0">
                <a:solidFill>
                  <a:srgbClr val="0000FF"/>
                </a:solidFill>
              </a:rPr>
              <a:t>计算性引用</a:t>
            </a:r>
            <a:endParaRPr lang="en-US" altLang="zh-CN" b="1" smtClean="0">
              <a:solidFill>
                <a:srgbClr val="0000FF"/>
              </a:solidFill>
            </a:endParaRPr>
          </a:p>
          <a:p>
            <a:pPr lvl="2"/>
            <a:r>
              <a:rPr lang="zh-CN" altLang="en-US" smtClean="0"/>
              <a:t>例如：</a:t>
            </a:r>
            <a:r>
              <a:rPr lang="en-US" altLang="zh-CN" sz="2000" smtClean="0"/>
              <a:t> z=z+y</a:t>
            </a:r>
            <a:r>
              <a:rPr lang="zh-CN" altLang="en-US" sz="2000" smtClean="0"/>
              <a:t>，</a:t>
            </a:r>
            <a:r>
              <a:rPr lang="en-US" altLang="zh-CN" sz="2000" smtClean="0"/>
              <a:t>y</a:t>
            </a:r>
            <a:r>
              <a:rPr lang="zh-CN" altLang="en-US" sz="2000" smtClean="0"/>
              <a:t>被计算性引用</a:t>
            </a:r>
            <a:endParaRPr lang="en-US" altLang="zh-CN" smtClean="0"/>
          </a:p>
          <a:p>
            <a:pPr lvl="1"/>
            <a:r>
              <a:rPr lang="en-US" altLang="zh-CN" smtClean="0"/>
              <a:t>P-use</a:t>
            </a:r>
            <a:r>
              <a:rPr lang="zh-CN" altLang="en-US" smtClean="0"/>
              <a:t>，</a:t>
            </a:r>
            <a:r>
              <a:rPr lang="zh-CN" altLang="en-US" b="1" smtClean="0">
                <a:solidFill>
                  <a:srgbClr val="0000FF"/>
                </a:solidFill>
              </a:rPr>
              <a:t>谓词性引用</a:t>
            </a:r>
            <a:endParaRPr lang="en-US" altLang="zh-CN" b="1" smtClean="0">
              <a:solidFill>
                <a:srgbClr val="0000FF"/>
              </a:solidFill>
            </a:endParaRPr>
          </a:p>
          <a:p>
            <a:pPr lvl="2"/>
            <a:r>
              <a:rPr lang="zh-CN" altLang="en-US" smtClean="0"/>
              <a:t>例如：</a:t>
            </a:r>
            <a:r>
              <a:rPr lang="en-US" altLang="zh-CN" sz="2000" smtClean="0"/>
              <a:t>x!=0</a:t>
            </a:r>
            <a:r>
              <a:rPr lang="zh-CN" altLang="en-US" sz="2000" smtClean="0"/>
              <a:t>，</a:t>
            </a:r>
            <a:r>
              <a:rPr lang="en-US" altLang="zh-CN" sz="2000" smtClean="0"/>
              <a:t>x</a:t>
            </a:r>
            <a:r>
              <a:rPr lang="zh-CN" altLang="en-US" sz="2000" smtClean="0"/>
              <a:t>被谓词性引用</a:t>
            </a:r>
            <a:endParaRPr lang="zh-CN" altLang="en-US" smtClean="0"/>
          </a:p>
        </p:txBody>
      </p:sp>
      <p:sp>
        <p:nvSpPr>
          <p:cNvPr id="16388" name="页脚占位符 3"/>
          <p:cNvSpPr>
            <a:spLocks noGrp="1"/>
          </p:cNvSpPr>
          <p:nvPr>
            <p:ph type="ftr" sz="quarter" idx="10"/>
          </p:nvPr>
        </p:nvSpPr>
        <p:spPr>
          <a:noFill/>
        </p:spPr>
        <p:txBody>
          <a:bodyPr/>
          <a:lstStyle/>
          <a:p>
            <a:fld id="{4D05C173-E623-49CD-BDAC-F792C1727289}" type="slidenum">
              <a:rPr lang="en-US" altLang="zh-CN" smtClean="0">
                <a:latin typeface="Arial" pitchFamily="34" charset="0"/>
              </a:rPr>
              <a:pPr/>
              <a:t>5</a:t>
            </a:fld>
            <a:endParaRPr lang="en-US" altLang="zh-CN" smtClean="0">
              <a:latin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anim calcmode="lin" valueType="num">
                                      <p:cBhvr additive="base">
                                        <p:cTn id="1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7">
                                            <p:txEl>
                                              <p:pRg st="5" end="5"/>
                                            </p:txEl>
                                          </p:spTgt>
                                        </p:tgtEl>
                                        <p:attrNameLst>
                                          <p:attrName>style.visibility</p:attrName>
                                        </p:attrNameLst>
                                      </p:cBhvr>
                                      <p:to>
                                        <p:strVal val="visible"/>
                                      </p:to>
                                    </p:set>
                                    <p:anim calcmode="lin" valueType="num">
                                      <p:cBhvr additive="base">
                                        <p:cTn id="15"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anim calcmode="lin" valueType="num">
                                      <p:cBhvr additive="base">
                                        <p:cTn id="19"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anim calcmode="lin" valueType="num">
                                      <p:cBhvr additive="base">
                                        <p:cTn id="23"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语言的变量变异</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50</a:t>
            </a:fld>
            <a:endParaRPr lang="en-US" altLang="zh-CN"/>
          </a:p>
        </p:txBody>
      </p:sp>
      <p:graphicFrame>
        <p:nvGraphicFramePr>
          <p:cNvPr id="5" name="表格 4"/>
          <p:cNvGraphicFramePr>
            <a:graphicFrameLocks noGrp="1"/>
          </p:cNvGraphicFramePr>
          <p:nvPr/>
        </p:nvGraphicFramePr>
        <p:xfrm>
          <a:off x="609600" y="838200"/>
          <a:ext cx="7772400" cy="5197720"/>
        </p:xfrm>
        <a:graphic>
          <a:graphicData uri="http://schemas.openxmlformats.org/drawingml/2006/table">
            <a:tbl>
              <a:tblPr firstRow="1" bandRow="1">
                <a:tableStyleId>{21E4AEA4-8DFA-4A89-87EB-49C32662AFE0}</a:tableStyleId>
              </a:tblPr>
              <a:tblGrid>
                <a:gridCol w="1524000"/>
                <a:gridCol w="1828800"/>
                <a:gridCol w="4419600"/>
              </a:tblGrid>
              <a:tr h="370840">
                <a:tc>
                  <a:txBody>
                    <a:bodyPr/>
                    <a:lstStyle/>
                    <a:p>
                      <a:pPr algn="ctr">
                        <a:spcBef>
                          <a:spcPts val="300"/>
                        </a:spcBef>
                        <a:spcAft>
                          <a:spcPts val="300"/>
                        </a:spcAft>
                      </a:pPr>
                      <a:r>
                        <a:rPr lang="zh-CN" altLang="en-US" sz="2000" smtClean="0"/>
                        <a:t>算子</a:t>
                      </a:r>
                      <a:endParaRPr lang="zh-CN" altLang="en-US" sz="2000"/>
                    </a:p>
                  </a:txBody>
                  <a:tcPr marT="36000" marB="36000"/>
                </a:tc>
                <a:tc>
                  <a:txBody>
                    <a:bodyPr/>
                    <a:lstStyle/>
                    <a:p>
                      <a:pPr algn="ctr">
                        <a:spcBef>
                          <a:spcPts val="300"/>
                        </a:spcBef>
                        <a:spcAft>
                          <a:spcPts val="300"/>
                        </a:spcAft>
                      </a:pPr>
                      <a:r>
                        <a:rPr lang="zh-CN" altLang="en-US" sz="2000" smtClean="0"/>
                        <a:t>定义域</a:t>
                      </a:r>
                      <a:endParaRPr lang="zh-CN" altLang="en-US" sz="2000"/>
                    </a:p>
                  </a:txBody>
                  <a:tcPr marT="36000" marB="36000"/>
                </a:tc>
                <a:tc>
                  <a:txBody>
                    <a:bodyPr/>
                    <a:lstStyle/>
                    <a:p>
                      <a:pPr algn="ctr">
                        <a:spcBef>
                          <a:spcPts val="300"/>
                        </a:spcBef>
                        <a:spcAft>
                          <a:spcPts val="300"/>
                        </a:spcAft>
                      </a:pPr>
                      <a:r>
                        <a:rPr lang="zh-CN" altLang="en-US" sz="2000" smtClean="0"/>
                        <a:t>说明</a:t>
                      </a:r>
                      <a:endParaRPr lang="zh-CN" altLang="en-US" sz="2000"/>
                    </a:p>
                  </a:txBody>
                  <a:tcPr marT="36000" marB="36000"/>
                </a:tc>
              </a:tr>
              <a:tr h="370840">
                <a:tc>
                  <a:txBody>
                    <a:bodyPr/>
                    <a:lstStyle/>
                    <a:p>
                      <a:pPr algn="ctr">
                        <a:spcBef>
                          <a:spcPts val="300"/>
                        </a:spcBef>
                        <a:spcAft>
                          <a:spcPts val="300"/>
                        </a:spcAft>
                      </a:pPr>
                      <a:r>
                        <a:rPr lang="en-US" altLang="zh-CN" sz="1800" smtClean="0"/>
                        <a:t>VASM</a:t>
                      </a:r>
                      <a:endParaRPr lang="zh-CN" altLang="en-US" sz="1800"/>
                    </a:p>
                  </a:txBody>
                  <a:tcPr marT="36000" marB="36000"/>
                </a:tc>
                <a:tc>
                  <a:txBody>
                    <a:bodyPr/>
                    <a:lstStyle/>
                    <a:p>
                      <a:pPr algn="ctr">
                        <a:spcBef>
                          <a:spcPts val="300"/>
                        </a:spcBef>
                        <a:spcAft>
                          <a:spcPts val="300"/>
                        </a:spcAft>
                      </a:pPr>
                      <a:r>
                        <a:rPr lang="zh-CN" altLang="en-US" sz="1800" smtClean="0"/>
                        <a:t>数组下标</a:t>
                      </a:r>
                      <a:endParaRPr lang="zh-CN" altLang="en-US" sz="1800"/>
                    </a:p>
                  </a:txBody>
                  <a:tcPr marT="36000" marB="36000"/>
                </a:tc>
                <a:tc>
                  <a:txBody>
                    <a:bodyPr/>
                    <a:lstStyle/>
                    <a:p>
                      <a:pPr>
                        <a:spcBef>
                          <a:spcPts val="300"/>
                        </a:spcBef>
                        <a:spcAft>
                          <a:spcPts val="300"/>
                        </a:spcAft>
                      </a:pPr>
                      <a:r>
                        <a:rPr lang="zh-CN" altLang="en-US" sz="1800" smtClean="0"/>
                        <a:t>数组引用下标变异</a:t>
                      </a:r>
                      <a:endParaRPr lang="zh-CN" altLang="en-US" sz="1800"/>
                    </a:p>
                  </a:txBody>
                  <a:tcPr marT="36000" marB="36000"/>
                </a:tc>
              </a:tr>
              <a:tr h="370840">
                <a:tc>
                  <a:txBody>
                    <a:bodyPr/>
                    <a:lstStyle/>
                    <a:p>
                      <a:pPr algn="ctr">
                        <a:spcBef>
                          <a:spcPts val="300"/>
                        </a:spcBef>
                        <a:spcAft>
                          <a:spcPts val="300"/>
                        </a:spcAft>
                      </a:pPr>
                      <a:r>
                        <a:rPr lang="en-US" altLang="zh-CN" sz="1800" smtClean="0"/>
                        <a:t>VDTR</a:t>
                      </a:r>
                      <a:endParaRPr lang="zh-CN" altLang="en-US" sz="1800"/>
                    </a:p>
                  </a:txBody>
                  <a:tcPr marT="36000" marB="36000"/>
                </a:tc>
                <a:tc>
                  <a:txBody>
                    <a:bodyPr/>
                    <a:lstStyle/>
                    <a:p>
                      <a:pPr algn="ctr">
                        <a:spcBef>
                          <a:spcPts val="300"/>
                        </a:spcBef>
                        <a:spcAft>
                          <a:spcPts val="300"/>
                        </a:spcAft>
                      </a:pPr>
                      <a:r>
                        <a:rPr lang="zh-CN" altLang="en-US" sz="1800" smtClean="0"/>
                        <a:t>标量引用</a:t>
                      </a:r>
                      <a:endParaRPr lang="zh-CN" altLang="en-US" sz="1800"/>
                    </a:p>
                  </a:txBody>
                  <a:tcPr marT="36000" marB="36000"/>
                </a:tc>
                <a:tc>
                  <a:txBody>
                    <a:bodyPr/>
                    <a:lstStyle/>
                    <a:p>
                      <a:pPr>
                        <a:spcBef>
                          <a:spcPts val="300"/>
                        </a:spcBef>
                        <a:spcAft>
                          <a:spcPts val="300"/>
                        </a:spcAft>
                      </a:pPr>
                      <a:r>
                        <a:rPr lang="zh-CN" altLang="en-US" sz="1800" smtClean="0"/>
                        <a:t>绝对值变异</a:t>
                      </a:r>
                      <a:endParaRPr lang="zh-CN" altLang="en-US" sz="1800"/>
                    </a:p>
                  </a:txBody>
                  <a:tcPr marT="36000" marB="36000"/>
                </a:tc>
              </a:tr>
              <a:tr h="370840">
                <a:tc>
                  <a:txBody>
                    <a:bodyPr/>
                    <a:lstStyle/>
                    <a:p>
                      <a:pPr algn="ctr">
                        <a:spcBef>
                          <a:spcPts val="300"/>
                        </a:spcBef>
                        <a:spcAft>
                          <a:spcPts val="300"/>
                        </a:spcAft>
                      </a:pPr>
                      <a:r>
                        <a:rPr lang="en-US" altLang="zh-CN" sz="1800" smtClean="0"/>
                        <a:t>VGAR</a:t>
                      </a:r>
                      <a:endParaRPr lang="zh-CN" altLang="en-US" sz="1800"/>
                    </a:p>
                  </a:txBody>
                  <a:tcPr marT="36000" marB="36000"/>
                </a:tc>
                <a:tc>
                  <a:txBody>
                    <a:bodyPr/>
                    <a:lstStyle/>
                    <a:p>
                      <a:pPr algn="ctr">
                        <a:spcBef>
                          <a:spcPts val="300"/>
                        </a:spcBef>
                        <a:spcAft>
                          <a:spcPts val="300"/>
                        </a:spcAft>
                      </a:pPr>
                      <a:r>
                        <a:rPr lang="zh-CN" altLang="en-US" sz="1800" smtClean="0"/>
                        <a:t>数组引用</a:t>
                      </a:r>
                      <a:endParaRPr lang="zh-CN" altLang="en-US" sz="1800"/>
                    </a:p>
                  </a:txBody>
                  <a:tcPr marT="36000" marB="36000"/>
                </a:tc>
                <a:tc>
                  <a:txBody>
                    <a:bodyPr/>
                    <a:lstStyle/>
                    <a:p>
                      <a:pPr>
                        <a:spcBef>
                          <a:spcPts val="300"/>
                        </a:spcBef>
                        <a:spcAft>
                          <a:spcPts val="300"/>
                        </a:spcAft>
                      </a:pPr>
                      <a:r>
                        <a:rPr lang="zh-CN" altLang="en-US" sz="1800" smtClean="0"/>
                        <a:t>使用全局数组引用替换数组引用</a:t>
                      </a:r>
                      <a:endParaRPr lang="zh-CN" altLang="en-US" sz="1800"/>
                    </a:p>
                  </a:txBody>
                  <a:tcPr marT="36000" marB="36000"/>
                </a:tc>
              </a:tr>
              <a:tr h="370840">
                <a:tc>
                  <a:txBody>
                    <a:bodyPr/>
                    <a:lstStyle/>
                    <a:p>
                      <a:pPr algn="ctr">
                        <a:spcBef>
                          <a:spcPts val="300"/>
                        </a:spcBef>
                        <a:spcAft>
                          <a:spcPts val="300"/>
                        </a:spcAft>
                      </a:pPr>
                      <a:r>
                        <a:rPr lang="en-US" altLang="zh-CN" sz="1800" smtClean="0"/>
                        <a:t>VGLA</a:t>
                      </a:r>
                      <a:endParaRPr lang="zh-CN" altLang="en-US" sz="1800"/>
                    </a:p>
                  </a:txBody>
                  <a:tcPr marT="36000" marB="36000"/>
                </a:tc>
                <a:tc>
                  <a:txBody>
                    <a:bodyPr/>
                    <a:lstStyle/>
                    <a:p>
                      <a:pPr algn="ctr">
                        <a:spcBef>
                          <a:spcPts val="300"/>
                        </a:spcBef>
                        <a:spcAft>
                          <a:spcPts val="300"/>
                        </a:spcAft>
                      </a:pPr>
                      <a:r>
                        <a:rPr lang="zh-CN" altLang="en-US" sz="1800" smtClean="0"/>
                        <a:t>数组引用</a:t>
                      </a:r>
                      <a:endParaRPr lang="zh-CN" altLang="en-US" sz="1800"/>
                    </a:p>
                  </a:txBody>
                  <a:tcPr marT="36000" marB="36000"/>
                </a:tc>
                <a:tc>
                  <a:txBody>
                    <a:bodyPr/>
                    <a:lstStyle/>
                    <a:p>
                      <a:pPr>
                        <a:spcBef>
                          <a:spcPts val="300"/>
                        </a:spcBef>
                        <a:spcAft>
                          <a:spcPts val="300"/>
                        </a:spcAft>
                      </a:pPr>
                      <a:r>
                        <a:rPr lang="zh-CN" altLang="en-US" sz="1800" smtClean="0"/>
                        <a:t>使用全局、局部数组引用来替换数组引用</a:t>
                      </a:r>
                      <a:endParaRPr lang="zh-CN" altLang="en-US" sz="1800"/>
                    </a:p>
                  </a:txBody>
                  <a:tcPr marT="36000" marB="36000"/>
                </a:tc>
              </a:tr>
              <a:tr h="370840">
                <a:tc>
                  <a:txBody>
                    <a:bodyPr/>
                    <a:lstStyle/>
                    <a:p>
                      <a:pPr algn="ctr">
                        <a:spcBef>
                          <a:spcPts val="300"/>
                        </a:spcBef>
                        <a:spcAft>
                          <a:spcPts val="300"/>
                        </a:spcAft>
                      </a:pPr>
                      <a:r>
                        <a:rPr lang="en-US" altLang="zh-CN" sz="1800" smtClean="0"/>
                        <a:t>VGPR</a:t>
                      </a:r>
                      <a:endParaRPr lang="zh-CN" altLang="en-US" sz="1800"/>
                    </a:p>
                  </a:txBody>
                  <a:tcPr marT="36000" marB="36000"/>
                </a:tc>
                <a:tc>
                  <a:txBody>
                    <a:bodyPr/>
                    <a:lstStyle/>
                    <a:p>
                      <a:pPr algn="ctr">
                        <a:spcBef>
                          <a:spcPts val="300"/>
                        </a:spcBef>
                        <a:spcAft>
                          <a:spcPts val="300"/>
                        </a:spcAft>
                      </a:pPr>
                      <a:r>
                        <a:rPr lang="zh-CN" altLang="en-US" sz="1800" smtClean="0"/>
                        <a:t>指针引用</a:t>
                      </a:r>
                      <a:endParaRPr lang="zh-CN" altLang="en-US" sz="1800"/>
                    </a:p>
                  </a:txBody>
                  <a:tcPr marT="36000" marB="36000"/>
                </a:tc>
                <a:tc>
                  <a:txBody>
                    <a:bodyPr/>
                    <a:lstStyle/>
                    <a:p>
                      <a:pPr>
                        <a:spcBef>
                          <a:spcPts val="300"/>
                        </a:spcBef>
                        <a:spcAft>
                          <a:spcPts val="300"/>
                        </a:spcAft>
                      </a:pPr>
                      <a:r>
                        <a:rPr lang="zh-CN" altLang="en-US" sz="1800" smtClean="0"/>
                        <a:t>使用全局指针引用替换指针引用</a:t>
                      </a:r>
                      <a:endParaRPr lang="zh-CN" altLang="en-US" sz="1800"/>
                    </a:p>
                  </a:txBody>
                  <a:tcPr marT="36000" marB="36000"/>
                </a:tc>
              </a:tr>
              <a:tr h="370840">
                <a:tc>
                  <a:txBody>
                    <a:bodyPr/>
                    <a:lstStyle/>
                    <a:p>
                      <a:pPr algn="ctr">
                        <a:spcBef>
                          <a:spcPts val="300"/>
                        </a:spcBef>
                        <a:spcAft>
                          <a:spcPts val="300"/>
                        </a:spcAft>
                      </a:pPr>
                      <a:r>
                        <a:rPr lang="en-US" altLang="zh-CN" sz="1800" smtClean="0"/>
                        <a:t>VGSR</a:t>
                      </a:r>
                      <a:endParaRPr lang="zh-CN" altLang="en-US" sz="1800"/>
                    </a:p>
                  </a:txBody>
                  <a:tcPr marT="36000" marB="36000"/>
                </a:tc>
                <a:tc>
                  <a:txBody>
                    <a:bodyPr/>
                    <a:lstStyle/>
                    <a:p>
                      <a:pPr algn="ctr">
                        <a:spcBef>
                          <a:spcPts val="300"/>
                        </a:spcBef>
                        <a:spcAft>
                          <a:spcPts val="300"/>
                        </a:spcAft>
                      </a:pPr>
                      <a:r>
                        <a:rPr lang="zh-CN" altLang="en-US" sz="1800" smtClean="0"/>
                        <a:t>标量引用</a:t>
                      </a:r>
                      <a:endParaRPr lang="zh-CN" altLang="en-US" sz="1800"/>
                    </a:p>
                  </a:txBody>
                  <a:tcPr marT="36000" marB="36000"/>
                </a:tc>
                <a:tc>
                  <a:txBody>
                    <a:bodyPr/>
                    <a:lstStyle/>
                    <a:p>
                      <a:pPr>
                        <a:spcBef>
                          <a:spcPts val="300"/>
                        </a:spcBef>
                        <a:spcAft>
                          <a:spcPts val="300"/>
                        </a:spcAft>
                      </a:pPr>
                      <a:r>
                        <a:rPr lang="zh-CN" altLang="en-US" sz="1800" smtClean="0"/>
                        <a:t>使用全局标量引用替换标量引用</a:t>
                      </a:r>
                      <a:endParaRPr lang="zh-CN" altLang="en-US" sz="1800"/>
                    </a:p>
                  </a:txBody>
                  <a:tcPr marT="36000" marB="36000"/>
                </a:tc>
              </a:tr>
              <a:tr h="370840">
                <a:tc>
                  <a:txBody>
                    <a:bodyPr/>
                    <a:lstStyle/>
                    <a:p>
                      <a:pPr algn="ctr">
                        <a:spcBef>
                          <a:spcPts val="300"/>
                        </a:spcBef>
                        <a:spcAft>
                          <a:spcPts val="300"/>
                        </a:spcAft>
                      </a:pPr>
                      <a:r>
                        <a:rPr lang="en-US" altLang="zh-CN" sz="1800" smtClean="0"/>
                        <a:t>VGTR</a:t>
                      </a:r>
                      <a:endParaRPr lang="zh-CN" altLang="en-US" sz="1800"/>
                    </a:p>
                  </a:txBody>
                  <a:tcPr marT="36000" marB="36000"/>
                </a:tc>
                <a:tc>
                  <a:txBody>
                    <a:bodyPr/>
                    <a:lstStyle/>
                    <a:p>
                      <a:pPr algn="ctr">
                        <a:spcBef>
                          <a:spcPts val="300"/>
                        </a:spcBef>
                        <a:spcAft>
                          <a:spcPts val="300"/>
                        </a:spcAft>
                      </a:pPr>
                      <a:r>
                        <a:rPr lang="zh-CN" altLang="en-US" sz="1800" smtClean="0"/>
                        <a:t>结构引用</a:t>
                      </a:r>
                      <a:endParaRPr lang="zh-CN" altLang="en-US" sz="1800"/>
                    </a:p>
                  </a:txBody>
                  <a:tcPr marT="36000" marB="36000"/>
                </a:tc>
                <a:tc>
                  <a:txBody>
                    <a:bodyPr/>
                    <a:lstStyle/>
                    <a:p>
                      <a:pPr>
                        <a:spcBef>
                          <a:spcPts val="300"/>
                        </a:spcBef>
                        <a:spcAft>
                          <a:spcPts val="300"/>
                        </a:spcAft>
                      </a:pPr>
                      <a:r>
                        <a:rPr lang="zh-CN" altLang="en-US" sz="1800" smtClean="0"/>
                        <a:t>使用全局结构引用替换结构引用</a:t>
                      </a:r>
                      <a:endParaRPr lang="zh-CN" altLang="en-US" sz="1800"/>
                    </a:p>
                  </a:txBody>
                  <a:tcPr marT="36000" marB="36000"/>
                </a:tc>
              </a:tr>
              <a:tr h="370840">
                <a:tc>
                  <a:txBody>
                    <a:bodyPr/>
                    <a:lstStyle/>
                    <a:p>
                      <a:pPr algn="ctr">
                        <a:spcBef>
                          <a:spcPts val="300"/>
                        </a:spcBef>
                        <a:spcAft>
                          <a:spcPts val="300"/>
                        </a:spcAft>
                      </a:pPr>
                      <a:r>
                        <a:rPr lang="en-US" altLang="zh-CN" sz="1800" smtClean="0"/>
                        <a:t>VLAR</a:t>
                      </a:r>
                      <a:endParaRPr lang="zh-CN" altLang="en-US" sz="1800"/>
                    </a:p>
                  </a:txBody>
                  <a:tcPr marT="36000" marB="36000"/>
                </a:tc>
                <a:tc>
                  <a:txBody>
                    <a:bodyPr/>
                    <a:lstStyle/>
                    <a:p>
                      <a:pPr algn="ctr">
                        <a:spcBef>
                          <a:spcPts val="300"/>
                        </a:spcBef>
                        <a:spcAft>
                          <a:spcPts val="300"/>
                        </a:spcAft>
                      </a:pPr>
                      <a:r>
                        <a:rPr lang="zh-CN" altLang="en-US" sz="1800" smtClean="0"/>
                        <a:t>数组引用</a:t>
                      </a:r>
                      <a:endParaRPr lang="zh-CN" altLang="en-US" sz="1800"/>
                    </a:p>
                  </a:txBody>
                  <a:tcPr marT="36000" marB="36000"/>
                </a:tc>
                <a:tc>
                  <a:txBody>
                    <a:bodyPr/>
                    <a:lstStyle/>
                    <a:p>
                      <a:pPr>
                        <a:spcBef>
                          <a:spcPts val="300"/>
                        </a:spcBef>
                        <a:spcAft>
                          <a:spcPts val="300"/>
                        </a:spcAft>
                      </a:pPr>
                      <a:r>
                        <a:rPr lang="zh-CN" altLang="en-US" sz="1800" smtClean="0"/>
                        <a:t>使用局部数组引用替换数组引用</a:t>
                      </a:r>
                      <a:endParaRPr lang="zh-CN" altLang="en-US" sz="1800"/>
                    </a:p>
                  </a:txBody>
                  <a:tcPr marT="36000" marB="36000"/>
                </a:tc>
              </a:tr>
              <a:tr h="370840">
                <a:tc>
                  <a:txBody>
                    <a:bodyPr/>
                    <a:lstStyle/>
                    <a:p>
                      <a:pPr algn="ctr">
                        <a:spcBef>
                          <a:spcPts val="300"/>
                        </a:spcBef>
                        <a:spcAft>
                          <a:spcPts val="300"/>
                        </a:spcAft>
                      </a:pPr>
                      <a:r>
                        <a:rPr lang="en-US" altLang="zh-CN" sz="1800" smtClean="0"/>
                        <a:t>VLPR</a:t>
                      </a:r>
                      <a:endParaRPr lang="zh-CN" altLang="en-US" sz="1800"/>
                    </a:p>
                  </a:txBody>
                  <a:tcPr marT="36000" marB="36000"/>
                </a:tc>
                <a:tc>
                  <a:txBody>
                    <a:bodyPr/>
                    <a:lstStyle/>
                    <a:p>
                      <a:pPr algn="ctr">
                        <a:spcBef>
                          <a:spcPts val="300"/>
                        </a:spcBef>
                        <a:spcAft>
                          <a:spcPts val="300"/>
                        </a:spcAft>
                      </a:pPr>
                      <a:r>
                        <a:rPr lang="zh-CN" altLang="en-US" sz="1800" smtClean="0"/>
                        <a:t>指针引用</a:t>
                      </a:r>
                      <a:endParaRPr lang="zh-CN" altLang="en-US" sz="1800"/>
                    </a:p>
                  </a:txBody>
                  <a:tcPr marT="36000" marB="36000"/>
                </a:tc>
                <a:tc>
                  <a:txBody>
                    <a:bodyPr/>
                    <a:lstStyle/>
                    <a:p>
                      <a:pPr>
                        <a:spcBef>
                          <a:spcPts val="300"/>
                        </a:spcBef>
                        <a:spcAft>
                          <a:spcPts val="300"/>
                        </a:spcAft>
                      </a:pPr>
                      <a:r>
                        <a:rPr lang="zh-CN" altLang="en-US" sz="1800" smtClean="0"/>
                        <a:t>使用局部指针引用替换指针引用</a:t>
                      </a:r>
                      <a:endParaRPr lang="zh-CN" altLang="en-US" sz="1800"/>
                    </a:p>
                  </a:txBody>
                  <a:tcPr marT="36000" marB="36000"/>
                </a:tc>
              </a:tr>
              <a:tr h="370840">
                <a:tc>
                  <a:txBody>
                    <a:bodyPr/>
                    <a:lstStyle/>
                    <a:p>
                      <a:pPr algn="ctr">
                        <a:spcBef>
                          <a:spcPts val="300"/>
                        </a:spcBef>
                        <a:spcAft>
                          <a:spcPts val="300"/>
                        </a:spcAft>
                      </a:pPr>
                      <a:r>
                        <a:rPr lang="en-US" altLang="zh-CN" sz="1800" smtClean="0"/>
                        <a:t>VLSR</a:t>
                      </a:r>
                      <a:endParaRPr lang="zh-CN" altLang="en-US" sz="1800"/>
                    </a:p>
                  </a:txBody>
                  <a:tcPr marT="36000" marB="36000"/>
                </a:tc>
                <a:tc>
                  <a:txBody>
                    <a:bodyPr/>
                    <a:lstStyle/>
                    <a:p>
                      <a:pPr algn="ctr">
                        <a:spcBef>
                          <a:spcPts val="300"/>
                        </a:spcBef>
                        <a:spcAft>
                          <a:spcPts val="300"/>
                        </a:spcAft>
                      </a:pPr>
                      <a:r>
                        <a:rPr lang="zh-CN" altLang="en-US" sz="1800" smtClean="0"/>
                        <a:t>标量引用</a:t>
                      </a:r>
                      <a:endParaRPr lang="zh-CN" altLang="en-US" sz="1800"/>
                    </a:p>
                  </a:txBody>
                  <a:tcPr marT="36000" marB="36000"/>
                </a:tc>
                <a:tc>
                  <a:txBody>
                    <a:bodyPr/>
                    <a:lstStyle/>
                    <a:p>
                      <a:pPr>
                        <a:spcBef>
                          <a:spcPts val="300"/>
                        </a:spcBef>
                        <a:spcAft>
                          <a:spcPts val="300"/>
                        </a:spcAft>
                      </a:pPr>
                      <a:r>
                        <a:rPr lang="zh-CN" altLang="en-US" sz="1800" smtClean="0"/>
                        <a:t>使用局部标量引用替换标量引用</a:t>
                      </a:r>
                      <a:endParaRPr lang="zh-CN" altLang="en-US" sz="1800"/>
                    </a:p>
                  </a:txBody>
                  <a:tcPr marT="36000" marB="36000"/>
                </a:tc>
              </a:tr>
              <a:tr h="370840">
                <a:tc>
                  <a:txBody>
                    <a:bodyPr/>
                    <a:lstStyle/>
                    <a:p>
                      <a:pPr algn="ctr">
                        <a:spcBef>
                          <a:spcPts val="300"/>
                        </a:spcBef>
                        <a:spcAft>
                          <a:spcPts val="300"/>
                        </a:spcAft>
                      </a:pPr>
                      <a:r>
                        <a:rPr lang="en-US" altLang="zh-CN" sz="1800" smtClean="0"/>
                        <a:t>VLTR</a:t>
                      </a:r>
                      <a:endParaRPr lang="zh-CN" altLang="en-US" sz="1800"/>
                    </a:p>
                  </a:txBody>
                  <a:tcPr marT="36000" marB="36000"/>
                </a:tc>
                <a:tc>
                  <a:txBody>
                    <a:bodyPr/>
                    <a:lstStyle/>
                    <a:p>
                      <a:pPr algn="ctr">
                        <a:spcBef>
                          <a:spcPts val="300"/>
                        </a:spcBef>
                        <a:spcAft>
                          <a:spcPts val="300"/>
                        </a:spcAft>
                      </a:pPr>
                      <a:r>
                        <a:rPr lang="zh-CN" altLang="en-US" sz="1800" smtClean="0"/>
                        <a:t>结构引用</a:t>
                      </a:r>
                      <a:endParaRPr lang="zh-CN" altLang="en-US" sz="1800"/>
                    </a:p>
                  </a:txBody>
                  <a:tcPr marT="36000" marB="36000"/>
                </a:tc>
                <a:tc>
                  <a:txBody>
                    <a:bodyPr/>
                    <a:lstStyle/>
                    <a:p>
                      <a:pPr>
                        <a:spcBef>
                          <a:spcPts val="300"/>
                        </a:spcBef>
                        <a:spcAft>
                          <a:spcPts val="300"/>
                        </a:spcAft>
                      </a:pPr>
                      <a:r>
                        <a:rPr lang="zh-CN" altLang="en-US" sz="1800" smtClean="0"/>
                        <a:t>使用局部结构引用替换结构引用</a:t>
                      </a:r>
                      <a:endParaRPr lang="zh-CN" altLang="en-US" sz="1800"/>
                    </a:p>
                  </a:txBody>
                  <a:tcPr marT="36000" marB="36000"/>
                </a:tc>
              </a:tr>
              <a:tr h="370840">
                <a:tc>
                  <a:txBody>
                    <a:bodyPr/>
                    <a:lstStyle/>
                    <a:p>
                      <a:pPr algn="ctr">
                        <a:spcBef>
                          <a:spcPts val="300"/>
                        </a:spcBef>
                        <a:spcAft>
                          <a:spcPts val="300"/>
                        </a:spcAft>
                      </a:pPr>
                      <a:r>
                        <a:rPr lang="en-US" altLang="zh-CN" sz="1800" smtClean="0"/>
                        <a:t>VSCR</a:t>
                      </a:r>
                      <a:endParaRPr lang="zh-CN" altLang="en-US" sz="1800"/>
                    </a:p>
                  </a:txBody>
                  <a:tcPr marT="36000" marB="36000"/>
                </a:tc>
                <a:tc>
                  <a:txBody>
                    <a:bodyPr/>
                    <a:lstStyle/>
                    <a:p>
                      <a:pPr algn="ctr">
                        <a:spcBef>
                          <a:spcPts val="300"/>
                        </a:spcBef>
                        <a:spcAft>
                          <a:spcPts val="300"/>
                        </a:spcAft>
                      </a:pPr>
                      <a:r>
                        <a:rPr lang="zh-CN" altLang="en-US" sz="1800" smtClean="0"/>
                        <a:t>结构元素</a:t>
                      </a:r>
                      <a:endParaRPr lang="zh-CN" altLang="en-US" sz="1800"/>
                    </a:p>
                  </a:txBody>
                  <a:tcPr marT="36000" marB="36000"/>
                </a:tc>
                <a:tc>
                  <a:txBody>
                    <a:bodyPr/>
                    <a:lstStyle/>
                    <a:p>
                      <a:pPr>
                        <a:spcBef>
                          <a:spcPts val="300"/>
                        </a:spcBef>
                        <a:spcAft>
                          <a:spcPts val="300"/>
                        </a:spcAft>
                      </a:pPr>
                      <a:r>
                        <a:rPr lang="zh-CN" altLang="en-US" sz="1800" smtClean="0"/>
                        <a:t>结构元素替换</a:t>
                      </a:r>
                      <a:endParaRPr lang="zh-CN" altLang="en-US" sz="1800"/>
                    </a:p>
                  </a:txBody>
                  <a:tcPr marT="36000" marB="36000"/>
                </a:tc>
              </a:tr>
              <a:tr h="370840">
                <a:tc>
                  <a:txBody>
                    <a:bodyPr/>
                    <a:lstStyle/>
                    <a:p>
                      <a:pPr algn="ctr">
                        <a:spcBef>
                          <a:spcPts val="300"/>
                        </a:spcBef>
                        <a:spcAft>
                          <a:spcPts val="300"/>
                        </a:spcAft>
                      </a:pPr>
                      <a:r>
                        <a:rPr lang="en-US" altLang="zh-CN" sz="1800" smtClean="0"/>
                        <a:t>VTWD</a:t>
                      </a:r>
                      <a:endParaRPr lang="zh-CN" altLang="en-US" sz="1800"/>
                    </a:p>
                  </a:txBody>
                  <a:tcPr marT="36000" marB="36000"/>
                </a:tc>
                <a:tc>
                  <a:txBody>
                    <a:bodyPr/>
                    <a:lstStyle/>
                    <a:p>
                      <a:pPr algn="ctr">
                        <a:spcBef>
                          <a:spcPts val="300"/>
                        </a:spcBef>
                        <a:spcAft>
                          <a:spcPts val="300"/>
                        </a:spcAft>
                      </a:pPr>
                      <a:r>
                        <a:rPr lang="zh-CN" altLang="en-US" sz="1800" smtClean="0"/>
                        <a:t>标量表达式</a:t>
                      </a:r>
                      <a:endParaRPr lang="zh-CN" altLang="en-US" sz="1800"/>
                    </a:p>
                  </a:txBody>
                  <a:tcPr marT="36000" marB="36000"/>
                </a:tc>
                <a:tc>
                  <a:txBody>
                    <a:bodyPr/>
                    <a:lstStyle/>
                    <a:p>
                      <a:pPr>
                        <a:spcBef>
                          <a:spcPts val="300"/>
                        </a:spcBef>
                        <a:spcAft>
                          <a:spcPts val="300"/>
                        </a:spcAft>
                      </a:pPr>
                      <a:r>
                        <a:rPr lang="zh-CN" altLang="en-US" sz="1800" smtClean="0"/>
                        <a:t>摆动变异</a:t>
                      </a:r>
                      <a:endParaRPr lang="zh-CN" altLang="en-US" sz="1800"/>
                    </a:p>
                  </a:txBody>
                  <a:tcPr marT="36000" marB="36000"/>
                </a:tc>
              </a:tr>
            </a:tbl>
          </a:graphicData>
        </a:graphic>
      </p:graphicFrame>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变量变异：摆动变异</a:t>
            </a:r>
            <a:endParaRPr lang="zh-CN" altLang="en-US"/>
          </a:p>
        </p:txBody>
      </p:sp>
      <p:sp>
        <p:nvSpPr>
          <p:cNvPr id="3" name="内容占位符 2"/>
          <p:cNvSpPr>
            <a:spLocks noGrp="1"/>
          </p:cNvSpPr>
          <p:nvPr>
            <p:ph idx="1"/>
          </p:nvPr>
        </p:nvSpPr>
        <p:spPr/>
        <p:txBody>
          <a:bodyPr/>
          <a:lstStyle/>
          <a:p>
            <a:r>
              <a:rPr lang="zh-CN" altLang="en-US" dirty="0" smtClean="0"/>
              <a:t>摆动变异：检查标量变量的边界条件</a:t>
            </a:r>
            <a:endParaRPr lang="en-US" altLang="zh-CN" dirty="0" smtClean="0"/>
          </a:p>
          <a:p>
            <a:r>
              <a:rPr lang="zh-CN" altLang="en-US" dirty="0" smtClean="0"/>
              <a:t>实例：</a:t>
            </a:r>
            <a:endParaRPr lang="en-US" altLang="zh-CN" dirty="0" smtClean="0"/>
          </a:p>
          <a:p>
            <a:pPr lvl="1"/>
            <a:r>
              <a:rPr lang="zh-CN" altLang="en-US" dirty="0" smtClean="0"/>
              <a:t>考虑 </a:t>
            </a:r>
            <a:r>
              <a:rPr lang="en-US" altLang="zh-CN" b="1" dirty="0" smtClean="0">
                <a:solidFill>
                  <a:srgbClr val="0000FF"/>
                </a:solidFill>
              </a:rPr>
              <a:t>p = a + b</a:t>
            </a:r>
            <a:r>
              <a:rPr lang="en-US" altLang="zh-CN" dirty="0" smtClean="0"/>
              <a:t>,</a:t>
            </a:r>
            <a:r>
              <a:rPr lang="zh-CN" altLang="en-US" dirty="0" smtClean="0"/>
              <a:t>假设</a:t>
            </a:r>
            <a:r>
              <a:rPr lang="en-US" altLang="zh-CN" dirty="0" err="1" smtClean="0"/>
              <a:t>p,a,b</a:t>
            </a:r>
            <a:r>
              <a:rPr lang="zh-CN" altLang="en-US" dirty="0" smtClean="0"/>
              <a:t>都是整数</a:t>
            </a:r>
            <a:endParaRPr lang="en-US" altLang="zh-CN" dirty="0" smtClean="0"/>
          </a:p>
          <a:p>
            <a:pPr lvl="1"/>
            <a:r>
              <a:rPr lang="zh-CN" altLang="en-US" dirty="0" smtClean="0"/>
              <a:t>摆动变异得到的变体：</a:t>
            </a:r>
            <a:endParaRPr lang="en-US" altLang="zh-CN" dirty="0" smtClean="0"/>
          </a:p>
          <a:p>
            <a:pPr lvl="2"/>
            <a:r>
              <a:rPr lang="en-US" altLang="zh-CN" dirty="0" smtClean="0"/>
              <a:t>p = a + b </a:t>
            </a:r>
            <a:r>
              <a:rPr lang="en-US" altLang="zh-CN" dirty="0" smtClean="0">
                <a:solidFill>
                  <a:srgbClr val="FF0000"/>
                </a:solidFill>
              </a:rPr>
              <a:t>+ 1</a:t>
            </a:r>
          </a:p>
          <a:p>
            <a:pPr lvl="2"/>
            <a:r>
              <a:rPr lang="en-US" altLang="zh-CN" dirty="0" smtClean="0"/>
              <a:t>p = a + b </a:t>
            </a:r>
            <a:r>
              <a:rPr lang="en-US" altLang="zh-CN" dirty="0">
                <a:solidFill>
                  <a:srgbClr val="FF0000"/>
                </a:solidFill>
              </a:rPr>
              <a:t>- 1</a:t>
            </a:r>
            <a:endParaRPr lang="zh-CN" altLang="en-US" dirty="0">
              <a:solidFill>
                <a:srgbClr val="FF0000"/>
              </a:solidFill>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作为类</a:t>
            </a:r>
            <a:r>
              <a:rPr lang="en-US" altLang="zh-CN" smtClean="0"/>
              <a:t>C</a:t>
            </a:r>
            <a:r>
              <a:rPr lang="zh-CN" altLang="en-US" smtClean="0"/>
              <a:t>语言，</a:t>
            </a:r>
            <a:r>
              <a:rPr lang="en-US" altLang="zh-CN" smtClean="0"/>
              <a:t>C</a:t>
            </a:r>
            <a:r>
              <a:rPr lang="zh-CN" altLang="en-US" smtClean="0"/>
              <a:t>的许多变异算子可应用到</a:t>
            </a:r>
            <a:r>
              <a:rPr lang="en-US" altLang="zh-CN" smtClean="0"/>
              <a:t>Java</a:t>
            </a:r>
            <a:r>
              <a:rPr lang="zh-CN" altLang="en-US" smtClean="0"/>
              <a:t>程序的变异中。</a:t>
            </a:r>
            <a:endParaRPr lang="en-US" altLang="zh-CN" smtClean="0"/>
          </a:p>
          <a:p>
            <a:r>
              <a:rPr lang="zh-CN" altLang="en-US" smtClean="0"/>
              <a:t>针对</a:t>
            </a:r>
            <a:r>
              <a:rPr lang="en-US" altLang="zh-CN" smtClean="0"/>
              <a:t>Java</a:t>
            </a:r>
            <a:r>
              <a:rPr lang="zh-CN" altLang="en-US" smtClean="0"/>
              <a:t>语言的特性以及</a:t>
            </a:r>
            <a:r>
              <a:rPr lang="en-US" altLang="zh-CN" smtClean="0"/>
              <a:t>OO</a:t>
            </a:r>
            <a:r>
              <a:rPr lang="zh-CN" altLang="en-US" smtClean="0"/>
              <a:t>特点，有些研究小组提出了一些</a:t>
            </a:r>
            <a:r>
              <a:rPr lang="en-US" altLang="zh-CN" smtClean="0"/>
              <a:t>Java</a:t>
            </a:r>
            <a:r>
              <a:rPr lang="zh-CN" altLang="en-US" smtClean="0"/>
              <a:t>的变异算子</a:t>
            </a:r>
            <a:endParaRPr lang="en-US" altLang="zh-CN" smtClean="0"/>
          </a:p>
          <a:p>
            <a:pPr lvl="1"/>
            <a:r>
              <a:rPr lang="en-US" altLang="zh-CN" smtClean="0"/>
              <a:t>Yu-Seung Ma,Tong-rae Kwon,Jeff Offutt</a:t>
            </a:r>
            <a:r>
              <a:rPr lang="zh-CN" altLang="en-US" smtClean="0"/>
              <a:t>提出的算子在</a:t>
            </a:r>
            <a:r>
              <a:rPr lang="en-US" altLang="zh-CN" b="1" smtClean="0">
                <a:solidFill>
                  <a:srgbClr val="0000FF"/>
                </a:solidFill>
              </a:rPr>
              <a:t>muJava</a:t>
            </a:r>
            <a:r>
              <a:rPr lang="zh-CN" altLang="en-US" smtClean="0"/>
              <a:t>系统中实现</a:t>
            </a:r>
            <a:endParaRPr lang="en-US" altLang="zh-CN" smtClean="0"/>
          </a:p>
          <a:p>
            <a:pPr lvl="1"/>
            <a:r>
              <a:rPr lang="zh-CN" altLang="en-US" smtClean="0"/>
              <a:t>伦敦</a:t>
            </a:r>
            <a:r>
              <a:rPr lang="en-US" altLang="zh-CN" smtClean="0"/>
              <a:t>Goldsmiths College University</a:t>
            </a:r>
            <a:r>
              <a:rPr lang="zh-CN" altLang="en-US" smtClean="0"/>
              <a:t>的</a:t>
            </a:r>
            <a:r>
              <a:rPr lang="en-US" altLang="zh-CN" smtClean="0"/>
              <a:t>Sebastian Danicic</a:t>
            </a:r>
            <a:r>
              <a:rPr lang="zh-CN" altLang="en-US" smtClean="0"/>
              <a:t>在</a:t>
            </a:r>
            <a:r>
              <a:rPr lang="en-US" altLang="zh-CN" b="1" smtClean="0">
                <a:solidFill>
                  <a:srgbClr val="0000FF"/>
                </a:solidFill>
              </a:rPr>
              <a:t>Lava</a:t>
            </a:r>
            <a:r>
              <a:rPr lang="zh-CN" altLang="en-US" smtClean="0"/>
              <a:t>工具内实现了一套变异算子集</a:t>
            </a:r>
            <a:endParaRPr lang="en-US" altLang="zh-CN" smtClean="0"/>
          </a:p>
          <a:p>
            <a:pPr lvl="1"/>
            <a:r>
              <a:rPr lang="en-US" altLang="zh-CN" smtClean="0"/>
              <a:t>Ivan Moore</a:t>
            </a:r>
            <a:r>
              <a:rPr lang="zh-CN" altLang="en-US" smtClean="0"/>
              <a:t>实现了</a:t>
            </a:r>
            <a:r>
              <a:rPr lang="en-US" altLang="zh-CN" b="1" smtClean="0">
                <a:solidFill>
                  <a:srgbClr val="0000FF"/>
                </a:solidFill>
              </a:rPr>
              <a:t>Jester</a:t>
            </a:r>
            <a:r>
              <a:rPr lang="zh-CN" altLang="en-US" smtClean="0"/>
              <a:t>的</a:t>
            </a:r>
            <a:r>
              <a:rPr lang="en-US" altLang="zh-CN" smtClean="0"/>
              <a:t>Java</a:t>
            </a:r>
            <a:r>
              <a:rPr lang="zh-CN" altLang="en-US" smtClean="0"/>
              <a:t>程序变异工具</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52</a:t>
            </a:fld>
            <a:endParaRPr lang="en-US" altLang="zh-CN"/>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en-US" altLang="zh-CN" smtClean="0"/>
              <a:t>Java</a:t>
            </a:r>
            <a:r>
              <a:rPr lang="zh-CN" altLang="en-US" smtClean="0"/>
              <a:t>类变异算子，模拟对象为与继承相关的错误</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53</a:t>
            </a:fld>
            <a:endParaRPr lang="en-US" altLang="zh-CN"/>
          </a:p>
        </p:txBody>
      </p:sp>
      <p:graphicFrame>
        <p:nvGraphicFramePr>
          <p:cNvPr id="5" name="表格 4"/>
          <p:cNvGraphicFramePr>
            <a:graphicFrameLocks noGrp="1"/>
          </p:cNvGraphicFramePr>
          <p:nvPr/>
        </p:nvGraphicFramePr>
        <p:xfrm>
          <a:off x="381000" y="1600200"/>
          <a:ext cx="7772400" cy="4496000"/>
        </p:xfrm>
        <a:graphic>
          <a:graphicData uri="http://schemas.openxmlformats.org/drawingml/2006/table">
            <a:tbl>
              <a:tblPr firstRow="1" bandRow="1">
                <a:tableStyleId>{21E4AEA4-8DFA-4A89-87EB-49C32662AFE0}</a:tableStyleId>
              </a:tblPr>
              <a:tblGrid>
                <a:gridCol w="1295400"/>
                <a:gridCol w="1600200"/>
                <a:gridCol w="4876800"/>
              </a:tblGrid>
              <a:tr h="370840">
                <a:tc>
                  <a:txBody>
                    <a:bodyPr/>
                    <a:lstStyle/>
                    <a:p>
                      <a:pPr algn="ctr">
                        <a:spcBef>
                          <a:spcPts val="300"/>
                        </a:spcBef>
                        <a:spcAft>
                          <a:spcPts val="300"/>
                        </a:spcAft>
                      </a:pPr>
                      <a:r>
                        <a:rPr lang="zh-CN" altLang="en-US" sz="2000" smtClean="0"/>
                        <a:t>算子</a:t>
                      </a:r>
                      <a:endParaRPr lang="zh-CN" altLang="en-US" sz="2000"/>
                    </a:p>
                  </a:txBody>
                  <a:tcPr marT="36000" marB="36000"/>
                </a:tc>
                <a:tc>
                  <a:txBody>
                    <a:bodyPr/>
                    <a:lstStyle/>
                    <a:p>
                      <a:pPr algn="ctr">
                        <a:spcBef>
                          <a:spcPts val="300"/>
                        </a:spcBef>
                        <a:spcAft>
                          <a:spcPts val="300"/>
                        </a:spcAft>
                      </a:pPr>
                      <a:r>
                        <a:rPr lang="zh-CN" altLang="en-US" sz="2000" smtClean="0"/>
                        <a:t>定义域</a:t>
                      </a:r>
                      <a:endParaRPr lang="zh-CN" altLang="en-US" sz="2000"/>
                    </a:p>
                  </a:txBody>
                  <a:tcPr marT="36000" marB="36000"/>
                </a:tc>
                <a:tc>
                  <a:txBody>
                    <a:bodyPr/>
                    <a:lstStyle/>
                    <a:p>
                      <a:pPr algn="ctr">
                        <a:spcBef>
                          <a:spcPts val="300"/>
                        </a:spcBef>
                        <a:spcAft>
                          <a:spcPts val="300"/>
                        </a:spcAft>
                      </a:pPr>
                      <a:r>
                        <a:rPr lang="zh-CN" altLang="en-US" sz="2000" smtClean="0"/>
                        <a:t>说明</a:t>
                      </a:r>
                      <a:endParaRPr lang="zh-CN" altLang="en-US" sz="2000"/>
                    </a:p>
                  </a:txBody>
                  <a:tcPr marT="36000" marB="36000"/>
                </a:tc>
              </a:tr>
              <a:tr h="370840">
                <a:tc>
                  <a:txBody>
                    <a:bodyPr/>
                    <a:lstStyle/>
                    <a:p>
                      <a:pPr algn="ctr">
                        <a:spcBef>
                          <a:spcPts val="300"/>
                        </a:spcBef>
                        <a:spcAft>
                          <a:spcPts val="300"/>
                        </a:spcAft>
                      </a:pPr>
                      <a:r>
                        <a:rPr lang="en-US" altLang="zh-CN" sz="1800" smtClean="0"/>
                        <a:t>IHD</a:t>
                      </a:r>
                      <a:endParaRPr lang="zh-CN" altLang="en-US" sz="1800"/>
                    </a:p>
                  </a:txBody>
                  <a:tcPr marT="36000" marB="36000"/>
                </a:tc>
                <a:tc>
                  <a:txBody>
                    <a:bodyPr/>
                    <a:lstStyle/>
                    <a:p>
                      <a:pPr algn="ctr">
                        <a:spcBef>
                          <a:spcPts val="300"/>
                        </a:spcBef>
                        <a:spcAft>
                          <a:spcPts val="300"/>
                        </a:spcAft>
                      </a:pPr>
                      <a:r>
                        <a:rPr lang="zh-CN" altLang="en-US" sz="1800" smtClean="0"/>
                        <a:t>变量</a:t>
                      </a:r>
                      <a:endParaRPr lang="zh-CN" altLang="en-US" sz="1800"/>
                    </a:p>
                  </a:txBody>
                  <a:tcPr marT="36000" marB="36000"/>
                </a:tc>
                <a:tc>
                  <a:txBody>
                    <a:bodyPr/>
                    <a:lstStyle/>
                    <a:p>
                      <a:pPr>
                        <a:spcBef>
                          <a:spcPts val="300"/>
                        </a:spcBef>
                        <a:spcAft>
                          <a:spcPts val="300"/>
                        </a:spcAft>
                      </a:pPr>
                      <a:r>
                        <a:rPr lang="zh-CN" altLang="en-US" sz="1800" smtClean="0"/>
                        <a:t>如果变量</a:t>
                      </a:r>
                      <a:r>
                        <a:rPr lang="en-US" altLang="zh-CN" sz="1800" smtClean="0"/>
                        <a:t>x</a:t>
                      </a:r>
                      <a:r>
                        <a:rPr lang="zh-CN" altLang="en-US" sz="1800" smtClean="0"/>
                        <a:t>已在</a:t>
                      </a:r>
                      <a:r>
                        <a:rPr lang="en-US" altLang="zh-CN" sz="1800" smtClean="0"/>
                        <a:t>parent(C)</a:t>
                      </a:r>
                      <a:r>
                        <a:rPr lang="zh-CN" altLang="en-US" sz="1800" smtClean="0"/>
                        <a:t>中声明，那就移除其在子类</a:t>
                      </a:r>
                      <a:r>
                        <a:rPr lang="en-US" altLang="zh-CN" sz="1800" smtClean="0"/>
                        <a:t>C</a:t>
                      </a:r>
                      <a:r>
                        <a:rPr lang="zh-CN" altLang="en-US" sz="1800" smtClean="0"/>
                        <a:t>中的声明</a:t>
                      </a:r>
                      <a:endParaRPr lang="zh-CN" altLang="en-US" sz="1800"/>
                    </a:p>
                  </a:txBody>
                  <a:tcPr marT="36000" marB="36000"/>
                </a:tc>
              </a:tr>
              <a:tr h="370840">
                <a:tc>
                  <a:txBody>
                    <a:bodyPr/>
                    <a:lstStyle/>
                    <a:p>
                      <a:pPr algn="ctr">
                        <a:spcBef>
                          <a:spcPts val="300"/>
                        </a:spcBef>
                        <a:spcAft>
                          <a:spcPts val="300"/>
                        </a:spcAft>
                      </a:pPr>
                      <a:r>
                        <a:rPr lang="en-US" altLang="zh-CN" sz="1800" smtClean="0"/>
                        <a:t>IHI</a:t>
                      </a:r>
                      <a:endParaRPr lang="zh-CN" altLang="en-US" sz="1800"/>
                    </a:p>
                  </a:txBody>
                  <a:tcPr marT="36000" marB="36000"/>
                </a:tc>
                <a:tc>
                  <a:txBody>
                    <a:bodyPr/>
                    <a:lstStyle/>
                    <a:p>
                      <a:pPr algn="ctr">
                        <a:spcBef>
                          <a:spcPts val="300"/>
                        </a:spcBef>
                        <a:spcAft>
                          <a:spcPts val="300"/>
                        </a:spcAft>
                      </a:pPr>
                      <a:r>
                        <a:rPr lang="zh-CN" altLang="en-US" sz="1800" smtClean="0"/>
                        <a:t>子类</a:t>
                      </a:r>
                      <a:endParaRPr lang="zh-CN" altLang="en-US" sz="1800"/>
                    </a:p>
                  </a:txBody>
                  <a:tcPr marT="36000" marB="36000"/>
                </a:tc>
                <a:tc>
                  <a:txBody>
                    <a:bodyPr/>
                    <a:lstStyle/>
                    <a:p>
                      <a:pPr>
                        <a:spcBef>
                          <a:spcPts val="300"/>
                        </a:spcBef>
                        <a:spcAft>
                          <a:spcPts val="300"/>
                        </a:spcAft>
                      </a:pPr>
                      <a:r>
                        <a:rPr lang="zh-CN" altLang="en-US" sz="1800" smtClean="0"/>
                        <a:t>如果变量</a:t>
                      </a:r>
                      <a:r>
                        <a:rPr lang="en-US" altLang="zh-CN" sz="1800" smtClean="0"/>
                        <a:t>x</a:t>
                      </a:r>
                      <a:r>
                        <a:rPr lang="zh-CN" altLang="en-US" sz="1800" smtClean="0"/>
                        <a:t>已在</a:t>
                      </a:r>
                      <a:r>
                        <a:rPr lang="en-US" altLang="zh-CN" sz="1800" smtClean="0"/>
                        <a:t>parent(C)</a:t>
                      </a:r>
                      <a:r>
                        <a:rPr lang="zh-CN" altLang="en-US" sz="1800" smtClean="0"/>
                        <a:t>中声明，那就在子类</a:t>
                      </a:r>
                      <a:r>
                        <a:rPr lang="en-US" altLang="zh-CN" sz="1800" smtClean="0"/>
                        <a:t>C</a:t>
                      </a:r>
                      <a:r>
                        <a:rPr lang="zh-CN" altLang="en-US" sz="1800" smtClean="0"/>
                        <a:t>中增加一个</a:t>
                      </a:r>
                      <a:r>
                        <a:rPr lang="en-US" altLang="zh-CN" sz="1800" smtClean="0"/>
                        <a:t>x</a:t>
                      </a:r>
                      <a:r>
                        <a:rPr lang="zh-CN" altLang="en-US" sz="1800" smtClean="0"/>
                        <a:t>的声明</a:t>
                      </a:r>
                      <a:endParaRPr lang="zh-CN" altLang="en-US" sz="1800"/>
                    </a:p>
                  </a:txBody>
                  <a:tcPr marT="36000" marB="36000"/>
                </a:tc>
              </a:tr>
              <a:tr h="370840">
                <a:tc>
                  <a:txBody>
                    <a:bodyPr/>
                    <a:lstStyle/>
                    <a:p>
                      <a:pPr algn="ctr">
                        <a:spcBef>
                          <a:spcPts val="300"/>
                        </a:spcBef>
                        <a:spcAft>
                          <a:spcPts val="300"/>
                        </a:spcAft>
                      </a:pPr>
                      <a:r>
                        <a:rPr lang="en-US" altLang="zh-CN" sz="1800" smtClean="0"/>
                        <a:t>IOD</a:t>
                      </a:r>
                      <a:endParaRPr lang="zh-CN" altLang="en-US" sz="1800"/>
                    </a:p>
                  </a:txBody>
                  <a:tcPr marT="36000" marB="36000"/>
                </a:tc>
                <a:tc>
                  <a:txBody>
                    <a:bodyPr/>
                    <a:lstStyle/>
                    <a:p>
                      <a:pPr algn="ctr">
                        <a:spcBef>
                          <a:spcPts val="300"/>
                        </a:spcBef>
                        <a:spcAft>
                          <a:spcPts val="300"/>
                        </a:spcAft>
                      </a:pPr>
                      <a:r>
                        <a:rPr lang="zh-CN" altLang="en-US" sz="1800" smtClean="0"/>
                        <a:t>方法</a:t>
                      </a:r>
                      <a:endParaRPr lang="zh-CN" altLang="en-US" sz="1800"/>
                    </a:p>
                  </a:txBody>
                  <a:tcPr marT="36000" marB="360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zh-CN" altLang="en-US" sz="1800" smtClean="0"/>
                        <a:t>如果方法</a:t>
                      </a:r>
                      <a:r>
                        <a:rPr lang="en-US" altLang="zh-CN" sz="1800" smtClean="0"/>
                        <a:t>m</a:t>
                      </a:r>
                      <a:r>
                        <a:rPr lang="zh-CN" altLang="en-US" sz="1800" smtClean="0"/>
                        <a:t>已在</a:t>
                      </a:r>
                      <a:r>
                        <a:rPr lang="en-US" altLang="zh-CN" sz="1800" smtClean="0"/>
                        <a:t>parent(C)</a:t>
                      </a:r>
                      <a:r>
                        <a:rPr lang="zh-CN" altLang="en-US" sz="1800" smtClean="0"/>
                        <a:t>中声明，那就移除其在子类</a:t>
                      </a:r>
                      <a:r>
                        <a:rPr lang="en-US" altLang="zh-CN" sz="1800" smtClean="0"/>
                        <a:t>C</a:t>
                      </a:r>
                      <a:r>
                        <a:rPr lang="zh-CN" altLang="en-US" sz="1800" smtClean="0"/>
                        <a:t>中的声明</a:t>
                      </a:r>
                    </a:p>
                  </a:txBody>
                  <a:tcPr marT="36000" marB="36000"/>
                </a:tc>
              </a:tr>
              <a:tr h="370840">
                <a:tc>
                  <a:txBody>
                    <a:bodyPr/>
                    <a:lstStyle/>
                    <a:p>
                      <a:pPr algn="ctr">
                        <a:spcBef>
                          <a:spcPts val="300"/>
                        </a:spcBef>
                        <a:spcAft>
                          <a:spcPts val="300"/>
                        </a:spcAft>
                      </a:pPr>
                      <a:r>
                        <a:rPr lang="en-US" altLang="zh-CN" sz="1800" smtClean="0"/>
                        <a:t>IOP</a:t>
                      </a:r>
                      <a:endParaRPr lang="zh-CN" altLang="en-US" sz="1800"/>
                    </a:p>
                  </a:txBody>
                  <a:tcPr marT="36000" marB="36000"/>
                </a:tc>
                <a:tc>
                  <a:txBody>
                    <a:bodyPr/>
                    <a:lstStyle/>
                    <a:p>
                      <a:pPr algn="ctr">
                        <a:spcBef>
                          <a:spcPts val="300"/>
                        </a:spcBef>
                        <a:spcAft>
                          <a:spcPts val="300"/>
                        </a:spcAft>
                      </a:pPr>
                      <a:r>
                        <a:rPr lang="zh-CN" altLang="en-US" sz="1800" smtClean="0"/>
                        <a:t>方法</a:t>
                      </a:r>
                      <a:endParaRPr lang="zh-CN" altLang="en-US" sz="1800"/>
                    </a:p>
                  </a:txBody>
                  <a:tcPr marT="36000" marB="36000"/>
                </a:tc>
                <a:tc>
                  <a:txBody>
                    <a:bodyPr/>
                    <a:lstStyle/>
                    <a:p>
                      <a:pPr>
                        <a:spcBef>
                          <a:spcPts val="300"/>
                        </a:spcBef>
                        <a:spcAft>
                          <a:spcPts val="300"/>
                        </a:spcAft>
                      </a:pPr>
                      <a:r>
                        <a:rPr lang="zh-CN" altLang="en-US" sz="1800" smtClean="0"/>
                        <a:t>在子类的方法中，把一个形如</a:t>
                      </a:r>
                      <a:r>
                        <a:rPr lang="en-US" altLang="zh-CN" sz="1800" smtClean="0"/>
                        <a:t>super.M(...)</a:t>
                      </a:r>
                      <a:r>
                        <a:rPr lang="zh-CN" altLang="en-US" sz="1800" smtClean="0"/>
                        <a:t>的调用上移一句；下移一句；移至</a:t>
                      </a:r>
                      <a:r>
                        <a:rPr lang="en-US" altLang="zh-CN" sz="1800" smtClean="0"/>
                        <a:t>m</a:t>
                      </a:r>
                      <a:r>
                        <a:rPr lang="zh-CN" altLang="en-US" sz="1800" smtClean="0"/>
                        <a:t>方法体开始；移至</a:t>
                      </a:r>
                      <a:r>
                        <a:rPr lang="en-US" altLang="zh-CN" sz="1800" smtClean="0"/>
                        <a:t>m</a:t>
                      </a:r>
                      <a:r>
                        <a:rPr lang="zh-CN" altLang="en-US" sz="1800" smtClean="0"/>
                        <a:t>方法体结尾</a:t>
                      </a:r>
                      <a:endParaRPr lang="zh-CN" altLang="en-US" sz="1800"/>
                    </a:p>
                  </a:txBody>
                  <a:tcPr marT="36000" marB="36000"/>
                </a:tc>
              </a:tr>
              <a:tr h="370840">
                <a:tc>
                  <a:txBody>
                    <a:bodyPr/>
                    <a:lstStyle/>
                    <a:p>
                      <a:pPr algn="ctr">
                        <a:spcBef>
                          <a:spcPts val="300"/>
                        </a:spcBef>
                        <a:spcAft>
                          <a:spcPts val="300"/>
                        </a:spcAft>
                      </a:pPr>
                      <a:r>
                        <a:rPr lang="en-US" altLang="zh-CN" sz="1800" smtClean="0"/>
                        <a:t>IOR</a:t>
                      </a:r>
                      <a:endParaRPr lang="zh-CN" altLang="en-US" sz="1800"/>
                    </a:p>
                  </a:txBody>
                  <a:tcPr marT="36000" marB="36000"/>
                </a:tc>
                <a:tc>
                  <a:txBody>
                    <a:bodyPr/>
                    <a:lstStyle/>
                    <a:p>
                      <a:pPr algn="ctr">
                        <a:spcBef>
                          <a:spcPts val="300"/>
                        </a:spcBef>
                        <a:spcAft>
                          <a:spcPts val="300"/>
                        </a:spcAft>
                      </a:pPr>
                      <a:r>
                        <a:rPr lang="zh-CN" altLang="en-US" sz="1800" smtClean="0"/>
                        <a:t>方法</a:t>
                      </a:r>
                      <a:endParaRPr lang="zh-CN" altLang="en-US" sz="1800"/>
                    </a:p>
                  </a:txBody>
                  <a:tcPr marT="36000" marB="36000"/>
                </a:tc>
                <a:tc>
                  <a:txBody>
                    <a:bodyPr/>
                    <a:lstStyle/>
                    <a:p>
                      <a:pPr>
                        <a:spcBef>
                          <a:spcPts val="300"/>
                        </a:spcBef>
                        <a:spcAft>
                          <a:spcPts val="300"/>
                        </a:spcAft>
                      </a:pPr>
                      <a:r>
                        <a:rPr lang="zh-CN" altLang="en-US" sz="1800" smtClean="0"/>
                        <a:t>如果方法</a:t>
                      </a:r>
                      <a:r>
                        <a:rPr lang="en-US" altLang="zh-CN" sz="1800" smtClean="0"/>
                        <a:t>f1</a:t>
                      </a:r>
                      <a:r>
                        <a:rPr lang="zh-CN" altLang="en-US" sz="1800" smtClean="0"/>
                        <a:t>调用</a:t>
                      </a:r>
                      <a:r>
                        <a:rPr lang="en-US" altLang="zh-CN" sz="1800" smtClean="0"/>
                        <a:t>parent(C)</a:t>
                      </a:r>
                      <a:r>
                        <a:rPr lang="zh-CN" altLang="en-US" sz="1800" smtClean="0"/>
                        <a:t>中的方法</a:t>
                      </a:r>
                      <a:r>
                        <a:rPr lang="en-US" altLang="zh-CN" sz="1800" smtClean="0"/>
                        <a:t>f2</a:t>
                      </a:r>
                      <a:r>
                        <a:rPr lang="zh-CN" altLang="en-US" sz="1800" smtClean="0"/>
                        <a:t>，且</a:t>
                      </a:r>
                      <a:r>
                        <a:rPr lang="en-US" altLang="zh-CN" sz="1800" smtClean="0"/>
                        <a:t>f2</a:t>
                      </a:r>
                      <a:r>
                        <a:rPr lang="zh-CN" altLang="en-US" sz="1800" smtClean="0"/>
                        <a:t>在子类</a:t>
                      </a:r>
                      <a:r>
                        <a:rPr lang="en-US" altLang="zh-CN" sz="1800" smtClean="0"/>
                        <a:t>C</a:t>
                      </a:r>
                      <a:r>
                        <a:rPr lang="zh-CN" altLang="en-US" sz="1800" smtClean="0"/>
                        <a:t>中有覆写定义，那就把</a:t>
                      </a:r>
                      <a:r>
                        <a:rPr lang="en-US" altLang="zh-CN" sz="1800" smtClean="0"/>
                        <a:t>f2</a:t>
                      </a:r>
                      <a:r>
                        <a:rPr lang="zh-CN" altLang="en-US" sz="1800" smtClean="0"/>
                        <a:t>重命名为</a:t>
                      </a:r>
                      <a:r>
                        <a:rPr lang="en-US" altLang="zh-CN" sz="1800" smtClean="0"/>
                        <a:t>f2’</a:t>
                      </a:r>
                      <a:endParaRPr lang="zh-CN" altLang="en-US" sz="1800"/>
                    </a:p>
                  </a:txBody>
                  <a:tcPr marT="36000" marB="36000"/>
                </a:tc>
              </a:tr>
              <a:tr h="370840">
                <a:tc>
                  <a:txBody>
                    <a:bodyPr/>
                    <a:lstStyle/>
                    <a:p>
                      <a:pPr algn="ctr">
                        <a:spcBef>
                          <a:spcPts val="300"/>
                        </a:spcBef>
                        <a:spcAft>
                          <a:spcPts val="300"/>
                        </a:spcAft>
                      </a:pPr>
                      <a:r>
                        <a:rPr lang="en-US" altLang="zh-CN" sz="1800" smtClean="0"/>
                        <a:t>ISK</a:t>
                      </a:r>
                      <a:endParaRPr lang="zh-CN" altLang="en-US" sz="1800"/>
                    </a:p>
                  </a:txBody>
                  <a:tcPr marT="36000" marB="36000"/>
                </a:tc>
                <a:tc>
                  <a:txBody>
                    <a:bodyPr/>
                    <a:lstStyle/>
                    <a:p>
                      <a:pPr algn="ctr">
                        <a:spcBef>
                          <a:spcPts val="300"/>
                        </a:spcBef>
                        <a:spcAft>
                          <a:spcPts val="300"/>
                        </a:spcAft>
                      </a:pPr>
                      <a:r>
                        <a:rPr lang="zh-CN" altLang="en-US" sz="1800" smtClean="0"/>
                        <a:t>对父类的访问</a:t>
                      </a:r>
                      <a:endParaRPr lang="zh-CN" altLang="en-US" sz="1800"/>
                    </a:p>
                  </a:txBody>
                  <a:tcPr marT="36000" marB="36000"/>
                </a:tc>
                <a:tc>
                  <a:txBody>
                    <a:bodyPr/>
                    <a:lstStyle/>
                    <a:p>
                      <a:pPr>
                        <a:spcBef>
                          <a:spcPts val="300"/>
                        </a:spcBef>
                        <a:spcAft>
                          <a:spcPts val="300"/>
                        </a:spcAft>
                      </a:pPr>
                      <a:endParaRPr lang="zh-CN" altLang="en-US" sz="1800"/>
                    </a:p>
                  </a:txBody>
                  <a:tcPr marT="36000" marB="36000"/>
                </a:tc>
              </a:tr>
              <a:tr h="370840">
                <a:tc>
                  <a:txBody>
                    <a:bodyPr/>
                    <a:lstStyle/>
                    <a:p>
                      <a:pPr algn="ctr">
                        <a:spcBef>
                          <a:spcPts val="300"/>
                        </a:spcBef>
                        <a:spcAft>
                          <a:spcPts val="300"/>
                        </a:spcAft>
                      </a:pPr>
                      <a:r>
                        <a:rPr lang="en-US" altLang="zh-CN" sz="1800" smtClean="0"/>
                        <a:t>IPC</a:t>
                      </a:r>
                      <a:endParaRPr lang="zh-CN" altLang="en-US" sz="1800"/>
                    </a:p>
                  </a:txBody>
                  <a:tcPr marT="36000" marB="36000"/>
                </a:tc>
                <a:tc>
                  <a:txBody>
                    <a:bodyPr/>
                    <a:lstStyle/>
                    <a:p>
                      <a:pPr algn="ctr">
                        <a:spcBef>
                          <a:spcPts val="300"/>
                        </a:spcBef>
                        <a:spcAft>
                          <a:spcPts val="300"/>
                        </a:spcAft>
                      </a:pPr>
                      <a:r>
                        <a:rPr lang="en-US" altLang="zh-CN" sz="1800" smtClean="0"/>
                        <a:t>Super</a:t>
                      </a:r>
                      <a:r>
                        <a:rPr lang="zh-CN" altLang="en-US" sz="1800" smtClean="0"/>
                        <a:t>调用</a:t>
                      </a:r>
                      <a:endParaRPr lang="zh-CN" altLang="en-US" sz="1800"/>
                    </a:p>
                  </a:txBody>
                  <a:tcPr marT="36000" marB="36000"/>
                </a:tc>
                <a:tc>
                  <a:txBody>
                    <a:bodyPr/>
                    <a:lstStyle/>
                    <a:p>
                      <a:pPr>
                        <a:spcBef>
                          <a:spcPts val="300"/>
                        </a:spcBef>
                        <a:spcAft>
                          <a:spcPts val="300"/>
                        </a:spcAft>
                      </a:pPr>
                      <a:r>
                        <a:rPr lang="zh-CN" altLang="en-US" sz="1800" smtClean="0"/>
                        <a:t>删除子类</a:t>
                      </a:r>
                      <a:r>
                        <a:rPr lang="en-US" altLang="zh-CN" sz="1800" smtClean="0"/>
                        <a:t>C</a:t>
                      </a:r>
                      <a:r>
                        <a:rPr lang="zh-CN" altLang="en-US" sz="1800" smtClean="0"/>
                        <a:t>构造函数中的</a:t>
                      </a:r>
                      <a:r>
                        <a:rPr lang="en-US" altLang="zh-CN" sz="1800" smtClean="0"/>
                        <a:t>super</a:t>
                      </a:r>
                      <a:r>
                        <a:rPr lang="zh-CN" altLang="en-US" sz="1800" smtClean="0"/>
                        <a:t>关键字</a:t>
                      </a:r>
                      <a:endParaRPr lang="zh-CN" altLang="en-US" sz="1800"/>
                    </a:p>
                  </a:txBody>
                  <a:tcPr marT="36000" marB="36000"/>
                </a:tc>
              </a:tr>
            </a:tbl>
          </a:graphicData>
        </a:graphic>
      </p:graphicFrame>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实例：模拟对象为与继承相关的错误</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54</a:t>
            </a:fld>
            <a:endParaRPr lang="en-US" altLang="zh-CN"/>
          </a:p>
        </p:txBody>
      </p:sp>
      <p:sp>
        <p:nvSpPr>
          <p:cNvPr id="6" name="矩形 5"/>
          <p:cNvSpPr/>
          <p:nvPr/>
        </p:nvSpPr>
        <p:spPr>
          <a:xfrm>
            <a:off x="228600" y="2977277"/>
            <a:ext cx="3733800" cy="2585323"/>
          </a:xfrm>
          <a:prstGeom prst="rect">
            <a:avLst/>
          </a:prstGeom>
          <a:ln>
            <a:solidFill>
              <a:srgbClr val="00B0F0"/>
            </a:solidFill>
          </a:ln>
        </p:spPr>
        <p:txBody>
          <a:bodyPr wrap="square">
            <a:spAutoFit/>
          </a:bodyPr>
          <a:lstStyle/>
          <a:p>
            <a:r>
              <a:rPr lang="en-US" altLang="zh-CN" i="0" smtClean="0"/>
              <a:t> </a:t>
            </a:r>
            <a:r>
              <a:rPr lang="en-US" altLang="zh-CN" b="1" i="0" smtClean="0">
                <a:solidFill>
                  <a:srgbClr val="0000FF"/>
                </a:solidFill>
              </a:rPr>
              <a:t>class</a:t>
            </a:r>
            <a:r>
              <a:rPr lang="en-US" altLang="zh-CN" b="1" i="0" smtClean="0"/>
              <a:t> Planet{</a:t>
            </a:r>
          </a:p>
          <a:p>
            <a:r>
              <a:rPr lang="en-US" altLang="zh-CN" i="0" smtClean="0"/>
              <a:t>    </a:t>
            </a:r>
            <a:r>
              <a:rPr lang="en-US" altLang="zh-CN" b="1" i="0" smtClean="0">
                <a:solidFill>
                  <a:srgbClr val="0000FF"/>
                </a:solidFill>
              </a:rPr>
              <a:t>double</a:t>
            </a:r>
            <a:r>
              <a:rPr lang="en-US" altLang="zh-CN" b="1" i="0" smtClean="0"/>
              <a:t> dist;</a:t>
            </a:r>
          </a:p>
          <a:p>
            <a:r>
              <a:rPr lang="en-US" altLang="zh-CN" b="1" i="0" smtClean="0"/>
              <a:t>    ...</a:t>
            </a:r>
            <a:endParaRPr lang="en-US" altLang="zh-CN" i="0" u="sng" smtClean="0"/>
          </a:p>
          <a:p>
            <a:r>
              <a:rPr lang="zh-CN" altLang="en-US" i="0" smtClean="0"/>
              <a:t> </a:t>
            </a:r>
            <a:r>
              <a:rPr lang="en-US" altLang="zh-CN" i="0" smtClean="0"/>
              <a:t>}</a:t>
            </a:r>
          </a:p>
          <a:p>
            <a:r>
              <a:rPr lang="zh-CN" altLang="en-US" i="0" smtClean="0"/>
              <a:t> </a:t>
            </a:r>
          </a:p>
          <a:p>
            <a:r>
              <a:rPr lang="en-US" altLang="zh-CN" i="0" smtClean="0"/>
              <a:t> </a:t>
            </a:r>
            <a:r>
              <a:rPr lang="en-US" altLang="zh-CN" b="1" i="0" smtClean="0">
                <a:solidFill>
                  <a:srgbClr val="0000FF"/>
                </a:solidFill>
              </a:rPr>
              <a:t>class</a:t>
            </a:r>
            <a:r>
              <a:rPr lang="en-US" altLang="zh-CN" b="1" i="0" smtClean="0"/>
              <a:t> FarPlanet </a:t>
            </a:r>
            <a:r>
              <a:rPr lang="en-US" altLang="zh-CN" b="1" i="0" smtClean="0">
                <a:solidFill>
                  <a:srgbClr val="0000FF"/>
                </a:solidFill>
              </a:rPr>
              <a:t>extends</a:t>
            </a:r>
            <a:r>
              <a:rPr lang="en-US" altLang="zh-CN" b="1" i="0" smtClean="0"/>
              <a:t> Planet{</a:t>
            </a:r>
          </a:p>
          <a:p>
            <a:r>
              <a:rPr lang="en-US" altLang="zh-CN" i="0" smtClean="0"/>
              <a:t>    </a:t>
            </a:r>
            <a:r>
              <a:rPr lang="en-US" altLang="zh-CN" b="1" i="0" smtClean="0">
                <a:solidFill>
                  <a:srgbClr val="0000FF"/>
                </a:solidFill>
              </a:rPr>
              <a:t>double</a:t>
            </a:r>
            <a:r>
              <a:rPr lang="en-US" altLang="zh-CN" b="1" i="0" smtClean="0"/>
              <a:t> dist;</a:t>
            </a:r>
          </a:p>
          <a:p>
            <a:r>
              <a:rPr lang="en-US" altLang="zh-CN" b="1" i="0" smtClean="0"/>
              <a:t>    ...</a:t>
            </a:r>
            <a:endParaRPr lang="en-US" altLang="zh-CN" i="0" u="sng" smtClean="0"/>
          </a:p>
          <a:p>
            <a:r>
              <a:rPr lang="zh-CN" altLang="en-US" i="0" smtClean="0"/>
              <a:t> </a:t>
            </a:r>
            <a:r>
              <a:rPr lang="en-US" altLang="zh-CN" i="0" smtClean="0"/>
              <a:t>}</a:t>
            </a:r>
            <a:endParaRPr lang="zh-CN" altLang="en-US" i="0"/>
          </a:p>
        </p:txBody>
      </p:sp>
      <p:sp>
        <p:nvSpPr>
          <p:cNvPr id="7" name="矩形 6"/>
          <p:cNvSpPr/>
          <p:nvPr/>
        </p:nvSpPr>
        <p:spPr>
          <a:xfrm>
            <a:off x="5181600" y="2977277"/>
            <a:ext cx="3733800" cy="2585323"/>
          </a:xfrm>
          <a:prstGeom prst="rect">
            <a:avLst/>
          </a:prstGeom>
          <a:ln>
            <a:solidFill>
              <a:srgbClr val="00B0F0"/>
            </a:solidFill>
          </a:ln>
        </p:spPr>
        <p:txBody>
          <a:bodyPr wrap="square">
            <a:spAutoFit/>
          </a:bodyPr>
          <a:lstStyle/>
          <a:p>
            <a:r>
              <a:rPr lang="en-US" altLang="zh-CN" i="0" smtClean="0"/>
              <a:t> </a:t>
            </a:r>
            <a:r>
              <a:rPr lang="en-US" altLang="zh-CN" b="1" i="0" smtClean="0">
                <a:solidFill>
                  <a:srgbClr val="0000FF"/>
                </a:solidFill>
              </a:rPr>
              <a:t>class</a:t>
            </a:r>
            <a:r>
              <a:rPr lang="en-US" altLang="zh-CN" b="1" i="0" smtClean="0"/>
              <a:t> Planet{</a:t>
            </a:r>
          </a:p>
          <a:p>
            <a:r>
              <a:rPr lang="en-US" altLang="zh-CN" i="0" smtClean="0"/>
              <a:t>    </a:t>
            </a:r>
            <a:r>
              <a:rPr lang="en-US" altLang="zh-CN" b="1" i="0" smtClean="0">
                <a:solidFill>
                  <a:srgbClr val="0000FF"/>
                </a:solidFill>
              </a:rPr>
              <a:t>double</a:t>
            </a:r>
            <a:r>
              <a:rPr lang="en-US" altLang="zh-CN" b="1" i="0" smtClean="0"/>
              <a:t> dist;</a:t>
            </a:r>
          </a:p>
          <a:p>
            <a:r>
              <a:rPr lang="en-US" altLang="zh-CN" b="1" i="0" smtClean="0"/>
              <a:t>    ...</a:t>
            </a:r>
            <a:endParaRPr lang="en-US" altLang="zh-CN" i="0" u="sng" smtClean="0"/>
          </a:p>
          <a:p>
            <a:r>
              <a:rPr lang="zh-CN" altLang="en-US" i="0" smtClean="0"/>
              <a:t> </a:t>
            </a:r>
            <a:r>
              <a:rPr lang="en-US" altLang="zh-CN" i="0" smtClean="0"/>
              <a:t>}</a:t>
            </a:r>
          </a:p>
          <a:p>
            <a:r>
              <a:rPr lang="zh-CN" altLang="en-US" i="0" smtClean="0"/>
              <a:t> </a:t>
            </a:r>
          </a:p>
          <a:p>
            <a:r>
              <a:rPr lang="en-US" altLang="zh-CN" i="0" smtClean="0"/>
              <a:t> </a:t>
            </a:r>
            <a:r>
              <a:rPr lang="en-US" altLang="zh-CN" b="1" i="0" smtClean="0">
                <a:solidFill>
                  <a:srgbClr val="0000FF"/>
                </a:solidFill>
              </a:rPr>
              <a:t>class</a:t>
            </a:r>
            <a:r>
              <a:rPr lang="en-US" altLang="zh-CN" b="1" i="0" smtClean="0"/>
              <a:t> FarPlanet </a:t>
            </a:r>
            <a:r>
              <a:rPr lang="en-US" altLang="zh-CN" b="1" i="0" smtClean="0">
                <a:solidFill>
                  <a:srgbClr val="0000FF"/>
                </a:solidFill>
              </a:rPr>
              <a:t>extends</a:t>
            </a:r>
            <a:r>
              <a:rPr lang="en-US" altLang="zh-CN" b="1" i="0" smtClean="0"/>
              <a:t> Planet{</a:t>
            </a:r>
          </a:p>
          <a:p>
            <a:r>
              <a:rPr lang="en-US" altLang="zh-CN" i="0" smtClean="0"/>
              <a:t>    </a:t>
            </a:r>
            <a:r>
              <a:rPr lang="en-US" altLang="zh-CN" b="1" i="0" smtClean="0"/>
              <a:t>//</a:t>
            </a:r>
            <a:r>
              <a:rPr lang="zh-CN" altLang="en-US" b="1" i="0" smtClean="0"/>
              <a:t>删除声明</a:t>
            </a:r>
            <a:endParaRPr lang="en-US" altLang="zh-CN" b="1" i="0" smtClean="0"/>
          </a:p>
          <a:p>
            <a:r>
              <a:rPr lang="en-US" altLang="zh-CN" b="1" i="0" smtClean="0"/>
              <a:t>    ...</a:t>
            </a:r>
            <a:endParaRPr lang="en-US" altLang="zh-CN" i="0" u="sng" smtClean="0"/>
          </a:p>
          <a:p>
            <a:r>
              <a:rPr lang="zh-CN" altLang="en-US" i="0" smtClean="0"/>
              <a:t> </a:t>
            </a:r>
            <a:r>
              <a:rPr lang="en-US" altLang="zh-CN" i="0" smtClean="0"/>
              <a:t>}</a:t>
            </a:r>
            <a:endParaRPr lang="zh-CN" altLang="en-US" i="0"/>
          </a:p>
        </p:txBody>
      </p:sp>
      <p:sp>
        <p:nvSpPr>
          <p:cNvPr id="8" name="右箭头 7"/>
          <p:cNvSpPr/>
          <p:nvPr/>
        </p:nvSpPr>
        <p:spPr bwMode="auto">
          <a:xfrm>
            <a:off x="4038600" y="4044077"/>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a:xfrm>
            <a:off x="4267200" y="3586877"/>
            <a:ext cx="715260" cy="461665"/>
          </a:xfrm>
          <a:prstGeom prst="rect">
            <a:avLst/>
          </a:prstGeom>
        </p:spPr>
        <p:txBody>
          <a:bodyPr wrap="none">
            <a:spAutoFit/>
          </a:bodyPr>
          <a:lstStyle/>
          <a:p>
            <a:r>
              <a:rPr lang="en-US" altLang="zh-CN" sz="2400" i="0" smtClean="0"/>
              <a:t>IHD</a:t>
            </a:r>
            <a:endParaRPr lang="zh-CN" altLang="en-US" sz="2400" i="0"/>
          </a:p>
        </p:txBody>
      </p:sp>
      <p:pic>
        <p:nvPicPr>
          <p:cNvPr id="50178" name="Picture 2"/>
          <p:cNvPicPr>
            <a:picLocks noChangeAspect="1" noChangeArrowheads="1"/>
          </p:cNvPicPr>
          <p:nvPr/>
        </p:nvPicPr>
        <p:blipFill>
          <a:blip r:embed="rId2"/>
          <a:srcRect/>
          <a:stretch>
            <a:fillRect/>
          </a:stretch>
        </p:blipFill>
        <p:spPr bwMode="auto">
          <a:xfrm>
            <a:off x="533400" y="1752600"/>
            <a:ext cx="8203721" cy="685800"/>
          </a:xfrm>
          <a:prstGeom prst="rect">
            <a:avLst/>
          </a:prstGeom>
          <a:noFill/>
          <a:ln w="9525">
            <a:solidFill>
              <a:srgbClr val="00B05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多态与动态绑定</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55</a:t>
            </a:fld>
            <a:endParaRPr lang="en-US" altLang="zh-CN"/>
          </a:p>
        </p:txBody>
      </p:sp>
      <p:graphicFrame>
        <p:nvGraphicFramePr>
          <p:cNvPr id="5" name="表格 4"/>
          <p:cNvGraphicFramePr>
            <a:graphicFrameLocks noGrp="1"/>
          </p:cNvGraphicFramePr>
          <p:nvPr/>
        </p:nvGraphicFramePr>
        <p:xfrm>
          <a:off x="381000" y="1600200"/>
          <a:ext cx="7772400" cy="3219360"/>
        </p:xfrm>
        <a:graphic>
          <a:graphicData uri="http://schemas.openxmlformats.org/drawingml/2006/table">
            <a:tbl>
              <a:tblPr firstRow="1" bandRow="1">
                <a:tableStyleId>{21E4AEA4-8DFA-4A89-87EB-49C32662AFE0}</a:tableStyleId>
              </a:tblPr>
              <a:tblGrid>
                <a:gridCol w="1295400"/>
                <a:gridCol w="1600200"/>
                <a:gridCol w="4876800"/>
              </a:tblGrid>
              <a:tr h="370840">
                <a:tc>
                  <a:txBody>
                    <a:bodyPr/>
                    <a:lstStyle/>
                    <a:p>
                      <a:pPr algn="ctr">
                        <a:spcBef>
                          <a:spcPts val="300"/>
                        </a:spcBef>
                        <a:spcAft>
                          <a:spcPts val="300"/>
                        </a:spcAft>
                      </a:pPr>
                      <a:r>
                        <a:rPr lang="zh-CN" altLang="en-US" sz="2000" smtClean="0"/>
                        <a:t>算子</a:t>
                      </a:r>
                      <a:endParaRPr lang="zh-CN" altLang="en-US" sz="2000"/>
                    </a:p>
                  </a:txBody>
                  <a:tcPr marT="72000" marB="72000"/>
                </a:tc>
                <a:tc>
                  <a:txBody>
                    <a:bodyPr/>
                    <a:lstStyle/>
                    <a:p>
                      <a:pPr algn="ctr">
                        <a:spcBef>
                          <a:spcPts val="300"/>
                        </a:spcBef>
                        <a:spcAft>
                          <a:spcPts val="300"/>
                        </a:spcAft>
                      </a:pPr>
                      <a:r>
                        <a:rPr lang="zh-CN" altLang="en-US" sz="2000" smtClean="0"/>
                        <a:t>定义域</a:t>
                      </a:r>
                      <a:endParaRPr lang="zh-CN" altLang="en-US" sz="2000"/>
                    </a:p>
                  </a:txBody>
                  <a:tcPr marT="72000" marB="72000"/>
                </a:tc>
                <a:tc>
                  <a:txBody>
                    <a:bodyPr/>
                    <a:lstStyle/>
                    <a:p>
                      <a:pPr algn="ctr">
                        <a:spcBef>
                          <a:spcPts val="300"/>
                        </a:spcBef>
                        <a:spcAft>
                          <a:spcPts val="300"/>
                        </a:spcAft>
                      </a:pPr>
                      <a:r>
                        <a:rPr lang="zh-CN" altLang="en-US" sz="2000" smtClean="0"/>
                        <a:t>说明</a:t>
                      </a:r>
                      <a:endParaRPr lang="zh-CN" altLang="en-US" sz="2000"/>
                    </a:p>
                  </a:txBody>
                  <a:tcPr marT="72000" marB="72000"/>
                </a:tc>
              </a:tr>
              <a:tr h="370840">
                <a:tc>
                  <a:txBody>
                    <a:bodyPr/>
                    <a:lstStyle/>
                    <a:p>
                      <a:pPr algn="ctr">
                        <a:spcBef>
                          <a:spcPts val="300"/>
                        </a:spcBef>
                        <a:spcAft>
                          <a:spcPts val="300"/>
                        </a:spcAft>
                      </a:pPr>
                      <a:r>
                        <a:rPr lang="en-US" altLang="zh-CN" sz="1800" smtClean="0"/>
                        <a:t>PMC</a:t>
                      </a:r>
                      <a:endParaRPr lang="zh-CN" altLang="en-US" sz="1800"/>
                    </a:p>
                  </a:txBody>
                  <a:tcPr marT="72000" marB="72000"/>
                </a:tc>
                <a:tc>
                  <a:txBody>
                    <a:bodyPr/>
                    <a:lstStyle/>
                    <a:p>
                      <a:pPr algn="ctr">
                        <a:spcBef>
                          <a:spcPts val="300"/>
                        </a:spcBef>
                        <a:spcAft>
                          <a:spcPts val="300"/>
                        </a:spcAft>
                      </a:pPr>
                      <a:r>
                        <a:rPr lang="zh-CN" altLang="en-US" sz="1800" smtClean="0"/>
                        <a:t>对象实例化</a:t>
                      </a:r>
                      <a:endParaRPr lang="zh-CN" altLang="en-US" sz="1800"/>
                    </a:p>
                  </a:txBody>
                  <a:tcPr marT="72000" marB="72000"/>
                </a:tc>
                <a:tc>
                  <a:txBody>
                    <a:bodyPr/>
                    <a:lstStyle/>
                    <a:p>
                      <a:pPr>
                        <a:spcBef>
                          <a:spcPts val="300"/>
                        </a:spcBef>
                        <a:spcAft>
                          <a:spcPts val="300"/>
                        </a:spcAft>
                      </a:pPr>
                      <a:r>
                        <a:rPr lang="zh-CN" altLang="en-US" sz="1800" smtClean="0"/>
                        <a:t>若</a:t>
                      </a:r>
                      <a:r>
                        <a:rPr lang="en-US" altLang="zh-CN" sz="1800" smtClean="0"/>
                        <a:t>t1</a:t>
                      </a:r>
                      <a:r>
                        <a:rPr lang="zh-CN" altLang="en-US" sz="1800" smtClean="0"/>
                        <a:t>为子类类型而</a:t>
                      </a:r>
                      <a:r>
                        <a:rPr lang="en-US" altLang="zh-CN" sz="1800" smtClean="0"/>
                        <a:t>t2</a:t>
                      </a:r>
                      <a:r>
                        <a:rPr lang="zh-CN" altLang="en-US" sz="1800" smtClean="0"/>
                        <a:t>为父类类型，当使用</a:t>
                      </a:r>
                      <a:r>
                        <a:rPr lang="en-US" altLang="zh-CN" sz="1800" smtClean="0"/>
                        <a:t>new</a:t>
                      </a:r>
                      <a:r>
                        <a:rPr lang="zh-CN" altLang="en-US" sz="1800" smtClean="0"/>
                        <a:t>进行对象实例化时，使用</a:t>
                      </a:r>
                      <a:r>
                        <a:rPr lang="en-US" altLang="zh-CN" sz="1800" smtClean="0"/>
                        <a:t>t2</a:t>
                      </a:r>
                      <a:r>
                        <a:rPr lang="zh-CN" altLang="en-US" sz="1800" smtClean="0"/>
                        <a:t>替换</a:t>
                      </a:r>
                      <a:r>
                        <a:rPr lang="en-US" altLang="zh-CN" sz="1800" smtClean="0"/>
                        <a:t>t1</a:t>
                      </a:r>
                      <a:endParaRPr lang="zh-CN" altLang="en-US" sz="1800"/>
                    </a:p>
                  </a:txBody>
                  <a:tcPr marT="72000" marB="72000"/>
                </a:tc>
              </a:tr>
              <a:tr h="370840">
                <a:tc>
                  <a:txBody>
                    <a:bodyPr/>
                    <a:lstStyle/>
                    <a:p>
                      <a:pPr algn="ctr">
                        <a:spcBef>
                          <a:spcPts val="300"/>
                        </a:spcBef>
                        <a:spcAft>
                          <a:spcPts val="300"/>
                        </a:spcAft>
                      </a:pPr>
                      <a:r>
                        <a:rPr lang="en-US" altLang="zh-CN" sz="1800" smtClean="0"/>
                        <a:t>PMD</a:t>
                      </a:r>
                      <a:endParaRPr lang="zh-CN" altLang="en-US" sz="1800"/>
                    </a:p>
                  </a:txBody>
                  <a:tcPr marT="72000" marB="72000"/>
                </a:tc>
                <a:tc>
                  <a:txBody>
                    <a:bodyPr/>
                    <a:lstStyle/>
                    <a:p>
                      <a:pPr algn="ctr">
                        <a:spcBef>
                          <a:spcPts val="300"/>
                        </a:spcBef>
                        <a:spcAft>
                          <a:spcPts val="300"/>
                        </a:spcAft>
                      </a:pPr>
                      <a:r>
                        <a:rPr lang="zh-CN" altLang="en-US" sz="1800" smtClean="0"/>
                        <a:t>对象声明</a:t>
                      </a:r>
                      <a:endParaRPr lang="zh-CN" altLang="en-US" sz="1800"/>
                    </a:p>
                  </a:txBody>
                  <a:tcPr marT="72000" marB="72000"/>
                </a:tc>
                <a:tc>
                  <a:txBody>
                    <a:bodyPr/>
                    <a:lstStyle/>
                    <a:p>
                      <a:pPr>
                        <a:spcBef>
                          <a:spcPts val="300"/>
                        </a:spcBef>
                        <a:spcAft>
                          <a:spcPts val="300"/>
                        </a:spcAft>
                      </a:pPr>
                      <a:r>
                        <a:rPr lang="zh-CN" altLang="en-US" sz="1800" smtClean="0"/>
                        <a:t>若对象</a:t>
                      </a:r>
                      <a:r>
                        <a:rPr lang="en-US" altLang="zh-CN" sz="1800" smtClean="0"/>
                        <a:t>x</a:t>
                      </a:r>
                      <a:r>
                        <a:rPr lang="zh-CN" altLang="en-US" sz="1800" smtClean="0"/>
                        <a:t>的类型为</a:t>
                      </a:r>
                      <a:r>
                        <a:rPr lang="en-US" altLang="zh-CN" sz="1800" smtClean="0"/>
                        <a:t>t1</a:t>
                      </a:r>
                      <a:r>
                        <a:rPr lang="zh-CN" altLang="en-US" sz="1800" smtClean="0"/>
                        <a:t>，则使用其父类</a:t>
                      </a:r>
                      <a:r>
                        <a:rPr lang="en-US" altLang="zh-CN" sz="1800" smtClean="0"/>
                        <a:t>t2</a:t>
                      </a:r>
                      <a:r>
                        <a:rPr lang="zh-CN" altLang="en-US" sz="1800" smtClean="0"/>
                        <a:t>替换它</a:t>
                      </a:r>
                      <a:endParaRPr lang="zh-CN" altLang="en-US" sz="1800"/>
                    </a:p>
                  </a:txBody>
                  <a:tcPr marT="72000" marB="72000"/>
                </a:tc>
              </a:tr>
              <a:tr h="370840">
                <a:tc>
                  <a:txBody>
                    <a:bodyPr/>
                    <a:lstStyle/>
                    <a:p>
                      <a:pPr algn="ctr">
                        <a:spcBef>
                          <a:spcPts val="300"/>
                        </a:spcBef>
                        <a:spcAft>
                          <a:spcPts val="300"/>
                        </a:spcAft>
                      </a:pPr>
                      <a:r>
                        <a:rPr lang="en-US" altLang="zh-CN" sz="1800" smtClean="0"/>
                        <a:t>PPD</a:t>
                      </a:r>
                      <a:endParaRPr lang="zh-CN" altLang="en-US" sz="1800"/>
                    </a:p>
                  </a:txBody>
                  <a:tcPr marT="72000" marB="72000"/>
                </a:tc>
                <a:tc>
                  <a:txBody>
                    <a:bodyPr/>
                    <a:lstStyle/>
                    <a:p>
                      <a:pPr algn="ctr">
                        <a:spcBef>
                          <a:spcPts val="300"/>
                        </a:spcBef>
                        <a:spcAft>
                          <a:spcPts val="300"/>
                        </a:spcAft>
                      </a:pPr>
                      <a:r>
                        <a:rPr lang="zh-CN" altLang="en-US" sz="1800" smtClean="0"/>
                        <a:t>参数</a:t>
                      </a:r>
                      <a:endParaRPr lang="zh-CN" altLang="en-US" sz="1800"/>
                    </a:p>
                  </a:txBody>
                  <a:tcPr marT="72000" marB="720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zh-CN" altLang="en-US" sz="1800" smtClean="0"/>
                        <a:t>若对象</a:t>
                      </a:r>
                      <a:r>
                        <a:rPr lang="en-US" altLang="zh-CN" sz="1800" smtClean="0"/>
                        <a:t>x</a:t>
                      </a:r>
                      <a:r>
                        <a:rPr lang="zh-CN" altLang="en-US" sz="1800" smtClean="0"/>
                        <a:t>的类型为</a:t>
                      </a:r>
                      <a:r>
                        <a:rPr lang="en-US" altLang="zh-CN" sz="1800" smtClean="0"/>
                        <a:t>t1</a:t>
                      </a:r>
                      <a:r>
                        <a:rPr lang="zh-CN" altLang="en-US" sz="1800" smtClean="0"/>
                        <a:t>，其父类类型为</a:t>
                      </a:r>
                      <a:r>
                        <a:rPr lang="en-US" altLang="zh-CN" sz="1800" smtClean="0"/>
                        <a:t>t2</a:t>
                      </a:r>
                      <a:r>
                        <a:rPr lang="zh-CN" altLang="en-US" sz="1800" smtClean="0"/>
                        <a:t>，则当</a:t>
                      </a:r>
                      <a:r>
                        <a:rPr lang="en-US" altLang="zh-CN" sz="1800" smtClean="0"/>
                        <a:t>t1</a:t>
                      </a:r>
                      <a:r>
                        <a:rPr lang="zh-CN" altLang="en-US" sz="1800" smtClean="0"/>
                        <a:t>在方法的参数中出现时，用</a:t>
                      </a:r>
                      <a:r>
                        <a:rPr lang="en-US" altLang="zh-CN" sz="1800" smtClean="0"/>
                        <a:t>t2</a:t>
                      </a:r>
                      <a:r>
                        <a:rPr lang="zh-CN" altLang="en-US" sz="1800" smtClean="0"/>
                        <a:t>对其进行替换</a:t>
                      </a:r>
                    </a:p>
                  </a:txBody>
                  <a:tcPr marT="72000" marB="72000"/>
                </a:tc>
              </a:tr>
              <a:tr h="370840">
                <a:tc>
                  <a:txBody>
                    <a:bodyPr/>
                    <a:lstStyle/>
                    <a:p>
                      <a:pPr algn="ctr">
                        <a:spcBef>
                          <a:spcPts val="300"/>
                        </a:spcBef>
                        <a:spcAft>
                          <a:spcPts val="300"/>
                        </a:spcAft>
                      </a:pPr>
                      <a:r>
                        <a:rPr lang="en-US" altLang="zh-CN" sz="1800" smtClean="0"/>
                        <a:t>PRV</a:t>
                      </a:r>
                      <a:endParaRPr lang="zh-CN" altLang="en-US" sz="1800"/>
                    </a:p>
                  </a:txBody>
                  <a:tcPr marT="72000" marB="72000"/>
                </a:tc>
                <a:tc>
                  <a:txBody>
                    <a:bodyPr/>
                    <a:lstStyle/>
                    <a:p>
                      <a:pPr algn="ctr">
                        <a:spcBef>
                          <a:spcPts val="300"/>
                        </a:spcBef>
                        <a:spcAft>
                          <a:spcPts val="300"/>
                        </a:spcAft>
                      </a:pPr>
                      <a:r>
                        <a:rPr lang="zh-CN" altLang="en-US" sz="1800" smtClean="0"/>
                        <a:t>对象声明</a:t>
                      </a:r>
                      <a:endParaRPr lang="zh-CN" altLang="en-US" sz="1800"/>
                    </a:p>
                  </a:txBody>
                  <a:tcPr marT="72000" marB="72000"/>
                </a:tc>
                <a:tc>
                  <a:txBody>
                    <a:bodyPr/>
                    <a:lstStyle/>
                    <a:p>
                      <a:pPr>
                        <a:spcBef>
                          <a:spcPts val="300"/>
                        </a:spcBef>
                        <a:spcAft>
                          <a:spcPts val="300"/>
                        </a:spcAft>
                      </a:pPr>
                      <a:r>
                        <a:rPr lang="zh-CN" altLang="en-US" sz="1800" smtClean="0"/>
                        <a:t>若两个对象</a:t>
                      </a:r>
                      <a:r>
                        <a:rPr lang="en-US" altLang="zh-CN" sz="1800" smtClean="0"/>
                        <a:t>o1</a:t>
                      </a:r>
                      <a:r>
                        <a:rPr lang="zh-CN" altLang="en-US" sz="1800" smtClean="0"/>
                        <a:t>与</a:t>
                      </a:r>
                      <a:r>
                        <a:rPr lang="en-US" altLang="zh-CN" sz="1800" smtClean="0"/>
                        <a:t>o2</a:t>
                      </a:r>
                      <a:r>
                        <a:rPr lang="zh-CN" altLang="en-US" sz="1800" smtClean="0"/>
                        <a:t>类型兼容，且在同一上下文中声明，那么当</a:t>
                      </a:r>
                      <a:r>
                        <a:rPr lang="en-US" altLang="zh-CN" sz="1800" smtClean="0"/>
                        <a:t>o1</a:t>
                      </a:r>
                      <a:r>
                        <a:rPr lang="zh-CN" altLang="en-US" sz="1800" smtClean="0"/>
                        <a:t>在赋值语句右端出现时，使用</a:t>
                      </a:r>
                      <a:r>
                        <a:rPr lang="en-US" altLang="zh-CN" sz="1800" smtClean="0"/>
                        <a:t>o2</a:t>
                      </a:r>
                      <a:r>
                        <a:rPr lang="zh-CN" altLang="en-US" sz="1800" smtClean="0"/>
                        <a:t>对其进行替换</a:t>
                      </a:r>
                      <a:endParaRPr lang="zh-CN" altLang="en-US" sz="1800"/>
                    </a:p>
                  </a:txBody>
                  <a:tcPr marT="72000" marB="72000"/>
                </a:tc>
              </a:tr>
            </a:tbl>
          </a:graphicData>
        </a:graphic>
      </p:graphicFrame>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实例：多态与动态绑定</a:t>
            </a:r>
            <a:endParaRPr lang="en-US" altLang="zh-CN" smtClean="0"/>
          </a:p>
          <a:p>
            <a:r>
              <a:rPr lang="zh-CN" altLang="en-US" smtClean="0"/>
              <a:t>假设</a:t>
            </a:r>
            <a:r>
              <a:rPr lang="en-US" altLang="zh-CN" smtClean="0"/>
              <a:t>Planet</a:t>
            </a:r>
            <a:r>
              <a:rPr lang="zh-CN" altLang="en-US" smtClean="0"/>
              <a:t>是</a:t>
            </a:r>
            <a:r>
              <a:rPr lang="en-US" altLang="zh-CN" smtClean="0"/>
              <a:t>FarPlanet</a:t>
            </a:r>
            <a:r>
              <a:rPr lang="zh-CN" altLang="en-US" smtClean="0"/>
              <a:t>的父类</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56</a:t>
            </a:fld>
            <a:endParaRPr lang="en-US" altLang="zh-CN"/>
          </a:p>
        </p:txBody>
      </p:sp>
      <p:sp>
        <p:nvSpPr>
          <p:cNvPr id="6" name="矩形 5"/>
          <p:cNvSpPr/>
          <p:nvPr/>
        </p:nvSpPr>
        <p:spPr>
          <a:xfrm>
            <a:off x="762000" y="2895600"/>
            <a:ext cx="2667000" cy="872034"/>
          </a:xfrm>
          <a:prstGeom prst="rect">
            <a:avLst/>
          </a:prstGeom>
          <a:ln>
            <a:solidFill>
              <a:srgbClr val="00B0F0"/>
            </a:solidFill>
          </a:ln>
        </p:spPr>
        <p:txBody>
          <a:bodyPr wrap="square">
            <a:spAutoFit/>
          </a:bodyPr>
          <a:lstStyle/>
          <a:p>
            <a:pPr>
              <a:lnSpc>
                <a:spcPct val="150000"/>
              </a:lnSpc>
            </a:pPr>
            <a:r>
              <a:rPr lang="en-US" altLang="zh-CN" i="0" smtClean="0"/>
              <a:t> </a:t>
            </a:r>
            <a:r>
              <a:rPr lang="en-US" altLang="zh-CN" b="1" i="0" smtClean="0"/>
              <a:t>FarPlanet p;</a:t>
            </a:r>
          </a:p>
          <a:p>
            <a:pPr>
              <a:lnSpc>
                <a:spcPct val="150000"/>
              </a:lnSpc>
            </a:pPr>
            <a:r>
              <a:rPr lang="en-US" altLang="zh-CN" b="1" i="0" smtClean="0"/>
              <a:t> p = </a:t>
            </a:r>
            <a:r>
              <a:rPr lang="en-US" altLang="zh-CN" b="1" i="0" smtClean="0">
                <a:solidFill>
                  <a:srgbClr val="0000FF"/>
                </a:solidFill>
              </a:rPr>
              <a:t>new</a:t>
            </a:r>
            <a:r>
              <a:rPr lang="zh-CN" altLang="en-US" i="0" smtClean="0"/>
              <a:t>  </a:t>
            </a:r>
            <a:r>
              <a:rPr lang="en-US" altLang="zh-CN" i="0" smtClean="0"/>
              <a:t> </a:t>
            </a:r>
            <a:r>
              <a:rPr lang="en-US" altLang="zh-CN" b="1" i="0" smtClean="0"/>
              <a:t>FarPlanet(); </a:t>
            </a:r>
            <a:endParaRPr lang="zh-CN" altLang="en-US" i="0"/>
          </a:p>
        </p:txBody>
      </p:sp>
      <p:sp>
        <p:nvSpPr>
          <p:cNvPr id="8" name="右箭头 7"/>
          <p:cNvSpPr/>
          <p:nvPr/>
        </p:nvSpPr>
        <p:spPr bwMode="auto">
          <a:xfrm>
            <a:off x="3886200" y="3276600"/>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a:xfrm>
            <a:off x="4114800" y="2819400"/>
            <a:ext cx="869149" cy="461665"/>
          </a:xfrm>
          <a:prstGeom prst="rect">
            <a:avLst/>
          </a:prstGeom>
        </p:spPr>
        <p:txBody>
          <a:bodyPr wrap="none">
            <a:spAutoFit/>
          </a:bodyPr>
          <a:lstStyle/>
          <a:p>
            <a:r>
              <a:rPr lang="en-US" altLang="zh-CN" sz="2400" i="0" smtClean="0"/>
              <a:t>PMC</a:t>
            </a:r>
            <a:endParaRPr lang="zh-CN" altLang="en-US" sz="2400" i="0"/>
          </a:p>
        </p:txBody>
      </p:sp>
      <p:sp>
        <p:nvSpPr>
          <p:cNvPr id="10" name="矩形 9"/>
          <p:cNvSpPr/>
          <p:nvPr/>
        </p:nvSpPr>
        <p:spPr>
          <a:xfrm>
            <a:off x="5638800" y="2895600"/>
            <a:ext cx="2667000" cy="872034"/>
          </a:xfrm>
          <a:prstGeom prst="rect">
            <a:avLst/>
          </a:prstGeom>
          <a:ln>
            <a:solidFill>
              <a:srgbClr val="00B0F0"/>
            </a:solidFill>
          </a:ln>
        </p:spPr>
        <p:txBody>
          <a:bodyPr wrap="square">
            <a:spAutoFit/>
          </a:bodyPr>
          <a:lstStyle/>
          <a:p>
            <a:pPr>
              <a:lnSpc>
                <a:spcPct val="150000"/>
              </a:lnSpc>
            </a:pPr>
            <a:r>
              <a:rPr lang="en-US" altLang="zh-CN" i="0" smtClean="0"/>
              <a:t> </a:t>
            </a:r>
            <a:r>
              <a:rPr lang="en-US" altLang="zh-CN" b="1" i="0" smtClean="0"/>
              <a:t>Planet p;</a:t>
            </a:r>
          </a:p>
          <a:p>
            <a:pPr>
              <a:lnSpc>
                <a:spcPct val="150000"/>
              </a:lnSpc>
            </a:pPr>
            <a:r>
              <a:rPr lang="en-US" altLang="zh-CN" b="1" i="0" smtClean="0"/>
              <a:t> p = </a:t>
            </a:r>
            <a:r>
              <a:rPr lang="en-US" altLang="zh-CN" b="1" i="0" smtClean="0">
                <a:solidFill>
                  <a:srgbClr val="0000FF"/>
                </a:solidFill>
              </a:rPr>
              <a:t>new</a:t>
            </a:r>
            <a:r>
              <a:rPr lang="zh-CN" altLang="en-US" i="0" smtClean="0"/>
              <a:t>  </a:t>
            </a:r>
            <a:r>
              <a:rPr lang="en-US" altLang="zh-CN" i="0" smtClean="0"/>
              <a:t> </a:t>
            </a:r>
            <a:r>
              <a:rPr lang="en-US" altLang="zh-CN" b="1" i="0" smtClean="0"/>
              <a:t>FarPlanet(); </a:t>
            </a:r>
            <a:endParaRPr lang="zh-CN" altLang="en-US" i="0"/>
          </a:p>
        </p:txBody>
      </p:sp>
      <p:sp>
        <p:nvSpPr>
          <p:cNvPr id="11" name="矩形 10"/>
          <p:cNvSpPr/>
          <p:nvPr/>
        </p:nvSpPr>
        <p:spPr>
          <a:xfrm>
            <a:off x="762000" y="4842966"/>
            <a:ext cx="2667000" cy="872034"/>
          </a:xfrm>
          <a:prstGeom prst="rect">
            <a:avLst/>
          </a:prstGeom>
          <a:ln>
            <a:solidFill>
              <a:srgbClr val="00B0F0"/>
            </a:solidFill>
          </a:ln>
        </p:spPr>
        <p:txBody>
          <a:bodyPr wrap="square">
            <a:spAutoFit/>
          </a:bodyPr>
          <a:lstStyle/>
          <a:p>
            <a:pPr>
              <a:lnSpc>
                <a:spcPct val="150000"/>
              </a:lnSpc>
            </a:pPr>
            <a:r>
              <a:rPr lang="en-US" altLang="zh-CN" i="0" smtClean="0"/>
              <a:t> </a:t>
            </a:r>
            <a:r>
              <a:rPr lang="en-US" altLang="zh-CN" b="1" i="0" smtClean="0"/>
              <a:t>Planet p;</a:t>
            </a:r>
          </a:p>
          <a:p>
            <a:pPr>
              <a:lnSpc>
                <a:spcPct val="150000"/>
              </a:lnSpc>
            </a:pPr>
            <a:r>
              <a:rPr lang="en-US" altLang="zh-CN" b="1" i="0" smtClean="0"/>
              <a:t> p = </a:t>
            </a:r>
            <a:r>
              <a:rPr lang="en-US" altLang="zh-CN" b="1" i="0" smtClean="0">
                <a:solidFill>
                  <a:srgbClr val="0000FF"/>
                </a:solidFill>
              </a:rPr>
              <a:t>new</a:t>
            </a:r>
            <a:r>
              <a:rPr lang="zh-CN" altLang="en-US" i="0" smtClean="0"/>
              <a:t>  </a:t>
            </a:r>
            <a:r>
              <a:rPr lang="en-US" altLang="zh-CN" i="0" smtClean="0"/>
              <a:t> </a:t>
            </a:r>
            <a:r>
              <a:rPr lang="en-US" altLang="zh-CN" b="1" i="0" smtClean="0"/>
              <a:t>Planet(); </a:t>
            </a:r>
            <a:endParaRPr lang="zh-CN" altLang="en-US" i="0"/>
          </a:p>
        </p:txBody>
      </p:sp>
      <p:sp>
        <p:nvSpPr>
          <p:cNvPr id="12" name="右箭头 11"/>
          <p:cNvSpPr/>
          <p:nvPr/>
        </p:nvSpPr>
        <p:spPr bwMode="auto">
          <a:xfrm>
            <a:off x="3886200" y="5223966"/>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13" name="矩形 12"/>
          <p:cNvSpPr/>
          <p:nvPr/>
        </p:nvSpPr>
        <p:spPr>
          <a:xfrm>
            <a:off x="4114800" y="4766766"/>
            <a:ext cx="869149" cy="461665"/>
          </a:xfrm>
          <a:prstGeom prst="rect">
            <a:avLst/>
          </a:prstGeom>
        </p:spPr>
        <p:txBody>
          <a:bodyPr wrap="none">
            <a:spAutoFit/>
          </a:bodyPr>
          <a:lstStyle/>
          <a:p>
            <a:r>
              <a:rPr lang="en-US" altLang="zh-CN" sz="2400" i="0" smtClean="0"/>
              <a:t>PMD</a:t>
            </a:r>
            <a:endParaRPr lang="zh-CN" altLang="en-US" sz="2400" i="0"/>
          </a:p>
        </p:txBody>
      </p:sp>
      <p:sp>
        <p:nvSpPr>
          <p:cNvPr id="14" name="矩形 13"/>
          <p:cNvSpPr/>
          <p:nvPr/>
        </p:nvSpPr>
        <p:spPr>
          <a:xfrm>
            <a:off x="5638800" y="4842966"/>
            <a:ext cx="2667000" cy="784830"/>
          </a:xfrm>
          <a:prstGeom prst="rect">
            <a:avLst/>
          </a:prstGeom>
          <a:ln>
            <a:solidFill>
              <a:srgbClr val="00B0F0"/>
            </a:solidFill>
          </a:ln>
        </p:spPr>
        <p:txBody>
          <a:bodyPr wrap="square">
            <a:spAutoFit/>
          </a:bodyPr>
          <a:lstStyle/>
          <a:p>
            <a:pPr>
              <a:lnSpc>
                <a:spcPct val="150000"/>
              </a:lnSpc>
            </a:pPr>
            <a:r>
              <a:rPr lang="en-US" altLang="zh-CN" i="0" smtClean="0"/>
              <a:t> </a:t>
            </a:r>
            <a:r>
              <a:rPr lang="en-US" altLang="zh-CN" b="1" i="0" smtClean="0"/>
              <a:t>Planet p;</a:t>
            </a:r>
          </a:p>
          <a:p>
            <a:r>
              <a:rPr lang="en-US" altLang="zh-CN" b="1" i="0" smtClean="0"/>
              <a:t> p = </a:t>
            </a:r>
            <a:r>
              <a:rPr lang="en-US" altLang="zh-CN" b="1" i="0" smtClean="0">
                <a:solidFill>
                  <a:srgbClr val="0000FF"/>
                </a:solidFill>
              </a:rPr>
              <a:t>new</a:t>
            </a:r>
            <a:r>
              <a:rPr lang="zh-CN" altLang="en-US" i="0" smtClean="0"/>
              <a:t>  </a:t>
            </a:r>
            <a:r>
              <a:rPr lang="en-US" altLang="zh-CN" i="0" smtClean="0"/>
              <a:t> </a:t>
            </a:r>
            <a:r>
              <a:rPr lang="en-US" altLang="zh-CN" b="1" i="0" smtClean="0"/>
              <a:t>FarPlanet(); </a:t>
            </a:r>
            <a:endParaRPr lang="zh-CN" altLang="en-US" i="0"/>
          </a:p>
        </p:txBody>
      </p:sp>
      <p:pic>
        <p:nvPicPr>
          <p:cNvPr id="49154" name="Picture 2"/>
          <p:cNvPicPr>
            <a:picLocks noChangeAspect="1" noChangeArrowheads="1"/>
          </p:cNvPicPr>
          <p:nvPr/>
        </p:nvPicPr>
        <p:blipFill>
          <a:blip r:embed="rId2"/>
          <a:srcRect/>
          <a:stretch>
            <a:fillRect/>
          </a:stretch>
        </p:blipFill>
        <p:spPr bwMode="auto">
          <a:xfrm>
            <a:off x="762000" y="2057400"/>
            <a:ext cx="7625166" cy="685800"/>
          </a:xfrm>
          <a:prstGeom prst="rect">
            <a:avLst/>
          </a:prstGeom>
          <a:noFill/>
          <a:ln w="9525">
            <a:solidFill>
              <a:srgbClr val="00B050"/>
            </a:solid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533400" y="4114800"/>
            <a:ext cx="8077200" cy="457200"/>
          </a:xfrm>
          <a:prstGeom prst="rect">
            <a:avLst/>
          </a:prstGeom>
          <a:noFill/>
          <a:ln w="9525">
            <a:solidFill>
              <a:srgbClr val="00B05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P spid="11" grpId="0" animBg="1"/>
      <p:bldP spid="12" grpId="0" animBg="1"/>
      <p:bldP spid="13"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方法重载</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57</a:t>
            </a:fld>
            <a:endParaRPr lang="en-US" altLang="zh-CN"/>
          </a:p>
        </p:txBody>
      </p:sp>
      <p:graphicFrame>
        <p:nvGraphicFramePr>
          <p:cNvPr id="5" name="表格 4"/>
          <p:cNvGraphicFramePr>
            <a:graphicFrameLocks noGrp="1"/>
          </p:cNvGraphicFramePr>
          <p:nvPr/>
        </p:nvGraphicFramePr>
        <p:xfrm>
          <a:off x="381000" y="1600200"/>
          <a:ext cx="7772400" cy="2482080"/>
        </p:xfrm>
        <a:graphic>
          <a:graphicData uri="http://schemas.openxmlformats.org/drawingml/2006/table">
            <a:tbl>
              <a:tblPr firstRow="1" bandRow="1">
                <a:tableStyleId>{21E4AEA4-8DFA-4A89-87EB-49C32662AFE0}</a:tableStyleId>
              </a:tblPr>
              <a:tblGrid>
                <a:gridCol w="1295400"/>
                <a:gridCol w="1600200"/>
                <a:gridCol w="4876800"/>
              </a:tblGrid>
              <a:tr h="370840">
                <a:tc>
                  <a:txBody>
                    <a:bodyPr/>
                    <a:lstStyle/>
                    <a:p>
                      <a:pPr algn="ctr">
                        <a:spcBef>
                          <a:spcPts val="300"/>
                        </a:spcBef>
                        <a:spcAft>
                          <a:spcPts val="300"/>
                        </a:spcAft>
                      </a:pPr>
                      <a:r>
                        <a:rPr lang="zh-CN" altLang="en-US" sz="2000" smtClean="0"/>
                        <a:t>算子</a:t>
                      </a:r>
                      <a:endParaRPr lang="zh-CN" altLang="en-US" sz="2000"/>
                    </a:p>
                  </a:txBody>
                  <a:tcPr marT="108000" marB="108000"/>
                </a:tc>
                <a:tc>
                  <a:txBody>
                    <a:bodyPr/>
                    <a:lstStyle/>
                    <a:p>
                      <a:pPr algn="ctr">
                        <a:spcBef>
                          <a:spcPts val="300"/>
                        </a:spcBef>
                        <a:spcAft>
                          <a:spcPts val="300"/>
                        </a:spcAft>
                      </a:pPr>
                      <a:r>
                        <a:rPr lang="zh-CN" altLang="en-US" sz="2000" smtClean="0"/>
                        <a:t>定义域</a:t>
                      </a:r>
                      <a:endParaRPr lang="zh-CN" altLang="en-US" sz="2000"/>
                    </a:p>
                  </a:txBody>
                  <a:tcPr marT="108000" marB="108000"/>
                </a:tc>
                <a:tc>
                  <a:txBody>
                    <a:bodyPr/>
                    <a:lstStyle/>
                    <a:p>
                      <a:pPr algn="ctr">
                        <a:spcBef>
                          <a:spcPts val="300"/>
                        </a:spcBef>
                        <a:spcAft>
                          <a:spcPts val="300"/>
                        </a:spcAft>
                      </a:pPr>
                      <a:r>
                        <a:rPr lang="zh-CN" altLang="en-US" sz="2000" smtClean="0"/>
                        <a:t>说明</a:t>
                      </a:r>
                      <a:endParaRPr lang="zh-CN" altLang="en-US" sz="2000"/>
                    </a:p>
                  </a:txBody>
                  <a:tcPr marT="108000" marB="108000"/>
                </a:tc>
              </a:tr>
              <a:tr h="370840">
                <a:tc>
                  <a:txBody>
                    <a:bodyPr/>
                    <a:lstStyle/>
                    <a:p>
                      <a:pPr algn="ctr">
                        <a:spcBef>
                          <a:spcPts val="300"/>
                        </a:spcBef>
                        <a:spcAft>
                          <a:spcPts val="300"/>
                        </a:spcAft>
                      </a:pPr>
                      <a:r>
                        <a:rPr lang="en-US" altLang="zh-CN" sz="1800" smtClean="0"/>
                        <a:t>OMR</a:t>
                      </a:r>
                      <a:endParaRPr lang="zh-CN" altLang="en-US" sz="1800"/>
                    </a:p>
                  </a:txBody>
                  <a:tcPr marT="108000" marB="108000"/>
                </a:tc>
                <a:tc>
                  <a:txBody>
                    <a:bodyPr/>
                    <a:lstStyle/>
                    <a:p>
                      <a:pPr algn="ctr">
                        <a:spcBef>
                          <a:spcPts val="300"/>
                        </a:spcBef>
                        <a:spcAft>
                          <a:spcPts val="300"/>
                        </a:spcAft>
                      </a:pPr>
                      <a:r>
                        <a:rPr lang="zh-CN" altLang="en-US" sz="1800" smtClean="0"/>
                        <a:t>重载方法</a:t>
                      </a:r>
                      <a:endParaRPr lang="zh-CN" altLang="en-US" sz="1800"/>
                    </a:p>
                  </a:txBody>
                  <a:tcPr marT="108000" marB="108000"/>
                </a:tc>
                <a:tc>
                  <a:txBody>
                    <a:bodyPr/>
                    <a:lstStyle/>
                    <a:p>
                      <a:pPr>
                        <a:spcBef>
                          <a:spcPts val="300"/>
                        </a:spcBef>
                        <a:spcAft>
                          <a:spcPts val="300"/>
                        </a:spcAft>
                      </a:pPr>
                      <a:r>
                        <a:rPr lang="zh-CN" altLang="en-US" sz="1800" smtClean="0"/>
                        <a:t>互换重载方法的方法体</a:t>
                      </a:r>
                      <a:endParaRPr lang="zh-CN" altLang="en-US" sz="1800"/>
                    </a:p>
                  </a:txBody>
                  <a:tcPr marT="108000" marB="108000"/>
                </a:tc>
              </a:tr>
              <a:tr h="370840">
                <a:tc>
                  <a:txBody>
                    <a:bodyPr/>
                    <a:lstStyle/>
                    <a:p>
                      <a:pPr algn="ctr">
                        <a:spcBef>
                          <a:spcPts val="300"/>
                        </a:spcBef>
                        <a:spcAft>
                          <a:spcPts val="300"/>
                        </a:spcAft>
                      </a:pPr>
                      <a:r>
                        <a:rPr lang="en-US" altLang="zh-CN" sz="1800" smtClean="0"/>
                        <a:t>OMD</a:t>
                      </a:r>
                      <a:endParaRPr lang="zh-CN" altLang="en-US" sz="1800"/>
                    </a:p>
                  </a:txBody>
                  <a:tcPr marT="108000" marB="108000"/>
                </a:tc>
                <a:tc>
                  <a:txBody>
                    <a:bodyPr/>
                    <a:lstStyle/>
                    <a:p>
                      <a:pPr algn="ctr">
                        <a:spcBef>
                          <a:spcPts val="300"/>
                        </a:spcBef>
                        <a:spcAft>
                          <a:spcPts val="300"/>
                        </a:spcAft>
                      </a:pPr>
                      <a:r>
                        <a:rPr lang="zh-CN" altLang="en-US" sz="1800" smtClean="0"/>
                        <a:t>重载方法</a:t>
                      </a:r>
                      <a:endParaRPr lang="zh-CN" altLang="en-US" sz="1800"/>
                    </a:p>
                  </a:txBody>
                  <a:tcPr marT="108000" marB="108000"/>
                </a:tc>
                <a:tc>
                  <a:txBody>
                    <a:bodyPr/>
                    <a:lstStyle/>
                    <a:p>
                      <a:pPr>
                        <a:spcBef>
                          <a:spcPts val="300"/>
                        </a:spcBef>
                        <a:spcAft>
                          <a:spcPts val="300"/>
                        </a:spcAft>
                      </a:pPr>
                      <a:r>
                        <a:rPr lang="zh-CN" altLang="en-US" sz="1800" smtClean="0"/>
                        <a:t>删除重载方法</a:t>
                      </a:r>
                      <a:endParaRPr lang="zh-CN" altLang="en-US" sz="1800"/>
                    </a:p>
                  </a:txBody>
                  <a:tcPr marT="108000" marB="108000"/>
                </a:tc>
              </a:tr>
              <a:tr h="370840">
                <a:tc>
                  <a:txBody>
                    <a:bodyPr/>
                    <a:lstStyle/>
                    <a:p>
                      <a:pPr algn="ctr">
                        <a:spcBef>
                          <a:spcPts val="300"/>
                        </a:spcBef>
                        <a:spcAft>
                          <a:spcPts val="300"/>
                        </a:spcAft>
                      </a:pPr>
                      <a:r>
                        <a:rPr lang="en-US" altLang="zh-CN" sz="1800" smtClean="0"/>
                        <a:t>OAD</a:t>
                      </a:r>
                      <a:endParaRPr lang="zh-CN" altLang="en-US" sz="1800"/>
                    </a:p>
                  </a:txBody>
                  <a:tcPr marT="108000" marB="108000"/>
                </a:tc>
                <a:tc>
                  <a:txBody>
                    <a:bodyPr/>
                    <a:lstStyle/>
                    <a:p>
                      <a:pPr algn="ctr">
                        <a:spcBef>
                          <a:spcPts val="300"/>
                        </a:spcBef>
                        <a:spcAft>
                          <a:spcPts val="300"/>
                        </a:spcAft>
                      </a:pPr>
                      <a:r>
                        <a:rPr lang="zh-CN" altLang="en-US" sz="1800" smtClean="0"/>
                        <a:t>方法</a:t>
                      </a:r>
                      <a:endParaRPr lang="zh-CN" altLang="en-US" sz="1800"/>
                    </a:p>
                  </a:txBody>
                  <a:tcPr marT="108000" marB="1080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zh-CN" altLang="en-US" sz="1800" smtClean="0"/>
                        <a:t>变更方法参数的次序</a:t>
                      </a:r>
                    </a:p>
                  </a:txBody>
                  <a:tcPr marT="108000" marB="108000"/>
                </a:tc>
              </a:tr>
              <a:tr h="370840">
                <a:tc>
                  <a:txBody>
                    <a:bodyPr/>
                    <a:lstStyle/>
                    <a:p>
                      <a:pPr algn="ctr">
                        <a:spcBef>
                          <a:spcPts val="300"/>
                        </a:spcBef>
                        <a:spcAft>
                          <a:spcPts val="300"/>
                        </a:spcAft>
                      </a:pPr>
                      <a:r>
                        <a:rPr lang="en-US" altLang="zh-CN" sz="1800" smtClean="0"/>
                        <a:t>OAN</a:t>
                      </a:r>
                      <a:endParaRPr lang="zh-CN" altLang="en-US" sz="1800"/>
                    </a:p>
                  </a:txBody>
                  <a:tcPr marT="108000" marB="108000"/>
                </a:tc>
                <a:tc>
                  <a:txBody>
                    <a:bodyPr/>
                    <a:lstStyle/>
                    <a:p>
                      <a:pPr algn="ctr">
                        <a:spcBef>
                          <a:spcPts val="300"/>
                        </a:spcBef>
                        <a:spcAft>
                          <a:spcPts val="300"/>
                        </a:spcAft>
                      </a:pPr>
                      <a:r>
                        <a:rPr lang="zh-CN" altLang="en-US" sz="1800" smtClean="0"/>
                        <a:t>方法</a:t>
                      </a:r>
                      <a:endParaRPr lang="zh-CN" altLang="en-US" sz="1800"/>
                    </a:p>
                  </a:txBody>
                  <a:tcPr marT="108000" marB="108000"/>
                </a:tc>
                <a:tc>
                  <a:txBody>
                    <a:bodyPr/>
                    <a:lstStyle/>
                    <a:p>
                      <a:pPr>
                        <a:spcBef>
                          <a:spcPts val="300"/>
                        </a:spcBef>
                        <a:spcAft>
                          <a:spcPts val="300"/>
                        </a:spcAft>
                      </a:pPr>
                      <a:r>
                        <a:rPr lang="zh-CN" altLang="en-US" sz="1800" smtClean="0"/>
                        <a:t>删除重载方法的参数</a:t>
                      </a:r>
                      <a:endParaRPr lang="zh-CN" altLang="en-US" sz="1800"/>
                    </a:p>
                  </a:txBody>
                  <a:tcPr marT="108000" marB="108000"/>
                </a:tc>
              </a:tr>
            </a:tbl>
          </a:graphicData>
        </a:graphic>
      </p:graphicFrame>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实例：方法重载</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58</a:t>
            </a:fld>
            <a:endParaRPr lang="en-US" altLang="zh-CN"/>
          </a:p>
        </p:txBody>
      </p:sp>
      <p:sp>
        <p:nvSpPr>
          <p:cNvPr id="6" name="矩形 5"/>
          <p:cNvSpPr/>
          <p:nvPr/>
        </p:nvSpPr>
        <p:spPr>
          <a:xfrm>
            <a:off x="457200" y="3200400"/>
            <a:ext cx="2971800" cy="1287532"/>
          </a:xfrm>
          <a:prstGeom prst="rect">
            <a:avLst/>
          </a:prstGeom>
          <a:ln>
            <a:solidFill>
              <a:srgbClr val="00B0F0"/>
            </a:solidFill>
          </a:ln>
        </p:spPr>
        <p:txBody>
          <a:bodyPr wrap="square">
            <a:spAutoFit/>
          </a:bodyPr>
          <a:lstStyle/>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init</a:t>
            </a:r>
            <a:r>
              <a:rPr lang="en-US" altLang="zh-CN" b="1" i="0" smtClean="0"/>
              <a:t> i) { ... }</a:t>
            </a:r>
          </a:p>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int</a:t>
            </a:r>
            <a:r>
              <a:rPr lang="en-US" altLang="zh-CN" b="1" i="0" smtClean="0"/>
              <a:t> i, </a:t>
            </a:r>
            <a:r>
              <a:rPr lang="en-US" altLang="zh-CN" b="1" i="0" smtClean="0">
                <a:solidFill>
                  <a:srgbClr val="0000FF"/>
                </a:solidFill>
              </a:rPr>
              <a:t>String</a:t>
            </a:r>
            <a:r>
              <a:rPr lang="en-US" altLang="zh-CN" b="1" i="0" smtClean="0"/>
              <a:t> s)</a:t>
            </a:r>
          </a:p>
          <a:p>
            <a:pPr>
              <a:lnSpc>
                <a:spcPct val="150000"/>
              </a:lnSpc>
            </a:pPr>
            <a:r>
              <a:rPr lang="en-US" altLang="zh-CN" b="1" i="0" smtClean="0"/>
              <a:t>{ ... }</a:t>
            </a:r>
            <a:endParaRPr lang="zh-CN" altLang="en-US" b="1" i="0" smtClean="0"/>
          </a:p>
        </p:txBody>
      </p:sp>
      <p:sp>
        <p:nvSpPr>
          <p:cNvPr id="8" name="右箭头 7"/>
          <p:cNvSpPr/>
          <p:nvPr/>
        </p:nvSpPr>
        <p:spPr bwMode="auto">
          <a:xfrm rot="2100000">
            <a:off x="3702896" y="4400075"/>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a:xfrm>
            <a:off x="3733800" y="2971800"/>
            <a:ext cx="902811" cy="461665"/>
          </a:xfrm>
          <a:prstGeom prst="rect">
            <a:avLst/>
          </a:prstGeom>
        </p:spPr>
        <p:txBody>
          <a:bodyPr wrap="none">
            <a:spAutoFit/>
          </a:bodyPr>
          <a:lstStyle/>
          <a:p>
            <a:r>
              <a:rPr lang="en-US" altLang="zh-CN" sz="2400" i="0" smtClean="0"/>
              <a:t>OMR</a:t>
            </a:r>
            <a:endParaRPr lang="zh-CN" altLang="en-US" sz="2400" i="0"/>
          </a:p>
        </p:txBody>
      </p:sp>
      <p:sp>
        <p:nvSpPr>
          <p:cNvPr id="15" name="矩形 14"/>
          <p:cNvSpPr/>
          <p:nvPr/>
        </p:nvSpPr>
        <p:spPr>
          <a:xfrm>
            <a:off x="5334000" y="2183170"/>
            <a:ext cx="3124200" cy="1703030"/>
          </a:xfrm>
          <a:prstGeom prst="rect">
            <a:avLst/>
          </a:prstGeom>
          <a:ln>
            <a:solidFill>
              <a:srgbClr val="00B0F0"/>
            </a:solidFill>
          </a:ln>
        </p:spPr>
        <p:txBody>
          <a:bodyPr wrap="square">
            <a:spAutoFit/>
          </a:bodyPr>
          <a:lstStyle/>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init</a:t>
            </a:r>
            <a:r>
              <a:rPr lang="en-US" altLang="zh-CN" b="1" i="0" smtClean="0"/>
              <a:t> i) { ... }</a:t>
            </a:r>
          </a:p>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int</a:t>
            </a:r>
            <a:r>
              <a:rPr lang="en-US" altLang="zh-CN" b="1" i="0" smtClean="0"/>
              <a:t> i, </a:t>
            </a:r>
            <a:r>
              <a:rPr lang="en-US" altLang="zh-CN" b="1" i="0" smtClean="0">
                <a:solidFill>
                  <a:srgbClr val="0000FF"/>
                </a:solidFill>
              </a:rPr>
              <a:t>String</a:t>
            </a:r>
            <a:r>
              <a:rPr lang="en-US" altLang="zh-CN" b="1" i="0" smtClean="0"/>
              <a:t> s){</a:t>
            </a:r>
          </a:p>
          <a:p>
            <a:pPr>
              <a:lnSpc>
                <a:spcPct val="150000"/>
              </a:lnSpc>
            </a:pPr>
            <a:r>
              <a:rPr lang="en-US" altLang="zh-CN" b="1" i="0" smtClean="0"/>
              <a:t>    </a:t>
            </a:r>
            <a:r>
              <a:rPr lang="en-US" altLang="zh-CN" b="1" i="0" smtClean="0">
                <a:solidFill>
                  <a:srgbClr val="0000FF"/>
                </a:solidFill>
              </a:rPr>
              <a:t>this</a:t>
            </a:r>
            <a:r>
              <a:rPr lang="en-US" altLang="zh-CN" b="1" i="0" smtClean="0"/>
              <a:t>.init(i);</a:t>
            </a:r>
          </a:p>
          <a:p>
            <a:pPr>
              <a:lnSpc>
                <a:spcPct val="150000"/>
              </a:lnSpc>
            </a:pPr>
            <a:r>
              <a:rPr lang="en-US" altLang="zh-CN" b="1" i="0" smtClean="0"/>
              <a:t> }</a:t>
            </a:r>
            <a:endParaRPr lang="zh-CN" altLang="en-US" b="1" i="0" smtClean="0"/>
          </a:p>
        </p:txBody>
      </p:sp>
      <p:sp>
        <p:nvSpPr>
          <p:cNvPr id="17" name="右箭头 16"/>
          <p:cNvSpPr/>
          <p:nvPr/>
        </p:nvSpPr>
        <p:spPr bwMode="auto">
          <a:xfrm rot="19500000">
            <a:off x="3810000" y="3352800"/>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18" name="矩形 17"/>
          <p:cNvSpPr/>
          <p:nvPr/>
        </p:nvSpPr>
        <p:spPr>
          <a:xfrm>
            <a:off x="3733800" y="4953000"/>
            <a:ext cx="902811" cy="461665"/>
          </a:xfrm>
          <a:prstGeom prst="rect">
            <a:avLst/>
          </a:prstGeom>
        </p:spPr>
        <p:txBody>
          <a:bodyPr wrap="none">
            <a:spAutoFit/>
          </a:bodyPr>
          <a:lstStyle/>
          <a:p>
            <a:r>
              <a:rPr lang="en-US" altLang="zh-CN" sz="2400" i="0" smtClean="0"/>
              <a:t>OMR</a:t>
            </a:r>
            <a:endParaRPr lang="zh-CN" altLang="en-US" sz="2400" i="0"/>
          </a:p>
        </p:txBody>
      </p:sp>
      <p:sp>
        <p:nvSpPr>
          <p:cNvPr id="19" name="矩形 18"/>
          <p:cNvSpPr/>
          <p:nvPr/>
        </p:nvSpPr>
        <p:spPr>
          <a:xfrm>
            <a:off x="5334000" y="4002375"/>
            <a:ext cx="3124200" cy="2169825"/>
          </a:xfrm>
          <a:prstGeom prst="rect">
            <a:avLst/>
          </a:prstGeom>
          <a:ln>
            <a:solidFill>
              <a:srgbClr val="00B0F0"/>
            </a:solidFill>
          </a:ln>
        </p:spPr>
        <p:txBody>
          <a:bodyPr wrap="square">
            <a:spAutoFit/>
          </a:bodyPr>
          <a:lstStyle/>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init</a:t>
            </a:r>
            <a:r>
              <a:rPr lang="en-US" altLang="zh-CN" b="1" i="0" smtClean="0"/>
              <a:t> i) { </a:t>
            </a:r>
          </a:p>
          <a:p>
            <a:pPr>
              <a:lnSpc>
                <a:spcPct val="150000"/>
              </a:lnSpc>
            </a:pPr>
            <a:r>
              <a:rPr lang="en-US" altLang="zh-CN" b="1" i="0" smtClean="0"/>
              <a:t>    </a:t>
            </a:r>
            <a:r>
              <a:rPr lang="en-US" altLang="zh-CN" b="1" i="0" smtClean="0">
                <a:solidFill>
                  <a:srgbClr val="0000FF"/>
                </a:solidFill>
              </a:rPr>
              <a:t>this</a:t>
            </a:r>
            <a:r>
              <a:rPr lang="en-US" altLang="zh-CN" b="1" i="0" smtClean="0"/>
              <a:t>.init(i,””);</a:t>
            </a:r>
          </a:p>
          <a:p>
            <a:pPr>
              <a:lnSpc>
                <a:spcPct val="150000"/>
              </a:lnSpc>
            </a:pPr>
            <a:r>
              <a:rPr lang="en-US" altLang="zh-CN" b="1" i="0" smtClean="0"/>
              <a:t>}</a:t>
            </a:r>
          </a:p>
          <a:p>
            <a:pPr>
              <a:lnSpc>
                <a:spcPct val="150000"/>
              </a:lnSpc>
            </a:pPr>
            <a:r>
              <a:rPr lang="en-US" altLang="zh-CN" b="1" i="0" smtClean="0">
                <a:solidFill>
                  <a:srgbClr val="0000FF"/>
                </a:solidFill>
              </a:rPr>
              <a:t>void</a:t>
            </a:r>
            <a:r>
              <a:rPr lang="en-US" altLang="zh-CN" b="1" i="0" smtClean="0"/>
              <a:t> init (</a:t>
            </a:r>
            <a:r>
              <a:rPr lang="en-US" altLang="zh-CN" b="1" i="0" smtClean="0">
                <a:solidFill>
                  <a:srgbClr val="0000FF"/>
                </a:solidFill>
              </a:rPr>
              <a:t>int</a:t>
            </a:r>
            <a:r>
              <a:rPr lang="en-US" altLang="zh-CN" b="1" i="0" smtClean="0"/>
              <a:t> i, </a:t>
            </a:r>
            <a:r>
              <a:rPr lang="en-US" altLang="zh-CN" b="1" i="0" smtClean="0">
                <a:solidFill>
                  <a:srgbClr val="0000FF"/>
                </a:solidFill>
              </a:rPr>
              <a:t>String</a:t>
            </a:r>
            <a:r>
              <a:rPr lang="en-US" altLang="zh-CN" b="1" i="0" smtClean="0"/>
              <a:t> s)</a:t>
            </a:r>
          </a:p>
          <a:p>
            <a:pPr>
              <a:lnSpc>
                <a:spcPct val="150000"/>
              </a:lnSpc>
            </a:pPr>
            <a:r>
              <a:rPr lang="en-US" altLang="zh-CN" b="1" i="0" smtClean="0"/>
              <a:t>{ ... }</a:t>
            </a:r>
            <a:endParaRPr lang="zh-CN" altLang="en-US" b="1" i="0" smtClean="0"/>
          </a:p>
        </p:txBody>
      </p:sp>
      <p:pic>
        <p:nvPicPr>
          <p:cNvPr id="48130" name="Picture 2"/>
          <p:cNvPicPr>
            <a:picLocks noChangeAspect="1" noChangeArrowheads="1"/>
          </p:cNvPicPr>
          <p:nvPr/>
        </p:nvPicPr>
        <p:blipFill>
          <a:blip r:embed="rId2"/>
          <a:srcRect/>
          <a:stretch>
            <a:fillRect/>
          </a:stretch>
        </p:blipFill>
        <p:spPr bwMode="auto">
          <a:xfrm>
            <a:off x="1066800" y="1524000"/>
            <a:ext cx="6469185" cy="533400"/>
          </a:xfrm>
          <a:prstGeom prst="rect">
            <a:avLst/>
          </a:prstGeom>
          <a:noFill/>
          <a:ln w="9525">
            <a:solidFill>
              <a:srgbClr val="00B05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5" grpId="0" animBg="1"/>
      <p:bldP spid="17" grpId="0" animBg="1"/>
      <p:bldP spid="18" grpId="0"/>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en-US" altLang="zh-CN" smtClean="0"/>
              <a:t>Java</a:t>
            </a:r>
            <a:r>
              <a:rPr lang="zh-CN" altLang="en-US" smtClean="0"/>
              <a:t>特有的变异算子</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59</a:t>
            </a:fld>
            <a:endParaRPr lang="en-US" altLang="zh-CN"/>
          </a:p>
        </p:txBody>
      </p:sp>
      <p:graphicFrame>
        <p:nvGraphicFramePr>
          <p:cNvPr id="5" name="表格 4"/>
          <p:cNvGraphicFramePr>
            <a:graphicFrameLocks noGrp="1"/>
          </p:cNvGraphicFramePr>
          <p:nvPr/>
        </p:nvGraphicFramePr>
        <p:xfrm>
          <a:off x="381000" y="1600200"/>
          <a:ext cx="7772400" cy="4443360"/>
        </p:xfrm>
        <a:graphic>
          <a:graphicData uri="http://schemas.openxmlformats.org/drawingml/2006/table">
            <a:tbl>
              <a:tblPr firstRow="1" bandRow="1">
                <a:tableStyleId>{21E4AEA4-8DFA-4A89-87EB-49C32662AFE0}</a:tableStyleId>
              </a:tblPr>
              <a:tblGrid>
                <a:gridCol w="1295400"/>
                <a:gridCol w="1600200"/>
                <a:gridCol w="4876800"/>
              </a:tblGrid>
              <a:tr h="370840">
                <a:tc>
                  <a:txBody>
                    <a:bodyPr/>
                    <a:lstStyle/>
                    <a:p>
                      <a:pPr algn="ctr">
                        <a:spcBef>
                          <a:spcPts val="300"/>
                        </a:spcBef>
                        <a:spcAft>
                          <a:spcPts val="300"/>
                        </a:spcAft>
                      </a:pPr>
                      <a:r>
                        <a:rPr lang="zh-CN" altLang="en-US" sz="2000" smtClean="0"/>
                        <a:t>算子</a:t>
                      </a:r>
                      <a:endParaRPr lang="zh-CN" altLang="en-US" sz="2000"/>
                    </a:p>
                  </a:txBody>
                  <a:tcPr marT="108000" marB="108000"/>
                </a:tc>
                <a:tc>
                  <a:txBody>
                    <a:bodyPr/>
                    <a:lstStyle/>
                    <a:p>
                      <a:pPr algn="ctr">
                        <a:spcBef>
                          <a:spcPts val="300"/>
                        </a:spcBef>
                        <a:spcAft>
                          <a:spcPts val="300"/>
                        </a:spcAft>
                      </a:pPr>
                      <a:r>
                        <a:rPr lang="zh-CN" altLang="en-US" sz="2000" smtClean="0"/>
                        <a:t>定义域</a:t>
                      </a:r>
                      <a:endParaRPr lang="zh-CN" altLang="en-US" sz="2000"/>
                    </a:p>
                  </a:txBody>
                  <a:tcPr marT="108000" marB="108000"/>
                </a:tc>
                <a:tc>
                  <a:txBody>
                    <a:bodyPr/>
                    <a:lstStyle/>
                    <a:p>
                      <a:pPr algn="ctr">
                        <a:spcBef>
                          <a:spcPts val="300"/>
                        </a:spcBef>
                        <a:spcAft>
                          <a:spcPts val="300"/>
                        </a:spcAft>
                      </a:pPr>
                      <a:r>
                        <a:rPr lang="zh-CN" altLang="en-US" sz="2000" smtClean="0"/>
                        <a:t>说明</a:t>
                      </a:r>
                      <a:endParaRPr lang="zh-CN" altLang="en-US" sz="2000"/>
                    </a:p>
                  </a:txBody>
                  <a:tcPr marT="108000" marB="108000"/>
                </a:tc>
              </a:tr>
              <a:tr h="370840">
                <a:tc>
                  <a:txBody>
                    <a:bodyPr/>
                    <a:lstStyle/>
                    <a:p>
                      <a:pPr algn="ctr">
                        <a:spcBef>
                          <a:spcPts val="300"/>
                        </a:spcBef>
                        <a:spcAft>
                          <a:spcPts val="300"/>
                        </a:spcAft>
                      </a:pPr>
                      <a:r>
                        <a:rPr lang="en-US" altLang="zh-CN" sz="1800" smtClean="0"/>
                        <a:t>JTD</a:t>
                      </a:r>
                      <a:endParaRPr lang="zh-CN" altLang="en-US" sz="1800"/>
                    </a:p>
                  </a:txBody>
                  <a:tcPr marT="108000" marB="108000"/>
                </a:tc>
                <a:tc>
                  <a:txBody>
                    <a:bodyPr/>
                    <a:lstStyle/>
                    <a:p>
                      <a:pPr algn="ctr">
                        <a:spcBef>
                          <a:spcPts val="300"/>
                        </a:spcBef>
                        <a:spcAft>
                          <a:spcPts val="300"/>
                        </a:spcAft>
                      </a:pPr>
                      <a:r>
                        <a:rPr lang="en-US" altLang="zh-CN" sz="1800" smtClean="0"/>
                        <a:t>this</a:t>
                      </a:r>
                      <a:endParaRPr lang="zh-CN" altLang="en-US" sz="1800"/>
                    </a:p>
                  </a:txBody>
                  <a:tcPr marT="108000" marB="108000"/>
                </a:tc>
                <a:tc>
                  <a:txBody>
                    <a:bodyPr/>
                    <a:lstStyle/>
                    <a:p>
                      <a:pPr>
                        <a:spcBef>
                          <a:spcPts val="300"/>
                        </a:spcBef>
                        <a:spcAft>
                          <a:spcPts val="300"/>
                        </a:spcAft>
                      </a:pPr>
                      <a:r>
                        <a:rPr lang="zh-CN" altLang="en-US" sz="1800" smtClean="0"/>
                        <a:t>删除</a:t>
                      </a:r>
                      <a:r>
                        <a:rPr lang="en-US" altLang="zh-CN" sz="1800" smtClean="0"/>
                        <a:t>this</a:t>
                      </a:r>
                      <a:r>
                        <a:rPr lang="zh-CN" altLang="en-US" sz="1800" smtClean="0"/>
                        <a:t>关键字</a:t>
                      </a:r>
                      <a:endParaRPr lang="zh-CN" altLang="en-US" sz="1800"/>
                    </a:p>
                  </a:txBody>
                  <a:tcPr marT="108000" marB="108000"/>
                </a:tc>
              </a:tr>
              <a:tr h="370840">
                <a:tc>
                  <a:txBody>
                    <a:bodyPr/>
                    <a:lstStyle/>
                    <a:p>
                      <a:pPr algn="ctr">
                        <a:spcBef>
                          <a:spcPts val="300"/>
                        </a:spcBef>
                        <a:spcAft>
                          <a:spcPts val="300"/>
                        </a:spcAft>
                      </a:pPr>
                      <a:r>
                        <a:rPr lang="en-US" altLang="zh-CN" sz="1800" smtClean="0"/>
                        <a:t>JSC</a:t>
                      </a:r>
                      <a:endParaRPr lang="zh-CN" altLang="en-US" sz="1800"/>
                    </a:p>
                  </a:txBody>
                  <a:tcPr marT="108000" marB="108000"/>
                </a:tc>
                <a:tc>
                  <a:txBody>
                    <a:bodyPr/>
                    <a:lstStyle/>
                    <a:p>
                      <a:pPr algn="ctr">
                        <a:spcBef>
                          <a:spcPts val="300"/>
                        </a:spcBef>
                        <a:spcAft>
                          <a:spcPts val="300"/>
                        </a:spcAft>
                      </a:pPr>
                      <a:r>
                        <a:rPr lang="zh-CN" altLang="en-US" sz="1800" smtClean="0"/>
                        <a:t>类变量</a:t>
                      </a:r>
                      <a:endParaRPr lang="zh-CN" altLang="en-US" sz="1800"/>
                    </a:p>
                  </a:txBody>
                  <a:tcPr marT="108000" marB="108000"/>
                </a:tc>
                <a:tc>
                  <a:txBody>
                    <a:bodyPr/>
                    <a:lstStyle/>
                    <a:p>
                      <a:pPr>
                        <a:spcBef>
                          <a:spcPts val="300"/>
                        </a:spcBef>
                        <a:spcAft>
                          <a:spcPts val="300"/>
                        </a:spcAft>
                      </a:pPr>
                      <a:r>
                        <a:rPr lang="zh-CN" altLang="en-US" sz="1800" smtClean="0"/>
                        <a:t>把变量变为实例变量</a:t>
                      </a:r>
                      <a:endParaRPr lang="zh-CN" altLang="en-US" sz="1800"/>
                    </a:p>
                  </a:txBody>
                  <a:tcPr marT="108000" marB="108000"/>
                </a:tc>
              </a:tr>
              <a:tr h="370840">
                <a:tc>
                  <a:txBody>
                    <a:bodyPr/>
                    <a:lstStyle/>
                    <a:p>
                      <a:pPr algn="ctr">
                        <a:spcBef>
                          <a:spcPts val="300"/>
                        </a:spcBef>
                        <a:spcAft>
                          <a:spcPts val="300"/>
                        </a:spcAft>
                      </a:pPr>
                      <a:r>
                        <a:rPr lang="en-US" altLang="zh-CN" sz="1800" smtClean="0"/>
                        <a:t>JID</a:t>
                      </a:r>
                      <a:endParaRPr lang="zh-CN" altLang="en-US" sz="1800"/>
                    </a:p>
                  </a:txBody>
                  <a:tcPr marT="108000" marB="108000"/>
                </a:tc>
                <a:tc>
                  <a:txBody>
                    <a:bodyPr/>
                    <a:lstStyle/>
                    <a:p>
                      <a:pPr algn="ctr">
                        <a:spcBef>
                          <a:spcPts val="300"/>
                        </a:spcBef>
                        <a:spcAft>
                          <a:spcPts val="300"/>
                        </a:spcAft>
                      </a:pPr>
                      <a:r>
                        <a:rPr lang="zh-CN" altLang="en-US" sz="1800" smtClean="0"/>
                        <a:t>成员变量</a:t>
                      </a:r>
                      <a:endParaRPr lang="zh-CN" altLang="en-US" sz="1800"/>
                    </a:p>
                  </a:txBody>
                  <a:tcPr marT="108000" marB="1080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zh-CN" altLang="en-US" sz="1800" smtClean="0"/>
                        <a:t>删除成员变量的初始化语句</a:t>
                      </a:r>
                    </a:p>
                  </a:txBody>
                  <a:tcPr marT="108000" marB="108000"/>
                </a:tc>
              </a:tr>
              <a:tr h="370840">
                <a:tc>
                  <a:txBody>
                    <a:bodyPr/>
                    <a:lstStyle/>
                    <a:p>
                      <a:pPr algn="ctr">
                        <a:spcBef>
                          <a:spcPts val="300"/>
                        </a:spcBef>
                        <a:spcAft>
                          <a:spcPts val="300"/>
                        </a:spcAft>
                      </a:pPr>
                      <a:r>
                        <a:rPr lang="en-US" altLang="zh-CN" sz="1800" smtClean="0"/>
                        <a:t>JDC</a:t>
                      </a:r>
                      <a:endParaRPr lang="zh-CN" altLang="en-US" sz="1800"/>
                    </a:p>
                  </a:txBody>
                  <a:tcPr marT="108000" marB="108000"/>
                </a:tc>
                <a:tc>
                  <a:txBody>
                    <a:bodyPr/>
                    <a:lstStyle/>
                    <a:p>
                      <a:pPr algn="ctr">
                        <a:spcBef>
                          <a:spcPts val="300"/>
                        </a:spcBef>
                        <a:spcAft>
                          <a:spcPts val="300"/>
                        </a:spcAft>
                      </a:pPr>
                      <a:r>
                        <a:rPr lang="zh-CN" altLang="en-US" sz="1800" smtClean="0"/>
                        <a:t>构造函数</a:t>
                      </a:r>
                      <a:endParaRPr lang="zh-CN" altLang="en-US" sz="1800"/>
                    </a:p>
                  </a:txBody>
                  <a:tcPr marT="108000" marB="108000"/>
                </a:tc>
                <a:tc>
                  <a:txBody>
                    <a:bodyPr/>
                    <a:lstStyle/>
                    <a:p>
                      <a:pPr>
                        <a:spcBef>
                          <a:spcPts val="300"/>
                        </a:spcBef>
                        <a:spcAft>
                          <a:spcPts val="300"/>
                        </a:spcAft>
                      </a:pPr>
                      <a:r>
                        <a:rPr lang="zh-CN" altLang="en-US" sz="1800" smtClean="0"/>
                        <a:t>删除用户定义的构造函数</a:t>
                      </a:r>
                      <a:endParaRPr lang="zh-CN" altLang="en-US" sz="1800"/>
                    </a:p>
                  </a:txBody>
                  <a:tcPr marT="108000" marB="108000"/>
                </a:tc>
              </a:tr>
              <a:tr h="370840">
                <a:tc>
                  <a:txBody>
                    <a:bodyPr/>
                    <a:lstStyle/>
                    <a:p>
                      <a:pPr algn="ctr">
                        <a:spcBef>
                          <a:spcPts val="300"/>
                        </a:spcBef>
                        <a:spcAft>
                          <a:spcPts val="300"/>
                        </a:spcAft>
                      </a:pPr>
                      <a:r>
                        <a:rPr lang="en-US" altLang="zh-CN" sz="1800" smtClean="0"/>
                        <a:t>EOA</a:t>
                      </a:r>
                      <a:endParaRPr lang="zh-CN" altLang="en-US" sz="1800"/>
                    </a:p>
                  </a:txBody>
                  <a:tcPr marT="108000" marB="108000"/>
                </a:tc>
                <a:tc>
                  <a:txBody>
                    <a:bodyPr/>
                    <a:lstStyle/>
                    <a:p>
                      <a:pPr algn="ctr">
                        <a:spcBef>
                          <a:spcPts val="300"/>
                        </a:spcBef>
                        <a:spcAft>
                          <a:spcPts val="300"/>
                        </a:spcAft>
                      </a:pPr>
                      <a:r>
                        <a:rPr lang="zh-CN" altLang="en-US" sz="1800" smtClean="0"/>
                        <a:t>对象引用</a:t>
                      </a:r>
                      <a:endParaRPr lang="zh-CN" altLang="en-US" sz="1800"/>
                    </a:p>
                  </a:txBody>
                  <a:tcPr marT="108000" marB="108000"/>
                </a:tc>
                <a:tc>
                  <a:txBody>
                    <a:bodyPr/>
                    <a:lstStyle/>
                    <a:p>
                      <a:pPr>
                        <a:spcBef>
                          <a:spcPts val="300"/>
                        </a:spcBef>
                        <a:spcAft>
                          <a:spcPts val="300"/>
                        </a:spcAft>
                      </a:pPr>
                      <a:r>
                        <a:rPr lang="zh-CN" altLang="en-US" sz="1800" smtClean="0"/>
                        <a:t>通过</a:t>
                      </a:r>
                      <a:r>
                        <a:rPr lang="en-US" altLang="zh-CN" sz="1800" smtClean="0"/>
                        <a:t>clone()</a:t>
                      </a:r>
                      <a:r>
                        <a:rPr lang="zh-CN" altLang="en-US" sz="1800" smtClean="0"/>
                        <a:t>，使用对象内容替换对象引用</a:t>
                      </a:r>
                      <a:endParaRPr lang="zh-CN" altLang="en-US" sz="1800"/>
                    </a:p>
                  </a:txBody>
                  <a:tcPr marT="108000" marB="108000"/>
                </a:tc>
              </a:tr>
              <a:tr h="370840">
                <a:tc>
                  <a:txBody>
                    <a:bodyPr/>
                    <a:lstStyle/>
                    <a:p>
                      <a:pPr algn="ctr">
                        <a:spcBef>
                          <a:spcPts val="300"/>
                        </a:spcBef>
                        <a:spcAft>
                          <a:spcPts val="300"/>
                        </a:spcAft>
                      </a:pPr>
                      <a:r>
                        <a:rPr lang="en-US" altLang="zh-CN" sz="1800" smtClean="0"/>
                        <a:t>EOC</a:t>
                      </a:r>
                      <a:endParaRPr lang="zh-CN" altLang="en-US" sz="1800"/>
                    </a:p>
                  </a:txBody>
                  <a:tcPr marT="108000" marB="108000"/>
                </a:tc>
                <a:tc>
                  <a:txBody>
                    <a:bodyPr/>
                    <a:lstStyle/>
                    <a:p>
                      <a:pPr algn="ctr">
                        <a:spcBef>
                          <a:spcPts val="300"/>
                        </a:spcBef>
                        <a:spcAft>
                          <a:spcPts val="300"/>
                        </a:spcAft>
                      </a:pPr>
                      <a:r>
                        <a:rPr lang="zh-CN" altLang="en-US" sz="1800" smtClean="0"/>
                        <a:t>比较表达式</a:t>
                      </a:r>
                      <a:endParaRPr lang="zh-CN" altLang="en-US" sz="1800"/>
                    </a:p>
                  </a:txBody>
                  <a:tcPr marT="108000" marB="108000"/>
                </a:tc>
                <a:tc>
                  <a:txBody>
                    <a:bodyPr/>
                    <a:lstStyle/>
                    <a:p>
                      <a:pPr>
                        <a:spcBef>
                          <a:spcPts val="300"/>
                        </a:spcBef>
                        <a:spcAft>
                          <a:spcPts val="300"/>
                        </a:spcAft>
                      </a:pPr>
                      <a:r>
                        <a:rPr lang="zh-CN" altLang="en-US" sz="1800" smtClean="0"/>
                        <a:t>使用</a:t>
                      </a:r>
                      <a:r>
                        <a:rPr lang="en-US" altLang="zh-CN" sz="1800" smtClean="0"/>
                        <a:t>equals</a:t>
                      </a:r>
                      <a:r>
                        <a:rPr lang="zh-CN" altLang="en-US" sz="1800" smtClean="0"/>
                        <a:t>替换</a:t>
                      </a:r>
                      <a:r>
                        <a:rPr lang="en-US" altLang="zh-CN" sz="1800" smtClean="0"/>
                        <a:t>==</a:t>
                      </a:r>
                      <a:endParaRPr lang="zh-CN" altLang="en-US" sz="1800"/>
                    </a:p>
                  </a:txBody>
                  <a:tcPr marT="108000" marB="108000"/>
                </a:tc>
              </a:tr>
              <a:tr h="370840">
                <a:tc>
                  <a:txBody>
                    <a:bodyPr/>
                    <a:lstStyle/>
                    <a:p>
                      <a:pPr algn="ctr">
                        <a:spcBef>
                          <a:spcPts val="300"/>
                        </a:spcBef>
                        <a:spcAft>
                          <a:spcPts val="300"/>
                        </a:spcAft>
                      </a:pPr>
                      <a:r>
                        <a:rPr lang="en-US" altLang="zh-CN" sz="1800" smtClean="0"/>
                        <a:t>EAM</a:t>
                      </a:r>
                      <a:endParaRPr lang="zh-CN" altLang="en-US" sz="1800"/>
                    </a:p>
                  </a:txBody>
                  <a:tcPr marT="108000" marB="108000"/>
                </a:tc>
                <a:tc>
                  <a:txBody>
                    <a:bodyPr/>
                    <a:lstStyle/>
                    <a:p>
                      <a:pPr algn="ctr">
                        <a:spcBef>
                          <a:spcPts val="300"/>
                        </a:spcBef>
                        <a:spcAft>
                          <a:spcPts val="300"/>
                        </a:spcAft>
                      </a:pPr>
                      <a:r>
                        <a:rPr lang="zh-CN" altLang="en-US" sz="1800" smtClean="0"/>
                        <a:t>访问方法调用</a:t>
                      </a:r>
                      <a:endParaRPr lang="zh-CN" altLang="en-US" sz="1800"/>
                    </a:p>
                  </a:txBody>
                  <a:tcPr marT="108000" marB="108000"/>
                </a:tc>
                <a:tc>
                  <a:txBody>
                    <a:bodyPr/>
                    <a:lstStyle/>
                    <a:p>
                      <a:pPr>
                        <a:spcBef>
                          <a:spcPts val="300"/>
                        </a:spcBef>
                        <a:spcAft>
                          <a:spcPts val="300"/>
                        </a:spcAft>
                      </a:pPr>
                      <a:r>
                        <a:rPr lang="zh-CN" altLang="en-US" sz="1800" smtClean="0"/>
                        <a:t>替换对相互兼容的访问方法的调用</a:t>
                      </a:r>
                      <a:endParaRPr lang="zh-CN" altLang="en-US" sz="1800"/>
                    </a:p>
                  </a:txBody>
                  <a:tcPr marT="108000" marB="108000"/>
                </a:tc>
              </a:tr>
              <a:tr h="370840">
                <a:tc>
                  <a:txBody>
                    <a:bodyPr/>
                    <a:lstStyle/>
                    <a:p>
                      <a:pPr algn="ctr">
                        <a:spcBef>
                          <a:spcPts val="300"/>
                        </a:spcBef>
                        <a:spcAft>
                          <a:spcPts val="300"/>
                        </a:spcAft>
                      </a:pPr>
                      <a:r>
                        <a:rPr lang="en-US" altLang="zh-CN" sz="1800" smtClean="0"/>
                        <a:t>EMM</a:t>
                      </a:r>
                      <a:endParaRPr lang="zh-CN" altLang="en-US" sz="1800"/>
                    </a:p>
                  </a:txBody>
                  <a:tcPr marT="108000" marB="108000"/>
                </a:tc>
                <a:tc>
                  <a:txBody>
                    <a:bodyPr/>
                    <a:lstStyle/>
                    <a:p>
                      <a:pPr algn="ctr">
                        <a:spcBef>
                          <a:spcPts val="300"/>
                        </a:spcBef>
                        <a:spcAft>
                          <a:spcPts val="300"/>
                        </a:spcAft>
                      </a:pPr>
                      <a:r>
                        <a:rPr lang="zh-CN" altLang="en-US" sz="1800" smtClean="0"/>
                        <a:t>修改方法调用</a:t>
                      </a:r>
                      <a:endParaRPr lang="zh-CN" altLang="en-US" sz="1800"/>
                    </a:p>
                  </a:txBody>
                  <a:tcPr marT="108000" marB="108000"/>
                </a:tc>
                <a:tc>
                  <a:txBody>
                    <a:bodyPr/>
                    <a:lstStyle/>
                    <a:p>
                      <a:pPr>
                        <a:spcBef>
                          <a:spcPts val="300"/>
                        </a:spcBef>
                        <a:spcAft>
                          <a:spcPts val="300"/>
                        </a:spcAft>
                      </a:pPr>
                      <a:r>
                        <a:rPr lang="zh-CN" altLang="en-US" sz="1800" smtClean="0"/>
                        <a:t>替换对相互兼容的修改方法的调用</a:t>
                      </a:r>
                      <a:endParaRPr lang="zh-CN" altLang="en-US" sz="1800"/>
                    </a:p>
                  </a:txBody>
                  <a:tcPr marT="108000" marB="108000"/>
                </a:tc>
              </a:tr>
            </a:tbl>
          </a:graphicData>
        </a:graphic>
      </p:graphicFrame>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数据流图</a:t>
            </a:r>
          </a:p>
        </p:txBody>
      </p:sp>
      <p:sp>
        <p:nvSpPr>
          <p:cNvPr id="17412" name="页脚占位符 3"/>
          <p:cNvSpPr>
            <a:spLocks noGrp="1"/>
          </p:cNvSpPr>
          <p:nvPr>
            <p:ph type="ftr" sz="quarter" idx="10"/>
          </p:nvPr>
        </p:nvSpPr>
        <p:spPr>
          <a:noFill/>
        </p:spPr>
        <p:txBody>
          <a:bodyPr/>
          <a:lstStyle/>
          <a:p>
            <a:fld id="{0DEC94FC-B129-4D59-BA55-076612FEE6E3}" type="slidenum">
              <a:rPr lang="en-US" altLang="zh-CN" smtClean="0">
                <a:latin typeface="Arial" pitchFamily="34" charset="0"/>
              </a:rPr>
              <a:pPr/>
              <a:t>6</a:t>
            </a:fld>
            <a:endParaRPr lang="en-US" altLang="zh-CN" smtClean="0">
              <a:latin typeface="Arial" pitchFamily="34" charset="0"/>
            </a:endParaRPr>
          </a:p>
        </p:txBody>
      </p:sp>
      <p:pic>
        <p:nvPicPr>
          <p:cNvPr id="17413" name="Picture 5"/>
          <p:cNvPicPr>
            <a:picLocks noChangeAspect="1" noChangeArrowheads="1"/>
          </p:cNvPicPr>
          <p:nvPr/>
        </p:nvPicPr>
        <p:blipFill>
          <a:blip r:embed="rId2"/>
          <a:srcRect/>
          <a:stretch>
            <a:fillRect/>
          </a:stretch>
        </p:blipFill>
        <p:spPr bwMode="auto">
          <a:xfrm>
            <a:off x="1066800" y="914400"/>
            <a:ext cx="2767573" cy="2819400"/>
          </a:xfrm>
          <a:prstGeom prst="rect">
            <a:avLst/>
          </a:prstGeom>
          <a:noFill/>
          <a:ln w="9525">
            <a:solidFill>
              <a:srgbClr val="00B050"/>
            </a:solidFill>
            <a:miter lim="800000"/>
            <a:headEnd/>
            <a:tailEnd/>
          </a:ln>
          <a:effectLst/>
        </p:spPr>
      </p:pic>
      <p:pic>
        <p:nvPicPr>
          <p:cNvPr id="6" name="图片 5" descr="2OL~6`V6Q1EUZDG3N{$)$}P"/>
          <p:cNvPicPr/>
          <p:nvPr/>
        </p:nvPicPr>
        <p:blipFill>
          <a:blip r:embed="rId3"/>
          <a:srcRect/>
          <a:stretch>
            <a:fillRect/>
          </a:stretch>
        </p:blipFill>
        <p:spPr bwMode="auto">
          <a:xfrm>
            <a:off x="4800600" y="914400"/>
            <a:ext cx="2895600" cy="2819400"/>
          </a:xfrm>
          <a:prstGeom prst="rect">
            <a:avLst/>
          </a:prstGeom>
          <a:noFill/>
          <a:ln w="9525">
            <a:solidFill>
              <a:srgbClr val="00B050"/>
            </a:solidFill>
            <a:miter lim="800000"/>
            <a:headEnd/>
            <a:tailEnd/>
          </a:ln>
        </p:spPr>
      </p:pic>
      <p:pic>
        <p:nvPicPr>
          <p:cNvPr id="7" name="图片 6" descr="Z1EFO69KWE]ZG)Q~7JS9K70"/>
          <p:cNvPicPr/>
          <p:nvPr/>
        </p:nvPicPr>
        <p:blipFill>
          <a:blip r:embed="rId4"/>
          <a:srcRect/>
          <a:stretch>
            <a:fillRect/>
          </a:stretch>
        </p:blipFill>
        <p:spPr bwMode="auto">
          <a:xfrm>
            <a:off x="1600200" y="3810000"/>
            <a:ext cx="5638800" cy="2362200"/>
          </a:xfrm>
          <a:prstGeom prst="rect">
            <a:avLst/>
          </a:prstGeom>
          <a:noFill/>
          <a:ln w="9525">
            <a:solidFill>
              <a:srgbClr val="00B050"/>
            </a:solidFill>
            <a:miter lim="800000"/>
            <a:headEnd/>
            <a:tailEnd/>
          </a:ln>
        </p:spPr>
      </p:pic>
      <p:sp>
        <p:nvSpPr>
          <p:cNvPr id="8" name="矩形 7"/>
          <p:cNvSpPr/>
          <p:nvPr/>
        </p:nvSpPr>
        <p:spPr>
          <a:xfrm>
            <a:off x="914400" y="4267200"/>
            <a:ext cx="457200" cy="1200329"/>
          </a:xfrm>
          <a:prstGeom prst="rect">
            <a:avLst/>
          </a:prstGeom>
        </p:spPr>
        <p:txBody>
          <a:bodyPr wrap="square">
            <a:spAutoFit/>
          </a:bodyPr>
          <a:lstStyle/>
          <a:p>
            <a:pPr algn="ctr"/>
            <a:r>
              <a:rPr lang="zh-CN" altLang="en-US" b="1" i="0" smtClean="0">
                <a:solidFill>
                  <a:srgbClr val="002060"/>
                </a:solidFill>
              </a:rPr>
              <a:t>数据流图</a:t>
            </a:r>
            <a:endParaRPr lang="zh-CN" altLang="en-US" b="1" i="0">
              <a:solidFill>
                <a:srgbClr val="002060"/>
              </a:solidFill>
            </a:endParaRPr>
          </a:p>
        </p:txBody>
      </p:sp>
      <p:sp>
        <p:nvSpPr>
          <p:cNvPr id="9" name="矩形 8"/>
          <p:cNvSpPr/>
          <p:nvPr/>
        </p:nvSpPr>
        <p:spPr>
          <a:xfrm>
            <a:off x="228600" y="1676400"/>
            <a:ext cx="457200" cy="923330"/>
          </a:xfrm>
          <a:prstGeom prst="rect">
            <a:avLst/>
          </a:prstGeom>
        </p:spPr>
        <p:txBody>
          <a:bodyPr wrap="square">
            <a:spAutoFit/>
          </a:bodyPr>
          <a:lstStyle/>
          <a:p>
            <a:r>
              <a:rPr lang="zh-CN" altLang="en-US" b="1" i="0" smtClean="0">
                <a:solidFill>
                  <a:srgbClr val="002060"/>
                </a:solidFill>
              </a:rPr>
              <a:t>源代码</a:t>
            </a:r>
            <a:endParaRPr lang="zh-CN" altLang="en-US" b="1" i="0">
              <a:solidFill>
                <a:srgbClr val="002060"/>
              </a:solidFill>
            </a:endParaRPr>
          </a:p>
        </p:txBody>
      </p:sp>
      <p:sp>
        <p:nvSpPr>
          <p:cNvPr id="10" name="矩形 9"/>
          <p:cNvSpPr/>
          <p:nvPr/>
        </p:nvSpPr>
        <p:spPr>
          <a:xfrm>
            <a:off x="8382000" y="1676400"/>
            <a:ext cx="533400" cy="1200329"/>
          </a:xfrm>
          <a:prstGeom prst="rect">
            <a:avLst/>
          </a:prstGeom>
        </p:spPr>
        <p:txBody>
          <a:bodyPr wrap="square">
            <a:spAutoFit/>
          </a:bodyPr>
          <a:lstStyle/>
          <a:p>
            <a:r>
              <a:rPr lang="zh-CN" altLang="en-US" b="1" i="0">
                <a:solidFill>
                  <a:srgbClr val="002060"/>
                </a:solidFill>
              </a:rPr>
              <a:t>控制</a:t>
            </a:r>
            <a:r>
              <a:rPr lang="zh-CN" altLang="en-US" b="1" i="0" smtClean="0">
                <a:solidFill>
                  <a:srgbClr val="002060"/>
                </a:solidFill>
              </a:rPr>
              <a:t>流图</a:t>
            </a:r>
            <a:endParaRPr lang="zh-CN" altLang="en-US" b="1" i="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语言的变异算子</a:t>
            </a:r>
            <a:endParaRPr lang="zh-CN" altLang="en-US"/>
          </a:p>
        </p:txBody>
      </p:sp>
      <p:sp>
        <p:nvSpPr>
          <p:cNvPr id="3" name="内容占位符 2"/>
          <p:cNvSpPr>
            <a:spLocks noGrp="1"/>
          </p:cNvSpPr>
          <p:nvPr>
            <p:ph idx="1"/>
          </p:nvPr>
        </p:nvSpPr>
        <p:spPr/>
        <p:txBody>
          <a:bodyPr/>
          <a:lstStyle/>
          <a:p>
            <a:r>
              <a:rPr lang="zh-CN" altLang="en-US" smtClean="0"/>
              <a:t>实例：</a:t>
            </a:r>
            <a:r>
              <a:rPr lang="en-US" altLang="zh-CN" smtClean="0"/>
              <a:t>Java</a:t>
            </a:r>
            <a:r>
              <a:rPr lang="zh-CN" altLang="en-US" smtClean="0"/>
              <a:t>特有的变异算子</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60</a:t>
            </a:fld>
            <a:endParaRPr lang="en-US" altLang="zh-CN"/>
          </a:p>
        </p:txBody>
      </p:sp>
      <p:sp>
        <p:nvSpPr>
          <p:cNvPr id="6" name="矩形 5"/>
          <p:cNvSpPr/>
          <p:nvPr/>
        </p:nvSpPr>
        <p:spPr>
          <a:xfrm>
            <a:off x="152400" y="3054142"/>
            <a:ext cx="3505200" cy="1338828"/>
          </a:xfrm>
          <a:prstGeom prst="rect">
            <a:avLst/>
          </a:prstGeom>
          <a:ln>
            <a:solidFill>
              <a:srgbClr val="00B0F0"/>
            </a:solidFill>
          </a:ln>
        </p:spPr>
        <p:txBody>
          <a:bodyPr wrap="square">
            <a:spAutoFit/>
          </a:bodyPr>
          <a:lstStyle/>
          <a:p>
            <a:pPr>
              <a:lnSpc>
                <a:spcPct val="150000"/>
              </a:lnSpc>
            </a:pPr>
            <a:r>
              <a:rPr lang="en-US" altLang="zh-CN" b="1" i="0" smtClean="0"/>
              <a:t>Element hydrogen, hisotope;</a:t>
            </a:r>
          </a:p>
          <a:p>
            <a:pPr>
              <a:lnSpc>
                <a:spcPct val="150000"/>
              </a:lnSpc>
            </a:pPr>
            <a:r>
              <a:rPr lang="en-US" altLang="zh-CN" b="1" i="0" smtClean="0"/>
              <a:t>hydorgen = </a:t>
            </a:r>
            <a:r>
              <a:rPr lang="en-US" altLang="zh-CN" b="1" i="0" smtClean="0">
                <a:solidFill>
                  <a:srgbClr val="0000FF"/>
                </a:solidFill>
              </a:rPr>
              <a:t>new</a:t>
            </a:r>
            <a:r>
              <a:rPr lang="en-US" altLang="zh-CN" b="1" i="0" smtClean="0"/>
              <a:t> Element();</a:t>
            </a:r>
          </a:p>
          <a:p>
            <a:pPr>
              <a:lnSpc>
                <a:spcPct val="150000"/>
              </a:lnSpc>
            </a:pPr>
            <a:r>
              <a:rPr lang="en-US" altLang="zh-CN" b="1" i="0" smtClean="0"/>
              <a:t>hisotope = hydrogen;</a:t>
            </a:r>
            <a:endParaRPr lang="zh-CN" altLang="en-US" b="1" i="0" smtClean="0"/>
          </a:p>
        </p:txBody>
      </p:sp>
      <p:sp>
        <p:nvSpPr>
          <p:cNvPr id="8" name="右箭头 7"/>
          <p:cNvSpPr/>
          <p:nvPr/>
        </p:nvSpPr>
        <p:spPr bwMode="auto">
          <a:xfrm>
            <a:off x="3886200" y="3739942"/>
            <a:ext cx="1066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a:xfrm>
            <a:off x="3962400" y="3282742"/>
            <a:ext cx="833883" cy="461665"/>
          </a:xfrm>
          <a:prstGeom prst="rect">
            <a:avLst/>
          </a:prstGeom>
        </p:spPr>
        <p:txBody>
          <a:bodyPr wrap="none">
            <a:spAutoFit/>
          </a:bodyPr>
          <a:lstStyle/>
          <a:p>
            <a:r>
              <a:rPr lang="en-US" altLang="zh-CN" sz="2400" i="0" smtClean="0"/>
              <a:t>EOA</a:t>
            </a:r>
            <a:endParaRPr lang="zh-CN" altLang="en-US" sz="2400" i="0"/>
          </a:p>
        </p:txBody>
      </p:sp>
      <p:sp>
        <p:nvSpPr>
          <p:cNvPr id="13" name="矩形 12"/>
          <p:cNvSpPr/>
          <p:nvPr/>
        </p:nvSpPr>
        <p:spPr>
          <a:xfrm>
            <a:off x="5334000" y="3080772"/>
            <a:ext cx="3505200" cy="1338828"/>
          </a:xfrm>
          <a:prstGeom prst="rect">
            <a:avLst/>
          </a:prstGeom>
          <a:ln>
            <a:solidFill>
              <a:srgbClr val="00B0F0"/>
            </a:solidFill>
          </a:ln>
        </p:spPr>
        <p:txBody>
          <a:bodyPr wrap="square">
            <a:spAutoFit/>
          </a:bodyPr>
          <a:lstStyle/>
          <a:p>
            <a:pPr>
              <a:lnSpc>
                <a:spcPct val="150000"/>
              </a:lnSpc>
            </a:pPr>
            <a:r>
              <a:rPr lang="en-US" altLang="zh-CN" b="1" i="0" smtClean="0"/>
              <a:t>Element hydrogen, hisotope;</a:t>
            </a:r>
          </a:p>
          <a:p>
            <a:pPr>
              <a:lnSpc>
                <a:spcPct val="150000"/>
              </a:lnSpc>
            </a:pPr>
            <a:r>
              <a:rPr lang="en-US" altLang="zh-CN" b="1" i="0" smtClean="0"/>
              <a:t>hydorgen = </a:t>
            </a:r>
            <a:r>
              <a:rPr lang="en-US" altLang="zh-CN" b="1" i="0" smtClean="0">
                <a:solidFill>
                  <a:srgbClr val="0000FF"/>
                </a:solidFill>
              </a:rPr>
              <a:t>new</a:t>
            </a:r>
            <a:r>
              <a:rPr lang="en-US" altLang="zh-CN" b="1" i="0" smtClean="0"/>
              <a:t> Element();</a:t>
            </a:r>
          </a:p>
          <a:p>
            <a:pPr>
              <a:lnSpc>
                <a:spcPct val="150000"/>
              </a:lnSpc>
            </a:pPr>
            <a:r>
              <a:rPr lang="en-US" altLang="zh-CN" b="1" i="0" smtClean="0"/>
              <a:t>hisotope = hydrogenclone();</a:t>
            </a:r>
            <a:endParaRPr lang="zh-CN" altLang="en-US" b="1" i="0" smtClean="0"/>
          </a:p>
        </p:txBody>
      </p:sp>
      <p:pic>
        <p:nvPicPr>
          <p:cNvPr id="47106" name="Picture 2"/>
          <p:cNvPicPr>
            <a:picLocks noChangeAspect="1" noChangeArrowheads="1"/>
          </p:cNvPicPr>
          <p:nvPr/>
        </p:nvPicPr>
        <p:blipFill>
          <a:blip r:embed="rId2"/>
          <a:srcRect/>
          <a:stretch>
            <a:fillRect/>
          </a:stretch>
        </p:blipFill>
        <p:spPr bwMode="auto">
          <a:xfrm>
            <a:off x="228600" y="1905000"/>
            <a:ext cx="8728364" cy="457200"/>
          </a:xfrm>
          <a:prstGeom prst="rect">
            <a:avLst/>
          </a:prstGeom>
          <a:noFill/>
          <a:ln w="9525">
            <a:solidFill>
              <a:srgbClr val="00B05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a:xfrm>
            <a:off x="358775" y="990600"/>
            <a:ext cx="4822825" cy="5105400"/>
          </a:xfrm>
        </p:spPr>
        <p:txBody>
          <a:bodyPr/>
          <a:lstStyle/>
          <a:p>
            <a:pPr marL="342900" fontAlgn="auto">
              <a:lnSpc>
                <a:spcPct val="120000"/>
              </a:lnSpc>
              <a:spcBef>
                <a:spcPct val="20000"/>
              </a:spcBef>
              <a:spcAft>
                <a:spcPts val="0"/>
              </a:spcAft>
              <a:buClr>
                <a:schemeClr val="tx2"/>
              </a:buClr>
              <a:buSzPct val="70000"/>
              <a:defRPr/>
            </a:pPr>
            <a:r>
              <a:rPr lang="zh-CN" altLang="en-US" dirty="0" smtClean="0">
                <a:latin typeface="+mn-ea"/>
                <a:ea typeface="+mn-ea"/>
              </a:rPr>
              <a:t>第</a:t>
            </a:r>
            <a:r>
              <a:rPr lang="en-US" altLang="zh-CN" dirty="0" smtClean="0">
                <a:latin typeface="+mn-ea"/>
                <a:ea typeface="+mn-ea"/>
              </a:rPr>
              <a:t>1</a:t>
            </a:r>
            <a:r>
              <a:rPr lang="zh-CN" altLang="en-US" dirty="0" smtClean="0">
                <a:latin typeface="+mn-ea"/>
                <a:ea typeface="+mn-ea"/>
              </a:rPr>
              <a:t>步：程序执行</a:t>
            </a:r>
          </a:p>
          <a:p>
            <a:pPr marL="692150" lvl="1" indent="-347663" fontAlgn="auto">
              <a:lnSpc>
                <a:spcPct val="120000"/>
              </a:lnSpc>
              <a:spcBef>
                <a:spcPct val="20000"/>
              </a:spcBef>
              <a:spcAft>
                <a:spcPts val="0"/>
              </a:spcAft>
              <a:buClr>
                <a:schemeClr val="accent2"/>
              </a:buClr>
              <a:buFont typeface="Wingdings" pitchFamily="2" charset="2"/>
              <a:buChar char="l"/>
              <a:defRPr/>
            </a:pPr>
            <a:r>
              <a:rPr lang="en-US" altLang="zh-CN" dirty="0" smtClean="0">
                <a:ea typeface="华文新魏" pitchFamily="2" charset="-122"/>
              </a:rPr>
              <a:t>P(t)</a:t>
            </a:r>
            <a:r>
              <a:rPr lang="zh-CN" altLang="en-US" dirty="0" smtClean="0">
                <a:ea typeface="华文新魏" pitchFamily="2" charset="-122"/>
              </a:rPr>
              <a:t>表示给定测试用例</a:t>
            </a:r>
            <a:r>
              <a:rPr lang="en-US" altLang="zh-CN" dirty="0" smtClean="0">
                <a:ea typeface="华文新魏" pitchFamily="2" charset="-122"/>
              </a:rPr>
              <a:t>t</a:t>
            </a:r>
            <a:r>
              <a:rPr lang="zh-CN" altLang="en-US" dirty="0" smtClean="0">
                <a:ea typeface="华文新魏" pitchFamily="2" charset="-122"/>
              </a:rPr>
              <a:t>，程序</a:t>
            </a:r>
            <a:r>
              <a:rPr lang="en-US" altLang="zh-CN" dirty="0" smtClean="0">
                <a:ea typeface="华文新魏" pitchFamily="2" charset="-122"/>
              </a:rPr>
              <a:t>P</a:t>
            </a:r>
            <a:r>
              <a:rPr lang="zh-CN" altLang="en-US" dirty="0" smtClean="0">
                <a:ea typeface="华文新魏" pitchFamily="2" charset="-122"/>
              </a:rPr>
              <a:t>的执行结果由</a:t>
            </a:r>
            <a:r>
              <a:rPr lang="en-US" altLang="zh-CN" dirty="0" smtClean="0">
                <a:ea typeface="华文新魏" pitchFamily="2" charset="-122"/>
              </a:rPr>
              <a:t>P</a:t>
            </a:r>
            <a:r>
              <a:rPr lang="zh-CN" altLang="en-US" dirty="0" smtClean="0">
                <a:ea typeface="华文新魏" pitchFamily="2" charset="-122"/>
              </a:rPr>
              <a:t>中变量的输出值表示（也可能与</a:t>
            </a:r>
            <a:r>
              <a:rPr lang="en-US" altLang="zh-CN" dirty="0" smtClean="0">
                <a:ea typeface="华文新魏" pitchFamily="2" charset="-122"/>
              </a:rPr>
              <a:t>P</a:t>
            </a:r>
            <a:r>
              <a:rPr lang="zh-CN" altLang="en-US" dirty="0" smtClean="0">
                <a:ea typeface="华文新魏" pitchFamily="2" charset="-122"/>
              </a:rPr>
              <a:t>的性能有关）</a:t>
            </a:r>
          </a:p>
          <a:p>
            <a:pPr marL="692150" lvl="1" indent="-347663" fontAlgn="auto">
              <a:lnSpc>
                <a:spcPct val="120000"/>
              </a:lnSpc>
              <a:spcBef>
                <a:spcPct val="20000"/>
              </a:spcBef>
              <a:spcAft>
                <a:spcPts val="0"/>
              </a:spcAft>
              <a:buClr>
                <a:schemeClr val="accent2"/>
              </a:buClr>
              <a:buFont typeface="Wingdings" pitchFamily="2" charset="2"/>
              <a:buChar char="l"/>
              <a:defRPr/>
            </a:pPr>
            <a:r>
              <a:rPr lang="zh-CN" altLang="en-US" dirty="0" smtClean="0">
                <a:ea typeface="华文新魏" pitchFamily="2" charset="-122"/>
              </a:rPr>
              <a:t>如果</a:t>
            </a:r>
            <a:r>
              <a:rPr lang="en-US" altLang="zh-CN" dirty="0" smtClean="0">
                <a:ea typeface="华文新魏" pitchFamily="2" charset="-122"/>
              </a:rPr>
              <a:t>P</a:t>
            </a:r>
            <a:r>
              <a:rPr lang="zh-CN" altLang="en-US" dirty="0" smtClean="0">
                <a:ea typeface="华文新魏" pitchFamily="2" charset="-122"/>
              </a:rPr>
              <a:t>已经采用测试</a:t>
            </a:r>
            <a:r>
              <a:rPr lang="en-US" altLang="zh-CN" dirty="0" smtClean="0">
                <a:ea typeface="华文新魏" pitchFamily="2" charset="-122"/>
              </a:rPr>
              <a:t>T</a:t>
            </a:r>
            <a:r>
              <a:rPr lang="zh-CN" altLang="en-US" dirty="0" smtClean="0">
                <a:ea typeface="华文新魏" pitchFamily="2" charset="-122"/>
              </a:rPr>
              <a:t>测试通过，测试结果已保存至数据库中，则这一步可以跳过。</a:t>
            </a:r>
          </a:p>
          <a:p>
            <a:pPr marL="692150" lvl="1" indent="-347663" fontAlgn="auto">
              <a:lnSpc>
                <a:spcPct val="120000"/>
              </a:lnSpc>
              <a:spcBef>
                <a:spcPct val="20000"/>
              </a:spcBef>
              <a:spcAft>
                <a:spcPts val="0"/>
              </a:spcAft>
              <a:buClr>
                <a:schemeClr val="accent2"/>
              </a:buClr>
              <a:buFont typeface="Wingdings" pitchFamily="2" charset="2"/>
              <a:buChar char="l"/>
              <a:defRPr/>
            </a:pPr>
            <a:r>
              <a:rPr lang="zh-CN" altLang="en-US" dirty="0" smtClean="0">
                <a:ea typeface="华文新魏" pitchFamily="2" charset="-122"/>
              </a:rPr>
              <a:t>不论何种情况，第一步的结果是对于</a:t>
            </a:r>
            <a:r>
              <a:rPr lang="en-US" altLang="zh-CN" dirty="0" smtClean="0">
                <a:ea typeface="华文新魏" pitchFamily="2" charset="-122"/>
              </a:rPr>
              <a:t>T</a:t>
            </a:r>
            <a:r>
              <a:rPr lang="zh-CN" altLang="en-US" dirty="0" smtClean="0">
                <a:ea typeface="华文新魏" pitchFamily="2" charset="-122"/>
              </a:rPr>
              <a:t>中的所有</a:t>
            </a:r>
            <a:r>
              <a:rPr lang="en-US" altLang="zh-CN" dirty="0" smtClean="0">
                <a:ea typeface="华文新魏" pitchFamily="2" charset="-122"/>
              </a:rPr>
              <a:t>t</a:t>
            </a:r>
            <a:r>
              <a:rPr lang="zh-CN" altLang="en-US" dirty="0" smtClean="0">
                <a:ea typeface="华文新魏" pitchFamily="2" charset="-122"/>
              </a:rPr>
              <a:t>，</a:t>
            </a:r>
            <a:r>
              <a:rPr lang="en-US" altLang="zh-CN" dirty="0" smtClean="0">
                <a:ea typeface="华文新魏" pitchFamily="2" charset="-122"/>
              </a:rPr>
              <a:t>P(t)</a:t>
            </a:r>
            <a:r>
              <a:rPr lang="zh-CN" altLang="en-US" dirty="0">
                <a:ea typeface="华文新魏" pitchFamily="2" charset="-122"/>
              </a:rPr>
              <a:t>均</a:t>
            </a:r>
            <a:r>
              <a:rPr lang="zh-CN" altLang="en-US" dirty="0" smtClean="0">
                <a:ea typeface="华文新魏" pitchFamily="2" charset="-122"/>
              </a:rPr>
              <a:t>能通过</a:t>
            </a:r>
          </a:p>
          <a:p>
            <a:endParaRPr lang="zh-CN" altLang="en-US" dirty="0"/>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61</a:t>
            </a:fld>
            <a:endParaRPr lang="en-US" altLang="zh-CN"/>
          </a:p>
        </p:txBody>
      </p:sp>
      <p:grpSp>
        <p:nvGrpSpPr>
          <p:cNvPr id="5" name="Group 12"/>
          <p:cNvGrpSpPr>
            <a:grpSpLocks/>
          </p:cNvGrpSpPr>
          <p:nvPr/>
        </p:nvGrpSpPr>
        <p:grpSpPr bwMode="auto">
          <a:xfrm>
            <a:off x="5791200" y="1219200"/>
            <a:ext cx="2551113" cy="4138612"/>
            <a:chOff x="4390" y="994"/>
            <a:chExt cx="1149" cy="1939"/>
          </a:xfrm>
        </p:grpSpPr>
        <p:grpSp>
          <p:nvGrpSpPr>
            <p:cNvPr id="6" name="Group 9"/>
            <p:cNvGrpSpPr>
              <a:grpSpLocks/>
            </p:cNvGrpSpPr>
            <p:nvPr/>
          </p:nvGrpSpPr>
          <p:grpSpPr bwMode="auto">
            <a:xfrm>
              <a:off x="4390" y="994"/>
              <a:ext cx="1007" cy="1939"/>
              <a:chOff x="2397" y="1626"/>
              <a:chExt cx="1007" cy="1939"/>
            </a:xfrm>
          </p:grpSpPr>
          <p:sp>
            <p:nvSpPr>
              <p:cNvPr id="8" name="AutoShape 4"/>
              <p:cNvSpPr>
                <a:spLocks noChangeArrowheads="1"/>
              </p:cNvSpPr>
              <p:nvPr/>
            </p:nvSpPr>
            <p:spPr bwMode="auto">
              <a:xfrm>
                <a:off x="2397" y="2352"/>
                <a:ext cx="1007" cy="448"/>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对</a:t>
                </a:r>
                <a:r>
                  <a:rPr lang="en-US" altLang="zh-CN" sz="2000" b="1" i="0">
                    <a:solidFill>
                      <a:srgbClr val="000066"/>
                    </a:solidFill>
                    <a:latin typeface="华文新魏" pitchFamily="2" charset="-122"/>
                    <a:ea typeface="华文新魏" pitchFamily="2" charset="-122"/>
                  </a:rPr>
                  <a:t>T</a:t>
                </a:r>
                <a:r>
                  <a:rPr lang="zh-CN" altLang="en-US" sz="2000" b="1" i="0">
                    <a:solidFill>
                      <a:srgbClr val="000066"/>
                    </a:solidFill>
                    <a:latin typeface="华文新魏" pitchFamily="2" charset="-122"/>
                    <a:ea typeface="华文新魏" pitchFamily="2" charset="-122"/>
                  </a:rPr>
                  <a:t>中的每一个</a:t>
                </a:r>
              </a:p>
              <a:p>
                <a:pPr algn="ctr"/>
                <a:r>
                  <a:rPr lang="zh-CN" altLang="en-US" sz="2000" b="1" i="0">
                    <a:solidFill>
                      <a:srgbClr val="000066"/>
                    </a:solidFill>
                    <a:latin typeface="华文新魏" pitchFamily="2" charset="-122"/>
                    <a:ea typeface="华文新魏" pitchFamily="2" charset="-122"/>
                  </a:rPr>
                  <a:t>测试用例，测试</a:t>
                </a:r>
                <a:r>
                  <a:rPr lang="en-US" altLang="zh-CN" sz="2000" b="1" i="0">
                    <a:solidFill>
                      <a:srgbClr val="000066"/>
                    </a:solidFill>
                    <a:latin typeface="华文新魏" pitchFamily="2" charset="-122"/>
                    <a:ea typeface="华文新魏" pitchFamily="2" charset="-122"/>
                  </a:rPr>
                  <a:t>P</a:t>
                </a:r>
                <a:endParaRPr lang="zh-CN" altLang="en-US" sz="2000" b="1" i="0">
                  <a:solidFill>
                    <a:srgbClr val="000066"/>
                  </a:solidFill>
                  <a:latin typeface="华文新魏" pitchFamily="2" charset="-122"/>
                  <a:ea typeface="华文新魏" pitchFamily="2" charset="-122"/>
                </a:endParaRPr>
              </a:p>
            </p:txBody>
          </p:sp>
          <p:sp>
            <p:nvSpPr>
              <p:cNvPr id="9" name="Oval 5"/>
              <p:cNvSpPr>
                <a:spLocks noChangeArrowheads="1"/>
              </p:cNvSpPr>
              <p:nvPr/>
            </p:nvSpPr>
            <p:spPr bwMode="auto">
              <a:xfrm>
                <a:off x="2470" y="3162"/>
                <a:ext cx="878" cy="40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dirty="0">
                    <a:solidFill>
                      <a:srgbClr val="000066"/>
                    </a:solidFill>
                    <a:latin typeface="华文新魏" pitchFamily="2" charset="-122"/>
                    <a:ea typeface="华文新魏" pitchFamily="2" charset="-122"/>
                  </a:rPr>
                  <a:t>对于</a:t>
                </a:r>
                <a:r>
                  <a:rPr lang="en-US" altLang="zh-CN" sz="2000" b="1" i="0" dirty="0">
                    <a:solidFill>
                      <a:srgbClr val="000066"/>
                    </a:solidFill>
                    <a:latin typeface="华文新魏" pitchFamily="2" charset="-122"/>
                    <a:ea typeface="华文新魏" pitchFamily="2" charset="-122"/>
                  </a:rPr>
                  <a:t>T</a:t>
                </a:r>
                <a:r>
                  <a:rPr lang="zh-CN" altLang="en-US" sz="2000" b="1" i="0" dirty="0">
                    <a:solidFill>
                      <a:srgbClr val="000066"/>
                    </a:solidFill>
                    <a:latin typeface="华文新魏" pitchFamily="2" charset="-122"/>
                    <a:ea typeface="华文新魏" pitchFamily="2" charset="-122"/>
                  </a:rPr>
                  <a:t>中所</a:t>
                </a:r>
              </a:p>
              <a:p>
                <a:pPr algn="ctr"/>
                <a:r>
                  <a:rPr lang="zh-CN" altLang="en-US" sz="2000" b="1" i="0" dirty="0">
                    <a:solidFill>
                      <a:srgbClr val="000066"/>
                    </a:solidFill>
                    <a:latin typeface="华文新魏" pitchFamily="2" charset="-122"/>
                    <a:ea typeface="华文新魏" pitchFamily="2" charset="-122"/>
                  </a:rPr>
                  <a:t>有的</a:t>
                </a:r>
                <a:r>
                  <a:rPr lang="en-US" altLang="zh-CN" sz="2000" b="1" i="0" dirty="0">
                    <a:solidFill>
                      <a:srgbClr val="000066"/>
                    </a:solidFill>
                    <a:latin typeface="华文新魏" pitchFamily="2" charset="-122"/>
                    <a:ea typeface="华文新魏" pitchFamily="2" charset="-122"/>
                  </a:rPr>
                  <a:t>t</a:t>
                </a:r>
                <a:r>
                  <a:rPr lang="zh-CN" altLang="en-US" sz="2000" b="1" i="0" dirty="0">
                    <a:solidFill>
                      <a:srgbClr val="000066"/>
                    </a:solidFill>
                    <a:latin typeface="华文新魏" pitchFamily="2" charset="-122"/>
                    <a:ea typeface="华文新魏" pitchFamily="2" charset="-122"/>
                  </a:rPr>
                  <a:t>，</a:t>
                </a:r>
                <a:r>
                  <a:rPr lang="en-US" altLang="zh-CN" sz="2000" b="1" i="0" dirty="0">
                    <a:solidFill>
                      <a:srgbClr val="000066"/>
                    </a:solidFill>
                    <a:latin typeface="华文新魏" pitchFamily="2" charset="-122"/>
                    <a:ea typeface="华文新魏" pitchFamily="2" charset="-122"/>
                  </a:rPr>
                  <a:t>P(t)</a:t>
                </a:r>
              </a:p>
            </p:txBody>
          </p:sp>
          <p:sp>
            <p:nvSpPr>
              <p:cNvPr id="10" name="Oval 6"/>
              <p:cNvSpPr>
                <a:spLocks noChangeArrowheads="1"/>
              </p:cNvSpPr>
              <p:nvPr/>
            </p:nvSpPr>
            <p:spPr bwMode="auto">
              <a:xfrm>
                <a:off x="2459" y="1626"/>
                <a:ext cx="878" cy="40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测试集</a:t>
                </a:r>
                <a:r>
                  <a:rPr lang="en-US" altLang="zh-CN" sz="2000" b="1" i="0">
                    <a:solidFill>
                      <a:srgbClr val="000066"/>
                    </a:solidFill>
                    <a:latin typeface="华文新魏" pitchFamily="2" charset="-122"/>
                    <a:ea typeface="华文新魏" pitchFamily="2" charset="-122"/>
                  </a:rPr>
                  <a:t>T</a:t>
                </a:r>
                <a:endParaRPr lang="zh-CN" altLang="en-US" sz="2000" b="1" i="0">
                  <a:solidFill>
                    <a:srgbClr val="000066"/>
                  </a:solidFill>
                  <a:latin typeface="华文新魏" pitchFamily="2" charset="-122"/>
                  <a:ea typeface="华文新魏" pitchFamily="2" charset="-122"/>
                </a:endParaRPr>
              </a:p>
            </p:txBody>
          </p:sp>
          <p:cxnSp>
            <p:nvCxnSpPr>
              <p:cNvPr id="11" name="AutoShape 7"/>
              <p:cNvCxnSpPr>
                <a:cxnSpLocks noChangeShapeType="1"/>
                <a:stCxn id="10" idx="4"/>
                <a:endCxn id="8" idx="0"/>
              </p:cNvCxnSpPr>
              <p:nvPr/>
            </p:nvCxnSpPr>
            <p:spPr bwMode="auto">
              <a:xfrm>
                <a:off x="2898" y="2029"/>
                <a:ext cx="3" cy="323"/>
              </a:xfrm>
              <a:prstGeom prst="straightConnector1">
                <a:avLst/>
              </a:prstGeom>
              <a:noFill/>
              <a:ln w="12700" cap="sq">
                <a:solidFill>
                  <a:schemeClr val="tx1"/>
                </a:solidFill>
                <a:round/>
                <a:headEnd/>
                <a:tailEnd type="triangle" w="med" len="med"/>
              </a:ln>
            </p:spPr>
          </p:cxnSp>
          <p:cxnSp>
            <p:nvCxnSpPr>
              <p:cNvPr id="12" name="AutoShape 8"/>
              <p:cNvCxnSpPr>
                <a:cxnSpLocks noChangeShapeType="1"/>
                <a:stCxn id="8" idx="2"/>
                <a:endCxn id="9" idx="0"/>
              </p:cNvCxnSpPr>
              <p:nvPr/>
            </p:nvCxnSpPr>
            <p:spPr bwMode="auto">
              <a:xfrm>
                <a:off x="2901" y="2800"/>
                <a:ext cx="8" cy="362"/>
              </a:xfrm>
              <a:prstGeom prst="straightConnector1">
                <a:avLst/>
              </a:prstGeom>
              <a:noFill/>
              <a:ln w="12700" cap="sq">
                <a:solidFill>
                  <a:schemeClr val="tx1"/>
                </a:solidFill>
                <a:round/>
                <a:headEnd/>
                <a:tailEnd type="triangle" w="med" len="med"/>
              </a:ln>
            </p:spPr>
          </p:cxnSp>
        </p:grpSp>
        <p:sp>
          <p:nvSpPr>
            <p:cNvPr id="7" name="Text Box 10"/>
            <p:cNvSpPr txBox="1">
              <a:spLocks noChangeArrowheads="1"/>
            </p:cNvSpPr>
            <p:nvPr/>
          </p:nvSpPr>
          <p:spPr bwMode="auto">
            <a:xfrm>
              <a:off x="4871" y="2163"/>
              <a:ext cx="668" cy="216"/>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1</a:t>
              </a:r>
              <a:r>
                <a:rPr lang="zh-CN" altLang="en-US" sz="2400" b="1" i="0">
                  <a:solidFill>
                    <a:srgbClr val="000066"/>
                  </a:solidFill>
                  <a:latin typeface="Tahoma" pitchFamily="34" charset="0"/>
                </a:rPr>
                <a:t>）</a:t>
              </a:r>
            </a:p>
          </p:txBody>
        </p:sp>
      </p:gr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p:txBody>
          <a:bodyPr/>
          <a:lstStyle/>
          <a:p>
            <a:pPr marL="342900" fontAlgn="auto">
              <a:spcBef>
                <a:spcPct val="20000"/>
              </a:spcBef>
              <a:spcAft>
                <a:spcPts val="0"/>
              </a:spcAft>
              <a:buClr>
                <a:schemeClr val="tx2"/>
              </a:buClr>
              <a:buSzPct val="70000"/>
              <a:defRPr/>
            </a:pPr>
            <a:r>
              <a:rPr lang="zh-CN" altLang="en-US" smtClean="0">
                <a:latin typeface="+mn-ea"/>
                <a:ea typeface="+mn-ea"/>
              </a:rPr>
              <a:t>第</a:t>
            </a:r>
            <a:r>
              <a:rPr lang="en-US" altLang="zh-CN" smtClean="0">
                <a:latin typeface="+mn-ea"/>
                <a:ea typeface="+mn-ea"/>
              </a:rPr>
              <a:t>2</a:t>
            </a:r>
            <a:r>
              <a:rPr lang="zh-CN" altLang="en-US" smtClean="0">
                <a:latin typeface="+mn-ea"/>
                <a:ea typeface="+mn-ea"/>
              </a:rPr>
              <a:t>步：生成变异体</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例如</a:t>
            </a:r>
            <a:r>
              <a:rPr lang="zh-CN" altLang="en-US" sz="2600" smtClean="0">
                <a:latin typeface="Arial"/>
                <a:ea typeface="华文新魏" pitchFamily="2" charset="-122"/>
              </a:rPr>
              <a:t>“</a:t>
            </a:r>
            <a:r>
              <a:rPr lang="zh-CN" altLang="en-US" sz="2600" smtClean="0">
                <a:ea typeface="华文新魏" pitchFamily="2" charset="-122"/>
              </a:rPr>
              <a:t>＋</a:t>
            </a:r>
            <a:r>
              <a:rPr lang="zh-CN" altLang="en-US" sz="2600" smtClean="0">
                <a:latin typeface="Arial"/>
                <a:ea typeface="华文新魏" pitchFamily="2" charset="-122"/>
              </a:rPr>
              <a:t>”</a:t>
            </a:r>
            <a:r>
              <a:rPr lang="zh-CN" altLang="en-US" sz="2600" smtClean="0">
                <a:ea typeface="华文新魏" pitchFamily="2" charset="-122"/>
              </a:rPr>
              <a:t>运算变成</a:t>
            </a:r>
            <a:r>
              <a:rPr lang="zh-CN" altLang="en-US" sz="2600" smtClean="0">
                <a:latin typeface="Arial"/>
                <a:ea typeface="华文新魏" pitchFamily="2" charset="-122"/>
              </a:rPr>
              <a:t>“</a:t>
            </a:r>
            <a:r>
              <a:rPr lang="zh-CN" altLang="en-US" sz="2600" smtClean="0">
                <a:ea typeface="华文新魏" pitchFamily="2" charset="-122"/>
              </a:rPr>
              <a:t>－</a:t>
            </a:r>
            <a:r>
              <a:rPr lang="zh-CN" altLang="en-US" sz="2600" smtClean="0">
                <a:latin typeface="Arial"/>
                <a:ea typeface="华文新魏" pitchFamily="2" charset="-122"/>
              </a:rPr>
              <a:t>”</a:t>
            </a:r>
            <a:r>
              <a:rPr lang="zh-CN" altLang="en-US" sz="2600" smtClean="0">
                <a:ea typeface="华文新魏" pitchFamily="2" charset="-122"/>
              </a:rPr>
              <a:t>运算，</a:t>
            </a:r>
            <a:r>
              <a:rPr lang="zh-CN" altLang="en-US" sz="2600" smtClean="0">
                <a:latin typeface="Arial"/>
                <a:ea typeface="华文新魏" pitchFamily="2" charset="-122"/>
              </a:rPr>
              <a:t>“</a:t>
            </a:r>
            <a:r>
              <a:rPr lang="en-US" altLang="zh-CN" sz="2600" smtClean="0">
                <a:ea typeface="华文新魏" pitchFamily="2" charset="-122"/>
              </a:rPr>
              <a:t>×</a:t>
            </a:r>
            <a:r>
              <a:rPr lang="en-US" altLang="zh-CN" sz="2600" smtClean="0">
                <a:latin typeface="Arial"/>
                <a:ea typeface="华文新魏" pitchFamily="2" charset="-122"/>
              </a:rPr>
              <a:t>”</a:t>
            </a:r>
            <a:r>
              <a:rPr lang="zh-CN" altLang="en-US" sz="2600" smtClean="0">
                <a:ea typeface="华文新魏" pitchFamily="2" charset="-122"/>
              </a:rPr>
              <a:t>运算变成</a:t>
            </a:r>
            <a:r>
              <a:rPr lang="zh-CN" altLang="en-US" sz="2600" smtClean="0">
                <a:latin typeface="Arial"/>
                <a:ea typeface="华文新魏" pitchFamily="2" charset="-122"/>
              </a:rPr>
              <a:t>“</a:t>
            </a:r>
            <a:r>
              <a:rPr lang="en-US" altLang="zh-CN" sz="2600" smtClean="0">
                <a:ea typeface="华文新魏" pitchFamily="2" charset="-122"/>
              </a:rPr>
              <a:t>/</a:t>
            </a:r>
            <a:r>
              <a:rPr lang="en-US" altLang="zh-CN" sz="2600" smtClean="0">
                <a:latin typeface="Arial"/>
                <a:ea typeface="华文新魏" pitchFamily="2" charset="-122"/>
              </a:rPr>
              <a:t>”</a:t>
            </a:r>
            <a:r>
              <a:rPr lang="zh-CN" altLang="en-US" sz="2600" smtClean="0">
                <a:ea typeface="华文新魏" pitchFamily="2" charset="-122"/>
              </a:rPr>
              <a:t>运算等</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系统的生成方法：通过变异算子生成</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第二步的结果是：活的变异体</a:t>
            </a:r>
          </a:p>
          <a:p>
            <a:pPr marL="987425" lvl="2" indent="-293688" fontAlgn="auto">
              <a:spcAft>
                <a:spcPts val="0"/>
              </a:spcAft>
              <a:buClr>
                <a:srgbClr val="FFC000"/>
              </a:buClr>
              <a:buSzPct val="70000"/>
              <a:buFont typeface="Wingdings" pitchFamily="2" charset="2"/>
              <a:buChar char="l"/>
              <a:defRPr/>
            </a:pPr>
            <a:r>
              <a:rPr lang="zh-CN" altLang="en-US" sz="2300" smtClean="0">
                <a:ea typeface="华文新魏" pitchFamily="2" charset="-122"/>
              </a:rPr>
              <a:t>这些变异体还没有与程序</a:t>
            </a:r>
            <a:r>
              <a:rPr lang="en-US" altLang="zh-CN" sz="2300" smtClean="0">
                <a:ea typeface="华文新魏" pitchFamily="2" charset="-122"/>
              </a:rPr>
              <a:t>P</a:t>
            </a:r>
            <a:r>
              <a:rPr lang="zh-CN" altLang="en-US" sz="2300" smtClean="0">
                <a:ea typeface="华文新魏" pitchFamily="2" charset="-122"/>
              </a:rPr>
              <a:t>区分，即没有被杀死。</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62</a:t>
            </a:fld>
            <a:endParaRPr lang="en-US" altLang="zh-CN"/>
          </a:p>
        </p:txBody>
      </p:sp>
      <p:grpSp>
        <p:nvGrpSpPr>
          <p:cNvPr id="12" name="组合 11"/>
          <p:cNvGrpSpPr/>
          <p:nvPr/>
        </p:nvGrpSpPr>
        <p:grpSpPr>
          <a:xfrm>
            <a:off x="1066800" y="4191000"/>
            <a:ext cx="7369175" cy="1376362"/>
            <a:chOff x="1608138" y="4338638"/>
            <a:chExt cx="6142037" cy="842962"/>
          </a:xfrm>
        </p:grpSpPr>
        <p:sp>
          <p:nvSpPr>
            <p:cNvPr id="5" name="AutoShape 4"/>
            <p:cNvSpPr>
              <a:spLocks noChangeArrowheads="1"/>
            </p:cNvSpPr>
            <p:nvPr/>
          </p:nvSpPr>
          <p:spPr bwMode="auto">
            <a:xfrm>
              <a:off x="3051175" y="4624388"/>
              <a:ext cx="1430338" cy="371475"/>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400">
                  <a:solidFill>
                    <a:srgbClr val="000066"/>
                  </a:solidFill>
                  <a:latin typeface="华文新魏" pitchFamily="2" charset="-122"/>
                  <a:ea typeface="华文新魏" pitchFamily="2" charset="-122"/>
                </a:rPr>
                <a:t>生成变异体</a:t>
              </a:r>
            </a:p>
          </p:txBody>
        </p:sp>
        <p:sp>
          <p:nvSpPr>
            <p:cNvPr id="6" name="Oval 5"/>
            <p:cNvSpPr>
              <a:spLocks noChangeArrowheads="1"/>
            </p:cNvSpPr>
            <p:nvPr/>
          </p:nvSpPr>
          <p:spPr bwMode="auto">
            <a:xfrm>
              <a:off x="6116638" y="4438650"/>
              <a:ext cx="1633537" cy="742950"/>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400">
                  <a:solidFill>
                    <a:srgbClr val="000066"/>
                  </a:solidFill>
                  <a:latin typeface="华文新魏" pitchFamily="2" charset="-122"/>
                  <a:ea typeface="华文新魏" pitchFamily="2" charset="-122"/>
                </a:rPr>
                <a:t>活的变异体</a:t>
              </a:r>
              <a:r>
                <a:rPr lang="en-US" altLang="zh-CN" sz="2400">
                  <a:solidFill>
                    <a:srgbClr val="000066"/>
                  </a:solidFill>
                  <a:latin typeface="华文新魏" pitchFamily="2" charset="-122"/>
                  <a:ea typeface="华文新魏" pitchFamily="2" charset="-122"/>
                </a:rPr>
                <a:t>L</a:t>
              </a:r>
            </a:p>
          </p:txBody>
        </p:sp>
        <p:grpSp>
          <p:nvGrpSpPr>
            <p:cNvPr id="7" name="Group 6"/>
            <p:cNvGrpSpPr>
              <a:grpSpLocks/>
            </p:cNvGrpSpPr>
            <p:nvPr/>
          </p:nvGrpSpPr>
          <p:grpSpPr bwMode="auto">
            <a:xfrm>
              <a:off x="1608138" y="4445000"/>
              <a:ext cx="1495425" cy="368300"/>
              <a:chOff x="0" y="58"/>
              <a:chExt cx="804" cy="199"/>
            </a:xfrm>
          </p:grpSpPr>
          <p:sp>
            <p:nvSpPr>
              <p:cNvPr id="8" name="Line 7"/>
              <p:cNvSpPr>
                <a:spLocks noChangeShapeType="1"/>
              </p:cNvSpPr>
              <p:nvPr/>
            </p:nvSpPr>
            <p:spPr bwMode="auto">
              <a:xfrm>
                <a:off x="0" y="257"/>
                <a:ext cx="750" cy="0"/>
              </a:xfrm>
              <a:prstGeom prst="line">
                <a:avLst/>
              </a:prstGeom>
              <a:noFill/>
              <a:ln w="12700" cap="sq">
                <a:solidFill>
                  <a:schemeClr val="tx1"/>
                </a:solidFill>
                <a:round/>
                <a:headEnd/>
                <a:tailEnd type="triangle" w="med" len="med"/>
              </a:ln>
            </p:spPr>
            <p:txBody>
              <a:bodyPr wrap="none" anchor="ctr"/>
              <a:lstStyle/>
              <a:p>
                <a:endParaRPr lang="zh-CN" altLang="en-US" sz="2000"/>
              </a:p>
            </p:txBody>
          </p:sp>
          <p:sp>
            <p:nvSpPr>
              <p:cNvPr id="9" name="Text Box 8"/>
              <p:cNvSpPr txBox="1">
                <a:spLocks noChangeArrowheads="1"/>
              </p:cNvSpPr>
              <p:nvPr/>
            </p:nvSpPr>
            <p:spPr bwMode="auto">
              <a:xfrm>
                <a:off x="0" y="58"/>
                <a:ext cx="804" cy="132"/>
              </a:xfrm>
              <a:prstGeom prst="rect">
                <a:avLst/>
              </a:prstGeom>
              <a:noFill/>
              <a:ln w="12700" cap="sq" algn="ctr">
                <a:noFill/>
                <a:miter lim="800000"/>
                <a:headEnd/>
                <a:tailEnd/>
              </a:ln>
            </p:spPr>
            <p:txBody>
              <a:bodyPr>
                <a:spAutoFit/>
              </a:bodyPr>
              <a:lstStyle/>
              <a:p>
                <a:pPr>
                  <a:spcBef>
                    <a:spcPct val="50000"/>
                  </a:spcBef>
                </a:pPr>
                <a:r>
                  <a:rPr lang="zh-CN" altLang="en-US" sz="2000">
                    <a:solidFill>
                      <a:srgbClr val="000066"/>
                    </a:solidFill>
                    <a:latin typeface="Tahoma" pitchFamily="34" charset="0"/>
                    <a:ea typeface="华文新魏" pitchFamily="2" charset="-122"/>
                  </a:rPr>
                  <a:t>被测试程序</a:t>
                </a:r>
                <a:r>
                  <a:rPr lang="en-US" altLang="zh-CN" sz="2000" b="1">
                    <a:solidFill>
                      <a:srgbClr val="000066"/>
                    </a:solidFill>
                    <a:latin typeface="Tahoma" pitchFamily="34" charset="0"/>
                  </a:rPr>
                  <a:t>P</a:t>
                </a:r>
              </a:p>
            </p:txBody>
          </p:sp>
        </p:grpSp>
        <p:cxnSp>
          <p:nvCxnSpPr>
            <p:cNvPr id="10" name="AutoShape 9"/>
            <p:cNvCxnSpPr>
              <a:cxnSpLocks noChangeShapeType="1"/>
              <a:stCxn id="5" idx="3"/>
              <a:endCxn id="6" idx="2"/>
            </p:cNvCxnSpPr>
            <p:nvPr/>
          </p:nvCxnSpPr>
          <p:spPr bwMode="auto">
            <a:xfrm>
              <a:off x="4481513" y="4810125"/>
              <a:ext cx="1635125" cy="0"/>
            </a:xfrm>
            <a:prstGeom prst="straightConnector1">
              <a:avLst/>
            </a:prstGeom>
            <a:noFill/>
            <a:ln w="19050">
              <a:solidFill>
                <a:schemeClr val="tx1"/>
              </a:solidFill>
              <a:prstDash val="dashDot"/>
              <a:round/>
              <a:headEnd/>
              <a:tailEnd type="triangle" w="med" len="med"/>
            </a:ln>
          </p:spPr>
        </p:cxnSp>
        <p:sp>
          <p:nvSpPr>
            <p:cNvPr id="11" name="Text Box 10"/>
            <p:cNvSpPr txBox="1">
              <a:spLocks noChangeArrowheads="1"/>
            </p:cNvSpPr>
            <p:nvPr/>
          </p:nvSpPr>
          <p:spPr bwMode="auto">
            <a:xfrm>
              <a:off x="4294188" y="4338638"/>
              <a:ext cx="1225550" cy="320450"/>
            </a:xfrm>
            <a:prstGeom prst="rect">
              <a:avLst/>
            </a:prstGeom>
            <a:noFill/>
            <a:ln w="12700" cap="sq" algn="ctr">
              <a:noFill/>
              <a:miter lim="800000"/>
              <a:headEnd/>
              <a:tailEnd/>
            </a:ln>
          </p:spPr>
          <p:txBody>
            <a:bodyPr>
              <a:spAutoFit/>
            </a:bodyPr>
            <a:lstStyle/>
            <a:p>
              <a:pPr>
                <a:spcBef>
                  <a:spcPct val="50000"/>
                </a:spcBef>
              </a:pPr>
              <a:r>
                <a:rPr lang="zh-CN" altLang="en-US" sz="2800">
                  <a:solidFill>
                    <a:srgbClr val="000066"/>
                  </a:solidFill>
                  <a:latin typeface="Tahoma" pitchFamily="34" charset="0"/>
                </a:rPr>
                <a:t>（</a:t>
              </a:r>
              <a:r>
                <a:rPr lang="en-US" altLang="zh-CN" sz="2800">
                  <a:solidFill>
                    <a:srgbClr val="000066"/>
                  </a:solidFill>
                  <a:latin typeface="Tahoma" pitchFamily="34" charset="0"/>
                </a:rPr>
                <a:t>2</a:t>
              </a:r>
              <a:r>
                <a:rPr lang="zh-CN" altLang="en-US" sz="2800">
                  <a:solidFill>
                    <a:srgbClr val="000066"/>
                  </a:solidFill>
                  <a:latin typeface="Tahoma" pitchFamily="34" charset="0"/>
                </a:rPr>
                <a:t>）</a:t>
              </a:r>
            </a:p>
          </p:txBody>
        </p:sp>
      </p:gr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p:txBody>
          <a:bodyPr/>
          <a:lstStyle/>
          <a:p>
            <a:r>
              <a:rPr lang="zh-CN" altLang="en-US" smtClean="0">
                <a:latin typeface="+mn-ea"/>
                <a:ea typeface="+mn-ea"/>
              </a:rPr>
              <a:t>第</a:t>
            </a:r>
            <a:r>
              <a:rPr lang="en-US" altLang="zh-CN" smtClean="0">
                <a:latin typeface="+mn-ea"/>
                <a:ea typeface="+mn-ea"/>
              </a:rPr>
              <a:t>3</a:t>
            </a:r>
            <a:r>
              <a:rPr lang="zh-CN" altLang="en-US" smtClean="0">
                <a:latin typeface="+mn-ea"/>
                <a:ea typeface="+mn-ea"/>
              </a:rPr>
              <a:t>步和第</a:t>
            </a:r>
            <a:r>
              <a:rPr lang="en-US" altLang="zh-CN" smtClean="0">
                <a:latin typeface="+mn-ea"/>
                <a:ea typeface="+mn-ea"/>
              </a:rPr>
              <a:t>4</a:t>
            </a:r>
            <a:r>
              <a:rPr lang="zh-CN" altLang="en-US" smtClean="0">
                <a:latin typeface="+mn-ea"/>
                <a:ea typeface="+mn-ea"/>
              </a:rPr>
              <a:t>步：选择下一个变异体</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从</a:t>
            </a:r>
            <a:r>
              <a:rPr lang="en-US" altLang="zh-CN" sz="2600" smtClean="0">
                <a:ea typeface="华文新魏" pitchFamily="2" charset="-122"/>
              </a:rPr>
              <a:t>L</a:t>
            </a:r>
            <a:r>
              <a:rPr lang="zh-CN" altLang="en-US" sz="2600" smtClean="0">
                <a:ea typeface="华文新魏" pitchFamily="2" charset="-122"/>
              </a:rPr>
              <a:t>中选择，任意选择</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63</a:t>
            </a:fld>
            <a:endParaRPr lang="en-US" altLang="zh-CN"/>
          </a:p>
        </p:txBody>
      </p:sp>
      <p:grpSp>
        <p:nvGrpSpPr>
          <p:cNvPr id="16" name="组合 15"/>
          <p:cNvGrpSpPr/>
          <p:nvPr/>
        </p:nvGrpSpPr>
        <p:grpSpPr>
          <a:xfrm>
            <a:off x="1066800" y="2362200"/>
            <a:ext cx="6557963" cy="3208364"/>
            <a:chOff x="1973263" y="3381375"/>
            <a:chExt cx="5194300" cy="2423607"/>
          </a:xfrm>
        </p:grpSpPr>
        <p:sp>
          <p:nvSpPr>
            <p:cNvPr id="5" name="Oval 4"/>
            <p:cNvSpPr>
              <a:spLocks noChangeArrowheads="1"/>
            </p:cNvSpPr>
            <p:nvPr/>
          </p:nvSpPr>
          <p:spPr bwMode="auto">
            <a:xfrm>
              <a:off x="3195638" y="3381375"/>
              <a:ext cx="1393825" cy="63976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活的变异体</a:t>
              </a:r>
              <a:r>
                <a:rPr lang="en-US" altLang="zh-CN" sz="2000" b="1" i="0">
                  <a:solidFill>
                    <a:srgbClr val="000066"/>
                  </a:solidFill>
                  <a:latin typeface="华文新魏" pitchFamily="2" charset="-122"/>
                  <a:ea typeface="华文新魏" pitchFamily="2" charset="-122"/>
                </a:rPr>
                <a:t>L</a:t>
              </a:r>
            </a:p>
          </p:txBody>
        </p:sp>
        <p:sp>
          <p:nvSpPr>
            <p:cNvPr id="6" name="AutoShape 5"/>
            <p:cNvSpPr>
              <a:spLocks noChangeArrowheads="1"/>
            </p:cNvSpPr>
            <p:nvPr/>
          </p:nvSpPr>
          <p:spPr bwMode="auto">
            <a:xfrm>
              <a:off x="5468938" y="4818063"/>
              <a:ext cx="1698625" cy="276225"/>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下一个变异体</a:t>
              </a:r>
              <a:r>
                <a:rPr lang="en-US" altLang="zh-CN" sz="2000" b="1" i="0">
                  <a:solidFill>
                    <a:srgbClr val="000066"/>
                  </a:solidFill>
                  <a:latin typeface="华文新魏" pitchFamily="2" charset="-122"/>
                  <a:ea typeface="华文新魏" pitchFamily="2" charset="-122"/>
                </a:rPr>
                <a:t>M</a:t>
              </a:r>
            </a:p>
          </p:txBody>
        </p:sp>
        <p:sp>
          <p:nvSpPr>
            <p:cNvPr id="7" name="AutoShape 6"/>
            <p:cNvSpPr>
              <a:spLocks noChangeArrowheads="1"/>
            </p:cNvSpPr>
            <p:nvPr/>
          </p:nvSpPr>
          <p:spPr bwMode="auto">
            <a:xfrm>
              <a:off x="2828925" y="4370388"/>
              <a:ext cx="2133600" cy="1162050"/>
            </a:xfrm>
            <a:prstGeom prst="flowChartDecision">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所有的变异体</a:t>
              </a:r>
            </a:p>
            <a:p>
              <a:pPr algn="ctr"/>
              <a:r>
                <a:rPr lang="zh-CN" altLang="en-US" sz="2000" b="1" i="0">
                  <a:solidFill>
                    <a:srgbClr val="000066"/>
                  </a:solidFill>
                  <a:latin typeface="华文新魏" pitchFamily="2" charset="-122"/>
                  <a:ea typeface="华文新魏" pitchFamily="2" charset="-122"/>
                </a:rPr>
                <a:t>   都遍历了的吗？</a:t>
              </a:r>
            </a:p>
          </p:txBody>
        </p:sp>
        <p:cxnSp>
          <p:nvCxnSpPr>
            <p:cNvPr id="8" name="AutoShape 7"/>
            <p:cNvCxnSpPr>
              <a:cxnSpLocks noChangeShapeType="1"/>
              <a:stCxn id="5" idx="4"/>
              <a:endCxn id="7" idx="0"/>
            </p:cNvCxnSpPr>
            <p:nvPr/>
          </p:nvCxnSpPr>
          <p:spPr bwMode="auto">
            <a:xfrm>
              <a:off x="3892550" y="4021138"/>
              <a:ext cx="3175" cy="349250"/>
            </a:xfrm>
            <a:prstGeom prst="straightConnector1">
              <a:avLst/>
            </a:prstGeom>
            <a:noFill/>
            <a:ln w="12700" cap="sq">
              <a:solidFill>
                <a:schemeClr val="tx1"/>
              </a:solidFill>
              <a:round/>
              <a:headEnd/>
              <a:tailEnd type="triangle" w="med" len="med"/>
            </a:ln>
          </p:spPr>
        </p:cxnSp>
        <p:sp>
          <p:nvSpPr>
            <p:cNvPr id="9" name="Text Box 8"/>
            <p:cNvSpPr txBox="1">
              <a:spLocks noChangeArrowheads="1"/>
            </p:cNvSpPr>
            <p:nvPr/>
          </p:nvSpPr>
          <p:spPr bwMode="auto">
            <a:xfrm>
              <a:off x="3930650" y="4165601"/>
              <a:ext cx="1016000" cy="348743"/>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3</a:t>
              </a:r>
              <a:r>
                <a:rPr lang="zh-CN" altLang="en-US" sz="2400" b="1" i="0">
                  <a:solidFill>
                    <a:srgbClr val="000066"/>
                  </a:solidFill>
                  <a:latin typeface="Tahoma" pitchFamily="34" charset="0"/>
                </a:rPr>
                <a:t>）</a:t>
              </a:r>
            </a:p>
          </p:txBody>
        </p:sp>
        <p:sp>
          <p:nvSpPr>
            <p:cNvPr id="10" name="Text Box 9"/>
            <p:cNvSpPr txBox="1">
              <a:spLocks noChangeArrowheads="1"/>
            </p:cNvSpPr>
            <p:nvPr/>
          </p:nvSpPr>
          <p:spPr bwMode="auto">
            <a:xfrm>
              <a:off x="2035175" y="4614864"/>
              <a:ext cx="609600" cy="302244"/>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yes</a:t>
              </a:r>
            </a:p>
          </p:txBody>
        </p:sp>
        <p:sp>
          <p:nvSpPr>
            <p:cNvPr id="11" name="Text Box 10"/>
            <p:cNvSpPr txBox="1">
              <a:spLocks noChangeArrowheads="1"/>
            </p:cNvSpPr>
            <p:nvPr/>
          </p:nvSpPr>
          <p:spPr bwMode="auto">
            <a:xfrm>
              <a:off x="4946650" y="4670426"/>
              <a:ext cx="609600" cy="302244"/>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No</a:t>
              </a:r>
            </a:p>
          </p:txBody>
        </p:sp>
        <p:sp>
          <p:nvSpPr>
            <p:cNvPr id="12" name="Line 12"/>
            <p:cNvSpPr>
              <a:spLocks noChangeShapeType="1"/>
            </p:cNvSpPr>
            <p:nvPr/>
          </p:nvSpPr>
          <p:spPr bwMode="auto">
            <a:xfrm flipH="1">
              <a:off x="1973263" y="4935538"/>
              <a:ext cx="842962" cy="0"/>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3" name="Line 13"/>
            <p:cNvSpPr>
              <a:spLocks noChangeShapeType="1"/>
            </p:cNvSpPr>
            <p:nvPr/>
          </p:nvSpPr>
          <p:spPr bwMode="auto">
            <a:xfrm>
              <a:off x="4935538" y="4949825"/>
              <a:ext cx="522287" cy="0"/>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4" name="Line 15"/>
            <p:cNvSpPr>
              <a:spLocks noChangeShapeType="1"/>
            </p:cNvSpPr>
            <p:nvPr/>
          </p:nvSpPr>
          <p:spPr bwMode="auto">
            <a:xfrm>
              <a:off x="6240463" y="5094288"/>
              <a:ext cx="0" cy="696912"/>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5" name="Text Box 16"/>
            <p:cNvSpPr txBox="1">
              <a:spLocks noChangeArrowheads="1"/>
            </p:cNvSpPr>
            <p:nvPr/>
          </p:nvSpPr>
          <p:spPr bwMode="auto">
            <a:xfrm>
              <a:off x="6254750" y="5456239"/>
              <a:ext cx="523875" cy="348743"/>
            </a:xfrm>
            <a:prstGeom prst="rect">
              <a:avLst/>
            </a:prstGeom>
            <a:noFill/>
            <a:ln w="12700" cap="sq" algn="ctr">
              <a:noFill/>
              <a:miter lim="800000"/>
              <a:headEnd/>
              <a:tailEnd/>
            </a:ln>
          </p:spPr>
          <p:txBody>
            <a:bodyPr>
              <a:spAutoFit/>
            </a:bodyPr>
            <a:lstStyle/>
            <a:p>
              <a:pPr>
                <a:spcBef>
                  <a:spcPct val="50000"/>
                </a:spcBef>
              </a:pPr>
              <a:r>
                <a:rPr lang="en-US" altLang="zh-CN" sz="2400" b="1" i="0">
                  <a:latin typeface="Tahoma" pitchFamily="34" charset="0"/>
                </a:rPr>
                <a:t>M</a:t>
              </a:r>
            </a:p>
          </p:txBody>
        </p:sp>
      </p:gr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a:xfrm>
            <a:off x="358775" y="990600"/>
            <a:ext cx="4060825" cy="5105400"/>
          </a:xfrm>
        </p:spPr>
        <p:txBody>
          <a:bodyPr/>
          <a:lstStyle/>
          <a:p>
            <a:pPr>
              <a:defRPr/>
            </a:pPr>
            <a:r>
              <a:rPr lang="zh-CN" altLang="en-US" smtClean="0"/>
              <a:t>第</a:t>
            </a:r>
            <a:r>
              <a:rPr lang="en-US" altLang="zh-CN" smtClean="0"/>
              <a:t>5</a:t>
            </a:r>
            <a:r>
              <a:rPr lang="zh-CN" altLang="en-US" smtClean="0"/>
              <a:t>步和第</a:t>
            </a:r>
            <a:r>
              <a:rPr lang="en-US" altLang="zh-CN" smtClean="0"/>
              <a:t>6</a:t>
            </a:r>
            <a:r>
              <a:rPr lang="zh-CN" altLang="en-US" smtClean="0"/>
              <a:t>步：选择下一个测试用例</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是否存在测试</a:t>
            </a:r>
            <a:r>
              <a:rPr lang="en-US" altLang="zh-CN" sz="2600" smtClean="0">
                <a:ea typeface="华文新魏" pitchFamily="2" charset="-122"/>
              </a:rPr>
              <a:t>t</a:t>
            </a:r>
            <a:r>
              <a:rPr lang="zh-CN" altLang="en-US" sz="2600" smtClean="0">
                <a:ea typeface="华文新魏" pitchFamily="2" charset="-122"/>
              </a:rPr>
              <a:t>能够区分变异体与被测试程序</a:t>
            </a:r>
            <a:r>
              <a:rPr lang="en-US" altLang="zh-CN" sz="2600" smtClean="0">
                <a:ea typeface="华文新魏" pitchFamily="2" charset="-122"/>
              </a:rPr>
              <a:t>P</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采用测试</a:t>
            </a:r>
            <a:r>
              <a:rPr lang="en-US" altLang="zh-CN" sz="2600" smtClean="0">
                <a:ea typeface="华文新魏" pitchFamily="2" charset="-122"/>
              </a:rPr>
              <a:t>T</a:t>
            </a:r>
            <a:r>
              <a:rPr lang="zh-CN" altLang="en-US" sz="2600" smtClean="0">
                <a:ea typeface="华文新魏" pitchFamily="2" charset="-122"/>
              </a:rPr>
              <a:t>中的测试用例执行变异体</a:t>
            </a:r>
            <a:r>
              <a:rPr lang="en-US" altLang="zh-CN" sz="2600" smtClean="0">
                <a:ea typeface="华文新魏" pitchFamily="2" charset="-122"/>
              </a:rPr>
              <a:t>M</a:t>
            </a:r>
            <a:r>
              <a:rPr lang="zh-CN" altLang="en-US" sz="2600" smtClean="0">
                <a:ea typeface="华文新魏" pitchFamily="2" charset="-122"/>
              </a:rPr>
              <a:t>。</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结束：所有的测试用例执行完毕或者</a:t>
            </a:r>
            <a:r>
              <a:rPr lang="en-US" altLang="zh-CN" sz="2600" smtClean="0">
                <a:ea typeface="华文新魏" pitchFamily="2" charset="-122"/>
              </a:rPr>
              <a:t>M</a:t>
            </a:r>
            <a:r>
              <a:rPr lang="zh-CN" altLang="en-US" sz="2600" smtClean="0">
                <a:ea typeface="华文新魏" pitchFamily="2" charset="-122"/>
              </a:rPr>
              <a:t>被某个测试用例区别（杀掉）。</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64</a:t>
            </a:fld>
            <a:endParaRPr lang="en-US" altLang="zh-CN"/>
          </a:p>
        </p:txBody>
      </p:sp>
      <p:grpSp>
        <p:nvGrpSpPr>
          <p:cNvPr id="19" name="组合 18"/>
          <p:cNvGrpSpPr/>
          <p:nvPr/>
        </p:nvGrpSpPr>
        <p:grpSpPr>
          <a:xfrm>
            <a:off x="4267201" y="1219200"/>
            <a:ext cx="4787900" cy="3871615"/>
            <a:chOff x="4600575" y="1725613"/>
            <a:chExt cx="4454525" cy="3365202"/>
          </a:xfrm>
        </p:grpSpPr>
        <p:sp>
          <p:nvSpPr>
            <p:cNvPr id="5" name="AutoShape 4"/>
            <p:cNvSpPr>
              <a:spLocks noChangeArrowheads="1"/>
            </p:cNvSpPr>
            <p:nvPr/>
          </p:nvSpPr>
          <p:spPr bwMode="auto">
            <a:xfrm>
              <a:off x="6980238" y="3817938"/>
              <a:ext cx="1393825" cy="622300"/>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a:solidFill>
                    <a:srgbClr val="000066"/>
                  </a:solidFill>
                  <a:latin typeface="华文新魏" pitchFamily="2" charset="-122"/>
                  <a:ea typeface="华文新魏" pitchFamily="2" charset="-122"/>
                </a:rPr>
                <a:t>选择下一个</a:t>
              </a:r>
            </a:p>
            <a:p>
              <a:pPr algn="ctr"/>
              <a:r>
                <a:rPr lang="zh-CN" altLang="en-US" sz="2000">
                  <a:solidFill>
                    <a:srgbClr val="000066"/>
                  </a:solidFill>
                  <a:latin typeface="华文新魏" pitchFamily="2" charset="-122"/>
                  <a:ea typeface="华文新魏" pitchFamily="2" charset="-122"/>
                </a:rPr>
                <a:t>测试用例</a:t>
              </a:r>
              <a:r>
                <a:rPr lang="en-US" altLang="zh-CN" sz="2000" i="1">
                  <a:solidFill>
                    <a:srgbClr val="000066"/>
                  </a:solidFill>
                  <a:latin typeface="华文新魏" pitchFamily="2" charset="-122"/>
                  <a:ea typeface="华文新魏" pitchFamily="2" charset="-122"/>
                </a:rPr>
                <a:t>t</a:t>
              </a:r>
            </a:p>
          </p:txBody>
        </p:sp>
        <p:sp>
          <p:nvSpPr>
            <p:cNvPr id="6" name="AutoShape 5"/>
            <p:cNvSpPr>
              <a:spLocks noChangeArrowheads="1"/>
            </p:cNvSpPr>
            <p:nvPr/>
          </p:nvSpPr>
          <p:spPr bwMode="auto">
            <a:xfrm>
              <a:off x="6804025" y="2381250"/>
              <a:ext cx="1725613" cy="898525"/>
            </a:xfrm>
            <a:prstGeom prst="flowChartDecision">
              <a:avLst/>
            </a:prstGeom>
            <a:solidFill>
              <a:srgbClr val="D7D6AE"/>
            </a:solidFill>
            <a:ln w="12700" cap="sq" algn="ctr">
              <a:solidFill>
                <a:schemeClr val="tx1"/>
              </a:solidFill>
              <a:miter lim="800000"/>
              <a:headEnd/>
              <a:tailEnd/>
            </a:ln>
          </p:spPr>
          <p:txBody>
            <a:bodyPr wrap="none" anchor="ctr"/>
            <a:lstStyle/>
            <a:p>
              <a:pPr algn="ctr"/>
              <a:r>
                <a:rPr lang="zh-CN" altLang="en-US" sz="2000">
                  <a:solidFill>
                    <a:srgbClr val="000066"/>
                  </a:solidFill>
                  <a:latin typeface="华文新魏" pitchFamily="2" charset="-122"/>
                  <a:ea typeface="华文新魏" pitchFamily="2" charset="-122"/>
                </a:rPr>
                <a:t>所有的测试</a:t>
              </a:r>
            </a:p>
            <a:p>
              <a:pPr algn="ctr"/>
              <a:r>
                <a:rPr lang="zh-CN" altLang="en-US" sz="2000">
                  <a:solidFill>
                    <a:srgbClr val="000066"/>
                  </a:solidFill>
                  <a:latin typeface="华文新魏" pitchFamily="2" charset="-122"/>
                  <a:ea typeface="华文新魏" pitchFamily="2" charset="-122"/>
                </a:rPr>
                <a:t>   都完成了吗？</a:t>
              </a:r>
            </a:p>
          </p:txBody>
        </p:sp>
        <p:sp>
          <p:nvSpPr>
            <p:cNvPr id="7" name="Oval 6"/>
            <p:cNvSpPr>
              <a:spLocks noChangeArrowheads="1"/>
            </p:cNvSpPr>
            <p:nvPr/>
          </p:nvSpPr>
          <p:spPr bwMode="auto">
            <a:xfrm>
              <a:off x="4600575" y="2508250"/>
              <a:ext cx="1393825" cy="63976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a:solidFill>
                    <a:srgbClr val="000066"/>
                  </a:solidFill>
                  <a:latin typeface="华文新魏" pitchFamily="2" charset="-122"/>
                  <a:ea typeface="华文新魏" pitchFamily="2" charset="-122"/>
                </a:rPr>
                <a:t>测试集</a:t>
              </a:r>
              <a:r>
                <a:rPr lang="en-US" altLang="zh-CN" sz="2000">
                  <a:solidFill>
                    <a:srgbClr val="000066"/>
                  </a:solidFill>
                  <a:latin typeface="华文新魏" pitchFamily="2" charset="-122"/>
                  <a:ea typeface="华文新魏" pitchFamily="2" charset="-122"/>
                </a:rPr>
                <a:t>T</a:t>
              </a:r>
              <a:endParaRPr lang="zh-CN" altLang="en-US" sz="2000">
                <a:solidFill>
                  <a:srgbClr val="000066"/>
                </a:solidFill>
                <a:latin typeface="华文新魏" pitchFamily="2" charset="-122"/>
                <a:ea typeface="华文新魏" pitchFamily="2" charset="-122"/>
              </a:endParaRPr>
            </a:p>
          </p:txBody>
        </p:sp>
        <p:cxnSp>
          <p:nvCxnSpPr>
            <p:cNvPr id="8" name="AutoShape 7"/>
            <p:cNvCxnSpPr>
              <a:cxnSpLocks noChangeShapeType="1"/>
              <a:endCxn id="6" idx="0"/>
            </p:cNvCxnSpPr>
            <p:nvPr/>
          </p:nvCxnSpPr>
          <p:spPr bwMode="auto">
            <a:xfrm>
              <a:off x="7667625" y="1725613"/>
              <a:ext cx="0" cy="655637"/>
            </a:xfrm>
            <a:prstGeom prst="straightConnector1">
              <a:avLst/>
            </a:prstGeom>
            <a:noFill/>
            <a:ln w="12700" cap="sq">
              <a:solidFill>
                <a:schemeClr val="tx1"/>
              </a:solidFill>
              <a:round/>
              <a:headEnd/>
              <a:tailEnd type="triangle" w="med" len="med"/>
            </a:ln>
          </p:spPr>
        </p:cxnSp>
        <p:cxnSp>
          <p:nvCxnSpPr>
            <p:cNvPr id="9" name="AutoShape 8"/>
            <p:cNvCxnSpPr>
              <a:cxnSpLocks noChangeShapeType="1"/>
              <a:stCxn id="7" idx="6"/>
              <a:endCxn id="6" idx="1"/>
            </p:cNvCxnSpPr>
            <p:nvPr/>
          </p:nvCxnSpPr>
          <p:spPr bwMode="auto">
            <a:xfrm>
              <a:off x="5994400" y="2828925"/>
              <a:ext cx="809625" cy="1588"/>
            </a:xfrm>
            <a:prstGeom prst="straightConnector1">
              <a:avLst/>
            </a:prstGeom>
            <a:noFill/>
            <a:ln w="19050">
              <a:solidFill>
                <a:schemeClr val="tx1"/>
              </a:solidFill>
              <a:prstDash val="dashDot"/>
              <a:round/>
              <a:headEnd/>
              <a:tailEnd type="triangle" w="med" len="med"/>
            </a:ln>
          </p:spPr>
        </p:cxnSp>
        <p:sp>
          <p:nvSpPr>
            <p:cNvPr id="10" name="Text Box 9"/>
            <p:cNvSpPr txBox="1">
              <a:spLocks noChangeArrowheads="1"/>
            </p:cNvSpPr>
            <p:nvPr/>
          </p:nvSpPr>
          <p:spPr bwMode="auto">
            <a:xfrm>
              <a:off x="6670675" y="2112963"/>
              <a:ext cx="987425" cy="461665"/>
            </a:xfrm>
            <a:prstGeom prst="rect">
              <a:avLst/>
            </a:prstGeom>
            <a:noFill/>
            <a:ln w="12700" cap="sq" algn="ctr">
              <a:noFill/>
              <a:miter lim="800000"/>
              <a:headEnd/>
              <a:tailEnd/>
            </a:ln>
          </p:spPr>
          <p:txBody>
            <a:bodyPr>
              <a:spAutoFit/>
            </a:bodyPr>
            <a:lstStyle/>
            <a:p>
              <a:pPr>
                <a:spcBef>
                  <a:spcPct val="50000"/>
                </a:spcBef>
              </a:pPr>
              <a:r>
                <a:rPr lang="zh-CN" altLang="en-US" sz="2400">
                  <a:solidFill>
                    <a:srgbClr val="000066"/>
                  </a:solidFill>
                  <a:latin typeface="Tahoma" pitchFamily="34" charset="0"/>
                </a:rPr>
                <a:t>（</a:t>
              </a:r>
              <a:r>
                <a:rPr lang="en-US" altLang="zh-CN" sz="2400">
                  <a:solidFill>
                    <a:srgbClr val="000066"/>
                  </a:solidFill>
                  <a:latin typeface="Tahoma" pitchFamily="34" charset="0"/>
                </a:rPr>
                <a:t>5</a:t>
              </a:r>
              <a:r>
                <a:rPr lang="zh-CN" altLang="en-US" sz="2400">
                  <a:solidFill>
                    <a:srgbClr val="000066"/>
                  </a:solidFill>
                  <a:latin typeface="Tahoma" pitchFamily="34" charset="0"/>
                </a:rPr>
                <a:t>）</a:t>
              </a:r>
            </a:p>
          </p:txBody>
        </p:sp>
        <p:sp>
          <p:nvSpPr>
            <p:cNvPr id="11" name="Text Box 10"/>
            <p:cNvSpPr txBox="1">
              <a:spLocks noChangeArrowheads="1"/>
            </p:cNvSpPr>
            <p:nvPr/>
          </p:nvSpPr>
          <p:spPr bwMode="auto">
            <a:xfrm>
              <a:off x="6669088" y="3463925"/>
              <a:ext cx="958850" cy="461665"/>
            </a:xfrm>
            <a:prstGeom prst="rect">
              <a:avLst/>
            </a:prstGeom>
            <a:noFill/>
            <a:ln w="12700" cap="sq" algn="ctr">
              <a:noFill/>
              <a:miter lim="800000"/>
              <a:headEnd/>
              <a:tailEnd/>
            </a:ln>
          </p:spPr>
          <p:txBody>
            <a:bodyPr>
              <a:spAutoFit/>
            </a:bodyPr>
            <a:lstStyle/>
            <a:p>
              <a:pPr>
                <a:spcBef>
                  <a:spcPct val="50000"/>
                </a:spcBef>
              </a:pPr>
              <a:r>
                <a:rPr lang="zh-CN" altLang="en-US" sz="2400">
                  <a:solidFill>
                    <a:srgbClr val="000066"/>
                  </a:solidFill>
                  <a:latin typeface="Tahoma" pitchFamily="34" charset="0"/>
                </a:rPr>
                <a:t>（</a:t>
              </a:r>
              <a:r>
                <a:rPr lang="en-US" altLang="zh-CN" sz="2400">
                  <a:solidFill>
                    <a:srgbClr val="000066"/>
                  </a:solidFill>
                  <a:latin typeface="Tahoma" pitchFamily="34" charset="0"/>
                </a:rPr>
                <a:t>6</a:t>
              </a:r>
              <a:r>
                <a:rPr lang="zh-CN" altLang="en-US" sz="2400">
                  <a:solidFill>
                    <a:srgbClr val="000066"/>
                  </a:solidFill>
                  <a:latin typeface="Tahoma" pitchFamily="34" charset="0"/>
                </a:rPr>
                <a:t>）</a:t>
              </a:r>
            </a:p>
          </p:txBody>
        </p:sp>
        <p:sp>
          <p:nvSpPr>
            <p:cNvPr id="12" name="Text Box 11"/>
            <p:cNvSpPr txBox="1">
              <a:spLocks noChangeArrowheads="1"/>
            </p:cNvSpPr>
            <p:nvPr/>
          </p:nvSpPr>
          <p:spPr bwMode="auto">
            <a:xfrm>
              <a:off x="8445500" y="2506663"/>
              <a:ext cx="609600" cy="400110"/>
            </a:xfrm>
            <a:prstGeom prst="rect">
              <a:avLst/>
            </a:prstGeom>
            <a:noFill/>
            <a:ln w="12700" cap="sq" algn="ctr">
              <a:noFill/>
              <a:miter lim="800000"/>
              <a:headEnd/>
              <a:tailEnd/>
            </a:ln>
          </p:spPr>
          <p:txBody>
            <a:bodyPr>
              <a:spAutoFit/>
            </a:bodyPr>
            <a:lstStyle/>
            <a:p>
              <a:pPr>
                <a:spcBef>
                  <a:spcPct val="50000"/>
                </a:spcBef>
              </a:pPr>
              <a:r>
                <a:rPr lang="en-US" altLang="zh-CN" sz="2000">
                  <a:solidFill>
                    <a:srgbClr val="000066"/>
                  </a:solidFill>
                  <a:latin typeface="Tahoma" pitchFamily="34" charset="0"/>
                </a:rPr>
                <a:t>yes</a:t>
              </a:r>
            </a:p>
          </p:txBody>
        </p:sp>
        <p:sp>
          <p:nvSpPr>
            <p:cNvPr id="13" name="Text Box 12"/>
            <p:cNvSpPr txBox="1">
              <a:spLocks noChangeArrowheads="1"/>
            </p:cNvSpPr>
            <p:nvPr/>
          </p:nvSpPr>
          <p:spPr bwMode="auto">
            <a:xfrm>
              <a:off x="7677150" y="3363913"/>
              <a:ext cx="609600" cy="400110"/>
            </a:xfrm>
            <a:prstGeom prst="rect">
              <a:avLst/>
            </a:prstGeom>
            <a:noFill/>
            <a:ln w="12700" cap="sq" algn="ctr">
              <a:noFill/>
              <a:miter lim="800000"/>
              <a:headEnd/>
              <a:tailEnd/>
            </a:ln>
          </p:spPr>
          <p:txBody>
            <a:bodyPr>
              <a:spAutoFit/>
            </a:bodyPr>
            <a:lstStyle/>
            <a:p>
              <a:pPr>
                <a:spcBef>
                  <a:spcPct val="50000"/>
                </a:spcBef>
              </a:pPr>
              <a:r>
                <a:rPr lang="en-US" altLang="zh-CN" sz="2000">
                  <a:solidFill>
                    <a:srgbClr val="000066"/>
                  </a:solidFill>
                  <a:latin typeface="Tahoma" pitchFamily="34" charset="0"/>
                </a:rPr>
                <a:t>No</a:t>
              </a:r>
            </a:p>
          </p:txBody>
        </p:sp>
        <p:sp>
          <p:nvSpPr>
            <p:cNvPr id="14" name="Line 13"/>
            <p:cNvSpPr>
              <a:spLocks noChangeShapeType="1"/>
            </p:cNvSpPr>
            <p:nvPr/>
          </p:nvSpPr>
          <p:spPr bwMode="auto">
            <a:xfrm>
              <a:off x="7664450" y="3251200"/>
              <a:ext cx="0" cy="565150"/>
            </a:xfrm>
            <a:prstGeom prst="line">
              <a:avLst/>
            </a:prstGeom>
            <a:noFill/>
            <a:ln w="12700" cap="sq">
              <a:solidFill>
                <a:schemeClr val="tx1"/>
              </a:solidFill>
              <a:round/>
              <a:headEnd/>
              <a:tailEnd type="triangle" w="med" len="med"/>
            </a:ln>
          </p:spPr>
          <p:txBody>
            <a:bodyPr wrap="none" anchor="ctr"/>
            <a:lstStyle/>
            <a:p>
              <a:endParaRPr lang="zh-CN" altLang="en-US" sz="2400"/>
            </a:p>
          </p:txBody>
        </p:sp>
        <p:sp>
          <p:nvSpPr>
            <p:cNvPr id="15" name="Line 15"/>
            <p:cNvSpPr>
              <a:spLocks noChangeShapeType="1"/>
            </p:cNvSpPr>
            <p:nvPr/>
          </p:nvSpPr>
          <p:spPr bwMode="auto">
            <a:xfrm>
              <a:off x="5545138" y="3119438"/>
              <a:ext cx="1436687" cy="871537"/>
            </a:xfrm>
            <a:prstGeom prst="line">
              <a:avLst/>
            </a:prstGeom>
            <a:noFill/>
            <a:ln w="12700">
              <a:solidFill>
                <a:schemeClr val="tx1"/>
              </a:solidFill>
              <a:prstDash val="dashDot"/>
              <a:round/>
              <a:headEnd/>
              <a:tailEnd type="triangle" w="med" len="med"/>
            </a:ln>
          </p:spPr>
          <p:txBody>
            <a:bodyPr wrap="none" anchor="ctr"/>
            <a:lstStyle/>
            <a:p>
              <a:endParaRPr lang="zh-CN" altLang="en-US" sz="2400"/>
            </a:p>
          </p:txBody>
        </p:sp>
        <p:sp>
          <p:nvSpPr>
            <p:cNvPr id="16" name="Text Box 16"/>
            <p:cNvSpPr txBox="1">
              <a:spLocks noChangeArrowheads="1"/>
            </p:cNvSpPr>
            <p:nvPr/>
          </p:nvSpPr>
          <p:spPr bwMode="auto">
            <a:xfrm>
              <a:off x="7735888" y="1814513"/>
              <a:ext cx="668337" cy="461665"/>
            </a:xfrm>
            <a:prstGeom prst="rect">
              <a:avLst/>
            </a:prstGeom>
            <a:noFill/>
            <a:ln w="12700" cap="sq" algn="ctr">
              <a:noFill/>
              <a:miter lim="800000"/>
              <a:headEnd/>
              <a:tailEnd/>
            </a:ln>
          </p:spPr>
          <p:txBody>
            <a:bodyPr>
              <a:spAutoFit/>
            </a:bodyPr>
            <a:lstStyle/>
            <a:p>
              <a:pPr>
                <a:spcBef>
                  <a:spcPct val="50000"/>
                </a:spcBef>
              </a:pPr>
              <a:r>
                <a:rPr lang="en-US" altLang="zh-CN" sz="2400">
                  <a:latin typeface="Tahoma" pitchFamily="34" charset="0"/>
                </a:rPr>
                <a:t>M</a:t>
              </a:r>
            </a:p>
          </p:txBody>
        </p:sp>
        <p:sp>
          <p:nvSpPr>
            <p:cNvPr id="17" name="Line 17"/>
            <p:cNvSpPr>
              <a:spLocks noChangeShapeType="1"/>
            </p:cNvSpPr>
            <p:nvPr/>
          </p:nvSpPr>
          <p:spPr bwMode="auto">
            <a:xfrm>
              <a:off x="7678738" y="4425950"/>
              <a:ext cx="0" cy="639763"/>
            </a:xfrm>
            <a:prstGeom prst="line">
              <a:avLst/>
            </a:prstGeom>
            <a:noFill/>
            <a:ln w="12700" cap="sq">
              <a:solidFill>
                <a:schemeClr val="tx1"/>
              </a:solidFill>
              <a:round/>
              <a:headEnd/>
              <a:tailEnd type="triangle" w="med" len="med"/>
            </a:ln>
          </p:spPr>
          <p:txBody>
            <a:bodyPr wrap="none" anchor="ctr"/>
            <a:lstStyle/>
            <a:p>
              <a:endParaRPr lang="zh-CN" altLang="en-US" sz="2400"/>
            </a:p>
          </p:txBody>
        </p:sp>
        <p:sp>
          <p:nvSpPr>
            <p:cNvPr id="18" name="Text Box 18"/>
            <p:cNvSpPr txBox="1">
              <a:spLocks noChangeArrowheads="1"/>
            </p:cNvSpPr>
            <p:nvPr/>
          </p:nvSpPr>
          <p:spPr bwMode="auto">
            <a:xfrm>
              <a:off x="7707313" y="4629150"/>
              <a:ext cx="725487" cy="461665"/>
            </a:xfrm>
            <a:prstGeom prst="rect">
              <a:avLst/>
            </a:prstGeom>
            <a:noFill/>
            <a:ln w="12700" cap="sq" algn="ctr">
              <a:noFill/>
              <a:miter lim="800000"/>
              <a:headEnd/>
              <a:tailEnd/>
            </a:ln>
          </p:spPr>
          <p:txBody>
            <a:bodyPr>
              <a:spAutoFit/>
            </a:bodyPr>
            <a:lstStyle/>
            <a:p>
              <a:pPr>
                <a:spcBef>
                  <a:spcPct val="50000"/>
                </a:spcBef>
              </a:pPr>
              <a:r>
                <a:rPr lang="en-US" altLang="zh-CN" sz="2400" i="1">
                  <a:latin typeface="Tahoma" pitchFamily="34" charset="0"/>
                </a:rPr>
                <a:t>t</a:t>
              </a:r>
            </a:p>
          </p:txBody>
        </p:sp>
      </p:gr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p:txBody>
          <a:bodyPr/>
          <a:lstStyle/>
          <a:p>
            <a:pPr>
              <a:defRPr/>
            </a:pPr>
            <a:r>
              <a:rPr lang="zh-CN" altLang="en-US" smtClean="0"/>
              <a:t>第</a:t>
            </a:r>
            <a:r>
              <a:rPr lang="en-US" altLang="zh-CN" smtClean="0"/>
              <a:t>7</a:t>
            </a:r>
            <a:r>
              <a:rPr lang="zh-CN" altLang="en-US" smtClean="0"/>
              <a:t>，</a:t>
            </a:r>
            <a:r>
              <a:rPr lang="en-US" altLang="zh-CN" smtClean="0"/>
              <a:t>8</a:t>
            </a:r>
            <a:r>
              <a:rPr lang="zh-CN" altLang="en-US" smtClean="0"/>
              <a:t>和</a:t>
            </a:r>
            <a:r>
              <a:rPr lang="en-US" altLang="zh-CN" smtClean="0"/>
              <a:t>9</a:t>
            </a:r>
            <a:r>
              <a:rPr lang="zh-CN" altLang="en-US" smtClean="0"/>
              <a:t>步：变异体执行和分类</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变异体执行的结果是否与</a:t>
            </a:r>
            <a:r>
              <a:rPr lang="en-US" altLang="zh-CN" sz="2600" smtClean="0">
                <a:ea typeface="华文新魏" pitchFamily="2" charset="-122"/>
              </a:rPr>
              <a:t>P</a:t>
            </a:r>
            <a:r>
              <a:rPr lang="zh-CN" altLang="en-US" sz="2600" smtClean="0">
                <a:ea typeface="华文新魏" pitchFamily="2" charset="-122"/>
              </a:rPr>
              <a:t>的执行结果相同或不同</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65</a:t>
            </a:fld>
            <a:endParaRPr lang="en-US" altLang="zh-CN"/>
          </a:p>
        </p:txBody>
      </p:sp>
      <p:grpSp>
        <p:nvGrpSpPr>
          <p:cNvPr id="5" name="Group 34"/>
          <p:cNvGrpSpPr>
            <a:grpSpLocks/>
          </p:cNvGrpSpPr>
          <p:nvPr/>
        </p:nvGrpSpPr>
        <p:grpSpPr bwMode="auto">
          <a:xfrm>
            <a:off x="1524000" y="2286000"/>
            <a:ext cx="5715000" cy="3352800"/>
            <a:chOff x="2763" y="631"/>
            <a:chExt cx="2849" cy="1512"/>
          </a:xfrm>
        </p:grpSpPr>
        <p:sp>
          <p:nvSpPr>
            <p:cNvPr id="6" name="AutoShape 4"/>
            <p:cNvSpPr>
              <a:spLocks noChangeArrowheads="1"/>
            </p:cNvSpPr>
            <p:nvPr/>
          </p:nvSpPr>
          <p:spPr bwMode="auto">
            <a:xfrm>
              <a:off x="4177" y="1677"/>
              <a:ext cx="1033" cy="466"/>
            </a:xfrm>
            <a:prstGeom prst="flowChartDecision">
              <a:avLst/>
            </a:prstGeom>
            <a:solidFill>
              <a:srgbClr val="D7D6AE"/>
            </a:solidFill>
            <a:ln w="12700" cap="sq" algn="ctr">
              <a:solidFill>
                <a:schemeClr val="tx1"/>
              </a:solidFill>
              <a:miter lim="800000"/>
              <a:headEnd/>
              <a:tailEnd/>
            </a:ln>
          </p:spPr>
          <p:txBody>
            <a:bodyPr wrap="none" anchor="ctr"/>
            <a:lstStyle/>
            <a:p>
              <a:pPr algn="ctr"/>
              <a:r>
                <a:rPr lang="en-US" altLang="zh-CN" sz="2000" b="1" i="0">
                  <a:solidFill>
                    <a:srgbClr val="000066"/>
                  </a:solidFill>
                  <a:latin typeface="华文新魏" pitchFamily="2" charset="-122"/>
                  <a:ea typeface="华文新魏" pitchFamily="2" charset="-122"/>
                </a:rPr>
                <a:t>P(t)=M(t)?</a:t>
              </a:r>
            </a:p>
          </p:txBody>
        </p:sp>
        <p:sp>
          <p:nvSpPr>
            <p:cNvPr id="7" name="Oval 5"/>
            <p:cNvSpPr>
              <a:spLocks noChangeArrowheads="1"/>
            </p:cNvSpPr>
            <p:nvPr/>
          </p:nvSpPr>
          <p:spPr bwMode="auto">
            <a:xfrm>
              <a:off x="2763" y="985"/>
              <a:ext cx="878" cy="40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对于</a:t>
              </a:r>
              <a:r>
                <a:rPr lang="en-US" altLang="zh-CN" sz="2000" b="1" i="0">
                  <a:solidFill>
                    <a:srgbClr val="000066"/>
                  </a:solidFill>
                  <a:latin typeface="华文新魏" pitchFamily="2" charset="-122"/>
                  <a:ea typeface="华文新魏" pitchFamily="2" charset="-122"/>
                </a:rPr>
                <a:t>T</a:t>
              </a:r>
              <a:r>
                <a:rPr lang="zh-CN" altLang="en-US" sz="2000" b="1" i="0">
                  <a:solidFill>
                    <a:srgbClr val="000066"/>
                  </a:solidFill>
                  <a:latin typeface="华文新魏" pitchFamily="2" charset="-122"/>
                  <a:ea typeface="华文新魏" pitchFamily="2" charset="-122"/>
                </a:rPr>
                <a:t>中所</a:t>
              </a:r>
            </a:p>
            <a:p>
              <a:pPr algn="ctr"/>
              <a:r>
                <a:rPr lang="zh-CN" altLang="en-US" sz="2000" b="1" i="0">
                  <a:solidFill>
                    <a:srgbClr val="000066"/>
                  </a:solidFill>
                  <a:latin typeface="华文新魏" pitchFamily="2" charset="-122"/>
                  <a:ea typeface="华文新魏" pitchFamily="2" charset="-122"/>
                </a:rPr>
                <a:t>有的</a:t>
              </a:r>
              <a:r>
                <a:rPr lang="en-US" altLang="zh-CN" sz="2000" b="1" i="0">
                  <a:solidFill>
                    <a:srgbClr val="000066"/>
                  </a:solidFill>
                  <a:latin typeface="华文新魏" pitchFamily="2" charset="-122"/>
                  <a:ea typeface="华文新魏" pitchFamily="2" charset="-122"/>
                </a:rPr>
                <a:t>t</a:t>
              </a:r>
              <a:r>
                <a:rPr lang="zh-CN" altLang="en-US" sz="2000" b="1" i="0">
                  <a:solidFill>
                    <a:srgbClr val="000066"/>
                  </a:solidFill>
                  <a:latin typeface="华文新魏" pitchFamily="2" charset="-122"/>
                  <a:ea typeface="华文新魏" pitchFamily="2" charset="-122"/>
                </a:rPr>
                <a:t>，</a:t>
              </a:r>
              <a:r>
                <a:rPr lang="en-US" altLang="zh-CN" sz="2000" b="1" i="0">
                  <a:solidFill>
                    <a:srgbClr val="000066"/>
                  </a:solidFill>
                  <a:latin typeface="华文新魏" pitchFamily="2" charset="-122"/>
                  <a:ea typeface="华文新魏" pitchFamily="2" charset="-122"/>
                </a:rPr>
                <a:t>P(t)</a:t>
              </a:r>
            </a:p>
          </p:txBody>
        </p:sp>
        <p:sp>
          <p:nvSpPr>
            <p:cNvPr id="8" name="AutoShape 6"/>
            <p:cNvSpPr>
              <a:spLocks noChangeArrowheads="1"/>
            </p:cNvSpPr>
            <p:nvPr/>
          </p:nvSpPr>
          <p:spPr bwMode="auto">
            <a:xfrm>
              <a:off x="4233" y="985"/>
              <a:ext cx="914" cy="392"/>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选用测试用例</a:t>
              </a:r>
              <a:r>
                <a:rPr lang="en-US" altLang="zh-CN" sz="2000" b="1" i="0">
                  <a:solidFill>
                    <a:srgbClr val="000066"/>
                  </a:solidFill>
                  <a:latin typeface="华文新魏" pitchFamily="2" charset="-122"/>
                  <a:ea typeface="华文新魏" pitchFamily="2" charset="-122"/>
                </a:rPr>
                <a:t>t</a:t>
              </a:r>
            </a:p>
            <a:p>
              <a:pPr algn="ctr"/>
              <a:r>
                <a:rPr lang="zh-CN" altLang="en-US" sz="2000" b="1" i="0">
                  <a:solidFill>
                    <a:srgbClr val="000066"/>
                  </a:solidFill>
                  <a:latin typeface="华文新魏" pitchFamily="2" charset="-122"/>
                  <a:ea typeface="华文新魏" pitchFamily="2" charset="-122"/>
                </a:rPr>
                <a:t>执行</a:t>
              </a:r>
              <a:r>
                <a:rPr lang="en-US" altLang="zh-CN" sz="2000" b="1" i="0">
                  <a:solidFill>
                    <a:srgbClr val="000066"/>
                  </a:solidFill>
                  <a:latin typeface="华文新魏" pitchFamily="2" charset="-122"/>
                  <a:ea typeface="华文新魏" pitchFamily="2" charset="-122"/>
                </a:rPr>
                <a:t>M</a:t>
              </a:r>
            </a:p>
          </p:txBody>
        </p:sp>
        <p:cxnSp>
          <p:nvCxnSpPr>
            <p:cNvPr id="9" name="AutoShape 7"/>
            <p:cNvCxnSpPr>
              <a:cxnSpLocks noChangeShapeType="1"/>
              <a:endCxn id="8" idx="0"/>
            </p:cNvCxnSpPr>
            <p:nvPr/>
          </p:nvCxnSpPr>
          <p:spPr bwMode="auto">
            <a:xfrm>
              <a:off x="4690" y="666"/>
              <a:ext cx="0" cy="319"/>
            </a:xfrm>
            <a:prstGeom prst="straightConnector1">
              <a:avLst/>
            </a:prstGeom>
            <a:noFill/>
            <a:ln w="12700" cap="sq">
              <a:solidFill>
                <a:schemeClr val="tx1"/>
              </a:solidFill>
              <a:round/>
              <a:headEnd/>
              <a:tailEnd type="triangle" w="med" len="med"/>
            </a:ln>
          </p:spPr>
        </p:cxnSp>
        <p:cxnSp>
          <p:nvCxnSpPr>
            <p:cNvPr id="10" name="AutoShape 8"/>
            <p:cNvCxnSpPr>
              <a:cxnSpLocks noChangeShapeType="1"/>
              <a:stCxn id="6" idx="1"/>
            </p:cNvCxnSpPr>
            <p:nvPr/>
          </p:nvCxnSpPr>
          <p:spPr bwMode="auto">
            <a:xfrm flipH="1">
              <a:off x="3726" y="1910"/>
              <a:ext cx="451" cy="6"/>
            </a:xfrm>
            <a:prstGeom prst="straightConnector1">
              <a:avLst/>
            </a:prstGeom>
            <a:noFill/>
            <a:ln w="12700" cap="sq">
              <a:solidFill>
                <a:schemeClr val="tx1"/>
              </a:solidFill>
              <a:round/>
              <a:headEnd/>
              <a:tailEnd type="triangle" w="med" len="med"/>
            </a:ln>
          </p:spPr>
        </p:cxnSp>
        <p:sp>
          <p:nvSpPr>
            <p:cNvPr id="11" name="Line 9"/>
            <p:cNvSpPr>
              <a:spLocks noChangeShapeType="1"/>
            </p:cNvSpPr>
            <p:nvPr/>
          </p:nvSpPr>
          <p:spPr bwMode="auto">
            <a:xfrm>
              <a:off x="3621" y="1261"/>
              <a:ext cx="814" cy="530"/>
            </a:xfrm>
            <a:prstGeom prst="line">
              <a:avLst/>
            </a:prstGeom>
            <a:noFill/>
            <a:ln w="19050">
              <a:solidFill>
                <a:schemeClr val="tx1"/>
              </a:solidFill>
              <a:prstDash val="dashDot"/>
              <a:round/>
              <a:headEnd/>
              <a:tailEnd type="triangle" w="med" len="med"/>
            </a:ln>
          </p:spPr>
          <p:txBody>
            <a:bodyPr wrap="none" anchor="ctr"/>
            <a:lstStyle/>
            <a:p>
              <a:endParaRPr lang="zh-CN" altLang="en-US" sz="2400" b="1" i="0"/>
            </a:p>
          </p:txBody>
        </p:sp>
        <p:sp>
          <p:nvSpPr>
            <p:cNvPr id="12" name="Text Box 10"/>
            <p:cNvSpPr txBox="1">
              <a:spLocks noChangeArrowheads="1"/>
            </p:cNvSpPr>
            <p:nvPr/>
          </p:nvSpPr>
          <p:spPr bwMode="auto">
            <a:xfrm>
              <a:off x="4706" y="1550"/>
              <a:ext cx="623" cy="208"/>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8</a:t>
              </a:r>
              <a:r>
                <a:rPr lang="zh-CN" altLang="en-US" sz="2400" b="1" i="0">
                  <a:solidFill>
                    <a:srgbClr val="000066"/>
                  </a:solidFill>
                  <a:latin typeface="Tahoma" pitchFamily="34" charset="0"/>
                </a:rPr>
                <a:t>）</a:t>
              </a:r>
            </a:p>
          </p:txBody>
        </p:sp>
        <p:sp>
          <p:nvSpPr>
            <p:cNvPr id="13" name="Text Box 11"/>
            <p:cNvSpPr txBox="1">
              <a:spLocks noChangeArrowheads="1"/>
            </p:cNvSpPr>
            <p:nvPr/>
          </p:nvSpPr>
          <p:spPr bwMode="auto">
            <a:xfrm>
              <a:off x="3875" y="819"/>
              <a:ext cx="659" cy="208"/>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7</a:t>
              </a:r>
              <a:r>
                <a:rPr lang="zh-CN" altLang="en-US" sz="2400" b="1" i="0">
                  <a:solidFill>
                    <a:srgbClr val="000066"/>
                  </a:solidFill>
                  <a:latin typeface="Tahoma" pitchFamily="34" charset="0"/>
                </a:rPr>
                <a:t>）</a:t>
              </a:r>
            </a:p>
          </p:txBody>
        </p:sp>
        <p:sp>
          <p:nvSpPr>
            <p:cNvPr id="14" name="Text Box 12"/>
            <p:cNvSpPr txBox="1">
              <a:spLocks noChangeArrowheads="1"/>
            </p:cNvSpPr>
            <p:nvPr/>
          </p:nvSpPr>
          <p:spPr bwMode="auto">
            <a:xfrm>
              <a:off x="4369" y="1360"/>
              <a:ext cx="384" cy="180"/>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M(t)</a:t>
              </a:r>
            </a:p>
          </p:txBody>
        </p:sp>
        <p:sp>
          <p:nvSpPr>
            <p:cNvPr id="15" name="Text Box 13"/>
            <p:cNvSpPr txBox="1">
              <a:spLocks noChangeArrowheads="1"/>
            </p:cNvSpPr>
            <p:nvPr/>
          </p:nvSpPr>
          <p:spPr bwMode="auto">
            <a:xfrm>
              <a:off x="3713" y="1452"/>
              <a:ext cx="384" cy="180"/>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P(t)</a:t>
              </a:r>
            </a:p>
          </p:txBody>
        </p:sp>
        <p:sp>
          <p:nvSpPr>
            <p:cNvPr id="16" name="Text Box 14"/>
            <p:cNvSpPr txBox="1">
              <a:spLocks noChangeArrowheads="1"/>
            </p:cNvSpPr>
            <p:nvPr/>
          </p:nvSpPr>
          <p:spPr bwMode="auto">
            <a:xfrm>
              <a:off x="3883" y="1732"/>
              <a:ext cx="384" cy="180"/>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No</a:t>
              </a:r>
            </a:p>
          </p:txBody>
        </p:sp>
        <p:sp>
          <p:nvSpPr>
            <p:cNvPr id="17" name="Text Box 15"/>
            <p:cNvSpPr txBox="1">
              <a:spLocks noChangeArrowheads="1"/>
            </p:cNvSpPr>
            <p:nvPr/>
          </p:nvSpPr>
          <p:spPr bwMode="auto">
            <a:xfrm>
              <a:off x="5228" y="1751"/>
              <a:ext cx="384" cy="180"/>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Yes</a:t>
              </a:r>
            </a:p>
          </p:txBody>
        </p:sp>
        <p:sp>
          <p:nvSpPr>
            <p:cNvPr id="18" name="Text Box 16"/>
            <p:cNvSpPr txBox="1">
              <a:spLocks noChangeArrowheads="1"/>
            </p:cNvSpPr>
            <p:nvPr/>
          </p:nvSpPr>
          <p:spPr bwMode="auto">
            <a:xfrm>
              <a:off x="4663" y="631"/>
              <a:ext cx="311" cy="208"/>
            </a:xfrm>
            <a:prstGeom prst="rect">
              <a:avLst/>
            </a:prstGeom>
            <a:noFill/>
            <a:ln w="12700" cap="sq" algn="ctr">
              <a:noFill/>
              <a:miter lim="800000"/>
              <a:headEnd/>
              <a:tailEnd/>
            </a:ln>
          </p:spPr>
          <p:txBody>
            <a:bodyPr>
              <a:spAutoFit/>
            </a:bodyPr>
            <a:lstStyle/>
            <a:p>
              <a:pPr>
                <a:spcBef>
                  <a:spcPct val="50000"/>
                </a:spcBef>
              </a:pPr>
              <a:r>
                <a:rPr lang="en-US" altLang="zh-CN" sz="2400" b="1" i="0">
                  <a:latin typeface="Tahoma" pitchFamily="34" charset="0"/>
                </a:rPr>
                <a:t>t</a:t>
              </a:r>
            </a:p>
          </p:txBody>
        </p:sp>
        <p:sp>
          <p:nvSpPr>
            <p:cNvPr id="19" name="Line 17"/>
            <p:cNvSpPr>
              <a:spLocks noChangeShapeType="1"/>
            </p:cNvSpPr>
            <p:nvPr/>
          </p:nvSpPr>
          <p:spPr bwMode="auto">
            <a:xfrm>
              <a:off x="4682" y="1371"/>
              <a:ext cx="0" cy="320"/>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20" name="Line 18"/>
            <p:cNvSpPr>
              <a:spLocks noChangeShapeType="1"/>
            </p:cNvSpPr>
            <p:nvPr/>
          </p:nvSpPr>
          <p:spPr bwMode="auto">
            <a:xfrm>
              <a:off x="5194" y="1911"/>
              <a:ext cx="393" cy="0"/>
            </a:xfrm>
            <a:prstGeom prst="line">
              <a:avLst/>
            </a:prstGeom>
            <a:noFill/>
            <a:ln w="12700" cap="sq">
              <a:solidFill>
                <a:schemeClr val="tx1"/>
              </a:solidFill>
              <a:round/>
              <a:headEnd/>
              <a:tailEnd type="triangle" w="med" len="med"/>
            </a:ln>
          </p:spPr>
          <p:txBody>
            <a:bodyPr wrap="none" anchor="ctr"/>
            <a:lstStyle/>
            <a:p>
              <a:endParaRPr lang="zh-CN" altLang="en-US" sz="2400" b="1" i="0"/>
            </a:p>
          </p:txBody>
        </p:sp>
      </p:gr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p:txBody>
          <a:bodyPr/>
          <a:lstStyle/>
          <a:p>
            <a:pPr>
              <a:defRPr/>
            </a:pPr>
            <a:r>
              <a:rPr lang="zh-CN" altLang="en-US" smtClean="0"/>
              <a:t>第</a:t>
            </a:r>
            <a:r>
              <a:rPr lang="en-US" altLang="zh-CN" smtClean="0"/>
              <a:t>10</a:t>
            </a:r>
            <a:r>
              <a:rPr lang="zh-CN" altLang="en-US" smtClean="0"/>
              <a:t>步：活变异体</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如果没有测试用例能够区分变异体与</a:t>
            </a:r>
            <a:r>
              <a:rPr lang="en-US" altLang="zh-CN" sz="2600" smtClean="0">
                <a:ea typeface="华文新魏" pitchFamily="2" charset="-122"/>
              </a:rPr>
              <a:t>P</a:t>
            </a:r>
            <a:r>
              <a:rPr lang="zh-CN" altLang="en-US" sz="2600" smtClean="0">
                <a:ea typeface="华文新魏" pitchFamily="2" charset="-122"/>
              </a:rPr>
              <a:t>，则该变异体存活，并被放回活变异体集合</a:t>
            </a:r>
            <a:r>
              <a:rPr lang="en-US" altLang="zh-CN" sz="2600" smtClean="0">
                <a:ea typeface="华文新魏" pitchFamily="2" charset="-122"/>
              </a:rPr>
              <a:t>L</a:t>
            </a:r>
            <a:r>
              <a:rPr lang="zh-CN" altLang="en-US" sz="2600" smtClean="0">
                <a:ea typeface="华文新魏" pitchFamily="2" charset="-122"/>
              </a:rPr>
              <a:t>中。</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66</a:t>
            </a:fld>
            <a:endParaRPr lang="en-US" altLang="zh-CN"/>
          </a:p>
        </p:txBody>
      </p:sp>
      <p:grpSp>
        <p:nvGrpSpPr>
          <p:cNvPr id="5" name="Group 35"/>
          <p:cNvGrpSpPr>
            <a:grpSpLocks/>
          </p:cNvGrpSpPr>
          <p:nvPr/>
        </p:nvGrpSpPr>
        <p:grpSpPr bwMode="auto">
          <a:xfrm>
            <a:off x="1219200" y="2743200"/>
            <a:ext cx="6440488" cy="3003550"/>
            <a:chOff x="2962" y="2517"/>
            <a:chExt cx="2771" cy="1542"/>
          </a:xfrm>
        </p:grpSpPr>
        <p:sp>
          <p:nvSpPr>
            <p:cNvPr id="6" name="Oval 20"/>
            <p:cNvSpPr>
              <a:spLocks noChangeArrowheads="1"/>
            </p:cNvSpPr>
            <p:nvPr/>
          </p:nvSpPr>
          <p:spPr bwMode="auto">
            <a:xfrm>
              <a:off x="4855" y="2517"/>
              <a:ext cx="878" cy="403"/>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活的变异体</a:t>
              </a:r>
              <a:r>
                <a:rPr lang="en-US" altLang="zh-CN" sz="2000" b="1" i="0">
                  <a:solidFill>
                    <a:srgbClr val="000066"/>
                  </a:solidFill>
                  <a:latin typeface="华文新魏" pitchFamily="2" charset="-122"/>
                  <a:ea typeface="华文新魏" pitchFamily="2" charset="-122"/>
                </a:rPr>
                <a:t>L</a:t>
              </a:r>
            </a:p>
          </p:txBody>
        </p:sp>
        <p:sp>
          <p:nvSpPr>
            <p:cNvPr id="7" name="AutoShape 21"/>
            <p:cNvSpPr>
              <a:spLocks noChangeArrowheads="1"/>
            </p:cNvSpPr>
            <p:nvPr/>
          </p:nvSpPr>
          <p:spPr bwMode="auto">
            <a:xfrm>
              <a:off x="3472" y="3315"/>
              <a:ext cx="1087" cy="566"/>
            </a:xfrm>
            <a:prstGeom prst="flowChartDecision">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所有的测试</a:t>
              </a:r>
            </a:p>
            <a:p>
              <a:pPr algn="ctr"/>
              <a:r>
                <a:rPr lang="zh-CN" altLang="en-US" sz="2000" b="1" i="0">
                  <a:solidFill>
                    <a:srgbClr val="000066"/>
                  </a:solidFill>
                  <a:latin typeface="华文新魏" pitchFamily="2" charset="-122"/>
                  <a:ea typeface="华文新魏" pitchFamily="2" charset="-122"/>
                </a:rPr>
                <a:t>   都完成了吗？</a:t>
              </a:r>
            </a:p>
          </p:txBody>
        </p:sp>
        <p:sp>
          <p:nvSpPr>
            <p:cNvPr id="8" name="AutoShape 22"/>
            <p:cNvSpPr>
              <a:spLocks noChangeArrowheads="1"/>
            </p:cNvSpPr>
            <p:nvPr/>
          </p:nvSpPr>
          <p:spPr bwMode="auto">
            <a:xfrm>
              <a:off x="5001" y="3450"/>
              <a:ext cx="595" cy="392"/>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将</a:t>
              </a:r>
              <a:r>
                <a:rPr lang="en-US" altLang="zh-CN" sz="2000" b="1" i="0">
                  <a:solidFill>
                    <a:srgbClr val="000066"/>
                  </a:solidFill>
                  <a:latin typeface="华文新魏" pitchFamily="2" charset="-122"/>
                  <a:ea typeface="华文新魏" pitchFamily="2" charset="-122"/>
                </a:rPr>
                <a:t>M</a:t>
              </a:r>
              <a:r>
                <a:rPr lang="zh-CN" altLang="en-US" sz="2000" b="1" i="0">
                  <a:solidFill>
                    <a:srgbClr val="000066"/>
                  </a:solidFill>
                  <a:latin typeface="华文新魏" pitchFamily="2" charset="-122"/>
                  <a:ea typeface="华文新魏" pitchFamily="2" charset="-122"/>
                </a:rPr>
                <a:t>放回</a:t>
              </a:r>
              <a:r>
                <a:rPr lang="en-US" altLang="zh-CN" sz="2000" b="1" i="0">
                  <a:solidFill>
                    <a:srgbClr val="000066"/>
                  </a:solidFill>
                  <a:latin typeface="华文新魏" pitchFamily="2" charset="-122"/>
                  <a:ea typeface="华文新魏" pitchFamily="2" charset="-122"/>
                </a:rPr>
                <a:t>L</a:t>
              </a:r>
            </a:p>
          </p:txBody>
        </p:sp>
        <p:cxnSp>
          <p:nvCxnSpPr>
            <p:cNvPr id="9" name="AutoShape 23"/>
            <p:cNvCxnSpPr>
              <a:cxnSpLocks noChangeShapeType="1"/>
              <a:endCxn id="7" idx="1"/>
            </p:cNvCxnSpPr>
            <p:nvPr/>
          </p:nvCxnSpPr>
          <p:spPr bwMode="auto">
            <a:xfrm>
              <a:off x="2962" y="3597"/>
              <a:ext cx="510" cy="1"/>
            </a:xfrm>
            <a:prstGeom prst="straightConnector1">
              <a:avLst/>
            </a:prstGeom>
            <a:noFill/>
            <a:ln w="19050">
              <a:solidFill>
                <a:schemeClr val="tx1"/>
              </a:solidFill>
              <a:prstDash val="dashDot"/>
              <a:round/>
              <a:headEnd/>
              <a:tailEnd type="triangle" w="med" len="med"/>
            </a:ln>
          </p:spPr>
        </p:cxnSp>
        <p:sp>
          <p:nvSpPr>
            <p:cNvPr id="10" name="Text Box 24"/>
            <p:cNvSpPr txBox="1">
              <a:spLocks noChangeArrowheads="1"/>
            </p:cNvSpPr>
            <p:nvPr/>
          </p:nvSpPr>
          <p:spPr bwMode="auto">
            <a:xfrm>
              <a:off x="3449" y="3174"/>
              <a:ext cx="558" cy="237"/>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5</a:t>
              </a:r>
              <a:r>
                <a:rPr lang="zh-CN" altLang="en-US" sz="2400" b="1" i="0">
                  <a:solidFill>
                    <a:srgbClr val="000066"/>
                  </a:solidFill>
                  <a:latin typeface="Tahoma" pitchFamily="34" charset="0"/>
                </a:rPr>
                <a:t>）</a:t>
              </a:r>
            </a:p>
          </p:txBody>
        </p:sp>
        <p:sp>
          <p:nvSpPr>
            <p:cNvPr id="11" name="Text Box 25"/>
            <p:cNvSpPr txBox="1">
              <a:spLocks noChangeArrowheads="1"/>
            </p:cNvSpPr>
            <p:nvPr/>
          </p:nvSpPr>
          <p:spPr bwMode="auto">
            <a:xfrm>
              <a:off x="4797" y="3182"/>
              <a:ext cx="594" cy="237"/>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10</a:t>
              </a:r>
              <a:r>
                <a:rPr lang="zh-CN" altLang="en-US" sz="2400" b="1" i="0">
                  <a:solidFill>
                    <a:srgbClr val="000066"/>
                  </a:solidFill>
                  <a:latin typeface="Tahoma" pitchFamily="34" charset="0"/>
                </a:rPr>
                <a:t>）</a:t>
              </a:r>
            </a:p>
          </p:txBody>
        </p:sp>
        <p:sp>
          <p:nvSpPr>
            <p:cNvPr id="12" name="Text Box 26"/>
            <p:cNvSpPr txBox="1">
              <a:spLocks noChangeArrowheads="1"/>
            </p:cNvSpPr>
            <p:nvPr/>
          </p:nvSpPr>
          <p:spPr bwMode="auto">
            <a:xfrm>
              <a:off x="4051" y="3847"/>
              <a:ext cx="384" cy="205"/>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No</a:t>
              </a:r>
            </a:p>
          </p:txBody>
        </p:sp>
        <p:sp>
          <p:nvSpPr>
            <p:cNvPr id="13" name="Line 27"/>
            <p:cNvSpPr>
              <a:spLocks noChangeShapeType="1"/>
            </p:cNvSpPr>
            <p:nvPr/>
          </p:nvSpPr>
          <p:spPr bwMode="auto">
            <a:xfrm>
              <a:off x="4544" y="3597"/>
              <a:ext cx="457" cy="0"/>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4" name="Line 28"/>
            <p:cNvSpPr>
              <a:spLocks noChangeShapeType="1"/>
            </p:cNvSpPr>
            <p:nvPr/>
          </p:nvSpPr>
          <p:spPr bwMode="auto">
            <a:xfrm>
              <a:off x="4005" y="3872"/>
              <a:ext cx="0" cy="187"/>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5" name="Text Box 29"/>
            <p:cNvSpPr txBox="1">
              <a:spLocks noChangeArrowheads="1"/>
            </p:cNvSpPr>
            <p:nvPr/>
          </p:nvSpPr>
          <p:spPr bwMode="auto">
            <a:xfrm>
              <a:off x="4553" y="3417"/>
              <a:ext cx="384" cy="205"/>
            </a:xfrm>
            <a:prstGeom prst="rect">
              <a:avLst/>
            </a:prstGeom>
            <a:noFill/>
            <a:ln w="12700" cap="sq" algn="ctr">
              <a:noFill/>
              <a:miter lim="800000"/>
              <a:headEnd/>
              <a:tailEnd/>
            </a:ln>
          </p:spPr>
          <p:txBody>
            <a:bodyPr>
              <a:spAutoFit/>
            </a:bodyPr>
            <a:lstStyle/>
            <a:p>
              <a:pPr>
                <a:spcBef>
                  <a:spcPct val="50000"/>
                </a:spcBef>
              </a:pPr>
              <a:r>
                <a:rPr lang="en-US" altLang="zh-CN" sz="2000" b="1" i="0">
                  <a:solidFill>
                    <a:srgbClr val="000066"/>
                  </a:solidFill>
                  <a:latin typeface="Tahoma" pitchFamily="34" charset="0"/>
                </a:rPr>
                <a:t>yes</a:t>
              </a:r>
            </a:p>
          </p:txBody>
        </p:sp>
        <p:sp>
          <p:nvSpPr>
            <p:cNvPr id="16" name="Line 30"/>
            <p:cNvSpPr>
              <a:spLocks noChangeShapeType="1"/>
            </p:cNvSpPr>
            <p:nvPr/>
          </p:nvSpPr>
          <p:spPr bwMode="auto">
            <a:xfrm flipV="1">
              <a:off x="5285" y="2912"/>
              <a:ext cx="0" cy="530"/>
            </a:xfrm>
            <a:prstGeom prst="line">
              <a:avLst/>
            </a:prstGeom>
            <a:noFill/>
            <a:ln w="12700">
              <a:solidFill>
                <a:schemeClr val="tx1"/>
              </a:solidFill>
              <a:prstDash val="dashDot"/>
              <a:round/>
              <a:headEnd/>
              <a:tailEnd type="triangle" w="med" len="med"/>
            </a:ln>
          </p:spPr>
          <p:txBody>
            <a:bodyPr wrap="none" anchor="ctr"/>
            <a:lstStyle/>
            <a:p>
              <a:endParaRPr lang="zh-CN" altLang="en-US" sz="2400" b="1" i="0"/>
            </a:p>
          </p:txBody>
        </p:sp>
        <p:sp>
          <p:nvSpPr>
            <p:cNvPr id="17" name="Line 31"/>
            <p:cNvSpPr>
              <a:spLocks noChangeShapeType="1"/>
            </p:cNvSpPr>
            <p:nvPr/>
          </p:nvSpPr>
          <p:spPr bwMode="auto">
            <a:xfrm>
              <a:off x="4014" y="2966"/>
              <a:ext cx="0" cy="366"/>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8" name="Text Box 32"/>
            <p:cNvSpPr txBox="1">
              <a:spLocks noChangeArrowheads="1"/>
            </p:cNvSpPr>
            <p:nvPr/>
          </p:nvSpPr>
          <p:spPr bwMode="auto">
            <a:xfrm>
              <a:off x="4005" y="2958"/>
              <a:ext cx="466" cy="237"/>
            </a:xfrm>
            <a:prstGeom prst="rect">
              <a:avLst/>
            </a:prstGeom>
            <a:noFill/>
            <a:ln w="12700" cap="sq" algn="ctr">
              <a:noFill/>
              <a:miter lim="800000"/>
              <a:headEnd/>
              <a:tailEnd/>
            </a:ln>
          </p:spPr>
          <p:txBody>
            <a:bodyPr>
              <a:spAutoFit/>
            </a:bodyPr>
            <a:lstStyle/>
            <a:p>
              <a:pPr>
                <a:spcBef>
                  <a:spcPct val="50000"/>
                </a:spcBef>
              </a:pPr>
              <a:r>
                <a:rPr lang="en-US" altLang="zh-CN" sz="2400" b="1" i="0">
                  <a:latin typeface="Tahoma" pitchFamily="34" charset="0"/>
                </a:rPr>
                <a:t>M</a:t>
              </a:r>
            </a:p>
          </p:txBody>
        </p:sp>
      </p:gr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a:xfrm>
            <a:off x="358775" y="990600"/>
            <a:ext cx="5737225" cy="5105400"/>
          </a:xfrm>
        </p:spPr>
        <p:txBody>
          <a:bodyPr/>
          <a:lstStyle/>
          <a:p>
            <a:pPr>
              <a:defRPr/>
            </a:pPr>
            <a:r>
              <a:rPr lang="zh-CN" altLang="en-US" smtClean="0"/>
              <a:t>第</a:t>
            </a:r>
            <a:r>
              <a:rPr lang="en-US" altLang="zh-CN" smtClean="0"/>
              <a:t>11</a:t>
            </a:r>
            <a:r>
              <a:rPr lang="zh-CN" altLang="en-US" smtClean="0"/>
              <a:t>步：等价变异体</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如果对于程序</a:t>
            </a:r>
            <a:r>
              <a:rPr lang="en-US" altLang="zh-CN" sz="2600" smtClean="0">
                <a:ea typeface="华文新魏" pitchFamily="2" charset="-122"/>
              </a:rPr>
              <a:t>P</a:t>
            </a:r>
            <a:r>
              <a:rPr lang="zh-CN" altLang="en-US" sz="2600" smtClean="0">
                <a:ea typeface="华文新魏" pitchFamily="2" charset="-122"/>
              </a:rPr>
              <a:t>的输入域中的每一个输入，变异体</a:t>
            </a:r>
            <a:r>
              <a:rPr lang="en-US" altLang="zh-CN" sz="2600" smtClean="0">
                <a:ea typeface="华文新魏" pitchFamily="2" charset="-122"/>
              </a:rPr>
              <a:t>M</a:t>
            </a:r>
            <a:r>
              <a:rPr lang="zh-CN" altLang="en-US" sz="2600" smtClean="0">
                <a:ea typeface="华文新魏" pitchFamily="2" charset="-122"/>
              </a:rPr>
              <a:t>的执行结果等于</a:t>
            </a:r>
            <a:r>
              <a:rPr lang="en-US" altLang="zh-CN" sz="2600" smtClean="0">
                <a:ea typeface="华文新魏" pitchFamily="2" charset="-122"/>
              </a:rPr>
              <a:t>P</a:t>
            </a:r>
            <a:r>
              <a:rPr lang="zh-CN" altLang="en-US" sz="2600" smtClean="0">
                <a:ea typeface="华文新魏" pitchFamily="2" charset="-122"/>
              </a:rPr>
              <a:t>的执行结果，则认为</a:t>
            </a:r>
            <a:r>
              <a:rPr lang="en-US" altLang="zh-CN" sz="2600" smtClean="0">
                <a:ea typeface="华文新魏" pitchFamily="2" charset="-122"/>
              </a:rPr>
              <a:t>M</a:t>
            </a:r>
            <a:r>
              <a:rPr lang="zh-CN" altLang="en-US" sz="2600" smtClean="0">
                <a:ea typeface="华文新魏" pitchFamily="2" charset="-122"/>
              </a:rPr>
              <a:t>等价于</a:t>
            </a:r>
            <a:r>
              <a:rPr lang="en-US" altLang="zh-CN" sz="2600" smtClean="0">
                <a:ea typeface="华文新魏" pitchFamily="2" charset="-122"/>
              </a:rPr>
              <a:t>P</a:t>
            </a:r>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67</a:t>
            </a:fld>
            <a:endParaRPr lang="en-US" altLang="zh-CN"/>
          </a:p>
        </p:txBody>
      </p:sp>
      <p:sp>
        <p:nvSpPr>
          <p:cNvPr id="5" name="Text Box 13"/>
          <p:cNvSpPr txBox="1">
            <a:spLocks noChangeArrowheads="1"/>
          </p:cNvSpPr>
          <p:nvPr/>
        </p:nvSpPr>
        <p:spPr bwMode="auto">
          <a:xfrm>
            <a:off x="228600" y="2895124"/>
            <a:ext cx="2511425" cy="3200876"/>
          </a:xfrm>
          <a:prstGeom prst="rect">
            <a:avLst/>
          </a:prstGeom>
          <a:solidFill>
            <a:srgbClr val="D7D6AE"/>
          </a:solidFill>
          <a:ln w="12700" cap="sq" algn="ctr">
            <a:noFill/>
            <a:miter lim="800000"/>
            <a:headEnd/>
            <a:tailEnd/>
          </a:ln>
        </p:spPr>
        <p:txBody>
          <a:bodyPr>
            <a:spAutoFit/>
          </a:bodyPr>
          <a:lstStyle/>
          <a:p>
            <a:pPr marL="342900" indent="-342900">
              <a:spcBef>
                <a:spcPts val="600"/>
              </a:spcBef>
            </a:pPr>
            <a:r>
              <a:rPr lang="en-US" altLang="zh-CN">
                <a:solidFill>
                  <a:srgbClr val="000066"/>
                </a:solidFill>
                <a:latin typeface="Tahoma" pitchFamily="34" charset="0"/>
              </a:rPr>
              <a:t>Example: Program 1</a:t>
            </a:r>
          </a:p>
          <a:p>
            <a:pPr marL="342900" indent="-342900">
              <a:spcBef>
                <a:spcPts val="600"/>
              </a:spcBef>
            </a:pPr>
            <a:r>
              <a:rPr lang="en-US" altLang="zh-CN">
                <a:solidFill>
                  <a:srgbClr val="000066"/>
                </a:solidFill>
                <a:latin typeface="Tahoma" pitchFamily="34" charset="0"/>
              </a:rPr>
              <a:t>1 begin </a:t>
            </a:r>
          </a:p>
          <a:p>
            <a:pPr marL="342900" indent="-342900">
              <a:spcBef>
                <a:spcPts val="600"/>
              </a:spcBef>
              <a:buFontTx/>
              <a:buAutoNum type="arabicPlain" startAt="2"/>
            </a:pPr>
            <a:r>
              <a:rPr lang="en-US" altLang="zh-CN">
                <a:solidFill>
                  <a:srgbClr val="000066"/>
                </a:solidFill>
                <a:latin typeface="Tahoma" pitchFamily="34" charset="0"/>
              </a:rPr>
              <a:t> int x,y;</a:t>
            </a:r>
          </a:p>
          <a:p>
            <a:pPr marL="342900" indent="-342900">
              <a:spcBef>
                <a:spcPts val="600"/>
              </a:spcBef>
              <a:buFontTx/>
              <a:buAutoNum type="arabicPlain" startAt="2"/>
            </a:pPr>
            <a:r>
              <a:rPr lang="en-US" altLang="zh-CN">
                <a:solidFill>
                  <a:srgbClr val="000066"/>
                </a:solidFill>
                <a:latin typeface="Tahoma" pitchFamily="34" charset="0"/>
              </a:rPr>
              <a:t> input (x,y);</a:t>
            </a:r>
          </a:p>
          <a:p>
            <a:pPr marL="342900" indent="-342900">
              <a:spcBef>
                <a:spcPts val="600"/>
              </a:spcBef>
              <a:buFontTx/>
              <a:buAutoNum type="arabicPlain" startAt="2"/>
            </a:pPr>
            <a:r>
              <a:rPr lang="en-US" altLang="zh-CN">
                <a:solidFill>
                  <a:srgbClr val="000066"/>
                </a:solidFill>
                <a:latin typeface="Tahoma" pitchFamily="34" charset="0"/>
              </a:rPr>
              <a:t> if (x &lt; y)</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else   </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end  </a:t>
            </a:r>
          </a:p>
        </p:txBody>
      </p:sp>
      <p:sp>
        <p:nvSpPr>
          <p:cNvPr id="6" name="Text Box 14"/>
          <p:cNvSpPr txBox="1">
            <a:spLocks noChangeArrowheads="1"/>
          </p:cNvSpPr>
          <p:nvPr/>
        </p:nvSpPr>
        <p:spPr bwMode="auto">
          <a:xfrm>
            <a:off x="3255962" y="2895124"/>
            <a:ext cx="2627313" cy="3200876"/>
          </a:xfrm>
          <a:prstGeom prst="rect">
            <a:avLst/>
          </a:prstGeom>
          <a:solidFill>
            <a:srgbClr val="C2D4CD"/>
          </a:solidFill>
          <a:ln w="12700" cap="sq" algn="ctr">
            <a:noFill/>
            <a:miter lim="800000"/>
            <a:headEnd/>
            <a:tailEnd/>
          </a:ln>
        </p:spPr>
        <p:txBody>
          <a:bodyPr>
            <a:spAutoFit/>
          </a:bodyPr>
          <a:lstStyle/>
          <a:p>
            <a:pPr marL="342900" indent="-342900">
              <a:spcBef>
                <a:spcPts val="600"/>
              </a:spcBef>
            </a:pPr>
            <a:r>
              <a:rPr lang="en-US" altLang="zh-CN">
                <a:solidFill>
                  <a:srgbClr val="000066"/>
                </a:solidFill>
                <a:latin typeface="Tahoma" pitchFamily="34" charset="0"/>
              </a:rPr>
              <a:t>Program 1</a:t>
            </a:r>
            <a:r>
              <a:rPr lang="zh-CN" altLang="en-US">
                <a:solidFill>
                  <a:srgbClr val="000066"/>
                </a:solidFill>
                <a:latin typeface="Tahoma" pitchFamily="34" charset="0"/>
                <a:ea typeface="华文新魏" pitchFamily="2" charset="-122"/>
              </a:rPr>
              <a:t>的变异体</a:t>
            </a:r>
            <a:r>
              <a:rPr lang="en-US" altLang="zh-CN">
                <a:solidFill>
                  <a:srgbClr val="000066"/>
                </a:solidFill>
                <a:latin typeface="Tahoma" pitchFamily="34" charset="0"/>
              </a:rPr>
              <a:t>M</a:t>
            </a:r>
          </a:p>
          <a:p>
            <a:pPr marL="342900" indent="-342900">
              <a:spcBef>
                <a:spcPts val="600"/>
              </a:spcBef>
            </a:pPr>
            <a:r>
              <a:rPr lang="en-US" altLang="zh-CN">
                <a:solidFill>
                  <a:srgbClr val="000066"/>
                </a:solidFill>
                <a:latin typeface="Tahoma" pitchFamily="34" charset="0"/>
              </a:rPr>
              <a:t>1 begin </a:t>
            </a:r>
          </a:p>
          <a:p>
            <a:pPr marL="342900" indent="-342900">
              <a:spcBef>
                <a:spcPts val="600"/>
              </a:spcBef>
              <a:buFontTx/>
              <a:buAutoNum type="arabicPlain" startAt="2"/>
            </a:pPr>
            <a:r>
              <a:rPr lang="en-US" altLang="zh-CN">
                <a:solidFill>
                  <a:srgbClr val="000066"/>
                </a:solidFill>
                <a:latin typeface="Tahoma" pitchFamily="34" charset="0"/>
              </a:rPr>
              <a:t> int x,y;</a:t>
            </a:r>
          </a:p>
          <a:p>
            <a:pPr marL="342900" indent="-342900">
              <a:spcBef>
                <a:spcPts val="600"/>
              </a:spcBef>
              <a:buFontTx/>
              <a:buAutoNum type="arabicPlain" startAt="2"/>
            </a:pPr>
            <a:r>
              <a:rPr lang="en-US" altLang="zh-CN">
                <a:solidFill>
                  <a:srgbClr val="000066"/>
                </a:solidFill>
                <a:latin typeface="Tahoma" pitchFamily="34" charset="0"/>
              </a:rPr>
              <a:t> input (x,y);</a:t>
            </a:r>
          </a:p>
          <a:p>
            <a:pPr marL="342900" indent="-342900">
              <a:spcBef>
                <a:spcPts val="600"/>
              </a:spcBef>
              <a:buFontTx/>
              <a:buAutoNum type="arabicPlain" startAt="2"/>
            </a:pPr>
            <a:r>
              <a:rPr lang="en-US" altLang="zh-CN">
                <a:solidFill>
                  <a:srgbClr val="000066"/>
                </a:solidFill>
                <a:latin typeface="Tahoma" pitchFamily="34" charset="0"/>
              </a:rPr>
              <a:t> </a:t>
            </a:r>
            <a:r>
              <a:rPr lang="en-US" altLang="zh-CN">
                <a:solidFill>
                  <a:srgbClr val="FF0000"/>
                </a:solidFill>
                <a:latin typeface="Tahoma" pitchFamily="34" charset="0"/>
              </a:rPr>
              <a:t>if (x &lt; y+1)</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else   </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end  </a:t>
            </a:r>
          </a:p>
        </p:txBody>
      </p:sp>
      <p:grpSp>
        <p:nvGrpSpPr>
          <p:cNvPr id="16" name="组合 15"/>
          <p:cNvGrpSpPr/>
          <p:nvPr/>
        </p:nvGrpSpPr>
        <p:grpSpPr>
          <a:xfrm>
            <a:off x="6392861" y="838200"/>
            <a:ext cx="2446339" cy="4079875"/>
            <a:chOff x="6900863" y="1068388"/>
            <a:chExt cx="1793875" cy="3849687"/>
          </a:xfrm>
        </p:grpSpPr>
        <p:sp>
          <p:nvSpPr>
            <p:cNvPr id="7" name="Oval 4"/>
            <p:cNvSpPr>
              <a:spLocks noChangeArrowheads="1"/>
            </p:cNvSpPr>
            <p:nvPr/>
          </p:nvSpPr>
          <p:spPr bwMode="auto">
            <a:xfrm>
              <a:off x="6988175" y="1068388"/>
              <a:ext cx="1393825" cy="639762"/>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活的变异体</a:t>
              </a:r>
              <a:r>
                <a:rPr lang="en-US" altLang="zh-CN" sz="2000" b="1" i="0">
                  <a:solidFill>
                    <a:srgbClr val="000066"/>
                  </a:solidFill>
                  <a:latin typeface="华文新魏" pitchFamily="2" charset="-122"/>
                  <a:ea typeface="华文新魏" pitchFamily="2" charset="-122"/>
                </a:rPr>
                <a:t>L</a:t>
              </a:r>
            </a:p>
          </p:txBody>
        </p:sp>
        <p:sp>
          <p:nvSpPr>
            <p:cNvPr id="8" name="AutoShape 5"/>
            <p:cNvSpPr>
              <a:spLocks noChangeArrowheads="1"/>
            </p:cNvSpPr>
            <p:nvPr/>
          </p:nvSpPr>
          <p:spPr bwMode="auto">
            <a:xfrm>
              <a:off x="6900863" y="2189163"/>
              <a:ext cx="1481137" cy="654050"/>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确定并从</a:t>
              </a:r>
              <a:r>
                <a:rPr lang="en-US" altLang="zh-CN" sz="2000" b="1" i="0">
                  <a:solidFill>
                    <a:srgbClr val="000066"/>
                  </a:solidFill>
                  <a:latin typeface="华文新魏" pitchFamily="2" charset="-122"/>
                  <a:ea typeface="华文新魏" pitchFamily="2" charset="-122"/>
                </a:rPr>
                <a:t>L</a:t>
              </a:r>
              <a:r>
                <a:rPr lang="zh-CN" altLang="en-US" sz="2000" b="1" i="0">
                  <a:solidFill>
                    <a:srgbClr val="000066"/>
                  </a:solidFill>
                  <a:latin typeface="华文新魏" pitchFamily="2" charset="-122"/>
                  <a:ea typeface="华文新魏" pitchFamily="2" charset="-122"/>
                </a:rPr>
                <a:t>移出</a:t>
              </a:r>
            </a:p>
            <a:p>
              <a:pPr algn="ctr"/>
              <a:r>
                <a:rPr lang="zh-CN" altLang="en-US" sz="2000" b="1" i="0">
                  <a:solidFill>
                    <a:srgbClr val="000066"/>
                  </a:solidFill>
                  <a:latin typeface="华文新魏" pitchFamily="2" charset="-122"/>
                  <a:ea typeface="华文新魏" pitchFamily="2" charset="-122"/>
                </a:rPr>
                <a:t>等价的变异体</a:t>
              </a:r>
            </a:p>
          </p:txBody>
        </p:sp>
        <p:sp>
          <p:nvSpPr>
            <p:cNvPr id="9" name="Oval 6"/>
            <p:cNvSpPr>
              <a:spLocks noChangeArrowheads="1"/>
            </p:cNvSpPr>
            <p:nvPr/>
          </p:nvSpPr>
          <p:spPr bwMode="auto">
            <a:xfrm>
              <a:off x="7162800" y="3617913"/>
              <a:ext cx="1393825" cy="639762"/>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等价的</a:t>
              </a:r>
            </a:p>
            <a:p>
              <a:pPr algn="ctr"/>
              <a:r>
                <a:rPr lang="zh-CN" altLang="en-US" sz="2000" b="1" i="0">
                  <a:solidFill>
                    <a:srgbClr val="000066"/>
                  </a:solidFill>
                  <a:latin typeface="华文新魏" pitchFamily="2" charset="-122"/>
                  <a:ea typeface="华文新魏" pitchFamily="2" charset="-122"/>
                </a:rPr>
                <a:t>变异体</a:t>
              </a:r>
              <a:r>
                <a:rPr lang="en-US" altLang="zh-CN" sz="2000" b="1" i="0">
                  <a:solidFill>
                    <a:srgbClr val="000066"/>
                  </a:solidFill>
                  <a:latin typeface="华文新魏" pitchFamily="2" charset="-122"/>
                  <a:ea typeface="华文新魏" pitchFamily="2" charset="-122"/>
                </a:rPr>
                <a:t>E</a:t>
              </a:r>
            </a:p>
          </p:txBody>
        </p:sp>
        <p:cxnSp>
          <p:nvCxnSpPr>
            <p:cNvPr id="10" name="AutoShape 7"/>
            <p:cNvCxnSpPr>
              <a:cxnSpLocks noChangeShapeType="1"/>
            </p:cNvCxnSpPr>
            <p:nvPr/>
          </p:nvCxnSpPr>
          <p:spPr bwMode="auto">
            <a:xfrm>
              <a:off x="7853363" y="2843213"/>
              <a:ext cx="1587" cy="782637"/>
            </a:xfrm>
            <a:prstGeom prst="straightConnector1">
              <a:avLst/>
            </a:prstGeom>
            <a:noFill/>
            <a:ln w="12700" cap="sq">
              <a:solidFill>
                <a:schemeClr val="tx1"/>
              </a:solidFill>
              <a:round/>
              <a:headEnd/>
              <a:tailEnd type="triangle" w="med" len="med"/>
            </a:ln>
          </p:spPr>
        </p:cxnSp>
        <p:sp>
          <p:nvSpPr>
            <p:cNvPr id="11" name="Line 8"/>
            <p:cNvSpPr>
              <a:spLocks noChangeShapeType="1"/>
            </p:cNvSpPr>
            <p:nvPr/>
          </p:nvSpPr>
          <p:spPr bwMode="auto">
            <a:xfrm>
              <a:off x="7842250" y="4278313"/>
              <a:ext cx="0" cy="639762"/>
            </a:xfrm>
            <a:prstGeom prst="line">
              <a:avLst/>
            </a:prstGeom>
            <a:noFill/>
            <a:ln w="12700">
              <a:solidFill>
                <a:schemeClr val="tx1"/>
              </a:solidFill>
              <a:prstDash val="dash"/>
              <a:round/>
              <a:headEnd/>
              <a:tailEnd type="triangle" w="med" len="med"/>
            </a:ln>
          </p:spPr>
          <p:txBody>
            <a:bodyPr wrap="none" anchor="ctr"/>
            <a:lstStyle/>
            <a:p>
              <a:endParaRPr lang="zh-CN" altLang="en-US" sz="2400" b="1" i="0"/>
            </a:p>
          </p:txBody>
        </p:sp>
        <p:sp>
          <p:nvSpPr>
            <p:cNvPr id="12" name="Line 9"/>
            <p:cNvSpPr>
              <a:spLocks noChangeShapeType="1"/>
            </p:cNvSpPr>
            <p:nvPr/>
          </p:nvSpPr>
          <p:spPr bwMode="auto">
            <a:xfrm>
              <a:off x="7697788" y="1752600"/>
              <a:ext cx="0" cy="449263"/>
            </a:xfrm>
            <a:prstGeom prst="line">
              <a:avLst/>
            </a:prstGeom>
            <a:noFill/>
            <a:ln w="19050">
              <a:solidFill>
                <a:schemeClr val="tx1"/>
              </a:solidFill>
              <a:prstDash val="dashDot"/>
              <a:round/>
              <a:headEnd/>
              <a:tailEnd type="triangle" w="med" len="med"/>
            </a:ln>
          </p:spPr>
          <p:txBody>
            <a:bodyPr wrap="none" anchor="ctr"/>
            <a:lstStyle/>
            <a:p>
              <a:endParaRPr lang="zh-CN" altLang="en-US" sz="2400" b="1" i="0"/>
            </a:p>
          </p:txBody>
        </p:sp>
        <p:sp>
          <p:nvSpPr>
            <p:cNvPr id="13" name="Text Box 10"/>
            <p:cNvSpPr txBox="1">
              <a:spLocks noChangeArrowheads="1"/>
            </p:cNvSpPr>
            <p:nvPr/>
          </p:nvSpPr>
          <p:spPr bwMode="auto">
            <a:xfrm>
              <a:off x="7751763" y="1715495"/>
              <a:ext cx="942975" cy="435618"/>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11</a:t>
              </a:r>
              <a:r>
                <a:rPr lang="zh-CN" altLang="en-US" sz="2400" b="1" i="0">
                  <a:solidFill>
                    <a:srgbClr val="000066"/>
                  </a:solidFill>
                  <a:latin typeface="Tahoma" pitchFamily="34" charset="0"/>
                </a:rPr>
                <a:t>）</a:t>
              </a:r>
            </a:p>
          </p:txBody>
        </p:sp>
        <p:sp>
          <p:nvSpPr>
            <p:cNvPr id="14" name="Line 11"/>
            <p:cNvSpPr>
              <a:spLocks noChangeShapeType="1"/>
            </p:cNvSpPr>
            <p:nvPr/>
          </p:nvSpPr>
          <p:spPr bwMode="auto">
            <a:xfrm>
              <a:off x="7191375" y="2840038"/>
              <a:ext cx="0" cy="465137"/>
            </a:xfrm>
            <a:prstGeom prst="line">
              <a:avLst/>
            </a:prstGeom>
            <a:noFill/>
            <a:ln w="12700" cap="sq">
              <a:solidFill>
                <a:schemeClr val="tx1"/>
              </a:solidFill>
              <a:round/>
              <a:headEnd/>
              <a:tailEnd type="triangle" w="med" len="med"/>
            </a:ln>
          </p:spPr>
          <p:txBody>
            <a:bodyPr wrap="none" anchor="ctr"/>
            <a:lstStyle/>
            <a:p>
              <a:endParaRPr lang="zh-CN" altLang="en-US" sz="2400" b="1" i="0"/>
            </a:p>
          </p:txBody>
        </p:sp>
      </p:grpSp>
      <p:sp>
        <p:nvSpPr>
          <p:cNvPr id="15" name="Text Box 15"/>
          <p:cNvSpPr txBox="1">
            <a:spLocks noChangeArrowheads="1"/>
          </p:cNvSpPr>
          <p:nvPr/>
        </p:nvSpPr>
        <p:spPr bwMode="auto">
          <a:xfrm>
            <a:off x="6262688" y="5103813"/>
            <a:ext cx="2582862" cy="915987"/>
          </a:xfrm>
          <a:prstGeom prst="rect">
            <a:avLst/>
          </a:prstGeom>
          <a:noFill/>
          <a:ln w="12700" cap="sq" algn="ctr">
            <a:noFill/>
            <a:miter lim="800000"/>
            <a:headEnd/>
            <a:tailEnd/>
          </a:ln>
        </p:spPr>
        <p:txBody>
          <a:bodyPr>
            <a:spAutoFit/>
          </a:bodyPr>
          <a:lstStyle/>
          <a:p>
            <a:pPr>
              <a:spcBef>
                <a:spcPct val="50000"/>
              </a:spcBef>
            </a:pPr>
            <a:r>
              <a:rPr lang="zh-CN" altLang="en-US" b="1" i="0">
                <a:solidFill>
                  <a:srgbClr val="0000FF"/>
                </a:solidFill>
                <a:latin typeface="华文新魏" pitchFamily="2" charset="-122"/>
                <a:ea typeface="华文新魏" pitchFamily="2" charset="-122"/>
              </a:rPr>
              <a:t>测试</a:t>
            </a:r>
            <a:r>
              <a:rPr lang="en-US" altLang="zh-CN" b="1" i="0">
                <a:solidFill>
                  <a:srgbClr val="0000FF"/>
                </a:solidFill>
                <a:latin typeface="华文新魏" pitchFamily="2" charset="-122"/>
                <a:ea typeface="华文新魏" pitchFamily="2" charset="-122"/>
              </a:rPr>
              <a:t>t: &lt;x=1,y=1&gt;</a:t>
            </a:r>
            <a:r>
              <a:rPr lang="zh-CN" altLang="en-US" b="1" i="0">
                <a:solidFill>
                  <a:srgbClr val="0000FF"/>
                </a:solidFill>
                <a:latin typeface="华文新魏" pitchFamily="2" charset="-122"/>
                <a:ea typeface="华文新魏" pitchFamily="2" charset="-122"/>
              </a:rPr>
              <a:t>使得</a:t>
            </a:r>
            <a:r>
              <a:rPr lang="en-US" altLang="zh-CN" b="1" i="0">
                <a:solidFill>
                  <a:srgbClr val="0000FF"/>
                </a:solidFill>
                <a:latin typeface="华文新魏" pitchFamily="2" charset="-122"/>
                <a:ea typeface="华文新魏" pitchFamily="2" charset="-122"/>
              </a:rPr>
              <a:t>P(t)=2</a:t>
            </a:r>
            <a:r>
              <a:rPr lang="zh-CN" altLang="en-US" b="1" i="0">
                <a:solidFill>
                  <a:srgbClr val="0000FF"/>
                </a:solidFill>
                <a:latin typeface="华文新魏" pitchFamily="2" charset="-122"/>
                <a:ea typeface="华文新魏" pitchFamily="2" charset="-122"/>
              </a:rPr>
              <a:t>，</a:t>
            </a:r>
            <a:r>
              <a:rPr lang="en-US" altLang="zh-CN" b="1" i="0">
                <a:solidFill>
                  <a:srgbClr val="0000FF"/>
                </a:solidFill>
                <a:latin typeface="华文新魏" pitchFamily="2" charset="-122"/>
                <a:ea typeface="华文新魏" pitchFamily="2" charset="-122"/>
              </a:rPr>
              <a:t>M (t)=1</a:t>
            </a:r>
            <a:r>
              <a:rPr lang="zh-CN" altLang="en-US" b="1" i="0">
                <a:solidFill>
                  <a:srgbClr val="0000FF"/>
                </a:solidFill>
                <a:latin typeface="华文新魏" pitchFamily="2" charset="-122"/>
                <a:ea typeface="华文新魏" pitchFamily="2" charset="-122"/>
              </a:rPr>
              <a:t>，</a:t>
            </a:r>
            <a:r>
              <a:rPr lang="en-US" altLang="zh-CN" b="1" i="0">
                <a:solidFill>
                  <a:srgbClr val="0000FF"/>
                </a:solidFill>
                <a:latin typeface="华文新魏" pitchFamily="2" charset="-122"/>
                <a:ea typeface="华文新魏" pitchFamily="2" charset="-122"/>
              </a:rPr>
              <a:t>M</a:t>
            </a:r>
            <a:r>
              <a:rPr lang="zh-CN" altLang="en-US" b="1" i="0">
                <a:solidFill>
                  <a:srgbClr val="0000FF"/>
                </a:solidFill>
                <a:latin typeface="华文新魏" pitchFamily="2" charset="-122"/>
                <a:ea typeface="华文新魏" pitchFamily="2" charset="-122"/>
              </a:rPr>
              <a:t>不等价于</a:t>
            </a:r>
            <a:r>
              <a:rPr lang="en-US" altLang="zh-CN" b="1" i="0">
                <a:solidFill>
                  <a:srgbClr val="0000FF"/>
                </a:solidFill>
                <a:latin typeface="华文新魏" pitchFamily="2" charset="-122"/>
                <a:ea typeface="华文新魏" pitchFamily="2" charset="-122"/>
              </a:rPr>
              <a:t>P</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a:xfrm>
            <a:off x="358775" y="990600"/>
            <a:ext cx="5203825" cy="5105400"/>
          </a:xfrm>
        </p:spPr>
        <p:txBody>
          <a:bodyPr/>
          <a:lstStyle/>
          <a:p>
            <a:pPr>
              <a:defRPr/>
            </a:pPr>
            <a:r>
              <a:rPr lang="zh-CN" altLang="en-US" smtClean="0"/>
              <a:t>第</a:t>
            </a:r>
            <a:r>
              <a:rPr lang="en-US" altLang="zh-CN" smtClean="0"/>
              <a:t>12</a:t>
            </a:r>
            <a:r>
              <a:rPr lang="zh-CN" altLang="en-US" smtClean="0"/>
              <a:t>步：变异数的计算</a:t>
            </a:r>
          </a:p>
          <a:p>
            <a:pPr marL="692150" lvl="1" indent="-347663" fontAlgn="auto">
              <a:spcBef>
                <a:spcPct val="20000"/>
              </a:spcBef>
              <a:spcAft>
                <a:spcPts val="0"/>
              </a:spcAft>
              <a:buClr>
                <a:schemeClr val="accent2"/>
              </a:buClr>
              <a:buFont typeface="Wingdings" pitchFamily="2" charset="2"/>
              <a:buChar char="l"/>
              <a:defRPr/>
            </a:pPr>
            <a:r>
              <a:rPr lang="zh-CN" altLang="en-US" sz="2600" smtClean="0">
                <a:ea typeface="华文新魏" pitchFamily="2" charset="-122"/>
              </a:rPr>
              <a:t>量化评价指标：</a:t>
            </a:r>
          </a:p>
          <a:p>
            <a:pPr marL="987425" lvl="2" indent="-293688" fontAlgn="auto">
              <a:spcAft>
                <a:spcPts val="0"/>
              </a:spcAft>
              <a:buClr>
                <a:srgbClr val="FFC000"/>
              </a:buClr>
              <a:buSzPct val="70000"/>
              <a:buFont typeface="Wingdings" pitchFamily="2" charset="2"/>
              <a:buChar char="l"/>
              <a:defRPr/>
            </a:pPr>
            <a:r>
              <a:rPr lang="zh-CN" altLang="en-US" sz="2300" smtClean="0">
                <a:ea typeface="华文新魏" pitchFamily="2" charset="-122"/>
              </a:rPr>
              <a:t>＝</a:t>
            </a:r>
            <a:r>
              <a:rPr lang="en-US" altLang="zh-CN" sz="2300" smtClean="0">
                <a:ea typeface="华文新魏" pitchFamily="2" charset="-122"/>
              </a:rPr>
              <a:t>1</a:t>
            </a:r>
            <a:r>
              <a:rPr lang="zh-CN" altLang="en-US" sz="2300" smtClean="0">
                <a:ea typeface="华文新魏" pitchFamily="2" charset="-122"/>
              </a:rPr>
              <a:t>代表相关于变异</a:t>
            </a:r>
            <a:r>
              <a:rPr lang="en-US" altLang="zh-CN" sz="2300" smtClean="0">
                <a:ea typeface="华文新魏" pitchFamily="2" charset="-122"/>
              </a:rPr>
              <a:t>T</a:t>
            </a:r>
            <a:r>
              <a:rPr lang="zh-CN" altLang="en-US" sz="2300" smtClean="0">
                <a:ea typeface="华文新魏" pitchFamily="2" charset="-122"/>
              </a:rPr>
              <a:t>是充分的</a:t>
            </a:r>
          </a:p>
          <a:p>
            <a:pPr marL="987425" lvl="2" indent="-293688" fontAlgn="auto">
              <a:spcAft>
                <a:spcPts val="0"/>
              </a:spcAft>
              <a:buClr>
                <a:srgbClr val="FFC000"/>
              </a:buClr>
              <a:buSzPct val="70000"/>
              <a:buFont typeface="Wingdings" pitchFamily="2" charset="2"/>
              <a:buChar char="l"/>
              <a:defRPr/>
            </a:pPr>
            <a:r>
              <a:rPr lang="en-US" altLang="zh-CN" sz="2300" smtClean="0">
                <a:ea typeface="华文新魏" pitchFamily="2" charset="-122"/>
              </a:rPr>
              <a:t>&lt;1</a:t>
            </a:r>
            <a:r>
              <a:rPr lang="zh-CN" altLang="en-US" sz="2300" smtClean="0">
                <a:ea typeface="华文新魏" pitchFamily="2" charset="-122"/>
              </a:rPr>
              <a:t>表示相关于变异</a:t>
            </a:r>
            <a:r>
              <a:rPr lang="en-US" altLang="zh-CN" sz="2300" smtClean="0">
                <a:ea typeface="华文新魏" pitchFamily="2" charset="-122"/>
              </a:rPr>
              <a:t>T</a:t>
            </a:r>
            <a:r>
              <a:rPr lang="zh-CN" altLang="en-US" sz="2300" smtClean="0">
                <a:ea typeface="华文新魏" pitchFamily="2" charset="-122"/>
              </a:rPr>
              <a:t>是不充分的</a:t>
            </a:r>
          </a:p>
          <a:p>
            <a:pPr marL="987425" lvl="2" indent="-293688" fontAlgn="auto">
              <a:spcAft>
                <a:spcPts val="0"/>
              </a:spcAft>
              <a:buClr>
                <a:srgbClr val="FFC000"/>
              </a:buClr>
              <a:buSzPct val="70000"/>
              <a:buFont typeface="Wingdings" pitchFamily="2" charset="2"/>
              <a:buChar char="l"/>
              <a:defRPr/>
            </a:pPr>
            <a:r>
              <a:rPr lang="zh-CN" altLang="en-US" sz="2300" smtClean="0">
                <a:ea typeface="华文新魏" pitchFamily="2" charset="-122"/>
              </a:rPr>
              <a:t>可以通过增加额外的测试用例提高变异数</a:t>
            </a:r>
          </a:p>
          <a:p>
            <a:pPr marL="692150" lvl="1" indent="-347663" fontAlgn="auto">
              <a:spcBef>
                <a:spcPct val="20000"/>
              </a:spcBef>
              <a:spcAft>
                <a:spcPts val="0"/>
              </a:spcAft>
              <a:buClr>
                <a:schemeClr val="accent2"/>
              </a:buClr>
              <a:buFont typeface="Wingdings" pitchFamily="2" charset="2"/>
              <a:buChar char="l"/>
              <a:defRPr/>
            </a:pPr>
            <a:r>
              <a:rPr lang="en-US" altLang="zh-CN" sz="2600" smtClean="0">
                <a:ea typeface="华文新魏" pitchFamily="2" charset="-122"/>
              </a:rPr>
              <a:t>T</a:t>
            </a:r>
            <a:r>
              <a:rPr lang="zh-CN" altLang="en-US" sz="2600" smtClean="0">
                <a:ea typeface="华文新魏" pitchFamily="2" charset="-122"/>
              </a:rPr>
              <a:t>的变异数记为</a:t>
            </a:r>
            <a:r>
              <a:rPr lang="en-US" altLang="zh-CN" sz="2600" smtClean="0">
                <a:ea typeface="华文新魏" pitchFamily="2" charset="-122"/>
              </a:rPr>
              <a:t>MS</a:t>
            </a:r>
            <a:r>
              <a:rPr lang="zh-CN" altLang="en-US" sz="2600" smtClean="0">
                <a:ea typeface="华文新魏" pitchFamily="2" charset="-122"/>
              </a:rPr>
              <a:t>（</a:t>
            </a:r>
            <a:r>
              <a:rPr lang="en-US" altLang="zh-CN" sz="2600" smtClean="0">
                <a:ea typeface="华文新魏" pitchFamily="2" charset="-122"/>
              </a:rPr>
              <a:t>T</a:t>
            </a:r>
            <a:r>
              <a:rPr lang="zh-CN" altLang="en-US" sz="2600" smtClean="0">
                <a:ea typeface="华文新魏" pitchFamily="2" charset="-122"/>
              </a:rPr>
              <a:t>）</a:t>
            </a:r>
          </a:p>
          <a:p>
            <a:pPr marL="692150" lvl="1" indent="-347663" fontAlgn="auto">
              <a:spcBef>
                <a:spcPct val="20000"/>
              </a:spcBef>
              <a:spcAft>
                <a:spcPts val="0"/>
              </a:spcAft>
              <a:buClr>
                <a:schemeClr val="accent2"/>
              </a:buClr>
              <a:buNone/>
              <a:defRPr/>
            </a:pPr>
            <a:r>
              <a:rPr lang="zh-CN" altLang="en-US" sz="2000" smtClean="0">
                <a:ea typeface="华文新魏" pitchFamily="2" charset="-122"/>
              </a:rPr>
              <a:t>其中：</a:t>
            </a:r>
            <a:r>
              <a:rPr lang="en-US" altLang="zh-CN" sz="2000" smtClean="0">
                <a:ea typeface="华文新魏" pitchFamily="2" charset="-122"/>
              </a:rPr>
              <a:t>|D|</a:t>
            </a:r>
            <a:r>
              <a:rPr lang="zh-CN" altLang="en-US" sz="2000" smtClean="0">
                <a:ea typeface="华文新魏" pitchFamily="2" charset="-122"/>
              </a:rPr>
              <a:t>表示：杀死的变异体数</a:t>
            </a:r>
          </a:p>
          <a:p>
            <a:pPr marL="692150" lvl="1" indent="-347663" fontAlgn="auto">
              <a:spcBef>
                <a:spcPct val="20000"/>
              </a:spcBef>
              <a:spcAft>
                <a:spcPts val="0"/>
              </a:spcAft>
              <a:buClr>
                <a:schemeClr val="accent2"/>
              </a:buClr>
              <a:buNone/>
              <a:defRPr/>
            </a:pPr>
            <a:r>
              <a:rPr lang="zh-CN" altLang="en-US" sz="2000" smtClean="0">
                <a:ea typeface="华文新魏" pitchFamily="2" charset="-122"/>
              </a:rPr>
              <a:t>      </a:t>
            </a:r>
            <a:r>
              <a:rPr lang="en-US" altLang="zh-CN" sz="2000" smtClean="0">
                <a:ea typeface="华文新魏" pitchFamily="2" charset="-122"/>
              </a:rPr>
              <a:t>|L|</a:t>
            </a:r>
            <a:r>
              <a:rPr lang="zh-CN" altLang="en-US" sz="2000" smtClean="0">
                <a:ea typeface="华文新魏" pitchFamily="2" charset="-122"/>
              </a:rPr>
              <a:t>表示：表示活的变异体数</a:t>
            </a:r>
          </a:p>
          <a:p>
            <a:pPr marL="692150" lvl="1" indent="-347663" fontAlgn="auto">
              <a:spcBef>
                <a:spcPct val="20000"/>
              </a:spcBef>
              <a:spcAft>
                <a:spcPts val="0"/>
              </a:spcAft>
              <a:buClr>
                <a:schemeClr val="accent2"/>
              </a:buClr>
              <a:buNone/>
              <a:defRPr/>
            </a:pPr>
            <a:r>
              <a:rPr lang="zh-CN" altLang="en-US" sz="2000" smtClean="0">
                <a:ea typeface="华文新魏" pitchFamily="2" charset="-122"/>
              </a:rPr>
              <a:t>      </a:t>
            </a:r>
            <a:r>
              <a:rPr lang="en-US" altLang="zh-CN" sz="2000" smtClean="0">
                <a:ea typeface="华文新魏" pitchFamily="2" charset="-122"/>
              </a:rPr>
              <a:t>|E|</a:t>
            </a:r>
            <a:r>
              <a:rPr lang="zh-CN" altLang="en-US" sz="2000" smtClean="0">
                <a:ea typeface="华文新魏" pitchFamily="2" charset="-122"/>
              </a:rPr>
              <a:t>表示：等价的变异体数</a:t>
            </a:r>
          </a:p>
          <a:p>
            <a:pPr marL="692150" lvl="1" indent="-347663" fontAlgn="auto">
              <a:spcBef>
                <a:spcPct val="20000"/>
              </a:spcBef>
              <a:spcAft>
                <a:spcPts val="0"/>
              </a:spcAft>
              <a:buClr>
                <a:schemeClr val="accent2"/>
              </a:buClr>
              <a:buNone/>
              <a:defRPr/>
            </a:pPr>
            <a:r>
              <a:rPr lang="zh-CN" altLang="en-US" sz="2000" smtClean="0">
                <a:ea typeface="华文新魏" pitchFamily="2" charset="-122"/>
              </a:rPr>
              <a:t>      </a:t>
            </a:r>
            <a:r>
              <a:rPr lang="en-US" altLang="zh-CN" sz="2000" smtClean="0">
                <a:ea typeface="华文新魏" pitchFamily="2" charset="-122"/>
              </a:rPr>
              <a:t>|M|</a:t>
            </a:r>
            <a:r>
              <a:rPr lang="zh-CN" altLang="en-US" sz="2000" smtClean="0">
                <a:ea typeface="华文新魏" pitchFamily="2" charset="-122"/>
              </a:rPr>
              <a:t>表示：第</a:t>
            </a:r>
            <a:r>
              <a:rPr lang="en-US" altLang="zh-CN" sz="2000" smtClean="0">
                <a:ea typeface="华文新魏" pitchFamily="2" charset="-122"/>
              </a:rPr>
              <a:t>2</a:t>
            </a:r>
            <a:r>
              <a:rPr lang="zh-CN" altLang="en-US" sz="2000" smtClean="0">
                <a:ea typeface="华文新魏" pitchFamily="2" charset="-122"/>
              </a:rPr>
              <a:t>步生成的所有变异体数</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68</a:t>
            </a:fld>
            <a:endParaRPr lang="en-US" altLang="zh-CN"/>
          </a:p>
        </p:txBody>
      </p:sp>
      <p:grpSp>
        <p:nvGrpSpPr>
          <p:cNvPr id="14" name="组合 13"/>
          <p:cNvGrpSpPr/>
          <p:nvPr/>
        </p:nvGrpSpPr>
        <p:grpSpPr>
          <a:xfrm>
            <a:off x="5726112" y="1052512"/>
            <a:ext cx="3417887" cy="4281487"/>
            <a:chOff x="5726113" y="1052513"/>
            <a:chExt cx="2944812" cy="3459162"/>
          </a:xfrm>
        </p:grpSpPr>
        <p:sp>
          <p:nvSpPr>
            <p:cNvPr id="5" name="AutoShape 9"/>
            <p:cNvSpPr>
              <a:spLocks noChangeArrowheads="1"/>
            </p:cNvSpPr>
            <p:nvPr/>
          </p:nvSpPr>
          <p:spPr bwMode="auto">
            <a:xfrm>
              <a:off x="6167438" y="2344738"/>
              <a:ext cx="1743075" cy="595312"/>
            </a:xfrm>
            <a:prstGeom prst="flowChartProcess">
              <a:avLst/>
            </a:prstGeom>
            <a:solidFill>
              <a:srgbClr val="D7D6AE"/>
            </a:solidFill>
            <a:ln w="12700" cap="sq" algn="ctr">
              <a:solidFill>
                <a:schemeClr val="tx1"/>
              </a:solidFill>
              <a:miter lim="800000"/>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计算变异</a:t>
              </a:r>
            </a:p>
            <a:p>
              <a:pPr algn="ctr"/>
              <a:r>
                <a:rPr lang="zh-CN" altLang="en-US" sz="2000" b="1" i="0">
                  <a:solidFill>
                    <a:srgbClr val="000066"/>
                  </a:solidFill>
                  <a:latin typeface="华文新魏" pitchFamily="2" charset="-122"/>
                  <a:ea typeface="华文新魏" pitchFamily="2" charset="-122"/>
                </a:rPr>
                <a:t>的分数</a:t>
              </a:r>
            </a:p>
          </p:txBody>
        </p:sp>
        <p:sp>
          <p:nvSpPr>
            <p:cNvPr id="6" name="Oval 10"/>
            <p:cNvSpPr>
              <a:spLocks noChangeArrowheads="1"/>
            </p:cNvSpPr>
            <p:nvPr/>
          </p:nvSpPr>
          <p:spPr bwMode="auto">
            <a:xfrm>
              <a:off x="7277100" y="3871913"/>
              <a:ext cx="1393825" cy="639762"/>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杀掉的</a:t>
              </a:r>
            </a:p>
            <a:p>
              <a:pPr algn="ctr"/>
              <a:r>
                <a:rPr lang="zh-CN" altLang="en-US" sz="2000" b="1" i="0">
                  <a:solidFill>
                    <a:srgbClr val="000066"/>
                  </a:solidFill>
                  <a:latin typeface="华文新魏" pitchFamily="2" charset="-122"/>
                  <a:ea typeface="华文新魏" pitchFamily="2" charset="-122"/>
                </a:rPr>
                <a:t>变异体</a:t>
              </a:r>
              <a:r>
                <a:rPr lang="en-US" altLang="zh-CN" sz="2000" b="1" i="0">
                  <a:solidFill>
                    <a:srgbClr val="000066"/>
                  </a:solidFill>
                  <a:latin typeface="华文新魏" pitchFamily="2" charset="-122"/>
                  <a:ea typeface="华文新魏" pitchFamily="2" charset="-122"/>
                </a:rPr>
                <a:t>D</a:t>
              </a:r>
            </a:p>
          </p:txBody>
        </p:sp>
        <p:sp>
          <p:nvSpPr>
            <p:cNvPr id="7" name="Oval 11"/>
            <p:cNvSpPr>
              <a:spLocks noChangeArrowheads="1"/>
            </p:cNvSpPr>
            <p:nvPr/>
          </p:nvSpPr>
          <p:spPr bwMode="auto">
            <a:xfrm>
              <a:off x="6977063" y="1052513"/>
              <a:ext cx="1393825" cy="639762"/>
            </a:xfrm>
            <a:prstGeom prst="ellipse">
              <a:avLst/>
            </a:prstGeom>
            <a:solidFill>
              <a:srgbClr val="D7D6AE"/>
            </a:solidFill>
            <a:ln w="12700" cap="sq" algn="ctr">
              <a:solidFill>
                <a:schemeClr val="tx1"/>
              </a:solidFill>
              <a:round/>
              <a:headEnd/>
              <a:tailEnd/>
            </a:ln>
          </p:spPr>
          <p:txBody>
            <a:bodyPr wrap="none" anchor="ctr"/>
            <a:lstStyle/>
            <a:p>
              <a:pPr algn="ctr"/>
              <a:r>
                <a:rPr lang="zh-CN" altLang="en-US" sz="2000" b="1" i="0">
                  <a:solidFill>
                    <a:srgbClr val="000066"/>
                  </a:solidFill>
                  <a:latin typeface="华文新魏" pitchFamily="2" charset="-122"/>
                  <a:ea typeface="华文新魏" pitchFamily="2" charset="-122"/>
                </a:rPr>
                <a:t>等价的</a:t>
              </a:r>
            </a:p>
            <a:p>
              <a:pPr algn="ctr"/>
              <a:r>
                <a:rPr lang="zh-CN" altLang="en-US" sz="2000" b="1" i="0">
                  <a:solidFill>
                    <a:srgbClr val="000066"/>
                  </a:solidFill>
                  <a:latin typeface="华文新魏" pitchFamily="2" charset="-122"/>
                  <a:ea typeface="华文新魏" pitchFamily="2" charset="-122"/>
                </a:rPr>
                <a:t>变异体</a:t>
              </a:r>
              <a:r>
                <a:rPr lang="en-US" altLang="zh-CN" sz="2000" b="1" i="0">
                  <a:solidFill>
                    <a:srgbClr val="000066"/>
                  </a:solidFill>
                  <a:latin typeface="华文新魏" pitchFamily="2" charset="-122"/>
                  <a:ea typeface="华文新魏" pitchFamily="2" charset="-122"/>
                </a:rPr>
                <a:t>E</a:t>
              </a:r>
            </a:p>
          </p:txBody>
        </p:sp>
        <p:sp>
          <p:nvSpPr>
            <p:cNvPr id="8" name="Line 13"/>
            <p:cNvSpPr>
              <a:spLocks noChangeShapeType="1"/>
            </p:cNvSpPr>
            <p:nvPr/>
          </p:nvSpPr>
          <p:spPr bwMode="auto">
            <a:xfrm>
              <a:off x="7670800" y="1697038"/>
              <a:ext cx="0" cy="639762"/>
            </a:xfrm>
            <a:prstGeom prst="line">
              <a:avLst/>
            </a:prstGeom>
            <a:noFill/>
            <a:ln w="19050">
              <a:solidFill>
                <a:schemeClr val="tx1"/>
              </a:solidFill>
              <a:prstDash val="dashDot"/>
              <a:round/>
              <a:headEnd/>
              <a:tailEnd type="triangle" w="med" len="med"/>
            </a:ln>
          </p:spPr>
          <p:txBody>
            <a:bodyPr wrap="none" anchor="ctr"/>
            <a:lstStyle/>
            <a:p>
              <a:endParaRPr lang="zh-CN" altLang="en-US" sz="2400" b="1" i="0"/>
            </a:p>
          </p:txBody>
        </p:sp>
        <p:sp>
          <p:nvSpPr>
            <p:cNvPr id="9" name="Line 14"/>
            <p:cNvSpPr>
              <a:spLocks noChangeShapeType="1"/>
            </p:cNvSpPr>
            <p:nvPr/>
          </p:nvSpPr>
          <p:spPr bwMode="auto">
            <a:xfrm flipV="1">
              <a:off x="7715250" y="2932113"/>
              <a:ext cx="0" cy="944562"/>
            </a:xfrm>
            <a:prstGeom prst="line">
              <a:avLst/>
            </a:prstGeom>
            <a:noFill/>
            <a:ln w="19050">
              <a:solidFill>
                <a:schemeClr val="tx1"/>
              </a:solidFill>
              <a:prstDash val="dashDot"/>
              <a:round/>
              <a:headEnd/>
              <a:tailEnd type="triangle" w="med" len="med"/>
            </a:ln>
          </p:spPr>
          <p:txBody>
            <a:bodyPr wrap="none" anchor="ctr"/>
            <a:lstStyle/>
            <a:p>
              <a:endParaRPr lang="zh-CN" altLang="en-US" sz="2400" b="1" i="0"/>
            </a:p>
          </p:txBody>
        </p:sp>
        <p:sp>
          <p:nvSpPr>
            <p:cNvPr id="10" name="Text Box 15"/>
            <p:cNvSpPr txBox="1">
              <a:spLocks noChangeArrowheads="1"/>
            </p:cNvSpPr>
            <p:nvPr/>
          </p:nvSpPr>
          <p:spPr bwMode="auto">
            <a:xfrm>
              <a:off x="6869113" y="2897188"/>
              <a:ext cx="1074737" cy="372995"/>
            </a:xfrm>
            <a:prstGeom prst="rect">
              <a:avLst/>
            </a:prstGeom>
            <a:noFill/>
            <a:ln w="12700" cap="sq" algn="ctr">
              <a:noFill/>
              <a:miter lim="800000"/>
              <a:headEnd/>
              <a:tailEnd/>
            </a:ln>
          </p:spPr>
          <p:txBody>
            <a:bodyPr>
              <a:spAutoFit/>
            </a:bodyPr>
            <a:lstStyle/>
            <a:p>
              <a:pPr>
                <a:spcBef>
                  <a:spcPct val="50000"/>
                </a:spcBef>
              </a:pPr>
              <a:r>
                <a:rPr lang="zh-CN" altLang="en-US" sz="2400" b="1" i="0">
                  <a:solidFill>
                    <a:srgbClr val="000066"/>
                  </a:solidFill>
                  <a:latin typeface="Tahoma" pitchFamily="34" charset="0"/>
                </a:rPr>
                <a:t>（</a:t>
              </a:r>
              <a:r>
                <a:rPr lang="en-US" altLang="zh-CN" sz="2400" b="1" i="0">
                  <a:solidFill>
                    <a:srgbClr val="000066"/>
                  </a:solidFill>
                  <a:latin typeface="Tahoma" pitchFamily="34" charset="0"/>
                </a:rPr>
                <a:t>12</a:t>
              </a:r>
              <a:r>
                <a:rPr lang="zh-CN" altLang="en-US" sz="2400" b="1" i="0">
                  <a:solidFill>
                    <a:srgbClr val="000066"/>
                  </a:solidFill>
                  <a:latin typeface="Tahoma" pitchFamily="34" charset="0"/>
                </a:rPr>
                <a:t>）</a:t>
              </a:r>
            </a:p>
          </p:txBody>
        </p:sp>
        <p:sp>
          <p:nvSpPr>
            <p:cNvPr id="11" name="Line 16"/>
            <p:cNvSpPr>
              <a:spLocks noChangeShapeType="1"/>
            </p:cNvSpPr>
            <p:nvPr/>
          </p:nvSpPr>
          <p:spPr bwMode="auto">
            <a:xfrm>
              <a:off x="6451600" y="1873250"/>
              <a:ext cx="0" cy="477838"/>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2" name="Line 17"/>
            <p:cNvSpPr>
              <a:spLocks noChangeShapeType="1"/>
            </p:cNvSpPr>
            <p:nvPr/>
          </p:nvSpPr>
          <p:spPr bwMode="auto">
            <a:xfrm>
              <a:off x="6480175" y="2932113"/>
              <a:ext cx="0" cy="522287"/>
            </a:xfrm>
            <a:prstGeom prst="line">
              <a:avLst/>
            </a:prstGeom>
            <a:noFill/>
            <a:ln w="12700" cap="sq">
              <a:solidFill>
                <a:schemeClr val="tx1"/>
              </a:solidFill>
              <a:round/>
              <a:headEnd/>
              <a:tailEnd type="triangle" w="med" len="med"/>
            </a:ln>
          </p:spPr>
          <p:txBody>
            <a:bodyPr wrap="none" anchor="ctr"/>
            <a:lstStyle/>
            <a:p>
              <a:endParaRPr lang="zh-CN" altLang="en-US" sz="2400" b="1" i="0"/>
            </a:p>
          </p:txBody>
        </p:sp>
        <p:sp>
          <p:nvSpPr>
            <p:cNvPr id="13" name="Text Box 18"/>
            <p:cNvSpPr txBox="1">
              <a:spLocks noChangeArrowheads="1"/>
            </p:cNvSpPr>
            <p:nvPr/>
          </p:nvSpPr>
          <p:spPr bwMode="auto">
            <a:xfrm>
              <a:off x="5726113" y="3454400"/>
              <a:ext cx="1508125" cy="671391"/>
            </a:xfrm>
            <a:prstGeom prst="rect">
              <a:avLst/>
            </a:prstGeom>
            <a:noFill/>
            <a:ln w="12700" cap="sq" algn="ctr">
              <a:noFill/>
              <a:miter lim="800000"/>
              <a:headEnd/>
              <a:tailEnd/>
            </a:ln>
          </p:spPr>
          <p:txBody>
            <a:bodyPr>
              <a:spAutoFit/>
            </a:bodyPr>
            <a:lstStyle/>
            <a:p>
              <a:pPr algn="ctr">
                <a:spcBef>
                  <a:spcPct val="50000"/>
                </a:spcBef>
              </a:pPr>
              <a:r>
                <a:rPr lang="zh-CN" altLang="en-US" sz="2400" b="1" i="0">
                  <a:solidFill>
                    <a:srgbClr val="000066"/>
                  </a:solidFill>
                  <a:latin typeface="华文新魏" pitchFamily="2" charset="-122"/>
                  <a:ea typeface="华文新魏" pitchFamily="2" charset="-122"/>
                </a:rPr>
                <a:t>关于变异的</a:t>
              </a:r>
              <a:r>
                <a:rPr lang="en-US" altLang="zh-CN" sz="2400" b="1" i="0">
                  <a:solidFill>
                    <a:srgbClr val="000066"/>
                  </a:solidFill>
                  <a:latin typeface="华文新魏" pitchFamily="2" charset="-122"/>
                  <a:ea typeface="华文新魏" pitchFamily="2" charset="-122"/>
                </a:rPr>
                <a:t>T</a:t>
              </a:r>
              <a:r>
                <a:rPr lang="zh-CN" altLang="en-US" sz="2400" b="1" i="0">
                  <a:solidFill>
                    <a:srgbClr val="000066"/>
                  </a:solidFill>
                  <a:latin typeface="华文新魏" pitchFamily="2" charset="-122"/>
                  <a:ea typeface="华文新魏" pitchFamily="2" charset="-122"/>
                </a:rPr>
                <a:t>的充分性</a:t>
              </a:r>
            </a:p>
          </p:txBody>
        </p:sp>
      </p:gr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程序变异步骤</a:t>
            </a:r>
            <a:endParaRPr lang="zh-CN" altLang="en-US"/>
          </a:p>
        </p:txBody>
      </p:sp>
      <p:sp>
        <p:nvSpPr>
          <p:cNvPr id="3" name="内容占位符 2"/>
          <p:cNvSpPr>
            <a:spLocks noGrp="1"/>
          </p:cNvSpPr>
          <p:nvPr>
            <p:ph idx="1"/>
          </p:nvPr>
        </p:nvSpPr>
        <p:spPr>
          <a:xfrm>
            <a:off x="358775" y="990600"/>
            <a:ext cx="8785225" cy="5105400"/>
          </a:xfrm>
        </p:spPr>
        <p:txBody>
          <a:bodyPr/>
          <a:lstStyle/>
          <a:p>
            <a:pPr>
              <a:lnSpc>
                <a:spcPct val="80000"/>
              </a:lnSpc>
              <a:defRPr/>
            </a:pPr>
            <a:r>
              <a:rPr lang="en-US" altLang="zh-CN" smtClean="0"/>
              <a:t>P</a:t>
            </a:r>
            <a:r>
              <a:rPr lang="zh-CN" altLang="en-US" smtClean="0"/>
              <a:t>使用测试</a:t>
            </a:r>
            <a:r>
              <a:rPr lang="en-US" altLang="zh-CN" smtClean="0"/>
              <a:t>T</a:t>
            </a:r>
            <a:r>
              <a:rPr lang="zh-CN" altLang="en-US" smtClean="0"/>
              <a:t>并测试通过</a:t>
            </a:r>
          </a:p>
          <a:p>
            <a:pPr>
              <a:buNone/>
              <a:defRPr/>
            </a:pPr>
            <a:r>
              <a:rPr lang="en-US" altLang="zh-CN" sz="2200" smtClean="0">
                <a:ea typeface="华文新魏" pitchFamily="2" charset="-122"/>
              </a:rPr>
              <a:t>{t1:&lt;x=0,y=0&gt;,t2:&lt;x=0,y=1&gt;,t3:&lt;x=1,y=0&gt;,t4:&lt;x=-1,y=-2&gt;}</a:t>
            </a:r>
          </a:p>
          <a:p>
            <a:pPr marL="342900" fontAlgn="auto">
              <a:spcBef>
                <a:spcPct val="20000"/>
              </a:spcBef>
              <a:spcAft>
                <a:spcPts val="0"/>
              </a:spcAft>
              <a:buClr>
                <a:schemeClr val="tx2"/>
              </a:buClr>
              <a:buSzPct val="70000"/>
              <a:defRPr/>
            </a:pPr>
            <a:r>
              <a:rPr lang="en-US" altLang="zh-CN" sz="2400" smtClean="0">
                <a:ea typeface="华文新魏" pitchFamily="2" charset="-122"/>
              </a:rPr>
              <a:t>M</a:t>
            </a:r>
            <a:r>
              <a:rPr lang="zh-CN" altLang="en-US" sz="2400" smtClean="0">
                <a:ea typeface="华文新魏" pitchFamily="2" charset="-122"/>
              </a:rPr>
              <a:t>使用</a:t>
            </a:r>
            <a:r>
              <a:rPr lang="en-US" altLang="zh-CN" sz="2400" smtClean="0">
                <a:ea typeface="华文新魏" pitchFamily="2" charset="-122"/>
              </a:rPr>
              <a:t>T</a:t>
            </a:r>
            <a:r>
              <a:rPr lang="zh-CN" altLang="en-US" sz="2400" smtClean="0">
                <a:ea typeface="华文新魏" pitchFamily="2" charset="-122"/>
              </a:rPr>
              <a:t>运行的结果与</a:t>
            </a:r>
            <a:r>
              <a:rPr lang="en-US" altLang="zh-CN" sz="2400" smtClean="0">
                <a:ea typeface="华文新魏" pitchFamily="2" charset="-122"/>
              </a:rPr>
              <a:t>P</a:t>
            </a:r>
            <a:r>
              <a:rPr lang="zh-CN" altLang="en-US" sz="2400" smtClean="0">
                <a:ea typeface="华文新魏" pitchFamily="2" charset="-122"/>
              </a:rPr>
              <a:t>相同，无法区分</a:t>
            </a:r>
            <a:r>
              <a:rPr lang="en-US" altLang="zh-CN" sz="2400" smtClean="0">
                <a:ea typeface="华文新魏" pitchFamily="2" charset="-122"/>
              </a:rPr>
              <a:t>P</a:t>
            </a:r>
            <a:r>
              <a:rPr lang="zh-CN" altLang="en-US" sz="2400" smtClean="0">
                <a:ea typeface="华文新魏" pitchFamily="2" charset="-122"/>
              </a:rPr>
              <a:t>与</a:t>
            </a:r>
            <a:r>
              <a:rPr lang="en-US" altLang="zh-CN" sz="2400" smtClean="0">
                <a:ea typeface="华文新魏" pitchFamily="2" charset="-122"/>
              </a:rPr>
              <a:t>M</a:t>
            </a:r>
          </a:p>
          <a:p>
            <a:pPr marL="342900" fontAlgn="auto">
              <a:spcBef>
                <a:spcPct val="20000"/>
              </a:spcBef>
              <a:spcAft>
                <a:spcPts val="0"/>
              </a:spcAft>
              <a:buClr>
                <a:schemeClr val="tx2"/>
              </a:buClr>
              <a:buSzPct val="70000"/>
              <a:defRPr/>
            </a:pPr>
            <a:r>
              <a:rPr lang="zh-CN" altLang="en-US" sz="2400" smtClean="0">
                <a:ea typeface="华文新魏" pitchFamily="2" charset="-122"/>
              </a:rPr>
              <a:t>增加一个测试用例 </a:t>
            </a:r>
            <a:r>
              <a:rPr lang="en-US" altLang="zh-CN" sz="2400" smtClean="0">
                <a:ea typeface="华文新魏" pitchFamily="2" charset="-122"/>
              </a:rPr>
              <a:t>&lt;x=1,y=1&gt;</a:t>
            </a:r>
            <a:r>
              <a:rPr lang="zh-CN" altLang="en-US" sz="2400" smtClean="0">
                <a:ea typeface="华文新魏" pitchFamily="2" charset="-122"/>
              </a:rPr>
              <a:t>，使</a:t>
            </a:r>
            <a:r>
              <a:rPr lang="en-US" altLang="zh-CN" sz="2400" smtClean="0">
                <a:ea typeface="华文新魏" pitchFamily="2" charset="-122"/>
              </a:rPr>
              <a:t>P</a:t>
            </a:r>
            <a:r>
              <a:rPr lang="zh-CN" altLang="en-US" sz="2400" smtClean="0">
                <a:ea typeface="华文新魏" pitchFamily="2" charset="-122"/>
              </a:rPr>
              <a:t>和</a:t>
            </a:r>
            <a:r>
              <a:rPr lang="en-US" altLang="zh-CN" sz="2400" smtClean="0">
                <a:ea typeface="华文新魏" pitchFamily="2" charset="-122"/>
              </a:rPr>
              <a:t>M</a:t>
            </a:r>
            <a:r>
              <a:rPr lang="zh-CN" altLang="en-US" sz="2400" smtClean="0">
                <a:ea typeface="华文新魏" pitchFamily="2" charset="-122"/>
              </a:rPr>
              <a:t>区别，表明增强了</a:t>
            </a:r>
            <a:r>
              <a:rPr lang="en-US" altLang="zh-CN" sz="2400" smtClean="0">
                <a:ea typeface="华文新魏" pitchFamily="2" charset="-122"/>
              </a:rPr>
              <a:t>T</a:t>
            </a:r>
          </a:p>
          <a:p>
            <a:endParaRPr lang="zh-CN" altLang="en-US"/>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69</a:t>
            </a:fld>
            <a:endParaRPr lang="en-US" altLang="zh-CN"/>
          </a:p>
        </p:txBody>
      </p:sp>
      <p:sp>
        <p:nvSpPr>
          <p:cNvPr id="5" name="Text Box 4"/>
          <p:cNvSpPr txBox="1">
            <a:spLocks noChangeArrowheads="1"/>
          </p:cNvSpPr>
          <p:nvPr/>
        </p:nvSpPr>
        <p:spPr bwMode="auto">
          <a:xfrm>
            <a:off x="1143000" y="2895124"/>
            <a:ext cx="2511425" cy="3200876"/>
          </a:xfrm>
          <a:prstGeom prst="rect">
            <a:avLst/>
          </a:prstGeom>
          <a:solidFill>
            <a:srgbClr val="D7D6AE"/>
          </a:solidFill>
          <a:ln w="12700" cap="sq" algn="ctr">
            <a:solidFill>
              <a:srgbClr val="00B050"/>
            </a:solidFill>
            <a:miter lim="800000"/>
            <a:headEnd/>
            <a:tailEnd/>
          </a:ln>
        </p:spPr>
        <p:txBody>
          <a:bodyPr>
            <a:spAutoFit/>
          </a:bodyPr>
          <a:lstStyle/>
          <a:p>
            <a:pPr marL="342900" indent="-342900">
              <a:spcBef>
                <a:spcPts val="600"/>
              </a:spcBef>
            </a:pPr>
            <a:r>
              <a:rPr lang="en-US" altLang="zh-CN">
                <a:solidFill>
                  <a:srgbClr val="000066"/>
                </a:solidFill>
                <a:latin typeface="Tahoma" pitchFamily="34" charset="0"/>
              </a:rPr>
              <a:t>Example: Program 1</a:t>
            </a:r>
          </a:p>
          <a:p>
            <a:pPr marL="342900" indent="-342900">
              <a:spcBef>
                <a:spcPts val="600"/>
              </a:spcBef>
            </a:pPr>
            <a:r>
              <a:rPr lang="en-US" altLang="zh-CN">
                <a:solidFill>
                  <a:srgbClr val="000066"/>
                </a:solidFill>
                <a:latin typeface="Tahoma" pitchFamily="34" charset="0"/>
              </a:rPr>
              <a:t>1 begin </a:t>
            </a:r>
          </a:p>
          <a:p>
            <a:pPr marL="342900" indent="-342900">
              <a:spcBef>
                <a:spcPts val="600"/>
              </a:spcBef>
              <a:buFontTx/>
              <a:buAutoNum type="arabicPlain" startAt="2"/>
            </a:pPr>
            <a:r>
              <a:rPr lang="en-US" altLang="zh-CN">
                <a:solidFill>
                  <a:srgbClr val="000066"/>
                </a:solidFill>
                <a:latin typeface="Tahoma" pitchFamily="34" charset="0"/>
              </a:rPr>
              <a:t> int x,y;</a:t>
            </a:r>
          </a:p>
          <a:p>
            <a:pPr marL="342900" indent="-342900">
              <a:spcBef>
                <a:spcPts val="600"/>
              </a:spcBef>
              <a:buFontTx/>
              <a:buAutoNum type="arabicPlain" startAt="2"/>
            </a:pPr>
            <a:r>
              <a:rPr lang="en-US" altLang="zh-CN">
                <a:solidFill>
                  <a:srgbClr val="000066"/>
                </a:solidFill>
                <a:latin typeface="Tahoma" pitchFamily="34" charset="0"/>
              </a:rPr>
              <a:t> input (x,y);</a:t>
            </a:r>
          </a:p>
          <a:p>
            <a:pPr marL="342900" indent="-342900">
              <a:spcBef>
                <a:spcPts val="600"/>
              </a:spcBef>
              <a:buFontTx/>
              <a:buAutoNum type="arabicPlain" startAt="2"/>
            </a:pPr>
            <a:r>
              <a:rPr lang="en-US" altLang="zh-CN">
                <a:solidFill>
                  <a:srgbClr val="000066"/>
                </a:solidFill>
                <a:latin typeface="Tahoma" pitchFamily="34" charset="0"/>
              </a:rPr>
              <a:t> if (x &lt; y)</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else   </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end  </a:t>
            </a:r>
          </a:p>
        </p:txBody>
      </p:sp>
      <p:sp>
        <p:nvSpPr>
          <p:cNvPr id="6" name="Text Box 5"/>
          <p:cNvSpPr txBox="1">
            <a:spLocks noChangeArrowheads="1"/>
          </p:cNvSpPr>
          <p:nvPr/>
        </p:nvSpPr>
        <p:spPr bwMode="auto">
          <a:xfrm>
            <a:off x="5167313" y="2888774"/>
            <a:ext cx="2627312" cy="3200876"/>
          </a:xfrm>
          <a:prstGeom prst="rect">
            <a:avLst/>
          </a:prstGeom>
          <a:solidFill>
            <a:srgbClr val="C2D4CD"/>
          </a:solidFill>
          <a:ln w="12700" cap="sq" algn="ctr">
            <a:solidFill>
              <a:srgbClr val="00B050"/>
            </a:solidFill>
            <a:miter lim="800000"/>
            <a:headEnd/>
            <a:tailEnd/>
          </a:ln>
        </p:spPr>
        <p:txBody>
          <a:bodyPr>
            <a:spAutoFit/>
          </a:bodyPr>
          <a:lstStyle/>
          <a:p>
            <a:pPr marL="342900" indent="-342900">
              <a:spcBef>
                <a:spcPts val="600"/>
              </a:spcBef>
            </a:pPr>
            <a:r>
              <a:rPr lang="en-US" altLang="zh-CN">
                <a:solidFill>
                  <a:srgbClr val="000066"/>
                </a:solidFill>
                <a:latin typeface="Tahoma" pitchFamily="34" charset="0"/>
              </a:rPr>
              <a:t>Program 1</a:t>
            </a:r>
            <a:r>
              <a:rPr lang="zh-CN" altLang="en-US">
                <a:solidFill>
                  <a:srgbClr val="000066"/>
                </a:solidFill>
                <a:latin typeface="Tahoma" pitchFamily="34" charset="0"/>
                <a:ea typeface="华文新魏" pitchFamily="2" charset="-122"/>
              </a:rPr>
              <a:t>的变异体</a:t>
            </a:r>
            <a:r>
              <a:rPr lang="en-US" altLang="zh-CN">
                <a:solidFill>
                  <a:srgbClr val="000066"/>
                </a:solidFill>
                <a:latin typeface="Tahoma" pitchFamily="34" charset="0"/>
              </a:rPr>
              <a:t>M</a:t>
            </a:r>
          </a:p>
          <a:p>
            <a:pPr marL="342900" indent="-342900">
              <a:spcBef>
                <a:spcPts val="600"/>
              </a:spcBef>
            </a:pPr>
            <a:r>
              <a:rPr lang="en-US" altLang="zh-CN">
                <a:solidFill>
                  <a:srgbClr val="000066"/>
                </a:solidFill>
                <a:latin typeface="Tahoma" pitchFamily="34" charset="0"/>
              </a:rPr>
              <a:t>1 begin </a:t>
            </a:r>
          </a:p>
          <a:p>
            <a:pPr marL="342900" indent="-342900">
              <a:spcBef>
                <a:spcPts val="600"/>
              </a:spcBef>
              <a:buFontTx/>
              <a:buAutoNum type="arabicPlain" startAt="2"/>
            </a:pPr>
            <a:r>
              <a:rPr lang="en-US" altLang="zh-CN">
                <a:solidFill>
                  <a:srgbClr val="000066"/>
                </a:solidFill>
                <a:latin typeface="Tahoma" pitchFamily="34" charset="0"/>
              </a:rPr>
              <a:t> int x,y;</a:t>
            </a:r>
          </a:p>
          <a:p>
            <a:pPr marL="342900" indent="-342900">
              <a:spcBef>
                <a:spcPts val="600"/>
              </a:spcBef>
              <a:buFontTx/>
              <a:buAutoNum type="arabicPlain" startAt="2"/>
            </a:pPr>
            <a:r>
              <a:rPr lang="en-US" altLang="zh-CN">
                <a:solidFill>
                  <a:srgbClr val="000066"/>
                </a:solidFill>
                <a:latin typeface="Tahoma" pitchFamily="34" charset="0"/>
              </a:rPr>
              <a:t> input (x,y);</a:t>
            </a:r>
          </a:p>
          <a:p>
            <a:pPr marL="342900" indent="-342900">
              <a:spcBef>
                <a:spcPts val="600"/>
              </a:spcBef>
              <a:buFontTx/>
              <a:buAutoNum type="arabicPlain" startAt="2"/>
            </a:pPr>
            <a:r>
              <a:rPr lang="en-US" altLang="zh-CN">
                <a:solidFill>
                  <a:srgbClr val="000066"/>
                </a:solidFill>
                <a:latin typeface="Tahoma" pitchFamily="34" charset="0"/>
              </a:rPr>
              <a:t> </a:t>
            </a:r>
            <a:r>
              <a:rPr lang="en-US" altLang="zh-CN">
                <a:solidFill>
                  <a:srgbClr val="FF0000"/>
                </a:solidFill>
                <a:latin typeface="Tahoma" pitchFamily="34" charset="0"/>
              </a:rPr>
              <a:t>if (x &lt; y+1)</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else   </a:t>
            </a:r>
          </a:p>
          <a:p>
            <a:pPr marL="342900" indent="-342900">
              <a:spcBef>
                <a:spcPts val="600"/>
              </a:spcBef>
              <a:buFontTx/>
              <a:buAutoNum type="arabicPlain" startAt="2"/>
            </a:pPr>
            <a:r>
              <a:rPr lang="en-US" altLang="zh-CN">
                <a:solidFill>
                  <a:srgbClr val="000066"/>
                </a:solidFill>
                <a:latin typeface="Tahoma" pitchFamily="34" charset="0"/>
              </a:rPr>
              <a:t>     output(x*y);</a:t>
            </a:r>
          </a:p>
          <a:p>
            <a:pPr marL="342900" indent="-342900">
              <a:spcBef>
                <a:spcPts val="600"/>
              </a:spcBef>
              <a:buFontTx/>
              <a:buAutoNum type="arabicPlain" startAt="2"/>
            </a:pPr>
            <a:r>
              <a:rPr lang="en-US" altLang="zh-CN">
                <a:solidFill>
                  <a:srgbClr val="000066"/>
                </a:solidFill>
                <a:latin typeface="Tahoma" pitchFamily="34" charset="0"/>
              </a:rPr>
              <a:t>end  </a:t>
            </a:r>
          </a:p>
        </p:txBody>
      </p:sp>
      <p:sp>
        <p:nvSpPr>
          <p:cNvPr id="7" name="右箭头 6"/>
          <p:cNvSpPr/>
          <p:nvPr/>
        </p:nvSpPr>
        <p:spPr bwMode="auto">
          <a:xfrm>
            <a:off x="3886200" y="4191000"/>
            <a:ext cx="990600" cy="152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构造数据流图</a:t>
            </a:r>
            <a:endParaRPr lang="zh-CN" altLang="en-US"/>
          </a:p>
        </p:txBody>
      </p:sp>
      <p:sp>
        <p:nvSpPr>
          <p:cNvPr id="3" name="内容占位符 2"/>
          <p:cNvSpPr>
            <a:spLocks noGrp="1"/>
          </p:cNvSpPr>
          <p:nvPr>
            <p:ph idx="1"/>
          </p:nvPr>
        </p:nvSpPr>
        <p:spPr>
          <a:xfrm>
            <a:off x="358775" y="990600"/>
            <a:ext cx="8328025" cy="5105400"/>
          </a:xfrm>
        </p:spPr>
        <p:txBody>
          <a:bodyPr/>
          <a:lstStyle/>
          <a:p>
            <a:pPr>
              <a:lnSpc>
                <a:spcPct val="120000"/>
              </a:lnSpc>
            </a:pPr>
            <a:r>
              <a:rPr lang="zh-CN" altLang="en-US" smtClean="0"/>
              <a:t>根据程序</a:t>
            </a:r>
            <a:r>
              <a:rPr lang="en-US" altLang="zh-CN" smtClean="0"/>
              <a:t>P</a:t>
            </a:r>
            <a:r>
              <a:rPr lang="zh-CN" altLang="en-US" smtClean="0"/>
              <a:t>及其</a:t>
            </a:r>
            <a:r>
              <a:rPr lang="en-US" altLang="zh-CN" smtClean="0"/>
              <a:t>CFG</a:t>
            </a:r>
            <a:r>
              <a:rPr lang="zh-CN" altLang="en-US" smtClean="0"/>
              <a:t>构造数据流图的过程：</a:t>
            </a:r>
            <a:endParaRPr lang="en-US" altLang="zh-CN" smtClean="0"/>
          </a:p>
          <a:p>
            <a:pPr marL="914400" lvl="1" indent="-457200">
              <a:lnSpc>
                <a:spcPct val="120000"/>
              </a:lnSpc>
              <a:buFont typeface="+mj-ea"/>
              <a:buAutoNum type="circleNumDbPlain"/>
            </a:pPr>
            <a:r>
              <a:rPr lang="zh-CN" altLang="en-US" smtClean="0">
                <a:latin typeface="Times New Roman" pitchFamily="18" charset="0"/>
                <a:cs typeface="Times New Roman" pitchFamily="18" charset="0"/>
              </a:rPr>
              <a:t>计算每个基本块</a:t>
            </a:r>
            <a:r>
              <a:rPr lang="en-US" altLang="zh-CN" i="1"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的</a:t>
            </a:r>
            <a:r>
              <a:rPr lang="en-US" altLang="zh-CN" smtClean="0">
                <a:latin typeface="Times New Roman" pitchFamily="18" charset="0"/>
                <a:cs typeface="Times New Roman" pitchFamily="18" charset="0"/>
              </a:rPr>
              <a:t>def</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c-use</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p-use</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a:t>
            </a:r>
            <a:endParaRPr lang="en-US" altLang="zh-CN" smtClean="0">
              <a:latin typeface="Times New Roman" pitchFamily="18" charset="0"/>
              <a:cs typeface="Times New Roman" pitchFamily="18" charset="0"/>
            </a:endParaRPr>
          </a:p>
          <a:p>
            <a:pPr marL="914400" lvl="1" indent="-457200">
              <a:lnSpc>
                <a:spcPct val="120000"/>
              </a:lnSpc>
              <a:buFont typeface="+mj-ea"/>
              <a:buAutoNum type="circleNumDbPlain"/>
            </a:pPr>
            <a:r>
              <a:rPr lang="zh-CN" altLang="en-US" smtClean="0">
                <a:latin typeface="Times New Roman" pitchFamily="18" charset="0"/>
                <a:cs typeface="Times New Roman" pitchFamily="18" charset="0"/>
              </a:rPr>
              <a:t>将节点集</a:t>
            </a:r>
            <a:r>
              <a:rPr lang="en-US" altLang="zh-CN" smtClean="0">
                <a:latin typeface="Times New Roman" pitchFamily="18" charset="0"/>
                <a:cs typeface="Times New Roman" pitchFamily="18" charset="0"/>
              </a:rPr>
              <a:t>N</a:t>
            </a:r>
            <a:r>
              <a:rPr lang="zh-CN" altLang="en-US" smtClean="0">
                <a:latin typeface="Times New Roman" pitchFamily="18" charset="0"/>
                <a:cs typeface="Times New Roman" pitchFamily="18" charset="0"/>
              </a:rPr>
              <a:t>中的每个节点</a:t>
            </a:r>
            <a:r>
              <a:rPr lang="en-US" altLang="zh-CN" i="1"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def</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c-use</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p-use</a:t>
            </a:r>
            <a:r>
              <a:rPr lang="en-US" altLang="zh-CN" i="1" baseline="-25000"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关联起来；</a:t>
            </a:r>
            <a:endParaRPr lang="en-US" altLang="zh-CN" smtClean="0">
              <a:latin typeface="Times New Roman" pitchFamily="18" charset="0"/>
              <a:cs typeface="Times New Roman" pitchFamily="18" charset="0"/>
            </a:endParaRPr>
          </a:p>
          <a:p>
            <a:pPr marL="914400" lvl="1" indent="-457200">
              <a:lnSpc>
                <a:spcPct val="120000"/>
              </a:lnSpc>
              <a:buFont typeface="+mj-ea"/>
              <a:buAutoNum type="circleNumDbPlain"/>
            </a:pPr>
            <a:r>
              <a:rPr lang="zh-CN" altLang="en-US" smtClean="0">
                <a:latin typeface="Times New Roman" pitchFamily="18" charset="0"/>
                <a:cs typeface="Times New Roman" pitchFamily="18" charset="0"/>
              </a:rPr>
              <a:t>针对每个具有非空</a:t>
            </a:r>
            <a:r>
              <a:rPr lang="en-US" altLang="zh-CN" smtClean="0">
                <a:latin typeface="Times New Roman" pitchFamily="18" charset="0"/>
                <a:cs typeface="Times New Roman" pitchFamily="18" charset="0"/>
              </a:rPr>
              <a:t>p-use</a:t>
            </a:r>
            <a:r>
              <a:rPr lang="zh-CN" altLang="en-US" smtClean="0">
                <a:latin typeface="Times New Roman" pitchFamily="18" charset="0"/>
                <a:cs typeface="Times New Roman" pitchFamily="18" charset="0"/>
              </a:rPr>
              <a:t>集并且在条件</a:t>
            </a:r>
            <a:r>
              <a:rPr lang="en-US" altLang="zh-CN" i="1"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处结束的节点</a:t>
            </a:r>
            <a:r>
              <a:rPr lang="en-US" altLang="zh-CN" i="1" smtClean="0">
                <a:latin typeface="Times New Roman" pitchFamily="18" charset="0"/>
                <a:cs typeface="Times New Roman" pitchFamily="18" charset="0"/>
              </a:rPr>
              <a:t>i</a:t>
            </a:r>
            <a:r>
              <a:rPr lang="zh-CN" altLang="en-US" smtClean="0">
                <a:latin typeface="Times New Roman" pitchFamily="18" charset="0"/>
                <a:cs typeface="Times New Roman" pitchFamily="18" charset="0"/>
              </a:rPr>
              <a:t>，如果条件</a:t>
            </a:r>
            <a:r>
              <a:rPr lang="en-US" altLang="zh-CN" i="1"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为真时执行的边</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j</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为假时执行的是边</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k</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，分别将边</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j</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k</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与</a:t>
            </a:r>
            <a:r>
              <a:rPr lang="en-US" altLang="zh-CN" i="1"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C</a:t>
            </a:r>
            <a:r>
              <a:rPr lang="zh-CN" altLang="en-US" smtClean="0">
                <a:latin typeface="Times New Roman" pitchFamily="18" charset="0"/>
                <a:cs typeface="Times New Roman" pitchFamily="18" charset="0"/>
              </a:rPr>
              <a:t>关联起来。</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E77B0BC4-40B5-4A34-81CE-3B97425DA6DF}" type="slidenum">
              <a:rPr lang="en-US" altLang="zh-CN" smtClean="0"/>
              <a:pPr>
                <a:defRPr/>
              </a:pPr>
              <a:t>7</a:t>
            </a:fld>
            <a:endParaRPr lang="en-US" altLang="zh-CN"/>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白盒测试技术的优缺点</a:t>
            </a:r>
          </a:p>
        </p:txBody>
      </p:sp>
      <p:sp>
        <p:nvSpPr>
          <p:cNvPr id="47107" name="内容占位符 2"/>
          <p:cNvSpPr>
            <a:spLocks noGrp="1"/>
          </p:cNvSpPr>
          <p:nvPr>
            <p:ph idx="1"/>
          </p:nvPr>
        </p:nvSpPr>
        <p:spPr/>
        <p:txBody>
          <a:bodyPr/>
          <a:lstStyle/>
          <a:p>
            <a:pPr marL="358775">
              <a:lnSpc>
                <a:spcPct val="150000"/>
              </a:lnSpc>
            </a:pPr>
            <a:r>
              <a:rPr lang="zh-CN" altLang="en-US" smtClean="0"/>
              <a:t>优点</a:t>
            </a:r>
            <a:endParaRPr lang="en-US" altLang="zh-CN" smtClean="0"/>
          </a:p>
          <a:p>
            <a:pPr lvl="1">
              <a:lnSpc>
                <a:spcPct val="150000"/>
              </a:lnSpc>
            </a:pPr>
            <a:r>
              <a:rPr lang="zh-CN" altLang="en-US" smtClean="0"/>
              <a:t>迫使测试人员仔细思考、分析软件的实现，可以检测代码中每条路径，包括分支、循环；</a:t>
            </a:r>
          </a:p>
          <a:p>
            <a:pPr lvl="1">
              <a:lnSpc>
                <a:spcPct val="150000"/>
              </a:lnSpc>
            </a:pPr>
            <a:r>
              <a:rPr lang="zh-CN" altLang="en-US" smtClean="0"/>
              <a:t>揭示隐藏在代码中的</a:t>
            </a:r>
            <a:r>
              <a:rPr lang="zh-CN" altLang="en-US" b="1" smtClean="0">
                <a:solidFill>
                  <a:srgbClr val="FF0000"/>
                </a:solidFill>
              </a:rPr>
              <a:t>逻辑错误</a:t>
            </a:r>
            <a:r>
              <a:rPr lang="zh-CN" altLang="en-US" smtClean="0"/>
              <a:t>；</a:t>
            </a:r>
          </a:p>
          <a:p>
            <a:pPr lvl="1">
              <a:lnSpc>
                <a:spcPct val="150000"/>
              </a:lnSpc>
            </a:pPr>
            <a:r>
              <a:rPr lang="zh-CN" altLang="en-US" smtClean="0"/>
              <a:t>对代码的测试</a:t>
            </a:r>
            <a:r>
              <a:rPr lang="zh-CN" altLang="en-US" b="1" smtClean="0">
                <a:solidFill>
                  <a:srgbClr val="FF0000"/>
                </a:solidFill>
              </a:rPr>
              <a:t>比较彻底</a:t>
            </a:r>
            <a:r>
              <a:rPr lang="zh-CN" altLang="en-US" smtClean="0"/>
              <a:t>。</a:t>
            </a:r>
          </a:p>
          <a:p>
            <a:pPr marL="358775"/>
            <a:endParaRPr lang="zh-CN" altLang="en-US" smtClean="0"/>
          </a:p>
        </p:txBody>
      </p:sp>
      <p:sp>
        <p:nvSpPr>
          <p:cNvPr id="34820" name="页脚占位符 3"/>
          <p:cNvSpPr>
            <a:spLocks noGrp="1"/>
          </p:cNvSpPr>
          <p:nvPr>
            <p:ph type="ftr" sz="quarter" idx="10"/>
          </p:nvPr>
        </p:nvSpPr>
        <p:spPr>
          <a:noFill/>
        </p:spPr>
        <p:txBody>
          <a:bodyPr/>
          <a:lstStyle/>
          <a:p>
            <a:fld id="{A817D2D9-8B9E-40E3-B91F-801CB0A100F5}" type="slidenum">
              <a:rPr lang="en-US" altLang="zh-CN" smtClean="0">
                <a:latin typeface="Arial" pitchFamily="34" charset="0"/>
              </a:rPr>
              <a:pPr/>
              <a:t>70</a:t>
            </a:fld>
            <a:endParaRPr lang="en-US" altLang="zh-CN" smtClean="0">
              <a:latin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白盒测试技术的优缺点</a:t>
            </a:r>
          </a:p>
        </p:txBody>
      </p:sp>
      <p:sp>
        <p:nvSpPr>
          <p:cNvPr id="47107" name="内容占位符 2"/>
          <p:cNvSpPr>
            <a:spLocks noGrp="1"/>
          </p:cNvSpPr>
          <p:nvPr>
            <p:ph idx="1"/>
          </p:nvPr>
        </p:nvSpPr>
        <p:spPr/>
        <p:txBody>
          <a:bodyPr/>
          <a:lstStyle/>
          <a:p>
            <a:pPr marL="358775">
              <a:lnSpc>
                <a:spcPct val="150000"/>
              </a:lnSpc>
            </a:pPr>
            <a:r>
              <a:rPr lang="zh-CN" altLang="en-US" smtClean="0"/>
              <a:t>缺点</a:t>
            </a:r>
            <a:endParaRPr lang="en-US" altLang="zh-CN" smtClean="0"/>
          </a:p>
          <a:p>
            <a:pPr lvl="1">
              <a:lnSpc>
                <a:spcPct val="150000"/>
              </a:lnSpc>
            </a:pPr>
            <a:r>
              <a:rPr lang="zh-CN" altLang="en-US" smtClean="0"/>
              <a:t>测试的</a:t>
            </a:r>
            <a:r>
              <a:rPr lang="zh-CN" altLang="en-US" b="1" smtClean="0">
                <a:solidFill>
                  <a:srgbClr val="FF0000"/>
                </a:solidFill>
              </a:rPr>
              <a:t>代价昂贵</a:t>
            </a:r>
            <a:r>
              <a:rPr lang="zh-CN" altLang="en-US" smtClean="0"/>
              <a:t>，</a:t>
            </a:r>
            <a:r>
              <a:rPr lang="zh-CN" altLang="en-US" b="1" smtClean="0">
                <a:solidFill>
                  <a:srgbClr val="FF0000"/>
                </a:solidFill>
              </a:rPr>
              <a:t>工作量较大</a:t>
            </a:r>
            <a:r>
              <a:rPr lang="zh-CN" altLang="en-US" smtClean="0"/>
              <a:t>；</a:t>
            </a:r>
          </a:p>
          <a:p>
            <a:pPr lvl="1">
              <a:lnSpc>
                <a:spcPct val="150000"/>
              </a:lnSpc>
            </a:pPr>
            <a:r>
              <a:rPr lang="zh-CN" altLang="en-US" smtClean="0"/>
              <a:t>对测试人员的</a:t>
            </a:r>
            <a:r>
              <a:rPr lang="zh-CN" altLang="en-US" b="1" smtClean="0">
                <a:solidFill>
                  <a:srgbClr val="FF0000"/>
                </a:solidFill>
              </a:rPr>
              <a:t>要求较高</a:t>
            </a:r>
            <a:r>
              <a:rPr lang="zh-CN" altLang="en-US" smtClean="0"/>
              <a:t>，必须对编码很熟悉；</a:t>
            </a:r>
          </a:p>
          <a:p>
            <a:pPr lvl="1">
              <a:lnSpc>
                <a:spcPct val="150000"/>
              </a:lnSpc>
            </a:pPr>
            <a:r>
              <a:rPr lang="zh-CN" altLang="en-US" smtClean="0"/>
              <a:t>无法检测代码中遗漏的路径和数据敏感性错误；</a:t>
            </a:r>
          </a:p>
          <a:p>
            <a:pPr lvl="1">
              <a:lnSpc>
                <a:spcPct val="150000"/>
              </a:lnSpc>
            </a:pPr>
            <a:r>
              <a:rPr lang="zh-CN" altLang="en-US" b="1" smtClean="0">
                <a:solidFill>
                  <a:srgbClr val="FF0000"/>
                </a:solidFill>
              </a:rPr>
              <a:t>不能全面验证需求规格的正确性</a:t>
            </a:r>
            <a:r>
              <a:rPr lang="en-US" altLang="zh-CN" smtClean="0"/>
              <a:t>——</a:t>
            </a:r>
            <a:r>
              <a:rPr lang="zh-CN" altLang="en-US" smtClean="0"/>
              <a:t>需要黑盒测试。</a:t>
            </a:r>
          </a:p>
          <a:p>
            <a:pPr marL="358775">
              <a:lnSpc>
                <a:spcPct val="150000"/>
              </a:lnSpc>
            </a:pPr>
            <a:endParaRPr lang="zh-CN" altLang="en-US" smtClean="0"/>
          </a:p>
        </p:txBody>
      </p:sp>
      <p:sp>
        <p:nvSpPr>
          <p:cNvPr id="34820" name="页脚占位符 3"/>
          <p:cNvSpPr>
            <a:spLocks noGrp="1"/>
          </p:cNvSpPr>
          <p:nvPr>
            <p:ph type="ftr" sz="quarter" idx="10"/>
          </p:nvPr>
        </p:nvSpPr>
        <p:spPr>
          <a:noFill/>
        </p:spPr>
        <p:txBody>
          <a:bodyPr/>
          <a:lstStyle/>
          <a:p>
            <a:fld id="{A817D2D9-8B9E-40E3-B91F-801CB0A100F5}" type="slidenum">
              <a:rPr lang="en-US" altLang="zh-CN" smtClean="0">
                <a:latin typeface="Arial" pitchFamily="34" charset="0"/>
              </a:rPr>
              <a:pPr/>
              <a:t>71</a:t>
            </a:fld>
            <a:endParaRPr lang="en-US" altLang="zh-CN" smtClean="0">
              <a:latin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基于数据流的测试方法</a:t>
            </a:r>
          </a:p>
        </p:txBody>
      </p:sp>
      <p:sp>
        <p:nvSpPr>
          <p:cNvPr id="18435" name="Rectangle 3"/>
          <p:cNvSpPr>
            <a:spLocks noGrp="1" noChangeArrowheads="1"/>
          </p:cNvSpPr>
          <p:nvPr>
            <p:ph type="body" idx="1"/>
          </p:nvPr>
        </p:nvSpPr>
        <p:spPr/>
        <p:txBody>
          <a:bodyPr/>
          <a:lstStyle/>
          <a:p>
            <a:pPr marL="358775"/>
            <a:r>
              <a:rPr lang="zh-CN" altLang="en-US" sz="2800" smtClean="0"/>
              <a:t>程序数据流视角：程序是一个程序元素</a:t>
            </a:r>
            <a:r>
              <a:rPr lang="zh-CN" altLang="en-US" sz="2800" b="1" smtClean="0">
                <a:solidFill>
                  <a:srgbClr val="0000FF"/>
                </a:solidFill>
              </a:rPr>
              <a:t>对数据访问的过程</a:t>
            </a:r>
            <a:r>
              <a:rPr lang="zh-CN" altLang="en-US" sz="2800" smtClean="0"/>
              <a:t>；</a:t>
            </a:r>
          </a:p>
          <a:p>
            <a:pPr marL="358775"/>
            <a:r>
              <a:rPr lang="zh-CN" altLang="en-US" sz="2800" smtClean="0"/>
              <a:t>数据流关系：数据“</a:t>
            </a:r>
            <a:r>
              <a:rPr lang="zh-CN" altLang="en-US" sz="2800" b="1" smtClean="0">
                <a:solidFill>
                  <a:srgbClr val="FF0000"/>
                </a:solidFill>
              </a:rPr>
              <a:t>定义</a:t>
            </a:r>
            <a:r>
              <a:rPr lang="en-US" altLang="zh-CN" sz="2800" b="1" smtClean="0">
                <a:solidFill>
                  <a:srgbClr val="FF0000"/>
                </a:solidFill>
              </a:rPr>
              <a:t>——</a:t>
            </a:r>
            <a:r>
              <a:rPr lang="zh-CN" altLang="en-US" sz="2800" b="1" smtClean="0">
                <a:solidFill>
                  <a:srgbClr val="FF0000"/>
                </a:solidFill>
              </a:rPr>
              <a:t>使用</a:t>
            </a:r>
            <a:r>
              <a:rPr lang="zh-CN" altLang="en-US" sz="2800" smtClean="0"/>
              <a:t>”对；</a:t>
            </a:r>
          </a:p>
          <a:p>
            <a:pPr marL="358775"/>
            <a:r>
              <a:rPr lang="zh-CN" altLang="en-US" sz="2800" smtClean="0"/>
              <a:t>使用程序图来描述数据定义</a:t>
            </a:r>
            <a:r>
              <a:rPr lang="en-US" altLang="zh-CN" sz="2800" smtClean="0"/>
              <a:t>-</a:t>
            </a:r>
            <a:r>
              <a:rPr lang="zh-CN" altLang="en-US" sz="2800" smtClean="0"/>
              <a:t>使用对；</a:t>
            </a:r>
            <a:endParaRPr lang="zh-CN" altLang="en-US" b="1" smtClean="0">
              <a:solidFill>
                <a:srgbClr val="FF0000"/>
              </a:solidFill>
            </a:endParaRPr>
          </a:p>
        </p:txBody>
      </p:sp>
      <p:pic>
        <p:nvPicPr>
          <p:cNvPr id="5" name="图片 4" descr="Z1EFO69KWE]ZG)Q~7JS9K70"/>
          <p:cNvPicPr/>
          <p:nvPr/>
        </p:nvPicPr>
        <p:blipFill>
          <a:blip r:embed="rId3"/>
          <a:srcRect/>
          <a:stretch>
            <a:fillRect/>
          </a:stretch>
        </p:blipFill>
        <p:spPr bwMode="auto">
          <a:xfrm>
            <a:off x="1447800" y="3200400"/>
            <a:ext cx="6172200" cy="27432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基于数据流的测试方法</a:t>
            </a:r>
          </a:p>
        </p:txBody>
      </p:sp>
      <p:sp>
        <p:nvSpPr>
          <p:cNvPr id="18435" name="Rectangle 3"/>
          <p:cNvSpPr>
            <a:spLocks noGrp="1" noChangeArrowheads="1"/>
          </p:cNvSpPr>
          <p:nvPr>
            <p:ph type="body" idx="1"/>
          </p:nvPr>
        </p:nvSpPr>
        <p:spPr/>
        <p:txBody>
          <a:bodyPr/>
          <a:lstStyle/>
          <a:p>
            <a:pPr marL="358775"/>
            <a:r>
              <a:rPr lang="zh-CN" altLang="en-US" sz="2800" smtClean="0"/>
              <a:t>数据流测试关注：程序中数据的定义与使用是否正确，即</a:t>
            </a:r>
            <a:r>
              <a:rPr lang="zh-CN" altLang="en-US" sz="2800" b="1" smtClean="0">
                <a:solidFill>
                  <a:srgbClr val="FF0000"/>
                </a:solidFill>
              </a:rPr>
              <a:t>定义</a:t>
            </a:r>
            <a:r>
              <a:rPr lang="en-US" altLang="zh-CN" sz="2800" b="1" smtClean="0">
                <a:solidFill>
                  <a:srgbClr val="FF0000"/>
                </a:solidFill>
              </a:rPr>
              <a:t>/</a:t>
            </a:r>
            <a:r>
              <a:rPr lang="zh-CN" altLang="en-US" sz="2800" b="1" smtClean="0">
                <a:solidFill>
                  <a:srgbClr val="FF0000"/>
                </a:solidFill>
              </a:rPr>
              <a:t>引用错误</a:t>
            </a:r>
            <a:r>
              <a:rPr lang="en-US" altLang="zh-CN" sz="2800" smtClean="0"/>
              <a:t>:</a:t>
            </a:r>
          </a:p>
          <a:p>
            <a:pPr lvl="1"/>
            <a:r>
              <a:rPr lang="zh-CN" altLang="en-US" b="1" smtClean="0"/>
              <a:t>变量被定义，但</a:t>
            </a:r>
            <a:r>
              <a:rPr lang="zh-CN" altLang="en-US" b="1" smtClean="0">
                <a:solidFill>
                  <a:srgbClr val="FF0000"/>
                </a:solidFill>
              </a:rPr>
              <a:t>从未被引用</a:t>
            </a:r>
            <a:r>
              <a:rPr lang="zh-CN" altLang="en-US" b="1" smtClean="0"/>
              <a:t>过；</a:t>
            </a:r>
          </a:p>
          <a:p>
            <a:pPr lvl="1"/>
            <a:r>
              <a:rPr lang="zh-CN" altLang="en-US" b="1" smtClean="0"/>
              <a:t>所使用变量</a:t>
            </a:r>
            <a:r>
              <a:rPr lang="zh-CN" altLang="en-US" b="1" smtClean="0">
                <a:solidFill>
                  <a:srgbClr val="FF0000"/>
                </a:solidFill>
              </a:rPr>
              <a:t>没有被定义</a:t>
            </a:r>
          </a:p>
          <a:p>
            <a:pPr lvl="1"/>
            <a:r>
              <a:rPr lang="zh-CN" altLang="en-US" b="1" smtClean="0"/>
              <a:t>变量在使用之前</a:t>
            </a:r>
            <a:r>
              <a:rPr lang="zh-CN" altLang="en-US" b="1" smtClean="0">
                <a:solidFill>
                  <a:srgbClr val="FF0000"/>
                </a:solidFill>
              </a:rPr>
              <a:t>被定义两次</a:t>
            </a:r>
          </a:p>
        </p:txBody>
      </p:sp>
      <p:pic>
        <p:nvPicPr>
          <p:cNvPr id="4" name="图片 3" descr="Z1EFO69KWE]ZG)Q~7JS9K70"/>
          <p:cNvPicPr/>
          <p:nvPr/>
        </p:nvPicPr>
        <p:blipFill>
          <a:blip r:embed="rId3"/>
          <a:srcRect/>
          <a:stretch>
            <a:fillRect/>
          </a:stretch>
        </p:blipFill>
        <p:spPr bwMode="auto">
          <a:xfrm>
            <a:off x="1447800" y="3581400"/>
            <a:ext cx="6096000" cy="2590800"/>
          </a:xfrm>
          <a:prstGeom prst="rect">
            <a:avLst/>
          </a:prstGeom>
          <a:noFill/>
          <a:ln w="9525">
            <a:solidFill>
              <a:srgbClr val="00B05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60915</TotalTime>
  <Words>5393</Words>
  <Application>Microsoft Office PowerPoint</Application>
  <PresentationFormat>全屏显示(4:3)</PresentationFormat>
  <Paragraphs>1035</Paragraphs>
  <Slides>71</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8" baseType="lpstr">
      <vt:lpstr>Bodoni MT Black</vt:lpstr>
      <vt:lpstr>黑体</vt:lpstr>
      <vt:lpstr>华文楷体</vt:lpstr>
      <vt:lpstr>华文新魏</vt:lpstr>
      <vt:lpstr>华文中宋</vt:lpstr>
      <vt:lpstr>楷体</vt:lpstr>
      <vt:lpstr>楷体_GB2312</vt:lpstr>
      <vt:lpstr>宋体</vt:lpstr>
      <vt:lpstr>宋体</vt:lpstr>
      <vt:lpstr>微软雅黑</vt:lpstr>
      <vt:lpstr>Arial</vt:lpstr>
      <vt:lpstr>Calibri</vt:lpstr>
      <vt:lpstr>Tahoma</vt:lpstr>
      <vt:lpstr>Times New Roman</vt:lpstr>
      <vt:lpstr>Wingdings</vt:lpstr>
      <vt:lpstr>翰子昂 PPT母版</vt:lpstr>
      <vt:lpstr>Microsoft Word Picture</vt:lpstr>
      <vt:lpstr>第11章 更多的白盒测试技术</vt:lpstr>
      <vt:lpstr>软件测试方法</vt:lpstr>
      <vt:lpstr>本章内容</vt:lpstr>
      <vt:lpstr>数据流测试</vt:lpstr>
      <vt:lpstr>变量的定义和使用</vt:lpstr>
      <vt:lpstr>数据流图</vt:lpstr>
      <vt:lpstr>构造数据流图</vt:lpstr>
      <vt:lpstr>基于数据流的测试方法</vt:lpstr>
      <vt:lpstr>基于数据流的测试方法</vt:lpstr>
      <vt:lpstr>变量定义和使用</vt:lpstr>
      <vt:lpstr>变量定义和使用</vt:lpstr>
      <vt:lpstr>例：变量的定义和使用</vt:lpstr>
      <vt:lpstr>变量定义-使用路径</vt:lpstr>
      <vt:lpstr>变量定义-清除路径</vt:lpstr>
      <vt:lpstr>实例：变量定义-使用</vt:lpstr>
      <vt:lpstr>定义-使用路径测试覆盖</vt:lpstr>
      <vt:lpstr>数据流覆盖指标层次结构图</vt:lpstr>
      <vt:lpstr>数据流测试实例</vt:lpstr>
      <vt:lpstr>定义覆盖准则</vt:lpstr>
      <vt:lpstr>引用覆盖准则</vt:lpstr>
      <vt:lpstr>定义-引用覆盖准则</vt:lpstr>
      <vt:lpstr>本章内容</vt:lpstr>
      <vt:lpstr>程序插桩</vt:lpstr>
      <vt:lpstr>实例</vt:lpstr>
      <vt:lpstr>实例：</vt:lpstr>
      <vt:lpstr>实例</vt:lpstr>
      <vt:lpstr>注意问题</vt:lpstr>
      <vt:lpstr>程序插桩类型</vt:lpstr>
      <vt:lpstr>插桩语句</vt:lpstr>
      <vt:lpstr>Java中的断言</vt:lpstr>
      <vt:lpstr>PowerPoint 演示文稿</vt:lpstr>
      <vt:lpstr>本章内容</vt:lpstr>
      <vt:lpstr>程序变异</vt:lpstr>
      <vt:lpstr>程序变异思想</vt:lpstr>
      <vt:lpstr>程序变异思想</vt:lpstr>
      <vt:lpstr>真假美猴王</vt:lpstr>
      <vt:lpstr>程序变异思想</vt:lpstr>
      <vt:lpstr>程序变异思想</vt:lpstr>
      <vt:lpstr>C语言的变异算子</vt:lpstr>
      <vt:lpstr>C语言的常量变异</vt:lpstr>
      <vt:lpstr>C语言的常量变异</vt:lpstr>
      <vt:lpstr>C语言的运算符变异</vt:lpstr>
      <vt:lpstr>C语言中运算符变异</vt:lpstr>
      <vt:lpstr>Oior中变异算子：算术运算符与位运算符</vt:lpstr>
      <vt:lpstr>Oior中变异算子：单纯赋值、逻辑和关系</vt:lpstr>
      <vt:lpstr>C语言的运算符变异</vt:lpstr>
      <vt:lpstr>C语言的语句变异</vt:lpstr>
      <vt:lpstr>语句变异实例：语句执行陷阱</vt:lpstr>
      <vt:lpstr>语句变异实例：语句删除变异</vt:lpstr>
      <vt:lpstr>C语言的变量变异</vt:lpstr>
      <vt:lpstr>变量变异：摆动变异</vt:lpstr>
      <vt:lpstr>Java语言的变异算子</vt:lpstr>
      <vt:lpstr>Java语言的变异算子</vt:lpstr>
      <vt:lpstr>Java语言的变异算子</vt:lpstr>
      <vt:lpstr>Java语言的变异算子</vt:lpstr>
      <vt:lpstr>Java语言的变异算子</vt:lpstr>
      <vt:lpstr>Java语言的变异算子</vt:lpstr>
      <vt:lpstr>Java语言的变异算子</vt:lpstr>
      <vt:lpstr>Java语言的变异算子</vt:lpstr>
      <vt:lpstr>Java语言的变异算子</vt:lpstr>
      <vt:lpstr>程序变异步骤</vt:lpstr>
      <vt:lpstr>程序变异步骤</vt:lpstr>
      <vt:lpstr>程序变异步骤</vt:lpstr>
      <vt:lpstr>程序变异步骤</vt:lpstr>
      <vt:lpstr>程序变异步骤</vt:lpstr>
      <vt:lpstr>程序变异步骤</vt:lpstr>
      <vt:lpstr>程序变异步骤</vt:lpstr>
      <vt:lpstr>程序变异步骤</vt:lpstr>
      <vt:lpstr>程序变异步骤</vt:lpstr>
      <vt:lpstr>白盒测试技术的优缺点</vt:lpstr>
      <vt:lpstr>白盒测试技术的优缺点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pc1</cp:lastModifiedBy>
  <cp:revision>3960</cp:revision>
  <cp:lastPrinted>1601-01-01T00:00:00Z</cp:lastPrinted>
  <dcterms:created xsi:type="dcterms:W3CDTF">1601-01-01T00:00:00Z</dcterms:created>
  <dcterms:modified xsi:type="dcterms:W3CDTF">2018-03-19T12:46:59Z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