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handoutMasterIdLst>
    <p:handoutMasterId r:id="rId77"/>
  </p:handoutMasterIdLst>
  <p:sldIdLst>
    <p:sldId id="257" r:id="rId2"/>
    <p:sldId id="317" r:id="rId3"/>
    <p:sldId id="489" r:id="rId4"/>
    <p:sldId id="426" r:id="rId5"/>
    <p:sldId id="347" r:id="rId6"/>
    <p:sldId id="348" r:id="rId7"/>
    <p:sldId id="349" r:id="rId8"/>
    <p:sldId id="350" r:id="rId9"/>
    <p:sldId id="419" r:id="rId10"/>
    <p:sldId id="351" r:id="rId11"/>
    <p:sldId id="352" r:id="rId12"/>
    <p:sldId id="393" r:id="rId13"/>
    <p:sldId id="353" r:id="rId14"/>
    <p:sldId id="354" r:id="rId15"/>
    <p:sldId id="490" r:id="rId16"/>
    <p:sldId id="360" r:id="rId17"/>
    <p:sldId id="530" r:id="rId18"/>
    <p:sldId id="531" r:id="rId19"/>
    <p:sldId id="532" r:id="rId20"/>
    <p:sldId id="533" r:id="rId21"/>
    <p:sldId id="534" r:id="rId22"/>
    <p:sldId id="535" r:id="rId23"/>
    <p:sldId id="428" r:id="rId24"/>
    <p:sldId id="431" r:id="rId25"/>
    <p:sldId id="432" r:id="rId26"/>
    <p:sldId id="479" r:id="rId27"/>
    <p:sldId id="477" r:id="rId28"/>
    <p:sldId id="480" r:id="rId29"/>
    <p:sldId id="481" r:id="rId30"/>
    <p:sldId id="436" r:id="rId31"/>
    <p:sldId id="482" r:id="rId32"/>
    <p:sldId id="483" r:id="rId33"/>
    <p:sldId id="484" r:id="rId34"/>
    <p:sldId id="485" r:id="rId35"/>
    <p:sldId id="486" r:id="rId36"/>
    <p:sldId id="487" r:id="rId37"/>
    <p:sldId id="488" r:id="rId38"/>
    <p:sldId id="491" r:id="rId39"/>
    <p:sldId id="524" r:id="rId40"/>
    <p:sldId id="525" r:id="rId41"/>
    <p:sldId id="526" r:id="rId42"/>
    <p:sldId id="496" r:id="rId43"/>
    <p:sldId id="527" r:id="rId44"/>
    <p:sldId id="528" r:id="rId45"/>
    <p:sldId id="499" r:id="rId46"/>
    <p:sldId id="500" r:id="rId47"/>
    <p:sldId id="501" r:id="rId48"/>
    <p:sldId id="502" r:id="rId49"/>
    <p:sldId id="503" r:id="rId50"/>
    <p:sldId id="504" r:id="rId51"/>
    <p:sldId id="505" r:id="rId52"/>
    <p:sldId id="506" r:id="rId53"/>
    <p:sldId id="507" r:id="rId54"/>
    <p:sldId id="508" r:id="rId55"/>
    <p:sldId id="509" r:id="rId56"/>
    <p:sldId id="510" r:id="rId57"/>
    <p:sldId id="511" r:id="rId58"/>
    <p:sldId id="512" r:id="rId59"/>
    <p:sldId id="513" r:id="rId60"/>
    <p:sldId id="529" r:id="rId61"/>
    <p:sldId id="515" r:id="rId62"/>
    <p:sldId id="516" r:id="rId63"/>
    <p:sldId id="517" r:id="rId64"/>
    <p:sldId id="518" r:id="rId65"/>
    <p:sldId id="519" r:id="rId66"/>
    <p:sldId id="520" r:id="rId67"/>
    <p:sldId id="521" r:id="rId68"/>
    <p:sldId id="522" r:id="rId69"/>
    <p:sldId id="523" r:id="rId70"/>
    <p:sldId id="423" r:id="rId71"/>
    <p:sldId id="424" r:id="rId72"/>
    <p:sldId id="377" r:id="rId73"/>
    <p:sldId id="378" r:id="rId74"/>
    <p:sldId id="379" r:id="rId75"/>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00"/>
    <a:srgbClr val="0000FF"/>
    <a:srgbClr val="008000"/>
    <a:srgbClr val="FFFFFF"/>
    <a:srgbClr val="CC00CC"/>
    <a:srgbClr val="FFFF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8" autoAdjust="0"/>
    <p:restoredTop sz="89268" autoAdjust="0"/>
  </p:normalViewPr>
  <p:slideViewPr>
    <p:cSldViewPr>
      <p:cViewPr varScale="1">
        <p:scale>
          <a:sx n="92" d="100"/>
          <a:sy n="92" d="100"/>
        </p:scale>
        <p:origin x="64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defRPr>
            </a:lvl1pPr>
          </a:lstStyle>
          <a:p>
            <a:pPr>
              <a:defRPr/>
            </a:pPr>
            <a:fld id="{9C4BD391-0497-4540-9175-53CB46D6DAB1}" type="slidenum">
              <a:rPr lang="en-US" altLang="zh-CN"/>
              <a:pPr>
                <a:defRPr/>
              </a:pPr>
              <a:t>‹#›</a:t>
            </a:fld>
            <a:endParaRPr lang="en-US" altLang="zh-CN"/>
          </a:p>
        </p:txBody>
      </p:sp>
    </p:spTree>
    <p:extLst>
      <p:ext uri="{BB962C8B-B14F-4D97-AF65-F5344CB8AC3E}">
        <p14:creationId xmlns:p14="http://schemas.microsoft.com/office/powerpoint/2010/main" val="3077813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defRPr>
            </a:lvl1pPr>
          </a:lstStyle>
          <a:p>
            <a:pPr>
              <a:defRPr/>
            </a:pPr>
            <a:fld id="{ACFF3053-79D7-45A2-80B1-EFB87A7580C7}" type="slidenum">
              <a:rPr lang="en-US" altLang="zh-CN"/>
              <a:pPr>
                <a:defRPr/>
              </a:pPr>
              <a:t>‹#›</a:t>
            </a:fld>
            <a:endParaRPr lang="en-US" altLang="zh-CN"/>
          </a:p>
        </p:txBody>
      </p:sp>
    </p:spTree>
    <p:extLst>
      <p:ext uri="{BB962C8B-B14F-4D97-AF65-F5344CB8AC3E}">
        <p14:creationId xmlns:p14="http://schemas.microsoft.com/office/powerpoint/2010/main" val="35402949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4E02D18-AAE9-4072-978B-AD7B3C46066C}" type="slidenum">
              <a:rPr lang="en-US" altLang="zh-CN" smtClean="0"/>
              <a:pPr/>
              <a:t>1</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14230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10</a:t>
            </a:fld>
            <a:endParaRPr lang="en-US" altLang="zh-CN"/>
          </a:p>
        </p:txBody>
      </p:sp>
    </p:spTree>
    <p:extLst>
      <p:ext uri="{BB962C8B-B14F-4D97-AF65-F5344CB8AC3E}">
        <p14:creationId xmlns:p14="http://schemas.microsoft.com/office/powerpoint/2010/main" val="32730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11</a:t>
            </a:fld>
            <a:endParaRPr lang="en-US" altLang="zh-CN"/>
          </a:p>
        </p:txBody>
      </p:sp>
    </p:spTree>
    <p:extLst>
      <p:ext uri="{BB962C8B-B14F-4D97-AF65-F5344CB8AC3E}">
        <p14:creationId xmlns:p14="http://schemas.microsoft.com/office/powerpoint/2010/main" val="243264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12</a:t>
            </a:fld>
            <a:endParaRPr lang="en-US" altLang="zh-CN"/>
          </a:p>
        </p:txBody>
      </p:sp>
    </p:spTree>
    <p:extLst>
      <p:ext uri="{BB962C8B-B14F-4D97-AF65-F5344CB8AC3E}">
        <p14:creationId xmlns:p14="http://schemas.microsoft.com/office/powerpoint/2010/main" val="77206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13</a:t>
            </a:fld>
            <a:endParaRPr lang="en-US" altLang="zh-CN"/>
          </a:p>
        </p:txBody>
      </p:sp>
    </p:spTree>
    <p:extLst>
      <p:ext uri="{BB962C8B-B14F-4D97-AF65-F5344CB8AC3E}">
        <p14:creationId xmlns:p14="http://schemas.microsoft.com/office/powerpoint/2010/main" val="4007158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14</a:t>
            </a:fld>
            <a:endParaRPr lang="en-US" altLang="zh-CN"/>
          </a:p>
        </p:txBody>
      </p:sp>
    </p:spTree>
    <p:extLst>
      <p:ext uri="{BB962C8B-B14F-4D97-AF65-F5344CB8AC3E}">
        <p14:creationId xmlns:p14="http://schemas.microsoft.com/office/powerpoint/2010/main" val="95047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15</a:t>
            </a:fld>
            <a:endParaRPr lang="en-US" altLang="zh-CN"/>
          </a:p>
        </p:txBody>
      </p:sp>
    </p:spTree>
    <p:extLst>
      <p:ext uri="{BB962C8B-B14F-4D97-AF65-F5344CB8AC3E}">
        <p14:creationId xmlns:p14="http://schemas.microsoft.com/office/powerpoint/2010/main" val="337119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16</a:t>
            </a:fld>
            <a:endParaRPr lang="en-US" altLang="zh-CN"/>
          </a:p>
        </p:txBody>
      </p:sp>
    </p:spTree>
    <p:extLst>
      <p:ext uri="{BB962C8B-B14F-4D97-AF65-F5344CB8AC3E}">
        <p14:creationId xmlns:p14="http://schemas.microsoft.com/office/powerpoint/2010/main" val="981091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23</a:t>
            </a:fld>
            <a:endParaRPr lang="en-US" altLang="zh-CN"/>
          </a:p>
        </p:txBody>
      </p:sp>
    </p:spTree>
    <p:extLst>
      <p:ext uri="{BB962C8B-B14F-4D97-AF65-F5344CB8AC3E}">
        <p14:creationId xmlns:p14="http://schemas.microsoft.com/office/powerpoint/2010/main" val="298545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24</a:t>
            </a:fld>
            <a:endParaRPr lang="en-US" altLang="zh-CN"/>
          </a:p>
        </p:txBody>
      </p:sp>
    </p:spTree>
    <p:extLst>
      <p:ext uri="{BB962C8B-B14F-4D97-AF65-F5344CB8AC3E}">
        <p14:creationId xmlns:p14="http://schemas.microsoft.com/office/powerpoint/2010/main" val="498525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594E6-43F8-48CC-B8C4-366FFD84F9A3}" type="slidenum">
              <a:rPr lang="zh-CN" altLang="en-US"/>
              <a:pPr/>
              <a:t>25</a:t>
            </a:fld>
            <a:endParaRPr lang="en-US" altLang="zh-CN"/>
          </a:p>
        </p:txBody>
      </p:sp>
      <p:sp>
        <p:nvSpPr>
          <p:cNvPr id="992258" name="Rectangle 2"/>
          <p:cNvSpPr>
            <a:spLocks noGrp="1" noRot="1" noChangeAspect="1" noChangeArrowheads="1" noTextEdit="1"/>
          </p:cNvSpPr>
          <p:nvPr>
            <p:ph type="sldImg"/>
          </p:nvPr>
        </p:nvSpPr>
        <p:spPr>
          <a:xfrm>
            <a:off x="650875" y="406400"/>
            <a:ext cx="5556250" cy="4167188"/>
          </a:xfrm>
          <a:ln/>
        </p:spPr>
      </p:sp>
      <p:sp>
        <p:nvSpPr>
          <p:cNvPr id="992259"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342878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2</a:t>
            </a:fld>
            <a:endParaRPr lang="en-US" altLang="zh-CN"/>
          </a:p>
        </p:txBody>
      </p:sp>
    </p:spTree>
    <p:extLst>
      <p:ext uri="{BB962C8B-B14F-4D97-AF65-F5344CB8AC3E}">
        <p14:creationId xmlns:p14="http://schemas.microsoft.com/office/powerpoint/2010/main" val="412635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26</a:t>
            </a:fld>
            <a:endParaRPr lang="en-US" altLang="zh-CN"/>
          </a:p>
        </p:txBody>
      </p:sp>
    </p:spTree>
    <p:extLst>
      <p:ext uri="{BB962C8B-B14F-4D97-AF65-F5344CB8AC3E}">
        <p14:creationId xmlns:p14="http://schemas.microsoft.com/office/powerpoint/2010/main" val="1809503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D96C9-65F9-43BF-BFE3-59540B3979AB}" type="slidenum">
              <a:rPr lang="zh-CN" altLang="en-US"/>
              <a:pPr/>
              <a:t>27</a:t>
            </a:fld>
            <a:endParaRPr lang="en-US" altLang="zh-CN"/>
          </a:p>
        </p:txBody>
      </p:sp>
      <p:sp>
        <p:nvSpPr>
          <p:cNvPr id="1011714" name="Rectangle 2"/>
          <p:cNvSpPr>
            <a:spLocks noGrp="1" noRot="1" noChangeAspect="1" noChangeArrowheads="1" noTextEdit="1"/>
          </p:cNvSpPr>
          <p:nvPr>
            <p:ph type="sldImg"/>
          </p:nvPr>
        </p:nvSpPr>
        <p:spPr>
          <a:xfrm>
            <a:off x="650875" y="406400"/>
            <a:ext cx="5556250" cy="4167188"/>
          </a:xfrm>
          <a:ln/>
        </p:spPr>
      </p:sp>
      <p:sp>
        <p:nvSpPr>
          <p:cNvPr id="1011715"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72715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28</a:t>
            </a:fld>
            <a:endParaRPr lang="en-US" altLang="zh-CN"/>
          </a:p>
        </p:txBody>
      </p:sp>
    </p:spTree>
    <p:extLst>
      <p:ext uri="{BB962C8B-B14F-4D97-AF65-F5344CB8AC3E}">
        <p14:creationId xmlns:p14="http://schemas.microsoft.com/office/powerpoint/2010/main" val="2222030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29</a:t>
            </a:fld>
            <a:endParaRPr lang="en-US" altLang="zh-CN"/>
          </a:p>
        </p:txBody>
      </p:sp>
    </p:spTree>
    <p:extLst>
      <p:ext uri="{BB962C8B-B14F-4D97-AF65-F5344CB8AC3E}">
        <p14:creationId xmlns:p14="http://schemas.microsoft.com/office/powerpoint/2010/main" val="2268461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183480-CEA3-4431-875A-F3290500F9DC}" type="slidenum">
              <a:rPr lang="zh-CN" altLang="en-US"/>
              <a:pPr/>
              <a:t>30</a:t>
            </a:fld>
            <a:endParaRPr lang="en-US" altLang="zh-CN"/>
          </a:p>
        </p:txBody>
      </p:sp>
      <p:sp>
        <p:nvSpPr>
          <p:cNvPr id="1015810" name="Rectangle 2"/>
          <p:cNvSpPr>
            <a:spLocks noGrp="1" noRot="1" noChangeAspect="1" noChangeArrowheads="1" noTextEdit="1"/>
          </p:cNvSpPr>
          <p:nvPr>
            <p:ph type="sldImg"/>
          </p:nvPr>
        </p:nvSpPr>
        <p:spPr>
          <a:xfrm>
            <a:off x="650875" y="406400"/>
            <a:ext cx="5556250" cy="4167188"/>
          </a:xfrm>
          <a:ln/>
        </p:spPr>
      </p:sp>
      <p:sp>
        <p:nvSpPr>
          <p:cNvPr id="1015811"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3928015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31</a:t>
            </a:fld>
            <a:endParaRPr lang="en-US" altLang="zh-CN"/>
          </a:p>
        </p:txBody>
      </p:sp>
    </p:spTree>
    <p:extLst>
      <p:ext uri="{BB962C8B-B14F-4D97-AF65-F5344CB8AC3E}">
        <p14:creationId xmlns:p14="http://schemas.microsoft.com/office/powerpoint/2010/main" val="538025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32</a:t>
            </a:fld>
            <a:endParaRPr lang="en-US" altLang="zh-CN"/>
          </a:p>
        </p:txBody>
      </p:sp>
    </p:spTree>
    <p:extLst>
      <p:ext uri="{BB962C8B-B14F-4D97-AF65-F5344CB8AC3E}">
        <p14:creationId xmlns:p14="http://schemas.microsoft.com/office/powerpoint/2010/main" val="2370281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33</a:t>
            </a:fld>
            <a:endParaRPr lang="en-US" altLang="zh-CN"/>
          </a:p>
        </p:txBody>
      </p:sp>
    </p:spTree>
    <p:extLst>
      <p:ext uri="{BB962C8B-B14F-4D97-AF65-F5344CB8AC3E}">
        <p14:creationId xmlns:p14="http://schemas.microsoft.com/office/powerpoint/2010/main" val="3161179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34</a:t>
            </a:fld>
            <a:endParaRPr lang="en-US" altLang="zh-CN"/>
          </a:p>
        </p:txBody>
      </p:sp>
    </p:spTree>
    <p:extLst>
      <p:ext uri="{BB962C8B-B14F-4D97-AF65-F5344CB8AC3E}">
        <p14:creationId xmlns:p14="http://schemas.microsoft.com/office/powerpoint/2010/main" val="193941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35</a:t>
            </a:fld>
            <a:endParaRPr lang="en-US" altLang="zh-CN"/>
          </a:p>
        </p:txBody>
      </p:sp>
    </p:spTree>
    <p:extLst>
      <p:ext uri="{BB962C8B-B14F-4D97-AF65-F5344CB8AC3E}">
        <p14:creationId xmlns:p14="http://schemas.microsoft.com/office/powerpoint/2010/main" val="164945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a:t>
            </a:fld>
            <a:endParaRPr lang="en-US" altLang="zh-CN"/>
          </a:p>
        </p:txBody>
      </p:sp>
    </p:spTree>
    <p:extLst>
      <p:ext uri="{BB962C8B-B14F-4D97-AF65-F5344CB8AC3E}">
        <p14:creationId xmlns:p14="http://schemas.microsoft.com/office/powerpoint/2010/main" val="1581845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36</a:t>
            </a:fld>
            <a:endParaRPr lang="en-US" altLang="zh-CN"/>
          </a:p>
        </p:txBody>
      </p:sp>
    </p:spTree>
    <p:extLst>
      <p:ext uri="{BB962C8B-B14F-4D97-AF65-F5344CB8AC3E}">
        <p14:creationId xmlns:p14="http://schemas.microsoft.com/office/powerpoint/2010/main" val="3573582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37</a:t>
            </a:fld>
            <a:endParaRPr lang="en-US" altLang="zh-CN"/>
          </a:p>
        </p:txBody>
      </p:sp>
    </p:spTree>
    <p:extLst>
      <p:ext uri="{BB962C8B-B14F-4D97-AF65-F5344CB8AC3E}">
        <p14:creationId xmlns:p14="http://schemas.microsoft.com/office/powerpoint/2010/main" val="2909446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38</a:t>
            </a:fld>
            <a:endParaRPr lang="en-US" altLang="zh-CN"/>
          </a:p>
        </p:txBody>
      </p:sp>
    </p:spTree>
    <p:extLst>
      <p:ext uri="{BB962C8B-B14F-4D97-AF65-F5344CB8AC3E}">
        <p14:creationId xmlns:p14="http://schemas.microsoft.com/office/powerpoint/2010/main" val="3118702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39</a:t>
            </a:fld>
            <a:endParaRPr lang="en-US" altLang="zh-CN"/>
          </a:p>
        </p:txBody>
      </p:sp>
    </p:spTree>
    <p:extLst>
      <p:ext uri="{BB962C8B-B14F-4D97-AF65-F5344CB8AC3E}">
        <p14:creationId xmlns:p14="http://schemas.microsoft.com/office/powerpoint/2010/main" val="533841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40</a:t>
            </a:fld>
            <a:endParaRPr lang="en-US" altLang="zh-CN"/>
          </a:p>
        </p:txBody>
      </p:sp>
    </p:spTree>
    <p:extLst>
      <p:ext uri="{BB962C8B-B14F-4D97-AF65-F5344CB8AC3E}">
        <p14:creationId xmlns:p14="http://schemas.microsoft.com/office/powerpoint/2010/main" val="981143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41</a:t>
            </a:fld>
            <a:endParaRPr lang="en-US" altLang="zh-CN"/>
          </a:p>
        </p:txBody>
      </p:sp>
    </p:spTree>
    <p:extLst>
      <p:ext uri="{BB962C8B-B14F-4D97-AF65-F5344CB8AC3E}">
        <p14:creationId xmlns:p14="http://schemas.microsoft.com/office/powerpoint/2010/main" val="4089076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963626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43</a:t>
            </a:fld>
            <a:endParaRPr lang="en-US" altLang="zh-CN"/>
          </a:p>
        </p:txBody>
      </p:sp>
    </p:spTree>
    <p:extLst>
      <p:ext uri="{BB962C8B-B14F-4D97-AF65-F5344CB8AC3E}">
        <p14:creationId xmlns:p14="http://schemas.microsoft.com/office/powerpoint/2010/main" val="860781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44</a:t>
            </a:fld>
            <a:endParaRPr lang="en-US" altLang="zh-CN"/>
          </a:p>
        </p:txBody>
      </p:sp>
    </p:spTree>
    <p:extLst>
      <p:ext uri="{BB962C8B-B14F-4D97-AF65-F5344CB8AC3E}">
        <p14:creationId xmlns:p14="http://schemas.microsoft.com/office/powerpoint/2010/main" val="710001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C63F5-6105-496F-A283-0FB88F3B5378}" type="slidenum">
              <a:rPr lang="zh-CN" altLang="en-US"/>
              <a:pPr/>
              <a:t>45</a:t>
            </a:fld>
            <a:endParaRPr lang="en-US" altLang="zh-CN"/>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8929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4</a:t>
            </a:fld>
            <a:endParaRPr lang="en-US" altLang="zh-CN"/>
          </a:p>
        </p:txBody>
      </p:sp>
    </p:spTree>
    <p:extLst>
      <p:ext uri="{BB962C8B-B14F-4D97-AF65-F5344CB8AC3E}">
        <p14:creationId xmlns:p14="http://schemas.microsoft.com/office/powerpoint/2010/main" val="3316403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46</a:t>
            </a:fld>
            <a:endParaRPr lang="en-US" altLang="zh-CN"/>
          </a:p>
        </p:txBody>
      </p:sp>
    </p:spTree>
    <p:extLst>
      <p:ext uri="{BB962C8B-B14F-4D97-AF65-F5344CB8AC3E}">
        <p14:creationId xmlns:p14="http://schemas.microsoft.com/office/powerpoint/2010/main" val="1758943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83ED-514F-4676-B92B-52B287FF24C2}" type="slidenum">
              <a:rPr lang="zh-CN" altLang="en-US"/>
              <a:pPr/>
              <a:t>47</a:t>
            </a:fld>
            <a:endParaRPr lang="en-US" altLang="zh-CN"/>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542831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70602-CDF9-43D5-AD89-6A6664E139BB}" type="slidenum">
              <a:rPr lang="zh-CN" altLang="en-US"/>
              <a:pPr/>
              <a:t>48</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10725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3808A-9BDC-4E31-BBC0-3376EC2E97CF}" type="slidenum">
              <a:rPr lang="zh-CN" altLang="en-US"/>
              <a:pPr/>
              <a:t>49</a:t>
            </a:fld>
            <a:endParaRPr lang="en-US" altLang="zh-CN"/>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36865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248AD-41FA-46CD-BD2E-A257F5CC4712}" type="slidenum">
              <a:rPr lang="zh-CN" altLang="en-US"/>
              <a:pPr/>
              <a:t>50</a:t>
            </a:fld>
            <a:endParaRPr lang="en-US" altLang="zh-CN"/>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5565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5F224-1493-4037-BCAE-448B3A0FF538}" type="slidenum">
              <a:rPr lang="zh-CN" altLang="en-US"/>
              <a:pPr/>
              <a:t>51</a:t>
            </a:fld>
            <a:endParaRPr lang="en-US" altLang="zh-CN"/>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18071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52</a:t>
            </a:fld>
            <a:endParaRPr lang="en-US" altLang="zh-CN"/>
          </a:p>
        </p:txBody>
      </p:sp>
    </p:spTree>
    <p:extLst>
      <p:ext uri="{BB962C8B-B14F-4D97-AF65-F5344CB8AC3E}">
        <p14:creationId xmlns:p14="http://schemas.microsoft.com/office/powerpoint/2010/main" val="1968392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53</a:t>
            </a:fld>
            <a:endParaRPr lang="en-US" altLang="zh-CN"/>
          </a:p>
        </p:txBody>
      </p:sp>
    </p:spTree>
    <p:extLst>
      <p:ext uri="{BB962C8B-B14F-4D97-AF65-F5344CB8AC3E}">
        <p14:creationId xmlns:p14="http://schemas.microsoft.com/office/powerpoint/2010/main" val="232806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54</a:t>
            </a:fld>
            <a:endParaRPr lang="en-US" altLang="zh-CN"/>
          </a:p>
        </p:txBody>
      </p:sp>
    </p:spTree>
    <p:extLst>
      <p:ext uri="{BB962C8B-B14F-4D97-AF65-F5344CB8AC3E}">
        <p14:creationId xmlns:p14="http://schemas.microsoft.com/office/powerpoint/2010/main" val="705042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55</a:t>
            </a:fld>
            <a:endParaRPr lang="en-US" altLang="zh-CN"/>
          </a:p>
        </p:txBody>
      </p:sp>
    </p:spTree>
    <p:extLst>
      <p:ext uri="{BB962C8B-B14F-4D97-AF65-F5344CB8AC3E}">
        <p14:creationId xmlns:p14="http://schemas.microsoft.com/office/powerpoint/2010/main" val="356810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a:t>
            </a:fld>
            <a:endParaRPr lang="en-US" altLang="zh-CN"/>
          </a:p>
        </p:txBody>
      </p:sp>
    </p:spTree>
    <p:extLst>
      <p:ext uri="{BB962C8B-B14F-4D97-AF65-F5344CB8AC3E}">
        <p14:creationId xmlns:p14="http://schemas.microsoft.com/office/powerpoint/2010/main" val="26723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56</a:t>
            </a:fld>
            <a:endParaRPr lang="en-US" altLang="zh-CN"/>
          </a:p>
        </p:txBody>
      </p:sp>
    </p:spTree>
    <p:extLst>
      <p:ext uri="{BB962C8B-B14F-4D97-AF65-F5344CB8AC3E}">
        <p14:creationId xmlns:p14="http://schemas.microsoft.com/office/powerpoint/2010/main" val="799994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57</a:t>
            </a:fld>
            <a:endParaRPr lang="en-US" altLang="zh-CN"/>
          </a:p>
        </p:txBody>
      </p:sp>
    </p:spTree>
    <p:extLst>
      <p:ext uri="{BB962C8B-B14F-4D97-AF65-F5344CB8AC3E}">
        <p14:creationId xmlns:p14="http://schemas.microsoft.com/office/powerpoint/2010/main" val="28181953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58</a:t>
            </a:fld>
            <a:endParaRPr lang="en-US" altLang="zh-CN"/>
          </a:p>
        </p:txBody>
      </p:sp>
    </p:spTree>
    <p:extLst>
      <p:ext uri="{BB962C8B-B14F-4D97-AF65-F5344CB8AC3E}">
        <p14:creationId xmlns:p14="http://schemas.microsoft.com/office/powerpoint/2010/main" val="802963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21D8E-5192-4905-B043-54B5CECF8A89}" type="slidenum">
              <a:rPr lang="zh-CN" altLang="en-US"/>
              <a:pPr/>
              <a:t>59</a:t>
            </a:fld>
            <a:endParaRPr lang="en-US" altLang="zh-CN"/>
          </a:p>
        </p:txBody>
      </p:sp>
      <p:sp>
        <p:nvSpPr>
          <p:cNvPr id="1037314" name="Rectangle 2"/>
          <p:cNvSpPr>
            <a:spLocks noGrp="1" noRot="1" noChangeAspect="1" noChangeArrowheads="1" noTextEdit="1"/>
          </p:cNvSpPr>
          <p:nvPr>
            <p:ph type="sldImg"/>
          </p:nvPr>
        </p:nvSpPr>
        <p:spPr>
          <a:xfrm>
            <a:off x="650875" y="406400"/>
            <a:ext cx="5556250" cy="4167188"/>
          </a:xfrm>
          <a:ln/>
        </p:spPr>
      </p:sp>
      <p:sp>
        <p:nvSpPr>
          <p:cNvPr id="1037315"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11353437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CAD83-DC90-424B-A4C2-7AD164EF5C2C}" type="slidenum">
              <a:rPr lang="zh-CN" altLang="en-US"/>
              <a:pPr/>
              <a:t>61</a:t>
            </a:fld>
            <a:endParaRPr lang="en-US" altLang="zh-CN"/>
          </a:p>
        </p:txBody>
      </p:sp>
      <p:sp>
        <p:nvSpPr>
          <p:cNvPr id="1041410" name="Rectangle 2"/>
          <p:cNvSpPr>
            <a:spLocks noGrp="1" noRot="1" noChangeAspect="1" noChangeArrowheads="1" noTextEdit="1"/>
          </p:cNvSpPr>
          <p:nvPr>
            <p:ph type="sldImg"/>
          </p:nvPr>
        </p:nvSpPr>
        <p:spPr>
          <a:xfrm>
            <a:off x="650875" y="406400"/>
            <a:ext cx="5556250" cy="4167188"/>
          </a:xfrm>
          <a:ln/>
        </p:spPr>
      </p:sp>
      <p:sp>
        <p:nvSpPr>
          <p:cNvPr id="1041411"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520331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62</a:t>
            </a:fld>
            <a:endParaRPr lang="en-US" altLang="zh-CN"/>
          </a:p>
        </p:txBody>
      </p:sp>
    </p:spTree>
    <p:extLst>
      <p:ext uri="{BB962C8B-B14F-4D97-AF65-F5344CB8AC3E}">
        <p14:creationId xmlns:p14="http://schemas.microsoft.com/office/powerpoint/2010/main" val="14799401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63</a:t>
            </a:fld>
            <a:endParaRPr lang="en-US" altLang="zh-CN"/>
          </a:p>
        </p:txBody>
      </p:sp>
    </p:spTree>
    <p:extLst>
      <p:ext uri="{BB962C8B-B14F-4D97-AF65-F5344CB8AC3E}">
        <p14:creationId xmlns:p14="http://schemas.microsoft.com/office/powerpoint/2010/main" val="18771358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64</a:t>
            </a:fld>
            <a:endParaRPr lang="en-US" altLang="zh-CN"/>
          </a:p>
        </p:txBody>
      </p:sp>
    </p:spTree>
    <p:extLst>
      <p:ext uri="{BB962C8B-B14F-4D97-AF65-F5344CB8AC3E}">
        <p14:creationId xmlns:p14="http://schemas.microsoft.com/office/powerpoint/2010/main" val="8397401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65</a:t>
            </a:fld>
            <a:endParaRPr lang="en-US" altLang="zh-CN"/>
          </a:p>
        </p:txBody>
      </p:sp>
    </p:spTree>
    <p:extLst>
      <p:ext uri="{BB962C8B-B14F-4D97-AF65-F5344CB8AC3E}">
        <p14:creationId xmlns:p14="http://schemas.microsoft.com/office/powerpoint/2010/main" val="4211260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66</a:t>
            </a:fld>
            <a:endParaRPr lang="en-US" altLang="zh-CN"/>
          </a:p>
        </p:txBody>
      </p:sp>
    </p:spTree>
    <p:extLst>
      <p:ext uri="{BB962C8B-B14F-4D97-AF65-F5344CB8AC3E}">
        <p14:creationId xmlns:p14="http://schemas.microsoft.com/office/powerpoint/2010/main" val="357129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6</a:t>
            </a:fld>
            <a:endParaRPr lang="en-US" altLang="zh-CN"/>
          </a:p>
        </p:txBody>
      </p:sp>
    </p:spTree>
    <p:extLst>
      <p:ext uri="{BB962C8B-B14F-4D97-AF65-F5344CB8AC3E}">
        <p14:creationId xmlns:p14="http://schemas.microsoft.com/office/powerpoint/2010/main" val="25537373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335397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40580082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9036746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70</a:t>
            </a:fld>
            <a:endParaRPr lang="en-US" altLang="zh-CN"/>
          </a:p>
        </p:txBody>
      </p:sp>
    </p:spTree>
    <p:extLst>
      <p:ext uri="{BB962C8B-B14F-4D97-AF65-F5344CB8AC3E}">
        <p14:creationId xmlns:p14="http://schemas.microsoft.com/office/powerpoint/2010/main" val="26003350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71</a:t>
            </a:fld>
            <a:endParaRPr lang="en-US" altLang="zh-CN"/>
          </a:p>
        </p:txBody>
      </p:sp>
    </p:spTree>
    <p:extLst>
      <p:ext uri="{BB962C8B-B14F-4D97-AF65-F5344CB8AC3E}">
        <p14:creationId xmlns:p14="http://schemas.microsoft.com/office/powerpoint/2010/main" val="22100615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72</a:t>
            </a:fld>
            <a:endParaRPr lang="en-US" altLang="zh-CN"/>
          </a:p>
        </p:txBody>
      </p:sp>
    </p:spTree>
    <p:extLst>
      <p:ext uri="{BB962C8B-B14F-4D97-AF65-F5344CB8AC3E}">
        <p14:creationId xmlns:p14="http://schemas.microsoft.com/office/powerpoint/2010/main" val="14610192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73</a:t>
            </a:fld>
            <a:endParaRPr lang="en-US" altLang="zh-CN"/>
          </a:p>
        </p:txBody>
      </p:sp>
    </p:spTree>
    <p:extLst>
      <p:ext uri="{BB962C8B-B14F-4D97-AF65-F5344CB8AC3E}">
        <p14:creationId xmlns:p14="http://schemas.microsoft.com/office/powerpoint/2010/main" val="181445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74</a:t>
            </a:fld>
            <a:endParaRPr lang="en-US" altLang="zh-CN"/>
          </a:p>
        </p:txBody>
      </p:sp>
    </p:spTree>
    <p:extLst>
      <p:ext uri="{BB962C8B-B14F-4D97-AF65-F5344CB8AC3E}">
        <p14:creationId xmlns:p14="http://schemas.microsoft.com/office/powerpoint/2010/main" val="342828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7</a:t>
            </a:fld>
            <a:endParaRPr lang="en-US" altLang="zh-CN"/>
          </a:p>
        </p:txBody>
      </p:sp>
    </p:spTree>
    <p:extLst>
      <p:ext uri="{BB962C8B-B14F-4D97-AF65-F5344CB8AC3E}">
        <p14:creationId xmlns:p14="http://schemas.microsoft.com/office/powerpoint/2010/main" val="241136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8</a:t>
            </a:fld>
            <a:endParaRPr lang="en-US" altLang="zh-CN"/>
          </a:p>
        </p:txBody>
      </p:sp>
    </p:spTree>
    <p:extLst>
      <p:ext uri="{BB962C8B-B14F-4D97-AF65-F5344CB8AC3E}">
        <p14:creationId xmlns:p14="http://schemas.microsoft.com/office/powerpoint/2010/main" val="67489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CFF3053-79D7-45A2-80B1-EFB87A7580C7}" type="slidenum">
              <a:rPr lang="en-US" altLang="zh-CN" smtClean="0"/>
              <a:pPr>
                <a:defRPr/>
              </a:pPr>
              <a:t>9</a:t>
            </a:fld>
            <a:endParaRPr lang="en-US" altLang="zh-CN"/>
          </a:p>
        </p:txBody>
      </p:sp>
    </p:spTree>
    <p:extLst>
      <p:ext uri="{BB962C8B-B14F-4D97-AF65-F5344CB8AC3E}">
        <p14:creationId xmlns:p14="http://schemas.microsoft.com/office/powerpoint/2010/main" val="1571542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D6138EC6-E169-457D-8DBF-5A2D97E8741A}"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FA4B38E8-1680-4E5D-8803-447F4D168BDC}"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8775" y="1187450"/>
            <a:ext cx="4202113"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5713B043-374B-439C-94BF-043F23C5C8BC}" type="slidenum">
              <a:rPr lang="en-US" altLang="zh-CN"/>
              <a:pPr>
                <a:defRPr/>
              </a:pPr>
              <a:t>‹#›</a:t>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60000">
              <a:spcBef>
                <a:spcPts val="600"/>
              </a:spcBef>
              <a:spcAft>
                <a:spcPts val="600"/>
              </a:spcAft>
              <a:defRPr sz="2600">
                <a:latin typeface="黑体" pitchFamily="49" charset="-122"/>
                <a:ea typeface="黑体" pitchFamily="49" charset="-122"/>
              </a:defRPr>
            </a:lvl1pPr>
            <a:lvl2pPr>
              <a:spcBef>
                <a:spcPts val="600"/>
              </a:spcBef>
              <a:spcAft>
                <a:spcPts val="600"/>
              </a:spcAft>
              <a:defRPr b="0">
                <a:solidFill>
                  <a:schemeClr val="tx1"/>
                </a:solidFill>
                <a:latin typeface="楷体" pitchFamily="49" charset="-122"/>
                <a:ea typeface="楷体" pitchFamily="49" charset="-122"/>
              </a:defRPr>
            </a:lvl2pPr>
            <a:lvl3pPr>
              <a:defRPr sz="2200">
                <a:latin typeface="宋体" pitchFamily="2" charset="-122"/>
                <a:ea typeface="宋体" pitchFamily="2"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5"/>
          <p:cNvSpPr>
            <a:spLocks noGrp="1" noChangeArrowheads="1"/>
          </p:cNvSpPr>
          <p:nvPr>
            <p:ph type="ftr" sz="quarter" idx="10"/>
          </p:nvPr>
        </p:nvSpPr>
        <p:spPr>
          <a:ln/>
        </p:spPr>
        <p:txBody>
          <a:bodyPr/>
          <a:lstStyle>
            <a:lvl1pPr>
              <a:defRPr/>
            </a:lvl1pPr>
          </a:lstStyle>
          <a:p>
            <a:pPr>
              <a:defRPr/>
            </a:pPr>
            <a:fld id="{2367EF9C-D4A0-413C-AADD-D61A85923CD3}"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70D3A08C-6B6E-439D-9F9F-206EE4806BFF}"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2991080B-1594-4009-9428-0ACE5E9CAE3C}"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ftr" sz="quarter" idx="10"/>
          </p:nvPr>
        </p:nvSpPr>
        <p:spPr>
          <a:ln/>
        </p:spPr>
        <p:txBody>
          <a:bodyPr/>
          <a:lstStyle>
            <a:lvl1pPr>
              <a:defRPr/>
            </a:lvl1pPr>
          </a:lstStyle>
          <a:p>
            <a:pPr>
              <a:defRPr/>
            </a:pPr>
            <a:fld id="{50A03360-0AC4-43D1-9923-7ECE4FADD376}"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ftr" sz="quarter" idx="10"/>
          </p:nvPr>
        </p:nvSpPr>
        <p:spPr>
          <a:ln/>
        </p:spPr>
        <p:txBody>
          <a:bodyPr/>
          <a:lstStyle>
            <a:lvl1pPr>
              <a:defRPr/>
            </a:lvl1pPr>
          </a:lstStyle>
          <a:p>
            <a:pPr>
              <a:defRPr/>
            </a:pPr>
            <a:fld id="{8A0BD4BC-7F1F-45D4-AAF4-EFF12868C217}"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84AC9C13-A58A-4E6F-9A55-4FFFBBF1C8DE}"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7AA327AD-C7D0-430E-9F05-A68C1F3D6C73}"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B1A12C47-A44A-4EA7-BC56-84A59A4E8119}"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p>
        </p:txBody>
      </p:sp>
      <p:sp>
        <p:nvSpPr>
          <p:cNvPr id="1029"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8201" name="Text Box 9"/>
          <p:cNvSpPr txBox="1">
            <a:spLocks noChangeArrowheads="1"/>
          </p:cNvSpPr>
          <p:nvPr/>
        </p:nvSpPr>
        <p:spPr bwMode="auto">
          <a:xfrm>
            <a:off x="6629400" y="6400800"/>
            <a:ext cx="21685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p>
        </p:txBody>
      </p:sp>
      <p:sp>
        <p:nvSpPr>
          <p:cNvPr id="1032"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defRPr>
            </a:lvl1pPr>
          </a:lstStyle>
          <a:p>
            <a:pPr>
              <a:defRPr/>
            </a:pPr>
            <a:fld id="{D3A09C91-36EA-47CA-A0AF-54FC52C05A6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29"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30" r:id="rId13"/>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ltesting.net/html/70/category-catid-470.html" TargetMode="External"/><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AppData/Roaming/Tencent/Users/303171967/QQ/WinTemp/RichOle/VIXI5B4X1DTZW77JCEAQGUL.jpg"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2035175"/>
            <a:ext cx="8534400" cy="1470025"/>
          </a:xfrm>
        </p:spPr>
        <p:txBody>
          <a:bodyPr/>
          <a:lstStyle/>
          <a:p>
            <a:pPr eaLnBrk="1" hangingPunct="1"/>
            <a:r>
              <a:rPr lang="zh-CN" altLang="en-US" sz="4000" smtClean="0"/>
              <a:t>第</a:t>
            </a:r>
            <a:r>
              <a:rPr lang="en-US" altLang="zh-CN" sz="4000" smtClean="0"/>
              <a:t>12</a:t>
            </a:r>
            <a:r>
              <a:rPr lang="zh-CN" altLang="en-US" sz="4000" smtClean="0"/>
              <a:t>章 更多的黑盒测试技术</a:t>
            </a:r>
            <a:endParaRPr lang="en-US" altLang="zh-CN" sz="3200" smtClean="0"/>
          </a:p>
        </p:txBody>
      </p:sp>
      <p:sp>
        <p:nvSpPr>
          <p:cNvPr id="3" name="Rectangle 2"/>
          <p:cNvSpPr txBox="1">
            <a:spLocks noChangeArrowheads="1"/>
          </p:cNvSpPr>
          <p:nvPr/>
        </p:nvSpPr>
        <p:spPr bwMode="auto">
          <a:xfrm>
            <a:off x="381000" y="3787775"/>
            <a:ext cx="8534400" cy="1470025"/>
          </a:xfrm>
          <a:prstGeom prst="rect">
            <a:avLst/>
          </a:prstGeom>
          <a:noFill/>
          <a:ln w="9525">
            <a:noFill/>
            <a:miter lim="800000"/>
            <a:headEnd/>
            <a:tailEnd/>
          </a:ln>
        </p:spPr>
        <p:txBody>
          <a:bodyPr anchor="ctr"/>
          <a:lstStyle/>
          <a:p>
            <a:pPr algn="ctr">
              <a:defRPr/>
            </a:pPr>
            <a:r>
              <a:rPr lang="zh-CN" altLang="en-US" sz="2800" b="1" i="0" kern="0">
                <a:latin typeface="楷体" pitchFamily="49" charset="-122"/>
                <a:ea typeface="楷体" pitchFamily="49" charset="-122"/>
                <a:cs typeface="+mj-cs"/>
              </a:rPr>
              <a:t>软件工程系</a:t>
            </a:r>
            <a:endParaRPr lang="en-US" altLang="zh-CN" sz="2800" b="1" i="0" kern="0">
              <a:latin typeface="楷体" pitchFamily="49" charset="-122"/>
              <a:ea typeface="楷体" pitchFamily="49" charset="-122"/>
              <a:cs typeface="+mj-cs"/>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762000"/>
          </a:xfrm>
        </p:spPr>
        <p:txBody>
          <a:bodyPr/>
          <a:lstStyle/>
          <a:p>
            <a:pPr eaLnBrk="1" hangingPunct="1"/>
            <a:r>
              <a:rPr lang="zh-CN" altLang="en-US" sz="3200" smtClean="0">
                <a:solidFill>
                  <a:schemeClr val="tx1"/>
                </a:solidFill>
              </a:rPr>
              <a:t>基于决策表的测试</a:t>
            </a:r>
          </a:p>
        </p:txBody>
      </p:sp>
      <p:graphicFrame>
        <p:nvGraphicFramePr>
          <p:cNvPr id="101969" name="Group 593"/>
          <p:cNvGraphicFramePr>
            <a:graphicFrameLocks noGrp="1"/>
          </p:cNvGraphicFramePr>
          <p:nvPr>
            <p:ph idx="1"/>
          </p:nvPr>
        </p:nvGraphicFramePr>
        <p:xfrm>
          <a:off x="303213" y="1741488"/>
          <a:ext cx="8688391" cy="4202112"/>
        </p:xfrm>
        <a:graphic>
          <a:graphicData uri="http://schemas.openxmlformats.org/drawingml/2006/table">
            <a:tbl>
              <a:tblPr/>
              <a:tblGrid>
                <a:gridCol w="683809"/>
                <a:gridCol w="2039693"/>
                <a:gridCol w="650289"/>
                <a:gridCol w="650289"/>
                <a:gridCol w="367044"/>
                <a:gridCol w="956995"/>
                <a:gridCol w="755877"/>
                <a:gridCol w="861465"/>
                <a:gridCol w="861465"/>
                <a:gridCol w="861465"/>
              </a:tblGrid>
              <a:tr h="547190">
                <a:tc gridSpan="2">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规则</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选项</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hlinkClick r:id="" action="ppaction://noaction"/>
                        </a:rPr>
                        <a:t>2</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hlinkClick r:id="" action="ppaction://noaction"/>
                        </a:rPr>
                        <a:t>，</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hlinkClick r:id="" action="ppaction://noaction"/>
                        </a:rPr>
                        <a:t>4</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3</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6</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7</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9</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13</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14</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15</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16</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452875">
                <a:tc rowSpan="4">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问题</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能编写程序？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熟悉软件工程？</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对书中内容感兴趣？</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理解书中内容？</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rowSpan="4">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建议</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学习</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C/C++</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语言</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学习软件工程</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继续阅读</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7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放弃学习</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5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92" name="Rectangle 594"/>
          <p:cNvSpPr>
            <a:spLocks noChangeArrowheads="1"/>
          </p:cNvSpPr>
          <p:nvPr/>
        </p:nvSpPr>
        <p:spPr bwMode="auto">
          <a:xfrm>
            <a:off x="327025" y="985838"/>
            <a:ext cx="3348038" cy="461962"/>
          </a:xfrm>
          <a:prstGeom prst="rect">
            <a:avLst/>
          </a:prstGeom>
          <a:noFill/>
          <a:ln w="9525">
            <a:noFill/>
            <a:miter lim="800000"/>
            <a:headEnd/>
            <a:tailEnd/>
          </a:ln>
        </p:spPr>
        <p:txBody>
          <a:bodyPr wrap="none" anchor="ctr">
            <a:spAutoFit/>
          </a:bodyPr>
          <a:lstStyle/>
          <a:p>
            <a:pPr eaLnBrk="0" hangingPunct="0"/>
            <a:r>
              <a:rPr lang="zh-CN" altLang="en-US" sz="2400" b="1" i="0"/>
              <a:t>化简后的“阅读指南”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基于决策表的测试</a:t>
            </a:r>
          </a:p>
        </p:txBody>
      </p:sp>
      <p:sp>
        <p:nvSpPr>
          <p:cNvPr id="17411" name="Rectangle 3"/>
          <p:cNvSpPr>
            <a:spLocks noGrp="1" noChangeArrowheads="1"/>
          </p:cNvSpPr>
          <p:nvPr>
            <p:ph type="body" idx="1"/>
          </p:nvPr>
        </p:nvSpPr>
        <p:spPr>
          <a:xfrm>
            <a:off x="152400" y="1371600"/>
            <a:ext cx="8534400" cy="4525963"/>
          </a:xfrm>
        </p:spPr>
        <p:txBody>
          <a:bodyPr/>
          <a:lstStyle/>
          <a:p>
            <a:pPr marL="358775" eaLnBrk="1" hangingPunct="1">
              <a:buFont typeface="Arial" charset="0"/>
              <a:buNone/>
            </a:pPr>
            <a:r>
              <a:rPr lang="zh-CN" altLang="en-US" sz="2400" dirty="0" smtClean="0"/>
              <a:t>       输入三个整数</a:t>
            </a:r>
            <a:r>
              <a:rPr lang="en-US" altLang="zh-CN" sz="2400" dirty="0" smtClean="0"/>
              <a:t>a</a:t>
            </a:r>
            <a:r>
              <a:rPr lang="zh-CN" altLang="en-US" sz="2400" dirty="0" smtClean="0"/>
              <a:t>、</a:t>
            </a:r>
            <a:r>
              <a:rPr lang="en-US" altLang="zh-CN" sz="2400" dirty="0" smtClean="0"/>
              <a:t>b</a:t>
            </a:r>
            <a:r>
              <a:rPr lang="zh-CN" altLang="en-US" sz="2400" dirty="0" smtClean="0"/>
              <a:t>和</a:t>
            </a:r>
            <a:r>
              <a:rPr lang="en-US" altLang="zh-CN" sz="2400" dirty="0" smtClean="0"/>
              <a:t>c</a:t>
            </a:r>
            <a:r>
              <a:rPr lang="zh-CN" altLang="en-US" sz="2400" dirty="0" smtClean="0"/>
              <a:t>分别作为三角形的</a:t>
            </a:r>
            <a:r>
              <a:rPr lang="en-US" altLang="zh-CN" sz="2400" dirty="0" smtClean="0"/>
              <a:t>3</a:t>
            </a:r>
            <a:r>
              <a:rPr lang="zh-CN" altLang="en-US" sz="2400" dirty="0" smtClean="0"/>
              <a:t>条边，通过程序判断由这</a:t>
            </a:r>
            <a:r>
              <a:rPr lang="en-US" altLang="zh-CN" sz="2400" dirty="0" smtClean="0"/>
              <a:t>3</a:t>
            </a:r>
            <a:r>
              <a:rPr lang="zh-CN" altLang="en-US" sz="2400" dirty="0" smtClean="0"/>
              <a:t>条边构成的三角形类型是：</a:t>
            </a:r>
            <a:r>
              <a:rPr lang="zh-CN" altLang="en-US" sz="2400" dirty="0" smtClean="0">
                <a:solidFill>
                  <a:srgbClr val="0000FF"/>
                </a:solidFill>
              </a:rPr>
              <a:t>等边三角形、等腰三角形、一般三角形或非三角形（不能构成一个三角形）</a:t>
            </a:r>
            <a:r>
              <a:rPr lang="zh-CN" altLang="en-US" sz="2400" dirty="0" smtClean="0"/>
              <a:t>。</a:t>
            </a:r>
          </a:p>
          <a:p>
            <a:pPr marL="358775" eaLnBrk="1" hangingPunct="1">
              <a:buFont typeface="Arial" charset="0"/>
              <a:buNone/>
            </a:pPr>
            <a:r>
              <a:rPr lang="zh-CN" altLang="en-US" sz="2400" dirty="0" smtClean="0"/>
              <a:t>       假定</a:t>
            </a:r>
            <a:r>
              <a:rPr lang="en-US" altLang="zh-CN" sz="2400" dirty="0" smtClean="0"/>
              <a:t>3</a:t>
            </a:r>
            <a:r>
              <a:rPr lang="zh-CN" altLang="en-US" sz="2400" dirty="0" smtClean="0"/>
              <a:t>个输入</a:t>
            </a:r>
            <a:r>
              <a:rPr lang="en-US" altLang="zh-CN" sz="2400" dirty="0" smtClean="0"/>
              <a:t>a</a:t>
            </a:r>
            <a:r>
              <a:rPr lang="zh-CN" altLang="en-US" sz="2400" dirty="0" smtClean="0"/>
              <a:t>、</a:t>
            </a:r>
            <a:r>
              <a:rPr lang="en-US" altLang="zh-CN" sz="2400" dirty="0" smtClean="0"/>
              <a:t>b</a:t>
            </a:r>
            <a:r>
              <a:rPr lang="zh-CN" altLang="en-US" sz="2400" dirty="0" smtClean="0"/>
              <a:t>和</a:t>
            </a:r>
            <a:r>
              <a:rPr lang="en-US" altLang="zh-CN" sz="2400" dirty="0" smtClean="0"/>
              <a:t>c</a:t>
            </a:r>
            <a:r>
              <a:rPr lang="zh-CN" altLang="en-US" sz="2400" dirty="0" smtClean="0"/>
              <a:t>为整数取值，三角形问题可以更详细地描述为：</a:t>
            </a:r>
          </a:p>
          <a:p>
            <a:pPr marL="358775" eaLnBrk="1" hangingPunct="1">
              <a:buFont typeface="Arial" charset="0"/>
              <a:buNone/>
            </a:pPr>
            <a:r>
              <a:rPr lang="zh-CN" altLang="en-US" sz="2400" dirty="0" smtClean="0"/>
              <a:t>       输入</a:t>
            </a:r>
            <a:r>
              <a:rPr lang="en-US" altLang="zh-CN" sz="2400" dirty="0" smtClean="0"/>
              <a:t>3</a:t>
            </a:r>
            <a:r>
              <a:rPr lang="zh-CN" altLang="en-US" sz="2400" dirty="0" smtClean="0"/>
              <a:t>个整数</a:t>
            </a:r>
            <a:r>
              <a:rPr lang="en-US" altLang="zh-CN" sz="2400" dirty="0" smtClean="0"/>
              <a:t>a</a:t>
            </a:r>
            <a:r>
              <a:rPr lang="zh-CN" altLang="en-US" sz="2400" dirty="0" smtClean="0"/>
              <a:t>、</a:t>
            </a:r>
            <a:r>
              <a:rPr lang="en-US" altLang="zh-CN" sz="2400" dirty="0" smtClean="0"/>
              <a:t>b</a:t>
            </a:r>
            <a:r>
              <a:rPr lang="zh-CN" altLang="en-US" sz="2400" dirty="0" smtClean="0"/>
              <a:t>和</a:t>
            </a:r>
            <a:r>
              <a:rPr lang="en-US" altLang="zh-CN" sz="2400" dirty="0" smtClean="0"/>
              <a:t>c</a:t>
            </a:r>
            <a:r>
              <a:rPr lang="zh-CN" altLang="en-US" sz="2400" dirty="0" smtClean="0"/>
              <a:t>分别作为三角形的三条边，要求</a:t>
            </a:r>
            <a:r>
              <a:rPr lang="en-US" altLang="zh-CN" sz="2400" dirty="0" smtClean="0"/>
              <a:t>a</a:t>
            </a:r>
            <a:r>
              <a:rPr lang="zh-CN" altLang="en-US" sz="2400" dirty="0" smtClean="0"/>
              <a:t>、</a:t>
            </a:r>
            <a:r>
              <a:rPr lang="en-US" altLang="zh-CN" sz="2400" dirty="0" smtClean="0"/>
              <a:t>b</a:t>
            </a:r>
            <a:r>
              <a:rPr lang="zh-CN" altLang="en-US" sz="2400" dirty="0" smtClean="0"/>
              <a:t>和</a:t>
            </a:r>
            <a:r>
              <a:rPr lang="en-US" altLang="zh-CN" sz="2400" dirty="0" smtClean="0"/>
              <a:t>c</a:t>
            </a:r>
            <a:r>
              <a:rPr lang="zh-CN" altLang="en-US" sz="2400" dirty="0" smtClean="0"/>
              <a:t>必须满足以下条件：</a:t>
            </a:r>
          </a:p>
          <a:p>
            <a:pPr marL="741363" lvl="1" eaLnBrk="1" hangingPunct="1">
              <a:lnSpc>
                <a:spcPct val="80000"/>
              </a:lnSpc>
            </a:pPr>
            <a:r>
              <a:rPr lang="en-US" altLang="zh-CN" sz="2000" dirty="0" smtClean="0">
                <a:cs typeface="楷体_GB2312" pitchFamily="49" charset="-122"/>
              </a:rPr>
              <a:t>Con1</a:t>
            </a:r>
            <a:r>
              <a:rPr lang="zh-CN" altLang="en-US" sz="2000" dirty="0" smtClean="0">
                <a:cs typeface="楷体_GB2312" pitchFamily="49" charset="-122"/>
              </a:rPr>
              <a:t>．</a:t>
            </a:r>
            <a:r>
              <a:rPr lang="en-US" altLang="zh-CN" sz="2000" dirty="0" smtClean="0">
                <a:cs typeface="楷体_GB2312" pitchFamily="49" charset="-122"/>
              </a:rPr>
              <a:t>a&lt;</a:t>
            </a:r>
            <a:r>
              <a:rPr lang="en-US" altLang="zh-CN" sz="2000" dirty="0" err="1" smtClean="0">
                <a:cs typeface="楷体_GB2312" pitchFamily="49" charset="-122"/>
              </a:rPr>
              <a:t>b+c</a:t>
            </a:r>
            <a:endParaRPr lang="en-US" altLang="zh-CN" sz="2000" dirty="0" smtClean="0">
              <a:cs typeface="楷体_GB2312" pitchFamily="49" charset="-122"/>
            </a:endParaRPr>
          </a:p>
          <a:p>
            <a:pPr marL="741363" lvl="1" eaLnBrk="1" hangingPunct="1">
              <a:lnSpc>
                <a:spcPct val="80000"/>
              </a:lnSpc>
            </a:pPr>
            <a:r>
              <a:rPr lang="en-US" altLang="zh-CN" sz="2000" dirty="0" smtClean="0">
                <a:cs typeface="楷体_GB2312" pitchFamily="49" charset="-122"/>
              </a:rPr>
              <a:t>Con2</a:t>
            </a:r>
            <a:r>
              <a:rPr lang="zh-CN" altLang="en-US" sz="2000" dirty="0" smtClean="0">
                <a:cs typeface="楷体_GB2312" pitchFamily="49" charset="-122"/>
              </a:rPr>
              <a:t>．</a:t>
            </a:r>
            <a:r>
              <a:rPr lang="en-US" altLang="zh-CN" sz="2000" dirty="0" smtClean="0">
                <a:cs typeface="楷体_GB2312" pitchFamily="49" charset="-122"/>
              </a:rPr>
              <a:t>b&lt;</a:t>
            </a:r>
            <a:r>
              <a:rPr lang="en-US" altLang="zh-CN" sz="2000" dirty="0" err="1" smtClean="0">
                <a:cs typeface="楷体_GB2312" pitchFamily="49" charset="-122"/>
              </a:rPr>
              <a:t>a+c</a:t>
            </a:r>
            <a:endParaRPr lang="en-US" altLang="zh-CN" sz="2000" dirty="0" smtClean="0">
              <a:cs typeface="楷体_GB2312" pitchFamily="49" charset="-122"/>
            </a:endParaRPr>
          </a:p>
          <a:p>
            <a:pPr marL="741363" lvl="1" eaLnBrk="1" hangingPunct="1">
              <a:lnSpc>
                <a:spcPct val="80000"/>
              </a:lnSpc>
            </a:pPr>
            <a:r>
              <a:rPr lang="en-US" altLang="zh-CN" sz="2000" dirty="0" smtClean="0">
                <a:cs typeface="楷体_GB2312" pitchFamily="49" charset="-122"/>
              </a:rPr>
              <a:t>Con3</a:t>
            </a:r>
            <a:r>
              <a:rPr lang="zh-CN" altLang="en-US" sz="2000" dirty="0" smtClean="0">
                <a:cs typeface="楷体_GB2312" pitchFamily="49" charset="-122"/>
              </a:rPr>
              <a:t>．</a:t>
            </a:r>
            <a:r>
              <a:rPr lang="en-US" altLang="zh-CN" sz="2000" dirty="0" smtClean="0">
                <a:cs typeface="楷体_GB2312" pitchFamily="49" charset="-122"/>
              </a:rPr>
              <a:t>c&lt;</a:t>
            </a:r>
            <a:r>
              <a:rPr lang="en-US" altLang="zh-CN" sz="2000" dirty="0" err="1" smtClean="0">
                <a:cs typeface="楷体_GB2312" pitchFamily="49" charset="-122"/>
              </a:rPr>
              <a:t>a+b</a:t>
            </a:r>
            <a:endParaRPr lang="zh-CN" altLang="en-US" sz="2000" dirty="0" smtClean="0">
              <a:cs typeface="楷体_GB2312" pitchFamily="49" charset="-122"/>
            </a:endParaRPr>
          </a:p>
        </p:txBody>
      </p:sp>
      <p:sp>
        <p:nvSpPr>
          <p:cNvPr id="17412" name="Rectangle 4"/>
          <p:cNvSpPr>
            <a:spLocks noChangeArrowheads="1"/>
          </p:cNvSpPr>
          <p:nvPr/>
        </p:nvSpPr>
        <p:spPr bwMode="auto">
          <a:xfrm>
            <a:off x="501650" y="914400"/>
            <a:ext cx="3878263" cy="461963"/>
          </a:xfrm>
          <a:prstGeom prst="rect">
            <a:avLst/>
          </a:prstGeom>
          <a:noFill/>
          <a:ln w="9525">
            <a:noFill/>
            <a:miter lim="800000"/>
            <a:headEnd/>
            <a:tailEnd/>
          </a:ln>
        </p:spPr>
        <p:txBody>
          <a:bodyPr wrap="none">
            <a:spAutoFit/>
          </a:bodyPr>
          <a:lstStyle/>
          <a:p>
            <a:r>
              <a:rPr lang="zh-CN" altLang="en-US" sz="2400" b="1" i="0">
                <a:solidFill>
                  <a:srgbClr val="FF0000"/>
                </a:solidFill>
              </a:rPr>
              <a:t>举例：三角形问题的决策表</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基于决策表的测试（续）</a:t>
            </a:r>
          </a:p>
        </p:txBody>
      </p:sp>
      <p:sp>
        <p:nvSpPr>
          <p:cNvPr id="18435" name="Rectangle 3"/>
          <p:cNvSpPr>
            <a:spLocks noGrp="1" noChangeArrowheads="1"/>
          </p:cNvSpPr>
          <p:nvPr>
            <p:ph type="body" idx="1"/>
          </p:nvPr>
        </p:nvSpPr>
        <p:spPr>
          <a:xfrm>
            <a:off x="381000" y="1417638"/>
            <a:ext cx="8305800" cy="4525962"/>
          </a:xfrm>
        </p:spPr>
        <p:txBody>
          <a:bodyPr/>
          <a:lstStyle/>
          <a:p>
            <a:pPr marL="358775" eaLnBrk="1" hangingPunct="1"/>
            <a:r>
              <a:rPr lang="zh-CN" altLang="en-US" sz="2400" smtClean="0"/>
              <a:t>程序输出是由这</a:t>
            </a:r>
            <a:r>
              <a:rPr lang="en-US" altLang="zh-CN" sz="2400" smtClean="0"/>
              <a:t>3</a:t>
            </a:r>
            <a:r>
              <a:rPr lang="zh-CN" altLang="en-US" sz="2400" smtClean="0"/>
              <a:t>条边构成的三角形类型：等边三角形、等腰三角形、一般三角形或非三角形。</a:t>
            </a:r>
          </a:p>
          <a:p>
            <a:pPr marL="358775" eaLnBrk="1" hangingPunct="1"/>
            <a:r>
              <a:rPr lang="zh-CN" altLang="en-US" sz="2400" smtClean="0"/>
              <a:t>如果</a:t>
            </a:r>
            <a:r>
              <a:rPr lang="en-US" altLang="zh-CN" sz="2400" smtClean="0"/>
              <a:t>a</a:t>
            </a:r>
            <a:r>
              <a:rPr lang="zh-CN" altLang="en-US" sz="2400" smtClean="0"/>
              <a:t>、</a:t>
            </a:r>
            <a:r>
              <a:rPr lang="en-US" altLang="zh-CN" sz="2400" smtClean="0"/>
              <a:t>b</a:t>
            </a:r>
            <a:r>
              <a:rPr lang="zh-CN" altLang="en-US" sz="2400" smtClean="0"/>
              <a:t>和</a:t>
            </a:r>
            <a:r>
              <a:rPr lang="en-US" altLang="zh-CN" sz="2400" smtClean="0"/>
              <a:t>c</a:t>
            </a:r>
            <a:r>
              <a:rPr lang="zh-CN" altLang="en-US" sz="2400" smtClean="0"/>
              <a:t>满足都是大于</a:t>
            </a:r>
            <a:r>
              <a:rPr lang="en-US" altLang="zh-CN" sz="2400" smtClean="0"/>
              <a:t>0</a:t>
            </a:r>
            <a:r>
              <a:rPr lang="zh-CN" altLang="en-US" sz="2400" smtClean="0"/>
              <a:t>的整数，则输出下列</a:t>
            </a:r>
            <a:r>
              <a:rPr lang="en-US" altLang="zh-CN" sz="2400" smtClean="0"/>
              <a:t>4</a:t>
            </a:r>
            <a:r>
              <a:rPr lang="zh-CN" altLang="en-US" sz="2400" smtClean="0"/>
              <a:t>种情况之一：</a:t>
            </a:r>
          </a:p>
          <a:p>
            <a:pPr marL="741363" lvl="1" eaLnBrk="1" hangingPunct="1"/>
            <a:r>
              <a:rPr lang="zh-CN" altLang="en-US" sz="2200" smtClean="0">
                <a:cs typeface="楷体_GB2312" pitchFamily="49" charset="-122"/>
              </a:rPr>
              <a:t>① 如果不满足条件</a:t>
            </a:r>
            <a:r>
              <a:rPr lang="en-US" altLang="zh-CN" sz="2200" smtClean="0">
                <a:cs typeface="楷体_GB2312" pitchFamily="49" charset="-122"/>
              </a:rPr>
              <a:t>Con 1</a:t>
            </a:r>
            <a:r>
              <a:rPr lang="zh-CN" altLang="en-US" sz="2200" smtClean="0">
                <a:cs typeface="楷体_GB2312" pitchFamily="49" charset="-122"/>
              </a:rPr>
              <a:t>、</a:t>
            </a:r>
            <a:r>
              <a:rPr lang="en-US" altLang="zh-CN" sz="2200" smtClean="0">
                <a:cs typeface="楷体_GB2312" pitchFamily="49" charset="-122"/>
              </a:rPr>
              <a:t>Con 2</a:t>
            </a:r>
            <a:r>
              <a:rPr lang="zh-CN" altLang="en-US" sz="2200" smtClean="0">
                <a:cs typeface="楷体_GB2312" pitchFamily="49" charset="-122"/>
              </a:rPr>
              <a:t>和</a:t>
            </a:r>
            <a:r>
              <a:rPr lang="en-US" altLang="zh-CN" sz="2200" smtClean="0">
                <a:cs typeface="楷体_GB2312" pitchFamily="49" charset="-122"/>
              </a:rPr>
              <a:t>Con3</a:t>
            </a:r>
            <a:r>
              <a:rPr lang="zh-CN" altLang="en-US" sz="2200" smtClean="0">
                <a:cs typeface="楷体_GB2312" pitchFamily="49" charset="-122"/>
              </a:rPr>
              <a:t>中有一个，则程序输出为“非三角形”。</a:t>
            </a:r>
          </a:p>
          <a:p>
            <a:pPr marL="741363" lvl="1" eaLnBrk="1" hangingPunct="1"/>
            <a:r>
              <a:rPr lang="zh-CN" altLang="en-US" sz="2200" smtClean="0">
                <a:cs typeface="楷体_GB2312" pitchFamily="49" charset="-122"/>
              </a:rPr>
              <a:t>② 如果三条边相等，则程序输出为“等边三角形”。</a:t>
            </a:r>
          </a:p>
          <a:p>
            <a:pPr marL="741363" lvl="1" eaLnBrk="1" hangingPunct="1"/>
            <a:r>
              <a:rPr lang="zh-CN" altLang="en-US" sz="2200" smtClean="0">
                <a:cs typeface="楷体_GB2312" pitchFamily="49" charset="-122"/>
              </a:rPr>
              <a:t>③ 如果恰好有两条边相等，则程序输出为“等腰三角形”。</a:t>
            </a:r>
          </a:p>
          <a:p>
            <a:pPr marL="741363" lvl="1" eaLnBrk="1" hangingPunct="1"/>
            <a:r>
              <a:rPr lang="zh-CN" altLang="en-US" sz="2200" smtClean="0">
                <a:cs typeface="楷体_GB2312" pitchFamily="49" charset="-122"/>
              </a:rPr>
              <a:t>④ 如果三条边都不相等，则程序输出为“一般三角形”。</a:t>
            </a:r>
          </a:p>
          <a:p>
            <a:pPr marL="358775" eaLnBrk="1" hangingPunct="1"/>
            <a:r>
              <a:rPr lang="zh-CN" altLang="en-US" sz="2400" smtClean="0"/>
              <a:t>显然，这四种情况相互排斥。</a:t>
            </a:r>
          </a:p>
          <a:p>
            <a:pPr marL="358775" eaLnBrk="1" hangingPunct="1"/>
            <a:endParaRPr lang="zh-CN" altLang="en-US" sz="1800" smtClean="0"/>
          </a:p>
        </p:txBody>
      </p:sp>
      <p:sp>
        <p:nvSpPr>
          <p:cNvPr id="18436" name="Rectangle 4"/>
          <p:cNvSpPr>
            <a:spLocks noChangeArrowheads="1"/>
          </p:cNvSpPr>
          <p:nvPr/>
        </p:nvSpPr>
        <p:spPr bwMode="auto">
          <a:xfrm>
            <a:off x="501650" y="914400"/>
            <a:ext cx="3878263" cy="461963"/>
          </a:xfrm>
          <a:prstGeom prst="rect">
            <a:avLst/>
          </a:prstGeom>
          <a:noFill/>
          <a:ln w="9525">
            <a:noFill/>
            <a:miter lim="800000"/>
            <a:headEnd/>
            <a:tailEnd/>
          </a:ln>
        </p:spPr>
        <p:txBody>
          <a:bodyPr wrap="none">
            <a:spAutoFit/>
          </a:bodyPr>
          <a:lstStyle/>
          <a:p>
            <a:r>
              <a:rPr lang="zh-CN" altLang="en-US" sz="2400" b="1" i="0">
                <a:solidFill>
                  <a:srgbClr val="FF0000"/>
                </a:solidFill>
              </a:rPr>
              <a:t>举例：三角形问题的决策表</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792163"/>
          </a:xfrm>
        </p:spPr>
        <p:txBody>
          <a:bodyPr/>
          <a:lstStyle/>
          <a:p>
            <a:pPr eaLnBrk="1" hangingPunct="1"/>
            <a:r>
              <a:rPr lang="zh-CN" altLang="en-US" sz="3200" smtClean="0">
                <a:solidFill>
                  <a:schemeClr val="tx1"/>
                </a:solidFill>
              </a:rPr>
              <a:t>基于决策表的测试（续）</a:t>
            </a:r>
          </a:p>
        </p:txBody>
      </p:sp>
      <p:graphicFrame>
        <p:nvGraphicFramePr>
          <p:cNvPr id="102451" name="Group 51"/>
          <p:cNvGraphicFramePr>
            <a:graphicFrameLocks noGrp="1"/>
          </p:cNvGraphicFramePr>
          <p:nvPr>
            <p:ph idx="1"/>
          </p:nvPr>
        </p:nvGraphicFramePr>
        <p:xfrm>
          <a:off x="457200" y="1524000"/>
          <a:ext cx="8229600" cy="4539804"/>
        </p:xfrm>
        <a:graphic>
          <a:graphicData uri="http://schemas.openxmlformats.org/drawingml/2006/table">
            <a:tbl>
              <a:tblPr/>
              <a:tblGrid>
                <a:gridCol w="1828800"/>
                <a:gridCol w="703263"/>
                <a:gridCol w="704850"/>
                <a:gridCol w="701675"/>
                <a:gridCol w="774700"/>
                <a:gridCol w="769937"/>
                <a:gridCol w="706438"/>
                <a:gridCol w="703262"/>
                <a:gridCol w="703263"/>
                <a:gridCol w="633412"/>
              </a:tblGrid>
              <a:tr h="7381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000" b="0" i="0" u="none" strike="noStrike" cap="none" normalizeH="0" baseline="0" smtClean="0">
                        <a:ln>
                          <a:noFill/>
                        </a:ln>
                        <a:solidFill>
                          <a:schemeClr val="tx1"/>
                        </a:solidFill>
                        <a:effectLst/>
                        <a:latin typeface="Calibri" pitchFamily="34" charset="0"/>
                        <a:ea typeface="宋体" pitchFamily="2" charset="-122"/>
                      </a:endParaRPr>
                    </a:p>
                  </a:txBody>
                  <a:tcPr marL="36000" marR="36000" marT="36004" marB="36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规则</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条件：</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c1: a,b,c</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构成    </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三角形？</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c2: a=b?</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c3: a=c?</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c4: b=c?</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动作：</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a1: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非三角形</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a2: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一般三角形</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a3: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等腰三角形</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a4: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等边三角形</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a5: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不可能</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36004" marB="36004"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29" name="Rectangle 4"/>
          <p:cNvSpPr>
            <a:spLocks noChangeArrowheads="1"/>
          </p:cNvSpPr>
          <p:nvPr/>
        </p:nvSpPr>
        <p:spPr bwMode="auto">
          <a:xfrm>
            <a:off x="501650" y="914400"/>
            <a:ext cx="3878263" cy="461963"/>
          </a:xfrm>
          <a:prstGeom prst="rect">
            <a:avLst/>
          </a:prstGeom>
          <a:noFill/>
          <a:ln w="9525">
            <a:noFill/>
            <a:miter lim="800000"/>
            <a:headEnd/>
            <a:tailEnd/>
          </a:ln>
        </p:spPr>
        <p:txBody>
          <a:bodyPr wrap="none">
            <a:spAutoFit/>
          </a:bodyPr>
          <a:lstStyle/>
          <a:p>
            <a:r>
              <a:rPr lang="zh-CN" altLang="en-US" sz="2400" b="1" i="0">
                <a:solidFill>
                  <a:srgbClr val="FF0000"/>
                </a:solidFill>
              </a:rPr>
              <a:t>举例：三角形问题的决策表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51"/>
                                        </p:tgtEl>
                                        <p:attrNameLst>
                                          <p:attrName>style.visibility</p:attrName>
                                        </p:attrNameLst>
                                      </p:cBhvr>
                                      <p:to>
                                        <p:strVal val="visible"/>
                                      </p:to>
                                    </p:set>
                                    <p:animEffect transition="in" filter="checkerboard(across)">
                                      <p:cBhvr>
                                        <p:cTn id="7" dur="500"/>
                                        <p:tgtEl>
                                          <p:spTgt spid="102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基于决策表的测试</a:t>
            </a:r>
          </a:p>
        </p:txBody>
      </p:sp>
      <p:pic>
        <p:nvPicPr>
          <p:cNvPr id="21507" name="Picture 6"/>
          <p:cNvPicPr>
            <a:picLocks noChangeAspect="1" noChangeArrowheads="1"/>
          </p:cNvPicPr>
          <p:nvPr/>
        </p:nvPicPr>
        <p:blipFill>
          <a:blip r:embed="rId3"/>
          <a:srcRect l="10139" t="29318" r="37451" b="24414"/>
          <a:stretch>
            <a:fillRect/>
          </a:stretch>
        </p:blipFill>
        <p:spPr bwMode="auto">
          <a:xfrm>
            <a:off x="0" y="838200"/>
            <a:ext cx="9144000" cy="54102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基于决策表的测试</a:t>
            </a:r>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15</a:t>
            </a:fld>
            <a:endParaRPr lang="en-US" altLang="zh-CN"/>
          </a:p>
        </p:txBody>
      </p:sp>
      <p:sp>
        <p:nvSpPr>
          <p:cNvPr id="5" name="Rectangle 4"/>
          <p:cNvSpPr>
            <a:spLocks noChangeArrowheads="1"/>
          </p:cNvSpPr>
          <p:nvPr/>
        </p:nvSpPr>
        <p:spPr bwMode="auto">
          <a:xfrm>
            <a:off x="501650" y="914400"/>
            <a:ext cx="3878263" cy="461963"/>
          </a:xfrm>
          <a:prstGeom prst="rect">
            <a:avLst/>
          </a:prstGeom>
          <a:noFill/>
          <a:ln w="9525">
            <a:noFill/>
            <a:miter lim="800000"/>
            <a:headEnd/>
            <a:tailEnd/>
          </a:ln>
        </p:spPr>
        <p:txBody>
          <a:bodyPr wrap="none">
            <a:spAutoFit/>
          </a:bodyPr>
          <a:lstStyle/>
          <a:p>
            <a:r>
              <a:rPr lang="zh-CN" altLang="en-US" sz="2400" b="1" i="0">
                <a:solidFill>
                  <a:srgbClr val="FF0000"/>
                </a:solidFill>
              </a:rPr>
              <a:t>举例：三角形问题的决策表</a:t>
            </a:r>
          </a:p>
        </p:txBody>
      </p:sp>
      <p:graphicFrame>
        <p:nvGraphicFramePr>
          <p:cNvPr id="6" name="表格 5"/>
          <p:cNvGraphicFramePr>
            <a:graphicFrameLocks noGrp="1"/>
          </p:cNvGraphicFramePr>
          <p:nvPr>
            <p:extLst>
              <p:ext uri="{D42A27DB-BD31-4B8C-83A1-F6EECF244321}">
                <p14:modId xmlns:p14="http://schemas.microsoft.com/office/powerpoint/2010/main" val="1315063996"/>
              </p:ext>
            </p:extLst>
          </p:nvPr>
        </p:nvGraphicFramePr>
        <p:xfrm>
          <a:off x="1066800" y="1447800"/>
          <a:ext cx="6781800" cy="4450080"/>
        </p:xfrm>
        <a:graphic>
          <a:graphicData uri="http://schemas.openxmlformats.org/drawingml/2006/table">
            <a:tbl>
              <a:tblPr firstRow="1" bandRow="1">
                <a:tableStyleId>{93296810-A885-4BE3-A3E7-6D5BEEA58F35}</a:tableStyleId>
              </a:tblPr>
              <a:tblGrid>
                <a:gridCol w="1143000"/>
                <a:gridCol w="838200"/>
                <a:gridCol w="762000"/>
                <a:gridCol w="685800"/>
                <a:gridCol w="3352800"/>
              </a:tblGrid>
              <a:tr h="370840">
                <a:tc>
                  <a:txBody>
                    <a:bodyPr/>
                    <a:lstStyle/>
                    <a:p>
                      <a:pPr algn="ctr"/>
                      <a:r>
                        <a:rPr lang="zh-CN" altLang="en-US" dirty="0" smtClean="0"/>
                        <a:t>用例</a:t>
                      </a:r>
                      <a:r>
                        <a:rPr lang="en-US" altLang="zh-CN" dirty="0" smtClean="0"/>
                        <a:t>ID</a:t>
                      </a:r>
                      <a:endParaRPr lang="zh-CN" altLang="en-US" dirty="0"/>
                    </a:p>
                  </a:txBody>
                  <a:tcPr/>
                </a:tc>
                <a:tc>
                  <a:txBody>
                    <a:bodyPr/>
                    <a:lstStyle/>
                    <a:p>
                      <a:pPr algn="ctr"/>
                      <a:r>
                        <a:rPr lang="en-US" altLang="zh-CN" smtClean="0"/>
                        <a:t>a</a:t>
                      </a:r>
                      <a:endParaRPr lang="zh-CN" altLang="en-US"/>
                    </a:p>
                  </a:txBody>
                  <a:tcPr/>
                </a:tc>
                <a:tc>
                  <a:txBody>
                    <a:bodyPr/>
                    <a:lstStyle/>
                    <a:p>
                      <a:pPr algn="ctr"/>
                      <a:r>
                        <a:rPr lang="en-US" altLang="zh-CN" smtClean="0"/>
                        <a:t>b</a:t>
                      </a:r>
                      <a:endParaRPr lang="zh-CN" altLang="en-US"/>
                    </a:p>
                  </a:txBody>
                  <a:tcPr/>
                </a:tc>
                <a:tc>
                  <a:txBody>
                    <a:bodyPr/>
                    <a:lstStyle/>
                    <a:p>
                      <a:pPr algn="ctr"/>
                      <a:r>
                        <a:rPr lang="en-US" altLang="zh-CN" smtClean="0"/>
                        <a:t>c</a:t>
                      </a:r>
                      <a:endParaRPr lang="zh-CN" altLang="en-US"/>
                    </a:p>
                  </a:txBody>
                  <a:tcPr/>
                </a:tc>
                <a:tc>
                  <a:txBody>
                    <a:bodyPr/>
                    <a:lstStyle/>
                    <a:p>
                      <a:pPr algn="ctr"/>
                      <a:r>
                        <a:rPr lang="zh-CN" altLang="en-US" smtClean="0"/>
                        <a:t>预期输出</a:t>
                      </a:r>
                      <a:endParaRPr lang="zh-CN" altLang="en-US"/>
                    </a:p>
                  </a:txBody>
                  <a:tcPr/>
                </a:tc>
              </a:tr>
              <a:tr h="370840">
                <a:tc>
                  <a:txBody>
                    <a:bodyPr/>
                    <a:lstStyle/>
                    <a:p>
                      <a:pPr algn="ctr"/>
                      <a:r>
                        <a:rPr lang="en-US" altLang="zh-CN" smtClean="0"/>
                        <a:t>1</a:t>
                      </a:r>
                      <a:endParaRPr lang="zh-CN" altLang="en-US"/>
                    </a:p>
                  </a:txBody>
                  <a:tcPr/>
                </a:tc>
                <a:tc>
                  <a:txBody>
                    <a:bodyPr/>
                    <a:lstStyle/>
                    <a:p>
                      <a:pPr algn="ctr"/>
                      <a:r>
                        <a:rPr lang="en-US" altLang="zh-CN" smtClean="0"/>
                        <a:t>4</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2</a:t>
                      </a:r>
                      <a:endParaRPr lang="zh-CN" altLang="en-US"/>
                    </a:p>
                  </a:txBody>
                  <a:tcPr/>
                </a:tc>
                <a:tc>
                  <a:txBody>
                    <a:bodyPr/>
                    <a:lstStyle/>
                    <a:p>
                      <a:r>
                        <a:rPr lang="zh-CN" altLang="en-US" smtClean="0"/>
                        <a:t>非三角形</a:t>
                      </a:r>
                      <a:endParaRPr lang="zh-CN" altLang="en-US"/>
                    </a:p>
                  </a:txBody>
                  <a:tcPr/>
                </a:tc>
              </a:tr>
              <a:tr h="370840">
                <a:tc>
                  <a:txBody>
                    <a:bodyPr/>
                    <a:lstStyle/>
                    <a:p>
                      <a:pPr algn="ctr"/>
                      <a:r>
                        <a:rPr lang="en-US" altLang="zh-CN" smtClean="0"/>
                        <a:t>2</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4</a:t>
                      </a:r>
                      <a:endParaRPr lang="zh-CN" altLang="en-US"/>
                    </a:p>
                  </a:txBody>
                  <a:tcPr/>
                </a:tc>
                <a:tc>
                  <a:txBody>
                    <a:bodyPr/>
                    <a:lstStyle/>
                    <a:p>
                      <a:pPr algn="ctr"/>
                      <a:r>
                        <a:rPr lang="en-US" altLang="zh-CN" smtClean="0"/>
                        <a:t>2</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非三角形</a:t>
                      </a:r>
                    </a:p>
                  </a:txBody>
                  <a:tcPr/>
                </a:tc>
              </a:tr>
              <a:tr h="370840">
                <a:tc>
                  <a:txBody>
                    <a:bodyPr/>
                    <a:lstStyle/>
                    <a:p>
                      <a:pPr algn="ctr"/>
                      <a:r>
                        <a:rPr lang="en-US" altLang="zh-CN" smtClean="0"/>
                        <a:t>3</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2</a:t>
                      </a:r>
                      <a:endParaRPr lang="zh-CN" altLang="en-US"/>
                    </a:p>
                  </a:txBody>
                  <a:tcPr/>
                </a:tc>
                <a:tc>
                  <a:txBody>
                    <a:bodyPr/>
                    <a:lstStyle/>
                    <a:p>
                      <a:pPr algn="ctr"/>
                      <a:r>
                        <a:rPr lang="en-US" altLang="zh-CN" smtClean="0"/>
                        <a:t>3</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非三角形</a:t>
                      </a:r>
                    </a:p>
                  </a:txBody>
                  <a:tcPr/>
                </a:tc>
              </a:tr>
              <a:tr h="370840">
                <a:tc>
                  <a:txBody>
                    <a:bodyPr/>
                    <a:lstStyle/>
                    <a:p>
                      <a:pPr algn="ctr"/>
                      <a:r>
                        <a:rPr lang="en-US" altLang="zh-CN" smtClean="0"/>
                        <a:t>4</a:t>
                      </a:r>
                      <a:endParaRPr lang="zh-CN" altLang="en-US"/>
                    </a:p>
                  </a:txBody>
                  <a:tcPr/>
                </a:tc>
                <a:tc>
                  <a:txBody>
                    <a:bodyPr/>
                    <a:lstStyle/>
                    <a:p>
                      <a:pPr algn="ctr"/>
                      <a:r>
                        <a:rPr lang="en-US" altLang="zh-CN" smtClean="0"/>
                        <a:t>5</a:t>
                      </a:r>
                      <a:endParaRPr lang="zh-CN" altLang="en-US"/>
                    </a:p>
                  </a:txBody>
                  <a:tcPr/>
                </a:tc>
                <a:tc>
                  <a:txBody>
                    <a:bodyPr/>
                    <a:lstStyle/>
                    <a:p>
                      <a:pPr algn="ctr"/>
                      <a:r>
                        <a:rPr lang="en-US" altLang="zh-CN" smtClean="0"/>
                        <a:t>5</a:t>
                      </a:r>
                      <a:endParaRPr lang="zh-CN" altLang="en-US"/>
                    </a:p>
                  </a:txBody>
                  <a:tcPr/>
                </a:tc>
                <a:tc>
                  <a:txBody>
                    <a:bodyPr/>
                    <a:lstStyle/>
                    <a:p>
                      <a:pPr algn="ctr"/>
                      <a:r>
                        <a:rPr lang="en-US" altLang="zh-CN" smtClean="0"/>
                        <a:t>5</a:t>
                      </a:r>
                      <a:endParaRPr lang="zh-CN" altLang="en-US"/>
                    </a:p>
                  </a:txBody>
                  <a:tcPr/>
                </a:tc>
                <a:tc>
                  <a:txBody>
                    <a:bodyPr/>
                    <a:lstStyle/>
                    <a:p>
                      <a:r>
                        <a:rPr lang="zh-CN" altLang="en-US" smtClean="0"/>
                        <a:t>等边三角形</a:t>
                      </a:r>
                      <a:endParaRPr lang="zh-CN" altLang="en-US"/>
                    </a:p>
                  </a:txBody>
                  <a:tcPr/>
                </a:tc>
              </a:tr>
              <a:tr h="370840">
                <a:tc>
                  <a:txBody>
                    <a:bodyPr/>
                    <a:lstStyle/>
                    <a:p>
                      <a:pPr algn="ctr"/>
                      <a:r>
                        <a:rPr lang="en-US" altLang="zh-CN" dirty="0" smtClean="0">
                          <a:solidFill>
                            <a:srgbClr val="FF0000"/>
                          </a:solidFill>
                        </a:rPr>
                        <a:t>5</a:t>
                      </a:r>
                      <a:endParaRPr lang="zh-CN" altLang="en-US" dirty="0">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r>
                        <a:rPr lang="zh-CN" altLang="en-US" dirty="0" smtClean="0">
                          <a:solidFill>
                            <a:srgbClr val="FF0000"/>
                          </a:solidFill>
                        </a:rPr>
                        <a:t>不可能</a:t>
                      </a:r>
                      <a:endParaRPr lang="zh-CN" altLang="en-US" dirty="0">
                        <a:solidFill>
                          <a:srgbClr val="FF0000"/>
                        </a:solidFill>
                      </a:endParaRPr>
                    </a:p>
                  </a:txBody>
                  <a:tcPr/>
                </a:tc>
              </a:tr>
              <a:tr h="370840">
                <a:tc>
                  <a:txBody>
                    <a:bodyPr/>
                    <a:lstStyle/>
                    <a:p>
                      <a:pPr algn="ctr"/>
                      <a:r>
                        <a:rPr lang="en-US" altLang="zh-CN" smtClean="0">
                          <a:solidFill>
                            <a:srgbClr val="FF0000"/>
                          </a:solidFill>
                        </a:rPr>
                        <a:t>6</a:t>
                      </a:r>
                      <a:endParaRPr lang="zh-CN" altLang="en-US">
                        <a:solidFill>
                          <a:srgbClr val="FF0000"/>
                        </a:solidFill>
                      </a:endParaRPr>
                    </a:p>
                  </a:txBody>
                  <a:tcPr/>
                </a:tc>
                <a:tc>
                  <a:txBody>
                    <a:bodyPr/>
                    <a:lstStyle/>
                    <a:p>
                      <a:pPr algn="ctr"/>
                      <a:r>
                        <a:rPr lang="en-US" altLang="zh-CN" smtClean="0">
                          <a:solidFill>
                            <a:srgbClr val="FF0000"/>
                          </a:solidFill>
                        </a:rPr>
                        <a:t>?</a:t>
                      </a:r>
                      <a:endParaRPr lang="zh-CN" altLang="en-US">
                        <a:solidFill>
                          <a:srgbClr val="FF0000"/>
                        </a:solidFill>
                      </a:endParaRPr>
                    </a:p>
                  </a:txBody>
                  <a:tcPr/>
                </a:tc>
                <a:tc>
                  <a:txBody>
                    <a:bodyPr/>
                    <a:lstStyle/>
                    <a:p>
                      <a:pPr algn="ctr"/>
                      <a:r>
                        <a:rPr lang="en-US" altLang="zh-CN" smtClean="0">
                          <a:solidFill>
                            <a:srgbClr val="FF0000"/>
                          </a:solidFill>
                        </a:rPr>
                        <a:t>?</a:t>
                      </a:r>
                      <a:endParaRPr lang="zh-CN" altLang="en-US">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r>
                        <a:rPr lang="zh-CN" altLang="en-US" dirty="0" smtClean="0">
                          <a:solidFill>
                            <a:srgbClr val="FF0000"/>
                          </a:solidFill>
                        </a:rPr>
                        <a:t>不可能</a:t>
                      </a:r>
                      <a:endParaRPr lang="zh-CN" altLang="en-US" dirty="0">
                        <a:solidFill>
                          <a:srgbClr val="FF0000"/>
                        </a:solidFill>
                      </a:endParaRPr>
                    </a:p>
                  </a:txBody>
                  <a:tcPr/>
                </a:tc>
              </a:tr>
              <a:tr h="370840">
                <a:tc>
                  <a:txBody>
                    <a:bodyPr/>
                    <a:lstStyle/>
                    <a:p>
                      <a:pPr algn="ctr"/>
                      <a:r>
                        <a:rPr lang="en-US" altLang="zh-CN" smtClean="0"/>
                        <a:t>7</a:t>
                      </a:r>
                      <a:endParaRPr lang="zh-CN" altLang="en-US"/>
                    </a:p>
                  </a:txBody>
                  <a:tcPr/>
                </a:tc>
                <a:tc>
                  <a:txBody>
                    <a:bodyPr/>
                    <a:lstStyle/>
                    <a:p>
                      <a:pPr algn="ctr"/>
                      <a:r>
                        <a:rPr lang="en-US" altLang="zh-CN" smtClean="0"/>
                        <a:t>2</a:t>
                      </a:r>
                      <a:endParaRPr lang="zh-CN" altLang="en-US"/>
                    </a:p>
                  </a:txBody>
                  <a:tcPr/>
                </a:tc>
                <a:tc>
                  <a:txBody>
                    <a:bodyPr/>
                    <a:lstStyle/>
                    <a:p>
                      <a:pPr algn="ctr"/>
                      <a:r>
                        <a:rPr lang="en-US" altLang="zh-CN" smtClean="0"/>
                        <a:t>2</a:t>
                      </a:r>
                      <a:endParaRPr lang="zh-CN" altLang="en-US"/>
                    </a:p>
                  </a:txBody>
                  <a:tcPr/>
                </a:tc>
                <a:tc>
                  <a:txBody>
                    <a:bodyPr/>
                    <a:lstStyle/>
                    <a:p>
                      <a:pPr algn="ctr"/>
                      <a:r>
                        <a:rPr lang="en-US" altLang="zh-CN" smtClean="0"/>
                        <a:t>3</a:t>
                      </a:r>
                      <a:endParaRPr lang="zh-CN" altLang="en-US"/>
                    </a:p>
                  </a:txBody>
                  <a:tcPr/>
                </a:tc>
                <a:tc>
                  <a:txBody>
                    <a:bodyPr/>
                    <a:lstStyle/>
                    <a:p>
                      <a:r>
                        <a:rPr lang="zh-CN" altLang="en-US" smtClean="0"/>
                        <a:t>等腰三角形</a:t>
                      </a:r>
                      <a:endParaRPr lang="zh-CN" altLang="en-US"/>
                    </a:p>
                  </a:txBody>
                  <a:tcPr/>
                </a:tc>
              </a:tr>
              <a:tr h="370840">
                <a:tc>
                  <a:txBody>
                    <a:bodyPr/>
                    <a:lstStyle/>
                    <a:p>
                      <a:pPr algn="ctr"/>
                      <a:r>
                        <a:rPr lang="en-US" altLang="zh-CN" dirty="0" smtClean="0">
                          <a:solidFill>
                            <a:srgbClr val="FF0000"/>
                          </a:solidFill>
                        </a:rPr>
                        <a:t>8</a:t>
                      </a:r>
                      <a:endParaRPr lang="zh-CN" altLang="en-US" dirty="0">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pPr algn="ctr"/>
                      <a:r>
                        <a:rPr lang="en-US" altLang="zh-CN" dirty="0" smtClean="0">
                          <a:solidFill>
                            <a:srgbClr val="FF0000"/>
                          </a:solidFill>
                        </a:rPr>
                        <a:t>?</a:t>
                      </a:r>
                      <a:endParaRPr lang="zh-CN" altLang="en-US" dirty="0">
                        <a:solidFill>
                          <a:srgbClr val="FF0000"/>
                        </a:solidFill>
                      </a:endParaRPr>
                    </a:p>
                  </a:txBody>
                  <a:tcPr/>
                </a:tc>
                <a:tc>
                  <a:txBody>
                    <a:bodyPr/>
                    <a:lstStyle/>
                    <a:p>
                      <a:r>
                        <a:rPr lang="zh-CN" altLang="en-US" dirty="0" smtClean="0">
                          <a:solidFill>
                            <a:srgbClr val="FF0000"/>
                          </a:solidFill>
                        </a:rPr>
                        <a:t>不可能</a:t>
                      </a:r>
                      <a:endParaRPr lang="zh-CN" altLang="en-US" dirty="0">
                        <a:solidFill>
                          <a:srgbClr val="FF0000"/>
                        </a:solidFill>
                      </a:endParaRPr>
                    </a:p>
                  </a:txBody>
                  <a:tcPr/>
                </a:tc>
              </a:tr>
              <a:tr h="370840">
                <a:tc>
                  <a:txBody>
                    <a:bodyPr/>
                    <a:lstStyle/>
                    <a:p>
                      <a:pPr algn="ctr"/>
                      <a:r>
                        <a:rPr lang="en-US" altLang="zh-CN" smtClean="0"/>
                        <a:t>9</a:t>
                      </a:r>
                      <a:endParaRPr lang="zh-CN" altLang="en-US"/>
                    </a:p>
                  </a:txBody>
                  <a:tcPr/>
                </a:tc>
                <a:tc>
                  <a:txBody>
                    <a:bodyPr/>
                    <a:lstStyle/>
                    <a:p>
                      <a:pPr algn="ctr"/>
                      <a:r>
                        <a:rPr lang="en-US" altLang="zh-CN" smtClean="0"/>
                        <a:t>2</a:t>
                      </a:r>
                      <a:endParaRPr lang="zh-CN" altLang="en-US"/>
                    </a:p>
                  </a:txBody>
                  <a:tcPr/>
                </a:tc>
                <a:tc>
                  <a:txBody>
                    <a:bodyPr/>
                    <a:lstStyle/>
                    <a:p>
                      <a:pPr algn="ctr"/>
                      <a:r>
                        <a:rPr lang="en-US" altLang="zh-CN" smtClean="0"/>
                        <a:t>3</a:t>
                      </a:r>
                      <a:endParaRPr lang="zh-CN" altLang="en-US"/>
                    </a:p>
                  </a:txBody>
                  <a:tcPr/>
                </a:tc>
                <a:tc>
                  <a:txBody>
                    <a:bodyPr/>
                    <a:lstStyle/>
                    <a:p>
                      <a:pPr algn="ctr"/>
                      <a:r>
                        <a:rPr lang="en-US" altLang="zh-CN" smtClean="0"/>
                        <a:t>2</a:t>
                      </a:r>
                      <a:endParaRPr lang="zh-CN" altLang="en-US"/>
                    </a:p>
                  </a:txBody>
                  <a:tcPr/>
                </a:tc>
                <a:tc>
                  <a:txBody>
                    <a:bodyPr/>
                    <a:lstStyle/>
                    <a:p>
                      <a:r>
                        <a:rPr lang="zh-CN" altLang="en-US" smtClean="0"/>
                        <a:t>等腰三角形</a:t>
                      </a:r>
                      <a:endParaRPr lang="zh-CN" altLang="en-US"/>
                    </a:p>
                  </a:txBody>
                  <a:tcPr/>
                </a:tc>
              </a:tr>
              <a:tr h="370840">
                <a:tc>
                  <a:txBody>
                    <a:bodyPr/>
                    <a:lstStyle/>
                    <a:p>
                      <a:pPr algn="ctr"/>
                      <a:r>
                        <a:rPr lang="en-US" altLang="zh-CN" smtClean="0"/>
                        <a:t>10</a:t>
                      </a:r>
                      <a:endParaRPr lang="zh-CN" altLang="en-US"/>
                    </a:p>
                  </a:txBody>
                  <a:tcPr/>
                </a:tc>
                <a:tc>
                  <a:txBody>
                    <a:bodyPr/>
                    <a:lstStyle/>
                    <a:p>
                      <a:pPr algn="ctr"/>
                      <a:r>
                        <a:rPr lang="en-US" altLang="zh-CN" smtClean="0"/>
                        <a:t>3</a:t>
                      </a:r>
                      <a:endParaRPr lang="zh-CN" altLang="en-US"/>
                    </a:p>
                  </a:txBody>
                  <a:tcPr/>
                </a:tc>
                <a:tc>
                  <a:txBody>
                    <a:bodyPr/>
                    <a:lstStyle/>
                    <a:p>
                      <a:pPr algn="ctr"/>
                      <a:r>
                        <a:rPr lang="en-US" altLang="zh-CN" smtClean="0"/>
                        <a:t>3</a:t>
                      </a:r>
                      <a:endParaRPr lang="zh-CN" altLang="en-US"/>
                    </a:p>
                  </a:txBody>
                  <a:tcPr/>
                </a:tc>
                <a:tc>
                  <a:txBody>
                    <a:bodyPr/>
                    <a:lstStyle/>
                    <a:p>
                      <a:pPr algn="ctr"/>
                      <a:r>
                        <a:rPr lang="en-US" altLang="zh-CN" smtClean="0"/>
                        <a:t>2</a:t>
                      </a:r>
                      <a:endParaRPr lang="zh-CN" altLang="en-US"/>
                    </a:p>
                  </a:txBody>
                  <a:tcPr/>
                </a:tc>
                <a:tc>
                  <a:txBody>
                    <a:bodyPr/>
                    <a:lstStyle/>
                    <a:p>
                      <a:r>
                        <a:rPr lang="zh-CN" altLang="en-US" smtClean="0"/>
                        <a:t>等腰三角形</a:t>
                      </a:r>
                      <a:endParaRPr lang="zh-CN" altLang="en-US"/>
                    </a:p>
                  </a:txBody>
                  <a:tcPr/>
                </a:tc>
              </a:tr>
              <a:tr h="370840">
                <a:tc>
                  <a:txBody>
                    <a:bodyPr/>
                    <a:lstStyle/>
                    <a:p>
                      <a:pPr algn="ctr"/>
                      <a:r>
                        <a:rPr lang="en-US" altLang="zh-CN" smtClean="0"/>
                        <a:t>11</a:t>
                      </a:r>
                      <a:endParaRPr lang="zh-CN" altLang="en-US"/>
                    </a:p>
                  </a:txBody>
                  <a:tcPr/>
                </a:tc>
                <a:tc>
                  <a:txBody>
                    <a:bodyPr/>
                    <a:lstStyle/>
                    <a:p>
                      <a:pPr algn="ctr"/>
                      <a:r>
                        <a:rPr lang="en-US" altLang="zh-CN" smtClean="0"/>
                        <a:t>3</a:t>
                      </a:r>
                      <a:endParaRPr lang="zh-CN" altLang="en-US"/>
                    </a:p>
                  </a:txBody>
                  <a:tcPr/>
                </a:tc>
                <a:tc>
                  <a:txBody>
                    <a:bodyPr/>
                    <a:lstStyle/>
                    <a:p>
                      <a:pPr algn="ctr"/>
                      <a:r>
                        <a:rPr lang="en-US" altLang="zh-CN" smtClean="0"/>
                        <a:t>4</a:t>
                      </a:r>
                      <a:endParaRPr lang="zh-CN" altLang="en-US"/>
                    </a:p>
                  </a:txBody>
                  <a:tcPr/>
                </a:tc>
                <a:tc>
                  <a:txBody>
                    <a:bodyPr/>
                    <a:lstStyle/>
                    <a:p>
                      <a:pPr algn="ctr"/>
                      <a:r>
                        <a:rPr lang="en-US" altLang="zh-CN" smtClean="0"/>
                        <a:t>5</a:t>
                      </a:r>
                      <a:endParaRPr lang="zh-CN" altLang="en-US"/>
                    </a:p>
                  </a:txBody>
                  <a:tcPr/>
                </a:tc>
                <a:tc>
                  <a:txBody>
                    <a:bodyPr/>
                    <a:lstStyle/>
                    <a:p>
                      <a:r>
                        <a:rPr lang="zh-CN" altLang="en-US" smtClean="0"/>
                        <a:t>一般三角形</a:t>
                      </a:r>
                      <a:endParaRPr lang="zh-CN" altLang="en-US"/>
                    </a:p>
                  </a:txBody>
                  <a:tcPr/>
                </a:tc>
              </a:tr>
            </a:tbl>
          </a:graphicData>
        </a:graphic>
      </p:graphicFrame>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基于决策表的测试</a:t>
            </a:r>
          </a:p>
        </p:txBody>
      </p:sp>
      <p:sp>
        <p:nvSpPr>
          <p:cNvPr id="25603" name="Rectangle 3"/>
          <p:cNvSpPr>
            <a:spLocks noGrp="1" noChangeArrowheads="1"/>
          </p:cNvSpPr>
          <p:nvPr>
            <p:ph type="body" idx="1"/>
          </p:nvPr>
        </p:nvSpPr>
        <p:spPr/>
        <p:txBody>
          <a:bodyPr/>
          <a:lstStyle/>
          <a:p>
            <a:pPr marL="358775" eaLnBrk="1" hangingPunct="1"/>
            <a:r>
              <a:rPr lang="zh-CN" altLang="en-US" sz="2800" dirty="0" smtClean="0"/>
              <a:t>基于决策表测试的优点和缺点</a:t>
            </a:r>
          </a:p>
          <a:p>
            <a:pPr lvl="1" eaLnBrk="1" hangingPunct="1"/>
            <a:r>
              <a:rPr lang="zh-CN" altLang="en-US" b="1" dirty="0" smtClean="0">
                <a:solidFill>
                  <a:srgbClr val="0000FF"/>
                </a:solidFill>
                <a:latin typeface="宋体" pitchFamily="2" charset="-122"/>
                <a:cs typeface="楷体_GB2312" pitchFamily="49" charset="-122"/>
              </a:rPr>
              <a:t>优点</a:t>
            </a:r>
            <a:r>
              <a:rPr lang="zh-CN" altLang="en-US" dirty="0" smtClean="0">
                <a:latin typeface="宋体" pitchFamily="2" charset="-122"/>
                <a:cs typeface="楷体_GB2312" pitchFamily="49" charset="-122"/>
              </a:rPr>
              <a:t>：</a:t>
            </a:r>
          </a:p>
          <a:p>
            <a:pPr lvl="1" eaLnBrk="1" hangingPunct="1">
              <a:buFont typeface="Arial" charset="0"/>
              <a:buNone/>
            </a:pPr>
            <a:r>
              <a:rPr lang="zh-CN" altLang="en-US" sz="3000" dirty="0" smtClean="0">
                <a:cs typeface="楷体_GB2312" pitchFamily="49" charset="-122"/>
              </a:rPr>
              <a:t>  </a:t>
            </a:r>
            <a:r>
              <a:rPr lang="zh-CN" altLang="en-US" sz="2600" dirty="0" smtClean="0">
                <a:cs typeface="楷体_GB2312" pitchFamily="49" charset="-122"/>
              </a:rPr>
              <a:t>它能把复杂的问题按各种可能的情况一一列举出来，</a:t>
            </a:r>
            <a:r>
              <a:rPr lang="zh-CN" altLang="en-US" sz="2600" b="1" dirty="0" smtClean="0">
                <a:solidFill>
                  <a:srgbClr val="0070C0"/>
                </a:solidFill>
                <a:cs typeface="楷体_GB2312" pitchFamily="49" charset="-122"/>
              </a:rPr>
              <a:t>简明而易于理解</a:t>
            </a:r>
            <a:r>
              <a:rPr lang="zh-CN" altLang="en-US" sz="2600" dirty="0" smtClean="0">
                <a:cs typeface="楷体_GB2312" pitchFamily="49" charset="-122"/>
              </a:rPr>
              <a:t>，也可</a:t>
            </a:r>
            <a:r>
              <a:rPr lang="zh-CN" altLang="en-US" sz="2600" b="1" dirty="0" smtClean="0">
                <a:solidFill>
                  <a:srgbClr val="0070C0"/>
                </a:solidFill>
                <a:cs typeface="楷体_GB2312" pitchFamily="49" charset="-122"/>
              </a:rPr>
              <a:t>避免遗漏</a:t>
            </a:r>
            <a:r>
              <a:rPr lang="zh-CN" altLang="en-US" sz="2600" dirty="0" smtClean="0">
                <a:cs typeface="楷体_GB2312" pitchFamily="49" charset="-122"/>
              </a:rPr>
              <a:t>。</a:t>
            </a:r>
          </a:p>
          <a:p>
            <a:pPr lvl="1" eaLnBrk="1" hangingPunct="1"/>
            <a:r>
              <a:rPr lang="zh-CN" altLang="en-US" b="1" dirty="0" smtClean="0">
                <a:solidFill>
                  <a:srgbClr val="0000FF"/>
                </a:solidFill>
                <a:latin typeface="宋体" pitchFamily="2" charset="-122"/>
                <a:cs typeface="楷体_GB2312" pitchFamily="49" charset="-122"/>
              </a:rPr>
              <a:t>缺点</a:t>
            </a:r>
            <a:r>
              <a:rPr lang="zh-CN" altLang="en-US" dirty="0" smtClean="0">
                <a:latin typeface="宋体" pitchFamily="2" charset="-122"/>
                <a:cs typeface="楷体_GB2312" pitchFamily="49" charset="-122"/>
              </a:rPr>
              <a:t>：</a:t>
            </a:r>
          </a:p>
          <a:p>
            <a:pPr lvl="2" eaLnBrk="1" hangingPunct="1">
              <a:buFont typeface="Arial" charset="0"/>
              <a:buNone/>
            </a:pPr>
            <a:r>
              <a:rPr lang="zh-CN" altLang="en-US" sz="2600" b="0" dirty="0" smtClean="0">
                <a:latin typeface="楷体" pitchFamily="49" charset="-122"/>
                <a:ea typeface="楷体" pitchFamily="49" charset="-122"/>
                <a:cs typeface="楷体_GB2312" pitchFamily="49" charset="-122"/>
              </a:rPr>
              <a:t>不能表达重复执行的动作，例如循环结构。</a:t>
            </a:r>
          </a:p>
          <a:p>
            <a:pPr marL="358775" eaLnBrk="1" hangingPunct="1"/>
            <a:endParaRPr lang="zh-CN" altLang="en-US" sz="2800"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实例：航空服务</a:t>
            </a:r>
            <a:endParaRPr lang="zh-CN" altLang="en-US" dirty="0"/>
          </a:p>
        </p:txBody>
      </p:sp>
      <p:sp>
        <p:nvSpPr>
          <p:cNvPr id="3" name="内容占位符 2"/>
          <p:cNvSpPr>
            <a:spLocks noGrp="1"/>
          </p:cNvSpPr>
          <p:nvPr>
            <p:ph idx="1"/>
          </p:nvPr>
        </p:nvSpPr>
        <p:spPr/>
        <p:txBody>
          <a:bodyPr/>
          <a:lstStyle/>
          <a:p>
            <a:r>
              <a:rPr lang="zh-CN" altLang="en-US" dirty="0"/>
              <a:t> </a:t>
            </a:r>
            <a:r>
              <a:rPr lang="zh-CN" altLang="en-US" dirty="0" smtClean="0"/>
              <a:t>某航空公司</a:t>
            </a:r>
            <a:r>
              <a:rPr lang="zh-CN" altLang="en-US" dirty="0"/>
              <a:t>有如下规定：</a:t>
            </a:r>
          </a:p>
          <a:p>
            <a:pPr lvl="1"/>
            <a:r>
              <a:rPr lang="zh-CN" altLang="en-US" dirty="0"/>
              <a:t>中国去欧美的航线所有座位都有食物供应。每个座位都可以播放电影</a:t>
            </a:r>
          </a:p>
          <a:p>
            <a:pPr lvl="1"/>
            <a:r>
              <a:rPr lang="zh-CN" altLang="en-US" dirty="0"/>
              <a:t>中国去非欧美的国外航线都有食物供应，只有商务仓可以播放电影</a:t>
            </a:r>
          </a:p>
          <a:p>
            <a:pPr lvl="1"/>
            <a:r>
              <a:rPr lang="zh-CN" altLang="en-US" dirty="0"/>
              <a:t>中国国内的航班的商务仓有食物供应，但是不可以播放电影</a:t>
            </a:r>
          </a:p>
          <a:p>
            <a:pPr lvl="1"/>
            <a:r>
              <a:rPr lang="zh-CN" altLang="en-US" dirty="0"/>
              <a:t>中国国内的航班的经济仓除非飞行时间大于</a:t>
            </a:r>
            <a:r>
              <a:rPr lang="en-US" altLang="zh-CN" dirty="0"/>
              <a:t>2</a:t>
            </a:r>
            <a:r>
              <a:rPr lang="zh-CN" altLang="en-US" dirty="0"/>
              <a:t>小时就有食物供应，但是不可以播放电影 </a:t>
            </a:r>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17</a:t>
            </a:fld>
            <a:endParaRPr lang="en-US" altLang="zh-CN"/>
          </a:p>
        </p:txBody>
      </p:sp>
    </p:spTree>
    <p:extLst>
      <p:ext uri="{BB962C8B-B14F-4D97-AF65-F5344CB8AC3E}">
        <p14:creationId xmlns:p14="http://schemas.microsoft.com/office/powerpoint/2010/main" val="243975893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实例：航空服务</a:t>
            </a:r>
          </a:p>
        </p:txBody>
      </p:sp>
      <p:sp>
        <p:nvSpPr>
          <p:cNvPr id="3" name="内容占位符 2"/>
          <p:cNvSpPr>
            <a:spLocks noGrp="1"/>
          </p:cNvSpPr>
          <p:nvPr>
            <p:ph idx="1"/>
          </p:nvPr>
        </p:nvSpPr>
        <p:spPr/>
        <p:txBody>
          <a:bodyPr/>
          <a:lstStyle/>
          <a:p>
            <a:r>
              <a:rPr lang="en-US" altLang="zh-CN" sz="2400" dirty="0" smtClean="0"/>
              <a:t>1</a:t>
            </a:r>
            <a:r>
              <a:rPr lang="zh-CN" altLang="en-US" sz="2400" dirty="0" smtClean="0"/>
              <a:t>、列出</a:t>
            </a:r>
            <a:r>
              <a:rPr lang="zh-CN" altLang="en-US" sz="2400" dirty="0"/>
              <a:t>所有条件桩和动作桩</a:t>
            </a:r>
          </a:p>
          <a:p>
            <a:pPr lvl="1"/>
            <a:r>
              <a:rPr lang="zh-CN" altLang="en-US" sz="2000" b="1" dirty="0"/>
              <a:t>等价类：</a:t>
            </a:r>
            <a:endParaRPr lang="zh-CN" altLang="en-US" sz="2000" dirty="0"/>
          </a:p>
          <a:p>
            <a:pPr lvl="2"/>
            <a:r>
              <a:rPr lang="zh-CN" altLang="en-US" sz="2000" dirty="0">
                <a:solidFill>
                  <a:srgbClr val="0000FF"/>
                </a:solidFill>
              </a:rPr>
              <a:t>    </a:t>
            </a:r>
            <a:r>
              <a:rPr lang="en-US" altLang="zh-CN" sz="2000" dirty="0">
                <a:solidFill>
                  <a:srgbClr val="0000FF"/>
                </a:solidFill>
              </a:rPr>
              <a:t>A1={</a:t>
            </a:r>
            <a:r>
              <a:rPr lang="zh-CN" altLang="en-US" sz="2000" dirty="0">
                <a:solidFill>
                  <a:srgbClr val="0000FF"/>
                </a:solidFill>
              </a:rPr>
              <a:t>航线为国外欧美航线</a:t>
            </a:r>
            <a:r>
              <a:rPr lang="en-US" altLang="zh-CN" sz="2000" dirty="0">
                <a:solidFill>
                  <a:srgbClr val="0000FF"/>
                </a:solidFill>
              </a:rPr>
              <a:t>}</a:t>
            </a:r>
          </a:p>
          <a:p>
            <a:pPr lvl="2"/>
            <a:r>
              <a:rPr lang="en-US" altLang="zh-CN" sz="2000" dirty="0">
                <a:solidFill>
                  <a:srgbClr val="0000FF"/>
                </a:solidFill>
              </a:rPr>
              <a:t>    A2={</a:t>
            </a:r>
            <a:r>
              <a:rPr lang="zh-CN" altLang="en-US" sz="2000" dirty="0">
                <a:solidFill>
                  <a:srgbClr val="0000FF"/>
                </a:solidFill>
              </a:rPr>
              <a:t>航线为国外非欧美航线</a:t>
            </a:r>
            <a:r>
              <a:rPr lang="en-US" altLang="zh-CN" sz="2000" dirty="0">
                <a:solidFill>
                  <a:srgbClr val="0000FF"/>
                </a:solidFill>
              </a:rPr>
              <a:t>}</a:t>
            </a:r>
          </a:p>
          <a:p>
            <a:pPr lvl="2"/>
            <a:r>
              <a:rPr lang="en-US" altLang="zh-CN" sz="2000" dirty="0">
                <a:solidFill>
                  <a:srgbClr val="0000FF"/>
                </a:solidFill>
              </a:rPr>
              <a:t>    A3={</a:t>
            </a:r>
            <a:r>
              <a:rPr lang="zh-CN" altLang="en-US" sz="2000" dirty="0">
                <a:solidFill>
                  <a:srgbClr val="0000FF"/>
                </a:solidFill>
              </a:rPr>
              <a:t>航线为国内航线</a:t>
            </a:r>
            <a:r>
              <a:rPr lang="en-US" altLang="zh-CN" sz="2000" dirty="0">
                <a:solidFill>
                  <a:srgbClr val="0000FF"/>
                </a:solidFill>
              </a:rPr>
              <a:t>}</a:t>
            </a:r>
          </a:p>
          <a:p>
            <a:pPr lvl="2"/>
            <a:r>
              <a:rPr lang="en-US" altLang="zh-CN" sz="2000" dirty="0">
                <a:solidFill>
                  <a:srgbClr val="FF0000"/>
                </a:solidFill>
              </a:rPr>
              <a:t>    P1={</a:t>
            </a:r>
            <a:r>
              <a:rPr lang="zh-CN" altLang="en-US" sz="2000" dirty="0">
                <a:solidFill>
                  <a:srgbClr val="FF0000"/>
                </a:solidFill>
              </a:rPr>
              <a:t>舱位为经济舱</a:t>
            </a:r>
            <a:r>
              <a:rPr lang="en-US" altLang="zh-CN" sz="2000" dirty="0">
                <a:solidFill>
                  <a:srgbClr val="FF0000"/>
                </a:solidFill>
              </a:rPr>
              <a:t>}</a:t>
            </a:r>
          </a:p>
          <a:p>
            <a:pPr lvl="2"/>
            <a:r>
              <a:rPr lang="en-US" altLang="zh-CN" sz="2000" dirty="0">
                <a:solidFill>
                  <a:srgbClr val="FF0000"/>
                </a:solidFill>
              </a:rPr>
              <a:t>    P2={</a:t>
            </a:r>
            <a:r>
              <a:rPr lang="zh-CN" altLang="en-US" sz="2000" dirty="0">
                <a:solidFill>
                  <a:srgbClr val="FF0000"/>
                </a:solidFill>
              </a:rPr>
              <a:t>舱位为商务舱</a:t>
            </a:r>
            <a:r>
              <a:rPr lang="en-US" altLang="zh-CN" sz="2000" dirty="0">
                <a:solidFill>
                  <a:srgbClr val="FF0000"/>
                </a:solidFill>
              </a:rPr>
              <a:t>}</a:t>
            </a:r>
          </a:p>
          <a:p>
            <a:pPr lvl="2"/>
            <a:r>
              <a:rPr lang="en-US" altLang="zh-CN" sz="2000" dirty="0">
                <a:solidFill>
                  <a:srgbClr val="006600"/>
                </a:solidFill>
              </a:rPr>
              <a:t>    T1={</a:t>
            </a:r>
            <a:r>
              <a:rPr lang="zh-CN" altLang="en-US" sz="2000" dirty="0">
                <a:solidFill>
                  <a:srgbClr val="006600"/>
                </a:solidFill>
              </a:rPr>
              <a:t>飞行时间大于</a:t>
            </a:r>
            <a:r>
              <a:rPr lang="en-US" altLang="zh-CN" sz="2000" dirty="0">
                <a:solidFill>
                  <a:srgbClr val="006600"/>
                </a:solidFill>
              </a:rPr>
              <a:t>2</a:t>
            </a:r>
            <a:r>
              <a:rPr lang="zh-CN" altLang="en-US" sz="2000" dirty="0">
                <a:solidFill>
                  <a:srgbClr val="006600"/>
                </a:solidFill>
              </a:rPr>
              <a:t>小时</a:t>
            </a:r>
            <a:r>
              <a:rPr lang="en-US" altLang="zh-CN" sz="2000" dirty="0">
                <a:solidFill>
                  <a:srgbClr val="006600"/>
                </a:solidFill>
              </a:rPr>
              <a:t>}</a:t>
            </a:r>
          </a:p>
          <a:p>
            <a:pPr lvl="2"/>
            <a:r>
              <a:rPr lang="en-US" altLang="zh-CN" sz="2000" dirty="0">
                <a:solidFill>
                  <a:srgbClr val="006600"/>
                </a:solidFill>
              </a:rPr>
              <a:t>    T2={</a:t>
            </a:r>
            <a:r>
              <a:rPr lang="zh-CN" altLang="en-US" sz="2000" dirty="0">
                <a:solidFill>
                  <a:srgbClr val="006600"/>
                </a:solidFill>
              </a:rPr>
              <a:t>飞行时间不大于</a:t>
            </a:r>
            <a:r>
              <a:rPr lang="en-US" altLang="zh-CN" sz="2000" dirty="0">
                <a:solidFill>
                  <a:srgbClr val="006600"/>
                </a:solidFill>
              </a:rPr>
              <a:t>2</a:t>
            </a:r>
            <a:r>
              <a:rPr lang="zh-CN" altLang="en-US" sz="2000" dirty="0">
                <a:solidFill>
                  <a:srgbClr val="006600"/>
                </a:solidFill>
              </a:rPr>
              <a:t>小时</a:t>
            </a:r>
            <a:r>
              <a:rPr lang="en-US" altLang="zh-CN" sz="2000" dirty="0">
                <a:solidFill>
                  <a:srgbClr val="006600"/>
                </a:solidFill>
              </a:rPr>
              <a:t>}</a:t>
            </a:r>
          </a:p>
          <a:p>
            <a:pPr lvl="1"/>
            <a:r>
              <a:rPr lang="zh-CN" altLang="en-US" sz="2000" b="1" dirty="0"/>
              <a:t>条件桩</a:t>
            </a:r>
            <a:endParaRPr lang="zh-CN" altLang="en-US" sz="2000" dirty="0"/>
          </a:p>
          <a:p>
            <a:pPr lvl="2"/>
            <a:r>
              <a:rPr lang="zh-CN" altLang="en-US" sz="2000" dirty="0"/>
              <a:t>    </a:t>
            </a:r>
            <a:r>
              <a:rPr lang="en-US" altLang="zh-CN" sz="2000" dirty="0"/>
              <a:t>C1</a:t>
            </a:r>
            <a:r>
              <a:rPr lang="zh-CN" altLang="en-US" sz="2000" dirty="0"/>
              <a:t>：航线为</a:t>
            </a:r>
            <a:r>
              <a:rPr lang="en-US" altLang="zh-CN" sz="2000" dirty="0"/>
              <a:t>{A1,A2,A3}</a:t>
            </a:r>
            <a:r>
              <a:rPr lang="zh-CN" altLang="en-US" sz="2000" dirty="0"/>
              <a:t>之一</a:t>
            </a:r>
          </a:p>
          <a:p>
            <a:pPr lvl="2"/>
            <a:r>
              <a:rPr lang="zh-CN" altLang="en-US" sz="2000" dirty="0"/>
              <a:t>    </a:t>
            </a:r>
            <a:r>
              <a:rPr lang="en-US" altLang="zh-CN" sz="2000" dirty="0"/>
              <a:t>C2</a:t>
            </a:r>
            <a:r>
              <a:rPr lang="zh-CN" altLang="en-US" sz="2000" dirty="0"/>
              <a:t>：舱位为</a:t>
            </a:r>
            <a:r>
              <a:rPr lang="en-US" altLang="zh-CN" sz="2000" dirty="0"/>
              <a:t>{P1,P2}</a:t>
            </a:r>
            <a:r>
              <a:rPr lang="zh-CN" altLang="en-US" sz="2000" dirty="0"/>
              <a:t>之一</a:t>
            </a:r>
          </a:p>
          <a:p>
            <a:pPr lvl="2"/>
            <a:r>
              <a:rPr lang="zh-CN" altLang="en-US" sz="2000" dirty="0"/>
              <a:t>    </a:t>
            </a:r>
            <a:r>
              <a:rPr lang="en-US" altLang="zh-CN" sz="2000" dirty="0"/>
              <a:t>C3</a:t>
            </a:r>
            <a:r>
              <a:rPr lang="zh-CN" altLang="en-US" sz="2000" dirty="0"/>
              <a:t>：飞行时间为</a:t>
            </a:r>
            <a:r>
              <a:rPr lang="en-US" altLang="zh-CN" sz="2000" dirty="0"/>
              <a:t>{T1,T2}</a:t>
            </a:r>
            <a:r>
              <a:rPr lang="zh-CN" altLang="en-US" sz="2000" dirty="0" smtClean="0"/>
              <a:t>之一</a:t>
            </a:r>
            <a:endParaRPr lang="zh-CN" altLang="en-US" sz="2000"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18</a:t>
            </a:fld>
            <a:endParaRPr lang="en-US" altLang="zh-CN" dirty="0"/>
          </a:p>
        </p:txBody>
      </p:sp>
      <p:sp>
        <p:nvSpPr>
          <p:cNvPr id="6" name="内容占位符 2"/>
          <p:cNvSpPr txBox="1">
            <a:spLocks/>
          </p:cNvSpPr>
          <p:nvPr/>
        </p:nvSpPr>
        <p:spPr bwMode="auto">
          <a:xfrm>
            <a:off x="5410200" y="4638675"/>
            <a:ext cx="38862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0000" indent="-342900" algn="l" rtl="0" eaLnBrk="0" fontAlgn="base" hangingPunct="0">
              <a:spcBef>
                <a:spcPts val="600"/>
              </a:spcBef>
              <a:spcAft>
                <a:spcPts val="600"/>
              </a:spcAft>
              <a:buClr>
                <a:srgbClr val="006600"/>
              </a:buClr>
              <a:buSzPct val="75000"/>
              <a:buFont typeface="Wingdings" pitchFamily="2" charset="2"/>
              <a:buChar char="l"/>
              <a:defRPr sz="2600">
                <a:solidFill>
                  <a:schemeClr val="tx1"/>
                </a:solidFill>
                <a:latin typeface="黑体" pitchFamily="49" charset="-122"/>
                <a:ea typeface="黑体" pitchFamily="49" charset="-122"/>
                <a:cs typeface="+mn-cs"/>
              </a:defRPr>
            </a:lvl1pPr>
            <a:lvl2pPr marL="742950" indent="-285750" algn="l" rtl="0" eaLnBrk="0" fontAlgn="base" hangingPunct="0">
              <a:spcBef>
                <a:spcPts val="600"/>
              </a:spcBef>
              <a:spcAft>
                <a:spcPts val="600"/>
              </a:spcAft>
              <a:buClr>
                <a:srgbClr val="008000"/>
              </a:buClr>
              <a:buSzPct val="70000"/>
              <a:buFont typeface="Wingdings" pitchFamily="2" charset="2"/>
              <a:buChar char="Ø"/>
              <a:defRPr sz="2400" b="0">
                <a:solidFill>
                  <a:schemeClr val="tx1"/>
                </a:solidFill>
                <a:latin typeface="楷体" pitchFamily="49" charset="-122"/>
                <a:ea typeface="楷体"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200" b="1">
                <a:solidFill>
                  <a:schemeClr val="tx1"/>
                </a:solidFill>
                <a:latin typeface="宋体" pitchFamily="2" charset="-122"/>
                <a:ea typeface="宋体" pitchFamily="2" charset="-122"/>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a:lstStyle>
          <a:p>
            <a:pPr lvl="1"/>
            <a:r>
              <a:rPr lang="zh-CN" altLang="en-US" sz="2000" b="1" i="0" kern="0" dirty="0" smtClean="0"/>
              <a:t>动作桩</a:t>
            </a:r>
            <a:endParaRPr lang="zh-CN" altLang="en-US" sz="2000" i="0" kern="0" dirty="0" smtClean="0"/>
          </a:p>
          <a:p>
            <a:pPr lvl="2"/>
            <a:r>
              <a:rPr lang="zh-CN" altLang="en-US" sz="2000" i="0" kern="0" dirty="0" smtClean="0"/>
              <a:t>    </a:t>
            </a:r>
            <a:r>
              <a:rPr lang="en-US" altLang="zh-CN" sz="2000" i="0" kern="0" dirty="0" smtClean="0"/>
              <a:t>A1</a:t>
            </a:r>
            <a:r>
              <a:rPr lang="zh-CN" altLang="en-US" sz="2000" i="0" kern="0" dirty="0" smtClean="0"/>
              <a:t>：食物供应</a:t>
            </a:r>
          </a:p>
          <a:p>
            <a:pPr lvl="2"/>
            <a:r>
              <a:rPr lang="zh-CN" altLang="en-US" sz="2000" i="0" kern="0" dirty="0" smtClean="0"/>
              <a:t>    </a:t>
            </a:r>
            <a:r>
              <a:rPr lang="en-US" altLang="zh-CN" sz="2000" i="0" kern="0" dirty="0" smtClean="0"/>
              <a:t>A2</a:t>
            </a:r>
            <a:r>
              <a:rPr lang="zh-CN" altLang="en-US" sz="2000" i="0" kern="0" dirty="0" smtClean="0"/>
              <a:t>：电影播放</a:t>
            </a:r>
            <a:endParaRPr lang="zh-CN" altLang="en-US" sz="2000" i="0" kern="0" dirty="0"/>
          </a:p>
        </p:txBody>
      </p:sp>
    </p:spTree>
    <p:extLst>
      <p:ext uri="{BB962C8B-B14F-4D97-AF65-F5344CB8AC3E}">
        <p14:creationId xmlns:p14="http://schemas.microsoft.com/office/powerpoint/2010/main" val="16283374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实例：航空服务</a:t>
            </a:r>
          </a:p>
        </p:txBody>
      </p:sp>
      <p:sp>
        <p:nvSpPr>
          <p:cNvPr id="3" name="内容占位符 2"/>
          <p:cNvSpPr>
            <a:spLocks noGrp="1"/>
          </p:cNvSpPr>
          <p:nvPr>
            <p:ph idx="1"/>
          </p:nvPr>
        </p:nvSpPr>
        <p:spPr/>
        <p:txBody>
          <a:bodyPr/>
          <a:lstStyle/>
          <a:p>
            <a:r>
              <a:rPr lang="en-US" altLang="zh-CN" dirty="0" smtClean="0"/>
              <a:t>2</a:t>
            </a:r>
            <a:r>
              <a:rPr lang="zh-CN" altLang="en-US" dirty="0" smtClean="0"/>
              <a:t>、确定</a:t>
            </a:r>
            <a:r>
              <a:rPr lang="zh-CN" altLang="en-US" dirty="0"/>
              <a:t>规则的个数</a:t>
            </a:r>
          </a:p>
          <a:p>
            <a:pPr lvl="1"/>
            <a:r>
              <a:rPr lang="zh-CN" altLang="en-US" dirty="0"/>
              <a:t>    </a:t>
            </a:r>
            <a:r>
              <a:rPr lang="en-US" altLang="zh-CN" dirty="0"/>
              <a:t>3x2x2=12</a:t>
            </a:r>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19</a:t>
            </a:fld>
            <a:endParaRPr lang="en-US" altLang="zh-CN"/>
          </a:p>
        </p:txBody>
      </p:sp>
    </p:spTree>
    <p:extLst>
      <p:ext uri="{BB962C8B-B14F-4D97-AF65-F5344CB8AC3E}">
        <p14:creationId xmlns:p14="http://schemas.microsoft.com/office/powerpoint/2010/main" val="27686756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endParaRPr lang="zh-CN" altLang="en-US" smtClean="0"/>
          </a:p>
        </p:txBody>
      </p:sp>
      <p:sp>
        <p:nvSpPr>
          <p:cNvPr id="10243" name="内容占位符 2"/>
          <p:cNvSpPr>
            <a:spLocks noGrp="1"/>
          </p:cNvSpPr>
          <p:nvPr>
            <p:ph idx="1"/>
          </p:nvPr>
        </p:nvSpPr>
        <p:spPr/>
        <p:txBody>
          <a:bodyPr/>
          <a:lstStyle/>
          <a:p>
            <a:pPr marL="358775"/>
            <a:r>
              <a:rPr lang="zh-CN" altLang="en-US" smtClean="0"/>
              <a:t>黑盒测试用例设计方法包括：</a:t>
            </a:r>
          </a:p>
          <a:p>
            <a:pPr lvl="1"/>
            <a:r>
              <a:rPr lang="zh-CN" altLang="en-US" b="1" smtClean="0">
                <a:solidFill>
                  <a:srgbClr val="0000FF"/>
                </a:solidFill>
                <a:cs typeface="楷体_GB2312" pitchFamily="49" charset="-122"/>
              </a:rPr>
              <a:t>等价类划分法</a:t>
            </a:r>
          </a:p>
          <a:p>
            <a:pPr lvl="1"/>
            <a:r>
              <a:rPr lang="zh-CN" altLang="en-US" b="1" smtClean="0">
                <a:solidFill>
                  <a:srgbClr val="0000FF"/>
                </a:solidFill>
                <a:cs typeface="楷体_GB2312" pitchFamily="49" charset="-122"/>
              </a:rPr>
              <a:t>边界值分析法</a:t>
            </a:r>
          </a:p>
          <a:p>
            <a:pPr lvl="1"/>
            <a:r>
              <a:rPr lang="zh-CN" altLang="en-US" smtClean="0">
                <a:cs typeface="楷体_GB2312" pitchFamily="49" charset="-122"/>
              </a:rPr>
              <a:t>因果图法</a:t>
            </a:r>
          </a:p>
          <a:p>
            <a:pPr lvl="1"/>
            <a:r>
              <a:rPr lang="zh-CN" altLang="en-US" smtClean="0">
                <a:cs typeface="楷体_GB2312" pitchFamily="49" charset="-122"/>
              </a:rPr>
              <a:t>基于决策表的测试法</a:t>
            </a:r>
            <a:endParaRPr lang="en-US" altLang="zh-CN" smtClean="0">
              <a:cs typeface="楷体_GB2312" pitchFamily="49" charset="-122"/>
            </a:endParaRPr>
          </a:p>
          <a:p>
            <a:pPr lvl="1"/>
            <a:r>
              <a:rPr lang="zh-CN" altLang="en-US" smtClean="0">
                <a:cs typeface="楷体_GB2312" pitchFamily="49" charset="-122"/>
              </a:rPr>
              <a:t>正交实验设计法</a:t>
            </a:r>
          </a:p>
          <a:p>
            <a:pPr lvl="1"/>
            <a:r>
              <a:rPr lang="zh-CN" altLang="en-US" smtClean="0">
                <a:cs typeface="楷体_GB2312" pitchFamily="49" charset="-122"/>
              </a:rPr>
              <a:t>功能图法</a:t>
            </a:r>
            <a:endParaRPr lang="en-US" altLang="zh-CN" smtClean="0">
              <a:cs typeface="楷体_GB2312" pitchFamily="49" charset="-122"/>
            </a:endParaRPr>
          </a:p>
          <a:p>
            <a:pPr lvl="1"/>
            <a:r>
              <a:rPr lang="zh-CN" altLang="en-US" smtClean="0">
                <a:cs typeface="楷体_GB2312" pitchFamily="49" charset="-122"/>
              </a:rPr>
              <a:t>判定表组成法</a:t>
            </a:r>
            <a:endParaRPr lang="en-US" altLang="zh-CN" smtClean="0">
              <a:cs typeface="楷体_GB2312" pitchFamily="49" charset="-122"/>
            </a:endParaRPr>
          </a:p>
          <a:p>
            <a:pPr lvl="1"/>
            <a:r>
              <a:rPr lang="en-US" altLang="zh-CN" smtClean="0">
                <a:cs typeface="楷体_GB2312" pitchFamily="49" charset="-122"/>
              </a:rPr>
              <a:t>......</a:t>
            </a:r>
            <a:endParaRPr lang="zh-CN" altLang="en-US" smtClean="0">
              <a:cs typeface="楷体_GB2312" pitchFamily="49" charset="-122"/>
            </a:endParaRPr>
          </a:p>
          <a:p>
            <a:pPr marL="358775"/>
            <a:endParaRPr lang="zh-CN" altLang="en-US" smtClean="0"/>
          </a:p>
        </p:txBody>
      </p:sp>
      <p:sp>
        <p:nvSpPr>
          <p:cNvPr id="10244" name="页脚占位符 3"/>
          <p:cNvSpPr>
            <a:spLocks noGrp="1"/>
          </p:cNvSpPr>
          <p:nvPr>
            <p:ph type="ftr" sz="quarter" idx="10"/>
          </p:nvPr>
        </p:nvSpPr>
        <p:spPr>
          <a:noFill/>
        </p:spPr>
        <p:txBody>
          <a:bodyPr/>
          <a:lstStyle/>
          <a:p>
            <a:fld id="{6CFEB809-512F-4878-8E72-E2E5E2366AE3}" type="slidenum">
              <a:rPr lang="en-US" altLang="zh-CN" smtClean="0"/>
              <a:pPr/>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实例：航空服务</a:t>
            </a:r>
          </a:p>
        </p:txBody>
      </p:sp>
      <p:sp>
        <p:nvSpPr>
          <p:cNvPr id="3" name="内容占位符 2"/>
          <p:cNvSpPr>
            <a:spLocks noGrp="1"/>
          </p:cNvSpPr>
          <p:nvPr>
            <p:ph idx="1"/>
          </p:nvPr>
        </p:nvSpPr>
        <p:spPr/>
        <p:txBody>
          <a:bodyPr/>
          <a:lstStyle/>
          <a:p>
            <a:r>
              <a:rPr lang="zh-CN" altLang="en-US" dirty="0" smtClean="0"/>
              <a:t>填入</a:t>
            </a:r>
            <a:r>
              <a:rPr lang="zh-CN" altLang="en-US" dirty="0"/>
              <a:t>条件项和动作项，得到初始决策表</a:t>
            </a:r>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20</a:t>
            </a:fld>
            <a:endParaRPr lang="en-US" altLang="zh-CN"/>
          </a:p>
        </p:txBody>
      </p:sp>
      <p:pic>
        <p:nvPicPr>
          <p:cNvPr id="5" name="图片 4"/>
          <p:cNvPicPr>
            <a:picLocks noChangeAspect="1"/>
          </p:cNvPicPr>
          <p:nvPr/>
        </p:nvPicPr>
        <p:blipFill>
          <a:blip r:embed="rId2"/>
          <a:stretch>
            <a:fillRect/>
          </a:stretch>
        </p:blipFill>
        <p:spPr>
          <a:xfrm>
            <a:off x="228600" y="1828800"/>
            <a:ext cx="8533806" cy="4114800"/>
          </a:xfrm>
          <a:prstGeom prst="rect">
            <a:avLst/>
          </a:prstGeom>
        </p:spPr>
      </p:pic>
    </p:spTree>
    <p:extLst>
      <p:ext uri="{BB962C8B-B14F-4D97-AF65-F5344CB8AC3E}">
        <p14:creationId xmlns:p14="http://schemas.microsoft.com/office/powerpoint/2010/main" val="27664198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实例：航空服务</a:t>
            </a:r>
          </a:p>
        </p:txBody>
      </p:sp>
      <p:sp>
        <p:nvSpPr>
          <p:cNvPr id="3" name="内容占位符 2"/>
          <p:cNvSpPr>
            <a:spLocks noGrp="1"/>
          </p:cNvSpPr>
          <p:nvPr>
            <p:ph idx="1"/>
          </p:nvPr>
        </p:nvSpPr>
        <p:spPr/>
        <p:txBody>
          <a:bodyPr/>
          <a:lstStyle/>
          <a:p>
            <a:r>
              <a:rPr lang="en-US" altLang="zh-CN" dirty="0" smtClean="0"/>
              <a:t>4</a:t>
            </a:r>
            <a:r>
              <a:rPr lang="zh-CN" altLang="en-US" dirty="0" smtClean="0"/>
              <a:t>、简化</a:t>
            </a:r>
            <a:r>
              <a:rPr lang="zh-CN" altLang="en-US" dirty="0"/>
              <a:t>决策表，合并相似规则</a:t>
            </a:r>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21</a:t>
            </a:fld>
            <a:endParaRPr lang="en-US" altLang="zh-CN"/>
          </a:p>
        </p:txBody>
      </p:sp>
      <p:pic>
        <p:nvPicPr>
          <p:cNvPr id="5" name="图片 4"/>
          <p:cNvPicPr>
            <a:picLocks noChangeAspect="1"/>
          </p:cNvPicPr>
          <p:nvPr/>
        </p:nvPicPr>
        <p:blipFill>
          <a:blip r:embed="rId2"/>
          <a:stretch>
            <a:fillRect/>
          </a:stretch>
        </p:blipFill>
        <p:spPr>
          <a:xfrm>
            <a:off x="2093997" y="1828800"/>
            <a:ext cx="4343229" cy="3860648"/>
          </a:xfrm>
          <a:prstGeom prst="rect">
            <a:avLst/>
          </a:prstGeom>
        </p:spPr>
      </p:pic>
    </p:spTree>
    <p:extLst>
      <p:ext uri="{BB962C8B-B14F-4D97-AF65-F5344CB8AC3E}">
        <p14:creationId xmlns:p14="http://schemas.microsoft.com/office/powerpoint/2010/main" val="2118746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实例：航空服务</a:t>
            </a:r>
          </a:p>
        </p:txBody>
      </p:sp>
      <p:sp>
        <p:nvSpPr>
          <p:cNvPr id="3" name="内容占位符 2"/>
          <p:cNvSpPr>
            <a:spLocks noGrp="1"/>
          </p:cNvSpPr>
          <p:nvPr>
            <p:ph idx="1"/>
          </p:nvPr>
        </p:nvSpPr>
        <p:spPr/>
        <p:txBody>
          <a:bodyPr/>
          <a:lstStyle/>
          <a:p>
            <a:r>
              <a:rPr lang="en-US" altLang="zh-CN" dirty="0" smtClean="0"/>
              <a:t>5</a:t>
            </a:r>
            <a:r>
              <a:rPr lang="zh-CN" altLang="en-US" dirty="0" smtClean="0"/>
              <a:t>、根据</a:t>
            </a:r>
            <a:r>
              <a:rPr lang="zh-CN" altLang="en-US" dirty="0"/>
              <a:t>决策表设计测试用例</a:t>
            </a:r>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22</a:t>
            </a:fld>
            <a:endParaRPr lang="en-US" altLang="zh-CN"/>
          </a:p>
        </p:txBody>
      </p:sp>
      <p:pic>
        <p:nvPicPr>
          <p:cNvPr id="5" name="图片 4"/>
          <p:cNvPicPr>
            <a:picLocks noChangeAspect="1"/>
          </p:cNvPicPr>
          <p:nvPr/>
        </p:nvPicPr>
        <p:blipFill>
          <a:blip r:embed="rId2"/>
          <a:stretch>
            <a:fillRect/>
          </a:stretch>
        </p:blipFill>
        <p:spPr>
          <a:xfrm>
            <a:off x="762000" y="1752600"/>
            <a:ext cx="6904182" cy="4000410"/>
          </a:xfrm>
          <a:prstGeom prst="rect">
            <a:avLst/>
          </a:prstGeom>
        </p:spPr>
      </p:pic>
    </p:spTree>
    <p:extLst>
      <p:ext uri="{BB962C8B-B14F-4D97-AF65-F5344CB8AC3E}">
        <p14:creationId xmlns:p14="http://schemas.microsoft.com/office/powerpoint/2010/main" val="16507524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r>
              <a:rPr lang="zh-CN" altLang="en-US" smtClean="0"/>
              <a:t>基于决策表的测试</a:t>
            </a:r>
            <a:endParaRPr lang="en-US" altLang="zh-CN" smtClean="0"/>
          </a:p>
          <a:p>
            <a:r>
              <a:rPr lang="zh-CN" altLang="en-US" smtClean="0">
                <a:solidFill>
                  <a:srgbClr val="FF0000"/>
                </a:solidFill>
              </a:rPr>
              <a:t>因果图法</a:t>
            </a:r>
            <a:endParaRPr lang="en-US" altLang="zh-CN" smtClean="0">
              <a:solidFill>
                <a:srgbClr val="FF0000"/>
              </a:solidFill>
            </a:endParaRPr>
          </a:p>
          <a:p>
            <a:r>
              <a:rPr lang="zh-CN" altLang="en-US" smtClean="0"/>
              <a:t>正交实验法</a:t>
            </a:r>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23</a:t>
            </a:fld>
            <a:endParaRPr lang="en-US" altLang="zh-CN"/>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body" idx="1"/>
          </p:nvPr>
        </p:nvSpPr>
        <p:spPr>
          <a:xfrm>
            <a:off x="304800" y="762000"/>
            <a:ext cx="8588375" cy="4191000"/>
          </a:xfrm>
        </p:spPr>
        <p:txBody>
          <a:bodyPr/>
          <a:lstStyle/>
          <a:p>
            <a:pPr>
              <a:buFont typeface="Wingdings" pitchFamily="2" charset="2"/>
              <a:buNone/>
            </a:pPr>
            <a:r>
              <a:rPr lang="zh-CN" altLang="en-US" smtClean="0"/>
              <a:t> </a:t>
            </a:r>
            <a:endParaRPr lang="zh-CN" altLang="en-US"/>
          </a:p>
          <a:p>
            <a:pPr>
              <a:spcBef>
                <a:spcPct val="0"/>
              </a:spcBef>
            </a:pPr>
            <a:r>
              <a:rPr lang="zh-CN" altLang="en-US" smtClean="0"/>
              <a:t>因</a:t>
            </a:r>
            <a:r>
              <a:rPr lang="zh-CN" altLang="en-US"/>
              <a:t>果图法是一种</a:t>
            </a:r>
            <a:r>
              <a:rPr lang="zh-CN" altLang="en-US">
                <a:solidFill>
                  <a:srgbClr val="FF0000"/>
                </a:solidFill>
              </a:rPr>
              <a:t>利用图解法分析输入的各种组合情况</a:t>
            </a:r>
            <a:r>
              <a:rPr lang="zh-CN" altLang="en-US"/>
              <a:t>，从而设计测试用例的方法，它适合于检查程序输入条件的各种组合情况。</a:t>
            </a:r>
          </a:p>
          <a:p>
            <a:pPr>
              <a:spcBef>
                <a:spcPct val="0"/>
              </a:spcBef>
            </a:pPr>
            <a:endParaRPr lang="zh-CN" altLang="en-US"/>
          </a:p>
        </p:txBody>
      </p:sp>
      <p:sp>
        <p:nvSpPr>
          <p:cNvPr id="1003524" name="Rectangle 4"/>
          <p:cNvSpPr>
            <a:spLocks noGrp="1" noChangeArrowheads="1"/>
          </p:cNvSpPr>
          <p:nvPr>
            <p:ph type="title"/>
          </p:nvPr>
        </p:nvSpPr>
        <p:spPr>
          <a:noFill/>
          <a:ln/>
        </p:spPr>
        <p:txBody>
          <a:bodyPr/>
          <a:lstStyle/>
          <a:p>
            <a:r>
              <a:rPr lang="zh-CN" altLang="en-US" smtClean="0">
                <a:latin typeface="楷体_GB2312" pitchFamily="49" charset="-122"/>
              </a:rPr>
              <a:t>因</a:t>
            </a:r>
            <a:r>
              <a:rPr lang="zh-CN" altLang="en-US">
                <a:latin typeface="楷体_GB2312" pitchFamily="49" charset="-122"/>
              </a:rPr>
              <a:t>果图法</a:t>
            </a:r>
          </a:p>
        </p:txBody>
      </p:sp>
      <p:pic>
        <p:nvPicPr>
          <p:cNvPr id="25602" name="Picture 2" descr="http://img8.3lian.com/mb/01/22/54.jpg"/>
          <p:cNvPicPr>
            <a:picLocks noChangeAspect="1" noChangeArrowheads="1"/>
          </p:cNvPicPr>
          <p:nvPr/>
        </p:nvPicPr>
        <p:blipFill>
          <a:blip r:embed="rId3"/>
          <a:srcRect/>
          <a:stretch>
            <a:fillRect/>
          </a:stretch>
        </p:blipFill>
        <p:spPr bwMode="auto">
          <a:xfrm>
            <a:off x="1524000" y="2895600"/>
            <a:ext cx="5638800" cy="3352800"/>
          </a:xfrm>
          <a:prstGeom prst="rect">
            <a:avLst/>
          </a:prstGeom>
          <a:noFill/>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zh-CN" altLang="en-US"/>
              <a:t>因果图法</a:t>
            </a:r>
          </a:p>
        </p:txBody>
      </p:sp>
      <p:sp>
        <p:nvSpPr>
          <p:cNvPr id="991235" name="Rectangle 3"/>
          <p:cNvSpPr>
            <a:spLocks noGrp="1" noChangeArrowheads="1"/>
          </p:cNvSpPr>
          <p:nvPr>
            <p:ph type="body" idx="1"/>
          </p:nvPr>
        </p:nvSpPr>
        <p:spPr>
          <a:xfrm>
            <a:off x="431800" y="990600"/>
            <a:ext cx="8388350" cy="3005138"/>
          </a:xfrm>
        </p:spPr>
        <p:txBody>
          <a:bodyPr/>
          <a:lstStyle/>
          <a:p>
            <a:r>
              <a:rPr lang="zh-CN" altLang="en-US" sz="2400"/>
              <a:t>通过因果图，可以建立</a:t>
            </a:r>
            <a:r>
              <a:rPr lang="zh-CN" altLang="en-US" sz="2400">
                <a:solidFill>
                  <a:srgbClr val="0000FF"/>
                </a:solidFill>
              </a:rPr>
              <a:t>输入条件和输出之间的逻辑模型</a:t>
            </a:r>
            <a:r>
              <a:rPr lang="zh-CN" altLang="en-US" sz="2400"/>
              <a:t>，从而比较容易确定输入条件组合和输出之间的逻辑关系，有利于设计全面的测试用例</a:t>
            </a:r>
            <a:r>
              <a:rPr lang="zh-CN" altLang="en-US">
                <a:ea typeface="宋体" charset="-122"/>
              </a:rPr>
              <a:t> </a:t>
            </a:r>
          </a:p>
        </p:txBody>
      </p:sp>
      <p:pic>
        <p:nvPicPr>
          <p:cNvPr id="991237" name="Picture 5" descr="6-2"/>
          <p:cNvPicPr>
            <a:picLocks noChangeAspect="1" noChangeArrowheads="1"/>
          </p:cNvPicPr>
          <p:nvPr/>
        </p:nvPicPr>
        <p:blipFill>
          <a:blip r:embed="rId3"/>
          <a:srcRect/>
          <a:stretch>
            <a:fillRect/>
          </a:stretch>
        </p:blipFill>
        <p:spPr bwMode="auto">
          <a:xfrm>
            <a:off x="1547813" y="2286000"/>
            <a:ext cx="6529387" cy="2590800"/>
          </a:xfrm>
          <a:prstGeom prst="rect">
            <a:avLst/>
          </a:prstGeom>
          <a:noFill/>
          <a:ln>
            <a:solidFill>
              <a:srgbClr val="008000"/>
            </a:solidFill>
          </a:ln>
        </p:spPr>
      </p:pic>
      <p:sp>
        <p:nvSpPr>
          <p:cNvPr id="991239" name="Rectangle 7"/>
          <p:cNvSpPr>
            <a:spLocks noChangeArrowheads="1"/>
          </p:cNvSpPr>
          <p:nvPr/>
        </p:nvSpPr>
        <p:spPr bwMode="auto">
          <a:xfrm>
            <a:off x="755650" y="5029200"/>
            <a:ext cx="7848600" cy="1108075"/>
          </a:xfrm>
          <a:prstGeom prst="rect">
            <a:avLst/>
          </a:prstGeom>
          <a:solidFill>
            <a:schemeClr val="bg1">
              <a:lumMod val="95000"/>
            </a:schemeClr>
          </a:solidFill>
          <a:ln w="9525">
            <a:solidFill>
              <a:srgbClr val="008000"/>
            </a:solidFill>
            <a:miter lim="800000"/>
            <a:headEnd/>
            <a:tailEnd/>
          </a:ln>
          <a:effectLst/>
        </p:spPr>
        <p:txBody>
          <a:bodyPr wrap="none" anchor="ctr"/>
          <a:lstStyle/>
          <a:p>
            <a:pPr algn="ctr"/>
            <a:r>
              <a:rPr lang="zh-CN" altLang="en-US" sz="2000" b="1" i="0">
                <a:solidFill>
                  <a:srgbClr val="0000FF"/>
                </a:solidFill>
                <a:ea typeface="宋体" charset="-122"/>
              </a:rPr>
              <a:t>上图是传统的因果图分析的工具，与测试用例采用的因果图不同。</a:t>
            </a:r>
          </a:p>
          <a:p>
            <a:pPr algn="ctr"/>
            <a:r>
              <a:rPr lang="zh-CN" altLang="en-US" sz="2000" b="1" i="0">
                <a:solidFill>
                  <a:srgbClr val="0000FF"/>
                </a:solidFill>
                <a:ea typeface="宋体" charset="-122"/>
              </a:rPr>
              <a:t>传统的因果图就是著名的</a:t>
            </a:r>
            <a:r>
              <a:rPr lang="zh-CN" altLang="en-US" sz="2000" b="1" i="0">
                <a:solidFill>
                  <a:srgbClr val="FF0000"/>
                </a:solidFill>
                <a:ea typeface="宋体" charset="-122"/>
              </a:rPr>
              <a:t>鱼骨图</a:t>
            </a:r>
            <a:r>
              <a:rPr lang="zh-CN" altLang="en-US" sz="2000" b="1" i="0">
                <a:solidFill>
                  <a:srgbClr val="0000FF"/>
                </a:solidFill>
                <a:ea typeface="宋体" charset="-122"/>
              </a:rPr>
              <a:t>方法，用来分析复杂的问题。</a:t>
            </a:r>
          </a:p>
          <a:p>
            <a:pPr algn="ctr"/>
            <a:r>
              <a:rPr lang="zh-CN" altLang="en-US" sz="2000" b="1" i="0">
                <a:solidFill>
                  <a:srgbClr val="0000FF"/>
                </a:solidFill>
                <a:ea typeface="宋体" charset="-122"/>
              </a:rPr>
              <a:t>对引起某种问题的因素不断进行细化，从而找出问题产生的根源</a:t>
            </a:r>
            <a:r>
              <a:rPr lang="zh-CN" altLang="en-US" sz="2000" b="1" i="0" smtClean="0">
                <a:solidFill>
                  <a:srgbClr val="0000FF"/>
                </a:solidFill>
                <a:ea typeface="宋体" charset="-122"/>
              </a:rPr>
              <a:t>。</a:t>
            </a:r>
            <a:endParaRPr lang="zh-CN" altLang="en-US" sz="2000" i="0">
              <a:solidFill>
                <a:srgbClr val="0000FF"/>
              </a:solidFill>
              <a:ea typeface="宋体" charset="-122"/>
            </a:endParaRPr>
          </a:p>
        </p:txBody>
      </p:sp>
      <p:sp>
        <p:nvSpPr>
          <p:cNvPr id="991240" name="Rectangle 8"/>
          <p:cNvSpPr>
            <a:spLocks noChangeArrowheads="1"/>
          </p:cNvSpPr>
          <p:nvPr/>
        </p:nvSpPr>
        <p:spPr bwMode="auto">
          <a:xfrm>
            <a:off x="304801" y="2590800"/>
            <a:ext cx="914400" cy="1477328"/>
          </a:xfrm>
          <a:prstGeom prst="rect">
            <a:avLst/>
          </a:prstGeom>
          <a:noFill/>
          <a:ln w="9525">
            <a:noFill/>
            <a:miter lim="800000"/>
            <a:headEnd/>
            <a:tailEnd/>
          </a:ln>
          <a:effectLst/>
        </p:spPr>
        <p:txBody>
          <a:bodyPr wrap="square">
            <a:spAutoFit/>
          </a:bodyPr>
          <a:lstStyle/>
          <a:p>
            <a:r>
              <a:rPr lang="zh-CN" altLang="en-US" smtClean="0">
                <a:ea typeface="宋体" charset="-122"/>
              </a:rPr>
              <a:t>根</a:t>
            </a:r>
            <a:r>
              <a:rPr lang="zh-CN" altLang="en-US">
                <a:ea typeface="宋体" charset="-122"/>
              </a:rPr>
              <a:t>本原因分析的“鱼骨图”法</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输入与输出关系 </a:t>
            </a:r>
          </a:p>
        </p:txBody>
      </p:sp>
      <p:sp>
        <p:nvSpPr>
          <p:cNvPr id="3" name="内容占位符 2"/>
          <p:cNvSpPr>
            <a:spLocks noGrp="1"/>
          </p:cNvSpPr>
          <p:nvPr>
            <p:ph idx="1"/>
          </p:nvPr>
        </p:nvSpPr>
        <p:spPr/>
        <p:txBody>
          <a:bodyPr/>
          <a:lstStyle/>
          <a:p>
            <a:r>
              <a:rPr lang="zh-CN" altLang="en-US" smtClean="0"/>
              <a:t>在因果图中使用</a:t>
            </a:r>
            <a:r>
              <a:rPr lang="en-US" altLang="zh-CN" smtClean="0"/>
              <a:t>4</a:t>
            </a:r>
            <a:r>
              <a:rPr lang="zh-CN" altLang="en-US" smtClean="0"/>
              <a:t>种符号分别表示</a:t>
            </a:r>
            <a:r>
              <a:rPr lang="en-US" altLang="zh-CN" smtClean="0"/>
              <a:t>4</a:t>
            </a:r>
            <a:r>
              <a:rPr lang="zh-CN" altLang="en-US" smtClean="0"/>
              <a:t>种因果关系。用直线连接左右节点，其中左节点</a:t>
            </a:r>
            <a:r>
              <a:rPr lang="en-US" altLang="zh-CN" smtClean="0">
                <a:solidFill>
                  <a:srgbClr val="FF0000"/>
                </a:solidFill>
              </a:rPr>
              <a:t>Ci</a:t>
            </a:r>
            <a:r>
              <a:rPr lang="zh-CN" altLang="en-US" smtClean="0">
                <a:solidFill>
                  <a:srgbClr val="FF0000"/>
                </a:solidFill>
              </a:rPr>
              <a:t>表示输入状态</a:t>
            </a:r>
            <a:r>
              <a:rPr lang="zh-CN" altLang="en-US" smtClean="0"/>
              <a:t>（或称原因），右节点</a:t>
            </a:r>
            <a:r>
              <a:rPr lang="en-US" altLang="zh-CN" smtClean="0">
                <a:solidFill>
                  <a:srgbClr val="FF0000"/>
                </a:solidFill>
              </a:rPr>
              <a:t>ei</a:t>
            </a:r>
            <a:r>
              <a:rPr lang="zh-CN" altLang="en-US" smtClean="0">
                <a:solidFill>
                  <a:srgbClr val="FF0000"/>
                </a:solidFill>
              </a:rPr>
              <a:t>表示输出状态</a:t>
            </a:r>
            <a:r>
              <a:rPr lang="zh-CN" altLang="en-US" smtClean="0"/>
              <a:t>（或称结果）。</a:t>
            </a:r>
            <a:r>
              <a:rPr lang="en-US" altLang="zh-CN" smtClean="0">
                <a:solidFill>
                  <a:srgbClr val="0000FF"/>
                </a:solidFill>
              </a:rPr>
              <a:t>Ci</a:t>
            </a:r>
            <a:r>
              <a:rPr lang="zh-CN" altLang="en-US" smtClean="0">
                <a:solidFill>
                  <a:srgbClr val="0000FF"/>
                </a:solidFill>
              </a:rPr>
              <a:t>和</a:t>
            </a:r>
            <a:r>
              <a:rPr lang="en-US" altLang="zh-CN" smtClean="0">
                <a:solidFill>
                  <a:srgbClr val="0000FF"/>
                </a:solidFill>
              </a:rPr>
              <a:t>ei</a:t>
            </a:r>
            <a:r>
              <a:rPr lang="zh-CN" altLang="en-US" smtClean="0">
                <a:solidFill>
                  <a:srgbClr val="0000FF"/>
                </a:solidFill>
              </a:rPr>
              <a:t>都可取值</a:t>
            </a:r>
            <a:r>
              <a:rPr lang="en-US" altLang="zh-CN" smtClean="0">
                <a:solidFill>
                  <a:srgbClr val="0000FF"/>
                </a:solidFill>
              </a:rPr>
              <a:t>0</a:t>
            </a:r>
            <a:r>
              <a:rPr lang="zh-CN" altLang="en-US" smtClean="0">
                <a:solidFill>
                  <a:srgbClr val="0000FF"/>
                </a:solidFill>
              </a:rPr>
              <a:t>或</a:t>
            </a:r>
            <a:r>
              <a:rPr lang="en-US" altLang="zh-CN" smtClean="0">
                <a:solidFill>
                  <a:srgbClr val="0000FF"/>
                </a:solidFill>
              </a:rPr>
              <a:t>1</a:t>
            </a:r>
            <a:r>
              <a:rPr lang="zh-CN" altLang="en-US" smtClean="0">
                <a:solidFill>
                  <a:srgbClr val="0000FF"/>
                </a:solidFill>
              </a:rPr>
              <a:t>，</a:t>
            </a:r>
            <a:r>
              <a:rPr lang="en-US" altLang="zh-CN" smtClean="0">
                <a:solidFill>
                  <a:srgbClr val="0000FF"/>
                </a:solidFill>
              </a:rPr>
              <a:t>0</a:t>
            </a:r>
            <a:r>
              <a:rPr lang="zh-CN" altLang="en-US" smtClean="0">
                <a:solidFill>
                  <a:srgbClr val="0000FF"/>
                </a:solidFill>
              </a:rPr>
              <a:t>表示某状态不出现，</a:t>
            </a:r>
            <a:r>
              <a:rPr lang="en-US" altLang="zh-CN" smtClean="0">
                <a:solidFill>
                  <a:srgbClr val="0000FF"/>
                </a:solidFill>
              </a:rPr>
              <a:t>1</a:t>
            </a:r>
            <a:r>
              <a:rPr lang="zh-CN" altLang="en-US" smtClean="0">
                <a:solidFill>
                  <a:srgbClr val="0000FF"/>
                </a:solidFill>
              </a:rPr>
              <a:t>表示某状态出现。</a:t>
            </a:r>
          </a:p>
          <a:p>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26</a:t>
            </a:fld>
            <a:endParaRPr lang="en-US" altLang="zh-CN"/>
          </a:p>
        </p:txBody>
      </p:sp>
      <p:pic>
        <p:nvPicPr>
          <p:cNvPr id="5" name="Picture 5" descr="3-1(a)"/>
          <p:cNvPicPr>
            <a:picLocks noChangeAspect="1" noChangeArrowheads="1"/>
          </p:cNvPicPr>
          <p:nvPr/>
        </p:nvPicPr>
        <p:blipFill>
          <a:blip r:embed="rId3"/>
          <a:srcRect/>
          <a:stretch>
            <a:fillRect/>
          </a:stretch>
        </p:blipFill>
        <p:spPr bwMode="auto">
          <a:xfrm>
            <a:off x="1219200" y="3192082"/>
            <a:ext cx="2354262" cy="694118"/>
          </a:xfrm>
          <a:prstGeom prst="rect">
            <a:avLst/>
          </a:prstGeom>
          <a:noFill/>
          <a:ln w="9525">
            <a:solidFill>
              <a:srgbClr val="008000"/>
            </a:solidFill>
            <a:miter lim="800000"/>
            <a:headEnd/>
            <a:tailEnd/>
          </a:ln>
        </p:spPr>
      </p:pic>
      <p:pic>
        <p:nvPicPr>
          <p:cNvPr id="6" name="Picture 6" descr="3-1(b)"/>
          <p:cNvPicPr>
            <a:picLocks noChangeAspect="1" noChangeArrowheads="1"/>
          </p:cNvPicPr>
          <p:nvPr/>
        </p:nvPicPr>
        <p:blipFill>
          <a:blip r:embed="rId4"/>
          <a:srcRect/>
          <a:stretch>
            <a:fillRect/>
          </a:stretch>
        </p:blipFill>
        <p:spPr bwMode="auto">
          <a:xfrm>
            <a:off x="5791200" y="3278465"/>
            <a:ext cx="2058987" cy="607735"/>
          </a:xfrm>
          <a:prstGeom prst="rect">
            <a:avLst/>
          </a:prstGeom>
          <a:noFill/>
          <a:ln w="9525">
            <a:solidFill>
              <a:srgbClr val="008000"/>
            </a:solidFill>
            <a:miter lim="800000"/>
            <a:headEnd/>
            <a:tailEnd/>
          </a:ln>
        </p:spPr>
      </p:pic>
      <p:pic>
        <p:nvPicPr>
          <p:cNvPr id="7" name="Picture 7" descr="3-1(c)"/>
          <p:cNvPicPr>
            <a:picLocks noChangeAspect="1" noChangeArrowheads="1"/>
          </p:cNvPicPr>
          <p:nvPr/>
        </p:nvPicPr>
        <p:blipFill>
          <a:blip r:embed="rId5"/>
          <a:srcRect/>
          <a:stretch>
            <a:fillRect/>
          </a:stretch>
        </p:blipFill>
        <p:spPr bwMode="auto">
          <a:xfrm>
            <a:off x="1447800" y="4191000"/>
            <a:ext cx="1944681" cy="1804988"/>
          </a:xfrm>
          <a:prstGeom prst="rect">
            <a:avLst/>
          </a:prstGeom>
          <a:noFill/>
          <a:ln w="9525">
            <a:solidFill>
              <a:srgbClr val="008000"/>
            </a:solidFill>
            <a:miter lim="800000"/>
            <a:headEnd/>
            <a:tailEnd/>
          </a:ln>
        </p:spPr>
      </p:pic>
      <p:pic>
        <p:nvPicPr>
          <p:cNvPr id="8" name="Picture 8" descr="3-1(d)"/>
          <p:cNvPicPr>
            <a:picLocks noChangeAspect="1" noChangeArrowheads="1"/>
          </p:cNvPicPr>
          <p:nvPr/>
        </p:nvPicPr>
        <p:blipFill>
          <a:blip r:embed="rId6"/>
          <a:srcRect/>
          <a:stretch>
            <a:fillRect/>
          </a:stretch>
        </p:blipFill>
        <p:spPr bwMode="auto">
          <a:xfrm>
            <a:off x="5791200" y="4114800"/>
            <a:ext cx="2119482" cy="1966913"/>
          </a:xfrm>
          <a:prstGeom prst="rect">
            <a:avLst/>
          </a:prstGeom>
          <a:noFill/>
          <a:ln w="9525">
            <a:solidFill>
              <a:srgbClr val="008000"/>
            </a:solidFill>
            <a:miter lim="800000"/>
            <a:headEnd/>
            <a:tailEnd/>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0693" name="Picture 5" descr="3-1(a)"/>
          <p:cNvPicPr>
            <a:picLocks noChangeAspect="1" noChangeArrowheads="1"/>
          </p:cNvPicPr>
          <p:nvPr/>
        </p:nvPicPr>
        <p:blipFill>
          <a:blip r:embed="rId3"/>
          <a:srcRect/>
          <a:stretch>
            <a:fillRect/>
          </a:stretch>
        </p:blipFill>
        <p:spPr bwMode="auto">
          <a:xfrm>
            <a:off x="685800" y="1066800"/>
            <a:ext cx="2735262" cy="806450"/>
          </a:xfrm>
          <a:prstGeom prst="rect">
            <a:avLst/>
          </a:prstGeom>
          <a:noFill/>
          <a:ln w="9525">
            <a:noFill/>
            <a:miter lim="800000"/>
            <a:headEnd/>
            <a:tailEnd/>
          </a:ln>
        </p:spPr>
      </p:pic>
      <p:pic>
        <p:nvPicPr>
          <p:cNvPr id="1010694" name="Picture 6" descr="3-1(b)"/>
          <p:cNvPicPr>
            <a:picLocks noChangeAspect="1" noChangeArrowheads="1"/>
          </p:cNvPicPr>
          <p:nvPr/>
        </p:nvPicPr>
        <p:blipFill>
          <a:blip r:embed="rId4"/>
          <a:srcRect/>
          <a:stretch>
            <a:fillRect/>
          </a:stretch>
        </p:blipFill>
        <p:spPr bwMode="auto">
          <a:xfrm>
            <a:off x="5181600" y="1087438"/>
            <a:ext cx="2592387" cy="765175"/>
          </a:xfrm>
          <a:prstGeom prst="rect">
            <a:avLst/>
          </a:prstGeom>
          <a:noFill/>
          <a:ln w="9525">
            <a:noFill/>
            <a:miter lim="800000"/>
            <a:headEnd/>
            <a:tailEnd/>
          </a:ln>
        </p:spPr>
      </p:pic>
      <p:pic>
        <p:nvPicPr>
          <p:cNvPr id="1010695" name="Picture 7" descr="3-1(c)"/>
          <p:cNvPicPr>
            <a:picLocks noChangeAspect="1" noChangeArrowheads="1"/>
          </p:cNvPicPr>
          <p:nvPr/>
        </p:nvPicPr>
        <p:blipFill>
          <a:blip r:embed="rId5"/>
          <a:srcRect/>
          <a:stretch>
            <a:fillRect/>
          </a:stretch>
        </p:blipFill>
        <p:spPr bwMode="auto">
          <a:xfrm>
            <a:off x="1116013" y="2997200"/>
            <a:ext cx="2519362" cy="2338388"/>
          </a:xfrm>
          <a:prstGeom prst="rect">
            <a:avLst/>
          </a:prstGeom>
          <a:noFill/>
          <a:ln w="9525">
            <a:noFill/>
            <a:miter lim="800000"/>
            <a:headEnd/>
            <a:tailEnd/>
          </a:ln>
        </p:spPr>
      </p:pic>
      <p:pic>
        <p:nvPicPr>
          <p:cNvPr id="1010696" name="Picture 8" descr="3-1(d)"/>
          <p:cNvPicPr>
            <a:picLocks noChangeAspect="1" noChangeArrowheads="1"/>
          </p:cNvPicPr>
          <p:nvPr/>
        </p:nvPicPr>
        <p:blipFill>
          <a:blip r:embed="rId6"/>
          <a:srcRect/>
          <a:stretch>
            <a:fillRect/>
          </a:stretch>
        </p:blipFill>
        <p:spPr bwMode="auto">
          <a:xfrm>
            <a:off x="5076825" y="3030538"/>
            <a:ext cx="2447925" cy="2271713"/>
          </a:xfrm>
          <a:prstGeom prst="rect">
            <a:avLst/>
          </a:prstGeom>
          <a:noFill/>
          <a:ln w="9525">
            <a:noFill/>
            <a:miter lim="800000"/>
            <a:headEnd/>
            <a:tailEnd/>
          </a:ln>
        </p:spPr>
      </p:pic>
      <p:sp>
        <p:nvSpPr>
          <p:cNvPr id="10" name="矩形 9"/>
          <p:cNvSpPr/>
          <p:nvPr/>
        </p:nvSpPr>
        <p:spPr>
          <a:xfrm>
            <a:off x="685801" y="2019300"/>
            <a:ext cx="2971800" cy="707886"/>
          </a:xfrm>
          <a:prstGeom prst="rect">
            <a:avLst/>
          </a:prstGeom>
          <a:solidFill>
            <a:schemeClr val="bg1">
              <a:lumMod val="95000"/>
            </a:schemeClr>
          </a:solidFill>
          <a:ln>
            <a:solidFill>
              <a:srgbClr val="008000"/>
            </a:solidFill>
          </a:ln>
        </p:spPr>
        <p:txBody>
          <a:bodyPr wrap="square">
            <a:spAutoFit/>
          </a:bodyPr>
          <a:lstStyle/>
          <a:p>
            <a:r>
              <a:rPr lang="zh-CN" altLang="en-US" sz="2000" b="1" i="0" smtClean="0">
                <a:solidFill>
                  <a:srgbClr val="FF0000"/>
                </a:solidFill>
                <a:latin typeface="Verdana" pitchFamily="34" charset="0"/>
                <a:ea typeface="宋体" charset="-122"/>
              </a:rPr>
              <a:t>恒等</a:t>
            </a:r>
            <a:r>
              <a:rPr lang="zh-CN" altLang="en-US" sz="2000" i="0" smtClean="0">
                <a:latin typeface="Verdana" pitchFamily="34" charset="0"/>
                <a:ea typeface="宋体" charset="-122"/>
              </a:rPr>
              <a:t>：若</a:t>
            </a:r>
            <a:r>
              <a:rPr lang="en-US" altLang="zh-CN" sz="2000" i="0" smtClean="0">
                <a:latin typeface="Verdana" pitchFamily="34" charset="0"/>
                <a:ea typeface="宋体" charset="-122"/>
              </a:rPr>
              <a:t>C1</a:t>
            </a:r>
            <a:r>
              <a:rPr lang="zh-CN" altLang="en-US" sz="2000" i="0" smtClean="0">
                <a:latin typeface="Verdana" pitchFamily="34" charset="0"/>
                <a:ea typeface="宋体" charset="-122"/>
              </a:rPr>
              <a:t>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也是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，否则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为</a:t>
            </a:r>
            <a:r>
              <a:rPr lang="en-US" altLang="zh-CN" sz="2000" i="0" smtClean="0">
                <a:latin typeface="Verdana" pitchFamily="34" charset="0"/>
                <a:ea typeface="宋体" charset="-122"/>
              </a:rPr>
              <a:t>0</a:t>
            </a:r>
            <a:endParaRPr lang="zh-CN" altLang="en-US" sz="2000" i="0"/>
          </a:p>
        </p:txBody>
      </p:sp>
      <p:sp>
        <p:nvSpPr>
          <p:cNvPr id="11" name="矩形 10"/>
          <p:cNvSpPr/>
          <p:nvPr/>
        </p:nvSpPr>
        <p:spPr>
          <a:xfrm>
            <a:off x="5029200" y="2019300"/>
            <a:ext cx="3276600" cy="707886"/>
          </a:xfrm>
          <a:prstGeom prst="rect">
            <a:avLst/>
          </a:prstGeom>
          <a:solidFill>
            <a:schemeClr val="bg1">
              <a:lumMod val="95000"/>
            </a:schemeClr>
          </a:solidFill>
          <a:ln>
            <a:solidFill>
              <a:srgbClr val="008000"/>
            </a:solidFill>
          </a:ln>
        </p:spPr>
        <p:txBody>
          <a:bodyPr wrap="square">
            <a:spAutoFit/>
          </a:bodyPr>
          <a:lstStyle/>
          <a:p>
            <a:r>
              <a:rPr lang="zh-CN" altLang="en-US" sz="2000" b="1" i="0" smtClean="0">
                <a:solidFill>
                  <a:srgbClr val="FF0000"/>
                </a:solidFill>
                <a:latin typeface="Verdana" pitchFamily="34" charset="0"/>
                <a:ea typeface="宋体" charset="-122"/>
              </a:rPr>
              <a:t>非</a:t>
            </a:r>
            <a:r>
              <a:rPr lang="zh-CN" altLang="en-US" sz="2000" i="0" smtClean="0">
                <a:latin typeface="Verdana" pitchFamily="34" charset="0"/>
                <a:ea typeface="宋体" charset="-122"/>
              </a:rPr>
              <a:t>：若</a:t>
            </a:r>
            <a:r>
              <a:rPr lang="en-US" altLang="zh-CN" sz="2000" i="0" smtClean="0">
                <a:latin typeface="Verdana" pitchFamily="34" charset="0"/>
                <a:ea typeface="宋体" charset="-122"/>
              </a:rPr>
              <a:t>C1</a:t>
            </a:r>
            <a:r>
              <a:rPr lang="zh-CN" altLang="en-US" sz="2000" i="0" smtClean="0">
                <a:latin typeface="Verdana" pitchFamily="34" charset="0"/>
                <a:ea typeface="宋体" charset="-122"/>
              </a:rPr>
              <a:t>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是</a:t>
            </a:r>
            <a:r>
              <a:rPr lang="en-US" altLang="zh-CN" sz="2000" i="0" smtClean="0">
                <a:latin typeface="Verdana" pitchFamily="34" charset="0"/>
                <a:ea typeface="宋体" charset="-122"/>
              </a:rPr>
              <a:t>0</a:t>
            </a:r>
            <a:r>
              <a:rPr lang="zh-CN" altLang="en-US" sz="2000" i="0" smtClean="0">
                <a:latin typeface="Verdana" pitchFamily="34" charset="0"/>
                <a:ea typeface="宋体" charset="-122"/>
              </a:rPr>
              <a:t>，否则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为</a:t>
            </a:r>
            <a:r>
              <a:rPr lang="en-US" altLang="zh-CN" sz="2000" i="0" smtClean="0">
                <a:latin typeface="Verdana" pitchFamily="34" charset="0"/>
                <a:ea typeface="宋体" charset="-122"/>
              </a:rPr>
              <a:t>1</a:t>
            </a:r>
            <a:endParaRPr lang="zh-CN" altLang="en-US" sz="2000"/>
          </a:p>
        </p:txBody>
      </p:sp>
      <p:sp>
        <p:nvSpPr>
          <p:cNvPr id="12" name="矩形 11"/>
          <p:cNvSpPr/>
          <p:nvPr/>
        </p:nvSpPr>
        <p:spPr>
          <a:xfrm>
            <a:off x="838200" y="5410200"/>
            <a:ext cx="3124200" cy="707886"/>
          </a:xfrm>
          <a:prstGeom prst="rect">
            <a:avLst/>
          </a:prstGeom>
          <a:solidFill>
            <a:schemeClr val="bg1">
              <a:lumMod val="95000"/>
            </a:schemeClr>
          </a:solidFill>
          <a:ln>
            <a:solidFill>
              <a:srgbClr val="008000"/>
            </a:solidFill>
          </a:ln>
        </p:spPr>
        <p:txBody>
          <a:bodyPr wrap="square">
            <a:spAutoFit/>
          </a:bodyPr>
          <a:lstStyle/>
          <a:p>
            <a:r>
              <a:rPr lang="zh-CN" altLang="en-US" sz="2000" b="1" i="0" smtClean="0">
                <a:solidFill>
                  <a:srgbClr val="FF0000"/>
                </a:solidFill>
                <a:latin typeface="Verdana" pitchFamily="34" charset="0"/>
                <a:ea typeface="宋体" charset="-122"/>
              </a:rPr>
              <a:t>或</a:t>
            </a:r>
            <a:r>
              <a:rPr lang="zh-CN" altLang="en-US" sz="2000" i="0" smtClean="0">
                <a:latin typeface="Verdana" pitchFamily="34" charset="0"/>
                <a:ea typeface="宋体" charset="-122"/>
              </a:rPr>
              <a:t>：若</a:t>
            </a:r>
            <a:r>
              <a:rPr lang="en-US" altLang="zh-CN" sz="2000" i="0" smtClean="0">
                <a:latin typeface="Verdana" pitchFamily="34" charset="0"/>
                <a:ea typeface="宋体" charset="-122"/>
              </a:rPr>
              <a:t>C1</a:t>
            </a:r>
            <a:r>
              <a:rPr lang="zh-CN" altLang="en-US" sz="2000" i="0" smtClean="0">
                <a:latin typeface="Verdana" pitchFamily="34" charset="0"/>
                <a:ea typeface="宋体" charset="-122"/>
              </a:rPr>
              <a:t>或</a:t>
            </a:r>
            <a:r>
              <a:rPr lang="en-US" altLang="zh-CN" sz="2000" i="0" smtClean="0">
                <a:latin typeface="Verdana" pitchFamily="34" charset="0"/>
                <a:ea typeface="宋体" charset="-122"/>
              </a:rPr>
              <a:t>C2</a:t>
            </a:r>
            <a:r>
              <a:rPr lang="zh-CN" altLang="en-US" sz="2000" i="0" smtClean="0">
                <a:latin typeface="Verdana" pitchFamily="34" charset="0"/>
                <a:ea typeface="宋体" charset="-122"/>
              </a:rPr>
              <a:t>或</a:t>
            </a:r>
            <a:r>
              <a:rPr lang="en-US" altLang="zh-CN" sz="2000" i="0" smtClean="0">
                <a:latin typeface="Verdana" pitchFamily="34" charset="0"/>
                <a:ea typeface="宋体" charset="-122"/>
              </a:rPr>
              <a:t>C3</a:t>
            </a:r>
            <a:r>
              <a:rPr lang="zh-CN" altLang="en-US" sz="2000" i="0" smtClean="0">
                <a:latin typeface="Verdana" pitchFamily="34" charset="0"/>
                <a:ea typeface="宋体" charset="-122"/>
              </a:rPr>
              <a:t>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，否则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为</a:t>
            </a:r>
            <a:r>
              <a:rPr lang="en-US" altLang="zh-CN" sz="2000" i="0" smtClean="0">
                <a:latin typeface="Verdana" pitchFamily="34" charset="0"/>
                <a:ea typeface="宋体" charset="-122"/>
              </a:rPr>
              <a:t>0</a:t>
            </a:r>
            <a:endParaRPr lang="zh-CN" altLang="en-US" sz="2000"/>
          </a:p>
        </p:txBody>
      </p:sp>
      <p:sp>
        <p:nvSpPr>
          <p:cNvPr id="13" name="矩形 12"/>
          <p:cNvSpPr/>
          <p:nvPr/>
        </p:nvSpPr>
        <p:spPr>
          <a:xfrm>
            <a:off x="5105400" y="5410200"/>
            <a:ext cx="3657600" cy="707886"/>
          </a:xfrm>
          <a:prstGeom prst="rect">
            <a:avLst/>
          </a:prstGeom>
          <a:solidFill>
            <a:schemeClr val="bg1">
              <a:lumMod val="95000"/>
            </a:schemeClr>
          </a:solidFill>
          <a:ln>
            <a:solidFill>
              <a:srgbClr val="008000"/>
            </a:solidFill>
          </a:ln>
        </p:spPr>
        <p:txBody>
          <a:bodyPr wrap="square">
            <a:spAutoFit/>
          </a:bodyPr>
          <a:lstStyle/>
          <a:p>
            <a:r>
              <a:rPr lang="zh-CN" altLang="en-US" sz="2000" b="1" i="0" smtClean="0">
                <a:solidFill>
                  <a:srgbClr val="FF0000"/>
                </a:solidFill>
                <a:latin typeface="Verdana" pitchFamily="34" charset="0"/>
                <a:ea typeface="宋体" charset="-122"/>
              </a:rPr>
              <a:t>与</a:t>
            </a:r>
            <a:r>
              <a:rPr lang="zh-CN" altLang="en-US" sz="2000" i="0" smtClean="0">
                <a:latin typeface="Verdana" pitchFamily="34" charset="0"/>
                <a:ea typeface="宋体" charset="-122"/>
              </a:rPr>
              <a:t>：若</a:t>
            </a:r>
            <a:r>
              <a:rPr lang="en-US" altLang="zh-CN" sz="2000" i="0" smtClean="0">
                <a:latin typeface="Verdana" pitchFamily="34" charset="0"/>
                <a:ea typeface="宋体" charset="-122"/>
              </a:rPr>
              <a:t>C1</a:t>
            </a:r>
            <a:r>
              <a:rPr lang="zh-CN" altLang="en-US" sz="2000" i="0" smtClean="0">
                <a:latin typeface="Verdana" pitchFamily="34" charset="0"/>
                <a:ea typeface="宋体" charset="-122"/>
              </a:rPr>
              <a:t>和</a:t>
            </a:r>
            <a:r>
              <a:rPr lang="en-US" altLang="zh-CN" sz="2000" i="0" smtClean="0">
                <a:latin typeface="Verdana" pitchFamily="34" charset="0"/>
                <a:ea typeface="宋体" charset="-122"/>
              </a:rPr>
              <a:t>C2</a:t>
            </a:r>
            <a:r>
              <a:rPr lang="zh-CN" altLang="en-US" sz="2000" i="0" smtClean="0">
                <a:latin typeface="Verdana" pitchFamily="34" charset="0"/>
                <a:ea typeface="宋体" charset="-122"/>
              </a:rPr>
              <a:t>都是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是</a:t>
            </a:r>
            <a:r>
              <a:rPr lang="en-US" altLang="zh-CN" sz="2000" i="0" smtClean="0">
                <a:latin typeface="Verdana" pitchFamily="34" charset="0"/>
                <a:ea typeface="宋体" charset="-122"/>
              </a:rPr>
              <a:t>1</a:t>
            </a:r>
            <a:r>
              <a:rPr lang="zh-CN" altLang="en-US" sz="2000" i="0" smtClean="0">
                <a:latin typeface="Verdana" pitchFamily="34" charset="0"/>
                <a:ea typeface="宋体" charset="-122"/>
              </a:rPr>
              <a:t>，否则</a:t>
            </a:r>
            <a:r>
              <a:rPr lang="en-US" altLang="zh-CN" sz="2000" i="0" smtClean="0">
                <a:latin typeface="Verdana" pitchFamily="34" charset="0"/>
                <a:ea typeface="宋体" charset="-122"/>
              </a:rPr>
              <a:t>e1</a:t>
            </a:r>
            <a:r>
              <a:rPr lang="zh-CN" altLang="en-US" sz="2000" i="0" smtClean="0">
                <a:latin typeface="Verdana" pitchFamily="34" charset="0"/>
                <a:ea typeface="宋体" charset="-122"/>
              </a:rPr>
              <a:t>为</a:t>
            </a:r>
            <a:r>
              <a:rPr lang="en-US" altLang="zh-CN" sz="2000" i="0" smtClean="0">
                <a:latin typeface="Verdana" pitchFamily="34" charset="0"/>
                <a:ea typeface="宋体" charset="-122"/>
              </a:rPr>
              <a:t>0</a:t>
            </a:r>
            <a:endParaRPr lang="zh-CN" altLang="en-US" sz="2000"/>
          </a:p>
        </p:txBody>
      </p:sp>
      <p:sp>
        <p:nvSpPr>
          <p:cNvPr id="15" name="标题 1"/>
          <p:cNvSpPr>
            <a:spLocks noGrp="1"/>
          </p:cNvSpPr>
          <p:nvPr>
            <p:ph type="title"/>
          </p:nvPr>
        </p:nvSpPr>
        <p:spPr>
          <a:xfrm>
            <a:off x="1079500" y="76200"/>
            <a:ext cx="7150100" cy="647700"/>
          </a:xfrm>
        </p:spPr>
        <p:txBody>
          <a:bodyPr/>
          <a:lstStyle/>
          <a:p>
            <a:r>
              <a:rPr lang="zh-CN" altLang="en-US" smtClean="0">
                <a:latin typeface="Verdana" pitchFamily="34" charset="0"/>
                <a:ea typeface="宋体" charset="-122"/>
              </a:rPr>
              <a:t>因果图的基本符号 </a:t>
            </a:r>
            <a:endParaRPr lang="zh-CN" altLang="en-US"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输入与输出的约束关系 </a:t>
            </a:r>
          </a:p>
        </p:txBody>
      </p:sp>
      <p:sp>
        <p:nvSpPr>
          <p:cNvPr id="3" name="内容占位符 2"/>
          <p:cNvSpPr>
            <a:spLocks noGrp="1"/>
          </p:cNvSpPr>
          <p:nvPr>
            <p:ph idx="1"/>
          </p:nvPr>
        </p:nvSpPr>
        <p:spPr/>
        <p:txBody>
          <a:bodyPr/>
          <a:lstStyle/>
          <a:p>
            <a:pPr>
              <a:lnSpc>
                <a:spcPct val="150000"/>
              </a:lnSpc>
            </a:pPr>
            <a:r>
              <a:rPr lang="zh-CN" altLang="en-US" smtClean="0"/>
              <a:t>在实际问题中，</a:t>
            </a:r>
            <a:r>
              <a:rPr lang="zh-CN" altLang="en-US" smtClean="0">
                <a:solidFill>
                  <a:srgbClr val="0000FF"/>
                </a:solidFill>
              </a:rPr>
              <a:t>输入状态</a:t>
            </a:r>
            <a:r>
              <a:rPr lang="zh-CN" altLang="en-US" smtClean="0"/>
              <a:t>相互之间还可能存在某些依赖关系，我们称之为</a:t>
            </a:r>
            <a:r>
              <a:rPr lang="zh-CN" altLang="en-US" smtClean="0">
                <a:solidFill>
                  <a:srgbClr val="FF0000"/>
                </a:solidFill>
              </a:rPr>
              <a:t>约束</a:t>
            </a:r>
            <a:r>
              <a:rPr lang="zh-CN" altLang="en-US" smtClean="0"/>
              <a:t>。</a:t>
            </a:r>
            <a:endParaRPr lang="en-US" altLang="zh-CN" smtClean="0"/>
          </a:p>
          <a:p>
            <a:pPr>
              <a:lnSpc>
                <a:spcPct val="150000"/>
              </a:lnSpc>
            </a:pPr>
            <a:r>
              <a:rPr lang="zh-CN" altLang="en-US" smtClean="0"/>
              <a:t>例如，某些输入条件本身不可能同时出现。输出状态之间也往往存在约束，在因果图中，以特定的符号标明这些约束。</a:t>
            </a:r>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28</a:t>
            </a:fld>
            <a:endParaRPr lang="en-US" altLang="zh-CN"/>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输入的约束关系 </a:t>
            </a:r>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29</a:t>
            </a:fld>
            <a:endParaRPr lang="en-US" altLang="zh-CN"/>
          </a:p>
        </p:txBody>
      </p:sp>
      <p:pic>
        <p:nvPicPr>
          <p:cNvPr id="6" name="Picture 7" descr="3-2(a)"/>
          <p:cNvPicPr>
            <a:picLocks noChangeAspect="1" noChangeArrowheads="1"/>
          </p:cNvPicPr>
          <p:nvPr/>
        </p:nvPicPr>
        <p:blipFill>
          <a:blip r:embed="rId3"/>
          <a:srcRect/>
          <a:stretch>
            <a:fillRect/>
          </a:stretch>
        </p:blipFill>
        <p:spPr bwMode="auto">
          <a:xfrm>
            <a:off x="76200" y="1341438"/>
            <a:ext cx="2108200" cy="2160587"/>
          </a:xfrm>
          <a:prstGeom prst="rect">
            <a:avLst/>
          </a:prstGeom>
          <a:noFill/>
          <a:ln w="9525">
            <a:solidFill>
              <a:srgbClr val="008000"/>
            </a:solidFill>
            <a:miter lim="800000"/>
            <a:headEnd/>
            <a:tailEnd/>
          </a:ln>
        </p:spPr>
      </p:pic>
      <p:pic>
        <p:nvPicPr>
          <p:cNvPr id="7" name="Picture 8" descr="3-2(c)"/>
          <p:cNvPicPr>
            <a:picLocks noChangeAspect="1" noChangeArrowheads="1"/>
          </p:cNvPicPr>
          <p:nvPr/>
        </p:nvPicPr>
        <p:blipFill>
          <a:blip r:embed="rId4"/>
          <a:srcRect/>
          <a:stretch>
            <a:fillRect/>
          </a:stretch>
        </p:blipFill>
        <p:spPr bwMode="auto">
          <a:xfrm>
            <a:off x="4876800" y="1341438"/>
            <a:ext cx="2038350" cy="2163762"/>
          </a:xfrm>
          <a:prstGeom prst="rect">
            <a:avLst/>
          </a:prstGeom>
          <a:noFill/>
          <a:ln w="9525">
            <a:solidFill>
              <a:srgbClr val="008000"/>
            </a:solidFill>
            <a:miter lim="800000"/>
            <a:headEnd/>
            <a:tailEnd/>
          </a:ln>
        </p:spPr>
      </p:pic>
      <p:pic>
        <p:nvPicPr>
          <p:cNvPr id="8" name="Picture 14" descr="3-2(b)"/>
          <p:cNvPicPr>
            <a:picLocks noChangeAspect="1" noChangeArrowheads="1"/>
          </p:cNvPicPr>
          <p:nvPr/>
        </p:nvPicPr>
        <p:blipFill>
          <a:blip r:embed="rId5"/>
          <a:srcRect/>
          <a:stretch>
            <a:fillRect/>
          </a:stretch>
        </p:blipFill>
        <p:spPr bwMode="auto">
          <a:xfrm>
            <a:off x="2514600" y="1341438"/>
            <a:ext cx="2108200" cy="2160587"/>
          </a:xfrm>
          <a:prstGeom prst="rect">
            <a:avLst/>
          </a:prstGeom>
          <a:noFill/>
          <a:ln w="9525">
            <a:solidFill>
              <a:srgbClr val="008000"/>
            </a:solidFill>
            <a:miter lim="800000"/>
            <a:headEnd/>
            <a:tailEnd/>
          </a:ln>
        </p:spPr>
      </p:pic>
      <p:sp>
        <p:nvSpPr>
          <p:cNvPr id="9" name="矩形 8"/>
          <p:cNvSpPr/>
          <p:nvPr/>
        </p:nvSpPr>
        <p:spPr>
          <a:xfrm>
            <a:off x="76200" y="3962400"/>
            <a:ext cx="2133600" cy="1323439"/>
          </a:xfrm>
          <a:prstGeom prst="rect">
            <a:avLst/>
          </a:prstGeom>
          <a:solidFill>
            <a:schemeClr val="bg1">
              <a:lumMod val="95000"/>
            </a:schemeClr>
          </a:solidFill>
          <a:ln>
            <a:solidFill>
              <a:srgbClr val="008000"/>
            </a:solidFill>
          </a:ln>
        </p:spPr>
        <p:txBody>
          <a:bodyPr wrap="square">
            <a:spAutoFit/>
          </a:bodyPr>
          <a:lstStyle/>
          <a:p>
            <a:r>
              <a:rPr lang="en-US" altLang="zh-CN" sz="2000" b="1" i="0" smtClean="0">
                <a:solidFill>
                  <a:srgbClr val="FF0000"/>
                </a:solidFill>
              </a:rPr>
              <a:t>E</a:t>
            </a:r>
            <a:r>
              <a:rPr lang="zh-CN" altLang="en-US" sz="2000" b="1" i="0" smtClean="0">
                <a:solidFill>
                  <a:srgbClr val="FF0000"/>
                </a:solidFill>
              </a:rPr>
              <a:t>约束（异）</a:t>
            </a:r>
            <a:r>
              <a:rPr lang="zh-CN" altLang="en-US" sz="2000" i="0" smtClean="0"/>
              <a:t>：</a:t>
            </a:r>
            <a:r>
              <a:rPr lang="en-US" altLang="zh-CN" sz="2000" i="0" smtClean="0"/>
              <a:t>a</a:t>
            </a:r>
            <a:r>
              <a:rPr lang="zh-CN" altLang="en-US" sz="2000" i="0" smtClean="0"/>
              <a:t>和</a:t>
            </a:r>
            <a:r>
              <a:rPr lang="en-US" altLang="zh-CN" sz="2000" i="0" smtClean="0"/>
              <a:t>b</a:t>
            </a:r>
            <a:r>
              <a:rPr lang="zh-CN" altLang="en-US" sz="2000" i="0" smtClean="0"/>
              <a:t>中最多有一个可能为</a:t>
            </a:r>
            <a:r>
              <a:rPr lang="en-US" altLang="zh-CN" sz="2000" i="0" smtClean="0"/>
              <a:t>1</a:t>
            </a:r>
            <a:r>
              <a:rPr lang="zh-CN" altLang="en-US" sz="2000" i="0" smtClean="0"/>
              <a:t>，即</a:t>
            </a:r>
            <a:r>
              <a:rPr lang="en-US" altLang="zh-CN" sz="2000" i="0" smtClean="0"/>
              <a:t>a</a:t>
            </a:r>
            <a:r>
              <a:rPr lang="zh-CN" altLang="en-US" sz="2000" i="0" smtClean="0"/>
              <a:t>和</a:t>
            </a:r>
            <a:r>
              <a:rPr lang="en-US" altLang="zh-CN" sz="2000" i="0" smtClean="0"/>
              <a:t>b</a:t>
            </a:r>
            <a:r>
              <a:rPr lang="zh-CN" altLang="en-US" sz="2000" i="0" smtClean="0"/>
              <a:t>不能同时为</a:t>
            </a:r>
            <a:r>
              <a:rPr lang="en-US" altLang="zh-CN" sz="2000" i="0" smtClean="0"/>
              <a:t>1</a:t>
            </a:r>
            <a:endParaRPr lang="zh-CN" altLang="en-US" sz="2000" i="0"/>
          </a:p>
        </p:txBody>
      </p:sp>
      <p:sp>
        <p:nvSpPr>
          <p:cNvPr id="10" name="矩形 9"/>
          <p:cNvSpPr/>
          <p:nvPr/>
        </p:nvSpPr>
        <p:spPr>
          <a:xfrm>
            <a:off x="2514600" y="3962400"/>
            <a:ext cx="2133600" cy="1323439"/>
          </a:xfrm>
          <a:prstGeom prst="rect">
            <a:avLst/>
          </a:prstGeom>
          <a:solidFill>
            <a:schemeClr val="bg1">
              <a:lumMod val="95000"/>
            </a:schemeClr>
          </a:solidFill>
          <a:ln>
            <a:solidFill>
              <a:srgbClr val="008000"/>
            </a:solidFill>
          </a:ln>
        </p:spPr>
        <p:txBody>
          <a:bodyPr wrap="square">
            <a:spAutoFit/>
          </a:bodyPr>
          <a:lstStyle/>
          <a:p>
            <a:r>
              <a:rPr lang="en-US" altLang="zh-CN" sz="2000" b="1" i="0" smtClean="0">
                <a:solidFill>
                  <a:srgbClr val="FF0000"/>
                </a:solidFill>
              </a:rPr>
              <a:t>I</a:t>
            </a:r>
            <a:r>
              <a:rPr lang="zh-CN" altLang="en-US" sz="2000" b="1" i="0" smtClean="0">
                <a:solidFill>
                  <a:srgbClr val="FF0000"/>
                </a:solidFill>
              </a:rPr>
              <a:t>约束（或）</a:t>
            </a:r>
            <a:r>
              <a:rPr lang="zh-CN" altLang="en-US" sz="2000" i="0" smtClean="0"/>
              <a:t>：</a:t>
            </a:r>
            <a:r>
              <a:rPr lang="en-US" altLang="zh-CN" sz="2000" i="0" smtClean="0"/>
              <a:t>a</a:t>
            </a:r>
            <a:r>
              <a:rPr lang="zh-CN" altLang="en-US" sz="2000" i="0" smtClean="0"/>
              <a:t>、</a:t>
            </a:r>
            <a:r>
              <a:rPr lang="en-US" altLang="zh-CN" sz="2000" i="0" smtClean="0"/>
              <a:t>b</a:t>
            </a:r>
            <a:r>
              <a:rPr lang="zh-CN" altLang="en-US" sz="2000" i="0" smtClean="0"/>
              <a:t>和</a:t>
            </a:r>
            <a:r>
              <a:rPr lang="en-US" altLang="zh-CN" sz="2000" i="0" smtClean="0"/>
              <a:t>c</a:t>
            </a:r>
            <a:r>
              <a:rPr lang="zh-CN" altLang="en-US" sz="2000" i="0" smtClean="0"/>
              <a:t>中至少有一个必须是</a:t>
            </a:r>
            <a:r>
              <a:rPr lang="en-US" altLang="zh-CN" sz="2000" i="0" smtClean="0"/>
              <a:t>1</a:t>
            </a:r>
            <a:r>
              <a:rPr lang="zh-CN" altLang="en-US" sz="2000" i="0" smtClean="0"/>
              <a:t>，即</a:t>
            </a:r>
            <a:r>
              <a:rPr lang="en-US" altLang="zh-CN" sz="2000" i="0" smtClean="0"/>
              <a:t>a</a:t>
            </a:r>
            <a:r>
              <a:rPr lang="zh-CN" altLang="en-US" sz="2000" i="0" smtClean="0"/>
              <a:t>、</a:t>
            </a:r>
            <a:r>
              <a:rPr lang="en-US" altLang="zh-CN" sz="2000" i="0" smtClean="0"/>
              <a:t>b</a:t>
            </a:r>
            <a:r>
              <a:rPr lang="zh-CN" altLang="en-US" sz="2000" i="0" smtClean="0"/>
              <a:t>和</a:t>
            </a:r>
            <a:r>
              <a:rPr lang="en-US" altLang="zh-CN" sz="2000" i="0" smtClean="0"/>
              <a:t>c</a:t>
            </a:r>
            <a:r>
              <a:rPr lang="zh-CN" altLang="en-US" sz="2000" i="0" smtClean="0"/>
              <a:t>不能同时为</a:t>
            </a:r>
            <a:r>
              <a:rPr lang="en-US" altLang="zh-CN" sz="2000" i="0" smtClean="0"/>
              <a:t>0</a:t>
            </a:r>
            <a:endParaRPr lang="zh-CN" altLang="en-US" sz="2000" i="0" smtClean="0"/>
          </a:p>
        </p:txBody>
      </p:sp>
      <p:sp>
        <p:nvSpPr>
          <p:cNvPr id="11" name="矩形 10"/>
          <p:cNvSpPr/>
          <p:nvPr/>
        </p:nvSpPr>
        <p:spPr>
          <a:xfrm>
            <a:off x="4876800" y="3937337"/>
            <a:ext cx="2057400" cy="1323439"/>
          </a:xfrm>
          <a:prstGeom prst="rect">
            <a:avLst/>
          </a:prstGeom>
          <a:solidFill>
            <a:schemeClr val="bg1">
              <a:lumMod val="95000"/>
            </a:schemeClr>
          </a:solidFill>
          <a:ln>
            <a:solidFill>
              <a:srgbClr val="008000"/>
            </a:solidFill>
          </a:ln>
        </p:spPr>
        <p:txBody>
          <a:bodyPr wrap="square">
            <a:spAutoFit/>
          </a:bodyPr>
          <a:lstStyle/>
          <a:p>
            <a:r>
              <a:rPr lang="en-US" altLang="zh-CN" sz="2000" b="1" i="0" smtClean="0">
                <a:solidFill>
                  <a:srgbClr val="FF0000"/>
                </a:solidFill>
              </a:rPr>
              <a:t>O</a:t>
            </a:r>
            <a:r>
              <a:rPr lang="zh-CN" altLang="en-US" sz="2000" b="1" i="0" smtClean="0">
                <a:solidFill>
                  <a:srgbClr val="FF0000"/>
                </a:solidFill>
              </a:rPr>
              <a:t>约束（惟一）</a:t>
            </a:r>
            <a:r>
              <a:rPr lang="zh-CN" altLang="en-US" sz="2000" i="0" smtClean="0"/>
              <a:t>：</a:t>
            </a:r>
            <a:r>
              <a:rPr lang="en-US" altLang="zh-CN" sz="2000" i="0" smtClean="0"/>
              <a:t>a</a:t>
            </a:r>
            <a:r>
              <a:rPr lang="zh-CN" altLang="en-US" sz="2000" i="0" smtClean="0"/>
              <a:t>和</a:t>
            </a:r>
            <a:r>
              <a:rPr lang="en-US" altLang="zh-CN" sz="2000" i="0" smtClean="0"/>
              <a:t>b</a:t>
            </a:r>
            <a:r>
              <a:rPr lang="zh-CN" altLang="en-US" sz="2000" i="0" smtClean="0"/>
              <a:t>中必须有一个且仅有一个为</a:t>
            </a:r>
            <a:r>
              <a:rPr lang="en-US" altLang="zh-CN" sz="2000" i="0" smtClean="0"/>
              <a:t>1</a:t>
            </a:r>
            <a:endParaRPr lang="zh-CN" altLang="en-US" sz="2000" i="0"/>
          </a:p>
        </p:txBody>
      </p:sp>
      <p:pic>
        <p:nvPicPr>
          <p:cNvPr id="13" name="Picture 10" descr="3-2(d)"/>
          <p:cNvPicPr>
            <a:picLocks noChangeAspect="1" noChangeArrowheads="1"/>
          </p:cNvPicPr>
          <p:nvPr/>
        </p:nvPicPr>
        <p:blipFill>
          <a:blip r:embed="rId6"/>
          <a:srcRect/>
          <a:stretch>
            <a:fillRect/>
          </a:stretch>
        </p:blipFill>
        <p:spPr bwMode="auto">
          <a:xfrm>
            <a:off x="7391400" y="1371600"/>
            <a:ext cx="1185862" cy="2089150"/>
          </a:xfrm>
          <a:prstGeom prst="rect">
            <a:avLst/>
          </a:prstGeom>
          <a:noFill/>
          <a:ln w="9525">
            <a:solidFill>
              <a:srgbClr val="008000"/>
            </a:solidFill>
            <a:miter lim="800000"/>
            <a:headEnd/>
            <a:tailEnd/>
          </a:ln>
        </p:spPr>
      </p:pic>
      <p:sp>
        <p:nvSpPr>
          <p:cNvPr id="14" name="矩形 13"/>
          <p:cNvSpPr/>
          <p:nvPr/>
        </p:nvSpPr>
        <p:spPr>
          <a:xfrm>
            <a:off x="7315200" y="3962400"/>
            <a:ext cx="1676400" cy="1631216"/>
          </a:xfrm>
          <a:prstGeom prst="rect">
            <a:avLst/>
          </a:prstGeom>
          <a:solidFill>
            <a:schemeClr val="bg1">
              <a:lumMod val="95000"/>
            </a:schemeClr>
          </a:solidFill>
          <a:ln>
            <a:solidFill>
              <a:srgbClr val="008000"/>
            </a:solidFill>
          </a:ln>
        </p:spPr>
        <p:txBody>
          <a:bodyPr wrap="square">
            <a:spAutoFit/>
          </a:bodyPr>
          <a:lstStyle/>
          <a:p>
            <a:r>
              <a:rPr lang="en-US" altLang="zh-CN" sz="2000" b="1" i="0" smtClean="0">
                <a:solidFill>
                  <a:srgbClr val="FF0000"/>
                </a:solidFill>
              </a:rPr>
              <a:t>R</a:t>
            </a:r>
            <a:r>
              <a:rPr lang="zh-CN" altLang="en-US" sz="2000" b="1" i="0" smtClean="0">
                <a:solidFill>
                  <a:srgbClr val="FF0000"/>
                </a:solidFill>
              </a:rPr>
              <a:t>约束（要求）</a:t>
            </a:r>
            <a:r>
              <a:rPr lang="zh-CN" altLang="en-US" sz="2000" i="0" smtClean="0"/>
              <a:t>：</a:t>
            </a:r>
            <a:r>
              <a:rPr lang="en-US" altLang="zh-CN" sz="2000" i="0" smtClean="0"/>
              <a:t>a</a:t>
            </a:r>
            <a:r>
              <a:rPr lang="zh-CN" altLang="en-US" sz="2000" i="0" smtClean="0"/>
              <a:t>是</a:t>
            </a:r>
            <a:r>
              <a:rPr lang="en-US" altLang="zh-CN" sz="2000" i="0" smtClean="0"/>
              <a:t>1</a:t>
            </a:r>
            <a:r>
              <a:rPr lang="zh-CN" altLang="en-US" sz="2000" i="0" smtClean="0"/>
              <a:t>时，</a:t>
            </a:r>
            <a:r>
              <a:rPr lang="en-US" altLang="zh-CN" sz="2000" i="0" smtClean="0"/>
              <a:t>b</a:t>
            </a:r>
            <a:r>
              <a:rPr lang="zh-CN" altLang="en-US" sz="2000" i="0" smtClean="0"/>
              <a:t>必须是</a:t>
            </a:r>
            <a:r>
              <a:rPr lang="en-US" altLang="zh-CN" sz="2000" i="0" smtClean="0"/>
              <a:t>1</a:t>
            </a:r>
            <a:r>
              <a:rPr lang="zh-CN" altLang="en-US" sz="2000" i="0" smtClean="0"/>
              <a:t>，即</a:t>
            </a:r>
            <a:r>
              <a:rPr lang="en-US" altLang="zh-CN" sz="2000" i="0" smtClean="0"/>
              <a:t>a</a:t>
            </a:r>
            <a:r>
              <a:rPr lang="zh-CN" altLang="en-US" sz="2000" i="0" smtClean="0"/>
              <a:t>是</a:t>
            </a:r>
            <a:r>
              <a:rPr lang="en-US" altLang="zh-CN" sz="2000" i="0" smtClean="0"/>
              <a:t>1</a:t>
            </a:r>
            <a:r>
              <a:rPr lang="zh-CN" altLang="en-US" sz="2000" i="0" smtClean="0"/>
              <a:t>时，</a:t>
            </a:r>
            <a:r>
              <a:rPr lang="en-US" altLang="zh-CN" sz="2000" i="0" smtClean="0"/>
              <a:t>b</a:t>
            </a:r>
            <a:r>
              <a:rPr lang="zh-CN" altLang="en-US" sz="2000" i="0" smtClean="0"/>
              <a:t>不能是</a:t>
            </a:r>
            <a:r>
              <a:rPr lang="en-US" altLang="zh-CN" sz="2000" i="0" smtClean="0"/>
              <a:t>0</a:t>
            </a:r>
            <a:endParaRPr lang="zh-CN" altLang="en-US" sz="2000" i="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mtClean="0"/>
              <a:t>前面所说的等价类和边界值分析法，都是着重考虑输入条件，但未考虑输入</a:t>
            </a:r>
            <a:r>
              <a:rPr lang="zh-CN" altLang="en-US" smtClean="0">
                <a:solidFill>
                  <a:srgbClr val="0000FF"/>
                </a:solidFill>
              </a:rPr>
              <a:t>条件之间的联系、相互组合</a:t>
            </a:r>
            <a:r>
              <a:rPr lang="zh-CN" altLang="en-US" smtClean="0"/>
              <a:t>等。</a:t>
            </a:r>
          </a:p>
          <a:p>
            <a:r>
              <a:rPr lang="zh-CN" altLang="en-US" smtClean="0"/>
              <a:t>在实际应用的测试之中，经常碰到</a:t>
            </a:r>
            <a:r>
              <a:rPr lang="zh-CN" altLang="en-US" smtClean="0">
                <a:solidFill>
                  <a:srgbClr val="FF0000"/>
                </a:solidFill>
              </a:rPr>
              <a:t>多种条件及其组合</a:t>
            </a:r>
            <a:r>
              <a:rPr lang="zh-CN" altLang="en-US" smtClean="0"/>
              <a:t>的情况。</a:t>
            </a:r>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a:t>
            </a:fld>
            <a:endParaRPr lang="en-US" altLang="zh-CN"/>
          </a:p>
        </p:txBody>
      </p:sp>
      <p:sp>
        <p:nvSpPr>
          <p:cNvPr id="5" name="矩形 4"/>
          <p:cNvSpPr/>
          <p:nvPr/>
        </p:nvSpPr>
        <p:spPr>
          <a:xfrm>
            <a:off x="838200" y="3352800"/>
            <a:ext cx="7543800" cy="2015936"/>
          </a:xfrm>
          <a:prstGeom prst="rect">
            <a:avLst/>
          </a:prstGeom>
          <a:solidFill>
            <a:schemeClr val="accent1"/>
          </a:solidFill>
          <a:ln>
            <a:solidFill>
              <a:srgbClr val="FFC000"/>
            </a:solidFill>
          </a:ln>
        </p:spPr>
        <p:txBody>
          <a:bodyPr wrap="square">
            <a:spAutoFit/>
          </a:bodyPr>
          <a:lstStyle/>
          <a:p>
            <a:pPr>
              <a:spcBef>
                <a:spcPts val="600"/>
              </a:spcBef>
            </a:pPr>
            <a:r>
              <a:rPr lang="zh-CN" altLang="en-US" sz="2400" i="0" smtClean="0">
                <a:latin typeface="楷体" pitchFamily="49" charset="-122"/>
                <a:ea typeface="楷体" pitchFamily="49" charset="-122"/>
              </a:rPr>
              <a:t>判断三角形：</a:t>
            </a:r>
            <a:endParaRPr lang="en-US" altLang="zh-CN" sz="2400" i="0" smtClean="0">
              <a:latin typeface="楷体" pitchFamily="49" charset="-122"/>
              <a:ea typeface="楷体" pitchFamily="49" charset="-122"/>
            </a:endParaRPr>
          </a:p>
          <a:p>
            <a:pPr>
              <a:spcBef>
                <a:spcPts val="600"/>
              </a:spcBef>
            </a:pPr>
            <a:r>
              <a:rPr lang="zh-CN" altLang="en-US" sz="2400" i="0" smtClean="0">
                <a:latin typeface="楷体" pitchFamily="49" charset="-122"/>
                <a:ea typeface="楷体" pitchFamily="49" charset="-122"/>
              </a:rPr>
              <a:t>输入三个整数</a:t>
            </a:r>
            <a:r>
              <a:rPr lang="en-US" altLang="zh-CN" sz="2400" i="0" smtClean="0">
                <a:latin typeface="楷体" pitchFamily="49" charset="-122"/>
                <a:ea typeface="楷体" pitchFamily="49" charset="-122"/>
              </a:rPr>
              <a:t>a</a:t>
            </a:r>
            <a:r>
              <a:rPr lang="zh-CN" altLang="en-US" sz="2400" i="0" smtClean="0">
                <a:latin typeface="楷体" pitchFamily="49" charset="-122"/>
                <a:ea typeface="楷体" pitchFamily="49" charset="-122"/>
              </a:rPr>
              <a:t>、</a:t>
            </a:r>
            <a:r>
              <a:rPr lang="en-US" altLang="zh-CN" sz="2400" i="0" smtClean="0">
                <a:latin typeface="楷体" pitchFamily="49" charset="-122"/>
                <a:ea typeface="楷体" pitchFamily="49" charset="-122"/>
              </a:rPr>
              <a:t>b</a:t>
            </a:r>
            <a:r>
              <a:rPr lang="zh-CN" altLang="en-US" sz="2400" i="0" smtClean="0">
                <a:latin typeface="楷体" pitchFamily="49" charset="-122"/>
                <a:ea typeface="楷体" pitchFamily="49" charset="-122"/>
              </a:rPr>
              <a:t>和</a:t>
            </a:r>
            <a:r>
              <a:rPr lang="en-US" altLang="zh-CN" sz="2400" i="0" smtClean="0">
                <a:latin typeface="楷体" pitchFamily="49" charset="-122"/>
                <a:ea typeface="楷体" pitchFamily="49" charset="-122"/>
              </a:rPr>
              <a:t>c</a:t>
            </a:r>
            <a:r>
              <a:rPr lang="zh-CN" altLang="en-US" sz="2400" i="0" smtClean="0">
                <a:latin typeface="楷体" pitchFamily="49" charset="-122"/>
                <a:ea typeface="楷体" pitchFamily="49" charset="-122"/>
              </a:rPr>
              <a:t>分别作为三角形的</a:t>
            </a:r>
            <a:r>
              <a:rPr lang="en-US" altLang="zh-CN" sz="2400" i="0" smtClean="0">
                <a:latin typeface="楷体" pitchFamily="49" charset="-122"/>
                <a:ea typeface="楷体" pitchFamily="49" charset="-122"/>
              </a:rPr>
              <a:t>3</a:t>
            </a:r>
            <a:r>
              <a:rPr lang="zh-CN" altLang="en-US" sz="2400" i="0" smtClean="0">
                <a:latin typeface="楷体" pitchFamily="49" charset="-122"/>
                <a:ea typeface="楷体" pitchFamily="49" charset="-122"/>
              </a:rPr>
              <a:t>条边，通过程序判断由这</a:t>
            </a:r>
            <a:r>
              <a:rPr lang="en-US" altLang="zh-CN" sz="2400" i="0" smtClean="0">
                <a:latin typeface="楷体" pitchFamily="49" charset="-122"/>
                <a:ea typeface="楷体" pitchFamily="49" charset="-122"/>
              </a:rPr>
              <a:t>3</a:t>
            </a:r>
            <a:r>
              <a:rPr lang="zh-CN" altLang="en-US" sz="2400" i="0" smtClean="0">
                <a:latin typeface="楷体" pitchFamily="49" charset="-122"/>
                <a:ea typeface="楷体" pitchFamily="49" charset="-122"/>
              </a:rPr>
              <a:t>条边构成的三角形类型是：等边三角形、等腰三角形、一般三角形或非三角形（不能构成一个三角形）</a:t>
            </a:r>
            <a:endParaRPr lang="zh-CN" altLang="en-US" sz="2400" i="0">
              <a:latin typeface="楷体" pitchFamily="49" charset="-122"/>
              <a:ea typeface="楷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90" name="Rectangle 6"/>
          <p:cNvSpPr>
            <a:spLocks noGrp="1" noChangeArrowheads="1"/>
          </p:cNvSpPr>
          <p:nvPr>
            <p:ph type="title"/>
          </p:nvPr>
        </p:nvSpPr>
        <p:spPr>
          <a:noFill/>
          <a:ln/>
        </p:spPr>
        <p:txBody>
          <a:bodyPr/>
          <a:lstStyle/>
          <a:p>
            <a:r>
              <a:rPr lang="zh-CN" altLang="en-US" smtClean="0"/>
              <a:t>输出的约束关系 </a:t>
            </a:r>
            <a:endParaRPr lang="zh-CN" altLang="en-US"/>
          </a:p>
        </p:txBody>
      </p:sp>
      <p:pic>
        <p:nvPicPr>
          <p:cNvPr id="1014795" name="Picture 11" descr="3-2(e)"/>
          <p:cNvPicPr>
            <a:picLocks noChangeAspect="1" noChangeArrowheads="1"/>
          </p:cNvPicPr>
          <p:nvPr/>
        </p:nvPicPr>
        <p:blipFill>
          <a:blip r:embed="rId3"/>
          <a:srcRect/>
          <a:stretch>
            <a:fillRect/>
          </a:stretch>
        </p:blipFill>
        <p:spPr bwMode="auto">
          <a:xfrm>
            <a:off x="1219200" y="1752600"/>
            <a:ext cx="1303337" cy="2294750"/>
          </a:xfrm>
          <a:prstGeom prst="rect">
            <a:avLst/>
          </a:prstGeom>
          <a:noFill/>
          <a:ln w="9525">
            <a:solidFill>
              <a:srgbClr val="008000"/>
            </a:solidFill>
            <a:miter lim="800000"/>
            <a:headEnd/>
            <a:tailEnd/>
          </a:ln>
        </p:spPr>
      </p:pic>
      <p:sp>
        <p:nvSpPr>
          <p:cNvPr id="12" name="矩形 11"/>
          <p:cNvSpPr/>
          <p:nvPr/>
        </p:nvSpPr>
        <p:spPr>
          <a:xfrm>
            <a:off x="3810000" y="2209800"/>
            <a:ext cx="2667000" cy="1015663"/>
          </a:xfrm>
          <a:prstGeom prst="rect">
            <a:avLst/>
          </a:prstGeom>
          <a:solidFill>
            <a:schemeClr val="bg1">
              <a:lumMod val="95000"/>
            </a:schemeClr>
          </a:solidFill>
          <a:ln>
            <a:solidFill>
              <a:srgbClr val="008000"/>
            </a:solidFill>
          </a:ln>
        </p:spPr>
        <p:txBody>
          <a:bodyPr wrap="square">
            <a:spAutoFit/>
          </a:bodyPr>
          <a:lstStyle/>
          <a:p>
            <a:r>
              <a:rPr lang="en-US" altLang="zh-CN" sz="2000" b="1" i="0" smtClean="0">
                <a:solidFill>
                  <a:srgbClr val="FF0000"/>
                </a:solidFill>
              </a:rPr>
              <a:t>M</a:t>
            </a:r>
            <a:r>
              <a:rPr lang="zh-CN" altLang="en-US" sz="2000" b="1" i="0" smtClean="0">
                <a:solidFill>
                  <a:srgbClr val="FF0000"/>
                </a:solidFill>
              </a:rPr>
              <a:t>约束（强制）：</a:t>
            </a:r>
            <a:r>
              <a:rPr lang="zh-CN" altLang="en-US" sz="2000" i="0" smtClean="0"/>
              <a:t>若结果</a:t>
            </a:r>
            <a:r>
              <a:rPr lang="en-US" altLang="zh-CN" sz="2000" i="0" smtClean="0"/>
              <a:t>a</a:t>
            </a:r>
            <a:r>
              <a:rPr lang="zh-CN" altLang="en-US" sz="2000" i="0" smtClean="0"/>
              <a:t>是</a:t>
            </a:r>
            <a:r>
              <a:rPr lang="en-US" altLang="zh-CN" sz="2000" i="0" smtClean="0"/>
              <a:t>1</a:t>
            </a:r>
            <a:r>
              <a:rPr lang="zh-CN" altLang="en-US" sz="2000" i="0" smtClean="0"/>
              <a:t>，则结果</a:t>
            </a:r>
            <a:r>
              <a:rPr lang="en-US" altLang="zh-CN" sz="2000" i="0" smtClean="0"/>
              <a:t>b</a:t>
            </a:r>
            <a:r>
              <a:rPr lang="zh-CN" altLang="en-US" sz="2000" i="0" smtClean="0"/>
              <a:t>强制为</a:t>
            </a:r>
            <a:r>
              <a:rPr lang="en-US" altLang="zh-CN" sz="2000" i="0" smtClean="0"/>
              <a:t>0</a:t>
            </a:r>
            <a:endParaRPr lang="zh-CN" altLang="en-US" sz="2000" i="0"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因果图法测试用例的设计步骤</a:t>
            </a:r>
            <a:endParaRPr lang="zh-CN" altLang="en-US"/>
          </a:p>
        </p:txBody>
      </p:sp>
      <p:sp>
        <p:nvSpPr>
          <p:cNvPr id="3" name="内容占位符 2"/>
          <p:cNvSpPr>
            <a:spLocks noGrp="1"/>
          </p:cNvSpPr>
          <p:nvPr>
            <p:ph idx="1"/>
          </p:nvPr>
        </p:nvSpPr>
        <p:spPr>
          <a:xfrm>
            <a:off x="358775" y="914400"/>
            <a:ext cx="8556625" cy="5638800"/>
          </a:xfrm>
        </p:spPr>
        <p:txBody>
          <a:bodyPr/>
          <a:lstStyle/>
          <a:p>
            <a:pPr marL="474300" indent="-457200">
              <a:buSzPct val="100000"/>
              <a:buFont typeface="+mj-lt"/>
              <a:buAutoNum type="arabicPeriod"/>
            </a:pPr>
            <a:r>
              <a:rPr lang="zh-CN" altLang="en-US" sz="2400" smtClean="0">
                <a:solidFill>
                  <a:srgbClr val="0000FF"/>
                </a:solidFill>
              </a:rPr>
              <a:t>确定软件规格中的原因和结果</a:t>
            </a:r>
            <a:endParaRPr lang="en-US" altLang="zh-CN" sz="2400" smtClean="0">
              <a:solidFill>
                <a:srgbClr val="0000FF"/>
              </a:solidFill>
            </a:endParaRPr>
          </a:p>
          <a:p>
            <a:pPr marL="857250" lvl="1" indent="-457200">
              <a:buSzPct val="100000"/>
            </a:pPr>
            <a:r>
              <a:rPr lang="zh-CN" altLang="en-US" sz="2200" smtClean="0"/>
              <a:t>分析规格说明中哪些是</a:t>
            </a:r>
            <a:r>
              <a:rPr lang="zh-CN" altLang="en-US" sz="2200" b="1" smtClean="0">
                <a:solidFill>
                  <a:srgbClr val="FF0000"/>
                </a:solidFill>
              </a:rPr>
              <a:t>原因（即输入条件）</a:t>
            </a:r>
            <a:r>
              <a:rPr lang="zh-CN" altLang="en-US" sz="2200" smtClean="0"/>
              <a:t>，哪些是</a:t>
            </a:r>
            <a:r>
              <a:rPr lang="zh-CN" altLang="en-US" sz="2200" b="1" smtClean="0">
                <a:solidFill>
                  <a:srgbClr val="FF0000"/>
                </a:solidFill>
              </a:rPr>
              <a:t>结果（即输出条件）</a:t>
            </a:r>
            <a:r>
              <a:rPr lang="zh-CN" altLang="en-US" sz="2200" smtClean="0"/>
              <a:t>，并给每个原因和结果赋予一个标识符。</a:t>
            </a:r>
          </a:p>
          <a:p>
            <a:pPr marL="474300" indent="-457200">
              <a:buSzPct val="100000"/>
              <a:buFont typeface="+mj-lt"/>
              <a:buAutoNum type="arabicPeriod"/>
            </a:pPr>
            <a:r>
              <a:rPr lang="zh-CN" altLang="en-US" sz="2400" smtClean="0">
                <a:solidFill>
                  <a:srgbClr val="0000FF"/>
                </a:solidFill>
              </a:rPr>
              <a:t>确定原因和结果之间的逻辑关系</a:t>
            </a:r>
            <a:endParaRPr lang="en-US" altLang="zh-CN" sz="2400" smtClean="0">
              <a:solidFill>
                <a:srgbClr val="0000FF"/>
              </a:solidFill>
            </a:endParaRPr>
          </a:p>
          <a:p>
            <a:pPr marL="857250" lvl="1" indent="-457200">
              <a:buSzPct val="100000"/>
            </a:pPr>
            <a:r>
              <a:rPr lang="zh-CN" altLang="en-US" sz="2200" smtClean="0"/>
              <a:t>分析软件规格说明中的语义，找出原因与结果之间、原因与原因之间对应的关系，根据这些关系画出因果图。</a:t>
            </a:r>
          </a:p>
          <a:p>
            <a:pPr marL="474300" indent="-457200">
              <a:buSzPct val="100000"/>
              <a:buFont typeface="+mj-lt"/>
              <a:buAutoNum type="arabicPeriod"/>
            </a:pPr>
            <a:r>
              <a:rPr lang="zh-CN" altLang="en-US" sz="2400" smtClean="0">
                <a:solidFill>
                  <a:srgbClr val="0000FF"/>
                </a:solidFill>
              </a:rPr>
              <a:t>确定因果图中的各个约束</a:t>
            </a:r>
            <a:endParaRPr lang="en-US" altLang="zh-CN" sz="2400" smtClean="0">
              <a:solidFill>
                <a:srgbClr val="0000FF"/>
              </a:solidFill>
            </a:endParaRPr>
          </a:p>
          <a:p>
            <a:pPr marL="857250" lvl="1" indent="-457200">
              <a:buSzPct val="100000"/>
            </a:pPr>
            <a:r>
              <a:rPr lang="zh-CN" altLang="en-US" sz="2200" smtClean="0"/>
              <a:t>由于语法或环境的限制，有些原因与原因之间、原因与结果之间的组合情况不可能出现。为表明这些特殊情况，在因果图上用一些记号表明约束或限制条件。</a:t>
            </a:r>
          </a:p>
          <a:p>
            <a:pPr marL="474300" indent="-457200">
              <a:buSzPct val="100000"/>
              <a:buFont typeface="+mj-lt"/>
              <a:buAutoNum type="arabicPeriod"/>
            </a:pPr>
            <a:r>
              <a:rPr lang="zh-CN" altLang="en-US" sz="2400" smtClean="0">
                <a:solidFill>
                  <a:srgbClr val="0000FF"/>
                </a:solidFill>
              </a:rPr>
              <a:t>把因果图转换为决策表</a:t>
            </a:r>
          </a:p>
          <a:p>
            <a:pPr marL="474300" indent="-457200">
              <a:buSzPct val="100000"/>
              <a:buFont typeface="+mj-lt"/>
              <a:buAutoNum type="arabicPeriod"/>
            </a:pPr>
            <a:r>
              <a:rPr lang="zh-CN" altLang="en-US" sz="2400" smtClean="0">
                <a:solidFill>
                  <a:srgbClr val="0000FF"/>
                </a:solidFill>
              </a:rPr>
              <a:t>根据决策表设计测试用例</a:t>
            </a:r>
          </a:p>
          <a:p>
            <a:pPr marL="474300" indent="-457200">
              <a:buSzPct val="100000"/>
              <a:buFont typeface="+mj-lt"/>
              <a:buAutoNum type="arabicPeriod"/>
            </a:pPr>
            <a:endParaRPr lang="zh-CN" altLang="en-US" sz="2400" smtClean="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因果图法测试用例的设计步骤</a:t>
            </a:r>
            <a:endParaRPr lang="zh-CN" altLang="en-US"/>
          </a:p>
        </p:txBody>
      </p:sp>
      <p:sp>
        <p:nvSpPr>
          <p:cNvPr id="3" name="内容占位符 2"/>
          <p:cNvSpPr>
            <a:spLocks noGrp="1"/>
          </p:cNvSpPr>
          <p:nvPr>
            <p:ph idx="1"/>
          </p:nvPr>
        </p:nvSpPr>
        <p:spPr>
          <a:xfrm>
            <a:off x="358775" y="914400"/>
            <a:ext cx="8556625" cy="5638800"/>
          </a:xfrm>
        </p:spPr>
        <p:txBody>
          <a:bodyPr/>
          <a:lstStyle/>
          <a:p>
            <a:pPr marL="474300" indent="-457200">
              <a:buSzPct val="100000"/>
              <a:buFont typeface="+mj-lt"/>
              <a:buAutoNum type="arabicPeriod"/>
            </a:pPr>
            <a:r>
              <a:rPr lang="zh-CN" altLang="en-US" sz="2400" smtClean="0"/>
              <a:t>确定软件规格中的原因和结果</a:t>
            </a:r>
            <a:endParaRPr lang="en-US" altLang="zh-CN" sz="2400" smtClean="0"/>
          </a:p>
          <a:p>
            <a:pPr marL="474300" indent="-457200">
              <a:buSzPct val="100000"/>
              <a:buFont typeface="+mj-lt"/>
              <a:buAutoNum type="arabicPeriod"/>
            </a:pPr>
            <a:r>
              <a:rPr lang="zh-CN" altLang="en-US" sz="2400" smtClean="0"/>
              <a:t>确定原因和结果之间的逻辑关系</a:t>
            </a:r>
            <a:endParaRPr lang="zh-CN" altLang="en-US" sz="2200" smtClean="0"/>
          </a:p>
          <a:p>
            <a:pPr marL="474300" indent="-457200">
              <a:buSzPct val="100000"/>
              <a:buFont typeface="+mj-lt"/>
              <a:buAutoNum type="arabicPeriod"/>
            </a:pPr>
            <a:r>
              <a:rPr lang="zh-CN" altLang="en-US" sz="2400" smtClean="0"/>
              <a:t>确定因果图中的各个约束</a:t>
            </a:r>
            <a:endParaRPr lang="zh-CN" altLang="en-US" sz="2200" smtClean="0"/>
          </a:p>
          <a:p>
            <a:pPr marL="474300" indent="-457200">
              <a:buSzPct val="100000"/>
              <a:buFont typeface="+mj-lt"/>
              <a:buAutoNum type="arabicPeriod"/>
            </a:pPr>
            <a:r>
              <a:rPr lang="zh-CN" altLang="en-US" sz="2400" smtClean="0"/>
              <a:t>把因果图转换为决策表</a:t>
            </a:r>
          </a:p>
          <a:p>
            <a:pPr marL="474300" indent="-457200">
              <a:buSzPct val="100000"/>
              <a:buFont typeface="+mj-lt"/>
              <a:buAutoNum type="arabicPeriod"/>
            </a:pPr>
            <a:r>
              <a:rPr lang="zh-CN" altLang="en-US" sz="2400" smtClean="0"/>
              <a:t>根据决策表设计测试用例</a:t>
            </a:r>
          </a:p>
          <a:p>
            <a:pPr marL="474300" indent="-457200">
              <a:buSzPct val="100000"/>
              <a:buFont typeface="+mj-lt"/>
              <a:buAutoNum type="arabicPeriod"/>
            </a:pPr>
            <a:endParaRPr lang="zh-CN" altLang="en-US" sz="2400" smtClean="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32</a:t>
            </a:fld>
            <a:endParaRPr lang="en-US" altLang="zh-CN"/>
          </a:p>
        </p:txBody>
      </p:sp>
      <p:pic>
        <p:nvPicPr>
          <p:cNvPr id="5" name="Picture 5" descr="6-4"/>
          <p:cNvPicPr>
            <a:picLocks noChangeAspect="1" noChangeArrowheads="1"/>
          </p:cNvPicPr>
          <p:nvPr/>
        </p:nvPicPr>
        <p:blipFill>
          <a:blip r:embed="rId3"/>
          <a:srcRect/>
          <a:stretch>
            <a:fillRect/>
          </a:stretch>
        </p:blipFill>
        <p:spPr bwMode="auto">
          <a:xfrm>
            <a:off x="1" y="3733800"/>
            <a:ext cx="9144000" cy="1905000"/>
          </a:xfrm>
          <a:prstGeom prst="rect">
            <a:avLst/>
          </a:prstGeom>
          <a:noFill/>
          <a:ln>
            <a:solidFill>
              <a:srgbClr val="008000"/>
            </a:solidFill>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因果图法生成测试用例实例</a:t>
            </a:r>
            <a:endParaRPr lang="zh-CN" altLang="en-US"/>
          </a:p>
        </p:txBody>
      </p:sp>
      <p:sp>
        <p:nvSpPr>
          <p:cNvPr id="3" name="内容占位符 2"/>
          <p:cNvSpPr>
            <a:spLocks noGrp="1"/>
          </p:cNvSpPr>
          <p:nvPr>
            <p:ph idx="1"/>
          </p:nvPr>
        </p:nvSpPr>
        <p:spPr/>
        <p:txBody>
          <a:bodyPr/>
          <a:lstStyle/>
          <a:p>
            <a:r>
              <a:rPr lang="zh-CN" altLang="en-US" smtClean="0"/>
              <a:t>软件规格说明书规定：</a:t>
            </a:r>
            <a:endParaRPr lang="en-US" altLang="zh-CN" smtClean="0"/>
          </a:p>
          <a:p>
            <a:pPr lvl="1"/>
            <a:r>
              <a:rPr lang="zh-CN" altLang="en-US" b="1" smtClean="0">
                <a:solidFill>
                  <a:srgbClr val="002060"/>
                </a:solidFill>
                <a:latin typeface="楷体" pitchFamily="49" charset="-122"/>
                <a:ea typeface="楷体" pitchFamily="49" charset="-122"/>
              </a:rPr>
              <a:t>输入的第一个字符必须是</a:t>
            </a:r>
            <a:r>
              <a:rPr lang="en-US" altLang="zh-CN" b="1" smtClean="0">
                <a:solidFill>
                  <a:srgbClr val="002060"/>
                </a:solidFill>
                <a:latin typeface="楷体" pitchFamily="49" charset="-122"/>
                <a:ea typeface="楷体" pitchFamily="49" charset="-122"/>
              </a:rPr>
              <a:t>#</a:t>
            </a:r>
            <a:r>
              <a:rPr lang="zh-CN" altLang="en-US" b="1" smtClean="0">
                <a:solidFill>
                  <a:srgbClr val="002060"/>
                </a:solidFill>
                <a:latin typeface="楷体" pitchFamily="49" charset="-122"/>
                <a:ea typeface="楷体" pitchFamily="49" charset="-122"/>
              </a:rPr>
              <a:t>或</a:t>
            </a:r>
            <a:r>
              <a:rPr lang="en-US" altLang="zh-CN" b="1" smtClean="0">
                <a:solidFill>
                  <a:srgbClr val="002060"/>
                </a:solidFill>
                <a:latin typeface="楷体" pitchFamily="49" charset="-122"/>
                <a:ea typeface="楷体" pitchFamily="49" charset="-122"/>
              </a:rPr>
              <a:t>*</a:t>
            </a:r>
            <a:r>
              <a:rPr lang="zh-CN" altLang="en-US" b="1" smtClean="0">
                <a:solidFill>
                  <a:srgbClr val="002060"/>
                </a:solidFill>
                <a:latin typeface="楷体" pitchFamily="49" charset="-122"/>
                <a:ea typeface="楷体" pitchFamily="49" charset="-122"/>
              </a:rPr>
              <a:t>，第二个字符必须是一个数字，此情况下进行文件的修改；</a:t>
            </a:r>
            <a:endParaRPr lang="en-US" altLang="zh-CN" b="1" smtClean="0">
              <a:solidFill>
                <a:srgbClr val="002060"/>
              </a:solidFill>
              <a:latin typeface="楷体" pitchFamily="49" charset="-122"/>
              <a:ea typeface="楷体" pitchFamily="49" charset="-122"/>
            </a:endParaRPr>
          </a:p>
          <a:p>
            <a:pPr lvl="1"/>
            <a:r>
              <a:rPr lang="zh-CN" altLang="en-US" b="1" smtClean="0">
                <a:solidFill>
                  <a:srgbClr val="002060"/>
                </a:solidFill>
                <a:latin typeface="楷体" pitchFamily="49" charset="-122"/>
                <a:ea typeface="楷体" pitchFamily="49" charset="-122"/>
              </a:rPr>
              <a:t>如果第一个字符不是</a:t>
            </a:r>
            <a:r>
              <a:rPr lang="en-US" altLang="zh-CN" b="1" smtClean="0">
                <a:solidFill>
                  <a:srgbClr val="002060"/>
                </a:solidFill>
                <a:latin typeface="楷体" pitchFamily="49" charset="-122"/>
                <a:ea typeface="楷体" pitchFamily="49" charset="-122"/>
              </a:rPr>
              <a:t>#</a:t>
            </a:r>
            <a:r>
              <a:rPr lang="zh-CN" altLang="en-US" b="1" smtClean="0">
                <a:solidFill>
                  <a:srgbClr val="002060"/>
                </a:solidFill>
                <a:latin typeface="楷体" pitchFamily="49" charset="-122"/>
                <a:ea typeface="楷体" pitchFamily="49" charset="-122"/>
              </a:rPr>
              <a:t>或</a:t>
            </a:r>
            <a:r>
              <a:rPr lang="en-US" altLang="zh-CN" b="1" smtClean="0">
                <a:solidFill>
                  <a:srgbClr val="002060"/>
                </a:solidFill>
                <a:latin typeface="楷体" pitchFamily="49" charset="-122"/>
                <a:ea typeface="楷体" pitchFamily="49" charset="-122"/>
              </a:rPr>
              <a:t>*</a:t>
            </a:r>
            <a:r>
              <a:rPr lang="zh-CN" altLang="en-US" b="1" smtClean="0">
                <a:solidFill>
                  <a:srgbClr val="002060"/>
                </a:solidFill>
                <a:latin typeface="楷体" pitchFamily="49" charset="-122"/>
                <a:ea typeface="楷体" pitchFamily="49" charset="-122"/>
              </a:rPr>
              <a:t>，则给出信息</a:t>
            </a:r>
            <a:r>
              <a:rPr lang="en-US" altLang="zh-CN" b="1" smtClean="0">
                <a:solidFill>
                  <a:srgbClr val="002060"/>
                </a:solidFill>
                <a:latin typeface="楷体" pitchFamily="49" charset="-122"/>
                <a:ea typeface="楷体" pitchFamily="49" charset="-122"/>
              </a:rPr>
              <a:t>N</a:t>
            </a:r>
            <a:r>
              <a:rPr lang="zh-CN" altLang="en-US" b="1" smtClean="0">
                <a:solidFill>
                  <a:srgbClr val="002060"/>
                </a:solidFill>
                <a:latin typeface="楷体" pitchFamily="49" charset="-122"/>
                <a:ea typeface="楷体" pitchFamily="49" charset="-122"/>
              </a:rPr>
              <a:t>，如果第二个字符不是数字，则给出信息</a:t>
            </a:r>
            <a:r>
              <a:rPr lang="en-US" altLang="zh-CN" b="1" smtClean="0">
                <a:solidFill>
                  <a:srgbClr val="002060"/>
                </a:solidFill>
                <a:latin typeface="楷体" pitchFamily="49" charset="-122"/>
                <a:ea typeface="楷体" pitchFamily="49" charset="-122"/>
              </a:rPr>
              <a:t>M</a:t>
            </a:r>
            <a:r>
              <a:rPr lang="zh-CN" altLang="en-US" b="1" smtClean="0">
                <a:solidFill>
                  <a:srgbClr val="002060"/>
                </a:solidFill>
                <a:latin typeface="楷体" pitchFamily="49" charset="-122"/>
                <a:ea typeface="楷体" pitchFamily="49" charset="-122"/>
              </a:rPr>
              <a:t>。</a:t>
            </a:r>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33</a:t>
            </a:fld>
            <a:endParaRPr lang="en-US" altLang="zh-C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因果图法生成测试用例实例</a:t>
            </a:r>
            <a:endParaRPr lang="zh-CN" altLang="en-US"/>
          </a:p>
        </p:txBody>
      </p:sp>
      <p:sp>
        <p:nvSpPr>
          <p:cNvPr id="3" name="内容占位符 2"/>
          <p:cNvSpPr>
            <a:spLocks noGrp="1"/>
          </p:cNvSpPr>
          <p:nvPr>
            <p:ph idx="1"/>
          </p:nvPr>
        </p:nvSpPr>
        <p:spPr>
          <a:xfrm>
            <a:off x="358775" y="2438400"/>
            <a:ext cx="8556625" cy="2362200"/>
          </a:xfrm>
        </p:spPr>
        <p:txBody>
          <a:bodyPr/>
          <a:lstStyle/>
          <a:p>
            <a:pPr>
              <a:buNone/>
            </a:pPr>
            <a:r>
              <a:rPr lang="zh-CN" altLang="en-US" b="1" smtClean="0">
                <a:solidFill>
                  <a:srgbClr val="C00000"/>
                </a:solidFill>
              </a:rPr>
              <a:t>（</a:t>
            </a:r>
            <a:r>
              <a:rPr lang="en-US" b="1" smtClean="0">
                <a:solidFill>
                  <a:srgbClr val="C00000"/>
                </a:solidFill>
              </a:rPr>
              <a:t>1</a:t>
            </a:r>
            <a:r>
              <a:rPr lang="zh-CN" altLang="en-US" b="1" smtClean="0">
                <a:solidFill>
                  <a:srgbClr val="C00000"/>
                </a:solidFill>
              </a:rPr>
              <a:t>）分析软件规格说明书，找出原因和结果。</a:t>
            </a:r>
          </a:p>
          <a:p>
            <a:pPr>
              <a:buNone/>
            </a:pPr>
            <a:r>
              <a:rPr lang="en-US" smtClean="0"/>
              <a:t>    </a:t>
            </a:r>
            <a:r>
              <a:rPr lang="zh-CN" altLang="en-US" smtClean="0"/>
              <a:t>原因：</a:t>
            </a:r>
            <a:r>
              <a:rPr lang="en-US" smtClean="0"/>
              <a:t>c</a:t>
            </a:r>
            <a:r>
              <a:rPr lang="en-US" baseline="-25000" smtClean="0"/>
              <a:t>1</a:t>
            </a:r>
            <a:r>
              <a:rPr lang="zh-CN" altLang="en-US" smtClean="0"/>
              <a:t>：第一个字符是</a:t>
            </a:r>
            <a:r>
              <a:rPr lang="en-US" smtClean="0"/>
              <a:t>#</a:t>
            </a:r>
            <a:endParaRPr lang="zh-CN" altLang="en-US" smtClean="0"/>
          </a:p>
          <a:p>
            <a:pPr>
              <a:buNone/>
            </a:pPr>
            <a:r>
              <a:rPr lang="en-US" smtClean="0"/>
              <a:t>          c</a:t>
            </a:r>
            <a:r>
              <a:rPr lang="en-US" baseline="-25000" smtClean="0"/>
              <a:t>2</a:t>
            </a:r>
            <a:r>
              <a:rPr lang="zh-CN" altLang="en-US" smtClean="0"/>
              <a:t>：第一个字符是</a:t>
            </a:r>
            <a:r>
              <a:rPr lang="en-US" smtClean="0"/>
              <a:t>*</a:t>
            </a:r>
            <a:endParaRPr lang="zh-CN" altLang="en-US" smtClean="0"/>
          </a:p>
          <a:p>
            <a:pPr>
              <a:buNone/>
            </a:pPr>
            <a:r>
              <a:rPr lang="en-US" smtClean="0"/>
              <a:t>          c</a:t>
            </a:r>
            <a:r>
              <a:rPr lang="en-US" baseline="-25000" smtClean="0"/>
              <a:t>3</a:t>
            </a:r>
            <a:r>
              <a:rPr lang="zh-CN" altLang="en-US" smtClean="0"/>
              <a:t>：第二个字符是一个数字</a:t>
            </a:r>
          </a:p>
          <a:p>
            <a:pPr>
              <a:buNone/>
            </a:pPr>
            <a:r>
              <a:rPr lang="en-US" smtClean="0"/>
              <a:t>    </a:t>
            </a:r>
            <a:r>
              <a:rPr lang="zh-CN" altLang="en-US" smtClean="0"/>
              <a:t>结果：</a:t>
            </a:r>
            <a:r>
              <a:rPr lang="en-US" smtClean="0"/>
              <a:t>e</a:t>
            </a:r>
            <a:r>
              <a:rPr lang="en-US" baseline="-25000" smtClean="0"/>
              <a:t>1</a:t>
            </a:r>
            <a:r>
              <a:rPr lang="zh-CN" altLang="en-US" smtClean="0"/>
              <a:t>：给出信息</a:t>
            </a:r>
            <a:r>
              <a:rPr lang="en-US" smtClean="0"/>
              <a:t>N</a:t>
            </a:r>
            <a:endParaRPr lang="zh-CN" altLang="en-US" smtClean="0"/>
          </a:p>
          <a:p>
            <a:pPr>
              <a:buNone/>
            </a:pPr>
            <a:r>
              <a:rPr lang="en-US" smtClean="0"/>
              <a:t>          e</a:t>
            </a:r>
            <a:r>
              <a:rPr lang="en-US" baseline="-25000" smtClean="0"/>
              <a:t>2</a:t>
            </a:r>
            <a:r>
              <a:rPr lang="zh-CN" altLang="en-US" smtClean="0"/>
              <a:t>：修改文件</a:t>
            </a:r>
          </a:p>
          <a:p>
            <a:pPr>
              <a:buNone/>
            </a:pPr>
            <a:r>
              <a:rPr lang="en-US" smtClean="0"/>
              <a:t>          e</a:t>
            </a:r>
            <a:r>
              <a:rPr lang="en-US" baseline="-25000" smtClean="0"/>
              <a:t>3</a:t>
            </a:r>
            <a:r>
              <a:rPr lang="zh-CN" altLang="en-US" smtClean="0"/>
              <a:t>：给出信息</a:t>
            </a:r>
            <a:r>
              <a:rPr lang="en-US" smtClean="0"/>
              <a:t>M</a:t>
            </a:r>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34</a:t>
            </a:fld>
            <a:endParaRPr lang="en-US" altLang="zh-CN"/>
          </a:p>
        </p:txBody>
      </p:sp>
      <p:sp>
        <p:nvSpPr>
          <p:cNvPr id="5" name="矩形 4"/>
          <p:cNvSpPr/>
          <p:nvPr/>
        </p:nvSpPr>
        <p:spPr>
          <a:xfrm>
            <a:off x="457200" y="990600"/>
            <a:ext cx="8229600" cy="1200329"/>
          </a:xfrm>
          <a:prstGeom prst="rect">
            <a:avLst/>
          </a:prstGeom>
          <a:solidFill>
            <a:schemeClr val="bg1">
              <a:lumMod val="95000"/>
            </a:schemeClr>
          </a:solidFill>
          <a:ln>
            <a:solidFill>
              <a:srgbClr val="008000"/>
            </a:solidFill>
          </a:ln>
        </p:spPr>
        <p:txBody>
          <a:bodyPr wrap="square">
            <a:spAutoFit/>
          </a:bodyPr>
          <a:lstStyle/>
          <a:p>
            <a:r>
              <a:rPr lang="zh-CN" altLang="en-US" sz="2400" b="1" i="0" smtClean="0">
                <a:solidFill>
                  <a:srgbClr val="002060"/>
                </a:solidFill>
                <a:latin typeface="楷体" pitchFamily="49" charset="-122"/>
                <a:ea typeface="楷体" pitchFamily="49" charset="-122"/>
              </a:rPr>
              <a:t>输入的第一个字符必须是</a:t>
            </a:r>
            <a:r>
              <a:rPr lang="en-US" altLang="zh-CN" sz="2400" b="1" i="0" smtClean="0">
                <a:solidFill>
                  <a:srgbClr val="002060"/>
                </a:solidFill>
                <a:latin typeface="楷体" pitchFamily="49" charset="-122"/>
                <a:ea typeface="楷体" pitchFamily="49" charset="-122"/>
              </a:rPr>
              <a:t>#</a:t>
            </a:r>
            <a:r>
              <a:rPr lang="zh-CN" altLang="en-US" sz="2400" b="1" i="0" smtClean="0">
                <a:solidFill>
                  <a:srgbClr val="002060"/>
                </a:solidFill>
                <a:latin typeface="楷体" pitchFamily="49" charset="-122"/>
                <a:ea typeface="楷体" pitchFamily="49" charset="-122"/>
              </a:rPr>
              <a:t>或</a:t>
            </a:r>
            <a:r>
              <a:rPr lang="en-US" altLang="zh-CN" sz="2400" b="1" i="0" smtClean="0">
                <a:solidFill>
                  <a:srgbClr val="002060"/>
                </a:solidFill>
                <a:latin typeface="楷体" pitchFamily="49" charset="-122"/>
                <a:ea typeface="楷体" pitchFamily="49" charset="-122"/>
              </a:rPr>
              <a:t>*</a:t>
            </a:r>
            <a:r>
              <a:rPr lang="zh-CN" altLang="en-US" sz="2400" b="1" i="0" smtClean="0">
                <a:solidFill>
                  <a:srgbClr val="002060"/>
                </a:solidFill>
                <a:latin typeface="楷体" pitchFamily="49" charset="-122"/>
                <a:ea typeface="楷体" pitchFamily="49" charset="-122"/>
              </a:rPr>
              <a:t>，第二个字符必须是一个数字，此情况下进行文件的修改；如果第一个字符不是</a:t>
            </a:r>
            <a:r>
              <a:rPr lang="en-US" altLang="zh-CN" sz="2400" b="1" i="0" smtClean="0">
                <a:solidFill>
                  <a:srgbClr val="002060"/>
                </a:solidFill>
                <a:latin typeface="楷体" pitchFamily="49" charset="-122"/>
                <a:ea typeface="楷体" pitchFamily="49" charset="-122"/>
              </a:rPr>
              <a:t>#</a:t>
            </a:r>
            <a:r>
              <a:rPr lang="zh-CN" altLang="en-US" sz="2400" b="1" i="0" smtClean="0">
                <a:solidFill>
                  <a:srgbClr val="002060"/>
                </a:solidFill>
                <a:latin typeface="楷体" pitchFamily="49" charset="-122"/>
                <a:ea typeface="楷体" pitchFamily="49" charset="-122"/>
              </a:rPr>
              <a:t>或</a:t>
            </a:r>
            <a:r>
              <a:rPr lang="en-US" altLang="zh-CN" sz="2400" b="1" i="0" smtClean="0">
                <a:solidFill>
                  <a:srgbClr val="002060"/>
                </a:solidFill>
                <a:latin typeface="楷体" pitchFamily="49" charset="-122"/>
                <a:ea typeface="楷体" pitchFamily="49" charset="-122"/>
              </a:rPr>
              <a:t>*</a:t>
            </a:r>
            <a:r>
              <a:rPr lang="zh-CN" altLang="en-US" sz="2400" b="1" i="0" smtClean="0">
                <a:solidFill>
                  <a:srgbClr val="002060"/>
                </a:solidFill>
                <a:latin typeface="楷体" pitchFamily="49" charset="-122"/>
                <a:ea typeface="楷体" pitchFamily="49" charset="-122"/>
              </a:rPr>
              <a:t>，则给出信息</a:t>
            </a:r>
            <a:r>
              <a:rPr lang="en-US" altLang="zh-CN" sz="2400" b="1" i="0" smtClean="0">
                <a:solidFill>
                  <a:srgbClr val="002060"/>
                </a:solidFill>
                <a:latin typeface="楷体" pitchFamily="49" charset="-122"/>
                <a:ea typeface="楷体" pitchFamily="49" charset="-122"/>
              </a:rPr>
              <a:t>N</a:t>
            </a:r>
            <a:r>
              <a:rPr lang="zh-CN" altLang="en-US" sz="2400" b="1" i="0" smtClean="0">
                <a:solidFill>
                  <a:srgbClr val="002060"/>
                </a:solidFill>
                <a:latin typeface="楷体" pitchFamily="49" charset="-122"/>
                <a:ea typeface="楷体" pitchFamily="49" charset="-122"/>
              </a:rPr>
              <a:t>，如果第二个字符不是数字，则给出信息</a:t>
            </a:r>
            <a:r>
              <a:rPr lang="en-US" altLang="zh-CN" sz="2400" b="1" i="0" smtClean="0">
                <a:solidFill>
                  <a:srgbClr val="002060"/>
                </a:solidFill>
                <a:latin typeface="楷体" pitchFamily="49" charset="-122"/>
                <a:ea typeface="楷体" pitchFamily="49" charset="-122"/>
              </a:rPr>
              <a:t>M</a:t>
            </a:r>
            <a:endParaRPr lang="zh-CN" altLang="en-US" sz="2400" b="1" i="0">
              <a:solidFill>
                <a:srgbClr val="002060"/>
              </a:solidFill>
              <a:latin typeface="楷体" pitchFamily="49" charset="-122"/>
              <a:ea typeface="楷体" pitchFamily="49" charset="-122"/>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43400" y="152400"/>
            <a:ext cx="4648200" cy="1905000"/>
          </a:xfrm>
          <a:solidFill>
            <a:schemeClr val="bg1">
              <a:lumMod val="95000"/>
            </a:schemeClr>
          </a:solidFill>
          <a:ln>
            <a:solidFill>
              <a:srgbClr val="008000"/>
            </a:solidFill>
          </a:ln>
        </p:spPr>
        <p:txBody>
          <a:bodyPr/>
          <a:lstStyle/>
          <a:p>
            <a:pPr>
              <a:spcBef>
                <a:spcPts val="0"/>
              </a:spcBef>
              <a:spcAft>
                <a:spcPts val="0"/>
              </a:spcAft>
              <a:buNone/>
            </a:pPr>
            <a:r>
              <a:rPr lang="zh-CN" altLang="en-US" sz="1800" smtClean="0"/>
              <a:t>（</a:t>
            </a:r>
            <a:r>
              <a:rPr lang="en-US" sz="1800" smtClean="0"/>
              <a:t>1</a:t>
            </a:r>
            <a:r>
              <a:rPr lang="zh-CN" altLang="en-US" sz="1800" smtClean="0"/>
              <a:t>）分析软件规格说明书，找出原因和结果</a:t>
            </a:r>
          </a:p>
          <a:p>
            <a:pPr>
              <a:spcBef>
                <a:spcPts val="0"/>
              </a:spcBef>
              <a:spcAft>
                <a:spcPts val="0"/>
              </a:spcAft>
              <a:buNone/>
            </a:pPr>
            <a:r>
              <a:rPr lang="en-US" sz="1800" smtClean="0"/>
              <a:t>    </a:t>
            </a:r>
            <a:r>
              <a:rPr lang="zh-CN" altLang="en-US" sz="1800" smtClean="0"/>
              <a:t>原因：</a:t>
            </a:r>
            <a:r>
              <a:rPr lang="en-US" sz="1800" smtClean="0"/>
              <a:t>c</a:t>
            </a:r>
            <a:r>
              <a:rPr lang="en-US" sz="1800" baseline="-25000" smtClean="0"/>
              <a:t>1</a:t>
            </a:r>
            <a:r>
              <a:rPr lang="zh-CN" altLang="en-US" sz="1800" smtClean="0"/>
              <a:t>：第一个字符是</a:t>
            </a:r>
            <a:r>
              <a:rPr lang="en-US" sz="1800" smtClean="0"/>
              <a:t>#</a:t>
            </a:r>
            <a:r>
              <a:rPr lang="zh-CN" altLang="en-US" sz="1800" smtClean="0"/>
              <a:t>，</a:t>
            </a:r>
            <a:r>
              <a:rPr lang="en-US" sz="1800" smtClean="0"/>
              <a:t>c</a:t>
            </a:r>
            <a:r>
              <a:rPr lang="en-US" sz="1800" baseline="-25000" smtClean="0"/>
              <a:t>2</a:t>
            </a:r>
            <a:r>
              <a:rPr lang="zh-CN" altLang="en-US" sz="1800" smtClean="0"/>
              <a:t>：第一个字符是</a:t>
            </a:r>
            <a:r>
              <a:rPr lang="en-US" sz="1800" smtClean="0"/>
              <a:t>*</a:t>
            </a:r>
            <a:r>
              <a:rPr lang="zh-CN" altLang="en-US" sz="1800" smtClean="0"/>
              <a:t>，</a:t>
            </a:r>
            <a:r>
              <a:rPr lang="en-US" sz="1800" smtClean="0"/>
              <a:t>c</a:t>
            </a:r>
            <a:r>
              <a:rPr lang="en-US" sz="1800" baseline="-25000" smtClean="0"/>
              <a:t>3</a:t>
            </a:r>
            <a:r>
              <a:rPr lang="zh-CN" altLang="en-US" sz="1800" smtClean="0"/>
              <a:t>：第二个字符是一个数字</a:t>
            </a:r>
          </a:p>
          <a:p>
            <a:pPr>
              <a:spcBef>
                <a:spcPts val="0"/>
              </a:spcBef>
              <a:spcAft>
                <a:spcPts val="0"/>
              </a:spcAft>
              <a:buNone/>
            </a:pPr>
            <a:r>
              <a:rPr lang="en-US" sz="1800" smtClean="0"/>
              <a:t>    </a:t>
            </a:r>
            <a:r>
              <a:rPr lang="zh-CN" altLang="en-US" sz="1800" smtClean="0"/>
              <a:t>结果：</a:t>
            </a:r>
            <a:r>
              <a:rPr lang="en-US" sz="1800" smtClean="0"/>
              <a:t>e</a:t>
            </a:r>
            <a:r>
              <a:rPr lang="en-US" sz="1800" baseline="-25000" smtClean="0"/>
              <a:t>1</a:t>
            </a:r>
            <a:r>
              <a:rPr lang="zh-CN" altLang="en-US" sz="1800" smtClean="0"/>
              <a:t>：给出信息</a:t>
            </a:r>
            <a:r>
              <a:rPr lang="en-US" sz="1800" smtClean="0"/>
              <a:t>N</a:t>
            </a:r>
            <a:r>
              <a:rPr lang="zh-CN" altLang="en-US" sz="1800" smtClean="0"/>
              <a:t>，</a:t>
            </a:r>
            <a:r>
              <a:rPr lang="en-US" sz="1800" smtClean="0"/>
              <a:t>e</a:t>
            </a:r>
            <a:r>
              <a:rPr lang="en-US" sz="1800" baseline="-25000" smtClean="0"/>
              <a:t>2</a:t>
            </a:r>
            <a:r>
              <a:rPr lang="zh-CN" altLang="en-US" sz="1800" smtClean="0"/>
              <a:t>：修改文件，</a:t>
            </a:r>
            <a:r>
              <a:rPr lang="en-US" sz="1800" smtClean="0"/>
              <a:t>e</a:t>
            </a:r>
            <a:r>
              <a:rPr lang="en-US" sz="1800" baseline="-25000" smtClean="0"/>
              <a:t>3</a:t>
            </a:r>
            <a:r>
              <a:rPr lang="zh-CN" altLang="en-US" sz="1800" smtClean="0"/>
              <a:t>：给出信息</a:t>
            </a:r>
            <a:r>
              <a:rPr lang="en-US" sz="1800" smtClean="0"/>
              <a:t>M</a:t>
            </a:r>
            <a:endParaRPr lang="zh-CN" altLang="en-US" sz="180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35</a:t>
            </a:fld>
            <a:endParaRPr lang="en-US" altLang="zh-CN"/>
          </a:p>
        </p:txBody>
      </p:sp>
      <p:sp>
        <p:nvSpPr>
          <p:cNvPr id="5" name="矩形 4"/>
          <p:cNvSpPr/>
          <p:nvPr/>
        </p:nvSpPr>
        <p:spPr>
          <a:xfrm>
            <a:off x="228600" y="152400"/>
            <a:ext cx="3962400" cy="1938992"/>
          </a:xfrm>
          <a:prstGeom prst="rect">
            <a:avLst/>
          </a:prstGeom>
          <a:solidFill>
            <a:schemeClr val="bg1">
              <a:lumMod val="95000"/>
            </a:schemeClr>
          </a:solidFill>
          <a:ln>
            <a:solidFill>
              <a:srgbClr val="008000"/>
            </a:solidFill>
          </a:ln>
        </p:spPr>
        <p:txBody>
          <a:bodyPr wrap="square">
            <a:spAutoFit/>
          </a:bodyPr>
          <a:lstStyle/>
          <a:p>
            <a:r>
              <a:rPr lang="zh-CN" altLang="en-US" sz="2000" i="0" smtClean="0"/>
              <a:t>输入的第一个字符必须是</a:t>
            </a:r>
            <a:r>
              <a:rPr lang="en-US" altLang="zh-CN" sz="2000" i="0" smtClean="0"/>
              <a:t>#</a:t>
            </a:r>
            <a:r>
              <a:rPr lang="zh-CN" altLang="en-US" sz="2000" i="0" smtClean="0"/>
              <a:t>或</a:t>
            </a:r>
            <a:r>
              <a:rPr lang="en-US" altLang="zh-CN" sz="2000" i="0" smtClean="0"/>
              <a:t>*</a:t>
            </a:r>
            <a:r>
              <a:rPr lang="zh-CN" altLang="en-US" sz="2000" i="0" smtClean="0"/>
              <a:t>，第二个字符必须是一个数字，此情况下进行文件的修改；如果第一个字符不是</a:t>
            </a:r>
            <a:r>
              <a:rPr lang="en-US" altLang="zh-CN" sz="2000" i="0" smtClean="0"/>
              <a:t>#</a:t>
            </a:r>
            <a:r>
              <a:rPr lang="zh-CN" altLang="en-US" sz="2000" i="0" smtClean="0"/>
              <a:t>或</a:t>
            </a:r>
            <a:r>
              <a:rPr lang="en-US" altLang="zh-CN" sz="2000" i="0" smtClean="0"/>
              <a:t>*</a:t>
            </a:r>
            <a:r>
              <a:rPr lang="zh-CN" altLang="en-US" sz="2000" i="0" smtClean="0"/>
              <a:t>，则给出信息</a:t>
            </a:r>
            <a:r>
              <a:rPr lang="en-US" altLang="zh-CN" sz="2000" i="0" smtClean="0"/>
              <a:t>N</a:t>
            </a:r>
            <a:r>
              <a:rPr lang="zh-CN" altLang="en-US" sz="2000" i="0" smtClean="0"/>
              <a:t>，如果第二个字符不是数字，则给出信息</a:t>
            </a:r>
            <a:r>
              <a:rPr lang="en-US" altLang="zh-CN" sz="2000" i="0" smtClean="0"/>
              <a:t>M</a:t>
            </a:r>
            <a:endParaRPr lang="zh-CN" altLang="en-US" sz="2000" i="0"/>
          </a:p>
        </p:txBody>
      </p:sp>
      <p:sp>
        <p:nvSpPr>
          <p:cNvPr id="1025" name="Rectangle 1"/>
          <p:cNvSpPr>
            <a:spLocks noChangeArrowheads="1"/>
          </p:cNvSpPr>
          <p:nvPr/>
        </p:nvSpPr>
        <p:spPr bwMode="auto">
          <a:xfrm>
            <a:off x="228600" y="2286000"/>
            <a:ext cx="5257800" cy="3785652"/>
          </a:xfrm>
          <a:prstGeom prst="rect">
            <a:avLst/>
          </a:prstGeom>
          <a:solidFill>
            <a:schemeClr val="bg1">
              <a:lumMod val="95000"/>
            </a:schemeClr>
          </a:solidFill>
          <a:ln w="9525">
            <a:solidFill>
              <a:srgbClr val="FFC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C00000"/>
                </a:solidFill>
                <a:effectLst/>
                <a:latin typeface="宋体" pitchFamily="2" charset="-122"/>
                <a:ea typeface="宋体" pitchFamily="2" charset="-122"/>
                <a:cs typeface="Times New Roman" pitchFamily="18" charset="0"/>
              </a:rPr>
              <a:t>（</a:t>
            </a:r>
            <a:r>
              <a:rPr kumimoji="0" lang="en-US" altLang="zh-CN" sz="2400" b="1" i="0" u="none" strike="noStrike" cap="none" normalizeH="0" baseline="0" smtClean="0">
                <a:ln>
                  <a:noFill/>
                </a:ln>
                <a:solidFill>
                  <a:srgbClr val="C00000"/>
                </a:solidFill>
                <a:effectLst/>
                <a:latin typeface="Arial" pitchFamily="34" charset="0"/>
                <a:ea typeface="宋体" pitchFamily="2" charset="-122"/>
                <a:cs typeface="Times New Roman" pitchFamily="18" charset="0"/>
              </a:rPr>
              <a:t>2</a:t>
            </a:r>
            <a:r>
              <a:rPr kumimoji="0" lang="zh-CN" altLang="en-US" sz="2400" b="1" i="0" u="none" strike="noStrike" cap="none" normalizeH="0" baseline="0" smtClean="0">
                <a:ln>
                  <a:noFill/>
                </a:ln>
                <a:solidFill>
                  <a:srgbClr val="C00000"/>
                </a:solidFill>
                <a:effectLst/>
                <a:latin typeface="宋体" pitchFamily="2" charset="-122"/>
                <a:ea typeface="宋体" pitchFamily="2" charset="-122"/>
                <a:cs typeface="Times New Roman" pitchFamily="18" charset="0"/>
              </a:rPr>
              <a:t>）找出原因与结果之间的因果关系、原因与原因之间的约束关系，画出因果图。</a:t>
            </a:r>
            <a:endParaRPr kumimoji="0" lang="zh-CN" altLang="en-US" sz="1600" b="1" i="0" u="none" strike="noStrike" cap="none" normalizeH="0" baseline="0" smtClean="0">
              <a:ln>
                <a:noFill/>
              </a:ln>
              <a:solidFill>
                <a:srgbClr val="C00000"/>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将原因和结果用相应的逻辑符号连接起来，可得到其因果图，其中编号为</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10</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的中间结点是导出结果的进一步原因。因为原因</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c</a:t>
            </a:r>
            <a:r>
              <a:rPr kumimoji="0" lang="en-US" altLang="zh-CN" sz="2400" b="0" i="0" u="none" strike="noStrike" cap="none" normalizeH="0" baseline="-30000" smtClean="0">
                <a:ln>
                  <a:noFill/>
                </a:ln>
                <a:solidFill>
                  <a:schemeClr val="tx1"/>
                </a:solidFill>
                <a:effectLst/>
                <a:latin typeface="Arial" pitchFamily="34" charset="0"/>
                <a:ea typeface="宋体" pitchFamily="2" charset="-122"/>
                <a:cs typeface="Times New Roman" pitchFamily="18" charset="0"/>
              </a:rPr>
              <a:t>1</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c</a:t>
            </a:r>
            <a:r>
              <a:rPr kumimoji="0" lang="en-US" altLang="zh-CN" sz="2400" b="0" i="0" u="none" strike="noStrike" cap="none" normalizeH="0" baseline="-30000" smtClean="0">
                <a:ln>
                  <a:noFill/>
                </a:ln>
                <a:solidFill>
                  <a:schemeClr val="tx1"/>
                </a:solidFill>
                <a:effectLst/>
                <a:latin typeface="Arial" pitchFamily="34" charset="0"/>
                <a:ea typeface="宋体" pitchFamily="2" charset="-122"/>
                <a:cs typeface="Times New Roman" pitchFamily="18" charset="0"/>
              </a:rPr>
              <a:t>2</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不可能同时为</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，即第一个字符不可能即是</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又是</a:t>
            </a: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，在因果图上可对其施加</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E</a:t>
            </a:r>
            <a:r>
              <a:rPr kumimoji="0" lang="zh-CN" altLang="en-US"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约束，这样便得到了具有约束的因果图。</a:t>
            </a:r>
            <a:endParaRPr kumimoji="0" lang="zh-CN" altLang="en-US" sz="4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7" name="图片 6" descr="$ITB`)17EFKLGO_W2FJHIGQ"/>
          <p:cNvPicPr/>
          <p:nvPr/>
        </p:nvPicPr>
        <p:blipFill>
          <a:blip r:embed="rId3"/>
          <a:srcRect/>
          <a:stretch>
            <a:fillRect/>
          </a:stretch>
        </p:blipFill>
        <p:spPr bwMode="auto">
          <a:xfrm>
            <a:off x="5562600" y="3352800"/>
            <a:ext cx="3581400" cy="2057400"/>
          </a:xfrm>
          <a:prstGeom prst="rect">
            <a:avLst/>
          </a:prstGeom>
          <a:noFill/>
          <a:ln w="9525">
            <a:solidFill>
              <a:srgbClr val="008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因果图法生成测试用例实例</a:t>
            </a:r>
            <a:endParaRPr lang="zh-CN" altLang="en-US"/>
          </a:p>
        </p:txBody>
      </p:sp>
      <p:sp>
        <p:nvSpPr>
          <p:cNvPr id="3" name="内容占位符 2"/>
          <p:cNvSpPr>
            <a:spLocks noGrp="1"/>
          </p:cNvSpPr>
          <p:nvPr>
            <p:ph idx="1"/>
          </p:nvPr>
        </p:nvSpPr>
        <p:spPr/>
        <p:txBody>
          <a:bodyPr/>
          <a:lstStyle/>
          <a:p>
            <a:pPr>
              <a:buNone/>
            </a:pPr>
            <a:r>
              <a:rPr lang="zh-CN" altLang="en-US" smtClean="0"/>
              <a:t>（</a:t>
            </a:r>
            <a:r>
              <a:rPr lang="en-US" smtClean="0"/>
              <a:t>3</a:t>
            </a:r>
            <a:r>
              <a:rPr lang="zh-CN" altLang="en-US" smtClean="0"/>
              <a:t>）将因果图转换成决策表</a:t>
            </a:r>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36</a:t>
            </a:fld>
            <a:endParaRPr lang="en-US" altLang="zh-CN"/>
          </a:p>
        </p:txBody>
      </p:sp>
      <p:graphicFrame>
        <p:nvGraphicFramePr>
          <p:cNvPr id="5" name="表格 4"/>
          <p:cNvGraphicFramePr>
            <a:graphicFrameLocks noGrp="1"/>
          </p:cNvGraphicFramePr>
          <p:nvPr/>
        </p:nvGraphicFramePr>
        <p:xfrm>
          <a:off x="609599" y="2580640"/>
          <a:ext cx="8077201" cy="3743960"/>
        </p:xfrm>
        <a:graphic>
          <a:graphicData uri="http://schemas.openxmlformats.org/drawingml/2006/table">
            <a:tbl>
              <a:tblPr>
                <a:tableStyleId>{35758FB7-9AC5-4552-8A53-C91805E547FA}</a:tableStyleId>
              </a:tblPr>
              <a:tblGrid>
                <a:gridCol w="1211133"/>
                <a:gridCol w="857282"/>
                <a:gridCol w="858398"/>
                <a:gridCol w="858398"/>
                <a:gridCol w="858398"/>
                <a:gridCol w="858398"/>
                <a:gridCol w="858398"/>
                <a:gridCol w="858398"/>
                <a:gridCol w="858398"/>
              </a:tblGrid>
              <a:tr h="268894">
                <a:tc>
                  <a:txBody>
                    <a:bodyPr/>
                    <a:lstStyle/>
                    <a:p>
                      <a:pPr>
                        <a:spcAft>
                          <a:spcPts val="0"/>
                        </a:spcAft>
                      </a:pPr>
                      <a:endParaRPr lang="en-US" sz="2000">
                        <a:latin typeface="Times New Roman"/>
                        <a:ea typeface="宋体"/>
                        <a:cs typeface="Times New Roman"/>
                      </a:endParaRPr>
                    </a:p>
                  </a:txBody>
                  <a:tcPr marL="68580" marR="68580" marT="17780" marB="17780">
                    <a:solidFill>
                      <a:schemeClr val="accent5">
                        <a:lumMod val="75000"/>
                      </a:schemeClr>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2</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3</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4</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5</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6</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7</a:t>
                      </a:r>
                      <a:endParaRPr lang="zh-CN" sz="32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2000"/>
                        <a:t>8</a:t>
                      </a:r>
                      <a:endParaRPr lang="zh-CN" sz="3200">
                        <a:latin typeface="Futura Bk"/>
                        <a:ea typeface="Times New Roman"/>
                        <a:cs typeface="Times New Roman"/>
                      </a:endParaRPr>
                    </a:p>
                  </a:txBody>
                  <a:tcPr marL="68580" marR="68580" marT="17780" marB="17780" anchor="ctr">
                    <a:solidFill>
                      <a:schemeClr val="accent5">
                        <a:lumMod val="75000"/>
                      </a:schemeClr>
                    </a:solidFill>
                  </a:tcPr>
                </a:tc>
              </a:tr>
              <a:tr h="268894">
                <a:tc>
                  <a:txBody>
                    <a:bodyPr/>
                    <a:lstStyle/>
                    <a:p>
                      <a:pPr>
                        <a:spcAft>
                          <a:spcPts val="0"/>
                        </a:spcAft>
                      </a:pPr>
                      <a:r>
                        <a:rPr lang="zh-CN" sz="2000"/>
                        <a:t>条件：</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r>
              <a:tr h="268894">
                <a:tc>
                  <a:txBody>
                    <a:bodyPr/>
                    <a:lstStyle/>
                    <a:p>
                      <a:pPr>
                        <a:spcAft>
                          <a:spcPts val="0"/>
                        </a:spcAft>
                      </a:pPr>
                      <a:r>
                        <a:rPr lang="en-US" sz="2000"/>
                        <a:t>C1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en-US" sz="2000"/>
                        <a:t>C2</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en-US" sz="2000"/>
                        <a:t>C3</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en-US" sz="2000"/>
                        <a:t>10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1</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2000"/>
                        <a:t>0</a:t>
                      </a:r>
                      <a:endParaRPr lang="zh-CN" sz="32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zh-CN" sz="2000"/>
                        <a:t>动作：</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r>
              <a:tr h="268894">
                <a:tc>
                  <a:txBody>
                    <a:bodyPr/>
                    <a:lstStyle/>
                    <a:p>
                      <a:pPr>
                        <a:spcAft>
                          <a:spcPts val="0"/>
                        </a:spcAft>
                      </a:pPr>
                      <a:r>
                        <a:rPr lang="en-US" sz="2000"/>
                        <a:t>e1</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r>
              <a:tr h="268894">
                <a:tc>
                  <a:txBody>
                    <a:bodyPr/>
                    <a:lstStyle/>
                    <a:p>
                      <a:pPr>
                        <a:spcAft>
                          <a:spcPts val="0"/>
                        </a:spcAft>
                      </a:pPr>
                      <a:r>
                        <a:rPr lang="en-US" sz="2000"/>
                        <a:t>e2</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r>
              <a:tr h="268894">
                <a:tc>
                  <a:txBody>
                    <a:bodyPr/>
                    <a:lstStyle/>
                    <a:p>
                      <a:pPr>
                        <a:spcAft>
                          <a:spcPts val="0"/>
                        </a:spcAft>
                      </a:pPr>
                      <a:r>
                        <a:rPr lang="en-US" sz="2000"/>
                        <a:t>e3</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r>
              <a:tr h="268894">
                <a:tc>
                  <a:txBody>
                    <a:bodyPr/>
                    <a:lstStyle/>
                    <a:p>
                      <a:pPr>
                        <a:spcAft>
                          <a:spcPts val="0"/>
                        </a:spcAft>
                      </a:pPr>
                      <a:r>
                        <a:rPr lang="zh-CN" sz="2000"/>
                        <a:t>不可能</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r>
                        <a:rPr lang="en-US" sz="2000"/>
                        <a:t>√</a:t>
                      </a:r>
                      <a:endParaRPr lang="zh-CN" sz="32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2000">
                        <a:latin typeface="Times New Roman"/>
                        <a:ea typeface="宋体"/>
                        <a:cs typeface="Times New Roman"/>
                      </a:endParaRPr>
                    </a:p>
                  </a:txBody>
                  <a:tcPr marL="68580" marR="68580" marT="17780" marB="17780">
                    <a:solidFill>
                      <a:schemeClr val="bg1">
                        <a:lumMod val="85000"/>
                      </a:schemeClr>
                    </a:solidFill>
                  </a:tcPr>
                </a:tc>
              </a:tr>
            </a:tbl>
          </a:graphicData>
        </a:graphic>
      </p:graphicFrame>
      <p:sp>
        <p:nvSpPr>
          <p:cNvPr id="6" name="内容占位符 2"/>
          <p:cNvSpPr txBox="1">
            <a:spLocks/>
          </p:cNvSpPr>
          <p:nvPr/>
        </p:nvSpPr>
        <p:spPr bwMode="auto">
          <a:xfrm>
            <a:off x="4724400" y="0"/>
            <a:ext cx="3886200" cy="2286000"/>
          </a:xfrm>
          <a:prstGeom prst="rect">
            <a:avLst/>
          </a:prstGeom>
          <a:solidFill>
            <a:schemeClr val="bg1">
              <a:lumMod val="95000"/>
            </a:schemeClr>
          </a:solidFill>
          <a:ln w="9525">
            <a:solidFill>
              <a:srgbClr val="008000"/>
            </a:solid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None/>
              <a:tabLst/>
              <a:defRPr/>
            </a:pP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1</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）分析软件规格说明书，找出原因和结果</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None/>
              <a:tabLst/>
              <a:defRPr/>
            </a:pP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    </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原因：</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c</a:t>
            </a:r>
            <a:r>
              <a:rPr kumimoji="0" lang="en-US" sz="18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1</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：第一个字符是</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c</a:t>
            </a:r>
            <a:r>
              <a:rPr kumimoji="0" lang="en-US" sz="18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2</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：第一个字符是</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c</a:t>
            </a:r>
            <a:r>
              <a:rPr kumimoji="0" lang="en-US" sz="18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3</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：第二个字符是一个数字</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None/>
              <a:tabLst/>
              <a:defRPr/>
            </a:pP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    </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结果：</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e</a:t>
            </a:r>
            <a:r>
              <a:rPr kumimoji="0" lang="en-US" sz="18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1</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：给出信息</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N</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e</a:t>
            </a:r>
            <a:r>
              <a:rPr kumimoji="0" lang="en-US" sz="18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2</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：修改文件，</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e</a:t>
            </a:r>
            <a:r>
              <a:rPr kumimoji="0" lang="en-US" sz="18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3</a:t>
            </a:r>
            <a:r>
              <a:rPr kumimoji="0" lang="zh-CN" alt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：给出信息</a:t>
            </a:r>
            <a:r>
              <a:rPr kumimoji="0" lang="en-US" sz="1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M</a:t>
            </a:r>
            <a:endParaRPr kumimoji="0" lang="zh-CN" altLang="en-US" sz="1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pic>
        <p:nvPicPr>
          <p:cNvPr id="7" name="图片 6" descr="$ITB`)17EFKLGO_W2FJHIGQ"/>
          <p:cNvPicPr/>
          <p:nvPr/>
        </p:nvPicPr>
        <p:blipFill>
          <a:blip r:embed="rId3"/>
          <a:srcRect/>
          <a:stretch>
            <a:fillRect/>
          </a:stretch>
        </p:blipFill>
        <p:spPr bwMode="auto">
          <a:xfrm>
            <a:off x="304800" y="152400"/>
            <a:ext cx="4267200" cy="2057400"/>
          </a:xfrm>
          <a:prstGeom prst="rect">
            <a:avLst/>
          </a:prstGeom>
          <a:noFill/>
          <a:ln w="9525">
            <a:solidFill>
              <a:srgbClr val="FFC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因果图法生成测试用例实例</a:t>
            </a:r>
            <a:endParaRPr lang="zh-CN" altLang="en-US"/>
          </a:p>
        </p:txBody>
      </p:sp>
      <p:graphicFrame>
        <p:nvGraphicFramePr>
          <p:cNvPr id="5" name="内容占位符 4"/>
          <p:cNvGraphicFramePr>
            <a:graphicFrameLocks noGrp="1"/>
          </p:cNvGraphicFramePr>
          <p:nvPr>
            <p:ph idx="1"/>
          </p:nvPr>
        </p:nvGraphicFramePr>
        <p:xfrm>
          <a:off x="609601" y="3733800"/>
          <a:ext cx="8077199" cy="2350572"/>
        </p:xfrm>
        <a:graphic>
          <a:graphicData uri="http://schemas.openxmlformats.org/drawingml/2006/table">
            <a:tbl>
              <a:tblPr/>
              <a:tblGrid>
                <a:gridCol w="2427335"/>
                <a:gridCol w="2428884"/>
                <a:gridCol w="3220980"/>
              </a:tblGrid>
              <a:tr h="130629">
                <a:tc>
                  <a:txBody>
                    <a:bodyPr/>
                    <a:lstStyle/>
                    <a:p>
                      <a:pPr algn="ctr">
                        <a:spcAft>
                          <a:spcPts val="0"/>
                        </a:spcAft>
                      </a:pPr>
                      <a:r>
                        <a:rPr lang="zh-CN" sz="2000" b="1">
                          <a:latin typeface="Times New Roman"/>
                          <a:ea typeface="宋体"/>
                          <a:cs typeface="Times New Roman"/>
                        </a:rPr>
                        <a:t>测试用例编号</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zh-CN" sz="2000" b="1">
                          <a:latin typeface="Times New Roman"/>
                          <a:ea typeface="宋体"/>
                          <a:cs typeface="Times New Roman"/>
                        </a:rPr>
                        <a:t>输入数据</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zh-CN" sz="2000" b="1">
                          <a:latin typeface="Times New Roman"/>
                          <a:ea typeface="宋体"/>
                          <a:cs typeface="Times New Roman"/>
                        </a:rPr>
                        <a:t>预期输出</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130629">
                <a:tc>
                  <a:txBody>
                    <a:bodyPr/>
                    <a:lstStyle/>
                    <a:p>
                      <a:pPr algn="ctr">
                        <a:spcAft>
                          <a:spcPts val="0"/>
                        </a:spcAft>
                      </a:pPr>
                      <a:r>
                        <a:rPr lang="en-US" sz="2000">
                          <a:latin typeface="Times New Roman"/>
                          <a:ea typeface="宋体"/>
                          <a:cs typeface="Times New Roman"/>
                        </a:rPr>
                        <a:t>1</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a:latin typeface="Times New Roman"/>
                          <a:ea typeface="宋体"/>
                          <a:cs typeface="Times New Roman"/>
                        </a:rPr>
                        <a:t>#3</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a:latin typeface="Times New Roman"/>
                          <a:ea typeface="宋体"/>
                          <a:cs typeface="Times New Roman"/>
                        </a:rPr>
                        <a:t>修改文件</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29">
                <a:tc>
                  <a:txBody>
                    <a:bodyPr/>
                    <a:lstStyle/>
                    <a:p>
                      <a:pPr algn="ctr">
                        <a:spcAft>
                          <a:spcPts val="0"/>
                        </a:spcAft>
                      </a:pPr>
                      <a:r>
                        <a:rPr lang="en-US" sz="2000">
                          <a:latin typeface="Times New Roman"/>
                          <a:ea typeface="宋体"/>
                          <a:cs typeface="Times New Roman"/>
                        </a:rPr>
                        <a:t>2</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a:latin typeface="Times New Roman"/>
                          <a:ea typeface="宋体"/>
                          <a:cs typeface="Times New Roman"/>
                        </a:rPr>
                        <a:t>#A</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2000">
                          <a:latin typeface="Times New Roman"/>
                          <a:ea typeface="宋体"/>
                          <a:cs typeface="Times New Roman"/>
                        </a:rPr>
                        <a:t>给出信息</a:t>
                      </a:r>
                      <a:r>
                        <a:rPr lang="en-US" sz="2000">
                          <a:latin typeface="Times New Roman"/>
                          <a:ea typeface="宋体"/>
                          <a:cs typeface="Times New Roman"/>
                        </a:rPr>
                        <a:t>M</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30629">
                <a:tc>
                  <a:txBody>
                    <a:bodyPr/>
                    <a:lstStyle/>
                    <a:p>
                      <a:pPr algn="ctr">
                        <a:spcAft>
                          <a:spcPts val="0"/>
                        </a:spcAft>
                      </a:pPr>
                      <a:r>
                        <a:rPr lang="en-US" sz="2000">
                          <a:latin typeface="Times New Roman"/>
                          <a:ea typeface="宋体"/>
                          <a:cs typeface="Times New Roman"/>
                        </a:rPr>
                        <a:t>3</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a:latin typeface="Times New Roman"/>
                          <a:ea typeface="宋体"/>
                          <a:cs typeface="Times New Roman"/>
                        </a:rPr>
                        <a:t>*6</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a:latin typeface="Times New Roman"/>
                          <a:ea typeface="宋体"/>
                          <a:cs typeface="Times New Roman"/>
                        </a:rPr>
                        <a:t>修改文件</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29">
                <a:tc>
                  <a:txBody>
                    <a:bodyPr/>
                    <a:lstStyle/>
                    <a:p>
                      <a:pPr algn="ctr">
                        <a:spcAft>
                          <a:spcPts val="0"/>
                        </a:spcAft>
                      </a:pPr>
                      <a:r>
                        <a:rPr lang="en-US" sz="2000">
                          <a:latin typeface="Times New Roman"/>
                          <a:ea typeface="宋体"/>
                          <a:cs typeface="Times New Roman"/>
                        </a:rPr>
                        <a:t>4</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a:latin typeface="Times New Roman"/>
                          <a:ea typeface="宋体"/>
                          <a:cs typeface="Times New Roman"/>
                        </a:rPr>
                        <a:t>*B</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2000">
                          <a:latin typeface="Times New Roman"/>
                          <a:ea typeface="宋体"/>
                          <a:cs typeface="Times New Roman"/>
                        </a:rPr>
                        <a:t>给出信息</a:t>
                      </a:r>
                      <a:r>
                        <a:rPr lang="en-US" sz="2000">
                          <a:latin typeface="Times New Roman"/>
                          <a:ea typeface="宋体"/>
                          <a:cs typeface="Times New Roman"/>
                        </a:rPr>
                        <a:t>M</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30629">
                <a:tc>
                  <a:txBody>
                    <a:bodyPr/>
                    <a:lstStyle/>
                    <a:p>
                      <a:pPr algn="ctr">
                        <a:spcAft>
                          <a:spcPts val="0"/>
                        </a:spcAft>
                      </a:pPr>
                      <a:r>
                        <a:rPr lang="en-US" sz="2000">
                          <a:latin typeface="Times New Roman"/>
                          <a:ea typeface="宋体"/>
                          <a:cs typeface="Times New Roman"/>
                        </a:rPr>
                        <a:t>5</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a:latin typeface="Times New Roman"/>
                          <a:ea typeface="宋体"/>
                          <a:cs typeface="Times New Roman"/>
                        </a:rPr>
                        <a:t>A1</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a:latin typeface="Times New Roman"/>
                          <a:ea typeface="宋体"/>
                          <a:cs typeface="Times New Roman"/>
                        </a:rPr>
                        <a:t>给出信息</a:t>
                      </a:r>
                      <a:r>
                        <a:rPr lang="en-US" sz="2000">
                          <a:latin typeface="Times New Roman"/>
                          <a:ea typeface="宋体"/>
                          <a:cs typeface="Times New Roman"/>
                        </a:rPr>
                        <a:t>N</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29">
                <a:tc>
                  <a:txBody>
                    <a:bodyPr/>
                    <a:lstStyle/>
                    <a:p>
                      <a:pPr algn="ctr">
                        <a:spcAft>
                          <a:spcPts val="0"/>
                        </a:spcAft>
                      </a:pPr>
                      <a:r>
                        <a:rPr lang="en-US" sz="2000">
                          <a:latin typeface="Times New Roman"/>
                          <a:ea typeface="宋体"/>
                          <a:cs typeface="Times New Roman"/>
                        </a:rPr>
                        <a:t>6</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a:latin typeface="Times New Roman"/>
                          <a:ea typeface="宋体"/>
                          <a:cs typeface="Times New Roman"/>
                        </a:rPr>
                        <a:t>GT</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2000">
                          <a:latin typeface="Times New Roman"/>
                          <a:ea typeface="宋体"/>
                          <a:cs typeface="Times New Roman"/>
                        </a:rPr>
                        <a:t>给出信息</a:t>
                      </a:r>
                      <a:r>
                        <a:rPr lang="en-US" sz="2000">
                          <a:latin typeface="Times New Roman"/>
                          <a:ea typeface="宋体"/>
                          <a:cs typeface="Times New Roman"/>
                        </a:rPr>
                        <a:t>N</a:t>
                      </a:r>
                      <a:r>
                        <a:rPr lang="zh-CN" sz="2000">
                          <a:latin typeface="Times New Roman"/>
                          <a:ea typeface="宋体"/>
                          <a:cs typeface="Times New Roman"/>
                        </a:rPr>
                        <a:t>和信息</a:t>
                      </a:r>
                      <a:r>
                        <a:rPr lang="en-US" sz="2000">
                          <a:latin typeface="Times New Roman"/>
                          <a:ea typeface="宋体"/>
                          <a:cs typeface="Times New Roman"/>
                        </a:rPr>
                        <a:t>M</a:t>
                      </a:r>
                      <a:endParaRPr lang="zh-CN" sz="2800">
                        <a:latin typeface="Futura Bk"/>
                        <a:ea typeface="Times New Roman"/>
                        <a:cs typeface="Times New Roman"/>
                      </a:endParaRPr>
                    </a:p>
                  </a:txBody>
                  <a:tcPr marL="59779" marR="59779" marT="15498" marB="154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37</a:t>
            </a:fld>
            <a:endParaRPr lang="en-US" altLang="zh-CN"/>
          </a:p>
        </p:txBody>
      </p:sp>
      <p:sp>
        <p:nvSpPr>
          <p:cNvPr id="8" name="矩形 7"/>
          <p:cNvSpPr/>
          <p:nvPr/>
        </p:nvSpPr>
        <p:spPr>
          <a:xfrm>
            <a:off x="381000" y="1066800"/>
            <a:ext cx="7848600" cy="461665"/>
          </a:xfrm>
          <a:prstGeom prst="rect">
            <a:avLst/>
          </a:prstGeom>
        </p:spPr>
        <p:txBody>
          <a:bodyPr wrap="square">
            <a:spAutoFit/>
          </a:bodyPr>
          <a:lstStyle/>
          <a:p>
            <a:r>
              <a:rPr lang="zh-CN" altLang="en-US" sz="2400" i="0" smtClean="0">
                <a:latin typeface="+mn-ea"/>
                <a:ea typeface="+mn-ea"/>
              </a:rPr>
              <a:t>（</a:t>
            </a:r>
            <a:r>
              <a:rPr lang="en-US" sz="2400" i="0" smtClean="0">
                <a:latin typeface="+mn-ea"/>
                <a:ea typeface="+mn-ea"/>
              </a:rPr>
              <a:t>4</a:t>
            </a:r>
            <a:r>
              <a:rPr lang="zh-CN" altLang="en-US" sz="2400" i="0" smtClean="0">
                <a:latin typeface="+mn-ea"/>
                <a:ea typeface="+mn-ea"/>
              </a:rPr>
              <a:t>）根据决策表设计测试用例的输入数据和预期输出</a:t>
            </a:r>
            <a:endParaRPr lang="zh-CN" altLang="en-US" sz="2400" i="0">
              <a:latin typeface="+mn-ea"/>
              <a:ea typeface="+mn-ea"/>
            </a:endParaRPr>
          </a:p>
        </p:txBody>
      </p:sp>
      <p:sp>
        <p:nvSpPr>
          <p:cNvPr id="7" name="内容占位符 2"/>
          <p:cNvSpPr txBox="1">
            <a:spLocks/>
          </p:cNvSpPr>
          <p:nvPr/>
        </p:nvSpPr>
        <p:spPr bwMode="auto">
          <a:xfrm>
            <a:off x="0" y="0"/>
            <a:ext cx="3505200" cy="3429000"/>
          </a:xfrm>
          <a:prstGeom prst="rect">
            <a:avLst/>
          </a:prstGeom>
          <a:solidFill>
            <a:schemeClr val="bg1">
              <a:lumMod val="95000"/>
            </a:schemeClr>
          </a:solidFill>
          <a:ln w="9525">
            <a:solidFill>
              <a:srgbClr val="008000"/>
            </a:solid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None/>
              <a:tabLst/>
              <a:defRPr/>
            </a:pP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1</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）分析软件规格说明书，找出原因和结果</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None/>
              <a:tabLst/>
              <a:defRPr/>
            </a:pP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    </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原因：</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c</a:t>
            </a:r>
            <a:r>
              <a:rPr kumimoji="0" lang="en-US" sz="20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1</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：第一个字符是</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c</a:t>
            </a:r>
            <a:r>
              <a:rPr kumimoji="0" lang="en-US" sz="20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2</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：第一个字符是</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c</a:t>
            </a:r>
            <a:r>
              <a:rPr kumimoji="0" lang="en-US" sz="20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3</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：第二个字符是一个数字</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None/>
              <a:tabLst/>
              <a:defRPr/>
            </a:pP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    </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结果：</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e</a:t>
            </a:r>
            <a:r>
              <a:rPr kumimoji="0" lang="en-US" sz="20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1</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：给出信息</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N</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e</a:t>
            </a:r>
            <a:r>
              <a:rPr kumimoji="0" lang="en-US" sz="20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2</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：修改文件，</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e</a:t>
            </a:r>
            <a:r>
              <a:rPr kumimoji="0" lang="en-US" sz="2000" b="0" i="0" u="none" strike="noStrike" kern="0" cap="none" spc="0" normalizeH="0" baseline="-25000" noProof="0" smtClean="0">
                <a:ln>
                  <a:noFill/>
                </a:ln>
                <a:solidFill>
                  <a:schemeClr val="tx1"/>
                </a:solidFill>
                <a:effectLst/>
                <a:uLnTx/>
                <a:uFillTx/>
                <a:latin typeface="黑体" pitchFamily="49" charset="-122"/>
                <a:ea typeface="黑体" pitchFamily="49" charset="-122"/>
                <a:cs typeface="+mn-cs"/>
              </a:rPr>
              <a:t>3</a:t>
            </a:r>
            <a:r>
              <a:rPr kumimoji="0" lang="zh-CN" alt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：给出信息</a:t>
            </a:r>
            <a:r>
              <a:rPr kumimoji="0" lang="en-US" sz="20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M</a:t>
            </a:r>
            <a:endParaRPr kumimoji="0" lang="zh-CN" altLang="en-US" sz="20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graphicFrame>
        <p:nvGraphicFramePr>
          <p:cNvPr id="6" name="表格 5"/>
          <p:cNvGraphicFramePr>
            <a:graphicFrameLocks noGrp="1"/>
          </p:cNvGraphicFramePr>
          <p:nvPr/>
        </p:nvGraphicFramePr>
        <p:xfrm>
          <a:off x="3505199" y="0"/>
          <a:ext cx="5638801" cy="3408680"/>
        </p:xfrm>
        <a:graphic>
          <a:graphicData uri="http://schemas.openxmlformats.org/drawingml/2006/table">
            <a:tbl>
              <a:tblPr>
                <a:tableStyleId>{35758FB7-9AC5-4552-8A53-C91805E547FA}</a:tableStyleId>
              </a:tblPr>
              <a:tblGrid>
                <a:gridCol w="845508"/>
                <a:gridCol w="598480"/>
                <a:gridCol w="599259"/>
                <a:gridCol w="599259"/>
                <a:gridCol w="599259"/>
                <a:gridCol w="599259"/>
                <a:gridCol w="599259"/>
                <a:gridCol w="599259"/>
                <a:gridCol w="599259"/>
              </a:tblGrid>
              <a:tr h="268894">
                <a:tc>
                  <a:txBody>
                    <a:bodyPr/>
                    <a:lstStyle/>
                    <a:p>
                      <a:pPr>
                        <a:spcAft>
                          <a:spcPts val="0"/>
                        </a:spcAft>
                      </a:pPr>
                      <a:endParaRPr lang="en-US" sz="1800">
                        <a:latin typeface="Times New Roman"/>
                        <a:ea typeface="宋体"/>
                        <a:cs typeface="Times New Roman"/>
                      </a:endParaRPr>
                    </a:p>
                  </a:txBody>
                  <a:tcPr marL="68580" marR="68580" marT="17780" marB="17780">
                    <a:solidFill>
                      <a:schemeClr val="accent5">
                        <a:lumMod val="75000"/>
                      </a:schemeClr>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2</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3</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4</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5</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6</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7</a:t>
                      </a:r>
                      <a:endParaRPr lang="zh-CN" sz="2800">
                        <a:latin typeface="Futura Bk"/>
                        <a:ea typeface="Times New Roman"/>
                        <a:cs typeface="Times New Roman"/>
                      </a:endParaRPr>
                    </a:p>
                  </a:txBody>
                  <a:tcPr marL="68580" marR="68580" marT="17780" marB="17780" anchor="ctr">
                    <a:solidFill>
                      <a:schemeClr val="accent5">
                        <a:lumMod val="75000"/>
                      </a:schemeClr>
                    </a:solidFill>
                  </a:tcPr>
                </a:tc>
                <a:tc>
                  <a:txBody>
                    <a:bodyPr/>
                    <a:lstStyle/>
                    <a:p>
                      <a:pPr algn="ctr">
                        <a:spcAft>
                          <a:spcPts val="0"/>
                        </a:spcAft>
                      </a:pPr>
                      <a:r>
                        <a:rPr lang="en-US" sz="1800"/>
                        <a:t>8</a:t>
                      </a:r>
                      <a:endParaRPr lang="zh-CN" sz="2800">
                        <a:latin typeface="Futura Bk"/>
                        <a:ea typeface="Times New Roman"/>
                        <a:cs typeface="Times New Roman"/>
                      </a:endParaRPr>
                    </a:p>
                  </a:txBody>
                  <a:tcPr marL="68580" marR="68580" marT="17780" marB="17780" anchor="ctr">
                    <a:solidFill>
                      <a:schemeClr val="accent5">
                        <a:lumMod val="75000"/>
                      </a:schemeClr>
                    </a:solidFill>
                  </a:tcPr>
                </a:tc>
              </a:tr>
              <a:tr h="268894">
                <a:tc>
                  <a:txBody>
                    <a:bodyPr/>
                    <a:lstStyle/>
                    <a:p>
                      <a:pPr>
                        <a:spcAft>
                          <a:spcPts val="0"/>
                        </a:spcAft>
                      </a:pPr>
                      <a:r>
                        <a:rPr lang="zh-CN" sz="1800"/>
                        <a:t>条件：</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r>
              <a:tr h="268894">
                <a:tc>
                  <a:txBody>
                    <a:bodyPr/>
                    <a:lstStyle/>
                    <a:p>
                      <a:pPr>
                        <a:spcAft>
                          <a:spcPts val="0"/>
                        </a:spcAft>
                      </a:pPr>
                      <a:r>
                        <a:rPr lang="en-US" sz="1800"/>
                        <a:t>C1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en-US" sz="1800"/>
                        <a:t>C2</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en-US" sz="1800"/>
                        <a:t>C3</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en-US" sz="1800"/>
                        <a:t>10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1</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c>
                  <a:txBody>
                    <a:bodyPr/>
                    <a:lstStyle/>
                    <a:p>
                      <a:pPr algn="ctr">
                        <a:spcAft>
                          <a:spcPts val="0"/>
                        </a:spcAft>
                      </a:pPr>
                      <a:r>
                        <a:rPr lang="en-US" sz="1800"/>
                        <a:t>0</a:t>
                      </a:r>
                      <a:endParaRPr lang="zh-CN" sz="2800">
                        <a:latin typeface="Futura Bk"/>
                        <a:ea typeface="Times New Roman"/>
                        <a:cs typeface="Times New Roman"/>
                      </a:endParaRPr>
                    </a:p>
                  </a:txBody>
                  <a:tcPr marL="68580" marR="68580" marT="17780" marB="17780">
                    <a:solidFill>
                      <a:srgbClr val="92D050"/>
                    </a:solidFill>
                  </a:tcPr>
                </a:tc>
              </a:tr>
              <a:tr h="268894">
                <a:tc>
                  <a:txBody>
                    <a:bodyPr/>
                    <a:lstStyle/>
                    <a:p>
                      <a:pPr>
                        <a:spcAft>
                          <a:spcPts val="0"/>
                        </a:spcAft>
                      </a:pPr>
                      <a:r>
                        <a:rPr lang="zh-CN" sz="1800"/>
                        <a:t>动作：</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r>
              <a:tr h="268894">
                <a:tc>
                  <a:txBody>
                    <a:bodyPr/>
                    <a:lstStyle/>
                    <a:p>
                      <a:pPr>
                        <a:spcAft>
                          <a:spcPts val="0"/>
                        </a:spcAft>
                      </a:pPr>
                      <a:r>
                        <a:rPr lang="en-US" sz="1800"/>
                        <a:t>e1</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r>
              <a:tr h="268894">
                <a:tc>
                  <a:txBody>
                    <a:bodyPr/>
                    <a:lstStyle/>
                    <a:p>
                      <a:pPr>
                        <a:spcAft>
                          <a:spcPts val="0"/>
                        </a:spcAft>
                      </a:pPr>
                      <a:r>
                        <a:rPr lang="en-US" sz="1800"/>
                        <a:t>e2</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r>
              <a:tr h="268894">
                <a:tc>
                  <a:txBody>
                    <a:bodyPr/>
                    <a:lstStyle/>
                    <a:p>
                      <a:pPr>
                        <a:spcAft>
                          <a:spcPts val="0"/>
                        </a:spcAft>
                      </a:pPr>
                      <a:r>
                        <a:rPr lang="en-US" sz="1800"/>
                        <a:t>e3</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r>
              <a:tr h="268894">
                <a:tc>
                  <a:txBody>
                    <a:bodyPr/>
                    <a:lstStyle/>
                    <a:p>
                      <a:pPr>
                        <a:spcAft>
                          <a:spcPts val="0"/>
                        </a:spcAft>
                      </a:pPr>
                      <a:r>
                        <a:rPr lang="zh-CN" sz="1800"/>
                        <a:t>不可能</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r>
                        <a:rPr lang="en-US" sz="1800"/>
                        <a:t>√</a:t>
                      </a:r>
                      <a:endParaRPr lang="zh-CN" sz="2800">
                        <a:latin typeface="Futura Bk"/>
                        <a:ea typeface="Times New Roman"/>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c>
                  <a:txBody>
                    <a:bodyPr/>
                    <a:lstStyle/>
                    <a:p>
                      <a:pPr algn="ctr">
                        <a:spcAft>
                          <a:spcPts val="0"/>
                        </a:spcAft>
                      </a:pPr>
                      <a:endParaRPr lang="en-US" sz="1800">
                        <a:latin typeface="Times New Roman"/>
                        <a:ea typeface="宋体"/>
                        <a:cs typeface="Times New Roman"/>
                      </a:endParaRPr>
                    </a:p>
                  </a:txBody>
                  <a:tcPr marL="68580" marR="68580" marT="17780" marB="17780">
                    <a:solidFill>
                      <a:schemeClr val="bg1">
                        <a:lumMod val="85000"/>
                      </a:schemeClr>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r>
              <a:rPr lang="zh-CN" altLang="en-US" dirty="0" smtClean="0"/>
              <a:t>基于决策表的测试</a:t>
            </a:r>
            <a:endParaRPr lang="en-US" altLang="zh-CN" dirty="0" smtClean="0"/>
          </a:p>
          <a:p>
            <a:r>
              <a:rPr lang="zh-CN" altLang="en-US" dirty="0"/>
              <a:t>因果图法</a:t>
            </a:r>
            <a:endParaRPr lang="en-US" altLang="zh-CN" dirty="0"/>
          </a:p>
          <a:p>
            <a:r>
              <a:rPr lang="zh-CN" altLang="en-US" dirty="0">
                <a:solidFill>
                  <a:srgbClr val="FF0000"/>
                </a:solidFill>
              </a:rPr>
              <a:t>正交实验法</a:t>
            </a:r>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38</a:t>
            </a:fld>
            <a:endParaRPr lang="en-US" altLang="zh-CN"/>
          </a:p>
        </p:txBody>
      </p:sp>
    </p:spTree>
    <p:extLst>
      <p:ext uri="{BB962C8B-B14F-4D97-AF65-F5344CB8AC3E}">
        <p14:creationId xmlns:p14="http://schemas.microsoft.com/office/powerpoint/2010/main" val="1138042283"/>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a:t>
            </a:r>
            <a:r>
              <a:rPr lang="zh-CN" altLang="en-US" dirty="0"/>
              <a:t>实验</a:t>
            </a:r>
            <a:r>
              <a:rPr lang="zh-CN" altLang="en-US" dirty="0" smtClean="0"/>
              <a:t>法</a:t>
            </a:r>
            <a:endParaRPr lang="zh-CN" altLang="en-US" dirty="0"/>
          </a:p>
        </p:txBody>
      </p:sp>
      <p:sp>
        <p:nvSpPr>
          <p:cNvPr id="3" name="内容占位符 2"/>
          <p:cNvSpPr>
            <a:spLocks noGrp="1"/>
          </p:cNvSpPr>
          <p:nvPr>
            <p:ph idx="1"/>
          </p:nvPr>
        </p:nvSpPr>
        <p:spPr/>
        <p:txBody>
          <a:bodyPr/>
          <a:lstStyle/>
          <a:p>
            <a:r>
              <a:rPr lang="zh-CN" altLang="en-US" dirty="0" smtClean="0"/>
              <a:t>为什么</a:t>
            </a:r>
            <a:r>
              <a:rPr lang="zh-CN" altLang="en-US" dirty="0"/>
              <a:t>要采用正交试验法？</a:t>
            </a:r>
            <a:endParaRPr lang="en-US" altLang="zh-CN" dirty="0"/>
          </a:p>
          <a:p>
            <a:pPr lvl="1"/>
            <a:r>
              <a:rPr lang="zh-CN" altLang="en-US" dirty="0"/>
              <a:t>在许多应用系统的测试工作中，不会象判断三角形那样简单，输入条件的因素很多，而且每个因素也不能简单用“是”和“否”来回答</a:t>
            </a:r>
            <a:r>
              <a:rPr lang="zh-CN" altLang="en-US" dirty="0" smtClean="0"/>
              <a:t>。</a:t>
            </a:r>
            <a:endParaRPr lang="en-US" altLang="zh-CN" dirty="0" smtClean="0"/>
          </a:p>
          <a:p>
            <a:r>
              <a:rPr lang="en-US" altLang="zh-CN" dirty="0" smtClean="0"/>
              <a:t>PowerPoint</a:t>
            </a:r>
            <a:r>
              <a:rPr lang="zh-CN" altLang="en-US" dirty="0"/>
              <a:t>的</a:t>
            </a:r>
            <a:r>
              <a:rPr lang="zh-CN" altLang="en-US" dirty="0" smtClean="0"/>
              <a:t>打印，</a:t>
            </a:r>
            <a:r>
              <a:rPr lang="zh-CN" altLang="en-US" dirty="0"/>
              <a:t>考虑</a:t>
            </a:r>
            <a:r>
              <a:rPr lang="en-US" altLang="zh-CN" dirty="0"/>
              <a:t>4</a:t>
            </a:r>
            <a:r>
              <a:rPr lang="zh-CN" altLang="en-US" dirty="0"/>
              <a:t>个因素，每个</a:t>
            </a:r>
            <a:r>
              <a:rPr lang="zh-CN" altLang="en-US" dirty="0" smtClean="0"/>
              <a:t>因素多</a:t>
            </a:r>
            <a:r>
              <a:rPr lang="zh-CN" altLang="en-US" dirty="0"/>
              <a:t>个选项 </a:t>
            </a:r>
            <a:endParaRPr lang="en-US" altLang="zh-CN" dirty="0"/>
          </a:p>
          <a:p>
            <a:pPr lvl="1"/>
            <a:r>
              <a:rPr lang="zh-CN" altLang="en-US" dirty="0"/>
              <a:t>打印范围分：全部、当前幻灯片、给定范围</a:t>
            </a:r>
          </a:p>
          <a:p>
            <a:pPr lvl="1"/>
            <a:r>
              <a:rPr lang="zh-CN" altLang="en-US" dirty="0"/>
              <a:t>打印内容分：幻灯片、讲义、备注页、大纲视图</a:t>
            </a:r>
          </a:p>
          <a:p>
            <a:pPr lvl="1"/>
            <a:r>
              <a:rPr lang="zh-CN" altLang="en-US" dirty="0"/>
              <a:t>打印颜色</a:t>
            </a:r>
            <a:r>
              <a:rPr lang="en-US" altLang="zh-CN" dirty="0"/>
              <a:t>/</a:t>
            </a:r>
            <a:r>
              <a:rPr lang="zh-CN" altLang="en-US" dirty="0"/>
              <a:t>灰度分</a:t>
            </a:r>
            <a:r>
              <a:rPr lang="en-US" altLang="zh-CN" dirty="0"/>
              <a:t>: </a:t>
            </a:r>
            <a:r>
              <a:rPr lang="zh-CN" altLang="en-US" dirty="0"/>
              <a:t>彩色、灰度、黑白</a:t>
            </a:r>
          </a:p>
          <a:p>
            <a:pPr lvl="1"/>
            <a:r>
              <a:rPr lang="zh-CN" altLang="en-US" dirty="0"/>
              <a:t>打印效果分：幻灯片加框和幻灯片不加框。</a:t>
            </a:r>
          </a:p>
          <a:p>
            <a:endParaRPr lang="zh-CN" altLang="en-US" sz="2800" dirty="0">
              <a:solidFill>
                <a:srgbClr val="CA351C"/>
              </a:solidFill>
              <a:latin typeface="楷体_GB2312" pitchFamily="49" charset="-122"/>
              <a:ea typeface="楷体_GB2312" pitchFamily="49" charset="-122"/>
            </a:endParaRPr>
          </a:p>
          <a:p>
            <a:endParaRPr lang="en-US" altLang="zh-CN" dirty="0" smtClean="0">
              <a:ea typeface="宋体" pitchFamily="2" charset="-122"/>
            </a:endParaRPr>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39</a:t>
            </a:fld>
            <a:endParaRPr lang="en-US" altLang="zh-CN"/>
          </a:p>
        </p:txBody>
      </p:sp>
      <p:sp>
        <p:nvSpPr>
          <p:cNvPr id="5" name="Rectangle 6"/>
          <p:cNvSpPr>
            <a:spLocks noChangeArrowheads="1"/>
          </p:cNvSpPr>
          <p:nvPr/>
        </p:nvSpPr>
        <p:spPr bwMode="auto">
          <a:xfrm>
            <a:off x="611188" y="5410200"/>
            <a:ext cx="7416800" cy="738664"/>
          </a:xfrm>
          <a:prstGeom prst="rect">
            <a:avLst/>
          </a:prstGeom>
          <a:noFill/>
          <a:ln w="15875" algn="ctr">
            <a:solidFill>
              <a:srgbClr val="0000FF"/>
            </a:solidFill>
            <a:miter lim="800000"/>
            <a:headEnd/>
            <a:tailEnd/>
          </a:ln>
          <a:effectLst/>
        </p:spPr>
        <p:txBody>
          <a:bodyPr lIns="0" tIns="0" rIns="0" bIns="0" anchor="ctr">
            <a:spAutoFit/>
          </a:bodyPr>
          <a:lstStyle/>
          <a:p>
            <a:pPr eaLnBrk="1" hangingPunct="1"/>
            <a:r>
              <a:rPr lang="zh-CN" altLang="en-US" sz="2400" dirty="0">
                <a:solidFill>
                  <a:srgbClr val="FF0000"/>
                </a:solidFill>
                <a:ea typeface="宋体" pitchFamily="2" charset="-122"/>
              </a:rPr>
              <a:t>测试组合会变得很多，如果按照传统的测试方法，会导致很大的测试工作量</a:t>
            </a:r>
            <a:r>
              <a:rPr lang="zh-CN" altLang="en-US" dirty="0">
                <a:ea typeface="宋体" pitchFamily="2" charset="-122"/>
              </a:rPr>
              <a:t> </a:t>
            </a:r>
          </a:p>
        </p:txBody>
      </p:sp>
    </p:spTree>
    <p:extLst>
      <p:ext uri="{BB962C8B-B14F-4D97-AF65-F5344CB8AC3E}">
        <p14:creationId xmlns:p14="http://schemas.microsoft.com/office/powerpoint/2010/main" val="256631479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r>
              <a:rPr lang="zh-CN" altLang="en-US" smtClean="0"/>
              <a:t>基于决策表的测试</a:t>
            </a:r>
            <a:endParaRPr lang="en-US" altLang="zh-CN" smtClean="0"/>
          </a:p>
          <a:p>
            <a:r>
              <a:rPr lang="zh-CN" altLang="en-US" smtClean="0"/>
              <a:t>因果图法</a:t>
            </a:r>
            <a:endParaRPr lang="en-US" altLang="zh-CN" smtClean="0"/>
          </a:p>
          <a:p>
            <a:r>
              <a:rPr lang="zh-CN" altLang="en-US" smtClean="0"/>
              <a:t>正交实验法</a:t>
            </a:r>
            <a:endParaRPr lang="zh-CN" altLang="en-US"/>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4</a:t>
            </a:fld>
            <a:endParaRPr lang="en-US" altLang="zh-CN"/>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正交实验法</a:t>
            </a:r>
          </a:p>
        </p:txBody>
      </p:sp>
      <p:sp>
        <p:nvSpPr>
          <p:cNvPr id="3" name="内容占位符 2"/>
          <p:cNvSpPr>
            <a:spLocks noGrp="1"/>
          </p:cNvSpPr>
          <p:nvPr>
            <p:ph idx="1"/>
          </p:nvPr>
        </p:nvSpPr>
        <p:spPr>
          <a:xfrm>
            <a:off x="358775" y="838200"/>
            <a:ext cx="8556625" cy="5105400"/>
          </a:xfrm>
        </p:spPr>
        <p:txBody>
          <a:bodyPr/>
          <a:lstStyle/>
          <a:p>
            <a:r>
              <a:rPr lang="zh-CN" altLang="en-US" sz="2800" dirty="0" smtClean="0"/>
              <a:t>正交表</a:t>
            </a:r>
            <a:r>
              <a:rPr lang="zh-CN" altLang="en-US" sz="2800" dirty="0"/>
              <a:t>的</a:t>
            </a:r>
            <a:r>
              <a:rPr lang="zh-CN" altLang="en-US" sz="2800" dirty="0" smtClean="0"/>
              <a:t>由来</a:t>
            </a:r>
            <a:endParaRPr lang="en-US" altLang="zh-CN" sz="2800" dirty="0" smtClean="0"/>
          </a:p>
          <a:p>
            <a:pPr lvl="1"/>
            <a:r>
              <a:rPr lang="zh-CN" altLang="en-US" dirty="0"/>
              <a:t>古希腊是一个多民族的国家，国王在检阅臣民时要求每个方队中每行有一个民族代表，每列也要有一个民族的</a:t>
            </a:r>
            <a:r>
              <a:rPr lang="zh-CN" altLang="en-US" dirty="0" smtClean="0"/>
              <a:t>代表</a:t>
            </a:r>
            <a:endParaRPr lang="zh-CN" altLang="en-US" dirty="0"/>
          </a:p>
          <a:p>
            <a:pPr lvl="1"/>
            <a:r>
              <a:rPr lang="zh-CN" altLang="en-US" dirty="0"/>
              <a:t>数学家在设计方阵时，以每一个拉丁字母表示一个民族，所以设计的方阵称为</a:t>
            </a:r>
            <a:r>
              <a:rPr lang="zh-CN" altLang="en-US" b="1" dirty="0">
                <a:solidFill>
                  <a:srgbClr val="FF0000"/>
                </a:solidFill>
              </a:rPr>
              <a:t>拉丁方</a:t>
            </a:r>
            <a:r>
              <a:rPr lang="zh-CN" altLang="en-US" dirty="0"/>
              <a:t>。</a:t>
            </a:r>
          </a:p>
          <a:p>
            <a:endParaRPr lang="en-US" altLang="zh-CN" sz="2800" dirty="0" smtClean="0"/>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40</a:t>
            </a:fld>
            <a:endParaRPr lang="en-US" altLang="zh-CN"/>
          </a:p>
        </p:txBody>
      </p:sp>
      <p:pic>
        <p:nvPicPr>
          <p:cNvPr id="1026" name="Picture 2" descr="https://timgsa.baidu.com/timg?image&amp;quality=80&amp;size=b9999_10000&amp;sec=1492960886376&amp;di=e5e6ab02b1530532116a6019eca9c49e&amp;imgtype=0&amp;src=http%3A%2F%2Fphoto.hanyu.iciba.com%2Fupload%2Fencyclopedia_2%2F48%2Ffc%2Fbk_48fc81a0568afb414810d79a781d272f_fhVY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801" y="3286273"/>
            <a:ext cx="2704811" cy="266598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811" y="3019425"/>
            <a:ext cx="3133725" cy="3143250"/>
          </a:xfrm>
          <a:prstGeom prst="rect">
            <a:avLst/>
          </a:prstGeom>
        </p:spPr>
      </p:pic>
    </p:spTree>
    <p:extLst>
      <p:ext uri="{BB962C8B-B14F-4D97-AF65-F5344CB8AC3E}">
        <p14:creationId xmlns:p14="http://schemas.microsoft.com/office/powerpoint/2010/main" val="31289736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正交实验法</a:t>
            </a:r>
          </a:p>
        </p:txBody>
      </p:sp>
      <p:sp>
        <p:nvSpPr>
          <p:cNvPr id="3" name="内容占位符 2"/>
          <p:cNvSpPr>
            <a:spLocks noGrp="1"/>
          </p:cNvSpPr>
          <p:nvPr>
            <p:ph idx="1"/>
          </p:nvPr>
        </p:nvSpPr>
        <p:spPr/>
        <p:txBody>
          <a:bodyPr/>
          <a:lstStyle/>
          <a:p>
            <a:r>
              <a:rPr lang="zh-CN" altLang="en-US" sz="2800" dirty="0"/>
              <a:t>什么是</a:t>
            </a:r>
            <a:r>
              <a:rPr lang="en-US" altLang="zh-CN" sz="2800" dirty="0"/>
              <a:t>n</a:t>
            </a:r>
            <a:r>
              <a:rPr lang="zh-CN" altLang="en-US" sz="2800" dirty="0"/>
              <a:t>阶拉丁方？</a:t>
            </a:r>
          </a:p>
          <a:p>
            <a:pPr lvl="1"/>
            <a:r>
              <a:rPr lang="zh-CN" altLang="en-US" dirty="0" smtClean="0"/>
              <a:t>用</a:t>
            </a:r>
            <a:r>
              <a:rPr lang="en-US" altLang="zh-CN" dirty="0"/>
              <a:t>n</a:t>
            </a:r>
            <a:r>
              <a:rPr lang="zh-CN" altLang="en-US" dirty="0"/>
              <a:t>个不同的拉丁字母排成一个</a:t>
            </a:r>
            <a:r>
              <a:rPr lang="en-US" altLang="zh-CN" dirty="0"/>
              <a:t>n</a:t>
            </a:r>
            <a:r>
              <a:rPr lang="zh-CN" altLang="en-US" dirty="0"/>
              <a:t>阶方阵（</a:t>
            </a:r>
            <a:r>
              <a:rPr lang="en-US" altLang="zh-CN" dirty="0"/>
              <a:t>n&lt;26 </a:t>
            </a:r>
            <a:r>
              <a:rPr lang="zh-CN" altLang="en-US" dirty="0"/>
              <a:t>），如果每行的</a:t>
            </a:r>
            <a:r>
              <a:rPr lang="en-US" altLang="zh-CN" dirty="0"/>
              <a:t>n</a:t>
            </a:r>
            <a:r>
              <a:rPr lang="zh-CN" altLang="en-US" dirty="0"/>
              <a:t>个字母均不相同，每列的</a:t>
            </a:r>
            <a:r>
              <a:rPr lang="en-US" altLang="zh-CN" dirty="0"/>
              <a:t>n</a:t>
            </a:r>
            <a:r>
              <a:rPr lang="zh-CN" altLang="en-US" dirty="0"/>
              <a:t>个字母均不相同，则称这种方阵为</a:t>
            </a:r>
            <a:r>
              <a:rPr lang="en-US" altLang="zh-CN" b="1" dirty="0">
                <a:solidFill>
                  <a:srgbClr val="FF0000"/>
                </a:solidFill>
              </a:rPr>
              <a:t>n*n</a:t>
            </a:r>
            <a:r>
              <a:rPr lang="zh-CN" altLang="en-US" b="1" dirty="0">
                <a:solidFill>
                  <a:srgbClr val="FF0000"/>
                </a:solidFill>
              </a:rPr>
              <a:t>拉丁方或</a:t>
            </a:r>
            <a:r>
              <a:rPr lang="en-US" altLang="zh-CN" b="1" dirty="0">
                <a:solidFill>
                  <a:srgbClr val="FF0000"/>
                </a:solidFill>
              </a:rPr>
              <a:t>n</a:t>
            </a:r>
            <a:r>
              <a:rPr lang="zh-CN" altLang="en-US" b="1" dirty="0">
                <a:solidFill>
                  <a:srgbClr val="FF0000"/>
                </a:solidFill>
              </a:rPr>
              <a:t>阶拉丁方</a:t>
            </a:r>
            <a:r>
              <a:rPr lang="zh-CN" altLang="en-US" dirty="0"/>
              <a:t>。每个字母在任一行、任一列中只出现一次。</a:t>
            </a:r>
            <a:endParaRPr lang="en-US" altLang="zh-CN" dirty="0"/>
          </a:p>
          <a:p>
            <a:r>
              <a:rPr lang="zh-CN" altLang="en-US" sz="2800" dirty="0" smtClean="0"/>
              <a:t>什么是正交拉丁方</a:t>
            </a:r>
            <a:r>
              <a:rPr lang="zh-CN" altLang="en-US" sz="2800" dirty="0"/>
              <a:t>？</a:t>
            </a:r>
          </a:p>
          <a:p>
            <a:pPr lvl="1"/>
            <a:r>
              <a:rPr lang="zh-CN" altLang="en-US" dirty="0" smtClean="0"/>
              <a:t>假设</a:t>
            </a:r>
            <a:r>
              <a:rPr lang="zh-CN" altLang="en-US" dirty="0"/>
              <a:t>有两个</a:t>
            </a:r>
            <a:r>
              <a:rPr lang="en-US" altLang="zh-CN" dirty="0"/>
              <a:t>n</a:t>
            </a:r>
            <a:r>
              <a:rPr lang="zh-CN" altLang="en-US" dirty="0"/>
              <a:t>阶的拉丁方，如果将它们叠合在一起，恰好出现</a:t>
            </a:r>
            <a:r>
              <a:rPr lang="en-US" altLang="zh-CN" dirty="0"/>
              <a:t>n</a:t>
            </a:r>
            <a:r>
              <a:rPr lang="en-US" altLang="zh-CN" baseline="30000" dirty="0"/>
              <a:t>2</a:t>
            </a:r>
            <a:r>
              <a:rPr lang="zh-CN" altLang="en-US" dirty="0"/>
              <a:t>个不同的有序数对，则称为这两个拉丁方为互相正交的拉丁方，简称正交拉丁方。</a:t>
            </a:r>
          </a:p>
          <a:p>
            <a:endParaRPr lang="en-US" altLang="zh-CN" sz="2800" dirty="0" smtClean="0"/>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41</a:t>
            </a:fld>
            <a:endParaRPr lang="en-US" altLang="zh-CN"/>
          </a:p>
        </p:txBody>
      </p:sp>
    </p:spTree>
    <p:extLst>
      <p:ext uri="{BB962C8B-B14F-4D97-AF65-F5344CB8AC3E}">
        <p14:creationId xmlns:p14="http://schemas.microsoft.com/office/powerpoint/2010/main" val="210052065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28600" y="838200"/>
            <a:ext cx="8458200" cy="5181600"/>
          </a:xfrm>
        </p:spPr>
        <p:txBody>
          <a:bodyPr/>
          <a:lstStyle/>
          <a:p>
            <a:r>
              <a:rPr lang="zh-CN" altLang="en-US" b="1" dirty="0" smtClean="0">
                <a:ea typeface="宋体" charset="-122"/>
              </a:rPr>
              <a:t>如：</a:t>
            </a:r>
            <a:r>
              <a:rPr lang="en-US" altLang="zh-CN" b="1" dirty="0" smtClean="0">
                <a:ea typeface="宋体" charset="-122"/>
              </a:rPr>
              <a:t>3</a:t>
            </a:r>
            <a:r>
              <a:rPr lang="zh-CN" altLang="en-US" b="1" dirty="0" smtClean="0">
                <a:ea typeface="宋体" charset="-122"/>
              </a:rPr>
              <a:t>阶拉丁方</a:t>
            </a:r>
          </a:p>
          <a:p>
            <a:pPr marL="457200" lvl="1" indent="0">
              <a:buNone/>
            </a:pPr>
            <a:endParaRPr lang="zh-CN" altLang="en-US" b="1" dirty="0" smtClean="0">
              <a:ea typeface="宋体" charset="-122"/>
            </a:endParaRPr>
          </a:p>
          <a:p>
            <a:endParaRPr lang="zh-CN" altLang="en-US" b="1" dirty="0" smtClean="0">
              <a:ea typeface="宋体" charset="-122"/>
            </a:endParaRPr>
          </a:p>
          <a:p>
            <a:endParaRPr lang="zh-CN" altLang="en-US" b="1" dirty="0" smtClean="0">
              <a:ea typeface="宋体" charset="-122"/>
            </a:endParaRPr>
          </a:p>
          <a:p>
            <a:r>
              <a:rPr lang="zh-CN" altLang="en-US" b="1" dirty="0" smtClean="0">
                <a:ea typeface="宋体" charset="-122"/>
              </a:rPr>
              <a:t>用数字替代拉丁字母：</a:t>
            </a:r>
          </a:p>
          <a:p>
            <a:pPr marL="457200" lvl="1" indent="0">
              <a:buNone/>
            </a:pPr>
            <a:r>
              <a:rPr lang="zh-CN" altLang="en-US" dirty="0" smtClean="0">
                <a:ea typeface="宋体" charset="-122"/>
              </a:rPr>
              <a:t> </a:t>
            </a:r>
          </a:p>
        </p:txBody>
      </p:sp>
      <p:pic>
        <p:nvPicPr>
          <p:cNvPr id="7172" name="Picture 5" descr="ghdfger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5867400" cy="1524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173" name="Picture 7" descr="ghdfgert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7620000" cy="1722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1079500" y="76200"/>
            <a:ext cx="6372225" cy="647700"/>
          </a:xfrm>
        </p:spPr>
        <p:txBody>
          <a:bodyPr/>
          <a:lstStyle/>
          <a:p>
            <a:r>
              <a:rPr lang="zh-CN" altLang="en-US" dirty="0"/>
              <a:t>正交实验法</a:t>
            </a:r>
          </a:p>
        </p:txBody>
      </p:sp>
    </p:spTree>
    <p:extLst>
      <p:ext uri="{BB962C8B-B14F-4D97-AF65-F5344CB8AC3E}">
        <p14:creationId xmlns:p14="http://schemas.microsoft.com/office/powerpoint/2010/main" val="180562707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正交实验法</a:t>
            </a:r>
          </a:p>
        </p:txBody>
      </p:sp>
      <p:sp>
        <p:nvSpPr>
          <p:cNvPr id="3" name="内容占位符 2"/>
          <p:cNvSpPr>
            <a:spLocks noGrp="1"/>
          </p:cNvSpPr>
          <p:nvPr>
            <p:ph idx="1"/>
          </p:nvPr>
        </p:nvSpPr>
        <p:spPr/>
        <p:txBody>
          <a:bodyPr/>
          <a:lstStyle/>
          <a:p>
            <a:r>
              <a:rPr lang="zh-CN" altLang="en-US" dirty="0" smtClean="0"/>
              <a:t>依据</a:t>
            </a:r>
            <a:r>
              <a:rPr lang="en-US" altLang="zh-CN" dirty="0"/>
              <a:t>Galois</a:t>
            </a:r>
            <a:r>
              <a:rPr lang="zh-CN" altLang="en-US" dirty="0"/>
              <a:t>理论，从大量的（实验）数据（测试例）中挑选</a:t>
            </a:r>
            <a:r>
              <a:rPr lang="zh-CN" altLang="en-US" dirty="0">
                <a:solidFill>
                  <a:srgbClr val="FF0000"/>
                </a:solidFill>
              </a:rPr>
              <a:t>适量的、有代表性</a:t>
            </a:r>
            <a:r>
              <a:rPr lang="zh-CN" altLang="en-US" dirty="0"/>
              <a:t>的点（条件组合），从而合理地安排实验（测试）的一种科学实验设计方法。就是从全面测试（完全组合）优化为有代表性的测试（正交组合）。</a:t>
            </a:r>
          </a:p>
          <a:p>
            <a:endParaRPr lang="en-US" altLang="zh-CN" sz="2800" dirty="0" smtClean="0"/>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43</a:t>
            </a:fld>
            <a:endParaRPr lang="en-US" altLang="zh-CN"/>
          </a:p>
        </p:txBody>
      </p:sp>
      <p:pic>
        <p:nvPicPr>
          <p:cNvPr id="5" name="Picture 5" descr="6-11"/>
          <p:cNvPicPr>
            <a:picLocks noChangeAspect="1" noChangeArrowheads="1"/>
          </p:cNvPicPr>
          <p:nvPr/>
        </p:nvPicPr>
        <p:blipFill>
          <a:blip r:embed="rId3"/>
          <a:srcRect/>
          <a:stretch>
            <a:fillRect/>
          </a:stretch>
        </p:blipFill>
        <p:spPr bwMode="auto">
          <a:xfrm>
            <a:off x="990600" y="2816225"/>
            <a:ext cx="7596187" cy="3279775"/>
          </a:xfrm>
          <a:prstGeom prst="rect">
            <a:avLst/>
          </a:prstGeom>
          <a:noFill/>
        </p:spPr>
      </p:pic>
    </p:spTree>
    <p:extLst>
      <p:ext uri="{BB962C8B-B14F-4D97-AF65-F5344CB8AC3E}">
        <p14:creationId xmlns:p14="http://schemas.microsoft.com/office/powerpoint/2010/main" val="4284148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正交实验法</a:t>
            </a:r>
          </a:p>
        </p:txBody>
      </p:sp>
      <p:sp>
        <p:nvSpPr>
          <p:cNvPr id="3" name="内容占位符 2"/>
          <p:cNvSpPr>
            <a:spLocks noGrp="1"/>
          </p:cNvSpPr>
          <p:nvPr>
            <p:ph idx="1"/>
          </p:nvPr>
        </p:nvSpPr>
        <p:spPr/>
        <p:txBody>
          <a:bodyPr/>
          <a:lstStyle/>
          <a:p>
            <a:r>
              <a:rPr lang="zh-CN" altLang="en-US" dirty="0" smtClean="0"/>
              <a:t>正交</a:t>
            </a:r>
            <a:r>
              <a:rPr lang="zh-CN" altLang="en-US" dirty="0"/>
              <a:t>实验</a:t>
            </a:r>
          </a:p>
          <a:p>
            <a:pPr lvl="1"/>
            <a:r>
              <a:rPr lang="zh-CN" altLang="zh-CN" dirty="0"/>
              <a:t>从大量的实验点中挑选出</a:t>
            </a:r>
            <a:r>
              <a:rPr lang="zh-CN" altLang="zh-CN" b="1" dirty="0">
                <a:solidFill>
                  <a:srgbClr val="FF0000"/>
                </a:solidFill>
              </a:rPr>
              <a:t>适量的、有代表性</a:t>
            </a:r>
            <a:r>
              <a:rPr lang="zh-CN" altLang="zh-CN" dirty="0"/>
              <a:t>的点，依据相应的正交表，合理地安排实验的一种科学的实验设计方法</a:t>
            </a:r>
            <a:endParaRPr lang="zh-CN" altLang="en-US" dirty="0"/>
          </a:p>
          <a:p>
            <a:pPr lvl="1"/>
            <a:r>
              <a:rPr lang="zh-CN" altLang="en-US" dirty="0"/>
              <a:t>有效地、合理地减少需进行的实验数量 </a:t>
            </a:r>
          </a:p>
          <a:p>
            <a:pPr lvl="1"/>
            <a:r>
              <a:rPr lang="zh-CN" altLang="en-US" dirty="0"/>
              <a:t>相关概念：</a:t>
            </a:r>
          </a:p>
          <a:p>
            <a:pPr marL="1295400" lvl="2" indent="-381000" eaLnBrk="1" hangingPunct="1">
              <a:buClr>
                <a:schemeClr val="tx1"/>
              </a:buClr>
              <a:buFontTx/>
              <a:buChar char="•"/>
            </a:pPr>
            <a:r>
              <a:rPr lang="zh-CN" altLang="en-US" dirty="0">
                <a:solidFill>
                  <a:srgbClr val="FF0000"/>
                </a:solidFill>
                <a:latin typeface="Times New Roman" pitchFamily="18" charset="0"/>
                <a:ea typeface="楷体_GB2312" pitchFamily="49" charset="-122"/>
              </a:rPr>
              <a:t>因子</a:t>
            </a:r>
            <a:r>
              <a:rPr lang="zh-CN" altLang="en-US" dirty="0">
                <a:latin typeface="Times New Roman" pitchFamily="18" charset="0"/>
                <a:ea typeface="楷体_GB2312" pitchFamily="49" charset="-122"/>
              </a:rPr>
              <a:t>：有可能影响实验指标的条件</a:t>
            </a:r>
          </a:p>
          <a:p>
            <a:pPr marL="1295400" lvl="2" indent="-381000" eaLnBrk="1" hangingPunct="1">
              <a:buClr>
                <a:schemeClr val="tx1"/>
              </a:buClr>
              <a:buFontTx/>
              <a:buChar char="•"/>
            </a:pPr>
            <a:r>
              <a:rPr lang="zh-CN" altLang="en-US" dirty="0">
                <a:solidFill>
                  <a:srgbClr val="FF0000"/>
                </a:solidFill>
                <a:latin typeface="Times New Roman" pitchFamily="18" charset="0"/>
                <a:ea typeface="楷体_GB2312" pitchFamily="49" charset="-122"/>
              </a:rPr>
              <a:t>因子的水平（或状态）</a:t>
            </a:r>
            <a:r>
              <a:rPr lang="zh-CN" altLang="en-US" dirty="0">
                <a:latin typeface="Times New Roman" pitchFamily="18" charset="0"/>
                <a:ea typeface="楷体_GB2312" pitchFamily="49" charset="-122"/>
              </a:rPr>
              <a:t>：影响实验因子的因素</a:t>
            </a:r>
          </a:p>
          <a:p>
            <a:pPr marL="1295400" lvl="2" indent="-381000" eaLnBrk="1" hangingPunct="1">
              <a:buClr>
                <a:schemeClr val="tx1"/>
              </a:buClr>
              <a:buFontTx/>
              <a:buChar char="•"/>
            </a:pPr>
            <a:r>
              <a:rPr lang="zh-CN" altLang="en-US" dirty="0">
                <a:solidFill>
                  <a:srgbClr val="FF0000"/>
                </a:solidFill>
                <a:latin typeface="Times New Roman" pitchFamily="18" charset="0"/>
                <a:ea typeface="楷体_GB2312" pitchFamily="49" charset="-122"/>
              </a:rPr>
              <a:t>正交表</a:t>
            </a:r>
            <a:r>
              <a:rPr lang="zh-CN" altLang="en-US" dirty="0">
                <a:latin typeface="Times New Roman" pitchFamily="18" charset="0"/>
                <a:ea typeface="楷体_GB2312" pitchFamily="49" charset="-122"/>
              </a:rPr>
              <a:t>：记为</a:t>
            </a:r>
            <a:r>
              <a:rPr lang="en-US" altLang="zh-CN" dirty="0">
                <a:latin typeface="Times New Roman" pitchFamily="18" charset="0"/>
                <a:ea typeface="楷体_GB2312" pitchFamily="49" charset="-122"/>
              </a:rPr>
              <a:t>L </a:t>
            </a:r>
            <a:r>
              <a:rPr lang="zh-CN" altLang="en-US" baseline="-25000" dirty="0">
                <a:latin typeface="Times New Roman" pitchFamily="18" charset="0"/>
                <a:ea typeface="楷体_GB2312" pitchFamily="49" charset="-122"/>
              </a:rPr>
              <a:t>次数</a:t>
            </a:r>
            <a:r>
              <a:rPr lang="zh-CN" altLang="en-US" dirty="0">
                <a:latin typeface="Times New Roman" pitchFamily="18" charset="0"/>
                <a:ea typeface="楷体_GB2312" pitchFamily="49" charset="-122"/>
              </a:rPr>
              <a:t>（水平数</a:t>
            </a:r>
            <a:r>
              <a:rPr lang="zh-CN" altLang="en-US" baseline="30000" dirty="0">
                <a:latin typeface="Times New Roman" pitchFamily="18" charset="0"/>
                <a:ea typeface="楷体_GB2312" pitchFamily="49" charset="-122"/>
              </a:rPr>
              <a:t>因子数</a:t>
            </a:r>
            <a:r>
              <a:rPr lang="zh-CN" altLang="en-US" dirty="0">
                <a:latin typeface="Times New Roman" pitchFamily="18" charset="0"/>
                <a:ea typeface="楷体_GB2312" pitchFamily="49" charset="-122"/>
              </a:rPr>
              <a:t>）， 例如</a:t>
            </a:r>
            <a:r>
              <a:rPr lang="en-US" altLang="zh-CN" dirty="0">
                <a:latin typeface="Times New Roman" pitchFamily="18" charset="0"/>
                <a:ea typeface="楷体_GB2312" pitchFamily="49" charset="-122"/>
              </a:rPr>
              <a:t>L </a:t>
            </a:r>
            <a:r>
              <a:rPr lang="en-US" altLang="zh-CN" baseline="-25000" dirty="0">
                <a:latin typeface="Times New Roman" pitchFamily="18" charset="0"/>
                <a:ea typeface="楷体_GB2312" pitchFamily="49" charset="-122"/>
              </a:rPr>
              <a:t>8</a:t>
            </a:r>
            <a:r>
              <a:rPr lang="zh-CN" altLang="en-US" dirty="0">
                <a:latin typeface="Times New Roman" pitchFamily="18" charset="0"/>
                <a:ea typeface="楷体_GB2312" pitchFamily="49" charset="-122"/>
              </a:rPr>
              <a:t>（</a:t>
            </a:r>
            <a:r>
              <a:rPr lang="en-US" altLang="zh-CN" dirty="0">
                <a:latin typeface="Times New Roman" pitchFamily="18" charset="0"/>
                <a:ea typeface="楷体_GB2312" pitchFamily="49" charset="-122"/>
              </a:rPr>
              <a:t>4</a:t>
            </a:r>
            <a:r>
              <a:rPr lang="en-US" altLang="zh-CN" baseline="30000" dirty="0">
                <a:latin typeface="Times New Roman" pitchFamily="18" charset="0"/>
                <a:ea typeface="楷体_GB2312" pitchFamily="49" charset="-122"/>
              </a:rPr>
              <a:t>1</a:t>
            </a:r>
            <a:r>
              <a:rPr lang="en-US" altLang="zh-CN" dirty="0">
                <a:latin typeface="Times New Roman" pitchFamily="18" charset="0"/>
                <a:ea typeface="楷体_GB2312" pitchFamily="49" charset="-122"/>
              </a:rPr>
              <a:t>×2</a:t>
            </a:r>
            <a:r>
              <a:rPr lang="en-US" altLang="zh-CN" baseline="30000" dirty="0">
                <a:latin typeface="Times New Roman" pitchFamily="18" charset="0"/>
                <a:ea typeface="楷体_GB2312" pitchFamily="49" charset="-122"/>
              </a:rPr>
              <a:t>4</a:t>
            </a:r>
            <a:r>
              <a:rPr lang="zh-CN" altLang="en-US" dirty="0">
                <a:latin typeface="Times New Roman" pitchFamily="18" charset="0"/>
                <a:ea typeface="楷体_GB2312" pitchFamily="49" charset="-122"/>
              </a:rPr>
              <a:t>）表示实验次数为</a:t>
            </a:r>
            <a:r>
              <a:rPr lang="en-US" altLang="zh-CN" dirty="0">
                <a:latin typeface="Times New Roman" pitchFamily="18" charset="0"/>
                <a:ea typeface="楷体_GB2312" pitchFamily="49" charset="-122"/>
              </a:rPr>
              <a:t>8</a:t>
            </a:r>
            <a:r>
              <a:rPr lang="zh-CN" altLang="en-US" dirty="0">
                <a:latin typeface="Times New Roman" pitchFamily="18" charset="0"/>
                <a:ea typeface="楷体_GB2312" pitchFamily="49" charset="-122"/>
              </a:rPr>
              <a:t>，</a:t>
            </a:r>
            <a:r>
              <a:rPr lang="en-US" altLang="zh-CN" dirty="0">
                <a:latin typeface="Times New Roman" pitchFamily="18" charset="0"/>
                <a:ea typeface="楷体_GB2312" pitchFamily="49" charset="-122"/>
              </a:rPr>
              <a:t>1</a:t>
            </a:r>
            <a:r>
              <a:rPr lang="zh-CN" altLang="en-US" dirty="0">
                <a:latin typeface="Times New Roman" pitchFamily="18" charset="0"/>
                <a:ea typeface="楷体_GB2312" pitchFamily="49" charset="-122"/>
              </a:rPr>
              <a:t>个</a:t>
            </a:r>
            <a:r>
              <a:rPr lang="en-US" altLang="zh-CN" dirty="0">
                <a:latin typeface="Times New Roman" pitchFamily="18" charset="0"/>
                <a:ea typeface="楷体_GB2312" pitchFamily="49" charset="-122"/>
              </a:rPr>
              <a:t>4</a:t>
            </a:r>
            <a:r>
              <a:rPr lang="zh-CN" altLang="en-US" dirty="0">
                <a:latin typeface="Times New Roman" pitchFamily="18" charset="0"/>
                <a:ea typeface="楷体_GB2312" pitchFamily="49" charset="-122"/>
              </a:rPr>
              <a:t>水平的因子，</a:t>
            </a:r>
            <a:r>
              <a:rPr lang="en-US" altLang="zh-CN" dirty="0">
                <a:latin typeface="Times New Roman" pitchFamily="18" charset="0"/>
                <a:ea typeface="楷体_GB2312" pitchFamily="49" charset="-122"/>
              </a:rPr>
              <a:t>4</a:t>
            </a:r>
            <a:r>
              <a:rPr lang="zh-CN" altLang="en-US" dirty="0">
                <a:latin typeface="Times New Roman" pitchFamily="18" charset="0"/>
                <a:ea typeface="楷体_GB2312" pitchFamily="49" charset="-122"/>
              </a:rPr>
              <a:t>个</a:t>
            </a:r>
            <a:r>
              <a:rPr lang="en-US" altLang="zh-CN" dirty="0">
                <a:latin typeface="Times New Roman" pitchFamily="18" charset="0"/>
                <a:ea typeface="楷体_GB2312" pitchFamily="49" charset="-122"/>
              </a:rPr>
              <a:t>2</a:t>
            </a:r>
            <a:r>
              <a:rPr lang="zh-CN" altLang="en-US" dirty="0">
                <a:latin typeface="Times New Roman" pitchFamily="18" charset="0"/>
                <a:ea typeface="楷体_GB2312" pitchFamily="49" charset="-122"/>
              </a:rPr>
              <a:t>水平的因子。</a:t>
            </a:r>
          </a:p>
          <a:p>
            <a:pPr marL="1295400" lvl="2" indent="-381000" eaLnBrk="1" hangingPunct="1">
              <a:buClr>
                <a:schemeClr val="tx1"/>
              </a:buClr>
              <a:buFontTx/>
              <a:buChar char="•"/>
            </a:pPr>
            <a:r>
              <a:rPr lang="zh-CN" altLang="en-US" dirty="0">
                <a:solidFill>
                  <a:srgbClr val="771D37"/>
                </a:solidFill>
                <a:latin typeface="Times New Roman" pitchFamily="18" charset="0"/>
                <a:ea typeface="楷体_GB2312" pitchFamily="49" charset="-122"/>
              </a:rPr>
              <a:t>常用的正交表如此表</a:t>
            </a:r>
            <a:endParaRPr lang="en-US" altLang="zh-CN" dirty="0">
              <a:solidFill>
                <a:srgbClr val="771D37"/>
              </a:solidFill>
              <a:latin typeface="Times New Roman" pitchFamily="18" charset="0"/>
              <a:ea typeface="楷体_GB2312" pitchFamily="49" charset="-122"/>
            </a:endParaRPr>
          </a:p>
          <a:p>
            <a:endParaRPr lang="zh-CN" altLang="en-US" dirty="0"/>
          </a:p>
          <a:p>
            <a:endParaRPr lang="en-US" altLang="zh-CN" sz="2800" dirty="0" smtClean="0"/>
          </a:p>
          <a:p>
            <a:endParaRPr lang="zh-CN" altLang="en-US"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44</a:t>
            </a:fld>
            <a:endParaRPr lang="en-US" altLang="zh-CN"/>
          </a:p>
        </p:txBody>
      </p:sp>
    </p:spTree>
    <p:extLst>
      <p:ext uri="{BB962C8B-B14F-4D97-AF65-F5344CB8AC3E}">
        <p14:creationId xmlns:p14="http://schemas.microsoft.com/office/powerpoint/2010/main" val="40310439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zh-CN" altLang="en-US"/>
              <a:t>正交实验法  </a:t>
            </a:r>
          </a:p>
        </p:txBody>
      </p:sp>
      <p:sp>
        <p:nvSpPr>
          <p:cNvPr id="997379" name="Rectangle 3"/>
          <p:cNvSpPr>
            <a:spLocks noChangeArrowheads="1"/>
          </p:cNvSpPr>
          <p:nvPr/>
        </p:nvSpPr>
        <p:spPr bwMode="auto">
          <a:xfrm>
            <a:off x="533400" y="990600"/>
            <a:ext cx="8001000" cy="644525"/>
          </a:xfrm>
          <a:prstGeom prst="rect">
            <a:avLst/>
          </a:prstGeom>
          <a:noFill/>
          <a:ln w="9525">
            <a:noFill/>
            <a:miter lim="800000"/>
            <a:headEnd/>
            <a:tailEnd/>
          </a:ln>
          <a:effectLst/>
        </p:spPr>
        <p:txBody>
          <a:bodyPr/>
          <a:lstStyle/>
          <a:p>
            <a:pPr marL="360000" indent="-342900" eaLnBrk="0" hangingPunct="0">
              <a:spcBef>
                <a:spcPts val="600"/>
              </a:spcBef>
              <a:spcAft>
                <a:spcPts val="600"/>
              </a:spcAft>
              <a:buClr>
                <a:srgbClr val="006600"/>
              </a:buClr>
              <a:buSzPct val="75000"/>
              <a:buFont typeface="Wingdings" pitchFamily="2" charset="2"/>
              <a:buChar char="l"/>
            </a:pPr>
            <a:r>
              <a:rPr lang="zh-CN" altLang="en-US" sz="2600" i="0" dirty="0">
                <a:latin typeface="黑体" pitchFamily="49" charset="-122"/>
                <a:ea typeface="黑体" pitchFamily="49" charset="-122"/>
              </a:rPr>
              <a:t>几个常用的正交表</a:t>
            </a:r>
          </a:p>
          <a:p>
            <a:pPr marL="533400" indent="-533400" eaLnBrk="1" hangingPunct="1">
              <a:spcBef>
                <a:spcPct val="20000"/>
              </a:spcBef>
              <a:buClr>
                <a:schemeClr val="hlink"/>
              </a:buClr>
              <a:buFont typeface="Wingdings" pitchFamily="2" charset="2"/>
              <a:buChar char="v"/>
            </a:pPr>
            <a:endParaRPr lang="ja-JP" altLang="en-US"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300" dirty="0">
              <a:latin typeface="Times New Roman" pitchFamily="18" charset="0"/>
              <a:ea typeface="楷体_GB2312" pitchFamily="49" charset="-122"/>
            </a:endParaRPr>
          </a:p>
        </p:txBody>
      </p:sp>
      <p:pic>
        <p:nvPicPr>
          <p:cNvPr id="997380" name="Picture 4"/>
          <p:cNvPicPr>
            <a:picLocks noChangeAspect="1" noChangeArrowheads="1"/>
          </p:cNvPicPr>
          <p:nvPr/>
        </p:nvPicPr>
        <p:blipFill>
          <a:blip r:embed="rId3"/>
          <a:srcRect/>
          <a:stretch>
            <a:fillRect/>
          </a:stretch>
        </p:blipFill>
        <p:spPr bwMode="auto">
          <a:xfrm>
            <a:off x="4714874" y="1752600"/>
            <a:ext cx="4251315" cy="3287713"/>
          </a:xfrm>
          <a:prstGeom prst="rect">
            <a:avLst/>
          </a:prstGeom>
          <a:noFill/>
          <a:ln w="9525" algn="ctr">
            <a:noFill/>
            <a:miter lim="800000"/>
            <a:headEnd/>
            <a:tailEnd/>
          </a:ln>
          <a:effectLst/>
        </p:spPr>
      </p:pic>
      <p:pic>
        <p:nvPicPr>
          <p:cNvPr id="997381" name="Picture 5"/>
          <p:cNvPicPr>
            <a:picLocks noChangeAspect="1" noChangeArrowheads="1"/>
          </p:cNvPicPr>
          <p:nvPr/>
        </p:nvPicPr>
        <p:blipFill>
          <a:blip r:embed="rId4"/>
          <a:srcRect/>
          <a:stretch>
            <a:fillRect/>
          </a:stretch>
        </p:blipFill>
        <p:spPr bwMode="auto">
          <a:xfrm>
            <a:off x="685800" y="2087007"/>
            <a:ext cx="3146746" cy="2151413"/>
          </a:xfrm>
          <a:prstGeom prst="rect">
            <a:avLst/>
          </a:prstGeom>
          <a:noFill/>
          <a:ln w="9525" algn="ctr">
            <a:noFill/>
            <a:miter lim="800000"/>
            <a:headEnd/>
            <a:tailEnd/>
          </a:ln>
          <a:effectLst/>
        </p:spPr>
      </p:pic>
      <p:sp>
        <p:nvSpPr>
          <p:cNvPr id="997382" name="Rectangle 6"/>
          <p:cNvSpPr>
            <a:spLocks noChangeArrowheads="1"/>
          </p:cNvSpPr>
          <p:nvPr/>
        </p:nvSpPr>
        <p:spPr bwMode="auto">
          <a:xfrm>
            <a:off x="6248400" y="5157788"/>
            <a:ext cx="2174896" cy="461665"/>
          </a:xfrm>
          <a:prstGeom prst="rect">
            <a:avLst/>
          </a:prstGeom>
          <a:noFill/>
          <a:ln w="9525" algn="ctr">
            <a:noFill/>
            <a:miter lim="800000"/>
            <a:headEnd/>
            <a:tailEnd/>
          </a:ln>
          <a:effectLst/>
        </p:spPr>
        <p:txBody>
          <a:bodyPr wrap="square">
            <a:spAutoFit/>
          </a:bodyPr>
          <a:lstStyle/>
          <a:p>
            <a:pPr algn="ctr" eaLnBrk="1" hangingPunct="1"/>
            <a:r>
              <a:rPr lang="en-US" altLang="zh-CN" sz="2400" i="0" dirty="0">
                <a:latin typeface="Verdana" pitchFamily="34" charset="0"/>
                <a:ea typeface="宋体" pitchFamily="2" charset="-122"/>
              </a:rPr>
              <a:t>L </a:t>
            </a:r>
            <a:r>
              <a:rPr lang="en-US" altLang="zh-CN" sz="2400" i="0" baseline="-25000" dirty="0">
                <a:latin typeface="Verdana" pitchFamily="34" charset="0"/>
                <a:ea typeface="宋体" pitchFamily="2" charset="-122"/>
              </a:rPr>
              <a:t>8</a:t>
            </a:r>
            <a:r>
              <a:rPr lang="zh-CN" altLang="en-US" sz="2400" i="0" dirty="0">
                <a:latin typeface="Verdana" pitchFamily="34" charset="0"/>
                <a:ea typeface="宋体" pitchFamily="2" charset="-122"/>
              </a:rPr>
              <a:t>（</a:t>
            </a:r>
            <a:r>
              <a:rPr lang="en-US" altLang="zh-CN" sz="2400" i="0" dirty="0">
                <a:latin typeface="Verdana" pitchFamily="34" charset="0"/>
                <a:ea typeface="宋体" pitchFamily="2" charset="-122"/>
              </a:rPr>
              <a:t>4</a:t>
            </a:r>
            <a:r>
              <a:rPr lang="en-US" altLang="zh-CN" sz="2400" i="0" baseline="30000" dirty="0">
                <a:latin typeface="Verdana" pitchFamily="34" charset="0"/>
                <a:ea typeface="宋体" pitchFamily="2" charset="-122"/>
              </a:rPr>
              <a:t>1</a:t>
            </a:r>
            <a:r>
              <a:rPr lang="en-US" altLang="zh-CN" sz="2400" i="0" dirty="0">
                <a:latin typeface="Verdana" pitchFamily="34" charset="0"/>
                <a:ea typeface="宋体" pitchFamily="2" charset="-122"/>
              </a:rPr>
              <a:t>×2</a:t>
            </a:r>
            <a:r>
              <a:rPr lang="en-US" altLang="zh-CN" sz="2400" i="0" baseline="30000" dirty="0">
                <a:latin typeface="Verdana" pitchFamily="34" charset="0"/>
                <a:ea typeface="宋体" pitchFamily="2" charset="-122"/>
              </a:rPr>
              <a:t>4</a:t>
            </a:r>
            <a:r>
              <a:rPr lang="zh-CN" altLang="en-US" sz="2400" i="0" dirty="0">
                <a:latin typeface="Verdana" pitchFamily="34" charset="0"/>
                <a:ea typeface="宋体" pitchFamily="2" charset="-122"/>
              </a:rPr>
              <a:t>）</a:t>
            </a:r>
          </a:p>
        </p:txBody>
      </p:sp>
      <p:sp>
        <p:nvSpPr>
          <p:cNvPr id="997383" name="Rectangle 7"/>
          <p:cNvSpPr>
            <a:spLocks noChangeArrowheads="1"/>
          </p:cNvSpPr>
          <p:nvPr/>
        </p:nvSpPr>
        <p:spPr bwMode="auto">
          <a:xfrm>
            <a:off x="1004685" y="4437488"/>
            <a:ext cx="1378904" cy="400110"/>
          </a:xfrm>
          <a:prstGeom prst="rect">
            <a:avLst/>
          </a:prstGeom>
          <a:noFill/>
          <a:ln w="9525" algn="ctr">
            <a:noFill/>
            <a:miter lim="800000"/>
            <a:headEnd/>
            <a:tailEnd/>
          </a:ln>
          <a:effectLst/>
        </p:spPr>
        <p:txBody>
          <a:bodyPr wrap="none">
            <a:spAutoFit/>
          </a:bodyPr>
          <a:lstStyle/>
          <a:p>
            <a:pPr algn="ctr" eaLnBrk="1" hangingPunct="1"/>
            <a:r>
              <a:rPr lang="en-US" altLang="zh-CN" sz="2000" b="1" dirty="0">
                <a:latin typeface="Verdana" pitchFamily="34" charset="0"/>
                <a:ea typeface="宋体" pitchFamily="2" charset="-122"/>
              </a:rPr>
              <a:t>L </a:t>
            </a:r>
            <a:r>
              <a:rPr lang="en-US" altLang="zh-CN" sz="2000" b="1" baseline="-25000" dirty="0">
                <a:latin typeface="Verdana" pitchFamily="34" charset="0"/>
                <a:ea typeface="宋体" pitchFamily="2" charset="-122"/>
              </a:rPr>
              <a:t>4</a:t>
            </a:r>
            <a:r>
              <a:rPr lang="zh-CN" altLang="en-US" sz="2000" b="1" dirty="0">
                <a:latin typeface="Verdana" pitchFamily="34" charset="0"/>
                <a:ea typeface="宋体" pitchFamily="2" charset="-122"/>
              </a:rPr>
              <a:t>（</a:t>
            </a:r>
            <a:r>
              <a:rPr lang="en-US" altLang="zh-CN" sz="2000" b="1" dirty="0">
                <a:latin typeface="Verdana" pitchFamily="34" charset="0"/>
                <a:ea typeface="宋体" pitchFamily="2" charset="-122"/>
              </a:rPr>
              <a:t>2</a:t>
            </a:r>
            <a:r>
              <a:rPr lang="en-US" altLang="zh-CN" sz="2000" b="1" baseline="30000" dirty="0">
                <a:latin typeface="Verdana" pitchFamily="34" charset="0"/>
                <a:ea typeface="宋体" pitchFamily="2" charset="-122"/>
              </a:rPr>
              <a:t>3</a:t>
            </a:r>
            <a:r>
              <a:rPr lang="zh-CN" altLang="en-US" sz="2000" b="1" dirty="0">
                <a:latin typeface="Verdana" pitchFamily="34" charset="0"/>
                <a:ea typeface="宋体" pitchFamily="2" charset="-122"/>
              </a:rPr>
              <a:t>）</a:t>
            </a:r>
          </a:p>
        </p:txBody>
      </p:sp>
      <p:sp>
        <p:nvSpPr>
          <p:cNvPr id="997384" name="Oval 8"/>
          <p:cNvSpPr>
            <a:spLocks noChangeArrowheads="1"/>
          </p:cNvSpPr>
          <p:nvPr/>
        </p:nvSpPr>
        <p:spPr bwMode="auto">
          <a:xfrm>
            <a:off x="2181450" y="2209800"/>
            <a:ext cx="1552350" cy="457200"/>
          </a:xfrm>
          <a:prstGeom prst="ellipse">
            <a:avLst/>
          </a:prstGeom>
          <a:noFill/>
          <a:ln w="9525" algn="ctr">
            <a:solidFill>
              <a:schemeClr val="tx2"/>
            </a:solidFill>
            <a:round/>
            <a:headEnd/>
            <a:tailEnd/>
          </a:ln>
          <a:effectLst/>
        </p:spPr>
        <p:txBody>
          <a:bodyPr wrap="none" anchor="ctr"/>
          <a:lstStyle/>
          <a:p>
            <a:endParaRPr lang="zh-CN" altLang="en-US" b="1"/>
          </a:p>
        </p:txBody>
      </p:sp>
      <p:sp>
        <p:nvSpPr>
          <p:cNvPr id="997385" name="AutoShape 9"/>
          <p:cNvSpPr>
            <a:spLocks/>
          </p:cNvSpPr>
          <p:nvPr/>
        </p:nvSpPr>
        <p:spPr bwMode="auto">
          <a:xfrm>
            <a:off x="3832546" y="1566068"/>
            <a:ext cx="914400" cy="373063"/>
          </a:xfrm>
          <a:prstGeom prst="accentCallout1">
            <a:avLst>
              <a:gd name="adj1" fmla="val 30639"/>
              <a:gd name="adj2" fmla="val -8333"/>
              <a:gd name="adj3" fmla="val 181278"/>
              <a:gd name="adj4" fmla="val -35593"/>
            </a:avLst>
          </a:prstGeom>
          <a:noFill/>
          <a:ln w="9525">
            <a:solidFill>
              <a:schemeClr val="tx2"/>
            </a:solidFill>
            <a:miter lim="800000"/>
            <a:headEnd/>
            <a:tailEnd/>
          </a:ln>
          <a:effectLst/>
        </p:spPr>
        <p:txBody>
          <a:bodyPr anchor="ctr"/>
          <a:lstStyle/>
          <a:p>
            <a:pPr eaLnBrk="1" hangingPunct="1"/>
            <a:r>
              <a:rPr lang="zh-CN" altLang="en-US" sz="2000" b="1" i="0" dirty="0">
                <a:latin typeface="Verdana" pitchFamily="34" charset="0"/>
                <a:ea typeface="宋体" pitchFamily="2" charset="-122"/>
              </a:rPr>
              <a:t>因子</a:t>
            </a:r>
          </a:p>
        </p:txBody>
      </p:sp>
      <p:sp>
        <p:nvSpPr>
          <p:cNvPr id="997386" name="AutoShape 10"/>
          <p:cNvSpPr>
            <a:spLocks/>
          </p:cNvSpPr>
          <p:nvPr/>
        </p:nvSpPr>
        <p:spPr bwMode="auto">
          <a:xfrm>
            <a:off x="2607426" y="4464535"/>
            <a:ext cx="1659774" cy="373063"/>
          </a:xfrm>
          <a:prstGeom prst="accentCallout1">
            <a:avLst>
              <a:gd name="adj1" fmla="val 30639"/>
              <a:gd name="adj2" fmla="val -5370"/>
              <a:gd name="adj3" fmla="val -236826"/>
              <a:gd name="adj4" fmla="val 2307"/>
            </a:avLst>
          </a:prstGeom>
          <a:noFill/>
          <a:ln w="9525">
            <a:solidFill>
              <a:schemeClr val="tx2"/>
            </a:solidFill>
            <a:miter lim="800000"/>
            <a:headEnd/>
            <a:tailEnd/>
          </a:ln>
          <a:effectLst/>
        </p:spPr>
        <p:txBody>
          <a:bodyPr anchor="ctr"/>
          <a:lstStyle/>
          <a:p>
            <a:pPr eaLnBrk="1" hangingPunct="1"/>
            <a:r>
              <a:rPr lang="zh-CN" altLang="en-US" sz="2000" b="1" dirty="0">
                <a:latin typeface="Verdana" pitchFamily="34" charset="0"/>
                <a:ea typeface="宋体" pitchFamily="2" charset="-122"/>
              </a:rPr>
              <a:t>因子的状态</a:t>
            </a:r>
          </a:p>
        </p:txBody>
      </p:sp>
    </p:spTree>
    <p:extLst>
      <p:ext uri="{BB962C8B-B14F-4D97-AF65-F5344CB8AC3E}">
        <p14:creationId xmlns:p14="http://schemas.microsoft.com/office/powerpoint/2010/main" val="937563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7384"/>
                                        </p:tgtEl>
                                        <p:attrNameLst>
                                          <p:attrName>style.visibility</p:attrName>
                                        </p:attrNameLst>
                                      </p:cBhvr>
                                      <p:to>
                                        <p:strVal val="visible"/>
                                      </p:to>
                                    </p:set>
                                    <p:animEffect transition="in" filter="blinds(horizontal)">
                                      <p:cBhvr>
                                        <p:cTn id="7" dur="500"/>
                                        <p:tgtEl>
                                          <p:spTgt spid="9973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7385"/>
                                        </p:tgtEl>
                                        <p:attrNameLst>
                                          <p:attrName>style.visibility</p:attrName>
                                        </p:attrNameLst>
                                      </p:cBhvr>
                                      <p:to>
                                        <p:strVal val="visible"/>
                                      </p:to>
                                    </p:set>
                                    <p:animEffect transition="in" filter="blinds(horizontal)">
                                      <p:cBhvr>
                                        <p:cTn id="10" dur="500"/>
                                        <p:tgtEl>
                                          <p:spTgt spid="99738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97386"/>
                                        </p:tgtEl>
                                        <p:attrNameLst>
                                          <p:attrName>style.visibility</p:attrName>
                                        </p:attrNameLst>
                                      </p:cBhvr>
                                      <p:to>
                                        <p:strVal val="visible"/>
                                      </p:to>
                                    </p:set>
                                    <p:animEffect transition="in" filter="blinds(horizontal)">
                                      <p:cBhvr>
                                        <p:cTn id="15" dur="500"/>
                                        <p:tgtEl>
                                          <p:spTgt spid="997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84" grpId="0" animBg="1"/>
      <p:bldP spid="997385" grpId="0" animBg="1"/>
      <p:bldP spid="99738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正交表特点</a:t>
            </a:r>
            <a:endParaRPr lang="zh-CN" altLang="en-US"/>
          </a:p>
        </p:txBody>
      </p:sp>
      <p:sp>
        <p:nvSpPr>
          <p:cNvPr id="3" name="内容占位符 2"/>
          <p:cNvSpPr>
            <a:spLocks noGrp="1"/>
          </p:cNvSpPr>
          <p:nvPr>
            <p:ph idx="1"/>
          </p:nvPr>
        </p:nvSpPr>
        <p:spPr>
          <a:xfrm>
            <a:off x="4286248" y="1419225"/>
            <a:ext cx="4400552" cy="4879975"/>
          </a:xfrm>
        </p:spPr>
        <p:txBody>
          <a:bodyPr/>
          <a:lstStyle/>
          <a:p>
            <a:r>
              <a:rPr lang="zh-CN" altLang="en-US" b="1" dirty="0" smtClean="0"/>
              <a:t>正交表的性质</a:t>
            </a:r>
            <a:endParaRPr lang="en-US" altLang="zh-CN" b="1" dirty="0" smtClean="0"/>
          </a:p>
          <a:p>
            <a:pPr lvl="1"/>
            <a:r>
              <a:rPr lang="zh-CN" altLang="en-US" b="1" dirty="0" smtClean="0"/>
              <a:t>每一列中，不同的数字出现的次数相等</a:t>
            </a:r>
            <a:endParaRPr lang="en-US" altLang="zh-CN" b="1" dirty="0" smtClean="0"/>
          </a:p>
          <a:p>
            <a:pPr lvl="1"/>
            <a:r>
              <a:rPr lang="zh-CN" altLang="en-US" b="1" dirty="0" smtClean="0"/>
              <a:t>任意两列中数字的排列方式齐全而且均衡</a:t>
            </a:r>
            <a:endParaRPr lang="zh-CN" altLang="en-US" b="1" dirty="0"/>
          </a:p>
        </p:txBody>
      </p:sp>
      <p:pic>
        <p:nvPicPr>
          <p:cNvPr id="4" name="Picture 4"/>
          <p:cNvPicPr>
            <a:picLocks noChangeAspect="1" noChangeArrowheads="1"/>
          </p:cNvPicPr>
          <p:nvPr/>
        </p:nvPicPr>
        <p:blipFill>
          <a:blip r:embed="rId3"/>
          <a:srcRect/>
          <a:stretch>
            <a:fillRect/>
          </a:stretch>
        </p:blipFill>
        <p:spPr bwMode="auto">
          <a:xfrm>
            <a:off x="-27709" y="1752600"/>
            <a:ext cx="4402449" cy="3404592"/>
          </a:xfrm>
          <a:prstGeom prst="rect">
            <a:avLst/>
          </a:prstGeom>
          <a:noFill/>
          <a:ln w="9525" algn="ctr">
            <a:noFill/>
            <a:miter lim="800000"/>
            <a:headEnd/>
            <a:tailEnd/>
          </a:ln>
          <a:effectLst/>
        </p:spPr>
      </p:pic>
      <p:sp>
        <p:nvSpPr>
          <p:cNvPr id="5" name="Rectangle 6"/>
          <p:cNvSpPr>
            <a:spLocks noChangeArrowheads="1"/>
          </p:cNvSpPr>
          <p:nvPr/>
        </p:nvSpPr>
        <p:spPr bwMode="auto">
          <a:xfrm>
            <a:off x="928662" y="5343599"/>
            <a:ext cx="2643206" cy="461665"/>
          </a:xfrm>
          <a:prstGeom prst="rect">
            <a:avLst/>
          </a:prstGeom>
          <a:noFill/>
          <a:ln w="9525" algn="ctr">
            <a:noFill/>
            <a:miter lim="800000"/>
            <a:headEnd/>
            <a:tailEnd/>
          </a:ln>
          <a:effectLst/>
        </p:spPr>
        <p:txBody>
          <a:bodyPr wrap="square">
            <a:spAutoFit/>
          </a:bodyPr>
          <a:lstStyle/>
          <a:p>
            <a:pPr algn="ctr" eaLnBrk="1" hangingPunct="1"/>
            <a:r>
              <a:rPr lang="en-US" altLang="zh-CN" sz="2400" dirty="0">
                <a:latin typeface="Verdana" pitchFamily="34" charset="0"/>
                <a:ea typeface="宋体" pitchFamily="2" charset="-122"/>
              </a:rPr>
              <a:t>L </a:t>
            </a:r>
            <a:r>
              <a:rPr lang="en-US" altLang="zh-CN" sz="2400" baseline="-25000" dirty="0">
                <a:latin typeface="Verdana" pitchFamily="34" charset="0"/>
                <a:ea typeface="宋体" pitchFamily="2" charset="-122"/>
              </a:rPr>
              <a:t>8</a:t>
            </a:r>
            <a:r>
              <a:rPr lang="zh-CN" altLang="en-US" sz="2400" dirty="0">
                <a:latin typeface="Verdana" pitchFamily="34" charset="0"/>
                <a:ea typeface="宋体" pitchFamily="2" charset="-122"/>
              </a:rPr>
              <a:t>（</a:t>
            </a:r>
            <a:r>
              <a:rPr lang="en-US" altLang="zh-CN" sz="2400" dirty="0">
                <a:latin typeface="Verdana" pitchFamily="34" charset="0"/>
                <a:ea typeface="宋体" pitchFamily="2" charset="-122"/>
              </a:rPr>
              <a:t>4</a:t>
            </a:r>
            <a:r>
              <a:rPr lang="en-US" altLang="zh-CN" sz="2400" baseline="30000" dirty="0">
                <a:latin typeface="Verdana" pitchFamily="34" charset="0"/>
                <a:ea typeface="宋体" pitchFamily="2" charset="-122"/>
              </a:rPr>
              <a:t>1</a:t>
            </a:r>
            <a:r>
              <a:rPr lang="en-US" altLang="zh-CN" sz="2400" dirty="0">
                <a:latin typeface="Verdana" pitchFamily="34" charset="0"/>
                <a:ea typeface="宋体" pitchFamily="2" charset="-122"/>
              </a:rPr>
              <a:t>×2</a:t>
            </a:r>
            <a:r>
              <a:rPr lang="en-US" altLang="zh-CN" sz="2400" baseline="30000" dirty="0">
                <a:latin typeface="Verdana" pitchFamily="34" charset="0"/>
                <a:ea typeface="宋体" pitchFamily="2" charset="-122"/>
              </a:rPr>
              <a:t>4</a:t>
            </a:r>
            <a:r>
              <a:rPr lang="zh-CN" altLang="en-US" sz="2400" dirty="0">
                <a:latin typeface="Verdana" pitchFamily="34" charset="0"/>
                <a:ea typeface="宋体" pitchFamily="2" charset="-122"/>
              </a:rPr>
              <a:t>）</a:t>
            </a:r>
          </a:p>
        </p:txBody>
      </p:sp>
      <p:sp>
        <p:nvSpPr>
          <p:cNvPr id="7" name="云形标注 6"/>
          <p:cNvSpPr/>
          <p:nvPr/>
        </p:nvSpPr>
        <p:spPr bwMode="auto">
          <a:xfrm>
            <a:off x="5429256" y="4714884"/>
            <a:ext cx="2714644" cy="1214446"/>
          </a:xfrm>
          <a:prstGeom prst="cloudCallout">
            <a:avLst>
              <a:gd name="adj1" fmla="val -46995"/>
              <a:gd name="adj2" fmla="val -10068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b="1" dirty="0" smtClean="0">
                <a:solidFill>
                  <a:srgbClr val="FF0000"/>
                </a:solidFill>
              </a:rPr>
              <a:t>均匀分散</a:t>
            </a:r>
            <a:endParaRPr lang="en-US" altLang="zh-CN" sz="2400" b="1" dirty="0" smtClean="0">
              <a:solidFill>
                <a:srgbClr val="FF0000"/>
              </a:solidFill>
            </a:endParaRPr>
          </a:p>
          <a:p>
            <a:r>
              <a:rPr lang="zh-CN" altLang="en-US" sz="2400" b="1" dirty="0" smtClean="0">
                <a:solidFill>
                  <a:srgbClr val="FF0000"/>
                </a:solidFill>
              </a:rPr>
              <a:t>整齐可比</a:t>
            </a:r>
            <a:endParaRPr kumimoji="0"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881427490"/>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zh-CN" altLang="en-US"/>
              <a:t>正交实验法  </a:t>
            </a:r>
          </a:p>
        </p:txBody>
      </p:sp>
      <p:sp>
        <p:nvSpPr>
          <p:cNvPr id="999427" name="Rectangle 3"/>
          <p:cNvSpPr>
            <a:spLocks noChangeArrowheads="1"/>
          </p:cNvSpPr>
          <p:nvPr/>
        </p:nvSpPr>
        <p:spPr bwMode="auto">
          <a:xfrm>
            <a:off x="468313" y="990600"/>
            <a:ext cx="8459787" cy="2341562"/>
          </a:xfrm>
          <a:prstGeom prst="rect">
            <a:avLst/>
          </a:prstGeom>
          <a:noFill/>
          <a:ln w="9525">
            <a:noFill/>
            <a:miter lim="800000"/>
            <a:headEnd/>
            <a:tailEnd/>
          </a:ln>
          <a:effectLst/>
        </p:spPr>
        <p:txBody>
          <a:bodyPr/>
          <a:lstStyle/>
          <a:p>
            <a:pPr marL="360000" indent="-342900" eaLnBrk="0" hangingPunct="0">
              <a:spcBef>
                <a:spcPts val="600"/>
              </a:spcBef>
              <a:spcAft>
                <a:spcPts val="600"/>
              </a:spcAft>
              <a:buClr>
                <a:srgbClr val="006600"/>
              </a:buClr>
              <a:buSzPct val="75000"/>
              <a:buFont typeface="Wingdings" pitchFamily="2" charset="2"/>
              <a:buChar char="l"/>
            </a:pPr>
            <a:r>
              <a:rPr lang="zh-CN" altLang="en-US" sz="2600" i="0" dirty="0" smtClean="0">
                <a:latin typeface="黑体" pitchFamily="49" charset="-122"/>
                <a:ea typeface="黑体" pitchFamily="49" charset="-122"/>
              </a:rPr>
              <a:t>示例</a:t>
            </a:r>
            <a:r>
              <a:rPr lang="en-US" altLang="zh-CN" sz="2600" i="0" dirty="0" smtClean="0">
                <a:latin typeface="黑体" pitchFamily="49" charset="-122"/>
                <a:ea typeface="黑体" pitchFamily="49" charset="-122"/>
              </a:rPr>
              <a:t>:</a:t>
            </a:r>
            <a:r>
              <a:rPr lang="zh-CN" altLang="en-US" sz="2400" i="0" dirty="0" smtClean="0">
                <a:latin typeface="楷体" pitchFamily="49" charset="-122"/>
                <a:ea typeface="楷体" pitchFamily="49" charset="-122"/>
                <a:cs typeface="楷体_GB2312"/>
              </a:rPr>
              <a:t>有</a:t>
            </a:r>
            <a:r>
              <a:rPr lang="en-US" altLang="zh-CN" sz="2400" i="0" dirty="0" smtClean="0">
                <a:latin typeface="楷体" pitchFamily="49" charset="-122"/>
                <a:ea typeface="楷体" pitchFamily="49" charset="-122"/>
                <a:cs typeface="楷体_GB2312"/>
              </a:rPr>
              <a:t>5</a:t>
            </a:r>
            <a:r>
              <a:rPr lang="zh-CN" altLang="en-US" sz="2400" i="0" dirty="0" smtClean="0">
                <a:latin typeface="楷体" pitchFamily="49" charset="-122"/>
                <a:ea typeface="楷体" pitchFamily="49" charset="-122"/>
                <a:cs typeface="楷体_GB2312"/>
              </a:rPr>
              <a:t>个因子</a:t>
            </a:r>
            <a:r>
              <a:rPr lang="en-US" altLang="zh-CN" sz="2400" i="0" dirty="0" smtClean="0">
                <a:latin typeface="楷体" pitchFamily="49" charset="-122"/>
                <a:ea typeface="楷体" pitchFamily="49" charset="-122"/>
                <a:cs typeface="楷体_GB2312"/>
              </a:rPr>
              <a:t>A,B,C,D,E,</a:t>
            </a:r>
            <a:r>
              <a:rPr lang="zh-CN" altLang="en-US" sz="2400" i="0" dirty="0" smtClean="0">
                <a:latin typeface="楷体" pitchFamily="49" charset="-122"/>
                <a:ea typeface="楷体" pitchFamily="49" charset="-122"/>
                <a:cs typeface="楷体_GB2312"/>
              </a:rPr>
              <a:t>其中</a:t>
            </a:r>
            <a:r>
              <a:rPr lang="en-US" altLang="zh-CN" sz="2400" i="0" dirty="0" smtClean="0">
                <a:latin typeface="楷体" pitchFamily="49" charset="-122"/>
                <a:ea typeface="楷体" pitchFamily="49" charset="-122"/>
                <a:cs typeface="楷体_GB2312"/>
              </a:rPr>
              <a:t>:</a:t>
            </a:r>
            <a:endParaRPr lang="zh-CN" altLang="en-US" sz="2400" i="0" dirty="0" smtClean="0">
              <a:latin typeface="楷体" pitchFamily="49" charset="-122"/>
              <a:ea typeface="楷体" pitchFamily="49" charset="-122"/>
              <a:cs typeface="楷体_GB2312"/>
            </a:endParaRPr>
          </a:p>
          <a:p>
            <a:pPr marL="838200" lvl="1" indent="-381000">
              <a:spcBef>
                <a:spcPct val="20000"/>
              </a:spcBef>
              <a:buClr>
                <a:schemeClr val="tx1"/>
              </a:buClr>
              <a:buFontTx/>
              <a:buChar char="•"/>
            </a:pPr>
            <a:r>
              <a:rPr lang="en-US" altLang="zh-CN" sz="2200" i="0" dirty="0" smtClean="0">
                <a:latin typeface="Times New Roman" pitchFamily="18" charset="0"/>
                <a:ea typeface="楷体_GB2312" pitchFamily="49" charset="-122"/>
              </a:rPr>
              <a:t>A</a:t>
            </a:r>
            <a:r>
              <a:rPr lang="zh-CN" altLang="en-US" sz="2200" i="0" dirty="0" smtClean="0">
                <a:latin typeface="Times New Roman" pitchFamily="18" charset="0"/>
                <a:ea typeface="楷体_GB2312" pitchFamily="49" charset="-122"/>
              </a:rPr>
              <a:t>因子的水平数为</a:t>
            </a:r>
            <a:r>
              <a:rPr lang="en-US" altLang="zh-CN" sz="2200" i="0" dirty="0" smtClean="0">
                <a:latin typeface="Times New Roman" pitchFamily="18" charset="0"/>
                <a:ea typeface="楷体_GB2312" pitchFamily="49" charset="-122"/>
              </a:rPr>
              <a:t>4</a:t>
            </a:r>
            <a:r>
              <a:rPr lang="zh-CN" altLang="en-US" sz="2200" i="0" dirty="0" smtClean="0">
                <a:latin typeface="Times New Roman" pitchFamily="18" charset="0"/>
                <a:ea typeface="楷体_GB2312" pitchFamily="49" charset="-122"/>
              </a:rPr>
              <a:t>，其水平分别为</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A1</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A2</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A3</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A4</a:t>
            </a:r>
            <a:r>
              <a:rPr lang="zh-CN" altLang="en-US" sz="2200" i="0" dirty="0" smtClean="0">
                <a:solidFill>
                  <a:srgbClr val="FF0000"/>
                </a:solidFill>
                <a:latin typeface="Times New Roman" pitchFamily="18" charset="0"/>
                <a:ea typeface="楷体_GB2312" pitchFamily="49" charset="-122"/>
              </a:rPr>
              <a:t>）</a:t>
            </a:r>
            <a:r>
              <a:rPr lang="en-US" altLang="zh-CN" sz="2200" i="0" dirty="0" smtClean="0">
                <a:latin typeface="Times New Roman" pitchFamily="18" charset="0"/>
                <a:ea typeface="楷体_GB2312" pitchFamily="49" charset="-122"/>
              </a:rPr>
              <a:t>,</a:t>
            </a:r>
          </a:p>
          <a:p>
            <a:pPr marL="838200" lvl="1" indent="-381000">
              <a:spcBef>
                <a:spcPct val="20000"/>
              </a:spcBef>
              <a:buClr>
                <a:schemeClr val="tx1"/>
              </a:buClr>
              <a:buFontTx/>
              <a:buChar char="•"/>
            </a:pPr>
            <a:r>
              <a:rPr lang="zh-CN" altLang="en-US" sz="2200" i="0" dirty="0" smtClean="0">
                <a:latin typeface="Times New Roman" pitchFamily="18" charset="0"/>
                <a:ea typeface="楷体_GB2312" pitchFamily="49" charset="-122"/>
              </a:rPr>
              <a:t>另外四个因子的水平数为</a:t>
            </a:r>
            <a:r>
              <a:rPr lang="en-US" altLang="zh-CN" sz="2200" i="0" dirty="0" smtClean="0">
                <a:latin typeface="Times New Roman" pitchFamily="18" charset="0"/>
                <a:ea typeface="楷体_GB2312" pitchFamily="49" charset="-122"/>
              </a:rPr>
              <a:t>2</a:t>
            </a:r>
            <a:r>
              <a:rPr lang="zh-CN" altLang="en-US" sz="2200" i="0" dirty="0" smtClean="0">
                <a:latin typeface="Times New Roman" pitchFamily="18" charset="0"/>
                <a:ea typeface="楷体_GB2312" pitchFamily="49" charset="-122"/>
              </a:rPr>
              <a:t>，其中</a:t>
            </a:r>
            <a:r>
              <a:rPr lang="en-US" altLang="zh-CN" sz="2200" i="0" dirty="0" smtClean="0">
                <a:latin typeface="Times New Roman" pitchFamily="18" charset="0"/>
                <a:ea typeface="楷体_GB2312" pitchFamily="49" charset="-122"/>
              </a:rPr>
              <a:t>B</a:t>
            </a:r>
            <a:r>
              <a:rPr lang="zh-CN" altLang="en-US" sz="2200" i="0" dirty="0" smtClean="0">
                <a:latin typeface="Times New Roman" pitchFamily="18" charset="0"/>
                <a:ea typeface="楷体_GB2312" pitchFamily="49" charset="-122"/>
              </a:rPr>
              <a:t>因子的水平为</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B1</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B2</a:t>
            </a:r>
            <a:r>
              <a:rPr lang="zh-CN" altLang="en-US" sz="2200" i="0" dirty="0" smtClean="0">
                <a:solidFill>
                  <a:srgbClr val="FF0000"/>
                </a:solidFill>
                <a:latin typeface="Times New Roman" pitchFamily="18" charset="0"/>
                <a:ea typeface="楷体_GB2312" pitchFamily="49" charset="-122"/>
              </a:rPr>
              <a:t>）</a:t>
            </a:r>
            <a:r>
              <a:rPr lang="zh-CN" altLang="en-US" sz="2200" i="0" dirty="0" smtClean="0">
                <a:latin typeface="Times New Roman" pitchFamily="18" charset="0"/>
                <a:ea typeface="楷体_GB2312" pitchFamily="49" charset="-122"/>
              </a:rPr>
              <a:t>， </a:t>
            </a:r>
            <a:r>
              <a:rPr lang="en-US" altLang="zh-CN" sz="2200" i="0" dirty="0" smtClean="0">
                <a:latin typeface="Times New Roman" pitchFamily="18" charset="0"/>
                <a:ea typeface="楷体_GB2312" pitchFamily="49" charset="-122"/>
              </a:rPr>
              <a:t>C</a:t>
            </a:r>
            <a:r>
              <a:rPr lang="zh-CN" altLang="en-US" sz="2200" i="0" dirty="0" smtClean="0">
                <a:latin typeface="Times New Roman" pitchFamily="18" charset="0"/>
                <a:ea typeface="楷体_GB2312" pitchFamily="49" charset="-122"/>
              </a:rPr>
              <a:t>因子的水平为</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C1</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C2</a:t>
            </a:r>
            <a:r>
              <a:rPr lang="zh-CN" altLang="en-US" sz="2200" i="0" dirty="0" smtClean="0">
                <a:solidFill>
                  <a:srgbClr val="FF0000"/>
                </a:solidFill>
                <a:latin typeface="Times New Roman" pitchFamily="18" charset="0"/>
                <a:ea typeface="楷体_GB2312" pitchFamily="49" charset="-122"/>
              </a:rPr>
              <a:t>）</a:t>
            </a:r>
            <a:r>
              <a:rPr lang="zh-CN" altLang="en-US" sz="2200" i="0" dirty="0" smtClean="0">
                <a:latin typeface="Times New Roman" pitchFamily="18" charset="0"/>
                <a:ea typeface="楷体_GB2312" pitchFamily="49" charset="-122"/>
              </a:rPr>
              <a:t>， </a:t>
            </a:r>
            <a:r>
              <a:rPr lang="en-US" altLang="zh-CN" sz="2200" i="0" dirty="0" smtClean="0">
                <a:latin typeface="Times New Roman" pitchFamily="18" charset="0"/>
                <a:ea typeface="楷体_GB2312" pitchFamily="49" charset="-122"/>
              </a:rPr>
              <a:t>D</a:t>
            </a:r>
            <a:r>
              <a:rPr lang="zh-CN" altLang="en-US" sz="2200" i="0" dirty="0" smtClean="0">
                <a:latin typeface="Times New Roman" pitchFamily="18" charset="0"/>
                <a:ea typeface="楷体_GB2312" pitchFamily="49" charset="-122"/>
              </a:rPr>
              <a:t>因子的水平为</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D1</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D2</a:t>
            </a:r>
            <a:r>
              <a:rPr lang="zh-CN" altLang="en-US" sz="2200" i="0" dirty="0" smtClean="0">
                <a:solidFill>
                  <a:srgbClr val="FF0000"/>
                </a:solidFill>
                <a:latin typeface="Times New Roman" pitchFamily="18" charset="0"/>
                <a:ea typeface="楷体_GB2312" pitchFamily="49" charset="-122"/>
              </a:rPr>
              <a:t>）</a:t>
            </a:r>
            <a:r>
              <a:rPr lang="zh-CN" altLang="en-US" sz="2200" i="0" dirty="0" smtClean="0">
                <a:latin typeface="Times New Roman" pitchFamily="18" charset="0"/>
                <a:ea typeface="楷体_GB2312" pitchFamily="49" charset="-122"/>
              </a:rPr>
              <a:t>，</a:t>
            </a:r>
            <a:r>
              <a:rPr lang="en-US" altLang="zh-CN" sz="2200" i="0" dirty="0" smtClean="0">
                <a:latin typeface="Times New Roman" pitchFamily="18" charset="0"/>
                <a:ea typeface="楷体_GB2312" pitchFamily="49" charset="-122"/>
              </a:rPr>
              <a:t>E</a:t>
            </a:r>
            <a:r>
              <a:rPr lang="zh-CN" altLang="en-US" sz="2200" i="0" dirty="0" smtClean="0">
                <a:latin typeface="Times New Roman" pitchFamily="18" charset="0"/>
                <a:ea typeface="楷体_GB2312" pitchFamily="49" charset="-122"/>
              </a:rPr>
              <a:t>因子的水平为</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E1</a:t>
            </a:r>
            <a:r>
              <a:rPr lang="zh-CN" altLang="en-US" sz="2200" i="0" dirty="0" smtClean="0">
                <a:solidFill>
                  <a:srgbClr val="FF0000"/>
                </a:solidFill>
                <a:latin typeface="Times New Roman" pitchFamily="18" charset="0"/>
                <a:ea typeface="楷体_GB2312" pitchFamily="49" charset="-122"/>
              </a:rPr>
              <a:t>、</a:t>
            </a:r>
            <a:r>
              <a:rPr lang="en-US" altLang="zh-CN" sz="2200" i="0" dirty="0" smtClean="0">
                <a:solidFill>
                  <a:srgbClr val="FF0000"/>
                </a:solidFill>
                <a:latin typeface="Times New Roman" pitchFamily="18" charset="0"/>
                <a:ea typeface="楷体_GB2312" pitchFamily="49" charset="-122"/>
              </a:rPr>
              <a:t>E2</a:t>
            </a:r>
            <a:r>
              <a:rPr lang="zh-CN" altLang="en-US" sz="2200" i="0" dirty="0" smtClean="0">
                <a:solidFill>
                  <a:srgbClr val="FF0000"/>
                </a:solidFill>
                <a:latin typeface="Times New Roman" pitchFamily="18" charset="0"/>
                <a:ea typeface="楷体_GB2312" pitchFamily="49" charset="-122"/>
              </a:rPr>
              <a:t>）</a:t>
            </a:r>
            <a:r>
              <a:rPr lang="zh-CN" altLang="en-US" sz="2200" i="0" dirty="0" smtClean="0">
                <a:latin typeface="Times New Roman" pitchFamily="18" charset="0"/>
                <a:ea typeface="楷体_GB2312" pitchFamily="49" charset="-122"/>
              </a:rPr>
              <a:t>，因此选用正交表为：</a:t>
            </a:r>
            <a:r>
              <a:rPr lang="en-US" altLang="zh-CN" sz="2200" b="1" i="0" dirty="0" smtClean="0">
                <a:solidFill>
                  <a:srgbClr val="0000FF"/>
                </a:solidFill>
                <a:latin typeface="Times New Roman" pitchFamily="18" charset="0"/>
                <a:ea typeface="楷体_GB2312" pitchFamily="49" charset="-122"/>
              </a:rPr>
              <a:t>L </a:t>
            </a:r>
            <a:r>
              <a:rPr lang="en-US" altLang="zh-CN" sz="2200" b="1" i="0" baseline="-25000" dirty="0" smtClean="0">
                <a:solidFill>
                  <a:srgbClr val="0000FF"/>
                </a:solidFill>
                <a:latin typeface="Times New Roman" pitchFamily="18" charset="0"/>
                <a:ea typeface="楷体_GB2312" pitchFamily="49" charset="-122"/>
              </a:rPr>
              <a:t>8</a:t>
            </a:r>
            <a:r>
              <a:rPr lang="zh-CN" altLang="en-US" sz="2200" b="1" i="0" dirty="0" smtClean="0">
                <a:solidFill>
                  <a:srgbClr val="0000FF"/>
                </a:solidFill>
                <a:latin typeface="Times New Roman" pitchFamily="18" charset="0"/>
                <a:ea typeface="楷体_GB2312" pitchFamily="49" charset="-122"/>
              </a:rPr>
              <a:t>（</a:t>
            </a:r>
            <a:r>
              <a:rPr lang="en-US" altLang="zh-CN" sz="2200" b="1" i="0" dirty="0" smtClean="0">
                <a:solidFill>
                  <a:srgbClr val="0000FF"/>
                </a:solidFill>
                <a:latin typeface="Times New Roman" pitchFamily="18" charset="0"/>
                <a:ea typeface="楷体_GB2312" pitchFamily="49" charset="-122"/>
              </a:rPr>
              <a:t>4</a:t>
            </a:r>
            <a:r>
              <a:rPr lang="en-US" altLang="zh-CN" sz="2200" b="1" i="0" baseline="30000" dirty="0" smtClean="0">
                <a:solidFill>
                  <a:srgbClr val="0000FF"/>
                </a:solidFill>
                <a:latin typeface="Times New Roman" pitchFamily="18" charset="0"/>
                <a:ea typeface="楷体_GB2312" pitchFamily="49" charset="-122"/>
              </a:rPr>
              <a:t>1</a:t>
            </a:r>
            <a:r>
              <a:rPr lang="en-US" altLang="zh-CN" sz="2200" b="1" i="0" dirty="0" smtClean="0">
                <a:solidFill>
                  <a:srgbClr val="0000FF"/>
                </a:solidFill>
                <a:latin typeface="Times New Roman" pitchFamily="18" charset="0"/>
                <a:ea typeface="楷体_GB2312" pitchFamily="49" charset="-122"/>
              </a:rPr>
              <a:t>×2</a:t>
            </a:r>
            <a:r>
              <a:rPr lang="en-US" altLang="zh-CN" sz="2200" b="1" i="0" baseline="30000" dirty="0" smtClean="0">
                <a:solidFill>
                  <a:srgbClr val="0000FF"/>
                </a:solidFill>
                <a:latin typeface="Times New Roman" pitchFamily="18" charset="0"/>
                <a:ea typeface="楷体_GB2312" pitchFamily="49" charset="-122"/>
              </a:rPr>
              <a:t>4</a:t>
            </a:r>
            <a:r>
              <a:rPr lang="zh-CN" altLang="en-US" sz="2200" b="1" i="0" dirty="0" smtClean="0">
                <a:solidFill>
                  <a:srgbClr val="0000FF"/>
                </a:solidFill>
                <a:latin typeface="Times New Roman" pitchFamily="18" charset="0"/>
                <a:ea typeface="楷体_GB2312" pitchFamily="49" charset="-122"/>
              </a:rPr>
              <a:t>）</a:t>
            </a:r>
            <a:endParaRPr lang="ja-JP" altLang="en-US" sz="2200" b="1" i="0" dirty="0" smtClean="0">
              <a:solidFill>
                <a:srgbClr val="0000FF"/>
              </a:solidFill>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200" dirty="0">
              <a:latin typeface="Times New Roman" pitchFamily="18" charset="0"/>
              <a:ea typeface="楷体_GB2312" pitchFamily="49" charset="-122"/>
            </a:endParaRPr>
          </a:p>
        </p:txBody>
      </p:sp>
      <p:pic>
        <p:nvPicPr>
          <p:cNvPr id="999428" name="Picture 4"/>
          <p:cNvPicPr>
            <a:picLocks noChangeAspect="1" noChangeArrowheads="1"/>
          </p:cNvPicPr>
          <p:nvPr/>
        </p:nvPicPr>
        <p:blipFill>
          <a:blip r:embed="rId3"/>
          <a:srcRect/>
          <a:stretch>
            <a:fillRect/>
          </a:stretch>
        </p:blipFill>
        <p:spPr bwMode="auto">
          <a:xfrm>
            <a:off x="5086374" y="3505200"/>
            <a:ext cx="3448026" cy="2725792"/>
          </a:xfrm>
          <a:prstGeom prst="rect">
            <a:avLst/>
          </a:prstGeom>
          <a:noFill/>
          <a:ln w="9525" algn="ctr">
            <a:noFill/>
            <a:miter lim="800000"/>
            <a:headEnd/>
            <a:tailEnd/>
          </a:ln>
          <a:effectLst/>
        </p:spPr>
      </p:pic>
      <p:pic>
        <p:nvPicPr>
          <p:cNvPr id="999429" name="Picture 5"/>
          <p:cNvPicPr>
            <a:picLocks noChangeAspect="1" noChangeArrowheads="1"/>
          </p:cNvPicPr>
          <p:nvPr/>
        </p:nvPicPr>
        <p:blipFill>
          <a:blip r:embed="rId4"/>
          <a:srcRect/>
          <a:stretch>
            <a:fillRect/>
          </a:stretch>
        </p:blipFill>
        <p:spPr bwMode="auto">
          <a:xfrm>
            <a:off x="685799" y="3472656"/>
            <a:ext cx="3589291" cy="2775744"/>
          </a:xfrm>
          <a:prstGeom prst="rect">
            <a:avLst/>
          </a:prstGeom>
          <a:noFill/>
          <a:ln w="9525" algn="ctr">
            <a:noFill/>
            <a:miter lim="800000"/>
            <a:headEnd/>
            <a:tailEnd/>
          </a:ln>
          <a:effectLst/>
        </p:spPr>
      </p:pic>
      <p:sp>
        <p:nvSpPr>
          <p:cNvPr id="999430" name="AutoShape 6"/>
          <p:cNvSpPr>
            <a:spLocks noChangeArrowheads="1"/>
          </p:cNvSpPr>
          <p:nvPr/>
        </p:nvSpPr>
        <p:spPr bwMode="auto">
          <a:xfrm>
            <a:off x="4495800" y="4648200"/>
            <a:ext cx="360363" cy="144462"/>
          </a:xfrm>
          <a:prstGeom prst="rightArrow">
            <a:avLst>
              <a:gd name="adj1" fmla="val 50000"/>
              <a:gd name="adj2" fmla="val 62363"/>
            </a:avLst>
          </a:prstGeom>
          <a:solidFill>
            <a:srgbClr val="FF0000"/>
          </a:solidFill>
          <a:ln w="9525" algn="ctr">
            <a:solidFill>
              <a:schemeClr val="tx2"/>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2832739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9430"/>
                                        </p:tgtEl>
                                        <p:attrNameLst>
                                          <p:attrName>style.visibility</p:attrName>
                                        </p:attrNameLst>
                                      </p:cBhvr>
                                      <p:to>
                                        <p:strVal val="visible"/>
                                      </p:to>
                                    </p:set>
                                    <p:animEffect transition="in" filter="blinds(horizontal)">
                                      <p:cBhvr>
                                        <p:cTn id="7" dur="500"/>
                                        <p:tgtEl>
                                          <p:spTgt spid="999430"/>
                                        </p:tgtEl>
                                      </p:cBhvr>
                                    </p:animEffect>
                                  </p:childTnLst>
                                </p:cTn>
                              </p:par>
                              <p:par>
                                <p:cTn id="8" presetID="3" presetClass="entr" presetSubtype="10" fill="hold" nodeType="withEffect">
                                  <p:stCondLst>
                                    <p:cond delay="0"/>
                                  </p:stCondLst>
                                  <p:childTnLst>
                                    <p:set>
                                      <p:cBhvr>
                                        <p:cTn id="9" dur="1" fill="hold">
                                          <p:stCondLst>
                                            <p:cond delay="0"/>
                                          </p:stCondLst>
                                        </p:cTn>
                                        <p:tgtEl>
                                          <p:spTgt spid="999428"/>
                                        </p:tgtEl>
                                        <p:attrNameLst>
                                          <p:attrName>style.visibility</p:attrName>
                                        </p:attrNameLst>
                                      </p:cBhvr>
                                      <p:to>
                                        <p:strVal val="visible"/>
                                      </p:to>
                                    </p:set>
                                    <p:animEffect transition="in" filter="blinds(horizontal)">
                                      <p:cBhvr>
                                        <p:cTn id="10" dur="500"/>
                                        <p:tgtEl>
                                          <p:spTgt spid="99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zh-CN" altLang="en-US"/>
              <a:t>正交实验法  </a:t>
            </a:r>
          </a:p>
        </p:txBody>
      </p:sp>
      <p:sp>
        <p:nvSpPr>
          <p:cNvPr id="1001475" name="Rectangle 3"/>
          <p:cNvSpPr>
            <a:spLocks noChangeArrowheads="1"/>
          </p:cNvSpPr>
          <p:nvPr/>
        </p:nvSpPr>
        <p:spPr bwMode="auto">
          <a:xfrm>
            <a:off x="457200" y="914400"/>
            <a:ext cx="8291264" cy="1400175"/>
          </a:xfrm>
          <a:prstGeom prst="rect">
            <a:avLst/>
          </a:prstGeom>
          <a:noFill/>
          <a:ln w="9525">
            <a:noFill/>
            <a:miter lim="800000"/>
            <a:headEnd/>
            <a:tailEnd/>
          </a:ln>
          <a:effectLst/>
        </p:spPr>
        <p:txBody>
          <a:bodyPr/>
          <a:lstStyle/>
          <a:p>
            <a:pPr marL="360000" indent="-342900" eaLnBrk="0" hangingPunct="0">
              <a:spcBef>
                <a:spcPts val="600"/>
              </a:spcBef>
              <a:spcAft>
                <a:spcPts val="600"/>
              </a:spcAft>
              <a:buClr>
                <a:srgbClr val="006600"/>
              </a:buClr>
              <a:buSzPct val="75000"/>
              <a:buFont typeface="Wingdings" pitchFamily="2" charset="2"/>
              <a:buChar char="l"/>
            </a:pPr>
            <a:r>
              <a:rPr lang="zh-CN" altLang="en-US" sz="2600" i="0" dirty="0">
                <a:latin typeface="黑体" pitchFamily="49" charset="-122"/>
                <a:ea typeface="黑体" pitchFamily="49" charset="-122"/>
              </a:rPr>
              <a:t>正交表可分为</a:t>
            </a:r>
          </a:p>
          <a:p>
            <a:pPr marL="742950" lvl="1" indent="-285750" eaLnBrk="0" hangingPunct="0">
              <a:spcBef>
                <a:spcPts val="600"/>
              </a:spcBef>
              <a:spcAft>
                <a:spcPts val="600"/>
              </a:spcAft>
              <a:buClr>
                <a:srgbClr val="008000"/>
              </a:buClr>
              <a:buSzPct val="70000"/>
              <a:buFont typeface="Wingdings" pitchFamily="2" charset="2"/>
              <a:buChar char="Ø"/>
            </a:pPr>
            <a:r>
              <a:rPr lang="zh-CN" altLang="en-US" sz="2400" i="0" dirty="0">
                <a:solidFill>
                  <a:srgbClr val="FF0000"/>
                </a:solidFill>
                <a:latin typeface="楷体" pitchFamily="49" charset="-122"/>
                <a:ea typeface="楷体" pitchFamily="49" charset="-122"/>
                <a:cs typeface="楷体_GB2312"/>
              </a:rPr>
              <a:t>统一水平数正交表</a:t>
            </a:r>
            <a:r>
              <a:rPr lang="zh-CN" altLang="en-US" sz="2400" i="0" dirty="0">
                <a:latin typeface="楷体" pitchFamily="49" charset="-122"/>
                <a:ea typeface="楷体" pitchFamily="49" charset="-122"/>
                <a:cs typeface="楷体_GB2312"/>
              </a:rPr>
              <a:t>：表中各个因子的水平数是一样的</a:t>
            </a:r>
          </a:p>
          <a:p>
            <a:pPr marL="742950" lvl="1" indent="-285750" eaLnBrk="0" hangingPunct="0">
              <a:spcBef>
                <a:spcPts val="600"/>
              </a:spcBef>
              <a:spcAft>
                <a:spcPts val="600"/>
              </a:spcAft>
              <a:buClr>
                <a:srgbClr val="008000"/>
              </a:buClr>
              <a:buSzPct val="70000"/>
              <a:buFont typeface="Wingdings" pitchFamily="2" charset="2"/>
              <a:buChar char="Ø"/>
            </a:pPr>
            <a:r>
              <a:rPr lang="zh-CN" altLang="en-US" sz="2400" i="0" dirty="0">
                <a:solidFill>
                  <a:srgbClr val="FF0000"/>
                </a:solidFill>
                <a:latin typeface="楷体" pitchFamily="49" charset="-122"/>
                <a:ea typeface="楷体" pitchFamily="49" charset="-122"/>
                <a:cs typeface="楷体_GB2312"/>
              </a:rPr>
              <a:t>混合水平数正交表</a:t>
            </a:r>
            <a:r>
              <a:rPr lang="zh-CN" altLang="en-US" sz="2400" i="0" dirty="0">
                <a:latin typeface="楷体" pitchFamily="49" charset="-122"/>
                <a:ea typeface="楷体" pitchFamily="49" charset="-122"/>
                <a:cs typeface="楷体_GB2312"/>
              </a:rPr>
              <a:t>：表中的各个因子数的水平数不同</a:t>
            </a:r>
          </a:p>
          <a:p>
            <a:pPr marL="914400" lvl="1" indent="-457200" eaLnBrk="1" hangingPunct="1">
              <a:spcBef>
                <a:spcPct val="20000"/>
              </a:spcBef>
              <a:buClr>
                <a:schemeClr val="accent1"/>
              </a:buClr>
              <a:buFont typeface="Wingdings" pitchFamily="2" charset="2"/>
              <a:buChar char="§"/>
            </a:pPr>
            <a:endParaRPr lang="zh-CN" altLang="en-US" sz="2400" dirty="0">
              <a:latin typeface="Times New Roman" pitchFamily="18" charset="0"/>
              <a:ea typeface="楷体_GB2312" pitchFamily="49" charset="-122"/>
            </a:endParaRPr>
          </a:p>
          <a:p>
            <a:pPr marL="533400" indent="-533400" eaLnBrk="1" hangingPunct="1">
              <a:spcBef>
                <a:spcPct val="20000"/>
              </a:spcBef>
              <a:buClr>
                <a:schemeClr val="hlink"/>
              </a:buClr>
              <a:buFont typeface="Wingdings" pitchFamily="2" charset="2"/>
              <a:buChar char="v"/>
            </a:pPr>
            <a:endParaRPr lang="ja-JP" altLang="en-US" sz="2000"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400" dirty="0">
              <a:latin typeface="Times New Roman" pitchFamily="18" charset="0"/>
              <a:ea typeface="楷体_GB2312" pitchFamily="49" charset="-122"/>
            </a:endParaRPr>
          </a:p>
        </p:txBody>
      </p:sp>
      <p:sp>
        <p:nvSpPr>
          <p:cNvPr id="1001476" name="Rectangle 4"/>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1477" name="Rectangle 5"/>
          <p:cNvSpPr>
            <a:spLocks noChangeArrowheads="1"/>
          </p:cNvSpPr>
          <p:nvPr/>
        </p:nvSpPr>
        <p:spPr bwMode="auto">
          <a:xfrm>
            <a:off x="458788" y="2438400"/>
            <a:ext cx="8001000" cy="3133725"/>
          </a:xfrm>
          <a:prstGeom prst="rect">
            <a:avLst/>
          </a:prstGeom>
          <a:noFill/>
          <a:ln w="9525">
            <a:noFill/>
            <a:miter lim="800000"/>
            <a:headEnd/>
            <a:tailEnd/>
          </a:ln>
          <a:effectLst/>
        </p:spPr>
        <p:txBody>
          <a:bodyPr/>
          <a:lstStyle/>
          <a:p>
            <a:pPr marL="360000" indent="-342900" eaLnBrk="0" hangingPunct="0">
              <a:spcBef>
                <a:spcPts val="600"/>
              </a:spcBef>
              <a:spcAft>
                <a:spcPts val="600"/>
              </a:spcAft>
              <a:buClr>
                <a:srgbClr val="006600"/>
              </a:buClr>
              <a:buSzPct val="75000"/>
              <a:buFont typeface="Wingdings" pitchFamily="2" charset="2"/>
              <a:buChar char="l"/>
            </a:pPr>
            <a:r>
              <a:rPr lang="zh-CN" altLang="en-US" sz="2600" i="0" dirty="0">
                <a:latin typeface="黑体" pitchFamily="49" charset="-122"/>
                <a:ea typeface="黑体" pitchFamily="49" charset="-122"/>
              </a:rPr>
              <a:t>测试思想</a:t>
            </a:r>
          </a:p>
          <a:p>
            <a:pPr marL="742950" lvl="1" indent="-285750" eaLnBrk="0" hangingPunct="0">
              <a:spcBef>
                <a:spcPts val="600"/>
              </a:spcBef>
              <a:spcAft>
                <a:spcPts val="600"/>
              </a:spcAft>
              <a:buClr>
                <a:srgbClr val="008000"/>
              </a:buClr>
              <a:buSzPct val="70000"/>
              <a:buFont typeface="Wingdings" pitchFamily="2" charset="2"/>
              <a:buChar char="Ø"/>
            </a:pPr>
            <a:r>
              <a:rPr lang="zh-CN" altLang="en-US" sz="2400" i="0" dirty="0">
                <a:latin typeface="楷体" pitchFamily="49" charset="-122"/>
                <a:ea typeface="楷体" pitchFamily="49" charset="-122"/>
                <a:cs typeface="楷体_GB2312"/>
              </a:rPr>
              <a:t>根据被测软件的规格说明书找出影响其功能实现的操作对象和外部因素，把它们当作</a:t>
            </a:r>
            <a:r>
              <a:rPr lang="zh-CN" altLang="en-US" sz="2400" i="0" dirty="0">
                <a:solidFill>
                  <a:srgbClr val="FF0000"/>
                </a:solidFill>
                <a:latin typeface="楷体" pitchFamily="49" charset="-122"/>
                <a:ea typeface="楷体" pitchFamily="49" charset="-122"/>
                <a:cs typeface="楷体_GB2312"/>
              </a:rPr>
              <a:t>因子</a:t>
            </a:r>
            <a:r>
              <a:rPr lang="zh-CN" altLang="en-US" sz="2400" i="0" dirty="0">
                <a:latin typeface="楷体" pitchFamily="49" charset="-122"/>
                <a:ea typeface="楷体" pitchFamily="49" charset="-122"/>
                <a:cs typeface="楷体_GB2312"/>
              </a:rPr>
              <a:t>，而把各个因子的取值当作</a:t>
            </a:r>
            <a:r>
              <a:rPr lang="zh-CN" altLang="en-US" sz="2400" i="0" dirty="0">
                <a:solidFill>
                  <a:srgbClr val="FF0000"/>
                </a:solidFill>
                <a:latin typeface="楷体" pitchFamily="49" charset="-122"/>
                <a:ea typeface="楷体" pitchFamily="49" charset="-122"/>
                <a:cs typeface="楷体_GB2312"/>
              </a:rPr>
              <a:t>状态</a:t>
            </a:r>
            <a:r>
              <a:rPr lang="zh-CN" altLang="en-US" sz="2400" i="0" dirty="0">
                <a:latin typeface="楷体" pitchFamily="49" charset="-122"/>
                <a:ea typeface="楷体" pitchFamily="49" charset="-122"/>
                <a:cs typeface="楷体_GB2312"/>
              </a:rPr>
              <a:t>，构造出二元的</a:t>
            </a:r>
            <a:r>
              <a:rPr lang="zh-CN" altLang="en-US" sz="2400" b="1" i="0" dirty="0">
                <a:solidFill>
                  <a:srgbClr val="0000FF"/>
                </a:solidFill>
                <a:latin typeface="楷体" pitchFamily="49" charset="-122"/>
                <a:ea typeface="楷体" pitchFamily="49" charset="-122"/>
                <a:cs typeface="楷体_GB2312"/>
              </a:rPr>
              <a:t>因素分析表</a:t>
            </a:r>
            <a:r>
              <a:rPr lang="zh-CN" altLang="en-US" sz="2400" i="0" dirty="0">
                <a:latin typeface="楷体" pitchFamily="49" charset="-122"/>
                <a:ea typeface="楷体" pitchFamily="49" charset="-122"/>
                <a:cs typeface="楷体_GB2312"/>
              </a:rPr>
              <a:t>；然后，利用正交表进行各因子的状态组合，构造有效的测试输入数据集</a:t>
            </a:r>
          </a:p>
          <a:p>
            <a:pPr marL="1295400" lvl="2" indent="-381000" eaLnBrk="1" hangingPunct="1">
              <a:spcBef>
                <a:spcPts val="600"/>
              </a:spcBef>
              <a:buClr>
                <a:schemeClr val="tx1"/>
              </a:buClr>
              <a:buFontTx/>
              <a:buChar char="•"/>
            </a:pPr>
            <a:r>
              <a:rPr lang="zh-CN" altLang="en-US" sz="2200" i="0" dirty="0">
                <a:latin typeface="Times New Roman" pitchFamily="18" charset="0"/>
                <a:ea typeface="楷体_GB2312" pitchFamily="49" charset="-122"/>
              </a:rPr>
              <a:t>正交表的因子对应被测对象的测试因素</a:t>
            </a:r>
          </a:p>
          <a:p>
            <a:pPr marL="1295400" lvl="2" indent="-381000" eaLnBrk="1" hangingPunct="1">
              <a:spcBef>
                <a:spcPts val="600"/>
              </a:spcBef>
              <a:buClr>
                <a:schemeClr val="tx1"/>
              </a:buClr>
              <a:buFontTx/>
              <a:buChar char="•"/>
            </a:pPr>
            <a:r>
              <a:rPr lang="zh-CN" altLang="en-US" sz="2200" i="0" dirty="0">
                <a:latin typeface="Times New Roman" pitchFamily="18" charset="0"/>
                <a:ea typeface="楷体_GB2312" pitchFamily="49" charset="-122"/>
              </a:rPr>
              <a:t>因子的水平可以看成是各测试因素的取值。</a:t>
            </a:r>
          </a:p>
        </p:txBody>
      </p:sp>
    </p:spTree>
    <p:extLst>
      <p:ext uri="{BB962C8B-B14F-4D97-AF65-F5344CB8AC3E}">
        <p14:creationId xmlns:p14="http://schemas.microsoft.com/office/powerpoint/2010/main" val="4108923392"/>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zh-CN" altLang="en-US"/>
              <a:t>正交实验法  </a:t>
            </a:r>
          </a:p>
        </p:txBody>
      </p:sp>
      <p:sp>
        <p:nvSpPr>
          <p:cNvPr id="1003523" name="Rectangle 3"/>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3524" name="Rectangle 4"/>
          <p:cNvSpPr>
            <a:spLocks noChangeArrowheads="1"/>
          </p:cNvSpPr>
          <p:nvPr/>
        </p:nvSpPr>
        <p:spPr bwMode="auto">
          <a:xfrm>
            <a:off x="503238" y="990600"/>
            <a:ext cx="8001000" cy="4716462"/>
          </a:xfrm>
          <a:prstGeom prst="rect">
            <a:avLst/>
          </a:prstGeom>
          <a:noFill/>
          <a:ln w="9525">
            <a:noFill/>
            <a:miter lim="800000"/>
            <a:headEnd/>
            <a:tailEnd/>
          </a:ln>
          <a:effectLst/>
        </p:spPr>
        <p:txBody>
          <a:bodyPr/>
          <a:lstStyle/>
          <a:p>
            <a:pPr marL="360000" indent="-342900" eaLnBrk="0" hangingPunct="0">
              <a:lnSpc>
                <a:spcPct val="150000"/>
              </a:lnSpc>
              <a:spcBef>
                <a:spcPts val="600"/>
              </a:spcBef>
              <a:spcAft>
                <a:spcPts val="600"/>
              </a:spcAft>
              <a:buClr>
                <a:srgbClr val="006600"/>
              </a:buClr>
              <a:buSzPct val="75000"/>
              <a:buFont typeface="Wingdings" pitchFamily="2" charset="2"/>
              <a:buChar char="l"/>
            </a:pPr>
            <a:r>
              <a:rPr lang="zh-CN" altLang="en-US" sz="2600" i="0" dirty="0">
                <a:latin typeface="黑体" pitchFamily="49" charset="-122"/>
                <a:ea typeface="黑体" pitchFamily="49" charset="-122"/>
              </a:rPr>
              <a:t>设计步骤</a:t>
            </a:r>
          </a:p>
          <a:p>
            <a:pPr marL="914400" lvl="1" indent="-457200" eaLnBrk="0" hangingPunct="0">
              <a:lnSpc>
                <a:spcPct val="150000"/>
              </a:lnSpc>
              <a:spcBef>
                <a:spcPts val="600"/>
              </a:spcBef>
              <a:spcAft>
                <a:spcPts val="600"/>
              </a:spcAft>
              <a:buClr>
                <a:srgbClr val="008000"/>
              </a:buClr>
              <a:buSzPct val="70000"/>
              <a:buFont typeface="+mj-lt"/>
              <a:buAutoNum type="arabicPeriod"/>
            </a:pPr>
            <a:r>
              <a:rPr lang="zh-CN" altLang="en-US" sz="2400" i="0" dirty="0">
                <a:latin typeface="楷体" pitchFamily="49" charset="-122"/>
                <a:ea typeface="楷体" pitchFamily="49" charset="-122"/>
                <a:cs typeface="楷体_GB2312"/>
              </a:rPr>
              <a:t>依据被测对象说明构造因子</a:t>
            </a:r>
            <a:r>
              <a:rPr lang="en-US" altLang="zh-CN" sz="2400" i="0" dirty="0">
                <a:latin typeface="楷体" pitchFamily="49" charset="-122"/>
                <a:ea typeface="楷体" pitchFamily="49" charset="-122"/>
                <a:cs typeface="楷体_GB2312"/>
              </a:rPr>
              <a:t>—</a:t>
            </a:r>
            <a:r>
              <a:rPr lang="zh-CN" altLang="en-US" sz="2400" b="1" i="0" dirty="0">
                <a:solidFill>
                  <a:srgbClr val="FF0000"/>
                </a:solidFill>
                <a:latin typeface="楷体" pitchFamily="49" charset="-122"/>
                <a:ea typeface="楷体" pitchFamily="49" charset="-122"/>
                <a:cs typeface="楷体_GB2312"/>
              </a:rPr>
              <a:t>状态表</a:t>
            </a:r>
          </a:p>
          <a:p>
            <a:pPr marL="914400" lvl="1" indent="-457200" eaLnBrk="0" hangingPunct="0">
              <a:lnSpc>
                <a:spcPct val="150000"/>
              </a:lnSpc>
              <a:spcBef>
                <a:spcPts val="600"/>
              </a:spcBef>
              <a:spcAft>
                <a:spcPts val="600"/>
              </a:spcAft>
              <a:buClr>
                <a:srgbClr val="008000"/>
              </a:buClr>
              <a:buSzPct val="70000"/>
              <a:buFont typeface="+mj-lt"/>
              <a:buAutoNum type="arabicPeriod"/>
            </a:pPr>
            <a:r>
              <a:rPr lang="zh-CN" altLang="en-US" sz="2400" i="0" dirty="0">
                <a:latin typeface="楷体" pitchFamily="49" charset="-122"/>
                <a:ea typeface="楷体" pitchFamily="49" charset="-122"/>
                <a:cs typeface="楷体_GB2312"/>
              </a:rPr>
              <a:t>加权筛选，生成</a:t>
            </a:r>
            <a:r>
              <a:rPr lang="zh-CN" altLang="en-US" sz="2400" b="1" i="0" dirty="0">
                <a:solidFill>
                  <a:srgbClr val="FF0000"/>
                </a:solidFill>
                <a:latin typeface="楷体" pitchFamily="49" charset="-122"/>
                <a:ea typeface="楷体" pitchFamily="49" charset="-122"/>
                <a:cs typeface="楷体_GB2312"/>
              </a:rPr>
              <a:t>因素分析表</a:t>
            </a:r>
          </a:p>
          <a:p>
            <a:pPr marL="914400" lvl="1" indent="-457200" eaLnBrk="0" hangingPunct="0">
              <a:lnSpc>
                <a:spcPct val="150000"/>
              </a:lnSpc>
              <a:spcBef>
                <a:spcPts val="600"/>
              </a:spcBef>
              <a:spcAft>
                <a:spcPts val="600"/>
              </a:spcAft>
              <a:buClr>
                <a:srgbClr val="008000"/>
              </a:buClr>
              <a:buSzPct val="70000"/>
              <a:buFont typeface="+mj-lt"/>
              <a:buAutoNum type="arabicPeriod"/>
            </a:pPr>
            <a:r>
              <a:rPr lang="zh-CN" altLang="en-US" sz="2400" i="0" dirty="0">
                <a:latin typeface="楷体" pitchFamily="49" charset="-122"/>
                <a:ea typeface="楷体" pitchFamily="49" charset="-122"/>
                <a:cs typeface="楷体_GB2312"/>
              </a:rPr>
              <a:t>选取合适的正交表，生成</a:t>
            </a:r>
            <a:r>
              <a:rPr lang="zh-CN" altLang="en-US" sz="2400" b="1" i="0" dirty="0">
                <a:solidFill>
                  <a:srgbClr val="FF0000"/>
                </a:solidFill>
                <a:latin typeface="楷体" pitchFamily="49" charset="-122"/>
                <a:ea typeface="楷体" pitchFamily="49" charset="-122"/>
                <a:cs typeface="楷体_GB2312"/>
              </a:rPr>
              <a:t>测试数据集</a:t>
            </a:r>
          </a:p>
          <a:p>
            <a:pPr marL="914400" lvl="1" indent="-457200" eaLnBrk="0" hangingPunct="0">
              <a:lnSpc>
                <a:spcPct val="150000"/>
              </a:lnSpc>
              <a:spcBef>
                <a:spcPts val="600"/>
              </a:spcBef>
              <a:spcAft>
                <a:spcPts val="600"/>
              </a:spcAft>
              <a:buClr>
                <a:srgbClr val="008000"/>
              </a:buClr>
              <a:buSzPct val="70000"/>
              <a:buFont typeface="+mj-lt"/>
              <a:buAutoNum type="arabicPeriod"/>
            </a:pPr>
            <a:r>
              <a:rPr lang="zh-CN" altLang="en-US" sz="2400" i="0" dirty="0">
                <a:latin typeface="楷体" pitchFamily="49" charset="-122"/>
                <a:ea typeface="楷体" pitchFamily="49" charset="-122"/>
                <a:cs typeface="楷体_GB2312"/>
              </a:rPr>
              <a:t>根据被测对象的特征，补充由正交表无法得到的测试用例</a:t>
            </a:r>
          </a:p>
        </p:txBody>
      </p:sp>
    </p:spTree>
    <p:extLst>
      <p:ext uri="{BB962C8B-B14F-4D97-AF65-F5344CB8AC3E}">
        <p14:creationId xmlns:p14="http://schemas.microsoft.com/office/powerpoint/2010/main" val="40074190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基于决策表的测试</a:t>
            </a:r>
          </a:p>
        </p:txBody>
      </p:sp>
      <p:sp>
        <p:nvSpPr>
          <p:cNvPr id="95235" name="Rectangle 3"/>
          <p:cNvSpPr>
            <a:spLocks noGrp="1" noChangeArrowheads="1"/>
          </p:cNvSpPr>
          <p:nvPr>
            <p:ph type="body" idx="1"/>
          </p:nvPr>
        </p:nvSpPr>
        <p:spPr/>
        <p:txBody>
          <a:bodyPr/>
          <a:lstStyle/>
          <a:p>
            <a:pPr marL="358775" eaLnBrk="1" hangingPunct="1">
              <a:lnSpc>
                <a:spcPts val="3000"/>
              </a:lnSpc>
            </a:pPr>
            <a:r>
              <a:rPr lang="zh-CN" altLang="en-US" sz="2400" smtClean="0">
                <a:solidFill>
                  <a:srgbClr val="FF0000"/>
                </a:solidFill>
              </a:rPr>
              <a:t>适用情况：</a:t>
            </a:r>
            <a:r>
              <a:rPr lang="zh-CN" altLang="en-US" sz="2400" smtClean="0"/>
              <a:t>在有些软件中，如果存在着一些数据处理，而且某些操作是否实施依赖于多个</a:t>
            </a:r>
            <a:r>
              <a:rPr lang="zh-CN" altLang="en-US" sz="2400" smtClean="0">
                <a:solidFill>
                  <a:srgbClr val="0000FF"/>
                </a:solidFill>
              </a:rPr>
              <a:t>逻辑条件</a:t>
            </a:r>
            <a:r>
              <a:rPr lang="zh-CN" altLang="en-US" sz="2400" smtClean="0"/>
              <a:t>的取值；在这些逻辑条件取值的组合所构成的多种情况下，分别执行不同的操作 。</a:t>
            </a:r>
          </a:p>
          <a:p>
            <a:pPr marL="358775" eaLnBrk="1" hangingPunct="1">
              <a:lnSpc>
                <a:spcPts val="3000"/>
              </a:lnSpc>
            </a:pPr>
            <a:r>
              <a:rPr lang="zh-CN" altLang="en-US" sz="2400" smtClean="0">
                <a:solidFill>
                  <a:srgbClr val="FF0000"/>
                </a:solidFill>
              </a:rPr>
              <a:t>什么是决策表？</a:t>
            </a:r>
          </a:p>
          <a:p>
            <a:pPr marL="741725" lvl="1" eaLnBrk="1" hangingPunct="1">
              <a:lnSpc>
                <a:spcPts val="3000"/>
              </a:lnSpc>
            </a:pPr>
            <a:r>
              <a:rPr lang="zh-CN" altLang="en-US" sz="2200" smtClean="0"/>
              <a:t>决策表是把作为</a:t>
            </a:r>
            <a:r>
              <a:rPr lang="zh-CN" altLang="en-US" sz="2200" b="1" smtClean="0">
                <a:solidFill>
                  <a:srgbClr val="0000FF"/>
                </a:solidFill>
              </a:rPr>
              <a:t>条件的所有输入的各种组合值</a:t>
            </a:r>
            <a:r>
              <a:rPr lang="zh-CN" altLang="en-US" sz="2200" smtClean="0"/>
              <a:t>以及</a:t>
            </a:r>
            <a:r>
              <a:rPr lang="zh-CN" altLang="en-US" sz="2200" b="1" smtClean="0">
                <a:solidFill>
                  <a:srgbClr val="0000FF"/>
                </a:solidFill>
              </a:rPr>
              <a:t>对应输出值</a:t>
            </a:r>
            <a:r>
              <a:rPr lang="zh-CN" altLang="en-US" sz="2200" smtClean="0"/>
              <a:t>都罗列出来而形成的表格。它能够将复杂的问题按照各种可能的情况全部列举出来，简明并避免遗漏。</a:t>
            </a:r>
          </a:p>
          <a:p>
            <a:pPr marL="741725" lvl="1" eaLnBrk="1" hangingPunct="1">
              <a:lnSpc>
                <a:spcPts val="3000"/>
              </a:lnSpc>
            </a:pPr>
            <a:r>
              <a:rPr lang="zh-CN" altLang="en-US" sz="2200" smtClean="0"/>
              <a:t>从</a:t>
            </a:r>
            <a:r>
              <a:rPr lang="en-US" altLang="zh-CN" sz="2200" smtClean="0"/>
              <a:t>20</a:t>
            </a:r>
            <a:r>
              <a:rPr lang="zh-CN" altLang="en-US" sz="2200" smtClean="0"/>
              <a:t>世纪</a:t>
            </a:r>
            <a:r>
              <a:rPr lang="en-US" altLang="zh-CN" sz="2200" smtClean="0"/>
              <a:t>60</a:t>
            </a:r>
            <a:r>
              <a:rPr lang="zh-CN" altLang="en-US" sz="2200" smtClean="0"/>
              <a:t>年代初以来，决策表一直被用来表示和分析</a:t>
            </a:r>
            <a:r>
              <a:rPr lang="zh-CN" altLang="en-US" sz="2200" b="1" smtClean="0">
                <a:solidFill>
                  <a:srgbClr val="0000FF"/>
                </a:solidFill>
              </a:rPr>
              <a:t>复杂的逻辑关系</a:t>
            </a:r>
            <a:r>
              <a:rPr lang="zh-CN" altLang="en-US" sz="2200" smtClean="0"/>
              <a:t>，描述不同条件集合下采取行动的若干组合情况。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2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zh-CN" altLang="en-US"/>
              <a:t>构造因子</a:t>
            </a:r>
            <a:r>
              <a:rPr lang="en-US" altLang="zh-CN"/>
              <a:t>-</a:t>
            </a:r>
            <a:r>
              <a:rPr lang="zh-CN" altLang="en-US"/>
              <a:t>状态表  </a:t>
            </a:r>
          </a:p>
        </p:txBody>
      </p:sp>
      <p:sp>
        <p:nvSpPr>
          <p:cNvPr id="1005571" name="Rectangle 3"/>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5572" name="Rectangle 4"/>
          <p:cNvSpPr>
            <a:spLocks noChangeArrowheads="1"/>
          </p:cNvSpPr>
          <p:nvPr/>
        </p:nvSpPr>
        <p:spPr bwMode="auto">
          <a:xfrm>
            <a:off x="503238" y="838200"/>
            <a:ext cx="8001000" cy="3352800"/>
          </a:xfrm>
          <a:prstGeom prst="rect">
            <a:avLst/>
          </a:prstGeom>
          <a:noFill/>
          <a:ln w="9525">
            <a:noFill/>
            <a:miter lim="800000"/>
            <a:headEnd/>
            <a:tailEnd/>
          </a:ln>
          <a:effectLst/>
        </p:spPr>
        <p:txBody>
          <a:bodyPr/>
          <a:lstStyle/>
          <a:p>
            <a:pPr marL="360000" indent="-342900" eaLnBrk="0" hangingPunct="0">
              <a:spcBef>
                <a:spcPts val="0"/>
              </a:spcBef>
              <a:spcAft>
                <a:spcPts val="600"/>
              </a:spcAft>
              <a:buClr>
                <a:srgbClr val="006600"/>
              </a:buClr>
              <a:buSzPct val="75000"/>
              <a:buFont typeface="Wingdings" pitchFamily="2" charset="2"/>
              <a:buChar char="l"/>
            </a:pPr>
            <a:r>
              <a:rPr lang="zh-CN" altLang="en-US" sz="2600" i="0" dirty="0" smtClean="0">
                <a:latin typeface="黑体" pitchFamily="49" charset="-122"/>
                <a:ea typeface="黑体" pitchFamily="49" charset="-122"/>
              </a:rPr>
              <a:t>案例，</a:t>
            </a:r>
            <a:r>
              <a:rPr lang="zh-CN" altLang="en-US" sz="2400" i="0" dirty="0" smtClean="0">
                <a:latin typeface="楷体" pitchFamily="49" charset="-122"/>
                <a:ea typeface="楷体" pitchFamily="49" charset="-122"/>
                <a:cs typeface="楷体_GB2312"/>
              </a:rPr>
              <a:t>某</a:t>
            </a:r>
            <a:r>
              <a:rPr lang="zh-CN" altLang="en-US" sz="2400" i="0" dirty="0">
                <a:latin typeface="楷体" pitchFamily="49" charset="-122"/>
                <a:ea typeface="楷体" pitchFamily="49" charset="-122"/>
                <a:cs typeface="楷体_GB2312"/>
              </a:rPr>
              <a:t>系统的文件查询功能如下描述</a:t>
            </a:r>
            <a:r>
              <a:rPr lang="zh-CN" altLang="en-US" sz="2400" i="0" dirty="0" smtClean="0">
                <a:latin typeface="楷体" pitchFamily="49" charset="-122"/>
                <a:ea typeface="楷体" pitchFamily="49" charset="-122"/>
                <a:cs typeface="楷体_GB2312"/>
              </a:rPr>
              <a:t>：</a:t>
            </a:r>
            <a:endParaRPr lang="en-US" altLang="zh-CN" sz="2400" i="0" dirty="0" smtClean="0">
              <a:latin typeface="楷体" pitchFamily="49" charset="-122"/>
              <a:ea typeface="楷体" pitchFamily="49" charset="-122"/>
              <a:cs typeface="楷体_GB2312"/>
            </a:endParaRPr>
          </a:p>
          <a:p>
            <a:pPr marL="817200" lvl="1" indent="-342900" eaLnBrk="0" hangingPunct="0">
              <a:spcBef>
                <a:spcPts val="0"/>
              </a:spcBef>
              <a:spcAft>
                <a:spcPts val="600"/>
              </a:spcAft>
              <a:buClr>
                <a:srgbClr val="006600"/>
              </a:buClr>
              <a:buSzPct val="75000"/>
              <a:buFont typeface="Wingdings" panose="05000000000000000000" pitchFamily="2" charset="2"/>
              <a:buChar char="Ø"/>
            </a:pPr>
            <a:r>
              <a:rPr lang="zh-CN" altLang="en-US" sz="2400" i="0" dirty="0" smtClean="0">
                <a:latin typeface="楷体" pitchFamily="49" charset="-122"/>
                <a:ea typeface="楷体" pitchFamily="49" charset="-122"/>
                <a:cs typeface="楷体_GB2312"/>
              </a:rPr>
              <a:t>某</a:t>
            </a:r>
            <a:r>
              <a:rPr lang="zh-CN" altLang="en-US" sz="2400" i="0" dirty="0">
                <a:latin typeface="楷体" pitchFamily="49" charset="-122"/>
                <a:ea typeface="楷体" pitchFamily="49" charset="-122"/>
                <a:cs typeface="楷体_GB2312"/>
              </a:rPr>
              <a:t>系统文件查询功能面向系统</a:t>
            </a:r>
            <a:r>
              <a:rPr lang="zh-CN" altLang="en-US" sz="2400" b="1" i="0" dirty="0">
                <a:solidFill>
                  <a:srgbClr val="FF0000"/>
                </a:solidFill>
                <a:latin typeface="楷体" pitchFamily="49" charset="-122"/>
                <a:ea typeface="楷体" pitchFamily="49" charset="-122"/>
                <a:cs typeface="楷体_GB2312"/>
              </a:rPr>
              <a:t>注册用户</a:t>
            </a:r>
            <a:r>
              <a:rPr lang="zh-CN" altLang="en-US" sz="2400" i="0" dirty="0">
                <a:latin typeface="楷体" pitchFamily="49" charset="-122"/>
                <a:ea typeface="楷体" pitchFamily="49" charset="-122"/>
                <a:cs typeface="楷体_GB2312"/>
              </a:rPr>
              <a:t>和</a:t>
            </a:r>
            <a:r>
              <a:rPr lang="zh-CN" altLang="en-US" sz="2400" b="1" i="0" dirty="0">
                <a:solidFill>
                  <a:srgbClr val="FF0000"/>
                </a:solidFill>
                <a:latin typeface="楷体" pitchFamily="49" charset="-122"/>
                <a:ea typeface="楷体" pitchFamily="49" charset="-122"/>
                <a:cs typeface="楷体_GB2312"/>
              </a:rPr>
              <a:t>非注册用户</a:t>
            </a:r>
            <a:r>
              <a:rPr lang="zh-CN" altLang="en-US" sz="2400" i="0" dirty="0">
                <a:latin typeface="楷体" pitchFamily="49" charset="-122"/>
                <a:ea typeface="楷体" pitchFamily="49" charset="-122"/>
                <a:cs typeface="楷体_GB2312"/>
              </a:rPr>
              <a:t>开放</a:t>
            </a:r>
            <a:r>
              <a:rPr lang="zh-CN" altLang="en-US" sz="2400" i="0" dirty="0" smtClean="0">
                <a:latin typeface="楷体" pitchFamily="49" charset="-122"/>
                <a:ea typeface="楷体" pitchFamily="49" charset="-122"/>
                <a:cs typeface="楷体_GB2312"/>
              </a:rPr>
              <a:t>，</a:t>
            </a:r>
            <a:endParaRPr lang="en-US" altLang="zh-CN" sz="2400" i="0" dirty="0" smtClean="0">
              <a:latin typeface="楷体" pitchFamily="49" charset="-122"/>
              <a:ea typeface="楷体" pitchFamily="49" charset="-122"/>
              <a:cs typeface="楷体_GB2312"/>
            </a:endParaRPr>
          </a:p>
          <a:p>
            <a:pPr marL="817200" lvl="1" indent="-342900" eaLnBrk="0" hangingPunct="0">
              <a:spcBef>
                <a:spcPts val="0"/>
              </a:spcBef>
              <a:spcAft>
                <a:spcPts val="600"/>
              </a:spcAft>
              <a:buClr>
                <a:srgbClr val="006600"/>
              </a:buClr>
              <a:buSzPct val="75000"/>
              <a:buFont typeface="Wingdings" panose="05000000000000000000" pitchFamily="2" charset="2"/>
              <a:buChar char="Ø"/>
            </a:pPr>
            <a:r>
              <a:rPr lang="zh-CN" altLang="en-US" sz="2400" i="0" dirty="0" smtClean="0">
                <a:latin typeface="楷体" pitchFamily="49" charset="-122"/>
                <a:ea typeface="楷体" pitchFamily="49" charset="-122"/>
                <a:cs typeface="楷体_GB2312"/>
              </a:rPr>
              <a:t>查询</a:t>
            </a:r>
            <a:r>
              <a:rPr lang="zh-CN" altLang="en-US" sz="2400" i="0" dirty="0">
                <a:latin typeface="楷体" pitchFamily="49" charset="-122"/>
                <a:ea typeface="楷体" pitchFamily="49" charset="-122"/>
                <a:cs typeface="楷体_GB2312"/>
              </a:rPr>
              <a:t>条件有</a:t>
            </a:r>
            <a:r>
              <a:rPr lang="zh-CN" altLang="en-US" sz="2400" b="1" i="0" dirty="0">
                <a:solidFill>
                  <a:srgbClr val="0000FF"/>
                </a:solidFill>
                <a:latin typeface="楷体" pitchFamily="49" charset="-122"/>
                <a:ea typeface="楷体" pitchFamily="49" charset="-122"/>
                <a:cs typeface="楷体_GB2312"/>
              </a:rPr>
              <a:t>简单查询</a:t>
            </a:r>
            <a:r>
              <a:rPr lang="zh-CN" altLang="en-US" sz="2400" i="0" dirty="0">
                <a:latin typeface="楷体" pitchFamily="49" charset="-122"/>
                <a:ea typeface="楷体" pitchFamily="49" charset="-122"/>
                <a:cs typeface="楷体_GB2312"/>
              </a:rPr>
              <a:t>和</a:t>
            </a:r>
            <a:r>
              <a:rPr lang="zh-CN" altLang="en-US" sz="2400" b="1" i="0" dirty="0">
                <a:solidFill>
                  <a:srgbClr val="0000FF"/>
                </a:solidFill>
                <a:latin typeface="楷体" pitchFamily="49" charset="-122"/>
                <a:ea typeface="楷体" pitchFamily="49" charset="-122"/>
                <a:cs typeface="楷体_GB2312"/>
              </a:rPr>
              <a:t>高级查询</a:t>
            </a:r>
            <a:r>
              <a:rPr lang="zh-CN" altLang="en-US" sz="2400" i="0" dirty="0">
                <a:latin typeface="楷体" pitchFamily="49" charset="-122"/>
                <a:ea typeface="楷体" pitchFamily="49" charset="-122"/>
                <a:cs typeface="楷体_GB2312"/>
              </a:rPr>
              <a:t>之分</a:t>
            </a:r>
            <a:r>
              <a:rPr lang="zh-CN" altLang="en-US" sz="2400" i="0" dirty="0" smtClean="0">
                <a:latin typeface="楷体" pitchFamily="49" charset="-122"/>
                <a:ea typeface="楷体" pitchFamily="49" charset="-122"/>
                <a:cs typeface="楷体_GB2312"/>
              </a:rPr>
              <a:t>，</a:t>
            </a:r>
            <a:endParaRPr lang="en-US" altLang="zh-CN" sz="2400" i="0" dirty="0" smtClean="0">
              <a:latin typeface="楷体" pitchFamily="49" charset="-122"/>
              <a:ea typeface="楷体" pitchFamily="49" charset="-122"/>
              <a:cs typeface="楷体_GB2312"/>
            </a:endParaRPr>
          </a:p>
          <a:p>
            <a:pPr marL="817200" lvl="1" indent="-342900" eaLnBrk="0" hangingPunct="0">
              <a:spcBef>
                <a:spcPts val="0"/>
              </a:spcBef>
              <a:spcAft>
                <a:spcPts val="600"/>
              </a:spcAft>
              <a:buClr>
                <a:srgbClr val="006600"/>
              </a:buClr>
              <a:buSzPct val="75000"/>
              <a:buFont typeface="Wingdings" panose="05000000000000000000" pitchFamily="2" charset="2"/>
              <a:buChar char="Ø"/>
            </a:pPr>
            <a:r>
              <a:rPr lang="zh-CN" altLang="en-US" sz="2400" i="0" dirty="0" smtClean="0">
                <a:latin typeface="楷体" pitchFamily="49" charset="-122"/>
                <a:ea typeface="楷体" pitchFamily="49" charset="-122"/>
                <a:cs typeface="楷体_GB2312"/>
              </a:rPr>
              <a:t>非</a:t>
            </a:r>
            <a:r>
              <a:rPr lang="zh-CN" altLang="en-US" sz="2400" i="0" dirty="0">
                <a:latin typeface="楷体" pitchFamily="49" charset="-122"/>
                <a:ea typeface="楷体" pitchFamily="49" charset="-122"/>
                <a:cs typeface="楷体_GB2312"/>
              </a:rPr>
              <a:t>注册用户只能查询</a:t>
            </a:r>
            <a:r>
              <a:rPr lang="zh-CN" altLang="en-US" sz="2400" b="1" i="0" dirty="0">
                <a:solidFill>
                  <a:srgbClr val="008000"/>
                </a:solidFill>
                <a:latin typeface="楷体" pitchFamily="49" charset="-122"/>
                <a:ea typeface="楷体" pitchFamily="49" charset="-122"/>
                <a:cs typeface="楷体_GB2312"/>
              </a:rPr>
              <a:t>公开文件</a:t>
            </a:r>
            <a:r>
              <a:rPr lang="zh-CN" altLang="en-US" sz="2400" i="0" dirty="0">
                <a:latin typeface="楷体" pitchFamily="49" charset="-122"/>
                <a:ea typeface="楷体" pitchFamily="49" charset="-122"/>
                <a:cs typeface="楷体_GB2312"/>
              </a:rPr>
              <a:t>并且查询结果只能在</a:t>
            </a:r>
            <a:r>
              <a:rPr lang="zh-CN" altLang="en-US" sz="2400" b="1" i="0" dirty="0">
                <a:solidFill>
                  <a:srgbClr val="7030A0"/>
                </a:solidFill>
                <a:latin typeface="楷体" pitchFamily="49" charset="-122"/>
                <a:ea typeface="楷体" pitchFamily="49" charset="-122"/>
                <a:cs typeface="楷体_GB2312"/>
              </a:rPr>
              <a:t>终端屏幕</a:t>
            </a:r>
            <a:r>
              <a:rPr lang="zh-CN" altLang="en-US" sz="2400" i="0" dirty="0">
                <a:latin typeface="楷体" pitchFamily="49" charset="-122"/>
                <a:ea typeface="楷体" pitchFamily="49" charset="-122"/>
                <a:cs typeface="楷体_GB2312"/>
              </a:rPr>
              <a:t>上显示</a:t>
            </a:r>
            <a:r>
              <a:rPr lang="zh-CN" altLang="en-US" sz="2400" i="0" dirty="0" smtClean="0">
                <a:latin typeface="楷体" pitchFamily="49" charset="-122"/>
                <a:ea typeface="楷体" pitchFamily="49" charset="-122"/>
                <a:cs typeface="楷体_GB2312"/>
              </a:rPr>
              <a:t>，</a:t>
            </a:r>
            <a:endParaRPr lang="en-US" altLang="zh-CN" sz="2400" i="0" dirty="0" smtClean="0">
              <a:latin typeface="楷体" pitchFamily="49" charset="-122"/>
              <a:ea typeface="楷体" pitchFamily="49" charset="-122"/>
              <a:cs typeface="楷体_GB2312"/>
            </a:endParaRPr>
          </a:p>
          <a:p>
            <a:pPr marL="817200" lvl="1" indent="-342900" eaLnBrk="0" hangingPunct="0">
              <a:spcBef>
                <a:spcPts val="0"/>
              </a:spcBef>
              <a:spcAft>
                <a:spcPts val="600"/>
              </a:spcAft>
              <a:buClr>
                <a:srgbClr val="006600"/>
              </a:buClr>
              <a:buSzPct val="75000"/>
              <a:buFont typeface="Wingdings" panose="05000000000000000000" pitchFamily="2" charset="2"/>
              <a:buChar char="Ø"/>
            </a:pPr>
            <a:r>
              <a:rPr lang="zh-CN" altLang="en-US" sz="2400" b="1" i="0" dirty="0">
                <a:solidFill>
                  <a:srgbClr val="FF0000"/>
                </a:solidFill>
                <a:latin typeface="楷体" pitchFamily="49" charset="-122"/>
                <a:ea typeface="楷体" pitchFamily="49" charset="-122"/>
                <a:cs typeface="楷体_GB2312"/>
              </a:rPr>
              <a:t>系统注册用户</a:t>
            </a:r>
            <a:r>
              <a:rPr lang="zh-CN" altLang="en-US" sz="2400" i="0" dirty="0">
                <a:latin typeface="楷体" pitchFamily="49" charset="-122"/>
                <a:ea typeface="楷体" pitchFamily="49" charset="-122"/>
                <a:cs typeface="楷体_GB2312"/>
              </a:rPr>
              <a:t>可以查询</a:t>
            </a:r>
            <a:r>
              <a:rPr lang="zh-CN" altLang="en-US" sz="2400" b="1" i="0" dirty="0">
                <a:solidFill>
                  <a:srgbClr val="008000"/>
                </a:solidFill>
                <a:latin typeface="楷体" pitchFamily="49" charset="-122"/>
                <a:ea typeface="楷体" pitchFamily="49" charset="-122"/>
                <a:cs typeface="楷体_GB2312"/>
              </a:rPr>
              <a:t>公开文件</a:t>
            </a:r>
            <a:r>
              <a:rPr lang="zh-CN" altLang="en-US" sz="2400" i="0" dirty="0">
                <a:latin typeface="楷体" pitchFamily="49" charset="-122"/>
                <a:ea typeface="楷体" pitchFamily="49" charset="-122"/>
                <a:cs typeface="楷体_GB2312"/>
              </a:rPr>
              <a:t>和</a:t>
            </a:r>
            <a:r>
              <a:rPr lang="zh-CN" altLang="en-US" sz="2400" b="1" i="0" dirty="0">
                <a:solidFill>
                  <a:srgbClr val="008000"/>
                </a:solidFill>
                <a:latin typeface="楷体" pitchFamily="49" charset="-122"/>
                <a:ea typeface="楷体" pitchFamily="49" charset="-122"/>
                <a:cs typeface="楷体_GB2312"/>
              </a:rPr>
              <a:t>授权文件</a:t>
            </a:r>
            <a:r>
              <a:rPr lang="zh-CN" altLang="en-US" sz="2400" i="0" dirty="0">
                <a:latin typeface="楷体" pitchFamily="49" charset="-122"/>
                <a:ea typeface="楷体" pitchFamily="49" charset="-122"/>
                <a:cs typeface="楷体_GB2312"/>
              </a:rPr>
              <a:t>并且查询结果可以输出到指定的</a:t>
            </a:r>
            <a:r>
              <a:rPr lang="zh-CN" altLang="en-US" sz="2400" b="1" i="0" dirty="0">
                <a:solidFill>
                  <a:srgbClr val="7030A0"/>
                </a:solidFill>
                <a:latin typeface="楷体" pitchFamily="49" charset="-122"/>
                <a:ea typeface="楷体" pitchFamily="49" charset="-122"/>
                <a:cs typeface="楷体_GB2312"/>
              </a:rPr>
              <a:t>文件</a:t>
            </a:r>
            <a:r>
              <a:rPr lang="zh-CN" altLang="en-US" sz="2400" i="0" dirty="0">
                <a:latin typeface="楷体" pitchFamily="49" charset="-122"/>
                <a:ea typeface="楷体" pitchFamily="49" charset="-122"/>
                <a:cs typeface="楷体_GB2312"/>
              </a:rPr>
              <a:t>或在</a:t>
            </a:r>
            <a:r>
              <a:rPr lang="zh-CN" altLang="en-US" sz="2400" b="1" i="0" dirty="0">
                <a:solidFill>
                  <a:srgbClr val="7030A0"/>
                </a:solidFill>
                <a:latin typeface="楷体" pitchFamily="49" charset="-122"/>
                <a:ea typeface="楷体" pitchFamily="49" charset="-122"/>
                <a:cs typeface="楷体_GB2312"/>
              </a:rPr>
              <a:t>终端</a:t>
            </a:r>
            <a:r>
              <a:rPr lang="zh-CN" altLang="en-US" sz="2400" i="0" dirty="0">
                <a:latin typeface="楷体" pitchFamily="49" charset="-122"/>
                <a:ea typeface="楷体" pitchFamily="49" charset="-122"/>
                <a:cs typeface="楷体_GB2312"/>
              </a:rPr>
              <a:t>上显示。</a:t>
            </a:r>
          </a:p>
        </p:txBody>
      </p:sp>
      <p:pic>
        <p:nvPicPr>
          <p:cNvPr id="1005573" name="Picture 5"/>
          <p:cNvPicPr>
            <a:picLocks noChangeAspect="1" noChangeArrowheads="1"/>
          </p:cNvPicPr>
          <p:nvPr/>
        </p:nvPicPr>
        <p:blipFill>
          <a:blip r:embed="rId3"/>
          <a:srcRect/>
          <a:stretch>
            <a:fillRect/>
          </a:stretch>
        </p:blipFill>
        <p:spPr bwMode="auto">
          <a:xfrm>
            <a:off x="685800" y="4345381"/>
            <a:ext cx="7740670" cy="1672437"/>
          </a:xfrm>
          <a:prstGeom prst="rect">
            <a:avLst/>
          </a:prstGeom>
          <a:noFill/>
          <a:ln w="9525" algn="ctr">
            <a:noFill/>
            <a:miter lim="800000"/>
            <a:headEnd/>
            <a:tailEnd/>
          </a:ln>
          <a:effectLst/>
        </p:spPr>
      </p:pic>
    </p:spTree>
    <p:extLst>
      <p:ext uri="{BB962C8B-B14F-4D97-AF65-F5344CB8AC3E}">
        <p14:creationId xmlns:p14="http://schemas.microsoft.com/office/powerpoint/2010/main" val="394753370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zh-CN" altLang="en-US"/>
              <a:t>加权筛选  </a:t>
            </a:r>
          </a:p>
        </p:txBody>
      </p:sp>
      <p:sp>
        <p:nvSpPr>
          <p:cNvPr id="1007619" name="Rectangle 3"/>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7620" name="Rectangle 4"/>
          <p:cNvSpPr>
            <a:spLocks noChangeArrowheads="1"/>
          </p:cNvSpPr>
          <p:nvPr/>
        </p:nvSpPr>
        <p:spPr bwMode="auto">
          <a:xfrm>
            <a:off x="594303" y="998538"/>
            <a:ext cx="8137525" cy="2735262"/>
          </a:xfrm>
          <a:prstGeom prst="rect">
            <a:avLst/>
          </a:prstGeom>
          <a:noFill/>
          <a:ln w="9525">
            <a:noFill/>
            <a:miter lim="800000"/>
            <a:headEnd/>
            <a:tailEnd/>
          </a:ln>
          <a:effectLst/>
        </p:spPr>
        <p:txBody>
          <a:bodyPr/>
          <a:lstStyle/>
          <a:p>
            <a:pPr marL="360000" indent="-342900" eaLnBrk="0" hangingPunct="0">
              <a:spcBef>
                <a:spcPts val="600"/>
              </a:spcBef>
              <a:spcAft>
                <a:spcPts val="0"/>
              </a:spcAft>
              <a:buClr>
                <a:srgbClr val="006600"/>
              </a:buClr>
              <a:buSzPct val="75000"/>
              <a:buFont typeface="Wingdings" pitchFamily="2" charset="2"/>
              <a:buChar char="l"/>
            </a:pPr>
            <a:r>
              <a:rPr lang="zh-CN" altLang="en-US" sz="2600" i="0" dirty="0">
                <a:latin typeface="黑体" pitchFamily="49" charset="-122"/>
                <a:ea typeface="黑体" pitchFamily="49" charset="-122"/>
              </a:rPr>
              <a:t>步骤</a:t>
            </a:r>
          </a:p>
          <a:p>
            <a:pPr marL="914400" lvl="1" indent="-457200" eaLnBrk="0" hangingPunct="0">
              <a:spcBef>
                <a:spcPts val="600"/>
              </a:spcBef>
              <a:spcAft>
                <a:spcPts val="0"/>
              </a:spcAft>
              <a:buClr>
                <a:srgbClr val="008000"/>
              </a:buClr>
              <a:buSzPct val="70000"/>
              <a:buFont typeface="+mj-lt"/>
              <a:buAutoNum type="arabicPeriod"/>
            </a:pPr>
            <a:r>
              <a:rPr lang="zh-CN" altLang="en-US" sz="2400" i="0" dirty="0">
                <a:latin typeface="楷体" pitchFamily="49" charset="-122"/>
                <a:ea typeface="楷体" pitchFamily="49" charset="-122"/>
                <a:cs typeface="楷体_GB2312"/>
              </a:rPr>
              <a:t>确定各因子</a:t>
            </a:r>
            <a:r>
              <a:rPr lang="en-US" altLang="zh-CN" sz="2400" i="0" dirty="0">
                <a:latin typeface="楷体" pitchFamily="49" charset="-122"/>
                <a:ea typeface="楷体" pitchFamily="49" charset="-122"/>
                <a:cs typeface="楷体_GB2312"/>
              </a:rPr>
              <a:t>/</a:t>
            </a:r>
            <a:r>
              <a:rPr lang="zh-CN" altLang="en-US" sz="2400" i="0" dirty="0">
                <a:latin typeface="楷体" pitchFamily="49" charset="-122"/>
                <a:ea typeface="楷体" pitchFamily="49" charset="-122"/>
                <a:cs typeface="楷体_GB2312"/>
              </a:rPr>
              <a:t>状态的权值，参见下页权值处理的活动图</a:t>
            </a:r>
          </a:p>
          <a:p>
            <a:pPr marL="914400" lvl="1" indent="-457200" eaLnBrk="0" hangingPunct="0">
              <a:spcBef>
                <a:spcPts val="600"/>
              </a:spcBef>
              <a:spcAft>
                <a:spcPts val="0"/>
              </a:spcAft>
              <a:buClr>
                <a:srgbClr val="008000"/>
              </a:buClr>
              <a:buSzPct val="70000"/>
              <a:buFont typeface="+mj-lt"/>
              <a:buAutoNum type="arabicPeriod"/>
            </a:pPr>
            <a:r>
              <a:rPr lang="zh-CN" altLang="en-US" sz="2400" i="0" dirty="0">
                <a:latin typeface="楷体" pitchFamily="49" charset="-122"/>
                <a:ea typeface="楷体" pitchFamily="49" charset="-122"/>
                <a:cs typeface="楷体_GB2312"/>
              </a:rPr>
              <a:t>计算权值</a:t>
            </a:r>
          </a:p>
          <a:p>
            <a:pPr marL="1371600" lvl="2" indent="-457200" eaLnBrk="1" hangingPunct="1">
              <a:spcBef>
                <a:spcPct val="20000"/>
              </a:spcBef>
              <a:buClr>
                <a:schemeClr val="tx1"/>
              </a:buClr>
              <a:buFont typeface="+mj-ea"/>
              <a:buAutoNum type="circleNumDbPlain"/>
            </a:pPr>
            <a:r>
              <a:rPr lang="zh-CN" altLang="en-US" sz="2000" i="0" dirty="0">
                <a:latin typeface="Times New Roman" pitchFamily="18" charset="0"/>
                <a:ea typeface="楷体_GB2312" pitchFamily="49" charset="-122"/>
              </a:rPr>
              <a:t>将各个因子的权值（</a:t>
            </a:r>
            <a:r>
              <a:rPr lang="en-US" altLang="zh-CN" sz="2000" i="0" dirty="0">
                <a:latin typeface="Times New Roman" pitchFamily="18" charset="0"/>
                <a:ea typeface="楷体_GB2312" pitchFamily="49" charset="-122"/>
              </a:rPr>
              <a:t>Wi</a:t>
            </a:r>
            <a:r>
              <a:rPr lang="zh-CN" altLang="en-US" sz="2000" i="0" dirty="0">
                <a:latin typeface="Times New Roman" pitchFamily="18" charset="0"/>
                <a:ea typeface="楷体_GB2312" pitchFamily="49" charset="-122"/>
              </a:rPr>
              <a:t>）相加，计算权总和（</a:t>
            </a:r>
            <a:r>
              <a:rPr lang="en-US" altLang="zh-CN" sz="2000" i="0" dirty="0">
                <a:latin typeface="Times New Roman" pitchFamily="18" charset="0"/>
                <a:ea typeface="楷体_GB2312" pitchFamily="49" charset="-122"/>
              </a:rPr>
              <a:t>SUM</a:t>
            </a:r>
            <a:r>
              <a:rPr lang="zh-CN" altLang="en-US" sz="2000" i="0" dirty="0">
                <a:latin typeface="Times New Roman" pitchFamily="18" charset="0"/>
                <a:ea typeface="楷体_GB2312" pitchFamily="49" charset="-122"/>
              </a:rPr>
              <a:t>）</a:t>
            </a:r>
          </a:p>
          <a:p>
            <a:pPr marL="1371600" lvl="2" indent="-457200" eaLnBrk="1" hangingPunct="1">
              <a:spcBef>
                <a:spcPct val="20000"/>
              </a:spcBef>
              <a:buClr>
                <a:schemeClr val="tx1"/>
              </a:buClr>
              <a:buFont typeface="+mj-ea"/>
              <a:buAutoNum type="circleNumDbPlain"/>
            </a:pPr>
            <a:r>
              <a:rPr lang="zh-CN" altLang="en-US" sz="2000" i="0" dirty="0">
                <a:latin typeface="Times New Roman" pitchFamily="18" charset="0"/>
                <a:ea typeface="楷体_GB2312" pitchFamily="49" charset="-122"/>
              </a:rPr>
              <a:t>将各个因子的权分别除以权总和，得到各因子的权比例</a:t>
            </a:r>
            <a:r>
              <a:rPr lang="en-US" altLang="zh-CN" sz="2000" i="0" dirty="0" err="1">
                <a:latin typeface="Times New Roman" pitchFamily="18" charset="0"/>
                <a:ea typeface="楷体_GB2312" pitchFamily="49" charset="-122"/>
              </a:rPr>
              <a:t>ri</a:t>
            </a:r>
            <a:endParaRPr lang="en-US" altLang="zh-CN" sz="2000" i="0" dirty="0">
              <a:latin typeface="Times New Roman" pitchFamily="18" charset="0"/>
              <a:ea typeface="楷体_GB2312" pitchFamily="49" charset="-122"/>
            </a:endParaRPr>
          </a:p>
          <a:p>
            <a:pPr marL="1371600" lvl="2" indent="-457200" eaLnBrk="1" hangingPunct="1">
              <a:spcBef>
                <a:spcPct val="20000"/>
              </a:spcBef>
              <a:buClr>
                <a:schemeClr val="tx1"/>
              </a:buClr>
              <a:buFont typeface="+mj-ea"/>
              <a:buAutoNum type="circleNumDbPlain"/>
            </a:pPr>
            <a:r>
              <a:rPr lang="zh-CN" altLang="en-US" sz="2000" i="0" dirty="0">
                <a:latin typeface="Times New Roman" pitchFamily="18" charset="0"/>
                <a:ea typeface="楷体_GB2312" pitchFamily="49" charset="-122"/>
              </a:rPr>
              <a:t>采用因子数倒数的一半，即</a:t>
            </a:r>
            <a:r>
              <a:rPr lang="en-US" altLang="zh-CN" sz="2000" i="0" dirty="0">
                <a:latin typeface="Times New Roman" pitchFamily="18" charset="0"/>
                <a:ea typeface="楷体_GB2312" pitchFamily="49" charset="-122"/>
              </a:rPr>
              <a:t>1/2n</a:t>
            </a:r>
            <a:r>
              <a:rPr lang="zh-CN" altLang="en-US" sz="2000" i="0" dirty="0">
                <a:latin typeface="Times New Roman" pitchFamily="18" charset="0"/>
                <a:ea typeface="楷体_GB2312" pitchFamily="49" charset="-122"/>
              </a:rPr>
              <a:t>作为权比例标准值，将各个因子的权比例</a:t>
            </a:r>
            <a:r>
              <a:rPr lang="en-US" altLang="zh-CN" sz="2000" i="0" dirty="0" err="1">
                <a:latin typeface="Times New Roman" pitchFamily="18" charset="0"/>
                <a:ea typeface="楷体_GB2312" pitchFamily="49" charset="-122"/>
              </a:rPr>
              <a:t>ri</a:t>
            </a:r>
            <a:r>
              <a:rPr lang="zh-CN" altLang="en-US" sz="2000" i="0" dirty="0">
                <a:latin typeface="Times New Roman" pitchFamily="18" charset="0"/>
                <a:ea typeface="楷体_GB2312" pitchFamily="49" charset="-122"/>
              </a:rPr>
              <a:t>与</a:t>
            </a:r>
            <a:r>
              <a:rPr lang="en-US" altLang="zh-CN" sz="2000" i="0" dirty="0">
                <a:latin typeface="Times New Roman" pitchFamily="18" charset="0"/>
                <a:ea typeface="楷体_GB2312" pitchFamily="49" charset="-122"/>
              </a:rPr>
              <a:t>1/2n</a:t>
            </a:r>
            <a:r>
              <a:rPr lang="zh-CN" altLang="en-US" sz="2000" i="0" dirty="0">
                <a:latin typeface="Times New Roman" pitchFamily="18" charset="0"/>
                <a:ea typeface="楷体_GB2312" pitchFamily="49" charset="-122"/>
              </a:rPr>
              <a:t>比较，若</a:t>
            </a:r>
            <a:r>
              <a:rPr lang="en-US" altLang="zh-CN" sz="2000" i="0" dirty="0" err="1">
                <a:latin typeface="Times New Roman" pitchFamily="18" charset="0"/>
                <a:ea typeface="楷体_GB2312" pitchFamily="49" charset="-122"/>
              </a:rPr>
              <a:t>ri</a:t>
            </a:r>
            <a:r>
              <a:rPr lang="en-US" altLang="zh-CN" sz="2000" i="0" dirty="0">
                <a:latin typeface="Times New Roman" pitchFamily="18" charset="0"/>
                <a:ea typeface="楷体_GB2312" pitchFamily="49" charset="-122"/>
              </a:rPr>
              <a:t>&gt;1/2n,</a:t>
            </a:r>
            <a:r>
              <a:rPr lang="zh-CN" altLang="en-US" sz="2000" i="0" dirty="0">
                <a:latin typeface="Times New Roman" pitchFamily="18" charset="0"/>
                <a:ea typeface="楷体_GB2312" pitchFamily="49" charset="-122"/>
              </a:rPr>
              <a:t>则保留，否则舍去该因子</a:t>
            </a:r>
          </a:p>
        </p:txBody>
      </p:sp>
      <p:pic>
        <p:nvPicPr>
          <p:cNvPr id="1007621" name="Picture 5"/>
          <p:cNvPicPr>
            <a:picLocks noChangeAspect="1" noChangeArrowheads="1"/>
          </p:cNvPicPr>
          <p:nvPr/>
        </p:nvPicPr>
        <p:blipFill>
          <a:blip r:embed="rId3"/>
          <a:srcRect/>
          <a:stretch>
            <a:fillRect/>
          </a:stretch>
        </p:blipFill>
        <p:spPr bwMode="auto">
          <a:xfrm>
            <a:off x="1219200" y="4495800"/>
            <a:ext cx="6945845" cy="1676400"/>
          </a:xfrm>
          <a:prstGeom prst="rect">
            <a:avLst/>
          </a:prstGeom>
          <a:noFill/>
          <a:ln w="9525" algn="ctr">
            <a:noFill/>
            <a:miter lim="800000"/>
            <a:headEnd/>
            <a:tailEnd/>
          </a:ln>
          <a:effectLst/>
        </p:spPr>
      </p:pic>
    </p:spTree>
    <p:extLst>
      <p:ext uri="{BB962C8B-B14F-4D97-AF65-F5344CB8AC3E}">
        <p14:creationId xmlns:p14="http://schemas.microsoft.com/office/powerpoint/2010/main" val="2771128622"/>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zh-CN" altLang="en-US"/>
              <a:t>加权筛选</a:t>
            </a:r>
          </a:p>
        </p:txBody>
      </p:sp>
      <p:sp>
        <p:nvSpPr>
          <p:cNvPr id="1009667" name="Oval 3"/>
          <p:cNvSpPr>
            <a:spLocks noChangeArrowheads="1"/>
          </p:cNvSpPr>
          <p:nvPr/>
        </p:nvSpPr>
        <p:spPr bwMode="auto">
          <a:xfrm>
            <a:off x="3957638" y="4597400"/>
            <a:ext cx="196850" cy="18256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68" name="Oval 4"/>
          <p:cNvSpPr>
            <a:spLocks noChangeArrowheads="1"/>
          </p:cNvSpPr>
          <p:nvPr/>
        </p:nvSpPr>
        <p:spPr bwMode="auto">
          <a:xfrm>
            <a:off x="3892550" y="4533900"/>
            <a:ext cx="327025" cy="30321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69" name="Oval 5"/>
          <p:cNvSpPr>
            <a:spLocks noChangeArrowheads="1"/>
          </p:cNvSpPr>
          <p:nvPr/>
        </p:nvSpPr>
        <p:spPr bwMode="auto">
          <a:xfrm>
            <a:off x="919163" y="5938838"/>
            <a:ext cx="196850" cy="18256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0" name="Oval 6"/>
          <p:cNvSpPr>
            <a:spLocks noChangeArrowheads="1"/>
          </p:cNvSpPr>
          <p:nvPr/>
        </p:nvSpPr>
        <p:spPr bwMode="auto">
          <a:xfrm>
            <a:off x="854075" y="5875338"/>
            <a:ext cx="327025" cy="30321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1" name="Oval 7"/>
          <p:cNvSpPr>
            <a:spLocks noChangeArrowheads="1"/>
          </p:cNvSpPr>
          <p:nvPr/>
        </p:nvSpPr>
        <p:spPr bwMode="auto">
          <a:xfrm>
            <a:off x="2463800" y="5913438"/>
            <a:ext cx="196850" cy="18256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2" name="Oval 8"/>
          <p:cNvSpPr>
            <a:spLocks noChangeArrowheads="1"/>
          </p:cNvSpPr>
          <p:nvPr/>
        </p:nvSpPr>
        <p:spPr bwMode="auto">
          <a:xfrm>
            <a:off x="2398713" y="5849938"/>
            <a:ext cx="327025" cy="30321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3" name="Oval 9"/>
          <p:cNvSpPr>
            <a:spLocks noChangeArrowheads="1"/>
          </p:cNvSpPr>
          <p:nvPr/>
        </p:nvSpPr>
        <p:spPr bwMode="auto">
          <a:xfrm>
            <a:off x="5761038" y="4813300"/>
            <a:ext cx="196850" cy="18256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4" name="Oval 10"/>
          <p:cNvSpPr>
            <a:spLocks noChangeArrowheads="1"/>
          </p:cNvSpPr>
          <p:nvPr/>
        </p:nvSpPr>
        <p:spPr bwMode="auto">
          <a:xfrm>
            <a:off x="5695950" y="4749800"/>
            <a:ext cx="327025" cy="30321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5" name="Oval 11"/>
          <p:cNvSpPr>
            <a:spLocks noChangeArrowheads="1"/>
          </p:cNvSpPr>
          <p:nvPr/>
        </p:nvSpPr>
        <p:spPr bwMode="auto">
          <a:xfrm>
            <a:off x="7734300" y="4879975"/>
            <a:ext cx="196850" cy="18256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6" name="Oval 12"/>
          <p:cNvSpPr>
            <a:spLocks noChangeArrowheads="1"/>
          </p:cNvSpPr>
          <p:nvPr/>
        </p:nvSpPr>
        <p:spPr bwMode="auto">
          <a:xfrm>
            <a:off x="7669213" y="4816475"/>
            <a:ext cx="327025" cy="30321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7" name="AutoShape 13"/>
          <p:cNvSpPr>
            <a:spLocks noChangeArrowheads="1"/>
          </p:cNvSpPr>
          <p:nvPr/>
        </p:nvSpPr>
        <p:spPr bwMode="auto">
          <a:xfrm>
            <a:off x="2395538" y="1592263"/>
            <a:ext cx="4465637" cy="392112"/>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78" name="Text Box 14"/>
          <p:cNvSpPr txBox="1">
            <a:spLocks noChangeArrowheads="1"/>
          </p:cNvSpPr>
          <p:nvPr/>
        </p:nvSpPr>
        <p:spPr bwMode="auto">
          <a:xfrm>
            <a:off x="2765425" y="1604963"/>
            <a:ext cx="3767138" cy="30480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测试者是否曾经给过因子及状态的权值</a:t>
            </a:r>
          </a:p>
        </p:txBody>
      </p:sp>
      <p:sp>
        <p:nvSpPr>
          <p:cNvPr id="1009679" name="AutoShape 15"/>
          <p:cNvSpPr>
            <a:spLocks noChangeArrowheads="1"/>
          </p:cNvSpPr>
          <p:nvPr/>
        </p:nvSpPr>
        <p:spPr bwMode="auto">
          <a:xfrm>
            <a:off x="4475163" y="2259013"/>
            <a:ext cx="333375" cy="192087"/>
          </a:xfrm>
          <a:prstGeom prst="diamond">
            <a:avLst/>
          </a:prstGeom>
          <a:noFill/>
          <a:ln w="12700" cap="sq" algn="ctr">
            <a:solidFill>
              <a:srgbClr val="FF0000"/>
            </a:solidFill>
            <a:miter lim="800000"/>
            <a:headEnd/>
            <a:tailEnd/>
          </a:ln>
          <a:effectLst/>
        </p:spPr>
        <p:txBody>
          <a:bodyPr wrap="none" anchor="ctr"/>
          <a:lstStyle/>
          <a:p>
            <a:endParaRPr lang="zh-CN" altLang="en-US" b="1"/>
          </a:p>
        </p:txBody>
      </p:sp>
      <p:sp>
        <p:nvSpPr>
          <p:cNvPr id="1009680" name="Text Box 16"/>
          <p:cNvSpPr txBox="1">
            <a:spLocks noChangeArrowheads="1"/>
          </p:cNvSpPr>
          <p:nvPr/>
        </p:nvSpPr>
        <p:spPr bwMode="auto">
          <a:xfrm>
            <a:off x="3824288" y="2111375"/>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681" name="Text Box 17"/>
          <p:cNvSpPr txBox="1">
            <a:spLocks noChangeArrowheads="1"/>
          </p:cNvSpPr>
          <p:nvPr/>
        </p:nvSpPr>
        <p:spPr bwMode="auto">
          <a:xfrm>
            <a:off x="5130800" y="2128838"/>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sp>
        <p:nvSpPr>
          <p:cNvPr id="1009682" name="AutoShape 18"/>
          <p:cNvSpPr>
            <a:spLocks noChangeArrowheads="1"/>
          </p:cNvSpPr>
          <p:nvPr/>
        </p:nvSpPr>
        <p:spPr bwMode="auto">
          <a:xfrm>
            <a:off x="1643063" y="2563813"/>
            <a:ext cx="2197100" cy="368300"/>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83" name="Text Box 19"/>
          <p:cNvSpPr txBox="1">
            <a:spLocks noChangeArrowheads="1"/>
          </p:cNvSpPr>
          <p:nvPr/>
        </p:nvSpPr>
        <p:spPr bwMode="auto">
          <a:xfrm>
            <a:off x="1701800" y="2570163"/>
            <a:ext cx="2028825" cy="30480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是否需要修改权值</a:t>
            </a:r>
          </a:p>
        </p:txBody>
      </p:sp>
      <p:sp>
        <p:nvSpPr>
          <p:cNvPr id="1009684" name="AutoShape 20"/>
          <p:cNvSpPr>
            <a:spLocks noChangeArrowheads="1"/>
          </p:cNvSpPr>
          <p:nvPr/>
        </p:nvSpPr>
        <p:spPr bwMode="auto">
          <a:xfrm>
            <a:off x="5280025" y="2547938"/>
            <a:ext cx="2422525" cy="400050"/>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85" name="Text Box 21"/>
          <p:cNvSpPr txBox="1">
            <a:spLocks noChangeArrowheads="1"/>
          </p:cNvSpPr>
          <p:nvPr/>
        </p:nvSpPr>
        <p:spPr bwMode="auto">
          <a:xfrm>
            <a:off x="5526088" y="2555875"/>
            <a:ext cx="2028825" cy="30480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是否需要给出权值</a:t>
            </a:r>
          </a:p>
        </p:txBody>
      </p:sp>
      <p:cxnSp>
        <p:nvCxnSpPr>
          <p:cNvPr id="1009686" name="AutoShape 22"/>
          <p:cNvCxnSpPr>
            <a:cxnSpLocks noChangeShapeType="1"/>
            <a:stCxn id="1009679" idx="3"/>
            <a:endCxn id="1009685" idx="0"/>
          </p:cNvCxnSpPr>
          <p:nvPr/>
        </p:nvCxnSpPr>
        <p:spPr bwMode="auto">
          <a:xfrm>
            <a:off x="4808538" y="2355850"/>
            <a:ext cx="1731962" cy="200025"/>
          </a:xfrm>
          <a:prstGeom prst="bentConnector2">
            <a:avLst/>
          </a:prstGeom>
          <a:noFill/>
          <a:ln w="12700">
            <a:solidFill>
              <a:schemeClr val="tx1"/>
            </a:solidFill>
            <a:miter lim="800000"/>
            <a:headEnd/>
            <a:tailEnd type="triangle" w="med" len="med"/>
          </a:ln>
          <a:effectLst/>
        </p:spPr>
      </p:cxnSp>
      <p:cxnSp>
        <p:nvCxnSpPr>
          <p:cNvPr id="1009687" name="AutoShape 23"/>
          <p:cNvCxnSpPr>
            <a:cxnSpLocks noChangeShapeType="1"/>
            <a:stCxn id="1009679" idx="1"/>
            <a:endCxn id="1009683" idx="0"/>
          </p:cNvCxnSpPr>
          <p:nvPr/>
        </p:nvCxnSpPr>
        <p:spPr bwMode="auto">
          <a:xfrm rot="10800000" flipV="1">
            <a:off x="2716213" y="2355850"/>
            <a:ext cx="1758950" cy="214313"/>
          </a:xfrm>
          <a:prstGeom prst="bentConnector2">
            <a:avLst/>
          </a:prstGeom>
          <a:noFill/>
          <a:ln w="12700">
            <a:solidFill>
              <a:schemeClr val="tx1"/>
            </a:solidFill>
            <a:miter lim="800000"/>
            <a:headEnd/>
            <a:tailEnd type="triangle" w="med" len="med"/>
          </a:ln>
          <a:effectLst/>
        </p:spPr>
      </p:cxnSp>
      <p:cxnSp>
        <p:nvCxnSpPr>
          <p:cNvPr id="1009688" name="AutoShape 24"/>
          <p:cNvCxnSpPr>
            <a:cxnSpLocks noChangeShapeType="1"/>
            <a:stCxn id="1009678" idx="2"/>
            <a:endCxn id="1009679" idx="0"/>
          </p:cNvCxnSpPr>
          <p:nvPr/>
        </p:nvCxnSpPr>
        <p:spPr bwMode="auto">
          <a:xfrm flipH="1">
            <a:off x="4641850" y="1909763"/>
            <a:ext cx="7938" cy="349250"/>
          </a:xfrm>
          <a:prstGeom prst="straightConnector1">
            <a:avLst/>
          </a:prstGeom>
          <a:noFill/>
          <a:ln w="12700">
            <a:solidFill>
              <a:schemeClr val="tx1"/>
            </a:solidFill>
            <a:round/>
            <a:headEnd/>
            <a:tailEnd type="triangle" w="med" len="med"/>
          </a:ln>
          <a:effectLst/>
        </p:spPr>
      </p:cxnSp>
      <p:sp>
        <p:nvSpPr>
          <p:cNvPr id="1009689" name="AutoShape 25"/>
          <p:cNvSpPr>
            <a:spLocks noChangeArrowheads="1"/>
          </p:cNvSpPr>
          <p:nvPr/>
        </p:nvSpPr>
        <p:spPr bwMode="auto">
          <a:xfrm>
            <a:off x="449263" y="3425825"/>
            <a:ext cx="1849437" cy="68103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0" name="Text Box 26"/>
          <p:cNvSpPr txBox="1">
            <a:spLocks noChangeArrowheads="1"/>
          </p:cNvSpPr>
          <p:nvPr/>
        </p:nvSpPr>
        <p:spPr bwMode="auto">
          <a:xfrm>
            <a:off x="746125" y="3454400"/>
            <a:ext cx="1301750" cy="52322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是否需要修改所有权值</a:t>
            </a:r>
          </a:p>
        </p:txBody>
      </p:sp>
      <p:sp>
        <p:nvSpPr>
          <p:cNvPr id="1009691" name="AutoShape 27"/>
          <p:cNvSpPr>
            <a:spLocks noChangeArrowheads="1"/>
          </p:cNvSpPr>
          <p:nvPr/>
        </p:nvSpPr>
        <p:spPr bwMode="auto">
          <a:xfrm>
            <a:off x="3194050" y="3467100"/>
            <a:ext cx="1706563" cy="71278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2" name="Text Box 28"/>
          <p:cNvSpPr txBox="1">
            <a:spLocks noChangeArrowheads="1"/>
          </p:cNvSpPr>
          <p:nvPr/>
        </p:nvSpPr>
        <p:spPr bwMode="auto">
          <a:xfrm>
            <a:off x="3484563" y="3495675"/>
            <a:ext cx="1054100" cy="52322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引用前次测试的权</a:t>
            </a:r>
          </a:p>
        </p:txBody>
      </p:sp>
      <p:sp>
        <p:nvSpPr>
          <p:cNvPr id="1009693" name="AutoShape 29"/>
          <p:cNvSpPr>
            <a:spLocks noChangeArrowheads="1"/>
          </p:cNvSpPr>
          <p:nvPr/>
        </p:nvSpPr>
        <p:spPr bwMode="auto">
          <a:xfrm>
            <a:off x="344488" y="4689475"/>
            <a:ext cx="1419225" cy="889000"/>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4" name="Text Box 30"/>
          <p:cNvSpPr txBox="1">
            <a:spLocks noChangeArrowheads="1"/>
          </p:cNvSpPr>
          <p:nvPr/>
        </p:nvSpPr>
        <p:spPr bwMode="auto">
          <a:xfrm>
            <a:off x="393700" y="4702175"/>
            <a:ext cx="1230313" cy="738664"/>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重新输入所有因子和状态的权值</a:t>
            </a:r>
          </a:p>
        </p:txBody>
      </p:sp>
      <p:sp>
        <p:nvSpPr>
          <p:cNvPr id="1009695" name="AutoShape 31"/>
          <p:cNvSpPr>
            <a:spLocks noChangeArrowheads="1"/>
          </p:cNvSpPr>
          <p:nvPr/>
        </p:nvSpPr>
        <p:spPr bwMode="auto">
          <a:xfrm>
            <a:off x="1865313" y="4730750"/>
            <a:ext cx="1384300" cy="887413"/>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6" name="Text Box 32"/>
          <p:cNvSpPr txBox="1">
            <a:spLocks noChangeArrowheads="1"/>
          </p:cNvSpPr>
          <p:nvPr/>
        </p:nvSpPr>
        <p:spPr bwMode="auto">
          <a:xfrm>
            <a:off x="1971675" y="4743450"/>
            <a:ext cx="1173163" cy="738664"/>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修改部分因子或状态的权值</a:t>
            </a:r>
          </a:p>
        </p:txBody>
      </p:sp>
      <p:sp>
        <p:nvSpPr>
          <p:cNvPr id="1009697" name="AutoShape 33"/>
          <p:cNvSpPr>
            <a:spLocks noChangeArrowheads="1"/>
          </p:cNvSpPr>
          <p:nvPr/>
        </p:nvSpPr>
        <p:spPr bwMode="auto">
          <a:xfrm>
            <a:off x="5189538" y="3495675"/>
            <a:ext cx="1431925" cy="98583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8" name="Text Box 34"/>
          <p:cNvSpPr txBox="1">
            <a:spLocks noChangeArrowheads="1"/>
          </p:cNvSpPr>
          <p:nvPr/>
        </p:nvSpPr>
        <p:spPr bwMode="auto">
          <a:xfrm>
            <a:off x="5326063" y="3621088"/>
            <a:ext cx="1062037" cy="738664"/>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输入所有因子和状态的权值</a:t>
            </a:r>
          </a:p>
        </p:txBody>
      </p:sp>
      <p:sp>
        <p:nvSpPr>
          <p:cNvPr id="1009699" name="AutoShape 35"/>
          <p:cNvSpPr>
            <a:spLocks noChangeArrowheads="1"/>
          </p:cNvSpPr>
          <p:nvPr/>
        </p:nvSpPr>
        <p:spPr bwMode="auto">
          <a:xfrm>
            <a:off x="7015163" y="3473450"/>
            <a:ext cx="1625600" cy="101758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700" name="Text Box 36"/>
          <p:cNvSpPr txBox="1">
            <a:spLocks noChangeArrowheads="1"/>
          </p:cNvSpPr>
          <p:nvPr/>
        </p:nvSpPr>
        <p:spPr bwMode="auto">
          <a:xfrm>
            <a:off x="7200900" y="3565525"/>
            <a:ext cx="1238250" cy="738664"/>
          </a:xfrm>
          <a:prstGeom prst="rect">
            <a:avLst/>
          </a:prstGeom>
          <a:noFill/>
          <a:ln w="12700" cap="sq" algn="ctr">
            <a:noFill/>
            <a:miter lim="800000"/>
            <a:headEnd/>
            <a:tailEnd/>
          </a:ln>
          <a:effectLst/>
        </p:spPr>
        <p:txBody>
          <a:bodyPr>
            <a:spAutoFit/>
          </a:bodyPr>
          <a:lstStyle/>
          <a:p>
            <a:pPr algn="ctr" eaLnBrk="1" hangingPunct="1">
              <a:spcBef>
                <a:spcPct val="50000"/>
              </a:spcBef>
            </a:pPr>
            <a:r>
              <a:rPr lang="zh-CN" altLang="en-US" sz="1400" b="1">
                <a:latin typeface="Times New Roman" pitchFamily="18" charset="0"/>
                <a:ea typeface="宋体" pitchFamily="2" charset="-122"/>
              </a:rPr>
              <a:t>用缺省值０作为</a:t>
            </a:r>
            <a:r>
              <a:rPr kumimoji="1" lang="zh-CN" altLang="en-US" sz="1400" b="1">
                <a:latin typeface="Times New Roman" pitchFamily="18" charset="0"/>
                <a:ea typeface="宋体" pitchFamily="2" charset="-122"/>
              </a:rPr>
              <a:t>因子和状态的权值</a:t>
            </a:r>
          </a:p>
        </p:txBody>
      </p:sp>
      <p:sp>
        <p:nvSpPr>
          <p:cNvPr id="1009701" name="AutoShape 37"/>
          <p:cNvSpPr>
            <a:spLocks noChangeArrowheads="1"/>
          </p:cNvSpPr>
          <p:nvPr/>
        </p:nvSpPr>
        <p:spPr bwMode="auto">
          <a:xfrm>
            <a:off x="2540000" y="3148013"/>
            <a:ext cx="333375" cy="192087"/>
          </a:xfrm>
          <a:prstGeom prst="diamond">
            <a:avLst/>
          </a:prstGeom>
          <a:noFill/>
          <a:ln w="12700" cap="sq" algn="ctr">
            <a:solidFill>
              <a:srgbClr val="FF0000"/>
            </a:solidFill>
            <a:miter lim="800000"/>
            <a:headEnd/>
            <a:tailEnd/>
          </a:ln>
          <a:effectLst/>
        </p:spPr>
        <p:txBody>
          <a:bodyPr wrap="none" anchor="ctr"/>
          <a:lstStyle/>
          <a:p>
            <a:endParaRPr lang="zh-CN" altLang="en-US" b="1"/>
          </a:p>
        </p:txBody>
      </p:sp>
      <p:cxnSp>
        <p:nvCxnSpPr>
          <p:cNvPr id="1009702" name="AutoShape 38"/>
          <p:cNvCxnSpPr>
            <a:cxnSpLocks noChangeShapeType="1"/>
            <a:stCxn id="1009683" idx="2"/>
            <a:endCxn id="1009701" idx="0"/>
          </p:cNvCxnSpPr>
          <p:nvPr/>
        </p:nvCxnSpPr>
        <p:spPr bwMode="auto">
          <a:xfrm flipH="1">
            <a:off x="2706688" y="2874963"/>
            <a:ext cx="9525" cy="273050"/>
          </a:xfrm>
          <a:prstGeom prst="straightConnector1">
            <a:avLst/>
          </a:prstGeom>
          <a:noFill/>
          <a:ln w="12700">
            <a:solidFill>
              <a:schemeClr val="tx1"/>
            </a:solidFill>
            <a:round/>
            <a:headEnd/>
            <a:tailEnd type="triangle" w="med" len="med"/>
          </a:ln>
          <a:effectLst/>
        </p:spPr>
      </p:cxnSp>
      <p:cxnSp>
        <p:nvCxnSpPr>
          <p:cNvPr id="1009703" name="AutoShape 39"/>
          <p:cNvCxnSpPr>
            <a:cxnSpLocks noChangeShapeType="1"/>
            <a:stCxn id="1009701" idx="1"/>
            <a:endCxn id="1009690" idx="0"/>
          </p:cNvCxnSpPr>
          <p:nvPr/>
        </p:nvCxnSpPr>
        <p:spPr bwMode="auto">
          <a:xfrm rot="10800000" flipV="1">
            <a:off x="1397000" y="3244056"/>
            <a:ext cx="1143000" cy="210343"/>
          </a:xfrm>
          <a:prstGeom prst="bentConnector2">
            <a:avLst/>
          </a:prstGeom>
          <a:noFill/>
          <a:ln w="12700">
            <a:solidFill>
              <a:schemeClr val="tx1"/>
            </a:solidFill>
            <a:miter lim="800000"/>
            <a:headEnd/>
            <a:tailEnd type="triangle" w="med" len="med"/>
          </a:ln>
          <a:effectLst/>
        </p:spPr>
      </p:cxnSp>
      <p:cxnSp>
        <p:nvCxnSpPr>
          <p:cNvPr id="1009704" name="AutoShape 40"/>
          <p:cNvCxnSpPr>
            <a:cxnSpLocks noChangeShapeType="1"/>
            <a:stCxn id="1009701" idx="3"/>
            <a:endCxn id="1009692" idx="0"/>
          </p:cNvCxnSpPr>
          <p:nvPr/>
        </p:nvCxnSpPr>
        <p:spPr bwMode="auto">
          <a:xfrm>
            <a:off x="2873375" y="3244057"/>
            <a:ext cx="1138238" cy="251618"/>
          </a:xfrm>
          <a:prstGeom prst="bentConnector2">
            <a:avLst/>
          </a:prstGeom>
          <a:noFill/>
          <a:ln w="12700">
            <a:solidFill>
              <a:schemeClr val="tx1"/>
            </a:solidFill>
            <a:miter lim="800000"/>
            <a:headEnd/>
            <a:tailEnd type="triangle" w="med" len="med"/>
          </a:ln>
          <a:effectLst/>
        </p:spPr>
      </p:cxnSp>
      <p:sp>
        <p:nvSpPr>
          <p:cNvPr id="1009705" name="Text Box 41"/>
          <p:cNvSpPr txBox="1">
            <a:spLocks noChangeArrowheads="1"/>
          </p:cNvSpPr>
          <p:nvPr/>
        </p:nvSpPr>
        <p:spPr bwMode="auto">
          <a:xfrm>
            <a:off x="2071688" y="3009900"/>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706" name="Text Box 42"/>
          <p:cNvSpPr txBox="1">
            <a:spLocks noChangeArrowheads="1"/>
          </p:cNvSpPr>
          <p:nvPr/>
        </p:nvSpPr>
        <p:spPr bwMode="auto">
          <a:xfrm>
            <a:off x="2965450" y="2995613"/>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sp>
        <p:nvSpPr>
          <p:cNvPr id="1009707" name="AutoShape 43"/>
          <p:cNvSpPr>
            <a:spLocks noChangeArrowheads="1"/>
          </p:cNvSpPr>
          <p:nvPr/>
        </p:nvSpPr>
        <p:spPr bwMode="auto">
          <a:xfrm>
            <a:off x="1231900" y="4300538"/>
            <a:ext cx="333375" cy="192087"/>
          </a:xfrm>
          <a:prstGeom prst="diamond">
            <a:avLst/>
          </a:prstGeom>
          <a:noFill/>
          <a:ln w="12700" cap="sq" algn="ctr">
            <a:solidFill>
              <a:srgbClr val="FF0000"/>
            </a:solidFill>
            <a:miter lim="800000"/>
            <a:headEnd/>
            <a:tailEnd/>
          </a:ln>
          <a:effectLst/>
        </p:spPr>
        <p:txBody>
          <a:bodyPr wrap="none" anchor="ctr"/>
          <a:lstStyle/>
          <a:p>
            <a:endParaRPr lang="zh-CN" altLang="en-US" b="1"/>
          </a:p>
        </p:txBody>
      </p:sp>
      <p:cxnSp>
        <p:nvCxnSpPr>
          <p:cNvPr id="1009708" name="AutoShape 44"/>
          <p:cNvCxnSpPr>
            <a:cxnSpLocks noChangeShapeType="1"/>
            <a:stCxn id="1009690" idx="2"/>
            <a:endCxn id="1009707" idx="0"/>
          </p:cNvCxnSpPr>
          <p:nvPr/>
        </p:nvCxnSpPr>
        <p:spPr bwMode="auto">
          <a:xfrm rot="16200000" flipH="1">
            <a:off x="1236335" y="4138285"/>
            <a:ext cx="322918" cy="1588"/>
          </a:xfrm>
          <a:prstGeom prst="straightConnector1">
            <a:avLst/>
          </a:prstGeom>
          <a:noFill/>
          <a:ln w="12700">
            <a:solidFill>
              <a:srgbClr val="FF0000"/>
            </a:solidFill>
            <a:round/>
            <a:headEnd/>
            <a:tailEnd type="triangle" w="med" len="med"/>
          </a:ln>
          <a:effectLst/>
        </p:spPr>
      </p:cxnSp>
      <p:cxnSp>
        <p:nvCxnSpPr>
          <p:cNvPr id="1009709" name="AutoShape 45"/>
          <p:cNvCxnSpPr>
            <a:cxnSpLocks noChangeShapeType="1"/>
            <a:stCxn id="1009707" idx="1"/>
            <a:endCxn id="1009694" idx="0"/>
          </p:cNvCxnSpPr>
          <p:nvPr/>
        </p:nvCxnSpPr>
        <p:spPr bwMode="auto">
          <a:xfrm rot="10800000" flipV="1">
            <a:off x="1008858" y="4396581"/>
            <a:ext cx="223043" cy="305593"/>
          </a:xfrm>
          <a:prstGeom prst="bentConnector2">
            <a:avLst/>
          </a:prstGeom>
          <a:noFill/>
          <a:ln w="12700">
            <a:solidFill>
              <a:schemeClr val="tx1"/>
            </a:solidFill>
            <a:miter lim="800000"/>
            <a:headEnd/>
            <a:tailEnd type="triangle" w="med" len="med"/>
          </a:ln>
          <a:effectLst/>
        </p:spPr>
      </p:cxnSp>
      <p:cxnSp>
        <p:nvCxnSpPr>
          <p:cNvPr id="1009710" name="AutoShape 46"/>
          <p:cNvCxnSpPr>
            <a:cxnSpLocks noChangeShapeType="1"/>
            <a:stCxn id="1009707" idx="3"/>
            <a:endCxn id="1009696" idx="0"/>
          </p:cNvCxnSpPr>
          <p:nvPr/>
        </p:nvCxnSpPr>
        <p:spPr bwMode="auto">
          <a:xfrm>
            <a:off x="1565275" y="4396582"/>
            <a:ext cx="992982" cy="346868"/>
          </a:xfrm>
          <a:prstGeom prst="bentConnector2">
            <a:avLst/>
          </a:prstGeom>
          <a:noFill/>
          <a:ln w="12700">
            <a:solidFill>
              <a:schemeClr val="tx1"/>
            </a:solidFill>
            <a:miter lim="800000"/>
            <a:headEnd/>
            <a:tailEnd type="triangle" w="med" len="med"/>
          </a:ln>
          <a:effectLst/>
        </p:spPr>
      </p:cxnSp>
      <p:sp>
        <p:nvSpPr>
          <p:cNvPr id="1009711" name="Text Box 47"/>
          <p:cNvSpPr txBox="1">
            <a:spLocks noChangeArrowheads="1"/>
          </p:cNvSpPr>
          <p:nvPr/>
        </p:nvSpPr>
        <p:spPr bwMode="auto">
          <a:xfrm>
            <a:off x="922338" y="4162425"/>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712" name="Text Box 48"/>
          <p:cNvSpPr txBox="1">
            <a:spLocks noChangeArrowheads="1"/>
          </p:cNvSpPr>
          <p:nvPr/>
        </p:nvSpPr>
        <p:spPr bwMode="auto">
          <a:xfrm>
            <a:off x="1816100" y="4148138"/>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sp>
        <p:nvSpPr>
          <p:cNvPr id="1009713" name="AutoShape 49"/>
          <p:cNvSpPr>
            <a:spLocks noChangeArrowheads="1"/>
          </p:cNvSpPr>
          <p:nvPr/>
        </p:nvSpPr>
        <p:spPr bwMode="auto">
          <a:xfrm>
            <a:off x="6375400" y="3155950"/>
            <a:ext cx="333375" cy="192088"/>
          </a:xfrm>
          <a:prstGeom prst="diamond">
            <a:avLst/>
          </a:prstGeom>
          <a:noFill/>
          <a:ln w="12700" cap="sq" algn="ctr">
            <a:solidFill>
              <a:srgbClr val="FF0000"/>
            </a:solidFill>
            <a:miter lim="800000"/>
            <a:headEnd/>
            <a:tailEnd/>
          </a:ln>
          <a:effectLst/>
        </p:spPr>
        <p:txBody>
          <a:bodyPr wrap="none" anchor="ctr"/>
          <a:lstStyle/>
          <a:p>
            <a:endParaRPr lang="zh-CN" altLang="en-US" b="1"/>
          </a:p>
        </p:txBody>
      </p:sp>
      <p:sp>
        <p:nvSpPr>
          <p:cNvPr id="1009714" name="Text Box 50"/>
          <p:cNvSpPr txBox="1">
            <a:spLocks noChangeArrowheads="1"/>
          </p:cNvSpPr>
          <p:nvPr/>
        </p:nvSpPr>
        <p:spPr bwMode="auto">
          <a:xfrm>
            <a:off x="5954713" y="2986088"/>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715" name="Text Box 51"/>
          <p:cNvSpPr txBox="1">
            <a:spLocks noChangeArrowheads="1"/>
          </p:cNvSpPr>
          <p:nvPr/>
        </p:nvSpPr>
        <p:spPr bwMode="auto">
          <a:xfrm>
            <a:off x="6832600" y="3003550"/>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cxnSp>
        <p:nvCxnSpPr>
          <p:cNvPr id="1009716" name="AutoShape 52"/>
          <p:cNvCxnSpPr>
            <a:cxnSpLocks noChangeShapeType="1"/>
            <a:stCxn id="1009685" idx="2"/>
            <a:endCxn id="1009713" idx="0"/>
          </p:cNvCxnSpPr>
          <p:nvPr/>
        </p:nvCxnSpPr>
        <p:spPr bwMode="auto">
          <a:xfrm>
            <a:off x="6540500" y="2860675"/>
            <a:ext cx="1588" cy="295275"/>
          </a:xfrm>
          <a:prstGeom prst="straightConnector1">
            <a:avLst/>
          </a:prstGeom>
          <a:noFill/>
          <a:ln w="12700">
            <a:solidFill>
              <a:schemeClr val="tx1"/>
            </a:solidFill>
            <a:round/>
            <a:headEnd/>
            <a:tailEnd type="triangle" w="med" len="med"/>
          </a:ln>
          <a:effectLst/>
        </p:spPr>
      </p:cxnSp>
      <p:cxnSp>
        <p:nvCxnSpPr>
          <p:cNvPr id="1009717" name="AutoShape 53"/>
          <p:cNvCxnSpPr>
            <a:cxnSpLocks noChangeShapeType="1"/>
            <a:stCxn id="1009713" idx="1"/>
            <a:endCxn id="1009697" idx="0"/>
          </p:cNvCxnSpPr>
          <p:nvPr/>
        </p:nvCxnSpPr>
        <p:spPr bwMode="auto">
          <a:xfrm rot="10800000" flipV="1">
            <a:off x="5905500" y="3252788"/>
            <a:ext cx="469900" cy="242887"/>
          </a:xfrm>
          <a:prstGeom prst="bentConnector2">
            <a:avLst/>
          </a:prstGeom>
          <a:noFill/>
          <a:ln w="12700">
            <a:solidFill>
              <a:schemeClr val="tx1"/>
            </a:solidFill>
            <a:miter lim="800000"/>
            <a:headEnd/>
            <a:tailEnd type="triangle" w="med" len="med"/>
          </a:ln>
          <a:effectLst/>
        </p:spPr>
      </p:cxnSp>
      <p:cxnSp>
        <p:nvCxnSpPr>
          <p:cNvPr id="1009718" name="AutoShape 54"/>
          <p:cNvCxnSpPr>
            <a:cxnSpLocks noChangeShapeType="1"/>
            <a:stCxn id="1009713" idx="3"/>
            <a:endCxn id="1009699" idx="0"/>
          </p:cNvCxnSpPr>
          <p:nvPr/>
        </p:nvCxnSpPr>
        <p:spPr bwMode="auto">
          <a:xfrm>
            <a:off x="6708775" y="3252788"/>
            <a:ext cx="1119188" cy="220662"/>
          </a:xfrm>
          <a:prstGeom prst="bentConnector2">
            <a:avLst/>
          </a:prstGeom>
          <a:noFill/>
          <a:ln w="12700">
            <a:solidFill>
              <a:schemeClr val="tx1"/>
            </a:solidFill>
            <a:miter lim="800000"/>
            <a:headEnd/>
            <a:tailEnd type="triangle" w="med" len="med"/>
          </a:ln>
          <a:effectLst/>
        </p:spPr>
      </p:cxnSp>
      <p:cxnSp>
        <p:nvCxnSpPr>
          <p:cNvPr id="1009719" name="AutoShape 55"/>
          <p:cNvCxnSpPr>
            <a:cxnSpLocks noChangeShapeType="1"/>
            <a:stCxn id="1009694" idx="2"/>
            <a:endCxn id="1009670" idx="0"/>
          </p:cNvCxnSpPr>
          <p:nvPr/>
        </p:nvCxnSpPr>
        <p:spPr bwMode="auto">
          <a:xfrm rot="16200000" flipH="1">
            <a:off x="795973" y="5653722"/>
            <a:ext cx="434499" cy="8731"/>
          </a:xfrm>
          <a:prstGeom prst="straightConnector1">
            <a:avLst/>
          </a:prstGeom>
          <a:noFill/>
          <a:ln w="12700">
            <a:solidFill>
              <a:schemeClr val="tx1"/>
            </a:solidFill>
            <a:round/>
            <a:headEnd/>
            <a:tailEnd type="triangle" w="med" len="med"/>
          </a:ln>
          <a:effectLst/>
        </p:spPr>
      </p:cxnSp>
      <p:cxnSp>
        <p:nvCxnSpPr>
          <p:cNvPr id="1009720" name="AutoShape 56"/>
          <p:cNvCxnSpPr>
            <a:cxnSpLocks noChangeShapeType="1"/>
            <a:stCxn id="1009696" idx="2"/>
            <a:endCxn id="1009672" idx="0"/>
          </p:cNvCxnSpPr>
          <p:nvPr/>
        </p:nvCxnSpPr>
        <p:spPr bwMode="auto">
          <a:xfrm rot="16200000" flipH="1">
            <a:off x="2376329" y="5664041"/>
            <a:ext cx="367824" cy="3969"/>
          </a:xfrm>
          <a:prstGeom prst="straightConnector1">
            <a:avLst/>
          </a:prstGeom>
          <a:noFill/>
          <a:ln w="12700">
            <a:solidFill>
              <a:schemeClr val="tx1"/>
            </a:solidFill>
            <a:round/>
            <a:headEnd/>
            <a:tailEnd type="triangle" w="med" len="med"/>
          </a:ln>
          <a:effectLst/>
        </p:spPr>
      </p:cxnSp>
      <p:cxnSp>
        <p:nvCxnSpPr>
          <p:cNvPr id="1009721" name="AutoShape 57"/>
          <p:cNvCxnSpPr>
            <a:cxnSpLocks noChangeShapeType="1"/>
            <a:stCxn id="1009691" idx="2"/>
            <a:endCxn id="1009668" idx="0"/>
          </p:cNvCxnSpPr>
          <p:nvPr/>
        </p:nvCxnSpPr>
        <p:spPr bwMode="auto">
          <a:xfrm>
            <a:off x="4048125" y="4179888"/>
            <a:ext cx="7938" cy="354012"/>
          </a:xfrm>
          <a:prstGeom prst="straightConnector1">
            <a:avLst/>
          </a:prstGeom>
          <a:noFill/>
          <a:ln w="12700">
            <a:solidFill>
              <a:schemeClr val="tx1"/>
            </a:solidFill>
            <a:round/>
            <a:headEnd/>
            <a:tailEnd type="triangle" w="med" len="med"/>
          </a:ln>
          <a:effectLst/>
        </p:spPr>
      </p:cxnSp>
      <p:cxnSp>
        <p:nvCxnSpPr>
          <p:cNvPr id="1009722" name="AutoShape 58"/>
          <p:cNvCxnSpPr>
            <a:cxnSpLocks noChangeShapeType="1"/>
            <a:stCxn id="1009698" idx="2"/>
            <a:endCxn id="1009674" idx="0"/>
          </p:cNvCxnSpPr>
          <p:nvPr/>
        </p:nvCxnSpPr>
        <p:spPr bwMode="auto">
          <a:xfrm rot="16200000" flipH="1">
            <a:off x="5663248" y="4553585"/>
            <a:ext cx="390048" cy="2381"/>
          </a:xfrm>
          <a:prstGeom prst="straightConnector1">
            <a:avLst/>
          </a:prstGeom>
          <a:noFill/>
          <a:ln w="12700">
            <a:solidFill>
              <a:schemeClr val="tx1"/>
            </a:solidFill>
            <a:round/>
            <a:headEnd/>
            <a:tailEnd type="triangle" w="med" len="med"/>
          </a:ln>
          <a:effectLst/>
        </p:spPr>
      </p:cxnSp>
      <p:cxnSp>
        <p:nvCxnSpPr>
          <p:cNvPr id="1009723" name="AutoShape 59"/>
          <p:cNvCxnSpPr>
            <a:cxnSpLocks noChangeShapeType="1"/>
            <a:stCxn id="1009699" idx="2"/>
            <a:endCxn id="1009676" idx="0"/>
          </p:cNvCxnSpPr>
          <p:nvPr/>
        </p:nvCxnSpPr>
        <p:spPr bwMode="auto">
          <a:xfrm>
            <a:off x="7827963" y="4491038"/>
            <a:ext cx="4762" cy="325437"/>
          </a:xfrm>
          <a:prstGeom prst="straightConnector1">
            <a:avLst/>
          </a:prstGeom>
          <a:noFill/>
          <a:ln w="12700">
            <a:solidFill>
              <a:schemeClr val="tx1"/>
            </a:solidFill>
            <a:round/>
            <a:headEnd/>
            <a:tailEnd type="triangle" w="med" len="med"/>
          </a:ln>
          <a:effectLst/>
        </p:spPr>
      </p:cxnSp>
      <p:sp>
        <p:nvSpPr>
          <p:cNvPr id="1009724" name="Oval 60"/>
          <p:cNvSpPr>
            <a:spLocks noChangeArrowheads="1"/>
          </p:cNvSpPr>
          <p:nvPr/>
        </p:nvSpPr>
        <p:spPr bwMode="auto">
          <a:xfrm>
            <a:off x="1570038" y="1652588"/>
            <a:ext cx="292100" cy="276225"/>
          </a:xfrm>
          <a:prstGeom prst="ellipse">
            <a:avLst/>
          </a:prstGeom>
          <a:noFill/>
          <a:ln w="12700" cap="sq" algn="ctr">
            <a:solidFill>
              <a:srgbClr val="FF0000"/>
            </a:solidFill>
            <a:round/>
            <a:headEnd/>
            <a:tailEnd/>
          </a:ln>
          <a:effectLst/>
        </p:spPr>
        <p:txBody>
          <a:bodyPr wrap="none" anchor="ctr"/>
          <a:lstStyle/>
          <a:p>
            <a:endParaRPr lang="zh-CN" altLang="en-US" b="1"/>
          </a:p>
        </p:txBody>
      </p:sp>
      <p:cxnSp>
        <p:nvCxnSpPr>
          <p:cNvPr id="1009725" name="AutoShape 61"/>
          <p:cNvCxnSpPr>
            <a:cxnSpLocks noChangeShapeType="1"/>
            <a:stCxn id="1009724" idx="6"/>
            <a:endCxn id="1009677" idx="1"/>
          </p:cNvCxnSpPr>
          <p:nvPr/>
        </p:nvCxnSpPr>
        <p:spPr bwMode="auto">
          <a:xfrm flipV="1">
            <a:off x="1862138" y="1789113"/>
            <a:ext cx="533400" cy="1587"/>
          </a:xfrm>
          <a:prstGeom prst="straightConnector1">
            <a:avLst/>
          </a:prstGeom>
          <a:noFill/>
          <a:ln w="12700">
            <a:solidFill>
              <a:schemeClr val="tx1"/>
            </a:solidFill>
            <a:round/>
            <a:headEnd/>
            <a:tailEnd type="triangle" w="med" len="med"/>
          </a:ln>
          <a:effectLst/>
        </p:spPr>
      </p:cxnSp>
    </p:spTree>
    <p:extLst>
      <p:ext uri="{BB962C8B-B14F-4D97-AF65-F5344CB8AC3E}">
        <p14:creationId xmlns:p14="http://schemas.microsoft.com/office/powerpoint/2010/main" val="4129976100"/>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zh-CN" altLang="en-US"/>
              <a:t>选择正交表</a:t>
            </a:r>
          </a:p>
        </p:txBody>
      </p:sp>
      <p:sp>
        <p:nvSpPr>
          <p:cNvPr id="1010691" name="Rectangle 3"/>
          <p:cNvSpPr>
            <a:spLocks noGrp="1" noChangeArrowheads="1"/>
          </p:cNvSpPr>
          <p:nvPr>
            <p:ph type="body" idx="1"/>
          </p:nvPr>
        </p:nvSpPr>
        <p:spPr>
          <a:xfrm>
            <a:off x="457200" y="1066800"/>
            <a:ext cx="8435975" cy="4648200"/>
          </a:xfrm>
        </p:spPr>
        <p:txBody>
          <a:bodyPr/>
          <a:lstStyle/>
          <a:p>
            <a:pPr marL="533400" indent="-533400">
              <a:spcAft>
                <a:spcPts val="0"/>
              </a:spcAft>
            </a:pPr>
            <a:r>
              <a:rPr lang="zh-CN" altLang="en-US" sz="2800" dirty="0"/>
              <a:t>已经公布了很多正交表，可以从下面的渠道获得正交表</a:t>
            </a:r>
          </a:p>
          <a:p>
            <a:pPr marL="914400" lvl="1" indent="-457200">
              <a:spcAft>
                <a:spcPts val="0"/>
              </a:spcAft>
            </a:pPr>
            <a:r>
              <a:rPr lang="zh-CN" altLang="en-US" sz="2800" dirty="0"/>
              <a:t>因特网</a:t>
            </a:r>
          </a:p>
          <a:p>
            <a:pPr marL="1314450" lvl="2" indent="-457200">
              <a:spcAft>
                <a:spcPts val="0"/>
              </a:spcAft>
              <a:buFont typeface="Wingdings" pitchFamily="2" charset="2"/>
              <a:buAutoNum type="arabicPeriod"/>
            </a:pPr>
            <a:r>
              <a:rPr lang="en-US" altLang="zh-CN" sz="2400" dirty="0"/>
              <a:t>http://support.sas.com/techsup/tech note/ts723_Designs.txt </a:t>
            </a:r>
          </a:p>
          <a:p>
            <a:pPr marL="1314450" lvl="2" indent="-457200">
              <a:spcAft>
                <a:spcPts val="0"/>
              </a:spcAft>
              <a:buFont typeface="Wingdings" pitchFamily="2" charset="2"/>
              <a:buAutoNum type="arabicPeriod"/>
            </a:pPr>
            <a:r>
              <a:rPr lang="en-US" altLang="zh-CN" sz="2400" dirty="0"/>
              <a:t>http://www.york.ac.uk/depts/maths/ www.york.ac.uk/depts/maths/ tables/orthogonal.htm note/ts723_Designs.</a:t>
            </a:r>
          </a:p>
          <a:p>
            <a:pPr marL="914400" lvl="1" indent="-457200">
              <a:spcAft>
                <a:spcPts val="0"/>
              </a:spcAft>
            </a:pPr>
            <a:r>
              <a:rPr lang="zh-CN" altLang="en-US" sz="2800" dirty="0"/>
              <a:t>数理统计书籍</a:t>
            </a:r>
          </a:p>
          <a:p>
            <a:pPr marL="914400" lvl="1" indent="-457200">
              <a:spcAft>
                <a:spcPts val="0"/>
              </a:spcAft>
            </a:pPr>
            <a:r>
              <a:rPr lang="zh-CN" altLang="en-US" sz="2800" dirty="0"/>
              <a:t>相关软件</a:t>
            </a:r>
          </a:p>
        </p:txBody>
      </p:sp>
    </p:spTree>
    <p:extLst>
      <p:ext uri="{BB962C8B-B14F-4D97-AF65-F5344CB8AC3E}">
        <p14:creationId xmlns:p14="http://schemas.microsoft.com/office/powerpoint/2010/main" val="44002256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zh-CN" altLang="en-US"/>
              <a:t>选择正交表</a:t>
            </a:r>
          </a:p>
        </p:txBody>
      </p:sp>
      <p:sp>
        <p:nvSpPr>
          <p:cNvPr id="1011715" name="Rectangle 3"/>
          <p:cNvSpPr>
            <a:spLocks noGrp="1" noChangeArrowheads="1"/>
          </p:cNvSpPr>
          <p:nvPr>
            <p:ph type="body" idx="1"/>
          </p:nvPr>
        </p:nvSpPr>
        <p:spPr>
          <a:xfrm>
            <a:off x="381000" y="1066800"/>
            <a:ext cx="8435975" cy="2954337"/>
          </a:xfrm>
        </p:spPr>
        <p:txBody>
          <a:bodyPr/>
          <a:lstStyle/>
          <a:p>
            <a:pPr marL="533400" indent="-533400">
              <a:lnSpc>
                <a:spcPct val="130000"/>
              </a:lnSpc>
            </a:pPr>
            <a:r>
              <a:rPr lang="zh-CN" altLang="en-US" sz="2400" dirty="0"/>
              <a:t>根据前面获得的因子数和状态数选择正交表，选择正交表可能遇到下面的情况</a:t>
            </a:r>
          </a:p>
          <a:p>
            <a:pPr marL="914400" lvl="1" indent="-457200">
              <a:lnSpc>
                <a:spcPct val="130000"/>
              </a:lnSpc>
            </a:pPr>
            <a:r>
              <a:rPr lang="zh-CN" altLang="en-US" sz="2400" dirty="0"/>
              <a:t>因子数和水平数与正交表相吻合</a:t>
            </a:r>
          </a:p>
          <a:p>
            <a:pPr marL="914400" lvl="1" indent="-457200">
              <a:lnSpc>
                <a:spcPct val="130000"/>
              </a:lnSpc>
            </a:pPr>
            <a:r>
              <a:rPr lang="zh-CN" altLang="en-US" sz="2400" dirty="0"/>
              <a:t>因子数和水平数与正交表不吻合，可以遵循下面的原则</a:t>
            </a:r>
          </a:p>
          <a:p>
            <a:pPr marL="1295400" lvl="2" indent="-381000">
              <a:lnSpc>
                <a:spcPct val="130000"/>
              </a:lnSpc>
              <a:buFont typeface="Wingdings" pitchFamily="2" charset="2"/>
              <a:buAutoNum type="arabicPeriod"/>
            </a:pPr>
            <a:r>
              <a:rPr lang="zh-CN" altLang="en-US" dirty="0">
                <a:solidFill>
                  <a:srgbClr val="FF0000"/>
                </a:solidFill>
              </a:rPr>
              <a:t>正交表的列数不能小于因子数；</a:t>
            </a:r>
          </a:p>
          <a:p>
            <a:pPr marL="1295400" lvl="2" indent="-381000">
              <a:lnSpc>
                <a:spcPct val="130000"/>
              </a:lnSpc>
              <a:buFont typeface="Wingdings" pitchFamily="2" charset="2"/>
              <a:buAutoNum type="arabicPeriod"/>
            </a:pPr>
            <a:r>
              <a:rPr lang="zh-CN" altLang="en-US" dirty="0">
                <a:solidFill>
                  <a:srgbClr val="FF0000"/>
                </a:solidFill>
              </a:rPr>
              <a:t>正交表的水平数不能小于因子的最大状态数。</a:t>
            </a:r>
          </a:p>
          <a:p>
            <a:pPr marL="1295400" lvl="2" indent="-381000">
              <a:lnSpc>
                <a:spcPct val="130000"/>
              </a:lnSpc>
              <a:buFont typeface="Wingdings" pitchFamily="2" charset="2"/>
              <a:buAutoNum type="arabicPeriod"/>
            </a:pPr>
            <a:r>
              <a:rPr lang="zh-CN" altLang="en-US" dirty="0">
                <a:solidFill>
                  <a:srgbClr val="FF0000"/>
                </a:solidFill>
              </a:rPr>
              <a:t>正交表的行数取最小值</a:t>
            </a:r>
          </a:p>
        </p:txBody>
      </p:sp>
    </p:spTree>
    <p:extLst>
      <p:ext uri="{BB962C8B-B14F-4D97-AF65-F5344CB8AC3E}">
        <p14:creationId xmlns:p14="http://schemas.microsoft.com/office/powerpoint/2010/main" val="362447401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r>
              <a:rPr lang="zh-CN" altLang="en-US"/>
              <a:t>选择正交表</a:t>
            </a:r>
          </a:p>
        </p:txBody>
      </p:sp>
      <p:sp>
        <p:nvSpPr>
          <p:cNvPr id="1012739" name="Rectangle 3"/>
          <p:cNvSpPr>
            <a:spLocks noGrp="1" noChangeArrowheads="1"/>
          </p:cNvSpPr>
          <p:nvPr>
            <p:ph type="body" idx="1"/>
          </p:nvPr>
        </p:nvSpPr>
        <p:spPr>
          <a:xfrm>
            <a:off x="381000" y="938212"/>
            <a:ext cx="8435975" cy="719138"/>
          </a:xfrm>
        </p:spPr>
        <p:txBody>
          <a:bodyPr/>
          <a:lstStyle/>
          <a:p>
            <a:pPr marL="533400" indent="-533400">
              <a:lnSpc>
                <a:spcPct val="140000"/>
              </a:lnSpc>
            </a:pPr>
            <a:r>
              <a:rPr lang="zh-CN" altLang="en-US" sz="2400" dirty="0"/>
              <a:t>对于前面的例题由于有</a:t>
            </a:r>
            <a:r>
              <a:rPr lang="en-US" altLang="zh-CN" sz="2400" dirty="0"/>
              <a:t>3</a:t>
            </a:r>
            <a:r>
              <a:rPr lang="zh-CN" altLang="en-US" sz="2400" dirty="0"/>
              <a:t>个两水平</a:t>
            </a:r>
            <a:r>
              <a:rPr lang="zh-CN" altLang="en-US" sz="2400" dirty="0" smtClean="0"/>
              <a:t>因子</a:t>
            </a:r>
            <a:endParaRPr lang="en-US" altLang="zh-CN" sz="2400" dirty="0" smtClean="0"/>
          </a:p>
          <a:p>
            <a:pPr marL="533400" indent="-533400">
              <a:lnSpc>
                <a:spcPct val="140000"/>
              </a:lnSpc>
            </a:pPr>
            <a:endParaRPr lang="en-US" altLang="zh-CN" sz="2400" dirty="0"/>
          </a:p>
          <a:p>
            <a:pPr marL="533400" indent="-533400">
              <a:lnSpc>
                <a:spcPct val="140000"/>
              </a:lnSpc>
            </a:pPr>
            <a:endParaRPr lang="en-US" altLang="zh-CN" sz="2400" dirty="0" smtClean="0"/>
          </a:p>
          <a:p>
            <a:pPr marL="533400" indent="-533400">
              <a:lnSpc>
                <a:spcPct val="140000"/>
              </a:lnSpc>
              <a:spcBef>
                <a:spcPts val="1200"/>
              </a:spcBef>
            </a:pPr>
            <a:r>
              <a:rPr lang="zh-CN" altLang="en-US" sz="2400" dirty="0" smtClean="0"/>
              <a:t>因此</a:t>
            </a:r>
            <a:r>
              <a:rPr lang="zh-CN" altLang="en-US" sz="2400" dirty="0"/>
              <a:t>可以选用</a:t>
            </a:r>
            <a:r>
              <a:rPr lang="en-US" altLang="zh-CN" sz="2400" dirty="0"/>
              <a:t>L </a:t>
            </a:r>
            <a:r>
              <a:rPr lang="en-US" altLang="zh-CN" sz="2400" baseline="-25000" dirty="0"/>
              <a:t>4</a:t>
            </a:r>
            <a:r>
              <a:rPr lang="zh-CN" altLang="en-US" sz="2400" dirty="0"/>
              <a:t>（</a:t>
            </a:r>
            <a:r>
              <a:rPr lang="en-US" altLang="zh-CN" sz="2400" dirty="0"/>
              <a:t>2</a:t>
            </a:r>
            <a:r>
              <a:rPr lang="en-US" altLang="zh-CN" sz="2400" baseline="30000" dirty="0"/>
              <a:t>3</a:t>
            </a:r>
            <a:r>
              <a:rPr lang="zh-CN" altLang="en-US" sz="2400" dirty="0"/>
              <a:t>）</a:t>
            </a:r>
          </a:p>
        </p:txBody>
      </p:sp>
      <p:pic>
        <p:nvPicPr>
          <p:cNvPr id="1012740" name="Picture 4"/>
          <p:cNvPicPr>
            <a:picLocks noChangeAspect="1" noChangeArrowheads="1"/>
          </p:cNvPicPr>
          <p:nvPr/>
        </p:nvPicPr>
        <p:blipFill>
          <a:blip r:embed="rId3"/>
          <a:srcRect/>
          <a:stretch>
            <a:fillRect/>
          </a:stretch>
        </p:blipFill>
        <p:spPr bwMode="auto">
          <a:xfrm>
            <a:off x="4356503" y="3962400"/>
            <a:ext cx="4635097" cy="1917700"/>
          </a:xfrm>
          <a:prstGeom prst="rect">
            <a:avLst/>
          </a:prstGeom>
          <a:noFill/>
          <a:ln w="9525" algn="ctr">
            <a:noFill/>
            <a:miter lim="800000"/>
            <a:headEnd/>
            <a:tailEnd/>
          </a:ln>
          <a:effectLst/>
        </p:spPr>
      </p:pic>
      <p:sp>
        <p:nvSpPr>
          <p:cNvPr id="1012741" name="AutoShape 5"/>
          <p:cNvSpPr>
            <a:spLocks noChangeArrowheads="1"/>
          </p:cNvSpPr>
          <p:nvPr/>
        </p:nvSpPr>
        <p:spPr bwMode="auto">
          <a:xfrm>
            <a:off x="3694749" y="4775993"/>
            <a:ext cx="360363" cy="144463"/>
          </a:xfrm>
          <a:prstGeom prst="rightArrow">
            <a:avLst>
              <a:gd name="adj1" fmla="val 50000"/>
              <a:gd name="adj2" fmla="val 62363"/>
            </a:avLst>
          </a:prstGeom>
          <a:solidFill>
            <a:srgbClr val="0000FF"/>
          </a:solidFill>
          <a:ln w="9525" algn="ctr">
            <a:solidFill>
              <a:srgbClr val="FF0000"/>
            </a:solidFill>
            <a:miter lim="800000"/>
            <a:headEnd/>
            <a:tailEnd/>
          </a:ln>
          <a:effectLst/>
        </p:spPr>
        <p:txBody>
          <a:bodyPr wrap="none" anchor="ctr"/>
          <a:lstStyle/>
          <a:p>
            <a:endParaRPr lang="zh-CN" altLang="en-US"/>
          </a:p>
        </p:txBody>
      </p:sp>
      <p:pic>
        <p:nvPicPr>
          <p:cNvPr id="1012742" name="Picture 6"/>
          <p:cNvPicPr>
            <a:picLocks noChangeAspect="1" noChangeArrowheads="1"/>
          </p:cNvPicPr>
          <p:nvPr/>
        </p:nvPicPr>
        <p:blipFill>
          <a:blip r:embed="rId4"/>
          <a:srcRect/>
          <a:stretch>
            <a:fillRect/>
          </a:stretch>
        </p:blipFill>
        <p:spPr bwMode="auto">
          <a:xfrm>
            <a:off x="144961" y="3810000"/>
            <a:ext cx="3248397" cy="2220912"/>
          </a:xfrm>
          <a:prstGeom prst="rect">
            <a:avLst/>
          </a:prstGeom>
          <a:noFill/>
          <a:ln w="9525" algn="ctr">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1524000" y="1540333"/>
            <a:ext cx="6325661" cy="1526717"/>
          </a:xfrm>
          <a:prstGeom prst="rect">
            <a:avLst/>
          </a:prstGeom>
          <a:noFill/>
          <a:ln w="9525" algn="ctr">
            <a:noFill/>
            <a:miter lim="800000"/>
            <a:headEnd/>
            <a:tailEnd/>
          </a:ln>
          <a:effectLst/>
        </p:spPr>
      </p:pic>
    </p:spTree>
    <p:extLst>
      <p:ext uri="{BB962C8B-B14F-4D97-AF65-F5344CB8AC3E}">
        <p14:creationId xmlns:p14="http://schemas.microsoft.com/office/powerpoint/2010/main" val="471415066"/>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zh-CN" altLang="en-US"/>
              <a:t>选择正交表</a:t>
            </a:r>
          </a:p>
        </p:txBody>
      </p:sp>
      <p:sp>
        <p:nvSpPr>
          <p:cNvPr id="1013763" name="Rectangle 3"/>
          <p:cNvSpPr>
            <a:spLocks noGrp="1" noChangeArrowheads="1"/>
          </p:cNvSpPr>
          <p:nvPr>
            <p:ph type="body" idx="1"/>
          </p:nvPr>
        </p:nvSpPr>
        <p:spPr>
          <a:xfrm>
            <a:off x="323850" y="914400"/>
            <a:ext cx="8569325" cy="4824412"/>
          </a:xfrm>
        </p:spPr>
        <p:txBody>
          <a:bodyPr/>
          <a:lstStyle/>
          <a:p>
            <a:pPr marL="531450" indent="-457200">
              <a:spcAft>
                <a:spcPts val="0"/>
              </a:spcAft>
            </a:pPr>
            <a:r>
              <a:rPr lang="zh-CN" altLang="en-US" sz="2200" dirty="0"/>
              <a:t>某系统有</a:t>
            </a:r>
            <a:r>
              <a:rPr lang="en-US" altLang="zh-CN" sz="2200" dirty="0"/>
              <a:t>5</a:t>
            </a:r>
            <a:r>
              <a:rPr lang="zh-CN" altLang="en-US" sz="2200" dirty="0"/>
              <a:t>个独立变量</a:t>
            </a:r>
            <a:r>
              <a:rPr lang="zh-CN" altLang="en-US" sz="2200" dirty="0">
                <a:solidFill>
                  <a:srgbClr val="FF0000"/>
                </a:solidFill>
              </a:rPr>
              <a:t>（</a:t>
            </a:r>
            <a:r>
              <a:rPr lang="en-US" altLang="zh-CN" sz="2200" dirty="0">
                <a:solidFill>
                  <a:srgbClr val="FF0000"/>
                </a:solidFill>
              </a:rPr>
              <a:t>A</a:t>
            </a:r>
            <a:r>
              <a:rPr lang="zh-CN" altLang="en-US" sz="2200" dirty="0">
                <a:solidFill>
                  <a:srgbClr val="FF0000"/>
                </a:solidFill>
              </a:rPr>
              <a:t>，</a:t>
            </a:r>
            <a:r>
              <a:rPr lang="en-US" altLang="zh-CN" sz="2200" dirty="0">
                <a:solidFill>
                  <a:srgbClr val="FF0000"/>
                </a:solidFill>
              </a:rPr>
              <a:t>B</a:t>
            </a:r>
            <a:r>
              <a:rPr lang="zh-CN" altLang="en-US" sz="2200" dirty="0" smtClean="0">
                <a:solidFill>
                  <a:srgbClr val="FF0000"/>
                </a:solidFill>
              </a:rPr>
              <a:t>，</a:t>
            </a:r>
            <a:r>
              <a:rPr lang="en-US" altLang="zh-CN" sz="2200" dirty="0" smtClean="0">
                <a:solidFill>
                  <a:srgbClr val="FF0000"/>
                </a:solidFill>
              </a:rPr>
              <a:t>C</a:t>
            </a:r>
            <a:r>
              <a:rPr lang="zh-CN" altLang="en-US" sz="2200" dirty="0">
                <a:solidFill>
                  <a:srgbClr val="FF0000"/>
                </a:solidFill>
              </a:rPr>
              <a:t>，</a:t>
            </a:r>
            <a:r>
              <a:rPr lang="en-US" altLang="zh-CN" sz="2200" dirty="0">
                <a:solidFill>
                  <a:srgbClr val="FF0000"/>
                </a:solidFill>
              </a:rPr>
              <a:t>D</a:t>
            </a:r>
            <a:r>
              <a:rPr lang="zh-CN" altLang="en-US" sz="2200" dirty="0">
                <a:solidFill>
                  <a:srgbClr val="FF0000"/>
                </a:solidFill>
              </a:rPr>
              <a:t>，</a:t>
            </a:r>
            <a:r>
              <a:rPr lang="en-US" altLang="zh-CN" sz="2200" dirty="0">
                <a:solidFill>
                  <a:srgbClr val="FF0000"/>
                </a:solidFill>
              </a:rPr>
              <a:t>E</a:t>
            </a:r>
            <a:r>
              <a:rPr lang="zh-CN" altLang="en-US" sz="2200" dirty="0">
                <a:solidFill>
                  <a:srgbClr val="FF0000"/>
                </a:solidFill>
              </a:rPr>
              <a:t>）</a:t>
            </a:r>
            <a:r>
              <a:rPr lang="en-US" altLang="zh-CN" sz="2200" dirty="0"/>
              <a:t>,</a:t>
            </a:r>
            <a:r>
              <a:rPr lang="zh-CN" altLang="en-US" sz="2200" dirty="0"/>
              <a:t>变量</a:t>
            </a:r>
            <a:r>
              <a:rPr lang="en-US" altLang="zh-CN" sz="2200" dirty="0"/>
              <a:t>A</a:t>
            </a:r>
            <a:r>
              <a:rPr lang="zh-CN" altLang="en-US" sz="2200" dirty="0"/>
              <a:t>和</a:t>
            </a:r>
            <a:r>
              <a:rPr lang="en-US" altLang="zh-CN" sz="2200" dirty="0"/>
              <a:t>B</a:t>
            </a:r>
            <a:r>
              <a:rPr lang="zh-CN" altLang="en-US" sz="2200" dirty="0"/>
              <a:t>都有两个取值</a:t>
            </a:r>
            <a:r>
              <a:rPr lang="zh-CN" altLang="en-US" sz="2200" dirty="0">
                <a:solidFill>
                  <a:srgbClr val="0000FF"/>
                </a:solidFill>
              </a:rPr>
              <a:t>（</a:t>
            </a:r>
            <a:r>
              <a:rPr lang="en-US" altLang="zh-CN" sz="2200" dirty="0">
                <a:solidFill>
                  <a:srgbClr val="0000FF"/>
                </a:solidFill>
              </a:rPr>
              <a:t>A1</a:t>
            </a:r>
            <a:r>
              <a:rPr lang="zh-CN" altLang="en-US" sz="2200" dirty="0">
                <a:solidFill>
                  <a:srgbClr val="0000FF"/>
                </a:solidFill>
              </a:rPr>
              <a:t>、</a:t>
            </a:r>
            <a:r>
              <a:rPr lang="en-US" altLang="zh-CN" sz="2200" dirty="0">
                <a:solidFill>
                  <a:srgbClr val="0000FF"/>
                </a:solidFill>
              </a:rPr>
              <a:t>A2</a:t>
            </a:r>
            <a:r>
              <a:rPr lang="zh-CN" altLang="en-US" sz="2200" dirty="0">
                <a:solidFill>
                  <a:srgbClr val="0000FF"/>
                </a:solidFill>
              </a:rPr>
              <a:t>）</a:t>
            </a:r>
            <a:r>
              <a:rPr lang="zh-CN" altLang="en-US" sz="2200" dirty="0"/>
              <a:t>和</a:t>
            </a:r>
            <a:r>
              <a:rPr lang="zh-CN" altLang="en-US" sz="2200" dirty="0">
                <a:solidFill>
                  <a:srgbClr val="0000FF"/>
                </a:solidFill>
              </a:rPr>
              <a:t>（</a:t>
            </a:r>
            <a:r>
              <a:rPr lang="en-US" altLang="zh-CN" sz="2200" dirty="0">
                <a:solidFill>
                  <a:srgbClr val="0000FF"/>
                </a:solidFill>
              </a:rPr>
              <a:t>B1</a:t>
            </a:r>
            <a:r>
              <a:rPr lang="zh-CN" altLang="en-US" sz="2200" dirty="0">
                <a:solidFill>
                  <a:srgbClr val="0000FF"/>
                </a:solidFill>
              </a:rPr>
              <a:t>、</a:t>
            </a:r>
            <a:r>
              <a:rPr lang="en-US" altLang="zh-CN" sz="2200" dirty="0">
                <a:solidFill>
                  <a:srgbClr val="0000FF"/>
                </a:solidFill>
              </a:rPr>
              <a:t>B2</a:t>
            </a:r>
            <a:r>
              <a:rPr lang="zh-CN" altLang="en-US" sz="2200" dirty="0">
                <a:solidFill>
                  <a:srgbClr val="0000FF"/>
                </a:solidFill>
              </a:rPr>
              <a:t>）</a:t>
            </a:r>
            <a:r>
              <a:rPr lang="zh-CN" altLang="en-US" sz="2200" dirty="0"/>
              <a:t>。变量</a:t>
            </a:r>
            <a:r>
              <a:rPr lang="en-US" altLang="zh-CN" sz="2200" dirty="0"/>
              <a:t>C</a:t>
            </a:r>
            <a:r>
              <a:rPr lang="zh-CN" altLang="en-US" sz="2200" dirty="0"/>
              <a:t>和</a:t>
            </a:r>
            <a:r>
              <a:rPr lang="en-US" altLang="zh-CN" sz="2200" dirty="0"/>
              <a:t>D</a:t>
            </a:r>
            <a:r>
              <a:rPr lang="zh-CN" altLang="en-US" sz="2200" dirty="0"/>
              <a:t>都有三个可能的取值</a:t>
            </a:r>
            <a:r>
              <a:rPr lang="zh-CN" altLang="en-US" sz="2200" dirty="0">
                <a:solidFill>
                  <a:srgbClr val="0000FF"/>
                </a:solidFill>
              </a:rPr>
              <a:t>（</a:t>
            </a:r>
            <a:r>
              <a:rPr lang="en-US" altLang="zh-CN" sz="2200" dirty="0">
                <a:solidFill>
                  <a:srgbClr val="0000FF"/>
                </a:solidFill>
              </a:rPr>
              <a:t>C1</a:t>
            </a:r>
            <a:r>
              <a:rPr lang="zh-CN" altLang="en-US" sz="2200" dirty="0">
                <a:solidFill>
                  <a:srgbClr val="0000FF"/>
                </a:solidFill>
              </a:rPr>
              <a:t>、 </a:t>
            </a:r>
            <a:r>
              <a:rPr lang="en-US" altLang="zh-CN" sz="2200" dirty="0">
                <a:solidFill>
                  <a:srgbClr val="0000FF"/>
                </a:solidFill>
              </a:rPr>
              <a:t>C2</a:t>
            </a:r>
            <a:r>
              <a:rPr lang="zh-CN" altLang="en-US" sz="2200" dirty="0">
                <a:solidFill>
                  <a:srgbClr val="0000FF"/>
                </a:solidFill>
              </a:rPr>
              <a:t>、</a:t>
            </a:r>
            <a:r>
              <a:rPr lang="en-US" altLang="zh-CN" sz="2200" dirty="0">
                <a:solidFill>
                  <a:srgbClr val="0000FF"/>
                </a:solidFill>
              </a:rPr>
              <a:t>C3</a:t>
            </a:r>
            <a:r>
              <a:rPr lang="zh-CN" altLang="en-US" sz="2200" dirty="0">
                <a:solidFill>
                  <a:srgbClr val="0000FF"/>
                </a:solidFill>
              </a:rPr>
              <a:t> ）</a:t>
            </a:r>
            <a:r>
              <a:rPr lang="zh-CN" altLang="en-US" sz="2200" dirty="0" smtClean="0"/>
              <a:t>和</a:t>
            </a:r>
            <a:r>
              <a:rPr lang="zh-CN" altLang="en-US" sz="2200" dirty="0">
                <a:solidFill>
                  <a:srgbClr val="0000FF"/>
                </a:solidFill>
              </a:rPr>
              <a:t>（ </a:t>
            </a:r>
            <a:r>
              <a:rPr lang="en-US" altLang="zh-CN" sz="2200" dirty="0">
                <a:solidFill>
                  <a:srgbClr val="0000FF"/>
                </a:solidFill>
              </a:rPr>
              <a:t>D1</a:t>
            </a:r>
            <a:r>
              <a:rPr lang="zh-CN" altLang="en-US" sz="2200" dirty="0">
                <a:solidFill>
                  <a:srgbClr val="0000FF"/>
                </a:solidFill>
              </a:rPr>
              <a:t>、</a:t>
            </a:r>
            <a:r>
              <a:rPr lang="en-US" altLang="zh-CN" sz="2200" dirty="0">
                <a:solidFill>
                  <a:srgbClr val="0000FF"/>
                </a:solidFill>
              </a:rPr>
              <a:t>D2</a:t>
            </a:r>
            <a:r>
              <a:rPr lang="zh-CN" altLang="en-US" sz="2200" dirty="0">
                <a:solidFill>
                  <a:srgbClr val="0000FF"/>
                </a:solidFill>
              </a:rPr>
              <a:t>、</a:t>
            </a:r>
            <a:r>
              <a:rPr lang="en-US" altLang="zh-CN" sz="2200" dirty="0">
                <a:solidFill>
                  <a:srgbClr val="0000FF"/>
                </a:solidFill>
              </a:rPr>
              <a:t>D3</a:t>
            </a:r>
            <a:r>
              <a:rPr lang="zh-CN" altLang="en-US" sz="2200" dirty="0">
                <a:solidFill>
                  <a:srgbClr val="0000FF"/>
                </a:solidFill>
              </a:rPr>
              <a:t>）</a:t>
            </a:r>
            <a:r>
              <a:rPr lang="zh-CN" altLang="en-US" sz="2200" dirty="0"/>
              <a:t>变量</a:t>
            </a:r>
            <a:r>
              <a:rPr lang="en-US" altLang="zh-CN" sz="2200" dirty="0"/>
              <a:t>E</a:t>
            </a:r>
            <a:r>
              <a:rPr lang="zh-CN" altLang="en-US" sz="2200" dirty="0"/>
              <a:t>有六个可能的取值</a:t>
            </a:r>
            <a:r>
              <a:rPr lang="zh-CN" altLang="en-US" sz="2200" dirty="0">
                <a:solidFill>
                  <a:srgbClr val="0000FF"/>
                </a:solidFill>
              </a:rPr>
              <a:t>（</a:t>
            </a:r>
            <a:r>
              <a:rPr lang="en-US" altLang="zh-CN" sz="2200" dirty="0">
                <a:solidFill>
                  <a:srgbClr val="0000FF"/>
                </a:solidFill>
              </a:rPr>
              <a:t>E1</a:t>
            </a:r>
            <a:r>
              <a:rPr lang="zh-CN" altLang="en-US" sz="2200" dirty="0">
                <a:solidFill>
                  <a:srgbClr val="0000FF"/>
                </a:solidFill>
              </a:rPr>
              <a:t>、</a:t>
            </a:r>
            <a:r>
              <a:rPr lang="en-US" altLang="zh-CN" sz="2200" dirty="0">
                <a:solidFill>
                  <a:srgbClr val="0000FF"/>
                </a:solidFill>
              </a:rPr>
              <a:t>E2</a:t>
            </a:r>
            <a:r>
              <a:rPr lang="zh-CN" altLang="en-US" sz="2200" dirty="0">
                <a:solidFill>
                  <a:srgbClr val="0000FF"/>
                </a:solidFill>
              </a:rPr>
              <a:t>、</a:t>
            </a:r>
            <a:r>
              <a:rPr lang="en-US" altLang="zh-CN" sz="2200" dirty="0">
                <a:solidFill>
                  <a:srgbClr val="0000FF"/>
                </a:solidFill>
              </a:rPr>
              <a:t>E3</a:t>
            </a:r>
            <a:r>
              <a:rPr lang="zh-CN" altLang="en-US" sz="2200" dirty="0">
                <a:solidFill>
                  <a:srgbClr val="0000FF"/>
                </a:solidFill>
              </a:rPr>
              <a:t>、</a:t>
            </a:r>
            <a:r>
              <a:rPr lang="en-US" altLang="zh-CN" sz="2200" dirty="0">
                <a:solidFill>
                  <a:srgbClr val="0000FF"/>
                </a:solidFill>
              </a:rPr>
              <a:t>E4</a:t>
            </a:r>
            <a:r>
              <a:rPr lang="zh-CN" altLang="en-US" sz="2200" dirty="0">
                <a:solidFill>
                  <a:srgbClr val="0000FF"/>
                </a:solidFill>
              </a:rPr>
              <a:t>、</a:t>
            </a:r>
            <a:r>
              <a:rPr lang="en-US" altLang="zh-CN" sz="2200" dirty="0">
                <a:solidFill>
                  <a:srgbClr val="0000FF"/>
                </a:solidFill>
              </a:rPr>
              <a:t>E5</a:t>
            </a:r>
            <a:r>
              <a:rPr lang="zh-CN" altLang="en-US" sz="2200" dirty="0">
                <a:solidFill>
                  <a:srgbClr val="0000FF"/>
                </a:solidFill>
              </a:rPr>
              <a:t>、</a:t>
            </a:r>
            <a:r>
              <a:rPr lang="en-US" altLang="zh-CN" sz="2200" dirty="0">
                <a:solidFill>
                  <a:srgbClr val="0000FF"/>
                </a:solidFill>
              </a:rPr>
              <a:t>E6</a:t>
            </a:r>
            <a:r>
              <a:rPr lang="zh-CN" altLang="en-US" sz="2200" dirty="0">
                <a:solidFill>
                  <a:srgbClr val="0000FF"/>
                </a:solidFill>
              </a:rPr>
              <a:t>）</a:t>
            </a:r>
          </a:p>
          <a:p>
            <a:pPr marL="531450" indent="-457200">
              <a:spcAft>
                <a:spcPts val="0"/>
              </a:spcAft>
            </a:pPr>
            <a:r>
              <a:rPr lang="zh-CN" altLang="en-US" dirty="0"/>
              <a:t>选择的正交表，必须满足表中</a:t>
            </a:r>
          </a:p>
          <a:p>
            <a:pPr marL="1295400" lvl="2" indent="-381000">
              <a:lnSpc>
                <a:spcPct val="130000"/>
              </a:lnSpc>
              <a:buFont typeface="Wingdings" pitchFamily="2" charset="2"/>
              <a:buAutoNum type="arabicPeriod"/>
            </a:pPr>
            <a:r>
              <a:rPr lang="zh-CN" altLang="en-US" sz="2000" dirty="0"/>
              <a:t>因子数</a:t>
            </a:r>
            <a:r>
              <a:rPr lang="en-US" altLang="zh-CN" sz="2000" dirty="0"/>
              <a:t>&gt;=5</a:t>
            </a:r>
          </a:p>
          <a:p>
            <a:pPr marL="1295400" lvl="2" indent="-381000">
              <a:lnSpc>
                <a:spcPct val="130000"/>
              </a:lnSpc>
              <a:buFont typeface="Wingdings" pitchFamily="2" charset="2"/>
              <a:buAutoNum type="arabicPeriod"/>
            </a:pPr>
            <a:r>
              <a:rPr lang="zh-CN" altLang="en-US" sz="2000" dirty="0"/>
              <a:t>水平数</a:t>
            </a:r>
          </a:p>
          <a:p>
            <a:pPr marL="1714500" lvl="3" indent="-342900">
              <a:lnSpc>
                <a:spcPct val="130000"/>
              </a:lnSpc>
            </a:pPr>
            <a:r>
              <a:rPr lang="en-US" altLang="zh-CN" sz="1800" dirty="0"/>
              <a:t>2</a:t>
            </a:r>
            <a:r>
              <a:rPr lang="zh-CN" altLang="en-US" sz="1800" dirty="0"/>
              <a:t>个因子的水平数</a:t>
            </a:r>
            <a:r>
              <a:rPr lang="en-US" altLang="zh-CN" sz="1800" dirty="0"/>
              <a:t>&gt;=2</a:t>
            </a:r>
          </a:p>
          <a:p>
            <a:pPr marL="1714500" lvl="3" indent="-342900">
              <a:lnSpc>
                <a:spcPct val="130000"/>
              </a:lnSpc>
            </a:pPr>
            <a:r>
              <a:rPr lang="en-US" altLang="zh-CN" sz="1800" dirty="0"/>
              <a:t>2</a:t>
            </a:r>
            <a:r>
              <a:rPr lang="zh-CN" altLang="en-US" sz="1800" dirty="0"/>
              <a:t>个因子的水平数</a:t>
            </a:r>
            <a:r>
              <a:rPr lang="en-US" altLang="zh-CN" sz="1800" dirty="0"/>
              <a:t>&gt;=3</a:t>
            </a:r>
          </a:p>
          <a:p>
            <a:pPr marL="1714500" lvl="3" indent="-342900">
              <a:lnSpc>
                <a:spcPct val="130000"/>
              </a:lnSpc>
            </a:pPr>
            <a:r>
              <a:rPr lang="en-US" altLang="zh-CN" sz="1800" dirty="0"/>
              <a:t>1</a:t>
            </a:r>
            <a:r>
              <a:rPr lang="zh-CN" altLang="en-US" sz="1800" dirty="0"/>
              <a:t>个因子的水平数</a:t>
            </a:r>
            <a:r>
              <a:rPr lang="en-US" altLang="zh-CN" sz="1800" dirty="0"/>
              <a:t>&gt;=6</a:t>
            </a:r>
          </a:p>
          <a:p>
            <a:pPr marL="1714500" lvl="3" indent="-342900">
              <a:lnSpc>
                <a:spcPct val="130000"/>
              </a:lnSpc>
            </a:pPr>
            <a:r>
              <a:rPr lang="zh-CN" altLang="en-US" sz="1800" dirty="0"/>
              <a:t>满足上面条件的正交表有两个：</a:t>
            </a:r>
            <a:r>
              <a:rPr lang="en-US" altLang="zh-CN" sz="1800" b="1" dirty="0">
                <a:solidFill>
                  <a:srgbClr val="FF0000"/>
                </a:solidFill>
              </a:rPr>
              <a:t>L</a:t>
            </a:r>
            <a:r>
              <a:rPr lang="en-US" altLang="zh-CN" sz="1800" b="1" baseline="-25000" dirty="0">
                <a:solidFill>
                  <a:srgbClr val="FF0000"/>
                </a:solidFill>
              </a:rPr>
              <a:t>49</a:t>
            </a:r>
            <a:r>
              <a:rPr lang="zh-CN" altLang="en-US" sz="1800" b="1" dirty="0">
                <a:solidFill>
                  <a:srgbClr val="FF0000"/>
                </a:solidFill>
              </a:rPr>
              <a:t>（</a:t>
            </a:r>
            <a:r>
              <a:rPr lang="en-US" altLang="zh-CN" sz="1800" b="1" dirty="0">
                <a:solidFill>
                  <a:srgbClr val="FF0000"/>
                </a:solidFill>
              </a:rPr>
              <a:t>7</a:t>
            </a:r>
            <a:r>
              <a:rPr lang="en-US" altLang="zh-CN" sz="1800" b="1" baseline="30000" dirty="0">
                <a:solidFill>
                  <a:srgbClr val="FF0000"/>
                </a:solidFill>
              </a:rPr>
              <a:t>8</a:t>
            </a:r>
            <a:r>
              <a:rPr lang="zh-CN" altLang="en-US" sz="1800" b="1" dirty="0">
                <a:solidFill>
                  <a:srgbClr val="FF0000"/>
                </a:solidFill>
              </a:rPr>
              <a:t>），</a:t>
            </a:r>
            <a:r>
              <a:rPr lang="en-US" altLang="zh-CN" sz="1800" b="1" dirty="0">
                <a:solidFill>
                  <a:srgbClr val="FF0000"/>
                </a:solidFill>
              </a:rPr>
              <a:t>L</a:t>
            </a:r>
            <a:r>
              <a:rPr lang="en-US" altLang="zh-CN" sz="1800" b="1" baseline="-25000" dirty="0">
                <a:solidFill>
                  <a:srgbClr val="FF0000"/>
                </a:solidFill>
              </a:rPr>
              <a:t>18</a:t>
            </a:r>
            <a:r>
              <a:rPr lang="zh-CN" altLang="en-US" sz="1800" b="1" dirty="0">
                <a:solidFill>
                  <a:srgbClr val="FF0000"/>
                </a:solidFill>
              </a:rPr>
              <a:t>（</a:t>
            </a:r>
            <a:r>
              <a:rPr lang="en-US" altLang="zh-CN" sz="1800" b="1" dirty="0">
                <a:solidFill>
                  <a:srgbClr val="FF0000"/>
                </a:solidFill>
              </a:rPr>
              <a:t>3</a:t>
            </a:r>
            <a:r>
              <a:rPr lang="en-US" altLang="zh-CN" sz="1800" b="1" baseline="30000" dirty="0">
                <a:solidFill>
                  <a:srgbClr val="FF0000"/>
                </a:solidFill>
              </a:rPr>
              <a:t>6</a:t>
            </a:r>
            <a:r>
              <a:rPr lang="en-US" altLang="zh-CN" sz="1800" b="1" dirty="0">
                <a:solidFill>
                  <a:srgbClr val="FF0000"/>
                </a:solidFill>
              </a:rPr>
              <a:t>6</a:t>
            </a:r>
            <a:r>
              <a:rPr lang="en-US" altLang="zh-CN" sz="1800" b="1" baseline="30000" dirty="0">
                <a:solidFill>
                  <a:srgbClr val="FF0000"/>
                </a:solidFill>
              </a:rPr>
              <a:t>1</a:t>
            </a:r>
            <a:r>
              <a:rPr lang="zh-CN" altLang="en-US" sz="1800" b="1" dirty="0">
                <a:solidFill>
                  <a:srgbClr val="FF0000"/>
                </a:solidFill>
              </a:rPr>
              <a:t>）</a:t>
            </a:r>
          </a:p>
          <a:p>
            <a:pPr marL="1295400" lvl="2" indent="-381000">
              <a:lnSpc>
                <a:spcPct val="130000"/>
              </a:lnSpc>
            </a:pPr>
            <a:r>
              <a:rPr lang="zh-CN" altLang="en-US" sz="2000" dirty="0"/>
              <a:t>取行数最小的</a:t>
            </a:r>
            <a:r>
              <a:rPr lang="en-US" altLang="zh-CN" sz="2000" dirty="0">
                <a:solidFill>
                  <a:srgbClr val="FF0000"/>
                </a:solidFill>
              </a:rPr>
              <a:t>L</a:t>
            </a:r>
            <a:r>
              <a:rPr lang="en-US" altLang="zh-CN" sz="2000" baseline="-25000" dirty="0">
                <a:solidFill>
                  <a:srgbClr val="FF0000"/>
                </a:solidFill>
              </a:rPr>
              <a:t>18</a:t>
            </a:r>
            <a:r>
              <a:rPr lang="zh-CN" altLang="en-US" sz="2000" dirty="0">
                <a:solidFill>
                  <a:srgbClr val="FF0000"/>
                </a:solidFill>
              </a:rPr>
              <a:t>（</a:t>
            </a:r>
            <a:r>
              <a:rPr lang="en-US" altLang="zh-CN" sz="2000" dirty="0">
                <a:solidFill>
                  <a:srgbClr val="FF0000"/>
                </a:solidFill>
              </a:rPr>
              <a:t>3</a:t>
            </a:r>
            <a:r>
              <a:rPr lang="en-US" altLang="zh-CN" sz="2000" baseline="30000" dirty="0">
                <a:solidFill>
                  <a:srgbClr val="FF0000"/>
                </a:solidFill>
              </a:rPr>
              <a:t>6</a:t>
            </a:r>
            <a:r>
              <a:rPr lang="en-US" altLang="zh-CN" sz="2000" dirty="0">
                <a:solidFill>
                  <a:srgbClr val="FF0000"/>
                </a:solidFill>
              </a:rPr>
              <a:t>6</a:t>
            </a:r>
            <a:r>
              <a:rPr lang="en-US" altLang="zh-CN" sz="2000" baseline="30000" dirty="0">
                <a:solidFill>
                  <a:srgbClr val="FF0000"/>
                </a:solidFill>
              </a:rPr>
              <a:t>1</a:t>
            </a:r>
            <a:r>
              <a:rPr lang="zh-CN" altLang="en-US" sz="2000" dirty="0">
                <a:solidFill>
                  <a:srgbClr val="FF0000"/>
                </a:solidFill>
              </a:rPr>
              <a:t>）</a:t>
            </a:r>
          </a:p>
        </p:txBody>
      </p:sp>
    </p:spTree>
    <p:extLst>
      <p:ext uri="{BB962C8B-B14F-4D97-AF65-F5344CB8AC3E}">
        <p14:creationId xmlns:p14="http://schemas.microsoft.com/office/powerpoint/2010/main" val="2086824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6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37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376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137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zh-CN" altLang="en-US"/>
              <a:t>选择正交表</a:t>
            </a:r>
          </a:p>
        </p:txBody>
      </p:sp>
      <p:sp>
        <p:nvSpPr>
          <p:cNvPr id="1014787" name="Rectangle 3"/>
          <p:cNvSpPr>
            <a:spLocks noGrp="1" noChangeArrowheads="1"/>
          </p:cNvSpPr>
          <p:nvPr>
            <p:ph type="body" idx="1"/>
          </p:nvPr>
        </p:nvSpPr>
        <p:spPr>
          <a:xfrm>
            <a:off x="395288" y="914400"/>
            <a:ext cx="8353425" cy="503238"/>
          </a:xfrm>
        </p:spPr>
        <p:txBody>
          <a:bodyPr/>
          <a:lstStyle/>
          <a:p>
            <a:pPr marL="533400" indent="-533400">
              <a:lnSpc>
                <a:spcPct val="130000"/>
              </a:lnSpc>
            </a:pPr>
            <a:r>
              <a:rPr lang="en-US" altLang="zh-CN" sz="2400" dirty="0"/>
              <a:t>L</a:t>
            </a:r>
            <a:r>
              <a:rPr lang="en-US" altLang="zh-CN" sz="2400" baseline="-25000" dirty="0"/>
              <a:t>18</a:t>
            </a:r>
            <a:r>
              <a:rPr lang="zh-CN" altLang="en-US" sz="2400" dirty="0"/>
              <a:t>（</a:t>
            </a:r>
            <a:r>
              <a:rPr lang="en-US" altLang="zh-CN" sz="2400" dirty="0"/>
              <a:t>3</a:t>
            </a:r>
            <a:r>
              <a:rPr lang="en-US" altLang="zh-CN" sz="2400" baseline="30000" dirty="0"/>
              <a:t>6</a:t>
            </a:r>
            <a:r>
              <a:rPr lang="en-US" altLang="zh-CN" sz="2400" dirty="0"/>
              <a:t>6</a:t>
            </a:r>
            <a:r>
              <a:rPr lang="en-US" altLang="zh-CN" sz="2400" baseline="30000" dirty="0"/>
              <a:t>1</a:t>
            </a:r>
            <a:r>
              <a:rPr lang="zh-CN" altLang="en-US" sz="2400" dirty="0"/>
              <a:t>）正交表</a:t>
            </a:r>
            <a:endParaRPr lang="zh-CN" altLang="en-US" sz="2000" dirty="0"/>
          </a:p>
        </p:txBody>
      </p:sp>
      <p:pic>
        <p:nvPicPr>
          <p:cNvPr id="1014788" name="Picture 4"/>
          <p:cNvPicPr>
            <a:picLocks noChangeAspect="1" noChangeArrowheads="1"/>
          </p:cNvPicPr>
          <p:nvPr/>
        </p:nvPicPr>
        <p:blipFill>
          <a:blip r:embed="rId3"/>
          <a:srcRect/>
          <a:stretch>
            <a:fillRect/>
          </a:stretch>
        </p:blipFill>
        <p:spPr bwMode="auto">
          <a:xfrm>
            <a:off x="305596" y="1499657"/>
            <a:ext cx="3673473" cy="4674660"/>
          </a:xfrm>
          <a:prstGeom prst="rect">
            <a:avLst/>
          </a:prstGeom>
          <a:noFill/>
          <a:ln w="9525" algn="ctr">
            <a:noFill/>
            <a:miter lim="800000"/>
            <a:headEnd/>
            <a:tailEnd/>
          </a:ln>
          <a:effectLst/>
        </p:spPr>
      </p:pic>
      <p:pic>
        <p:nvPicPr>
          <p:cNvPr id="1014789" name="Picture 5"/>
          <p:cNvPicPr>
            <a:picLocks noChangeAspect="1" noChangeArrowheads="1"/>
          </p:cNvPicPr>
          <p:nvPr/>
        </p:nvPicPr>
        <p:blipFill>
          <a:blip r:embed="rId4"/>
          <a:srcRect/>
          <a:stretch>
            <a:fillRect/>
          </a:stretch>
        </p:blipFill>
        <p:spPr bwMode="auto">
          <a:xfrm>
            <a:off x="4681538" y="1820862"/>
            <a:ext cx="3168650" cy="4032250"/>
          </a:xfrm>
          <a:prstGeom prst="rect">
            <a:avLst/>
          </a:prstGeom>
          <a:noFill/>
          <a:ln w="9525" algn="ctr">
            <a:noFill/>
            <a:miter lim="800000"/>
            <a:headEnd/>
            <a:tailEnd/>
          </a:ln>
          <a:effectLst/>
        </p:spPr>
      </p:pic>
      <p:sp>
        <p:nvSpPr>
          <p:cNvPr id="1014790" name="Line 6"/>
          <p:cNvSpPr>
            <a:spLocks noChangeShapeType="1"/>
          </p:cNvSpPr>
          <p:nvPr/>
        </p:nvSpPr>
        <p:spPr bwMode="auto">
          <a:xfrm>
            <a:off x="7058025" y="1676400"/>
            <a:ext cx="0" cy="4249737"/>
          </a:xfrm>
          <a:prstGeom prst="line">
            <a:avLst/>
          </a:prstGeom>
          <a:noFill/>
          <a:ln w="57150">
            <a:solidFill>
              <a:schemeClr val="tx2"/>
            </a:solidFill>
            <a:round/>
            <a:headEnd/>
            <a:tailEnd/>
          </a:ln>
          <a:effectLst/>
        </p:spPr>
        <p:txBody>
          <a:bodyPr wrap="none" anchor="ctr"/>
          <a:lstStyle/>
          <a:p>
            <a:endParaRPr lang="zh-CN" altLang="en-US"/>
          </a:p>
        </p:txBody>
      </p:sp>
      <p:sp>
        <p:nvSpPr>
          <p:cNvPr id="1014791" name="Line 7"/>
          <p:cNvSpPr>
            <a:spLocks noChangeShapeType="1"/>
          </p:cNvSpPr>
          <p:nvPr/>
        </p:nvSpPr>
        <p:spPr bwMode="auto">
          <a:xfrm>
            <a:off x="7381875" y="1676400"/>
            <a:ext cx="0" cy="4249737"/>
          </a:xfrm>
          <a:prstGeom prst="line">
            <a:avLst/>
          </a:prstGeom>
          <a:noFill/>
          <a:ln w="57150">
            <a:solidFill>
              <a:schemeClr val="tx2"/>
            </a:solidFill>
            <a:round/>
            <a:headEnd/>
            <a:tailEnd/>
          </a:ln>
          <a:effectLst/>
        </p:spPr>
        <p:txBody>
          <a:bodyPr wrap="none" anchor="ctr"/>
          <a:lstStyle/>
          <a:p>
            <a:endParaRPr lang="zh-CN" altLang="en-US"/>
          </a:p>
        </p:txBody>
      </p:sp>
      <p:sp>
        <p:nvSpPr>
          <p:cNvPr id="1014792" name="Line 8"/>
          <p:cNvSpPr>
            <a:spLocks noChangeShapeType="1"/>
          </p:cNvSpPr>
          <p:nvPr/>
        </p:nvSpPr>
        <p:spPr bwMode="auto">
          <a:xfrm flipH="1">
            <a:off x="5762625" y="4672012"/>
            <a:ext cx="0" cy="1181100"/>
          </a:xfrm>
          <a:prstGeom prst="line">
            <a:avLst/>
          </a:prstGeom>
          <a:noFill/>
          <a:ln w="57150">
            <a:solidFill>
              <a:schemeClr val="tx2"/>
            </a:solidFill>
            <a:round/>
            <a:headEnd/>
            <a:tailEnd/>
          </a:ln>
          <a:effectLst/>
        </p:spPr>
        <p:txBody>
          <a:bodyPr wrap="none" anchor="ctr"/>
          <a:lstStyle/>
          <a:p>
            <a:endParaRPr lang="zh-CN" altLang="en-US"/>
          </a:p>
        </p:txBody>
      </p:sp>
      <p:sp>
        <p:nvSpPr>
          <p:cNvPr id="1014793" name="Line 9"/>
          <p:cNvSpPr>
            <a:spLocks noChangeShapeType="1"/>
          </p:cNvSpPr>
          <p:nvPr/>
        </p:nvSpPr>
        <p:spPr bwMode="auto">
          <a:xfrm flipH="1">
            <a:off x="6086475" y="3044825"/>
            <a:ext cx="0" cy="323850"/>
          </a:xfrm>
          <a:prstGeom prst="line">
            <a:avLst/>
          </a:prstGeom>
          <a:noFill/>
          <a:ln w="57150">
            <a:solidFill>
              <a:schemeClr val="tx2"/>
            </a:solidFill>
            <a:round/>
            <a:headEnd/>
            <a:tailEnd/>
          </a:ln>
          <a:effectLst/>
        </p:spPr>
        <p:txBody>
          <a:bodyPr wrap="none" anchor="ctr"/>
          <a:lstStyle/>
          <a:p>
            <a:endParaRPr lang="zh-CN" altLang="en-US"/>
          </a:p>
        </p:txBody>
      </p:sp>
      <p:sp>
        <p:nvSpPr>
          <p:cNvPr id="1014794" name="Line 10"/>
          <p:cNvSpPr>
            <a:spLocks noChangeShapeType="1"/>
          </p:cNvSpPr>
          <p:nvPr/>
        </p:nvSpPr>
        <p:spPr bwMode="auto">
          <a:xfrm flipH="1">
            <a:off x="6086475" y="4270375"/>
            <a:ext cx="0" cy="323850"/>
          </a:xfrm>
          <a:prstGeom prst="line">
            <a:avLst/>
          </a:prstGeom>
          <a:noFill/>
          <a:ln w="57150">
            <a:solidFill>
              <a:schemeClr val="tx2"/>
            </a:solidFill>
            <a:round/>
            <a:headEnd/>
            <a:tailEnd/>
          </a:ln>
          <a:effectLst/>
        </p:spPr>
        <p:txBody>
          <a:bodyPr wrap="none" anchor="ctr"/>
          <a:lstStyle/>
          <a:p>
            <a:endParaRPr lang="zh-CN" altLang="en-US"/>
          </a:p>
        </p:txBody>
      </p:sp>
      <p:sp>
        <p:nvSpPr>
          <p:cNvPr id="1014795" name="Line 11"/>
          <p:cNvSpPr>
            <a:spLocks noChangeShapeType="1"/>
          </p:cNvSpPr>
          <p:nvPr/>
        </p:nvSpPr>
        <p:spPr bwMode="auto">
          <a:xfrm flipH="1">
            <a:off x="6086475" y="5457825"/>
            <a:ext cx="0" cy="323850"/>
          </a:xfrm>
          <a:prstGeom prst="line">
            <a:avLst/>
          </a:prstGeom>
          <a:noFill/>
          <a:ln w="57150">
            <a:solidFill>
              <a:schemeClr val="tx2"/>
            </a:solidFill>
            <a:round/>
            <a:headEnd/>
            <a:tailEnd/>
          </a:ln>
          <a:effectLst/>
        </p:spPr>
        <p:txBody>
          <a:bodyPr wrap="none" anchor="ctr"/>
          <a:lstStyle/>
          <a:p>
            <a:endParaRPr lang="zh-CN" altLang="en-US"/>
          </a:p>
        </p:txBody>
      </p:sp>
      <p:sp>
        <p:nvSpPr>
          <p:cNvPr id="1014796" name="AutoShape 12"/>
          <p:cNvSpPr>
            <a:spLocks noChangeArrowheads="1"/>
          </p:cNvSpPr>
          <p:nvPr/>
        </p:nvSpPr>
        <p:spPr bwMode="auto">
          <a:xfrm>
            <a:off x="4070350" y="3944937"/>
            <a:ext cx="539750" cy="215900"/>
          </a:xfrm>
          <a:prstGeom prst="rightArrow">
            <a:avLst>
              <a:gd name="adj1" fmla="val 50000"/>
              <a:gd name="adj2" fmla="val 62500"/>
            </a:avLst>
          </a:prstGeom>
          <a:noFill/>
          <a:ln w="9525" algn="ctr">
            <a:solidFill>
              <a:schemeClr val="tx2"/>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4082465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790"/>
                                        </p:tgtEl>
                                        <p:attrNameLst>
                                          <p:attrName>style.visibility</p:attrName>
                                        </p:attrNameLst>
                                      </p:cBhvr>
                                      <p:to>
                                        <p:strVal val="visible"/>
                                      </p:to>
                                    </p:set>
                                    <p:animEffect transition="in" filter="blinds(horizontal)">
                                      <p:cBhvr>
                                        <p:cTn id="7" dur="500"/>
                                        <p:tgtEl>
                                          <p:spTgt spid="10147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4791"/>
                                        </p:tgtEl>
                                        <p:attrNameLst>
                                          <p:attrName>style.visibility</p:attrName>
                                        </p:attrNameLst>
                                      </p:cBhvr>
                                      <p:to>
                                        <p:strVal val="visible"/>
                                      </p:to>
                                    </p:set>
                                    <p:animEffect transition="in" filter="blinds(horizontal)">
                                      <p:cBhvr>
                                        <p:cTn id="12" dur="500"/>
                                        <p:tgtEl>
                                          <p:spTgt spid="10147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4792"/>
                                        </p:tgtEl>
                                        <p:attrNameLst>
                                          <p:attrName>style.visibility</p:attrName>
                                        </p:attrNameLst>
                                      </p:cBhvr>
                                      <p:to>
                                        <p:strVal val="visible"/>
                                      </p:to>
                                    </p:set>
                                    <p:animEffect transition="in" filter="blinds(horizontal)">
                                      <p:cBhvr>
                                        <p:cTn id="17" dur="500"/>
                                        <p:tgtEl>
                                          <p:spTgt spid="10147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4793"/>
                                        </p:tgtEl>
                                        <p:attrNameLst>
                                          <p:attrName>style.visibility</p:attrName>
                                        </p:attrNameLst>
                                      </p:cBhvr>
                                      <p:to>
                                        <p:strVal val="visible"/>
                                      </p:to>
                                    </p:set>
                                    <p:animEffect transition="in" filter="blinds(horizontal)">
                                      <p:cBhvr>
                                        <p:cTn id="22" dur="500"/>
                                        <p:tgtEl>
                                          <p:spTgt spid="10147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4794"/>
                                        </p:tgtEl>
                                        <p:attrNameLst>
                                          <p:attrName>style.visibility</p:attrName>
                                        </p:attrNameLst>
                                      </p:cBhvr>
                                      <p:to>
                                        <p:strVal val="visible"/>
                                      </p:to>
                                    </p:set>
                                    <p:animEffect transition="in" filter="blinds(horizontal)">
                                      <p:cBhvr>
                                        <p:cTn id="27" dur="500"/>
                                        <p:tgtEl>
                                          <p:spTgt spid="10147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4795"/>
                                        </p:tgtEl>
                                        <p:attrNameLst>
                                          <p:attrName>style.visibility</p:attrName>
                                        </p:attrNameLst>
                                      </p:cBhvr>
                                      <p:to>
                                        <p:strVal val="visible"/>
                                      </p:to>
                                    </p:set>
                                    <p:animEffect transition="in" filter="blinds(horizontal)">
                                      <p:cBhvr>
                                        <p:cTn id="32" dur="500"/>
                                        <p:tgtEl>
                                          <p:spTgt spid="101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90" grpId="0" animBg="1"/>
      <p:bldP spid="1014791" grpId="0" animBg="1"/>
      <p:bldP spid="1014792" grpId="0" animBg="1"/>
      <p:bldP spid="1014793" grpId="0" animBg="1"/>
      <p:bldP spid="1014794" grpId="0" animBg="1"/>
      <p:bldP spid="101479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lang="zh-CN" altLang="en-US"/>
              <a:t>选择正交表</a:t>
            </a:r>
          </a:p>
        </p:txBody>
      </p:sp>
      <p:sp>
        <p:nvSpPr>
          <p:cNvPr id="1015811" name="Rectangle 3"/>
          <p:cNvSpPr>
            <a:spLocks noGrp="1" noChangeArrowheads="1"/>
          </p:cNvSpPr>
          <p:nvPr>
            <p:ph type="body" idx="1"/>
          </p:nvPr>
        </p:nvSpPr>
        <p:spPr>
          <a:xfrm>
            <a:off x="123825" y="1066800"/>
            <a:ext cx="3960813" cy="5181600"/>
          </a:xfrm>
        </p:spPr>
        <p:txBody>
          <a:bodyPr/>
          <a:lstStyle/>
          <a:p>
            <a:pPr marL="533400" indent="-533400">
              <a:lnSpc>
                <a:spcPct val="110000"/>
              </a:lnSpc>
            </a:pPr>
            <a:r>
              <a:rPr lang="zh-CN" altLang="en-US" sz="2400" dirty="0"/>
              <a:t>最终的结果</a:t>
            </a:r>
          </a:p>
          <a:p>
            <a:pPr marL="914400" lvl="1" indent="-457200">
              <a:lnSpc>
                <a:spcPct val="110000"/>
              </a:lnSpc>
            </a:pPr>
            <a:r>
              <a:rPr lang="en-US" altLang="zh-CN" dirty="0"/>
              <a:t>A:0-&gt;A1,1-&gt;A2</a:t>
            </a:r>
          </a:p>
          <a:p>
            <a:pPr marL="914400" lvl="1" indent="-457200">
              <a:lnSpc>
                <a:spcPct val="110000"/>
              </a:lnSpc>
            </a:pPr>
            <a:r>
              <a:rPr lang="en-US" altLang="zh-CN" dirty="0"/>
              <a:t>B:0-&gt;B1,1-&gt;B2</a:t>
            </a:r>
          </a:p>
          <a:p>
            <a:pPr marL="914400" lvl="1" indent="-457200">
              <a:lnSpc>
                <a:spcPct val="110000"/>
              </a:lnSpc>
            </a:pPr>
            <a:r>
              <a:rPr lang="en-US" altLang="zh-CN" dirty="0"/>
              <a:t>C:0-&gt;C1,1-&gt;C2, 2-&gt;C3</a:t>
            </a:r>
          </a:p>
          <a:p>
            <a:pPr marL="914400" lvl="1" indent="-457200">
              <a:lnSpc>
                <a:spcPct val="110000"/>
              </a:lnSpc>
            </a:pPr>
            <a:r>
              <a:rPr lang="en-US" altLang="zh-CN" dirty="0"/>
              <a:t>D:0-&gt;D1,1-&gt;D2, 2-&gt;D3</a:t>
            </a:r>
          </a:p>
          <a:p>
            <a:pPr marL="914400" lvl="1" indent="-457200">
              <a:lnSpc>
                <a:spcPct val="110000"/>
              </a:lnSpc>
            </a:pPr>
            <a:r>
              <a:rPr lang="en-US" altLang="zh-CN" dirty="0"/>
              <a:t>E:0-&gt;E1,1-&gt;E2</a:t>
            </a:r>
            <a:r>
              <a:rPr lang="en-US" altLang="zh-CN" dirty="0" smtClean="0"/>
              <a:t>,        </a:t>
            </a:r>
            <a:r>
              <a:rPr lang="en-US" altLang="zh-CN" dirty="0"/>
              <a:t>2-&gt;E3,3-&gt;E4</a:t>
            </a:r>
            <a:r>
              <a:rPr lang="en-US" altLang="zh-CN" dirty="0" smtClean="0"/>
              <a:t>,        </a:t>
            </a:r>
            <a:r>
              <a:rPr lang="en-US" altLang="zh-CN" dirty="0"/>
              <a:t>4-&gt;E5,5-&gt;E6</a:t>
            </a:r>
          </a:p>
          <a:p>
            <a:pPr marL="914400" lvl="1" indent="-457200">
              <a:lnSpc>
                <a:spcPct val="110000"/>
              </a:lnSpc>
            </a:pPr>
            <a:endParaRPr lang="zh-CN" altLang="en-US" dirty="0"/>
          </a:p>
        </p:txBody>
      </p:sp>
      <p:pic>
        <p:nvPicPr>
          <p:cNvPr id="1015812" name="Picture 4"/>
          <p:cNvPicPr>
            <a:picLocks noChangeAspect="1" noChangeArrowheads="1"/>
          </p:cNvPicPr>
          <p:nvPr/>
        </p:nvPicPr>
        <p:blipFill>
          <a:blip r:embed="rId3"/>
          <a:srcRect/>
          <a:stretch>
            <a:fillRect/>
          </a:stretch>
        </p:blipFill>
        <p:spPr bwMode="auto">
          <a:xfrm>
            <a:off x="4572000" y="1701800"/>
            <a:ext cx="3779838" cy="3959225"/>
          </a:xfrm>
          <a:prstGeom prst="rect">
            <a:avLst/>
          </a:prstGeom>
          <a:noFill/>
          <a:ln w="9525" algn="ctr">
            <a:noFill/>
            <a:miter lim="800000"/>
            <a:headEnd/>
            <a:tailEnd/>
          </a:ln>
          <a:effectLst/>
        </p:spPr>
      </p:pic>
      <p:sp>
        <p:nvSpPr>
          <p:cNvPr id="1015813" name="Oval 5"/>
          <p:cNvSpPr>
            <a:spLocks noChangeArrowheads="1"/>
          </p:cNvSpPr>
          <p:nvPr/>
        </p:nvSpPr>
        <p:spPr bwMode="auto">
          <a:xfrm>
            <a:off x="5614988" y="4402138"/>
            <a:ext cx="431800" cy="1403350"/>
          </a:xfrm>
          <a:prstGeom prst="ellipse">
            <a:avLst/>
          </a:prstGeom>
          <a:noFill/>
          <a:ln w="9525" algn="ctr">
            <a:solidFill>
              <a:schemeClr val="tx2"/>
            </a:solidFill>
            <a:round/>
            <a:headEnd/>
            <a:tailEnd/>
          </a:ln>
          <a:effectLst/>
        </p:spPr>
        <p:txBody>
          <a:bodyPr wrap="none" anchor="ctr"/>
          <a:lstStyle/>
          <a:p>
            <a:endParaRPr lang="zh-CN" altLang="en-US"/>
          </a:p>
        </p:txBody>
      </p:sp>
      <p:sp>
        <p:nvSpPr>
          <p:cNvPr id="1015814" name="Oval 6"/>
          <p:cNvSpPr>
            <a:spLocks noChangeArrowheads="1"/>
          </p:cNvSpPr>
          <p:nvPr/>
        </p:nvSpPr>
        <p:spPr bwMode="auto">
          <a:xfrm>
            <a:off x="6083300" y="2817813"/>
            <a:ext cx="431800" cy="539750"/>
          </a:xfrm>
          <a:prstGeom prst="ellipse">
            <a:avLst/>
          </a:prstGeom>
          <a:noFill/>
          <a:ln w="9525" algn="ctr">
            <a:solidFill>
              <a:schemeClr val="tx2"/>
            </a:solidFill>
            <a:round/>
            <a:headEnd/>
            <a:tailEnd/>
          </a:ln>
          <a:effectLst/>
        </p:spPr>
        <p:txBody>
          <a:bodyPr wrap="none" anchor="ctr"/>
          <a:lstStyle/>
          <a:p>
            <a:endParaRPr lang="zh-CN" altLang="en-US"/>
          </a:p>
        </p:txBody>
      </p:sp>
      <p:sp>
        <p:nvSpPr>
          <p:cNvPr id="1015815" name="Oval 7"/>
          <p:cNvSpPr>
            <a:spLocks noChangeArrowheads="1"/>
          </p:cNvSpPr>
          <p:nvPr/>
        </p:nvSpPr>
        <p:spPr bwMode="auto">
          <a:xfrm>
            <a:off x="6083300" y="3970338"/>
            <a:ext cx="431800" cy="539750"/>
          </a:xfrm>
          <a:prstGeom prst="ellipse">
            <a:avLst/>
          </a:prstGeom>
          <a:noFill/>
          <a:ln w="9525" algn="ctr">
            <a:solidFill>
              <a:schemeClr val="tx2"/>
            </a:solidFill>
            <a:round/>
            <a:headEnd/>
            <a:tailEnd/>
          </a:ln>
          <a:effectLst/>
        </p:spPr>
        <p:txBody>
          <a:bodyPr wrap="none" anchor="ctr"/>
          <a:lstStyle/>
          <a:p>
            <a:endParaRPr lang="zh-CN" altLang="en-US"/>
          </a:p>
        </p:txBody>
      </p:sp>
      <p:sp>
        <p:nvSpPr>
          <p:cNvPr id="1015816" name="Oval 8"/>
          <p:cNvSpPr>
            <a:spLocks noChangeArrowheads="1"/>
          </p:cNvSpPr>
          <p:nvPr/>
        </p:nvSpPr>
        <p:spPr bwMode="auto">
          <a:xfrm>
            <a:off x="6083300" y="5194300"/>
            <a:ext cx="431800" cy="539750"/>
          </a:xfrm>
          <a:prstGeom prst="ellipse">
            <a:avLst/>
          </a:prstGeom>
          <a:noFill/>
          <a:ln w="9525" algn="ctr">
            <a:solidFill>
              <a:schemeClr val="tx2"/>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94054544"/>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zh-CN" altLang="en-US" dirty="0">
                <a:ea typeface="宋体" pitchFamily="2" charset="-122"/>
              </a:rPr>
              <a:t>实例</a:t>
            </a:r>
            <a:r>
              <a:rPr lang="en-US" altLang="zh-CN" dirty="0">
                <a:ea typeface="宋体" pitchFamily="2" charset="-122"/>
              </a:rPr>
              <a:t>1</a:t>
            </a:r>
          </a:p>
        </p:txBody>
      </p:sp>
      <p:sp>
        <p:nvSpPr>
          <p:cNvPr id="1036291" name="Rectangle 3"/>
          <p:cNvSpPr>
            <a:spLocks noGrp="1" noChangeArrowheads="1"/>
          </p:cNvSpPr>
          <p:nvPr>
            <p:ph type="body" idx="1"/>
          </p:nvPr>
        </p:nvSpPr>
        <p:spPr>
          <a:xfrm>
            <a:off x="1295400" y="1905000"/>
            <a:ext cx="5064125" cy="1304925"/>
          </a:xfrm>
        </p:spPr>
        <p:txBody>
          <a:bodyPr/>
          <a:lstStyle/>
          <a:p>
            <a:r>
              <a:rPr lang="zh-CN" altLang="en-US" sz="2400" dirty="0">
                <a:ea typeface="宋体" pitchFamily="2" charset="-122"/>
              </a:rPr>
              <a:t>员工号（</a:t>
            </a:r>
            <a:r>
              <a:rPr lang="en-US" altLang="zh-CN" sz="2400" dirty="0">
                <a:ea typeface="宋体" pitchFamily="2" charset="-122"/>
              </a:rPr>
              <a:t>ID</a:t>
            </a:r>
            <a:r>
              <a:rPr lang="zh-CN" altLang="en-US" sz="2400" dirty="0">
                <a:ea typeface="宋体" pitchFamily="2" charset="-122"/>
              </a:rPr>
              <a:t>）。</a:t>
            </a:r>
          </a:p>
          <a:p>
            <a:r>
              <a:rPr lang="zh-CN" altLang="en-US" sz="2400" dirty="0">
                <a:ea typeface="宋体" pitchFamily="2" charset="-122"/>
              </a:rPr>
              <a:t>员工姓名（</a:t>
            </a:r>
            <a:r>
              <a:rPr lang="en-US" altLang="zh-CN" sz="2400" dirty="0">
                <a:ea typeface="宋体" pitchFamily="2" charset="-122"/>
              </a:rPr>
              <a:t>Name</a:t>
            </a:r>
            <a:r>
              <a:rPr lang="zh-CN" altLang="en-US" sz="2400" dirty="0">
                <a:ea typeface="宋体" pitchFamily="2" charset="-122"/>
              </a:rPr>
              <a:t>）。</a:t>
            </a:r>
          </a:p>
          <a:p>
            <a:r>
              <a:rPr lang="zh-CN" altLang="en-US" sz="2400" dirty="0">
                <a:ea typeface="宋体" pitchFamily="2" charset="-122"/>
              </a:rPr>
              <a:t>员工邮件地址（</a:t>
            </a:r>
            <a:r>
              <a:rPr lang="en-US" altLang="zh-CN" sz="2400" dirty="0">
                <a:ea typeface="宋体" pitchFamily="2" charset="-122"/>
              </a:rPr>
              <a:t>Mail Address</a:t>
            </a:r>
            <a:r>
              <a:rPr lang="zh-CN" altLang="en-US" sz="2400" dirty="0">
                <a:ea typeface="宋体" pitchFamily="2" charset="-122"/>
              </a:rPr>
              <a:t>） </a:t>
            </a:r>
          </a:p>
        </p:txBody>
      </p:sp>
      <p:sp>
        <p:nvSpPr>
          <p:cNvPr id="1036292" name="Rectangle 4"/>
          <p:cNvSpPr>
            <a:spLocks noChangeArrowheads="1"/>
          </p:cNvSpPr>
          <p:nvPr/>
        </p:nvSpPr>
        <p:spPr bwMode="auto">
          <a:xfrm>
            <a:off x="565872" y="1009650"/>
            <a:ext cx="8353425" cy="738664"/>
          </a:xfrm>
          <a:prstGeom prst="rect">
            <a:avLst/>
          </a:prstGeom>
          <a:noFill/>
          <a:ln w="9525" algn="ctr">
            <a:noFill/>
            <a:miter lim="800000"/>
            <a:headEnd/>
            <a:tailEnd/>
          </a:ln>
          <a:effectLst/>
        </p:spPr>
        <p:txBody>
          <a:bodyPr lIns="0" tIns="0" rIns="0" bIns="0">
            <a:spAutoFit/>
          </a:bodyPr>
          <a:lstStyle/>
          <a:p>
            <a:pPr eaLnBrk="1" hangingPunct="1">
              <a:spcBef>
                <a:spcPct val="50000"/>
              </a:spcBef>
            </a:pPr>
            <a:r>
              <a:rPr lang="zh-CN" altLang="en-US" sz="2400" i="0" dirty="0" smtClean="0">
                <a:solidFill>
                  <a:srgbClr val="0000FF"/>
                </a:solidFill>
                <a:latin typeface="楷体_GB2312" pitchFamily="49" charset="-122"/>
                <a:ea typeface="楷体_GB2312" pitchFamily="49" charset="-122"/>
              </a:rPr>
              <a:t>  信息系统</a:t>
            </a:r>
            <a:r>
              <a:rPr lang="zh-CN" altLang="en-US" sz="2400" i="0" dirty="0">
                <a:solidFill>
                  <a:srgbClr val="0000FF"/>
                </a:solidFill>
                <a:latin typeface="楷体_GB2312" pitchFamily="49" charset="-122"/>
                <a:ea typeface="楷体_GB2312" pitchFamily="49" charset="-122"/>
              </a:rPr>
              <a:t>中，员工信息查询功能是常见的。例如，设有</a:t>
            </a:r>
            <a:r>
              <a:rPr lang="en-US" altLang="zh-CN" sz="2400" i="0" dirty="0">
                <a:solidFill>
                  <a:srgbClr val="0000FF"/>
                </a:solidFill>
                <a:latin typeface="楷体_GB2312" pitchFamily="49" charset="-122"/>
                <a:ea typeface="楷体_GB2312" pitchFamily="49" charset="-122"/>
              </a:rPr>
              <a:t>3</a:t>
            </a:r>
            <a:r>
              <a:rPr lang="zh-CN" altLang="en-US" sz="2400" i="0" dirty="0">
                <a:solidFill>
                  <a:srgbClr val="0000FF"/>
                </a:solidFill>
                <a:latin typeface="楷体_GB2312" pitchFamily="49" charset="-122"/>
                <a:ea typeface="楷体_GB2312" pitchFamily="49" charset="-122"/>
              </a:rPr>
              <a:t>个独立的查询条件，以获得特定员工的个人信息</a:t>
            </a:r>
          </a:p>
        </p:txBody>
      </p:sp>
      <p:pic>
        <p:nvPicPr>
          <p:cNvPr id="1036293" name="Picture 5" descr="6-12"/>
          <p:cNvPicPr>
            <a:picLocks noChangeAspect="1" noChangeArrowheads="1"/>
          </p:cNvPicPr>
          <p:nvPr/>
        </p:nvPicPr>
        <p:blipFill>
          <a:blip r:embed="rId3"/>
          <a:srcRect/>
          <a:stretch>
            <a:fillRect/>
          </a:stretch>
        </p:blipFill>
        <p:spPr bwMode="auto">
          <a:xfrm>
            <a:off x="565872" y="3733800"/>
            <a:ext cx="7813675" cy="2312987"/>
          </a:xfrm>
          <a:prstGeom prst="rect">
            <a:avLst/>
          </a:prstGeom>
          <a:noFill/>
        </p:spPr>
      </p:pic>
    </p:spTree>
    <p:extLst>
      <p:ext uri="{BB962C8B-B14F-4D97-AF65-F5344CB8AC3E}">
        <p14:creationId xmlns:p14="http://schemas.microsoft.com/office/powerpoint/2010/main" val="392613214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基于决策表的测试</a:t>
            </a:r>
          </a:p>
        </p:txBody>
      </p:sp>
      <p:sp>
        <p:nvSpPr>
          <p:cNvPr id="96259" name="Rectangle 3"/>
          <p:cNvSpPr>
            <a:spLocks noGrp="1" noChangeArrowheads="1"/>
          </p:cNvSpPr>
          <p:nvPr>
            <p:ph type="body" idx="1"/>
          </p:nvPr>
        </p:nvSpPr>
        <p:spPr>
          <a:xfrm>
            <a:off x="457200" y="990600"/>
            <a:ext cx="8382000" cy="3413125"/>
          </a:xfrm>
        </p:spPr>
        <p:txBody>
          <a:bodyPr/>
          <a:lstStyle/>
          <a:p>
            <a:pPr marL="358775" eaLnBrk="1" hangingPunct="1"/>
            <a:r>
              <a:rPr lang="zh-CN" altLang="en-US" sz="2400" smtClean="0">
                <a:solidFill>
                  <a:srgbClr val="FF0000"/>
                </a:solidFill>
              </a:rPr>
              <a:t>决策表的构成：</a:t>
            </a:r>
            <a:r>
              <a:rPr lang="zh-CN" altLang="en-US" sz="2400" smtClean="0"/>
              <a:t>通常由</a:t>
            </a:r>
            <a:r>
              <a:rPr lang="zh-CN" altLang="en-US" sz="2400" smtClean="0">
                <a:solidFill>
                  <a:srgbClr val="0000FF"/>
                </a:solidFill>
              </a:rPr>
              <a:t>条件桩</a:t>
            </a:r>
            <a:r>
              <a:rPr lang="zh-CN" altLang="en-US" sz="2400" smtClean="0"/>
              <a:t>、</a:t>
            </a:r>
            <a:r>
              <a:rPr lang="zh-CN" altLang="en-US" sz="2400" smtClean="0">
                <a:solidFill>
                  <a:srgbClr val="0000FF"/>
                </a:solidFill>
              </a:rPr>
              <a:t>条件项</a:t>
            </a:r>
            <a:r>
              <a:rPr lang="zh-CN" altLang="en-US" sz="2400" smtClean="0"/>
              <a:t>、</a:t>
            </a:r>
            <a:r>
              <a:rPr lang="zh-CN" altLang="en-US" sz="2400" smtClean="0">
                <a:solidFill>
                  <a:srgbClr val="0000FF"/>
                </a:solidFill>
              </a:rPr>
              <a:t>动作桩</a:t>
            </a:r>
            <a:r>
              <a:rPr lang="zh-CN" altLang="en-US" sz="2400" smtClean="0"/>
              <a:t>和</a:t>
            </a:r>
            <a:r>
              <a:rPr lang="zh-CN" altLang="en-US" sz="2400" smtClean="0">
                <a:solidFill>
                  <a:srgbClr val="0000FF"/>
                </a:solidFill>
              </a:rPr>
              <a:t>动作项</a:t>
            </a:r>
            <a:r>
              <a:rPr lang="en-US" altLang="zh-CN" sz="2400" smtClean="0"/>
              <a:t>4</a:t>
            </a:r>
            <a:r>
              <a:rPr lang="zh-CN" altLang="en-US" sz="2400" smtClean="0"/>
              <a:t>部分组成：</a:t>
            </a:r>
            <a:r>
              <a:rPr lang="zh-CN" altLang="en-US" smtClean="0"/>
              <a:t> </a:t>
            </a:r>
          </a:p>
          <a:p>
            <a:pPr marL="358775" eaLnBrk="1" hangingPunct="1">
              <a:buFont typeface="Arial" charset="0"/>
              <a:buNone/>
            </a:pPr>
            <a:r>
              <a:rPr lang="en-US" altLang="zh-CN" sz="2400" smtClean="0">
                <a:latin typeface="楷体" pitchFamily="49" charset="-122"/>
                <a:ea typeface="楷体" pitchFamily="49" charset="-122"/>
              </a:rPr>
              <a:t>	</a:t>
            </a:r>
            <a:r>
              <a:rPr lang="zh-CN" altLang="en-US" sz="2400" smtClean="0">
                <a:latin typeface="楷体" pitchFamily="49" charset="-122"/>
                <a:ea typeface="楷体" pitchFamily="49" charset="-122"/>
              </a:rPr>
              <a:t>① </a:t>
            </a:r>
            <a:r>
              <a:rPr lang="zh-CN" altLang="en-US" sz="2400" b="1" smtClean="0">
                <a:solidFill>
                  <a:srgbClr val="0000FF"/>
                </a:solidFill>
                <a:latin typeface="楷体" pitchFamily="49" charset="-122"/>
                <a:ea typeface="楷体" pitchFamily="49" charset="-122"/>
              </a:rPr>
              <a:t>条件桩</a:t>
            </a:r>
            <a:r>
              <a:rPr lang="zh-CN" altLang="en-US" sz="2400" smtClean="0">
                <a:latin typeface="楷体" pitchFamily="49" charset="-122"/>
                <a:ea typeface="楷体" pitchFamily="49" charset="-122"/>
              </a:rPr>
              <a:t>：列出问题的所有条件。</a:t>
            </a:r>
          </a:p>
          <a:p>
            <a:pPr marL="358775" eaLnBrk="1" hangingPunct="1">
              <a:buFont typeface="Arial" charset="0"/>
              <a:buNone/>
            </a:pPr>
            <a:r>
              <a:rPr lang="en-US" altLang="zh-CN" sz="2400" smtClean="0">
                <a:latin typeface="楷体" pitchFamily="49" charset="-122"/>
                <a:ea typeface="楷体" pitchFamily="49" charset="-122"/>
              </a:rPr>
              <a:t>	</a:t>
            </a:r>
            <a:r>
              <a:rPr lang="zh-CN" altLang="en-US" sz="2400" smtClean="0">
                <a:latin typeface="楷体" pitchFamily="49" charset="-122"/>
                <a:ea typeface="楷体" pitchFamily="49" charset="-122"/>
              </a:rPr>
              <a:t>② </a:t>
            </a:r>
            <a:r>
              <a:rPr lang="zh-CN" altLang="en-US" sz="2400" b="1" smtClean="0">
                <a:solidFill>
                  <a:srgbClr val="0000FF"/>
                </a:solidFill>
                <a:latin typeface="楷体" pitchFamily="49" charset="-122"/>
                <a:ea typeface="楷体" pitchFamily="49" charset="-122"/>
              </a:rPr>
              <a:t>条件项</a:t>
            </a:r>
            <a:r>
              <a:rPr lang="zh-CN" altLang="en-US" sz="2400" smtClean="0">
                <a:latin typeface="楷体" pitchFamily="49" charset="-122"/>
                <a:ea typeface="楷体" pitchFamily="49" charset="-122"/>
              </a:rPr>
              <a:t>：针对条件桩给出的条件列出所有</a:t>
            </a:r>
            <a:r>
              <a:rPr lang="zh-CN" altLang="en-US" sz="2400" b="1" smtClean="0">
                <a:solidFill>
                  <a:srgbClr val="0070C0"/>
                </a:solidFill>
                <a:latin typeface="楷体" pitchFamily="49" charset="-122"/>
                <a:ea typeface="楷体" pitchFamily="49" charset="-122"/>
              </a:rPr>
              <a:t>可能的取值</a:t>
            </a:r>
            <a:r>
              <a:rPr lang="zh-CN" altLang="en-US" sz="2400" smtClean="0">
                <a:latin typeface="楷体" pitchFamily="49" charset="-122"/>
                <a:ea typeface="楷体" pitchFamily="49" charset="-122"/>
              </a:rPr>
              <a:t>。</a:t>
            </a:r>
          </a:p>
          <a:p>
            <a:pPr marL="358775" eaLnBrk="1" hangingPunct="1">
              <a:buFont typeface="Arial" charset="0"/>
              <a:buNone/>
            </a:pPr>
            <a:r>
              <a:rPr lang="en-US" altLang="zh-CN" sz="2400" smtClean="0">
                <a:latin typeface="楷体" pitchFamily="49" charset="-122"/>
                <a:ea typeface="楷体" pitchFamily="49" charset="-122"/>
              </a:rPr>
              <a:t>	</a:t>
            </a:r>
            <a:r>
              <a:rPr lang="zh-CN" altLang="en-US" sz="2400" smtClean="0">
                <a:latin typeface="楷体" pitchFamily="49" charset="-122"/>
                <a:ea typeface="楷体" pitchFamily="49" charset="-122"/>
              </a:rPr>
              <a:t>③ </a:t>
            </a:r>
            <a:r>
              <a:rPr lang="zh-CN" altLang="en-US" sz="2400" b="1" smtClean="0">
                <a:solidFill>
                  <a:srgbClr val="0000FF"/>
                </a:solidFill>
                <a:latin typeface="楷体" pitchFamily="49" charset="-122"/>
                <a:ea typeface="楷体" pitchFamily="49" charset="-122"/>
              </a:rPr>
              <a:t>动作桩</a:t>
            </a:r>
            <a:r>
              <a:rPr lang="zh-CN" altLang="en-US" sz="2400" smtClean="0">
                <a:latin typeface="楷体" pitchFamily="49" charset="-122"/>
                <a:ea typeface="楷体" pitchFamily="49" charset="-122"/>
              </a:rPr>
              <a:t>：列出问题规定可能采取的操作。</a:t>
            </a:r>
            <a:endParaRPr lang="en-US" altLang="zh-CN" sz="2400" smtClean="0">
              <a:latin typeface="楷体" pitchFamily="49" charset="-122"/>
              <a:ea typeface="楷体" pitchFamily="49" charset="-122"/>
            </a:endParaRPr>
          </a:p>
          <a:p>
            <a:pPr marL="358775" eaLnBrk="1" hangingPunct="1">
              <a:buFont typeface="Arial" charset="0"/>
              <a:buNone/>
            </a:pPr>
            <a:r>
              <a:rPr lang="en-US" altLang="zh-CN" sz="2400" smtClean="0">
                <a:latin typeface="楷体" pitchFamily="49" charset="-122"/>
                <a:ea typeface="楷体" pitchFamily="49" charset="-122"/>
              </a:rPr>
              <a:t>	</a:t>
            </a:r>
            <a:r>
              <a:rPr lang="zh-CN" altLang="en-US" sz="2200" smtClean="0">
                <a:latin typeface="楷体" pitchFamily="49" charset="-122"/>
                <a:ea typeface="楷体" pitchFamily="49" charset="-122"/>
              </a:rPr>
              <a:t>④ </a:t>
            </a:r>
            <a:r>
              <a:rPr lang="zh-CN" altLang="en-US" sz="2400" b="1" smtClean="0">
                <a:solidFill>
                  <a:srgbClr val="0000FF"/>
                </a:solidFill>
                <a:latin typeface="楷体" pitchFamily="49" charset="-122"/>
                <a:ea typeface="楷体" pitchFamily="49" charset="-122"/>
              </a:rPr>
              <a:t>动作项</a:t>
            </a:r>
            <a:r>
              <a:rPr lang="zh-CN" altLang="en-US" sz="2200" smtClean="0">
                <a:latin typeface="楷体" pitchFamily="49" charset="-122"/>
                <a:ea typeface="楷体" pitchFamily="49" charset="-122"/>
              </a:rPr>
              <a:t>：指出在条件项的各组取值情况下</a:t>
            </a:r>
            <a:r>
              <a:rPr lang="zh-CN" altLang="en-US" sz="2200" b="1" smtClean="0">
                <a:solidFill>
                  <a:srgbClr val="0070C0"/>
                </a:solidFill>
                <a:latin typeface="楷体" pitchFamily="49" charset="-122"/>
                <a:ea typeface="楷体" pitchFamily="49" charset="-122"/>
              </a:rPr>
              <a:t>应采取的动作</a:t>
            </a:r>
            <a:r>
              <a:rPr lang="zh-CN" altLang="en-US" sz="2200" smtClean="0">
                <a:latin typeface="楷体" pitchFamily="49" charset="-122"/>
                <a:ea typeface="楷体" pitchFamily="49" charset="-122"/>
              </a:rPr>
              <a:t>。 </a:t>
            </a:r>
          </a:p>
        </p:txBody>
      </p:sp>
      <p:pic>
        <p:nvPicPr>
          <p:cNvPr id="96260" name="Picture 4" descr="S2LC3~FI$1Q0L~]K$R[@3CV"/>
          <p:cNvPicPr>
            <a:picLocks noChangeAspect="1" noChangeArrowheads="1"/>
          </p:cNvPicPr>
          <p:nvPr/>
        </p:nvPicPr>
        <p:blipFill>
          <a:blip r:embed="rId3"/>
          <a:srcRect/>
          <a:stretch>
            <a:fillRect/>
          </a:stretch>
        </p:blipFill>
        <p:spPr bwMode="auto">
          <a:xfrm>
            <a:off x="1908175" y="3886200"/>
            <a:ext cx="5319220" cy="22860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 calcmode="lin" valueType="num">
                                      <p:cBhvr additive="base">
                                        <p:cTn id="17"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6259">
                                            <p:txEl>
                                              <p:pRg st="3" end="3"/>
                                            </p:txEl>
                                          </p:spTgt>
                                        </p:tgtEl>
                                        <p:attrNameLst>
                                          <p:attrName>style.visibility</p:attrName>
                                        </p:attrNameLst>
                                      </p:cBhvr>
                                      <p:to>
                                        <p:strVal val="visible"/>
                                      </p:to>
                                    </p:set>
                                    <p:anim calcmode="lin" valueType="num">
                                      <p:cBhvr additive="base">
                                        <p:cTn id="21"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6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6259">
                                            <p:txEl>
                                              <p:pRg st="4" end="4"/>
                                            </p:txEl>
                                          </p:spTgt>
                                        </p:tgtEl>
                                        <p:attrNameLst>
                                          <p:attrName>style.visibility</p:attrName>
                                        </p:attrNameLst>
                                      </p:cBhvr>
                                      <p:to>
                                        <p:strVal val="visible"/>
                                      </p:to>
                                    </p:set>
                                    <p:anim calcmode="lin" valueType="num">
                                      <p:cBhvr additive="base">
                                        <p:cTn id="25"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6260"/>
                                        </p:tgtEl>
                                        <p:attrNameLst>
                                          <p:attrName>style.visibility</p:attrName>
                                        </p:attrNameLst>
                                      </p:cBhvr>
                                      <p:to>
                                        <p:strVal val="visible"/>
                                      </p:to>
                                    </p:set>
                                    <p:anim calcmode="lin" valueType="num">
                                      <p:cBhvr additive="base">
                                        <p:cTn id="31" dur="500" fill="hold"/>
                                        <p:tgtEl>
                                          <p:spTgt spid="96260"/>
                                        </p:tgtEl>
                                        <p:attrNameLst>
                                          <p:attrName>ppt_x</p:attrName>
                                        </p:attrNameLst>
                                      </p:cBhvr>
                                      <p:tavLst>
                                        <p:tav tm="0">
                                          <p:val>
                                            <p:strVal val="#ppt_x"/>
                                          </p:val>
                                        </p:tav>
                                        <p:tav tm="100000">
                                          <p:val>
                                            <p:strVal val="#ppt_x"/>
                                          </p:val>
                                        </p:tav>
                                      </p:tavLst>
                                    </p:anim>
                                    <p:anim calcmode="lin" valueType="num">
                                      <p:cBhvr additive="base">
                                        <p:cTn id="32"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实例</a:t>
            </a:r>
            <a:r>
              <a:rPr lang="en-US" altLang="zh-CN" dirty="0">
                <a:ea typeface="宋体" pitchFamily="2" charset="-122"/>
              </a:rPr>
              <a:t>2</a:t>
            </a:r>
            <a:endParaRPr lang="zh-CN" altLang="en-US" dirty="0"/>
          </a:p>
        </p:txBody>
      </p:sp>
      <p:sp>
        <p:nvSpPr>
          <p:cNvPr id="3" name="内容占位符 2"/>
          <p:cNvSpPr>
            <a:spLocks noGrp="1"/>
          </p:cNvSpPr>
          <p:nvPr>
            <p:ph idx="1"/>
          </p:nvPr>
        </p:nvSpPr>
        <p:spPr/>
        <p:txBody>
          <a:bodyPr/>
          <a:lstStyle/>
          <a:p>
            <a:pPr>
              <a:spcAft>
                <a:spcPts val="0"/>
              </a:spcAft>
            </a:pPr>
            <a:r>
              <a:rPr lang="en-US" altLang="zh-CN" sz="2400" dirty="0"/>
              <a:t>PowerPoint</a:t>
            </a:r>
            <a:r>
              <a:rPr lang="zh-CN" altLang="en-US" sz="2400" dirty="0"/>
              <a:t>的打印，考虑</a:t>
            </a:r>
            <a:r>
              <a:rPr lang="en-US" altLang="zh-CN" sz="2400" dirty="0"/>
              <a:t>4</a:t>
            </a:r>
            <a:r>
              <a:rPr lang="zh-CN" altLang="en-US" sz="2400" dirty="0"/>
              <a:t>个因素，每个因素多个选项 </a:t>
            </a:r>
            <a:endParaRPr lang="en-US" altLang="zh-CN" sz="2400" dirty="0"/>
          </a:p>
          <a:p>
            <a:pPr lvl="1">
              <a:spcAft>
                <a:spcPts val="0"/>
              </a:spcAft>
            </a:pPr>
            <a:r>
              <a:rPr lang="zh-CN" altLang="en-US" sz="2200" dirty="0">
                <a:solidFill>
                  <a:srgbClr val="0000FF"/>
                </a:solidFill>
              </a:rPr>
              <a:t>打印范围</a:t>
            </a:r>
            <a:r>
              <a:rPr lang="zh-CN" altLang="en-US" sz="2200" dirty="0"/>
              <a:t>分：全部、当前幻灯片、给定范围</a:t>
            </a:r>
          </a:p>
          <a:p>
            <a:pPr lvl="1">
              <a:spcAft>
                <a:spcPts val="0"/>
              </a:spcAft>
            </a:pPr>
            <a:r>
              <a:rPr lang="zh-CN" altLang="en-US" sz="2200" dirty="0">
                <a:solidFill>
                  <a:srgbClr val="0000FF"/>
                </a:solidFill>
              </a:rPr>
              <a:t>打印内容</a:t>
            </a:r>
            <a:r>
              <a:rPr lang="zh-CN" altLang="en-US" sz="2200" dirty="0"/>
              <a:t>分：幻灯片、讲义、备注页、大纲视图</a:t>
            </a:r>
          </a:p>
          <a:p>
            <a:pPr lvl="1">
              <a:spcAft>
                <a:spcPts val="0"/>
              </a:spcAft>
            </a:pPr>
            <a:r>
              <a:rPr lang="zh-CN" altLang="en-US" sz="2200" dirty="0">
                <a:solidFill>
                  <a:srgbClr val="0000FF"/>
                </a:solidFill>
              </a:rPr>
              <a:t>打印颜色</a:t>
            </a:r>
            <a:r>
              <a:rPr lang="en-US" altLang="zh-CN" sz="2200" dirty="0">
                <a:solidFill>
                  <a:srgbClr val="0000FF"/>
                </a:solidFill>
              </a:rPr>
              <a:t>/</a:t>
            </a:r>
            <a:r>
              <a:rPr lang="zh-CN" altLang="en-US" sz="2200" dirty="0">
                <a:solidFill>
                  <a:srgbClr val="0000FF"/>
                </a:solidFill>
              </a:rPr>
              <a:t>灰度</a:t>
            </a:r>
            <a:r>
              <a:rPr lang="zh-CN" altLang="en-US" sz="2200" dirty="0"/>
              <a:t>分</a:t>
            </a:r>
            <a:r>
              <a:rPr lang="en-US" altLang="zh-CN" sz="2200" dirty="0"/>
              <a:t>: </a:t>
            </a:r>
            <a:r>
              <a:rPr lang="zh-CN" altLang="en-US" sz="2200" dirty="0"/>
              <a:t>彩色、灰度、黑白</a:t>
            </a:r>
          </a:p>
          <a:p>
            <a:pPr lvl="1">
              <a:spcAft>
                <a:spcPts val="0"/>
              </a:spcAft>
            </a:pPr>
            <a:r>
              <a:rPr lang="zh-CN" altLang="en-US" sz="2200" dirty="0">
                <a:solidFill>
                  <a:srgbClr val="0000FF"/>
                </a:solidFill>
              </a:rPr>
              <a:t>打印效果</a:t>
            </a:r>
            <a:r>
              <a:rPr lang="zh-CN" altLang="en-US" sz="2200" dirty="0"/>
              <a:t>分：幻灯片加框和幻灯片不加框</a:t>
            </a:r>
            <a:r>
              <a:rPr lang="zh-CN" altLang="en-US" sz="2200" dirty="0" smtClean="0"/>
              <a:t>。</a:t>
            </a:r>
            <a:endParaRPr lang="en-US" altLang="zh-CN" sz="2200" dirty="0" smtClean="0"/>
          </a:p>
          <a:p>
            <a:pPr marL="360000" lvl="1" indent="-342900">
              <a:spcAft>
                <a:spcPts val="0"/>
              </a:spcAft>
              <a:buClr>
                <a:srgbClr val="006600"/>
              </a:buClr>
              <a:buSzPct val="75000"/>
              <a:buFont typeface="Wingdings" pitchFamily="2" charset="2"/>
              <a:buChar char="l"/>
            </a:pPr>
            <a:r>
              <a:rPr lang="zh-CN" altLang="en-US" dirty="0">
                <a:latin typeface="黑体" pitchFamily="49" charset="-122"/>
                <a:ea typeface="黑体" pitchFamily="49" charset="-122"/>
                <a:cs typeface="+mn-cs"/>
              </a:rPr>
              <a:t>有</a:t>
            </a:r>
            <a:r>
              <a:rPr lang="en-US" altLang="zh-CN" dirty="0">
                <a:latin typeface="黑体" pitchFamily="49" charset="-122"/>
                <a:ea typeface="黑体" pitchFamily="49" charset="-122"/>
                <a:cs typeface="+mn-cs"/>
              </a:rPr>
              <a:t>4</a:t>
            </a:r>
            <a:r>
              <a:rPr lang="zh-CN" altLang="en-US" dirty="0">
                <a:latin typeface="黑体" pitchFamily="49" charset="-122"/>
                <a:ea typeface="黑体" pitchFamily="49" charset="-122"/>
                <a:cs typeface="+mn-cs"/>
              </a:rPr>
              <a:t>个因子，水平数（从</a:t>
            </a:r>
            <a:r>
              <a:rPr lang="en-US" altLang="zh-CN" dirty="0">
                <a:latin typeface="黑体" pitchFamily="49" charset="-122"/>
                <a:ea typeface="黑体" pitchFamily="49" charset="-122"/>
                <a:cs typeface="+mn-cs"/>
              </a:rPr>
              <a:t>2</a:t>
            </a:r>
            <a:r>
              <a:rPr lang="zh-CN" altLang="en-US" dirty="0">
                <a:latin typeface="黑体" pitchFamily="49" charset="-122"/>
                <a:ea typeface="黑体" pitchFamily="49" charset="-122"/>
                <a:cs typeface="+mn-cs"/>
              </a:rPr>
              <a:t>到</a:t>
            </a:r>
            <a:r>
              <a:rPr lang="en-US" altLang="zh-CN" dirty="0">
                <a:latin typeface="黑体" pitchFamily="49" charset="-122"/>
                <a:ea typeface="黑体" pitchFamily="49" charset="-122"/>
                <a:cs typeface="+mn-cs"/>
              </a:rPr>
              <a:t>4 </a:t>
            </a:r>
            <a:r>
              <a:rPr lang="zh-CN" altLang="en-US" dirty="0">
                <a:latin typeface="黑体" pitchFamily="49" charset="-122"/>
                <a:ea typeface="黑体" pitchFamily="49" charset="-122"/>
                <a:cs typeface="+mn-cs"/>
              </a:rPr>
              <a:t>）是不相等的。由于水平数不等，采用包含和组合的方法选取合适的正交表</a:t>
            </a:r>
            <a:r>
              <a:rPr lang="zh-CN" altLang="en-US" dirty="0" smtClean="0">
                <a:latin typeface="黑体" pitchFamily="49" charset="-122"/>
                <a:ea typeface="黑体" pitchFamily="49" charset="-122"/>
                <a:cs typeface="+mn-cs"/>
              </a:rPr>
              <a:t>公式</a:t>
            </a:r>
            <a:endParaRPr lang="en-US" altLang="zh-CN" dirty="0" smtClean="0">
              <a:latin typeface="黑体" pitchFamily="49" charset="-122"/>
              <a:ea typeface="黑体" pitchFamily="49" charset="-122"/>
              <a:cs typeface="+mn-cs"/>
            </a:endParaRPr>
          </a:p>
          <a:p>
            <a:pPr lvl="1">
              <a:lnSpc>
                <a:spcPct val="90000"/>
              </a:lnSpc>
              <a:spcAft>
                <a:spcPts val="0"/>
              </a:spcAft>
            </a:pPr>
            <a:r>
              <a:rPr lang="zh-CN" altLang="en-US" sz="2200" dirty="0"/>
              <a:t>表中的因子数</a:t>
            </a:r>
            <a:r>
              <a:rPr lang="en-US" altLang="zh-CN" sz="2200" dirty="0"/>
              <a:t>&gt;=4</a:t>
            </a:r>
          </a:p>
          <a:p>
            <a:pPr lvl="1">
              <a:lnSpc>
                <a:spcPct val="90000"/>
              </a:lnSpc>
              <a:spcAft>
                <a:spcPts val="0"/>
              </a:spcAft>
            </a:pPr>
            <a:r>
              <a:rPr lang="zh-CN" altLang="en-US" sz="2200" dirty="0"/>
              <a:t>表中至少有</a:t>
            </a:r>
            <a:r>
              <a:rPr lang="en-US" altLang="zh-CN" sz="2200" dirty="0"/>
              <a:t>4</a:t>
            </a:r>
            <a:r>
              <a:rPr lang="zh-CN" altLang="en-US" sz="2200" dirty="0"/>
              <a:t>个因子的水平数</a:t>
            </a:r>
            <a:r>
              <a:rPr lang="en-US" altLang="zh-CN" sz="2200" dirty="0"/>
              <a:t>&gt;=2</a:t>
            </a:r>
          </a:p>
          <a:p>
            <a:pPr lvl="1">
              <a:lnSpc>
                <a:spcPct val="90000"/>
              </a:lnSpc>
              <a:spcAft>
                <a:spcPts val="0"/>
              </a:spcAft>
            </a:pPr>
            <a:r>
              <a:rPr lang="zh-CN" altLang="en-US" sz="2200" dirty="0"/>
              <a:t>行数取最少的一</a:t>
            </a:r>
            <a:r>
              <a:rPr lang="zh-CN" altLang="en-US" sz="2200" dirty="0" smtClean="0"/>
              <a:t>个</a:t>
            </a:r>
            <a:r>
              <a:rPr lang="zh-CN" altLang="en-US" sz="2200" dirty="0" smtClean="0">
                <a:latin typeface="黑体" pitchFamily="49" charset="-122"/>
                <a:ea typeface="黑体" pitchFamily="49" charset="-122"/>
                <a:cs typeface="+mn-cs"/>
              </a:rPr>
              <a:t> </a:t>
            </a:r>
            <a:endParaRPr lang="zh-CN" altLang="en-US" sz="2200" dirty="0">
              <a:latin typeface="黑体" pitchFamily="49" charset="-122"/>
              <a:ea typeface="黑体" pitchFamily="49" charset="-122"/>
              <a:cs typeface="+mn-cs"/>
            </a:endParaRPr>
          </a:p>
          <a:p>
            <a:pPr lvl="1">
              <a:spcAft>
                <a:spcPts val="0"/>
              </a:spcAft>
            </a:pPr>
            <a:endParaRPr lang="zh-CN" altLang="en-US" sz="2000" dirty="0"/>
          </a:p>
          <a:p>
            <a:pPr>
              <a:spcAft>
                <a:spcPts val="0"/>
              </a:spcAft>
            </a:pPr>
            <a:endParaRPr lang="zh-CN" altLang="en-US" sz="2400" dirty="0"/>
          </a:p>
        </p:txBody>
      </p:sp>
      <p:sp>
        <p:nvSpPr>
          <p:cNvPr id="4" name="页脚占位符 3"/>
          <p:cNvSpPr>
            <a:spLocks noGrp="1"/>
          </p:cNvSpPr>
          <p:nvPr>
            <p:ph type="ftr" sz="quarter" idx="10"/>
          </p:nvPr>
        </p:nvSpPr>
        <p:spPr/>
        <p:txBody>
          <a:bodyPr/>
          <a:lstStyle/>
          <a:p>
            <a:pPr>
              <a:defRPr/>
            </a:pPr>
            <a:fld id="{2367EF9C-D4A0-413C-AADD-D61A85923CD3}" type="slidenum">
              <a:rPr lang="en-US" altLang="zh-CN" smtClean="0"/>
              <a:pPr>
                <a:defRPr/>
              </a:pPr>
              <a:t>60</a:t>
            </a:fld>
            <a:endParaRPr lang="en-US" altLang="zh-CN"/>
          </a:p>
        </p:txBody>
      </p:sp>
      <p:sp>
        <p:nvSpPr>
          <p:cNvPr id="5" name="Rectangle 5"/>
          <p:cNvSpPr>
            <a:spLocks noChangeArrowheads="1"/>
          </p:cNvSpPr>
          <p:nvPr/>
        </p:nvSpPr>
        <p:spPr bwMode="auto">
          <a:xfrm>
            <a:off x="1439863" y="5410200"/>
            <a:ext cx="6011862" cy="427038"/>
          </a:xfrm>
          <a:prstGeom prst="rect">
            <a:avLst/>
          </a:prstGeom>
          <a:noFill/>
          <a:ln w="9525" algn="ctr">
            <a:noFill/>
            <a:miter lim="800000"/>
            <a:headEnd/>
            <a:tailEnd/>
          </a:ln>
          <a:effectLst/>
        </p:spPr>
        <p:txBody>
          <a:bodyPr lIns="0" tIns="0" rIns="0" bIns="0" anchor="ctr">
            <a:spAutoFit/>
          </a:bodyPr>
          <a:lstStyle/>
          <a:p>
            <a:pPr eaLnBrk="1" hangingPunct="1"/>
            <a:r>
              <a:rPr lang="zh-CN" altLang="en-US" sz="2800" i="0" dirty="0">
                <a:ea typeface="宋体" pitchFamily="2" charset="-122"/>
              </a:rPr>
              <a:t>最后选中正交表公式</a:t>
            </a:r>
            <a:r>
              <a:rPr lang="zh-CN" altLang="en-US" sz="2800" b="1" i="0" dirty="0">
                <a:ea typeface="宋体" pitchFamily="2" charset="-122"/>
              </a:rPr>
              <a:t>：</a:t>
            </a:r>
            <a:r>
              <a:rPr lang="en-US" altLang="zh-CN" sz="2800" b="1" i="0" dirty="0">
                <a:ea typeface="宋体" pitchFamily="2" charset="-122"/>
              </a:rPr>
              <a:t>L</a:t>
            </a:r>
            <a:r>
              <a:rPr lang="en-US" altLang="zh-CN" sz="2800" b="1" i="0" baseline="-25000" dirty="0">
                <a:ea typeface="宋体" pitchFamily="2" charset="-122"/>
              </a:rPr>
              <a:t>16</a:t>
            </a:r>
            <a:r>
              <a:rPr lang="en-US" altLang="zh-CN" sz="2800" b="1" i="0" dirty="0">
                <a:ea typeface="宋体" pitchFamily="2" charset="-122"/>
              </a:rPr>
              <a:t>(4</a:t>
            </a:r>
            <a:r>
              <a:rPr lang="en-US" altLang="zh-CN" sz="2800" b="1" i="0" baseline="30000" dirty="0">
                <a:ea typeface="宋体" pitchFamily="2" charset="-122"/>
              </a:rPr>
              <a:t>5</a:t>
            </a:r>
            <a:r>
              <a:rPr lang="en-US" altLang="zh-CN" sz="2800" b="1" i="0" dirty="0">
                <a:ea typeface="宋体" pitchFamily="2" charset="-122"/>
              </a:rPr>
              <a:t>)</a:t>
            </a:r>
            <a:r>
              <a:rPr lang="en-US" altLang="zh-CN" sz="2800" i="0" dirty="0">
                <a:ea typeface="宋体" pitchFamily="2" charset="-122"/>
              </a:rPr>
              <a:t> </a:t>
            </a:r>
          </a:p>
        </p:txBody>
      </p:sp>
    </p:spTree>
    <p:extLst>
      <p:ext uri="{BB962C8B-B14F-4D97-AF65-F5344CB8AC3E}">
        <p14:creationId xmlns:p14="http://schemas.microsoft.com/office/powerpoint/2010/main" val="275005667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zh-CN" altLang="en-US">
                <a:ea typeface="宋体" pitchFamily="2" charset="-122"/>
              </a:rPr>
              <a:t>实例</a:t>
            </a:r>
            <a:r>
              <a:rPr lang="en-US" altLang="zh-CN">
                <a:ea typeface="宋体" pitchFamily="2" charset="-122"/>
              </a:rPr>
              <a:t>2</a:t>
            </a:r>
            <a:r>
              <a:rPr lang="zh-CN" altLang="en-US" sz="2400">
                <a:ea typeface="宋体" pitchFamily="2" charset="-122"/>
              </a:rPr>
              <a:t>（续）</a:t>
            </a:r>
          </a:p>
        </p:txBody>
      </p:sp>
      <p:pic>
        <p:nvPicPr>
          <p:cNvPr id="1040387" name="Picture 3" descr="6-13"/>
          <p:cNvPicPr>
            <a:picLocks noChangeAspect="1" noChangeArrowheads="1"/>
          </p:cNvPicPr>
          <p:nvPr/>
        </p:nvPicPr>
        <p:blipFill>
          <a:blip r:embed="rId3"/>
          <a:srcRect/>
          <a:stretch>
            <a:fillRect/>
          </a:stretch>
        </p:blipFill>
        <p:spPr bwMode="auto">
          <a:xfrm>
            <a:off x="1259632" y="1390650"/>
            <a:ext cx="6732588" cy="4233863"/>
          </a:xfrm>
          <a:prstGeom prst="rect">
            <a:avLst/>
          </a:prstGeom>
          <a:noFill/>
        </p:spPr>
      </p:pic>
      <p:sp>
        <p:nvSpPr>
          <p:cNvPr id="1040388" name="AutoShape 4"/>
          <p:cNvSpPr>
            <a:spLocks noChangeArrowheads="1"/>
          </p:cNvSpPr>
          <p:nvPr/>
        </p:nvSpPr>
        <p:spPr bwMode="auto">
          <a:xfrm>
            <a:off x="3492500" y="3249613"/>
            <a:ext cx="576263" cy="539750"/>
          </a:xfrm>
          <a:prstGeom prst="downArrow">
            <a:avLst>
              <a:gd name="adj1" fmla="val 50000"/>
              <a:gd name="adj2" fmla="val 25000"/>
            </a:avLst>
          </a:prstGeom>
          <a:solidFill>
            <a:schemeClr val="accent2"/>
          </a:solidFill>
          <a:ln w="9525" algn="ctr">
            <a:solidFill>
              <a:schemeClr val="tx1"/>
            </a:solidFill>
            <a:miter lim="800000"/>
            <a:headEnd/>
            <a:tailEnd/>
          </a:ln>
          <a:effectLst/>
        </p:spPr>
        <p:txBody>
          <a:bodyPr lIns="0" tIns="0" rIns="0" bIns="0" anchor="ctr">
            <a:spAutoFit/>
          </a:bodyPr>
          <a:lstStyle/>
          <a:p>
            <a:endParaRPr lang="zh-CN" altLang="en-US"/>
          </a:p>
        </p:txBody>
      </p:sp>
      <p:sp>
        <p:nvSpPr>
          <p:cNvPr id="1040389" name="AutoShape 5"/>
          <p:cNvSpPr>
            <a:spLocks noChangeArrowheads="1"/>
          </p:cNvSpPr>
          <p:nvPr/>
        </p:nvSpPr>
        <p:spPr bwMode="auto">
          <a:xfrm>
            <a:off x="3492500" y="5624513"/>
            <a:ext cx="576263" cy="504825"/>
          </a:xfrm>
          <a:prstGeom prst="downArrow">
            <a:avLst>
              <a:gd name="adj1" fmla="val 50000"/>
              <a:gd name="adj2" fmla="val 25000"/>
            </a:avLst>
          </a:prstGeom>
          <a:solidFill>
            <a:schemeClr val="accent2"/>
          </a:solidFill>
          <a:ln w="9525" algn="ctr">
            <a:solidFill>
              <a:schemeClr val="tx1"/>
            </a:solidFill>
            <a:miter lim="800000"/>
            <a:headEnd/>
            <a:tailEnd/>
          </a:ln>
          <a:effectLst/>
        </p:spPr>
        <p:txBody>
          <a:bodyPr wrap="none" lIns="0" tIns="0" rIns="0" bIns="0" anchor="ctr">
            <a:spAutoFit/>
          </a:bodyPr>
          <a:lstStyle/>
          <a:p>
            <a:endParaRPr lang="zh-CN" altLang="en-US"/>
          </a:p>
        </p:txBody>
      </p:sp>
    </p:spTree>
    <p:extLst>
      <p:ext uri="{BB962C8B-B14F-4D97-AF65-F5344CB8AC3E}">
        <p14:creationId xmlns:p14="http://schemas.microsoft.com/office/powerpoint/2010/main" val="66740246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L</a:t>
            </a:r>
            <a:r>
              <a:rPr lang="en-US" altLang="zh-CN" baseline="-25000" dirty="0">
                <a:ea typeface="宋体" pitchFamily="2" charset="-122"/>
              </a:rPr>
              <a:t>16</a:t>
            </a:r>
            <a:r>
              <a:rPr lang="en-US" altLang="zh-CN" dirty="0">
                <a:ea typeface="宋体" pitchFamily="2" charset="-122"/>
              </a:rPr>
              <a:t>(4</a:t>
            </a:r>
            <a:r>
              <a:rPr lang="en-US" altLang="zh-CN" baseline="30000" dirty="0">
                <a:ea typeface="宋体" pitchFamily="2" charset="-122"/>
              </a:rPr>
              <a:t>5</a:t>
            </a:r>
            <a:r>
              <a:rPr lang="en-US" altLang="zh-CN" dirty="0">
                <a:ea typeface="宋体" pitchFamily="2" charset="-122"/>
              </a:rPr>
              <a:t>) </a:t>
            </a:r>
            <a:endParaRPr lang="zh-CN" altLang="en-US" dirty="0"/>
          </a:p>
        </p:txBody>
      </p:sp>
      <p:graphicFrame>
        <p:nvGraphicFramePr>
          <p:cNvPr id="4" name="Group 874"/>
          <p:cNvGraphicFramePr>
            <a:graphicFrameLocks noGrp="1"/>
          </p:cNvGraphicFramePr>
          <p:nvPr>
            <p:ph idx="1"/>
            <p:extLst>
              <p:ext uri="{D42A27DB-BD31-4B8C-83A1-F6EECF244321}">
                <p14:modId xmlns:p14="http://schemas.microsoft.com/office/powerpoint/2010/main" val="4283285971"/>
              </p:ext>
            </p:extLst>
          </p:nvPr>
        </p:nvGraphicFramePr>
        <p:xfrm>
          <a:off x="1524000" y="990600"/>
          <a:ext cx="6248400" cy="5572128"/>
        </p:xfrm>
        <a:graphic>
          <a:graphicData uri="http://schemas.openxmlformats.org/drawingml/2006/table">
            <a:tbl>
              <a:tblPr/>
              <a:tblGrid>
                <a:gridCol w="1066800"/>
                <a:gridCol w="1143000"/>
                <a:gridCol w="1066800"/>
                <a:gridCol w="990600"/>
                <a:gridCol w="1066800"/>
                <a:gridCol w="914400"/>
              </a:tblGrid>
              <a:tr h="323850">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1" i="0" u="none" strike="noStrike" cap="none" normalizeH="0" baseline="0" dirty="0" smtClean="0">
                        <a:ln>
                          <a:noFill/>
                        </a:ln>
                        <a:solidFill>
                          <a:srgbClr val="00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FF"/>
                          </a:solidFill>
                          <a:effectLst/>
                          <a:latin typeface="宋体" pitchFamily="2" charset="-122"/>
                          <a:ea typeface="宋体" pitchFamily="2" charset="-122"/>
                        </a:rPr>
                        <a:t>1</a:t>
                      </a:r>
                      <a:endParaRPr kumimoji="0" lang="en-US" altLang="zh-CN" sz="1400" b="1" i="0" u="none" strike="noStrike" cap="none" normalizeH="0" baseline="0" dirty="0" smtClean="0">
                        <a:ln>
                          <a:noFill/>
                        </a:ln>
                        <a:solidFill>
                          <a:srgbClr val="00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FF"/>
                          </a:solidFill>
                          <a:effectLst/>
                          <a:latin typeface="宋体" pitchFamily="2" charset="-122"/>
                          <a:ea typeface="宋体" pitchFamily="2" charset="-122"/>
                        </a:rPr>
                        <a:t>2</a:t>
                      </a:r>
                      <a:endParaRPr kumimoji="0" lang="en-US" altLang="zh-CN" sz="1400" b="1" i="0" u="none" strike="noStrike" cap="none" normalizeH="0" baseline="0" dirty="0" smtClean="0">
                        <a:ln>
                          <a:noFill/>
                        </a:ln>
                        <a:solidFill>
                          <a:srgbClr val="00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FF"/>
                          </a:solidFill>
                          <a:effectLst/>
                          <a:latin typeface="宋体" pitchFamily="2" charset="-122"/>
                          <a:ea typeface="宋体" pitchFamily="2" charset="-122"/>
                        </a:rPr>
                        <a:t>3</a:t>
                      </a:r>
                      <a:endParaRPr kumimoji="0" lang="en-US" altLang="zh-CN" sz="1400" b="1" i="0" u="none" strike="noStrike" cap="none" normalizeH="0" baseline="0" dirty="0" smtClean="0">
                        <a:ln>
                          <a:noFill/>
                        </a:ln>
                        <a:solidFill>
                          <a:srgbClr val="00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FF"/>
                          </a:solidFill>
                          <a:effectLst/>
                          <a:latin typeface="宋体" pitchFamily="2" charset="-122"/>
                          <a:ea typeface="宋体" pitchFamily="2" charset="-122"/>
                        </a:rPr>
                        <a:t>4</a:t>
                      </a:r>
                      <a:endParaRPr kumimoji="0" lang="en-US" altLang="zh-CN" sz="1400" b="1" i="0" u="none" strike="noStrike" cap="none" normalizeH="0" baseline="0" dirty="0" smtClean="0">
                        <a:ln>
                          <a:noFill/>
                        </a:ln>
                        <a:solidFill>
                          <a:srgbClr val="00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FF"/>
                          </a:solidFill>
                          <a:effectLst/>
                          <a:latin typeface="宋体" pitchFamily="2" charset="-122"/>
                          <a:ea typeface="宋体" pitchFamily="2" charset="-122"/>
                        </a:rPr>
                        <a:t>5</a:t>
                      </a:r>
                      <a:endParaRPr kumimoji="0" lang="en-US" altLang="zh-CN" sz="1400" b="1" i="0" u="none" strike="noStrike" cap="none" normalizeH="0" baseline="0" dirty="0" smtClean="0">
                        <a:ln>
                          <a:noFill/>
                        </a:ln>
                        <a:solidFill>
                          <a:srgbClr val="00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dirty="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7</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9</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10</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7085058"/>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Group 451"/>
          <p:cNvGraphicFramePr>
            <a:graphicFrameLocks noGrp="1"/>
          </p:cNvGraphicFramePr>
          <p:nvPr>
            <p:ph idx="1"/>
            <p:extLst>
              <p:ext uri="{D42A27DB-BD31-4B8C-83A1-F6EECF244321}">
                <p14:modId xmlns:p14="http://schemas.microsoft.com/office/powerpoint/2010/main" val="940506938"/>
              </p:ext>
            </p:extLst>
          </p:nvPr>
        </p:nvGraphicFramePr>
        <p:xfrm>
          <a:off x="1371600" y="914400"/>
          <a:ext cx="6477000" cy="5237164"/>
        </p:xfrm>
        <a:graphic>
          <a:graphicData uri="http://schemas.openxmlformats.org/drawingml/2006/table">
            <a:tbl>
              <a:tblPr/>
              <a:tblGrid>
                <a:gridCol w="1066800"/>
                <a:gridCol w="1219200"/>
                <a:gridCol w="990600"/>
                <a:gridCol w="1143000"/>
                <a:gridCol w="990600"/>
                <a:gridCol w="1066800"/>
              </a:tblGrid>
              <a:tr h="304800">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0" i="0" u="none" strike="noStrike" cap="none" normalizeH="0" baseline="0" dirty="0" smtClean="0">
                        <a:ln>
                          <a:noFill/>
                        </a:ln>
                        <a:solidFill>
                          <a:srgbClr val="00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7</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9</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10</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8197116"/>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Group 443"/>
          <p:cNvGraphicFramePr>
            <a:graphicFrameLocks noGrp="1"/>
          </p:cNvGraphicFramePr>
          <p:nvPr>
            <p:ph idx="1"/>
            <p:extLst>
              <p:ext uri="{D42A27DB-BD31-4B8C-83A1-F6EECF244321}">
                <p14:modId xmlns:p14="http://schemas.microsoft.com/office/powerpoint/2010/main" val="3446177501"/>
              </p:ext>
            </p:extLst>
          </p:nvPr>
        </p:nvGraphicFramePr>
        <p:xfrm>
          <a:off x="838200" y="914400"/>
          <a:ext cx="7315200" cy="5481638"/>
        </p:xfrm>
        <a:graphic>
          <a:graphicData uri="http://schemas.openxmlformats.org/drawingml/2006/table">
            <a:tbl>
              <a:tblPr/>
              <a:tblGrid>
                <a:gridCol w="1217613"/>
                <a:gridCol w="1270000"/>
                <a:gridCol w="1271587"/>
                <a:gridCol w="1300163"/>
                <a:gridCol w="1301750"/>
                <a:gridCol w="954087"/>
              </a:tblGrid>
              <a:tr h="604838">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0" i="0" u="none" strike="noStrike" cap="none" normalizeH="0" baseline="0" dirty="0" smtClean="0">
                        <a:ln>
                          <a:noFill/>
                        </a:ln>
                        <a:solidFill>
                          <a:srgbClr val="000000"/>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A8606"/>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8782734"/>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mn-ea"/>
                <a:ea typeface="+mn-ea"/>
              </a:rPr>
              <a:t>第五列去掉没有意义。通过分析，由于四个因素里有三个的水平值小于</a:t>
            </a:r>
            <a:r>
              <a:rPr lang="en-US" altLang="zh-CN" dirty="0">
                <a:latin typeface="+mn-ea"/>
                <a:ea typeface="+mn-ea"/>
              </a:rPr>
              <a:t>3</a:t>
            </a:r>
            <a:r>
              <a:rPr lang="zh-CN" altLang="en-US" dirty="0">
                <a:latin typeface="+mn-ea"/>
                <a:ea typeface="+mn-ea"/>
              </a:rPr>
              <a:t>，所以从第</a:t>
            </a:r>
            <a:r>
              <a:rPr lang="en-US" altLang="zh-CN" dirty="0">
                <a:latin typeface="+mn-ea"/>
                <a:ea typeface="+mn-ea"/>
              </a:rPr>
              <a:t>13</a:t>
            </a:r>
            <a:r>
              <a:rPr lang="zh-CN" altLang="en-US" dirty="0">
                <a:latin typeface="+mn-ea"/>
                <a:ea typeface="+mn-ea"/>
              </a:rPr>
              <a:t>行到</a:t>
            </a:r>
            <a:r>
              <a:rPr lang="en-US" altLang="zh-CN" dirty="0">
                <a:latin typeface="+mn-ea"/>
                <a:ea typeface="+mn-ea"/>
              </a:rPr>
              <a:t>16</a:t>
            </a:r>
            <a:r>
              <a:rPr lang="zh-CN" altLang="en-US" dirty="0">
                <a:latin typeface="+mn-ea"/>
                <a:ea typeface="+mn-ea"/>
              </a:rPr>
              <a:t>行的测试用例可以忽略。</a:t>
            </a:r>
          </a:p>
          <a:p>
            <a:endParaRPr lang="zh-CN" altLang="en-US" dirty="0">
              <a:latin typeface="+mn-ea"/>
              <a:ea typeface="+mn-ea"/>
            </a:endParaRPr>
          </a:p>
        </p:txBody>
      </p:sp>
    </p:spTree>
    <p:extLst>
      <p:ext uri="{BB962C8B-B14F-4D97-AF65-F5344CB8AC3E}">
        <p14:creationId xmlns:p14="http://schemas.microsoft.com/office/powerpoint/2010/main" val="139603714"/>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Group 443"/>
          <p:cNvGraphicFramePr>
            <a:graphicFrameLocks noGrp="1"/>
          </p:cNvGraphicFramePr>
          <p:nvPr>
            <p:ph idx="1"/>
            <p:extLst/>
          </p:nvPr>
        </p:nvGraphicFramePr>
        <p:xfrm>
          <a:off x="1115616" y="2276872"/>
          <a:ext cx="6361113" cy="4262438"/>
        </p:xfrm>
        <a:graphic>
          <a:graphicData uri="http://schemas.openxmlformats.org/drawingml/2006/table">
            <a:tbl>
              <a:tblPr/>
              <a:tblGrid>
                <a:gridCol w="1217613"/>
                <a:gridCol w="1270000"/>
                <a:gridCol w="1271587"/>
                <a:gridCol w="1300163"/>
                <a:gridCol w="1301750"/>
              </a:tblGrid>
              <a:tr h="604838">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0" i="0" u="none" strike="noStrike" cap="none" normalizeH="0" baseline="0" dirty="0" smtClean="0">
                        <a:ln>
                          <a:noFill/>
                        </a:ln>
                        <a:solidFill>
                          <a:srgbClr val="000000"/>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A8606"/>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88640"/>
            <a:ext cx="7146707" cy="1916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15291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0"/>
            <a:ext cx="8229600" cy="884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ffectLst/>
              </a:rPr>
              <a:t>测试用例</a:t>
            </a:r>
            <a:r>
              <a:rPr lang="en-US" altLang="zh-CN" dirty="0" smtClean="0">
                <a:effectLst/>
              </a:rPr>
              <a:t>1</a:t>
            </a:r>
          </a:p>
        </p:txBody>
      </p:sp>
      <p:graphicFrame>
        <p:nvGraphicFramePr>
          <p:cNvPr id="204890" name="Group 90"/>
          <p:cNvGraphicFramePr>
            <a:graphicFrameLocks noGrp="1"/>
          </p:cNvGraphicFramePr>
          <p:nvPr>
            <p:ph idx="1"/>
            <p:extLst>
              <p:ext uri="{D42A27DB-BD31-4B8C-83A1-F6EECF244321}">
                <p14:modId xmlns:p14="http://schemas.microsoft.com/office/powerpoint/2010/main" val="2912679776"/>
              </p:ext>
            </p:extLst>
          </p:nvPr>
        </p:nvGraphicFramePr>
        <p:xfrm>
          <a:off x="381000" y="990600"/>
          <a:ext cx="8534400" cy="5062540"/>
        </p:xfrm>
        <a:graphic>
          <a:graphicData uri="http://schemas.openxmlformats.org/drawingml/2006/table">
            <a:tbl>
              <a:tblPr/>
              <a:tblGrid>
                <a:gridCol w="1801813"/>
                <a:gridCol w="6732587"/>
              </a:tblGrid>
              <a:tr h="6461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测试用例编号</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PPT</a:t>
                      </a:r>
                      <a:r>
                        <a:rPr kumimoji="0" lang="en-US" altLang="zh-CN"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ST</a:t>
                      </a:r>
                      <a:r>
                        <a:rPr kumimoji="0" lang="en-US" altLang="zh-CN"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FUNCTION</a:t>
                      </a:r>
                      <a:r>
                        <a:rPr kumimoji="0" lang="en-US" altLang="zh-CN"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PRINT</a:t>
                      </a:r>
                      <a:r>
                        <a:rPr kumimoji="0" lang="en-US" altLang="zh-CN"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001</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测试项目</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打印功能</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461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测试标题</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打印</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rPr>
                        <a:t>A</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全部的幻灯片，有颜色，加框</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重要级别</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高</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5270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预置条件</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文件</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已被打开，电脑主机已连接有效打印机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输入</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rPr>
                        <a:t>D:\</a:t>
                      </a:r>
                      <a:r>
                        <a:rPr kumimoji="0" lang="zh-CN" altLang="en-US" sz="1600" b="1" i="0" u="none" strike="noStrike" cap="none" normalizeH="0" baseline="0" smtClean="0">
                          <a:ln>
                            <a:noFill/>
                          </a:ln>
                          <a:solidFill>
                            <a:srgbClr val="000000"/>
                          </a:solidFill>
                          <a:effectLst/>
                          <a:latin typeface="宋体" pitchFamily="2" charset="-122"/>
                          <a:ea typeface="宋体" pitchFamily="2" charset="-122"/>
                          <a:hlinkClick r:id="rId3"/>
                        </a:rPr>
                        <a:t>系统测试</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rPr>
                        <a:t>.ppt</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700212">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操作步骤</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、打开打印界面；</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、打印范围选择</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全部</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、打印内容选择</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幻灯片</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、颜色</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灰度选择</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颜色</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5</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、在</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幻灯片加框</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前打勾；</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6</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、点击</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确定</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                        </a:t>
                      </a:r>
                      <a:r>
                        <a:rPr kumimoji="0" lang="zh-CN" altLang="en-US"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预期输出</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打印出全部幻灯片，有颜色且已加框。</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024267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152400"/>
            <a:ext cx="71628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600" dirty="0" smtClean="0">
                <a:solidFill>
                  <a:srgbClr val="0000FF"/>
                </a:solidFill>
                <a:effectLst/>
              </a:rPr>
              <a:t>测试用例</a:t>
            </a:r>
            <a:r>
              <a:rPr lang="en-US" altLang="zh-CN" sz="3600" dirty="0" smtClean="0">
                <a:solidFill>
                  <a:srgbClr val="0000FF"/>
                </a:solidFill>
                <a:effectLst/>
              </a:rPr>
              <a:t>2</a:t>
            </a:r>
            <a:endParaRPr lang="zh-CN" altLang="en-US" sz="3600" dirty="0" smtClean="0">
              <a:solidFill>
                <a:srgbClr val="0000FF"/>
              </a:solidFill>
              <a:effectLst/>
            </a:endParaRPr>
          </a:p>
        </p:txBody>
      </p:sp>
      <p:sp>
        <p:nvSpPr>
          <p:cNvPr id="39939" name="Rectangle 4"/>
          <p:cNvSpPr>
            <a:spLocks noChangeArrowheads="1"/>
          </p:cNvSpPr>
          <p:nvPr/>
        </p:nvSpPr>
        <p:spPr bwMode="auto">
          <a:xfrm>
            <a:off x="0" y="143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07963" name="Group 91"/>
          <p:cNvGraphicFramePr>
            <a:graphicFrameLocks noGrp="1"/>
          </p:cNvGraphicFramePr>
          <p:nvPr>
            <p:extLst>
              <p:ext uri="{D42A27DB-BD31-4B8C-83A1-F6EECF244321}">
                <p14:modId xmlns:p14="http://schemas.microsoft.com/office/powerpoint/2010/main" val="3715083203"/>
              </p:ext>
            </p:extLst>
          </p:nvPr>
        </p:nvGraphicFramePr>
        <p:xfrm>
          <a:off x="685800" y="1143000"/>
          <a:ext cx="8229600" cy="4876801"/>
        </p:xfrm>
        <a:graphic>
          <a:graphicData uri="http://schemas.openxmlformats.org/drawingml/2006/table">
            <a:tbl>
              <a:tblPr/>
              <a:tblGrid>
                <a:gridCol w="1736725"/>
                <a:gridCol w="6492875"/>
              </a:tblGrid>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测试用例编号</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PPT</a:t>
                      </a:r>
                      <a:r>
                        <a:rPr kumimoji="0" lang="en-US" altLang="zh-CN"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ST</a:t>
                      </a:r>
                      <a:r>
                        <a:rPr kumimoji="0" lang="en-US" altLang="zh-CN" sz="1800" b="1" i="0" u="none" strike="noStrike" cap="none" normalizeH="0" baseline="0" smtClean="0">
                          <a:ln>
                            <a:noFill/>
                          </a:ln>
                          <a:solidFill>
                            <a:srgbClr val="000000"/>
                          </a:solidFill>
                          <a:effectLst/>
                          <a:latin typeface="Arial"/>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 FUNCTION</a:t>
                      </a:r>
                      <a:r>
                        <a:rPr kumimoji="0" lang="en-US" altLang="zh-CN" sz="1800" b="1" i="0" u="none" strike="noStrike" cap="none" normalizeH="0" baseline="0" smtClean="0">
                          <a:ln>
                            <a:noFill/>
                          </a:ln>
                          <a:solidFill>
                            <a:srgbClr val="000000"/>
                          </a:solidFill>
                          <a:effectLst/>
                          <a:latin typeface="Arial"/>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PRINT</a:t>
                      </a:r>
                      <a:r>
                        <a:rPr kumimoji="0" lang="en-US" altLang="zh-CN" sz="1800" b="1" i="0" u="none" strike="noStrike" cap="none" normalizeH="0" baseline="0" smtClean="0">
                          <a:ln>
                            <a:noFill/>
                          </a:ln>
                          <a:solidFill>
                            <a:srgbClr val="000000"/>
                          </a:solidFill>
                          <a:effectLst/>
                          <a:latin typeface="Arial"/>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002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测试项目</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打印功能</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5613">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测试标题</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打印</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rPr>
                        <a:t>A</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全部的幻灯片为讲义，灰度，不加框</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重要级别</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中</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预置条件</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已被打开，电脑主机已连接有效打印机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输入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D:\</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系统测试</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.ppt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697038">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操作步骤</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、打开打印界面；</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、打印范围选择</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全部</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endParaRPr kumimoji="0" lang="zh-CN" altLang="en-US" sz="1800" b="1" i="0" u="none" strike="noStrike" cap="none" normalizeH="0" baseline="0" smtClean="0">
                        <a:ln>
                          <a:noFill/>
                        </a:ln>
                        <a:solidFill>
                          <a:srgbClr val="656D77"/>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3</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、打印内容选择</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讲义</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endParaRPr kumimoji="0" lang="zh-CN" altLang="en-US" sz="1800" b="1" i="0" u="none" strike="noStrike" cap="none" normalizeH="0" baseline="0" smtClean="0">
                        <a:ln>
                          <a:noFill/>
                        </a:ln>
                        <a:solidFill>
                          <a:srgbClr val="656D77"/>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4</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、颜色</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灰度选择</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灰度</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endParaRPr kumimoji="0" lang="zh-CN" altLang="en-US" sz="1800" b="1" i="0" u="none" strike="noStrike" cap="none" normalizeH="0" baseline="0" smtClean="0">
                        <a:ln>
                          <a:noFill/>
                        </a:ln>
                        <a:solidFill>
                          <a:srgbClr val="656D77"/>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5</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、点击</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确定</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800" b="1" i="0" u="none" strike="noStrike" cap="none" normalizeH="0" baseline="0" smtClean="0">
                          <a:ln>
                            <a:noFill/>
                          </a:ln>
                          <a:solidFill>
                            <a:srgbClr val="000000"/>
                          </a:solidFill>
                          <a:effectLst/>
                          <a:latin typeface="Arial"/>
                          <a:ea typeface="宋体" pitchFamily="2" charset="-122"/>
                        </a:rPr>
                        <a:t>      </a:t>
                      </a: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预期输出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打印出全部幻灯片为讲义，灰度且不加框。</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10820435"/>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0"/>
            <a:ext cx="8229600" cy="808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ffectLst/>
              </a:rPr>
              <a:t>测试用例</a:t>
            </a:r>
            <a:r>
              <a:rPr lang="en-US" altLang="zh-CN" dirty="0" smtClean="0">
                <a:effectLst/>
              </a:rPr>
              <a:t>3</a:t>
            </a:r>
            <a:endParaRPr lang="zh-CN" altLang="en-US" dirty="0" smtClean="0">
              <a:effectLst/>
            </a:endParaRPr>
          </a:p>
        </p:txBody>
      </p:sp>
      <p:graphicFrame>
        <p:nvGraphicFramePr>
          <p:cNvPr id="210010" name="Group 90"/>
          <p:cNvGraphicFramePr>
            <a:graphicFrameLocks noGrp="1"/>
          </p:cNvGraphicFramePr>
          <p:nvPr>
            <p:ph idx="1"/>
            <p:extLst>
              <p:ext uri="{D42A27DB-BD31-4B8C-83A1-F6EECF244321}">
                <p14:modId xmlns:p14="http://schemas.microsoft.com/office/powerpoint/2010/main" val="2007204498"/>
              </p:ext>
            </p:extLst>
          </p:nvPr>
        </p:nvGraphicFramePr>
        <p:xfrm>
          <a:off x="609600" y="914400"/>
          <a:ext cx="8382000" cy="5218314"/>
        </p:xfrm>
        <a:graphic>
          <a:graphicData uri="http://schemas.openxmlformats.org/drawingml/2006/table">
            <a:tbl>
              <a:tblPr/>
              <a:tblGrid>
                <a:gridCol w="1768475"/>
                <a:gridCol w="6613525"/>
              </a:tblGrid>
              <a:tr h="646034">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测试用例编号</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PPT</a:t>
                      </a:r>
                      <a:r>
                        <a:rPr kumimoji="0" lang="en-US" altLang="zh-CN" sz="18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ST</a:t>
                      </a:r>
                      <a:r>
                        <a:rPr kumimoji="0" lang="en-US" altLang="zh-CN" sz="18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FUNCTION</a:t>
                      </a:r>
                      <a:r>
                        <a:rPr kumimoji="0" lang="en-US" altLang="zh-CN" sz="18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PRINT</a:t>
                      </a:r>
                      <a:r>
                        <a:rPr kumimoji="0" lang="en-US" altLang="zh-CN" sz="18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003</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14" marB="45714"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测试项目</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打印功能</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46034">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测试标题</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全部的备注页，黑白，加框</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重要级别</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中</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46034">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预置条件</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已被打开，电脑主机已连接有效打印机</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输入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rPr>
                        <a:t>D:\</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系统测试</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rPr>
                        <a:t>ppt</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73714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操作步骤</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、打开打印界面；</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、打印范围选择</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全部</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、打印内容选择</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备注页</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、颜色</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灰度选择</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黑白</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、在</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幻灯片加框</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前打勾；</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、点击</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确定</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                        </a:t>
                      </a: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预期输出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打印出全部备注页，黑白且已加框。</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9003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838200"/>
          </a:xfrm>
        </p:spPr>
        <p:txBody>
          <a:bodyPr/>
          <a:lstStyle/>
          <a:p>
            <a:pPr eaLnBrk="1" hangingPunct="1"/>
            <a:r>
              <a:rPr lang="zh-CN" altLang="en-US" sz="3200" smtClean="0">
                <a:solidFill>
                  <a:schemeClr val="tx1"/>
                </a:solidFill>
              </a:rPr>
              <a:t>基于决策表的测试</a:t>
            </a:r>
          </a:p>
        </p:txBody>
      </p:sp>
      <p:graphicFrame>
        <p:nvGraphicFramePr>
          <p:cNvPr id="98361" name="Group 1081"/>
          <p:cNvGraphicFramePr>
            <a:graphicFrameLocks noGrp="1"/>
          </p:cNvGraphicFramePr>
          <p:nvPr>
            <p:ph idx="1"/>
            <p:extLst>
              <p:ext uri="{D42A27DB-BD31-4B8C-83A1-F6EECF244321}">
                <p14:modId xmlns:p14="http://schemas.microsoft.com/office/powerpoint/2010/main" val="4094060095"/>
              </p:ext>
            </p:extLst>
          </p:nvPr>
        </p:nvGraphicFramePr>
        <p:xfrm>
          <a:off x="0" y="1492250"/>
          <a:ext cx="9144000" cy="5184793"/>
        </p:xfrm>
        <a:graphic>
          <a:graphicData uri="http://schemas.openxmlformats.org/drawingml/2006/table">
            <a:tbl>
              <a:tblPr/>
              <a:tblGrid>
                <a:gridCol w="539750"/>
                <a:gridCol w="1747838"/>
                <a:gridCol w="407987"/>
                <a:gridCol w="406400"/>
                <a:gridCol w="403225"/>
                <a:gridCol w="407988"/>
                <a:gridCol w="406400"/>
                <a:gridCol w="406400"/>
                <a:gridCol w="407987"/>
                <a:gridCol w="403225"/>
                <a:gridCol w="406400"/>
                <a:gridCol w="458788"/>
                <a:gridCol w="455612"/>
                <a:gridCol w="457200"/>
                <a:gridCol w="458788"/>
                <a:gridCol w="455612"/>
                <a:gridCol w="458788"/>
                <a:gridCol w="455612"/>
              </a:tblGrid>
              <a:tr h="579108">
                <a:tc gridSpan="2">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规则</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选项</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hlinkClick r:id="" action="ppaction://noaction"/>
                        </a:rPr>
                        <a:t>4</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9</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13</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16</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335269">
                <a:tc rowSpan="4">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问</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题</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能编写程序？</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5269">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熟悉软件工程？</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108">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对书中内容感兴趣？</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5269">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理解书中内容？</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5898">
                <a:tc rowSpan="4">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建</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议</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学习</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C/C++</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语言</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748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学习软件工程</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748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继续阅读</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748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放弃学习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0" marR="0"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r>
            </a:tbl>
          </a:graphicData>
        </a:graphic>
      </p:graphicFrame>
      <p:sp>
        <p:nvSpPr>
          <p:cNvPr id="13500" name="Rectangle 1082"/>
          <p:cNvSpPr>
            <a:spLocks noChangeArrowheads="1"/>
          </p:cNvSpPr>
          <p:nvPr/>
        </p:nvSpPr>
        <p:spPr bwMode="auto">
          <a:xfrm>
            <a:off x="131763" y="833437"/>
            <a:ext cx="3906837" cy="461963"/>
          </a:xfrm>
          <a:prstGeom prst="rect">
            <a:avLst/>
          </a:prstGeom>
          <a:solidFill>
            <a:schemeClr val="bg1">
              <a:lumMod val="95000"/>
            </a:schemeClr>
          </a:solidFill>
          <a:ln w="9525">
            <a:solidFill>
              <a:srgbClr val="008000"/>
            </a:solidFill>
            <a:miter lim="800000"/>
            <a:headEnd/>
            <a:tailEnd/>
          </a:ln>
        </p:spPr>
        <p:txBody>
          <a:bodyPr anchor="ctr">
            <a:spAutoFit/>
          </a:bodyPr>
          <a:lstStyle/>
          <a:p>
            <a:pPr algn="ctr" eaLnBrk="0" hangingPunct="0"/>
            <a:r>
              <a:rPr lang="zh-CN" altLang="en-US" sz="2400" b="1" i="0">
                <a:solidFill>
                  <a:srgbClr val="0000FF"/>
                </a:solidFill>
              </a:rPr>
              <a:t>一本书的阅读指南的决策表</a:t>
            </a:r>
          </a:p>
        </p:txBody>
      </p:sp>
      <p:sp>
        <p:nvSpPr>
          <p:cNvPr id="98363" name="Oval 1083"/>
          <p:cNvSpPr>
            <a:spLocks noChangeArrowheads="1"/>
          </p:cNvSpPr>
          <p:nvPr/>
        </p:nvSpPr>
        <p:spPr bwMode="auto">
          <a:xfrm>
            <a:off x="6011863" y="1341438"/>
            <a:ext cx="287337" cy="5300662"/>
          </a:xfrm>
          <a:prstGeom prst="ellipse">
            <a:avLst/>
          </a:prstGeom>
          <a:solidFill>
            <a:schemeClr val="bg1">
              <a:alpha val="0"/>
            </a:schemeClr>
          </a:solidFill>
          <a:ln w="22225">
            <a:solidFill>
              <a:srgbClr val="FF0000"/>
            </a:solidFill>
            <a:round/>
            <a:headEnd/>
            <a:tailEnd/>
          </a:ln>
        </p:spPr>
        <p:txBody>
          <a:bodyPr wrap="none" anchor="ctr"/>
          <a:lstStyle/>
          <a:p>
            <a:endParaRPr lang="zh-CN" altLang="en-US"/>
          </a:p>
        </p:txBody>
      </p:sp>
      <p:sp>
        <p:nvSpPr>
          <p:cNvPr id="98364" name="AutoShape 1084"/>
          <p:cNvSpPr>
            <a:spLocks noChangeArrowheads="1"/>
          </p:cNvSpPr>
          <p:nvPr/>
        </p:nvSpPr>
        <p:spPr bwMode="auto">
          <a:xfrm>
            <a:off x="6372225" y="260350"/>
            <a:ext cx="1943100" cy="576263"/>
          </a:xfrm>
          <a:prstGeom prst="wedgeRoundRectCallout">
            <a:avLst>
              <a:gd name="adj1" fmla="val -60375"/>
              <a:gd name="adj2" fmla="val 152755"/>
              <a:gd name="adj3" fmla="val 16667"/>
            </a:avLst>
          </a:prstGeom>
          <a:solidFill>
            <a:srgbClr val="92D050">
              <a:alpha val="0"/>
            </a:srgbClr>
          </a:solidFill>
          <a:ln w="9525">
            <a:solidFill>
              <a:srgbClr val="0000FF"/>
            </a:solidFill>
            <a:miter lim="800000"/>
            <a:headEnd/>
            <a:tailEnd/>
          </a:ln>
        </p:spPr>
        <p:txBody>
          <a:bodyPr anchor="ctr"/>
          <a:lstStyle/>
          <a:p>
            <a:pPr algn="ctr"/>
            <a:r>
              <a:rPr lang="zh-CN" altLang="en-US" sz="2400" b="1"/>
              <a:t>一条规则</a:t>
            </a:r>
          </a:p>
        </p:txBody>
      </p:sp>
      <p:cxnSp>
        <p:nvCxnSpPr>
          <p:cNvPr id="3" name="直接连接符 2"/>
          <p:cNvCxnSpPr/>
          <p:nvPr/>
        </p:nvCxnSpPr>
        <p:spPr bwMode="auto">
          <a:xfrm>
            <a:off x="0" y="1524000"/>
            <a:ext cx="2286000" cy="53340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63"/>
                                        </p:tgtEl>
                                        <p:attrNameLst>
                                          <p:attrName>style.visibility</p:attrName>
                                        </p:attrNameLst>
                                      </p:cBhvr>
                                      <p:to>
                                        <p:strVal val="visible"/>
                                      </p:to>
                                    </p:set>
                                    <p:anim calcmode="lin" valueType="num">
                                      <p:cBhvr additive="base">
                                        <p:cTn id="7" dur="500" fill="hold"/>
                                        <p:tgtEl>
                                          <p:spTgt spid="98363"/>
                                        </p:tgtEl>
                                        <p:attrNameLst>
                                          <p:attrName>ppt_x</p:attrName>
                                        </p:attrNameLst>
                                      </p:cBhvr>
                                      <p:tavLst>
                                        <p:tav tm="0">
                                          <p:val>
                                            <p:strVal val="#ppt_x"/>
                                          </p:val>
                                        </p:tav>
                                        <p:tav tm="100000">
                                          <p:val>
                                            <p:strVal val="#ppt_x"/>
                                          </p:val>
                                        </p:tav>
                                      </p:tavLst>
                                    </p:anim>
                                    <p:anim calcmode="lin" valueType="num">
                                      <p:cBhvr additive="base">
                                        <p:cTn id="8" dur="500" fill="hold"/>
                                        <p:tgtEl>
                                          <p:spTgt spid="983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64"/>
                                        </p:tgtEl>
                                        <p:attrNameLst>
                                          <p:attrName>style.visibility</p:attrName>
                                        </p:attrNameLst>
                                      </p:cBhvr>
                                      <p:to>
                                        <p:strVal val="visible"/>
                                      </p:to>
                                    </p:set>
                                    <p:anim calcmode="lin" valueType="num">
                                      <p:cBhvr additive="base">
                                        <p:cTn id="13" dur="500" fill="hold"/>
                                        <p:tgtEl>
                                          <p:spTgt spid="98364"/>
                                        </p:tgtEl>
                                        <p:attrNameLst>
                                          <p:attrName>ppt_x</p:attrName>
                                        </p:attrNameLst>
                                      </p:cBhvr>
                                      <p:tavLst>
                                        <p:tav tm="0">
                                          <p:val>
                                            <p:strVal val="#ppt_x"/>
                                          </p:val>
                                        </p:tav>
                                        <p:tav tm="100000">
                                          <p:val>
                                            <p:strVal val="#ppt_x"/>
                                          </p:val>
                                        </p:tav>
                                      </p:tavLst>
                                    </p:anim>
                                    <p:anim calcmode="lin" valueType="num">
                                      <p:cBhvr additive="base">
                                        <p:cTn id="14" dur="500" fill="hold"/>
                                        <p:tgtEl>
                                          <p:spTgt spid="98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63" grpId="0" animBg="1"/>
      <p:bldP spid="983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各黑盒测试方法的测试用例数</a:t>
            </a:r>
          </a:p>
        </p:txBody>
      </p:sp>
      <p:sp>
        <p:nvSpPr>
          <p:cNvPr id="26627" name="页脚占位符 3"/>
          <p:cNvSpPr>
            <a:spLocks noGrp="1"/>
          </p:cNvSpPr>
          <p:nvPr>
            <p:ph type="ftr" sz="quarter" idx="10"/>
          </p:nvPr>
        </p:nvSpPr>
        <p:spPr>
          <a:noFill/>
        </p:spPr>
        <p:txBody>
          <a:bodyPr/>
          <a:lstStyle/>
          <a:p>
            <a:fld id="{DF476C85-A84F-430E-9A9F-5D76209902DB}" type="slidenum">
              <a:rPr lang="en-US" altLang="zh-CN" smtClean="0"/>
              <a:pPr/>
              <a:t>70</a:t>
            </a:fld>
            <a:endParaRPr lang="en-US" altLang="zh-CN" smtClean="0"/>
          </a:p>
        </p:txBody>
      </p:sp>
      <p:pic>
        <p:nvPicPr>
          <p:cNvPr id="26628" name="Picture 2" descr="../../AppData/Roaming/Tencent/Users/303171967/QQ/WinTemp/RichOle/VIXI5B4X1DTZW77JCEAQGUL.jpg"/>
          <p:cNvPicPr>
            <a:picLocks noChangeAspect="1" noChangeArrowheads="1"/>
          </p:cNvPicPr>
          <p:nvPr/>
        </p:nvPicPr>
        <p:blipFill>
          <a:blip r:embed="rId3" r:link="rId4"/>
          <a:srcRect/>
          <a:stretch>
            <a:fillRect/>
          </a:stretch>
        </p:blipFill>
        <p:spPr bwMode="auto">
          <a:xfrm>
            <a:off x="1295400" y="1447800"/>
            <a:ext cx="6218238" cy="39624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79500" y="76200"/>
            <a:ext cx="7302500" cy="647700"/>
          </a:xfrm>
        </p:spPr>
        <p:txBody>
          <a:bodyPr/>
          <a:lstStyle/>
          <a:p>
            <a:r>
              <a:rPr lang="zh-CN" altLang="en-US" smtClean="0"/>
              <a:t>各黑盒测试方法的设计测试用例工作量</a:t>
            </a:r>
          </a:p>
        </p:txBody>
      </p:sp>
      <p:sp>
        <p:nvSpPr>
          <p:cNvPr id="27651" name="页脚占位符 3"/>
          <p:cNvSpPr>
            <a:spLocks noGrp="1"/>
          </p:cNvSpPr>
          <p:nvPr>
            <p:ph type="ftr" sz="quarter" idx="10"/>
          </p:nvPr>
        </p:nvSpPr>
        <p:spPr>
          <a:noFill/>
        </p:spPr>
        <p:txBody>
          <a:bodyPr/>
          <a:lstStyle/>
          <a:p>
            <a:fld id="{EF570B6E-A57C-4EA2-AD26-72B0B7F78E44}" type="slidenum">
              <a:rPr lang="en-US" altLang="zh-CN" smtClean="0"/>
              <a:pPr/>
              <a:t>71</a:t>
            </a:fld>
            <a:endParaRPr lang="en-US" altLang="zh-CN" smtClean="0"/>
          </a:p>
        </p:txBody>
      </p:sp>
      <p:pic>
        <p:nvPicPr>
          <p:cNvPr id="27652" name="Picture 2" descr="H)N%$E7JA{)7Q%FXD[2B[$G"/>
          <p:cNvPicPr>
            <a:picLocks noChangeAspect="1" noChangeArrowheads="1"/>
          </p:cNvPicPr>
          <p:nvPr/>
        </p:nvPicPr>
        <p:blipFill>
          <a:blip r:embed="rId3"/>
          <a:srcRect/>
          <a:stretch>
            <a:fillRect/>
          </a:stretch>
        </p:blipFill>
        <p:spPr bwMode="auto">
          <a:xfrm>
            <a:off x="1295400" y="1295400"/>
            <a:ext cx="6953250" cy="4267200"/>
          </a:xfrm>
          <a:prstGeom prst="rect">
            <a:avLst/>
          </a:prstGeom>
          <a:noFill/>
          <a:ln w="9525">
            <a:solidFill>
              <a:srgbClr val="92D050"/>
            </a:solidFill>
            <a:miter lim="800000"/>
            <a:headEnd/>
            <a:tailEnd/>
          </a:ln>
        </p:spPr>
      </p:pic>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838200" y="0"/>
            <a:ext cx="3962400" cy="762000"/>
          </a:xfrm>
        </p:spPr>
        <p:txBody>
          <a:bodyPr anchorCtr="1"/>
          <a:lstStyle/>
          <a:p>
            <a:pPr eaLnBrk="1" hangingPunct="1"/>
            <a:r>
              <a:rPr lang="zh-CN" altLang="en-US" sz="3200" smtClean="0">
                <a:solidFill>
                  <a:schemeClr val="tx1"/>
                </a:solidFill>
                <a:latin typeface="华文中宋" pitchFamily="2" charset="-122"/>
                <a:ea typeface="华文中宋" pitchFamily="2" charset="-122"/>
                <a:sym typeface="Arial" charset="0"/>
              </a:rPr>
              <a:t>黑盒测试的优缺点</a:t>
            </a:r>
          </a:p>
        </p:txBody>
      </p:sp>
      <p:sp>
        <p:nvSpPr>
          <p:cNvPr id="72707" name="内容占位符 2"/>
          <p:cNvSpPr>
            <a:spLocks noGrp="1"/>
          </p:cNvSpPr>
          <p:nvPr>
            <p:ph idx="4294967295"/>
          </p:nvPr>
        </p:nvSpPr>
        <p:spPr>
          <a:xfrm>
            <a:off x="107950" y="990600"/>
            <a:ext cx="9001125" cy="4897438"/>
          </a:xfrm>
        </p:spPr>
        <p:txBody>
          <a:bodyPr/>
          <a:lstStyle/>
          <a:p>
            <a:pPr eaLnBrk="1" hangingPunct="1">
              <a:lnSpc>
                <a:spcPct val="90000"/>
              </a:lnSpc>
              <a:spcBef>
                <a:spcPct val="10000"/>
              </a:spcBef>
            </a:pPr>
            <a:r>
              <a:rPr lang="zh-CN" altLang="en-US" smtClean="0">
                <a:latin typeface="黑体" pitchFamily="2" charset="-122"/>
              </a:rPr>
              <a:t>优点</a:t>
            </a:r>
          </a:p>
          <a:p>
            <a:pPr lvl="1" eaLnBrk="1" hangingPunct="1">
              <a:spcBef>
                <a:spcPct val="10000"/>
              </a:spcBef>
            </a:pPr>
            <a:r>
              <a:rPr lang="zh-CN" altLang="en-US" b="0" smtClean="0">
                <a:solidFill>
                  <a:schemeClr val="tx1"/>
                </a:solidFill>
                <a:latin typeface="楷体" pitchFamily="49" charset="-122"/>
                <a:ea typeface="楷体" pitchFamily="49" charset="-122"/>
                <a:cs typeface="楷体_GB2312" pitchFamily="49" charset="-122"/>
              </a:rPr>
              <a:t>对于规模较大的代码单元来说，比白盒测试</a:t>
            </a:r>
            <a:r>
              <a:rPr lang="zh-CN" altLang="en-US" smtClean="0">
                <a:solidFill>
                  <a:srgbClr val="FF0000"/>
                </a:solidFill>
                <a:latin typeface="楷体" pitchFamily="49" charset="-122"/>
                <a:ea typeface="楷体" pitchFamily="49" charset="-122"/>
                <a:cs typeface="楷体_GB2312" pitchFamily="49" charset="-122"/>
              </a:rPr>
              <a:t>效率更高</a:t>
            </a:r>
            <a:r>
              <a:rPr lang="zh-CN" altLang="en-US" b="0" smtClean="0">
                <a:solidFill>
                  <a:schemeClr val="tx1"/>
                </a:solidFill>
                <a:latin typeface="楷体" pitchFamily="49" charset="-122"/>
                <a:ea typeface="楷体" pitchFamily="49" charset="-122"/>
                <a:cs typeface="楷体_GB2312" pitchFamily="49" charset="-122"/>
              </a:rPr>
              <a:t>；</a:t>
            </a:r>
          </a:p>
          <a:p>
            <a:pPr lvl="1" eaLnBrk="1" hangingPunct="1">
              <a:spcBef>
                <a:spcPct val="10000"/>
              </a:spcBef>
            </a:pPr>
            <a:r>
              <a:rPr lang="zh-CN" altLang="en-US" b="0" smtClean="0">
                <a:solidFill>
                  <a:schemeClr val="tx1"/>
                </a:solidFill>
                <a:latin typeface="楷体" pitchFamily="49" charset="-122"/>
                <a:ea typeface="楷体" pitchFamily="49" charset="-122"/>
                <a:cs typeface="楷体_GB2312" pitchFamily="49" charset="-122"/>
              </a:rPr>
              <a:t>测试人员不需要了解程序内部的实现逻辑，</a:t>
            </a:r>
            <a:r>
              <a:rPr lang="zh-CN" altLang="en-US" smtClean="0">
                <a:solidFill>
                  <a:srgbClr val="FF0000"/>
                </a:solidFill>
                <a:latin typeface="楷体" pitchFamily="49" charset="-122"/>
                <a:ea typeface="楷体" pitchFamily="49" charset="-122"/>
                <a:cs typeface="楷体_GB2312" pitchFamily="49" charset="-122"/>
              </a:rPr>
              <a:t>降低了对测试人员的要求</a:t>
            </a:r>
            <a:r>
              <a:rPr lang="zh-CN" altLang="en-US" b="0" smtClean="0">
                <a:solidFill>
                  <a:schemeClr val="tx1"/>
                </a:solidFill>
                <a:latin typeface="楷体" pitchFamily="49" charset="-122"/>
                <a:ea typeface="楷体" pitchFamily="49" charset="-122"/>
                <a:cs typeface="楷体_GB2312" pitchFamily="49" charset="-122"/>
              </a:rPr>
              <a:t>，测试成本较低；</a:t>
            </a:r>
          </a:p>
          <a:p>
            <a:pPr lvl="1" eaLnBrk="1" hangingPunct="1">
              <a:spcBef>
                <a:spcPct val="10000"/>
              </a:spcBef>
            </a:pPr>
            <a:r>
              <a:rPr lang="zh-CN" altLang="en-US" b="0" smtClean="0">
                <a:solidFill>
                  <a:schemeClr val="tx1"/>
                </a:solidFill>
                <a:latin typeface="楷体" pitchFamily="49" charset="-122"/>
                <a:ea typeface="楷体" pitchFamily="49" charset="-122"/>
                <a:cs typeface="楷体_GB2312" pitchFamily="49" charset="-122"/>
              </a:rPr>
              <a:t>测试人员和编码人员是</a:t>
            </a:r>
            <a:r>
              <a:rPr lang="zh-CN" altLang="en-US" smtClean="0">
                <a:solidFill>
                  <a:srgbClr val="FF0000"/>
                </a:solidFill>
                <a:latin typeface="楷体" pitchFamily="49" charset="-122"/>
                <a:ea typeface="楷体" pitchFamily="49" charset="-122"/>
                <a:cs typeface="楷体_GB2312" pitchFamily="49" charset="-122"/>
              </a:rPr>
              <a:t>独立</a:t>
            </a:r>
            <a:r>
              <a:rPr lang="zh-CN" altLang="en-US" b="0" smtClean="0">
                <a:solidFill>
                  <a:schemeClr val="tx1"/>
                </a:solidFill>
                <a:latin typeface="楷体" pitchFamily="49" charset="-122"/>
                <a:ea typeface="楷体" pitchFamily="49" charset="-122"/>
                <a:cs typeface="楷体_GB2312" pitchFamily="49" charset="-122"/>
              </a:rPr>
              <a:t>的；</a:t>
            </a:r>
          </a:p>
          <a:p>
            <a:pPr lvl="1" eaLnBrk="1" hangingPunct="1">
              <a:spcBef>
                <a:spcPct val="10000"/>
              </a:spcBef>
            </a:pPr>
            <a:r>
              <a:rPr lang="zh-CN" altLang="en-US" b="0" smtClean="0">
                <a:solidFill>
                  <a:schemeClr val="tx1"/>
                </a:solidFill>
                <a:latin typeface="楷体" pitchFamily="49" charset="-122"/>
                <a:ea typeface="楷体" pitchFamily="49" charset="-122"/>
                <a:cs typeface="楷体_GB2312" pitchFamily="49" charset="-122"/>
              </a:rPr>
              <a:t>从用户的视角进行测试，很</a:t>
            </a:r>
            <a:r>
              <a:rPr lang="zh-CN" altLang="en-US" smtClean="0">
                <a:solidFill>
                  <a:srgbClr val="FF0000"/>
                </a:solidFill>
                <a:latin typeface="楷体" pitchFamily="49" charset="-122"/>
                <a:ea typeface="楷体" pitchFamily="49" charset="-122"/>
                <a:cs typeface="楷体_GB2312" pitchFamily="49" charset="-122"/>
              </a:rPr>
              <a:t>容易被理解和接受</a:t>
            </a:r>
            <a:r>
              <a:rPr lang="zh-CN" altLang="en-US" b="0" smtClean="0">
                <a:solidFill>
                  <a:schemeClr val="tx1"/>
                </a:solidFill>
                <a:latin typeface="楷体" pitchFamily="49" charset="-122"/>
                <a:ea typeface="楷体" pitchFamily="49" charset="-122"/>
                <a:cs typeface="楷体_GB2312" pitchFamily="49" charset="-122"/>
              </a:rPr>
              <a:t>；</a:t>
            </a:r>
          </a:p>
          <a:p>
            <a:pPr lvl="1" eaLnBrk="1" hangingPunct="1">
              <a:spcBef>
                <a:spcPct val="10000"/>
              </a:spcBef>
            </a:pPr>
            <a:r>
              <a:rPr lang="zh-CN" altLang="en-US" b="0" smtClean="0">
                <a:solidFill>
                  <a:schemeClr val="tx1"/>
                </a:solidFill>
                <a:latin typeface="楷体" pitchFamily="49" charset="-122"/>
                <a:ea typeface="楷体" pitchFamily="49" charset="-122"/>
                <a:cs typeface="楷体_GB2312" pitchFamily="49" charset="-122"/>
              </a:rPr>
              <a:t>有助于暴露与需求规格不一致的问题。</a:t>
            </a:r>
          </a:p>
          <a:p>
            <a:pPr eaLnBrk="1" hangingPunct="1">
              <a:lnSpc>
                <a:spcPct val="90000"/>
              </a:lnSpc>
              <a:spcBef>
                <a:spcPct val="10000"/>
              </a:spcBef>
            </a:pPr>
            <a:r>
              <a:rPr lang="zh-CN" altLang="en-US" smtClean="0">
                <a:latin typeface="黑体" pitchFamily="2" charset="-122"/>
              </a:rPr>
              <a:t>缺点</a:t>
            </a:r>
          </a:p>
          <a:p>
            <a:pPr lvl="1" eaLnBrk="1" hangingPunct="1">
              <a:spcBef>
                <a:spcPct val="10000"/>
              </a:spcBef>
            </a:pPr>
            <a:r>
              <a:rPr lang="zh-CN" altLang="en-US" smtClean="0">
                <a:solidFill>
                  <a:srgbClr val="FF0000"/>
                </a:solidFill>
                <a:latin typeface="楷体" pitchFamily="49" charset="-122"/>
                <a:ea typeface="楷体" pitchFamily="49" charset="-122"/>
                <a:cs typeface="楷体_GB2312" pitchFamily="49" charset="-122"/>
              </a:rPr>
              <a:t>只有一部分可能的输入被测试到</a:t>
            </a:r>
            <a:r>
              <a:rPr lang="zh-CN" altLang="en-US" b="0" smtClean="0">
                <a:solidFill>
                  <a:schemeClr val="tx1"/>
                </a:solidFill>
                <a:latin typeface="楷体" pitchFamily="49" charset="-122"/>
                <a:ea typeface="楷体" pitchFamily="49" charset="-122"/>
                <a:cs typeface="楷体_GB2312" pitchFamily="49" charset="-122"/>
              </a:rPr>
              <a:t>，要测试到每一个可能的输入流或路径几乎是不可能的；</a:t>
            </a:r>
          </a:p>
          <a:p>
            <a:pPr lvl="1" eaLnBrk="1" hangingPunct="1">
              <a:spcBef>
                <a:spcPct val="10000"/>
              </a:spcBef>
            </a:pPr>
            <a:r>
              <a:rPr lang="zh-CN" altLang="en-US" b="0" smtClean="0">
                <a:solidFill>
                  <a:schemeClr val="tx1"/>
                </a:solidFill>
                <a:latin typeface="楷体" pitchFamily="49" charset="-122"/>
                <a:ea typeface="楷体" pitchFamily="49" charset="-122"/>
                <a:cs typeface="楷体_GB2312" pitchFamily="49" charset="-122"/>
              </a:rPr>
              <a:t>测试用例的依据是需求规格，很难设计全面、完善的测试用例。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07">
                                            <p:txEl>
                                              <p:pRg st="5" end="5"/>
                                            </p:txEl>
                                          </p:spTgt>
                                        </p:tgtEl>
                                        <p:attrNameLst>
                                          <p:attrName>style.visibility</p:attrName>
                                        </p:attrNameLst>
                                      </p:cBhvr>
                                      <p:to>
                                        <p:strVal val="visible"/>
                                      </p:to>
                                    </p:set>
                                    <p:animEffect transition="in" filter="blinds(horizontal)">
                                      <p:cBhvr>
                                        <p:cTn id="32" dur="500"/>
                                        <p:tgtEl>
                                          <p:spTgt spid="727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07">
                                            <p:txEl>
                                              <p:pRg st="6" end="6"/>
                                            </p:txEl>
                                          </p:spTgt>
                                        </p:tgtEl>
                                        <p:attrNameLst>
                                          <p:attrName>style.visibility</p:attrName>
                                        </p:attrNameLst>
                                      </p:cBhvr>
                                      <p:to>
                                        <p:strVal val="visible"/>
                                      </p:to>
                                    </p:set>
                                    <p:animEffect transition="in" filter="blinds(horizontal)">
                                      <p:cBhvr>
                                        <p:cTn id="37" dur="500"/>
                                        <p:tgtEl>
                                          <p:spTgt spid="727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707">
                                            <p:txEl>
                                              <p:pRg st="7" end="7"/>
                                            </p:txEl>
                                          </p:spTgt>
                                        </p:tgtEl>
                                        <p:attrNameLst>
                                          <p:attrName>style.visibility</p:attrName>
                                        </p:attrNameLst>
                                      </p:cBhvr>
                                      <p:to>
                                        <p:strVal val="visible"/>
                                      </p:to>
                                    </p:set>
                                    <p:animEffect transition="in" filter="blinds(horizontal)">
                                      <p:cBhvr>
                                        <p:cTn id="42" dur="500"/>
                                        <p:tgtEl>
                                          <p:spTgt spid="727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707">
                                            <p:txEl>
                                              <p:pRg st="8" end="8"/>
                                            </p:txEl>
                                          </p:spTgt>
                                        </p:tgtEl>
                                        <p:attrNameLst>
                                          <p:attrName>style.visibility</p:attrName>
                                        </p:attrNameLst>
                                      </p:cBhvr>
                                      <p:to>
                                        <p:strVal val="visible"/>
                                      </p:to>
                                    </p:set>
                                    <p:animEffect transition="in" filter="blinds(horizontal)">
                                      <p:cBhvr>
                                        <p:cTn id="47" dur="500"/>
                                        <p:tgtEl>
                                          <p:spTgt spid="72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2"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4294967295"/>
          </p:nvPr>
        </p:nvSpPr>
        <p:spPr>
          <a:xfrm>
            <a:off x="250825" y="914400"/>
            <a:ext cx="8642350" cy="5040313"/>
          </a:xfrm>
        </p:spPr>
        <p:txBody>
          <a:bodyPr/>
          <a:lstStyle/>
          <a:p>
            <a:pPr eaLnBrk="1" hangingPunct="1"/>
            <a:r>
              <a:rPr lang="zh-CN" altLang="en-US" smtClean="0">
                <a:latin typeface="黑体" pitchFamily="2" charset="-122"/>
              </a:rPr>
              <a:t>比较一：</a:t>
            </a:r>
          </a:p>
          <a:p>
            <a:pPr lvl="1" eaLnBrk="1" hangingPunct="1"/>
            <a:r>
              <a:rPr lang="zh-CN" altLang="en-US" b="0" smtClean="0">
                <a:solidFill>
                  <a:schemeClr val="tx1"/>
                </a:solidFill>
                <a:latin typeface="楷体" pitchFamily="49" charset="-122"/>
                <a:ea typeface="楷体" pitchFamily="49" charset="-122"/>
                <a:cs typeface="楷体_GB2312" pitchFamily="49" charset="-122"/>
              </a:rPr>
              <a:t>白盒测试只是根据系统设计模型测试软件代码，它</a:t>
            </a:r>
            <a:r>
              <a:rPr lang="zh-CN" altLang="en-US" b="0" smtClean="0">
                <a:solidFill>
                  <a:srgbClr val="FF0000"/>
                </a:solidFill>
                <a:latin typeface="楷体" pitchFamily="49" charset="-122"/>
                <a:ea typeface="楷体" pitchFamily="49" charset="-122"/>
                <a:cs typeface="楷体_GB2312" pitchFamily="49" charset="-122"/>
              </a:rPr>
              <a:t>不能保证完整的需求规格是否都被满足</a:t>
            </a:r>
            <a:r>
              <a:rPr lang="zh-CN" altLang="en-US" b="0" smtClean="0">
                <a:solidFill>
                  <a:schemeClr val="tx1"/>
                </a:solidFill>
                <a:latin typeface="楷体" pitchFamily="49" charset="-122"/>
                <a:ea typeface="楷体" pitchFamily="49" charset="-122"/>
                <a:cs typeface="楷体_GB2312" pitchFamily="49" charset="-122"/>
              </a:rPr>
              <a:t>；</a:t>
            </a:r>
          </a:p>
          <a:p>
            <a:pPr lvl="1" eaLnBrk="1" hangingPunct="1"/>
            <a:r>
              <a:rPr lang="zh-CN" altLang="en-US" b="0" smtClean="0">
                <a:solidFill>
                  <a:schemeClr val="tx1"/>
                </a:solidFill>
                <a:latin typeface="楷体" pitchFamily="49" charset="-122"/>
                <a:ea typeface="楷体" pitchFamily="49" charset="-122"/>
                <a:cs typeface="楷体_GB2312" pitchFamily="49" charset="-122"/>
              </a:rPr>
              <a:t>黑盒测试只考虑测试需求规格，它</a:t>
            </a:r>
            <a:r>
              <a:rPr lang="zh-CN" altLang="en-US" b="0" smtClean="0">
                <a:solidFill>
                  <a:srgbClr val="FF0000"/>
                </a:solidFill>
                <a:latin typeface="楷体" pitchFamily="49" charset="-122"/>
                <a:ea typeface="楷体" pitchFamily="49" charset="-122"/>
                <a:cs typeface="楷体_GB2312" pitchFamily="49" charset="-122"/>
              </a:rPr>
              <a:t>不能保证代码是否都被完整测试到</a:t>
            </a:r>
            <a:r>
              <a:rPr lang="zh-CN" altLang="en-US" b="0" smtClean="0">
                <a:solidFill>
                  <a:schemeClr val="tx1"/>
                </a:solidFill>
                <a:latin typeface="楷体" pitchFamily="49" charset="-122"/>
                <a:ea typeface="楷体" pitchFamily="49" charset="-122"/>
                <a:cs typeface="楷体_GB2312" pitchFamily="49" charset="-122"/>
              </a:rPr>
              <a:t>。</a:t>
            </a:r>
          </a:p>
          <a:p>
            <a:pPr eaLnBrk="1" hangingPunct="1"/>
            <a:r>
              <a:rPr lang="zh-CN" altLang="en-US" smtClean="0">
                <a:latin typeface="黑体" pitchFamily="2" charset="-122"/>
              </a:rPr>
              <a:t>比较二：</a:t>
            </a:r>
          </a:p>
          <a:p>
            <a:pPr lvl="1" eaLnBrk="1" hangingPunct="1"/>
            <a:r>
              <a:rPr lang="zh-CN" altLang="en-US" b="0" smtClean="0">
                <a:solidFill>
                  <a:schemeClr val="tx1"/>
                </a:solidFill>
                <a:latin typeface="楷体" pitchFamily="49" charset="-122"/>
                <a:ea typeface="楷体" pitchFamily="49" charset="-122"/>
                <a:cs typeface="楷体_GB2312" pitchFamily="49" charset="-122"/>
              </a:rPr>
              <a:t>白盒测试会发现系统设计和代码中的缺陷；</a:t>
            </a:r>
          </a:p>
          <a:p>
            <a:pPr lvl="1" eaLnBrk="1" hangingPunct="1"/>
            <a:r>
              <a:rPr lang="zh-CN" altLang="en-US" b="0" smtClean="0">
                <a:solidFill>
                  <a:schemeClr val="tx1"/>
                </a:solidFill>
                <a:latin typeface="楷体" pitchFamily="49" charset="-122"/>
                <a:ea typeface="楷体" pitchFamily="49" charset="-122"/>
                <a:cs typeface="楷体_GB2312" pitchFamily="49" charset="-122"/>
              </a:rPr>
              <a:t>黑盒测试会发现系统需求和功能、性能的缺陷。</a:t>
            </a:r>
          </a:p>
          <a:p>
            <a:pPr eaLnBrk="1" hangingPunct="1"/>
            <a:r>
              <a:rPr lang="zh-CN" altLang="en-US" smtClean="0">
                <a:latin typeface="黑体" pitchFamily="2" charset="-122"/>
              </a:rPr>
              <a:t> 比较三：</a:t>
            </a:r>
          </a:p>
          <a:p>
            <a:pPr lvl="1" eaLnBrk="1" hangingPunct="1"/>
            <a:r>
              <a:rPr lang="zh-CN" altLang="en-US" b="0" smtClean="0">
                <a:solidFill>
                  <a:schemeClr val="tx1"/>
                </a:solidFill>
                <a:latin typeface="楷体" pitchFamily="49" charset="-122"/>
                <a:ea typeface="楷体" pitchFamily="49" charset="-122"/>
                <a:cs typeface="楷体_GB2312" pitchFamily="49" charset="-122"/>
              </a:rPr>
              <a:t>白盒测试对测试人员要求较高，测试成本较高；</a:t>
            </a:r>
          </a:p>
          <a:p>
            <a:pPr lvl="1" eaLnBrk="1" hangingPunct="1"/>
            <a:r>
              <a:rPr lang="zh-CN" altLang="en-US" b="0" smtClean="0">
                <a:solidFill>
                  <a:schemeClr val="tx1"/>
                </a:solidFill>
                <a:latin typeface="楷体" pitchFamily="49" charset="-122"/>
                <a:ea typeface="楷体" pitchFamily="49" charset="-122"/>
                <a:cs typeface="楷体_GB2312" pitchFamily="49" charset="-122"/>
              </a:rPr>
              <a:t>黑盒测试对测试人员要求较低，测试成本较低。</a:t>
            </a:r>
          </a:p>
        </p:txBody>
      </p:sp>
      <p:sp>
        <p:nvSpPr>
          <p:cNvPr id="30723" name="标题 1"/>
          <p:cNvSpPr>
            <a:spLocks noChangeArrowheads="1"/>
          </p:cNvSpPr>
          <p:nvPr/>
        </p:nvSpPr>
        <p:spPr bwMode="auto">
          <a:xfrm>
            <a:off x="539750" y="0"/>
            <a:ext cx="5708650" cy="762000"/>
          </a:xfrm>
          <a:prstGeom prst="rect">
            <a:avLst/>
          </a:prstGeom>
          <a:noFill/>
          <a:ln w="9525">
            <a:noFill/>
            <a:miter lim="800000"/>
            <a:headEnd/>
            <a:tailEnd/>
          </a:ln>
        </p:spPr>
        <p:txBody>
          <a:bodyPr anchor="ctr" anchorCtr="1"/>
          <a:lstStyle/>
          <a:p>
            <a:r>
              <a:rPr lang="zh-CN" altLang="en-US" sz="3200" b="1" i="0">
                <a:latin typeface="华文中宋" pitchFamily="2" charset="-122"/>
                <a:ea typeface="华文中宋" pitchFamily="2" charset="-122"/>
                <a:sym typeface="Arial" charset="0"/>
              </a:rPr>
              <a:t>黑盒测试与白盒测试比较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blinds(horizontal)">
                                      <p:cBhvr>
                                        <p:cTn id="7" dur="500"/>
                                        <p:tgtEl>
                                          <p:spTgt spid="73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0">
                                            <p:txEl>
                                              <p:pRg st="1" end="1"/>
                                            </p:txEl>
                                          </p:spTgt>
                                        </p:tgtEl>
                                        <p:attrNameLst>
                                          <p:attrName>style.visibility</p:attrName>
                                        </p:attrNameLst>
                                      </p:cBhvr>
                                      <p:to>
                                        <p:strVal val="visible"/>
                                      </p:to>
                                    </p:set>
                                    <p:animEffect transition="in" filter="blinds(horizontal)">
                                      <p:cBhvr>
                                        <p:cTn id="12" dur="500"/>
                                        <p:tgtEl>
                                          <p:spTgt spid="73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0">
                                            <p:txEl>
                                              <p:pRg st="2" end="2"/>
                                            </p:txEl>
                                          </p:spTgt>
                                        </p:tgtEl>
                                        <p:attrNameLst>
                                          <p:attrName>style.visibility</p:attrName>
                                        </p:attrNameLst>
                                      </p:cBhvr>
                                      <p:to>
                                        <p:strVal val="visible"/>
                                      </p:to>
                                    </p:set>
                                    <p:animEffect transition="in" filter="blinds(horizontal)">
                                      <p:cBhvr>
                                        <p:cTn id="17" dur="500"/>
                                        <p:tgtEl>
                                          <p:spTgt spid="73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730">
                                            <p:txEl>
                                              <p:pRg st="3" end="3"/>
                                            </p:txEl>
                                          </p:spTgt>
                                        </p:tgtEl>
                                        <p:attrNameLst>
                                          <p:attrName>style.visibility</p:attrName>
                                        </p:attrNameLst>
                                      </p:cBhvr>
                                      <p:to>
                                        <p:strVal val="visible"/>
                                      </p:to>
                                    </p:set>
                                    <p:animEffect transition="in" filter="blinds(horizontal)">
                                      <p:cBhvr>
                                        <p:cTn id="22" dur="500"/>
                                        <p:tgtEl>
                                          <p:spTgt spid="73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730">
                                            <p:txEl>
                                              <p:pRg st="4" end="4"/>
                                            </p:txEl>
                                          </p:spTgt>
                                        </p:tgtEl>
                                        <p:attrNameLst>
                                          <p:attrName>style.visibility</p:attrName>
                                        </p:attrNameLst>
                                      </p:cBhvr>
                                      <p:to>
                                        <p:strVal val="visible"/>
                                      </p:to>
                                    </p:set>
                                    <p:animEffect transition="in" filter="blinds(horizontal)">
                                      <p:cBhvr>
                                        <p:cTn id="27" dur="500"/>
                                        <p:tgtEl>
                                          <p:spTgt spid="737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730">
                                            <p:txEl>
                                              <p:pRg st="5" end="5"/>
                                            </p:txEl>
                                          </p:spTgt>
                                        </p:tgtEl>
                                        <p:attrNameLst>
                                          <p:attrName>style.visibility</p:attrName>
                                        </p:attrNameLst>
                                      </p:cBhvr>
                                      <p:to>
                                        <p:strVal val="visible"/>
                                      </p:to>
                                    </p:set>
                                    <p:animEffect transition="in" filter="blinds(horizontal)">
                                      <p:cBhvr>
                                        <p:cTn id="32" dur="500"/>
                                        <p:tgtEl>
                                          <p:spTgt spid="737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30">
                                            <p:txEl>
                                              <p:pRg st="6" end="6"/>
                                            </p:txEl>
                                          </p:spTgt>
                                        </p:tgtEl>
                                        <p:attrNameLst>
                                          <p:attrName>style.visibility</p:attrName>
                                        </p:attrNameLst>
                                      </p:cBhvr>
                                      <p:to>
                                        <p:strVal val="visible"/>
                                      </p:to>
                                    </p:set>
                                    <p:animEffect transition="in" filter="blinds(horizontal)">
                                      <p:cBhvr>
                                        <p:cTn id="37" dur="500"/>
                                        <p:tgtEl>
                                          <p:spTgt spid="737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730">
                                            <p:txEl>
                                              <p:pRg st="7" end="7"/>
                                            </p:txEl>
                                          </p:spTgt>
                                        </p:tgtEl>
                                        <p:attrNameLst>
                                          <p:attrName>style.visibility</p:attrName>
                                        </p:attrNameLst>
                                      </p:cBhvr>
                                      <p:to>
                                        <p:strVal val="visible"/>
                                      </p:to>
                                    </p:set>
                                    <p:animEffect transition="in" filter="blinds(horizontal)">
                                      <p:cBhvr>
                                        <p:cTn id="42" dur="500"/>
                                        <p:tgtEl>
                                          <p:spTgt spid="7373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730">
                                            <p:txEl>
                                              <p:pRg st="8" end="8"/>
                                            </p:txEl>
                                          </p:spTgt>
                                        </p:tgtEl>
                                        <p:attrNameLst>
                                          <p:attrName>style.visibility</p:attrName>
                                        </p:attrNameLst>
                                      </p:cBhvr>
                                      <p:to>
                                        <p:strVal val="visible"/>
                                      </p:to>
                                    </p:set>
                                    <p:animEffect transition="in" filter="blinds(horizontal)">
                                      <p:cBhvr>
                                        <p:cTn id="47" dur="500"/>
                                        <p:tgtEl>
                                          <p:spTgt spid="737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4294967295"/>
          </p:nvPr>
        </p:nvSpPr>
        <p:spPr>
          <a:xfrm>
            <a:off x="217488" y="876300"/>
            <a:ext cx="8675687" cy="1943100"/>
          </a:xfrm>
        </p:spPr>
        <p:txBody>
          <a:bodyPr/>
          <a:lstStyle/>
          <a:p>
            <a:pPr eaLnBrk="1" hangingPunct="1">
              <a:lnSpc>
                <a:spcPct val="90000"/>
              </a:lnSpc>
            </a:pPr>
            <a:r>
              <a:rPr lang="zh-CN" altLang="en-US" smtClean="0">
                <a:latin typeface="微软雅黑" pitchFamily="34" charset="-122"/>
                <a:ea typeface="微软雅黑" pitchFamily="34" charset="-122"/>
              </a:rPr>
              <a:t>白盒测试和黑盒测试各有侧重点，因此在实际的测试过程中，往往采用黑、白测试技术相结合的方法</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灰盒测试，查漏补缺。</a:t>
            </a:r>
          </a:p>
          <a:p>
            <a:pPr eaLnBrk="1" hangingPunct="1">
              <a:lnSpc>
                <a:spcPct val="90000"/>
              </a:lnSpc>
            </a:pPr>
            <a:r>
              <a:rPr lang="zh-CN" altLang="en-US" smtClean="0">
                <a:latin typeface="微软雅黑" pitchFamily="34" charset="-122"/>
                <a:ea typeface="微软雅黑" pitchFamily="34" charset="-122"/>
              </a:rPr>
              <a:t>在不同的测试阶段采用哪种测试方法，见下表：</a:t>
            </a:r>
          </a:p>
        </p:txBody>
      </p:sp>
      <p:sp>
        <p:nvSpPr>
          <p:cNvPr id="31747" name="AutoShape 3">
            <a:hlinkClick r:id="rId3" action="ppaction://hlinksldjump" highlightClick="1"/>
          </p:cNvPr>
          <p:cNvSpPr>
            <a:spLocks noChangeArrowheads="1"/>
          </p:cNvSpPr>
          <p:nvPr/>
        </p:nvSpPr>
        <p:spPr bwMode="auto">
          <a:xfrm>
            <a:off x="8532813" y="6381750"/>
            <a:ext cx="611187" cy="476250"/>
          </a:xfrm>
          <a:prstGeom prst="actionButtonHome">
            <a:avLst/>
          </a:prstGeom>
          <a:solidFill>
            <a:schemeClr val="accent1"/>
          </a:solidFill>
          <a:ln w="9525">
            <a:noFill/>
            <a:miter lim="800000"/>
            <a:headEnd/>
            <a:tailEnd/>
          </a:ln>
        </p:spPr>
        <p:txBody>
          <a:bodyPr wrap="none" anchor="ctr"/>
          <a:lstStyle/>
          <a:p>
            <a:endParaRPr lang="zh-CN" altLang="en-US"/>
          </a:p>
        </p:txBody>
      </p:sp>
      <p:graphicFrame>
        <p:nvGraphicFramePr>
          <p:cNvPr id="74756" name="Group 4"/>
          <p:cNvGraphicFramePr>
            <a:graphicFrameLocks noGrp="1"/>
          </p:cNvGraphicFramePr>
          <p:nvPr/>
        </p:nvGraphicFramePr>
        <p:xfrm>
          <a:off x="179388" y="3124200"/>
          <a:ext cx="8736011" cy="2443273"/>
        </p:xfrm>
        <a:graphic>
          <a:graphicData uri="http://schemas.openxmlformats.org/drawingml/2006/table">
            <a:tbl>
              <a:tblPr/>
              <a:tblGrid>
                <a:gridCol w="1557924"/>
                <a:gridCol w="3923895"/>
                <a:gridCol w="3254192"/>
              </a:tblGrid>
              <a:tr h="518069">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Calibri" pitchFamily="34" charset="0"/>
                          <a:ea typeface="宋体" pitchFamily="2" charset="-122"/>
                        </a:rPr>
                        <a:t>测试阶段</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Calibri" pitchFamily="34" charset="0"/>
                          <a:ea typeface="宋体" pitchFamily="2" charset="-122"/>
                        </a:rPr>
                        <a:t>测试对象</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Calibri" pitchFamily="34" charset="0"/>
                          <a:ea typeface="宋体" pitchFamily="2" charset="-122"/>
                        </a:rPr>
                        <a:t>测试方法</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tr>
              <a:tr h="457115">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单元测试</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单元模块、如函数、类等</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主要采用白盒测试</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748">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集成测试</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模块间的接口等</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黑盒、白盒测试结合</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15">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系统测试</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整个系统，包括软、硬件等</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黑盒测试</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15">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验收测试</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楷体" pitchFamily="49" charset="-122"/>
                          <a:ea typeface="楷体" pitchFamily="49" charset="-122"/>
                        </a:rPr>
                        <a:t>整个系统（用户参与）</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68263" indent="-68263">
                        <a:spcBef>
                          <a:spcPct val="20000"/>
                        </a:spcBef>
                        <a:buFont typeface="Arial" pitchFamily="34" charset="0"/>
                        <a:defRPr sz="2800">
                          <a:solidFill>
                            <a:schemeClr val="tx1"/>
                          </a:solidFill>
                          <a:latin typeface="Calibri" pitchFamily="34" charset="0"/>
                          <a:ea typeface="宋体" pitchFamily="2" charset="-122"/>
                        </a:defRPr>
                      </a:lvl1pPr>
                      <a:lvl2pPr marL="454025" indent="3175">
                        <a:spcBef>
                          <a:spcPct val="20000"/>
                        </a:spcBef>
                        <a:buFont typeface="Arial" pitchFamily="34" charset="0"/>
                        <a:defRPr sz="2400">
                          <a:solidFill>
                            <a:schemeClr val="tx1"/>
                          </a:solidFill>
                          <a:latin typeface="Calibri" pitchFamily="34" charset="0"/>
                          <a:ea typeface="宋体" pitchFamily="2" charset="-122"/>
                        </a:defRPr>
                      </a:lvl2pPr>
                      <a:lvl3pPr marL="766763" indent="147638">
                        <a:spcBef>
                          <a:spcPct val="20000"/>
                        </a:spcBef>
                        <a:buFont typeface="Arial" pitchFamily="34" charset="0"/>
                        <a:defRPr sz="2000">
                          <a:solidFill>
                            <a:schemeClr val="tx1"/>
                          </a:solidFill>
                          <a:latin typeface="Calibri" pitchFamily="34" charset="0"/>
                          <a:ea typeface="宋体" pitchFamily="2" charset="-122"/>
                        </a:defRPr>
                      </a:lvl3pPr>
                      <a:lvl4pPr marL="1031875" indent="339725">
                        <a:spcBef>
                          <a:spcPct val="20000"/>
                        </a:spcBef>
                        <a:buFont typeface="Arial" pitchFamily="34" charset="0"/>
                        <a:defRPr>
                          <a:solidFill>
                            <a:schemeClr val="tx1"/>
                          </a:solidFill>
                          <a:latin typeface="Calibri" pitchFamily="34" charset="0"/>
                          <a:ea typeface="宋体" pitchFamily="2" charset="-122"/>
                        </a:defRPr>
                      </a:lvl4pPr>
                      <a:lvl5pPr marL="1271588" indent="557213">
                        <a:spcBef>
                          <a:spcPct val="20000"/>
                        </a:spcBef>
                        <a:buFont typeface="Arial" pitchFamily="34" charset="0"/>
                        <a:defRPr>
                          <a:solidFill>
                            <a:schemeClr val="tx1"/>
                          </a:solidFill>
                          <a:latin typeface="Calibri" pitchFamily="34" charset="0"/>
                          <a:ea typeface="宋体" pitchFamily="2" charset="-122"/>
                        </a:defRPr>
                      </a:lvl5pPr>
                      <a:lvl6pPr marL="17287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1859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26431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100388" indent="557213"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68263" marR="0" lvl="0" indent="-68263"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楷体" pitchFamily="49" charset="-122"/>
                          <a:ea typeface="楷体" pitchFamily="49" charset="-122"/>
                        </a:rPr>
                        <a:t>黑盒测试</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across)">
                                      <p:cBhvr>
                                        <p:cTn id="7" dur="500"/>
                                        <p:tgtEl>
                                          <p:spTgt spid="74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checkerboard(across)">
                                      <p:cBhvr>
                                        <p:cTn id="12" dur="500"/>
                                        <p:tgtEl>
                                          <p:spTgt spid="747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74756"/>
                                        </p:tgtEl>
                                        <p:attrNameLst>
                                          <p:attrName>style.visibility</p:attrName>
                                        </p:attrNameLst>
                                      </p:cBhvr>
                                      <p:to>
                                        <p:strVal val="visible"/>
                                      </p:to>
                                    </p:set>
                                    <p:animEffect transition="in" filter="diamond(in)">
                                      <p:cBhvr>
                                        <p:cTn id="17" dur="20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基于决策表的测试</a:t>
            </a:r>
          </a:p>
        </p:txBody>
      </p:sp>
      <p:sp>
        <p:nvSpPr>
          <p:cNvPr id="100355" name="Rectangle 3"/>
          <p:cNvSpPr>
            <a:spLocks noGrp="1" noChangeArrowheads="1"/>
          </p:cNvSpPr>
          <p:nvPr>
            <p:ph type="body" idx="1"/>
          </p:nvPr>
        </p:nvSpPr>
        <p:spPr/>
        <p:txBody>
          <a:bodyPr/>
          <a:lstStyle/>
          <a:p>
            <a:pPr marL="358775" eaLnBrk="1" hangingPunct="1"/>
            <a:r>
              <a:rPr lang="zh-CN" altLang="en-US" sz="2400" smtClean="0"/>
              <a:t>构造决策表的步骤：</a:t>
            </a:r>
          </a:p>
          <a:p>
            <a:pPr marL="741363" lvl="1" eaLnBrk="1" hangingPunct="1">
              <a:buFont typeface="Arial" charset="0"/>
              <a:buNone/>
            </a:pPr>
            <a:r>
              <a:rPr lang="zh-CN" altLang="en-US" sz="2200" smtClean="0">
                <a:cs typeface="楷体_GB2312" pitchFamily="49" charset="-122"/>
              </a:rPr>
              <a:t>（</a:t>
            </a:r>
            <a:r>
              <a:rPr lang="en-US" altLang="zh-CN" sz="2200" smtClean="0">
                <a:cs typeface="楷体_GB2312" pitchFamily="49" charset="-122"/>
              </a:rPr>
              <a:t>1</a:t>
            </a:r>
            <a:r>
              <a:rPr lang="zh-CN" altLang="en-US" sz="2200" smtClean="0">
                <a:cs typeface="楷体_GB2312" pitchFamily="49" charset="-122"/>
              </a:rPr>
              <a:t>）列出所有的</a:t>
            </a:r>
            <a:r>
              <a:rPr lang="zh-CN" altLang="en-US" sz="2200" b="1" smtClean="0">
                <a:solidFill>
                  <a:srgbClr val="0000FF"/>
                </a:solidFill>
                <a:cs typeface="楷体_GB2312" pitchFamily="49" charset="-122"/>
              </a:rPr>
              <a:t>条件桩和动作桩</a:t>
            </a:r>
            <a:r>
              <a:rPr lang="zh-CN" altLang="en-US" sz="2200" smtClean="0">
                <a:cs typeface="楷体_GB2312" pitchFamily="49" charset="-122"/>
              </a:rPr>
              <a:t>。</a:t>
            </a:r>
          </a:p>
          <a:p>
            <a:pPr marL="741363" lvl="1" eaLnBrk="1" hangingPunct="1">
              <a:buFont typeface="Arial" charset="0"/>
              <a:buNone/>
            </a:pPr>
            <a:r>
              <a:rPr lang="zh-CN" altLang="en-US" sz="2200" smtClean="0">
                <a:cs typeface="楷体_GB2312" pitchFamily="49" charset="-122"/>
              </a:rPr>
              <a:t>（</a:t>
            </a:r>
            <a:r>
              <a:rPr lang="en-US" altLang="zh-CN" sz="2200" smtClean="0">
                <a:cs typeface="楷体_GB2312" pitchFamily="49" charset="-122"/>
              </a:rPr>
              <a:t>2</a:t>
            </a:r>
            <a:r>
              <a:rPr lang="zh-CN" altLang="en-US" sz="2200" smtClean="0">
                <a:cs typeface="楷体_GB2312" pitchFamily="49" charset="-122"/>
              </a:rPr>
              <a:t>）确定</a:t>
            </a:r>
            <a:r>
              <a:rPr lang="zh-CN" altLang="en-US" sz="2200" b="1" smtClean="0">
                <a:solidFill>
                  <a:srgbClr val="0070C0"/>
                </a:solidFill>
                <a:cs typeface="楷体_GB2312" pitchFamily="49" charset="-122"/>
              </a:rPr>
              <a:t>规则</a:t>
            </a:r>
            <a:r>
              <a:rPr lang="zh-CN" altLang="en-US" sz="2200" smtClean="0">
                <a:cs typeface="楷体_GB2312" pitchFamily="49" charset="-122"/>
              </a:rPr>
              <a:t>的个数。</a:t>
            </a:r>
          </a:p>
          <a:p>
            <a:pPr marL="741363" lvl="1" eaLnBrk="1" hangingPunct="1">
              <a:buFont typeface="Arial" charset="0"/>
              <a:buNone/>
            </a:pPr>
            <a:r>
              <a:rPr lang="zh-CN" altLang="en-US" sz="1800" smtClean="0">
                <a:cs typeface="楷体_GB2312" pitchFamily="49" charset="-122"/>
              </a:rPr>
              <a:t>      有</a:t>
            </a:r>
            <a:r>
              <a:rPr lang="en-US" altLang="zh-CN" sz="1800" smtClean="0">
                <a:cs typeface="楷体_GB2312" pitchFamily="49" charset="-122"/>
              </a:rPr>
              <a:t>n</a:t>
            </a:r>
            <a:r>
              <a:rPr lang="zh-CN" altLang="en-US" sz="1800" smtClean="0">
                <a:cs typeface="楷体_GB2312" pitchFamily="49" charset="-122"/>
              </a:rPr>
              <a:t>个条件的决策表有</a:t>
            </a:r>
            <a:r>
              <a:rPr lang="en-US" altLang="zh-CN" sz="1800" b="1" smtClean="0">
                <a:solidFill>
                  <a:srgbClr val="0070C0"/>
                </a:solidFill>
                <a:cs typeface="楷体_GB2312" pitchFamily="49" charset="-122"/>
              </a:rPr>
              <a:t>2</a:t>
            </a:r>
            <a:r>
              <a:rPr lang="en-US" altLang="zh-CN" sz="1800" b="1" baseline="40000" smtClean="0">
                <a:solidFill>
                  <a:srgbClr val="0070C0"/>
                </a:solidFill>
                <a:cs typeface="楷体_GB2312" pitchFamily="49" charset="-122"/>
              </a:rPr>
              <a:t>n</a:t>
            </a:r>
            <a:r>
              <a:rPr lang="zh-CN" altLang="en-US" sz="1800" b="1" smtClean="0">
                <a:solidFill>
                  <a:srgbClr val="0070C0"/>
                </a:solidFill>
                <a:cs typeface="楷体_GB2312" pitchFamily="49" charset="-122"/>
              </a:rPr>
              <a:t>个规则</a:t>
            </a:r>
            <a:r>
              <a:rPr lang="zh-CN" altLang="en-US" sz="1800" smtClean="0">
                <a:cs typeface="楷体_GB2312" pitchFamily="49" charset="-122"/>
              </a:rPr>
              <a:t>（每个条件取真、假值）</a:t>
            </a:r>
          </a:p>
          <a:p>
            <a:pPr marL="741363" lvl="1" eaLnBrk="1" hangingPunct="1">
              <a:buFont typeface="Arial" charset="0"/>
              <a:buNone/>
            </a:pPr>
            <a:r>
              <a:rPr lang="zh-CN" altLang="en-US" sz="2200" smtClean="0">
                <a:cs typeface="楷体_GB2312" pitchFamily="49" charset="-122"/>
              </a:rPr>
              <a:t>（</a:t>
            </a:r>
            <a:r>
              <a:rPr lang="en-US" altLang="zh-CN" sz="2200" smtClean="0">
                <a:cs typeface="楷体_GB2312" pitchFamily="49" charset="-122"/>
              </a:rPr>
              <a:t>3</a:t>
            </a:r>
            <a:r>
              <a:rPr lang="zh-CN" altLang="en-US" sz="2200" smtClean="0">
                <a:cs typeface="楷体_GB2312" pitchFamily="49" charset="-122"/>
              </a:rPr>
              <a:t>）填入</a:t>
            </a:r>
            <a:r>
              <a:rPr lang="zh-CN" altLang="en-US" sz="2200" b="1" smtClean="0">
                <a:solidFill>
                  <a:srgbClr val="0070C0"/>
                </a:solidFill>
                <a:cs typeface="楷体_GB2312" pitchFamily="49" charset="-122"/>
              </a:rPr>
              <a:t>条件项</a:t>
            </a:r>
            <a:r>
              <a:rPr lang="zh-CN" altLang="en-US" sz="2200" smtClean="0">
                <a:cs typeface="楷体_GB2312" pitchFamily="49" charset="-122"/>
              </a:rPr>
              <a:t>。</a:t>
            </a:r>
          </a:p>
          <a:p>
            <a:pPr marL="741363" lvl="1" eaLnBrk="1" hangingPunct="1">
              <a:buFont typeface="Arial" charset="0"/>
              <a:buNone/>
            </a:pPr>
            <a:r>
              <a:rPr lang="zh-CN" altLang="en-US" sz="2200" smtClean="0">
                <a:cs typeface="楷体_GB2312" pitchFamily="49" charset="-122"/>
              </a:rPr>
              <a:t>（</a:t>
            </a:r>
            <a:r>
              <a:rPr lang="en-US" altLang="zh-CN" sz="2200" smtClean="0">
                <a:cs typeface="楷体_GB2312" pitchFamily="49" charset="-122"/>
              </a:rPr>
              <a:t>4</a:t>
            </a:r>
            <a:r>
              <a:rPr lang="zh-CN" altLang="en-US" sz="2200" smtClean="0">
                <a:cs typeface="楷体_GB2312" pitchFamily="49" charset="-122"/>
              </a:rPr>
              <a:t>）填入</a:t>
            </a:r>
            <a:r>
              <a:rPr lang="zh-CN" altLang="en-US" sz="2200" b="1" smtClean="0">
                <a:solidFill>
                  <a:srgbClr val="0070C0"/>
                </a:solidFill>
                <a:cs typeface="楷体_GB2312" pitchFamily="49" charset="-122"/>
              </a:rPr>
              <a:t>动作项</a:t>
            </a:r>
            <a:r>
              <a:rPr lang="zh-CN" altLang="en-US" sz="2200" smtClean="0">
                <a:cs typeface="楷体_GB2312" pitchFamily="49" charset="-122"/>
              </a:rPr>
              <a:t>，得到</a:t>
            </a:r>
            <a:r>
              <a:rPr lang="zh-CN" altLang="en-US" sz="2200" b="1" smtClean="0">
                <a:solidFill>
                  <a:srgbClr val="0070C0"/>
                </a:solidFill>
                <a:cs typeface="楷体_GB2312" pitchFamily="49" charset="-122"/>
              </a:rPr>
              <a:t>初始决策表</a:t>
            </a:r>
            <a:r>
              <a:rPr lang="zh-CN" altLang="en-US" sz="2200" smtClean="0">
                <a:cs typeface="楷体_GB2312" pitchFamily="49" charset="-122"/>
              </a:rPr>
              <a:t>。</a:t>
            </a:r>
          </a:p>
          <a:p>
            <a:pPr marL="741363" lvl="1" eaLnBrk="1" hangingPunct="1">
              <a:buFont typeface="Arial" charset="0"/>
              <a:buNone/>
            </a:pPr>
            <a:r>
              <a:rPr lang="zh-CN" altLang="en-US" sz="2200" smtClean="0">
                <a:cs typeface="楷体_GB2312" pitchFamily="49" charset="-122"/>
              </a:rPr>
              <a:t>（</a:t>
            </a:r>
            <a:r>
              <a:rPr lang="en-US" altLang="zh-CN" sz="2200" smtClean="0">
                <a:cs typeface="楷体_GB2312" pitchFamily="49" charset="-122"/>
              </a:rPr>
              <a:t>5</a:t>
            </a:r>
            <a:r>
              <a:rPr lang="zh-CN" altLang="en-US" sz="2200" smtClean="0">
                <a:cs typeface="楷体_GB2312" pitchFamily="49" charset="-122"/>
              </a:rPr>
              <a:t>）</a:t>
            </a:r>
            <a:r>
              <a:rPr lang="zh-CN" altLang="en-US" sz="2200" b="1" smtClean="0">
                <a:solidFill>
                  <a:srgbClr val="0070C0"/>
                </a:solidFill>
                <a:cs typeface="楷体_GB2312" pitchFamily="49" charset="-122"/>
              </a:rPr>
              <a:t>简化</a:t>
            </a:r>
            <a:r>
              <a:rPr lang="zh-CN" altLang="en-US" sz="2200" smtClean="0">
                <a:cs typeface="楷体_GB2312" pitchFamily="49" charset="-122"/>
              </a:rPr>
              <a:t>决策表，合并相似规则。</a:t>
            </a:r>
          </a:p>
          <a:p>
            <a:pPr marL="358775" eaLnBrk="1" hangingPunct="1"/>
            <a:r>
              <a:rPr lang="zh-CN" altLang="en-US" sz="2400" smtClean="0"/>
              <a:t>若表中有两条以上规则具有相同的动作，并且在条件项之间存在极为相似的关系，便可以</a:t>
            </a:r>
            <a:r>
              <a:rPr lang="zh-CN" altLang="en-US" sz="2400" smtClean="0">
                <a:solidFill>
                  <a:srgbClr val="FF0000"/>
                </a:solidFill>
              </a:rPr>
              <a:t>合并</a:t>
            </a:r>
            <a:r>
              <a:rPr lang="zh-CN" altLang="en-US" sz="2400" smtClean="0"/>
              <a:t>。</a:t>
            </a:r>
          </a:p>
          <a:p>
            <a:pPr marL="358775" eaLnBrk="1" hangingPunct="1"/>
            <a:r>
              <a:rPr lang="zh-CN" altLang="en-US" sz="2400" smtClean="0"/>
              <a:t>合并后的条件项用符号“</a:t>
            </a:r>
            <a:r>
              <a:rPr lang="en-US" altLang="zh-CN" sz="2400" smtClean="0"/>
              <a:t>-”</a:t>
            </a:r>
            <a:r>
              <a:rPr lang="zh-CN" altLang="en-US" sz="2400" smtClean="0"/>
              <a:t>表示，说明执行的动作与该条件的取值无关，称为</a:t>
            </a:r>
            <a:r>
              <a:rPr lang="zh-CN" altLang="en-US" sz="2400" smtClean="0">
                <a:solidFill>
                  <a:srgbClr val="FF0000"/>
                </a:solidFill>
              </a:rPr>
              <a:t>无关条件</a:t>
            </a:r>
            <a:r>
              <a:rPr lang="zh-CN" altLang="en-US" sz="2400" smtClean="0"/>
              <a:t>。</a:t>
            </a:r>
          </a:p>
          <a:p>
            <a:pPr marL="358775" eaLnBrk="1" hangingPunct="1">
              <a:buFont typeface="Arial" charset="0"/>
              <a:buNone/>
            </a:pPr>
            <a:endParaRPr lang="zh-CN" altLang="en-US" sz="200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 calcmode="lin" valueType="num">
                                      <p:cBhvr additive="base">
                                        <p:cTn id="17"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03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0355">
                                            <p:txEl>
                                              <p:pRg st="3" end="3"/>
                                            </p:txEl>
                                          </p:spTgt>
                                        </p:tgtEl>
                                        <p:attrNameLst>
                                          <p:attrName>style.visibility</p:attrName>
                                        </p:attrNameLst>
                                      </p:cBhvr>
                                      <p:to>
                                        <p:strVal val="visible"/>
                                      </p:to>
                                    </p:set>
                                    <p:anim calcmode="lin" valueType="num">
                                      <p:cBhvr additive="base">
                                        <p:cTn id="21"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035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0355">
                                            <p:txEl>
                                              <p:pRg st="5" end="5"/>
                                            </p:txEl>
                                          </p:spTgt>
                                        </p:tgtEl>
                                        <p:attrNameLst>
                                          <p:attrName>style.visibility</p:attrName>
                                        </p:attrNameLst>
                                      </p:cBhvr>
                                      <p:to>
                                        <p:strVal val="visible"/>
                                      </p:to>
                                    </p:set>
                                    <p:anim calcmode="lin" valueType="num">
                                      <p:cBhvr additive="base">
                                        <p:cTn id="29"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035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0355">
                                            <p:txEl>
                                              <p:pRg st="6" end="6"/>
                                            </p:txEl>
                                          </p:spTgt>
                                        </p:tgtEl>
                                        <p:attrNameLst>
                                          <p:attrName>style.visibility</p:attrName>
                                        </p:attrNameLst>
                                      </p:cBhvr>
                                      <p:to>
                                        <p:strVal val="visible"/>
                                      </p:to>
                                    </p:set>
                                    <p:anim calcmode="lin" valueType="num">
                                      <p:cBhvr additive="base">
                                        <p:cTn id="33"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03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00355">
                                            <p:txEl>
                                              <p:pRg st="7" end="7"/>
                                            </p:txEl>
                                          </p:spTgt>
                                        </p:tgtEl>
                                        <p:attrNameLst>
                                          <p:attrName>style.visibility</p:attrName>
                                        </p:attrNameLst>
                                      </p:cBhvr>
                                      <p:to>
                                        <p:strVal val="visible"/>
                                      </p:to>
                                    </p:set>
                                    <p:anim calcmode="lin" valueType="num">
                                      <p:cBhvr additive="base">
                                        <p:cTn id="39" dur="5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00355">
                                            <p:txEl>
                                              <p:pRg st="8" end="8"/>
                                            </p:txEl>
                                          </p:spTgt>
                                        </p:tgtEl>
                                        <p:attrNameLst>
                                          <p:attrName>style.visibility</p:attrName>
                                        </p:attrNameLst>
                                      </p:cBhvr>
                                      <p:to>
                                        <p:strVal val="visible"/>
                                      </p:to>
                                    </p:set>
                                    <p:anim calcmode="lin" valueType="num">
                                      <p:cBhvr additive="base">
                                        <p:cTn id="45" dur="500" fill="hold"/>
                                        <p:tgtEl>
                                          <p:spTgt spid="10035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035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838200"/>
          </a:xfrm>
        </p:spPr>
        <p:txBody>
          <a:bodyPr/>
          <a:lstStyle/>
          <a:p>
            <a:pPr eaLnBrk="1" hangingPunct="1"/>
            <a:r>
              <a:rPr lang="zh-CN" altLang="en-US" sz="3200" smtClean="0">
                <a:solidFill>
                  <a:schemeClr val="tx1"/>
                </a:solidFill>
              </a:rPr>
              <a:t>基于决策表的测试</a:t>
            </a:r>
          </a:p>
        </p:txBody>
      </p:sp>
      <p:graphicFrame>
        <p:nvGraphicFramePr>
          <p:cNvPr id="98361" name="Group 1081"/>
          <p:cNvGraphicFramePr>
            <a:graphicFrameLocks noGrp="1"/>
          </p:cNvGraphicFramePr>
          <p:nvPr>
            <p:ph idx="1"/>
          </p:nvPr>
        </p:nvGraphicFramePr>
        <p:xfrm>
          <a:off x="0" y="1143000"/>
          <a:ext cx="9144000" cy="5032393"/>
        </p:xfrm>
        <a:graphic>
          <a:graphicData uri="http://schemas.openxmlformats.org/drawingml/2006/table">
            <a:tbl>
              <a:tblPr/>
              <a:tblGrid>
                <a:gridCol w="539750"/>
                <a:gridCol w="1747838"/>
                <a:gridCol w="407987"/>
                <a:gridCol w="406400"/>
                <a:gridCol w="403225"/>
                <a:gridCol w="407988"/>
                <a:gridCol w="406400"/>
                <a:gridCol w="406400"/>
                <a:gridCol w="407987"/>
                <a:gridCol w="403225"/>
                <a:gridCol w="406400"/>
                <a:gridCol w="458788"/>
                <a:gridCol w="455612"/>
                <a:gridCol w="457200"/>
                <a:gridCol w="458788"/>
                <a:gridCol w="455612"/>
                <a:gridCol w="458788"/>
                <a:gridCol w="455612"/>
              </a:tblGrid>
              <a:tr h="579108">
                <a:tc gridSpan="2">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规则</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选项</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hlinkClick r:id="" action="ppaction://noaction"/>
                        </a:rPr>
                        <a:t>4</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9</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13</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16</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335269">
                <a:tc rowSpan="4">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问</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题</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能编写程序？</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5269">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熟悉软件工程？</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108">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对书中内容感兴趣？</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5269">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理解书中内容？</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5898">
                <a:tc rowSpan="4">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建</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议</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学习</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C/C++</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语言</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748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学习软件工程</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748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继续阅读</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17485">
                <a:tc vMerge="1">
                  <a:txBody>
                    <a:bodyPr/>
                    <a:lstStyle/>
                    <a:p>
                      <a:endParaRPr lang="zh-CN" altLang="en-US"/>
                    </a:p>
                  </a:txBody>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放弃学习</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46000"/>
                      </a:srgb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marL="342900" indent="-342900">
                        <a:spcBef>
                          <a:spcPct val="20000"/>
                        </a:spcBef>
                        <a:buFont typeface="Arial" pitchFamily="34" charset="0"/>
                        <a:defRPr sz="2800">
                          <a:solidFill>
                            <a:schemeClr val="tx1"/>
                          </a:solidFill>
                          <a:latin typeface="Calibri" pitchFamily="34" charset="0"/>
                          <a:ea typeface="宋体" pitchFamily="2" charset="-122"/>
                        </a:defRPr>
                      </a:lvl1pPr>
                      <a:lvl2pPr marL="742950" indent="-285750">
                        <a:spcBef>
                          <a:spcPct val="20000"/>
                        </a:spcBef>
                        <a:buFont typeface="Arial" pitchFamily="34" charset="0"/>
                        <a:defRPr sz="2400">
                          <a:solidFill>
                            <a:schemeClr val="tx1"/>
                          </a:solidFill>
                          <a:latin typeface="Calibri" pitchFamily="34" charset="0"/>
                          <a:ea typeface="宋体" pitchFamily="2" charset="-122"/>
                        </a:defRPr>
                      </a:lvl2pPr>
                      <a:lvl3pPr marL="1143000" indent="-228600">
                        <a:spcBef>
                          <a:spcPct val="20000"/>
                        </a:spcBef>
                        <a:buFont typeface="Arial" pitchFamily="34" charset="0"/>
                        <a:defRPr sz="2000">
                          <a:solidFill>
                            <a:schemeClr val="tx1"/>
                          </a:solidFill>
                          <a:latin typeface="Calibri" pitchFamily="34" charset="0"/>
                          <a:ea typeface="宋体" pitchFamily="2" charset="-122"/>
                        </a:defRPr>
                      </a:lvl3pPr>
                      <a:lvl4pPr marL="1600200" indent="-228600">
                        <a:spcBef>
                          <a:spcPct val="20000"/>
                        </a:spcBef>
                        <a:buFont typeface="Arial" pitchFamily="34" charset="0"/>
                        <a:defRPr>
                          <a:solidFill>
                            <a:schemeClr val="tx1"/>
                          </a:solidFill>
                          <a:latin typeface="Calibri" pitchFamily="34" charset="0"/>
                          <a:ea typeface="宋体" pitchFamily="2" charset="-122"/>
                        </a:defRPr>
                      </a:lvl4pPr>
                      <a:lvl5pPr marL="2057400" indent="-228600">
                        <a:spcBef>
                          <a:spcPct val="20000"/>
                        </a:spcBef>
                        <a:buFont typeface="Arial" pitchFamily="34" charset="0"/>
                        <a:defRPr>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c>
                  <a:txBody>
                    <a:bodyPr/>
                    <a:lstStyle>
                      <a:lvl1pPr>
                        <a:spcBef>
                          <a:spcPct val="20000"/>
                        </a:spcBef>
                        <a:buFont typeface="Arial" pitchFamily="34" charset="0"/>
                        <a:defRPr sz="2800">
                          <a:solidFill>
                            <a:schemeClr val="tx1"/>
                          </a:solidFill>
                          <a:latin typeface="Calibri" pitchFamily="34" charset="0"/>
                          <a:ea typeface="宋体" pitchFamily="2" charset="-122"/>
                        </a:defRPr>
                      </a:lvl1pPr>
                      <a:lvl2pPr>
                        <a:spcBef>
                          <a:spcPct val="20000"/>
                        </a:spcBef>
                        <a:buFont typeface="Arial" pitchFamily="34" charset="0"/>
                        <a:defRPr sz="2400">
                          <a:solidFill>
                            <a:schemeClr val="tx1"/>
                          </a:solidFill>
                          <a:latin typeface="Calibri" pitchFamily="34" charset="0"/>
                          <a:ea typeface="宋体" pitchFamily="2" charset="-122"/>
                        </a:defRPr>
                      </a:lvl2pPr>
                      <a:lvl3pPr>
                        <a:spcBef>
                          <a:spcPct val="20000"/>
                        </a:spcBef>
                        <a:buFont typeface="Arial" pitchFamily="34" charset="0"/>
                        <a:defRPr sz="2000">
                          <a:solidFill>
                            <a:schemeClr val="tx1"/>
                          </a:solidFill>
                          <a:latin typeface="Calibri" pitchFamily="34" charset="0"/>
                          <a:ea typeface="宋体" pitchFamily="2" charset="-122"/>
                        </a:defRPr>
                      </a:lvl3pPr>
                      <a:lvl4pPr>
                        <a:spcBef>
                          <a:spcPct val="20000"/>
                        </a:spcBef>
                        <a:buFont typeface="Arial" pitchFamily="34" charset="0"/>
                        <a:defRPr>
                          <a:solidFill>
                            <a:schemeClr val="tx1"/>
                          </a:solidFill>
                          <a:latin typeface="Calibri" pitchFamily="34" charset="0"/>
                          <a:ea typeface="宋体" pitchFamily="2" charset="-122"/>
                        </a:defRPr>
                      </a:lvl4pPr>
                      <a:lvl5pPr>
                        <a:spcBef>
                          <a:spcPct val="20000"/>
                        </a:spcBef>
                        <a:buFont typeface="Arial" pitchFamily="34" charset="0"/>
                        <a:defRPr>
                          <a:solidFill>
                            <a:schemeClr val="tx1"/>
                          </a:solidFill>
                          <a:latin typeface="Calibri" pitchFamily="34" charset="0"/>
                          <a:ea typeface="宋体" pitchFamily="2" charset="-122"/>
                        </a:defRPr>
                      </a:lvl5pPr>
                      <a:lvl6pPr fontAlgn="base">
                        <a:spcBef>
                          <a:spcPct val="20000"/>
                        </a:spcBef>
                        <a:spcAft>
                          <a:spcPct val="0"/>
                        </a:spcAft>
                        <a:buFont typeface="Arial" pitchFamily="34" charset="0"/>
                        <a:defRPr>
                          <a:solidFill>
                            <a:schemeClr val="tx1"/>
                          </a:solidFill>
                          <a:latin typeface="Calibri" pitchFamily="34" charset="0"/>
                          <a:ea typeface="宋体" pitchFamily="2" charset="-122"/>
                        </a:defRPr>
                      </a:lvl6pPr>
                      <a:lvl7pPr fontAlgn="base">
                        <a:spcBef>
                          <a:spcPct val="20000"/>
                        </a:spcBef>
                        <a:spcAft>
                          <a:spcPct val="0"/>
                        </a:spcAft>
                        <a:buFont typeface="Arial" pitchFamily="34" charset="0"/>
                        <a:defRPr>
                          <a:solidFill>
                            <a:schemeClr val="tx1"/>
                          </a:solidFill>
                          <a:latin typeface="Calibri" pitchFamily="34" charset="0"/>
                          <a:ea typeface="宋体" pitchFamily="2" charset="-122"/>
                        </a:defRPr>
                      </a:lvl7pPr>
                      <a:lvl8pPr fontAlgn="base">
                        <a:spcBef>
                          <a:spcPct val="20000"/>
                        </a:spcBef>
                        <a:spcAft>
                          <a:spcPct val="0"/>
                        </a:spcAft>
                        <a:buFont typeface="Arial" pitchFamily="34" charset="0"/>
                        <a:defRPr>
                          <a:solidFill>
                            <a:schemeClr val="tx1"/>
                          </a:solidFill>
                          <a:latin typeface="Calibri" pitchFamily="34" charset="0"/>
                          <a:ea typeface="宋体" pitchFamily="2" charset="-122"/>
                        </a:defRPr>
                      </a:lvl8pPr>
                      <a:lvl9pPr fontAlgn="base">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48000"/>
                      </a:schemeClr>
                    </a:solidFill>
                  </a:tcPr>
                </a:tc>
              </a:tr>
            </a:tbl>
          </a:graphicData>
        </a:graphic>
      </p:graphicFrame>
      <p:sp>
        <p:nvSpPr>
          <p:cNvPr id="15548" name="Rectangle 1082"/>
          <p:cNvSpPr>
            <a:spLocks noChangeArrowheads="1"/>
          </p:cNvSpPr>
          <p:nvPr/>
        </p:nvSpPr>
        <p:spPr bwMode="auto">
          <a:xfrm>
            <a:off x="4343400" y="228600"/>
            <a:ext cx="3906838" cy="461963"/>
          </a:xfrm>
          <a:prstGeom prst="rect">
            <a:avLst/>
          </a:prstGeom>
          <a:solidFill>
            <a:schemeClr val="bg1">
              <a:lumMod val="95000"/>
            </a:schemeClr>
          </a:solidFill>
          <a:ln w="9525">
            <a:solidFill>
              <a:srgbClr val="008000"/>
            </a:solidFill>
            <a:miter lim="800000"/>
            <a:headEnd/>
            <a:tailEnd/>
          </a:ln>
        </p:spPr>
        <p:txBody>
          <a:bodyPr anchor="ctr">
            <a:spAutoFit/>
          </a:bodyPr>
          <a:lstStyle/>
          <a:p>
            <a:pPr algn="ctr" eaLnBrk="0" hangingPunct="0"/>
            <a:r>
              <a:rPr lang="zh-CN" altLang="en-US" sz="2400" b="1" i="0">
                <a:solidFill>
                  <a:srgbClr val="0000FF"/>
                </a:solidFill>
              </a:rPr>
              <a:t>一本书的阅读指南的决策表</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60693</TotalTime>
  <Words>5588</Words>
  <Application>Microsoft Office PowerPoint</Application>
  <PresentationFormat>全屏显示(4:3)</PresentationFormat>
  <Paragraphs>1528</Paragraphs>
  <Slides>74</Slides>
  <Notes>67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74</vt:i4>
      </vt:variant>
    </vt:vector>
  </HeadingPairs>
  <TitlesOfParts>
    <vt:vector size="89" baseType="lpstr">
      <vt:lpstr>Bodoni MT Black</vt:lpstr>
      <vt:lpstr>Futura Bk</vt:lpstr>
      <vt:lpstr>黑体</vt:lpstr>
      <vt:lpstr>华文中宋</vt:lpstr>
      <vt:lpstr>楷体</vt:lpstr>
      <vt:lpstr>楷体_GB2312</vt:lpstr>
      <vt:lpstr>宋体</vt:lpstr>
      <vt:lpstr>微软雅黑</vt:lpstr>
      <vt:lpstr>Arial</vt:lpstr>
      <vt:lpstr>Calibri</vt:lpstr>
      <vt:lpstr>Symbol</vt:lpstr>
      <vt:lpstr>Times New Roman</vt:lpstr>
      <vt:lpstr>Verdana</vt:lpstr>
      <vt:lpstr>Wingdings</vt:lpstr>
      <vt:lpstr>翰子昂 PPT母版</vt:lpstr>
      <vt:lpstr>第12章 更多的黑盒测试技术</vt:lpstr>
      <vt:lpstr>PowerPoint 演示文稿</vt:lpstr>
      <vt:lpstr>PowerPoint 演示文稿</vt:lpstr>
      <vt:lpstr>本章内容</vt:lpstr>
      <vt:lpstr>基于决策表的测试</vt:lpstr>
      <vt:lpstr>基于决策表的测试</vt:lpstr>
      <vt:lpstr>基于决策表的测试</vt:lpstr>
      <vt:lpstr>基于决策表的测试</vt:lpstr>
      <vt:lpstr>基于决策表的测试</vt:lpstr>
      <vt:lpstr>基于决策表的测试</vt:lpstr>
      <vt:lpstr>基于决策表的测试</vt:lpstr>
      <vt:lpstr>基于决策表的测试（续）</vt:lpstr>
      <vt:lpstr>基于决策表的测试（续）</vt:lpstr>
      <vt:lpstr>基于决策表的测试</vt:lpstr>
      <vt:lpstr>基于决策表的测试</vt:lpstr>
      <vt:lpstr>基于决策表的测试</vt:lpstr>
      <vt:lpstr>实例：航空服务</vt:lpstr>
      <vt:lpstr>实例：航空服务</vt:lpstr>
      <vt:lpstr>实例：航空服务</vt:lpstr>
      <vt:lpstr>实例：航空服务</vt:lpstr>
      <vt:lpstr>实例：航空服务</vt:lpstr>
      <vt:lpstr>实例：航空服务</vt:lpstr>
      <vt:lpstr>本章内容</vt:lpstr>
      <vt:lpstr>因果图法</vt:lpstr>
      <vt:lpstr>因果图法</vt:lpstr>
      <vt:lpstr>输入与输出关系 </vt:lpstr>
      <vt:lpstr>因果图的基本符号 </vt:lpstr>
      <vt:lpstr>输入与输出的约束关系 </vt:lpstr>
      <vt:lpstr>输入的约束关系 </vt:lpstr>
      <vt:lpstr>输出的约束关系 </vt:lpstr>
      <vt:lpstr>因果图法测试用例的设计步骤</vt:lpstr>
      <vt:lpstr>因果图法测试用例的设计步骤</vt:lpstr>
      <vt:lpstr>因果图法生成测试用例实例</vt:lpstr>
      <vt:lpstr>因果图法生成测试用例实例</vt:lpstr>
      <vt:lpstr>PowerPoint 演示文稿</vt:lpstr>
      <vt:lpstr>因果图法生成测试用例实例</vt:lpstr>
      <vt:lpstr>因果图法生成测试用例实例</vt:lpstr>
      <vt:lpstr>本章内容</vt:lpstr>
      <vt:lpstr>正交实验法</vt:lpstr>
      <vt:lpstr>正交实验法</vt:lpstr>
      <vt:lpstr>正交实验法</vt:lpstr>
      <vt:lpstr>正交实验法</vt:lpstr>
      <vt:lpstr>正交实验法</vt:lpstr>
      <vt:lpstr>正交实验法</vt:lpstr>
      <vt:lpstr>正交实验法  </vt:lpstr>
      <vt:lpstr>正交表特点</vt:lpstr>
      <vt:lpstr>正交实验法  </vt:lpstr>
      <vt:lpstr>正交实验法  </vt:lpstr>
      <vt:lpstr>正交实验法  </vt:lpstr>
      <vt:lpstr>构造因子-状态表  </vt:lpstr>
      <vt:lpstr>加权筛选  </vt:lpstr>
      <vt:lpstr>加权筛选</vt:lpstr>
      <vt:lpstr>选择正交表</vt:lpstr>
      <vt:lpstr>选择正交表</vt:lpstr>
      <vt:lpstr>选择正交表</vt:lpstr>
      <vt:lpstr>选择正交表</vt:lpstr>
      <vt:lpstr>选择正交表</vt:lpstr>
      <vt:lpstr>选择正交表</vt:lpstr>
      <vt:lpstr>实例1</vt:lpstr>
      <vt:lpstr>实例2</vt:lpstr>
      <vt:lpstr>实例2（续）</vt:lpstr>
      <vt:lpstr>L16(45) </vt:lpstr>
      <vt:lpstr>PowerPoint 演示文稿</vt:lpstr>
      <vt:lpstr>PowerPoint 演示文稿</vt:lpstr>
      <vt:lpstr>PowerPoint 演示文稿</vt:lpstr>
      <vt:lpstr>PowerPoint 演示文稿</vt:lpstr>
      <vt:lpstr>测试用例1</vt:lpstr>
      <vt:lpstr>测试用例2</vt:lpstr>
      <vt:lpstr>测试用例3</vt:lpstr>
      <vt:lpstr>各黑盒测试方法的测试用例数</vt:lpstr>
      <vt:lpstr>各黑盒测试方法的设计测试用例工作量</vt:lpstr>
      <vt:lpstr>黑盒测试的优缺点</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dyk</cp:lastModifiedBy>
  <cp:revision>3848</cp:revision>
  <cp:lastPrinted>1601-01-01T00:00:00Z</cp:lastPrinted>
  <dcterms:created xsi:type="dcterms:W3CDTF">1601-01-01T00:00:00Z</dcterms:created>
  <dcterms:modified xsi:type="dcterms:W3CDTF">2017-04-23T14:04:29Z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