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2"/>
  </p:notesMasterIdLst>
  <p:handoutMasterIdLst>
    <p:handoutMasterId r:id="rId93"/>
  </p:handoutMasterIdLst>
  <p:sldIdLst>
    <p:sldId id="257" r:id="rId2"/>
    <p:sldId id="259" r:id="rId3"/>
    <p:sldId id="280" r:id="rId4"/>
    <p:sldId id="278" r:id="rId5"/>
    <p:sldId id="277" r:id="rId6"/>
    <p:sldId id="260" r:id="rId7"/>
    <p:sldId id="279" r:id="rId8"/>
    <p:sldId id="261" r:id="rId9"/>
    <p:sldId id="281" r:id="rId10"/>
    <p:sldId id="316" r:id="rId11"/>
    <p:sldId id="372" r:id="rId12"/>
    <p:sldId id="328" r:id="rId13"/>
    <p:sldId id="331" r:id="rId14"/>
    <p:sldId id="332" r:id="rId15"/>
    <p:sldId id="347" r:id="rId16"/>
    <p:sldId id="348" r:id="rId17"/>
    <p:sldId id="422" r:id="rId18"/>
    <p:sldId id="423" r:id="rId19"/>
    <p:sldId id="427" r:id="rId20"/>
    <p:sldId id="428" r:id="rId21"/>
    <p:sldId id="429" r:id="rId22"/>
    <p:sldId id="412" r:id="rId23"/>
    <p:sldId id="350" r:id="rId24"/>
    <p:sldId id="351" r:id="rId25"/>
    <p:sldId id="414" r:id="rId26"/>
    <p:sldId id="416" r:id="rId27"/>
    <p:sldId id="415" r:id="rId28"/>
    <p:sldId id="417" r:id="rId29"/>
    <p:sldId id="418" r:id="rId30"/>
    <p:sldId id="419" r:id="rId31"/>
    <p:sldId id="407" r:id="rId32"/>
    <p:sldId id="337" r:id="rId33"/>
    <p:sldId id="395" r:id="rId34"/>
    <p:sldId id="396" r:id="rId35"/>
    <p:sldId id="397" r:id="rId36"/>
    <p:sldId id="399" r:id="rId37"/>
    <p:sldId id="400" r:id="rId38"/>
    <p:sldId id="401" r:id="rId39"/>
    <p:sldId id="402" r:id="rId40"/>
    <p:sldId id="403" r:id="rId41"/>
    <p:sldId id="404" r:id="rId42"/>
    <p:sldId id="405" r:id="rId43"/>
    <p:sldId id="406" r:id="rId44"/>
    <p:sldId id="408" r:id="rId45"/>
    <p:sldId id="342" r:id="rId46"/>
    <p:sldId id="343" r:id="rId47"/>
    <p:sldId id="345" r:id="rId48"/>
    <p:sldId id="344" r:id="rId49"/>
    <p:sldId id="409" r:id="rId50"/>
    <p:sldId id="421" r:id="rId51"/>
    <p:sldId id="411" r:id="rId52"/>
    <p:sldId id="424" r:id="rId53"/>
    <p:sldId id="425" r:id="rId54"/>
    <p:sldId id="410" r:id="rId55"/>
    <p:sldId id="284" r:id="rId56"/>
    <p:sldId id="302" r:id="rId57"/>
    <p:sldId id="303" r:id="rId58"/>
    <p:sldId id="314" r:id="rId59"/>
    <p:sldId id="304" r:id="rId60"/>
    <p:sldId id="305" r:id="rId61"/>
    <p:sldId id="315" r:id="rId62"/>
    <p:sldId id="306" r:id="rId63"/>
    <p:sldId id="307" r:id="rId64"/>
    <p:sldId id="308" r:id="rId65"/>
    <p:sldId id="309" r:id="rId66"/>
    <p:sldId id="310" r:id="rId67"/>
    <p:sldId id="311" r:id="rId68"/>
    <p:sldId id="312" r:id="rId69"/>
    <p:sldId id="313" r:id="rId70"/>
    <p:sldId id="298" r:id="rId71"/>
    <p:sldId id="299" r:id="rId72"/>
    <p:sldId id="300" r:id="rId73"/>
    <p:sldId id="301" r:id="rId74"/>
    <p:sldId id="274" r:id="rId75"/>
    <p:sldId id="346" r:id="rId76"/>
    <p:sldId id="275" r:id="rId77"/>
    <p:sldId id="357" r:id="rId78"/>
    <p:sldId id="358" r:id="rId79"/>
    <p:sldId id="359" r:id="rId80"/>
    <p:sldId id="360" r:id="rId81"/>
    <p:sldId id="361" r:id="rId82"/>
    <p:sldId id="362" r:id="rId83"/>
    <p:sldId id="363" r:id="rId84"/>
    <p:sldId id="364" r:id="rId85"/>
    <p:sldId id="365" r:id="rId86"/>
    <p:sldId id="366" r:id="rId87"/>
    <p:sldId id="367" r:id="rId88"/>
    <p:sldId id="368" r:id="rId89"/>
    <p:sldId id="369" r:id="rId90"/>
    <p:sldId id="426" r:id="rId91"/>
  </p:sldIdLst>
  <p:sldSz cx="9144000" cy="6858000" type="screen4x3"/>
  <p:notesSz cx="6858000" cy="9144000"/>
  <p:defaultTextStyle>
    <a:defPPr>
      <a:defRPr lang="zh-CN"/>
    </a:defPPr>
    <a:lvl1pPr algn="l" rtl="0" fontAlgn="base">
      <a:spcBef>
        <a:spcPct val="0"/>
      </a:spcBef>
      <a:spcAft>
        <a:spcPct val="0"/>
      </a:spcAft>
      <a:defRPr i="1" kern="1200">
        <a:solidFill>
          <a:schemeClr val="tx1"/>
        </a:solidFill>
        <a:latin typeface="Arial" charset="0"/>
        <a:ea typeface="宋体" pitchFamily="2" charset="-122"/>
        <a:cs typeface="+mn-cs"/>
      </a:defRPr>
    </a:lvl1pPr>
    <a:lvl2pPr marL="457200" algn="l" rtl="0" fontAlgn="base">
      <a:spcBef>
        <a:spcPct val="0"/>
      </a:spcBef>
      <a:spcAft>
        <a:spcPct val="0"/>
      </a:spcAft>
      <a:defRPr i="1" kern="1200">
        <a:solidFill>
          <a:schemeClr val="tx1"/>
        </a:solidFill>
        <a:latin typeface="Arial" charset="0"/>
        <a:ea typeface="宋体" pitchFamily="2" charset="-122"/>
        <a:cs typeface="+mn-cs"/>
      </a:defRPr>
    </a:lvl2pPr>
    <a:lvl3pPr marL="914400" algn="l" rtl="0" fontAlgn="base">
      <a:spcBef>
        <a:spcPct val="0"/>
      </a:spcBef>
      <a:spcAft>
        <a:spcPct val="0"/>
      </a:spcAft>
      <a:defRPr i="1" kern="1200">
        <a:solidFill>
          <a:schemeClr val="tx1"/>
        </a:solidFill>
        <a:latin typeface="Arial" charset="0"/>
        <a:ea typeface="宋体" pitchFamily="2" charset="-122"/>
        <a:cs typeface="+mn-cs"/>
      </a:defRPr>
    </a:lvl3pPr>
    <a:lvl4pPr marL="1371600" algn="l" rtl="0" fontAlgn="base">
      <a:spcBef>
        <a:spcPct val="0"/>
      </a:spcBef>
      <a:spcAft>
        <a:spcPct val="0"/>
      </a:spcAft>
      <a:defRPr i="1" kern="1200">
        <a:solidFill>
          <a:schemeClr val="tx1"/>
        </a:solidFill>
        <a:latin typeface="Arial" charset="0"/>
        <a:ea typeface="宋体" pitchFamily="2" charset="-122"/>
        <a:cs typeface="+mn-cs"/>
      </a:defRPr>
    </a:lvl4pPr>
    <a:lvl5pPr marL="1828800" algn="l" rtl="0" fontAlgn="base">
      <a:spcBef>
        <a:spcPct val="0"/>
      </a:spcBef>
      <a:spcAft>
        <a:spcPct val="0"/>
      </a:spcAft>
      <a:defRPr i="1" kern="1200">
        <a:solidFill>
          <a:schemeClr val="tx1"/>
        </a:solidFill>
        <a:latin typeface="Arial" charset="0"/>
        <a:ea typeface="宋体" pitchFamily="2" charset="-122"/>
        <a:cs typeface="+mn-cs"/>
      </a:defRPr>
    </a:lvl5pPr>
    <a:lvl6pPr marL="2286000" algn="l" defTabSz="914400" rtl="0" eaLnBrk="1" latinLnBrk="0" hangingPunct="1">
      <a:defRPr i="1" kern="1200">
        <a:solidFill>
          <a:schemeClr val="tx1"/>
        </a:solidFill>
        <a:latin typeface="Arial" charset="0"/>
        <a:ea typeface="宋体" pitchFamily="2" charset="-122"/>
        <a:cs typeface="+mn-cs"/>
      </a:defRPr>
    </a:lvl6pPr>
    <a:lvl7pPr marL="2743200" algn="l" defTabSz="914400" rtl="0" eaLnBrk="1" latinLnBrk="0" hangingPunct="1">
      <a:defRPr i="1" kern="1200">
        <a:solidFill>
          <a:schemeClr val="tx1"/>
        </a:solidFill>
        <a:latin typeface="Arial" charset="0"/>
        <a:ea typeface="宋体" pitchFamily="2" charset="-122"/>
        <a:cs typeface="+mn-cs"/>
      </a:defRPr>
    </a:lvl7pPr>
    <a:lvl8pPr marL="3200400" algn="l" defTabSz="914400" rtl="0" eaLnBrk="1" latinLnBrk="0" hangingPunct="1">
      <a:defRPr i="1" kern="1200">
        <a:solidFill>
          <a:schemeClr val="tx1"/>
        </a:solidFill>
        <a:latin typeface="Arial" charset="0"/>
        <a:ea typeface="宋体" pitchFamily="2" charset="-122"/>
        <a:cs typeface="+mn-cs"/>
      </a:defRPr>
    </a:lvl8pPr>
    <a:lvl9pPr marL="3657600" algn="l" defTabSz="914400" rtl="0" eaLnBrk="1" latinLnBrk="0" hangingPunct="1">
      <a:defRPr i="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FF"/>
    <a:srgbClr val="FFFF00"/>
    <a:srgbClr val="A50021"/>
    <a:srgbClr val="FF9966"/>
    <a:srgbClr val="FFCC99"/>
    <a:srgbClr val="CCFF99"/>
    <a:srgbClr val="FF0000"/>
    <a:srgbClr val="008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99" autoAdjust="0"/>
    <p:restoredTop sz="96291" autoAdjust="0"/>
  </p:normalViewPr>
  <p:slideViewPr>
    <p:cSldViewPr>
      <p:cViewPr varScale="1">
        <p:scale>
          <a:sx n="122" d="100"/>
          <a:sy n="122" d="100"/>
        </p:scale>
        <p:origin x="1208" y="2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5194B-2D8D-43A3-B31D-95CA9DF7250F}"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zh-CN" altLang="en-US"/>
        </a:p>
      </dgm:t>
    </dgm:pt>
    <dgm:pt modelId="{8D5BE7F0-3974-4334-8886-9A576E8640E1}">
      <dgm:prSet custT="1"/>
      <dgm:spPr>
        <a:solidFill>
          <a:srgbClr val="0000FF"/>
        </a:solidFill>
      </dgm:spPr>
      <dgm:t>
        <a:bodyPr/>
        <a:lstStyle/>
        <a:p>
          <a:pPr rtl="0"/>
          <a:r>
            <a:rPr lang="zh-CN" altLang="en-US" sz="2000" dirty="0"/>
            <a:t>商业需求测试（依赖于要做多少功能测试）</a:t>
          </a:r>
        </a:p>
      </dgm:t>
    </dgm:pt>
    <dgm:pt modelId="{94566DBA-8013-46AD-8A47-0595CD77DC63}" type="parTrans" cxnId="{399CC790-79D9-4308-BF7B-949549DF9CD9}">
      <dgm:prSet/>
      <dgm:spPr/>
      <dgm:t>
        <a:bodyPr/>
        <a:lstStyle/>
        <a:p>
          <a:endParaRPr lang="zh-CN" altLang="en-US" sz="16600"/>
        </a:p>
      </dgm:t>
    </dgm:pt>
    <dgm:pt modelId="{73A7510A-05E3-4B5C-8FC5-5550FF301F97}" type="sibTrans" cxnId="{399CC790-79D9-4308-BF7B-949549DF9CD9}">
      <dgm:prSet/>
      <dgm:spPr/>
      <dgm:t>
        <a:bodyPr/>
        <a:lstStyle/>
        <a:p>
          <a:endParaRPr lang="zh-CN" altLang="en-US" sz="7200"/>
        </a:p>
      </dgm:t>
    </dgm:pt>
    <dgm:pt modelId="{990DC90C-DC35-4920-AC9C-E18375DD0825}">
      <dgm:prSet custT="1"/>
      <dgm:spPr>
        <a:solidFill>
          <a:srgbClr val="0000FF"/>
        </a:solidFill>
      </dgm:spPr>
      <dgm:t>
        <a:bodyPr/>
        <a:lstStyle/>
        <a:p>
          <a:pPr rtl="0"/>
          <a:r>
            <a:rPr lang="zh-CN" altLang="en-US" sz="2000" dirty="0"/>
            <a:t>性能测试</a:t>
          </a:r>
        </a:p>
      </dgm:t>
    </dgm:pt>
    <dgm:pt modelId="{E4FCDA13-047C-46F1-9EF2-20A8D0384E25}" type="parTrans" cxnId="{25A5D04C-A193-4562-B180-3EFD49353B2C}">
      <dgm:prSet/>
      <dgm:spPr/>
      <dgm:t>
        <a:bodyPr/>
        <a:lstStyle/>
        <a:p>
          <a:endParaRPr lang="zh-CN" altLang="en-US" sz="16600"/>
        </a:p>
      </dgm:t>
    </dgm:pt>
    <dgm:pt modelId="{D0B29835-6D57-436A-AF85-3E6BD6A93E62}" type="sibTrans" cxnId="{25A5D04C-A193-4562-B180-3EFD49353B2C}">
      <dgm:prSet/>
      <dgm:spPr/>
      <dgm:t>
        <a:bodyPr/>
        <a:lstStyle/>
        <a:p>
          <a:endParaRPr lang="zh-CN" altLang="en-US" sz="7200"/>
        </a:p>
      </dgm:t>
    </dgm:pt>
    <dgm:pt modelId="{A9F458B9-BBD9-4335-8657-75E97E1D14A5}">
      <dgm:prSet custT="1"/>
      <dgm:spPr>
        <a:solidFill>
          <a:srgbClr val="0000FF"/>
        </a:solidFill>
      </dgm:spPr>
      <dgm:t>
        <a:bodyPr/>
        <a:lstStyle/>
        <a:p>
          <a:pPr rtl="0"/>
          <a:r>
            <a:rPr lang="zh-CN" altLang="en-US" sz="2000" dirty="0"/>
            <a:t>压力</a:t>
          </a:r>
          <a:r>
            <a:rPr lang="zh-CN" sz="2000" dirty="0"/>
            <a:t>测试 （专项）</a:t>
          </a:r>
        </a:p>
      </dgm:t>
    </dgm:pt>
    <dgm:pt modelId="{25DD4F87-8CF0-4E5E-9B36-50457BD02340}" type="parTrans" cxnId="{06D9DBBC-94A2-4EEF-AFE8-23A49B35F441}">
      <dgm:prSet/>
      <dgm:spPr/>
      <dgm:t>
        <a:bodyPr/>
        <a:lstStyle/>
        <a:p>
          <a:endParaRPr lang="zh-CN" altLang="en-US" sz="16600"/>
        </a:p>
      </dgm:t>
    </dgm:pt>
    <dgm:pt modelId="{A111B8D1-9233-4C1F-ABE0-26CD27A56234}" type="sibTrans" cxnId="{06D9DBBC-94A2-4EEF-AFE8-23A49B35F441}">
      <dgm:prSet/>
      <dgm:spPr/>
      <dgm:t>
        <a:bodyPr/>
        <a:lstStyle/>
        <a:p>
          <a:endParaRPr lang="zh-CN" altLang="en-US" sz="7200"/>
        </a:p>
      </dgm:t>
    </dgm:pt>
    <dgm:pt modelId="{669FA6CF-957A-45DC-A210-033732FFB83E}">
      <dgm:prSet custT="1"/>
      <dgm:spPr>
        <a:solidFill>
          <a:srgbClr val="0000FF"/>
        </a:solidFill>
      </dgm:spPr>
      <dgm:t>
        <a:bodyPr/>
        <a:lstStyle/>
        <a:p>
          <a:pPr rtl="0"/>
          <a:r>
            <a:rPr lang="zh-CN" sz="2000" dirty="0"/>
            <a:t>用户文档</a:t>
          </a:r>
          <a:r>
            <a:rPr lang="en-US" sz="2000" dirty="0"/>
            <a:t>/Help/</a:t>
          </a:r>
          <a:r>
            <a:rPr lang="zh-CN" sz="2000" dirty="0"/>
            <a:t>功能测试</a:t>
          </a:r>
        </a:p>
      </dgm:t>
    </dgm:pt>
    <dgm:pt modelId="{E3092136-85EA-41DE-9C31-F0C44353D4D5}" type="parTrans" cxnId="{49E78D05-D944-478B-AB52-52C9D3C5860E}">
      <dgm:prSet/>
      <dgm:spPr/>
      <dgm:t>
        <a:bodyPr/>
        <a:lstStyle/>
        <a:p>
          <a:endParaRPr lang="zh-CN" altLang="en-US" sz="16600"/>
        </a:p>
      </dgm:t>
    </dgm:pt>
    <dgm:pt modelId="{D7ACD8C1-451E-4EBE-93BD-8F87A9AB865B}" type="sibTrans" cxnId="{49E78D05-D944-478B-AB52-52C9D3C5860E}">
      <dgm:prSet/>
      <dgm:spPr/>
      <dgm:t>
        <a:bodyPr/>
        <a:lstStyle/>
        <a:p>
          <a:endParaRPr lang="zh-CN" altLang="en-US" sz="7200"/>
        </a:p>
      </dgm:t>
    </dgm:pt>
    <dgm:pt modelId="{67D1AA0C-9139-4251-AF99-4303B85F23D0}">
      <dgm:prSet custT="1"/>
      <dgm:spPr>
        <a:solidFill>
          <a:srgbClr val="0000FF"/>
        </a:solidFill>
      </dgm:spPr>
      <dgm:t>
        <a:bodyPr/>
        <a:lstStyle/>
        <a:p>
          <a:pPr rtl="0"/>
          <a:r>
            <a:rPr lang="zh-CN" sz="2000" dirty="0"/>
            <a:t>易用性测试</a:t>
          </a:r>
          <a:r>
            <a:rPr lang="en-US" sz="2000" dirty="0"/>
            <a:t>/GUI</a:t>
          </a:r>
          <a:r>
            <a:rPr lang="zh-CN" sz="2000" dirty="0"/>
            <a:t>测试</a:t>
          </a:r>
        </a:p>
      </dgm:t>
    </dgm:pt>
    <dgm:pt modelId="{765314FC-1EA4-47DD-8856-303293F495AD}" type="parTrans" cxnId="{167D33AF-1EA1-4C4C-BB3D-98BBA82C8744}">
      <dgm:prSet/>
      <dgm:spPr/>
      <dgm:t>
        <a:bodyPr/>
        <a:lstStyle/>
        <a:p>
          <a:endParaRPr lang="zh-CN" altLang="en-US" sz="16600"/>
        </a:p>
      </dgm:t>
    </dgm:pt>
    <dgm:pt modelId="{60E8EDDE-4854-4E12-821A-B39DDB3D8C97}" type="sibTrans" cxnId="{167D33AF-1EA1-4C4C-BB3D-98BBA82C8744}">
      <dgm:prSet/>
      <dgm:spPr/>
      <dgm:t>
        <a:bodyPr/>
        <a:lstStyle/>
        <a:p>
          <a:endParaRPr lang="zh-CN" altLang="en-US" sz="7200"/>
        </a:p>
      </dgm:t>
    </dgm:pt>
    <dgm:pt modelId="{123A6E64-2510-47A6-9C08-E6F4173F7D75}">
      <dgm:prSet custT="1"/>
      <dgm:spPr>
        <a:solidFill>
          <a:srgbClr val="0000FF"/>
        </a:solidFill>
      </dgm:spPr>
      <dgm:t>
        <a:bodyPr/>
        <a:lstStyle/>
        <a:p>
          <a:pPr rtl="0"/>
          <a:r>
            <a:rPr lang="zh-CN" altLang="en-US" sz="2000" dirty="0"/>
            <a:t>操作环境测试</a:t>
          </a:r>
        </a:p>
      </dgm:t>
    </dgm:pt>
    <dgm:pt modelId="{7EF298F3-2E66-448E-B8BD-680FCA2C6651}" type="parTrans" cxnId="{F13A0B01-30AE-46D2-9393-4FA7F6FF2793}">
      <dgm:prSet/>
      <dgm:spPr/>
      <dgm:t>
        <a:bodyPr/>
        <a:lstStyle/>
        <a:p>
          <a:endParaRPr lang="zh-CN" altLang="en-US" sz="16600"/>
        </a:p>
      </dgm:t>
    </dgm:pt>
    <dgm:pt modelId="{2D993D59-DE1C-461A-ABDE-E201B3824B9F}" type="sibTrans" cxnId="{F13A0B01-30AE-46D2-9393-4FA7F6FF2793}">
      <dgm:prSet/>
      <dgm:spPr/>
      <dgm:t>
        <a:bodyPr/>
        <a:lstStyle/>
        <a:p>
          <a:endParaRPr lang="zh-CN" altLang="en-US" sz="7200"/>
        </a:p>
      </dgm:t>
    </dgm:pt>
    <dgm:pt modelId="{55155FFD-8710-4BC5-929E-18B8F8010382}">
      <dgm:prSet custT="1"/>
      <dgm:spPr>
        <a:solidFill>
          <a:srgbClr val="0000FF"/>
        </a:solidFill>
      </dgm:spPr>
      <dgm:t>
        <a:bodyPr/>
        <a:lstStyle/>
        <a:p>
          <a:pPr rtl="0"/>
          <a:r>
            <a:rPr lang="zh-CN" sz="2000" dirty="0"/>
            <a:t>配置</a:t>
          </a:r>
          <a:r>
            <a:rPr lang="en-US" sz="2000" dirty="0"/>
            <a:t>/</a:t>
          </a:r>
          <a:r>
            <a:rPr lang="zh-CN" sz="2000" dirty="0"/>
            <a:t>安装测试</a:t>
          </a:r>
        </a:p>
      </dgm:t>
    </dgm:pt>
    <dgm:pt modelId="{AC337248-D516-4092-A260-50A8D80660E7}" type="parTrans" cxnId="{1BE30A36-A4C9-4CC2-9452-418FDD2318F7}">
      <dgm:prSet/>
      <dgm:spPr/>
      <dgm:t>
        <a:bodyPr/>
        <a:lstStyle/>
        <a:p>
          <a:endParaRPr lang="zh-CN" altLang="en-US" sz="16600"/>
        </a:p>
      </dgm:t>
    </dgm:pt>
    <dgm:pt modelId="{DF82EE61-44F5-4670-8AB8-E4B321C864DF}" type="sibTrans" cxnId="{1BE30A36-A4C9-4CC2-9452-418FDD2318F7}">
      <dgm:prSet/>
      <dgm:spPr/>
      <dgm:t>
        <a:bodyPr/>
        <a:lstStyle/>
        <a:p>
          <a:endParaRPr lang="zh-CN" altLang="en-US" sz="7200"/>
        </a:p>
      </dgm:t>
    </dgm:pt>
    <dgm:pt modelId="{4BA4081D-34CA-4ADC-94B6-824C74ED3385}">
      <dgm:prSet custT="1"/>
      <dgm:spPr>
        <a:solidFill>
          <a:srgbClr val="0000FF"/>
        </a:solidFill>
      </dgm:spPr>
      <dgm:t>
        <a:bodyPr/>
        <a:lstStyle/>
        <a:p>
          <a:pPr rtl="0"/>
          <a:r>
            <a:rPr lang="zh-CN" altLang="en-US" sz="2000" dirty="0"/>
            <a:t>互操作性测试</a:t>
          </a:r>
        </a:p>
      </dgm:t>
    </dgm:pt>
    <dgm:pt modelId="{94056757-6EF9-4195-9991-008630CCAD8E}" type="parTrans" cxnId="{3714C9AF-8667-46CD-A82A-432561509D14}">
      <dgm:prSet/>
      <dgm:spPr/>
      <dgm:t>
        <a:bodyPr/>
        <a:lstStyle/>
        <a:p>
          <a:endParaRPr lang="zh-CN" altLang="en-US" sz="16600"/>
        </a:p>
      </dgm:t>
    </dgm:pt>
    <dgm:pt modelId="{C923753E-7241-41D5-B423-EFB34345AA0B}" type="sibTrans" cxnId="{3714C9AF-8667-46CD-A82A-432561509D14}">
      <dgm:prSet/>
      <dgm:spPr/>
      <dgm:t>
        <a:bodyPr/>
        <a:lstStyle/>
        <a:p>
          <a:endParaRPr lang="zh-CN" altLang="en-US" sz="7200"/>
        </a:p>
      </dgm:t>
    </dgm:pt>
    <dgm:pt modelId="{CBD87EC0-5520-4558-A733-0DB98EAD1A5C}">
      <dgm:prSet custT="1"/>
      <dgm:spPr>
        <a:solidFill>
          <a:srgbClr val="0000FF"/>
        </a:solidFill>
      </dgm:spPr>
      <dgm:t>
        <a:bodyPr/>
        <a:lstStyle/>
        <a:p>
          <a:pPr rtl="0"/>
          <a:r>
            <a:rPr lang="zh-CN" sz="2000" dirty="0"/>
            <a:t>可靠性</a:t>
          </a:r>
          <a:r>
            <a:rPr lang="en-US" sz="2000" dirty="0"/>
            <a:t>/</a:t>
          </a:r>
          <a:r>
            <a:rPr lang="zh-CN" sz="2000" dirty="0"/>
            <a:t>适用性测试</a:t>
          </a:r>
        </a:p>
      </dgm:t>
    </dgm:pt>
    <dgm:pt modelId="{A6270682-CF98-4F96-8A78-6C7FE8A7905C}" type="parTrans" cxnId="{085C7D60-7701-4992-B673-1731552CB277}">
      <dgm:prSet/>
      <dgm:spPr/>
      <dgm:t>
        <a:bodyPr/>
        <a:lstStyle/>
        <a:p>
          <a:endParaRPr lang="zh-CN" altLang="en-US" sz="16600"/>
        </a:p>
      </dgm:t>
    </dgm:pt>
    <dgm:pt modelId="{000A179A-420D-420A-A58D-B1D94CF99723}" type="sibTrans" cxnId="{085C7D60-7701-4992-B673-1731552CB277}">
      <dgm:prSet/>
      <dgm:spPr/>
      <dgm:t>
        <a:bodyPr/>
        <a:lstStyle/>
        <a:p>
          <a:endParaRPr lang="zh-CN" altLang="en-US" sz="7200"/>
        </a:p>
      </dgm:t>
    </dgm:pt>
    <dgm:pt modelId="{D3FF458D-456A-4E22-9248-860EFB8C80A4}">
      <dgm:prSet custT="1"/>
      <dgm:spPr>
        <a:solidFill>
          <a:srgbClr val="0000FF"/>
        </a:solidFill>
      </dgm:spPr>
      <dgm:t>
        <a:bodyPr/>
        <a:lstStyle/>
        <a:p>
          <a:pPr rtl="0"/>
          <a:r>
            <a:rPr lang="zh-CN" sz="2000" dirty="0"/>
            <a:t>备份</a:t>
          </a:r>
          <a:r>
            <a:rPr lang="en-US" sz="2000" dirty="0"/>
            <a:t>/</a:t>
          </a:r>
          <a:r>
            <a:rPr lang="zh-CN" sz="2000" dirty="0"/>
            <a:t>恢复测试</a:t>
          </a:r>
        </a:p>
      </dgm:t>
    </dgm:pt>
    <dgm:pt modelId="{64168C60-3060-4A4D-8E82-FC63D1A556F0}" type="parTrans" cxnId="{FE5621E4-2B83-4343-9F4D-B55B26D11776}">
      <dgm:prSet/>
      <dgm:spPr/>
      <dgm:t>
        <a:bodyPr/>
        <a:lstStyle/>
        <a:p>
          <a:endParaRPr lang="zh-CN" altLang="en-US" sz="16600"/>
        </a:p>
      </dgm:t>
    </dgm:pt>
    <dgm:pt modelId="{F92B6314-55E3-4294-A1F6-41BD16F442A4}" type="sibTrans" cxnId="{FE5621E4-2B83-4343-9F4D-B55B26D11776}">
      <dgm:prSet/>
      <dgm:spPr/>
      <dgm:t>
        <a:bodyPr/>
        <a:lstStyle/>
        <a:p>
          <a:endParaRPr lang="zh-CN" altLang="en-US" sz="7200"/>
        </a:p>
      </dgm:t>
    </dgm:pt>
    <dgm:pt modelId="{157F8A7F-6A2B-4A76-9DF9-34DD6EAB9A52}">
      <dgm:prSet custT="1"/>
      <dgm:spPr>
        <a:solidFill>
          <a:srgbClr val="0000FF"/>
        </a:solidFill>
      </dgm:spPr>
      <dgm:t>
        <a:bodyPr/>
        <a:lstStyle/>
        <a:p>
          <a:pPr rtl="0"/>
          <a:r>
            <a:rPr lang="en-US" sz="2000" dirty="0"/>
            <a:t>survivability</a:t>
          </a:r>
          <a:r>
            <a:rPr lang="zh-CN" sz="2000" dirty="0"/>
            <a:t>测试</a:t>
          </a:r>
        </a:p>
      </dgm:t>
    </dgm:pt>
    <dgm:pt modelId="{374F2DD6-0E9D-467C-8B46-EB5BF0C0610E}" type="parTrans" cxnId="{F9F3EDD0-9D2D-4FCE-9115-9520CB9A9A01}">
      <dgm:prSet/>
      <dgm:spPr/>
      <dgm:t>
        <a:bodyPr/>
        <a:lstStyle/>
        <a:p>
          <a:endParaRPr lang="zh-CN" altLang="en-US" sz="16600"/>
        </a:p>
      </dgm:t>
    </dgm:pt>
    <dgm:pt modelId="{6A7D935D-1DD5-4459-9580-ECAB07060C7F}" type="sibTrans" cxnId="{F9F3EDD0-9D2D-4FCE-9115-9520CB9A9A01}">
      <dgm:prSet/>
      <dgm:spPr/>
      <dgm:t>
        <a:bodyPr/>
        <a:lstStyle/>
        <a:p>
          <a:endParaRPr lang="zh-CN" altLang="en-US" sz="7200"/>
        </a:p>
      </dgm:t>
    </dgm:pt>
    <dgm:pt modelId="{5C8A8870-7E1A-4E83-B3A0-4375F094A6E5}">
      <dgm:prSet custT="1"/>
      <dgm:spPr>
        <a:solidFill>
          <a:srgbClr val="0000FF"/>
        </a:solidFill>
      </dgm:spPr>
      <dgm:t>
        <a:bodyPr/>
        <a:lstStyle/>
        <a:p>
          <a:pPr rtl="0"/>
          <a:r>
            <a:rPr lang="zh-CN" altLang="en-US" sz="2000" dirty="0"/>
            <a:t>保密测试</a:t>
          </a:r>
        </a:p>
      </dgm:t>
    </dgm:pt>
    <dgm:pt modelId="{86BAB83D-5A0D-4304-A272-DF89086ECB8F}" type="parTrans" cxnId="{A8D6BA5D-9E5F-4B16-BDBA-4D3BC6A9E15D}">
      <dgm:prSet/>
      <dgm:spPr/>
      <dgm:t>
        <a:bodyPr/>
        <a:lstStyle/>
        <a:p>
          <a:endParaRPr lang="zh-CN" altLang="en-US" sz="16600"/>
        </a:p>
      </dgm:t>
    </dgm:pt>
    <dgm:pt modelId="{0FB8A1FC-100A-45FD-87D5-774634B55B05}" type="sibTrans" cxnId="{A8D6BA5D-9E5F-4B16-BDBA-4D3BC6A9E15D}">
      <dgm:prSet/>
      <dgm:spPr/>
      <dgm:t>
        <a:bodyPr/>
        <a:lstStyle/>
        <a:p>
          <a:endParaRPr lang="zh-CN" altLang="en-US" sz="7200"/>
        </a:p>
      </dgm:t>
    </dgm:pt>
    <dgm:pt modelId="{368C2453-E937-401A-81AD-2B336D28E8EE}">
      <dgm:prSet custT="1"/>
      <dgm:spPr>
        <a:solidFill>
          <a:srgbClr val="0000FF"/>
        </a:solidFill>
      </dgm:spPr>
      <dgm:t>
        <a:bodyPr/>
        <a:lstStyle/>
        <a:p>
          <a:pPr rtl="0"/>
          <a:r>
            <a:rPr lang="zh-CN" altLang="en-US" sz="2000" dirty="0"/>
            <a:t>安全测试</a:t>
          </a:r>
        </a:p>
      </dgm:t>
    </dgm:pt>
    <dgm:pt modelId="{72BF3059-D139-48D5-BC7C-70BC5337E00B}" type="parTrans" cxnId="{8030DFE7-FBE7-431F-A01A-BEB8818B650D}">
      <dgm:prSet/>
      <dgm:spPr/>
      <dgm:t>
        <a:bodyPr/>
        <a:lstStyle/>
        <a:p>
          <a:endParaRPr lang="zh-CN" altLang="en-US" sz="16600"/>
        </a:p>
      </dgm:t>
    </dgm:pt>
    <dgm:pt modelId="{6043A099-0B1F-4C07-94AB-B86CD41B623B}" type="sibTrans" cxnId="{8030DFE7-FBE7-431F-A01A-BEB8818B650D}">
      <dgm:prSet/>
      <dgm:spPr/>
      <dgm:t>
        <a:bodyPr/>
        <a:lstStyle/>
        <a:p>
          <a:endParaRPr lang="zh-CN" altLang="en-US" sz="7200"/>
        </a:p>
      </dgm:t>
    </dgm:pt>
    <dgm:pt modelId="{2D2D466B-6835-4A94-89B7-9D768EF7AD32}" type="pres">
      <dgm:prSet presAssocID="{5C75194B-2D8D-43A3-B31D-95CA9DF7250F}" presName="diagram" presStyleCnt="0">
        <dgm:presLayoutVars>
          <dgm:dir/>
          <dgm:resizeHandles val="exact"/>
        </dgm:presLayoutVars>
      </dgm:prSet>
      <dgm:spPr/>
    </dgm:pt>
    <dgm:pt modelId="{CE15C933-04CB-4E4F-9437-FA63D6C77B2F}" type="pres">
      <dgm:prSet presAssocID="{8D5BE7F0-3974-4334-8886-9A576E8640E1}" presName="node" presStyleLbl="node1" presStyleIdx="0" presStyleCnt="13">
        <dgm:presLayoutVars>
          <dgm:bulletEnabled val="1"/>
        </dgm:presLayoutVars>
      </dgm:prSet>
      <dgm:spPr/>
    </dgm:pt>
    <dgm:pt modelId="{D5C66AFC-A8BA-4474-8626-8D6492AA10F5}" type="pres">
      <dgm:prSet presAssocID="{73A7510A-05E3-4B5C-8FC5-5550FF301F97}" presName="sibTrans" presStyleCnt="0"/>
      <dgm:spPr/>
    </dgm:pt>
    <dgm:pt modelId="{F621F986-BEDB-4FB5-AEB2-84B0638B75AF}" type="pres">
      <dgm:prSet presAssocID="{990DC90C-DC35-4920-AC9C-E18375DD0825}" presName="node" presStyleLbl="node1" presStyleIdx="1" presStyleCnt="13">
        <dgm:presLayoutVars>
          <dgm:bulletEnabled val="1"/>
        </dgm:presLayoutVars>
      </dgm:prSet>
      <dgm:spPr/>
    </dgm:pt>
    <dgm:pt modelId="{EF704FE8-A0C7-4A74-B455-40A97CE7C517}" type="pres">
      <dgm:prSet presAssocID="{D0B29835-6D57-436A-AF85-3E6BD6A93E62}" presName="sibTrans" presStyleCnt="0"/>
      <dgm:spPr/>
    </dgm:pt>
    <dgm:pt modelId="{D57FEB98-2677-4D5D-B8CE-EF0616E47060}" type="pres">
      <dgm:prSet presAssocID="{A9F458B9-BBD9-4335-8657-75E97E1D14A5}" presName="node" presStyleLbl="node1" presStyleIdx="2" presStyleCnt="13">
        <dgm:presLayoutVars>
          <dgm:bulletEnabled val="1"/>
        </dgm:presLayoutVars>
      </dgm:prSet>
      <dgm:spPr/>
    </dgm:pt>
    <dgm:pt modelId="{C645B4E6-429F-40B1-A6ED-6F375E7FF2AD}" type="pres">
      <dgm:prSet presAssocID="{A111B8D1-9233-4C1F-ABE0-26CD27A56234}" presName="sibTrans" presStyleCnt="0"/>
      <dgm:spPr/>
    </dgm:pt>
    <dgm:pt modelId="{ED1FAEAD-A5C4-4A41-BB40-BC7A315633F8}" type="pres">
      <dgm:prSet presAssocID="{669FA6CF-957A-45DC-A210-033732FFB83E}" presName="node" presStyleLbl="node1" presStyleIdx="3" presStyleCnt="13">
        <dgm:presLayoutVars>
          <dgm:bulletEnabled val="1"/>
        </dgm:presLayoutVars>
      </dgm:prSet>
      <dgm:spPr/>
    </dgm:pt>
    <dgm:pt modelId="{3EB8E349-9575-4AFD-A7FB-BFC2ED85311C}" type="pres">
      <dgm:prSet presAssocID="{D7ACD8C1-451E-4EBE-93BD-8F87A9AB865B}" presName="sibTrans" presStyleCnt="0"/>
      <dgm:spPr/>
    </dgm:pt>
    <dgm:pt modelId="{3F168A36-8B4E-4FE8-92D6-560DDAE842FF}" type="pres">
      <dgm:prSet presAssocID="{67D1AA0C-9139-4251-AF99-4303B85F23D0}" presName="node" presStyleLbl="node1" presStyleIdx="4" presStyleCnt="13">
        <dgm:presLayoutVars>
          <dgm:bulletEnabled val="1"/>
        </dgm:presLayoutVars>
      </dgm:prSet>
      <dgm:spPr/>
    </dgm:pt>
    <dgm:pt modelId="{856C8E9C-E8BB-46ED-8B5A-4BBADEF9E213}" type="pres">
      <dgm:prSet presAssocID="{60E8EDDE-4854-4E12-821A-B39DDB3D8C97}" presName="sibTrans" presStyleCnt="0"/>
      <dgm:spPr/>
    </dgm:pt>
    <dgm:pt modelId="{CD4F289D-5290-4556-A912-85EE71A258F9}" type="pres">
      <dgm:prSet presAssocID="{123A6E64-2510-47A6-9C08-E6F4173F7D75}" presName="node" presStyleLbl="node1" presStyleIdx="5" presStyleCnt="13">
        <dgm:presLayoutVars>
          <dgm:bulletEnabled val="1"/>
        </dgm:presLayoutVars>
      </dgm:prSet>
      <dgm:spPr/>
    </dgm:pt>
    <dgm:pt modelId="{875472B1-C5A2-4B10-9FFC-5C8D3EAE8D76}" type="pres">
      <dgm:prSet presAssocID="{2D993D59-DE1C-461A-ABDE-E201B3824B9F}" presName="sibTrans" presStyleCnt="0"/>
      <dgm:spPr/>
    </dgm:pt>
    <dgm:pt modelId="{D49B6138-F27E-48CD-B38F-44D4034853AF}" type="pres">
      <dgm:prSet presAssocID="{55155FFD-8710-4BC5-929E-18B8F8010382}" presName="node" presStyleLbl="node1" presStyleIdx="6" presStyleCnt="13">
        <dgm:presLayoutVars>
          <dgm:bulletEnabled val="1"/>
        </dgm:presLayoutVars>
      </dgm:prSet>
      <dgm:spPr/>
    </dgm:pt>
    <dgm:pt modelId="{9CE96510-8CFF-42D6-8902-1CB039BEFFC9}" type="pres">
      <dgm:prSet presAssocID="{DF82EE61-44F5-4670-8AB8-E4B321C864DF}" presName="sibTrans" presStyleCnt="0"/>
      <dgm:spPr/>
    </dgm:pt>
    <dgm:pt modelId="{B889C62A-BBF3-4E26-84C9-030AC4416FDD}" type="pres">
      <dgm:prSet presAssocID="{4BA4081D-34CA-4ADC-94B6-824C74ED3385}" presName="node" presStyleLbl="node1" presStyleIdx="7" presStyleCnt="13">
        <dgm:presLayoutVars>
          <dgm:bulletEnabled val="1"/>
        </dgm:presLayoutVars>
      </dgm:prSet>
      <dgm:spPr/>
    </dgm:pt>
    <dgm:pt modelId="{101E90DE-A289-4BD0-846B-FD08A0BF94AB}" type="pres">
      <dgm:prSet presAssocID="{C923753E-7241-41D5-B423-EFB34345AA0B}" presName="sibTrans" presStyleCnt="0"/>
      <dgm:spPr/>
    </dgm:pt>
    <dgm:pt modelId="{CE7566BD-853B-4BE7-B9FC-F3AF65413265}" type="pres">
      <dgm:prSet presAssocID="{CBD87EC0-5520-4558-A733-0DB98EAD1A5C}" presName="node" presStyleLbl="node1" presStyleIdx="8" presStyleCnt="13">
        <dgm:presLayoutVars>
          <dgm:bulletEnabled val="1"/>
        </dgm:presLayoutVars>
      </dgm:prSet>
      <dgm:spPr/>
    </dgm:pt>
    <dgm:pt modelId="{F5656A26-7D5B-452D-B0A6-8EDF52C14F16}" type="pres">
      <dgm:prSet presAssocID="{000A179A-420D-420A-A58D-B1D94CF99723}" presName="sibTrans" presStyleCnt="0"/>
      <dgm:spPr/>
    </dgm:pt>
    <dgm:pt modelId="{93F0ABD9-9F47-45A5-AB87-BD84402E0516}" type="pres">
      <dgm:prSet presAssocID="{D3FF458D-456A-4E22-9248-860EFB8C80A4}" presName="node" presStyleLbl="node1" presStyleIdx="9" presStyleCnt="13">
        <dgm:presLayoutVars>
          <dgm:bulletEnabled val="1"/>
        </dgm:presLayoutVars>
      </dgm:prSet>
      <dgm:spPr/>
    </dgm:pt>
    <dgm:pt modelId="{9539DEC0-D01D-4909-81E2-6006BC4A0B97}" type="pres">
      <dgm:prSet presAssocID="{F92B6314-55E3-4294-A1F6-41BD16F442A4}" presName="sibTrans" presStyleCnt="0"/>
      <dgm:spPr/>
    </dgm:pt>
    <dgm:pt modelId="{6D4D7086-3433-4C23-A004-E9377D0929EC}" type="pres">
      <dgm:prSet presAssocID="{157F8A7F-6A2B-4A76-9DF9-34DD6EAB9A52}" presName="node" presStyleLbl="node1" presStyleIdx="10" presStyleCnt="13">
        <dgm:presLayoutVars>
          <dgm:bulletEnabled val="1"/>
        </dgm:presLayoutVars>
      </dgm:prSet>
      <dgm:spPr/>
    </dgm:pt>
    <dgm:pt modelId="{0CF2A059-EE4E-4DCC-A282-4E6606CB180B}" type="pres">
      <dgm:prSet presAssocID="{6A7D935D-1DD5-4459-9580-ECAB07060C7F}" presName="sibTrans" presStyleCnt="0"/>
      <dgm:spPr/>
    </dgm:pt>
    <dgm:pt modelId="{C894228B-F5D6-4BB4-B38F-73A57EB2BB1A}" type="pres">
      <dgm:prSet presAssocID="{5C8A8870-7E1A-4E83-B3A0-4375F094A6E5}" presName="node" presStyleLbl="node1" presStyleIdx="11" presStyleCnt="13">
        <dgm:presLayoutVars>
          <dgm:bulletEnabled val="1"/>
        </dgm:presLayoutVars>
      </dgm:prSet>
      <dgm:spPr/>
    </dgm:pt>
    <dgm:pt modelId="{7CC73C0A-A769-477F-922F-BD4555944D92}" type="pres">
      <dgm:prSet presAssocID="{0FB8A1FC-100A-45FD-87D5-774634B55B05}" presName="sibTrans" presStyleCnt="0"/>
      <dgm:spPr/>
    </dgm:pt>
    <dgm:pt modelId="{FE408A19-47FF-4829-8EBA-01F2820391F0}" type="pres">
      <dgm:prSet presAssocID="{368C2453-E937-401A-81AD-2B336D28E8EE}" presName="node" presStyleLbl="node1" presStyleIdx="12" presStyleCnt="13">
        <dgm:presLayoutVars>
          <dgm:bulletEnabled val="1"/>
        </dgm:presLayoutVars>
      </dgm:prSet>
      <dgm:spPr/>
    </dgm:pt>
  </dgm:ptLst>
  <dgm:cxnLst>
    <dgm:cxn modelId="{13584400-7A97-438A-9406-BACE64664B42}" type="presOf" srcId="{4BA4081D-34CA-4ADC-94B6-824C74ED3385}" destId="{B889C62A-BBF3-4E26-84C9-030AC4416FDD}" srcOrd="0" destOrd="0" presId="urn:microsoft.com/office/officeart/2005/8/layout/default#1"/>
    <dgm:cxn modelId="{F13A0B01-30AE-46D2-9393-4FA7F6FF2793}" srcId="{5C75194B-2D8D-43A3-B31D-95CA9DF7250F}" destId="{123A6E64-2510-47A6-9C08-E6F4173F7D75}" srcOrd="5" destOrd="0" parTransId="{7EF298F3-2E66-448E-B8BD-680FCA2C6651}" sibTransId="{2D993D59-DE1C-461A-ABDE-E201B3824B9F}"/>
    <dgm:cxn modelId="{9DA2E603-71B6-46E5-8A21-95A6B7F08220}" type="presOf" srcId="{157F8A7F-6A2B-4A76-9DF9-34DD6EAB9A52}" destId="{6D4D7086-3433-4C23-A004-E9377D0929EC}" srcOrd="0" destOrd="0" presId="urn:microsoft.com/office/officeart/2005/8/layout/default#1"/>
    <dgm:cxn modelId="{49E78D05-D944-478B-AB52-52C9D3C5860E}" srcId="{5C75194B-2D8D-43A3-B31D-95CA9DF7250F}" destId="{669FA6CF-957A-45DC-A210-033732FFB83E}" srcOrd="3" destOrd="0" parTransId="{E3092136-85EA-41DE-9C31-F0C44353D4D5}" sibTransId="{D7ACD8C1-451E-4EBE-93BD-8F87A9AB865B}"/>
    <dgm:cxn modelId="{1BE30A36-A4C9-4CC2-9452-418FDD2318F7}" srcId="{5C75194B-2D8D-43A3-B31D-95CA9DF7250F}" destId="{55155FFD-8710-4BC5-929E-18B8F8010382}" srcOrd="6" destOrd="0" parTransId="{AC337248-D516-4092-A260-50A8D80660E7}" sibTransId="{DF82EE61-44F5-4670-8AB8-E4B321C864DF}"/>
    <dgm:cxn modelId="{E3384D36-D5C9-45DF-AA84-1F98791729B1}" type="presOf" srcId="{368C2453-E937-401A-81AD-2B336D28E8EE}" destId="{FE408A19-47FF-4829-8EBA-01F2820391F0}" srcOrd="0" destOrd="0" presId="urn:microsoft.com/office/officeart/2005/8/layout/default#1"/>
    <dgm:cxn modelId="{25A5D04C-A193-4562-B180-3EFD49353B2C}" srcId="{5C75194B-2D8D-43A3-B31D-95CA9DF7250F}" destId="{990DC90C-DC35-4920-AC9C-E18375DD0825}" srcOrd="1" destOrd="0" parTransId="{E4FCDA13-047C-46F1-9EF2-20A8D0384E25}" sibTransId="{D0B29835-6D57-436A-AF85-3E6BD6A93E62}"/>
    <dgm:cxn modelId="{9A8E514E-4978-46EE-8839-B7E8E1AF5E10}" type="presOf" srcId="{123A6E64-2510-47A6-9C08-E6F4173F7D75}" destId="{CD4F289D-5290-4556-A912-85EE71A258F9}" srcOrd="0" destOrd="0" presId="urn:microsoft.com/office/officeart/2005/8/layout/default#1"/>
    <dgm:cxn modelId="{A8D6BA5D-9E5F-4B16-BDBA-4D3BC6A9E15D}" srcId="{5C75194B-2D8D-43A3-B31D-95CA9DF7250F}" destId="{5C8A8870-7E1A-4E83-B3A0-4375F094A6E5}" srcOrd="11" destOrd="0" parTransId="{86BAB83D-5A0D-4304-A272-DF89086ECB8F}" sibTransId="{0FB8A1FC-100A-45FD-87D5-774634B55B05}"/>
    <dgm:cxn modelId="{085C7D60-7701-4992-B673-1731552CB277}" srcId="{5C75194B-2D8D-43A3-B31D-95CA9DF7250F}" destId="{CBD87EC0-5520-4558-A733-0DB98EAD1A5C}" srcOrd="8" destOrd="0" parTransId="{A6270682-CF98-4F96-8A78-6C7FE8A7905C}" sibTransId="{000A179A-420D-420A-A58D-B1D94CF99723}"/>
    <dgm:cxn modelId="{29E5FF6D-7AA8-42F2-8987-7B339E0EF134}" type="presOf" srcId="{990DC90C-DC35-4920-AC9C-E18375DD0825}" destId="{F621F986-BEDB-4FB5-AEB2-84B0638B75AF}" srcOrd="0" destOrd="0" presId="urn:microsoft.com/office/officeart/2005/8/layout/default#1"/>
    <dgm:cxn modelId="{85384973-2486-4BBC-AE43-B0F1B818AAE7}" type="presOf" srcId="{55155FFD-8710-4BC5-929E-18B8F8010382}" destId="{D49B6138-F27E-48CD-B38F-44D4034853AF}" srcOrd="0" destOrd="0" presId="urn:microsoft.com/office/officeart/2005/8/layout/default#1"/>
    <dgm:cxn modelId="{487A0181-4EF0-4DC8-B2DA-8D5CB5E8EB41}" type="presOf" srcId="{A9F458B9-BBD9-4335-8657-75E97E1D14A5}" destId="{D57FEB98-2677-4D5D-B8CE-EF0616E47060}" srcOrd="0" destOrd="0" presId="urn:microsoft.com/office/officeart/2005/8/layout/default#1"/>
    <dgm:cxn modelId="{399CC790-79D9-4308-BF7B-949549DF9CD9}" srcId="{5C75194B-2D8D-43A3-B31D-95CA9DF7250F}" destId="{8D5BE7F0-3974-4334-8886-9A576E8640E1}" srcOrd="0" destOrd="0" parTransId="{94566DBA-8013-46AD-8A47-0595CD77DC63}" sibTransId="{73A7510A-05E3-4B5C-8FC5-5550FF301F97}"/>
    <dgm:cxn modelId="{E2EA1D98-A30F-4627-8562-1460818B363B}" type="presOf" srcId="{5C75194B-2D8D-43A3-B31D-95CA9DF7250F}" destId="{2D2D466B-6835-4A94-89B7-9D768EF7AD32}" srcOrd="0" destOrd="0" presId="urn:microsoft.com/office/officeart/2005/8/layout/default#1"/>
    <dgm:cxn modelId="{1703109B-5D02-45FE-9FC0-6379636293FE}" type="presOf" srcId="{67D1AA0C-9139-4251-AF99-4303B85F23D0}" destId="{3F168A36-8B4E-4FE8-92D6-560DDAE842FF}" srcOrd="0" destOrd="0" presId="urn:microsoft.com/office/officeart/2005/8/layout/default#1"/>
    <dgm:cxn modelId="{C4888CA6-9D79-49C5-8D94-018AF771ED9A}" type="presOf" srcId="{CBD87EC0-5520-4558-A733-0DB98EAD1A5C}" destId="{CE7566BD-853B-4BE7-B9FC-F3AF65413265}" srcOrd="0" destOrd="0" presId="urn:microsoft.com/office/officeart/2005/8/layout/default#1"/>
    <dgm:cxn modelId="{167D33AF-1EA1-4C4C-BB3D-98BBA82C8744}" srcId="{5C75194B-2D8D-43A3-B31D-95CA9DF7250F}" destId="{67D1AA0C-9139-4251-AF99-4303B85F23D0}" srcOrd="4" destOrd="0" parTransId="{765314FC-1EA4-47DD-8856-303293F495AD}" sibTransId="{60E8EDDE-4854-4E12-821A-B39DDB3D8C97}"/>
    <dgm:cxn modelId="{81D1BBAF-6CC8-4354-BCE8-244AACAB78F1}" type="presOf" srcId="{D3FF458D-456A-4E22-9248-860EFB8C80A4}" destId="{93F0ABD9-9F47-45A5-AB87-BD84402E0516}" srcOrd="0" destOrd="0" presId="urn:microsoft.com/office/officeart/2005/8/layout/default#1"/>
    <dgm:cxn modelId="{3714C9AF-8667-46CD-A82A-432561509D14}" srcId="{5C75194B-2D8D-43A3-B31D-95CA9DF7250F}" destId="{4BA4081D-34CA-4ADC-94B6-824C74ED3385}" srcOrd="7" destOrd="0" parTransId="{94056757-6EF9-4195-9991-008630CCAD8E}" sibTransId="{C923753E-7241-41D5-B423-EFB34345AA0B}"/>
    <dgm:cxn modelId="{242941B4-E3EA-407F-A457-090188785CA9}" type="presOf" srcId="{8D5BE7F0-3974-4334-8886-9A576E8640E1}" destId="{CE15C933-04CB-4E4F-9437-FA63D6C77B2F}" srcOrd="0" destOrd="0" presId="urn:microsoft.com/office/officeart/2005/8/layout/default#1"/>
    <dgm:cxn modelId="{06D9DBBC-94A2-4EEF-AFE8-23A49B35F441}" srcId="{5C75194B-2D8D-43A3-B31D-95CA9DF7250F}" destId="{A9F458B9-BBD9-4335-8657-75E97E1D14A5}" srcOrd="2" destOrd="0" parTransId="{25DD4F87-8CF0-4E5E-9B36-50457BD02340}" sibTransId="{A111B8D1-9233-4C1F-ABE0-26CD27A56234}"/>
    <dgm:cxn modelId="{DB2DC7CB-C198-4DDE-9C5B-1810A191EDCF}" type="presOf" srcId="{5C8A8870-7E1A-4E83-B3A0-4375F094A6E5}" destId="{C894228B-F5D6-4BB4-B38F-73A57EB2BB1A}" srcOrd="0" destOrd="0" presId="urn:microsoft.com/office/officeart/2005/8/layout/default#1"/>
    <dgm:cxn modelId="{F9F3EDD0-9D2D-4FCE-9115-9520CB9A9A01}" srcId="{5C75194B-2D8D-43A3-B31D-95CA9DF7250F}" destId="{157F8A7F-6A2B-4A76-9DF9-34DD6EAB9A52}" srcOrd="10" destOrd="0" parTransId="{374F2DD6-0E9D-467C-8B46-EB5BF0C0610E}" sibTransId="{6A7D935D-1DD5-4459-9580-ECAB07060C7F}"/>
    <dgm:cxn modelId="{2FCD3CD7-9AED-4456-8705-5AE209617457}" type="presOf" srcId="{669FA6CF-957A-45DC-A210-033732FFB83E}" destId="{ED1FAEAD-A5C4-4A41-BB40-BC7A315633F8}" srcOrd="0" destOrd="0" presId="urn:microsoft.com/office/officeart/2005/8/layout/default#1"/>
    <dgm:cxn modelId="{FE5621E4-2B83-4343-9F4D-B55B26D11776}" srcId="{5C75194B-2D8D-43A3-B31D-95CA9DF7250F}" destId="{D3FF458D-456A-4E22-9248-860EFB8C80A4}" srcOrd="9" destOrd="0" parTransId="{64168C60-3060-4A4D-8E82-FC63D1A556F0}" sibTransId="{F92B6314-55E3-4294-A1F6-41BD16F442A4}"/>
    <dgm:cxn modelId="{8030DFE7-FBE7-431F-A01A-BEB8818B650D}" srcId="{5C75194B-2D8D-43A3-B31D-95CA9DF7250F}" destId="{368C2453-E937-401A-81AD-2B336D28E8EE}" srcOrd="12" destOrd="0" parTransId="{72BF3059-D139-48D5-BC7C-70BC5337E00B}" sibTransId="{6043A099-0B1F-4C07-94AB-B86CD41B623B}"/>
    <dgm:cxn modelId="{CF958708-0CA4-48AE-9376-93C1C1F7F003}" type="presParOf" srcId="{2D2D466B-6835-4A94-89B7-9D768EF7AD32}" destId="{CE15C933-04CB-4E4F-9437-FA63D6C77B2F}" srcOrd="0" destOrd="0" presId="urn:microsoft.com/office/officeart/2005/8/layout/default#1"/>
    <dgm:cxn modelId="{EE5EF107-7659-4B9E-8821-6FBB641CF3D4}" type="presParOf" srcId="{2D2D466B-6835-4A94-89B7-9D768EF7AD32}" destId="{D5C66AFC-A8BA-4474-8626-8D6492AA10F5}" srcOrd="1" destOrd="0" presId="urn:microsoft.com/office/officeart/2005/8/layout/default#1"/>
    <dgm:cxn modelId="{D2389184-1463-4631-A02C-C47842E101A6}" type="presParOf" srcId="{2D2D466B-6835-4A94-89B7-9D768EF7AD32}" destId="{F621F986-BEDB-4FB5-AEB2-84B0638B75AF}" srcOrd="2" destOrd="0" presId="urn:microsoft.com/office/officeart/2005/8/layout/default#1"/>
    <dgm:cxn modelId="{1DC70A34-79FE-4F63-937A-9D89528ED82E}" type="presParOf" srcId="{2D2D466B-6835-4A94-89B7-9D768EF7AD32}" destId="{EF704FE8-A0C7-4A74-B455-40A97CE7C517}" srcOrd="3" destOrd="0" presId="urn:microsoft.com/office/officeart/2005/8/layout/default#1"/>
    <dgm:cxn modelId="{9D1B9381-62C3-44DC-BCC1-C7DD8E324ED5}" type="presParOf" srcId="{2D2D466B-6835-4A94-89B7-9D768EF7AD32}" destId="{D57FEB98-2677-4D5D-B8CE-EF0616E47060}" srcOrd="4" destOrd="0" presId="urn:microsoft.com/office/officeart/2005/8/layout/default#1"/>
    <dgm:cxn modelId="{507BB8E6-E875-48AD-A0C2-06FA357678DF}" type="presParOf" srcId="{2D2D466B-6835-4A94-89B7-9D768EF7AD32}" destId="{C645B4E6-429F-40B1-A6ED-6F375E7FF2AD}" srcOrd="5" destOrd="0" presId="urn:microsoft.com/office/officeart/2005/8/layout/default#1"/>
    <dgm:cxn modelId="{2DCC6A64-BD9D-4323-AB28-9EF210294E43}" type="presParOf" srcId="{2D2D466B-6835-4A94-89B7-9D768EF7AD32}" destId="{ED1FAEAD-A5C4-4A41-BB40-BC7A315633F8}" srcOrd="6" destOrd="0" presId="urn:microsoft.com/office/officeart/2005/8/layout/default#1"/>
    <dgm:cxn modelId="{BF56648B-8B2A-4E42-B49A-F7784009DED1}" type="presParOf" srcId="{2D2D466B-6835-4A94-89B7-9D768EF7AD32}" destId="{3EB8E349-9575-4AFD-A7FB-BFC2ED85311C}" srcOrd="7" destOrd="0" presId="urn:microsoft.com/office/officeart/2005/8/layout/default#1"/>
    <dgm:cxn modelId="{8BB07C19-3830-4AD4-826D-37F94DE3B372}" type="presParOf" srcId="{2D2D466B-6835-4A94-89B7-9D768EF7AD32}" destId="{3F168A36-8B4E-4FE8-92D6-560DDAE842FF}" srcOrd="8" destOrd="0" presId="urn:microsoft.com/office/officeart/2005/8/layout/default#1"/>
    <dgm:cxn modelId="{335EAB04-71C4-4ADE-B875-99EF09E035EC}" type="presParOf" srcId="{2D2D466B-6835-4A94-89B7-9D768EF7AD32}" destId="{856C8E9C-E8BB-46ED-8B5A-4BBADEF9E213}" srcOrd="9" destOrd="0" presId="urn:microsoft.com/office/officeart/2005/8/layout/default#1"/>
    <dgm:cxn modelId="{EAEEEA01-111F-4ACA-9790-369551344ED4}" type="presParOf" srcId="{2D2D466B-6835-4A94-89B7-9D768EF7AD32}" destId="{CD4F289D-5290-4556-A912-85EE71A258F9}" srcOrd="10" destOrd="0" presId="urn:microsoft.com/office/officeart/2005/8/layout/default#1"/>
    <dgm:cxn modelId="{FECE3EB4-1F47-4FAF-A1CE-C80203633F1E}" type="presParOf" srcId="{2D2D466B-6835-4A94-89B7-9D768EF7AD32}" destId="{875472B1-C5A2-4B10-9FFC-5C8D3EAE8D76}" srcOrd="11" destOrd="0" presId="urn:microsoft.com/office/officeart/2005/8/layout/default#1"/>
    <dgm:cxn modelId="{C5521A78-1F7C-49E4-922C-7BB8EE0FFF1B}" type="presParOf" srcId="{2D2D466B-6835-4A94-89B7-9D768EF7AD32}" destId="{D49B6138-F27E-48CD-B38F-44D4034853AF}" srcOrd="12" destOrd="0" presId="urn:microsoft.com/office/officeart/2005/8/layout/default#1"/>
    <dgm:cxn modelId="{BC130D22-9216-4B53-A7A8-811BD8368719}" type="presParOf" srcId="{2D2D466B-6835-4A94-89B7-9D768EF7AD32}" destId="{9CE96510-8CFF-42D6-8902-1CB039BEFFC9}" srcOrd="13" destOrd="0" presId="urn:microsoft.com/office/officeart/2005/8/layout/default#1"/>
    <dgm:cxn modelId="{5D16D418-45D8-48D5-A15C-780F2B006619}" type="presParOf" srcId="{2D2D466B-6835-4A94-89B7-9D768EF7AD32}" destId="{B889C62A-BBF3-4E26-84C9-030AC4416FDD}" srcOrd="14" destOrd="0" presId="urn:microsoft.com/office/officeart/2005/8/layout/default#1"/>
    <dgm:cxn modelId="{7741432D-BFE6-4817-990A-0660B264B9F9}" type="presParOf" srcId="{2D2D466B-6835-4A94-89B7-9D768EF7AD32}" destId="{101E90DE-A289-4BD0-846B-FD08A0BF94AB}" srcOrd="15" destOrd="0" presId="urn:microsoft.com/office/officeart/2005/8/layout/default#1"/>
    <dgm:cxn modelId="{BF789686-032F-4776-A124-09F3EA27754B}" type="presParOf" srcId="{2D2D466B-6835-4A94-89B7-9D768EF7AD32}" destId="{CE7566BD-853B-4BE7-B9FC-F3AF65413265}" srcOrd="16" destOrd="0" presId="urn:microsoft.com/office/officeart/2005/8/layout/default#1"/>
    <dgm:cxn modelId="{21C7B9BE-E2B6-491C-ADFA-EA8AE9F97CA0}" type="presParOf" srcId="{2D2D466B-6835-4A94-89B7-9D768EF7AD32}" destId="{F5656A26-7D5B-452D-B0A6-8EDF52C14F16}" srcOrd="17" destOrd="0" presId="urn:microsoft.com/office/officeart/2005/8/layout/default#1"/>
    <dgm:cxn modelId="{C82AF29B-4E2E-45C0-9F1D-F8ED3E9B2F8F}" type="presParOf" srcId="{2D2D466B-6835-4A94-89B7-9D768EF7AD32}" destId="{93F0ABD9-9F47-45A5-AB87-BD84402E0516}" srcOrd="18" destOrd="0" presId="urn:microsoft.com/office/officeart/2005/8/layout/default#1"/>
    <dgm:cxn modelId="{F71CCCA3-7CB5-4C8F-B804-9464A2FCB99A}" type="presParOf" srcId="{2D2D466B-6835-4A94-89B7-9D768EF7AD32}" destId="{9539DEC0-D01D-4909-81E2-6006BC4A0B97}" srcOrd="19" destOrd="0" presId="urn:microsoft.com/office/officeart/2005/8/layout/default#1"/>
    <dgm:cxn modelId="{0DB00D15-9B2B-4928-891F-2CF5636C23BD}" type="presParOf" srcId="{2D2D466B-6835-4A94-89B7-9D768EF7AD32}" destId="{6D4D7086-3433-4C23-A004-E9377D0929EC}" srcOrd="20" destOrd="0" presId="urn:microsoft.com/office/officeart/2005/8/layout/default#1"/>
    <dgm:cxn modelId="{99A26EE7-D803-486D-A6DF-2D694AD403D1}" type="presParOf" srcId="{2D2D466B-6835-4A94-89B7-9D768EF7AD32}" destId="{0CF2A059-EE4E-4DCC-A282-4E6606CB180B}" srcOrd="21" destOrd="0" presId="urn:microsoft.com/office/officeart/2005/8/layout/default#1"/>
    <dgm:cxn modelId="{9C39831B-6CF4-4D4D-8964-5150483B58D7}" type="presParOf" srcId="{2D2D466B-6835-4A94-89B7-9D768EF7AD32}" destId="{C894228B-F5D6-4BB4-B38F-73A57EB2BB1A}" srcOrd="22" destOrd="0" presId="urn:microsoft.com/office/officeart/2005/8/layout/default#1"/>
    <dgm:cxn modelId="{3749B52F-3F89-4F80-A433-2295C27075FA}" type="presParOf" srcId="{2D2D466B-6835-4A94-89B7-9D768EF7AD32}" destId="{7CC73C0A-A769-477F-922F-BD4555944D92}" srcOrd="23" destOrd="0" presId="urn:microsoft.com/office/officeart/2005/8/layout/default#1"/>
    <dgm:cxn modelId="{FB0E75BF-21BB-40B8-A529-A33028F04809}" type="presParOf" srcId="{2D2D466B-6835-4A94-89B7-9D768EF7AD32}" destId="{FE408A19-47FF-4829-8EBA-01F2820391F0}" srcOrd="24" destOrd="0" presId="urn:microsoft.com/office/officeart/2005/8/layout/defaul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15C933-04CB-4E4F-9437-FA63D6C77B2F}">
      <dsp:nvSpPr>
        <dsp:cNvPr id="0" name=""/>
        <dsp:cNvSpPr/>
      </dsp:nvSpPr>
      <dsp:spPr>
        <a:xfrm>
          <a:off x="71808" y="20"/>
          <a:ext cx="1778572" cy="1067143"/>
        </a:xfrm>
        <a:prstGeom prst="rect">
          <a:avLst/>
        </a:prstGeom>
        <a:solidFill>
          <a:srgbClr val="0000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商业需求测试（依赖于要做多少功能测试）</a:t>
          </a:r>
        </a:p>
      </dsp:txBody>
      <dsp:txXfrm>
        <a:off x="71808" y="20"/>
        <a:ext cx="1778572" cy="1067143"/>
      </dsp:txXfrm>
    </dsp:sp>
    <dsp:sp modelId="{F621F986-BEDB-4FB5-AEB2-84B0638B75AF}">
      <dsp:nvSpPr>
        <dsp:cNvPr id="0" name=""/>
        <dsp:cNvSpPr/>
      </dsp:nvSpPr>
      <dsp:spPr>
        <a:xfrm>
          <a:off x="2028238" y="20"/>
          <a:ext cx="1778572" cy="1067143"/>
        </a:xfrm>
        <a:prstGeom prst="rect">
          <a:avLst/>
        </a:prstGeom>
        <a:solidFill>
          <a:srgbClr val="0000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性能测试</a:t>
          </a:r>
        </a:p>
      </dsp:txBody>
      <dsp:txXfrm>
        <a:off x="2028238" y="20"/>
        <a:ext cx="1778572" cy="1067143"/>
      </dsp:txXfrm>
    </dsp:sp>
    <dsp:sp modelId="{D57FEB98-2677-4D5D-B8CE-EF0616E47060}">
      <dsp:nvSpPr>
        <dsp:cNvPr id="0" name=""/>
        <dsp:cNvSpPr/>
      </dsp:nvSpPr>
      <dsp:spPr>
        <a:xfrm>
          <a:off x="3984668" y="20"/>
          <a:ext cx="1778572" cy="1067143"/>
        </a:xfrm>
        <a:prstGeom prst="rect">
          <a:avLst/>
        </a:prstGeom>
        <a:solidFill>
          <a:srgbClr val="0000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压力测试 （专项）</a:t>
          </a:r>
        </a:p>
      </dsp:txBody>
      <dsp:txXfrm>
        <a:off x="3984668" y="20"/>
        <a:ext cx="1778572" cy="1067143"/>
      </dsp:txXfrm>
    </dsp:sp>
    <dsp:sp modelId="{ED1FAEAD-A5C4-4A41-BB40-BC7A315633F8}">
      <dsp:nvSpPr>
        <dsp:cNvPr id="0" name=""/>
        <dsp:cNvSpPr/>
      </dsp:nvSpPr>
      <dsp:spPr>
        <a:xfrm>
          <a:off x="5941098" y="20"/>
          <a:ext cx="1778572" cy="1067143"/>
        </a:xfrm>
        <a:prstGeom prst="rect">
          <a:avLst/>
        </a:prstGeom>
        <a:solidFill>
          <a:srgbClr val="0000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sz="2000" kern="1200" dirty="0"/>
            <a:t>用户文档</a:t>
          </a:r>
          <a:r>
            <a:rPr lang="en-US" sz="2000" kern="1200" dirty="0"/>
            <a:t>/Help/</a:t>
          </a:r>
          <a:r>
            <a:rPr lang="zh-CN" sz="2000" kern="1200" dirty="0"/>
            <a:t>功能测试</a:t>
          </a:r>
        </a:p>
      </dsp:txBody>
      <dsp:txXfrm>
        <a:off x="5941098" y="20"/>
        <a:ext cx="1778572" cy="1067143"/>
      </dsp:txXfrm>
    </dsp:sp>
    <dsp:sp modelId="{3F168A36-8B4E-4FE8-92D6-560DDAE842FF}">
      <dsp:nvSpPr>
        <dsp:cNvPr id="0" name=""/>
        <dsp:cNvSpPr/>
      </dsp:nvSpPr>
      <dsp:spPr>
        <a:xfrm>
          <a:off x="71808" y="1245021"/>
          <a:ext cx="1778572" cy="1067143"/>
        </a:xfrm>
        <a:prstGeom prst="rect">
          <a:avLst/>
        </a:prstGeom>
        <a:solidFill>
          <a:srgbClr val="0000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sz="2000" kern="1200" dirty="0"/>
            <a:t>易用性测试</a:t>
          </a:r>
          <a:r>
            <a:rPr lang="en-US" sz="2000" kern="1200" dirty="0"/>
            <a:t>/GUI</a:t>
          </a:r>
          <a:r>
            <a:rPr lang="zh-CN" sz="2000" kern="1200" dirty="0"/>
            <a:t>测试</a:t>
          </a:r>
        </a:p>
      </dsp:txBody>
      <dsp:txXfrm>
        <a:off x="71808" y="1245021"/>
        <a:ext cx="1778572" cy="1067143"/>
      </dsp:txXfrm>
    </dsp:sp>
    <dsp:sp modelId="{CD4F289D-5290-4556-A912-85EE71A258F9}">
      <dsp:nvSpPr>
        <dsp:cNvPr id="0" name=""/>
        <dsp:cNvSpPr/>
      </dsp:nvSpPr>
      <dsp:spPr>
        <a:xfrm>
          <a:off x="2028238" y="1245021"/>
          <a:ext cx="1778572" cy="1067143"/>
        </a:xfrm>
        <a:prstGeom prst="rect">
          <a:avLst/>
        </a:prstGeom>
        <a:solidFill>
          <a:srgbClr val="0000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操作环境测试</a:t>
          </a:r>
        </a:p>
      </dsp:txBody>
      <dsp:txXfrm>
        <a:off x="2028238" y="1245021"/>
        <a:ext cx="1778572" cy="1067143"/>
      </dsp:txXfrm>
    </dsp:sp>
    <dsp:sp modelId="{D49B6138-F27E-48CD-B38F-44D4034853AF}">
      <dsp:nvSpPr>
        <dsp:cNvPr id="0" name=""/>
        <dsp:cNvSpPr/>
      </dsp:nvSpPr>
      <dsp:spPr>
        <a:xfrm>
          <a:off x="3984668" y="1245021"/>
          <a:ext cx="1778572" cy="1067143"/>
        </a:xfrm>
        <a:prstGeom prst="rect">
          <a:avLst/>
        </a:prstGeom>
        <a:solidFill>
          <a:srgbClr val="0000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sz="2000" kern="1200" dirty="0"/>
            <a:t>配置</a:t>
          </a:r>
          <a:r>
            <a:rPr lang="en-US" sz="2000" kern="1200" dirty="0"/>
            <a:t>/</a:t>
          </a:r>
          <a:r>
            <a:rPr lang="zh-CN" sz="2000" kern="1200" dirty="0"/>
            <a:t>安装测试</a:t>
          </a:r>
        </a:p>
      </dsp:txBody>
      <dsp:txXfrm>
        <a:off x="3984668" y="1245021"/>
        <a:ext cx="1778572" cy="1067143"/>
      </dsp:txXfrm>
    </dsp:sp>
    <dsp:sp modelId="{B889C62A-BBF3-4E26-84C9-030AC4416FDD}">
      <dsp:nvSpPr>
        <dsp:cNvPr id="0" name=""/>
        <dsp:cNvSpPr/>
      </dsp:nvSpPr>
      <dsp:spPr>
        <a:xfrm>
          <a:off x="5941098" y="1245021"/>
          <a:ext cx="1778572" cy="1067143"/>
        </a:xfrm>
        <a:prstGeom prst="rect">
          <a:avLst/>
        </a:prstGeom>
        <a:solidFill>
          <a:srgbClr val="0000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互操作性测试</a:t>
          </a:r>
        </a:p>
      </dsp:txBody>
      <dsp:txXfrm>
        <a:off x="5941098" y="1245021"/>
        <a:ext cx="1778572" cy="1067143"/>
      </dsp:txXfrm>
    </dsp:sp>
    <dsp:sp modelId="{CE7566BD-853B-4BE7-B9FC-F3AF65413265}">
      <dsp:nvSpPr>
        <dsp:cNvPr id="0" name=""/>
        <dsp:cNvSpPr/>
      </dsp:nvSpPr>
      <dsp:spPr>
        <a:xfrm>
          <a:off x="71808" y="2490022"/>
          <a:ext cx="1778572" cy="1067143"/>
        </a:xfrm>
        <a:prstGeom prst="rect">
          <a:avLst/>
        </a:prstGeom>
        <a:solidFill>
          <a:srgbClr val="0000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sz="2000" kern="1200" dirty="0"/>
            <a:t>可靠性</a:t>
          </a:r>
          <a:r>
            <a:rPr lang="en-US" sz="2000" kern="1200" dirty="0"/>
            <a:t>/</a:t>
          </a:r>
          <a:r>
            <a:rPr lang="zh-CN" sz="2000" kern="1200" dirty="0"/>
            <a:t>适用性测试</a:t>
          </a:r>
        </a:p>
      </dsp:txBody>
      <dsp:txXfrm>
        <a:off x="71808" y="2490022"/>
        <a:ext cx="1778572" cy="1067143"/>
      </dsp:txXfrm>
    </dsp:sp>
    <dsp:sp modelId="{93F0ABD9-9F47-45A5-AB87-BD84402E0516}">
      <dsp:nvSpPr>
        <dsp:cNvPr id="0" name=""/>
        <dsp:cNvSpPr/>
      </dsp:nvSpPr>
      <dsp:spPr>
        <a:xfrm>
          <a:off x="2028238" y="2490022"/>
          <a:ext cx="1778572" cy="1067143"/>
        </a:xfrm>
        <a:prstGeom prst="rect">
          <a:avLst/>
        </a:prstGeom>
        <a:solidFill>
          <a:srgbClr val="0000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sz="2000" kern="1200" dirty="0"/>
            <a:t>备份</a:t>
          </a:r>
          <a:r>
            <a:rPr lang="en-US" sz="2000" kern="1200" dirty="0"/>
            <a:t>/</a:t>
          </a:r>
          <a:r>
            <a:rPr lang="zh-CN" sz="2000" kern="1200" dirty="0"/>
            <a:t>恢复测试</a:t>
          </a:r>
        </a:p>
      </dsp:txBody>
      <dsp:txXfrm>
        <a:off x="2028238" y="2490022"/>
        <a:ext cx="1778572" cy="1067143"/>
      </dsp:txXfrm>
    </dsp:sp>
    <dsp:sp modelId="{6D4D7086-3433-4C23-A004-E9377D0929EC}">
      <dsp:nvSpPr>
        <dsp:cNvPr id="0" name=""/>
        <dsp:cNvSpPr/>
      </dsp:nvSpPr>
      <dsp:spPr>
        <a:xfrm>
          <a:off x="3984668" y="2490022"/>
          <a:ext cx="1778572" cy="1067143"/>
        </a:xfrm>
        <a:prstGeom prst="rect">
          <a:avLst/>
        </a:prstGeom>
        <a:solidFill>
          <a:srgbClr val="0000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survivability</a:t>
          </a:r>
          <a:r>
            <a:rPr lang="zh-CN" sz="2000" kern="1200" dirty="0"/>
            <a:t>测试</a:t>
          </a:r>
        </a:p>
      </dsp:txBody>
      <dsp:txXfrm>
        <a:off x="3984668" y="2490022"/>
        <a:ext cx="1778572" cy="1067143"/>
      </dsp:txXfrm>
    </dsp:sp>
    <dsp:sp modelId="{C894228B-F5D6-4BB4-B38F-73A57EB2BB1A}">
      <dsp:nvSpPr>
        <dsp:cNvPr id="0" name=""/>
        <dsp:cNvSpPr/>
      </dsp:nvSpPr>
      <dsp:spPr>
        <a:xfrm>
          <a:off x="5941098" y="2490022"/>
          <a:ext cx="1778572" cy="1067143"/>
        </a:xfrm>
        <a:prstGeom prst="rect">
          <a:avLst/>
        </a:prstGeom>
        <a:solidFill>
          <a:srgbClr val="0000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保密测试</a:t>
          </a:r>
        </a:p>
      </dsp:txBody>
      <dsp:txXfrm>
        <a:off x="5941098" y="2490022"/>
        <a:ext cx="1778572" cy="1067143"/>
      </dsp:txXfrm>
    </dsp:sp>
    <dsp:sp modelId="{FE408A19-47FF-4829-8EBA-01F2820391F0}">
      <dsp:nvSpPr>
        <dsp:cNvPr id="0" name=""/>
        <dsp:cNvSpPr/>
      </dsp:nvSpPr>
      <dsp:spPr>
        <a:xfrm>
          <a:off x="3006453" y="3735023"/>
          <a:ext cx="1778572" cy="1067143"/>
        </a:xfrm>
        <a:prstGeom prst="rect">
          <a:avLst/>
        </a:prstGeom>
        <a:solidFill>
          <a:srgbClr val="0000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安全测试</a:t>
          </a:r>
        </a:p>
      </dsp:txBody>
      <dsp:txXfrm>
        <a:off x="3006453" y="3735023"/>
        <a:ext cx="1778572" cy="1067143"/>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latin typeface="Arial" charset="0"/>
                <a:ea typeface="宋体" pitchFamily="2" charset="-122"/>
              </a:defRPr>
            </a:lvl1pPr>
          </a:lstStyle>
          <a:p>
            <a:pPr>
              <a:defRPr/>
            </a:pPr>
            <a:endParaRPr lang="en-US" altLang="zh-CN"/>
          </a:p>
        </p:txBody>
      </p:sp>
      <p:sp>
        <p:nvSpPr>
          <p:cNvPr id="307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latin typeface="Arial" charset="0"/>
                <a:ea typeface="宋体" pitchFamily="2" charset="-122"/>
              </a:defRPr>
            </a:lvl1pPr>
          </a:lstStyle>
          <a:p>
            <a:pPr>
              <a:defRPr/>
            </a:pPr>
            <a:endParaRPr lang="en-US" altLang="zh-CN"/>
          </a:p>
        </p:txBody>
      </p:sp>
      <p:sp>
        <p:nvSpPr>
          <p:cNvPr id="307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latin typeface="Arial" charset="0"/>
                <a:ea typeface="宋体" pitchFamily="2" charset="-122"/>
              </a:defRPr>
            </a:lvl1pPr>
          </a:lstStyle>
          <a:p>
            <a:pPr>
              <a:defRPr/>
            </a:pPr>
            <a:endParaRPr lang="en-US" altLang="zh-CN"/>
          </a:p>
        </p:txBody>
      </p:sp>
      <p:sp>
        <p:nvSpPr>
          <p:cNvPr id="307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latin typeface="Arial" charset="0"/>
                <a:ea typeface="宋体" pitchFamily="2" charset="-122"/>
              </a:defRPr>
            </a:lvl1pPr>
          </a:lstStyle>
          <a:p>
            <a:pPr>
              <a:defRPr/>
            </a:pPr>
            <a:fld id="{C7DBA244-5B87-4C41-9B88-BC631335EF52}" type="slidenum">
              <a:rPr lang="en-US" altLang="zh-CN"/>
              <a:pPr>
                <a:defRPr/>
              </a:pPr>
              <a:t>‹#›</a:t>
            </a:fld>
            <a:endParaRPr lang="en-US" altLang="zh-CN"/>
          </a:p>
        </p:txBody>
      </p:sp>
    </p:spTree>
    <p:extLst>
      <p:ext uri="{BB962C8B-B14F-4D97-AF65-F5344CB8AC3E}">
        <p14:creationId xmlns:p14="http://schemas.microsoft.com/office/powerpoint/2010/main" val="36542659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latin typeface="Arial" charset="0"/>
                <a:ea typeface="宋体"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latin typeface="Arial" charset="0"/>
                <a:ea typeface="宋体" pitchFamily="2" charset="-122"/>
              </a:defRPr>
            </a:lvl1pPr>
          </a:lstStyle>
          <a:p>
            <a:pPr>
              <a:defRPr/>
            </a:pPr>
            <a:endParaRPr lang="en-US" altLang="zh-CN"/>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latin typeface="Arial" charset="0"/>
                <a:ea typeface="宋体"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latin typeface="Arial" charset="0"/>
                <a:ea typeface="宋体" pitchFamily="2" charset="-122"/>
              </a:defRPr>
            </a:lvl1pPr>
          </a:lstStyle>
          <a:p>
            <a:pPr>
              <a:defRPr/>
            </a:pPr>
            <a:fld id="{200BB12B-9371-4368-8961-F91B3765F448}" type="slidenum">
              <a:rPr lang="en-US" altLang="zh-CN"/>
              <a:pPr>
                <a:defRPr/>
              </a:pPr>
              <a:t>‹#›</a:t>
            </a:fld>
            <a:endParaRPr lang="en-US" altLang="zh-CN"/>
          </a:p>
        </p:txBody>
      </p:sp>
    </p:spTree>
    <p:extLst>
      <p:ext uri="{BB962C8B-B14F-4D97-AF65-F5344CB8AC3E}">
        <p14:creationId xmlns:p14="http://schemas.microsoft.com/office/powerpoint/2010/main" val="13099826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5A235E7A-5DB0-4770-9537-7DEC01A9433E}" type="slidenum">
              <a:rPr lang="en-US" altLang="zh-CN" smtClean="0"/>
              <a:pPr/>
              <a:t>1</a:t>
            </a:fld>
            <a:endParaRPr lang="en-US" altLang="zh-CN"/>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8754670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 name="Rectangle 4"/>
          <p:cNvSpPr>
            <a:spLocks noChangeArrowheads="1"/>
          </p:cNvSpPr>
          <p:nvPr/>
        </p:nvSpPr>
        <p:spPr bwMode="auto">
          <a:xfrm>
            <a:off x="0" y="0"/>
            <a:ext cx="9144000" cy="5445125"/>
          </a:xfrm>
          <a:prstGeom prst="rect">
            <a:avLst/>
          </a:prstGeom>
          <a:noFill/>
          <a:ln w="9525">
            <a:noFill/>
            <a:miter lim="800000"/>
            <a:headEnd/>
            <a:tailEnd/>
          </a:ln>
          <a:effectLst/>
        </p:spPr>
        <p:txBody>
          <a:bodyPr wrap="none" anchor="ctr"/>
          <a:lstStyle/>
          <a:p>
            <a:pPr>
              <a:defRPr/>
            </a:pPr>
            <a:endParaRPr lang="zh-CN" altLang="en-US"/>
          </a:p>
        </p:txBody>
      </p:sp>
      <p:sp>
        <p:nvSpPr>
          <p:cNvPr id="4" name="Rectangle 5"/>
          <p:cNvSpPr>
            <a:spLocks noChangeArrowheads="1"/>
          </p:cNvSpPr>
          <p:nvPr/>
        </p:nvSpPr>
        <p:spPr bwMode="auto">
          <a:xfrm>
            <a:off x="0" y="6165850"/>
            <a:ext cx="9144000" cy="647700"/>
          </a:xfrm>
          <a:prstGeom prst="rect">
            <a:avLst/>
          </a:prstGeom>
          <a:solidFill>
            <a:schemeClr val="accent1">
              <a:alpha val="10001"/>
            </a:schemeClr>
          </a:solidFill>
          <a:ln w="9525">
            <a:noFill/>
            <a:miter lim="800000"/>
            <a:headEnd/>
            <a:tailEnd/>
          </a:ln>
          <a:effectLst/>
        </p:spPr>
        <p:txBody>
          <a:bodyPr wrap="none" anchor="ctr"/>
          <a:lstStyle/>
          <a:p>
            <a:pPr>
              <a:defRPr/>
            </a:pPr>
            <a:endParaRPr lang="zh-CN" altLang="en-US"/>
          </a:p>
        </p:txBody>
      </p:sp>
      <p:sp>
        <p:nvSpPr>
          <p:cNvPr id="5" name="Rectangle 6"/>
          <p:cNvSpPr>
            <a:spLocks noChangeArrowheads="1"/>
          </p:cNvSpPr>
          <p:nvPr/>
        </p:nvSpPr>
        <p:spPr bwMode="auto">
          <a:xfrm>
            <a:off x="0" y="6021388"/>
            <a:ext cx="9144000" cy="142875"/>
          </a:xfrm>
          <a:prstGeom prst="rect">
            <a:avLst/>
          </a:prstGeom>
          <a:solidFill>
            <a:srgbClr val="09E733">
              <a:alpha val="60001"/>
            </a:srgbClr>
          </a:solidFill>
          <a:ln w="9525">
            <a:noFill/>
            <a:miter lim="800000"/>
            <a:headEnd/>
            <a:tailEnd/>
          </a:ln>
          <a:effectLst/>
        </p:spPr>
        <p:txBody>
          <a:bodyPr wrap="none" anchor="ctr"/>
          <a:lstStyle/>
          <a:p>
            <a:pPr algn="ctr">
              <a:defRPr/>
            </a:pPr>
            <a:r>
              <a:rPr lang="en-US" altLang="zh-CN" sz="1400" i="0">
                <a:latin typeface="Times New Roman" pitchFamily="18" charset="0"/>
                <a:ea typeface="楷体_GB2312" pitchFamily="49" charset="-122"/>
              </a:rPr>
              <a:t>                                                                                                                                                         </a:t>
            </a:r>
            <a:endParaRPr lang="en-US" altLang="zh-CN" sz="1400" i="0">
              <a:latin typeface="楷体_GB2312" pitchFamily="49" charset="-122"/>
              <a:ea typeface="楷体_GB2312" pitchFamily="49" charset="-122"/>
            </a:endParaRPr>
          </a:p>
        </p:txBody>
      </p:sp>
      <p:sp>
        <p:nvSpPr>
          <p:cNvPr id="6" name="Rectangle 7"/>
          <p:cNvSpPr>
            <a:spLocks noChangeArrowheads="1"/>
          </p:cNvSpPr>
          <p:nvPr/>
        </p:nvSpPr>
        <p:spPr bwMode="auto">
          <a:xfrm>
            <a:off x="3175" y="6099175"/>
            <a:ext cx="9144000" cy="36513"/>
          </a:xfrm>
          <a:prstGeom prst="rect">
            <a:avLst/>
          </a:prstGeom>
          <a:solidFill>
            <a:srgbClr val="008000"/>
          </a:solidFill>
          <a:ln w="9525">
            <a:noFill/>
            <a:miter lim="800000"/>
            <a:headEnd/>
            <a:tailEnd/>
          </a:ln>
          <a:effectLst/>
        </p:spPr>
        <p:txBody>
          <a:bodyPr wrap="none" anchor="ctr"/>
          <a:lstStyle/>
          <a:p>
            <a:pPr>
              <a:defRPr/>
            </a:pPr>
            <a:endParaRPr lang="zh-CN" altLang="en-US"/>
          </a:p>
        </p:txBody>
      </p:sp>
      <p:sp>
        <p:nvSpPr>
          <p:cNvPr id="7" name="Rectangle 9"/>
          <p:cNvSpPr>
            <a:spLocks noChangeArrowheads="1"/>
          </p:cNvSpPr>
          <p:nvPr/>
        </p:nvSpPr>
        <p:spPr bwMode="auto">
          <a:xfrm>
            <a:off x="0" y="0"/>
            <a:ext cx="9144000" cy="6021388"/>
          </a:xfrm>
          <a:prstGeom prst="rect">
            <a:avLst/>
          </a:prstGeom>
          <a:gradFill rotWithShape="1">
            <a:gsLst>
              <a:gs pos="0">
                <a:schemeClr val="bg1">
                  <a:alpha val="32001"/>
                </a:schemeClr>
              </a:gs>
              <a:gs pos="100000">
                <a:srgbClr val="09E733">
                  <a:alpha val="20000"/>
                </a:srgbClr>
              </a:gs>
            </a:gsLst>
            <a:lin ang="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0" y="908050"/>
            <a:ext cx="9144000" cy="287338"/>
          </a:xfrm>
          <a:prstGeom prst="rect">
            <a:avLst/>
          </a:prstGeom>
          <a:gradFill rotWithShape="1">
            <a:gsLst>
              <a:gs pos="0">
                <a:schemeClr val="bg1">
                  <a:alpha val="39999"/>
                </a:schemeClr>
              </a:gs>
              <a:gs pos="100000">
                <a:srgbClr val="008000">
                  <a:alpha val="80000"/>
                </a:srgbClr>
              </a:gs>
            </a:gsLst>
            <a:lin ang="0" scaled="1"/>
          </a:gradFill>
          <a:ln w="9525">
            <a:noFill/>
            <a:miter lim="800000"/>
            <a:headEnd/>
            <a:tailEnd/>
          </a:ln>
          <a:effectLst/>
        </p:spPr>
        <p:txBody>
          <a:bodyPr wrap="none" anchor="ctr"/>
          <a:lstStyle/>
          <a:p>
            <a:pPr>
              <a:defRPr/>
            </a:pPr>
            <a:endParaRPr lang="zh-CN" altLang="en-US"/>
          </a:p>
        </p:txBody>
      </p:sp>
      <p:pic>
        <p:nvPicPr>
          <p:cNvPr id="9" name="Picture 13" descr="logo"/>
          <p:cNvPicPr>
            <a:picLocks noChangeAspect="1" noChangeArrowheads="1"/>
          </p:cNvPicPr>
          <p:nvPr userDrawn="1"/>
        </p:nvPicPr>
        <p:blipFill>
          <a:blip r:embed="rId2"/>
          <a:srcRect/>
          <a:stretch>
            <a:fillRect/>
          </a:stretch>
        </p:blipFill>
        <p:spPr bwMode="auto">
          <a:xfrm>
            <a:off x="0" y="0"/>
            <a:ext cx="3476625" cy="876300"/>
          </a:xfrm>
          <a:prstGeom prst="rect">
            <a:avLst/>
          </a:prstGeom>
          <a:noFill/>
          <a:ln w="9525">
            <a:noFill/>
            <a:miter lim="800000"/>
            <a:headEnd/>
            <a:tailEnd/>
          </a:ln>
        </p:spPr>
      </p:pic>
      <p:sp>
        <p:nvSpPr>
          <p:cNvPr id="10" name="Text Box 15"/>
          <p:cNvSpPr txBox="1">
            <a:spLocks noChangeArrowheads="1"/>
          </p:cNvSpPr>
          <p:nvPr userDrawn="1"/>
        </p:nvSpPr>
        <p:spPr bwMode="auto">
          <a:xfrm>
            <a:off x="6477000" y="6302375"/>
            <a:ext cx="2320925" cy="457200"/>
          </a:xfrm>
          <a:prstGeom prst="rect">
            <a:avLst/>
          </a:prstGeom>
          <a:noFill/>
          <a:ln w="9525">
            <a:noFill/>
            <a:miter lim="800000"/>
            <a:headEnd/>
            <a:tailEnd/>
          </a:ln>
          <a:effectLst/>
        </p:spPr>
        <p:txBody>
          <a:bodyPr>
            <a:spAutoFit/>
          </a:bodyPr>
          <a:lstStyle/>
          <a:p>
            <a:pPr>
              <a:defRPr/>
            </a:pPr>
            <a:r>
              <a:rPr lang="zh-CN" altLang="en-US" sz="2400" b="1" i="0" dirty="0">
                <a:solidFill>
                  <a:srgbClr val="008000"/>
                </a:solidFill>
                <a:latin typeface="Bodoni MT Black" pitchFamily="18" charset="0"/>
              </a:rPr>
              <a:t>软件测试</a:t>
            </a:r>
            <a:endParaRPr lang="zh-CN" altLang="en-US" sz="2400" b="1" i="0" dirty="0">
              <a:solidFill>
                <a:srgbClr val="008000"/>
              </a:solidFill>
              <a:latin typeface="Bodoni MT Black" pitchFamily="18" charset="0"/>
              <a:ea typeface="华文中宋" pitchFamily="2" charset="-122"/>
            </a:endParaRPr>
          </a:p>
        </p:txBody>
      </p:sp>
      <p:sp>
        <p:nvSpPr>
          <p:cNvPr id="9218" name="Rectangle 2"/>
          <p:cNvSpPr>
            <a:spLocks noGrp="1" noChangeArrowheads="1"/>
          </p:cNvSpPr>
          <p:nvPr>
            <p:ph type="ctrTitle"/>
          </p:nvPr>
        </p:nvSpPr>
        <p:spPr>
          <a:xfrm>
            <a:off x="827088" y="1412875"/>
            <a:ext cx="7772400" cy="2043113"/>
          </a:xfrm>
        </p:spPr>
        <p:txBody>
          <a:bodyPr/>
          <a:lstStyle>
            <a:lvl1pPr algn="ctr">
              <a:defRPr sz="4400">
                <a:solidFill>
                  <a:schemeClr val="tx1"/>
                </a:solidFill>
              </a:defRPr>
            </a:lvl1pPr>
          </a:lstStyle>
          <a:p>
            <a:r>
              <a:rPr lang="zh-CN" altLang="en-US"/>
              <a:t>单击此处编辑母版标题样式</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5"/>
          <p:cNvSpPr>
            <a:spLocks noGrp="1" noChangeArrowheads="1"/>
          </p:cNvSpPr>
          <p:nvPr>
            <p:ph type="ftr" sz="quarter" idx="10"/>
          </p:nvPr>
        </p:nvSpPr>
        <p:spPr>
          <a:ln/>
        </p:spPr>
        <p:txBody>
          <a:bodyPr/>
          <a:lstStyle>
            <a:lvl1pPr>
              <a:defRPr/>
            </a:lvl1pPr>
          </a:lstStyle>
          <a:p>
            <a:pPr>
              <a:defRPr/>
            </a:pPr>
            <a:fld id="{F6913472-102F-45B3-A6D2-7480A23C1D9F}" type="slidenum">
              <a:rPr lang="en-US" altLang="zh-CN"/>
              <a:pPr>
                <a:defRPr/>
              </a:pPr>
              <a:t>‹#›</a:t>
            </a:fld>
            <a:endParaRPr lang="en-US" altLang="zh-CN"/>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7038" y="228600"/>
            <a:ext cx="2138362"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58775" y="228600"/>
            <a:ext cx="6265863"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5"/>
          <p:cNvSpPr>
            <a:spLocks noGrp="1" noChangeArrowheads="1"/>
          </p:cNvSpPr>
          <p:nvPr>
            <p:ph type="ftr" sz="quarter" idx="10"/>
          </p:nvPr>
        </p:nvSpPr>
        <p:spPr>
          <a:ln/>
        </p:spPr>
        <p:txBody>
          <a:bodyPr/>
          <a:lstStyle>
            <a:lvl1pPr>
              <a:defRPr/>
            </a:lvl1pPr>
          </a:lstStyle>
          <a:p>
            <a:pPr>
              <a:defRPr/>
            </a:pPr>
            <a:fld id="{03601028-B231-4D87-89A0-8A7BF0C6A9CD}" type="slidenum">
              <a:rPr lang="en-US" altLang="zh-CN"/>
              <a:pPr>
                <a:defRPr/>
              </a:pPr>
              <a:t>‹#›</a:t>
            </a:fld>
            <a:endParaRPr lang="en-US" altLang="zh-CN"/>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79500" y="228600"/>
            <a:ext cx="6372225" cy="647700"/>
          </a:xfrm>
        </p:spPr>
        <p:txBody>
          <a:bodyPr/>
          <a:lstStyle/>
          <a:p>
            <a:r>
              <a:rPr lang="zh-CN" altLang="en-US"/>
              <a:t>单击此处编辑母版标题样式</a:t>
            </a:r>
          </a:p>
        </p:txBody>
      </p:sp>
      <p:sp>
        <p:nvSpPr>
          <p:cNvPr id="3" name="文本占位符 2"/>
          <p:cNvSpPr>
            <a:spLocks noGrp="1"/>
          </p:cNvSpPr>
          <p:nvPr>
            <p:ph type="body" sz="half" idx="1"/>
          </p:nvPr>
        </p:nvSpPr>
        <p:spPr>
          <a:xfrm>
            <a:off x="358775" y="1187450"/>
            <a:ext cx="4202113" cy="4908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3288" y="1187450"/>
            <a:ext cx="4202112" cy="4908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
          <p:cNvSpPr>
            <a:spLocks noGrp="1" noChangeArrowheads="1"/>
          </p:cNvSpPr>
          <p:nvPr>
            <p:ph type="ftr" sz="quarter" idx="10"/>
          </p:nvPr>
        </p:nvSpPr>
        <p:spPr>
          <a:ln/>
        </p:spPr>
        <p:txBody>
          <a:bodyPr/>
          <a:lstStyle>
            <a:lvl1pPr>
              <a:defRPr/>
            </a:lvl1pPr>
          </a:lstStyle>
          <a:p>
            <a:pPr>
              <a:defRPr/>
            </a:pPr>
            <a:fld id="{8BCE7F9F-E056-435C-9EB5-DD15E0D7EE44}" type="slidenum">
              <a:rPr lang="en-US" altLang="zh-CN"/>
              <a:pPr>
                <a:defRPr/>
              </a:pPr>
              <a:t>‹#›</a:t>
            </a:fld>
            <a:endParaRPr lang="en-US" altLang="zh-CN"/>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solidFill>
                  <a:schemeClr val="tx1"/>
                </a:solidFill>
              </a:defRPr>
            </a:lvl1pPr>
          </a:lstStyle>
          <a:p>
            <a:r>
              <a:rPr lang="zh-CN" altLang="en-US" dirty="0"/>
              <a:t>单击此处编辑母版标题样式</a:t>
            </a:r>
          </a:p>
        </p:txBody>
      </p:sp>
      <p:sp>
        <p:nvSpPr>
          <p:cNvPr id="3" name="内容占位符 2"/>
          <p:cNvSpPr>
            <a:spLocks noGrp="1"/>
          </p:cNvSpPr>
          <p:nvPr>
            <p:ph idx="1"/>
          </p:nvPr>
        </p:nvSpPr>
        <p:spPr/>
        <p:txBody>
          <a:bodyPr/>
          <a:lstStyle>
            <a:lvl1pPr marL="360000">
              <a:spcBef>
                <a:spcPts val="600"/>
              </a:spcBef>
              <a:spcAft>
                <a:spcPts val="600"/>
              </a:spcAft>
              <a:defRPr>
                <a:latin typeface="黑体" pitchFamily="49" charset="-122"/>
                <a:ea typeface="黑体" pitchFamily="49" charset="-122"/>
              </a:defRPr>
            </a:lvl1pPr>
            <a:lvl2pPr>
              <a:spcBef>
                <a:spcPts val="600"/>
              </a:spcBef>
              <a:spcAft>
                <a:spcPts val="600"/>
              </a:spcAft>
              <a:defRPr b="0">
                <a:solidFill>
                  <a:schemeClr val="tx1"/>
                </a:solidFill>
                <a:latin typeface="楷体" pitchFamily="49" charset="-122"/>
                <a:ea typeface="楷体" pitchFamily="49" charset="-122"/>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5"/>
          <p:cNvSpPr>
            <a:spLocks noGrp="1" noChangeArrowheads="1"/>
          </p:cNvSpPr>
          <p:nvPr>
            <p:ph type="ftr" sz="quarter" idx="10"/>
          </p:nvPr>
        </p:nvSpPr>
        <p:spPr>
          <a:ln/>
        </p:spPr>
        <p:txBody>
          <a:bodyPr/>
          <a:lstStyle>
            <a:lvl1pPr>
              <a:defRPr/>
            </a:lvl1pPr>
          </a:lstStyle>
          <a:p>
            <a:pPr>
              <a:defRPr/>
            </a:pPr>
            <a:fld id="{935ACEE4-9683-479C-B58E-6BB6413CFE59}" type="slidenum">
              <a:rPr lang="en-US" altLang="zh-CN"/>
              <a:pPr>
                <a:defRPr/>
              </a:pPr>
              <a:t>‹#›</a:t>
            </a:fld>
            <a:endParaRPr lang="en-US" altLang="zh-CN"/>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5"/>
          <p:cNvSpPr>
            <a:spLocks noGrp="1" noChangeArrowheads="1"/>
          </p:cNvSpPr>
          <p:nvPr>
            <p:ph type="ftr" sz="quarter" idx="10"/>
          </p:nvPr>
        </p:nvSpPr>
        <p:spPr>
          <a:ln/>
        </p:spPr>
        <p:txBody>
          <a:bodyPr/>
          <a:lstStyle>
            <a:lvl1pPr>
              <a:defRPr/>
            </a:lvl1pPr>
          </a:lstStyle>
          <a:p>
            <a:pPr>
              <a:defRPr/>
            </a:pPr>
            <a:fld id="{FB2914E3-E59D-4B3E-908F-05E2E0585D68}" type="slidenum">
              <a:rPr lang="en-US" altLang="zh-CN"/>
              <a:pPr>
                <a:defRPr/>
              </a:pPr>
              <a:t>‹#›</a:t>
            </a:fld>
            <a:endParaRPr lang="en-US" altLang="zh-CN"/>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58775" y="1187450"/>
            <a:ext cx="4202113"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3288" y="1187450"/>
            <a:ext cx="4202112"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
          <p:cNvSpPr>
            <a:spLocks noGrp="1" noChangeArrowheads="1"/>
          </p:cNvSpPr>
          <p:nvPr>
            <p:ph type="ftr" sz="quarter" idx="10"/>
          </p:nvPr>
        </p:nvSpPr>
        <p:spPr>
          <a:ln/>
        </p:spPr>
        <p:txBody>
          <a:bodyPr/>
          <a:lstStyle>
            <a:lvl1pPr>
              <a:defRPr/>
            </a:lvl1pPr>
          </a:lstStyle>
          <a:p>
            <a:pPr>
              <a:defRPr/>
            </a:pPr>
            <a:fld id="{A60A5A54-A5A5-4DAD-A054-7F0C82C69A13}" type="slidenum">
              <a:rPr lang="en-US" altLang="zh-CN"/>
              <a:pPr>
                <a:defRPr/>
              </a:pPr>
              <a:t>‹#›</a:t>
            </a:fld>
            <a:endParaRPr lang="en-US" altLang="zh-CN"/>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5"/>
          <p:cNvSpPr>
            <a:spLocks noGrp="1" noChangeArrowheads="1"/>
          </p:cNvSpPr>
          <p:nvPr>
            <p:ph type="ftr" sz="quarter" idx="10"/>
          </p:nvPr>
        </p:nvSpPr>
        <p:spPr>
          <a:ln/>
        </p:spPr>
        <p:txBody>
          <a:bodyPr/>
          <a:lstStyle>
            <a:lvl1pPr>
              <a:defRPr/>
            </a:lvl1pPr>
          </a:lstStyle>
          <a:p>
            <a:pPr>
              <a:defRPr/>
            </a:pPr>
            <a:fld id="{EBB4DEF2-7A35-4EE8-898A-E6AC3BC90320}" type="slidenum">
              <a:rPr lang="en-US" altLang="zh-CN"/>
              <a:pPr>
                <a:defRPr/>
              </a:pPr>
              <a:t>‹#›</a:t>
            </a:fld>
            <a:endParaRPr lang="en-US" altLang="zh-CN"/>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5"/>
          <p:cNvSpPr>
            <a:spLocks noGrp="1" noChangeArrowheads="1"/>
          </p:cNvSpPr>
          <p:nvPr>
            <p:ph type="ftr" sz="quarter" idx="10"/>
          </p:nvPr>
        </p:nvSpPr>
        <p:spPr>
          <a:ln/>
        </p:spPr>
        <p:txBody>
          <a:bodyPr/>
          <a:lstStyle>
            <a:lvl1pPr>
              <a:defRPr/>
            </a:lvl1pPr>
          </a:lstStyle>
          <a:p>
            <a:pPr>
              <a:defRPr/>
            </a:pPr>
            <a:fld id="{76D0B98A-37A5-4AF8-B866-55E6321F65CB}" type="slidenum">
              <a:rPr lang="en-US" altLang="zh-CN"/>
              <a:pPr>
                <a:defRPr/>
              </a:pPr>
              <a:t>‹#›</a:t>
            </a:fld>
            <a:endParaRPr lang="en-US" altLang="zh-CN"/>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5"/>
          <p:cNvSpPr>
            <a:spLocks noGrp="1" noChangeArrowheads="1"/>
          </p:cNvSpPr>
          <p:nvPr>
            <p:ph type="ftr" sz="quarter" idx="10"/>
          </p:nvPr>
        </p:nvSpPr>
        <p:spPr>
          <a:ln/>
        </p:spPr>
        <p:txBody>
          <a:bodyPr/>
          <a:lstStyle>
            <a:lvl1pPr>
              <a:defRPr/>
            </a:lvl1pPr>
          </a:lstStyle>
          <a:p>
            <a:pPr>
              <a:defRPr/>
            </a:pPr>
            <a:fld id="{460F6ABB-EA01-4B77-A18F-846877C3D6B3}" type="slidenum">
              <a:rPr lang="en-US" altLang="zh-CN"/>
              <a:pPr>
                <a:defRPr/>
              </a:pPr>
              <a:t>‹#›</a:t>
            </a:fld>
            <a:endParaRPr lang="en-US" altLang="zh-CN"/>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5"/>
          <p:cNvSpPr>
            <a:spLocks noGrp="1" noChangeArrowheads="1"/>
          </p:cNvSpPr>
          <p:nvPr>
            <p:ph type="ftr" sz="quarter" idx="10"/>
          </p:nvPr>
        </p:nvSpPr>
        <p:spPr>
          <a:ln/>
        </p:spPr>
        <p:txBody>
          <a:bodyPr/>
          <a:lstStyle>
            <a:lvl1pPr>
              <a:defRPr/>
            </a:lvl1pPr>
          </a:lstStyle>
          <a:p>
            <a:pPr>
              <a:defRPr/>
            </a:pPr>
            <a:fld id="{14925A16-72BF-4A68-8759-B79F622C9A71}" type="slidenum">
              <a:rPr lang="en-US" altLang="zh-CN"/>
              <a:pPr>
                <a:defRPr/>
              </a:pPr>
              <a:t>‹#›</a:t>
            </a:fld>
            <a:endParaRPr lang="en-US" altLang="zh-CN"/>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5"/>
          <p:cNvSpPr>
            <a:spLocks noGrp="1" noChangeArrowheads="1"/>
          </p:cNvSpPr>
          <p:nvPr>
            <p:ph type="ftr" sz="quarter" idx="10"/>
          </p:nvPr>
        </p:nvSpPr>
        <p:spPr>
          <a:ln/>
        </p:spPr>
        <p:txBody>
          <a:bodyPr/>
          <a:lstStyle>
            <a:lvl1pPr>
              <a:defRPr/>
            </a:lvl1pPr>
          </a:lstStyle>
          <a:p>
            <a:pPr>
              <a:defRPr/>
            </a:pPr>
            <a:fld id="{C0EB07E0-8037-46E9-91C5-1B8B404F35D3}" type="slidenum">
              <a:rPr lang="en-US" altLang="zh-CN"/>
              <a:pPr>
                <a:defRPr/>
              </a:pPr>
              <a:t>‹#›</a:t>
            </a:fld>
            <a:endParaRPr lang="en-US" altLang="zh-CN"/>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6" name="Rectangle 4"/>
          <p:cNvSpPr>
            <a:spLocks noChangeArrowheads="1"/>
          </p:cNvSpPr>
          <p:nvPr/>
        </p:nvSpPr>
        <p:spPr bwMode="auto">
          <a:xfrm>
            <a:off x="0" y="6248400"/>
            <a:ext cx="9144000" cy="36513"/>
          </a:xfrm>
          <a:prstGeom prst="rect">
            <a:avLst/>
          </a:prstGeom>
          <a:solidFill>
            <a:srgbClr val="008000"/>
          </a:solidFill>
          <a:ln w="9525">
            <a:noFill/>
            <a:miter lim="800000"/>
            <a:headEnd/>
            <a:tailEnd/>
          </a:ln>
          <a:effectLst/>
        </p:spPr>
        <p:txBody>
          <a:bodyPr wrap="none" anchor="ctr"/>
          <a:lstStyle/>
          <a:p>
            <a:pPr>
              <a:defRPr/>
            </a:pPr>
            <a:endParaRPr lang="zh-CN" altLang="en-US"/>
          </a:p>
        </p:txBody>
      </p:sp>
      <p:sp>
        <p:nvSpPr>
          <p:cNvPr id="8197" name="Rectangle 5"/>
          <p:cNvSpPr>
            <a:spLocks noChangeArrowheads="1"/>
          </p:cNvSpPr>
          <p:nvPr/>
        </p:nvSpPr>
        <p:spPr bwMode="auto">
          <a:xfrm>
            <a:off x="0" y="6248400"/>
            <a:ext cx="9144000" cy="100013"/>
          </a:xfrm>
          <a:prstGeom prst="rect">
            <a:avLst/>
          </a:prstGeom>
          <a:solidFill>
            <a:srgbClr val="339966">
              <a:alpha val="60001"/>
            </a:srgbClr>
          </a:solidFill>
          <a:ln w="9525">
            <a:noFill/>
            <a:miter lim="800000"/>
            <a:headEnd/>
            <a:tailEnd/>
          </a:ln>
          <a:effectLst/>
        </p:spPr>
        <p:txBody>
          <a:bodyPr wrap="none" anchor="ctr"/>
          <a:lstStyle/>
          <a:p>
            <a:pPr algn="ctr">
              <a:defRPr/>
            </a:pPr>
            <a:r>
              <a:rPr lang="en-US" altLang="zh-CN" sz="1400" i="0">
                <a:latin typeface="Times New Roman" pitchFamily="18" charset="0"/>
                <a:ea typeface="楷体_GB2312" pitchFamily="49" charset="-122"/>
              </a:rPr>
              <a:t>                                                                                                                                                         </a:t>
            </a:r>
            <a:endParaRPr lang="en-US" altLang="zh-CN" sz="1400" i="0">
              <a:latin typeface="楷体_GB2312" pitchFamily="49" charset="-122"/>
              <a:ea typeface="楷体_GB2312" pitchFamily="49" charset="-122"/>
            </a:endParaRPr>
          </a:p>
        </p:txBody>
      </p:sp>
      <p:sp>
        <p:nvSpPr>
          <p:cNvPr id="8198" name="Rectangle 6"/>
          <p:cNvSpPr>
            <a:spLocks noChangeArrowheads="1"/>
          </p:cNvSpPr>
          <p:nvPr/>
        </p:nvSpPr>
        <p:spPr bwMode="auto">
          <a:xfrm>
            <a:off x="0" y="838200"/>
            <a:ext cx="9144000" cy="5486400"/>
          </a:xfrm>
          <a:prstGeom prst="rect">
            <a:avLst/>
          </a:prstGeom>
          <a:solidFill>
            <a:srgbClr val="FFF0F5">
              <a:alpha val="30000"/>
            </a:srgbClr>
          </a:solidFill>
          <a:ln w="9525">
            <a:noFill/>
            <a:miter lim="800000"/>
            <a:headEnd/>
            <a:tailEnd/>
          </a:ln>
          <a:effectLst/>
        </p:spPr>
        <p:txBody>
          <a:bodyPr wrap="none" anchor="ctr"/>
          <a:lstStyle/>
          <a:p>
            <a:pPr>
              <a:defRPr/>
            </a:pPr>
            <a:endParaRPr lang="zh-CN" altLang="en-US"/>
          </a:p>
        </p:txBody>
      </p:sp>
      <p:sp>
        <p:nvSpPr>
          <p:cNvPr id="2053" name="Rectangle 7"/>
          <p:cNvSpPr>
            <a:spLocks noGrp="1" noChangeArrowheads="1"/>
          </p:cNvSpPr>
          <p:nvPr>
            <p:ph type="body" idx="1"/>
          </p:nvPr>
        </p:nvSpPr>
        <p:spPr bwMode="auto">
          <a:xfrm>
            <a:off x="358775" y="990600"/>
            <a:ext cx="8556625"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8201" name="Text Box 9"/>
          <p:cNvSpPr txBox="1">
            <a:spLocks noChangeArrowheads="1"/>
          </p:cNvSpPr>
          <p:nvPr/>
        </p:nvSpPr>
        <p:spPr bwMode="auto">
          <a:xfrm>
            <a:off x="5715000" y="6400800"/>
            <a:ext cx="3082925" cy="461665"/>
          </a:xfrm>
          <a:prstGeom prst="rect">
            <a:avLst/>
          </a:prstGeom>
          <a:noFill/>
          <a:ln w="9525">
            <a:noFill/>
            <a:miter lim="800000"/>
            <a:headEnd/>
            <a:tailEnd/>
          </a:ln>
          <a:effectLst/>
        </p:spPr>
        <p:txBody>
          <a:bodyPr wrap="square">
            <a:spAutoFit/>
          </a:bodyPr>
          <a:lstStyle/>
          <a:p>
            <a:pPr>
              <a:defRPr/>
            </a:pPr>
            <a:r>
              <a:rPr lang="zh-CN" altLang="en-US" sz="2400" b="1" i="0">
                <a:solidFill>
                  <a:srgbClr val="008000"/>
                </a:solidFill>
                <a:latin typeface="Bodoni MT Black" pitchFamily="18" charset="0"/>
              </a:rPr>
              <a:t>第</a:t>
            </a:r>
            <a:r>
              <a:rPr lang="en-US" altLang="zh-CN" sz="2400" b="1" i="0">
                <a:solidFill>
                  <a:srgbClr val="008000"/>
                </a:solidFill>
                <a:latin typeface="Bodoni MT Black" pitchFamily="18" charset="0"/>
              </a:rPr>
              <a:t>4</a:t>
            </a:r>
            <a:r>
              <a:rPr lang="zh-CN" altLang="en-US" sz="2400" b="1" i="0">
                <a:solidFill>
                  <a:srgbClr val="008000"/>
                </a:solidFill>
                <a:latin typeface="Bodoni MT Black" pitchFamily="18" charset="0"/>
              </a:rPr>
              <a:t>章 软件测试计划</a:t>
            </a:r>
            <a:endParaRPr lang="zh-CN" altLang="en-US" sz="2400" b="1" i="0" dirty="0">
              <a:solidFill>
                <a:srgbClr val="008000"/>
              </a:solidFill>
              <a:latin typeface="Bodoni MT Black" pitchFamily="18" charset="0"/>
              <a:ea typeface="华文中宋" pitchFamily="2" charset="-122"/>
            </a:endParaRPr>
          </a:p>
        </p:txBody>
      </p:sp>
      <p:sp>
        <p:nvSpPr>
          <p:cNvPr id="8202" name="Rectangle 10"/>
          <p:cNvSpPr>
            <a:spLocks noChangeArrowheads="1"/>
          </p:cNvSpPr>
          <p:nvPr/>
        </p:nvSpPr>
        <p:spPr bwMode="auto">
          <a:xfrm rot="10800000">
            <a:off x="0" y="0"/>
            <a:ext cx="9136063" cy="762000"/>
          </a:xfrm>
          <a:prstGeom prst="rect">
            <a:avLst/>
          </a:prstGeom>
          <a:gradFill rotWithShape="1">
            <a:gsLst>
              <a:gs pos="0">
                <a:schemeClr val="bg1">
                  <a:alpha val="10001"/>
                </a:schemeClr>
              </a:gs>
              <a:gs pos="100000">
                <a:srgbClr val="09E733">
                  <a:alpha val="21001"/>
                </a:srgbClr>
              </a:gs>
            </a:gsLst>
            <a:lin ang="0" scaled="1"/>
          </a:gradFill>
          <a:ln w="9525">
            <a:noFill/>
            <a:miter lim="800000"/>
            <a:headEnd/>
            <a:tailEnd/>
          </a:ln>
          <a:effectLst/>
        </p:spPr>
        <p:txBody>
          <a:bodyPr wrap="none" anchor="ctr"/>
          <a:lstStyle/>
          <a:p>
            <a:pPr>
              <a:defRPr/>
            </a:pPr>
            <a:endParaRPr lang="zh-CN" altLang="en-US"/>
          </a:p>
        </p:txBody>
      </p:sp>
      <p:sp>
        <p:nvSpPr>
          <p:cNvPr id="2056" name="Rectangle 11"/>
          <p:cNvSpPr>
            <a:spLocks noGrp="1" noChangeArrowheads="1"/>
          </p:cNvSpPr>
          <p:nvPr>
            <p:ph type="title"/>
          </p:nvPr>
        </p:nvSpPr>
        <p:spPr bwMode="auto">
          <a:xfrm>
            <a:off x="1079500" y="76200"/>
            <a:ext cx="6372225"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8204" name="Rectangle 12"/>
          <p:cNvSpPr>
            <a:spLocks noChangeArrowheads="1"/>
          </p:cNvSpPr>
          <p:nvPr/>
        </p:nvSpPr>
        <p:spPr bwMode="auto">
          <a:xfrm rot="10800000">
            <a:off x="0" y="762000"/>
            <a:ext cx="9144000" cy="46038"/>
          </a:xfrm>
          <a:prstGeom prst="rect">
            <a:avLst/>
          </a:prstGeom>
          <a:gradFill rotWithShape="1">
            <a:gsLst>
              <a:gs pos="0">
                <a:srgbClr val="00CC00">
                  <a:alpha val="35001"/>
                </a:srgbClr>
              </a:gs>
              <a:gs pos="100000">
                <a:srgbClr val="00CC00">
                  <a:gamma/>
                  <a:shade val="46275"/>
                  <a:invGamma/>
                </a:srgbClr>
              </a:gs>
            </a:gsLst>
            <a:lin ang="0" scaled="1"/>
          </a:gradFill>
          <a:ln w="9525">
            <a:noFill/>
            <a:miter lim="800000"/>
            <a:headEnd/>
            <a:tailEnd/>
          </a:ln>
          <a:effectLst/>
        </p:spPr>
        <p:txBody>
          <a:bodyPr wrap="none" anchor="ctr"/>
          <a:lstStyle/>
          <a:p>
            <a:pPr>
              <a:defRPr/>
            </a:pPr>
            <a:endParaRPr lang="zh-CN" altLang="en-US"/>
          </a:p>
        </p:txBody>
      </p:sp>
      <p:sp>
        <p:nvSpPr>
          <p:cNvPr id="8207" name="Rectangle 15"/>
          <p:cNvSpPr>
            <a:spLocks noGrp="1" noChangeArrowheads="1"/>
          </p:cNvSpPr>
          <p:nvPr>
            <p:ph type="ftr" sz="quarter" idx="3"/>
          </p:nvPr>
        </p:nvSpPr>
        <p:spPr bwMode="auto">
          <a:xfrm>
            <a:off x="25146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i="0">
                <a:latin typeface="Arial" charset="0"/>
                <a:ea typeface="宋体" pitchFamily="2" charset="-122"/>
              </a:defRPr>
            </a:lvl1pPr>
          </a:lstStyle>
          <a:p>
            <a:pPr>
              <a:defRPr/>
            </a:pPr>
            <a:fld id="{92B9F349-BE88-4B7E-B04C-AFF5D5DA2E2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21"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Lst>
  <p:transition spd="med"/>
  <p:hf sldNum="0" hdr="0" dt="0"/>
  <p:txStyles>
    <p:titleStyle>
      <a:lvl1pPr algn="l" rtl="0" eaLnBrk="0" fontAlgn="base" hangingPunct="0">
        <a:spcBef>
          <a:spcPct val="0"/>
        </a:spcBef>
        <a:spcAft>
          <a:spcPct val="0"/>
        </a:spcAft>
        <a:defRPr sz="3600" b="1">
          <a:solidFill>
            <a:schemeClr val="accent2"/>
          </a:solidFill>
          <a:latin typeface="+mj-lt"/>
          <a:ea typeface="+mj-ea"/>
          <a:cs typeface="+mj-cs"/>
        </a:defRPr>
      </a:lvl1pPr>
      <a:lvl2pPr algn="l" rtl="0" eaLnBrk="0" fontAlgn="base" hangingPunct="0">
        <a:spcBef>
          <a:spcPct val="0"/>
        </a:spcBef>
        <a:spcAft>
          <a:spcPct val="0"/>
        </a:spcAft>
        <a:defRPr sz="3600" b="1">
          <a:solidFill>
            <a:schemeClr val="accent2"/>
          </a:solidFill>
          <a:latin typeface="Arial" charset="0"/>
          <a:ea typeface="宋体" pitchFamily="2" charset="-122"/>
        </a:defRPr>
      </a:lvl2pPr>
      <a:lvl3pPr algn="l" rtl="0" eaLnBrk="0" fontAlgn="base" hangingPunct="0">
        <a:spcBef>
          <a:spcPct val="0"/>
        </a:spcBef>
        <a:spcAft>
          <a:spcPct val="0"/>
        </a:spcAft>
        <a:defRPr sz="3600" b="1">
          <a:solidFill>
            <a:schemeClr val="accent2"/>
          </a:solidFill>
          <a:latin typeface="Arial" charset="0"/>
          <a:ea typeface="宋体" pitchFamily="2" charset="-122"/>
        </a:defRPr>
      </a:lvl3pPr>
      <a:lvl4pPr algn="l" rtl="0" eaLnBrk="0" fontAlgn="base" hangingPunct="0">
        <a:spcBef>
          <a:spcPct val="0"/>
        </a:spcBef>
        <a:spcAft>
          <a:spcPct val="0"/>
        </a:spcAft>
        <a:defRPr sz="3600" b="1">
          <a:solidFill>
            <a:schemeClr val="accent2"/>
          </a:solidFill>
          <a:latin typeface="Arial" charset="0"/>
          <a:ea typeface="宋体" pitchFamily="2" charset="-122"/>
        </a:defRPr>
      </a:lvl4pPr>
      <a:lvl5pPr algn="l" rtl="0" eaLnBrk="0" fontAlgn="base" hangingPunct="0">
        <a:spcBef>
          <a:spcPct val="0"/>
        </a:spcBef>
        <a:spcAft>
          <a:spcPct val="0"/>
        </a:spcAft>
        <a:defRPr sz="3600" b="1">
          <a:solidFill>
            <a:schemeClr val="accent2"/>
          </a:solidFill>
          <a:latin typeface="Arial" charset="0"/>
          <a:ea typeface="宋体" pitchFamily="2" charset="-122"/>
        </a:defRPr>
      </a:lvl5pPr>
      <a:lvl6pPr marL="457200" algn="l" rtl="0" fontAlgn="base">
        <a:spcBef>
          <a:spcPct val="0"/>
        </a:spcBef>
        <a:spcAft>
          <a:spcPct val="0"/>
        </a:spcAft>
        <a:defRPr sz="4000" b="1">
          <a:solidFill>
            <a:schemeClr val="accent2"/>
          </a:solidFill>
          <a:latin typeface="Arial" charset="0"/>
          <a:ea typeface="宋体" pitchFamily="2" charset="-122"/>
        </a:defRPr>
      </a:lvl6pPr>
      <a:lvl7pPr marL="914400" algn="l" rtl="0" fontAlgn="base">
        <a:spcBef>
          <a:spcPct val="0"/>
        </a:spcBef>
        <a:spcAft>
          <a:spcPct val="0"/>
        </a:spcAft>
        <a:defRPr sz="4000" b="1">
          <a:solidFill>
            <a:schemeClr val="accent2"/>
          </a:solidFill>
          <a:latin typeface="Arial" charset="0"/>
          <a:ea typeface="宋体" pitchFamily="2" charset="-122"/>
        </a:defRPr>
      </a:lvl7pPr>
      <a:lvl8pPr marL="1371600" algn="l" rtl="0" fontAlgn="base">
        <a:spcBef>
          <a:spcPct val="0"/>
        </a:spcBef>
        <a:spcAft>
          <a:spcPct val="0"/>
        </a:spcAft>
        <a:defRPr sz="4000" b="1">
          <a:solidFill>
            <a:schemeClr val="accent2"/>
          </a:solidFill>
          <a:latin typeface="Arial" charset="0"/>
          <a:ea typeface="宋体" pitchFamily="2" charset="-122"/>
        </a:defRPr>
      </a:lvl8pPr>
      <a:lvl9pPr marL="1828800" algn="l" rtl="0" fontAlgn="base">
        <a:spcBef>
          <a:spcPct val="0"/>
        </a:spcBef>
        <a:spcAft>
          <a:spcPct val="0"/>
        </a:spcAft>
        <a:defRPr sz="4000" b="1">
          <a:solidFill>
            <a:schemeClr val="accent2"/>
          </a:solidFill>
          <a:latin typeface="Arial" charset="0"/>
          <a:ea typeface="宋体" pitchFamily="2" charset="-122"/>
        </a:defRPr>
      </a:lvl9pPr>
    </p:titleStyle>
    <p:bodyStyle>
      <a:lvl1pPr marL="342900" indent="-342900" algn="l" rtl="0" eaLnBrk="0" fontAlgn="base" hangingPunct="0">
        <a:spcBef>
          <a:spcPct val="20000"/>
        </a:spcBef>
        <a:spcAft>
          <a:spcPct val="0"/>
        </a:spcAft>
        <a:buClr>
          <a:srgbClr val="006600"/>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008000"/>
        </a:buClr>
        <a:buSzPct val="70000"/>
        <a:buFont typeface="Wingdings" pitchFamily="2" charset="2"/>
        <a:buChar char="Ø"/>
        <a:defRPr sz="2400" b="1">
          <a:solidFill>
            <a:schemeClr val="accent2"/>
          </a:solidFill>
          <a:latin typeface="+mn-lt"/>
          <a:ea typeface="楷体_GB2312" pitchFamily="49" charset="-122"/>
          <a:cs typeface="楷体_GB2312"/>
        </a:defRPr>
      </a:lvl2pPr>
      <a:lvl3pPr marL="1143000" indent="-228600" algn="l" rtl="0" eaLnBrk="0" fontAlgn="base" hangingPunct="0">
        <a:spcBef>
          <a:spcPct val="20000"/>
        </a:spcBef>
        <a:spcAft>
          <a:spcPct val="0"/>
        </a:spcAft>
        <a:buClr>
          <a:srgbClr val="008000"/>
        </a:buClr>
        <a:buFont typeface="Wingdings" pitchFamily="2" charset="2"/>
        <a:buChar char="ü"/>
        <a:defRPr sz="2400" b="1">
          <a:solidFill>
            <a:schemeClr val="tx1"/>
          </a:solidFill>
          <a:latin typeface="+mn-lt"/>
          <a:ea typeface="+mn-ea"/>
          <a:cs typeface="楷体_GB2312"/>
        </a:defRPr>
      </a:lvl3pPr>
      <a:lvl4pPr marL="1600200" indent="-228600" algn="l" rtl="0" eaLnBrk="0" fontAlgn="base" hangingPunct="0">
        <a:spcBef>
          <a:spcPct val="20000"/>
        </a:spcBef>
        <a:spcAft>
          <a:spcPct val="0"/>
        </a:spcAft>
        <a:buClr>
          <a:srgbClr val="008000"/>
        </a:buClr>
        <a:buFont typeface="Arial" charset="0"/>
        <a:buChar char="–"/>
        <a:defRPr sz="2000">
          <a:solidFill>
            <a:schemeClr val="tx1"/>
          </a:solidFill>
          <a:latin typeface="+mn-lt"/>
          <a:ea typeface="+mj-ea"/>
          <a:cs typeface="楷体_GB2312"/>
        </a:defRPr>
      </a:lvl4pPr>
      <a:lvl5pPr marL="2057400" indent="-228600" algn="l" rtl="0" eaLnBrk="0" fontAlgn="base" hangingPunct="0">
        <a:spcBef>
          <a:spcPct val="20000"/>
        </a:spcBef>
        <a:spcAft>
          <a:spcPct val="0"/>
        </a:spcAft>
        <a:buChar char="»"/>
        <a:defRPr sz="2000">
          <a:solidFill>
            <a:schemeClr val="tx1"/>
          </a:solidFill>
          <a:latin typeface="+mn-lt"/>
          <a:ea typeface="+mj-ea"/>
          <a:cs typeface="楷体_GB2312"/>
        </a:defRPr>
      </a:lvl5pPr>
      <a:lvl6pPr marL="2514600" indent="-228600" algn="l" rtl="0" fontAlgn="base">
        <a:spcBef>
          <a:spcPct val="20000"/>
        </a:spcBef>
        <a:spcAft>
          <a:spcPct val="0"/>
        </a:spcAft>
        <a:buChar char="»"/>
        <a:defRPr sz="2000">
          <a:solidFill>
            <a:schemeClr val="tx1"/>
          </a:solidFill>
          <a:latin typeface="+mn-lt"/>
          <a:ea typeface="+mj-ea"/>
        </a:defRPr>
      </a:lvl6pPr>
      <a:lvl7pPr marL="2971800" indent="-228600" algn="l" rtl="0" fontAlgn="base">
        <a:spcBef>
          <a:spcPct val="20000"/>
        </a:spcBef>
        <a:spcAft>
          <a:spcPct val="0"/>
        </a:spcAft>
        <a:buChar char="»"/>
        <a:defRPr sz="2000">
          <a:solidFill>
            <a:schemeClr val="tx1"/>
          </a:solidFill>
          <a:latin typeface="+mn-lt"/>
          <a:ea typeface="+mj-ea"/>
        </a:defRPr>
      </a:lvl7pPr>
      <a:lvl8pPr marL="3429000" indent="-228600" algn="l" rtl="0" fontAlgn="base">
        <a:spcBef>
          <a:spcPct val="20000"/>
        </a:spcBef>
        <a:spcAft>
          <a:spcPct val="0"/>
        </a:spcAft>
        <a:buChar char="»"/>
        <a:defRPr sz="2000">
          <a:solidFill>
            <a:schemeClr val="tx1"/>
          </a:solidFill>
          <a:latin typeface="+mn-lt"/>
          <a:ea typeface="+mj-ea"/>
        </a:defRPr>
      </a:lvl8pPr>
      <a:lvl9pPr marL="3886200" indent="-228600" algn="l" rtl="0" fontAlgn="base">
        <a:spcBef>
          <a:spcPct val="20000"/>
        </a:spcBef>
        <a:spcAft>
          <a:spcPct val="0"/>
        </a:spcAft>
        <a:buChar char="»"/>
        <a:defRPr sz="2000">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381000" y="2035175"/>
            <a:ext cx="8534400" cy="1470025"/>
          </a:xfrm>
        </p:spPr>
        <p:txBody>
          <a:bodyPr/>
          <a:lstStyle/>
          <a:p>
            <a:pPr eaLnBrk="1" hangingPunct="1"/>
            <a:r>
              <a:rPr lang="zh-CN" altLang="en-US" sz="4000" dirty="0"/>
              <a:t>第</a:t>
            </a:r>
            <a:r>
              <a:rPr lang="en-US" altLang="zh-CN" sz="4000" dirty="0"/>
              <a:t>3</a:t>
            </a:r>
            <a:r>
              <a:rPr lang="zh-CN" altLang="en-US" sz="4000" dirty="0"/>
              <a:t>章 软件测试计划</a:t>
            </a:r>
            <a:endParaRPr lang="en-US" altLang="zh-CN" sz="3200"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t>测试计划的制定</a:t>
            </a:r>
            <a:r>
              <a:rPr lang="zh-CN" altLang="en-US"/>
              <a:t>过程</a:t>
            </a:r>
          </a:p>
        </p:txBody>
      </p:sp>
      <p:sp>
        <p:nvSpPr>
          <p:cNvPr id="8195" name="页脚占位符 3"/>
          <p:cNvSpPr>
            <a:spLocks noGrp="1"/>
          </p:cNvSpPr>
          <p:nvPr>
            <p:ph type="ftr" sz="quarter" idx="10"/>
          </p:nvPr>
        </p:nvSpPr>
        <p:spPr>
          <a:noFill/>
        </p:spPr>
        <p:txBody>
          <a:bodyPr/>
          <a:lstStyle/>
          <a:p>
            <a:fld id="{85D483DB-B415-493C-B73C-69CB55664A9E}" type="slidenum">
              <a:rPr lang="en-US" altLang="zh-CN" smtClean="0"/>
              <a:pPr/>
              <a:t>10</a:t>
            </a:fld>
            <a:endParaRPr lang="en-US" altLang="zh-CN"/>
          </a:p>
        </p:txBody>
      </p:sp>
      <p:sp>
        <p:nvSpPr>
          <p:cNvPr id="5" name="Text Box 4"/>
          <p:cNvSpPr txBox="1">
            <a:spLocks noChangeArrowheads="1"/>
          </p:cNvSpPr>
          <p:nvPr/>
        </p:nvSpPr>
        <p:spPr bwMode="auto">
          <a:xfrm>
            <a:off x="1066800" y="1143000"/>
            <a:ext cx="2001838" cy="769938"/>
          </a:xfrm>
          <a:prstGeom prst="rect">
            <a:avLst/>
          </a:prstGeom>
          <a:solidFill>
            <a:schemeClr val="accent2">
              <a:lumMod val="75000"/>
            </a:schemeClr>
          </a:solidFill>
          <a:ln w="12700">
            <a:solidFill>
              <a:srgbClr val="000000"/>
            </a:solidFill>
            <a:miter lim="800000"/>
            <a:headEnd/>
            <a:tailEnd/>
          </a:ln>
        </p:spPr>
        <p:txBody>
          <a:bodyPr anchor="ctr" anchorCtr="1"/>
          <a:lstStyle/>
          <a:p>
            <a:pPr algn="ctr"/>
            <a:r>
              <a:rPr lang="zh-CN" altLang="en-US" sz="2400" b="1" i="0">
                <a:solidFill>
                  <a:srgbClr val="FFFFFF"/>
                </a:solidFill>
                <a:latin typeface="仿宋" pitchFamily="49" charset="-122"/>
                <a:ea typeface="仿宋" pitchFamily="49" charset="-122"/>
              </a:rPr>
              <a:t>分析和测试软件需求</a:t>
            </a:r>
          </a:p>
        </p:txBody>
      </p:sp>
      <p:sp>
        <p:nvSpPr>
          <p:cNvPr id="6" name="Text Box 5"/>
          <p:cNvSpPr txBox="1">
            <a:spLocks noChangeArrowheads="1"/>
          </p:cNvSpPr>
          <p:nvPr/>
        </p:nvSpPr>
        <p:spPr bwMode="auto">
          <a:xfrm>
            <a:off x="2701925" y="2170113"/>
            <a:ext cx="1649413" cy="769937"/>
          </a:xfrm>
          <a:prstGeom prst="rect">
            <a:avLst/>
          </a:prstGeom>
          <a:solidFill>
            <a:srgbClr val="A50021"/>
          </a:solidFill>
          <a:ln w="12700">
            <a:solidFill>
              <a:srgbClr val="000000"/>
            </a:solidFill>
            <a:miter lim="800000"/>
            <a:headEnd/>
            <a:tailEnd/>
          </a:ln>
        </p:spPr>
        <p:txBody>
          <a:bodyPr anchor="ctr" anchorCtr="1"/>
          <a:lstStyle/>
          <a:p>
            <a:pPr algn="ctr"/>
            <a:r>
              <a:rPr lang="zh-TW" altLang="en-US" sz="2400" b="1" i="0">
                <a:solidFill>
                  <a:srgbClr val="FFFFFF"/>
                </a:solidFill>
                <a:latin typeface="仿宋" pitchFamily="49" charset="-122"/>
                <a:ea typeface="仿宋" pitchFamily="49" charset="-122"/>
              </a:rPr>
              <a:t>定义</a:t>
            </a:r>
            <a:endParaRPr lang="en-US" altLang="zh-TW" sz="2400" b="1" i="0">
              <a:solidFill>
                <a:srgbClr val="FFFFFF"/>
              </a:solidFill>
              <a:latin typeface="仿宋" pitchFamily="49" charset="-122"/>
              <a:ea typeface="仿宋" pitchFamily="49" charset="-122"/>
            </a:endParaRPr>
          </a:p>
          <a:p>
            <a:pPr algn="ctr"/>
            <a:r>
              <a:rPr lang="zh-TW" altLang="en-US" sz="2400" b="1" i="0">
                <a:solidFill>
                  <a:srgbClr val="FFFFFF"/>
                </a:solidFill>
                <a:latin typeface="仿宋" pitchFamily="49" charset="-122"/>
                <a:ea typeface="仿宋" pitchFamily="49" charset="-122"/>
              </a:rPr>
              <a:t>测试策略</a:t>
            </a:r>
          </a:p>
        </p:txBody>
      </p:sp>
      <p:sp>
        <p:nvSpPr>
          <p:cNvPr id="7" name="Text Box 6"/>
          <p:cNvSpPr txBox="1">
            <a:spLocks noChangeArrowheads="1"/>
          </p:cNvSpPr>
          <p:nvPr/>
        </p:nvSpPr>
        <p:spPr bwMode="auto">
          <a:xfrm>
            <a:off x="3800475" y="3195638"/>
            <a:ext cx="1649413" cy="771525"/>
          </a:xfrm>
          <a:prstGeom prst="rect">
            <a:avLst/>
          </a:prstGeom>
          <a:solidFill>
            <a:schemeClr val="tx1">
              <a:lumMod val="85000"/>
              <a:lumOff val="15000"/>
            </a:schemeClr>
          </a:solidFill>
          <a:ln w="12700">
            <a:solidFill>
              <a:srgbClr val="000000"/>
            </a:solidFill>
            <a:miter lim="800000"/>
            <a:headEnd/>
            <a:tailEnd/>
          </a:ln>
        </p:spPr>
        <p:txBody>
          <a:bodyPr anchor="ctr" anchorCtr="1"/>
          <a:lstStyle/>
          <a:p>
            <a:pPr algn="ctr"/>
            <a:r>
              <a:rPr lang="zh-CN" altLang="en-US" sz="2400" b="1" i="0">
                <a:solidFill>
                  <a:srgbClr val="FFFFFF"/>
                </a:solidFill>
                <a:latin typeface="仿宋" pitchFamily="49" charset="-122"/>
                <a:ea typeface="仿宋" pitchFamily="49" charset="-122"/>
              </a:rPr>
              <a:t>定义</a:t>
            </a:r>
            <a:endParaRPr lang="en-US" altLang="zh-CN" sz="2400" b="1" i="0">
              <a:solidFill>
                <a:srgbClr val="FFFFFF"/>
              </a:solidFill>
              <a:latin typeface="仿宋" pitchFamily="49" charset="-122"/>
              <a:ea typeface="仿宋" pitchFamily="49" charset="-122"/>
            </a:endParaRPr>
          </a:p>
          <a:p>
            <a:pPr algn="ctr"/>
            <a:r>
              <a:rPr lang="zh-CN" altLang="en-US" sz="2400" b="1" i="0">
                <a:solidFill>
                  <a:srgbClr val="FFFFFF"/>
                </a:solidFill>
                <a:latin typeface="仿宋" pitchFamily="49" charset="-122"/>
                <a:ea typeface="仿宋" pitchFamily="49" charset="-122"/>
              </a:rPr>
              <a:t>测试环境</a:t>
            </a:r>
          </a:p>
        </p:txBody>
      </p:sp>
      <p:sp>
        <p:nvSpPr>
          <p:cNvPr id="8" name="Text Box 7"/>
          <p:cNvSpPr txBox="1">
            <a:spLocks noChangeArrowheads="1"/>
          </p:cNvSpPr>
          <p:nvPr/>
        </p:nvSpPr>
        <p:spPr bwMode="auto">
          <a:xfrm>
            <a:off x="5083175" y="4222750"/>
            <a:ext cx="1649413" cy="769938"/>
          </a:xfrm>
          <a:prstGeom prst="rect">
            <a:avLst/>
          </a:prstGeom>
          <a:solidFill>
            <a:srgbClr val="7030A0"/>
          </a:solidFill>
          <a:ln w="12700">
            <a:solidFill>
              <a:srgbClr val="000000"/>
            </a:solidFill>
            <a:miter lim="800000"/>
            <a:headEnd/>
            <a:tailEnd/>
          </a:ln>
        </p:spPr>
        <p:txBody>
          <a:bodyPr anchor="ctr" anchorCtr="1"/>
          <a:lstStyle/>
          <a:p>
            <a:pPr algn="ctr"/>
            <a:r>
              <a:rPr lang="zh-TW" altLang="en-US" sz="2400" b="1" i="0">
                <a:solidFill>
                  <a:srgbClr val="FFFFFF"/>
                </a:solidFill>
                <a:latin typeface="仿宋" pitchFamily="49" charset="-122"/>
                <a:ea typeface="仿宋" pitchFamily="49" charset="-122"/>
              </a:rPr>
              <a:t>定义</a:t>
            </a:r>
            <a:endParaRPr lang="en-US" altLang="zh-TW" sz="2400" b="1" i="0">
              <a:solidFill>
                <a:srgbClr val="FFFFFF"/>
              </a:solidFill>
              <a:latin typeface="仿宋" pitchFamily="49" charset="-122"/>
              <a:ea typeface="仿宋" pitchFamily="49" charset="-122"/>
            </a:endParaRPr>
          </a:p>
          <a:p>
            <a:pPr algn="ctr"/>
            <a:r>
              <a:rPr lang="zh-TW" altLang="en-US" sz="2400" b="1" i="0">
                <a:solidFill>
                  <a:srgbClr val="FFFFFF"/>
                </a:solidFill>
                <a:latin typeface="仿宋" pitchFamily="49" charset="-122"/>
                <a:ea typeface="仿宋" pitchFamily="49" charset="-122"/>
              </a:rPr>
              <a:t>测试管理</a:t>
            </a:r>
          </a:p>
        </p:txBody>
      </p:sp>
      <p:sp>
        <p:nvSpPr>
          <p:cNvPr id="9" name="Text Box 8"/>
          <p:cNvSpPr txBox="1">
            <a:spLocks noChangeArrowheads="1"/>
          </p:cNvSpPr>
          <p:nvPr/>
        </p:nvSpPr>
        <p:spPr bwMode="auto">
          <a:xfrm>
            <a:off x="5999163" y="5249863"/>
            <a:ext cx="2382837" cy="769937"/>
          </a:xfrm>
          <a:prstGeom prst="rect">
            <a:avLst/>
          </a:prstGeom>
          <a:solidFill>
            <a:srgbClr val="006600"/>
          </a:solidFill>
          <a:ln w="12700">
            <a:solidFill>
              <a:srgbClr val="000000"/>
            </a:solidFill>
            <a:miter lim="800000"/>
            <a:headEnd/>
            <a:tailEnd/>
          </a:ln>
        </p:spPr>
        <p:txBody>
          <a:bodyPr anchor="ctr" anchorCtr="1"/>
          <a:lstStyle/>
          <a:p>
            <a:r>
              <a:rPr lang="zh-TW" altLang="en-US" sz="2400" b="1" i="0">
                <a:solidFill>
                  <a:srgbClr val="FFFFFF"/>
                </a:solidFill>
                <a:latin typeface="仿宋" pitchFamily="49" charset="-122"/>
                <a:ea typeface="仿宋" pitchFamily="49" charset="-122"/>
              </a:rPr>
              <a:t>编写和审核</a:t>
            </a:r>
            <a:endParaRPr lang="en-US" altLang="zh-TW" sz="2400" b="1" i="0">
              <a:solidFill>
                <a:srgbClr val="FFFFFF"/>
              </a:solidFill>
              <a:latin typeface="仿宋" pitchFamily="49" charset="-122"/>
              <a:ea typeface="仿宋" pitchFamily="49" charset="-122"/>
            </a:endParaRPr>
          </a:p>
          <a:p>
            <a:r>
              <a:rPr lang="zh-TW" altLang="en-US" sz="2400" b="1" i="0">
                <a:solidFill>
                  <a:srgbClr val="FFFFFF"/>
                </a:solidFill>
                <a:latin typeface="仿宋" pitchFamily="49" charset="-122"/>
                <a:ea typeface="仿宋" pitchFamily="49" charset="-122"/>
              </a:rPr>
              <a:t>测试计划</a:t>
            </a:r>
          </a:p>
        </p:txBody>
      </p:sp>
      <p:sp>
        <p:nvSpPr>
          <p:cNvPr id="10" name="AutoShape 9"/>
          <p:cNvSpPr>
            <a:spLocks noChangeArrowheads="1"/>
          </p:cNvSpPr>
          <p:nvPr/>
        </p:nvSpPr>
        <p:spPr bwMode="auto">
          <a:xfrm rot="5400000">
            <a:off x="2958307" y="1510506"/>
            <a:ext cx="769938" cy="5492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0000FF">
              <a:alpha val="29803"/>
            </a:srgbClr>
          </a:solidFill>
          <a:ln w="12700">
            <a:solidFill>
              <a:schemeClr val="tx1"/>
            </a:solidFill>
            <a:miter lim="800000"/>
            <a:headEnd/>
            <a:tailEnd/>
          </a:ln>
        </p:spPr>
        <p:txBody>
          <a:bodyPr/>
          <a:lstStyle/>
          <a:p>
            <a:endParaRPr lang="zh-CN" altLang="en-US" i="0">
              <a:solidFill>
                <a:srgbClr val="FFFFFF"/>
              </a:solidFill>
            </a:endParaRPr>
          </a:p>
        </p:txBody>
      </p:sp>
      <p:sp>
        <p:nvSpPr>
          <p:cNvPr id="11" name="AutoShape 10"/>
          <p:cNvSpPr>
            <a:spLocks noChangeArrowheads="1"/>
          </p:cNvSpPr>
          <p:nvPr/>
        </p:nvSpPr>
        <p:spPr bwMode="auto">
          <a:xfrm rot="5400000">
            <a:off x="4241007" y="2536031"/>
            <a:ext cx="769938" cy="5492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0000FF">
              <a:alpha val="29803"/>
            </a:srgbClr>
          </a:solidFill>
          <a:ln w="12700">
            <a:solidFill>
              <a:srgbClr val="000000"/>
            </a:solidFill>
            <a:miter lim="800000"/>
            <a:headEnd/>
            <a:tailEnd/>
          </a:ln>
        </p:spPr>
        <p:txBody>
          <a:bodyPr/>
          <a:lstStyle/>
          <a:p>
            <a:endParaRPr lang="zh-CN" altLang="en-US" i="0">
              <a:solidFill>
                <a:srgbClr val="FFFFFF"/>
              </a:solidFill>
            </a:endParaRPr>
          </a:p>
        </p:txBody>
      </p:sp>
      <p:sp>
        <p:nvSpPr>
          <p:cNvPr id="12" name="AutoShape 11"/>
          <p:cNvSpPr>
            <a:spLocks noChangeArrowheads="1"/>
          </p:cNvSpPr>
          <p:nvPr/>
        </p:nvSpPr>
        <p:spPr bwMode="auto">
          <a:xfrm rot="5400000">
            <a:off x="5340350" y="3562351"/>
            <a:ext cx="769937" cy="550862"/>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0000FF">
              <a:alpha val="29803"/>
            </a:srgbClr>
          </a:solidFill>
          <a:ln w="12700">
            <a:solidFill>
              <a:srgbClr val="000000"/>
            </a:solidFill>
            <a:miter lim="800000"/>
            <a:headEnd/>
            <a:tailEnd/>
          </a:ln>
        </p:spPr>
        <p:txBody>
          <a:bodyPr/>
          <a:lstStyle/>
          <a:p>
            <a:endParaRPr lang="zh-CN" altLang="en-US" i="0">
              <a:solidFill>
                <a:srgbClr val="FFFFFF"/>
              </a:solidFill>
            </a:endParaRPr>
          </a:p>
        </p:txBody>
      </p:sp>
      <p:sp>
        <p:nvSpPr>
          <p:cNvPr id="13" name="AutoShape 12"/>
          <p:cNvSpPr>
            <a:spLocks noChangeArrowheads="1"/>
          </p:cNvSpPr>
          <p:nvPr/>
        </p:nvSpPr>
        <p:spPr bwMode="auto">
          <a:xfrm rot="5400000">
            <a:off x="6623050" y="4589463"/>
            <a:ext cx="769938" cy="550862"/>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0000FF">
              <a:alpha val="29803"/>
            </a:srgbClr>
          </a:solidFill>
          <a:ln w="12700">
            <a:solidFill>
              <a:srgbClr val="000000"/>
            </a:solidFill>
            <a:miter lim="800000"/>
            <a:headEnd/>
            <a:tailEnd/>
          </a:ln>
        </p:spPr>
        <p:txBody>
          <a:bodyPr/>
          <a:lstStyle/>
          <a:p>
            <a:endParaRPr lang="zh-CN" altLang="en-US" i="0">
              <a:solidFill>
                <a:srgbClr val="FFFFFF"/>
              </a:solidFill>
            </a:endParaRPr>
          </a:p>
        </p:txBody>
      </p:sp>
      <p:sp>
        <p:nvSpPr>
          <p:cNvPr id="2" name="文本框 1">
            <a:extLst>
              <a:ext uri="{FF2B5EF4-FFF2-40B4-BE49-F238E27FC236}">
                <a16:creationId xmlns:a16="http://schemas.microsoft.com/office/drawing/2014/main" id="{E7981AB5-345C-7946-A51F-AF9D3963CBDF}"/>
              </a:ext>
            </a:extLst>
          </p:cNvPr>
          <p:cNvSpPr txBox="1"/>
          <p:nvPr/>
        </p:nvSpPr>
        <p:spPr>
          <a:xfrm>
            <a:off x="3944719" y="1045649"/>
            <a:ext cx="2787869" cy="867289"/>
          </a:xfrm>
          <a:prstGeom prst="rect">
            <a:avLst/>
          </a:prstGeom>
          <a:noFill/>
        </p:spPr>
        <p:txBody>
          <a:bodyPr wrap="square" rtlCol="0">
            <a:spAutoFit/>
          </a:bodyPr>
          <a:lstStyle/>
          <a:p>
            <a:pPr algn="l">
              <a:lnSpc>
                <a:spcPct val="130000"/>
              </a:lnSpc>
            </a:pPr>
            <a:r>
              <a:rPr kumimoji="1" lang="zh-CN" altLang="en-US" sz="2000" b="1" i="0" dirty="0">
                <a:solidFill>
                  <a:srgbClr val="006600"/>
                </a:solidFill>
                <a:latin typeface="Kaiti SC" panose="02010600040101010101" pitchFamily="2" charset="-122"/>
                <a:ea typeface="Kaiti SC" panose="02010600040101010101" pitchFamily="2" charset="-122"/>
              </a:rPr>
              <a:t>重点关注需求规格说明书中的可测试性</a:t>
            </a:r>
            <a:endParaRPr kumimoji="1" lang="en-US" altLang="zh-CN" sz="2000" b="1" i="0" dirty="0">
              <a:solidFill>
                <a:srgbClr val="006600"/>
              </a:solidFill>
              <a:latin typeface="Kaiti SC" panose="02010600040101010101" pitchFamily="2" charset="-122"/>
              <a:ea typeface="Kaiti SC" panose="0201060004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P spid="7" grpId="0" animBg="1" autoUpdateAnimBg="0"/>
      <p:bldP spid="8" grpId="0" animBg="1" autoUpdateAnimBg="0"/>
      <p:bldP spid="9" grpId="0" animBg="1" autoUpdateAnimBg="0"/>
      <p:bldP spid="10" grpId="0" animBg="1"/>
      <p:bldP spid="11" grpId="0" animBg="1"/>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t>测试计划的制定</a:t>
            </a:r>
            <a:r>
              <a:rPr lang="zh-CN" altLang="en-US"/>
              <a:t>过程</a:t>
            </a:r>
          </a:p>
        </p:txBody>
      </p:sp>
      <p:sp>
        <p:nvSpPr>
          <p:cNvPr id="8195" name="页脚占位符 3"/>
          <p:cNvSpPr>
            <a:spLocks noGrp="1"/>
          </p:cNvSpPr>
          <p:nvPr>
            <p:ph type="ftr" sz="quarter" idx="10"/>
          </p:nvPr>
        </p:nvSpPr>
        <p:spPr>
          <a:noFill/>
        </p:spPr>
        <p:txBody>
          <a:bodyPr/>
          <a:lstStyle/>
          <a:p>
            <a:fld id="{85D483DB-B415-493C-B73C-69CB55664A9E}" type="slidenum">
              <a:rPr lang="en-US" altLang="zh-CN" smtClean="0"/>
              <a:pPr/>
              <a:t>11</a:t>
            </a:fld>
            <a:endParaRPr lang="en-US" altLang="zh-CN"/>
          </a:p>
        </p:txBody>
      </p:sp>
      <p:sp>
        <p:nvSpPr>
          <p:cNvPr id="5" name="Text Box 4"/>
          <p:cNvSpPr txBox="1">
            <a:spLocks noChangeArrowheads="1"/>
          </p:cNvSpPr>
          <p:nvPr/>
        </p:nvSpPr>
        <p:spPr bwMode="auto">
          <a:xfrm>
            <a:off x="1104900" y="1143000"/>
            <a:ext cx="1943100" cy="769938"/>
          </a:xfrm>
          <a:prstGeom prst="rect">
            <a:avLst/>
          </a:prstGeom>
          <a:solidFill>
            <a:schemeClr val="accent2">
              <a:lumMod val="75000"/>
            </a:schemeClr>
          </a:solidFill>
          <a:ln w="12700">
            <a:solidFill>
              <a:srgbClr val="000000"/>
            </a:solidFill>
            <a:miter lim="800000"/>
            <a:headEnd/>
            <a:tailEnd/>
          </a:ln>
        </p:spPr>
        <p:txBody>
          <a:bodyPr anchor="ctr" anchorCtr="1"/>
          <a:lstStyle/>
          <a:p>
            <a:pPr algn="ctr"/>
            <a:r>
              <a:rPr lang="zh-CN" altLang="en-US" sz="2400" b="1" i="0">
                <a:solidFill>
                  <a:srgbClr val="FFFFFF"/>
                </a:solidFill>
                <a:latin typeface="仿宋" pitchFamily="49" charset="-122"/>
                <a:ea typeface="仿宋" pitchFamily="49" charset="-122"/>
              </a:rPr>
              <a:t>分析和测试软件需求</a:t>
            </a:r>
          </a:p>
        </p:txBody>
      </p:sp>
      <p:sp>
        <p:nvSpPr>
          <p:cNvPr id="6" name="Text Box 5"/>
          <p:cNvSpPr txBox="1">
            <a:spLocks noChangeArrowheads="1"/>
          </p:cNvSpPr>
          <p:nvPr/>
        </p:nvSpPr>
        <p:spPr bwMode="auto">
          <a:xfrm>
            <a:off x="1104900" y="2209403"/>
            <a:ext cx="1943100" cy="769937"/>
          </a:xfrm>
          <a:prstGeom prst="rect">
            <a:avLst/>
          </a:prstGeom>
          <a:solidFill>
            <a:srgbClr val="A50021">
              <a:alpha val="30000"/>
            </a:srgbClr>
          </a:solidFill>
          <a:ln w="12700">
            <a:solidFill>
              <a:srgbClr val="000000"/>
            </a:solidFill>
            <a:miter lim="800000"/>
            <a:headEnd/>
            <a:tailEnd/>
          </a:ln>
        </p:spPr>
        <p:txBody>
          <a:bodyPr anchor="ctr" anchorCtr="1"/>
          <a:lstStyle/>
          <a:p>
            <a:pPr algn="ctr"/>
            <a:r>
              <a:rPr lang="zh-TW" altLang="en-US" sz="2400" b="1" i="0">
                <a:solidFill>
                  <a:srgbClr val="FFFFFF"/>
                </a:solidFill>
                <a:latin typeface="仿宋" pitchFamily="49" charset="-122"/>
                <a:ea typeface="仿宋" pitchFamily="49" charset="-122"/>
              </a:rPr>
              <a:t>定义</a:t>
            </a:r>
            <a:endParaRPr lang="en-US" altLang="zh-TW" sz="2400" b="1" i="0">
              <a:solidFill>
                <a:srgbClr val="FFFFFF"/>
              </a:solidFill>
              <a:latin typeface="仿宋" pitchFamily="49" charset="-122"/>
              <a:ea typeface="仿宋" pitchFamily="49" charset="-122"/>
            </a:endParaRPr>
          </a:p>
          <a:p>
            <a:pPr algn="ctr"/>
            <a:r>
              <a:rPr lang="zh-TW" altLang="en-US" sz="2400" b="1" i="0">
                <a:solidFill>
                  <a:srgbClr val="FFFFFF"/>
                </a:solidFill>
                <a:latin typeface="仿宋" pitchFamily="49" charset="-122"/>
                <a:ea typeface="仿宋" pitchFamily="49" charset="-122"/>
              </a:rPr>
              <a:t>测试策略</a:t>
            </a:r>
          </a:p>
        </p:txBody>
      </p:sp>
      <p:sp>
        <p:nvSpPr>
          <p:cNvPr id="7" name="Text Box 6"/>
          <p:cNvSpPr txBox="1">
            <a:spLocks noChangeArrowheads="1"/>
          </p:cNvSpPr>
          <p:nvPr/>
        </p:nvSpPr>
        <p:spPr bwMode="auto">
          <a:xfrm>
            <a:off x="1104900" y="3275805"/>
            <a:ext cx="1943100" cy="771525"/>
          </a:xfrm>
          <a:prstGeom prst="rect">
            <a:avLst/>
          </a:prstGeom>
          <a:solidFill>
            <a:schemeClr val="tx1">
              <a:lumMod val="85000"/>
              <a:lumOff val="15000"/>
              <a:alpha val="30000"/>
            </a:schemeClr>
          </a:solidFill>
          <a:ln w="12700">
            <a:solidFill>
              <a:srgbClr val="000000"/>
            </a:solidFill>
            <a:miter lim="800000"/>
            <a:headEnd/>
            <a:tailEnd/>
          </a:ln>
        </p:spPr>
        <p:txBody>
          <a:bodyPr anchor="ctr" anchorCtr="1"/>
          <a:lstStyle/>
          <a:p>
            <a:pPr algn="ctr"/>
            <a:r>
              <a:rPr lang="zh-CN" altLang="en-US" sz="2400" b="1" i="0">
                <a:solidFill>
                  <a:srgbClr val="FFFFFF"/>
                </a:solidFill>
                <a:latin typeface="仿宋" pitchFamily="49" charset="-122"/>
                <a:ea typeface="仿宋" pitchFamily="49" charset="-122"/>
              </a:rPr>
              <a:t>定义</a:t>
            </a:r>
            <a:endParaRPr lang="en-US" altLang="zh-CN" sz="2400" b="1" i="0">
              <a:solidFill>
                <a:srgbClr val="FFFFFF"/>
              </a:solidFill>
              <a:latin typeface="仿宋" pitchFamily="49" charset="-122"/>
              <a:ea typeface="仿宋" pitchFamily="49" charset="-122"/>
            </a:endParaRPr>
          </a:p>
          <a:p>
            <a:pPr algn="ctr"/>
            <a:r>
              <a:rPr lang="zh-CN" altLang="en-US" sz="2400" b="1" i="0">
                <a:solidFill>
                  <a:srgbClr val="FFFFFF"/>
                </a:solidFill>
                <a:latin typeface="仿宋" pitchFamily="49" charset="-122"/>
                <a:ea typeface="仿宋" pitchFamily="49" charset="-122"/>
              </a:rPr>
              <a:t>测试环境</a:t>
            </a:r>
          </a:p>
        </p:txBody>
      </p:sp>
      <p:sp>
        <p:nvSpPr>
          <p:cNvPr id="8" name="Text Box 7"/>
          <p:cNvSpPr txBox="1">
            <a:spLocks noChangeArrowheads="1"/>
          </p:cNvSpPr>
          <p:nvPr/>
        </p:nvSpPr>
        <p:spPr bwMode="auto">
          <a:xfrm>
            <a:off x="1104900" y="4343795"/>
            <a:ext cx="1943100" cy="769938"/>
          </a:xfrm>
          <a:prstGeom prst="rect">
            <a:avLst/>
          </a:prstGeom>
          <a:solidFill>
            <a:srgbClr val="7030A0">
              <a:alpha val="30000"/>
            </a:srgbClr>
          </a:solidFill>
          <a:ln w="12700">
            <a:solidFill>
              <a:srgbClr val="000000"/>
            </a:solidFill>
            <a:miter lim="800000"/>
            <a:headEnd/>
            <a:tailEnd/>
          </a:ln>
        </p:spPr>
        <p:txBody>
          <a:bodyPr anchor="ctr" anchorCtr="1"/>
          <a:lstStyle/>
          <a:p>
            <a:pPr algn="ctr"/>
            <a:r>
              <a:rPr lang="zh-TW" altLang="en-US" sz="2400" b="1" i="0">
                <a:solidFill>
                  <a:srgbClr val="FFFFFF"/>
                </a:solidFill>
                <a:latin typeface="仿宋" pitchFamily="49" charset="-122"/>
                <a:ea typeface="仿宋" pitchFamily="49" charset="-122"/>
              </a:rPr>
              <a:t>定义</a:t>
            </a:r>
            <a:endParaRPr lang="en-US" altLang="zh-TW" sz="2400" b="1" i="0">
              <a:solidFill>
                <a:srgbClr val="FFFFFF"/>
              </a:solidFill>
              <a:latin typeface="仿宋" pitchFamily="49" charset="-122"/>
              <a:ea typeface="仿宋" pitchFamily="49" charset="-122"/>
            </a:endParaRPr>
          </a:p>
          <a:p>
            <a:pPr algn="ctr"/>
            <a:r>
              <a:rPr lang="zh-TW" altLang="en-US" sz="2400" b="1" i="0">
                <a:solidFill>
                  <a:srgbClr val="FFFFFF"/>
                </a:solidFill>
                <a:latin typeface="仿宋" pitchFamily="49" charset="-122"/>
                <a:ea typeface="仿宋" pitchFamily="49" charset="-122"/>
              </a:rPr>
              <a:t>测试管理</a:t>
            </a:r>
          </a:p>
        </p:txBody>
      </p:sp>
      <p:sp>
        <p:nvSpPr>
          <p:cNvPr id="9" name="Text Box 8"/>
          <p:cNvSpPr txBox="1">
            <a:spLocks noChangeArrowheads="1"/>
          </p:cNvSpPr>
          <p:nvPr/>
        </p:nvSpPr>
        <p:spPr bwMode="auto">
          <a:xfrm>
            <a:off x="1104901" y="5410200"/>
            <a:ext cx="1943100" cy="769937"/>
          </a:xfrm>
          <a:prstGeom prst="rect">
            <a:avLst/>
          </a:prstGeom>
          <a:solidFill>
            <a:srgbClr val="006600">
              <a:alpha val="30000"/>
            </a:srgbClr>
          </a:solidFill>
          <a:ln w="12700">
            <a:solidFill>
              <a:srgbClr val="000000"/>
            </a:solidFill>
            <a:miter lim="800000"/>
            <a:headEnd/>
            <a:tailEnd/>
          </a:ln>
        </p:spPr>
        <p:txBody>
          <a:bodyPr anchor="ctr" anchorCtr="1"/>
          <a:lstStyle/>
          <a:p>
            <a:r>
              <a:rPr lang="zh-TW" altLang="en-US" sz="2400" b="1" i="0">
                <a:solidFill>
                  <a:srgbClr val="FFFFFF"/>
                </a:solidFill>
                <a:latin typeface="仿宋" pitchFamily="49" charset="-122"/>
                <a:ea typeface="仿宋" pitchFamily="49" charset="-122"/>
              </a:rPr>
              <a:t>编写和审核</a:t>
            </a:r>
            <a:endParaRPr lang="en-US" altLang="zh-TW" sz="2400" b="1" i="0">
              <a:solidFill>
                <a:srgbClr val="FFFFFF"/>
              </a:solidFill>
              <a:latin typeface="仿宋" pitchFamily="49" charset="-122"/>
              <a:ea typeface="仿宋" pitchFamily="49" charset="-122"/>
            </a:endParaRPr>
          </a:p>
          <a:p>
            <a:r>
              <a:rPr lang="zh-TW" altLang="en-US" sz="2400" b="1" i="0">
                <a:solidFill>
                  <a:srgbClr val="FFFFFF"/>
                </a:solidFill>
                <a:latin typeface="仿宋" pitchFamily="49" charset="-122"/>
                <a:ea typeface="仿宋" pitchFamily="49" charset="-122"/>
              </a:rPr>
              <a:t>测试计划</a:t>
            </a:r>
          </a:p>
        </p:txBody>
      </p:sp>
      <p:sp>
        <p:nvSpPr>
          <p:cNvPr id="15" name="下箭头 14"/>
          <p:cNvSpPr/>
          <p:nvPr/>
        </p:nvSpPr>
        <p:spPr bwMode="auto">
          <a:xfrm>
            <a:off x="2057400" y="1905000"/>
            <a:ext cx="152400" cy="3048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charset="0"/>
              <a:ea typeface="宋体" pitchFamily="2" charset="-122"/>
            </a:endParaRPr>
          </a:p>
        </p:txBody>
      </p:sp>
      <p:sp>
        <p:nvSpPr>
          <p:cNvPr id="16" name="下箭头 15"/>
          <p:cNvSpPr/>
          <p:nvPr/>
        </p:nvSpPr>
        <p:spPr bwMode="auto">
          <a:xfrm>
            <a:off x="2057400" y="2971800"/>
            <a:ext cx="152400" cy="3048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charset="0"/>
              <a:ea typeface="宋体" pitchFamily="2" charset="-122"/>
            </a:endParaRPr>
          </a:p>
        </p:txBody>
      </p:sp>
      <p:sp>
        <p:nvSpPr>
          <p:cNvPr id="17" name="下箭头 16"/>
          <p:cNvSpPr/>
          <p:nvPr/>
        </p:nvSpPr>
        <p:spPr bwMode="auto">
          <a:xfrm>
            <a:off x="2057400" y="4038600"/>
            <a:ext cx="152400" cy="3048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charset="0"/>
              <a:ea typeface="宋体" pitchFamily="2" charset="-122"/>
            </a:endParaRPr>
          </a:p>
        </p:txBody>
      </p:sp>
      <p:sp>
        <p:nvSpPr>
          <p:cNvPr id="18" name="下箭头 17"/>
          <p:cNvSpPr/>
          <p:nvPr/>
        </p:nvSpPr>
        <p:spPr bwMode="auto">
          <a:xfrm>
            <a:off x="2057400" y="5105400"/>
            <a:ext cx="152400" cy="3048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charset="0"/>
              <a:ea typeface="宋体" pitchFamily="2" charset="-122"/>
            </a:endParaRPr>
          </a:p>
        </p:txBody>
      </p:sp>
      <p:sp>
        <p:nvSpPr>
          <p:cNvPr id="19" name="线形标注 1 18"/>
          <p:cNvSpPr/>
          <p:nvPr/>
        </p:nvSpPr>
        <p:spPr bwMode="auto">
          <a:xfrm>
            <a:off x="4724400" y="1676400"/>
            <a:ext cx="3581400" cy="2590800"/>
          </a:xfrm>
          <a:prstGeom prst="borderCallout1">
            <a:avLst>
              <a:gd name="adj1" fmla="val 18750"/>
              <a:gd name="adj2" fmla="val -8333"/>
              <a:gd name="adj3" fmla="val -441"/>
              <a:gd name="adj4" fmla="val -4554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r>
              <a:rPr lang="zh-CN" altLang="en-US" sz="2400" i="0" dirty="0">
                <a:latin typeface="楷体" pitchFamily="49" charset="-122"/>
                <a:ea typeface="楷体" pitchFamily="49" charset="-122"/>
              </a:rPr>
              <a:t>在需求分析阶段，软件测试人员就需要</a:t>
            </a:r>
            <a:r>
              <a:rPr lang="zh-CN" altLang="en-US" sz="2400" b="1" i="0" dirty="0">
                <a:solidFill>
                  <a:srgbClr val="FF0000"/>
                </a:solidFill>
                <a:latin typeface="楷体" pitchFamily="49" charset="-122"/>
                <a:ea typeface="楷体" pitchFamily="49" charset="-122"/>
              </a:rPr>
              <a:t>进入</a:t>
            </a:r>
            <a:r>
              <a:rPr lang="zh-CN" altLang="en-US" sz="2400" i="0" dirty="0">
                <a:latin typeface="楷体" pitchFamily="49" charset="-122"/>
                <a:ea typeface="楷体" pitchFamily="49" charset="-122"/>
              </a:rPr>
              <a:t>。在这个阶段，测试人员需要对需求有完整的</a:t>
            </a:r>
            <a:r>
              <a:rPr lang="zh-CN" altLang="en-US" sz="2400" b="1" i="0" dirty="0">
                <a:solidFill>
                  <a:srgbClr val="FF0000"/>
                </a:solidFill>
                <a:latin typeface="楷体" pitchFamily="49" charset="-122"/>
                <a:ea typeface="楷体" pitchFamily="49" charset="-122"/>
              </a:rPr>
              <a:t>理解</a:t>
            </a:r>
            <a:r>
              <a:rPr lang="zh-CN" altLang="en-US" sz="2400" i="0" dirty="0">
                <a:latin typeface="楷体" pitchFamily="49" charset="-122"/>
                <a:ea typeface="楷体" pitchFamily="49" charset="-122"/>
              </a:rPr>
              <a:t>，还需要对需求文档进行</a:t>
            </a:r>
            <a:r>
              <a:rPr lang="zh-CN" altLang="en-US" sz="2400" b="1" i="0" dirty="0">
                <a:solidFill>
                  <a:srgbClr val="FF0000"/>
                </a:solidFill>
                <a:latin typeface="楷体" pitchFamily="49" charset="-122"/>
                <a:ea typeface="楷体" pitchFamily="49" charset="-122"/>
              </a:rPr>
              <a:t>测试</a:t>
            </a:r>
            <a:r>
              <a:rPr lang="zh-CN" altLang="en-US" sz="2400" i="0" dirty="0">
                <a:latin typeface="楷体" pitchFamily="49" charset="-122"/>
                <a:ea typeface="楷体" pitchFamily="49" charset="-122"/>
              </a:rPr>
              <a:t>。并基于软件需求获得</a:t>
            </a:r>
            <a:r>
              <a:rPr lang="zh-CN" altLang="en-US" sz="2400" b="1" i="0" dirty="0">
                <a:solidFill>
                  <a:srgbClr val="FF0000"/>
                </a:solidFill>
                <a:latin typeface="楷体" pitchFamily="49" charset="-122"/>
                <a:ea typeface="楷体" pitchFamily="49" charset="-122"/>
              </a:rPr>
              <a:t>测试需求</a:t>
            </a:r>
            <a:r>
              <a:rPr lang="zh-CN" altLang="en-US" sz="2400" i="0" dirty="0">
                <a:latin typeface="楷体" pitchFamily="49" charset="-122"/>
                <a:ea typeface="楷体" pitchFamily="49" charset="-122"/>
              </a:rPr>
              <a:t>。</a:t>
            </a:r>
            <a:endParaRPr kumimoji="0" lang="zh-CN" altLang="en-US" sz="2400" b="0" i="1" u="none" strike="noStrike" cap="none" normalizeH="0" baseline="0" dirty="0">
              <a:ln>
                <a:noFill/>
              </a:ln>
              <a:solidFill>
                <a:schemeClr val="tx1"/>
              </a:solidFill>
              <a:effectLst/>
              <a:latin typeface="Arial" charset="0"/>
              <a:ea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533400" y="1066800"/>
            <a:ext cx="8001000" cy="5257800"/>
          </a:xfrm>
        </p:spPr>
        <p:txBody>
          <a:bodyPr/>
          <a:lstStyle/>
          <a:p>
            <a:pPr eaLnBrk="1" hangingPunct="1">
              <a:lnSpc>
                <a:spcPct val="120000"/>
              </a:lnSpc>
            </a:pPr>
            <a:r>
              <a:rPr lang="zh-CN" altLang="en-US" dirty="0">
                <a:latin typeface="宋体" charset="-122"/>
              </a:rPr>
              <a:t>测试团队需要</a:t>
            </a:r>
            <a:r>
              <a:rPr lang="zh-CN" altLang="en-US" dirty="0">
                <a:solidFill>
                  <a:srgbClr val="FF0000"/>
                </a:solidFill>
                <a:latin typeface="宋体" charset="-122"/>
              </a:rPr>
              <a:t>清晰、明确、可测试</a:t>
            </a:r>
            <a:r>
              <a:rPr lang="zh-CN" altLang="en-US" dirty="0">
                <a:latin typeface="宋体" charset="-122"/>
              </a:rPr>
              <a:t>的需求说明书以便开始测试计划和测试设计工作。</a:t>
            </a:r>
          </a:p>
          <a:p>
            <a:pPr eaLnBrk="1" hangingPunct="1">
              <a:lnSpc>
                <a:spcPct val="120000"/>
              </a:lnSpc>
            </a:pPr>
            <a:r>
              <a:rPr lang="zh-CN" altLang="en-US" dirty="0">
                <a:latin typeface="宋体" charset="-122"/>
              </a:rPr>
              <a:t>测试团队通过对需求的分析实现</a:t>
            </a:r>
            <a:r>
              <a:rPr lang="zh-CN" altLang="en-US" dirty="0">
                <a:solidFill>
                  <a:srgbClr val="FF0000"/>
                </a:solidFill>
                <a:latin typeface="宋体" charset="-122"/>
              </a:rPr>
              <a:t>对需求的静态测试</a:t>
            </a:r>
            <a:r>
              <a:rPr lang="zh-CN" altLang="en-US" dirty="0">
                <a:latin typeface="宋体" charset="-122"/>
              </a:rPr>
              <a:t>，尽量在早期发现问题，减小后期修改的代价。</a:t>
            </a:r>
          </a:p>
          <a:p>
            <a:pPr eaLnBrk="1" hangingPunct="1">
              <a:lnSpc>
                <a:spcPct val="120000"/>
              </a:lnSpc>
            </a:pPr>
            <a:r>
              <a:rPr lang="zh-CN" altLang="en-US" dirty="0">
                <a:latin typeface="宋体" charset="-122"/>
              </a:rPr>
              <a:t>因此，测试人员需要在需求分析阶段开始介入测试工作。</a:t>
            </a:r>
            <a:r>
              <a:rPr lang="zh-CN" altLang="en-US" sz="3600" dirty="0">
                <a:latin typeface="宋体" charset="-122"/>
              </a:rPr>
              <a:t> </a:t>
            </a:r>
          </a:p>
        </p:txBody>
      </p:sp>
      <p:sp>
        <p:nvSpPr>
          <p:cNvPr id="3" name="标题 1"/>
          <p:cNvSpPr txBox="1">
            <a:spLocks/>
          </p:cNvSpPr>
          <p:nvPr/>
        </p:nvSpPr>
        <p:spPr bwMode="auto">
          <a:xfrm>
            <a:off x="1079500" y="76200"/>
            <a:ext cx="6372225"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1" i="0" u="none" strike="noStrike" kern="0" cap="none" spc="0" normalizeH="0" baseline="0" noProof="0">
                <a:ln>
                  <a:noFill/>
                </a:ln>
                <a:solidFill>
                  <a:schemeClr val="tx1"/>
                </a:solidFill>
                <a:effectLst/>
                <a:uLnTx/>
                <a:uFillTx/>
                <a:latin typeface="+mj-lt"/>
                <a:ea typeface="+mj-ea"/>
                <a:cs typeface="+mj-cs"/>
              </a:rPr>
              <a:t>分析和</a:t>
            </a:r>
            <a:r>
              <a:rPr kumimoji="0" lang="en-US" sz="3200" b="1" i="0" u="none" strike="noStrike" kern="0" cap="none" spc="0" normalizeH="0" baseline="0" noProof="0">
                <a:ln>
                  <a:noFill/>
                </a:ln>
                <a:solidFill>
                  <a:schemeClr val="tx1"/>
                </a:solidFill>
                <a:effectLst/>
                <a:uLnTx/>
                <a:uFillTx/>
                <a:latin typeface="+mj-lt"/>
                <a:ea typeface="+mj-ea"/>
                <a:cs typeface="+mj-cs"/>
              </a:rPr>
              <a:t>测试</a:t>
            </a:r>
            <a:r>
              <a:rPr kumimoji="0" lang="zh-CN" altLang="en-US" sz="3200" b="1" i="0" u="none" strike="noStrike" kern="0" cap="none" spc="0" normalizeH="0" baseline="0" noProof="0">
                <a:ln>
                  <a:noFill/>
                </a:ln>
                <a:solidFill>
                  <a:schemeClr val="tx1"/>
                </a:solidFill>
                <a:effectLst/>
                <a:uLnTx/>
                <a:uFillTx/>
                <a:latin typeface="+mj-lt"/>
                <a:ea typeface="+mj-ea"/>
                <a:cs typeface="+mj-cs"/>
              </a:rPr>
              <a:t>软件需求</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457200" y="990600"/>
            <a:ext cx="8077200" cy="4419600"/>
          </a:xfrm>
        </p:spPr>
        <p:txBody>
          <a:bodyPr/>
          <a:lstStyle/>
          <a:p>
            <a:pPr eaLnBrk="1" hangingPunct="1">
              <a:lnSpc>
                <a:spcPct val="120000"/>
              </a:lnSpc>
            </a:pPr>
            <a:r>
              <a:rPr lang="zh-CN" altLang="en-US" sz="2400" dirty="0">
                <a:solidFill>
                  <a:srgbClr val="FF0000"/>
                </a:solidFill>
                <a:latin typeface="宋体" charset="-122"/>
              </a:rPr>
              <a:t> </a:t>
            </a:r>
            <a:r>
              <a:rPr lang="zh-CN" altLang="en-US" dirty="0">
                <a:solidFill>
                  <a:srgbClr val="FF0000"/>
                </a:solidFill>
                <a:latin typeface="宋体" charset="-122"/>
              </a:rPr>
              <a:t>测试人员必须在需求阶段就进入原因：</a:t>
            </a:r>
            <a:endParaRPr lang="zh-CN" altLang="en-US" sz="2400" dirty="0">
              <a:solidFill>
                <a:srgbClr val="FF0000"/>
              </a:solidFill>
              <a:latin typeface="宋体" charset="-122"/>
            </a:endParaRPr>
          </a:p>
          <a:p>
            <a:pPr eaLnBrk="1" hangingPunct="1">
              <a:lnSpc>
                <a:spcPct val="120000"/>
              </a:lnSpc>
              <a:buFont typeface="Arial" charset="0"/>
              <a:buNone/>
            </a:pPr>
            <a:r>
              <a:rPr lang="zh-CN" altLang="en-US" sz="2400" dirty="0">
                <a:latin typeface="宋体" charset="-122"/>
              </a:rPr>
              <a:t>  (1) 测试人员需要在了解需求的情况下</a:t>
            </a:r>
            <a:r>
              <a:rPr lang="zh-CN" altLang="en-US" sz="2400" dirty="0">
                <a:solidFill>
                  <a:srgbClr val="0000FF"/>
                </a:solidFill>
                <a:latin typeface="宋体" charset="-122"/>
              </a:rPr>
              <a:t>编写测试计划、测试用例</a:t>
            </a:r>
            <a:r>
              <a:rPr lang="zh-CN" altLang="en-US" sz="2400" dirty="0">
                <a:latin typeface="宋体" charset="-122"/>
              </a:rPr>
              <a:t>、准备测试环境。</a:t>
            </a:r>
          </a:p>
          <a:p>
            <a:pPr eaLnBrk="1" hangingPunct="1">
              <a:lnSpc>
                <a:spcPct val="120000"/>
              </a:lnSpc>
              <a:buFont typeface="Arial" charset="0"/>
              <a:buNone/>
            </a:pPr>
            <a:r>
              <a:rPr lang="zh-CN" altLang="en-US" sz="2400" dirty="0">
                <a:latin typeface="宋体" charset="-122"/>
              </a:rPr>
              <a:t>  (2) </a:t>
            </a:r>
            <a:r>
              <a:rPr lang="zh-CN" altLang="en-US" sz="2400" dirty="0">
                <a:solidFill>
                  <a:srgbClr val="0000FF"/>
                </a:solidFill>
                <a:latin typeface="宋体" charset="-122"/>
              </a:rPr>
              <a:t>需求文档</a:t>
            </a:r>
            <a:r>
              <a:rPr lang="zh-CN" altLang="en-US" sz="2400" dirty="0">
                <a:latin typeface="宋体" charset="-122"/>
              </a:rPr>
              <a:t>本身也需要被测试人员进行</a:t>
            </a:r>
            <a:r>
              <a:rPr lang="zh-CN" altLang="en-US" sz="2400" dirty="0">
                <a:solidFill>
                  <a:srgbClr val="0000FF"/>
                </a:solidFill>
                <a:latin typeface="宋体" charset="-122"/>
              </a:rPr>
              <a:t>测试</a:t>
            </a:r>
            <a:r>
              <a:rPr lang="zh-CN" altLang="en-US" sz="2400" dirty="0">
                <a:latin typeface="宋体" charset="-122"/>
              </a:rPr>
              <a:t>。 </a:t>
            </a:r>
          </a:p>
          <a:p>
            <a:pPr eaLnBrk="1" hangingPunct="1">
              <a:lnSpc>
                <a:spcPct val="120000"/>
              </a:lnSpc>
              <a:buFont typeface="Arial" charset="0"/>
              <a:buNone/>
            </a:pPr>
            <a:r>
              <a:rPr lang="zh-CN" altLang="en-US" sz="2400" dirty="0">
                <a:latin typeface="宋体" charset="-122"/>
              </a:rPr>
              <a:t>  (3) </a:t>
            </a:r>
            <a:r>
              <a:rPr lang="zh-CN" altLang="en-US" sz="2400" dirty="0">
                <a:solidFill>
                  <a:srgbClr val="FF0000"/>
                </a:solidFill>
                <a:latin typeface="宋体" charset="-122"/>
              </a:rPr>
              <a:t>估算工作量</a:t>
            </a:r>
            <a:r>
              <a:rPr lang="zh-CN" altLang="en-US" sz="2400" dirty="0">
                <a:latin typeface="宋体" charset="-122"/>
              </a:rPr>
              <a:t>，估算项目成本，编写开发计划。如果在此阶段不考虑测试本身的工作量和成本、测试工作需要持续的时间，那么对于整个项目的工作量、成本和时间的估算就会产生很大的偏差。</a:t>
            </a:r>
          </a:p>
        </p:txBody>
      </p:sp>
      <p:sp>
        <p:nvSpPr>
          <p:cNvPr id="4" name="标题 1"/>
          <p:cNvSpPr txBox="1">
            <a:spLocks/>
          </p:cNvSpPr>
          <p:nvPr/>
        </p:nvSpPr>
        <p:spPr bwMode="auto">
          <a:xfrm>
            <a:off x="1079500" y="76200"/>
            <a:ext cx="6372225"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1" i="0" u="none" strike="noStrike" kern="0" cap="none" spc="0" normalizeH="0" baseline="0" noProof="0">
                <a:ln>
                  <a:noFill/>
                </a:ln>
                <a:solidFill>
                  <a:schemeClr val="tx1"/>
                </a:solidFill>
                <a:effectLst/>
                <a:uLnTx/>
                <a:uFillTx/>
                <a:latin typeface="+mj-lt"/>
                <a:ea typeface="+mj-ea"/>
                <a:cs typeface="+mj-cs"/>
              </a:rPr>
              <a:t>分析和</a:t>
            </a:r>
            <a:r>
              <a:rPr kumimoji="0" lang="en-US" sz="3200" b="1" i="0" u="none" strike="noStrike" kern="0" cap="none" spc="0" normalizeH="0" baseline="0" noProof="0">
                <a:ln>
                  <a:noFill/>
                </a:ln>
                <a:solidFill>
                  <a:schemeClr val="tx1"/>
                </a:solidFill>
                <a:effectLst/>
                <a:uLnTx/>
                <a:uFillTx/>
                <a:latin typeface="+mj-lt"/>
                <a:ea typeface="+mj-ea"/>
                <a:cs typeface="+mj-cs"/>
              </a:rPr>
              <a:t>测试</a:t>
            </a:r>
            <a:r>
              <a:rPr kumimoji="0" lang="zh-CN" altLang="en-US" sz="3200" b="1" i="0" u="none" strike="noStrike" kern="0" cap="none" spc="0" normalizeH="0" baseline="0" noProof="0">
                <a:ln>
                  <a:noFill/>
                </a:ln>
                <a:solidFill>
                  <a:schemeClr val="tx1"/>
                </a:solidFill>
                <a:effectLst/>
                <a:uLnTx/>
                <a:uFillTx/>
                <a:latin typeface="+mj-lt"/>
                <a:ea typeface="+mj-ea"/>
                <a:cs typeface="+mj-cs"/>
              </a:rPr>
              <a:t>软件需求</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533400" y="990600"/>
            <a:ext cx="7772400" cy="5105400"/>
          </a:xfrm>
        </p:spPr>
        <p:txBody>
          <a:bodyPr/>
          <a:lstStyle/>
          <a:p>
            <a:pPr eaLnBrk="1" hangingPunct="1">
              <a:lnSpc>
                <a:spcPct val="120000"/>
              </a:lnSpc>
              <a:buFont typeface="Arial" charset="0"/>
              <a:buNone/>
            </a:pPr>
            <a:r>
              <a:rPr lang="zh-CN" altLang="en-US" sz="2800" dirty="0">
                <a:solidFill>
                  <a:srgbClr val="FFCC00"/>
                </a:solidFill>
                <a:latin typeface="宋体" charset="-122"/>
              </a:rPr>
              <a:t>  </a:t>
            </a:r>
            <a:r>
              <a:rPr lang="zh-CN" altLang="en-US" sz="2800" dirty="0">
                <a:solidFill>
                  <a:srgbClr val="FF0000"/>
                </a:solidFill>
                <a:latin typeface="宋体" charset="-122"/>
              </a:rPr>
              <a:t>需求分析中</a:t>
            </a:r>
            <a:r>
              <a:rPr lang="zh-CN" altLang="en-US" sz="2800" dirty="0">
                <a:solidFill>
                  <a:srgbClr val="0000FF"/>
                </a:solidFill>
                <a:latin typeface="宋体" charset="-122"/>
              </a:rPr>
              <a:t>测试人员</a:t>
            </a:r>
            <a:r>
              <a:rPr lang="zh-CN" altLang="en-US" sz="2800" dirty="0">
                <a:solidFill>
                  <a:srgbClr val="FF0000"/>
                </a:solidFill>
                <a:latin typeface="宋体" charset="-122"/>
              </a:rPr>
              <a:t>工作（简）</a:t>
            </a:r>
          </a:p>
          <a:p>
            <a:pPr lvl="1" eaLnBrk="1" hangingPunct="1">
              <a:lnSpc>
                <a:spcPct val="120000"/>
              </a:lnSpc>
            </a:pPr>
            <a:r>
              <a:rPr lang="zh-CN" altLang="en-US" b="1" dirty="0">
                <a:solidFill>
                  <a:schemeClr val="tx2"/>
                </a:solidFill>
                <a:latin typeface="宋体" charset="-122"/>
              </a:rPr>
              <a:t>理解需求，参与审核需求文档</a:t>
            </a:r>
          </a:p>
          <a:p>
            <a:pPr lvl="1" eaLnBrk="1" hangingPunct="1">
              <a:lnSpc>
                <a:spcPct val="120000"/>
              </a:lnSpc>
            </a:pPr>
            <a:r>
              <a:rPr lang="zh-CN" altLang="en-US" b="1" dirty="0">
                <a:solidFill>
                  <a:schemeClr val="tx2"/>
                </a:solidFill>
                <a:latin typeface="宋体" charset="-122"/>
              </a:rPr>
              <a:t>理解项目的目标、限制，了解用户应用背景</a:t>
            </a:r>
          </a:p>
          <a:p>
            <a:pPr lvl="1" eaLnBrk="1" hangingPunct="1">
              <a:lnSpc>
                <a:spcPct val="120000"/>
              </a:lnSpc>
            </a:pPr>
            <a:r>
              <a:rPr lang="zh-CN" altLang="en-US" b="1" dirty="0">
                <a:solidFill>
                  <a:srgbClr val="A50021"/>
                </a:solidFill>
                <a:latin typeface="宋体" charset="-122"/>
              </a:rPr>
              <a:t>编写测试计划</a:t>
            </a:r>
          </a:p>
          <a:p>
            <a:pPr lvl="1" eaLnBrk="1" hangingPunct="1">
              <a:lnSpc>
                <a:spcPct val="120000"/>
              </a:lnSpc>
            </a:pPr>
            <a:r>
              <a:rPr lang="zh-CN" altLang="en-US" b="1" dirty="0">
                <a:solidFill>
                  <a:schemeClr val="tx2"/>
                </a:solidFill>
                <a:latin typeface="宋体" charset="-122"/>
              </a:rPr>
              <a:t>准备资源</a:t>
            </a:r>
          </a:p>
          <a:p>
            <a:pPr lvl="2" eaLnBrk="1" hangingPunct="1">
              <a:lnSpc>
                <a:spcPct val="120000"/>
              </a:lnSpc>
            </a:pPr>
            <a:r>
              <a:rPr lang="zh-CN" altLang="en-US" sz="2000" b="0" dirty="0"/>
              <a:t>包括了</a:t>
            </a:r>
            <a:r>
              <a:rPr lang="zh-CN" altLang="en-US" sz="2000" b="0" dirty="0">
                <a:solidFill>
                  <a:srgbClr val="FF0000"/>
                </a:solidFill>
              </a:rPr>
              <a:t>人员、资金、设备、工具软件</a:t>
            </a:r>
            <a:r>
              <a:rPr lang="zh-CN" altLang="en-US" sz="2000" b="0" dirty="0"/>
              <a:t>。如果测试人员对所测试的软件应用</a:t>
            </a:r>
            <a:r>
              <a:rPr lang="zh-CN" altLang="en-US" sz="2000" b="0" dirty="0">
                <a:solidFill>
                  <a:srgbClr val="0000FF"/>
                </a:solidFill>
              </a:rPr>
              <a:t>领域不熟悉</a:t>
            </a:r>
            <a:r>
              <a:rPr lang="zh-CN" altLang="en-US" sz="2000" b="0" dirty="0"/>
              <a:t>，要进行相应的培训。在很多时候，需要购买设备来建立测试环境；</a:t>
            </a:r>
          </a:p>
        </p:txBody>
      </p:sp>
      <p:sp>
        <p:nvSpPr>
          <p:cNvPr id="3" name="标题 1"/>
          <p:cNvSpPr txBox="1">
            <a:spLocks/>
          </p:cNvSpPr>
          <p:nvPr/>
        </p:nvSpPr>
        <p:spPr bwMode="auto">
          <a:xfrm>
            <a:off x="1079500" y="76200"/>
            <a:ext cx="6372225"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1" i="0" u="none" strike="noStrike" kern="0" cap="none" spc="0" normalizeH="0" baseline="0" noProof="0" dirty="0">
                <a:ln>
                  <a:noFill/>
                </a:ln>
                <a:solidFill>
                  <a:schemeClr val="tx1"/>
                </a:solidFill>
                <a:effectLst/>
                <a:uLnTx/>
                <a:uFillTx/>
                <a:latin typeface="+mj-lt"/>
                <a:ea typeface="+mj-ea"/>
                <a:cs typeface="+mj-cs"/>
              </a:rPr>
              <a:t>分析和</a:t>
            </a:r>
            <a:r>
              <a:rPr kumimoji="0" lang="en-US" sz="3200" b="1" i="0" u="none" strike="noStrike" kern="0" cap="none" spc="0" normalizeH="0" baseline="0" noProof="0" dirty="0" err="1">
                <a:ln>
                  <a:noFill/>
                </a:ln>
                <a:solidFill>
                  <a:schemeClr val="tx1"/>
                </a:solidFill>
                <a:effectLst/>
                <a:uLnTx/>
                <a:uFillTx/>
                <a:latin typeface="+mj-lt"/>
                <a:ea typeface="+mj-ea"/>
                <a:cs typeface="+mj-cs"/>
              </a:rPr>
              <a:t>测试</a:t>
            </a:r>
            <a:r>
              <a:rPr kumimoji="0" lang="zh-CN" altLang="en-US" sz="3200" b="1" i="0" u="none" strike="noStrike" kern="0" cap="none" spc="0" normalizeH="0" baseline="0" noProof="0" dirty="0">
                <a:ln>
                  <a:noFill/>
                </a:ln>
                <a:solidFill>
                  <a:schemeClr val="tx1"/>
                </a:solidFill>
                <a:effectLst/>
                <a:uLnTx/>
                <a:uFillTx/>
                <a:latin typeface="+mj-lt"/>
                <a:ea typeface="+mj-ea"/>
                <a:cs typeface="+mj-cs"/>
              </a:rPr>
              <a:t>软件需求</a:t>
            </a:r>
          </a:p>
        </p:txBody>
      </p:sp>
      <p:sp>
        <p:nvSpPr>
          <p:cNvPr id="2" name="文本框 1">
            <a:extLst>
              <a:ext uri="{FF2B5EF4-FFF2-40B4-BE49-F238E27FC236}">
                <a16:creationId xmlns:a16="http://schemas.microsoft.com/office/drawing/2014/main" id="{EAD8ABAF-A7A0-DE4D-89A9-5F542B614289}"/>
              </a:ext>
            </a:extLst>
          </p:cNvPr>
          <p:cNvSpPr txBox="1"/>
          <p:nvPr/>
        </p:nvSpPr>
        <p:spPr>
          <a:xfrm>
            <a:off x="6118225" y="914400"/>
            <a:ext cx="2667000" cy="1267398"/>
          </a:xfrm>
          <a:prstGeom prst="rect">
            <a:avLst/>
          </a:prstGeom>
          <a:noFill/>
        </p:spPr>
        <p:txBody>
          <a:bodyPr wrap="square" rtlCol="0">
            <a:spAutoFit/>
          </a:bodyPr>
          <a:lstStyle/>
          <a:p>
            <a:pPr algn="l">
              <a:lnSpc>
                <a:spcPct val="130000"/>
              </a:lnSpc>
            </a:pPr>
            <a:r>
              <a:rPr kumimoji="1" lang="zh-CN" altLang="en-US" sz="2000" b="1" i="0" dirty="0">
                <a:solidFill>
                  <a:srgbClr val="006600"/>
                </a:solidFill>
                <a:latin typeface="Kaiti SC" panose="02010600040101010101" pitchFamily="2" charset="-122"/>
                <a:ea typeface="Kaiti SC" panose="02010600040101010101" pitchFamily="2" charset="-122"/>
              </a:rPr>
              <a:t>客户、需求、设计、高层管理、质量保证、测试人员</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34">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3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t>分析和</a:t>
            </a:r>
            <a:r>
              <a:rPr lang="en-US" altLang="zh-CN" dirty="0" err="1"/>
              <a:t>测试</a:t>
            </a:r>
            <a:r>
              <a:rPr lang="zh-CN" altLang="en-US" dirty="0"/>
              <a:t>软件需求</a:t>
            </a:r>
          </a:p>
        </p:txBody>
      </p:sp>
      <p:sp>
        <p:nvSpPr>
          <p:cNvPr id="3" name="内容占位符 2"/>
          <p:cNvSpPr>
            <a:spLocks noGrp="1"/>
          </p:cNvSpPr>
          <p:nvPr>
            <p:ph idx="1"/>
          </p:nvPr>
        </p:nvSpPr>
        <p:spPr/>
        <p:txBody>
          <a:bodyPr/>
          <a:lstStyle/>
          <a:p>
            <a:r>
              <a:rPr lang="zh-CN" altLang="en-US"/>
              <a:t>定义测试需求</a:t>
            </a:r>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15</a:t>
            </a:fld>
            <a:endParaRPr lang="en-US" altLang="zh-CN"/>
          </a:p>
        </p:txBody>
      </p:sp>
      <p:grpSp>
        <p:nvGrpSpPr>
          <p:cNvPr id="5" name="Group 3"/>
          <p:cNvGrpSpPr>
            <a:grpSpLocks/>
          </p:cNvGrpSpPr>
          <p:nvPr/>
        </p:nvGrpSpPr>
        <p:grpSpPr bwMode="auto">
          <a:xfrm>
            <a:off x="304800" y="2060575"/>
            <a:ext cx="1828800" cy="2308225"/>
            <a:chOff x="96" y="1202"/>
            <a:chExt cx="1333" cy="1454"/>
          </a:xfrm>
        </p:grpSpPr>
        <p:sp>
          <p:nvSpPr>
            <p:cNvPr id="6" name="Freeform 4"/>
            <p:cNvSpPr>
              <a:spLocks/>
            </p:cNvSpPr>
            <p:nvPr/>
          </p:nvSpPr>
          <p:spPr bwMode="auto">
            <a:xfrm>
              <a:off x="96" y="1202"/>
              <a:ext cx="1333" cy="1454"/>
            </a:xfrm>
            <a:custGeom>
              <a:avLst/>
              <a:gdLst/>
              <a:ahLst/>
              <a:cxnLst>
                <a:cxn ang="0">
                  <a:pos x="874" y="1320"/>
                </a:cxn>
                <a:cxn ang="0">
                  <a:pos x="888" y="1257"/>
                </a:cxn>
                <a:cxn ang="0">
                  <a:pos x="937" y="1222"/>
                </a:cxn>
                <a:cxn ang="0">
                  <a:pos x="1093" y="1189"/>
                </a:cxn>
                <a:cxn ang="0">
                  <a:pos x="1172" y="1155"/>
                </a:cxn>
                <a:cxn ang="0">
                  <a:pos x="1200" y="1120"/>
                </a:cxn>
                <a:cxn ang="0">
                  <a:pos x="1198" y="1036"/>
                </a:cxn>
                <a:cxn ang="0">
                  <a:pos x="1193" y="919"/>
                </a:cxn>
                <a:cxn ang="0">
                  <a:pos x="1214" y="840"/>
                </a:cxn>
                <a:cxn ang="0">
                  <a:pos x="1265" y="805"/>
                </a:cxn>
                <a:cxn ang="0">
                  <a:pos x="1323" y="777"/>
                </a:cxn>
                <a:cxn ang="0">
                  <a:pos x="1332" y="743"/>
                </a:cxn>
                <a:cxn ang="0">
                  <a:pos x="1302" y="705"/>
                </a:cxn>
                <a:cxn ang="0">
                  <a:pos x="1186" y="559"/>
                </a:cxn>
                <a:cxn ang="0">
                  <a:pos x="1204" y="517"/>
                </a:cxn>
                <a:cxn ang="0">
                  <a:pos x="1232" y="424"/>
                </a:cxn>
                <a:cxn ang="0">
                  <a:pos x="1207" y="288"/>
                </a:cxn>
                <a:cxn ang="0">
                  <a:pos x="1139" y="153"/>
                </a:cxn>
                <a:cxn ang="0">
                  <a:pos x="1056" y="65"/>
                </a:cxn>
                <a:cxn ang="0">
                  <a:pos x="902" y="11"/>
                </a:cxn>
                <a:cxn ang="0">
                  <a:pos x="723" y="0"/>
                </a:cxn>
                <a:cxn ang="0">
                  <a:pos x="562" y="14"/>
                </a:cxn>
                <a:cxn ang="0">
                  <a:pos x="413" y="58"/>
                </a:cxn>
                <a:cxn ang="0">
                  <a:pos x="241" y="163"/>
                </a:cxn>
                <a:cxn ang="0">
                  <a:pos x="158" y="237"/>
                </a:cxn>
                <a:cxn ang="0">
                  <a:pos x="72" y="351"/>
                </a:cxn>
                <a:cxn ang="0">
                  <a:pos x="9" y="499"/>
                </a:cxn>
                <a:cxn ang="0">
                  <a:pos x="4" y="631"/>
                </a:cxn>
                <a:cxn ang="0">
                  <a:pos x="41" y="750"/>
                </a:cxn>
                <a:cxn ang="0">
                  <a:pos x="214" y="1010"/>
                </a:cxn>
                <a:cxn ang="0">
                  <a:pos x="270" y="1124"/>
                </a:cxn>
                <a:cxn ang="0">
                  <a:pos x="283" y="1201"/>
                </a:cxn>
                <a:cxn ang="0">
                  <a:pos x="288" y="1306"/>
                </a:cxn>
                <a:cxn ang="0">
                  <a:pos x="874" y="1453"/>
                </a:cxn>
              </a:cxnLst>
              <a:rect l="0" t="0" r="r" b="b"/>
              <a:pathLst>
                <a:path w="1333" h="1454">
                  <a:moveTo>
                    <a:pt x="874" y="1453"/>
                  </a:moveTo>
                  <a:lnTo>
                    <a:pt x="874" y="1320"/>
                  </a:lnTo>
                  <a:lnTo>
                    <a:pt x="879" y="1289"/>
                  </a:lnTo>
                  <a:lnTo>
                    <a:pt x="888" y="1257"/>
                  </a:lnTo>
                  <a:lnTo>
                    <a:pt x="907" y="1234"/>
                  </a:lnTo>
                  <a:lnTo>
                    <a:pt x="937" y="1222"/>
                  </a:lnTo>
                  <a:lnTo>
                    <a:pt x="1035" y="1201"/>
                  </a:lnTo>
                  <a:lnTo>
                    <a:pt x="1093" y="1189"/>
                  </a:lnTo>
                  <a:lnTo>
                    <a:pt x="1139" y="1171"/>
                  </a:lnTo>
                  <a:lnTo>
                    <a:pt x="1172" y="1155"/>
                  </a:lnTo>
                  <a:lnTo>
                    <a:pt x="1188" y="1140"/>
                  </a:lnTo>
                  <a:lnTo>
                    <a:pt x="1200" y="1120"/>
                  </a:lnTo>
                  <a:lnTo>
                    <a:pt x="1200" y="1083"/>
                  </a:lnTo>
                  <a:lnTo>
                    <a:pt x="1198" y="1036"/>
                  </a:lnTo>
                  <a:lnTo>
                    <a:pt x="1193" y="973"/>
                  </a:lnTo>
                  <a:lnTo>
                    <a:pt x="1193" y="919"/>
                  </a:lnTo>
                  <a:lnTo>
                    <a:pt x="1200" y="870"/>
                  </a:lnTo>
                  <a:lnTo>
                    <a:pt x="1214" y="840"/>
                  </a:lnTo>
                  <a:lnTo>
                    <a:pt x="1232" y="819"/>
                  </a:lnTo>
                  <a:lnTo>
                    <a:pt x="1265" y="805"/>
                  </a:lnTo>
                  <a:lnTo>
                    <a:pt x="1309" y="789"/>
                  </a:lnTo>
                  <a:lnTo>
                    <a:pt x="1323" y="777"/>
                  </a:lnTo>
                  <a:lnTo>
                    <a:pt x="1332" y="763"/>
                  </a:lnTo>
                  <a:lnTo>
                    <a:pt x="1332" y="743"/>
                  </a:lnTo>
                  <a:lnTo>
                    <a:pt x="1316" y="721"/>
                  </a:lnTo>
                  <a:lnTo>
                    <a:pt x="1302" y="705"/>
                  </a:lnTo>
                  <a:lnTo>
                    <a:pt x="1195" y="570"/>
                  </a:lnTo>
                  <a:lnTo>
                    <a:pt x="1186" y="559"/>
                  </a:lnTo>
                  <a:lnTo>
                    <a:pt x="1191" y="538"/>
                  </a:lnTo>
                  <a:lnTo>
                    <a:pt x="1204" y="517"/>
                  </a:lnTo>
                  <a:lnTo>
                    <a:pt x="1225" y="461"/>
                  </a:lnTo>
                  <a:lnTo>
                    <a:pt x="1232" y="424"/>
                  </a:lnTo>
                  <a:lnTo>
                    <a:pt x="1232" y="369"/>
                  </a:lnTo>
                  <a:lnTo>
                    <a:pt x="1207" y="288"/>
                  </a:lnTo>
                  <a:lnTo>
                    <a:pt x="1181" y="229"/>
                  </a:lnTo>
                  <a:lnTo>
                    <a:pt x="1139" y="153"/>
                  </a:lnTo>
                  <a:lnTo>
                    <a:pt x="1100" y="107"/>
                  </a:lnTo>
                  <a:lnTo>
                    <a:pt x="1056" y="65"/>
                  </a:lnTo>
                  <a:lnTo>
                    <a:pt x="995" y="33"/>
                  </a:lnTo>
                  <a:lnTo>
                    <a:pt x="902" y="11"/>
                  </a:lnTo>
                  <a:lnTo>
                    <a:pt x="814" y="2"/>
                  </a:lnTo>
                  <a:lnTo>
                    <a:pt x="723" y="0"/>
                  </a:lnTo>
                  <a:lnTo>
                    <a:pt x="635" y="4"/>
                  </a:lnTo>
                  <a:lnTo>
                    <a:pt x="562" y="14"/>
                  </a:lnTo>
                  <a:lnTo>
                    <a:pt x="493" y="28"/>
                  </a:lnTo>
                  <a:lnTo>
                    <a:pt x="413" y="58"/>
                  </a:lnTo>
                  <a:lnTo>
                    <a:pt x="337" y="97"/>
                  </a:lnTo>
                  <a:lnTo>
                    <a:pt x="241" y="163"/>
                  </a:lnTo>
                  <a:lnTo>
                    <a:pt x="197" y="198"/>
                  </a:lnTo>
                  <a:lnTo>
                    <a:pt x="158" y="237"/>
                  </a:lnTo>
                  <a:lnTo>
                    <a:pt x="114" y="288"/>
                  </a:lnTo>
                  <a:lnTo>
                    <a:pt x="72" y="351"/>
                  </a:lnTo>
                  <a:lnTo>
                    <a:pt x="30" y="430"/>
                  </a:lnTo>
                  <a:lnTo>
                    <a:pt x="9" y="499"/>
                  </a:lnTo>
                  <a:lnTo>
                    <a:pt x="0" y="573"/>
                  </a:lnTo>
                  <a:lnTo>
                    <a:pt x="4" y="631"/>
                  </a:lnTo>
                  <a:lnTo>
                    <a:pt x="16" y="689"/>
                  </a:lnTo>
                  <a:lnTo>
                    <a:pt x="41" y="750"/>
                  </a:lnTo>
                  <a:lnTo>
                    <a:pt x="116" y="867"/>
                  </a:lnTo>
                  <a:lnTo>
                    <a:pt x="214" y="1010"/>
                  </a:lnTo>
                  <a:lnTo>
                    <a:pt x="253" y="1083"/>
                  </a:lnTo>
                  <a:lnTo>
                    <a:pt x="270" y="1124"/>
                  </a:lnTo>
                  <a:lnTo>
                    <a:pt x="279" y="1165"/>
                  </a:lnTo>
                  <a:lnTo>
                    <a:pt x="283" y="1201"/>
                  </a:lnTo>
                  <a:lnTo>
                    <a:pt x="286" y="1236"/>
                  </a:lnTo>
                  <a:lnTo>
                    <a:pt x="288" y="1306"/>
                  </a:lnTo>
                  <a:lnTo>
                    <a:pt x="279" y="1453"/>
                  </a:lnTo>
                  <a:lnTo>
                    <a:pt x="874" y="1453"/>
                  </a:lnTo>
                </a:path>
              </a:pathLst>
            </a:custGeom>
            <a:solidFill>
              <a:srgbClr val="FF8000"/>
            </a:solidFill>
            <a:ln w="12700" cap="rnd" cmpd="sng">
              <a:solidFill>
                <a:srgbClr val="000000"/>
              </a:solidFill>
              <a:prstDash val="solid"/>
              <a:round/>
              <a:headEnd/>
              <a:tailEnd/>
            </a:ln>
            <a:effectLst/>
          </p:spPr>
          <p:txBody>
            <a:bodyPr/>
            <a:lstStyle/>
            <a:p>
              <a:endParaRPr lang="zh-CN" altLang="en-US"/>
            </a:p>
          </p:txBody>
        </p:sp>
        <p:sp>
          <p:nvSpPr>
            <p:cNvPr id="7" name="Rectangle 5"/>
            <p:cNvSpPr>
              <a:spLocks noChangeArrowheads="1"/>
            </p:cNvSpPr>
            <p:nvPr/>
          </p:nvSpPr>
          <p:spPr bwMode="auto">
            <a:xfrm>
              <a:off x="614" y="1478"/>
              <a:ext cx="360" cy="989"/>
            </a:xfrm>
            <a:prstGeom prst="rect">
              <a:avLst/>
            </a:prstGeom>
            <a:noFill/>
            <a:ln w="9525">
              <a:noFill/>
              <a:miter lim="800000"/>
              <a:headEnd/>
              <a:tailEnd/>
            </a:ln>
            <a:effectLst/>
          </p:spPr>
          <p:txBody>
            <a:bodyPr wrap="none" lIns="92075" tIns="46038" rIns="92075" bIns="46038">
              <a:spAutoFit/>
            </a:bodyPr>
            <a:lstStyle/>
            <a:p>
              <a:pPr eaLnBrk="0" hangingPunct="0"/>
              <a:r>
                <a:rPr lang="zh-CN" altLang="en-US" sz="2400" b="1">
                  <a:solidFill>
                    <a:srgbClr val="002060"/>
                  </a:solidFill>
                  <a:effectLst>
                    <a:outerShdw blurRad="38100" dist="38100" dir="2700000" algn="tl">
                      <a:srgbClr val="FFFFFF"/>
                    </a:outerShdw>
                  </a:effectLst>
                  <a:latin typeface="楷体_GB2312" pitchFamily="49" charset="-122"/>
                  <a:ea typeface="楷体_GB2312" pitchFamily="49" charset="-122"/>
                </a:rPr>
                <a:t>用</a:t>
              </a:r>
            </a:p>
            <a:p>
              <a:pPr eaLnBrk="0" hangingPunct="0"/>
              <a:r>
                <a:rPr lang="zh-CN" altLang="en-US" sz="2400" b="1">
                  <a:solidFill>
                    <a:srgbClr val="002060"/>
                  </a:solidFill>
                  <a:effectLst>
                    <a:outerShdw blurRad="38100" dist="38100" dir="2700000" algn="tl">
                      <a:srgbClr val="FFFFFF"/>
                    </a:outerShdw>
                  </a:effectLst>
                  <a:latin typeface="楷体_GB2312" pitchFamily="49" charset="-122"/>
                  <a:ea typeface="楷体_GB2312" pitchFamily="49" charset="-122"/>
                </a:rPr>
                <a:t>户</a:t>
              </a:r>
            </a:p>
            <a:p>
              <a:pPr eaLnBrk="0" hangingPunct="0"/>
              <a:r>
                <a:rPr lang="zh-CN" altLang="en-US" sz="2400" b="1">
                  <a:solidFill>
                    <a:srgbClr val="002060"/>
                  </a:solidFill>
                  <a:effectLst>
                    <a:outerShdw blurRad="38100" dist="38100" dir="2700000" algn="tl">
                      <a:srgbClr val="FFFFFF"/>
                    </a:outerShdw>
                  </a:effectLst>
                  <a:latin typeface="楷体_GB2312" pitchFamily="49" charset="-122"/>
                  <a:ea typeface="楷体_GB2312" pitchFamily="49" charset="-122"/>
                </a:rPr>
                <a:t>需</a:t>
              </a:r>
            </a:p>
            <a:p>
              <a:pPr eaLnBrk="0" hangingPunct="0"/>
              <a:r>
                <a:rPr lang="zh-CN" altLang="en-US" sz="2400" b="1">
                  <a:solidFill>
                    <a:srgbClr val="002060"/>
                  </a:solidFill>
                  <a:effectLst>
                    <a:outerShdw blurRad="38100" dist="38100" dir="2700000" algn="tl">
                      <a:srgbClr val="FFFFFF"/>
                    </a:outerShdw>
                  </a:effectLst>
                  <a:latin typeface="楷体_GB2312" pitchFamily="49" charset="-122"/>
                  <a:ea typeface="楷体_GB2312" pitchFamily="49" charset="-122"/>
                </a:rPr>
                <a:t>求</a:t>
              </a:r>
            </a:p>
          </p:txBody>
        </p:sp>
      </p:grpSp>
      <p:sp>
        <p:nvSpPr>
          <p:cNvPr id="8" name="AutoShape 6"/>
          <p:cNvSpPr>
            <a:spLocks noChangeArrowheads="1"/>
          </p:cNvSpPr>
          <p:nvPr/>
        </p:nvSpPr>
        <p:spPr bwMode="auto">
          <a:xfrm>
            <a:off x="2692400" y="2692400"/>
            <a:ext cx="3937000" cy="711200"/>
          </a:xfrm>
          <a:prstGeom prst="rightArrow">
            <a:avLst>
              <a:gd name="adj1" fmla="val 75009"/>
              <a:gd name="adj2" fmla="val 231424"/>
            </a:avLst>
          </a:prstGeom>
          <a:solidFill>
            <a:srgbClr val="0000FF"/>
          </a:solidFill>
          <a:ln w="508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p>
            <a:pPr algn="ctr" eaLnBrk="0" hangingPunct="0"/>
            <a:r>
              <a:rPr lang="zh-CN" altLang="en-US" sz="2800">
                <a:solidFill>
                  <a:srgbClr val="66FF33"/>
                </a:solidFill>
                <a:effectLst>
                  <a:outerShdw blurRad="38100" dist="38100" dir="2700000" algn="tl">
                    <a:srgbClr val="000000"/>
                  </a:outerShdw>
                </a:effectLst>
                <a:latin typeface="楷体_GB2312" pitchFamily="49" charset="-122"/>
                <a:ea typeface="楷体_GB2312" pitchFamily="49" charset="-122"/>
              </a:rPr>
              <a:t>定义</a:t>
            </a:r>
          </a:p>
        </p:txBody>
      </p:sp>
      <p:grpSp>
        <p:nvGrpSpPr>
          <p:cNvPr id="9" name="Group 7"/>
          <p:cNvGrpSpPr>
            <a:grpSpLocks/>
          </p:cNvGrpSpPr>
          <p:nvPr/>
        </p:nvGrpSpPr>
        <p:grpSpPr bwMode="auto">
          <a:xfrm>
            <a:off x="7086600" y="2133600"/>
            <a:ext cx="1558925" cy="2216150"/>
            <a:chOff x="4442" y="1254"/>
            <a:chExt cx="1269" cy="1396"/>
          </a:xfrm>
        </p:grpSpPr>
        <p:graphicFrame>
          <p:nvGraphicFramePr>
            <p:cNvPr id="10" name="Object 8"/>
            <p:cNvGraphicFramePr>
              <a:graphicFrameLocks/>
            </p:cNvGraphicFramePr>
            <p:nvPr/>
          </p:nvGraphicFramePr>
          <p:xfrm>
            <a:off x="4442" y="1254"/>
            <a:ext cx="1269" cy="1396"/>
          </p:xfrm>
          <a:graphic>
            <a:graphicData uri="http://schemas.openxmlformats.org/presentationml/2006/ole">
              <mc:AlternateContent xmlns:mc="http://schemas.openxmlformats.org/markup-compatibility/2006">
                <mc:Choice xmlns:v="urn:schemas-microsoft-com:vml" Requires="v">
                  <p:oleObj spid="_x0000_s3165" name="剪辑" r:id="rId3" imgW="3657600" imgH="2214360" progId="">
                    <p:embed/>
                  </p:oleObj>
                </mc:Choice>
                <mc:Fallback>
                  <p:oleObj name="剪辑" r:id="rId3" imgW="3657600" imgH="2214360" progId="">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2" y="1254"/>
                          <a:ext cx="1269" cy="1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Rectangle 9"/>
            <p:cNvSpPr>
              <a:spLocks noChangeArrowheads="1"/>
            </p:cNvSpPr>
            <p:nvPr/>
          </p:nvSpPr>
          <p:spPr bwMode="auto">
            <a:xfrm rot="2160000">
              <a:off x="4890" y="1436"/>
              <a:ext cx="276" cy="834"/>
            </a:xfrm>
            <a:prstGeom prst="rect">
              <a:avLst/>
            </a:prstGeom>
            <a:noFill/>
            <a:ln w="9525">
              <a:noFill/>
              <a:miter lim="800000"/>
              <a:headEnd/>
              <a:tailEnd/>
            </a:ln>
            <a:effectLst/>
          </p:spPr>
          <p:txBody>
            <a:bodyPr lIns="92075" tIns="46038" rIns="92075" bIns="46038">
              <a:spAutoFit/>
            </a:bodyPr>
            <a:lstStyle/>
            <a:p>
              <a:pPr eaLnBrk="0" hangingPunct="0"/>
              <a:r>
                <a:rPr lang="zh-CN" altLang="en-US" sz="2000" b="1" dirty="0">
                  <a:solidFill>
                    <a:srgbClr val="FFFF00"/>
                  </a:solidFill>
                  <a:effectLst>
                    <a:outerShdw blurRad="38100" dist="38100" dir="2700000" algn="tl">
                      <a:srgbClr val="000000"/>
                    </a:outerShdw>
                  </a:effectLst>
                  <a:latin typeface="楷体_GB2312" pitchFamily="49" charset="-122"/>
                  <a:ea typeface="楷体_GB2312" pitchFamily="49" charset="-122"/>
                </a:rPr>
                <a:t>测</a:t>
              </a:r>
            </a:p>
            <a:p>
              <a:pPr eaLnBrk="0" hangingPunct="0"/>
              <a:r>
                <a:rPr lang="zh-CN" altLang="en-US" sz="2000" b="1" dirty="0">
                  <a:solidFill>
                    <a:srgbClr val="FFFF00"/>
                  </a:solidFill>
                  <a:effectLst>
                    <a:outerShdw blurRad="38100" dist="38100" dir="2700000" algn="tl">
                      <a:srgbClr val="000000"/>
                    </a:outerShdw>
                  </a:effectLst>
                  <a:latin typeface="楷体_GB2312" pitchFamily="49" charset="-122"/>
                  <a:ea typeface="楷体_GB2312" pitchFamily="49" charset="-122"/>
                </a:rPr>
                <a:t>试</a:t>
              </a:r>
            </a:p>
            <a:p>
              <a:pPr eaLnBrk="0" hangingPunct="0"/>
              <a:r>
                <a:rPr lang="zh-CN" altLang="en-US" sz="2000" b="1" dirty="0">
                  <a:solidFill>
                    <a:srgbClr val="FFFF00"/>
                  </a:solidFill>
                  <a:effectLst>
                    <a:outerShdw blurRad="38100" dist="38100" dir="2700000" algn="tl">
                      <a:srgbClr val="000000"/>
                    </a:outerShdw>
                  </a:effectLst>
                  <a:latin typeface="楷体_GB2312" pitchFamily="49" charset="-122"/>
                  <a:ea typeface="楷体_GB2312" pitchFamily="49" charset="-122"/>
                </a:rPr>
                <a:t>需</a:t>
              </a:r>
            </a:p>
            <a:p>
              <a:pPr eaLnBrk="0" hangingPunct="0"/>
              <a:r>
                <a:rPr lang="zh-CN" altLang="en-US" sz="2000" b="1" dirty="0">
                  <a:solidFill>
                    <a:srgbClr val="FFFF00"/>
                  </a:solidFill>
                  <a:effectLst>
                    <a:outerShdw blurRad="38100" dist="38100" dir="2700000" algn="tl">
                      <a:srgbClr val="000000"/>
                    </a:outerShdw>
                  </a:effectLst>
                  <a:latin typeface="楷体_GB2312" pitchFamily="49" charset="-122"/>
                  <a:ea typeface="楷体_GB2312" pitchFamily="49" charset="-122"/>
                </a:rPr>
                <a:t>求</a:t>
              </a:r>
            </a:p>
          </p:txBody>
        </p:sp>
      </p:grpSp>
      <p:sp>
        <p:nvSpPr>
          <p:cNvPr id="12" name="Rectangle 10"/>
          <p:cNvSpPr>
            <a:spLocks noChangeArrowheads="1"/>
          </p:cNvSpPr>
          <p:nvPr/>
        </p:nvSpPr>
        <p:spPr bwMode="auto">
          <a:xfrm>
            <a:off x="1812925" y="4846638"/>
            <a:ext cx="5520742" cy="1077860"/>
          </a:xfrm>
          <a:prstGeom prst="rect">
            <a:avLst/>
          </a:prstGeom>
          <a:noFill/>
          <a:ln w="9525">
            <a:noFill/>
            <a:miter lim="800000"/>
            <a:headEnd/>
            <a:tailEnd/>
          </a:ln>
          <a:effectLst/>
        </p:spPr>
        <p:txBody>
          <a:bodyPr wrap="none" lIns="92075" tIns="46038" rIns="92075" bIns="46038">
            <a:spAutoFit/>
          </a:bodyPr>
          <a:lstStyle/>
          <a:p>
            <a:pPr eaLnBrk="0" hangingPunct="0"/>
            <a:r>
              <a:rPr lang="zh-CN" altLang="en-US" sz="3200">
                <a:solidFill>
                  <a:srgbClr val="FF0000"/>
                </a:solidFill>
                <a:effectLst>
                  <a:outerShdw blurRad="38100" dist="38100" dir="2700000" algn="tl">
                    <a:srgbClr val="000000">
                      <a:alpha val="43137"/>
                    </a:srgbClr>
                  </a:outerShdw>
                </a:effectLst>
                <a:latin typeface="楷体_GB2312" pitchFamily="49" charset="-122"/>
                <a:ea typeface="楷体_GB2312" pitchFamily="49" charset="-122"/>
              </a:rPr>
              <a:t>根据用户需求定义并完善测试</a:t>
            </a:r>
          </a:p>
          <a:p>
            <a:pPr eaLnBrk="0" hangingPunct="0"/>
            <a:r>
              <a:rPr lang="zh-CN" altLang="en-US" sz="3200">
                <a:solidFill>
                  <a:srgbClr val="FF0000"/>
                </a:solidFill>
                <a:effectLst>
                  <a:outerShdw blurRad="38100" dist="38100" dir="2700000" algn="tl">
                    <a:srgbClr val="000000">
                      <a:alpha val="43137"/>
                    </a:srgbClr>
                  </a:outerShdw>
                </a:effectLst>
                <a:latin typeface="楷体_GB2312" pitchFamily="49" charset="-122"/>
                <a:ea typeface="楷体_GB2312" pitchFamily="49" charset="-122"/>
              </a:rPr>
              <a:t>需求，以作为整个测试的标准</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什么是测试需求？</a:t>
            </a:r>
          </a:p>
        </p:txBody>
      </p:sp>
      <p:sp>
        <p:nvSpPr>
          <p:cNvPr id="3" name="内容占位符 2"/>
          <p:cNvSpPr>
            <a:spLocks noGrp="1"/>
          </p:cNvSpPr>
          <p:nvPr>
            <p:ph idx="1"/>
          </p:nvPr>
        </p:nvSpPr>
        <p:spPr>
          <a:xfrm>
            <a:off x="358775" y="990600"/>
            <a:ext cx="8328025" cy="5105400"/>
          </a:xfrm>
        </p:spPr>
        <p:txBody>
          <a:bodyPr/>
          <a:lstStyle/>
          <a:p>
            <a:r>
              <a:rPr lang="zh-CN" altLang="en-US" dirty="0"/>
              <a:t>测试需求主要解决“</a:t>
            </a:r>
            <a:r>
              <a:rPr lang="zh-CN" altLang="en-US" b="1" dirty="0">
                <a:solidFill>
                  <a:srgbClr val="FF0000"/>
                </a:solidFill>
              </a:rPr>
              <a:t>测什么</a:t>
            </a:r>
            <a:r>
              <a:rPr lang="zh-CN" altLang="en-US" dirty="0"/>
              <a:t>”的问题 ，即指明被测对象中什么需要测试。</a:t>
            </a:r>
          </a:p>
          <a:p>
            <a:r>
              <a:rPr lang="zh-CN" altLang="en-US" dirty="0"/>
              <a:t>测试需求通常是以</a:t>
            </a:r>
            <a:r>
              <a:rPr lang="zh-CN" altLang="en-US" dirty="0">
                <a:solidFill>
                  <a:srgbClr val="0000FF"/>
                </a:solidFill>
              </a:rPr>
              <a:t>软件开发需求</a:t>
            </a:r>
            <a:r>
              <a:rPr lang="zh-CN" altLang="en-US" dirty="0"/>
              <a:t>为基础进行分析，通过对开发需求的细化和分解，形成可测试的内容。</a:t>
            </a:r>
          </a:p>
          <a:p>
            <a:r>
              <a:rPr lang="zh-CN" altLang="en-US" dirty="0"/>
              <a:t>测试需求应全部覆盖已定义的业务流程，以及功能和非功能方面的需求。</a:t>
            </a:r>
          </a:p>
          <a:p>
            <a:endParaRPr lang="zh-CN" altLang="en-US" dirty="0"/>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16</a:t>
            </a:fld>
            <a:endParaRPr lang="en-US" altLang="zh-CN"/>
          </a:p>
        </p:txBody>
      </p:sp>
      <p:sp>
        <p:nvSpPr>
          <p:cNvPr id="5" name="矩形 4"/>
          <p:cNvSpPr/>
          <p:nvPr/>
        </p:nvSpPr>
        <p:spPr>
          <a:xfrm>
            <a:off x="990600" y="4724400"/>
            <a:ext cx="7010400" cy="1200329"/>
          </a:xfrm>
          <a:prstGeom prst="rect">
            <a:avLst/>
          </a:prstGeom>
          <a:solidFill>
            <a:srgbClr val="00B0F0">
              <a:alpha val="13000"/>
            </a:srgbClr>
          </a:solidFill>
          <a:ln>
            <a:solidFill>
              <a:srgbClr val="0000FF"/>
            </a:solidFill>
          </a:ln>
        </p:spPr>
        <p:txBody>
          <a:bodyPr wrap="square">
            <a:spAutoFit/>
          </a:bodyPr>
          <a:lstStyle/>
          <a:p>
            <a:r>
              <a:rPr lang="zh-CN" altLang="en-US" sz="2400" i="0" dirty="0">
                <a:latin typeface="楷体" pitchFamily="49" charset="-122"/>
                <a:ea typeface="楷体" pitchFamily="49" charset="-122"/>
              </a:rPr>
              <a:t>制定的测试需求项必须是</a:t>
            </a:r>
            <a:r>
              <a:rPr lang="zh-CN" altLang="en-US" sz="2400" b="1" i="0" dirty="0">
                <a:solidFill>
                  <a:srgbClr val="0000FF"/>
                </a:solidFill>
                <a:latin typeface="楷体" pitchFamily="49" charset="-122"/>
                <a:ea typeface="楷体" pitchFamily="49" charset="-122"/>
              </a:rPr>
              <a:t>可核实</a:t>
            </a:r>
            <a:r>
              <a:rPr lang="zh-CN" altLang="en-US" sz="2400" i="0" dirty="0">
                <a:latin typeface="楷体" pitchFamily="49" charset="-122"/>
                <a:ea typeface="楷体" pitchFamily="49" charset="-122"/>
              </a:rPr>
              <a:t>的。</a:t>
            </a:r>
            <a:endParaRPr lang="en-US" altLang="zh-CN" sz="2400" i="0" dirty="0">
              <a:latin typeface="楷体" pitchFamily="49" charset="-122"/>
              <a:ea typeface="楷体" pitchFamily="49" charset="-122"/>
            </a:endParaRPr>
          </a:p>
          <a:p>
            <a:r>
              <a:rPr lang="zh-CN" altLang="en-US" sz="2400" i="0" dirty="0">
                <a:latin typeface="楷体" pitchFamily="49" charset="-122"/>
                <a:ea typeface="楷体" pitchFamily="49" charset="-122"/>
              </a:rPr>
              <a:t>即，它们必须有一个</a:t>
            </a:r>
            <a:r>
              <a:rPr lang="zh-CN" altLang="en-US" sz="2400" b="1" i="0" dirty="0">
                <a:solidFill>
                  <a:srgbClr val="0000FF"/>
                </a:solidFill>
                <a:latin typeface="楷体" pitchFamily="49" charset="-122"/>
                <a:ea typeface="楷体" pitchFamily="49" charset="-122"/>
              </a:rPr>
              <a:t>可观察</a:t>
            </a:r>
            <a:r>
              <a:rPr lang="zh-CN" altLang="en-US" sz="2400" i="0" dirty="0">
                <a:latin typeface="楷体" pitchFamily="49" charset="-122"/>
                <a:ea typeface="楷体" pitchFamily="49" charset="-122"/>
              </a:rPr>
              <a:t>、</a:t>
            </a:r>
            <a:r>
              <a:rPr lang="zh-CN" altLang="en-US" sz="2400" b="1" i="0" dirty="0">
                <a:solidFill>
                  <a:srgbClr val="0000FF"/>
                </a:solidFill>
                <a:latin typeface="楷体" pitchFamily="49" charset="-122"/>
                <a:ea typeface="楷体" pitchFamily="49" charset="-122"/>
              </a:rPr>
              <a:t>可评测</a:t>
            </a:r>
            <a:r>
              <a:rPr lang="zh-CN" altLang="en-US" sz="2400" i="0" dirty="0">
                <a:latin typeface="楷体" pitchFamily="49" charset="-122"/>
                <a:ea typeface="楷体" pitchFamily="49" charset="-122"/>
              </a:rPr>
              <a:t>的结果，</a:t>
            </a:r>
            <a:r>
              <a:rPr lang="zh-CN" altLang="en-US" sz="2400" b="1" i="0" dirty="0">
                <a:solidFill>
                  <a:srgbClr val="FF0000"/>
                </a:solidFill>
                <a:latin typeface="楷体" pitchFamily="49" charset="-122"/>
                <a:ea typeface="楷体" pitchFamily="49" charset="-122"/>
              </a:rPr>
              <a:t>无法核实的需求不是测试需求</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测试案例：水杯测试</a:t>
            </a:r>
          </a:p>
        </p:txBody>
      </p:sp>
      <p:sp>
        <p:nvSpPr>
          <p:cNvPr id="4" name="页脚占位符 3"/>
          <p:cNvSpPr>
            <a:spLocks noGrp="1"/>
          </p:cNvSpPr>
          <p:nvPr>
            <p:ph type="ftr" sz="quarter" idx="10"/>
          </p:nvPr>
        </p:nvSpPr>
        <p:spPr/>
        <p:txBody>
          <a:bodyPr/>
          <a:lstStyle/>
          <a:p>
            <a:pPr>
              <a:defRPr/>
            </a:pPr>
            <a:fld id="{79AA8670-80E3-4031-B800-7C3A8CD16724}" type="slidenum">
              <a:rPr lang="en-US" altLang="zh-CN" smtClean="0"/>
              <a:pPr>
                <a:defRPr/>
              </a:pPr>
              <a:t>17</a:t>
            </a:fld>
            <a:endParaRPr lang="en-US" altLang="zh-CN"/>
          </a:p>
        </p:txBody>
      </p:sp>
      <p:pic>
        <p:nvPicPr>
          <p:cNvPr id="90114" name="Picture 2"/>
          <p:cNvPicPr>
            <a:picLocks noChangeAspect="1" noChangeArrowheads="1"/>
          </p:cNvPicPr>
          <p:nvPr/>
        </p:nvPicPr>
        <p:blipFill>
          <a:blip r:embed="rId2"/>
          <a:srcRect/>
          <a:stretch>
            <a:fillRect/>
          </a:stretch>
        </p:blipFill>
        <p:spPr bwMode="auto">
          <a:xfrm>
            <a:off x="3505200" y="4191000"/>
            <a:ext cx="1964575" cy="1867651"/>
          </a:xfrm>
          <a:prstGeom prst="rect">
            <a:avLst/>
          </a:prstGeom>
          <a:noFill/>
          <a:ln w="9525">
            <a:noFill/>
            <a:miter lim="800000"/>
            <a:headEnd/>
            <a:tailEnd/>
          </a:ln>
          <a:effectLst/>
        </p:spPr>
      </p:pic>
      <p:pic>
        <p:nvPicPr>
          <p:cNvPr id="90115" name="Picture 3"/>
          <p:cNvPicPr>
            <a:picLocks noChangeAspect="1" noChangeArrowheads="1"/>
          </p:cNvPicPr>
          <p:nvPr/>
        </p:nvPicPr>
        <p:blipFill>
          <a:blip r:embed="rId3"/>
          <a:srcRect/>
          <a:stretch>
            <a:fillRect/>
          </a:stretch>
        </p:blipFill>
        <p:spPr bwMode="auto">
          <a:xfrm>
            <a:off x="6881004" y="2057400"/>
            <a:ext cx="1900806" cy="2714625"/>
          </a:xfrm>
          <a:prstGeom prst="rect">
            <a:avLst/>
          </a:prstGeom>
          <a:noFill/>
          <a:ln w="9525">
            <a:noFill/>
            <a:miter lim="800000"/>
            <a:headEnd/>
            <a:tailEnd/>
          </a:ln>
          <a:effectLst/>
        </p:spPr>
      </p:pic>
      <p:pic>
        <p:nvPicPr>
          <p:cNvPr id="90116" name="Picture 4"/>
          <p:cNvPicPr>
            <a:picLocks noChangeAspect="1" noChangeArrowheads="1"/>
          </p:cNvPicPr>
          <p:nvPr/>
        </p:nvPicPr>
        <p:blipFill>
          <a:blip r:embed="rId4"/>
          <a:srcRect/>
          <a:stretch>
            <a:fillRect/>
          </a:stretch>
        </p:blipFill>
        <p:spPr bwMode="auto">
          <a:xfrm>
            <a:off x="457200" y="1905000"/>
            <a:ext cx="1523465" cy="3095625"/>
          </a:xfrm>
          <a:prstGeom prst="rect">
            <a:avLst/>
          </a:prstGeom>
          <a:noFill/>
          <a:ln w="9525">
            <a:noFill/>
            <a:miter lim="800000"/>
            <a:headEnd/>
            <a:tailEnd/>
          </a:ln>
          <a:effectLst/>
        </p:spPr>
      </p:pic>
      <p:sp>
        <p:nvSpPr>
          <p:cNvPr id="8" name="云形标注 7"/>
          <p:cNvSpPr/>
          <p:nvPr/>
        </p:nvSpPr>
        <p:spPr bwMode="auto">
          <a:xfrm>
            <a:off x="2819400" y="1219200"/>
            <a:ext cx="3200400" cy="2133600"/>
          </a:xfrm>
          <a:prstGeom prst="cloudCallout">
            <a:avLst>
              <a:gd name="adj1" fmla="val -50397"/>
              <a:gd name="adj2" fmla="val 61262"/>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400" b="1" i="1" u="none" strike="noStrike" cap="none" normalizeH="0" baseline="0">
                <a:ln>
                  <a:noFill/>
                </a:ln>
                <a:solidFill>
                  <a:schemeClr val="bg1"/>
                </a:solidFill>
                <a:effectLst/>
                <a:latin typeface="Arial" charset="0"/>
                <a:ea typeface="宋体" pitchFamily="2" charset="-122"/>
              </a:rPr>
              <a:t>按照软件测试的类型，为全面测试，需要做哪些测试？</a:t>
            </a:r>
          </a:p>
        </p:txBody>
      </p:sp>
    </p:spTree>
    <p:extLst>
      <p:ext uri="{BB962C8B-B14F-4D97-AF65-F5344CB8AC3E}">
        <p14:creationId xmlns:p14="http://schemas.microsoft.com/office/powerpoint/2010/main" val="2862531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测试案例：水杯测试</a:t>
            </a:r>
          </a:p>
        </p:txBody>
      </p:sp>
      <p:sp>
        <p:nvSpPr>
          <p:cNvPr id="4" name="页脚占位符 3"/>
          <p:cNvSpPr>
            <a:spLocks noGrp="1"/>
          </p:cNvSpPr>
          <p:nvPr>
            <p:ph type="ftr" sz="quarter" idx="10"/>
          </p:nvPr>
        </p:nvSpPr>
        <p:spPr/>
        <p:txBody>
          <a:bodyPr/>
          <a:lstStyle/>
          <a:p>
            <a:pPr>
              <a:defRPr/>
            </a:pPr>
            <a:fld id="{79AA8670-80E3-4031-B800-7C3A8CD16724}" type="slidenum">
              <a:rPr lang="en-US" altLang="zh-CN" smtClean="0"/>
              <a:pPr>
                <a:defRPr/>
              </a:pPr>
              <a:t>18</a:t>
            </a:fld>
            <a:endParaRPr lang="en-US" altLang="zh-CN"/>
          </a:p>
        </p:txBody>
      </p:sp>
      <p:pic>
        <p:nvPicPr>
          <p:cNvPr id="90116" name="Picture 4"/>
          <p:cNvPicPr>
            <a:picLocks noChangeAspect="1" noChangeArrowheads="1"/>
          </p:cNvPicPr>
          <p:nvPr/>
        </p:nvPicPr>
        <p:blipFill>
          <a:blip r:embed="rId2"/>
          <a:srcRect/>
          <a:stretch>
            <a:fillRect/>
          </a:stretch>
        </p:blipFill>
        <p:spPr bwMode="auto">
          <a:xfrm>
            <a:off x="228600" y="1447800"/>
            <a:ext cx="1860971" cy="3781425"/>
          </a:xfrm>
          <a:prstGeom prst="rect">
            <a:avLst/>
          </a:prstGeom>
          <a:noFill/>
          <a:ln w="9525">
            <a:noFill/>
            <a:miter lim="800000"/>
            <a:headEnd/>
            <a:tailEnd/>
          </a:ln>
          <a:effectLst/>
        </p:spPr>
      </p:pic>
      <p:sp>
        <p:nvSpPr>
          <p:cNvPr id="9" name="内容占位符 2"/>
          <p:cNvSpPr>
            <a:spLocks noGrp="1"/>
          </p:cNvSpPr>
          <p:nvPr>
            <p:ph idx="1"/>
          </p:nvPr>
        </p:nvSpPr>
        <p:spPr>
          <a:xfrm>
            <a:off x="2667000" y="914400"/>
            <a:ext cx="6248400" cy="5105400"/>
          </a:xfrm>
        </p:spPr>
        <p:txBody>
          <a:bodyPr/>
          <a:lstStyle/>
          <a:p>
            <a:r>
              <a:rPr lang="zh-CN" altLang="en-US" sz="2400"/>
              <a:t>功能测试</a:t>
            </a:r>
            <a:endParaRPr lang="en-US" altLang="zh-CN" sz="2400"/>
          </a:p>
          <a:p>
            <a:pPr lvl="1"/>
            <a:r>
              <a:rPr lang="zh-CN" altLang="en-US" sz="2000"/>
              <a:t>用水杯装水看漏不漏；水能不能被喝到</a:t>
            </a:r>
            <a:r>
              <a:rPr lang="en-US" altLang="zh-CN" sz="2000"/>
              <a:t>...</a:t>
            </a:r>
          </a:p>
          <a:p>
            <a:r>
              <a:rPr lang="zh-CN" altLang="en-US" sz="2400"/>
              <a:t>界面测试</a:t>
            </a:r>
            <a:endParaRPr lang="en-US" altLang="zh-CN" sz="2400"/>
          </a:p>
          <a:p>
            <a:pPr lvl="1"/>
            <a:r>
              <a:rPr lang="zh-CN" altLang="en-US" sz="2000"/>
              <a:t>外观是否好看，结构是否合理</a:t>
            </a:r>
            <a:r>
              <a:rPr lang="en-US" altLang="zh-CN" sz="2000"/>
              <a:t>...</a:t>
            </a:r>
          </a:p>
          <a:p>
            <a:r>
              <a:rPr lang="zh-CN" altLang="en-US" sz="2400"/>
              <a:t>性能测试</a:t>
            </a:r>
            <a:endParaRPr lang="en-US" altLang="zh-CN" sz="2400"/>
          </a:p>
          <a:p>
            <a:pPr lvl="1"/>
            <a:r>
              <a:rPr lang="zh-CN" altLang="en-US" sz="2000"/>
              <a:t>能够装</a:t>
            </a:r>
            <a:r>
              <a:rPr lang="en-US" altLang="zh-CN" sz="2000"/>
              <a:t>100</a:t>
            </a:r>
            <a:r>
              <a:rPr lang="zh-CN" altLang="en-US" sz="2000"/>
              <a:t>度的水</a:t>
            </a:r>
            <a:r>
              <a:rPr lang="en-US" altLang="zh-CN" sz="2000"/>
              <a:t>...</a:t>
            </a:r>
          </a:p>
          <a:p>
            <a:r>
              <a:rPr lang="zh-CN" altLang="en-US" sz="2400"/>
              <a:t>安全性测试</a:t>
            </a:r>
            <a:endParaRPr lang="en-US" altLang="zh-CN" sz="2400"/>
          </a:p>
          <a:p>
            <a:pPr lvl="1"/>
            <a:r>
              <a:rPr lang="zh-CN" altLang="en-US" sz="2000"/>
              <a:t>摔碎后是否容易伤到人</a:t>
            </a:r>
            <a:r>
              <a:rPr lang="en-US" altLang="zh-CN" sz="2000"/>
              <a:t>...</a:t>
            </a:r>
          </a:p>
          <a:p>
            <a:r>
              <a:rPr lang="zh-CN" altLang="en-US" sz="2400"/>
              <a:t>可用性测试</a:t>
            </a:r>
            <a:endParaRPr lang="en-US" altLang="zh-CN" sz="2400"/>
          </a:p>
          <a:p>
            <a:pPr lvl="1"/>
            <a:r>
              <a:rPr lang="zh-CN" altLang="en-US" sz="2000"/>
              <a:t>是否好端、好拿</a:t>
            </a:r>
            <a:r>
              <a:rPr lang="en-US" altLang="zh-CN" sz="2000"/>
              <a:t>...</a:t>
            </a:r>
          </a:p>
          <a:p>
            <a:r>
              <a:rPr lang="en-US" altLang="zh-CN"/>
              <a:t>.....</a:t>
            </a:r>
            <a:endParaRPr lang="zh-CN" altLang="en-US"/>
          </a:p>
        </p:txBody>
      </p:sp>
    </p:spTree>
    <p:extLst>
      <p:ext uri="{BB962C8B-B14F-4D97-AF65-F5344CB8AC3E}">
        <p14:creationId xmlns:p14="http://schemas.microsoft.com/office/powerpoint/2010/main" val="157438226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2CC879-0E93-B04F-A376-51FB59A47D09}"/>
              </a:ext>
            </a:extLst>
          </p:cNvPr>
          <p:cNvSpPr>
            <a:spLocks noGrp="1"/>
          </p:cNvSpPr>
          <p:nvPr>
            <p:ph type="title"/>
          </p:nvPr>
        </p:nvSpPr>
        <p:spPr/>
        <p:txBody>
          <a:bodyPr/>
          <a:lstStyle/>
          <a:p>
            <a:r>
              <a:rPr kumimoji="1" lang="zh-CN" altLang="en-US" dirty="0"/>
              <a:t>水杯测试（补充）</a:t>
            </a:r>
          </a:p>
        </p:txBody>
      </p:sp>
      <p:sp>
        <p:nvSpPr>
          <p:cNvPr id="3" name="内容占位符 2">
            <a:extLst>
              <a:ext uri="{FF2B5EF4-FFF2-40B4-BE49-F238E27FC236}">
                <a16:creationId xmlns:a16="http://schemas.microsoft.com/office/drawing/2014/main" id="{80ADAB1C-4C2E-5B44-B9F0-19EF73232460}"/>
              </a:ext>
            </a:extLst>
          </p:cNvPr>
          <p:cNvSpPr>
            <a:spLocks noGrp="1"/>
          </p:cNvSpPr>
          <p:nvPr>
            <p:ph idx="1"/>
          </p:nvPr>
        </p:nvSpPr>
        <p:spPr/>
        <p:txBody>
          <a:bodyPr/>
          <a:lstStyle/>
          <a:p>
            <a:r>
              <a:rPr lang="zh-CN" altLang="en-US" dirty="0"/>
              <a:t>测试项目：杯子</a:t>
            </a:r>
          </a:p>
          <a:p>
            <a:r>
              <a:rPr lang="zh-CN" altLang="en-US" dirty="0"/>
              <a:t>需求测试：查看杯子使用说明书</a:t>
            </a:r>
          </a:p>
          <a:p>
            <a:r>
              <a:rPr lang="zh-CN" altLang="en-US" dirty="0"/>
              <a:t>界面测试：查看杯子外观</a:t>
            </a:r>
          </a:p>
          <a:p>
            <a:r>
              <a:rPr lang="zh-CN" altLang="en-US" dirty="0"/>
              <a:t>功能度：用水杯装水看漏不漏；水能不能被喝到</a:t>
            </a:r>
          </a:p>
          <a:p>
            <a:r>
              <a:rPr lang="zh-CN" altLang="en-US" dirty="0"/>
              <a:t>安全性：杯子有没有毒或者细菌</a:t>
            </a:r>
          </a:p>
          <a:p>
            <a:r>
              <a:rPr lang="zh-CN" altLang="en-US" dirty="0"/>
              <a:t>可靠性：杯子从不同高度落下的损坏程度</a:t>
            </a:r>
          </a:p>
          <a:p>
            <a:r>
              <a:rPr lang="zh-CN" altLang="en-US" dirty="0"/>
              <a:t>可移植性：杯子在不同的地方、温度等环境下是否都可以正常使用</a:t>
            </a:r>
          </a:p>
        </p:txBody>
      </p:sp>
      <p:sp>
        <p:nvSpPr>
          <p:cNvPr id="4" name="页脚占位符 3">
            <a:extLst>
              <a:ext uri="{FF2B5EF4-FFF2-40B4-BE49-F238E27FC236}">
                <a16:creationId xmlns:a16="http://schemas.microsoft.com/office/drawing/2014/main" id="{ACF289BD-278F-C04D-AFEE-FAC9977B98A1}"/>
              </a:ext>
            </a:extLst>
          </p:cNvPr>
          <p:cNvSpPr>
            <a:spLocks noGrp="1"/>
          </p:cNvSpPr>
          <p:nvPr>
            <p:ph type="ftr" sz="quarter" idx="10"/>
          </p:nvPr>
        </p:nvSpPr>
        <p:spPr/>
        <p:txBody>
          <a:bodyPr/>
          <a:lstStyle/>
          <a:p>
            <a:pPr>
              <a:defRPr/>
            </a:pPr>
            <a:fld id="{935ACEE4-9683-479C-B58E-6BB6413CFE59}" type="slidenum">
              <a:rPr lang="en-US" altLang="zh-CN" smtClean="0"/>
              <a:pPr>
                <a:defRPr/>
              </a:pPr>
              <a:t>19</a:t>
            </a:fld>
            <a:endParaRPr lang="en-US" altLang="zh-CN"/>
          </a:p>
        </p:txBody>
      </p:sp>
    </p:spTree>
    <p:extLst>
      <p:ext uri="{BB962C8B-B14F-4D97-AF65-F5344CB8AC3E}">
        <p14:creationId xmlns:p14="http://schemas.microsoft.com/office/powerpoint/2010/main" val="376918498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标题 1"/>
          <p:cNvSpPr>
            <a:spLocks noGrp="1"/>
          </p:cNvSpPr>
          <p:nvPr>
            <p:ph type="title"/>
          </p:nvPr>
        </p:nvSpPr>
        <p:spPr/>
        <p:txBody>
          <a:bodyPr/>
          <a:lstStyle/>
          <a:p>
            <a:r>
              <a:rPr lang="zh-CN" altLang="en-US">
                <a:latin typeface="Calibri" pitchFamily="34" charset="0"/>
              </a:rPr>
              <a:t>软件测试流程</a:t>
            </a:r>
            <a:endParaRPr lang="zh-CN" altLang="en-US"/>
          </a:p>
        </p:txBody>
      </p:sp>
      <p:sp>
        <p:nvSpPr>
          <p:cNvPr id="1032" name="页脚占位符 3"/>
          <p:cNvSpPr>
            <a:spLocks noGrp="1"/>
          </p:cNvSpPr>
          <p:nvPr>
            <p:ph type="ftr" sz="quarter" idx="10"/>
          </p:nvPr>
        </p:nvSpPr>
        <p:spPr>
          <a:noFill/>
        </p:spPr>
        <p:txBody>
          <a:bodyPr/>
          <a:lstStyle/>
          <a:p>
            <a:fld id="{C4EE4214-3E24-4E14-AEB5-59B101B48C71}" type="slidenum">
              <a:rPr lang="en-US" altLang="zh-CN" smtClean="0"/>
              <a:pPr/>
              <a:t>2</a:t>
            </a:fld>
            <a:endParaRPr lang="en-US" altLang="zh-CN"/>
          </a:p>
        </p:txBody>
      </p:sp>
      <p:pic>
        <p:nvPicPr>
          <p:cNvPr id="65" name="Picture 2"/>
          <p:cNvPicPr>
            <a:picLocks noChangeAspect="1" noChangeArrowheads="1"/>
          </p:cNvPicPr>
          <p:nvPr/>
        </p:nvPicPr>
        <p:blipFill>
          <a:blip r:embed="rId2"/>
          <a:srcRect/>
          <a:stretch>
            <a:fillRect/>
          </a:stretch>
        </p:blipFill>
        <p:spPr bwMode="auto">
          <a:xfrm>
            <a:off x="1166813" y="1004888"/>
            <a:ext cx="6810375" cy="4848225"/>
          </a:xfrm>
          <a:prstGeom prst="rect">
            <a:avLst/>
          </a:prstGeom>
          <a:noFill/>
          <a:ln w="9525">
            <a:noFill/>
            <a:miter lim="800000"/>
            <a:headEnd/>
            <a:tailEnd/>
          </a:ln>
          <a:effectLst/>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2CC879-0E93-B04F-A376-51FB59A47D09}"/>
              </a:ext>
            </a:extLst>
          </p:cNvPr>
          <p:cNvSpPr>
            <a:spLocks noGrp="1"/>
          </p:cNvSpPr>
          <p:nvPr>
            <p:ph type="title"/>
          </p:nvPr>
        </p:nvSpPr>
        <p:spPr/>
        <p:txBody>
          <a:bodyPr/>
          <a:lstStyle/>
          <a:p>
            <a:r>
              <a:rPr kumimoji="1" lang="zh-CN" altLang="en-US" dirty="0"/>
              <a:t>水杯测试（补充）</a:t>
            </a:r>
          </a:p>
        </p:txBody>
      </p:sp>
      <p:sp>
        <p:nvSpPr>
          <p:cNvPr id="3" name="内容占位符 2">
            <a:extLst>
              <a:ext uri="{FF2B5EF4-FFF2-40B4-BE49-F238E27FC236}">
                <a16:creationId xmlns:a16="http://schemas.microsoft.com/office/drawing/2014/main" id="{80ADAB1C-4C2E-5B44-B9F0-19EF73232460}"/>
              </a:ext>
            </a:extLst>
          </p:cNvPr>
          <p:cNvSpPr>
            <a:spLocks noGrp="1"/>
          </p:cNvSpPr>
          <p:nvPr>
            <p:ph idx="1"/>
          </p:nvPr>
        </p:nvSpPr>
        <p:spPr/>
        <p:txBody>
          <a:bodyPr/>
          <a:lstStyle/>
          <a:p>
            <a:r>
              <a:rPr lang="zh-CN" altLang="en-US" dirty="0"/>
              <a:t>易用性：杯子是否烫手、是否有防滑措施、是否方便饮用</a:t>
            </a:r>
          </a:p>
          <a:p>
            <a:r>
              <a:rPr lang="zh-CN" altLang="en-US" dirty="0"/>
              <a:t>用户文档：使用手册是否对杯子的用法、限制、使用条件等有详细描述</a:t>
            </a:r>
          </a:p>
          <a:p>
            <a:r>
              <a:rPr lang="zh-CN" altLang="en-US" dirty="0"/>
              <a:t>疲劳测试：将杯子盛上水（案例一）放</a:t>
            </a:r>
            <a:r>
              <a:rPr lang="en-US" altLang="zh-CN" dirty="0"/>
              <a:t>24</a:t>
            </a:r>
            <a:r>
              <a:rPr lang="zh-CN" altLang="en-US" dirty="0"/>
              <a:t>小时检查泄漏时间和情况；盛上汽油（案例二）放</a:t>
            </a:r>
            <a:r>
              <a:rPr lang="en-US" altLang="zh-CN" dirty="0"/>
              <a:t>24</a:t>
            </a:r>
            <a:r>
              <a:rPr lang="zh-CN" altLang="en-US" dirty="0"/>
              <a:t>小时检查泄漏时间和情况等</a:t>
            </a:r>
          </a:p>
          <a:p>
            <a:r>
              <a:rPr lang="zh-CN" altLang="en-US" dirty="0"/>
              <a:t>压力测试：用根针并在上面不断加重量，看压强多大时会穿透</a:t>
            </a:r>
          </a:p>
        </p:txBody>
      </p:sp>
      <p:sp>
        <p:nvSpPr>
          <p:cNvPr id="4" name="页脚占位符 3">
            <a:extLst>
              <a:ext uri="{FF2B5EF4-FFF2-40B4-BE49-F238E27FC236}">
                <a16:creationId xmlns:a16="http://schemas.microsoft.com/office/drawing/2014/main" id="{ACF289BD-278F-C04D-AFEE-FAC9977B98A1}"/>
              </a:ext>
            </a:extLst>
          </p:cNvPr>
          <p:cNvSpPr>
            <a:spLocks noGrp="1"/>
          </p:cNvSpPr>
          <p:nvPr>
            <p:ph type="ftr" sz="quarter" idx="10"/>
          </p:nvPr>
        </p:nvSpPr>
        <p:spPr/>
        <p:txBody>
          <a:bodyPr/>
          <a:lstStyle/>
          <a:p>
            <a:pPr>
              <a:defRPr/>
            </a:pPr>
            <a:fld id="{935ACEE4-9683-479C-B58E-6BB6413CFE59}" type="slidenum">
              <a:rPr lang="en-US" altLang="zh-CN" smtClean="0"/>
              <a:pPr>
                <a:defRPr/>
              </a:pPr>
              <a:t>20</a:t>
            </a:fld>
            <a:endParaRPr lang="en-US" altLang="zh-CN"/>
          </a:p>
        </p:txBody>
      </p:sp>
    </p:spTree>
    <p:extLst>
      <p:ext uri="{BB962C8B-B14F-4D97-AF65-F5344CB8AC3E}">
        <p14:creationId xmlns:p14="http://schemas.microsoft.com/office/powerpoint/2010/main" val="241100926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2CC879-0E93-B04F-A376-51FB59A47D09}"/>
              </a:ext>
            </a:extLst>
          </p:cNvPr>
          <p:cNvSpPr>
            <a:spLocks noGrp="1"/>
          </p:cNvSpPr>
          <p:nvPr>
            <p:ph type="title"/>
          </p:nvPr>
        </p:nvSpPr>
        <p:spPr/>
        <p:txBody>
          <a:bodyPr/>
          <a:lstStyle/>
          <a:p>
            <a:r>
              <a:rPr kumimoji="1" lang="zh-CN" altLang="en-US" dirty="0"/>
              <a:t>水杯测试（补充）</a:t>
            </a:r>
          </a:p>
        </p:txBody>
      </p:sp>
      <p:sp>
        <p:nvSpPr>
          <p:cNvPr id="3" name="内容占位符 2">
            <a:extLst>
              <a:ext uri="{FF2B5EF4-FFF2-40B4-BE49-F238E27FC236}">
                <a16:creationId xmlns:a16="http://schemas.microsoft.com/office/drawing/2014/main" id="{80ADAB1C-4C2E-5B44-B9F0-19EF73232460}"/>
              </a:ext>
            </a:extLst>
          </p:cNvPr>
          <p:cNvSpPr>
            <a:spLocks noGrp="1"/>
          </p:cNvSpPr>
          <p:nvPr>
            <p:ph idx="1"/>
          </p:nvPr>
        </p:nvSpPr>
        <p:spPr/>
        <p:txBody>
          <a:bodyPr/>
          <a:lstStyle/>
          <a:p>
            <a:r>
              <a:rPr lang="zh-CN" altLang="en-US" dirty="0"/>
              <a:t>跌落测试：杯子加包装（有填充物），在多高的情况下摔下不破损</a:t>
            </a:r>
          </a:p>
          <a:p>
            <a:r>
              <a:rPr lang="zh-CN" altLang="en-US" dirty="0"/>
              <a:t>震动测试：杯子加包装（有填充物），六面震动，检查产品是否能应对恶劣的铁路</a:t>
            </a:r>
            <a:r>
              <a:rPr lang="en-US" altLang="zh-CN" dirty="0"/>
              <a:t>\</a:t>
            </a:r>
            <a:r>
              <a:rPr lang="zh-CN" altLang="en-US" dirty="0"/>
              <a:t>公路</a:t>
            </a:r>
            <a:r>
              <a:rPr lang="en-US" altLang="zh-CN" dirty="0"/>
              <a:t>\</a:t>
            </a:r>
            <a:r>
              <a:rPr lang="zh-CN" altLang="en-US" dirty="0"/>
              <a:t>航空运输</a:t>
            </a:r>
          </a:p>
          <a:p>
            <a:r>
              <a:rPr lang="zh-CN" altLang="en-US" dirty="0"/>
              <a:t>测试数据：其中应用到：场景法、等价类划分法、因果图法、错误推测法、边界值法等方法</a:t>
            </a:r>
          </a:p>
          <a:p>
            <a:r>
              <a:rPr lang="zh-CN" altLang="en-US" dirty="0"/>
              <a:t>期望输出：</a:t>
            </a:r>
          </a:p>
          <a:p>
            <a:r>
              <a:rPr lang="zh-CN" altLang="en-US" dirty="0"/>
              <a:t>该期望输出需查阅国标、行标以及使用用户的需求</a:t>
            </a:r>
          </a:p>
          <a:p>
            <a:r>
              <a:rPr lang="zh-CN" altLang="en-US" dirty="0"/>
              <a:t>说明书测试：检查说明书书写准确性</a:t>
            </a:r>
          </a:p>
          <a:p>
            <a:endParaRPr lang="zh-CN" altLang="en-US" dirty="0"/>
          </a:p>
        </p:txBody>
      </p:sp>
      <p:sp>
        <p:nvSpPr>
          <p:cNvPr id="4" name="页脚占位符 3">
            <a:extLst>
              <a:ext uri="{FF2B5EF4-FFF2-40B4-BE49-F238E27FC236}">
                <a16:creationId xmlns:a16="http://schemas.microsoft.com/office/drawing/2014/main" id="{ACF289BD-278F-C04D-AFEE-FAC9977B98A1}"/>
              </a:ext>
            </a:extLst>
          </p:cNvPr>
          <p:cNvSpPr>
            <a:spLocks noGrp="1"/>
          </p:cNvSpPr>
          <p:nvPr>
            <p:ph type="ftr" sz="quarter" idx="10"/>
          </p:nvPr>
        </p:nvSpPr>
        <p:spPr/>
        <p:txBody>
          <a:bodyPr/>
          <a:lstStyle/>
          <a:p>
            <a:pPr>
              <a:defRPr/>
            </a:pPr>
            <a:fld id="{935ACEE4-9683-479C-B58E-6BB6413CFE59}" type="slidenum">
              <a:rPr lang="en-US" altLang="zh-CN" smtClean="0"/>
              <a:pPr>
                <a:defRPr/>
              </a:pPr>
              <a:t>21</a:t>
            </a:fld>
            <a:endParaRPr lang="en-US" altLang="zh-CN"/>
          </a:p>
        </p:txBody>
      </p:sp>
    </p:spTree>
    <p:extLst>
      <p:ext uri="{BB962C8B-B14F-4D97-AF65-F5344CB8AC3E}">
        <p14:creationId xmlns:p14="http://schemas.microsoft.com/office/powerpoint/2010/main" val="302565903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测试需求分析过程</a:t>
            </a:r>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22</a:t>
            </a:fld>
            <a:endParaRPr lang="en-US" altLang="zh-CN"/>
          </a:p>
        </p:txBody>
      </p:sp>
      <p:sp>
        <p:nvSpPr>
          <p:cNvPr id="3" name="流程图: 文档 2"/>
          <p:cNvSpPr/>
          <p:nvPr/>
        </p:nvSpPr>
        <p:spPr bwMode="auto">
          <a:xfrm>
            <a:off x="1066800" y="1866900"/>
            <a:ext cx="1600200" cy="914400"/>
          </a:xfrm>
          <a:prstGeom prst="flowChartDocument">
            <a:avLst/>
          </a:prstGeom>
          <a:solidFill>
            <a:srgbClr val="CC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楷体" pitchFamily="49" charset="-122"/>
                <a:ea typeface="楷体" pitchFamily="49" charset="-122"/>
              </a:rPr>
              <a:t>需求规格说明书</a:t>
            </a:r>
          </a:p>
        </p:txBody>
      </p:sp>
      <p:sp>
        <p:nvSpPr>
          <p:cNvPr id="5" name="流程图: 多文档 4"/>
          <p:cNvSpPr/>
          <p:nvPr/>
        </p:nvSpPr>
        <p:spPr bwMode="auto">
          <a:xfrm>
            <a:off x="3200400" y="990600"/>
            <a:ext cx="2667000" cy="2209800"/>
          </a:xfrm>
          <a:prstGeom prst="flowChartMultidocument">
            <a:avLst/>
          </a:prstGeom>
          <a:solidFill>
            <a:srgbClr val="CC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楷体" pitchFamily="49" charset="-122"/>
                <a:ea typeface="楷体" pitchFamily="49" charset="-122"/>
              </a:rPr>
              <a:t>测试要点分析</a:t>
            </a:r>
            <a:endParaRPr kumimoji="0" lang="en-US" altLang="zh-CN" sz="2400" b="1" i="0" u="none" strike="noStrike" cap="none" normalizeH="0" baseline="0" dirty="0">
              <a:ln>
                <a:noFill/>
              </a:ln>
              <a:solidFill>
                <a:schemeClr val="tx1"/>
              </a:solidFill>
              <a:effectLst/>
              <a:latin typeface="楷体" pitchFamily="49" charset="-122"/>
              <a:ea typeface="楷体" pitchFamily="49"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zh-CN" altLang="en-US" sz="2400" b="1" i="0" dirty="0">
                <a:latin typeface="楷体" pitchFamily="49" charset="-122"/>
                <a:ea typeface="楷体" pitchFamily="49" charset="-122"/>
              </a:rPr>
              <a:t>功能交互分析</a:t>
            </a:r>
            <a:endParaRPr lang="en-US" altLang="zh-CN" sz="2400" b="1" i="0" dirty="0">
              <a:latin typeface="楷体" pitchFamily="49" charset="-122"/>
              <a:ea typeface="楷体" pitchFamily="49"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楷体" pitchFamily="49" charset="-122"/>
                <a:ea typeface="楷体" pitchFamily="49" charset="-122"/>
              </a:rPr>
              <a:t>质量特性分析</a:t>
            </a:r>
            <a:endParaRPr kumimoji="0" lang="en-US" altLang="zh-CN" sz="2400" b="1" i="0" u="none" strike="noStrike" cap="none" normalizeH="0" baseline="0" dirty="0">
              <a:ln>
                <a:noFill/>
              </a:ln>
              <a:solidFill>
                <a:schemeClr val="tx1"/>
              </a:solidFill>
              <a:effectLst/>
              <a:latin typeface="楷体" pitchFamily="49" charset="-122"/>
              <a:ea typeface="楷体" pitchFamily="49"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zh-CN" altLang="en-US" sz="2400" b="1" i="0" dirty="0">
                <a:latin typeface="楷体" pitchFamily="49" charset="-122"/>
                <a:ea typeface="楷体" pitchFamily="49" charset="-122"/>
              </a:rPr>
              <a:t>测试类型分析</a:t>
            </a:r>
            <a:endParaRPr kumimoji="0" lang="zh-CN" altLang="en-US" sz="2400" b="1" i="0" u="none" strike="noStrike" cap="none" normalizeH="0" baseline="0" dirty="0">
              <a:ln>
                <a:noFill/>
              </a:ln>
              <a:solidFill>
                <a:schemeClr val="tx1"/>
              </a:solidFill>
              <a:effectLst/>
              <a:latin typeface="楷体" pitchFamily="49" charset="-122"/>
              <a:ea typeface="楷体" pitchFamily="49" charset="-122"/>
            </a:endParaRPr>
          </a:p>
        </p:txBody>
      </p:sp>
      <p:sp>
        <p:nvSpPr>
          <p:cNvPr id="7" name="流程图: 文档 6"/>
          <p:cNvSpPr/>
          <p:nvPr/>
        </p:nvSpPr>
        <p:spPr bwMode="auto">
          <a:xfrm>
            <a:off x="6477000" y="1866900"/>
            <a:ext cx="1600200" cy="914400"/>
          </a:xfrm>
          <a:prstGeom prst="flowChartDocument">
            <a:avLst/>
          </a:prstGeom>
          <a:solidFill>
            <a:srgbClr val="CC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楷体" pitchFamily="49" charset="-122"/>
                <a:ea typeface="楷体" pitchFamily="49" charset="-122"/>
              </a:rPr>
              <a:t>测试需求</a:t>
            </a:r>
          </a:p>
        </p:txBody>
      </p:sp>
      <p:sp>
        <p:nvSpPr>
          <p:cNvPr id="6" name="圆角矩形 5"/>
          <p:cNvSpPr/>
          <p:nvPr/>
        </p:nvSpPr>
        <p:spPr bwMode="auto">
          <a:xfrm>
            <a:off x="685800" y="3938649"/>
            <a:ext cx="2133600" cy="533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楷体" pitchFamily="49" charset="-122"/>
                <a:ea typeface="楷体" pitchFamily="49" charset="-122"/>
              </a:rPr>
              <a:t>测试需求采集</a:t>
            </a:r>
          </a:p>
        </p:txBody>
      </p:sp>
      <p:sp>
        <p:nvSpPr>
          <p:cNvPr id="9" name="圆角矩形 8"/>
          <p:cNvSpPr/>
          <p:nvPr/>
        </p:nvSpPr>
        <p:spPr bwMode="auto">
          <a:xfrm>
            <a:off x="3505199" y="3938649"/>
            <a:ext cx="2133601" cy="533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楷体" pitchFamily="49" charset="-122"/>
                <a:ea typeface="楷体" pitchFamily="49" charset="-122"/>
              </a:rPr>
              <a:t>测试需求分析</a:t>
            </a:r>
          </a:p>
        </p:txBody>
      </p:sp>
      <p:sp>
        <p:nvSpPr>
          <p:cNvPr id="10" name="圆角矩形 9"/>
          <p:cNvSpPr/>
          <p:nvPr/>
        </p:nvSpPr>
        <p:spPr bwMode="auto">
          <a:xfrm>
            <a:off x="6172200" y="3938649"/>
            <a:ext cx="2133600" cy="533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楷体" pitchFamily="49" charset="-122"/>
                <a:ea typeface="楷体" pitchFamily="49" charset="-122"/>
              </a:rPr>
              <a:t>测试需求评审</a:t>
            </a:r>
          </a:p>
        </p:txBody>
      </p:sp>
      <p:sp>
        <p:nvSpPr>
          <p:cNvPr id="8" name="流程图: 数据 7"/>
          <p:cNvSpPr/>
          <p:nvPr/>
        </p:nvSpPr>
        <p:spPr bwMode="auto">
          <a:xfrm>
            <a:off x="631371" y="5181600"/>
            <a:ext cx="2057400" cy="685800"/>
          </a:xfrm>
          <a:prstGeom prst="flowChartInputOutput">
            <a:avLst/>
          </a:prstGeom>
          <a:solidFill>
            <a:srgbClr val="FFCC99"/>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r>
              <a:rPr lang="zh-CN" altLang="en-US" sz="2000" b="1" i="0" dirty="0">
                <a:latin typeface="楷体" pitchFamily="49" charset="-122"/>
                <a:ea typeface="楷体" pitchFamily="49" charset="-122"/>
              </a:rPr>
              <a:t>原始测试需求表</a:t>
            </a:r>
          </a:p>
        </p:txBody>
      </p:sp>
      <p:sp>
        <p:nvSpPr>
          <p:cNvPr id="12" name="流程图: 数据 11"/>
          <p:cNvSpPr/>
          <p:nvPr/>
        </p:nvSpPr>
        <p:spPr bwMode="auto">
          <a:xfrm>
            <a:off x="3363685" y="5181600"/>
            <a:ext cx="2057400" cy="685800"/>
          </a:xfrm>
          <a:prstGeom prst="flowChartInputOutput">
            <a:avLst/>
          </a:prstGeom>
          <a:solidFill>
            <a:srgbClr val="FFCC99"/>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r>
              <a:rPr lang="zh-CN" altLang="en-US" sz="2000" b="1" i="0" dirty="0">
                <a:latin typeface="楷体" pitchFamily="49" charset="-122"/>
                <a:ea typeface="楷体" pitchFamily="49" charset="-122"/>
              </a:rPr>
              <a:t>测试需求跟踪矩阵</a:t>
            </a:r>
          </a:p>
        </p:txBody>
      </p:sp>
      <p:sp>
        <p:nvSpPr>
          <p:cNvPr id="13" name="流程图: 数据 12"/>
          <p:cNvSpPr/>
          <p:nvPr/>
        </p:nvSpPr>
        <p:spPr bwMode="auto">
          <a:xfrm>
            <a:off x="6096000" y="5181600"/>
            <a:ext cx="2057400" cy="685800"/>
          </a:xfrm>
          <a:prstGeom prst="flowChartInputOutput">
            <a:avLst/>
          </a:prstGeom>
          <a:solidFill>
            <a:srgbClr val="FFCC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楷体" pitchFamily="49" charset="-122"/>
                <a:ea typeface="楷体" pitchFamily="49" charset="-122"/>
              </a:rPr>
              <a:t>评审结论</a:t>
            </a:r>
          </a:p>
        </p:txBody>
      </p:sp>
      <p:sp>
        <p:nvSpPr>
          <p:cNvPr id="11" name="圆角矩形 10"/>
          <p:cNvSpPr/>
          <p:nvPr/>
        </p:nvSpPr>
        <p:spPr bwMode="auto">
          <a:xfrm>
            <a:off x="533400" y="914400"/>
            <a:ext cx="7772400" cy="2667000"/>
          </a:xfrm>
          <a:prstGeom prst="round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charset="0"/>
              <a:ea typeface="宋体" pitchFamily="2" charset="-122"/>
            </a:endParaRPr>
          </a:p>
        </p:txBody>
      </p:sp>
      <p:sp>
        <p:nvSpPr>
          <p:cNvPr id="15" name="圆角矩形 14"/>
          <p:cNvSpPr/>
          <p:nvPr/>
        </p:nvSpPr>
        <p:spPr bwMode="auto">
          <a:xfrm>
            <a:off x="533400" y="4724400"/>
            <a:ext cx="7772400" cy="1447800"/>
          </a:xfrm>
          <a:prstGeom prst="round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charset="0"/>
              <a:ea typeface="宋体" pitchFamily="2" charset="-122"/>
            </a:endParaRPr>
          </a:p>
        </p:txBody>
      </p:sp>
      <p:sp>
        <p:nvSpPr>
          <p:cNvPr id="14" name="下箭头 13"/>
          <p:cNvSpPr/>
          <p:nvPr/>
        </p:nvSpPr>
        <p:spPr bwMode="auto">
          <a:xfrm>
            <a:off x="1660071" y="2895600"/>
            <a:ext cx="206829" cy="838200"/>
          </a:xfrm>
          <a:prstGeom prst="downArrow">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charset="0"/>
              <a:ea typeface="宋体" pitchFamily="2" charset="-122"/>
            </a:endParaRPr>
          </a:p>
        </p:txBody>
      </p:sp>
      <p:sp>
        <p:nvSpPr>
          <p:cNvPr id="17" name="下箭头 16"/>
          <p:cNvSpPr/>
          <p:nvPr/>
        </p:nvSpPr>
        <p:spPr bwMode="auto">
          <a:xfrm>
            <a:off x="4441371" y="2895600"/>
            <a:ext cx="206829" cy="838200"/>
          </a:xfrm>
          <a:prstGeom prst="downArrow">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charset="0"/>
              <a:ea typeface="宋体" pitchFamily="2" charset="-122"/>
            </a:endParaRPr>
          </a:p>
        </p:txBody>
      </p:sp>
      <p:sp>
        <p:nvSpPr>
          <p:cNvPr id="18" name="下箭头 17"/>
          <p:cNvSpPr/>
          <p:nvPr/>
        </p:nvSpPr>
        <p:spPr bwMode="auto">
          <a:xfrm>
            <a:off x="7108371" y="2895600"/>
            <a:ext cx="206829" cy="838200"/>
          </a:xfrm>
          <a:prstGeom prst="downArrow">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charset="0"/>
              <a:ea typeface="宋体" pitchFamily="2" charset="-122"/>
            </a:endParaRPr>
          </a:p>
        </p:txBody>
      </p:sp>
      <p:sp>
        <p:nvSpPr>
          <p:cNvPr id="16" name="矩形 15"/>
          <p:cNvSpPr/>
          <p:nvPr/>
        </p:nvSpPr>
        <p:spPr>
          <a:xfrm>
            <a:off x="838200" y="1066800"/>
            <a:ext cx="1295400" cy="523220"/>
          </a:xfrm>
          <a:prstGeom prst="rect">
            <a:avLst/>
          </a:prstGeom>
        </p:spPr>
        <p:txBody>
          <a:bodyPr wrap="square">
            <a:spAutoFit/>
          </a:bodyPr>
          <a:lstStyle/>
          <a:p>
            <a:r>
              <a:rPr lang="zh-CN" altLang="en-US" sz="2800" b="1" i="0" dirty="0">
                <a:solidFill>
                  <a:srgbClr val="FF0000"/>
                </a:solidFill>
              </a:rPr>
              <a:t>输入</a:t>
            </a:r>
          </a:p>
        </p:txBody>
      </p:sp>
      <p:sp>
        <p:nvSpPr>
          <p:cNvPr id="21" name="矩形 20"/>
          <p:cNvSpPr/>
          <p:nvPr/>
        </p:nvSpPr>
        <p:spPr>
          <a:xfrm>
            <a:off x="838200" y="4658380"/>
            <a:ext cx="1295400" cy="523220"/>
          </a:xfrm>
          <a:prstGeom prst="rect">
            <a:avLst/>
          </a:prstGeom>
        </p:spPr>
        <p:txBody>
          <a:bodyPr wrap="square">
            <a:spAutoFit/>
          </a:bodyPr>
          <a:lstStyle/>
          <a:p>
            <a:r>
              <a:rPr lang="zh-CN" altLang="en-US" sz="2800" b="1" i="0" dirty="0">
                <a:solidFill>
                  <a:srgbClr val="FF0000"/>
                </a:solidFill>
              </a:rPr>
              <a:t>输出</a:t>
            </a:r>
          </a:p>
        </p:txBody>
      </p:sp>
    </p:spTree>
    <p:extLst>
      <p:ext uri="{BB962C8B-B14F-4D97-AF65-F5344CB8AC3E}">
        <p14:creationId xmlns:p14="http://schemas.microsoft.com/office/powerpoint/2010/main" val="3933962396"/>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测试需求案例</a:t>
            </a:r>
          </a:p>
        </p:txBody>
      </p:sp>
      <p:graphicFrame>
        <p:nvGraphicFramePr>
          <p:cNvPr id="5" name="Group 3"/>
          <p:cNvGraphicFramePr>
            <a:graphicFrameLocks noGrp="1"/>
          </p:cNvGraphicFramePr>
          <p:nvPr>
            <p:ph idx="1"/>
            <p:extLst>
              <p:ext uri="{D42A27DB-BD31-4B8C-83A1-F6EECF244321}">
                <p14:modId xmlns:p14="http://schemas.microsoft.com/office/powerpoint/2010/main" val="874288481"/>
              </p:ext>
            </p:extLst>
          </p:nvPr>
        </p:nvGraphicFramePr>
        <p:xfrm>
          <a:off x="107950" y="692150"/>
          <a:ext cx="8748713" cy="6022976"/>
        </p:xfrm>
        <a:graphic>
          <a:graphicData uri="http://schemas.openxmlformats.org/drawingml/2006/table">
            <a:tbl>
              <a:tblPr/>
              <a:tblGrid>
                <a:gridCol w="730250">
                  <a:extLst>
                    <a:ext uri="{9D8B030D-6E8A-4147-A177-3AD203B41FA5}">
                      <a16:colId xmlns:a16="http://schemas.microsoft.com/office/drawing/2014/main" val="20000"/>
                    </a:ext>
                  </a:extLst>
                </a:gridCol>
                <a:gridCol w="996950">
                  <a:extLst>
                    <a:ext uri="{9D8B030D-6E8A-4147-A177-3AD203B41FA5}">
                      <a16:colId xmlns:a16="http://schemas.microsoft.com/office/drawing/2014/main" val="20001"/>
                    </a:ext>
                  </a:extLst>
                </a:gridCol>
                <a:gridCol w="908050">
                  <a:extLst>
                    <a:ext uri="{9D8B030D-6E8A-4147-A177-3AD203B41FA5}">
                      <a16:colId xmlns:a16="http://schemas.microsoft.com/office/drawing/2014/main" val="20002"/>
                    </a:ext>
                  </a:extLst>
                </a:gridCol>
                <a:gridCol w="4648200">
                  <a:extLst>
                    <a:ext uri="{9D8B030D-6E8A-4147-A177-3AD203B41FA5}">
                      <a16:colId xmlns:a16="http://schemas.microsoft.com/office/drawing/2014/main" val="20003"/>
                    </a:ext>
                  </a:extLst>
                </a:gridCol>
                <a:gridCol w="1465263">
                  <a:extLst>
                    <a:ext uri="{9D8B030D-6E8A-4147-A177-3AD203B41FA5}">
                      <a16:colId xmlns:a16="http://schemas.microsoft.com/office/drawing/2014/main" val="20004"/>
                    </a:ext>
                  </a:extLst>
                </a:gridCol>
              </a:tblGrid>
              <a:tr h="431800">
                <a:tc gridSpan="5">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zh-CN" sz="2000" b="1" i="0" u="none" strike="noStrike" cap="none" normalizeH="0" baseline="0" dirty="0">
                          <a:ln>
                            <a:noFill/>
                          </a:ln>
                          <a:solidFill>
                            <a:schemeClr val="tx1"/>
                          </a:solidFill>
                          <a:effectLst/>
                          <a:latin typeface="Cambria" pitchFamily="18" charset="0"/>
                          <a:ea typeface="华文楷体" charset="-122"/>
                          <a:sym typeface="Cambria" pitchFamily="18" charset="0"/>
                        </a:rPr>
                        <a:t>“</a:t>
                      </a:r>
                      <a:r>
                        <a:rPr kumimoji="0" lang="zh-CN" sz="2000" b="1" i="0" u="none" strike="noStrike" cap="none" normalizeH="0" baseline="0" dirty="0">
                          <a:ln>
                            <a:noFill/>
                          </a:ln>
                          <a:solidFill>
                            <a:schemeClr val="tx1"/>
                          </a:solidFill>
                          <a:effectLst/>
                          <a:latin typeface="Cambria" pitchFamily="18" charset="0"/>
                          <a:ea typeface="华文楷体" charset="-122"/>
                          <a:sym typeface="Cambria" pitchFamily="18" charset="0"/>
                        </a:rPr>
                        <a:t>人力资源管理系统”原始测试需求表</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90538">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sz="2000" b="1" i="0" u="none" strike="noStrike" cap="none" normalizeH="0" baseline="0">
                          <a:ln>
                            <a:noFill/>
                          </a:ln>
                          <a:solidFill>
                            <a:schemeClr val="tx1"/>
                          </a:solidFill>
                          <a:effectLst/>
                          <a:latin typeface="Cambria" pitchFamily="18" charset="0"/>
                          <a:ea typeface="华文楷体" charset="-122"/>
                          <a:sym typeface="Cambria" pitchFamily="18" charset="0"/>
                        </a:rPr>
                        <a:t>序号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sz="2000" b="1" i="0" u="none" strike="noStrike" cap="none" normalizeH="0" baseline="0">
                          <a:ln>
                            <a:noFill/>
                          </a:ln>
                          <a:solidFill>
                            <a:schemeClr val="tx1"/>
                          </a:solidFill>
                          <a:effectLst/>
                          <a:latin typeface="Cambria" pitchFamily="18" charset="0"/>
                          <a:ea typeface="华文楷体" charset="-122"/>
                          <a:sym typeface="Cambria" pitchFamily="18" charset="0"/>
                        </a:rPr>
                        <a:t>软件需求标识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sz="2000" b="1" i="0" u="none" strike="noStrike" cap="none" normalizeH="0" baseline="0">
                          <a:ln>
                            <a:noFill/>
                          </a:ln>
                          <a:solidFill>
                            <a:schemeClr val="tx1"/>
                          </a:solidFill>
                          <a:effectLst/>
                          <a:latin typeface="Cambria" pitchFamily="18" charset="0"/>
                          <a:ea typeface="华文楷体" charset="-122"/>
                          <a:sym typeface="Cambria" pitchFamily="18" charset="0"/>
                        </a:rPr>
                        <a:t>原始测试需求描述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sz="2000" b="1" i="0" u="none" strike="noStrike" cap="none" normalizeH="0" baseline="0">
                          <a:ln>
                            <a:noFill/>
                          </a:ln>
                          <a:solidFill>
                            <a:schemeClr val="tx1"/>
                          </a:solidFill>
                          <a:effectLst/>
                          <a:latin typeface="Cambria" pitchFamily="18" charset="0"/>
                          <a:ea typeface="华文楷体" charset="-122"/>
                          <a:sym typeface="Cambria" pitchFamily="18" charset="0"/>
                        </a:rPr>
                        <a:t>信息来源</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1"/>
                  </a:ext>
                </a:extLst>
              </a:tr>
              <a:tr h="2566988">
                <a:tc rowSpan="2">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1" i="0" u="none" strike="noStrike" cap="none" normalizeH="0" baseline="0">
                          <a:ln>
                            <a:noFill/>
                          </a:ln>
                          <a:solidFill>
                            <a:schemeClr val="tx1"/>
                          </a:solidFill>
                          <a:effectLst/>
                          <a:latin typeface="Cambria" pitchFamily="18" charset="0"/>
                          <a:ea typeface="华文楷体" charset="-122"/>
                          <a:sym typeface="Cambria"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1" i="0" u="none" strike="noStrike" cap="none" normalizeH="0" baseline="0">
                          <a:ln>
                            <a:noFill/>
                          </a:ln>
                          <a:solidFill>
                            <a:schemeClr val="tx1"/>
                          </a:solidFill>
                          <a:effectLst/>
                          <a:latin typeface="Cambria" pitchFamily="18" charset="0"/>
                          <a:ea typeface="华文楷体" charset="-122"/>
                          <a:sym typeface="Cambria" pitchFamily="18" charset="0"/>
                        </a:rPr>
                        <a:t>3.1.1</a:t>
                      </a:r>
                      <a:r>
                        <a:rPr kumimoji="0" lang="zh-CN" altLang="en-US" sz="1800" b="1" i="0" u="none" strike="noStrike" cap="none" normalizeH="0" baseline="0">
                          <a:ln>
                            <a:noFill/>
                          </a:ln>
                          <a:solidFill>
                            <a:schemeClr val="tx1"/>
                          </a:solidFill>
                          <a:effectLst/>
                          <a:latin typeface="Cambria" pitchFamily="18" charset="0"/>
                          <a:ea typeface="华文楷体" charset="-122"/>
                          <a:sym typeface="Cambria" pitchFamily="18" charset="0"/>
                        </a:rPr>
                        <a:t>基本信息管理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zh-CN" sz="1800" b="1" i="0" u="none" strike="noStrike" cap="none" normalizeH="0" baseline="0">
                          <a:ln>
                            <a:noFill/>
                          </a:ln>
                          <a:solidFill>
                            <a:schemeClr val="tx1"/>
                          </a:solidFill>
                          <a:effectLst/>
                          <a:latin typeface="Cambria" pitchFamily="18" charset="0"/>
                          <a:ea typeface="华文楷体" charset="-122"/>
                          <a:sym typeface="Cambria" pitchFamily="18" charset="0"/>
                        </a:rPr>
                        <a:t>增加员工信息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1800" b="1" i="0" u="none" strike="noStrike" cap="none" normalizeH="0" baseline="0" dirty="0">
                          <a:ln>
                            <a:noFill/>
                          </a:ln>
                          <a:solidFill>
                            <a:schemeClr val="tx1"/>
                          </a:solidFill>
                          <a:effectLst/>
                          <a:latin typeface="Cambria" pitchFamily="18" charset="0"/>
                          <a:ea typeface="华文楷体" charset="-122"/>
                          <a:sym typeface="Cambria" pitchFamily="18" charset="0"/>
                        </a:rPr>
                        <a:t>人事部门招聘专员对于新招聘的职员信息可以录入到</a:t>
                      </a:r>
                      <a:r>
                        <a:rPr kumimoji="0" lang="en-US" sz="1800" b="1" i="0" u="none" strike="noStrike" cap="none" normalizeH="0" baseline="0" dirty="0">
                          <a:ln>
                            <a:noFill/>
                          </a:ln>
                          <a:solidFill>
                            <a:schemeClr val="tx1"/>
                          </a:solidFill>
                          <a:effectLst/>
                          <a:latin typeface="Cambria" pitchFamily="18" charset="0"/>
                          <a:ea typeface="华文楷体" charset="-122"/>
                          <a:sym typeface="Cambria" pitchFamily="18" charset="0"/>
                        </a:rPr>
                        <a:t>HRMIS</a:t>
                      </a:r>
                      <a:r>
                        <a:rPr kumimoji="0" lang="zh-CN" altLang="en-US" sz="1800" b="1" i="0" u="none" strike="noStrike" cap="none" normalizeH="0" baseline="0" dirty="0">
                          <a:ln>
                            <a:noFill/>
                          </a:ln>
                          <a:solidFill>
                            <a:schemeClr val="tx1"/>
                          </a:solidFill>
                          <a:effectLst/>
                          <a:latin typeface="Cambria" pitchFamily="18" charset="0"/>
                          <a:ea typeface="华文楷体" charset="-122"/>
                          <a:sym typeface="Cambria" pitchFamily="18" charset="0"/>
                        </a:rPr>
                        <a:t>系统中，主要职员信息如下：姓名、性别、出生日期、政治面貌、文化水平、婚姻情况、家庭住址、身份证号、办公电话、移动电话、紧急情况下的联系人和联系方式、毕业院校、入职时间、岗位及职责，其中，性别包含男、女两个类别；婚姻情况包括未婚、已婚、离异三种情况 。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zh-CN" sz="1800" b="1" i="0" u="none" strike="noStrike" cap="none" normalizeH="0" baseline="0">
                          <a:ln>
                            <a:noFill/>
                          </a:ln>
                          <a:solidFill>
                            <a:schemeClr val="tx1"/>
                          </a:solidFill>
                          <a:effectLst/>
                          <a:latin typeface="Cambria" pitchFamily="18" charset="0"/>
                          <a:ea typeface="华文楷体" charset="-122"/>
                          <a:sym typeface="Cambria" pitchFamily="18" charset="0"/>
                        </a:rPr>
                        <a:t>人力资源管理系统业务需求说明书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485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zh-CN" sz="1800" b="1" i="0" u="none" strike="noStrike" cap="none" normalizeH="0" baseline="0">
                          <a:ln>
                            <a:noFill/>
                          </a:ln>
                          <a:solidFill>
                            <a:schemeClr val="tx1"/>
                          </a:solidFill>
                          <a:effectLst/>
                          <a:latin typeface="Cambria" pitchFamily="18" charset="0"/>
                          <a:ea typeface="华文楷体" charset="-122"/>
                          <a:sym typeface="Cambria" pitchFamily="18" charset="0"/>
                        </a:rPr>
                        <a:t>删除员工信息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1800" b="1" i="0" u="none" strike="noStrike" kern="1200" cap="none" normalizeH="0" baseline="0" dirty="0">
                          <a:ln>
                            <a:noFill/>
                          </a:ln>
                          <a:solidFill>
                            <a:schemeClr val="tx1"/>
                          </a:solidFill>
                          <a:effectLst/>
                          <a:latin typeface="Cambria" pitchFamily="18" charset="0"/>
                          <a:ea typeface="华文楷体" charset="-122"/>
                          <a:cs typeface="+mn-cs"/>
                          <a:sym typeface="Cambria" pitchFamily="18" charset="0"/>
                        </a:rPr>
                        <a:t>删除需用户确认，可以逐条删除或多条一次删除</a:t>
                      </a:r>
                      <a:endParaRPr kumimoji="0" lang="en-US" altLang="en-US" sz="1800" b="1" i="0" u="none" strike="noStrike" kern="1200" cap="none" normalizeH="0" baseline="0" dirty="0">
                        <a:ln>
                          <a:noFill/>
                        </a:ln>
                        <a:solidFill>
                          <a:schemeClr val="tx1"/>
                        </a:solidFill>
                        <a:effectLst/>
                        <a:latin typeface="Cambria" pitchFamily="18" charset="0"/>
                        <a:ea typeface="华文楷体" charset="-122"/>
                        <a:cs typeface="+mn-cs"/>
                        <a:sym typeface="Cambri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dirty="0">
                          <a:ln>
                            <a:noFill/>
                          </a:ln>
                          <a:solidFill>
                            <a:schemeClr val="tx1"/>
                          </a:solidFill>
                          <a:effectLst/>
                          <a:latin typeface="Cambria" pitchFamily="18" charset="0"/>
                          <a:ea typeface="华文楷体" charset="-122"/>
                          <a:sym typeface="Cambria" pitchFamily="18" charset="0"/>
                        </a:rPr>
                        <a:t>GB/T 17544-1998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1440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1" i="0" u="none" strike="noStrike" cap="none" normalizeH="0" baseline="0">
                          <a:ln>
                            <a:noFill/>
                          </a:ln>
                          <a:solidFill>
                            <a:schemeClr val="tx1"/>
                          </a:solidFill>
                          <a:effectLst/>
                          <a:latin typeface="Cambria" pitchFamily="18" charset="0"/>
                          <a:ea typeface="华文楷体" charset="-122"/>
                          <a:sym typeface="Cambria"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1" i="0" u="none" strike="noStrike" cap="none" normalizeH="0" baseline="0">
                          <a:ln>
                            <a:noFill/>
                          </a:ln>
                          <a:solidFill>
                            <a:schemeClr val="tx1"/>
                          </a:solidFill>
                          <a:effectLst/>
                          <a:latin typeface="Cambria" pitchFamily="18" charset="0"/>
                          <a:ea typeface="华文楷体" charset="-122"/>
                          <a:sym typeface="Cambria" pitchFamily="18" charset="0"/>
                        </a:rPr>
                        <a:t>3.2.2</a:t>
                      </a:r>
                      <a:r>
                        <a:rPr kumimoji="0" lang="zh-CN" altLang="en-US" sz="1800" b="1" i="0" u="none" strike="noStrike" cap="none" normalizeH="0" baseline="0">
                          <a:ln>
                            <a:noFill/>
                          </a:ln>
                          <a:solidFill>
                            <a:schemeClr val="tx1"/>
                          </a:solidFill>
                          <a:effectLst/>
                          <a:latin typeface="Cambria" pitchFamily="18" charset="0"/>
                          <a:ea typeface="华文楷体" charset="-122"/>
                          <a:sym typeface="Cambria" pitchFamily="18" charset="0"/>
                        </a:rPr>
                        <a:t>时间特性要求</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1800" b="1" i="0" u="none" strike="noStrike" cap="none" normalizeH="0" baseline="0" dirty="0">
                          <a:ln>
                            <a:noFill/>
                          </a:ln>
                          <a:solidFill>
                            <a:schemeClr val="tx1"/>
                          </a:solidFill>
                          <a:effectLst/>
                          <a:latin typeface="Cambria" pitchFamily="18" charset="0"/>
                          <a:ea typeface="华文楷体" charset="-122"/>
                          <a:sym typeface="Cambria" pitchFamily="18" charset="0"/>
                        </a:rPr>
                        <a:t>并发</a:t>
                      </a:r>
                      <a:r>
                        <a:rPr kumimoji="0" lang="en-US" sz="1800" b="1" i="0" u="none" strike="noStrike" cap="none" normalizeH="0" baseline="0" dirty="0">
                          <a:ln>
                            <a:noFill/>
                          </a:ln>
                          <a:solidFill>
                            <a:schemeClr val="tx1"/>
                          </a:solidFill>
                          <a:effectLst/>
                          <a:latin typeface="Cambria" pitchFamily="18" charset="0"/>
                          <a:ea typeface="华文楷体" charset="-122"/>
                          <a:sym typeface="Cambria" pitchFamily="18" charset="0"/>
                        </a:rPr>
                        <a:t>15</a:t>
                      </a:r>
                      <a:r>
                        <a:rPr kumimoji="0" lang="zh-CN" altLang="en-US" sz="1800" b="1" i="0" u="none" strike="noStrike" cap="none" normalizeH="0" baseline="0" dirty="0">
                          <a:ln>
                            <a:noFill/>
                          </a:ln>
                          <a:solidFill>
                            <a:schemeClr val="tx1"/>
                          </a:solidFill>
                          <a:effectLst/>
                          <a:latin typeface="Cambria" pitchFamily="18" charset="0"/>
                          <a:ea typeface="华文楷体" charset="-122"/>
                          <a:sym typeface="Cambria" pitchFamily="18" charset="0"/>
                        </a:rPr>
                        <a:t>个用户，平均登录时间小于</a:t>
                      </a:r>
                      <a:r>
                        <a:rPr kumimoji="0" lang="en-US" sz="1800" b="1" i="0" u="none" strike="noStrike" cap="none" normalizeH="0" baseline="0" dirty="0">
                          <a:ln>
                            <a:noFill/>
                          </a:ln>
                          <a:solidFill>
                            <a:schemeClr val="tx1"/>
                          </a:solidFill>
                          <a:effectLst/>
                          <a:latin typeface="Cambria" pitchFamily="18" charset="0"/>
                          <a:ea typeface="华文楷体" charset="-122"/>
                          <a:sym typeface="Cambria" pitchFamily="18" charset="0"/>
                        </a:rPr>
                        <a:t>10</a:t>
                      </a:r>
                      <a:r>
                        <a:rPr kumimoji="0" lang="zh-CN" altLang="en-US" sz="1800" b="1" i="0" u="none" strike="noStrike" cap="none" normalizeH="0" baseline="0" dirty="0">
                          <a:ln>
                            <a:noFill/>
                          </a:ln>
                          <a:solidFill>
                            <a:schemeClr val="tx1"/>
                          </a:solidFill>
                          <a:effectLst/>
                          <a:latin typeface="Cambria" pitchFamily="18" charset="0"/>
                          <a:ea typeface="华文楷体" charset="-122"/>
                          <a:sym typeface="Cambria" pitchFamily="18" charset="0"/>
                        </a:rPr>
                        <a:t>秒 </a:t>
                      </a:r>
                      <a:endParaRPr kumimoji="0" lang="en-US" altLang="zh-CN" sz="1800" b="1" i="0" u="none" strike="noStrike" cap="none" normalizeH="0" baseline="0" dirty="0">
                        <a:ln>
                          <a:noFill/>
                        </a:ln>
                        <a:solidFill>
                          <a:schemeClr val="tx1"/>
                        </a:solidFill>
                        <a:effectLst/>
                        <a:latin typeface="Cambria" pitchFamily="18" charset="0"/>
                        <a:ea typeface="华文楷体" charset="-122"/>
                        <a:sym typeface="Cambria" pitchFamily="18" charset="0"/>
                      </a:endParaRP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1800" b="1" i="0" u="none" strike="noStrike" cap="none" normalizeH="0" baseline="0" dirty="0">
                          <a:ln>
                            <a:noFill/>
                          </a:ln>
                          <a:solidFill>
                            <a:schemeClr val="tx1"/>
                          </a:solidFill>
                          <a:effectLst/>
                          <a:latin typeface="Cambria" pitchFamily="18" charset="0"/>
                          <a:ea typeface="华文楷体" charset="-122"/>
                          <a:sym typeface="Cambria" pitchFamily="18" charset="0"/>
                        </a:rPr>
                        <a:t>并发</a:t>
                      </a:r>
                      <a:r>
                        <a:rPr kumimoji="0" lang="en-US" altLang="zh-CN" sz="1800" b="1" i="0" u="none" strike="noStrike" cap="none" normalizeH="0" baseline="0" dirty="0">
                          <a:ln>
                            <a:noFill/>
                          </a:ln>
                          <a:solidFill>
                            <a:schemeClr val="tx1"/>
                          </a:solidFill>
                          <a:effectLst/>
                          <a:latin typeface="Cambria" pitchFamily="18" charset="0"/>
                          <a:ea typeface="华文楷体" charset="-122"/>
                          <a:sym typeface="Cambria" pitchFamily="18" charset="0"/>
                        </a:rPr>
                        <a:t>50</a:t>
                      </a:r>
                      <a:r>
                        <a:rPr kumimoji="0" lang="zh-CN" altLang="en-US" sz="1800" b="1" i="0" u="none" strike="noStrike" cap="none" normalizeH="0" baseline="0" dirty="0">
                          <a:ln>
                            <a:noFill/>
                          </a:ln>
                          <a:solidFill>
                            <a:schemeClr val="tx1"/>
                          </a:solidFill>
                          <a:effectLst/>
                          <a:latin typeface="Cambria" pitchFamily="18" charset="0"/>
                          <a:ea typeface="华文楷体" charset="-122"/>
                          <a:sym typeface="Cambria" pitchFamily="18" charset="0"/>
                        </a:rPr>
                        <a:t>个用户，平均登录时间小于</a:t>
                      </a:r>
                      <a:r>
                        <a:rPr kumimoji="0" lang="en-US" altLang="zh-CN" sz="1800" b="1" i="0" u="none" strike="noStrike" cap="none" normalizeH="0" baseline="0" dirty="0">
                          <a:ln>
                            <a:noFill/>
                          </a:ln>
                          <a:solidFill>
                            <a:schemeClr val="tx1"/>
                          </a:solidFill>
                          <a:effectLst/>
                          <a:latin typeface="Cambria" pitchFamily="18" charset="0"/>
                          <a:ea typeface="华文楷体" charset="-122"/>
                          <a:sym typeface="Cambria" pitchFamily="18" charset="0"/>
                        </a:rPr>
                        <a:t>15</a:t>
                      </a:r>
                      <a:r>
                        <a:rPr kumimoji="0" lang="zh-CN" altLang="en-US" sz="1800" b="1" i="0" u="none" strike="noStrike" cap="none" normalizeH="0" baseline="0" dirty="0">
                          <a:ln>
                            <a:noFill/>
                          </a:ln>
                          <a:solidFill>
                            <a:schemeClr val="tx1"/>
                          </a:solidFill>
                          <a:effectLst/>
                          <a:latin typeface="Cambria" pitchFamily="18" charset="0"/>
                          <a:ea typeface="华文楷体" charset="-122"/>
                          <a:sym typeface="Cambria" pitchFamily="18" charset="0"/>
                        </a:rPr>
                        <a:t>秒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zh-CN" sz="1800" b="1" i="0" u="none" strike="noStrike" cap="none" normalizeH="0" baseline="0" dirty="0">
                          <a:ln>
                            <a:noFill/>
                          </a:ln>
                          <a:solidFill>
                            <a:schemeClr val="tx1"/>
                          </a:solidFill>
                          <a:effectLst/>
                          <a:latin typeface="Cambria" pitchFamily="18" charset="0"/>
                          <a:ea typeface="华文楷体" charset="-122"/>
                          <a:sym typeface="Cambria" pitchFamily="18" charset="0"/>
                        </a:rPr>
                        <a:t>人力资源管理系统业务需求说明书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4"/>
                  </a:ext>
                </a:extLst>
              </a:tr>
              <a:tr h="91440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1" i="0" u="none" strike="noStrike" cap="none" normalizeH="0" baseline="0">
                          <a:ln>
                            <a:noFill/>
                          </a:ln>
                          <a:solidFill>
                            <a:schemeClr val="tx1"/>
                          </a:solidFill>
                          <a:effectLst/>
                          <a:latin typeface="Cambria" pitchFamily="18" charset="0"/>
                          <a:ea typeface="华文楷体" charset="-122"/>
                          <a:sym typeface="Cambria"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zh-CN" sz="1800" b="1" i="0" u="none" strike="noStrike" cap="none" normalizeH="0" baseline="0">
                          <a:ln>
                            <a:noFill/>
                          </a:ln>
                          <a:solidFill>
                            <a:schemeClr val="tx1"/>
                          </a:solidFill>
                          <a:effectLst/>
                          <a:latin typeface="Cambria" pitchFamily="18" charset="0"/>
                          <a:ea typeface="华文楷体" charset="-122"/>
                          <a:sym typeface="Cambria" pitchFamily="18" charset="0"/>
                        </a:rPr>
                        <a:t>隐含需求：在使用中操作错误的易恢复性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zh-CN" sz="1800" b="1" i="0" u="none" strike="noStrike" cap="none" normalizeH="0" baseline="0" dirty="0">
                          <a:ln>
                            <a:noFill/>
                          </a:ln>
                          <a:solidFill>
                            <a:schemeClr val="tx1"/>
                          </a:solidFill>
                          <a:effectLst/>
                          <a:latin typeface="Cambria" pitchFamily="18" charset="0"/>
                          <a:ea typeface="华文楷体" charset="-122"/>
                          <a:sym typeface="Cambria" pitchFamily="18" charset="0"/>
                        </a:rPr>
                        <a:t>程序应对关键数据的操作给出警告或在执行前确认</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dirty="0">
                          <a:ln>
                            <a:noFill/>
                          </a:ln>
                          <a:solidFill>
                            <a:schemeClr val="tx1"/>
                          </a:solidFill>
                          <a:effectLst/>
                          <a:latin typeface="Cambria" pitchFamily="18" charset="0"/>
                          <a:ea typeface="华文楷体" charset="-122"/>
                          <a:sym typeface="Cambria" pitchFamily="18" charset="0"/>
                        </a:rPr>
                        <a:t>GB/T 17544-1998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测试需求分析</a:t>
            </a:r>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24</a:t>
            </a:fld>
            <a:endParaRPr lang="en-US" altLang="zh-CN"/>
          </a:p>
        </p:txBody>
      </p:sp>
      <p:sp>
        <p:nvSpPr>
          <p:cNvPr id="6" name="流程图: 数据 5"/>
          <p:cNvSpPr/>
          <p:nvPr/>
        </p:nvSpPr>
        <p:spPr bwMode="auto">
          <a:xfrm>
            <a:off x="533400" y="1066800"/>
            <a:ext cx="2057400" cy="685800"/>
          </a:xfrm>
          <a:prstGeom prst="flowChartInputOutput">
            <a:avLst/>
          </a:prstGeom>
          <a:solidFill>
            <a:srgbClr val="FFCC99"/>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r>
              <a:rPr lang="zh-CN" altLang="en-US" sz="2000" b="1" i="0" dirty="0">
                <a:latin typeface="楷体" pitchFamily="49" charset="-122"/>
                <a:ea typeface="楷体" pitchFamily="49" charset="-122"/>
              </a:rPr>
              <a:t>原始测试需求表</a:t>
            </a:r>
          </a:p>
        </p:txBody>
      </p:sp>
      <p:sp>
        <p:nvSpPr>
          <p:cNvPr id="5" name="矩形 4"/>
          <p:cNvSpPr/>
          <p:nvPr/>
        </p:nvSpPr>
        <p:spPr bwMode="auto">
          <a:xfrm>
            <a:off x="3208317" y="1066800"/>
            <a:ext cx="2209800" cy="685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楷体" pitchFamily="49" charset="-122"/>
                <a:ea typeface="楷体" pitchFamily="49" charset="-122"/>
              </a:rPr>
              <a:t>测试要点分析</a:t>
            </a:r>
          </a:p>
        </p:txBody>
      </p:sp>
      <p:sp>
        <p:nvSpPr>
          <p:cNvPr id="8" name="矩形 7"/>
          <p:cNvSpPr/>
          <p:nvPr/>
        </p:nvSpPr>
        <p:spPr bwMode="auto">
          <a:xfrm>
            <a:off x="3208317" y="2628900"/>
            <a:ext cx="2209800" cy="685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楷体" pitchFamily="49" charset="-122"/>
                <a:ea typeface="楷体" pitchFamily="49" charset="-122"/>
              </a:rPr>
              <a:t>质量特性分析</a:t>
            </a:r>
          </a:p>
        </p:txBody>
      </p:sp>
      <p:sp>
        <p:nvSpPr>
          <p:cNvPr id="9" name="矩形 8"/>
          <p:cNvSpPr/>
          <p:nvPr/>
        </p:nvSpPr>
        <p:spPr bwMode="auto">
          <a:xfrm>
            <a:off x="3208317" y="4191000"/>
            <a:ext cx="2209800" cy="685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楷体" pitchFamily="49" charset="-122"/>
                <a:ea typeface="楷体" pitchFamily="49" charset="-122"/>
              </a:rPr>
              <a:t>测试类型分析</a:t>
            </a:r>
          </a:p>
        </p:txBody>
      </p:sp>
      <p:sp>
        <p:nvSpPr>
          <p:cNvPr id="10" name="流程图: 数据 9"/>
          <p:cNvSpPr/>
          <p:nvPr/>
        </p:nvSpPr>
        <p:spPr bwMode="auto">
          <a:xfrm>
            <a:off x="6256317" y="1720932"/>
            <a:ext cx="2057400" cy="685800"/>
          </a:xfrm>
          <a:prstGeom prst="flowChartInputOutput">
            <a:avLst/>
          </a:prstGeom>
          <a:solidFill>
            <a:srgbClr val="FFCC99"/>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0" tIns="45720" rIns="0" bIns="45720" numCol="1" spcCol="0" rtlCol="0" fromWordArt="0" anchor="ctr" anchorCtr="1" forceAA="0" compatLnSpc="1">
            <a:prstTxWarp prst="textNoShape">
              <a:avLst/>
            </a:prstTxWarp>
            <a:noAutofit/>
          </a:bodyPr>
          <a:lstStyle/>
          <a:p>
            <a:r>
              <a:rPr lang="zh-CN" altLang="en-US" b="1" i="0" dirty="0">
                <a:latin typeface="楷体" pitchFamily="49" charset="-122"/>
                <a:ea typeface="楷体" pitchFamily="49" charset="-122"/>
              </a:rPr>
              <a:t>分析后的原始测试需求</a:t>
            </a:r>
          </a:p>
        </p:txBody>
      </p:sp>
      <p:sp>
        <p:nvSpPr>
          <p:cNvPr id="11" name="流程图: 数据 10"/>
          <p:cNvSpPr/>
          <p:nvPr/>
        </p:nvSpPr>
        <p:spPr bwMode="auto">
          <a:xfrm>
            <a:off x="6103917" y="3306783"/>
            <a:ext cx="2057400" cy="685800"/>
          </a:xfrm>
          <a:prstGeom prst="flowChartInputOutput">
            <a:avLst/>
          </a:prstGeom>
          <a:solidFill>
            <a:srgbClr val="FFCC99"/>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r>
              <a:rPr lang="zh-CN" altLang="en-US" sz="2000" b="1" i="0" dirty="0">
                <a:latin typeface="楷体" pitchFamily="49" charset="-122"/>
                <a:ea typeface="楷体" pitchFamily="49" charset="-122"/>
              </a:rPr>
              <a:t>质量特性对应表</a:t>
            </a:r>
          </a:p>
        </p:txBody>
      </p:sp>
      <p:sp>
        <p:nvSpPr>
          <p:cNvPr id="7" name="流程图: 文档 6"/>
          <p:cNvSpPr/>
          <p:nvPr/>
        </p:nvSpPr>
        <p:spPr bwMode="auto">
          <a:xfrm>
            <a:off x="6408717" y="4724400"/>
            <a:ext cx="1676400" cy="914400"/>
          </a:xfrm>
          <a:prstGeom prst="flowChartDocument">
            <a:avLst/>
          </a:prstGeom>
          <a:solidFill>
            <a:srgbClr val="FFCC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楷体" pitchFamily="49" charset="-122"/>
                <a:ea typeface="楷体" pitchFamily="49" charset="-122"/>
              </a:rPr>
              <a:t>测试需求跟踪矩阵</a:t>
            </a:r>
          </a:p>
        </p:txBody>
      </p:sp>
      <p:cxnSp>
        <p:nvCxnSpPr>
          <p:cNvPr id="14" name="直接箭头连接符 13"/>
          <p:cNvCxnSpPr>
            <a:stCxn id="6" idx="5"/>
          </p:cNvCxnSpPr>
          <p:nvPr/>
        </p:nvCxnSpPr>
        <p:spPr bwMode="auto">
          <a:xfrm>
            <a:off x="2385060" y="1409700"/>
            <a:ext cx="823257" cy="0"/>
          </a:xfrm>
          <a:prstGeom prst="straightConnector1">
            <a:avLst/>
          </a:prstGeom>
          <a:solidFill>
            <a:schemeClr val="accent1"/>
          </a:solidFill>
          <a:ln w="19050" cap="flat" cmpd="sng" algn="ctr">
            <a:solidFill>
              <a:schemeClr val="tx1"/>
            </a:solidFill>
            <a:prstDash val="sysDash"/>
            <a:round/>
            <a:headEnd type="none" w="med" len="med"/>
            <a:tailEnd type="arrow"/>
          </a:ln>
          <a:effectLst/>
        </p:spPr>
      </p:cxnSp>
      <p:cxnSp>
        <p:nvCxnSpPr>
          <p:cNvPr id="16" name="肘形连接符 15"/>
          <p:cNvCxnSpPr>
            <a:stCxn id="5" idx="3"/>
            <a:endCxn id="10" idx="1"/>
          </p:cNvCxnSpPr>
          <p:nvPr/>
        </p:nvCxnSpPr>
        <p:spPr bwMode="auto">
          <a:xfrm>
            <a:off x="5418117" y="1409700"/>
            <a:ext cx="1866900" cy="311232"/>
          </a:xfrm>
          <a:prstGeom prst="bentConnector2">
            <a:avLst/>
          </a:prstGeom>
          <a:solidFill>
            <a:schemeClr val="accent1"/>
          </a:solidFill>
          <a:ln w="19050" cap="flat" cmpd="sng" algn="ctr">
            <a:solidFill>
              <a:schemeClr val="tx1"/>
            </a:solidFill>
            <a:prstDash val="sysDash"/>
            <a:round/>
            <a:headEnd type="none" w="med" len="med"/>
            <a:tailEnd type="arrow"/>
          </a:ln>
          <a:effectLst/>
        </p:spPr>
      </p:cxnSp>
      <p:cxnSp>
        <p:nvCxnSpPr>
          <p:cNvPr id="18" name="直接箭头连接符 17"/>
          <p:cNvCxnSpPr>
            <a:stCxn id="5" idx="2"/>
            <a:endCxn id="8" idx="0"/>
          </p:cNvCxnSpPr>
          <p:nvPr/>
        </p:nvCxnSpPr>
        <p:spPr bwMode="auto">
          <a:xfrm>
            <a:off x="4313217" y="1752600"/>
            <a:ext cx="0" cy="8763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0" name="直接箭头连接符 19"/>
          <p:cNvCxnSpPr>
            <a:stCxn id="10" idx="2"/>
          </p:cNvCxnSpPr>
          <p:nvPr/>
        </p:nvCxnSpPr>
        <p:spPr bwMode="auto">
          <a:xfrm flipH="1">
            <a:off x="4313217" y="2063832"/>
            <a:ext cx="2148840" cy="0"/>
          </a:xfrm>
          <a:prstGeom prst="straightConnector1">
            <a:avLst/>
          </a:prstGeom>
          <a:solidFill>
            <a:schemeClr val="accent1"/>
          </a:solidFill>
          <a:ln w="19050" cap="flat" cmpd="sng" algn="ctr">
            <a:solidFill>
              <a:schemeClr val="tx1"/>
            </a:solidFill>
            <a:prstDash val="sysDash"/>
            <a:round/>
            <a:headEnd type="none" w="med" len="med"/>
            <a:tailEnd type="arrow"/>
          </a:ln>
          <a:effectLst/>
        </p:spPr>
      </p:cxnSp>
      <p:cxnSp>
        <p:nvCxnSpPr>
          <p:cNvPr id="22" name="肘形连接符 21"/>
          <p:cNvCxnSpPr>
            <a:stCxn id="8" idx="3"/>
            <a:endCxn id="11" idx="1"/>
          </p:cNvCxnSpPr>
          <p:nvPr/>
        </p:nvCxnSpPr>
        <p:spPr bwMode="auto">
          <a:xfrm>
            <a:off x="5418117" y="2971800"/>
            <a:ext cx="1714500" cy="334983"/>
          </a:xfrm>
          <a:prstGeom prst="bentConnector2">
            <a:avLst/>
          </a:prstGeom>
          <a:solidFill>
            <a:schemeClr val="accent1"/>
          </a:solidFill>
          <a:ln w="19050" cap="flat" cmpd="sng" algn="ctr">
            <a:solidFill>
              <a:schemeClr val="tx1"/>
            </a:solidFill>
            <a:prstDash val="sysDash"/>
            <a:round/>
            <a:headEnd type="none" w="med" len="med"/>
            <a:tailEnd type="arrow"/>
          </a:ln>
          <a:effectLst/>
        </p:spPr>
      </p:cxnSp>
      <p:cxnSp>
        <p:nvCxnSpPr>
          <p:cNvPr id="24" name="直接箭头连接符 23"/>
          <p:cNvCxnSpPr>
            <a:stCxn id="8" idx="2"/>
            <a:endCxn id="9" idx="0"/>
          </p:cNvCxnSpPr>
          <p:nvPr/>
        </p:nvCxnSpPr>
        <p:spPr bwMode="auto">
          <a:xfrm>
            <a:off x="4313217" y="3314700"/>
            <a:ext cx="0" cy="8763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6" name="直接箭头连接符 25"/>
          <p:cNvCxnSpPr>
            <a:stCxn id="11" idx="2"/>
          </p:cNvCxnSpPr>
          <p:nvPr/>
        </p:nvCxnSpPr>
        <p:spPr bwMode="auto">
          <a:xfrm flipH="1">
            <a:off x="4313217" y="3649683"/>
            <a:ext cx="1996440" cy="0"/>
          </a:xfrm>
          <a:prstGeom prst="straightConnector1">
            <a:avLst/>
          </a:prstGeom>
          <a:solidFill>
            <a:schemeClr val="accent1"/>
          </a:solidFill>
          <a:ln w="19050" cap="flat" cmpd="sng" algn="ctr">
            <a:solidFill>
              <a:schemeClr val="tx1"/>
            </a:solidFill>
            <a:prstDash val="sysDash"/>
            <a:round/>
            <a:headEnd type="none" w="med" len="med"/>
            <a:tailEnd type="arrow"/>
          </a:ln>
          <a:effectLst/>
        </p:spPr>
      </p:cxnSp>
      <p:cxnSp>
        <p:nvCxnSpPr>
          <p:cNvPr id="30" name="肘形连接符 29"/>
          <p:cNvCxnSpPr>
            <a:stCxn id="9" idx="3"/>
            <a:endCxn id="7" idx="0"/>
          </p:cNvCxnSpPr>
          <p:nvPr/>
        </p:nvCxnSpPr>
        <p:spPr bwMode="auto">
          <a:xfrm>
            <a:off x="5418117" y="4533900"/>
            <a:ext cx="1828800" cy="190500"/>
          </a:xfrm>
          <a:prstGeom prst="bentConnector2">
            <a:avLst/>
          </a:prstGeom>
          <a:solidFill>
            <a:schemeClr val="accent1"/>
          </a:solidFill>
          <a:ln w="19050" cap="flat" cmpd="sng" algn="ctr">
            <a:solidFill>
              <a:schemeClr val="tx1"/>
            </a:solidFill>
            <a:prstDash val="sysDash"/>
            <a:round/>
            <a:headEnd type="none" w="med" len="med"/>
            <a:tailEnd type="arrow"/>
          </a:ln>
          <a:effectLst/>
        </p:spPr>
      </p:cxnSp>
      <p:cxnSp>
        <p:nvCxnSpPr>
          <p:cNvPr id="66560" name="直接箭头连接符 66559"/>
          <p:cNvCxnSpPr>
            <a:stCxn id="9" idx="2"/>
          </p:cNvCxnSpPr>
          <p:nvPr/>
        </p:nvCxnSpPr>
        <p:spPr bwMode="auto">
          <a:xfrm>
            <a:off x="4313217" y="4876800"/>
            <a:ext cx="0" cy="5334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66561" name="矩形 66560"/>
          <p:cNvSpPr/>
          <p:nvPr/>
        </p:nvSpPr>
        <p:spPr>
          <a:xfrm>
            <a:off x="3589317" y="5410200"/>
            <a:ext cx="1524000" cy="461665"/>
          </a:xfrm>
          <a:prstGeom prst="rect">
            <a:avLst/>
          </a:prstGeom>
        </p:spPr>
        <p:txBody>
          <a:bodyPr wrap="square">
            <a:spAutoFit/>
          </a:bodyPr>
          <a:lstStyle/>
          <a:p>
            <a:r>
              <a:rPr lang="zh-CN" altLang="en-US" sz="2400" b="1" i="0" dirty="0">
                <a:latin typeface="楷体" pitchFamily="49" charset="-122"/>
                <a:ea typeface="楷体" pitchFamily="49" charset="-122"/>
              </a:rPr>
              <a:t>下一活动</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测试要点分析实例</a:t>
            </a:r>
            <a:r>
              <a:rPr lang="en-US" altLang="zh-CN" dirty="0"/>
              <a:t>—</a:t>
            </a:r>
            <a:r>
              <a:rPr lang="zh-CN" altLang="en-US" dirty="0"/>
              <a:t>原始需求</a:t>
            </a:r>
          </a:p>
        </p:txBody>
      </p:sp>
      <p:sp>
        <p:nvSpPr>
          <p:cNvPr id="3" name="内容占位符 2"/>
          <p:cNvSpPr>
            <a:spLocks noGrp="1"/>
          </p:cNvSpPr>
          <p:nvPr>
            <p:ph idx="1"/>
          </p:nvPr>
        </p:nvSpPr>
        <p:spPr/>
        <p:txBody>
          <a:bodyPr/>
          <a:lstStyle/>
          <a:p>
            <a:r>
              <a:rPr lang="zh-CN" altLang="en-US" b="1" dirty="0">
                <a:latin typeface="华文楷体" pitchFamily="2" charset="-122"/>
                <a:ea typeface="华文楷体" pitchFamily="2" charset="-122"/>
              </a:rPr>
              <a:t>一条完整的培训信息包括培训的主题、证书、内容、起止时间、费用、地点、机构，其中培训的主题、内容、起止时间、费用、机构为必填项。</a:t>
            </a:r>
            <a:endParaRPr lang="en-US" altLang="zh-CN" b="1" dirty="0">
              <a:latin typeface="华文楷体" pitchFamily="2" charset="-122"/>
              <a:ea typeface="华文楷体" pitchFamily="2" charset="-122"/>
            </a:endParaRPr>
          </a:p>
          <a:p>
            <a:r>
              <a:rPr lang="zh-CN" altLang="en-US" b="1" dirty="0">
                <a:latin typeface="华文楷体" pitchFamily="2" charset="-122"/>
                <a:ea typeface="华文楷体" pitchFamily="2" charset="-122"/>
              </a:rPr>
              <a:t>培训的起始时间不能晚于截止时间，培训费用精确到圆角分。</a:t>
            </a:r>
            <a:endParaRPr lang="en-US" altLang="zh-CN" b="1" dirty="0">
              <a:latin typeface="华文楷体" pitchFamily="2" charset="-122"/>
              <a:ea typeface="华文楷体" pitchFamily="2" charset="-122"/>
            </a:endParaRPr>
          </a:p>
          <a:p>
            <a:r>
              <a:rPr lang="zh-CN" altLang="en-US" b="1" dirty="0">
                <a:latin typeface="华文楷体" pitchFamily="2" charset="-122"/>
                <a:ea typeface="华文楷体" pitchFamily="2" charset="-122"/>
              </a:rPr>
              <a:t>每一个输入项的数据规格在数据字典中可以得到。</a:t>
            </a:r>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25</a:t>
            </a:fld>
            <a:endParaRPr lang="en-US" altLang="zh-CN"/>
          </a:p>
        </p:txBody>
      </p:sp>
    </p:spTree>
    <p:extLst>
      <p:ext uri="{BB962C8B-B14F-4D97-AF65-F5344CB8AC3E}">
        <p14:creationId xmlns:p14="http://schemas.microsoft.com/office/powerpoint/2010/main" val="2389547093"/>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分析质量特性实例</a:t>
            </a:r>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26</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1714432037"/>
              </p:ext>
            </p:extLst>
          </p:nvPr>
        </p:nvGraphicFramePr>
        <p:xfrm>
          <a:off x="304800" y="838200"/>
          <a:ext cx="8610600" cy="5364480"/>
        </p:xfrm>
        <a:graphic>
          <a:graphicData uri="http://schemas.openxmlformats.org/drawingml/2006/table">
            <a:tbl>
              <a:tblPr firstRow="1" bandRow="1">
                <a:tableStyleId>{93296810-A885-4BE3-A3E7-6D5BEEA58F35}</a:tableStyleId>
              </a:tblPr>
              <a:tblGrid>
                <a:gridCol w="762000">
                  <a:extLst>
                    <a:ext uri="{9D8B030D-6E8A-4147-A177-3AD203B41FA5}">
                      <a16:colId xmlns:a16="http://schemas.microsoft.com/office/drawing/2014/main" val="20000"/>
                    </a:ext>
                  </a:extLst>
                </a:gridCol>
                <a:gridCol w="7848600">
                  <a:extLst>
                    <a:ext uri="{9D8B030D-6E8A-4147-A177-3AD203B41FA5}">
                      <a16:colId xmlns:a16="http://schemas.microsoft.com/office/drawing/2014/main" val="20001"/>
                    </a:ext>
                  </a:extLst>
                </a:gridCol>
              </a:tblGrid>
              <a:tr h="370840">
                <a:tc>
                  <a:txBody>
                    <a:bodyPr/>
                    <a:lstStyle/>
                    <a:p>
                      <a:pPr algn="ctr"/>
                      <a:r>
                        <a:rPr lang="zh-CN" altLang="en-US" sz="2000" dirty="0"/>
                        <a:t>标识</a:t>
                      </a:r>
                    </a:p>
                  </a:txBody>
                  <a:tcPr/>
                </a:tc>
                <a:tc>
                  <a:txBody>
                    <a:bodyPr/>
                    <a:lstStyle/>
                    <a:p>
                      <a:pPr algn="ctr"/>
                      <a:r>
                        <a:rPr lang="zh-CN" altLang="en-US" sz="2000" dirty="0"/>
                        <a:t>测试要点</a:t>
                      </a:r>
                    </a:p>
                  </a:txBody>
                  <a:tcPr/>
                </a:tc>
                <a:extLst>
                  <a:ext uri="{0D108BD9-81ED-4DB2-BD59-A6C34878D82A}">
                    <a16:rowId xmlns:a16="http://schemas.microsoft.com/office/drawing/2014/main" val="10000"/>
                  </a:ext>
                </a:extLst>
              </a:tr>
              <a:tr h="370840">
                <a:tc>
                  <a:txBody>
                    <a:bodyPr/>
                    <a:lstStyle/>
                    <a:p>
                      <a:pPr algn="ctr"/>
                      <a:r>
                        <a:rPr lang="en-US" altLang="zh-CN" sz="2000" dirty="0">
                          <a:solidFill>
                            <a:srgbClr val="0000FF"/>
                          </a:solidFill>
                        </a:rPr>
                        <a:t>1</a:t>
                      </a:r>
                      <a:endParaRPr lang="zh-CN" altLang="en-US" sz="2000" dirty="0">
                        <a:solidFill>
                          <a:srgbClr val="0000FF"/>
                        </a:solidFill>
                      </a:endParaRPr>
                    </a:p>
                  </a:txBody>
                  <a:tcPr/>
                </a:tc>
                <a:tc>
                  <a:txBody>
                    <a:bodyPr/>
                    <a:lstStyle/>
                    <a:p>
                      <a:r>
                        <a:rPr lang="zh-CN" altLang="en-US" sz="2000" dirty="0">
                          <a:solidFill>
                            <a:srgbClr val="0000FF"/>
                          </a:solidFill>
                        </a:rPr>
                        <a:t>输入符合数据字典要求的各信息后执行保存，检查保存是否成功</a:t>
                      </a:r>
                    </a:p>
                  </a:txBody>
                  <a:tcPr/>
                </a:tc>
                <a:extLst>
                  <a:ext uri="{0D108BD9-81ED-4DB2-BD59-A6C34878D82A}">
                    <a16:rowId xmlns:a16="http://schemas.microsoft.com/office/drawing/2014/main" val="10001"/>
                  </a:ext>
                </a:extLst>
              </a:tr>
              <a:tr h="370840">
                <a:tc>
                  <a:txBody>
                    <a:bodyPr/>
                    <a:lstStyle/>
                    <a:p>
                      <a:pPr algn="ctr"/>
                      <a:r>
                        <a:rPr lang="en-US" altLang="zh-CN" sz="2000" dirty="0"/>
                        <a:t>2</a:t>
                      </a:r>
                      <a:endParaRPr lang="zh-CN" altLang="en-US" sz="2000" dirty="0"/>
                    </a:p>
                  </a:txBody>
                  <a:tcPr/>
                </a:tc>
                <a:tc>
                  <a:txBody>
                    <a:bodyPr/>
                    <a:lstStyle/>
                    <a:p>
                      <a:r>
                        <a:rPr lang="zh-CN" altLang="en-US" sz="2000" dirty="0"/>
                        <a:t>检查每个输入项的数据长度是否遵循数据字典的要求</a:t>
                      </a:r>
                    </a:p>
                  </a:txBody>
                  <a:tcPr/>
                </a:tc>
                <a:extLst>
                  <a:ext uri="{0D108BD9-81ED-4DB2-BD59-A6C34878D82A}">
                    <a16:rowId xmlns:a16="http://schemas.microsoft.com/office/drawing/2014/main" val="10002"/>
                  </a:ext>
                </a:extLst>
              </a:tr>
              <a:tr h="370840">
                <a:tc>
                  <a:txBody>
                    <a:bodyPr/>
                    <a:lstStyle/>
                    <a:p>
                      <a:pPr algn="ctr"/>
                      <a:r>
                        <a:rPr lang="en-US" altLang="zh-CN" sz="2000" dirty="0">
                          <a:solidFill>
                            <a:srgbClr val="0000FF"/>
                          </a:solidFill>
                        </a:rPr>
                        <a:t>3</a:t>
                      </a:r>
                      <a:endParaRPr lang="zh-CN" altLang="en-US" sz="2000" dirty="0">
                        <a:solidFill>
                          <a:srgbClr val="0000FF"/>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srgbClr val="0000FF"/>
                          </a:solidFill>
                        </a:rPr>
                        <a:t>检查每个输入项的数据类型是否遵循数据字典的要求</a:t>
                      </a:r>
                    </a:p>
                  </a:txBody>
                  <a:tcPr/>
                </a:tc>
                <a:extLst>
                  <a:ext uri="{0D108BD9-81ED-4DB2-BD59-A6C34878D82A}">
                    <a16:rowId xmlns:a16="http://schemas.microsoft.com/office/drawing/2014/main" val="10003"/>
                  </a:ext>
                </a:extLst>
              </a:tr>
              <a:tr h="370840">
                <a:tc>
                  <a:txBody>
                    <a:bodyPr/>
                    <a:lstStyle/>
                    <a:p>
                      <a:pPr algn="ctr"/>
                      <a:r>
                        <a:rPr lang="en-US" altLang="zh-CN" sz="2000" dirty="0"/>
                        <a:t>4</a:t>
                      </a:r>
                      <a:endParaRPr lang="zh-CN" altLang="en-US" sz="2000" dirty="0"/>
                    </a:p>
                  </a:txBody>
                  <a:tcPr/>
                </a:tc>
                <a:tc>
                  <a:txBody>
                    <a:bodyPr/>
                    <a:lstStyle/>
                    <a:p>
                      <a:r>
                        <a:rPr lang="zh-CN" altLang="en-US" sz="2000" dirty="0"/>
                        <a:t>检查“培训费用”是否满足规定的精度要求</a:t>
                      </a:r>
                    </a:p>
                  </a:txBody>
                  <a:tcPr/>
                </a:tc>
                <a:extLst>
                  <a:ext uri="{0D108BD9-81ED-4DB2-BD59-A6C34878D82A}">
                    <a16:rowId xmlns:a16="http://schemas.microsoft.com/office/drawing/2014/main" val="10004"/>
                  </a:ext>
                </a:extLst>
              </a:tr>
              <a:tr h="370840">
                <a:tc>
                  <a:txBody>
                    <a:bodyPr/>
                    <a:lstStyle/>
                    <a:p>
                      <a:pPr algn="ctr"/>
                      <a:r>
                        <a:rPr lang="en-US" altLang="zh-CN" sz="2000" dirty="0">
                          <a:solidFill>
                            <a:srgbClr val="0000FF"/>
                          </a:solidFill>
                        </a:rPr>
                        <a:t>5</a:t>
                      </a:r>
                      <a:endParaRPr lang="zh-CN" altLang="en-US" sz="2000" dirty="0">
                        <a:solidFill>
                          <a:srgbClr val="0000FF"/>
                        </a:solidFill>
                      </a:endParaRPr>
                    </a:p>
                  </a:txBody>
                  <a:tcPr/>
                </a:tc>
                <a:tc>
                  <a:txBody>
                    <a:bodyPr/>
                    <a:lstStyle/>
                    <a:p>
                      <a:r>
                        <a:rPr lang="zh-CN" altLang="en-US" sz="2000" dirty="0">
                          <a:solidFill>
                            <a:srgbClr val="0000FF"/>
                          </a:solidFill>
                        </a:rPr>
                        <a:t>检查在培训的起止时间早晚于截止时间时，增加的记录是否保存成功</a:t>
                      </a:r>
                    </a:p>
                  </a:txBody>
                  <a:tcPr/>
                </a:tc>
                <a:extLst>
                  <a:ext uri="{0D108BD9-81ED-4DB2-BD59-A6C34878D82A}">
                    <a16:rowId xmlns:a16="http://schemas.microsoft.com/office/drawing/2014/main" val="10005"/>
                  </a:ext>
                </a:extLst>
              </a:tr>
              <a:tr h="370840">
                <a:tc>
                  <a:txBody>
                    <a:bodyPr/>
                    <a:lstStyle/>
                    <a:p>
                      <a:pPr algn="ctr"/>
                      <a:r>
                        <a:rPr lang="en-US" altLang="zh-CN" sz="2000" dirty="0"/>
                        <a:t>6</a:t>
                      </a:r>
                      <a:endParaRPr lang="zh-CN" altLang="en-US" sz="2000" dirty="0"/>
                    </a:p>
                  </a:txBody>
                  <a:tcPr/>
                </a:tc>
                <a:tc>
                  <a:txBody>
                    <a:bodyPr/>
                    <a:lstStyle/>
                    <a:p>
                      <a:r>
                        <a:rPr lang="zh-CN" altLang="en-US" sz="2000" dirty="0"/>
                        <a:t>检查“培训主题”、“培训内容”、“起止时间”、“培训费用”、“培训机构”是否为必填项</a:t>
                      </a:r>
                    </a:p>
                  </a:txBody>
                  <a:tcPr/>
                </a:tc>
                <a:extLst>
                  <a:ext uri="{0D108BD9-81ED-4DB2-BD59-A6C34878D82A}">
                    <a16:rowId xmlns:a16="http://schemas.microsoft.com/office/drawing/2014/main" val="10006"/>
                  </a:ext>
                </a:extLst>
              </a:tr>
              <a:tr h="370840">
                <a:tc>
                  <a:txBody>
                    <a:bodyPr/>
                    <a:lstStyle/>
                    <a:p>
                      <a:pPr algn="ctr"/>
                      <a:r>
                        <a:rPr lang="en-US" altLang="zh-CN" sz="2000" dirty="0">
                          <a:solidFill>
                            <a:srgbClr val="0000FF"/>
                          </a:solidFill>
                        </a:rPr>
                        <a:t>7</a:t>
                      </a:r>
                      <a:endParaRPr lang="zh-CN" altLang="en-US" sz="2000" dirty="0">
                        <a:solidFill>
                          <a:srgbClr val="0000FF"/>
                        </a:solidFill>
                      </a:endParaRPr>
                    </a:p>
                  </a:txBody>
                  <a:tcPr/>
                </a:tc>
                <a:tc>
                  <a:txBody>
                    <a:bodyPr/>
                    <a:lstStyle/>
                    <a:p>
                      <a:r>
                        <a:rPr lang="zh-CN" altLang="en-US" sz="2000" dirty="0">
                          <a:solidFill>
                            <a:srgbClr val="0000FF"/>
                          </a:solidFill>
                        </a:rPr>
                        <a:t>验证系统对数据重复的检查</a:t>
                      </a:r>
                    </a:p>
                  </a:txBody>
                  <a:tcPr/>
                </a:tc>
                <a:extLst>
                  <a:ext uri="{0D108BD9-81ED-4DB2-BD59-A6C34878D82A}">
                    <a16:rowId xmlns:a16="http://schemas.microsoft.com/office/drawing/2014/main" val="10007"/>
                  </a:ext>
                </a:extLst>
              </a:tr>
              <a:tr h="370840">
                <a:tc>
                  <a:txBody>
                    <a:bodyPr/>
                    <a:lstStyle/>
                    <a:p>
                      <a:pPr algn="ctr"/>
                      <a:r>
                        <a:rPr lang="en-US" altLang="zh-CN" sz="2000" dirty="0"/>
                        <a:t>8</a:t>
                      </a:r>
                      <a:endParaRPr lang="zh-CN" altLang="en-US" sz="2000" dirty="0"/>
                    </a:p>
                  </a:txBody>
                  <a:tcPr/>
                </a:tc>
                <a:tc>
                  <a:txBody>
                    <a:bodyPr/>
                    <a:lstStyle/>
                    <a:p>
                      <a:r>
                        <a:rPr lang="zh-CN" altLang="en-US" sz="2000" dirty="0"/>
                        <a:t>针对页面中文字、表单、图片、表格等元素，检查每个页面各元素的位置是否协调，各元素的颜色是否协调，各元素的大小比例是否协调</a:t>
                      </a:r>
                    </a:p>
                  </a:txBody>
                  <a:tcPr/>
                </a:tc>
                <a:extLst>
                  <a:ext uri="{0D108BD9-81ED-4DB2-BD59-A6C34878D82A}">
                    <a16:rowId xmlns:a16="http://schemas.microsoft.com/office/drawing/2014/main" val="10008"/>
                  </a:ext>
                </a:extLst>
              </a:tr>
              <a:tr h="370840">
                <a:tc>
                  <a:txBody>
                    <a:bodyPr/>
                    <a:lstStyle/>
                    <a:p>
                      <a:pPr algn="ctr"/>
                      <a:r>
                        <a:rPr lang="en-US" altLang="zh-CN" sz="2000" dirty="0">
                          <a:solidFill>
                            <a:srgbClr val="0000FF"/>
                          </a:solidFill>
                        </a:rPr>
                        <a:t>9</a:t>
                      </a:r>
                      <a:endParaRPr lang="zh-CN" altLang="en-US" sz="2000" dirty="0">
                        <a:solidFill>
                          <a:srgbClr val="0000FF"/>
                        </a:solidFill>
                      </a:endParaRPr>
                    </a:p>
                  </a:txBody>
                  <a:tcPr/>
                </a:tc>
                <a:tc>
                  <a:txBody>
                    <a:bodyPr/>
                    <a:lstStyle/>
                    <a:p>
                      <a:r>
                        <a:rPr lang="zh-CN" altLang="en-US" sz="2000" dirty="0">
                          <a:solidFill>
                            <a:srgbClr val="0000FF"/>
                          </a:solidFill>
                        </a:rPr>
                        <a:t>页面信息内容显示是否完整</a:t>
                      </a:r>
                    </a:p>
                  </a:txBody>
                  <a:tcPr/>
                </a:tc>
                <a:extLst>
                  <a:ext uri="{0D108BD9-81ED-4DB2-BD59-A6C34878D82A}">
                    <a16:rowId xmlns:a16="http://schemas.microsoft.com/office/drawing/2014/main" val="10009"/>
                  </a:ext>
                </a:extLst>
              </a:tr>
              <a:tr h="370840">
                <a:tc>
                  <a:txBody>
                    <a:bodyPr/>
                    <a:lstStyle/>
                    <a:p>
                      <a:pPr algn="ctr"/>
                      <a:r>
                        <a:rPr lang="en-US" altLang="zh-CN" sz="2000" dirty="0"/>
                        <a:t>10</a:t>
                      </a:r>
                      <a:endParaRPr lang="zh-CN" altLang="en-US" sz="2000" dirty="0"/>
                    </a:p>
                  </a:txBody>
                  <a:tcPr/>
                </a:tc>
                <a:tc>
                  <a:txBody>
                    <a:bodyPr/>
                    <a:lstStyle/>
                    <a:p>
                      <a:r>
                        <a:rPr lang="zh-CN" altLang="en-US" sz="2000" dirty="0"/>
                        <a:t>检查是否有功能标识，功能标识是否准确、清晰</a:t>
                      </a:r>
                    </a:p>
                  </a:txBody>
                  <a:tcPr/>
                </a:tc>
                <a:extLst>
                  <a:ext uri="{0D108BD9-81ED-4DB2-BD59-A6C34878D82A}">
                    <a16:rowId xmlns:a16="http://schemas.microsoft.com/office/drawing/2014/main" val="10010"/>
                  </a:ext>
                </a:extLst>
              </a:tr>
              <a:tr h="370840">
                <a:tc>
                  <a:txBody>
                    <a:bodyPr/>
                    <a:lstStyle/>
                    <a:p>
                      <a:pPr algn="ctr"/>
                      <a:r>
                        <a:rPr lang="en-US" altLang="zh-CN" sz="2000" dirty="0">
                          <a:solidFill>
                            <a:srgbClr val="0000FF"/>
                          </a:solidFill>
                        </a:rPr>
                        <a:t>11</a:t>
                      </a:r>
                      <a:endParaRPr lang="zh-CN" altLang="en-US" sz="2000" dirty="0">
                        <a:solidFill>
                          <a:srgbClr val="0000FF"/>
                        </a:solidFill>
                      </a:endParaRPr>
                    </a:p>
                  </a:txBody>
                  <a:tcPr/>
                </a:tc>
                <a:tc>
                  <a:txBody>
                    <a:bodyPr/>
                    <a:lstStyle/>
                    <a:p>
                      <a:r>
                        <a:rPr lang="zh-CN" altLang="en-US" sz="2000" dirty="0">
                          <a:solidFill>
                            <a:srgbClr val="0000FF"/>
                          </a:solidFill>
                        </a:rPr>
                        <a:t>最大化、最小化、还原、切换、移动窗口时是否能正常的显示页面</a:t>
                      </a: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27103697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测试要点分析实例</a:t>
            </a:r>
            <a:r>
              <a:rPr lang="en-US" altLang="zh-CN" dirty="0"/>
              <a:t>—</a:t>
            </a:r>
            <a:r>
              <a:rPr lang="zh-CN" altLang="en-US" dirty="0"/>
              <a:t>测试要点</a:t>
            </a:r>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27</a:t>
            </a:fld>
            <a:endParaRPr lang="en-US" altLang="zh-CN"/>
          </a:p>
        </p:txBody>
      </p:sp>
      <p:graphicFrame>
        <p:nvGraphicFramePr>
          <p:cNvPr id="6" name="表格 5"/>
          <p:cNvGraphicFramePr>
            <a:graphicFrameLocks noGrp="1"/>
          </p:cNvGraphicFramePr>
          <p:nvPr>
            <p:extLst>
              <p:ext uri="{D42A27DB-BD31-4B8C-83A1-F6EECF244321}">
                <p14:modId xmlns:p14="http://schemas.microsoft.com/office/powerpoint/2010/main" val="3255142264"/>
              </p:ext>
            </p:extLst>
          </p:nvPr>
        </p:nvGraphicFramePr>
        <p:xfrm>
          <a:off x="228599" y="1097280"/>
          <a:ext cx="8610601" cy="4693920"/>
        </p:xfrm>
        <a:graphic>
          <a:graphicData uri="http://schemas.openxmlformats.org/drawingml/2006/table">
            <a:tbl>
              <a:tblPr firstRow="1" bandRow="1">
                <a:tableStyleId>{93296810-A885-4BE3-A3E7-6D5BEEA58F35}</a:tableStyleId>
              </a:tblPr>
              <a:tblGrid>
                <a:gridCol w="8382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gridCol w="3733801">
                  <a:extLst>
                    <a:ext uri="{9D8B030D-6E8A-4147-A177-3AD203B41FA5}">
                      <a16:colId xmlns:a16="http://schemas.microsoft.com/office/drawing/2014/main" val="20002"/>
                    </a:ext>
                  </a:extLst>
                </a:gridCol>
              </a:tblGrid>
              <a:tr h="370840">
                <a:tc gridSpan="3">
                  <a:txBody>
                    <a:bodyPr/>
                    <a:lstStyle/>
                    <a:p>
                      <a:pPr algn="ctr"/>
                      <a:r>
                        <a:rPr lang="zh-CN" altLang="en-US" sz="2000" dirty="0"/>
                        <a:t>质量特性对应表</a:t>
                      </a:r>
                    </a:p>
                  </a:txBody>
                  <a:tcPr>
                    <a:solidFill>
                      <a:srgbClr val="002060"/>
                    </a:solidFill>
                  </a:tcPr>
                </a:tc>
                <a:tc hMerge="1">
                  <a:txBody>
                    <a:bodyPr/>
                    <a:lstStyle/>
                    <a:p>
                      <a:pPr algn="ctr"/>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370840">
                <a:tc>
                  <a:txBody>
                    <a:bodyPr/>
                    <a:lstStyle/>
                    <a:p>
                      <a:pPr algn="ctr"/>
                      <a:r>
                        <a:rPr lang="zh-CN" altLang="en-US" sz="2000" dirty="0">
                          <a:solidFill>
                            <a:schemeClr val="bg1"/>
                          </a:solidFill>
                        </a:rPr>
                        <a:t>标识</a:t>
                      </a:r>
                    </a:p>
                  </a:txBody>
                  <a:tcPr>
                    <a:solidFill>
                      <a:srgbClr val="002060"/>
                    </a:solidFill>
                  </a:tcPr>
                </a:tc>
                <a:tc>
                  <a:txBody>
                    <a:bodyPr/>
                    <a:lstStyle/>
                    <a:p>
                      <a:pPr algn="ctr"/>
                      <a:r>
                        <a:rPr lang="zh-CN" altLang="en-US" sz="2000" dirty="0">
                          <a:solidFill>
                            <a:schemeClr val="bg1"/>
                          </a:solidFill>
                        </a:rPr>
                        <a:t>测试要点</a:t>
                      </a:r>
                    </a:p>
                  </a:txBody>
                  <a:tcPr>
                    <a:solidFill>
                      <a:srgbClr val="002060"/>
                    </a:solidFill>
                  </a:tcPr>
                </a:tc>
                <a:tc>
                  <a:txBody>
                    <a:bodyPr/>
                    <a:lstStyle/>
                    <a:p>
                      <a:pPr algn="ctr"/>
                      <a:r>
                        <a:rPr lang="zh-CN" altLang="en-US" sz="2000" dirty="0">
                          <a:solidFill>
                            <a:schemeClr val="bg1"/>
                          </a:solidFill>
                        </a:rPr>
                        <a:t>质量特性</a:t>
                      </a:r>
                    </a:p>
                  </a:txBody>
                  <a:tcPr>
                    <a:solidFill>
                      <a:srgbClr val="002060"/>
                    </a:solidFill>
                  </a:tcPr>
                </a:tc>
                <a:extLst>
                  <a:ext uri="{0D108BD9-81ED-4DB2-BD59-A6C34878D82A}">
                    <a16:rowId xmlns:a16="http://schemas.microsoft.com/office/drawing/2014/main" val="10001"/>
                  </a:ext>
                </a:extLst>
              </a:tr>
              <a:tr h="370840">
                <a:tc>
                  <a:txBody>
                    <a:bodyPr/>
                    <a:lstStyle/>
                    <a:p>
                      <a:pPr algn="ctr"/>
                      <a:r>
                        <a:rPr lang="en-US" altLang="zh-CN" sz="2000" dirty="0"/>
                        <a:t>1</a:t>
                      </a:r>
                      <a:endParaRPr lang="zh-CN" altLang="en-US" sz="2000" dirty="0"/>
                    </a:p>
                  </a:txBody>
                  <a:tcPr/>
                </a:tc>
                <a:tc>
                  <a:txBody>
                    <a:bodyPr/>
                    <a:lstStyle/>
                    <a:p>
                      <a:r>
                        <a:rPr lang="zh-CN" altLang="en-US" sz="2000" dirty="0"/>
                        <a:t>输入符合数据字典要求的各信息后执行保存，检查保存是否成功</a:t>
                      </a:r>
                    </a:p>
                  </a:txBody>
                  <a:tcPr/>
                </a:tc>
                <a:tc>
                  <a:txBody>
                    <a:bodyPr/>
                    <a:lstStyle/>
                    <a:p>
                      <a:r>
                        <a:rPr lang="zh-CN" altLang="en-US" sz="2000" dirty="0"/>
                        <a:t>功能适应性</a:t>
                      </a:r>
                      <a:r>
                        <a:rPr lang="zh-CN" altLang="en-US" sz="2000" baseline="0" dirty="0"/>
                        <a:t> </a:t>
                      </a:r>
                      <a:r>
                        <a:rPr lang="en-US" altLang="zh-CN" sz="2000" baseline="0" dirty="0"/>
                        <a:t>/ </a:t>
                      </a:r>
                      <a:r>
                        <a:rPr lang="zh-CN" altLang="en-US" sz="2000" baseline="0" dirty="0"/>
                        <a:t>功能适合性</a:t>
                      </a:r>
                      <a:endParaRPr lang="zh-CN" altLang="en-US" sz="2000" dirty="0"/>
                    </a:p>
                  </a:txBody>
                  <a:tcPr/>
                </a:tc>
                <a:extLst>
                  <a:ext uri="{0D108BD9-81ED-4DB2-BD59-A6C34878D82A}">
                    <a16:rowId xmlns:a16="http://schemas.microsoft.com/office/drawing/2014/main" val="10002"/>
                  </a:ext>
                </a:extLst>
              </a:tr>
              <a:tr h="370840">
                <a:tc>
                  <a:txBody>
                    <a:bodyPr/>
                    <a:lstStyle/>
                    <a:p>
                      <a:pPr algn="ctr"/>
                      <a:r>
                        <a:rPr lang="en-US" altLang="zh-CN" sz="2000" dirty="0">
                          <a:solidFill>
                            <a:srgbClr val="0000FF"/>
                          </a:solidFill>
                        </a:rPr>
                        <a:t>2</a:t>
                      </a:r>
                      <a:endParaRPr lang="zh-CN" altLang="en-US" sz="2000" dirty="0">
                        <a:solidFill>
                          <a:srgbClr val="0000FF"/>
                        </a:solidFill>
                      </a:endParaRPr>
                    </a:p>
                  </a:txBody>
                  <a:tcPr/>
                </a:tc>
                <a:tc>
                  <a:txBody>
                    <a:bodyPr/>
                    <a:lstStyle/>
                    <a:p>
                      <a:r>
                        <a:rPr lang="zh-CN" altLang="en-US" sz="2000" dirty="0">
                          <a:solidFill>
                            <a:srgbClr val="0000FF"/>
                          </a:solidFill>
                        </a:rPr>
                        <a:t>检查每个输入项的数据长度是否遵循数据字典的要求</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srgbClr val="0000FF"/>
                          </a:solidFill>
                        </a:rPr>
                        <a:t>功能适应性</a:t>
                      </a:r>
                      <a:r>
                        <a:rPr lang="zh-CN" altLang="en-US" sz="2000" baseline="0" dirty="0">
                          <a:solidFill>
                            <a:srgbClr val="0000FF"/>
                          </a:solidFill>
                        </a:rPr>
                        <a:t> </a:t>
                      </a:r>
                      <a:r>
                        <a:rPr lang="en-US" altLang="zh-CN" sz="2000" baseline="0" dirty="0">
                          <a:solidFill>
                            <a:srgbClr val="0000FF"/>
                          </a:solidFill>
                        </a:rPr>
                        <a:t>/ </a:t>
                      </a:r>
                      <a:r>
                        <a:rPr lang="zh-CN" altLang="en-US" sz="2000" baseline="0" dirty="0">
                          <a:solidFill>
                            <a:srgbClr val="0000FF"/>
                          </a:solidFill>
                        </a:rPr>
                        <a:t>功能适合性、可靠性 </a:t>
                      </a:r>
                      <a:r>
                        <a:rPr lang="en-US" altLang="zh-CN" sz="2000" baseline="0" dirty="0">
                          <a:solidFill>
                            <a:srgbClr val="0000FF"/>
                          </a:solidFill>
                        </a:rPr>
                        <a:t>/ </a:t>
                      </a:r>
                      <a:r>
                        <a:rPr lang="zh-CN" altLang="en-US" sz="2000" baseline="0" dirty="0">
                          <a:solidFill>
                            <a:srgbClr val="0000FF"/>
                          </a:solidFill>
                        </a:rPr>
                        <a:t>容错性</a:t>
                      </a:r>
                      <a:endParaRPr lang="zh-CN" altLang="en-US" sz="2000" dirty="0">
                        <a:solidFill>
                          <a:srgbClr val="0000FF"/>
                        </a:solidFill>
                      </a:endParaRPr>
                    </a:p>
                  </a:txBody>
                  <a:tcPr/>
                </a:tc>
                <a:extLst>
                  <a:ext uri="{0D108BD9-81ED-4DB2-BD59-A6C34878D82A}">
                    <a16:rowId xmlns:a16="http://schemas.microsoft.com/office/drawing/2014/main" val="10003"/>
                  </a:ext>
                </a:extLst>
              </a:tr>
              <a:tr h="370840">
                <a:tc>
                  <a:txBody>
                    <a:bodyPr/>
                    <a:lstStyle/>
                    <a:p>
                      <a:pPr algn="ctr"/>
                      <a:r>
                        <a:rPr lang="en-US" altLang="zh-CN" sz="2000" dirty="0"/>
                        <a:t>3</a:t>
                      </a:r>
                      <a:endParaRPr lang="zh-CN" alt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a:t>检查每个输入项的数据类型是否遵循数据字典的要求</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a:t>功能适应性</a:t>
                      </a:r>
                      <a:r>
                        <a:rPr lang="zh-CN" altLang="en-US" sz="2000" baseline="0" dirty="0"/>
                        <a:t> </a:t>
                      </a:r>
                      <a:r>
                        <a:rPr lang="en-US" altLang="zh-CN" sz="2000" baseline="0" dirty="0"/>
                        <a:t>/ </a:t>
                      </a:r>
                      <a:r>
                        <a:rPr lang="zh-CN" altLang="en-US" sz="2000" baseline="0" dirty="0"/>
                        <a:t>功能适合性、可靠性 </a:t>
                      </a:r>
                      <a:r>
                        <a:rPr lang="en-US" altLang="zh-CN" sz="2000" baseline="0" dirty="0"/>
                        <a:t>/ </a:t>
                      </a:r>
                      <a:r>
                        <a:rPr lang="zh-CN" altLang="en-US" sz="2000" baseline="0" dirty="0"/>
                        <a:t>容错性</a:t>
                      </a:r>
                      <a:endParaRPr lang="zh-CN" altLang="en-US" sz="2000" dirty="0"/>
                    </a:p>
                  </a:txBody>
                  <a:tcPr/>
                </a:tc>
                <a:extLst>
                  <a:ext uri="{0D108BD9-81ED-4DB2-BD59-A6C34878D82A}">
                    <a16:rowId xmlns:a16="http://schemas.microsoft.com/office/drawing/2014/main" val="10004"/>
                  </a:ext>
                </a:extLst>
              </a:tr>
              <a:tr h="370840">
                <a:tc>
                  <a:txBody>
                    <a:bodyPr/>
                    <a:lstStyle/>
                    <a:p>
                      <a:pPr algn="ctr"/>
                      <a:r>
                        <a:rPr lang="en-US" altLang="zh-CN" sz="2000" dirty="0">
                          <a:solidFill>
                            <a:srgbClr val="0000FF"/>
                          </a:solidFill>
                        </a:rPr>
                        <a:t>4</a:t>
                      </a:r>
                      <a:endParaRPr lang="zh-CN" altLang="en-US" sz="2000" dirty="0">
                        <a:solidFill>
                          <a:srgbClr val="0000FF"/>
                        </a:solidFill>
                      </a:endParaRPr>
                    </a:p>
                  </a:txBody>
                  <a:tcPr/>
                </a:tc>
                <a:tc>
                  <a:txBody>
                    <a:bodyPr/>
                    <a:lstStyle/>
                    <a:p>
                      <a:r>
                        <a:rPr lang="zh-CN" altLang="en-US" sz="2000" dirty="0">
                          <a:solidFill>
                            <a:srgbClr val="0000FF"/>
                          </a:solidFill>
                        </a:rPr>
                        <a:t>检查“培训费用”是否满足规定的精度要求</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srgbClr val="0000FF"/>
                          </a:solidFill>
                        </a:rPr>
                        <a:t>功能适应性</a:t>
                      </a:r>
                      <a:r>
                        <a:rPr lang="zh-CN" altLang="en-US" sz="2000" baseline="0" dirty="0">
                          <a:solidFill>
                            <a:srgbClr val="0000FF"/>
                          </a:solidFill>
                        </a:rPr>
                        <a:t> </a:t>
                      </a:r>
                      <a:r>
                        <a:rPr lang="en-US" altLang="zh-CN" sz="2000" baseline="0" dirty="0">
                          <a:solidFill>
                            <a:srgbClr val="0000FF"/>
                          </a:solidFill>
                        </a:rPr>
                        <a:t>/ </a:t>
                      </a:r>
                      <a:r>
                        <a:rPr lang="zh-CN" altLang="en-US" sz="2000" baseline="0" dirty="0">
                          <a:solidFill>
                            <a:srgbClr val="0000FF"/>
                          </a:solidFill>
                        </a:rPr>
                        <a:t>功能正确性</a:t>
                      </a:r>
                      <a:endParaRPr lang="zh-CN" altLang="en-US" sz="2000" dirty="0">
                        <a:solidFill>
                          <a:srgbClr val="0000FF"/>
                        </a:solidFill>
                      </a:endParaRPr>
                    </a:p>
                    <a:p>
                      <a:endParaRPr lang="zh-CN" altLang="en-US" sz="2000" dirty="0">
                        <a:solidFill>
                          <a:srgbClr val="0000FF"/>
                        </a:solidFill>
                      </a:endParaRPr>
                    </a:p>
                  </a:txBody>
                  <a:tcPr/>
                </a:tc>
                <a:extLst>
                  <a:ext uri="{0D108BD9-81ED-4DB2-BD59-A6C34878D82A}">
                    <a16:rowId xmlns:a16="http://schemas.microsoft.com/office/drawing/2014/main" val="10005"/>
                  </a:ext>
                </a:extLst>
              </a:tr>
              <a:tr h="370840">
                <a:tc>
                  <a:txBody>
                    <a:bodyPr/>
                    <a:lstStyle/>
                    <a:p>
                      <a:pPr algn="ctr"/>
                      <a:r>
                        <a:rPr lang="en-US" altLang="zh-CN" sz="2000" dirty="0"/>
                        <a:t>5</a:t>
                      </a:r>
                      <a:endParaRPr lang="zh-CN" altLang="en-US" sz="2000" dirty="0"/>
                    </a:p>
                  </a:txBody>
                  <a:tcPr/>
                </a:tc>
                <a:tc>
                  <a:txBody>
                    <a:bodyPr/>
                    <a:lstStyle/>
                    <a:p>
                      <a:r>
                        <a:rPr lang="zh-CN" altLang="en-US" sz="2000" dirty="0"/>
                        <a:t>最大化、最小化、还原、切换、移动窗口时是否能正常的显示页面</a:t>
                      </a:r>
                    </a:p>
                  </a:txBody>
                  <a:tcPr/>
                </a:tc>
                <a:tc>
                  <a:txBody>
                    <a:bodyPr/>
                    <a:lstStyle/>
                    <a:p>
                      <a:r>
                        <a:rPr lang="zh-CN" altLang="en-US" sz="2000" dirty="0"/>
                        <a:t>易用性 </a:t>
                      </a:r>
                      <a:r>
                        <a:rPr lang="en-US" altLang="zh-CN" sz="2000" dirty="0"/>
                        <a:t>/ </a:t>
                      </a:r>
                      <a:r>
                        <a:rPr lang="zh-CN" altLang="en-US" sz="2000" dirty="0"/>
                        <a:t>用户界面美观度</a:t>
                      </a:r>
                    </a:p>
                  </a:txBody>
                  <a:tcPr/>
                </a:tc>
                <a:extLst>
                  <a:ext uri="{0D108BD9-81ED-4DB2-BD59-A6C34878D82A}">
                    <a16:rowId xmlns:a16="http://schemas.microsoft.com/office/drawing/2014/main" val="10006"/>
                  </a:ext>
                </a:extLst>
              </a:tr>
              <a:tr h="370840">
                <a:tc>
                  <a:txBody>
                    <a:bodyPr/>
                    <a:lstStyle/>
                    <a:p>
                      <a:pPr algn="ctr"/>
                      <a:endParaRPr lang="zh-CN" altLang="en-US" sz="2000" dirty="0"/>
                    </a:p>
                  </a:txBody>
                  <a:tcPr/>
                </a:tc>
                <a:tc>
                  <a:txBody>
                    <a:bodyPr/>
                    <a:lstStyle/>
                    <a:p>
                      <a:r>
                        <a:rPr lang="en-US" altLang="zh-CN" sz="2000" dirty="0"/>
                        <a:t>…</a:t>
                      </a:r>
                      <a:endParaRPr lang="zh-CN" altLang="en-US" sz="2000" dirty="0"/>
                    </a:p>
                  </a:txBody>
                  <a:tcPr/>
                </a:tc>
                <a:tc>
                  <a:txBody>
                    <a:bodyPr/>
                    <a:lstStyle/>
                    <a:p>
                      <a:r>
                        <a:rPr lang="en-US" altLang="zh-CN" sz="2000" dirty="0"/>
                        <a:t>…</a:t>
                      </a:r>
                      <a:endParaRPr lang="zh-CN" altLang="en-US" sz="2000" dirty="0"/>
                    </a:p>
                  </a:txBody>
                  <a:tcPr/>
                </a:tc>
                <a:extLst>
                  <a:ext uri="{0D108BD9-81ED-4DB2-BD59-A6C34878D82A}">
                    <a16:rowId xmlns:a16="http://schemas.microsoft.com/office/drawing/2014/main" val="10007"/>
                  </a:ext>
                </a:extLst>
              </a:tr>
            </a:tbl>
          </a:graphicData>
        </a:graphic>
      </p:graphicFrame>
      <p:sp>
        <p:nvSpPr>
          <p:cNvPr id="3" name="文本框 2">
            <a:extLst>
              <a:ext uri="{FF2B5EF4-FFF2-40B4-BE49-F238E27FC236}">
                <a16:creationId xmlns:a16="http://schemas.microsoft.com/office/drawing/2014/main" id="{99597D06-B847-354F-91AC-17E6242C0C3C}"/>
              </a:ext>
            </a:extLst>
          </p:cNvPr>
          <p:cNvSpPr txBox="1"/>
          <p:nvPr/>
        </p:nvSpPr>
        <p:spPr>
          <a:xfrm>
            <a:off x="3505200" y="677001"/>
            <a:ext cx="3262432" cy="467179"/>
          </a:xfrm>
          <a:prstGeom prst="rect">
            <a:avLst/>
          </a:prstGeom>
          <a:noFill/>
        </p:spPr>
        <p:txBody>
          <a:bodyPr wrap="none" rtlCol="0">
            <a:spAutoFit/>
          </a:bodyPr>
          <a:lstStyle/>
          <a:p>
            <a:pPr algn="l">
              <a:lnSpc>
                <a:spcPct val="130000"/>
              </a:lnSpc>
            </a:pPr>
            <a:r>
              <a:rPr kumimoji="1" lang="zh-CN" altLang="en-US" sz="2000" b="1" i="0" dirty="0">
                <a:solidFill>
                  <a:srgbClr val="006600"/>
                </a:solidFill>
                <a:latin typeface="Kaiti SC" panose="02010600040101010101" pitchFamily="2" charset="-122"/>
                <a:ea typeface="Kaiti SC" panose="02010600040101010101" pitchFamily="2" charset="-122"/>
              </a:rPr>
              <a:t>对应前面哪一个质量指标。</a:t>
            </a:r>
          </a:p>
        </p:txBody>
      </p:sp>
    </p:spTree>
    <p:extLst>
      <p:ext uri="{BB962C8B-B14F-4D97-AF65-F5344CB8AC3E}">
        <p14:creationId xmlns:p14="http://schemas.microsoft.com/office/powerpoint/2010/main" val="2499170593"/>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2279276570"/>
              </p:ext>
            </p:extLst>
          </p:nvPr>
        </p:nvGraphicFramePr>
        <p:xfrm>
          <a:off x="152400" y="784860"/>
          <a:ext cx="2743200" cy="5461000"/>
        </p:xfrm>
        <a:graphic>
          <a:graphicData uri="http://schemas.openxmlformats.org/drawingml/2006/table">
            <a:tbl>
              <a:tblPr firstRow="1" bandRow="1">
                <a:tableStyleId>{21E4AEA4-8DFA-4A89-87EB-49C32662AFE0}</a:tableStyleId>
              </a:tblPr>
              <a:tblGrid>
                <a:gridCol w="9144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370840">
                <a:tc>
                  <a:txBody>
                    <a:bodyPr/>
                    <a:lstStyle/>
                    <a:p>
                      <a:pPr algn="ctr"/>
                      <a:r>
                        <a:rPr lang="zh-CN" altLang="en-US" dirty="0"/>
                        <a:t>质量特性</a:t>
                      </a:r>
                    </a:p>
                  </a:txBody>
                  <a:tcPr/>
                </a:tc>
                <a:tc>
                  <a:txBody>
                    <a:bodyPr/>
                    <a:lstStyle/>
                    <a:p>
                      <a:pPr algn="ctr"/>
                      <a:r>
                        <a:rPr lang="zh-CN" altLang="en-US" dirty="0"/>
                        <a:t>质量子特性</a:t>
                      </a:r>
                    </a:p>
                  </a:txBody>
                  <a:tcPr/>
                </a:tc>
                <a:extLst>
                  <a:ext uri="{0D108BD9-81ED-4DB2-BD59-A6C34878D82A}">
                    <a16:rowId xmlns:a16="http://schemas.microsoft.com/office/drawing/2014/main" val="10000"/>
                  </a:ext>
                </a:extLst>
              </a:tr>
              <a:tr h="370840">
                <a:tc rowSpan="3">
                  <a:txBody>
                    <a:bodyPr/>
                    <a:lstStyle/>
                    <a:p>
                      <a:r>
                        <a:rPr lang="zh-CN" altLang="en-US" dirty="0"/>
                        <a:t>功能适应性</a:t>
                      </a:r>
                    </a:p>
                  </a:txBody>
                  <a:tcPr/>
                </a:tc>
                <a:tc>
                  <a:txBody>
                    <a:bodyPr/>
                    <a:lstStyle/>
                    <a:p>
                      <a:r>
                        <a:rPr lang="zh-CN" altLang="en-US" sz="1800" dirty="0"/>
                        <a:t>功能完备性</a:t>
                      </a:r>
                    </a:p>
                  </a:txBody>
                  <a:tcPr/>
                </a:tc>
                <a:extLst>
                  <a:ext uri="{0D108BD9-81ED-4DB2-BD59-A6C34878D82A}">
                    <a16:rowId xmlns:a16="http://schemas.microsoft.com/office/drawing/2014/main" val="10001"/>
                  </a:ext>
                </a:extLst>
              </a:tr>
              <a:tr h="370840">
                <a:tc vMerge="1">
                  <a:txBody>
                    <a:bodyPr/>
                    <a:lstStyle/>
                    <a:p>
                      <a:endParaRPr lang="zh-CN" altLang="en-US" dirty="0"/>
                    </a:p>
                  </a:txBody>
                  <a:tcPr/>
                </a:tc>
                <a:tc>
                  <a:txBody>
                    <a:bodyPr/>
                    <a:lstStyle/>
                    <a:p>
                      <a:r>
                        <a:rPr lang="zh-CN" altLang="en-US" sz="1800" dirty="0"/>
                        <a:t>功能正确性</a:t>
                      </a:r>
                    </a:p>
                  </a:txBody>
                  <a:tcPr/>
                </a:tc>
                <a:extLst>
                  <a:ext uri="{0D108BD9-81ED-4DB2-BD59-A6C34878D82A}">
                    <a16:rowId xmlns:a16="http://schemas.microsoft.com/office/drawing/2014/main" val="10002"/>
                  </a:ext>
                </a:extLst>
              </a:tr>
              <a:tr h="370840">
                <a:tc vMerge="1">
                  <a:txBody>
                    <a:bodyPr/>
                    <a:lstStyle/>
                    <a:p>
                      <a:endParaRPr lang="zh-CN" altLang="en-US" dirty="0"/>
                    </a:p>
                  </a:txBody>
                  <a:tcPr/>
                </a:tc>
                <a:tc>
                  <a:txBody>
                    <a:bodyPr/>
                    <a:lstStyle/>
                    <a:p>
                      <a:r>
                        <a:rPr lang="zh-CN" altLang="en-US" sz="1800" dirty="0"/>
                        <a:t>功能适合性</a:t>
                      </a:r>
                    </a:p>
                  </a:txBody>
                  <a:tcPr/>
                </a:tc>
                <a:extLst>
                  <a:ext uri="{0D108BD9-81ED-4DB2-BD59-A6C34878D82A}">
                    <a16:rowId xmlns:a16="http://schemas.microsoft.com/office/drawing/2014/main" val="10003"/>
                  </a:ext>
                </a:extLst>
              </a:tr>
              <a:tr h="370840">
                <a:tc rowSpan="3">
                  <a:txBody>
                    <a:bodyPr/>
                    <a:lstStyle/>
                    <a:p>
                      <a:r>
                        <a:rPr lang="zh-CN" altLang="en-US" dirty="0"/>
                        <a:t>性能效率</a:t>
                      </a:r>
                    </a:p>
                  </a:txBody>
                  <a:tcPr/>
                </a:tc>
                <a:tc>
                  <a:txBody>
                    <a:bodyPr/>
                    <a:lstStyle/>
                    <a:p>
                      <a:r>
                        <a:rPr lang="zh-CN" altLang="en-US" sz="1800" dirty="0"/>
                        <a:t>时间特性</a:t>
                      </a:r>
                    </a:p>
                  </a:txBody>
                  <a:tcPr/>
                </a:tc>
                <a:extLst>
                  <a:ext uri="{0D108BD9-81ED-4DB2-BD59-A6C34878D82A}">
                    <a16:rowId xmlns:a16="http://schemas.microsoft.com/office/drawing/2014/main" val="10004"/>
                  </a:ext>
                </a:extLst>
              </a:tr>
              <a:tr h="370840">
                <a:tc vMerge="1">
                  <a:txBody>
                    <a:bodyPr/>
                    <a:lstStyle/>
                    <a:p>
                      <a:endParaRPr lang="zh-CN" altLang="en-US" dirty="0"/>
                    </a:p>
                  </a:txBody>
                  <a:tcPr/>
                </a:tc>
                <a:tc>
                  <a:txBody>
                    <a:bodyPr/>
                    <a:lstStyle/>
                    <a:p>
                      <a:r>
                        <a:rPr lang="zh-CN" altLang="en-US" sz="1800" dirty="0"/>
                        <a:t>资源利用率</a:t>
                      </a:r>
                    </a:p>
                  </a:txBody>
                  <a:tcPr/>
                </a:tc>
                <a:extLst>
                  <a:ext uri="{0D108BD9-81ED-4DB2-BD59-A6C34878D82A}">
                    <a16:rowId xmlns:a16="http://schemas.microsoft.com/office/drawing/2014/main" val="10005"/>
                  </a:ext>
                </a:extLst>
              </a:tr>
              <a:tr h="370840">
                <a:tc vMerge="1">
                  <a:txBody>
                    <a:bodyPr/>
                    <a:lstStyle/>
                    <a:p>
                      <a:endParaRPr lang="zh-CN" altLang="en-US" dirty="0"/>
                    </a:p>
                  </a:txBody>
                  <a:tcPr/>
                </a:tc>
                <a:tc>
                  <a:txBody>
                    <a:bodyPr/>
                    <a:lstStyle/>
                    <a:p>
                      <a:r>
                        <a:rPr lang="zh-CN" altLang="en-US" sz="1800" dirty="0"/>
                        <a:t>容量</a:t>
                      </a:r>
                    </a:p>
                  </a:txBody>
                  <a:tcPr/>
                </a:tc>
                <a:extLst>
                  <a:ext uri="{0D108BD9-81ED-4DB2-BD59-A6C34878D82A}">
                    <a16:rowId xmlns:a16="http://schemas.microsoft.com/office/drawing/2014/main" val="10006"/>
                  </a:ext>
                </a:extLst>
              </a:tr>
              <a:tr h="370840">
                <a:tc rowSpan="2">
                  <a:txBody>
                    <a:bodyPr/>
                    <a:lstStyle/>
                    <a:p>
                      <a:r>
                        <a:rPr lang="zh-CN" altLang="en-US" dirty="0"/>
                        <a:t>兼容性</a:t>
                      </a:r>
                    </a:p>
                  </a:txBody>
                  <a:tcPr/>
                </a:tc>
                <a:tc>
                  <a:txBody>
                    <a:bodyPr/>
                    <a:lstStyle/>
                    <a:p>
                      <a:r>
                        <a:rPr lang="zh-CN" altLang="en-US" sz="1800" dirty="0"/>
                        <a:t>共存性</a:t>
                      </a:r>
                    </a:p>
                  </a:txBody>
                  <a:tcPr/>
                </a:tc>
                <a:extLst>
                  <a:ext uri="{0D108BD9-81ED-4DB2-BD59-A6C34878D82A}">
                    <a16:rowId xmlns:a16="http://schemas.microsoft.com/office/drawing/2014/main" val="10007"/>
                  </a:ext>
                </a:extLst>
              </a:tr>
              <a:tr h="370840">
                <a:tc vMerge="1">
                  <a:txBody>
                    <a:bodyPr/>
                    <a:lstStyle/>
                    <a:p>
                      <a:endParaRPr lang="zh-CN" altLang="en-US" dirty="0"/>
                    </a:p>
                  </a:txBody>
                  <a:tcPr/>
                </a:tc>
                <a:tc>
                  <a:txBody>
                    <a:bodyPr/>
                    <a:lstStyle/>
                    <a:p>
                      <a:r>
                        <a:rPr lang="zh-CN" altLang="en-US" sz="1800" dirty="0"/>
                        <a:t>互操作性</a:t>
                      </a:r>
                    </a:p>
                  </a:txBody>
                  <a:tcPr/>
                </a:tc>
                <a:extLst>
                  <a:ext uri="{0D108BD9-81ED-4DB2-BD59-A6C34878D82A}">
                    <a16:rowId xmlns:a16="http://schemas.microsoft.com/office/drawing/2014/main" val="10008"/>
                  </a:ext>
                </a:extLst>
              </a:tr>
              <a:tr h="370840">
                <a:tc>
                  <a:txBody>
                    <a:bodyPr/>
                    <a:lstStyle/>
                    <a:p>
                      <a:r>
                        <a:rPr lang="zh-CN" altLang="en-US" dirty="0"/>
                        <a:t>易用性</a:t>
                      </a:r>
                    </a:p>
                  </a:txBody>
                  <a:tcPr/>
                </a:tc>
                <a:tc>
                  <a:txBody>
                    <a:bodyPr/>
                    <a:lstStyle/>
                    <a:p>
                      <a:r>
                        <a:rPr lang="en-US" altLang="zh-CN" sz="1800" dirty="0"/>
                        <a:t>……</a:t>
                      </a:r>
                      <a:endParaRPr lang="zh-CN" altLang="en-US" sz="1800" dirty="0"/>
                    </a:p>
                  </a:txBody>
                  <a:tcPr/>
                </a:tc>
                <a:extLst>
                  <a:ext uri="{0D108BD9-81ED-4DB2-BD59-A6C34878D82A}">
                    <a16:rowId xmlns:a16="http://schemas.microsoft.com/office/drawing/2014/main" val="10009"/>
                  </a:ext>
                </a:extLst>
              </a:tr>
              <a:tr h="370840">
                <a:tc rowSpan="4">
                  <a:txBody>
                    <a:bodyPr/>
                    <a:lstStyle/>
                    <a:p>
                      <a:r>
                        <a:rPr lang="zh-CN" altLang="en-US" dirty="0"/>
                        <a:t>可靠性</a:t>
                      </a:r>
                    </a:p>
                  </a:txBody>
                  <a:tcPr/>
                </a:tc>
                <a:tc>
                  <a:txBody>
                    <a:bodyPr/>
                    <a:lstStyle/>
                    <a:p>
                      <a:r>
                        <a:rPr lang="zh-CN" altLang="en-US" sz="1800" dirty="0"/>
                        <a:t>成熟性</a:t>
                      </a:r>
                    </a:p>
                  </a:txBody>
                  <a:tcPr/>
                </a:tc>
                <a:extLst>
                  <a:ext uri="{0D108BD9-81ED-4DB2-BD59-A6C34878D82A}">
                    <a16:rowId xmlns:a16="http://schemas.microsoft.com/office/drawing/2014/main" val="10010"/>
                  </a:ext>
                </a:extLst>
              </a:tr>
              <a:tr h="370840">
                <a:tc vMerge="1">
                  <a:txBody>
                    <a:bodyPr/>
                    <a:lstStyle/>
                    <a:p>
                      <a:endParaRPr lang="zh-CN" altLang="en-US" dirty="0"/>
                    </a:p>
                  </a:txBody>
                  <a:tcPr/>
                </a:tc>
                <a:tc>
                  <a:txBody>
                    <a:bodyPr/>
                    <a:lstStyle/>
                    <a:p>
                      <a:r>
                        <a:rPr lang="zh-CN" altLang="en-US" sz="1800" dirty="0"/>
                        <a:t>可用性</a:t>
                      </a:r>
                    </a:p>
                  </a:txBody>
                  <a:tcPr/>
                </a:tc>
                <a:extLst>
                  <a:ext uri="{0D108BD9-81ED-4DB2-BD59-A6C34878D82A}">
                    <a16:rowId xmlns:a16="http://schemas.microsoft.com/office/drawing/2014/main" val="10011"/>
                  </a:ext>
                </a:extLst>
              </a:tr>
              <a:tr h="370840">
                <a:tc vMerge="1">
                  <a:txBody>
                    <a:bodyPr/>
                    <a:lstStyle/>
                    <a:p>
                      <a:endParaRPr lang="zh-CN" altLang="en-US" dirty="0"/>
                    </a:p>
                  </a:txBody>
                  <a:tcPr/>
                </a:tc>
                <a:tc>
                  <a:txBody>
                    <a:bodyPr/>
                    <a:lstStyle/>
                    <a:p>
                      <a:r>
                        <a:rPr lang="zh-CN" altLang="en-US" sz="1800" dirty="0"/>
                        <a:t>容错性</a:t>
                      </a:r>
                    </a:p>
                  </a:txBody>
                  <a:tcPr/>
                </a:tc>
                <a:extLst>
                  <a:ext uri="{0D108BD9-81ED-4DB2-BD59-A6C34878D82A}">
                    <a16:rowId xmlns:a16="http://schemas.microsoft.com/office/drawing/2014/main" val="10012"/>
                  </a:ext>
                </a:extLst>
              </a:tr>
              <a:tr h="370840">
                <a:tc vMerge="1">
                  <a:txBody>
                    <a:bodyPr/>
                    <a:lstStyle/>
                    <a:p>
                      <a:endParaRPr lang="zh-CN" altLang="en-US" dirty="0"/>
                    </a:p>
                  </a:txBody>
                  <a:tcPr/>
                </a:tc>
                <a:tc>
                  <a:txBody>
                    <a:bodyPr/>
                    <a:lstStyle/>
                    <a:p>
                      <a:r>
                        <a:rPr lang="zh-CN" altLang="en-US" sz="1800" dirty="0"/>
                        <a:t>易恢复性</a:t>
                      </a:r>
                    </a:p>
                  </a:txBody>
                  <a:tcPr/>
                </a:tc>
                <a:extLst>
                  <a:ext uri="{0D108BD9-81ED-4DB2-BD59-A6C34878D82A}">
                    <a16:rowId xmlns:a16="http://schemas.microsoft.com/office/drawing/2014/main" val="10013"/>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825132186"/>
              </p:ext>
            </p:extLst>
          </p:nvPr>
        </p:nvGraphicFramePr>
        <p:xfrm>
          <a:off x="4191000" y="1143000"/>
          <a:ext cx="1676400" cy="5562600"/>
        </p:xfrm>
        <a:graphic>
          <a:graphicData uri="http://schemas.openxmlformats.org/drawingml/2006/table">
            <a:tbl>
              <a:tblPr firstRow="1" bandRow="1">
                <a:tableStyleId>{21E4AEA4-8DFA-4A89-87EB-49C32662AFE0}</a:tableStyleId>
              </a:tblPr>
              <a:tblGrid>
                <a:gridCol w="1676400">
                  <a:extLst>
                    <a:ext uri="{9D8B030D-6E8A-4147-A177-3AD203B41FA5}">
                      <a16:colId xmlns:a16="http://schemas.microsoft.com/office/drawing/2014/main" val="20000"/>
                    </a:ext>
                  </a:extLst>
                </a:gridCol>
              </a:tblGrid>
              <a:tr h="370840">
                <a:tc>
                  <a:txBody>
                    <a:bodyPr/>
                    <a:lstStyle/>
                    <a:p>
                      <a:pPr algn="ctr"/>
                      <a:r>
                        <a:rPr lang="zh-CN" altLang="en-US" dirty="0"/>
                        <a:t>测试类型</a:t>
                      </a:r>
                    </a:p>
                  </a:txBody>
                  <a:tcPr/>
                </a:tc>
                <a:extLst>
                  <a:ext uri="{0D108BD9-81ED-4DB2-BD59-A6C34878D82A}">
                    <a16:rowId xmlns:a16="http://schemas.microsoft.com/office/drawing/2014/main" val="10000"/>
                  </a:ext>
                </a:extLst>
              </a:tr>
              <a:tr h="370840">
                <a:tc>
                  <a:txBody>
                    <a:bodyPr/>
                    <a:lstStyle/>
                    <a:p>
                      <a:r>
                        <a:rPr lang="zh-CN" altLang="en-US" dirty="0"/>
                        <a:t>功能测试</a:t>
                      </a:r>
                    </a:p>
                  </a:txBody>
                  <a:tcPr/>
                </a:tc>
                <a:extLst>
                  <a:ext uri="{0D108BD9-81ED-4DB2-BD59-A6C34878D82A}">
                    <a16:rowId xmlns:a16="http://schemas.microsoft.com/office/drawing/2014/main" val="10001"/>
                  </a:ext>
                </a:extLst>
              </a:tr>
              <a:tr h="370840">
                <a:tc>
                  <a:txBody>
                    <a:bodyPr/>
                    <a:lstStyle/>
                    <a:p>
                      <a:r>
                        <a:rPr lang="zh-CN" altLang="en-US" dirty="0"/>
                        <a:t>负载测试</a:t>
                      </a:r>
                    </a:p>
                  </a:txBody>
                  <a:tcPr/>
                </a:tc>
                <a:extLst>
                  <a:ext uri="{0D108BD9-81ED-4DB2-BD59-A6C34878D82A}">
                    <a16:rowId xmlns:a16="http://schemas.microsoft.com/office/drawing/2014/main" val="10002"/>
                  </a:ext>
                </a:extLst>
              </a:tr>
              <a:tr h="370840">
                <a:tc>
                  <a:txBody>
                    <a:bodyPr/>
                    <a:lstStyle/>
                    <a:p>
                      <a:r>
                        <a:rPr lang="zh-CN" altLang="en-US" dirty="0"/>
                        <a:t>压力测试</a:t>
                      </a:r>
                    </a:p>
                  </a:txBody>
                  <a:tcPr/>
                </a:tc>
                <a:extLst>
                  <a:ext uri="{0D108BD9-81ED-4DB2-BD59-A6C34878D82A}">
                    <a16:rowId xmlns:a16="http://schemas.microsoft.com/office/drawing/2014/main" val="10003"/>
                  </a:ext>
                </a:extLst>
              </a:tr>
              <a:tr h="370840">
                <a:tc>
                  <a:txBody>
                    <a:bodyPr/>
                    <a:lstStyle/>
                    <a:p>
                      <a:r>
                        <a:rPr lang="zh-CN" altLang="en-US" dirty="0"/>
                        <a:t>容量测试</a:t>
                      </a:r>
                    </a:p>
                  </a:txBody>
                  <a:tcPr/>
                </a:tc>
                <a:extLst>
                  <a:ext uri="{0D108BD9-81ED-4DB2-BD59-A6C34878D82A}">
                    <a16:rowId xmlns:a16="http://schemas.microsoft.com/office/drawing/2014/main" val="10004"/>
                  </a:ext>
                </a:extLst>
              </a:tr>
              <a:tr h="370840">
                <a:tc>
                  <a:txBody>
                    <a:bodyPr/>
                    <a:lstStyle/>
                    <a:p>
                      <a:r>
                        <a:rPr lang="zh-CN" altLang="en-US" dirty="0"/>
                        <a:t>安全性测试</a:t>
                      </a:r>
                    </a:p>
                  </a:txBody>
                  <a:tcPr/>
                </a:tc>
                <a:extLst>
                  <a:ext uri="{0D108BD9-81ED-4DB2-BD59-A6C34878D82A}">
                    <a16:rowId xmlns:a16="http://schemas.microsoft.com/office/drawing/2014/main" val="10005"/>
                  </a:ext>
                </a:extLst>
              </a:tr>
              <a:tr h="370840">
                <a:tc>
                  <a:txBody>
                    <a:bodyPr/>
                    <a:lstStyle/>
                    <a:p>
                      <a:r>
                        <a:rPr lang="zh-CN" altLang="en-US" dirty="0"/>
                        <a:t>完整性测试</a:t>
                      </a:r>
                    </a:p>
                  </a:txBody>
                  <a:tcPr/>
                </a:tc>
                <a:extLst>
                  <a:ext uri="{0D108BD9-81ED-4DB2-BD59-A6C34878D82A}">
                    <a16:rowId xmlns:a16="http://schemas.microsoft.com/office/drawing/2014/main" val="10006"/>
                  </a:ext>
                </a:extLst>
              </a:tr>
              <a:tr h="370840">
                <a:tc>
                  <a:txBody>
                    <a:bodyPr/>
                    <a:lstStyle/>
                    <a:p>
                      <a:r>
                        <a:rPr lang="zh-CN" altLang="en-US" dirty="0"/>
                        <a:t>接口测试</a:t>
                      </a:r>
                    </a:p>
                  </a:txBody>
                  <a:tcPr/>
                </a:tc>
                <a:extLst>
                  <a:ext uri="{0D108BD9-81ED-4DB2-BD59-A6C34878D82A}">
                    <a16:rowId xmlns:a16="http://schemas.microsoft.com/office/drawing/2014/main" val="10007"/>
                  </a:ext>
                </a:extLst>
              </a:tr>
              <a:tr h="370840">
                <a:tc>
                  <a:txBody>
                    <a:bodyPr/>
                    <a:lstStyle/>
                    <a:p>
                      <a:r>
                        <a:rPr lang="zh-CN" altLang="en-US" dirty="0"/>
                        <a:t>用户界面测试</a:t>
                      </a:r>
                    </a:p>
                  </a:txBody>
                  <a:tcPr/>
                </a:tc>
                <a:extLst>
                  <a:ext uri="{0D108BD9-81ED-4DB2-BD59-A6C34878D82A}">
                    <a16:rowId xmlns:a16="http://schemas.microsoft.com/office/drawing/2014/main" val="10008"/>
                  </a:ext>
                </a:extLst>
              </a:tr>
              <a:tr h="370840">
                <a:tc>
                  <a:txBody>
                    <a:bodyPr/>
                    <a:lstStyle/>
                    <a:p>
                      <a:r>
                        <a:rPr lang="zh-CN" altLang="en-US" dirty="0"/>
                        <a:t>恢复性测试</a:t>
                      </a:r>
                    </a:p>
                  </a:txBody>
                  <a:tcPr/>
                </a:tc>
                <a:extLst>
                  <a:ext uri="{0D108BD9-81ED-4DB2-BD59-A6C34878D82A}">
                    <a16:rowId xmlns:a16="http://schemas.microsoft.com/office/drawing/2014/main" val="10009"/>
                  </a:ext>
                </a:extLst>
              </a:tr>
              <a:tr h="370840">
                <a:tc>
                  <a:txBody>
                    <a:bodyPr/>
                    <a:lstStyle/>
                    <a:p>
                      <a:r>
                        <a:rPr lang="zh-CN" altLang="en-US" dirty="0"/>
                        <a:t>疲劳强度测试</a:t>
                      </a:r>
                    </a:p>
                  </a:txBody>
                  <a:tcPr/>
                </a:tc>
                <a:extLst>
                  <a:ext uri="{0D108BD9-81ED-4DB2-BD59-A6C34878D82A}">
                    <a16:rowId xmlns:a16="http://schemas.microsoft.com/office/drawing/2014/main" val="10010"/>
                  </a:ext>
                </a:extLst>
              </a:tr>
              <a:tr h="370840">
                <a:tc>
                  <a:txBody>
                    <a:bodyPr/>
                    <a:lstStyle/>
                    <a:p>
                      <a:r>
                        <a:rPr lang="zh-CN" altLang="en-US" dirty="0"/>
                        <a:t>配置测试</a:t>
                      </a:r>
                    </a:p>
                  </a:txBody>
                  <a:tcPr/>
                </a:tc>
                <a:extLst>
                  <a:ext uri="{0D108BD9-81ED-4DB2-BD59-A6C34878D82A}">
                    <a16:rowId xmlns:a16="http://schemas.microsoft.com/office/drawing/2014/main" val="10011"/>
                  </a:ext>
                </a:extLst>
              </a:tr>
              <a:tr h="370840">
                <a:tc>
                  <a:txBody>
                    <a:bodyPr/>
                    <a:lstStyle/>
                    <a:p>
                      <a:r>
                        <a:rPr lang="zh-CN" altLang="en-US" dirty="0"/>
                        <a:t>安装性测试</a:t>
                      </a:r>
                    </a:p>
                  </a:txBody>
                  <a:tcPr/>
                </a:tc>
                <a:extLst>
                  <a:ext uri="{0D108BD9-81ED-4DB2-BD59-A6C34878D82A}">
                    <a16:rowId xmlns:a16="http://schemas.microsoft.com/office/drawing/2014/main" val="10012"/>
                  </a:ext>
                </a:extLst>
              </a:tr>
              <a:tr h="370840">
                <a:tc>
                  <a:txBody>
                    <a:bodyPr/>
                    <a:lstStyle/>
                    <a:p>
                      <a:r>
                        <a:rPr lang="zh-CN" altLang="en-US" dirty="0"/>
                        <a:t>兼容性测试</a:t>
                      </a:r>
                    </a:p>
                  </a:txBody>
                  <a:tcPr/>
                </a:tc>
                <a:extLst>
                  <a:ext uri="{0D108BD9-81ED-4DB2-BD59-A6C34878D82A}">
                    <a16:rowId xmlns:a16="http://schemas.microsoft.com/office/drawing/2014/main" val="10013"/>
                  </a:ext>
                </a:extLst>
              </a:tr>
              <a:tr h="370840">
                <a:tc>
                  <a:txBody>
                    <a:bodyPr/>
                    <a:lstStyle/>
                    <a:p>
                      <a:r>
                        <a:rPr lang="en-US" altLang="zh-CN" dirty="0"/>
                        <a:t>……</a:t>
                      </a:r>
                      <a:endParaRPr lang="zh-CN" altLang="en-US" dirty="0"/>
                    </a:p>
                  </a:txBody>
                  <a:tcPr/>
                </a:tc>
                <a:extLst>
                  <a:ext uri="{0D108BD9-81ED-4DB2-BD59-A6C34878D82A}">
                    <a16:rowId xmlns:a16="http://schemas.microsoft.com/office/drawing/2014/main" val="10014"/>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40936403"/>
              </p:ext>
            </p:extLst>
          </p:nvPr>
        </p:nvGraphicFramePr>
        <p:xfrm>
          <a:off x="6797040" y="833120"/>
          <a:ext cx="2194560" cy="5730240"/>
        </p:xfrm>
        <a:graphic>
          <a:graphicData uri="http://schemas.openxmlformats.org/drawingml/2006/table">
            <a:tbl>
              <a:tblPr firstRow="1" bandRow="1">
                <a:tableStyleId>{21E4AEA4-8DFA-4A89-87EB-49C32662AFE0}</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tblGrid>
              <a:tr h="370840">
                <a:tc>
                  <a:txBody>
                    <a:bodyPr/>
                    <a:lstStyle/>
                    <a:p>
                      <a:pPr algn="ctr"/>
                      <a:r>
                        <a:rPr lang="zh-CN" altLang="en-US" dirty="0"/>
                        <a:t>质量子特性</a:t>
                      </a:r>
                    </a:p>
                  </a:txBody>
                  <a:tcPr/>
                </a:tc>
                <a:tc>
                  <a:txBody>
                    <a:bodyPr/>
                    <a:lstStyle/>
                    <a:p>
                      <a:pPr algn="ctr"/>
                      <a:r>
                        <a:rPr lang="zh-CN" altLang="en-US" dirty="0"/>
                        <a:t>质量特性</a:t>
                      </a:r>
                    </a:p>
                  </a:txBody>
                  <a:tcPr/>
                </a:tc>
                <a:extLst>
                  <a:ext uri="{0D108BD9-81ED-4DB2-BD59-A6C34878D82A}">
                    <a16:rowId xmlns:a16="http://schemas.microsoft.com/office/drawing/2014/main" val="10000"/>
                  </a:ext>
                </a:extLst>
              </a:tr>
              <a:tr h="370840">
                <a:tc>
                  <a:txBody>
                    <a:bodyPr/>
                    <a:lstStyle/>
                    <a:p>
                      <a:r>
                        <a:rPr lang="zh-CN" altLang="en-US" sz="1800" dirty="0"/>
                        <a:t>保密性</a:t>
                      </a:r>
                    </a:p>
                  </a:txBody>
                  <a:tcPr/>
                </a:tc>
                <a:tc rowSpan="5">
                  <a:txBody>
                    <a:bodyPr/>
                    <a:lstStyle/>
                    <a:p>
                      <a:r>
                        <a:rPr lang="zh-CN" altLang="en-US" dirty="0"/>
                        <a:t>安全性</a:t>
                      </a:r>
                    </a:p>
                  </a:txBody>
                  <a:tcPr/>
                </a:tc>
                <a:extLst>
                  <a:ext uri="{0D108BD9-81ED-4DB2-BD59-A6C34878D82A}">
                    <a16:rowId xmlns:a16="http://schemas.microsoft.com/office/drawing/2014/main" val="10001"/>
                  </a:ext>
                </a:extLst>
              </a:tr>
              <a:tr h="370840">
                <a:tc>
                  <a:txBody>
                    <a:bodyPr/>
                    <a:lstStyle/>
                    <a:p>
                      <a:r>
                        <a:rPr lang="zh-CN" altLang="en-US" sz="1800" dirty="0"/>
                        <a:t>完整性</a:t>
                      </a:r>
                    </a:p>
                  </a:txBody>
                  <a:tcPr/>
                </a:tc>
                <a:tc vMerge="1">
                  <a:txBody>
                    <a:bodyPr/>
                    <a:lstStyle/>
                    <a:p>
                      <a:endParaRPr lang="zh-CN" altLang="en-US" dirty="0"/>
                    </a:p>
                  </a:txBody>
                  <a:tcPr/>
                </a:tc>
                <a:extLst>
                  <a:ext uri="{0D108BD9-81ED-4DB2-BD59-A6C34878D82A}">
                    <a16:rowId xmlns:a16="http://schemas.microsoft.com/office/drawing/2014/main" val="10002"/>
                  </a:ext>
                </a:extLst>
              </a:tr>
              <a:tr h="370840">
                <a:tc>
                  <a:txBody>
                    <a:bodyPr/>
                    <a:lstStyle/>
                    <a:p>
                      <a:r>
                        <a:rPr lang="zh-CN" altLang="en-US" sz="1800" dirty="0"/>
                        <a:t>不可否认性</a:t>
                      </a:r>
                    </a:p>
                  </a:txBody>
                  <a:tcPr/>
                </a:tc>
                <a:tc vMerge="1">
                  <a:txBody>
                    <a:bodyPr/>
                    <a:lstStyle/>
                    <a:p>
                      <a:endParaRPr lang="zh-CN" altLang="en-US" dirty="0"/>
                    </a:p>
                  </a:txBody>
                  <a:tcPr/>
                </a:tc>
                <a:extLst>
                  <a:ext uri="{0D108BD9-81ED-4DB2-BD59-A6C34878D82A}">
                    <a16:rowId xmlns:a16="http://schemas.microsoft.com/office/drawing/2014/main" val="10003"/>
                  </a:ext>
                </a:extLst>
              </a:tr>
              <a:tr h="370840">
                <a:tc>
                  <a:txBody>
                    <a:bodyPr/>
                    <a:lstStyle/>
                    <a:p>
                      <a:r>
                        <a:rPr lang="zh-CN" altLang="en-US" sz="1800" dirty="0"/>
                        <a:t>责任性</a:t>
                      </a:r>
                    </a:p>
                  </a:txBody>
                  <a:tcPr/>
                </a:tc>
                <a:tc vMerge="1">
                  <a:txBody>
                    <a:bodyPr/>
                    <a:lstStyle/>
                    <a:p>
                      <a:endParaRPr lang="zh-CN" altLang="en-US" dirty="0"/>
                    </a:p>
                  </a:txBody>
                  <a:tcPr/>
                </a:tc>
                <a:extLst>
                  <a:ext uri="{0D108BD9-81ED-4DB2-BD59-A6C34878D82A}">
                    <a16:rowId xmlns:a16="http://schemas.microsoft.com/office/drawing/2014/main" val="10004"/>
                  </a:ext>
                </a:extLst>
              </a:tr>
              <a:tr h="370840">
                <a:tc>
                  <a:txBody>
                    <a:bodyPr/>
                    <a:lstStyle/>
                    <a:p>
                      <a:r>
                        <a:rPr lang="zh-CN" altLang="en-US" sz="1800" dirty="0"/>
                        <a:t>真实性</a:t>
                      </a:r>
                    </a:p>
                  </a:txBody>
                  <a:tcPr/>
                </a:tc>
                <a:tc vMerge="1">
                  <a:txBody>
                    <a:bodyPr/>
                    <a:lstStyle/>
                    <a:p>
                      <a:endParaRPr lang="zh-CN" altLang="en-US" dirty="0"/>
                    </a:p>
                  </a:txBody>
                  <a:tcPr/>
                </a:tc>
                <a:extLst>
                  <a:ext uri="{0D108BD9-81ED-4DB2-BD59-A6C34878D82A}">
                    <a16:rowId xmlns:a16="http://schemas.microsoft.com/office/drawing/2014/main" val="10005"/>
                  </a:ext>
                </a:extLst>
              </a:tr>
              <a:tr h="370840">
                <a:tc>
                  <a:txBody>
                    <a:bodyPr/>
                    <a:lstStyle/>
                    <a:p>
                      <a:r>
                        <a:rPr lang="zh-CN" altLang="en-US" sz="1800" dirty="0"/>
                        <a:t>模块性</a:t>
                      </a:r>
                    </a:p>
                  </a:txBody>
                  <a:tcPr/>
                </a:tc>
                <a:tc rowSpan="5">
                  <a:txBody>
                    <a:bodyPr/>
                    <a:lstStyle/>
                    <a:p>
                      <a:r>
                        <a:rPr lang="zh-CN" altLang="en-US" dirty="0"/>
                        <a:t>易维护性</a:t>
                      </a:r>
                    </a:p>
                  </a:txBody>
                  <a:tcPr/>
                </a:tc>
                <a:extLst>
                  <a:ext uri="{0D108BD9-81ED-4DB2-BD59-A6C34878D82A}">
                    <a16:rowId xmlns:a16="http://schemas.microsoft.com/office/drawing/2014/main" val="10006"/>
                  </a:ext>
                </a:extLst>
              </a:tr>
              <a:tr h="370840">
                <a:tc>
                  <a:txBody>
                    <a:bodyPr/>
                    <a:lstStyle/>
                    <a:p>
                      <a:r>
                        <a:rPr lang="zh-CN" altLang="en-US" sz="1800" dirty="0"/>
                        <a:t>易重用性</a:t>
                      </a:r>
                    </a:p>
                  </a:txBody>
                  <a:tcPr/>
                </a:tc>
                <a:tc vMerge="1">
                  <a:txBody>
                    <a:bodyPr/>
                    <a:lstStyle/>
                    <a:p>
                      <a:endParaRPr lang="zh-CN" altLang="en-US" dirty="0"/>
                    </a:p>
                  </a:txBody>
                  <a:tcPr/>
                </a:tc>
                <a:extLst>
                  <a:ext uri="{0D108BD9-81ED-4DB2-BD59-A6C34878D82A}">
                    <a16:rowId xmlns:a16="http://schemas.microsoft.com/office/drawing/2014/main" val="10007"/>
                  </a:ext>
                </a:extLst>
              </a:tr>
              <a:tr h="370840">
                <a:tc>
                  <a:txBody>
                    <a:bodyPr/>
                    <a:lstStyle/>
                    <a:p>
                      <a:r>
                        <a:rPr lang="zh-CN" altLang="en-US" sz="1800" dirty="0"/>
                        <a:t>易分析性</a:t>
                      </a:r>
                    </a:p>
                  </a:txBody>
                  <a:tcPr/>
                </a:tc>
                <a:tc vMerge="1">
                  <a:txBody>
                    <a:bodyPr/>
                    <a:lstStyle/>
                    <a:p>
                      <a:endParaRPr lang="zh-CN" altLang="en-US" dirty="0"/>
                    </a:p>
                  </a:txBody>
                  <a:tcPr/>
                </a:tc>
                <a:extLst>
                  <a:ext uri="{0D108BD9-81ED-4DB2-BD59-A6C34878D82A}">
                    <a16:rowId xmlns:a16="http://schemas.microsoft.com/office/drawing/2014/main" val="10008"/>
                  </a:ext>
                </a:extLst>
              </a:tr>
              <a:tr h="370840">
                <a:tc>
                  <a:txBody>
                    <a:bodyPr/>
                    <a:lstStyle/>
                    <a:p>
                      <a:r>
                        <a:rPr lang="zh-CN" altLang="en-US" sz="1800" dirty="0"/>
                        <a:t>易修改性</a:t>
                      </a:r>
                    </a:p>
                  </a:txBody>
                  <a:tcPr/>
                </a:tc>
                <a:tc vMerge="1">
                  <a:txBody>
                    <a:bodyPr/>
                    <a:lstStyle/>
                    <a:p>
                      <a:endParaRPr lang="zh-CN" altLang="en-US" dirty="0"/>
                    </a:p>
                  </a:txBody>
                  <a:tcPr/>
                </a:tc>
                <a:extLst>
                  <a:ext uri="{0D108BD9-81ED-4DB2-BD59-A6C34878D82A}">
                    <a16:rowId xmlns:a16="http://schemas.microsoft.com/office/drawing/2014/main" val="10009"/>
                  </a:ext>
                </a:extLst>
              </a:tr>
              <a:tr h="370840">
                <a:tc>
                  <a:txBody>
                    <a:bodyPr/>
                    <a:lstStyle/>
                    <a:p>
                      <a:r>
                        <a:rPr lang="zh-CN" altLang="en-US" sz="1800" dirty="0"/>
                        <a:t>易测试性</a:t>
                      </a:r>
                    </a:p>
                  </a:txBody>
                  <a:tcPr/>
                </a:tc>
                <a:tc vMerge="1">
                  <a:txBody>
                    <a:bodyPr/>
                    <a:lstStyle/>
                    <a:p>
                      <a:endParaRPr lang="zh-CN" altLang="en-US" dirty="0"/>
                    </a:p>
                  </a:txBody>
                  <a:tcPr/>
                </a:tc>
                <a:extLst>
                  <a:ext uri="{0D108BD9-81ED-4DB2-BD59-A6C34878D82A}">
                    <a16:rowId xmlns:a16="http://schemas.microsoft.com/office/drawing/2014/main" val="10010"/>
                  </a:ext>
                </a:extLst>
              </a:tr>
              <a:tr h="370840">
                <a:tc>
                  <a:txBody>
                    <a:bodyPr/>
                    <a:lstStyle/>
                    <a:p>
                      <a:r>
                        <a:rPr lang="zh-CN" altLang="en-US" sz="1800" dirty="0"/>
                        <a:t>适应性</a:t>
                      </a:r>
                    </a:p>
                  </a:txBody>
                  <a:tcPr/>
                </a:tc>
                <a:tc rowSpan="3">
                  <a:txBody>
                    <a:bodyPr/>
                    <a:lstStyle/>
                    <a:p>
                      <a:r>
                        <a:rPr lang="zh-CN" altLang="en-US" dirty="0"/>
                        <a:t>可移植性</a:t>
                      </a:r>
                    </a:p>
                  </a:txBody>
                  <a:tcPr/>
                </a:tc>
                <a:extLst>
                  <a:ext uri="{0D108BD9-81ED-4DB2-BD59-A6C34878D82A}">
                    <a16:rowId xmlns:a16="http://schemas.microsoft.com/office/drawing/2014/main" val="10011"/>
                  </a:ext>
                </a:extLst>
              </a:tr>
              <a:tr h="370840">
                <a:tc>
                  <a:txBody>
                    <a:bodyPr/>
                    <a:lstStyle/>
                    <a:p>
                      <a:r>
                        <a:rPr lang="zh-CN" altLang="en-US" sz="1800" dirty="0"/>
                        <a:t>易安装性</a:t>
                      </a:r>
                    </a:p>
                  </a:txBody>
                  <a:tcPr/>
                </a:tc>
                <a:tc vMerge="1">
                  <a:txBody>
                    <a:bodyPr/>
                    <a:lstStyle/>
                    <a:p>
                      <a:endParaRPr lang="zh-CN" altLang="en-US" dirty="0"/>
                    </a:p>
                  </a:txBody>
                  <a:tcPr/>
                </a:tc>
                <a:extLst>
                  <a:ext uri="{0D108BD9-81ED-4DB2-BD59-A6C34878D82A}">
                    <a16:rowId xmlns:a16="http://schemas.microsoft.com/office/drawing/2014/main" val="10012"/>
                  </a:ext>
                </a:extLst>
              </a:tr>
              <a:tr h="370840">
                <a:tc>
                  <a:txBody>
                    <a:bodyPr/>
                    <a:lstStyle/>
                    <a:p>
                      <a:r>
                        <a:rPr lang="zh-CN" altLang="en-US" sz="1800" dirty="0"/>
                        <a:t>易替换性</a:t>
                      </a:r>
                    </a:p>
                  </a:txBody>
                  <a:tcPr/>
                </a:tc>
                <a:tc vMerge="1">
                  <a:txBody>
                    <a:bodyPr/>
                    <a:lstStyle/>
                    <a:p>
                      <a:endParaRPr lang="zh-CN" altLang="en-US" dirty="0"/>
                    </a:p>
                  </a:txBody>
                  <a:tcPr/>
                </a:tc>
                <a:extLst>
                  <a:ext uri="{0D108BD9-81ED-4DB2-BD59-A6C34878D82A}">
                    <a16:rowId xmlns:a16="http://schemas.microsoft.com/office/drawing/2014/main" val="10013"/>
                  </a:ext>
                </a:extLst>
              </a:tr>
            </a:tbl>
          </a:graphicData>
        </a:graphic>
      </p:graphicFrame>
      <p:cxnSp>
        <p:nvCxnSpPr>
          <p:cNvPr id="10" name="直接箭头连接符 9"/>
          <p:cNvCxnSpPr/>
          <p:nvPr/>
        </p:nvCxnSpPr>
        <p:spPr bwMode="auto">
          <a:xfrm>
            <a:off x="2895600" y="1610360"/>
            <a:ext cx="1295400" cy="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2" name="直接箭头连接符 11"/>
          <p:cNvCxnSpPr/>
          <p:nvPr/>
        </p:nvCxnSpPr>
        <p:spPr bwMode="auto">
          <a:xfrm flipV="1">
            <a:off x="2895600" y="1610360"/>
            <a:ext cx="1295400" cy="3810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4" name="直接箭头连接符 13"/>
          <p:cNvCxnSpPr/>
          <p:nvPr/>
        </p:nvCxnSpPr>
        <p:spPr bwMode="auto">
          <a:xfrm flipV="1">
            <a:off x="2895600" y="1610360"/>
            <a:ext cx="1295400" cy="7620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6" name="直接箭头连接符 15"/>
          <p:cNvCxnSpPr/>
          <p:nvPr/>
        </p:nvCxnSpPr>
        <p:spPr bwMode="auto">
          <a:xfrm flipV="1">
            <a:off x="2895600" y="2067560"/>
            <a:ext cx="1295400" cy="6858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8" name="直接箭头连接符 17"/>
          <p:cNvCxnSpPr/>
          <p:nvPr/>
        </p:nvCxnSpPr>
        <p:spPr bwMode="auto">
          <a:xfrm flipV="1">
            <a:off x="2895600" y="2410460"/>
            <a:ext cx="1295400" cy="3429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20" name="直接箭头连接符 19"/>
          <p:cNvCxnSpPr/>
          <p:nvPr/>
        </p:nvCxnSpPr>
        <p:spPr bwMode="auto">
          <a:xfrm flipV="1">
            <a:off x="2895600" y="2067560"/>
            <a:ext cx="1295400" cy="10668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22" name="直接箭头连接符 21"/>
          <p:cNvCxnSpPr/>
          <p:nvPr/>
        </p:nvCxnSpPr>
        <p:spPr bwMode="auto">
          <a:xfrm flipV="1">
            <a:off x="2895600" y="2829560"/>
            <a:ext cx="1295400" cy="6858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24" name="直接箭头连接符 23"/>
          <p:cNvCxnSpPr/>
          <p:nvPr/>
        </p:nvCxnSpPr>
        <p:spPr bwMode="auto">
          <a:xfrm flipV="1">
            <a:off x="2895600" y="2410460"/>
            <a:ext cx="1295400" cy="7620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26" name="直接箭头连接符 25"/>
          <p:cNvCxnSpPr/>
          <p:nvPr/>
        </p:nvCxnSpPr>
        <p:spPr bwMode="auto">
          <a:xfrm flipV="1">
            <a:off x="2895600" y="4277360"/>
            <a:ext cx="1295400" cy="3048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30" name="直接箭头连接符 29"/>
          <p:cNvCxnSpPr/>
          <p:nvPr/>
        </p:nvCxnSpPr>
        <p:spPr bwMode="auto">
          <a:xfrm flipH="1">
            <a:off x="5715000" y="1610360"/>
            <a:ext cx="1066800" cy="15621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32" name="直接箭头连接符 31"/>
          <p:cNvCxnSpPr/>
          <p:nvPr/>
        </p:nvCxnSpPr>
        <p:spPr bwMode="auto">
          <a:xfrm flipH="1">
            <a:off x="5715000" y="1991360"/>
            <a:ext cx="1066800" cy="11811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34" name="直接箭头连接符 33"/>
          <p:cNvCxnSpPr/>
          <p:nvPr/>
        </p:nvCxnSpPr>
        <p:spPr bwMode="auto">
          <a:xfrm flipH="1">
            <a:off x="5715000" y="2581910"/>
            <a:ext cx="1066800" cy="59055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36" name="直接箭头连接符 35"/>
          <p:cNvCxnSpPr/>
          <p:nvPr/>
        </p:nvCxnSpPr>
        <p:spPr bwMode="auto">
          <a:xfrm flipH="1">
            <a:off x="5715000" y="3058160"/>
            <a:ext cx="1066800" cy="1143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38" name="直接箭头连接符 37"/>
          <p:cNvCxnSpPr/>
          <p:nvPr/>
        </p:nvCxnSpPr>
        <p:spPr bwMode="auto">
          <a:xfrm flipH="1" flipV="1">
            <a:off x="5715000" y="3172460"/>
            <a:ext cx="1066800" cy="1905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40" name="直接箭头连接符 39"/>
          <p:cNvCxnSpPr/>
          <p:nvPr/>
        </p:nvCxnSpPr>
        <p:spPr bwMode="auto">
          <a:xfrm flipH="1" flipV="1">
            <a:off x="5791200" y="1686560"/>
            <a:ext cx="990600" cy="35814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42" name="直接箭头连接符 41"/>
          <p:cNvCxnSpPr/>
          <p:nvPr/>
        </p:nvCxnSpPr>
        <p:spPr bwMode="auto">
          <a:xfrm flipV="1">
            <a:off x="2895600" y="1686560"/>
            <a:ext cx="1295400" cy="32766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44" name="直接箭头连接符 43"/>
          <p:cNvCxnSpPr/>
          <p:nvPr/>
        </p:nvCxnSpPr>
        <p:spPr bwMode="auto">
          <a:xfrm flipV="1">
            <a:off x="2895600" y="4658360"/>
            <a:ext cx="1219200" cy="14478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46" name="直接箭头连接符 45"/>
          <p:cNvCxnSpPr/>
          <p:nvPr/>
        </p:nvCxnSpPr>
        <p:spPr bwMode="auto">
          <a:xfrm>
            <a:off x="2895600" y="3896360"/>
            <a:ext cx="1219200" cy="22098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48" name="直接箭头连接符 47"/>
          <p:cNvCxnSpPr/>
          <p:nvPr/>
        </p:nvCxnSpPr>
        <p:spPr bwMode="auto">
          <a:xfrm>
            <a:off x="2895600" y="4277360"/>
            <a:ext cx="1219200" cy="18288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50" name="直接箭头连接符 49"/>
          <p:cNvCxnSpPr/>
          <p:nvPr/>
        </p:nvCxnSpPr>
        <p:spPr bwMode="auto">
          <a:xfrm flipH="1" flipV="1">
            <a:off x="5715000" y="5801360"/>
            <a:ext cx="1066800" cy="1524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52" name="直接箭头连接符 51"/>
          <p:cNvCxnSpPr/>
          <p:nvPr/>
        </p:nvCxnSpPr>
        <p:spPr bwMode="auto">
          <a:xfrm flipV="1">
            <a:off x="2895600" y="3134360"/>
            <a:ext cx="1219200" cy="25146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54" name="直接箭头连接符 53"/>
          <p:cNvCxnSpPr>
            <a:endCxn id="7" idx="1"/>
          </p:cNvCxnSpPr>
          <p:nvPr/>
        </p:nvCxnSpPr>
        <p:spPr bwMode="auto">
          <a:xfrm flipV="1">
            <a:off x="2895600" y="3924300"/>
            <a:ext cx="1295400" cy="172466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56" name="直接箭头连接符 55"/>
          <p:cNvCxnSpPr>
            <a:endCxn id="7" idx="1"/>
          </p:cNvCxnSpPr>
          <p:nvPr/>
        </p:nvCxnSpPr>
        <p:spPr bwMode="auto">
          <a:xfrm flipV="1">
            <a:off x="2971800" y="3924300"/>
            <a:ext cx="1219200" cy="35306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58" name="直接箭头连接符 57"/>
          <p:cNvCxnSpPr/>
          <p:nvPr/>
        </p:nvCxnSpPr>
        <p:spPr bwMode="auto">
          <a:xfrm>
            <a:off x="5791200" y="5382260"/>
            <a:ext cx="990600" cy="2667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60" name="直接箭头连接符 59"/>
          <p:cNvCxnSpPr/>
          <p:nvPr/>
        </p:nvCxnSpPr>
        <p:spPr bwMode="auto">
          <a:xfrm flipH="1" flipV="1">
            <a:off x="5715000" y="6182360"/>
            <a:ext cx="1066800" cy="228600"/>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61" name="矩形 60"/>
          <p:cNvSpPr/>
          <p:nvPr/>
        </p:nvSpPr>
        <p:spPr>
          <a:xfrm>
            <a:off x="3505200" y="76200"/>
            <a:ext cx="3276600" cy="584775"/>
          </a:xfrm>
          <a:prstGeom prst="rect">
            <a:avLst/>
          </a:prstGeom>
        </p:spPr>
        <p:txBody>
          <a:bodyPr wrap="square">
            <a:spAutoFit/>
          </a:bodyPr>
          <a:lstStyle/>
          <a:p>
            <a:r>
              <a:rPr lang="zh-CN" altLang="en-US" sz="3200" i="0" dirty="0">
                <a:solidFill>
                  <a:srgbClr val="A50021"/>
                </a:solidFill>
                <a:latin typeface="黑体" pitchFamily="2" charset="-122"/>
                <a:ea typeface="黑体" pitchFamily="2" charset="-122"/>
              </a:rPr>
              <a:t>测试类型分析</a:t>
            </a:r>
          </a:p>
        </p:txBody>
      </p:sp>
      <p:cxnSp>
        <p:nvCxnSpPr>
          <p:cNvPr id="63" name="直接箭头连接符 62"/>
          <p:cNvCxnSpPr/>
          <p:nvPr/>
        </p:nvCxnSpPr>
        <p:spPr bwMode="auto">
          <a:xfrm flipH="1">
            <a:off x="5867400" y="2067560"/>
            <a:ext cx="914400" cy="14478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66" name="直接箭头连接符 65"/>
          <p:cNvCxnSpPr/>
          <p:nvPr/>
        </p:nvCxnSpPr>
        <p:spPr bwMode="auto">
          <a:xfrm>
            <a:off x="2895600" y="3515360"/>
            <a:ext cx="1295400" cy="14859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68" name="直接箭头连接符 67"/>
          <p:cNvCxnSpPr/>
          <p:nvPr/>
        </p:nvCxnSpPr>
        <p:spPr bwMode="auto">
          <a:xfrm flipV="1">
            <a:off x="2895600" y="5001260"/>
            <a:ext cx="1295400" cy="266700"/>
          </a:xfrm>
          <a:prstGeom prst="straightConnector1">
            <a:avLst/>
          </a:prstGeom>
          <a:solidFill>
            <a:schemeClr val="accent1"/>
          </a:solidFill>
          <a:ln w="9525" cap="flat" cmpd="sng" algn="ctr">
            <a:solidFill>
              <a:schemeClr val="tx1"/>
            </a:solidFill>
            <a:prstDash val="solid"/>
            <a:round/>
            <a:headEnd type="arrow"/>
            <a:tailEnd type="arrow"/>
          </a:ln>
          <a:effectLst/>
        </p:spPr>
      </p:cxnSp>
    </p:spTree>
    <p:extLst>
      <p:ext uri="{BB962C8B-B14F-4D97-AF65-F5344CB8AC3E}">
        <p14:creationId xmlns:p14="http://schemas.microsoft.com/office/powerpoint/2010/main" val="4199189193"/>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测试要点分析实例</a:t>
            </a:r>
            <a:r>
              <a:rPr lang="en-US" altLang="zh-CN" dirty="0"/>
              <a:t>—</a:t>
            </a:r>
            <a:r>
              <a:rPr lang="zh-CN" altLang="en-US" dirty="0"/>
              <a:t>测试要点</a:t>
            </a:r>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29</a:t>
            </a:fld>
            <a:endParaRPr lang="en-US" altLang="zh-CN"/>
          </a:p>
        </p:txBody>
      </p:sp>
      <p:graphicFrame>
        <p:nvGraphicFramePr>
          <p:cNvPr id="6" name="表格 5"/>
          <p:cNvGraphicFramePr>
            <a:graphicFrameLocks noGrp="1"/>
          </p:cNvGraphicFramePr>
          <p:nvPr>
            <p:extLst>
              <p:ext uri="{D42A27DB-BD31-4B8C-83A1-F6EECF244321}">
                <p14:modId xmlns:p14="http://schemas.microsoft.com/office/powerpoint/2010/main" val="3714390734"/>
              </p:ext>
            </p:extLst>
          </p:nvPr>
        </p:nvGraphicFramePr>
        <p:xfrm>
          <a:off x="228600" y="914400"/>
          <a:ext cx="8610601" cy="4861560"/>
        </p:xfrm>
        <a:graphic>
          <a:graphicData uri="http://schemas.openxmlformats.org/drawingml/2006/table">
            <a:tbl>
              <a:tblPr firstRow="1" bandRow="1">
                <a:tableStyleId>{93296810-A885-4BE3-A3E7-6D5BEEA58F35}</a:tableStyleId>
              </a:tblPr>
              <a:tblGrid>
                <a:gridCol w="6858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gridCol w="2362201">
                  <a:extLst>
                    <a:ext uri="{9D8B030D-6E8A-4147-A177-3AD203B41FA5}">
                      <a16:colId xmlns:a16="http://schemas.microsoft.com/office/drawing/2014/main" val="20003"/>
                    </a:ext>
                  </a:extLst>
                </a:gridCol>
              </a:tblGrid>
              <a:tr h="370840">
                <a:tc gridSpan="4">
                  <a:txBody>
                    <a:bodyPr/>
                    <a:lstStyle/>
                    <a:p>
                      <a:pPr algn="ctr"/>
                      <a:r>
                        <a:rPr lang="zh-CN" altLang="en-US" dirty="0"/>
                        <a:t>质量特性对应表</a:t>
                      </a:r>
                    </a:p>
                  </a:txBody>
                  <a:tcPr>
                    <a:solidFill>
                      <a:srgbClr val="002060"/>
                    </a:solidFill>
                  </a:tcPr>
                </a:tc>
                <a:tc hMerge="1">
                  <a:txBody>
                    <a:bodyPr/>
                    <a:lstStyle/>
                    <a:p>
                      <a:pPr algn="ctr"/>
                      <a:endParaRPr lang="zh-CN" altLang="en-US" dirty="0"/>
                    </a:p>
                  </a:txBody>
                  <a:tcPr/>
                </a:tc>
                <a:tc hMerge="1">
                  <a:txBody>
                    <a:bodyPr/>
                    <a:lstStyle/>
                    <a:p>
                      <a:endParaRPr lang="zh-CN" altLang="en-US" dirty="0"/>
                    </a:p>
                  </a:txBody>
                  <a:tcPr/>
                </a:tc>
                <a:tc hMerge="1">
                  <a:txBody>
                    <a:bodyPr/>
                    <a:lstStyle/>
                    <a:p>
                      <a:pPr algn="ctr"/>
                      <a:endParaRPr lang="zh-CN" altLang="en-US" dirty="0"/>
                    </a:p>
                  </a:txBody>
                  <a:tcPr>
                    <a:solidFill>
                      <a:srgbClr val="002060"/>
                    </a:solidFill>
                  </a:tcPr>
                </a:tc>
                <a:extLst>
                  <a:ext uri="{0D108BD9-81ED-4DB2-BD59-A6C34878D82A}">
                    <a16:rowId xmlns:a16="http://schemas.microsoft.com/office/drawing/2014/main" val="10000"/>
                  </a:ext>
                </a:extLst>
              </a:tr>
              <a:tr h="370840">
                <a:tc>
                  <a:txBody>
                    <a:bodyPr/>
                    <a:lstStyle/>
                    <a:p>
                      <a:pPr algn="ctr"/>
                      <a:r>
                        <a:rPr lang="zh-CN" altLang="en-US" dirty="0">
                          <a:solidFill>
                            <a:schemeClr val="bg1"/>
                          </a:solidFill>
                        </a:rPr>
                        <a:t>标识</a:t>
                      </a:r>
                    </a:p>
                  </a:txBody>
                  <a:tcPr>
                    <a:solidFill>
                      <a:srgbClr val="002060"/>
                    </a:solidFill>
                  </a:tcPr>
                </a:tc>
                <a:tc>
                  <a:txBody>
                    <a:bodyPr/>
                    <a:lstStyle/>
                    <a:p>
                      <a:pPr algn="ctr"/>
                      <a:r>
                        <a:rPr lang="zh-CN" altLang="en-US" dirty="0">
                          <a:solidFill>
                            <a:schemeClr val="bg1"/>
                          </a:solidFill>
                        </a:rPr>
                        <a:t>测试要点</a:t>
                      </a:r>
                    </a:p>
                  </a:txBody>
                  <a:tcPr>
                    <a:solidFill>
                      <a:srgbClr val="002060"/>
                    </a:solidFill>
                  </a:tcPr>
                </a:tc>
                <a:tc>
                  <a:txBody>
                    <a:bodyPr/>
                    <a:lstStyle/>
                    <a:p>
                      <a:pPr algn="ctr"/>
                      <a:r>
                        <a:rPr lang="zh-CN" altLang="en-US" dirty="0">
                          <a:solidFill>
                            <a:schemeClr val="bg1"/>
                          </a:solidFill>
                        </a:rPr>
                        <a:t>质量特性</a:t>
                      </a:r>
                    </a:p>
                  </a:txBody>
                  <a:tcPr>
                    <a:solidFill>
                      <a:srgbClr val="002060"/>
                    </a:solidFill>
                  </a:tcPr>
                </a:tc>
                <a:tc>
                  <a:txBody>
                    <a:bodyPr/>
                    <a:lstStyle/>
                    <a:p>
                      <a:pPr algn="ctr"/>
                      <a:r>
                        <a:rPr lang="zh-CN" altLang="en-US" dirty="0">
                          <a:solidFill>
                            <a:schemeClr val="bg1"/>
                          </a:solidFill>
                        </a:rPr>
                        <a:t>测试类型</a:t>
                      </a:r>
                    </a:p>
                  </a:txBody>
                  <a:tcPr>
                    <a:solidFill>
                      <a:srgbClr val="002060"/>
                    </a:solidFill>
                  </a:tcPr>
                </a:tc>
                <a:extLst>
                  <a:ext uri="{0D108BD9-81ED-4DB2-BD59-A6C34878D82A}">
                    <a16:rowId xmlns:a16="http://schemas.microsoft.com/office/drawing/2014/main" val="10001"/>
                  </a:ext>
                </a:extLst>
              </a:tr>
              <a:tr h="370840">
                <a:tc>
                  <a:txBody>
                    <a:bodyPr/>
                    <a:lstStyle/>
                    <a:p>
                      <a:pPr algn="ctr"/>
                      <a:r>
                        <a:rPr lang="en-US" altLang="zh-CN" dirty="0"/>
                        <a:t>1</a:t>
                      </a:r>
                      <a:endParaRPr lang="zh-CN" altLang="en-US" dirty="0"/>
                    </a:p>
                  </a:txBody>
                  <a:tcPr/>
                </a:tc>
                <a:tc>
                  <a:txBody>
                    <a:bodyPr/>
                    <a:lstStyle/>
                    <a:p>
                      <a:r>
                        <a:rPr lang="zh-CN" altLang="en-US" dirty="0"/>
                        <a:t>输入符合数据字典要求的各信息后执行保存，检查保存是否成功</a:t>
                      </a:r>
                    </a:p>
                  </a:txBody>
                  <a:tcPr/>
                </a:tc>
                <a:tc>
                  <a:txBody>
                    <a:bodyPr/>
                    <a:lstStyle/>
                    <a:p>
                      <a:r>
                        <a:rPr lang="zh-CN" altLang="en-US" dirty="0"/>
                        <a:t>功能适应性</a:t>
                      </a:r>
                      <a:r>
                        <a:rPr lang="zh-CN" altLang="en-US" baseline="0" dirty="0"/>
                        <a:t> </a:t>
                      </a:r>
                      <a:r>
                        <a:rPr lang="en-US" altLang="zh-CN" baseline="0" dirty="0"/>
                        <a:t>/ </a:t>
                      </a:r>
                      <a:r>
                        <a:rPr lang="zh-CN" altLang="en-US" baseline="0" dirty="0"/>
                        <a:t>功能适合性</a:t>
                      </a:r>
                      <a:endParaRPr lang="zh-CN" altLang="en-US" dirty="0"/>
                    </a:p>
                  </a:txBody>
                  <a:tcPr/>
                </a:tc>
                <a:tc>
                  <a:txBody>
                    <a:bodyPr/>
                    <a:lstStyle/>
                    <a:p>
                      <a:r>
                        <a:rPr lang="zh-CN" altLang="en-US" dirty="0"/>
                        <a:t>功能测试</a:t>
                      </a:r>
                    </a:p>
                  </a:txBody>
                  <a:tcPr/>
                </a:tc>
                <a:extLst>
                  <a:ext uri="{0D108BD9-81ED-4DB2-BD59-A6C34878D82A}">
                    <a16:rowId xmlns:a16="http://schemas.microsoft.com/office/drawing/2014/main" val="10002"/>
                  </a:ext>
                </a:extLst>
              </a:tr>
              <a:tr h="370840">
                <a:tc>
                  <a:txBody>
                    <a:bodyPr/>
                    <a:lstStyle/>
                    <a:p>
                      <a:pPr algn="ctr"/>
                      <a:r>
                        <a:rPr lang="en-US" altLang="zh-CN" dirty="0">
                          <a:solidFill>
                            <a:srgbClr val="0000FF"/>
                          </a:solidFill>
                        </a:rPr>
                        <a:t>2</a:t>
                      </a:r>
                      <a:endParaRPr lang="zh-CN" altLang="en-US" dirty="0">
                        <a:solidFill>
                          <a:srgbClr val="0000FF"/>
                        </a:solidFill>
                      </a:endParaRPr>
                    </a:p>
                  </a:txBody>
                  <a:tcPr/>
                </a:tc>
                <a:tc>
                  <a:txBody>
                    <a:bodyPr/>
                    <a:lstStyle/>
                    <a:p>
                      <a:r>
                        <a:rPr lang="zh-CN" altLang="en-US" dirty="0">
                          <a:solidFill>
                            <a:srgbClr val="0000FF"/>
                          </a:solidFill>
                        </a:rPr>
                        <a:t>检查每个输入项的数据长度是否遵循数据字典的要求</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0000FF"/>
                          </a:solidFill>
                        </a:rPr>
                        <a:t>功能适应性</a:t>
                      </a:r>
                      <a:r>
                        <a:rPr lang="zh-CN" altLang="en-US" baseline="0" dirty="0">
                          <a:solidFill>
                            <a:srgbClr val="0000FF"/>
                          </a:solidFill>
                        </a:rPr>
                        <a:t> </a:t>
                      </a:r>
                      <a:r>
                        <a:rPr lang="en-US" altLang="zh-CN" baseline="0" dirty="0">
                          <a:solidFill>
                            <a:srgbClr val="0000FF"/>
                          </a:solidFill>
                        </a:rPr>
                        <a:t>/ </a:t>
                      </a:r>
                      <a:r>
                        <a:rPr lang="zh-CN" altLang="en-US" baseline="0" dirty="0">
                          <a:solidFill>
                            <a:srgbClr val="0000FF"/>
                          </a:solidFill>
                        </a:rPr>
                        <a:t>功能适合性、可靠性 </a:t>
                      </a:r>
                      <a:r>
                        <a:rPr lang="en-US" altLang="zh-CN" baseline="0" dirty="0">
                          <a:solidFill>
                            <a:srgbClr val="0000FF"/>
                          </a:solidFill>
                        </a:rPr>
                        <a:t>/ </a:t>
                      </a:r>
                      <a:r>
                        <a:rPr lang="zh-CN" altLang="en-US" baseline="0" dirty="0">
                          <a:solidFill>
                            <a:srgbClr val="0000FF"/>
                          </a:solidFill>
                        </a:rPr>
                        <a:t>容错性</a:t>
                      </a:r>
                      <a:endParaRPr lang="zh-CN" altLang="en-US" dirty="0">
                        <a:solidFill>
                          <a:srgbClr val="0000FF"/>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0000FF"/>
                          </a:solidFill>
                        </a:rPr>
                        <a:t>功能测试、安全性测试、接口测试</a:t>
                      </a:r>
                    </a:p>
                  </a:txBody>
                  <a:tcPr/>
                </a:tc>
                <a:extLst>
                  <a:ext uri="{0D108BD9-81ED-4DB2-BD59-A6C34878D82A}">
                    <a16:rowId xmlns:a16="http://schemas.microsoft.com/office/drawing/2014/main" val="10003"/>
                  </a:ext>
                </a:extLst>
              </a:tr>
              <a:tr h="370840">
                <a:tc>
                  <a:txBody>
                    <a:bodyPr/>
                    <a:lstStyle/>
                    <a:p>
                      <a:pPr algn="ctr"/>
                      <a:r>
                        <a:rPr lang="en-US" altLang="zh-CN" dirty="0"/>
                        <a:t>3</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检查每个输入项的数据类型是否遵循数据字典的要求</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功能适应性</a:t>
                      </a:r>
                      <a:r>
                        <a:rPr lang="zh-CN" altLang="en-US" baseline="0" dirty="0"/>
                        <a:t> </a:t>
                      </a:r>
                      <a:r>
                        <a:rPr lang="en-US" altLang="zh-CN" baseline="0" dirty="0"/>
                        <a:t>/ </a:t>
                      </a:r>
                      <a:r>
                        <a:rPr lang="zh-CN" altLang="en-US" baseline="0" dirty="0"/>
                        <a:t>功能适合性、可靠性 </a:t>
                      </a:r>
                      <a:r>
                        <a:rPr lang="en-US" altLang="zh-CN" baseline="0" dirty="0"/>
                        <a:t>/ </a:t>
                      </a:r>
                      <a:r>
                        <a:rPr lang="zh-CN" altLang="en-US" baseline="0" dirty="0"/>
                        <a:t>容错性</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0000FF"/>
                          </a:solidFill>
                        </a:rPr>
                        <a:t>功能测试、安全性测试、接口测试</a:t>
                      </a:r>
                    </a:p>
                  </a:txBody>
                  <a:tcPr/>
                </a:tc>
                <a:extLst>
                  <a:ext uri="{0D108BD9-81ED-4DB2-BD59-A6C34878D82A}">
                    <a16:rowId xmlns:a16="http://schemas.microsoft.com/office/drawing/2014/main" val="10004"/>
                  </a:ext>
                </a:extLst>
              </a:tr>
              <a:tr h="370840">
                <a:tc>
                  <a:txBody>
                    <a:bodyPr/>
                    <a:lstStyle/>
                    <a:p>
                      <a:pPr algn="ctr"/>
                      <a:r>
                        <a:rPr lang="en-US" altLang="zh-CN" dirty="0">
                          <a:solidFill>
                            <a:srgbClr val="0000FF"/>
                          </a:solidFill>
                        </a:rPr>
                        <a:t>4</a:t>
                      </a:r>
                      <a:endParaRPr lang="zh-CN" altLang="en-US" dirty="0">
                        <a:solidFill>
                          <a:srgbClr val="0000FF"/>
                        </a:solidFill>
                      </a:endParaRPr>
                    </a:p>
                  </a:txBody>
                  <a:tcPr/>
                </a:tc>
                <a:tc>
                  <a:txBody>
                    <a:bodyPr/>
                    <a:lstStyle/>
                    <a:p>
                      <a:r>
                        <a:rPr lang="zh-CN" altLang="en-US" dirty="0">
                          <a:solidFill>
                            <a:srgbClr val="0000FF"/>
                          </a:solidFill>
                        </a:rPr>
                        <a:t>检查“培训费用”是否满足规定的精度要求</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0000FF"/>
                          </a:solidFill>
                        </a:rPr>
                        <a:t>功能适应性</a:t>
                      </a:r>
                      <a:r>
                        <a:rPr lang="zh-CN" altLang="en-US" baseline="0" dirty="0">
                          <a:solidFill>
                            <a:srgbClr val="0000FF"/>
                          </a:solidFill>
                        </a:rPr>
                        <a:t> </a:t>
                      </a:r>
                      <a:r>
                        <a:rPr lang="en-US" altLang="zh-CN" baseline="0" dirty="0">
                          <a:solidFill>
                            <a:srgbClr val="0000FF"/>
                          </a:solidFill>
                        </a:rPr>
                        <a:t>/ </a:t>
                      </a:r>
                      <a:r>
                        <a:rPr lang="zh-CN" altLang="en-US" baseline="0" dirty="0">
                          <a:solidFill>
                            <a:srgbClr val="0000FF"/>
                          </a:solidFill>
                        </a:rPr>
                        <a:t>功能正确性</a:t>
                      </a:r>
                      <a:endParaRPr lang="zh-CN" altLang="en-US" dirty="0">
                        <a:solidFill>
                          <a:srgbClr val="0000FF"/>
                        </a:solidFill>
                      </a:endParaRPr>
                    </a:p>
                  </a:txBody>
                  <a:tcPr/>
                </a:tc>
                <a:tc>
                  <a:txBody>
                    <a:bodyPr/>
                    <a:lstStyle/>
                    <a:p>
                      <a:r>
                        <a:rPr lang="zh-CN" altLang="en-US" dirty="0">
                          <a:solidFill>
                            <a:srgbClr val="0000FF"/>
                          </a:solidFill>
                        </a:rPr>
                        <a:t>功能测试</a:t>
                      </a:r>
                    </a:p>
                  </a:txBody>
                  <a:tcPr/>
                </a:tc>
                <a:extLst>
                  <a:ext uri="{0D108BD9-81ED-4DB2-BD59-A6C34878D82A}">
                    <a16:rowId xmlns:a16="http://schemas.microsoft.com/office/drawing/2014/main" val="10005"/>
                  </a:ext>
                </a:extLst>
              </a:tr>
              <a:tr h="370840">
                <a:tc>
                  <a:txBody>
                    <a:bodyPr/>
                    <a:lstStyle/>
                    <a:p>
                      <a:pPr algn="ctr"/>
                      <a:r>
                        <a:rPr lang="en-US" altLang="zh-CN" dirty="0"/>
                        <a:t>5</a:t>
                      </a:r>
                      <a:endParaRPr lang="zh-CN" altLang="en-US" dirty="0"/>
                    </a:p>
                  </a:txBody>
                  <a:tcPr/>
                </a:tc>
                <a:tc>
                  <a:txBody>
                    <a:bodyPr/>
                    <a:lstStyle/>
                    <a:p>
                      <a:r>
                        <a:rPr lang="zh-CN" altLang="en-US" dirty="0"/>
                        <a:t>最大化、最小化、还原、切换、移动窗口时是否能正常的显示页面</a:t>
                      </a:r>
                    </a:p>
                  </a:txBody>
                  <a:tcPr/>
                </a:tc>
                <a:tc>
                  <a:txBody>
                    <a:bodyPr/>
                    <a:lstStyle/>
                    <a:p>
                      <a:r>
                        <a:rPr lang="zh-CN" altLang="en-US" dirty="0"/>
                        <a:t>易用性 </a:t>
                      </a:r>
                      <a:r>
                        <a:rPr lang="en-US" altLang="zh-CN" dirty="0"/>
                        <a:t>/ </a:t>
                      </a:r>
                      <a:r>
                        <a:rPr lang="zh-CN" altLang="en-US" dirty="0"/>
                        <a:t>用户界面美观度</a:t>
                      </a:r>
                    </a:p>
                  </a:txBody>
                  <a:tcPr/>
                </a:tc>
                <a:tc>
                  <a:txBody>
                    <a:bodyPr/>
                    <a:lstStyle/>
                    <a:p>
                      <a:r>
                        <a:rPr lang="zh-CN" altLang="en-US" dirty="0"/>
                        <a:t>用户界面测试</a:t>
                      </a:r>
                    </a:p>
                  </a:txBody>
                  <a:tcPr/>
                </a:tc>
                <a:extLst>
                  <a:ext uri="{0D108BD9-81ED-4DB2-BD59-A6C34878D82A}">
                    <a16:rowId xmlns:a16="http://schemas.microsoft.com/office/drawing/2014/main" val="10006"/>
                  </a:ext>
                </a:extLst>
              </a:tr>
              <a:tr h="370840">
                <a:tc>
                  <a:txBody>
                    <a:bodyPr/>
                    <a:lstStyle/>
                    <a:p>
                      <a:pPr algn="ctr"/>
                      <a:endParaRPr lang="zh-CN" altLang="en-US" dirty="0"/>
                    </a:p>
                  </a:txBody>
                  <a:tcPr/>
                </a:tc>
                <a:tc>
                  <a:txBody>
                    <a:bodyPr/>
                    <a:lstStyle/>
                    <a:p>
                      <a:r>
                        <a:rPr lang="en-US" altLang="zh-CN" dirty="0"/>
                        <a:t>…</a:t>
                      </a:r>
                      <a:endParaRPr lang="zh-CN" altLang="en-US" dirty="0"/>
                    </a:p>
                  </a:txBody>
                  <a:tcPr/>
                </a:tc>
                <a:tc>
                  <a:txBody>
                    <a:bodyPr/>
                    <a:lstStyle/>
                    <a:p>
                      <a:r>
                        <a:rPr lang="en-US" altLang="zh-CN" dirty="0"/>
                        <a:t>…</a:t>
                      </a:r>
                      <a:endParaRPr lang="zh-CN" altLang="en-US" dirty="0"/>
                    </a:p>
                  </a:txBody>
                  <a:tcPr/>
                </a:tc>
                <a:tc>
                  <a:txBody>
                    <a:bodyPr/>
                    <a:lstStyle/>
                    <a:p>
                      <a:r>
                        <a:rPr lang="en-US" altLang="zh-CN" dirty="0"/>
                        <a:t>…</a:t>
                      </a:r>
                      <a:endParaRPr lang="zh-CN" alt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77752445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管理学中的计划</a:t>
            </a:r>
          </a:p>
        </p:txBody>
      </p:sp>
      <p:sp>
        <p:nvSpPr>
          <p:cNvPr id="3" name="内容占位符 2"/>
          <p:cNvSpPr>
            <a:spLocks noGrp="1"/>
          </p:cNvSpPr>
          <p:nvPr>
            <p:ph idx="1"/>
          </p:nvPr>
        </p:nvSpPr>
        <p:spPr/>
        <p:txBody>
          <a:bodyPr/>
          <a:lstStyle/>
          <a:p>
            <a:r>
              <a:rPr lang="zh-CN" altLang="en-US"/>
              <a:t>指对我们如何能达到目标的描述</a:t>
            </a:r>
          </a:p>
          <a:p>
            <a:endParaRPr lang="zh-CN" altLang="en-US"/>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3</a:t>
            </a:fld>
            <a:endParaRPr lang="en-US" altLang="zh-CN"/>
          </a:p>
        </p:txBody>
      </p:sp>
      <p:pic>
        <p:nvPicPr>
          <p:cNvPr id="37890"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795463" y="2176463"/>
            <a:ext cx="5553075" cy="2505075"/>
          </a:xfrm>
          <a:prstGeom prst="rect">
            <a:avLst/>
          </a:prstGeom>
          <a:noFill/>
          <a:ln w="9525">
            <a:noFill/>
            <a:miter lim="800000"/>
            <a:headEnd/>
            <a:tailEnd/>
          </a:ln>
          <a:effectLst/>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测试需求跟踪矩阵实例</a:t>
            </a:r>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30</a:t>
            </a:fld>
            <a:endParaRPr lang="en-US" altLang="zh-CN"/>
          </a:p>
        </p:txBody>
      </p:sp>
      <p:graphicFrame>
        <p:nvGraphicFramePr>
          <p:cNvPr id="6" name="表格 5"/>
          <p:cNvGraphicFramePr>
            <a:graphicFrameLocks noGrp="1"/>
          </p:cNvGraphicFramePr>
          <p:nvPr>
            <p:extLst>
              <p:ext uri="{D42A27DB-BD31-4B8C-83A1-F6EECF244321}">
                <p14:modId xmlns:p14="http://schemas.microsoft.com/office/powerpoint/2010/main" val="2679899819"/>
              </p:ext>
            </p:extLst>
          </p:nvPr>
        </p:nvGraphicFramePr>
        <p:xfrm>
          <a:off x="381000" y="914400"/>
          <a:ext cx="8305799" cy="5130800"/>
        </p:xfrm>
        <a:graphic>
          <a:graphicData uri="http://schemas.openxmlformats.org/drawingml/2006/table">
            <a:tbl>
              <a:tblPr firstRow="1" bandRow="1">
                <a:tableStyleId>{93296810-A885-4BE3-A3E7-6D5BEEA58F35}</a:tableStyleId>
              </a:tblPr>
              <a:tblGrid>
                <a:gridCol w="689050">
                  <a:extLst>
                    <a:ext uri="{9D8B030D-6E8A-4147-A177-3AD203B41FA5}">
                      <a16:colId xmlns:a16="http://schemas.microsoft.com/office/drawing/2014/main" val="20000"/>
                    </a:ext>
                  </a:extLst>
                </a:gridCol>
                <a:gridCol w="689050">
                  <a:extLst>
                    <a:ext uri="{9D8B030D-6E8A-4147-A177-3AD203B41FA5}">
                      <a16:colId xmlns:a16="http://schemas.microsoft.com/office/drawing/2014/main" val="20001"/>
                    </a:ext>
                  </a:extLst>
                </a:gridCol>
                <a:gridCol w="1088968">
                  <a:extLst>
                    <a:ext uri="{9D8B030D-6E8A-4147-A177-3AD203B41FA5}">
                      <a16:colId xmlns:a16="http://schemas.microsoft.com/office/drawing/2014/main" val="20002"/>
                    </a:ext>
                  </a:extLst>
                </a:gridCol>
                <a:gridCol w="504732">
                  <a:extLst>
                    <a:ext uri="{9D8B030D-6E8A-4147-A177-3AD203B41FA5}">
                      <a16:colId xmlns:a16="http://schemas.microsoft.com/office/drawing/2014/main" val="20003"/>
                    </a:ext>
                  </a:extLst>
                </a:gridCol>
                <a:gridCol w="3755535">
                  <a:extLst>
                    <a:ext uri="{9D8B030D-6E8A-4147-A177-3AD203B41FA5}">
                      <a16:colId xmlns:a16="http://schemas.microsoft.com/office/drawing/2014/main" val="20004"/>
                    </a:ext>
                  </a:extLst>
                </a:gridCol>
                <a:gridCol w="1578464">
                  <a:extLst>
                    <a:ext uri="{9D8B030D-6E8A-4147-A177-3AD203B41FA5}">
                      <a16:colId xmlns:a16="http://schemas.microsoft.com/office/drawing/2014/main" val="20005"/>
                    </a:ext>
                  </a:extLst>
                </a:gridCol>
              </a:tblGrid>
              <a:tr h="370840">
                <a:tc gridSpan="6">
                  <a:txBody>
                    <a:bodyPr/>
                    <a:lstStyle/>
                    <a:p>
                      <a:pPr algn="ctr"/>
                      <a:r>
                        <a:rPr lang="en-US" altLang="zh-CN" dirty="0">
                          <a:solidFill>
                            <a:schemeClr val="bg1"/>
                          </a:solidFill>
                        </a:rPr>
                        <a:t>**</a:t>
                      </a:r>
                      <a:r>
                        <a:rPr lang="zh-CN" altLang="en-US" dirty="0">
                          <a:solidFill>
                            <a:schemeClr val="bg1"/>
                          </a:solidFill>
                        </a:rPr>
                        <a:t>系统测试需求跟踪矩阵</a:t>
                      </a:r>
                    </a:p>
                  </a:txBody>
                  <a:tcPr>
                    <a:solidFill>
                      <a:srgbClr val="002060"/>
                    </a:solidFill>
                  </a:tcPr>
                </a:tc>
                <a:tc hMerge="1">
                  <a:txBody>
                    <a:bodyPr/>
                    <a:lstStyle/>
                    <a:p>
                      <a:pPr algn="ctr"/>
                      <a:endParaRPr lang="zh-CN" altLang="en-US" dirty="0"/>
                    </a:p>
                  </a:txBody>
                  <a:tcPr>
                    <a:solidFill>
                      <a:srgbClr val="002060"/>
                    </a:solidFill>
                  </a:tcPr>
                </a:tc>
                <a:tc hMerge="1">
                  <a:txBody>
                    <a:bodyPr/>
                    <a:lstStyle/>
                    <a:p>
                      <a:pPr algn="ctr"/>
                      <a:endParaRPr lang="zh-CN" altLang="en-US" dirty="0"/>
                    </a:p>
                  </a:txBody>
                  <a:tcPr>
                    <a:solidFill>
                      <a:srgbClr val="002060"/>
                    </a:solidFill>
                  </a:tcPr>
                </a:tc>
                <a:tc hMerge="1">
                  <a:txBody>
                    <a:bodyPr/>
                    <a:lstStyle/>
                    <a:p>
                      <a:pPr algn="ctr"/>
                      <a:endParaRPr lang="zh-CN" altLang="en-US" dirty="0"/>
                    </a:p>
                  </a:txBody>
                  <a:tcPr>
                    <a:solidFill>
                      <a:srgbClr val="002060"/>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70840">
                <a:tc gridSpan="3">
                  <a:txBody>
                    <a:bodyPr/>
                    <a:lstStyle/>
                    <a:p>
                      <a:pPr algn="ctr"/>
                      <a:r>
                        <a:rPr lang="zh-CN" altLang="en-US" dirty="0">
                          <a:solidFill>
                            <a:schemeClr val="bg1"/>
                          </a:solidFill>
                        </a:rPr>
                        <a:t>软件需求</a:t>
                      </a:r>
                    </a:p>
                  </a:txBody>
                  <a:tcPr>
                    <a:solidFill>
                      <a:srgbClr val="002060"/>
                    </a:solidFill>
                  </a:tcPr>
                </a:tc>
                <a:tc hMerge="1">
                  <a:txBody>
                    <a:bodyPr/>
                    <a:lstStyle/>
                    <a:p>
                      <a:pPr algn="ctr"/>
                      <a:endParaRPr lang="zh-CN" altLang="en-US" dirty="0"/>
                    </a:p>
                  </a:txBody>
                  <a:tcPr>
                    <a:solidFill>
                      <a:srgbClr val="002060"/>
                    </a:solidFill>
                  </a:tcPr>
                </a:tc>
                <a:tc hMerge="1">
                  <a:txBody>
                    <a:bodyPr/>
                    <a:lstStyle/>
                    <a:p>
                      <a:pPr algn="ctr"/>
                      <a:endParaRPr lang="zh-CN" altLang="en-US" dirty="0"/>
                    </a:p>
                  </a:txBody>
                  <a:tcPr>
                    <a:solidFill>
                      <a:srgbClr val="002060"/>
                    </a:solidFill>
                  </a:tcPr>
                </a:tc>
                <a:tc gridSpan="3">
                  <a:txBody>
                    <a:bodyPr/>
                    <a:lstStyle/>
                    <a:p>
                      <a:pPr algn="ctr"/>
                      <a:r>
                        <a:rPr lang="zh-CN" altLang="en-US" dirty="0">
                          <a:solidFill>
                            <a:schemeClr val="bg1"/>
                          </a:solidFill>
                        </a:rPr>
                        <a:t>质量特性对应表</a:t>
                      </a:r>
                    </a:p>
                  </a:txBody>
                  <a:tcPr>
                    <a:solidFill>
                      <a:srgbClr val="002060"/>
                    </a:solidFill>
                  </a:tcPr>
                </a:tc>
                <a:tc hMerge="1">
                  <a:txBody>
                    <a:bodyPr/>
                    <a:lstStyle/>
                    <a:p>
                      <a:pPr algn="ctr"/>
                      <a:endParaRPr lang="zh-CN" altLang="en-US" dirty="0"/>
                    </a:p>
                  </a:txBody>
                  <a:tcPr/>
                </a:tc>
                <a:tc hMerge="1">
                  <a:txBody>
                    <a:bodyPr/>
                    <a:lstStyle/>
                    <a:p>
                      <a:pPr algn="ctr"/>
                      <a:endParaRPr lang="zh-CN" altLang="en-US" dirty="0"/>
                    </a:p>
                  </a:txBody>
                  <a:tcPr>
                    <a:solidFill>
                      <a:srgbClr val="002060"/>
                    </a:solidFill>
                  </a:tcPr>
                </a:tc>
                <a:extLst>
                  <a:ext uri="{0D108BD9-81ED-4DB2-BD59-A6C34878D82A}">
                    <a16:rowId xmlns:a16="http://schemas.microsoft.com/office/drawing/2014/main" val="10001"/>
                  </a:ext>
                </a:extLst>
              </a:tr>
              <a:tr h="370840">
                <a:tc gridSpan="2">
                  <a:txBody>
                    <a:bodyPr/>
                    <a:lstStyle/>
                    <a:p>
                      <a:pPr algn="ctr"/>
                      <a:r>
                        <a:rPr lang="zh-CN" altLang="en-US" dirty="0">
                          <a:solidFill>
                            <a:schemeClr val="bg1"/>
                          </a:solidFill>
                        </a:rPr>
                        <a:t>软件需求标识</a:t>
                      </a:r>
                    </a:p>
                  </a:txBody>
                  <a:tcPr>
                    <a:solidFill>
                      <a:srgbClr val="002060"/>
                    </a:solidFill>
                  </a:tcPr>
                </a:tc>
                <a:tc hMerge="1">
                  <a:txBody>
                    <a:bodyPr/>
                    <a:lstStyle/>
                    <a:p>
                      <a:pPr algn="ctr"/>
                      <a:endParaRPr lang="zh-CN" altLang="en-US" dirty="0">
                        <a:solidFill>
                          <a:schemeClr val="bg1"/>
                        </a:solidFill>
                      </a:endParaRPr>
                    </a:p>
                  </a:txBody>
                  <a:tcPr>
                    <a:solidFill>
                      <a:srgbClr val="002060"/>
                    </a:solidFill>
                  </a:tcPr>
                </a:tc>
                <a:tc>
                  <a:txBody>
                    <a:bodyPr/>
                    <a:lstStyle/>
                    <a:p>
                      <a:pPr algn="ctr"/>
                      <a:r>
                        <a:rPr lang="zh-CN" altLang="en-US" dirty="0">
                          <a:solidFill>
                            <a:schemeClr val="bg1"/>
                          </a:solidFill>
                        </a:rPr>
                        <a:t>软件需求描述</a:t>
                      </a:r>
                    </a:p>
                  </a:txBody>
                  <a:tcPr>
                    <a:solidFill>
                      <a:srgbClr val="002060"/>
                    </a:solidFill>
                  </a:tcPr>
                </a:tc>
                <a:tc>
                  <a:txBody>
                    <a:bodyPr/>
                    <a:lstStyle/>
                    <a:p>
                      <a:pPr algn="ctr"/>
                      <a:r>
                        <a:rPr lang="zh-CN" altLang="en-US" dirty="0">
                          <a:solidFill>
                            <a:schemeClr val="bg1"/>
                          </a:solidFill>
                        </a:rPr>
                        <a:t>标识</a:t>
                      </a:r>
                    </a:p>
                  </a:txBody>
                  <a:tcPr>
                    <a:solidFill>
                      <a:srgbClr val="002060"/>
                    </a:solidFill>
                  </a:tcPr>
                </a:tc>
                <a:tc>
                  <a:txBody>
                    <a:bodyPr/>
                    <a:lstStyle/>
                    <a:p>
                      <a:pPr algn="ctr"/>
                      <a:r>
                        <a:rPr lang="zh-CN" altLang="en-US" dirty="0">
                          <a:solidFill>
                            <a:schemeClr val="bg1"/>
                          </a:solidFill>
                        </a:rPr>
                        <a:t>测试要点</a:t>
                      </a:r>
                    </a:p>
                  </a:txBody>
                  <a:tcPr>
                    <a:solidFill>
                      <a:srgbClr val="002060"/>
                    </a:solidFill>
                  </a:tcPr>
                </a:tc>
                <a:tc>
                  <a:txBody>
                    <a:bodyPr/>
                    <a:lstStyle/>
                    <a:p>
                      <a:pPr algn="ctr"/>
                      <a:r>
                        <a:rPr lang="zh-CN" altLang="en-US" dirty="0">
                          <a:solidFill>
                            <a:schemeClr val="bg1"/>
                          </a:solidFill>
                        </a:rPr>
                        <a:t>测试类型</a:t>
                      </a:r>
                    </a:p>
                  </a:txBody>
                  <a:tcPr>
                    <a:solidFill>
                      <a:srgbClr val="002060"/>
                    </a:solidFill>
                  </a:tcPr>
                </a:tc>
                <a:extLst>
                  <a:ext uri="{0D108BD9-81ED-4DB2-BD59-A6C34878D82A}">
                    <a16:rowId xmlns:a16="http://schemas.microsoft.com/office/drawing/2014/main" val="10002"/>
                  </a:ext>
                </a:extLst>
              </a:tr>
              <a:tr h="370840">
                <a:tc rowSpan="5">
                  <a:txBody>
                    <a:bodyPr/>
                    <a:lstStyle/>
                    <a:p>
                      <a:pPr algn="ctr"/>
                      <a:r>
                        <a:rPr lang="en-US" altLang="zh-CN" dirty="0"/>
                        <a:t>3.1.1 </a:t>
                      </a:r>
                    </a:p>
                    <a:p>
                      <a:pPr algn="ctr"/>
                      <a:r>
                        <a:rPr lang="zh-CN" altLang="en-US" dirty="0"/>
                        <a:t>基本信息管理</a:t>
                      </a:r>
                    </a:p>
                  </a:txBody>
                  <a:tcPr/>
                </a:tc>
                <a:tc rowSpan="5">
                  <a:txBody>
                    <a:bodyPr/>
                    <a:lstStyle/>
                    <a:p>
                      <a:pPr algn="ctr"/>
                      <a:r>
                        <a:rPr lang="zh-CN" altLang="en-US" dirty="0"/>
                        <a:t>增加培训信息</a:t>
                      </a:r>
                    </a:p>
                  </a:txBody>
                  <a:tcPr/>
                </a:tc>
                <a:tc rowSpan="5">
                  <a:txBody>
                    <a:bodyPr/>
                    <a:lstStyle/>
                    <a:p>
                      <a:pPr algn="ctr"/>
                      <a:r>
                        <a:rPr lang="zh-CN" altLang="en-US" b="1" dirty="0">
                          <a:latin typeface="华文楷体" pitchFamily="2" charset="-122"/>
                          <a:ea typeface="华文楷体" pitchFamily="2" charset="-122"/>
                        </a:rPr>
                        <a:t>一条完整的培训信息包括培训的主题</a:t>
                      </a:r>
                      <a:r>
                        <a:rPr lang="en-US" altLang="zh-CN" b="1" dirty="0">
                          <a:latin typeface="华文楷体" pitchFamily="2" charset="-122"/>
                          <a:ea typeface="华文楷体" pitchFamily="2" charset="-122"/>
                        </a:rPr>
                        <a:t>……</a:t>
                      </a:r>
                      <a:endParaRPr lang="zh-CN" altLang="en-US" dirty="0"/>
                    </a:p>
                  </a:txBody>
                  <a:tcPr/>
                </a:tc>
                <a:tc>
                  <a:txBody>
                    <a:bodyPr/>
                    <a:lstStyle/>
                    <a:p>
                      <a:pPr algn="ctr"/>
                      <a:r>
                        <a:rPr lang="en-US" altLang="zh-CN" dirty="0"/>
                        <a:t>1</a:t>
                      </a:r>
                      <a:endParaRPr lang="zh-CN" altLang="en-US" dirty="0"/>
                    </a:p>
                  </a:txBody>
                  <a:tcPr/>
                </a:tc>
                <a:tc>
                  <a:txBody>
                    <a:bodyPr/>
                    <a:lstStyle/>
                    <a:p>
                      <a:r>
                        <a:rPr lang="zh-CN" altLang="en-US" dirty="0"/>
                        <a:t>输入符合数据字典要求的各信息后执行保存，检查保存是否成功</a:t>
                      </a:r>
                    </a:p>
                  </a:txBody>
                  <a:tcPr/>
                </a:tc>
                <a:tc>
                  <a:txBody>
                    <a:bodyPr/>
                    <a:lstStyle/>
                    <a:p>
                      <a:r>
                        <a:rPr lang="zh-CN" altLang="en-US" dirty="0"/>
                        <a:t>功能测试</a:t>
                      </a:r>
                    </a:p>
                  </a:txBody>
                  <a:tcPr/>
                </a:tc>
                <a:extLst>
                  <a:ext uri="{0D108BD9-81ED-4DB2-BD59-A6C34878D82A}">
                    <a16:rowId xmlns:a16="http://schemas.microsoft.com/office/drawing/2014/main" val="10003"/>
                  </a:ext>
                </a:extLst>
              </a:tr>
              <a:tr h="370840">
                <a:tc vMerge="1">
                  <a:txBody>
                    <a:bodyPr/>
                    <a:lstStyle/>
                    <a:p>
                      <a:pPr algn="ctr"/>
                      <a:endParaRPr lang="zh-CN" altLang="en-US" dirty="0">
                        <a:solidFill>
                          <a:srgbClr val="0000FF"/>
                        </a:solidFill>
                      </a:endParaRPr>
                    </a:p>
                  </a:txBody>
                  <a:tcPr/>
                </a:tc>
                <a:tc vMerge="1">
                  <a:txBody>
                    <a:bodyPr/>
                    <a:lstStyle/>
                    <a:p>
                      <a:pPr algn="ctr"/>
                      <a:endParaRPr lang="zh-CN" altLang="en-US" dirty="0">
                        <a:solidFill>
                          <a:srgbClr val="0000FF"/>
                        </a:solidFill>
                      </a:endParaRPr>
                    </a:p>
                  </a:txBody>
                  <a:tcPr/>
                </a:tc>
                <a:tc vMerge="1">
                  <a:txBody>
                    <a:bodyPr/>
                    <a:lstStyle/>
                    <a:p>
                      <a:pPr algn="ctr"/>
                      <a:endParaRPr lang="zh-CN" altLang="en-US" dirty="0">
                        <a:solidFill>
                          <a:srgbClr val="0000FF"/>
                        </a:solidFill>
                      </a:endParaRPr>
                    </a:p>
                  </a:txBody>
                  <a:tcPr/>
                </a:tc>
                <a:tc>
                  <a:txBody>
                    <a:bodyPr/>
                    <a:lstStyle/>
                    <a:p>
                      <a:pPr algn="ctr"/>
                      <a:r>
                        <a:rPr lang="en-US" altLang="zh-CN" dirty="0">
                          <a:solidFill>
                            <a:srgbClr val="0000FF"/>
                          </a:solidFill>
                        </a:rPr>
                        <a:t>2</a:t>
                      </a:r>
                      <a:endParaRPr lang="zh-CN" altLang="en-US" dirty="0">
                        <a:solidFill>
                          <a:srgbClr val="0000FF"/>
                        </a:solidFill>
                      </a:endParaRPr>
                    </a:p>
                  </a:txBody>
                  <a:tcPr/>
                </a:tc>
                <a:tc>
                  <a:txBody>
                    <a:bodyPr/>
                    <a:lstStyle/>
                    <a:p>
                      <a:r>
                        <a:rPr lang="zh-CN" altLang="en-US" dirty="0">
                          <a:solidFill>
                            <a:srgbClr val="0000FF"/>
                          </a:solidFill>
                        </a:rPr>
                        <a:t>检查每个输入项的数据长度是否遵循数据字典的要求</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0000FF"/>
                          </a:solidFill>
                        </a:rPr>
                        <a:t>功能测试、安全性测试、接口测试</a:t>
                      </a:r>
                    </a:p>
                  </a:txBody>
                  <a:tcPr/>
                </a:tc>
                <a:extLst>
                  <a:ext uri="{0D108BD9-81ED-4DB2-BD59-A6C34878D82A}">
                    <a16:rowId xmlns:a16="http://schemas.microsoft.com/office/drawing/2014/main" val="10004"/>
                  </a:ext>
                </a:extLst>
              </a:tr>
              <a:tr h="370840">
                <a:tc vMerge="1">
                  <a:txBody>
                    <a:bodyPr/>
                    <a:lstStyle/>
                    <a:p>
                      <a:pPr algn="ctr"/>
                      <a:endParaRPr lang="zh-CN" altLang="en-US" dirty="0"/>
                    </a:p>
                  </a:txBody>
                  <a:tcPr/>
                </a:tc>
                <a:tc vMerge="1">
                  <a:txBody>
                    <a:bodyPr/>
                    <a:lstStyle/>
                    <a:p>
                      <a:pPr algn="ctr"/>
                      <a:endParaRPr lang="zh-CN" altLang="en-US" dirty="0"/>
                    </a:p>
                  </a:txBody>
                  <a:tcPr/>
                </a:tc>
                <a:tc vMerge="1">
                  <a:txBody>
                    <a:bodyPr/>
                    <a:lstStyle/>
                    <a:p>
                      <a:pPr algn="ctr"/>
                      <a:endParaRPr lang="zh-CN" altLang="en-US" dirty="0"/>
                    </a:p>
                  </a:txBody>
                  <a:tcPr/>
                </a:tc>
                <a:tc>
                  <a:txBody>
                    <a:bodyPr/>
                    <a:lstStyle/>
                    <a:p>
                      <a:pPr algn="ctr"/>
                      <a:r>
                        <a:rPr lang="en-US" altLang="zh-CN" dirty="0"/>
                        <a:t>3</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检查每个输入项的数据类型是否遵循数据字典的要求</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0000FF"/>
                          </a:solidFill>
                        </a:rPr>
                        <a:t>功能测试、安全性测试、接口测试</a:t>
                      </a:r>
                      <a:endParaRPr lang="zh-CN" altLang="en-US" dirty="0"/>
                    </a:p>
                  </a:txBody>
                  <a:tcPr/>
                </a:tc>
                <a:extLst>
                  <a:ext uri="{0D108BD9-81ED-4DB2-BD59-A6C34878D82A}">
                    <a16:rowId xmlns:a16="http://schemas.microsoft.com/office/drawing/2014/main" val="10005"/>
                  </a:ext>
                </a:extLst>
              </a:tr>
              <a:tr h="370840">
                <a:tc vMerge="1">
                  <a:txBody>
                    <a:bodyPr/>
                    <a:lstStyle/>
                    <a:p>
                      <a:pPr algn="ctr"/>
                      <a:endParaRPr lang="zh-CN" altLang="en-US" dirty="0">
                        <a:solidFill>
                          <a:srgbClr val="0000FF"/>
                        </a:solidFill>
                      </a:endParaRPr>
                    </a:p>
                  </a:txBody>
                  <a:tcPr/>
                </a:tc>
                <a:tc vMerge="1">
                  <a:txBody>
                    <a:bodyPr/>
                    <a:lstStyle/>
                    <a:p>
                      <a:pPr algn="ctr"/>
                      <a:endParaRPr lang="zh-CN" altLang="en-US" dirty="0">
                        <a:solidFill>
                          <a:srgbClr val="0000FF"/>
                        </a:solidFill>
                      </a:endParaRPr>
                    </a:p>
                  </a:txBody>
                  <a:tcPr/>
                </a:tc>
                <a:tc vMerge="1">
                  <a:txBody>
                    <a:bodyPr/>
                    <a:lstStyle/>
                    <a:p>
                      <a:pPr algn="ctr"/>
                      <a:endParaRPr lang="zh-CN" altLang="en-US" dirty="0">
                        <a:solidFill>
                          <a:srgbClr val="0000FF"/>
                        </a:solidFill>
                      </a:endParaRPr>
                    </a:p>
                  </a:txBody>
                  <a:tcPr/>
                </a:tc>
                <a:tc>
                  <a:txBody>
                    <a:bodyPr/>
                    <a:lstStyle/>
                    <a:p>
                      <a:pPr algn="ctr"/>
                      <a:r>
                        <a:rPr lang="en-US" altLang="zh-CN" dirty="0">
                          <a:solidFill>
                            <a:srgbClr val="0000FF"/>
                          </a:solidFill>
                        </a:rPr>
                        <a:t>4</a:t>
                      </a:r>
                      <a:endParaRPr lang="zh-CN" altLang="en-US" dirty="0">
                        <a:solidFill>
                          <a:srgbClr val="0000FF"/>
                        </a:solidFill>
                      </a:endParaRPr>
                    </a:p>
                  </a:txBody>
                  <a:tcPr/>
                </a:tc>
                <a:tc>
                  <a:txBody>
                    <a:bodyPr/>
                    <a:lstStyle/>
                    <a:p>
                      <a:r>
                        <a:rPr lang="zh-CN" altLang="en-US" dirty="0">
                          <a:solidFill>
                            <a:srgbClr val="0000FF"/>
                          </a:solidFill>
                        </a:rPr>
                        <a:t>检查“培训费用”是否满足规定的精度要求</a:t>
                      </a:r>
                    </a:p>
                  </a:txBody>
                  <a:tcPr/>
                </a:tc>
                <a:tc>
                  <a:txBody>
                    <a:bodyPr/>
                    <a:lstStyle/>
                    <a:p>
                      <a:r>
                        <a:rPr lang="zh-CN" altLang="en-US" dirty="0">
                          <a:solidFill>
                            <a:srgbClr val="0000FF"/>
                          </a:solidFill>
                        </a:rPr>
                        <a:t>功能测试</a:t>
                      </a:r>
                    </a:p>
                  </a:txBody>
                  <a:tcPr/>
                </a:tc>
                <a:extLst>
                  <a:ext uri="{0D108BD9-81ED-4DB2-BD59-A6C34878D82A}">
                    <a16:rowId xmlns:a16="http://schemas.microsoft.com/office/drawing/2014/main" val="10006"/>
                  </a:ext>
                </a:extLst>
              </a:tr>
              <a:tr h="370840">
                <a:tc vMerge="1">
                  <a:txBody>
                    <a:bodyPr/>
                    <a:lstStyle/>
                    <a:p>
                      <a:pPr algn="ctr"/>
                      <a:endParaRPr lang="zh-CN" altLang="en-US" dirty="0"/>
                    </a:p>
                  </a:txBody>
                  <a:tcPr/>
                </a:tc>
                <a:tc vMerge="1">
                  <a:txBody>
                    <a:bodyPr/>
                    <a:lstStyle/>
                    <a:p>
                      <a:pPr algn="ctr"/>
                      <a:endParaRPr lang="zh-CN" altLang="en-US" dirty="0"/>
                    </a:p>
                  </a:txBody>
                  <a:tcPr/>
                </a:tc>
                <a:tc vMerge="1">
                  <a:txBody>
                    <a:bodyPr/>
                    <a:lstStyle/>
                    <a:p>
                      <a:pPr algn="ctr"/>
                      <a:endParaRPr lang="zh-CN" altLang="en-US" dirty="0"/>
                    </a:p>
                  </a:txBody>
                  <a:tcPr/>
                </a:tc>
                <a:tc>
                  <a:txBody>
                    <a:bodyPr/>
                    <a:lstStyle/>
                    <a:p>
                      <a:pPr algn="ctr"/>
                      <a:r>
                        <a:rPr lang="en-US" altLang="zh-CN" dirty="0"/>
                        <a:t>5</a:t>
                      </a:r>
                      <a:endParaRPr lang="zh-CN" altLang="en-US" dirty="0"/>
                    </a:p>
                  </a:txBody>
                  <a:tcPr/>
                </a:tc>
                <a:tc>
                  <a:txBody>
                    <a:bodyPr/>
                    <a:lstStyle/>
                    <a:p>
                      <a:r>
                        <a:rPr lang="zh-CN" altLang="en-US" dirty="0"/>
                        <a:t>最大化、最小化、还原、切换、移动窗口时是否能正常的显示页面</a:t>
                      </a:r>
                    </a:p>
                  </a:txBody>
                  <a:tcPr/>
                </a:tc>
                <a:tc>
                  <a:txBody>
                    <a:bodyPr/>
                    <a:lstStyle/>
                    <a:p>
                      <a:r>
                        <a:rPr lang="zh-CN" altLang="en-US" dirty="0"/>
                        <a:t>用户界面测试</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882997582"/>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t>测试计划的制定</a:t>
            </a:r>
            <a:r>
              <a:rPr lang="zh-CN" altLang="en-US"/>
              <a:t>过程</a:t>
            </a:r>
          </a:p>
        </p:txBody>
      </p:sp>
      <p:sp>
        <p:nvSpPr>
          <p:cNvPr id="8195" name="页脚占位符 3"/>
          <p:cNvSpPr>
            <a:spLocks noGrp="1"/>
          </p:cNvSpPr>
          <p:nvPr>
            <p:ph type="ftr" sz="quarter" idx="10"/>
          </p:nvPr>
        </p:nvSpPr>
        <p:spPr>
          <a:noFill/>
        </p:spPr>
        <p:txBody>
          <a:bodyPr/>
          <a:lstStyle/>
          <a:p>
            <a:fld id="{85D483DB-B415-493C-B73C-69CB55664A9E}" type="slidenum">
              <a:rPr lang="en-US" altLang="zh-CN" smtClean="0"/>
              <a:pPr/>
              <a:t>31</a:t>
            </a:fld>
            <a:endParaRPr lang="en-US" altLang="zh-CN"/>
          </a:p>
        </p:txBody>
      </p:sp>
      <p:sp>
        <p:nvSpPr>
          <p:cNvPr id="5" name="Text Box 4"/>
          <p:cNvSpPr txBox="1">
            <a:spLocks noChangeArrowheads="1"/>
          </p:cNvSpPr>
          <p:nvPr/>
        </p:nvSpPr>
        <p:spPr bwMode="auto">
          <a:xfrm>
            <a:off x="1104900" y="1143000"/>
            <a:ext cx="1943100" cy="769938"/>
          </a:xfrm>
          <a:prstGeom prst="rect">
            <a:avLst/>
          </a:prstGeom>
          <a:solidFill>
            <a:schemeClr val="accent2">
              <a:lumMod val="75000"/>
              <a:alpha val="30000"/>
            </a:schemeClr>
          </a:solidFill>
          <a:ln w="12700">
            <a:solidFill>
              <a:srgbClr val="000000"/>
            </a:solidFill>
            <a:miter lim="800000"/>
            <a:headEnd/>
            <a:tailEnd/>
          </a:ln>
        </p:spPr>
        <p:txBody>
          <a:bodyPr anchor="ctr" anchorCtr="1"/>
          <a:lstStyle/>
          <a:p>
            <a:pPr algn="ctr"/>
            <a:r>
              <a:rPr lang="zh-CN" altLang="en-US" sz="2400" b="1" i="0">
                <a:solidFill>
                  <a:srgbClr val="FFFFFF"/>
                </a:solidFill>
                <a:latin typeface="仿宋" pitchFamily="49" charset="-122"/>
                <a:ea typeface="仿宋" pitchFamily="49" charset="-122"/>
              </a:rPr>
              <a:t>分析和测试软件需求</a:t>
            </a:r>
          </a:p>
        </p:txBody>
      </p:sp>
      <p:sp>
        <p:nvSpPr>
          <p:cNvPr id="6" name="Text Box 5"/>
          <p:cNvSpPr txBox="1">
            <a:spLocks noChangeArrowheads="1"/>
          </p:cNvSpPr>
          <p:nvPr/>
        </p:nvSpPr>
        <p:spPr bwMode="auto">
          <a:xfrm>
            <a:off x="1104900" y="2209403"/>
            <a:ext cx="1943100" cy="769937"/>
          </a:xfrm>
          <a:prstGeom prst="rect">
            <a:avLst/>
          </a:prstGeom>
          <a:solidFill>
            <a:srgbClr val="A50021"/>
          </a:solidFill>
          <a:ln w="12700">
            <a:solidFill>
              <a:srgbClr val="000000"/>
            </a:solidFill>
            <a:miter lim="800000"/>
            <a:headEnd/>
            <a:tailEnd/>
          </a:ln>
        </p:spPr>
        <p:txBody>
          <a:bodyPr anchor="ctr" anchorCtr="1"/>
          <a:lstStyle/>
          <a:p>
            <a:pPr algn="ctr"/>
            <a:r>
              <a:rPr lang="zh-TW" altLang="en-US" sz="2400" b="1" i="0">
                <a:solidFill>
                  <a:srgbClr val="FFFFFF"/>
                </a:solidFill>
                <a:latin typeface="仿宋" pitchFamily="49" charset="-122"/>
                <a:ea typeface="仿宋" pitchFamily="49" charset="-122"/>
              </a:rPr>
              <a:t>定义</a:t>
            </a:r>
            <a:endParaRPr lang="en-US" altLang="zh-TW" sz="2400" b="1" i="0">
              <a:solidFill>
                <a:srgbClr val="FFFFFF"/>
              </a:solidFill>
              <a:latin typeface="仿宋" pitchFamily="49" charset="-122"/>
              <a:ea typeface="仿宋" pitchFamily="49" charset="-122"/>
            </a:endParaRPr>
          </a:p>
          <a:p>
            <a:pPr algn="ctr"/>
            <a:r>
              <a:rPr lang="zh-TW" altLang="en-US" sz="2400" b="1" i="0">
                <a:solidFill>
                  <a:srgbClr val="FFFFFF"/>
                </a:solidFill>
                <a:latin typeface="仿宋" pitchFamily="49" charset="-122"/>
                <a:ea typeface="仿宋" pitchFamily="49" charset="-122"/>
              </a:rPr>
              <a:t>测试策略</a:t>
            </a:r>
          </a:p>
        </p:txBody>
      </p:sp>
      <p:sp>
        <p:nvSpPr>
          <p:cNvPr id="7" name="Text Box 6"/>
          <p:cNvSpPr txBox="1">
            <a:spLocks noChangeArrowheads="1"/>
          </p:cNvSpPr>
          <p:nvPr/>
        </p:nvSpPr>
        <p:spPr bwMode="auto">
          <a:xfrm>
            <a:off x="1104900" y="3275805"/>
            <a:ext cx="1943100" cy="771525"/>
          </a:xfrm>
          <a:prstGeom prst="rect">
            <a:avLst/>
          </a:prstGeom>
          <a:solidFill>
            <a:schemeClr val="tx1">
              <a:lumMod val="85000"/>
              <a:lumOff val="15000"/>
              <a:alpha val="30000"/>
            </a:schemeClr>
          </a:solidFill>
          <a:ln w="12700">
            <a:solidFill>
              <a:srgbClr val="000000"/>
            </a:solidFill>
            <a:miter lim="800000"/>
            <a:headEnd/>
            <a:tailEnd/>
          </a:ln>
        </p:spPr>
        <p:txBody>
          <a:bodyPr anchor="ctr" anchorCtr="1"/>
          <a:lstStyle/>
          <a:p>
            <a:pPr algn="ctr"/>
            <a:r>
              <a:rPr lang="zh-CN" altLang="en-US" sz="2400" b="1" i="0">
                <a:solidFill>
                  <a:srgbClr val="FFFFFF"/>
                </a:solidFill>
                <a:latin typeface="仿宋" pitchFamily="49" charset="-122"/>
                <a:ea typeface="仿宋" pitchFamily="49" charset="-122"/>
              </a:rPr>
              <a:t>定义</a:t>
            </a:r>
            <a:endParaRPr lang="en-US" altLang="zh-CN" sz="2400" b="1" i="0">
              <a:solidFill>
                <a:srgbClr val="FFFFFF"/>
              </a:solidFill>
              <a:latin typeface="仿宋" pitchFamily="49" charset="-122"/>
              <a:ea typeface="仿宋" pitchFamily="49" charset="-122"/>
            </a:endParaRPr>
          </a:p>
          <a:p>
            <a:pPr algn="ctr"/>
            <a:r>
              <a:rPr lang="zh-CN" altLang="en-US" sz="2400" b="1" i="0">
                <a:solidFill>
                  <a:srgbClr val="FFFFFF"/>
                </a:solidFill>
                <a:latin typeface="仿宋" pitchFamily="49" charset="-122"/>
                <a:ea typeface="仿宋" pitchFamily="49" charset="-122"/>
              </a:rPr>
              <a:t>测试环境</a:t>
            </a:r>
          </a:p>
        </p:txBody>
      </p:sp>
      <p:sp>
        <p:nvSpPr>
          <p:cNvPr id="8" name="Text Box 7"/>
          <p:cNvSpPr txBox="1">
            <a:spLocks noChangeArrowheads="1"/>
          </p:cNvSpPr>
          <p:nvPr/>
        </p:nvSpPr>
        <p:spPr bwMode="auto">
          <a:xfrm>
            <a:off x="1104900" y="4343795"/>
            <a:ext cx="1943100" cy="769938"/>
          </a:xfrm>
          <a:prstGeom prst="rect">
            <a:avLst/>
          </a:prstGeom>
          <a:solidFill>
            <a:srgbClr val="7030A0">
              <a:alpha val="30000"/>
            </a:srgbClr>
          </a:solidFill>
          <a:ln w="12700">
            <a:solidFill>
              <a:srgbClr val="000000"/>
            </a:solidFill>
            <a:miter lim="800000"/>
            <a:headEnd/>
            <a:tailEnd/>
          </a:ln>
        </p:spPr>
        <p:txBody>
          <a:bodyPr anchor="ctr" anchorCtr="1"/>
          <a:lstStyle/>
          <a:p>
            <a:pPr algn="ctr"/>
            <a:r>
              <a:rPr lang="zh-TW" altLang="en-US" sz="2400" b="1" i="0">
                <a:solidFill>
                  <a:srgbClr val="FFFFFF"/>
                </a:solidFill>
                <a:latin typeface="仿宋" pitchFamily="49" charset="-122"/>
                <a:ea typeface="仿宋" pitchFamily="49" charset="-122"/>
              </a:rPr>
              <a:t>定义</a:t>
            </a:r>
            <a:endParaRPr lang="en-US" altLang="zh-TW" sz="2400" b="1" i="0">
              <a:solidFill>
                <a:srgbClr val="FFFFFF"/>
              </a:solidFill>
              <a:latin typeface="仿宋" pitchFamily="49" charset="-122"/>
              <a:ea typeface="仿宋" pitchFamily="49" charset="-122"/>
            </a:endParaRPr>
          </a:p>
          <a:p>
            <a:pPr algn="ctr"/>
            <a:r>
              <a:rPr lang="zh-TW" altLang="en-US" sz="2400" b="1" i="0">
                <a:solidFill>
                  <a:srgbClr val="FFFFFF"/>
                </a:solidFill>
                <a:latin typeface="仿宋" pitchFamily="49" charset="-122"/>
                <a:ea typeface="仿宋" pitchFamily="49" charset="-122"/>
              </a:rPr>
              <a:t>测试管理</a:t>
            </a:r>
          </a:p>
        </p:txBody>
      </p:sp>
      <p:sp>
        <p:nvSpPr>
          <p:cNvPr id="9" name="Text Box 8"/>
          <p:cNvSpPr txBox="1">
            <a:spLocks noChangeArrowheads="1"/>
          </p:cNvSpPr>
          <p:nvPr/>
        </p:nvSpPr>
        <p:spPr bwMode="auto">
          <a:xfrm>
            <a:off x="1104901" y="5410200"/>
            <a:ext cx="1943100" cy="769937"/>
          </a:xfrm>
          <a:prstGeom prst="rect">
            <a:avLst/>
          </a:prstGeom>
          <a:solidFill>
            <a:srgbClr val="006600">
              <a:alpha val="30000"/>
            </a:srgbClr>
          </a:solidFill>
          <a:ln w="12700">
            <a:solidFill>
              <a:srgbClr val="000000"/>
            </a:solidFill>
            <a:miter lim="800000"/>
            <a:headEnd/>
            <a:tailEnd/>
          </a:ln>
        </p:spPr>
        <p:txBody>
          <a:bodyPr anchor="ctr" anchorCtr="1"/>
          <a:lstStyle/>
          <a:p>
            <a:r>
              <a:rPr lang="zh-TW" altLang="en-US" sz="2400" b="1" i="0">
                <a:solidFill>
                  <a:srgbClr val="FFFFFF"/>
                </a:solidFill>
                <a:latin typeface="仿宋" pitchFamily="49" charset="-122"/>
                <a:ea typeface="仿宋" pitchFamily="49" charset="-122"/>
              </a:rPr>
              <a:t>编写和审核</a:t>
            </a:r>
            <a:endParaRPr lang="en-US" altLang="zh-TW" sz="2400" b="1" i="0">
              <a:solidFill>
                <a:srgbClr val="FFFFFF"/>
              </a:solidFill>
              <a:latin typeface="仿宋" pitchFamily="49" charset="-122"/>
              <a:ea typeface="仿宋" pitchFamily="49" charset="-122"/>
            </a:endParaRPr>
          </a:p>
          <a:p>
            <a:r>
              <a:rPr lang="zh-TW" altLang="en-US" sz="2400" b="1" i="0">
                <a:solidFill>
                  <a:srgbClr val="FFFFFF"/>
                </a:solidFill>
                <a:latin typeface="仿宋" pitchFamily="49" charset="-122"/>
                <a:ea typeface="仿宋" pitchFamily="49" charset="-122"/>
              </a:rPr>
              <a:t>测试计划</a:t>
            </a:r>
          </a:p>
        </p:txBody>
      </p:sp>
      <p:sp>
        <p:nvSpPr>
          <p:cNvPr id="15" name="下箭头 14"/>
          <p:cNvSpPr/>
          <p:nvPr/>
        </p:nvSpPr>
        <p:spPr bwMode="auto">
          <a:xfrm>
            <a:off x="2057400" y="1905000"/>
            <a:ext cx="152400" cy="3048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charset="0"/>
              <a:ea typeface="宋体" pitchFamily="2" charset="-122"/>
            </a:endParaRPr>
          </a:p>
        </p:txBody>
      </p:sp>
      <p:sp>
        <p:nvSpPr>
          <p:cNvPr id="16" name="下箭头 15"/>
          <p:cNvSpPr/>
          <p:nvPr/>
        </p:nvSpPr>
        <p:spPr bwMode="auto">
          <a:xfrm>
            <a:off x="2057400" y="2971800"/>
            <a:ext cx="152400" cy="3048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charset="0"/>
              <a:ea typeface="宋体" pitchFamily="2" charset="-122"/>
            </a:endParaRPr>
          </a:p>
        </p:txBody>
      </p:sp>
      <p:sp>
        <p:nvSpPr>
          <p:cNvPr id="17" name="下箭头 16"/>
          <p:cNvSpPr/>
          <p:nvPr/>
        </p:nvSpPr>
        <p:spPr bwMode="auto">
          <a:xfrm>
            <a:off x="2057400" y="4038600"/>
            <a:ext cx="152400" cy="3048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charset="0"/>
              <a:ea typeface="宋体" pitchFamily="2" charset="-122"/>
            </a:endParaRPr>
          </a:p>
        </p:txBody>
      </p:sp>
      <p:sp>
        <p:nvSpPr>
          <p:cNvPr id="18" name="下箭头 17"/>
          <p:cNvSpPr/>
          <p:nvPr/>
        </p:nvSpPr>
        <p:spPr bwMode="auto">
          <a:xfrm>
            <a:off x="2057400" y="5105400"/>
            <a:ext cx="152400" cy="3048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charset="0"/>
              <a:ea typeface="宋体" pitchFamily="2" charset="-122"/>
            </a:endParaRPr>
          </a:p>
        </p:txBody>
      </p:sp>
      <p:sp>
        <p:nvSpPr>
          <p:cNvPr id="19" name="线形标注 1 18"/>
          <p:cNvSpPr/>
          <p:nvPr/>
        </p:nvSpPr>
        <p:spPr bwMode="auto">
          <a:xfrm>
            <a:off x="4648200" y="2590800"/>
            <a:ext cx="3581400" cy="1981200"/>
          </a:xfrm>
          <a:prstGeom prst="borderCallout1">
            <a:avLst>
              <a:gd name="adj1" fmla="val 18750"/>
              <a:gd name="adj2" fmla="val -8333"/>
              <a:gd name="adj3" fmla="val 6618"/>
              <a:gd name="adj4" fmla="val -44041"/>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r>
              <a:rPr lang="zh-CN" altLang="en-US" sz="2400" b="1" i="0">
                <a:solidFill>
                  <a:srgbClr val="FF0000"/>
                </a:solidFill>
                <a:latin typeface="楷体" pitchFamily="49" charset="-122"/>
                <a:ea typeface="楷体" pitchFamily="49" charset="-122"/>
              </a:rPr>
              <a:t>测试策略</a:t>
            </a:r>
            <a:r>
              <a:rPr lang="zh-CN" altLang="en-US" sz="2400" i="0">
                <a:latin typeface="楷体" pitchFamily="49" charset="-122"/>
                <a:ea typeface="楷体" pitchFamily="49" charset="-122"/>
              </a:rPr>
              <a:t>，指的是确定总的测试范围、测试方法、测试活动的进入/退出标准、自动化测试工具的选择、测试软件的编写等。</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测试策略</a:t>
            </a:r>
          </a:p>
        </p:txBody>
      </p:sp>
      <p:sp>
        <p:nvSpPr>
          <p:cNvPr id="3" name="内容占位符 2"/>
          <p:cNvSpPr>
            <a:spLocks noGrp="1"/>
          </p:cNvSpPr>
          <p:nvPr>
            <p:ph idx="1"/>
          </p:nvPr>
        </p:nvSpPr>
        <p:spPr/>
        <p:txBody>
          <a:bodyPr/>
          <a:lstStyle/>
          <a:p>
            <a:r>
              <a:rPr lang="zh-CN" altLang="en-US" dirty="0"/>
              <a:t>测试策略（测试方案）的内涵：</a:t>
            </a:r>
            <a:endParaRPr lang="en-US" altLang="zh-CN" dirty="0"/>
          </a:p>
          <a:p>
            <a:pPr lvl="1"/>
            <a:r>
              <a:rPr lang="zh-CN" altLang="en-US" dirty="0"/>
              <a:t>测试策略描述当前测试项目的</a:t>
            </a:r>
            <a:r>
              <a:rPr lang="zh-CN" altLang="en-US" b="1" dirty="0">
                <a:solidFill>
                  <a:srgbClr val="0000FF"/>
                </a:solidFill>
              </a:rPr>
              <a:t>目标</a:t>
            </a:r>
            <a:r>
              <a:rPr lang="zh-CN" altLang="en-US" dirty="0"/>
              <a:t>和所采用的</a:t>
            </a:r>
            <a:r>
              <a:rPr lang="zh-CN" altLang="en-US" b="1" dirty="0">
                <a:solidFill>
                  <a:srgbClr val="0000FF"/>
                </a:solidFill>
              </a:rPr>
              <a:t>测试方法</a:t>
            </a:r>
            <a:r>
              <a:rPr lang="zh-CN" altLang="en-US" dirty="0"/>
              <a:t>，描述不同测试阶段的</a:t>
            </a:r>
            <a:r>
              <a:rPr lang="zh-CN" altLang="en-US" b="1" dirty="0">
                <a:solidFill>
                  <a:srgbClr val="0000FF"/>
                </a:solidFill>
              </a:rPr>
              <a:t>测试对象、范围和方法</a:t>
            </a:r>
            <a:r>
              <a:rPr lang="zh-CN" altLang="en-US" dirty="0"/>
              <a:t>以及每个阶段内所要进行的</a:t>
            </a:r>
            <a:r>
              <a:rPr lang="zh-CN" altLang="en-US" b="1" dirty="0">
                <a:solidFill>
                  <a:srgbClr val="0000FF"/>
                </a:solidFill>
              </a:rPr>
              <a:t>测试类型</a:t>
            </a:r>
            <a:r>
              <a:rPr lang="zh-CN" altLang="en-US" dirty="0"/>
              <a:t>。</a:t>
            </a:r>
            <a:endParaRPr lang="en-US" altLang="zh-CN" dirty="0"/>
          </a:p>
          <a:p>
            <a:pPr lvl="1"/>
            <a:endParaRPr lang="en-US" altLang="zh-CN" sz="1800" dirty="0"/>
          </a:p>
          <a:p>
            <a:r>
              <a:rPr lang="zh-CN" altLang="en-US" dirty="0"/>
              <a:t>测试策略中需要完成的主要步骤：</a:t>
            </a:r>
            <a:endParaRPr lang="en-US" altLang="zh-CN" dirty="0"/>
          </a:p>
          <a:p>
            <a:pPr marL="914400" lvl="1" indent="-457200">
              <a:buSzPct val="100000"/>
              <a:buFont typeface="+mj-ea"/>
              <a:buAutoNum type="circleNumDbPlain"/>
            </a:pPr>
            <a:r>
              <a:rPr lang="zh-CN" altLang="en-US" dirty="0"/>
              <a:t>确定测试</a:t>
            </a:r>
            <a:r>
              <a:rPr lang="zh-CN" altLang="en-US" b="1" dirty="0">
                <a:solidFill>
                  <a:srgbClr val="A50021"/>
                </a:solidFill>
              </a:rPr>
              <a:t>范围</a:t>
            </a:r>
          </a:p>
          <a:p>
            <a:pPr marL="914400" lvl="1" indent="-457200">
              <a:buSzPct val="100000"/>
              <a:buFont typeface="+mj-ea"/>
              <a:buAutoNum type="circleNumDbPlain"/>
            </a:pPr>
            <a:r>
              <a:rPr lang="zh-CN" altLang="en-US" dirty="0"/>
              <a:t>确定测试</a:t>
            </a:r>
            <a:r>
              <a:rPr lang="zh-CN" altLang="en-US" b="1" dirty="0">
                <a:solidFill>
                  <a:srgbClr val="A50021"/>
                </a:solidFill>
              </a:rPr>
              <a:t>方法</a:t>
            </a:r>
          </a:p>
          <a:p>
            <a:pPr marL="914400" lvl="1" indent="-457200">
              <a:buSzPct val="100000"/>
              <a:buFont typeface="+mj-ea"/>
              <a:buAutoNum type="circleNumDbPlain"/>
            </a:pPr>
            <a:r>
              <a:rPr lang="zh-CN" altLang="en-US" dirty="0"/>
              <a:t>定义测试</a:t>
            </a:r>
            <a:r>
              <a:rPr lang="zh-CN" altLang="en-US" b="1" dirty="0">
                <a:solidFill>
                  <a:srgbClr val="A50021"/>
                </a:solidFill>
              </a:rPr>
              <a:t>标准</a:t>
            </a:r>
          </a:p>
          <a:p>
            <a:pPr marL="914400" lvl="1" indent="-457200">
              <a:buSzPct val="100000"/>
              <a:buFont typeface="+mj-ea"/>
              <a:buAutoNum type="circleNumDbPlain"/>
            </a:pPr>
            <a:r>
              <a:rPr lang="zh-CN" altLang="en-US" dirty="0"/>
              <a:t>选择测试</a:t>
            </a:r>
            <a:r>
              <a:rPr lang="zh-CN" altLang="en-US" b="1" dirty="0">
                <a:solidFill>
                  <a:srgbClr val="A50021"/>
                </a:solidFill>
              </a:rPr>
              <a:t>工具</a:t>
            </a:r>
          </a:p>
          <a:p>
            <a:endParaRPr lang="zh-CN" altLang="en-US" dirty="0"/>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32</a:t>
            </a:fld>
            <a:endParaRPr lang="en-US" altLang="zh-CN"/>
          </a:p>
        </p:txBody>
      </p:sp>
      <p:pic>
        <p:nvPicPr>
          <p:cNvPr id="82945" name="Picture 1"/>
          <p:cNvPicPr>
            <a:picLocks noChangeAspect="1" noChangeArrowheads="1"/>
          </p:cNvPicPr>
          <p:nvPr/>
        </p:nvPicPr>
        <p:blipFill>
          <a:blip r:embed="rId2"/>
          <a:srcRect/>
          <a:stretch>
            <a:fillRect/>
          </a:stretch>
        </p:blipFill>
        <p:spPr bwMode="auto">
          <a:xfrm>
            <a:off x="5791200" y="0"/>
            <a:ext cx="3352800" cy="1447800"/>
          </a:xfrm>
          <a:prstGeom prst="rect">
            <a:avLst/>
          </a:prstGeom>
          <a:noFill/>
          <a:ln w="9525">
            <a:noFill/>
            <a:miter lim="800000"/>
            <a:headEnd/>
            <a:tailEnd/>
          </a:ln>
          <a:effectLst/>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确定测试范围</a:t>
            </a:r>
          </a:p>
        </p:txBody>
      </p:sp>
      <p:sp>
        <p:nvSpPr>
          <p:cNvPr id="3" name="内容占位符 2"/>
          <p:cNvSpPr>
            <a:spLocks noGrp="1"/>
          </p:cNvSpPr>
          <p:nvPr>
            <p:ph idx="1"/>
          </p:nvPr>
        </p:nvSpPr>
        <p:spPr>
          <a:xfrm>
            <a:off x="358775" y="2286000"/>
            <a:ext cx="8556625" cy="3962400"/>
          </a:xfrm>
        </p:spPr>
        <p:txBody>
          <a:bodyPr/>
          <a:lstStyle/>
          <a:p>
            <a:r>
              <a:rPr lang="zh-CN" altLang="en-US" sz="2400" dirty="0"/>
              <a:t>某些阶段的测试或者某些内容的测试</a:t>
            </a:r>
            <a:r>
              <a:rPr lang="zh-CN" altLang="en-US" sz="2400" dirty="0">
                <a:solidFill>
                  <a:srgbClr val="0000FF"/>
                </a:solidFill>
              </a:rPr>
              <a:t>可以简化</a:t>
            </a:r>
            <a:endParaRPr lang="en-US" altLang="zh-CN" sz="2400" dirty="0">
              <a:solidFill>
                <a:srgbClr val="0000FF"/>
              </a:solidFill>
            </a:endParaRPr>
          </a:p>
          <a:p>
            <a:pPr lvl="1"/>
            <a:r>
              <a:rPr lang="zh-CN" altLang="en-US" dirty="0"/>
              <a:t>例如新系统用到某些原有模块，这些模块无需单元测试</a:t>
            </a:r>
            <a:endParaRPr lang="en-US" altLang="zh-CN" dirty="0"/>
          </a:p>
          <a:p>
            <a:r>
              <a:rPr lang="zh-CN" altLang="en-US" sz="2400" dirty="0"/>
              <a:t>当对原有系统进行修改升级时，</a:t>
            </a:r>
            <a:r>
              <a:rPr lang="zh-CN" altLang="en-US" sz="2400" dirty="0">
                <a:solidFill>
                  <a:srgbClr val="0000FF"/>
                </a:solidFill>
              </a:rPr>
              <a:t>某些测试不需要</a:t>
            </a:r>
            <a:endParaRPr lang="en-US" altLang="zh-CN" sz="2400" dirty="0">
              <a:solidFill>
                <a:srgbClr val="0000FF"/>
              </a:solidFill>
            </a:endParaRPr>
          </a:p>
          <a:p>
            <a:pPr lvl="1"/>
            <a:r>
              <a:rPr lang="zh-CN" altLang="en-US" dirty="0"/>
              <a:t>例如</a:t>
            </a:r>
            <a:r>
              <a:rPr lang="zh-CN" altLang="en-US" dirty="0">
                <a:latin typeface="宋体" charset="-122"/>
              </a:rPr>
              <a:t>为某个软件添加</a:t>
            </a:r>
            <a:r>
              <a:rPr lang="zh-CN" altLang="en-US" dirty="0">
                <a:solidFill>
                  <a:srgbClr val="FF0000"/>
                </a:solidFill>
                <a:latin typeface="宋体" charset="-122"/>
              </a:rPr>
              <a:t>打印功能</a:t>
            </a:r>
            <a:r>
              <a:rPr lang="zh-CN" altLang="en-US" dirty="0">
                <a:latin typeface="宋体" charset="-122"/>
              </a:rPr>
              <a:t>，这个时候</a:t>
            </a:r>
            <a:r>
              <a:rPr lang="zh-CN" altLang="en-US" dirty="0">
                <a:solidFill>
                  <a:srgbClr val="FF0000"/>
                </a:solidFill>
                <a:latin typeface="宋体" charset="-122"/>
              </a:rPr>
              <a:t>文件打开和保存功能</a:t>
            </a:r>
            <a:r>
              <a:rPr lang="zh-CN" altLang="en-US" dirty="0">
                <a:latin typeface="宋体" charset="-122"/>
              </a:rPr>
              <a:t>就不需要进行很多测试</a:t>
            </a:r>
            <a:endParaRPr lang="en-US" altLang="zh-CN" dirty="0"/>
          </a:p>
          <a:p>
            <a:r>
              <a:rPr lang="zh-CN" altLang="en-US" sz="2400" dirty="0"/>
              <a:t>某些测试根本不可能进行</a:t>
            </a:r>
            <a:endParaRPr lang="en-US" altLang="zh-CN" sz="2400" dirty="0"/>
          </a:p>
          <a:p>
            <a:pPr lvl="1"/>
            <a:r>
              <a:rPr lang="zh-CN" altLang="en-US" dirty="0">
                <a:latin typeface="宋体" charset="-122"/>
              </a:rPr>
              <a:t>新的取款机软件，根本不可能让所有信用卡的持有者在某个时间段去试用，只能模拟</a:t>
            </a:r>
            <a:endParaRPr lang="zh-CN" altLang="en-US" dirty="0"/>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33</a:t>
            </a:fld>
            <a:endParaRPr lang="en-US" altLang="zh-CN"/>
          </a:p>
        </p:txBody>
      </p:sp>
      <p:sp>
        <p:nvSpPr>
          <p:cNvPr id="5" name="矩形 4"/>
          <p:cNvSpPr/>
          <p:nvPr/>
        </p:nvSpPr>
        <p:spPr>
          <a:xfrm>
            <a:off x="838200" y="1143000"/>
            <a:ext cx="7239000" cy="892552"/>
          </a:xfrm>
          <a:prstGeom prst="rect">
            <a:avLst/>
          </a:prstGeom>
          <a:solidFill>
            <a:srgbClr val="00B0F0">
              <a:alpha val="36000"/>
            </a:srgbClr>
          </a:solidFill>
          <a:ln>
            <a:solidFill>
              <a:srgbClr val="A50021"/>
            </a:solidFill>
          </a:ln>
        </p:spPr>
        <p:txBody>
          <a:bodyPr wrap="square">
            <a:spAutoFit/>
          </a:bodyPr>
          <a:lstStyle/>
          <a:p>
            <a:r>
              <a:rPr lang="zh-CN" altLang="en-US" sz="2600" b="1" i="0">
                <a:solidFill>
                  <a:schemeClr val="tx2"/>
                </a:solidFill>
                <a:latin typeface="楷体" pitchFamily="49" charset="-122"/>
                <a:ea typeface="楷体" pitchFamily="49" charset="-122"/>
              </a:rPr>
              <a:t>  对于一个将被实际使用的软件来说，</a:t>
            </a:r>
            <a:r>
              <a:rPr lang="zh-CN" altLang="en-US" sz="2600" b="1" i="0">
                <a:solidFill>
                  <a:srgbClr val="FF0000"/>
                </a:solidFill>
                <a:latin typeface="楷体" pitchFamily="49" charset="-122"/>
                <a:ea typeface="楷体" pitchFamily="49" charset="-122"/>
              </a:rPr>
              <a:t>完全测试是不可能实现</a:t>
            </a:r>
            <a:r>
              <a:rPr lang="zh-CN" altLang="en-US" sz="2600" b="1" i="0">
                <a:solidFill>
                  <a:schemeClr val="tx2"/>
                </a:solidFill>
                <a:latin typeface="楷体" pitchFamily="49" charset="-122"/>
                <a:ea typeface="楷体" pitchFamily="49" charset="-122"/>
              </a:rPr>
              <a:t>的。</a:t>
            </a:r>
            <a:endParaRPr lang="zh-CN" altLang="en-US" sz="2600" i="0">
              <a:latin typeface="楷体" pitchFamily="49" charset="-122"/>
              <a:ea typeface="楷体" pitchFamily="49" charset="-122"/>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确定测试范围</a:t>
            </a:r>
          </a:p>
        </p:txBody>
      </p:sp>
      <p:sp>
        <p:nvSpPr>
          <p:cNvPr id="3" name="内容占位符 2"/>
          <p:cNvSpPr>
            <a:spLocks noGrp="1"/>
          </p:cNvSpPr>
          <p:nvPr>
            <p:ph idx="1"/>
          </p:nvPr>
        </p:nvSpPr>
        <p:spPr/>
        <p:txBody>
          <a:bodyPr/>
          <a:lstStyle/>
          <a:p>
            <a:pPr marL="360000" lvl="1" indent="-342900">
              <a:lnSpc>
                <a:spcPct val="150000"/>
              </a:lnSpc>
              <a:buClr>
                <a:srgbClr val="006600"/>
              </a:buClr>
              <a:buSzPct val="75000"/>
              <a:buFont typeface="Wingdings" pitchFamily="2" charset="2"/>
              <a:buChar char="l"/>
            </a:pPr>
            <a:r>
              <a:rPr lang="zh-CN" altLang="en-US" dirty="0">
                <a:solidFill>
                  <a:srgbClr val="FF0000"/>
                </a:solidFill>
                <a:latin typeface="黑体" pitchFamily="49" charset="-122"/>
                <a:ea typeface="黑体" pitchFamily="49" charset="-122"/>
                <a:cs typeface="+mn-cs"/>
              </a:rPr>
              <a:t>测试过度</a:t>
            </a:r>
            <a:r>
              <a:rPr lang="zh-CN" altLang="en-US" dirty="0">
                <a:latin typeface="黑体" pitchFamily="49" charset="-122"/>
                <a:ea typeface="黑体" pitchFamily="49" charset="-122"/>
                <a:cs typeface="+mn-cs"/>
              </a:rPr>
              <a:t>，则在测试覆盖中存在大量冗余；</a:t>
            </a:r>
            <a:endParaRPr lang="en-US" altLang="zh-CN" dirty="0">
              <a:latin typeface="黑体" pitchFamily="49" charset="-122"/>
              <a:ea typeface="黑体" pitchFamily="49" charset="-122"/>
              <a:cs typeface="+mn-cs"/>
            </a:endParaRPr>
          </a:p>
          <a:p>
            <a:pPr marL="360000" lvl="1" indent="-342900">
              <a:lnSpc>
                <a:spcPct val="150000"/>
              </a:lnSpc>
              <a:buClr>
                <a:srgbClr val="006600"/>
              </a:buClr>
              <a:buSzPct val="75000"/>
              <a:buFont typeface="Wingdings" pitchFamily="2" charset="2"/>
              <a:buChar char="l"/>
            </a:pPr>
            <a:r>
              <a:rPr lang="zh-CN" altLang="en-US" dirty="0">
                <a:solidFill>
                  <a:srgbClr val="FF0000"/>
                </a:solidFill>
                <a:latin typeface="黑体" pitchFamily="49" charset="-122"/>
                <a:ea typeface="黑体" pitchFamily="49" charset="-122"/>
                <a:cs typeface="+mn-cs"/>
              </a:rPr>
              <a:t>测试范围过小</a:t>
            </a:r>
            <a:r>
              <a:rPr lang="zh-CN" altLang="en-US" dirty="0">
                <a:latin typeface="黑体" pitchFamily="49" charset="-122"/>
                <a:ea typeface="黑体" pitchFamily="49" charset="-122"/>
                <a:cs typeface="+mn-cs"/>
              </a:rPr>
              <a:t>，则存在遗漏错误的风险。</a:t>
            </a:r>
          </a:p>
          <a:p>
            <a:pPr marL="360000" lvl="1" indent="-342900">
              <a:lnSpc>
                <a:spcPct val="150000"/>
              </a:lnSpc>
              <a:buClr>
                <a:srgbClr val="006600"/>
              </a:buClr>
              <a:buSzPct val="75000"/>
              <a:buFont typeface="Wingdings" pitchFamily="2" charset="2"/>
              <a:buChar char="l"/>
            </a:pPr>
            <a:r>
              <a:rPr lang="zh-CN" altLang="en-US" dirty="0">
                <a:latin typeface="黑体" pitchFamily="49" charset="-122"/>
                <a:ea typeface="黑体" pitchFamily="49" charset="-122"/>
                <a:cs typeface="+mn-cs"/>
              </a:rPr>
              <a:t>定义测试范围是一个在测试时间、费用和质量风险之间</a:t>
            </a:r>
            <a:r>
              <a:rPr lang="zh-CN" altLang="en-US" b="1" dirty="0">
                <a:solidFill>
                  <a:srgbClr val="006600"/>
                </a:solidFill>
                <a:latin typeface="黑体" pitchFamily="49" charset="-122"/>
                <a:ea typeface="黑体" pitchFamily="49" charset="-122"/>
                <a:cs typeface="+mn-cs"/>
              </a:rPr>
              <a:t>寻找平衡</a:t>
            </a:r>
            <a:r>
              <a:rPr lang="zh-CN" altLang="en-US" dirty="0">
                <a:latin typeface="黑体" pitchFamily="49" charset="-122"/>
                <a:ea typeface="黑体" pitchFamily="49" charset="-122"/>
                <a:cs typeface="+mn-cs"/>
              </a:rPr>
              <a:t>的过程。期望花费更少的时间和费用，就必须承担更大的质量风险。</a:t>
            </a:r>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34</a:t>
            </a:fld>
            <a:endParaRPr lang="en-US" altLang="zh-CN"/>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确定测试范围</a:t>
            </a:r>
          </a:p>
        </p:txBody>
      </p:sp>
      <p:sp>
        <p:nvSpPr>
          <p:cNvPr id="3" name="内容占位符 2"/>
          <p:cNvSpPr>
            <a:spLocks noGrp="1"/>
          </p:cNvSpPr>
          <p:nvPr>
            <p:ph idx="1"/>
          </p:nvPr>
        </p:nvSpPr>
        <p:spPr/>
        <p:txBody>
          <a:bodyPr/>
          <a:lstStyle/>
          <a:p>
            <a:pPr>
              <a:lnSpc>
                <a:spcPct val="120000"/>
              </a:lnSpc>
            </a:pPr>
            <a:r>
              <a:rPr lang="zh-CN" altLang="en-US" sz="2400"/>
              <a:t>定义测试范围需要考虑下列一些因素：</a:t>
            </a:r>
          </a:p>
          <a:p>
            <a:pPr marL="760050" lvl="2" indent="-342900">
              <a:lnSpc>
                <a:spcPct val="120000"/>
              </a:lnSpc>
              <a:buClr>
                <a:srgbClr val="006600"/>
              </a:buClr>
              <a:buSzPct val="75000"/>
              <a:buFont typeface="Wingdings" pitchFamily="2" charset="2"/>
              <a:buChar char="Ø"/>
            </a:pPr>
            <a:r>
              <a:rPr lang="zh-CN" altLang="en-US" b="0">
                <a:latin typeface="楷体" pitchFamily="49" charset="-122"/>
                <a:ea typeface="楷体" pitchFamily="49" charset="-122"/>
                <a:cs typeface="+mn-cs"/>
              </a:rPr>
              <a:t>首先测试</a:t>
            </a:r>
            <a:r>
              <a:rPr lang="zh-CN" altLang="en-US">
                <a:solidFill>
                  <a:srgbClr val="0000FF"/>
                </a:solidFill>
                <a:latin typeface="楷体" pitchFamily="49" charset="-122"/>
                <a:ea typeface="楷体" pitchFamily="49" charset="-122"/>
                <a:cs typeface="+mn-cs"/>
              </a:rPr>
              <a:t>最高优先级</a:t>
            </a:r>
            <a:r>
              <a:rPr lang="zh-CN" altLang="en-US" b="0">
                <a:latin typeface="楷体" pitchFamily="49" charset="-122"/>
                <a:ea typeface="楷体" pitchFamily="49" charset="-122"/>
                <a:cs typeface="+mn-cs"/>
              </a:rPr>
              <a:t>的需求;</a:t>
            </a:r>
          </a:p>
          <a:p>
            <a:pPr marL="760050" lvl="2" indent="-342900">
              <a:lnSpc>
                <a:spcPct val="120000"/>
              </a:lnSpc>
              <a:buClr>
                <a:srgbClr val="006600"/>
              </a:buClr>
              <a:buSzPct val="75000"/>
              <a:buFont typeface="Wingdings" pitchFamily="2" charset="2"/>
              <a:buChar char="Ø"/>
            </a:pPr>
            <a:r>
              <a:rPr lang="zh-CN" altLang="en-US" b="0">
                <a:latin typeface="楷体" pitchFamily="49" charset="-122"/>
                <a:ea typeface="楷体" pitchFamily="49" charset="-122"/>
                <a:cs typeface="+mn-cs"/>
              </a:rPr>
              <a:t>测试</a:t>
            </a:r>
            <a:r>
              <a:rPr lang="zh-CN" altLang="en-US">
                <a:solidFill>
                  <a:srgbClr val="0000FF"/>
                </a:solidFill>
                <a:latin typeface="楷体" pitchFamily="49" charset="-122"/>
                <a:ea typeface="楷体" pitchFamily="49" charset="-122"/>
                <a:cs typeface="+mn-cs"/>
              </a:rPr>
              <a:t>新的</a:t>
            </a:r>
            <a:r>
              <a:rPr lang="zh-CN" altLang="en-US" b="0">
                <a:latin typeface="楷体" pitchFamily="49" charset="-122"/>
                <a:ea typeface="楷体" pitchFamily="49" charset="-122"/>
                <a:cs typeface="+mn-cs"/>
              </a:rPr>
              <a:t>功能和代码或者改进的旧功能;</a:t>
            </a:r>
          </a:p>
          <a:p>
            <a:pPr marL="760050" lvl="2" indent="-342900">
              <a:lnSpc>
                <a:spcPct val="120000"/>
              </a:lnSpc>
              <a:buClr>
                <a:srgbClr val="006600"/>
              </a:buClr>
              <a:buSzPct val="75000"/>
              <a:buFont typeface="Wingdings" pitchFamily="2" charset="2"/>
              <a:buChar char="Ø"/>
            </a:pPr>
            <a:r>
              <a:rPr lang="zh-CN" altLang="en-US" b="0">
                <a:latin typeface="楷体" pitchFamily="49" charset="-122"/>
                <a:ea typeface="楷体" pitchFamily="49" charset="-122"/>
                <a:cs typeface="+mn-cs"/>
              </a:rPr>
              <a:t>使用</a:t>
            </a:r>
            <a:r>
              <a:rPr lang="zh-CN" altLang="en-US">
                <a:solidFill>
                  <a:srgbClr val="0000FF"/>
                </a:solidFill>
                <a:latin typeface="楷体" pitchFamily="49" charset="-122"/>
                <a:ea typeface="楷体" pitchFamily="49" charset="-122"/>
                <a:cs typeface="+mn-cs"/>
              </a:rPr>
              <a:t>等价类划分</a:t>
            </a:r>
            <a:r>
              <a:rPr lang="zh-CN" altLang="en-US" b="0">
                <a:latin typeface="楷体" pitchFamily="49" charset="-122"/>
                <a:ea typeface="楷体" pitchFamily="49" charset="-122"/>
                <a:cs typeface="+mn-cs"/>
              </a:rPr>
              <a:t>来减小测试范围; </a:t>
            </a:r>
          </a:p>
          <a:p>
            <a:pPr marL="760050" lvl="2" indent="-342900">
              <a:lnSpc>
                <a:spcPct val="120000"/>
              </a:lnSpc>
              <a:buClr>
                <a:srgbClr val="006600"/>
              </a:buClr>
              <a:buSzPct val="75000"/>
              <a:buFont typeface="Wingdings" pitchFamily="2" charset="2"/>
              <a:buChar char="Ø"/>
            </a:pPr>
            <a:r>
              <a:rPr lang="zh-CN" altLang="en-US" b="0">
                <a:latin typeface="楷体" pitchFamily="49" charset="-122"/>
                <a:ea typeface="楷体" pitchFamily="49" charset="-122"/>
                <a:cs typeface="+mn-cs"/>
              </a:rPr>
              <a:t>重点测试</a:t>
            </a:r>
            <a:r>
              <a:rPr lang="zh-CN" altLang="en-US">
                <a:solidFill>
                  <a:srgbClr val="0000FF"/>
                </a:solidFill>
                <a:latin typeface="楷体" pitchFamily="49" charset="-122"/>
                <a:ea typeface="楷体" pitchFamily="49" charset="-122"/>
                <a:cs typeface="+mn-cs"/>
              </a:rPr>
              <a:t>经常出问题</a:t>
            </a:r>
            <a:r>
              <a:rPr lang="zh-CN" altLang="en-US" b="0">
                <a:latin typeface="楷体" pitchFamily="49" charset="-122"/>
                <a:ea typeface="楷体" pitchFamily="49" charset="-122"/>
                <a:cs typeface="+mn-cs"/>
              </a:rPr>
              <a:t>的地方.</a:t>
            </a:r>
            <a:endParaRPr lang="zh-CN" altLang="en-US" sz="2800" b="0">
              <a:latin typeface="楷体" pitchFamily="49" charset="-122"/>
              <a:ea typeface="楷体" pitchFamily="49" charset="-122"/>
              <a:cs typeface="+mn-cs"/>
            </a:endParaRPr>
          </a:p>
          <a:p>
            <a:endParaRPr lang="zh-CN" altLang="en-US"/>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35</a:t>
            </a:fld>
            <a:endParaRPr lang="en-US" altLang="zh-CN"/>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确定测试范围</a:t>
            </a:r>
          </a:p>
        </p:txBody>
      </p:sp>
      <p:sp>
        <p:nvSpPr>
          <p:cNvPr id="3" name="内容占位符 2"/>
          <p:cNvSpPr>
            <a:spLocks noGrp="1"/>
          </p:cNvSpPr>
          <p:nvPr>
            <p:ph idx="1"/>
          </p:nvPr>
        </p:nvSpPr>
        <p:spPr>
          <a:xfrm>
            <a:off x="358775" y="838200"/>
            <a:ext cx="8556625" cy="4267200"/>
          </a:xfrm>
        </p:spPr>
        <p:txBody>
          <a:bodyPr/>
          <a:lstStyle/>
          <a:p>
            <a:pPr>
              <a:lnSpc>
                <a:spcPct val="110000"/>
              </a:lnSpc>
            </a:pPr>
            <a:r>
              <a:rPr lang="zh-CN" altLang="en-US" dirty="0"/>
              <a:t>可采用提问单的方式来确定测试范围</a:t>
            </a:r>
          </a:p>
          <a:p>
            <a:pPr marL="760050" lvl="2" indent="-342900">
              <a:buClr>
                <a:srgbClr val="006600"/>
              </a:buClr>
              <a:buSzPct val="75000"/>
              <a:buFont typeface="Wingdings" pitchFamily="2" charset="2"/>
              <a:buChar char="l"/>
            </a:pPr>
            <a:r>
              <a:rPr lang="zh-CN" altLang="en-US" b="0" dirty="0">
                <a:latin typeface="楷体" pitchFamily="49" charset="-122"/>
                <a:ea typeface="楷体" pitchFamily="49" charset="-122"/>
                <a:cs typeface="+mn-cs"/>
              </a:rPr>
              <a:t>哪些功能是软件的</a:t>
            </a:r>
            <a:r>
              <a:rPr lang="zh-CN" altLang="en-US" dirty="0">
                <a:solidFill>
                  <a:srgbClr val="0000FF"/>
                </a:solidFill>
                <a:latin typeface="楷体" pitchFamily="49" charset="-122"/>
                <a:ea typeface="楷体" pitchFamily="49" charset="-122"/>
                <a:cs typeface="+mn-cs"/>
              </a:rPr>
              <a:t>特色</a:t>
            </a:r>
            <a:r>
              <a:rPr lang="zh-CN" altLang="en-US" b="0" dirty="0">
                <a:latin typeface="楷体" pitchFamily="49" charset="-122"/>
                <a:ea typeface="楷体" pitchFamily="49" charset="-122"/>
                <a:cs typeface="+mn-cs"/>
              </a:rPr>
              <a:t>？ </a:t>
            </a:r>
          </a:p>
          <a:p>
            <a:pPr marL="760050" lvl="2" indent="-342900">
              <a:buClr>
                <a:srgbClr val="006600"/>
              </a:buClr>
              <a:buSzPct val="75000"/>
              <a:buFont typeface="Wingdings" pitchFamily="2" charset="2"/>
              <a:buChar char="l"/>
            </a:pPr>
            <a:r>
              <a:rPr lang="zh-CN" altLang="en-US" b="0" dirty="0">
                <a:latin typeface="楷体" pitchFamily="49" charset="-122"/>
                <a:ea typeface="楷体" pitchFamily="49" charset="-122"/>
                <a:cs typeface="+mn-cs"/>
              </a:rPr>
              <a:t>哪些功能是用户</a:t>
            </a:r>
            <a:r>
              <a:rPr lang="zh-CN" altLang="en-US" dirty="0">
                <a:solidFill>
                  <a:srgbClr val="0000FF"/>
                </a:solidFill>
                <a:latin typeface="楷体" pitchFamily="49" charset="-122"/>
                <a:ea typeface="楷体" pitchFamily="49" charset="-122"/>
                <a:cs typeface="+mn-cs"/>
              </a:rPr>
              <a:t>最常用</a:t>
            </a:r>
            <a:r>
              <a:rPr lang="zh-CN" altLang="en-US" b="0" dirty="0">
                <a:latin typeface="楷体" pitchFamily="49" charset="-122"/>
                <a:ea typeface="楷体" pitchFamily="49" charset="-122"/>
                <a:cs typeface="+mn-cs"/>
              </a:rPr>
              <a:t>的？ </a:t>
            </a:r>
          </a:p>
          <a:p>
            <a:pPr marL="760050" lvl="2" indent="-342900">
              <a:buClr>
                <a:srgbClr val="006600"/>
              </a:buClr>
              <a:buSzPct val="75000"/>
              <a:buFont typeface="Wingdings" pitchFamily="2" charset="2"/>
              <a:buChar char="l"/>
            </a:pPr>
            <a:r>
              <a:rPr lang="zh-CN" altLang="en-US" b="0" dirty="0">
                <a:latin typeface="楷体" pitchFamily="49" charset="-122"/>
                <a:ea typeface="楷体" pitchFamily="49" charset="-122"/>
                <a:cs typeface="+mn-cs"/>
              </a:rPr>
              <a:t>哪些功能出错将导致用户</a:t>
            </a:r>
            <a:r>
              <a:rPr lang="zh-CN" altLang="en-US" dirty="0">
                <a:solidFill>
                  <a:srgbClr val="0000FF"/>
                </a:solidFill>
                <a:latin typeface="楷体" pitchFamily="49" charset="-122"/>
                <a:ea typeface="楷体" pitchFamily="49" charset="-122"/>
                <a:cs typeface="+mn-cs"/>
              </a:rPr>
              <a:t>不满或索赔</a:t>
            </a:r>
            <a:r>
              <a:rPr lang="zh-CN" altLang="en-US" b="0" dirty="0">
                <a:latin typeface="楷体" pitchFamily="49" charset="-122"/>
                <a:ea typeface="楷体" pitchFamily="49" charset="-122"/>
                <a:cs typeface="+mn-cs"/>
              </a:rPr>
              <a:t>？ </a:t>
            </a:r>
          </a:p>
          <a:p>
            <a:pPr marL="760050" lvl="2" indent="-342900">
              <a:buClr>
                <a:srgbClr val="006600"/>
              </a:buClr>
              <a:buSzPct val="75000"/>
              <a:buFont typeface="Wingdings" pitchFamily="2" charset="2"/>
              <a:buChar char="l"/>
            </a:pPr>
            <a:r>
              <a:rPr lang="zh-CN" altLang="en-US" b="0" dirty="0">
                <a:latin typeface="楷体" pitchFamily="49" charset="-122"/>
                <a:ea typeface="楷体" pitchFamily="49" charset="-122"/>
                <a:cs typeface="+mn-cs"/>
              </a:rPr>
              <a:t>哪些程序是最</a:t>
            </a:r>
            <a:r>
              <a:rPr lang="zh-CN" altLang="en-US" dirty="0">
                <a:solidFill>
                  <a:srgbClr val="0000FF"/>
                </a:solidFill>
                <a:latin typeface="楷体" pitchFamily="49" charset="-122"/>
                <a:ea typeface="楷体" pitchFamily="49" charset="-122"/>
                <a:cs typeface="+mn-cs"/>
              </a:rPr>
              <a:t>复杂、最容易出错</a:t>
            </a:r>
            <a:r>
              <a:rPr lang="zh-CN" altLang="en-US" b="0" dirty="0">
                <a:latin typeface="楷体" pitchFamily="49" charset="-122"/>
                <a:ea typeface="楷体" pitchFamily="49" charset="-122"/>
                <a:cs typeface="+mn-cs"/>
              </a:rPr>
              <a:t>的？ </a:t>
            </a:r>
          </a:p>
          <a:p>
            <a:pPr marL="760050" lvl="2" indent="-342900">
              <a:buClr>
                <a:srgbClr val="006600"/>
              </a:buClr>
              <a:buSzPct val="75000"/>
              <a:buFont typeface="Wingdings" pitchFamily="2" charset="2"/>
              <a:buChar char="l"/>
            </a:pPr>
            <a:r>
              <a:rPr lang="zh-CN" altLang="en-US" b="0" dirty="0">
                <a:latin typeface="楷体" pitchFamily="49" charset="-122"/>
                <a:ea typeface="楷体" pitchFamily="49" charset="-122"/>
                <a:cs typeface="+mn-cs"/>
              </a:rPr>
              <a:t>哪些程序是</a:t>
            </a:r>
            <a:r>
              <a:rPr lang="zh-CN" altLang="en-US" dirty="0">
                <a:solidFill>
                  <a:srgbClr val="0000FF"/>
                </a:solidFill>
                <a:latin typeface="楷体" pitchFamily="49" charset="-122"/>
                <a:ea typeface="楷体" pitchFamily="49" charset="-122"/>
                <a:cs typeface="+mn-cs"/>
              </a:rPr>
              <a:t>相对独立</a:t>
            </a:r>
            <a:r>
              <a:rPr lang="zh-CN" altLang="en-US" b="0" dirty="0">
                <a:latin typeface="楷体" pitchFamily="49" charset="-122"/>
                <a:ea typeface="楷体" pitchFamily="49" charset="-122"/>
                <a:cs typeface="+mn-cs"/>
              </a:rPr>
              <a:t>，应当提前测试的？ </a:t>
            </a:r>
          </a:p>
          <a:p>
            <a:pPr marL="760050" lvl="2" indent="-342900">
              <a:buClr>
                <a:srgbClr val="006600"/>
              </a:buClr>
              <a:buSzPct val="75000"/>
              <a:buFont typeface="Wingdings" pitchFamily="2" charset="2"/>
              <a:buChar char="l"/>
            </a:pPr>
            <a:r>
              <a:rPr lang="zh-CN" altLang="en-US" b="0" dirty="0">
                <a:latin typeface="楷体" pitchFamily="49" charset="-122"/>
                <a:ea typeface="楷体" pitchFamily="49" charset="-122"/>
                <a:cs typeface="+mn-cs"/>
              </a:rPr>
              <a:t>哪些程序最</a:t>
            </a:r>
            <a:r>
              <a:rPr lang="zh-CN" altLang="en-US" dirty="0">
                <a:solidFill>
                  <a:srgbClr val="0000FF"/>
                </a:solidFill>
                <a:latin typeface="楷体" pitchFamily="49" charset="-122"/>
                <a:ea typeface="楷体" pitchFamily="49" charset="-122"/>
                <a:cs typeface="+mn-cs"/>
              </a:rPr>
              <a:t>容易扩散</a:t>
            </a:r>
            <a:r>
              <a:rPr lang="zh-CN" altLang="en-US" b="0" dirty="0">
                <a:latin typeface="楷体" pitchFamily="49" charset="-122"/>
                <a:ea typeface="楷体" pitchFamily="49" charset="-122"/>
                <a:cs typeface="+mn-cs"/>
              </a:rPr>
              <a:t>错误？ </a:t>
            </a:r>
          </a:p>
          <a:p>
            <a:pPr marL="760050" lvl="2" indent="-342900">
              <a:buClr>
                <a:srgbClr val="006600"/>
              </a:buClr>
              <a:buSzPct val="75000"/>
              <a:buFont typeface="Wingdings" pitchFamily="2" charset="2"/>
              <a:buChar char="l"/>
            </a:pPr>
            <a:r>
              <a:rPr lang="zh-CN" altLang="en-US" b="0" dirty="0">
                <a:latin typeface="楷体" pitchFamily="49" charset="-122"/>
                <a:ea typeface="楷体" pitchFamily="49" charset="-122"/>
                <a:cs typeface="+mn-cs"/>
              </a:rPr>
              <a:t>哪些程序是全系统的性能</a:t>
            </a:r>
            <a:r>
              <a:rPr lang="zh-CN" altLang="en-US" dirty="0">
                <a:solidFill>
                  <a:srgbClr val="0000FF"/>
                </a:solidFill>
                <a:latin typeface="楷体" pitchFamily="49" charset="-122"/>
                <a:ea typeface="楷体" pitchFamily="49" charset="-122"/>
                <a:cs typeface="+mn-cs"/>
              </a:rPr>
              <a:t>瓶颈</a:t>
            </a:r>
            <a:r>
              <a:rPr lang="zh-CN" altLang="en-US" b="0" dirty="0">
                <a:latin typeface="楷体" pitchFamily="49" charset="-122"/>
                <a:ea typeface="楷体" pitchFamily="49" charset="-122"/>
                <a:cs typeface="+mn-cs"/>
              </a:rPr>
              <a:t>所在？ </a:t>
            </a:r>
          </a:p>
          <a:p>
            <a:pPr marL="760050" lvl="2" indent="-342900">
              <a:buClr>
                <a:srgbClr val="006600"/>
              </a:buClr>
              <a:buSzPct val="75000"/>
              <a:buFont typeface="Wingdings" pitchFamily="2" charset="2"/>
              <a:buChar char="l"/>
            </a:pPr>
            <a:r>
              <a:rPr lang="zh-CN" altLang="en-US" b="0" dirty="0">
                <a:latin typeface="楷体" pitchFamily="49" charset="-122"/>
                <a:ea typeface="楷体" pitchFamily="49" charset="-122"/>
                <a:cs typeface="+mn-cs"/>
              </a:rPr>
              <a:t>哪些程序是开发者</a:t>
            </a:r>
            <a:r>
              <a:rPr lang="zh-CN" altLang="en-US" dirty="0">
                <a:solidFill>
                  <a:srgbClr val="0000FF"/>
                </a:solidFill>
                <a:latin typeface="楷体" pitchFamily="49" charset="-122"/>
                <a:ea typeface="楷体" pitchFamily="49" charset="-122"/>
                <a:cs typeface="+mn-cs"/>
              </a:rPr>
              <a:t>最没有信心</a:t>
            </a:r>
            <a:r>
              <a:rPr lang="zh-CN" altLang="en-US" b="0" dirty="0">
                <a:latin typeface="楷体" pitchFamily="49" charset="-122"/>
                <a:ea typeface="楷体" pitchFamily="49" charset="-122"/>
                <a:cs typeface="+mn-cs"/>
              </a:rPr>
              <a:t>的？</a:t>
            </a:r>
            <a:endParaRPr lang="zh-CN" altLang="en-US" sz="2000" dirty="0"/>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36</a:t>
            </a:fld>
            <a:endParaRPr lang="en-US" altLang="zh-CN"/>
          </a:p>
        </p:txBody>
      </p:sp>
      <p:sp>
        <p:nvSpPr>
          <p:cNvPr id="5" name="Text Box 3"/>
          <p:cNvSpPr txBox="1">
            <a:spLocks noChangeArrowheads="1"/>
          </p:cNvSpPr>
          <p:nvPr/>
        </p:nvSpPr>
        <p:spPr bwMode="auto">
          <a:xfrm>
            <a:off x="609600" y="5257800"/>
            <a:ext cx="7772400" cy="830997"/>
          </a:xfrm>
          <a:prstGeom prst="rect">
            <a:avLst/>
          </a:prstGeom>
          <a:solidFill>
            <a:srgbClr val="CCCCFF"/>
          </a:solidFill>
          <a:ln w="19050">
            <a:solidFill>
              <a:srgbClr val="0000FF"/>
            </a:solidFill>
            <a:miter lim="800000"/>
            <a:headEnd/>
            <a:tailEnd/>
          </a:ln>
          <a:effectLst/>
        </p:spPr>
        <p:txBody>
          <a:bodyPr wrap="square">
            <a:spAutoFit/>
          </a:bodyPr>
          <a:lstStyle/>
          <a:p>
            <a:pPr>
              <a:spcBef>
                <a:spcPct val="50000"/>
              </a:spcBef>
            </a:pPr>
            <a:r>
              <a:rPr lang="zh-CN" altLang="en-US" sz="2400" b="1" i="0" dirty="0">
                <a:solidFill>
                  <a:srgbClr val="0000FF"/>
                </a:solidFill>
                <a:latin typeface="黑体" pitchFamily="49" charset="-122"/>
                <a:ea typeface="黑体" pitchFamily="49" charset="-122"/>
              </a:rPr>
              <a:t>参与人员: </a:t>
            </a:r>
            <a:r>
              <a:rPr lang="zh-CN" altLang="en-US" sz="2400" b="1" i="0" dirty="0">
                <a:solidFill>
                  <a:srgbClr val="A50021"/>
                </a:solidFill>
                <a:latin typeface="黑体" pitchFamily="49" charset="-122"/>
                <a:ea typeface="黑体" pitchFamily="49" charset="-122"/>
              </a:rPr>
              <a:t>需求分析人员、设计人员、程序员、市场销售人员、公司工程管理人员、客户。</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选择测试方法</a:t>
            </a:r>
          </a:p>
        </p:txBody>
      </p:sp>
      <p:sp>
        <p:nvSpPr>
          <p:cNvPr id="3" name="内容占位符 2"/>
          <p:cNvSpPr>
            <a:spLocks noGrp="1"/>
          </p:cNvSpPr>
          <p:nvPr>
            <p:ph idx="1"/>
          </p:nvPr>
        </p:nvSpPr>
        <p:spPr/>
        <p:txBody>
          <a:bodyPr/>
          <a:lstStyle/>
          <a:p>
            <a:r>
              <a:rPr lang="zh-CN" altLang="en-US" dirty="0"/>
              <a:t>在不同的开发阶段，需要选择不同的测试方法：</a:t>
            </a:r>
            <a:endParaRPr lang="en-US" altLang="zh-CN" dirty="0"/>
          </a:p>
          <a:p>
            <a:pPr lvl="1"/>
            <a:r>
              <a:rPr lang="zh-CN" altLang="en-US" dirty="0"/>
              <a:t>需求分析阶段：</a:t>
            </a:r>
            <a:r>
              <a:rPr lang="zh-CN" altLang="en-US" dirty="0">
                <a:solidFill>
                  <a:srgbClr val="0000FF"/>
                </a:solidFill>
              </a:rPr>
              <a:t>静态测试</a:t>
            </a:r>
          </a:p>
          <a:p>
            <a:pPr lvl="1">
              <a:lnSpc>
                <a:spcPct val="120000"/>
              </a:lnSpc>
            </a:pPr>
            <a:r>
              <a:rPr lang="zh-CN" altLang="en-US" dirty="0"/>
              <a:t>概要设计与详细设计阶段：</a:t>
            </a:r>
            <a:r>
              <a:rPr lang="zh-CN" altLang="en-US" dirty="0">
                <a:solidFill>
                  <a:srgbClr val="0000FF"/>
                </a:solidFill>
              </a:rPr>
              <a:t>静态测试</a:t>
            </a:r>
            <a:r>
              <a:rPr lang="zh-CN" altLang="en-US" dirty="0"/>
              <a:t> </a:t>
            </a:r>
          </a:p>
          <a:p>
            <a:pPr lvl="1">
              <a:lnSpc>
                <a:spcPct val="120000"/>
              </a:lnSpc>
            </a:pPr>
            <a:r>
              <a:rPr lang="zh-CN" altLang="en-US" dirty="0"/>
              <a:t>编码和单元测试阶段：</a:t>
            </a:r>
            <a:r>
              <a:rPr lang="zh-CN" altLang="en-US" dirty="0">
                <a:solidFill>
                  <a:srgbClr val="0000FF"/>
                </a:solidFill>
              </a:rPr>
              <a:t>静态测试和动态测试、白盒测试</a:t>
            </a:r>
          </a:p>
          <a:p>
            <a:pPr lvl="1">
              <a:lnSpc>
                <a:spcPct val="120000"/>
              </a:lnSpc>
            </a:pPr>
            <a:r>
              <a:rPr lang="zh-CN" altLang="en-US" dirty="0"/>
              <a:t>集成测试阶段：</a:t>
            </a:r>
            <a:r>
              <a:rPr lang="zh-CN" altLang="en-US" dirty="0">
                <a:solidFill>
                  <a:srgbClr val="0000FF"/>
                </a:solidFill>
              </a:rPr>
              <a:t>动态测试、白盒测试、黑盒测试</a:t>
            </a:r>
            <a:r>
              <a:rPr lang="zh-CN" altLang="en-US" dirty="0"/>
              <a:t> </a:t>
            </a:r>
          </a:p>
          <a:p>
            <a:pPr lvl="1">
              <a:lnSpc>
                <a:spcPct val="120000"/>
              </a:lnSpc>
            </a:pPr>
            <a:r>
              <a:rPr lang="zh-CN" altLang="en-US" dirty="0"/>
              <a:t>系统测试阶段：</a:t>
            </a:r>
            <a:r>
              <a:rPr lang="zh-CN" altLang="en-US" dirty="0">
                <a:solidFill>
                  <a:srgbClr val="0000FF"/>
                </a:solidFill>
              </a:rPr>
              <a:t>动态测试、黑盒测试</a:t>
            </a:r>
          </a:p>
          <a:p>
            <a:pPr lvl="1">
              <a:lnSpc>
                <a:spcPct val="120000"/>
              </a:lnSpc>
            </a:pPr>
            <a:r>
              <a:rPr lang="zh-CN" altLang="en-US" dirty="0"/>
              <a:t>验收测试阶段：</a:t>
            </a:r>
            <a:r>
              <a:rPr lang="zh-CN" altLang="en-US" dirty="0">
                <a:solidFill>
                  <a:srgbClr val="0000FF"/>
                </a:solidFill>
              </a:rPr>
              <a:t>动态测试、黑盒测试</a:t>
            </a:r>
          </a:p>
          <a:p>
            <a:pPr lvl="1"/>
            <a:endParaRPr lang="en-US" altLang="zh-CN" dirty="0"/>
          </a:p>
          <a:p>
            <a:pPr lvl="1"/>
            <a:endParaRPr lang="zh-CN" altLang="en-US" dirty="0"/>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37</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定义测试标准</a:t>
            </a:r>
          </a:p>
        </p:txBody>
      </p:sp>
      <p:sp>
        <p:nvSpPr>
          <p:cNvPr id="3" name="内容占位符 2"/>
          <p:cNvSpPr>
            <a:spLocks noGrp="1"/>
          </p:cNvSpPr>
          <p:nvPr>
            <p:ph idx="1"/>
          </p:nvPr>
        </p:nvSpPr>
        <p:spPr/>
        <p:txBody>
          <a:bodyPr/>
          <a:lstStyle/>
          <a:p>
            <a:pPr>
              <a:lnSpc>
                <a:spcPct val="120000"/>
              </a:lnSpc>
            </a:pPr>
            <a:r>
              <a:rPr lang="zh-CN" altLang="en-US" dirty="0"/>
              <a:t>定义测试标准的目的是设置测试中遵循的规则。</a:t>
            </a:r>
          </a:p>
          <a:p>
            <a:pPr>
              <a:lnSpc>
                <a:spcPct val="120000"/>
              </a:lnSpc>
            </a:pPr>
            <a:r>
              <a:rPr lang="zh-CN" altLang="en-US" dirty="0"/>
              <a:t>需要制订以下几种标准：</a:t>
            </a:r>
          </a:p>
          <a:p>
            <a:pPr marL="760050" lvl="2" indent="-342900">
              <a:lnSpc>
                <a:spcPct val="120000"/>
              </a:lnSpc>
              <a:buClr>
                <a:srgbClr val="006600"/>
              </a:buClr>
              <a:buSzPct val="75000"/>
              <a:buFont typeface="Wingdings" pitchFamily="2" charset="2"/>
              <a:buChar char="l"/>
            </a:pPr>
            <a:r>
              <a:rPr lang="zh-CN" altLang="en-US" b="0" dirty="0">
                <a:latin typeface="楷体" pitchFamily="49" charset="-122"/>
                <a:ea typeface="楷体" pitchFamily="49" charset="-122"/>
                <a:cs typeface="+mn-cs"/>
              </a:rPr>
              <a:t>测试</a:t>
            </a:r>
            <a:r>
              <a:rPr lang="zh-CN" altLang="en-US" dirty="0">
                <a:solidFill>
                  <a:srgbClr val="0000FF"/>
                </a:solidFill>
                <a:latin typeface="楷体" pitchFamily="49" charset="-122"/>
                <a:ea typeface="楷体" pitchFamily="49" charset="-122"/>
                <a:cs typeface="+mn-cs"/>
              </a:rPr>
              <a:t>入口</a:t>
            </a:r>
            <a:r>
              <a:rPr lang="zh-CN" altLang="en-US" b="0" dirty="0">
                <a:latin typeface="楷体" pitchFamily="49" charset="-122"/>
                <a:ea typeface="楷体" pitchFamily="49" charset="-122"/>
                <a:cs typeface="+mn-cs"/>
              </a:rPr>
              <a:t>标准</a:t>
            </a:r>
          </a:p>
          <a:p>
            <a:pPr marL="760050" lvl="2" indent="-342900">
              <a:lnSpc>
                <a:spcPct val="120000"/>
              </a:lnSpc>
              <a:buClr>
                <a:srgbClr val="006600"/>
              </a:buClr>
              <a:buSzPct val="75000"/>
              <a:buFont typeface="Wingdings" pitchFamily="2" charset="2"/>
              <a:buChar char="l"/>
            </a:pPr>
            <a:r>
              <a:rPr lang="zh-CN" altLang="en-US" b="0" dirty="0">
                <a:latin typeface="楷体" pitchFamily="49" charset="-122"/>
                <a:ea typeface="楷体" pitchFamily="49" charset="-122"/>
                <a:cs typeface="+mn-cs"/>
              </a:rPr>
              <a:t>测试</a:t>
            </a:r>
            <a:r>
              <a:rPr lang="zh-CN" altLang="en-US" dirty="0">
                <a:solidFill>
                  <a:srgbClr val="0000FF"/>
                </a:solidFill>
                <a:latin typeface="楷体" pitchFamily="49" charset="-122"/>
                <a:ea typeface="楷体" pitchFamily="49" charset="-122"/>
                <a:cs typeface="+mn-cs"/>
              </a:rPr>
              <a:t>暂停与继续</a:t>
            </a:r>
            <a:r>
              <a:rPr lang="zh-CN" altLang="en-US" b="0" dirty="0">
                <a:latin typeface="楷体" pitchFamily="49" charset="-122"/>
                <a:ea typeface="楷体" pitchFamily="49" charset="-122"/>
                <a:cs typeface="+mn-cs"/>
              </a:rPr>
              <a:t>标准</a:t>
            </a:r>
          </a:p>
          <a:p>
            <a:pPr marL="760050" lvl="2" indent="-342900">
              <a:lnSpc>
                <a:spcPct val="120000"/>
              </a:lnSpc>
              <a:buClr>
                <a:srgbClr val="006600"/>
              </a:buClr>
              <a:buSzPct val="75000"/>
              <a:buFont typeface="Wingdings" pitchFamily="2" charset="2"/>
              <a:buChar char="l"/>
            </a:pPr>
            <a:r>
              <a:rPr lang="zh-CN" altLang="en-US" b="0" dirty="0">
                <a:latin typeface="楷体" pitchFamily="49" charset="-122"/>
                <a:ea typeface="楷体" pitchFamily="49" charset="-122"/>
                <a:cs typeface="+mn-cs"/>
              </a:rPr>
              <a:t>测试</a:t>
            </a:r>
            <a:r>
              <a:rPr lang="zh-CN" altLang="en-US" dirty="0">
                <a:solidFill>
                  <a:srgbClr val="0000FF"/>
                </a:solidFill>
                <a:latin typeface="楷体" pitchFamily="49" charset="-122"/>
                <a:ea typeface="楷体" pitchFamily="49" charset="-122"/>
                <a:cs typeface="+mn-cs"/>
              </a:rPr>
              <a:t>出口</a:t>
            </a:r>
            <a:r>
              <a:rPr lang="zh-CN" altLang="en-US" b="0" dirty="0">
                <a:latin typeface="楷体" pitchFamily="49" charset="-122"/>
                <a:ea typeface="楷体" pitchFamily="49" charset="-122"/>
                <a:cs typeface="+mn-cs"/>
              </a:rPr>
              <a:t>标准</a:t>
            </a:r>
          </a:p>
          <a:p>
            <a:endParaRPr lang="zh-CN" altLang="en-US" dirty="0"/>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38</a:t>
            </a:fld>
            <a:endParaRPr lang="en-US" altLang="zh-CN"/>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定义测试标准</a:t>
            </a:r>
          </a:p>
        </p:txBody>
      </p:sp>
      <p:sp>
        <p:nvSpPr>
          <p:cNvPr id="3" name="内容占位符 2"/>
          <p:cNvSpPr>
            <a:spLocks noGrp="1"/>
          </p:cNvSpPr>
          <p:nvPr>
            <p:ph idx="1"/>
          </p:nvPr>
        </p:nvSpPr>
        <p:spPr/>
        <p:txBody>
          <a:bodyPr/>
          <a:lstStyle/>
          <a:p>
            <a:r>
              <a:rPr lang="zh-CN" altLang="en-US"/>
              <a:t>测试的入口标准</a:t>
            </a:r>
            <a:endParaRPr lang="en-US" altLang="zh-CN"/>
          </a:p>
          <a:p>
            <a:pPr lvl="1">
              <a:lnSpc>
                <a:spcPct val="120000"/>
              </a:lnSpc>
            </a:pPr>
            <a:r>
              <a:rPr lang="zh-CN" altLang="en-US"/>
              <a:t>在什么情况下可以开始某个阶段的测试?   </a:t>
            </a:r>
          </a:p>
          <a:p>
            <a:pPr lvl="1">
              <a:lnSpc>
                <a:spcPct val="120000"/>
              </a:lnSpc>
            </a:pPr>
            <a:r>
              <a:rPr lang="zh-CN" altLang="en-US"/>
              <a:t>测试的入口标准，指的是</a:t>
            </a:r>
            <a:r>
              <a:rPr lang="zh-CN" altLang="en-US" b="1">
                <a:solidFill>
                  <a:srgbClr val="0000FF"/>
                </a:solidFill>
              </a:rPr>
              <a:t>在开始某个阶段测试之前，需要完成的工作</a:t>
            </a:r>
            <a:r>
              <a:rPr lang="zh-CN" altLang="en-US"/>
              <a:t>。</a:t>
            </a:r>
          </a:p>
          <a:p>
            <a:pPr lvl="1">
              <a:lnSpc>
                <a:spcPct val="120000"/>
              </a:lnSpc>
            </a:pPr>
            <a:r>
              <a:rPr lang="zh-CN" altLang="en-US"/>
              <a:t>不同的公司、不同的项目、不同的测试阶段所需要的入口标准是有所差异的，需要测试人员根据实际情况，会同项目组其他成员制定入口标准。</a:t>
            </a:r>
          </a:p>
          <a:p>
            <a:endParaRPr lang="zh-CN" altLang="en-US"/>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39</a:t>
            </a:fld>
            <a:endParaRPr lang="en-US" altLang="zh-CN"/>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什么是测试计划？</a:t>
            </a:r>
          </a:p>
        </p:txBody>
      </p:sp>
      <p:sp>
        <p:nvSpPr>
          <p:cNvPr id="3" name="内容占位符 2"/>
          <p:cNvSpPr>
            <a:spLocks noGrp="1"/>
          </p:cNvSpPr>
          <p:nvPr>
            <p:ph idx="1"/>
          </p:nvPr>
        </p:nvSpPr>
        <p:spPr>
          <a:xfrm>
            <a:off x="358775" y="2819400"/>
            <a:ext cx="8556625" cy="3124200"/>
          </a:xfrm>
        </p:spPr>
        <p:txBody>
          <a:bodyPr/>
          <a:lstStyle/>
          <a:p>
            <a:r>
              <a:rPr lang="zh-CN" altLang="zh-CN" sz="2600">
                <a:solidFill>
                  <a:srgbClr val="0000FF"/>
                </a:solidFill>
              </a:rPr>
              <a:t>测试</a:t>
            </a:r>
            <a:r>
              <a:rPr lang="zh-CN" altLang="en-US" sz="2600">
                <a:solidFill>
                  <a:srgbClr val="0000FF"/>
                </a:solidFill>
              </a:rPr>
              <a:t>计划</a:t>
            </a:r>
            <a:r>
              <a:rPr lang="zh-CN" altLang="en-US" sz="2600"/>
              <a:t>是项目计划的组成部分。</a:t>
            </a:r>
          </a:p>
          <a:p>
            <a:r>
              <a:rPr lang="zh-CN" altLang="zh-CN" sz="2600">
                <a:solidFill>
                  <a:srgbClr val="0000FF"/>
                </a:solidFill>
              </a:rPr>
              <a:t>测试</a:t>
            </a:r>
            <a:r>
              <a:rPr lang="zh-CN" altLang="en-US" sz="2600">
                <a:solidFill>
                  <a:srgbClr val="0000FF"/>
                </a:solidFill>
              </a:rPr>
              <a:t>计划</a:t>
            </a:r>
            <a:r>
              <a:rPr lang="zh-CN" altLang="en-US" sz="2600"/>
              <a:t>依赖于软件组织过程、质量文化和方针。</a:t>
            </a:r>
            <a:endParaRPr lang="zh-CN" altLang="zh-CN" sz="2600"/>
          </a:p>
          <a:p>
            <a:r>
              <a:rPr lang="zh-CN" altLang="zh-CN" sz="2600">
                <a:solidFill>
                  <a:srgbClr val="0000FF"/>
                </a:solidFill>
              </a:rPr>
              <a:t>测试</a:t>
            </a:r>
            <a:r>
              <a:rPr lang="zh-CN" altLang="en-US" sz="2600">
                <a:solidFill>
                  <a:srgbClr val="0000FF"/>
                </a:solidFill>
              </a:rPr>
              <a:t>计划</a:t>
            </a:r>
            <a:r>
              <a:rPr lang="zh-CN" altLang="en-US" sz="2600"/>
              <a:t>是指导今后一系列测试活动的文件。</a:t>
            </a:r>
            <a:endParaRPr lang="zh-CN" altLang="zh-CN" sz="2600"/>
          </a:p>
          <a:p>
            <a:r>
              <a:rPr lang="zh-CN" altLang="en-US" sz="2600">
                <a:solidFill>
                  <a:srgbClr val="0000FF"/>
                </a:solidFill>
              </a:rPr>
              <a:t>测试计划</a:t>
            </a:r>
            <a:r>
              <a:rPr lang="zh-CN" altLang="en-US" sz="2600"/>
              <a:t>是一个过程，随项目的进展不断更新。</a:t>
            </a:r>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4</a:t>
            </a:fld>
            <a:endParaRPr lang="en-US" altLang="zh-CN"/>
          </a:p>
        </p:txBody>
      </p:sp>
      <p:sp>
        <p:nvSpPr>
          <p:cNvPr id="5" name="Rectangle 4"/>
          <p:cNvSpPr>
            <a:spLocks noChangeArrowheads="1"/>
          </p:cNvSpPr>
          <p:nvPr/>
        </p:nvSpPr>
        <p:spPr bwMode="auto">
          <a:xfrm>
            <a:off x="609600" y="1295400"/>
            <a:ext cx="7775575" cy="884070"/>
          </a:xfrm>
          <a:prstGeom prst="rect">
            <a:avLst/>
          </a:prstGeom>
          <a:solidFill>
            <a:schemeClr val="accent1">
              <a:lumMod val="50000"/>
            </a:schemeClr>
          </a:solidFill>
          <a:ln w="9525">
            <a:solidFill>
              <a:srgbClr val="FFC000"/>
            </a:solidFill>
            <a:miter lim="800000"/>
            <a:headEnd/>
            <a:tailEnd/>
          </a:ln>
        </p:spPr>
        <p:txBody>
          <a:bodyPr wrap="square" lIns="72000" tIns="72000" rIns="72000" bIns="72000">
            <a:spAutoFit/>
          </a:bodyPr>
          <a:lstStyle/>
          <a:p>
            <a:r>
              <a:rPr lang="zh-CN" altLang="en-US" sz="2400" b="1" i="0">
                <a:solidFill>
                  <a:srgbClr val="FFFF00"/>
                </a:solidFill>
                <a:ea typeface="楷体_GB2312" pitchFamily="49" charset="-122"/>
              </a:rPr>
              <a:t>    </a:t>
            </a:r>
            <a:r>
              <a:rPr lang="zh-CN" altLang="en-US" sz="2400" b="1" i="0">
                <a:solidFill>
                  <a:srgbClr val="FFFFFF"/>
                </a:solidFill>
                <a:ea typeface="楷体_GB2312" pitchFamily="49" charset="-122"/>
              </a:rPr>
              <a:t>子曰：</a:t>
            </a:r>
            <a:r>
              <a:rPr lang="zh-CN" altLang="en-US" sz="2400" b="1" i="0">
                <a:solidFill>
                  <a:srgbClr val="FFFF00"/>
                </a:solidFill>
                <a:ea typeface="楷体_GB2312" pitchFamily="49" charset="-122"/>
              </a:rPr>
              <a:t>凡事预则立，不预则废</a:t>
            </a:r>
            <a:r>
              <a:rPr lang="zh-CN" altLang="en-US" sz="2400" b="1" i="0">
                <a:solidFill>
                  <a:srgbClr val="FFFFFF"/>
                </a:solidFill>
                <a:ea typeface="楷体_GB2312" pitchFamily="49" charset="-122"/>
              </a:rPr>
              <a:t>，预即是计划。要想成功完成软件测试这项工作，必须首先建立测试计划。</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定义测试标准</a:t>
            </a:r>
          </a:p>
        </p:txBody>
      </p:sp>
      <p:sp>
        <p:nvSpPr>
          <p:cNvPr id="3" name="内容占位符 2"/>
          <p:cNvSpPr>
            <a:spLocks noGrp="1"/>
          </p:cNvSpPr>
          <p:nvPr>
            <p:ph idx="1"/>
          </p:nvPr>
        </p:nvSpPr>
        <p:spPr/>
        <p:txBody>
          <a:bodyPr/>
          <a:lstStyle/>
          <a:p>
            <a:r>
              <a:rPr lang="zh-CN" altLang="en-US" dirty="0"/>
              <a:t>测试的入口标准</a:t>
            </a:r>
            <a:endParaRPr lang="en-US" altLang="zh-CN" dirty="0"/>
          </a:p>
          <a:p>
            <a:pPr>
              <a:lnSpc>
                <a:spcPct val="120000"/>
              </a:lnSpc>
            </a:pPr>
            <a:r>
              <a:rPr lang="zh-CN" altLang="en-US" dirty="0"/>
              <a:t>实例：如在</a:t>
            </a:r>
            <a:r>
              <a:rPr lang="zh-CN" altLang="en-US" dirty="0">
                <a:solidFill>
                  <a:srgbClr val="0000FF"/>
                </a:solidFill>
              </a:rPr>
              <a:t>开始系统测试之前</a:t>
            </a:r>
            <a:r>
              <a:rPr lang="zh-CN" altLang="en-US" dirty="0"/>
              <a:t>，需要完成的工作：</a:t>
            </a:r>
          </a:p>
          <a:p>
            <a:pPr lvl="1">
              <a:lnSpc>
                <a:spcPct val="120000"/>
              </a:lnSpc>
            </a:pPr>
            <a:r>
              <a:rPr lang="zh-CN" altLang="en-US" dirty="0"/>
              <a:t>完整的软件包(指软件安装光盘和相应的手册)；</a:t>
            </a:r>
          </a:p>
          <a:p>
            <a:pPr lvl="1">
              <a:lnSpc>
                <a:spcPct val="120000"/>
              </a:lnSpc>
            </a:pPr>
            <a:r>
              <a:rPr lang="zh-CN" altLang="en-US" dirty="0"/>
              <a:t>系统测试计划；</a:t>
            </a:r>
          </a:p>
          <a:p>
            <a:pPr lvl="1">
              <a:lnSpc>
                <a:spcPct val="120000"/>
              </a:lnSpc>
            </a:pPr>
            <a:r>
              <a:rPr lang="zh-CN" altLang="en-US" dirty="0"/>
              <a:t>测试数据；</a:t>
            </a:r>
          </a:p>
          <a:p>
            <a:pPr lvl="1">
              <a:lnSpc>
                <a:spcPct val="120000"/>
              </a:lnSpc>
            </a:pPr>
            <a:r>
              <a:rPr lang="zh-CN" altLang="en-US" dirty="0"/>
              <a:t>所需要的测试环境；</a:t>
            </a:r>
          </a:p>
          <a:p>
            <a:pPr lvl="1">
              <a:lnSpc>
                <a:spcPct val="120000"/>
              </a:lnSpc>
            </a:pPr>
            <a:r>
              <a:rPr lang="zh-CN" altLang="en-US" dirty="0"/>
              <a:t>软件已经通过了集成测试。</a:t>
            </a:r>
            <a:endParaRPr lang="en-US" altLang="zh-CN" dirty="0"/>
          </a:p>
          <a:p>
            <a:pPr>
              <a:lnSpc>
                <a:spcPct val="120000"/>
              </a:lnSpc>
            </a:pPr>
            <a:endParaRPr lang="zh-CN" altLang="en-US" sz="2800" dirty="0">
              <a:latin typeface="黑体" pitchFamily="49" charset="-122"/>
              <a:ea typeface="黑体" pitchFamily="49" charset="-122"/>
              <a:cs typeface="+mn-cs"/>
            </a:endParaRPr>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40</a:t>
            </a:fld>
            <a:endParaRPr lang="en-US" altLang="zh-CN"/>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定义测试标准</a:t>
            </a:r>
          </a:p>
        </p:txBody>
      </p:sp>
      <p:sp>
        <p:nvSpPr>
          <p:cNvPr id="3" name="内容占位符 2"/>
          <p:cNvSpPr>
            <a:spLocks noGrp="1"/>
          </p:cNvSpPr>
          <p:nvPr>
            <p:ph idx="1"/>
          </p:nvPr>
        </p:nvSpPr>
        <p:spPr/>
        <p:txBody>
          <a:bodyPr/>
          <a:lstStyle/>
          <a:p>
            <a:r>
              <a:rPr lang="zh-CN" altLang="en-US" dirty="0"/>
              <a:t>测试暂停与继续标准</a:t>
            </a:r>
            <a:endParaRPr lang="en-US" altLang="zh-CN" dirty="0"/>
          </a:p>
          <a:p>
            <a:pPr lvl="1">
              <a:lnSpc>
                <a:spcPct val="150000"/>
              </a:lnSpc>
            </a:pPr>
            <a:r>
              <a:rPr lang="zh-CN" altLang="en-US" b="1" dirty="0">
                <a:solidFill>
                  <a:srgbClr val="0000FF"/>
                </a:solidFill>
              </a:rPr>
              <a:t>测试暂停标准</a:t>
            </a:r>
            <a:r>
              <a:rPr lang="zh-CN" altLang="en-US" dirty="0"/>
              <a:t>就是定义在什么情况下，测试工作需要暂时停止。</a:t>
            </a:r>
          </a:p>
          <a:p>
            <a:pPr lvl="2">
              <a:lnSpc>
                <a:spcPct val="150000"/>
              </a:lnSpc>
            </a:pPr>
            <a:r>
              <a:rPr lang="zh-CN" altLang="en-US" dirty="0"/>
              <a:t> </a:t>
            </a:r>
            <a:r>
              <a:rPr lang="zh-CN" altLang="en-US" sz="2000" b="0" dirty="0"/>
              <a:t>例如，发现缺陷数目较多，测试环境未能准备好；测试工具未能准备好或者未完成人员培训。</a:t>
            </a:r>
            <a:endParaRPr lang="zh-CN" altLang="en-US" b="0" dirty="0"/>
          </a:p>
          <a:p>
            <a:pPr lvl="1">
              <a:lnSpc>
                <a:spcPct val="150000"/>
              </a:lnSpc>
            </a:pPr>
            <a:r>
              <a:rPr lang="zh-CN" altLang="en-US" b="1" dirty="0">
                <a:solidFill>
                  <a:srgbClr val="0000FF"/>
                </a:solidFill>
              </a:rPr>
              <a:t>测试继续标准</a:t>
            </a:r>
            <a:r>
              <a:rPr lang="zh-CN" altLang="en-US" dirty="0"/>
              <a:t>说明的是，当问题被解决，而且能够有方法确认被解决了之后，测试可以继续进行。</a:t>
            </a:r>
          </a:p>
          <a:p>
            <a:endParaRPr lang="zh-CN" altLang="en-US" dirty="0"/>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41</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定义测试标准</a:t>
            </a:r>
          </a:p>
        </p:txBody>
      </p:sp>
      <p:sp>
        <p:nvSpPr>
          <p:cNvPr id="3" name="内容占位符 2"/>
          <p:cNvSpPr>
            <a:spLocks noGrp="1"/>
          </p:cNvSpPr>
          <p:nvPr>
            <p:ph idx="1"/>
          </p:nvPr>
        </p:nvSpPr>
        <p:spPr/>
        <p:txBody>
          <a:bodyPr/>
          <a:lstStyle/>
          <a:p>
            <a:pPr>
              <a:lnSpc>
                <a:spcPct val="150000"/>
              </a:lnSpc>
            </a:pPr>
            <a:r>
              <a:rPr lang="zh-CN" altLang="en-US" dirty="0"/>
              <a:t>测试出口标准</a:t>
            </a:r>
            <a:endParaRPr lang="en-US" altLang="zh-CN" dirty="0"/>
          </a:p>
          <a:p>
            <a:pPr lvl="1">
              <a:lnSpc>
                <a:spcPct val="150000"/>
              </a:lnSpc>
            </a:pPr>
            <a:r>
              <a:rPr lang="zh-CN" altLang="en-US" dirty="0"/>
              <a:t>定义在什么情况下可以结束某个阶段的测试。</a:t>
            </a:r>
          </a:p>
          <a:p>
            <a:pPr lvl="1">
              <a:lnSpc>
                <a:spcPct val="150000"/>
              </a:lnSpc>
            </a:pPr>
            <a:r>
              <a:rPr lang="zh-CN" altLang="en-US" dirty="0"/>
              <a:t>以系统测试阶段为例，在测试出口标准中，就会要求</a:t>
            </a:r>
            <a:r>
              <a:rPr lang="zh-CN" altLang="en-US" b="1" dirty="0">
                <a:solidFill>
                  <a:srgbClr val="0000FF"/>
                </a:solidFill>
              </a:rPr>
              <a:t>所有的测试案例都已经被执行</a:t>
            </a:r>
            <a:r>
              <a:rPr lang="zh-CN" altLang="en-US" dirty="0"/>
              <a:t>，并且未能通过的测试案例小于某个数值。     </a:t>
            </a:r>
          </a:p>
          <a:p>
            <a:pPr>
              <a:lnSpc>
                <a:spcPct val="150000"/>
              </a:lnSpc>
            </a:pPr>
            <a:endParaRPr lang="zh-CN" altLang="en-US" dirty="0"/>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42</a:t>
            </a:fld>
            <a:endParaRPr lang="en-US" altLang="zh-CN"/>
          </a:p>
        </p:txBody>
      </p:sp>
      <p:sp>
        <p:nvSpPr>
          <p:cNvPr id="5" name="Text Box 4"/>
          <p:cNvSpPr txBox="1">
            <a:spLocks noChangeArrowheads="1"/>
          </p:cNvSpPr>
          <p:nvPr/>
        </p:nvSpPr>
        <p:spPr bwMode="auto">
          <a:xfrm>
            <a:off x="1066800" y="4510087"/>
            <a:ext cx="7239000" cy="823913"/>
          </a:xfrm>
          <a:prstGeom prst="rect">
            <a:avLst/>
          </a:prstGeom>
          <a:noFill/>
          <a:ln w="15875">
            <a:solidFill>
              <a:srgbClr val="0000FF"/>
            </a:solidFill>
            <a:miter lim="800000"/>
            <a:headEnd/>
            <a:tailEnd/>
          </a:ln>
        </p:spPr>
        <p:txBody>
          <a:bodyPr>
            <a:spAutoFit/>
          </a:bodyPr>
          <a:lstStyle/>
          <a:p>
            <a:r>
              <a:rPr lang="zh-CN" altLang="en-US" sz="2400" b="1" dirty="0">
                <a:solidFill>
                  <a:srgbClr val="FF0000"/>
                </a:solidFill>
                <a:latin typeface="Arial" charset="0"/>
                <a:ea typeface="宋体" charset="-122"/>
              </a:rPr>
              <a:t>问题：一个阶段的出口标准和下个阶段的入口标准是不是一样的？</a:t>
            </a:r>
            <a:endParaRPr lang="zh-CN" altLang="en-US" sz="2400" dirty="0">
              <a:solidFill>
                <a:srgbClr val="FF0000"/>
              </a:solidFill>
              <a:ea typeface="宋体"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选择测试工具</a:t>
            </a:r>
          </a:p>
        </p:txBody>
      </p:sp>
      <p:sp>
        <p:nvSpPr>
          <p:cNvPr id="3" name="内容占位符 2"/>
          <p:cNvSpPr>
            <a:spLocks noGrp="1"/>
          </p:cNvSpPr>
          <p:nvPr>
            <p:ph idx="1"/>
          </p:nvPr>
        </p:nvSpPr>
        <p:spPr/>
        <p:txBody>
          <a:bodyPr/>
          <a:lstStyle/>
          <a:p>
            <a:pPr>
              <a:lnSpc>
                <a:spcPct val="150000"/>
              </a:lnSpc>
            </a:pPr>
            <a:r>
              <a:rPr lang="zh-CN" altLang="en-US" dirty="0"/>
              <a:t>在制定测试计划时，需要确定：</a:t>
            </a:r>
            <a:endParaRPr lang="en-US" altLang="zh-CN" dirty="0"/>
          </a:p>
          <a:p>
            <a:pPr lvl="1">
              <a:lnSpc>
                <a:spcPct val="150000"/>
              </a:lnSpc>
            </a:pPr>
            <a:r>
              <a:rPr lang="zh-CN" altLang="en-US" dirty="0"/>
              <a:t>在本项目的测试过程中，是否使用自动化测试工具；</a:t>
            </a:r>
            <a:endParaRPr lang="en-US" altLang="zh-CN" dirty="0"/>
          </a:p>
          <a:p>
            <a:pPr lvl="1">
              <a:lnSpc>
                <a:spcPct val="150000"/>
              </a:lnSpc>
            </a:pPr>
            <a:r>
              <a:rPr lang="zh-CN" altLang="en-US" dirty="0"/>
              <a:t>如果使用，</a:t>
            </a:r>
            <a:r>
              <a:rPr lang="zh-CN" altLang="en-US" dirty="0">
                <a:solidFill>
                  <a:srgbClr val="0000FF"/>
                </a:solidFill>
              </a:rPr>
              <a:t>在什么阶段，使用哪种测试工具</a:t>
            </a:r>
            <a:r>
              <a:rPr lang="zh-CN" altLang="en-US" dirty="0"/>
              <a:t>。</a:t>
            </a:r>
            <a:endParaRPr lang="en-US" altLang="zh-CN" dirty="0"/>
          </a:p>
          <a:p>
            <a:pPr>
              <a:lnSpc>
                <a:spcPct val="150000"/>
              </a:lnSpc>
            </a:pPr>
            <a:r>
              <a:rPr lang="zh-CN" altLang="en-US" dirty="0"/>
              <a:t>在有些情况下，完全的人工测试并不可行，也没有合适的自动化测试工具，就需要</a:t>
            </a:r>
            <a:r>
              <a:rPr lang="zh-CN" altLang="en-US" dirty="0">
                <a:solidFill>
                  <a:srgbClr val="FF0000"/>
                </a:solidFill>
              </a:rPr>
              <a:t>编写相应的测试软件</a:t>
            </a:r>
            <a:r>
              <a:rPr lang="zh-CN" altLang="en-US" dirty="0"/>
              <a:t>。</a:t>
            </a:r>
          </a:p>
          <a:p>
            <a:pPr>
              <a:lnSpc>
                <a:spcPct val="150000"/>
              </a:lnSpc>
            </a:pPr>
            <a:endParaRPr lang="zh-CN" altLang="en-US" dirty="0"/>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43</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t>测试计划的制定</a:t>
            </a:r>
            <a:r>
              <a:rPr lang="zh-CN" altLang="en-US"/>
              <a:t>过程</a:t>
            </a:r>
          </a:p>
        </p:txBody>
      </p:sp>
      <p:sp>
        <p:nvSpPr>
          <p:cNvPr id="8195" name="页脚占位符 3"/>
          <p:cNvSpPr>
            <a:spLocks noGrp="1"/>
          </p:cNvSpPr>
          <p:nvPr>
            <p:ph type="ftr" sz="quarter" idx="10"/>
          </p:nvPr>
        </p:nvSpPr>
        <p:spPr>
          <a:noFill/>
        </p:spPr>
        <p:txBody>
          <a:bodyPr/>
          <a:lstStyle/>
          <a:p>
            <a:fld id="{85D483DB-B415-493C-B73C-69CB55664A9E}" type="slidenum">
              <a:rPr lang="en-US" altLang="zh-CN" smtClean="0"/>
              <a:pPr/>
              <a:t>44</a:t>
            </a:fld>
            <a:endParaRPr lang="en-US" altLang="zh-CN"/>
          </a:p>
        </p:txBody>
      </p:sp>
      <p:sp>
        <p:nvSpPr>
          <p:cNvPr id="5" name="Text Box 4"/>
          <p:cNvSpPr txBox="1">
            <a:spLocks noChangeArrowheads="1"/>
          </p:cNvSpPr>
          <p:nvPr/>
        </p:nvSpPr>
        <p:spPr bwMode="auto">
          <a:xfrm>
            <a:off x="1104900" y="1143000"/>
            <a:ext cx="1943100" cy="769938"/>
          </a:xfrm>
          <a:prstGeom prst="rect">
            <a:avLst/>
          </a:prstGeom>
          <a:solidFill>
            <a:schemeClr val="accent2">
              <a:lumMod val="75000"/>
              <a:alpha val="30000"/>
            </a:schemeClr>
          </a:solidFill>
          <a:ln w="12700">
            <a:solidFill>
              <a:srgbClr val="000000"/>
            </a:solidFill>
            <a:miter lim="800000"/>
            <a:headEnd/>
            <a:tailEnd/>
          </a:ln>
        </p:spPr>
        <p:txBody>
          <a:bodyPr anchor="ctr" anchorCtr="1"/>
          <a:lstStyle/>
          <a:p>
            <a:pPr algn="ctr"/>
            <a:r>
              <a:rPr lang="zh-CN" altLang="en-US" sz="2400" b="1" i="0">
                <a:solidFill>
                  <a:srgbClr val="FFFFFF"/>
                </a:solidFill>
                <a:latin typeface="仿宋" pitchFamily="49" charset="-122"/>
                <a:ea typeface="仿宋" pitchFamily="49" charset="-122"/>
              </a:rPr>
              <a:t>分析和测试软件需求</a:t>
            </a:r>
          </a:p>
        </p:txBody>
      </p:sp>
      <p:sp>
        <p:nvSpPr>
          <p:cNvPr id="6" name="Text Box 5"/>
          <p:cNvSpPr txBox="1">
            <a:spLocks noChangeArrowheads="1"/>
          </p:cNvSpPr>
          <p:nvPr/>
        </p:nvSpPr>
        <p:spPr bwMode="auto">
          <a:xfrm>
            <a:off x="1104900" y="2209403"/>
            <a:ext cx="1943100" cy="769937"/>
          </a:xfrm>
          <a:prstGeom prst="rect">
            <a:avLst/>
          </a:prstGeom>
          <a:solidFill>
            <a:srgbClr val="A50021">
              <a:alpha val="30000"/>
            </a:srgbClr>
          </a:solidFill>
          <a:ln w="12700">
            <a:solidFill>
              <a:srgbClr val="000000"/>
            </a:solidFill>
            <a:miter lim="800000"/>
            <a:headEnd/>
            <a:tailEnd/>
          </a:ln>
        </p:spPr>
        <p:txBody>
          <a:bodyPr anchor="ctr" anchorCtr="1"/>
          <a:lstStyle/>
          <a:p>
            <a:pPr algn="ctr"/>
            <a:r>
              <a:rPr lang="zh-TW" altLang="en-US" sz="2400" b="1" i="0">
                <a:solidFill>
                  <a:srgbClr val="FFFFFF"/>
                </a:solidFill>
                <a:latin typeface="仿宋" pitchFamily="49" charset="-122"/>
                <a:ea typeface="仿宋" pitchFamily="49" charset="-122"/>
              </a:rPr>
              <a:t>定义</a:t>
            </a:r>
            <a:endParaRPr lang="en-US" altLang="zh-TW" sz="2400" b="1" i="0">
              <a:solidFill>
                <a:srgbClr val="FFFFFF"/>
              </a:solidFill>
              <a:latin typeface="仿宋" pitchFamily="49" charset="-122"/>
              <a:ea typeface="仿宋" pitchFamily="49" charset="-122"/>
            </a:endParaRPr>
          </a:p>
          <a:p>
            <a:pPr algn="ctr"/>
            <a:r>
              <a:rPr lang="zh-TW" altLang="en-US" sz="2400" b="1" i="0">
                <a:solidFill>
                  <a:srgbClr val="FFFFFF"/>
                </a:solidFill>
                <a:latin typeface="仿宋" pitchFamily="49" charset="-122"/>
                <a:ea typeface="仿宋" pitchFamily="49" charset="-122"/>
              </a:rPr>
              <a:t>测试策略</a:t>
            </a:r>
          </a:p>
        </p:txBody>
      </p:sp>
      <p:sp>
        <p:nvSpPr>
          <p:cNvPr id="7" name="Text Box 6"/>
          <p:cNvSpPr txBox="1">
            <a:spLocks noChangeArrowheads="1"/>
          </p:cNvSpPr>
          <p:nvPr/>
        </p:nvSpPr>
        <p:spPr bwMode="auto">
          <a:xfrm>
            <a:off x="1104900" y="3275805"/>
            <a:ext cx="1943100" cy="771525"/>
          </a:xfrm>
          <a:prstGeom prst="rect">
            <a:avLst/>
          </a:prstGeom>
          <a:solidFill>
            <a:schemeClr val="tx1">
              <a:lumMod val="85000"/>
              <a:lumOff val="15000"/>
            </a:schemeClr>
          </a:solidFill>
          <a:ln w="12700">
            <a:solidFill>
              <a:srgbClr val="000000"/>
            </a:solidFill>
            <a:miter lim="800000"/>
            <a:headEnd/>
            <a:tailEnd/>
          </a:ln>
        </p:spPr>
        <p:txBody>
          <a:bodyPr anchor="ctr" anchorCtr="1"/>
          <a:lstStyle/>
          <a:p>
            <a:pPr algn="ctr"/>
            <a:r>
              <a:rPr lang="zh-CN" altLang="en-US" sz="2400" b="1" i="0">
                <a:solidFill>
                  <a:srgbClr val="FFFFFF"/>
                </a:solidFill>
                <a:latin typeface="仿宋" pitchFamily="49" charset="-122"/>
                <a:ea typeface="仿宋" pitchFamily="49" charset="-122"/>
              </a:rPr>
              <a:t>定义</a:t>
            </a:r>
            <a:endParaRPr lang="en-US" altLang="zh-CN" sz="2400" b="1" i="0">
              <a:solidFill>
                <a:srgbClr val="FFFFFF"/>
              </a:solidFill>
              <a:latin typeface="仿宋" pitchFamily="49" charset="-122"/>
              <a:ea typeface="仿宋" pitchFamily="49" charset="-122"/>
            </a:endParaRPr>
          </a:p>
          <a:p>
            <a:pPr algn="ctr"/>
            <a:r>
              <a:rPr lang="zh-CN" altLang="en-US" sz="2400" b="1" i="0">
                <a:solidFill>
                  <a:srgbClr val="FFFFFF"/>
                </a:solidFill>
                <a:latin typeface="仿宋" pitchFamily="49" charset="-122"/>
                <a:ea typeface="仿宋" pitchFamily="49" charset="-122"/>
              </a:rPr>
              <a:t>测试环境</a:t>
            </a:r>
          </a:p>
        </p:txBody>
      </p:sp>
      <p:sp>
        <p:nvSpPr>
          <p:cNvPr id="8" name="Text Box 7"/>
          <p:cNvSpPr txBox="1">
            <a:spLocks noChangeArrowheads="1"/>
          </p:cNvSpPr>
          <p:nvPr/>
        </p:nvSpPr>
        <p:spPr bwMode="auto">
          <a:xfrm>
            <a:off x="1104900" y="4343795"/>
            <a:ext cx="1943100" cy="769938"/>
          </a:xfrm>
          <a:prstGeom prst="rect">
            <a:avLst/>
          </a:prstGeom>
          <a:solidFill>
            <a:srgbClr val="7030A0">
              <a:alpha val="30000"/>
            </a:srgbClr>
          </a:solidFill>
          <a:ln w="12700">
            <a:solidFill>
              <a:srgbClr val="000000"/>
            </a:solidFill>
            <a:miter lim="800000"/>
            <a:headEnd/>
            <a:tailEnd/>
          </a:ln>
        </p:spPr>
        <p:txBody>
          <a:bodyPr anchor="ctr" anchorCtr="1"/>
          <a:lstStyle/>
          <a:p>
            <a:pPr algn="ctr"/>
            <a:r>
              <a:rPr lang="zh-TW" altLang="en-US" sz="2400" b="1" i="0">
                <a:solidFill>
                  <a:srgbClr val="FFFFFF"/>
                </a:solidFill>
                <a:latin typeface="仿宋" pitchFamily="49" charset="-122"/>
                <a:ea typeface="仿宋" pitchFamily="49" charset="-122"/>
              </a:rPr>
              <a:t>定义</a:t>
            </a:r>
            <a:endParaRPr lang="en-US" altLang="zh-TW" sz="2400" b="1" i="0">
              <a:solidFill>
                <a:srgbClr val="FFFFFF"/>
              </a:solidFill>
              <a:latin typeface="仿宋" pitchFamily="49" charset="-122"/>
              <a:ea typeface="仿宋" pitchFamily="49" charset="-122"/>
            </a:endParaRPr>
          </a:p>
          <a:p>
            <a:pPr algn="ctr"/>
            <a:r>
              <a:rPr lang="zh-TW" altLang="en-US" sz="2400" b="1" i="0">
                <a:solidFill>
                  <a:srgbClr val="FFFFFF"/>
                </a:solidFill>
                <a:latin typeface="仿宋" pitchFamily="49" charset="-122"/>
                <a:ea typeface="仿宋" pitchFamily="49" charset="-122"/>
              </a:rPr>
              <a:t>测试管理</a:t>
            </a:r>
          </a:p>
        </p:txBody>
      </p:sp>
      <p:sp>
        <p:nvSpPr>
          <p:cNvPr id="9" name="Text Box 8"/>
          <p:cNvSpPr txBox="1">
            <a:spLocks noChangeArrowheads="1"/>
          </p:cNvSpPr>
          <p:nvPr/>
        </p:nvSpPr>
        <p:spPr bwMode="auto">
          <a:xfrm>
            <a:off x="1104901" y="5410200"/>
            <a:ext cx="1943100" cy="769937"/>
          </a:xfrm>
          <a:prstGeom prst="rect">
            <a:avLst/>
          </a:prstGeom>
          <a:solidFill>
            <a:srgbClr val="006600">
              <a:alpha val="30000"/>
            </a:srgbClr>
          </a:solidFill>
          <a:ln w="12700">
            <a:solidFill>
              <a:srgbClr val="000000"/>
            </a:solidFill>
            <a:miter lim="800000"/>
            <a:headEnd/>
            <a:tailEnd/>
          </a:ln>
        </p:spPr>
        <p:txBody>
          <a:bodyPr anchor="ctr" anchorCtr="1"/>
          <a:lstStyle/>
          <a:p>
            <a:r>
              <a:rPr lang="zh-TW" altLang="en-US" sz="2400" b="1" i="0">
                <a:solidFill>
                  <a:srgbClr val="FFFFFF"/>
                </a:solidFill>
                <a:latin typeface="仿宋" pitchFamily="49" charset="-122"/>
                <a:ea typeface="仿宋" pitchFamily="49" charset="-122"/>
              </a:rPr>
              <a:t>编写和审核</a:t>
            </a:r>
            <a:endParaRPr lang="en-US" altLang="zh-TW" sz="2400" b="1" i="0">
              <a:solidFill>
                <a:srgbClr val="FFFFFF"/>
              </a:solidFill>
              <a:latin typeface="仿宋" pitchFamily="49" charset="-122"/>
              <a:ea typeface="仿宋" pitchFamily="49" charset="-122"/>
            </a:endParaRPr>
          </a:p>
          <a:p>
            <a:r>
              <a:rPr lang="zh-TW" altLang="en-US" sz="2400" b="1" i="0">
                <a:solidFill>
                  <a:srgbClr val="FFFFFF"/>
                </a:solidFill>
                <a:latin typeface="仿宋" pitchFamily="49" charset="-122"/>
                <a:ea typeface="仿宋" pitchFamily="49" charset="-122"/>
              </a:rPr>
              <a:t>测试计划</a:t>
            </a:r>
          </a:p>
        </p:txBody>
      </p:sp>
      <p:sp>
        <p:nvSpPr>
          <p:cNvPr id="15" name="下箭头 14"/>
          <p:cNvSpPr/>
          <p:nvPr/>
        </p:nvSpPr>
        <p:spPr bwMode="auto">
          <a:xfrm>
            <a:off x="2057400" y="1905000"/>
            <a:ext cx="152400" cy="3048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charset="0"/>
              <a:ea typeface="宋体" pitchFamily="2" charset="-122"/>
            </a:endParaRPr>
          </a:p>
        </p:txBody>
      </p:sp>
      <p:sp>
        <p:nvSpPr>
          <p:cNvPr id="16" name="下箭头 15"/>
          <p:cNvSpPr/>
          <p:nvPr/>
        </p:nvSpPr>
        <p:spPr bwMode="auto">
          <a:xfrm>
            <a:off x="2057400" y="2971800"/>
            <a:ext cx="152400" cy="3048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charset="0"/>
              <a:ea typeface="宋体" pitchFamily="2" charset="-122"/>
            </a:endParaRPr>
          </a:p>
        </p:txBody>
      </p:sp>
      <p:sp>
        <p:nvSpPr>
          <p:cNvPr id="17" name="下箭头 16"/>
          <p:cNvSpPr/>
          <p:nvPr/>
        </p:nvSpPr>
        <p:spPr bwMode="auto">
          <a:xfrm>
            <a:off x="2057400" y="4038600"/>
            <a:ext cx="152400" cy="3048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charset="0"/>
              <a:ea typeface="宋体" pitchFamily="2" charset="-122"/>
            </a:endParaRPr>
          </a:p>
        </p:txBody>
      </p:sp>
      <p:sp>
        <p:nvSpPr>
          <p:cNvPr id="18" name="下箭头 17"/>
          <p:cNvSpPr/>
          <p:nvPr/>
        </p:nvSpPr>
        <p:spPr bwMode="auto">
          <a:xfrm>
            <a:off x="2057400" y="5105400"/>
            <a:ext cx="152400" cy="3048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charset="0"/>
              <a:ea typeface="宋体" pitchFamily="2" charset="-122"/>
            </a:endParaRPr>
          </a:p>
        </p:txBody>
      </p:sp>
      <p:sp>
        <p:nvSpPr>
          <p:cNvPr id="19" name="线形标注 1 18"/>
          <p:cNvSpPr/>
          <p:nvPr/>
        </p:nvSpPr>
        <p:spPr bwMode="auto">
          <a:xfrm>
            <a:off x="4648200" y="2590800"/>
            <a:ext cx="3733800" cy="2286000"/>
          </a:xfrm>
          <a:prstGeom prst="borderCallout1">
            <a:avLst>
              <a:gd name="adj1" fmla="val 18750"/>
              <a:gd name="adj2" fmla="val -8333"/>
              <a:gd name="adj3" fmla="val 45206"/>
              <a:gd name="adj4" fmla="val -42889"/>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r>
              <a:rPr lang="zh-CN" altLang="en-US" sz="2400" b="1" i="0" dirty="0">
                <a:solidFill>
                  <a:srgbClr val="FF0000"/>
                </a:solidFill>
                <a:latin typeface="楷体" pitchFamily="49" charset="-122"/>
                <a:ea typeface="楷体" pitchFamily="49" charset="-122"/>
              </a:rPr>
              <a:t>测试环境</a:t>
            </a:r>
            <a:r>
              <a:rPr lang="zh-CN" altLang="en-US" sz="2400" i="0" dirty="0">
                <a:latin typeface="楷体" pitchFamily="49" charset="-122"/>
                <a:ea typeface="楷体" pitchFamily="49" charset="-122"/>
              </a:rPr>
              <a:t>包括软件运行的硬件平台、软件平台，还包括一些特殊的外围设备。在制定测试计划时，需要定义测试工作将在什么样的测试环境中进行。</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a:t>测试环境</a:t>
            </a:r>
          </a:p>
        </p:txBody>
      </p:sp>
      <p:sp>
        <p:nvSpPr>
          <p:cNvPr id="5123" name="内容占位符 2"/>
          <p:cNvSpPr>
            <a:spLocks noGrp="1"/>
          </p:cNvSpPr>
          <p:nvPr>
            <p:ph idx="1"/>
          </p:nvPr>
        </p:nvSpPr>
        <p:spPr/>
        <p:txBody>
          <a:bodyPr/>
          <a:lstStyle/>
          <a:p>
            <a:pPr marL="358775">
              <a:lnSpc>
                <a:spcPct val="150000"/>
              </a:lnSpc>
            </a:pPr>
            <a:r>
              <a:rPr lang="zh-CN" altLang="en-US" dirty="0"/>
              <a:t>测试环境贯穿了测试的各个阶段，每个测试阶段中测试环境对测试影响是不一样的。</a:t>
            </a:r>
            <a:endParaRPr lang="en-US" altLang="zh-CN" dirty="0"/>
          </a:p>
          <a:p>
            <a:pPr lvl="1">
              <a:lnSpc>
                <a:spcPct val="150000"/>
              </a:lnSpc>
            </a:pPr>
            <a:r>
              <a:rPr lang="zh-CN" altLang="en-US" dirty="0">
                <a:solidFill>
                  <a:srgbClr val="0000FF"/>
                </a:solidFill>
                <a:cs typeface="楷体_GB2312" pitchFamily="49" charset="-122"/>
              </a:rPr>
              <a:t>单元测试和集成测试阶段</a:t>
            </a:r>
            <a:r>
              <a:rPr lang="zh-CN" altLang="en-US" dirty="0">
                <a:cs typeface="楷体_GB2312" pitchFamily="49" charset="-122"/>
              </a:rPr>
              <a:t>，测试环境通常为</a:t>
            </a:r>
            <a:r>
              <a:rPr lang="zh-CN" altLang="en-US" b="1" dirty="0">
                <a:solidFill>
                  <a:srgbClr val="0000FF"/>
                </a:solidFill>
                <a:cs typeface="楷体_GB2312" pitchFamily="49" charset="-122"/>
              </a:rPr>
              <a:t>开发环境</a:t>
            </a:r>
            <a:r>
              <a:rPr lang="zh-CN" altLang="en-US" dirty="0">
                <a:cs typeface="楷体_GB2312" pitchFamily="49" charset="-122"/>
              </a:rPr>
              <a:t>。</a:t>
            </a:r>
            <a:endParaRPr lang="en-US" altLang="zh-CN" dirty="0">
              <a:cs typeface="楷体_GB2312" pitchFamily="49" charset="-122"/>
            </a:endParaRPr>
          </a:p>
          <a:p>
            <a:pPr lvl="1">
              <a:lnSpc>
                <a:spcPct val="150000"/>
              </a:lnSpc>
            </a:pPr>
            <a:r>
              <a:rPr lang="zh-CN" altLang="en-US" dirty="0">
                <a:solidFill>
                  <a:srgbClr val="0000FF"/>
                </a:solidFill>
                <a:cs typeface="楷体_GB2312" pitchFamily="49" charset="-122"/>
              </a:rPr>
              <a:t>系统测试和验收测试阶段</a:t>
            </a:r>
            <a:r>
              <a:rPr lang="zh-CN" altLang="en-US" dirty="0">
                <a:cs typeface="楷体_GB2312" pitchFamily="49" charset="-122"/>
              </a:rPr>
              <a:t>，测试环境必须模拟并最大限度地</a:t>
            </a:r>
            <a:r>
              <a:rPr lang="zh-CN" altLang="en-US" b="1" dirty="0">
                <a:solidFill>
                  <a:srgbClr val="0000FF"/>
                </a:solidFill>
                <a:cs typeface="楷体_GB2312" pitchFamily="49" charset="-122"/>
              </a:rPr>
              <a:t>接近实际环境</a:t>
            </a:r>
            <a:r>
              <a:rPr lang="zh-CN" altLang="en-US" dirty="0">
                <a:cs typeface="楷体_GB2312" pitchFamily="49" charset="-122"/>
              </a:rPr>
              <a:t>。</a:t>
            </a:r>
          </a:p>
        </p:txBody>
      </p:sp>
      <p:sp>
        <p:nvSpPr>
          <p:cNvPr id="5124" name="页脚占位符 3"/>
          <p:cNvSpPr>
            <a:spLocks noGrp="1"/>
          </p:cNvSpPr>
          <p:nvPr>
            <p:ph type="ftr" sz="quarter" idx="10"/>
          </p:nvPr>
        </p:nvSpPr>
        <p:spPr>
          <a:noFill/>
        </p:spPr>
        <p:txBody>
          <a:bodyPr/>
          <a:lstStyle/>
          <a:p>
            <a:fld id="{19E099FF-63DB-4874-98D9-9CCF05EDBAC2}" type="slidenum">
              <a:rPr lang="en-US" altLang="zh-CN" smtClean="0">
                <a:ea typeface="宋体" charset="-122"/>
              </a:rPr>
              <a:pPr/>
              <a:t>45</a:t>
            </a:fld>
            <a:endParaRPr lang="en-US" altLang="zh-CN">
              <a:ea typeface="宋体"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a:t>测试环境</a:t>
            </a:r>
          </a:p>
        </p:txBody>
      </p:sp>
      <p:sp>
        <p:nvSpPr>
          <p:cNvPr id="6147" name="内容占位符 2"/>
          <p:cNvSpPr>
            <a:spLocks noGrp="1"/>
          </p:cNvSpPr>
          <p:nvPr>
            <p:ph idx="1"/>
          </p:nvPr>
        </p:nvSpPr>
        <p:spPr/>
        <p:txBody>
          <a:bodyPr/>
          <a:lstStyle/>
          <a:p>
            <a:pPr marL="358775"/>
            <a:r>
              <a:rPr lang="zh-CN" altLang="en-US" dirty="0"/>
              <a:t>测试环境配置的原则：</a:t>
            </a:r>
            <a:endParaRPr lang="en-US" altLang="zh-CN" dirty="0"/>
          </a:p>
          <a:p>
            <a:pPr lvl="1"/>
            <a:r>
              <a:rPr lang="zh-CN" altLang="en-US" b="1" dirty="0">
                <a:cs typeface="楷体_GB2312" pitchFamily="49" charset="-122"/>
              </a:rPr>
              <a:t>真实</a:t>
            </a:r>
            <a:endParaRPr lang="en-US" altLang="zh-CN" b="1" dirty="0">
              <a:cs typeface="楷体_GB2312" pitchFamily="49" charset="-122"/>
            </a:endParaRPr>
          </a:p>
          <a:p>
            <a:pPr lvl="1"/>
            <a:r>
              <a:rPr lang="zh-CN" altLang="en-US" b="1" dirty="0">
                <a:cs typeface="楷体_GB2312" pitchFamily="49" charset="-122"/>
              </a:rPr>
              <a:t>干净</a:t>
            </a:r>
            <a:r>
              <a:rPr lang="zh-CN" altLang="en-US" dirty="0">
                <a:cs typeface="楷体_GB2312" pitchFamily="49" charset="-122"/>
              </a:rPr>
              <a:t>：不要安装与被测软件无关的软件</a:t>
            </a:r>
            <a:endParaRPr lang="en-US" altLang="zh-CN" dirty="0">
              <a:cs typeface="楷体_GB2312" pitchFamily="49" charset="-122"/>
            </a:endParaRPr>
          </a:p>
          <a:p>
            <a:pPr lvl="1"/>
            <a:r>
              <a:rPr lang="zh-CN" altLang="en-US" b="1" dirty="0">
                <a:cs typeface="楷体_GB2312" pitchFamily="49" charset="-122"/>
              </a:rPr>
              <a:t>无毒</a:t>
            </a:r>
            <a:endParaRPr lang="en-US" altLang="zh-CN" b="1" dirty="0">
              <a:cs typeface="楷体_GB2312" pitchFamily="49" charset="-122"/>
            </a:endParaRPr>
          </a:p>
          <a:p>
            <a:pPr lvl="1"/>
            <a:r>
              <a:rPr lang="zh-CN" altLang="en-US" b="1" dirty="0">
                <a:cs typeface="楷体_GB2312" pitchFamily="49" charset="-122"/>
              </a:rPr>
              <a:t>独立</a:t>
            </a:r>
            <a:endParaRPr lang="en-US" altLang="zh-CN" b="1" dirty="0">
              <a:cs typeface="楷体_GB2312" pitchFamily="49" charset="-122"/>
            </a:endParaRPr>
          </a:p>
        </p:txBody>
      </p:sp>
      <p:sp>
        <p:nvSpPr>
          <p:cNvPr id="6148" name="页脚占位符 3"/>
          <p:cNvSpPr>
            <a:spLocks noGrp="1"/>
          </p:cNvSpPr>
          <p:nvPr>
            <p:ph type="ftr" sz="quarter" idx="10"/>
          </p:nvPr>
        </p:nvSpPr>
        <p:spPr>
          <a:noFill/>
        </p:spPr>
        <p:txBody>
          <a:bodyPr/>
          <a:lstStyle/>
          <a:p>
            <a:fld id="{27F213BE-7B54-40C4-A0B3-4BBDD10CEF89}" type="slidenum">
              <a:rPr lang="en-US" altLang="zh-CN" smtClean="0">
                <a:ea typeface="宋体" charset="-122"/>
              </a:rPr>
              <a:pPr/>
              <a:t>46</a:t>
            </a:fld>
            <a:endParaRPr lang="en-US" altLang="zh-CN">
              <a:ea typeface="宋体" charset="-122"/>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软件测试环境的要素</a:t>
            </a:r>
          </a:p>
        </p:txBody>
      </p:sp>
      <p:sp>
        <p:nvSpPr>
          <p:cNvPr id="8195" name="内容占位符 2"/>
          <p:cNvSpPr>
            <a:spLocks noGrp="1"/>
          </p:cNvSpPr>
          <p:nvPr>
            <p:ph idx="1"/>
          </p:nvPr>
        </p:nvSpPr>
        <p:spPr/>
        <p:txBody>
          <a:bodyPr/>
          <a:lstStyle/>
          <a:p>
            <a:pPr marL="358775"/>
            <a:r>
              <a:rPr lang="zh-CN" altLang="en-US"/>
              <a:t>硬件</a:t>
            </a:r>
            <a:endParaRPr lang="en-US" altLang="zh-CN"/>
          </a:p>
          <a:p>
            <a:pPr lvl="1"/>
            <a:r>
              <a:rPr lang="zh-CN" altLang="en-US">
                <a:cs typeface="楷体_GB2312" pitchFamily="49" charset="-122"/>
              </a:rPr>
              <a:t>服务器、客户端、网络连接设备、其它辅助硬件设备</a:t>
            </a:r>
            <a:endParaRPr lang="en-US" altLang="zh-CN">
              <a:cs typeface="楷体_GB2312" pitchFamily="49" charset="-122"/>
            </a:endParaRPr>
          </a:p>
          <a:p>
            <a:pPr marL="358775"/>
            <a:r>
              <a:rPr lang="zh-CN" altLang="en-US"/>
              <a:t>软件</a:t>
            </a:r>
            <a:endParaRPr lang="en-US" altLang="zh-CN"/>
          </a:p>
          <a:p>
            <a:pPr lvl="1"/>
            <a:r>
              <a:rPr lang="zh-CN" altLang="en-US">
                <a:cs typeface="楷体_GB2312" pitchFamily="49" charset="-122"/>
              </a:rPr>
              <a:t>被测软件运行时的操作系统、浏览器、数据库及其它辅助软件</a:t>
            </a:r>
            <a:endParaRPr lang="en-US" altLang="zh-CN">
              <a:cs typeface="楷体_GB2312" pitchFamily="49" charset="-122"/>
            </a:endParaRPr>
          </a:p>
          <a:p>
            <a:pPr marL="358775"/>
            <a:r>
              <a:rPr lang="zh-CN" altLang="en-US"/>
              <a:t>网络</a:t>
            </a:r>
            <a:endParaRPr lang="en-US" altLang="zh-CN"/>
          </a:p>
          <a:p>
            <a:pPr lvl="1"/>
            <a:r>
              <a:rPr lang="zh-CN" altLang="en-US">
                <a:cs typeface="楷体_GB2312" pitchFamily="49" charset="-122"/>
              </a:rPr>
              <a:t>网络设备、网络结构、网络系统</a:t>
            </a:r>
            <a:endParaRPr lang="en-US" altLang="zh-CN">
              <a:cs typeface="楷体_GB2312" pitchFamily="49" charset="-122"/>
            </a:endParaRPr>
          </a:p>
          <a:p>
            <a:pPr marL="358775"/>
            <a:r>
              <a:rPr lang="zh-CN" altLang="en-US"/>
              <a:t>数据准备</a:t>
            </a:r>
            <a:endParaRPr lang="en-US" altLang="zh-CN"/>
          </a:p>
          <a:p>
            <a:pPr marL="358775"/>
            <a:r>
              <a:rPr lang="zh-CN" altLang="en-US"/>
              <a:t>测试工具</a:t>
            </a:r>
          </a:p>
        </p:txBody>
      </p:sp>
      <p:sp>
        <p:nvSpPr>
          <p:cNvPr id="8196" name="页脚占位符 3"/>
          <p:cNvSpPr>
            <a:spLocks noGrp="1"/>
          </p:cNvSpPr>
          <p:nvPr>
            <p:ph type="ftr" sz="quarter" idx="10"/>
          </p:nvPr>
        </p:nvSpPr>
        <p:spPr>
          <a:noFill/>
        </p:spPr>
        <p:txBody>
          <a:bodyPr/>
          <a:lstStyle/>
          <a:p>
            <a:fld id="{12B447AF-AC19-4395-ACB6-823293EA3241}" type="slidenum">
              <a:rPr lang="en-US" altLang="zh-CN" smtClean="0">
                <a:ea typeface="宋体" charset="-122"/>
              </a:rPr>
              <a:pPr/>
              <a:t>47</a:t>
            </a:fld>
            <a:endParaRPr lang="en-US" altLang="zh-CN">
              <a:ea typeface="宋体" charset="-122"/>
            </a:endParaRP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测试环境因素表</a:t>
            </a:r>
          </a:p>
        </p:txBody>
      </p:sp>
      <p:sp>
        <p:nvSpPr>
          <p:cNvPr id="7171" name="页脚占位符 3"/>
          <p:cNvSpPr>
            <a:spLocks noGrp="1"/>
          </p:cNvSpPr>
          <p:nvPr>
            <p:ph type="ftr" sz="quarter" idx="10"/>
          </p:nvPr>
        </p:nvSpPr>
        <p:spPr>
          <a:noFill/>
        </p:spPr>
        <p:txBody>
          <a:bodyPr/>
          <a:lstStyle/>
          <a:p>
            <a:fld id="{AB8072DB-7708-4874-AFB8-CB76C2D63976}" type="slidenum">
              <a:rPr lang="en-US" altLang="zh-CN" smtClean="0">
                <a:ea typeface="宋体" charset="-122"/>
              </a:rPr>
              <a:pPr/>
              <a:t>48</a:t>
            </a:fld>
            <a:endParaRPr lang="en-US" altLang="zh-CN">
              <a:ea typeface="宋体"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963870528"/>
              </p:ext>
            </p:extLst>
          </p:nvPr>
        </p:nvGraphicFramePr>
        <p:xfrm>
          <a:off x="228600" y="990600"/>
          <a:ext cx="8686800" cy="5201920"/>
        </p:xfrm>
        <a:graphic>
          <a:graphicData uri="http://schemas.openxmlformats.org/drawingml/2006/table">
            <a:tbl>
              <a:tblPr/>
              <a:tblGrid>
                <a:gridCol w="15240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983676">
                  <a:extLst>
                    <a:ext uri="{9D8B030D-6E8A-4147-A177-3AD203B41FA5}">
                      <a16:colId xmlns:a16="http://schemas.microsoft.com/office/drawing/2014/main" val="20003"/>
                    </a:ext>
                  </a:extLst>
                </a:gridCol>
                <a:gridCol w="1445324">
                  <a:extLst>
                    <a:ext uri="{9D8B030D-6E8A-4147-A177-3AD203B41FA5}">
                      <a16:colId xmlns:a16="http://schemas.microsoft.com/office/drawing/2014/main" val="20004"/>
                    </a:ext>
                  </a:extLst>
                </a:gridCol>
              </a:tblGrid>
              <a:tr h="558800">
                <a:tc rowSpan="2">
                  <a:txBody>
                    <a:bodyPr/>
                    <a:lstStyle/>
                    <a:p>
                      <a:pPr algn="ctr">
                        <a:spcAft>
                          <a:spcPts val="0"/>
                        </a:spcAft>
                      </a:pPr>
                      <a:r>
                        <a:rPr lang="zh-CN" sz="2000" dirty="0">
                          <a:latin typeface="黑体" pitchFamily="2" charset="-122"/>
                          <a:ea typeface="黑体" pitchFamily="2" charset="-122"/>
                          <a:cs typeface="Times New Roman"/>
                        </a:rPr>
                        <a:t>属性</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90000"/>
                      </a:schemeClr>
                    </a:solidFill>
                  </a:tcPr>
                </a:tc>
                <a:tc gridSpan="4">
                  <a:txBody>
                    <a:bodyPr/>
                    <a:lstStyle/>
                    <a:p>
                      <a:pPr algn="ctr">
                        <a:spcAft>
                          <a:spcPts val="0"/>
                        </a:spcAft>
                      </a:pPr>
                      <a:r>
                        <a:rPr lang="zh-CN" sz="2000" dirty="0">
                          <a:latin typeface="黑体" pitchFamily="2" charset="-122"/>
                          <a:ea typeface="黑体" pitchFamily="2" charset="-122"/>
                          <a:cs typeface="Times New Roman"/>
                        </a:rPr>
                        <a:t>不同阶段的测试环境</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9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58800">
                <a:tc vMerge="1">
                  <a:txBody>
                    <a:bodyPr/>
                    <a:lstStyle/>
                    <a:p>
                      <a:endParaRPr lang="zh-CN" altLang="en-US"/>
                    </a:p>
                  </a:txBody>
                  <a:tcPr/>
                </a:tc>
                <a:tc>
                  <a:txBody>
                    <a:bodyPr/>
                    <a:lstStyle/>
                    <a:p>
                      <a:pPr algn="ctr">
                        <a:spcAft>
                          <a:spcPts val="0"/>
                        </a:spcAft>
                      </a:pPr>
                      <a:r>
                        <a:rPr lang="zh-CN" sz="2000" dirty="0">
                          <a:latin typeface="黑体" pitchFamily="2" charset="-122"/>
                          <a:ea typeface="黑体" pitchFamily="2" charset="-122"/>
                          <a:cs typeface="Times New Roman"/>
                        </a:rPr>
                        <a:t>单元</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90000"/>
                      </a:schemeClr>
                    </a:solidFill>
                  </a:tcPr>
                </a:tc>
                <a:tc>
                  <a:txBody>
                    <a:bodyPr/>
                    <a:lstStyle/>
                    <a:p>
                      <a:pPr algn="ctr">
                        <a:spcAft>
                          <a:spcPts val="0"/>
                        </a:spcAft>
                      </a:pPr>
                      <a:r>
                        <a:rPr lang="zh-CN" sz="2000" dirty="0">
                          <a:latin typeface="黑体" pitchFamily="2" charset="-122"/>
                          <a:ea typeface="黑体" pitchFamily="2" charset="-122"/>
                          <a:cs typeface="Times New Roman"/>
                        </a:rPr>
                        <a:t>集成</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90000"/>
                      </a:schemeClr>
                    </a:solidFill>
                  </a:tcPr>
                </a:tc>
                <a:tc>
                  <a:txBody>
                    <a:bodyPr/>
                    <a:lstStyle/>
                    <a:p>
                      <a:pPr algn="ctr">
                        <a:spcAft>
                          <a:spcPts val="0"/>
                        </a:spcAft>
                      </a:pPr>
                      <a:r>
                        <a:rPr lang="zh-CN" sz="2000" dirty="0">
                          <a:latin typeface="黑体" pitchFamily="2" charset="-122"/>
                          <a:ea typeface="黑体" pitchFamily="2" charset="-122"/>
                          <a:cs typeface="Times New Roman"/>
                        </a:rPr>
                        <a:t>系统</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90000"/>
                      </a:schemeClr>
                    </a:solidFill>
                  </a:tcPr>
                </a:tc>
                <a:tc>
                  <a:txBody>
                    <a:bodyPr/>
                    <a:lstStyle/>
                    <a:p>
                      <a:pPr algn="ctr">
                        <a:spcAft>
                          <a:spcPts val="0"/>
                        </a:spcAft>
                      </a:pPr>
                      <a:r>
                        <a:rPr lang="zh-CN" sz="2000" dirty="0">
                          <a:latin typeface="黑体" pitchFamily="2" charset="-122"/>
                          <a:ea typeface="黑体" pitchFamily="2" charset="-122"/>
                          <a:cs typeface="Times New Roman"/>
                        </a:rPr>
                        <a:t>验收</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10001"/>
                  </a:ext>
                </a:extLst>
              </a:tr>
              <a:tr h="558800">
                <a:tc>
                  <a:txBody>
                    <a:bodyPr/>
                    <a:lstStyle/>
                    <a:p>
                      <a:pPr algn="just">
                        <a:spcAft>
                          <a:spcPts val="0"/>
                        </a:spcAft>
                      </a:pPr>
                      <a:r>
                        <a:rPr lang="zh-CN" sz="2000">
                          <a:latin typeface="黑体" pitchFamily="2" charset="-122"/>
                          <a:ea typeface="黑体" pitchFamily="2" charset="-122"/>
                          <a:cs typeface="Times New Roman"/>
                        </a:rPr>
                        <a:t>人员</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dirty="0">
                          <a:latin typeface="楷体" pitchFamily="49" charset="-122"/>
                          <a:ea typeface="楷体" pitchFamily="49" charset="-122"/>
                          <a:cs typeface="Times New Roman"/>
                        </a:rPr>
                        <a:t>开发者</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dirty="0">
                          <a:latin typeface="楷体" pitchFamily="49" charset="-122"/>
                          <a:ea typeface="楷体" pitchFamily="49" charset="-122"/>
                          <a:cs typeface="Times New Roman"/>
                        </a:rPr>
                        <a:t>开发者</a:t>
                      </a:r>
                      <a:r>
                        <a:rPr lang="en-US" sz="2000" dirty="0">
                          <a:latin typeface="楷体" pitchFamily="49" charset="-122"/>
                          <a:ea typeface="楷体" pitchFamily="49" charset="-122"/>
                          <a:cs typeface="Times New Roman"/>
                        </a:rPr>
                        <a:t>/</a:t>
                      </a:r>
                      <a:r>
                        <a:rPr lang="zh-CN" sz="2000" dirty="0">
                          <a:latin typeface="楷体" pitchFamily="49" charset="-122"/>
                          <a:ea typeface="楷体" pitchFamily="49" charset="-122"/>
                          <a:cs typeface="Times New Roman"/>
                        </a:rPr>
                        <a:t>测试人员</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a:latin typeface="楷体" pitchFamily="49" charset="-122"/>
                          <a:ea typeface="楷体" pitchFamily="49" charset="-122"/>
                          <a:cs typeface="Times New Roman"/>
                        </a:rPr>
                        <a:t>测试人员</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a:latin typeface="楷体" pitchFamily="49" charset="-122"/>
                          <a:ea typeface="楷体" pitchFamily="49" charset="-122"/>
                          <a:cs typeface="Times New Roman"/>
                        </a:rPr>
                        <a:t>测试人员</a:t>
                      </a:r>
                      <a:r>
                        <a:rPr lang="en-US" sz="2000">
                          <a:latin typeface="楷体" pitchFamily="49" charset="-122"/>
                          <a:ea typeface="楷体" pitchFamily="49" charset="-122"/>
                          <a:cs typeface="Times New Roman"/>
                        </a:rPr>
                        <a:t>/</a:t>
                      </a:r>
                      <a:r>
                        <a:rPr lang="zh-CN" sz="2000">
                          <a:latin typeface="楷体" pitchFamily="49" charset="-122"/>
                          <a:ea typeface="楷体" pitchFamily="49" charset="-122"/>
                          <a:cs typeface="Times New Roman"/>
                        </a:rPr>
                        <a:t>用户</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58800">
                <a:tc>
                  <a:txBody>
                    <a:bodyPr/>
                    <a:lstStyle/>
                    <a:p>
                      <a:pPr algn="just">
                        <a:spcAft>
                          <a:spcPts val="0"/>
                        </a:spcAft>
                      </a:pPr>
                      <a:r>
                        <a:rPr lang="zh-CN" sz="2000" dirty="0">
                          <a:solidFill>
                            <a:srgbClr val="0000FF"/>
                          </a:solidFill>
                          <a:latin typeface="黑体" pitchFamily="2" charset="-122"/>
                          <a:ea typeface="黑体" pitchFamily="2" charset="-122"/>
                          <a:cs typeface="Times New Roman"/>
                        </a:rPr>
                        <a:t>硬件</a:t>
                      </a:r>
                      <a:r>
                        <a:rPr lang="en-US" sz="2000" dirty="0">
                          <a:solidFill>
                            <a:srgbClr val="0000FF"/>
                          </a:solidFill>
                          <a:latin typeface="黑体" pitchFamily="2" charset="-122"/>
                          <a:ea typeface="黑体" pitchFamily="2" charset="-122"/>
                          <a:cs typeface="Times New Roman"/>
                        </a:rPr>
                        <a:t>O/S</a:t>
                      </a:r>
                      <a:endParaRPr lang="zh-CN" sz="2000" dirty="0">
                        <a:solidFill>
                          <a:srgbClr val="0000FF"/>
                        </a:solidFill>
                        <a:latin typeface="黑体" pitchFamily="2" charset="-122"/>
                        <a:ea typeface="黑体" pitchFamily="2" charset="-122"/>
                        <a:cs typeface="Times New Roman"/>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dirty="0">
                          <a:solidFill>
                            <a:srgbClr val="0000FF"/>
                          </a:solidFill>
                          <a:latin typeface="楷体" pitchFamily="49" charset="-122"/>
                          <a:ea typeface="楷体" pitchFamily="49" charset="-122"/>
                          <a:cs typeface="Times New Roman"/>
                        </a:rPr>
                        <a:t>程序员的工作台</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dirty="0">
                          <a:solidFill>
                            <a:srgbClr val="0000FF"/>
                          </a:solidFill>
                          <a:latin typeface="楷体" pitchFamily="49" charset="-122"/>
                          <a:ea typeface="楷体" pitchFamily="49" charset="-122"/>
                          <a:cs typeface="Times New Roman"/>
                        </a:rPr>
                        <a:t>程序员的工作台</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dirty="0">
                          <a:solidFill>
                            <a:srgbClr val="0000FF"/>
                          </a:solidFill>
                          <a:latin typeface="楷体" pitchFamily="49" charset="-122"/>
                          <a:ea typeface="楷体" pitchFamily="49" charset="-122"/>
                          <a:cs typeface="Times New Roman"/>
                        </a:rPr>
                        <a:t>系统测试机器或区域</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dirty="0">
                          <a:solidFill>
                            <a:srgbClr val="0000FF"/>
                          </a:solidFill>
                          <a:latin typeface="楷体" pitchFamily="49" charset="-122"/>
                          <a:ea typeface="楷体" pitchFamily="49" charset="-122"/>
                          <a:cs typeface="Times New Roman"/>
                        </a:rPr>
                        <a:t>产品的镜像</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58800">
                <a:tc>
                  <a:txBody>
                    <a:bodyPr/>
                    <a:lstStyle/>
                    <a:p>
                      <a:pPr algn="just">
                        <a:spcAft>
                          <a:spcPts val="0"/>
                        </a:spcAft>
                      </a:pPr>
                      <a:r>
                        <a:rPr lang="zh-CN" sz="2000">
                          <a:latin typeface="黑体" pitchFamily="2" charset="-122"/>
                          <a:ea typeface="黑体" pitchFamily="2" charset="-122"/>
                          <a:cs typeface="Times New Roman"/>
                        </a:rPr>
                        <a:t>共存软件</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a:latin typeface="楷体" pitchFamily="49" charset="-122"/>
                          <a:ea typeface="楷体" pitchFamily="49" charset="-122"/>
                          <a:cs typeface="Times New Roman"/>
                        </a:rPr>
                        <a:t>无</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dirty="0">
                          <a:latin typeface="楷体" pitchFamily="49" charset="-122"/>
                          <a:ea typeface="楷体" pitchFamily="49" charset="-122"/>
                          <a:cs typeface="Times New Roman"/>
                        </a:rPr>
                        <a:t>无</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dirty="0">
                          <a:latin typeface="楷体" pitchFamily="49" charset="-122"/>
                          <a:ea typeface="楷体" pitchFamily="49" charset="-122"/>
                          <a:cs typeface="Times New Roman"/>
                        </a:rPr>
                        <a:t>无</a:t>
                      </a:r>
                      <a:r>
                        <a:rPr lang="en-US" sz="2000" dirty="0">
                          <a:latin typeface="楷体" pitchFamily="49" charset="-122"/>
                          <a:ea typeface="楷体" pitchFamily="49" charset="-122"/>
                          <a:cs typeface="Times New Roman"/>
                        </a:rPr>
                        <a:t>/</a:t>
                      </a:r>
                      <a:r>
                        <a:rPr lang="zh-CN" sz="2000" dirty="0">
                          <a:latin typeface="楷体" pitchFamily="49" charset="-122"/>
                          <a:ea typeface="楷体" pitchFamily="49" charset="-122"/>
                          <a:cs typeface="Times New Roman"/>
                        </a:rPr>
                        <a:t>实际的</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a:latin typeface="楷体" pitchFamily="49" charset="-122"/>
                          <a:ea typeface="楷体" pitchFamily="49" charset="-122"/>
                          <a:cs typeface="Times New Roman"/>
                        </a:rPr>
                        <a:t>实际的</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58800">
                <a:tc>
                  <a:txBody>
                    <a:bodyPr/>
                    <a:lstStyle/>
                    <a:p>
                      <a:pPr algn="just">
                        <a:spcAft>
                          <a:spcPts val="0"/>
                        </a:spcAft>
                      </a:pPr>
                      <a:r>
                        <a:rPr lang="zh-CN" sz="2000" dirty="0">
                          <a:solidFill>
                            <a:srgbClr val="0000FF"/>
                          </a:solidFill>
                          <a:latin typeface="黑体" pitchFamily="2" charset="-122"/>
                          <a:ea typeface="黑体" pitchFamily="2" charset="-122"/>
                          <a:cs typeface="Times New Roman"/>
                        </a:rPr>
                        <a:t>接口</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dirty="0">
                          <a:solidFill>
                            <a:srgbClr val="0000FF"/>
                          </a:solidFill>
                          <a:latin typeface="楷体" pitchFamily="49" charset="-122"/>
                          <a:ea typeface="楷体" pitchFamily="49" charset="-122"/>
                          <a:cs typeface="Times New Roman"/>
                        </a:rPr>
                        <a:t>无</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dirty="0">
                          <a:solidFill>
                            <a:srgbClr val="0000FF"/>
                          </a:solidFill>
                          <a:latin typeface="楷体" pitchFamily="49" charset="-122"/>
                          <a:ea typeface="楷体" pitchFamily="49" charset="-122"/>
                          <a:cs typeface="Times New Roman"/>
                        </a:rPr>
                        <a:t>内部的</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dirty="0">
                          <a:solidFill>
                            <a:srgbClr val="0000FF"/>
                          </a:solidFill>
                          <a:latin typeface="楷体" pitchFamily="49" charset="-122"/>
                          <a:ea typeface="楷体" pitchFamily="49" charset="-122"/>
                          <a:cs typeface="Times New Roman"/>
                        </a:rPr>
                        <a:t>模拟的</a:t>
                      </a:r>
                      <a:r>
                        <a:rPr lang="en-US" sz="2000" dirty="0">
                          <a:solidFill>
                            <a:srgbClr val="0000FF"/>
                          </a:solidFill>
                          <a:latin typeface="楷体" pitchFamily="49" charset="-122"/>
                          <a:ea typeface="楷体" pitchFamily="49" charset="-122"/>
                          <a:cs typeface="Times New Roman"/>
                        </a:rPr>
                        <a:t>/</a:t>
                      </a:r>
                      <a:r>
                        <a:rPr lang="zh-CN" sz="2000" dirty="0">
                          <a:solidFill>
                            <a:srgbClr val="0000FF"/>
                          </a:solidFill>
                          <a:latin typeface="楷体" pitchFamily="49" charset="-122"/>
                          <a:ea typeface="楷体" pitchFamily="49" charset="-122"/>
                          <a:cs typeface="Times New Roman"/>
                        </a:rPr>
                        <a:t>实际的</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dirty="0">
                          <a:solidFill>
                            <a:srgbClr val="0000FF"/>
                          </a:solidFill>
                          <a:latin typeface="楷体" pitchFamily="49" charset="-122"/>
                          <a:ea typeface="楷体" pitchFamily="49" charset="-122"/>
                          <a:cs typeface="Times New Roman"/>
                        </a:rPr>
                        <a:t>产品</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58800">
                <a:tc>
                  <a:txBody>
                    <a:bodyPr/>
                    <a:lstStyle/>
                    <a:p>
                      <a:pPr algn="just">
                        <a:spcAft>
                          <a:spcPts val="0"/>
                        </a:spcAft>
                      </a:pPr>
                      <a:r>
                        <a:rPr lang="zh-CN" sz="2000">
                          <a:latin typeface="黑体" pitchFamily="2" charset="-122"/>
                          <a:ea typeface="黑体" pitchFamily="2" charset="-122"/>
                          <a:cs typeface="Times New Roman"/>
                        </a:rPr>
                        <a:t>测试数据源</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a:latin typeface="楷体" pitchFamily="49" charset="-122"/>
                          <a:ea typeface="楷体" pitchFamily="49" charset="-122"/>
                          <a:cs typeface="Times New Roman"/>
                        </a:rPr>
                        <a:t>手工生成</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a:latin typeface="楷体" pitchFamily="49" charset="-122"/>
                          <a:ea typeface="楷体" pitchFamily="49" charset="-122"/>
                          <a:cs typeface="Times New Roman"/>
                        </a:rPr>
                        <a:t>自动生成</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dirty="0">
                          <a:latin typeface="楷体" pitchFamily="49" charset="-122"/>
                          <a:ea typeface="楷体" pitchFamily="49" charset="-122"/>
                          <a:cs typeface="Times New Roman"/>
                        </a:rPr>
                        <a:t>产品</a:t>
                      </a:r>
                      <a:r>
                        <a:rPr lang="en-US" sz="2000" dirty="0">
                          <a:latin typeface="楷体" pitchFamily="49" charset="-122"/>
                          <a:ea typeface="楷体" pitchFamily="49" charset="-122"/>
                          <a:cs typeface="Times New Roman"/>
                        </a:rPr>
                        <a:t>/</a:t>
                      </a:r>
                      <a:r>
                        <a:rPr lang="zh-CN" sz="2000" dirty="0">
                          <a:latin typeface="楷体" pitchFamily="49" charset="-122"/>
                          <a:ea typeface="楷体" pitchFamily="49" charset="-122"/>
                          <a:cs typeface="Times New Roman"/>
                        </a:rPr>
                        <a:t>手工生成</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dirty="0">
                          <a:latin typeface="楷体" pitchFamily="49" charset="-122"/>
                          <a:ea typeface="楷体" pitchFamily="49" charset="-122"/>
                          <a:cs typeface="Times New Roman"/>
                        </a:rPr>
                        <a:t>产品</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58800">
                <a:tc>
                  <a:txBody>
                    <a:bodyPr/>
                    <a:lstStyle/>
                    <a:p>
                      <a:pPr algn="just">
                        <a:spcAft>
                          <a:spcPts val="0"/>
                        </a:spcAft>
                      </a:pPr>
                      <a:r>
                        <a:rPr lang="zh-CN" sz="2000" dirty="0">
                          <a:solidFill>
                            <a:srgbClr val="0000FF"/>
                          </a:solidFill>
                          <a:latin typeface="黑体" pitchFamily="2" charset="-122"/>
                          <a:ea typeface="黑体" pitchFamily="2" charset="-122"/>
                          <a:cs typeface="Times New Roman"/>
                        </a:rPr>
                        <a:t>测试数据集</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dirty="0">
                          <a:solidFill>
                            <a:srgbClr val="0000FF"/>
                          </a:solidFill>
                          <a:latin typeface="楷体" pitchFamily="49" charset="-122"/>
                          <a:ea typeface="楷体" pitchFamily="49" charset="-122"/>
                          <a:cs typeface="Times New Roman"/>
                        </a:rPr>
                        <a:t>小</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dirty="0">
                          <a:solidFill>
                            <a:srgbClr val="0000FF"/>
                          </a:solidFill>
                          <a:latin typeface="楷体" pitchFamily="49" charset="-122"/>
                          <a:ea typeface="楷体" pitchFamily="49" charset="-122"/>
                          <a:cs typeface="Times New Roman"/>
                        </a:rPr>
                        <a:t>小</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dirty="0">
                          <a:solidFill>
                            <a:srgbClr val="0000FF"/>
                          </a:solidFill>
                          <a:latin typeface="楷体" pitchFamily="49" charset="-122"/>
                          <a:ea typeface="楷体" pitchFamily="49" charset="-122"/>
                          <a:cs typeface="Times New Roman"/>
                        </a:rPr>
                        <a:t>大</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dirty="0">
                          <a:solidFill>
                            <a:srgbClr val="0000FF"/>
                          </a:solidFill>
                          <a:latin typeface="楷体" pitchFamily="49" charset="-122"/>
                          <a:ea typeface="楷体" pitchFamily="49" charset="-122"/>
                          <a:cs typeface="Times New Roman"/>
                        </a:rPr>
                        <a:t>大</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558800">
                <a:tc>
                  <a:txBody>
                    <a:bodyPr/>
                    <a:lstStyle/>
                    <a:p>
                      <a:pPr algn="just">
                        <a:spcAft>
                          <a:spcPts val="0"/>
                        </a:spcAft>
                      </a:pPr>
                      <a:r>
                        <a:rPr lang="zh-CN" sz="2000">
                          <a:latin typeface="黑体" pitchFamily="2" charset="-122"/>
                          <a:ea typeface="黑体" pitchFamily="2" charset="-122"/>
                          <a:cs typeface="Times New Roman"/>
                        </a:rPr>
                        <a:t>策略</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a:latin typeface="楷体" pitchFamily="49" charset="-122"/>
                          <a:ea typeface="楷体" pitchFamily="49" charset="-122"/>
                          <a:cs typeface="Times New Roman"/>
                        </a:rPr>
                        <a:t>单元</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a:latin typeface="楷体" pitchFamily="49" charset="-122"/>
                          <a:ea typeface="楷体" pitchFamily="49" charset="-122"/>
                          <a:cs typeface="Times New Roman"/>
                        </a:rPr>
                        <a:t>单元组</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a:latin typeface="楷体" pitchFamily="49" charset="-122"/>
                          <a:ea typeface="楷体" pitchFamily="49" charset="-122"/>
                          <a:cs typeface="Times New Roman"/>
                        </a:rPr>
                        <a:t>整个系统</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dirty="0">
                          <a:latin typeface="楷体" pitchFamily="49" charset="-122"/>
                          <a:ea typeface="楷体" pitchFamily="49" charset="-122"/>
                          <a:cs typeface="Times New Roman"/>
                        </a:rPr>
                        <a:t>模拟产品</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t>测试计划的制定</a:t>
            </a:r>
            <a:r>
              <a:rPr lang="zh-CN" altLang="en-US"/>
              <a:t>过程</a:t>
            </a:r>
          </a:p>
        </p:txBody>
      </p:sp>
      <p:sp>
        <p:nvSpPr>
          <p:cNvPr id="8195" name="页脚占位符 3"/>
          <p:cNvSpPr>
            <a:spLocks noGrp="1"/>
          </p:cNvSpPr>
          <p:nvPr>
            <p:ph type="ftr" sz="quarter" idx="10"/>
          </p:nvPr>
        </p:nvSpPr>
        <p:spPr>
          <a:noFill/>
        </p:spPr>
        <p:txBody>
          <a:bodyPr/>
          <a:lstStyle/>
          <a:p>
            <a:fld id="{85D483DB-B415-493C-B73C-69CB55664A9E}" type="slidenum">
              <a:rPr lang="en-US" altLang="zh-CN" smtClean="0"/>
              <a:pPr/>
              <a:t>49</a:t>
            </a:fld>
            <a:endParaRPr lang="en-US" altLang="zh-CN"/>
          </a:p>
        </p:txBody>
      </p:sp>
      <p:sp>
        <p:nvSpPr>
          <p:cNvPr id="5" name="Text Box 4"/>
          <p:cNvSpPr txBox="1">
            <a:spLocks noChangeArrowheads="1"/>
          </p:cNvSpPr>
          <p:nvPr/>
        </p:nvSpPr>
        <p:spPr bwMode="auto">
          <a:xfrm>
            <a:off x="1104900" y="1143000"/>
            <a:ext cx="1943100" cy="769938"/>
          </a:xfrm>
          <a:prstGeom prst="rect">
            <a:avLst/>
          </a:prstGeom>
          <a:solidFill>
            <a:schemeClr val="accent2">
              <a:lumMod val="75000"/>
              <a:alpha val="30000"/>
            </a:schemeClr>
          </a:solidFill>
          <a:ln w="12700">
            <a:solidFill>
              <a:srgbClr val="000000"/>
            </a:solidFill>
            <a:miter lim="800000"/>
            <a:headEnd/>
            <a:tailEnd/>
          </a:ln>
        </p:spPr>
        <p:txBody>
          <a:bodyPr anchor="ctr" anchorCtr="1"/>
          <a:lstStyle/>
          <a:p>
            <a:pPr algn="ctr"/>
            <a:r>
              <a:rPr lang="zh-CN" altLang="en-US" sz="2400" b="1" i="0">
                <a:solidFill>
                  <a:srgbClr val="FFFFFF"/>
                </a:solidFill>
                <a:latin typeface="仿宋" pitchFamily="49" charset="-122"/>
                <a:ea typeface="仿宋" pitchFamily="49" charset="-122"/>
              </a:rPr>
              <a:t>分析和测试软件需求</a:t>
            </a:r>
          </a:p>
        </p:txBody>
      </p:sp>
      <p:sp>
        <p:nvSpPr>
          <p:cNvPr id="6" name="Text Box 5"/>
          <p:cNvSpPr txBox="1">
            <a:spLocks noChangeArrowheads="1"/>
          </p:cNvSpPr>
          <p:nvPr/>
        </p:nvSpPr>
        <p:spPr bwMode="auto">
          <a:xfrm>
            <a:off x="1104900" y="2209403"/>
            <a:ext cx="1943100" cy="769937"/>
          </a:xfrm>
          <a:prstGeom prst="rect">
            <a:avLst/>
          </a:prstGeom>
          <a:solidFill>
            <a:srgbClr val="A50021">
              <a:alpha val="30000"/>
            </a:srgbClr>
          </a:solidFill>
          <a:ln w="12700">
            <a:solidFill>
              <a:srgbClr val="000000"/>
            </a:solidFill>
            <a:miter lim="800000"/>
            <a:headEnd/>
            <a:tailEnd/>
          </a:ln>
        </p:spPr>
        <p:txBody>
          <a:bodyPr anchor="ctr" anchorCtr="1"/>
          <a:lstStyle/>
          <a:p>
            <a:pPr algn="ctr"/>
            <a:r>
              <a:rPr lang="zh-TW" altLang="en-US" sz="2400" b="1" i="0">
                <a:solidFill>
                  <a:srgbClr val="FFFFFF"/>
                </a:solidFill>
                <a:latin typeface="仿宋" pitchFamily="49" charset="-122"/>
                <a:ea typeface="仿宋" pitchFamily="49" charset="-122"/>
              </a:rPr>
              <a:t>定义</a:t>
            </a:r>
            <a:endParaRPr lang="en-US" altLang="zh-TW" sz="2400" b="1" i="0">
              <a:solidFill>
                <a:srgbClr val="FFFFFF"/>
              </a:solidFill>
              <a:latin typeface="仿宋" pitchFamily="49" charset="-122"/>
              <a:ea typeface="仿宋" pitchFamily="49" charset="-122"/>
            </a:endParaRPr>
          </a:p>
          <a:p>
            <a:pPr algn="ctr"/>
            <a:r>
              <a:rPr lang="zh-TW" altLang="en-US" sz="2400" b="1" i="0">
                <a:solidFill>
                  <a:srgbClr val="FFFFFF"/>
                </a:solidFill>
                <a:latin typeface="仿宋" pitchFamily="49" charset="-122"/>
                <a:ea typeface="仿宋" pitchFamily="49" charset="-122"/>
              </a:rPr>
              <a:t>测试策略</a:t>
            </a:r>
          </a:p>
        </p:txBody>
      </p:sp>
      <p:sp>
        <p:nvSpPr>
          <p:cNvPr id="7" name="Text Box 6"/>
          <p:cNvSpPr txBox="1">
            <a:spLocks noChangeArrowheads="1"/>
          </p:cNvSpPr>
          <p:nvPr/>
        </p:nvSpPr>
        <p:spPr bwMode="auto">
          <a:xfrm>
            <a:off x="1104900" y="3275805"/>
            <a:ext cx="1943100" cy="771525"/>
          </a:xfrm>
          <a:prstGeom prst="rect">
            <a:avLst/>
          </a:prstGeom>
          <a:solidFill>
            <a:schemeClr val="tx1">
              <a:lumMod val="85000"/>
              <a:lumOff val="15000"/>
              <a:alpha val="30000"/>
            </a:schemeClr>
          </a:solidFill>
          <a:ln w="12700">
            <a:solidFill>
              <a:srgbClr val="000000"/>
            </a:solidFill>
            <a:miter lim="800000"/>
            <a:headEnd/>
            <a:tailEnd/>
          </a:ln>
        </p:spPr>
        <p:txBody>
          <a:bodyPr anchor="ctr" anchorCtr="1"/>
          <a:lstStyle/>
          <a:p>
            <a:pPr algn="ctr"/>
            <a:r>
              <a:rPr lang="zh-CN" altLang="en-US" sz="2400" b="1" i="0">
                <a:solidFill>
                  <a:srgbClr val="FFFFFF"/>
                </a:solidFill>
                <a:latin typeface="仿宋" pitchFamily="49" charset="-122"/>
                <a:ea typeface="仿宋" pitchFamily="49" charset="-122"/>
              </a:rPr>
              <a:t>定义</a:t>
            </a:r>
            <a:endParaRPr lang="en-US" altLang="zh-CN" sz="2400" b="1" i="0">
              <a:solidFill>
                <a:srgbClr val="FFFFFF"/>
              </a:solidFill>
              <a:latin typeface="仿宋" pitchFamily="49" charset="-122"/>
              <a:ea typeface="仿宋" pitchFamily="49" charset="-122"/>
            </a:endParaRPr>
          </a:p>
          <a:p>
            <a:pPr algn="ctr"/>
            <a:r>
              <a:rPr lang="zh-CN" altLang="en-US" sz="2400" b="1" i="0">
                <a:solidFill>
                  <a:srgbClr val="FFFFFF"/>
                </a:solidFill>
                <a:latin typeface="仿宋" pitchFamily="49" charset="-122"/>
                <a:ea typeface="仿宋" pitchFamily="49" charset="-122"/>
              </a:rPr>
              <a:t>测试环境</a:t>
            </a:r>
          </a:p>
        </p:txBody>
      </p:sp>
      <p:sp>
        <p:nvSpPr>
          <p:cNvPr id="8" name="Text Box 7"/>
          <p:cNvSpPr txBox="1">
            <a:spLocks noChangeArrowheads="1"/>
          </p:cNvSpPr>
          <p:nvPr/>
        </p:nvSpPr>
        <p:spPr bwMode="auto">
          <a:xfrm>
            <a:off x="1104900" y="4343795"/>
            <a:ext cx="1943100" cy="769938"/>
          </a:xfrm>
          <a:prstGeom prst="rect">
            <a:avLst/>
          </a:prstGeom>
          <a:solidFill>
            <a:srgbClr val="7030A0"/>
          </a:solidFill>
          <a:ln w="12700">
            <a:solidFill>
              <a:srgbClr val="000000"/>
            </a:solidFill>
            <a:miter lim="800000"/>
            <a:headEnd/>
            <a:tailEnd/>
          </a:ln>
        </p:spPr>
        <p:txBody>
          <a:bodyPr anchor="ctr" anchorCtr="1"/>
          <a:lstStyle/>
          <a:p>
            <a:pPr algn="ctr"/>
            <a:r>
              <a:rPr lang="zh-TW" altLang="en-US" sz="2400" b="1" i="0">
                <a:solidFill>
                  <a:srgbClr val="FFFFFF"/>
                </a:solidFill>
                <a:latin typeface="仿宋" pitchFamily="49" charset="-122"/>
                <a:ea typeface="仿宋" pitchFamily="49" charset="-122"/>
              </a:rPr>
              <a:t>定义</a:t>
            </a:r>
            <a:endParaRPr lang="en-US" altLang="zh-TW" sz="2400" b="1" i="0">
              <a:solidFill>
                <a:srgbClr val="FFFFFF"/>
              </a:solidFill>
              <a:latin typeface="仿宋" pitchFamily="49" charset="-122"/>
              <a:ea typeface="仿宋" pitchFamily="49" charset="-122"/>
            </a:endParaRPr>
          </a:p>
          <a:p>
            <a:pPr algn="ctr"/>
            <a:r>
              <a:rPr lang="zh-TW" altLang="en-US" sz="2400" b="1" i="0">
                <a:solidFill>
                  <a:srgbClr val="FFFFFF"/>
                </a:solidFill>
                <a:latin typeface="仿宋" pitchFamily="49" charset="-122"/>
                <a:ea typeface="仿宋" pitchFamily="49" charset="-122"/>
              </a:rPr>
              <a:t>测试管理</a:t>
            </a:r>
          </a:p>
        </p:txBody>
      </p:sp>
      <p:sp>
        <p:nvSpPr>
          <p:cNvPr id="9" name="Text Box 8"/>
          <p:cNvSpPr txBox="1">
            <a:spLocks noChangeArrowheads="1"/>
          </p:cNvSpPr>
          <p:nvPr/>
        </p:nvSpPr>
        <p:spPr bwMode="auto">
          <a:xfrm>
            <a:off x="1104901" y="5410200"/>
            <a:ext cx="1943100" cy="769937"/>
          </a:xfrm>
          <a:prstGeom prst="rect">
            <a:avLst/>
          </a:prstGeom>
          <a:solidFill>
            <a:srgbClr val="006600">
              <a:alpha val="30000"/>
            </a:srgbClr>
          </a:solidFill>
          <a:ln w="12700">
            <a:solidFill>
              <a:srgbClr val="000000"/>
            </a:solidFill>
            <a:miter lim="800000"/>
            <a:headEnd/>
            <a:tailEnd/>
          </a:ln>
        </p:spPr>
        <p:txBody>
          <a:bodyPr anchor="ctr" anchorCtr="1"/>
          <a:lstStyle/>
          <a:p>
            <a:r>
              <a:rPr lang="zh-TW" altLang="en-US" sz="2400" b="1" i="0">
                <a:solidFill>
                  <a:srgbClr val="FFFFFF"/>
                </a:solidFill>
                <a:latin typeface="仿宋" pitchFamily="49" charset="-122"/>
                <a:ea typeface="仿宋" pitchFamily="49" charset="-122"/>
              </a:rPr>
              <a:t>编写和审核</a:t>
            </a:r>
            <a:endParaRPr lang="en-US" altLang="zh-TW" sz="2400" b="1" i="0">
              <a:solidFill>
                <a:srgbClr val="FFFFFF"/>
              </a:solidFill>
              <a:latin typeface="仿宋" pitchFamily="49" charset="-122"/>
              <a:ea typeface="仿宋" pitchFamily="49" charset="-122"/>
            </a:endParaRPr>
          </a:p>
          <a:p>
            <a:r>
              <a:rPr lang="zh-TW" altLang="en-US" sz="2400" b="1" i="0">
                <a:solidFill>
                  <a:srgbClr val="FFFFFF"/>
                </a:solidFill>
                <a:latin typeface="仿宋" pitchFamily="49" charset="-122"/>
                <a:ea typeface="仿宋" pitchFamily="49" charset="-122"/>
              </a:rPr>
              <a:t>测试计划</a:t>
            </a:r>
          </a:p>
        </p:txBody>
      </p:sp>
      <p:sp>
        <p:nvSpPr>
          <p:cNvPr id="15" name="下箭头 14"/>
          <p:cNvSpPr/>
          <p:nvPr/>
        </p:nvSpPr>
        <p:spPr bwMode="auto">
          <a:xfrm>
            <a:off x="2057400" y="1905000"/>
            <a:ext cx="152400" cy="3048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charset="0"/>
              <a:ea typeface="宋体" pitchFamily="2" charset="-122"/>
            </a:endParaRPr>
          </a:p>
        </p:txBody>
      </p:sp>
      <p:sp>
        <p:nvSpPr>
          <p:cNvPr id="16" name="下箭头 15"/>
          <p:cNvSpPr/>
          <p:nvPr/>
        </p:nvSpPr>
        <p:spPr bwMode="auto">
          <a:xfrm>
            <a:off x="2057400" y="2971800"/>
            <a:ext cx="152400" cy="3048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charset="0"/>
              <a:ea typeface="宋体" pitchFamily="2" charset="-122"/>
            </a:endParaRPr>
          </a:p>
        </p:txBody>
      </p:sp>
      <p:sp>
        <p:nvSpPr>
          <p:cNvPr id="17" name="下箭头 16"/>
          <p:cNvSpPr/>
          <p:nvPr/>
        </p:nvSpPr>
        <p:spPr bwMode="auto">
          <a:xfrm>
            <a:off x="2057400" y="4038600"/>
            <a:ext cx="152400" cy="3048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charset="0"/>
              <a:ea typeface="宋体" pitchFamily="2" charset="-122"/>
            </a:endParaRPr>
          </a:p>
        </p:txBody>
      </p:sp>
      <p:sp>
        <p:nvSpPr>
          <p:cNvPr id="18" name="下箭头 17"/>
          <p:cNvSpPr/>
          <p:nvPr/>
        </p:nvSpPr>
        <p:spPr bwMode="auto">
          <a:xfrm>
            <a:off x="2057400" y="5105400"/>
            <a:ext cx="152400" cy="3048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charset="0"/>
              <a:ea typeface="宋体" pitchFamily="2" charset="-122"/>
            </a:endParaRPr>
          </a:p>
        </p:txBody>
      </p:sp>
      <p:sp>
        <p:nvSpPr>
          <p:cNvPr id="19" name="线形标注 1 18"/>
          <p:cNvSpPr/>
          <p:nvPr/>
        </p:nvSpPr>
        <p:spPr bwMode="auto">
          <a:xfrm>
            <a:off x="4648200" y="2590800"/>
            <a:ext cx="3733800" cy="2057400"/>
          </a:xfrm>
          <a:prstGeom prst="borderCallout1">
            <a:avLst>
              <a:gd name="adj1" fmla="val 18750"/>
              <a:gd name="adj2" fmla="val -8333"/>
              <a:gd name="adj3" fmla="val 101154"/>
              <a:gd name="adj4" fmla="val -44041"/>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r>
              <a:rPr lang="zh-CN" altLang="en-US" sz="2400" i="0" dirty="0">
                <a:latin typeface="楷体" pitchFamily="49" charset="-122"/>
                <a:ea typeface="楷体" pitchFamily="49" charset="-122"/>
              </a:rPr>
              <a:t>测试过程中所涉及到的人、活动和工具都很多(特别是在大型软件的测试中)，在制定测试计划时，要对这些因素加以管理。</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什么是测试计划？</a:t>
            </a:r>
          </a:p>
        </p:txBody>
      </p:sp>
      <p:sp>
        <p:nvSpPr>
          <p:cNvPr id="3" name="内容占位符 2"/>
          <p:cNvSpPr>
            <a:spLocks noGrp="1"/>
          </p:cNvSpPr>
          <p:nvPr>
            <p:ph idx="1"/>
          </p:nvPr>
        </p:nvSpPr>
        <p:spPr/>
        <p:txBody>
          <a:bodyPr/>
          <a:lstStyle/>
          <a:p>
            <a:pPr>
              <a:lnSpc>
                <a:spcPct val="150000"/>
              </a:lnSpc>
            </a:pPr>
            <a:r>
              <a:rPr lang="zh-CN" altLang="en-US" dirty="0"/>
              <a:t>测试计划就是描述所有要完成的测试工作，包括被测试项目的</a:t>
            </a:r>
            <a:r>
              <a:rPr lang="zh-CN" altLang="en-US" dirty="0">
                <a:solidFill>
                  <a:srgbClr val="0000FF"/>
                </a:solidFill>
              </a:rPr>
              <a:t>背景</a:t>
            </a:r>
            <a:r>
              <a:rPr lang="zh-CN" altLang="en-US" dirty="0"/>
              <a:t>、</a:t>
            </a:r>
            <a:r>
              <a:rPr lang="zh-CN" altLang="en-US" dirty="0">
                <a:solidFill>
                  <a:srgbClr val="0000FF"/>
                </a:solidFill>
              </a:rPr>
              <a:t>目标</a:t>
            </a:r>
            <a:r>
              <a:rPr lang="zh-CN" altLang="en-US" dirty="0"/>
              <a:t>、</a:t>
            </a:r>
            <a:r>
              <a:rPr lang="zh-CN" altLang="en-US" dirty="0">
                <a:solidFill>
                  <a:srgbClr val="0000FF"/>
                </a:solidFill>
              </a:rPr>
              <a:t>范围</a:t>
            </a:r>
            <a:r>
              <a:rPr lang="zh-CN" altLang="en-US" dirty="0"/>
              <a:t>、</a:t>
            </a:r>
            <a:r>
              <a:rPr lang="zh-CN" altLang="en-US" dirty="0">
                <a:solidFill>
                  <a:srgbClr val="0000FF"/>
                </a:solidFill>
              </a:rPr>
              <a:t>方式</a:t>
            </a:r>
            <a:r>
              <a:rPr lang="zh-CN" altLang="en-US" dirty="0"/>
              <a:t>、</a:t>
            </a:r>
            <a:r>
              <a:rPr lang="zh-CN" altLang="en-US" dirty="0">
                <a:solidFill>
                  <a:srgbClr val="0000FF"/>
                </a:solidFill>
              </a:rPr>
              <a:t>资源</a:t>
            </a:r>
            <a:r>
              <a:rPr lang="zh-CN" altLang="en-US" dirty="0"/>
              <a:t>、</a:t>
            </a:r>
            <a:r>
              <a:rPr lang="zh-CN" altLang="en-US" dirty="0">
                <a:solidFill>
                  <a:srgbClr val="0000FF"/>
                </a:solidFill>
              </a:rPr>
              <a:t>进度安排</a:t>
            </a:r>
            <a:r>
              <a:rPr lang="zh-CN" altLang="en-US" dirty="0"/>
              <a:t>、</a:t>
            </a:r>
            <a:r>
              <a:rPr lang="zh-CN" altLang="en-US" dirty="0">
                <a:solidFill>
                  <a:srgbClr val="0000FF"/>
                </a:solidFill>
              </a:rPr>
              <a:t>测试组织</a:t>
            </a:r>
            <a:r>
              <a:rPr lang="zh-CN" altLang="en-US" dirty="0"/>
              <a:t>，以及与测试有关的</a:t>
            </a:r>
            <a:r>
              <a:rPr lang="zh-CN" altLang="en-US" dirty="0">
                <a:solidFill>
                  <a:srgbClr val="0000FF"/>
                </a:solidFill>
              </a:rPr>
              <a:t>风险</a:t>
            </a:r>
            <a:r>
              <a:rPr lang="zh-CN" altLang="en-US" dirty="0"/>
              <a:t>等方面。</a:t>
            </a:r>
          </a:p>
          <a:p>
            <a:pPr>
              <a:lnSpc>
                <a:spcPct val="150000"/>
              </a:lnSpc>
            </a:pPr>
            <a:endParaRPr lang="zh-CN" altLang="en-US" dirty="0"/>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5</a:t>
            </a:fld>
            <a:endParaRPr lang="en-US" altLang="zh-CN"/>
          </a:p>
        </p:txBody>
      </p:sp>
      <p:sp>
        <p:nvSpPr>
          <p:cNvPr id="5" name="文本框 4">
            <a:extLst>
              <a:ext uri="{FF2B5EF4-FFF2-40B4-BE49-F238E27FC236}">
                <a16:creationId xmlns:a16="http://schemas.microsoft.com/office/drawing/2014/main" id="{23FB16AA-3BFA-B84E-AEBE-09E138DA685F}"/>
              </a:ext>
            </a:extLst>
          </p:cNvPr>
          <p:cNvSpPr txBox="1"/>
          <p:nvPr/>
        </p:nvSpPr>
        <p:spPr>
          <a:xfrm>
            <a:off x="762000" y="3436883"/>
            <a:ext cx="4750018" cy="867289"/>
          </a:xfrm>
          <a:prstGeom prst="rect">
            <a:avLst/>
          </a:prstGeom>
          <a:noFill/>
        </p:spPr>
        <p:txBody>
          <a:bodyPr wrap="none" rtlCol="0">
            <a:spAutoFit/>
          </a:bodyPr>
          <a:lstStyle/>
          <a:p>
            <a:pPr marL="457200" indent="-457200">
              <a:lnSpc>
                <a:spcPct val="130000"/>
              </a:lnSpc>
              <a:buFont typeface="Arial" panose="020B0604020202020204" pitchFamily="34" charset="0"/>
              <a:buChar char="•"/>
            </a:pPr>
            <a:r>
              <a:rPr kumimoji="1" lang="zh-CN" altLang="en-US" sz="2000" b="1" i="0" dirty="0">
                <a:solidFill>
                  <a:srgbClr val="006600"/>
                </a:solidFill>
                <a:latin typeface="Kaiti SC" panose="02010600040101010101" pitchFamily="2" charset="-122"/>
                <a:ea typeface="Kaiti SC" panose="02010600040101010101" pitchFamily="2" charset="-122"/>
              </a:rPr>
              <a:t>范围：限定你要测什么</a:t>
            </a:r>
            <a:endParaRPr kumimoji="1" lang="en-US" altLang="zh-CN" sz="2000" b="1" i="0" dirty="0">
              <a:solidFill>
                <a:srgbClr val="006600"/>
              </a:solidFill>
              <a:latin typeface="Kaiti SC" panose="02010600040101010101" pitchFamily="2" charset="-122"/>
              <a:ea typeface="Kaiti SC" panose="02010600040101010101" pitchFamily="2" charset="-122"/>
            </a:endParaRPr>
          </a:p>
          <a:p>
            <a:pPr marL="457200" indent="-457200">
              <a:lnSpc>
                <a:spcPct val="130000"/>
              </a:lnSpc>
              <a:buFont typeface="Arial" panose="020B0604020202020204" pitchFamily="34" charset="0"/>
              <a:buChar char="•"/>
            </a:pPr>
            <a:r>
              <a:rPr kumimoji="1" lang="zh-CN" altLang="en-US" sz="2000" b="1" i="0" dirty="0">
                <a:solidFill>
                  <a:srgbClr val="006600"/>
                </a:solidFill>
                <a:latin typeface="Kaiti SC" panose="02010600040101010101" pitchFamily="2" charset="-122"/>
                <a:ea typeface="Kaiti SC" panose="02010600040101010101" pitchFamily="2" charset="-122"/>
              </a:rPr>
              <a:t>所有的计划都少不了风险分析和控制</a:t>
            </a:r>
          </a:p>
        </p:txBody>
      </p:sp>
      <p:sp>
        <p:nvSpPr>
          <p:cNvPr id="7" name="文本框 6">
            <a:extLst>
              <a:ext uri="{FF2B5EF4-FFF2-40B4-BE49-F238E27FC236}">
                <a16:creationId xmlns:a16="http://schemas.microsoft.com/office/drawing/2014/main" id="{B0CD5EA5-E203-2442-9BF8-4A9D0204D448}"/>
              </a:ext>
            </a:extLst>
          </p:cNvPr>
          <p:cNvSpPr txBox="1"/>
          <p:nvPr/>
        </p:nvSpPr>
        <p:spPr>
          <a:xfrm>
            <a:off x="762000" y="4732906"/>
            <a:ext cx="2749471" cy="467179"/>
          </a:xfrm>
          <a:prstGeom prst="rect">
            <a:avLst/>
          </a:prstGeom>
          <a:noFill/>
        </p:spPr>
        <p:txBody>
          <a:bodyPr wrap="none" rtlCol="0">
            <a:spAutoFit/>
          </a:bodyPr>
          <a:lstStyle/>
          <a:p>
            <a:pPr algn="l">
              <a:lnSpc>
                <a:spcPct val="130000"/>
              </a:lnSpc>
            </a:pPr>
            <a:r>
              <a:rPr kumimoji="1" lang="zh-CN" altLang="en-US" sz="2000" b="1" i="0" dirty="0">
                <a:solidFill>
                  <a:srgbClr val="006600"/>
                </a:solidFill>
                <a:latin typeface="Kaiti SC" panose="02010600040101010101" pitchFamily="2" charset="-122"/>
                <a:ea typeface="Kaiti SC" panose="02010600040101010101" pitchFamily="2" charset="-122"/>
              </a:rPr>
              <a:t>国标模板文档见课本。</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定义测试管理</a:t>
            </a:r>
          </a:p>
        </p:txBody>
      </p:sp>
      <p:sp>
        <p:nvSpPr>
          <p:cNvPr id="3" name="内容占位符 2"/>
          <p:cNvSpPr>
            <a:spLocks noGrp="1"/>
          </p:cNvSpPr>
          <p:nvPr>
            <p:ph idx="1"/>
          </p:nvPr>
        </p:nvSpPr>
        <p:spPr/>
        <p:txBody>
          <a:bodyPr/>
          <a:lstStyle/>
          <a:p>
            <a:r>
              <a:rPr lang="zh-CN" altLang="en-US" dirty="0"/>
              <a:t>定义测试管理的工作：</a:t>
            </a:r>
            <a:endParaRPr lang="en-US" altLang="zh-CN" dirty="0"/>
          </a:p>
          <a:p>
            <a:pPr lvl="1"/>
            <a:r>
              <a:rPr lang="zh-CN" altLang="en-US" dirty="0"/>
              <a:t>组建测试小组</a:t>
            </a:r>
            <a:endParaRPr lang="en-US" altLang="zh-CN" dirty="0"/>
          </a:p>
          <a:p>
            <a:pPr lvl="1"/>
            <a:r>
              <a:rPr lang="zh-CN" altLang="en-US" dirty="0"/>
              <a:t>定义测试进度</a:t>
            </a:r>
            <a:endParaRPr lang="en-US" altLang="zh-CN" dirty="0"/>
          </a:p>
          <a:p>
            <a:pPr lvl="1"/>
            <a:r>
              <a:rPr lang="zh-CN" altLang="en-US" dirty="0"/>
              <a:t>定义测试里程碑</a:t>
            </a:r>
            <a:endParaRPr lang="en-US" altLang="zh-CN" dirty="0"/>
          </a:p>
          <a:p>
            <a:pPr lvl="1"/>
            <a:r>
              <a:rPr lang="zh-CN" altLang="en-US" dirty="0"/>
              <a:t>定义检查点管理</a:t>
            </a:r>
            <a:endParaRPr lang="en-US" altLang="zh-CN" dirty="0"/>
          </a:p>
          <a:p>
            <a:pPr lvl="1"/>
            <a:r>
              <a:rPr lang="zh-CN" altLang="en-US" dirty="0"/>
              <a:t>识别测试风险</a:t>
            </a:r>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50</a:t>
            </a:fld>
            <a:endParaRPr lang="en-US" altLang="zh-CN"/>
          </a:p>
        </p:txBody>
      </p:sp>
    </p:spTree>
    <p:extLst>
      <p:ext uri="{BB962C8B-B14F-4D97-AF65-F5344CB8AC3E}">
        <p14:creationId xmlns:p14="http://schemas.microsoft.com/office/powerpoint/2010/main" val="3229904051"/>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定义测试管理</a:t>
            </a:r>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51</a:t>
            </a:fld>
            <a:endParaRPr lang="en-US" altLang="zh-CN"/>
          </a:p>
        </p:txBody>
      </p:sp>
      <p:sp>
        <p:nvSpPr>
          <p:cNvPr id="5" name="Rectangle 2"/>
          <p:cNvSpPr>
            <a:spLocks noChangeArrowheads="1"/>
          </p:cNvSpPr>
          <p:nvPr/>
        </p:nvSpPr>
        <p:spPr bwMode="auto">
          <a:xfrm>
            <a:off x="0" y="20383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6" name="Rectangle 4"/>
          <p:cNvSpPr>
            <a:spLocks noChangeArrowheads="1"/>
          </p:cNvSpPr>
          <p:nvPr/>
        </p:nvSpPr>
        <p:spPr bwMode="auto">
          <a:xfrm>
            <a:off x="0" y="2520950"/>
            <a:ext cx="184150" cy="457200"/>
          </a:xfrm>
          <a:prstGeom prst="rect">
            <a:avLst/>
          </a:prstGeom>
          <a:noFill/>
          <a:ln w="9525">
            <a:noFill/>
            <a:miter lim="800000"/>
            <a:headEnd/>
            <a:tailEnd/>
          </a:ln>
          <a:effectLst/>
        </p:spPr>
        <p:txBody>
          <a:bodyPr wrap="none" anchor="ctr">
            <a:spAutoFit/>
          </a:bodyPr>
          <a:lstStyle/>
          <a:p>
            <a:endParaRPr lang="zh-CN" altLang="en-US" sz="2400" b="1">
              <a:solidFill>
                <a:srgbClr val="FF0000"/>
              </a:solidFill>
              <a:latin typeface="Arial" charset="0"/>
            </a:endParaRPr>
          </a:p>
        </p:txBody>
      </p:sp>
      <p:grpSp>
        <p:nvGrpSpPr>
          <p:cNvPr id="7" name="Group 5"/>
          <p:cNvGrpSpPr>
            <a:grpSpLocks/>
          </p:cNvGrpSpPr>
          <p:nvPr/>
        </p:nvGrpSpPr>
        <p:grpSpPr bwMode="auto">
          <a:xfrm>
            <a:off x="647700" y="2133600"/>
            <a:ext cx="7734300" cy="3048000"/>
            <a:chOff x="0" y="0"/>
            <a:chExt cx="5580" cy="2028"/>
          </a:xfrm>
        </p:grpSpPr>
        <p:sp>
          <p:nvSpPr>
            <p:cNvPr id="8" name="Text Box 6"/>
            <p:cNvSpPr txBox="1">
              <a:spLocks noChangeArrowheads="1"/>
            </p:cNvSpPr>
            <p:nvPr/>
          </p:nvSpPr>
          <p:spPr bwMode="auto">
            <a:xfrm>
              <a:off x="0" y="0"/>
              <a:ext cx="1800" cy="468"/>
            </a:xfrm>
            <a:prstGeom prst="rect">
              <a:avLst/>
            </a:prstGeom>
            <a:solidFill>
              <a:srgbClr val="00B0F0"/>
            </a:solidFill>
            <a:ln w="12700">
              <a:solidFill>
                <a:srgbClr val="FFC000"/>
              </a:solidFill>
              <a:miter lim="800000"/>
              <a:headEnd/>
              <a:tailEnd/>
            </a:ln>
          </p:spPr>
          <p:txBody>
            <a:bodyPr anchor="ctr" anchorCtr="1"/>
            <a:lstStyle/>
            <a:p>
              <a:r>
                <a:rPr lang="zh-CN" altLang="en-US" sz="2400" i="0">
                  <a:solidFill>
                    <a:schemeClr val="bg1"/>
                  </a:solidFill>
                  <a:latin typeface="黑体" pitchFamily="49" charset="-122"/>
                  <a:ea typeface="黑体" pitchFamily="49" charset="-122"/>
                </a:rPr>
                <a:t>确认工作任务</a:t>
              </a:r>
            </a:p>
          </p:txBody>
        </p:sp>
        <p:sp>
          <p:nvSpPr>
            <p:cNvPr id="9" name="Text Box 7"/>
            <p:cNvSpPr txBox="1">
              <a:spLocks noChangeArrowheads="1"/>
            </p:cNvSpPr>
            <p:nvPr/>
          </p:nvSpPr>
          <p:spPr bwMode="auto">
            <a:xfrm>
              <a:off x="1980" y="780"/>
              <a:ext cx="1800" cy="468"/>
            </a:xfrm>
            <a:prstGeom prst="rect">
              <a:avLst/>
            </a:prstGeom>
            <a:solidFill>
              <a:srgbClr val="00B0F0"/>
            </a:solidFill>
            <a:ln w="12700">
              <a:solidFill>
                <a:srgbClr val="FFC000"/>
              </a:solidFill>
              <a:miter lim="800000"/>
              <a:headEnd/>
              <a:tailEnd/>
            </a:ln>
          </p:spPr>
          <p:txBody>
            <a:bodyPr anchor="ctr" anchorCtr="1"/>
            <a:lstStyle/>
            <a:p>
              <a:r>
                <a:rPr lang="zh-TW" altLang="en-US" sz="2400" i="0">
                  <a:solidFill>
                    <a:schemeClr val="bg1"/>
                  </a:solidFill>
                  <a:latin typeface="黑体" pitchFamily="49" charset="-122"/>
                  <a:ea typeface="黑体" pitchFamily="49" charset="-122"/>
                </a:rPr>
                <a:t>估算工作量</a:t>
              </a:r>
              <a:endParaRPr lang="zh-CN" altLang="zh-TW" sz="2400" i="0">
                <a:solidFill>
                  <a:schemeClr val="bg1"/>
                </a:solidFill>
                <a:latin typeface="黑体" pitchFamily="49" charset="-122"/>
                <a:ea typeface="黑体" pitchFamily="49" charset="-122"/>
              </a:endParaRPr>
            </a:p>
          </p:txBody>
        </p:sp>
        <p:sp>
          <p:nvSpPr>
            <p:cNvPr id="10" name="Text Box 8"/>
            <p:cNvSpPr txBox="1">
              <a:spLocks noChangeArrowheads="1"/>
            </p:cNvSpPr>
            <p:nvPr/>
          </p:nvSpPr>
          <p:spPr bwMode="auto">
            <a:xfrm>
              <a:off x="3780" y="1560"/>
              <a:ext cx="1800" cy="468"/>
            </a:xfrm>
            <a:prstGeom prst="rect">
              <a:avLst/>
            </a:prstGeom>
            <a:solidFill>
              <a:srgbClr val="00B0F0"/>
            </a:solidFill>
            <a:ln w="12700">
              <a:solidFill>
                <a:srgbClr val="FFC000"/>
              </a:solidFill>
              <a:miter lim="800000"/>
              <a:headEnd/>
              <a:tailEnd/>
            </a:ln>
          </p:spPr>
          <p:txBody>
            <a:bodyPr anchor="ctr" anchorCtr="1"/>
            <a:lstStyle/>
            <a:p>
              <a:r>
                <a:rPr lang="zh-TW" altLang="en-US" sz="2400" i="0">
                  <a:solidFill>
                    <a:schemeClr val="bg1"/>
                  </a:solidFill>
                  <a:latin typeface="黑体" pitchFamily="49" charset="-122"/>
                  <a:ea typeface="黑体" pitchFamily="49" charset="-122"/>
                </a:rPr>
                <a:t>编写进度计划</a:t>
              </a:r>
              <a:endParaRPr lang="zh-CN" altLang="zh-TW" sz="2400" i="0">
                <a:solidFill>
                  <a:schemeClr val="bg1"/>
                </a:solidFill>
                <a:latin typeface="黑体" pitchFamily="49" charset="-122"/>
                <a:ea typeface="黑体" pitchFamily="49" charset="-122"/>
              </a:endParaRPr>
            </a:p>
          </p:txBody>
        </p:sp>
        <p:sp>
          <p:nvSpPr>
            <p:cNvPr id="11" name="AutoShape 9"/>
            <p:cNvSpPr>
              <a:spLocks noChangeArrowheads="1"/>
            </p:cNvSpPr>
            <p:nvPr/>
          </p:nvSpPr>
          <p:spPr bwMode="auto">
            <a:xfrm rot="5400000">
              <a:off x="1935" y="21"/>
              <a:ext cx="624" cy="894"/>
            </a:xfrm>
            <a:custGeom>
              <a:avLst/>
              <a:gdLst>
                <a:gd name="T0" fmla="*/ 437 w 21600"/>
                <a:gd name="T1" fmla="*/ 0 h 21600"/>
                <a:gd name="T2" fmla="*/ 437 w 21600"/>
                <a:gd name="T3" fmla="*/ 709 h 21600"/>
                <a:gd name="T4" fmla="*/ 94 w 21600"/>
                <a:gd name="T5" fmla="*/ 1260 h 21600"/>
                <a:gd name="T6" fmla="*/ 624 w 21600"/>
                <a:gd name="T7" fmla="*/ 355 h 21600"/>
                <a:gd name="T8" fmla="*/ 17694720 60000 65536"/>
                <a:gd name="T9" fmla="*/ 5898240 60000 65536"/>
                <a:gd name="T10" fmla="*/ 5898240 60000 65536"/>
                <a:gd name="T11" fmla="*/ 0 60000 65536"/>
                <a:gd name="T12" fmla="*/ 12427 w 21600"/>
                <a:gd name="T13" fmla="*/ 2914 h 21600"/>
                <a:gd name="T14" fmla="*/ 18242 w 21600"/>
                <a:gd name="T15" fmla="*/ 9240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bg1">
                <a:lumMod val="85000"/>
                <a:alpha val="30000"/>
              </a:schemeClr>
            </a:solidFill>
            <a:ln w="12700" cmpd="sng">
              <a:solidFill>
                <a:srgbClr val="000000"/>
              </a:solidFill>
              <a:miter lim="800000"/>
              <a:headEnd/>
              <a:tailEnd/>
            </a:ln>
          </p:spPr>
          <p:txBody>
            <a:bodyPr rot="10800000" vert="eaVert"/>
            <a:lstStyle/>
            <a:p>
              <a:endParaRPr lang="zh-CN" altLang="en-US" i="0"/>
            </a:p>
          </p:txBody>
        </p:sp>
        <p:sp>
          <p:nvSpPr>
            <p:cNvPr id="12" name="AutoShape 10"/>
            <p:cNvSpPr>
              <a:spLocks noChangeArrowheads="1"/>
            </p:cNvSpPr>
            <p:nvPr/>
          </p:nvSpPr>
          <p:spPr bwMode="auto">
            <a:xfrm rot="5400000">
              <a:off x="4098" y="618"/>
              <a:ext cx="624" cy="1260"/>
            </a:xfrm>
            <a:custGeom>
              <a:avLst/>
              <a:gdLst>
                <a:gd name="T0" fmla="*/ 437 w 21600"/>
                <a:gd name="T1" fmla="*/ 0 h 21600"/>
                <a:gd name="T2" fmla="*/ 437 w 21600"/>
                <a:gd name="T3" fmla="*/ 709 h 21600"/>
                <a:gd name="T4" fmla="*/ 94 w 21600"/>
                <a:gd name="T5" fmla="*/ 1260 h 21600"/>
                <a:gd name="T6" fmla="*/ 624 w 21600"/>
                <a:gd name="T7" fmla="*/ 355 h 21600"/>
                <a:gd name="T8" fmla="*/ 17694720 60000 65536"/>
                <a:gd name="T9" fmla="*/ 5898240 60000 65536"/>
                <a:gd name="T10" fmla="*/ 5898240 60000 65536"/>
                <a:gd name="T11" fmla="*/ 0 60000 65536"/>
                <a:gd name="T12" fmla="*/ 12427 w 21600"/>
                <a:gd name="T13" fmla="*/ 2914 h 21600"/>
                <a:gd name="T14" fmla="*/ 18242 w 21600"/>
                <a:gd name="T15" fmla="*/ 9240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bg1">
                <a:lumMod val="85000"/>
                <a:alpha val="30000"/>
              </a:schemeClr>
            </a:solidFill>
            <a:ln w="12700" cmpd="sng">
              <a:solidFill>
                <a:srgbClr val="000000"/>
              </a:solidFill>
              <a:miter lim="800000"/>
              <a:headEnd/>
              <a:tailEnd/>
            </a:ln>
          </p:spPr>
          <p:txBody>
            <a:bodyPr/>
            <a:lstStyle/>
            <a:p>
              <a:endParaRPr lang="zh-CN" altLang="en-US" i="0"/>
            </a:p>
          </p:txBody>
        </p:sp>
      </p:grpSp>
      <p:sp>
        <p:nvSpPr>
          <p:cNvPr id="14" name="内容占位符 2"/>
          <p:cNvSpPr>
            <a:spLocks noGrp="1"/>
          </p:cNvSpPr>
          <p:nvPr>
            <p:ph idx="1"/>
          </p:nvPr>
        </p:nvSpPr>
        <p:spPr>
          <a:xfrm>
            <a:off x="358775" y="990600"/>
            <a:ext cx="8556625" cy="762000"/>
          </a:xfrm>
        </p:spPr>
        <p:txBody>
          <a:bodyPr/>
          <a:lstStyle/>
          <a:p>
            <a:pPr marL="358775"/>
            <a:r>
              <a:rPr lang="zh-CN" altLang="en-US"/>
              <a:t>定义工作进度的过程：</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定义测试管理</a:t>
            </a:r>
          </a:p>
        </p:txBody>
      </p:sp>
      <p:sp>
        <p:nvSpPr>
          <p:cNvPr id="3" name="内容占位符 2"/>
          <p:cNvSpPr>
            <a:spLocks noGrp="1"/>
          </p:cNvSpPr>
          <p:nvPr>
            <p:ph idx="1"/>
          </p:nvPr>
        </p:nvSpPr>
        <p:spPr/>
        <p:txBody>
          <a:bodyPr/>
          <a:lstStyle/>
          <a:p>
            <a:r>
              <a:rPr lang="zh-CN" altLang="en-US" dirty="0"/>
              <a:t>测试过程中主要三类风险</a:t>
            </a:r>
            <a:endParaRPr lang="en-US" altLang="zh-CN" dirty="0"/>
          </a:p>
          <a:p>
            <a:pPr lvl="1"/>
            <a:r>
              <a:rPr lang="zh-CN" altLang="en-US" b="1" dirty="0">
                <a:solidFill>
                  <a:srgbClr val="0000FF"/>
                </a:solidFill>
              </a:rPr>
              <a:t>时间风险</a:t>
            </a:r>
            <a:endParaRPr lang="en-US" altLang="zh-CN" b="1" dirty="0">
              <a:solidFill>
                <a:srgbClr val="0000FF"/>
              </a:solidFill>
            </a:endParaRPr>
          </a:p>
          <a:p>
            <a:pPr lvl="2"/>
            <a:r>
              <a:rPr lang="zh-CN" altLang="en-US" sz="2000" dirty="0"/>
              <a:t>项目进度停滞、测试时间不足等</a:t>
            </a:r>
            <a:endParaRPr lang="en-US" altLang="zh-CN" sz="2000" dirty="0"/>
          </a:p>
          <a:p>
            <a:pPr lvl="1"/>
            <a:r>
              <a:rPr lang="zh-CN" altLang="en-US" b="1" dirty="0">
                <a:solidFill>
                  <a:srgbClr val="0000FF"/>
                </a:solidFill>
              </a:rPr>
              <a:t>测试过程风险</a:t>
            </a:r>
            <a:endParaRPr lang="en-US" altLang="zh-CN" b="1" dirty="0">
              <a:solidFill>
                <a:srgbClr val="0000FF"/>
              </a:solidFill>
            </a:endParaRPr>
          </a:p>
          <a:p>
            <a:pPr lvl="2"/>
            <a:r>
              <a:rPr lang="zh-CN" altLang="en-US" sz="2000" dirty="0"/>
              <a:t>测试计划或方案设计有误、测试用例设计问题、测试用例执行风险、测试场景缺失或部分缺失、测试数据准备不充分、工具的风险</a:t>
            </a:r>
            <a:endParaRPr lang="en-US" altLang="zh-CN" dirty="0"/>
          </a:p>
          <a:p>
            <a:pPr lvl="1"/>
            <a:r>
              <a:rPr lang="zh-CN" altLang="en-US" b="1" dirty="0">
                <a:solidFill>
                  <a:srgbClr val="0000FF"/>
                </a:solidFill>
              </a:rPr>
              <a:t>资源风险</a:t>
            </a:r>
            <a:endParaRPr lang="en-US" altLang="zh-CN" b="1" dirty="0">
              <a:solidFill>
                <a:srgbClr val="0000FF"/>
              </a:solidFill>
            </a:endParaRPr>
          </a:p>
          <a:p>
            <a:pPr lvl="2"/>
            <a:r>
              <a:rPr lang="zh-CN" altLang="en-US" sz="2000" dirty="0"/>
              <a:t>“人”风险、开发风险、资料风险、测试环境风险</a:t>
            </a:r>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52</a:t>
            </a:fld>
            <a:endParaRPr lang="en-US" altLang="zh-CN"/>
          </a:p>
        </p:txBody>
      </p:sp>
    </p:spTree>
    <p:extLst>
      <p:ext uri="{BB962C8B-B14F-4D97-AF65-F5344CB8AC3E}">
        <p14:creationId xmlns:p14="http://schemas.microsoft.com/office/powerpoint/2010/main" val="1597354884"/>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定义测试管理</a:t>
            </a:r>
          </a:p>
        </p:txBody>
      </p:sp>
      <p:sp>
        <p:nvSpPr>
          <p:cNvPr id="3" name="内容占位符 2"/>
          <p:cNvSpPr>
            <a:spLocks noGrp="1"/>
          </p:cNvSpPr>
          <p:nvPr>
            <p:ph idx="1"/>
          </p:nvPr>
        </p:nvSpPr>
        <p:spPr/>
        <p:txBody>
          <a:bodyPr/>
          <a:lstStyle/>
          <a:p>
            <a:r>
              <a:rPr lang="zh-CN" altLang="en-US" dirty="0"/>
              <a:t>解决测试风险的方法</a:t>
            </a:r>
            <a:endParaRPr lang="en-US" altLang="zh-CN" dirty="0"/>
          </a:p>
          <a:p>
            <a:pPr lvl="1"/>
            <a:r>
              <a:rPr lang="zh-CN" altLang="en-US" b="1" dirty="0">
                <a:solidFill>
                  <a:srgbClr val="0000FF"/>
                </a:solidFill>
              </a:rPr>
              <a:t>测试时间风险</a:t>
            </a:r>
            <a:endParaRPr lang="en-US" altLang="zh-CN" b="1" dirty="0">
              <a:solidFill>
                <a:srgbClr val="0000FF"/>
              </a:solidFill>
            </a:endParaRPr>
          </a:p>
          <a:p>
            <a:pPr lvl="2"/>
            <a:r>
              <a:rPr lang="zh-CN" altLang="en-US" sz="2000" dirty="0"/>
              <a:t>与客户协商、顺延交付</a:t>
            </a:r>
            <a:endParaRPr lang="en-US" altLang="zh-CN" sz="2000" dirty="0"/>
          </a:p>
          <a:p>
            <a:pPr lvl="2"/>
            <a:r>
              <a:rPr lang="zh-CN" altLang="en-US" sz="2000" dirty="0"/>
              <a:t>降低对低优先级的功能或特性的测试</a:t>
            </a:r>
            <a:endParaRPr lang="en-US" altLang="zh-CN" sz="2000" dirty="0"/>
          </a:p>
          <a:p>
            <a:pPr lvl="2"/>
            <a:r>
              <a:rPr lang="en-US" altLang="zh-CN" sz="2000" dirty="0"/>
              <a:t>…</a:t>
            </a:r>
          </a:p>
          <a:p>
            <a:pPr lvl="1"/>
            <a:r>
              <a:rPr lang="zh-CN" altLang="en-US" b="1" dirty="0">
                <a:solidFill>
                  <a:srgbClr val="0000FF"/>
                </a:solidFill>
              </a:rPr>
              <a:t>测试用例</a:t>
            </a:r>
            <a:r>
              <a:rPr lang="en-US" altLang="zh-CN" b="1" dirty="0">
                <a:solidFill>
                  <a:srgbClr val="0000FF"/>
                </a:solidFill>
              </a:rPr>
              <a:t>/</a:t>
            </a:r>
            <a:r>
              <a:rPr lang="zh-CN" altLang="en-US" b="1" dirty="0">
                <a:solidFill>
                  <a:srgbClr val="0000FF"/>
                </a:solidFill>
              </a:rPr>
              <a:t>数据设计不充分</a:t>
            </a:r>
            <a:endParaRPr lang="en-US" altLang="zh-CN" b="1" dirty="0">
              <a:solidFill>
                <a:srgbClr val="0000FF"/>
              </a:solidFill>
            </a:endParaRPr>
          </a:p>
          <a:p>
            <a:pPr lvl="2"/>
            <a:r>
              <a:rPr lang="zh-CN" altLang="en-US" sz="2000" dirty="0"/>
              <a:t>安排测试经验丰富的人员设计</a:t>
            </a:r>
            <a:endParaRPr lang="en-US" altLang="zh-CN" sz="2000" dirty="0"/>
          </a:p>
          <a:p>
            <a:pPr lvl="2"/>
            <a:r>
              <a:rPr lang="en-US" altLang="zh-CN" sz="2000" dirty="0"/>
              <a:t>…</a:t>
            </a:r>
          </a:p>
          <a:p>
            <a:pPr lvl="1"/>
            <a:r>
              <a:rPr lang="zh-CN" altLang="en-US" b="1" dirty="0">
                <a:solidFill>
                  <a:srgbClr val="0000FF"/>
                </a:solidFill>
              </a:rPr>
              <a:t>需求变更</a:t>
            </a:r>
            <a:endParaRPr lang="en-US" altLang="zh-CN" b="1" dirty="0">
              <a:solidFill>
                <a:srgbClr val="0000FF"/>
              </a:solidFill>
            </a:endParaRPr>
          </a:p>
          <a:p>
            <a:pPr lvl="2"/>
            <a:r>
              <a:rPr lang="zh-CN" altLang="en-US" sz="2000" dirty="0"/>
              <a:t>实施跟踪需求变更、及时与相关人员联系</a:t>
            </a:r>
            <a:endParaRPr lang="en-US" altLang="zh-CN" sz="2000" dirty="0"/>
          </a:p>
          <a:p>
            <a:pPr lvl="2"/>
            <a:r>
              <a:rPr lang="en-US" altLang="zh-CN" sz="2000" dirty="0"/>
              <a:t>…</a:t>
            </a:r>
          </a:p>
          <a:p>
            <a:pPr lvl="1"/>
            <a:r>
              <a:rPr lang="en-US" altLang="zh-CN" sz="2000" dirty="0"/>
              <a:t>……</a:t>
            </a:r>
            <a:endParaRPr lang="zh-CN" altLang="en-US" sz="2000" dirty="0"/>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53</a:t>
            </a:fld>
            <a:endParaRPr lang="en-US" altLang="zh-CN"/>
          </a:p>
        </p:txBody>
      </p:sp>
    </p:spTree>
    <p:extLst>
      <p:ext uri="{BB962C8B-B14F-4D97-AF65-F5344CB8AC3E}">
        <p14:creationId xmlns:p14="http://schemas.microsoft.com/office/powerpoint/2010/main" val="883793730"/>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t>测试计划的制定</a:t>
            </a:r>
            <a:r>
              <a:rPr lang="zh-CN" altLang="en-US"/>
              <a:t>过程</a:t>
            </a:r>
          </a:p>
        </p:txBody>
      </p:sp>
      <p:sp>
        <p:nvSpPr>
          <p:cNvPr id="8195" name="页脚占位符 3"/>
          <p:cNvSpPr>
            <a:spLocks noGrp="1"/>
          </p:cNvSpPr>
          <p:nvPr>
            <p:ph type="ftr" sz="quarter" idx="10"/>
          </p:nvPr>
        </p:nvSpPr>
        <p:spPr>
          <a:noFill/>
        </p:spPr>
        <p:txBody>
          <a:bodyPr/>
          <a:lstStyle/>
          <a:p>
            <a:fld id="{85D483DB-B415-493C-B73C-69CB55664A9E}" type="slidenum">
              <a:rPr lang="en-US" altLang="zh-CN" smtClean="0"/>
              <a:pPr/>
              <a:t>54</a:t>
            </a:fld>
            <a:endParaRPr lang="en-US" altLang="zh-CN"/>
          </a:p>
        </p:txBody>
      </p:sp>
      <p:sp>
        <p:nvSpPr>
          <p:cNvPr id="5" name="Text Box 4"/>
          <p:cNvSpPr txBox="1">
            <a:spLocks noChangeArrowheads="1"/>
          </p:cNvSpPr>
          <p:nvPr/>
        </p:nvSpPr>
        <p:spPr bwMode="auto">
          <a:xfrm>
            <a:off x="1104900" y="1143000"/>
            <a:ext cx="1943100" cy="769938"/>
          </a:xfrm>
          <a:prstGeom prst="rect">
            <a:avLst/>
          </a:prstGeom>
          <a:solidFill>
            <a:schemeClr val="accent2">
              <a:lumMod val="75000"/>
              <a:alpha val="30000"/>
            </a:schemeClr>
          </a:solidFill>
          <a:ln w="12700">
            <a:solidFill>
              <a:srgbClr val="000000"/>
            </a:solidFill>
            <a:miter lim="800000"/>
            <a:headEnd/>
            <a:tailEnd/>
          </a:ln>
        </p:spPr>
        <p:txBody>
          <a:bodyPr anchor="ctr" anchorCtr="1"/>
          <a:lstStyle/>
          <a:p>
            <a:pPr algn="ctr"/>
            <a:r>
              <a:rPr lang="zh-CN" altLang="en-US" sz="2400" b="1" i="0">
                <a:solidFill>
                  <a:srgbClr val="FFFFFF"/>
                </a:solidFill>
                <a:latin typeface="仿宋" pitchFamily="49" charset="-122"/>
                <a:ea typeface="仿宋" pitchFamily="49" charset="-122"/>
              </a:rPr>
              <a:t>分析和测试软件需求</a:t>
            </a:r>
          </a:p>
        </p:txBody>
      </p:sp>
      <p:sp>
        <p:nvSpPr>
          <p:cNvPr id="6" name="Text Box 5"/>
          <p:cNvSpPr txBox="1">
            <a:spLocks noChangeArrowheads="1"/>
          </p:cNvSpPr>
          <p:nvPr/>
        </p:nvSpPr>
        <p:spPr bwMode="auto">
          <a:xfrm>
            <a:off x="1104900" y="2209403"/>
            <a:ext cx="1943100" cy="769937"/>
          </a:xfrm>
          <a:prstGeom prst="rect">
            <a:avLst/>
          </a:prstGeom>
          <a:solidFill>
            <a:srgbClr val="A50021">
              <a:alpha val="30000"/>
            </a:srgbClr>
          </a:solidFill>
          <a:ln w="12700">
            <a:solidFill>
              <a:srgbClr val="000000"/>
            </a:solidFill>
            <a:miter lim="800000"/>
            <a:headEnd/>
            <a:tailEnd/>
          </a:ln>
        </p:spPr>
        <p:txBody>
          <a:bodyPr anchor="ctr" anchorCtr="1"/>
          <a:lstStyle/>
          <a:p>
            <a:pPr algn="ctr"/>
            <a:r>
              <a:rPr lang="zh-TW" altLang="en-US" sz="2400" b="1" i="0">
                <a:solidFill>
                  <a:srgbClr val="FFFFFF"/>
                </a:solidFill>
                <a:latin typeface="仿宋" pitchFamily="49" charset="-122"/>
                <a:ea typeface="仿宋" pitchFamily="49" charset="-122"/>
              </a:rPr>
              <a:t>定义</a:t>
            </a:r>
            <a:endParaRPr lang="en-US" altLang="zh-TW" sz="2400" b="1" i="0">
              <a:solidFill>
                <a:srgbClr val="FFFFFF"/>
              </a:solidFill>
              <a:latin typeface="仿宋" pitchFamily="49" charset="-122"/>
              <a:ea typeface="仿宋" pitchFamily="49" charset="-122"/>
            </a:endParaRPr>
          </a:p>
          <a:p>
            <a:pPr algn="ctr"/>
            <a:r>
              <a:rPr lang="zh-TW" altLang="en-US" sz="2400" b="1" i="0">
                <a:solidFill>
                  <a:srgbClr val="FFFFFF"/>
                </a:solidFill>
                <a:latin typeface="仿宋" pitchFamily="49" charset="-122"/>
                <a:ea typeface="仿宋" pitchFamily="49" charset="-122"/>
              </a:rPr>
              <a:t>测试策略</a:t>
            </a:r>
          </a:p>
        </p:txBody>
      </p:sp>
      <p:sp>
        <p:nvSpPr>
          <p:cNvPr id="7" name="Text Box 6"/>
          <p:cNvSpPr txBox="1">
            <a:spLocks noChangeArrowheads="1"/>
          </p:cNvSpPr>
          <p:nvPr/>
        </p:nvSpPr>
        <p:spPr bwMode="auto">
          <a:xfrm>
            <a:off x="1104900" y="3275805"/>
            <a:ext cx="1943100" cy="771525"/>
          </a:xfrm>
          <a:prstGeom prst="rect">
            <a:avLst/>
          </a:prstGeom>
          <a:solidFill>
            <a:schemeClr val="tx1">
              <a:lumMod val="85000"/>
              <a:lumOff val="15000"/>
              <a:alpha val="30000"/>
            </a:schemeClr>
          </a:solidFill>
          <a:ln w="12700">
            <a:solidFill>
              <a:srgbClr val="000000"/>
            </a:solidFill>
            <a:miter lim="800000"/>
            <a:headEnd/>
            <a:tailEnd/>
          </a:ln>
        </p:spPr>
        <p:txBody>
          <a:bodyPr anchor="ctr" anchorCtr="1"/>
          <a:lstStyle/>
          <a:p>
            <a:pPr algn="ctr"/>
            <a:r>
              <a:rPr lang="zh-CN" altLang="en-US" sz="2400" b="1" i="0">
                <a:solidFill>
                  <a:srgbClr val="FFFFFF"/>
                </a:solidFill>
                <a:latin typeface="仿宋" pitchFamily="49" charset="-122"/>
                <a:ea typeface="仿宋" pitchFamily="49" charset="-122"/>
              </a:rPr>
              <a:t>定义</a:t>
            </a:r>
            <a:endParaRPr lang="en-US" altLang="zh-CN" sz="2400" b="1" i="0">
              <a:solidFill>
                <a:srgbClr val="FFFFFF"/>
              </a:solidFill>
              <a:latin typeface="仿宋" pitchFamily="49" charset="-122"/>
              <a:ea typeface="仿宋" pitchFamily="49" charset="-122"/>
            </a:endParaRPr>
          </a:p>
          <a:p>
            <a:pPr algn="ctr"/>
            <a:r>
              <a:rPr lang="zh-CN" altLang="en-US" sz="2400" b="1" i="0">
                <a:solidFill>
                  <a:srgbClr val="FFFFFF"/>
                </a:solidFill>
                <a:latin typeface="仿宋" pitchFamily="49" charset="-122"/>
                <a:ea typeface="仿宋" pitchFamily="49" charset="-122"/>
              </a:rPr>
              <a:t>测试环境</a:t>
            </a:r>
          </a:p>
        </p:txBody>
      </p:sp>
      <p:sp>
        <p:nvSpPr>
          <p:cNvPr id="8" name="Text Box 7"/>
          <p:cNvSpPr txBox="1">
            <a:spLocks noChangeArrowheads="1"/>
          </p:cNvSpPr>
          <p:nvPr/>
        </p:nvSpPr>
        <p:spPr bwMode="auto">
          <a:xfrm>
            <a:off x="1104900" y="4343795"/>
            <a:ext cx="1943100" cy="769938"/>
          </a:xfrm>
          <a:prstGeom prst="rect">
            <a:avLst/>
          </a:prstGeom>
          <a:solidFill>
            <a:srgbClr val="7030A0">
              <a:alpha val="30000"/>
            </a:srgbClr>
          </a:solidFill>
          <a:ln w="12700">
            <a:solidFill>
              <a:srgbClr val="000000"/>
            </a:solidFill>
            <a:miter lim="800000"/>
            <a:headEnd/>
            <a:tailEnd/>
          </a:ln>
        </p:spPr>
        <p:txBody>
          <a:bodyPr anchor="ctr" anchorCtr="1"/>
          <a:lstStyle/>
          <a:p>
            <a:pPr algn="ctr"/>
            <a:r>
              <a:rPr lang="zh-TW" altLang="en-US" sz="2400" b="1" i="0">
                <a:solidFill>
                  <a:srgbClr val="FFFFFF"/>
                </a:solidFill>
                <a:latin typeface="仿宋" pitchFamily="49" charset="-122"/>
                <a:ea typeface="仿宋" pitchFamily="49" charset="-122"/>
              </a:rPr>
              <a:t>定义</a:t>
            </a:r>
            <a:endParaRPr lang="en-US" altLang="zh-TW" sz="2400" b="1" i="0">
              <a:solidFill>
                <a:srgbClr val="FFFFFF"/>
              </a:solidFill>
              <a:latin typeface="仿宋" pitchFamily="49" charset="-122"/>
              <a:ea typeface="仿宋" pitchFamily="49" charset="-122"/>
            </a:endParaRPr>
          </a:p>
          <a:p>
            <a:pPr algn="ctr"/>
            <a:r>
              <a:rPr lang="zh-TW" altLang="en-US" sz="2400" b="1" i="0">
                <a:solidFill>
                  <a:srgbClr val="FFFFFF"/>
                </a:solidFill>
                <a:latin typeface="仿宋" pitchFamily="49" charset="-122"/>
                <a:ea typeface="仿宋" pitchFamily="49" charset="-122"/>
              </a:rPr>
              <a:t>测试管理</a:t>
            </a:r>
          </a:p>
        </p:txBody>
      </p:sp>
      <p:sp>
        <p:nvSpPr>
          <p:cNvPr id="9" name="Text Box 8"/>
          <p:cNvSpPr txBox="1">
            <a:spLocks noChangeArrowheads="1"/>
          </p:cNvSpPr>
          <p:nvPr/>
        </p:nvSpPr>
        <p:spPr bwMode="auto">
          <a:xfrm>
            <a:off x="1104901" y="5410200"/>
            <a:ext cx="1943100" cy="769937"/>
          </a:xfrm>
          <a:prstGeom prst="rect">
            <a:avLst/>
          </a:prstGeom>
          <a:solidFill>
            <a:srgbClr val="006600"/>
          </a:solidFill>
          <a:ln w="12700">
            <a:solidFill>
              <a:srgbClr val="000000"/>
            </a:solidFill>
            <a:miter lim="800000"/>
            <a:headEnd/>
            <a:tailEnd/>
          </a:ln>
        </p:spPr>
        <p:txBody>
          <a:bodyPr anchor="ctr" anchorCtr="1"/>
          <a:lstStyle/>
          <a:p>
            <a:r>
              <a:rPr lang="zh-TW" altLang="en-US" sz="2400" b="1" i="0">
                <a:solidFill>
                  <a:srgbClr val="FFFFFF"/>
                </a:solidFill>
                <a:latin typeface="仿宋" pitchFamily="49" charset="-122"/>
                <a:ea typeface="仿宋" pitchFamily="49" charset="-122"/>
              </a:rPr>
              <a:t>编写和审核</a:t>
            </a:r>
            <a:endParaRPr lang="en-US" altLang="zh-TW" sz="2400" b="1" i="0">
              <a:solidFill>
                <a:srgbClr val="FFFFFF"/>
              </a:solidFill>
              <a:latin typeface="仿宋" pitchFamily="49" charset="-122"/>
              <a:ea typeface="仿宋" pitchFamily="49" charset="-122"/>
            </a:endParaRPr>
          </a:p>
          <a:p>
            <a:r>
              <a:rPr lang="zh-TW" altLang="en-US" sz="2400" b="1" i="0">
                <a:solidFill>
                  <a:srgbClr val="FFFFFF"/>
                </a:solidFill>
                <a:latin typeface="仿宋" pitchFamily="49" charset="-122"/>
                <a:ea typeface="仿宋" pitchFamily="49" charset="-122"/>
              </a:rPr>
              <a:t>测试计划</a:t>
            </a:r>
          </a:p>
        </p:txBody>
      </p:sp>
      <p:sp>
        <p:nvSpPr>
          <p:cNvPr id="15" name="下箭头 14"/>
          <p:cNvSpPr/>
          <p:nvPr/>
        </p:nvSpPr>
        <p:spPr bwMode="auto">
          <a:xfrm>
            <a:off x="2057400" y="1905000"/>
            <a:ext cx="152400" cy="3048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charset="0"/>
              <a:ea typeface="宋体" pitchFamily="2" charset="-122"/>
            </a:endParaRPr>
          </a:p>
        </p:txBody>
      </p:sp>
      <p:sp>
        <p:nvSpPr>
          <p:cNvPr id="16" name="下箭头 15"/>
          <p:cNvSpPr/>
          <p:nvPr/>
        </p:nvSpPr>
        <p:spPr bwMode="auto">
          <a:xfrm>
            <a:off x="2057400" y="2971800"/>
            <a:ext cx="152400" cy="3048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charset="0"/>
              <a:ea typeface="宋体" pitchFamily="2" charset="-122"/>
            </a:endParaRPr>
          </a:p>
        </p:txBody>
      </p:sp>
      <p:sp>
        <p:nvSpPr>
          <p:cNvPr id="17" name="下箭头 16"/>
          <p:cNvSpPr/>
          <p:nvPr/>
        </p:nvSpPr>
        <p:spPr bwMode="auto">
          <a:xfrm>
            <a:off x="2057400" y="4038600"/>
            <a:ext cx="152400" cy="3048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charset="0"/>
              <a:ea typeface="宋体" pitchFamily="2" charset="-122"/>
            </a:endParaRPr>
          </a:p>
        </p:txBody>
      </p:sp>
      <p:sp>
        <p:nvSpPr>
          <p:cNvPr id="18" name="下箭头 17"/>
          <p:cNvSpPr/>
          <p:nvPr/>
        </p:nvSpPr>
        <p:spPr bwMode="auto">
          <a:xfrm>
            <a:off x="2057400" y="5105400"/>
            <a:ext cx="152400" cy="3048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charset="0"/>
              <a:ea typeface="宋体" pitchFamily="2" charset="-122"/>
            </a:endParaRPr>
          </a:p>
        </p:txBody>
      </p:sp>
      <p:sp>
        <p:nvSpPr>
          <p:cNvPr id="19" name="线形标注 1 18"/>
          <p:cNvSpPr/>
          <p:nvPr/>
        </p:nvSpPr>
        <p:spPr bwMode="auto">
          <a:xfrm>
            <a:off x="4495800" y="3886200"/>
            <a:ext cx="3733800" cy="1371600"/>
          </a:xfrm>
          <a:prstGeom prst="borderCallout1">
            <a:avLst>
              <a:gd name="adj1" fmla="val 18750"/>
              <a:gd name="adj2" fmla="val -8333"/>
              <a:gd name="adj3" fmla="val 138017"/>
              <a:gd name="adj4" fmla="val -3885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r>
              <a:rPr lang="zh-CN" altLang="en-US" sz="2400" i="0" dirty="0">
                <a:latin typeface="楷体" pitchFamily="49" charset="-122"/>
                <a:ea typeface="楷体" pitchFamily="49" charset="-122"/>
              </a:rPr>
              <a:t>在上述几项工作完成后，需要编写测试计划文档，并需要被相关人员审核。</a:t>
            </a:r>
          </a:p>
        </p:txBody>
      </p:sp>
      <p:sp>
        <p:nvSpPr>
          <p:cNvPr id="14" name="Rectangle 2"/>
          <p:cNvSpPr txBox="1">
            <a:spLocks noChangeArrowheads="1"/>
          </p:cNvSpPr>
          <p:nvPr/>
        </p:nvSpPr>
        <p:spPr bwMode="auto">
          <a:xfrm>
            <a:off x="3886200" y="1143000"/>
            <a:ext cx="4648200" cy="2057400"/>
          </a:xfrm>
          <a:prstGeom prst="rect">
            <a:avLst/>
          </a:prstGeom>
          <a:solidFill>
            <a:srgbClr val="FFC000">
              <a:alpha val="45000"/>
            </a:srgbClr>
          </a:solidFill>
          <a:ln w="9525">
            <a:solidFill>
              <a:srgbClr val="0000FF"/>
            </a:solidFill>
            <a:miter lim="800000"/>
            <a:headEnd/>
            <a:tailEnd/>
          </a:ln>
        </p:spPr>
        <p:txBody>
          <a:bodyPr vert="horz" wrap="square" lIns="91440" tIns="45720" rIns="91440" bIns="45720" numCol="1" anchor="t" anchorCtr="0" compatLnSpc="1">
            <a:prstTxWarp prst="textNoShape">
              <a:avLst/>
            </a:prstTxWarp>
          </a:bodyPr>
          <a:lstStyle/>
          <a:p>
            <a:pPr marL="360000" marR="0" lvl="0" indent="-342900" algn="l" defTabSz="914400" rtl="0" eaLnBrk="1" fontAlgn="base" latinLnBrk="0" hangingPunct="1">
              <a:lnSpc>
                <a:spcPct val="120000"/>
              </a:lnSpc>
              <a:spcBef>
                <a:spcPts val="600"/>
              </a:spcBef>
              <a:spcAft>
                <a:spcPts val="600"/>
              </a:spcAft>
              <a:buClr>
                <a:srgbClr val="006600"/>
              </a:buClr>
              <a:buSzPct val="75000"/>
              <a:buFont typeface="Wingdings" pitchFamily="2" charset="2"/>
              <a:buChar char="l"/>
              <a:tabLst/>
              <a:defRPr/>
            </a:pPr>
            <a:r>
              <a:rPr kumimoji="0" lang="zh-CN" altLang="en-US" sz="2400" b="0" i="0" u="none" strike="noStrike" kern="0" cap="none" spc="0" normalizeH="0" baseline="0" noProof="0" dirty="0">
                <a:ln>
                  <a:noFill/>
                </a:ln>
                <a:solidFill>
                  <a:schemeClr val="tx1"/>
                </a:solidFill>
                <a:effectLst/>
                <a:uLnTx/>
                <a:uFillTx/>
                <a:latin typeface="宋体" charset="-122"/>
                <a:ea typeface="黑体" pitchFamily="49" charset="-122"/>
                <a:cs typeface="+mn-cs"/>
              </a:rPr>
              <a:t>测试计划阶段的</a:t>
            </a:r>
            <a:r>
              <a:rPr kumimoji="0" lang="zh-CN" altLang="en-US" sz="2400" b="0" i="1" u="none" strike="noStrike" kern="0" cap="none" spc="0" normalizeH="0" baseline="0" noProof="0" dirty="0">
                <a:ln>
                  <a:noFill/>
                </a:ln>
                <a:solidFill>
                  <a:srgbClr val="FF0000"/>
                </a:solidFill>
                <a:effectLst/>
                <a:uLnTx/>
                <a:uFillTx/>
                <a:latin typeface="宋体" charset="-122"/>
                <a:ea typeface="黑体" pitchFamily="49" charset="-122"/>
                <a:cs typeface="+mn-cs"/>
              </a:rPr>
              <a:t>（输入）原始依据</a:t>
            </a:r>
            <a:r>
              <a:rPr kumimoji="0" lang="zh-CN" altLang="en-US" sz="2400" b="0" i="0" u="none" strike="noStrike" kern="0" cap="none" spc="0" normalizeH="0" baseline="0" noProof="0" dirty="0">
                <a:ln>
                  <a:noFill/>
                </a:ln>
                <a:solidFill>
                  <a:schemeClr val="tx1"/>
                </a:solidFill>
                <a:effectLst/>
                <a:uLnTx/>
                <a:uFillTx/>
                <a:latin typeface="宋体" charset="-122"/>
                <a:ea typeface="黑体" pitchFamily="49" charset="-122"/>
                <a:cs typeface="+mn-cs"/>
              </a:rPr>
              <a:t>是</a:t>
            </a:r>
            <a:r>
              <a:rPr kumimoji="0" lang="zh-CN" altLang="en-US" sz="2400" b="0" i="0" u="none" strike="noStrike" kern="0" cap="none" spc="0" normalizeH="0" baseline="0" noProof="0" dirty="0">
                <a:ln>
                  <a:noFill/>
                </a:ln>
                <a:solidFill>
                  <a:srgbClr val="0000FF"/>
                </a:solidFill>
                <a:effectLst/>
                <a:uLnTx/>
                <a:uFillTx/>
                <a:latin typeface="宋体" charset="-122"/>
                <a:ea typeface="黑体" pitchFamily="49" charset="-122"/>
                <a:cs typeface="+mn-cs"/>
              </a:rPr>
              <a:t>软件需求文档</a:t>
            </a:r>
            <a:r>
              <a:rPr kumimoji="0" lang="zh-CN" altLang="en-US" sz="2400" b="0" i="0" u="none" strike="noStrike" kern="0" cap="none" spc="0" normalizeH="0" baseline="0" noProof="0" dirty="0">
                <a:ln>
                  <a:noFill/>
                </a:ln>
                <a:solidFill>
                  <a:schemeClr val="tx1"/>
                </a:solidFill>
                <a:effectLst/>
                <a:uLnTx/>
                <a:uFillTx/>
                <a:latin typeface="宋体" charset="-122"/>
                <a:ea typeface="黑体" pitchFamily="49" charset="-122"/>
                <a:cs typeface="+mn-cs"/>
              </a:rPr>
              <a:t>。</a:t>
            </a:r>
          </a:p>
          <a:p>
            <a:pPr marL="360000" marR="0" lvl="0" indent="-342900" algn="l" defTabSz="914400" rtl="0" eaLnBrk="1" fontAlgn="base" latinLnBrk="0" hangingPunct="1">
              <a:lnSpc>
                <a:spcPct val="120000"/>
              </a:lnSpc>
              <a:spcBef>
                <a:spcPts val="600"/>
              </a:spcBef>
              <a:spcAft>
                <a:spcPts val="600"/>
              </a:spcAft>
              <a:buClr>
                <a:srgbClr val="006600"/>
              </a:buClr>
              <a:buSzPct val="75000"/>
              <a:buFont typeface="Wingdings" pitchFamily="2" charset="2"/>
              <a:buChar char="l"/>
              <a:tabLst/>
              <a:defRPr/>
            </a:pPr>
            <a:r>
              <a:rPr kumimoji="0" lang="zh-CN" altLang="en-US" sz="2400" b="0" i="0" u="none" strike="noStrike" kern="0" cap="none" spc="0" normalizeH="0" baseline="0" noProof="0" dirty="0">
                <a:ln>
                  <a:noFill/>
                </a:ln>
                <a:solidFill>
                  <a:schemeClr val="tx1"/>
                </a:solidFill>
                <a:effectLst/>
                <a:uLnTx/>
                <a:uFillTx/>
                <a:latin typeface="宋体" charset="-122"/>
                <a:ea typeface="黑体" pitchFamily="49" charset="-122"/>
                <a:cs typeface="+mn-cs"/>
              </a:rPr>
              <a:t>测试计划阶段的</a:t>
            </a:r>
            <a:r>
              <a:rPr kumimoji="0" lang="zh-CN" altLang="en-US" sz="2400" b="0" i="1" u="none" strike="noStrike" kern="0" cap="none" spc="0" normalizeH="0" baseline="0" noProof="0" dirty="0">
                <a:ln>
                  <a:noFill/>
                </a:ln>
                <a:solidFill>
                  <a:srgbClr val="FF0000"/>
                </a:solidFill>
                <a:effectLst/>
                <a:uLnTx/>
                <a:uFillTx/>
                <a:latin typeface="宋体" charset="-122"/>
                <a:ea typeface="黑体" pitchFamily="49" charset="-122"/>
                <a:cs typeface="+mn-cs"/>
              </a:rPr>
              <a:t>输出</a:t>
            </a:r>
            <a:r>
              <a:rPr kumimoji="0" lang="zh-CN" altLang="en-US" sz="2400" b="0" i="0" u="none" strike="noStrike" kern="0" cap="none" spc="0" normalizeH="0" baseline="0" noProof="0" dirty="0">
                <a:ln>
                  <a:noFill/>
                </a:ln>
                <a:solidFill>
                  <a:schemeClr val="tx1"/>
                </a:solidFill>
                <a:effectLst/>
                <a:uLnTx/>
                <a:uFillTx/>
                <a:latin typeface="宋体" charset="-122"/>
                <a:ea typeface="黑体" pitchFamily="49" charset="-122"/>
                <a:cs typeface="+mn-cs"/>
              </a:rPr>
              <a:t>是</a:t>
            </a:r>
            <a:r>
              <a:rPr kumimoji="0" lang="zh-CN" altLang="en-US" sz="2400" b="0" i="0" u="none" strike="noStrike" kern="0" cap="none" spc="0" normalizeH="0" baseline="0" noProof="0" dirty="0">
                <a:ln>
                  <a:noFill/>
                </a:ln>
                <a:solidFill>
                  <a:srgbClr val="0000FF"/>
                </a:solidFill>
                <a:effectLst/>
                <a:uLnTx/>
                <a:uFillTx/>
                <a:latin typeface="宋体" charset="-122"/>
                <a:ea typeface="黑体" pitchFamily="49" charset="-122"/>
                <a:cs typeface="+mn-cs"/>
              </a:rPr>
              <a:t>测试计划文档</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4">
                                            <p:bg/>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4" grpId="0" uiExpand="1" build="p" autoUpdateAnimBg="0"/>
      <p:bldP spid="14" grpId="1" build="allAtOnce"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en-US" altLang="zh-CN"/>
              <a:t>IEEE</a:t>
            </a:r>
            <a:r>
              <a:rPr lang="zh-CN" altLang="en-US"/>
              <a:t>软件测试计划文档模板</a:t>
            </a:r>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55</a:t>
            </a:fld>
            <a:endParaRPr lang="en-US" altLang="zh-CN"/>
          </a:p>
        </p:txBody>
      </p:sp>
      <p:graphicFrame>
        <p:nvGraphicFramePr>
          <p:cNvPr id="1026" name="Object 2"/>
          <p:cNvGraphicFramePr>
            <a:graphicFrameLocks noChangeAspect="1"/>
          </p:cNvGraphicFramePr>
          <p:nvPr/>
        </p:nvGraphicFramePr>
        <p:xfrm>
          <a:off x="1600200" y="838200"/>
          <a:ext cx="5867400" cy="5334000"/>
        </p:xfrm>
        <a:graphic>
          <a:graphicData uri="http://schemas.openxmlformats.org/presentationml/2006/ole">
            <mc:AlternateContent xmlns:mc="http://schemas.openxmlformats.org/markup-compatibility/2006">
              <mc:Choice xmlns:v="urn:schemas-microsoft-com:vml" Requires="v">
                <p:oleObj spid="_x0000_s1117" name="Document" r:id="rId3" imgW="5401530" imgH="4590933" progId="Word.Document.8">
                  <p:embed/>
                </p:oleObj>
              </mc:Choice>
              <mc:Fallback>
                <p:oleObj name="Document" r:id="rId3" imgW="5401530" imgH="4590933"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l="19073" r="19044" b="3526"/>
                      <a:stretch>
                        <a:fillRect/>
                      </a:stretch>
                    </p:blipFill>
                    <p:spPr bwMode="auto">
                      <a:xfrm>
                        <a:off x="1600200" y="838200"/>
                        <a:ext cx="58674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en-US" altLang="zh-CN"/>
              <a:t>IEEE829 </a:t>
            </a:r>
            <a:r>
              <a:rPr lang="zh-CN" altLang="en-US"/>
              <a:t>测试计划</a:t>
            </a:r>
            <a:r>
              <a:rPr lang="en-US" altLang="zh-CN"/>
              <a:t>16</a:t>
            </a:r>
            <a:r>
              <a:rPr lang="zh-CN" altLang="en-US"/>
              <a:t>大纲要</a:t>
            </a:r>
          </a:p>
        </p:txBody>
      </p:sp>
      <p:sp>
        <p:nvSpPr>
          <p:cNvPr id="3" name="内容占位符 2"/>
          <p:cNvSpPr>
            <a:spLocks noGrp="1"/>
          </p:cNvSpPr>
          <p:nvPr>
            <p:ph idx="1"/>
          </p:nvPr>
        </p:nvSpPr>
        <p:spPr/>
        <p:txBody>
          <a:bodyPr/>
          <a:lstStyle/>
          <a:p>
            <a:pPr algn="just">
              <a:buNone/>
            </a:pPr>
            <a:r>
              <a:rPr lang="en-US" altLang="zh-CN" dirty="0">
                <a:solidFill>
                  <a:srgbClr val="0000FF"/>
                </a:solidFill>
                <a:latin typeface="Tahoma" pitchFamily="34" charset="0"/>
              </a:rPr>
              <a:t>1</a:t>
            </a:r>
            <a:r>
              <a:rPr lang="zh-CN" altLang="en-US" dirty="0">
                <a:solidFill>
                  <a:srgbClr val="0000FF"/>
                </a:solidFill>
                <a:latin typeface="Tahoma" pitchFamily="34" charset="0"/>
              </a:rPr>
              <a:t>．测试计划标识符</a:t>
            </a:r>
          </a:p>
          <a:p>
            <a:pPr algn="just">
              <a:buNone/>
            </a:pPr>
            <a:r>
              <a:rPr lang="zh-CN" altLang="en-US" dirty="0">
                <a:latin typeface="Tahoma" pitchFamily="34" charset="0"/>
              </a:rPr>
              <a:t>      一个测试计划标识符是一个由公司生成的惟一值，它用于标识测试计划的版本、等级，以及与该测试计划相关的软件版本。</a:t>
            </a:r>
          </a:p>
          <a:p>
            <a:endParaRPr lang="zh-CN" altLang="en-US" dirty="0"/>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56</a:t>
            </a:fld>
            <a:endParaRPr lang="en-US" altLang="zh-CN"/>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en-US" altLang="zh-CN" dirty="0"/>
              <a:t>IEEE829 </a:t>
            </a:r>
            <a:r>
              <a:rPr lang="zh-CN" altLang="en-US" dirty="0"/>
              <a:t>测试计划</a:t>
            </a:r>
            <a:r>
              <a:rPr lang="en-US" altLang="zh-CN" dirty="0"/>
              <a:t>16</a:t>
            </a:r>
            <a:r>
              <a:rPr lang="zh-CN" altLang="en-US" dirty="0"/>
              <a:t>大纲要</a:t>
            </a:r>
          </a:p>
        </p:txBody>
      </p:sp>
      <p:sp>
        <p:nvSpPr>
          <p:cNvPr id="3" name="内容占位符 2"/>
          <p:cNvSpPr>
            <a:spLocks noGrp="1"/>
          </p:cNvSpPr>
          <p:nvPr>
            <p:ph idx="1"/>
          </p:nvPr>
        </p:nvSpPr>
        <p:spPr/>
        <p:txBody>
          <a:bodyPr/>
          <a:lstStyle/>
          <a:p>
            <a:pPr algn="just">
              <a:buNone/>
              <a:defRPr/>
            </a:pPr>
            <a:r>
              <a:rPr lang="en-US" altLang="zh-CN" dirty="0">
                <a:solidFill>
                  <a:srgbClr val="0000FF"/>
                </a:solidFill>
              </a:rPr>
              <a:t>2</a:t>
            </a:r>
            <a:r>
              <a:rPr lang="zh-CN" altLang="en-US" dirty="0">
                <a:solidFill>
                  <a:srgbClr val="0000FF"/>
                </a:solidFill>
              </a:rPr>
              <a:t>．简要介绍</a:t>
            </a:r>
          </a:p>
          <a:p>
            <a:pPr>
              <a:buNone/>
              <a:defRPr/>
            </a:pPr>
            <a:r>
              <a:rPr lang="zh-CN" altLang="en-US" dirty="0"/>
              <a:t>    在测试计划的介绍部分主要是测试软件基本情况的介绍和测试范围的概括性描述。</a:t>
            </a:r>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57</a:t>
            </a:fld>
            <a:endParaRPr lang="en-US" altLang="zh-CN"/>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en-US" altLang="zh-CN"/>
              <a:t>IEEE829 </a:t>
            </a:r>
            <a:r>
              <a:rPr lang="zh-CN" altLang="en-US"/>
              <a:t>测试计划</a:t>
            </a:r>
            <a:r>
              <a:rPr lang="en-US" altLang="zh-CN"/>
              <a:t>16</a:t>
            </a:r>
            <a:r>
              <a:rPr lang="zh-CN" altLang="en-US"/>
              <a:t>大纲要</a:t>
            </a:r>
          </a:p>
        </p:txBody>
      </p:sp>
      <p:sp>
        <p:nvSpPr>
          <p:cNvPr id="3" name="内容占位符 2"/>
          <p:cNvSpPr>
            <a:spLocks noGrp="1"/>
          </p:cNvSpPr>
          <p:nvPr>
            <p:ph idx="1"/>
          </p:nvPr>
        </p:nvSpPr>
        <p:spPr/>
        <p:txBody>
          <a:bodyPr/>
          <a:lstStyle/>
          <a:p>
            <a:pPr algn="just">
              <a:buNone/>
              <a:defRPr/>
            </a:pPr>
            <a:r>
              <a:rPr lang="en-US" altLang="zh-CN" dirty="0">
                <a:solidFill>
                  <a:srgbClr val="0000FF"/>
                </a:solidFill>
              </a:rPr>
              <a:t>3</a:t>
            </a:r>
            <a:r>
              <a:rPr lang="zh-CN" altLang="en-US" dirty="0">
                <a:solidFill>
                  <a:srgbClr val="0000FF"/>
                </a:solidFill>
              </a:rPr>
              <a:t>．测试项目</a:t>
            </a:r>
          </a:p>
          <a:p>
            <a:pPr algn="just">
              <a:buNone/>
              <a:defRPr/>
            </a:pPr>
            <a:r>
              <a:rPr lang="zh-CN" altLang="en-US" dirty="0"/>
              <a:t>    测试项部分主要是纲领性描述在测试范围内对哪些具体内容进行测试，确定一个包含所有测试项在内的一览表。具体要点如下：</a:t>
            </a:r>
            <a:endParaRPr lang="en-US" altLang="zh-CN" dirty="0"/>
          </a:p>
          <a:p>
            <a:pPr lvl="1" algn="just">
              <a:defRPr/>
            </a:pPr>
            <a:r>
              <a:rPr lang="zh-CN" altLang="en-US" dirty="0"/>
              <a:t>功能的测试</a:t>
            </a:r>
            <a:endParaRPr lang="en-US" altLang="zh-CN" dirty="0"/>
          </a:p>
          <a:p>
            <a:pPr lvl="1" algn="just">
              <a:defRPr/>
            </a:pPr>
            <a:r>
              <a:rPr lang="zh-CN" altLang="en-US" dirty="0"/>
              <a:t>设计的测试</a:t>
            </a:r>
            <a:endParaRPr lang="en-US" altLang="zh-CN" dirty="0"/>
          </a:p>
          <a:p>
            <a:pPr lvl="1" algn="just">
              <a:defRPr/>
            </a:pPr>
            <a:r>
              <a:rPr lang="zh-CN" altLang="en-US" dirty="0"/>
              <a:t>整体测试</a:t>
            </a:r>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58</a:t>
            </a:fld>
            <a:endParaRPr lang="en-US" altLang="zh-CN"/>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a:t>IEEE829 </a:t>
            </a:r>
            <a:r>
              <a:rPr lang="zh-CN" altLang="en-US"/>
              <a:t>测试计划</a:t>
            </a:r>
            <a:r>
              <a:rPr lang="en-US" altLang="zh-CN"/>
              <a:t>16</a:t>
            </a:r>
            <a:r>
              <a:rPr lang="zh-CN" altLang="en-US"/>
              <a:t>大纲要</a:t>
            </a:r>
          </a:p>
        </p:txBody>
      </p:sp>
      <p:sp>
        <p:nvSpPr>
          <p:cNvPr id="3" name="内容占位符 2"/>
          <p:cNvSpPr>
            <a:spLocks noGrp="1"/>
          </p:cNvSpPr>
          <p:nvPr>
            <p:ph idx="1"/>
          </p:nvPr>
        </p:nvSpPr>
        <p:spPr/>
        <p:txBody>
          <a:bodyPr/>
          <a:lstStyle/>
          <a:p>
            <a:pPr algn="just"/>
            <a:r>
              <a:rPr lang="en-US" altLang="zh-CN" dirty="0"/>
              <a:t>IEEE</a:t>
            </a:r>
            <a:r>
              <a:rPr lang="zh-CN" altLang="en-US" dirty="0"/>
              <a:t>标准中指出，可以参考下面的文档来完成测试项：</a:t>
            </a:r>
          </a:p>
          <a:p>
            <a:pPr algn="just">
              <a:buNone/>
            </a:pPr>
            <a:r>
              <a:rPr lang="zh-CN" altLang="en-US" sz="2400" dirty="0">
                <a:sym typeface="Wingdings" pitchFamily="2" charset="2"/>
              </a:rPr>
              <a:t>       </a:t>
            </a:r>
            <a:r>
              <a:rPr lang="zh-CN" altLang="en-US" sz="2400" dirty="0"/>
              <a:t>  需求规格说明</a:t>
            </a:r>
          </a:p>
          <a:p>
            <a:pPr algn="just">
              <a:buNone/>
            </a:pPr>
            <a:r>
              <a:rPr lang="zh-CN" altLang="en-US" sz="2400" dirty="0">
                <a:sym typeface="Wingdings" pitchFamily="2" charset="2"/>
              </a:rPr>
              <a:t>       </a:t>
            </a:r>
            <a:r>
              <a:rPr lang="zh-CN" altLang="en-US" sz="2400" dirty="0"/>
              <a:t>  用户指南</a:t>
            </a:r>
          </a:p>
          <a:p>
            <a:pPr algn="just">
              <a:buNone/>
            </a:pPr>
            <a:r>
              <a:rPr lang="zh-CN" altLang="en-US" sz="2400" dirty="0">
                <a:sym typeface="Wingdings" pitchFamily="2" charset="2"/>
              </a:rPr>
              <a:t>       </a:t>
            </a:r>
            <a:r>
              <a:rPr lang="zh-CN" altLang="en-US" sz="2400" dirty="0"/>
              <a:t>  操作指南</a:t>
            </a:r>
          </a:p>
          <a:p>
            <a:pPr algn="just">
              <a:buNone/>
            </a:pPr>
            <a:r>
              <a:rPr lang="zh-CN" altLang="en-US" sz="2400" dirty="0">
                <a:sym typeface="Wingdings" pitchFamily="2" charset="2"/>
              </a:rPr>
              <a:t>       </a:t>
            </a:r>
            <a:r>
              <a:rPr lang="zh-CN" altLang="en-US" sz="2400" dirty="0"/>
              <a:t>  安装指南</a:t>
            </a:r>
          </a:p>
          <a:p>
            <a:pPr algn="just">
              <a:buNone/>
            </a:pPr>
            <a:r>
              <a:rPr lang="zh-CN" altLang="en-US" sz="2400" dirty="0">
                <a:sym typeface="Wingdings" pitchFamily="2" charset="2"/>
              </a:rPr>
              <a:t>       </a:t>
            </a:r>
            <a:r>
              <a:rPr lang="zh-CN" altLang="en-US" sz="2400" dirty="0"/>
              <a:t>  与测试项相关的事件报告</a:t>
            </a:r>
          </a:p>
          <a:p>
            <a:endParaRPr lang="zh-CN" altLang="en-US" dirty="0"/>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59</a:t>
            </a:fld>
            <a:endParaRPr lang="en-US" altLang="zh-CN"/>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a:t>软件测试计划的作用</a:t>
            </a:r>
          </a:p>
        </p:txBody>
      </p:sp>
      <p:sp>
        <p:nvSpPr>
          <p:cNvPr id="5123" name="内容占位符 2"/>
          <p:cNvSpPr>
            <a:spLocks noGrp="1"/>
          </p:cNvSpPr>
          <p:nvPr>
            <p:ph idx="1"/>
          </p:nvPr>
        </p:nvSpPr>
        <p:spPr/>
        <p:txBody>
          <a:bodyPr/>
          <a:lstStyle/>
          <a:p>
            <a:pPr>
              <a:lnSpc>
                <a:spcPct val="120000"/>
              </a:lnSpc>
            </a:pPr>
            <a:r>
              <a:rPr lang="zh-CN" altLang="en-US" sz="2600" b="1" dirty="0">
                <a:solidFill>
                  <a:srgbClr val="0000FF"/>
                </a:solidFill>
                <a:cs typeface="楷体_GB2312" pitchFamily="49" charset="-122"/>
              </a:rPr>
              <a:t>测试管理人员</a:t>
            </a:r>
            <a:r>
              <a:rPr lang="zh-CN" altLang="en-US" sz="2600" dirty="0">
                <a:cs typeface="楷体_GB2312" pitchFamily="49" charset="-122"/>
              </a:rPr>
              <a:t>能够根据测试计划做宏观调控，进行相应资源配置等；</a:t>
            </a:r>
          </a:p>
          <a:p>
            <a:pPr>
              <a:lnSpc>
                <a:spcPct val="120000"/>
              </a:lnSpc>
            </a:pPr>
            <a:r>
              <a:rPr lang="zh-CN" altLang="en-US" sz="2600" b="1" dirty="0">
                <a:solidFill>
                  <a:srgbClr val="0000FF"/>
                </a:solidFill>
                <a:cs typeface="楷体_GB2312" pitchFamily="49" charset="-122"/>
              </a:rPr>
              <a:t>测试人员</a:t>
            </a:r>
            <a:r>
              <a:rPr lang="zh-CN" altLang="en-US" sz="2600" dirty="0">
                <a:cs typeface="楷体_GB2312" pitchFamily="49" charset="-122"/>
              </a:rPr>
              <a:t>能够了解整个项目测试情况以及项目测试不同阶段的所要进行的工作等；</a:t>
            </a:r>
          </a:p>
          <a:p>
            <a:pPr>
              <a:lnSpc>
                <a:spcPct val="120000"/>
              </a:lnSpc>
            </a:pPr>
            <a:r>
              <a:rPr lang="zh-CN" altLang="en-US" sz="2600" dirty="0">
                <a:cs typeface="楷体_GB2312" pitchFamily="49" charset="-122"/>
              </a:rPr>
              <a:t>便于</a:t>
            </a:r>
            <a:r>
              <a:rPr lang="zh-CN" altLang="en-US" sz="2600" b="1" dirty="0">
                <a:solidFill>
                  <a:srgbClr val="0000FF"/>
                </a:solidFill>
                <a:cs typeface="楷体_GB2312" pitchFamily="49" charset="-122"/>
              </a:rPr>
              <a:t>其他人员</a:t>
            </a:r>
            <a:r>
              <a:rPr lang="zh-CN" altLang="en-US" sz="2600" dirty="0">
                <a:cs typeface="楷体_GB2312" pitchFamily="49" charset="-122"/>
              </a:rPr>
              <a:t>了解测试人员的工作内容，进行有关配合工作</a:t>
            </a:r>
          </a:p>
        </p:txBody>
      </p:sp>
      <p:sp>
        <p:nvSpPr>
          <p:cNvPr id="5124" name="页脚占位符 3"/>
          <p:cNvSpPr>
            <a:spLocks noGrp="1"/>
          </p:cNvSpPr>
          <p:nvPr>
            <p:ph type="ftr" sz="quarter" idx="10"/>
          </p:nvPr>
        </p:nvSpPr>
        <p:spPr>
          <a:noFill/>
        </p:spPr>
        <p:txBody>
          <a:bodyPr/>
          <a:lstStyle/>
          <a:p>
            <a:fld id="{6860E3D6-9C76-4DB6-AB4F-63E413224E8E}" type="slidenum">
              <a:rPr lang="en-US" altLang="zh-CN" smtClean="0"/>
              <a:pPr/>
              <a:t>6</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IEEE829 </a:t>
            </a:r>
            <a:r>
              <a:rPr lang="zh-CN" altLang="en-US"/>
              <a:t>测试计划</a:t>
            </a:r>
            <a:r>
              <a:rPr lang="en-US" altLang="zh-CN"/>
              <a:t>16</a:t>
            </a:r>
            <a:r>
              <a:rPr lang="zh-CN" altLang="en-US"/>
              <a:t>大纲要</a:t>
            </a:r>
          </a:p>
        </p:txBody>
      </p:sp>
      <p:sp>
        <p:nvSpPr>
          <p:cNvPr id="3" name="内容占位符 2"/>
          <p:cNvSpPr>
            <a:spLocks noGrp="1"/>
          </p:cNvSpPr>
          <p:nvPr>
            <p:ph idx="1"/>
          </p:nvPr>
        </p:nvSpPr>
        <p:spPr/>
        <p:txBody>
          <a:bodyPr/>
          <a:lstStyle/>
          <a:p>
            <a:pPr algn="just">
              <a:lnSpc>
                <a:spcPct val="120000"/>
              </a:lnSpc>
              <a:buNone/>
            </a:pPr>
            <a:r>
              <a:rPr lang="en-US" altLang="zh-CN" dirty="0">
                <a:solidFill>
                  <a:srgbClr val="0000FF"/>
                </a:solidFill>
              </a:rPr>
              <a:t>4</a:t>
            </a:r>
            <a:r>
              <a:rPr lang="zh-CN" altLang="en-US" dirty="0">
                <a:solidFill>
                  <a:srgbClr val="0000FF"/>
                </a:solidFill>
              </a:rPr>
              <a:t>．测试对象</a:t>
            </a:r>
          </a:p>
          <a:p>
            <a:pPr algn="just">
              <a:lnSpc>
                <a:spcPct val="120000"/>
              </a:lnSpc>
              <a:buNone/>
            </a:pPr>
            <a:r>
              <a:rPr lang="zh-CN" altLang="en-US" dirty="0"/>
              <a:t>    列出了待测的单项功能及功能组合</a:t>
            </a:r>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60</a:t>
            </a:fld>
            <a:endParaRPr lang="en-US" altLang="zh-CN"/>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IEEE829 </a:t>
            </a:r>
            <a:r>
              <a:rPr lang="zh-CN" altLang="en-US"/>
              <a:t>测试计划</a:t>
            </a:r>
            <a:r>
              <a:rPr lang="en-US" altLang="zh-CN"/>
              <a:t>16</a:t>
            </a:r>
            <a:r>
              <a:rPr lang="zh-CN" altLang="en-US"/>
              <a:t>大纲要</a:t>
            </a:r>
          </a:p>
        </p:txBody>
      </p:sp>
      <p:sp>
        <p:nvSpPr>
          <p:cNvPr id="3" name="内容占位符 2"/>
          <p:cNvSpPr>
            <a:spLocks noGrp="1"/>
          </p:cNvSpPr>
          <p:nvPr>
            <p:ph idx="1"/>
          </p:nvPr>
        </p:nvSpPr>
        <p:spPr/>
        <p:txBody>
          <a:bodyPr/>
          <a:lstStyle/>
          <a:p>
            <a:pPr algn="just">
              <a:lnSpc>
                <a:spcPct val="120000"/>
              </a:lnSpc>
              <a:buNone/>
            </a:pPr>
            <a:r>
              <a:rPr lang="en-US" altLang="zh-CN">
                <a:solidFill>
                  <a:srgbClr val="0000FF"/>
                </a:solidFill>
              </a:rPr>
              <a:t>5 .</a:t>
            </a:r>
            <a:r>
              <a:rPr lang="zh-CN" altLang="en-US">
                <a:solidFill>
                  <a:srgbClr val="0000FF"/>
                </a:solidFill>
              </a:rPr>
              <a:t>不需要测试的功能</a:t>
            </a:r>
          </a:p>
          <a:p>
            <a:pPr>
              <a:lnSpc>
                <a:spcPct val="120000"/>
              </a:lnSpc>
              <a:buNone/>
            </a:pPr>
            <a:r>
              <a:rPr lang="zh-CN" altLang="en-US"/>
              <a:t>     列出了不测试的单项功能及组合功能并说明不予测试的理由。</a:t>
            </a:r>
          </a:p>
          <a:p>
            <a:endParaRPr lang="zh-CN" altLang="en-US"/>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61</a:t>
            </a:fld>
            <a:endParaRPr lang="en-US" altLang="zh-CN"/>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IEEE829 </a:t>
            </a:r>
            <a:r>
              <a:rPr lang="zh-CN" altLang="en-US"/>
              <a:t>测试计划</a:t>
            </a:r>
            <a:r>
              <a:rPr lang="en-US" altLang="zh-CN"/>
              <a:t>16</a:t>
            </a:r>
            <a:r>
              <a:rPr lang="zh-CN" altLang="en-US"/>
              <a:t>大纲要</a:t>
            </a:r>
          </a:p>
        </p:txBody>
      </p:sp>
      <p:sp>
        <p:nvSpPr>
          <p:cNvPr id="3" name="内容占位符 2"/>
          <p:cNvSpPr>
            <a:spLocks noGrp="1"/>
          </p:cNvSpPr>
          <p:nvPr>
            <p:ph idx="1"/>
          </p:nvPr>
        </p:nvSpPr>
        <p:spPr/>
        <p:txBody>
          <a:bodyPr/>
          <a:lstStyle/>
          <a:p>
            <a:pPr algn="just">
              <a:lnSpc>
                <a:spcPct val="80000"/>
              </a:lnSpc>
              <a:spcBef>
                <a:spcPct val="0"/>
              </a:spcBef>
              <a:buNone/>
            </a:pPr>
            <a:r>
              <a:rPr lang="en-US" altLang="zh-CN" sz="2400" dirty="0">
                <a:solidFill>
                  <a:srgbClr val="0000FF"/>
                </a:solidFill>
              </a:rPr>
              <a:t>6</a:t>
            </a:r>
            <a:r>
              <a:rPr lang="zh-CN" altLang="en-US" sz="2400" dirty="0">
                <a:solidFill>
                  <a:srgbClr val="0000FF"/>
                </a:solidFill>
              </a:rPr>
              <a:t>．测试方法</a:t>
            </a:r>
            <a:r>
              <a:rPr lang="en-US" altLang="zh-CN" sz="2400" dirty="0">
                <a:solidFill>
                  <a:srgbClr val="0000FF"/>
                </a:solidFill>
              </a:rPr>
              <a:t>(</a:t>
            </a:r>
            <a:r>
              <a:rPr lang="zh-CN" altLang="en-US" sz="2400" dirty="0">
                <a:solidFill>
                  <a:srgbClr val="0000FF"/>
                </a:solidFill>
              </a:rPr>
              <a:t>策略</a:t>
            </a:r>
            <a:r>
              <a:rPr lang="en-US" altLang="zh-CN" sz="2400" dirty="0">
                <a:solidFill>
                  <a:srgbClr val="0000FF"/>
                </a:solidFill>
              </a:rPr>
              <a:t>)</a:t>
            </a:r>
            <a:endParaRPr lang="zh-CN" altLang="en-US" sz="2400" dirty="0">
              <a:solidFill>
                <a:srgbClr val="0000FF"/>
              </a:solidFill>
            </a:endParaRPr>
          </a:p>
          <a:p>
            <a:pPr>
              <a:lnSpc>
                <a:spcPct val="120000"/>
              </a:lnSpc>
              <a:spcBef>
                <a:spcPct val="0"/>
              </a:spcBef>
              <a:buNone/>
            </a:pPr>
            <a:r>
              <a:rPr lang="zh-CN" altLang="en-US" sz="2400" dirty="0"/>
              <a:t>      测试策略描述测试小组用于测试整体和每个阶段的方法。要描述如何公正、客观地开展测试，要考虑模块、功能、整体、系统、版本、压力、性能、配置和安装等各个因素的影响，要尽可能地考虑到细节，越详细越好，并制作测试记录文档的模板，为即将开始的测试做准备。测试记录具体说明如下</a:t>
            </a:r>
            <a:r>
              <a:rPr lang="en-US" altLang="zh-CN" sz="2400" dirty="0"/>
              <a:t>:</a:t>
            </a:r>
          </a:p>
          <a:p>
            <a:pPr>
              <a:lnSpc>
                <a:spcPct val="120000"/>
              </a:lnSpc>
              <a:spcBef>
                <a:spcPct val="0"/>
              </a:spcBef>
              <a:buNone/>
            </a:pPr>
            <a:r>
              <a:rPr lang="zh-CN" altLang="en-US" sz="2400" dirty="0">
                <a:sym typeface="Wingdings" pitchFamily="2" charset="2"/>
              </a:rPr>
              <a:t>          </a:t>
            </a:r>
            <a:r>
              <a:rPr lang="zh-CN" altLang="en-US" sz="2400" dirty="0"/>
              <a:t>  公正性声明</a:t>
            </a:r>
            <a:r>
              <a:rPr lang="zh-CN" altLang="en-US" sz="2400" dirty="0">
                <a:sym typeface="Wingdings" pitchFamily="2" charset="2"/>
              </a:rPr>
              <a:t>         </a:t>
            </a:r>
            <a:r>
              <a:rPr lang="zh-CN" altLang="en-US" sz="2400" dirty="0"/>
              <a:t>  测试用例</a:t>
            </a:r>
          </a:p>
          <a:p>
            <a:pPr algn="just">
              <a:lnSpc>
                <a:spcPct val="140000"/>
              </a:lnSpc>
              <a:spcBef>
                <a:spcPct val="0"/>
              </a:spcBef>
              <a:buNone/>
            </a:pPr>
            <a:r>
              <a:rPr lang="zh-CN" altLang="en-US" sz="2400" dirty="0">
                <a:sym typeface="Wingdings" pitchFamily="2" charset="2"/>
              </a:rPr>
              <a:t>          </a:t>
            </a:r>
            <a:r>
              <a:rPr lang="zh-CN" altLang="en-US" sz="2400" dirty="0"/>
              <a:t>  特殊考虑</a:t>
            </a:r>
            <a:r>
              <a:rPr lang="zh-CN" altLang="en-US" sz="2400" dirty="0">
                <a:sym typeface="Wingdings" pitchFamily="2" charset="2"/>
              </a:rPr>
              <a:t>           </a:t>
            </a:r>
            <a:r>
              <a:rPr lang="zh-CN" altLang="en-US" sz="2400" dirty="0"/>
              <a:t>  经验判断</a:t>
            </a:r>
            <a:endParaRPr lang="en-US" altLang="zh-CN" sz="2400" dirty="0"/>
          </a:p>
          <a:p>
            <a:pPr algn="just">
              <a:lnSpc>
                <a:spcPct val="140000"/>
              </a:lnSpc>
              <a:spcBef>
                <a:spcPct val="0"/>
              </a:spcBef>
              <a:buNone/>
            </a:pPr>
            <a:r>
              <a:rPr lang="zh-CN" altLang="en-US" sz="2400" dirty="0">
                <a:sym typeface="Wingdings" pitchFamily="2" charset="2"/>
              </a:rPr>
              <a:t>          </a:t>
            </a:r>
            <a:r>
              <a:rPr lang="zh-CN" altLang="en-US" sz="2400" dirty="0"/>
              <a:t>  设想 </a:t>
            </a:r>
          </a:p>
          <a:p>
            <a:endParaRPr lang="zh-CN" altLang="en-US" sz="2400" dirty="0"/>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62</a:t>
            </a:fld>
            <a:endParaRPr lang="en-US" altLang="zh-CN"/>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IEEE829 </a:t>
            </a:r>
            <a:r>
              <a:rPr lang="zh-CN" altLang="en-US"/>
              <a:t>测试计划</a:t>
            </a:r>
            <a:r>
              <a:rPr lang="en-US" altLang="zh-CN"/>
              <a:t>16</a:t>
            </a:r>
            <a:r>
              <a:rPr lang="zh-CN" altLang="en-US"/>
              <a:t>大纲要</a:t>
            </a:r>
          </a:p>
        </p:txBody>
      </p:sp>
      <p:sp>
        <p:nvSpPr>
          <p:cNvPr id="3" name="内容占位符 2"/>
          <p:cNvSpPr>
            <a:spLocks noGrp="1"/>
          </p:cNvSpPr>
          <p:nvPr>
            <p:ph idx="1"/>
          </p:nvPr>
        </p:nvSpPr>
        <p:spPr/>
        <p:txBody>
          <a:bodyPr/>
          <a:lstStyle/>
          <a:p>
            <a:pPr algn="just">
              <a:buNone/>
            </a:pPr>
            <a:r>
              <a:rPr lang="en-US" altLang="zh-CN" sz="2400" dirty="0">
                <a:solidFill>
                  <a:srgbClr val="0000FF"/>
                </a:solidFill>
              </a:rPr>
              <a:t>7</a:t>
            </a:r>
            <a:r>
              <a:rPr lang="zh-CN" altLang="en-US" sz="2400" dirty="0">
                <a:solidFill>
                  <a:srgbClr val="0000FF"/>
                </a:solidFill>
              </a:rPr>
              <a:t>．测试项通过</a:t>
            </a:r>
            <a:r>
              <a:rPr lang="en-US" altLang="zh-CN" sz="2400" dirty="0">
                <a:solidFill>
                  <a:srgbClr val="0000FF"/>
                </a:solidFill>
              </a:rPr>
              <a:t>/</a:t>
            </a:r>
            <a:r>
              <a:rPr lang="zh-CN" altLang="en-US" sz="2400" dirty="0">
                <a:solidFill>
                  <a:srgbClr val="0000FF"/>
                </a:solidFill>
              </a:rPr>
              <a:t>失败的标准</a:t>
            </a:r>
          </a:p>
          <a:p>
            <a:pPr>
              <a:buNone/>
            </a:pPr>
            <a:r>
              <a:rPr lang="zh-CN" altLang="en-US" sz="2400" dirty="0"/>
              <a:t>      测试计划中这一部分给出了“测试项”中描述的每一个测试项通过</a:t>
            </a:r>
            <a:r>
              <a:rPr lang="en-US" altLang="zh-CN" sz="2400" dirty="0"/>
              <a:t>/</a:t>
            </a:r>
            <a:r>
              <a:rPr lang="zh-CN" altLang="en-US" sz="2400" dirty="0"/>
              <a:t>失败的标准。正如每个测试用例都需要一个预期的结果一样，每个测试项同样都需要一个预期的结果。</a:t>
            </a:r>
          </a:p>
          <a:p>
            <a:pPr algn="just"/>
            <a:r>
              <a:rPr lang="zh-CN" altLang="en-US" sz="2400" dirty="0"/>
              <a:t>下面是通过</a:t>
            </a:r>
            <a:r>
              <a:rPr lang="en-US" altLang="zh-CN" sz="2400" dirty="0"/>
              <a:t>/</a:t>
            </a:r>
            <a:r>
              <a:rPr lang="zh-CN" altLang="en-US" sz="2400" dirty="0"/>
              <a:t>失败的标准的一些例子：</a:t>
            </a:r>
          </a:p>
          <a:p>
            <a:pPr lvl="1" algn="just">
              <a:spcBef>
                <a:spcPct val="0"/>
              </a:spcBef>
              <a:buNone/>
            </a:pPr>
            <a:r>
              <a:rPr lang="zh-CN" altLang="en-US" sz="2200" dirty="0">
                <a:sym typeface="Wingdings" pitchFamily="2" charset="2"/>
              </a:rPr>
              <a:t></a:t>
            </a:r>
            <a:r>
              <a:rPr lang="zh-CN" altLang="en-US" sz="2200" dirty="0"/>
              <a:t>  通过测试用例所占的百分比；</a:t>
            </a:r>
          </a:p>
          <a:p>
            <a:pPr lvl="1" algn="just">
              <a:spcBef>
                <a:spcPct val="0"/>
              </a:spcBef>
              <a:buNone/>
            </a:pPr>
            <a:r>
              <a:rPr lang="zh-CN" altLang="en-US" sz="2200" dirty="0">
                <a:sym typeface="Wingdings" pitchFamily="2" charset="2"/>
              </a:rPr>
              <a:t></a:t>
            </a:r>
            <a:r>
              <a:rPr lang="zh-CN" altLang="en-US" sz="2200" dirty="0"/>
              <a:t>  缺陷的数量、严重程度和分布情况；</a:t>
            </a:r>
          </a:p>
          <a:p>
            <a:pPr lvl="1" algn="just">
              <a:spcBef>
                <a:spcPct val="0"/>
              </a:spcBef>
              <a:buNone/>
            </a:pPr>
            <a:r>
              <a:rPr lang="zh-CN" altLang="en-US" sz="2200" dirty="0">
                <a:sym typeface="Wingdings" pitchFamily="2" charset="2"/>
              </a:rPr>
              <a:t></a:t>
            </a:r>
            <a:r>
              <a:rPr lang="zh-CN" altLang="en-US" sz="2200" dirty="0"/>
              <a:t>  测试用例覆盖；</a:t>
            </a:r>
          </a:p>
          <a:p>
            <a:pPr lvl="1" algn="just">
              <a:spcBef>
                <a:spcPct val="0"/>
              </a:spcBef>
              <a:buNone/>
            </a:pPr>
            <a:r>
              <a:rPr lang="zh-CN" altLang="en-US" sz="2200" dirty="0">
                <a:sym typeface="Wingdings" pitchFamily="2" charset="2"/>
              </a:rPr>
              <a:t></a:t>
            </a:r>
            <a:r>
              <a:rPr lang="zh-CN" altLang="en-US" sz="2200" dirty="0"/>
              <a:t>  用户测试的成功结论；</a:t>
            </a:r>
          </a:p>
          <a:p>
            <a:pPr lvl="1" algn="just">
              <a:spcBef>
                <a:spcPct val="0"/>
              </a:spcBef>
              <a:buNone/>
            </a:pPr>
            <a:r>
              <a:rPr lang="zh-CN" altLang="en-US" sz="2200" dirty="0">
                <a:sym typeface="Wingdings" pitchFamily="2" charset="2"/>
              </a:rPr>
              <a:t></a:t>
            </a:r>
            <a:r>
              <a:rPr lang="zh-CN" altLang="en-US" sz="2200" dirty="0"/>
              <a:t>  文档的完整性；</a:t>
            </a:r>
          </a:p>
          <a:p>
            <a:pPr lvl="1" algn="just">
              <a:spcBef>
                <a:spcPct val="0"/>
              </a:spcBef>
              <a:buNone/>
            </a:pPr>
            <a:r>
              <a:rPr lang="zh-CN" altLang="en-US" sz="2200" dirty="0">
                <a:sym typeface="Wingdings" pitchFamily="2" charset="2"/>
              </a:rPr>
              <a:t></a:t>
            </a:r>
            <a:r>
              <a:rPr lang="zh-CN" altLang="en-US" sz="2200" dirty="0"/>
              <a:t>  性能标准。 </a:t>
            </a:r>
          </a:p>
          <a:p>
            <a:endParaRPr lang="zh-CN" altLang="en-US" sz="2400" dirty="0"/>
          </a:p>
          <a:p>
            <a:endParaRPr lang="zh-CN" altLang="en-US" sz="2400" dirty="0"/>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63</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IEEE829 </a:t>
            </a:r>
            <a:r>
              <a:rPr lang="zh-CN" altLang="en-US"/>
              <a:t>测试计划</a:t>
            </a:r>
            <a:r>
              <a:rPr lang="en-US" altLang="zh-CN"/>
              <a:t>16</a:t>
            </a:r>
            <a:r>
              <a:rPr lang="zh-CN" altLang="en-US"/>
              <a:t>大纲要</a:t>
            </a:r>
          </a:p>
        </p:txBody>
      </p:sp>
      <p:sp>
        <p:nvSpPr>
          <p:cNvPr id="3" name="内容占位符 2"/>
          <p:cNvSpPr>
            <a:spLocks noGrp="1"/>
          </p:cNvSpPr>
          <p:nvPr>
            <p:ph idx="1"/>
          </p:nvPr>
        </p:nvSpPr>
        <p:spPr/>
        <p:txBody>
          <a:bodyPr/>
          <a:lstStyle/>
          <a:p>
            <a:pPr algn="just">
              <a:lnSpc>
                <a:spcPct val="80000"/>
              </a:lnSpc>
              <a:buNone/>
            </a:pPr>
            <a:r>
              <a:rPr lang="en-US" altLang="zh-CN" dirty="0">
                <a:solidFill>
                  <a:srgbClr val="0000FF"/>
                </a:solidFill>
              </a:rPr>
              <a:t>8</a:t>
            </a:r>
            <a:r>
              <a:rPr lang="zh-CN" altLang="en-US" dirty="0">
                <a:solidFill>
                  <a:srgbClr val="0000FF"/>
                </a:solidFill>
              </a:rPr>
              <a:t>．测试中断和恢复的规定</a:t>
            </a:r>
          </a:p>
          <a:p>
            <a:pPr algn="just">
              <a:buNone/>
            </a:pPr>
            <a:r>
              <a:rPr lang="zh-CN" altLang="en-US" dirty="0"/>
              <a:t>     测试计划中这一部分给出了测试中断和恢复的标准。</a:t>
            </a:r>
            <a:endParaRPr lang="en-US" altLang="zh-CN" dirty="0"/>
          </a:p>
          <a:p>
            <a:pPr algn="just">
              <a:buNone/>
            </a:pPr>
            <a:r>
              <a:rPr lang="en-US" altLang="zh-CN" dirty="0"/>
              <a:t>		</a:t>
            </a:r>
            <a:r>
              <a:rPr lang="zh-CN" altLang="en-US" dirty="0"/>
              <a:t>常用的测试中断标准如下：</a:t>
            </a:r>
          </a:p>
          <a:p>
            <a:pPr algn="just">
              <a:buNone/>
            </a:pPr>
            <a:r>
              <a:rPr lang="zh-CN" altLang="en-US" sz="2400" dirty="0">
                <a:sym typeface="Wingdings" pitchFamily="2" charset="2"/>
              </a:rPr>
              <a:t>      </a:t>
            </a:r>
            <a:r>
              <a:rPr lang="zh-CN" altLang="en-US" sz="2400" dirty="0"/>
              <a:t>关键路径上的未完成任务</a:t>
            </a:r>
          </a:p>
          <a:p>
            <a:pPr algn="just">
              <a:buNone/>
            </a:pPr>
            <a:r>
              <a:rPr lang="zh-CN" altLang="en-US" sz="2400" dirty="0">
                <a:sym typeface="Wingdings" pitchFamily="2" charset="2"/>
              </a:rPr>
              <a:t>      </a:t>
            </a:r>
            <a:r>
              <a:rPr lang="zh-CN" altLang="en-US" sz="2400" dirty="0"/>
              <a:t> 大量的缺陷</a:t>
            </a:r>
          </a:p>
          <a:p>
            <a:pPr algn="just">
              <a:buNone/>
            </a:pPr>
            <a:r>
              <a:rPr lang="zh-CN" altLang="en-US" sz="2400" dirty="0">
                <a:sym typeface="Wingdings" pitchFamily="2" charset="2"/>
              </a:rPr>
              <a:t>      </a:t>
            </a:r>
            <a:r>
              <a:rPr lang="zh-CN" altLang="en-US" sz="2400" dirty="0"/>
              <a:t> 严重的缺陷</a:t>
            </a:r>
          </a:p>
          <a:p>
            <a:pPr algn="just">
              <a:buNone/>
            </a:pPr>
            <a:r>
              <a:rPr lang="zh-CN" altLang="en-US" sz="2400" dirty="0">
                <a:sym typeface="Wingdings" pitchFamily="2" charset="2"/>
              </a:rPr>
              <a:t>       </a:t>
            </a:r>
            <a:r>
              <a:rPr lang="zh-CN" altLang="en-US" sz="2400" dirty="0"/>
              <a:t>不完整的测试环境</a:t>
            </a:r>
          </a:p>
          <a:p>
            <a:pPr algn="just">
              <a:buNone/>
            </a:pPr>
            <a:r>
              <a:rPr lang="zh-CN" altLang="en-US" sz="2400" dirty="0">
                <a:sym typeface="Wingdings" pitchFamily="2" charset="2"/>
              </a:rPr>
              <a:t>      </a:t>
            </a:r>
            <a:r>
              <a:rPr lang="zh-CN" altLang="en-US" sz="2400" dirty="0"/>
              <a:t> 资源短缺</a:t>
            </a:r>
          </a:p>
          <a:p>
            <a:endParaRPr lang="zh-CN" altLang="en-US" dirty="0"/>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64</a:t>
            </a:fld>
            <a:endParaRPr lang="en-US" altLang="zh-CN"/>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IEEE829 </a:t>
            </a:r>
            <a:r>
              <a:rPr lang="zh-CN" altLang="en-US"/>
              <a:t>测试计划</a:t>
            </a:r>
            <a:r>
              <a:rPr lang="en-US" altLang="zh-CN"/>
              <a:t>16</a:t>
            </a:r>
            <a:r>
              <a:rPr lang="zh-CN" altLang="en-US"/>
              <a:t>大纲要</a:t>
            </a:r>
          </a:p>
        </p:txBody>
      </p:sp>
      <p:sp>
        <p:nvSpPr>
          <p:cNvPr id="3" name="内容占位符 2"/>
          <p:cNvSpPr>
            <a:spLocks noGrp="1"/>
          </p:cNvSpPr>
          <p:nvPr>
            <p:ph idx="1"/>
          </p:nvPr>
        </p:nvSpPr>
        <p:spPr/>
        <p:txBody>
          <a:bodyPr/>
          <a:lstStyle/>
          <a:p>
            <a:pPr algn="just">
              <a:lnSpc>
                <a:spcPct val="80000"/>
              </a:lnSpc>
              <a:buNone/>
            </a:pPr>
            <a:r>
              <a:rPr lang="en-US" altLang="zh-CN">
                <a:solidFill>
                  <a:srgbClr val="0000FF"/>
                </a:solidFill>
              </a:rPr>
              <a:t>9</a:t>
            </a:r>
            <a:r>
              <a:rPr lang="zh-CN" altLang="en-US">
                <a:solidFill>
                  <a:srgbClr val="0000FF"/>
                </a:solidFill>
              </a:rPr>
              <a:t>．测试完成所提交的材料</a:t>
            </a:r>
          </a:p>
          <a:p>
            <a:pPr algn="just">
              <a:lnSpc>
                <a:spcPct val="120000"/>
              </a:lnSpc>
              <a:buNone/>
            </a:pPr>
            <a:r>
              <a:rPr lang="zh-CN" altLang="en-US"/>
              <a:t>     测试完成所提交的材料包含了测试工作开发设计的所有</a:t>
            </a:r>
            <a:r>
              <a:rPr lang="zh-CN" altLang="en-US">
                <a:solidFill>
                  <a:srgbClr val="FF0000"/>
                </a:solidFill>
              </a:rPr>
              <a:t>文档、工具</a:t>
            </a:r>
            <a:r>
              <a:rPr lang="zh-CN" altLang="en-US"/>
              <a:t>等。</a:t>
            </a:r>
            <a:endParaRPr lang="en-US" altLang="zh-CN"/>
          </a:p>
          <a:p>
            <a:pPr algn="just">
              <a:lnSpc>
                <a:spcPct val="120000"/>
              </a:lnSpc>
              <a:buNone/>
            </a:pPr>
            <a:r>
              <a:rPr lang="en-US" altLang="zh-CN"/>
              <a:t>     </a:t>
            </a:r>
            <a:r>
              <a:rPr lang="zh-CN" altLang="en-US"/>
              <a:t>例如，测试计划、测试设计规格说明、测试用例、测试日志、测试数据、自定义工具、测试缺陷报告和测试总结报告等。</a:t>
            </a:r>
          </a:p>
          <a:p>
            <a:endParaRPr lang="zh-CN" altLang="en-US"/>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65</a:t>
            </a:fld>
            <a:endParaRPr lang="en-US" altLang="zh-CN"/>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IEEE829 </a:t>
            </a:r>
            <a:r>
              <a:rPr lang="zh-CN" altLang="en-US"/>
              <a:t>测试计划</a:t>
            </a:r>
            <a:r>
              <a:rPr lang="en-US" altLang="zh-CN"/>
              <a:t>16</a:t>
            </a:r>
            <a:r>
              <a:rPr lang="zh-CN" altLang="en-US"/>
              <a:t>大纲要</a:t>
            </a:r>
          </a:p>
        </p:txBody>
      </p:sp>
      <p:sp>
        <p:nvSpPr>
          <p:cNvPr id="3" name="内容占位符 2"/>
          <p:cNvSpPr>
            <a:spLocks noGrp="1"/>
          </p:cNvSpPr>
          <p:nvPr>
            <p:ph idx="1"/>
          </p:nvPr>
        </p:nvSpPr>
        <p:spPr/>
        <p:txBody>
          <a:bodyPr/>
          <a:lstStyle/>
          <a:p>
            <a:pPr algn="just">
              <a:lnSpc>
                <a:spcPct val="80000"/>
              </a:lnSpc>
              <a:buNone/>
            </a:pPr>
            <a:r>
              <a:rPr lang="en-US" altLang="zh-CN" dirty="0">
                <a:solidFill>
                  <a:srgbClr val="0000FF"/>
                </a:solidFill>
              </a:rPr>
              <a:t>10</a:t>
            </a:r>
            <a:r>
              <a:rPr lang="zh-CN" altLang="en-US" dirty="0">
                <a:solidFill>
                  <a:srgbClr val="0000FF"/>
                </a:solidFill>
              </a:rPr>
              <a:t>．测试任务</a:t>
            </a:r>
          </a:p>
          <a:p>
            <a:pPr>
              <a:lnSpc>
                <a:spcPct val="160000"/>
              </a:lnSpc>
              <a:buNone/>
            </a:pPr>
            <a:r>
              <a:rPr lang="zh-CN" altLang="en-US" dirty="0"/>
              <a:t>      测试计划中这一部分给出了测试工作所需完成的一系列任务。在这里还列举了所有任务之间的</a:t>
            </a:r>
            <a:r>
              <a:rPr lang="zh-CN" altLang="en-US" dirty="0">
                <a:solidFill>
                  <a:srgbClr val="FF0000"/>
                </a:solidFill>
              </a:rPr>
              <a:t>依赖关系</a:t>
            </a:r>
            <a:r>
              <a:rPr lang="zh-CN" altLang="en-US" dirty="0"/>
              <a:t>和可能需要的</a:t>
            </a:r>
            <a:r>
              <a:rPr lang="zh-CN" altLang="en-US" dirty="0">
                <a:solidFill>
                  <a:srgbClr val="FF0000"/>
                </a:solidFill>
              </a:rPr>
              <a:t>特殊技能</a:t>
            </a:r>
            <a:r>
              <a:rPr lang="zh-CN" altLang="en-US" dirty="0"/>
              <a:t>。 </a:t>
            </a:r>
          </a:p>
          <a:p>
            <a:endParaRPr lang="zh-CN" altLang="en-US" dirty="0"/>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66</a:t>
            </a:fld>
            <a:endParaRPr lang="en-US" altLang="zh-CN"/>
          </a:p>
        </p:txBody>
      </p:sp>
      <p:sp>
        <p:nvSpPr>
          <p:cNvPr id="5" name="文本框 4">
            <a:extLst>
              <a:ext uri="{FF2B5EF4-FFF2-40B4-BE49-F238E27FC236}">
                <a16:creationId xmlns:a16="http://schemas.microsoft.com/office/drawing/2014/main" id="{2FF27782-182F-2C47-B893-93405E3F2624}"/>
              </a:ext>
            </a:extLst>
          </p:cNvPr>
          <p:cNvSpPr txBox="1"/>
          <p:nvPr/>
        </p:nvSpPr>
        <p:spPr>
          <a:xfrm>
            <a:off x="751907" y="4419600"/>
            <a:ext cx="3863558" cy="467179"/>
          </a:xfrm>
          <a:prstGeom prst="rect">
            <a:avLst/>
          </a:prstGeom>
          <a:noFill/>
        </p:spPr>
        <p:txBody>
          <a:bodyPr wrap="none" rtlCol="0">
            <a:spAutoFit/>
          </a:bodyPr>
          <a:lstStyle/>
          <a:p>
            <a:pPr algn="l">
              <a:lnSpc>
                <a:spcPct val="130000"/>
              </a:lnSpc>
            </a:pPr>
            <a:r>
              <a:rPr kumimoji="1" lang="en-US" altLang="zh-CN" sz="2000" b="1" i="0" dirty="0">
                <a:solidFill>
                  <a:srgbClr val="006600"/>
                </a:solidFill>
                <a:latin typeface="Kaiti SC" panose="02010600040101010101" pitchFamily="2" charset="-122"/>
                <a:ea typeface="Kaiti SC" panose="02010600040101010101" pitchFamily="2" charset="-122"/>
              </a:rPr>
              <a:t>A</a:t>
            </a:r>
            <a:r>
              <a:rPr kumimoji="1" lang="zh-CN" altLang="en-US" sz="2000" b="1" i="0" dirty="0">
                <a:solidFill>
                  <a:srgbClr val="006600"/>
                </a:solidFill>
                <a:latin typeface="Kaiti SC" panose="02010600040101010101" pitchFamily="2" charset="-122"/>
                <a:ea typeface="Kaiti SC" panose="02010600040101010101" pitchFamily="2" charset="-122"/>
              </a:rPr>
              <a:t>和</a:t>
            </a:r>
            <a:r>
              <a:rPr kumimoji="1" lang="en-US" altLang="zh-CN" sz="2000" b="1" i="0" dirty="0">
                <a:solidFill>
                  <a:srgbClr val="006600"/>
                </a:solidFill>
                <a:latin typeface="Kaiti SC" panose="02010600040101010101" pitchFamily="2" charset="-122"/>
                <a:ea typeface="Kaiti SC" panose="02010600040101010101" pitchFamily="2" charset="-122"/>
              </a:rPr>
              <a:t>B</a:t>
            </a:r>
            <a:r>
              <a:rPr kumimoji="1" lang="zh-CN" altLang="en-US" sz="2000" b="1" i="0" dirty="0">
                <a:solidFill>
                  <a:srgbClr val="006600"/>
                </a:solidFill>
                <a:latin typeface="Kaiti SC" panose="02010600040101010101" pitchFamily="2" charset="-122"/>
                <a:ea typeface="Kaiti SC" panose="02010600040101010101" pitchFamily="2" charset="-122"/>
              </a:rPr>
              <a:t>之前先后关系和依赖关系。</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IEEE829 </a:t>
            </a:r>
            <a:r>
              <a:rPr lang="zh-CN" altLang="en-US"/>
              <a:t>测试计划</a:t>
            </a:r>
            <a:r>
              <a:rPr lang="en-US" altLang="zh-CN"/>
              <a:t>16</a:t>
            </a:r>
            <a:r>
              <a:rPr lang="zh-CN" altLang="en-US"/>
              <a:t>大纲要</a:t>
            </a:r>
          </a:p>
        </p:txBody>
      </p:sp>
      <p:sp>
        <p:nvSpPr>
          <p:cNvPr id="3" name="内容占位符 2"/>
          <p:cNvSpPr>
            <a:spLocks noGrp="1"/>
          </p:cNvSpPr>
          <p:nvPr>
            <p:ph idx="1"/>
          </p:nvPr>
        </p:nvSpPr>
        <p:spPr/>
        <p:txBody>
          <a:bodyPr/>
          <a:lstStyle/>
          <a:p>
            <a:pPr algn="just">
              <a:lnSpc>
                <a:spcPts val="3500"/>
              </a:lnSpc>
              <a:spcBef>
                <a:spcPct val="0"/>
              </a:spcBef>
              <a:buNone/>
            </a:pPr>
            <a:r>
              <a:rPr lang="en-US" altLang="zh-CN" dirty="0">
                <a:solidFill>
                  <a:srgbClr val="0000FF"/>
                </a:solidFill>
              </a:rPr>
              <a:t>11</a:t>
            </a:r>
            <a:r>
              <a:rPr lang="zh-CN" altLang="en-US" dirty="0">
                <a:solidFill>
                  <a:srgbClr val="0000FF"/>
                </a:solidFill>
              </a:rPr>
              <a:t>．测试所需的资源      </a:t>
            </a:r>
            <a:endParaRPr lang="en-US" altLang="zh-CN" dirty="0">
              <a:solidFill>
                <a:srgbClr val="0000FF"/>
              </a:solidFill>
            </a:endParaRPr>
          </a:p>
          <a:p>
            <a:pPr>
              <a:lnSpc>
                <a:spcPts val="3500"/>
              </a:lnSpc>
              <a:spcBef>
                <a:spcPct val="0"/>
              </a:spcBef>
              <a:buNone/>
            </a:pPr>
            <a:r>
              <a:rPr lang="en-US" altLang="zh-CN" dirty="0"/>
              <a:t>      </a:t>
            </a:r>
            <a:r>
              <a:rPr lang="zh-CN" altLang="en-US" dirty="0"/>
              <a:t>测试所需的资源是实现测试策略所必须的。例如：</a:t>
            </a:r>
          </a:p>
          <a:p>
            <a:pPr lvl="1" algn="just">
              <a:lnSpc>
                <a:spcPts val="3500"/>
              </a:lnSpc>
              <a:spcBef>
                <a:spcPct val="0"/>
              </a:spcBef>
              <a:buNone/>
            </a:pPr>
            <a:r>
              <a:rPr lang="zh-CN" altLang="en-US" dirty="0">
                <a:sym typeface="Wingdings" pitchFamily="2" charset="2"/>
              </a:rPr>
              <a:t></a:t>
            </a:r>
            <a:r>
              <a:rPr lang="zh-CN" altLang="en-US" b="1" dirty="0">
                <a:solidFill>
                  <a:srgbClr val="FF0000"/>
                </a:solidFill>
              </a:rPr>
              <a:t>人员</a:t>
            </a:r>
            <a:r>
              <a:rPr lang="en-US" altLang="zh-CN" dirty="0"/>
              <a:t>—</a:t>
            </a:r>
            <a:r>
              <a:rPr lang="zh-CN" altLang="en-US" dirty="0"/>
              <a:t>人数、经验和专长。他们是全职、兼职、业余还是学生？</a:t>
            </a:r>
          </a:p>
          <a:p>
            <a:pPr lvl="1" algn="just">
              <a:lnSpc>
                <a:spcPts val="3500"/>
              </a:lnSpc>
              <a:spcBef>
                <a:spcPct val="0"/>
              </a:spcBef>
              <a:buNone/>
            </a:pPr>
            <a:r>
              <a:rPr lang="zh-CN" altLang="en-US" dirty="0">
                <a:sym typeface="Wingdings" pitchFamily="2" charset="2"/>
              </a:rPr>
              <a:t></a:t>
            </a:r>
            <a:r>
              <a:rPr lang="zh-CN" altLang="en-US" b="1" dirty="0">
                <a:solidFill>
                  <a:srgbClr val="FF0000"/>
                </a:solidFill>
              </a:rPr>
              <a:t>设备</a:t>
            </a:r>
            <a:r>
              <a:rPr lang="en-US" altLang="zh-CN" dirty="0"/>
              <a:t>—</a:t>
            </a:r>
            <a:r>
              <a:rPr lang="zh-CN" altLang="en-US" dirty="0"/>
              <a:t>计算机、测试硬件、打印机、测试工具等。</a:t>
            </a:r>
          </a:p>
          <a:p>
            <a:pPr lvl="1" algn="just">
              <a:lnSpc>
                <a:spcPts val="3500"/>
              </a:lnSpc>
              <a:spcBef>
                <a:spcPct val="0"/>
              </a:spcBef>
              <a:buNone/>
            </a:pPr>
            <a:r>
              <a:rPr lang="zh-CN" altLang="en-US" dirty="0">
                <a:sym typeface="Wingdings" pitchFamily="2" charset="2"/>
              </a:rPr>
              <a:t></a:t>
            </a:r>
            <a:r>
              <a:rPr lang="zh-CN" altLang="en-US" dirty="0"/>
              <a:t>办公室和实验室空间</a:t>
            </a:r>
            <a:r>
              <a:rPr lang="en-US" altLang="zh-CN" dirty="0"/>
              <a:t>—</a:t>
            </a:r>
            <a:r>
              <a:rPr lang="zh-CN" altLang="en-US" dirty="0"/>
              <a:t>在哪里？空间有多大？怎样排列？</a:t>
            </a:r>
          </a:p>
          <a:p>
            <a:pPr lvl="1" algn="just">
              <a:lnSpc>
                <a:spcPts val="3500"/>
              </a:lnSpc>
              <a:spcBef>
                <a:spcPct val="0"/>
              </a:spcBef>
              <a:buNone/>
            </a:pPr>
            <a:r>
              <a:rPr lang="zh-CN" altLang="en-US" dirty="0">
                <a:sym typeface="Wingdings" pitchFamily="2" charset="2"/>
              </a:rPr>
              <a:t></a:t>
            </a:r>
            <a:r>
              <a:rPr lang="zh-CN" altLang="en-US" b="1" dirty="0">
                <a:solidFill>
                  <a:srgbClr val="FF0000"/>
                </a:solidFill>
              </a:rPr>
              <a:t>软件</a:t>
            </a:r>
            <a:r>
              <a:rPr lang="en-US" altLang="zh-CN" dirty="0"/>
              <a:t>—</a:t>
            </a:r>
            <a:r>
              <a:rPr lang="zh-CN" altLang="en-US" dirty="0"/>
              <a:t>字处理程序、数据库程序和自定义工具等。</a:t>
            </a:r>
          </a:p>
          <a:p>
            <a:pPr lvl="1" algn="just">
              <a:lnSpc>
                <a:spcPts val="3500"/>
              </a:lnSpc>
              <a:spcBef>
                <a:spcPct val="0"/>
              </a:spcBef>
              <a:buNone/>
            </a:pPr>
            <a:r>
              <a:rPr lang="zh-CN" altLang="en-US" dirty="0">
                <a:sym typeface="Wingdings" pitchFamily="2" charset="2"/>
              </a:rPr>
              <a:t></a:t>
            </a:r>
            <a:r>
              <a:rPr lang="zh-CN" altLang="en-US" b="1" dirty="0">
                <a:solidFill>
                  <a:srgbClr val="FF0000"/>
                </a:solidFill>
              </a:rPr>
              <a:t>其他资源</a:t>
            </a:r>
            <a:r>
              <a:rPr lang="en-US" altLang="zh-CN" dirty="0"/>
              <a:t>—</a:t>
            </a:r>
            <a:r>
              <a:rPr lang="zh-CN" altLang="en-US" dirty="0"/>
              <a:t>软盘、电话、参考书、培训资料等。</a:t>
            </a:r>
          </a:p>
          <a:p>
            <a:endParaRPr lang="zh-CN" altLang="en-US" dirty="0"/>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67</a:t>
            </a:fld>
            <a:endParaRPr lang="en-US" altLang="zh-CN"/>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IEEE829 </a:t>
            </a:r>
            <a:r>
              <a:rPr lang="zh-CN" altLang="en-US"/>
              <a:t>测试计划</a:t>
            </a:r>
            <a:r>
              <a:rPr lang="en-US" altLang="zh-CN"/>
              <a:t>16</a:t>
            </a:r>
            <a:r>
              <a:rPr lang="zh-CN" altLang="en-US"/>
              <a:t>大纲要</a:t>
            </a:r>
          </a:p>
        </p:txBody>
      </p:sp>
      <p:sp>
        <p:nvSpPr>
          <p:cNvPr id="3" name="内容占位符 2"/>
          <p:cNvSpPr>
            <a:spLocks noGrp="1"/>
          </p:cNvSpPr>
          <p:nvPr>
            <p:ph idx="1"/>
          </p:nvPr>
        </p:nvSpPr>
        <p:spPr/>
        <p:txBody>
          <a:bodyPr/>
          <a:lstStyle/>
          <a:p>
            <a:pPr algn="just">
              <a:lnSpc>
                <a:spcPct val="80000"/>
              </a:lnSpc>
              <a:buNone/>
            </a:pPr>
            <a:r>
              <a:rPr lang="en-US" altLang="zh-CN" dirty="0">
                <a:solidFill>
                  <a:srgbClr val="0000FF"/>
                </a:solidFill>
              </a:rPr>
              <a:t>12</a:t>
            </a:r>
            <a:r>
              <a:rPr lang="zh-CN" altLang="en-US" dirty="0">
                <a:solidFill>
                  <a:srgbClr val="0000FF"/>
                </a:solidFill>
              </a:rPr>
              <a:t>．测试人员的工作职责</a:t>
            </a:r>
          </a:p>
          <a:p>
            <a:pPr algn="just">
              <a:lnSpc>
                <a:spcPct val="120000"/>
              </a:lnSpc>
              <a:buNone/>
            </a:pPr>
            <a:r>
              <a:rPr lang="zh-CN" altLang="en-US" dirty="0"/>
              <a:t>      测试人员的工作职责是明确指出了</a:t>
            </a:r>
            <a:r>
              <a:rPr lang="zh-CN" altLang="en-US" dirty="0">
                <a:solidFill>
                  <a:srgbClr val="FF0000"/>
                </a:solidFill>
              </a:rPr>
              <a:t>测试任务</a:t>
            </a:r>
            <a:r>
              <a:rPr lang="zh-CN" altLang="en-US" dirty="0"/>
              <a:t>和测试人员的</a:t>
            </a:r>
            <a:r>
              <a:rPr lang="zh-CN" altLang="en-US" dirty="0">
                <a:solidFill>
                  <a:srgbClr val="FF0000"/>
                </a:solidFill>
              </a:rPr>
              <a:t>工作责任</a:t>
            </a:r>
            <a:r>
              <a:rPr lang="zh-CN" altLang="en-US" dirty="0"/>
              <a:t>。</a:t>
            </a:r>
          </a:p>
          <a:p>
            <a:pPr>
              <a:lnSpc>
                <a:spcPct val="120000"/>
              </a:lnSpc>
              <a:buNone/>
            </a:pPr>
            <a:r>
              <a:rPr lang="zh-CN" altLang="en-US" dirty="0"/>
              <a:t>      有时测试需要定义的任务类型不容易分清，不像程序员所编写的程序那样明确。复杂的任务可能有多个执行者，或者由多人共同负责。</a:t>
            </a:r>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68</a:t>
            </a:fld>
            <a:endParaRPr lang="en-US" altLang="zh-CN"/>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IEEE829 </a:t>
            </a:r>
            <a:r>
              <a:rPr lang="zh-CN" altLang="en-US"/>
              <a:t>测试计划</a:t>
            </a:r>
            <a:r>
              <a:rPr lang="en-US" altLang="zh-CN"/>
              <a:t>16</a:t>
            </a:r>
            <a:r>
              <a:rPr lang="zh-CN" altLang="en-US"/>
              <a:t>大纲要</a:t>
            </a:r>
          </a:p>
        </p:txBody>
      </p:sp>
      <p:sp>
        <p:nvSpPr>
          <p:cNvPr id="3" name="内容占位符 2"/>
          <p:cNvSpPr>
            <a:spLocks noGrp="1"/>
          </p:cNvSpPr>
          <p:nvPr>
            <p:ph idx="1"/>
          </p:nvPr>
        </p:nvSpPr>
        <p:spPr/>
        <p:txBody>
          <a:bodyPr/>
          <a:lstStyle/>
          <a:p>
            <a:pPr algn="just">
              <a:lnSpc>
                <a:spcPct val="80000"/>
              </a:lnSpc>
              <a:buNone/>
            </a:pPr>
            <a:r>
              <a:rPr lang="en-US" altLang="zh-CN">
                <a:solidFill>
                  <a:srgbClr val="0000FF"/>
                </a:solidFill>
              </a:rPr>
              <a:t>13</a:t>
            </a:r>
            <a:r>
              <a:rPr lang="zh-CN" altLang="en-US">
                <a:solidFill>
                  <a:srgbClr val="0000FF"/>
                </a:solidFill>
              </a:rPr>
              <a:t>．人员安排与培训需求</a:t>
            </a:r>
          </a:p>
          <a:p>
            <a:pPr algn="just">
              <a:lnSpc>
                <a:spcPts val="3000"/>
              </a:lnSpc>
              <a:buNone/>
            </a:pPr>
            <a:r>
              <a:rPr lang="zh-CN" altLang="en-US"/>
              <a:t>      </a:t>
            </a:r>
            <a:r>
              <a:rPr lang="zh-CN" altLang="en-US" sz="2400"/>
              <a:t>前面讨论的测试人员的工作职责是指哪类人员</a:t>
            </a:r>
            <a:r>
              <a:rPr lang="en-US" altLang="zh-CN" sz="2400"/>
              <a:t>(</a:t>
            </a:r>
            <a:r>
              <a:rPr lang="zh-CN" altLang="en-US" sz="2400"/>
              <a:t>管理、测试和程序员等</a:t>
            </a:r>
            <a:r>
              <a:rPr lang="en-US" altLang="zh-CN" sz="2400"/>
              <a:t>)</a:t>
            </a:r>
            <a:r>
              <a:rPr lang="zh-CN" altLang="en-US" sz="2400"/>
              <a:t>负责哪些任务。人员安排与培训需求是指明确测试人员具体负责软件测试的哪些部分、哪些可测试性能，以及他们需要掌握的技能等。实际责任表会更加详细，确保软件的每一部分都有人进行测试。每一个测试员都会清楚地知道自己应该负责什么，而且有足够的信息开始设计测试用例。</a:t>
            </a:r>
          </a:p>
          <a:p>
            <a:pPr>
              <a:lnSpc>
                <a:spcPts val="3000"/>
              </a:lnSpc>
              <a:buNone/>
            </a:pPr>
            <a:r>
              <a:rPr lang="zh-CN" altLang="en-US" sz="2400"/>
              <a:t>      培训需求通常包括</a:t>
            </a:r>
            <a:r>
              <a:rPr lang="zh-CN" altLang="en-US" sz="2400">
                <a:solidFill>
                  <a:srgbClr val="FF0000"/>
                </a:solidFill>
              </a:rPr>
              <a:t>学习如何使用某个工具、测试方法、缺陷跟踪系统、配置管理，或者与被测试系统相关的业务基础知识</a:t>
            </a:r>
            <a:r>
              <a:rPr lang="zh-CN" altLang="en-US" sz="2400"/>
              <a:t>。培训需求各个测试项目会各不相同，它取决于具体项目的情况。</a:t>
            </a:r>
          </a:p>
          <a:p>
            <a:endParaRPr lang="zh-CN" altLang="en-US"/>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69</a:t>
            </a:fld>
            <a:endParaRPr lang="en-US" altLang="zh-CN"/>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软件测试计划的目标</a:t>
            </a:r>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7</a:t>
            </a:fld>
            <a:endParaRPr lang="en-US" altLang="zh-CN"/>
          </a:p>
        </p:txBody>
      </p:sp>
      <p:sp>
        <p:nvSpPr>
          <p:cNvPr id="5" name="圆角矩形 4"/>
          <p:cNvSpPr/>
          <p:nvPr/>
        </p:nvSpPr>
        <p:spPr bwMode="auto">
          <a:xfrm>
            <a:off x="990600" y="1524000"/>
            <a:ext cx="2590800" cy="914400"/>
          </a:xfrm>
          <a:prstGeom prst="roundRect">
            <a:avLst/>
          </a:prstGeom>
          <a:solidFill>
            <a:schemeClr val="accent1">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nSpc>
                <a:spcPct val="120000"/>
              </a:lnSpc>
            </a:pPr>
            <a:r>
              <a:rPr lang="zh-CN" altLang="en-US" sz="2400" b="1" i="0">
                <a:latin typeface="楷体" pitchFamily="49" charset="-122"/>
                <a:ea typeface="楷体" pitchFamily="49" charset="-122"/>
                <a:cs typeface="楷体_GB2312" pitchFamily="49" charset="-122"/>
              </a:rPr>
              <a:t>收集并组织</a:t>
            </a:r>
            <a:endParaRPr lang="en-US" altLang="zh-CN" sz="2400" b="1" i="0">
              <a:latin typeface="楷体" pitchFamily="49" charset="-122"/>
              <a:ea typeface="楷体" pitchFamily="49" charset="-122"/>
              <a:cs typeface="楷体_GB2312" pitchFamily="49" charset="-122"/>
            </a:endParaRPr>
          </a:p>
          <a:p>
            <a:pPr>
              <a:lnSpc>
                <a:spcPct val="120000"/>
              </a:lnSpc>
            </a:pPr>
            <a:r>
              <a:rPr lang="zh-CN" altLang="en-US" sz="2400" b="1" i="0">
                <a:latin typeface="楷体" pitchFamily="49" charset="-122"/>
                <a:ea typeface="楷体" pitchFamily="49" charset="-122"/>
                <a:cs typeface="楷体_GB2312" pitchFamily="49" charset="-122"/>
              </a:rPr>
              <a:t>测试计划信息</a:t>
            </a:r>
          </a:p>
        </p:txBody>
      </p:sp>
      <p:sp>
        <p:nvSpPr>
          <p:cNvPr id="6" name="圆角矩形 5"/>
          <p:cNvSpPr/>
          <p:nvPr/>
        </p:nvSpPr>
        <p:spPr bwMode="auto">
          <a:xfrm>
            <a:off x="3352800" y="3048000"/>
            <a:ext cx="2590800" cy="914400"/>
          </a:xfrm>
          <a:prstGeom prst="roundRect">
            <a:avLst/>
          </a:prstGeom>
          <a:solidFill>
            <a:schemeClr val="accent1">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nSpc>
                <a:spcPct val="120000"/>
              </a:lnSpc>
            </a:pPr>
            <a:r>
              <a:rPr lang="zh-CN" altLang="en-US" sz="2400" b="1" i="0">
                <a:latin typeface="楷体" pitchFamily="49" charset="-122"/>
                <a:ea typeface="楷体" pitchFamily="49" charset="-122"/>
                <a:cs typeface="楷体_GB2312" pitchFamily="49" charset="-122"/>
              </a:rPr>
              <a:t>将软件细化为可检验的</a:t>
            </a:r>
            <a:r>
              <a:rPr lang="zh-CN" altLang="en-US" sz="2400" b="1" i="0">
                <a:solidFill>
                  <a:srgbClr val="FF0000"/>
                </a:solidFill>
                <a:latin typeface="楷体" pitchFamily="49" charset="-122"/>
                <a:ea typeface="楷体" pitchFamily="49" charset="-122"/>
                <a:cs typeface="楷体_GB2312" pitchFamily="49" charset="-122"/>
              </a:rPr>
              <a:t>测试需求</a:t>
            </a:r>
          </a:p>
        </p:txBody>
      </p:sp>
      <p:sp>
        <p:nvSpPr>
          <p:cNvPr id="7" name="圆角矩形 6"/>
          <p:cNvSpPr/>
          <p:nvPr/>
        </p:nvSpPr>
        <p:spPr bwMode="auto">
          <a:xfrm>
            <a:off x="5486400" y="4876800"/>
            <a:ext cx="2590800" cy="914400"/>
          </a:xfrm>
          <a:prstGeom prst="roundRect">
            <a:avLst/>
          </a:prstGeom>
          <a:solidFill>
            <a:schemeClr val="accent1">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nSpc>
                <a:spcPct val="120000"/>
              </a:lnSpc>
            </a:pPr>
            <a:r>
              <a:rPr lang="zh-CN" altLang="en-US" sz="2400" b="1" i="0">
                <a:latin typeface="楷体" pitchFamily="49" charset="-122"/>
                <a:ea typeface="楷体" pitchFamily="49" charset="-122"/>
                <a:cs typeface="楷体_GB2312" pitchFamily="49" charset="-122"/>
              </a:rPr>
              <a:t>建立测试计划</a:t>
            </a:r>
          </a:p>
        </p:txBody>
      </p:sp>
      <p:sp>
        <p:nvSpPr>
          <p:cNvPr id="15" name="AutoShape 9"/>
          <p:cNvSpPr>
            <a:spLocks noChangeArrowheads="1"/>
          </p:cNvSpPr>
          <p:nvPr/>
        </p:nvSpPr>
        <p:spPr bwMode="auto">
          <a:xfrm rot="5400000">
            <a:off x="3513136" y="2125663"/>
            <a:ext cx="990601" cy="5492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0000FF">
              <a:alpha val="29803"/>
            </a:srgbClr>
          </a:solidFill>
          <a:ln w="12700">
            <a:solidFill>
              <a:schemeClr val="tx1"/>
            </a:solidFill>
            <a:miter lim="800000"/>
            <a:headEnd/>
            <a:tailEnd/>
          </a:ln>
        </p:spPr>
        <p:txBody>
          <a:bodyPr/>
          <a:lstStyle/>
          <a:p>
            <a:endParaRPr lang="zh-CN" altLang="en-US" i="0">
              <a:solidFill>
                <a:srgbClr val="FFFFFF"/>
              </a:solidFill>
            </a:endParaRPr>
          </a:p>
        </p:txBody>
      </p:sp>
      <p:sp>
        <p:nvSpPr>
          <p:cNvPr id="16" name="AutoShape 9"/>
          <p:cNvSpPr>
            <a:spLocks noChangeArrowheads="1"/>
          </p:cNvSpPr>
          <p:nvPr/>
        </p:nvSpPr>
        <p:spPr bwMode="auto">
          <a:xfrm rot="5400000">
            <a:off x="5875336" y="3878263"/>
            <a:ext cx="1143001" cy="5492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0000FF">
              <a:alpha val="29803"/>
            </a:srgbClr>
          </a:solidFill>
          <a:ln w="12700">
            <a:solidFill>
              <a:schemeClr val="tx1"/>
            </a:solidFill>
            <a:miter lim="800000"/>
            <a:headEnd/>
            <a:tailEnd/>
          </a:ln>
        </p:spPr>
        <p:txBody>
          <a:bodyPr/>
          <a:lstStyle/>
          <a:p>
            <a:endParaRPr lang="zh-CN" altLang="en-US" i="0">
              <a:solidFill>
                <a:srgbClr val="FFFFFF"/>
              </a:solidFill>
            </a:endParaRPr>
          </a:p>
        </p:txBody>
      </p:sp>
      <p:pic>
        <p:nvPicPr>
          <p:cNvPr id="19457" name="Picture 1"/>
          <p:cNvPicPr>
            <a:picLocks noChangeAspect="1" noChangeArrowheads="1"/>
          </p:cNvPicPr>
          <p:nvPr/>
        </p:nvPicPr>
        <p:blipFill>
          <a:blip r:embed="rId2"/>
          <a:srcRect/>
          <a:stretch>
            <a:fillRect/>
          </a:stretch>
        </p:blipFill>
        <p:spPr bwMode="auto">
          <a:xfrm>
            <a:off x="7620001" y="0"/>
            <a:ext cx="1524000" cy="1839310"/>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5" grpId="0" animBg="1"/>
      <p:bldP spid="1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3"/>
          <p:cNvSpPr>
            <a:spLocks noGrp="1" noChangeArrowheads="1"/>
          </p:cNvSpPr>
          <p:nvPr>
            <p:ph type="body" sz="half" idx="1"/>
          </p:nvPr>
        </p:nvSpPr>
        <p:spPr>
          <a:xfrm>
            <a:off x="228600" y="1524000"/>
            <a:ext cx="4267200" cy="4572000"/>
          </a:xfrm>
        </p:spPr>
        <p:txBody>
          <a:bodyPr/>
          <a:lstStyle/>
          <a:p>
            <a:r>
              <a:rPr lang="zh-CN" altLang="en-US" sz="2200" dirty="0">
                <a:latin typeface="黑体" pitchFamily="49" charset="-122"/>
                <a:ea typeface="黑体" pitchFamily="49" charset="-122"/>
              </a:rPr>
              <a:t>测试进度是围绕着包含在项目计划中的</a:t>
            </a:r>
            <a:r>
              <a:rPr lang="zh-CN" altLang="en-US" sz="2200" b="1" dirty="0">
                <a:solidFill>
                  <a:srgbClr val="FF0000"/>
                </a:solidFill>
                <a:latin typeface="黑体" pitchFamily="49" charset="-122"/>
                <a:ea typeface="黑体" pitchFamily="49" charset="-122"/>
              </a:rPr>
              <a:t>主要事件</a:t>
            </a:r>
            <a:r>
              <a:rPr lang="en-US" altLang="zh-CN" sz="2200" dirty="0">
                <a:latin typeface="黑体" pitchFamily="49" charset="-122"/>
                <a:ea typeface="黑体" pitchFamily="49" charset="-122"/>
              </a:rPr>
              <a:t>(</a:t>
            </a:r>
            <a:r>
              <a:rPr lang="zh-CN" altLang="en-US" sz="2200" dirty="0">
                <a:latin typeface="黑体" pitchFamily="49" charset="-122"/>
                <a:ea typeface="黑体" pitchFamily="49" charset="-122"/>
              </a:rPr>
              <a:t>如文档、模块的交付日期，接口的可用性等</a:t>
            </a:r>
            <a:r>
              <a:rPr lang="en-US" altLang="zh-CN" sz="2200" dirty="0">
                <a:latin typeface="黑体" pitchFamily="49" charset="-122"/>
                <a:ea typeface="黑体" pitchFamily="49" charset="-122"/>
              </a:rPr>
              <a:t>)</a:t>
            </a:r>
            <a:r>
              <a:rPr lang="zh-CN" altLang="en-US" sz="2200" dirty="0">
                <a:latin typeface="黑体" pitchFamily="49" charset="-122"/>
                <a:ea typeface="黑体" pitchFamily="49" charset="-122"/>
              </a:rPr>
              <a:t>来构造的。</a:t>
            </a:r>
          </a:p>
          <a:p>
            <a:pPr algn="just"/>
            <a:r>
              <a:rPr lang="zh-CN" altLang="en-US" sz="2200" dirty="0">
                <a:latin typeface="黑体" pitchFamily="49" charset="-122"/>
                <a:ea typeface="黑体" pitchFamily="49" charset="-122"/>
              </a:rPr>
              <a:t>作为测试计划的一部分，完成测试进度计划安排，可以为项目管理员提供信息，以便更好地</a:t>
            </a:r>
            <a:r>
              <a:rPr lang="zh-CN" altLang="en-US" sz="2200" b="1" dirty="0">
                <a:solidFill>
                  <a:srgbClr val="FF0000"/>
                </a:solidFill>
                <a:latin typeface="黑体" pitchFamily="49" charset="-122"/>
                <a:ea typeface="黑体" pitchFamily="49" charset="-122"/>
              </a:rPr>
              <a:t>安排整个项目的进度</a:t>
            </a:r>
            <a:r>
              <a:rPr lang="zh-CN" altLang="en-US" sz="2200" dirty="0">
                <a:latin typeface="黑体" pitchFamily="49" charset="-122"/>
                <a:ea typeface="黑体" pitchFamily="49" charset="-122"/>
              </a:rPr>
              <a:t>。</a:t>
            </a:r>
          </a:p>
          <a:p>
            <a:pPr algn="just"/>
            <a:r>
              <a:rPr lang="zh-CN" altLang="en-US" sz="2200" dirty="0">
                <a:latin typeface="黑体" pitchFamily="49" charset="-122"/>
                <a:ea typeface="黑体" pitchFamily="49" charset="-122"/>
              </a:rPr>
              <a:t>进度安排会使测试过程容易管理。通常，项目管理员或者测试管理员最终负责进度安排，而测试人员参与安排自己的具体任务。</a:t>
            </a:r>
          </a:p>
        </p:txBody>
      </p:sp>
      <p:graphicFrame>
        <p:nvGraphicFramePr>
          <p:cNvPr id="2050" name="Object 2"/>
          <p:cNvGraphicFramePr>
            <a:graphicFrameLocks noGrp="1" noChangeAspect="1"/>
          </p:cNvGraphicFramePr>
          <p:nvPr>
            <p:ph sz="half" idx="2"/>
            <p:extLst>
              <p:ext uri="{D42A27DB-BD31-4B8C-83A1-F6EECF244321}">
                <p14:modId xmlns:p14="http://schemas.microsoft.com/office/powerpoint/2010/main" val="556665132"/>
              </p:ext>
            </p:extLst>
          </p:nvPr>
        </p:nvGraphicFramePr>
        <p:xfrm>
          <a:off x="4751306" y="2286000"/>
          <a:ext cx="4392694" cy="2355185"/>
        </p:xfrm>
        <a:graphic>
          <a:graphicData uri="http://schemas.openxmlformats.org/presentationml/2006/ole">
            <mc:AlternateContent xmlns:mc="http://schemas.openxmlformats.org/markup-compatibility/2006">
              <mc:Choice xmlns:v="urn:schemas-microsoft-com:vml" Requires="v">
                <p:oleObj spid="_x0000_s2141" name="Document" r:id="rId3" imgW="5583002" imgH="2994014" progId="Word.Document.8">
                  <p:embed/>
                </p:oleObj>
              </mc:Choice>
              <mc:Fallback>
                <p:oleObj name="Document" r:id="rId3" imgW="5583002" imgH="2994014"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b="12640"/>
                      <a:stretch>
                        <a:fillRect/>
                      </a:stretch>
                    </p:blipFill>
                    <p:spPr bwMode="auto">
                      <a:xfrm>
                        <a:off x="4751306" y="2286000"/>
                        <a:ext cx="4392694" cy="2355185"/>
                      </a:xfrm>
                      <a:prstGeom prst="rect">
                        <a:avLst/>
                      </a:prstGeom>
                      <a:noFill/>
                      <a:ln>
                        <a:noFill/>
                      </a:ln>
                      <a:effectLst/>
                      <a:extLst/>
                    </p:spPr>
                  </p:pic>
                </p:oleObj>
              </mc:Fallback>
            </mc:AlternateContent>
          </a:graphicData>
        </a:graphic>
      </p:graphicFrame>
      <p:sp>
        <p:nvSpPr>
          <p:cNvPr id="2053" name="Rectangle 11"/>
          <p:cNvSpPr>
            <a:spLocks noChangeArrowheads="1"/>
          </p:cNvSpPr>
          <p:nvPr/>
        </p:nvSpPr>
        <p:spPr bwMode="auto">
          <a:xfrm>
            <a:off x="990600" y="990600"/>
            <a:ext cx="3441700" cy="492125"/>
          </a:xfrm>
          <a:prstGeom prst="rect">
            <a:avLst/>
          </a:prstGeom>
          <a:noFill/>
          <a:ln w="9525" algn="ctr">
            <a:noFill/>
            <a:miter lim="800000"/>
            <a:headEnd/>
            <a:tailEnd/>
          </a:ln>
        </p:spPr>
        <p:txBody>
          <a:bodyPr lIns="0" tIns="0" rIns="0" bIns="0">
            <a:spAutoFit/>
          </a:bodyPr>
          <a:lstStyle/>
          <a:p>
            <a:r>
              <a:rPr lang="en-US" altLang="zh-CN" sz="3200" b="1" i="0">
                <a:solidFill>
                  <a:srgbClr val="0000FF"/>
                </a:solidFill>
                <a:latin typeface="华文中宋" pitchFamily="2" charset="-122"/>
                <a:ea typeface="华文中宋" pitchFamily="2" charset="-122"/>
              </a:rPr>
              <a:t>14</a:t>
            </a:r>
            <a:r>
              <a:rPr lang="zh-CN" altLang="en-US" sz="3200" b="1" i="0">
                <a:solidFill>
                  <a:srgbClr val="0000FF"/>
                </a:solidFill>
                <a:latin typeface="华文中宋" pitchFamily="2" charset="-122"/>
                <a:ea typeface="华文中宋" pitchFamily="2" charset="-122"/>
              </a:rPr>
              <a:t>．测试进度表</a:t>
            </a:r>
          </a:p>
        </p:txBody>
      </p:sp>
      <p:sp>
        <p:nvSpPr>
          <p:cNvPr id="6" name="标题 1"/>
          <p:cNvSpPr txBox="1">
            <a:spLocks/>
          </p:cNvSpPr>
          <p:nvPr/>
        </p:nvSpPr>
        <p:spPr bwMode="auto">
          <a:xfrm>
            <a:off x="1079500" y="76200"/>
            <a:ext cx="6372225"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0" cap="none" spc="0" normalizeH="0" baseline="0" noProof="0">
                <a:ln>
                  <a:noFill/>
                </a:ln>
                <a:effectLst/>
                <a:uLnTx/>
                <a:uFillTx/>
                <a:latin typeface="+mj-lt"/>
                <a:ea typeface="+mj-ea"/>
                <a:cs typeface="+mj-cs"/>
              </a:rPr>
              <a:t>IEEE829 </a:t>
            </a:r>
            <a:r>
              <a:rPr kumimoji="0" lang="zh-CN" altLang="en-US" sz="3600" b="1" i="0" u="none" strike="noStrike" kern="0" cap="none" spc="0" normalizeH="0" baseline="0" noProof="0">
                <a:ln>
                  <a:noFill/>
                </a:ln>
                <a:effectLst/>
                <a:uLnTx/>
                <a:uFillTx/>
                <a:latin typeface="+mj-lt"/>
                <a:ea typeface="+mj-ea"/>
                <a:cs typeface="+mj-cs"/>
              </a:rPr>
              <a:t>测试计划</a:t>
            </a:r>
            <a:r>
              <a:rPr kumimoji="0" lang="en-US" altLang="zh-CN" sz="3600" b="1" i="0" u="none" strike="noStrike" kern="0" cap="none" spc="0" normalizeH="0" baseline="0" noProof="0">
                <a:ln>
                  <a:noFill/>
                </a:ln>
                <a:effectLst/>
                <a:uLnTx/>
                <a:uFillTx/>
                <a:latin typeface="+mj-lt"/>
                <a:ea typeface="+mj-ea"/>
                <a:cs typeface="+mj-cs"/>
              </a:rPr>
              <a:t>16</a:t>
            </a:r>
            <a:r>
              <a:rPr kumimoji="0" lang="zh-CN" altLang="en-US" sz="3600" b="1" i="0" u="none" strike="noStrike" kern="0" cap="none" spc="0" normalizeH="0" baseline="0" noProof="0">
                <a:ln>
                  <a:noFill/>
                </a:ln>
                <a:effectLst/>
                <a:uLnTx/>
                <a:uFillTx/>
                <a:latin typeface="+mj-lt"/>
                <a:ea typeface="+mj-ea"/>
                <a:cs typeface="+mj-cs"/>
              </a:rPr>
              <a:t>大纲要</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1"/>
          </p:nvPr>
        </p:nvSpPr>
        <p:spPr>
          <a:xfrm>
            <a:off x="381000" y="1600200"/>
            <a:ext cx="8180388" cy="2743200"/>
          </a:xfrm>
        </p:spPr>
        <p:txBody>
          <a:bodyPr/>
          <a:lstStyle/>
          <a:p>
            <a:pPr algn="just">
              <a:lnSpc>
                <a:spcPts val="3400"/>
              </a:lnSpc>
              <a:buFont typeface="Wingdings" pitchFamily="2" charset="2"/>
              <a:buNone/>
            </a:pPr>
            <a:r>
              <a:rPr lang="zh-CN" altLang="en-US" sz="2400" dirty="0"/>
              <a:t>      软件测试人员要明确地指出计划过程中的风险，并与测试管理员和项目管理员交换意见。这些风险应该在测试计划中明确指出，在进度中予以考虑。有些风险是真正存在的，而有些最终证实是无所谓的，重要的是尽早明确指出，以免在项目晚期发现时感到惊慌。</a:t>
            </a:r>
          </a:p>
        </p:txBody>
      </p:sp>
      <p:sp>
        <p:nvSpPr>
          <p:cNvPr id="4" name="矩形 3"/>
          <p:cNvSpPr/>
          <p:nvPr/>
        </p:nvSpPr>
        <p:spPr>
          <a:xfrm>
            <a:off x="838200" y="990600"/>
            <a:ext cx="4810125" cy="485775"/>
          </a:xfrm>
          <a:prstGeom prst="rect">
            <a:avLst/>
          </a:prstGeom>
        </p:spPr>
        <p:txBody>
          <a:bodyPr>
            <a:spAutoFit/>
          </a:bodyPr>
          <a:lstStyle/>
          <a:p>
            <a:pPr marL="342900" indent="-342900" algn="just" eaLnBrk="0" hangingPunct="0">
              <a:lnSpc>
                <a:spcPct val="80000"/>
              </a:lnSpc>
              <a:spcBef>
                <a:spcPct val="20000"/>
              </a:spcBef>
              <a:buClr>
                <a:srgbClr val="FFCF01"/>
              </a:buClr>
              <a:buSzPct val="60000"/>
              <a:defRPr/>
            </a:pPr>
            <a:r>
              <a:rPr lang="en-US" altLang="zh-CN" sz="3200" b="1" i="0" kern="0" dirty="0">
                <a:solidFill>
                  <a:srgbClr val="0000FF"/>
                </a:solidFill>
                <a:latin typeface="华文中宋" pitchFamily="2" charset="-122"/>
                <a:ea typeface="华文中宋" pitchFamily="2" charset="-122"/>
              </a:rPr>
              <a:t>15</a:t>
            </a:r>
            <a:r>
              <a:rPr lang="zh-CN" altLang="en-US" sz="3200" b="1" i="0" kern="0" dirty="0">
                <a:solidFill>
                  <a:srgbClr val="0000FF"/>
                </a:solidFill>
                <a:latin typeface="华文中宋" pitchFamily="2" charset="-122"/>
                <a:ea typeface="华文中宋" pitchFamily="2" charset="-122"/>
              </a:rPr>
              <a:t>．风险及应急措施</a:t>
            </a:r>
          </a:p>
        </p:txBody>
      </p:sp>
      <p:sp>
        <p:nvSpPr>
          <p:cNvPr id="43012" name="矩形 4"/>
          <p:cNvSpPr>
            <a:spLocks noChangeArrowheads="1"/>
          </p:cNvSpPr>
          <p:nvPr/>
        </p:nvSpPr>
        <p:spPr bwMode="auto">
          <a:xfrm>
            <a:off x="533400" y="4267200"/>
            <a:ext cx="8027988" cy="1620837"/>
          </a:xfrm>
          <a:prstGeom prst="rect">
            <a:avLst/>
          </a:prstGeom>
          <a:solidFill>
            <a:schemeClr val="accent1"/>
          </a:solidFill>
          <a:ln w="9525">
            <a:solidFill>
              <a:srgbClr val="FF0000"/>
            </a:solidFill>
            <a:miter lim="800000"/>
            <a:headEnd/>
            <a:tailEnd/>
          </a:ln>
        </p:spPr>
        <p:txBody>
          <a:bodyPr>
            <a:spAutoFit/>
          </a:bodyPr>
          <a:lstStyle/>
          <a:p>
            <a:r>
              <a:rPr lang="zh-CN" altLang="en-US" sz="2400" b="1" i="0">
                <a:latin typeface="华文中宋" pitchFamily="2" charset="-122"/>
                <a:ea typeface="华文中宋" pitchFamily="2" charset="-122"/>
              </a:rPr>
              <a:t>     一般而言，大多数测试小组都会发现自己的</a:t>
            </a:r>
            <a:r>
              <a:rPr lang="zh-CN" altLang="en-US" sz="2400" b="1" i="0">
                <a:solidFill>
                  <a:srgbClr val="FF0000"/>
                </a:solidFill>
                <a:latin typeface="华文中宋" pitchFamily="2" charset="-122"/>
                <a:ea typeface="华文中宋" pitchFamily="2" charset="-122"/>
              </a:rPr>
              <a:t>资源有限</a:t>
            </a:r>
            <a:r>
              <a:rPr lang="zh-CN" altLang="en-US" sz="2400" b="1" i="0">
                <a:latin typeface="华文中宋" pitchFamily="2" charset="-122"/>
                <a:ea typeface="华文中宋" pitchFamily="2" charset="-122"/>
              </a:rPr>
              <a:t>，</a:t>
            </a:r>
            <a:r>
              <a:rPr lang="zh-CN" altLang="en-US" sz="2400" b="1" i="0">
                <a:solidFill>
                  <a:srgbClr val="FF0000"/>
                </a:solidFill>
                <a:latin typeface="华文中宋" pitchFamily="2" charset="-122"/>
                <a:ea typeface="华文中宋" pitchFamily="2" charset="-122"/>
              </a:rPr>
              <a:t>不可能穷尽测试</a:t>
            </a:r>
            <a:r>
              <a:rPr lang="zh-CN" altLang="en-US" sz="2400" b="1" i="0">
                <a:latin typeface="华文中宋" pitchFamily="2" charset="-122"/>
                <a:ea typeface="华文中宋" pitchFamily="2" charset="-122"/>
              </a:rPr>
              <a:t>软件所有方面。如果能勾画出风险的轮廓，将有助于测试人员排定待测试项的优先顺序，并且有助于集中精力去关注那些</a:t>
            </a:r>
            <a:r>
              <a:rPr lang="zh-CN" altLang="en-US" sz="2400" b="1" i="0">
                <a:solidFill>
                  <a:srgbClr val="FF0000"/>
                </a:solidFill>
                <a:latin typeface="华文中宋" pitchFamily="2" charset="-122"/>
                <a:ea typeface="华文中宋" pitchFamily="2" charset="-122"/>
              </a:rPr>
              <a:t>极有可能发生失效的领域</a:t>
            </a:r>
            <a:r>
              <a:rPr lang="zh-CN" altLang="en-US" sz="2400" b="1" i="0">
                <a:latin typeface="华文中宋" pitchFamily="2" charset="-122"/>
                <a:ea typeface="华文中宋" pitchFamily="2" charset="-122"/>
              </a:rPr>
              <a:t>。</a:t>
            </a:r>
          </a:p>
        </p:txBody>
      </p:sp>
      <p:sp>
        <p:nvSpPr>
          <p:cNvPr id="6" name="标题 1"/>
          <p:cNvSpPr txBox="1">
            <a:spLocks/>
          </p:cNvSpPr>
          <p:nvPr/>
        </p:nvSpPr>
        <p:spPr bwMode="auto">
          <a:xfrm>
            <a:off x="1079500" y="76200"/>
            <a:ext cx="6372225"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1" i="0" u="none" strike="noStrike" kern="0" cap="none" spc="0" normalizeH="0" baseline="0" noProof="0">
                <a:ln>
                  <a:noFill/>
                </a:ln>
                <a:effectLst/>
                <a:uLnTx/>
                <a:uFillTx/>
                <a:latin typeface="+mj-lt"/>
                <a:ea typeface="+mj-ea"/>
                <a:cs typeface="+mj-cs"/>
              </a:rPr>
              <a:t>IEEE829 </a:t>
            </a:r>
            <a:r>
              <a:rPr kumimoji="0" lang="zh-CN" altLang="en-US" sz="3200" b="1" i="0" u="none" strike="noStrike" kern="0" cap="none" spc="0" normalizeH="0" baseline="0" noProof="0">
                <a:ln>
                  <a:noFill/>
                </a:ln>
                <a:effectLst/>
                <a:uLnTx/>
                <a:uFillTx/>
                <a:latin typeface="+mj-lt"/>
                <a:ea typeface="+mj-ea"/>
                <a:cs typeface="+mj-cs"/>
              </a:rPr>
              <a:t>测试计划</a:t>
            </a:r>
            <a:r>
              <a:rPr kumimoji="0" lang="en-US" altLang="zh-CN" sz="3200" b="1" i="0" u="none" strike="noStrike" kern="0" cap="none" spc="0" normalizeH="0" baseline="0" noProof="0">
                <a:ln>
                  <a:noFill/>
                </a:ln>
                <a:effectLst/>
                <a:uLnTx/>
                <a:uFillTx/>
                <a:latin typeface="+mj-lt"/>
                <a:ea typeface="+mj-ea"/>
                <a:cs typeface="+mj-cs"/>
              </a:rPr>
              <a:t>16</a:t>
            </a:r>
            <a:r>
              <a:rPr kumimoji="0" lang="zh-CN" altLang="en-US" sz="3200" b="1" i="0" u="none" strike="noStrike" kern="0" cap="none" spc="0" normalizeH="0" baseline="0" noProof="0">
                <a:ln>
                  <a:noFill/>
                </a:ln>
                <a:effectLst/>
                <a:uLnTx/>
                <a:uFillTx/>
                <a:latin typeface="+mj-lt"/>
                <a:ea typeface="+mj-ea"/>
                <a:cs typeface="+mj-cs"/>
              </a:rPr>
              <a:t>大纲要</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1"/>
          </p:nvPr>
        </p:nvSpPr>
        <p:spPr>
          <a:xfrm>
            <a:off x="685800" y="990600"/>
            <a:ext cx="7772400" cy="5029200"/>
          </a:xfrm>
        </p:spPr>
        <p:txBody>
          <a:bodyPr/>
          <a:lstStyle/>
          <a:p>
            <a:pPr algn="just">
              <a:lnSpc>
                <a:spcPct val="90000"/>
              </a:lnSpc>
            </a:pPr>
            <a:r>
              <a:rPr lang="zh-CN" altLang="en-US" sz="2800" dirty="0"/>
              <a:t>下面是一些潜在的问题和风险的例子：</a:t>
            </a:r>
          </a:p>
          <a:p>
            <a:pPr algn="just">
              <a:lnSpc>
                <a:spcPct val="90000"/>
              </a:lnSpc>
              <a:buFont typeface="Wingdings" pitchFamily="2" charset="2"/>
              <a:buNone/>
            </a:pPr>
            <a:r>
              <a:rPr lang="zh-CN" altLang="en-US" sz="2000" dirty="0">
                <a:sym typeface="Wingdings" pitchFamily="2" charset="2"/>
              </a:rPr>
              <a:t>      </a:t>
            </a:r>
            <a:r>
              <a:rPr lang="zh-CN" altLang="en-US" sz="2000" dirty="0"/>
              <a:t>  不现实的交付日期</a:t>
            </a:r>
          </a:p>
          <a:p>
            <a:pPr algn="just">
              <a:lnSpc>
                <a:spcPct val="90000"/>
              </a:lnSpc>
              <a:buFont typeface="Wingdings" pitchFamily="2" charset="2"/>
              <a:buNone/>
            </a:pPr>
            <a:r>
              <a:rPr lang="zh-CN" altLang="en-US" sz="2000" dirty="0">
                <a:sym typeface="Wingdings" pitchFamily="2" charset="2"/>
              </a:rPr>
              <a:t>      </a:t>
            </a:r>
            <a:r>
              <a:rPr lang="zh-CN" altLang="en-US" sz="2000" dirty="0"/>
              <a:t>  与其他系统的接口</a:t>
            </a:r>
          </a:p>
          <a:p>
            <a:pPr algn="just">
              <a:lnSpc>
                <a:spcPct val="90000"/>
              </a:lnSpc>
              <a:buFont typeface="Wingdings" pitchFamily="2" charset="2"/>
              <a:buNone/>
            </a:pPr>
            <a:r>
              <a:rPr lang="zh-CN" altLang="en-US" sz="2000" dirty="0">
                <a:sym typeface="Wingdings" pitchFamily="2" charset="2"/>
              </a:rPr>
              <a:t>      </a:t>
            </a:r>
            <a:r>
              <a:rPr lang="zh-CN" altLang="en-US" sz="2000" dirty="0"/>
              <a:t>  极其复杂的软件</a:t>
            </a:r>
          </a:p>
          <a:p>
            <a:pPr algn="just">
              <a:lnSpc>
                <a:spcPct val="90000"/>
              </a:lnSpc>
              <a:buFont typeface="Wingdings" pitchFamily="2" charset="2"/>
              <a:buNone/>
            </a:pPr>
            <a:r>
              <a:rPr lang="zh-CN" altLang="en-US" sz="2000" dirty="0">
                <a:sym typeface="Wingdings" pitchFamily="2" charset="2"/>
              </a:rPr>
              <a:t>      </a:t>
            </a:r>
            <a:r>
              <a:rPr lang="zh-CN" altLang="en-US" sz="2000" dirty="0"/>
              <a:t>  有过缺陷历史的模块</a:t>
            </a:r>
          </a:p>
          <a:p>
            <a:pPr algn="just">
              <a:lnSpc>
                <a:spcPct val="90000"/>
              </a:lnSpc>
              <a:buFont typeface="Wingdings" pitchFamily="2" charset="2"/>
              <a:buNone/>
            </a:pPr>
            <a:r>
              <a:rPr lang="zh-CN" altLang="en-US" sz="2000" dirty="0">
                <a:sym typeface="Wingdings" pitchFamily="2" charset="2"/>
              </a:rPr>
              <a:t>      </a:t>
            </a:r>
            <a:r>
              <a:rPr lang="zh-CN" altLang="en-US" sz="2000" dirty="0"/>
              <a:t>  发生过许多或者复杂变更的模块</a:t>
            </a:r>
          </a:p>
          <a:p>
            <a:pPr algn="just">
              <a:lnSpc>
                <a:spcPct val="90000"/>
              </a:lnSpc>
              <a:buFont typeface="Wingdings" pitchFamily="2" charset="2"/>
              <a:buNone/>
            </a:pPr>
            <a:r>
              <a:rPr lang="zh-CN" altLang="en-US" sz="2000" dirty="0">
                <a:sym typeface="Wingdings" pitchFamily="2" charset="2"/>
              </a:rPr>
              <a:t>      </a:t>
            </a:r>
            <a:r>
              <a:rPr lang="zh-CN" altLang="en-US" sz="2000" dirty="0"/>
              <a:t>  安全性、性能和可靠性问题</a:t>
            </a:r>
          </a:p>
          <a:p>
            <a:pPr algn="just">
              <a:lnSpc>
                <a:spcPct val="90000"/>
              </a:lnSpc>
              <a:buFont typeface="Wingdings" pitchFamily="2" charset="2"/>
              <a:buNone/>
            </a:pPr>
            <a:r>
              <a:rPr lang="zh-CN" altLang="en-US" sz="2000" dirty="0">
                <a:sym typeface="Wingdings" pitchFamily="2" charset="2"/>
              </a:rPr>
              <a:t>      </a:t>
            </a:r>
            <a:r>
              <a:rPr lang="zh-CN" altLang="en-US" sz="2000" dirty="0"/>
              <a:t>  难于变更或测试的特征</a:t>
            </a:r>
          </a:p>
          <a:p>
            <a:pPr>
              <a:lnSpc>
                <a:spcPct val="90000"/>
              </a:lnSpc>
            </a:pPr>
            <a:r>
              <a:rPr lang="zh-CN" altLang="en-US" sz="2400" dirty="0"/>
              <a:t>风险分析是一项十分艰巨的工作，尤其是第一次尝试进行时更是如此，但是以后会好起来，而且也值得这样做。</a:t>
            </a:r>
          </a:p>
        </p:txBody>
      </p:sp>
      <p:sp>
        <p:nvSpPr>
          <p:cNvPr id="4" name="标题 1"/>
          <p:cNvSpPr txBox="1">
            <a:spLocks/>
          </p:cNvSpPr>
          <p:nvPr/>
        </p:nvSpPr>
        <p:spPr bwMode="auto">
          <a:xfrm>
            <a:off x="1079500" y="76200"/>
            <a:ext cx="6372225"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1" i="0" u="none" strike="noStrike" kern="0" cap="none" spc="0" normalizeH="0" baseline="0" noProof="0">
                <a:ln>
                  <a:noFill/>
                </a:ln>
                <a:effectLst/>
                <a:uLnTx/>
                <a:uFillTx/>
                <a:latin typeface="+mj-lt"/>
                <a:ea typeface="+mj-ea"/>
                <a:cs typeface="+mj-cs"/>
              </a:rPr>
              <a:t>IEEE829 </a:t>
            </a:r>
            <a:r>
              <a:rPr kumimoji="0" lang="zh-CN" altLang="en-US" sz="3200" b="1" i="0" u="none" strike="noStrike" kern="0" cap="none" spc="0" normalizeH="0" baseline="0" noProof="0">
                <a:ln>
                  <a:noFill/>
                </a:ln>
                <a:effectLst/>
                <a:uLnTx/>
                <a:uFillTx/>
                <a:latin typeface="+mj-lt"/>
                <a:ea typeface="+mj-ea"/>
                <a:cs typeface="+mj-cs"/>
              </a:rPr>
              <a:t>测试计划</a:t>
            </a:r>
            <a:r>
              <a:rPr kumimoji="0" lang="en-US" altLang="zh-CN" sz="3200" b="1" i="0" u="none" strike="noStrike" kern="0" cap="none" spc="0" normalizeH="0" baseline="0" noProof="0">
                <a:ln>
                  <a:noFill/>
                </a:ln>
                <a:effectLst/>
                <a:uLnTx/>
                <a:uFillTx/>
                <a:latin typeface="+mj-lt"/>
                <a:ea typeface="+mj-ea"/>
                <a:cs typeface="+mj-cs"/>
              </a:rPr>
              <a:t>16</a:t>
            </a:r>
            <a:r>
              <a:rPr kumimoji="0" lang="zh-CN" altLang="en-US" sz="3200" b="1" i="0" u="none" strike="noStrike" kern="0" cap="none" spc="0" normalizeH="0" baseline="0" noProof="0">
                <a:ln>
                  <a:noFill/>
                </a:ln>
                <a:effectLst/>
                <a:uLnTx/>
                <a:uFillTx/>
                <a:latin typeface="+mj-lt"/>
                <a:ea typeface="+mj-ea"/>
                <a:cs typeface="+mj-cs"/>
              </a:rPr>
              <a:t>大纲要</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a:xfrm>
            <a:off x="457200" y="1066800"/>
            <a:ext cx="8428038" cy="3048000"/>
          </a:xfrm>
        </p:spPr>
        <p:txBody>
          <a:bodyPr/>
          <a:lstStyle/>
          <a:p>
            <a:pPr algn="just">
              <a:lnSpc>
                <a:spcPct val="80000"/>
              </a:lnSpc>
              <a:buNone/>
            </a:pPr>
            <a:r>
              <a:rPr lang="en-US" altLang="zh-CN">
                <a:solidFill>
                  <a:srgbClr val="0000FF"/>
                </a:solidFill>
              </a:rPr>
              <a:t>16</a:t>
            </a:r>
            <a:r>
              <a:rPr lang="zh-CN" altLang="en-US">
                <a:solidFill>
                  <a:srgbClr val="0000FF"/>
                </a:solidFill>
              </a:rPr>
              <a:t>．审批</a:t>
            </a:r>
          </a:p>
          <a:p>
            <a:pPr algn="just">
              <a:lnSpc>
                <a:spcPct val="110000"/>
              </a:lnSpc>
              <a:buFont typeface="Wingdings" pitchFamily="2" charset="2"/>
              <a:buNone/>
            </a:pPr>
            <a:r>
              <a:rPr lang="zh-CN" altLang="en-US" sz="2400"/>
              <a:t>       </a:t>
            </a:r>
            <a:r>
              <a:rPr lang="zh-CN" altLang="en-US" sz="2800"/>
              <a:t>审批人应该是有权宣布已经为转入下一个阶段做好准备的某个人或某几个人。测试计划审批部分一个重要的部件是签名页。审批人除了在适当的位置签署自己的名字和日期外，还应该签署表明他们是否建议通过评审的意见。</a:t>
            </a:r>
          </a:p>
        </p:txBody>
      </p:sp>
      <p:sp>
        <p:nvSpPr>
          <p:cNvPr id="4" name="标题 1"/>
          <p:cNvSpPr txBox="1">
            <a:spLocks/>
          </p:cNvSpPr>
          <p:nvPr/>
        </p:nvSpPr>
        <p:spPr bwMode="auto">
          <a:xfrm>
            <a:off x="1079500" y="76200"/>
            <a:ext cx="6372225"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1" i="0" u="none" strike="noStrike" kern="0" cap="none" spc="0" normalizeH="0" baseline="0" noProof="0">
                <a:ln>
                  <a:noFill/>
                </a:ln>
                <a:solidFill>
                  <a:schemeClr val="tx1"/>
                </a:solidFill>
                <a:effectLst/>
                <a:uLnTx/>
                <a:uFillTx/>
                <a:latin typeface="+mj-lt"/>
                <a:ea typeface="+mj-ea"/>
                <a:cs typeface="+mj-cs"/>
              </a:rPr>
              <a:t>IEEE829 </a:t>
            </a:r>
            <a:r>
              <a:rPr kumimoji="0" lang="zh-CN" altLang="en-US" sz="3200" b="1" i="0" u="none" strike="noStrike" kern="0" cap="none" spc="0" normalizeH="0" baseline="0" noProof="0">
                <a:ln>
                  <a:noFill/>
                </a:ln>
                <a:solidFill>
                  <a:schemeClr val="tx1"/>
                </a:solidFill>
                <a:effectLst/>
                <a:uLnTx/>
                <a:uFillTx/>
                <a:latin typeface="+mj-lt"/>
                <a:ea typeface="+mj-ea"/>
                <a:cs typeface="+mj-cs"/>
              </a:rPr>
              <a:t>测试计划</a:t>
            </a:r>
            <a:r>
              <a:rPr kumimoji="0" lang="en-US" altLang="zh-CN" sz="3200" b="1" i="0" u="none" strike="noStrike" kern="0" cap="none" spc="0" normalizeH="0" baseline="0" noProof="0">
                <a:ln>
                  <a:noFill/>
                </a:ln>
                <a:solidFill>
                  <a:schemeClr val="tx1"/>
                </a:solidFill>
                <a:effectLst/>
                <a:uLnTx/>
                <a:uFillTx/>
                <a:latin typeface="+mj-lt"/>
                <a:ea typeface="+mj-ea"/>
                <a:cs typeface="+mj-cs"/>
              </a:rPr>
              <a:t>16</a:t>
            </a:r>
            <a:r>
              <a:rPr kumimoji="0" lang="zh-CN" altLang="en-US" sz="3200" b="1" i="0" u="none" strike="noStrike" kern="0" cap="none" spc="0" normalizeH="0" baseline="0" noProof="0">
                <a:ln>
                  <a:noFill/>
                </a:ln>
                <a:solidFill>
                  <a:schemeClr val="tx1"/>
                </a:solidFill>
                <a:effectLst/>
                <a:uLnTx/>
                <a:uFillTx/>
                <a:latin typeface="+mj-lt"/>
                <a:ea typeface="+mj-ea"/>
                <a:cs typeface="+mj-cs"/>
              </a:rPr>
              <a:t>大纲要</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a:t>系统测试计划</a:t>
            </a:r>
          </a:p>
        </p:txBody>
      </p:sp>
      <p:sp>
        <p:nvSpPr>
          <p:cNvPr id="19459" name="内容占位符 2"/>
          <p:cNvSpPr>
            <a:spLocks noGrp="1"/>
          </p:cNvSpPr>
          <p:nvPr>
            <p:ph idx="1"/>
          </p:nvPr>
        </p:nvSpPr>
        <p:spPr/>
        <p:txBody>
          <a:bodyPr/>
          <a:lstStyle/>
          <a:p>
            <a:pPr marL="358775"/>
            <a:r>
              <a:rPr lang="en-US"/>
              <a:t>系统测试中测试人员使用全面集成的整个系统，以查找在各种系统操作中的错误。</a:t>
            </a:r>
          </a:p>
          <a:p>
            <a:pPr marL="358775"/>
            <a:r>
              <a:rPr lang="zh-CN" altLang="en-US"/>
              <a:t>系统测试计划的主要内容：</a:t>
            </a:r>
            <a:endParaRPr lang="en-US" altLang="zh-CN"/>
          </a:p>
          <a:p>
            <a:pPr lvl="1"/>
            <a:r>
              <a:rPr lang="en-US">
                <a:cs typeface="楷体_GB2312" pitchFamily="49" charset="-122"/>
              </a:rPr>
              <a:t>项目背景</a:t>
            </a:r>
          </a:p>
          <a:p>
            <a:pPr lvl="1"/>
            <a:r>
              <a:rPr lang="en-US">
                <a:cs typeface="楷体_GB2312" pitchFamily="49" charset="-122"/>
              </a:rPr>
              <a:t>参加人员</a:t>
            </a:r>
          </a:p>
          <a:p>
            <a:pPr lvl="1"/>
            <a:r>
              <a:rPr lang="en-US">
                <a:cs typeface="楷体_GB2312" pitchFamily="49" charset="-122"/>
              </a:rPr>
              <a:t>进度表和任务划分</a:t>
            </a:r>
          </a:p>
          <a:p>
            <a:pPr lvl="1"/>
            <a:r>
              <a:rPr lang="en-US">
                <a:cs typeface="楷体_GB2312" pitchFamily="49" charset="-122"/>
              </a:rPr>
              <a:t>缺陷管理与问题处理</a:t>
            </a:r>
          </a:p>
          <a:p>
            <a:pPr lvl="1"/>
            <a:r>
              <a:rPr lang="en-US" altLang="zh-CN">
                <a:cs typeface="楷体_GB2312" pitchFamily="49" charset="-122"/>
              </a:rPr>
              <a:t>...</a:t>
            </a:r>
            <a:endParaRPr lang="zh-CN" altLang="en-US">
              <a:cs typeface="楷体_GB2312" pitchFamily="49" charset="-122"/>
            </a:endParaRPr>
          </a:p>
        </p:txBody>
      </p:sp>
      <p:sp>
        <p:nvSpPr>
          <p:cNvPr id="19460" name="页脚占位符 3"/>
          <p:cNvSpPr>
            <a:spLocks noGrp="1"/>
          </p:cNvSpPr>
          <p:nvPr>
            <p:ph type="ftr" sz="quarter" idx="10"/>
          </p:nvPr>
        </p:nvSpPr>
        <p:spPr>
          <a:noFill/>
        </p:spPr>
        <p:txBody>
          <a:bodyPr/>
          <a:lstStyle/>
          <a:p>
            <a:fld id="{FBA59898-8648-4BA3-9427-AC23AF6456C3}" type="slidenum">
              <a:rPr lang="en-US" altLang="zh-CN" smtClean="0"/>
              <a:pPr/>
              <a:t>74</a:t>
            </a:fld>
            <a:endParaRPr lang="en-US" altLang="zh-CN"/>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系统测试的主要范围</a:t>
            </a:r>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75</a:t>
            </a:fld>
            <a:endParaRPr lang="en-US" altLang="zh-CN"/>
          </a:p>
        </p:txBody>
      </p:sp>
      <p:graphicFrame>
        <p:nvGraphicFramePr>
          <p:cNvPr id="5" name="内容占位符 8"/>
          <p:cNvGraphicFramePr>
            <a:graphicFrameLocks noGrp="1"/>
          </p:cNvGraphicFramePr>
          <p:nvPr>
            <p:ph sz="quarter" idx="1"/>
          </p:nvPr>
        </p:nvGraphicFramePr>
        <p:xfrm>
          <a:off x="785786" y="1143000"/>
          <a:ext cx="7791480" cy="4802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a:t>验收测试计划</a:t>
            </a:r>
          </a:p>
        </p:txBody>
      </p:sp>
      <p:sp>
        <p:nvSpPr>
          <p:cNvPr id="20483" name="内容占位符 2"/>
          <p:cNvSpPr>
            <a:spLocks noGrp="1"/>
          </p:cNvSpPr>
          <p:nvPr>
            <p:ph idx="1"/>
          </p:nvPr>
        </p:nvSpPr>
        <p:spPr/>
        <p:txBody>
          <a:bodyPr/>
          <a:lstStyle/>
          <a:p>
            <a:pPr marL="358775"/>
            <a:r>
              <a:rPr lang="en-US" sz="2600" dirty="0">
                <a:solidFill>
                  <a:srgbClr val="0000FF"/>
                </a:solidFill>
              </a:rPr>
              <a:t>验收测试</a:t>
            </a:r>
            <a:r>
              <a:rPr lang="en-US" sz="2600" dirty="0"/>
              <a:t>是软件正式发布之前的最后一个测试</a:t>
            </a:r>
            <a:r>
              <a:rPr lang="en-US" altLang="zh-CN" sz="2600" dirty="0"/>
              <a:t>,</a:t>
            </a:r>
            <a:r>
              <a:rPr lang="en-US" sz="2600" dirty="0"/>
              <a:t>是以</a:t>
            </a:r>
            <a:r>
              <a:rPr lang="en-US" sz="2600" dirty="0">
                <a:solidFill>
                  <a:srgbClr val="FF0000"/>
                </a:solidFill>
              </a:rPr>
              <a:t>用户为主体</a:t>
            </a:r>
            <a:r>
              <a:rPr lang="en-US" sz="2600" dirty="0"/>
              <a:t>进行的。未来的用户要验证软件的</a:t>
            </a:r>
            <a:r>
              <a:rPr lang="en-US" sz="2600" dirty="0">
                <a:solidFill>
                  <a:srgbClr val="0000FF"/>
                </a:solidFill>
              </a:rPr>
              <a:t>功能</a:t>
            </a:r>
            <a:r>
              <a:rPr lang="en-US" sz="2600" dirty="0"/>
              <a:t>和</a:t>
            </a:r>
            <a:r>
              <a:rPr lang="en-US" sz="2600" dirty="0">
                <a:solidFill>
                  <a:srgbClr val="0000FF"/>
                </a:solidFill>
              </a:rPr>
              <a:t>性能</a:t>
            </a:r>
            <a:r>
              <a:rPr lang="en-US" sz="2600" dirty="0"/>
              <a:t>能够达到预期目的，包括</a:t>
            </a:r>
            <a:r>
              <a:rPr lang="en-US" sz="2600" dirty="0">
                <a:solidFill>
                  <a:srgbClr val="0000FF"/>
                </a:solidFill>
              </a:rPr>
              <a:t>易用性测试</a:t>
            </a:r>
            <a:r>
              <a:rPr lang="en-US" sz="2600" dirty="0"/>
              <a:t>、</a:t>
            </a:r>
            <a:r>
              <a:rPr lang="en-US" sz="2600" dirty="0">
                <a:solidFill>
                  <a:srgbClr val="0000FF"/>
                </a:solidFill>
              </a:rPr>
              <a:t>兼容性测试</a:t>
            </a:r>
            <a:r>
              <a:rPr lang="en-US" sz="2600" dirty="0"/>
              <a:t>、</a:t>
            </a:r>
            <a:r>
              <a:rPr lang="en-US" sz="2600" dirty="0">
                <a:solidFill>
                  <a:srgbClr val="0000FF"/>
                </a:solidFill>
              </a:rPr>
              <a:t>安装测试</a:t>
            </a:r>
            <a:r>
              <a:rPr lang="en-US" sz="2600" dirty="0"/>
              <a:t>和</a:t>
            </a:r>
            <a:r>
              <a:rPr lang="en-US" sz="2600" dirty="0">
                <a:solidFill>
                  <a:srgbClr val="0000FF"/>
                </a:solidFill>
              </a:rPr>
              <a:t>文档测试</a:t>
            </a:r>
            <a:r>
              <a:rPr lang="en-US" sz="2600" dirty="0"/>
              <a:t>等。</a:t>
            </a:r>
          </a:p>
          <a:p>
            <a:pPr marL="358775"/>
            <a:r>
              <a:rPr lang="zh-CN" altLang="en-US" sz="2600" dirty="0"/>
              <a:t>验收测试计划的</a:t>
            </a:r>
            <a:r>
              <a:rPr lang="zh-CN" altLang="en-US" sz="2600" dirty="0">
                <a:solidFill>
                  <a:srgbClr val="0000FF"/>
                </a:solidFill>
              </a:rPr>
              <a:t>主要内容</a:t>
            </a:r>
            <a:r>
              <a:rPr lang="zh-CN" altLang="en-US" sz="2600" dirty="0"/>
              <a:t>：</a:t>
            </a:r>
            <a:endParaRPr lang="en-US" altLang="zh-CN" sz="2600" dirty="0"/>
          </a:p>
          <a:p>
            <a:pPr lvl="1"/>
            <a:r>
              <a:rPr lang="en-US" dirty="0" err="1">
                <a:cs typeface="楷体_GB2312" pitchFamily="49" charset="-122"/>
              </a:rPr>
              <a:t>背景知识</a:t>
            </a:r>
            <a:endParaRPr lang="en-US" dirty="0">
              <a:cs typeface="楷体_GB2312" pitchFamily="49" charset="-122"/>
            </a:endParaRPr>
          </a:p>
          <a:p>
            <a:pPr lvl="1"/>
            <a:r>
              <a:rPr lang="en-US" dirty="0" err="1">
                <a:cs typeface="楷体_GB2312" pitchFamily="49" charset="-122"/>
              </a:rPr>
              <a:t>参与人员和职责</a:t>
            </a:r>
            <a:endParaRPr lang="en-US" dirty="0">
              <a:cs typeface="楷体_GB2312" pitchFamily="49" charset="-122"/>
            </a:endParaRPr>
          </a:p>
          <a:p>
            <a:pPr lvl="1"/>
            <a:r>
              <a:rPr lang="en-US" dirty="0" err="1">
                <a:cs typeface="楷体_GB2312" pitchFamily="49" charset="-122"/>
              </a:rPr>
              <a:t>工作程序</a:t>
            </a:r>
            <a:endParaRPr lang="en-US" dirty="0">
              <a:cs typeface="楷体_GB2312" pitchFamily="49" charset="-122"/>
            </a:endParaRPr>
          </a:p>
          <a:p>
            <a:pPr lvl="2"/>
            <a:r>
              <a:rPr lang="en-US" dirty="0" err="1">
                <a:cs typeface="楷体_GB2312" pitchFamily="49" charset="-122"/>
              </a:rPr>
              <a:t>验收前的准备</a:t>
            </a:r>
            <a:r>
              <a:rPr lang="zh-CN" altLang="en-US" dirty="0">
                <a:cs typeface="楷体_GB2312" pitchFamily="49" charset="-122"/>
              </a:rPr>
              <a:t>、</a:t>
            </a:r>
            <a:r>
              <a:rPr lang="en-US" dirty="0" err="1">
                <a:cs typeface="楷体_GB2312" pitchFamily="49" charset="-122"/>
              </a:rPr>
              <a:t>验收实施</a:t>
            </a:r>
            <a:r>
              <a:rPr lang="zh-CN" altLang="en-US" dirty="0">
                <a:cs typeface="楷体_GB2312" pitchFamily="49" charset="-122"/>
              </a:rPr>
              <a:t>、</a:t>
            </a:r>
            <a:r>
              <a:rPr lang="en-US" dirty="0" err="1">
                <a:cs typeface="楷体_GB2312" pitchFamily="49" charset="-122"/>
              </a:rPr>
              <a:t>问题处理</a:t>
            </a:r>
            <a:endParaRPr lang="en-US" dirty="0">
              <a:cs typeface="楷体_GB2312" pitchFamily="49" charset="-122"/>
            </a:endParaRPr>
          </a:p>
          <a:p>
            <a:pPr lvl="1"/>
            <a:r>
              <a:rPr lang="en-US" dirty="0" err="1">
                <a:cs typeface="楷体_GB2312" pitchFamily="49" charset="-122"/>
              </a:rPr>
              <a:t>质量记录</a:t>
            </a:r>
            <a:endParaRPr lang="zh-CN" altLang="en-US" dirty="0">
              <a:cs typeface="楷体_GB2312" pitchFamily="49" charset="-122"/>
            </a:endParaRPr>
          </a:p>
        </p:txBody>
      </p:sp>
      <p:sp>
        <p:nvSpPr>
          <p:cNvPr id="20484" name="页脚占位符 3"/>
          <p:cNvSpPr>
            <a:spLocks noGrp="1"/>
          </p:cNvSpPr>
          <p:nvPr>
            <p:ph type="ftr" sz="quarter" idx="10"/>
          </p:nvPr>
        </p:nvSpPr>
        <p:spPr>
          <a:noFill/>
        </p:spPr>
        <p:txBody>
          <a:bodyPr/>
          <a:lstStyle/>
          <a:p>
            <a:fld id="{DC19FA7A-887A-4E79-88BC-34D60635EAB3}" type="slidenum">
              <a:rPr lang="en-US" altLang="zh-CN" smtClean="0"/>
              <a:pPr/>
              <a:t>76</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48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系统测试</a:t>
            </a:r>
            <a:r>
              <a:rPr lang="en-US" altLang="zh-CN"/>
              <a:t>/</a:t>
            </a:r>
            <a:r>
              <a:rPr lang="zh-CN" altLang="en-US"/>
              <a:t>验收测试 模版案例</a:t>
            </a:r>
          </a:p>
        </p:txBody>
      </p:sp>
      <p:sp>
        <p:nvSpPr>
          <p:cNvPr id="3" name="内容占位符 2"/>
          <p:cNvSpPr>
            <a:spLocks noGrp="1"/>
          </p:cNvSpPr>
          <p:nvPr>
            <p:ph idx="1"/>
          </p:nvPr>
        </p:nvSpPr>
        <p:spPr/>
        <p:txBody>
          <a:bodyPr/>
          <a:lstStyle/>
          <a:p>
            <a:r>
              <a:rPr lang="zh-CN" altLang="en-US"/>
              <a:t>目录：</a:t>
            </a:r>
            <a:endParaRPr lang="en-US" altLang="zh-CN"/>
          </a:p>
          <a:p>
            <a:pPr marL="914400" lvl="1" indent="-457200">
              <a:buClr>
                <a:schemeClr val="tx1"/>
              </a:buClr>
              <a:buSzPct val="100000"/>
              <a:buFont typeface="+mj-lt"/>
              <a:buAutoNum type="arabicPeriod"/>
            </a:pPr>
            <a:r>
              <a:rPr lang="zh-CN" altLang="en-US"/>
              <a:t>引言</a:t>
            </a:r>
            <a:endParaRPr lang="en-US" altLang="zh-CN"/>
          </a:p>
          <a:p>
            <a:pPr marL="914400" lvl="1" indent="-457200">
              <a:buClr>
                <a:schemeClr val="tx1"/>
              </a:buClr>
              <a:buSzPct val="100000"/>
              <a:buFont typeface="+mj-lt"/>
              <a:buAutoNum type="arabicPeriod"/>
            </a:pPr>
            <a:r>
              <a:rPr lang="zh-CN" altLang="en-US"/>
              <a:t>测试方法与策略</a:t>
            </a:r>
            <a:endParaRPr lang="en-US" altLang="zh-CN"/>
          </a:p>
          <a:p>
            <a:pPr marL="914400" lvl="1" indent="-457200">
              <a:buClr>
                <a:schemeClr val="tx1"/>
              </a:buClr>
              <a:buSzPct val="100000"/>
              <a:buFont typeface="+mj-lt"/>
              <a:buAutoNum type="arabicPeriod"/>
            </a:pPr>
            <a:r>
              <a:rPr lang="zh-CN" altLang="en-US"/>
              <a:t>测试执行设置</a:t>
            </a:r>
            <a:endParaRPr lang="en-US" altLang="zh-CN"/>
          </a:p>
          <a:p>
            <a:pPr marL="914400" lvl="1" indent="-457200">
              <a:buClr>
                <a:schemeClr val="tx1"/>
              </a:buClr>
              <a:buSzPct val="100000"/>
              <a:buFont typeface="+mj-lt"/>
              <a:buAutoNum type="arabicPeriod"/>
            </a:pPr>
            <a:r>
              <a:rPr lang="zh-CN" altLang="en-US"/>
              <a:t>测试规约</a:t>
            </a:r>
            <a:endParaRPr lang="en-US" altLang="zh-CN"/>
          </a:p>
          <a:p>
            <a:pPr marL="914400" lvl="1" indent="-457200">
              <a:buClr>
                <a:schemeClr val="tx1"/>
              </a:buClr>
              <a:buSzPct val="100000"/>
              <a:buFont typeface="+mj-lt"/>
              <a:buAutoNum type="arabicPeriod"/>
            </a:pPr>
            <a:r>
              <a:rPr lang="zh-CN" altLang="en-US"/>
              <a:t>测试规程</a:t>
            </a:r>
            <a:endParaRPr lang="en-US" altLang="zh-CN"/>
          </a:p>
          <a:p>
            <a:pPr marL="914400" lvl="1" indent="-457200">
              <a:buClr>
                <a:schemeClr val="tx1"/>
              </a:buClr>
              <a:buSzPct val="100000"/>
              <a:buFont typeface="+mj-lt"/>
              <a:buAutoNum type="arabicPeriod"/>
            </a:pPr>
            <a:r>
              <a:rPr lang="zh-CN" altLang="en-US"/>
              <a:t>测试工具</a:t>
            </a:r>
            <a:endParaRPr lang="en-US" altLang="zh-CN"/>
          </a:p>
          <a:p>
            <a:pPr marL="914400" lvl="1" indent="-457200">
              <a:buClr>
                <a:schemeClr val="tx1"/>
              </a:buClr>
              <a:buSzPct val="100000"/>
              <a:buFont typeface="+mj-lt"/>
              <a:buAutoNum type="arabicPeriod"/>
            </a:pPr>
            <a:r>
              <a:rPr lang="zh-CN" altLang="en-US"/>
              <a:t>人力资源</a:t>
            </a:r>
            <a:endParaRPr lang="en-US" altLang="zh-CN"/>
          </a:p>
          <a:p>
            <a:pPr marL="914400" lvl="1" indent="-457200">
              <a:buClr>
                <a:schemeClr val="tx1"/>
              </a:buClr>
              <a:buSzPct val="100000"/>
              <a:buFont typeface="+mj-lt"/>
              <a:buAutoNum type="arabicPeriod"/>
            </a:pPr>
            <a:r>
              <a:rPr lang="zh-CN" altLang="en-US"/>
              <a:t>测试进度安排</a:t>
            </a:r>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77</a:t>
            </a:fld>
            <a:endParaRPr lang="en-US" altLang="zh-CN"/>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系统测试</a:t>
            </a:r>
            <a:r>
              <a:rPr lang="en-US" altLang="zh-CN"/>
              <a:t>/</a:t>
            </a:r>
            <a:r>
              <a:rPr lang="zh-CN" altLang="en-US"/>
              <a:t>验收测试 模版案例</a:t>
            </a:r>
          </a:p>
        </p:txBody>
      </p:sp>
      <p:sp>
        <p:nvSpPr>
          <p:cNvPr id="3" name="内容占位符 2"/>
          <p:cNvSpPr>
            <a:spLocks noGrp="1"/>
          </p:cNvSpPr>
          <p:nvPr>
            <p:ph idx="1"/>
          </p:nvPr>
        </p:nvSpPr>
        <p:spPr/>
        <p:txBody>
          <a:bodyPr/>
          <a:lstStyle/>
          <a:p>
            <a:pPr marL="531450" indent="-514350">
              <a:buClr>
                <a:schemeClr val="tx1"/>
              </a:buClr>
              <a:buSzPct val="100000"/>
              <a:buFont typeface="+mj-lt"/>
              <a:buAutoNum type="arabicPeriod"/>
            </a:pPr>
            <a:r>
              <a:rPr lang="zh-CN" altLang="en-US">
                <a:solidFill>
                  <a:srgbClr val="0000FF"/>
                </a:solidFill>
              </a:rPr>
              <a:t>引言</a:t>
            </a:r>
            <a:endParaRPr lang="en-US" altLang="zh-CN">
              <a:solidFill>
                <a:srgbClr val="0000FF"/>
              </a:solidFill>
            </a:endParaRPr>
          </a:p>
          <a:p>
            <a:pPr marL="914400" lvl="1" indent="-514350">
              <a:buClr>
                <a:schemeClr val="tx1"/>
              </a:buClr>
              <a:buSzPct val="100000"/>
              <a:buFont typeface="+mj-lt"/>
              <a:buAutoNum type="alphaLcPeriod"/>
            </a:pPr>
            <a:r>
              <a:rPr lang="zh-CN" altLang="en-US"/>
              <a:t>系统描述 （例如，对系统的简短描述）</a:t>
            </a:r>
            <a:endParaRPr lang="en-US" altLang="zh-CN"/>
          </a:p>
          <a:p>
            <a:pPr marL="914400" lvl="1" indent="-514350">
              <a:buClr>
                <a:schemeClr val="tx1"/>
              </a:buClr>
              <a:buSzPct val="100000"/>
              <a:buFont typeface="+mj-lt"/>
              <a:buAutoNum type="alphaLcPeriod"/>
            </a:pPr>
            <a:r>
              <a:rPr lang="zh-CN" altLang="en-US"/>
              <a:t>目标 （例如，测试计划的目标）</a:t>
            </a:r>
            <a:endParaRPr lang="en-US" altLang="zh-CN"/>
          </a:p>
          <a:p>
            <a:pPr marL="914400" lvl="1" indent="-514350">
              <a:buClr>
                <a:schemeClr val="tx1"/>
              </a:buClr>
              <a:buSzPct val="100000"/>
              <a:buFont typeface="+mj-lt"/>
              <a:buAutoNum type="alphaLcPeriod"/>
            </a:pPr>
            <a:r>
              <a:rPr lang="zh-CN" altLang="en-US"/>
              <a:t>假设 （例如，计算机可能工作的所有时间等）</a:t>
            </a:r>
            <a:endParaRPr lang="en-US" altLang="zh-CN"/>
          </a:p>
          <a:p>
            <a:pPr marL="914400" lvl="1" indent="-514350">
              <a:buClr>
                <a:schemeClr val="tx1"/>
              </a:buClr>
              <a:buSzPct val="100000"/>
              <a:buFont typeface="+mj-lt"/>
              <a:buAutoNum type="alphaLcPeriod"/>
            </a:pPr>
            <a:r>
              <a:rPr lang="zh-CN" altLang="en-US"/>
              <a:t>风险 （例如，单元测试没有完成的风险）</a:t>
            </a:r>
            <a:endParaRPr lang="en-US" altLang="zh-CN"/>
          </a:p>
          <a:p>
            <a:pPr marL="914400" lvl="1" indent="-514350">
              <a:buClr>
                <a:schemeClr val="tx1"/>
              </a:buClr>
              <a:buSzPct val="100000"/>
              <a:buFont typeface="+mj-lt"/>
              <a:buAutoNum type="alphaLcPeriod"/>
            </a:pPr>
            <a:r>
              <a:rPr lang="zh-CN" altLang="en-US"/>
              <a:t>应急准备 （例如，备份过程等）</a:t>
            </a:r>
            <a:endParaRPr lang="en-US" altLang="zh-CN"/>
          </a:p>
          <a:p>
            <a:pPr marL="914400" lvl="1" indent="-514350">
              <a:buClr>
                <a:schemeClr val="tx1"/>
              </a:buClr>
              <a:buSzPct val="100000"/>
              <a:buFont typeface="+mj-lt"/>
              <a:buAutoNum type="alphaLcPeriod"/>
            </a:pPr>
            <a:r>
              <a:rPr lang="zh-CN" altLang="en-US"/>
              <a:t>约束条件 （例如，资源短缺）</a:t>
            </a:r>
            <a:endParaRPr lang="en-US" altLang="zh-CN"/>
          </a:p>
          <a:p>
            <a:pPr marL="914400" lvl="1" indent="-514350">
              <a:buClr>
                <a:schemeClr val="tx1"/>
              </a:buClr>
              <a:buSzPct val="100000"/>
              <a:buFont typeface="+mj-lt"/>
              <a:buAutoNum type="alphaLcPeriod"/>
            </a:pPr>
            <a:r>
              <a:rPr lang="zh-CN" altLang="en-US"/>
              <a:t>批准签字 （例如，签署文件的权限）</a:t>
            </a:r>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78</a:t>
            </a:fld>
            <a:endParaRPr lang="en-US" altLang="zh-CN"/>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系统测试</a:t>
            </a:r>
            <a:r>
              <a:rPr lang="en-US" altLang="zh-CN"/>
              <a:t>/</a:t>
            </a:r>
            <a:r>
              <a:rPr lang="zh-CN" altLang="en-US"/>
              <a:t>验收测试 模版案例</a:t>
            </a:r>
          </a:p>
        </p:txBody>
      </p:sp>
      <p:sp>
        <p:nvSpPr>
          <p:cNvPr id="3" name="内容占位符 2"/>
          <p:cNvSpPr>
            <a:spLocks noGrp="1"/>
          </p:cNvSpPr>
          <p:nvPr>
            <p:ph idx="1"/>
          </p:nvPr>
        </p:nvSpPr>
        <p:spPr/>
        <p:txBody>
          <a:bodyPr/>
          <a:lstStyle/>
          <a:p>
            <a:pPr marL="531450" indent="-514350">
              <a:buClr>
                <a:schemeClr val="tx1"/>
              </a:buClr>
              <a:buSzPct val="100000"/>
              <a:buFont typeface="+mj-lt"/>
              <a:buAutoNum type="arabicPeriod" startAt="2"/>
            </a:pPr>
            <a:r>
              <a:rPr lang="zh-CN" altLang="en-US">
                <a:solidFill>
                  <a:srgbClr val="0000FF"/>
                </a:solidFill>
              </a:rPr>
              <a:t>测试方法与策略</a:t>
            </a:r>
            <a:endParaRPr lang="en-US" altLang="zh-CN">
              <a:solidFill>
                <a:srgbClr val="0000FF"/>
              </a:solidFill>
            </a:endParaRPr>
          </a:p>
          <a:p>
            <a:pPr marL="914400" lvl="1" indent="-514350">
              <a:buClr>
                <a:schemeClr val="tx1"/>
              </a:buClr>
              <a:buSzPct val="100000"/>
              <a:buFont typeface="+mj-lt"/>
              <a:buAutoNum type="alphaLcPeriod"/>
            </a:pPr>
            <a:r>
              <a:rPr lang="zh-CN" altLang="en-US"/>
              <a:t>测试范围 （例如，将要进行的测试）</a:t>
            </a:r>
            <a:endParaRPr lang="en-US" altLang="zh-CN"/>
          </a:p>
          <a:p>
            <a:pPr marL="914400" lvl="1" indent="-514350">
              <a:buClr>
                <a:schemeClr val="tx1"/>
              </a:buClr>
              <a:buSzPct val="100000"/>
              <a:buFont typeface="+mj-lt"/>
              <a:buAutoNum type="alphaLcPeriod"/>
            </a:pPr>
            <a:r>
              <a:rPr lang="zh-CN" altLang="en-US"/>
              <a:t>测试方法 （例如，测试工具、黑盒测试）</a:t>
            </a:r>
            <a:endParaRPr lang="en-US" altLang="zh-CN"/>
          </a:p>
          <a:p>
            <a:pPr marL="914400" lvl="1" indent="-514350">
              <a:buClr>
                <a:schemeClr val="tx1"/>
              </a:buClr>
              <a:buSzPct val="100000"/>
              <a:buFont typeface="+mj-lt"/>
              <a:buAutoNum type="alphaLcPeriod"/>
            </a:pPr>
            <a:r>
              <a:rPr lang="zh-CN" altLang="en-US"/>
              <a:t>测试类型 （例如，单元测试、系统测试、静态测试、动态测试、手工测试、自动化测试等）</a:t>
            </a:r>
            <a:endParaRPr lang="en-US" altLang="zh-CN"/>
          </a:p>
          <a:p>
            <a:pPr marL="914400" lvl="1" indent="-514350">
              <a:buClr>
                <a:schemeClr val="tx1"/>
              </a:buClr>
              <a:buSzPct val="100000"/>
              <a:buFont typeface="+mj-lt"/>
              <a:buAutoNum type="alphaLcPeriod"/>
            </a:pPr>
            <a:r>
              <a:rPr lang="zh-CN" altLang="en-US"/>
              <a:t>后勤 （例如，定位、网站需求等）</a:t>
            </a:r>
            <a:endParaRPr lang="en-US" altLang="zh-CN"/>
          </a:p>
          <a:p>
            <a:pPr marL="914400" lvl="1" indent="-514350">
              <a:buClr>
                <a:schemeClr val="tx1"/>
              </a:buClr>
              <a:buSzPct val="100000"/>
              <a:buFont typeface="+mj-lt"/>
              <a:buAutoNum type="alphaLcPeriod"/>
            </a:pPr>
            <a:r>
              <a:rPr lang="zh-CN" altLang="en-US"/>
              <a:t>回归测试的策略 （例如，在每个</a:t>
            </a:r>
            <a:r>
              <a:rPr lang="en-US" altLang="zh-CN"/>
              <a:t>bulid</a:t>
            </a:r>
            <a:r>
              <a:rPr lang="zh-CN" altLang="en-US"/>
              <a:t>之间）</a:t>
            </a:r>
            <a:endParaRPr lang="en-US" altLang="zh-CN"/>
          </a:p>
          <a:p>
            <a:pPr marL="914400" lvl="1" indent="-514350">
              <a:buClr>
                <a:schemeClr val="tx1"/>
              </a:buClr>
              <a:buSzPct val="100000"/>
              <a:buFont typeface="+mj-lt"/>
              <a:buAutoNum type="alphaLcPeriod"/>
            </a:pPr>
            <a:r>
              <a:rPr lang="zh-CN" altLang="en-US"/>
              <a:t>测试设备 （例如，对需要进行测试的场所一般描述）</a:t>
            </a:r>
            <a:endParaRPr lang="en-US" altLang="zh-CN"/>
          </a:p>
          <a:p>
            <a:pPr marL="914400" lvl="1" indent="-514350">
              <a:buClr>
                <a:schemeClr val="tx1"/>
              </a:buClr>
              <a:buSzPct val="100000"/>
              <a:buFont typeface="+mj-lt"/>
              <a:buAutoNum type="alphaLcPeriod"/>
            </a:pPr>
            <a:r>
              <a:rPr lang="zh-CN" altLang="en-US"/>
              <a:t>测试规程 （例如，缺陷修复验收、缺陷优先级等）</a:t>
            </a:r>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79</a:t>
            </a:fld>
            <a:endParaRPr lang="en-US" altLang="zh-CN"/>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a:t>测试计划的要素</a:t>
            </a:r>
          </a:p>
        </p:txBody>
      </p:sp>
      <p:sp>
        <p:nvSpPr>
          <p:cNvPr id="6147" name="内容占位符 2"/>
          <p:cNvSpPr>
            <a:spLocks noGrp="1"/>
          </p:cNvSpPr>
          <p:nvPr>
            <p:ph idx="1"/>
          </p:nvPr>
        </p:nvSpPr>
        <p:spPr/>
        <p:txBody>
          <a:bodyPr/>
          <a:lstStyle/>
          <a:p>
            <a:pPr marL="358775"/>
            <a:r>
              <a:rPr lang="zh-CN" altLang="en-US"/>
              <a:t>制定测试计划时</a:t>
            </a:r>
            <a:r>
              <a:rPr lang="en-US" altLang="zh-CN"/>
              <a:t>,</a:t>
            </a:r>
            <a:r>
              <a:rPr lang="zh-CN" altLang="en-US"/>
              <a:t>需要考虑的三个核心要素为：</a:t>
            </a:r>
            <a:endParaRPr lang="en-US" altLang="zh-CN"/>
          </a:p>
          <a:p>
            <a:pPr lvl="1"/>
            <a:r>
              <a:rPr lang="zh-CN" altLang="en-US" b="1">
                <a:solidFill>
                  <a:srgbClr val="0000FF"/>
                </a:solidFill>
                <a:cs typeface="楷体_GB2312" pitchFamily="49" charset="-122"/>
              </a:rPr>
              <a:t>时间</a:t>
            </a:r>
            <a:r>
              <a:rPr lang="en-US" altLang="zh-CN">
                <a:cs typeface="楷体_GB2312" pitchFamily="49" charset="-122"/>
              </a:rPr>
              <a:t>:</a:t>
            </a:r>
            <a:r>
              <a:rPr lang="zh-CN" altLang="en-US">
                <a:cs typeface="楷体_GB2312" pitchFamily="49" charset="-122"/>
              </a:rPr>
              <a:t>各种工作什么时候开始做，需要多久能做完</a:t>
            </a:r>
            <a:endParaRPr lang="en-US" altLang="zh-CN">
              <a:cs typeface="楷体_GB2312" pitchFamily="49" charset="-122"/>
            </a:endParaRPr>
          </a:p>
          <a:p>
            <a:pPr lvl="1"/>
            <a:r>
              <a:rPr lang="zh-CN" altLang="en-US" b="1">
                <a:solidFill>
                  <a:srgbClr val="0000FF"/>
                </a:solidFill>
                <a:cs typeface="楷体_GB2312" pitchFamily="49" charset="-122"/>
              </a:rPr>
              <a:t>资源</a:t>
            </a:r>
            <a:r>
              <a:rPr lang="en-US" altLang="zh-CN">
                <a:cs typeface="楷体_GB2312" pitchFamily="49" charset="-122"/>
              </a:rPr>
              <a:t>:</a:t>
            </a:r>
            <a:r>
              <a:rPr lang="zh-CN" altLang="en-US">
                <a:cs typeface="楷体_GB2312" pitchFamily="49" charset="-122"/>
              </a:rPr>
              <a:t>包括人力，工具，机器等</a:t>
            </a:r>
            <a:endParaRPr lang="en-US" altLang="zh-CN">
              <a:cs typeface="楷体_GB2312" pitchFamily="49" charset="-122"/>
            </a:endParaRPr>
          </a:p>
          <a:p>
            <a:pPr lvl="1"/>
            <a:r>
              <a:rPr lang="zh-CN" altLang="en-US" b="1">
                <a:solidFill>
                  <a:srgbClr val="0000FF"/>
                </a:solidFill>
                <a:cs typeface="楷体_GB2312" pitchFamily="49" charset="-122"/>
              </a:rPr>
              <a:t>范围</a:t>
            </a:r>
            <a:r>
              <a:rPr lang="en-US" altLang="zh-CN">
                <a:cs typeface="楷体_GB2312" pitchFamily="49" charset="-122"/>
              </a:rPr>
              <a:t>:</a:t>
            </a:r>
            <a:r>
              <a:rPr lang="zh-CN" altLang="en-US">
                <a:cs typeface="楷体_GB2312" pitchFamily="49" charset="-122"/>
              </a:rPr>
              <a:t>明确需要测试的东西以及测试重点</a:t>
            </a:r>
            <a:endParaRPr lang="en-US" altLang="zh-CN">
              <a:cs typeface="楷体_GB2312" pitchFamily="49" charset="-122"/>
            </a:endParaRPr>
          </a:p>
          <a:p>
            <a:r>
              <a:rPr lang="zh-CN" altLang="en-US">
                <a:cs typeface="楷体_GB2312" pitchFamily="49" charset="-122"/>
              </a:rPr>
              <a:t>其它方面：</a:t>
            </a:r>
            <a:endParaRPr lang="en-US" altLang="zh-CN">
              <a:cs typeface="楷体_GB2312" pitchFamily="49" charset="-122"/>
            </a:endParaRPr>
          </a:p>
          <a:p>
            <a:pPr lvl="1"/>
            <a:r>
              <a:rPr lang="zh-CN" altLang="en-US" b="1">
                <a:solidFill>
                  <a:srgbClr val="0000FF"/>
                </a:solidFill>
                <a:cs typeface="楷体_GB2312" pitchFamily="49" charset="-122"/>
              </a:rPr>
              <a:t>风险控制</a:t>
            </a:r>
            <a:endParaRPr lang="en-US" altLang="zh-CN" b="1">
              <a:solidFill>
                <a:srgbClr val="0000FF"/>
              </a:solidFill>
              <a:cs typeface="楷体_GB2312" pitchFamily="49" charset="-122"/>
            </a:endParaRPr>
          </a:p>
          <a:p>
            <a:pPr lvl="1"/>
            <a:r>
              <a:rPr lang="zh-CN" altLang="en-US" b="1">
                <a:solidFill>
                  <a:srgbClr val="0000FF"/>
                </a:solidFill>
                <a:cs typeface="楷体_GB2312" pitchFamily="49" charset="-122"/>
              </a:rPr>
              <a:t>测试策略</a:t>
            </a:r>
            <a:endParaRPr lang="en-US" altLang="zh-CN" b="1">
              <a:solidFill>
                <a:srgbClr val="0000FF"/>
              </a:solidFill>
              <a:cs typeface="楷体_GB2312" pitchFamily="49" charset="-122"/>
            </a:endParaRPr>
          </a:p>
          <a:p>
            <a:pPr lvl="1"/>
            <a:endParaRPr lang="zh-CN" altLang="en-US" b="1">
              <a:solidFill>
                <a:srgbClr val="0000FF"/>
              </a:solidFill>
              <a:cs typeface="楷体_GB2312" pitchFamily="49" charset="-122"/>
            </a:endParaRPr>
          </a:p>
        </p:txBody>
      </p:sp>
      <p:sp>
        <p:nvSpPr>
          <p:cNvPr id="6148" name="页脚占位符 3"/>
          <p:cNvSpPr>
            <a:spLocks noGrp="1"/>
          </p:cNvSpPr>
          <p:nvPr>
            <p:ph type="ftr" sz="quarter" idx="10"/>
          </p:nvPr>
        </p:nvSpPr>
        <p:spPr>
          <a:noFill/>
        </p:spPr>
        <p:txBody>
          <a:bodyPr/>
          <a:lstStyle/>
          <a:p>
            <a:fld id="{92DEDD59-A715-4035-82E2-B8B17F593886}" type="slidenum">
              <a:rPr lang="en-US" altLang="zh-CN" smtClean="0"/>
              <a:pPr/>
              <a:t>8</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系统测试</a:t>
            </a:r>
            <a:r>
              <a:rPr lang="en-US" altLang="zh-CN"/>
              <a:t>/</a:t>
            </a:r>
            <a:r>
              <a:rPr lang="zh-CN" altLang="en-US"/>
              <a:t>验收测试 模版案例</a:t>
            </a:r>
          </a:p>
        </p:txBody>
      </p:sp>
      <p:sp>
        <p:nvSpPr>
          <p:cNvPr id="3" name="内容占位符 2"/>
          <p:cNvSpPr>
            <a:spLocks noGrp="1"/>
          </p:cNvSpPr>
          <p:nvPr>
            <p:ph idx="1"/>
          </p:nvPr>
        </p:nvSpPr>
        <p:spPr/>
        <p:txBody>
          <a:bodyPr/>
          <a:lstStyle/>
          <a:p>
            <a:pPr marL="531450" indent="-514350">
              <a:buClr>
                <a:schemeClr val="tx1"/>
              </a:buClr>
              <a:buSzPct val="100000"/>
              <a:buFont typeface="+mj-lt"/>
              <a:buAutoNum type="arabicPeriod" startAt="2"/>
            </a:pPr>
            <a:r>
              <a:rPr lang="zh-CN" altLang="en-US">
                <a:solidFill>
                  <a:srgbClr val="0000FF"/>
                </a:solidFill>
              </a:rPr>
              <a:t>测试方法与策略</a:t>
            </a:r>
            <a:endParaRPr lang="en-US" altLang="zh-CN">
              <a:solidFill>
                <a:srgbClr val="0000FF"/>
              </a:solidFill>
            </a:endParaRPr>
          </a:p>
          <a:p>
            <a:pPr marL="914400" lvl="1" indent="-514350">
              <a:buClr>
                <a:schemeClr val="tx1"/>
              </a:buClr>
              <a:buSzPct val="100000"/>
              <a:buFont typeface="+mj-lt"/>
              <a:buAutoNum type="alphaLcPeriod" startAt="8"/>
            </a:pPr>
            <a:r>
              <a:rPr lang="zh-CN" altLang="en-US"/>
              <a:t>测试组织 （例如，描述</a:t>
            </a:r>
            <a:r>
              <a:rPr lang="en-US" altLang="zh-CN"/>
              <a:t>QA/</a:t>
            </a:r>
            <a:r>
              <a:rPr lang="zh-CN" altLang="en-US"/>
              <a:t>测试小组）</a:t>
            </a:r>
            <a:endParaRPr lang="en-US" altLang="zh-CN"/>
          </a:p>
          <a:p>
            <a:pPr marL="914400" lvl="1" indent="-514350">
              <a:buClr>
                <a:schemeClr val="tx1"/>
              </a:buClr>
              <a:buSzPct val="100000"/>
              <a:buFont typeface="+mj-lt"/>
              <a:buAutoNum type="alphaLcPeriod" startAt="8"/>
            </a:pPr>
            <a:r>
              <a:rPr lang="zh-CN" altLang="en-US"/>
              <a:t>测试库 （例如，定位及描述）</a:t>
            </a:r>
            <a:endParaRPr lang="en-US" altLang="zh-CN"/>
          </a:p>
          <a:p>
            <a:pPr marL="914400" lvl="1" indent="-514350">
              <a:buClr>
                <a:schemeClr val="tx1"/>
              </a:buClr>
              <a:buSzPct val="100000"/>
              <a:buFont typeface="+mj-lt"/>
              <a:buAutoNum type="alphaLcPeriod" startAt="8"/>
            </a:pPr>
            <a:r>
              <a:rPr lang="zh-CN" altLang="en-US"/>
              <a:t>测试工具 （例如，捕获</a:t>
            </a:r>
            <a:r>
              <a:rPr lang="en-US" altLang="zh-CN"/>
              <a:t>/</a:t>
            </a:r>
            <a:r>
              <a:rPr lang="zh-CN" altLang="en-US"/>
              <a:t>回放回归测试工具）</a:t>
            </a:r>
            <a:endParaRPr lang="en-US" altLang="zh-CN"/>
          </a:p>
          <a:p>
            <a:pPr marL="914400" lvl="1" indent="-514350">
              <a:buClr>
                <a:schemeClr val="tx1"/>
              </a:buClr>
              <a:buSzPct val="100000"/>
              <a:buFont typeface="+mj-lt"/>
              <a:buAutoNum type="alphaLcPeriod" startAt="8"/>
            </a:pPr>
            <a:r>
              <a:rPr lang="zh-CN" altLang="en-US"/>
              <a:t>版本控制 （例如，控制不同版本的流程）</a:t>
            </a:r>
            <a:endParaRPr lang="en-US" altLang="zh-CN"/>
          </a:p>
          <a:p>
            <a:pPr marL="914400" lvl="1" indent="-514350">
              <a:buClr>
                <a:schemeClr val="tx1"/>
              </a:buClr>
              <a:buSzPct val="100000"/>
              <a:buFont typeface="+mj-lt"/>
              <a:buAutoNum type="alphaLcPeriod" startAt="8"/>
            </a:pPr>
            <a:r>
              <a:rPr lang="zh-CN" altLang="en-US"/>
              <a:t>配置构建 （例如，控制不同版本的流程）</a:t>
            </a:r>
            <a:endParaRPr lang="en-US" altLang="zh-CN"/>
          </a:p>
          <a:p>
            <a:pPr marL="914400" lvl="1" indent="-514350">
              <a:buClr>
                <a:schemeClr val="tx1"/>
              </a:buClr>
              <a:buSzPct val="100000"/>
              <a:buFont typeface="+mj-lt"/>
              <a:buAutoNum type="alphaLcPeriod" startAt="8"/>
            </a:pPr>
            <a:r>
              <a:rPr lang="zh-CN" altLang="en-US"/>
              <a:t>变更控制 （例如，管理变更需求的流程）</a:t>
            </a:r>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80</a:t>
            </a:fld>
            <a:endParaRPr lang="en-US" altLang="zh-CN"/>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系统测试</a:t>
            </a:r>
            <a:r>
              <a:rPr lang="en-US" altLang="zh-CN"/>
              <a:t>/</a:t>
            </a:r>
            <a:r>
              <a:rPr lang="zh-CN" altLang="en-US"/>
              <a:t>验收测试 模版案例</a:t>
            </a:r>
          </a:p>
        </p:txBody>
      </p:sp>
      <p:sp>
        <p:nvSpPr>
          <p:cNvPr id="3" name="内容占位符 2"/>
          <p:cNvSpPr>
            <a:spLocks noGrp="1"/>
          </p:cNvSpPr>
          <p:nvPr>
            <p:ph idx="1"/>
          </p:nvPr>
        </p:nvSpPr>
        <p:spPr/>
        <p:txBody>
          <a:bodyPr/>
          <a:lstStyle/>
          <a:p>
            <a:pPr marL="531450" indent="-514350">
              <a:buClr>
                <a:schemeClr val="tx1"/>
              </a:buClr>
              <a:buSzPct val="100000"/>
              <a:buFont typeface="+mj-lt"/>
              <a:buAutoNum type="arabicPeriod" startAt="3"/>
            </a:pPr>
            <a:r>
              <a:rPr lang="zh-CN" altLang="en-US">
                <a:solidFill>
                  <a:srgbClr val="0000FF"/>
                </a:solidFill>
              </a:rPr>
              <a:t>测试执行设置</a:t>
            </a:r>
            <a:endParaRPr lang="en-US" altLang="zh-CN">
              <a:solidFill>
                <a:srgbClr val="0000FF"/>
              </a:solidFill>
            </a:endParaRPr>
          </a:p>
          <a:p>
            <a:pPr marL="914400" lvl="1" indent="-514350">
              <a:buClr>
                <a:schemeClr val="tx1"/>
              </a:buClr>
              <a:buSzPct val="100000"/>
              <a:buFont typeface="+mj-lt"/>
              <a:buAutoNum type="alphaLcPeriod"/>
            </a:pPr>
            <a:r>
              <a:rPr lang="zh-CN" altLang="en-US"/>
              <a:t>系统测试规程 （例如，开始标准、准备工作等）</a:t>
            </a:r>
            <a:endParaRPr lang="en-US" altLang="zh-CN"/>
          </a:p>
          <a:p>
            <a:pPr marL="914400" lvl="1" indent="-514350">
              <a:buClr>
                <a:schemeClr val="tx1"/>
              </a:buClr>
              <a:buSzPct val="100000"/>
              <a:buFont typeface="+mj-lt"/>
              <a:buAutoNum type="alphaLcPeriod"/>
            </a:pPr>
            <a:r>
              <a:rPr lang="zh-CN" altLang="en-US"/>
              <a:t>设置 （例如，测试环境、实验室的详细信息）</a:t>
            </a:r>
            <a:endParaRPr lang="en-US" altLang="zh-CN"/>
          </a:p>
          <a:p>
            <a:pPr marL="914400" lvl="1" indent="-514350">
              <a:buClr>
                <a:schemeClr val="tx1"/>
              </a:buClr>
              <a:buSzPct val="100000"/>
              <a:buFont typeface="+mj-lt"/>
              <a:buAutoNum type="alphaLcPeriod"/>
            </a:pPr>
            <a:r>
              <a:rPr lang="zh-CN" altLang="en-US"/>
              <a:t>资源 （例如，人员、培训、时间限制）</a:t>
            </a:r>
            <a:endParaRPr lang="en-US" altLang="zh-CN"/>
          </a:p>
          <a:p>
            <a:pPr marL="914400" lvl="1" indent="-514350">
              <a:buClr>
                <a:schemeClr val="tx1"/>
              </a:buClr>
              <a:buSzPct val="100000"/>
              <a:buFont typeface="+mj-lt"/>
              <a:buAutoNum type="alphaLcPeriod"/>
            </a:pPr>
            <a:r>
              <a:rPr lang="zh-CN" altLang="en-US"/>
              <a:t>工具计划 （例如，具体的工具、包、特殊的软件）</a:t>
            </a:r>
            <a:endParaRPr lang="en-US" altLang="zh-CN"/>
          </a:p>
          <a:p>
            <a:pPr marL="914400" lvl="1" indent="-514350">
              <a:buClr>
                <a:schemeClr val="tx1"/>
              </a:buClr>
              <a:buSzPct val="100000"/>
              <a:buFont typeface="+mj-lt"/>
              <a:buAutoNum type="alphaLcPeriod"/>
            </a:pPr>
            <a:r>
              <a:rPr lang="zh-CN" altLang="en-US"/>
              <a:t>测试组织 （例如，关于人员、角色、职责的详细描述）</a:t>
            </a:r>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81</a:t>
            </a:fld>
            <a:endParaRPr lang="en-US" altLang="zh-CN"/>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系统测试</a:t>
            </a:r>
            <a:r>
              <a:rPr lang="en-US" altLang="zh-CN"/>
              <a:t>/</a:t>
            </a:r>
            <a:r>
              <a:rPr lang="zh-CN" altLang="en-US"/>
              <a:t>验收测试 模版案例</a:t>
            </a:r>
          </a:p>
        </p:txBody>
      </p:sp>
      <p:sp>
        <p:nvSpPr>
          <p:cNvPr id="3" name="内容占位符 2"/>
          <p:cNvSpPr>
            <a:spLocks noGrp="1"/>
          </p:cNvSpPr>
          <p:nvPr>
            <p:ph idx="1"/>
          </p:nvPr>
        </p:nvSpPr>
        <p:spPr/>
        <p:txBody>
          <a:bodyPr/>
          <a:lstStyle/>
          <a:p>
            <a:pPr marL="531450" indent="-514350">
              <a:buClr>
                <a:schemeClr val="tx1"/>
              </a:buClr>
              <a:buSzPct val="100000"/>
              <a:buFont typeface="+mj-lt"/>
              <a:buAutoNum type="arabicPeriod" startAt="4"/>
            </a:pPr>
            <a:r>
              <a:rPr lang="zh-CN" altLang="en-US">
                <a:solidFill>
                  <a:srgbClr val="0000FF"/>
                </a:solidFill>
              </a:rPr>
              <a:t>测试规约</a:t>
            </a:r>
            <a:endParaRPr lang="en-US" altLang="zh-CN">
              <a:solidFill>
                <a:srgbClr val="0000FF"/>
              </a:solidFill>
            </a:endParaRPr>
          </a:p>
          <a:p>
            <a:pPr marL="914400" lvl="1" indent="-514350">
              <a:buClr>
                <a:schemeClr val="tx1"/>
              </a:buClr>
              <a:buSzPct val="100000"/>
              <a:buFont typeface="+mj-lt"/>
              <a:buAutoNum type="alphaLcPeriod"/>
            </a:pPr>
            <a:r>
              <a:rPr lang="zh-CN" altLang="en-US"/>
              <a:t>功能分解 （例如，要测试功能规约中的哪些功能）</a:t>
            </a:r>
            <a:endParaRPr lang="en-US" altLang="zh-CN"/>
          </a:p>
          <a:p>
            <a:pPr marL="914400" lvl="1" indent="-514350">
              <a:buClr>
                <a:schemeClr val="tx1"/>
              </a:buClr>
              <a:buSzPct val="100000"/>
              <a:buFont typeface="+mj-lt"/>
              <a:buAutoNum type="alphaLcPeriod"/>
            </a:pPr>
            <a:r>
              <a:rPr lang="zh-CN" altLang="en-US"/>
              <a:t>不需要测试的功能 （例如，超出范围的）</a:t>
            </a:r>
            <a:endParaRPr lang="en-US" altLang="zh-CN"/>
          </a:p>
          <a:p>
            <a:pPr marL="914400" lvl="1" indent="-514350">
              <a:buClr>
                <a:schemeClr val="tx1"/>
              </a:buClr>
              <a:buSzPct val="100000"/>
              <a:buFont typeface="+mj-lt"/>
              <a:buAutoNum type="alphaLcPeriod"/>
            </a:pPr>
            <a:r>
              <a:rPr lang="zh-CN" altLang="en-US"/>
              <a:t>单元测试用例 （例如，具体的单元测试用例）</a:t>
            </a:r>
            <a:endParaRPr lang="en-US" altLang="zh-CN"/>
          </a:p>
          <a:p>
            <a:pPr marL="914400" lvl="1" indent="-514350">
              <a:buClr>
                <a:schemeClr val="tx1"/>
              </a:buClr>
              <a:buSzPct val="100000"/>
              <a:buFont typeface="+mj-lt"/>
              <a:buAutoNum type="alphaLcPeriod"/>
            </a:pPr>
            <a:r>
              <a:rPr lang="zh-CN" altLang="en-US"/>
              <a:t>集成测试用例 （例如，具体的集成测试用例）</a:t>
            </a:r>
            <a:endParaRPr lang="en-US" altLang="zh-CN"/>
          </a:p>
          <a:p>
            <a:pPr marL="914400" lvl="1" indent="-514350">
              <a:buClr>
                <a:schemeClr val="tx1"/>
              </a:buClr>
              <a:buSzPct val="100000"/>
              <a:buFont typeface="+mj-lt"/>
              <a:buAutoNum type="alphaLcPeriod"/>
            </a:pPr>
            <a:r>
              <a:rPr lang="zh-CN" altLang="en-US"/>
              <a:t>系统测试用例 （例如，具体的系统测试用例）</a:t>
            </a:r>
            <a:endParaRPr lang="en-US" altLang="zh-CN"/>
          </a:p>
          <a:p>
            <a:pPr marL="914400" lvl="1" indent="-514350">
              <a:buClr>
                <a:schemeClr val="tx1"/>
              </a:buClr>
              <a:buSzPct val="100000"/>
              <a:buFont typeface="+mj-lt"/>
              <a:buAutoNum type="alphaLcPeriod"/>
            </a:pPr>
            <a:r>
              <a:rPr lang="zh-CN" altLang="en-US"/>
              <a:t>验收测试用例 （例如，具体的验收测试用例）</a:t>
            </a:r>
            <a:endParaRPr lang="en-US" altLang="zh-CN"/>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82</a:t>
            </a:fld>
            <a:endParaRPr lang="en-US" altLang="zh-CN"/>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系统测试</a:t>
            </a:r>
            <a:r>
              <a:rPr lang="en-US" altLang="zh-CN"/>
              <a:t>/</a:t>
            </a:r>
            <a:r>
              <a:rPr lang="zh-CN" altLang="en-US"/>
              <a:t>验收测试 模版案例</a:t>
            </a:r>
          </a:p>
        </p:txBody>
      </p:sp>
      <p:sp>
        <p:nvSpPr>
          <p:cNvPr id="3" name="内容占位符 2"/>
          <p:cNvSpPr>
            <a:spLocks noGrp="1"/>
          </p:cNvSpPr>
          <p:nvPr>
            <p:ph idx="1"/>
          </p:nvPr>
        </p:nvSpPr>
        <p:spPr/>
        <p:txBody>
          <a:bodyPr/>
          <a:lstStyle/>
          <a:p>
            <a:pPr marL="531450" indent="-514350">
              <a:buClr>
                <a:schemeClr val="tx1"/>
              </a:buClr>
              <a:buSzPct val="100000"/>
              <a:buFont typeface="+mj-lt"/>
              <a:buAutoNum type="arabicPeriod" startAt="5"/>
            </a:pPr>
            <a:r>
              <a:rPr lang="zh-CN" altLang="en-US">
                <a:solidFill>
                  <a:srgbClr val="0000FF"/>
                </a:solidFill>
              </a:rPr>
              <a:t>测试规程</a:t>
            </a:r>
            <a:endParaRPr lang="en-US" altLang="zh-CN">
              <a:solidFill>
                <a:srgbClr val="0000FF"/>
              </a:solidFill>
            </a:endParaRPr>
          </a:p>
          <a:p>
            <a:pPr marL="914400" lvl="1" indent="-514350">
              <a:buClr>
                <a:schemeClr val="tx1"/>
              </a:buClr>
              <a:buSzPct val="100000"/>
              <a:buFont typeface="+mj-lt"/>
              <a:buAutoNum type="alphaLcPeriod"/>
            </a:pPr>
            <a:r>
              <a:rPr lang="zh-CN" altLang="en-US"/>
              <a:t>测试用例、脚本、数据开发 （例如，开发及维护的流程）</a:t>
            </a:r>
            <a:endParaRPr lang="en-US" altLang="zh-CN"/>
          </a:p>
          <a:p>
            <a:pPr marL="914400" lvl="1" indent="-514350">
              <a:buClr>
                <a:schemeClr val="tx1"/>
              </a:buClr>
              <a:buSzPct val="100000"/>
              <a:buFont typeface="+mj-lt"/>
              <a:buAutoNum type="alphaLcPeriod"/>
            </a:pPr>
            <a:r>
              <a:rPr lang="zh-CN" altLang="en-US"/>
              <a:t>测试执行 （例如，执行测试的流程）</a:t>
            </a:r>
            <a:endParaRPr lang="en-US" altLang="zh-CN"/>
          </a:p>
          <a:p>
            <a:pPr marL="914400" lvl="1" indent="-514350">
              <a:buClr>
                <a:schemeClr val="tx1"/>
              </a:buClr>
              <a:buSzPct val="100000"/>
              <a:buFont typeface="+mj-lt"/>
              <a:buAutoNum type="alphaLcPeriod"/>
            </a:pPr>
            <a:r>
              <a:rPr lang="zh-CN" altLang="en-US"/>
              <a:t>修正 （例如，对已发现缺陷进行修复的流程）</a:t>
            </a:r>
            <a:endParaRPr lang="en-US" altLang="zh-CN"/>
          </a:p>
          <a:p>
            <a:pPr marL="914400" lvl="1" indent="-514350">
              <a:buClr>
                <a:schemeClr val="tx1"/>
              </a:buClr>
              <a:buSzPct val="100000"/>
              <a:buFont typeface="+mj-lt"/>
              <a:buAutoNum type="alphaLcPeriod"/>
            </a:pPr>
            <a:r>
              <a:rPr lang="zh-CN" altLang="en-US"/>
              <a:t>版本控制 （例如，控制软件组件版本的流程）</a:t>
            </a:r>
            <a:endParaRPr lang="en-US" altLang="zh-CN"/>
          </a:p>
          <a:p>
            <a:pPr marL="914400" lvl="1" indent="-514350">
              <a:buClr>
                <a:schemeClr val="tx1"/>
              </a:buClr>
              <a:buSzPct val="100000"/>
              <a:buFont typeface="+mj-lt"/>
              <a:buAutoNum type="alphaLcPeriod"/>
            </a:pPr>
            <a:r>
              <a:rPr lang="zh-CN" altLang="en-US"/>
              <a:t>维护测试库</a:t>
            </a:r>
            <a:endParaRPr lang="en-US" altLang="zh-CN"/>
          </a:p>
          <a:p>
            <a:pPr marL="914400" lvl="1" indent="-514350">
              <a:buClr>
                <a:schemeClr val="tx1"/>
              </a:buClr>
              <a:buSzPct val="100000"/>
              <a:buFont typeface="+mj-lt"/>
              <a:buAutoNum type="alphaLcPeriod"/>
            </a:pPr>
            <a:r>
              <a:rPr lang="zh-CN" altLang="en-US"/>
              <a:t>自动化测试工具的使用 （例如，工具标准）</a:t>
            </a:r>
            <a:endParaRPr lang="en-US" altLang="zh-CN"/>
          </a:p>
          <a:p>
            <a:pPr marL="914400" lvl="1" indent="-514350">
              <a:buClr>
                <a:schemeClr val="tx1"/>
              </a:buClr>
              <a:buSzPct val="100000"/>
              <a:buFont typeface="+mj-lt"/>
              <a:buAutoNum type="alphaLcPeriod"/>
            </a:pPr>
            <a:r>
              <a:rPr lang="zh-CN" altLang="en-US"/>
              <a:t>项目管理 （例如，问题及缺陷的管理）</a:t>
            </a:r>
            <a:endParaRPr lang="en-US" altLang="zh-CN"/>
          </a:p>
          <a:p>
            <a:pPr marL="914400" lvl="1" indent="-514350">
              <a:buClr>
                <a:schemeClr val="tx1"/>
              </a:buClr>
              <a:buSzPct val="100000"/>
              <a:buFont typeface="+mj-lt"/>
              <a:buAutoNum type="alphaLcPeriod"/>
            </a:pPr>
            <a:r>
              <a:rPr lang="zh-CN" altLang="en-US"/>
              <a:t>监控及状态报告 （例如，临时报告与总结报告）</a:t>
            </a:r>
            <a:endParaRPr lang="en-US" altLang="zh-CN"/>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83</a:t>
            </a:fld>
            <a:endParaRPr lang="en-US" altLang="zh-CN"/>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系统测试</a:t>
            </a:r>
            <a:r>
              <a:rPr lang="en-US" altLang="zh-CN"/>
              <a:t>/</a:t>
            </a:r>
            <a:r>
              <a:rPr lang="zh-CN" altLang="en-US"/>
              <a:t>验收测试 模版案例</a:t>
            </a:r>
          </a:p>
        </p:txBody>
      </p:sp>
      <p:sp>
        <p:nvSpPr>
          <p:cNvPr id="3" name="内容占位符 2"/>
          <p:cNvSpPr>
            <a:spLocks noGrp="1"/>
          </p:cNvSpPr>
          <p:nvPr>
            <p:ph idx="1"/>
          </p:nvPr>
        </p:nvSpPr>
        <p:spPr/>
        <p:txBody>
          <a:bodyPr/>
          <a:lstStyle/>
          <a:p>
            <a:pPr marL="531450" indent="-514350">
              <a:buClr>
                <a:schemeClr val="tx1"/>
              </a:buClr>
              <a:buSzPct val="100000"/>
              <a:buFont typeface="+mj-lt"/>
              <a:buAutoNum type="arabicPeriod" startAt="6"/>
            </a:pPr>
            <a:r>
              <a:rPr lang="zh-CN" altLang="en-US">
                <a:solidFill>
                  <a:srgbClr val="0000FF"/>
                </a:solidFill>
              </a:rPr>
              <a:t>测试工具</a:t>
            </a:r>
            <a:endParaRPr lang="en-US" altLang="zh-CN">
              <a:solidFill>
                <a:srgbClr val="0000FF"/>
              </a:solidFill>
            </a:endParaRPr>
          </a:p>
          <a:p>
            <a:pPr marL="914400" lvl="1" indent="-514350">
              <a:buClr>
                <a:schemeClr val="tx1"/>
              </a:buClr>
              <a:buSzPct val="100000"/>
              <a:buFont typeface="+mj-lt"/>
              <a:buAutoNum type="alphaLcPeriod"/>
            </a:pPr>
            <a:r>
              <a:rPr lang="zh-CN" altLang="en-US"/>
              <a:t>将要使用的工具 （例如，具体的工具及性能）</a:t>
            </a:r>
            <a:endParaRPr lang="en-US" altLang="zh-CN"/>
          </a:p>
          <a:p>
            <a:pPr marL="914400" lvl="1" indent="-514350">
              <a:buClr>
                <a:schemeClr val="tx1"/>
              </a:buClr>
              <a:buSzPct val="100000"/>
              <a:buFont typeface="+mj-lt"/>
              <a:buAutoNum type="alphaLcPeriod"/>
            </a:pPr>
            <a:r>
              <a:rPr lang="zh-CN" altLang="en-US"/>
              <a:t>安装和设置 （例如，使用说明书）</a:t>
            </a:r>
            <a:endParaRPr lang="en-US" altLang="zh-CN"/>
          </a:p>
          <a:p>
            <a:pPr marL="914400" lvl="1" indent="-514350">
              <a:buClr>
                <a:schemeClr val="tx1"/>
              </a:buClr>
              <a:buSzPct val="100000"/>
              <a:buFont typeface="+mj-lt"/>
              <a:buAutoNum type="alphaLcPeriod"/>
            </a:pPr>
            <a:r>
              <a:rPr lang="zh-CN" altLang="en-US"/>
              <a:t>支持和帮助 （例如，供应商帮助）</a:t>
            </a:r>
            <a:endParaRPr lang="en-US" altLang="zh-CN"/>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84</a:t>
            </a:fld>
            <a:endParaRPr lang="en-US" altLang="zh-CN"/>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系统测试</a:t>
            </a:r>
            <a:r>
              <a:rPr lang="en-US" altLang="zh-CN"/>
              <a:t>/</a:t>
            </a:r>
            <a:r>
              <a:rPr lang="zh-CN" altLang="en-US"/>
              <a:t>验收测试 模版案例</a:t>
            </a:r>
          </a:p>
        </p:txBody>
      </p:sp>
      <p:sp>
        <p:nvSpPr>
          <p:cNvPr id="3" name="内容占位符 2"/>
          <p:cNvSpPr>
            <a:spLocks noGrp="1"/>
          </p:cNvSpPr>
          <p:nvPr>
            <p:ph idx="1"/>
          </p:nvPr>
        </p:nvSpPr>
        <p:spPr/>
        <p:txBody>
          <a:bodyPr/>
          <a:lstStyle/>
          <a:p>
            <a:pPr marL="531450" indent="-514350">
              <a:buClr>
                <a:schemeClr val="tx1"/>
              </a:buClr>
              <a:buSzPct val="100000"/>
              <a:buFont typeface="+mj-lt"/>
              <a:buAutoNum type="arabicPeriod" startAt="7"/>
            </a:pPr>
            <a:r>
              <a:rPr lang="zh-CN" altLang="en-US">
                <a:solidFill>
                  <a:srgbClr val="0000FF"/>
                </a:solidFill>
              </a:rPr>
              <a:t>人力资源</a:t>
            </a:r>
            <a:endParaRPr lang="en-US" altLang="zh-CN">
              <a:solidFill>
                <a:srgbClr val="0000FF"/>
              </a:solidFill>
            </a:endParaRPr>
          </a:p>
          <a:p>
            <a:pPr marL="914400" lvl="1" indent="-514350">
              <a:buClr>
                <a:schemeClr val="tx1"/>
              </a:buClr>
              <a:buSzPct val="100000"/>
              <a:buFont typeface="+mj-lt"/>
              <a:buAutoNum type="alphaLcPeriod"/>
            </a:pPr>
            <a:r>
              <a:rPr lang="zh-CN" altLang="en-US"/>
              <a:t>所需技能 （例如，手动</a:t>
            </a:r>
            <a:r>
              <a:rPr lang="en-US" altLang="zh-CN"/>
              <a:t>/</a:t>
            </a:r>
            <a:r>
              <a:rPr lang="zh-CN" altLang="en-US"/>
              <a:t>自动化测试技能）</a:t>
            </a:r>
            <a:endParaRPr lang="en-US" altLang="zh-CN"/>
          </a:p>
          <a:p>
            <a:pPr marL="914400" lvl="1" indent="-514350">
              <a:buClr>
                <a:schemeClr val="tx1"/>
              </a:buClr>
              <a:buSzPct val="100000"/>
              <a:buFont typeface="+mj-lt"/>
              <a:buAutoNum type="alphaLcPeriod"/>
            </a:pPr>
            <a:r>
              <a:rPr lang="zh-CN" altLang="en-US"/>
              <a:t>角色和职责 （例如，什么人什么时候做什么事情）</a:t>
            </a:r>
            <a:endParaRPr lang="en-US" altLang="zh-CN"/>
          </a:p>
          <a:p>
            <a:pPr marL="914400" lvl="1" indent="-514350">
              <a:buClr>
                <a:schemeClr val="tx1"/>
              </a:buClr>
              <a:buSzPct val="100000"/>
              <a:buFont typeface="+mj-lt"/>
              <a:buAutoNum type="alphaLcPeriod"/>
            </a:pPr>
            <a:r>
              <a:rPr lang="zh-CN" altLang="en-US"/>
              <a:t>数量和时间需求 （例如，资源平衡）</a:t>
            </a:r>
            <a:endParaRPr lang="en-US" altLang="zh-CN"/>
          </a:p>
          <a:p>
            <a:pPr marL="914400" lvl="1" indent="-514350">
              <a:buClr>
                <a:schemeClr val="tx1"/>
              </a:buClr>
              <a:buSzPct val="100000"/>
              <a:buFont typeface="+mj-lt"/>
              <a:buAutoNum type="alphaLcPeriod"/>
            </a:pPr>
            <a:r>
              <a:rPr lang="zh-CN" altLang="en-US"/>
              <a:t>培训需求 （例如，对人员进行工具培训）</a:t>
            </a:r>
            <a:endParaRPr lang="en-US" altLang="zh-CN"/>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85</a:t>
            </a:fld>
            <a:endParaRPr lang="en-US" altLang="zh-CN"/>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系统测试</a:t>
            </a:r>
            <a:r>
              <a:rPr lang="en-US" altLang="zh-CN"/>
              <a:t>/</a:t>
            </a:r>
            <a:r>
              <a:rPr lang="zh-CN" altLang="en-US"/>
              <a:t>验收测试 模版案例</a:t>
            </a:r>
          </a:p>
        </p:txBody>
      </p:sp>
      <p:sp>
        <p:nvSpPr>
          <p:cNvPr id="3" name="内容占位符 2"/>
          <p:cNvSpPr>
            <a:spLocks noGrp="1"/>
          </p:cNvSpPr>
          <p:nvPr>
            <p:ph idx="1"/>
          </p:nvPr>
        </p:nvSpPr>
        <p:spPr/>
        <p:txBody>
          <a:bodyPr/>
          <a:lstStyle/>
          <a:p>
            <a:pPr marL="531450" indent="-514350">
              <a:buClr>
                <a:schemeClr val="tx1"/>
              </a:buClr>
              <a:buSzPct val="100000"/>
              <a:buFont typeface="+mj-lt"/>
              <a:buAutoNum type="arabicPeriod" startAt="8"/>
            </a:pPr>
            <a:r>
              <a:rPr lang="zh-CN" altLang="en-US">
                <a:solidFill>
                  <a:srgbClr val="0000FF"/>
                </a:solidFill>
              </a:rPr>
              <a:t>测试进度安排</a:t>
            </a:r>
            <a:endParaRPr lang="en-US" altLang="zh-CN">
              <a:solidFill>
                <a:srgbClr val="0000FF"/>
              </a:solidFill>
            </a:endParaRPr>
          </a:p>
          <a:p>
            <a:pPr marL="914400" lvl="1" indent="-514350">
              <a:buClr>
                <a:schemeClr val="tx1"/>
              </a:buClr>
              <a:buSzPct val="100000"/>
              <a:buFont typeface="+mj-lt"/>
              <a:buAutoNum type="alphaLcPeriod"/>
            </a:pPr>
            <a:r>
              <a:rPr lang="zh-CN" altLang="en-US"/>
              <a:t>制定测试计划 （例如，开始及结束时间）</a:t>
            </a:r>
            <a:endParaRPr lang="en-US" altLang="zh-CN"/>
          </a:p>
          <a:p>
            <a:pPr marL="914400" lvl="1" indent="-514350">
              <a:buClr>
                <a:schemeClr val="tx1"/>
              </a:buClr>
              <a:buSzPct val="100000"/>
              <a:buFont typeface="+mj-lt"/>
              <a:buAutoNum type="alphaLcPeriod"/>
            </a:pPr>
            <a:r>
              <a:rPr lang="zh-CN" altLang="en-US"/>
              <a:t>设计测试用例 （例如，由测试类型决定的开始及结束时间）</a:t>
            </a:r>
            <a:endParaRPr lang="en-US" altLang="zh-CN"/>
          </a:p>
          <a:p>
            <a:pPr marL="914400" lvl="1" indent="-514350">
              <a:buClr>
                <a:schemeClr val="tx1"/>
              </a:buClr>
              <a:buSzPct val="100000"/>
              <a:buFont typeface="+mj-lt"/>
              <a:buAutoNum type="alphaLcPeriod"/>
            </a:pPr>
            <a:r>
              <a:rPr lang="zh-CN" altLang="en-US"/>
              <a:t>创建测试用例 （例如，由测试类型决定的开始及结束时间）</a:t>
            </a:r>
            <a:endParaRPr lang="en-US" altLang="zh-CN"/>
          </a:p>
          <a:p>
            <a:pPr marL="914400" lvl="1" indent="-514350">
              <a:buClr>
                <a:schemeClr val="tx1"/>
              </a:buClr>
              <a:buSzPct val="100000"/>
              <a:buFont typeface="+mj-lt"/>
              <a:buAutoNum type="alphaLcPeriod"/>
            </a:pPr>
            <a:r>
              <a:rPr lang="zh-CN" altLang="en-US"/>
              <a:t>执行测试用例 （例如，由测试类型决定的开始及结束时间）</a:t>
            </a:r>
            <a:endParaRPr lang="en-US" altLang="zh-CN"/>
          </a:p>
          <a:p>
            <a:pPr marL="914400" lvl="1" indent="-514350">
              <a:buClr>
                <a:schemeClr val="tx1"/>
              </a:buClr>
              <a:buSzPct val="100000"/>
              <a:buFont typeface="+mj-lt"/>
              <a:buAutoNum type="alphaLcPeriod"/>
            </a:pPr>
            <a:r>
              <a:rPr lang="zh-CN" altLang="en-US"/>
              <a:t>问题报告 （例如，开始及结束时间）</a:t>
            </a:r>
            <a:endParaRPr lang="en-US" altLang="zh-CN"/>
          </a:p>
          <a:p>
            <a:pPr marL="914400" lvl="1" indent="-514350">
              <a:buClr>
                <a:schemeClr val="tx1"/>
              </a:buClr>
              <a:buSzPct val="100000"/>
              <a:buFont typeface="+mj-lt"/>
              <a:buAutoNum type="alphaLcPeriod"/>
            </a:pPr>
            <a:r>
              <a:rPr lang="zh-CN" altLang="en-US"/>
              <a:t>开发测试总结报告 （例如，开始及结束时间）</a:t>
            </a:r>
            <a:endParaRPr lang="en-US" altLang="zh-CN"/>
          </a:p>
          <a:p>
            <a:pPr marL="914400" lvl="1" indent="-514350">
              <a:buClr>
                <a:schemeClr val="tx1"/>
              </a:buClr>
              <a:buSzPct val="100000"/>
              <a:buFont typeface="+mj-lt"/>
              <a:buAutoNum type="alphaLcPeriod"/>
            </a:pPr>
            <a:r>
              <a:rPr lang="zh-CN" altLang="en-US"/>
              <a:t>编写测试总结报告 （例如，开始及结束时间）</a:t>
            </a:r>
            <a:endParaRPr lang="en-US" altLang="zh-CN"/>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86</a:t>
            </a:fld>
            <a:endParaRPr lang="en-US" altLang="zh-CN"/>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敏捷开发下的测试计划可选形式</a:t>
            </a:r>
          </a:p>
        </p:txBody>
      </p:sp>
      <p:sp>
        <p:nvSpPr>
          <p:cNvPr id="3" name="内容占位符 2"/>
          <p:cNvSpPr>
            <a:spLocks noGrp="1"/>
          </p:cNvSpPr>
          <p:nvPr>
            <p:ph idx="1"/>
          </p:nvPr>
        </p:nvSpPr>
        <p:spPr/>
        <p:txBody>
          <a:bodyPr/>
          <a:lstStyle/>
          <a:p>
            <a:r>
              <a:rPr lang="zh-CN" altLang="en-US"/>
              <a:t>轻量级测试计划</a:t>
            </a:r>
            <a:endParaRPr lang="en-US" altLang="zh-CN"/>
          </a:p>
          <a:p>
            <a:r>
              <a:rPr lang="zh-CN" altLang="en-US"/>
              <a:t>测试矩阵</a:t>
            </a:r>
            <a:endParaRPr lang="en-US" altLang="zh-CN"/>
          </a:p>
          <a:p>
            <a:r>
              <a:rPr lang="zh-CN" altLang="en-US"/>
              <a:t>测试表格</a:t>
            </a:r>
            <a:endParaRPr lang="en-US" altLang="zh-CN"/>
          </a:p>
          <a:p>
            <a:r>
              <a:rPr lang="zh-CN" altLang="en-US"/>
              <a:t>白板</a:t>
            </a:r>
            <a:endParaRPr lang="en-US" altLang="zh-CN"/>
          </a:p>
          <a:p>
            <a:r>
              <a:rPr lang="zh-CN" altLang="en-US"/>
              <a:t>自动化测试列表</a:t>
            </a:r>
            <a:endParaRPr lang="en-US" altLang="zh-CN"/>
          </a:p>
          <a:p>
            <a:endParaRPr lang="zh-CN" altLang="en-US"/>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87</a:t>
            </a:fld>
            <a:endParaRPr lang="en-US" altLang="zh-CN"/>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2"/>
          <a:srcRect/>
          <a:stretch>
            <a:fillRect/>
          </a:stretch>
        </p:blipFill>
        <p:spPr bwMode="auto">
          <a:xfrm>
            <a:off x="1905000" y="117329"/>
            <a:ext cx="5334000" cy="6561490"/>
          </a:xfrm>
          <a:prstGeom prst="rect">
            <a:avLst/>
          </a:prstGeom>
          <a:noFill/>
          <a:ln w="9525">
            <a:solidFill>
              <a:schemeClr val="accent2">
                <a:lumMod val="40000"/>
                <a:lumOff val="60000"/>
              </a:schemeClr>
            </a:solidFill>
            <a:miter lim="800000"/>
            <a:headEnd/>
            <a:tailEnd/>
          </a:ln>
          <a:effectLst/>
        </p:spPr>
      </p:pic>
      <p:sp>
        <p:nvSpPr>
          <p:cNvPr id="3" name="矩形 2"/>
          <p:cNvSpPr/>
          <p:nvPr/>
        </p:nvSpPr>
        <p:spPr>
          <a:xfrm>
            <a:off x="685800" y="1524000"/>
            <a:ext cx="366847" cy="3108543"/>
          </a:xfrm>
          <a:prstGeom prst="rect">
            <a:avLst/>
          </a:prstGeom>
        </p:spPr>
        <p:txBody>
          <a:bodyPr wrap="square">
            <a:spAutoFit/>
          </a:bodyPr>
          <a:lstStyle/>
          <a:p>
            <a:r>
              <a:rPr lang="zh-CN" altLang="en-US" sz="2800" b="1" i="0"/>
              <a:t>轻量级测试计划</a:t>
            </a:r>
            <a:endParaRPr lang="en-US" altLang="zh-CN" sz="2800" b="1" i="0"/>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99330" name="Picture 2"/>
          <p:cNvPicPr>
            <a:picLocks noChangeAspect="1" noChangeArrowheads="1"/>
          </p:cNvPicPr>
          <p:nvPr/>
        </p:nvPicPr>
        <p:blipFill>
          <a:blip r:embed="rId2"/>
          <a:srcRect/>
          <a:stretch>
            <a:fillRect/>
          </a:stretch>
        </p:blipFill>
        <p:spPr bwMode="auto">
          <a:xfrm>
            <a:off x="1676400" y="304800"/>
            <a:ext cx="5661145" cy="6248400"/>
          </a:xfrm>
          <a:prstGeom prst="rect">
            <a:avLst/>
          </a:prstGeom>
          <a:noFill/>
          <a:ln w="9525">
            <a:solidFill>
              <a:schemeClr val="accent2">
                <a:lumMod val="40000"/>
                <a:lumOff val="60000"/>
              </a:schemeClr>
            </a:solidFill>
            <a:miter lim="800000"/>
            <a:headEnd/>
            <a:tailEnd/>
          </a:ln>
          <a:effectLst/>
        </p:spPr>
      </p:pic>
      <p:sp>
        <p:nvSpPr>
          <p:cNvPr id="3" name="矩形 2"/>
          <p:cNvSpPr/>
          <p:nvPr/>
        </p:nvSpPr>
        <p:spPr>
          <a:xfrm>
            <a:off x="685800" y="1524000"/>
            <a:ext cx="366847" cy="3108543"/>
          </a:xfrm>
          <a:prstGeom prst="rect">
            <a:avLst/>
          </a:prstGeom>
        </p:spPr>
        <p:txBody>
          <a:bodyPr wrap="square">
            <a:spAutoFit/>
          </a:bodyPr>
          <a:lstStyle/>
          <a:p>
            <a:r>
              <a:rPr lang="zh-CN" altLang="en-US" sz="2800" b="1" i="0"/>
              <a:t>轻量级测试计划</a:t>
            </a:r>
            <a:endParaRPr lang="en-US" altLang="zh-CN" sz="2800" b="1" i="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测试计划的内容</a:t>
            </a:r>
          </a:p>
        </p:txBody>
      </p:sp>
      <p:sp>
        <p:nvSpPr>
          <p:cNvPr id="3" name="内容占位符 2"/>
          <p:cNvSpPr>
            <a:spLocks noGrp="1"/>
          </p:cNvSpPr>
          <p:nvPr>
            <p:ph idx="1"/>
          </p:nvPr>
        </p:nvSpPr>
        <p:spPr/>
        <p:txBody>
          <a:bodyPr/>
          <a:lstStyle/>
          <a:p>
            <a:pPr>
              <a:lnSpc>
                <a:spcPct val="120000"/>
              </a:lnSpc>
            </a:pPr>
            <a:r>
              <a:rPr lang="zh-CN" altLang="en-US"/>
              <a:t>测试计划编写包括6要素（5W 1H）</a:t>
            </a:r>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9</a:t>
            </a:fld>
            <a:endParaRPr lang="en-US" altLang="zh-CN"/>
          </a:p>
        </p:txBody>
      </p:sp>
      <p:sp>
        <p:nvSpPr>
          <p:cNvPr id="5" name="Rectangle 3"/>
          <p:cNvSpPr>
            <a:spLocks noChangeArrowheads="1"/>
          </p:cNvSpPr>
          <p:nvPr/>
        </p:nvSpPr>
        <p:spPr bwMode="auto">
          <a:xfrm>
            <a:off x="901700" y="2432050"/>
            <a:ext cx="7489825" cy="565150"/>
          </a:xfrm>
          <a:prstGeom prst="rect">
            <a:avLst/>
          </a:prstGeom>
          <a:gradFill rotWithShape="0">
            <a:gsLst>
              <a:gs pos="0">
                <a:srgbClr val="33CCFF">
                  <a:alpha val="39998"/>
                </a:srgbClr>
              </a:gs>
              <a:gs pos="100000">
                <a:srgbClr val="FFFFFF">
                  <a:alpha val="89998"/>
                </a:srgbClr>
              </a:gs>
            </a:gsLst>
            <a:lin ang="2700000" scaled="1"/>
          </a:gradFill>
          <a:ln w="9525">
            <a:miter lim="800000"/>
            <a:headEnd/>
            <a:tailEnd/>
          </a:ln>
          <a:effectLst/>
          <a:scene3d>
            <a:camera prst="legacyObliqueTopRight"/>
            <a:lightRig rig="legacyFlat4" dir="b"/>
          </a:scene3d>
          <a:sp3d extrusionH="100000" prstMaterial="legacyMatte">
            <a:bevelT w="13500" h="13500" prst="angle"/>
            <a:bevelB w="13500" h="13500" prst="angle"/>
            <a:extrusionClr>
              <a:srgbClr val="66CCFF"/>
            </a:extrusionClr>
          </a:sp3d>
        </p:spPr>
        <p:txBody>
          <a:bodyPr wrap="none" anchor="ctr">
            <a:flatTx/>
          </a:bodyPr>
          <a:lstStyle/>
          <a:p>
            <a:endParaRPr lang="zh-CN" altLang="zh-CN" sz="2000" b="1" i="0">
              <a:latin typeface="黑体" pitchFamily="2" charset="-122"/>
              <a:ea typeface="黑体" pitchFamily="2" charset="-122"/>
            </a:endParaRPr>
          </a:p>
        </p:txBody>
      </p:sp>
      <p:sp>
        <p:nvSpPr>
          <p:cNvPr id="6" name="Rectangle 4"/>
          <p:cNvSpPr>
            <a:spLocks noChangeArrowheads="1"/>
          </p:cNvSpPr>
          <p:nvPr/>
        </p:nvSpPr>
        <p:spPr bwMode="auto">
          <a:xfrm>
            <a:off x="896938" y="1712913"/>
            <a:ext cx="7489825" cy="566737"/>
          </a:xfrm>
          <a:prstGeom prst="rect">
            <a:avLst/>
          </a:prstGeom>
          <a:gradFill rotWithShape="0">
            <a:gsLst>
              <a:gs pos="0">
                <a:srgbClr val="33CCFF">
                  <a:alpha val="39998"/>
                </a:srgbClr>
              </a:gs>
              <a:gs pos="100000">
                <a:srgbClr val="FFFFFF">
                  <a:alpha val="89998"/>
                </a:srgbClr>
              </a:gs>
            </a:gsLst>
            <a:lin ang="2700000" scaled="1"/>
          </a:gradFill>
          <a:ln w="9525">
            <a:miter lim="800000"/>
            <a:headEnd/>
            <a:tailEnd/>
          </a:ln>
          <a:effectLst/>
          <a:scene3d>
            <a:camera prst="legacyObliqueTopRight"/>
            <a:lightRig rig="legacyFlat4" dir="b"/>
          </a:scene3d>
          <a:sp3d extrusionH="100000" prstMaterial="legacyMatte">
            <a:bevelT w="13500" h="13500" prst="angle"/>
            <a:bevelB w="13500" h="13500" prst="angle"/>
            <a:extrusionClr>
              <a:srgbClr val="66CCFF"/>
            </a:extrusionClr>
          </a:sp3d>
        </p:spPr>
        <p:txBody>
          <a:bodyPr wrap="none" anchor="ctr">
            <a:flatTx/>
          </a:bodyPr>
          <a:lstStyle/>
          <a:p>
            <a:endParaRPr lang="zh-CN" altLang="zh-CN" sz="2000" b="1" i="0">
              <a:latin typeface="黑体" pitchFamily="2" charset="-122"/>
              <a:ea typeface="黑体" pitchFamily="2" charset="-122"/>
            </a:endParaRPr>
          </a:p>
        </p:txBody>
      </p:sp>
      <p:sp>
        <p:nvSpPr>
          <p:cNvPr id="7" name="Rectangle 5"/>
          <p:cNvSpPr>
            <a:spLocks noChangeArrowheads="1"/>
          </p:cNvSpPr>
          <p:nvPr/>
        </p:nvSpPr>
        <p:spPr bwMode="auto">
          <a:xfrm>
            <a:off x="882650" y="3914775"/>
            <a:ext cx="7489825" cy="566738"/>
          </a:xfrm>
          <a:prstGeom prst="rect">
            <a:avLst/>
          </a:prstGeom>
          <a:gradFill rotWithShape="0">
            <a:gsLst>
              <a:gs pos="0">
                <a:srgbClr val="33CCFF">
                  <a:alpha val="39998"/>
                </a:srgbClr>
              </a:gs>
              <a:gs pos="100000">
                <a:srgbClr val="FFFFFF">
                  <a:alpha val="89998"/>
                </a:srgbClr>
              </a:gs>
            </a:gsLst>
            <a:lin ang="2700000" scaled="1"/>
          </a:gradFill>
          <a:ln w="9525">
            <a:miter lim="800000"/>
            <a:headEnd/>
            <a:tailEnd/>
          </a:ln>
          <a:effectLst/>
          <a:scene3d>
            <a:camera prst="legacyObliqueTopRight"/>
            <a:lightRig rig="legacyFlat4" dir="b"/>
          </a:scene3d>
          <a:sp3d extrusionH="100000" prstMaterial="legacyMatte">
            <a:bevelT w="13500" h="13500" prst="angle"/>
            <a:bevelB w="13500" h="13500" prst="angle"/>
            <a:extrusionClr>
              <a:srgbClr val="66CCFF"/>
            </a:extrusionClr>
          </a:sp3d>
        </p:spPr>
        <p:txBody>
          <a:bodyPr wrap="none" anchor="ctr">
            <a:flatTx/>
          </a:bodyPr>
          <a:lstStyle/>
          <a:p>
            <a:endParaRPr lang="zh-CN" altLang="zh-CN" sz="2000" b="1" i="0">
              <a:latin typeface="黑体" pitchFamily="2" charset="-122"/>
              <a:ea typeface="黑体" pitchFamily="2" charset="-122"/>
            </a:endParaRPr>
          </a:p>
        </p:txBody>
      </p:sp>
      <p:sp>
        <p:nvSpPr>
          <p:cNvPr id="8" name="Rectangle 6"/>
          <p:cNvSpPr>
            <a:spLocks noChangeArrowheads="1"/>
          </p:cNvSpPr>
          <p:nvPr/>
        </p:nvSpPr>
        <p:spPr bwMode="auto">
          <a:xfrm>
            <a:off x="915988" y="3182938"/>
            <a:ext cx="7489825" cy="566737"/>
          </a:xfrm>
          <a:prstGeom prst="rect">
            <a:avLst/>
          </a:prstGeom>
          <a:gradFill rotWithShape="0">
            <a:gsLst>
              <a:gs pos="0">
                <a:srgbClr val="33CCFF">
                  <a:alpha val="39998"/>
                </a:srgbClr>
              </a:gs>
              <a:gs pos="100000">
                <a:srgbClr val="FFFFFF">
                  <a:alpha val="89998"/>
                </a:srgbClr>
              </a:gs>
            </a:gsLst>
            <a:lin ang="2700000" scaled="1"/>
          </a:gradFill>
          <a:ln w="9525">
            <a:miter lim="800000"/>
            <a:headEnd/>
            <a:tailEnd/>
          </a:ln>
          <a:effectLst/>
          <a:scene3d>
            <a:camera prst="legacyObliqueTopRight"/>
            <a:lightRig rig="legacyFlat4" dir="b"/>
          </a:scene3d>
          <a:sp3d extrusionH="100000" prstMaterial="legacyMatte">
            <a:bevelT w="13500" h="13500" prst="angle"/>
            <a:bevelB w="13500" h="13500" prst="angle"/>
            <a:extrusionClr>
              <a:srgbClr val="66CCFF"/>
            </a:extrusionClr>
          </a:sp3d>
        </p:spPr>
        <p:txBody>
          <a:bodyPr wrap="none" anchor="ctr">
            <a:flatTx/>
          </a:bodyPr>
          <a:lstStyle/>
          <a:p>
            <a:endParaRPr lang="zh-CN" altLang="zh-CN" sz="2000" b="1" i="0">
              <a:latin typeface="黑体" pitchFamily="2" charset="-122"/>
              <a:ea typeface="黑体" pitchFamily="2" charset="-122"/>
            </a:endParaRPr>
          </a:p>
        </p:txBody>
      </p:sp>
      <p:sp>
        <p:nvSpPr>
          <p:cNvPr id="9" name="Line 11"/>
          <p:cNvSpPr>
            <a:spLocks noChangeShapeType="1"/>
          </p:cNvSpPr>
          <p:nvPr/>
        </p:nvSpPr>
        <p:spPr bwMode="auto">
          <a:xfrm flipV="1">
            <a:off x="584200" y="4521200"/>
            <a:ext cx="7786688" cy="3175"/>
          </a:xfrm>
          <a:prstGeom prst="line">
            <a:avLst/>
          </a:prstGeom>
          <a:noFill/>
          <a:ln w="9525">
            <a:solidFill>
              <a:srgbClr val="FFFFFF"/>
            </a:solidFill>
            <a:round/>
            <a:headEnd/>
            <a:tailEnd/>
          </a:ln>
          <a:effectLst/>
        </p:spPr>
        <p:txBody>
          <a:bodyPr/>
          <a:lstStyle/>
          <a:p>
            <a:endParaRPr lang="zh-CN" altLang="en-US" i="0"/>
          </a:p>
        </p:txBody>
      </p:sp>
      <p:sp>
        <p:nvSpPr>
          <p:cNvPr id="10" name="Line 12"/>
          <p:cNvSpPr>
            <a:spLocks noChangeShapeType="1"/>
          </p:cNvSpPr>
          <p:nvPr/>
        </p:nvSpPr>
        <p:spPr bwMode="auto">
          <a:xfrm>
            <a:off x="1458913" y="2940050"/>
            <a:ext cx="6959600" cy="107950"/>
          </a:xfrm>
          <a:prstGeom prst="line">
            <a:avLst/>
          </a:prstGeom>
          <a:noFill/>
          <a:ln w="9525">
            <a:solidFill>
              <a:srgbClr val="FFFFFF"/>
            </a:solidFill>
            <a:round/>
            <a:headEnd/>
            <a:tailEnd/>
          </a:ln>
          <a:effectLst/>
        </p:spPr>
        <p:txBody>
          <a:bodyPr/>
          <a:lstStyle/>
          <a:p>
            <a:endParaRPr lang="zh-CN" altLang="en-US" i="0"/>
          </a:p>
        </p:txBody>
      </p:sp>
      <p:sp>
        <p:nvSpPr>
          <p:cNvPr id="11" name="AutoShape 13"/>
          <p:cNvSpPr>
            <a:spLocks noChangeArrowheads="1"/>
          </p:cNvSpPr>
          <p:nvPr/>
        </p:nvSpPr>
        <p:spPr bwMode="auto">
          <a:xfrm>
            <a:off x="803275" y="3255963"/>
            <a:ext cx="1495425" cy="482600"/>
          </a:xfrm>
          <a:prstGeom prst="bevel">
            <a:avLst>
              <a:gd name="adj" fmla="val 12500"/>
            </a:avLst>
          </a:prstGeom>
          <a:gradFill rotWithShape="1">
            <a:gsLst>
              <a:gs pos="0">
                <a:srgbClr val="33CCFF"/>
              </a:gs>
              <a:gs pos="100000">
                <a:srgbClr val="33CCFF">
                  <a:gamma/>
                  <a:shade val="45882"/>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ko-KR" altLang="en-US" sz="3200" b="1" i="0">
                <a:solidFill>
                  <a:srgbClr val="FFFFFF"/>
                </a:solidFill>
                <a:effectLst>
                  <a:outerShdw blurRad="38100" dist="38100" dir="2700000" algn="tl">
                    <a:srgbClr val="000000"/>
                  </a:outerShdw>
                </a:effectLst>
                <a:latin typeface="黑体" pitchFamily="2" charset="-122"/>
                <a:ea typeface="黑体" pitchFamily="2" charset="-122"/>
                <a:cs typeface="HY헤드라인M"/>
              </a:rPr>
              <a:t> </a:t>
            </a:r>
            <a:r>
              <a:rPr kumimoji="1" lang="en-US" altLang="zh-CN" sz="3200" b="1" i="0">
                <a:solidFill>
                  <a:srgbClr val="FFFFFF"/>
                </a:solidFill>
                <a:effectLst>
                  <a:outerShdw blurRad="38100" dist="38100" dir="2700000" algn="tl">
                    <a:srgbClr val="000000"/>
                  </a:outerShdw>
                </a:effectLst>
                <a:latin typeface="黑体" pitchFamily="2" charset="-122"/>
                <a:ea typeface="黑体" pitchFamily="2" charset="-122"/>
                <a:cs typeface="HY헤드라인M"/>
              </a:rPr>
              <a:t>where</a:t>
            </a:r>
          </a:p>
        </p:txBody>
      </p:sp>
      <p:sp>
        <p:nvSpPr>
          <p:cNvPr id="12" name="AutoShape 14"/>
          <p:cNvSpPr>
            <a:spLocks noChangeArrowheads="1"/>
          </p:cNvSpPr>
          <p:nvPr/>
        </p:nvSpPr>
        <p:spPr bwMode="auto">
          <a:xfrm>
            <a:off x="814388" y="2471738"/>
            <a:ext cx="1495425" cy="482600"/>
          </a:xfrm>
          <a:prstGeom prst="bevel">
            <a:avLst>
              <a:gd name="adj" fmla="val 12500"/>
            </a:avLst>
          </a:prstGeom>
          <a:gradFill rotWithShape="1">
            <a:gsLst>
              <a:gs pos="0">
                <a:srgbClr val="33CCFF"/>
              </a:gs>
              <a:gs pos="100000">
                <a:srgbClr val="33CCFF">
                  <a:gamma/>
                  <a:shade val="45882"/>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zh-CN" sz="3200" b="1" i="0">
                <a:solidFill>
                  <a:srgbClr val="FFFFFF"/>
                </a:solidFill>
                <a:effectLst>
                  <a:outerShdw blurRad="38100" dist="38100" dir="2700000" algn="tl">
                    <a:srgbClr val="000000"/>
                  </a:outerShdw>
                </a:effectLst>
                <a:latin typeface="黑体" pitchFamily="2" charset="-122"/>
                <a:ea typeface="黑体" pitchFamily="2" charset="-122"/>
                <a:cs typeface="HY헤드라인M"/>
              </a:rPr>
              <a:t>what</a:t>
            </a:r>
          </a:p>
        </p:txBody>
      </p:sp>
      <p:sp>
        <p:nvSpPr>
          <p:cNvPr id="13" name="AutoShape 15"/>
          <p:cNvSpPr>
            <a:spLocks noChangeArrowheads="1"/>
          </p:cNvSpPr>
          <p:nvPr/>
        </p:nvSpPr>
        <p:spPr bwMode="auto">
          <a:xfrm>
            <a:off x="796925" y="4008438"/>
            <a:ext cx="1495425" cy="482600"/>
          </a:xfrm>
          <a:prstGeom prst="bevel">
            <a:avLst>
              <a:gd name="adj" fmla="val 12500"/>
            </a:avLst>
          </a:prstGeom>
          <a:gradFill rotWithShape="1">
            <a:gsLst>
              <a:gs pos="0">
                <a:srgbClr val="33CCFF"/>
              </a:gs>
              <a:gs pos="100000">
                <a:srgbClr val="33CCFF">
                  <a:gamma/>
                  <a:shade val="45882"/>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ko-KR" altLang="en-US" sz="3200" b="1" i="0">
                <a:solidFill>
                  <a:srgbClr val="FFFFFF"/>
                </a:solidFill>
                <a:effectLst>
                  <a:outerShdw blurRad="38100" dist="38100" dir="2700000" algn="tl">
                    <a:srgbClr val="000000"/>
                  </a:outerShdw>
                </a:effectLst>
                <a:latin typeface="黑体" pitchFamily="2" charset="-122"/>
                <a:ea typeface="黑体" pitchFamily="2" charset="-122"/>
                <a:cs typeface="HY헤드라인M"/>
              </a:rPr>
              <a:t> </a:t>
            </a:r>
            <a:r>
              <a:rPr kumimoji="1" lang="en-US" altLang="zh-CN" sz="3200" b="1" i="0">
                <a:solidFill>
                  <a:srgbClr val="FFFFFF"/>
                </a:solidFill>
                <a:effectLst>
                  <a:outerShdw blurRad="38100" dist="38100" dir="2700000" algn="tl">
                    <a:srgbClr val="000000"/>
                  </a:outerShdw>
                </a:effectLst>
                <a:latin typeface="黑体" pitchFamily="2" charset="-122"/>
                <a:ea typeface="黑体" pitchFamily="2" charset="-122"/>
                <a:cs typeface="HY헤드라인M"/>
              </a:rPr>
              <a:t>when</a:t>
            </a:r>
          </a:p>
        </p:txBody>
      </p:sp>
      <p:sp>
        <p:nvSpPr>
          <p:cNvPr id="14" name="Line 18"/>
          <p:cNvSpPr>
            <a:spLocks noChangeShapeType="1"/>
          </p:cNvSpPr>
          <p:nvPr/>
        </p:nvSpPr>
        <p:spPr bwMode="auto">
          <a:xfrm flipV="1">
            <a:off x="633413" y="2255838"/>
            <a:ext cx="7862887" cy="31750"/>
          </a:xfrm>
          <a:prstGeom prst="line">
            <a:avLst/>
          </a:prstGeom>
          <a:noFill/>
          <a:ln w="9525">
            <a:solidFill>
              <a:srgbClr val="FFFFFF"/>
            </a:solidFill>
            <a:round/>
            <a:headEnd/>
            <a:tailEnd/>
          </a:ln>
          <a:effectLst/>
        </p:spPr>
        <p:txBody>
          <a:bodyPr/>
          <a:lstStyle/>
          <a:p>
            <a:endParaRPr lang="zh-CN" altLang="en-US" i="0"/>
          </a:p>
        </p:txBody>
      </p:sp>
      <p:sp>
        <p:nvSpPr>
          <p:cNvPr id="15" name="Line 19"/>
          <p:cNvSpPr>
            <a:spLocks noChangeShapeType="1"/>
          </p:cNvSpPr>
          <p:nvPr/>
        </p:nvSpPr>
        <p:spPr bwMode="auto">
          <a:xfrm>
            <a:off x="633413" y="3732213"/>
            <a:ext cx="7862887" cy="36512"/>
          </a:xfrm>
          <a:prstGeom prst="line">
            <a:avLst/>
          </a:prstGeom>
          <a:noFill/>
          <a:ln w="9525">
            <a:solidFill>
              <a:srgbClr val="FFFFFF"/>
            </a:solidFill>
            <a:round/>
            <a:headEnd/>
            <a:tailEnd/>
          </a:ln>
          <a:effectLst/>
        </p:spPr>
        <p:txBody>
          <a:bodyPr/>
          <a:lstStyle/>
          <a:p>
            <a:endParaRPr lang="zh-CN" altLang="en-US" i="0"/>
          </a:p>
        </p:txBody>
      </p:sp>
      <p:sp>
        <p:nvSpPr>
          <p:cNvPr id="16" name="AutoShape 21"/>
          <p:cNvSpPr>
            <a:spLocks noChangeArrowheads="1"/>
          </p:cNvSpPr>
          <p:nvPr/>
        </p:nvSpPr>
        <p:spPr bwMode="auto">
          <a:xfrm>
            <a:off x="808038" y="1797050"/>
            <a:ext cx="1495425" cy="482600"/>
          </a:xfrm>
          <a:prstGeom prst="bevel">
            <a:avLst>
              <a:gd name="adj" fmla="val 12500"/>
            </a:avLst>
          </a:prstGeom>
          <a:gradFill rotWithShape="1">
            <a:gsLst>
              <a:gs pos="0">
                <a:srgbClr val="33CCFF"/>
              </a:gs>
              <a:gs pos="100000">
                <a:srgbClr val="33CCFF">
                  <a:gamma/>
                  <a:shade val="45882"/>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ko-KR" altLang="en-US" sz="3200" b="1" i="0">
                <a:solidFill>
                  <a:srgbClr val="FFFFFF"/>
                </a:solidFill>
                <a:effectLst>
                  <a:outerShdw blurRad="38100" dist="38100" dir="2700000" algn="tl">
                    <a:srgbClr val="000000"/>
                  </a:outerShdw>
                </a:effectLst>
                <a:latin typeface="黑体" pitchFamily="2" charset="-122"/>
                <a:ea typeface="黑体" pitchFamily="2" charset="-122"/>
                <a:cs typeface="HY헤드라인M"/>
              </a:rPr>
              <a:t> </a:t>
            </a:r>
            <a:r>
              <a:rPr kumimoji="1" lang="en-US" altLang="zh-CN" sz="3200" b="1" i="0">
                <a:solidFill>
                  <a:srgbClr val="FFFFFF"/>
                </a:solidFill>
                <a:effectLst>
                  <a:outerShdw blurRad="38100" dist="38100" dir="2700000" algn="tl">
                    <a:srgbClr val="000000"/>
                  </a:outerShdw>
                </a:effectLst>
                <a:latin typeface="黑体" pitchFamily="2" charset="-122"/>
                <a:ea typeface="黑体" pitchFamily="2" charset="-122"/>
                <a:cs typeface="HY헤드라인M"/>
              </a:rPr>
              <a:t>why</a:t>
            </a:r>
          </a:p>
        </p:txBody>
      </p:sp>
      <p:sp>
        <p:nvSpPr>
          <p:cNvPr id="17" name="Rectangle 22"/>
          <p:cNvSpPr>
            <a:spLocks noChangeArrowheads="1"/>
          </p:cNvSpPr>
          <p:nvPr/>
        </p:nvSpPr>
        <p:spPr bwMode="auto">
          <a:xfrm>
            <a:off x="2428875" y="1654175"/>
            <a:ext cx="4630738" cy="685800"/>
          </a:xfrm>
          <a:prstGeom prst="rect">
            <a:avLst/>
          </a:prstGeom>
          <a:noFill/>
          <a:ln w="9525">
            <a:noFill/>
            <a:miter lim="800000"/>
            <a:headEnd/>
            <a:tailEnd/>
          </a:ln>
          <a:effectLst>
            <a:outerShdw dist="17961" dir="13500000" algn="ctr" rotWithShape="0">
              <a:schemeClr val="bg1"/>
            </a:outerShdw>
          </a:effectLst>
        </p:spPr>
        <p:txBody>
          <a:bodyPr wrap="none" anchor="ctr"/>
          <a:lstStyle/>
          <a:p>
            <a:pPr latinLnBrk="1"/>
            <a:r>
              <a:rPr lang="zh-CN" altLang="en-US" sz="2200" b="1" i="0">
                <a:ea typeface="黑体" pitchFamily="2" charset="-122"/>
              </a:rPr>
              <a:t>为什么要进行这些测试</a:t>
            </a:r>
          </a:p>
        </p:txBody>
      </p:sp>
      <p:sp>
        <p:nvSpPr>
          <p:cNvPr id="18" name="Rectangle 23"/>
          <p:cNvSpPr>
            <a:spLocks noChangeArrowheads="1"/>
          </p:cNvSpPr>
          <p:nvPr/>
        </p:nvSpPr>
        <p:spPr bwMode="auto">
          <a:xfrm>
            <a:off x="2428875" y="3111500"/>
            <a:ext cx="4986338" cy="685800"/>
          </a:xfrm>
          <a:prstGeom prst="rect">
            <a:avLst/>
          </a:prstGeom>
          <a:noFill/>
          <a:ln w="9525">
            <a:noFill/>
            <a:miter lim="800000"/>
            <a:headEnd/>
            <a:tailEnd/>
          </a:ln>
          <a:effectLst>
            <a:outerShdw dist="17961" dir="13500000" algn="ctr" rotWithShape="0">
              <a:schemeClr val="bg1"/>
            </a:outerShdw>
          </a:effectLst>
        </p:spPr>
        <p:txBody>
          <a:bodyPr wrap="none" anchor="ctr"/>
          <a:lstStyle/>
          <a:p>
            <a:pPr latinLnBrk="1"/>
            <a:r>
              <a:rPr lang="zh-CN" altLang="en-US" sz="2200" b="1" i="0">
                <a:ea typeface="黑体" pitchFamily="2" charset="-122"/>
              </a:rPr>
              <a:t>相应文档，缺陷的存放位置，测试环境等</a:t>
            </a:r>
          </a:p>
        </p:txBody>
      </p:sp>
      <p:sp>
        <p:nvSpPr>
          <p:cNvPr id="19" name="Rectangle 24"/>
          <p:cNvSpPr>
            <a:spLocks noChangeArrowheads="1"/>
          </p:cNvSpPr>
          <p:nvPr/>
        </p:nvSpPr>
        <p:spPr bwMode="auto">
          <a:xfrm>
            <a:off x="2428875" y="3876675"/>
            <a:ext cx="5283200" cy="685800"/>
          </a:xfrm>
          <a:prstGeom prst="rect">
            <a:avLst/>
          </a:prstGeom>
          <a:noFill/>
          <a:ln w="9525">
            <a:noFill/>
            <a:miter lim="800000"/>
            <a:headEnd/>
            <a:tailEnd/>
          </a:ln>
          <a:effectLst>
            <a:outerShdw dist="17961" dir="13500000" algn="ctr" rotWithShape="0">
              <a:schemeClr val="bg1"/>
            </a:outerShdw>
          </a:effectLst>
        </p:spPr>
        <p:txBody>
          <a:bodyPr wrap="none" anchor="ctr"/>
          <a:lstStyle/>
          <a:p>
            <a:pPr latinLnBrk="1"/>
            <a:r>
              <a:rPr lang="zh-CN" altLang="en-US" sz="2200" b="1" i="0">
                <a:ea typeface="黑体" pitchFamily="2" charset="-122"/>
              </a:rPr>
              <a:t>测试不同阶段的起止时间</a:t>
            </a:r>
          </a:p>
        </p:txBody>
      </p:sp>
      <p:sp>
        <p:nvSpPr>
          <p:cNvPr id="20" name="Rectangle 25"/>
          <p:cNvSpPr>
            <a:spLocks noChangeArrowheads="1"/>
          </p:cNvSpPr>
          <p:nvPr/>
        </p:nvSpPr>
        <p:spPr bwMode="auto">
          <a:xfrm>
            <a:off x="2428875" y="2378075"/>
            <a:ext cx="4778375" cy="685800"/>
          </a:xfrm>
          <a:prstGeom prst="rect">
            <a:avLst/>
          </a:prstGeom>
          <a:noFill/>
          <a:ln w="9525">
            <a:noFill/>
            <a:miter lim="800000"/>
            <a:headEnd/>
            <a:tailEnd/>
          </a:ln>
          <a:effectLst>
            <a:outerShdw dist="17961" dir="13500000" algn="ctr" rotWithShape="0">
              <a:schemeClr val="bg1"/>
            </a:outerShdw>
          </a:effectLst>
        </p:spPr>
        <p:txBody>
          <a:bodyPr wrap="none" anchor="ctr"/>
          <a:lstStyle/>
          <a:p>
            <a:pPr latinLnBrk="1"/>
            <a:r>
              <a:rPr lang="zh-CN" altLang="en-US" sz="2200" b="1" i="0">
                <a:ea typeface="黑体" pitchFamily="2" charset="-122"/>
              </a:rPr>
              <a:t>测试哪些方面，不同阶段的工作内容</a:t>
            </a:r>
          </a:p>
        </p:txBody>
      </p:sp>
      <p:sp>
        <p:nvSpPr>
          <p:cNvPr id="21" name="Rectangle 6"/>
          <p:cNvSpPr>
            <a:spLocks noChangeArrowheads="1"/>
          </p:cNvSpPr>
          <p:nvPr/>
        </p:nvSpPr>
        <p:spPr bwMode="auto">
          <a:xfrm>
            <a:off x="884238" y="4632325"/>
            <a:ext cx="7489825" cy="566738"/>
          </a:xfrm>
          <a:prstGeom prst="rect">
            <a:avLst/>
          </a:prstGeom>
          <a:gradFill rotWithShape="0">
            <a:gsLst>
              <a:gs pos="0">
                <a:srgbClr val="33CCFF">
                  <a:alpha val="39998"/>
                </a:srgbClr>
              </a:gs>
              <a:gs pos="100000">
                <a:srgbClr val="FFFFFF">
                  <a:alpha val="89998"/>
                </a:srgbClr>
              </a:gs>
            </a:gsLst>
            <a:lin ang="2700000" scaled="1"/>
          </a:gradFill>
          <a:ln w="9525">
            <a:miter lim="800000"/>
            <a:headEnd/>
            <a:tailEnd/>
          </a:ln>
          <a:effectLst/>
          <a:scene3d>
            <a:camera prst="legacyObliqueTopRight"/>
            <a:lightRig rig="legacyFlat4" dir="b"/>
          </a:scene3d>
          <a:sp3d extrusionH="100000" prstMaterial="legacyMatte">
            <a:bevelT w="13500" h="13500" prst="angle"/>
            <a:bevelB w="13500" h="13500" prst="angle"/>
            <a:extrusionClr>
              <a:srgbClr val="66CCFF"/>
            </a:extrusionClr>
          </a:sp3d>
        </p:spPr>
        <p:txBody>
          <a:bodyPr wrap="none" anchor="ctr">
            <a:flatTx/>
          </a:bodyPr>
          <a:lstStyle/>
          <a:p>
            <a:endParaRPr lang="zh-CN" altLang="zh-CN" sz="2000" b="1" i="0">
              <a:latin typeface="黑体" pitchFamily="2" charset="-122"/>
              <a:ea typeface="黑体" pitchFamily="2" charset="-122"/>
            </a:endParaRPr>
          </a:p>
        </p:txBody>
      </p:sp>
      <p:sp>
        <p:nvSpPr>
          <p:cNvPr id="22" name="Line 11"/>
          <p:cNvSpPr>
            <a:spLocks noChangeShapeType="1"/>
          </p:cNvSpPr>
          <p:nvPr/>
        </p:nvSpPr>
        <p:spPr bwMode="auto">
          <a:xfrm flipV="1">
            <a:off x="687388" y="5903913"/>
            <a:ext cx="7786687" cy="3175"/>
          </a:xfrm>
          <a:prstGeom prst="line">
            <a:avLst/>
          </a:prstGeom>
          <a:noFill/>
          <a:ln w="9525">
            <a:solidFill>
              <a:srgbClr val="FFFFFF"/>
            </a:solidFill>
            <a:round/>
            <a:headEnd/>
            <a:tailEnd/>
          </a:ln>
          <a:effectLst/>
        </p:spPr>
        <p:txBody>
          <a:bodyPr/>
          <a:lstStyle/>
          <a:p>
            <a:endParaRPr lang="zh-CN" altLang="en-US" i="0"/>
          </a:p>
        </p:txBody>
      </p:sp>
      <p:sp>
        <p:nvSpPr>
          <p:cNvPr id="23" name="AutoShape 13"/>
          <p:cNvSpPr>
            <a:spLocks noChangeArrowheads="1"/>
          </p:cNvSpPr>
          <p:nvPr/>
        </p:nvSpPr>
        <p:spPr bwMode="auto">
          <a:xfrm>
            <a:off x="771525" y="4705350"/>
            <a:ext cx="1495425" cy="482600"/>
          </a:xfrm>
          <a:prstGeom prst="bevel">
            <a:avLst>
              <a:gd name="adj" fmla="val 12500"/>
            </a:avLst>
          </a:prstGeom>
          <a:gradFill rotWithShape="1">
            <a:gsLst>
              <a:gs pos="0">
                <a:srgbClr val="33CCFF"/>
              </a:gs>
              <a:gs pos="100000">
                <a:srgbClr val="33CCFF">
                  <a:gamma/>
                  <a:shade val="45882"/>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ko-KR" altLang="en-US" sz="3200" b="1" i="0">
                <a:solidFill>
                  <a:srgbClr val="FFFFFF"/>
                </a:solidFill>
                <a:effectLst>
                  <a:outerShdw blurRad="38100" dist="38100" dir="2700000" algn="tl">
                    <a:srgbClr val="000000"/>
                  </a:outerShdw>
                </a:effectLst>
                <a:latin typeface="黑体" pitchFamily="2" charset="-122"/>
                <a:ea typeface="黑体" pitchFamily="2" charset="-122"/>
                <a:cs typeface="HY헤드라인M"/>
              </a:rPr>
              <a:t> </a:t>
            </a:r>
            <a:r>
              <a:rPr kumimoji="1" lang="en-US" altLang="zh-CN" sz="3200" b="1" i="0">
                <a:solidFill>
                  <a:srgbClr val="FFFFFF"/>
                </a:solidFill>
                <a:effectLst>
                  <a:outerShdw blurRad="38100" dist="38100" dir="2700000" algn="tl">
                    <a:srgbClr val="000000"/>
                  </a:outerShdw>
                </a:effectLst>
                <a:latin typeface="黑体" pitchFamily="2" charset="-122"/>
                <a:ea typeface="黑体" pitchFamily="2" charset="-122"/>
                <a:cs typeface="HY헤드라인M"/>
              </a:rPr>
              <a:t>who</a:t>
            </a:r>
          </a:p>
        </p:txBody>
      </p:sp>
      <p:sp>
        <p:nvSpPr>
          <p:cNvPr id="24" name="Line 19"/>
          <p:cNvSpPr>
            <a:spLocks noChangeShapeType="1"/>
          </p:cNvSpPr>
          <p:nvPr/>
        </p:nvSpPr>
        <p:spPr bwMode="auto">
          <a:xfrm>
            <a:off x="457200" y="5181600"/>
            <a:ext cx="7862888" cy="36513"/>
          </a:xfrm>
          <a:prstGeom prst="line">
            <a:avLst/>
          </a:prstGeom>
          <a:noFill/>
          <a:ln w="9525">
            <a:solidFill>
              <a:srgbClr val="FFFFFF"/>
            </a:solidFill>
            <a:round/>
            <a:headEnd/>
            <a:tailEnd/>
          </a:ln>
          <a:effectLst/>
        </p:spPr>
        <p:txBody>
          <a:bodyPr/>
          <a:lstStyle/>
          <a:p>
            <a:endParaRPr lang="zh-CN" altLang="en-US" i="0"/>
          </a:p>
        </p:txBody>
      </p:sp>
      <p:sp>
        <p:nvSpPr>
          <p:cNvPr id="25" name="Rectangle 23"/>
          <p:cNvSpPr>
            <a:spLocks noChangeArrowheads="1"/>
          </p:cNvSpPr>
          <p:nvPr/>
        </p:nvSpPr>
        <p:spPr bwMode="auto">
          <a:xfrm>
            <a:off x="2397125" y="4560888"/>
            <a:ext cx="4986338" cy="685800"/>
          </a:xfrm>
          <a:prstGeom prst="rect">
            <a:avLst/>
          </a:prstGeom>
          <a:noFill/>
          <a:ln w="9525">
            <a:noFill/>
            <a:miter lim="800000"/>
            <a:headEnd/>
            <a:tailEnd/>
          </a:ln>
          <a:effectLst>
            <a:outerShdw dist="17961" dir="13500000" algn="ctr" rotWithShape="0">
              <a:schemeClr val="bg1"/>
            </a:outerShdw>
          </a:effectLst>
        </p:spPr>
        <p:txBody>
          <a:bodyPr wrap="none" anchor="ctr"/>
          <a:lstStyle/>
          <a:p>
            <a:pPr latinLnBrk="1"/>
            <a:r>
              <a:rPr lang="zh-CN" altLang="en-US" sz="2100" b="1" i="0">
                <a:ea typeface="黑体" pitchFamily="2" charset="-122"/>
              </a:rPr>
              <a:t>项目有关人员组成，安排哪些测试人员进行测试</a:t>
            </a:r>
          </a:p>
        </p:txBody>
      </p:sp>
      <p:sp>
        <p:nvSpPr>
          <p:cNvPr id="26" name="Rectangle 6"/>
          <p:cNvSpPr>
            <a:spLocks noChangeArrowheads="1"/>
          </p:cNvSpPr>
          <p:nvPr/>
        </p:nvSpPr>
        <p:spPr bwMode="auto">
          <a:xfrm>
            <a:off x="884238" y="5329238"/>
            <a:ext cx="7489825" cy="566737"/>
          </a:xfrm>
          <a:prstGeom prst="rect">
            <a:avLst/>
          </a:prstGeom>
          <a:gradFill rotWithShape="0">
            <a:gsLst>
              <a:gs pos="0">
                <a:srgbClr val="33CCFF">
                  <a:alpha val="39998"/>
                </a:srgbClr>
              </a:gs>
              <a:gs pos="100000">
                <a:srgbClr val="FFFFFF">
                  <a:alpha val="89998"/>
                </a:srgbClr>
              </a:gs>
            </a:gsLst>
            <a:lin ang="2700000" scaled="1"/>
          </a:gradFill>
          <a:ln w="9525">
            <a:miter lim="800000"/>
            <a:headEnd/>
            <a:tailEnd/>
          </a:ln>
          <a:effectLst/>
          <a:scene3d>
            <a:camera prst="legacyObliqueTopRight"/>
            <a:lightRig rig="legacyFlat4" dir="b"/>
          </a:scene3d>
          <a:sp3d extrusionH="100000" prstMaterial="legacyMatte">
            <a:bevelT w="13500" h="13500" prst="angle"/>
            <a:bevelB w="13500" h="13500" prst="angle"/>
            <a:extrusionClr>
              <a:srgbClr val="66CCFF"/>
            </a:extrusionClr>
          </a:sp3d>
        </p:spPr>
        <p:txBody>
          <a:bodyPr wrap="none" anchor="ctr">
            <a:flatTx/>
          </a:bodyPr>
          <a:lstStyle/>
          <a:p>
            <a:endParaRPr lang="zh-CN" altLang="zh-CN" sz="2000" b="1" i="0">
              <a:latin typeface="黑体" pitchFamily="2" charset="-122"/>
              <a:ea typeface="黑体" pitchFamily="2" charset="-122"/>
            </a:endParaRPr>
          </a:p>
        </p:txBody>
      </p:sp>
      <p:sp>
        <p:nvSpPr>
          <p:cNvPr id="27" name="AutoShape 13"/>
          <p:cNvSpPr>
            <a:spLocks noChangeArrowheads="1"/>
          </p:cNvSpPr>
          <p:nvPr/>
        </p:nvSpPr>
        <p:spPr bwMode="auto">
          <a:xfrm>
            <a:off x="773113" y="5402263"/>
            <a:ext cx="1495425" cy="482600"/>
          </a:xfrm>
          <a:prstGeom prst="bevel">
            <a:avLst>
              <a:gd name="adj" fmla="val 12500"/>
            </a:avLst>
          </a:prstGeom>
          <a:solidFill>
            <a:srgbClr val="0000FF"/>
          </a:solidFill>
          <a:ln w="9525">
            <a:noFill/>
            <a:miter lim="800000"/>
            <a:headEnd/>
            <a:tailEnd/>
          </a:ln>
          <a:effectLst/>
        </p:spPr>
        <p:txBody>
          <a:bodyPr wrap="none" anchor="ctr"/>
          <a:lstStyle/>
          <a:p>
            <a:pPr algn="ctr" latinLnBrk="1"/>
            <a:r>
              <a:rPr kumimoji="1" lang="ko-KR" altLang="en-US" sz="3200" b="1" i="0">
                <a:solidFill>
                  <a:srgbClr val="FFFFFF"/>
                </a:solidFill>
                <a:effectLst>
                  <a:outerShdw blurRad="38100" dist="38100" dir="2700000" algn="tl">
                    <a:srgbClr val="000000"/>
                  </a:outerShdw>
                </a:effectLst>
                <a:latin typeface="黑体" pitchFamily="2" charset="-122"/>
                <a:ea typeface="黑体" pitchFamily="2" charset="-122"/>
                <a:cs typeface="HY헤드라인M"/>
              </a:rPr>
              <a:t> </a:t>
            </a:r>
            <a:r>
              <a:rPr kumimoji="1" lang="en-US" altLang="zh-CN" sz="3200" b="1" i="0">
                <a:solidFill>
                  <a:srgbClr val="FFFFFF"/>
                </a:solidFill>
                <a:effectLst>
                  <a:outerShdw blurRad="38100" dist="38100" dir="2700000" algn="tl">
                    <a:srgbClr val="000000"/>
                  </a:outerShdw>
                </a:effectLst>
                <a:latin typeface="黑体" pitchFamily="2" charset="-122"/>
                <a:ea typeface="黑体" pitchFamily="2" charset="-122"/>
                <a:cs typeface="HY헤드라인M"/>
              </a:rPr>
              <a:t>how</a:t>
            </a:r>
          </a:p>
        </p:txBody>
      </p:sp>
      <p:sp>
        <p:nvSpPr>
          <p:cNvPr id="28" name="Rectangle 23"/>
          <p:cNvSpPr>
            <a:spLocks noChangeArrowheads="1"/>
          </p:cNvSpPr>
          <p:nvPr/>
        </p:nvSpPr>
        <p:spPr bwMode="auto">
          <a:xfrm>
            <a:off x="2397125" y="5257800"/>
            <a:ext cx="4986338" cy="685800"/>
          </a:xfrm>
          <a:prstGeom prst="rect">
            <a:avLst/>
          </a:prstGeom>
          <a:noFill/>
          <a:ln w="9525">
            <a:noFill/>
            <a:miter lim="800000"/>
            <a:headEnd/>
            <a:tailEnd/>
          </a:ln>
          <a:effectLst>
            <a:outerShdw dist="17961" dir="13500000" algn="ctr" rotWithShape="0">
              <a:schemeClr val="bg1"/>
            </a:outerShdw>
          </a:effectLst>
        </p:spPr>
        <p:txBody>
          <a:bodyPr wrap="none" anchor="ctr"/>
          <a:lstStyle/>
          <a:p>
            <a:r>
              <a:rPr lang="zh-CN" altLang="en-US" sz="2000" b="1" i="0">
                <a:solidFill>
                  <a:srgbClr val="0000FF"/>
                </a:solidFill>
                <a:ea typeface="黑体" pitchFamily="2" charset="-122"/>
              </a:rPr>
              <a:t>如何去做，使用哪些测试工具以及测试方法进行测试</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讨论课 测试计划</a:t>
            </a:r>
          </a:p>
        </p:txBody>
      </p:sp>
      <p:sp>
        <p:nvSpPr>
          <p:cNvPr id="3" name="内容占位符 2"/>
          <p:cNvSpPr>
            <a:spLocks noGrp="1"/>
          </p:cNvSpPr>
          <p:nvPr>
            <p:ph idx="1"/>
          </p:nvPr>
        </p:nvSpPr>
        <p:spPr/>
        <p:txBody>
          <a:bodyPr/>
          <a:lstStyle/>
          <a:p>
            <a:r>
              <a:rPr lang="zh-CN" altLang="en-US" dirty="0"/>
              <a:t>制定 </a:t>
            </a:r>
            <a:r>
              <a:rPr lang="zh-CN" altLang="en-US" dirty="0">
                <a:solidFill>
                  <a:srgbClr val="0000FF"/>
                </a:solidFill>
              </a:rPr>
              <a:t>系统测试计划</a:t>
            </a:r>
            <a:endParaRPr lang="en-US" altLang="zh-CN" dirty="0">
              <a:solidFill>
                <a:srgbClr val="0000FF"/>
              </a:solidFill>
            </a:endParaRPr>
          </a:p>
          <a:p>
            <a:r>
              <a:rPr lang="zh-CN" altLang="en-US" dirty="0"/>
              <a:t>参考教材例子 出差管理系统测试计划</a:t>
            </a:r>
            <a:endParaRPr lang="en-US" altLang="zh-CN" dirty="0"/>
          </a:p>
          <a:p>
            <a:r>
              <a:rPr lang="zh-CN" altLang="en-US" dirty="0"/>
              <a:t>内容包括：</a:t>
            </a:r>
            <a:endParaRPr lang="en-US" altLang="zh-CN" dirty="0"/>
          </a:p>
          <a:p>
            <a:pPr lvl="1"/>
            <a:r>
              <a:rPr lang="zh-CN" altLang="en-US" dirty="0"/>
              <a:t>测试目标、测试范围、测试策略（重点是方法、工具、测试数据）、测试人员安排、测试进度安排、测试风险等</a:t>
            </a:r>
            <a:endParaRPr lang="en-US" altLang="zh-CN" dirty="0"/>
          </a:p>
          <a:p>
            <a:r>
              <a:rPr lang="zh-CN" altLang="en-US" dirty="0"/>
              <a:t>要求</a:t>
            </a:r>
            <a:endParaRPr lang="en-US" altLang="zh-CN" dirty="0"/>
          </a:p>
          <a:p>
            <a:pPr lvl="1"/>
            <a:r>
              <a:rPr lang="zh-CN" altLang="en-US" dirty="0"/>
              <a:t>结合项目实际</a:t>
            </a:r>
            <a:endParaRPr lang="en-US" altLang="zh-CN" dirty="0"/>
          </a:p>
          <a:p>
            <a:pPr lvl="1"/>
            <a:r>
              <a:rPr lang="zh-CN" altLang="en-US" dirty="0"/>
              <a:t>描述要细致</a:t>
            </a:r>
          </a:p>
        </p:txBody>
      </p:sp>
      <p:sp>
        <p:nvSpPr>
          <p:cNvPr id="4" name="页脚占位符 3"/>
          <p:cNvSpPr>
            <a:spLocks noGrp="1"/>
          </p:cNvSpPr>
          <p:nvPr>
            <p:ph type="ftr" sz="quarter" idx="10"/>
          </p:nvPr>
        </p:nvSpPr>
        <p:spPr/>
        <p:txBody>
          <a:bodyPr/>
          <a:lstStyle/>
          <a:p>
            <a:pPr>
              <a:defRPr/>
            </a:pPr>
            <a:fld id="{935ACEE4-9683-479C-B58E-6BB6413CFE59}" type="slidenum">
              <a:rPr lang="en-US" altLang="zh-CN" smtClean="0"/>
              <a:pPr>
                <a:defRPr/>
              </a:pPr>
              <a:t>90</a:t>
            </a:fld>
            <a:endParaRPr lang="en-US" altLang="zh-CN"/>
          </a:p>
        </p:txBody>
      </p:sp>
    </p:spTree>
    <p:extLst>
      <p:ext uri="{BB962C8B-B14F-4D97-AF65-F5344CB8AC3E}">
        <p14:creationId xmlns:p14="http://schemas.microsoft.com/office/powerpoint/2010/main" val="3557775491"/>
      </p:ext>
    </p:extLst>
  </p:cSld>
  <p:clrMapOvr>
    <a:masterClrMapping/>
  </p:clrMapOvr>
  <p:transition spd="med"/>
</p:sld>
</file>

<file path=ppt/theme/theme1.xml><?xml version="1.0" encoding="utf-8"?>
<a:theme xmlns:a="http://schemas.openxmlformats.org/drawingml/2006/main" name="翰子昂 PPT母版">
  <a:themeElements>
    <a:clrScheme name="翰子昂 PPT母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翰子昂 PPT母版">
      <a:majorFont>
        <a:latin typeface="Arial"/>
        <a:ea typeface="宋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1"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1" u="none" strike="noStrike" cap="none" normalizeH="0" baseline="0" smtClean="0">
            <a:ln>
              <a:noFill/>
            </a:ln>
            <a:solidFill>
              <a:schemeClr val="tx1"/>
            </a:solidFill>
            <a:effectLst/>
            <a:latin typeface="Arial" charset="0"/>
            <a:ea typeface="宋体" pitchFamily="2" charset="-122"/>
          </a:defRPr>
        </a:defPPr>
      </a:lstStyle>
    </a:lnDef>
    <a:txDef>
      <a:spPr>
        <a:noFill/>
      </a:spPr>
      <a:bodyPr wrap="none" rtlCol="0">
        <a:spAutoFit/>
      </a:bodyPr>
      <a:lstStyle>
        <a:defPPr algn="l">
          <a:lnSpc>
            <a:spcPct val="130000"/>
          </a:lnSpc>
          <a:defRPr kumimoji="1" sz="2000" b="1" i="0" dirty="0" smtClean="0">
            <a:solidFill>
              <a:srgbClr val="006600"/>
            </a:solidFill>
            <a:latin typeface="Kaiti SC" panose="02010600040101010101" pitchFamily="2" charset="-122"/>
            <a:ea typeface="Kaiti SC" panose="02010600040101010101" pitchFamily="2" charset="-122"/>
          </a:defRPr>
        </a:defPPr>
      </a:lstStyle>
    </a:txDef>
  </a:objectDefaults>
  <a:extraClrSchemeLst>
    <a:extraClrScheme>
      <a:clrScheme name="翰子昂 PPT母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翰子昂 PPT母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翰子昂 PPT母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翰子昂 PPT母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翰子昂 PPT母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翰子昂 PPT母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翰子昂 PPT母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翰子昂 PPT母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翰子昂 PPT母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翰子昂 PPT母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翰子昂 PPT母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翰子昂 PPT母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57252</TotalTime>
  <Words>6301</Words>
  <Application>Microsoft Macintosh PowerPoint</Application>
  <PresentationFormat>全屏显示(4:3)</PresentationFormat>
  <Paragraphs>871</Paragraphs>
  <Slides>90</Slides>
  <Notes>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90</vt:i4>
      </vt:variant>
    </vt:vector>
  </HeadingPairs>
  <TitlesOfParts>
    <vt:vector size="108" baseType="lpstr">
      <vt:lpstr>Kaiti SC</vt:lpstr>
      <vt:lpstr>仿宋</vt:lpstr>
      <vt:lpstr>华文中宋</vt:lpstr>
      <vt:lpstr>华文楷体</vt:lpstr>
      <vt:lpstr>宋体</vt:lpstr>
      <vt:lpstr>楷体</vt:lpstr>
      <vt:lpstr>楷体_GB2312</vt:lpstr>
      <vt:lpstr>黑体</vt:lpstr>
      <vt:lpstr>Arial</vt:lpstr>
      <vt:lpstr>Bodoni MT Black</vt:lpstr>
      <vt:lpstr>Calibri</vt:lpstr>
      <vt:lpstr>Cambria</vt:lpstr>
      <vt:lpstr>Tahoma</vt:lpstr>
      <vt:lpstr>Times New Roman</vt:lpstr>
      <vt:lpstr>Wingdings</vt:lpstr>
      <vt:lpstr>翰子昂 PPT母版</vt:lpstr>
      <vt:lpstr>剪辑</vt:lpstr>
      <vt:lpstr>Document</vt:lpstr>
      <vt:lpstr>第3章 软件测试计划</vt:lpstr>
      <vt:lpstr>软件测试流程</vt:lpstr>
      <vt:lpstr>管理学中的计划</vt:lpstr>
      <vt:lpstr>什么是测试计划？</vt:lpstr>
      <vt:lpstr>什么是测试计划？</vt:lpstr>
      <vt:lpstr>软件测试计划的作用</vt:lpstr>
      <vt:lpstr>软件测试计划的目标</vt:lpstr>
      <vt:lpstr>测试计划的要素</vt:lpstr>
      <vt:lpstr>测试计划的内容</vt:lpstr>
      <vt:lpstr>测试计划的制定过程</vt:lpstr>
      <vt:lpstr>测试计划的制定过程</vt:lpstr>
      <vt:lpstr>PowerPoint 演示文稿</vt:lpstr>
      <vt:lpstr>PowerPoint 演示文稿</vt:lpstr>
      <vt:lpstr>PowerPoint 演示文稿</vt:lpstr>
      <vt:lpstr>分析和测试软件需求</vt:lpstr>
      <vt:lpstr>什么是测试需求？</vt:lpstr>
      <vt:lpstr>测试案例：水杯测试</vt:lpstr>
      <vt:lpstr>测试案例：水杯测试</vt:lpstr>
      <vt:lpstr>水杯测试（补充）</vt:lpstr>
      <vt:lpstr>水杯测试（补充）</vt:lpstr>
      <vt:lpstr>水杯测试（补充）</vt:lpstr>
      <vt:lpstr>测试需求分析过程</vt:lpstr>
      <vt:lpstr>测试需求案例</vt:lpstr>
      <vt:lpstr>测试需求分析</vt:lpstr>
      <vt:lpstr>测试要点分析实例—原始需求</vt:lpstr>
      <vt:lpstr>分析质量特性实例</vt:lpstr>
      <vt:lpstr>测试要点分析实例—测试要点</vt:lpstr>
      <vt:lpstr>PowerPoint 演示文稿</vt:lpstr>
      <vt:lpstr>测试要点分析实例—测试要点</vt:lpstr>
      <vt:lpstr>测试需求跟踪矩阵实例</vt:lpstr>
      <vt:lpstr>测试计划的制定过程</vt:lpstr>
      <vt:lpstr>测试策略</vt:lpstr>
      <vt:lpstr>确定测试范围</vt:lpstr>
      <vt:lpstr>确定测试范围</vt:lpstr>
      <vt:lpstr>确定测试范围</vt:lpstr>
      <vt:lpstr>确定测试范围</vt:lpstr>
      <vt:lpstr>选择测试方法</vt:lpstr>
      <vt:lpstr>定义测试标准</vt:lpstr>
      <vt:lpstr>定义测试标准</vt:lpstr>
      <vt:lpstr>定义测试标准</vt:lpstr>
      <vt:lpstr>定义测试标准</vt:lpstr>
      <vt:lpstr>定义测试标准</vt:lpstr>
      <vt:lpstr>选择测试工具</vt:lpstr>
      <vt:lpstr>测试计划的制定过程</vt:lpstr>
      <vt:lpstr>测试环境</vt:lpstr>
      <vt:lpstr>测试环境</vt:lpstr>
      <vt:lpstr>软件测试环境的要素</vt:lpstr>
      <vt:lpstr>测试环境因素表</vt:lpstr>
      <vt:lpstr>测试计划的制定过程</vt:lpstr>
      <vt:lpstr>定义测试管理</vt:lpstr>
      <vt:lpstr>定义测试管理</vt:lpstr>
      <vt:lpstr>定义测试管理</vt:lpstr>
      <vt:lpstr>定义测试管理</vt:lpstr>
      <vt:lpstr>测试计划的制定过程</vt:lpstr>
      <vt:lpstr>IEEE软件测试计划文档模板</vt:lpstr>
      <vt:lpstr>IEEE829 测试计划16大纲要</vt:lpstr>
      <vt:lpstr>IEEE829 测试计划16大纲要</vt:lpstr>
      <vt:lpstr>IEEE829 测试计划16大纲要</vt:lpstr>
      <vt:lpstr>IEEE829 测试计划16大纲要</vt:lpstr>
      <vt:lpstr>IEEE829 测试计划16大纲要</vt:lpstr>
      <vt:lpstr>IEEE829 测试计划16大纲要</vt:lpstr>
      <vt:lpstr>IEEE829 测试计划16大纲要</vt:lpstr>
      <vt:lpstr>IEEE829 测试计划16大纲要</vt:lpstr>
      <vt:lpstr>IEEE829 测试计划16大纲要</vt:lpstr>
      <vt:lpstr>IEEE829 测试计划16大纲要</vt:lpstr>
      <vt:lpstr>IEEE829 测试计划16大纲要</vt:lpstr>
      <vt:lpstr>IEEE829 测试计划16大纲要</vt:lpstr>
      <vt:lpstr>IEEE829 测试计划16大纲要</vt:lpstr>
      <vt:lpstr>IEEE829 测试计划16大纲要</vt:lpstr>
      <vt:lpstr>PowerPoint 演示文稿</vt:lpstr>
      <vt:lpstr>PowerPoint 演示文稿</vt:lpstr>
      <vt:lpstr>PowerPoint 演示文稿</vt:lpstr>
      <vt:lpstr>PowerPoint 演示文稿</vt:lpstr>
      <vt:lpstr>系统测试计划</vt:lpstr>
      <vt:lpstr>系统测试的主要范围</vt:lpstr>
      <vt:lpstr>验收测试计划</vt:lpstr>
      <vt:lpstr>系统测试/验收测试 模版案例</vt:lpstr>
      <vt:lpstr>系统测试/验收测试 模版案例</vt:lpstr>
      <vt:lpstr>系统测试/验收测试 模版案例</vt:lpstr>
      <vt:lpstr>系统测试/验收测试 模版案例</vt:lpstr>
      <vt:lpstr>系统测试/验收测试 模版案例</vt:lpstr>
      <vt:lpstr>系统测试/验收测试 模版案例</vt:lpstr>
      <vt:lpstr>系统测试/验收测试 模版案例</vt:lpstr>
      <vt:lpstr>系统测试/验收测试 模版案例</vt:lpstr>
      <vt:lpstr>系统测试/验收测试 模版案例</vt:lpstr>
      <vt:lpstr>系统测试/验收测试 模版案例</vt:lpstr>
      <vt:lpstr>敏捷开发下的测试计划可选形式</vt:lpstr>
      <vt:lpstr>PowerPoint 演示文稿</vt:lpstr>
      <vt:lpstr>PowerPoint 演示文稿</vt:lpstr>
      <vt:lpstr>讨论课 测试计划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Liu Mengxiao</cp:lastModifiedBy>
  <cp:revision>3728</cp:revision>
  <cp:lastPrinted>1601-01-01T00:00:00Z</cp:lastPrinted>
  <dcterms:created xsi:type="dcterms:W3CDTF">1601-01-01T00:00:00Z</dcterms:created>
  <dcterms:modified xsi:type="dcterms:W3CDTF">2019-04-01T03:31:51Z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