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3"/>
  </p:notesMasterIdLst>
  <p:handoutMasterIdLst>
    <p:handoutMasterId r:id="rId74"/>
  </p:handoutMasterIdLst>
  <p:sldIdLst>
    <p:sldId id="257" r:id="rId2"/>
    <p:sldId id="338" r:id="rId3"/>
    <p:sldId id="339" r:id="rId4"/>
    <p:sldId id="403" r:id="rId5"/>
    <p:sldId id="357" r:id="rId6"/>
    <p:sldId id="400" r:id="rId7"/>
    <p:sldId id="402" r:id="rId8"/>
    <p:sldId id="342" r:id="rId9"/>
    <p:sldId id="263" r:id="rId10"/>
    <p:sldId id="344" r:id="rId11"/>
    <p:sldId id="345" r:id="rId12"/>
    <p:sldId id="346" r:id="rId13"/>
    <p:sldId id="347" r:id="rId14"/>
    <p:sldId id="358" r:id="rId15"/>
    <p:sldId id="348" r:id="rId16"/>
    <p:sldId id="349" r:id="rId17"/>
    <p:sldId id="352" r:id="rId18"/>
    <p:sldId id="353" r:id="rId19"/>
    <p:sldId id="354" r:id="rId20"/>
    <p:sldId id="355" r:id="rId21"/>
    <p:sldId id="356" r:id="rId22"/>
    <p:sldId id="277" r:id="rId23"/>
    <p:sldId id="278" r:id="rId24"/>
    <p:sldId id="279" r:id="rId25"/>
    <p:sldId id="280" r:id="rId26"/>
    <p:sldId id="281" r:id="rId27"/>
    <p:sldId id="282" r:id="rId28"/>
    <p:sldId id="397" r:id="rId29"/>
    <p:sldId id="388" r:id="rId30"/>
    <p:sldId id="365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89" r:id="rId41"/>
    <p:sldId id="320" r:id="rId42"/>
    <p:sldId id="321" r:id="rId43"/>
    <p:sldId id="322" r:id="rId44"/>
    <p:sldId id="323" r:id="rId45"/>
    <p:sldId id="324" r:id="rId46"/>
    <p:sldId id="325" r:id="rId47"/>
    <p:sldId id="377" r:id="rId48"/>
    <p:sldId id="378" r:id="rId49"/>
    <p:sldId id="376" r:id="rId50"/>
    <p:sldId id="379" r:id="rId51"/>
    <p:sldId id="326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28" r:id="rId61"/>
    <p:sldId id="329" r:id="rId62"/>
    <p:sldId id="330" r:id="rId63"/>
    <p:sldId id="331" r:id="rId64"/>
    <p:sldId id="332" r:id="rId65"/>
    <p:sldId id="333" r:id="rId66"/>
    <p:sldId id="393" r:id="rId67"/>
    <p:sldId id="394" r:id="rId68"/>
    <p:sldId id="390" r:id="rId69"/>
    <p:sldId id="391" r:id="rId70"/>
    <p:sldId id="336" r:id="rId71"/>
    <p:sldId id="337" r:id="rId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CC00CC"/>
    <a:srgbClr val="A50021"/>
    <a:srgbClr val="008000"/>
    <a:srgbClr val="FF00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2" autoAdjust="0"/>
    <p:restoredTop sz="96291" autoAdjust="0"/>
  </p:normalViewPr>
  <p:slideViewPr>
    <p:cSldViewPr>
      <p:cViewPr varScale="1">
        <p:scale>
          <a:sx n="122" d="100"/>
          <a:sy n="122" d="100"/>
        </p:scale>
        <p:origin x="121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1"/>
  <c:style val="26"/>
  <c:chart>
    <c:title>
      <c:tx>
        <c:rich>
          <a:bodyPr/>
          <a:lstStyle/>
          <a:p>
            <a:pPr>
              <a:defRPr/>
            </a:pPr>
            <a:r>
              <a:rPr lang="zh-CN"/>
              <a:t>测试花费</a:t>
            </a:r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0610932475884249"/>
          <c:y val="0.21538461538461537"/>
          <c:w val="0.44212218649517676"/>
          <c:h val="0.705128205128205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测试花费</c:v>
                </c:pt>
              </c:strCache>
            </c:strRef>
          </c:tx>
          <c:dLbls>
            <c:dLbl>
              <c:idx val="0"/>
              <c:layout>
                <c:manualLayout>
                  <c:x val="-0.15416002296587927"/>
                  <c:y val="4.7004429133858321E-2"/>
                </c:manualLayout>
              </c:layout>
              <c:showLegendKey val="1"/>
              <c:showVal val="1"/>
              <c:showCatName val="1"/>
              <c:showSerName val="1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38-451F-A64B-C2A7E949DBD6}"/>
                </c:ext>
              </c:extLst>
            </c:dLbl>
            <c:dLbl>
              <c:idx val="1"/>
              <c:layout>
                <c:manualLayout>
                  <c:x val="0.15085982611548565"/>
                  <c:y val="-9.407283464566929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>
                        <a:solidFill>
                          <a:srgbClr val="FFFF00"/>
                        </a:solidFill>
                      </a:rPr>
                      <a:t>60%</a:t>
                    </a:r>
                  </a:p>
                </c:rich>
              </c:tx>
              <c:showLegendKey val="1"/>
              <c:showVal val="1"/>
              <c:showCatName val="1"/>
              <c:showSerName val="1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38-451F-A64B-C2A7E949DBD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1"/>
            <c:showVal val="1"/>
            <c:showCatName val="1"/>
            <c:showSerName val="1"/>
            <c:showPercent val="1"/>
            <c:showBubbleSize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测试用例的设计</c:v>
                </c:pt>
                <c:pt idx="1">
                  <c:v>其它方面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0.60000000000000042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38-451F-A64B-C2A7E949DBD6}"/>
            </c:ext>
          </c:extLst>
        </c:ser>
        <c:dLbls>
          <c:showLegendKey val="1"/>
          <c:showVal val="1"/>
          <c:showCatName val="1"/>
          <c:showSerName val="1"/>
          <c:showPercent val="1"/>
          <c:showBubbleSize val="1"/>
          <c:showLeaderLines val="1"/>
        </c:dLbls>
        <c:firstSliceAng val="0"/>
      </c:pieChart>
    </c:plotArea>
    <c:legend>
      <c:legendPos val="r"/>
      <c:overlay val="1"/>
    </c:legend>
    <c:plotVisOnly val="1"/>
    <c:dispBlanksAs val="zero"/>
    <c:showDLblsOverMax val="1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63A1513B-EF62-452D-AFBD-1D92002246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434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A3039C66-9D9E-4F8A-99CB-564CA662E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680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EE0C3-7ED2-44A4-8DD5-940AFA942B72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271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165850"/>
            <a:ext cx="9144000" cy="647700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021388"/>
            <a:ext cx="9144000" cy="142875"/>
          </a:xfrm>
          <a:prstGeom prst="rect">
            <a:avLst/>
          </a:prstGeom>
          <a:solidFill>
            <a:srgbClr val="09E733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i="0">
                <a:latin typeface="Times New Roman" pitchFamily="18" charset="0"/>
                <a:ea typeface="楷体_GB2312" pitchFamily="49" charset="-122"/>
              </a:rPr>
              <a:t>                                                                                                                                                         </a:t>
            </a:r>
            <a:endParaRPr lang="en-US" altLang="zh-CN" sz="14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75" y="6099175"/>
            <a:ext cx="9144000" cy="365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6021388"/>
          </a:xfrm>
          <a:prstGeom prst="rect">
            <a:avLst/>
          </a:prstGeom>
          <a:gradFill rotWithShape="1">
            <a:gsLst>
              <a:gs pos="0">
                <a:schemeClr val="bg1">
                  <a:alpha val="32001"/>
                </a:schemeClr>
              </a:gs>
              <a:gs pos="100000">
                <a:srgbClr val="09E733">
                  <a:alpha val="2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908050"/>
            <a:ext cx="9144000" cy="287338"/>
          </a:xfrm>
          <a:prstGeom prst="rect">
            <a:avLst/>
          </a:prstGeom>
          <a:gradFill rotWithShape="1">
            <a:gsLst>
              <a:gs pos="0">
                <a:schemeClr val="bg1">
                  <a:alpha val="39999"/>
                </a:schemeClr>
              </a:gs>
              <a:gs pos="100000">
                <a:srgbClr val="008000">
                  <a:alpha val="8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Picture 13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4766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 userDrawn="1"/>
        </p:nvSpPr>
        <p:spPr bwMode="auto">
          <a:xfrm>
            <a:off x="6477000" y="6302375"/>
            <a:ext cx="232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0" dirty="0">
                <a:solidFill>
                  <a:srgbClr val="008000"/>
                </a:solidFill>
                <a:latin typeface="Bodoni MT Black" pitchFamily="18" charset="0"/>
              </a:rPr>
              <a:t>软件测试</a:t>
            </a:r>
            <a:endParaRPr lang="zh-CN" altLang="en-US" sz="2400" b="1" i="0" dirty="0">
              <a:solidFill>
                <a:srgbClr val="008000"/>
              </a:solidFill>
              <a:latin typeface="Bodoni MT Black" pitchFamily="18" charset="0"/>
              <a:ea typeface="华文中宋" pitchFamily="2" charset="-122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412875"/>
            <a:ext cx="7772400" cy="2043113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DC870-2A50-4770-A0DF-2CD1CF13A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7038" y="228600"/>
            <a:ext cx="2138362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8775" y="228600"/>
            <a:ext cx="6265863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8796-CBAA-4737-A50B-4304E4CBA9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0" y="228600"/>
            <a:ext cx="6372225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8775" y="1187450"/>
            <a:ext cx="4202113" cy="4908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3288" y="1187450"/>
            <a:ext cx="4202112" cy="4908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25C10-6322-40C8-A68E-54465E7936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600"/>
              </a:spcBef>
              <a:spcAft>
                <a:spcPts val="600"/>
              </a:spcAft>
              <a:defRPr>
                <a:latin typeface="黑体" pitchFamily="49" charset="-122"/>
                <a:ea typeface="黑体" pitchFamily="49" charset="-122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b="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A8670-80E3-4031-B800-7C3A8CD167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537C3-DE40-4D70-8245-40E2CD7DD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187450"/>
            <a:ext cx="420211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3288" y="1187450"/>
            <a:ext cx="4202112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6310D-5900-4445-A439-2F81055609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8181E-E7E9-4A11-A4C8-4C0061FEDF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C332B-4BB6-42F1-9308-3FD2811F8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07A29-5ACC-4E39-8379-6F46268B7E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FFFD5-A67E-4EBD-8789-9572F19D2C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AD53-598E-4B41-97E9-3127E633CD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6248400"/>
            <a:ext cx="9144000" cy="365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100013"/>
          </a:xfrm>
          <a:prstGeom prst="rect">
            <a:avLst/>
          </a:prstGeom>
          <a:solidFill>
            <a:srgbClr val="339966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i="0">
                <a:latin typeface="Times New Roman" pitchFamily="18" charset="0"/>
                <a:ea typeface="楷体_GB2312" pitchFamily="49" charset="-122"/>
              </a:rPr>
              <a:t>                                                                                                                                                         </a:t>
            </a:r>
            <a:endParaRPr lang="en-US" altLang="zh-CN" sz="14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5486400"/>
          </a:xfrm>
          <a:prstGeom prst="rect">
            <a:avLst/>
          </a:prstGeom>
          <a:solidFill>
            <a:srgbClr val="FFF0F5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990600"/>
            <a:ext cx="85566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629400" y="6400800"/>
            <a:ext cx="216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0" dirty="0">
                <a:solidFill>
                  <a:srgbClr val="008000"/>
                </a:solidFill>
                <a:latin typeface="Bodoni MT Black" pitchFamily="18" charset="0"/>
              </a:rPr>
              <a:t>软件测试</a:t>
            </a:r>
            <a:endParaRPr lang="zh-CN" altLang="en-US" sz="2400" b="1" i="0" dirty="0">
              <a:solidFill>
                <a:srgbClr val="008000"/>
              </a:solidFill>
              <a:latin typeface="Bodoni MT Black" pitchFamily="18" charset="0"/>
              <a:ea typeface="华文中宋" pitchFamily="2" charset="-122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 rot="10800000">
            <a:off x="0" y="0"/>
            <a:ext cx="9136063" cy="762000"/>
          </a:xfrm>
          <a:prstGeom prst="rect">
            <a:avLst/>
          </a:prstGeom>
          <a:gradFill rotWithShape="1">
            <a:gsLst>
              <a:gs pos="0">
                <a:schemeClr val="bg1">
                  <a:alpha val="10001"/>
                </a:schemeClr>
              </a:gs>
              <a:gs pos="100000">
                <a:srgbClr val="09E733">
                  <a:alpha val="21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76200"/>
            <a:ext cx="6372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 rot="10800000">
            <a:off x="0" y="762000"/>
            <a:ext cx="9144000" cy="46038"/>
          </a:xfrm>
          <a:prstGeom prst="rect">
            <a:avLst/>
          </a:prstGeom>
          <a:gradFill rotWithShape="1">
            <a:gsLst>
              <a:gs pos="0">
                <a:srgbClr val="00CC00">
                  <a:alpha val="35001"/>
                </a:srgbClr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Arial" charset="0"/>
              </a:defRPr>
            </a:lvl1pPr>
          </a:lstStyle>
          <a:p>
            <a:pPr>
              <a:defRPr/>
            </a:pPr>
            <a:fld id="{05EB4528-B260-49B0-BDA6-F07DDFE0AA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ransition spd="med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70000"/>
        <a:buFont typeface="Wingdings" pitchFamily="2" charset="2"/>
        <a:buChar char="Ø"/>
        <a:defRPr sz="2400" b="1">
          <a:solidFill>
            <a:schemeClr val="accent2"/>
          </a:solidFill>
          <a:latin typeface="+mn-lt"/>
          <a:ea typeface="楷体_GB2312" pitchFamily="49" charset="-122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j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.cztv.com/news2014/853282.html" TargetMode="External"/><Relationship Id="rId2" Type="http://schemas.openxmlformats.org/officeDocument/2006/relationships/hyperlink" Target="http://news.qjwb.com.cn/shehui/2015/0320/124359.s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035175"/>
            <a:ext cx="8534400" cy="147002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第</a:t>
            </a:r>
            <a:r>
              <a:rPr lang="en-US" altLang="zh-CN" sz="4000" dirty="0"/>
              <a:t>4</a:t>
            </a:r>
            <a:r>
              <a:rPr lang="zh-CN" altLang="en-US" sz="4000" dirty="0"/>
              <a:t>章 测试用例的设计</a:t>
            </a:r>
            <a:endParaRPr lang="en-US" altLang="zh-CN" sz="32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3787775"/>
            <a:ext cx="8534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软件工程系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1126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539DE6C-515F-4F4C-8BD4-40AC3A323733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14" name="图示 6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1981200"/>
            <a:ext cx="2376488" cy="339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示 6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2550" y="1981200"/>
            <a:ext cx="2378075" cy="339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左箭头 71"/>
          <p:cNvSpPr>
            <a:spLocks noChangeArrowheads="1"/>
          </p:cNvSpPr>
          <p:nvPr/>
        </p:nvSpPr>
        <p:spPr bwMode="auto">
          <a:xfrm>
            <a:off x="3708400" y="3429000"/>
            <a:ext cx="1079500" cy="720725"/>
          </a:xfrm>
          <a:prstGeom prst="leftArrow">
            <a:avLst>
              <a:gd name="adj1" fmla="val 50000"/>
              <a:gd name="adj2" fmla="val 499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1271" name="矩形 6"/>
          <p:cNvSpPr>
            <a:spLocks noChangeArrowheads="1"/>
          </p:cNvSpPr>
          <p:nvPr/>
        </p:nvSpPr>
        <p:spPr bwMode="auto">
          <a:xfrm>
            <a:off x="914400" y="2743200"/>
            <a:ext cx="2286000" cy="7620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zh-CN" altLang="en-US" sz="2400" b="1" i="0">
                <a:solidFill>
                  <a:srgbClr val="0000FF"/>
                </a:solidFill>
              </a:rPr>
              <a:t>软件测试目的</a:t>
            </a:r>
          </a:p>
        </p:txBody>
      </p:sp>
      <p:sp>
        <p:nvSpPr>
          <p:cNvPr id="11272" name="矩形 7"/>
          <p:cNvSpPr>
            <a:spLocks noChangeArrowheads="1"/>
          </p:cNvSpPr>
          <p:nvPr/>
        </p:nvSpPr>
        <p:spPr bwMode="auto">
          <a:xfrm>
            <a:off x="5181600" y="2362200"/>
            <a:ext cx="2362200" cy="7620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zh-CN" altLang="en-US" sz="2400" b="1" i="0">
                <a:solidFill>
                  <a:srgbClr val="0000FF"/>
                </a:solidFill>
              </a:rPr>
              <a:t>设计测试用例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1271" grpId="0" animBg="1"/>
      <p:bldP spid="112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dirty="0"/>
              <a:t>设计测试用例带来的好处</a:t>
            </a:r>
          </a:p>
          <a:p>
            <a:pPr lvl="1" eaLnBrk="1" hangingPunct="1"/>
            <a:r>
              <a:rPr lang="zh-CN" altLang="en-US" dirty="0">
                <a:cs typeface="楷体_GB2312" pitchFamily="49" charset="-122"/>
              </a:rPr>
              <a:t>避免盲目测试并提高测试</a:t>
            </a:r>
            <a:r>
              <a:rPr lang="zh-CN" altLang="en-US" b="1" dirty="0">
                <a:solidFill>
                  <a:srgbClr val="FF0000"/>
                </a:solidFill>
                <a:cs typeface="楷体_GB2312" pitchFamily="49" charset="-122"/>
              </a:rPr>
              <a:t>效率</a:t>
            </a:r>
            <a:r>
              <a:rPr lang="zh-CN" altLang="en-US" dirty="0">
                <a:cs typeface="楷体_GB2312" pitchFamily="49" charset="-122"/>
              </a:rPr>
              <a:t>，减少测试的不完全性；</a:t>
            </a: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  <a:cs typeface="楷体_GB2312" pitchFamily="49" charset="-122"/>
              </a:rPr>
              <a:t>估算测试工作量</a:t>
            </a:r>
            <a:r>
              <a:rPr lang="zh-CN" altLang="en-US" dirty="0">
                <a:cs typeface="楷体_GB2312" pitchFamily="49" charset="-122"/>
              </a:rPr>
              <a:t>，便于测试项目的时间和资源管理与跟踪；</a:t>
            </a:r>
          </a:p>
          <a:p>
            <a:pPr lvl="1" eaLnBrk="1" hangingPunct="1"/>
            <a:r>
              <a:rPr lang="zh-CN" altLang="en-US" dirty="0">
                <a:cs typeface="楷体_GB2312" pitchFamily="49" charset="-122"/>
              </a:rPr>
              <a:t>减少</a:t>
            </a:r>
            <a:r>
              <a:rPr lang="zh-CN" altLang="en-US" b="1" dirty="0">
                <a:solidFill>
                  <a:srgbClr val="FF0000"/>
                </a:solidFill>
                <a:cs typeface="楷体_GB2312" pitchFamily="49" charset="-122"/>
              </a:rPr>
              <a:t>回归测试</a:t>
            </a:r>
            <a:r>
              <a:rPr lang="zh-CN" altLang="en-US" dirty="0">
                <a:cs typeface="楷体_GB2312" pitchFamily="49" charset="-122"/>
              </a:rPr>
              <a:t>的复杂程度；</a:t>
            </a:r>
          </a:p>
          <a:p>
            <a:pPr lvl="1" eaLnBrk="1" hangingPunct="1"/>
            <a:r>
              <a:rPr lang="zh-CN" altLang="en-US" dirty="0">
                <a:cs typeface="楷体_GB2312" pitchFamily="49" charset="-122"/>
              </a:rPr>
              <a:t>功能模块的测试用例的</a:t>
            </a:r>
            <a:r>
              <a:rPr lang="zh-CN" altLang="en-US" b="1" dirty="0">
                <a:solidFill>
                  <a:srgbClr val="FF0000"/>
                </a:solidFill>
                <a:cs typeface="楷体_GB2312" pitchFamily="49" charset="-122"/>
              </a:rPr>
              <a:t>通用化和复用化</a:t>
            </a:r>
            <a:r>
              <a:rPr lang="zh-CN" altLang="en-US" dirty="0">
                <a:cs typeface="楷体_GB2312" pitchFamily="49" charset="-122"/>
              </a:rPr>
              <a:t>则会使软件测试易于开展；</a:t>
            </a:r>
          </a:p>
          <a:p>
            <a:pPr lvl="1" eaLnBrk="1" hangingPunct="1"/>
            <a:r>
              <a:rPr lang="zh-CN" altLang="en-US" dirty="0">
                <a:cs typeface="楷体_GB2312" pitchFamily="49" charset="-122"/>
              </a:rPr>
              <a:t>根据测试用例的操作步骤和执行结果，可以方便地</a:t>
            </a:r>
            <a:r>
              <a:rPr lang="zh-CN" altLang="en-US" b="1" dirty="0">
                <a:solidFill>
                  <a:srgbClr val="FF0000"/>
                </a:solidFill>
                <a:cs typeface="楷体_GB2312" pitchFamily="49" charset="-122"/>
              </a:rPr>
              <a:t>书写软件测试缺陷报告</a:t>
            </a:r>
            <a:r>
              <a:rPr lang="zh-CN" altLang="en-US" dirty="0">
                <a:cs typeface="楷体_GB2312" pitchFamily="49" charset="-122"/>
              </a:rPr>
              <a:t>；</a:t>
            </a:r>
          </a:p>
          <a:p>
            <a:pPr lvl="1" eaLnBrk="1" hangingPunct="1"/>
            <a:r>
              <a:rPr lang="zh-CN" altLang="en-US" dirty="0">
                <a:cs typeface="楷体_GB2312" pitchFamily="49" charset="-122"/>
              </a:rPr>
              <a:t>可以根据测试用例的执行等级，实施不同级别的测试。</a:t>
            </a:r>
          </a:p>
          <a:p>
            <a:pPr marL="358775"/>
            <a:endParaRPr lang="zh-CN" altLang="en-US" dirty="0"/>
          </a:p>
        </p:txBody>
      </p:sp>
      <p:sp>
        <p:nvSpPr>
          <p:cNvPr id="122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A743AB7-50EA-4F74-9750-40234A2FC9B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10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3FE010A-9C72-4244-B109-8ECEFB3BEBCF}" type="slidenum">
              <a:rPr lang="en-US" altLang="zh-CN" smtClean="0"/>
              <a:pPr/>
              <a:t>12</a:t>
            </a:fld>
            <a:endParaRPr lang="en-US" altLang="zh-CN"/>
          </a:p>
        </p:txBody>
      </p:sp>
      <p:graphicFrame>
        <p:nvGraphicFramePr>
          <p:cNvPr id="5" name="图表 16"/>
          <p:cNvGraphicFramePr>
            <a:graphicFrameLocks/>
          </p:cNvGraphicFramePr>
          <p:nvPr/>
        </p:nvGraphicFramePr>
        <p:xfrm>
          <a:off x="1331913" y="162877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/>
              <a:t>测试用例的定义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>
                <a:cs typeface="楷体_GB2312" pitchFamily="49" charset="-122"/>
                <a:sym typeface="Arial" charset="0"/>
              </a:rPr>
              <a:t>根据测试内容的一系列</a:t>
            </a:r>
            <a:r>
              <a:rPr lang="zh-CN" altLang="en-US" b="1">
                <a:solidFill>
                  <a:srgbClr val="FF0000"/>
                </a:solidFill>
                <a:cs typeface="楷体_GB2312" pitchFamily="49" charset="-122"/>
                <a:sym typeface="Arial" charset="0"/>
              </a:rPr>
              <a:t>情景</a:t>
            </a:r>
            <a:r>
              <a:rPr lang="zh-CN" altLang="en-US">
                <a:cs typeface="楷体_GB2312" pitchFamily="49" charset="-122"/>
                <a:sym typeface="Arial" charset="0"/>
              </a:rPr>
              <a:t>和每个情景中必须依靠的</a:t>
            </a:r>
            <a:r>
              <a:rPr lang="zh-CN" altLang="en-US" b="1">
                <a:solidFill>
                  <a:srgbClr val="FF0000"/>
                </a:solidFill>
                <a:cs typeface="楷体_GB2312" pitchFamily="49" charset="-122"/>
                <a:sym typeface="Arial" charset="0"/>
              </a:rPr>
              <a:t>输入</a:t>
            </a:r>
            <a:r>
              <a:rPr lang="zh-CN" altLang="en-US">
                <a:cs typeface="楷体_GB2312" pitchFamily="49" charset="-122"/>
                <a:sym typeface="Arial" charset="0"/>
              </a:rPr>
              <a:t>和</a:t>
            </a:r>
            <a:r>
              <a:rPr lang="zh-CN" altLang="en-US" b="1">
                <a:solidFill>
                  <a:srgbClr val="FF0000"/>
                </a:solidFill>
                <a:cs typeface="楷体_GB2312" pitchFamily="49" charset="-122"/>
                <a:sym typeface="Arial" charset="0"/>
              </a:rPr>
              <a:t>输出</a:t>
            </a:r>
            <a:r>
              <a:rPr lang="zh-CN" altLang="en-US">
                <a:cs typeface="楷体_GB2312" pitchFamily="49" charset="-122"/>
                <a:sym typeface="Arial" charset="0"/>
              </a:rPr>
              <a:t>，而对软件的正确性进行判断的测试文档，称为</a:t>
            </a:r>
            <a:r>
              <a:rPr lang="zh-CN" altLang="en-US" b="1">
                <a:solidFill>
                  <a:srgbClr val="FF0000"/>
                </a:solidFill>
                <a:cs typeface="楷体_GB2312" pitchFamily="49" charset="-122"/>
                <a:sym typeface="Arial" charset="0"/>
              </a:rPr>
              <a:t>测试用例</a:t>
            </a:r>
            <a:r>
              <a:rPr lang="zh-CN" altLang="en-US">
                <a:cs typeface="楷体_GB2312" pitchFamily="49" charset="-122"/>
                <a:sym typeface="Arial" charset="0"/>
              </a:rPr>
              <a:t>。</a:t>
            </a:r>
            <a:endParaRPr lang="en-US" altLang="zh-CN">
              <a:cs typeface="楷体_GB2312" pitchFamily="49" charset="-122"/>
              <a:sym typeface="Arial" charset="0"/>
            </a:endParaRPr>
          </a:p>
          <a:p>
            <a:pPr lvl="1"/>
            <a:r>
              <a:rPr lang="zh-CN" altLang="en-US">
                <a:cs typeface="楷体_GB2312" pitchFamily="49" charset="-122"/>
                <a:sym typeface="Arial" charset="0"/>
              </a:rPr>
              <a:t>测试用例是为特定目标开发的</a:t>
            </a:r>
            <a:r>
              <a:rPr lang="zh-CN" altLang="en-US" b="1">
                <a:solidFill>
                  <a:srgbClr val="0000FF"/>
                </a:solidFill>
                <a:cs typeface="楷体_GB2312" pitchFamily="49" charset="-122"/>
                <a:sym typeface="Arial" charset="0"/>
              </a:rPr>
              <a:t>测试输入</a:t>
            </a:r>
            <a:r>
              <a:rPr lang="zh-CN" altLang="en-US">
                <a:cs typeface="楷体_GB2312" pitchFamily="49" charset="-122"/>
                <a:sym typeface="Arial" charset="0"/>
              </a:rPr>
              <a:t>、</a:t>
            </a:r>
            <a:r>
              <a:rPr lang="zh-CN" altLang="en-US" b="1">
                <a:solidFill>
                  <a:srgbClr val="0000FF"/>
                </a:solidFill>
                <a:cs typeface="楷体_GB2312" pitchFamily="49" charset="-122"/>
                <a:sym typeface="Arial" charset="0"/>
              </a:rPr>
              <a:t>执行条件</a:t>
            </a:r>
            <a:r>
              <a:rPr lang="zh-CN" altLang="en-US">
                <a:cs typeface="楷体_GB2312" pitchFamily="49" charset="-122"/>
                <a:sym typeface="Arial" charset="0"/>
              </a:rPr>
              <a:t>和</a:t>
            </a:r>
            <a:r>
              <a:rPr lang="zh-CN" altLang="en-US" b="1">
                <a:solidFill>
                  <a:srgbClr val="0000FF"/>
                </a:solidFill>
                <a:cs typeface="楷体_GB2312" pitchFamily="49" charset="-122"/>
                <a:sym typeface="Arial" charset="0"/>
              </a:rPr>
              <a:t>预期结果</a:t>
            </a:r>
            <a:r>
              <a:rPr lang="zh-CN" altLang="en-US">
                <a:cs typeface="楷体_GB2312" pitchFamily="49" charset="-122"/>
                <a:sym typeface="Arial" charset="0"/>
              </a:rPr>
              <a:t>的集合。</a:t>
            </a:r>
            <a:endParaRPr lang="en-US" altLang="zh-CN">
              <a:cs typeface="楷体_GB2312" pitchFamily="49" charset="-122"/>
              <a:sym typeface="Arial" charset="0"/>
            </a:endParaRPr>
          </a:p>
          <a:p>
            <a:pPr marL="358775"/>
            <a:r>
              <a:rPr lang="zh-CN" altLang="en-US">
                <a:sym typeface="Arial" charset="0"/>
              </a:rPr>
              <a:t>每个测试用例可以简单的表示为：</a:t>
            </a:r>
            <a:endParaRPr lang="en-US" altLang="zh-CN">
              <a:sym typeface="Arial" charset="0"/>
            </a:endParaRPr>
          </a:p>
          <a:p>
            <a:pPr marL="358775">
              <a:buFont typeface="Wingdings" pitchFamily="2" charset="2"/>
              <a:buNone/>
            </a:pPr>
            <a:r>
              <a:rPr lang="en-US" altLang="zh-CN">
                <a:sym typeface="Arial" charset="0"/>
              </a:rPr>
              <a:t>	</a:t>
            </a:r>
            <a:r>
              <a:rPr lang="zh-CN" altLang="en-US" b="1">
                <a:solidFill>
                  <a:srgbClr val="0000FF"/>
                </a:solidFill>
                <a:sym typeface="Arial" charset="0"/>
              </a:rPr>
              <a:t>测试用例 = 执行条件 + 测试输入 + 预期结果</a:t>
            </a:r>
            <a:r>
              <a:rPr lang="zh-CN" altLang="en-US">
                <a:sym typeface="Arial" charset="0"/>
              </a:rPr>
              <a:t>。</a:t>
            </a:r>
          </a:p>
          <a:p>
            <a:pPr marL="358775"/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marL="358775"/>
            <a:endParaRPr lang="zh-CN" altLang="en-US"/>
          </a:p>
        </p:txBody>
      </p:sp>
      <p:sp>
        <p:nvSpPr>
          <p:cNvPr id="1331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0D01408-63AD-4CB4-B153-D141027FCFD4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测试用例的</a:t>
            </a:r>
            <a:r>
              <a:rPr lang="en-US" altLang="zh-CN"/>
              <a:t>6</a:t>
            </a:r>
            <a:r>
              <a:rPr lang="zh-CN" altLang="en-US"/>
              <a:t>个要素：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0000FF"/>
                </a:solidFill>
              </a:rPr>
              <a:t>标识符</a:t>
            </a:r>
            <a:endParaRPr lang="en-US" altLang="zh-CN" b="1">
              <a:solidFill>
                <a:srgbClr val="0000FF"/>
              </a:solidFill>
            </a:endParaRPr>
          </a:p>
          <a:p>
            <a:pPr lvl="1"/>
            <a:r>
              <a:rPr lang="zh-CN" altLang="en-US" b="1">
                <a:solidFill>
                  <a:srgbClr val="0000FF"/>
                </a:solidFill>
              </a:rPr>
              <a:t>测试项</a:t>
            </a:r>
            <a:endParaRPr lang="en-US" altLang="zh-CN" b="1">
              <a:solidFill>
                <a:srgbClr val="0000FF"/>
              </a:solidFill>
            </a:endParaRPr>
          </a:p>
          <a:p>
            <a:pPr lvl="1"/>
            <a:r>
              <a:rPr lang="zh-CN" altLang="en-US" b="1">
                <a:solidFill>
                  <a:srgbClr val="0000FF"/>
                </a:solidFill>
              </a:rPr>
              <a:t>测试环境要求</a:t>
            </a:r>
            <a:endParaRPr lang="en-US" altLang="zh-CN" b="1">
              <a:solidFill>
                <a:srgbClr val="0000FF"/>
              </a:solidFill>
            </a:endParaRPr>
          </a:p>
          <a:p>
            <a:pPr lvl="1"/>
            <a:r>
              <a:rPr lang="zh-CN" altLang="en-US" b="1">
                <a:solidFill>
                  <a:srgbClr val="0000FF"/>
                </a:solidFill>
              </a:rPr>
              <a:t>输入标准</a:t>
            </a:r>
            <a:endParaRPr lang="en-US" altLang="zh-CN" b="1">
              <a:solidFill>
                <a:srgbClr val="0000FF"/>
              </a:solidFill>
            </a:endParaRPr>
          </a:p>
          <a:p>
            <a:pPr lvl="1"/>
            <a:r>
              <a:rPr lang="zh-CN" altLang="en-US" b="1">
                <a:solidFill>
                  <a:srgbClr val="0000FF"/>
                </a:solidFill>
              </a:rPr>
              <a:t>输出标准</a:t>
            </a:r>
            <a:endParaRPr lang="en-US" altLang="zh-CN" b="1">
              <a:solidFill>
                <a:srgbClr val="0000FF"/>
              </a:solidFill>
            </a:endParaRPr>
          </a:p>
          <a:p>
            <a:pPr lvl="1"/>
            <a:r>
              <a:rPr lang="zh-CN" altLang="en-US" b="1">
                <a:solidFill>
                  <a:srgbClr val="0000FF"/>
                </a:solidFill>
              </a:rPr>
              <a:t>测试用例之间的关联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1433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A3B44C-2F9C-420B-B000-9B1DBA4B4883}" type="slidenum">
              <a:rPr lang="en-US" altLang="zh-CN" smtClean="0"/>
              <a:pPr/>
              <a:t>15</a:t>
            </a:fld>
            <a:endParaRPr lang="en-US" altLang="zh-CN"/>
          </a:p>
        </p:txBody>
      </p:sp>
      <p:graphicFrame>
        <p:nvGraphicFramePr>
          <p:cNvPr id="6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998027"/>
              </p:ext>
            </p:extLst>
          </p:nvPr>
        </p:nvGraphicFramePr>
        <p:xfrm>
          <a:off x="228600" y="914400"/>
          <a:ext cx="8686800" cy="5193002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字段名称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描  述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标识符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1001</a:t>
                      </a: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（自定义编号）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测试项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记事本程序，</a:t>
                      </a: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文件</a:t>
                      </a: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菜单栏中</a:t>
                      </a: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文件</a:t>
                      </a: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|</a:t>
                      </a: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退出</a:t>
                      </a: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命令的功能测试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测试环境要求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Windows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7</a:t>
                      </a: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中文版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输入标准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1. 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打开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windows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记事本程序，不输入任何字符，单击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文件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|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退出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命令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2. 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打开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windows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记事本程序，输入一些字符，不保存文件，单击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文件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|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退出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命令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3. 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打开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windows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记事本程序，输入一些字符，保存文件，单击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文件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|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退出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命令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4. 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打开一个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windows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记事本文件（扩展名为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txt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），不做任何修改，单击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文件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|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退出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命令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5. 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打开一个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windows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记事本文件（扩展名为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txt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），修改后不保存，单击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文件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|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退出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命令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6. 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……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9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输出标准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1. 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记事本未做修改，单击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文件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|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退出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命令，能正确退出程序，无提示信息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2. 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记事本做修改未保存或者另存，单击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文件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|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退出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命令，会提示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未定标题文件的文字已经改变，想保存文件吗？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单击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是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，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wwindows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则打开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保存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或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另存为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对话框；单击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否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，文件将不被保存并退出记事本程序；单击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“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取消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”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将返回记事本窗口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3. 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……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测试用例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间的关联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1009(</a:t>
                      </a:r>
                      <a:r>
                        <a:rPr kumimoji="0" 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快捷键测试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Times New Roman" pitchFamily="18" charset="0"/>
                        </a:rPr>
                        <a:t>)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dirty="0"/>
              <a:t>测试用例的</a:t>
            </a:r>
            <a:r>
              <a:rPr lang="zh-CN" altLang="en-US" b="1">
                <a:solidFill>
                  <a:srgbClr val="FF0000"/>
                </a:solidFill>
              </a:rPr>
              <a:t>三种基本状态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latin typeface="黑体" pitchFamily="2" charset="-122"/>
                <a:ea typeface="黑体" pitchFamily="2" charset="-122"/>
                <a:cs typeface="楷体_GB2312" pitchFamily="49" charset="-122"/>
              </a:rPr>
              <a:t>通过（</a:t>
            </a:r>
            <a:r>
              <a:rPr lang="en-US" altLang="zh-CN" dirty="0">
                <a:latin typeface="黑体" pitchFamily="2" charset="-122"/>
                <a:ea typeface="黑体" pitchFamily="2" charset="-122"/>
                <a:cs typeface="楷体_GB2312" pitchFamily="49" charset="-122"/>
              </a:rPr>
              <a:t>PASS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楷体_GB2312" pitchFamily="49" charset="-122"/>
              </a:rPr>
              <a:t>）</a:t>
            </a:r>
            <a:endParaRPr lang="en-US" dirty="0">
              <a:latin typeface="黑体" pitchFamily="2" charset="-122"/>
              <a:ea typeface="黑体" pitchFamily="2" charset="-122"/>
              <a:cs typeface="楷体_GB2312" pitchFamily="49" charset="-122"/>
            </a:endParaRPr>
          </a:p>
          <a:p>
            <a:pPr lvl="2" eaLnBrk="1" hangingPunct="1">
              <a:buSzPct val="50000"/>
              <a:buFont typeface="Wingdings" pitchFamily="2" charset="2"/>
              <a:buChar char="p"/>
            </a:pPr>
            <a:r>
              <a:rPr lang="zh-CN" altLang="en-US" sz="2200" b="0" dirty="0">
                <a:solidFill>
                  <a:srgbClr val="0000FF"/>
                </a:solidFill>
                <a:latin typeface="黑体" pitchFamily="2" charset="-122"/>
                <a:cs typeface="楷体_GB2312" pitchFamily="49" charset="-122"/>
              </a:rPr>
              <a:t>正常执行了测试用例所描述的过程，但并不意味着没有缺陷。</a:t>
            </a:r>
          </a:p>
          <a:p>
            <a:pPr lvl="1" eaLnBrk="1" hangingPunct="1"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latin typeface="黑体" pitchFamily="2" charset="-122"/>
                <a:ea typeface="黑体" pitchFamily="2" charset="-122"/>
                <a:cs typeface="楷体_GB2312" pitchFamily="49" charset="-122"/>
              </a:rPr>
              <a:t>未通过（</a:t>
            </a:r>
            <a:r>
              <a:rPr lang="en-US" altLang="zh-CN" dirty="0">
                <a:latin typeface="黑体" pitchFamily="2" charset="-122"/>
                <a:ea typeface="黑体" pitchFamily="2" charset="-122"/>
                <a:cs typeface="楷体_GB2312" pitchFamily="49" charset="-122"/>
              </a:rPr>
              <a:t>Failed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楷体_GB2312" pitchFamily="49" charset="-122"/>
              </a:rPr>
              <a:t>）</a:t>
            </a:r>
            <a:endParaRPr lang="en-US" dirty="0">
              <a:latin typeface="黑体" pitchFamily="2" charset="-122"/>
              <a:ea typeface="黑体" pitchFamily="2" charset="-122"/>
              <a:cs typeface="楷体_GB2312" pitchFamily="49" charset="-122"/>
            </a:endParaRPr>
          </a:p>
          <a:p>
            <a:pPr lvl="2" eaLnBrk="1" hangingPunct="1">
              <a:buSzPct val="50000"/>
              <a:buFont typeface="Wingdings" pitchFamily="2" charset="2"/>
              <a:buChar char="n"/>
            </a:pPr>
            <a:r>
              <a:rPr lang="zh-CN" altLang="en-US" sz="2200" b="0" dirty="0">
                <a:solidFill>
                  <a:srgbClr val="0000FF"/>
                </a:solidFill>
                <a:latin typeface="黑体" pitchFamily="2" charset="-122"/>
                <a:cs typeface="楷体_GB2312" pitchFamily="49" charset="-122"/>
              </a:rPr>
              <a:t>说明不能正常执行测试用例，故应有测试错误（</a:t>
            </a:r>
            <a:r>
              <a:rPr lang="en-US" altLang="zh-CN" sz="2200" b="0" dirty="0">
                <a:solidFill>
                  <a:srgbClr val="0000FF"/>
                </a:solidFill>
                <a:latin typeface="黑体" pitchFamily="2" charset="-122"/>
                <a:cs typeface="楷体_GB2312" pitchFamily="49" charset="-122"/>
              </a:rPr>
              <a:t>bug</a:t>
            </a:r>
            <a:r>
              <a:rPr lang="zh-CN" altLang="en-US" sz="2200" b="0" dirty="0">
                <a:solidFill>
                  <a:srgbClr val="0000FF"/>
                </a:solidFill>
                <a:latin typeface="黑体" pitchFamily="2" charset="-122"/>
                <a:cs typeface="楷体_GB2312" pitchFamily="49" charset="-122"/>
              </a:rPr>
              <a:t>）报告。</a:t>
            </a:r>
          </a:p>
          <a:p>
            <a:pPr lvl="1" eaLnBrk="1" hangingPunct="1"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latin typeface="黑体" pitchFamily="2" charset="-122"/>
                <a:ea typeface="黑体" pitchFamily="2" charset="-122"/>
                <a:cs typeface="楷体_GB2312" pitchFamily="49" charset="-122"/>
              </a:rPr>
              <a:t>未测试（</a:t>
            </a:r>
            <a:r>
              <a:rPr lang="en-US" altLang="zh-CN" dirty="0">
                <a:latin typeface="黑体" pitchFamily="2" charset="-122"/>
                <a:ea typeface="黑体" pitchFamily="2" charset="-122"/>
                <a:cs typeface="楷体_GB2312" pitchFamily="49" charset="-122"/>
              </a:rPr>
              <a:t>Not Done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楷体_GB2312" pitchFamily="49" charset="-122"/>
              </a:rPr>
              <a:t>）</a:t>
            </a:r>
            <a:endParaRPr lang="en-US" dirty="0">
              <a:latin typeface="黑体" pitchFamily="2" charset="-122"/>
              <a:ea typeface="黑体" pitchFamily="2" charset="-122"/>
              <a:cs typeface="楷体_GB2312" pitchFamily="49" charset="-122"/>
            </a:endParaRPr>
          </a:p>
          <a:p>
            <a:pPr lvl="2" eaLnBrk="1" hangingPunct="1">
              <a:buSzPct val="50000"/>
              <a:buFont typeface="Wingdings" pitchFamily="2" charset="2"/>
              <a:buChar char="p"/>
            </a:pPr>
            <a:r>
              <a:rPr lang="zh-CN" altLang="en-US" sz="2200" b="0" dirty="0">
                <a:solidFill>
                  <a:srgbClr val="0000FF"/>
                </a:solidFill>
                <a:latin typeface="黑体" pitchFamily="2" charset="-122"/>
                <a:cs typeface="楷体_GB2312" pitchFamily="49" charset="-122"/>
              </a:rPr>
              <a:t>需要说明未测试的原因</a:t>
            </a:r>
            <a:r>
              <a:rPr lang="en-US" altLang="zh-CN" sz="2200" b="0" dirty="0">
                <a:solidFill>
                  <a:srgbClr val="0000FF"/>
                </a:solidFill>
                <a:latin typeface="黑体" pitchFamily="2" charset="-122"/>
                <a:cs typeface="楷体_GB2312" pitchFamily="49" charset="-122"/>
              </a:rPr>
              <a:t>——</a:t>
            </a:r>
            <a:r>
              <a:rPr lang="zh-CN" altLang="en-US" sz="2200" b="0" dirty="0">
                <a:solidFill>
                  <a:srgbClr val="0000FF"/>
                </a:solidFill>
                <a:latin typeface="黑体" pitchFamily="2" charset="-122"/>
                <a:cs typeface="楷体_GB2312" pitchFamily="49" charset="-122"/>
              </a:rPr>
              <a:t>测试用例本身的错误、测试用例目前不适用、环境因素等。</a:t>
            </a:r>
          </a:p>
          <a:p>
            <a:pPr marL="358775"/>
            <a:endParaRPr lang="zh-CN" altLang="en-US" dirty="0"/>
          </a:p>
        </p:txBody>
      </p:sp>
      <p:sp>
        <p:nvSpPr>
          <p:cNvPr id="153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AF3E09-8C8B-4BDB-B9A0-1BB35D1B296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17411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6718AF7-2DE8-487B-96D4-315DE8D67F9E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6" name="图示 10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676400"/>
            <a:ext cx="8502650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示 1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313" y="3760787"/>
            <a:ext cx="8601075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1843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D492BA1-EB79-48D7-BA1D-F5CD1C1315A7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371600"/>
            <a:ext cx="7239000" cy="461963"/>
          </a:xfrm>
          <a:prstGeom prst="rect">
            <a:avLst/>
          </a:prstGeom>
          <a:ln>
            <a:solidFill>
              <a:srgbClr val="0000FF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i="0" dirty="0"/>
              <a:t>测试用例</a:t>
            </a:r>
            <a:r>
              <a:rPr lang="zh-CN" altLang="en-US" sz="2400" i="0" dirty="0"/>
              <a:t>：用来描述怎么测试</a:t>
            </a:r>
            <a:r>
              <a:rPr lang="zh-CN" altLang="en-US" sz="2400" i="0" dirty="0">
                <a:latin typeface="黑体" pitchFamily="2" charset="-122"/>
              </a:rPr>
              <a:t>？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03288" y="2514600"/>
            <a:ext cx="7250112" cy="830263"/>
          </a:xfrm>
          <a:prstGeom prst="rect">
            <a:avLst/>
          </a:prstGeom>
          <a:noFill/>
          <a:ln>
            <a:solidFill>
              <a:srgbClr val="0000FF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i="0" dirty="0"/>
              <a:t>要求我们</a:t>
            </a:r>
            <a:r>
              <a:rPr lang="zh-CN" altLang="en-US" sz="2400" i="0" dirty="0"/>
              <a:t>：在描述测试用例时，应该用容易理解的</a:t>
            </a:r>
            <a:r>
              <a:rPr lang="zh-CN" altLang="en-US" sz="2400" i="0" dirty="0">
                <a:solidFill>
                  <a:srgbClr val="FF0000"/>
                </a:solidFill>
              </a:rPr>
              <a:t>自然语言</a:t>
            </a:r>
            <a:r>
              <a:rPr lang="zh-CN" altLang="en-US" sz="2400" i="0" dirty="0"/>
              <a:t>清晰地描述出如何对软件功能进行测试。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4388" y="4419600"/>
            <a:ext cx="7339012" cy="830263"/>
          </a:xfrm>
          <a:prstGeom prst="rect">
            <a:avLst/>
          </a:prstGeom>
          <a:ln>
            <a:solidFill>
              <a:srgbClr val="0000FF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0" dirty="0"/>
              <a:t>而不是</a:t>
            </a:r>
            <a:r>
              <a:rPr lang="zh-CN" altLang="en-US" sz="2400" i="0" dirty="0"/>
              <a:t>：简单地把应用系统的</a:t>
            </a:r>
            <a:r>
              <a:rPr lang="zh-CN" altLang="en-US" sz="2400" i="0" dirty="0">
                <a:solidFill>
                  <a:srgbClr val="FF0000"/>
                </a:solidFill>
              </a:rPr>
              <a:t>具体操作步骤</a:t>
            </a:r>
            <a:r>
              <a:rPr lang="zh-CN" altLang="en-US" sz="2400" i="0" dirty="0"/>
              <a:t>烦琐的记录下来，把测试用例的设计当成填写具体操作的</a:t>
            </a:r>
            <a:r>
              <a:rPr lang="zh-CN" altLang="en-US" sz="2400" i="0"/>
              <a:t>表格</a:t>
            </a:r>
            <a:endParaRPr lang="zh-CN" altLang="en-US" sz="2400" i="0" dirty="0"/>
          </a:p>
        </p:txBody>
      </p:sp>
      <p:sp>
        <p:nvSpPr>
          <p:cNvPr id="9" name="下箭头 8"/>
          <p:cNvSpPr>
            <a:spLocks noChangeArrowheads="1"/>
          </p:cNvSpPr>
          <p:nvPr/>
        </p:nvSpPr>
        <p:spPr bwMode="auto">
          <a:xfrm>
            <a:off x="4268788" y="2049463"/>
            <a:ext cx="4318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i="0">
              <a:latin typeface="Arial" pitchFamily="34" charset="0"/>
            </a:endParaRPr>
          </a:p>
        </p:txBody>
      </p:sp>
      <p:sp>
        <p:nvSpPr>
          <p:cNvPr id="10" name="下箭头 9"/>
          <p:cNvSpPr>
            <a:spLocks noChangeArrowheads="1"/>
          </p:cNvSpPr>
          <p:nvPr/>
        </p:nvSpPr>
        <p:spPr bwMode="auto">
          <a:xfrm>
            <a:off x="4268788" y="3778250"/>
            <a:ext cx="4318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i="0"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1945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EC18FE5-39F1-4C75-B6CB-D958093C90D4}" type="slidenum">
              <a:rPr lang="en-US" altLang="zh-CN" smtClean="0"/>
              <a:pPr/>
              <a:t>19</a:t>
            </a:fld>
            <a:endParaRPr lang="en-US" altLang="zh-CN"/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2362200" y="1295400"/>
          <a:ext cx="4267200" cy="1482726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序号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操作过程描述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8C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输入用户名。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输入密码。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确认登录。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19"/>
          <p:cNvGraphicFramePr>
            <a:graphicFrameLocks noGrp="1"/>
          </p:cNvGraphicFramePr>
          <p:nvPr/>
        </p:nvGraphicFramePr>
        <p:xfrm>
          <a:off x="468313" y="3284538"/>
          <a:ext cx="8208962" cy="2225676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序号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用户名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密码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预期结果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正确的用户名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正确的密码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登录系统并转到系统主界面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正确的用户名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错误的密码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无法登录到系统并提示密码错误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错误的用户名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正确的密码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无法登录到系统并提示用户名错误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错误的用户名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错误的密码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无法登录到系统并退出当前程序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空用户名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引言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/>
              <a:t>执行测试的</a:t>
            </a:r>
            <a:r>
              <a:rPr lang="zh-CN" altLang="en-US">
                <a:solidFill>
                  <a:srgbClr val="FF0000"/>
                </a:solidFill>
              </a:rPr>
              <a:t>依据</a:t>
            </a:r>
            <a:r>
              <a:rPr lang="zh-CN" altLang="en-US"/>
              <a:t>是测试用例，</a:t>
            </a:r>
            <a:r>
              <a:rPr lang="zh-CN" altLang="en-US" b="1">
                <a:solidFill>
                  <a:srgbClr val="0000FF"/>
                </a:solidFill>
              </a:rPr>
              <a:t>测试用例是测试工作的核心</a:t>
            </a:r>
            <a:r>
              <a:rPr lang="zh-CN" altLang="en-US"/>
              <a:t>。</a:t>
            </a:r>
          </a:p>
          <a:p>
            <a:pPr marL="358775"/>
            <a:r>
              <a:rPr lang="zh-CN" altLang="en-US"/>
              <a:t>利用各种测试方法进行测试用例的设计，得出测试用例的内容；然后按照软件</a:t>
            </a:r>
            <a:r>
              <a:rPr lang="zh-CN" altLang="en-US" b="1">
                <a:solidFill>
                  <a:srgbClr val="0000FF"/>
                </a:solidFill>
              </a:rPr>
              <a:t>测试用例写作规范</a:t>
            </a:r>
            <a:r>
              <a:rPr lang="zh-CN" altLang="en-US"/>
              <a:t>，将测试用例内容落实到文档中，两者是</a:t>
            </a:r>
            <a:r>
              <a:rPr lang="zh-CN" altLang="en-US">
                <a:solidFill>
                  <a:srgbClr val="FF0000"/>
                </a:solidFill>
              </a:rPr>
              <a:t>内容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形式</a:t>
            </a:r>
            <a:r>
              <a:rPr lang="zh-CN" altLang="en-US"/>
              <a:t>的统一。</a:t>
            </a:r>
          </a:p>
        </p:txBody>
      </p:sp>
      <p:sp>
        <p:nvSpPr>
          <p:cNvPr id="51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F6468F2-8871-4092-8056-C0CC417A77D9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37626"/>
            <a:ext cx="4495800" cy="252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2048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C440474-A730-4474-AF23-CDF27A05FD84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81000" y="3352800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i="0">
                <a:latin typeface="黑体" pitchFamily="49" charset="-122"/>
                <a:ea typeface="黑体" pitchFamily="49" charset="-122"/>
              </a:rPr>
              <a:t>文档的上半部分</a:t>
            </a:r>
            <a:r>
              <a:rPr lang="zh-CN" altLang="en-US" sz="2400" i="0">
                <a:latin typeface="黑体" pitchFamily="49" charset="-122"/>
                <a:ea typeface="黑体" pitchFamily="49" charset="-122"/>
              </a:rPr>
              <a:t>：着重描述了测试用例执行者应遵循的操作步骤。也就是测试用例设计者所构成的操作过程。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1752600" y="1295400"/>
          <a:ext cx="4572000" cy="1554164"/>
        </p:xfrm>
        <a:graphic>
          <a:graphicData uri="http://schemas.openxmlformats.org/drawingml/2006/table">
            <a:tbl>
              <a:tblPr/>
              <a:tblGrid>
                <a:gridCol w="935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序号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操作过程描述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输入用户名。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输入密码。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确认登录。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395288" y="4648200"/>
            <a:ext cx="80645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i="0">
                <a:latin typeface="+mn-ea"/>
                <a:ea typeface="+mn-ea"/>
              </a:rPr>
              <a:t>注意</a:t>
            </a:r>
            <a:r>
              <a:rPr lang="zh-CN" altLang="en-US" sz="2400" i="0">
                <a:latin typeface="+mn-ea"/>
                <a:ea typeface="+mn-ea"/>
              </a:rPr>
              <a:t>：这部分内容的描述与被测应用的</a:t>
            </a:r>
            <a:r>
              <a:rPr lang="zh-CN" altLang="en-US" sz="2400" i="0">
                <a:solidFill>
                  <a:srgbClr val="FF0000"/>
                </a:solidFill>
                <a:latin typeface="+mn-ea"/>
                <a:ea typeface="+mn-ea"/>
              </a:rPr>
              <a:t>具体实现无关</a:t>
            </a:r>
            <a:r>
              <a:rPr lang="zh-CN" altLang="en-US" sz="2400" i="0">
                <a:latin typeface="+mn-ea"/>
                <a:ea typeface="+mn-ea"/>
              </a:rPr>
              <a:t>。并未将点击“</a:t>
            </a:r>
            <a:r>
              <a:rPr lang="en-US" altLang="zh-CN" sz="2400" i="0">
                <a:latin typeface="+mn-ea"/>
                <a:ea typeface="+mn-ea"/>
              </a:rPr>
              <a:t>OK</a:t>
            </a:r>
            <a:r>
              <a:rPr lang="zh-CN" altLang="en-US" sz="2400" i="0">
                <a:latin typeface="+mn-ea"/>
                <a:ea typeface="+mn-ea"/>
              </a:rPr>
              <a:t>按钮”这样的内容包含进去。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2150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D6D16F9-B1EC-4265-BFE0-49459A6F161D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85750" y="4857750"/>
            <a:ext cx="8496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i="0">
                <a:latin typeface="黑体" pitchFamily="49" charset="-122"/>
                <a:ea typeface="黑体" pitchFamily="49" charset="-122"/>
              </a:rPr>
              <a:t>文档的下半部分</a:t>
            </a:r>
            <a:r>
              <a:rPr lang="zh-CN" altLang="en-US" sz="2400" i="0">
                <a:latin typeface="黑体" pitchFamily="49" charset="-122"/>
                <a:ea typeface="黑体" pitchFamily="49" charset="-122"/>
              </a:rPr>
              <a:t>：包含了测试用例的</a:t>
            </a:r>
            <a:r>
              <a:rPr lang="zh-CN" altLang="en-US" sz="2400" b="1" i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输入数据</a:t>
            </a:r>
            <a:r>
              <a:rPr lang="zh-CN" altLang="en-US" sz="2400" i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400" b="1" i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输出数据</a:t>
            </a:r>
            <a:r>
              <a:rPr lang="zh-CN" altLang="en-US" sz="2400" i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500063" y="1295400"/>
          <a:ext cx="8177212" cy="3348039"/>
        </p:xfrm>
        <a:graphic>
          <a:graphicData uri="http://schemas.openxmlformats.org/drawingml/2006/table">
            <a:tbl>
              <a:tblPr/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9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序号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用户名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密码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预期结果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正确的用户名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正确的密码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登录系统并转到系统主界面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正确的用户名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错误的密码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无法登录到系统并提示密码错误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错误的用户名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正确的密码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无法登录到系统并提示用户名错误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错误的用户名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错误的密码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无法登录到系统并退出当前程序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空用户名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6"/>
          <p:cNvSpPr txBox="1">
            <a:spLocks noChangeArrowheads="1"/>
          </p:cNvSpPr>
          <p:nvPr/>
        </p:nvSpPr>
        <p:spPr bwMode="auto">
          <a:xfrm>
            <a:off x="428625" y="1066800"/>
            <a:ext cx="554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i="0">
                <a:latin typeface="黑体" pitchFamily="49" charset="-122"/>
                <a:ea typeface="黑体" pitchFamily="49" charset="-122"/>
              </a:rPr>
              <a:t>上述测试用例编写思路的优点：</a:t>
            </a:r>
          </a:p>
        </p:txBody>
      </p:sp>
      <p:pic>
        <p:nvPicPr>
          <p:cNvPr id="25603" name="图示 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1905000"/>
            <a:ext cx="8045450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测试用例的设计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6"/>
          <p:cNvSpPr txBox="1">
            <a:spLocks noChangeArrowheads="1"/>
          </p:cNvSpPr>
          <p:nvPr/>
        </p:nvSpPr>
        <p:spPr bwMode="auto">
          <a:xfrm>
            <a:off x="381000" y="1143000"/>
            <a:ext cx="554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i="0">
                <a:latin typeface="黑体" pitchFamily="49" charset="-122"/>
                <a:ea typeface="黑体" pitchFamily="49" charset="-122"/>
              </a:rPr>
              <a:t>确定测试用例编写的粒度：</a:t>
            </a:r>
          </a:p>
        </p:txBody>
      </p:sp>
      <p:pic>
        <p:nvPicPr>
          <p:cNvPr id="26627" name="图示 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8" y="2139950"/>
            <a:ext cx="50419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10"/>
          <p:cNvSpPr txBox="1">
            <a:spLocks noChangeArrowheads="1"/>
          </p:cNvSpPr>
          <p:nvPr/>
        </p:nvSpPr>
        <p:spPr bwMode="auto">
          <a:xfrm>
            <a:off x="323850" y="2420938"/>
            <a:ext cx="1727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i="0"/>
              <a:t>极端</a:t>
            </a:r>
            <a:r>
              <a:rPr lang="en-US" altLang="zh-CN" sz="2800" i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i="0"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26629" name="TextBox 11"/>
          <p:cNvSpPr txBox="1">
            <a:spLocks noChangeArrowheads="1"/>
          </p:cNvSpPr>
          <p:nvPr/>
        </p:nvSpPr>
        <p:spPr bwMode="auto">
          <a:xfrm>
            <a:off x="395288" y="4437063"/>
            <a:ext cx="1728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i="0">
                <a:latin typeface="黑体" pitchFamily="2" charset="-122"/>
                <a:ea typeface="黑体" pitchFamily="2" charset="-122"/>
              </a:rPr>
              <a:t>极端</a:t>
            </a:r>
            <a:r>
              <a:rPr lang="en-US" altLang="zh-CN" sz="2800" i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i="0"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pic>
        <p:nvPicPr>
          <p:cNvPr id="26630" name="图示 1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8563" y="4370388"/>
            <a:ext cx="5035550" cy="159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测试用例的设计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8" grpId="0" autoUpdateAnimBg="0"/>
      <p:bldP spid="2662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6"/>
          <p:cNvSpPr txBox="1">
            <a:spLocks noChangeArrowheads="1"/>
          </p:cNvSpPr>
          <p:nvPr/>
        </p:nvSpPr>
        <p:spPr bwMode="auto">
          <a:xfrm>
            <a:off x="398463" y="1143000"/>
            <a:ext cx="55451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i="0">
                <a:latin typeface="黑体" pitchFamily="49" charset="-122"/>
                <a:ea typeface="黑体" pitchFamily="49" charset="-122"/>
              </a:rPr>
              <a:t>确定测试用例编写的粒度：</a:t>
            </a:r>
          </a:p>
        </p:txBody>
      </p:sp>
      <p:pic>
        <p:nvPicPr>
          <p:cNvPr id="27651" name="图示 8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25475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测试用例的设计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457200" y="1143000"/>
            <a:ext cx="8137525" cy="1384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i="0">
                <a:latin typeface="黑体" pitchFamily="49" charset="-122"/>
                <a:ea typeface="黑体" pitchFamily="49" charset="-122"/>
              </a:rPr>
              <a:t>什么是</a:t>
            </a:r>
            <a:r>
              <a:rPr lang="zh-CN" altLang="en-US" sz="2800" b="1" i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有效功能</a:t>
            </a:r>
            <a:r>
              <a:rPr lang="zh-CN" altLang="en-US" sz="2800" i="0">
                <a:latin typeface="黑体" pitchFamily="49" charset="-122"/>
                <a:ea typeface="黑体" pitchFamily="49" charset="-122"/>
              </a:rPr>
              <a:t>：是指被测应用所涉及的</a:t>
            </a:r>
            <a:r>
              <a:rPr lang="zh-CN" altLang="en-US" sz="2800" b="1" i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实际业务</a:t>
            </a:r>
            <a:r>
              <a:rPr lang="zh-CN" altLang="en-US" sz="2800" i="0">
                <a:latin typeface="黑体" pitchFamily="49" charset="-122"/>
                <a:ea typeface="黑体" pitchFamily="49" charset="-122"/>
              </a:rPr>
              <a:t>中，当用户在原始状态下进行工作时，具有实际意义的那些功能。</a:t>
            </a:r>
          </a:p>
        </p:txBody>
      </p:sp>
      <p:pic>
        <p:nvPicPr>
          <p:cNvPr id="28675" name="图示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438400"/>
            <a:ext cx="6126163" cy="400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测试用例的设计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示 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066800"/>
            <a:ext cx="85169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测试用例的设计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4"/>
          <p:cNvSpPr txBox="1">
            <a:spLocks noChangeArrowheads="1"/>
          </p:cNvSpPr>
          <p:nvPr/>
        </p:nvSpPr>
        <p:spPr bwMode="auto">
          <a:xfrm>
            <a:off x="285750" y="1066800"/>
            <a:ext cx="6192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</a:rPr>
              <a:t>测试用例设计的原则：</a:t>
            </a:r>
          </a:p>
        </p:txBody>
      </p:sp>
      <p:pic>
        <p:nvPicPr>
          <p:cNvPr id="30723" name="图示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676400"/>
            <a:ext cx="8974137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测试用例的设计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B3CB2D-4345-B847-8E58-0108FCEB965D}"/>
              </a:ext>
            </a:extLst>
          </p:cNvPr>
          <p:cNvSpPr txBox="1"/>
          <p:nvPr/>
        </p:nvSpPr>
        <p:spPr>
          <a:xfrm>
            <a:off x="3124200" y="2343120"/>
            <a:ext cx="378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b="1" i="0" dirty="0">
                <a:solidFill>
                  <a:srgbClr val="0066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单元测试，详细设计（类图）。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4FD0F8-3ED7-744F-AA62-6806DCBF2258}"/>
              </a:ext>
            </a:extLst>
          </p:cNvPr>
          <p:cNvSpPr txBox="1"/>
          <p:nvPr/>
        </p:nvSpPr>
        <p:spPr>
          <a:xfrm>
            <a:off x="4341591" y="1733520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b="1" i="0" dirty="0">
                <a:solidFill>
                  <a:srgbClr val="0066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集成测试</a:t>
            </a:r>
            <a:r>
              <a:rPr kumimoji="1" lang="en-US" altLang="zh-CN" sz="2000" b="1" i="0" dirty="0">
                <a:solidFill>
                  <a:srgbClr val="0066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——</a:t>
            </a:r>
            <a:r>
              <a:rPr kumimoji="1" lang="zh-CN" altLang="en-US" sz="2000" b="1" i="0" dirty="0">
                <a:solidFill>
                  <a:srgbClr val="0066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顺序图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1638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80EAF67-E614-4F61-A856-3903EC53E0EF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16388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>
              <a:buFont typeface="Wingdings" pitchFamily="2" charset="2"/>
              <a:buNone/>
            </a:pPr>
            <a:r>
              <a:rPr lang="zh-CN" altLang="en-US"/>
              <a:t>测试用例设计考虑因素</a:t>
            </a:r>
            <a:r>
              <a:rPr lang="en-US" altLang="zh-CN"/>
              <a:t>:</a:t>
            </a:r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85800" y="1524000"/>
            <a:ext cx="80010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400" i="0" kern="0" dirty="0">
                <a:latin typeface="黑体" pitchFamily="2" charset="-122"/>
                <a:ea typeface="黑体" pitchFamily="2" charset="-122"/>
              </a:rPr>
              <a:t>测试用例必须具有</a:t>
            </a:r>
            <a:r>
              <a:rPr lang="zh-CN" altLang="en-US" sz="2400" i="0" kern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代表性</a:t>
            </a:r>
            <a:r>
              <a:rPr lang="zh-CN" altLang="en-US" sz="2400" i="0" kern="0" dirty="0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400" i="0" kern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典型性</a:t>
            </a:r>
            <a:r>
              <a:rPr lang="zh-CN" altLang="en-US" sz="2400" i="0" kern="0" dirty="0">
                <a:latin typeface="黑体" pitchFamily="2" charset="-122"/>
                <a:ea typeface="黑体" pitchFamily="2" charset="-122"/>
              </a:rPr>
              <a:t>。</a:t>
            </a:r>
            <a:endParaRPr lang="en-US" sz="2400" i="0" kern="0" dirty="0">
              <a:latin typeface="黑体" pitchFamily="2" charset="-122"/>
              <a:ea typeface="黑体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000" b="1" i="0" kern="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楷体_GB2312"/>
              </a:rPr>
              <a:t>基本涵盖一组或者多组情形，这涉及到测试用例的设计方法（知识）</a:t>
            </a:r>
            <a:r>
              <a:rPr lang="en-US" altLang="zh-CN" sz="2000" b="1" i="0" kern="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楷体_GB2312"/>
              </a:rPr>
              <a:t>——</a:t>
            </a:r>
            <a:r>
              <a:rPr lang="zh-CN" altLang="en-US" sz="2000" b="1" i="0" kern="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楷体_GB2312"/>
              </a:rPr>
              <a:t>见后面的白盒和黑盒测试用例。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l"/>
              <a:defRPr/>
            </a:pPr>
            <a:r>
              <a:rPr lang="zh-CN" altLang="en-US" sz="2400" i="0" kern="0" dirty="0">
                <a:latin typeface="黑体" pitchFamily="2" charset="-122"/>
                <a:ea typeface="黑体" pitchFamily="2" charset="-122"/>
              </a:rPr>
              <a:t>测试用例要有“</a:t>
            </a:r>
            <a:r>
              <a:rPr lang="zh-CN" altLang="en-US" sz="2400" i="0" kern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浓缩性</a:t>
            </a:r>
            <a:r>
              <a:rPr lang="zh-CN" altLang="en-US" sz="2400" i="0" kern="0" dirty="0">
                <a:latin typeface="黑体" pitchFamily="2" charset="-122"/>
                <a:ea typeface="黑体" pitchFamily="2" charset="-122"/>
              </a:rPr>
              <a:t>”，即精要、综合。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000" b="1" i="0" kern="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楷体_GB2312"/>
              </a:rPr>
              <a:t>为此，既要反映功能设计，又不要完全地复制性地使用规格设计说明书。</a:t>
            </a:r>
            <a:endParaRPr lang="en-US" altLang="en-US" sz="2000" b="1" i="0" kern="0" dirty="0">
              <a:solidFill>
                <a:srgbClr val="A50021"/>
              </a:solidFill>
              <a:latin typeface="黑体" pitchFamily="2" charset="-122"/>
              <a:ea typeface="黑体" pitchFamily="2" charset="-122"/>
              <a:cs typeface="楷体_GB231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8000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000" b="1" i="0" kern="0" dirty="0">
                <a:solidFill>
                  <a:srgbClr val="A50021"/>
                </a:solidFill>
                <a:latin typeface="黑体" pitchFamily="2" charset="-122"/>
                <a:ea typeface="黑体" pitchFamily="2" charset="-122"/>
                <a:cs typeface="楷体_GB2312"/>
              </a:rPr>
              <a:t>结合多个规格说明书的内容，综合考虑和描述各种可能的情况。</a:t>
            </a:r>
          </a:p>
        </p:txBody>
      </p:sp>
      <p:sp>
        <p:nvSpPr>
          <p:cNvPr id="6" name="矩形 5"/>
          <p:cNvSpPr/>
          <p:nvPr/>
        </p:nvSpPr>
        <p:spPr>
          <a:xfrm>
            <a:off x="865187" y="5505122"/>
            <a:ext cx="7543800" cy="646331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i="0" dirty="0">
                <a:hlinkClick r:id="rId2"/>
              </a:rPr>
              <a:t>全国普遍长相</a:t>
            </a:r>
            <a:r>
              <a:rPr lang="zh-CN" altLang="en-US" i="0" dirty="0"/>
              <a:t> </a:t>
            </a:r>
            <a:r>
              <a:rPr lang="en-US" altLang="zh-CN" i="0" dirty="0">
                <a:hlinkClick r:id="rId3"/>
              </a:rPr>
              <a:t>http://n.cztv.com/news2014/853282.html</a:t>
            </a:r>
            <a:endParaRPr lang="en-US" altLang="zh-CN" i="0" dirty="0"/>
          </a:p>
          <a:p>
            <a:r>
              <a:rPr lang="en-US" altLang="zh-CN" i="0" dirty="0"/>
              <a:t>http://tieba.baidu.com/p/2401729454?red_tag=y2631629934</a:t>
            </a:r>
            <a:endParaRPr lang="zh-CN" altLang="en-US" i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 autoUpdateAnimBg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4294967295"/>
          </p:nvPr>
        </p:nvSpPr>
        <p:spPr>
          <a:xfrm>
            <a:off x="381000" y="1066801"/>
            <a:ext cx="8186738" cy="274319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黑体" pitchFamily="2" charset="-122"/>
              </a:rPr>
              <a:t>测试用例的最佳设计方案是：为每个测试需求至少编制两类测试用例：</a:t>
            </a:r>
            <a:endParaRPr lang="en-US" dirty="0">
              <a:solidFill>
                <a:srgbClr val="FFFF00"/>
              </a:solidFill>
              <a:latin typeface="黑体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正面测试用例</a:t>
            </a:r>
            <a:r>
              <a:rPr lang="zh-CN" altLang="en-US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：用于证明该需求已经满足，通常称作正常测试；</a:t>
            </a:r>
            <a:endParaRPr lang="en-US" b="0" dirty="0">
              <a:solidFill>
                <a:schemeClr val="tx1"/>
              </a:solidFill>
              <a:latin typeface="楷体" pitchFamily="49" charset="-122"/>
              <a:ea typeface="楷体" pitchFamily="49" charset="-122"/>
              <a:cs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负面测试用例</a:t>
            </a:r>
            <a:r>
              <a:rPr lang="zh-CN" altLang="en-US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：反映某个无法接受、反常或意外的条件或数据，即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异常测试</a:t>
            </a:r>
            <a:r>
              <a:rPr lang="zh-CN" altLang="en-US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测试用例的设计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Bef>
                <a:spcPct val="50000"/>
              </a:spcBef>
              <a:defRPr/>
            </a:pPr>
            <a:r>
              <a:rPr lang="zh-CN" altLang="en-US" dirty="0"/>
              <a:t>测试用例的设计</a:t>
            </a:r>
            <a:endParaRPr lang="en-US" dirty="0"/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 dirty="0"/>
              <a:t>实例分析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 dirty="0">
                <a:sym typeface="Arial" charset="0"/>
              </a:rPr>
              <a:t>测试用例写作规范</a:t>
            </a:r>
            <a:endParaRPr lang="en-US" altLang="zh-CN" dirty="0">
              <a:sym typeface="Arial" charset="0"/>
            </a:endParaRP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 dirty="0">
                <a:sym typeface="Arial" charset="0"/>
              </a:rPr>
              <a:t>测试用例管理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A7EEDC5-CC6A-45D0-9233-583811F59BD8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676400"/>
            <a:ext cx="8556625" cy="44196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1、常规的测试用例设计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根据功能设计，</a:t>
            </a:r>
            <a:r>
              <a:rPr lang="zh-CN" altLang="en-US" dirty="0">
                <a:solidFill>
                  <a:srgbClr val="0000FF"/>
                </a:solidFill>
              </a:rPr>
              <a:t>每个功能生成一个用例</a:t>
            </a:r>
            <a:r>
              <a:rPr lang="zh-CN" altLang="en-US" dirty="0"/>
              <a:t>；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每个功能的操作都需要覆盖到，如删除对话框点击确定、取消分别生成2个用例步骤；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输入框测试，在允许范围内尽可能覆盖多的字符类别，如中文、英文、数字等；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对于每个功能点，必须通过一组（一个或多个）用例满足其业务覆盖：即对业务功能流程中的</a:t>
            </a:r>
            <a:r>
              <a:rPr lang="zh-CN" altLang="en-US" dirty="0">
                <a:solidFill>
                  <a:srgbClr val="0000FF"/>
                </a:solidFill>
              </a:rPr>
              <a:t>每个角色，每个功能</a:t>
            </a:r>
            <a:r>
              <a:rPr lang="zh-CN" altLang="en-US" dirty="0"/>
              <a:t>操作，生成一个用例。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1000" y="990600"/>
            <a:ext cx="3416320" cy="523220"/>
          </a:xfrm>
          <a:prstGeom prst="rect">
            <a:avLst/>
          </a:prstGeom>
          <a:solidFill>
            <a:srgbClr val="FFC000">
              <a:alpha val="55000"/>
            </a:srgbClr>
          </a:solidFill>
          <a:ln w="158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i="0"/>
              <a:t>测试用例的设计方法</a:t>
            </a:r>
          </a:p>
        </p:txBody>
      </p:sp>
      <p:sp>
        <p:nvSpPr>
          <p:cNvPr id="8" name="云形标注 7"/>
          <p:cNvSpPr/>
          <p:nvPr/>
        </p:nvSpPr>
        <p:spPr bwMode="auto">
          <a:xfrm>
            <a:off x="5486400" y="914400"/>
            <a:ext cx="3429000" cy="1143000"/>
          </a:xfrm>
          <a:prstGeom prst="cloudCallout">
            <a:avLst>
              <a:gd name="adj1" fmla="val -77638"/>
              <a:gd name="adj2" fmla="val 430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zh-CN" altLang="en-US" sz="2400" b="1" i="0" dirty="0">
                <a:solidFill>
                  <a:srgbClr val="0000FF"/>
                </a:solidFill>
              </a:rPr>
              <a:t>实例：计算器的加法操作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6F0992-BCDF-0744-970D-70BB99B57093}"/>
              </a:ext>
            </a:extLst>
          </p:cNvPr>
          <p:cNvSpPr txBox="1"/>
          <p:nvPr/>
        </p:nvSpPr>
        <p:spPr>
          <a:xfrm>
            <a:off x="4933457" y="84207"/>
            <a:ext cx="4192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b="1" i="0" dirty="0">
                <a:solidFill>
                  <a:srgbClr val="0066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功能的分解：分解到用例。</a:t>
            </a:r>
            <a:endParaRPr kumimoji="1" lang="en-US" altLang="zh-CN" sz="2000" b="1" i="0" dirty="0">
              <a:solidFill>
                <a:srgbClr val="0066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algn="l"/>
            <a:r>
              <a:rPr kumimoji="1" lang="zh-CN" altLang="en-US" sz="2000" b="1" i="0" dirty="0">
                <a:solidFill>
                  <a:srgbClr val="0066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事件流组合成的场景作为一项功能。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676400"/>
            <a:ext cx="8556625" cy="44196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2、初始化的测试用例设计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进入功能模块（页面）后，某些控件会初始化填入数据，生成一个用例确保所有的初始数据正确。</a:t>
            </a:r>
            <a:endParaRPr lang="en-US" altLang="zh-CN" dirty="0"/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endParaRPr lang="en-US" altLang="zh-CN" dirty="0"/>
          </a:p>
          <a:p>
            <a:pPr marL="457200" lvl="1" indent="0">
              <a:buClr>
                <a:schemeClr val="tx1"/>
              </a:buClr>
              <a:buSzPct val="100000"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实例：打开</a:t>
            </a:r>
            <a:r>
              <a:rPr lang="en-US" altLang="zh-CN" b="1" dirty="0">
                <a:solidFill>
                  <a:srgbClr val="0000FF"/>
                </a:solidFill>
              </a:rPr>
              <a:t>QQ</a:t>
            </a:r>
            <a:r>
              <a:rPr lang="zh-CN" altLang="en-US" b="1" dirty="0">
                <a:solidFill>
                  <a:srgbClr val="0000FF"/>
                </a:solidFill>
              </a:rPr>
              <a:t>后的初始化，进入邮箱的初始化。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1000" y="990600"/>
            <a:ext cx="3416320" cy="523220"/>
          </a:xfrm>
          <a:prstGeom prst="rect">
            <a:avLst/>
          </a:prstGeom>
          <a:solidFill>
            <a:srgbClr val="FFC000">
              <a:alpha val="55000"/>
            </a:srgbClr>
          </a:solidFill>
          <a:ln w="158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i="0"/>
              <a:t>测试用例的设计方法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676400"/>
            <a:ext cx="8556625" cy="44196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3、边界的测试用例设计</a:t>
            </a:r>
            <a:endParaRPr lang="zh-CN" altLang="en-US" dirty="0">
              <a:solidFill>
                <a:srgbClr val="FF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每个数据项，生成一个</a:t>
            </a:r>
            <a:r>
              <a:rPr lang="zh-CN" altLang="en-US" dirty="0">
                <a:solidFill>
                  <a:srgbClr val="0000FF"/>
                </a:solidFill>
              </a:rPr>
              <a:t>边界用例</a:t>
            </a:r>
            <a:r>
              <a:rPr lang="zh-CN" altLang="en-US" dirty="0"/>
              <a:t>（含最大、最小两个边界值），其中字符串数据以字符串长度为计量单位，布尔值数据的所有取值都需测试；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多个复选框一组时，需要测试同时都被选中及都不被选中；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下拉菜单、列表框、单选按钮组为最大、最小的2个取值。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1000" y="990600"/>
            <a:ext cx="3416320" cy="523220"/>
          </a:xfrm>
          <a:prstGeom prst="rect">
            <a:avLst/>
          </a:prstGeom>
          <a:solidFill>
            <a:srgbClr val="FFC000">
              <a:alpha val="55000"/>
            </a:srgbClr>
          </a:solidFill>
          <a:ln w="158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i="0"/>
              <a:t>测试用例的设计方法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4724400" y="914400"/>
            <a:ext cx="4343400" cy="1143000"/>
          </a:xfrm>
          <a:prstGeom prst="cloudCallout">
            <a:avLst>
              <a:gd name="adj1" fmla="val -61507"/>
              <a:gd name="adj2" fmla="val 5137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zh-CN" altLang="en-US" sz="2400" b="1" i="0" dirty="0">
                <a:solidFill>
                  <a:srgbClr val="0000FF"/>
                </a:solidFill>
              </a:rPr>
              <a:t>实例：</a:t>
            </a:r>
            <a:r>
              <a:rPr lang="en-US" altLang="zh-CN" sz="2400" b="1" i="0" dirty="0">
                <a:solidFill>
                  <a:srgbClr val="0000FF"/>
                </a:solidFill>
              </a:rPr>
              <a:t>PowerPoint</a:t>
            </a:r>
            <a:r>
              <a:rPr lang="zh-CN" altLang="en-US" sz="2400" b="1" i="0" dirty="0">
                <a:solidFill>
                  <a:srgbClr val="0000FF"/>
                </a:solidFill>
              </a:rPr>
              <a:t>文本的字体设置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676400"/>
            <a:ext cx="8556625" cy="44196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4、空值的测试用例设计</a:t>
            </a:r>
            <a:endParaRPr lang="zh-CN" altLang="en-US" dirty="0">
              <a:solidFill>
                <a:srgbClr val="FF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对于每个必填数据项，都生成一个用例，则预期结果提示该数据项为空。</a:t>
            </a:r>
            <a:endParaRPr lang="en-US" altLang="zh-CN" dirty="0"/>
          </a:p>
          <a:p>
            <a:pPr marL="457200" lvl="1" indent="0">
              <a:buClr>
                <a:schemeClr val="tx1"/>
              </a:buClr>
              <a:buSzPct val="100000"/>
              <a:buNone/>
            </a:pPr>
            <a:endParaRPr lang="en-US" altLang="zh-CN" dirty="0"/>
          </a:p>
          <a:p>
            <a:pPr marL="457200" lvl="1" indent="0">
              <a:buClr>
                <a:schemeClr val="tx1"/>
              </a:buClr>
              <a:buSzPct val="100000"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实例：网站的用户注册。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1000" y="990600"/>
            <a:ext cx="3416320" cy="523220"/>
          </a:xfrm>
          <a:prstGeom prst="rect">
            <a:avLst/>
          </a:prstGeom>
          <a:solidFill>
            <a:srgbClr val="FFC000">
              <a:alpha val="55000"/>
            </a:srgbClr>
          </a:solidFill>
          <a:ln w="158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i="0"/>
              <a:t>测试用例的设计方法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676400"/>
            <a:ext cx="8556625" cy="44196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5、格式错误的测试用例设计</a:t>
            </a:r>
            <a:endParaRPr lang="zh-CN" altLang="en-US" dirty="0">
              <a:solidFill>
                <a:srgbClr val="FF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对于输入框数据项，都生成一个用例，预期结果提示该数据项格式错误。</a:t>
            </a:r>
            <a:endParaRPr lang="en-US" altLang="zh-CN" dirty="0"/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endParaRPr lang="en-US" altLang="zh-CN" dirty="0"/>
          </a:p>
          <a:p>
            <a:pPr marL="457200" lvl="1" indent="0">
              <a:buClr>
                <a:schemeClr val="tx1"/>
              </a:buClr>
              <a:buSzPct val="100000"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实例：网站的用户注册时，</a:t>
            </a:r>
            <a:r>
              <a:rPr lang="en-US" altLang="zh-CN" b="1" dirty="0">
                <a:solidFill>
                  <a:srgbClr val="0000FF"/>
                </a:solidFill>
              </a:rPr>
              <a:t>Email</a:t>
            </a:r>
            <a:r>
              <a:rPr lang="zh-CN" altLang="en-US" b="1" dirty="0">
                <a:solidFill>
                  <a:srgbClr val="0000FF"/>
                </a:solidFill>
              </a:rPr>
              <a:t>、生日、身份证号、手机号等的格式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1000" y="990600"/>
            <a:ext cx="3416320" cy="523220"/>
          </a:xfrm>
          <a:prstGeom prst="rect">
            <a:avLst/>
          </a:prstGeom>
          <a:solidFill>
            <a:srgbClr val="FFC000">
              <a:alpha val="55000"/>
            </a:srgbClr>
          </a:solidFill>
          <a:ln w="158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i="0"/>
              <a:t>测试用例的设计方法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676400"/>
            <a:ext cx="8556625" cy="44196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6、溢出的测试用例设计</a:t>
            </a:r>
            <a:endParaRPr lang="zh-CN" altLang="en-US" dirty="0">
              <a:solidFill>
                <a:srgbClr val="FF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对于输入框数据项，都生成一个取值范围外的测试用例，预期结果提示该数据项超出范围。</a:t>
            </a:r>
            <a:endParaRPr lang="en-US" altLang="zh-CN" dirty="0"/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endParaRPr lang="en-US" altLang="zh-CN" dirty="0"/>
          </a:p>
          <a:p>
            <a:pPr marL="457200" lvl="1" indent="0">
              <a:buClr>
                <a:schemeClr val="tx1"/>
              </a:buClr>
              <a:buSzPct val="100000"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实例：计算器的除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操作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1000" y="990600"/>
            <a:ext cx="3416320" cy="523220"/>
          </a:xfrm>
          <a:prstGeom prst="rect">
            <a:avLst/>
          </a:prstGeom>
          <a:solidFill>
            <a:srgbClr val="FFC000">
              <a:alpha val="55000"/>
            </a:srgbClr>
          </a:solidFill>
          <a:ln w="158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i="0"/>
              <a:t>测试用例的设计方法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676400"/>
            <a:ext cx="8556625" cy="44196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7、关联的测试用例设计</a:t>
            </a:r>
            <a:endParaRPr lang="zh-CN" altLang="en-US" dirty="0">
              <a:solidFill>
                <a:srgbClr val="FF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对于相互关联的两个或多个数据项，生成一个用例，确保当一个数据项改变时，其他数据项的变化正确。</a:t>
            </a:r>
            <a:endParaRPr lang="en-US" altLang="zh-CN" dirty="0"/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endParaRPr lang="en-US" altLang="zh-CN" dirty="0"/>
          </a:p>
          <a:p>
            <a:pPr marL="914400" lvl="1" indent="-457200">
              <a:buClr>
                <a:schemeClr val="tx1"/>
              </a:buClr>
              <a:buSzPct val="100000"/>
              <a:buNone/>
            </a:pPr>
            <a:r>
              <a:rPr lang="en-US" altLang="zh-CN" dirty="0"/>
              <a:t>   </a:t>
            </a:r>
            <a:r>
              <a:rPr lang="zh-CN" altLang="en-US" b="1" dirty="0">
                <a:solidFill>
                  <a:srgbClr val="0000FF"/>
                </a:solidFill>
              </a:rPr>
              <a:t>实例：身份证号与出生日期，起始日期与截止日期，密码与确认密码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1000" y="990600"/>
            <a:ext cx="3416320" cy="523220"/>
          </a:xfrm>
          <a:prstGeom prst="rect">
            <a:avLst/>
          </a:prstGeom>
          <a:solidFill>
            <a:srgbClr val="FFC000">
              <a:alpha val="55000"/>
            </a:srgbClr>
          </a:solidFill>
          <a:ln w="158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i="0"/>
              <a:t>测试用例的设计方法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676400"/>
            <a:ext cx="8556625" cy="44196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8、唯一值的测试用例设计</a:t>
            </a:r>
            <a:endParaRPr lang="zh-CN" altLang="en-US" dirty="0">
              <a:solidFill>
                <a:srgbClr val="FF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某些业务的数据字段要求是唯一的，生成一或两个用例（新建、编辑），使得输入数据与原有数据在该字段重复，预期结果为页面返回该数据已存在的提示。</a:t>
            </a:r>
            <a:endParaRPr lang="en-US" altLang="zh-CN" dirty="0"/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endParaRPr lang="en-US" altLang="zh-CN" dirty="0"/>
          </a:p>
          <a:p>
            <a:pPr marL="457200" lvl="1" indent="0">
              <a:buClr>
                <a:schemeClr val="tx1"/>
              </a:buClr>
              <a:buSzPct val="100000"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实例：网站的用户注册，用户名唯一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1000" y="990600"/>
            <a:ext cx="3416320" cy="523220"/>
          </a:xfrm>
          <a:prstGeom prst="rect">
            <a:avLst/>
          </a:prstGeom>
          <a:solidFill>
            <a:srgbClr val="FFC000">
              <a:alpha val="55000"/>
            </a:srgbClr>
          </a:solidFill>
          <a:ln w="158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i="0"/>
              <a:t>测试用例的设计方法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676400"/>
            <a:ext cx="8556625" cy="44196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9、权限不足的测试用例设计</a:t>
            </a:r>
            <a:endParaRPr lang="zh-CN" altLang="en-US" dirty="0">
              <a:solidFill>
                <a:srgbClr val="FF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对于功能模块，生成一个用例，以没有权限的用户身份访问，预期结果为提示权限不足。</a:t>
            </a:r>
            <a:endParaRPr lang="en-US" altLang="zh-CN" dirty="0"/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endParaRPr lang="en-US" altLang="zh-CN" dirty="0"/>
          </a:p>
          <a:p>
            <a:pPr marL="457200" lvl="1" indent="0">
              <a:buClr>
                <a:schemeClr val="tx1"/>
              </a:buClr>
              <a:buSzPct val="100000"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实例：非管理员用户删除</a:t>
            </a:r>
            <a:r>
              <a:rPr lang="en-US" altLang="zh-CN" b="1" dirty="0">
                <a:solidFill>
                  <a:srgbClr val="0000FF"/>
                </a:solidFill>
              </a:rPr>
              <a:t>Win7</a:t>
            </a:r>
            <a:r>
              <a:rPr lang="zh-CN" altLang="en-US" b="1" dirty="0">
                <a:solidFill>
                  <a:srgbClr val="0000FF"/>
                </a:solidFill>
              </a:rPr>
              <a:t>系统的系统文件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1000" y="990600"/>
            <a:ext cx="3416320" cy="523220"/>
          </a:xfrm>
          <a:prstGeom prst="rect">
            <a:avLst/>
          </a:prstGeom>
          <a:solidFill>
            <a:srgbClr val="FFC000">
              <a:alpha val="55000"/>
            </a:srgbClr>
          </a:solidFill>
          <a:ln w="158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i="0"/>
              <a:t>测试用例的设计方法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676400"/>
            <a:ext cx="8556625" cy="44196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10、角色权限的测试用例</a:t>
            </a:r>
            <a:endParaRPr lang="zh-CN" altLang="en-US" dirty="0">
              <a:solidFill>
                <a:srgbClr val="FF0000"/>
              </a:solidFill>
            </a:endParaRP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业务功能流程涉及一到多个角色，对于每个角色，都生成一个用例，预期结果为用户以这个角色登陆时，他仅能执行权限允许的操作。</a:t>
            </a:r>
            <a:endParaRPr lang="en-US" altLang="zh-CN" dirty="0"/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endParaRPr lang="en-US" altLang="zh-CN" dirty="0"/>
          </a:p>
          <a:p>
            <a:pPr marL="457200" lvl="1" indent="0">
              <a:buClr>
                <a:schemeClr val="tx1"/>
              </a:buClr>
              <a:buSzPct val="100000"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实例：教务网站的学生、教师、教学管理人员的角色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1000" y="990600"/>
            <a:ext cx="3416320" cy="523220"/>
          </a:xfrm>
          <a:prstGeom prst="rect">
            <a:avLst/>
          </a:prstGeom>
          <a:solidFill>
            <a:srgbClr val="FFC000">
              <a:alpha val="55000"/>
            </a:srgbClr>
          </a:solidFill>
          <a:ln w="158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i="0"/>
              <a:t>测试用例的设计方法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libri" pitchFamily="34" charset="0"/>
              </a:rPr>
              <a:t>软件测试流程</a:t>
            </a:r>
            <a:endParaRPr lang="zh-CN" altLang="en-US"/>
          </a:p>
        </p:txBody>
      </p:sp>
      <p:sp>
        <p:nvSpPr>
          <p:cNvPr id="103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4EE4214-3E24-4E14-AEB5-59B101B48C71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813" y="1004888"/>
            <a:ext cx="68103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328723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思考：</a:t>
            </a:r>
            <a:endParaRPr lang="en-US" altLang="zh-CN"/>
          </a:p>
          <a:p>
            <a:r>
              <a:rPr lang="zh-CN" altLang="en-US"/>
              <a:t>大一学生小明学习了</a:t>
            </a:r>
            <a:r>
              <a:rPr lang="en-US" altLang="zh-CN"/>
              <a:t>C</a:t>
            </a:r>
            <a:r>
              <a:rPr lang="zh-CN" altLang="en-US"/>
              <a:t>语言的字符串后，开发了一个判定一个字符串</a:t>
            </a:r>
            <a:r>
              <a:rPr lang="zh-CN" altLang="en-US">
                <a:solidFill>
                  <a:srgbClr val="0000FF"/>
                </a:solidFill>
              </a:rPr>
              <a:t>是否是对称字符串</a:t>
            </a:r>
            <a:r>
              <a:rPr lang="zh-CN" altLang="en-US"/>
              <a:t>的小程序，请为该程序设计测试用例。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流程图: 多文档 7"/>
          <p:cNvSpPr>
            <a:spLocks noChangeArrowheads="1"/>
          </p:cNvSpPr>
          <p:nvPr/>
        </p:nvSpPr>
        <p:spPr bwMode="auto">
          <a:xfrm>
            <a:off x="1084263" y="2286000"/>
            <a:ext cx="1512887" cy="936625"/>
          </a:xfrm>
          <a:prstGeom prst="flowChartMultidocumen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i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测试用例</a:t>
            </a:r>
          </a:p>
        </p:txBody>
      </p:sp>
      <p:sp>
        <p:nvSpPr>
          <p:cNvPr id="69635" name="TextBox 8"/>
          <p:cNvSpPr txBox="1">
            <a:spLocks noChangeArrowheads="1"/>
          </p:cNvSpPr>
          <p:nvPr/>
        </p:nvSpPr>
        <p:spPr bwMode="auto">
          <a:xfrm>
            <a:off x="3605213" y="1206500"/>
            <a:ext cx="13684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0">
                <a:latin typeface="黑体" pitchFamily="2" charset="-122"/>
                <a:ea typeface="黑体" pitchFamily="2" charset="-122"/>
              </a:rPr>
              <a:t>执行某个测试用例</a:t>
            </a:r>
          </a:p>
        </p:txBody>
      </p:sp>
      <p:sp>
        <p:nvSpPr>
          <p:cNvPr id="69636" name="剪去单角的矩形 10"/>
          <p:cNvSpPr>
            <a:spLocks noChangeArrowheads="1"/>
          </p:cNvSpPr>
          <p:nvPr/>
        </p:nvSpPr>
        <p:spPr bwMode="auto">
          <a:xfrm>
            <a:off x="6556375" y="2357438"/>
            <a:ext cx="1584325" cy="720725"/>
          </a:xfrm>
          <a:custGeom>
            <a:avLst/>
            <a:gdLst>
              <a:gd name="T0" fmla="*/ 1584325 w 1584325"/>
              <a:gd name="T1" fmla="*/ 360363 h 720725"/>
              <a:gd name="T2" fmla="*/ 792163 w 1584325"/>
              <a:gd name="T3" fmla="*/ 720725 h 720725"/>
              <a:gd name="T4" fmla="*/ 0 w 1584325"/>
              <a:gd name="T5" fmla="*/ 360363 h 720725"/>
              <a:gd name="T6" fmla="*/ 792163 w 1584325"/>
              <a:gd name="T7" fmla="*/ 0 h 72072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584325"/>
              <a:gd name="T13" fmla="*/ 60062 h 720725"/>
              <a:gd name="T14" fmla="*/ 1524263 w 1584325"/>
              <a:gd name="T15" fmla="*/ 720725 h 720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325" h="720725">
                <a:moveTo>
                  <a:pt x="0" y="0"/>
                </a:moveTo>
                <a:lnTo>
                  <a:pt x="1464202" y="0"/>
                </a:lnTo>
                <a:lnTo>
                  <a:pt x="1584325" y="120123"/>
                </a:lnTo>
                <a:lnTo>
                  <a:pt x="1584325" y="720725"/>
                </a:lnTo>
                <a:lnTo>
                  <a:pt x="0" y="7207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i="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测试结果</a:t>
            </a:r>
          </a:p>
        </p:txBody>
      </p:sp>
      <p:sp>
        <p:nvSpPr>
          <p:cNvPr id="69637" name="圆角矩形 11"/>
          <p:cNvSpPr>
            <a:spLocks noChangeArrowheads="1"/>
          </p:cNvSpPr>
          <p:nvPr/>
        </p:nvSpPr>
        <p:spPr bwMode="auto">
          <a:xfrm>
            <a:off x="6772275" y="4518025"/>
            <a:ext cx="1800225" cy="7921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i="0">
                <a:solidFill>
                  <a:schemeClr val="bg1"/>
                </a:solidFill>
                <a:latin typeface="Arial" pitchFamily="34" charset="0"/>
              </a:rPr>
              <a:t>排错</a:t>
            </a:r>
          </a:p>
        </p:txBody>
      </p:sp>
      <p:sp>
        <p:nvSpPr>
          <p:cNvPr id="69638" name="TextBox 12"/>
          <p:cNvSpPr txBox="1">
            <a:spLocks noChangeArrowheads="1"/>
          </p:cNvSpPr>
          <p:nvPr/>
        </p:nvSpPr>
        <p:spPr bwMode="auto">
          <a:xfrm>
            <a:off x="2884488" y="3222625"/>
            <a:ext cx="136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0">
                <a:latin typeface="黑体" pitchFamily="2" charset="-122"/>
                <a:ea typeface="黑体" pitchFamily="2" charset="-122"/>
              </a:rPr>
              <a:t>追加测试</a:t>
            </a:r>
          </a:p>
        </p:txBody>
      </p:sp>
      <p:sp>
        <p:nvSpPr>
          <p:cNvPr id="69639" name="TextBox 13"/>
          <p:cNvSpPr txBox="1">
            <a:spLocks noChangeArrowheads="1"/>
          </p:cNvSpPr>
          <p:nvPr/>
        </p:nvSpPr>
        <p:spPr bwMode="auto">
          <a:xfrm>
            <a:off x="4468813" y="3654425"/>
            <a:ext cx="2016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0">
                <a:latin typeface="黑体" pitchFamily="2" charset="-122"/>
                <a:ea typeface="黑体" pitchFamily="2" charset="-122"/>
              </a:rPr>
              <a:t>假想错误原因</a:t>
            </a:r>
          </a:p>
        </p:txBody>
      </p:sp>
      <p:sp>
        <p:nvSpPr>
          <p:cNvPr id="69640" name="TextBox 14"/>
          <p:cNvSpPr txBox="1">
            <a:spLocks noChangeArrowheads="1"/>
          </p:cNvSpPr>
          <p:nvPr/>
        </p:nvSpPr>
        <p:spPr bwMode="auto">
          <a:xfrm>
            <a:off x="4037013" y="5454650"/>
            <a:ext cx="2016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0">
                <a:latin typeface="黑体" pitchFamily="2" charset="-122"/>
                <a:ea typeface="黑体" pitchFamily="2" charset="-122"/>
              </a:rPr>
              <a:t>确定了测试原因</a:t>
            </a:r>
          </a:p>
        </p:txBody>
      </p:sp>
      <p:sp>
        <p:nvSpPr>
          <p:cNvPr id="69641" name="TextBox 15"/>
          <p:cNvSpPr txBox="1">
            <a:spLocks noChangeArrowheads="1"/>
          </p:cNvSpPr>
          <p:nvPr/>
        </p:nvSpPr>
        <p:spPr bwMode="auto">
          <a:xfrm>
            <a:off x="2452688" y="4878388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0">
                <a:latin typeface="黑体" pitchFamily="2" charset="-122"/>
                <a:ea typeface="黑体" pitchFamily="2" charset="-122"/>
              </a:rPr>
              <a:t>修正程序</a:t>
            </a:r>
          </a:p>
        </p:txBody>
      </p:sp>
      <p:sp>
        <p:nvSpPr>
          <p:cNvPr id="69642" name="TextBox 16"/>
          <p:cNvSpPr txBox="1">
            <a:spLocks noChangeArrowheads="1"/>
          </p:cNvSpPr>
          <p:nvPr/>
        </p:nvSpPr>
        <p:spPr bwMode="auto">
          <a:xfrm>
            <a:off x="1516063" y="4086225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0">
                <a:latin typeface="黑体" pitchFamily="2" charset="-122"/>
                <a:ea typeface="黑体" pitchFamily="2" charset="-122"/>
              </a:rPr>
              <a:t>回归测试</a:t>
            </a:r>
          </a:p>
        </p:txBody>
      </p:sp>
      <p:cxnSp>
        <p:nvCxnSpPr>
          <p:cNvPr id="69643" name="直接连接符 20"/>
          <p:cNvCxnSpPr>
            <a:cxnSpLocks noChangeShapeType="1"/>
            <a:stCxn id="69634" idx="0"/>
          </p:cNvCxnSpPr>
          <p:nvPr/>
        </p:nvCxnSpPr>
        <p:spPr bwMode="auto">
          <a:xfrm rot="5400000" flipH="1" flipV="1">
            <a:off x="2522538" y="1060450"/>
            <a:ext cx="647700" cy="180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4" name="直接连接符 21"/>
          <p:cNvCxnSpPr>
            <a:cxnSpLocks noChangeShapeType="1"/>
            <a:stCxn id="69635" idx="3"/>
          </p:cNvCxnSpPr>
          <p:nvPr/>
        </p:nvCxnSpPr>
        <p:spPr bwMode="auto">
          <a:xfrm>
            <a:off x="4973638" y="1560513"/>
            <a:ext cx="1874837" cy="725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5" name="直接连接符 23"/>
          <p:cNvCxnSpPr>
            <a:cxnSpLocks noChangeShapeType="1"/>
            <a:stCxn id="69636" idx="1"/>
          </p:cNvCxnSpPr>
          <p:nvPr/>
        </p:nvCxnSpPr>
        <p:spPr bwMode="auto">
          <a:xfrm rot="5400000">
            <a:off x="6629400" y="3798888"/>
            <a:ext cx="143986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6" name="直接连接符 26"/>
          <p:cNvCxnSpPr>
            <a:cxnSpLocks noChangeShapeType="1"/>
            <a:stCxn id="69637" idx="1"/>
          </p:cNvCxnSpPr>
          <p:nvPr/>
        </p:nvCxnSpPr>
        <p:spPr bwMode="auto">
          <a:xfrm rot="10800000">
            <a:off x="5981700" y="4086225"/>
            <a:ext cx="790575" cy="82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7" name="直接连接符 29"/>
          <p:cNvCxnSpPr>
            <a:cxnSpLocks noChangeShapeType="1"/>
          </p:cNvCxnSpPr>
          <p:nvPr/>
        </p:nvCxnSpPr>
        <p:spPr bwMode="auto">
          <a:xfrm rot="10800000">
            <a:off x="3389313" y="3654425"/>
            <a:ext cx="1223962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8" name="直接连接符 33"/>
          <p:cNvCxnSpPr>
            <a:cxnSpLocks noChangeShapeType="1"/>
          </p:cNvCxnSpPr>
          <p:nvPr/>
        </p:nvCxnSpPr>
        <p:spPr bwMode="auto">
          <a:xfrm rot="10800000">
            <a:off x="2668588" y="3006725"/>
            <a:ext cx="86360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9" name="直接连接符 35"/>
          <p:cNvCxnSpPr>
            <a:cxnSpLocks noChangeShapeType="1"/>
            <a:endCxn id="69640" idx="3"/>
          </p:cNvCxnSpPr>
          <p:nvPr/>
        </p:nvCxnSpPr>
        <p:spPr bwMode="auto">
          <a:xfrm rot="10800000" flipV="1">
            <a:off x="6053138" y="5310188"/>
            <a:ext cx="792162" cy="344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50" name="直接连接符 38"/>
          <p:cNvCxnSpPr>
            <a:cxnSpLocks noChangeShapeType="1"/>
            <a:stCxn id="69640" idx="1"/>
          </p:cNvCxnSpPr>
          <p:nvPr/>
        </p:nvCxnSpPr>
        <p:spPr bwMode="auto">
          <a:xfrm rot="10800000">
            <a:off x="3460750" y="5238750"/>
            <a:ext cx="576263" cy="415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51" name="直接连接符 40"/>
          <p:cNvCxnSpPr>
            <a:cxnSpLocks noChangeShapeType="1"/>
            <a:stCxn id="69641" idx="0"/>
          </p:cNvCxnSpPr>
          <p:nvPr/>
        </p:nvCxnSpPr>
        <p:spPr bwMode="auto">
          <a:xfrm rot="16200000" flipV="1">
            <a:off x="2470150" y="4284663"/>
            <a:ext cx="431800" cy="755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52" name="直接连接符 42"/>
          <p:cNvCxnSpPr>
            <a:cxnSpLocks noChangeShapeType="1"/>
          </p:cNvCxnSpPr>
          <p:nvPr/>
        </p:nvCxnSpPr>
        <p:spPr bwMode="auto">
          <a:xfrm rot="10800000">
            <a:off x="1444625" y="3294063"/>
            <a:ext cx="792163" cy="82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9653" name="TextBox 43"/>
          <p:cNvSpPr txBox="1">
            <a:spLocks noChangeArrowheads="1"/>
          </p:cNvSpPr>
          <p:nvPr/>
        </p:nvSpPr>
        <p:spPr bwMode="auto">
          <a:xfrm>
            <a:off x="76200" y="990600"/>
            <a:ext cx="2232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i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排错过程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测试用例的设计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 autoUpdateAnimBg="0"/>
      <p:bldP spid="69635" grpId="0" autoUpdateAnimBg="0"/>
      <p:bldP spid="69636" grpId="0" animBg="1" autoUpdateAnimBg="0"/>
      <p:bldP spid="69637" grpId="0" animBg="1" autoUpdateAnimBg="0"/>
      <p:bldP spid="69638" grpId="0"/>
      <p:bldP spid="69639" grpId="0"/>
      <p:bldP spid="69640" grpId="0"/>
      <p:bldP spid="69641" grpId="0"/>
      <p:bldP spid="69642" grpId="0"/>
      <p:bldP spid="6965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24"/>
          <p:cNvSpPr txBox="1">
            <a:spLocks noChangeArrowheads="1"/>
          </p:cNvSpPr>
          <p:nvPr/>
        </p:nvSpPr>
        <p:spPr bwMode="auto">
          <a:xfrm>
            <a:off x="533400" y="1143000"/>
            <a:ext cx="4105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i="0">
                <a:latin typeface="黑体" pitchFamily="2" charset="-122"/>
                <a:ea typeface="黑体" pitchFamily="2" charset="-122"/>
              </a:rPr>
              <a:t>如何评价测试用例的好坏：</a:t>
            </a:r>
          </a:p>
        </p:txBody>
      </p:sp>
      <p:pic>
        <p:nvPicPr>
          <p:cNvPr id="70659" name="图示 2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6132513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测试用例的设计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24"/>
          <p:cNvSpPr txBox="1">
            <a:spLocks noChangeArrowheads="1"/>
          </p:cNvSpPr>
          <p:nvPr/>
        </p:nvSpPr>
        <p:spPr bwMode="auto">
          <a:xfrm>
            <a:off x="685800" y="1143000"/>
            <a:ext cx="19446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i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i="0">
                <a:latin typeface="黑体" pitchFamily="2" charset="-122"/>
                <a:ea typeface="黑体" pitchFamily="2" charset="-122"/>
              </a:rPr>
              <a:t>）易用性</a:t>
            </a:r>
          </a:p>
        </p:txBody>
      </p:sp>
      <p:pic>
        <p:nvPicPr>
          <p:cNvPr id="71683" name="图示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274955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4" name="TextBox 6"/>
          <p:cNvSpPr txBox="1">
            <a:spLocks noChangeArrowheads="1"/>
          </p:cNvSpPr>
          <p:nvPr/>
        </p:nvSpPr>
        <p:spPr bwMode="auto">
          <a:xfrm>
            <a:off x="4683125" y="3505200"/>
            <a:ext cx="42116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/>
              <a:t>可以花费很少时间，就可以理解测试用例中表达的测试思路，并可以很快地完成测试用例的执行。</a:t>
            </a:r>
          </a:p>
        </p:txBody>
      </p:sp>
      <p:sp>
        <p:nvSpPr>
          <p:cNvPr id="71685" name="右箭头 9"/>
          <p:cNvSpPr>
            <a:spLocks noChangeArrowheads="1"/>
          </p:cNvSpPr>
          <p:nvPr/>
        </p:nvSpPr>
        <p:spPr bwMode="auto">
          <a:xfrm>
            <a:off x="3962400" y="3721100"/>
            <a:ext cx="360363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测试用例的设计</a:t>
            </a:r>
          </a:p>
        </p:txBody>
      </p:sp>
      <p:sp>
        <p:nvSpPr>
          <p:cNvPr id="32775" name="矩形 7"/>
          <p:cNvSpPr>
            <a:spLocks noChangeArrowheads="1"/>
          </p:cNvSpPr>
          <p:nvPr/>
        </p:nvSpPr>
        <p:spPr bwMode="auto">
          <a:xfrm>
            <a:off x="1066800" y="1905000"/>
            <a:ext cx="23622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800" i="0"/>
              <a:t>如果测试工程师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4" grpId="0" autoUpdateAnimBg="0"/>
      <p:bldP spid="7168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Box 24"/>
          <p:cNvSpPr txBox="1">
            <a:spLocks noChangeArrowheads="1"/>
          </p:cNvSpPr>
          <p:nvPr/>
        </p:nvSpPr>
        <p:spPr bwMode="auto">
          <a:xfrm>
            <a:off x="685800" y="1219200"/>
            <a:ext cx="287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i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i="0">
                <a:latin typeface="黑体" pitchFamily="2" charset="-122"/>
                <a:ea typeface="黑体" pitchFamily="2" charset="-122"/>
              </a:rPr>
              <a:t>）易维护性</a:t>
            </a:r>
          </a:p>
        </p:txBody>
      </p:sp>
      <p:sp>
        <p:nvSpPr>
          <p:cNvPr id="72707" name="TextBox 6"/>
          <p:cNvSpPr txBox="1">
            <a:spLocks noChangeArrowheads="1"/>
          </p:cNvSpPr>
          <p:nvPr/>
        </p:nvSpPr>
        <p:spPr bwMode="auto">
          <a:xfrm>
            <a:off x="2133600" y="2428875"/>
            <a:ext cx="5105400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latin typeface="黑体" pitchFamily="2" charset="-122"/>
                <a:ea typeface="黑体" pitchFamily="2" charset="-122"/>
              </a:rPr>
              <a:t>如果开发过程中发生了测试需求变更</a:t>
            </a:r>
          </a:p>
        </p:txBody>
      </p:sp>
      <p:sp>
        <p:nvSpPr>
          <p:cNvPr id="72708" name="TextBox 7"/>
          <p:cNvSpPr txBox="1">
            <a:spLocks noChangeArrowheads="1"/>
          </p:cNvSpPr>
          <p:nvPr/>
        </p:nvSpPr>
        <p:spPr bwMode="auto">
          <a:xfrm>
            <a:off x="1116013" y="3789363"/>
            <a:ext cx="7272337" cy="8302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latin typeface="黑体" pitchFamily="2" charset="-122"/>
                <a:ea typeface="黑体" pitchFamily="2" charset="-122"/>
              </a:rPr>
              <a:t>测试用例设计人员应能在较短时间内完成测试用例的维护工作</a:t>
            </a:r>
          </a:p>
        </p:txBody>
      </p:sp>
      <p:sp>
        <p:nvSpPr>
          <p:cNvPr id="72709" name="下箭头 8"/>
          <p:cNvSpPr>
            <a:spLocks noChangeArrowheads="1"/>
          </p:cNvSpPr>
          <p:nvPr/>
        </p:nvSpPr>
        <p:spPr bwMode="auto">
          <a:xfrm>
            <a:off x="4067175" y="3141663"/>
            <a:ext cx="433388" cy="5032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测试用例的设计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utoUpdateAnimBg="0"/>
      <p:bldP spid="72707" grpId="0" animBg="1" autoUpdateAnimBg="0"/>
      <p:bldP spid="72708" grpId="0" animBg="1" autoUpdateAnimBg="0"/>
      <p:bldP spid="7270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示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" y="1752600"/>
            <a:ext cx="3803650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图示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5350" y="1752600"/>
            <a:ext cx="344487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476250" y="1066800"/>
            <a:ext cx="2571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latin typeface="黑体" pitchFamily="2" charset="-122"/>
                <a:ea typeface="黑体" pitchFamily="2" charset="-122"/>
              </a:rPr>
              <a:t>测试输入设计：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三、实例分析</a:t>
            </a:r>
          </a:p>
        </p:txBody>
      </p:sp>
    </p:spTree>
  </p:cSld>
  <p:clrMapOvr>
    <a:masterClrMapping/>
  </p:clrMapOvr>
  <p:transition>
    <p:pull dir="l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381000" y="1066800"/>
            <a:ext cx="2571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latin typeface="黑体" pitchFamily="2" charset="-122"/>
                <a:ea typeface="黑体" pitchFamily="2" charset="-122"/>
              </a:rPr>
              <a:t>测试输入设计：</a:t>
            </a:r>
          </a:p>
        </p:txBody>
      </p:sp>
      <p:sp>
        <p:nvSpPr>
          <p:cNvPr id="35843" name="TextBox 7"/>
          <p:cNvSpPr txBox="1">
            <a:spLocks noChangeArrowheads="1"/>
          </p:cNvSpPr>
          <p:nvPr/>
        </p:nvSpPr>
        <p:spPr bwMode="auto">
          <a:xfrm>
            <a:off x="728663" y="1671935"/>
            <a:ext cx="1785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邮政编码：</a:t>
            </a:r>
            <a:r>
              <a:rPr 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5844" name="图示 8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14600"/>
            <a:ext cx="457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实例分析</a:t>
            </a:r>
          </a:p>
        </p:txBody>
      </p:sp>
    </p:spTree>
  </p:cSld>
  <p:clrMapOvr>
    <a:masterClrMapping/>
  </p:clrMapOvr>
  <p:transition>
    <p:pull dir="l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381000" y="1066800"/>
            <a:ext cx="2571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latin typeface="黑体" pitchFamily="2" charset="-122"/>
                <a:ea typeface="黑体" pitchFamily="2" charset="-122"/>
              </a:rPr>
              <a:t>测试输入设计：</a:t>
            </a:r>
          </a:p>
        </p:txBody>
      </p:sp>
      <p:sp>
        <p:nvSpPr>
          <p:cNvPr id="35847" name="TextBox 12"/>
          <p:cNvSpPr txBox="1">
            <a:spLocks noChangeArrowheads="1"/>
          </p:cNvSpPr>
          <p:nvPr/>
        </p:nvSpPr>
        <p:spPr bwMode="auto">
          <a:xfrm>
            <a:off x="990600" y="1752600"/>
            <a:ext cx="1785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手机号码：</a:t>
            </a:r>
            <a:r>
              <a:rPr 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5848" name="图示 1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411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实例分析</a:t>
            </a:r>
          </a:p>
        </p:txBody>
      </p:sp>
    </p:spTree>
  </p:cSld>
  <p:clrMapOvr>
    <a:masterClrMapping/>
  </p:clrMapOvr>
  <p:transition>
    <p:pull dir="l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381000" y="1066800"/>
            <a:ext cx="2571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latin typeface="黑体" pitchFamily="2" charset="-122"/>
                <a:ea typeface="黑体" pitchFamily="2" charset="-122"/>
              </a:rPr>
              <a:t>测试输入设计：</a:t>
            </a:r>
          </a:p>
        </p:txBody>
      </p:sp>
      <p:sp>
        <p:nvSpPr>
          <p:cNvPr id="35845" name="TextBox 10"/>
          <p:cNvSpPr txBox="1">
            <a:spLocks noChangeArrowheads="1"/>
          </p:cNvSpPr>
          <p:nvPr/>
        </p:nvSpPr>
        <p:spPr bwMode="auto">
          <a:xfrm>
            <a:off x="990600" y="1676400"/>
            <a:ext cx="1785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身份证号：</a:t>
            </a:r>
            <a:r>
              <a:rPr 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5846" name="图示 1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0"/>
            <a:ext cx="426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实例分析</a:t>
            </a:r>
          </a:p>
        </p:txBody>
      </p:sp>
    </p:spTree>
  </p:cSld>
  <p:clrMapOvr>
    <a:masterClrMapping/>
  </p:clrMapOvr>
  <p:transition>
    <p:pull dir="l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381000" y="1066800"/>
            <a:ext cx="2571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latin typeface="黑体" pitchFamily="2" charset="-122"/>
                <a:ea typeface="黑体" pitchFamily="2" charset="-122"/>
              </a:rPr>
              <a:t>测试输入设计：</a:t>
            </a:r>
          </a:p>
        </p:txBody>
      </p:sp>
      <p:sp>
        <p:nvSpPr>
          <p:cNvPr id="35849" name="TextBox 14"/>
          <p:cNvSpPr txBox="1">
            <a:spLocks noChangeArrowheads="1"/>
          </p:cNvSpPr>
          <p:nvPr/>
        </p:nvSpPr>
        <p:spPr bwMode="auto">
          <a:xfrm>
            <a:off x="1066800" y="1676400"/>
            <a:ext cx="1785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电子信箱：</a:t>
            </a:r>
            <a:r>
              <a:rPr 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5850" name="图示 1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38400"/>
            <a:ext cx="4648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实例分析</a:t>
            </a:r>
          </a:p>
        </p:txBody>
      </p:sp>
    </p:spTree>
  </p:cSld>
  <p:clrMapOvr>
    <a:masterClrMapping/>
  </p:clrMapOvr>
  <p:transition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90600"/>
            <a:ext cx="8556625" cy="914400"/>
          </a:xfrm>
        </p:spPr>
        <p:txBody>
          <a:bodyPr/>
          <a:lstStyle/>
          <a:p>
            <a:r>
              <a:rPr lang="zh-CN" altLang="en-US"/>
              <a:t>软件测试的三个核心任务：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 bwMode="auto">
          <a:xfrm>
            <a:off x="3695700" y="4114800"/>
            <a:ext cx="1524000" cy="152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ea typeface="+mn-ea"/>
              </a:rPr>
              <a:t>软件</a:t>
            </a:r>
            <a:endParaRPr kumimoji="0" lang="en-US" altLang="zh-CN" sz="2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>
                <a:solidFill>
                  <a:srgbClr val="FFFF00"/>
                </a:solidFill>
                <a:latin typeface="+mn-ea"/>
                <a:ea typeface="+mn-ea"/>
              </a:rPr>
              <a:t>测试</a:t>
            </a:r>
            <a:endParaRPr kumimoji="0" lang="zh-CN" altLang="en-US" sz="2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914400" y="3124200"/>
            <a:ext cx="1905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>
                <a:latin typeface="黑体" pitchFamily="49" charset="-122"/>
                <a:ea typeface="黑体" pitchFamily="49" charset="-122"/>
              </a:rPr>
              <a:t>设计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测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试用例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3505200" y="2133600"/>
            <a:ext cx="1905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运行程序（测试）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6096000" y="3124200"/>
            <a:ext cx="21336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验证程序运行结果（评估）</a:t>
            </a:r>
          </a:p>
        </p:txBody>
      </p:sp>
      <p:sp>
        <p:nvSpPr>
          <p:cNvPr id="9" name="下箭头 8"/>
          <p:cNvSpPr/>
          <p:nvPr/>
        </p:nvSpPr>
        <p:spPr bwMode="auto">
          <a:xfrm>
            <a:off x="4324350" y="3124200"/>
            <a:ext cx="266700" cy="99060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 rot="3600000">
            <a:off x="5490546" y="3723246"/>
            <a:ext cx="266700" cy="111374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下箭头 11"/>
          <p:cNvSpPr/>
          <p:nvPr/>
        </p:nvSpPr>
        <p:spPr bwMode="auto">
          <a:xfrm rot="18000000">
            <a:off x="3099087" y="3789923"/>
            <a:ext cx="266700" cy="1151842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7"/>
          <p:cNvSpPr txBox="1">
            <a:spLocks noChangeArrowheads="1"/>
          </p:cNvSpPr>
          <p:nvPr/>
        </p:nvSpPr>
        <p:spPr bwMode="auto">
          <a:xfrm>
            <a:off x="966788" y="1676400"/>
            <a:ext cx="30718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日期（单个）：</a:t>
            </a:r>
            <a:r>
              <a:rPr lang="en-US" sz="2400" b="1">
                <a:solidFill>
                  <a:srgbClr val="0000FF"/>
                </a:solidFill>
              </a:rPr>
              <a:t> 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pic>
        <p:nvPicPr>
          <p:cNvPr id="36867" name="图示 8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396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实例分析</a:t>
            </a: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381000" y="1066800"/>
            <a:ext cx="2571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latin typeface="黑体" pitchFamily="2" charset="-122"/>
                <a:ea typeface="黑体" pitchFamily="2" charset="-122"/>
              </a:rPr>
              <a:t>测试输入设计：</a:t>
            </a:r>
          </a:p>
        </p:txBody>
      </p:sp>
    </p:spTree>
  </p:cSld>
  <p:clrMapOvr>
    <a:masterClrMapping/>
  </p:clrMapOvr>
  <p:transition>
    <p:pull dir="l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Box 10"/>
          <p:cNvSpPr txBox="1">
            <a:spLocks noChangeArrowheads="1"/>
          </p:cNvSpPr>
          <p:nvPr/>
        </p:nvSpPr>
        <p:spPr bwMode="auto">
          <a:xfrm>
            <a:off x="990600" y="1752600"/>
            <a:ext cx="2514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日期（多个）：</a:t>
            </a:r>
            <a:r>
              <a:rPr 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6869" name="图示 1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90800"/>
            <a:ext cx="3468687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实例分析</a:t>
            </a: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381000" y="1066800"/>
            <a:ext cx="2571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latin typeface="黑体" pitchFamily="2" charset="-122"/>
                <a:ea typeface="黑体" pitchFamily="2" charset="-122"/>
              </a:rPr>
              <a:t>测试输入设计：</a:t>
            </a:r>
          </a:p>
        </p:txBody>
      </p:sp>
    </p:spTree>
  </p:cSld>
  <p:clrMapOvr>
    <a:masterClrMapping/>
  </p:clrMapOvr>
  <p:transition>
    <p:pull dir="l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场景测试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81400"/>
            <a:ext cx="84582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/>
              <a:t>场景</a:t>
            </a:r>
            <a:r>
              <a:rPr lang="en-US" altLang="zh-CN" sz="2600"/>
              <a:t>(scenario)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cs typeface="楷体_GB2312" pitchFamily="49" charset="-122"/>
              </a:rPr>
              <a:t>是参与者和系统之间的一系列特定的</a:t>
            </a:r>
            <a:r>
              <a:rPr lang="zh-CN" altLang="en-US" sz="2200" b="1">
                <a:solidFill>
                  <a:srgbClr val="FF0000"/>
                </a:solidFill>
                <a:cs typeface="楷体_GB2312" pitchFamily="49" charset="-122"/>
              </a:rPr>
              <a:t>活动和交互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cs typeface="楷体_GB2312" pitchFamily="49" charset="-122"/>
              </a:rPr>
              <a:t>也称为</a:t>
            </a:r>
            <a:r>
              <a:rPr lang="zh-CN" altLang="en-US" sz="2200" b="1">
                <a:solidFill>
                  <a:srgbClr val="0000FF"/>
                </a:solidFill>
                <a:cs typeface="楷体_GB2312" pitchFamily="49" charset="-122"/>
              </a:rPr>
              <a:t>用例实例</a:t>
            </a:r>
            <a:r>
              <a:rPr lang="en-US" altLang="zh-CN" sz="2200">
                <a:cs typeface="楷体_GB2312" pitchFamily="49" charset="-122"/>
              </a:rPr>
              <a:t>(use case instance)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cs typeface="楷体_GB2312" pitchFamily="49" charset="-122"/>
              </a:rPr>
              <a:t>是使用系统的一个</a:t>
            </a:r>
            <a:r>
              <a:rPr lang="zh-CN" altLang="en-US" sz="2200">
                <a:solidFill>
                  <a:srgbClr val="0000FF"/>
                </a:solidFill>
                <a:cs typeface="楷体_GB2312" pitchFamily="49" charset="-122"/>
              </a:rPr>
              <a:t>特定情节</a:t>
            </a:r>
            <a:r>
              <a:rPr lang="zh-CN" altLang="en-US" sz="2200">
                <a:cs typeface="楷体_GB2312" pitchFamily="49" charset="-122"/>
              </a:rPr>
              <a:t>或用例的一条</a:t>
            </a:r>
            <a:r>
              <a:rPr lang="zh-CN" altLang="en-US" sz="2200">
                <a:solidFill>
                  <a:srgbClr val="0000FF"/>
                </a:solidFill>
                <a:cs typeface="楷体_GB2312" pitchFamily="49" charset="-122"/>
              </a:rPr>
              <a:t>执行路径</a:t>
            </a:r>
            <a:r>
              <a:rPr lang="zh-CN" altLang="en-US" sz="2200">
                <a:cs typeface="楷体_GB2312" pitchFamily="49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cs typeface="楷体_GB2312" pitchFamily="49" charset="-122"/>
              </a:rPr>
              <a:t>如：使用现金成功购买商品的场景；信用卡支付被拒绝而购买失败的场景。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14400"/>
            <a:ext cx="5562600" cy="2362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场景测试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/>
              <a:t>现在的软件几乎都是用</a:t>
            </a:r>
            <a:r>
              <a:rPr lang="zh-CN" altLang="en-US">
                <a:solidFill>
                  <a:srgbClr val="0000FF"/>
                </a:solidFill>
              </a:rPr>
              <a:t>事件触发</a:t>
            </a:r>
            <a:r>
              <a:rPr lang="zh-CN" altLang="en-US"/>
              <a:t>来控制流程的</a:t>
            </a:r>
          </a:p>
          <a:p>
            <a:pPr>
              <a:spcAft>
                <a:spcPts val="1200"/>
              </a:spcAft>
            </a:pPr>
            <a:r>
              <a:rPr lang="zh-CN" altLang="en-US"/>
              <a:t>事件触发时的情景便形成了</a:t>
            </a:r>
            <a:r>
              <a:rPr lang="zh-CN" altLang="en-US">
                <a:solidFill>
                  <a:srgbClr val="FF0000"/>
                </a:solidFill>
              </a:rPr>
              <a:t>场景</a:t>
            </a:r>
            <a:r>
              <a:rPr lang="zh-CN" altLang="en-US"/>
              <a:t>，而同一事件不同的触发顺序和处理结果就形成</a:t>
            </a:r>
            <a:r>
              <a:rPr lang="zh-CN" altLang="en-US">
                <a:solidFill>
                  <a:srgbClr val="FF0000"/>
                </a:solidFill>
              </a:rPr>
              <a:t>事件流</a:t>
            </a:r>
            <a:r>
              <a:rPr lang="zh-CN" altLang="en-US"/>
              <a:t>。</a:t>
            </a:r>
          </a:p>
          <a:p>
            <a:pPr>
              <a:spcAft>
                <a:spcPts val="1200"/>
              </a:spcAft>
            </a:pPr>
            <a:r>
              <a:rPr lang="zh-CN" altLang="en-US"/>
              <a:t>这种在软件设计方面的思想也可以引入到软件测试中，可以比较生动地描绘出事件触发时的情景，有利于测试设计者设计测试用例，同时使测试用例更容易理解和执行。 </a:t>
            </a:r>
          </a:p>
          <a:p>
            <a:pPr>
              <a:spcAft>
                <a:spcPts val="1200"/>
              </a:spcAft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场景测试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914400"/>
            <a:ext cx="4594225" cy="5105400"/>
          </a:xfrm>
        </p:spPr>
        <p:txBody>
          <a:bodyPr/>
          <a:lstStyle/>
          <a:p>
            <a:r>
              <a:rPr lang="zh-CN" altLang="en-US" sz="2000"/>
              <a:t>在图中，有一个基本流和四个备选流。每个可能路径，可以确定不同的用例场景。从基本流开始，再将基本流和备选流结合起来，可以确定以下用例场景：</a:t>
            </a:r>
          </a:p>
          <a:p>
            <a:pPr lvl="1"/>
            <a:r>
              <a:rPr lang="zh-CN" altLang="en-US" sz="1800" b="1">
                <a:solidFill>
                  <a:srgbClr val="0000FF"/>
                </a:solidFill>
              </a:rPr>
              <a:t>场景</a:t>
            </a:r>
            <a:r>
              <a:rPr lang="en-US" altLang="zh-CN" sz="1800" b="1">
                <a:solidFill>
                  <a:srgbClr val="0000FF"/>
                </a:solidFill>
              </a:rPr>
              <a:t>1</a:t>
            </a:r>
            <a:r>
              <a:rPr lang="en-US" altLang="zh-CN" sz="1800"/>
              <a:t> </a:t>
            </a:r>
            <a:r>
              <a:rPr lang="zh-CN" altLang="en-US" sz="1800"/>
              <a:t>基本流</a:t>
            </a:r>
          </a:p>
          <a:p>
            <a:pPr lvl="1"/>
            <a:r>
              <a:rPr lang="zh-CN" altLang="en-US" sz="1800" b="1">
                <a:solidFill>
                  <a:srgbClr val="0000FF"/>
                </a:solidFill>
              </a:rPr>
              <a:t>场景</a:t>
            </a:r>
            <a:r>
              <a:rPr lang="en-US" altLang="zh-CN" sz="1800" b="1">
                <a:solidFill>
                  <a:srgbClr val="0000FF"/>
                </a:solidFill>
              </a:rPr>
              <a:t>2</a:t>
            </a:r>
            <a:r>
              <a:rPr lang="en-US" altLang="zh-CN" sz="1800"/>
              <a:t> </a:t>
            </a:r>
            <a:r>
              <a:rPr lang="zh-CN" altLang="en-US" sz="1800"/>
              <a:t>基本流 备选流 </a:t>
            </a:r>
            <a:r>
              <a:rPr lang="en-US" altLang="zh-CN" sz="1800"/>
              <a:t>1</a:t>
            </a:r>
          </a:p>
          <a:p>
            <a:pPr lvl="1"/>
            <a:r>
              <a:rPr lang="zh-CN" altLang="en-US" sz="1800" b="1">
                <a:solidFill>
                  <a:srgbClr val="0000FF"/>
                </a:solidFill>
              </a:rPr>
              <a:t>场景</a:t>
            </a:r>
            <a:r>
              <a:rPr lang="en-US" altLang="zh-CN" sz="1800" b="1">
                <a:solidFill>
                  <a:srgbClr val="0000FF"/>
                </a:solidFill>
              </a:rPr>
              <a:t>3</a:t>
            </a:r>
            <a:r>
              <a:rPr lang="en-US" altLang="zh-CN" sz="1800"/>
              <a:t> </a:t>
            </a:r>
            <a:r>
              <a:rPr lang="zh-CN" altLang="en-US" sz="1800"/>
              <a:t>基本流 备选流 </a:t>
            </a:r>
            <a:r>
              <a:rPr lang="en-US" altLang="zh-CN" sz="1800"/>
              <a:t>1 </a:t>
            </a:r>
            <a:r>
              <a:rPr lang="zh-CN" altLang="en-US" sz="1800"/>
              <a:t>备选流 </a:t>
            </a:r>
            <a:r>
              <a:rPr lang="en-US" altLang="zh-CN" sz="1800"/>
              <a:t>2</a:t>
            </a:r>
          </a:p>
          <a:p>
            <a:pPr lvl="1"/>
            <a:r>
              <a:rPr lang="zh-CN" altLang="en-US" sz="1800" b="1">
                <a:solidFill>
                  <a:srgbClr val="0000FF"/>
                </a:solidFill>
              </a:rPr>
              <a:t>场景</a:t>
            </a:r>
            <a:r>
              <a:rPr lang="en-US" altLang="zh-CN" sz="1800" b="1">
                <a:solidFill>
                  <a:srgbClr val="0000FF"/>
                </a:solidFill>
              </a:rPr>
              <a:t>4</a:t>
            </a:r>
            <a:r>
              <a:rPr lang="en-US" altLang="zh-CN" sz="1800"/>
              <a:t> </a:t>
            </a:r>
            <a:r>
              <a:rPr lang="zh-CN" altLang="en-US" sz="1800"/>
              <a:t>基本流 备选流 </a:t>
            </a:r>
            <a:r>
              <a:rPr lang="en-US" altLang="zh-CN" sz="1800"/>
              <a:t>3</a:t>
            </a:r>
          </a:p>
          <a:p>
            <a:pPr lvl="1"/>
            <a:r>
              <a:rPr lang="zh-CN" altLang="en-US" sz="1800" b="1">
                <a:solidFill>
                  <a:srgbClr val="0000FF"/>
                </a:solidFill>
              </a:rPr>
              <a:t>场景</a:t>
            </a:r>
            <a:r>
              <a:rPr lang="en-US" altLang="zh-CN" sz="1800" b="1">
                <a:solidFill>
                  <a:srgbClr val="0000FF"/>
                </a:solidFill>
              </a:rPr>
              <a:t>5</a:t>
            </a:r>
            <a:r>
              <a:rPr lang="en-US" altLang="zh-CN" sz="1800"/>
              <a:t> </a:t>
            </a:r>
            <a:r>
              <a:rPr lang="zh-CN" altLang="en-US" sz="1800"/>
              <a:t>基本流 备选流 </a:t>
            </a:r>
            <a:r>
              <a:rPr lang="en-US" altLang="zh-CN" sz="1800"/>
              <a:t>3 </a:t>
            </a:r>
            <a:r>
              <a:rPr lang="zh-CN" altLang="en-US" sz="1800"/>
              <a:t>备选流 </a:t>
            </a:r>
            <a:r>
              <a:rPr lang="en-US" altLang="zh-CN" sz="1800"/>
              <a:t>1</a:t>
            </a:r>
          </a:p>
          <a:p>
            <a:pPr lvl="1"/>
            <a:r>
              <a:rPr lang="zh-CN" altLang="en-US" sz="1800" b="1">
                <a:solidFill>
                  <a:srgbClr val="0000FF"/>
                </a:solidFill>
              </a:rPr>
              <a:t>场景</a:t>
            </a:r>
            <a:r>
              <a:rPr lang="en-US" altLang="zh-CN" sz="1800" b="1">
                <a:solidFill>
                  <a:srgbClr val="0000FF"/>
                </a:solidFill>
              </a:rPr>
              <a:t>6</a:t>
            </a:r>
            <a:r>
              <a:rPr lang="en-US" altLang="zh-CN" sz="1800"/>
              <a:t> </a:t>
            </a:r>
            <a:r>
              <a:rPr lang="zh-CN" altLang="en-US" sz="1800"/>
              <a:t>基本流 备选流 </a:t>
            </a:r>
            <a:r>
              <a:rPr lang="en-US" altLang="zh-CN" sz="1800"/>
              <a:t>3 </a:t>
            </a:r>
            <a:r>
              <a:rPr lang="zh-CN" altLang="en-US" sz="1800"/>
              <a:t>备选流 </a:t>
            </a:r>
            <a:r>
              <a:rPr lang="en-US" altLang="zh-CN" sz="1800"/>
              <a:t>1 </a:t>
            </a:r>
            <a:r>
              <a:rPr lang="zh-CN" altLang="en-US" sz="1800"/>
              <a:t>备选流 </a:t>
            </a:r>
            <a:r>
              <a:rPr lang="en-US" altLang="zh-CN" sz="1800"/>
              <a:t>2</a:t>
            </a:r>
          </a:p>
          <a:p>
            <a:pPr lvl="1"/>
            <a:r>
              <a:rPr lang="zh-CN" altLang="en-US" sz="1800" b="1">
                <a:solidFill>
                  <a:srgbClr val="0000FF"/>
                </a:solidFill>
              </a:rPr>
              <a:t>场景</a:t>
            </a:r>
            <a:r>
              <a:rPr lang="en-US" altLang="zh-CN" sz="1800" b="1">
                <a:solidFill>
                  <a:srgbClr val="0000FF"/>
                </a:solidFill>
              </a:rPr>
              <a:t>7</a:t>
            </a:r>
            <a:r>
              <a:rPr lang="en-US" altLang="zh-CN" sz="1800"/>
              <a:t> </a:t>
            </a:r>
            <a:r>
              <a:rPr lang="zh-CN" altLang="en-US" sz="1800"/>
              <a:t>基本流 备选流 </a:t>
            </a:r>
            <a:r>
              <a:rPr lang="en-US" altLang="zh-CN" sz="1800"/>
              <a:t>4</a:t>
            </a:r>
          </a:p>
          <a:p>
            <a:pPr lvl="1"/>
            <a:r>
              <a:rPr lang="zh-CN" altLang="en-US" sz="1800" b="1">
                <a:solidFill>
                  <a:srgbClr val="0000FF"/>
                </a:solidFill>
              </a:rPr>
              <a:t>场景</a:t>
            </a:r>
            <a:r>
              <a:rPr lang="en-US" altLang="zh-CN" sz="1800" b="1">
                <a:solidFill>
                  <a:srgbClr val="0000FF"/>
                </a:solidFill>
              </a:rPr>
              <a:t>8</a:t>
            </a:r>
            <a:r>
              <a:rPr lang="en-US" altLang="zh-CN" sz="1800"/>
              <a:t> </a:t>
            </a:r>
            <a:r>
              <a:rPr lang="zh-CN" altLang="en-US" sz="1800"/>
              <a:t>基本流 备选流 </a:t>
            </a:r>
            <a:r>
              <a:rPr lang="en-US" altLang="zh-CN" sz="1800"/>
              <a:t>3 </a:t>
            </a:r>
            <a:r>
              <a:rPr lang="zh-CN" altLang="en-US" sz="1800"/>
              <a:t>备选流 </a:t>
            </a:r>
            <a:r>
              <a:rPr lang="en-US" altLang="zh-CN" sz="1800"/>
              <a:t>4</a:t>
            </a:r>
          </a:p>
          <a:p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5" name="Picture 5" descr="7-场景法总结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219200"/>
            <a:ext cx="4287837" cy="465296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场景测试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endParaRPr lang="en-US" altLang="zh-CN"/>
          </a:p>
          <a:p>
            <a:r>
              <a:rPr lang="zh-CN" altLang="en-US"/>
              <a:t>有一个</a:t>
            </a:r>
            <a:r>
              <a:rPr lang="zh-CN" altLang="en-US">
                <a:solidFill>
                  <a:srgbClr val="0000FF"/>
                </a:solidFill>
              </a:rPr>
              <a:t>在线购物</a:t>
            </a:r>
            <a:r>
              <a:rPr lang="zh-CN" altLang="en-US"/>
              <a:t>的实例，用户进入一个在线购物网站进行购物，选购物品后，进行在线购买，这时需要使用帐号登录，登录成功后，进行付钱交易，交易成功后，生成订购单，完成整个购物过程。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场景测试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/>
              <a:t>第一步：</a:t>
            </a:r>
            <a:r>
              <a:rPr lang="zh-CN" altLang="en-US">
                <a:solidFill>
                  <a:srgbClr val="0000FF"/>
                </a:solidFill>
              </a:rPr>
              <a:t>确定基本流和备选流</a:t>
            </a:r>
            <a:r>
              <a:rPr lang="zh-CN" altLang="en-US"/>
              <a:t>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graphicFrame>
        <p:nvGraphicFramePr>
          <p:cNvPr id="5" name="Group 302"/>
          <p:cNvGraphicFramePr>
            <a:graphicFrameLocks noGrp="1"/>
          </p:cNvGraphicFramePr>
          <p:nvPr/>
        </p:nvGraphicFramePr>
        <p:xfrm>
          <a:off x="304800" y="1905000"/>
          <a:ext cx="8497888" cy="3825876"/>
        </p:xfrm>
        <a:graphic>
          <a:graphicData uri="http://schemas.openxmlformats.org/drawingml/2006/table">
            <a:tbl>
              <a:tblPr/>
              <a:tblGrid>
                <a:gridCol w="163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基本流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登录在线购物网站，选择物品，登录帐号，付钱交易，生成订购单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备选流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帐号不存在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备选流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帐号或密码错误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备选流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用户帐号余额不足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备选流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用户帐号没有钱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备选流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用户退出系统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场景测试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/>
              <a:t>第二步：</a:t>
            </a:r>
            <a:r>
              <a:rPr lang="zh-CN" altLang="en-US">
                <a:solidFill>
                  <a:srgbClr val="0000FF"/>
                </a:solidFill>
              </a:rPr>
              <a:t>根据基本流和备选流来确定场景</a:t>
            </a:r>
            <a:r>
              <a:rPr lang="zh-CN" altLang="en-US"/>
              <a:t>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graphicFrame>
        <p:nvGraphicFramePr>
          <p:cNvPr id="5" name="Group 31"/>
          <p:cNvGraphicFramePr>
            <a:graphicFrameLocks noGrp="1"/>
          </p:cNvGraphicFramePr>
          <p:nvPr/>
        </p:nvGraphicFramePr>
        <p:xfrm>
          <a:off x="381000" y="2133600"/>
          <a:ext cx="8388350" cy="2514600"/>
        </p:xfrm>
        <a:graphic>
          <a:graphicData uri="http://schemas.openxmlformats.org/drawingml/2006/table">
            <a:tbl>
              <a:tblPr/>
              <a:tblGrid>
                <a:gridCol w="2795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5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场景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1-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成功购物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基本流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场景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2-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帐号不存在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基本流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备选流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场景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3-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帐号或密码错误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基本流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备选流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场景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4-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用户帐号余额不足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基本流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备选流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场景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5-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用户帐号没有钱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基本流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备选流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CE9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场景测试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第三步：设计测试用例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对于每一个场景都需要确定测试用例</a:t>
            </a:r>
            <a:r>
              <a:rPr lang="zh-CN" altLang="en-US"/>
              <a:t>。可以采用</a:t>
            </a:r>
            <a:r>
              <a:rPr lang="zh-CN" altLang="en-US" b="1">
                <a:solidFill>
                  <a:srgbClr val="FF0000"/>
                </a:solidFill>
              </a:rPr>
              <a:t>矩阵</a:t>
            </a:r>
            <a:r>
              <a:rPr lang="zh-CN" altLang="en-US"/>
              <a:t>或</a:t>
            </a:r>
            <a:r>
              <a:rPr lang="zh-CN" altLang="en-US" b="1">
                <a:solidFill>
                  <a:srgbClr val="FF0000"/>
                </a:solidFill>
              </a:rPr>
              <a:t>决策表</a:t>
            </a:r>
            <a:r>
              <a:rPr lang="zh-CN" altLang="en-US"/>
              <a:t>来确定和管理测试用例。</a:t>
            </a:r>
          </a:p>
          <a:p>
            <a:pPr lvl="1"/>
            <a:r>
              <a:rPr lang="zh-CN" altLang="en-US"/>
              <a:t>下面显示了一种通用格式，其中</a:t>
            </a:r>
            <a:r>
              <a:rPr lang="zh-CN" altLang="en-US">
                <a:solidFill>
                  <a:srgbClr val="0000FF"/>
                </a:solidFill>
              </a:rPr>
              <a:t>各行代表各个测试用例</a:t>
            </a:r>
            <a:r>
              <a:rPr lang="zh-CN" altLang="en-US"/>
              <a:t>，而</a:t>
            </a:r>
            <a:r>
              <a:rPr lang="zh-CN" altLang="en-US">
                <a:solidFill>
                  <a:srgbClr val="0000FF"/>
                </a:solidFill>
              </a:rPr>
              <a:t>各列则代表测试用例的信息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通过从确定执行用例场景所需的数据元素入手构建矩阵。然后，对于每个场景，至少要确定包含执行场景所需的适当条件的测试用例。例如，在下面的矩阵中，</a:t>
            </a:r>
            <a:r>
              <a:rPr lang="en-US" altLang="zh-CN" b="1">
                <a:solidFill>
                  <a:srgbClr val="FF0000"/>
                </a:solidFill>
              </a:rPr>
              <a:t>V</a:t>
            </a:r>
            <a:r>
              <a:rPr lang="zh-CN" altLang="en-US" b="1">
                <a:solidFill>
                  <a:srgbClr val="FF0000"/>
                </a:solidFill>
              </a:rPr>
              <a:t>（有效）</a:t>
            </a:r>
            <a:r>
              <a:rPr lang="zh-CN" altLang="en-US"/>
              <a:t>用于表明这个条件必须是</a:t>
            </a:r>
            <a:r>
              <a:rPr lang="en-US" altLang="zh-CN"/>
              <a:t>VALID</a:t>
            </a:r>
            <a:r>
              <a:rPr lang="zh-CN" altLang="en-US"/>
              <a:t>（有效的）才可执行基本流，而</a:t>
            </a:r>
            <a:r>
              <a:rPr lang="en-US" altLang="zh-CN" b="1">
                <a:solidFill>
                  <a:srgbClr val="FF0000"/>
                </a:solidFill>
              </a:rPr>
              <a:t>I</a:t>
            </a:r>
            <a:r>
              <a:rPr lang="zh-CN" altLang="en-US" b="1">
                <a:solidFill>
                  <a:srgbClr val="FF0000"/>
                </a:solidFill>
              </a:rPr>
              <a:t>（无效）</a:t>
            </a:r>
            <a:r>
              <a:rPr lang="zh-CN" altLang="en-US"/>
              <a:t>用于表明这种条件下将激活所需备选流。下表中使用的</a:t>
            </a:r>
            <a:r>
              <a:rPr lang="zh-CN" altLang="en-US" b="1">
                <a:solidFill>
                  <a:srgbClr val="FF0000"/>
                </a:solidFill>
              </a:rPr>
              <a:t>“</a:t>
            </a:r>
            <a:r>
              <a:rPr lang="en-US" altLang="zh-CN" b="1">
                <a:solidFill>
                  <a:srgbClr val="FF0000"/>
                </a:solidFill>
              </a:rPr>
              <a:t>n/a”</a:t>
            </a:r>
            <a:r>
              <a:rPr lang="zh-CN" altLang="en-US" b="1">
                <a:solidFill>
                  <a:srgbClr val="FF0000"/>
                </a:solidFill>
              </a:rPr>
              <a:t>（不适用）</a:t>
            </a:r>
            <a:r>
              <a:rPr lang="zh-CN" altLang="en-US"/>
              <a:t>表明这个条件不适用于测试用例。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场景测试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测试用例：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aphicFrame>
        <p:nvGraphicFramePr>
          <p:cNvPr id="5" name="Group 214"/>
          <p:cNvGraphicFramePr>
            <a:graphicFrameLocks noGrp="1"/>
          </p:cNvGraphicFramePr>
          <p:nvPr/>
        </p:nvGraphicFramePr>
        <p:xfrm>
          <a:off x="174625" y="1636394"/>
          <a:ext cx="8893175" cy="4479926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{0E3FDE45-AF77-4B5C-9715-49D594BDF05E}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编号</a:t>
                      </a:r>
                      <a:endParaRPr kumimoji="0" lang="en-US" altLang="zh-CN" sz="200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场景</a:t>
                      </a: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条件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帐号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密码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用户帐号余额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预期结果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场景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：成功购物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成功购物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场景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：帐号不存在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n/a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n/a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提示帐号不存在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场景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：帐号或密码错误（帐号正确，密码错误）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n/a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提示帐号或密码错误，返回基本流步骤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场景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：帐号或密码错误（帐号错误，密码正确）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n/a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提示帐号或密码错误，返回基本流步骤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场景</a:t>
                      </a: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：用户帐号余额不足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提示余额不足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94" y="990600"/>
            <a:ext cx="8524786" cy="5105400"/>
          </a:xfrm>
        </p:spPr>
      </p:pic>
    </p:spTree>
    <p:extLst>
      <p:ext uri="{BB962C8B-B14F-4D97-AF65-F5344CB8AC3E}">
        <p14:creationId xmlns:p14="http://schemas.microsoft.com/office/powerpoint/2010/main" val="197062901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内容占位符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8393113" cy="5040313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中宋" pitchFamily="2" charset="-122"/>
                <a:ea typeface="华文中宋" pitchFamily="2" charset="-122"/>
              </a:rPr>
              <a:t>IEEE829-1983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测试用例</a:t>
            </a:r>
            <a:r>
              <a:rPr lang="zh-CN" altLang="en-US">
                <a:latin typeface="黑体" pitchFamily="2" charset="-122"/>
              </a:rPr>
              <a:t>标准模板中定义的主要元素如下：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黑体" pitchFamily="2" charset="-122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</a:rPr>
              <a:t>标识符或称为测试用例编号（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</a:rPr>
              <a:t>identification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</a:rPr>
              <a:t>）</a:t>
            </a:r>
          </a:p>
          <a:p>
            <a:pPr lvl="1" eaLnBrk="1" hangingPunct="1"/>
            <a:r>
              <a:rPr lang="zh-CN" altLang="en-US" b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楷体_GB2312" pitchFamily="49" charset="-122"/>
              </a:rPr>
              <a:t>每个测试用例的惟一标识符，是所有和测试用例相关的文档</a:t>
            </a:r>
            <a:r>
              <a:rPr lang="en-US" altLang="zh-CN" b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楷体_GB2312" pitchFamily="49" charset="-122"/>
              </a:rPr>
              <a:t>/</a:t>
            </a:r>
            <a:r>
              <a:rPr lang="zh-CN" altLang="en-US" b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楷体_GB2312" pitchFamily="49" charset="-122"/>
              </a:rPr>
              <a:t>表格引用和参考的基本元素。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黑体" pitchFamily="2" charset="-122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</a:rPr>
              <a:t>测试项（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</a:rPr>
              <a:t>test item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</a:rPr>
              <a:t>）</a:t>
            </a:r>
            <a:endParaRPr lang="en-US" sz="2400">
              <a:solidFill>
                <a:srgbClr val="FF0000"/>
              </a:solidFill>
              <a:latin typeface="黑体" pitchFamily="2" charset="-122"/>
            </a:endParaRPr>
          </a:p>
          <a:p>
            <a:pPr lvl="1" eaLnBrk="1" hangingPunct="1">
              <a:buSzPct val="40000"/>
              <a:buFont typeface="Wingdings" pitchFamily="2" charset="2"/>
              <a:buChar char="p"/>
            </a:pPr>
            <a:r>
              <a:rPr lang="zh-CN" altLang="en-US" b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楷体_GB2312" pitchFamily="49" charset="-122"/>
              </a:rPr>
              <a:t>描述所需要测试的项及其特征。测试项应该比测试设计说明中所列出的特性描述更加具体。</a:t>
            </a:r>
          </a:p>
          <a:p>
            <a:pPr eaLnBrk="1" hangingPunct="1">
              <a:buSzPct val="40000"/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黑体" pitchFamily="2" charset="-122"/>
              </a:rPr>
              <a:t>3.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</a:rPr>
              <a:t>测试环境要求（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</a:rPr>
              <a:t>test environment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</a:rPr>
              <a:t>）</a:t>
            </a:r>
            <a:endParaRPr lang="en-US" sz="2400">
              <a:solidFill>
                <a:srgbClr val="FF0000"/>
              </a:solidFill>
              <a:latin typeface="黑体" pitchFamily="2" charset="-122"/>
            </a:endParaRPr>
          </a:p>
          <a:p>
            <a:pPr lvl="1" eaLnBrk="1" hangingPunct="1">
              <a:buSzPct val="40000"/>
              <a:buFont typeface="Wingdings" pitchFamily="2" charset="2"/>
              <a:buChar char="p"/>
            </a:pPr>
            <a:r>
              <a:rPr lang="zh-CN" altLang="en-US" b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楷体_GB2312" pitchFamily="49" charset="-122"/>
              </a:rPr>
              <a:t>用来表征执行该测试用例需要的测试环境。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四、测试用例书写规范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bldLvl="2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2"/>
          <p:cNvSpPr>
            <a:spLocks noGrp="1"/>
          </p:cNvSpPr>
          <p:nvPr>
            <p:ph idx="4294967295"/>
          </p:nvPr>
        </p:nvSpPr>
        <p:spPr>
          <a:xfrm>
            <a:off x="468313" y="1219200"/>
            <a:ext cx="8320087" cy="4438650"/>
          </a:xfrm>
        </p:spPr>
        <p:txBody>
          <a:bodyPr/>
          <a:lstStyle/>
          <a:p>
            <a:pPr eaLnBrk="1" hangingPunct="1">
              <a:buSzPct val="40000"/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黑体" pitchFamily="2" charset="-122"/>
              </a:rPr>
              <a:t>4.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</a:rPr>
              <a:t>输入标准（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</a:rPr>
              <a:t>input criteria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</a:rPr>
              <a:t>）</a:t>
            </a:r>
            <a:endParaRPr lang="en-US" sz="2400">
              <a:solidFill>
                <a:srgbClr val="FF0000"/>
              </a:solidFill>
              <a:latin typeface="黑体" pitchFamily="2" charset="-122"/>
            </a:endParaRPr>
          </a:p>
          <a:p>
            <a:pPr lvl="1" eaLnBrk="1" hangingPunct="1">
              <a:buSzPct val="40000"/>
              <a:buFont typeface="Wingdings" pitchFamily="2" charset="2"/>
              <a:buChar char="p"/>
            </a:pPr>
            <a:r>
              <a:rPr lang="zh-CN" altLang="en-US" b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楷体_GB2312" pitchFamily="49" charset="-122"/>
              </a:rPr>
              <a:t>测试用例被执行时的输入需求。包括数据、文件，或者操作；以及必要的数据库。</a:t>
            </a:r>
          </a:p>
          <a:p>
            <a:pPr eaLnBrk="1" hangingPunct="1">
              <a:buSzPct val="40000"/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黑体" pitchFamily="2" charset="-122"/>
              </a:rPr>
              <a:t>5.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</a:rPr>
              <a:t>输出标准（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</a:rPr>
              <a:t>output criteria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</a:rPr>
              <a:t>）</a:t>
            </a:r>
            <a:endParaRPr lang="en-US" sz="2400">
              <a:solidFill>
                <a:srgbClr val="FF0000"/>
              </a:solidFill>
              <a:latin typeface="黑体" pitchFamily="2" charset="-122"/>
            </a:endParaRPr>
          </a:p>
          <a:p>
            <a:pPr lvl="1" eaLnBrk="1" hangingPunct="1">
              <a:buSzPct val="40000"/>
              <a:buFont typeface="Wingdings" pitchFamily="2" charset="2"/>
              <a:buChar char="p"/>
            </a:pPr>
            <a:r>
              <a:rPr lang="zh-CN" altLang="en-US" b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楷体_GB2312" pitchFamily="49" charset="-122"/>
              </a:rPr>
              <a:t>按照指定的环境和输入标准得到的期望输出结果。要</a:t>
            </a:r>
            <a:r>
              <a:rPr lang="zh-CN" altLang="en-US" b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楷体_GB2312" pitchFamily="49" charset="-122"/>
              </a:rPr>
              <a:t>按照系统规格说明</a:t>
            </a:r>
            <a:r>
              <a:rPr lang="zh-CN" altLang="en-US" b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楷体_GB2312" pitchFamily="49" charset="-122"/>
              </a:rPr>
              <a:t>来证明期望的结果。</a:t>
            </a:r>
          </a:p>
          <a:p>
            <a:pPr eaLnBrk="1" hangingPunct="1">
              <a:buSzPct val="40000"/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黑体" pitchFamily="2" charset="-122"/>
              </a:rPr>
              <a:t>6.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</a:rPr>
              <a:t>测试用例之间的关联</a:t>
            </a:r>
            <a:endParaRPr lang="en-US" sz="2400">
              <a:solidFill>
                <a:srgbClr val="FF0000"/>
              </a:solidFill>
              <a:latin typeface="黑体" pitchFamily="2" charset="-122"/>
            </a:endParaRPr>
          </a:p>
          <a:p>
            <a:pPr lvl="1" eaLnBrk="1" hangingPunct="1">
              <a:buSzPct val="40000"/>
              <a:buFont typeface="Wingdings" pitchFamily="2" charset="2"/>
              <a:buChar char="p"/>
            </a:pPr>
            <a:r>
              <a:rPr lang="zh-CN" altLang="en-US" b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楷体_GB2312" pitchFamily="49" charset="-122"/>
              </a:rPr>
              <a:t>标识该测试用例与其他的测试（或其他测试用例）之间的依赖关系。</a:t>
            </a:r>
          </a:p>
          <a:p>
            <a:pPr lvl="1" eaLnBrk="1" hangingPunct="1">
              <a:buSzPct val="40000"/>
              <a:buFont typeface="Wingdings" pitchFamily="2" charset="2"/>
              <a:buChar char="p"/>
            </a:pPr>
            <a:r>
              <a:rPr lang="zh-CN" altLang="en-US" b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楷体_GB2312" pitchFamily="49" charset="-122"/>
              </a:rPr>
              <a:t>在测试的实际过程中，很多的测试用例并不是单独存在的，它们之间可能有某种依赖关系。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四、测试用例书写规范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92829"/>
              </p:ext>
            </p:extLst>
          </p:nvPr>
        </p:nvGraphicFramePr>
        <p:xfrm>
          <a:off x="71438" y="685800"/>
          <a:ext cx="9072562" cy="6042025"/>
        </p:xfrm>
        <a:graphic>
          <a:graphicData uri="http://schemas.openxmlformats.org/drawingml/2006/table">
            <a:tbl>
              <a:tblPr/>
              <a:tblGrid>
                <a:gridCol w="135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字段名称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ea typeface="宋体" pitchFamily="2" charset="-122"/>
                        </a:rPr>
                        <a:t>描 述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标识符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测试项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记事本程序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文件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莱单栏中的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文件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｜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退出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命令的功能测试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测试环境要求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Window7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中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文版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17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输入标准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）打开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Windows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记事本程序，不输入任何字符，单击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文件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｜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退出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命令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）打开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Windows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记事本程序，输入一些字符，不保存文件，单击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文件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｜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退出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命令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）打开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Windows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记事本程序，输入一些字符，保存文件，单击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文件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｜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退出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命令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）打开一个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Windows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记事本文件（扩展名为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.txt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），不做任何修改，单击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文件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丨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退出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命令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）打开一个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Windows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记辜本文件，修改后不保存，单击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文件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｜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退出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命令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7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输出标准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）记事本未做修改，单击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文件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｜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退出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命令，能正确地退出应用程序，无提示信息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）记事本做修改未保存或者另存，单击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文件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｜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退出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命令，会提示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未定标题文件的文字己经改变，想保存文件吗？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单击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是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Windows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将打开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保存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”/“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另存为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对话框，单击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否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，文件将不被保存并退出记事本程序，单击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取消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将返回记事本窗口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测试用例间的关联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1009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（快捷键测试）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1079500" y="76200"/>
            <a:ext cx="6372225" cy="6477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b="1" i="0" kern="0" dirty="0">
                <a:latin typeface="+mj-lt"/>
                <a:ea typeface="+mj-ea"/>
                <a:cs typeface="+mj-cs"/>
              </a:rPr>
              <a:t>测试用例示例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Group 2"/>
          <p:cNvGraphicFramePr>
            <a:graphicFrameLocks noGrp="1"/>
          </p:cNvGraphicFramePr>
          <p:nvPr>
            <p:ph idx="4294967295"/>
          </p:nvPr>
        </p:nvGraphicFramePr>
        <p:xfrm>
          <a:off x="539750" y="1125538"/>
          <a:ext cx="8110538" cy="4953000"/>
        </p:xfrm>
        <a:graphic>
          <a:graphicData uri="http://schemas.openxmlformats.org/drawingml/2006/table">
            <a:tbl>
              <a:tblPr/>
              <a:tblGrid>
                <a:gridCol w="121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6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8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用例编号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编制时间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相关的用例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功能特性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测试目的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数据准备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预置条件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测试项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操作描述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测试数据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期望结果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测试结果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测试人员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说明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开发人员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说明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041" name="TextBox 4"/>
          <p:cNvSpPr txBox="1">
            <a:spLocks noChangeArrowheads="1"/>
          </p:cNvSpPr>
          <p:nvPr/>
        </p:nvSpPr>
        <p:spPr bwMode="auto">
          <a:xfrm>
            <a:off x="1116013" y="76200"/>
            <a:ext cx="6911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i="0"/>
              <a:t>测试用例规格描述模板</a:t>
            </a:r>
            <a:r>
              <a:rPr lang="en-US" altLang="zh-CN" sz="3200" b="1" i="0"/>
              <a:t>——</a:t>
            </a:r>
            <a:r>
              <a:rPr lang="zh-CN" altLang="en-US" sz="3200" b="1" i="0"/>
              <a:t>示例</a:t>
            </a:r>
            <a:r>
              <a:rPr lang="en-US" altLang="zh-CN" sz="3200" b="1" i="0"/>
              <a:t>1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Group 2"/>
          <p:cNvGraphicFramePr>
            <a:graphicFrameLocks noGrp="1"/>
          </p:cNvGraphicFramePr>
          <p:nvPr>
            <p:ph idx="4294967295"/>
          </p:nvPr>
        </p:nvGraphicFramePr>
        <p:xfrm>
          <a:off x="395288" y="1125538"/>
          <a:ext cx="8358187" cy="4824413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用例编号： 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001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性能描述：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用例目的：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前提条件：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特殊的规程说明：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8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用例间的依赖关系：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步骤 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输入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动作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期望的性能（平均值）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实际性能（平均值）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回归测试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典型值⋯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边界值⋯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异常值⋯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337" marR="443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038" name="TextBox 4"/>
          <p:cNvSpPr txBox="1">
            <a:spLocks noChangeArrowheads="1"/>
          </p:cNvSpPr>
          <p:nvPr/>
        </p:nvSpPr>
        <p:spPr bwMode="auto">
          <a:xfrm>
            <a:off x="1114425" y="76200"/>
            <a:ext cx="71294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i="0"/>
              <a:t>测试用例规格描述模板</a:t>
            </a:r>
            <a:r>
              <a:rPr lang="en-US" altLang="zh-CN" sz="3200" b="1" i="0"/>
              <a:t>——</a:t>
            </a:r>
            <a:r>
              <a:rPr lang="zh-CN" altLang="en-US" sz="3200" b="1" i="0"/>
              <a:t>示例</a:t>
            </a:r>
            <a:r>
              <a:rPr lang="en-US" altLang="zh-CN" sz="3200" b="1" i="0"/>
              <a:t>2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4"/>
          <p:cNvSpPr txBox="1">
            <a:spLocks noChangeArrowheads="1"/>
          </p:cNvSpPr>
          <p:nvPr/>
        </p:nvSpPr>
        <p:spPr bwMode="auto">
          <a:xfrm>
            <a:off x="1116013" y="76200"/>
            <a:ext cx="71294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i="0"/>
              <a:t>测试用例规格描述模板</a:t>
            </a:r>
            <a:r>
              <a:rPr lang="en-US" altLang="zh-CN" sz="3200" b="1" i="0"/>
              <a:t>——</a:t>
            </a:r>
            <a:r>
              <a:rPr lang="zh-CN" altLang="en-US" sz="3200" b="1" i="0"/>
              <a:t>示例</a:t>
            </a:r>
            <a:r>
              <a:rPr lang="en-US" altLang="zh-CN" sz="3200" b="1" i="0"/>
              <a:t>3</a:t>
            </a:r>
          </a:p>
        </p:txBody>
      </p:sp>
      <p:sp>
        <p:nvSpPr>
          <p:cNvPr id="4301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308725"/>
            <a:ext cx="684212" cy="549275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485775" y="1066800"/>
          <a:ext cx="8353425" cy="4743449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测试用例编号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测试项目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重要级别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测试人员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测试日期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前提条件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测试项编号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动作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操作步骤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预期的输出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实际输出结果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63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备注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非功能测试用例 实例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>
                <a:solidFill>
                  <a:srgbClr val="0000FF"/>
                </a:solidFill>
              </a:rPr>
              <a:t>压力</a:t>
            </a:r>
            <a:r>
              <a:rPr lang="en-US" b="1">
                <a:solidFill>
                  <a:srgbClr val="0000FF"/>
                </a:solidFill>
              </a:rPr>
              <a:t>/</a:t>
            </a:r>
            <a:r>
              <a:rPr lang="zh-CN" altLang="en-US" b="1">
                <a:solidFill>
                  <a:srgbClr val="0000FF"/>
                </a:solidFill>
              </a:rPr>
              <a:t>负载测试用例设计</a:t>
            </a:r>
            <a:endParaRPr lang="en-US" altLang="zh-CN" b="1">
              <a:solidFill>
                <a:srgbClr val="0000FF"/>
              </a:solidFill>
            </a:endParaRPr>
          </a:p>
          <a:p>
            <a:r>
              <a:rPr lang="zh-CN" altLang="en-US" sz="2400" b="1"/>
              <a:t>设计目的</a:t>
            </a:r>
            <a:r>
              <a:rPr lang="zh-CN" altLang="en-US" sz="2400"/>
              <a:t>：</a:t>
            </a:r>
            <a:endParaRPr lang="zh-CN" altLang="en-US" sz="2000"/>
          </a:p>
          <a:p>
            <a:pPr lvl="1"/>
            <a:r>
              <a:rPr lang="en-US" sz="2000"/>
              <a:t> </a:t>
            </a:r>
            <a:r>
              <a:rPr lang="zh-CN" altLang="en-US" sz="2000"/>
              <a:t>验证程序在承受某种负载或压力下是否能够正常运行</a:t>
            </a:r>
            <a:endParaRPr lang="zh-CN" altLang="en-US" sz="1800"/>
          </a:p>
          <a:p>
            <a:pPr lvl="1"/>
            <a:r>
              <a:rPr lang="en-US" sz="2000"/>
              <a:t> </a:t>
            </a:r>
            <a:r>
              <a:rPr lang="zh-CN" altLang="en-US" sz="2000"/>
              <a:t>找出程序安全运行的临界值</a:t>
            </a:r>
            <a:endParaRPr lang="zh-CN" altLang="en-US" sz="1800"/>
          </a:p>
          <a:p>
            <a:pPr lvl="0"/>
            <a:r>
              <a:rPr lang="zh-CN" altLang="en-US" sz="2400" b="1"/>
              <a:t>适用情形</a:t>
            </a:r>
            <a:r>
              <a:rPr lang="zh-CN" altLang="en-US" sz="2400"/>
              <a:t>：</a:t>
            </a:r>
            <a:endParaRPr lang="zh-CN" altLang="en-US" sz="2000"/>
          </a:p>
          <a:p>
            <a:pPr lvl="1"/>
            <a:r>
              <a:rPr lang="en-US" sz="2000"/>
              <a:t> </a:t>
            </a:r>
            <a:r>
              <a:rPr lang="zh-CN" altLang="en-US" sz="2000"/>
              <a:t>服务器</a:t>
            </a:r>
            <a:r>
              <a:rPr lang="en-US" sz="2000"/>
              <a:t>/</a:t>
            </a:r>
            <a:r>
              <a:rPr lang="zh-CN" altLang="en-US" sz="2000"/>
              <a:t>客户机局域网</a:t>
            </a:r>
            <a:endParaRPr lang="zh-CN" altLang="en-US" sz="1800"/>
          </a:p>
          <a:p>
            <a:pPr lvl="1"/>
            <a:r>
              <a:rPr lang="en-US" sz="2000"/>
              <a:t> </a:t>
            </a:r>
            <a:r>
              <a:rPr lang="zh-CN" altLang="en-US" sz="2000"/>
              <a:t>服务器</a:t>
            </a:r>
            <a:r>
              <a:rPr lang="en-US" sz="2000"/>
              <a:t>/</a:t>
            </a:r>
            <a:r>
              <a:rPr lang="zh-CN" altLang="en-US" sz="2000"/>
              <a:t>浏览器互联网</a:t>
            </a:r>
            <a:endParaRPr lang="zh-CN" altLang="en-US" sz="1800"/>
          </a:p>
          <a:p>
            <a:pPr lvl="0"/>
            <a:r>
              <a:rPr lang="zh-CN" altLang="en-US" sz="2400" b="1"/>
              <a:t>设计方法</a:t>
            </a:r>
            <a:r>
              <a:rPr lang="zh-CN" altLang="en-US" sz="2400"/>
              <a:t>：</a:t>
            </a:r>
            <a:endParaRPr lang="zh-CN" altLang="en-US" sz="2000"/>
          </a:p>
          <a:p>
            <a:r>
              <a:rPr lang="zh-CN" altLang="en-US" sz="2400"/>
              <a:t>设计出不同等级的压力条件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非功能测试用例 实例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90600"/>
            <a:ext cx="5737225" cy="1981200"/>
          </a:xfrm>
        </p:spPr>
        <p:txBody>
          <a:bodyPr/>
          <a:lstStyle/>
          <a:p>
            <a:r>
              <a:rPr lang="en-US" sz="2000"/>
              <a:t>CPU</a:t>
            </a:r>
            <a:r>
              <a:rPr lang="zh-CN" altLang="en-US" sz="2000"/>
              <a:t>速度：</a:t>
            </a:r>
            <a:r>
              <a:rPr lang="de-DE" sz="2000"/>
              <a:t>CS</a:t>
            </a:r>
            <a:endParaRPr lang="zh-CN" altLang="en-US" sz="2000"/>
          </a:p>
          <a:p>
            <a:r>
              <a:rPr lang="en-US" sz="2000"/>
              <a:t>CPU</a:t>
            </a:r>
            <a:r>
              <a:rPr lang="zh-CN" altLang="en-US" sz="2000"/>
              <a:t>使用量：</a:t>
            </a:r>
            <a:r>
              <a:rPr lang="de-DE" sz="2000"/>
              <a:t>CU</a:t>
            </a:r>
            <a:endParaRPr lang="zh-CN" altLang="en-US" sz="2000"/>
          </a:p>
          <a:p>
            <a:r>
              <a:rPr lang="zh-CN" altLang="en-US" sz="2000"/>
              <a:t>磁盘空间：</a:t>
            </a:r>
            <a:r>
              <a:rPr lang="de-DE" sz="2000"/>
              <a:t>DS</a:t>
            </a:r>
            <a:endParaRPr lang="zh-CN" altLang="en-US" sz="2000"/>
          </a:p>
          <a:p>
            <a:r>
              <a:rPr lang="zh-CN" altLang="en-US" sz="2000"/>
              <a:t>物理内存：</a:t>
            </a:r>
            <a:r>
              <a:rPr lang="de-DE" sz="2000"/>
              <a:t>PM</a:t>
            </a:r>
            <a:endParaRPr lang="zh-CN" altLang="en-US" sz="32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" y="2922270"/>
          <a:ext cx="8839198" cy="2945129"/>
        </p:xfrm>
        <a:graphic>
          <a:graphicData uri="http://schemas.openxmlformats.org/drawingml/2006/table">
            <a:tbl>
              <a:tblPr/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6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06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6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7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30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30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71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>
                          <a:latin typeface="Times New Roman"/>
                          <a:ea typeface="宋体"/>
                          <a:cs typeface="Times New Roman"/>
                        </a:rPr>
                        <a:t>编号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>
                          <a:latin typeface="Times New Roman"/>
                          <a:ea typeface="宋体"/>
                          <a:cs typeface="Times New Roman"/>
                        </a:rPr>
                        <a:t>CS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>
                          <a:latin typeface="Times New Roman"/>
                          <a:ea typeface="宋体"/>
                          <a:cs typeface="Times New Roman"/>
                        </a:rPr>
                        <a:t>CU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>
                          <a:latin typeface="Times New Roman"/>
                          <a:ea typeface="宋体"/>
                          <a:cs typeface="Times New Roman"/>
                        </a:rPr>
                        <a:t>DS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>
                          <a:latin typeface="Times New Roman"/>
                          <a:ea typeface="宋体"/>
                          <a:cs typeface="Times New Roman"/>
                        </a:rPr>
                        <a:t>PM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>
                          <a:latin typeface="Times New Roman"/>
                          <a:ea typeface="宋体"/>
                          <a:cs typeface="Times New Roman"/>
                        </a:rPr>
                        <a:t>VM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>
                          <a:latin typeface="Times New Roman"/>
                          <a:ea typeface="宋体"/>
                          <a:cs typeface="Times New Roman"/>
                        </a:rPr>
                        <a:t>UN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>
                          <a:latin typeface="Times New Roman"/>
                          <a:ea typeface="宋体"/>
                          <a:cs typeface="Times New Roman"/>
                        </a:rPr>
                        <a:t>BW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>
                          <a:latin typeface="Times New Roman"/>
                          <a:ea typeface="宋体"/>
                          <a:cs typeface="Times New Roman"/>
                        </a:rPr>
                        <a:t>DN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>
                          <a:latin typeface="Times New Roman"/>
                          <a:ea typeface="宋体"/>
                          <a:cs typeface="Times New Roman"/>
                        </a:rPr>
                        <a:t>应该产生的行为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>
                          <a:latin typeface="Times New Roman"/>
                          <a:ea typeface="宋体"/>
                          <a:cs typeface="Times New Roman"/>
                        </a:rPr>
                        <a:t>结果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PIII 800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10%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50MB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64MB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50%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1M</a:t>
                      </a: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5M</a:t>
                      </a: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正常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宋体"/>
                          <a:cs typeface="Times New Roman"/>
                        </a:rPr>
                        <a:t>02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PIV1800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80%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100MB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128MB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30%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100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0.5M</a:t>
                      </a: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10M</a:t>
                      </a: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无法响应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宋体"/>
                          <a:cs typeface="Times New Roman"/>
                        </a:rPr>
                        <a:t>03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PII 500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25%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600MB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256MB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15%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2.5M</a:t>
                      </a: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20M</a:t>
                      </a: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正常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宋体"/>
                          <a:cs typeface="Times New Roman"/>
                        </a:rPr>
                        <a:t>04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PIV2800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35%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400MB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512MB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80%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500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0.5M</a:t>
                      </a: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50M</a:t>
                      </a: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无法响应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宋体"/>
                          <a:cs typeface="Times New Roman"/>
                        </a:rPr>
                        <a:t>05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PIV3200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50%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200MB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1024MB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65%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latin typeface="Times New Roman"/>
                          <a:ea typeface="宋体"/>
                          <a:cs typeface="Times New Roman"/>
                        </a:rPr>
                        <a:t>2000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1.5M</a:t>
                      </a: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宋体"/>
                          <a:cs typeface="Times New Roman"/>
                        </a:rPr>
                        <a:t>100M</a:t>
                      </a: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latin typeface="Times New Roman"/>
                          <a:ea typeface="宋体"/>
                          <a:cs typeface="Times New Roman"/>
                        </a:rPr>
                        <a:t>无法响应</a:t>
                      </a:r>
                      <a:endParaRPr lang="zh-CN" sz="2400">
                        <a:latin typeface="Futura Bk"/>
                        <a:ea typeface="Times New Roman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419601" y="990600"/>
            <a:ext cx="464819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虚拟内存使用量：</a:t>
            </a:r>
            <a:r>
              <a:rPr kumimoji="0" lang="de-DE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VM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登录用户的数量：</a:t>
            </a:r>
            <a:r>
              <a:rPr kumimoji="0" lang="de-DE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UN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传输带宽：</a:t>
            </a:r>
            <a:r>
              <a:rPr kumimoji="0" lang="de-DE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BW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传输数据的大小：</a:t>
            </a:r>
            <a:r>
              <a:rPr kumimoji="0" lang="de-DE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DN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非功能测试用例  实例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3153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非功能测试用例 实例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86" y="1524000"/>
            <a:ext cx="878467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两会代表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9AA8670-80E3-4031-B800-7C3A8CD1672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134" y="886742"/>
            <a:ext cx="2323809" cy="22174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04" y="875855"/>
            <a:ext cx="2187108" cy="22283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452" y="875856"/>
            <a:ext cx="1760172" cy="2228303"/>
          </a:xfrm>
          <a:prstGeom prst="rect">
            <a:avLst/>
          </a:prstGeom>
        </p:spPr>
      </p:pic>
      <p:pic>
        <p:nvPicPr>
          <p:cNvPr id="11" name="内容占位符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223456"/>
            <a:ext cx="4389032" cy="2787629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3" y="3660007"/>
            <a:ext cx="25717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96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 idx="4294967295"/>
          </p:nvPr>
        </p:nvSpPr>
        <p:spPr>
          <a:xfrm>
            <a:off x="990600" y="-76200"/>
            <a:ext cx="7664450" cy="914400"/>
          </a:xfrm>
        </p:spPr>
        <p:txBody>
          <a:bodyPr anchorCtr="1"/>
          <a:lstStyle/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问题：测试用例还需要测试吗？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4294967295"/>
          </p:nvPr>
        </p:nvSpPr>
        <p:spPr>
          <a:xfrm>
            <a:off x="355600" y="914400"/>
            <a:ext cx="8393113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黑体" pitchFamily="2" charset="-122"/>
              </a:rPr>
              <a:t>测试用例是人编写的，所以也会有缺陷。</a:t>
            </a:r>
            <a:endParaRPr lang="en-US">
              <a:latin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编写测试用例的人，需要对产品的设计、功能规格说明书、用户场景以及程序</a:t>
            </a:r>
            <a:r>
              <a:rPr lang="en-US" altLang="zh-CN" b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/</a:t>
            </a:r>
            <a:r>
              <a:rPr lang="zh-CN" altLang="en-US" b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模块的结构都有比较透彻的了解。</a:t>
            </a:r>
            <a:endParaRPr lang="en-US" b="0">
              <a:solidFill>
                <a:srgbClr val="A50021"/>
              </a:solidFill>
              <a:latin typeface="楷体" pitchFamily="49" charset="-122"/>
              <a:ea typeface="楷体" pitchFamily="49" charset="-122"/>
              <a:cs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黑体" pitchFamily="2" charset="-122"/>
              </a:rPr>
              <a:t>因此，测试用例的需要得到评审（测试）。</a:t>
            </a:r>
            <a:endParaRPr lang="en-US">
              <a:latin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在测试设计过程中要组织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同级互查</a:t>
            </a:r>
            <a:r>
              <a:rPr lang="zh-CN" altLang="en-US" b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。</a:t>
            </a:r>
            <a:endParaRPr lang="en-US" altLang="en-US" b="0">
              <a:solidFill>
                <a:srgbClr val="A50021"/>
              </a:solidFill>
              <a:latin typeface="楷体" pitchFamily="49" charset="-122"/>
              <a:ea typeface="楷体" pitchFamily="49" charset="-122"/>
              <a:cs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完成编制后应组织</a:t>
            </a:r>
            <a:r>
              <a:rPr lang="zh-CN" altLang="en-US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专家评审</a:t>
            </a:r>
            <a:r>
              <a:rPr lang="zh-CN" altLang="en-US" b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，获得通过才可以使用。</a:t>
            </a:r>
            <a:endParaRPr lang="en-US" altLang="en-US" b="0">
              <a:solidFill>
                <a:srgbClr val="A50021"/>
              </a:solidFill>
              <a:latin typeface="楷体" pitchFamily="49" charset="-122"/>
              <a:ea typeface="楷体" pitchFamily="49" charset="-122"/>
              <a:cs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黑体" pitchFamily="2" charset="-122"/>
              </a:rPr>
              <a:t>测试用例还需要不断完善和更新。</a:t>
            </a:r>
            <a:endParaRPr lang="en-US">
              <a:latin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在测试过程中发现设计测试用例时考虑不周，需完善；</a:t>
            </a:r>
            <a:endParaRPr lang="en-US" altLang="zh-CN" b="0">
              <a:solidFill>
                <a:srgbClr val="A50021"/>
              </a:solidFill>
              <a:latin typeface="楷体" pitchFamily="49" charset="-122"/>
              <a:ea typeface="楷体" pitchFamily="49" charset="-122"/>
              <a:cs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在软件交付使用后反馈的软件缺陷，而缺陷又是因测试用例存在漏洞造成；</a:t>
            </a:r>
            <a:endParaRPr lang="en-US" altLang="zh-CN" b="0">
              <a:solidFill>
                <a:srgbClr val="A50021"/>
              </a:solidFill>
              <a:latin typeface="楷体" pitchFamily="49" charset="-122"/>
              <a:ea typeface="楷体" pitchFamily="49" charset="-122"/>
              <a:cs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软件自身的新增功能以及软件版本的更新，测试用例也必须配套修改更新。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 idx="4294967295"/>
          </p:nvPr>
        </p:nvSpPr>
        <p:spPr>
          <a:xfrm>
            <a:off x="1295400" y="-76200"/>
            <a:ext cx="4648200" cy="914400"/>
          </a:xfrm>
        </p:spPr>
        <p:txBody>
          <a:bodyPr anchorCtr="1"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测试用例需要管理</a:t>
            </a:r>
          </a:p>
        </p:txBody>
      </p:sp>
      <p:sp>
        <p:nvSpPr>
          <p:cNvPr id="87043" name="内容占位符 2"/>
          <p:cNvSpPr>
            <a:spLocks noGrp="1"/>
          </p:cNvSpPr>
          <p:nvPr>
            <p:ph idx="4294967295"/>
          </p:nvPr>
        </p:nvSpPr>
        <p:spPr>
          <a:xfrm>
            <a:off x="468313" y="990600"/>
            <a:ext cx="8186737" cy="47847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宋体" pitchFamily="2" charset="-122"/>
              </a:rPr>
              <a:t>专业的软件企业，一般都建立了测试用例管理体系，或使用测试管理软件。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能将测试用例文档的关键内容，如编号、名称、结果信息等自动导入管理数据库；</a:t>
            </a:r>
            <a:endParaRPr lang="en-US" altLang="en-US" b="0" dirty="0">
              <a:solidFill>
                <a:srgbClr val="A50021"/>
              </a:solidFill>
              <a:latin typeface="楷体" pitchFamily="49" charset="-122"/>
              <a:ea typeface="楷体" pitchFamily="49" charset="-122"/>
              <a:cs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形成与测试用例文档完全对应的记录；</a:t>
            </a:r>
            <a:endParaRPr lang="en-US" altLang="en-US" b="0" dirty="0">
              <a:solidFill>
                <a:srgbClr val="A50021"/>
              </a:solidFill>
              <a:latin typeface="楷体" pitchFamily="49" charset="-122"/>
              <a:ea typeface="楷体" pitchFamily="49" charset="-122"/>
              <a:cs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dirty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自动生成测试结果文档，包含各测试度量值，测试覆盖表和测试通过或不通过的测试用例清单列表。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dirty="0">
              <a:solidFill>
                <a:srgbClr val="0000FF"/>
              </a:solidFill>
              <a:latin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测试用例的设计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/>
              <a:t>为什么要进行测试用例的设计？</a:t>
            </a:r>
          </a:p>
        </p:txBody>
      </p:sp>
      <p:sp>
        <p:nvSpPr>
          <p:cNvPr id="92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C412A45-478E-42C9-8C47-79D724DF8AAB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9221" name="图示 8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6363" y="1905000"/>
            <a:ext cx="306863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箭头 9"/>
          <p:cNvSpPr>
            <a:spLocks noChangeArrowheads="1"/>
          </p:cNvSpPr>
          <p:nvPr/>
        </p:nvSpPr>
        <p:spPr bwMode="auto">
          <a:xfrm>
            <a:off x="2703513" y="4802188"/>
            <a:ext cx="720725" cy="647700"/>
          </a:xfrm>
          <a:prstGeom prst="rightArrow">
            <a:avLst>
              <a:gd name="adj1" fmla="val 50000"/>
              <a:gd name="adj2" fmla="val 50001"/>
            </a:avLst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3568700" y="4873625"/>
            <a:ext cx="2087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latin typeface="黑体" pitchFamily="2" charset="-122"/>
                <a:ea typeface="黑体" pitchFamily="2" charset="-122"/>
              </a:rPr>
              <a:t>穷举测试？</a:t>
            </a:r>
          </a:p>
        </p:txBody>
      </p:sp>
      <p:sp>
        <p:nvSpPr>
          <p:cNvPr id="8" name="右箭头 11"/>
          <p:cNvSpPr>
            <a:spLocks noChangeArrowheads="1"/>
          </p:cNvSpPr>
          <p:nvPr/>
        </p:nvSpPr>
        <p:spPr bwMode="auto">
          <a:xfrm>
            <a:off x="5511800" y="4873625"/>
            <a:ext cx="720725" cy="649288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pitchFamily="34" charset="0"/>
            </a:endParaRPr>
          </a:p>
        </p:txBody>
      </p:sp>
      <p:pic>
        <p:nvPicPr>
          <p:cNvPr id="9225" name="图示 1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4225" y="1905000"/>
            <a:ext cx="3279775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左箭头 13"/>
          <p:cNvSpPr>
            <a:spLocks noChangeArrowheads="1"/>
          </p:cNvSpPr>
          <p:nvPr/>
        </p:nvSpPr>
        <p:spPr bwMode="auto">
          <a:xfrm>
            <a:off x="5727700" y="2138363"/>
            <a:ext cx="504825" cy="647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1" name="流程图: 多文档 14"/>
          <p:cNvSpPr>
            <a:spLocks noChangeArrowheads="1"/>
          </p:cNvSpPr>
          <p:nvPr/>
        </p:nvSpPr>
        <p:spPr bwMode="auto">
          <a:xfrm>
            <a:off x="3829050" y="1993900"/>
            <a:ext cx="1728788" cy="1008063"/>
          </a:xfrm>
          <a:prstGeom prst="flowChartMultidocumen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测试用例</a:t>
            </a:r>
          </a:p>
        </p:txBody>
      </p:sp>
      <p:sp>
        <p:nvSpPr>
          <p:cNvPr id="12" name="左箭头 15"/>
          <p:cNvSpPr>
            <a:spLocks noChangeArrowheads="1"/>
          </p:cNvSpPr>
          <p:nvPr/>
        </p:nvSpPr>
        <p:spPr bwMode="auto">
          <a:xfrm>
            <a:off x="2847975" y="2138363"/>
            <a:ext cx="503238" cy="647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9229" name="圆角矩形 12"/>
          <p:cNvSpPr>
            <a:spLocks noChangeArrowheads="1"/>
          </p:cNvSpPr>
          <p:nvPr/>
        </p:nvSpPr>
        <p:spPr bwMode="auto">
          <a:xfrm>
            <a:off x="368300" y="1905000"/>
            <a:ext cx="21336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zh-CN" altLang="en-US" sz="2800" i="0">
                <a:latin typeface="黑体" pitchFamily="2" charset="-122"/>
                <a:ea typeface="黑体" pitchFamily="2" charset="-122"/>
              </a:rPr>
              <a:t>软件系统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utoUpdateAnimBg="0"/>
      <p:bldP spid="8" grpId="0" animBg="1" autoUpdateAnimBg="0"/>
      <p:bldP spid="10" grpId="0" animBg="1" autoUpdateAnimBg="0"/>
      <p:bldP spid="11" grpId="0" animBg="1" autoUpdateAnimBg="0"/>
      <p:bldP spid="12" grpId="0" animBg="1" autoUpdateAnimBg="0"/>
      <p:bldP spid="92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椭圆 16"/>
          <p:cNvSpPr>
            <a:spLocks noChangeArrowheads="1"/>
          </p:cNvSpPr>
          <p:nvPr/>
        </p:nvSpPr>
        <p:spPr bwMode="auto">
          <a:xfrm>
            <a:off x="4124325" y="44450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43" name="圆角矩形 17"/>
          <p:cNvSpPr>
            <a:spLocks noChangeArrowheads="1"/>
          </p:cNvSpPr>
          <p:nvPr/>
        </p:nvSpPr>
        <p:spPr bwMode="auto">
          <a:xfrm>
            <a:off x="3836988" y="908050"/>
            <a:ext cx="1079500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44" name="流程图: 决策 18"/>
          <p:cNvSpPr>
            <a:spLocks noChangeArrowheads="1"/>
          </p:cNvSpPr>
          <p:nvPr/>
        </p:nvSpPr>
        <p:spPr bwMode="auto">
          <a:xfrm>
            <a:off x="3692525" y="1773238"/>
            <a:ext cx="1439863" cy="57626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45" name="流程图: 决策 19"/>
          <p:cNvSpPr>
            <a:spLocks noChangeArrowheads="1"/>
          </p:cNvSpPr>
          <p:nvPr/>
        </p:nvSpPr>
        <p:spPr bwMode="auto">
          <a:xfrm>
            <a:off x="1747838" y="2438400"/>
            <a:ext cx="1439862" cy="5762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46" name="流程图: 决策 20"/>
          <p:cNvSpPr>
            <a:spLocks noChangeArrowheads="1"/>
          </p:cNvSpPr>
          <p:nvPr/>
        </p:nvSpPr>
        <p:spPr bwMode="auto">
          <a:xfrm>
            <a:off x="596900" y="3155950"/>
            <a:ext cx="1439863" cy="5762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47" name="流程图: 决策 21"/>
          <p:cNvSpPr>
            <a:spLocks noChangeArrowheads="1"/>
          </p:cNvSpPr>
          <p:nvPr/>
        </p:nvSpPr>
        <p:spPr bwMode="auto">
          <a:xfrm>
            <a:off x="3044825" y="3084513"/>
            <a:ext cx="1439863" cy="57626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48" name="流程图: 决策 22"/>
          <p:cNvSpPr>
            <a:spLocks noChangeArrowheads="1"/>
          </p:cNvSpPr>
          <p:nvPr/>
        </p:nvSpPr>
        <p:spPr bwMode="auto">
          <a:xfrm>
            <a:off x="3692525" y="5661025"/>
            <a:ext cx="1439863" cy="5762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49" name="圆角矩形 23"/>
          <p:cNvSpPr>
            <a:spLocks noChangeArrowheads="1"/>
          </p:cNvSpPr>
          <p:nvPr/>
        </p:nvSpPr>
        <p:spPr bwMode="auto">
          <a:xfrm>
            <a:off x="128588" y="3860800"/>
            <a:ext cx="504825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50" name="圆角矩形 24"/>
          <p:cNvSpPr>
            <a:spLocks noChangeArrowheads="1"/>
          </p:cNvSpPr>
          <p:nvPr/>
        </p:nvSpPr>
        <p:spPr bwMode="auto">
          <a:xfrm>
            <a:off x="2684463" y="3860800"/>
            <a:ext cx="431800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51" name="圆角矩形 25"/>
          <p:cNvSpPr>
            <a:spLocks noChangeArrowheads="1"/>
          </p:cNvSpPr>
          <p:nvPr/>
        </p:nvSpPr>
        <p:spPr bwMode="auto">
          <a:xfrm>
            <a:off x="2036763" y="3860800"/>
            <a:ext cx="50323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52" name="圆角矩形 26"/>
          <p:cNvSpPr>
            <a:spLocks noChangeArrowheads="1"/>
          </p:cNvSpPr>
          <p:nvPr/>
        </p:nvSpPr>
        <p:spPr bwMode="auto">
          <a:xfrm>
            <a:off x="4484688" y="3860800"/>
            <a:ext cx="431800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0253" name="直接箭头连接符 32"/>
          <p:cNvCxnSpPr>
            <a:cxnSpLocks noChangeShapeType="1"/>
            <a:stCxn id="10242" idx="4"/>
            <a:endCxn id="10243" idx="0"/>
          </p:cNvCxnSpPr>
          <p:nvPr/>
        </p:nvCxnSpPr>
        <p:spPr bwMode="auto">
          <a:xfrm rot="5400000">
            <a:off x="4195762" y="728663"/>
            <a:ext cx="3603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54" name="直接箭头连接符 33"/>
          <p:cNvCxnSpPr>
            <a:cxnSpLocks noChangeShapeType="1"/>
          </p:cNvCxnSpPr>
          <p:nvPr/>
        </p:nvCxnSpPr>
        <p:spPr bwMode="auto">
          <a:xfrm rot="5400000">
            <a:off x="4232275" y="1592263"/>
            <a:ext cx="36036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55" name="直接连接符 35"/>
          <p:cNvCxnSpPr>
            <a:cxnSpLocks noChangeShapeType="1"/>
            <a:endCxn id="10244" idx="1"/>
          </p:cNvCxnSpPr>
          <p:nvPr/>
        </p:nvCxnSpPr>
        <p:spPr bwMode="auto">
          <a:xfrm>
            <a:off x="2468563" y="2060575"/>
            <a:ext cx="12239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10256" name="直接箭头连接符 36"/>
          <p:cNvCxnSpPr>
            <a:cxnSpLocks noChangeShapeType="1"/>
          </p:cNvCxnSpPr>
          <p:nvPr/>
        </p:nvCxnSpPr>
        <p:spPr bwMode="auto">
          <a:xfrm rot="5400000">
            <a:off x="2289175" y="2239963"/>
            <a:ext cx="36036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57" name="直接连接符 38"/>
          <p:cNvCxnSpPr>
            <a:cxnSpLocks noChangeShapeType="1"/>
            <a:stCxn id="10245" idx="3"/>
          </p:cNvCxnSpPr>
          <p:nvPr/>
        </p:nvCxnSpPr>
        <p:spPr bwMode="auto">
          <a:xfrm flipV="1">
            <a:off x="3187700" y="2708275"/>
            <a:ext cx="649288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8" name="直接箭头连接符 40"/>
          <p:cNvCxnSpPr>
            <a:cxnSpLocks noChangeShapeType="1"/>
          </p:cNvCxnSpPr>
          <p:nvPr/>
        </p:nvCxnSpPr>
        <p:spPr bwMode="auto">
          <a:xfrm rot="5400000">
            <a:off x="3613150" y="2887663"/>
            <a:ext cx="36036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59" name="直接箭头连接符 41"/>
          <p:cNvCxnSpPr>
            <a:cxnSpLocks noChangeShapeType="1"/>
          </p:cNvCxnSpPr>
          <p:nvPr/>
        </p:nvCxnSpPr>
        <p:spPr bwMode="auto">
          <a:xfrm rot="5400000">
            <a:off x="1135062" y="2960688"/>
            <a:ext cx="3603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60" name="直接连接符 47"/>
          <p:cNvCxnSpPr>
            <a:cxnSpLocks noChangeShapeType="1"/>
          </p:cNvCxnSpPr>
          <p:nvPr/>
        </p:nvCxnSpPr>
        <p:spPr bwMode="auto">
          <a:xfrm>
            <a:off x="307975" y="3429000"/>
            <a:ext cx="288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261" name="直接连接符 49"/>
          <p:cNvCxnSpPr>
            <a:cxnSpLocks noChangeShapeType="1"/>
          </p:cNvCxnSpPr>
          <p:nvPr/>
        </p:nvCxnSpPr>
        <p:spPr bwMode="auto">
          <a:xfrm>
            <a:off x="1316038" y="2722563"/>
            <a:ext cx="431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262" name="直接箭头连接符 51"/>
          <p:cNvCxnSpPr>
            <a:cxnSpLocks noChangeShapeType="1"/>
          </p:cNvCxnSpPr>
          <p:nvPr/>
        </p:nvCxnSpPr>
        <p:spPr bwMode="auto">
          <a:xfrm rot="5400000">
            <a:off x="128587" y="3608388"/>
            <a:ext cx="3603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63" name="直接连接符 52"/>
          <p:cNvCxnSpPr>
            <a:cxnSpLocks noChangeShapeType="1"/>
          </p:cNvCxnSpPr>
          <p:nvPr/>
        </p:nvCxnSpPr>
        <p:spPr bwMode="auto">
          <a:xfrm>
            <a:off x="2036763" y="3429000"/>
            <a:ext cx="2873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4" name="直接箭头连接符 53"/>
          <p:cNvCxnSpPr>
            <a:cxnSpLocks noChangeShapeType="1"/>
          </p:cNvCxnSpPr>
          <p:nvPr/>
        </p:nvCxnSpPr>
        <p:spPr bwMode="auto">
          <a:xfrm rot="5400000">
            <a:off x="2111375" y="3608388"/>
            <a:ext cx="36036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65" name="直接连接符 54"/>
          <p:cNvCxnSpPr>
            <a:cxnSpLocks noChangeShapeType="1"/>
          </p:cNvCxnSpPr>
          <p:nvPr/>
        </p:nvCxnSpPr>
        <p:spPr bwMode="auto">
          <a:xfrm>
            <a:off x="2755900" y="3357563"/>
            <a:ext cx="2889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0266" name="直接箭头连接符 55"/>
          <p:cNvCxnSpPr>
            <a:cxnSpLocks noChangeShapeType="1"/>
          </p:cNvCxnSpPr>
          <p:nvPr/>
        </p:nvCxnSpPr>
        <p:spPr bwMode="auto">
          <a:xfrm rot="5400000">
            <a:off x="2577306" y="3536157"/>
            <a:ext cx="3587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67" name="直接连接符 56"/>
          <p:cNvCxnSpPr>
            <a:cxnSpLocks noChangeShapeType="1"/>
          </p:cNvCxnSpPr>
          <p:nvPr/>
        </p:nvCxnSpPr>
        <p:spPr bwMode="auto">
          <a:xfrm>
            <a:off x="4445000" y="3357563"/>
            <a:ext cx="2889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8" name="直接箭头连接符 57"/>
          <p:cNvCxnSpPr>
            <a:cxnSpLocks noChangeShapeType="1"/>
          </p:cNvCxnSpPr>
          <p:nvPr/>
        </p:nvCxnSpPr>
        <p:spPr bwMode="auto">
          <a:xfrm rot="5400000">
            <a:off x="4521994" y="3536157"/>
            <a:ext cx="3587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69" name="直接箭头连接符 58"/>
          <p:cNvCxnSpPr>
            <a:cxnSpLocks noChangeShapeType="1"/>
          </p:cNvCxnSpPr>
          <p:nvPr/>
        </p:nvCxnSpPr>
        <p:spPr bwMode="auto">
          <a:xfrm rot="5400000">
            <a:off x="200819" y="4544219"/>
            <a:ext cx="3587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70" name="直接箭头连接符 59"/>
          <p:cNvCxnSpPr>
            <a:cxnSpLocks noChangeShapeType="1"/>
          </p:cNvCxnSpPr>
          <p:nvPr/>
        </p:nvCxnSpPr>
        <p:spPr bwMode="auto">
          <a:xfrm rot="5400000">
            <a:off x="2145506" y="4544219"/>
            <a:ext cx="3587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71" name="直接箭头连接符 60"/>
          <p:cNvCxnSpPr>
            <a:cxnSpLocks noChangeShapeType="1"/>
          </p:cNvCxnSpPr>
          <p:nvPr/>
        </p:nvCxnSpPr>
        <p:spPr bwMode="auto">
          <a:xfrm rot="5400000">
            <a:off x="2677319" y="4544219"/>
            <a:ext cx="3587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72" name="直接箭头连接符 61"/>
          <p:cNvCxnSpPr>
            <a:cxnSpLocks noChangeShapeType="1"/>
          </p:cNvCxnSpPr>
          <p:nvPr/>
        </p:nvCxnSpPr>
        <p:spPr bwMode="auto">
          <a:xfrm rot="5400000">
            <a:off x="4593431" y="4544219"/>
            <a:ext cx="3587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73" name="直接连接符 63"/>
          <p:cNvCxnSpPr>
            <a:cxnSpLocks noChangeShapeType="1"/>
          </p:cNvCxnSpPr>
          <p:nvPr/>
        </p:nvCxnSpPr>
        <p:spPr bwMode="auto">
          <a:xfrm>
            <a:off x="379413" y="4724400"/>
            <a:ext cx="20177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74" name="直接连接符 64"/>
          <p:cNvCxnSpPr>
            <a:cxnSpLocks noChangeShapeType="1"/>
          </p:cNvCxnSpPr>
          <p:nvPr/>
        </p:nvCxnSpPr>
        <p:spPr bwMode="auto">
          <a:xfrm>
            <a:off x="2828925" y="4724400"/>
            <a:ext cx="2016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75" name="直接箭头连接符 65"/>
          <p:cNvCxnSpPr>
            <a:cxnSpLocks noChangeShapeType="1"/>
          </p:cNvCxnSpPr>
          <p:nvPr/>
        </p:nvCxnSpPr>
        <p:spPr bwMode="auto">
          <a:xfrm rot="5400000">
            <a:off x="1065212" y="4903788"/>
            <a:ext cx="3603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76" name="直接箭头连接符 66"/>
          <p:cNvCxnSpPr>
            <a:cxnSpLocks noChangeShapeType="1"/>
          </p:cNvCxnSpPr>
          <p:nvPr/>
        </p:nvCxnSpPr>
        <p:spPr bwMode="auto">
          <a:xfrm rot="5400000">
            <a:off x="3657600" y="4903788"/>
            <a:ext cx="36036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77" name="直接连接符 67"/>
          <p:cNvCxnSpPr>
            <a:cxnSpLocks noChangeShapeType="1"/>
          </p:cNvCxnSpPr>
          <p:nvPr/>
        </p:nvCxnSpPr>
        <p:spPr bwMode="auto">
          <a:xfrm>
            <a:off x="1244600" y="5084763"/>
            <a:ext cx="26638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78" name="直接箭头连接符 69"/>
          <p:cNvCxnSpPr>
            <a:cxnSpLocks noChangeShapeType="1"/>
          </p:cNvCxnSpPr>
          <p:nvPr/>
        </p:nvCxnSpPr>
        <p:spPr bwMode="auto">
          <a:xfrm rot="5400000">
            <a:off x="2360613" y="5264150"/>
            <a:ext cx="3603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79" name="直接连接符 70"/>
          <p:cNvCxnSpPr>
            <a:cxnSpLocks noChangeShapeType="1"/>
          </p:cNvCxnSpPr>
          <p:nvPr/>
        </p:nvCxnSpPr>
        <p:spPr bwMode="auto">
          <a:xfrm>
            <a:off x="2540000" y="5445125"/>
            <a:ext cx="19446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80" name="直接箭头连接符 72"/>
          <p:cNvCxnSpPr>
            <a:cxnSpLocks noChangeShapeType="1"/>
          </p:cNvCxnSpPr>
          <p:nvPr/>
        </p:nvCxnSpPr>
        <p:spPr bwMode="auto">
          <a:xfrm rot="5400000">
            <a:off x="4306094" y="5552281"/>
            <a:ext cx="2159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81" name="直接连接符 73"/>
          <p:cNvCxnSpPr>
            <a:cxnSpLocks noChangeShapeType="1"/>
          </p:cNvCxnSpPr>
          <p:nvPr/>
        </p:nvCxnSpPr>
        <p:spPr bwMode="auto">
          <a:xfrm>
            <a:off x="5132388" y="2060575"/>
            <a:ext cx="12239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82" name="直接连接符 75"/>
          <p:cNvCxnSpPr>
            <a:cxnSpLocks noChangeShapeType="1"/>
          </p:cNvCxnSpPr>
          <p:nvPr/>
        </p:nvCxnSpPr>
        <p:spPr bwMode="auto">
          <a:xfrm rot="5400000">
            <a:off x="4629150" y="3789363"/>
            <a:ext cx="34559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83" name="直接连接符 76"/>
          <p:cNvCxnSpPr>
            <a:cxnSpLocks noChangeShapeType="1"/>
          </p:cNvCxnSpPr>
          <p:nvPr/>
        </p:nvCxnSpPr>
        <p:spPr bwMode="auto">
          <a:xfrm>
            <a:off x="4413250" y="5445125"/>
            <a:ext cx="2016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4" name="直接连接符 78"/>
          <p:cNvCxnSpPr>
            <a:cxnSpLocks noChangeShapeType="1"/>
          </p:cNvCxnSpPr>
          <p:nvPr/>
        </p:nvCxnSpPr>
        <p:spPr bwMode="auto">
          <a:xfrm>
            <a:off x="5132388" y="5949950"/>
            <a:ext cx="1800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5" name="直接连接符 79"/>
          <p:cNvCxnSpPr>
            <a:cxnSpLocks noChangeShapeType="1"/>
          </p:cNvCxnSpPr>
          <p:nvPr/>
        </p:nvCxnSpPr>
        <p:spPr bwMode="auto">
          <a:xfrm>
            <a:off x="4916488" y="1196975"/>
            <a:ext cx="2016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0286" name="直接连接符 80"/>
          <p:cNvCxnSpPr>
            <a:cxnSpLocks noChangeShapeType="1"/>
          </p:cNvCxnSpPr>
          <p:nvPr/>
        </p:nvCxnSpPr>
        <p:spPr bwMode="auto">
          <a:xfrm rot="5400000">
            <a:off x="4521200" y="3608388"/>
            <a:ext cx="4824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7" name="直接箭头连接符 84"/>
          <p:cNvCxnSpPr>
            <a:cxnSpLocks noChangeShapeType="1"/>
          </p:cNvCxnSpPr>
          <p:nvPr/>
        </p:nvCxnSpPr>
        <p:spPr bwMode="auto">
          <a:xfrm rot="5400000">
            <a:off x="4300538" y="6410325"/>
            <a:ext cx="2270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arrow" w="med" len="med"/>
          </a:ln>
        </p:spPr>
      </p:cxnSp>
      <p:sp>
        <p:nvSpPr>
          <p:cNvPr id="10288" name="椭圆 86"/>
          <p:cNvSpPr>
            <a:spLocks noChangeArrowheads="1"/>
          </p:cNvSpPr>
          <p:nvPr/>
        </p:nvSpPr>
        <p:spPr bwMode="auto">
          <a:xfrm>
            <a:off x="4124325" y="6353175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cxnSp>
        <p:nvCxnSpPr>
          <p:cNvPr id="10289" name="直接箭头连接符 88"/>
          <p:cNvCxnSpPr>
            <a:cxnSpLocks noChangeShapeType="1"/>
          </p:cNvCxnSpPr>
          <p:nvPr/>
        </p:nvCxnSpPr>
        <p:spPr bwMode="auto">
          <a:xfrm rot="5400000">
            <a:off x="4306094" y="6273006"/>
            <a:ext cx="2159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90" name="TextBox 89"/>
          <p:cNvSpPr txBox="1">
            <a:spLocks noChangeArrowheads="1"/>
          </p:cNvSpPr>
          <p:nvPr/>
        </p:nvSpPr>
        <p:spPr bwMode="auto">
          <a:xfrm>
            <a:off x="7072313" y="1857375"/>
            <a:ext cx="17986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0"/>
              <a:t>100</a:t>
            </a:r>
            <a:r>
              <a:rPr lang="zh-CN" altLang="en-US" sz="2000" i="0"/>
              <a:t>行的源程序</a:t>
            </a:r>
          </a:p>
        </p:txBody>
      </p:sp>
      <p:sp>
        <p:nvSpPr>
          <p:cNvPr id="10291" name="TextBox 90"/>
          <p:cNvSpPr txBox="1">
            <a:spLocks noChangeArrowheads="1"/>
          </p:cNvSpPr>
          <p:nvPr/>
        </p:nvSpPr>
        <p:spPr bwMode="auto">
          <a:xfrm>
            <a:off x="7072313" y="2571750"/>
            <a:ext cx="18573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i="0"/>
              <a:t>若其中唯一的循环至多执行</a:t>
            </a:r>
            <a:r>
              <a:rPr lang="en-US" altLang="zh-CN" sz="2000" i="0"/>
              <a:t>20</a:t>
            </a:r>
            <a:r>
              <a:rPr lang="zh-CN" altLang="en-US" sz="2000" i="0"/>
              <a:t>遍，则最多有</a:t>
            </a:r>
            <a:r>
              <a:rPr lang="en-US" altLang="zh-CN" sz="2000" i="0">
                <a:solidFill>
                  <a:srgbClr val="FF0000"/>
                </a:solidFill>
              </a:rPr>
              <a:t>10</a:t>
            </a:r>
            <a:r>
              <a:rPr lang="en-US" altLang="zh-CN" sz="2000" i="0" baseline="30000">
                <a:solidFill>
                  <a:srgbClr val="FF0000"/>
                </a:solidFill>
              </a:rPr>
              <a:t>14</a:t>
            </a:r>
            <a:r>
              <a:rPr lang="zh-CN" altLang="en-US" sz="2000" i="0">
                <a:solidFill>
                  <a:srgbClr val="FF0000"/>
                </a:solidFill>
              </a:rPr>
              <a:t>个逻辑路径</a:t>
            </a:r>
          </a:p>
        </p:txBody>
      </p:sp>
      <p:sp>
        <p:nvSpPr>
          <p:cNvPr id="10292" name="TextBox 91"/>
          <p:cNvSpPr txBox="1">
            <a:spLocks noChangeArrowheads="1"/>
          </p:cNvSpPr>
          <p:nvPr/>
        </p:nvSpPr>
        <p:spPr bwMode="auto">
          <a:xfrm>
            <a:off x="7072313" y="4214813"/>
            <a:ext cx="17986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i="0"/>
              <a:t>1</a:t>
            </a:r>
            <a:r>
              <a:rPr lang="zh-CN" altLang="en-US" sz="2000" i="0"/>
              <a:t>个用例：</a:t>
            </a:r>
            <a:r>
              <a:rPr lang="en-US" altLang="zh-CN" sz="2000" i="0"/>
              <a:t>1ms</a:t>
            </a:r>
          </a:p>
          <a:p>
            <a:pPr algn="ctr"/>
            <a:r>
              <a:rPr lang="zh-CN" altLang="en-US" sz="2000" i="0"/>
              <a:t>共需：</a:t>
            </a:r>
            <a:r>
              <a:rPr lang="en-US" altLang="zh-CN" sz="2000" i="0"/>
              <a:t>3170</a:t>
            </a:r>
            <a:r>
              <a:rPr lang="zh-CN" altLang="en-US" sz="2000" i="0"/>
              <a:t>年</a:t>
            </a:r>
          </a:p>
        </p:txBody>
      </p:sp>
      <p:sp>
        <p:nvSpPr>
          <p:cNvPr id="10293" name="TextBox 92"/>
          <p:cNvSpPr txBox="1">
            <a:spLocks noChangeArrowheads="1"/>
          </p:cNvSpPr>
          <p:nvPr/>
        </p:nvSpPr>
        <p:spPr bwMode="auto">
          <a:xfrm>
            <a:off x="6858000" y="5214938"/>
            <a:ext cx="1947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zh-CN" altLang="en-US" sz="2000" i="0"/>
              <a:t>循环≤</a:t>
            </a:r>
            <a:r>
              <a:rPr lang="en-US" altLang="zh-CN" sz="2000" i="0"/>
              <a:t>20</a:t>
            </a:r>
            <a:r>
              <a:rPr lang="zh-CN" altLang="en-US" sz="2000" i="0"/>
              <a:t>次</a:t>
            </a:r>
          </a:p>
        </p:txBody>
      </p:sp>
    </p:spTree>
  </p:cSld>
  <p:clrMapOvr>
    <a:masterClrMapping/>
  </p:clrMapOvr>
  <p:transition>
    <p:pull dir="ld"/>
  </p:transition>
</p:sld>
</file>

<file path=ppt/theme/theme1.xml><?xml version="1.0" encoding="utf-8"?>
<a:theme xmlns:a="http://schemas.openxmlformats.org/drawingml/2006/main" name="翰子昂 PPT母版">
  <a:themeElements>
    <a:clrScheme name="翰子昂 PPT母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翰子昂 PPT母版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kumimoji="1" sz="2000" b="1" i="0" dirty="0" smtClean="0">
            <a:solidFill>
              <a:srgbClr val="006600"/>
            </a:solidFill>
            <a:latin typeface="Kaiti SC" panose="02010600040101010101" pitchFamily="2" charset="-122"/>
            <a:ea typeface="Kaiti SC" panose="02010600040101010101" pitchFamily="2" charset="-122"/>
          </a:defRPr>
        </a:defPPr>
      </a:lstStyle>
    </a:txDef>
  </a:objectDefaults>
  <a:extraClrSchemeLst>
    <a:extraClrScheme>
      <a:clrScheme name="翰子昂 PPT母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58169</TotalTime>
  <Words>4373</Words>
  <Application>Microsoft Macintosh PowerPoint</Application>
  <PresentationFormat>全屏显示(4:3)</PresentationFormat>
  <Paragraphs>628</Paragraphs>
  <Slides>71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5" baseType="lpstr">
      <vt:lpstr>Kaiti SC</vt:lpstr>
      <vt:lpstr>华文中宋</vt:lpstr>
      <vt:lpstr>宋体</vt:lpstr>
      <vt:lpstr>微软雅黑</vt:lpstr>
      <vt:lpstr>楷体</vt:lpstr>
      <vt:lpstr>楷体_GB2312</vt:lpstr>
      <vt:lpstr>黑体</vt:lpstr>
      <vt:lpstr>Arial</vt:lpstr>
      <vt:lpstr>Bodoni MT Black</vt:lpstr>
      <vt:lpstr>Calibri</vt:lpstr>
      <vt:lpstr>Futura Bk</vt:lpstr>
      <vt:lpstr>Times New Roman</vt:lpstr>
      <vt:lpstr>Wingdings</vt:lpstr>
      <vt:lpstr>翰子昂 PPT母版</vt:lpstr>
      <vt:lpstr>第4章 测试用例的设计</vt:lpstr>
      <vt:lpstr>引言</vt:lpstr>
      <vt:lpstr>本章内容</vt:lpstr>
      <vt:lpstr>软件测试流程</vt:lpstr>
      <vt:lpstr>测试用例的设计</vt:lpstr>
      <vt:lpstr>两会</vt:lpstr>
      <vt:lpstr>两会代表</vt:lpstr>
      <vt:lpstr>测试用例的设计</vt:lpstr>
      <vt:lpstr>PowerPoint 演示文稿</vt:lpstr>
      <vt:lpstr>测试用例的设计</vt:lpstr>
      <vt:lpstr>测试用例的设计</vt:lpstr>
      <vt:lpstr>测试用例的设计</vt:lpstr>
      <vt:lpstr>测试用例的设计</vt:lpstr>
      <vt:lpstr>测试用例的设计</vt:lpstr>
      <vt:lpstr>测试用例的设计</vt:lpstr>
      <vt:lpstr>测试用例的设计</vt:lpstr>
      <vt:lpstr>测试用例的设计</vt:lpstr>
      <vt:lpstr>测试用例的设计</vt:lpstr>
      <vt:lpstr>测试用例的设计</vt:lpstr>
      <vt:lpstr>测试用例的设计</vt:lpstr>
      <vt:lpstr>测试用例的设计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测试用例的设计</vt:lpstr>
      <vt:lpstr>PowerPoint 演示文稿</vt:lpstr>
      <vt:lpstr>测试用例的设计</vt:lpstr>
      <vt:lpstr>测试用例的设计</vt:lpstr>
      <vt:lpstr>测试用例的设计</vt:lpstr>
      <vt:lpstr>测试用例的设计</vt:lpstr>
      <vt:lpstr>测试用例的设计</vt:lpstr>
      <vt:lpstr>测试用例的设计</vt:lpstr>
      <vt:lpstr>测试用例的设计</vt:lpstr>
      <vt:lpstr>测试用例的设计</vt:lpstr>
      <vt:lpstr>测试用例的设计</vt:lpstr>
      <vt:lpstr>测试用例的设计</vt:lpstr>
      <vt:lpstr>测试用例的设计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场景测试</vt:lpstr>
      <vt:lpstr>场景测试</vt:lpstr>
      <vt:lpstr>场景测试</vt:lpstr>
      <vt:lpstr>场景测试</vt:lpstr>
      <vt:lpstr>场景测试</vt:lpstr>
      <vt:lpstr>场景测试</vt:lpstr>
      <vt:lpstr>场景测试</vt:lpstr>
      <vt:lpstr>场景测试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非功能测试用例 实例1</vt:lpstr>
      <vt:lpstr>非功能测试用例 实例1</vt:lpstr>
      <vt:lpstr>非功能测试用例  实例2</vt:lpstr>
      <vt:lpstr>非功能测试用例 实例3</vt:lpstr>
      <vt:lpstr>问题：测试用例还需要测试吗？</vt:lpstr>
      <vt:lpstr>测试用例需要管理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Liu Mengxiao</cp:lastModifiedBy>
  <cp:revision>3638</cp:revision>
  <cp:lastPrinted>1601-01-01T00:00:00Z</cp:lastPrinted>
  <dcterms:created xsi:type="dcterms:W3CDTF">1601-01-01T00:00:00Z</dcterms:created>
  <dcterms:modified xsi:type="dcterms:W3CDTF">2019-04-11T03:23:07Z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