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7"/>
  </p:notesMasterIdLst>
  <p:handoutMasterIdLst>
    <p:handoutMasterId r:id="rId88"/>
  </p:handoutMasterIdLst>
  <p:sldIdLst>
    <p:sldId id="257" r:id="rId2"/>
    <p:sldId id="339" r:id="rId3"/>
    <p:sldId id="341" r:id="rId4"/>
    <p:sldId id="342" r:id="rId5"/>
    <p:sldId id="343" r:id="rId6"/>
    <p:sldId id="344" r:id="rId7"/>
    <p:sldId id="345" r:id="rId8"/>
    <p:sldId id="346" r:id="rId9"/>
    <p:sldId id="347" r:id="rId10"/>
    <p:sldId id="348" r:id="rId11"/>
    <p:sldId id="349" r:id="rId12"/>
    <p:sldId id="350" r:id="rId13"/>
    <p:sldId id="464" r:id="rId14"/>
    <p:sldId id="351" r:id="rId15"/>
    <p:sldId id="352" r:id="rId16"/>
    <p:sldId id="353" r:id="rId17"/>
    <p:sldId id="354" r:id="rId18"/>
    <p:sldId id="355" r:id="rId19"/>
    <p:sldId id="356" r:id="rId20"/>
    <p:sldId id="357" r:id="rId21"/>
    <p:sldId id="358" r:id="rId22"/>
    <p:sldId id="359" r:id="rId23"/>
    <p:sldId id="462" r:id="rId24"/>
    <p:sldId id="461" r:id="rId25"/>
    <p:sldId id="471" r:id="rId26"/>
    <p:sldId id="360" r:id="rId27"/>
    <p:sldId id="475" r:id="rId28"/>
    <p:sldId id="465" r:id="rId29"/>
    <p:sldId id="466" r:id="rId30"/>
    <p:sldId id="467" r:id="rId31"/>
    <p:sldId id="468" r:id="rId32"/>
    <p:sldId id="469" r:id="rId33"/>
    <p:sldId id="472" r:id="rId34"/>
    <p:sldId id="361" r:id="rId35"/>
    <p:sldId id="473" r:id="rId36"/>
    <p:sldId id="474" r:id="rId37"/>
    <p:sldId id="365" r:id="rId38"/>
    <p:sldId id="364" r:id="rId39"/>
    <p:sldId id="366" r:id="rId40"/>
    <p:sldId id="367" r:id="rId41"/>
    <p:sldId id="368" r:id="rId42"/>
    <p:sldId id="369" r:id="rId43"/>
    <p:sldId id="370" r:id="rId44"/>
    <p:sldId id="371" r:id="rId45"/>
    <p:sldId id="372" r:id="rId46"/>
    <p:sldId id="373" r:id="rId47"/>
    <p:sldId id="374" r:id="rId48"/>
    <p:sldId id="375" r:id="rId49"/>
    <p:sldId id="376" r:id="rId50"/>
    <p:sldId id="377" r:id="rId51"/>
    <p:sldId id="378" r:id="rId52"/>
    <p:sldId id="400" r:id="rId53"/>
    <p:sldId id="401" r:id="rId54"/>
    <p:sldId id="441" r:id="rId55"/>
    <p:sldId id="442" r:id="rId56"/>
    <p:sldId id="443" r:id="rId57"/>
    <p:sldId id="444" r:id="rId58"/>
    <p:sldId id="445" r:id="rId59"/>
    <p:sldId id="446" r:id="rId60"/>
    <p:sldId id="447" r:id="rId61"/>
    <p:sldId id="448" r:id="rId62"/>
    <p:sldId id="452" r:id="rId63"/>
    <p:sldId id="449" r:id="rId64"/>
    <p:sldId id="450" r:id="rId65"/>
    <p:sldId id="451" r:id="rId66"/>
    <p:sldId id="453" r:id="rId67"/>
    <p:sldId id="454" r:id="rId68"/>
    <p:sldId id="455" r:id="rId69"/>
    <p:sldId id="456" r:id="rId70"/>
    <p:sldId id="457" r:id="rId71"/>
    <p:sldId id="458" r:id="rId72"/>
    <p:sldId id="476" r:id="rId73"/>
    <p:sldId id="477" r:id="rId74"/>
    <p:sldId id="478" r:id="rId75"/>
    <p:sldId id="479" r:id="rId76"/>
    <p:sldId id="480" r:id="rId77"/>
    <p:sldId id="434" r:id="rId78"/>
    <p:sldId id="435" r:id="rId79"/>
    <p:sldId id="436" r:id="rId80"/>
    <p:sldId id="437" r:id="rId81"/>
    <p:sldId id="438" r:id="rId82"/>
    <p:sldId id="439" r:id="rId83"/>
    <p:sldId id="440" r:id="rId84"/>
    <p:sldId id="459" r:id="rId85"/>
    <p:sldId id="460" r:id="rId8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006600"/>
    <a:srgbClr val="A50021"/>
    <a:srgbClr val="008000"/>
    <a:srgbClr val="CC00CC"/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85" autoAdjust="0"/>
    <p:restoredTop sz="89268" autoAdjust="0"/>
  </p:normalViewPr>
  <p:slideViewPr>
    <p:cSldViewPr>
      <p:cViewPr varScale="1">
        <p:scale>
          <a:sx n="122" d="100"/>
          <a:sy n="122" d="100"/>
        </p:scale>
        <p:origin x="1368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Arial" charset="0"/>
              </a:defRPr>
            </a:lvl1pPr>
          </a:lstStyle>
          <a:p>
            <a:pPr>
              <a:defRPr/>
            </a:pPr>
            <a:fld id="{848C5505-151F-4626-B3BD-440642AE53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68340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Arial" charset="0"/>
              </a:defRPr>
            </a:lvl1pPr>
          </a:lstStyle>
          <a:p>
            <a:pPr>
              <a:defRPr/>
            </a:pPr>
            <a:fld id="{EA4F12F1-D0AF-4330-9D23-8E8494A55C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99458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A29B53-544A-4D6D-A640-8C2343286593}" type="slidenum">
              <a:rPr lang="en-US" altLang="zh-CN" smtClean="0">
                <a:latin typeface="Arial" pitchFamily="34" charset="0"/>
              </a:rPr>
              <a:pPr/>
              <a:t>1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48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544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6165850"/>
            <a:ext cx="9144000" cy="647700"/>
          </a:xfrm>
          <a:prstGeom prst="rect">
            <a:avLst/>
          </a:prstGeom>
          <a:solidFill>
            <a:schemeClr val="accent1">
              <a:alpha val="1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6021388"/>
            <a:ext cx="9144000" cy="142875"/>
          </a:xfrm>
          <a:prstGeom prst="rect">
            <a:avLst/>
          </a:prstGeom>
          <a:solidFill>
            <a:srgbClr val="09E733">
              <a:alpha val="60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 i="0">
                <a:latin typeface="Times New Roman" pitchFamily="18" charset="0"/>
                <a:ea typeface="楷体_GB2312" pitchFamily="49" charset="-122"/>
              </a:rPr>
              <a:t>                                                                                                                                                         </a:t>
            </a:r>
            <a:endParaRPr lang="en-US" altLang="zh-CN" sz="1400" i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175" y="6099175"/>
            <a:ext cx="9144000" cy="36513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0"/>
            <a:ext cx="9144000" cy="6021388"/>
          </a:xfrm>
          <a:prstGeom prst="rect">
            <a:avLst/>
          </a:prstGeom>
          <a:gradFill rotWithShape="1">
            <a:gsLst>
              <a:gs pos="0">
                <a:schemeClr val="bg1">
                  <a:alpha val="32001"/>
                </a:schemeClr>
              </a:gs>
              <a:gs pos="100000">
                <a:srgbClr val="09E733">
                  <a:alpha val="2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0" y="908050"/>
            <a:ext cx="9144000" cy="287338"/>
          </a:xfrm>
          <a:prstGeom prst="rect">
            <a:avLst/>
          </a:prstGeom>
          <a:gradFill rotWithShape="1">
            <a:gsLst>
              <a:gs pos="0">
                <a:schemeClr val="bg1">
                  <a:alpha val="39999"/>
                </a:schemeClr>
              </a:gs>
              <a:gs pos="100000">
                <a:srgbClr val="008000">
                  <a:alpha val="8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9" name="Picture 13" descr="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47662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15"/>
          <p:cNvSpPr txBox="1">
            <a:spLocks noChangeArrowheads="1"/>
          </p:cNvSpPr>
          <p:nvPr userDrawn="1"/>
        </p:nvSpPr>
        <p:spPr bwMode="auto">
          <a:xfrm>
            <a:off x="6477000" y="6302375"/>
            <a:ext cx="2320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i="0" dirty="0">
                <a:solidFill>
                  <a:srgbClr val="008000"/>
                </a:solidFill>
                <a:latin typeface="Bodoni MT Black" pitchFamily="18" charset="0"/>
              </a:rPr>
              <a:t>软件测试</a:t>
            </a:r>
            <a:endParaRPr lang="zh-CN" altLang="en-US" sz="2400" b="1" i="0" dirty="0">
              <a:solidFill>
                <a:srgbClr val="008000"/>
              </a:solidFill>
              <a:latin typeface="Bodoni MT Black" pitchFamily="18" charset="0"/>
              <a:ea typeface="华文中宋" pitchFamily="2" charset="-122"/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1412875"/>
            <a:ext cx="7772400" cy="2043113"/>
          </a:xfrm>
        </p:spPr>
        <p:txBody>
          <a:bodyPr/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2A371-2CC2-4DE6-AF19-9875B49722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7038" y="228600"/>
            <a:ext cx="2138362" cy="5867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58775" y="228600"/>
            <a:ext cx="6265863" cy="5867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5F3B74-9385-459F-ABCD-6D05B6C3BF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9500" y="228600"/>
            <a:ext cx="6372225" cy="6477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58775" y="1187450"/>
            <a:ext cx="4202113" cy="4908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3288" y="1187450"/>
            <a:ext cx="4202112" cy="4908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D99D01-EE3E-471E-A883-EE25E785FE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0000">
              <a:spcBef>
                <a:spcPts val="600"/>
              </a:spcBef>
              <a:spcAft>
                <a:spcPts val="600"/>
              </a:spcAft>
              <a:defRPr>
                <a:latin typeface="黑体" pitchFamily="49" charset="-122"/>
                <a:ea typeface="黑体" pitchFamily="49" charset="-122"/>
              </a:defRPr>
            </a:lvl1pPr>
            <a:lvl2pPr>
              <a:spcBef>
                <a:spcPts val="600"/>
              </a:spcBef>
              <a:spcAft>
                <a:spcPts val="600"/>
              </a:spcAft>
              <a:defRPr b="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98C123-7A36-48C4-A00A-1A2BA8F40C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B684FE-ED2F-480D-AD20-94290D23C0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8775" y="1187450"/>
            <a:ext cx="4202113" cy="4908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3288" y="1187450"/>
            <a:ext cx="4202112" cy="4908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D0D378-DBFC-4D59-9D9B-D79766525F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59C898-8EE3-485A-A357-DDEF6C1403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DA8DDC-79DE-424A-B0D6-C5B9FE240A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CE3AC5-7664-4490-BF75-6CA0DF3E22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DCCCA-CFC5-4332-A542-919810C295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B7505A-1637-43A6-91E6-DA90352BB3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6248400"/>
            <a:ext cx="9144000" cy="36513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0" y="6248400"/>
            <a:ext cx="9144000" cy="100013"/>
          </a:xfrm>
          <a:prstGeom prst="rect">
            <a:avLst/>
          </a:prstGeom>
          <a:solidFill>
            <a:srgbClr val="339966">
              <a:alpha val="60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400" i="0">
                <a:latin typeface="Times New Roman" pitchFamily="18" charset="0"/>
                <a:ea typeface="楷体_GB2312" pitchFamily="49" charset="-122"/>
              </a:rPr>
              <a:t>                                                                                                                                                         </a:t>
            </a:r>
            <a:endParaRPr lang="en-US" altLang="zh-CN" sz="1400" i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0" y="838200"/>
            <a:ext cx="9144000" cy="5486400"/>
          </a:xfrm>
          <a:prstGeom prst="rect">
            <a:avLst/>
          </a:prstGeom>
          <a:solidFill>
            <a:srgbClr val="FFF0F5">
              <a:alpha val="3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8775" y="990600"/>
            <a:ext cx="855662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6629400" y="6400800"/>
            <a:ext cx="2168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i="0" dirty="0">
                <a:solidFill>
                  <a:srgbClr val="008000"/>
                </a:solidFill>
                <a:latin typeface="Bodoni MT Black" pitchFamily="18" charset="0"/>
              </a:rPr>
              <a:t>软件测试</a:t>
            </a:r>
            <a:endParaRPr lang="zh-CN" altLang="en-US" sz="2400" b="1" i="0" dirty="0">
              <a:solidFill>
                <a:srgbClr val="008000"/>
              </a:solidFill>
              <a:latin typeface="Bodoni MT Black" pitchFamily="18" charset="0"/>
              <a:ea typeface="华文中宋" pitchFamily="2" charset="-122"/>
            </a:endParaRPr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 rot="10800000">
            <a:off x="0" y="0"/>
            <a:ext cx="9136063" cy="762000"/>
          </a:xfrm>
          <a:prstGeom prst="rect">
            <a:avLst/>
          </a:prstGeom>
          <a:gradFill rotWithShape="1">
            <a:gsLst>
              <a:gs pos="0">
                <a:schemeClr val="bg1">
                  <a:alpha val="10001"/>
                </a:schemeClr>
              </a:gs>
              <a:gs pos="100000">
                <a:srgbClr val="09E733">
                  <a:alpha val="21001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03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079500" y="76200"/>
            <a:ext cx="63722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 rot="10800000">
            <a:off x="0" y="762000"/>
            <a:ext cx="9144000" cy="46038"/>
          </a:xfrm>
          <a:prstGeom prst="rect">
            <a:avLst/>
          </a:prstGeom>
          <a:gradFill rotWithShape="1">
            <a:gsLst>
              <a:gs pos="0">
                <a:srgbClr val="00CC00">
                  <a:alpha val="35001"/>
                </a:srgbClr>
              </a:gs>
              <a:gs pos="100000">
                <a:srgbClr val="00CC00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8207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146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>
                <a:latin typeface="Arial" charset="0"/>
              </a:defRPr>
            </a:lvl1pPr>
          </a:lstStyle>
          <a:p>
            <a:pPr>
              <a:defRPr/>
            </a:pPr>
            <a:fld id="{B2430287-64C8-4920-B7A4-2E4B9D9707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</p:sldLayoutIdLst>
  <p:transition spd="med"/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accent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000"/>
        </a:buClr>
        <a:buSzPct val="70000"/>
        <a:buFont typeface="Wingdings" pitchFamily="2" charset="2"/>
        <a:buChar char="Ø"/>
        <a:defRPr sz="2400" b="1">
          <a:solidFill>
            <a:schemeClr val="accent2"/>
          </a:solidFill>
          <a:latin typeface="+mn-lt"/>
          <a:ea typeface="楷体_GB2312" pitchFamily="49" charset="-122"/>
          <a:cs typeface="楷体_GB231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000"/>
        </a:buClr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+mn-ea"/>
          <a:cs typeface="楷体_GB231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8000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j-ea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  <a:cs typeface="楷体_GB231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2035175"/>
            <a:ext cx="8534400" cy="1470025"/>
          </a:xfrm>
        </p:spPr>
        <p:txBody>
          <a:bodyPr/>
          <a:lstStyle/>
          <a:p>
            <a:pPr eaLnBrk="1" hangingPunct="1"/>
            <a:r>
              <a:rPr lang="zh-CN" altLang="en-US" sz="4000" dirty="0"/>
              <a:t>第</a:t>
            </a:r>
            <a:r>
              <a:rPr lang="en-US" altLang="zh-CN" sz="4000" dirty="0"/>
              <a:t>5</a:t>
            </a:r>
            <a:r>
              <a:rPr lang="zh-CN" altLang="en-US" sz="4000" dirty="0"/>
              <a:t>章 单元测试</a:t>
            </a:r>
            <a:endParaRPr lang="en-US" altLang="zh-CN" sz="3200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81000" y="3787775"/>
            <a:ext cx="8534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j-cs"/>
              </a:rPr>
              <a:t>软件工程系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j-cs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开发部的测试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效果不好：为什么？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没有时间测试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不知道怎样测试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不好组织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缺乏方法和工具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这种情况下，往往把单元测试的任务堆积到系统测试阶段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498C123-7A36-48C4-A00A-1A2BA8F40C5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如果把单元测试的任务堆积到系统测试阶段，将会怎样？</a:t>
            </a:r>
            <a:endParaRPr lang="en-US" altLang="zh-CN" dirty="0"/>
          </a:p>
          <a:p>
            <a:pPr lvl="1"/>
            <a:r>
              <a:rPr lang="zh-CN" altLang="en-US" dirty="0"/>
              <a:t>大量的故障堆积在项目中后期：项目后</a:t>
            </a:r>
            <a:r>
              <a:rPr lang="en-US" altLang="zh-CN" dirty="0"/>
              <a:t>10%</a:t>
            </a:r>
            <a:r>
              <a:rPr lang="zh-CN" altLang="en-US" dirty="0"/>
              <a:t>的工作占用了项目</a:t>
            </a:r>
            <a:r>
              <a:rPr lang="en-US" altLang="zh-CN" dirty="0"/>
              <a:t>90%</a:t>
            </a:r>
            <a:r>
              <a:rPr lang="zh-CN" altLang="en-US" dirty="0"/>
              <a:t>的时间</a:t>
            </a:r>
            <a:endParaRPr lang="en-US" altLang="zh-CN" dirty="0"/>
          </a:p>
          <a:p>
            <a:pPr lvl="1"/>
            <a:r>
              <a:rPr lang="zh-CN" altLang="en-US" dirty="0"/>
              <a:t>故障难以定位</a:t>
            </a:r>
            <a:endParaRPr lang="en-US" altLang="zh-CN" dirty="0"/>
          </a:p>
          <a:p>
            <a:pPr lvl="1"/>
            <a:r>
              <a:rPr lang="zh-CN" altLang="en-US" dirty="0"/>
              <a:t>故障飘忽不定</a:t>
            </a:r>
            <a:endParaRPr lang="en-US" altLang="zh-CN" dirty="0"/>
          </a:p>
          <a:p>
            <a:pPr lvl="1"/>
            <a:r>
              <a:rPr lang="zh-CN" altLang="en-US" dirty="0"/>
              <a:t>开发、测试人员疲于本命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498C123-7A36-48C4-A00A-1A2BA8F40C59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pic>
        <p:nvPicPr>
          <p:cNvPr id="5" name="Picture 4" descr="PE01561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6287" y="3429000"/>
            <a:ext cx="3287713" cy="2824163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软件缺陷的修复费用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498C123-7A36-48C4-A00A-1A2BA8F40C59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447800"/>
            <a:ext cx="672934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著名测试专家</a:t>
            </a:r>
            <a:r>
              <a:rPr lang="en-US" altLang="zh-CN" dirty="0"/>
              <a:t>Boris </a:t>
            </a:r>
            <a:r>
              <a:rPr lang="en-US" altLang="zh-CN" dirty="0" err="1"/>
              <a:t>Beizer</a:t>
            </a:r>
            <a:r>
              <a:rPr lang="zh-CN" altLang="en-US" dirty="0"/>
              <a:t>博士：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 </a:t>
            </a:r>
            <a:r>
              <a:rPr lang="en-US" altLang="zh-CN" dirty="0"/>
              <a:t>Voyager</a:t>
            </a:r>
            <a:r>
              <a:rPr lang="zh-CN" altLang="en-US" dirty="0"/>
              <a:t> 的错误</a:t>
            </a:r>
            <a:r>
              <a:rPr lang="en-US" altLang="zh-CN" dirty="0"/>
              <a:t>(</a:t>
            </a:r>
            <a:r>
              <a:rPr lang="zh-CN" altLang="en-US" dirty="0"/>
              <a:t>将探测器发送到太阳</a:t>
            </a:r>
            <a:r>
              <a:rPr lang="en-US" altLang="zh-CN" dirty="0"/>
              <a:t>) </a:t>
            </a:r>
          </a:p>
          <a:p>
            <a:pPr lvl="1"/>
            <a:r>
              <a:rPr lang="en-US" altLang="zh-CN" dirty="0"/>
              <a:t>AT&amp;T </a:t>
            </a:r>
            <a:r>
              <a:rPr lang="zh-CN" altLang="en-US" dirty="0"/>
              <a:t>和 </a:t>
            </a:r>
            <a:r>
              <a:rPr lang="en-US" altLang="zh-CN" dirty="0"/>
              <a:t>DCS </a:t>
            </a:r>
            <a:r>
              <a:rPr lang="zh-CN" altLang="en-US" dirty="0"/>
              <a:t>的错误</a:t>
            </a:r>
            <a:r>
              <a:rPr lang="en-US" altLang="zh-CN" dirty="0"/>
              <a:t>(</a:t>
            </a:r>
            <a:r>
              <a:rPr lang="zh-CN" altLang="en-US" dirty="0"/>
              <a:t>曾造成美国三分之一的电话瘫痪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Intel </a:t>
            </a:r>
            <a:r>
              <a:rPr lang="zh-CN" altLang="en-US" dirty="0"/>
              <a:t>奔腾芯片错误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498C123-7A36-48C4-A00A-1A2BA8F40C5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5" name="圆角矩形 4"/>
          <p:cNvSpPr/>
          <p:nvPr/>
        </p:nvSpPr>
        <p:spPr bwMode="auto">
          <a:xfrm>
            <a:off x="1143000" y="1752600"/>
            <a:ext cx="6934200" cy="10668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软件开发历史上最臭名昭彰的错误都是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单元错误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——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即通过适当地单元测试就可以发现的错误。</a:t>
            </a:r>
          </a:p>
        </p:txBody>
      </p:sp>
    </p:spTree>
    <p:extLst>
      <p:ext uri="{BB962C8B-B14F-4D97-AF65-F5344CB8AC3E}">
        <p14:creationId xmlns:p14="http://schemas.microsoft.com/office/powerpoint/2010/main" val="14619411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单元测试的优点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14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最高的成本收益比</a:t>
            </a:r>
            <a:endParaRPr lang="en-US" altLang="zh-CN" dirty="0"/>
          </a:p>
          <a:p>
            <a:pPr marL="5314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减少联调和后续测试的时间</a:t>
            </a:r>
            <a:endParaRPr lang="en-US" altLang="zh-CN" dirty="0"/>
          </a:p>
          <a:p>
            <a:pPr marL="5314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缺陷更容易定位</a:t>
            </a:r>
            <a:endParaRPr lang="en-US" altLang="zh-CN" dirty="0"/>
          </a:p>
          <a:p>
            <a:pPr marL="5314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>
                <a:solidFill>
                  <a:srgbClr val="FF0000"/>
                </a:solidFill>
              </a:rPr>
              <a:t>更有信心去修改老代码</a:t>
            </a:r>
            <a:endParaRPr lang="en-US" altLang="zh-CN" dirty="0">
              <a:solidFill>
                <a:srgbClr val="FF0000"/>
              </a:solidFill>
            </a:endParaRPr>
          </a:p>
          <a:p>
            <a:pPr marL="5314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/>
              <a:t>使得系统具有更好的</a:t>
            </a:r>
            <a:r>
              <a:rPr lang="zh-CN" altLang="en-US" dirty="0">
                <a:solidFill>
                  <a:srgbClr val="FF0000"/>
                </a:solidFill>
              </a:rPr>
              <a:t>可维护性</a:t>
            </a:r>
            <a:r>
              <a:rPr lang="zh-CN" altLang="en-US" dirty="0"/>
              <a:t>，代码具有更高的可读性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498C123-7A36-48C4-A00A-1A2BA8F40C59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业界单元测试工作量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商业软件</a:t>
            </a:r>
            <a:endParaRPr lang="en-US" altLang="zh-CN"/>
          </a:p>
          <a:p>
            <a:pPr lvl="1"/>
            <a:r>
              <a:rPr lang="zh-CN" altLang="en-US" b="1">
                <a:solidFill>
                  <a:srgbClr val="0000FF"/>
                </a:solidFill>
              </a:rPr>
              <a:t>单元测试工作量</a:t>
            </a:r>
            <a:r>
              <a:rPr lang="zh-CN" altLang="en-US"/>
              <a:t> </a:t>
            </a:r>
            <a:r>
              <a:rPr lang="en-US" altLang="zh-CN"/>
              <a:t>/ </a:t>
            </a:r>
            <a:r>
              <a:rPr lang="zh-CN" altLang="en-US"/>
              <a:t>总工作量 </a:t>
            </a:r>
            <a:r>
              <a:rPr lang="en-US" altLang="zh-CN"/>
              <a:t>= </a:t>
            </a:r>
            <a:r>
              <a:rPr lang="en-US" altLang="zh-CN" b="1">
                <a:solidFill>
                  <a:srgbClr val="FF0000"/>
                </a:solidFill>
              </a:rPr>
              <a:t>8.3%</a:t>
            </a:r>
          </a:p>
          <a:p>
            <a:pPr lvl="1"/>
            <a:r>
              <a:rPr lang="zh-CN" altLang="en-US"/>
              <a:t>编码工作量 </a:t>
            </a:r>
            <a:r>
              <a:rPr lang="en-US" altLang="zh-CN"/>
              <a:t>/ </a:t>
            </a:r>
            <a:r>
              <a:rPr lang="zh-CN" altLang="en-US"/>
              <a:t>总工作量 </a:t>
            </a:r>
            <a:r>
              <a:rPr lang="en-US" altLang="zh-CN"/>
              <a:t>= 16.6%</a:t>
            </a:r>
          </a:p>
          <a:p>
            <a:endParaRPr lang="en-US" altLang="zh-CN"/>
          </a:p>
          <a:p>
            <a:r>
              <a:rPr lang="zh-CN" altLang="en-US"/>
              <a:t>军工软件</a:t>
            </a:r>
            <a:endParaRPr lang="en-US" altLang="zh-CN"/>
          </a:p>
          <a:p>
            <a:pPr lvl="1"/>
            <a:r>
              <a:rPr lang="zh-CN" altLang="en-US" b="1">
                <a:solidFill>
                  <a:srgbClr val="0000FF"/>
                </a:solidFill>
              </a:rPr>
              <a:t>单元测试工作量</a:t>
            </a:r>
            <a:r>
              <a:rPr lang="zh-CN" altLang="en-US"/>
              <a:t> </a:t>
            </a:r>
            <a:r>
              <a:rPr lang="en-US" altLang="zh-CN"/>
              <a:t>/ </a:t>
            </a:r>
            <a:r>
              <a:rPr lang="zh-CN" altLang="en-US"/>
              <a:t>总工作量 </a:t>
            </a:r>
            <a:r>
              <a:rPr lang="en-US" altLang="zh-CN"/>
              <a:t>= </a:t>
            </a:r>
            <a:r>
              <a:rPr lang="en-US" altLang="zh-CN" b="1">
                <a:solidFill>
                  <a:srgbClr val="FF0000"/>
                </a:solidFill>
              </a:rPr>
              <a:t>10.1%</a:t>
            </a:r>
          </a:p>
          <a:p>
            <a:pPr lvl="1"/>
            <a:r>
              <a:rPr lang="zh-CN" altLang="en-US"/>
              <a:t>编码工作量 </a:t>
            </a:r>
            <a:r>
              <a:rPr lang="en-US" altLang="zh-CN"/>
              <a:t>/ </a:t>
            </a:r>
            <a:r>
              <a:rPr lang="zh-CN" altLang="en-US"/>
              <a:t>总工作量 </a:t>
            </a:r>
            <a:r>
              <a:rPr lang="en-US" altLang="zh-CN"/>
              <a:t>= 18.1%</a:t>
            </a:r>
          </a:p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498C123-7A36-48C4-A00A-1A2BA8F40C59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业界标杆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单元测试（</a:t>
            </a:r>
            <a:r>
              <a:rPr lang="en-US" altLang="zh-CN" dirty="0">
                <a:solidFill>
                  <a:srgbClr val="FF0000"/>
                </a:solidFill>
              </a:rPr>
              <a:t>25%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审查评审（</a:t>
            </a:r>
            <a:r>
              <a:rPr lang="en-US" altLang="zh-CN" dirty="0"/>
              <a:t>20%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设计（</a:t>
            </a:r>
            <a:r>
              <a:rPr lang="en-US" altLang="zh-CN" dirty="0"/>
              <a:t>17%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编码（</a:t>
            </a:r>
            <a:r>
              <a:rPr lang="en-US" altLang="zh-CN" dirty="0">
                <a:solidFill>
                  <a:srgbClr val="FF0000"/>
                </a:solidFill>
              </a:rPr>
              <a:t>7%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系统测试（</a:t>
            </a:r>
            <a:r>
              <a:rPr lang="en-US" altLang="zh-CN" dirty="0"/>
              <a:t>4%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计划和跟踪（</a:t>
            </a:r>
            <a:r>
              <a:rPr lang="en-US" altLang="zh-CN" dirty="0"/>
              <a:t>4%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发布后缺陷： </a:t>
            </a:r>
            <a:r>
              <a:rPr lang="en-US" altLang="zh-CN" dirty="0"/>
              <a:t>0.06</a:t>
            </a:r>
            <a:r>
              <a:rPr lang="zh-CN" altLang="en-US" dirty="0"/>
              <a:t>个</a:t>
            </a:r>
            <a:r>
              <a:rPr lang="en-US" altLang="zh-CN" dirty="0"/>
              <a:t>/</a:t>
            </a:r>
            <a:r>
              <a:rPr lang="en-US" altLang="zh-CN" dirty="0" err="1"/>
              <a:t>Kloc</a:t>
            </a:r>
            <a:endParaRPr lang="en-US" altLang="zh-CN" dirty="0"/>
          </a:p>
          <a:p>
            <a:r>
              <a:rPr lang="zh-CN" altLang="en-US"/>
              <a:t>单元测试发现的</a:t>
            </a:r>
            <a:r>
              <a:rPr lang="zh-CN" altLang="en-US" dirty="0"/>
              <a:t>缺陷密度：</a:t>
            </a:r>
            <a:r>
              <a:rPr lang="en-US" altLang="zh-CN" dirty="0"/>
              <a:t>31</a:t>
            </a:r>
            <a:r>
              <a:rPr lang="zh-CN" altLang="en-US" dirty="0"/>
              <a:t>个</a:t>
            </a:r>
            <a:r>
              <a:rPr lang="en-US" altLang="zh-CN" dirty="0"/>
              <a:t>/</a:t>
            </a:r>
            <a:r>
              <a:rPr lang="en-US" altLang="zh-CN" dirty="0" err="1"/>
              <a:t>Kloc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498C123-7A36-48C4-A00A-1A2BA8F40C59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spcBef>
                <a:spcPct val="50000"/>
              </a:spcBef>
              <a:defRPr/>
            </a:pPr>
            <a:r>
              <a:rPr lang="zh-CN" altLang="en-US"/>
              <a:t>为</a:t>
            </a:r>
            <a:r>
              <a:rPr lang="zh-CN" altLang="en-US" dirty="0"/>
              <a:t>什么做单元测试</a:t>
            </a:r>
          </a:p>
          <a:p>
            <a:pPr marL="609600" indent="-609600">
              <a:spcBef>
                <a:spcPct val="50000"/>
              </a:spcBef>
              <a:defRPr/>
            </a:pPr>
            <a:r>
              <a:rPr lang="zh-CN" altLang="en-US">
                <a:solidFill>
                  <a:srgbClr val="FF0000"/>
                </a:solidFill>
              </a:rPr>
              <a:t>单</a:t>
            </a:r>
            <a:r>
              <a:rPr lang="zh-CN" altLang="en-US" dirty="0">
                <a:solidFill>
                  <a:srgbClr val="FF0000"/>
                </a:solidFill>
              </a:rPr>
              <a:t>元测试的概念和内容</a:t>
            </a:r>
          </a:p>
          <a:p>
            <a:pPr marL="609600" indent="-609600">
              <a:spcBef>
                <a:spcPct val="50000"/>
              </a:spcBef>
              <a:defRPr/>
            </a:pPr>
            <a:r>
              <a:rPr lang="zh-CN" altLang="en-US"/>
              <a:t>如</a:t>
            </a:r>
            <a:r>
              <a:rPr lang="zh-CN" altLang="en-US" dirty="0"/>
              <a:t>何做单元测试</a:t>
            </a:r>
          </a:p>
          <a:p>
            <a:pPr marL="609600" indent="-609600">
              <a:spcBef>
                <a:spcPct val="50000"/>
              </a:spcBef>
              <a:defRPr/>
            </a:pPr>
            <a:r>
              <a:rPr lang="zh-CN" altLang="en-US"/>
              <a:t>测试驱动开发与</a:t>
            </a:r>
            <a:r>
              <a:rPr lang="en-US" altLang="zh-CN"/>
              <a:t>JUnit</a:t>
            </a:r>
          </a:p>
          <a:p>
            <a:pPr marL="609600" indent="-609600">
              <a:spcBef>
                <a:spcPct val="50000"/>
              </a:spcBef>
              <a:defRPr/>
            </a:pPr>
            <a:r>
              <a:rPr lang="zh-CN" altLang="en-US"/>
              <a:t>单元测试的难点和对策</a:t>
            </a:r>
            <a:endParaRPr lang="en-US" altLang="zh-CN"/>
          </a:p>
          <a:p>
            <a:pPr marL="609600" indent="-609600">
              <a:spcBef>
                <a:spcPct val="50000"/>
              </a:spcBef>
              <a:defRPr/>
            </a:pPr>
            <a:endParaRPr lang="en-US" altLang="zh-CN" b="1">
              <a:solidFill>
                <a:srgbClr val="000066"/>
              </a:solidFill>
              <a:ea typeface="黑体" pitchFamily="49" charset="-122"/>
            </a:endParaRPr>
          </a:p>
          <a:p>
            <a:pPr marL="609600" indent="-609600">
              <a:spcBef>
                <a:spcPct val="50000"/>
              </a:spcBef>
              <a:defRPr/>
            </a:pPr>
            <a:endParaRPr lang="zh-CN" altLang="en-US" dirty="0">
              <a:sym typeface="Arial" charset="0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512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5F1D4D42-2278-431F-B083-68E79D9B8E91}" type="slidenum">
              <a:rPr lang="en-US" altLang="zh-CN" smtClean="0">
                <a:latin typeface="Arial" pitchFamily="34" charset="0"/>
              </a:rPr>
              <a:pPr/>
              <a:t>17</a:t>
            </a:fld>
            <a:endParaRPr lang="en-US" altLang="zh-CN">
              <a:latin typeface="Arial" pitchFamily="34" charset="0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单元是什么？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IEEE</a:t>
            </a:r>
            <a:r>
              <a:rPr lang="zh-CN" altLang="en-US" dirty="0"/>
              <a:t>）软件单元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指软件设计中一个</a:t>
            </a:r>
            <a:r>
              <a:rPr lang="zh-CN" altLang="en-US" dirty="0">
                <a:solidFill>
                  <a:srgbClr val="FF0000"/>
                </a:solidFill>
              </a:rPr>
              <a:t>可独立测试</a:t>
            </a:r>
            <a:r>
              <a:rPr lang="zh-CN" altLang="en-US" dirty="0"/>
              <a:t>的元素，是程序中一个</a:t>
            </a:r>
            <a:r>
              <a:rPr lang="zh-CN" altLang="en-US" dirty="0">
                <a:solidFill>
                  <a:srgbClr val="FF0000"/>
                </a:solidFill>
              </a:rPr>
              <a:t>逻辑上独立</a:t>
            </a:r>
            <a:r>
              <a:rPr lang="zh-CN" altLang="en-US" dirty="0"/>
              <a:t>的部分，它</a:t>
            </a:r>
            <a:r>
              <a:rPr lang="zh-CN" altLang="en-US" dirty="0">
                <a:solidFill>
                  <a:srgbClr val="FF0000"/>
                </a:solidFill>
              </a:rPr>
              <a:t>不能再分解</a:t>
            </a:r>
            <a:r>
              <a:rPr lang="zh-CN" altLang="en-US" dirty="0"/>
              <a:t>为其它软件成分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（实践中）软件单元</a:t>
            </a:r>
            <a:endParaRPr lang="en-US" altLang="zh-CN" dirty="0"/>
          </a:p>
          <a:p>
            <a:pPr lvl="1"/>
            <a:r>
              <a:rPr lang="zh-CN" altLang="en-US" b="1" dirty="0"/>
              <a:t>过程化编程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0000FF"/>
                </a:solidFill>
              </a:rPr>
              <a:t>单个程序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00FF"/>
                </a:solidFill>
              </a:rPr>
              <a:t>函数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00FF"/>
                </a:solidFill>
              </a:rPr>
              <a:t>过程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zh-CN" altLang="en-US" b="1" dirty="0"/>
              <a:t>面向对象编程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0000FF"/>
                </a:solidFill>
              </a:rPr>
              <a:t>类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00FF"/>
                </a:solidFill>
              </a:rPr>
              <a:t>方法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498C123-7A36-48C4-A00A-1A2BA8F40C59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单元测试是什么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FF"/>
                </a:solidFill>
              </a:rPr>
              <a:t>单元测试</a:t>
            </a:r>
            <a:r>
              <a:rPr lang="zh-CN" altLang="en-US"/>
              <a:t>：针对软件单元来进行正确性或性能检测的测试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如果把测试比作清洗一台机器：</a:t>
            </a:r>
            <a:endParaRPr lang="en-US" altLang="zh-CN"/>
          </a:p>
          <a:p>
            <a:pPr lvl="1"/>
            <a:r>
              <a:rPr lang="zh-CN" altLang="en-US" b="1">
                <a:solidFill>
                  <a:srgbClr val="0000FF"/>
                </a:solidFill>
              </a:rPr>
              <a:t>系统测试</a:t>
            </a:r>
            <a:r>
              <a:rPr lang="zh-CN" altLang="en-US"/>
              <a:t>就是清楚机器</a:t>
            </a:r>
            <a:r>
              <a:rPr lang="zh-CN" altLang="en-US" b="1">
                <a:solidFill>
                  <a:srgbClr val="FF0000"/>
                </a:solidFill>
              </a:rPr>
              <a:t>外面</a:t>
            </a:r>
            <a:r>
              <a:rPr lang="zh-CN" altLang="en-US"/>
              <a:t>的尘土</a:t>
            </a:r>
            <a:endParaRPr lang="en-US" altLang="zh-CN"/>
          </a:p>
          <a:p>
            <a:pPr lvl="1"/>
            <a:r>
              <a:rPr lang="zh-CN" altLang="en-US" b="1">
                <a:solidFill>
                  <a:srgbClr val="0000FF"/>
                </a:solidFill>
              </a:rPr>
              <a:t>集成测试</a:t>
            </a:r>
            <a:r>
              <a:rPr lang="zh-CN" altLang="en-US"/>
              <a:t>就是保证机器各个</a:t>
            </a:r>
            <a:r>
              <a:rPr lang="zh-CN" altLang="en-US" b="1">
                <a:solidFill>
                  <a:srgbClr val="FF0000"/>
                </a:solidFill>
              </a:rPr>
              <a:t>部件的接头</a:t>
            </a:r>
            <a:r>
              <a:rPr lang="zh-CN" altLang="en-US"/>
              <a:t>处干净</a:t>
            </a:r>
            <a:endParaRPr lang="en-US" altLang="zh-CN"/>
          </a:p>
          <a:p>
            <a:pPr lvl="1"/>
            <a:r>
              <a:rPr lang="zh-CN" altLang="en-US" b="1">
                <a:solidFill>
                  <a:srgbClr val="0000FF"/>
                </a:solidFill>
              </a:rPr>
              <a:t>单元测试</a:t>
            </a:r>
            <a:r>
              <a:rPr lang="zh-CN" altLang="en-US"/>
              <a:t>就是清晰各个</a:t>
            </a:r>
            <a:r>
              <a:rPr lang="zh-CN" altLang="en-US" b="1">
                <a:solidFill>
                  <a:srgbClr val="FF0000"/>
                </a:solidFill>
              </a:rPr>
              <a:t>零件的内部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498C123-7A36-48C4-A00A-1A2BA8F40C59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22530" name="AutoShape 2" descr="http://img2.imgtn.bdimg.com/it/u=2086980335,3908322109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532" name="AutoShape 4" descr="http://img2.imgtn.bdimg.com/it/u=2086980335,3908322109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2534" name="Picture 6" descr="http://img2.iautos.cn/upload/2014/5/20/5954931405200956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4114800"/>
            <a:ext cx="2798422" cy="2095501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spcBef>
                <a:spcPct val="50000"/>
              </a:spcBef>
              <a:defRPr/>
            </a:pPr>
            <a:r>
              <a:rPr lang="zh-CN" altLang="en-US"/>
              <a:t>为</a:t>
            </a:r>
            <a:r>
              <a:rPr lang="zh-CN" altLang="en-US" dirty="0"/>
              <a:t>什么做单元测试</a:t>
            </a:r>
          </a:p>
          <a:p>
            <a:pPr marL="609600" indent="-609600">
              <a:spcBef>
                <a:spcPct val="50000"/>
              </a:spcBef>
              <a:defRPr/>
            </a:pPr>
            <a:r>
              <a:rPr lang="zh-CN" altLang="en-US"/>
              <a:t>单</a:t>
            </a:r>
            <a:r>
              <a:rPr lang="zh-CN" altLang="en-US" dirty="0"/>
              <a:t>元测试的概念和内容</a:t>
            </a:r>
          </a:p>
          <a:p>
            <a:pPr marL="609600" indent="-609600">
              <a:spcBef>
                <a:spcPct val="50000"/>
              </a:spcBef>
              <a:defRPr/>
            </a:pPr>
            <a:r>
              <a:rPr lang="zh-CN" altLang="en-US"/>
              <a:t>如</a:t>
            </a:r>
            <a:r>
              <a:rPr lang="zh-CN" altLang="en-US" dirty="0"/>
              <a:t>何做单元测试</a:t>
            </a:r>
          </a:p>
          <a:p>
            <a:pPr marL="609600" indent="-609600">
              <a:spcBef>
                <a:spcPct val="50000"/>
              </a:spcBef>
              <a:defRPr/>
            </a:pPr>
            <a:r>
              <a:rPr lang="zh-CN" altLang="en-US"/>
              <a:t>测试驱动开发与</a:t>
            </a:r>
            <a:r>
              <a:rPr lang="en-US" altLang="zh-CN"/>
              <a:t>JUnit</a:t>
            </a:r>
          </a:p>
          <a:p>
            <a:pPr marL="609600" indent="-609600">
              <a:spcBef>
                <a:spcPct val="50000"/>
              </a:spcBef>
              <a:defRPr/>
            </a:pPr>
            <a:r>
              <a:rPr lang="zh-CN" altLang="en-US"/>
              <a:t>单元测试的难点和对策</a:t>
            </a:r>
            <a:endParaRPr lang="zh-CN" altLang="en-US" dirty="0"/>
          </a:p>
          <a:p>
            <a:pPr marL="0" indent="0">
              <a:spcBef>
                <a:spcPct val="0"/>
              </a:spcBef>
              <a:buClr>
                <a:srgbClr val="000000"/>
              </a:buClr>
              <a:buFont typeface="Wingdings" pitchFamily="2" charset="2"/>
              <a:buChar char="v"/>
            </a:pPr>
            <a:endParaRPr lang="en-US" altLang="zh-CN" b="1">
              <a:solidFill>
                <a:srgbClr val="000066"/>
              </a:solidFill>
              <a:ea typeface="黑体" pitchFamily="49" charset="-122"/>
            </a:endParaRPr>
          </a:p>
          <a:p>
            <a:pPr marL="609600" indent="-609600">
              <a:spcBef>
                <a:spcPct val="50000"/>
              </a:spcBef>
              <a:defRPr/>
            </a:pPr>
            <a:endParaRPr lang="zh-CN" altLang="en-US" dirty="0">
              <a:sym typeface="Arial" charset="0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512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5F1D4D42-2278-431F-B083-68E79D9B8E91}" type="slidenum">
              <a:rPr lang="en-US" altLang="zh-CN" smtClean="0">
                <a:latin typeface="Arial" pitchFamily="34" charset="0"/>
              </a:rPr>
              <a:pPr/>
              <a:t>2</a:t>
            </a:fld>
            <a:endParaRPr lang="en-US" altLang="zh-CN">
              <a:latin typeface="Arial" pitchFamily="34" charset="0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系统测试示意图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498C123-7A36-48C4-A00A-1A2BA8F40C59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2209800" y="2130425"/>
            <a:ext cx="4114800" cy="2514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2438400" y="266382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5981700" y="267652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6007100" y="389572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2451100" y="395922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H="1">
            <a:off x="6197600" y="2308225"/>
            <a:ext cx="914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4800600" y="2435225"/>
            <a:ext cx="685800" cy="381000"/>
          </a:xfrm>
          <a:prstGeom prst="ellipse">
            <a:avLst/>
          </a:prstGeom>
          <a:gradFill rotWithShape="0">
            <a:gsLst>
              <a:gs pos="0">
                <a:srgbClr val="FF00FF">
                  <a:gamma/>
                  <a:shade val="46275"/>
                  <a:invGamma/>
                </a:srgbClr>
              </a:gs>
              <a:gs pos="100000">
                <a:srgbClr val="FF00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5181600" y="2841625"/>
            <a:ext cx="685800" cy="381000"/>
          </a:xfrm>
          <a:prstGeom prst="ellipse">
            <a:avLst/>
          </a:prstGeom>
          <a:gradFill rotWithShape="0">
            <a:gsLst>
              <a:gs pos="0">
                <a:srgbClr val="FF00FF">
                  <a:gamma/>
                  <a:shade val="46275"/>
                  <a:invGamma/>
                </a:srgbClr>
              </a:gs>
              <a:gs pos="100000">
                <a:srgbClr val="FF00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5486400" y="3349625"/>
            <a:ext cx="685800" cy="381000"/>
          </a:xfrm>
          <a:prstGeom prst="ellipse">
            <a:avLst/>
          </a:prstGeom>
          <a:gradFill rotWithShape="0">
            <a:gsLst>
              <a:gs pos="0">
                <a:srgbClr val="FF00FF">
                  <a:gamma/>
                  <a:shade val="46275"/>
                  <a:invGamma/>
                </a:srgbClr>
              </a:gs>
              <a:gs pos="100000">
                <a:srgbClr val="FF00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4724400" y="3425825"/>
            <a:ext cx="685800" cy="381000"/>
          </a:xfrm>
          <a:prstGeom prst="ellipse">
            <a:avLst/>
          </a:prstGeom>
          <a:gradFill rotWithShape="0">
            <a:gsLst>
              <a:gs pos="0">
                <a:srgbClr val="FF00FF">
                  <a:gamma/>
                  <a:shade val="46275"/>
                  <a:invGamma/>
                </a:srgbClr>
              </a:gs>
              <a:gs pos="100000">
                <a:srgbClr val="FF00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5181600" y="3806825"/>
            <a:ext cx="685800" cy="381000"/>
          </a:xfrm>
          <a:prstGeom prst="ellipse">
            <a:avLst/>
          </a:prstGeom>
          <a:gradFill rotWithShape="0">
            <a:gsLst>
              <a:gs pos="0">
                <a:srgbClr val="FF00FF">
                  <a:gamma/>
                  <a:shade val="46275"/>
                  <a:invGamma/>
                </a:srgbClr>
              </a:gs>
              <a:gs pos="100000">
                <a:srgbClr val="FF00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4343400" y="3959225"/>
            <a:ext cx="685800" cy="381000"/>
          </a:xfrm>
          <a:prstGeom prst="ellipse">
            <a:avLst/>
          </a:prstGeom>
          <a:gradFill rotWithShape="0">
            <a:gsLst>
              <a:gs pos="0">
                <a:srgbClr val="FF00FF">
                  <a:gamma/>
                  <a:shade val="46275"/>
                  <a:invGamma/>
                </a:srgbClr>
              </a:gs>
              <a:gs pos="100000">
                <a:srgbClr val="FF00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3581400" y="4111625"/>
            <a:ext cx="685800" cy="381000"/>
          </a:xfrm>
          <a:prstGeom prst="ellipse">
            <a:avLst/>
          </a:prstGeom>
          <a:gradFill rotWithShape="0">
            <a:gsLst>
              <a:gs pos="0">
                <a:srgbClr val="FF00FF">
                  <a:gamma/>
                  <a:shade val="46275"/>
                  <a:invGamma/>
                </a:srgbClr>
              </a:gs>
              <a:gs pos="100000">
                <a:srgbClr val="FF00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>
            <a:off x="2895600" y="3959225"/>
            <a:ext cx="685800" cy="381000"/>
          </a:xfrm>
          <a:prstGeom prst="ellipse">
            <a:avLst/>
          </a:prstGeom>
          <a:gradFill rotWithShape="0">
            <a:gsLst>
              <a:gs pos="0">
                <a:srgbClr val="FF00FF">
                  <a:gamma/>
                  <a:shade val="46275"/>
                  <a:invGamma/>
                </a:srgbClr>
              </a:gs>
              <a:gs pos="100000">
                <a:srgbClr val="FF00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3924300" y="3425825"/>
            <a:ext cx="685800" cy="381000"/>
          </a:xfrm>
          <a:prstGeom prst="ellipse">
            <a:avLst/>
          </a:prstGeom>
          <a:gradFill rotWithShape="0">
            <a:gsLst>
              <a:gs pos="0">
                <a:srgbClr val="FF00FF">
                  <a:gamma/>
                  <a:shade val="46275"/>
                  <a:invGamma/>
                </a:srgbClr>
              </a:gs>
              <a:gs pos="100000">
                <a:srgbClr val="FF00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Oval 18"/>
          <p:cNvSpPr>
            <a:spLocks noChangeArrowheads="1"/>
          </p:cNvSpPr>
          <p:nvPr/>
        </p:nvSpPr>
        <p:spPr bwMode="auto">
          <a:xfrm>
            <a:off x="3124200" y="3502025"/>
            <a:ext cx="685800" cy="381000"/>
          </a:xfrm>
          <a:prstGeom prst="ellipse">
            <a:avLst/>
          </a:prstGeom>
          <a:gradFill rotWithShape="0">
            <a:gsLst>
              <a:gs pos="0">
                <a:srgbClr val="FF00FF">
                  <a:gamma/>
                  <a:shade val="46275"/>
                  <a:invGamma/>
                </a:srgbClr>
              </a:gs>
              <a:gs pos="100000">
                <a:srgbClr val="FF00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2362200" y="3273425"/>
            <a:ext cx="685800" cy="381000"/>
          </a:xfrm>
          <a:prstGeom prst="ellipse">
            <a:avLst/>
          </a:prstGeom>
          <a:gradFill rotWithShape="0">
            <a:gsLst>
              <a:gs pos="0">
                <a:srgbClr val="FF00FF">
                  <a:gamma/>
                  <a:shade val="46275"/>
                  <a:invGamma/>
                </a:srgbClr>
              </a:gs>
              <a:gs pos="100000">
                <a:srgbClr val="FF00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20"/>
          <p:cNvSpPr>
            <a:spLocks noChangeArrowheads="1"/>
          </p:cNvSpPr>
          <p:nvPr/>
        </p:nvSpPr>
        <p:spPr bwMode="auto">
          <a:xfrm>
            <a:off x="4267200" y="2930525"/>
            <a:ext cx="685800" cy="381000"/>
          </a:xfrm>
          <a:prstGeom prst="ellipse">
            <a:avLst/>
          </a:prstGeom>
          <a:gradFill rotWithShape="0">
            <a:gsLst>
              <a:gs pos="0">
                <a:srgbClr val="FF00FF">
                  <a:gamma/>
                  <a:shade val="46275"/>
                  <a:invGamma/>
                </a:srgbClr>
              </a:gs>
              <a:gs pos="100000">
                <a:srgbClr val="FF00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Oval 21"/>
          <p:cNvSpPr>
            <a:spLocks noChangeArrowheads="1"/>
          </p:cNvSpPr>
          <p:nvPr/>
        </p:nvSpPr>
        <p:spPr bwMode="auto">
          <a:xfrm>
            <a:off x="3276600" y="2930525"/>
            <a:ext cx="685800" cy="381000"/>
          </a:xfrm>
          <a:prstGeom prst="ellipse">
            <a:avLst/>
          </a:prstGeom>
          <a:gradFill rotWithShape="0">
            <a:gsLst>
              <a:gs pos="0">
                <a:srgbClr val="FF00FF">
                  <a:gamma/>
                  <a:shade val="46275"/>
                  <a:invGamma/>
                </a:srgbClr>
              </a:gs>
              <a:gs pos="100000">
                <a:srgbClr val="FF00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22"/>
          <p:cNvSpPr>
            <a:spLocks noChangeArrowheads="1"/>
          </p:cNvSpPr>
          <p:nvPr/>
        </p:nvSpPr>
        <p:spPr bwMode="auto">
          <a:xfrm>
            <a:off x="2514600" y="2740025"/>
            <a:ext cx="685800" cy="381000"/>
          </a:xfrm>
          <a:prstGeom prst="ellipse">
            <a:avLst/>
          </a:prstGeom>
          <a:gradFill rotWithShape="0">
            <a:gsLst>
              <a:gs pos="0">
                <a:srgbClr val="FF00FF">
                  <a:gamma/>
                  <a:shade val="46275"/>
                  <a:invGamma/>
                </a:srgbClr>
              </a:gs>
              <a:gs pos="100000">
                <a:srgbClr val="FF00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23"/>
          <p:cNvSpPr>
            <a:spLocks noChangeArrowheads="1"/>
          </p:cNvSpPr>
          <p:nvPr/>
        </p:nvSpPr>
        <p:spPr bwMode="auto">
          <a:xfrm>
            <a:off x="3124200" y="2435225"/>
            <a:ext cx="685800" cy="381000"/>
          </a:xfrm>
          <a:prstGeom prst="ellipse">
            <a:avLst/>
          </a:prstGeom>
          <a:gradFill rotWithShape="0">
            <a:gsLst>
              <a:gs pos="0">
                <a:srgbClr val="FF00FF">
                  <a:gamma/>
                  <a:shade val="46275"/>
                  <a:invGamma/>
                </a:srgbClr>
              </a:gs>
              <a:gs pos="100000">
                <a:srgbClr val="FF00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Oval 24"/>
          <p:cNvSpPr>
            <a:spLocks noChangeArrowheads="1"/>
          </p:cNvSpPr>
          <p:nvPr/>
        </p:nvSpPr>
        <p:spPr bwMode="auto">
          <a:xfrm>
            <a:off x="3924300" y="2435225"/>
            <a:ext cx="685800" cy="381000"/>
          </a:xfrm>
          <a:prstGeom prst="ellipse">
            <a:avLst/>
          </a:prstGeom>
          <a:gradFill rotWithShape="0">
            <a:gsLst>
              <a:gs pos="0">
                <a:srgbClr val="FF00FF">
                  <a:gamma/>
                  <a:shade val="46275"/>
                  <a:invGamma/>
                </a:srgbClr>
              </a:gs>
              <a:gs pos="100000">
                <a:srgbClr val="FF00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 rot="10789841" flipH="1">
            <a:off x="1447800" y="4124325"/>
            <a:ext cx="914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 rot="13746162" flipH="1">
            <a:off x="1409700" y="2244725"/>
            <a:ext cx="914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 rot="2946162" flipH="1">
            <a:off x="6248400" y="4073525"/>
            <a:ext cx="914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3895725" y="1524000"/>
            <a:ext cx="8034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 b="1" i="0">
                <a:latin typeface="Times New Roman" pitchFamily="18" charset="0"/>
                <a:ea typeface="华文新魏" pitchFamily="2" charset="-122"/>
              </a:rPr>
              <a:t>应用</a:t>
            </a: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6248400" y="4415135"/>
            <a:ext cx="838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输入</a:t>
            </a:r>
          </a:p>
        </p:txBody>
      </p:sp>
      <p:sp>
        <p:nvSpPr>
          <p:cNvPr id="32" name="AutoShape 30"/>
          <p:cNvSpPr>
            <a:spLocks noChangeArrowheads="1"/>
          </p:cNvSpPr>
          <p:nvPr/>
        </p:nvSpPr>
        <p:spPr bwMode="auto">
          <a:xfrm>
            <a:off x="4267200" y="3654425"/>
            <a:ext cx="609600" cy="381000"/>
          </a:xfrm>
          <a:prstGeom prst="irregularSeal1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AutoShape 31"/>
          <p:cNvSpPr>
            <a:spLocks noChangeArrowheads="1"/>
          </p:cNvSpPr>
          <p:nvPr/>
        </p:nvSpPr>
        <p:spPr bwMode="auto">
          <a:xfrm>
            <a:off x="3962400" y="2740025"/>
            <a:ext cx="609600" cy="381000"/>
          </a:xfrm>
          <a:prstGeom prst="irregularSeal1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AutoShape 32"/>
          <p:cNvSpPr>
            <a:spLocks noChangeArrowheads="1"/>
          </p:cNvSpPr>
          <p:nvPr/>
        </p:nvSpPr>
        <p:spPr bwMode="auto">
          <a:xfrm>
            <a:off x="5105400" y="3121025"/>
            <a:ext cx="609600" cy="381000"/>
          </a:xfrm>
          <a:prstGeom prst="irregularSeal1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AutoShape 33"/>
          <p:cNvSpPr>
            <a:spLocks noChangeArrowheads="1"/>
          </p:cNvSpPr>
          <p:nvPr/>
        </p:nvSpPr>
        <p:spPr bwMode="auto">
          <a:xfrm>
            <a:off x="3124200" y="4340225"/>
            <a:ext cx="609600" cy="381000"/>
          </a:xfrm>
          <a:prstGeom prst="irregularSeal1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2895600" y="4876800"/>
            <a:ext cx="14221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 b="1" i="0">
                <a:latin typeface="Times New Roman" pitchFamily="18" charset="0"/>
                <a:ea typeface="华文新魏" pitchFamily="2" charset="-122"/>
              </a:rPr>
              <a:t>潜在错误</a:t>
            </a: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5775325" y="2946400"/>
            <a:ext cx="8034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对象</a:t>
            </a:r>
          </a:p>
        </p:txBody>
      </p:sp>
      <p:sp>
        <p:nvSpPr>
          <p:cNvPr id="38" name="AutoShape 36"/>
          <p:cNvSpPr>
            <a:spLocks noChangeArrowheads="1"/>
          </p:cNvSpPr>
          <p:nvPr/>
        </p:nvSpPr>
        <p:spPr bwMode="auto">
          <a:xfrm>
            <a:off x="4267200" y="3654425"/>
            <a:ext cx="609600" cy="381000"/>
          </a:xfrm>
          <a:prstGeom prst="irregularSeal1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AutoShape 37"/>
          <p:cNvSpPr>
            <a:spLocks noChangeArrowheads="1"/>
          </p:cNvSpPr>
          <p:nvPr/>
        </p:nvSpPr>
        <p:spPr bwMode="auto">
          <a:xfrm>
            <a:off x="3962400" y="2740025"/>
            <a:ext cx="609600" cy="381000"/>
          </a:xfrm>
          <a:prstGeom prst="irregularSeal1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AutoShape 38"/>
          <p:cNvSpPr>
            <a:spLocks noChangeArrowheads="1"/>
          </p:cNvSpPr>
          <p:nvPr/>
        </p:nvSpPr>
        <p:spPr bwMode="auto">
          <a:xfrm>
            <a:off x="5105400" y="3121025"/>
            <a:ext cx="609600" cy="381000"/>
          </a:xfrm>
          <a:prstGeom prst="irregularSeal1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AutoShape 39"/>
          <p:cNvSpPr>
            <a:spLocks noChangeArrowheads="1"/>
          </p:cNvSpPr>
          <p:nvPr/>
        </p:nvSpPr>
        <p:spPr bwMode="auto">
          <a:xfrm>
            <a:off x="3124200" y="4340225"/>
            <a:ext cx="609600" cy="381000"/>
          </a:xfrm>
          <a:prstGeom prst="irregularSeal1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500"/>
                            </p:stCondLst>
                            <p:childTnLst>
                              <p:par>
                                <p:cTn id="4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500"/>
                            </p:stCondLst>
                            <p:childTnLst>
                              <p:par>
                                <p:cTn id="4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500"/>
                            </p:stCondLst>
                            <p:childTnLst>
                              <p:par>
                                <p:cTn id="5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9000"/>
                            </p:stCondLst>
                            <p:childTnLst>
                              <p:par>
                                <p:cTn id="6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500"/>
                            </p:stCondLst>
                            <p:childTnLst>
                              <p:par>
                                <p:cTn id="6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0"/>
                            </p:stCondLst>
                            <p:childTnLst>
                              <p:par>
                                <p:cTn id="6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500"/>
                            </p:stCondLst>
                            <p:childTnLst>
                              <p:par>
                                <p:cTn id="7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1000"/>
                            </p:stCondLst>
                            <p:childTnLst>
                              <p:par>
                                <p:cTn id="7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1500"/>
                            </p:stCondLst>
                            <p:childTnLst>
                              <p:par>
                                <p:cTn id="8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2000"/>
                            </p:stCondLst>
                            <p:childTnLst>
                              <p:par>
                                <p:cTn id="8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2500"/>
                            </p:stCondLst>
                            <p:childTnLst>
                              <p:par>
                                <p:cTn id="91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3000"/>
                            </p:stCondLst>
                            <p:childTnLst>
                              <p:par>
                                <p:cTn id="96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0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0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500"/>
                            </p:stCondLst>
                            <p:childTnLst>
                              <p:par>
                                <p:cTn id="13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0"/>
                            </p:stCondLst>
                            <p:childTnLst>
                              <p:par>
                                <p:cTn id="139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500"/>
                            </p:stCondLst>
                            <p:childTnLst>
                              <p:par>
                                <p:cTn id="14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000"/>
                            </p:stCondLst>
                            <p:childTnLst>
                              <p:par>
                                <p:cTn id="146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3500"/>
                            </p:stCondLst>
                            <p:childTnLst>
                              <p:par>
                                <p:cTn id="14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4000"/>
                            </p:stCondLst>
                            <p:childTnLst>
                              <p:par>
                                <p:cTn id="15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utoUpdateAnimBg="0"/>
      <p:bldP spid="31" grpId="0" autoUpdateAnimBg="0"/>
      <p:bldP spid="32" grpId="0" animBg="1"/>
      <p:bldP spid="33" grpId="0" animBg="1"/>
      <p:bldP spid="34" grpId="0" animBg="1"/>
      <p:bldP spid="35" grpId="0" animBg="1"/>
      <p:bldP spid="36" grpId="0" autoUpdateAnimBg="0"/>
      <p:bldP spid="37" grpId="0" autoUpdateAnimBg="0"/>
      <p:bldP spid="38" grpId="0" animBg="1"/>
      <p:bldP spid="39" grpId="0" animBg="1"/>
      <p:bldP spid="40" grpId="0" animBg="1"/>
      <p:bldP spid="4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单元测试示意图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498C123-7A36-48C4-A00A-1A2BA8F40C59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2665828" y="3352800"/>
            <a:ext cx="609600" cy="381000"/>
          </a:xfrm>
          <a:prstGeom prst="irregularSeal1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2818228" y="2971800"/>
            <a:ext cx="914400" cy="381000"/>
          </a:xfrm>
          <a:prstGeom prst="ellipse">
            <a:avLst/>
          </a:prstGeom>
          <a:gradFill rotWithShape="0">
            <a:gsLst>
              <a:gs pos="0">
                <a:srgbClr val="FF00FF">
                  <a:gamma/>
                  <a:shade val="46275"/>
                  <a:invGamma/>
                </a:srgbClr>
              </a:gs>
              <a:gs pos="100000">
                <a:srgbClr val="FF00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2589628" y="2971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3808828" y="3276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rot="13746162" flipH="1">
            <a:off x="1662528" y="2578100"/>
            <a:ext cx="914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rot="2758557" flipH="1">
            <a:off x="4050128" y="3441700"/>
            <a:ext cx="914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2649953" y="2286000"/>
            <a:ext cx="17315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 b="1">
                <a:latin typeface="Times New Roman" pitchFamily="18" charset="0"/>
                <a:ea typeface="华文新魏" pitchFamily="2" charset="-122"/>
              </a:rPr>
              <a:t>测试一个类</a:t>
            </a:r>
          </a:p>
        </p:txBody>
      </p:sp>
      <p:pic>
        <p:nvPicPr>
          <p:cNvPr id="12" name="Picture 10" descr="PE01832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0441" y="3054350"/>
            <a:ext cx="2744787" cy="2508250"/>
          </a:xfrm>
          <a:prstGeom prst="rect">
            <a:avLst/>
          </a:prstGeom>
          <a:noFill/>
        </p:spPr>
      </p:pic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5663028" y="1219200"/>
            <a:ext cx="1295400" cy="1905000"/>
          </a:xfrm>
          <a:prstGeom prst="wedgeEllipseCallout">
            <a:avLst>
              <a:gd name="adj1" fmla="val -5148"/>
              <a:gd name="adj2" fmla="val 7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kumimoji="1" lang="en-US" altLang="zh-CN" sz="2400">
                <a:latin typeface="Times New Roman" pitchFamily="18" charset="0"/>
              </a:rPr>
              <a:t>That is easy!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utoUpdateAnimBg="0"/>
      <p:bldP spid="13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单元测试原则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应该</a:t>
            </a:r>
            <a:r>
              <a:rPr lang="zh-CN" altLang="en-US">
                <a:solidFill>
                  <a:srgbClr val="FF0000"/>
                </a:solidFill>
              </a:rPr>
              <a:t>尽早</a:t>
            </a:r>
            <a:r>
              <a:rPr lang="zh-CN" altLang="en-US"/>
              <a:t>地进行软件单元测试</a:t>
            </a:r>
            <a:endParaRPr lang="en-US" altLang="zh-CN"/>
          </a:p>
          <a:p>
            <a:r>
              <a:rPr lang="zh-CN" altLang="en-US"/>
              <a:t>应该保证单元测试的</a:t>
            </a:r>
            <a:r>
              <a:rPr lang="zh-CN" altLang="en-US">
                <a:solidFill>
                  <a:srgbClr val="FF0000"/>
                </a:solidFill>
              </a:rPr>
              <a:t>可重复性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/>
              <a:t>尽可能地采用测试</a:t>
            </a:r>
            <a:r>
              <a:rPr lang="zh-CN" altLang="en-US">
                <a:solidFill>
                  <a:srgbClr val="FF0000"/>
                </a:solidFill>
              </a:rPr>
              <a:t>自动化</a:t>
            </a:r>
            <a:r>
              <a:rPr lang="zh-CN" altLang="en-US"/>
              <a:t>的手段来支持单元测试活动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498C123-7A36-48C4-A00A-1A2BA8F40C59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单元测试（</a:t>
            </a:r>
            <a:r>
              <a:rPr lang="en-US" altLang="zh-CN"/>
              <a:t>Who</a:t>
            </a:r>
            <a:r>
              <a:rPr lang="zh-CN" altLang="en-US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单元测试可以是</a:t>
            </a:r>
            <a:r>
              <a:rPr lang="zh-CN" altLang="en-US">
                <a:solidFill>
                  <a:srgbClr val="0000FF"/>
                </a:solidFill>
              </a:rPr>
              <a:t>开发者本人</a:t>
            </a:r>
            <a:r>
              <a:rPr lang="zh-CN" altLang="en-US"/>
              <a:t>执行，也可以是</a:t>
            </a:r>
            <a:r>
              <a:rPr lang="zh-CN" altLang="en-US">
                <a:solidFill>
                  <a:srgbClr val="0000FF"/>
                </a:solidFill>
              </a:rPr>
              <a:t>独立的专业测试人员</a:t>
            </a:r>
            <a:r>
              <a:rPr lang="zh-CN" altLang="en-US"/>
              <a:t>执行</a:t>
            </a:r>
            <a:endParaRPr lang="en-US" altLang="zh-CN"/>
          </a:p>
          <a:p>
            <a:r>
              <a:rPr lang="zh-CN" altLang="en-US"/>
              <a:t>两者各有优势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建议</a:t>
            </a:r>
            <a:r>
              <a:rPr lang="zh-CN" altLang="en-US">
                <a:solidFill>
                  <a:srgbClr val="FF0000"/>
                </a:solidFill>
              </a:rPr>
              <a:t>开发人员必须完整地做单元测试</a:t>
            </a:r>
            <a:r>
              <a:rPr lang="zh-CN" altLang="en-US"/>
              <a:t>，同时</a:t>
            </a:r>
            <a:r>
              <a:rPr lang="zh-CN" altLang="en-US">
                <a:solidFill>
                  <a:srgbClr val="FF0000"/>
                </a:solidFill>
              </a:rPr>
              <a:t>测试人员对重点模块实施独立的单元测试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498C123-7A36-48C4-A00A-1A2BA8F40C59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68787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498C123-7A36-48C4-A00A-1A2BA8F40C59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52400"/>
            <a:ext cx="6677025" cy="655320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</p:spPr>
      </p:pic>
      <p:sp>
        <p:nvSpPr>
          <p:cNvPr id="8" name="云形标注 7"/>
          <p:cNvSpPr/>
          <p:nvPr/>
        </p:nvSpPr>
        <p:spPr bwMode="auto">
          <a:xfrm>
            <a:off x="304800" y="1524000"/>
            <a:ext cx="1600200" cy="2971800"/>
          </a:xfrm>
          <a:prstGeom prst="cloudCallout">
            <a:avLst>
              <a:gd name="adj1" fmla="val 76143"/>
              <a:gd name="adj2" fmla="val 4486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200" b="1" i="1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  <a:ea typeface="宋体" pitchFamily="2" charset="-122"/>
              </a:rPr>
              <a:t>单元测试</a:t>
            </a:r>
            <a:r>
              <a:rPr kumimoji="0" lang="zh-CN" altLang="en-US" sz="2200" b="1" i="1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宋体" pitchFamily="2" charset="-122"/>
              </a:rPr>
              <a:t>  </a:t>
            </a:r>
            <a:r>
              <a:rPr kumimoji="0" lang="zh-CN" altLang="en-US" sz="2200" b="1" i="1" u="none" strike="noStrike" cap="none" normalizeH="0" baseline="0">
                <a:ln>
                  <a:noFill/>
                </a:ln>
                <a:effectLst/>
                <a:latin typeface="Arial" charset="0"/>
                <a:ea typeface="宋体" pitchFamily="2" charset="-122"/>
              </a:rPr>
              <a:t>测单元的</a:t>
            </a:r>
            <a:r>
              <a:rPr kumimoji="0" lang="zh-CN" altLang="en-US" sz="2200" b="1" i="1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宋体" pitchFamily="2" charset="-122"/>
              </a:rPr>
              <a:t>哪些方面？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单元测试内容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498C123-7A36-48C4-A00A-1A2BA8F40C59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 bwMode="auto">
          <a:xfrm>
            <a:off x="3200400" y="2850573"/>
            <a:ext cx="2286000" cy="6858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模 块</a:t>
            </a:r>
          </a:p>
        </p:txBody>
      </p:sp>
      <p:cxnSp>
        <p:nvCxnSpPr>
          <p:cNvPr id="8" name="直接箭头连接符 7"/>
          <p:cNvCxnSpPr/>
          <p:nvPr/>
        </p:nvCxnSpPr>
        <p:spPr bwMode="auto">
          <a:xfrm>
            <a:off x="1981200" y="1905000"/>
            <a:ext cx="1219200" cy="9455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直接箭头连接符 9"/>
          <p:cNvCxnSpPr/>
          <p:nvPr/>
        </p:nvCxnSpPr>
        <p:spPr bwMode="auto">
          <a:xfrm flipV="1">
            <a:off x="1981200" y="3536373"/>
            <a:ext cx="1219200" cy="10356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直接箭头连接符 11"/>
          <p:cNvCxnSpPr/>
          <p:nvPr/>
        </p:nvCxnSpPr>
        <p:spPr bwMode="auto">
          <a:xfrm flipH="1">
            <a:off x="5486400" y="1981200"/>
            <a:ext cx="1447800" cy="8693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直接箭头连接符 13"/>
          <p:cNvCxnSpPr/>
          <p:nvPr/>
        </p:nvCxnSpPr>
        <p:spPr bwMode="auto">
          <a:xfrm flipH="1" flipV="1">
            <a:off x="5486400" y="3536374"/>
            <a:ext cx="1143000" cy="9455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直接箭头连接符 15"/>
          <p:cNvCxnSpPr>
            <a:endCxn id="5" idx="0"/>
          </p:cNvCxnSpPr>
          <p:nvPr/>
        </p:nvCxnSpPr>
        <p:spPr bwMode="auto">
          <a:xfrm>
            <a:off x="4343400" y="2133600"/>
            <a:ext cx="0" cy="7169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矩形 20"/>
          <p:cNvSpPr/>
          <p:nvPr/>
        </p:nvSpPr>
        <p:spPr>
          <a:xfrm>
            <a:off x="1219200" y="1449077"/>
            <a:ext cx="2057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i="0" dirty="0"/>
              <a:t>出错处理</a:t>
            </a:r>
          </a:p>
        </p:txBody>
      </p:sp>
      <p:sp>
        <p:nvSpPr>
          <p:cNvPr id="22" name="矩形 21"/>
          <p:cNvSpPr/>
          <p:nvPr/>
        </p:nvSpPr>
        <p:spPr>
          <a:xfrm>
            <a:off x="6423025" y="1449077"/>
            <a:ext cx="2057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i="0" dirty="0"/>
              <a:t>局部数据结构</a:t>
            </a:r>
          </a:p>
        </p:txBody>
      </p:sp>
      <p:sp>
        <p:nvSpPr>
          <p:cNvPr id="23" name="矩形 22"/>
          <p:cNvSpPr/>
          <p:nvPr/>
        </p:nvSpPr>
        <p:spPr>
          <a:xfrm>
            <a:off x="1264227" y="4636716"/>
            <a:ext cx="2057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i="0" dirty="0"/>
              <a:t>独立路径</a:t>
            </a:r>
          </a:p>
        </p:txBody>
      </p:sp>
      <p:sp>
        <p:nvSpPr>
          <p:cNvPr id="24" name="矩形 23"/>
          <p:cNvSpPr/>
          <p:nvPr/>
        </p:nvSpPr>
        <p:spPr>
          <a:xfrm>
            <a:off x="5829300" y="4580431"/>
            <a:ext cx="2057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i="0" dirty="0"/>
              <a:t>边界条件</a:t>
            </a:r>
          </a:p>
        </p:txBody>
      </p:sp>
      <p:sp>
        <p:nvSpPr>
          <p:cNvPr id="26" name="矩形 25"/>
          <p:cNvSpPr/>
          <p:nvPr/>
        </p:nvSpPr>
        <p:spPr>
          <a:xfrm>
            <a:off x="3657600" y="1698049"/>
            <a:ext cx="2057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i="0" dirty="0"/>
              <a:t>模块接口</a:t>
            </a:r>
          </a:p>
        </p:txBody>
      </p:sp>
      <p:sp>
        <p:nvSpPr>
          <p:cNvPr id="28" name="矩形 27"/>
          <p:cNvSpPr/>
          <p:nvPr/>
        </p:nvSpPr>
        <p:spPr>
          <a:xfrm>
            <a:off x="3821112" y="4515581"/>
            <a:ext cx="1893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i="0" dirty="0"/>
              <a:t>功  能</a:t>
            </a:r>
          </a:p>
        </p:txBody>
      </p:sp>
      <p:cxnSp>
        <p:nvCxnSpPr>
          <p:cNvPr id="30" name="直接箭头连接符 29"/>
          <p:cNvCxnSpPr>
            <a:endCxn id="5" idx="2"/>
          </p:cNvCxnSpPr>
          <p:nvPr/>
        </p:nvCxnSpPr>
        <p:spPr bwMode="auto">
          <a:xfrm flipV="1">
            <a:off x="4343400" y="3536373"/>
            <a:ext cx="0" cy="9792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45021585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单元测试内容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单元</a:t>
            </a:r>
            <a:r>
              <a:rPr lang="zh-CN" altLang="en-US" dirty="0">
                <a:solidFill>
                  <a:srgbClr val="0000FF"/>
                </a:solidFill>
              </a:rPr>
              <a:t>功能</a:t>
            </a:r>
            <a:r>
              <a:rPr lang="zh-CN" altLang="en-US" dirty="0"/>
              <a:t>测试</a:t>
            </a:r>
            <a:endParaRPr lang="en-US" altLang="zh-CN" dirty="0"/>
          </a:p>
          <a:p>
            <a:r>
              <a:rPr lang="zh-CN" altLang="en-US" dirty="0"/>
              <a:t>单元</a:t>
            </a:r>
            <a:r>
              <a:rPr lang="zh-CN" altLang="en-US" dirty="0">
                <a:solidFill>
                  <a:srgbClr val="0000FF"/>
                </a:solidFill>
              </a:rPr>
              <a:t>接口</a:t>
            </a:r>
            <a:r>
              <a:rPr lang="zh-CN" altLang="en-US" dirty="0"/>
              <a:t>测试</a:t>
            </a:r>
            <a:endParaRPr lang="en-US" altLang="zh-CN" dirty="0"/>
          </a:p>
          <a:p>
            <a:r>
              <a:rPr lang="zh-CN" altLang="en-US" dirty="0"/>
              <a:t>单元</a:t>
            </a:r>
            <a:r>
              <a:rPr lang="zh-CN" altLang="en-US" dirty="0">
                <a:solidFill>
                  <a:srgbClr val="0000FF"/>
                </a:solidFill>
              </a:rPr>
              <a:t>局部数据结构</a:t>
            </a:r>
            <a:r>
              <a:rPr lang="zh-CN" altLang="en-US" dirty="0"/>
              <a:t>测试</a:t>
            </a:r>
            <a:endParaRPr lang="en-US" altLang="zh-CN" dirty="0"/>
          </a:p>
          <a:p>
            <a:r>
              <a:rPr lang="zh-CN" altLang="en-US" dirty="0"/>
              <a:t>单元中</a:t>
            </a:r>
            <a:r>
              <a:rPr lang="zh-CN" altLang="en-US" dirty="0">
                <a:solidFill>
                  <a:srgbClr val="0000FF"/>
                </a:solidFill>
              </a:rPr>
              <a:t>重要的执行路径</a:t>
            </a:r>
            <a:r>
              <a:rPr lang="zh-CN" altLang="en-US" dirty="0"/>
              <a:t>测试</a:t>
            </a:r>
            <a:endParaRPr lang="en-US" altLang="zh-CN" dirty="0"/>
          </a:p>
          <a:p>
            <a:r>
              <a:rPr lang="zh-CN" altLang="en-US" dirty="0"/>
              <a:t>单元的</a:t>
            </a:r>
            <a:r>
              <a:rPr lang="zh-CN" altLang="en-US" dirty="0">
                <a:solidFill>
                  <a:srgbClr val="0000FF"/>
                </a:solidFill>
              </a:rPr>
              <a:t>各类错误处理路径</a:t>
            </a:r>
            <a:r>
              <a:rPr lang="zh-CN" altLang="en-US" dirty="0"/>
              <a:t>测试</a:t>
            </a:r>
            <a:endParaRPr lang="en-US" altLang="zh-CN" dirty="0"/>
          </a:p>
          <a:p>
            <a:r>
              <a:rPr lang="zh-CN" altLang="en-US" dirty="0"/>
              <a:t>单元</a:t>
            </a:r>
            <a:r>
              <a:rPr lang="zh-CN" altLang="en-US" dirty="0">
                <a:solidFill>
                  <a:srgbClr val="0000FF"/>
                </a:solidFill>
              </a:rPr>
              <a:t>边界条件</a:t>
            </a:r>
            <a:r>
              <a:rPr lang="zh-CN" altLang="en-US" dirty="0"/>
              <a:t>测试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498C123-7A36-48C4-A00A-1A2BA8F40C59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单元功能测试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单元功能测试主要测试被测单元的功能与</a:t>
            </a:r>
            <a:r>
              <a:rPr lang="zh-CN" altLang="en-US" dirty="0">
                <a:solidFill>
                  <a:srgbClr val="FF0000"/>
                </a:solidFill>
              </a:rPr>
              <a:t>详细设计说明</a:t>
            </a:r>
            <a:r>
              <a:rPr lang="zh-CN" altLang="en-US" dirty="0"/>
              <a:t>是否一致</a:t>
            </a:r>
            <a:endParaRPr lang="en-US" altLang="zh-CN" dirty="0"/>
          </a:p>
          <a:p>
            <a:r>
              <a:rPr lang="zh-CN" altLang="en-US" dirty="0"/>
              <a:t>单元功能测试步骤：</a:t>
            </a:r>
            <a:endParaRPr lang="en-US" altLang="zh-CN" dirty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/>
              <a:t>分析</a:t>
            </a:r>
            <a:r>
              <a:rPr lang="zh-CN" altLang="en-US" dirty="0">
                <a:solidFill>
                  <a:srgbClr val="0000FF"/>
                </a:solidFill>
              </a:rPr>
              <a:t>详细设计说明</a:t>
            </a:r>
            <a:endParaRPr lang="en-US" altLang="zh-CN" dirty="0">
              <a:solidFill>
                <a:srgbClr val="0000FF"/>
              </a:solidFill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/>
              <a:t>选用合适的单元测试</a:t>
            </a:r>
            <a:r>
              <a:rPr lang="zh-CN" altLang="en-US" dirty="0">
                <a:solidFill>
                  <a:srgbClr val="0000FF"/>
                </a:solidFill>
              </a:rPr>
              <a:t>工具</a:t>
            </a:r>
            <a:endParaRPr lang="en-US" altLang="zh-CN" dirty="0">
              <a:solidFill>
                <a:srgbClr val="0000FF"/>
              </a:solidFill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/>
              <a:t>设计单元</a:t>
            </a:r>
            <a:r>
              <a:rPr lang="zh-CN" altLang="en-US" dirty="0">
                <a:solidFill>
                  <a:srgbClr val="0000FF"/>
                </a:solidFill>
              </a:rPr>
              <a:t>测试用例</a:t>
            </a:r>
            <a:endParaRPr lang="en-US" altLang="zh-CN" dirty="0">
              <a:solidFill>
                <a:srgbClr val="0000FF"/>
              </a:solidFill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>
                <a:solidFill>
                  <a:srgbClr val="0000FF"/>
                </a:solidFill>
              </a:rPr>
              <a:t>执行</a:t>
            </a:r>
            <a:r>
              <a:rPr lang="zh-CN" altLang="en-US" dirty="0"/>
              <a:t>待测单元</a:t>
            </a:r>
            <a:endParaRPr lang="en-US" altLang="zh-CN" dirty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>
                <a:solidFill>
                  <a:srgbClr val="0000FF"/>
                </a:solidFill>
              </a:rPr>
              <a:t>分析</a:t>
            </a:r>
            <a:r>
              <a:rPr lang="zh-CN" altLang="en-US" dirty="0"/>
              <a:t>实际结果与预期结果差异</a:t>
            </a:r>
            <a:endParaRPr lang="en-US" altLang="zh-CN" dirty="0"/>
          </a:p>
          <a:p>
            <a:pPr marL="74250" indent="0">
              <a:buNone/>
            </a:pP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498C123-7A36-48C4-A00A-1A2BA8F40C59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73314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单元接口测试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接口测试意味着测试模块的</a:t>
            </a:r>
            <a:r>
              <a:rPr lang="zh-CN" altLang="en-US" dirty="0">
                <a:solidFill>
                  <a:srgbClr val="0000FF"/>
                </a:solidFill>
              </a:rPr>
              <a:t>数据流</a:t>
            </a:r>
            <a:endParaRPr lang="en-US" altLang="zh-CN" dirty="0">
              <a:solidFill>
                <a:srgbClr val="0000FF"/>
              </a:solidFill>
            </a:endParaRPr>
          </a:p>
          <a:p>
            <a:r>
              <a:rPr lang="zh-CN" altLang="en-US" dirty="0"/>
              <a:t>接口测试主要测试以下项目：</a:t>
            </a:r>
            <a:endParaRPr lang="en-US" altLang="zh-CN" dirty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>
                <a:solidFill>
                  <a:srgbClr val="0000FF"/>
                </a:solidFill>
              </a:rPr>
              <a:t>调用所测模块</a:t>
            </a:r>
            <a:r>
              <a:rPr lang="zh-CN" altLang="en-US" dirty="0"/>
              <a:t>时实参与形参在个数、属性、顺序上是否匹配；</a:t>
            </a:r>
            <a:endParaRPr lang="en-US" altLang="zh-CN" dirty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/>
              <a:t>所测模块</a:t>
            </a:r>
            <a:r>
              <a:rPr lang="zh-CN" altLang="en-US" dirty="0">
                <a:solidFill>
                  <a:srgbClr val="0000FF"/>
                </a:solidFill>
              </a:rPr>
              <a:t>调用子模块</a:t>
            </a:r>
            <a:r>
              <a:rPr lang="zh-CN" altLang="en-US" dirty="0"/>
              <a:t>时，实参与形参在个数、属性、顺序上是否匹配；</a:t>
            </a:r>
            <a:endParaRPr lang="en-US" altLang="zh-CN" dirty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/>
              <a:t>是否修改了只做输入用的</a:t>
            </a:r>
            <a:r>
              <a:rPr lang="zh-CN" altLang="en-US" dirty="0">
                <a:solidFill>
                  <a:srgbClr val="0000FF"/>
                </a:solidFill>
              </a:rPr>
              <a:t>形参</a:t>
            </a:r>
            <a:r>
              <a:rPr lang="zh-CN" altLang="en-US" dirty="0"/>
              <a:t>；</a:t>
            </a:r>
            <a:endParaRPr lang="en-US" altLang="zh-CN" dirty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>
                <a:solidFill>
                  <a:srgbClr val="0000FF"/>
                </a:solidFill>
              </a:rPr>
              <a:t>输出给标准函数的参数</a:t>
            </a:r>
            <a:r>
              <a:rPr lang="zh-CN" altLang="en-US" dirty="0"/>
              <a:t>在个数、属性、顺序上是否匹配</a:t>
            </a:r>
            <a:endParaRPr lang="en-US" altLang="zh-CN" dirty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>
                <a:solidFill>
                  <a:srgbClr val="0000FF"/>
                </a:solidFill>
              </a:rPr>
              <a:t>全局变量</a:t>
            </a:r>
            <a:r>
              <a:rPr lang="zh-CN" altLang="en-US" dirty="0"/>
              <a:t>的定义在各模块中是否一致；</a:t>
            </a:r>
            <a:endParaRPr lang="en-US" altLang="zh-CN" dirty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/>
              <a:t>限制是否通过</a:t>
            </a:r>
            <a:r>
              <a:rPr lang="zh-CN" altLang="en-US" dirty="0">
                <a:solidFill>
                  <a:srgbClr val="0000FF"/>
                </a:solidFill>
              </a:rPr>
              <a:t>形参</a:t>
            </a:r>
            <a:r>
              <a:rPr lang="zh-CN" altLang="en-US" dirty="0"/>
              <a:t>来传送。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498C123-7A36-48C4-A00A-1A2BA8F40C59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96299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局部数据结构测试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局部数据结构测试主要检查以下各种错误：</a:t>
            </a:r>
            <a:endParaRPr lang="en-US" altLang="zh-CN" dirty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2800" dirty="0"/>
              <a:t>检查不正确或不一致的</a:t>
            </a:r>
            <a:r>
              <a:rPr lang="zh-CN" altLang="en-US" sz="2800" dirty="0">
                <a:solidFill>
                  <a:srgbClr val="FF0000"/>
                </a:solidFill>
              </a:rPr>
              <a:t>数据类型说明</a:t>
            </a:r>
            <a:r>
              <a:rPr lang="zh-CN" altLang="en-US" sz="2800" dirty="0"/>
              <a:t>；</a:t>
            </a:r>
            <a:endParaRPr lang="en-US" altLang="zh-CN" sz="2800" dirty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2800" dirty="0"/>
              <a:t>使用尚</a:t>
            </a:r>
            <a:r>
              <a:rPr lang="zh-CN" altLang="en-US" sz="2800" dirty="0">
                <a:solidFill>
                  <a:srgbClr val="FF0000"/>
                </a:solidFill>
              </a:rPr>
              <a:t>未赋值</a:t>
            </a:r>
            <a:r>
              <a:rPr lang="zh-CN" altLang="en-US" sz="2800" dirty="0"/>
              <a:t>或尚未初始化的变量；</a:t>
            </a:r>
            <a:endParaRPr lang="en-US" altLang="zh-CN" sz="2800" dirty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2800" dirty="0"/>
              <a:t>错误的</a:t>
            </a:r>
            <a:r>
              <a:rPr lang="zh-CN" altLang="en-US" sz="2800" dirty="0">
                <a:solidFill>
                  <a:srgbClr val="FF0000"/>
                </a:solidFill>
              </a:rPr>
              <a:t>初始值</a:t>
            </a:r>
            <a:r>
              <a:rPr lang="zh-CN" altLang="en-US" sz="2800" dirty="0"/>
              <a:t>或错误的默认值；</a:t>
            </a:r>
            <a:endParaRPr lang="en-US" altLang="zh-CN" sz="2800" dirty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2800" dirty="0">
                <a:solidFill>
                  <a:srgbClr val="FF0000"/>
                </a:solidFill>
              </a:rPr>
              <a:t>变量名</a:t>
            </a:r>
            <a:r>
              <a:rPr lang="zh-CN" altLang="en-US" sz="2800" dirty="0"/>
              <a:t>拼写错误或书写错误；</a:t>
            </a:r>
            <a:endParaRPr lang="en-US" altLang="zh-CN" sz="2800" dirty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2800" dirty="0"/>
              <a:t>不一致的</a:t>
            </a:r>
            <a:r>
              <a:rPr lang="zh-CN" altLang="en-US" sz="2800" dirty="0">
                <a:solidFill>
                  <a:srgbClr val="FF0000"/>
                </a:solidFill>
              </a:rPr>
              <a:t>数据类型</a:t>
            </a:r>
            <a:r>
              <a:rPr lang="zh-CN" altLang="en-US" sz="2800" dirty="0"/>
              <a:t>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498C123-7A36-48C4-A00A-1A2BA8F40C59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21950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程序员的难题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2514600" y="5848350"/>
            <a:ext cx="2895600" cy="476250"/>
          </a:xfrm>
        </p:spPr>
        <p:txBody>
          <a:bodyPr/>
          <a:lstStyle/>
          <a:p>
            <a:pPr>
              <a:defRPr/>
            </a:pPr>
            <a:fld id="{8498C123-7A36-48C4-A00A-1A2BA8F40C59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8600" y="990600"/>
            <a:ext cx="7696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tabLst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宋体" pitchFamily="2" charset="-122"/>
                <a:ea typeface="黑体" pitchFamily="49" charset="-122"/>
                <a:cs typeface="+mn-cs"/>
              </a:rPr>
              <a:t>开发的模块出现问题，很难定位，已经熬了几个通宵了！！！</a:t>
            </a:r>
          </a:p>
          <a:p>
            <a:pPr marL="3600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宋体" pitchFamily="2" charset="-122"/>
              <a:ea typeface="黑体" pitchFamily="49" charset="-122"/>
              <a:cs typeface="+mn-cs"/>
            </a:endParaRPr>
          </a:p>
          <a:p>
            <a:pPr marL="3600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华文行楷" pitchFamily="2" charset="-122"/>
              <a:ea typeface="黑体" pitchFamily="49" charset="-122"/>
              <a:cs typeface="+mn-cs"/>
            </a:endParaRPr>
          </a:p>
          <a:p>
            <a:pPr marL="3600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600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tabLst/>
              <a:defRPr/>
            </a:pPr>
            <a:endParaRPr kumimoji="0" lang="en-US" altLang="zh-CN" sz="2800" b="0" i="0" u="none" strike="noStrike" kern="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733800" y="4267200"/>
            <a:ext cx="4114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3600">
                <a:solidFill>
                  <a:srgbClr val="FF3399"/>
                </a:solidFill>
                <a:latin typeface="华文行楷" pitchFamily="2" charset="-122"/>
                <a:ea typeface="黑体" pitchFamily="49" charset="-122"/>
              </a:rPr>
              <a:t>怎么办？</a:t>
            </a:r>
            <a:endParaRPr kumimoji="1" lang="zh-CN" altLang="en-US" sz="3600">
              <a:solidFill>
                <a:srgbClr val="FF3399"/>
              </a:solidFill>
              <a:latin typeface="Times" charset="0"/>
              <a:ea typeface="黑体" pitchFamily="49" charset="-122"/>
            </a:endParaRP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1447800" y="3200400"/>
          <a:ext cx="2554288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5" name="Clip" r:id="rId3" imgW="3848040" imgH="5478120" progId="">
                  <p:embed/>
                </p:oleObj>
              </mc:Choice>
              <mc:Fallback>
                <p:oleObj name="Clip" r:id="rId3" imgW="3848040" imgH="547812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200400"/>
                        <a:ext cx="2554288" cy="297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85800" y="2057400"/>
            <a:ext cx="79914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>
                <a:solidFill>
                  <a:schemeClr val="accent2"/>
                </a:solidFill>
                <a:latin typeface="宋体" pitchFamily="2" charset="-122"/>
                <a:ea typeface="黑体" pitchFamily="49" charset="-122"/>
              </a:rPr>
              <a:t>刚改正了一个</a:t>
            </a:r>
            <a:r>
              <a:rPr kumimoji="1" lang="en-US" altLang="zh-CN" sz="2400">
                <a:solidFill>
                  <a:schemeClr val="accent2"/>
                </a:solidFill>
                <a:latin typeface="宋体" pitchFamily="2" charset="-122"/>
                <a:ea typeface="黑体" pitchFamily="49" charset="-122"/>
              </a:rPr>
              <a:t>BUG</a:t>
            </a:r>
            <a:r>
              <a:rPr kumimoji="1" lang="zh-CN" altLang="en-US" sz="2400">
                <a:solidFill>
                  <a:schemeClr val="accent2"/>
                </a:solidFill>
                <a:latin typeface="宋体" pitchFamily="2" charset="-122"/>
                <a:ea typeface="黑体" pitchFamily="49" charset="-122"/>
              </a:rPr>
              <a:t>，过没几天，又发现了新问题！！！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143000" y="2743200"/>
            <a:ext cx="77628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zh-CN" altLang="en-US" sz="2400">
                <a:solidFill>
                  <a:schemeClr val="accent2"/>
                </a:solidFill>
                <a:latin typeface="宋体" pitchFamily="2" charset="-122"/>
                <a:ea typeface="黑体" pitchFamily="49" charset="-122"/>
              </a:rPr>
              <a:t>程序总在出问题，联调了几个月，还是问题不断！！！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重要执行路径测试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600" dirty="0"/>
              <a:t>执行路径错误是由错误的</a:t>
            </a:r>
            <a:r>
              <a:rPr lang="zh-CN" altLang="en-US" sz="2600" dirty="0">
                <a:solidFill>
                  <a:srgbClr val="0000FF"/>
                </a:solidFill>
              </a:rPr>
              <a:t>控制流</a:t>
            </a:r>
            <a:r>
              <a:rPr lang="zh-CN" altLang="en-US" sz="2600" dirty="0"/>
              <a:t>造成的。</a:t>
            </a:r>
            <a:endParaRPr lang="en-US" altLang="zh-CN" sz="2600" dirty="0"/>
          </a:p>
          <a:p>
            <a:r>
              <a:rPr lang="zh-CN" altLang="en-US" sz="2600" dirty="0"/>
              <a:t>因为单元规模小，单元中的执行路径错误发生率低</a:t>
            </a:r>
            <a:endParaRPr lang="en-US" altLang="zh-CN" sz="2600" dirty="0"/>
          </a:p>
          <a:p>
            <a:r>
              <a:rPr lang="zh-CN" altLang="en-US" sz="2600" dirty="0"/>
              <a:t>一般只需测试重要执行路径，可测试出的缺陷包括：</a:t>
            </a:r>
            <a:endParaRPr lang="en-US" altLang="zh-CN" sz="2600" dirty="0"/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错误的计算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2"/>
            <a:r>
              <a:rPr lang="zh-CN" altLang="en-US" sz="2000" b="0" dirty="0"/>
              <a:t>算法错误</a:t>
            </a:r>
            <a:endParaRPr lang="en-US" altLang="zh-CN" sz="2000" b="0" dirty="0"/>
          </a:p>
          <a:p>
            <a:pPr lvl="2"/>
            <a:r>
              <a:rPr lang="zh-CN" altLang="en-US" sz="2000" b="0" dirty="0"/>
              <a:t>初始化不正确</a:t>
            </a:r>
            <a:endParaRPr lang="en-US" altLang="zh-CN" sz="2000" b="0" dirty="0"/>
          </a:p>
          <a:p>
            <a:pPr lvl="2"/>
            <a:r>
              <a:rPr lang="en-US" altLang="zh-CN" sz="2000" b="0" dirty="0"/>
              <a:t>….</a:t>
            </a:r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常见的比较和控制流错误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2"/>
            <a:r>
              <a:rPr lang="zh-CN" altLang="en-US" sz="2000" b="0" dirty="0"/>
              <a:t>不同数据类型比较</a:t>
            </a:r>
            <a:endParaRPr lang="en-US" altLang="zh-CN" sz="2000" b="0" dirty="0"/>
          </a:p>
          <a:p>
            <a:pPr lvl="2"/>
            <a:r>
              <a:rPr lang="zh-CN" altLang="en-US" sz="2000" b="0" dirty="0"/>
              <a:t>不正确的逻辑运算符或优先次序</a:t>
            </a:r>
            <a:endParaRPr lang="en-US" altLang="zh-CN" sz="2000" b="0" dirty="0"/>
          </a:p>
          <a:p>
            <a:pPr lvl="2"/>
            <a:r>
              <a:rPr lang="en-US" altLang="zh-CN" sz="2000" b="0" dirty="0"/>
              <a:t>……</a:t>
            </a:r>
            <a:endParaRPr lang="zh-CN" altLang="en-US" sz="2000" b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498C123-7A36-48C4-A00A-1A2BA8F40C59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83174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各类错误处理路径测试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完善的模块设计要求能预见出错的条件，并设置适当的</a:t>
            </a:r>
            <a:r>
              <a:rPr lang="zh-CN" altLang="en-US" dirty="0">
                <a:solidFill>
                  <a:srgbClr val="FF0000"/>
                </a:solidFill>
              </a:rPr>
              <a:t>出错处理</a:t>
            </a:r>
            <a:r>
              <a:rPr lang="zh-CN" altLang="en-US" dirty="0"/>
              <a:t>对策。</a:t>
            </a:r>
            <a:endParaRPr lang="en-US" altLang="zh-CN" dirty="0"/>
          </a:p>
          <a:p>
            <a:r>
              <a:rPr lang="zh-CN" altLang="en-US" dirty="0"/>
              <a:t>错误处理路径有错误或缺陷的情况有：</a:t>
            </a:r>
            <a:endParaRPr lang="en-US" altLang="zh-CN" dirty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/>
              <a:t>出错的</a:t>
            </a:r>
            <a:r>
              <a:rPr lang="zh-CN" altLang="en-US" b="1" dirty="0">
                <a:solidFill>
                  <a:srgbClr val="FF0000"/>
                </a:solidFill>
              </a:rPr>
              <a:t>描述</a:t>
            </a:r>
            <a:r>
              <a:rPr lang="zh-CN" altLang="en-US" dirty="0"/>
              <a:t>难以理解；</a:t>
            </a:r>
            <a:endParaRPr lang="en-US" altLang="zh-CN" dirty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/>
              <a:t>出错的描述不足以对错误定位和确定出错的原因；</a:t>
            </a:r>
            <a:endParaRPr lang="en-US" altLang="zh-CN" dirty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/>
              <a:t>显示的错误与实际的错误不符；</a:t>
            </a:r>
            <a:endParaRPr lang="en-US" altLang="zh-CN" dirty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/>
              <a:t>对错误条件的处理不正确；</a:t>
            </a:r>
            <a:endParaRPr lang="en-US" altLang="zh-CN" dirty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/>
              <a:t>在对错误进行处理之前，错误条件已经引起系统的干预</a:t>
            </a:r>
            <a:endParaRPr lang="en-US" altLang="zh-CN" dirty="0"/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dirty="0"/>
              <a:t>如果出错情况不予考虑，那么检查恢复正常之后模块可否正常工作。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498C123-7A36-48C4-A00A-1A2BA8F40C59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60443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边界条件测试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边界上出现错误是常见的。</a:t>
            </a:r>
            <a:endParaRPr lang="en-US" altLang="zh-CN" dirty="0"/>
          </a:p>
          <a:p>
            <a:r>
              <a:rPr lang="zh-CN" altLang="en-US" dirty="0"/>
              <a:t>边界条件测试主要检查：</a:t>
            </a:r>
            <a:endParaRPr lang="en-US" altLang="zh-CN" dirty="0"/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运算或判断中取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最大值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最小值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时是否有错误；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数据流、控制流中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刚好等于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大于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小于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确定的比较值时是否出现错误；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次循环的第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次、第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次、第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次是否有错误。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498C123-7A36-48C4-A00A-1A2BA8F40C59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63620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单元测试环境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498C123-7A36-48C4-A00A-1A2BA8F40C59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 bwMode="auto">
          <a:xfrm>
            <a:off x="3429000" y="2996046"/>
            <a:ext cx="2286000" cy="685800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被 测 模 块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1752600" y="4400550"/>
            <a:ext cx="15240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桩模块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810000" y="4400550"/>
            <a:ext cx="15240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桩模块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867400" y="4400550"/>
            <a:ext cx="15240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桩模块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810000" y="1600200"/>
            <a:ext cx="1524000" cy="53340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b="1" i="0" dirty="0">
                <a:latin typeface="楷体" panose="02010609060101010101" pitchFamily="49" charset="-122"/>
                <a:ea typeface="楷体" panose="02010609060101010101" pitchFamily="49" charset="-122"/>
              </a:rPr>
              <a:t>驱动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模块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6248400" y="1600200"/>
            <a:ext cx="1524000" cy="533400"/>
          </a:xfrm>
          <a:prstGeom prst="rect">
            <a:avLst/>
          </a:prstGeom>
          <a:solidFill>
            <a:srgbClr val="FF0000">
              <a:alpha val="1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测试结果</a:t>
            </a:r>
          </a:p>
        </p:txBody>
      </p:sp>
      <p:sp>
        <p:nvSpPr>
          <p:cNvPr id="11" name="流程图: 多文档 10"/>
          <p:cNvSpPr/>
          <p:nvPr/>
        </p:nvSpPr>
        <p:spPr bwMode="auto">
          <a:xfrm>
            <a:off x="838200" y="2805546"/>
            <a:ext cx="1676400" cy="1066800"/>
          </a:xfrm>
          <a:prstGeom prst="flowChartMultidocument">
            <a:avLst/>
          </a:prstGeom>
          <a:solidFill>
            <a:srgbClr val="92D050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2400" i="0" dirty="0">
                <a:latin typeface="楷体" panose="02010609060101010101" pitchFamily="49" charset="-122"/>
                <a:ea typeface="楷体" panose="02010609060101010101" pitchFamily="49" charset="-122"/>
              </a:rPr>
              <a:t>测试用例</a:t>
            </a:r>
          </a:p>
        </p:txBody>
      </p:sp>
      <p:cxnSp>
        <p:nvCxnSpPr>
          <p:cNvPr id="13" name="直接箭头连接符 12"/>
          <p:cNvCxnSpPr>
            <a:stCxn id="5" idx="2"/>
            <a:endCxn id="6" idx="0"/>
          </p:cNvCxnSpPr>
          <p:nvPr/>
        </p:nvCxnSpPr>
        <p:spPr bwMode="auto">
          <a:xfrm flipH="1">
            <a:off x="2514600" y="3681846"/>
            <a:ext cx="2057400" cy="7187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直接箭头连接符 14"/>
          <p:cNvCxnSpPr>
            <a:stCxn id="5" idx="2"/>
            <a:endCxn id="7" idx="0"/>
          </p:cNvCxnSpPr>
          <p:nvPr/>
        </p:nvCxnSpPr>
        <p:spPr bwMode="auto">
          <a:xfrm>
            <a:off x="4572000" y="3681846"/>
            <a:ext cx="0" cy="7187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直接箭头连接符 16"/>
          <p:cNvCxnSpPr>
            <a:stCxn id="5" idx="2"/>
            <a:endCxn id="8" idx="0"/>
          </p:cNvCxnSpPr>
          <p:nvPr/>
        </p:nvCxnSpPr>
        <p:spPr bwMode="auto">
          <a:xfrm>
            <a:off x="4572000" y="3681846"/>
            <a:ext cx="2057400" cy="7187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直接箭头连接符 18"/>
          <p:cNvCxnSpPr>
            <a:stCxn id="11" idx="3"/>
            <a:endCxn id="5" idx="1"/>
          </p:cNvCxnSpPr>
          <p:nvPr/>
        </p:nvCxnSpPr>
        <p:spPr bwMode="auto">
          <a:xfrm>
            <a:off x="2514600" y="3338946"/>
            <a:ext cx="914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直接箭头连接符 20"/>
          <p:cNvCxnSpPr>
            <a:stCxn id="9" idx="3"/>
            <a:endCxn id="10" idx="1"/>
          </p:cNvCxnSpPr>
          <p:nvPr/>
        </p:nvCxnSpPr>
        <p:spPr bwMode="auto">
          <a:xfrm>
            <a:off x="5334000" y="1866900"/>
            <a:ext cx="914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直接连接符 24"/>
          <p:cNvCxnSpPr>
            <a:stCxn id="9" idx="2"/>
            <a:endCxn id="5" idx="0"/>
          </p:cNvCxnSpPr>
          <p:nvPr/>
        </p:nvCxnSpPr>
        <p:spPr bwMode="auto">
          <a:xfrm>
            <a:off x="4572000" y="2133600"/>
            <a:ext cx="0" cy="8624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直接箭头连接符 26"/>
          <p:cNvCxnSpPr>
            <a:endCxn id="9" idx="1"/>
          </p:cNvCxnSpPr>
          <p:nvPr/>
        </p:nvCxnSpPr>
        <p:spPr bwMode="auto">
          <a:xfrm>
            <a:off x="3124200" y="1866900"/>
            <a:ext cx="685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直接连接符 28"/>
          <p:cNvCxnSpPr/>
          <p:nvPr/>
        </p:nvCxnSpPr>
        <p:spPr bwMode="auto">
          <a:xfrm>
            <a:off x="3124200" y="1866900"/>
            <a:ext cx="0" cy="14720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直接连接符 30"/>
          <p:cNvCxnSpPr>
            <a:stCxn id="5" idx="3"/>
          </p:cNvCxnSpPr>
          <p:nvPr/>
        </p:nvCxnSpPr>
        <p:spPr bwMode="auto">
          <a:xfrm>
            <a:off x="5715000" y="3338946"/>
            <a:ext cx="152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直接连接符 32"/>
          <p:cNvCxnSpPr/>
          <p:nvPr/>
        </p:nvCxnSpPr>
        <p:spPr bwMode="auto">
          <a:xfrm flipV="1">
            <a:off x="5867400" y="1866900"/>
            <a:ext cx="0" cy="14720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内容占位符 2"/>
          <p:cNvSpPr>
            <a:spLocks noGrp="1"/>
          </p:cNvSpPr>
          <p:nvPr>
            <p:ph idx="1"/>
          </p:nvPr>
        </p:nvSpPr>
        <p:spPr>
          <a:xfrm>
            <a:off x="358775" y="990600"/>
            <a:ext cx="8556625" cy="671946"/>
          </a:xfrm>
        </p:spPr>
        <p:txBody>
          <a:bodyPr/>
          <a:lstStyle/>
          <a:p>
            <a:r>
              <a:rPr lang="zh-CN" altLang="en-US" sz="2400" dirty="0">
                <a:solidFill>
                  <a:srgbClr val="0000FF"/>
                </a:solidFill>
              </a:rPr>
              <a:t>驱动模块（</a:t>
            </a:r>
            <a:r>
              <a:rPr lang="en-US" altLang="zh-CN" sz="2400" dirty="0">
                <a:solidFill>
                  <a:srgbClr val="0000FF"/>
                </a:solidFill>
              </a:rPr>
              <a:t>driver</a:t>
            </a:r>
            <a:r>
              <a:rPr lang="zh-CN" altLang="en-US" sz="2400" dirty="0">
                <a:solidFill>
                  <a:srgbClr val="0000FF"/>
                </a:solidFill>
              </a:rPr>
              <a:t>）</a:t>
            </a:r>
            <a:r>
              <a:rPr lang="zh-CN" altLang="en-US" sz="2400" dirty="0"/>
              <a:t>：所测模块的主程序。</a:t>
            </a:r>
            <a:endParaRPr lang="en-US" altLang="zh-CN" sz="2400" dirty="0"/>
          </a:p>
        </p:txBody>
      </p:sp>
      <p:sp>
        <p:nvSpPr>
          <p:cNvPr id="36" name="内容占位符 2"/>
          <p:cNvSpPr txBox="1">
            <a:spLocks/>
          </p:cNvSpPr>
          <p:nvPr/>
        </p:nvSpPr>
        <p:spPr bwMode="auto">
          <a:xfrm>
            <a:off x="358775" y="5181599"/>
            <a:ext cx="8556625" cy="976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0000" indent="-34290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rgbClr val="008000"/>
              </a:buClr>
              <a:buSzPct val="70000"/>
              <a:buFont typeface="Wingdings" pitchFamily="2" charset="2"/>
              <a:buChar char="Ø"/>
              <a:defRPr sz="2400" b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j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j-ea"/>
                <a:cs typeface="楷体_GB231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j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j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j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r>
              <a:rPr lang="zh-CN" altLang="en-US" sz="2400" i="0" dirty="0">
                <a:solidFill>
                  <a:srgbClr val="0000FF"/>
                </a:solidFill>
              </a:rPr>
              <a:t>桩模块（</a:t>
            </a:r>
            <a:r>
              <a:rPr lang="en-US" altLang="zh-CN" sz="2400" i="0" dirty="0">
                <a:solidFill>
                  <a:srgbClr val="0000FF"/>
                </a:solidFill>
              </a:rPr>
              <a:t>stub</a:t>
            </a:r>
            <a:r>
              <a:rPr lang="zh-CN" altLang="en-US" sz="2400" i="0" dirty="0">
                <a:solidFill>
                  <a:srgbClr val="0000FF"/>
                </a:solidFill>
              </a:rPr>
              <a:t>）</a:t>
            </a:r>
            <a:r>
              <a:rPr lang="zh-CN" altLang="en-US" sz="2400" i="0" dirty="0"/>
              <a:t>：用来代替所测模块调用的子模块</a:t>
            </a:r>
            <a:endParaRPr lang="en-US" altLang="zh-CN" sz="2400" i="0" dirty="0"/>
          </a:p>
          <a:p>
            <a:pPr lvl="1"/>
            <a:r>
              <a:rPr lang="zh-CN" altLang="en-US" sz="2000" i="0" dirty="0"/>
              <a:t>面向对象程序称为 </a:t>
            </a:r>
            <a:r>
              <a:rPr lang="en-US" altLang="zh-CN" sz="2000" i="0" dirty="0">
                <a:solidFill>
                  <a:srgbClr val="FF0000"/>
                </a:solidFill>
              </a:rPr>
              <a:t>mock</a:t>
            </a:r>
            <a:r>
              <a:rPr lang="zh-CN" altLang="en-US" sz="2000" i="0" dirty="0">
                <a:solidFill>
                  <a:srgbClr val="FF0000"/>
                </a:solidFill>
              </a:rPr>
              <a:t> </a:t>
            </a:r>
            <a:r>
              <a:rPr lang="en-US" altLang="zh-CN" sz="2000" i="0" dirty="0">
                <a:solidFill>
                  <a:srgbClr val="FF0000"/>
                </a:solidFill>
              </a:rPr>
              <a:t>object</a:t>
            </a:r>
            <a:endParaRPr lang="zh-CN" altLang="en-US" sz="2000" i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324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34" grpId="0" build="p"/>
      <p:bldP spid="3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单元测试策略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498C123-7A36-48C4-A00A-1A2BA8F40C59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" y="2743200"/>
            <a:ext cx="1371600" cy="533400"/>
          </a:xfrm>
          <a:prstGeom prst="rect">
            <a:avLst/>
          </a:prstGeom>
          <a:gradFill rotWithShape="0">
            <a:gsLst>
              <a:gs pos="0">
                <a:schemeClr val="hlink">
                  <a:alpha val="30000"/>
                </a:schemeClr>
              </a:gs>
              <a:gs pos="50000">
                <a:srgbClr val="FFFFFF">
                  <a:alpha val="43000"/>
                </a:srgbClr>
              </a:gs>
              <a:gs pos="100000">
                <a:schemeClr val="hlink">
                  <a:alpha val="4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000" b="1" i="0" dirty="0">
                <a:latin typeface="Times New Roman" pitchFamily="18" charset="0"/>
              </a:rPr>
              <a:t>开发测试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62200" y="1524000"/>
            <a:ext cx="1371600" cy="381000"/>
          </a:xfrm>
          <a:prstGeom prst="rect">
            <a:avLst/>
          </a:prstGeom>
          <a:gradFill rotWithShape="0">
            <a:gsLst>
              <a:gs pos="0">
                <a:schemeClr val="hlink">
                  <a:alpha val="30000"/>
                </a:schemeClr>
              </a:gs>
              <a:gs pos="50000">
                <a:srgbClr val="FFFFFF">
                  <a:alpha val="43000"/>
                </a:srgbClr>
              </a:gs>
              <a:gs pos="100000">
                <a:schemeClr val="hlink">
                  <a:alpha val="4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000" b="1" i="0">
                <a:latin typeface="Times New Roman" pitchFamily="18" charset="0"/>
              </a:rPr>
              <a:t>设计评审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362200" y="2362200"/>
            <a:ext cx="1371600" cy="381000"/>
          </a:xfrm>
          <a:prstGeom prst="rect">
            <a:avLst/>
          </a:prstGeom>
          <a:gradFill rotWithShape="0">
            <a:gsLst>
              <a:gs pos="0">
                <a:schemeClr val="hlink">
                  <a:alpha val="30000"/>
                </a:schemeClr>
              </a:gs>
              <a:gs pos="50000">
                <a:srgbClr val="FFFFFF">
                  <a:alpha val="43000"/>
                </a:srgbClr>
              </a:gs>
              <a:gs pos="100000">
                <a:schemeClr val="hlink">
                  <a:alpha val="4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000" b="1" i="0">
                <a:latin typeface="Times New Roman" pitchFamily="18" charset="0"/>
              </a:rPr>
              <a:t>代码走查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362200" y="3352800"/>
            <a:ext cx="1371600" cy="381000"/>
          </a:xfrm>
          <a:prstGeom prst="rect">
            <a:avLst/>
          </a:prstGeom>
          <a:gradFill rotWithShape="0">
            <a:gsLst>
              <a:gs pos="0">
                <a:schemeClr val="hlink">
                  <a:alpha val="30000"/>
                </a:schemeClr>
              </a:gs>
              <a:gs pos="50000">
                <a:srgbClr val="FFFFFF">
                  <a:alpha val="43000"/>
                </a:srgbClr>
              </a:gs>
              <a:gs pos="100000">
                <a:schemeClr val="hlink">
                  <a:alpha val="4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000" b="1" i="0">
                <a:latin typeface="Times New Roman" pitchFamily="18" charset="0"/>
              </a:rPr>
              <a:t>单元测试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362200" y="4343400"/>
            <a:ext cx="1371600" cy="381000"/>
          </a:xfrm>
          <a:prstGeom prst="rect">
            <a:avLst/>
          </a:prstGeom>
          <a:gradFill rotWithShape="0">
            <a:gsLst>
              <a:gs pos="0">
                <a:schemeClr val="hlink">
                  <a:alpha val="30000"/>
                </a:schemeClr>
              </a:gs>
              <a:gs pos="50000">
                <a:srgbClr val="FFFFFF">
                  <a:alpha val="43000"/>
                </a:srgbClr>
              </a:gs>
              <a:gs pos="100000">
                <a:schemeClr val="hlink">
                  <a:alpha val="4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000" b="1" i="0">
                <a:latin typeface="Times New Roman" pitchFamily="18" charset="0"/>
              </a:rPr>
              <a:t>集成测试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343400" y="1143000"/>
            <a:ext cx="2438400" cy="762000"/>
          </a:xfrm>
          <a:prstGeom prst="rect">
            <a:avLst/>
          </a:prstGeom>
          <a:gradFill rotWithShape="0">
            <a:gsLst>
              <a:gs pos="0">
                <a:schemeClr val="hlink">
                  <a:alpha val="30000"/>
                </a:schemeClr>
              </a:gs>
              <a:gs pos="50000">
                <a:srgbClr val="FFFFFF">
                  <a:alpha val="43000"/>
                </a:srgbClr>
              </a:gs>
              <a:gs pos="100000">
                <a:schemeClr val="hlink">
                  <a:alpha val="4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000" b="1" i="0">
                <a:latin typeface="Times New Roman" pitchFamily="18" charset="0"/>
              </a:rPr>
              <a:t>面向单元的白盒测试</a:t>
            </a:r>
          </a:p>
          <a:p>
            <a:pPr algn="ctr"/>
            <a:r>
              <a:rPr kumimoji="1" lang="zh-CN" altLang="en-US" sz="2000" b="1" i="0">
                <a:latin typeface="Times New Roman" pitchFamily="18" charset="0"/>
              </a:rPr>
              <a:t>（单元覆盖率测试）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7391400" y="1600200"/>
            <a:ext cx="1371600" cy="1143000"/>
          </a:xfrm>
          <a:prstGeom prst="rect">
            <a:avLst/>
          </a:prstGeom>
          <a:gradFill rotWithShape="0">
            <a:gsLst>
              <a:gs pos="0">
                <a:schemeClr val="hlink">
                  <a:alpha val="30000"/>
                </a:schemeClr>
              </a:gs>
              <a:gs pos="50000">
                <a:srgbClr val="FFFFFF">
                  <a:alpha val="43000"/>
                </a:srgbClr>
              </a:gs>
              <a:gs pos="100000">
                <a:schemeClr val="hlink">
                  <a:alpha val="4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000" b="1" i="0">
                <a:latin typeface="Times New Roman" pitchFamily="18" charset="0"/>
              </a:rPr>
              <a:t>狭义的</a:t>
            </a:r>
          </a:p>
          <a:p>
            <a:pPr algn="ctr"/>
            <a:r>
              <a:rPr kumimoji="1" lang="zh-CN" altLang="en-US" sz="2000" b="1" i="0">
                <a:latin typeface="Times New Roman" pitchFamily="18" charset="0"/>
              </a:rPr>
              <a:t>单元测试</a:t>
            </a:r>
          </a:p>
          <a:p>
            <a:pPr algn="ctr"/>
            <a:r>
              <a:rPr kumimoji="1" lang="zh-CN" altLang="en-US" sz="2000" b="1" i="0">
                <a:latin typeface="Times New Roman" pitchFamily="18" charset="0"/>
              </a:rPr>
              <a:t>内容</a:t>
            </a: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4343400" y="2286000"/>
            <a:ext cx="2438400" cy="990600"/>
          </a:xfrm>
          <a:prstGeom prst="rect">
            <a:avLst/>
          </a:prstGeom>
          <a:gradFill rotWithShape="0">
            <a:gsLst>
              <a:gs pos="0">
                <a:schemeClr val="hlink">
                  <a:alpha val="30000"/>
                </a:schemeClr>
              </a:gs>
              <a:gs pos="50000">
                <a:srgbClr val="FFFFFF">
                  <a:alpha val="43000"/>
                </a:srgbClr>
              </a:gs>
              <a:gs pos="100000">
                <a:schemeClr val="hlink">
                  <a:alpha val="4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000" b="1" i="0">
                <a:latin typeface="Times New Roman" pitchFamily="18" charset="0"/>
              </a:rPr>
              <a:t>面向单元的黑盒测试</a:t>
            </a:r>
          </a:p>
          <a:p>
            <a:pPr algn="ctr"/>
            <a:r>
              <a:rPr kumimoji="1" lang="zh-CN" altLang="en-US" sz="2000" b="1" i="0">
                <a:latin typeface="Times New Roman" pitchFamily="18" charset="0"/>
              </a:rPr>
              <a:t>（单元功能测试）</a:t>
            </a: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4343400" y="3657600"/>
            <a:ext cx="2438400" cy="914400"/>
          </a:xfrm>
          <a:prstGeom prst="rect">
            <a:avLst/>
          </a:prstGeom>
          <a:gradFill rotWithShape="0">
            <a:gsLst>
              <a:gs pos="0">
                <a:schemeClr val="hlink">
                  <a:alpha val="30000"/>
                </a:schemeClr>
              </a:gs>
              <a:gs pos="50000">
                <a:srgbClr val="FFFFFF">
                  <a:alpha val="43000"/>
                </a:srgbClr>
              </a:gs>
              <a:gs pos="100000">
                <a:schemeClr val="hlink">
                  <a:alpha val="4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000" b="1" i="0">
                <a:latin typeface="Times New Roman" pitchFamily="18" charset="0"/>
              </a:rPr>
              <a:t>内存和运行错误分析</a:t>
            </a:r>
          </a:p>
          <a:p>
            <a:pPr algn="ctr"/>
            <a:r>
              <a:rPr kumimoji="1" lang="zh-CN" altLang="en-US" sz="2000" b="1" i="0">
                <a:latin typeface="Times New Roman" pitchFamily="18" charset="0"/>
              </a:rPr>
              <a:t>（内存泄漏、</a:t>
            </a:r>
          </a:p>
          <a:p>
            <a:pPr algn="ctr"/>
            <a:r>
              <a:rPr kumimoji="1" lang="zh-CN" altLang="en-US" sz="2000" b="1" i="0">
                <a:latin typeface="Times New Roman" pitchFamily="18" charset="0"/>
              </a:rPr>
              <a:t>越界，异常）</a:t>
            </a:r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4343400" y="4953000"/>
            <a:ext cx="2438400" cy="990600"/>
          </a:xfrm>
          <a:prstGeom prst="rect">
            <a:avLst/>
          </a:prstGeom>
          <a:gradFill rotWithShape="0">
            <a:gsLst>
              <a:gs pos="0">
                <a:schemeClr val="hlink">
                  <a:alpha val="30000"/>
                </a:schemeClr>
              </a:gs>
              <a:gs pos="50000">
                <a:srgbClr val="FFFFFF">
                  <a:alpha val="43000"/>
                </a:srgbClr>
              </a:gs>
              <a:gs pos="100000">
                <a:schemeClr val="hlink">
                  <a:alpha val="40000"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000" b="1" i="0">
                <a:latin typeface="Times New Roman" pitchFamily="18" charset="0"/>
              </a:rPr>
              <a:t>代码运行性能</a:t>
            </a:r>
            <a:r>
              <a:rPr kumimoji="1" lang="en-US" altLang="zh-CN" sz="2000" b="1" i="0">
                <a:latin typeface="Times New Roman" pitchFamily="18" charset="0"/>
              </a:rPr>
              <a:t>profile</a:t>
            </a:r>
          </a:p>
          <a:p>
            <a:pPr algn="ctr"/>
            <a:r>
              <a:rPr kumimoji="1" lang="zh-CN" altLang="en-US" sz="2000" b="1" i="0">
                <a:latin typeface="Times New Roman" pitchFamily="18" charset="0"/>
              </a:rPr>
              <a:t>（函数效率和</a:t>
            </a:r>
          </a:p>
          <a:p>
            <a:pPr algn="ctr"/>
            <a:r>
              <a:rPr kumimoji="1" lang="zh-CN" altLang="en-US" sz="2000" b="1" i="0">
                <a:latin typeface="Times New Roman" pitchFamily="18" charset="0"/>
              </a:rPr>
              <a:t>瓶颈分析）</a:t>
            </a:r>
          </a:p>
        </p:txBody>
      </p:sp>
      <p:sp>
        <p:nvSpPr>
          <p:cNvPr id="15" name="AutoShape 17"/>
          <p:cNvSpPr>
            <a:spLocks/>
          </p:cNvSpPr>
          <p:nvPr/>
        </p:nvSpPr>
        <p:spPr bwMode="auto">
          <a:xfrm>
            <a:off x="1600200" y="1676400"/>
            <a:ext cx="609600" cy="2819400"/>
          </a:xfrm>
          <a:prstGeom prst="leftBrace">
            <a:avLst>
              <a:gd name="adj1" fmla="val 385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16" name="AutoShape 18"/>
          <p:cNvSpPr>
            <a:spLocks/>
          </p:cNvSpPr>
          <p:nvPr/>
        </p:nvSpPr>
        <p:spPr bwMode="auto">
          <a:xfrm>
            <a:off x="6858000" y="1447800"/>
            <a:ext cx="533400" cy="1371600"/>
          </a:xfrm>
          <a:prstGeom prst="rightBrace">
            <a:avLst>
              <a:gd name="adj1" fmla="val 2142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17" name="AutoShape 19"/>
          <p:cNvSpPr>
            <a:spLocks/>
          </p:cNvSpPr>
          <p:nvPr/>
        </p:nvSpPr>
        <p:spPr bwMode="auto">
          <a:xfrm>
            <a:off x="3810000" y="1447800"/>
            <a:ext cx="533400" cy="4267200"/>
          </a:xfrm>
          <a:prstGeom prst="lef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3" name="椭圆 2"/>
          <p:cNvSpPr/>
          <p:nvPr/>
        </p:nvSpPr>
        <p:spPr bwMode="auto">
          <a:xfrm>
            <a:off x="2168236" y="2095500"/>
            <a:ext cx="1676400" cy="838200"/>
          </a:xfrm>
          <a:prstGeom prst="ellipse">
            <a:avLst/>
          </a:prstGeom>
          <a:noFill/>
          <a:ln w="603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4229100" y="937780"/>
            <a:ext cx="2590800" cy="1039091"/>
          </a:xfrm>
          <a:prstGeom prst="ellipse">
            <a:avLst/>
          </a:prstGeom>
          <a:noFill/>
          <a:ln w="603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4244686" y="2145290"/>
            <a:ext cx="2689514" cy="1112260"/>
          </a:xfrm>
          <a:prstGeom prst="ellipse">
            <a:avLst/>
          </a:prstGeom>
          <a:noFill/>
          <a:ln w="603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代码走查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FF"/>
                </a:solidFill>
              </a:rPr>
              <a:t>代码走查</a:t>
            </a:r>
            <a:r>
              <a:rPr lang="zh-CN" altLang="en-US" dirty="0"/>
              <a:t>：程序员和测试员组成走查小组，通过阅读、讨论和争议，对程序进行静态分析或动态执行的过程</a:t>
            </a:r>
            <a:endParaRPr lang="en-US" altLang="zh-CN" dirty="0"/>
          </a:p>
          <a:p>
            <a:r>
              <a:rPr lang="zh-CN" altLang="en-US" dirty="0"/>
              <a:t>代码走查步骤：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第一步（静态方法）</a:t>
            </a:r>
            <a:r>
              <a:rPr lang="zh-CN" altLang="en-US" dirty="0"/>
              <a:t>：小组成员提前阅读设计规格书、程序文本等相关文档。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第二步（动态方法）</a:t>
            </a:r>
            <a:r>
              <a:rPr lang="zh-CN" altLang="en-US" dirty="0"/>
              <a:t>：利用测试用例，使程序逻辑运行，记录程序的踪迹，发现、讨论、解决问题</a:t>
            </a:r>
            <a:endParaRPr lang="en-US" altLang="zh-CN" dirty="0"/>
          </a:p>
          <a:p>
            <a:r>
              <a:rPr lang="zh-CN" altLang="en-US" dirty="0"/>
              <a:t>代码走查列表范例：</a:t>
            </a:r>
            <a:endParaRPr lang="en-US" altLang="zh-CN" dirty="0"/>
          </a:p>
          <a:p>
            <a:pPr lvl="1"/>
            <a:r>
              <a:rPr lang="en-US" altLang="zh-CN" dirty="0"/>
              <a:t>https://wenku.baidu.com/view/e10f670f763231126edb11cd.html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498C123-7A36-48C4-A00A-1A2BA8F40C59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44424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单元测试策略选择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三种有效的单元测试策略：代码走查、白盒测试、黑盒测试。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0000FF"/>
                </a:solidFill>
              </a:rPr>
              <a:t>代码走查</a:t>
            </a:r>
            <a:r>
              <a:rPr lang="zh-CN" altLang="en-US" dirty="0"/>
              <a:t>费时短，成本低，依赖走查成员的经验和技术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0000FF"/>
                </a:solidFill>
              </a:rPr>
              <a:t>白盒测试</a:t>
            </a:r>
            <a:r>
              <a:rPr lang="zh-CN" altLang="en-US" dirty="0"/>
              <a:t>通常采用工具，费时短，工具成本高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0000FF"/>
                </a:solidFill>
              </a:rPr>
              <a:t>黑盒测试</a:t>
            </a:r>
            <a:r>
              <a:rPr lang="zh-CN" altLang="en-US" dirty="0"/>
              <a:t>代价高，测试用例数量大</a:t>
            </a:r>
            <a:endParaRPr lang="en-US" altLang="zh-CN" dirty="0"/>
          </a:p>
          <a:p>
            <a:r>
              <a:rPr lang="zh-CN" altLang="en-US" dirty="0"/>
              <a:t>对于重要单元，时间允许情况下三种测试方法都用</a:t>
            </a:r>
            <a:endParaRPr lang="en-US" altLang="zh-CN" dirty="0"/>
          </a:p>
          <a:p>
            <a:r>
              <a:rPr lang="zh-CN" altLang="en-US" dirty="0"/>
              <a:t>不重要单元，可选择一种或两种进行测试。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498C123-7A36-48C4-A00A-1A2BA8F40C59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0577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spcBef>
                <a:spcPct val="50000"/>
              </a:spcBef>
              <a:defRPr/>
            </a:pPr>
            <a:r>
              <a:rPr lang="zh-CN" altLang="en-US"/>
              <a:t>为</a:t>
            </a:r>
            <a:r>
              <a:rPr lang="zh-CN" altLang="en-US" dirty="0"/>
              <a:t>什么做单元测试</a:t>
            </a:r>
          </a:p>
          <a:p>
            <a:pPr marL="609600" indent="-609600">
              <a:spcBef>
                <a:spcPct val="50000"/>
              </a:spcBef>
              <a:defRPr/>
            </a:pPr>
            <a:r>
              <a:rPr lang="zh-CN" altLang="en-US"/>
              <a:t>单</a:t>
            </a:r>
            <a:r>
              <a:rPr lang="zh-CN" altLang="en-US" dirty="0"/>
              <a:t>元测试的概念和内容</a:t>
            </a:r>
          </a:p>
          <a:p>
            <a:pPr marL="609600" indent="-609600">
              <a:spcBef>
                <a:spcPct val="50000"/>
              </a:spcBef>
              <a:defRPr/>
            </a:pPr>
            <a:r>
              <a:rPr lang="zh-CN" altLang="en-US">
                <a:solidFill>
                  <a:srgbClr val="FF0000"/>
                </a:solidFill>
              </a:rPr>
              <a:t>如</a:t>
            </a:r>
            <a:r>
              <a:rPr lang="zh-CN" altLang="en-US" dirty="0">
                <a:solidFill>
                  <a:srgbClr val="FF0000"/>
                </a:solidFill>
              </a:rPr>
              <a:t>何做单元测试</a:t>
            </a:r>
          </a:p>
          <a:p>
            <a:pPr marL="609600" indent="-609600">
              <a:spcBef>
                <a:spcPct val="50000"/>
              </a:spcBef>
              <a:defRPr/>
            </a:pPr>
            <a:r>
              <a:rPr lang="zh-CN" altLang="en-US"/>
              <a:t>测试驱动开发与</a:t>
            </a:r>
            <a:r>
              <a:rPr lang="en-US" altLang="zh-CN"/>
              <a:t>JUnit</a:t>
            </a:r>
          </a:p>
          <a:p>
            <a:pPr marL="609600" indent="-609600">
              <a:spcBef>
                <a:spcPct val="50000"/>
              </a:spcBef>
              <a:defRPr/>
            </a:pPr>
            <a:r>
              <a:rPr lang="zh-CN" altLang="en-US"/>
              <a:t>单元测试的难点和对策</a:t>
            </a:r>
            <a:endParaRPr lang="zh-CN" altLang="en-US" dirty="0"/>
          </a:p>
          <a:p>
            <a:pPr marL="0" indent="0">
              <a:spcBef>
                <a:spcPct val="0"/>
              </a:spcBef>
              <a:buClr>
                <a:srgbClr val="000000"/>
              </a:buClr>
              <a:buFont typeface="Wingdings" pitchFamily="2" charset="2"/>
              <a:buChar char="v"/>
            </a:pPr>
            <a:endParaRPr lang="en-US" altLang="zh-CN" b="1">
              <a:solidFill>
                <a:srgbClr val="000066"/>
              </a:solidFill>
              <a:ea typeface="黑体" pitchFamily="49" charset="-122"/>
            </a:endParaRPr>
          </a:p>
          <a:p>
            <a:pPr marL="609600" indent="-609600">
              <a:spcBef>
                <a:spcPct val="50000"/>
              </a:spcBef>
              <a:defRPr/>
            </a:pPr>
            <a:endParaRPr lang="zh-CN" altLang="en-US" dirty="0">
              <a:sym typeface="Arial" charset="0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512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5F1D4D42-2278-431F-B083-68E79D9B8E91}" type="slidenum">
              <a:rPr lang="en-US" altLang="zh-CN" smtClean="0">
                <a:latin typeface="Arial" pitchFamily="34" charset="0"/>
              </a:rPr>
              <a:pPr/>
              <a:t>37</a:t>
            </a:fld>
            <a:endParaRPr lang="en-US" altLang="zh-CN">
              <a:latin typeface="Arial" pitchFamily="34" charset="0"/>
            </a:endParaRP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单元测试过程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990600"/>
            <a:ext cx="8556625" cy="5105400"/>
          </a:xfrm>
        </p:spPr>
        <p:txBody>
          <a:bodyPr/>
          <a:lstStyle/>
          <a:p>
            <a:r>
              <a:rPr lang="zh-CN" altLang="en-US" dirty="0"/>
              <a:t>包括</a:t>
            </a:r>
            <a:r>
              <a:rPr lang="en-US" altLang="zh-CN" dirty="0"/>
              <a:t>8</a:t>
            </a:r>
            <a:r>
              <a:rPr lang="zh-CN" altLang="en-US" dirty="0"/>
              <a:t>个活动：</a:t>
            </a:r>
            <a:endParaRPr lang="en-US" altLang="zh-CN" dirty="0"/>
          </a:p>
          <a:p>
            <a:pPr marL="971550" lvl="1" indent="-514350">
              <a:buClr>
                <a:srgbClr val="0000FF"/>
              </a:buClr>
              <a:buSzPct val="100000"/>
              <a:buFont typeface="+mj-ea"/>
              <a:buAutoNum type="circleNumDbPlain"/>
            </a:pPr>
            <a:r>
              <a:rPr lang="zh-CN" altLang="en-US" dirty="0"/>
              <a:t>确定</a:t>
            </a:r>
            <a:r>
              <a:rPr lang="zh-CN" altLang="en-US" dirty="0">
                <a:solidFill>
                  <a:srgbClr val="FF0000"/>
                </a:solidFill>
              </a:rPr>
              <a:t>单元测试计划</a:t>
            </a:r>
            <a:endParaRPr lang="en-US" altLang="zh-CN" dirty="0">
              <a:solidFill>
                <a:srgbClr val="FF0000"/>
              </a:solidFill>
            </a:endParaRPr>
          </a:p>
          <a:p>
            <a:pPr marL="971550" lvl="1" indent="-514350">
              <a:buClr>
                <a:srgbClr val="0000FF"/>
              </a:buClr>
              <a:buSzPct val="100000"/>
              <a:buFont typeface="+mj-ea"/>
              <a:buAutoNum type="circleNumDbPlain"/>
            </a:pPr>
            <a:r>
              <a:rPr lang="zh-CN" altLang="en-US" dirty="0"/>
              <a:t>确定</a:t>
            </a:r>
            <a:r>
              <a:rPr lang="zh-CN" altLang="en-US" dirty="0">
                <a:solidFill>
                  <a:srgbClr val="FF0000"/>
                </a:solidFill>
              </a:rPr>
              <a:t>待测特性</a:t>
            </a:r>
            <a:endParaRPr lang="en-US" altLang="zh-CN" dirty="0">
              <a:solidFill>
                <a:srgbClr val="FF0000"/>
              </a:solidFill>
            </a:endParaRPr>
          </a:p>
          <a:p>
            <a:pPr marL="971550" lvl="1" indent="-514350">
              <a:buClr>
                <a:srgbClr val="0000FF"/>
              </a:buClr>
              <a:buSzPct val="100000"/>
              <a:buFont typeface="+mj-ea"/>
              <a:buAutoNum type="circleNumDbPlain"/>
            </a:pPr>
            <a:r>
              <a:rPr lang="zh-CN" altLang="en-US" dirty="0"/>
              <a:t>制定</a:t>
            </a:r>
            <a:r>
              <a:rPr lang="zh-CN" altLang="en-US" dirty="0">
                <a:solidFill>
                  <a:srgbClr val="FF0000"/>
                </a:solidFill>
              </a:rPr>
              <a:t>单元测试规程</a:t>
            </a:r>
            <a:endParaRPr lang="en-US" altLang="zh-CN" dirty="0">
              <a:solidFill>
                <a:srgbClr val="FF0000"/>
              </a:solidFill>
            </a:endParaRPr>
          </a:p>
          <a:p>
            <a:pPr marL="971550" lvl="1" indent="-514350">
              <a:buClr>
                <a:srgbClr val="0000FF"/>
              </a:buClr>
              <a:buSzPct val="100000"/>
              <a:buFont typeface="+mj-ea"/>
              <a:buAutoNum type="circleNumDbPlain"/>
            </a:pPr>
            <a:r>
              <a:rPr lang="zh-CN" altLang="en-US" dirty="0"/>
              <a:t>设计</a:t>
            </a:r>
            <a:r>
              <a:rPr lang="zh-CN" altLang="en-US" dirty="0">
                <a:solidFill>
                  <a:srgbClr val="FF0000"/>
                </a:solidFill>
              </a:rPr>
              <a:t>测试套件</a:t>
            </a:r>
            <a:endParaRPr lang="en-US" altLang="zh-CN" dirty="0">
              <a:solidFill>
                <a:srgbClr val="FF0000"/>
              </a:solidFill>
            </a:endParaRPr>
          </a:p>
          <a:p>
            <a:pPr marL="971550" lvl="1" indent="-514350">
              <a:buClr>
                <a:srgbClr val="0000FF"/>
              </a:buClr>
              <a:buSzPct val="100000"/>
              <a:buFont typeface="+mj-ea"/>
              <a:buAutoNum type="circleNumDbPlain"/>
            </a:pPr>
            <a:r>
              <a:rPr lang="zh-CN" altLang="en-US" dirty="0"/>
              <a:t>构建测试套件</a:t>
            </a:r>
            <a:endParaRPr lang="en-US" altLang="zh-CN" dirty="0"/>
          </a:p>
          <a:p>
            <a:pPr marL="971550" lvl="1" indent="-514350">
              <a:buClr>
                <a:srgbClr val="0000FF"/>
              </a:buClr>
              <a:buSzPct val="100000"/>
              <a:buFont typeface="+mj-ea"/>
              <a:buAutoNum type="circleNumDbPlain"/>
            </a:pPr>
            <a:r>
              <a:rPr lang="zh-CN" altLang="en-US" dirty="0"/>
              <a:t>执行测试套件</a:t>
            </a:r>
            <a:endParaRPr lang="en-US" altLang="zh-CN" dirty="0"/>
          </a:p>
          <a:p>
            <a:pPr marL="971550" lvl="1" indent="-514350">
              <a:buClr>
                <a:srgbClr val="0000FF"/>
              </a:buClr>
              <a:buSzPct val="100000"/>
              <a:buFont typeface="+mj-ea"/>
              <a:buAutoNum type="circleNumDbPlain"/>
            </a:pPr>
            <a:r>
              <a:rPr lang="zh-CN" altLang="en-US" dirty="0"/>
              <a:t>检查</a:t>
            </a:r>
            <a:r>
              <a:rPr lang="zh-CN" altLang="en-US" dirty="0">
                <a:solidFill>
                  <a:srgbClr val="FF0000"/>
                </a:solidFill>
              </a:rPr>
              <a:t>终止条件</a:t>
            </a:r>
            <a:endParaRPr lang="en-US" altLang="zh-CN" dirty="0">
              <a:solidFill>
                <a:srgbClr val="FF0000"/>
              </a:solidFill>
            </a:endParaRPr>
          </a:p>
          <a:p>
            <a:pPr marL="971550" lvl="1" indent="-514350">
              <a:buClr>
                <a:srgbClr val="0000FF"/>
              </a:buClr>
              <a:buSzPct val="100000"/>
              <a:buFont typeface="+mj-ea"/>
              <a:buAutoNum type="circleNumDbPlain"/>
            </a:pPr>
            <a:r>
              <a:rPr lang="zh-CN" altLang="en-US" dirty="0"/>
              <a:t>评估</a:t>
            </a:r>
            <a:r>
              <a:rPr lang="zh-CN" altLang="en-US" dirty="0">
                <a:solidFill>
                  <a:srgbClr val="FF0000"/>
                </a:solidFill>
              </a:rPr>
              <a:t>测试结果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498C123-7A36-48C4-A00A-1A2BA8F40C59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6200" y="1680349"/>
            <a:ext cx="5132338" cy="3653651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一、确定单元测试计划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确定单元测试范围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/>
              <a:t>尽可能争取完全地覆盖</a:t>
            </a:r>
            <a:endParaRPr lang="en-US" altLang="zh-CN"/>
          </a:p>
          <a:p>
            <a:pPr lvl="1"/>
            <a:r>
              <a:rPr lang="zh-CN" altLang="en-US"/>
              <a:t>原则上应该做到完全覆盖</a:t>
            </a:r>
            <a:endParaRPr lang="en-US" altLang="zh-CN"/>
          </a:p>
          <a:p>
            <a:r>
              <a:rPr lang="zh-CN" altLang="en-US"/>
              <a:t>参考：通常以下情况必须安排单元测试</a:t>
            </a:r>
            <a:endParaRPr lang="en-US" altLang="zh-CN"/>
          </a:p>
          <a:p>
            <a:pPr lvl="1"/>
            <a:r>
              <a:rPr lang="zh-CN" altLang="en-US"/>
              <a:t>新软件单元</a:t>
            </a:r>
            <a:endParaRPr lang="en-US" altLang="zh-CN"/>
          </a:p>
          <a:p>
            <a:pPr lvl="1"/>
            <a:r>
              <a:rPr lang="zh-CN" altLang="en-US"/>
              <a:t>新增代码比例超过</a:t>
            </a:r>
            <a:r>
              <a:rPr lang="en-US" altLang="zh-CN"/>
              <a:t>20%</a:t>
            </a:r>
            <a:r>
              <a:rPr lang="zh-CN" altLang="en-US"/>
              <a:t>的软件单元</a:t>
            </a:r>
            <a:endParaRPr lang="en-US" altLang="zh-CN"/>
          </a:p>
          <a:p>
            <a:pPr lvl="1"/>
            <a:r>
              <a:rPr lang="zh-CN" altLang="en-US"/>
              <a:t>核心软件单元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498C123-7A36-48C4-A00A-1A2BA8F40C59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高质量的程序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高质量的程序取决于以下几个方面：</a:t>
            </a:r>
            <a:endParaRPr lang="en-US" altLang="zh-CN"/>
          </a:p>
          <a:p>
            <a:pPr lvl="1">
              <a:lnSpc>
                <a:spcPct val="150000"/>
              </a:lnSpc>
            </a:pPr>
            <a:r>
              <a:rPr lang="zh-CN" altLang="en-US"/>
              <a:t>高质量的</a:t>
            </a:r>
            <a:r>
              <a:rPr lang="zh-CN" altLang="en-US" b="1">
                <a:solidFill>
                  <a:srgbClr val="0000FF"/>
                </a:solidFill>
              </a:rPr>
              <a:t>设计</a:t>
            </a:r>
            <a:endParaRPr lang="en-US" altLang="zh-CN" b="1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/>
              <a:t>规范的</a:t>
            </a:r>
            <a:r>
              <a:rPr lang="zh-CN" altLang="en-US" b="1">
                <a:solidFill>
                  <a:srgbClr val="0000FF"/>
                </a:solidFill>
              </a:rPr>
              <a:t>编码</a:t>
            </a:r>
            <a:endParaRPr lang="en-US" altLang="zh-CN" b="1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/>
              <a:t>有效的</a:t>
            </a:r>
            <a:r>
              <a:rPr lang="zh-CN" altLang="en-US" b="1">
                <a:solidFill>
                  <a:srgbClr val="0000FF"/>
                </a:solidFill>
              </a:rPr>
              <a:t>测试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498C123-7A36-48C4-A00A-1A2BA8F40C59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5" name="Picture 4" descr="BS00580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3048000"/>
            <a:ext cx="3279775" cy="2762250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一、确定单元测试计划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单元测试充分性要求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例如：</a:t>
            </a:r>
            <a:r>
              <a:rPr lang="zh-CN" altLang="en-US" b="1">
                <a:solidFill>
                  <a:srgbClr val="0000FF"/>
                </a:solidFill>
              </a:rPr>
              <a:t>语句覆盖率</a:t>
            </a:r>
            <a:r>
              <a:rPr lang="zh-CN" altLang="en-US"/>
              <a:t> </a:t>
            </a:r>
            <a:r>
              <a:rPr lang="en-US" altLang="zh-CN"/>
              <a:t>= 100%</a:t>
            </a:r>
            <a:r>
              <a:rPr lang="zh-CN" altLang="en-US"/>
              <a:t>；</a:t>
            </a:r>
            <a:r>
              <a:rPr lang="zh-CN" altLang="en-US" b="1">
                <a:solidFill>
                  <a:srgbClr val="0000FF"/>
                </a:solidFill>
              </a:rPr>
              <a:t>分支覆盖率</a:t>
            </a:r>
            <a:r>
              <a:rPr lang="zh-CN" altLang="en-US"/>
              <a:t> </a:t>
            </a:r>
            <a:r>
              <a:rPr lang="en-US" altLang="zh-CN"/>
              <a:t>&gt; 85%</a:t>
            </a:r>
          </a:p>
          <a:p>
            <a:pPr lvl="1"/>
            <a:endParaRPr lang="en-US" altLang="zh-CN"/>
          </a:p>
          <a:p>
            <a:pPr>
              <a:buNone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498C123-7A36-48C4-A00A-1A2BA8F40C59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一、确定单元测试计划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确定终止条件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dirty="0"/>
              <a:t>确定单元测试过程的</a:t>
            </a:r>
            <a:r>
              <a:rPr lang="zh-CN" altLang="en-US" b="1" dirty="0">
                <a:solidFill>
                  <a:srgbClr val="0000FF"/>
                </a:solidFill>
              </a:rPr>
              <a:t>正常终止条件</a:t>
            </a:r>
            <a:r>
              <a:rPr lang="zh-CN" altLang="en-US" dirty="0"/>
              <a:t>。该终止条件应该包括了对测试充分性要求的满足。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b="0" dirty="0"/>
              <a:t>例如：</a:t>
            </a:r>
            <a:r>
              <a:rPr lang="en-US" altLang="zh-CN" b="0" dirty="0"/>
              <a:t>100%</a:t>
            </a:r>
            <a:r>
              <a:rPr lang="zh-CN" altLang="en-US" b="0" dirty="0"/>
              <a:t>语句覆盖，</a:t>
            </a:r>
            <a:r>
              <a:rPr lang="en-US" altLang="zh-CN" b="0" dirty="0"/>
              <a:t>85%</a:t>
            </a:r>
            <a:r>
              <a:rPr lang="zh-CN" altLang="en-US" b="0" dirty="0"/>
              <a:t>分支覆盖</a:t>
            </a:r>
            <a:endParaRPr lang="en-US" altLang="zh-CN" b="0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识别可能造成单元测试过程</a:t>
            </a:r>
            <a:r>
              <a:rPr lang="zh-CN" altLang="en-US" b="1" dirty="0">
                <a:solidFill>
                  <a:srgbClr val="0000FF"/>
                </a:solidFill>
              </a:rPr>
              <a:t>异常终止的条件</a:t>
            </a:r>
            <a:endParaRPr lang="en-US" altLang="zh-CN" b="1" dirty="0">
              <a:solidFill>
                <a:srgbClr val="0000FF"/>
              </a:solidFill>
            </a:endParaRPr>
          </a:p>
          <a:p>
            <a:pPr lvl="2">
              <a:lnSpc>
                <a:spcPct val="120000"/>
              </a:lnSpc>
            </a:pPr>
            <a:r>
              <a:rPr lang="zh-CN" altLang="en-US" b="0" dirty="0"/>
              <a:t>例如：发现重大的设计错误，到达进度期限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498C123-7A36-48C4-A00A-1A2BA8F40C59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一、确定单元测试计划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确定单元测试资源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考虑测试人员、硬件、通信或系统软件、测试工具和其它资源。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498C123-7A36-48C4-A00A-1A2BA8F40C59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一、确定单元测试计划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指明总体进度计划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基于资源和项目计划等方面的要求，确定计划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498C123-7A36-48C4-A00A-1A2BA8F40C59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二、确定待测特性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研究待测特性要从研究</a:t>
            </a:r>
            <a:r>
              <a:rPr lang="zh-CN" altLang="en-US" dirty="0">
                <a:solidFill>
                  <a:srgbClr val="0000FF"/>
                </a:solidFill>
              </a:rPr>
              <a:t>软件单元的需求</a:t>
            </a:r>
            <a:r>
              <a:rPr lang="zh-CN" altLang="en-US" dirty="0"/>
              <a:t>开始</a:t>
            </a:r>
            <a:endParaRPr lang="en-US" altLang="zh-CN" dirty="0"/>
          </a:p>
          <a:p>
            <a:pPr lvl="1"/>
            <a:r>
              <a:rPr lang="zh-CN" altLang="en-US" dirty="0"/>
              <a:t>功能需求、非功能需求、与待测单元相关的任何使用或操作过程</a:t>
            </a:r>
            <a:endParaRPr lang="en-US" altLang="zh-CN" dirty="0"/>
          </a:p>
          <a:p>
            <a:r>
              <a:rPr lang="zh-CN" altLang="en-US" dirty="0"/>
              <a:t>参考单元内容确定待测特性</a:t>
            </a:r>
            <a:endParaRPr lang="en-US" altLang="zh-CN" dirty="0"/>
          </a:p>
          <a:p>
            <a:pPr lvl="1"/>
            <a:r>
              <a:rPr lang="zh-CN" altLang="en-US" dirty="0"/>
              <a:t>单元</a:t>
            </a:r>
            <a:r>
              <a:rPr lang="zh-CN" altLang="en-US" dirty="0">
                <a:solidFill>
                  <a:srgbClr val="0000FF"/>
                </a:solidFill>
              </a:rPr>
              <a:t>功能</a:t>
            </a:r>
            <a:r>
              <a:rPr lang="zh-CN" altLang="en-US" dirty="0"/>
              <a:t>测试</a:t>
            </a:r>
            <a:endParaRPr lang="en-US" altLang="zh-CN" dirty="0"/>
          </a:p>
          <a:p>
            <a:pPr lvl="1"/>
            <a:r>
              <a:rPr lang="zh-CN" altLang="en-US" dirty="0"/>
              <a:t>单元</a:t>
            </a:r>
            <a:r>
              <a:rPr lang="zh-CN" altLang="en-US" dirty="0">
                <a:solidFill>
                  <a:srgbClr val="0000FF"/>
                </a:solidFill>
              </a:rPr>
              <a:t>接口</a:t>
            </a:r>
            <a:r>
              <a:rPr lang="zh-CN" altLang="en-US" dirty="0"/>
              <a:t>测试</a:t>
            </a:r>
            <a:endParaRPr lang="en-US" altLang="zh-CN" dirty="0"/>
          </a:p>
          <a:p>
            <a:pPr lvl="1"/>
            <a:r>
              <a:rPr lang="zh-CN" altLang="en-US" dirty="0"/>
              <a:t>单元</a:t>
            </a:r>
            <a:r>
              <a:rPr lang="zh-CN" altLang="en-US" dirty="0">
                <a:solidFill>
                  <a:srgbClr val="0000FF"/>
                </a:solidFill>
              </a:rPr>
              <a:t>局部数据结构</a:t>
            </a:r>
            <a:r>
              <a:rPr lang="zh-CN" altLang="en-US" dirty="0"/>
              <a:t>测试</a:t>
            </a:r>
            <a:endParaRPr lang="en-US" altLang="zh-CN" dirty="0"/>
          </a:p>
          <a:p>
            <a:pPr lvl="1"/>
            <a:r>
              <a:rPr lang="zh-CN" altLang="en-US" dirty="0"/>
              <a:t>单元中</a:t>
            </a:r>
            <a:r>
              <a:rPr lang="zh-CN" altLang="en-US" dirty="0">
                <a:solidFill>
                  <a:srgbClr val="0000FF"/>
                </a:solidFill>
              </a:rPr>
              <a:t>重要的执行路径</a:t>
            </a:r>
            <a:r>
              <a:rPr lang="zh-CN" altLang="en-US" dirty="0"/>
              <a:t>测试</a:t>
            </a:r>
            <a:endParaRPr lang="en-US" altLang="zh-CN" dirty="0"/>
          </a:p>
          <a:p>
            <a:pPr lvl="1"/>
            <a:r>
              <a:rPr lang="zh-CN" altLang="en-US" dirty="0"/>
              <a:t>单元的</a:t>
            </a:r>
            <a:r>
              <a:rPr lang="zh-CN" altLang="en-US" dirty="0">
                <a:solidFill>
                  <a:srgbClr val="0000FF"/>
                </a:solidFill>
              </a:rPr>
              <a:t>各类错误处理路径</a:t>
            </a:r>
            <a:r>
              <a:rPr lang="zh-CN" altLang="en-US" dirty="0"/>
              <a:t>测试</a:t>
            </a:r>
            <a:endParaRPr lang="en-US" altLang="zh-CN" dirty="0"/>
          </a:p>
          <a:p>
            <a:pPr lvl="1"/>
            <a:r>
              <a:rPr lang="zh-CN" altLang="en-US" dirty="0"/>
              <a:t>单元</a:t>
            </a:r>
            <a:r>
              <a:rPr lang="zh-CN" altLang="en-US" dirty="0">
                <a:solidFill>
                  <a:srgbClr val="0000FF"/>
                </a:solidFill>
              </a:rPr>
              <a:t>边界条件</a:t>
            </a:r>
            <a:r>
              <a:rPr lang="zh-CN" altLang="en-US" dirty="0"/>
              <a:t>测试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498C123-7A36-48C4-A00A-1A2BA8F40C59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三、制定单元测试规程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输入</a:t>
            </a:r>
            <a:endParaRPr lang="en-US" altLang="zh-CN" sz="2400" dirty="0"/>
          </a:p>
          <a:p>
            <a:pPr lvl="1"/>
            <a:r>
              <a:rPr lang="zh-CN" altLang="en-US" dirty="0"/>
              <a:t>单元测试计划、待测特性分析结果、项目总体进度计划</a:t>
            </a:r>
            <a:endParaRPr lang="en-US" altLang="zh-CN" dirty="0"/>
          </a:p>
          <a:p>
            <a:r>
              <a:rPr lang="zh-CN" altLang="en-US" sz="2400" dirty="0"/>
              <a:t>识别可重用技术</a:t>
            </a:r>
            <a:endParaRPr lang="en-US" altLang="zh-CN" sz="2400" dirty="0"/>
          </a:p>
          <a:p>
            <a:pPr lvl="1"/>
            <a:r>
              <a:rPr lang="zh-CN" altLang="en-US" dirty="0"/>
              <a:t>通过待测特性分析，可从用例库中识别出可以重用的测试用例和测试规程，以减少重复工作</a:t>
            </a:r>
            <a:endParaRPr lang="en-US" altLang="zh-CN" dirty="0"/>
          </a:p>
          <a:p>
            <a:r>
              <a:rPr lang="zh-CN" altLang="en-US" sz="2400" dirty="0"/>
              <a:t>资源</a:t>
            </a:r>
            <a:endParaRPr lang="en-US" altLang="zh-CN" sz="2400" dirty="0"/>
          </a:p>
          <a:p>
            <a:pPr lvl="1"/>
            <a:r>
              <a:rPr lang="zh-CN" altLang="en-US" dirty="0"/>
              <a:t>详细列举所需资源</a:t>
            </a:r>
            <a:endParaRPr lang="en-US" altLang="zh-CN" dirty="0"/>
          </a:p>
          <a:p>
            <a:r>
              <a:rPr lang="zh-CN" altLang="en-US" sz="2400" dirty="0"/>
              <a:t>进度计划</a:t>
            </a:r>
            <a:endParaRPr lang="en-US" altLang="zh-CN" sz="2400" dirty="0"/>
          </a:p>
          <a:p>
            <a:pPr lvl="1"/>
            <a:r>
              <a:rPr lang="zh-CN" altLang="en-US" dirty="0"/>
              <a:t>详细的进度计划，包括风险分析和应对措施</a:t>
            </a:r>
            <a:endParaRPr lang="en-US" altLang="zh-CN" dirty="0"/>
          </a:p>
          <a:p>
            <a:r>
              <a:rPr lang="zh-CN" altLang="en-US" sz="2400" dirty="0"/>
              <a:t>规程评审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498C123-7A36-48C4-A00A-1A2BA8F40C59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四、设计测试套件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FF"/>
                </a:solidFill>
              </a:rPr>
              <a:t>测试套件</a:t>
            </a:r>
            <a:r>
              <a:rPr lang="zh-CN" altLang="en-US"/>
              <a:t>（</a:t>
            </a:r>
            <a:r>
              <a:rPr lang="en-US" altLang="zh-CN"/>
              <a:t>Test suite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zh-CN" altLang="en-US"/>
              <a:t>测试用例、脚本、驱动、桩、测试数据</a:t>
            </a:r>
            <a:endParaRPr lang="en-US" altLang="zh-CN"/>
          </a:p>
          <a:p>
            <a:r>
              <a:rPr lang="zh-CN" altLang="en-US">
                <a:solidFill>
                  <a:srgbClr val="0000FF"/>
                </a:solidFill>
              </a:rPr>
              <a:t>测试规程</a:t>
            </a:r>
            <a:r>
              <a:rPr lang="zh-CN" altLang="en-US"/>
              <a:t>和</a:t>
            </a:r>
            <a:r>
              <a:rPr lang="zh-CN" altLang="en-US">
                <a:solidFill>
                  <a:srgbClr val="0000FF"/>
                </a:solidFill>
              </a:rPr>
              <a:t>测试用例</a:t>
            </a:r>
            <a:r>
              <a:rPr lang="zh-CN" altLang="en-US"/>
              <a:t>的开发</a:t>
            </a:r>
            <a:endParaRPr lang="en-US" altLang="zh-CN"/>
          </a:p>
          <a:p>
            <a:pPr lvl="1"/>
            <a:r>
              <a:rPr lang="zh-CN" altLang="en-US"/>
              <a:t>结合待测单元特性分析，充分考虑覆盖率</a:t>
            </a:r>
            <a:endParaRPr lang="en-US" altLang="zh-CN"/>
          </a:p>
          <a:p>
            <a:r>
              <a:rPr lang="zh-CN" altLang="en-US">
                <a:solidFill>
                  <a:srgbClr val="0000FF"/>
                </a:solidFill>
              </a:rPr>
              <a:t>测试工具</a:t>
            </a:r>
            <a:r>
              <a:rPr lang="zh-CN" altLang="en-US"/>
              <a:t>的设计</a:t>
            </a:r>
            <a:endParaRPr lang="en-US" altLang="zh-CN"/>
          </a:p>
          <a:p>
            <a:pPr lvl="1"/>
            <a:r>
              <a:rPr lang="zh-CN" altLang="en-US"/>
              <a:t>考虑所设计工具的通用性</a:t>
            </a:r>
            <a:endParaRPr lang="en-US" altLang="zh-CN"/>
          </a:p>
          <a:p>
            <a:r>
              <a:rPr lang="zh-CN" altLang="en-US">
                <a:solidFill>
                  <a:srgbClr val="0000FF"/>
                </a:solidFill>
              </a:rPr>
              <a:t>测试规程 </a:t>
            </a:r>
            <a:r>
              <a:rPr lang="en-US" altLang="zh-CN">
                <a:solidFill>
                  <a:srgbClr val="0000FF"/>
                </a:solidFill>
              </a:rPr>
              <a:t>/ </a:t>
            </a:r>
            <a:r>
              <a:rPr lang="zh-CN" altLang="en-US">
                <a:solidFill>
                  <a:srgbClr val="0000FF"/>
                </a:solidFill>
              </a:rPr>
              <a:t>用例</a:t>
            </a:r>
            <a:r>
              <a:rPr lang="zh-CN" altLang="en-US"/>
              <a:t>的评审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498C123-7A36-48C4-A00A-1A2BA8F40C59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单元测试数据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单元测试数据应包括：</a:t>
            </a:r>
            <a:endParaRPr lang="en-US" altLang="zh-CN"/>
          </a:p>
          <a:p>
            <a:pPr lvl="1"/>
            <a:r>
              <a:rPr lang="zh-CN" altLang="en-US" b="1">
                <a:solidFill>
                  <a:srgbClr val="008000"/>
                </a:solidFill>
              </a:rPr>
              <a:t>正常</a:t>
            </a:r>
            <a:r>
              <a:rPr lang="zh-CN" altLang="en-US"/>
              <a:t>数据</a:t>
            </a:r>
            <a:endParaRPr lang="en-US" altLang="zh-CN"/>
          </a:p>
          <a:p>
            <a:pPr lvl="1"/>
            <a:r>
              <a:rPr lang="zh-CN" altLang="en-US" b="1">
                <a:solidFill>
                  <a:srgbClr val="FFC000"/>
                </a:solidFill>
              </a:rPr>
              <a:t>边界</a:t>
            </a:r>
            <a:r>
              <a:rPr lang="zh-CN" altLang="en-US"/>
              <a:t>数据</a:t>
            </a:r>
            <a:endParaRPr lang="en-US" altLang="zh-CN"/>
          </a:p>
          <a:p>
            <a:pPr lvl="1"/>
            <a:r>
              <a:rPr lang="zh-CN" altLang="en-US" b="1">
                <a:solidFill>
                  <a:srgbClr val="FF0000"/>
                </a:solidFill>
              </a:rPr>
              <a:t>错误</a:t>
            </a:r>
            <a:r>
              <a:rPr lang="zh-CN" altLang="en-US"/>
              <a:t>数据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498C123-7A36-48C4-A00A-1A2BA8F40C59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五、构建测试套件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测试数据的准备</a:t>
            </a:r>
            <a:endParaRPr lang="en-US" altLang="zh-CN"/>
          </a:p>
          <a:p>
            <a:r>
              <a:rPr lang="zh-CN" altLang="en-US"/>
              <a:t>测试工具的开发 </a:t>
            </a:r>
            <a:r>
              <a:rPr lang="en-US" altLang="zh-CN"/>
              <a:t>/ </a:t>
            </a:r>
            <a:r>
              <a:rPr lang="zh-CN" altLang="en-US"/>
              <a:t>调试</a:t>
            </a:r>
            <a:endParaRPr lang="en-US" altLang="zh-CN"/>
          </a:p>
          <a:p>
            <a:r>
              <a:rPr lang="zh-CN" altLang="en-US"/>
              <a:t>构建测试环境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498C123-7A36-48C4-A00A-1A2BA8F40C59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六、执行测试套件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775" y="990600"/>
            <a:ext cx="8328025" cy="5105400"/>
          </a:xfrm>
        </p:spPr>
        <p:txBody>
          <a:bodyPr/>
          <a:lstStyle/>
          <a:p>
            <a:r>
              <a:rPr lang="zh-CN" altLang="en-US" dirty="0"/>
              <a:t>运行测试，确定单元是否通过测试。对测试过程中的异常进行分析，并根据情况处理：</a:t>
            </a:r>
          </a:p>
          <a:p>
            <a:pPr marL="914400" lvl="1" indent="-457200">
              <a:buClr>
                <a:schemeClr val="tx1"/>
              </a:buClr>
              <a:buSzPct val="100000"/>
              <a:buFont typeface="+mj-ea"/>
              <a:buAutoNum type="circleNumDbPlain"/>
            </a:pPr>
            <a:r>
              <a:rPr lang="zh-CN" altLang="en-US" b="1" dirty="0">
                <a:solidFill>
                  <a:srgbClr val="FF0000"/>
                </a:solidFill>
              </a:rPr>
              <a:t>测试用例或测试数据的问题</a:t>
            </a:r>
            <a:r>
              <a:rPr lang="zh-CN" altLang="en-US" dirty="0"/>
              <a:t>。修正并重新运行</a:t>
            </a:r>
          </a:p>
          <a:p>
            <a:pPr marL="914400" lvl="1" indent="-457200">
              <a:buClr>
                <a:schemeClr val="tx1"/>
              </a:buClr>
              <a:buSzPct val="100000"/>
              <a:buFont typeface="+mj-ea"/>
              <a:buAutoNum type="circleNumDbPlain"/>
            </a:pPr>
            <a:r>
              <a:rPr lang="zh-CN" altLang="en-US" b="1" dirty="0">
                <a:solidFill>
                  <a:srgbClr val="FF0000"/>
                </a:solidFill>
              </a:rPr>
              <a:t>测试规程执行的问题</a:t>
            </a:r>
            <a:r>
              <a:rPr lang="zh-CN" altLang="en-US" dirty="0"/>
              <a:t>。重新运行</a:t>
            </a:r>
          </a:p>
          <a:p>
            <a:pPr marL="914400" lvl="1" indent="-457200">
              <a:buClr>
                <a:schemeClr val="tx1"/>
              </a:buClr>
              <a:buSzPct val="100000"/>
              <a:buFont typeface="+mj-ea"/>
              <a:buAutoNum type="circleNumDbPlain"/>
            </a:pPr>
            <a:r>
              <a:rPr lang="zh-CN" altLang="en-US" b="1" dirty="0">
                <a:solidFill>
                  <a:srgbClr val="FF0000"/>
                </a:solidFill>
              </a:rPr>
              <a:t>测试环境的问题</a:t>
            </a:r>
            <a:r>
              <a:rPr lang="zh-CN" altLang="en-US" dirty="0"/>
              <a:t>。纠正测试环境并重新运行；或者异常终止测试，并汇报记录异常终止原因</a:t>
            </a:r>
          </a:p>
          <a:p>
            <a:pPr marL="914400" lvl="1" indent="-457200">
              <a:buClr>
                <a:schemeClr val="tx1"/>
              </a:buClr>
              <a:buSzPct val="100000"/>
              <a:buFont typeface="+mj-ea"/>
              <a:buAutoNum type="circleNumDbPlain"/>
            </a:pPr>
            <a:r>
              <a:rPr lang="zh-CN" altLang="en-US" b="1" dirty="0">
                <a:solidFill>
                  <a:srgbClr val="FF0000"/>
                </a:solidFill>
              </a:rPr>
              <a:t>单元实现中的故障</a:t>
            </a:r>
            <a:r>
              <a:rPr lang="zh-CN" altLang="en-US" dirty="0"/>
              <a:t>。纠正单元的故障，并运行所有的测试；或者异常终止测试，并汇报记录异常终止原因</a:t>
            </a:r>
          </a:p>
          <a:p>
            <a:pPr marL="914400" lvl="1" indent="-457200">
              <a:buClr>
                <a:schemeClr val="tx1"/>
              </a:buClr>
              <a:buSzPct val="100000"/>
              <a:buFont typeface="+mj-ea"/>
              <a:buAutoNum type="circleNumDbPlain"/>
            </a:pPr>
            <a:r>
              <a:rPr lang="zh-CN" altLang="en-US" b="1" dirty="0">
                <a:solidFill>
                  <a:srgbClr val="FF0000"/>
                </a:solidFill>
              </a:rPr>
              <a:t>单元设计中的故障</a:t>
            </a:r>
            <a:r>
              <a:rPr lang="zh-CN" altLang="en-US" dirty="0"/>
              <a:t>。纠正单元设计和实现中的故障，必要时修改测试设计和测试数据，并重新运行所有的测试</a:t>
            </a:r>
          </a:p>
          <a:p>
            <a:pPr lvl="1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498C123-7A36-48C4-A00A-1A2BA8F40C59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程序员的职责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775" y="1600200"/>
            <a:ext cx="8556625" cy="4495800"/>
          </a:xfrm>
        </p:spPr>
        <p:txBody>
          <a:bodyPr/>
          <a:lstStyle/>
          <a:p>
            <a:r>
              <a:rPr lang="zh-CN" altLang="en-US"/>
              <a:t>我是</a:t>
            </a:r>
            <a:r>
              <a:rPr lang="zh-CN" altLang="en-US">
                <a:solidFill>
                  <a:srgbClr val="FF0000"/>
                </a:solidFill>
              </a:rPr>
              <a:t>程序员</a:t>
            </a:r>
            <a:r>
              <a:rPr lang="zh-CN" altLang="en-US"/>
              <a:t>，除了编码我还需要做些什么？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498C123-7A36-48C4-A00A-1A2BA8F40C59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248400" y="3810000"/>
            <a:ext cx="1771650" cy="1911350"/>
          </a:xfrm>
          <a:prstGeom prst="rect">
            <a:avLst/>
          </a:prstGeom>
          <a:solidFill>
            <a:srgbClr val="A5FFCE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6280150" y="4762500"/>
            <a:ext cx="1422400" cy="704850"/>
          </a:xfrm>
          <a:custGeom>
            <a:avLst/>
            <a:gdLst/>
            <a:ahLst/>
            <a:cxnLst>
              <a:cxn ang="0">
                <a:pos x="8" y="511"/>
              </a:cxn>
              <a:cxn ang="0">
                <a:pos x="30" y="473"/>
              </a:cxn>
              <a:cxn ang="0">
                <a:pos x="61" y="417"/>
              </a:cxn>
              <a:cxn ang="0">
                <a:pos x="95" y="351"/>
              </a:cxn>
              <a:cxn ang="0">
                <a:pos x="129" y="282"/>
              </a:cxn>
              <a:cxn ang="0">
                <a:pos x="160" y="218"/>
              </a:cxn>
              <a:cxn ang="0">
                <a:pos x="183" y="168"/>
              </a:cxn>
              <a:cxn ang="0">
                <a:pos x="197" y="139"/>
              </a:cxn>
              <a:cxn ang="0">
                <a:pos x="648" y="0"/>
              </a:cxn>
              <a:cxn ang="0">
                <a:pos x="665" y="0"/>
              </a:cxn>
              <a:cxn ang="0">
                <a:pos x="711" y="0"/>
              </a:cxn>
              <a:cxn ang="0">
                <a:pos x="777" y="0"/>
              </a:cxn>
              <a:cxn ang="0">
                <a:pos x="852" y="1"/>
              </a:cxn>
              <a:cxn ang="0">
                <a:pos x="929" y="2"/>
              </a:cxn>
              <a:cxn ang="0">
                <a:pos x="999" y="3"/>
              </a:cxn>
              <a:cxn ang="0">
                <a:pos x="1052" y="5"/>
              </a:cxn>
              <a:cxn ang="0">
                <a:pos x="1080" y="8"/>
              </a:cxn>
              <a:cxn ang="0">
                <a:pos x="1098" y="12"/>
              </a:cxn>
              <a:cxn ang="0">
                <a:pos x="1129" y="20"/>
              </a:cxn>
              <a:cxn ang="0">
                <a:pos x="1166" y="29"/>
              </a:cxn>
              <a:cxn ang="0">
                <a:pos x="1208" y="40"/>
              </a:cxn>
              <a:cxn ang="0">
                <a:pos x="1248" y="50"/>
              </a:cxn>
              <a:cxn ang="0">
                <a:pos x="1284" y="59"/>
              </a:cxn>
              <a:cxn ang="0">
                <a:pos x="1312" y="68"/>
              </a:cxn>
              <a:cxn ang="0">
                <a:pos x="1329" y="72"/>
              </a:cxn>
              <a:cxn ang="0">
                <a:pos x="1347" y="86"/>
              </a:cxn>
              <a:cxn ang="0">
                <a:pos x="1380" y="116"/>
              </a:cxn>
              <a:cxn ang="0">
                <a:pos x="1424" y="156"/>
              </a:cxn>
              <a:cxn ang="0">
                <a:pos x="1474" y="203"/>
              </a:cxn>
              <a:cxn ang="0">
                <a:pos x="1521" y="250"/>
              </a:cxn>
              <a:cxn ang="0">
                <a:pos x="1561" y="289"/>
              </a:cxn>
              <a:cxn ang="0">
                <a:pos x="1590" y="317"/>
              </a:cxn>
              <a:cxn ang="0">
                <a:pos x="1600" y="328"/>
              </a:cxn>
              <a:cxn ang="0">
                <a:pos x="1792" y="888"/>
              </a:cxn>
              <a:cxn ang="0">
                <a:pos x="0" y="520"/>
              </a:cxn>
            </a:cxnLst>
            <a:rect l="0" t="0" r="r" b="b"/>
            <a:pathLst>
              <a:path w="1792" h="888">
                <a:moveTo>
                  <a:pt x="0" y="520"/>
                </a:moveTo>
                <a:lnTo>
                  <a:pt x="8" y="511"/>
                </a:lnTo>
                <a:lnTo>
                  <a:pt x="18" y="495"/>
                </a:lnTo>
                <a:lnTo>
                  <a:pt x="30" y="473"/>
                </a:lnTo>
                <a:lnTo>
                  <a:pt x="45" y="446"/>
                </a:lnTo>
                <a:lnTo>
                  <a:pt x="61" y="417"/>
                </a:lnTo>
                <a:lnTo>
                  <a:pt x="77" y="384"/>
                </a:lnTo>
                <a:lnTo>
                  <a:pt x="95" y="351"/>
                </a:lnTo>
                <a:lnTo>
                  <a:pt x="112" y="315"/>
                </a:lnTo>
                <a:lnTo>
                  <a:pt x="129" y="282"/>
                </a:lnTo>
                <a:lnTo>
                  <a:pt x="145" y="248"/>
                </a:lnTo>
                <a:lnTo>
                  <a:pt x="160" y="218"/>
                </a:lnTo>
                <a:lnTo>
                  <a:pt x="173" y="191"/>
                </a:lnTo>
                <a:lnTo>
                  <a:pt x="183" y="168"/>
                </a:lnTo>
                <a:lnTo>
                  <a:pt x="193" y="150"/>
                </a:lnTo>
                <a:lnTo>
                  <a:pt x="197" y="139"/>
                </a:lnTo>
                <a:lnTo>
                  <a:pt x="200" y="135"/>
                </a:lnTo>
                <a:lnTo>
                  <a:pt x="648" y="0"/>
                </a:lnTo>
                <a:lnTo>
                  <a:pt x="652" y="0"/>
                </a:lnTo>
                <a:lnTo>
                  <a:pt x="665" y="0"/>
                </a:lnTo>
                <a:lnTo>
                  <a:pt x="685" y="0"/>
                </a:lnTo>
                <a:lnTo>
                  <a:pt x="711" y="0"/>
                </a:lnTo>
                <a:lnTo>
                  <a:pt x="742" y="0"/>
                </a:lnTo>
                <a:lnTo>
                  <a:pt x="777" y="0"/>
                </a:lnTo>
                <a:lnTo>
                  <a:pt x="814" y="1"/>
                </a:lnTo>
                <a:lnTo>
                  <a:pt x="852" y="1"/>
                </a:lnTo>
                <a:lnTo>
                  <a:pt x="891" y="1"/>
                </a:lnTo>
                <a:lnTo>
                  <a:pt x="929" y="2"/>
                </a:lnTo>
                <a:lnTo>
                  <a:pt x="966" y="2"/>
                </a:lnTo>
                <a:lnTo>
                  <a:pt x="999" y="3"/>
                </a:lnTo>
                <a:lnTo>
                  <a:pt x="1028" y="4"/>
                </a:lnTo>
                <a:lnTo>
                  <a:pt x="1052" y="5"/>
                </a:lnTo>
                <a:lnTo>
                  <a:pt x="1069" y="6"/>
                </a:lnTo>
                <a:lnTo>
                  <a:pt x="1080" y="8"/>
                </a:lnTo>
                <a:lnTo>
                  <a:pt x="1088" y="10"/>
                </a:lnTo>
                <a:lnTo>
                  <a:pt x="1098" y="12"/>
                </a:lnTo>
                <a:lnTo>
                  <a:pt x="1113" y="16"/>
                </a:lnTo>
                <a:lnTo>
                  <a:pt x="1129" y="20"/>
                </a:lnTo>
                <a:lnTo>
                  <a:pt x="1146" y="25"/>
                </a:lnTo>
                <a:lnTo>
                  <a:pt x="1166" y="29"/>
                </a:lnTo>
                <a:lnTo>
                  <a:pt x="1187" y="34"/>
                </a:lnTo>
                <a:lnTo>
                  <a:pt x="1208" y="40"/>
                </a:lnTo>
                <a:lnTo>
                  <a:pt x="1227" y="46"/>
                </a:lnTo>
                <a:lnTo>
                  <a:pt x="1248" y="50"/>
                </a:lnTo>
                <a:lnTo>
                  <a:pt x="1266" y="55"/>
                </a:lnTo>
                <a:lnTo>
                  <a:pt x="1284" y="59"/>
                </a:lnTo>
                <a:lnTo>
                  <a:pt x="1300" y="64"/>
                </a:lnTo>
                <a:lnTo>
                  <a:pt x="1312" y="68"/>
                </a:lnTo>
                <a:lnTo>
                  <a:pt x="1322" y="70"/>
                </a:lnTo>
                <a:lnTo>
                  <a:pt x="1329" y="72"/>
                </a:lnTo>
                <a:lnTo>
                  <a:pt x="1335" y="77"/>
                </a:lnTo>
                <a:lnTo>
                  <a:pt x="1347" y="86"/>
                </a:lnTo>
                <a:lnTo>
                  <a:pt x="1362" y="99"/>
                </a:lnTo>
                <a:lnTo>
                  <a:pt x="1380" y="116"/>
                </a:lnTo>
                <a:lnTo>
                  <a:pt x="1402" y="135"/>
                </a:lnTo>
                <a:lnTo>
                  <a:pt x="1424" y="156"/>
                </a:lnTo>
                <a:lnTo>
                  <a:pt x="1448" y="179"/>
                </a:lnTo>
                <a:lnTo>
                  <a:pt x="1474" y="203"/>
                </a:lnTo>
                <a:lnTo>
                  <a:pt x="1497" y="226"/>
                </a:lnTo>
                <a:lnTo>
                  <a:pt x="1521" y="250"/>
                </a:lnTo>
                <a:lnTo>
                  <a:pt x="1542" y="270"/>
                </a:lnTo>
                <a:lnTo>
                  <a:pt x="1561" y="289"/>
                </a:lnTo>
                <a:lnTo>
                  <a:pt x="1577" y="305"/>
                </a:lnTo>
                <a:lnTo>
                  <a:pt x="1590" y="317"/>
                </a:lnTo>
                <a:lnTo>
                  <a:pt x="1598" y="326"/>
                </a:lnTo>
                <a:lnTo>
                  <a:pt x="1600" y="328"/>
                </a:lnTo>
                <a:lnTo>
                  <a:pt x="1752" y="688"/>
                </a:lnTo>
                <a:lnTo>
                  <a:pt x="1792" y="888"/>
                </a:lnTo>
                <a:lnTo>
                  <a:pt x="8" y="880"/>
                </a:lnTo>
                <a:lnTo>
                  <a:pt x="0" y="520"/>
                </a:lnTo>
                <a:close/>
              </a:path>
            </a:pathLst>
          </a:custGeom>
          <a:solidFill>
            <a:srgbClr val="00FF7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7089775" y="3987800"/>
            <a:ext cx="714375" cy="914400"/>
          </a:xfrm>
          <a:custGeom>
            <a:avLst/>
            <a:gdLst/>
            <a:ahLst/>
            <a:cxnLst>
              <a:cxn ang="0">
                <a:pos x="628" y="1152"/>
              </a:cxn>
              <a:cxn ang="0">
                <a:pos x="899" y="224"/>
              </a:cxn>
              <a:cxn ang="0">
                <a:pos x="270" y="0"/>
              </a:cxn>
              <a:cxn ang="0">
                <a:pos x="0" y="928"/>
              </a:cxn>
              <a:cxn ang="0">
                <a:pos x="628" y="1152"/>
              </a:cxn>
            </a:cxnLst>
            <a:rect l="0" t="0" r="r" b="b"/>
            <a:pathLst>
              <a:path w="899" h="1152">
                <a:moveTo>
                  <a:pt x="628" y="1152"/>
                </a:moveTo>
                <a:lnTo>
                  <a:pt x="899" y="224"/>
                </a:lnTo>
                <a:lnTo>
                  <a:pt x="270" y="0"/>
                </a:lnTo>
                <a:lnTo>
                  <a:pt x="0" y="928"/>
                </a:lnTo>
                <a:lnTo>
                  <a:pt x="628" y="1152"/>
                </a:lnTo>
                <a:close/>
              </a:path>
            </a:pathLst>
          </a:custGeom>
          <a:solidFill>
            <a:srgbClr val="0019E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7121525" y="4025900"/>
            <a:ext cx="646113" cy="855663"/>
          </a:xfrm>
          <a:custGeom>
            <a:avLst/>
            <a:gdLst/>
            <a:ahLst/>
            <a:cxnLst>
              <a:cxn ang="0">
                <a:pos x="563" y="1079"/>
              </a:cxn>
              <a:cxn ang="0">
                <a:pos x="813" y="202"/>
              </a:cxn>
              <a:cxn ang="0">
                <a:pos x="250" y="0"/>
              </a:cxn>
              <a:cxn ang="0">
                <a:pos x="0" y="878"/>
              </a:cxn>
              <a:cxn ang="0">
                <a:pos x="563" y="1079"/>
              </a:cxn>
            </a:cxnLst>
            <a:rect l="0" t="0" r="r" b="b"/>
            <a:pathLst>
              <a:path w="813" h="1079">
                <a:moveTo>
                  <a:pt x="563" y="1079"/>
                </a:moveTo>
                <a:lnTo>
                  <a:pt x="813" y="202"/>
                </a:lnTo>
                <a:lnTo>
                  <a:pt x="250" y="0"/>
                </a:lnTo>
                <a:lnTo>
                  <a:pt x="0" y="878"/>
                </a:lnTo>
                <a:lnTo>
                  <a:pt x="563" y="107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6284913" y="4048125"/>
            <a:ext cx="1687512" cy="1414463"/>
          </a:xfrm>
          <a:custGeom>
            <a:avLst/>
            <a:gdLst/>
            <a:ahLst/>
            <a:cxnLst>
              <a:cxn ang="0">
                <a:pos x="1676" y="1535"/>
              </a:cxn>
              <a:cxn ang="0">
                <a:pos x="1559" y="1486"/>
              </a:cxn>
              <a:cxn ang="0">
                <a:pos x="1635" y="1394"/>
              </a:cxn>
              <a:cxn ang="0">
                <a:pos x="1610" y="1303"/>
              </a:cxn>
              <a:cxn ang="0">
                <a:pos x="1472" y="1238"/>
              </a:cxn>
              <a:cxn ang="0">
                <a:pos x="1506" y="1152"/>
              </a:cxn>
              <a:cxn ang="0">
                <a:pos x="1452" y="1156"/>
              </a:cxn>
              <a:cxn ang="0">
                <a:pos x="1472" y="1113"/>
              </a:cxn>
              <a:cxn ang="0">
                <a:pos x="1419" y="1073"/>
              </a:cxn>
              <a:cxn ang="0">
                <a:pos x="1324" y="1106"/>
              </a:cxn>
              <a:cxn ang="0">
                <a:pos x="1321" y="1010"/>
              </a:cxn>
              <a:cxn ang="0">
                <a:pos x="1223" y="1048"/>
              </a:cxn>
              <a:cxn ang="0">
                <a:pos x="1179" y="964"/>
              </a:cxn>
              <a:cxn ang="0">
                <a:pos x="1071" y="970"/>
              </a:cxn>
              <a:cxn ang="0">
                <a:pos x="992" y="1018"/>
              </a:cxn>
              <a:cxn ang="0">
                <a:pos x="899" y="1035"/>
              </a:cxn>
              <a:cxn ang="0">
                <a:pos x="789" y="1030"/>
              </a:cxn>
              <a:cxn ang="0">
                <a:pos x="688" y="988"/>
              </a:cxn>
              <a:cxn ang="0">
                <a:pos x="583" y="947"/>
              </a:cxn>
              <a:cxn ang="0">
                <a:pos x="455" y="969"/>
              </a:cxn>
              <a:cxn ang="0">
                <a:pos x="335" y="1008"/>
              </a:cxn>
              <a:cxn ang="0">
                <a:pos x="229" y="1070"/>
              </a:cxn>
              <a:cxn ang="0">
                <a:pos x="139" y="1235"/>
              </a:cxn>
              <a:cxn ang="0">
                <a:pos x="47" y="1435"/>
              </a:cxn>
              <a:cxn ang="0">
                <a:pos x="0" y="1567"/>
              </a:cxn>
              <a:cxn ang="0">
                <a:pos x="57" y="1238"/>
              </a:cxn>
              <a:cxn ang="0">
                <a:pos x="169" y="1040"/>
              </a:cxn>
              <a:cxn ang="0">
                <a:pos x="298" y="957"/>
              </a:cxn>
              <a:cxn ang="0">
                <a:pos x="447" y="917"/>
              </a:cxn>
              <a:cxn ang="0">
                <a:pos x="600" y="888"/>
              </a:cxn>
              <a:cxn ang="0">
                <a:pos x="598" y="655"/>
              </a:cxn>
              <a:cxn ang="0">
                <a:pos x="567" y="412"/>
              </a:cxn>
              <a:cxn ang="0">
                <a:pos x="616" y="241"/>
              </a:cxn>
              <a:cxn ang="0">
                <a:pos x="695" y="119"/>
              </a:cxn>
              <a:cxn ang="0">
                <a:pos x="805" y="28"/>
              </a:cxn>
              <a:cxn ang="0">
                <a:pos x="948" y="0"/>
              </a:cxn>
              <a:cxn ang="0">
                <a:pos x="1098" y="21"/>
              </a:cxn>
              <a:cxn ang="0">
                <a:pos x="1229" y="83"/>
              </a:cxn>
              <a:cxn ang="0">
                <a:pos x="1329" y="213"/>
              </a:cxn>
              <a:cxn ang="0">
                <a:pos x="1373" y="421"/>
              </a:cxn>
              <a:cxn ang="0">
                <a:pos x="1335" y="635"/>
              </a:cxn>
              <a:cxn ang="0">
                <a:pos x="1235" y="822"/>
              </a:cxn>
              <a:cxn ang="0">
                <a:pos x="1181" y="868"/>
              </a:cxn>
              <a:cxn ang="0">
                <a:pos x="1175" y="900"/>
              </a:cxn>
              <a:cxn ang="0">
                <a:pos x="1244" y="926"/>
              </a:cxn>
              <a:cxn ang="0">
                <a:pos x="1311" y="956"/>
              </a:cxn>
              <a:cxn ang="0">
                <a:pos x="1371" y="938"/>
              </a:cxn>
              <a:cxn ang="0">
                <a:pos x="1361" y="812"/>
              </a:cxn>
              <a:cxn ang="0">
                <a:pos x="1424" y="749"/>
              </a:cxn>
              <a:cxn ang="0">
                <a:pos x="1492" y="752"/>
              </a:cxn>
              <a:cxn ang="0">
                <a:pos x="1599" y="765"/>
              </a:cxn>
              <a:cxn ang="0">
                <a:pos x="1814" y="1088"/>
              </a:cxn>
              <a:cxn ang="0">
                <a:pos x="1865" y="1137"/>
              </a:cxn>
              <a:cxn ang="0">
                <a:pos x="1854" y="1076"/>
              </a:cxn>
              <a:cxn ang="0">
                <a:pos x="1817" y="1050"/>
              </a:cxn>
              <a:cxn ang="0">
                <a:pos x="1818" y="1023"/>
              </a:cxn>
              <a:cxn ang="0">
                <a:pos x="1888" y="1077"/>
              </a:cxn>
              <a:cxn ang="0">
                <a:pos x="1900" y="1212"/>
              </a:cxn>
              <a:cxn ang="0">
                <a:pos x="1953" y="1365"/>
              </a:cxn>
              <a:cxn ang="0">
                <a:pos x="2045" y="1522"/>
              </a:cxn>
              <a:cxn ang="0">
                <a:pos x="2109" y="1701"/>
              </a:cxn>
              <a:cxn ang="0">
                <a:pos x="1590" y="1687"/>
              </a:cxn>
            </a:cxnLst>
            <a:rect l="0" t="0" r="r" b="b"/>
            <a:pathLst>
              <a:path w="2125" h="1782">
                <a:moveTo>
                  <a:pt x="1590" y="1687"/>
                </a:moveTo>
                <a:lnTo>
                  <a:pt x="1698" y="1647"/>
                </a:lnTo>
                <a:lnTo>
                  <a:pt x="1685" y="1603"/>
                </a:lnTo>
                <a:lnTo>
                  <a:pt x="1571" y="1579"/>
                </a:lnTo>
                <a:lnTo>
                  <a:pt x="1676" y="1535"/>
                </a:lnTo>
                <a:lnTo>
                  <a:pt x="1674" y="1522"/>
                </a:lnTo>
                <a:lnTo>
                  <a:pt x="1674" y="1510"/>
                </a:lnTo>
                <a:lnTo>
                  <a:pt x="1672" y="1499"/>
                </a:lnTo>
                <a:lnTo>
                  <a:pt x="1665" y="1488"/>
                </a:lnTo>
                <a:lnTo>
                  <a:pt x="1559" y="1486"/>
                </a:lnTo>
                <a:lnTo>
                  <a:pt x="1645" y="1436"/>
                </a:lnTo>
                <a:lnTo>
                  <a:pt x="1646" y="1427"/>
                </a:lnTo>
                <a:lnTo>
                  <a:pt x="1644" y="1416"/>
                </a:lnTo>
                <a:lnTo>
                  <a:pt x="1639" y="1403"/>
                </a:lnTo>
                <a:lnTo>
                  <a:pt x="1635" y="1394"/>
                </a:lnTo>
                <a:lnTo>
                  <a:pt x="1543" y="1399"/>
                </a:lnTo>
                <a:lnTo>
                  <a:pt x="1622" y="1337"/>
                </a:lnTo>
                <a:lnTo>
                  <a:pt x="1619" y="1323"/>
                </a:lnTo>
                <a:lnTo>
                  <a:pt x="1615" y="1313"/>
                </a:lnTo>
                <a:lnTo>
                  <a:pt x="1610" y="1303"/>
                </a:lnTo>
                <a:lnTo>
                  <a:pt x="1602" y="1288"/>
                </a:lnTo>
                <a:lnTo>
                  <a:pt x="1515" y="1312"/>
                </a:lnTo>
                <a:lnTo>
                  <a:pt x="1576" y="1238"/>
                </a:lnTo>
                <a:lnTo>
                  <a:pt x="1564" y="1216"/>
                </a:lnTo>
                <a:lnTo>
                  <a:pt x="1472" y="1238"/>
                </a:lnTo>
                <a:lnTo>
                  <a:pt x="1521" y="1161"/>
                </a:lnTo>
                <a:lnTo>
                  <a:pt x="1517" y="1156"/>
                </a:lnTo>
                <a:lnTo>
                  <a:pt x="1514" y="1153"/>
                </a:lnTo>
                <a:lnTo>
                  <a:pt x="1510" y="1151"/>
                </a:lnTo>
                <a:lnTo>
                  <a:pt x="1506" y="1152"/>
                </a:lnTo>
                <a:lnTo>
                  <a:pt x="1427" y="1198"/>
                </a:lnTo>
                <a:lnTo>
                  <a:pt x="1433" y="1188"/>
                </a:lnTo>
                <a:lnTo>
                  <a:pt x="1439" y="1177"/>
                </a:lnTo>
                <a:lnTo>
                  <a:pt x="1446" y="1167"/>
                </a:lnTo>
                <a:lnTo>
                  <a:pt x="1452" y="1156"/>
                </a:lnTo>
                <a:lnTo>
                  <a:pt x="1458" y="1147"/>
                </a:lnTo>
                <a:lnTo>
                  <a:pt x="1465" y="1137"/>
                </a:lnTo>
                <a:lnTo>
                  <a:pt x="1472" y="1128"/>
                </a:lnTo>
                <a:lnTo>
                  <a:pt x="1478" y="1117"/>
                </a:lnTo>
                <a:lnTo>
                  <a:pt x="1472" y="1113"/>
                </a:lnTo>
                <a:lnTo>
                  <a:pt x="1468" y="1107"/>
                </a:lnTo>
                <a:lnTo>
                  <a:pt x="1462" y="1102"/>
                </a:lnTo>
                <a:lnTo>
                  <a:pt x="1456" y="1101"/>
                </a:lnTo>
                <a:lnTo>
                  <a:pt x="1385" y="1147"/>
                </a:lnTo>
                <a:lnTo>
                  <a:pt x="1419" y="1073"/>
                </a:lnTo>
                <a:lnTo>
                  <a:pt x="1412" y="1065"/>
                </a:lnTo>
                <a:lnTo>
                  <a:pt x="1404" y="1060"/>
                </a:lnTo>
                <a:lnTo>
                  <a:pt x="1396" y="1055"/>
                </a:lnTo>
                <a:lnTo>
                  <a:pt x="1388" y="1052"/>
                </a:lnTo>
                <a:lnTo>
                  <a:pt x="1324" y="1106"/>
                </a:lnTo>
                <a:lnTo>
                  <a:pt x="1357" y="1030"/>
                </a:lnTo>
                <a:lnTo>
                  <a:pt x="1348" y="1026"/>
                </a:lnTo>
                <a:lnTo>
                  <a:pt x="1340" y="1022"/>
                </a:lnTo>
                <a:lnTo>
                  <a:pt x="1331" y="1016"/>
                </a:lnTo>
                <a:lnTo>
                  <a:pt x="1321" y="1010"/>
                </a:lnTo>
                <a:lnTo>
                  <a:pt x="1312" y="1007"/>
                </a:lnTo>
                <a:lnTo>
                  <a:pt x="1303" y="1006"/>
                </a:lnTo>
                <a:lnTo>
                  <a:pt x="1294" y="1009"/>
                </a:lnTo>
                <a:lnTo>
                  <a:pt x="1286" y="1017"/>
                </a:lnTo>
                <a:lnTo>
                  <a:pt x="1223" y="1048"/>
                </a:lnTo>
                <a:lnTo>
                  <a:pt x="1264" y="993"/>
                </a:lnTo>
                <a:lnTo>
                  <a:pt x="1243" y="985"/>
                </a:lnTo>
                <a:lnTo>
                  <a:pt x="1222" y="977"/>
                </a:lnTo>
                <a:lnTo>
                  <a:pt x="1200" y="970"/>
                </a:lnTo>
                <a:lnTo>
                  <a:pt x="1179" y="964"/>
                </a:lnTo>
                <a:lnTo>
                  <a:pt x="1157" y="959"/>
                </a:lnTo>
                <a:lnTo>
                  <a:pt x="1134" y="957"/>
                </a:lnTo>
                <a:lnTo>
                  <a:pt x="1111" y="955"/>
                </a:lnTo>
                <a:lnTo>
                  <a:pt x="1086" y="955"/>
                </a:lnTo>
                <a:lnTo>
                  <a:pt x="1071" y="970"/>
                </a:lnTo>
                <a:lnTo>
                  <a:pt x="1056" y="982"/>
                </a:lnTo>
                <a:lnTo>
                  <a:pt x="1041" y="994"/>
                </a:lnTo>
                <a:lnTo>
                  <a:pt x="1025" y="1003"/>
                </a:lnTo>
                <a:lnTo>
                  <a:pt x="1009" y="1011"/>
                </a:lnTo>
                <a:lnTo>
                  <a:pt x="992" y="1018"/>
                </a:lnTo>
                <a:lnTo>
                  <a:pt x="975" y="1024"/>
                </a:lnTo>
                <a:lnTo>
                  <a:pt x="957" y="1029"/>
                </a:lnTo>
                <a:lnTo>
                  <a:pt x="938" y="1032"/>
                </a:lnTo>
                <a:lnTo>
                  <a:pt x="919" y="1034"/>
                </a:lnTo>
                <a:lnTo>
                  <a:pt x="899" y="1035"/>
                </a:lnTo>
                <a:lnTo>
                  <a:pt x="878" y="1037"/>
                </a:lnTo>
                <a:lnTo>
                  <a:pt x="857" y="1035"/>
                </a:lnTo>
                <a:lnTo>
                  <a:pt x="835" y="1034"/>
                </a:lnTo>
                <a:lnTo>
                  <a:pt x="812" y="1032"/>
                </a:lnTo>
                <a:lnTo>
                  <a:pt x="789" y="1030"/>
                </a:lnTo>
                <a:lnTo>
                  <a:pt x="767" y="1026"/>
                </a:lnTo>
                <a:lnTo>
                  <a:pt x="747" y="1019"/>
                </a:lnTo>
                <a:lnTo>
                  <a:pt x="726" y="1011"/>
                </a:lnTo>
                <a:lnTo>
                  <a:pt x="706" y="1001"/>
                </a:lnTo>
                <a:lnTo>
                  <a:pt x="688" y="988"/>
                </a:lnTo>
                <a:lnTo>
                  <a:pt x="671" y="974"/>
                </a:lnTo>
                <a:lnTo>
                  <a:pt x="653" y="959"/>
                </a:lnTo>
                <a:lnTo>
                  <a:pt x="637" y="943"/>
                </a:lnTo>
                <a:lnTo>
                  <a:pt x="611" y="944"/>
                </a:lnTo>
                <a:lnTo>
                  <a:pt x="583" y="947"/>
                </a:lnTo>
                <a:lnTo>
                  <a:pt x="558" y="949"/>
                </a:lnTo>
                <a:lnTo>
                  <a:pt x="531" y="953"/>
                </a:lnTo>
                <a:lnTo>
                  <a:pt x="506" y="957"/>
                </a:lnTo>
                <a:lnTo>
                  <a:pt x="480" y="963"/>
                </a:lnTo>
                <a:lnTo>
                  <a:pt x="455" y="969"/>
                </a:lnTo>
                <a:lnTo>
                  <a:pt x="431" y="974"/>
                </a:lnTo>
                <a:lnTo>
                  <a:pt x="407" y="982"/>
                </a:lnTo>
                <a:lnTo>
                  <a:pt x="383" y="991"/>
                </a:lnTo>
                <a:lnTo>
                  <a:pt x="358" y="999"/>
                </a:lnTo>
                <a:lnTo>
                  <a:pt x="335" y="1008"/>
                </a:lnTo>
                <a:lnTo>
                  <a:pt x="311" y="1018"/>
                </a:lnTo>
                <a:lnTo>
                  <a:pt x="288" y="1029"/>
                </a:lnTo>
                <a:lnTo>
                  <a:pt x="266" y="1040"/>
                </a:lnTo>
                <a:lnTo>
                  <a:pt x="243" y="1052"/>
                </a:lnTo>
                <a:lnTo>
                  <a:pt x="229" y="1070"/>
                </a:lnTo>
                <a:lnTo>
                  <a:pt x="213" y="1095"/>
                </a:lnTo>
                <a:lnTo>
                  <a:pt x="196" y="1125"/>
                </a:lnTo>
                <a:lnTo>
                  <a:pt x="177" y="1159"/>
                </a:lnTo>
                <a:lnTo>
                  <a:pt x="159" y="1196"/>
                </a:lnTo>
                <a:lnTo>
                  <a:pt x="139" y="1235"/>
                </a:lnTo>
                <a:lnTo>
                  <a:pt x="120" y="1275"/>
                </a:lnTo>
                <a:lnTo>
                  <a:pt x="100" y="1317"/>
                </a:lnTo>
                <a:lnTo>
                  <a:pt x="82" y="1358"/>
                </a:lnTo>
                <a:lnTo>
                  <a:pt x="63" y="1397"/>
                </a:lnTo>
                <a:lnTo>
                  <a:pt x="47" y="1435"/>
                </a:lnTo>
                <a:lnTo>
                  <a:pt x="32" y="1471"/>
                </a:lnTo>
                <a:lnTo>
                  <a:pt x="21" y="1502"/>
                </a:lnTo>
                <a:lnTo>
                  <a:pt x="10" y="1530"/>
                </a:lnTo>
                <a:lnTo>
                  <a:pt x="4" y="1552"/>
                </a:lnTo>
                <a:lnTo>
                  <a:pt x="0" y="1567"/>
                </a:lnTo>
                <a:lnTo>
                  <a:pt x="0" y="1451"/>
                </a:lnTo>
                <a:lnTo>
                  <a:pt x="10" y="1391"/>
                </a:lnTo>
                <a:lnTo>
                  <a:pt x="23" y="1336"/>
                </a:lnTo>
                <a:lnTo>
                  <a:pt x="39" y="1285"/>
                </a:lnTo>
                <a:lnTo>
                  <a:pt x="57" y="1238"/>
                </a:lnTo>
                <a:lnTo>
                  <a:pt x="77" y="1193"/>
                </a:lnTo>
                <a:lnTo>
                  <a:pt x="99" y="1150"/>
                </a:lnTo>
                <a:lnTo>
                  <a:pt x="122" y="1107"/>
                </a:lnTo>
                <a:lnTo>
                  <a:pt x="148" y="1064"/>
                </a:lnTo>
                <a:lnTo>
                  <a:pt x="169" y="1040"/>
                </a:lnTo>
                <a:lnTo>
                  <a:pt x="192" y="1018"/>
                </a:lnTo>
                <a:lnTo>
                  <a:pt x="218" y="1000"/>
                </a:lnTo>
                <a:lnTo>
                  <a:pt x="243" y="984"/>
                </a:lnTo>
                <a:lnTo>
                  <a:pt x="271" y="970"/>
                </a:lnTo>
                <a:lnTo>
                  <a:pt x="298" y="957"/>
                </a:lnTo>
                <a:lnTo>
                  <a:pt x="327" y="947"/>
                </a:lnTo>
                <a:lnTo>
                  <a:pt x="356" y="938"/>
                </a:lnTo>
                <a:lnTo>
                  <a:pt x="386" y="929"/>
                </a:lnTo>
                <a:lnTo>
                  <a:pt x="416" y="923"/>
                </a:lnTo>
                <a:lnTo>
                  <a:pt x="447" y="917"/>
                </a:lnTo>
                <a:lnTo>
                  <a:pt x="478" y="911"/>
                </a:lnTo>
                <a:lnTo>
                  <a:pt x="509" y="905"/>
                </a:lnTo>
                <a:lnTo>
                  <a:pt x="539" y="900"/>
                </a:lnTo>
                <a:lnTo>
                  <a:pt x="570" y="894"/>
                </a:lnTo>
                <a:lnTo>
                  <a:pt x="600" y="888"/>
                </a:lnTo>
                <a:lnTo>
                  <a:pt x="597" y="843"/>
                </a:lnTo>
                <a:lnTo>
                  <a:pt x="596" y="794"/>
                </a:lnTo>
                <a:lnTo>
                  <a:pt x="599" y="744"/>
                </a:lnTo>
                <a:lnTo>
                  <a:pt x="611" y="703"/>
                </a:lnTo>
                <a:lnTo>
                  <a:pt x="598" y="655"/>
                </a:lnTo>
                <a:lnTo>
                  <a:pt x="585" y="608"/>
                </a:lnTo>
                <a:lnTo>
                  <a:pt x="576" y="560"/>
                </a:lnTo>
                <a:lnTo>
                  <a:pt x="568" y="510"/>
                </a:lnTo>
                <a:lnTo>
                  <a:pt x="566" y="462"/>
                </a:lnTo>
                <a:lnTo>
                  <a:pt x="567" y="412"/>
                </a:lnTo>
                <a:lnTo>
                  <a:pt x="574" y="364"/>
                </a:lnTo>
                <a:lnTo>
                  <a:pt x="588" y="317"/>
                </a:lnTo>
                <a:lnTo>
                  <a:pt x="596" y="291"/>
                </a:lnTo>
                <a:lnTo>
                  <a:pt x="606" y="266"/>
                </a:lnTo>
                <a:lnTo>
                  <a:pt x="616" y="241"/>
                </a:lnTo>
                <a:lnTo>
                  <a:pt x="630" y="215"/>
                </a:lnTo>
                <a:lnTo>
                  <a:pt x="644" y="190"/>
                </a:lnTo>
                <a:lnTo>
                  <a:pt x="660" y="166"/>
                </a:lnTo>
                <a:lnTo>
                  <a:pt x="676" y="142"/>
                </a:lnTo>
                <a:lnTo>
                  <a:pt x="695" y="119"/>
                </a:lnTo>
                <a:lnTo>
                  <a:pt x="714" y="97"/>
                </a:lnTo>
                <a:lnTo>
                  <a:pt x="736" y="77"/>
                </a:lnTo>
                <a:lnTo>
                  <a:pt x="758" y="59"/>
                </a:lnTo>
                <a:lnTo>
                  <a:pt x="781" y="41"/>
                </a:lnTo>
                <a:lnTo>
                  <a:pt x="805" y="28"/>
                </a:lnTo>
                <a:lnTo>
                  <a:pt x="831" y="16"/>
                </a:lnTo>
                <a:lnTo>
                  <a:pt x="857" y="7"/>
                </a:lnTo>
                <a:lnTo>
                  <a:pt x="885" y="0"/>
                </a:lnTo>
                <a:lnTo>
                  <a:pt x="916" y="0"/>
                </a:lnTo>
                <a:lnTo>
                  <a:pt x="948" y="0"/>
                </a:lnTo>
                <a:lnTo>
                  <a:pt x="978" y="2"/>
                </a:lnTo>
                <a:lnTo>
                  <a:pt x="1009" y="4"/>
                </a:lnTo>
                <a:lnTo>
                  <a:pt x="1039" y="8"/>
                </a:lnTo>
                <a:lnTo>
                  <a:pt x="1069" y="14"/>
                </a:lnTo>
                <a:lnTo>
                  <a:pt x="1098" y="21"/>
                </a:lnTo>
                <a:lnTo>
                  <a:pt x="1127" y="29"/>
                </a:lnTo>
                <a:lnTo>
                  <a:pt x="1153" y="39"/>
                </a:lnTo>
                <a:lnTo>
                  <a:pt x="1180" y="52"/>
                </a:lnTo>
                <a:lnTo>
                  <a:pt x="1205" y="67"/>
                </a:lnTo>
                <a:lnTo>
                  <a:pt x="1229" y="83"/>
                </a:lnTo>
                <a:lnTo>
                  <a:pt x="1251" y="102"/>
                </a:lnTo>
                <a:lnTo>
                  <a:pt x="1272" y="123"/>
                </a:lnTo>
                <a:lnTo>
                  <a:pt x="1291" y="148"/>
                </a:lnTo>
                <a:lnTo>
                  <a:pt x="1310" y="175"/>
                </a:lnTo>
                <a:lnTo>
                  <a:pt x="1329" y="213"/>
                </a:lnTo>
                <a:lnTo>
                  <a:pt x="1346" y="253"/>
                </a:lnTo>
                <a:lnTo>
                  <a:pt x="1358" y="294"/>
                </a:lnTo>
                <a:lnTo>
                  <a:pt x="1366" y="336"/>
                </a:lnTo>
                <a:lnTo>
                  <a:pt x="1371" y="379"/>
                </a:lnTo>
                <a:lnTo>
                  <a:pt x="1373" y="421"/>
                </a:lnTo>
                <a:lnTo>
                  <a:pt x="1371" y="465"/>
                </a:lnTo>
                <a:lnTo>
                  <a:pt x="1366" y="508"/>
                </a:lnTo>
                <a:lnTo>
                  <a:pt x="1359" y="551"/>
                </a:lnTo>
                <a:lnTo>
                  <a:pt x="1349" y="593"/>
                </a:lnTo>
                <a:lnTo>
                  <a:pt x="1335" y="635"/>
                </a:lnTo>
                <a:lnTo>
                  <a:pt x="1320" y="676"/>
                </a:lnTo>
                <a:lnTo>
                  <a:pt x="1302" y="715"/>
                </a:lnTo>
                <a:lnTo>
                  <a:pt x="1282" y="752"/>
                </a:lnTo>
                <a:lnTo>
                  <a:pt x="1259" y="789"/>
                </a:lnTo>
                <a:lnTo>
                  <a:pt x="1235" y="822"/>
                </a:lnTo>
                <a:lnTo>
                  <a:pt x="1225" y="833"/>
                </a:lnTo>
                <a:lnTo>
                  <a:pt x="1214" y="842"/>
                </a:lnTo>
                <a:lnTo>
                  <a:pt x="1203" y="851"/>
                </a:lnTo>
                <a:lnTo>
                  <a:pt x="1192" y="860"/>
                </a:lnTo>
                <a:lnTo>
                  <a:pt x="1181" y="868"/>
                </a:lnTo>
                <a:lnTo>
                  <a:pt x="1169" y="878"/>
                </a:lnTo>
                <a:lnTo>
                  <a:pt x="1158" y="885"/>
                </a:lnTo>
                <a:lnTo>
                  <a:pt x="1146" y="893"/>
                </a:lnTo>
                <a:lnTo>
                  <a:pt x="1161" y="896"/>
                </a:lnTo>
                <a:lnTo>
                  <a:pt x="1175" y="900"/>
                </a:lnTo>
                <a:lnTo>
                  <a:pt x="1189" y="904"/>
                </a:lnTo>
                <a:lnTo>
                  <a:pt x="1203" y="909"/>
                </a:lnTo>
                <a:lnTo>
                  <a:pt x="1217" y="915"/>
                </a:lnTo>
                <a:lnTo>
                  <a:pt x="1230" y="920"/>
                </a:lnTo>
                <a:lnTo>
                  <a:pt x="1244" y="926"/>
                </a:lnTo>
                <a:lnTo>
                  <a:pt x="1258" y="932"/>
                </a:lnTo>
                <a:lnTo>
                  <a:pt x="1271" y="938"/>
                </a:lnTo>
                <a:lnTo>
                  <a:pt x="1284" y="943"/>
                </a:lnTo>
                <a:lnTo>
                  <a:pt x="1298" y="950"/>
                </a:lnTo>
                <a:lnTo>
                  <a:pt x="1311" y="956"/>
                </a:lnTo>
                <a:lnTo>
                  <a:pt x="1325" y="962"/>
                </a:lnTo>
                <a:lnTo>
                  <a:pt x="1339" y="966"/>
                </a:lnTo>
                <a:lnTo>
                  <a:pt x="1352" y="972"/>
                </a:lnTo>
                <a:lnTo>
                  <a:pt x="1366" y="977"/>
                </a:lnTo>
                <a:lnTo>
                  <a:pt x="1371" y="938"/>
                </a:lnTo>
                <a:lnTo>
                  <a:pt x="1374" y="901"/>
                </a:lnTo>
                <a:lnTo>
                  <a:pt x="1375" y="863"/>
                </a:lnTo>
                <a:lnTo>
                  <a:pt x="1372" y="822"/>
                </a:lnTo>
                <a:lnTo>
                  <a:pt x="1366" y="817"/>
                </a:lnTo>
                <a:lnTo>
                  <a:pt x="1361" y="812"/>
                </a:lnTo>
                <a:lnTo>
                  <a:pt x="1356" y="806"/>
                </a:lnTo>
                <a:lnTo>
                  <a:pt x="1352" y="800"/>
                </a:lnTo>
                <a:lnTo>
                  <a:pt x="1326" y="720"/>
                </a:lnTo>
                <a:lnTo>
                  <a:pt x="1410" y="745"/>
                </a:lnTo>
                <a:lnTo>
                  <a:pt x="1424" y="749"/>
                </a:lnTo>
                <a:lnTo>
                  <a:pt x="1432" y="751"/>
                </a:lnTo>
                <a:lnTo>
                  <a:pt x="1438" y="751"/>
                </a:lnTo>
                <a:lnTo>
                  <a:pt x="1443" y="744"/>
                </a:lnTo>
                <a:lnTo>
                  <a:pt x="1468" y="749"/>
                </a:lnTo>
                <a:lnTo>
                  <a:pt x="1492" y="752"/>
                </a:lnTo>
                <a:lnTo>
                  <a:pt x="1514" y="757"/>
                </a:lnTo>
                <a:lnTo>
                  <a:pt x="1534" y="759"/>
                </a:lnTo>
                <a:lnTo>
                  <a:pt x="1556" y="762"/>
                </a:lnTo>
                <a:lnTo>
                  <a:pt x="1577" y="764"/>
                </a:lnTo>
                <a:lnTo>
                  <a:pt x="1599" y="765"/>
                </a:lnTo>
                <a:lnTo>
                  <a:pt x="1621" y="764"/>
                </a:lnTo>
                <a:lnTo>
                  <a:pt x="1773" y="897"/>
                </a:lnTo>
                <a:lnTo>
                  <a:pt x="1791" y="1068"/>
                </a:lnTo>
                <a:lnTo>
                  <a:pt x="1804" y="1078"/>
                </a:lnTo>
                <a:lnTo>
                  <a:pt x="1814" y="1088"/>
                </a:lnTo>
                <a:lnTo>
                  <a:pt x="1824" y="1099"/>
                </a:lnTo>
                <a:lnTo>
                  <a:pt x="1834" y="1109"/>
                </a:lnTo>
                <a:lnTo>
                  <a:pt x="1843" y="1118"/>
                </a:lnTo>
                <a:lnTo>
                  <a:pt x="1854" y="1128"/>
                </a:lnTo>
                <a:lnTo>
                  <a:pt x="1865" y="1137"/>
                </a:lnTo>
                <a:lnTo>
                  <a:pt x="1878" y="1145"/>
                </a:lnTo>
                <a:lnTo>
                  <a:pt x="1881" y="1123"/>
                </a:lnTo>
                <a:lnTo>
                  <a:pt x="1878" y="1105"/>
                </a:lnTo>
                <a:lnTo>
                  <a:pt x="1867" y="1088"/>
                </a:lnTo>
                <a:lnTo>
                  <a:pt x="1854" y="1076"/>
                </a:lnTo>
                <a:lnTo>
                  <a:pt x="1845" y="1071"/>
                </a:lnTo>
                <a:lnTo>
                  <a:pt x="1837" y="1067"/>
                </a:lnTo>
                <a:lnTo>
                  <a:pt x="1829" y="1062"/>
                </a:lnTo>
                <a:lnTo>
                  <a:pt x="1822" y="1056"/>
                </a:lnTo>
                <a:lnTo>
                  <a:pt x="1817" y="1050"/>
                </a:lnTo>
                <a:lnTo>
                  <a:pt x="1811" y="1045"/>
                </a:lnTo>
                <a:lnTo>
                  <a:pt x="1809" y="1037"/>
                </a:lnTo>
                <a:lnTo>
                  <a:pt x="1809" y="1027"/>
                </a:lnTo>
                <a:lnTo>
                  <a:pt x="1813" y="1025"/>
                </a:lnTo>
                <a:lnTo>
                  <a:pt x="1818" y="1023"/>
                </a:lnTo>
                <a:lnTo>
                  <a:pt x="1822" y="1020"/>
                </a:lnTo>
                <a:lnTo>
                  <a:pt x="1828" y="1022"/>
                </a:lnTo>
                <a:lnTo>
                  <a:pt x="1852" y="1039"/>
                </a:lnTo>
                <a:lnTo>
                  <a:pt x="1872" y="1057"/>
                </a:lnTo>
                <a:lnTo>
                  <a:pt x="1888" y="1077"/>
                </a:lnTo>
                <a:lnTo>
                  <a:pt x="1898" y="1098"/>
                </a:lnTo>
                <a:lnTo>
                  <a:pt x="1905" y="1122"/>
                </a:lnTo>
                <a:lnTo>
                  <a:pt x="1909" y="1148"/>
                </a:lnTo>
                <a:lnTo>
                  <a:pt x="1907" y="1178"/>
                </a:lnTo>
                <a:lnTo>
                  <a:pt x="1900" y="1212"/>
                </a:lnTo>
                <a:lnTo>
                  <a:pt x="1866" y="1250"/>
                </a:lnTo>
                <a:lnTo>
                  <a:pt x="1888" y="1277"/>
                </a:lnTo>
                <a:lnTo>
                  <a:pt x="1910" y="1306"/>
                </a:lnTo>
                <a:lnTo>
                  <a:pt x="1932" y="1335"/>
                </a:lnTo>
                <a:lnTo>
                  <a:pt x="1953" y="1365"/>
                </a:lnTo>
                <a:lnTo>
                  <a:pt x="1972" y="1395"/>
                </a:lnTo>
                <a:lnTo>
                  <a:pt x="1992" y="1425"/>
                </a:lnTo>
                <a:lnTo>
                  <a:pt x="2010" y="1457"/>
                </a:lnTo>
                <a:lnTo>
                  <a:pt x="2027" y="1488"/>
                </a:lnTo>
                <a:lnTo>
                  <a:pt x="2045" y="1522"/>
                </a:lnTo>
                <a:lnTo>
                  <a:pt x="2060" y="1555"/>
                </a:lnTo>
                <a:lnTo>
                  <a:pt x="2074" y="1591"/>
                </a:lnTo>
                <a:lnTo>
                  <a:pt x="2087" y="1626"/>
                </a:lnTo>
                <a:lnTo>
                  <a:pt x="2099" y="1663"/>
                </a:lnTo>
                <a:lnTo>
                  <a:pt x="2109" y="1701"/>
                </a:lnTo>
                <a:lnTo>
                  <a:pt x="2118" y="1740"/>
                </a:lnTo>
                <a:lnTo>
                  <a:pt x="2125" y="1782"/>
                </a:lnTo>
                <a:lnTo>
                  <a:pt x="1731" y="1782"/>
                </a:lnTo>
                <a:lnTo>
                  <a:pt x="1711" y="1721"/>
                </a:lnTo>
                <a:lnTo>
                  <a:pt x="1590" y="1687"/>
                </a:lnTo>
                <a:close/>
              </a:path>
            </a:pathLst>
          </a:custGeom>
          <a:solidFill>
            <a:srgbClr val="7F26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6783388" y="4094163"/>
            <a:ext cx="527050" cy="600075"/>
          </a:xfrm>
          <a:custGeom>
            <a:avLst/>
            <a:gdLst/>
            <a:ahLst/>
            <a:cxnLst>
              <a:cxn ang="0">
                <a:pos x="373" y="20"/>
              </a:cxn>
              <a:cxn ang="0">
                <a:pos x="400" y="12"/>
              </a:cxn>
              <a:cxn ang="0">
                <a:pos x="426" y="11"/>
              </a:cxn>
              <a:cxn ang="0">
                <a:pos x="453" y="17"/>
              </a:cxn>
              <a:cxn ang="0">
                <a:pos x="478" y="27"/>
              </a:cxn>
              <a:cxn ang="0">
                <a:pos x="502" y="41"/>
              </a:cxn>
              <a:cxn ang="0">
                <a:pos x="525" y="56"/>
              </a:cxn>
              <a:cxn ang="0">
                <a:pos x="548" y="72"/>
              </a:cxn>
              <a:cxn ang="0">
                <a:pos x="597" y="120"/>
              </a:cxn>
              <a:cxn ang="0">
                <a:pos x="645" y="214"/>
              </a:cxn>
              <a:cxn ang="0">
                <a:pos x="662" y="320"/>
              </a:cxn>
              <a:cxn ang="0">
                <a:pos x="662" y="430"/>
              </a:cxn>
              <a:cxn ang="0">
                <a:pos x="653" y="525"/>
              </a:cxn>
              <a:cxn ang="0">
                <a:pos x="631" y="598"/>
              </a:cxn>
              <a:cxn ang="0">
                <a:pos x="595" y="666"/>
              </a:cxn>
              <a:cxn ang="0">
                <a:pos x="547" y="728"/>
              </a:cxn>
              <a:cxn ang="0">
                <a:pos x="517" y="722"/>
              </a:cxn>
              <a:cxn ang="0">
                <a:pos x="507" y="656"/>
              </a:cxn>
              <a:cxn ang="0">
                <a:pos x="483" y="595"/>
              </a:cxn>
              <a:cxn ang="0">
                <a:pos x="441" y="543"/>
              </a:cxn>
              <a:cxn ang="0">
                <a:pos x="398" y="513"/>
              </a:cxn>
              <a:cxn ang="0">
                <a:pos x="373" y="500"/>
              </a:cxn>
              <a:cxn ang="0">
                <a:pos x="347" y="491"/>
              </a:cxn>
              <a:cxn ang="0">
                <a:pos x="320" y="484"/>
              </a:cxn>
              <a:cxn ang="0">
                <a:pos x="292" y="481"/>
              </a:cxn>
              <a:cxn ang="0">
                <a:pos x="263" y="480"/>
              </a:cxn>
              <a:cxn ang="0">
                <a:pos x="231" y="481"/>
              </a:cxn>
              <a:cxn ang="0">
                <a:pos x="198" y="484"/>
              </a:cxn>
              <a:cxn ang="0">
                <a:pos x="159" y="491"/>
              </a:cxn>
              <a:cxn ang="0">
                <a:pos x="120" y="506"/>
              </a:cxn>
              <a:cxn ang="0">
                <a:pos x="82" y="530"/>
              </a:cxn>
              <a:cxn ang="0">
                <a:pos x="47" y="558"/>
              </a:cxn>
              <a:cxn ang="0">
                <a:pos x="9" y="511"/>
              </a:cxn>
              <a:cxn ang="0">
                <a:pos x="2" y="386"/>
              </a:cxn>
              <a:cxn ang="0">
                <a:pos x="34" y="264"/>
              </a:cxn>
              <a:cxn ang="0">
                <a:pos x="95" y="155"/>
              </a:cxn>
              <a:cxn ang="0">
                <a:pos x="145" y="94"/>
              </a:cxn>
              <a:cxn ang="0">
                <a:pos x="170" y="71"/>
              </a:cxn>
              <a:cxn ang="0">
                <a:pos x="197" y="48"/>
              </a:cxn>
              <a:cxn ang="0">
                <a:pos x="225" y="27"/>
              </a:cxn>
              <a:cxn ang="0">
                <a:pos x="252" y="11"/>
              </a:cxn>
              <a:cxn ang="0">
                <a:pos x="282" y="2"/>
              </a:cxn>
              <a:cxn ang="0">
                <a:pos x="312" y="3"/>
              </a:cxn>
              <a:cxn ang="0">
                <a:pos x="343" y="15"/>
              </a:cxn>
            </a:cxnLst>
            <a:rect l="0" t="0" r="r" b="b"/>
            <a:pathLst>
              <a:path w="665" h="756">
                <a:moveTo>
                  <a:pt x="359" y="27"/>
                </a:moveTo>
                <a:lnTo>
                  <a:pt x="373" y="20"/>
                </a:lnTo>
                <a:lnTo>
                  <a:pt x="387" y="14"/>
                </a:lnTo>
                <a:lnTo>
                  <a:pt x="400" y="12"/>
                </a:lnTo>
                <a:lnTo>
                  <a:pt x="413" y="11"/>
                </a:lnTo>
                <a:lnTo>
                  <a:pt x="426" y="11"/>
                </a:lnTo>
                <a:lnTo>
                  <a:pt x="440" y="13"/>
                </a:lnTo>
                <a:lnTo>
                  <a:pt x="453" y="17"/>
                </a:lnTo>
                <a:lnTo>
                  <a:pt x="465" y="21"/>
                </a:lnTo>
                <a:lnTo>
                  <a:pt x="478" y="27"/>
                </a:lnTo>
                <a:lnTo>
                  <a:pt x="489" y="33"/>
                </a:lnTo>
                <a:lnTo>
                  <a:pt x="502" y="41"/>
                </a:lnTo>
                <a:lnTo>
                  <a:pt x="514" y="48"/>
                </a:lnTo>
                <a:lnTo>
                  <a:pt x="525" y="56"/>
                </a:lnTo>
                <a:lnTo>
                  <a:pt x="537" y="64"/>
                </a:lnTo>
                <a:lnTo>
                  <a:pt x="548" y="72"/>
                </a:lnTo>
                <a:lnTo>
                  <a:pt x="559" y="80"/>
                </a:lnTo>
                <a:lnTo>
                  <a:pt x="597" y="120"/>
                </a:lnTo>
                <a:lnTo>
                  <a:pt x="625" y="165"/>
                </a:lnTo>
                <a:lnTo>
                  <a:pt x="645" y="214"/>
                </a:lnTo>
                <a:lnTo>
                  <a:pt x="656" y="265"/>
                </a:lnTo>
                <a:lnTo>
                  <a:pt x="662" y="320"/>
                </a:lnTo>
                <a:lnTo>
                  <a:pt x="665" y="375"/>
                </a:lnTo>
                <a:lnTo>
                  <a:pt x="662" y="430"/>
                </a:lnTo>
                <a:lnTo>
                  <a:pt x="660" y="487"/>
                </a:lnTo>
                <a:lnTo>
                  <a:pt x="653" y="525"/>
                </a:lnTo>
                <a:lnTo>
                  <a:pt x="644" y="561"/>
                </a:lnTo>
                <a:lnTo>
                  <a:pt x="631" y="598"/>
                </a:lnTo>
                <a:lnTo>
                  <a:pt x="615" y="633"/>
                </a:lnTo>
                <a:lnTo>
                  <a:pt x="595" y="666"/>
                </a:lnTo>
                <a:lnTo>
                  <a:pt x="572" y="697"/>
                </a:lnTo>
                <a:lnTo>
                  <a:pt x="547" y="728"/>
                </a:lnTo>
                <a:lnTo>
                  <a:pt x="518" y="756"/>
                </a:lnTo>
                <a:lnTo>
                  <a:pt x="517" y="722"/>
                </a:lnTo>
                <a:lnTo>
                  <a:pt x="514" y="688"/>
                </a:lnTo>
                <a:lnTo>
                  <a:pt x="507" y="656"/>
                </a:lnTo>
                <a:lnTo>
                  <a:pt x="496" y="625"/>
                </a:lnTo>
                <a:lnTo>
                  <a:pt x="483" y="595"/>
                </a:lnTo>
                <a:lnTo>
                  <a:pt x="464" y="567"/>
                </a:lnTo>
                <a:lnTo>
                  <a:pt x="441" y="543"/>
                </a:lnTo>
                <a:lnTo>
                  <a:pt x="412" y="521"/>
                </a:lnTo>
                <a:lnTo>
                  <a:pt x="398" y="513"/>
                </a:lnTo>
                <a:lnTo>
                  <a:pt x="386" y="506"/>
                </a:lnTo>
                <a:lnTo>
                  <a:pt x="373" y="500"/>
                </a:lnTo>
                <a:lnTo>
                  <a:pt x="359" y="495"/>
                </a:lnTo>
                <a:lnTo>
                  <a:pt x="347" y="491"/>
                </a:lnTo>
                <a:lnTo>
                  <a:pt x="334" y="487"/>
                </a:lnTo>
                <a:lnTo>
                  <a:pt x="320" y="484"/>
                </a:lnTo>
                <a:lnTo>
                  <a:pt x="306" y="482"/>
                </a:lnTo>
                <a:lnTo>
                  <a:pt x="292" y="481"/>
                </a:lnTo>
                <a:lnTo>
                  <a:pt x="277" y="480"/>
                </a:lnTo>
                <a:lnTo>
                  <a:pt x="263" y="480"/>
                </a:lnTo>
                <a:lnTo>
                  <a:pt x="248" y="481"/>
                </a:lnTo>
                <a:lnTo>
                  <a:pt x="231" y="481"/>
                </a:lnTo>
                <a:lnTo>
                  <a:pt x="215" y="483"/>
                </a:lnTo>
                <a:lnTo>
                  <a:pt x="198" y="484"/>
                </a:lnTo>
                <a:lnTo>
                  <a:pt x="180" y="487"/>
                </a:lnTo>
                <a:lnTo>
                  <a:pt x="159" y="491"/>
                </a:lnTo>
                <a:lnTo>
                  <a:pt x="139" y="497"/>
                </a:lnTo>
                <a:lnTo>
                  <a:pt x="120" y="506"/>
                </a:lnTo>
                <a:lnTo>
                  <a:pt x="100" y="518"/>
                </a:lnTo>
                <a:lnTo>
                  <a:pt x="82" y="530"/>
                </a:lnTo>
                <a:lnTo>
                  <a:pt x="64" y="544"/>
                </a:lnTo>
                <a:lnTo>
                  <a:pt x="47" y="558"/>
                </a:lnTo>
                <a:lnTo>
                  <a:pt x="31" y="573"/>
                </a:lnTo>
                <a:lnTo>
                  <a:pt x="9" y="511"/>
                </a:lnTo>
                <a:lnTo>
                  <a:pt x="0" y="449"/>
                </a:lnTo>
                <a:lnTo>
                  <a:pt x="2" y="386"/>
                </a:lnTo>
                <a:lnTo>
                  <a:pt x="14" y="324"/>
                </a:lnTo>
                <a:lnTo>
                  <a:pt x="34" y="264"/>
                </a:lnTo>
                <a:lnTo>
                  <a:pt x="62" y="208"/>
                </a:lnTo>
                <a:lnTo>
                  <a:pt x="95" y="155"/>
                </a:lnTo>
                <a:lnTo>
                  <a:pt x="134" y="105"/>
                </a:lnTo>
                <a:lnTo>
                  <a:pt x="145" y="94"/>
                </a:lnTo>
                <a:lnTo>
                  <a:pt x="158" y="82"/>
                </a:lnTo>
                <a:lnTo>
                  <a:pt x="170" y="71"/>
                </a:lnTo>
                <a:lnTo>
                  <a:pt x="183" y="59"/>
                </a:lnTo>
                <a:lnTo>
                  <a:pt x="197" y="48"/>
                </a:lnTo>
                <a:lnTo>
                  <a:pt x="211" y="36"/>
                </a:lnTo>
                <a:lnTo>
                  <a:pt x="225" y="27"/>
                </a:lnTo>
                <a:lnTo>
                  <a:pt x="238" y="18"/>
                </a:lnTo>
                <a:lnTo>
                  <a:pt x="252" y="11"/>
                </a:lnTo>
                <a:lnTo>
                  <a:pt x="267" y="5"/>
                </a:lnTo>
                <a:lnTo>
                  <a:pt x="282" y="2"/>
                </a:lnTo>
                <a:lnTo>
                  <a:pt x="297" y="0"/>
                </a:lnTo>
                <a:lnTo>
                  <a:pt x="312" y="3"/>
                </a:lnTo>
                <a:lnTo>
                  <a:pt x="328" y="7"/>
                </a:lnTo>
                <a:lnTo>
                  <a:pt x="343" y="15"/>
                </a:lnTo>
                <a:lnTo>
                  <a:pt x="359" y="27"/>
                </a:lnTo>
                <a:close/>
              </a:path>
            </a:pathLst>
          </a:custGeom>
          <a:solidFill>
            <a:srgbClr val="FFFF7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6888163" y="4186238"/>
            <a:ext cx="119062" cy="242887"/>
          </a:xfrm>
          <a:custGeom>
            <a:avLst/>
            <a:gdLst/>
            <a:ahLst/>
            <a:cxnLst>
              <a:cxn ang="0">
                <a:pos x="151" y="18"/>
              </a:cxn>
              <a:cxn ang="0">
                <a:pos x="125" y="48"/>
              </a:cxn>
              <a:cxn ang="0">
                <a:pos x="99" y="81"/>
              </a:cxn>
              <a:cxn ang="0">
                <a:pos x="75" y="113"/>
              </a:cxn>
              <a:cxn ang="0">
                <a:pos x="53" y="146"/>
              </a:cxn>
              <a:cxn ang="0">
                <a:pos x="36" y="181"/>
              </a:cxn>
              <a:cxn ang="0">
                <a:pos x="24" y="219"/>
              </a:cxn>
              <a:cxn ang="0">
                <a:pos x="19" y="258"/>
              </a:cxn>
              <a:cxn ang="0">
                <a:pos x="22" y="299"/>
              </a:cxn>
              <a:cxn ang="0">
                <a:pos x="15" y="304"/>
              </a:cxn>
              <a:cxn ang="0">
                <a:pos x="9" y="304"/>
              </a:cxn>
              <a:cxn ang="0">
                <a:pos x="5" y="301"/>
              </a:cxn>
              <a:cxn ang="0">
                <a:pos x="0" y="295"/>
              </a:cxn>
              <a:cxn ang="0">
                <a:pos x="0" y="251"/>
              </a:cxn>
              <a:cxn ang="0">
                <a:pos x="3" y="208"/>
              </a:cxn>
              <a:cxn ang="0">
                <a:pos x="8" y="166"/>
              </a:cxn>
              <a:cxn ang="0">
                <a:pos x="20" y="124"/>
              </a:cxn>
              <a:cxn ang="0">
                <a:pos x="36" y="86"/>
              </a:cxn>
              <a:cxn ang="0">
                <a:pos x="58" y="52"/>
              </a:cxn>
              <a:cxn ang="0">
                <a:pos x="87" y="23"/>
              </a:cxn>
              <a:cxn ang="0">
                <a:pos x="123" y="0"/>
              </a:cxn>
              <a:cxn ang="0">
                <a:pos x="132" y="2"/>
              </a:cxn>
              <a:cxn ang="0">
                <a:pos x="140" y="5"/>
              </a:cxn>
              <a:cxn ang="0">
                <a:pos x="146" y="9"/>
              </a:cxn>
              <a:cxn ang="0">
                <a:pos x="151" y="18"/>
              </a:cxn>
            </a:cxnLst>
            <a:rect l="0" t="0" r="r" b="b"/>
            <a:pathLst>
              <a:path w="151" h="304">
                <a:moveTo>
                  <a:pt x="151" y="18"/>
                </a:moveTo>
                <a:lnTo>
                  <a:pt x="125" y="48"/>
                </a:lnTo>
                <a:lnTo>
                  <a:pt x="99" y="81"/>
                </a:lnTo>
                <a:lnTo>
                  <a:pt x="75" y="113"/>
                </a:lnTo>
                <a:lnTo>
                  <a:pt x="53" y="146"/>
                </a:lnTo>
                <a:lnTo>
                  <a:pt x="36" y="181"/>
                </a:lnTo>
                <a:lnTo>
                  <a:pt x="24" y="219"/>
                </a:lnTo>
                <a:lnTo>
                  <a:pt x="19" y="258"/>
                </a:lnTo>
                <a:lnTo>
                  <a:pt x="22" y="299"/>
                </a:lnTo>
                <a:lnTo>
                  <a:pt x="15" y="304"/>
                </a:lnTo>
                <a:lnTo>
                  <a:pt x="9" y="304"/>
                </a:lnTo>
                <a:lnTo>
                  <a:pt x="5" y="301"/>
                </a:lnTo>
                <a:lnTo>
                  <a:pt x="0" y="295"/>
                </a:lnTo>
                <a:lnTo>
                  <a:pt x="0" y="251"/>
                </a:lnTo>
                <a:lnTo>
                  <a:pt x="3" y="208"/>
                </a:lnTo>
                <a:lnTo>
                  <a:pt x="8" y="166"/>
                </a:lnTo>
                <a:lnTo>
                  <a:pt x="20" y="124"/>
                </a:lnTo>
                <a:lnTo>
                  <a:pt x="36" y="86"/>
                </a:lnTo>
                <a:lnTo>
                  <a:pt x="58" y="52"/>
                </a:lnTo>
                <a:lnTo>
                  <a:pt x="87" y="23"/>
                </a:lnTo>
                <a:lnTo>
                  <a:pt x="123" y="0"/>
                </a:lnTo>
                <a:lnTo>
                  <a:pt x="132" y="2"/>
                </a:lnTo>
                <a:lnTo>
                  <a:pt x="140" y="5"/>
                </a:lnTo>
                <a:lnTo>
                  <a:pt x="146" y="9"/>
                </a:lnTo>
                <a:lnTo>
                  <a:pt x="151" y="18"/>
                </a:lnTo>
                <a:close/>
              </a:path>
            </a:pathLst>
          </a:custGeom>
          <a:solidFill>
            <a:srgbClr val="7F26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Freeform 12"/>
          <p:cNvSpPr>
            <a:spLocks/>
          </p:cNvSpPr>
          <p:nvPr/>
        </p:nvSpPr>
        <p:spPr bwMode="auto">
          <a:xfrm>
            <a:off x="6813550" y="4510088"/>
            <a:ext cx="349250" cy="317500"/>
          </a:xfrm>
          <a:custGeom>
            <a:avLst/>
            <a:gdLst/>
            <a:ahLst/>
            <a:cxnLst>
              <a:cxn ang="0">
                <a:pos x="112" y="32"/>
              </a:cxn>
              <a:cxn ang="0">
                <a:pos x="74" y="95"/>
              </a:cxn>
              <a:cxn ang="0">
                <a:pos x="55" y="168"/>
              </a:cxn>
              <a:cxn ang="0">
                <a:pos x="68" y="223"/>
              </a:cxn>
              <a:cxn ang="0">
                <a:pos x="101" y="270"/>
              </a:cxn>
              <a:cxn ang="0">
                <a:pos x="161" y="302"/>
              </a:cxn>
              <a:cxn ang="0">
                <a:pos x="233" y="308"/>
              </a:cxn>
              <a:cxn ang="0">
                <a:pos x="291" y="288"/>
              </a:cxn>
              <a:cxn ang="0">
                <a:pos x="339" y="245"/>
              </a:cxn>
              <a:cxn ang="0">
                <a:pos x="362" y="192"/>
              </a:cxn>
              <a:cxn ang="0">
                <a:pos x="359" y="135"/>
              </a:cxn>
              <a:cxn ang="0">
                <a:pos x="347" y="113"/>
              </a:cxn>
              <a:cxn ang="0">
                <a:pos x="326" y="93"/>
              </a:cxn>
              <a:cxn ang="0">
                <a:pos x="295" y="83"/>
              </a:cxn>
              <a:cxn ang="0">
                <a:pos x="243" y="84"/>
              </a:cxn>
              <a:cxn ang="0">
                <a:pos x="201" y="108"/>
              </a:cxn>
              <a:cxn ang="0">
                <a:pos x="188" y="161"/>
              </a:cxn>
              <a:cxn ang="0">
                <a:pos x="214" y="197"/>
              </a:cxn>
              <a:cxn ang="0">
                <a:pos x="241" y="200"/>
              </a:cxn>
              <a:cxn ang="0">
                <a:pos x="261" y="192"/>
              </a:cxn>
              <a:cxn ang="0">
                <a:pos x="267" y="161"/>
              </a:cxn>
              <a:cxn ang="0">
                <a:pos x="253" y="155"/>
              </a:cxn>
              <a:cxn ang="0">
                <a:pos x="228" y="175"/>
              </a:cxn>
              <a:cxn ang="0">
                <a:pos x="216" y="150"/>
              </a:cxn>
              <a:cxn ang="0">
                <a:pos x="227" y="130"/>
              </a:cxn>
              <a:cxn ang="0">
                <a:pos x="249" y="120"/>
              </a:cxn>
              <a:cxn ang="0">
                <a:pos x="272" y="115"/>
              </a:cxn>
              <a:cxn ang="0">
                <a:pos x="296" y="122"/>
              </a:cxn>
              <a:cxn ang="0">
                <a:pos x="316" y="139"/>
              </a:cxn>
              <a:cxn ang="0">
                <a:pos x="322" y="176"/>
              </a:cxn>
              <a:cxn ang="0">
                <a:pos x="303" y="223"/>
              </a:cxn>
              <a:cxn ang="0">
                <a:pos x="248" y="259"/>
              </a:cxn>
              <a:cxn ang="0">
                <a:pos x="184" y="261"/>
              </a:cxn>
              <a:cxn ang="0">
                <a:pos x="134" y="237"/>
              </a:cxn>
              <a:cxn ang="0">
                <a:pos x="109" y="194"/>
              </a:cxn>
              <a:cxn ang="0">
                <a:pos x="105" y="145"/>
              </a:cxn>
              <a:cxn ang="0">
                <a:pos x="128" y="91"/>
              </a:cxn>
              <a:cxn ang="0">
                <a:pos x="170" y="39"/>
              </a:cxn>
              <a:cxn ang="0">
                <a:pos x="228" y="14"/>
              </a:cxn>
              <a:cxn ang="0">
                <a:pos x="273" y="16"/>
              </a:cxn>
              <a:cxn ang="0">
                <a:pos x="314" y="26"/>
              </a:cxn>
              <a:cxn ang="0">
                <a:pos x="351" y="46"/>
              </a:cxn>
              <a:cxn ang="0">
                <a:pos x="385" y="75"/>
              </a:cxn>
              <a:cxn ang="0">
                <a:pos x="412" y="113"/>
              </a:cxn>
              <a:cxn ang="0">
                <a:pos x="440" y="208"/>
              </a:cxn>
              <a:cxn ang="0">
                <a:pos x="407" y="307"/>
              </a:cxn>
              <a:cxn ang="0">
                <a:pos x="362" y="350"/>
              </a:cxn>
              <a:cxn ang="0">
                <a:pos x="312" y="380"/>
              </a:cxn>
              <a:cxn ang="0">
                <a:pos x="256" y="396"/>
              </a:cxn>
              <a:cxn ang="0">
                <a:pos x="187" y="396"/>
              </a:cxn>
              <a:cxn ang="0">
                <a:pos x="105" y="382"/>
              </a:cxn>
              <a:cxn ang="0">
                <a:pos x="32" y="326"/>
              </a:cxn>
              <a:cxn ang="0">
                <a:pos x="3" y="250"/>
              </a:cxn>
              <a:cxn ang="0">
                <a:pos x="1" y="164"/>
              </a:cxn>
              <a:cxn ang="0">
                <a:pos x="28" y="88"/>
              </a:cxn>
              <a:cxn ang="0">
                <a:pos x="82" y="30"/>
              </a:cxn>
              <a:cxn ang="0">
                <a:pos x="116" y="11"/>
              </a:cxn>
              <a:cxn ang="0">
                <a:pos x="135" y="4"/>
              </a:cxn>
              <a:cxn ang="0">
                <a:pos x="154" y="0"/>
              </a:cxn>
            </a:cxnLst>
            <a:rect l="0" t="0" r="r" b="b"/>
            <a:pathLst>
              <a:path w="440" h="398">
                <a:moveTo>
                  <a:pt x="154" y="0"/>
                </a:moveTo>
                <a:lnTo>
                  <a:pt x="131" y="15"/>
                </a:lnTo>
                <a:lnTo>
                  <a:pt x="112" y="32"/>
                </a:lnTo>
                <a:lnTo>
                  <a:pt x="97" y="52"/>
                </a:lnTo>
                <a:lnTo>
                  <a:pt x="84" y="72"/>
                </a:lnTo>
                <a:lnTo>
                  <a:pt x="74" y="95"/>
                </a:lnTo>
                <a:lnTo>
                  <a:pt x="66" y="118"/>
                </a:lnTo>
                <a:lnTo>
                  <a:pt x="60" y="144"/>
                </a:lnTo>
                <a:lnTo>
                  <a:pt x="55" y="168"/>
                </a:lnTo>
                <a:lnTo>
                  <a:pt x="56" y="188"/>
                </a:lnTo>
                <a:lnTo>
                  <a:pt x="61" y="206"/>
                </a:lnTo>
                <a:lnTo>
                  <a:pt x="68" y="223"/>
                </a:lnTo>
                <a:lnTo>
                  <a:pt x="77" y="241"/>
                </a:lnTo>
                <a:lnTo>
                  <a:pt x="89" y="255"/>
                </a:lnTo>
                <a:lnTo>
                  <a:pt x="101" y="270"/>
                </a:lnTo>
                <a:lnTo>
                  <a:pt x="116" y="283"/>
                </a:lnTo>
                <a:lnTo>
                  <a:pt x="132" y="295"/>
                </a:lnTo>
                <a:lnTo>
                  <a:pt x="161" y="302"/>
                </a:lnTo>
                <a:lnTo>
                  <a:pt x="187" y="306"/>
                </a:lnTo>
                <a:lnTo>
                  <a:pt x="211" y="308"/>
                </a:lnTo>
                <a:lnTo>
                  <a:pt x="233" y="308"/>
                </a:lnTo>
                <a:lnTo>
                  <a:pt x="253" y="305"/>
                </a:lnTo>
                <a:lnTo>
                  <a:pt x="273" y="298"/>
                </a:lnTo>
                <a:lnTo>
                  <a:pt x="291" y="288"/>
                </a:lnTo>
                <a:lnTo>
                  <a:pt x="310" y="274"/>
                </a:lnTo>
                <a:lnTo>
                  <a:pt x="326" y="260"/>
                </a:lnTo>
                <a:lnTo>
                  <a:pt x="339" y="245"/>
                </a:lnTo>
                <a:lnTo>
                  <a:pt x="349" y="228"/>
                </a:lnTo>
                <a:lnTo>
                  <a:pt x="357" y="211"/>
                </a:lnTo>
                <a:lnTo>
                  <a:pt x="362" y="192"/>
                </a:lnTo>
                <a:lnTo>
                  <a:pt x="364" y="174"/>
                </a:lnTo>
                <a:lnTo>
                  <a:pt x="363" y="154"/>
                </a:lnTo>
                <a:lnTo>
                  <a:pt x="359" y="135"/>
                </a:lnTo>
                <a:lnTo>
                  <a:pt x="356" y="126"/>
                </a:lnTo>
                <a:lnTo>
                  <a:pt x="352" y="120"/>
                </a:lnTo>
                <a:lnTo>
                  <a:pt x="347" y="113"/>
                </a:lnTo>
                <a:lnTo>
                  <a:pt x="341" y="106"/>
                </a:lnTo>
                <a:lnTo>
                  <a:pt x="334" y="99"/>
                </a:lnTo>
                <a:lnTo>
                  <a:pt x="326" y="93"/>
                </a:lnTo>
                <a:lnTo>
                  <a:pt x="319" y="88"/>
                </a:lnTo>
                <a:lnTo>
                  <a:pt x="312" y="84"/>
                </a:lnTo>
                <a:lnTo>
                  <a:pt x="295" y="83"/>
                </a:lnTo>
                <a:lnTo>
                  <a:pt x="278" y="82"/>
                </a:lnTo>
                <a:lnTo>
                  <a:pt x="260" y="82"/>
                </a:lnTo>
                <a:lnTo>
                  <a:pt x="243" y="84"/>
                </a:lnTo>
                <a:lnTo>
                  <a:pt x="227" y="88"/>
                </a:lnTo>
                <a:lnTo>
                  <a:pt x="213" y="97"/>
                </a:lnTo>
                <a:lnTo>
                  <a:pt x="201" y="108"/>
                </a:lnTo>
                <a:lnTo>
                  <a:pt x="192" y="124"/>
                </a:lnTo>
                <a:lnTo>
                  <a:pt x="189" y="144"/>
                </a:lnTo>
                <a:lnTo>
                  <a:pt x="188" y="161"/>
                </a:lnTo>
                <a:lnTo>
                  <a:pt x="192" y="178"/>
                </a:lnTo>
                <a:lnTo>
                  <a:pt x="204" y="192"/>
                </a:lnTo>
                <a:lnTo>
                  <a:pt x="214" y="197"/>
                </a:lnTo>
                <a:lnTo>
                  <a:pt x="223" y="199"/>
                </a:lnTo>
                <a:lnTo>
                  <a:pt x="233" y="200"/>
                </a:lnTo>
                <a:lnTo>
                  <a:pt x="241" y="200"/>
                </a:lnTo>
                <a:lnTo>
                  <a:pt x="248" y="199"/>
                </a:lnTo>
                <a:lnTo>
                  <a:pt x="254" y="196"/>
                </a:lnTo>
                <a:lnTo>
                  <a:pt x="261" y="192"/>
                </a:lnTo>
                <a:lnTo>
                  <a:pt x="269" y="186"/>
                </a:lnTo>
                <a:lnTo>
                  <a:pt x="269" y="174"/>
                </a:lnTo>
                <a:lnTo>
                  <a:pt x="267" y="161"/>
                </a:lnTo>
                <a:lnTo>
                  <a:pt x="263" y="150"/>
                </a:lnTo>
                <a:lnTo>
                  <a:pt x="254" y="139"/>
                </a:lnTo>
                <a:lnTo>
                  <a:pt x="253" y="155"/>
                </a:lnTo>
                <a:lnTo>
                  <a:pt x="249" y="167"/>
                </a:lnTo>
                <a:lnTo>
                  <a:pt x="241" y="174"/>
                </a:lnTo>
                <a:lnTo>
                  <a:pt x="228" y="175"/>
                </a:lnTo>
                <a:lnTo>
                  <a:pt x="221" y="168"/>
                </a:lnTo>
                <a:lnTo>
                  <a:pt x="218" y="160"/>
                </a:lnTo>
                <a:lnTo>
                  <a:pt x="216" y="150"/>
                </a:lnTo>
                <a:lnTo>
                  <a:pt x="216" y="139"/>
                </a:lnTo>
                <a:lnTo>
                  <a:pt x="221" y="133"/>
                </a:lnTo>
                <a:lnTo>
                  <a:pt x="227" y="130"/>
                </a:lnTo>
                <a:lnTo>
                  <a:pt x="234" y="125"/>
                </a:lnTo>
                <a:lnTo>
                  <a:pt x="241" y="122"/>
                </a:lnTo>
                <a:lnTo>
                  <a:pt x="249" y="120"/>
                </a:lnTo>
                <a:lnTo>
                  <a:pt x="256" y="117"/>
                </a:lnTo>
                <a:lnTo>
                  <a:pt x="264" y="116"/>
                </a:lnTo>
                <a:lnTo>
                  <a:pt x="272" y="115"/>
                </a:lnTo>
                <a:lnTo>
                  <a:pt x="280" y="116"/>
                </a:lnTo>
                <a:lnTo>
                  <a:pt x="288" y="118"/>
                </a:lnTo>
                <a:lnTo>
                  <a:pt x="296" y="122"/>
                </a:lnTo>
                <a:lnTo>
                  <a:pt x="304" y="126"/>
                </a:lnTo>
                <a:lnTo>
                  <a:pt x="311" y="132"/>
                </a:lnTo>
                <a:lnTo>
                  <a:pt x="316" y="139"/>
                </a:lnTo>
                <a:lnTo>
                  <a:pt x="320" y="147"/>
                </a:lnTo>
                <a:lnTo>
                  <a:pt x="321" y="155"/>
                </a:lnTo>
                <a:lnTo>
                  <a:pt x="322" y="176"/>
                </a:lnTo>
                <a:lnTo>
                  <a:pt x="319" y="193"/>
                </a:lnTo>
                <a:lnTo>
                  <a:pt x="311" y="209"/>
                </a:lnTo>
                <a:lnTo>
                  <a:pt x="303" y="223"/>
                </a:lnTo>
                <a:lnTo>
                  <a:pt x="286" y="239"/>
                </a:lnTo>
                <a:lnTo>
                  <a:pt x="267" y="252"/>
                </a:lnTo>
                <a:lnTo>
                  <a:pt x="248" y="259"/>
                </a:lnTo>
                <a:lnTo>
                  <a:pt x="227" y="264"/>
                </a:lnTo>
                <a:lnTo>
                  <a:pt x="205" y="265"/>
                </a:lnTo>
                <a:lnTo>
                  <a:pt x="184" y="261"/>
                </a:lnTo>
                <a:lnTo>
                  <a:pt x="165" y="257"/>
                </a:lnTo>
                <a:lnTo>
                  <a:pt x="146" y="249"/>
                </a:lnTo>
                <a:lnTo>
                  <a:pt x="134" y="237"/>
                </a:lnTo>
                <a:lnTo>
                  <a:pt x="123" y="223"/>
                </a:lnTo>
                <a:lnTo>
                  <a:pt x="115" y="209"/>
                </a:lnTo>
                <a:lnTo>
                  <a:pt x="109" y="194"/>
                </a:lnTo>
                <a:lnTo>
                  <a:pt x="106" y="178"/>
                </a:lnTo>
                <a:lnTo>
                  <a:pt x="104" y="162"/>
                </a:lnTo>
                <a:lnTo>
                  <a:pt x="105" y="145"/>
                </a:lnTo>
                <a:lnTo>
                  <a:pt x="108" y="128"/>
                </a:lnTo>
                <a:lnTo>
                  <a:pt x="116" y="109"/>
                </a:lnTo>
                <a:lnTo>
                  <a:pt x="128" y="91"/>
                </a:lnTo>
                <a:lnTo>
                  <a:pt x="140" y="72"/>
                </a:lnTo>
                <a:lnTo>
                  <a:pt x="154" y="55"/>
                </a:lnTo>
                <a:lnTo>
                  <a:pt x="170" y="39"/>
                </a:lnTo>
                <a:lnTo>
                  <a:pt x="189" y="26"/>
                </a:lnTo>
                <a:lnTo>
                  <a:pt x="207" y="18"/>
                </a:lnTo>
                <a:lnTo>
                  <a:pt x="228" y="14"/>
                </a:lnTo>
                <a:lnTo>
                  <a:pt x="243" y="14"/>
                </a:lnTo>
                <a:lnTo>
                  <a:pt x="258" y="15"/>
                </a:lnTo>
                <a:lnTo>
                  <a:pt x="273" y="16"/>
                </a:lnTo>
                <a:lnTo>
                  <a:pt x="287" y="18"/>
                </a:lnTo>
                <a:lnTo>
                  <a:pt x="301" y="23"/>
                </a:lnTo>
                <a:lnTo>
                  <a:pt x="314" y="26"/>
                </a:lnTo>
                <a:lnTo>
                  <a:pt x="327" y="32"/>
                </a:lnTo>
                <a:lnTo>
                  <a:pt x="340" y="39"/>
                </a:lnTo>
                <a:lnTo>
                  <a:pt x="351" y="46"/>
                </a:lnTo>
                <a:lnTo>
                  <a:pt x="364" y="55"/>
                </a:lnTo>
                <a:lnTo>
                  <a:pt x="374" y="64"/>
                </a:lnTo>
                <a:lnTo>
                  <a:pt x="385" y="75"/>
                </a:lnTo>
                <a:lnTo>
                  <a:pt x="395" y="86"/>
                </a:lnTo>
                <a:lnTo>
                  <a:pt x="404" y="99"/>
                </a:lnTo>
                <a:lnTo>
                  <a:pt x="412" y="113"/>
                </a:lnTo>
                <a:lnTo>
                  <a:pt x="420" y="128"/>
                </a:lnTo>
                <a:lnTo>
                  <a:pt x="434" y="167"/>
                </a:lnTo>
                <a:lnTo>
                  <a:pt x="440" y="208"/>
                </a:lnTo>
                <a:lnTo>
                  <a:pt x="435" y="250"/>
                </a:lnTo>
                <a:lnTo>
                  <a:pt x="420" y="290"/>
                </a:lnTo>
                <a:lnTo>
                  <a:pt x="407" y="307"/>
                </a:lnTo>
                <a:lnTo>
                  <a:pt x="392" y="323"/>
                </a:lnTo>
                <a:lnTo>
                  <a:pt x="377" y="337"/>
                </a:lnTo>
                <a:lnTo>
                  <a:pt x="362" y="350"/>
                </a:lnTo>
                <a:lnTo>
                  <a:pt x="347" y="361"/>
                </a:lnTo>
                <a:lnTo>
                  <a:pt x="329" y="372"/>
                </a:lnTo>
                <a:lnTo>
                  <a:pt x="312" y="380"/>
                </a:lnTo>
                <a:lnTo>
                  <a:pt x="295" y="387"/>
                </a:lnTo>
                <a:lnTo>
                  <a:pt x="275" y="391"/>
                </a:lnTo>
                <a:lnTo>
                  <a:pt x="256" y="396"/>
                </a:lnTo>
                <a:lnTo>
                  <a:pt x="234" y="397"/>
                </a:lnTo>
                <a:lnTo>
                  <a:pt x="211" y="398"/>
                </a:lnTo>
                <a:lnTo>
                  <a:pt x="187" y="396"/>
                </a:lnTo>
                <a:lnTo>
                  <a:pt x="161" y="394"/>
                </a:lnTo>
                <a:lnTo>
                  <a:pt x="134" y="389"/>
                </a:lnTo>
                <a:lnTo>
                  <a:pt x="105" y="382"/>
                </a:lnTo>
                <a:lnTo>
                  <a:pt x="75" y="366"/>
                </a:lnTo>
                <a:lnTo>
                  <a:pt x="51" y="348"/>
                </a:lnTo>
                <a:lnTo>
                  <a:pt x="32" y="326"/>
                </a:lnTo>
                <a:lnTo>
                  <a:pt x="18" y="303"/>
                </a:lnTo>
                <a:lnTo>
                  <a:pt x="9" y="277"/>
                </a:lnTo>
                <a:lnTo>
                  <a:pt x="3" y="250"/>
                </a:lnTo>
                <a:lnTo>
                  <a:pt x="0" y="222"/>
                </a:lnTo>
                <a:lnTo>
                  <a:pt x="0" y="192"/>
                </a:lnTo>
                <a:lnTo>
                  <a:pt x="1" y="164"/>
                </a:lnTo>
                <a:lnTo>
                  <a:pt x="7" y="138"/>
                </a:lnTo>
                <a:lnTo>
                  <a:pt x="16" y="113"/>
                </a:lnTo>
                <a:lnTo>
                  <a:pt x="28" y="88"/>
                </a:lnTo>
                <a:lnTo>
                  <a:pt x="43" y="67"/>
                </a:lnTo>
                <a:lnTo>
                  <a:pt x="61" y="47"/>
                </a:lnTo>
                <a:lnTo>
                  <a:pt x="82" y="30"/>
                </a:lnTo>
                <a:lnTo>
                  <a:pt x="105" y="16"/>
                </a:lnTo>
                <a:lnTo>
                  <a:pt x="110" y="14"/>
                </a:lnTo>
                <a:lnTo>
                  <a:pt x="116" y="11"/>
                </a:lnTo>
                <a:lnTo>
                  <a:pt x="123" y="9"/>
                </a:lnTo>
                <a:lnTo>
                  <a:pt x="129" y="6"/>
                </a:lnTo>
                <a:lnTo>
                  <a:pt x="135" y="4"/>
                </a:lnTo>
                <a:lnTo>
                  <a:pt x="142" y="2"/>
                </a:lnTo>
                <a:lnTo>
                  <a:pt x="147" y="1"/>
                </a:lnTo>
                <a:lnTo>
                  <a:pt x="154" y="0"/>
                </a:lnTo>
                <a:close/>
              </a:path>
            </a:pathLst>
          </a:custGeom>
          <a:solidFill>
            <a:srgbClr val="FFFF7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7378700" y="4657725"/>
            <a:ext cx="371475" cy="344488"/>
          </a:xfrm>
          <a:custGeom>
            <a:avLst/>
            <a:gdLst/>
            <a:ahLst/>
            <a:cxnLst>
              <a:cxn ang="0">
                <a:pos x="468" y="394"/>
              </a:cxn>
              <a:cxn ang="0">
                <a:pos x="458" y="399"/>
              </a:cxn>
              <a:cxn ang="0">
                <a:pos x="450" y="403"/>
              </a:cxn>
              <a:cxn ang="0">
                <a:pos x="445" y="408"/>
              </a:cxn>
              <a:cxn ang="0">
                <a:pos x="439" y="412"/>
              </a:cxn>
              <a:cxn ang="0">
                <a:pos x="435" y="417"/>
              </a:cxn>
              <a:cxn ang="0">
                <a:pos x="432" y="423"/>
              </a:cxn>
              <a:cxn ang="0">
                <a:pos x="428" y="429"/>
              </a:cxn>
              <a:cxn ang="0">
                <a:pos x="426" y="435"/>
              </a:cxn>
              <a:cxn ang="0">
                <a:pos x="108" y="130"/>
              </a:cxn>
              <a:cxn ang="0">
                <a:pos x="107" y="119"/>
              </a:cxn>
              <a:cxn ang="0">
                <a:pos x="104" y="107"/>
              </a:cxn>
              <a:cxn ang="0">
                <a:pos x="99" y="97"/>
              </a:cxn>
              <a:cxn ang="0">
                <a:pos x="92" y="86"/>
              </a:cxn>
              <a:cxn ang="0">
                <a:pos x="84" y="77"/>
              </a:cxn>
              <a:cxn ang="0">
                <a:pos x="76" y="70"/>
              </a:cxn>
              <a:cxn ang="0">
                <a:pos x="66" y="63"/>
              </a:cxn>
              <a:cxn ang="0">
                <a:pos x="55" y="59"/>
              </a:cxn>
              <a:cxn ang="0">
                <a:pos x="47" y="55"/>
              </a:cxn>
              <a:cxn ang="0">
                <a:pos x="38" y="52"/>
              </a:cxn>
              <a:cxn ang="0">
                <a:pos x="28" y="48"/>
              </a:cxn>
              <a:cxn ang="0">
                <a:pos x="20" y="44"/>
              </a:cxn>
              <a:cxn ang="0">
                <a:pos x="11" y="39"/>
              </a:cxn>
              <a:cxn ang="0">
                <a:pos x="5" y="32"/>
              </a:cxn>
              <a:cxn ang="0">
                <a:pos x="1" y="24"/>
              </a:cxn>
              <a:cxn ang="0">
                <a:pos x="0" y="15"/>
              </a:cxn>
              <a:cxn ang="0">
                <a:pos x="7" y="5"/>
              </a:cxn>
              <a:cxn ang="0">
                <a:pos x="16" y="0"/>
              </a:cxn>
              <a:cxn ang="0">
                <a:pos x="25" y="0"/>
              </a:cxn>
              <a:cxn ang="0">
                <a:pos x="35" y="4"/>
              </a:cxn>
              <a:cxn ang="0">
                <a:pos x="44" y="9"/>
              </a:cxn>
              <a:cxn ang="0">
                <a:pos x="49" y="14"/>
              </a:cxn>
              <a:cxn ang="0">
                <a:pos x="54" y="17"/>
              </a:cxn>
              <a:cxn ang="0">
                <a:pos x="55" y="17"/>
              </a:cxn>
              <a:cxn ang="0">
                <a:pos x="61" y="28"/>
              </a:cxn>
              <a:cxn ang="0">
                <a:pos x="68" y="38"/>
              </a:cxn>
              <a:cxn ang="0">
                <a:pos x="76" y="46"/>
              </a:cxn>
              <a:cxn ang="0">
                <a:pos x="83" y="54"/>
              </a:cxn>
              <a:cxn ang="0">
                <a:pos x="91" y="61"/>
              </a:cxn>
              <a:cxn ang="0">
                <a:pos x="100" y="68"/>
              </a:cxn>
              <a:cxn ang="0">
                <a:pos x="108" y="74"/>
              </a:cxn>
              <a:cxn ang="0">
                <a:pos x="117" y="80"/>
              </a:cxn>
              <a:cxn ang="0">
                <a:pos x="468" y="394"/>
              </a:cxn>
            </a:cxnLst>
            <a:rect l="0" t="0" r="r" b="b"/>
            <a:pathLst>
              <a:path w="468" h="435">
                <a:moveTo>
                  <a:pt x="468" y="394"/>
                </a:moveTo>
                <a:lnTo>
                  <a:pt x="458" y="399"/>
                </a:lnTo>
                <a:lnTo>
                  <a:pt x="450" y="403"/>
                </a:lnTo>
                <a:lnTo>
                  <a:pt x="445" y="408"/>
                </a:lnTo>
                <a:lnTo>
                  <a:pt x="439" y="412"/>
                </a:lnTo>
                <a:lnTo>
                  <a:pt x="435" y="417"/>
                </a:lnTo>
                <a:lnTo>
                  <a:pt x="432" y="423"/>
                </a:lnTo>
                <a:lnTo>
                  <a:pt x="428" y="429"/>
                </a:lnTo>
                <a:lnTo>
                  <a:pt x="426" y="435"/>
                </a:lnTo>
                <a:lnTo>
                  <a:pt x="108" y="130"/>
                </a:lnTo>
                <a:lnTo>
                  <a:pt x="107" y="119"/>
                </a:lnTo>
                <a:lnTo>
                  <a:pt x="104" y="107"/>
                </a:lnTo>
                <a:lnTo>
                  <a:pt x="99" y="97"/>
                </a:lnTo>
                <a:lnTo>
                  <a:pt x="92" y="86"/>
                </a:lnTo>
                <a:lnTo>
                  <a:pt x="84" y="77"/>
                </a:lnTo>
                <a:lnTo>
                  <a:pt x="76" y="70"/>
                </a:lnTo>
                <a:lnTo>
                  <a:pt x="66" y="63"/>
                </a:lnTo>
                <a:lnTo>
                  <a:pt x="55" y="59"/>
                </a:lnTo>
                <a:lnTo>
                  <a:pt x="47" y="55"/>
                </a:lnTo>
                <a:lnTo>
                  <a:pt x="38" y="52"/>
                </a:lnTo>
                <a:lnTo>
                  <a:pt x="28" y="48"/>
                </a:lnTo>
                <a:lnTo>
                  <a:pt x="20" y="44"/>
                </a:lnTo>
                <a:lnTo>
                  <a:pt x="11" y="39"/>
                </a:lnTo>
                <a:lnTo>
                  <a:pt x="5" y="32"/>
                </a:lnTo>
                <a:lnTo>
                  <a:pt x="1" y="24"/>
                </a:lnTo>
                <a:lnTo>
                  <a:pt x="0" y="15"/>
                </a:lnTo>
                <a:lnTo>
                  <a:pt x="7" y="5"/>
                </a:lnTo>
                <a:lnTo>
                  <a:pt x="16" y="0"/>
                </a:lnTo>
                <a:lnTo>
                  <a:pt x="25" y="0"/>
                </a:lnTo>
                <a:lnTo>
                  <a:pt x="35" y="4"/>
                </a:lnTo>
                <a:lnTo>
                  <a:pt x="44" y="9"/>
                </a:lnTo>
                <a:lnTo>
                  <a:pt x="49" y="14"/>
                </a:lnTo>
                <a:lnTo>
                  <a:pt x="54" y="17"/>
                </a:lnTo>
                <a:lnTo>
                  <a:pt x="55" y="17"/>
                </a:lnTo>
                <a:lnTo>
                  <a:pt x="61" y="28"/>
                </a:lnTo>
                <a:lnTo>
                  <a:pt x="68" y="38"/>
                </a:lnTo>
                <a:lnTo>
                  <a:pt x="76" y="46"/>
                </a:lnTo>
                <a:lnTo>
                  <a:pt x="83" y="54"/>
                </a:lnTo>
                <a:lnTo>
                  <a:pt x="91" y="61"/>
                </a:lnTo>
                <a:lnTo>
                  <a:pt x="100" y="68"/>
                </a:lnTo>
                <a:lnTo>
                  <a:pt x="108" y="74"/>
                </a:lnTo>
                <a:lnTo>
                  <a:pt x="117" y="80"/>
                </a:lnTo>
                <a:lnTo>
                  <a:pt x="468" y="39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Freeform 14"/>
          <p:cNvSpPr>
            <a:spLocks/>
          </p:cNvSpPr>
          <p:nvPr/>
        </p:nvSpPr>
        <p:spPr bwMode="auto">
          <a:xfrm>
            <a:off x="7473950" y="4673600"/>
            <a:ext cx="195263" cy="182563"/>
          </a:xfrm>
          <a:custGeom>
            <a:avLst/>
            <a:gdLst/>
            <a:ahLst/>
            <a:cxnLst>
              <a:cxn ang="0">
                <a:pos x="245" y="130"/>
              </a:cxn>
              <a:cxn ang="0">
                <a:pos x="243" y="228"/>
              </a:cxn>
              <a:cxn ang="0">
                <a:pos x="223" y="211"/>
              </a:cxn>
              <a:cxn ang="0">
                <a:pos x="201" y="193"/>
              </a:cxn>
              <a:cxn ang="0">
                <a:pos x="178" y="176"/>
              </a:cxn>
              <a:cxn ang="0">
                <a:pos x="158" y="158"/>
              </a:cxn>
              <a:cxn ang="0">
                <a:pos x="139" y="139"/>
              </a:cxn>
              <a:cxn ang="0">
                <a:pos x="124" y="117"/>
              </a:cxn>
              <a:cxn ang="0">
                <a:pos x="116" y="92"/>
              </a:cxn>
              <a:cxn ang="0">
                <a:pos x="115" y="64"/>
              </a:cxn>
              <a:cxn ang="0">
                <a:pos x="109" y="59"/>
              </a:cxn>
              <a:cxn ang="0">
                <a:pos x="101" y="56"/>
              </a:cxn>
              <a:cxn ang="0">
                <a:pos x="93" y="56"/>
              </a:cxn>
              <a:cxn ang="0">
                <a:pos x="84" y="55"/>
              </a:cxn>
              <a:cxn ang="0">
                <a:pos x="69" y="52"/>
              </a:cxn>
              <a:cxn ang="0">
                <a:pos x="55" y="49"/>
              </a:cxn>
              <a:cxn ang="0">
                <a:pos x="41" y="45"/>
              </a:cxn>
              <a:cxn ang="0">
                <a:pos x="30" y="40"/>
              </a:cxn>
              <a:cxn ang="0">
                <a:pos x="19" y="33"/>
              </a:cxn>
              <a:cxn ang="0">
                <a:pos x="10" y="25"/>
              </a:cxn>
              <a:cxn ang="0">
                <a:pos x="4" y="14"/>
              </a:cxn>
              <a:cxn ang="0">
                <a:pos x="0" y="0"/>
              </a:cxn>
              <a:cxn ang="0">
                <a:pos x="113" y="15"/>
              </a:cxn>
              <a:cxn ang="0">
                <a:pos x="245" y="130"/>
              </a:cxn>
            </a:cxnLst>
            <a:rect l="0" t="0" r="r" b="b"/>
            <a:pathLst>
              <a:path w="245" h="228">
                <a:moveTo>
                  <a:pt x="245" y="130"/>
                </a:moveTo>
                <a:lnTo>
                  <a:pt x="243" y="228"/>
                </a:lnTo>
                <a:lnTo>
                  <a:pt x="223" y="211"/>
                </a:lnTo>
                <a:lnTo>
                  <a:pt x="201" y="193"/>
                </a:lnTo>
                <a:lnTo>
                  <a:pt x="178" y="176"/>
                </a:lnTo>
                <a:lnTo>
                  <a:pt x="158" y="158"/>
                </a:lnTo>
                <a:lnTo>
                  <a:pt x="139" y="139"/>
                </a:lnTo>
                <a:lnTo>
                  <a:pt x="124" y="117"/>
                </a:lnTo>
                <a:lnTo>
                  <a:pt x="116" y="92"/>
                </a:lnTo>
                <a:lnTo>
                  <a:pt x="115" y="64"/>
                </a:lnTo>
                <a:lnTo>
                  <a:pt x="109" y="59"/>
                </a:lnTo>
                <a:lnTo>
                  <a:pt x="101" y="56"/>
                </a:lnTo>
                <a:lnTo>
                  <a:pt x="93" y="56"/>
                </a:lnTo>
                <a:lnTo>
                  <a:pt x="84" y="55"/>
                </a:lnTo>
                <a:lnTo>
                  <a:pt x="69" y="52"/>
                </a:lnTo>
                <a:lnTo>
                  <a:pt x="55" y="49"/>
                </a:lnTo>
                <a:lnTo>
                  <a:pt x="41" y="45"/>
                </a:lnTo>
                <a:lnTo>
                  <a:pt x="30" y="40"/>
                </a:lnTo>
                <a:lnTo>
                  <a:pt x="19" y="33"/>
                </a:lnTo>
                <a:lnTo>
                  <a:pt x="10" y="25"/>
                </a:lnTo>
                <a:lnTo>
                  <a:pt x="4" y="14"/>
                </a:lnTo>
                <a:lnTo>
                  <a:pt x="0" y="0"/>
                </a:lnTo>
                <a:lnTo>
                  <a:pt x="113" y="15"/>
                </a:lnTo>
                <a:lnTo>
                  <a:pt x="245" y="130"/>
                </a:lnTo>
                <a:close/>
              </a:path>
            </a:pathLst>
          </a:custGeom>
          <a:solidFill>
            <a:srgbClr val="E5A5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Freeform 15"/>
          <p:cNvSpPr>
            <a:spLocks/>
          </p:cNvSpPr>
          <p:nvPr/>
        </p:nvSpPr>
        <p:spPr bwMode="auto">
          <a:xfrm>
            <a:off x="7408863" y="4730750"/>
            <a:ext cx="266700" cy="292100"/>
          </a:xfrm>
          <a:custGeom>
            <a:avLst/>
            <a:gdLst/>
            <a:ahLst/>
            <a:cxnLst>
              <a:cxn ang="0">
                <a:pos x="31" y="19"/>
              </a:cxn>
              <a:cxn ang="0">
                <a:pos x="32" y="54"/>
              </a:cxn>
              <a:cxn ang="0">
                <a:pos x="38" y="88"/>
              </a:cxn>
              <a:cxn ang="0">
                <a:pos x="45" y="120"/>
              </a:cxn>
              <a:cxn ang="0">
                <a:pos x="52" y="153"/>
              </a:cxn>
              <a:cxn ang="0">
                <a:pos x="59" y="156"/>
              </a:cxn>
              <a:cxn ang="0">
                <a:pos x="65" y="155"/>
              </a:cxn>
              <a:cxn ang="0">
                <a:pos x="72" y="153"/>
              </a:cxn>
              <a:cxn ang="0">
                <a:pos x="78" y="153"/>
              </a:cxn>
              <a:cxn ang="0">
                <a:pos x="80" y="149"/>
              </a:cxn>
              <a:cxn ang="0">
                <a:pos x="84" y="145"/>
              </a:cxn>
              <a:cxn ang="0">
                <a:pos x="89" y="143"/>
              </a:cxn>
              <a:cxn ang="0">
                <a:pos x="94" y="140"/>
              </a:cxn>
              <a:cxn ang="0">
                <a:pos x="100" y="138"/>
              </a:cxn>
              <a:cxn ang="0">
                <a:pos x="106" y="136"/>
              </a:cxn>
              <a:cxn ang="0">
                <a:pos x="112" y="135"/>
              </a:cxn>
              <a:cxn ang="0">
                <a:pos x="117" y="134"/>
              </a:cxn>
              <a:cxn ang="0">
                <a:pos x="136" y="140"/>
              </a:cxn>
              <a:cxn ang="0">
                <a:pos x="335" y="329"/>
              </a:cxn>
              <a:cxn ang="0">
                <a:pos x="322" y="334"/>
              </a:cxn>
              <a:cxn ang="0">
                <a:pos x="310" y="339"/>
              </a:cxn>
              <a:cxn ang="0">
                <a:pos x="296" y="342"/>
              </a:cxn>
              <a:cxn ang="0">
                <a:pos x="282" y="346"/>
              </a:cxn>
              <a:cxn ang="0">
                <a:pos x="268" y="349"/>
              </a:cxn>
              <a:cxn ang="0">
                <a:pos x="256" y="354"/>
              </a:cxn>
              <a:cxn ang="0">
                <a:pos x="244" y="361"/>
              </a:cxn>
              <a:cxn ang="0">
                <a:pos x="232" y="370"/>
              </a:cxn>
              <a:cxn ang="0">
                <a:pos x="221" y="354"/>
              </a:cxn>
              <a:cxn ang="0">
                <a:pos x="208" y="337"/>
              </a:cxn>
              <a:cxn ang="0">
                <a:pos x="196" y="320"/>
              </a:cxn>
              <a:cxn ang="0">
                <a:pos x="183" y="304"/>
              </a:cxn>
              <a:cxn ang="0">
                <a:pos x="169" y="289"/>
              </a:cxn>
              <a:cxn ang="0">
                <a:pos x="155" y="273"/>
              </a:cxn>
              <a:cxn ang="0">
                <a:pos x="141" y="258"/>
              </a:cxn>
              <a:cxn ang="0">
                <a:pos x="127" y="243"/>
              </a:cxn>
              <a:cxn ang="0">
                <a:pos x="113" y="228"/>
              </a:cxn>
              <a:cxn ang="0">
                <a:pos x="97" y="214"/>
              </a:cxn>
              <a:cxn ang="0">
                <a:pos x="82" y="201"/>
              </a:cxn>
              <a:cxn ang="0">
                <a:pos x="65" y="188"/>
              </a:cxn>
              <a:cxn ang="0">
                <a:pos x="49" y="174"/>
              </a:cxn>
              <a:cxn ang="0">
                <a:pos x="33" y="163"/>
              </a:cxn>
              <a:cxn ang="0">
                <a:pos x="17" y="151"/>
              </a:cxn>
              <a:cxn ang="0">
                <a:pos x="0" y="140"/>
              </a:cxn>
              <a:cxn ang="0">
                <a:pos x="0" y="0"/>
              </a:cxn>
              <a:cxn ang="0">
                <a:pos x="8" y="5"/>
              </a:cxn>
              <a:cxn ang="0">
                <a:pos x="17" y="7"/>
              </a:cxn>
              <a:cxn ang="0">
                <a:pos x="25" y="12"/>
              </a:cxn>
              <a:cxn ang="0">
                <a:pos x="31" y="19"/>
              </a:cxn>
            </a:cxnLst>
            <a:rect l="0" t="0" r="r" b="b"/>
            <a:pathLst>
              <a:path w="335" h="370">
                <a:moveTo>
                  <a:pt x="31" y="19"/>
                </a:moveTo>
                <a:lnTo>
                  <a:pt x="32" y="54"/>
                </a:lnTo>
                <a:lnTo>
                  <a:pt x="38" y="88"/>
                </a:lnTo>
                <a:lnTo>
                  <a:pt x="45" y="120"/>
                </a:lnTo>
                <a:lnTo>
                  <a:pt x="52" y="153"/>
                </a:lnTo>
                <a:lnTo>
                  <a:pt x="59" y="156"/>
                </a:lnTo>
                <a:lnTo>
                  <a:pt x="65" y="155"/>
                </a:lnTo>
                <a:lnTo>
                  <a:pt x="72" y="153"/>
                </a:lnTo>
                <a:lnTo>
                  <a:pt x="78" y="153"/>
                </a:lnTo>
                <a:lnTo>
                  <a:pt x="80" y="149"/>
                </a:lnTo>
                <a:lnTo>
                  <a:pt x="84" y="145"/>
                </a:lnTo>
                <a:lnTo>
                  <a:pt x="89" y="143"/>
                </a:lnTo>
                <a:lnTo>
                  <a:pt x="94" y="140"/>
                </a:lnTo>
                <a:lnTo>
                  <a:pt x="100" y="138"/>
                </a:lnTo>
                <a:lnTo>
                  <a:pt x="106" y="136"/>
                </a:lnTo>
                <a:lnTo>
                  <a:pt x="112" y="135"/>
                </a:lnTo>
                <a:lnTo>
                  <a:pt x="117" y="134"/>
                </a:lnTo>
                <a:lnTo>
                  <a:pt x="136" y="140"/>
                </a:lnTo>
                <a:lnTo>
                  <a:pt x="335" y="329"/>
                </a:lnTo>
                <a:lnTo>
                  <a:pt x="322" y="334"/>
                </a:lnTo>
                <a:lnTo>
                  <a:pt x="310" y="339"/>
                </a:lnTo>
                <a:lnTo>
                  <a:pt x="296" y="342"/>
                </a:lnTo>
                <a:lnTo>
                  <a:pt x="282" y="346"/>
                </a:lnTo>
                <a:lnTo>
                  <a:pt x="268" y="349"/>
                </a:lnTo>
                <a:lnTo>
                  <a:pt x="256" y="354"/>
                </a:lnTo>
                <a:lnTo>
                  <a:pt x="244" y="361"/>
                </a:lnTo>
                <a:lnTo>
                  <a:pt x="232" y="370"/>
                </a:lnTo>
                <a:lnTo>
                  <a:pt x="221" y="354"/>
                </a:lnTo>
                <a:lnTo>
                  <a:pt x="208" y="337"/>
                </a:lnTo>
                <a:lnTo>
                  <a:pt x="196" y="320"/>
                </a:lnTo>
                <a:lnTo>
                  <a:pt x="183" y="304"/>
                </a:lnTo>
                <a:lnTo>
                  <a:pt x="169" y="289"/>
                </a:lnTo>
                <a:lnTo>
                  <a:pt x="155" y="273"/>
                </a:lnTo>
                <a:lnTo>
                  <a:pt x="141" y="258"/>
                </a:lnTo>
                <a:lnTo>
                  <a:pt x="127" y="243"/>
                </a:lnTo>
                <a:lnTo>
                  <a:pt x="113" y="228"/>
                </a:lnTo>
                <a:lnTo>
                  <a:pt x="97" y="214"/>
                </a:lnTo>
                <a:lnTo>
                  <a:pt x="82" y="201"/>
                </a:lnTo>
                <a:lnTo>
                  <a:pt x="65" y="188"/>
                </a:lnTo>
                <a:lnTo>
                  <a:pt x="49" y="174"/>
                </a:lnTo>
                <a:lnTo>
                  <a:pt x="33" y="163"/>
                </a:lnTo>
                <a:lnTo>
                  <a:pt x="17" y="151"/>
                </a:lnTo>
                <a:lnTo>
                  <a:pt x="0" y="140"/>
                </a:lnTo>
                <a:lnTo>
                  <a:pt x="0" y="0"/>
                </a:lnTo>
                <a:lnTo>
                  <a:pt x="8" y="5"/>
                </a:lnTo>
                <a:lnTo>
                  <a:pt x="17" y="7"/>
                </a:lnTo>
                <a:lnTo>
                  <a:pt x="25" y="12"/>
                </a:lnTo>
                <a:lnTo>
                  <a:pt x="31" y="19"/>
                </a:lnTo>
                <a:close/>
              </a:path>
            </a:pathLst>
          </a:custGeom>
          <a:solidFill>
            <a:srgbClr val="E5A59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Freeform 16"/>
          <p:cNvSpPr>
            <a:spLocks/>
          </p:cNvSpPr>
          <p:nvPr/>
        </p:nvSpPr>
        <p:spPr bwMode="auto">
          <a:xfrm>
            <a:off x="7734300" y="4986338"/>
            <a:ext cx="38100" cy="34925"/>
          </a:xfrm>
          <a:custGeom>
            <a:avLst/>
            <a:gdLst/>
            <a:ahLst/>
            <a:cxnLst>
              <a:cxn ang="0">
                <a:pos x="45" y="0"/>
              </a:cxn>
              <a:cxn ang="0">
                <a:pos x="48" y="9"/>
              </a:cxn>
              <a:cxn ang="0">
                <a:pos x="48" y="16"/>
              </a:cxn>
              <a:cxn ang="0">
                <a:pos x="46" y="24"/>
              </a:cxn>
              <a:cxn ang="0">
                <a:pos x="43" y="33"/>
              </a:cxn>
              <a:cxn ang="0">
                <a:pos x="39" y="39"/>
              </a:cxn>
              <a:cxn ang="0">
                <a:pos x="34" y="43"/>
              </a:cxn>
              <a:cxn ang="0">
                <a:pos x="29" y="44"/>
              </a:cxn>
              <a:cxn ang="0">
                <a:pos x="23" y="44"/>
              </a:cxn>
              <a:cxn ang="0">
                <a:pos x="17" y="43"/>
              </a:cxn>
              <a:cxn ang="0">
                <a:pos x="11" y="43"/>
              </a:cxn>
              <a:cxn ang="0">
                <a:pos x="7" y="41"/>
              </a:cxn>
              <a:cxn ang="0">
                <a:pos x="5" y="43"/>
              </a:cxn>
              <a:cxn ang="0">
                <a:pos x="0" y="33"/>
              </a:cxn>
              <a:cxn ang="0">
                <a:pos x="1" y="25"/>
              </a:cxn>
              <a:cxn ang="0">
                <a:pos x="5" y="17"/>
              </a:cxn>
              <a:cxn ang="0">
                <a:pos x="10" y="10"/>
              </a:cxn>
              <a:cxn ang="0">
                <a:pos x="18" y="6"/>
              </a:cxn>
              <a:cxn ang="0">
                <a:pos x="28" y="2"/>
              </a:cxn>
              <a:cxn ang="0">
                <a:pos x="37" y="0"/>
              </a:cxn>
              <a:cxn ang="0">
                <a:pos x="45" y="0"/>
              </a:cxn>
            </a:cxnLst>
            <a:rect l="0" t="0" r="r" b="b"/>
            <a:pathLst>
              <a:path w="48" h="44">
                <a:moveTo>
                  <a:pt x="45" y="0"/>
                </a:moveTo>
                <a:lnTo>
                  <a:pt x="48" y="9"/>
                </a:lnTo>
                <a:lnTo>
                  <a:pt x="48" y="16"/>
                </a:lnTo>
                <a:lnTo>
                  <a:pt x="46" y="24"/>
                </a:lnTo>
                <a:lnTo>
                  <a:pt x="43" y="33"/>
                </a:lnTo>
                <a:lnTo>
                  <a:pt x="39" y="39"/>
                </a:lnTo>
                <a:lnTo>
                  <a:pt x="34" y="43"/>
                </a:lnTo>
                <a:lnTo>
                  <a:pt x="29" y="44"/>
                </a:lnTo>
                <a:lnTo>
                  <a:pt x="23" y="44"/>
                </a:lnTo>
                <a:lnTo>
                  <a:pt x="17" y="43"/>
                </a:lnTo>
                <a:lnTo>
                  <a:pt x="11" y="43"/>
                </a:lnTo>
                <a:lnTo>
                  <a:pt x="7" y="41"/>
                </a:lnTo>
                <a:lnTo>
                  <a:pt x="5" y="43"/>
                </a:lnTo>
                <a:lnTo>
                  <a:pt x="0" y="33"/>
                </a:lnTo>
                <a:lnTo>
                  <a:pt x="1" y="25"/>
                </a:lnTo>
                <a:lnTo>
                  <a:pt x="5" y="17"/>
                </a:lnTo>
                <a:lnTo>
                  <a:pt x="10" y="10"/>
                </a:lnTo>
                <a:lnTo>
                  <a:pt x="18" y="6"/>
                </a:lnTo>
                <a:lnTo>
                  <a:pt x="28" y="2"/>
                </a:lnTo>
                <a:lnTo>
                  <a:pt x="37" y="0"/>
                </a:lnTo>
                <a:lnTo>
                  <a:pt x="45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Freeform 17"/>
          <p:cNvSpPr>
            <a:spLocks/>
          </p:cNvSpPr>
          <p:nvPr/>
        </p:nvSpPr>
        <p:spPr bwMode="auto">
          <a:xfrm>
            <a:off x="7623175" y="5032375"/>
            <a:ext cx="273050" cy="398463"/>
          </a:xfrm>
          <a:custGeom>
            <a:avLst/>
            <a:gdLst/>
            <a:ahLst/>
            <a:cxnLst>
              <a:cxn ang="0">
                <a:pos x="345" y="499"/>
              </a:cxn>
              <a:cxn ang="0">
                <a:pos x="135" y="501"/>
              </a:cxn>
              <a:cxn ang="0">
                <a:pos x="132" y="478"/>
              </a:cxn>
              <a:cxn ang="0">
                <a:pos x="128" y="455"/>
              </a:cxn>
              <a:cxn ang="0">
                <a:pos x="125" y="431"/>
              </a:cxn>
              <a:cxn ang="0">
                <a:pos x="121" y="408"/>
              </a:cxn>
              <a:cxn ang="0">
                <a:pos x="117" y="385"/>
              </a:cxn>
              <a:cxn ang="0">
                <a:pos x="111" y="364"/>
              </a:cxn>
              <a:cxn ang="0">
                <a:pos x="105" y="340"/>
              </a:cxn>
              <a:cxn ang="0">
                <a:pos x="99" y="319"/>
              </a:cxn>
              <a:cxn ang="0">
                <a:pos x="35" y="122"/>
              </a:cxn>
              <a:cxn ang="0">
                <a:pos x="31" y="114"/>
              </a:cxn>
              <a:cxn ang="0">
                <a:pos x="27" y="104"/>
              </a:cxn>
              <a:cxn ang="0">
                <a:pos x="23" y="95"/>
              </a:cxn>
              <a:cxn ang="0">
                <a:pos x="19" y="85"/>
              </a:cxn>
              <a:cxn ang="0">
                <a:pos x="14" y="76"/>
              </a:cxn>
              <a:cxn ang="0">
                <a:pos x="10" y="65"/>
              </a:cxn>
              <a:cxn ang="0">
                <a:pos x="5" y="56"/>
              </a:cxn>
              <a:cxn ang="0">
                <a:pos x="0" y="47"/>
              </a:cxn>
              <a:cxn ang="0">
                <a:pos x="10" y="38"/>
              </a:cxn>
              <a:cxn ang="0">
                <a:pos x="20" y="31"/>
              </a:cxn>
              <a:cxn ang="0">
                <a:pos x="31" y="24"/>
              </a:cxn>
              <a:cxn ang="0">
                <a:pos x="42" y="18"/>
              </a:cxn>
              <a:cxn ang="0">
                <a:pos x="53" y="13"/>
              </a:cxn>
              <a:cxn ang="0">
                <a:pos x="65" y="9"/>
              </a:cxn>
              <a:cxn ang="0">
                <a:pos x="76" y="4"/>
              </a:cxn>
              <a:cxn ang="0">
                <a:pos x="88" y="0"/>
              </a:cxn>
              <a:cxn ang="0">
                <a:pos x="103" y="16"/>
              </a:cxn>
              <a:cxn ang="0">
                <a:pos x="59" y="84"/>
              </a:cxn>
              <a:cxn ang="0">
                <a:pos x="134" y="55"/>
              </a:cxn>
              <a:cxn ang="0">
                <a:pos x="149" y="61"/>
              </a:cxn>
              <a:cxn ang="0">
                <a:pos x="158" y="71"/>
              </a:cxn>
              <a:cxn ang="0">
                <a:pos x="164" y="81"/>
              </a:cxn>
              <a:cxn ang="0">
                <a:pos x="165" y="86"/>
              </a:cxn>
              <a:cxn ang="0">
                <a:pos x="93" y="130"/>
              </a:cxn>
              <a:cxn ang="0">
                <a:pos x="186" y="130"/>
              </a:cxn>
              <a:cxn ang="0">
                <a:pos x="196" y="133"/>
              </a:cxn>
              <a:cxn ang="0">
                <a:pos x="204" y="138"/>
              </a:cxn>
              <a:cxn ang="0">
                <a:pos x="210" y="146"/>
              </a:cxn>
              <a:cxn ang="0">
                <a:pos x="217" y="155"/>
              </a:cxn>
              <a:cxn ang="0">
                <a:pos x="134" y="190"/>
              </a:cxn>
              <a:cxn ang="0">
                <a:pos x="238" y="196"/>
              </a:cxn>
              <a:cxn ang="0">
                <a:pos x="249" y="205"/>
              </a:cxn>
              <a:cxn ang="0">
                <a:pos x="255" y="211"/>
              </a:cxn>
              <a:cxn ang="0">
                <a:pos x="258" y="222"/>
              </a:cxn>
              <a:cxn ang="0">
                <a:pos x="263" y="238"/>
              </a:cxn>
              <a:cxn ang="0">
                <a:pos x="184" y="283"/>
              </a:cxn>
              <a:cxn ang="0">
                <a:pos x="292" y="283"/>
              </a:cxn>
              <a:cxn ang="0">
                <a:pos x="298" y="296"/>
              </a:cxn>
              <a:cxn ang="0">
                <a:pos x="304" y="307"/>
              </a:cxn>
              <a:cxn ang="0">
                <a:pos x="309" y="321"/>
              </a:cxn>
              <a:cxn ang="0">
                <a:pos x="310" y="335"/>
              </a:cxn>
              <a:cxn ang="0">
                <a:pos x="215" y="362"/>
              </a:cxn>
              <a:cxn ang="0">
                <a:pos x="330" y="388"/>
              </a:cxn>
              <a:cxn ang="0">
                <a:pos x="331" y="398"/>
              </a:cxn>
              <a:cxn ang="0">
                <a:pos x="334" y="407"/>
              </a:cxn>
              <a:cxn ang="0">
                <a:pos x="338" y="417"/>
              </a:cxn>
              <a:cxn ang="0">
                <a:pos x="339" y="427"/>
              </a:cxn>
              <a:cxn ang="0">
                <a:pos x="239" y="449"/>
              </a:cxn>
              <a:cxn ang="0">
                <a:pos x="345" y="499"/>
              </a:cxn>
            </a:cxnLst>
            <a:rect l="0" t="0" r="r" b="b"/>
            <a:pathLst>
              <a:path w="345" h="501">
                <a:moveTo>
                  <a:pt x="345" y="499"/>
                </a:moveTo>
                <a:lnTo>
                  <a:pt x="135" y="501"/>
                </a:lnTo>
                <a:lnTo>
                  <a:pt x="132" y="478"/>
                </a:lnTo>
                <a:lnTo>
                  <a:pt x="128" y="455"/>
                </a:lnTo>
                <a:lnTo>
                  <a:pt x="125" y="431"/>
                </a:lnTo>
                <a:lnTo>
                  <a:pt x="121" y="408"/>
                </a:lnTo>
                <a:lnTo>
                  <a:pt x="117" y="385"/>
                </a:lnTo>
                <a:lnTo>
                  <a:pt x="111" y="364"/>
                </a:lnTo>
                <a:lnTo>
                  <a:pt x="105" y="340"/>
                </a:lnTo>
                <a:lnTo>
                  <a:pt x="99" y="319"/>
                </a:lnTo>
                <a:lnTo>
                  <a:pt x="35" y="122"/>
                </a:lnTo>
                <a:lnTo>
                  <a:pt x="31" y="114"/>
                </a:lnTo>
                <a:lnTo>
                  <a:pt x="27" y="104"/>
                </a:lnTo>
                <a:lnTo>
                  <a:pt x="23" y="95"/>
                </a:lnTo>
                <a:lnTo>
                  <a:pt x="19" y="85"/>
                </a:lnTo>
                <a:lnTo>
                  <a:pt x="14" y="76"/>
                </a:lnTo>
                <a:lnTo>
                  <a:pt x="10" y="65"/>
                </a:lnTo>
                <a:lnTo>
                  <a:pt x="5" y="56"/>
                </a:lnTo>
                <a:lnTo>
                  <a:pt x="0" y="47"/>
                </a:lnTo>
                <a:lnTo>
                  <a:pt x="10" y="38"/>
                </a:lnTo>
                <a:lnTo>
                  <a:pt x="20" y="31"/>
                </a:lnTo>
                <a:lnTo>
                  <a:pt x="31" y="24"/>
                </a:lnTo>
                <a:lnTo>
                  <a:pt x="42" y="18"/>
                </a:lnTo>
                <a:lnTo>
                  <a:pt x="53" y="13"/>
                </a:lnTo>
                <a:lnTo>
                  <a:pt x="65" y="9"/>
                </a:lnTo>
                <a:lnTo>
                  <a:pt x="76" y="4"/>
                </a:lnTo>
                <a:lnTo>
                  <a:pt x="88" y="0"/>
                </a:lnTo>
                <a:lnTo>
                  <a:pt x="103" y="16"/>
                </a:lnTo>
                <a:lnTo>
                  <a:pt x="59" y="84"/>
                </a:lnTo>
                <a:lnTo>
                  <a:pt x="134" y="55"/>
                </a:lnTo>
                <a:lnTo>
                  <a:pt x="149" y="61"/>
                </a:lnTo>
                <a:lnTo>
                  <a:pt x="158" y="71"/>
                </a:lnTo>
                <a:lnTo>
                  <a:pt x="164" y="81"/>
                </a:lnTo>
                <a:lnTo>
                  <a:pt x="165" y="86"/>
                </a:lnTo>
                <a:lnTo>
                  <a:pt x="93" y="130"/>
                </a:lnTo>
                <a:lnTo>
                  <a:pt x="186" y="130"/>
                </a:lnTo>
                <a:lnTo>
                  <a:pt x="196" y="133"/>
                </a:lnTo>
                <a:lnTo>
                  <a:pt x="204" y="138"/>
                </a:lnTo>
                <a:lnTo>
                  <a:pt x="210" y="146"/>
                </a:lnTo>
                <a:lnTo>
                  <a:pt x="217" y="155"/>
                </a:lnTo>
                <a:lnTo>
                  <a:pt x="134" y="190"/>
                </a:lnTo>
                <a:lnTo>
                  <a:pt x="238" y="196"/>
                </a:lnTo>
                <a:lnTo>
                  <a:pt x="249" y="205"/>
                </a:lnTo>
                <a:lnTo>
                  <a:pt x="255" y="211"/>
                </a:lnTo>
                <a:lnTo>
                  <a:pt x="258" y="222"/>
                </a:lnTo>
                <a:lnTo>
                  <a:pt x="263" y="238"/>
                </a:lnTo>
                <a:lnTo>
                  <a:pt x="184" y="283"/>
                </a:lnTo>
                <a:lnTo>
                  <a:pt x="292" y="283"/>
                </a:lnTo>
                <a:lnTo>
                  <a:pt x="298" y="296"/>
                </a:lnTo>
                <a:lnTo>
                  <a:pt x="304" y="307"/>
                </a:lnTo>
                <a:lnTo>
                  <a:pt x="309" y="321"/>
                </a:lnTo>
                <a:lnTo>
                  <a:pt x="310" y="335"/>
                </a:lnTo>
                <a:lnTo>
                  <a:pt x="215" y="362"/>
                </a:lnTo>
                <a:lnTo>
                  <a:pt x="330" y="388"/>
                </a:lnTo>
                <a:lnTo>
                  <a:pt x="331" y="398"/>
                </a:lnTo>
                <a:lnTo>
                  <a:pt x="334" y="407"/>
                </a:lnTo>
                <a:lnTo>
                  <a:pt x="338" y="417"/>
                </a:lnTo>
                <a:lnTo>
                  <a:pt x="339" y="427"/>
                </a:lnTo>
                <a:lnTo>
                  <a:pt x="239" y="449"/>
                </a:lnTo>
                <a:lnTo>
                  <a:pt x="345" y="499"/>
                </a:lnTo>
                <a:close/>
              </a:path>
            </a:pathLst>
          </a:custGeom>
          <a:solidFill>
            <a:srgbClr val="00FF7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Freeform 19"/>
          <p:cNvSpPr>
            <a:spLocks/>
          </p:cNvSpPr>
          <p:nvPr/>
        </p:nvSpPr>
        <p:spPr bwMode="auto">
          <a:xfrm>
            <a:off x="7397750" y="4116388"/>
            <a:ext cx="279400" cy="347662"/>
          </a:xfrm>
          <a:custGeom>
            <a:avLst/>
            <a:gdLst/>
            <a:ahLst/>
            <a:cxnLst>
              <a:cxn ang="0">
                <a:pos x="135" y="160"/>
              </a:cxn>
              <a:cxn ang="0">
                <a:pos x="115" y="160"/>
              </a:cxn>
              <a:cxn ang="0">
                <a:pos x="98" y="152"/>
              </a:cxn>
              <a:cxn ang="0">
                <a:pos x="82" y="143"/>
              </a:cxn>
              <a:cxn ang="0">
                <a:pos x="64" y="142"/>
              </a:cxn>
              <a:cxn ang="0">
                <a:pos x="45" y="136"/>
              </a:cxn>
              <a:cxn ang="0">
                <a:pos x="31" y="125"/>
              </a:cxn>
              <a:cxn ang="0">
                <a:pos x="16" y="104"/>
              </a:cxn>
              <a:cxn ang="0">
                <a:pos x="0" y="80"/>
              </a:cxn>
              <a:cxn ang="0">
                <a:pos x="3" y="49"/>
              </a:cxn>
              <a:cxn ang="0">
                <a:pos x="14" y="25"/>
              </a:cxn>
              <a:cxn ang="0">
                <a:pos x="31" y="10"/>
              </a:cxn>
              <a:cxn ang="0">
                <a:pos x="54" y="2"/>
              </a:cxn>
              <a:cxn ang="0">
                <a:pos x="68" y="0"/>
              </a:cxn>
              <a:cxn ang="0">
                <a:pos x="85" y="2"/>
              </a:cxn>
              <a:cxn ang="0">
                <a:pos x="100" y="8"/>
              </a:cxn>
              <a:cxn ang="0">
                <a:pos x="113" y="17"/>
              </a:cxn>
              <a:cxn ang="0">
                <a:pos x="126" y="38"/>
              </a:cxn>
              <a:cxn ang="0">
                <a:pos x="138" y="36"/>
              </a:cxn>
              <a:cxn ang="0">
                <a:pos x="150" y="35"/>
              </a:cxn>
              <a:cxn ang="0">
                <a:pos x="160" y="39"/>
              </a:cxn>
              <a:cxn ang="0">
                <a:pos x="172" y="51"/>
              </a:cxn>
              <a:cxn ang="0">
                <a:pos x="181" y="73"/>
              </a:cxn>
              <a:cxn ang="0">
                <a:pos x="194" y="77"/>
              </a:cxn>
              <a:cxn ang="0">
                <a:pos x="210" y="68"/>
              </a:cxn>
              <a:cxn ang="0">
                <a:pos x="227" y="66"/>
              </a:cxn>
              <a:cxn ang="0">
                <a:pos x="244" y="69"/>
              </a:cxn>
              <a:cxn ang="0">
                <a:pos x="256" y="77"/>
              </a:cxn>
              <a:cxn ang="0">
                <a:pos x="265" y="81"/>
              </a:cxn>
              <a:cxn ang="0">
                <a:pos x="276" y="80"/>
              </a:cxn>
              <a:cxn ang="0">
                <a:pos x="287" y="78"/>
              </a:cxn>
              <a:cxn ang="0">
                <a:pos x="297" y="80"/>
              </a:cxn>
              <a:cxn ang="0">
                <a:pos x="310" y="81"/>
              </a:cxn>
              <a:cxn ang="0">
                <a:pos x="323" y="83"/>
              </a:cxn>
              <a:cxn ang="0">
                <a:pos x="333" y="89"/>
              </a:cxn>
              <a:cxn ang="0">
                <a:pos x="347" y="111"/>
              </a:cxn>
              <a:cxn ang="0">
                <a:pos x="351" y="150"/>
              </a:cxn>
              <a:cxn ang="0">
                <a:pos x="335" y="180"/>
              </a:cxn>
              <a:cxn ang="0">
                <a:pos x="312" y="199"/>
              </a:cxn>
              <a:cxn ang="0">
                <a:pos x="289" y="209"/>
              </a:cxn>
              <a:cxn ang="0">
                <a:pos x="265" y="205"/>
              </a:cxn>
              <a:cxn ang="0">
                <a:pos x="246" y="198"/>
              </a:cxn>
              <a:cxn ang="0">
                <a:pos x="233" y="202"/>
              </a:cxn>
              <a:cxn ang="0">
                <a:pos x="219" y="203"/>
              </a:cxn>
              <a:cxn ang="0">
                <a:pos x="206" y="201"/>
              </a:cxn>
              <a:cxn ang="0">
                <a:pos x="194" y="192"/>
              </a:cxn>
              <a:cxn ang="0">
                <a:pos x="176" y="179"/>
              </a:cxn>
              <a:cxn ang="0">
                <a:pos x="68" y="439"/>
              </a:cxn>
            </a:cxnLst>
            <a:rect l="0" t="0" r="r" b="b"/>
            <a:pathLst>
              <a:path w="352" h="439">
                <a:moveTo>
                  <a:pt x="58" y="434"/>
                </a:moveTo>
                <a:lnTo>
                  <a:pt x="135" y="160"/>
                </a:lnTo>
                <a:lnTo>
                  <a:pt x="124" y="163"/>
                </a:lnTo>
                <a:lnTo>
                  <a:pt x="115" y="160"/>
                </a:lnTo>
                <a:lnTo>
                  <a:pt x="107" y="157"/>
                </a:lnTo>
                <a:lnTo>
                  <a:pt x="98" y="152"/>
                </a:lnTo>
                <a:lnTo>
                  <a:pt x="90" y="146"/>
                </a:lnTo>
                <a:lnTo>
                  <a:pt x="82" y="143"/>
                </a:lnTo>
                <a:lnTo>
                  <a:pt x="74" y="141"/>
                </a:lnTo>
                <a:lnTo>
                  <a:pt x="64" y="142"/>
                </a:lnTo>
                <a:lnTo>
                  <a:pt x="54" y="140"/>
                </a:lnTo>
                <a:lnTo>
                  <a:pt x="45" y="136"/>
                </a:lnTo>
                <a:lnTo>
                  <a:pt x="37" y="133"/>
                </a:lnTo>
                <a:lnTo>
                  <a:pt x="31" y="125"/>
                </a:lnTo>
                <a:lnTo>
                  <a:pt x="26" y="112"/>
                </a:lnTo>
                <a:lnTo>
                  <a:pt x="16" y="104"/>
                </a:lnTo>
                <a:lnTo>
                  <a:pt x="5" y="93"/>
                </a:lnTo>
                <a:lnTo>
                  <a:pt x="0" y="80"/>
                </a:lnTo>
                <a:lnTo>
                  <a:pt x="1" y="63"/>
                </a:lnTo>
                <a:lnTo>
                  <a:pt x="3" y="49"/>
                </a:lnTo>
                <a:lnTo>
                  <a:pt x="8" y="36"/>
                </a:lnTo>
                <a:lnTo>
                  <a:pt x="14" y="25"/>
                </a:lnTo>
                <a:lnTo>
                  <a:pt x="22" y="17"/>
                </a:lnTo>
                <a:lnTo>
                  <a:pt x="31" y="10"/>
                </a:lnTo>
                <a:lnTo>
                  <a:pt x="41" y="6"/>
                </a:lnTo>
                <a:lnTo>
                  <a:pt x="54" y="2"/>
                </a:lnTo>
                <a:lnTo>
                  <a:pt x="61" y="0"/>
                </a:lnTo>
                <a:lnTo>
                  <a:pt x="68" y="0"/>
                </a:lnTo>
                <a:lnTo>
                  <a:pt x="76" y="1"/>
                </a:lnTo>
                <a:lnTo>
                  <a:pt x="85" y="2"/>
                </a:lnTo>
                <a:lnTo>
                  <a:pt x="93" y="5"/>
                </a:lnTo>
                <a:lnTo>
                  <a:pt x="100" y="8"/>
                </a:lnTo>
                <a:lnTo>
                  <a:pt x="107" y="13"/>
                </a:lnTo>
                <a:lnTo>
                  <a:pt x="113" y="17"/>
                </a:lnTo>
                <a:lnTo>
                  <a:pt x="119" y="39"/>
                </a:lnTo>
                <a:lnTo>
                  <a:pt x="126" y="38"/>
                </a:lnTo>
                <a:lnTo>
                  <a:pt x="131" y="37"/>
                </a:lnTo>
                <a:lnTo>
                  <a:pt x="138" y="36"/>
                </a:lnTo>
                <a:lnTo>
                  <a:pt x="144" y="35"/>
                </a:lnTo>
                <a:lnTo>
                  <a:pt x="150" y="35"/>
                </a:lnTo>
                <a:lnTo>
                  <a:pt x="155" y="36"/>
                </a:lnTo>
                <a:lnTo>
                  <a:pt x="160" y="39"/>
                </a:lnTo>
                <a:lnTo>
                  <a:pt x="165" y="43"/>
                </a:lnTo>
                <a:lnTo>
                  <a:pt x="172" y="51"/>
                </a:lnTo>
                <a:lnTo>
                  <a:pt x="177" y="61"/>
                </a:lnTo>
                <a:lnTo>
                  <a:pt x="181" y="73"/>
                </a:lnTo>
                <a:lnTo>
                  <a:pt x="184" y="83"/>
                </a:lnTo>
                <a:lnTo>
                  <a:pt x="194" y="77"/>
                </a:lnTo>
                <a:lnTo>
                  <a:pt x="202" y="72"/>
                </a:lnTo>
                <a:lnTo>
                  <a:pt x="210" y="68"/>
                </a:lnTo>
                <a:lnTo>
                  <a:pt x="219" y="66"/>
                </a:lnTo>
                <a:lnTo>
                  <a:pt x="227" y="66"/>
                </a:lnTo>
                <a:lnTo>
                  <a:pt x="235" y="67"/>
                </a:lnTo>
                <a:lnTo>
                  <a:pt x="244" y="69"/>
                </a:lnTo>
                <a:lnTo>
                  <a:pt x="253" y="73"/>
                </a:lnTo>
                <a:lnTo>
                  <a:pt x="256" y="77"/>
                </a:lnTo>
                <a:lnTo>
                  <a:pt x="260" y="80"/>
                </a:lnTo>
                <a:lnTo>
                  <a:pt x="265" y="81"/>
                </a:lnTo>
                <a:lnTo>
                  <a:pt x="271" y="81"/>
                </a:lnTo>
                <a:lnTo>
                  <a:pt x="276" y="80"/>
                </a:lnTo>
                <a:lnTo>
                  <a:pt x="281" y="80"/>
                </a:lnTo>
                <a:lnTo>
                  <a:pt x="287" y="78"/>
                </a:lnTo>
                <a:lnTo>
                  <a:pt x="290" y="78"/>
                </a:lnTo>
                <a:lnTo>
                  <a:pt x="297" y="80"/>
                </a:lnTo>
                <a:lnTo>
                  <a:pt x="303" y="80"/>
                </a:lnTo>
                <a:lnTo>
                  <a:pt x="310" y="81"/>
                </a:lnTo>
                <a:lnTo>
                  <a:pt x="317" y="82"/>
                </a:lnTo>
                <a:lnTo>
                  <a:pt x="323" y="83"/>
                </a:lnTo>
                <a:lnTo>
                  <a:pt x="328" y="85"/>
                </a:lnTo>
                <a:lnTo>
                  <a:pt x="333" y="89"/>
                </a:lnTo>
                <a:lnTo>
                  <a:pt x="338" y="93"/>
                </a:lnTo>
                <a:lnTo>
                  <a:pt x="347" y="111"/>
                </a:lnTo>
                <a:lnTo>
                  <a:pt x="352" y="130"/>
                </a:lnTo>
                <a:lnTo>
                  <a:pt x="351" y="150"/>
                </a:lnTo>
                <a:lnTo>
                  <a:pt x="346" y="168"/>
                </a:lnTo>
                <a:lnTo>
                  <a:pt x="335" y="180"/>
                </a:lnTo>
                <a:lnTo>
                  <a:pt x="324" y="191"/>
                </a:lnTo>
                <a:lnTo>
                  <a:pt x="312" y="199"/>
                </a:lnTo>
                <a:lnTo>
                  <a:pt x="301" y="206"/>
                </a:lnTo>
                <a:lnTo>
                  <a:pt x="289" y="209"/>
                </a:lnTo>
                <a:lnTo>
                  <a:pt x="278" y="209"/>
                </a:lnTo>
                <a:lnTo>
                  <a:pt x="265" y="205"/>
                </a:lnTo>
                <a:lnTo>
                  <a:pt x="252" y="196"/>
                </a:lnTo>
                <a:lnTo>
                  <a:pt x="246" y="198"/>
                </a:lnTo>
                <a:lnTo>
                  <a:pt x="240" y="201"/>
                </a:lnTo>
                <a:lnTo>
                  <a:pt x="233" y="202"/>
                </a:lnTo>
                <a:lnTo>
                  <a:pt x="226" y="203"/>
                </a:lnTo>
                <a:lnTo>
                  <a:pt x="219" y="203"/>
                </a:lnTo>
                <a:lnTo>
                  <a:pt x="213" y="202"/>
                </a:lnTo>
                <a:lnTo>
                  <a:pt x="206" y="201"/>
                </a:lnTo>
                <a:lnTo>
                  <a:pt x="200" y="197"/>
                </a:lnTo>
                <a:lnTo>
                  <a:pt x="194" y="192"/>
                </a:lnTo>
                <a:lnTo>
                  <a:pt x="184" y="187"/>
                </a:lnTo>
                <a:lnTo>
                  <a:pt x="176" y="179"/>
                </a:lnTo>
                <a:lnTo>
                  <a:pt x="170" y="166"/>
                </a:lnTo>
                <a:lnTo>
                  <a:pt x="68" y="439"/>
                </a:lnTo>
                <a:lnTo>
                  <a:pt x="58" y="434"/>
                </a:lnTo>
                <a:close/>
              </a:path>
            </a:pathLst>
          </a:custGeom>
          <a:solidFill>
            <a:srgbClr val="0019E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Freeform 20"/>
          <p:cNvSpPr>
            <a:spLocks/>
          </p:cNvSpPr>
          <p:nvPr/>
        </p:nvSpPr>
        <p:spPr bwMode="auto">
          <a:xfrm>
            <a:off x="7412038" y="4129088"/>
            <a:ext cx="112712" cy="95250"/>
          </a:xfrm>
          <a:custGeom>
            <a:avLst/>
            <a:gdLst/>
            <a:ahLst/>
            <a:cxnLst>
              <a:cxn ang="0">
                <a:pos x="83" y="36"/>
              </a:cxn>
              <a:cxn ang="0">
                <a:pos x="70" y="46"/>
              </a:cxn>
              <a:cxn ang="0">
                <a:pos x="61" y="35"/>
              </a:cxn>
              <a:cxn ang="0">
                <a:pos x="74" y="26"/>
              </a:cxn>
              <a:cxn ang="0">
                <a:pos x="67" y="14"/>
              </a:cxn>
              <a:cxn ang="0">
                <a:pos x="55" y="14"/>
              </a:cxn>
              <a:cxn ang="0">
                <a:pos x="42" y="23"/>
              </a:cxn>
              <a:cxn ang="0">
                <a:pos x="35" y="38"/>
              </a:cxn>
              <a:cxn ang="0">
                <a:pos x="36" y="51"/>
              </a:cxn>
              <a:cxn ang="0">
                <a:pos x="45" y="59"/>
              </a:cxn>
              <a:cxn ang="0">
                <a:pos x="57" y="64"/>
              </a:cxn>
              <a:cxn ang="0">
                <a:pos x="68" y="65"/>
              </a:cxn>
              <a:cxn ang="0">
                <a:pos x="81" y="60"/>
              </a:cxn>
              <a:cxn ang="0">
                <a:pos x="94" y="54"/>
              </a:cxn>
              <a:cxn ang="0">
                <a:pos x="106" y="52"/>
              </a:cxn>
              <a:cxn ang="0">
                <a:pos x="120" y="51"/>
              </a:cxn>
              <a:cxn ang="0">
                <a:pos x="134" y="60"/>
              </a:cxn>
              <a:cxn ang="0">
                <a:pos x="140" y="82"/>
              </a:cxn>
              <a:cxn ang="0">
                <a:pos x="136" y="98"/>
              </a:cxn>
              <a:cxn ang="0">
                <a:pos x="125" y="110"/>
              </a:cxn>
              <a:cxn ang="0">
                <a:pos x="110" y="118"/>
              </a:cxn>
              <a:cxn ang="0">
                <a:pos x="95" y="120"/>
              </a:cxn>
              <a:cxn ang="0">
                <a:pos x="82" y="109"/>
              </a:cxn>
              <a:cxn ang="0">
                <a:pos x="76" y="90"/>
              </a:cxn>
              <a:cxn ang="0">
                <a:pos x="58" y="100"/>
              </a:cxn>
              <a:cxn ang="0">
                <a:pos x="43" y="106"/>
              </a:cxn>
              <a:cxn ang="0">
                <a:pos x="32" y="97"/>
              </a:cxn>
              <a:cxn ang="0">
                <a:pos x="30" y="81"/>
              </a:cxn>
              <a:cxn ang="0">
                <a:pos x="15" y="77"/>
              </a:cxn>
              <a:cxn ang="0">
                <a:pos x="4" y="66"/>
              </a:cxn>
              <a:cxn ang="0">
                <a:pos x="2" y="46"/>
              </a:cxn>
              <a:cxn ang="0">
                <a:pos x="11" y="28"/>
              </a:cxn>
              <a:cxn ang="0">
                <a:pos x="26" y="14"/>
              </a:cxn>
              <a:cxn ang="0">
                <a:pos x="43" y="4"/>
              </a:cxn>
              <a:cxn ang="0">
                <a:pos x="61" y="3"/>
              </a:cxn>
              <a:cxn ang="0">
                <a:pos x="79" y="14"/>
              </a:cxn>
            </a:cxnLst>
            <a:rect l="0" t="0" r="r" b="b"/>
            <a:pathLst>
              <a:path w="142" h="120">
                <a:moveTo>
                  <a:pt x="83" y="22"/>
                </a:moveTo>
                <a:lnTo>
                  <a:pt x="83" y="36"/>
                </a:lnTo>
                <a:lnTo>
                  <a:pt x="79" y="44"/>
                </a:lnTo>
                <a:lnTo>
                  <a:pt x="70" y="46"/>
                </a:lnTo>
                <a:lnTo>
                  <a:pt x="57" y="42"/>
                </a:lnTo>
                <a:lnTo>
                  <a:pt x="61" y="35"/>
                </a:lnTo>
                <a:lnTo>
                  <a:pt x="68" y="30"/>
                </a:lnTo>
                <a:lnTo>
                  <a:pt x="74" y="26"/>
                </a:lnTo>
                <a:lnTo>
                  <a:pt x="73" y="16"/>
                </a:lnTo>
                <a:lnTo>
                  <a:pt x="67" y="14"/>
                </a:lnTo>
                <a:lnTo>
                  <a:pt x="61" y="13"/>
                </a:lnTo>
                <a:lnTo>
                  <a:pt x="55" y="14"/>
                </a:lnTo>
                <a:lnTo>
                  <a:pt x="50" y="18"/>
                </a:lnTo>
                <a:lnTo>
                  <a:pt x="42" y="23"/>
                </a:lnTo>
                <a:lnTo>
                  <a:pt x="37" y="30"/>
                </a:lnTo>
                <a:lnTo>
                  <a:pt x="35" y="38"/>
                </a:lnTo>
                <a:lnTo>
                  <a:pt x="33" y="46"/>
                </a:lnTo>
                <a:lnTo>
                  <a:pt x="36" y="51"/>
                </a:lnTo>
                <a:lnTo>
                  <a:pt x="41" y="56"/>
                </a:lnTo>
                <a:lnTo>
                  <a:pt x="45" y="59"/>
                </a:lnTo>
                <a:lnTo>
                  <a:pt x="51" y="61"/>
                </a:lnTo>
                <a:lnTo>
                  <a:pt x="57" y="64"/>
                </a:lnTo>
                <a:lnTo>
                  <a:pt x="63" y="65"/>
                </a:lnTo>
                <a:lnTo>
                  <a:pt x="68" y="65"/>
                </a:lnTo>
                <a:lnTo>
                  <a:pt x="75" y="64"/>
                </a:lnTo>
                <a:lnTo>
                  <a:pt x="81" y="60"/>
                </a:lnTo>
                <a:lnTo>
                  <a:pt x="87" y="57"/>
                </a:lnTo>
                <a:lnTo>
                  <a:pt x="94" y="54"/>
                </a:lnTo>
                <a:lnTo>
                  <a:pt x="99" y="53"/>
                </a:lnTo>
                <a:lnTo>
                  <a:pt x="106" y="52"/>
                </a:lnTo>
                <a:lnTo>
                  <a:pt x="113" y="51"/>
                </a:lnTo>
                <a:lnTo>
                  <a:pt x="120" y="51"/>
                </a:lnTo>
                <a:lnTo>
                  <a:pt x="127" y="51"/>
                </a:lnTo>
                <a:lnTo>
                  <a:pt x="134" y="60"/>
                </a:lnTo>
                <a:lnTo>
                  <a:pt x="137" y="71"/>
                </a:lnTo>
                <a:lnTo>
                  <a:pt x="140" y="82"/>
                </a:lnTo>
                <a:lnTo>
                  <a:pt x="142" y="94"/>
                </a:lnTo>
                <a:lnTo>
                  <a:pt x="136" y="98"/>
                </a:lnTo>
                <a:lnTo>
                  <a:pt x="131" y="104"/>
                </a:lnTo>
                <a:lnTo>
                  <a:pt x="125" y="110"/>
                </a:lnTo>
                <a:lnTo>
                  <a:pt x="118" y="114"/>
                </a:lnTo>
                <a:lnTo>
                  <a:pt x="110" y="118"/>
                </a:lnTo>
                <a:lnTo>
                  <a:pt x="103" y="120"/>
                </a:lnTo>
                <a:lnTo>
                  <a:pt x="95" y="120"/>
                </a:lnTo>
                <a:lnTo>
                  <a:pt x="87" y="118"/>
                </a:lnTo>
                <a:lnTo>
                  <a:pt x="82" y="109"/>
                </a:lnTo>
                <a:lnTo>
                  <a:pt x="81" y="97"/>
                </a:lnTo>
                <a:lnTo>
                  <a:pt x="76" y="90"/>
                </a:lnTo>
                <a:lnTo>
                  <a:pt x="64" y="92"/>
                </a:lnTo>
                <a:lnTo>
                  <a:pt x="58" y="100"/>
                </a:lnTo>
                <a:lnTo>
                  <a:pt x="51" y="105"/>
                </a:lnTo>
                <a:lnTo>
                  <a:pt x="43" y="106"/>
                </a:lnTo>
                <a:lnTo>
                  <a:pt x="35" y="104"/>
                </a:lnTo>
                <a:lnTo>
                  <a:pt x="32" y="97"/>
                </a:lnTo>
                <a:lnTo>
                  <a:pt x="32" y="89"/>
                </a:lnTo>
                <a:lnTo>
                  <a:pt x="30" y="81"/>
                </a:lnTo>
                <a:lnTo>
                  <a:pt x="23" y="76"/>
                </a:lnTo>
                <a:lnTo>
                  <a:pt x="15" y="77"/>
                </a:lnTo>
                <a:lnTo>
                  <a:pt x="8" y="73"/>
                </a:lnTo>
                <a:lnTo>
                  <a:pt x="4" y="66"/>
                </a:lnTo>
                <a:lnTo>
                  <a:pt x="0" y="58"/>
                </a:lnTo>
                <a:lnTo>
                  <a:pt x="2" y="46"/>
                </a:lnTo>
                <a:lnTo>
                  <a:pt x="5" y="37"/>
                </a:lnTo>
                <a:lnTo>
                  <a:pt x="11" y="28"/>
                </a:lnTo>
                <a:lnTo>
                  <a:pt x="18" y="21"/>
                </a:lnTo>
                <a:lnTo>
                  <a:pt x="26" y="14"/>
                </a:lnTo>
                <a:lnTo>
                  <a:pt x="34" y="8"/>
                </a:lnTo>
                <a:lnTo>
                  <a:pt x="43" y="4"/>
                </a:lnTo>
                <a:lnTo>
                  <a:pt x="52" y="0"/>
                </a:lnTo>
                <a:lnTo>
                  <a:pt x="61" y="3"/>
                </a:lnTo>
                <a:lnTo>
                  <a:pt x="71" y="7"/>
                </a:lnTo>
                <a:lnTo>
                  <a:pt x="79" y="14"/>
                </a:lnTo>
                <a:lnTo>
                  <a:pt x="83" y="2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Freeform 21"/>
          <p:cNvSpPr>
            <a:spLocks/>
          </p:cNvSpPr>
          <p:nvPr/>
        </p:nvSpPr>
        <p:spPr bwMode="auto">
          <a:xfrm>
            <a:off x="7546975" y="4186238"/>
            <a:ext cx="114300" cy="77787"/>
          </a:xfrm>
          <a:custGeom>
            <a:avLst/>
            <a:gdLst/>
            <a:ahLst/>
            <a:cxnLst>
              <a:cxn ang="0">
                <a:pos x="102" y="66"/>
              </a:cxn>
              <a:cxn ang="0">
                <a:pos x="120" y="53"/>
              </a:cxn>
              <a:cxn ang="0">
                <a:pos x="126" y="37"/>
              </a:cxn>
              <a:cxn ang="0">
                <a:pos x="124" y="24"/>
              </a:cxn>
              <a:cxn ang="0">
                <a:pos x="117" y="21"/>
              </a:cxn>
              <a:cxn ang="0">
                <a:pos x="111" y="22"/>
              </a:cxn>
              <a:cxn ang="0">
                <a:pos x="108" y="31"/>
              </a:cxn>
              <a:cxn ang="0">
                <a:pos x="113" y="40"/>
              </a:cxn>
              <a:cxn ang="0">
                <a:pos x="107" y="50"/>
              </a:cxn>
              <a:cxn ang="0">
                <a:pos x="99" y="52"/>
              </a:cxn>
              <a:cxn ang="0">
                <a:pos x="87" y="45"/>
              </a:cxn>
              <a:cxn ang="0">
                <a:pos x="82" y="30"/>
              </a:cxn>
              <a:cxn ang="0">
                <a:pos x="85" y="14"/>
              </a:cxn>
              <a:cxn ang="0">
                <a:pos x="94" y="7"/>
              </a:cxn>
              <a:cxn ang="0">
                <a:pos x="106" y="7"/>
              </a:cxn>
              <a:cxn ang="0">
                <a:pos x="118" y="9"/>
              </a:cxn>
              <a:cxn ang="0">
                <a:pos x="133" y="17"/>
              </a:cxn>
              <a:cxn ang="0">
                <a:pos x="141" y="43"/>
              </a:cxn>
              <a:cxn ang="0">
                <a:pos x="141" y="61"/>
              </a:cxn>
              <a:cxn ang="0">
                <a:pos x="138" y="71"/>
              </a:cxn>
              <a:cxn ang="0">
                <a:pos x="129" y="74"/>
              </a:cxn>
              <a:cxn ang="0">
                <a:pos x="120" y="78"/>
              </a:cxn>
              <a:cxn ang="0">
                <a:pos x="110" y="88"/>
              </a:cxn>
              <a:cxn ang="0">
                <a:pos x="100" y="98"/>
              </a:cxn>
              <a:cxn ang="0">
                <a:pos x="83" y="92"/>
              </a:cxn>
              <a:cxn ang="0">
                <a:pos x="70" y="77"/>
              </a:cxn>
              <a:cxn ang="0">
                <a:pos x="53" y="82"/>
              </a:cxn>
              <a:cxn ang="0">
                <a:pos x="44" y="89"/>
              </a:cxn>
              <a:cxn ang="0">
                <a:pos x="34" y="91"/>
              </a:cxn>
              <a:cxn ang="0">
                <a:pos x="24" y="90"/>
              </a:cxn>
              <a:cxn ang="0">
                <a:pos x="15" y="86"/>
              </a:cxn>
              <a:cxn ang="0">
                <a:pos x="8" y="79"/>
              </a:cxn>
              <a:cxn ang="0">
                <a:pos x="6" y="71"/>
              </a:cxn>
              <a:cxn ang="0">
                <a:pos x="3" y="63"/>
              </a:cxn>
              <a:cxn ang="0">
                <a:pos x="1" y="48"/>
              </a:cxn>
              <a:cxn ang="0">
                <a:pos x="4" y="25"/>
              </a:cxn>
              <a:cxn ang="0">
                <a:pos x="22" y="11"/>
              </a:cxn>
              <a:cxn ang="0">
                <a:pos x="39" y="2"/>
              </a:cxn>
              <a:cxn ang="0">
                <a:pos x="58" y="5"/>
              </a:cxn>
              <a:cxn ang="0">
                <a:pos x="65" y="25"/>
              </a:cxn>
              <a:cxn ang="0">
                <a:pos x="67" y="51"/>
              </a:cxn>
              <a:cxn ang="0">
                <a:pos x="76" y="67"/>
              </a:cxn>
            </a:cxnLst>
            <a:rect l="0" t="0" r="r" b="b"/>
            <a:pathLst>
              <a:path w="144" h="98">
                <a:moveTo>
                  <a:pt x="88" y="69"/>
                </a:moveTo>
                <a:lnTo>
                  <a:pt x="102" y="66"/>
                </a:lnTo>
                <a:lnTo>
                  <a:pt x="113" y="61"/>
                </a:lnTo>
                <a:lnTo>
                  <a:pt x="120" y="53"/>
                </a:lnTo>
                <a:lnTo>
                  <a:pt x="124" y="45"/>
                </a:lnTo>
                <a:lnTo>
                  <a:pt x="126" y="37"/>
                </a:lnTo>
                <a:lnTo>
                  <a:pt x="126" y="30"/>
                </a:lnTo>
                <a:lnTo>
                  <a:pt x="124" y="24"/>
                </a:lnTo>
                <a:lnTo>
                  <a:pt x="121" y="21"/>
                </a:lnTo>
                <a:lnTo>
                  <a:pt x="117" y="21"/>
                </a:lnTo>
                <a:lnTo>
                  <a:pt x="114" y="21"/>
                </a:lnTo>
                <a:lnTo>
                  <a:pt x="111" y="22"/>
                </a:lnTo>
                <a:lnTo>
                  <a:pt x="109" y="24"/>
                </a:lnTo>
                <a:lnTo>
                  <a:pt x="108" y="31"/>
                </a:lnTo>
                <a:lnTo>
                  <a:pt x="110" y="36"/>
                </a:lnTo>
                <a:lnTo>
                  <a:pt x="113" y="40"/>
                </a:lnTo>
                <a:lnTo>
                  <a:pt x="109" y="46"/>
                </a:lnTo>
                <a:lnTo>
                  <a:pt x="107" y="50"/>
                </a:lnTo>
                <a:lnTo>
                  <a:pt x="103" y="51"/>
                </a:lnTo>
                <a:lnTo>
                  <a:pt x="99" y="52"/>
                </a:lnTo>
                <a:lnTo>
                  <a:pt x="93" y="52"/>
                </a:lnTo>
                <a:lnTo>
                  <a:pt x="87" y="45"/>
                </a:lnTo>
                <a:lnTo>
                  <a:pt x="83" y="38"/>
                </a:lnTo>
                <a:lnTo>
                  <a:pt x="82" y="30"/>
                </a:lnTo>
                <a:lnTo>
                  <a:pt x="83" y="21"/>
                </a:lnTo>
                <a:lnTo>
                  <a:pt x="85" y="14"/>
                </a:lnTo>
                <a:lnTo>
                  <a:pt x="90" y="10"/>
                </a:lnTo>
                <a:lnTo>
                  <a:pt x="94" y="7"/>
                </a:lnTo>
                <a:lnTo>
                  <a:pt x="100" y="7"/>
                </a:lnTo>
                <a:lnTo>
                  <a:pt x="106" y="7"/>
                </a:lnTo>
                <a:lnTo>
                  <a:pt x="111" y="8"/>
                </a:lnTo>
                <a:lnTo>
                  <a:pt x="118" y="9"/>
                </a:lnTo>
                <a:lnTo>
                  <a:pt x="123" y="10"/>
                </a:lnTo>
                <a:lnTo>
                  <a:pt x="133" y="17"/>
                </a:lnTo>
                <a:lnTo>
                  <a:pt x="139" y="29"/>
                </a:lnTo>
                <a:lnTo>
                  <a:pt x="141" y="43"/>
                </a:lnTo>
                <a:lnTo>
                  <a:pt x="144" y="55"/>
                </a:lnTo>
                <a:lnTo>
                  <a:pt x="141" y="61"/>
                </a:lnTo>
                <a:lnTo>
                  <a:pt x="140" y="67"/>
                </a:lnTo>
                <a:lnTo>
                  <a:pt x="138" y="71"/>
                </a:lnTo>
                <a:lnTo>
                  <a:pt x="133" y="76"/>
                </a:lnTo>
                <a:lnTo>
                  <a:pt x="129" y="74"/>
                </a:lnTo>
                <a:lnTo>
                  <a:pt x="124" y="75"/>
                </a:lnTo>
                <a:lnTo>
                  <a:pt x="120" y="78"/>
                </a:lnTo>
                <a:lnTo>
                  <a:pt x="114" y="79"/>
                </a:lnTo>
                <a:lnTo>
                  <a:pt x="110" y="88"/>
                </a:lnTo>
                <a:lnTo>
                  <a:pt x="107" y="94"/>
                </a:lnTo>
                <a:lnTo>
                  <a:pt x="100" y="98"/>
                </a:lnTo>
                <a:lnTo>
                  <a:pt x="91" y="97"/>
                </a:lnTo>
                <a:lnTo>
                  <a:pt x="83" y="92"/>
                </a:lnTo>
                <a:lnTo>
                  <a:pt x="77" y="83"/>
                </a:lnTo>
                <a:lnTo>
                  <a:pt x="70" y="77"/>
                </a:lnTo>
                <a:lnTo>
                  <a:pt x="57" y="77"/>
                </a:lnTo>
                <a:lnTo>
                  <a:pt x="53" y="82"/>
                </a:lnTo>
                <a:lnTo>
                  <a:pt x="49" y="85"/>
                </a:lnTo>
                <a:lnTo>
                  <a:pt x="44" y="89"/>
                </a:lnTo>
                <a:lnTo>
                  <a:pt x="39" y="90"/>
                </a:lnTo>
                <a:lnTo>
                  <a:pt x="34" y="91"/>
                </a:lnTo>
                <a:lnTo>
                  <a:pt x="29" y="91"/>
                </a:lnTo>
                <a:lnTo>
                  <a:pt x="24" y="90"/>
                </a:lnTo>
                <a:lnTo>
                  <a:pt x="18" y="89"/>
                </a:lnTo>
                <a:lnTo>
                  <a:pt x="15" y="86"/>
                </a:lnTo>
                <a:lnTo>
                  <a:pt x="11" y="83"/>
                </a:lnTo>
                <a:lnTo>
                  <a:pt x="8" y="79"/>
                </a:lnTo>
                <a:lnTo>
                  <a:pt x="4" y="76"/>
                </a:lnTo>
                <a:lnTo>
                  <a:pt x="6" y="71"/>
                </a:lnTo>
                <a:lnTo>
                  <a:pt x="4" y="67"/>
                </a:lnTo>
                <a:lnTo>
                  <a:pt x="3" y="63"/>
                </a:lnTo>
                <a:lnTo>
                  <a:pt x="0" y="61"/>
                </a:lnTo>
                <a:lnTo>
                  <a:pt x="1" y="48"/>
                </a:lnTo>
                <a:lnTo>
                  <a:pt x="1" y="37"/>
                </a:lnTo>
                <a:lnTo>
                  <a:pt x="4" y="25"/>
                </a:lnTo>
                <a:lnTo>
                  <a:pt x="14" y="15"/>
                </a:lnTo>
                <a:lnTo>
                  <a:pt x="22" y="11"/>
                </a:lnTo>
                <a:lnTo>
                  <a:pt x="31" y="7"/>
                </a:lnTo>
                <a:lnTo>
                  <a:pt x="39" y="2"/>
                </a:lnTo>
                <a:lnTo>
                  <a:pt x="47" y="0"/>
                </a:lnTo>
                <a:lnTo>
                  <a:pt x="58" y="5"/>
                </a:lnTo>
                <a:lnTo>
                  <a:pt x="63" y="14"/>
                </a:lnTo>
                <a:lnTo>
                  <a:pt x="65" y="25"/>
                </a:lnTo>
                <a:lnTo>
                  <a:pt x="67" y="38"/>
                </a:lnTo>
                <a:lnTo>
                  <a:pt x="67" y="51"/>
                </a:lnTo>
                <a:lnTo>
                  <a:pt x="70" y="61"/>
                </a:lnTo>
                <a:lnTo>
                  <a:pt x="76" y="67"/>
                </a:lnTo>
                <a:lnTo>
                  <a:pt x="88" y="69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Freeform 22"/>
          <p:cNvSpPr>
            <a:spLocks/>
          </p:cNvSpPr>
          <p:nvPr/>
        </p:nvSpPr>
        <p:spPr bwMode="auto">
          <a:xfrm>
            <a:off x="7427913" y="4246563"/>
            <a:ext cx="141287" cy="203200"/>
          </a:xfrm>
          <a:custGeom>
            <a:avLst/>
            <a:gdLst/>
            <a:ahLst/>
            <a:cxnLst>
              <a:cxn ang="0">
                <a:pos x="52" y="192"/>
              </a:cxn>
              <a:cxn ang="0">
                <a:pos x="58" y="221"/>
              </a:cxn>
              <a:cxn ang="0">
                <a:pos x="68" y="248"/>
              </a:cxn>
              <a:cxn ang="0">
                <a:pos x="52" y="251"/>
              </a:cxn>
              <a:cxn ang="0">
                <a:pos x="33" y="240"/>
              </a:cxn>
              <a:cxn ang="0">
                <a:pos x="17" y="242"/>
              </a:cxn>
              <a:cxn ang="0">
                <a:pos x="1" y="235"/>
              </a:cxn>
              <a:cxn ang="0">
                <a:pos x="14" y="228"/>
              </a:cxn>
              <a:cxn ang="0">
                <a:pos x="7" y="218"/>
              </a:cxn>
              <a:cxn ang="0">
                <a:pos x="2" y="197"/>
              </a:cxn>
              <a:cxn ang="0">
                <a:pos x="15" y="182"/>
              </a:cxn>
              <a:cxn ang="0">
                <a:pos x="16" y="211"/>
              </a:cxn>
              <a:cxn ang="0">
                <a:pos x="36" y="222"/>
              </a:cxn>
              <a:cxn ang="0">
                <a:pos x="40" y="222"/>
              </a:cxn>
              <a:cxn ang="0">
                <a:pos x="40" y="203"/>
              </a:cxn>
              <a:cxn ang="0">
                <a:pos x="17" y="181"/>
              </a:cxn>
              <a:cxn ang="0">
                <a:pos x="9" y="151"/>
              </a:cxn>
              <a:cxn ang="0">
                <a:pos x="20" y="130"/>
              </a:cxn>
              <a:cxn ang="0">
                <a:pos x="33" y="119"/>
              </a:cxn>
              <a:cxn ang="0">
                <a:pos x="50" y="111"/>
              </a:cxn>
              <a:cxn ang="0">
                <a:pos x="30" y="92"/>
              </a:cxn>
              <a:cxn ang="0">
                <a:pos x="10" y="74"/>
              </a:cxn>
              <a:cxn ang="0">
                <a:pos x="0" y="45"/>
              </a:cxn>
              <a:cxn ang="0">
                <a:pos x="15" y="14"/>
              </a:cxn>
              <a:cxn ang="0">
                <a:pos x="39" y="1"/>
              </a:cxn>
              <a:cxn ang="0">
                <a:pos x="66" y="2"/>
              </a:cxn>
              <a:cxn ang="0">
                <a:pos x="78" y="28"/>
              </a:cxn>
              <a:cxn ang="0">
                <a:pos x="59" y="46"/>
              </a:cxn>
              <a:cxn ang="0">
                <a:pos x="32" y="52"/>
              </a:cxn>
              <a:cxn ang="0">
                <a:pos x="36" y="74"/>
              </a:cxn>
              <a:cxn ang="0">
                <a:pos x="52" y="89"/>
              </a:cxn>
              <a:cxn ang="0">
                <a:pos x="70" y="104"/>
              </a:cxn>
              <a:cxn ang="0">
                <a:pos x="98" y="99"/>
              </a:cxn>
              <a:cxn ang="0">
                <a:pos x="127" y="96"/>
              </a:cxn>
              <a:cxn ang="0">
                <a:pos x="135" y="74"/>
              </a:cxn>
              <a:cxn ang="0">
                <a:pos x="131" y="43"/>
              </a:cxn>
              <a:cxn ang="0">
                <a:pos x="150" y="36"/>
              </a:cxn>
              <a:cxn ang="0">
                <a:pos x="175" y="63"/>
              </a:cxn>
              <a:cxn ang="0">
                <a:pos x="165" y="101"/>
              </a:cxn>
              <a:cxn ang="0">
                <a:pos x="134" y="115"/>
              </a:cxn>
              <a:cxn ang="0">
                <a:pos x="99" y="120"/>
              </a:cxn>
              <a:cxn ang="0">
                <a:pos x="97" y="143"/>
              </a:cxn>
              <a:cxn ang="0">
                <a:pos x="92" y="168"/>
              </a:cxn>
              <a:cxn ang="0">
                <a:pos x="82" y="177"/>
              </a:cxn>
              <a:cxn ang="0">
                <a:pos x="59" y="181"/>
              </a:cxn>
              <a:cxn ang="0">
                <a:pos x="46" y="169"/>
              </a:cxn>
              <a:cxn ang="0">
                <a:pos x="67" y="166"/>
              </a:cxn>
              <a:cxn ang="0">
                <a:pos x="77" y="150"/>
              </a:cxn>
              <a:cxn ang="0">
                <a:pos x="70" y="128"/>
              </a:cxn>
              <a:cxn ang="0">
                <a:pos x="43" y="127"/>
              </a:cxn>
              <a:cxn ang="0">
                <a:pos x="28" y="162"/>
              </a:cxn>
              <a:cxn ang="0">
                <a:pos x="38" y="179"/>
              </a:cxn>
            </a:cxnLst>
            <a:rect l="0" t="0" r="r" b="b"/>
            <a:pathLst>
              <a:path w="177" h="255">
                <a:moveTo>
                  <a:pt x="40" y="181"/>
                </a:moveTo>
                <a:lnTo>
                  <a:pt x="46" y="187"/>
                </a:lnTo>
                <a:lnTo>
                  <a:pt x="52" y="192"/>
                </a:lnTo>
                <a:lnTo>
                  <a:pt x="56" y="199"/>
                </a:lnTo>
                <a:lnTo>
                  <a:pt x="59" y="207"/>
                </a:lnTo>
                <a:lnTo>
                  <a:pt x="58" y="221"/>
                </a:lnTo>
                <a:lnTo>
                  <a:pt x="53" y="234"/>
                </a:lnTo>
                <a:lnTo>
                  <a:pt x="54" y="242"/>
                </a:lnTo>
                <a:lnTo>
                  <a:pt x="68" y="248"/>
                </a:lnTo>
                <a:lnTo>
                  <a:pt x="66" y="253"/>
                </a:lnTo>
                <a:lnTo>
                  <a:pt x="59" y="255"/>
                </a:lnTo>
                <a:lnTo>
                  <a:pt x="52" y="251"/>
                </a:lnTo>
                <a:lnTo>
                  <a:pt x="43" y="245"/>
                </a:lnTo>
                <a:lnTo>
                  <a:pt x="38" y="241"/>
                </a:lnTo>
                <a:lnTo>
                  <a:pt x="33" y="240"/>
                </a:lnTo>
                <a:lnTo>
                  <a:pt x="29" y="240"/>
                </a:lnTo>
                <a:lnTo>
                  <a:pt x="23" y="241"/>
                </a:lnTo>
                <a:lnTo>
                  <a:pt x="17" y="242"/>
                </a:lnTo>
                <a:lnTo>
                  <a:pt x="12" y="242"/>
                </a:lnTo>
                <a:lnTo>
                  <a:pt x="6" y="240"/>
                </a:lnTo>
                <a:lnTo>
                  <a:pt x="1" y="235"/>
                </a:lnTo>
                <a:lnTo>
                  <a:pt x="3" y="229"/>
                </a:lnTo>
                <a:lnTo>
                  <a:pt x="8" y="228"/>
                </a:lnTo>
                <a:lnTo>
                  <a:pt x="14" y="228"/>
                </a:lnTo>
                <a:lnTo>
                  <a:pt x="18" y="227"/>
                </a:lnTo>
                <a:lnTo>
                  <a:pt x="12" y="223"/>
                </a:lnTo>
                <a:lnTo>
                  <a:pt x="7" y="218"/>
                </a:lnTo>
                <a:lnTo>
                  <a:pt x="3" y="211"/>
                </a:lnTo>
                <a:lnTo>
                  <a:pt x="2" y="200"/>
                </a:lnTo>
                <a:lnTo>
                  <a:pt x="2" y="197"/>
                </a:lnTo>
                <a:lnTo>
                  <a:pt x="5" y="192"/>
                </a:lnTo>
                <a:lnTo>
                  <a:pt x="8" y="187"/>
                </a:lnTo>
                <a:lnTo>
                  <a:pt x="15" y="182"/>
                </a:lnTo>
                <a:lnTo>
                  <a:pt x="18" y="187"/>
                </a:lnTo>
                <a:lnTo>
                  <a:pt x="13" y="203"/>
                </a:lnTo>
                <a:lnTo>
                  <a:pt x="16" y="211"/>
                </a:lnTo>
                <a:lnTo>
                  <a:pt x="21" y="215"/>
                </a:lnTo>
                <a:lnTo>
                  <a:pt x="28" y="220"/>
                </a:lnTo>
                <a:lnTo>
                  <a:pt x="36" y="222"/>
                </a:lnTo>
                <a:lnTo>
                  <a:pt x="37" y="222"/>
                </a:lnTo>
                <a:lnTo>
                  <a:pt x="38" y="222"/>
                </a:lnTo>
                <a:lnTo>
                  <a:pt x="40" y="222"/>
                </a:lnTo>
                <a:lnTo>
                  <a:pt x="41" y="221"/>
                </a:lnTo>
                <a:lnTo>
                  <a:pt x="43" y="211"/>
                </a:lnTo>
                <a:lnTo>
                  <a:pt x="40" y="203"/>
                </a:lnTo>
                <a:lnTo>
                  <a:pt x="35" y="196"/>
                </a:lnTo>
                <a:lnTo>
                  <a:pt x="28" y="190"/>
                </a:lnTo>
                <a:lnTo>
                  <a:pt x="17" y="181"/>
                </a:lnTo>
                <a:lnTo>
                  <a:pt x="12" y="172"/>
                </a:lnTo>
                <a:lnTo>
                  <a:pt x="9" y="161"/>
                </a:lnTo>
                <a:lnTo>
                  <a:pt x="9" y="151"/>
                </a:lnTo>
                <a:lnTo>
                  <a:pt x="13" y="141"/>
                </a:lnTo>
                <a:lnTo>
                  <a:pt x="15" y="136"/>
                </a:lnTo>
                <a:lnTo>
                  <a:pt x="20" y="130"/>
                </a:lnTo>
                <a:lnTo>
                  <a:pt x="23" y="127"/>
                </a:lnTo>
                <a:lnTo>
                  <a:pt x="29" y="122"/>
                </a:lnTo>
                <a:lnTo>
                  <a:pt x="33" y="119"/>
                </a:lnTo>
                <a:lnTo>
                  <a:pt x="39" y="115"/>
                </a:lnTo>
                <a:lnTo>
                  <a:pt x="45" y="113"/>
                </a:lnTo>
                <a:lnTo>
                  <a:pt x="50" y="111"/>
                </a:lnTo>
                <a:lnTo>
                  <a:pt x="44" y="105"/>
                </a:lnTo>
                <a:lnTo>
                  <a:pt x="37" y="98"/>
                </a:lnTo>
                <a:lnTo>
                  <a:pt x="30" y="92"/>
                </a:lnTo>
                <a:lnTo>
                  <a:pt x="23" y="86"/>
                </a:lnTo>
                <a:lnTo>
                  <a:pt x="16" y="81"/>
                </a:lnTo>
                <a:lnTo>
                  <a:pt x="10" y="74"/>
                </a:lnTo>
                <a:lnTo>
                  <a:pt x="5" y="66"/>
                </a:lnTo>
                <a:lnTo>
                  <a:pt x="0" y="58"/>
                </a:lnTo>
                <a:lnTo>
                  <a:pt x="0" y="45"/>
                </a:lnTo>
                <a:lnTo>
                  <a:pt x="1" y="33"/>
                </a:lnTo>
                <a:lnTo>
                  <a:pt x="7" y="22"/>
                </a:lnTo>
                <a:lnTo>
                  <a:pt x="15" y="14"/>
                </a:lnTo>
                <a:lnTo>
                  <a:pt x="22" y="9"/>
                </a:lnTo>
                <a:lnTo>
                  <a:pt x="31" y="5"/>
                </a:lnTo>
                <a:lnTo>
                  <a:pt x="39" y="1"/>
                </a:lnTo>
                <a:lnTo>
                  <a:pt x="48" y="0"/>
                </a:lnTo>
                <a:lnTo>
                  <a:pt x="58" y="0"/>
                </a:lnTo>
                <a:lnTo>
                  <a:pt x="66" y="2"/>
                </a:lnTo>
                <a:lnTo>
                  <a:pt x="73" y="8"/>
                </a:lnTo>
                <a:lnTo>
                  <a:pt x="78" y="16"/>
                </a:lnTo>
                <a:lnTo>
                  <a:pt x="78" y="28"/>
                </a:lnTo>
                <a:lnTo>
                  <a:pt x="75" y="36"/>
                </a:lnTo>
                <a:lnTo>
                  <a:pt x="69" y="40"/>
                </a:lnTo>
                <a:lnTo>
                  <a:pt x="59" y="46"/>
                </a:lnTo>
                <a:lnTo>
                  <a:pt x="51" y="48"/>
                </a:lnTo>
                <a:lnTo>
                  <a:pt x="40" y="50"/>
                </a:lnTo>
                <a:lnTo>
                  <a:pt x="32" y="52"/>
                </a:lnTo>
                <a:lnTo>
                  <a:pt x="29" y="61"/>
                </a:lnTo>
                <a:lnTo>
                  <a:pt x="32" y="67"/>
                </a:lnTo>
                <a:lnTo>
                  <a:pt x="36" y="74"/>
                </a:lnTo>
                <a:lnTo>
                  <a:pt x="40" y="78"/>
                </a:lnTo>
                <a:lnTo>
                  <a:pt x="46" y="84"/>
                </a:lnTo>
                <a:lnTo>
                  <a:pt x="52" y="89"/>
                </a:lnTo>
                <a:lnTo>
                  <a:pt x="58" y="94"/>
                </a:lnTo>
                <a:lnTo>
                  <a:pt x="65" y="99"/>
                </a:lnTo>
                <a:lnTo>
                  <a:pt x="70" y="104"/>
                </a:lnTo>
                <a:lnTo>
                  <a:pt x="78" y="101"/>
                </a:lnTo>
                <a:lnTo>
                  <a:pt x="88" y="99"/>
                </a:lnTo>
                <a:lnTo>
                  <a:pt x="98" y="99"/>
                </a:lnTo>
                <a:lnTo>
                  <a:pt x="108" y="99"/>
                </a:lnTo>
                <a:lnTo>
                  <a:pt x="117" y="98"/>
                </a:lnTo>
                <a:lnTo>
                  <a:pt x="127" y="96"/>
                </a:lnTo>
                <a:lnTo>
                  <a:pt x="135" y="91"/>
                </a:lnTo>
                <a:lnTo>
                  <a:pt x="142" y="83"/>
                </a:lnTo>
                <a:lnTo>
                  <a:pt x="135" y="74"/>
                </a:lnTo>
                <a:lnTo>
                  <a:pt x="129" y="63"/>
                </a:lnTo>
                <a:lnTo>
                  <a:pt x="127" y="53"/>
                </a:lnTo>
                <a:lnTo>
                  <a:pt x="131" y="43"/>
                </a:lnTo>
                <a:lnTo>
                  <a:pt x="137" y="38"/>
                </a:lnTo>
                <a:lnTo>
                  <a:pt x="144" y="36"/>
                </a:lnTo>
                <a:lnTo>
                  <a:pt x="150" y="36"/>
                </a:lnTo>
                <a:lnTo>
                  <a:pt x="156" y="39"/>
                </a:lnTo>
                <a:lnTo>
                  <a:pt x="166" y="51"/>
                </a:lnTo>
                <a:lnTo>
                  <a:pt x="175" y="63"/>
                </a:lnTo>
                <a:lnTo>
                  <a:pt x="177" y="77"/>
                </a:lnTo>
                <a:lnTo>
                  <a:pt x="173" y="92"/>
                </a:lnTo>
                <a:lnTo>
                  <a:pt x="165" y="101"/>
                </a:lnTo>
                <a:lnTo>
                  <a:pt x="154" y="107"/>
                </a:lnTo>
                <a:lnTo>
                  <a:pt x="144" y="112"/>
                </a:lnTo>
                <a:lnTo>
                  <a:pt x="134" y="115"/>
                </a:lnTo>
                <a:lnTo>
                  <a:pt x="122" y="116"/>
                </a:lnTo>
                <a:lnTo>
                  <a:pt x="111" y="119"/>
                </a:lnTo>
                <a:lnTo>
                  <a:pt x="99" y="120"/>
                </a:lnTo>
                <a:lnTo>
                  <a:pt x="88" y="122"/>
                </a:lnTo>
                <a:lnTo>
                  <a:pt x="93" y="131"/>
                </a:lnTo>
                <a:lnTo>
                  <a:pt x="97" y="143"/>
                </a:lnTo>
                <a:lnTo>
                  <a:pt x="96" y="154"/>
                </a:lnTo>
                <a:lnTo>
                  <a:pt x="94" y="164"/>
                </a:lnTo>
                <a:lnTo>
                  <a:pt x="92" y="168"/>
                </a:lnTo>
                <a:lnTo>
                  <a:pt x="90" y="172"/>
                </a:lnTo>
                <a:lnTo>
                  <a:pt x="86" y="175"/>
                </a:lnTo>
                <a:lnTo>
                  <a:pt x="82" y="177"/>
                </a:lnTo>
                <a:lnTo>
                  <a:pt x="76" y="180"/>
                </a:lnTo>
                <a:lnTo>
                  <a:pt x="69" y="181"/>
                </a:lnTo>
                <a:lnTo>
                  <a:pt x="59" y="181"/>
                </a:lnTo>
                <a:lnTo>
                  <a:pt x="45" y="181"/>
                </a:lnTo>
                <a:lnTo>
                  <a:pt x="40" y="170"/>
                </a:lnTo>
                <a:lnTo>
                  <a:pt x="46" y="169"/>
                </a:lnTo>
                <a:lnTo>
                  <a:pt x="53" y="168"/>
                </a:lnTo>
                <a:lnTo>
                  <a:pt x="60" y="167"/>
                </a:lnTo>
                <a:lnTo>
                  <a:pt x="67" y="166"/>
                </a:lnTo>
                <a:lnTo>
                  <a:pt x="71" y="164"/>
                </a:lnTo>
                <a:lnTo>
                  <a:pt x="76" y="158"/>
                </a:lnTo>
                <a:lnTo>
                  <a:pt x="77" y="150"/>
                </a:lnTo>
                <a:lnTo>
                  <a:pt x="76" y="138"/>
                </a:lnTo>
                <a:lnTo>
                  <a:pt x="74" y="132"/>
                </a:lnTo>
                <a:lnTo>
                  <a:pt x="70" y="128"/>
                </a:lnTo>
                <a:lnTo>
                  <a:pt x="65" y="124"/>
                </a:lnTo>
                <a:lnTo>
                  <a:pt x="54" y="123"/>
                </a:lnTo>
                <a:lnTo>
                  <a:pt x="43" y="127"/>
                </a:lnTo>
                <a:lnTo>
                  <a:pt x="32" y="136"/>
                </a:lnTo>
                <a:lnTo>
                  <a:pt x="28" y="149"/>
                </a:lnTo>
                <a:lnTo>
                  <a:pt x="28" y="162"/>
                </a:lnTo>
                <a:lnTo>
                  <a:pt x="30" y="168"/>
                </a:lnTo>
                <a:lnTo>
                  <a:pt x="35" y="174"/>
                </a:lnTo>
                <a:lnTo>
                  <a:pt x="38" y="179"/>
                </a:lnTo>
                <a:lnTo>
                  <a:pt x="40" y="181"/>
                </a:lnTo>
                <a:close/>
              </a:path>
            </a:pathLst>
          </a:custGeom>
          <a:solidFill>
            <a:srgbClr val="00FF7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七、检查终止条件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测试充分性检查</a:t>
            </a:r>
          </a:p>
          <a:p>
            <a:pPr lvl="1"/>
            <a:r>
              <a:rPr lang="zh-CN" altLang="en-US"/>
              <a:t>检查是否达到</a:t>
            </a:r>
            <a:r>
              <a:rPr lang="zh-CN" altLang="en-US" b="1">
                <a:solidFill>
                  <a:srgbClr val="0000FF"/>
                </a:solidFill>
              </a:rPr>
              <a:t>覆盖率</a:t>
            </a:r>
            <a:r>
              <a:rPr lang="zh-CN" altLang="en-US"/>
              <a:t>要求，包括测试用例执行</a:t>
            </a:r>
            <a:r>
              <a:rPr lang="en-US" altLang="zh-CN"/>
              <a:t>/</a:t>
            </a:r>
            <a:r>
              <a:rPr lang="zh-CN" altLang="en-US"/>
              <a:t>通过覆盖率和被测单元代码</a:t>
            </a:r>
            <a:r>
              <a:rPr lang="en-US" altLang="zh-CN"/>
              <a:t>/</a:t>
            </a:r>
            <a:r>
              <a:rPr lang="zh-CN" altLang="en-US"/>
              <a:t>分支覆盖率。以及其它测试充分性要求。</a:t>
            </a:r>
          </a:p>
          <a:p>
            <a:r>
              <a:rPr lang="zh-CN" altLang="en-US"/>
              <a:t>异常终止条件检查</a:t>
            </a:r>
          </a:p>
          <a:p>
            <a:r>
              <a:rPr lang="zh-CN" altLang="en-US"/>
              <a:t>补充测试套件</a:t>
            </a:r>
          </a:p>
          <a:p>
            <a:r>
              <a:rPr lang="zh-CN" altLang="en-US"/>
              <a:t>以上条件不满足时，则需要补充测试套件，继续进行测试。</a:t>
            </a:r>
          </a:p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498C123-7A36-48C4-A00A-1A2BA8F40C59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八、评估测试结果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按照单元测试报告模块出具</a:t>
            </a:r>
            <a:r>
              <a:rPr lang="zh-CN" altLang="en-US">
                <a:solidFill>
                  <a:srgbClr val="0000FF"/>
                </a:solidFill>
              </a:rPr>
              <a:t>单元测试报告</a:t>
            </a:r>
          </a:p>
          <a:p>
            <a:r>
              <a:rPr lang="zh-CN" altLang="en-US"/>
              <a:t>如有必要对单元测试报告进行</a:t>
            </a:r>
            <a:r>
              <a:rPr lang="zh-CN" altLang="en-US">
                <a:solidFill>
                  <a:srgbClr val="0000FF"/>
                </a:solidFill>
              </a:rPr>
              <a:t>评审</a:t>
            </a:r>
          </a:p>
          <a:p>
            <a:r>
              <a:rPr lang="zh-CN" altLang="en-US"/>
              <a:t>将所有测试相关工作产品纳入</a:t>
            </a:r>
            <a:r>
              <a:rPr lang="zh-CN" altLang="en-US">
                <a:solidFill>
                  <a:srgbClr val="0000FF"/>
                </a:solidFill>
              </a:rPr>
              <a:t>配置管理</a:t>
            </a:r>
          </a:p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498C123-7A36-48C4-A00A-1A2BA8F40C59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spcBef>
                <a:spcPct val="50000"/>
              </a:spcBef>
              <a:defRPr/>
            </a:pPr>
            <a:r>
              <a:rPr lang="zh-CN" altLang="en-US"/>
              <a:t>为</a:t>
            </a:r>
            <a:r>
              <a:rPr lang="zh-CN" altLang="en-US" dirty="0"/>
              <a:t>什么做单元测试</a:t>
            </a:r>
          </a:p>
          <a:p>
            <a:pPr marL="609600" indent="-609600">
              <a:spcBef>
                <a:spcPct val="50000"/>
              </a:spcBef>
              <a:defRPr/>
            </a:pPr>
            <a:r>
              <a:rPr lang="zh-CN" altLang="en-US"/>
              <a:t>单</a:t>
            </a:r>
            <a:r>
              <a:rPr lang="zh-CN" altLang="en-US" dirty="0"/>
              <a:t>元测试的概念和内容</a:t>
            </a:r>
          </a:p>
          <a:p>
            <a:pPr marL="609600" indent="-609600">
              <a:spcBef>
                <a:spcPct val="50000"/>
              </a:spcBef>
              <a:defRPr/>
            </a:pPr>
            <a:r>
              <a:rPr lang="zh-CN" altLang="en-US"/>
              <a:t>如</a:t>
            </a:r>
            <a:r>
              <a:rPr lang="zh-CN" altLang="en-US" dirty="0"/>
              <a:t>何做单元测试</a:t>
            </a:r>
          </a:p>
          <a:p>
            <a:pPr marL="609600" indent="-609600">
              <a:spcBef>
                <a:spcPct val="50000"/>
              </a:spcBef>
              <a:defRPr/>
            </a:pPr>
            <a:r>
              <a:rPr lang="zh-CN" altLang="en-US">
                <a:solidFill>
                  <a:srgbClr val="FF0000"/>
                </a:solidFill>
              </a:rPr>
              <a:t>测试驱动开发与</a:t>
            </a:r>
            <a:r>
              <a:rPr lang="en-US" altLang="zh-CN">
                <a:solidFill>
                  <a:srgbClr val="FF0000"/>
                </a:solidFill>
              </a:rPr>
              <a:t>JUnit</a:t>
            </a:r>
          </a:p>
          <a:p>
            <a:pPr marL="609600" indent="-609600">
              <a:spcBef>
                <a:spcPct val="50000"/>
              </a:spcBef>
              <a:defRPr/>
            </a:pPr>
            <a:r>
              <a:rPr lang="zh-CN" altLang="en-US"/>
              <a:t>单元测试的难点和对策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indent="0">
              <a:spcBef>
                <a:spcPct val="0"/>
              </a:spcBef>
              <a:buClr>
                <a:srgbClr val="000000"/>
              </a:buClr>
              <a:buFont typeface="Wingdings" pitchFamily="2" charset="2"/>
              <a:buChar char="v"/>
            </a:pPr>
            <a:endParaRPr lang="en-US" altLang="zh-CN" b="1">
              <a:solidFill>
                <a:srgbClr val="000066"/>
              </a:solidFill>
              <a:ea typeface="黑体" pitchFamily="49" charset="-122"/>
            </a:endParaRPr>
          </a:p>
          <a:p>
            <a:pPr marL="609600" indent="-609600">
              <a:spcBef>
                <a:spcPct val="50000"/>
              </a:spcBef>
              <a:defRPr/>
            </a:pPr>
            <a:endParaRPr lang="zh-CN" altLang="en-US" dirty="0">
              <a:sym typeface="Arial" charset="0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512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5F1D4D42-2278-431F-B083-68E79D9B8E91}" type="slidenum">
              <a:rPr lang="en-US" altLang="zh-CN" smtClean="0">
                <a:latin typeface="Arial" pitchFamily="34" charset="0"/>
              </a:rPr>
              <a:pPr/>
              <a:t>52</a:t>
            </a:fld>
            <a:endParaRPr lang="en-US" altLang="zh-CN">
              <a:latin typeface="Arial" pitchFamily="34" charset="0"/>
            </a:endParaRP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测试驱动开发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solidFill>
                  <a:srgbClr val="0000FF"/>
                </a:solidFill>
              </a:rPr>
              <a:t>测试</a:t>
            </a:r>
            <a:r>
              <a:rPr lang="zh-CN" altLang="en-US" b="1">
                <a:solidFill>
                  <a:srgbClr val="0000FF"/>
                </a:solidFill>
              </a:rPr>
              <a:t>驱动开发</a:t>
            </a:r>
            <a:r>
              <a:rPr lang="en-US"/>
              <a:t>(</a:t>
            </a:r>
            <a:r>
              <a:rPr lang="zh-CN" altLang="en-US"/>
              <a:t>即</a:t>
            </a:r>
            <a:r>
              <a:rPr lang="en-US"/>
              <a:t>Test-driven development,</a:t>
            </a:r>
            <a:r>
              <a:rPr lang="zh-CN" altLang="en-US"/>
              <a:t>简称</a:t>
            </a:r>
            <a:r>
              <a:rPr lang="en-US"/>
              <a:t>TDD)</a:t>
            </a:r>
            <a:r>
              <a:rPr lang="zh-CN" altLang="en-US"/>
              <a:t>，是一种测试方法，即在进行代码变更或新功能增加之前，</a:t>
            </a:r>
            <a:r>
              <a:rPr lang="zh-CN" altLang="en-US">
                <a:solidFill>
                  <a:srgbClr val="C00000"/>
                </a:solidFill>
              </a:rPr>
              <a:t>先编写单元测试代码，再完善代码确保测试通过</a:t>
            </a:r>
            <a:r>
              <a:rPr lang="zh-CN" altLang="en-US"/>
              <a:t>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498C123-7A36-48C4-A00A-1A2BA8F40C59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  <p:pic>
        <p:nvPicPr>
          <p:cNvPr id="55298" name="Picture 2" descr="http://images.cnblogs.com/cnblogs_com/yuyijq/201101/2011010522431178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3048000"/>
            <a:ext cx="3352800" cy="2857500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测试驱动开发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测试驱动是一种开发形式：</a:t>
            </a:r>
          </a:p>
          <a:p>
            <a:pPr marL="914400" lvl="1" indent="-457200">
              <a:buClr>
                <a:srgbClr val="0000FF"/>
              </a:buClr>
              <a:buSzPct val="100000"/>
              <a:buFont typeface="+mj-ea"/>
              <a:buAutoNum type="circleNumDbPlain"/>
            </a:pPr>
            <a:r>
              <a:rPr lang="zh-CN" altLang="en-US"/>
              <a:t>首先要编写测试代码</a:t>
            </a:r>
          </a:p>
          <a:p>
            <a:pPr marL="914400" lvl="1" indent="-457200">
              <a:buClr>
                <a:srgbClr val="0000FF"/>
              </a:buClr>
              <a:buSzPct val="100000"/>
              <a:buFont typeface="+mj-ea"/>
              <a:buAutoNum type="circleNumDbPlain"/>
            </a:pPr>
            <a:r>
              <a:rPr lang="zh-CN" altLang="en-US"/>
              <a:t>除非存在相关测试，否则不编写任何的产品代码</a:t>
            </a:r>
          </a:p>
          <a:p>
            <a:pPr marL="914400" lvl="1" indent="-457200">
              <a:buClr>
                <a:srgbClr val="0000FF"/>
              </a:buClr>
              <a:buSzPct val="100000"/>
              <a:buFont typeface="+mj-ea"/>
              <a:buAutoNum type="circleNumDbPlain"/>
            </a:pPr>
            <a:r>
              <a:rPr lang="zh-CN" altLang="en-US"/>
              <a:t>由测试来决定需要编写什么样的代码</a:t>
            </a:r>
          </a:p>
          <a:p>
            <a:pPr marL="914400" lvl="1" indent="-457200">
              <a:buClr>
                <a:srgbClr val="0000FF"/>
              </a:buClr>
              <a:buSzPct val="100000"/>
              <a:buFont typeface="+mj-ea"/>
              <a:buAutoNum type="circleNumDbPlain"/>
            </a:pPr>
            <a:r>
              <a:rPr lang="zh-CN" altLang="en-US"/>
              <a:t>要求维护一套详尽的测试集</a:t>
            </a:r>
          </a:p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498C123-7A36-48C4-A00A-1A2BA8F40C59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测试驱动开发流程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498C123-7A36-48C4-A00A-1A2BA8F40C59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  <p:sp>
        <p:nvSpPr>
          <p:cNvPr id="6" name="圆角矩形 5"/>
          <p:cNvSpPr/>
          <p:nvPr/>
        </p:nvSpPr>
        <p:spPr bwMode="auto">
          <a:xfrm>
            <a:off x="1638300" y="1562100"/>
            <a:ext cx="1371600" cy="533400"/>
          </a:xfrm>
          <a:prstGeom prst="roundRect">
            <a:avLst/>
          </a:prstGeom>
          <a:solidFill>
            <a:schemeClr val="accent1">
              <a:alpha val="59000"/>
            </a:schemeClr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分析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1638300" y="2514600"/>
            <a:ext cx="1371600" cy="533400"/>
          </a:xfrm>
          <a:prstGeom prst="roundRect">
            <a:avLst/>
          </a:prstGeom>
          <a:solidFill>
            <a:schemeClr val="accent1">
              <a:alpha val="59000"/>
            </a:schemeClr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设计</a:t>
            </a:r>
          </a:p>
        </p:txBody>
      </p:sp>
      <p:sp>
        <p:nvSpPr>
          <p:cNvPr id="8" name="圆角矩形 7"/>
          <p:cNvSpPr/>
          <p:nvPr/>
        </p:nvSpPr>
        <p:spPr bwMode="auto">
          <a:xfrm>
            <a:off x="1219200" y="3467100"/>
            <a:ext cx="2209800" cy="533400"/>
          </a:xfrm>
          <a:prstGeom prst="roundRect">
            <a:avLst/>
          </a:prstGeom>
          <a:solidFill>
            <a:schemeClr val="accent1">
              <a:alpha val="59000"/>
            </a:schemeClr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宋体" pitchFamily="2" charset="-122"/>
              </a:rPr>
              <a:t>单元测试代码</a:t>
            </a:r>
          </a:p>
        </p:txBody>
      </p:sp>
      <p:sp>
        <p:nvSpPr>
          <p:cNvPr id="9" name="圆角矩形 8"/>
          <p:cNvSpPr/>
          <p:nvPr/>
        </p:nvSpPr>
        <p:spPr bwMode="auto">
          <a:xfrm>
            <a:off x="1219200" y="4724400"/>
            <a:ext cx="2209800" cy="533400"/>
          </a:xfrm>
          <a:prstGeom prst="roundRect">
            <a:avLst/>
          </a:prstGeom>
          <a:solidFill>
            <a:schemeClr val="accent1">
              <a:alpha val="59000"/>
            </a:schemeClr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产品代码</a:t>
            </a:r>
          </a:p>
        </p:txBody>
      </p:sp>
      <p:sp>
        <p:nvSpPr>
          <p:cNvPr id="10" name="圆角矩形 9"/>
          <p:cNvSpPr/>
          <p:nvPr/>
        </p:nvSpPr>
        <p:spPr bwMode="auto">
          <a:xfrm>
            <a:off x="4114800" y="4724400"/>
            <a:ext cx="1371600" cy="533400"/>
          </a:xfrm>
          <a:prstGeom prst="roundRect">
            <a:avLst/>
          </a:prstGeom>
          <a:solidFill>
            <a:schemeClr val="accent1">
              <a:alpha val="59000"/>
            </a:schemeClr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重构</a:t>
            </a:r>
          </a:p>
        </p:txBody>
      </p:sp>
      <p:sp>
        <p:nvSpPr>
          <p:cNvPr id="11" name="圆角矩形 10"/>
          <p:cNvSpPr/>
          <p:nvPr/>
        </p:nvSpPr>
        <p:spPr bwMode="auto">
          <a:xfrm>
            <a:off x="6172200" y="4724400"/>
            <a:ext cx="1600200" cy="533400"/>
          </a:xfrm>
          <a:prstGeom prst="roundRect">
            <a:avLst/>
          </a:prstGeom>
          <a:solidFill>
            <a:schemeClr val="accent1">
              <a:alpha val="59000"/>
            </a:schemeClr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执行测试</a:t>
            </a:r>
          </a:p>
        </p:txBody>
      </p:sp>
      <p:sp>
        <p:nvSpPr>
          <p:cNvPr id="12" name="椭圆 11"/>
          <p:cNvSpPr/>
          <p:nvPr/>
        </p:nvSpPr>
        <p:spPr bwMode="auto">
          <a:xfrm>
            <a:off x="2209800" y="914400"/>
            <a:ext cx="228600" cy="2286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781800" y="5715000"/>
            <a:ext cx="381000" cy="381000"/>
            <a:chOff x="5105400" y="1600200"/>
            <a:chExt cx="381000" cy="381000"/>
          </a:xfrm>
        </p:grpSpPr>
        <p:sp>
          <p:nvSpPr>
            <p:cNvPr id="13" name="椭圆 12"/>
            <p:cNvSpPr/>
            <p:nvPr/>
          </p:nvSpPr>
          <p:spPr bwMode="auto">
            <a:xfrm>
              <a:off x="5181600" y="1676400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4" name="椭圆 13"/>
            <p:cNvSpPr/>
            <p:nvPr/>
          </p:nvSpPr>
          <p:spPr bwMode="auto">
            <a:xfrm>
              <a:off x="5105400" y="1600200"/>
              <a:ext cx="381000" cy="381000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</p:grpSp>
      <p:cxnSp>
        <p:nvCxnSpPr>
          <p:cNvPr id="18" name="直接箭头连接符 17"/>
          <p:cNvCxnSpPr/>
          <p:nvPr/>
        </p:nvCxnSpPr>
        <p:spPr bwMode="auto">
          <a:xfrm rot="5400000">
            <a:off x="2114550" y="1352550"/>
            <a:ext cx="4191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直接箭头连接符 18"/>
          <p:cNvCxnSpPr/>
          <p:nvPr/>
        </p:nvCxnSpPr>
        <p:spPr bwMode="auto">
          <a:xfrm rot="5400000">
            <a:off x="2114550" y="2304256"/>
            <a:ext cx="4191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直接箭头连接符 19"/>
          <p:cNvCxnSpPr/>
          <p:nvPr/>
        </p:nvCxnSpPr>
        <p:spPr bwMode="auto">
          <a:xfrm rot="5400000">
            <a:off x="2114550" y="3256756"/>
            <a:ext cx="4191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直接箭头连接符 20"/>
          <p:cNvCxnSpPr>
            <a:endCxn id="9" idx="0"/>
          </p:cNvCxnSpPr>
          <p:nvPr/>
        </p:nvCxnSpPr>
        <p:spPr bwMode="auto">
          <a:xfrm rot="5400000">
            <a:off x="1962547" y="4362053"/>
            <a:ext cx="723900" cy="7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直接箭头连接符 22"/>
          <p:cNvCxnSpPr>
            <a:stCxn id="9" idx="3"/>
            <a:endCxn id="10" idx="1"/>
          </p:cNvCxnSpPr>
          <p:nvPr/>
        </p:nvCxnSpPr>
        <p:spPr bwMode="auto">
          <a:xfrm>
            <a:off x="3429000" y="4991100"/>
            <a:ext cx="685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直接箭头连接符 24"/>
          <p:cNvCxnSpPr>
            <a:stCxn id="10" idx="3"/>
            <a:endCxn id="11" idx="1"/>
          </p:cNvCxnSpPr>
          <p:nvPr/>
        </p:nvCxnSpPr>
        <p:spPr bwMode="auto">
          <a:xfrm>
            <a:off x="5486400" y="4991100"/>
            <a:ext cx="685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直接箭头连接符 26"/>
          <p:cNvCxnSpPr/>
          <p:nvPr/>
        </p:nvCxnSpPr>
        <p:spPr bwMode="auto">
          <a:xfrm rot="5400000">
            <a:off x="6743303" y="5486400"/>
            <a:ext cx="457994" cy="7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流程图: 决策 27"/>
          <p:cNvSpPr/>
          <p:nvPr/>
        </p:nvSpPr>
        <p:spPr bwMode="auto">
          <a:xfrm>
            <a:off x="6515100" y="3429000"/>
            <a:ext cx="914400" cy="609600"/>
          </a:xfrm>
          <a:prstGeom prst="flowChartDecision">
            <a:avLst/>
          </a:prstGeom>
          <a:solidFill>
            <a:schemeClr val="accent1">
              <a:alpha val="5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 bwMode="auto">
          <a:xfrm rot="5400000" flipH="1" flipV="1">
            <a:off x="6629400" y="4381500"/>
            <a:ext cx="685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直接箭头连接符 32"/>
          <p:cNvCxnSpPr>
            <a:stCxn id="28" idx="1"/>
            <a:endCxn id="8" idx="3"/>
          </p:cNvCxnSpPr>
          <p:nvPr/>
        </p:nvCxnSpPr>
        <p:spPr bwMode="auto">
          <a:xfrm rot="10800000">
            <a:off x="3429000" y="3733800"/>
            <a:ext cx="30861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直接箭头连接符 34"/>
          <p:cNvCxnSpPr>
            <a:stCxn id="28" idx="1"/>
          </p:cNvCxnSpPr>
          <p:nvPr/>
        </p:nvCxnSpPr>
        <p:spPr bwMode="auto">
          <a:xfrm rot="10800000" flipV="1">
            <a:off x="3352800" y="3733800"/>
            <a:ext cx="3162300" cy="990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矩形 35"/>
          <p:cNvSpPr/>
          <p:nvPr/>
        </p:nvSpPr>
        <p:spPr>
          <a:xfrm>
            <a:off x="6172200" y="4267200"/>
            <a:ext cx="16201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i="0">
                <a:latin typeface="楷体" pitchFamily="49" charset="-122"/>
                <a:ea typeface="楷体" pitchFamily="49" charset="-122"/>
              </a:rPr>
              <a:t>测试失败</a:t>
            </a:r>
          </a:p>
        </p:txBody>
      </p:sp>
      <p:sp>
        <p:nvSpPr>
          <p:cNvPr id="37" name="矩形 36"/>
          <p:cNvSpPr/>
          <p:nvPr/>
        </p:nvSpPr>
        <p:spPr>
          <a:xfrm>
            <a:off x="3962400" y="3364468"/>
            <a:ext cx="213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i="0">
                <a:latin typeface="楷体" pitchFamily="49" charset="-122"/>
                <a:ea typeface="楷体" pitchFamily="49" charset="-122"/>
              </a:rPr>
              <a:t>单元测试代码错误</a:t>
            </a:r>
          </a:p>
        </p:txBody>
      </p:sp>
      <p:sp>
        <p:nvSpPr>
          <p:cNvPr id="38" name="矩形 37"/>
          <p:cNvSpPr/>
          <p:nvPr/>
        </p:nvSpPr>
        <p:spPr>
          <a:xfrm>
            <a:off x="3962400" y="4050268"/>
            <a:ext cx="213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i="0">
                <a:latin typeface="楷体" pitchFamily="49" charset="-122"/>
                <a:ea typeface="楷体" pitchFamily="49" charset="-122"/>
              </a:rPr>
              <a:t>产品代码错误</a:t>
            </a: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JUnit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Junit</a:t>
            </a:r>
            <a:r>
              <a:rPr lang="zh-CN" altLang="en-US"/>
              <a:t>概述</a:t>
            </a:r>
            <a:endParaRPr lang="en-US" altLang="zh-CN"/>
          </a:p>
          <a:p>
            <a:pPr lvl="1"/>
            <a:r>
              <a:rPr lang="zh-CN" altLang="en-US"/>
              <a:t>由</a:t>
            </a:r>
            <a:r>
              <a:rPr lang="en-US" altLang="zh-CN">
                <a:solidFill>
                  <a:srgbClr val="FF0000"/>
                </a:solidFill>
              </a:rPr>
              <a:t>Erich Gamma</a:t>
            </a:r>
            <a:r>
              <a:rPr lang="zh-CN" altLang="en-US"/>
              <a:t>和</a:t>
            </a:r>
            <a:r>
              <a:rPr lang="en-US" altLang="zh-CN">
                <a:solidFill>
                  <a:srgbClr val="FF0000"/>
                </a:solidFill>
              </a:rPr>
              <a:t>Kent Beck</a:t>
            </a:r>
            <a:r>
              <a:rPr lang="zh-CN" altLang="en-US"/>
              <a:t>编写的测试框架</a:t>
            </a:r>
            <a:endParaRPr lang="en-US" altLang="zh-CN"/>
          </a:p>
          <a:p>
            <a:pPr lvl="2"/>
            <a:r>
              <a:rPr lang="en-US" altLang="zh-CN" sz="2200" b="0"/>
              <a:t>Erich Gamma: </a:t>
            </a:r>
            <a:r>
              <a:rPr lang="zh-CN" altLang="en-US" sz="2200" b="0"/>
              <a:t>设计模式</a:t>
            </a:r>
            <a:endParaRPr lang="en-US" altLang="zh-CN" sz="2200" b="0"/>
          </a:p>
          <a:p>
            <a:pPr lvl="2"/>
            <a:r>
              <a:rPr lang="en-US" altLang="zh-CN" sz="2200" b="0"/>
              <a:t>Kent Beck: </a:t>
            </a:r>
            <a:r>
              <a:rPr lang="zh-CN" altLang="en-US" sz="2200" b="0"/>
              <a:t>极限编程</a:t>
            </a:r>
          </a:p>
          <a:p>
            <a:pPr lvl="1"/>
            <a:r>
              <a:rPr lang="zh-CN" altLang="en-US"/>
              <a:t>是开放源码软件，在</a:t>
            </a:r>
            <a:r>
              <a:rPr lang="en-US" altLang="zh-CN"/>
              <a:t>www.junit.org</a:t>
            </a:r>
            <a:r>
              <a:rPr lang="zh-CN" altLang="en-US"/>
              <a:t>下载 </a:t>
            </a:r>
          </a:p>
          <a:p>
            <a:pPr lvl="1"/>
            <a:r>
              <a:rPr lang="zh-CN" altLang="en-US"/>
              <a:t>是一种</a:t>
            </a:r>
            <a:r>
              <a:rPr lang="zh-CN" altLang="en-US" b="1">
                <a:solidFill>
                  <a:srgbClr val="0000FF"/>
                </a:solidFill>
              </a:rPr>
              <a:t>白盒测试</a:t>
            </a:r>
            <a:r>
              <a:rPr lang="zh-CN" altLang="en-US"/>
              <a:t>法，是进行</a:t>
            </a:r>
            <a:r>
              <a:rPr lang="zh-CN" altLang="en-US" b="1">
                <a:solidFill>
                  <a:srgbClr val="0000FF"/>
                </a:solidFill>
              </a:rPr>
              <a:t>回归测试</a:t>
            </a:r>
            <a:r>
              <a:rPr lang="zh-CN" altLang="en-US"/>
              <a:t>的工具</a:t>
            </a:r>
          </a:p>
          <a:p>
            <a:pPr lvl="1"/>
            <a:r>
              <a:rPr lang="en-US" altLang="zh-CN"/>
              <a:t>JUnit</a:t>
            </a:r>
            <a:r>
              <a:rPr lang="zh-CN" altLang="en-US"/>
              <a:t>自定义包、类框架结构和接口，可以参阅下载文件中的</a:t>
            </a:r>
            <a:r>
              <a:rPr lang="en-US" altLang="zh-CN"/>
              <a:t>javadoc</a:t>
            </a:r>
            <a:r>
              <a:rPr lang="zh-CN" altLang="en-US"/>
              <a:t>目录内容</a:t>
            </a:r>
            <a:endParaRPr lang="en-US" altLang="zh-CN"/>
          </a:p>
          <a:p>
            <a:pPr lvl="1"/>
            <a:r>
              <a:rPr lang="en-US" altLang="zh-CN"/>
              <a:t>JUnit</a:t>
            </a:r>
            <a:r>
              <a:rPr lang="zh-CN" altLang="en-US"/>
              <a:t>适用于</a:t>
            </a:r>
            <a:r>
              <a:rPr lang="en-US" altLang="zh-CN" b="1">
                <a:solidFill>
                  <a:srgbClr val="0000FF"/>
                </a:solidFill>
              </a:rPr>
              <a:t>Java</a:t>
            </a:r>
            <a:r>
              <a:rPr lang="zh-CN" altLang="en-US" b="1">
                <a:solidFill>
                  <a:srgbClr val="0000FF"/>
                </a:solidFill>
              </a:rPr>
              <a:t>开发人员</a:t>
            </a:r>
            <a:r>
              <a:rPr lang="zh-CN" altLang="en-US"/>
              <a:t>在</a:t>
            </a:r>
            <a:r>
              <a:rPr lang="zh-CN" altLang="en-US" b="1">
                <a:solidFill>
                  <a:srgbClr val="0000FF"/>
                </a:solidFill>
              </a:rPr>
              <a:t>单元测试</a:t>
            </a:r>
            <a:r>
              <a:rPr lang="zh-CN" altLang="en-US"/>
              <a:t>阶段，进行</a:t>
            </a:r>
            <a:r>
              <a:rPr lang="zh-CN" altLang="en-US" b="1">
                <a:solidFill>
                  <a:srgbClr val="A50021"/>
                </a:solidFill>
              </a:rPr>
              <a:t>单个方法实现功能或者类本身</a:t>
            </a:r>
            <a:r>
              <a:rPr lang="zh-CN" altLang="en-US"/>
              <a:t>的测试</a:t>
            </a:r>
          </a:p>
          <a:p>
            <a:pPr lvl="1"/>
            <a:endParaRPr lang="zh-CN" altLang="en-US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498C123-7A36-48C4-A00A-1A2BA8F40C59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测试驱动开发实例：计算器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开发一个计算器，实现加减乘除的运算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498C123-7A36-48C4-A00A-1A2BA8F40C59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测试驱动开发实例：计算器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第一步：创建项目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498C123-7A36-48C4-A00A-1A2BA8F40C59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测试驱动开发实例：计算器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第二步：编写单元测试用例代码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498C123-7A36-48C4-A00A-1A2BA8F40C59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304800" y="2362200"/>
            <a:ext cx="8418512" cy="1171813"/>
          </a:xfrm>
          <a:prstGeom prst="roundRect">
            <a:avLst>
              <a:gd name="adj" fmla="val 4968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b="1" i="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public class </a:t>
            </a:r>
            <a:r>
              <a:rPr lang="en-US" altLang="zh-CN" sz="2400" b="1" i="0" dirty="0" err="1">
                <a:latin typeface="Times New Roman" pitchFamily="18" charset="0"/>
                <a:ea typeface="楷体_GB2312" pitchFamily="49" charset="-122"/>
              </a:rPr>
              <a:t>CaculatorTest</a:t>
            </a:r>
            <a:r>
              <a:rPr lang="en-US" altLang="zh-CN" sz="2400" b="1" i="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i="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extends</a:t>
            </a:r>
            <a:r>
              <a:rPr lang="en-US" altLang="zh-CN" sz="2400" b="1" i="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b="1" i="0" dirty="0" err="1">
                <a:latin typeface="Times New Roman" pitchFamily="18" charset="0"/>
                <a:ea typeface="楷体_GB2312" pitchFamily="49" charset="-122"/>
              </a:rPr>
              <a:t>junit.framework.TestCase</a:t>
            </a:r>
            <a:r>
              <a:rPr lang="en-US" altLang="zh-CN" sz="2400" b="1" i="0" dirty="0">
                <a:latin typeface="Times New Roman" pitchFamily="18" charset="0"/>
                <a:ea typeface="楷体_GB2312" pitchFamily="49" charset="-122"/>
              </a:rPr>
              <a:t> {</a:t>
            </a:r>
          </a:p>
          <a:p>
            <a:endParaRPr lang="en-US" altLang="zh-CN" sz="2400" b="1" i="0" dirty="0">
              <a:latin typeface="Times New Roman" pitchFamily="18" charset="0"/>
              <a:ea typeface="楷体_GB2312" pitchFamily="49" charset="-122"/>
            </a:endParaRPr>
          </a:p>
          <a:p>
            <a:r>
              <a:rPr lang="en-US" altLang="zh-CN" sz="2000" b="1" i="0" dirty="0">
                <a:ea typeface="宋体" charset="-122"/>
              </a:rPr>
              <a:t>}</a:t>
            </a: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5029200" y="3586162"/>
            <a:ext cx="3835400" cy="1464231"/>
          </a:xfrm>
          <a:prstGeom prst="wedgeRoundRectCallout">
            <a:avLst>
              <a:gd name="adj1" fmla="val -52981"/>
              <a:gd name="adj2" fmla="val -10659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66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000" b="1" i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CaculatorTest</a:t>
            </a:r>
            <a:r>
              <a:rPr lang="zh-CN" altLang="en-US" sz="2000" b="1" i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将从</a:t>
            </a:r>
            <a:r>
              <a:rPr lang="en-US" altLang="zh-CN" sz="2000" b="1" i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junit.framework.TestCase</a:t>
            </a:r>
            <a:r>
              <a:rPr lang="zh-CN" altLang="en-US" sz="2000" b="1" i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获得或是继承所有的能力（行为）和数据（属性</a:t>
            </a:r>
            <a:r>
              <a:rPr lang="zh-CN" altLang="en-US" sz="2000" b="1" i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 </a:t>
            </a: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304800" y="4114800"/>
            <a:ext cx="3835400" cy="783193"/>
          </a:xfrm>
          <a:prstGeom prst="wedgeRoundRectCallout">
            <a:avLst>
              <a:gd name="adj1" fmla="val -30823"/>
              <a:gd name="adj2" fmla="val -21973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66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 b="1" i="0">
                <a:solidFill>
                  <a:srgbClr val="0000FF"/>
                </a:solidFill>
                <a:ea typeface="宋体" charset="-122"/>
              </a:rPr>
              <a:t>必须指定该类为</a:t>
            </a:r>
            <a:r>
              <a:rPr lang="en-US" altLang="zh-CN" sz="2000" b="1" i="0">
                <a:solidFill>
                  <a:srgbClr val="0000FF"/>
                </a:solidFill>
                <a:ea typeface="宋体" charset="-122"/>
              </a:rPr>
              <a:t>public</a:t>
            </a:r>
            <a:r>
              <a:rPr lang="zh-CN" altLang="en-US" sz="2000" b="1" i="0">
                <a:solidFill>
                  <a:srgbClr val="0000FF"/>
                </a:solidFill>
                <a:ea typeface="宋体" charset="-122"/>
              </a:rPr>
              <a:t>类型，这样</a:t>
            </a:r>
            <a:r>
              <a:rPr lang="en-US" altLang="zh-CN" sz="2000" b="1" i="0">
                <a:solidFill>
                  <a:srgbClr val="0000FF"/>
                </a:solidFill>
                <a:ea typeface="宋体" charset="-122"/>
              </a:rPr>
              <a:t>JUnit</a:t>
            </a:r>
            <a:r>
              <a:rPr lang="zh-CN" altLang="en-US" sz="2000" b="1" i="0">
                <a:solidFill>
                  <a:srgbClr val="0000FF"/>
                </a:solidFill>
                <a:ea typeface="宋体" charset="-122"/>
              </a:rPr>
              <a:t>测试框架才能识别它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程序员的职责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775" y="990600"/>
            <a:ext cx="8556625" cy="2362200"/>
          </a:xfrm>
        </p:spPr>
        <p:txBody>
          <a:bodyPr/>
          <a:lstStyle/>
          <a:p>
            <a:r>
              <a:rPr lang="zh-CN" altLang="en-US" dirty="0"/>
              <a:t>传统的开发观念：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开发人员</a:t>
            </a:r>
            <a:r>
              <a:rPr lang="zh-CN" altLang="en-US" dirty="0"/>
              <a:t>的任务是完成</a:t>
            </a:r>
            <a:r>
              <a:rPr lang="zh-CN" altLang="en-US" b="1" dirty="0">
                <a:solidFill>
                  <a:srgbClr val="0000FF"/>
                </a:solidFill>
              </a:rPr>
              <a:t>编码</a:t>
            </a:r>
            <a:r>
              <a:rPr lang="zh-CN" altLang="en-US" dirty="0"/>
              <a:t>，让系统正确运行起来</a:t>
            </a:r>
            <a:endParaRPr lang="en-US" altLang="zh-CN" dirty="0"/>
          </a:p>
          <a:p>
            <a:pPr lvl="1"/>
            <a:r>
              <a:rPr lang="zh-CN" altLang="en-US" dirty="0"/>
              <a:t>程序</a:t>
            </a:r>
            <a:r>
              <a:rPr lang="zh-CN" altLang="en-US" b="1" dirty="0">
                <a:solidFill>
                  <a:srgbClr val="0000FF"/>
                </a:solidFill>
              </a:rPr>
              <a:t>调试</a:t>
            </a:r>
            <a:r>
              <a:rPr lang="zh-CN" altLang="en-US" dirty="0"/>
              <a:t>通过任务就完成了</a:t>
            </a:r>
            <a:endParaRPr lang="en-US" altLang="zh-CN" dirty="0"/>
          </a:p>
          <a:p>
            <a:pPr lvl="1"/>
            <a:r>
              <a:rPr lang="zh-CN" altLang="en-US" dirty="0"/>
              <a:t>自信自己的程序</a:t>
            </a:r>
            <a:r>
              <a:rPr lang="zh-CN" altLang="en-US" b="1" dirty="0">
                <a:solidFill>
                  <a:srgbClr val="0000FF"/>
                </a:solidFill>
              </a:rPr>
              <a:t>不会出错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498C123-7A36-48C4-A00A-1A2BA8F40C59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685800" y="3505200"/>
            <a:ext cx="8001000" cy="1938992"/>
          </a:xfrm>
          <a:prstGeom prst="rect">
            <a:avLst/>
          </a:prstGeom>
          <a:solidFill>
            <a:srgbClr val="00B0F0">
              <a:alpha val="34000"/>
            </a:srgbClr>
          </a:solidFill>
          <a:ln w="15875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i="0" dirty="0"/>
              <a:t>实际：</a:t>
            </a:r>
            <a:endParaRPr lang="en-US" altLang="zh-CN" sz="2800" b="1" i="0" dirty="0"/>
          </a:p>
          <a:p>
            <a:pPr>
              <a:lnSpc>
                <a:spcPct val="150000"/>
              </a:lnSpc>
            </a:pPr>
            <a:r>
              <a:rPr lang="en-US" altLang="zh-CN" sz="2600" i="0" dirty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600" i="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zh-CN" altLang="en-US" sz="2600" b="1" i="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开发人员</a:t>
            </a:r>
            <a:r>
              <a:rPr lang="zh-CN" altLang="en-US" sz="2600" i="0" dirty="0">
                <a:latin typeface="楷体" pitchFamily="49" charset="-122"/>
                <a:ea typeface="楷体" pitchFamily="49" charset="-122"/>
              </a:rPr>
              <a:t>的任务是</a:t>
            </a:r>
            <a:r>
              <a:rPr lang="zh-CN" altLang="en-US" sz="2600" b="1" i="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完成程序，直到交付和维护</a:t>
            </a:r>
            <a:endParaRPr lang="en-US" altLang="zh-CN" sz="2600" b="1" i="0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600" i="0" dirty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600" i="0" dirty="0">
                <a:latin typeface="楷体" pitchFamily="49" charset="-122"/>
                <a:ea typeface="楷体" pitchFamily="49" charset="-122"/>
              </a:rPr>
              <a:t>、人的失误是不可避免的，无论多小心，都会有错误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测试驱动开发实例：计算器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第三步：执行测试用例</a:t>
            </a:r>
            <a:endParaRPr lang="en-US" altLang="zh-CN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测试失败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498C123-7A36-48C4-A00A-1A2BA8F40C59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  <p:pic>
        <p:nvPicPr>
          <p:cNvPr id="1054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590800"/>
            <a:ext cx="5305425" cy="3022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测试驱动开发实例：计算器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第四步：增加一个测试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498C123-7A36-48C4-A00A-1A2BA8F40C59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76400"/>
            <a:ext cx="7848600" cy="12192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85801" y="3200400"/>
            <a:ext cx="7924800" cy="2860913"/>
          </a:xfrm>
          <a:prstGeom prst="roundRect">
            <a:avLst>
              <a:gd name="adj" fmla="val 4968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008080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zh-CN" altLang="en-US" sz="2400" i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i="0">
                <a:latin typeface="黑体" pitchFamily="49" charset="-122"/>
                <a:ea typeface="黑体" pitchFamily="49" charset="-122"/>
              </a:rPr>
              <a:t>方法名</a:t>
            </a:r>
            <a:r>
              <a:rPr lang="en-US" altLang="zh-CN" sz="2400" i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testAdd</a:t>
            </a:r>
            <a:r>
              <a:rPr lang="zh-CN" altLang="en-US" sz="2400" i="0">
                <a:latin typeface="黑体" pitchFamily="49" charset="-122"/>
                <a:ea typeface="黑体" pitchFamily="49" charset="-122"/>
              </a:rPr>
              <a:t>，暗示这是一个测试方法。对</a:t>
            </a:r>
            <a:r>
              <a:rPr lang="en-US" altLang="zh-CN" sz="2400" i="0">
                <a:latin typeface="黑体" pitchFamily="49" charset="-122"/>
                <a:ea typeface="黑体" pitchFamily="49" charset="-122"/>
              </a:rPr>
              <a:t>Java</a:t>
            </a:r>
            <a:r>
              <a:rPr lang="zh-CN" altLang="en-US" sz="2400" i="0">
                <a:latin typeface="黑体" pitchFamily="49" charset="-122"/>
                <a:ea typeface="黑体" pitchFamily="49" charset="-122"/>
              </a:rPr>
              <a:t>而言，这不过是个方法名。但是</a:t>
            </a:r>
            <a:r>
              <a:rPr lang="en-US" altLang="zh-CN" sz="2400" i="0">
                <a:latin typeface="黑体" pitchFamily="49" charset="-122"/>
                <a:ea typeface="黑体" pitchFamily="49" charset="-122"/>
              </a:rPr>
              <a:t>JUnit</a:t>
            </a:r>
            <a:r>
              <a:rPr lang="zh-CN" altLang="en-US" sz="2400" i="0">
                <a:latin typeface="黑体" pitchFamily="49" charset="-122"/>
                <a:ea typeface="黑体" pitchFamily="49" charset="-122"/>
              </a:rPr>
              <a:t>根据名称来识别一个测试方法，所以测试方法的命名要遵从下面的标准：</a:t>
            </a:r>
          </a:p>
          <a:p>
            <a:pPr lvl="1">
              <a:spcBef>
                <a:spcPts val="200"/>
              </a:spcBef>
              <a:buClr>
                <a:srgbClr val="0000FF"/>
              </a:buClr>
              <a:buFont typeface="Wingdings" pitchFamily="2" charset="2"/>
              <a:buChar char="Ø"/>
            </a:pPr>
            <a:r>
              <a:rPr lang="zh-CN" altLang="en-US" sz="2400" i="0">
                <a:latin typeface="楷体" pitchFamily="49" charset="-122"/>
                <a:ea typeface="楷体" pitchFamily="49" charset="-122"/>
              </a:rPr>
              <a:t>方法必须声明为</a:t>
            </a:r>
            <a:r>
              <a:rPr lang="en-US" altLang="zh-CN" sz="2400" i="0">
                <a:latin typeface="楷体" pitchFamily="49" charset="-122"/>
                <a:ea typeface="楷体" pitchFamily="49" charset="-122"/>
              </a:rPr>
              <a:t>public</a:t>
            </a:r>
          </a:p>
          <a:p>
            <a:pPr lvl="1">
              <a:spcBef>
                <a:spcPts val="200"/>
              </a:spcBef>
              <a:buClr>
                <a:srgbClr val="0000FF"/>
              </a:buClr>
              <a:buFont typeface="Wingdings" pitchFamily="2" charset="2"/>
              <a:buChar char="Ø"/>
            </a:pPr>
            <a:r>
              <a:rPr lang="zh-CN" altLang="en-US" sz="2400" i="0">
                <a:latin typeface="楷体" pitchFamily="49" charset="-122"/>
                <a:ea typeface="楷体" pitchFamily="49" charset="-122"/>
              </a:rPr>
              <a:t>方法的返回值必须为</a:t>
            </a:r>
            <a:r>
              <a:rPr lang="en-US" altLang="zh-CN" sz="2400" i="0">
                <a:latin typeface="楷体" pitchFamily="49" charset="-122"/>
                <a:ea typeface="楷体" pitchFamily="49" charset="-122"/>
              </a:rPr>
              <a:t>void</a:t>
            </a:r>
          </a:p>
          <a:p>
            <a:pPr lvl="1">
              <a:spcBef>
                <a:spcPts val="200"/>
              </a:spcBef>
              <a:buClr>
                <a:srgbClr val="0000FF"/>
              </a:buClr>
              <a:buFont typeface="Wingdings" pitchFamily="2" charset="2"/>
              <a:buChar char="Ø"/>
            </a:pPr>
            <a:r>
              <a:rPr lang="zh-CN" altLang="en-US" sz="2400" i="0">
                <a:latin typeface="楷体" pitchFamily="49" charset="-122"/>
                <a:ea typeface="楷体" pitchFamily="49" charset="-122"/>
              </a:rPr>
              <a:t>方法的名字必须以小写</a:t>
            </a:r>
            <a:r>
              <a:rPr lang="en-US" altLang="zh-CN" sz="2400" i="0">
                <a:latin typeface="楷体" pitchFamily="49" charset="-122"/>
                <a:ea typeface="楷体" pitchFamily="49" charset="-122"/>
              </a:rPr>
              <a:t>test</a:t>
            </a:r>
            <a:r>
              <a:rPr lang="zh-CN" altLang="en-US" sz="2400" i="0">
                <a:latin typeface="楷体" pitchFamily="49" charset="-122"/>
                <a:ea typeface="楷体" pitchFamily="49" charset="-122"/>
              </a:rPr>
              <a:t>为前缀</a:t>
            </a:r>
          </a:p>
          <a:p>
            <a:pPr lvl="1">
              <a:spcBef>
                <a:spcPts val="200"/>
              </a:spcBef>
              <a:buClr>
                <a:srgbClr val="0000FF"/>
              </a:buClr>
              <a:buFont typeface="Wingdings" pitchFamily="2" charset="2"/>
              <a:buChar char="Ø"/>
            </a:pPr>
            <a:r>
              <a:rPr lang="zh-CN" altLang="en-US" sz="2400" i="0">
                <a:latin typeface="楷体" pitchFamily="49" charset="-122"/>
                <a:ea typeface="楷体" pitchFamily="49" charset="-122"/>
              </a:rPr>
              <a:t>方法不能接受任何参数</a:t>
            </a:r>
            <a:endParaRPr lang="en-US" altLang="zh-CN" i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测试驱动开发实例：计算器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第五步：编译测试用例代码，执行测试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498C123-7A36-48C4-A00A-1A2BA8F40C59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981200"/>
            <a:ext cx="3634946" cy="1905000"/>
          </a:xfrm>
          <a:prstGeom prst="rect">
            <a:avLst/>
          </a:prstGeom>
          <a:noFill/>
          <a:ln w="9525">
            <a:solidFill>
              <a:srgbClr val="008080"/>
            </a:solidFill>
            <a:miter lim="800000"/>
            <a:headEnd/>
            <a:tailEnd/>
          </a:ln>
          <a:effectLst/>
        </p:spPr>
      </p:pic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2743201" y="4267200"/>
            <a:ext cx="6057900" cy="1804749"/>
          </a:xfrm>
          <a:prstGeom prst="wedgeRoundRectCallout">
            <a:avLst>
              <a:gd name="adj1" fmla="val -41125"/>
              <a:gd name="adj2" fmla="val -106649"/>
              <a:gd name="adj3" fmla="val 16667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en-US" altLang="zh-CN" sz="2000" i="0">
                <a:latin typeface="黑体" pitchFamily="2" charset="-122"/>
                <a:ea typeface="黑体" pitchFamily="2" charset="-122"/>
              </a:rPr>
              <a:t>    JUnit</a:t>
            </a:r>
            <a:r>
              <a:rPr lang="zh-CN" altLang="en-US" sz="2000" i="0">
                <a:latin typeface="黑体" pitchFamily="2" charset="-122"/>
                <a:ea typeface="黑体" pitchFamily="2" charset="-122"/>
              </a:rPr>
              <a:t>执行成功（显示一根绿条），对测试类</a:t>
            </a:r>
            <a:r>
              <a:rPr lang="en-US" altLang="zh-CN" sz="2000" i="0">
                <a:latin typeface="黑体" pitchFamily="2" charset="-122"/>
                <a:ea typeface="黑体" pitchFamily="2" charset="-122"/>
              </a:rPr>
              <a:t>CaculatorTest</a:t>
            </a:r>
            <a:r>
              <a:rPr lang="zh-CN" altLang="en-US" sz="2000" i="0"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000" i="0">
                <a:latin typeface="黑体" pitchFamily="2" charset="-122"/>
                <a:ea typeface="黑体" pitchFamily="2" charset="-122"/>
              </a:rPr>
              <a:t>JUnit</a:t>
            </a:r>
            <a:r>
              <a:rPr lang="zh-CN" altLang="en-US" sz="2000" i="0">
                <a:latin typeface="黑体" pitchFamily="2" charset="-122"/>
                <a:ea typeface="黑体" pitchFamily="2" charset="-122"/>
              </a:rPr>
              <a:t>显示成功地执行了一个测试方法，没有任何错误和失败。</a:t>
            </a:r>
          </a:p>
          <a:p>
            <a:r>
              <a:rPr lang="zh-CN" altLang="en-US" sz="2000" i="0">
                <a:latin typeface="黑体" pitchFamily="2" charset="-122"/>
                <a:ea typeface="黑体" pitchFamily="2" charset="-122"/>
              </a:rPr>
              <a:t>    请记住在</a:t>
            </a:r>
            <a:r>
              <a:rPr lang="en-US" altLang="zh-CN" sz="2000" i="0">
                <a:latin typeface="黑体" pitchFamily="2" charset="-122"/>
                <a:ea typeface="黑体" pitchFamily="2" charset="-122"/>
              </a:rPr>
              <a:t>testAdd</a:t>
            </a:r>
            <a:r>
              <a:rPr lang="zh-CN" altLang="en-US" sz="2000" i="0">
                <a:latin typeface="黑体" pitchFamily="2" charset="-122"/>
                <a:ea typeface="黑体" pitchFamily="2" charset="-122"/>
              </a:rPr>
              <a:t>中没有任何代码。</a:t>
            </a:r>
            <a:r>
              <a:rPr lang="en-US" altLang="zh-CN" sz="2000" i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JUnit</a:t>
            </a:r>
            <a:r>
              <a:rPr lang="zh-CN" altLang="en-US" sz="2000" i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执行成功表明空的测试方法一定可以通过</a:t>
            </a:r>
            <a:r>
              <a:rPr lang="zh-CN" altLang="en-US" sz="2000" i="0">
                <a:latin typeface="黑体" pitchFamily="2" charset="-122"/>
                <a:ea typeface="黑体" pitchFamily="2" charset="-122"/>
              </a:rPr>
              <a:t>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测试驱动开发实例：计算器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第六步：编写产品代码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498C123-7A36-48C4-A00A-1A2BA8F40C59}" type="slidenum">
              <a:rPr lang="en-US" altLang="zh-CN" smtClean="0"/>
              <a:pPr>
                <a:defRPr/>
              </a:pPr>
              <a:t>63</a:t>
            </a:fld>
            <a:endParaRPr lang="en-US" altLang="zh-CN"/>
          </a:p>
        </p:txBody>
      </p:sp>
      <p:pic>
        <p:nvPicPr>
          <p:cNvPr id="532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981200"/>
            <a:ext cx="5877499" cy="26622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3810000" y="5029200"/>
            <a:ext cx="3124200" cy="442674"/>
          </a:xfrm>
          <a:prstGeom prst="wedgeRoundRectCallout">
            <a:avLst>
              <a:gd name="adj1" fmla="val -23908"/>
              <a:gd name="adj2" fmla="val -308351"/>
              <a:gd name="adj3" fmla="val 16667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pPr algn="ctr"/>
            <a:r>
              <a:rPr lang="zh-CN" altLang="en-US" sz="2000" i="0">
                <a:latin typeface="黑体" pitchFamily="2" charset="-122"/>
                <a:ea typeface="黑体" pitchFamily="2" charset="-122"/>
              </a:rPr>
              <a:t>故意制造一个缺陷。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测试驱动开发实例：计算器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第七步：测试中增加测试断言</a:t>
            </a:r>
            <a:r>
              <a:rPr lang="en-US" altLang="zh-CN"/>
              <a:t>(assertion)</a:t>
            </a:r>
          </a:p>
          <a:p>
            <a:pPr lvl="1"/>
            <a:r>
              <a:rPr lang="zh-CN" altLang="en-US" b="1">
                <a:solidFill>
                  <a:srgbClr val="0000FF"/>
                </a:solidFill>
              </a:rPr>
              <a:t>断言</a:t>
            </a:r>
            <a:r>
              <a:rPr lang="zh-CN" altLang="en-US"/>
              <a:t>：用于在代码中捕捉编写代码所做的假设</a:t>
            </a:r>
            <a:endParaRPr lang="en-US" altLang="zh-CN"/>
          </a:p>
          <a:p>
            <a:pPr lvl="1"/>
            <a:r>
              <a:rPr lang="zh-CN" altLang="en-US"/>
              <a:t>断言表示为一些布尔表达式</a:t>
            </a:r>
            <a:endParaRPr lang="en-US" altLang="zh-CN"/>
          </a:p>
          <a:p>
            <a:pPr lvl="1"/>
            <a:r>
              <a:rPr lang="en-US" altLang="zh-CN"/>
              <a:t>Junit</a:t>
            </a:r>
            <a:r>
              <a:rPr lang="zh-CN" altLang="en-US"/>
              <a:t>提供的常用断言：</a:t>
            </a:r>
            <a:endParaRPr lang="en-US" altLang="zh-CN"/>
          </a:p>
          <a:p>
            <a:pPr lvl="2"/>
            <a:r>
              <a:rPr lang="en-US" altLang="zh-CN" sz="2000" b="0"/>
              <a:t>assertEquals</a:t>
            </a:r>
            <a:r>
              <a:rPr lang="zh-CN" altLang="en-US" sz="2000" b="0"/>
              <a:t>、</a:t>
            </a:r>
            <a:r>
              <a:rPr lang="en-US" altLang="zh-CN" sz="2000" b="0"/>
              <a:t>assertFalse</a:t>
            </a:r>
            <a:r>
              <a:rPr lang="zh-CN" altLang="en-US" sz="2000" b="0"/>
              <a:t>、</a:t>
            </a:r>
            <a:r>
              <a:rPr lang="en-US" altLang="zh-CN" sz="2000" b="0"/>
              <a:t>assertNotNull</a:t>
            </a:r>
            <a:r>
              <a:rPr lang="zh-CN" altLang="en-US" sz="2000" b="0"/>
              <a:t>、</a:t>
            </a:r>
            <a:r>
              <a:rPr lang="en-US" altLang="zh-CN" sz="2000" b="0"/>
              <a:t>assertNotSame</a:t>
            </a:r>
            <a:r>
              <a:rPr lang="zh-CN" altLang="en-US" sz="2000" b="0"/>
              <a:t>、</a:t>
            </a:r>
            <a:r>
              <a:rPr lang="en-US" altLang="zh-CN" sz="2000" b="0"/>
              <a:t> assertNull</a:t>
            </a:r>
            <a:r>
              <a:rPr lang="zh-CN" altLang="en-US" sz="2000" b="0"/>
              <a:t>、</a:t>
            </a:r>
            <a:r>
              <a:rPr lang="en-US" altLang="zh-CN" sz="2000" b="0"/>
              <a:t>assertSame</a:t>
            </a:r>
            <a:r>
              <a:rPr lang="zh-CN" altLang="en-US" sz="2000" b="0"/>
              <a:t>、</a:t>
            </a:r>
            <a:r>
              <a:rPr lang="en-US" altLang="zh-CN" sz="2000" b="0"/>
              <a:t>assertTrue</a:t>
            </a:r>
            <a:endParaRPr lang="zh-CN" altLang="en-US" b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498C123-7A36-48C4-A00A-1A2BA8F40C59}" type="slidenum">
              <a:rPr lang="en-US" altLang="zh-CN" smtClean="0"/>
              <a:pPr>
                <a:defRPr/>
              </a:pPr>
              <a:t>64</a:t>
            </a:fld>
            <a:endParaRPr lang="en-US" altLang="zh-CN"/>
          </a:p>
        </p:txBody>
      </p:sp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4267200"/>
            <a:ext cx="6975764" cy="14478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测试驱动开发实例：计算器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第八步：执行测试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498C123-7A36-48C4-A00A-1A2BA8F40C59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  <p:pic>
        <p:nvPicPr>
          <p:cNvPr id="10342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76400"/>
            <a:ext cx="4739696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1371600" y="5257800"/>
            <a:ext cx="5638800" cy="442674"/>
          </a:xfrm>
          <a:prstGeom prst="wedgeRoundRectCallout">
            <a:avLst>
              <a:gd name="adj1" fmla="val 11916"/>
              <a:gd name="adj2" fmla="val -270570"/>
              <a:gd name="adj3" fmla="val 16667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zh-CN" altLang="en-US" sz="2000" i="0">
                <a:latin typeface="黑体" pitchFamily="2" charset="-122"/>
                <a:ea typeface="黑体" pitchFamily="2" charset="-122"/>
              </a:rPr>
              <a:t>测试不通过，需要判断失败原因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测试驱动开发实例：计算器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第九步：修改错误以使测试执行通过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498C123-7A36-48C4-A00A-1A2BA8F40C59}" type="slidenum">
              <a:rPr lang="en-US" altLang="zh-CN" smtClean="0"/>
              <a:pPr>
                <a:defRPr/>
              </a:pPr>
              <a:t>66</a:t>
            </a:fld>
            <a:endParaRPr lang="en-US" altLang="zh-CN"/>
          </a:p>
        </p:txBody>
      </p:sp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057400"/>
            <a:ext cx="3733800" cy="11239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pic>
        <p:nvPicPr>
          <p:cNvPr id="1105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3810000"/>
            <a:ext cx="4783720" cy="17335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测试驱动开发实例：计算器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775" y="990600"/>
            <a:ext cx="8404225" cy="5105400"/>
          </a:xfrm>
        </p:spPr>
        <p:txBody>
          <a:bodyPr/>
          <a:lstStyle/>
          <a:p>
            <a:r>
              <a:rPr lang="zh-CN" altLang="en-US"/>
              <a:t>测试套件（</a:t>
            </a:r>
            <a:r>
              <a:rPr lang="en-US" altLang="zh-CN"/>
              <a:t>Test suite</a:t>
            </a:r>
            <a:r>
              <a:rPr lang="zh-CN" altLang="en-US"/>
              <a:t>）</a:t>
            </a:r>
            <a:endParaRPr lang="en-US" altLang="zh-CN"/>
          </a:p>
          <a:p>
            <a:pPr lvl="1">
              <a:defRPr/>
            </a:pPr>
            <a:r>
              <a:rPr lang="zh-CN" altLang="en-US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包含了一组相关的</a:t>
            </a:r>
            <a:r>
              <a:rPr lang="en-US" altLang="zh-CN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TestCase</a:t>
            </a:r>
          </a:p>
          <a:p>
            <a:pPr lvl="1">
              <a:defRPr/>
            </a:pPr>
            <a:r>
              <a:rPr lang="zh-CN" altLang="en-US">
                <a:latin typeface="Times New Roman" pitchFamily="18" charset="0"/>
                <a:cs typeface="Times New Roman" pitchFamily="18" charset="0"/>
              </a:rPr>
              <a:t>如果你没有为你的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TestCase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定义一个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suite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Junit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会自动为你提供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suite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并将在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TestCase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中发现的所有测试都包含进来。</a:t>
            </a:r>
          </a:p>
          <a:p>
            <a:pPr lvl="1">
              <a:defRPr/>
            </a:pPr>
            <a:r>
              <a:rPr lang="zh-CN" altLang="en-US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TestCase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一样，作为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JUnit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的一个类实现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Test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接口</a:t>
            </a:r>
          </a:p>
          <a:p>
            <a:pPr lvl="1">
              <a:defRPr/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TestSuite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类的</a:t>
            </a:r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suite</a:t>
            </a:r>
            <a:r>
              <a:rPr lang="zh-CN" altLang="en-US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（）方法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如同普通类中的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main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（）方法一样，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JUnit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用来执行测试 </a:t>
            </a:r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498C123-7A36-48C4-A00A-1A2BA8F40C59}" type="slidenum">
              <a:rPr lang="en-US" altLang="zh-CN" smtClean="0"/>
              <a:pPr>
                <a:defRPr/>
              </a:pPr>
              <a:t>67</a:t>
            </a:fld>
            <a:endParaRPr lang="en-US" altLang="zh-CN"/>
          </a:p>
        </p:txBody>
      </p:sp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测试驱动开发实例：计算器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应用测试套件（</a:t>
            </a:r>
            <a:r>
              <a:rPr lang="en-US" altLang="zh-CN"/>
              <a:t>Test suite</a:t>
            </a:r>
            <a:r>
              <a:rPr lang="zh-CN" altLang="en-US"/>
              <a:t>）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498C123-7A36-48C4-A00A-1A2BA8F40C59}" type="slidenum">
              <a:rPr lang="en-US" altLang="zh-CN" smtClean="0"/>
              <a:pPr>
                <a:defRPr/>
              </a:pPr>
              <a:t>68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533400" y="1981200"/>
            <a:ext cx="8077200" cy="3477875"/>
          </a:xfrm>
          <a:prstGeom prst="rect">
            <a:avLst/>
          </a:prstGeom>
          <a:ln w="1270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200" b="1" i="0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altLang="zh-CN" sz="2200" b="1" i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1" i="0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altLang="zh-CN" sz="2200" b="1" i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1" i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MyTestSuite</a:t>
            </a:r>
            <a:r>
              <a:rPr lang="en-US" altLang="zh-CN" sz="2200" b="1" i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1" i="0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US" altLang="zh-CN" sz="2200" b="1" i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1" i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TestSuite</a:t>
            </a:r>
            <a:r>
              <a:rPr lang="en-US" altLang="zh-CN" sz="2200" b="1" i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endParaRPr lang="zh-CN" altLang="en-US" sz="22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200" b="1" i="0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public</a:t>
            </a:r>
            <a:r>
              <a:rPr lang="en-US" altLang="zh-CN" sz="2200" b="1" i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1" i="0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altLang="zh-CN" sz="2200" b="1" i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suite() </a:t>
            </a:r>
            <a:r>
              <a:rPr lang="en-US" altLang="zh-CN" sz="2200" b="1" i="0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throws</a:t>
            </a:r>
            <a:r>
              <a:rPr lang="en-US" altLang="zh-CN" sz="2200" b="1" i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Exception{</a:t>
            </a:r>
          </a:p>
          <a:p>
            <a:r>
              <a:rPr lang="en-US" altLang="zh-CN" sz="2200" i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200" i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TestSuite</a:t>
            </a:r>
            <a:r>
              <a:rPr lang="en-US" altLang="zh-CN" sz="2200" i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i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lang="en-US" altLang="zh-CN" sz="2200" i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200" b="1" i="0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altLang="zh-CN" sz="2200" b="1" i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1" i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TestSuite</a:t>
            </a:r>
            <a:r>
              <a:rPr lang="en-US" altLang="zh-CN" sz="2200" b="1" i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b="1" i="0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"test"</a:t>
            </a:r>
            <a:r>
              <a:rPr lang="en-US" altLang="zh-CN" sz="2200" b="1" i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2200" i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200" i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ts.addTestSuite</a:t>
            </a:r>
            <a:r>
              <a:rPr lang="en-US" altLang="zh-CN" sz="2200" i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i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CaculatorTest.</a:t>
            </a:r>
            <a:r>
              <a:rPr lang="en-US" altLang="zh-CN" sz="2200" b="1" i="0" dirty="0" err="1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altLang="zh-CN" sz="2200" b="1" i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2200" i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Test </a:t>
            </a:r>
            <a:r>
              <a:rPr lang="en-US" altLang="zh-CN" sz="2200" i="0" dirty="0" err="1">
                <a:solidFill>
                  <a:srgbClr val="000000"/>
                </a:solidFill>
                <a:highlight>
                  <a:srgbClr val="F0D8A8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altLang="zh-CN" sz="2200" i="0" dirty="0">
                <a:solidFill>
                  <a:srgbClr val="000000"/>
                </a:solidFill>
                <a:highlight>
                  <a:srgbClr val="F0D8A8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200" i="0" dirty="0" err="1">
                <a:solidFill>
                  <a:srgbClr val="000000"/>
                </a:solidFill>
                <a:highlight>
                  <a:srgbClr val="F0D8A8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TestSuite.createTest</a:t>
            </a:r>
            <a:r>
              <a:rPr lang="en-US" altLang="zh-CN" sz="2200" i="0" dirty="0">
                <a:solidFill>
                  <a:srgbClr val="000000"/>
                </a:solidFill>
                <a:highlight>
                  <a:srgbClr val="F0D8A8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(CaculatorTest.</a:t>
            </a:r>
            <a:r>
              <a:rPr lang="en-US" altLang="zh-CN" sz="2200" b="1" i="0" dirty="0">
                <a:solidFill>
                  <a:srgbClr val="7F0055"/>
                </a:solidFill>
                <a:highlight>
                  <a:srgbClr val="F0D8A8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altLang="zh-CN" sz="2200" b="1" i="0" dirty="0">
                <a:solidFill>
                  <a:srgbClr val="000000"/>
                </a:solidFill>
                <a:highlight>
                  <a:srgbClr val="F0D8A8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200" b="1" i="0" dirty="0">
                <a:solidFill>
                  <a:srgbClr val="2A00FF"/>
                </a:solidFill>
                <a:highlight>
                  <a:srgbClr val="F0D8A8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zh-CN" sz="2200" b="1" i="0" dirty="0" err="1">
                <a:solidFill>
                  <a:srgbClr val="2A00FF"/>
                </a:solidFill>
                <a:highlight>
                  <a:srgbClr val="F0D8A8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testAdd</a:t>
            </a:r>
            <a:r>
              <a:rPr lang="en-US" altLang="zh-CN" sz="2200" b="1" i="0" dirty="0">
                <a:solidFill>
                  <a:srgbClr val="2A00FF"/>
                </a:solidFill>
                <a:highlight>
                  <a:srgbClr val="F0D8A8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zh-CN" sz="2200" b="1" i="0" dirty="0">
                <a:solidFill>
                  <a:srgbClr val="000000"/>
                </a:solidFill>
                <a:highlight>
                  <a:srgbClr val="F0D8A8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2200" i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200" i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ts.addTest</a:t>
            </a:r>
            <a:r>
              <a:rPr lang="en-US" altLang="zh-CN" sz="2200" i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i="0" dirty="0">
                <a:solidFill>
                  <a:srgbClr val="000000"/>
                </a:solidFill>
                <a:highlight>
                  <a:srgbClr val="D4D4D4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test);</a:t>
            </a:r>
          </a:p>
          <a:p>
            <a:r>
              <a:rPr lang="en-US" altLang="zh-CN" sz="2200" b="1" i="0" dirty="0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</a:t>
            </a:r>
            <a:r>
              <a:rPr lang="en-US" altLang="zh-CN" sz="2200" b="1" i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1" i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lang="en-US" altLang="zh-CN" sz="2200" b="1" i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200" i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altLang="zh-CN" sz="2200" i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2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Junit</a:t>
            </a:r>
            <a:r>
              <a:rPr lang="zh-CN" altLang="en-US"/>
              <a:t>应用总结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JUnit</a:t>
            </a:r>
            <a:r>
              <a:rPr lang="zh-CN" altLang="en-US"/>
              <a:t>用于开发人员进行</a:t>
            </a:r>
            <a:r>
              <a:rPr lang="zh-CN" altLang="en-US">
                <a:solidFill>
                  <a:srgbClr val="0000FF"/>
                </a:solidFill>
              </a:rPr>
              <a:t>单元测试</a:t>
            </a:r>
          </a:p>
          <a:p>
            <a:r>
              <a:rPr lang="zh-CN" altLang="en-US"/>
              <a:t>适合</a:t>
            </a:r>
            <a:r>
              <a:rPr lang="zh-CN" altLang="en-US">
                <a:solidFill>
                  <a:srgbClr val="FF0000"/>
                </a:solidFill>
              </a:rPr>
              <a:t>一边编程，一边测试</a:t>
            </a:r>
            <a:r>
              <a:rPr lang="zh-CN" altLang="en-US"/>
              <a:t>，可尽早纠正编程错误，减小纠正代价</a:t>
            </a:r>
          </a:p>
          <a:p>
            <a:r>
              <a:rPr lang="zh-CN" altLang="en-US"/>
              <a:t>在</a:t>
            </a:r>
            <a:r>
              <a:rPr lang="en-US" altLang="zh-CN"/>
              <a:t>JUnit</a:t>
            </a:r>
            <a:r>
              <a:rPr lang="zh-CN" altLang="en-US"/>
              <a:t>框架下，编写针对不同工作代码的测试代码，只需做部分修改，实现测试代码重用</a:t>
            </a:r>
          </a:p>
          <a:p>
            <a:r>
              <a:rPr lang="en-US" altLang="zh-CN">
                <a:solidFill>
                  <a:srgbClr val="0000FF"/>
                </a:solidFill>
              </a:rPr>
              <a:t>JUnit</a:t>
            </a:r>
            <a:r>
              <a:rPr lang="zh-CN" altLang="en-US">
                <a:solidFill>
                  <a:srgbClr val="0000FF"/>
                </a:solidFill>
              </a:rPr>
              <a:t>有特定的框架结构</a:t>
            </a:r>
            <a:r>
              <a:rPr lang="zh-CN" altLang="en-US"/>
              <a:t>，只有多练习，才能熟练应用</a:t>
            </a:r>
          </a:p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498C123-7A36-48C4-A00A-1A2BA8F40C59}" type="slidenum">
              <a:rPr lang="en-US" altLang="zh-CN" smtClean="0"/>
              <a:pPr>
                <a:defRPr/>
              </a:pPr>
              <a:t>69</a:t>
            </a:fld>
            <a:endParaRPr lang="en-US" altLang="zh-CN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775" y="1524000"/>
            <a:ext cx="8556625" cy="2514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你做程序开发时做过测试吗？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如何进行对自己代码做测试的？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效果如何？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498C123-7A36-48C4-A00A-1A2BA8F40C59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5" name="Picture 9" descr="BD06518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9537" y="3276600"/>
            <a:ext cx="3878263" cy="2998788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驱动开发测试特点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主要优点：</a:t>
            </a:r>
            <a:endParaRPr lang="en-US" altLang="zh-CN"/>
          </a:p>
          <a:p>
            <a:pPr lvl="1"/>
            <a:r>
              <a:rPr lang="zh-CN" altLang="en-US"/>
              <a:t>提高</a:t>
            </a:r>
            <a:r>
              <a:rPr lang="zh-CN" altLang="en-US" b="1">
                <a:solidFill>
                  <a:srgbClr val="0000FF"/>
                </a:solidFill>
              </a:rPr>
              <a:t>代码质量</a:t>
            </a:r>
            <a:endParaRPr lang="en-US" altLang="zh-CN" b="1">
              <a:solidFill>
                <a:srgbClr val="0000FF"/>
              </a:solidFill>
            </a:endParaRPr>
          </a:p>
          <a:p>
            <a:pPr lvl="1"/>
            <a:r>
              <a:rPr lang="zh-CN" altLang="en-US"/>
              <a:t>改进</a:t>
            </a:r>
            <a:r>
              <a:rPr lang="zh-CN" altLang="en-US" b="1">
                <a:solidFill>
                  <a:srgbClr val="0000FF"/>
                </a:solidFill>
              </a:rPr>
              <a:t>设计</a:t>
            </a:r>
            <a:endParaRPr lang="en-US" altLang="zh-CN" b="1">
              <a:solidFill>
                <a:srgbClr val="0000FF"/>
              </a:solidFill>
            </a:endParaRPr>
          </a:p>
          <a:p>
            <a:pPr lvl="1"/>
            <a:r>
              <a:rPr lang="zh-CN" altLang="en-US"/>
              <a:t>为功能代码提供了良好的</a:t>
            </a:r>
            <a:r>
              <a:rPr lang="zh-CN" altLang="en-US" b="1">
                <a:solidFill>
                  <a:srgbClr val="0000FF"/>
                </a:solidFill>
              </a:rPr>
              <a:t>文档</a:t>
            </a:r>
            <a:endParaRPr lang="en-US" altLang="zh-CN" b="1">
              <a:solidFill>
                <a:srgbClr val="0000FF"/>
              </a:solidFill>
            </a:endParaRPr>
          </a:p>
          <a:p>
            <a:pPr lvl="1"/>
            <a:r>
              <a:rPr lang="zh-CN" altLang="en-US"/>
              <a:t>在一定程度上可替代程序调试</a:t>
            </a:r>
            <a:endParaRPr lang="en-US" altLang="zh-CN"/>
          </a:p>
          <a:p>
            <a:pPr lvl="1"/>
            <a:r>
              <a:rPr lang="zh-CN" altLang="en-US"/>
              <a:t>有效的质量控制和项目管理</a:t>
            </a:r>
            <a:endParaRPr lang="en-US" altLang="zh-CN"/>
          </a:p>
          <a:p>
            <a:pPr lvl="1"/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498C123-7A36-48C4-A00A-1A2BA8F40C59}" type="slidenum">
              <a:rPr lang="en-US" altLang="zh-CN" smtClean="0"/>
              <a:pPr>
                <a:defRPr/>
              </a:pPr>
              <a:t>70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驱动开发测试特点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主要不足：</a:t>
            </a:r>
            <a:endParaRPr lang="en-US" altLang="zh-CN"/>
          </a:p>
          <a:p>
            <a:pPr lvl="1"/>
            <a:r>
              <a:rPr lang="zh-CN" altLang="en-US"/>
              <a:t>难以测试包含界面、数据库、通信等类型的代码</a:t>
            </a:r>
            <a:endParaRPr lang="en-US" altLang="zh-CN"/>
          </a:p>
          <a:p>
            <a:pPr lvl="1"/>
            <a:r>
              <a:rPr lang="zh-CN" altLang="en-US"/>
              <a:t>不适合密码技术、容错等安全类型的应用</a:t>
            </a:r>
            <a:endParaRPr lang="en-US" altLang="zh-CN"/>
          </a:p>
          <a:p>
            <a:pPr lvl="1"/>
            <a:r>
              <a:rPr lang="zh-CN" altLang="en-US"/>
              <a:t>软件单元与单元测试用例如果由同一开发人员编写，导致测试与开发产生共同的盲点</a:t>
            </a:r>
            <a:endParaRPr lang="en-US" altLang="zh-CN"/>
          </a:p>
          <a:p>
            <a:pPr lvl="1"/>
            <a:r>
              <a:rPr lang="zh-CN" altLang="en-US"/>
              <a:t>测试代码将成为项目维护额外的负担</a:t>
            </a:r>
            <a:endParaRPr lang="en-US" altLang="zh-CN"/>
          </a:p>
          <a:p>
            <a:pPr lvl="1"/>
            <a:r>
              <a:rPr lang="zh-CN" altLang="en-US"/>
              <a:t>单元测试的高通过率可能造成软件高质量的假象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498C123-7A36-48C4-A00A-1A2BA8F40C59}" type="slidenum">
              <a:rPr lang="en-US" altLang="zh-CN" smtClean="0"/>
              <a:pPr>
                <a:defRPr/>
              </a:pPr>
              <a:t>71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Junit</a:t>
            </a:r>
            <a:r>
              <a:rPr lang="en-US" altLang="zh-CN" dirty="0"/>
              <a:t> + </a:t>
            </a:r>
            <a:r>
              <a:rPr lang="en-US" altLang="zh-CN" dirty="0" err="1"/>
              <a:t>Mockito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做单元测试时，被测单元依赖其它模块，而其他模块没有开发好，如何进行测试。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如果测试</a:t>
            </a:r>
            <a:r>
              <a:rPr lang="en-US" altLang="zh-CN" dirty="0"/>
              <a:t>A</a:t>
            </a:r>
            <a:r>
              <a:rPr lang="zh-CN" altLang="en-US" dirty="0"/>
              <a:t>，而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D</a:t>
            </a:r>
            <a:r>
              <a:rPr lang="zh-CN" altLang="en-US" dirty="0"/>
              <a:t>未开发则需要对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D</a:t>
            </a:r>
            <a:r>
              <a:rPr lang="zh-CN" altLang="en-US" dirty="0"/>
              <a:t>做</a:t>
            </a:r>
            <a:r>
              <a:rPr lang="en-US" altLang="zh-CN" dirty="0"/>
              <a:t>Mock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498C123-7A36-48C4-A00A-1A2BA8F40C59}" type="slidenum">
              <a:rPr lang="en-US" altLang="zh-CN" smtClean="0"/>
              <a:pPr>
                <a:defRPr/>
              </a:pPr>
              <a:t>72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505" y="2209800"/>
            <a:ext cx="6675164" cy="271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18699"/>
      </p:ext>
    </p:extLst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Junit</a:t>
            </a:r>
            <a:r>
              <a:rPr lang="en-US" altLang="zh-CN" dirty="0"/>
              <a:t> + </a:t>
            </a:r>
            <a:r>
              <a:rPr lang="en-US" altLang="zh-CN" dirty="0" err="1"/>
              <a:t>Mockito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Mock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1"/>
            <a:r>
              <a:rPr lang="zh-CN" altLang="en-US" dirty="0"/>
              <a:t>虚拟对象，代替测试时某些不容易构造或者不容易获取的对象</a:t>
            </a:r>
            <a:endParaRPr lang="en-US" altLang="zh-CN" dirty="0"/>
          </a:p>
          <a:p>
            <a:r>
              <a:rPr lang="en-US" altLang="zh-CN" dirty="0" err="1"/>
              <a:t>Mockito</a:t>
            </a:r>
            <a:endParaRPr lang="en-US" altLang="zh-CN" dirty="0"/>
          </a:p>
          <a:p>
            <a:pPr lvl="1"/>
            <a:r>
              <a:rPr lang="zh-CN" altLang="en-US" dirty="0"/>
              <a:t>一个流行的</a:t>
            </a:r>
            <a:r>
              <a:rPr lang="en-US" altLang="zh-CN" dirty="0"/>
              <a:t>Mock</a:t>
            </a:r>
            <a:r>
              <a:rPr lang="zh-CN" altLang="en-US" dirty="0"/>
              <a:t>开源框架</a:t>
            </a:r>
            <a:endParaRPr lang="en-US" altLang="zh-CN" dirty="0"/>
          </a:p>
          <a:p>
            <a:r>
              <a:rPr lang="zh-CN" altLang="en-US" dirty="0"/>
              <a:t>使用 </a:t>
            </a:r>
            <a:r>
              <a:rPr lang="en-US" altLang="zh-CN" dirty="0" err="1"/>
              <a:t>Mockito</a:t>
            </a:r>
            <a:r>
              <a:rPr lang="en-US" altLang="zh-CN" dirty="0"/>
              <a:t> </a:t>
            </a:r>
            <a:r>
              <a:rPr lang="zh-CN" altLang="en-US" dirty="0"/>
              <a:t>的大致流程如下：</a:t>
            </a:r>
            <a:endParaRPr lang="en-US" altLang="zh-CN" dirty="0"/>
          </a:p>
          <a:p>
            <a:pPr lvl="1"/>
            <a:r>
              <a:rPr lang="zh-CN" altLang="en-US" dirty="0"/>
              <a:t>创建外部依赖的 </a:t>
            </a:r>
            <a:r>
              <a:rPr lang="en-US" altLang="zh-CN" dirty="0"/>
              <a:t>Mock </a:t>
            </a:r>
            <a:r>
              <a:rPr lang="zh-CN" altLang="en-US" dirty="0"/>
              <a:t>对象</a:t>
            </a:r>
            <a:r>
              <a:rPr lang="en-US" altLang="zh-CN" dirty="0"/>
              <a:t>, </a:t>
            </a:r>
            <a:r>
              <a:rPr lang="zh-CN" altLang="en-US" dirty="0"/>
              <a:t>然后将此 </a:t>
            </a:r>
            <a:r>
              <a:rPr lang="en-US" altLang="zh-CN" dirty="0"/>
              <a:t>Mock </a:t>
            </a:r>
            <a:r>
              <a:rPr lang="zh-CN" altLang="en-US" dirty="0"/>
              <a:t>对象注入到测试类中</a:t>
            </a:r>
            <a:endParaRPr lang="en-US" altLang="zh-CN" dirty="0"/>
          </a:p>
          <a:p>
            <a:pPr lvl="1"/>
            <a:r>
              <a:rPr lang="zh-CN" altLang="en-US" dirty="0"/>
              <a:t>执行测试代码</a:t>
            </a:r>
            <a:endParaRPr lang="en-US" altLang="zh-CN" dirty="0"/>
          </a:p>
          <a:p>
            <a:pPr lvl="1"/>
            <a:r>
              <a:rPr lang="zh-CN" altLang="en-US" dirty="0"/>
              <a:t>校验测试代码是否执行正确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498C123-7A36-48C4-A00A-1A2BA8F40C59}" type="slidenum">
              <a:rPr lang="en-US" altLang="zh-CN" smtClean="0"/>
              <a:pPr>
                <a:defRPr/>
              </a:pPr>
              <a:t>73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2650373"/>
      </p:ext>
    </p:extLst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Junit</a:t>
            </a:r>
            <a:r>
              <a:rPr lang="en-US" altLang="zh-CN" dirty="0"/>
              <a:t> + </a:t>
            </a:r>
            <a:r>
              <a:rPr lang="en-US" altLang="zh-CN" dirty="0" err="1"/>
              <a:t>Mockito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被测单元：</a:t>
            </a:r>
            <a:r>
              <a:rPr lang="en-US" altLang="zh-CN" dirty="0" err="1"/>
              <a:t>StuController</a:t>
            </a:r>
            <a:endParaRPr lang="en-US" altLang="zh-CN" dirty="0"/>
          </a:p>
          <a:p>
            <a:r>
              <a:rPr lang="en-US" altLang="zh-CN" dirty="0" err="1"/>
              <a:t>StudentDAOImpl</a:t>
            </a:r>
            <a:r>
              <a:rPr lang="zh-CN" altLang="en-US" dirty="0"/>
              <a:t>还未开发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498C123-7A36-48C4-A00A-1A2BA8F40C59}" type="slidenum">
              <a:rPr lang="en-US" altLang="zh-CN" smtClean="0"/>
              <a:pPr>
                <a:defRPr/>
              </a:pPr>
              <a:t>74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057400"/>
            <a:ext cx="792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560895"/>
      </p:ext>
    </p:extLst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Junit</a:t>
            </a:r>
            <a:r>
              <a:rPr lang="en-US" altLang="zh-CN" dirty="0"/>
              <a:t> + </a:t>
            </a:r>
            <a:r>
              <a:rPr lang="en-US" altLang="zh-CN" dirty="0" err="1"/>
              <a:t>Mockito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打桩：</a:t>
            </a:r>
            <a:r>
              <a:rPr lang="en-US" altLang="zh-CN" dirty="0" err="1"/>
              <a:t>Mockito.</a:t>
            </a:r>
            <a:r>
              <a:rPr lang="en-US" altLang="zh-CN" dirty="0" err="1">
                <a:solidFill>
                  <a:srgbClr val="0000FF"/>
                </a:solidFill>
              </a:rPr>
              <a:t>when</a:t>
            </a:r>
            <a:r>
              <a:rPr lang="en-US" altLang="zh-CN" dirty="0">
                <a:solidFill>
                  <a:srgbClr val="0000FF"/>
                </a:solidFill>
              </a:rPr>
              <a:t>(xxx).</a:t>
            </a:r>
            <a:r>
              <a:rPr lang="en-US" altLang="zh-CN" dirty="0" err="1">
                <a:solidFill>
                  <a:srgbClr val="0000FF"/>
                </a:solidFill>
              </a:rPr>
              <a:t>thenReturn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yyy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zh-CN" altLang="en-US" dirty="0"/>
              <a:t>是指定当执行了方法</a:t>
            </a:r>
            <a:r>
              <a:rPr lang="en-US" altLang="zh-CN" dirty="0"/>
              <a:t>xxx</a:t>
            </a:r>
            <a:r>
              <a:rPr lang="zh-CN" altLang="en-US" dirty="0"/>
              <a:t>的时候，返回 </a:t>
            </a:r>
            <a:r>
              <a:rPr lang="en-US" altLang="zh-CN" dirty="0" err="1"/>
              <a:t>thenReturn</a:t>
            </a:r>
            <a:r>
              <a:rPr lang="en-US" altLang="zh-CN" dirty="0"/>
              <a:t> </a:t>
            </a:r>
            <a:r>
              <a:rPr lang="zh-CN" altLang="en-US" dirty="0"/>
              <a:t>的值</a:t>
            </a:r>
            <a:r>
              <a:rPr lang="en-US" altLang="zh-CN" dirty="0" err="1"/>
              <a:t>yyy</a:t>
            </a:r>
            <a:r>
              <a:rPr lang="zh-CN" altLang="en-US" dirty="0"/>
              <a:t>，相当于是对模拟对象的配置过程，为某些条件给定一个预期的返回值。</a:t>
            </a:r>
            <a:endParaRPr lang="en-US" altLang="zh-CN" dirty="0"/>
          </a:p>
          <a:p>
            <a:pPr latinLnBrk="0"/>
            <a:r>
              <a:rPr lang="zh-CN" altLang="en-US" dirty="0"/>
              <a:t>打桩需要注意以下几点：</a:t>
            </a:r>
          </a:p>
          <a:p>
            <a:pPr lvl="1"/>
            <a:r>
              <a:rPr lang="zh-CN" altLang="en-US" dirty="0"/>
              <a:t>对于 </a:t>
            </a:r>
            <a:r>
              <a:rPr lang="en-US" altLang="zh-CN" dirty="0"/>
              <a:t>static </a:t>
            </a:r>
            <a:r>
              <a:rPr lang="zh-CN" altLang="en-US" dirty="0"/>
              <a:t>和 </a:t>
            </a:r>
            <a:r>
              <a:rPr lang="en-US" altLang="zh-CN" dirty="0"/>
              <a:t>final </a:t>
            </a:r>
            <a:r>
              <a:rPr lang="zh-CN" altLang="en-US" dirty="0"/>
              <a:t>方法， </a:t>
            </a:r>
            <a:r>
              <a:rPr lang="en-US" altLang="zh-CN" dirty="0" err="1"/>
              <a:t>Mockito</a:t>
            </a:r>
            <a:r>
              <a:rPr lang="en-US" altLang="zh-CN" dirty="0"/>
              <a:t> </a:t>
            </a:r>
            <a:r>
              <a:rPr lang="zh-CN" altLang="en-US" dirty="0"/>
              <a:t>无法对其 </a:t>
            </a:r>
            <a:r>
              <a:rPr lang="en-US" altLang="zh-CN" dirty="0"/>
              <a:t>when(…).</a:t>
            </a:r>
            <a:r>
              <a:rPr lang="en-US" altLang="zh-CN" dirty="0" err="1"/>
              <a:t>thenReturn</a:t>
            </a:r>
            <a:r>
              <a:rPr lang="en-US" altLang="zh-CN" dirty="0"/>
              <a:t>(…) </a:t>
            </a:r>
            <a:r>
              <a:rPr lang="zh-CN" altLang="en-US" dirty="0"/>
              <a:t>操作。</a:t>
            </a:r>
          </a:p>
          <a:p>
            <a:pPr lvl="1"/>
            <a:r>
              <a:rPr lang="zh-CN" altLang="en-US" dirty="0"/>
              <a:t>当连续两次为同一个方法使用 </a:t>
            </a:r>
            <a:r>
              <a:rPr lang="en-US" altLang="zh-CN" dirty="0"/>
              <a:t>stub </a:t>
            </a:r>
            <a:r>
              <a:rPr lang="zh-CN" altLang="en-US" dirty="0"/>
              <a:t>的时候，只会只用最新的一次。</a:t>
            </a:r>
          </a:p>
          <a:p>
            <a:pPr lvl="1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498C123-7A36-48C4-A00A-1A2BA8F40C59}" type="slidenum">
              <a:rPr lang="en-US" altLang="zh-CN" smtClean="0"/>
              <a:pPr>
                <a:defRPr/>
              </a:pPr>
              <a:t>75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9708693"/>
      </p:ext>
    </p:extLst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Junit</a:t>
            </a:r>
            <a:r>
              <a:rPr lang="en-US" altLang="zh-CN" dirty="0"/>
              <a:t> + </a:t>
            </a:r>
            <a:r>
              <a:rPr lang="en-US" altLang="zh-CN" dirty="0" err="1"/>
              <a:t>Mockito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498C123-7A36-48C4-A00A-1A2BA8F40C59}" type="slidenum">
              <a:rPr lang="en-US" altLang="zh-CN" smtClean="0"/>
              <a:pPr>
                <a:defRPr/>
              </a:pPr>
              <a:t>76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096917" y="1144905"/>
            <a:ext cx="723900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i="0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mStuDao</a:t>
            </a:r>
            <a:r>
              <a:rPr lang="en-US" altLang="zh-CN" sz="2400" i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mock(</a:t>
            </a:r>
            <a:r>
              <a:rPr lang="en-US" altLang="zh-CN" sz="2400" i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StudentDAO.</a:t>
            </a:r>
            <a:r>
              <a:rPr lang="en-US" altLang="zh-CN" sz="2400" b="1" i="0" dirty="0" err="1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2400" i="0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mController</a:t>
            </a:r>
            <a:r>
              <a:rPr lang="en-US" altLang="zh-CN" sz="2400" i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.setStudentDAO</a:t>
            </a:r>
            <a:r>
              <a:rPr lang="en-US" altLang="zh-CN" sz="2400" i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0" dirty="0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mStuDao</a:t>
            </a:r>
            <a:r>
              <a:rPr lang="en-US" altLang="zh-CN" sz="2400" i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zh-CN" altLang="en-US" sz="24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4800" y="2286000"/>
            <a:ext cx="8610600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</a:t>
            </a:r>
            <a:r>
              <a:rPr lang="en-US" altLang="zh-CN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returnStudent</a:t>
            </a:r>
            <a:r>
              <a:rPr lang="en-US" altLang="zh-CN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Student();</a:t>
            </a:r>
          </a:p>
          <a:p>
            <a:r>
              <a:rPr lang="en-US" altLang="zh-CN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returnStudent.id = 123;</a:t>
            </a:r>
          </a:p>
          <a:p>
            <a:r>
              <a:rPr lang="en-US" altLang="zh-CN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returnStudent.name = "mock-user";</a:t>
            </a:r>
          </a:p>
          <a:p>
            <a:endParaRPr lang="zh-CN" altLang="en-US" sz="24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zh-CN" altLang="en-US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调用</a:t>
            </a:r>
            <a:r>
              <a:rPr lang="en-US" altLang="zh-CN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getStudentFromDB</a:t>
            </a:r>
            <a:r>
              <a:rPr lang="zh-CN" altLang="en-US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时返回</a:t>
            </a:r>
            <a:r>
              <a:rPr lang="en-US" altLang="zh-CN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returnStudent</a:t>
            </a:r>
            <a:r>
              <a:rPr lang="zh-CN" altLang="en-US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对象</a:t>
            </a:r>
          </a:p>
          <a:p>
            <a:r>
              <a:rPr lang="en-US" altLang="zh-CN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when(</a:t>
            </a:r>
            <a:r>
              <a:rPr lang="en-US" altLang="zh-CN" sz="2400" i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mStuDao.getStudentFromDB</a:t>
            </a:r>
            <a:r>
              <a:rPr lang="en-US" altLang="zh-CN" sz="2400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anyInt</a:t>
            </a:r>
            <a:r>
              <a:rPr lang="en-US" altLang="zh-CN" sz="2400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())).</a:t>
            </a:r>
            <a:r>
              <a:rPr lang="en-US" altLang="zh-CN" sz="2400" i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thenReturn</a:t>
            </a:r>
            <a:r>
              <a:rPr lang="en-US" altLang="zh-CN" sz="2400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returnStudent</a:t>
            </a:r>
            <a:r>
              <a:rPr lang="en-US" altLang="zh-CN" sz="2400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zh-CN" altLang="en-US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调用</a:t>
            </a:r>
            <a:r>
              <a:rPr lang="en-US" altLang="zh-CN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getStudentInfo</a:t>
            </a:r>
            <a:endParaRPr lang="en-US" altLang="zh-CN" sz="24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</a:t>
            </a:r>
            <a:r>
              <a:rPr lang="en-US" altLang="zh-CN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US" altLang="zh-CN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mController.getStudentInfo</a:t>
            </a:r>
            <a:r>
              <a:rPr lang="en-US" altLang="zh-CN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(122123);</a:t>
            </a:r>
            <a:endParaRPr lang="zh-CN" altLang="en-US" sz="24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857724"/>
      </p:ext>
    </p:extLst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spcBef>
                <a:spcPct val="50000"/>
              </a:spcBef>
              <a:defRPr/>
            </a:pPr>
            <a:r>
              <a:rPr lang="zh-CN" altLang="en-US"/>
              <a:t>为</a:t>
            </a:r>
            <a:r>
              <a:rPr lang="zh-CN" altLang="en-US" dirty="0"/>
              <a:t>什么做单元测试</a:t>
            </a:r>
          </a:p>
          <a:p>
            <a:pPr marL="609600" indent="-609600">
              <a:spcBef>
                <a:spcPct val="50000"/>
              </a:spcBef>
              <a:defRPr/>
            </a:pPr>
            <a:r>
              <a:rPr lang="zh-CN" altLang="en-US"/>
              <a:t>单</a:t>
            </a:r>
            <a:r>
              <a:rPr lang="zh-CN" altLang="en-US" dirty="0"/>
              <a:t>元测试的概念和内容</a:t>
            </a:r>
          </a:p>
          <a:p>
            <a:pPr marL="609600" indent="-609600">
              <a:spcBef>
                <a:spcPct val="50000"/>
              </a:spcBef>
              <a:defRPr/>
            </a:pPr>
            <a:r>
              <a:rPr lang="zh-CN" altLang="en-US"/>
              <a:t>如</a:t>
            </a:r>
            <a:r>
              <a:rPr lang="zh-CN" altLang="en-US" dirty="0"/>
              <a:t>何做单元测试</a:t>
            </a:r>
          </a:p>
          <a:p>
            <a:pPr marL="609600" indent="-609600">
              <a:spcBef>
                <a:spcPct val="50000"/>
              </a:spcBef>
              <a:defRPr/>
            </a:pPr>
            <a:r>
              <a:rPr lang="zh-CN" altLang="en-US"/>
              <a:t>测试驱动开发与</a:t>
            </a:r>
            <a:r>
              <a:rPr lang="en-US" altLang="zh-CN"/>
              <a:t>JUnit</a:t>
            </a:r>
          </a:p>
          <a:p>
            <a:pPr marL="609600" indent="-609600">
              <a:spcBef>
                <a:spcPct val="50000"/>
              </a:spcBef>
              <a:defRPr/>
            </a:pPr>
            <a:r>
              <a:rPr lang="zh-CN" altLang="en-US">
                <a:solidFill>
                  <a:srgbClr val="FF0000"/>
                </a:solidFill>
              </a:rPr>
              <a:t>单元测试的难点和对策</a:t>
            </a:r>
            <a:endParaRPr lang="en-US" altLang="zh-CN">
              <a:solidFill>
                <a:srgbClr val="FF0000"/>
              </a:solidFill>
            </a:endParaRPr>
          </a:p>
          <a:p>
            <a:pPr marL="609600" indent="-609600">
              <a:spcBef>
                <a:spcPct val="50000"/>
              </a:spcBef>
              <a:defRPr/>
            </a:pPr>
            <a:endParaRPr lang="zh-CN" altLang="en-US" dirty="0"/>
          </a:p>
          <a:p>
            <a:pPr marL="0" indent="0">
              <a:spcBef>
                <a:spcPct val="0"/>
              </a:spcBef>
              <a:buClr>
                <a:srgbClr val="000000"/>
              </a:buClr>
              <a:buFont typeface="Wingdings" pitchFamily="2" charset="2"/>
              <a:buChar char="v"/>
            </a:pPr>
            <a:endParaRPr lang="en-US" altLang="zh-CN" b="1">
              <a:solidFill>
                <a:srgbClr val="000066"/>
              </a:solidFill>
              <a:ea typeface="黑体" pitchFamily="49" charset="-122"/>
            </a:endParaRPr>
          </a:p>
          <a:p>
            <a:pPr marL="609600" indent="-609600">
              <a:spcBef>
                <a:spcPct val="50000"/>
              </a:spcBef>
              <a:defRPr/>
            </a:pPr>
            <a:endParaRPr lang="zh-CN" altLang="en-US" dirty="0">
              <a:sym typeface="Arial" charset="0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512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5F1D4D42-2278-431F-B083-68E79D9B8E91}" type="slidenum">
              <a:rPr lang="en-US" altLang="zh-CN" smtClean="0">
                <a:latin typeface="Arial" pitchFamily="34" charset="0"/>
              </a:rPr>
              <a:pPr/>
              <a:t>77</a:t>
            </a:fld>
            <a:endParaRPr lang="en-US" altLang="zh-CN">
              <a:latin typeface="Arial" pitchFamily="34" charset="0"/>
            </a:endParaRPr>
          </a:p>
        </p:txBody>
      </p:sp>
    </p:spTree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http://hiphotos.baidu.com/exp/pic/item/30ecd5ef76094b3654dd711ea3cc7cd98c109db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5791200" y="3657600"/>
            <a:ext cx="3352800" cy="2573868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常见的单元测试难点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没有时间</a:t>
            </a:r>
            <a:r>
              <a:rPr lang="zh-CN" altLang="en-US"/>
              <a:t>做单元测试</a:t>
            </a:r>
          </a:p>
          <a:p>
            <a:r>
              <a:rPr lang="zh-CN" altLang="en-US"/>
              <a:t>单元测试</a:t>
            </a:r>
            <a:r>
              <a:rPr lang="zh-CN" altLang="en-US">
                <a:solidFill>
                  <a:srgbClr val="FF0000"/>
                </a:solidFill>
              </a:rPr>
              <a:t>责任人不清楚</a:t>
            </a:r>
          </a:p>
          <a:p>
            <a:r>
              <a:rPr lang="zh-CN" altLang="en-US"/>
              <a:t>测试代码难以管理</a:t>
            </a:r>
          </a:p>
          <a:p>
            <a:r>
              <a:rPr lang="zh-CN" altLang="en-US">
                <a:solidFill>
                  <a:srgbClr val="0000FF"/>
                </a:solidFill>
              </a:rPr>
              <a:t>覆盖率</a:t>
            </a:r>
            <a:r>
              <a:rPr lang="zh-CN" altLang="en-US"/>
              <a:t>难以手工统计</a:t>
            </a:r>
          </a:p>
          <a:p>
            <a:r>
              <a:rPr lang="zh-CN" altLang="en-US">
                <a:solidFill>
                  <a:srgbClr val="0000FF"/>
                </a:solidFill>
              </a:rPr>
              <a:t>驱动</a:t>
            </a:r>
            <a:r>
              <a:rPr lang="zh-CN" altLang="en-US"/>
              <a:t>和</a:t>
            </a:r>
            <a:r>
              <a:rPr lang="zh-CN" altLang="en-US">
                <a:solidFill>
                  <a:srgbClr val="0000FF"/>
                </a:solidFill>
              </a:rPr>
              <a:t>桩</a:t>
            </a:r>
            <a:r>
              <a:rPr lang="zh-CN" altLang="en-US"/>
              <a:t>编写困难（可测试性）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498C123-7A36-48C4-A00A-1A2BA8F40C59}" type="slidenum">
              <a:rPr lang="en-US" altLang="zh-CN" smtClean="0"/>
              <a:pPr>
                <a:defRPr/>
              </a:pPr>
              <a:t>78</a:t>
            </a:fld>
            <a:endParaRPr lang="en-US" altLang="zh-CN"/>
          </a:p>
        </p:txBody>
      </p:sp>
    </p:spTree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对策：没有时间做单元测试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单元测试计划在项目计划应该有体现。</a:t>
            </a:r>
          </a:p>
          <a:p>
            <a:r>
              <a:rPr lang="zh-CN" altLang="en-US" dirty="0">
                <a:solidFill>
                  <a:srgbClr val="0000FF"/>
                </a:solidFill>
              </a:rPr>
              <a:t>编写代码之前或同时，先设计测试用例</a:t>
            </a:r>
            <a:r>
              <a:rPr lang="zh-CN" altLang="en-US" dirty="0"/>
              <a:t>。每个软件单元应该有什么功能？是否每个功能都有测试用例来验证它？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498C123-7A36-48C4-A00A-1A2BA8F40C59}" type="slidenum">
              <a:rPr lang="en-US" altLang="zh-CN" smtClean="0"/>
              <a:pPr>
                <a:defRPr/>
              </a:pPr>
              <a:t>79</a:t>
            </a:fld>
            <a:endParaRPr lang="en-US" altLang="zh-CN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现实中的发现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编码阶段会引入大量的缺陷</a:t>
            </a:r>
            <a:endParaRPr lang="en-US" altLang="zh-CN"/>
          </a:p>
          <a:p>
            <a:r>
              <a:rPr lang="zh-CN" altLang="en-US"/>
              <a:t>系统测试发现的缺陷很大一部分是</a:t>
            </a:r>
            <a:r>
              <a:rPr lang="zh-CN" altLang="en-US">
                <a:solidFill>
                  <a:srgbClr val="FF0000"/>
                </a:solidFill>
              </a:rPr>
              <a:t>编码缺陷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/>
              <a:t>测试版本频繁，测试和项目进度被无休止的拖延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498C123-7A36-48C4-A00A-1A2BA8F40C59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pic>
        <p:nvPicPr>
          <p:cNvPr id="5" name="Picture 4" descr="BD00028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6200" y="3733800"/>
            <a:ext cx="862013" cy="844550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对策：单元测试责任人不清楚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强调</a:t>
            </a:r>
            <a:r>
              <a:rPr lang="zh-CN" altLang="en-US">
                <a:solidFill>
                  <a:srgbClr val="0000FF"/>
                </a:solidFill>
              </a:rPr>
              <a:t>单元测试必须由类包的设计者负责编写</a:t>
            </a:r>
            <a:r>
              <a:rPr lang="zh-CN" altLang="en-US"/>
              <a:t>，因为只有这样，测试才能保证对象的运行时态行为符合需求。</a:t>
            </a:r>
          </a:p>
          <a:p>
            <a:r>
              <a:rPr lang="zh-CN" altLang="en-US"/>
              <a:t>让测试人员或第三方人员编写测试用例，将花费更多的工作量。（</a:t>
            </a:r>
            <a:r>
              <a:rPr lang="en-US" altLang="zh-CN"/>
              <a:t>20 &gt;&gt; 1</a:t>
            </a:r>
            <a:r>
              <a:rPr lang="zh-CN" altLang="en-US"/>
              <a:t>）</a:t>
            </a:r>
          </a:p>
          <a:p>
            <a:r>
              <a:rPr lang="zh-CN" altLang="en-US"/>
              <a:t>执行测试用例可以让测试人员或自动构造系统。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498C123-7A36-48C4-A00A-1A2BA8F40C59}" type="slidenum">
              <a:rPr lang="en-US" altLang="zh-CN" smtClean="0"/>
              <a:pPr>
                <a:defRPr/>
              </a:pPr>
              <a:t>80</a:t>
            </a:fld>
            <a:endParaRPr lang="en-US" altLang="zh-CN"/>
          </a:p>
        </p:txBody>
      </p:sp>
    </p:spTree>
  </p:cSld>
  <p:clrMapOvr>
    <a:masterClrMapping/>
  </p:clrMapOvr>
  <p:transition spd="med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对策：测试代码难以管理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采用</a:t>
            </a:r>
            <a:r>
              <a:rPr lang="zh-CN" altLang="en-US">
                <a:solidFill>
                  <a:srgbClr val="0000FF"/>
                </a:solidFill>
              </a:rPr>
              <a:t>测试工具</a:t>
            </a:r>
            <a:r>
              <a:rPr lang="zh-CN" altLang="en-US"/>
              <a:t>管理测试代码</a:t>
            </a:r>
          </a:p>
          <a:p>
            <a:pPr lvl="1"/>
            <a:r>
              <a:rPr lang="zh-CN" altLang="en-US"/>
              <a:t>如：</a:t>
            </a:r>
            <a:r>
              <a:rPr lang="en-US" altLang="zh-CN"/>
              <a:t>XUnit</a:t>
            </a:r>
            <a:r>
              <a:rPr lang="zh-CN" altLang="en-US"/>
              <a:t>、</a:t>
            </a:r>
            <a:r>
              <a:rPr lang="en-US" altLang="zh-CN"/>
              <a:t>C++Test</a:t>
            </a:r>
            <a:r>
              <a:rPr lang="zh-CN" altLang="en-US"/>
              <a:t>、</a:t>
            </a:r>
            <a:r>
              <a:rPr lang="en-US" altLang="zh-CN"/>
              <a:t>RTRT</a:t>
            </a:r>
          </a:p>
          <a:p>
            <a:r>
              <a:rPr lang="zh-CN" altLang="en-US"/>
              <a:t>配置管理中建立配置项</a:t>
            </a:r>
          </a:p>
          <a:p>
            <a:pPr lvl="1"/>
            <a:r>
              <a:rPr lang="zh-CN" altLang="en-US"/>
              <a:t>如，不同模块的一组代码，建立相应测试代码目录和配置项</a:t>
            </a:r>
          </a:p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498C123-7A36-48C4-A00A-1A2BA8F40C59}" type="slidenum">
              <a:rPr lang="en-US" altLang="zh-CN" smtClean="0"/>
              <a:pPr>
                <a:defRPr/>
              </a:pPr>
              <a:t>81</a:t>
            </a:fld>
            <a:endParaRPr lang="en-US" altLang="zh-CN"/>
          </a:p>
        </p:txBody>
      </p:sp>
    </p:spTree>
  </p:cSld>
  <p:clrMapOvr>
    <a:masterClrMapping/>
  </p:clrMapOvr>
  <p:transition spd="med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对策：覆盖率难以手工统计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利用各种工具：</a:t>
            </a:r>
          </a:p>
          <a:p>
            <a:pPr lvl="1"/>
            <a:r>
              <a:rPr lang="en-US" altLang="zh-CN"/>
              <a:t>PureCoverage (C/C++/Java/.Net,Windows/UNIX)</a:t>
            </a:r>
          </a:p>
          <a:p>
            <a:pPr lvl="1"/>
            <a:r>
              <a:rPr lang="en-US" altLang="zh-CN"/>
              <a:t>RTRT(C/C++/Java/Ada,</a:t>
            </a:r>
            <a:r>
              <a:rPr lang="zh-CN" altLang="en-US"/>
              <a:t>嵌入式系统</a:t>
            </a:r>
            <a:r>
              <a:rPr lang="en-US" altLang="zh-CN"/>
              <a:t>)</a:t>
            </a:r>
          </a:p>
          <a:p>
            <a:pPr lvl="1"/>
            <a:r>
              <a:rPr lang="en-US" altLang="zh-CN"/>
              <a:t>C++Test(C/C++,Windows/UNIX)</a:t>
            </a:r>
          </a:p>
          <a:p>
            <a:pPr lvl="1"/>
            <a:r>
              <a:rPr lang="en-US" altLang="zh-CN"/>
              <a:t>Discover(Delphi,Windows)</a:t>
            </a:r>
          </a:p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498C123-7A36-48C4-A00A-1A2BA8F40C59}" type="slidenum">
              <a:rPr lang="en-US" altLang="zh-CN" smtClean="0"/>
              <a:pPr>
                <a:defRPr/>
              </a:pPr>
              <a:t>82</a:t>
            </a:fld>
            <a:endParaRPr lang="en-US" altLang="zh-CN"/>
          </a:p>
        </p:txBody>
      </p:sp>
    </p:spTree>
  </p:cSld>
  <p:clrMapOvr>
    <a:masterClrMapping/>
  </p:clrMapOvr>
  <p:transition spd="med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对策：驱动和桩编写困难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通常情形下，测试驱动难以编写，测试难以进行由以下几方面原因导致：</a:t>
            </a:r>
          </a:p>
          <a:p>
            <a:pPr lvl="1"/>
            <a:r>
              <a:rPr lang="zh-CN" altLang="en-US"/>
              <a:t>被测试对象需要传入的</a:t>
            </a:r>
            <a:r>
              <a:rPr lang="zh-CN" altLang="en-US" b="1">
                <a:solidFill>
                  <a:srgbClr val="FF0000"/>
                </a:solidFill>
              </a:rPr>
              <a:t>参数过多</a:t>
            </a:r>
            <a:r>
              <a:rPr lang="zh-CN" altLang="en-US"/>
              <a:t>。</a:t>
            </a:r>
          </a:p>
          <a:p>
            <a:pPr lvl="1"/>
            <a:r>
              <a:rPr lang="zh-CN" altLang="en-US"/>
              <a:t>内部的</a:t>
            </a:r>
            <a:r>
              <a:rPr lang="zh-CN" altLang="en-US" b="1">
                <a:solidFill>
                  <a:srgbClr val="FF0000"/>
                </a:solidFill>
              </a:rPr>
              <a:t>逻辑判断过多</a:t>
            </a:r>
            <a:r>
              <a:rPr lang="zh-CN" altLang="en-US"/>
              <a:t>（内部牵扯复杂）。</a:t>
            </a:r>
          </a:p>
          <a:p>
            <a:pPr lvl="1"/>
            <a:r>
              <a:rPr lang="zh-CN" altLang="en-US"/>
              <a:t>和界面显示部分</a:t>
            </a:r>
            <a:r>
              <a:rPr lang="zh-CN" altLang="en-US" b="1">
                <a:solidFill>
                  <a:srgbClr val="FF0000"/>
                </a:solidFill>
              </a:rPr>
              <a:t>交互过于频繁</a:t>
            </a:r>
            <a:r>
              <a:rPr lang="zh-CN" altLang="en-US"/>
              <a:t>（耦合性太强）。</a:t>
            </a:r>
          </a:p>
          <a:p>
            <a:pPr lvl="1"/>
            <a:r>
              <a:rPr lang="zh-CN" altLang="en-US"/>
              <a:t>被测对象</a:t>
            </a:r>
            <a:r>
              <a:rPr lang="zh-CN" altLang="en-US" b="1">
                <a:solidFill>
                  <a:srgbClr val="FF0000"/>
                </a:solidFill>
              </a:rPr>
              <a:t>过多的调用</a:t>
            </a:r>
            <a:r>
              <a:rPr lang="zh-CN" altLang="en-US"/>
              <a:t>了其他类或方法。</a:t>
            </a:r>
          </a:p>
          <a:p>
            <a:pPr lvl="1"/>
            <a:r>
              <a:rPr lang="zh-CN" altLang="en-US"/>
              <a:t>需要构造的作为</a:t>
            </a:r>
            <a:r>
              <a:rPr lang="zh-CN" altLang="en-US" b="1">
                <a:solidFill>
                  <a:srgbClr val="FF0000"/>
                </a:solidFill>
              </a:rPr>
              <a:t>参数</a:t>
            </a:r>
            <a:r>
              <a:rPr lang="zh-CN" altLang="en-US"/>
              <a:t>的对象本身</a:t>
            </a:r>
            <a:r>
              <a:rPr lang="zh-CN" altLang="en-US" b="1">
                <a:solidFill>
                  <a:srgbClr val="FF0000"/>
                </a:solidFill>
              </a:rPr>
              <a:t>过于复杂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498C123-7A36-48C4-A00A-1A2BA8F40C59}" type="slidenum">
              <a:rPr lang="en-US" altLang="zh-CN" smtClean="0"/>
              <a:pPr>
                <a:defRPr/>
              </a:pPr>
              <a:t>83</a:t>
            </a:fld>
            <a:endParaRPr lang="en-US" altLang="zh-CN"/>
          </a:p>
        </p:txBody>
      </p:sp>
      <p:sp>
        <p:nvSpPr>
          <p:cNvPr id="6" name="云形标注 5"/>
          <p:cNvSpPr/>
          <p:nvPr/>
        </p:nvSpPr>
        <p:spPr bwMode="auto">
          <a:xfrm>
            <a:off x="1524000" y="5105400"/>
            <a:ext cx="5791200" cy="914400"/>
          </a:xfrm>
          <a:prstGeom prst="cloudCallout">
            <a:avLst>
              <a:gd name="adj1" fmla="val -48883"/>
              <a:gd name="adj2" fmla="val -5548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1" i="1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  <a:ea typeface="宋体" pitchFamily="2" charset="-122"/>
              </a:rPr>
              <a:t>提高可测试性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提高可测试性策略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坚持</a:t>
            </a:r>
            <a:r>
              <a:rPr lang="zh-CN" altLang="en-US" sz="2400" dirty="0">
                <a:solidFill>
                  <a:srgbClr val="0000FF"/>
                </a:solidFill>
              </a:rPr>
              <a:t>驱动设计</a:t>
            </a:r>
            <a:r>
              <a:rPr lang="zh-CN" altLang="en-US" sz="2400" dirty="0"/>
              <a:t>的方法</a:t>
            </a:r>
            <a:endParaRPr lang="en-US" altLang="zh-CN" sz="2400" dirty="0"/>
          </a:p>
          <a:p>
            <a:r>
              <a:rPr lang="zh-CN" altLang="en-US" sz="2400" dirty="0">
                <a:solidFill>
                  <a:srgbClr val="0000FF"/>
                </a:solidFill>
              </a:rPr>
              <a:t>功能分解</a:t>
            </a:r>
            <a:endParaRPr lang="en-US" altLang="zh-CN" sz="2400" dirty="0">
              <a:solidFill>
                <a:srgbClr val="0000FF"/>
              </a:solidFill>
            </a:endParaRPr>
          </a:p>
          <a:p>
            <a:r>
              <a:rPr lang="zh-CN" altLang="en-US" sz="2400" dirty="0">
                <a:solidFill>
                  <a:srgbClr val="0000FF"/>
                </a:solidFill>
              </a:rPr>
              <a:t>分层原则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lvl="1"/>
            <a:r>
              <a:rPr lang="zh-CN" altLang="en-US" sz="2000" dirty="0"/>
              <a:t>设计的分层思想，例如</a:t>
            </a:r>
            <a:r>
              <a:rPr lang="en-US" altLang="zh-CN" sz="2000" dirty="0"/>
              <a:t>MVC</a:t>
            </a:r>
          </a:p>
          <a:p>
            <a:r>
              <a:rPr lang="zh-CN" altLang="en-US" sz="2400" dirty="0">
                <a:solidFill>
                  <a:srgbClr val="0000FF"/>
                </a:solidFill>
              </a:rPr>
              <a:t>抽象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lvl="1"/>
            <a:r>
              <a:rPr lang="zh-CN" altLang="en-US" sz="2000" dirty="0"/>
              <a:t>降低耦合度</a:t>
            </a:r>
            <a:endParaRPr lang="en-US" altLang="zh-CN" sz="2000" dirty="0"/>
          </a:p>
          <a:p>
            <a:r>
              <a:rPr lang="zh-CN" altLang="en-US" sz="2400" dirty="0">
                <a:solidFill>
                  <a:srgbClr val="0000FF"/>
                </a:solidFill>
              </a:rPr>
              <a:t>复杂参数对象表示为接口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lvl="1"/>
            <a:r>
              <a:rPr lang="zh-CN" altLang="en-US" sz="2000" dirty="0"/>
              <a:t>面向接口编程</a:t>
            </a:r>
            <a:endParaRPr lang="en-US" altLang="zh-CN" sz="2000" dirty="0"/>
          </a:p>
          <a:p>
            <a:r>
              <a:rPr lang="zh-CN" altLang="en-US" sz="2400" dirty="0"/>
              <a:t>开发人员时刻想着测试</a:t>
            </a:r>
            <a:endParaRPr lang="en-US" altLang="zh-CN" sz="2400" dirty="0"/>
          </a:p>
          <a:p>
            <a:r>
              <a:rPr lang="zh-CN" altLang="en-US" sz="2400" dirty="0"/>
              <a:t>重构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498C123-7A36-48C4-A00A-1A2BA8F40C59}" type="slidenum">
              <a:rPr lang="en-US" altLang="zh-CN" smtClean="0"/>
              <a:pPr>
                <a:defRPr/>
              </a:pPr>
              <a:t>84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498C123-7A36-48C4-A00A-1A2BA8F40C59}" type="slidenum">
              <a:rPr lang="en-US" altLang="zh-CN" smtClean="0"/>
              <a:pPr>
                <a:defRPr/>
              </a:pPr>
              <a:t>85</a:t>
            </a:fld>
            <a:endParaRPr lang="en-US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1801812"/>
            <a:ext cx="4114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49" charset="-122"/>
                <a:cs typeface="+mj-cs"/>
              </a:rPr>
              <a:t>欢迎提问和讨论</a:t>
            </a:r>
          </a:p>
        </p:txBody>
      </p:sp>
      <p:pic>
        <p:nvPicPr>
          <p:cNvPr id="6" name="Picture 3" descr="BD06518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2487612"/>
            <a:ext cx="3878263" cy="3379788"/>
          </a:xfrm>
          <a:prstGeom prst="rect">
            <a:avLst/>
          </a:prstGeom>
          <a:noFill/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219200" y="3935412"/>
            <a:ext cx="3048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kumimoji="1" lang="zh-CN" altLang="en-US" sz="3600" b="1">
                <a:solidFill>
                  <a:schemeClr val="tx2"/>
                </a:solidFill>
                <a:latin typeface="Times" charset="0"/>
                <a:ea typeface="黑体" pitchFamily="49" charset="-122"/>
              </a:rPr>
              <a:t>谢谢</a:t>
            </a:r>
            <a:r>
              <a:rPr kumimoji="1" lang="zh-CN" altLang="en-US" sz="3600" b="1">
                <a:solidFill>
                  <a:schemeClr val="tx2"/>
                </a:solidFill>
                <a:latin typeface="Times" charset="0"/>
                <a:ea typeface="黑体" pitchFamily="49" charset="-122"/>
                <a:sym typeface="Wingdings" pitchFamily="2" charset="2"/>
              </a:rPr>
              <a:t></a:t>
            </a:r>
            <a:endParaRPr kumimoji="1" lang="zh-CN" altLang="en-US" sz="3600" b="1">
              <a:solidFill>
                <a:schemeClr val="tx2"/>
              </a:solidFill>
              <a:latin typeface="Times" charset="0"/>
              <a:ea typeface="黑体" pitchFamily="49" charset="-122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开发部的压力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现状：一个承担多个角色的团队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lvl="1"/>
            <a:r>
              <a:rPr lang="zh-CN" altLang="en-US"/>
              <a:t>参与或部分参与</a:t>
            </a:r>
            <a:r>
              <a:rPr lang="zh-CN" altLang="en-US" b="1">
                <a:solidFill>
                  <a:srgbClr val="0000FF"/>
                </a:solidFill>
              </a:rPr>
              <a:t>高层设计</a:t>
            </a:r>
            <a:endParaRPr lang="en-US" altLang="zh-CN" b="1">
              <a:solidFill>
                <a:srgbClr val="0000FF"/>
              </a:solidFill>
            </a:endParaRPr>
          </a:p>
          <a:p>
            <a:pPr lvl="1"/>
            <a:r>
              <a:rPr lang="zh-CN" altLang="en-US"/>
              <a:t>承担</a:t>
            </a:r>
            <a:r>
              <a:rPr lang="zh-CN" altLang="en-US" b="1">
                <a:solidFill>
                  <a:srgbClr val="0000FF"/>
                </a:solidFill>
              </a:rPr>
              <a:t>底层设计</a:t>
            </a:r>
            <a:endParaRPr lang="en-US" altLang="zh-CN" b="1">
              <a:solidFill>
                <a:srgbClr val="0000FF"/>
              </a:solidFill>
            </a:endParaRPr>
          </a:p>
          <a:p>
            <a:pPr lvl="1"/>
            <a:r>
              <a:rPr lang="zh-CN" altLang="en-US"/>
              <a:t>程序</a:t>
            </a:r>
            <a:r>
              <a:rPr lang="zh-CN" altLang="en-US" b="1">
                <a:solidFill>
                  <a:srgbClr val="0000FF"/>
                </a:solidFill>
              </a:rPr>
              <a:t>实现</a:t>
            </a:r>
            <a:endParaRPr lang="en-US" altLang="zh-CN" b="1">
              <a:solidFill>
                <a:srgbClr val="0000FF"/>
              </a:solidFill>
            </a:endParaRPr>
          </a:p>
          <a:p>
            <a:pPr lvl="1"/>
            <a:r>
              <a:rPr lang="zh-CN" altLang="en-US"/>
              <a:t>承担</a:t>
            </a:r>
            <a:r>
              <a:rPr lang="zh-CN" altLang="en-US" b="1">
                <a:solidFill>
                  <a:srgbClr val="0000FF"/>
                </a:solidFill>
              </a:rPr>
              <a:t>底层测试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8498C123-7A36-48C4-A00A-1A2BA8F40C59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371600" y="2057400"/>
            <a:ext cx="1752600" cy="8382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50000">
                <a:srgbClr val="FFFFFF"/>
              </a:gs>
              <a:gs pos="100000">
                <a:schemeClr val="hlink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000" b="1">
                <a:latin typeface="Times New Roman" pitchFamily="18" charset="0"/>
              </a:rPr>
              <a:t>设计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581400" y="2057400"/>
            <a:ext cx="1752600" cy="8382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50000">
                <a:srgbClr val="FFFFFF"/>
              </a:gs>
              <a:gs pos="100000">
                <a:schemeClr val="hlink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000" b="1">
                <a:latin typeface="Times New Roman" pitchFamily="18" charset="0"/>
              </a:rPr>
              <a:t>编码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715000" y="2057400"/>
            <a:ext cx="1752600" cy="8382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50000">
                <a:srgbClr val="FFFFFF"/>
              </a:gs>
              <a:gs pos="100000">
                <a:schemeClr val="hlink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000" b="1">
                <a:latin typeface="Times New Roman" pitchFamily="18" charset="0"/>
              </a:rPr>
              <a:t>测试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2286000" y="1676400"/>
            <a:ext cx="3962400" cy="1524000"/>
          </a:xfrm>
          <a:prstGeom prst="ellips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9" name="Picture 9" descr="PE01616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66336" y="3429000"/>
            <a:ext cx="3001464" cy="2816225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翰子昂 PPT母版">
  <a:themeElements>
    <a:clrScheme name="翰子昂 PPT母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翰子昂 PPT母版">
      <a:majorFont>
        <a:latin typeface="Arial"/>
        <a:ea typeface="宋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翰子昂 PPT母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翰子昂 PPT母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翰子昂 PPT母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翰子昂 PPT母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翰子昂 PPT母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翰子昂 PPT母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翰子昂 PPT母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翰子昂 PPT母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翰子昂 PPT母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翰子昂 PPT母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翰子昂 PPT母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翰子昂 PPT母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59942</TotalTime>
  <Words>4070</Words>
  <Application>Microsoft Macintosh PowerPoint</Application>
  <PresentationFormat>全屏显示(4:3)</PresentationFormat>
  <Paragraphs>627</Paragraphs>
  <Slides>85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85</vt:i4>
      </vt:variant>
    </vt:vector>
  </HeadingPairs>
  <TitlesOfParts>
    <vt:vector size="98" baseType="lpstr">
      <vt:lpstr>华文行楷</vt:lpstr>
      <vt:lpstr>宋体</vt:lpstr>
      <vt:lpstr>楷体</vt:lpstr>
      <vt:lpstr>楷体_GB2312</vt:lpstr>
      <vt:lpstr>隶书</vt:lpstr>
      <vt:lpstr>黑体</vt:lpstr>
      <vt:lpstr>Arial</vt:lpstr>
      <vt:lpstr>Bodoni MT Black</vt:lpstr>
      <vt:lpstr>Times</vt:lpstr>
      <vt:lpstr>Times New Roman</vt:lpstr>
      <vt:lpstr>Wingdings</vt:lpstr>
      <vt:lpstr>翰子昂 PPT母版</vt:lpstr>
      <vt:lpstr>Clip</vt:lpstr>
      <vt:lpstr>第5章 单元测试</vt:lpstr>
      <vt:lpstr>本章内容</vt:lpstr>
      <vt:lpstr>程序员的难题</vt:lpstr>
      <vt:lpstr>高质量的程序</vt:lpstr>
      <vt:lpstr>程序员的职责</vt:lpstr>
      <vt:lpstr>程序员的职责</vt:lpstr>
      <vt:lpstr>PowerPoint 演示文稿</vt:lpstr>
      <vt:lpstr>现实中的发现</vt:lpstr>
      <vt:lpstr>开发部的压力</vt:lpstr>
      <vt:lpstr>开发部的测试</vt:lpstr>
      <vt:lpstr>问题</vt:lpstr>
      <vt:lpstr>软件缺陷的修复费用</vt:lpstr>
      <vt:lpstr>PowerPoint 演示文稿</vt:lpstr>
      <vt:lpstr>单元测试的优点</vt:lpstr>
      <vt:lpstr>业界单元测试工作量</vt:lpstr>
      <vt:lpstr>业界标杆</vt:lpstr>
      <vt:lpstr>本章内容</vt:lpstr>
      <vt:lpstr>单元是什么？</vt:lpstr>
      <vt:lpstr>单元测试是什么</vt:lpstr>
      <vt:lpstr>系统测试示意图</vt:lpstr>
      <vt:lpstr>单元测试示意图</vt:lpstr>
      <vt:lpstr>单元测试原则</vt:lpstr>
      <vt:lpstr>单元测试（Who）</vt:lpstr>
      <vt:lpstr>PowerPoint 演示文稿</vt:lpstr>
      <vt:lpstr>单元测试内容</vt:lpstr>
      <vt:lpstr>单元测试内容</vt:lpstr>
      <vt:lpstr>单元功能测试</vt:lpstr>
      <vt:lpstr>单元接口测试</vt:lpstr>
      <vt:lpstr>局部数据结构测试</vt:lpstr>
      <vt:lpstr>重要执行路径测试</vt:lpstr>
      <vt:lpstr>各类错误处理路径测试</vt:lpstr>
      <vt:lpstr>边界条件测试</vt:lpstr>
      <vt:lpstr>单元测试环境</vt:lpstr>
      <vt:lpstr>单元测试策略</vt:lpstr>
      <vt:lpstr>代码走查</vt:lpstr>
      <vt:lpstr>单元测试策略选择</vt:lpstr>
      <vt:lpstr>本章内容</vt:lpstr>
      <vt:lpstr>单元测试过程</vt:lpstr>
      <vt:lpstr>一、确定单元测试计划</vt:lpstr>
      <vt:lpstr>一、确定单元测试计划</vt:lpstr>
      <vt:lpstr>一、确定单元测试计划</vt:lpstr>
      <vt:lpstr>一、确定单元测试计划</vt:lpstr>
      <vt:lpstr>一、确定单元测试计划</vt:lpstr>
      <vt:lpstr>二、确定待测特性</vt:lpstr>
      <vt:lpstr>三、制定单元测试规程</vt:lpstr>
      <vt:lpstr>四、设计测试套件</vt:lpstr>
      <vt:lpstr>单元测试数据</vt:lpstr>
      <vt:lpstr>五、构建测试套件</vt:lpstr>
      <vt:lpstr>六、执行测试套件</vt:lpstr>
      <vt:lpstr>七、检查终止条件</vt:lpstr>
      <vt:lpstr>八、评估测试结果</vt:lpstr>
      <vt:lpstr>本章内容</vt:lpstr>
      <vt:lpstr>测试驱动开发</vt:lpstr>
      <vt:lpstr>测试驱动开发</vt:lpstr>
      <vt:lpstr>测试驱动开发流程</vt:lpstr>
      <vt:lpstr>JUnit</vt:lpstr>
      <vt:lpstr>测试驱动开发实例：计算器</vt:lpstr>
      <vt:lpstr>测试驱动开发实例：计算器</vt:lpstr>
      <vt:lpstr>测试驱动开发实例：计算器</vt:lpstr>
      <vt:lpstr>测试驱动开发实例：计算器</vt:lpstr>
      <vt:lpstr>测试驱动开发实例：计算器</vt:lpstr>
      <vt:lpstr>测试驱动开发实例：计算器</vt:lpstr>
      <vt:lpstr>测试驱动开发实例：计算器</vt:lpstr>
      <vt:lpstr>测试驱动开发实例：计算器</vt:lpstr>
      <vt:lpstr>测试驱动开发实例：计算器</vt:lpstr>
      <vt:lpstr>测试驱动开发实例：计算器</vt:lpstr>
      <vt:lpstr>测试驱动开发实例：计算器</vt:lpstr>
      <vt:lpstr>测试驱动开发实例：计算器</vt:lpstr>
      <vt:lpstr>Junit应用总结</vt:lpstr>
      <vt:lpstr>驱动开发测试特点</vt:lpstr>
      <vt:lpstr>驱动开发测试特点</vt:lpstr>
      <vt:lpstr>Junit + Mockito</vt:lpstr>
      <vt:lpstr>Junit + Mockito</vt:lpstr>
      <vt:lpstr>Junit + Mockito</vt:lpstr>
      <vt:lpstr>Junit + Mockito</vt:lpstr>
      <vt:lpstr>Junit + Mockito</vt:lpstr>
      <vt:lpstr>本章内容</vt:lpstr>
      <vt:lpstr>常见的单元测试难点</vt:lpstr>
      <vt:lpstr>对策：没有时间做单元测试</vt:lpstr>
      <vt:lpstr>对策：单元测试责任人不清楚</vt:lpstr>
      <vt:lpstr>对策：测试代码难以管理</vt:lpstr>
      <vt:lpstr>对策：覆盖率难以手工统计</vt:lpstr>
      <vt:lpstr>对策：驱动和桩编写困难</vt:lpstr>
      <vt:lpstr>提高可测试性策略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Liu Mengxiao</cp:lastModifiedBy>
  <cp:revision>3713</cp:revision>
  <cp:lastPrinted>1601-01-01T00:00:00Z</cp:lastPrinted>
  <dcterms:created xsi:type="dcterms:W3CDTF">1601-01-01T00:00:00Z</dcterms:created>
  <dcterms:modified xsi:type="dcterms:W3CDTF">2019-04-11T03:53:59Z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