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3"/>
  </p:notesMasterIdLst>
  <p:handoutMasterIdLst>
    <p:handoutMasterId r:id="rId84"/>
  </p:handoutMasterIdLst>
  <p:sldIdLst>
    <p:sldId id="257" r:id="rId2"/>
    <p:sldId id="405" r:id="rId3"/>
    <p:sldId id="265" r:id="rId4"/>
    <p:sldId id="266" r:id="rId5"/>
    <p:sldId id="267" r:id="rId6"/>
    <p:sldId id="394" r:id="rId7"/>
    <p:sldId id="396" r:id="rId8"/>
    <p:sldId id="406" r:id="rId9"/>
    <p:sldId id="268" r:id="rId10"/>
    <p:sldId id="395" r:id="rId11"/>
    <p:sldId id="269" r:id="rId12"/>
    <p:sldId id="270" r:id="rId13"/>
    <p:sldId id="407" r:id="rId14"/>
    <p:sldId id="271" r:id="rId15"/>
    <p:sldId id="278" r:id="rId16"/>
    <p:sldId id="273" r:id="rId17"/>
    <p:sldId id="272" r:id="rId18"/>
    <p:sldId id="274" r:id="rId19"/>
    <p:sldId id="275" r:id="rId20"/>
    <p:sldId id="276" r:id="rId21"/>
    <p:sldId id="399" r:id="rId22"/>
    <p:sldId id="433" r:id="rId23"/>
    <p:sldId id="277" r:id="rId24"/>
    <p:sldId id="279" r:id="rId25"/>
    <p:sldId id="400" r:id="rId26"/>
    <p:sldId id="280" r:id="rId27"/>
    <p:sldId id="281" r:id="rId28"/>
    <p:sldId id="283" r:id="rId29"/>
    <p:sldId id="282" r:id="rId30"/>
    <p:sldId id="284" r:id="rId31"/>
    <p:sldId id="417" r:id="rId32"/>
    <p:sldId id="418" r:id="rId33"/>
    <p:sldId id="419" r:id="rId34"/>
    <p:sldId id="420" r:id="rId35"/>
    <p:sldId id="421" r:id="rId36"/>
    <p:sldId id="428" r:id="rId37"/>
    <p:sldId id="427" r:id="rId38"/>
    <p:sldId id="426" r:id="rId39"/>
    <p:sldId id="425" r:id="rId40"/>
    <p:sldId id="424" r:id="rId41"/>
    <p:sldId id="423" r:id="rId42"/>
    <p:sldId id="429" r:id="rId43"/>
    <p:sldId id="430" r:id="rId44"/>
    <p:sldId id="434" r:id="rId45"/>
    <p:sldId id="402" r:id="rId46"/>
    <p:sldId id="285" r:id="rId47"/>
    <p:sldId id="286" r:id="rId48"/>
    <p:sldId id="403" r:id="rId49"/>
    <p:sldId id="287" r:id="rId50"/>
    <p:sldId id="288" r:id="rId51"/>
    <p:sldId id="404" r:id="rId52"/>
    <p:sldId id="411" r:id="rId53"/>
    <p:sldId id="289" r:id="rId54"/>
    <p:sldId id="408" r:id="rId55"/>
    <p:sldId id="290" r:id="rId56"/>
    <p:sldId id="292" r:id="rId57"/>
    <p:sldId id="293" r:id="rId58"/>
    <p:sldId id="294" r:id="rId59"/>
    <p:sldId id="295" r:id="rId60"/>
    <p:sldId id="297" r:id="rId61"/>
    <p:sldId id="299" r:id="rId62"/>
    <p:sldId id="303" r:id="rId63"/>
    <p:sldId id="398" r:id="rId64"/>
    <p:sldId id="301" r:id="rId65"/>
    <p:sldId id="397" r:id="rId66"/>
    <p:sldId id="431" r:id="rId67"/>
    <p:sldId id="432" r:id="rId68"/>
    <p:sldId id="409" r:id="rId69"/>
    <p:sldId id="308" r:id="rId70"/>
    <p:sldId id="309" r:id="rId71"/>
    <p:sldId id="310" r:id="rId72"/>
    <p:sldId id="311" r:id="rId73"/>
    <p:sldId id="410" r:id="rId74"/>
    <p:sldId id="378" r:id="rId75"/>
    <p:sldId id="379" r:id="rId76"/>
    <p:sldId id="416" r:id="rId77"/>
    <p:sldId id="413" r:id="rId78"/>
    <p:sldId id="414" r:id="rId79"/>
    <p:sldId id="415" r:id="rId80"/>
    <p:sldId id="435" r:id="rId81"/>
    <p:sldId id="436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A50021"/>
    <a:srgbClr val="669900"/>
    <a:srgbClr val="CC00CC"/>
    <a:srgbClr val="FFFF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8" autoAdjust="0"/>
    <p:restoredTop sz="89268" autoAdjust="0"/>
  </p:normalViewPr>
  <p:slideViewPr>
    <p:cSldViewPr>
      <p:cViewPr varScale="1">
        <p:scale>
          <a:sx n="69" d="100"/>
          <a:sy n="69" d="100"/>
        </p:scale>
        <p:origin x="110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56119DD-C37D-475B-8583-FB6778963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351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F4DC34C-084E-4EDC-B2D2-FA3E38B5A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33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53BE1-AC5B-478E-AAE9-14B48B8FB292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3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165850"/>
            <a:ext cx="9144000" cy="6477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021388"/>
            <a:ext cx="9144000" cy="142875"/>
          </a:xfrm>
          <a:prstGeom prst="rect">
            <a:avLst/>
          </a:prstGeom>
          <a:solidFill>
            <a:srgbClr val="09E733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75" y="6099175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gradFill rotWithShape="1">
            <a:gsLst>
              <a:gs pos="0">
                <a:schemeClr val="bg1">
                  <a:alpha val="32001"/>
                </a:schemeClr>
              </a:gs>
              <a:gs pos="100000">
                <a:srgbClr val="09E733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908050"/>
            <a:ext cx="9144000" cy="287338"/>
          </a:xfrm>
          <a:prstGeom prst="rect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rgbClr val="008000">
                  <a:alpha val="8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9" name="Picture 13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476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6477000" y="6302375"/>
            <a:ext cx="232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  <a:ea typeface="宋体" pitchFamily="2" charset="-122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772400" cy="2043113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918D8-0397-43C4-8EF9-6EEE02068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38362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8775" y="228600"/>
            <a:ext cx="6265863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D4F4B-301C-459C-914A-2C9FB1273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0" y="228600"/>
            <a:ext cx="6372225" cy="6477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68333-33F6-49EC-B16A-620F727FB9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600"/>
              </a:spcBef>
              <a:spcAft>
                <a:spcPts val="600"/>
              </a:spcAft>
              <a:defRPr sz="2600">
                <a:latin typeface="黑体" pitchFamily="49" charset="-122"/>
                <a:ea typeface="黑体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b="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defRPr sz="2200">
                <a:latin typeface="宋体" pitchFamily="2" charset="-122"/>
                <a:ea typeface="宋体" pitchFamily="2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BB300-5A13-4A8E-9DF2-BC675090C1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6D9FC-6166-47CE-AF2C-5ED79D4A5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2DB38-E787-4AB0-B347-4E8C705B2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7E2F0-F373-461B-9148-9B0FD308F6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180B-7B41-48AA-B7E8-C8F8A116C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E70DC-092D-48E5-AA82-9092567AA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4D1D0-DC1A-4B11-BF7F-0196FE77B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94397-ECC1-4A2E-BA74-3FDAAA7A4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248400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100013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5486400"/>
          </a:xfrm>
          <a:prstGeom prst="rect">
            <a:avLst/>
          </a:prstGeom>
          <a:solidFill>
            <a:srgbClr val="FFF0F5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990600"/>
            <a:ext cx="8556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629400" y="6400800"/>
            <a:ext cx="216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  <a:ea typeface="宋体" pitchFamily="2" charset="-122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rot="10800000">
            <a:off x="0" y="0"/>
            <a:ext cx="9136063" cy="762000"/>
          </a:xfrm>
          <a:prstGeom prst="rect">
            <a:avLst/>
          </a:prstGeom>
          <a:gradFill rotWithShape="1">
            <a:gsLst>
              <a:gs pos="0">
                <a:schemeClr val="bg1">
                  <a:alpha val="10001"/>
                </a:schemeClr>
              </a:gs>
              <a:gs pos="100000">
                <a:srgbClr val="09E733">
                  <a:alpha val="21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76200"/>
            <a:ext cx="6372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 rot="10800000">
            <a:off x="0" y="762000"/>
            <a:ext cx="9144000" cy="46038"/>
          </a:xfrm>
          <a:prstGeom prst="rect">
            <a:avLst/>
          </a:prstGeom>
          <a:gradFill rotWithShape="1">
            <a:gsLst>
              <a:gs pos="0">
                <a:srgbClr val="00CC00">
                  <a:alpha val="35001"/>
                </a:srgbClr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435B606-7594-4760-807F-328179BFA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29" r:id="rId2"/>
    <p:sldLayoutId id="2147484030" r:id="rId3"/>
    <p:sldLayoutId id="2147484031" r:id="rId4"/>
    <p:sldLayoutId id="2147484032" r:id="rId5"/>
    <p:sldLayoutId id="2147484033" r:id="rId6"/>
    <p:sldLayoutId id="2147484034" r:id="rId7"/>
    <p:sldLayoutId id="2147484035" r:id="rId8"/>
    <p:sldLayoutId id="2147484036" r:id="rId9"/>
    <p:sldLayoutId id="2147484037" r:id="rId10"/>
    <p:sldLayoutId id="2147484038" r:id="rId11"/>
    <p:sldLayoutId id="2147484039" r:id="rId12"/>
  </p:sldLayoutIdLst>
  <p:transition spd="med"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itchFamily="2" charset="2"/>
        <a:buChar char="Ø"/>
        <a:defRPr sz="24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j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35175"/>
            <a:ext cx="8534400" cy="1470025"/>
          </a:xfrm>
        </p:spPr>
        <p:txBody>
          <a:bodyPr/>
          <a:lstStyle/>
          <a:p>
            <a:pPr eaLnBrk="1" hangingPunct="1"/>
            <a:r>
              <a:rPr lang="zh-CN" altLang="en-US" sz="4000" dirty="0" smtClean="0"/>
              <a:t>第</a:t>
            </a:r>
            <a:r>
              <a:rPr lang="en-US" altLang="zh-CN" sz="4000" dirty="0" smtClean="0"/>
              <a:t>6</a:t>
            </a:r>
            <a:r>
              <a:rPr lang="zh-CN" altLang="en-US" sz="4000" dirty="0" smtClean="0"/>
              <a:t>章 </a:t>
            </a:r>
            <a:r>
              <a:rPr lang="zh-CN" altLang="en-US" sz="4000" dirty="0" smtClean="0"/>
              <a:t>白盒测试技术</a:t>
            </a:r>
            <a:endParaRPr lang="en-US" altLang="zh-CN" sz="32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3787775"/>
            <a:ext cx="8534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800" b="1" i="0" kern="0">
                <a:latin typeface="楷体" pitchFamily="49" charset="-122"/>
                <a:ea typeface="楷体" pitchFamily="49" charset="-122"/>
                <a:cs typeface="+mj-cs"/>
              </a:rPr>
              <a:t>软件工程系</a:t>
            </a:r>
            <a:endParaRPr lang="en-US" altLang="zh-CN" sz="2800" b="1" i="0" kern="0"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控制流图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0" y="1295400"/>
            <a:ext cx="4343400" cy="45720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控制流图</a:t>
            </a:r>
            <a:r>
              <a:rPr lang="zh-CN" altLang="en-US" smtClean="0"/>
              <a:t>为有向图，由节点和边组成。</a:t>
            </a:r>
            <a:endParaRPr lang="en-US" altLang="zh-CN" smtClean="0"/>
          </a:p>
          <a:p>
            <a:r>
              <a:rPr lang="zh-CN" altLang="en-US" smtClean="0"/>
              <a:t>带箭头的有向边表示</a:t>
            </a:r>
            <a:r>
              <a:rPr lang="zh-CN" altLang="en-US" smtClean="0">
                <a:solidFill>
                  <a:srgbClr val="0000FF"/>
                </a:solidFill>
              </a:rPr>
              <a:t>控制流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矩形框</a:t>
            </a:r>
            <a:r>
              <a:rPr lang="zh-CN" altLang="en-US" smtClean="0"/>
              <a:t>表示一个计算处理过程。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圆角矩形框</a:t>
            </a:r>
            <a:r>
              <a:rPr lang="zh-CN" altLang="en-US" smtClean="0"/>
              <a:t>表示输入或输出</a:t>
            </a: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菱形框</a:t>
            </a:r>
            <a:r>
              <a:rPr lang="zh-CN" altLang="en-US" smtClean="0"/>
              <a:t>表示一个判定条件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33400" y="1905000"/>
            <a:ext cx="3276600" cy="3191194"/>
            <a:chOff x="2160" y="11568"/>
            <a:chExt cx="3090" cy="3510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2160" y="11568"/>
              <a:ext cx="3090" cy="3510"/>
              <a:chOff x="2520" y="11502"/>
              <a:chExt cx="3090" cy="3510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auto">
              <a:xfrm>
                <a:off x="3420" y="11502"/>
                <a:ext cx="1260" cy="390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zh-CN" altLang="en-US" sz="2000" i="0">
                    <a:latin typeface="Calibri" pitchFamily="34" charset="0"/>
                  </a:rPr>
                  <a:t>输入</a:t>
                </a:r>
                <a:r>
                  <a:rPr lang="en-US" altLang="zh-CN" sz="2000" i="0">
                    <a:latin typeface="Calibri" pitchFamily="34" charset="0"/>
                  </a:rPr>
                  <a:t>x</a:t>
                </a:r>
                <a:r>
                  <a:rPr lang="zh-CN" altLang="en-US" sz="2000" i="0">
                    <a:latin typeface="Calibri" pitchFamily="34" charset="0"/>
                  </a:rPr>
                  <a:t>，</a:t>
                </a:r>
                <a:r>
                  <a:rPr lang="en-US" altLang="zh-CN" sz="2000" i="0">
                    <a:latin typeface="Calibri" pitchFamily="34" charset="0"/>
                  </a:rPr>
                  <a:t>y</a:t>
                </a:r>
                <a:endParaRPr lang="zh-CN" altLang="zh-CN" sz="2000"/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2880" y="12204"/>
                <a:ext cx="2505" cy="54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x&gt;0&amp;&amp;y&gt;0?</a:t>
                </a:r>
                <a:endParaRPr lang="zh-CN" altLang="zh-CN" sz="2000"/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3525" y="13038"/>
                <a:ext cx="1155" cy="519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x&gt;y?</a:t>
                </a:r>
                <a:endParaRPr lang="zh-CN" altLang="zh-CN" sz="2000"/>
              </a:p>
            </p:txBody>
          </p:sp>
          <p:sp>
            <p:nvSpPr>
              <p:cNvPr id="14" name="AutoShape 7"/>
              <p:cNvSpPr>
                <a:spLocks noChangeArrowheads="1"/>
              </p:cNvSpPr>
              <p:nvPr/>
            </p:nvSpPr>
            <p:spPr bwMode="auto">
              <a:xfrm>
                <a:off x="2700" y="13587"/>
                <a:ext cx="900" cy="390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x=x-y</a:t>
                </a:r>
                <a:endParaRPr lang="zh-CN" altLang="zh-CN" sz="2000"/>
              </a:p>
            </p:txBody>
          </p:sp>
          <p:sp>
            <p:nvSpPr>
              <p:cNvPr id="15" name="AutoShape 8"/>
              <p:cNvSpPr>
                <a:spLocks noChangeArrowheads="1"/>
              </p:cNvSpPr>
              <p:nvPr/>
            </p:nvSpPr>
            <p:spPr bwMode="auto">
              <a:xfrm>
                <a:off x="4590" y="13605"/>
                <a:ext cx="900" cy="390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y=y-x</a:t>
                </a:r>
                <a:endParaRPr lang="zh-CN" altLang="zh-CN" sz="2000"/>
              </a:p>
            </p:txBody>
          </p:sp>
          <p:sp>
            <p:nvSpPr>
              <p:cNvPr id="16" name="AutoShape 9"/>
              <p:cNvSpPr>
                <a:spLocks noChangeArrowheads="1"/>
              </p:cNvSpPr>
              <p:nvPr/>
            </p:nvSpPr>
            <p:spPr bwMode="auto">
              <a:xfrm>
                <a:off x="3420" y="14622"/>
                <a:ext cx="1260" cy="390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zh-CN" altLang="en-US" sz="2000" i="0">
                    <a:latin typeface="Calibri" pitchFamily="34" charset="0"/>
                  </a:rPr>
                  <a:t>输出</a:t>
                </a:r>
                <a:r>
                  <a:rPr lang="en-US" altLang="zh-CN" sz="2000" i="0">
                    <a:latin typeface="Calibri" pitchFamily="34" charset="0"/>
                  </a:rPr>
                  <a:t>x+y</a:t>
                </a:r>
                <a:endParaRPr lang="zh-CN" altLang="zh-CN" sz="2000"/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4140" y="118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4125" y="12759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135" y="1329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5040" y="13293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>
                <a:off x="3135" y="1329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H="1">
                <a:off x="4680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135" y="13989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5040" y="1400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2520" y="14310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H="1" flipV="1">
                <a:off x="2520" y="12048"/>
                <a:ext cx="30" cy="22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2520" y="12048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385" y="12483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5580" y="12516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4035" y="14418"/>
                <a:ext cx="0" cy="2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 flipV="1">
                <a:off x="4080" y="14400"/>
                <a:ext cx="15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2340" y="13296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Y</a:t>
              </a:r>
              <a:endParaRPr lang="zh-CN" altLang="zh-CN" sz="2000"/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860" y="12204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Y</a:t>
              </a:r>
              <a:endParaRPr lang="zh-CN" altLang="zh-CN" sz="2000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3780" y="12828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N</a:t>
              </a:r>
              <a:endParaRPr lang="zh-CN" altLang="zh-CN" sz="2000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4680" y="13296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N</a:t>
              </a:r>
              <a:endParaRPr lang="zh-CN" altLang="zh-CN" sz="20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28989DB-B460-4070-9CBE-FEDA640C183A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609600" y="1796750"/>
            <a:ext cx="3276600" cy="3191194"/>
            <a:chOff x="2160" y="11568"/>
            <a:chExt cx="3090" cy="3510"/>
          </a:xfrm>
        </p:grpSpPr>
        <p:grpSp>
          <p:nvGrpSpPr>
            <p:cNvPr id="9240" name="Group 3"/>
            <p:cNvGrpSpPr>
              <a:grpSpLocks/>
            </p:cNvGrpSpPr>
            <p:nvPr/>
          </p:nvGrpSpPr>
          <p:grpSpPr bwMode="auto">
            <a:xfrm>
              <a:off x="2160" y="11568"/>
              <a:ext cx="3090" cy="3510"/>
              <a:chOff x="2520" y="11502"/>
              <a:chExt cx="3090" cy="3510"/>
            </a:xfrm>
          </p:grpSpPr>
          <p:sp>
            <p:nvSpPr>
              <p:cNvPr id="9245" name="AutoShape 4"/>
              <p:cNvSpPr>
                <a:spLocks noChangeArrowheads="1"/>
              </p:cNvSpPr>
              <p:nvPr/>
            </p:nvSpPr>
            <p:spPr bwMode="auto">
              <a:xfrm>
                <a:off x="3420" y="11502"/>
                <a:ext cx="1260" cy="390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zh-CN" altLang="en-US" sz="2000" i="0">
                    <a:latin typeface="Calibri" pitchFamily="34" charset="0"/>
                  </a:rPr>
                  <a:t>输入</a:t>
                </a:r>
                <a:r>
                  <a:rPr lang="en-US" altLang="zh-CN" sz="2000" i="0">
                    <a:latin typeface="Calibri" pitchFamily="34" charset="0"/>
                  </a:rPr>
                  <a:t>x</a:t>
                </a:r>
                <a:r>
                  <a:rPr lang="zh-CN" altLang="en-US" sz="2000" i="0">
                    <a:latin typeface="Calibri" pitchFamily="34" charset="0"/>
                  </a:rPr>
                  <a:t>，</a:t>
                </a:r>
                <a:r>
                  <a:rPr lang="en-US" altLang="zh-CN" sz="2000" i="0">
                    <a:latin typeface="Calibri" pitchFamily="34" charset="0"/>
                  </a:rPr>
                  <a:t>y</a:t>
                </a:r>
                <a:endParaRPr lang="zh-CN" altLang="zh-CN" sz="2000"/>
              </a:p>
            </p:txBody>
          </p:sp>
          <p:sp>
            <p:nvSpPr>
              <p:cNvPr id="9246" name="AutoShape 5"/>
              <p:cNvSpPr>
                <a:spLocks noChangeArrowheads="1"/>
              </p:cNvSpPr>
              <p:nvPr/>
            </p:nvSpPr>
            <p:spPr bwMode="auto">
              <a:xfrm>
                <a:off x="2880" y="12204"/>
                <a:ext cx="2505" cy="54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x&gt;0&amp;&amp;y&gt;0?</a:t>
                </a:r>
                <a:endParaRPr lang="zh-CN" altLang="zh-CN" sz="2000"/>
              </a:p>
            </p:txBody>
          </p:sp>
          <p:sp>
            <p:nvSpPr>
              <p:cNvPr id="9247" name="AutoShape 6"/>
              <p:cNvSpPr>
                <a:spLocks noChangeArrowheads="1"/>
              </p:cNvSpPr>
              <p:nvPr/>
            </p:nvSpPr>
            <p:spPr bwMode="auto">
              <a:xfrm>
                <a:off x="3525" y="13038"/>
                <a:ext cx="1155" cy="519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x&gt;y?</a:t>
                </a:r>
                <a:endParaRPr lang="zh-CN" altLang="zh-CN" sz="2000"/>
              </a:p>
            </p:txBody>
          </p:sp>
          <p:sp>
            <p:nvSpPr>
              <p:cNvPr id="9248" name="AutoShape 7"/>
              <p:cNvSpPr>
                <a:spLocks noChangeArrowheads="1"/>
              </p:cNvSpPr>
              <p:nvPr/>
            </p:nvSpPr>
            <p:spPr bwMode="auto">
              <a:xfrm>
                <a:off x="2700" y="13587"/>
                <a:ext cx="900" cy="390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x=x-y</a:t>
                </a:r>
                <a:endParaRPr lang="zh-CN" altLang="zh-CN" sz="2000"/>
              </a:p>
            </p:txBody>
          </p:sp>
          <p:sp>
            <p:nvSpPr>
              <p:cNvPr id="9249" name="AutoShape 8"/>
              <p:cNvSpPr>
                <a:spLocks noChangeArrowheads="1"/>
              </p:cNvSpPr>
              <p:nvPr/>
            </p:nvSpPr>
            <p:spPr bwMode="auto">
              <a:xfrm>
                <a:off x="4590" y="13605"/>
                <a:ext cx="900" cy="390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y=y-x</a:t>
                </a:r>
                <a:endParaRPr lang="zh-CN" altLang="zh-CN" sz="2000"/>
              </a:p>
            </p:txBody>
          </p:sp>
          <p:sp>
            <p:nvSpPr>
              <p:cNvPr id="9250" name="AutoShape 9"/>
              <p:cNvSpPr>
                <a:spLocks noChangeArrowheads="1"/>
              </p:cNvSpPr>
              <p:nvPr/>
            </p:nvSpPr>
            <p:spPr bwMode="auto">
              <a:xfrm>
                <a:off x="3420" y="14622"/>
                <a:ext cx="1260" cy="390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zh-CN" altLang="en-US" sz="2000" i="0">
                    <a:latin typeface="Calibri" pitchFamily="34" charset="0"/>
                  </a:rPr>
                  <a:t>输出</a:t>
                </a:r>
                <a:r>
                  <a:rPr lang="en-US" altLang="zh-CN" sz="2000" i="0">
                    <a:latin typeface="Calibri" pitchFamily="34" charset="0"/>
                  </a:rPr>
                  <a:t>x+y</a:t>
                </a:r>
                <a:endParaRPr lang="zh-CN" altLang="zh-CN" sz="2000"/>
              </a:p>
            </p:txBody>
          </p:sp>
          <p:sp>
            <p:nvSpPr>
              <p:cNvPr id="9252" name="Line 11"/>
              <p:cNvSpPr>
                <a:spLocks noChangeShapeType="1"/>
              </p:cNvSpPr>
              <p:nvPr/>
            </p:nvSpPr>
            <p:spPr bwMode="auto">
              <a:xfrm>
                <a:off x="4140" y="118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3" name="Line 12"/>
              <p:cNvSpPr>
                <a:spLocks noChangeShapeType="1"/>
              </p:cNvSpPr>
              <p:nvPr/>
            </p:nvSpPr>
            <p:spPr bwMode="auto">
              <a:xfrm>
                <a:off x="4125" y="12759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4" name="Line 13"/>
              <p:cNvSpPr>
                <a:spLocks noChangeShapeType="1"/>
              </p:cNvSpPr>
              <p:nvPr/>
            </p:nvSpPr>
            <p:spPr bwMode="auto">
              <a:xfrm>
                <a:off x="3135" y="1329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5" name="Line 14"/>
              <p:cNvSpPr>
                <a:spLocks noChangeShapeType="1"/>
              </p:cNvSpPr>
              <p:nvPr/>
            </p:nvSpPr>
            <p:spPr bwMode="auto">
              <a:xfrm>
                <a:off x="5040" y="13293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15"/>
              <p:cNvSpPr>
                <a:spLocks noChangeShapeType="1"/>
              </p:cNvSpPr>
              <p:nvPr/>
            </p:nvSpPr>
            <p:spPr bwMode="auto">
              <a:xfrm flipH="1">
                <a:off x="3135" y="1329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16"/>
              <p:cNvSpPr>
                <a:spLocks noChangeShapeType="1"/>
              </p:cNvSpPr>
              <p:nvPr/>
            </p:nvSpPr>
            <p:spPr bwMode="auto">
              <a:xfrm flipH="1">
                <a:off x="4680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8" name="Line 17"/>
              <p:cNvSpPr>
                <a:spLocks noChangeShapeType="1"/>
              </p:cNvSpPr>
              <p:nvPr/>
            </p:nvSpPr>
            <p:spPr bwMode="auto">
              <a:xfrm>
                <a:off x="3135" y="13989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9" name="Line 18"/>
              <p:cNvSpPr>
                <a:spLocks noChangeShapeType="1"/>
              </p:cNvSpPr>
              <p:nvPr/>
            </p:nvSpPr>
            <p:spPr bwMode="auto">
              <a:xfrm>
                <a:off x="5040" y="1400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0" name="Line 19"/>
              <p:cNvSpPr>
                <a:spLocks noChangeShapeType="1"/>
              </p:cNvSpPr>
              <p:nvPr/>
            </p:nvSpPr>
            <p:spPr bwMode="auto">
              <a:xfrm>
                <a:off x="2520" y="14310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Line 20"/>
              <p:cNvSpPr>
                <a:spLocks noChangeShapeType="1"/>
              </p:cNvSpPr>
              <p:nvPr/>
            </p:nvSpPr>
            <p:spPr bwMode="auto">
              <a:xfrm flipH="1" flipV="1">
                <a:off x="2520" y="12048"/>
                <a:ext cx="30" cy="22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2" name="Line 21"/>
              <p:cNvSpPr>
                <a:spLocks noChangeShapeType="1"/>
              </p:cNvSpPr>
              <p:nvPr/>
            </p:nvSpPr>
            <p:spPr bwMode="auto">
              <a:xfrm>
                <a:off x="2520" y="12048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3" name="Line 22"/>
              <p:cNvSpPr>
                <a:spLocks noChangeShapeType="1"/>
              </p:cNvSpPr>
              <p:nvPr/>
            </p:nvSpPr>
            <p:spPr bwMode="auto">
              <a:xfrm>
                <a:off x="5385" y="12483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Line 23"/>
              <p:cNvSpPr>
                <a:spLocks noChangeShapeType="1"/>
              </p:cNvSpPr>
              <p:nvPr/>
            </p:nvSpPr>
            <p:spPr bwMode="auto">
              <a:xfrm>
                <a:off x="5580" y="12516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Line 24"/>
              <p:cNvSpPr>
                <a:spLocks noChangeShapeType="1"/>
              </p:cNvSpPr>
              <p:nvPr/>
            </p:nvSpPr>
            <p:spPr bwMode="auto">
              <a:xfrm>
                <a:off x="4035" y="14418"/>
                <a:ext cx="0" cy="2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Line 25"/>
              <p:cNvSpPr>
                <a:spLocks noChangeShapeType="1"/>
              </p:cNvSpPr>
              <p:nvPr/>
            </p:nvSpPr>
            <p:spPr bwMode="auto">
              <a:xfrm flipV="1">
                <a:off x="4080" y="14400"/>
                <a:ext cx="15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41" name="Rectangle 27"/>
            <p:cNvSpPr>
              <a:spLocks noChangeArrowheads="1"/>
            </p:cNvSpPr>
            <p:nvPr/>
          </p:nvSpPr>
          <p:spPr bwMode="auto">
            <a:xfrm>
              <a:off x="2340" y="13296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Y</a:t>
              </a:r>
              <a:endParaRPr lang="zh-CN" altLang="zh-CN" sz="2000"/>
            </a:p>
          </p:txBody>
        </p:sp>
        <p:sp>
          <p:nvSpPr>
            <p:cNvPr id="9242" name="Rectangle 28"/>
            <p:cNvSpPr>
              <a:spLocks noChangeArrowheads="1"/>
            </p:cNvSpPr>
            <p:nvPr/>
          </p:nvSpPr>
          <p:spPr bwMode="auto">
            <a:xfrm>
              <a:off x="4860" y="12204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Y</a:t>
              </a:r>
              <a:endParaRPr lang="zh-CN" altLang="zh-CN" sz="2000"/>
            </a:p>
          </p:txBody>
        </p:sp>
        <p:sp>
          <p:nvSpPr>
            <p:cNvPr id="9243" name="Rectangle 29"/>
            <p:cNvSpPr>
              <a:spLocks noChangeArrowheads="1"/>
            </p:cNvSpPr>
            <p:nvPr/>
          </p:nvSpPr>
          <p:spPr bwMode="auto">
            <a:xfrm>
              <a:off x="3780" y="12828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N</a:t>
              </a:r>
              <a:endParaRPr lang="zh-CN" altLang="zh-CN" sz="2000"/>
            </a:p>
          </p:txBody>
        </p:sp>
        <p:sp>
          <p:nvSpPr>
            <p:cNvPr id="9244" name="Rectangle 30"/>
            <p:cNvSpPr>
              <a:spLocks noChangeArrowheads="1"/>
            </p:cNvSpPr>
            <p:nvPr/>
          </p:nvSpPr>
          <p:spPr bwMode="auto">
            <a:xfrm>
              <a:off x="4680" y="13296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N</a:t>
              </a:r>
              <a:endParaRPr lang="zh-CN" altLang="zh-CN" sz="2000"/>
            </a:p>
          </p:txBody>
        </p:sp>
      </p:grpSp>
      <p:sp>
        <p:nvSpPr>
          <p:cNvPr id="9221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简化的控制流图</a:t>
            </a:r>
          </a:p>
        </p:txBody>
      </p:sp>
      <p:grpSp>
        <p:nvGrpSpPr>
          <p:cNvPr id="9222" name="Group 2"/>
          <p:cNvGrpSpPr>
            <a:grpSpLocks/>
          </p:cNvGrpSpPr>
          <p:nvPr/>
        </p:nvGrpSpPr>
        <p:grpSpPr bwMode="auto">
          <a:xfrm>
            <a:off x="6019800" y="1752600"/>
            <a:ext cx="2286000" cy="2971800"/>
            <a:chOff x="6300" y="3078"/>
            <a:chExt cx="2520" cy="3624"/>
          </a:xfrm>
        </p:grpSpPr>
        <p:sp>
          <p:nvSpPr>
            <p:cNvPr id="9224" name="Oval 3"/>
            <p:cNvSpPr>
              <a:spLocks noChangeArrowheads="1"/>
            </p:cNvSpPr>
            <p:nvPr/>
          </p:nvSpPr>
          <p:spPr bwMode="auto">
            <a:xfrm>
              <a:off x="7560" y="3078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Oval 4"/>
            <p:cNvSpPr>
              <a:spLocks noChangeArrowheads="1"/>
            </p:cNvSpPr>
            <p:nvPr/>
          </p:nvSpPr>
          <p:spPr bwMode="auto">
            <a:xfrm>
              <a:off x="7590" y="3864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Oval 5"/>
            <p:cNvSpPr>
              <a:spLocks noChangeArrowheads="1"/>
            </p:cNvSpPr>
            <p:nvPr/>
          </p:nvSpPr>
          <p:spPr bwMode="auto">
            <a:xfrm>
              <a:off x="7020" y="471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Oval 6"/>
            <p:cNvSpPr>
              <a:spLocks noChangeArrowheads="1"/>
            </p:cNvSpPr>
            <p:nvPr/>
          </p:nvSpPr>
          <p:spPr bwMode="auto">
            <a:xfrm>
              <a:off x="6660" y="549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Oval 7"/>
            <p:cNvSpPr>
              <a:spLocks noChangeArrowheads="1"/>
            </p:cNvSpPr>
            <p:nvPr/>
          </p:nvSpPr>
          <p:spPr bwMode="auto">
            <a:xfrm>
              <a:off x="8280" y="471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Oval 8"/>
            <p:cNvSpPr>
              <a:spLocks noChangeArrowheads="1"/>
            </p:cNvSpPr>
            <p:nvPr/>
          </p:nvSpPr>
          <p:spPr bwMode="auto">
            <a:xfrm>
              <a:off x="7380" y="549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Oval 9"/>
            <p:cNvSpPr>
              <a:spLocks noChangeArrowheads="1"/>
            </p:cNvSpPr>
            <p:nvPr/>
          </p:nvSpPr>
          <p:spPr bwMode="auto">
            <a:xfrm>
              <a:off x="7035" y="6234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0"/>
            <p:cNvSpPr>
              <a:spLocks noChangeShapeType="1"/>
            </p:cNvSpPr>
            <p:nvPr/>
          </p:nvSpPr>
          <p:spPr bwMode="auto">
            <a:xfrm>
              <a:off x="7830" y="356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1"/>
            <p:cNvSpPr>
              <a:spLocks noChangeShapeType="1"/>
            </p:cNvSpPr>
            <p:nvPr/>
          </p:nvSpPr>
          <p:spPr bwMode="auto">
            <a:xfrm flipH="1">
              <a:off x="7380" y="4299"/>
              <a:ext cx="345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2"/>
            <p:cNvSpPr>
              <a:spLocks noChangeShapeType="1"/>
            </p:cNvSpPr>
            <p:nvPr/>
          </p:nvSpPr>
          <p:spPr bwMode="auto">
            <a:xfrm flipH="1">
              <a:off x="7035" y="5184"/>
              <a:ext cx="15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Line 13"/>
            <p:cNvSpPr>
              <a:spLocks noChangeShapeType="1"/>
            </p:cNvSpPr>
            <p:nvPr/>
          </p:nvSpPr>
          <p:spPr bwMode="auto">
            <a:xfrm>
              <a:off x="7380" y="518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14"/>
            <p:cNvSpPr>
              <a:spLocks noChangeShapeType="1"/>
            </p:cNvSpPr>
            <p:nvPr/>
          </p:nvSpPr>
          <p:spPr bwMode="auto">
            <a:xfrm>
              <a:off x="7020" y="596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Line 15"/>
            <p:cNvSpPr>
              <a:spLocks noChangeShapeType="1"/>
            </p:cNvSpPr>
            <p:nvPr/>
          </p:nvSpPr>
          <p:spPr bwMode="auto">
            <a:xfrm flipH="1">
              <a:off x="7410" y="5964"/>
              <a:ext cx="15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>
              <a:off x="7980" y="4314"/>
              <a:ext cx="375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Arc 18"/>
            <p:cNvSpPr>
              <a:spLocks/>
            </p:cNvSpPr>
            <p:nvPr/>
          </p:nvSpPr>
          <p:spPr bwMode="auto">
            <a:xfrm flipH="1">
              <a:off x="6300" y="4014"/>
              <a:ext cx="1260" cy="2384"/>
            </a:xfrm>
            <a:custGeom>
              <a:avLst/>
              <a:gdLst>
                <a:gd name="T0" fmla="*/ 0 w 21600"/>
                <a:gd name="T1" fmla="*/ 0 h 41260"/>
                <a:gd name="T2" fmla="*/ 0 w 21600"/>
                <a:gd name="T3" fmla="*/ 0 h 41260"/>
                <a:gd name="T4" fmla="*/ 0 w 21600"/>
                <a:gd name="T5" fmla="*/ 0 h 412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60"/>
                <a:gd name="T11" fmla="*/ 21600 w 21600"/>
                <a:gd name="T12" fmla="*/ 41260 h 41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067"/>
                    <a:pt x="16652" y="37753"/>
                    <a:pt x="8946" y="41260"/>
                  </a:cubicBezTo>
                </a:path>
                <a:path w="21600" h="412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067"/>
                    <a:pt x="16652" y="37753"/>
                    <a:pt x="8946" y="4126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3" name="右箭头 52"/>
          <p:cNvSpPr>
            <a:spLocks noChangeArrowheads="1"/>
          </p:cNvSpPr>
          <p:nvPr/>
        </p:nvSpPr>
        <p:spPr bwMode="auto">
          <a:xfrm>
            <a:off x="4572000" y="3048000"/>
            <a:ext cx="838200" cy="533400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5737225" cy="4724400"/>
          </a:xfrm>
        </p:spPr>
        <p:txBody>
          <a:bodyPr/>
          <a:lstStyle/>
          <a:p>
            <a:pPr marL="358775"/>
            <a:r>
              <a:rPr lang="zh-CN" altLang="en-US" smtClean="0"/>
              <a:t>控制流图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节点</a:t>
            </a:r>
            <a:r>
              <a:rPr lang="zh-CN" altLang="en-US" smtClean="0">
                <a:cs typeface="楷体_GB2312" pitchFamily="49" charset="-122"/>
              </a:rPr>
              <a:t>：表示程序的基本块，对应一条或多条语句；</a:t>
            </a:r>
            <a:endParaRPr lang="en-US" altLang="zh-CN" smtClean="0">
              <a:cs typeface="楷体_GB2312" pitchFamily="49" charset="-122"/>
            </a:endParaRPr>
          </a:p>
          <a:p>
            <a:pPr lvl="2"/>
            <a:r>
              <a:rPr lang="zh-CN" altLang="en-US" smtClean="0">
                <a:latin typeface="宋体" charset="-122"/>
                <a:ea typeface="宋体" charset="-122"/>
                <a:cs typeface="楷体_GB2312" pitchFamily="49" charset="-122"/>
              </a:rPr>
              <a:t>分支节点</a:t>
            </a:r>
            <a:endParaRPr lang="en-US" altLang="zh-CN" smtClean="0">
              <a:latin typeface="宋体" charset="-122"/>
              <a:ea typeface="宋体" charset="-122"/>
              <a:cs typeface="楷体_GB2312" pitchFamily="49" charset="-122"/>
            </a:endParaRPr>
          </a:p>
          <a:p>
            <a:pPr lvl="2"/>
            <a:r>
              <a:rPr lang="zh-CN" altLang="en-US" smtClean="0">
                <a:latin typeface="宋体" charset="-122"/>
                <a:ea typeface="宋体" charset="-122"/>
                <a:cs typeface="楷体_GB2312" pitchFamily="49" charset="-122"/>
              </a:rPr>
              <a:t>汇合节点</a:t>
            </a:r>
            <a:endParaRPr lang="en-US" altLang="zh-CN" smtClean="0">
              <a:latin typeface="宋体" charset="-122"/>
              <a:ea typeface="宋体" charset="-122"/>
              <a:cs typeface="楷体_GB2312" pitchFamily="49" charset="-122"/>
            </a:endParaRP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边</a:t>
            </a:r>
            <a:r>
              <a:rPr lang="zh-CN" altLang="en-US" smtClean="0">
                <a:cs typeface="楷体_GB2312" pitchFamily="49" charset="-122"/>
              </a:rPr>
              <a:t>：带箭头的有向边表示控制流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路径</a:t>
            </a:r>
            <a:endParaRPr lang="en-US" altLang="zh-CN" b="1" smtClean="0">
              <a:solidFill>
                <a:srgbClr val="0000FF"/>
              </a:solidFill>
              <a:cs typeface="楷体_GB2312" pitchFamily="49" charset="-122"/>
            </a:endParaRPr>
          </a:p>
          <a:p>
            <a:pPr lvl="2"/>
            <a:r>
              <a:rPr lang="zh-CN" altLang="en-US" smtClean="0">
                <a:solidFill>
                  <a:srgbClr val="0000FF"/>
                </a:solidFill>
                <a:latin typeface="宋体" charset="-122"/>
                <a:ea typeface="宋体" charset="-122"/>
                <a:cs typeface="楷体_GB2312" pitchFamily="49" charset="-122"/>
              </a:rPr>
              <a:t>完整路径</a:t>
            </a:r>
            <a:r>
              <a:rPr lang="zh-CN" altLang="en-US" smtClean="0">
                <a:latin typeface="宋体" charset="-122"/>
                <a:ea typeface="宋体" charset="-122"/>
                <a:cs typeface="楷体_GB2312" pitchFamily="49" charset="-122"/>
              </a:rPr>
              <a:t>：起点为控制流图起始点，终点为控制流图退出点</a:t>
            </a:r>
            <a:endParaRPr lang="en-US" altLang="zh-CN" smtClean="0">
              <a:latin typeface="宋体" charset="-122"/>
              <a:ea typeface="宋体" charset="-122"/>
              <a:cs typeface="楷体_GB2312" pitchFamily="49" charset="-122"/>
            </a:endParaRPr>
          </a:p>
          <a:p>
            <a:pPr lvl="2"/>
            <a:r>
              <a:rPr lang="zh-CN" altLang="en-US" smtClean="0">
                <a:solidFill>
                  <a:srgbClr val="0000FF"/>
                </a:solidFill>
                <a:latin typeface="宋体" charset="-122"/>
                <a:ea typeface="宋体" charset="-122"/>
                <a:cs typeface="楷体_GB2312" pitchFamily="49" charset="-122"/>
              </a:rPr>
              <a:t>可行（达）完整路径</a:t>
            </a:r>
            <a:endParaRPr lang="en-US" altLang="zh-CN" smtClean="0">
              <a:solidFill>
                <a:srgbClr val="0000FF"/>
              </a:solidFill>
              <a:latin typeface="宋体" charset="-122"/>
              <a:ea typeface="宋体" charset="-122"/>
              <a:cs typeface="楷体_GB2312" pitchFamily="49" charset="-122"/>
            </a:endParaRPr>
          </a:p>
          <a:p>
            <a:pPr lvl="2"/>
            <a:r>
              <a:rPr lang="zh-CN" altLang="en-US" smtClean="0">
                <a:solidFill>
                  <a:srgbClr val="0000FF"/>
                </a:solidFill>
                <a:latin typeface="宋体" charset="-122"/>
                <a:ea typeface="宋体" charset="-122"/>
                <a:cs typeface="楷体_GB2312" pitchFamily="49" charset="-122"/>
              </a:rPr>
              <a:t>不可行（达）完整路径</a:t>
            </a:r>
            <a:endParaRPr lang="en-US" altLang="zh-CN" smtClean="0">
              <a:solidFill>
                <a:srgbClr val="0000FF"/>
              </a:solidFill>
              <a:latin typeface="宋体" charset="-122"/>
              <a:ea typeface="宋体" charset="-122"/>
              <a:cs typeface="楷体_GB2312" pitchFamily="49" charset="-122"/>
            </a:endParaRPr>
          </a:p>
        </p:txBody>
      </p:sp>
      <p:sp>
        <p:nvSpPr>
          <p:cNvPr id="10243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D61F382-7E04-40C9-9E1D-57B129C3EE32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244" name="标题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控制流图</a:t>
            </a: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6019800" y="1752600"/>
            <a:ext cx="2286000" cy="2971800"/>
            <a:chOff x="6300" y="3078"/>
            <a:chExt cx="2520" cy="3624"/>
          </a:xfrm>
        </p:grpSpPr>
        <p:sp>
          <p:nvSpPr>
            <p:cNvPr id="22" name="Oval 3"/>
            <p:cNvSpPr>
              <a:spLocks noChangeArrowheads="1"/>
            </p:cNvSpPr>
            <p:nvPr/>
          </p:nvSpPr>
          <p:spPr bwMode="auto">
            <a:xfrm>
              <a:off x="7560" y="3078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7590" y="3864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7020" y="471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6"/>
            <p:cNvSpPr>
              <a:spLocks noChangeArrowheads="1"/>
            </p:cNvSpPr>
            <p:nvPr/>
          </p:nvSpPr>
          <p:spPr bwMode="auto">
            <a:xfrm>
              <a:off x="6660" y="549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8280" y="471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7380" y="5496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035" y="6234"/>
              <a:ext cx="540" cy="468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7830" y="356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7380" y="4299"/>
              <a:ext cx="345" cy="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 flipH="1">
              <a:off x="7035" y="5184"/>
              <a:ext cx="15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7380" y="518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7020" y="5964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7410" y="5964"/>
              <a:ext cx="15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7980" y="4314"/>
              <a:ext cx="375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Arc 18"/>
            <p:cNvSpPr>
              <a:spLocks/>
            </p:cNvSpPr>
            <p:nvPr/>
          </p:nvSpPr>
          <p:spPr bwMode="auto">
            <a:xfrm flipH="1">
              <a:off x="6300" y="4014"/>
              <a:ext cx="1260" cy="2384"/>
            </a:xfrm>
            <a:custGeom>
              <a:avLst/>
              <a:gdLst>
                <a:gd name="T0" fmla="*/ 0 w 21600"/>
                <a:gd name="T1" fmla="*/ 0 h 41260"/>
                <a:gd name="T2" fmla="*/ 0 w 21600"/>
                <a:gd name="T3" fmla="*/ 0 h 41260"/>
                <a:gd name="T4" fmla="*/ 0 w 21600"/>
                <a:gd name="T5" fmla="*/ 0 h 412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60"/>
                <a:gd name="T11" fmla="*/ 21600 w 21600"/>
                <a:gd name="T12" fmla="*/ 41260 h 41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6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067"/>
                    <a:pt x="16652" y="37753"/>
                    <a:pt x="8946" y="41260"/>
                  </a:cubicBezTo>
                </a:path>
                <a:path w="21600" h="4126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067"/>
                    <a:pt x="16652" y="37753"/>
                    <a:pt x="8946" y="4126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白盒测试概述</a:t>
            </a:r>
            <a:endParaRPr lang="en-US" altLang="zh-CN" smtClean="0"/>
          </a:p>
          <a:p>
            <a:r>
              <a:rPr lang="zh-CN" altLang="en-US" smtClean="0"/>
              <a:t>控制流图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逻辑覆盖测试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基本路径测试</a:t>
            </a:r>
            <a:endParaRPr lang="en-US" altLang="zh-CN" smtClean="0"/>
          </a:p>
          <a:p>
            <a:r>
              <a:rPr lang="zh-CN" altLang="en-US" smtClean="0"/>
              <a:t>循环测试</a:t>
            </a:r>
            <a:endParaRPr lang="en-US" altLang="zh-CN" smtClean="0"/>
          </a:p>
          <a:p>
            <a:r>
              <a:rPr lang="zh-CN" altLang="en-US" smtClean="0"/>
              <a:t>白盒测试工具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逻辑覆盖测试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>
                <a:solidFill>
                  <a:srgbClr val="0000FF"/>
                </a:solidFill>
              </a:rPr>
              <a:t>逻辑覆盖法</a:t>
            </a:r>
            <a:r>
              <a:rPr lang="zh-CN" altLang="en-US" smtClean="0"/>
              <a:t>，是以程序内部的</a:t>
            </a:r>
            <a:r>
              <a:rPr lang="zh-CN" altLang="en-US" smtClean="0">
                <a:solidFill>
                  <a:srgbClr val="FF0000"/>
                </a:solidFill>
              </a:rPr>
              <a:t>逻辑结构</a:t>
            </a:r>
            <a:r>
              <a:rPr lang="zh-CN" altLang="en-US" smtClean="0"/>
              <a:t>为基础的测试用例设计方法。</a:t>
            </a:r>
          </a:p>
          <a:p>
            <a:pPr marL="358775"/>
            <a:r>
              <a:rPr lang="zh-CN" altLang="en-US" smtClean="0"/>
              <a:t>逻辑覆盖法又细分为以下方法：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语句</a:t>
            </a:r>
            <a:r>
              <a:rPr lang="zh-CN" altLang="en-US" smtClean="0">
                <a:cs typeface="楷体_GB2312" pitchFamily="49" charset="-122"/>
              </a:rPr>
              <a:t>覆盖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判定（分支）</a:t>
            </a:r>
            <a:r>
              <a:rPr lang="zh-CN" altLang="en-US" smtClean="0">
                <a:cs typeface="楷体_GB2312" pitchFamily="49" charset="-122"/>
              </a:rPr>
              <a:t>覆盖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条件</a:t>
            </a:r>
            <a:r>
              <a:rPr lang="zh-CN" altLang="en-US" smtClean="0">
                <a:cs typeface="楷体_GB2312" pitchFamily="49" charset="-122"/>
              </a:rPr>
              <a:t>覆盖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判定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-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条件</a:t>
            </a:r>
            <a:r>
              <a:rPr lang="zh-CN" altLang="en-US" smtClean="0">
                <a:cs typeface="楷体_GB2312" pitchFamily="49" charset="-122"/>
              </a:rPr>
              <a:t>覆盖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条件组合</a:t>
            </a:r>
            <a:r>
              <a:rPr lang="zh-CN" altLang="en-US" smtClean="0">
                <a:cs typeface="楷体_GB2312" pitchFamily="49" charset="-122"/>
              </a:rPr>
              <a:t>覆盖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路径</a:t>
            </a:r>
            <a:r>
              <a:rPr lang="zh-CN" altLang="en-US" smtClean="0">
                <a:cs typeface="楷体_GB2312" pitchFamily="49" charset="-122"/>
              </a:rPr>
              <a:t>覆盖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en-US" altLang="zh-CN" smtClean="0">
                <a:cs typeface="楷体_GB2312" pitchFamily="49" charset="-122"/>
              </a:rPr>
              <a:t>......</a:t>
            </a:r>
            <a:endParaRPr lang="zh-CN" altLang="en-US" smtClean="0">
              <a:cs typeface="楷体_GB2312" pitchFamily="49" charset="-122"/>
            </a:endParaRPr>
          </a:p>
        </p:txBody>
      </p:sp>
      <p:sp>
        <p:nvSpPr>
          <p:cNvPr id="1126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DB8140-3585-4F01-B536-C360E34BBFA6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逻辑覆盖测试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为统一介绍逻辑覆盖测试的各种覆盖准则，令：</a:t>
            </a:r>
            <a:endParaRPr lang="en-US" altLang="zh-CN" smtClean="0"/>
          </a:p>
          <a:p>
            <a:pPr lvl="1"/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为被测程序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P</a:t>
            </a:r>
            <a:r>
              <a:rPr lang="zh-CN" altLang="en-US" smtClean="0">
                <a:cs typeface="楷体_GB2312" pitchFamily="49" charset="-122"/>
              </a:rPr>
              <a:t>的一个测试数据集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G</a:t>
            </a:r>
            <a:r>
              <a:rPr lang="en-US" altLang="zh-CN" b="1" baseline="-25000" smtClean="0">
                <a:solidFill>
                  <a:srgbClr val="0000FF"/>
                </a:solidFill>
                <a:cs typeface="楷体_GB2312" pitchFamily="49" charset="-122"/>
              </a:rPr>
              <a:t>P</a:t>
            </a:r>
            <a:r>
              <a:rPr lang="zh-CN" altLang="en-US" smtClean="0">
                <a:cs typeface="楷体_GB2312" pitchFamily="49" charset="-122"/>
              </a:rPr>
              <a:t>为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P</a:t>
            </a:r>
            <a:r>
              <a:rPr lang="zh-CN" altLang="en-US" smtClean="0">
                <a:cs typeface="楷体_GB2312" pitchFamily="49" charset="-122"/>
              </a:rPr>
              <a:t>的控制流图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L</a:t>
            </a:r>
            <a:r>
              <a:rPr lang="en-US" altLang="zh-CN" b="1" baseline="-25000" smtClean="0">
                <a:solidFill>
                  <a:srgbClr val="0000FF"/>
                </a:solidFill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为与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相对应的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G</a:t>
            </a:r>
            <a:r>
              <a:rPr lang="en-US" altLang="zh-CN" b="1" baseline="-25000" smtClean="0">
                <a:solidFill>
                  <a:srgbClr val="0000FF"/>
                </a:solidFill>
                <a:cs typeface="楷体_GB2312" pitchFamily="49" charset="-122"/>
              </a:rPr>
              <a:t>P</a:t>
            </a:r>
            <a:r>
              <a:rPr lang="zh-CN" altLang="en-US" smtClean="0">
                <a:cs typeface="楷体_GB2312" pitchFamily="49" charset="-122"/>
              </a:rPr>
              <a:t>中的完整路径集合</a:t>
            </a:r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005D754-D997-408E-A79B-18013B1C8AA9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DF360EF-F71C-4C6D-BC24-C897258F39D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6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7" name="Rectangle 57"/>
          <p:cNvSpPr>
            <a:spLocks noChangeArrowheads="1"/>
          </p:cNvSpPr>
          <p:nvPr/>
        </p:nvSpPr>
        <p:spPr bwMode="auto">
          <a:xfrm rot="10800000" flipV="1">
            <a:off x="0" y="96771"/>
            <a:ext cx="9144000" cy="6863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2000" i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void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main(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){ 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float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a,b,c,x1,x2,mid;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scanf(“%f,%f,%f”,&amp;a,&amp;b,&amp;c);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  <a:r>
              <a:rPr lang="en-US" altLang="zh-CN" sz="2000" i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if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(a!=0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){  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mid=b*b-4*a*c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if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(mid&gt;0){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x1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=(-b+sqrt(mid))/(2*a);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x2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=(-b-sqrt(mid))/(2*a);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printf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(“two real roots\n”);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else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{  </a:t>
            </a:r>
          </a:p>
          <a:p>
            <a:pPr indent="266700" eaLnBrk="0" hangingPunct="0"/>
            <a:r>
              <a:rPr lang="en-US" altLang="zh-CN" sz="2000" i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if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(mid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==0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) {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x1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=-b/2*a;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printf(“one real root\n”);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else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{</a:t>
            </a:r>
            <a:endParaRPr lang="en-US" altLang="zh-CN" sz="2000" i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x1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=-b/(2*a);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x2=sqrt(-mid)/(2*a)</a:t>
            </a:r>
            <a:r>
              <a:rPr lang="zh-CN" altLang="en-US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；</a:t>
            </a:r>
          </a:p>
          <a:p>
            <a:pPr indent="266700" eaLnBrk="0" hangingPunct="0"/>
            <a:r>
              <a:rPr lang="zh-CN" altLang="en-US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printf(“two complex roots\n”);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printf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(“x1=%f,x2=%f\n”,x1,x2);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} </a:t>
            </a:r>
            <a:endParaRPr lang="en-US" altLang="zh-CN" i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318" name="矩形 44"/>
          <p:cNvSpPr>
            <a:spLocks noChangeArrowheads="1"/>
          </p:cNvSpPr>
          <p:nvPr/>
        </p:nvSpPr>
        <p:spPr bwMode="auto">
          <a:xfrm>
            <a:off x="7696200" y="1524000"/>
            <a:ext cx="457200" cy="3786188"/>
          </a:xfrm>
          <a:prstGeom prst="rect">
            <a:avLst/>
          </a:prstGeom>
          <a:solidFill>
            <a:srgbClr val="A5002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solidFill>
                  <a:schemeClr val="bg1"/>
                </a:solidFill>
              </a:rPr>
              <a:t>一元二次方程求根程序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一元二次方程求根程序控制流图</a:t>
            </a: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44DD1B3-4394-4FB7-AF78-2CF038736D99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2134192" y="1676400"/>
            <a:ext cx="4076107" cy="4343400"/>
            <a:chOff x="6254" y="10215"/>
            <a:chExt cx="3106" cy="4173"/>
          </a:xfrm>
        </p:grpSpPr>
        <p:grpSp>
          <p:nvGrpSpPr>
            <p:cNvPr id="14342" name="Group 15"/>
            <p:cNvGrpSpPr>
              <a:grpSpLocks/>
            </p:cNvGrpSpPr>
            <p:nvPr/>
          </p:nvGrpSpPr>
          <p:grpSpPr bwMode="auto">
            <a:xfrm>
              <a:off x="6709" y="10332"/>
              <a:ext cx="2651" cy="4056"/>
              <a:chOff x="6349" y="10332"/>
              <a:chExt cx="2651" cy="4056"/>
            </a:xfrm>
          </p:grpSpPr>
          <p:sp>
            <p:nvSpPr>
              <p:cNvPr id="14355" name="Line 37"/>
              <p:cNvSpPr>
                <a:spLocks noChangeShapeType="1"/>
              </p:cNvSpPr>
              <p:nvPr/>
            </p:nvSpPr>
            <p:spPr bwMode="auto">
              <a:xfrm flipH="1">
                <a:off x="7560" y="13452"/>
                <a:ext cx="36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56" name="Group 16"/>
              <p:cNvGrpSpPr>
                <a:grpSpLocks/>
              </p:cNvGrpSpPr>
              <p:nvPr/>
            </p:nvGrpSpPr>
            <p:grpSpPr bwMode="auto">
              <a:xfrm>
                <a:off x="6349" y="10332"/>
                <a:ext cx="2651" cy="4056"/>
                <a:chOff x="6349" y="10332"/>
                <a:chExt cx="2651" cy="4056"/>
              </a:xfrm>
            </p:grpSpPr>
            <p:grpSp>
              <p:nvGrpSpPr>
                <p:cNvPr id="14357" name="Group 29"/>
                <p:cNvGrpSpPr>
                  <a:grpSpLocks/>
                </p:cNvGrpSpPr>
                <p:nvPr/>
              </p:nvGrpSpPr>
              <p:grpSpPr bwMode="auto">
                <a:xfrm>
                  <a:off x="7140" y="10596"/>
                  <a:ext cx="1860" cy="3480"/>
                  <a:chOff x="5280" y="10596"/>
                  <a:chExt cx="1860" cy="3480"/>
                </a:xfrm>
              </p:grpSpPr>
              <p:sp>
                <p:nvSpPr>
                  <p:cNvPr id="14370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0596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altLang="zh-CN" sz="2000" i="0"/>
                  </a:p>
                </p:txBody>
              </p:sp>
              <p:sp>
                <p:nvSpPr>
                  <p:cNvPr id="1437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1175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altLang="zh-CN" sz="2000" i="0"/>
                  </a:p>
                </p:txBody>
              </p:sp>
              <p:sp>
                <p:nvSpPr>
                  <p:cNvPr id="1437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11799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  <a:endParaRPr lang="en-US" altLang="zh-CN" sz="2000" i="0"/>
                  </a:p>
                </p:txBody>
              </p:sp>
              <p:sp>
                <p:nvSpPr>
                  <p:cNvPr id="1437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12423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4</a:t>
                    </a:r>
                    <a:endParaRPr lang="en-US" altLang="zh-CN" sz="2000" i="0"/>
                  </a:p>
                </p:txBody>
              </p:sp>
              <p:sp>
                <p:nvSpPr>
                  <p:cNvPr id="1437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660" y="12423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5</a:t>
                    </a:r>
                    <a:endParaRPr lang="en-US" altLang="zh-CN" sz="2000" i="0"/>
                  </a:p>
                </p:txBody>
              </p:sp>
              <p:sp>
                <p:nvSpPr>
                  <p:cNvPr id="1437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13047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6</a:t>
                    </a:r>
                    <a:endParaRPr lang="en-US" altLang="zh-CN" sz="2000" i="0"/>
                  </a:p>
                </p:txBody>
              </p:sp>
              <p:sp>
                <p:nvSpPr>
                  <p:cNvPr id="14376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3671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7</a:t>
                    </a:r>
                    <a:endParaRPr lang="en-US" altLang="zh-CN" sz="2000" i="0"/>
                  </a:p>
                </p:txBody>
              </p:sp>
            </p:grpSp>
            <p:grpSp>
              <p:nvGrpSpPr>
                <p:cNvPr id="14358" name="Group 17"/>
                <p:cNvGrpSpPr>
                  <a:grpSpLocks/>
                </p:cNvGrpSpPr>
                <p:nvPr/>
              </p:nvGrpSpPr>
              <p:grpSpPr bwMode="auto">
                <a:xfrm>
                  <a:off x="6349" y="10332"/>
                  <a:ext cx="2246" cy="4056"/>
                  <a:chOff x="6349" y="10332"/>
                  <a:chExt cx="2246" cy="4056"/>
                </a:xfrm>
              </p:grpSpPr>
              <p:sp>
                <p:nvSpPr>
                  <p:cNvPr id="1435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380" y="14076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36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349" y="10332"/>
                    <a:ext cx="2246" cy="3585"/>
                    <a:chOff x="6349" y="10332"/>
                    <a:chExt cx="2246" cy="3585"/>
                  </a:xfrm>
                </p:grpSpPr>
                <p:sp>
                  <p:nvSpPr>
                    <p:cNvPr id="14361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0" y="10332"/>
                      <a:ext cx="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2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380" y="11007"/>
                      <a:ext cx="15" cy="2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45" y="11529"/>
                      <a:ext cx="375" cy="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65" y="12153"/>
                      <a:ext cx="33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50" y="12798"/>
                      <a:ext cx="315" cy="3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6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20" y="12159"/>
                      <a:ext cx="285" cy="2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280" y="12828"/>
                      <a:ext cx="285" cy="2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8" name="Arc 20"/>
                    <p:cNvSpPr>
                      <a:spLocks/>
                    </p:cNvSpPr>
                    <p:nvPr/>
                  </p:nvSpPr>
                  <p:spPr bwMode="auto">
                    <a:xfrm rot="1998585" flipH="1" flipV="1">
                      <a:off x="6849" y="11320"/>
                      <a:ext cx="261" cy="1019"/>
                    </a:xfrm>
                    <a:custGeom>
                      <a:avLst/>
                      <a:gdLst>
                        <a:gd name="T0" fmla="*/ 0 w 21600"/>
                        <a:gd name="T1" fmla="*/ 0 h 35962"/>
                        <a:gd name="T2" fmla="*/ 0 w 21600"/>
                        <a:gd name="T3" fmla="*/ 0 h 35962"/>
                        <a:gd name="T4" fmla="*/ 0 w 21600"/>
                        <a:gd name="T5" fmla="*/ 0 h 35962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35962"/>
                        <a:gd name="T11" fmla="*/ 21600 w 21600"/>
                        <a:gd name="T12" fmla="*/ 35962 h 3596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35962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6895"/>
                            <a:pt x="19654" y="32006"/>
                            <a:pt x="16133" y="35962"/>
                          </a:cubicBezTo>
                        </a:path>
                        <a:path w="21600" h="35962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6895"/>
                            <a:pt x="19654" y="32006"/>
                            <a:pt x="16133" y="35962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000" i="0"/>
                    </a:p>
                  </p:txBody>
                </p:sp>
                <p:sp>
                  <p:nvSpPr>
                    <p:cNvPr id="14369" name="Arc 19"/>
                    <p:cNvSpPr>
                      <a:spLocks/>
                    </p:cNvSpPr>
                    <p:nvPr/>
                  </p:nvSpPr>
                  <p:spPr bwMode="auto">
                    <a:xfrm rot="21438203" flipH="1">
                      <a:off x="6349" y="10769"/>
                      <a:ext cx="871" cy="3148"/>
                    </a:xfrm>
                    <a:custGeom>
                      <a:avLst/>
                      <a:gdLst>
                        <a:gd name="T0" fmla="*/ 0 w 21600"/>
                        <a:gd name="T1" fmla="*/ 0 h 42958"/>
                        <a:gd name="T2" fmla="*/ 0 w 21600"/>
                        <a:gd name="T3" fmla="*/ 0 h 42958"/>
                        <a:gd name="T4" fmla="*/ 0 w 21600"/>
                        <a:gd name="T5" fmla="*/ 0 h 4295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42958"/>
                        <a:gd name="T11" fmla="*/ 21600 w 21600"/>
                        <a:gd name="T12" fmla="*/ 42958 h 4295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42958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2284"/>
                            <a:pt x="13788" y="41363"/>
                            <a:pt x="3223" y="42958"/>
                          </a:cubicBezTo>
                        </a:path>
                        <a:path w="21600" h="42958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2284"/>
                            <a:pt x="13788" y="41363"/>
                            <a:pt x="3223" y="42958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 sz="2000" i="0"/>
                    </a:p>
                  </p:txBody>
                </p:sp>
              </p:grpSp>
            </p:grpSp>
          </p:grpSp>
        </p:grpSp>
        <p:grpSp>
          <p:nvGrpSpPr>
            <p:cNvPr id="14343" name="Group 3"/>
            <p:cNvGrpSpPr>
              <a:grpSpLocks/>
            </p:cNvGrpSpPr>
            <p:nvPr/>
          </p:nvGrpSpPr>
          <p:grpSpPr bwMode="auto">
            <a:xfrm>
              <a:off x="6254" y="10215"/>
              <a:ext cx="2926" cy="4173"/>
              <a:chOff x="6254" y="10215"/>
              <a:chExt cx="2926" cy="4173"/>
            </a:xfrm>
          </p:grpSpPr>
          <p:sp>
            <p:nvSpPr>
              <p:cNvPr id="14344" name="Rectangle 14"/>
              <p:cNvSpPr>
                <a:spLocks noChangeArrowheads="1"/>
              </p:cNvSpPr>
              <p:nvPr/>
            </p:nvSpPr>
            <p:spPr bwMode="auto">
              <a:xfrm>
                <a:off x="7755" y="10215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000" i="0"/>
              </a:p>
            </p:txBody>
          </p:sp>
          <p:sp>
            <p:nvSpPr>
              <p:cNvPr id="14345" name="Rectangle 13"/>
              <p:cNvSpPr>
                <a:spLocks noChangeArrowheads="1"/>
              </p:cNvSpPr>
              <p:nvPr/>
            </p:nvSpPr>
            <p:spPr bwMode="auto">
              <a:xfrm>
                <a:off x="7920" y="10956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000" i="0"/>
              </a:p>
            </p:txBody>
          </p:sp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7287" y="11826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2000" i="0"/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8100" y="11424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2000" i="0"/>
              </a:p>
            </p:txBody>
          </p:sp>
          <p:sp>
            <p:nvSpPr>
              <p:cNvPr id="14348" name="Rectangle 10"/>
              <p:cNvSpPr>
                <a:spLocks noChangeArrowheads="1"/>
              </p:cNvSpPr>
              <p:nvPr/>
            </p:nvSpPr>
            <p:spPr bwMode="auto">
              <a:xfrm>
                <a:off x="8100" y="12204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sz="2000" i="0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8820" y="12048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altLang="zh-CN" sz="2000" i="0"/>
              </a:p>
            </p:txBody>
          </p:sp>
          <p:sp>
            <p:nvSpPr>
              <p:cNvPr id="14350" name="Rectangle 8"/>
              <p:cNvSpPr>
                <a:spLocks noChangeArrowheads="1"/>
              </p:cNvSpPr>
              <p:nvPr/>
            </p:nvSpPr>
            <p:spPr bwMode="auto">
              <a:xfrm>
                <a:off x="8100" y="12672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altLang="zh-CN" sz="2000" i="0"/>
              </a:p>
            </p:txBody>
          </p:sp>
          <p:sp>
            <p:nvSpPr>
              <p:cNvPr id="14351" name="Rectangle 7"/>
              <p:cNvSpPr>
                <a:spLocks noChangeArrowheads="1"/>
              </p:cNvSpPr>
              <p:nvPr/>
            </p:nvSpPr>
            <p:spPr bwMode="auto">
              <a:xfrm>
                <a:off x="8820" y="12828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altLang="zh-CN" sz="2000" i="0"/>
              </a:p>
            </p:txBody>
          </p:sp>
          <p:sp>
            <p:nvSpPr>
              <p:cNvPr id="14352" name="Rectangle 6"/>
              <p:cNvSpPr>
                <a:spLocks noChangeArrowheads="1"/>
              </p:cNvSpPr>
              <p:nvPr/>
            </p:nvSpPr>
            <p:spPr bwMode="auto">
              <a:xfrm>
                <a:off x="8100" y="13452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lang="en-US" altLang="zh-CN" sz="2000" i="0"/>
              </a:p>
            </p:txBody>
          </p:sp>
          <p:sp>
            <p:nvSpPr>
              <p:cNvPr id="14353" name="Rectangle 5"/>
              <p:cNvSpPr>
                <a:spLocks noChangeArrowheads="1"/>
              </p:cNvSpPr>
              <p:nvPr/>
            </p:nvSpPr>
            <p:spPr bwMode="auto">
              <a:xfrm>
                <a:off x="6254" y="12045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en-US" altLang="zh-CN" sz="2000" i="0"/>
              </a:p>
            </p:txBody>
          </p:sp>
          <p:sp>
            <p:nvSpPr>
              <p:cNvPr id="14354" name="Rectangle 4"/>
              <p:cNvSpPr>
                <a:spLocks noChangeArrowheads="1"/>
              </p:cNvSpPr>
              <p:nvPr/>
            </p:nvSpPr>
            <p:spPr bwMode="auto">
              <a:xfrm>
                <a:off x="7920" y="14076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 smtClean="0"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en-US" altLang="zh-CN" sz="2000" i="0"/>
              </a:p>
            </p:txBody>
          </p:sp>
        </p:grpSp>
      </p:grp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048000" y="3886200"/>
            <a:ext cx="629920" cy="421538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000" i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i="0" baseline="-30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i="0"/>
          </a:p>
        </p:txBody>
      </p:sp>
      <p:sp>
        <p:nvSpPr>
          <p:cNvPr id="42" name="Arc 20"/>
          <p:cNvSpPr>
            <a:spLocks/>
          </p:cNvSpPr>
          <p:nvPr/>
        </p:nvSpPr>
        <p:spPr bwMode="auto">
          <a:xfrm rot="18463866" flipH="1" flipV="1">
            <a:off x="3859628" y="3980043"/>
            <a:ext cx="407848" cy="1370299"/>
          </a:xfrm>
          <a:custGeom>
            <a:avLst/>
            <a:gdLst>
              <a:gd name="T0" fmla="*/ 0 w 21600"/>
              <a:gd name="T1" fmla="*/ 0 h 35962"/>
              <a:gd name="T2" fmla="*/ 0 w 21600"/>
              <a:gd name="T3" fmla="*/ 0 h 35962"/>
              <a:gd name="T4" fmla="*/ 0 w 21600"/>
              <a:gd name="T5" fmla="*/ 0 h 35962"/>
              <a:gd name="T6" fmla="*/ 0 60000 65536"/>
              <a:gd name="T7" fmla="*/ 0 60000 65536"/>
              <a:gd name="T8" fmla="*/ 0 60000 65536"/>
              <a:gd name="T9" fmla="*/ 0 w 21600"/>
              <a:gd name="T10" fmla="*/ 0 h 35962"/>
              <a:gd name="T11" fmla="*/ 21600 w 21600"/>
              <a:gd name="T12" fmla="*/ 35962 h 359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96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895"/>
                  <a:pt x="19654" y="32006"/>
                  <a:pt x="16133" y="35962"/>
                </a:cubicBezTo>
              </a:path>
              <a:path w="21600" h="3596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895"/>
                  <a:pt x="19654" y="32006"/>
                  <a:pt x="16133" y="3596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000" i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581400" y="4724400"/>
            <a:ext cx="472440" cy="32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altLang="zh-CN" sz="2000" i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i="0" baseline="-30000"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2000" i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语句覆盖准则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b="1" smtClean="0">
                <a:solidFill>
                  <a:srgbClr val="0000FF"/>
                </a:solidFill>
              </a:rPr>
              <a:t>语句覆盖</a:t>
            </a:r>
            <a:r>
              <a:rPr lang="zh-CN" altLang="en-US" smtClean="0"/>
              <a:t>：通过测试用例的执行，使被测程序的</a:t>
            </a:r>
            <a:r>
              <a:rPr lang="zh-CN" altLang="en-US" smtClean="0">
                <a:solidFill>
                  <a:srgbClr val="FF0000"/>
                </a:solidFill>
              </a:rPr>
              <a:t>每个可执行语句至少执行一次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58775" eaLnBrk="1" hangingPunct="1"/>
            <a:r>
              <a:rPr lang="zh-CN" altLang="en-US" smtClean="0"/>
              <a:t>语句覆盖测试覆盖率可定义为：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语句覆盖率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=(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被执行语句数量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/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所有语句数量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)*100%</a:t>
            </a:r>
          </a:p>
          <a:p>
            <a:pPr marL="358775"/>
            <a:r>
              <a:rPr lang="zh-CN" altLang="en-US" smtClean="0"/>
              <a:t>语句测试的充分准则</a:t>
            </a:r>
            <a:r>
              <a:rPr lang="en-US" altLang="zh-CN" smtClean="0"/>
              <a:t>(</a:t>
            </a:r>
            <a:r>
              <a:rPr lang="zh-CN" altLang="en-US" smtClean="0"/>
              <a:t>语句覆盖准则</a:t>
            </a:r>
            <a:r>
              <a:rPr lang="en-US" altLang="zh-CN" smtClean="0"/>
              <a:t>)</a:t>
            </a:r>
            <a:r>
              <a:rPr lang="zh-CN" altLang="en-US" smtClean="0"/>
              <a:t>可以定义为：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测试数据集称为语句覆盖充分的，当且仅当</a:t>
            </a:r>
            <a:r>
              <a:rPr lang="en-US" altLang="zh-CN" smtClean="0">
                <a:cs typeface="楷体_GB2312" pitchFamily="49" charset="-122"/>
              </a:rPr>
              <a:t>L</a:t>
            </a:r>
            <a:r>
              <a:rPr lang="en-US" altLang="zh-CN" baseline="-25000" smtClean="0"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覆盖了</a:t>
            </a:r>
            <a:r>
              <a:rPr lang="en-US" altLang="zh-CN" smtClean="0">
                <a:cs typeface="楷体_GB2312" pitchFamily="49" charset="-122"/>
              </a:rPr>
              <a:t>G</a:t>
            </a:r>
            <a:r>
              <a:rPr lang="en-US" altLang="zh-CN" baseline="-25000" smtClean="0">
                <a:cs typeface="楷体_GB2312" pitchFamily="49" charset="-122"/>
              </a:rPr>
              <a:t>P</a:t>
            </a:r>
            <a:r>
              <a:rPr lang="zh-CN" altLang="en-US" smtClean="0">
                <a:cs typeface="楷体_GB2312" pitchFamily="49" charset="-122"/>
              </a:rPr>
              <a:t>中的所有节点。</a:t>
            </a:r>
          </a:p>
          <a:p>
            <a:pPr marL="358775"/>
            <a:r>
              <a:rPr lang="zh-CN" altLang="en-US" smtClean="0"/>
              <a:t>对于求解一元二次方程的程序，选择</a:t>
            </a:r>
            <a:r>
              <a:rPr lang="en-US" altLang="zh-CN" smtClean="0"/>
              <a:t>3</a:t>
            </a:r>
            <a:r>
              <a:rPr lang="zh-CN" altLang="en-US" smtClean="0"/>
              <a:t>个测试用例</a:t>
            </a:r>
            <a:r>
              <a:rPr lang="en-US" altLang="en-US" smtClean="0"/>
              <a:t>{2</a:t>
            </a:r>
            <a:r>
              <a:rPr lang="zh-CN" altLang="en-US" smtClean="0"/>
              <a:t>、</a:t>
            </a:r>
            <a:r>
              <a:rPr lang="en-US" altLang="en-US" smtClean="0"/>
              <a:t>5</a:t>
            </a:r>
            <a:r>
              <a:rPr lang="zh-CN" altLang="en-US" smtClean="0"/>
              <a:t>、</a:t>
            </a:r>
            <a:r>
              <a:rPr lang="en-US" altLang="en-US" smtClean="0"/>
              <a:t>3}</a:t>
            </a:r>
            <a:r>
              <a:rPr lang="zh-CN" altLang="en-US" smtClean="0"/>
              <a:t>，</a:t>
            </a:r>
            <a:r>
              <a:rPr lang="en-US" altLang="en-US" smtClean="0"/>
              <a:t>{1</a:t>
            </a:r>
            <a:r>
              <a:rPr lang="zh-CN" altLang="en-US" smtClean="0"/>
              <a:t>、</a:t>
            </a:r>
            <a:r>
              <a:rPr lang="en-US" altLang="en-US" smtClean="0"/>
              <a:t>2</a:t>
            </a:r>
            <a:r>
              <a:rPr lang="zh-CN" altLang="en-US" smtClean="0"/>
              <a:t>、</a:t>
            </a:r>
            <a:r>
              <a:rPr lang="en-US" altLang="en-US" smtClean="0"/>
              <a:t>1}</a:t>
            </a:r>
            <a:r>
              <a:rPr lang="zh-CN" altLang="en-US" smtClean="0"/>
              <a:t>，</a:t>
            </a:r>
            <a:r>
              <a:rPr lang="en-US" altLang="en-US" smtClean="0"/>
              <a:t>{4</a:t>
            </a:r>
            <a:r>
              <a:rPr lang="zh-CN" altLang="en-US" smtClean="0"/>
              <a:t>、</a:t>
            </a:r>
            <a:r>
              <a:rPr lang="en-US" altLang="en-US" smtClean="0"/>
              <a:t>2</a:t>
            </a:r>
            <a:r>
              <a:rPr lang="zh-CN" altLang="en-US" smtClean="0"/>
              <a:t>、</a:t>
            </a:r>
            <a:r>
              <a:rPr lang="en-US" altLang="en-US" smtClean="0"/>
              <a:t>1}</a:t>
            </a:r>
            <a:r>
              <a:rPr lang="zh-CN" altLang="en-US" smtClean="0"/>
              <a:t>就能覆盖所有的节点</a:t>
            </a:r>
          </a:p>
          <a:p>
            <a:pPr marL="358775"/>
            <a:endParaRPr lang="zh-CN" altLang="en-US" smtClean="0"/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C5AA98F-4B17-49C6-BC34-A19CE9245EAA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语句覆盖准则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优点：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可以很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直观</a:t>
            </a:r>
            <a:r>
              <a:rPr lang="zh-CN" altLang="en-US" smtClean="0">
                <a:cs typeface="楷体_GB2312" pitchFamily="49" charset="-122"/>
              </a:rPr>
              <a:t>地从源代码得到测试用例，无须细分每条判定表达式</a:t>
            </a:r>
            <a:r>
              <a:rPr lang="en-US" altLang="zh-CN" smtClean="0">
                <a:cs typeface="楷体_GB2312" pitchFamily="49" charset="-122"/>
              </a:rPr>
              <a:t>——</a:t>
            </a:r>
            <a:r>
              <a:rPr lang="zh-CN" altLang="en-US" smtClean="0">
                <a:cs typeface="楷体_GB2312" pitchFamily="49" charset="-122"/>
              </a:rPr>
              <a:t>测试用例的设计比较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简单</a:t>
            </a:r>
            <a:r>
              <a:rPr lang="zh-CN" altLang="en-US" smtClean="0">
                <a:cs typeface="楷体_GB2312" pitchFamily="49" charset="-122"/>
              </a:rPr>
              <a:t>。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可执行语句测试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覆盖率较高</a:t>
            </a:r>
            <a:r>
              <a:rPr lang="zh-CN" altLang="en-US" smtClean="0">
                <a:cs typeface="楷体_GB2312" pitchFamily="49" charset="-122"/>
              </a:rPr>
              <a:t>。</a:t>
            </a:r>
          </a:p>
          <a:p>
            <a:pPr marL="358775"/>
            <a:r>
              <a:rPr lang="zh-CN" altLang="en-US" smtClean="0"/>
              <a:t>缺点：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这种方法仅测试能到达可执行语句的条件，不测试其它条件，并且对于隐藏的条件是无法测试的</a:t>
            </a:r>
            <a:r>
              <a:rPr lang="en-US" altLang="zh-CN" smtClean="0">
                <a:cs typeface="楷体_GB2312" pitchFamily="49" charset="-122"/>
              </a:rPr>
              <a:t>——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对条件的测试不全面</a:t>
            </a:r>
            <a:r>
              <a:rPr lang="zh-CN" altLang="en-US" smtClean="0">
                <a:cs typeface="楷体_GB2312" pitchFamily="49" charset="-122"/>
              </a:rPr>
              <a:t>；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该方法不能准确地判断条件中的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逻辑关系错误</a:t>
            </a:r>
            <a:r>
              <a:rPr lang="zh-CN" altLang="en-US" smtClean="0">
                <a:cs typeface="楷体_GB2312" pitchFamily="49" charset="-122"/>
              </a:rPr>
              <a:t>，容易产生漏测的情况；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语句覆盖是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最弱</a:t>
            </a:r>
            <a:r>
              <a:rPr lang="zh-CN" altLang="en-US" smtClean="0">
                <a:cs typeface="楷体_GB2312" pitchFamily="49" charset="-122"/>
              </a:rPr>
              <a:t>的逻辑覆盖。</a:t>
            </a: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EEE2B8D-B871-40CE-9B5D-60A82394DD0E}" type="slidenum">
              <a:rPr lang="en-US" altLang="zh-CN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白盒测试概述</a:t>
            </a:r>
            <a:endParaRPr lang="en-US" altLang="zh-CN" smtClean="0"/>
          </a:p>
          <a:p>
            <a:r>
              <a:rPr lang="zh-CN" altLang="en-US" smtClean="0"/>
              <a:t>控制流图</a:t>
            </a:r>
            <a:endParaRPr lang="en-US" altLang="zh-CN" smtClean="0"/>
          </a:p>
          <a:p>
            <a:r>
              <a:rPr lang="zh-CN" altLang="en-US" smtClean="0"/>
              <a:t>逻辑覆盖测试</a:t>
            </a:r>
            <a:endParaRPr lang="en-US" altLang="zh-CN" smtClean="0"/>
          </a:p>
          <a:p>
            <a:r>
              <a:rPr lang="zh-CN" altLang="en-US" smtClean="0"/>
              <a:t>基本路径测试</a:t>
            </a:r>
            <a:endParaRPr lang="en-US" altLang="zh-CN" smtClean="0"/>
          </a:p>
          <a:p>
            <a:r>
              <a:rPr lang="zh-CN" altLang="en-US" smtClean="0"/>
              <a:t>循环测试</a:t>
            </a:r>
            <a:endParaRPr lang="en-US" altLang="zh-CN" smtClean="0"/>
          </a:p>
          <a:p>
            <a:r>
              <a:rPr lang="zh-CN" altLang="en-US" smtClean="0"/>
              <a:t>白盒测试工具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语句覆盖准则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对于求解一元二次方程的程序，选择</a:t>
            </a:r>
            <a:r>
              <a:rPr lang="en-US" altLang="zh-CN" smtClean="0"/>
              <a:t>3</a:t>
            </a:r>
            <a:r>
              <a:rPr lang="zh-CN" altLang="en-US" smtClean="0"/>
              <a:t>个测试用例</a:t>
            </a:r>
            <a:r>
              <a:rPr lang="en-US" altLang="en-US" smtClean="0"/>
              <a:t>{2</a:t>
            </a:r>
            <a:r>
              <a:rPr lang="zh-CN" altLang="en-US" smtClean="0"/>
              <a:t>、</a:t>
            </a:r>
            <a:r>
              <a:rPr lang="en-US" altLang="en-US" smtClean="0"/>
              <a:t>5</a:t>
            </a:r>
            <a:r>
              <a:rPr lang="zh-CN" altLang="en-US" smtClean="0"/>
              <a:t>、</a:t>
            </a:r>
            <a:r>
              <a:rPr lang="en-US" altLang="en-US" smtClean="0"/>
              <a:t>3}</a:t>
            </a:r>
            <a:r>
              <a:rPr lang="zh-CN" altLang="en-US" smtClean="0"/>
              <a:t>，</a:t>
            </a:r>
            <a:r>
              <a:rPr lang="en-US" altLang="en-US" smtClean="0"/>
              <a:t>{1</a:t>
            </a:r>
            <a:r>
              <a:rPr lang="zh-CN" altLang="en-US" smtClean="0"/>
              <a:t>、</a:t>
            </a:r>
            <a:r>
              <a:rPr lang="en-US" altLang="en-US" smtClean="0"/>
              <a:t>2</a:t>
            </a:r>
            <a:r>
              <a:rPr lang="zh-CN" altLang="en-US" smtClean="0"/>
              <a:t>、</a:t>
            </a:r>
            <a:r>
              <a:rPr lang="en-US" altLang="en-US" smtClean="0"/>
              <a:t>1}</a:t>
            </a:r>
            <a:r>
              <a:rPr lang="zh-CN" altLang="en-US" smtClean="0"/>
              <a:t>，</a:t>
            </a:r>
            <a:r>
              <a:rPr lang="en-US" altLang="en-US" smtClean="0"/>
              <a:t>{4</a:t>
            </a:r>
            <a:r>
              <a:rPr lang="zh-CN" altLang="en-US" smtClean="0"/>
              <a:t>、</a:t>
            </a:r>
            <a:r>
              <a:rPr lang="en-US" altLang="en-US" smtClean="0"/>
              <a:t>2</a:t>
            </a:r>
            <a:r>
              <a:rPr lang="zh-CN" altLang="en-US" smtClean="0"/>
              <a:t>、</a:t>
            </a:r>
            <a:r>
              <a:rPr lang="en-US" altLang="en-US" smtClean="0"/>
              <a:t>1}</a:t>
            </a:r>
            <a:r>
              <a:rPr lang="zh-CN" altLang="en-US" smtClean="0"/>
              <a:t>就能覆盖所有的节点</a:t>
            </a:r>
            <a:endParaRPr lang="en-US" altLang="zh-CN" smtClean="0"/>
          </a:p>
          <a:p>
            <a:pPr marL="358775"/>
            <a:r>
              <a:rPr lang="zh-CN" altLang="en-US" smtClean="0"/>
              <a:t>但不能保证</a:t>
            </a:r>
            <a:r>
              <a:rPr lang="en-US" altLang="zh-CN" smtClean="0"/>
              <a:t>a=0</a:t>
            </a:r>
            <a:r>
              <a:rPr lang="zh-CN" altLang="en-US" smtClean="0"/>
              <a:t>这条分支被测试</a:t>
            </a:r>
          </a:p>
          <a:p>
            <a:pPr marL="358775"/>
            <a:endParaRPr lang="zh-CN" altLang="en-US" smtClean="0"/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DE0DEC7-2AB8-437D-BD82-282EB3AE0CA9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一个函数代码如下，请设计满足语句覆盖的测试用例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444996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一个函数代码如下，请设计满足语句覆盖的测试用例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444996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963912" y="2819400"/>
            <a:ext cx="3032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||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 bwMode="auto">
          <a:xfrm>
            <a:off x="5791201" y="1981199"/>
            <a:ext cx="3124199" cy="1676401"/>
          </a:xfrm>
          <a:prstGeom prst="cloudCallout">
            <a:avLst>
              <a:gd name="adj1" fmla="val -96500"/>
              <a:gd name="adj2" fmla="val 28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&amp;&amp;</a:t>
            </a:r>
            <a:r>
              <a:rPr kumimoji="0" lang="zh-CN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错写成了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||</a:t>
            </a:r>
            <a:r>
              <a:rPr kumimoji="0" lang="zh-CN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，你的测试用例能测出来吗</a:t>
            </a:r>
          </a:p>
        </p:txBody>
      </p:sp>
    </p:spTree>
    <p:extLst>
      <p:ext uri="{BB962C8B-B14F-4D97-AF65-F5344CB8AC3E}">
        <p14:creationId xmlns:p14="http://schemas.microsoft.com/office/powerpoint/2010/main" val="1602801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分支覆盖准则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b="1" dirty="0" smtClean="0">
                <a:solidFill>
                  <a:srgbClr val="0000FF"/>
                </a:solidFill>
              </a:rPr>
              <a:t>分支覆盖</a:t>
            </a:r>
            <a:r>
              <a:rPr lang="zh-CN" altLang="en-US" dirty="0" smtClean="0"/>
              <a:t>：要求在软件测试中，每个</a:t>
            </a:r>
            <a:r>
              <a:rPr lang="zh-CN" altLang="en-US" b="1" dirty="0" smtClean="0">
                <a:solidFill>
                  <a:srgbClr val="FF0000"/>
                </a:solidFill>
              </a:rPr>
              <a:t>分支</a:t>
            </a:r>
            <a:r>
              <a:rPr lang="zh-CN" altLang="en-US" dirty="0" smtClean="0"/>
              <a:t>都至少获得一次“真”值和一次“假”值，也就是使程序中的每个取“</a:t>
            </a:r>
            <a:r>
              <a:rPr lang="zh-CN" altLang="en-US" dirty="0" smtClean="0">
                <a:solidFill>
                  <a:srgbClr val="FF0000"/>
                </a:solidFill>
              </a:rPr>
              <a:t>真</a:t>
            </a:r>
            <a:r>
              <a:rPr lang="zh-CN" altLang="en-US" dirty="0" smtClean="0"/>
              <a:t>”分支和取“</a:t>
            </a:r>
            <a:r>
              <a:rPr lang="zh-CN" altLang="en-US" dirty="0" smtClean="0">
                <a:solidFill>
                  <a:srgbClr val="FF0000"/>
                </a:solidFill>
              </a:rPr>
              <a:t>假</a:t>
            </a:r>
            <a:r>
              <a:rPr lang="zh-CN" altLang="en-US" dirty="0" smtClean="0"/>
              <a:t>”分支都至少经历一次。</a:t>
            </a:r>
            <a:endParaRPr lang="en-US" altLang="zh-CN" dirty="0" smtClean="0"/>
          </a:p>
          <a:p>
            <a:pPr marL="358775"/>
            <a:r>
              <a:rPr lang="zh-CN" altLang="en-US" dirty="0"/>
              <a:t>分支</a:t>
            </a:r>
            <a:r>
              <a:rPr lang="zh-CN" altLang="en-US" dirty="0" smtClean="0"/>
              <a:t>覆盖也被称为</a:t>
            </a:r>
            <a:r>
              <a:rPr lang="zh-CN" altLang="en-US" dirty="0" smtClean="0">
                <a:solidFill>
                  <a:srgbClr val="0000FF"/>
                </a:solidFill>
              </a:rPr>
              <a:t>判定覆盖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分支覆盖测试的充分性准则可以定义为：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cs typeface="楷体_GB2312" pitchFamily="49" charset="-122"/>
              </a:rPr>
              <a:t>测试数据集称为语句覆盖充分的，当且仅当</a:t>
            </a:r>
            <a:r>
              <a:rPr lang="en-US" altLang="zh-CN" dirty="0" smtClean="0">
                <a:cs typeface="楷体_GB2312" pitchFamily="49" charset="-122"/>
              </a:rPr>
              <a:t>L</a:t>
            </a:r>
            <a:r>
              <a:rPr lang="en-US" altLang="zh-CN" baseline="-25000" dirty="0" smtClean="0">
                <a:cs typeface="楷体_GB2312" pitchFamily="49" charset="-122"/>
              </a:rPr>
              <a:t>T</a:t>
            </a:r>
            <a:r>
              <a:rPr lang="zh-CN" altLang="en-US" dirty="0" smtClean="0">
                <a:cs typeface="楷体_GB2312" pitchFamily="49" charset="-122"/>
              </a:rPr>
              <a:t>覆盖了</a:t>
            </a:r>
            <a:r>
              <a:rPr lang="en-US" altLang="zh-CN" dirty="0" smtClean="0">
                <a:cs typeface="楷体_GB2312" pitchFamily="49" charset="-122"/>
              </a:rPr>
              <a:t>G</a:t>
            </a:r>
            <a:r>
              <a:rPr lang="en-US" altLang="zh-CN" baseline="-25000" dirty="0" smtClean="0">
                <a:cs typeface="楷体_GB2312" pitchFamily="49" charset="-122"/>
              </a:rPr>
              <a:t>P</a:t>
            </a:r>
            <a:r>
              <a:rPr lang="zh-CN" altLang="en-US" dirty="0" smtClean="0">
                <a:cs typeface="楷体_GB2312" pitchFamily="49" charset="-122"/>
              </a:rPr>
              <a:t>中的</a:t>
            </a: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所有有向边</a:t>
            </a:r>
            <a:r>
              <a:rPr lang="zh-CN" altLang="en-US" dirty="0" smtClean="0">
                <a:cs typeface="楷体_GB2312" pitchFamily="49" charset="-122"/>
              </a:rPr>
              <a:t>。</a:t>
            </a:r>
          </a:p>
          <a:p>
            <a:pPr marL="358775"/>
            <a:endParaRPr lang="en-US" altLang="zh-CN" dirty="0" smtClean="0"/>
          </a:p>
          <a:p>
            <a:pPr marL="358775"/>
            <a:endParaRPr lang="zh-CN" altLang="en-US" dirty="0" smtClean="0"/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0DE3744-5AA3-4B2A-AFEF-59BCAF3E0233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分支覆盖准则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对于求解一元二次方程的程序，下面</a:t>
            </a:r>
            <a:r>
              <a:rPr lang="en-US" altLang="zh-CN" smtClean="0"/>
              <a:t>4</a:t>
            </a:r>
            <a:r>
              <a:rPr lang="zh-CN" altLang="en-US" smtClean="0"/>
              <a:t>个测试用例对分支覆盖是充分的。</a:t>
            </a: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DAC862E-5293-46E2-BD28-B619161898C2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5800" y="2209800"/>
          <a:ext cx="7543800" cy="2667000"/>
        </p:xfrm>
        <a:graphic>
          <a:graphicData uri="http://schemas.openxmlformats.org/drawingml/2006/table">
            <a:tbl>
              <a:tblPr/>
              <a:tblGrid>
                <a:gridCol w="1752600"/>
                <a:gridCol w="1676400"/>
                <a:gridCol w="1295400"/>
                <a:gridCol w="1310109"/>
                <a:gridCol w="1509291"/>
              </a:tblGrid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smtClean="0">
                          <a:latin typeface="Times New Roman"/>
                          <a:ea typeface="楷体_GB2312"/>
                        </a:rPr>
                        <a:t>测试用例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smtClean="0">
                          <a:latin typeface="楷体_GB2312"/>
                          <a:ea typeface="宋体"/>
                        </a:rPr>
                        <a:t>a</a:t>
                      </a:r>
                      <a:r>
                        <a:rPr lang="zh-CN" sz="2400" b="1" kern="100" smtClean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2400" b="1" kern="100" smtClean="0">
                          <a:latin typeface="Times New Roman"/>
                          <a:ea typeface="楷体_GB2312"/>
                        </a:rPr>
                        <a:t>b</a:t>
                      </a:r>
                      <a:r>
                        <a:rPr lang="zh-CN" sz="2400" b="1" kern="100" smtClean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2400" b="1" kern="100" smtClean="0">
                          <a:latin typeface="Times New Roman"/>
                          <a:ea typeface="楷体_GB2312"/>
                        </a:rPr>
                        <a:t>c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_GB2312"/>
                          <a:ea typeface="宋体"/>
                        </a:rPr>
                        <a:t>a</a:t>
                      </a:r>
                      <a:r>
                        <a:rPr lang="zh-CN" sz="2400" b="1" kern="100" dirty="0">
                          <a:latin typeface="Times New Roman"/>
                          <a:ea typeface="楷体_GB2312"/>
                        </a:rPr>
                        <a:t>！</a:t>
                      </a:r>
                      <a:r>
                        <a:rPr lang="en-US" sz="2400" b="1" kern="100" dirty="0">
                          <a:latin typeface="Times New Roman"/>
                          <a:ea typeface="楷体_GB2312"/>
                        </a:rPr>
                        <a:t>=0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_GB2312"/>
                          <a:ea typeface="宋体"/>
                        </a:rPr>
                        <a:t>mid&gt;0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楷体_GB2312"/>
                          <a:ea typeface="宋体"/>
                        </a:rPr>
                        <a:t>mid==0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4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测试用例</a:t>
                      </a:r>
                      <a:r>
                        <a:rPr lang="en-US" sz="24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楷体_GB2312"/>
                          <a:ea typeface="宋体"/>
                        </a:rPr>
                        <a:t>2,5,3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smtClean="0">
                          <a:latin typeface="Times New Roman"/>
                          <a:ea typeface="楷体_GB2312"/>
                        </a:rPr>
                        <a:t>测试用例</a:t>
                      </a:r>
                      <a:r>
                        <a:rPr lang="en-US" sz="2400" kern="100" smtClean="0">
                          <a:latin typeface="Times New Roman"/>
                          <a:ea typeface="楷体_GB2312"/>
                        </a:rPr>
                        <a:t>2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测试用例</a:t>
                      </a:r>
                      <a:r>
                        <a:rPr lang="en-US" sz="24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4,2,1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24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测试用例</a:t>
                      </a:r>
                      <a:r>
                        <a:rPr lang="en-US" sz="24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0,2,1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一个函数代码如下，请设计满足分支覆盖的测试用例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444996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一个分支的条件由</a:t>
            </a:r>
            <a:r>
              <a:rPr lang="zh-CN" altLang="en-US" smtClean="0">
                <a:solidFill>
                  <a:srgbClr val="FF0000"/>
                </a:solidFill>
              </a:rPr>
              <a:t>谓词</a:t>
            </a:r>
            <a:r>
              <a:rPr lang="zh-CN" altLang="en-US" smtClean="0"/>
              <a:t>组成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单个谓词称为</a:t>
            </a:r>
            <a:r>
              <a:rPr lang="zh-CN" altLang="en-US" smtClean="0">
                <a:solidFill>
                  <a:srgbClr val="FF0000"/>
                </a:solidFill>
                <a:cs typeface="楷体_GB2312" pitchFamily="49" charset="-122"/>
              </a:rPr>
              <a:t>原子谓词</a:t>
            </a:r>
            <a:endParaRPr lang="en-US" altLang="zh-CN" smtClean="0">
              <a:solidFill>
                <a:srgbClr val="FF0000"/>
              </a:solidFill>
              <a:cs typeface="楷体_GB2312" pitchFamily="49" charset="-122"/>
            </a:endParaRPr>
          </a:p>
          <a:p>
            <a:pPr lvl="1"/>
            <a:r>
              <a:rPr lang="zh-CN" altLang="en-US" smtClean="0">
                <a:cs typeface="楷体_GB2312" pitchFamily="49" charset="-122"/>
              </a:rPr>
              <a:t>例如 </a:t>
            </a:r>
            <a:r>
              <a:rPr lang="en-US" altLang="zh-CN" smtClean="0">
                <a:solidFill>
                  <a:srgbClr val="0000FF"/>
                </a:solidFill>
                <a:cs typeface="楷体_GB2312" pitchFamily="49" charset="-122"/>
              </a:rPr>
              <a:t>a!=0</a:t>
            </a:r>
            <a:r>
              <a:rPr lang="zh-CN" altLang="en-US" smtClean="0">
                <a:cs typeface="楷体_GB2312" pitchFamily="49" charset="-122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cs typeface="楷体_GB2312" pitchFamily="49" charset="-122"/>
              </a:rPr>
              <a:t>mid&gt;0</a:t>
            </a:r>
            <a:r>
              <a:rPr lang="zh-CN" altLang="en-US" smtClean="0">
                <a:cs typeface="楷体_GB2312" pitchFamily="49" charset="-122"/>
              </a:rPr>
              <a:t>等都是原子谓词</a:t>
            </a:r>
            <a:endParaRPr lang="en-US" altLang="zh-CN" smtClean="0">
              <a:cs typeface="楷体_GB2312" pitchFamily="49" charset="-122"/>
            </a:endParaRPr>
          </a:p>
          <a:p>
            <a:pPr marL="358775"/>
            <a:r>
              <a:rPr lang="zh-CN" altLang="en-US" smtClean="0"/>
              <a:t>原子谓词通过逻辑运算符可以构成复合谓词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常见的逻辑运算符包括“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与</a:t>
            </a:r>
            <a:r>
              <a:rPr lang="zh-CN" altLang="en-US" smtClean="0">
                <a:cs typeface="楷体_GB2312" pitchFamily="49" charset="-122"/>
              </a:rPr>
              <a:t>”、“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或</a:t>
            </a:r>
            <a:r>
              <a:rPr lang="zh-CN" altLang="en-US" smtClean="0">
                <a:cs typeface="楷体_GB2312" pitchFamily="49" charset="-122"/>
              </a:rPr>
              <a:t>”、“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非</a:t>
            </a:r>
            <a:r>
              <a:rPr lang="zh-CN" altLang="en-US" smtClean="0">
                <a:cs typeface="楷体_GB2312" pitchFamily="49" charset="-122"/>
              </a:rPr>
              <a:t>”等</a:t>
            </a: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D8E92DC-4DDC-4482-B733-A9EF44DB4154}" type="slidenum">
              <a:rPr lang="en-US" altLang="zh-CN" smtClean="0">
                <a:ea typeface="宋体" charset="-122"/>
              </a:rPr>
              <a:pPr/>
              <a:t>26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 smtClean="0"/>
              <a:t>对于复合谓词而言，分支测试不是有效的。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例如对于复合谓词构成的条件语句：</a:t>
            </a:r>
            <a:endParaRPr lang="en-US" altLang="zh-CN" dirty="0" smtClean="0"/>
          </a:p>
          <a:p>
            <a:pPr marL="358775">
              <a:buFont typeface="Wingdings" pitchFamily="2" charset="2"/>
              <a:buNone/>
            </a:pPr>
            <a:r>
              <a:rPr lang="en-US" dirty="0" smtClean="0"/>
              <a:t>      </a:t>
            </a:r>
            <a:r>
              <a:rPr lang="en-US" altLang="zh-CN" dirty="0" smtClean="0"/>
              <a:t>if(</a:t>
            </a:r>
            <a:r>
              <a:rPr lang="en-US" altLang="zh-CN" dirty="0" smtClean="0">
                <a:solidFill>
                  <a:srgbClr val="0000FF"/>
                </a:solidFill>
              </a:rPr>
              <a:t>math&gt;=9 || </a:t>
            </a:r>
            <a:r>
              <a:rPr lang="en-US" altLang="zh-CN" dirty="0" err="1" smtClean="0">
                <a:solidFill>
                  <a:srgbClr val="0000FF"/>
                </a:solidFill>
              </a:rPr>
              <a:t>lang</a:t>
            </a:r>
            <a:r>
              <a:rPr lang="en-US" altLang="zh-CN" dirty="0" smtClean="0">
                <a:solidFill>
                  <a:srgbClr val="0000FF"/>
                </a:solidFill>
              </a:rPr>
              <a:t>&gt;=80 || </a:t>
            </a:r>
            <a:r>
              <a:rPr lang="en-US" altLang="zh-CN" dirty="0" err="1" smtClean="0">
                <a:solidFill>
                  <a:srgbClr val="0000FF"/>
                </a:solidFill>
              </a:rPr>
              <a:t>poli</a:t>
            </a:r>
            <a:r>
              <a:rPr lang="en-US" altLang="zh-CN" dirty="0" smtClean="0">
                <a:solidFill>
                  <a:srgbClr val="0000FF"/>
                </a:solidFill>
              </a:rPr>
              <a:t>&gt;=75</a:t>
            </a:r>
            <a:r>
              <a:rPr lang="en-US" altLang="zh-CN" dirty="0" smtClean="0"/>
              <a:t>)  </a:t>
            </a:r>
          </a:p>
          <a:p>
            <a:pPr marL="358775">
              <a:buFont typeface="Wingdings" pitchFamily="2" charset="2"/>
              <a:buNone/>
            </a:pPr>
            <a:r>
              <a:rPr lang="en-US" altLang="zh-CN" dirty="0" smtClean="0"/>
              <a:t>          x=1</a:t>
            </a:r>
            <a:r>
              <a:rPr lang="zh-CN" altLang="en-US" dirty="0" smtClean="0"/>
              <a:t>；</a:t>
            </a:r>
          </a:p>
          <a:p>
            <a:pPr marL="741725" lvl="1"/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分支测试技术，只要原子谓词中的任何一个被满足</a:t>
            </a:r>
            <a:r>
              <a:rPr lang="zh-CN" altLang="en-US" dirty="0" smtClean="0"/>
              <a:t>，则该分支即为真，而不管其它的两个是否被满足。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谓词测试包括：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原子谓词</a:t>
            </a:r>
            <a:r>
              <a:rPr lang="zh-CN" altLang="en-US" dirty="0" smtClean="0">
                <a:cs typeface="楷体_GB2312" pitchFamily="49" charset="-122"/>
              </a:rPr>
              <a:t>覆盖准则</a:t>
            </a:r>
            <a:endParaRPr lang="en-US" altLang="zh-CN" dirty="0" smtClean="0">
              <a:cs typeface="楷体_GB2312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分支</a:t>
            </a:r>
            <a:r>
              <a:rPr lang="en-US" altLang="zh-CN" b="1" dirty="0" smtClean="0">
                <a:solidFill>
                  <a:srgbClr val="0000FF"/>
                </a:solidFill>
                <a:cs typeface="楷体_GB2312" pitchFamily="49" charset="-122"/>
              </a:rPr>
              <a:t>-</a:t>
            </a:r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谓词</a:t>
            </a:r>
            <a:r>
              <a:rPr lang="zh-CN" altLang="en-US" dirty="0" smtClean="0">
                <a:cs typeface="楷体_GB2312" pitchFamily="49" charset="-122"/>
              </a:rPr>
              <a:t>覆盖准则</a:t>
            </a:r>
            <a:endParaRPr lang="en-US" altLang="zh-CN" dirty="0" smtClean="0">
              <a:cs typeface="楷体_GB2312" pitchFamily="49" charset="-122"/>
            </a:endParaRPr>
          </a:p>
          <a:p>
            <a:pPr lvl="1"/>
            <a:r>
              <a:rPr lang="zh-CN" altLang="en-US" b="1" dirty="0" smtClean="0">
                <a:solidFill>
                  <a:srgbClr val="0000FF"/>
                </a:solidFill>
                <a:cs typeface="楷体_GB2312" pitchFamily="49" charset="-122"/>
              </a:rPr>
              <a:t>复合谓词</a:t>
            </a:r>
            <a:r>
              <a:rPr lang="zh-CN" altLang="en-US" dirty="0" smtClean="0">
                <a:cs typeface="楷体_GB2312" pitchFamily="49" charset="-122"/>
              </a:rPr>
              <a:t>覆盖准则</a:t>
            </a: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6957DBF-2849-4A2A-8A25-0DA29300A020}" type="slidenum">
              <a:rPr lang="en-US" altLang="zh-CN" smtClean="0">
                <a:ea typeface="宋体" charset="-122"/>
              </a:rPr>
              <a:pPr/>
              <a:t>27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7391400" y="1447800"/>
            <a:ext cx="1600200" cy="1066800"/>
          </a:xfrm>
          <a:prstGeom prst="cloudCallout">
            <a:avLst>
              <a:gd name="adj1" fmla="val -53774"/>
              <a:gd name="adj2" fmla="val 5140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短路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判断三角形类型程序</a:t>
            </a:r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5FE124A-EFC2-4415-ABA6-9D1CC612019F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22532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65" name="Rectangle 57"/>
          <p:cNvSpPr>
            <a:spLocks noChangeArrowheads="1"/>
          </p:cNvSpPr>
          <p:nvPr/>
        </p:nvSpPr>
        <p:spPr bwMode="auto">
          <a:xfrm rot="10800000" flipV="1">
            <a:off x="76200" y="909638"/>
            <a:ext cx="9067800" cy="50180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en-US" altLang="zh-CN" sz="2000" b="1" i="0" dirty="0">
                <a:solidFill>
                  <a:srgbClr val="0000FF"/>
                </a:solidFill>
                <a:latin typeface="+mn-ea"/>
                <a:ea typeface="+mn-ea"/>
              </a:rPr>
              <a:t>void</a:t>
            </a:r>
            <a:r>
              <a:rPr lang="en-US" altLang="zh-CN" sz="2000" i="0" dirty="0">
                <a:latin typeface="+mn-ea"/>
                <a:ea typeface="+mn-ea"/>
              </a:rPr>
              <a:t> </a:t>
            </a:r>
            <a:r>
              <a:rPr lang="en-US" sz="2000" i="0" dirty="0">
                <a:latin typeface="+mn-ea"/>
                <a:ea typeface="+mn-ea"/>
              </a:rPr>
              <a:t>main()</a:t>
            </a:r>
            <a:r>
              <a:rPr lang="zh-CN" sz="2000" i="0" dirty="0">
                <a:latin typeface="+mn-ea"/>
                <a:ea typeface="+mn-ea"/>
              </a:rPr>
              <a:t> </a:t>
            </a:r>
            <a:r>
              <a:rPr lang="en-US" sz="2000" i="0" dirty="0">
                <a:latin typeface="+mn-ea"/>
                <a:ea typeface="+mn-ea"/>
              </a:rPr>
              <a:t>{ 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</a:t>
            </a:r>
            <a:r>
              <a:rPr lang="en-US" altLang="zh-CN" sz="2000" b="1" i="0" dirty="0">
                <a:solidFill>
                  <a:srgbClr val="0000FF"/>
                </a:solidFill>
                <a:latin typeface="+mn-ea"/>
                <a:ea typeface="+mn-ea"/>
              </a:rPr>
              <a:t>int</a:t>
            </a:r>
            <a:r>
              <a:rPr lang="en-US" sz="2000" i="0" dirty="0">
                <a:latin typeface="+mn-ea"/>
                <a:ea typeface="+mn-ea"/>
              </a:rPr>
              <a:t> i,j,k,match;</a:t>
            </a:r>
            <a:endParaRPr lang="zh-CN" altLang="en-US" sz="2000" i="0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scanf(</a:t>
            </a:r>
            <a:r>
              <a:rPr lang="zh-CN" altLang="en-US" sz="2000" i="0" dirty="0">
                <a:latin typeface="+mn-ea"/>
                <a:ea typeface="+mn-ea"/>
              </a:rPr>
              <a:t>“％</a:t>
            </a:r>
            <a:r>
              <a:rPr lang="en-US" sz="2000" i="0" dirty="0">
                <a:latin typeface="+mn-ea"/>
                <a:ea typeface="+mn-ea"/>
              </a:rPr>
              <a:t>d</a:t>
            </a:r>
            <a:r>
              <a:rPr lang="zh-CN" altLang="en-US" sz="2000" i="0" dirty="0">
                <a:latin typeface="+mn-ea"/>
                <a:ea typeface="+mn-ea"/>
              </a:rPr>
              <a:t>％</a:t>
            </a:r>
            <a:r>
              <a:rPr lang="en-US" sz="2000" i="0" dirty="0">
                <a:latin typeface="+mn-ea"/>
                <a:ea typeface="+mn-ea"/>
              </a:rPr>
              <a:t>d</a:t>
            </a:r>
            <a:r>
              <a:rPr lang="zh-CN" altLang="en-US" sz="2000" i="0" dirty="0">
                <a:latin typeface="+mn-ea"/>
                <a:ea typeface="+mn-ea"/>
              </a:rPr>
              <a:t>％</a:t>
            </a:r>
            <a:r>
              <a:rPr lang="en-US" sz="2000" i="0" dirty="0">
                <a:latin typeface="+mn-ea"/>
                <a:ea typeface="+mn-ea"/>
              </a:rPr>
              <a:t>d</a:t>
            </a:r>
            <a:r>
              <a:rPr lang="zh-CN" altLang="en-US" sz="2000" i="0" dirty="0">
                <a:latin typeface="+mn-ea"/>
                <a:ea typeface="+mn-ea"/>
              </a:rPr>
              <a:t>”，</a:t>
            </a:r>
            <a:r>
              <a:rPr lang="en-US" sz="2000" i="0" dirty="0">
                <a:latin typeface="+mn-ea"/>
                <a:ea typeface="+mn-ea"/>
              </a:rPr>
              <a:t>&amp;i</a:t>
            </a:r>
            <a:r>
              <a:rPr lang="zh-CN" altLang="en-US" sz="2000" i="0" dirty="0">
                <a:latin typeface="+mn-ea"/>
                <a:ea typeface="+mn-ea"/>
              </a:rPr>
              <a:t>，</a:t>
            </a:r>
            <a:r>
              <a:rPr lang="en-US" sz="2000" i="0" dirty="0">
                <a:latin typeface="+mn-ea"/>
                <a:ea typeface="+mn-ea"/>
              </a:rPr>
              <a:t>&amp;j</a:t>
            </a:r>
            <a:r>
              <a:rPr lang="zh-CN" altLang="en-US" sz="2000" i="0" dirty="0">
                <a:latin typeface="+mn-ea"/>
                <a:ea typeface="+mn-ea"/>
              </a:rPr>
              <a:t>，</a:t>
            </a:r>
            <a:r>
              <a:rPr lang="en-US" sz="2000" i="0" dirty="0">
                <a:latin typeface="+mn-ea"/>
                <a:ea typeface="+mn-ea"/>
              </a:rPr>
              <a:t>&amp;k)</a:t>
            </a:r>
            <a:r>
              <a:rPr lang="zh-CN" altLang="en-US" sz="2000" i="0" dirty="0">
                <a:latin typeface="+mn-ea"/>
                <a:ea typeface="+mn-ea"/>
              </a:rPr>
              <a:t>；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</a:t>
            </a:r>
            <a:r>
              <a:rPr lang="en-US" altLang="zh-CN" sz="2000" b="1" i="0" dirty="0">
                <a:solidFill>
                  <a:srgbClr val="0000FF"/>
                </a:solidFill>
                <a:latin typeface="+mn-ea"/>
                <a:ea typeface="+mn-ea"/>
              </a:rPr>
              <a:t>if</a:t>
            </a:r>
            <a:r>
              <a:rPr lang="en-US" sz="2000" i="0" dirty="0">
                <a:latin typeface="+mn-ea"/>
                <a:ea typeface="+mn-ea"/>
              </a:rPr>
              <a:t>(i&lt;=0||j&lt;=0||k&lt;=0||i+j&lt;=k||i+k&lt;=j||j+k&lt;=i)  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    match=4;    //</a:t>
            </a:r>
            <a:r>
              <a:rPr lang="zh-CN" altLang="en-US" sz="2000" i="0" dirty="0">
                <a:latin typeface="+mn-ea"/>
                <a:ea typeface="+mn-ea"/>
              </a:rPr>
              <a:t>不是三角形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</a:t>
            </a:r>
            <a:r>
              <a:rPr lang="en-US" altLang="zh-CN" sz="2000" b="1" i="0" dirty="0">
                <a:solidFill>
                  <a:srgbClr val="0000FF"/>
                </a:solidFill>
                <a:latin typeface="+mn-ea"/>
                <a:ea typeface="+mn-ea"/>
              </a:rPr>
              <a:t>else if</a:t>
            </a:r>
            <a:r>
              <a:rPr lang="en-US" sz="2000" i="0" dirty="0">
                <a:latin typeface="+mn-ea"/>
                <a:ea typeface="+mn-ea"/>
              </a:rPr>
              <a:t>(i==j&amp;&amp;i==k)  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    match=1;   //</a:t>
            </a:r>
            <a:r>
              <a:rPr lang="zh-CN" altLang="en-US" sz="2000" i="0" dirty="0">
                <a:latin typeface="+mn-ea"/>
                <a:ea typeface="+mn-ea"/>
              </a:rPr>
              <a:t>等边三角形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</a:t>
            </a:r>
            <a:r>
              <a:rPr lang="en-US" altLang="zh-CN" sz="2000" b="1" i="0" dirty="0">
                <a:solidFill>
                  <a:srgbClr val="0000FF"/>
                </a:solidFill>
                <a:latin typeface="+mn-ea"/>
                <a:ea typeface="+mn-ea"/>
              </a:rPr>
              <a:t>else if</a:t>
            </a:r>
            <a:r>
              <a:rPr lang="en-US" sz="2000" i="0" dirty="0">
                <a:latin typeface="+mn-ea"/>
                <a:ea typeface="+mn-ea"/>
              </a:rPr>
              <a:t>(i==j||i==k||j==k)  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    match=2;   //</a:t>
            </a:r>
            <a:r>
              <a:rPr lang="zh-CN" altLang="en-US" sz="2000" i="0" dirty="0">
                <a:latin typeface="+mn-ea"/>
                <a:ea typeface="+mn-ea"/>
              </a:rPr>
              <a:t>等腰三角形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</a:t>
            </a:r>
            <a:r>
              <a:rPr lang="en-US" altLang="zh-CN" sz="2000" b="1" i="0" dirty="0">
                <a:solidFill>
                  <a:srgbClr val="0000FF"/>
                </a:solidFill>
                <a:latin typeface="+mn-ea"/>
                <a:ea typeface="+mn-ea"/>
              </a:rPr>
              <a:t>else</a:t>
            </a:r>
            <a:r>
              <a:rPr lang="en-US" sz="2000" i="0" dirty="0">
                <a:latin typeface="+mn-ea"/>
                <a:ea typeface="+mn-ea"/>
              </a:rPr>
              <a:t>  match=3; //</a:t>
            </a:r>
            <a:r>
              <a:rPr lang="zh-CN" altLang="en-US" sz="2000" i="0" dirty="0">
                <a:latin typeface="+mn-ea"/>
                <a:ea typeface="+mn-ea"/>
              </a:rPr>
              <a:t>普通三角形</a:t>
            </a: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   printf(</a:t>
            </a:r>
            <a:r>
              <a:rPr lang="zh-CN" altLang="en-US" sz="2000" i="0" dirty="0">
                <a:latin typeface="+mn-ea"/>
                <a:ea typeface="+mn-ea"/>
              </a:rPr>
              <a:t>“</a:t>
            </a:r>
            <a:r>
              <a:rPr lang="en-US" sz="2000" i="0" dirty="0">
                <a:latin typeface="+mn-ea"/>
                <a:ea typeface="+mn-ea"/>
              </a:rPr>
              <a:t>match=%d\n</a:t>
            </a:r>
            <a:r>
              <a:rPr lang="zh-CN" altLang="en-US" sz="2000" i="0" dirty="0">
                <a:latin typeface="+mn-ea"/>
                <a:ea typeface="+mn-ea"/>
              </a:rPr>
              <a:t>”</a:t>
            </a:r>
            <a:r>
              <a:rPr lang="en-US" sz="2000" i="0" dirty="0">
                <a:latin typeface="+mn-ea"/>
                <a:ea typeface="+mn-ea"/>
              </a:rPr>
              <a:t>,match);</a:t>
            </a:r>
            <a:endParaRPr lang="zh-CN" altLang="en-US" sz="2000" i="0" dirty="0">
              <a:latin typeface="+mn-ea"/>
              <a:ea typeface="+mn-ea"/>
            </a:endParaRPr>
          </a:p>
          <a:p>
            <a:pPr>
              <a:lnSpc>
                <a:spcPts val="3200"/>
              </a:lnSpc>
              <a:defRPr/>
            </a:pPr>
            <a:r>
              <a:rPr lang="en-US" sz="2000" i="0" dirty="0">
                <a:latin typeface="+mn-ea"/>
                <a:ea typeface="+mn-ea"/>
              </a:rPr>
              <a:t>}</a:t>
            </a:r>
            <a:endParaRPr lang="en-US" altLang="zh-CN" sz="2000" i="0" dirty="0">
              <a:latin typeface="+mn-ea"/>
              <a:ea typeface="+mn-ea"/>
            </a:endParaRPr>
          </a:p>
        </p:txBody>
      </p:sp>
      <p:grpSp>
        <p:nvGrpSpPr>
          <p:cNvPr id="22534" name="Group 2"/>
          <p:cNvGrpSpPr>
            <a:grpSpLocks/>
          </p:cNvGrpSpPr>
          <p:nvPr/>
        </p:nvGrpSpPr>
        <p:grpSpPr bwMode="auto">
          <a:xfrm>
            <a:off x="5638800" y="1600200"/>
            <a:ext cx="3505200" cy="3886200"/>
            <a:chOff x="8459" y="5340"/>
            <a:chExt cx="1621" cy="2496"/>
          </a:xfrm>
        </p:grpSpPr>
        <p:grpSp>
          <p:nvGrpSpPr>
            <p:cNvPr id="22535" name="Group 3"/>
            <p:cNvGrpSpPr>
              <a:grpSpLocks/>
            </p:cNvGrpSpPr>
            <p:nvPr/>
          </p:nvGrpSpPr>
          <p:grpSpPr bwMode="auto">
            <a:xfrm>
              <a:off x="8459" y="5340"/>
              <a:ext cx="1261" cy="2496"/>
              <a:chOff x="3600" y="12750"/>
              <a:chExt cx="1261" cy="2496"/>
            </a:xfrm>
          </p:grpSpPr>
          <p:sp>
            <p:nvSpPr>
              <p:cNvPr id="22545" name="Oval 4"/>
              <p:cNvSpPr>
                <a:spLocks noChangeArrowheads="1"/>
              </p:cNvSpPr>
              <p:nvPr/>
            </p:nvSpPr>
            <p:spPr bwMode="auto">
              <a:xfrm>
                <a:off x="4320" y="14544"/>
                <a:ext cx="360" cy="31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22546" name="Group 5"/>
              <p:cNvGrpSpPr>
                <a:grpSpLocks/>
              </p:cNvGrpSpPr>
              <p:nvPr/>
            </p:nvGrpSpPr>
            <p:grpSpPr bwMode="auto">
              <a:xfrm>
                <a:off x="3600" y="12750"/>
                <a:ext cx="1261" cy="2496"/>
                <a:chOff x="3600" y="12750"/>
                <a:chExt cx="1261" cy="2496"/>
              </a:xfrm>
            </p:grpSpPr>
            <p:sp>
              <p:nvSpPr>
                <p:cNvPr id="22547" name="Oval 6"/>
                <p:cNvSpPr>
                  <a:spLocks noChangeArrowheads="1"/>
                </p:cNvSpPr>
                <p:nvPr/>
              </p:nvSpPr>
              <p:spPr bwMode="auto">
                <a:xfrm>
                  <a:off x="4320" y="13140"/>
                  <a:ext cx="360" cy="312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548" name="Oval 7"/>
                <p:cNvSpPr>
                  <a:spLocks noChangeArrowheads="1"/>
                </p:cNvSpPr>
                <p:nvPr/>
              </p:nvSpPr>
              <p:spPr bwMode="auto">
                <a:xfrm>
                  <a:off x="3960" y="13608"/>
                  <a:ext cx="360" cy="312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549" name="Oval 8"/>
                <p:cNvSpPr>
                  <a:spLocks noChangeArrowheads="1"/>
                </p:cNvSpPr>
                <p:nvPr/>
              </p:nvSpPr>
              <p:spPr bwMode="auto">
                <a:xfrm>
                  <a:off x="3600" y="14076"/>
                  <a:ext cx="360" cy="312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550" name="Line 9"/>
                <p:cNvSpPr>
                  <a:spLocks noChangeShapeType="1"/>
                </p:cNvSpPr>
                <p:nvPr/>
              </p:nvSpPr>
              <p:spPr bwMode="auto">
                <a:xfrm>
                  <a:off x="4500" y="12750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1" name="Line 10"/>
                <p:cNvSpPr>
                  <a:spLocks noChangeShapeType="1"/>
                </p:cNvSpPr>
                <p:nvPr/>
              </p:nvSpPr>
              <p:spPr bwMode="auto">
                <a:xfrm>
                  <a:off x="4500" y="14856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245" y="13416"/>
                  <a:ext cx="135" cy="1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900" y="13896"/>
                  <a:ext cx="135" cy="1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54" name="Arc 13"/>
                <p:cNvSpPr>
                  <a:spLocks/>
                </p:cNvSpPr>
                <p:nvPr/>
              </p:nvSpPr>
              <p:spPr bwMode="auto">
                <a:xfrm>
                  <a:off x="4534" y="13452"/>
                  <a:ext cx="327" cy="1172"/>
                </a:xfrm>
                <a:custGeom>
                  <a:avLst/>
                  <a:gdLst>
                    <a:gd name="T0" fmla="*/ 0 w 21600"/>
                    <a:gd name="T1" fmla="*/ 0 h 40693"/>
                    <a:gd name="T2" fmla="*/ 0 w 21600"/>
                    <a:gd name="T3" fmla="*/ 0 h 40693"/>
                    <a:gd name="T4" fmla="*/ 0 w 21600"/>
                    <a:gd name="T5" fmla="*/ 0 h 4069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0693"/>
                    <a:gd name="T11" fmla="*/ 21600 w 21600"/>
                    <a:gd name="T12" fmla="*/ 40693 h 4069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0693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603"/>
                        <a:pt x="17174" y="36950"/>
                        <a:pt x="10100" y="40692"/>
                      </a:cubicBezTo>
                    </a:path>
                    <a:path w="21600" h="40693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603"/>
                        <a:pt x="17174" y="36950"/>
                        <a:pt x="10100" y="4069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555" name="Arc 14"/>
                <p:cNvSpPr>
                  <a:spLocks/>
                </p:cNvSpPr>
                <p:nvPr/>
              </p:nvSpPr>
              <p:spPr bwMode="auto">
                <a:xfrm>
                  <a:off x="4354" y="13830"/>
                  <a:ext cx="326" cy="714"/>
                </a:xfrm>
                <a:custGeom>
                  <a:avLst/>
                  <a:gdLst>
                    <a:gd name="T0" fmla="*/ 0 w 21600"/>
                    <a:gd name="T1" fmla="*/ 0 h 40321"/>
                    <a:gd name="T2" fmla="*/ 0 w 21600"/>
                    <a:gd name="T3" fmla="*/ 0 h 40321"/>
                    <a:gd name="T4" fmla="*/ 0 w 21600"/>
                    <a:gd name="T5" fmla="*/ 0 h 403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0321"/>
                    <a:gd name="T11" fmla="*/ 21600 w 21600"/>
                    <a:gd name="T12" fmla="*/ 40321 h 403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0321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327"/>
                        <a:pt x="17471" y="36466"/>
                        <a:pt x="10774" y="40321"/>
                      </a:cubicBezTo>
                    </a:path>
                    <a:path w="21600" h="40321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327"/>
                        <a:pt x="17471" y="36466"/>
                        <a:pt x="10774" y="4032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556" name="Arc 15"/>
                <p:cNvSpPr>
                  <a:spLocks/>
                </p:cNvSpPr>
                <p:nvPr/>
              </p:nvSpPr>
              <p:spPr bwMode="auto">
                <a:xfrm rot="-4200000">
                  <a:off x="4002" y="14217"/>
                  <a:ext cx="326" cy="530"/>
                </a:xfrm>
                <a:custGeom>
                  <a:avLst/>
                  <a:gdLst>
                    <a:gd name="T0" fmla="*/ 0 w 21600"/>
                    <a:gd name="T1" fmla="*/ 0 h 30110"/>
                    <a:gd name="T2" fmla="*/ 0 w 21600"/>
                    <a:gd name="T3" fmla="*/ 0 h 30110"/>
                    <a:gd name="T4" fmla="*/ 0 w 21600"/>
                    <a:gd name="T5" fmla="*/ 0 h 301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110"/>
                    <a:gd name="T11" fmla="*/ 21600 w 21600"/>
                    <a:gd name="T12" fmla="*/ 30110 h 301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110" fill="none" extrusionOk="0">
                      <a:moveTo>
                        <a:pt x="18353" y="0"/>
                      </a:moveTo>
                      <a:cubicBezTo>
                        <a:pt x="20475" y="3419"/>
                        <a:pt x="21600" y="7364"/>
                        <a:pt x="21600" y="11389"/>
                      </a:cubicBezTo>
                      <a:cubicBezTo>
                        <a:pt x="21600" y="19116"/>
                        <a:pt x="17471" y="26255"/>
                        <a:pt x="10774" y="30110"/>
                      </a:cubicBezTo>
                    </a:path>
                    <a:path w="21600" h="30110" stroke="0" extrusionOk="0">
                      <a:moveTo>
                        <a:pt x="18353" y="0"/>
                      </a:moveTo>
                      <a:cubicBezTo>
                        <a:pt x="20475" y="3419"/>
                        <a:pt x="21600" y="7364"/>
                        <a:pt x="21600" y="11389"/>
                      </a:cubicBezTo>
                      <a:cubicBezTo>
                        <a:pt x="21600" y="19116"/>
                        <a:pt x="17471" y="26255"/>
                        <a:pt x="10774" y="30110"/>
                      </a:cubicBezTo>
                      <a:lnTo>
                        <a:pt x="0" y="11389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22557" name="Arc 16"/>
                <p:cNvSpPr>
                  <a:spLocks/>
                </p:cNvSpPr>
                <p:nvPr/>
              </p:nvSpPr>
              <p:spPr bwMode="auto">
                <a:xfrm rot="5400000">
                  <a:off x="3920" y="14301"/>
                  <a:ext cx="364" cy="437"/>
                </a:xfrm>
                <a:custGeom>
                  <a:avLst/>
                  <a:gdLst>
                    <a:gd name="T0" fmla="*/ 0 w 24107"/>
                    <a:gd name="T1" fmla="*/ 0 h 24829"/>
                    <a:gd name="T2" fmla="*/ 0 w 24107"/>
                    <a:gd name="T3" fmla="*/ 0 h 24829"/>
                    <a:gd name="T4" fmla="*/ 0 w 24107"/>
                    <a:gd name="T5" fmla="*/ 0 h 24829"/>
                    <a:gd name="T6" fmla="*/ 0 60000 65536"/>
                    <a:gd name="T7" fmla="*/ 0 60000 65536"/>
                    <a:gd name="T8" fmla="*/ 0 60000 65536"/>
                    <a:gd name="T9" fmla="*/ 0 w 24107"/>
                    <a:gd name="T10" fmla="*/ 0 h 24829"/>
                    <a:gd name="T11" fmla="*/ 24107 w 24107"/>
                    <a:gd name="T12" fmla="*/ 24829 h 248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107" h="24829" fill="none" extrusionOk="0">
                      <a:moveTo>
                        <a:pt x="23864" y="-1"/>
                      </a:moveTo>
                      <a:cubicBezTo>
                        <a:pt x="24025" y="1068"/>
                        <a:pt x="24107" y="2148"/>
                        <a:pt x="24107" y="3229"/>
                      </a:cubicBezTo>
                      <a:cubicBezTo>
                        <a:pt x="24107" y="15158"/>
                        <a:pt x="14436" y="24829"/>
                        <a:pt x="2507" y="24829"/>
                      </a:cubicBezTo>
                      <a:cubicBezTo>
                        <a:pt x="1669" y="24829"/>
                        <a:pt x="832" y="24780"/>
                        <a:pt x="-1" y="24683"/>
                      </a:cubicBezTo>
                    </a:path>
                    <a:path w="24107" h="24829" stroke="0" extrusionOk="0">
                      <a:moveTo>
                        <a:pt x="23864" y="-1"/>
                      </a:moveTo>
                      <a:cubicBezTo>
                        <a:pt x="24025" y="1068"/>
                        <a:pt x="24107" y="2148"/>
                        <a:pt x="24107" y="3229"/>
                      </a:cubicBezTo>
                      <a:cubicBezTo>
                        <a:pt x="24107" y="15158"/>
                        <a:pt x="14436" y="24829"/>
                        <a:pt x="2507" y="24829"/>
                      </a:cubicBezTo>
                      <a:cubicBezTo>
                        <a:pt x="1669" y="24829"/>
                        <a:pt x="832" y="24780"/>
                        <a:pt x="-1" y="24683"/>
                      </a:cubicBezTo>
                      <a:lnTo>
                        <a:pt x="2507" y="3229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22536" name="Group 17"/>
            <p:cNvGrpSpPr>
              <a:grpSpLocks/>
            </p:cNvGrpSpPr>
            <p:nvPr/>
          </p:nvGrpSpPr>
          <p:grpSpPr bwMode="auto">
            <a:xfrm>
              <a:off x="8655" y="5340"/>
              <a:ext cx="1425" cy="2340"/>
              <a:chOff x="8655" y="5340"/>
              <a:chExt cx="1425" cy="2340"/>
            </a:xfrm>
          </p:grpSpPr>
          <p:sp>
            <p:nvSpPr>
              <p:cNvPr id="22537" name="Rectangle 18"/>
              <p:cNvSpPr>
                <a:spLocks noChangeArrowheads="1"/>
              </p:cNvSpPr>
              <p:nvPr/>
            </p:nvSpPr>
            <p:spPr bwMode="auto">
              <a:xfrm>
                <a:off x="9360" y="5340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Times New Roman" pitchFamily="18" charset="0"/>
                  </a:rPr>
                  <a:t>0</a:t>
                </a:r>
                <a:endParaRPr lang="zh-CN" altLang="zh-CN" sz="2400"/>
              </a:p>
            </p:txBody>
          </p:sp>
          <p:sp>
            <p:nvSpPr>
              <p:cNvPr id="22538" name="Rectangle 19"/>
              <p:cNvSpPr>
                <a:spLocks noChangeArrowheads="1"/>
              </p:cNvSpPr>
              <p:nvPr/>
            </p:nvSpPr>
            <p:spPr bwMode="auto">
              <a:xfrm>
                <a:off x="9000" y="5808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1</a:t>
                </a:r>
                <a:endParaRPr lang="zh-CN" altLang="zh-CN" sz="2400"/>
              </a:p>
            </p:txBody>
          </p:sp>
          <p:sp>
            <p:nvSpPr>
              <p:cNvPr id="22539" name="Rectangle 20"/>
              <p:cNvSpPr>
                <a:spLocks noChangeArrowheads="1"/>
              </p:cNvSpPr>
              <p:nvPr/>
            </p:nvSpPr>
            <p:spPr bwMode="auto">
              <a:xfrm>
                <a:off x="8655" y="627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2</a:t>
                </a:r>
                <a:endParaRPr lang="zh-CN" altLang="zh-CN" sz="2400"/>
              </a:p>
            </p:txBody>
          </p:sp>
          <p:sp>
            <p:nvSpPr>
              <p:cNvPr id="22540" name="Rectangle 21"/>
              <p:cNvSpPr>
                <a:spLocks noChangeArrowheads="1"/>
              </p:cNvSpPr>
              <p:nvPr/>
            </p:nvSpPr>
            <p:spPr bwMode="auto">
              <a:xfrm>
                <a:off x="8655" y="705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3</a:t>
                </a:r>
                <a:endParaRPr lang="zh-CN" altLang="zh-CN" sz="2400"/>
              </a:p>
            </p:txBody>
          </p:sp>
          <p:sp>
            <p:nvSpPr>
              <p:cNvPr id="22541" name="Rectangle 22"/>
              <p:cNvSpPr>
                <a:spLocks noChangeArrowheads="1"/>
              </p:cNvSpPr>
              <p:nvPr/>
            </p:nvSpPr>
            <p:spPr bwMode="auto">
              <a:xfrm>
                <a:off x="9180" y="6744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4</a:t>
                </a:r>
                <a:endParaRPr lang="zh-CN" altLang="zh-CN" sz="2400"/>
              </a:p>
            </p:txBody>
          </p:sp>
          <p:sp>
            <p:nvSpPr>
              <p:cNvPr id="22542" name="Rectangle 23"/>
              <p:cNvSpPr>
                <a:spLocks noChangeArrowheads="1"/>
              </p:cNvSpPr>
              <p:nvPr/>
            </p:nvSpPr>
            <p:spPr bwMode="auto">
              <a:xfrm>
                <a:off x="9360" y="627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5</a:t>
                </a:r>
                <a:endParaRPr lang="zh-CN" altLang="zh-CN" sz="2400"/>
              </a:p>
            </p:txBody>
          </p:sp>
          <p:sp>
            <p:nvSpPr>
              <p:cNvPr id="22543" name="Rectangle 24"/>
              <p:cNvSpPr>
                <a:spLocks noChangeArrowheads="1"/>
              </p:cNvSpPr>
              <p:nvPr/>
            </p:nvSpPr>
            <p:spPr bwMode="auto">
              <a:xfrm>
                <a:off x="9735" y="627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6</a:t>
                </a:r>
                <a:endParaRPr lang="zh-CN" altLang="zh-CN" sz="2400"/>
              </a:p>
            </p:txBody>
          </p:sp>
          <p:sp>
            <p:nvSpPr>
              <p:cNvPr id="22544" name="Rectangle 25"/>
              <p:cNvSpPr>
                <a:spLocks noChangeArrowheads="1"/>
              </p:cNvSpPr>
              <p:nvPr/>
            </p:nvSpPr>
            <p:spPr bwMode="auto">
              <a:xfrm>
                <a:off x="9375" y="7368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7</a:t>
                </a:r>
                <a:endParaRPr lang="zh-CN" altLang="zh-CN" sz="240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b="1" dirty="0" smtClean="0">
                <a:solidFill>
                  <a:srgbClr val="FF0000"/>
                </a:solidFill>
              </a:rPr>
              <a:t>原子谓词测试</a:t>
            </a:r>
            <a:r>
              <a:rPr lang="zh-CN" altLang="en-US" dirty="0" smtClean="0"/>
              <a:t>要求在软件测试中，每个复合谓词所包含的每一个原子谓词都至少获得一次“</a:t>
            </a:r>
            <a:r>
              <a:rPr lang="zh-CN" altLang="en-US" b="1" dirty="0" smtClean="0">
                <a:solidFill>
                  <a:srgbClr val="0000FF"/>
                </a:solidFill>
              </a:rPr>
              <a:t>真</a:t>
            </a:r>
            <a:r>
              <a:rPr lang="zh-CN" altLang="en-US" dirty="0" smtClean="0"/>
              <a:t>”值和一次“</a:t>
            </a:r>
            <a:r>
              <a:rPr lang="zh-CN" altLang="en-US" b="1" dirty="0" smtClean="0">
                <a:solidFill>
                  <a:srgbClr val="0000FF"/>
                </a:solidFill>
              </a:rPr>
              <a:t>假</a:t>
            </a:r>
            <a:r>
              <a:rPr lang="zh-CN" altLang="en-US" dirty="0" smtClean="0"/>
              <a:t>”值。</a:t>
            </a:r>
            <a:endParaRPr lang="en-US" altLang="zh-CN" dirty="0" smtClean="0"/>
          </a:p>
          <a:p>
            <a:pPr marL="358775"/>
            <a:r>
              <a:rPr lang="zh-CN" altLang="en-US" dirty="0"/>
              <a:t>原子</a:t>
            </a:r>
            <a:r>
              <a:rPr lang="zh-CN" altLang="en-US" dirty="0" smtClean="0"/>
              <a:t>谓词覆盖也被称为</a:t>
            </a:r>
            <a:r>
              <a:rPr lang="zh-CN" altLang="en-US" dirty="0" smtClean="0">
                <a:solidFill>
                  <a:srgbClr val="0000FF"/>
                </a:solidFill>
              </a:rPr>
              <a:t>条件覆盖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原子谓词覆盖准则：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cs typeface="楷体_GB2312" pitchFamily="49" charset="-122"/>
              </a:rPr>
              <a:t>如果</a:t>
            </a:r>
            <a:r>
              <a:rPr lang="zh-CN" altLang="en-US" dirty="0" smtClean="0">
                <a:solidFill>
                  <a:srgbClr val="0000FF"/>
                </a:solidFill>
                <a:cs typeface="楷体_GB2312" pitchFamily="49" charset="-122"/>
              </a:rPr>
              <a:t>对任意一个分支中的任意一个原子谓词</a:t>
            </a:r>
            <a:r>
              <a:rPr lang="zh-CN" altLang="en-US" dirty="0" smtClean="0">
                <a:cs typeface="楷体_GB2312" pitchFamily="49" charset="-122"/>
              </a:rPr>
              <a:t>，测试数据集</a:t>
            </a:r>
            <a:r>
              <a:rPr lang="en-US" altLang="zh-CN" dirty="0" smtClean="0">
                <a:cs typeface="楷体_GB2312" pitchFamily="49" charset="-122"/>
              </a:rPr>
              <a:t>T</a:t>
            </a:r>
            <a:r>
              <a:rPr lang="zh-CN" altLang="en-US" dirty="0" smtClean="0">
                <a:cs typeface="楷体_GB2312" pitchFamily="49" charset="-122"/>
              </a:rPr>
              <a:t>中存在一个测试数据使其在运行时为真、为假至少各一次。</a:t>
            </a:r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02248F1-526A-46B7-A4FC-BE84EE343BFC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软件测试方法</a:t>
            </a:r>
          </a:p>
        </p:txBody>
      </p:sp>
      <p:sp>
        <p:nvSpPr>
          <p:cNvPr id="409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DA9D7A6-38D1-43BB-90F9-1AE79A19DA2A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914400"/>
            <a:ext cx="7507288" cy="5334000"/>
            <a:chOff x="0" y="0"/>
            <a:chExt cx="5624" cy="4247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0" y="2087"/>
              <a:ext cx="1188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软件测试方法</a:t>
              </a:r>
            </a:p>
          </p:txBody>
        </p:sp>
        <p:sp>
          <p:nvSpPr>
            <p:cNvPr id="4102" name="Rectangle 5"/>
            <p:cNvSpPr>
              <a:spLocks noChangeArrowheads="1"/>
            </p:cNvSpPr>
            <p:nvPr/>
          </p:nvSpPr>
          <p:spPr bwMode="auto">
            <a:xfrm>
              <a:off x="2973" y="577"/>
              <a:ext cx="959" cy="31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白盒测试</a:t>
              </a:r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auto">
            <a:xfrm>
              <a:off x="2972" y="1480"/>
              <a:ext cx="960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静态测试</a:t>
              </a:r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auto">
            <a:xfrm>
              <a:off x="1691" y="3493"/>
              <a:ext cx="961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其他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2972" y="1932"/>
              <a:ext cx="960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动态测试</a:t>
              </a:r>
            </a:p>
          </p:txBody>
        </p:sp>
        <p:sp>
          <p:nvSpPr>
            <p:cNvPr id="4106" name="Rectangle 9"/>
            <p:cNvSpPr>
              <a:spLocks noChangeArrowheads="1"/>
            </p:cNvSpPr>
            <p:nvPr/>
          </p:nvSpPr>
          <p:spPr bwMode="auto">
            <a:xfrm>
              <a:off x="1601" y="1543"/>
              <a:ext cx="1052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按是否运行</a:t>
              </a:r>
            </a:p>
            <a:p>
              <a:pPr algn="ctr"/>
              <a:r>
                <a:rPr lang="zh-CN" altLang="en-US" sz="2000" b="1" i="0"/>
                <a:t>系统划分</a:t>
              </a:r>
            </a:p>
          </p:txBody>
        </p:sp>
        <p:sp>
          <p:nvSpPr>
            <p:cNvPr id="4107" name="Rectangle 10"/>
            <p:cNvSpPr>
              <a:spLocks noChangeArrowheads="1"/>
            </p:cNvSpPr>
            <p:nvPr/>
          </p:nvSpPr>
          <p:spPr bwMode="auto">
            <a:xfrm>
              <a:off x="1646" y="686"/>
              <a:ext cx="1006" cy="45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按是否查看</a:t>
              </a:r>
            </a:p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源代码划分</a:t>
              </a:r>
            </a:p>
          </p:txBody>
        </p:sp>
        <p:sp>
          <p:nvSpPr>
            <p:cNvPr id="4108" name="Rectangle 11"/>
            <p:cNvSpPr>
              <a:spLocks noChangeArrowheads="1"/>
            </p:cNvSpPr>
            <p:nvPr/>
          </p:nvSpPr>
          <p:spPr bwMode="auto">
            <a:xfrm>
              <a:off x="3017" y="3929"/>
              <a:ext cx="96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随机测试</a:t>
              </a:r>
            </a:p>
          </p:txBody>
        </p:sp>
        <p:sp>
          <p:nvSpPr>
            <p:cNvPr id="4109" name="Rectangle 12"/>
            <p:cNvSpPr>
              <a:spLocks noChangeArrowheads="1"/>
            </p:cNvSpPr>
            <p:nvPr/>
          </p:nvSpPr>
          <p:spPr bwMode="auto">
            <a:xfrm>
              <a:off x="2972" y="1030"/>
              <a:ext cx="959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黑盒测试</a:t>
              </a:r>
            </a:p>
          </p:txBody>
        </p:sp>
        <p:sp>
          <p:nvSpPr>
            <p:cNvPr id="4110" name="Rectangle 13"/>
            <p:cNvSpPr>
              <a:spLocks noChangeArrowheads="1"/>
            </p:cNvSpPr>
            <p:nvPr/>
          </p:nvSpPr>
          <p:spPr bwMode="auto">
            <a:xfrm>
              <a:off x="3017" y="3566"/>
              <a:ext cx="96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冒烟测试</a:t>
              </a:r>
            </a:p>
          </p:txBody>
        </p:sp>
        <p:sp>
          <p:nvSpPr>
            <p:cNvPr id="4111" name="Rectangle 14"/>
            <p:cNvSpPr>
              <a:spLocks noChangeArrowheads="1"/>
            </p:cNvSpPr>
            <p:nvPr/>
          </p:nvSpPr>
          <p:spPr bwMode="auto">
            <a:xfrm>
              <a:off x="3017" y="3203"/>
              <a:ext cx="960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回归测试</a:t>
              </a:r>
            </a:p>
          </p:txBody>
        </p:sp>
        <p:sp>
          <p:nvSpPr>
            <p:cNvPr id="4112" name="Rectangle 15"/>
            <p:cNvSpPr>
              <a:spLocks noChangeArrowheads="1"/>
            </p:cNvSpPr>
            <p:nvPr/>
          </p:nvSpPr>
          <p:spPr bwMode="auto">
            <a:xfrm>
              <a:off x="4207" y="958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等价类划分法</a:t>
              </a:r>
            </a:p>
          </p:txBody>
        </p:sp>
        <p:sp>
          <p:nvSpPr>
            <p:cNvPr id="4113" name="Rectangle 16"/>
            <p:cNvSpPr>
              <a:spLocks noChangeArrowheads="1"/>
            </p:cNvSpPr>
            <p:nvPr/>
          </p:nvSpPr>
          <p:spPr bwMode="auto">
            <a:xfrm>
              <a:off x="4207" y="1772"/>
              <a:ext cx="1395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错误推测法</a:t>
              </a:r>
            </a:p>
          </p:txBody>
        </p:sp>
        <p:sp>
          <p:nvSpPr>
            <p:cNvPr id="4114" name="Rectangle 17"/>
            <p:cNvSpPr>
              <a:spLocks noChangeArrowheads="1"/>
            </p:cNvSpPr>
            <p:nvPr/>
          </p:nvSpPr>
          <p:spPr bwMode="auto">
            <a:xfrm>
              <a:off x="4207" y="2180"/>
              <a:ext cx="1395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因果图法</a:t>
              </a:r>
            </a:p>
          </p:txBody>
        </p:sp>
        <p:sp>
          <p:nvSpPr>
            <p:cNvPr id="4115" name="Rectangle 18"/>
            <p:cNvSpPr>
              <a:spLocks noChangeArrowheads="1"/>
            </p:cNvSpPr>
            <p:nvPr/>
          </p:nvSpPr>
          <p:spPr bwMode="auto">
            <a:xfrm>
              <a:off x="4207" y="1365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边界值分析法</a:t>
              </a:r>
            </a:p>
          </p:txBody>
        </p:sp>
        <p:sp>
          <p:nvSpPr>
            <p:cNvPr id="4116" name="Rectangle 19"/>
            <p:cNvSpPr>
              <a:spLocks noChangeArrowheads="1"/>
            </p:cNvSpPr>
            <p:nvPr/>
          </p:nvSpPr>
          <p:spPr bwMode="auto">
            <a:xfrm>
              <a:off x="4219" y="2586"/>
              <a:ext cx="1394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组合分析法</a:t>
              </a:r>
            </a:p>
          </p:txBody>
        </p:sp>
        <p:sp>
          <p:nvSpPr>
            <p:cNvPr id="4117" name="Line 20"/>
            <p:cNvSpPr>
              <a:spLocks noChangeShapeType="1"/>
            </p:cNvSpPr>
            <p:nvPr/>
          </p:nvSpPr>
          <p:spPr bwMode="auto">
            <a:xfrm>
              <a:off x="1372" y="817"/>
              <a:ext cx="0" cy="2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21"/>
            <p:cNvSpPr>
              <a:spLocks noChangeShapeType="1"/>
            </p:cNvSpPr>
            <p:nvPr/>
          </p:nvSpPr>
          <p:spPr bwMode="auto">
            <a:xfrm>
              <a:off x="1372" y="822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22"/>
            <p:cNvSpPr>
              <a:spLocks noChangeShapeType="1"/>
            </p:cNvSpPr>
            <p:nvPr/>
          </p:nvSpPr>
          <p:spPr bwMode="auto">
            <a:xfrm>
              <a:off x="1372" y="3675"/>
              <a:ext cx="3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23"/>
            <p:cNvSpPr>
              <a:spLocks noChangeShapeType="1"/>
            </p:cNvSpPr>
            <p:nvPr/>
          </p:nvSpPr>
          <p:spPr bwMode="auto">
            <a:xfrm>
              <a:off x="1372" y="1906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Line 24"/>
            <p:cNvSpPr>
              <a:spLocks noChangeShapeType="1"/>
            </p:cNvSpPr>
            <p:nvPr/>
          </p:nvSpPr>
          <p:spPr bwMode="auto">
            <a:xfrm>
              <a:off x="2789" y="759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25"/>
            <p:cNvSpPr>
              <a:spLocks noChangeShapeType="1"/>
            </p:cNvSpPr>
            <p:nvPr/>
          </p:nvSpPr>
          <p:spPr bwMode="auto">
            <a:xfrm>
              <a:off x="2652" y="913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26"/>
            <p:cNvSpPr>
              <a:spLocks noChangeShapeType="1"/>
            </p:cNvSpPr>
            <p:nvPr/>
          </p:nvSpPr>
          <p:spPr bwMode="auto">
            <a:xfrm>
              <a:off x="2789" y="759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27"/>
            <p:cNvSpPr>
              <a:spLocks noChangeShapeType="1"/>
            </p:cNvSpPr>
            <p:nvPr/>
          </p:nvSpPr>
          <p:spPr bwMode="auto">
            <a:xfrm>
              <a:off x="2789" y="161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28"/>
            <p:cNvSpPr>
              <a:spLocks noChangeShapeType="1"/>
            </p:cNvSpPr>
            <p:nvPr/>
          </p:nvSpPr>
          <p:spPr bwMode="auto">
            <a:xfrm>
              <a:off x="2835" y="338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29"/>
            <p:cNvSpPr>
              <a:spLocks noChangeShapeType="1"/>
            </p:cNvSpPr>
            <p:nvPr/>
          </p:nvSpPr>
          <p:spPr bwMode="auto">
            <a:xfrm>
              <a:off x="4069" y="214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Line 30"/>
            <p:cNvSpPr>
              <a:spLocks noChangeShapeType="1"/>
            </p:cNvSpPr>
            <p:nvPr/>
          </p:nvSpPr>
          <p:spPr bwMode="auto">
            <a:xfrm>
              <a:off x="4069" y="1122"/>
              <a:ext cx="0" cy="1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31"/>
            <p:cNvSpPr>
              <a:spLocks noChangeShapeType="1"/>
            </p:cNvSpPr>
            <p:nvPr/>
          </p:nvSpPr>
          <p:spPr bwMode="auto">
            <a:xfrm>
              <a:off x="2789" y="1258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2"/>
            <p:cNvSpPr>
              <a:spLocks noChangeShapeType="1"/>
            </p:cNvSpPr>
            <p:nvPr/>
          </p:nvSpPr>
          <p:spPr bwMode="auto">
            <a:xfrm>
              <a:off x="2789" y="1616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33"/>
            <p:cNvSpPr>
              <a:spLocks noChangeShapeType="1"/>
            </p:cNvSpPr>
            <p:nvPr/>
          </p:nvSpPr>
          <p:spPr bwMode="auto">
            <a:xfrm>
              <a:off x="2789" y="2110"/>
              <a:ext cx="18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Line 34"/>
            <p:cNvSpPr>
              <a:spLocks noChangeShapeType="1"/>
            </p:cNvSpPr>
            <p:nvPr/>
          </p:nvSpPr>
          <p:spPr bwMode="auto">
            <a:xfrm>
              <a:off x="2835" y="3385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5"/>
            <p:cNvSpPr>
              <a:spLocks noChangeShapeType="1"/>
            </p:cNvSpPr>
            <p:nvPr/>
          </p:nvSpPr>
          <p:spPr bwMode="auto">
            <a:xfrm>
              <a:off x="2835" y="4065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6"/>
            <p:cNvSpPr>
              <a:spLocks noChangeShapeType="1"/>
            </p:cNvSpPr>
            <p:nvPr/>
          </p:nvSpPr>
          <p:spPr bwMode="auto">
            <a:xfrm>
              <a:off x="2652" y="1815"/>
              <a:ext cx="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37"/>
            <p:cNvSpPr>
              <a:spLocks noChangeShapeType="1"/>
            </p:cNvSpPr>
            <p:nvPr/>
          </p:nvSpPr>
          <p:spPr bwMode="auto">
            <a:xfrm>
              <a:off x="2697" y="367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38"/>
            <p:cNvSpPr>
              <a:spLocks noChangeShapeType="1"/>
            </p:cNvSpPr>
            <p:nvPr/>
          </p:nvSpPr>
          <p:spPr bwMode="auto">
            <a:xfrm>
              <a:off x="4069" y="214"/>
              <a:ext cx="1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39"/>
            <p:cNvSpPr>
              <a:spLocks noChangeShapeType="1"/>
            </p:cNvSpPr>
            <p:nvPr/>
          </p:nvSpPr>
          <p:spPr bwMode="auto">
            <a:xfrm flipV="1">
              <a:off x="3932" y="713"/>
              <a:ext cx="27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40"/>
            <p:cNvSpPr>
              <a:spLocks noChangeShapeType="1"/>
            </p:cNvSpPr>
            <p:nvPr/>
          </p:nvSpPr>
          <p:spPr bwMode="auto">
            <a:xfrm>
              <a:off x="3932" y="1122"/>
              <a:ext cx="27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41"/>
            <p:cNvSpPr>
              <a:spLocks noChangeShapeType="1"/>
            </p:cNvSpPr>
            <p:nvPr/>
          </p:nvSpPr>
          <p:spPr bwMode="auto">
            <a:xfrm>
              <a:off x="4069" y="2840"/>
              <a:ext cx="1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Rectangle 42"/>
            <p:cNvSpPr>
              <a:spLocks noChangeArrowheads="1"/>
            </p:cNvSpPr>
            <p:nvPr/>
          </p:nvSpPr>
          <p:spPr bwMode="auto">
            <a:xfrm>
              <a:off x="3018" y="2387"/>
              <a:ext cx="961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手工测试</a:t>
              </a:r>
            </a:p>
          </p:txBody>
        </p:sp>
        <p:sp>
          <p:nvSpPr>
            <p:cNvPr id="4140" name="Rectangle 43"/>
            <p:cNvSpPr>
              <a:spLocks noChangeArrowheads="1"/>
            </p:cNvSpPr>
            <p:nvPr/>
          </p:nvSpPr>
          <p:spPr bwMode="auto">
            <a:xfrm>
              <a:off x="3018" y="2776"/>
              <a:ext cx="961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自动化测试</a:t>
              </a:r>
            </a:p>
          </p:txBody>
        </p:sp>
        <p:sp>
          <p:nvSpPr>
            <p:cNvPr id="4141" name="Rectangle 44"/>
            <p:cNvSpPr>
              <a:spLocks noChangeArrowheads="1"/>
            </p:cNvSpPr>
            <p:nvPr/>
          </p:nvSpPr>
          <p:spPr bwMode="auto">
            <a:xfrm>
              <a:off x="1554" y="2405"/>
              <a:ext cx="1145" cy="4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/>
                <a:t>按是否使用自</a:t>
              </a:r>
            </a:p>
            <a:p>
              <a:pPr algn="ctr"/>
              <a:r>
                <a:rPr lang="zh-CN" altLang="en-US" sz="2000" b="1" i="0"/>
                <a:t>动化工具划分</a:t>
              </a:r>
            </a:p>
          </p:txBody>
        </p:sp>
        <p:sp>
          <p:nvSpPr>
            <p:cNvPr id="4142" name="Line 45"/>
            <p:cNvSpPr>
              <a:spLocks noChangeShapeType="1"/>
            </p:cNvSpPr>
            <p:nvPr/>
          </p:nvSpPr>
          <p:spPr bwMode="auto">
            <a:xfrm>
              <a:off x="2835" y="2523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Line 46"/>
            <p:cNvSpPr>
              <a:spLocks noChangeShapeType="1"/>
            </p:cNvSpPr>
            <p:nvPr/>
          </p:nvSpPr>
          <p:spPr bwMode="auto">
            <a:xfrm>
              <a:off x="2835" y="2523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4" name="Line 47"/>
            <p:cNvSpPr>
              <a:spLocks noChangeShapeType="1"/>
            </p:cNvSpPr>
            <p:nvPr/>
          </p:nvSpPr>
          <p:spPr bwMode="auto">
            <a:xfrm>
              <a:off x="2835" y="2931"/>
              <a:ext cx="18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Line 48"/>
            <p:cNvSpPr>
              <a:spLocks noChangeShapeType="1"/>
            </p:cNvSpPr>
            <p:nvPr/>
          </p:nvSpPr>
          <p:spPr bwMode="auto">
            <a:xfrm>
              <a:off x="2697" y="2677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49"/>
            <p:cNvSpPr>
              <a:spLocks noChangeShapeType="1"/>
            </p:cNvSpPr>
            <p:nvPr/>
          </p:nvSpPr>
          <p:spPr bwMode="auto">
            <a:xfrm>
              <a:off x="1372" y="267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50"/>
            <p:cNvSpPr>
              <a:spLocks noChangeShapeType="1"/>
            </p:cNvSpPr>
            <p:nvPr/>
          </p:nvSpPr>
          <p:spPr bwMode="auto">
            <a:xfrm>
              <a:off x="1188" y="2314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Rectangle 51"/>
            <p:cNvSpPr>
              <a:spLocks noChangeArrowheads="1"/>
            </p:cNvSpPr>
            <p:nvPr/>
          </p:nvSpPr>
          <p:spPr bwMode="auto">
            <a:xfrm>
              <a:off x="4230" y="0"/>
              <a:ext cx="1394" cy="31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逻辑覆盖法</a:t>
              </a:r>
            </a:p>
          </p:txBody>
        </p:sp>
        <p:sp>
          <p:nvSpPr>
            <p:cNvPr id="4149" name="Rectangle 52"/>
            <p:cNvSpPr>
              <a:spLocks noChangeArrowheads="1"/>
            </p:cNvSpPr>
            <p:nvPr/>
          </p:nvSpPr>
          <p:spPr bwMode="auto">
            <a:xfrm>
              <a:off x="4230" y="454"/>
              <a:ext cx="1394" cy="31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 i="0">
                  <a:solidFill>
                    <a:srgbClr val="0000FF"/>
                  </a:solidFill>
                </a:rPr>
                <a:t>基本路径测试法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72090"/>
              </p:ext>
            </p:extLst>
          </p:nvPr>
        </p:nvGraphicFramePr>
        <p:xfrm>
          <a:off x="304800" y="2057400"/>
          <a:ext cx="8686802" cy="71503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30612"/>
              </p:ext>
            </p:extLst>
          </p:nvPr>
        </p:nvGraphicFramePr>
        <p:xfrm>
          <a:off x="304800" y="2057400"/>
          <a:ext cx="8686802" cy="102410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0116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12838"/>
              </p:ext>
            </p:extLst>
          </p:nvPr>
        </p:nvGraphicFramePr>
        <p:xfrm>
          <a:off x="304800" y="2057400"/>
          <a:ext cx="8686802" cy="133317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527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826217"/>
              </p:ext>
            </p:extLst>
          </p:nvPr>
        </p:nvGraphicFramePr>
        <p:xfrm>
          <a:off x="304800" y="2057400"/>
          <a:ext cx="8686802" cy="164224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890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05288"/>
              </p:ext>
            </p:extLst>
          </p:nvPr>
        </p:nvGraphicFramePr>
        <p:xfrm>
          <a:off x="304800" y="2057400"/>
          <a:ext cx="8686802" cy="195131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7622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35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97828"/>
              </p:ext>
            </p:extLst>
          </p:nvPr>
        </p:nvGraphicFramePr>
        <p:xfrm>
          <a:off x="304800" y="2057400"/>
          <a:ext cx="8686802" cy="226038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366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13066"/>
              </p:ext>
            </p:extLst>
          </p:nvPr>
        </p:nvGraphicFramePr>
        <p:xfrm>
          <a:off x="304800" y="2057400"/>
          <a:ext cx="8686802" cy="256945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069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77008"/>
              </p:ext>
            </p:extLst>
          </p:nvPr>
        </p:nvGraphicFramePr>
        <p:xfrm>
          <a:off x="304800" y="2057400"/>
          <a:ext cx="8686802" cy="287852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6636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38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62849"/>
              </p:ext>
            </p:extLst>
          </p:nvPr>
        </p:nvGraphicFramePr>
        <p:xfrm>
          <a:off x="304800" y="2057400"/>
          <a:ext cx="8686802" cy="318759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354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66651"/>
              </p:ext>
            </p:extLst>
          </p:nvPr>
        </p:nvGraphicFramePr>
        <p:xfrm>
          <a:off x="304800" y="2057400"/>
          <a:ext cx="8686802" cy="349666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2,3,2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71906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白盒测试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白盒测试</a:t>
            </a:r>
            <a:r>
              <a:rPr lang="zh-CN" altLang="en-US" dirty="0" smtClean="0"/>
              <a:t>，又称为</a:t>
            </a:r>
            <a:r>
              <a:rPr lang="zh-CN" altLang="en-US" dirty="0" smtClean="0">
                <a:solidFill>
                  <a:srgbClr val="0000FF"/>
                </a:solidFill>
              </a:rPr>
              <a:t>透明盒测试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结构测试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逻辑驱动测试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000FF"/>
                </a:solidFill>
              </a:rPr>
              <a:t>基于代码的测试</a:t>
            </a:r>
            <a:r>
              <a:rPr lang="zh-CN" altLang="en-US" dirty="0" smtClean="0"/>
              <a:t>，是为了证明软件</a:t>
            </a:r>
            <a:r>
              <a:rPr lang="zh-CN" altLang="en-US" dirty="0" smtClean="0">
                <a:solidFill>
                  <a:srgbClr val="0000FF"/>
                </a:solidFill>
              </a:rPr>
              <a:t>内部操作和过程</a:t>
            </a:r>
            <a:r>
              <a:rPr lang="zh-CN" altLang="en-US" dirty="0" smtClean="0"/>
              <a:t>是否符合设计规格和要求。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cs typeface="+mn-cs"/>
              </a:rPr>
              <a:t>因此，需要</a:t>
            </a: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详细设计文档</a:t>
            </a:r>
            <a:r>
              <a:rPr lang="zh-CN" altLang="en-US" dirty="0" smtClean="0">
                <a:cs typeface="+mn-cs"/>
              </a:rPr>
              <a:t>作为白盒测试设计的输入。</a:t>
            </a:r>
            <a:endParaRPr lang="en-US" altLang="zh-CN" dirty="0" smtClean="0">
              <a:cs typeface="+mn-cs"/>
            </a:endParaRPr>
          </a:p>
          <a:p>
            <a:pPr eaLnBrk="1" hangingPunct="1">
              <a:defRPr/>
            </a:pPr>
            <a:r>
              <a:rPr lang="zh-CN" altLang="en-US" dirty="0" smtClean="0"/>
              <a:t>白盒测试用例的设计要求：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cs typeface="+mn-cs"/>
              </a:rPr>
              <a:t>了解程序的</a:t>
            </a:r>
            <a:r>
              <a:rPr lang="zh-CN" altLang="en-US" b="1" dirty="0" smtClean="0">
                <a:solidFill>
                  <a:srgbClr val="FF0000"/>
                </a:solidFill>
                <a:cs typeface="+mn-cs"/>
              </a:rPr>
              <a:t>内部逻辑</a:t>
            </a:r>
            <a:r>
              <a:rPr lang="zh-CN" altLang="en-US" dirty="0" smtClean="0">
                <a:cs typeface="+mn-cs"/>
              </a:rPr>
              <a:t>（详细设计），并且，对程序的基本输入输出已经了解。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BB000DC-EB07-4E72-8C94-411421626DA9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59884"/>
              </p:ext>
            </p:extLst>
          </p:nvPr>
        </p:nvGraphicFramePr>
        <p:xfrm>
          <a:off x="304800" y="2057400"/>
          <a:ext cx="8686802" cy="380573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2,3,2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3,2,2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451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4800" y="2057400"/>
          <a:ext cx="8686802" cy="411480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2,3,2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3,2,2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>
                          <a:latin typeface="Times New Roman"/>
                          <a:ea typeface="楷体_GB2312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5,3,4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1784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11</a:t>
            </a:r>
            <a:r>
              <a:rPr lang="zh-CN" altLang="en-US" smtClean="0"/>
              <a:t>个测试用例满足原子谓词覆盖准则。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4800" y="2057400"/>
          <a:ext cx="8686802" cy="411480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2,3,2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10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3,2,2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>
                          <a:latin typeface="Times New Roman"/>
                          <a:ea typeface="楷体_GB2312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5,3,4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93687" y="4946073"/>
            <a:ext cx="8686800" cy="6165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云形标注 3"/>
          <p:cNvSpPr/>
          <p:nvPr/>
        </p:nvSpPr>
        <p:spPr bwMode="auto">
          <a:xfrm>
            <a:off x="7772400" y="3581399"/>
            <a:ext cx="1208087" cy="1078923"/>
          </a:xfrm>
          <a:prstGeom prst="cloudCallout">
            <a:avLst>
              <a:gd name="adj1" fmla="val -20833"/>
              <a:gd name="adj2" fmla="val 72131"/>
            </a:avLst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+mn-ea"/>
                <a:ea typeface="+mn-ea"/>
              </a:rPr>
              <a:t>冗余</a:t>
            </a:r>
          </a:p>
        </p:txBody>
      </p:sp>
    </p:spTree>
    <p:extLst>
      <p:ext uri="{BB962C8B-B14F-4D97-AF65-F5344CB8AC3E}">
        <p14:creationId xmlns:p14="http://schemas.microsoft.com/office/powerpoint/2010/main" val="890988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--</a:t>
            </a:r>
            <a:r>
              <a:rPr lang="zh-CN" altLang="en-US" smtClean="0"/>
              <a:t>原子谓词覆盖准则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 smtClean="0"/>
              <a:t>对于判断三角形类型的程序，精简后的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个测试用例满足原子谓词覆盖准则。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08ACE8-D3AA-4A9C-A82D-5EC1C8E336C0}" type="slidenum">
              <a:rPr lang="en-US" altLang="zh-CN" smtClean="0">
                <a:ea typeface="宋体" charset="-122"/>
              </a:rPr>
              <a:pPr/>
              <a:t>43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77760"/>
              </p:ext>
            </p:extLst>
          </p:nvPr>
        </p:nvGraphicFramePr>
        <p:xfrm>
          <a:off x="304800" y="2057400"/>
          <a:ext cx="8686802" cy="349666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 smtClean="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3,2,2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5,3,4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6564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原子谓词覆盖不一定满足分支覆盖。</a:t>
            </a:r>
            <a:endParaRPr lang="en-US" altLang="zh-CN" dirty="0" smtClean="0"/>
          </a:p>
          <a:p>
            <a:r>
              <a:rPr lang="zh-CN" altLang="en-US" dirty="0" smtClean="0"/>
              <a:t>例如对于判定条件</a:t>
            </a:r>
            <a:r>
              <a:rPr lang="en-US" altLang="zh-CN" dirty="0" smtClean="0"/>
              <a:t>if(A &amp;&amp; B</a:t>
            </a:r>
            <a:r>
              <a:rPr lang="zh-CN" altLang="en-US" dirty="0" smtClean="0"/>
              <a:t>），两个测试用例可满足原子谓词覆盖：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 smtClean="0"/>
              <a:t>A</a:t>
            </a:r>
            <a:r>
              <a:rPr lang="zh-CN" altLang="en-US" dirty="0" smtClean="0"/>
              <a:t>为真</a:t>
            </a:r>
            <a:r>
              <a:rPr lang="en-US" altLang="zh-CN" dirty="0" smtClean="0"/>
              <a:t>,B</a:t>
            </a:r>
            <a:r>
              <a:rPr lang="zh-CN" altLang="en-US" dirty="0" smtClean="0"/>
              <a:t>为假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dirty="0"/>
              <a:t>A</a:t>
            </a:r>
            <a:r>
              <a:rPr lang="zh-CN" altLang="en-US" dirty="0" smtClean="0"/>
              <a:t>为假</a:t>
            </a:r>
            <a:r>
              <a:rPr lang="en-US" altLang="zh-CN" dirty="0" smtClean="0"/>
              <a:t>,</a:t>
            </a:r>
            <a:r>
              <a:rPr lang="en-US" altLang="zh-CN" dirty="0"/>
              <a:t>B</a:t>
            </a:r>
            <a:r>
              <a:rPr lang="zh-CN" altLang="en-US" dirty="0" smtClean="0"/>
              <a:t>为真</a:t>
            </a:r>
            <a:endParaRPr lang="en-US" altLang="zh-CN" dirty="0" smtClean="0"/>
          </a:p>
          <a:p>
            <a:r>
              <a:rPr lang="zh-CN" altLang="en-US" dirty="0" smtClean="0"/>
              <a:t>但是上述两个测试用例不能测试</a:t>
            </a:r>
            <a:r>
              <a:rPr lang="en-US" altLang="zh-CN" dirty="0"/>
              <a:t>if(A &amp;&amp; B</a:t>
            </a:r>
            <a:r>
              <a:rPr lang="zh-CN" altLang="en-US" dirty="0" smtClean="0"/>
              <a:t>）的真分支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5677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一个函数代码如下，请设计满足语原子谓词覆盖的测试用例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444996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—</a:t>
            </a:r>
            <a:r>
              <a:rPr lang="zh-CN" altLang="en-US" smtClean="0"/>
              <a:t>分支</a:t>
            </a:r>
            <a:r>
              <a:rPr lang="en-US" altLang="zh-CN" smtClean="0"/>
              <a:t>-</a:t>
            </a:r>
            <a:r>
              <a:rPr lang="zh-CN" altLang="en-US" smtClean="0"/>
              <a:t>谓词覆盖准则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b="1" dirty="0" smtClean="0">
                <a:solidFill>
                  <a:srgbClr val="FF0000"/>
                </a:solidFill>
              </a:rPr>
              <a:t>分支</a:t>
            </a:r>
            <a:r>
              <a:rPr lang="en-US" altLang="zh-CN" b="1" dirty="0" smtClean="0">
                <a:solidFill>
                  <a:srgbClr val="FF0000"/>
                </a:solidFill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</a:rPr>
              <a:t>谓词测试</a:t>
            </a:r>
            <a:r>
              <a:rPr lang="zh-CN" altLang="en-US" dirty="0" smtClean="0"/>
              <a:t>要求在软件测试中，不仅每个复合谓词所包含的每一个原子谓词都至少获得一次“</a:t>
            </a:r>
            <a:r>
              <a:rPr lang="zh-CN" altLang="en-US" b="1" dirty="0" smtClean="0">
                <a:solidFill>
                  <a:srgbClr val="0000FF"/>
                </a:solidFill>
              </a:rPr>
              <a:t>真</a:t>
            </a:r>
            <a:r>
              <a:rPr lang="zh-CN" altLang="en-US" dirty="0" smtClean="0"/>
              <a:t>”值和一次“</a:t>
            </a:r>
            <a:r>
              <a:rPr lang="zh-CN" altLang="en-US" b="1" dirty="0" smtClean="0">
                <a:solidFill>
                  <a:srgbClr val="0000FF"/>
                </a:solidFill>
              </a:rPr>
              <a:t>假</a:t>
            </a:r>
            <a:r>
              <a:rPr lang="zh-CN" altLang="en-US" dirty="0" smtClean="0"/>
              <a:t>”值；并且每个复合谓词本身也至少获得一次“</a:t>
            </a:r>
            <a:r>
              <a:rPr lang="zh-CN" altLang="en-US" b="1" dirty="0" smtClean="0">
                <a:solidFill>
                  <a:srgbClr val="0000FF"/>
                </a:solidFill>
              </a:rPr>
              <a:t>真</a:t>
            </a:r>
            <a:r>
              <a:rPr lang="zh-CN" altLang="en-US" dirty="0" smtClean="0"/>
              <a:t>”值和一次“</a:t>
            </a:r>
            <a:r>
              <a:rPr lang="zh-CN" altLang="en-US" b="1" dirty="0" smtClean="0">
                <a:solidFill>
                  <a:srgbClr val="0000FF"/>
                </a:solidFill>
              </a:rPr>
              <a:t>假</a:t>
            </a:r>
            <a:r>
              <a:rPr lang="zh-CN" altLang="en-US" dirty="0" smtClean="0"/>
              <a:t>”值。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分支</a:t>
            </a:r>
            <a:r>
              <a:rPr lang="en-US" altLang="zh-CN" dirty="0" smtClean="0"/>
              <a:t>-</a:t>
            </a:r>
            <a:r>
              <a:rPr lang="zh-CN" altLang="en-US" dirty="0" smtClean="0"/>
              <a:t>谓词覆盖也称为</a:t>
            </a:r>
            <a:r>
              <a:rPr lang="zh-CN" altLang="en-US" dirty="0" smtClean="0">
                <a:solidFill>
                  <a:srgbClr val="0000FF"/>
                </a:solidFill>
              </a:rPr>
              <a:t>判定</a:t>
            </a:r>
            <a:r>
              <a:rPr lang="en-US" altLang="zh-CN" dirty="0" smtClean="0">
                <a:solidFill>
                  <a:srgbClr val="0000FF"/>
                </a:solidFill>
              </a:rPr>
              <a:t>/</a:t>
            </a:r>
            <a:r>
              <a:rPr lang="zh-CN" altLang="en-US" dirty="0" smtClean="0">
                <a:solidFill>
                  <a:srgbClr val="0000FF"/>
                </a:solidFill>
              </a:rPr>
              <a:t>条件覆盖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58775"/>
            <a:r>
              <a:rPr lang="zh-CN" altLang="en-US" dirty="0" smtClean="0"/>
              <a:t>分支</a:t>
            </a:r>
            <a:r>
              <a:rPr lang="en-US" altLang="zh-CN" dirty="0" smtClean="0"/>
              <a:t>-</a:t>
            </a:r>
            <a:r>
              <a:rPr lang="zh-CN" altLang="en-US" dirty="0" smtClean="0"/>
              <a:t>谓词覆盖准则：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cs typeface="楷体_GB2312" pitchFamily="49" charset="-122"/>
              </a:rPr>
              <a:t>如果</a:t>
            </a:r>
            <a:r>
              <a:rPr lang="zh-CN" altLang="en-US" dirty="0" smtClean="0">
                <a:solidFill>
                  <a:srgbClr val="0000FF"/>
                </a:solidFill>
                <a:cs typeface="楷体_GB2312" pitchFamily="49" charset="-122"/>
              </a:rPr>
              <a:t>对任意一个分支和所包含的任意一个原子谓词</a:t>
            </a:r>
            <a:r>
              <a:rPr lang="zh-CN" altLang="en-US" dirty="0" smtClean="0">
                <a:cs typeface="楷体_GB2312" pitchFamily="49" charset="-122"/>
              </a:rPr>
              <a:t>，测试数据集</a:t>
            </a:r>
            <a:r>
              <a:rPr lang="en-US" altLang="zh-CN" dirty="0" smtClean="0">
                <a:cs typeface="楷体_GB2312" pitchFamily="49" charset="-122"/>
              </a:rPr>
              <a:t>T</a:t>
            </a:r>
            <a:r>
              <a:rPr lang="zh-CN" altLang="en-US" dirty="0" smtClean="0">
                <a:cs typeface="楷体_GB2312" pitchFamily="49" charset="-122"/>
              </a:rPr>
              <a:t>中存在一个测试数据使其在运行时为真、为假至少各一次。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95A82C7-CDB3-48F8-9E21-FDECF627780B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—</a:t>
            </a:r>
            <a:r>
              <a:rPr lang="zh-CN" altLang="en-US" smtClean="0"/>
              <a:t>分支</a:t>
            </a:r>
            <a:r>
              <a:rPr lang="en-US" altLang="zh-CN" smtClean="0"/>
              <a:t>-</a:t>
            </a:r>
            <a:r>
              <a:rPr lang="zh-CN" altLang="en-US" smtClean="0"/>
              <a:t>谓词覆盖准则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dirty="0" smtClean="0"/>
              <a:t>对于判断三角形类型的程序，下面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个测试用例满足分支</a:t>
            </a:r>
            <a:r>
              <a:rPr lang="en-US" altLang="zh-CN" dirty="0" smtClean="0"/>
              <a:t>-</a:t>
            </a:r>
            <a:r>
              <a:rPr lang="zh-CN" altLang="en-US" dirty="0" smtClean="0"/>
              <a:t>谓词覆盖准则。</a:t>
            </a:r>
          </a:p>
          <a:p>
            <a:pPr marL="358775"/>
            <a:endParaRPr lang="zh-CN" altLang="en-US" dirty="0" smtClean="0"/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39DA593-3ED4-4560-9E0D-7335BEA60011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45640"/>
              </p:ext>
            </p:extLst>
          </p:nvPr>
        </p:nvGraphicFramePr>
        <p:xfrm>
          <a:off x="304800" y="2057400"/>
          <a:ext cx="8686802" cy="3496660"/>
        </p:xfrm>
        <a:graphic>
          <a:graphicData uri="http://schemas.openxmlformats.org/drawingml/2006/table">
            <a:tbl>
              <a:tblPr/>
              <a:tblGrid>
                <a:gridCol w="914401"/>
                <a:gridCol w="990599"/>
                <a:gridCol w="685800"/>
                <a:gridCol w="685800"/>
                <a:gridCol w="685801"/>
                <a:gridCol w="914400"/>
                <a:gridCol w="914400"/>
                <a:gridCol w="903353"/>
                <a:gridCol w="667124"/>
                <a:gridCol w="667124"/>
                <a:gridCol w="658000"/>
              </a:tblGrid>
              <a:tr h="3470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测试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794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48000"/>
                      </a:srgb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2,-1,2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2,2,-1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2,1,1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800" kern="100" dirty="0" smtClean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altLang="zh-CN" sz="1800" b="1" kern="100" dirty="0" smtClean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楷体_GB2312"/>
                          <a:ea typeface="宋体"/>
                        </a:rPr>
                        <a:t>--</a:t>
                      </a:r>
                      <a:endParaRPr lang="zh-CN" alt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kern="100" dirty="0" smtClean="0"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3,2,2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90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altLang="zh-CN" sz="1800" kern="100" dirty="0" smtClean="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楷体_GB2312"/>
                          <a:ea typeface="宋体"/>
                        </a:rPr>
                        <a:t>5,3,4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87375" y="36493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(1)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(2)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(3)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一个函数代码如下，请设计满足分支谓词覆盖的测试用例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444996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—</a:t>
            </a:r>
            <a:r>
              <a:rPr lang="zh-CN" altLang="en-US" smtClean="0"/>
              <a:t>复合谓词覆盖准则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分支</a:t>
            </a:r>
            <a:r>
              <a:rPr lang="en-US" altLang="zh-CN" smtClean="0"/>
              <a:t>—</a:t>
            </a:r>
            <a:r>
              <a:rPr lang="zh-CN" altLang="en-US" smtClean="0"/>
              <a:t>谓词测试要求在软件测试中，每个谓词中条件的各种可能都至少出现一次。</a:t>
            </a:r>
            <a:endParaRPr lang="en-US" altLang="zh-CN" smtClean="0"/>
          </a:p>
          <a:p>
            <a:pPr marL="358775"/>
            <a:r>
              <a:rPr lang="zh-CN" altLang="en-US" smtClean="0"/>
              <a:t>复合谓词覆盖准则：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如果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</a:rPr>
              <a:t>对任意一个分支，对该分支所包含的谓词的任意一个可能的真假组合</a:t>
            </a:r>
            <a:r>
              <a:rPr lang="zh-CN" altLang="en-US" smtClean="0">
                <a:cs typeface="楷体_GB2312" pitchFamily="49" charset="-122"/>
              </a:rPr>
              <a:t>，测试数据集</a:t>
            </a:r>
            <a:r>
              <a:rPr lang="en-US" altLang="zh-CN" smtClean="0"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中存在一个测试数据使该组合谓词运行时，原子谓词的取值恰好为该真假值组合。</a:t>
            </a:r>
          </a:p>
          <a:p>
            <a:pPr marL="358775"/>
            <a:endParaRPr lang="zh-CN" altLang="en-US" smtClean="0"/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FEADA09-62DC-437C-8F80-9C4FDEDE7ACC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白盒测试的任务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对程序模块的所有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独立的执行路径</a:t>
            </a:r>
            <a:r>
              <a:rPr lang="zh-CN" altLang="en-US" smtClean="0">
                <a:cs typeface="楷体_GB2312" pitchFamily="49" charset="-122"/>
              </a:rPr>
              <a:t>至少要测试一次；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对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逻辑判定</a:t>
            </a:r>
            <a:r>
              <a:rPr lang="zh-CN" altLang="en-US" smtClean="0">
                <a:cs typeface="楷体_GB2312" pitchFamily="49" charset="-122"/>
              </a:rPr>
              <a:t>，取真或假的两种情况至少要测试一次；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检验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内部数据结构</a:t>
            </a:r>
            <a:r>
              <a:rPr lang="zh-CN" altLang="en-US" smtClean="0">
                <a:cs typeface="楷体_GB2312" pitchFamily="49" charset="-122"/>
              </a:rPr>
              <a:t>的有效性；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对程序进行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边界检查</a:t>
            </a:r>
            <a:r>
              <a:rPr lang="en-US" altLang="zh-CN" smtClean="0">
                <a:cs typeface="楷体_GB2312" pitchFamily="49" charset="-122"/>
              </a:rPr>
              <a:t>;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检测程序源代码是否存在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代码级缺陷</a:t>
            </a: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072D0FA-BF4F-4884-BB65-14930899BEE3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谓词测试</a:t>
            </a:r>
            <a:r>
              <a:rPr lang="en-US" altLang="zh-CN" smtClean="0"/>
              <a:t>—</a:t>
            </a:r>
            <a:r>
              <a:rPr lang="zh-CN" altLang="en-US" smtClean="0"/>
              <a:t>复合谓词覆盖准则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58775" y="838200"/>
            <a:ext cx="8556625" cy="5105400"/>
          </a:xfrm>
        </p:spPr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12</a:t>
            </a:r>
            <a:r>
              <a:rPr lang="zh-CN" altLang="en-US" smtClean="0"/>
              <a:t>个测试用例满足复合谓词覆盖准则。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AAFD7AE-54E4-47C3-AE60-E3EE42B124B1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4800" y="1828800"/>
          <a:ext cx="8610599" cy="4267196"/>
        </p:xfrm>
        <a:graphic>
          <a:graphicData uri="http://schemas.openxmlformats.org/drawingml/2006/table">
            <a:tbl>
              <a:tblPr/>
              <a:tblGrid>
                <a:gridCol w="914400"/>
                <a:gridCol w="1197763"/>
                <a:gridCol w="645819"/>
                <a:gridCol w="673301"/>
                <a:gridCol w="645819"/>
                <a:gridCol w="879414"/>
                <a:gridCol w="850952"/>
                <a:gridCol w="851933"/>
                <a:gridCol w="659560"/>
                <a:gridCol w="645819"/>
                <a:gridCol w="645819"/>
              </a:tblGrid>
              <a:tr h="33479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测</a:t>
                      </a: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试</a:t>
                      </a:r>
                      <a:endParaRPr lang="en-US" altLang="zh-CN" sz="1800" b="1" kern="100" dirty="0" smtClean="0">
                        <a:latin typeface="Times New Roman"/>
                        <a:ea typeface="楷体_GB231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/>
                          <a:ea typeface="楷体_GB2312"/>
                        </a:rPr>
                        <a:t>用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例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变量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原子谓词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91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楷体_GB2312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1800" b="1" kern="100" dirty="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1800" b="1" kern="100" dirty="0">
                          <a:latin typeface="Times New Roman"/>
                          <a:ea typeface="楷体_GB2312"/>
                        </a:rPr>
                        <a:t>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k&lt;=0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i+j&lt;=k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i+k&lt;=j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j+k&lt;=i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i==j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i==k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楷体_GB2312"/>
                          <a:ea typeface="宋体"/>
                        </a:rPr>
                        <a:t>j==k</a:t>
                      </a:r>
                      <a:endParaRPr lang="zh-CN" sz="18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楷体_GB2312"/>
                          <a:ea typeface="宋体"/>
                        </a:rPr>
                        <a:t>-1,-1,-1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smtClean="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 smtClean="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2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-1,-2,2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smtClean="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2,-1,-2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4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2,2,-1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latin typeface="Times New Roman"/>
                          <a:ea typeface="楷体_GB2312"/>
                        </a:rPr>
                        <a:t>5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1,1,2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6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2,1,1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latin typeface="Times New Roman"/>
                          <a:ea typeface="楷体_GB2312"/>
                        </a:rPr>
                        <a:t>7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1,2,1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--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8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2,2,2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latin typeface="Times New Roman"/>
                          <a:ea typeface="楷体_GB2312"/>
                        </a:rPr>
                        <a:t>9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10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2,3,2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latin typeface="Times New Roman"/>
                          <a:ea typeface="楷体_GB2312"/>
                        </a:rPr>
                        <a:t>11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楷体_GB2312"/>
                          <a:ea typeface="宋体"/>
                        </a:rPr>
                        <a:t>3,2,2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楷体_GB2312"/>
                        </a:rPr>
                        <a:t>真</a:t>
                      </a:r>
                      <a:endParaRPr lang="zh-CN" sz="18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12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楷体_GB2312"/>
                          <a:ea typeface="宋体"/>
                        </a:rPr>
                        <a:t>5,3,4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latin typeface="Times New Roman"/>
                          <a:ea typeface="楷体_GB2312"/>
                        </a:rPr>
                        <a:t>假</a:t>
                      </a:r>
                      <a:endParaRPr lang="zh-CN" sz="1800" b="1" kern="100" dirty="0">
                        <a:solidFill>
                          <a:schemeClr val="bg1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87375" y="0"/>
            <a:ext cx="832802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&lt;=0||j&lt;=0||k&lt;=0||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i+j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&lt;=k||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j+k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&lt;=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endParaRPr lang="en-US" altLang="zh-CN" sz="2800" i="0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==j&amp;&amp;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          </a:t>
            </a:r>
            <a:r>
              <a:rPr lang="en-US" altLang="zh-CN" sz="2800" i="0" dirty="0" err="1" smtClean="0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==j||</a:t>
            </a:r>
            <a:r>
              <a:rPr lang="en-US" altLang="zh-CN" sz="2800" i="0" dirty="0" err="1">
                <a:solidFill>
                  <a:srgbClr val="0000FF"/>
                </a:solidFill>
                <a:latin typeface="+mn-ea"/>
              </a:rPr>
              <a:t>i</a:t>
            </a:r>
            <a:r>
              <a:rPr lang="en-US" altLang="zh-CN" sz="2800" i="0" dirty="0">
                <a:solidFill>
                  <a:srgbClr val="0000FF"/>
                </a:solidFill>
                <a:latin typeface="+mn-ea"/>
              </a:rPr>
              <a:t>==k||j==</a:t>
            </a:r>
            <a:r>
              <a:rPr lang="en-US" altLang="zh-CN" sz="2800" i="0" dirty="0" smtClean="0">
                <a:solidFill>
                  <a:srgbClr val="0000FF"/>
                </a:solidFill>
                <a:latin typeface="+mn-ea"/>
              </a:rPr>
              <a:t>k  </a:t>
            </a:r>
            <a:endParaRPr lang="en-US" altLang="zh-CN" sz="2800" i="0" dirty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一个函数代码如下，请设计满足复合谓词覆盖的测试用例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5257800" cy="4449961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更多的逻辑覆盖准则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线性代码序列和跳转覆盖</a:t>
            </a:r>
            <a:endParaRPr lang="en-US" altLang="zh-CN" smtClean="0"/>
          </a:p>
          <a:p>
            <a:r>
              <a:rPr lang="zh-CN" altLang="en-US" smtClean="0"/>
              <a:t>改进的条件</a:t>
            </a:r>
            <a:r>
              <a:rPr lang="en-US" altLang="zh-CN" smtClean="0"/>
              <a:t>/</a:t>
            </a:r>
            <a:r>
              <a:rPr lang="zh-CN" altLang="en-US" smtClean="0"/>
              <a:t>判定覆盖</a:t>
            </a:r>
            <a:endParaRPr lang="en-US" altLang="zh-CN" smtClean="0"/>
          </a:p>
          <a:p>
            <a:r>
              <a:rPr lang="en-US" altLang="zh-CN" smtClean="0"/>
              <a:t>...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部分覆盖准则之间的关系</a:t>
            </a:r>
          </a:p>
        </p:txBody>
      </p:sp>
      <p:sp>
        <p:nvSpPr>
          <p:cNvPr id="2969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21C9BC-53A9-4E13-AFF9-ECE088849826}" type="slidenum">
              <a:rPr lang="en-US" altLang="zh-CN" smtClean="0">
                <a:ea typeface="宋体" charset="-122"/>
              </a:rPr>
              <a:pPr/>
              <a:t>53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685800" y="1295400"/>
            <a:ext cx="7772400" cy="4343400"/>
            <a:chOff x="3240" y="3234"/>
            <a:chExt cx="5580" cy="2931"/>
          </a:xfrm>
        </p:grpSpPr>
        <p:sp>
          <p:nvSpPr>
            <p:cNvPr id="29701" name="Oval 3"/>
            <p:cNvSpPr>
              <a:spLocks noChangeArrowheads="1"/>
            </p:cNvSpPr>
            <p:nvPr/>
          </p:nvSpPr>
          <p:spPr bwMode="auto">
            <a:xfrm>
              <a:off x="4440" y="3234"/>
              <a:ext cx="2700" cy="513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1" i="0">
                  <a:solidFill>
                    <a:schemeClr val="bg1"/>
                  </a:solidFill>
                  <a:latin typeface="Calibri" pitchFamily="34" charset="0"/>
                </a:rPr>
                <a:t>复合谓词覆盖准则</a:t>
              </a:r>
              <a:endParaRPr 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9702" name="Oval 4"/>
            <p:cNvSpPr>
              <a:spLocks noChangeArrowheads="1"/>
            </p:cNvSpPr>
            <p:nvPr/>
          </p:nvSpPr>
          <p:spPr bwMode="auto">
            <a:xfrm>
              <a:off x="4320" y="4047"/>
              <a:ext cx="2880" cy="513"/>
            </a:xfrm>
            <a:prstGeom prst="ellipse">
              <a:avLst/>
            </a:prstGeom>
            <a:solidFill>
              <a:srgbClr val="7030A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72000" rIns="72000"/>
            <a:lstStyle/>
            <a:p>
              <a:pPr algn="just"/>
              <a:r>
                <a:rPr lang="zh-CN" altLang="en-US" sz="2400" b="1" i="0">
                  <a:solidFill>
                    <a:schemeClr val="bg1"/>
                  </a:solidFill>
                  <a:latin typeface="Calibri" pitchFamily="34" charset="0"/>
                </a:rPr>
                <a:t>分支</a:t>
              </a:r>
              <a:r>
                <a:rPr lang="en-US" altLang="zh-CN" sz="2400" b="1" i="0">
                  <a:solidFill>
                    <a:schemeClr val="bg1"/>
                  </a:solidFill>
                  <a:latin typeface="Times New Roman" pitchFamily="18" charset="0"/>
                </a:rPr>
                <a:t>--</a:t>
              </a:r>
              <a:r>
                <a:rPr lang="zh-CN" altLang="en-US" sz="2400" b="1" i="0">
                  <a:solidFill>
                    <a:schemeClr val="bg1"/>
                  </a:solidFill>
                  <a:latin typeface="Calibri" pitchFamily="34" charset="0"/>
                </a:rPr>
                <a:t>谓词覆盖准则</a:t>
              </a:r>
              <a:endParaRPr 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9703" name="Oval 5"/>
            <p:cNvSpPr>
              <a:spLocks noChangeArrowheads="1"/>
            </p:cNvSpPr>
            <p:nvPr/>
          </p:nvSpPr>
          <p:spPr bwMode="auto">
            <a:xfrm>
              <a:off x="3240" y="4872"/>
              <a:ext cx="2085" cy="513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1" i="0">
                  <a:latin typeface="Calibri" pitchFamily="34" charset="0"/>
                </a:rPr>
                <a:t>分支覆盖准则</a:t>
              </a:r>
              <a:endParaRPr lang="zh-CN" sz="2400" b="1"/>
            </a:p>
          </p:txBody>
        </p:sp>
        <p:sp>
          <p:nvSpPr>
            <p:cNvPr id="29704" name="Oval 6"/>
            <p:cNvSpPr>
              <a:spLocks noChangeArrowheads="1"/>
            </p:cNvSpPr>
            <p:nvPr/>
          </p:nvSpPr>
          <p:spPr bwMode="auto">
            <a:xfrm>
              <a:off x="6120" y="4872"/>
              <a:ext cx="2700" cy="513"/>
            </a:xfrm>
            <a:prstGeom prst="ellipse">
              <a:avLst/>
            </a:prstGeom>
            <a:solidFill>
              <a:srgbClr val="A5002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1" i="0">
                  <a:solidFill>
                    <a:schemeClr val="bg1"/>
                  </a:solidFill>
                  <a:latin typeface="Calibri" pitchFamily="34" charset="0"/>
                </a:rPr>
                <a:t>原子谓词覆盖准则</a:t>
              </a:r>
              <a:endParaRPr lang="zh-CN" sz="2400" b="1">
                <a:solidFill>
                  <a:schemeClr val="bg1"/>
                </a:solidFill>
              </a:endParaRPr>
            </a:p>
          </p:txBody>
        </p:sp>
        <p:sp>
          <p:nvSpPr>
            <p:cNvPr id="29705" name="Oval 7"/>
            <p:cNvSpPr>
              <a:spLocks noChangeArrowheads="1"/>
            </p:cNvSpPr>
            <p:nvPr/>
          </p:nvSpPr>
          <p:spPr bwMode="auto">
            <a:xfrm>
              <a:off x="4320" y="5652"/>
              <a:ext cx="2100" cy="513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1" i="0">
                  <a:latin typeface="Calibri" pitchFamily="34" charset="0"/>
                </a:rPr>
                <a:t>语句覆盖准则</a:t>
              </a:r>
              <a:endParaRPr lang="zh-CN" sz="2400" b="1"/>
            </a:p>
          </p:txBody>
        </p:sp>
        <p:sp>
          <p:nvSpPr>
            <p:cNvPr id="29706" name="Line 8"/>
            <p:cNvSpPr>
              <a:spLocks noChangeShapeType="1"/>
            </p:cNvSpPr>
            <p:nvPr/>
          </p:nvSpPr>
          <p:spPr bwMode="auto">
            <a:xfrm>
              <a:off x="5790" y="37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 flipH="1">
              <a:off x="4440" y="4560"/>
              <a:ext cx="72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>
              <a:off x="6420" y="4560"/>
              <a:ext cx="72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1"/>
            <p:cNvSpPr>
              <a:spLocks noChangeShapeType="1"/>
            </p:cNvSpPr>
            <p:nvPr/>
          </p:nvSpPr>
          <p:spPr bwMode="auto">
            <a:xfrm>
              <a:off x="4680" y="5340"/>
              <a:ext cx="54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白盒测试概述</a:t>
            </a:r>
            <a:endParaRPr lang="en-US" altLang="zh-CN" smtClean="0"/>
          </a:p>
          <a:p>
            <a:r>
              <a:rPr lang="zh-CN" altLang="en-US" smtClean="0"/>
              <a:t>控制流图</a:t>
            </a:r>
            <a:endParaRPr lang="en-US" altLang="zh-CN" smtClean="0"/>
          </a:p>
          <a:p>
            <a:r>
              <a:rPr lang="zh-CN" altLang="en-US" smtClean="0"/>
              <a:t>逻辑覆盖测试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基本路径测试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循环测试</a:t>
            </a:r>
            <a:endParaRPr lang="en-US" altLang="zh-CN" smtClean="0"/>
          </a:p>
          <a:p>
            <a:r>
              <a:rPr lang="zh-CN" altLang="en-US" smtClean="0"/>
              <a:t>白盒测试工具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路径覆盖准则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b="1" smtClean="0">
                <a:solidFill>
                  <a:srgbClr val="FF0000"/>
                </a:solidFill>
              </a:rPr>
              <a:t>路径测试</a:t>
            </a:r>
            <a:r>
              <a:rPr lang="zh-CN" altLang="en-US" smtClean="0"/>
              <a:t>要求观察程序运行的整个路径，要求程序的运行覆盖所有的</a:t>
            </a:r>
            <a:r>
              <a:rPr lang="zh-CN" altLang="en-US" smtClean="0">
                <a:solidFill>
                  <a:srgbClr val="FF0000"/>
                </a:solidFill>
              </a:rPr>
              <a:t>完整路径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58775"/>
            <a:r>
              <a:rPr lang="zh-CN" altLang="en-US" smtClean="0"/>
              <a:t>路径覆盖准则：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测试数据集</a:t>
            </a:r>
            <a:r>
              <a:rPr lang="en-US" altLang="zh-CN" smtClean="0"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称为路径覆盖充分的，当且仅当</a:t>
            </a:r>
            <a:r>
              <a:rPr lang="en-US" altLang="zh-CN" smtClean="0">
                <a:cs typeface="楷体_GB2312" pitchFamily="49" charset="-122"/>
              </a:rPr>
              <a:t>L</a:t>
            </a:r>
            <a:r>
              <a:rPr lang="en-US" altLang="zh-CN" baseline="-25000" smtClean="0">
                <a:cs typeface="楷体_GB2312" pitchFamily="49" charset="-122"/>
              </a:rPr>
              <a:t>T</a:t>
            </a:r>
            <a:r>
              <a:rPr lang="zh-CN" altLang="en-US" smtClean="0">
                <a:cs typeface="楷体_GB2312" pitchFamily="49" charset="-122"/>
              </a:rPr>
              <a:t>覆盖了</a:t>
            </a:r>
            <a:r>
              <a:rPr lang="en-US" altLang="zh-CN" smtClean="0">
                <a:cs typeface="楷体_GB2312" pitchFamily="49" charset="-122"/>
              </a:rPr>
              <a:t>G</a:t>
            </a:r>
            <a:r>
              <a:rPr lang="en-US" altLang="zh-CN" baseline="-25000" smtClean="0">
                <a:cs typeface="楷体_GB2312" pitchFamily="49" charset="-122"/>
              </a:rPr>
              <a:t>P</a:t>
            </a:r>
            <a:r>
              <a:rPr lang="zh-CN" altLang="en-US" smtClean="0">
                <a:cs typeface="楷体_GB2312" pitchFamily="49" charset="-122"/>
              </a:rPr>
              <a:t>中的所有完整路径。</a:t>
            </a:r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9BE42EB-B738-4D82-930B-3B78A25048BF}" type="slidenum">
              <a:rPr lang="en-US" altLang="zh-CN" smtClean="0">
                <a:ea typeface="宋体" charset="-122"/>
              </a:rPr>
              <a:pPr/>
              <a:t>55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路径覆盖准则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对于判断三角形类型的程序，下面</a:t>
            </a:r>
            <a:r>
              <a:rPr lang="en-US" altLang="zh-CN" smtClean="0"/>
              <a:t>4</a:t>
            </a:r>
            <a:r>
              <a:rPr lang="zh-CN" altLang="en-US" smtClean="0"/>
              <a:t>个测试用例满足路径覆盖准则。</a:t>
            </a:r>
          </a:p>
          <a:p>
            <a:pPr marL="358775"/>
            <a:endParaRPr lang="zh-CN" altLang="en-US" smtClean="0"/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6A47067-FE98-4C21-972C-BE41F65AE924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657600" y="2362200"/>
          <a:ext cx="5181600" cy="2914560"/>
        </p:xfrm>
        <a:graphic>
          <a:graphicData uri="http://schemas.openxmlformats.org/drawingml/2006/table">
            <a:tbl>
              <a:tblPr/>
              <a:tblGrid>
                <a:gridCol w="1447800"/>
                <a:gridCol w="1143000"/>
                <a:gridCol w="2590800"/>
              </a:tblGrid>
              <a:tr h="484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楷体_GB2312"/>
                        </a:rPr>
                        <a:t>测试用例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楷体_GB2312"/>
                          <a:ea typeface="宋体"/>
                        </a:rPr>
                        <a:t>i</a:t>
                      </a:r>
                      <a:r>
                        <a:rPr lang="zh-CN" sz="2400" b="1" kern="10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2400" b="1" kern="100">
                          <a:latin typeface="Times New Roman"/>
                          <a:ea typeface="楷体_GB2312"/>
                        </a:rPr>
                        <a:t>j</a:t>
                      </a:r>
                      <a:r>
                        <a:rPr lang="zh-CN" sz="2400" b="1" kern="100">
                          <a:latin typeface="Times New Roman"/>
                          <a:ea typeface="楷体_GB2312"/>
                        </a:rPr>
                        <a:t>，</a:t>
                      </a:r>
                      <a:r>
                        <a:rPr lang="en-US" sz="2400" b="1" kern="100">
                          <a:latin typeface="Times New Roman"/>
                          <a:ea typeface="楷体_GB2312"/>
                        </a:rPr>
                        <a:t>k</a:t>
                      </a:r>
                      <a:endParaRPr lang="zh-CN" sz="2400" b="1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楷体_GB2312"/>
                        </a:rPr>
                        <a:t>执行路径</a:t>
                      </a:r>
                      <a:endParaRPr lang="zh-CN" sz="2400" b="1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  <a:alpha val="34000"/>
                      </a:schemeClr>
                    </a:solidFill>
                  </a:tcPr>
                </a:tc>
              </a:tr>
              <a:tr h="431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2400" kern="100" dirty="0">
                          <a:latin typeface="Times New Roman"/>
                          <a:ea typeface="楷体_GB2312"/>
                        </a:rPr>
                        <a:t>1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-1,2,2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0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6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7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2400" kern="100">
                          <a:latin typeface="Times New Roman"/>
                          <a:ea typeface="楷体_GB2312"/>
                        </a:rPr>
                        <a:t>2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2,2,2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0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1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5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7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1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2400" kern="100">
                          <a:latin typeface="Times New Roman"/>
                          <a:ea typeface="楷体_GB2312"/>
                        </a:rPr>
                        <a:t>3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2,2,3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0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1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2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4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7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楷体_GB2312"/>
                        </a:rPr>
                        <a:t>用例</a:t>
                      </a:r>
                      <a:r>
                        <a:rPr lang="en-US" sz="2400" kern="100">
                          <a:latin typeface="Times New Roman"/>
                          <a:ea typeface="楷体_GB2312"/>
                        </a:rPr>
                        <a:t>4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楷体_GB2312"/>
                          <a:ea typeface="宋体"/>
                        </a:rPr>
                        <a:t>5,3,4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0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1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2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3 </a:t>
                      </a:r>
                      <a:r>
                        <a:rPr lang="en-US" sz="2400" kern="100" dirty="0" smtClean="0">
                          <a:latin typeface="楷体_GB2312"/>
                          <a:ea typeface="宋体"/>
                        </a:rPr>
                        <a:t>e</a:t>
                      </a:r>
                      <a:r>
                        <a:rPr lang="en-US" sz="2400" kern="100" baseline="-25000" dirty="0" smtClean="0">
                          <a:latin typeface="楷体_GB2312"/>
                          <a:ea typeface="宋体"/>
                        </a:rPr>
                        <a:t>7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72000" marB="72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775" name="Group 2"/>
          <p:cNvGrpSpPr>
            <a:grpSpLocks/>
          </p:cNvGrpSpPr>
          <p:nvPr/>
        </p:nvGrpSpPr>
        <p:grpSpPr bwMode="auto">
          <a:xfrm>
            <a:off x="228600" y="2133600"/>
            <a:ext cx="3505200" cy="3886200"/>
            <a:chOff x="8459" y="5340"/>
            <a:chExt cx="1621" cy="2496"/>
          </a:xfrm>
        </p:grpSpPr>
        <p:grpSp>
          <p:nvGrpSpPr>
            <p:cNvPr id="31776" name="Group 3"/>
            <p:cNvGrpSpPr>
              <a:grpSpLocks/>
            </p:cNvGrpSpPr>
            <p:nvPr/>
          </p:nvGrpSpPr>
          <p:grpSpPr bwMode="auto">
            <a:xfrm>
              <a:off x="8459" y="5340"/>
              <a:ext cx="1261" cy="2496"/>
              <a:chOff x="3600" y="12750"/>
              <a:chExt cx="1261" cy="2496"/>
            </a:xfrm>
          </p:grpSpPr>
          <p:sp>
            <p:nvSpPr>
              <p:cNvPr id="31786" name="Oval 4"/>
              <p:cNvSpPr>
                <a:spLocks noChangeArrowheads="1"/>
              </p:cNvSpPr>
              <p:nvPr/>
            </p:nvSpPr>
            <p:spPr bwMode="auto">
              <a:xfrm>
                <a:off x="4320" y="14544"/>
                <a:ext cx="360" cy="31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31787" name="Group 5"/>
              <p:cNvGrpSpPr>
                <a:grpSpLocks/>
              </p:cNvGrpSpPr>
              <p:nvPr/>
            </p:nvGrpSpPr>
            <p:grpSpPr bwMode="auto">
              <a:xfrm>
                <a:off x="3600" y="12750"/>
                <a:ext cx="1261" cy="2496"/>
                <a:chOff x="3600" y="12750"/>
                <a:chExt cx="1261" cy="2496"/>
              </a:xfrm>
            </p:grpSpPr>
            <p:sp>
              <p:nvSpPr>
                <p:cNvPr id="31788" name="Oval 6"/>
                <p:cNvSpPr>
                  <a:spLocks noChangeArrowheads="1"/>
                </p:cNvSpPr>
                <p:nvPr/>
              </p:nvSpPr>
              <p:spPr bwMode="auto">
                <a:xfrm>
                  <a:off x="4320" y="13140"/>
                  <a:ext cx="360" cy="312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1789" name="Oval 7"/>
                <p:cNvSpPr>
                  <a:spLocks noChangeArrowheads="1"/>
                </p:cNvSpPr>
                <p:nvPr/>
              </p:nvSpPr>
              <p:spPr bwMode="auto">
                <a:xfrm>
                  <a:off x="3960" y="13608"/>
                  <a:ext cx="360" cy="312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1790" name="Oval 8"/>
                <p:cNvSpPr>
                  <a:spLocks noChangeArrowheads="1"/>
                </p:cNvSpPr>
                <p:nvPr/>
              </p:nvSpPr>
              <p:spPr bwMode="auto">
                <a:xfrm>
                  <a:off x="3600" y="14076"/>
                  <a:ext cx="360" cy="312"/>
                </a:xfrm>
                <a:prstGeom prst="ellipse">
                  <a:avLst/>
                </a:prstGeom>
                <a:solidFill>
                  <a:srgbClr val="92D05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1791" name="Line 9"/>
                <p:cNvSpPr>
                  <a:spLocks noChangeShapeType="1"/>
                </p:cNvSpPr>
                <p:nvPr/>
              </p:nvSpPr>
              <p:spPr bwMode="auto">
                <a:xfrm>
                  <a:off x="4500" y="12750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2" name="Line 10"/>
                <p:cNvSpPr>
                  <a:spLocks noChangeShapeType="1"/>
                </p:cNvSpPr>
                <p:nvPr/>
              </p:nvSpPr>
              <p:spPr bwMode="auto">
                <a:xfrm>
                  <a:off x="4500" y="14856"/>
                  <a:ext cx="0" cy="3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245" y="13416"/>
                  <a:ext cx="135" cy="1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4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900" y="13896"/>
                  <a:ext cx="135" cy="19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95" name="Arc 13"/>
                <p:cNvSpPr>
                  <a:spLocks/>
                </p:cNvSpPr>
                <p:nvPr/>
              </p:nvSpPr>
              <p:spPr bwMode="auto">
                <a:xfrm>
                  <a:off x="4534" y="13452"/>
                  <a:ext cx="327" cy="1172"/>
                </a:xfrm>
                <a:custGeom>
                  <a:avLst/>
                  <a:gdLst>
                    <a:gd name="T0" fmla="*/ 0 w 21600"/>
                    <a:gd name="T1" fmla="*/ 0 h 40693"/>
                    <a:gd name="T2" fmla="*/ 0 w 21600"/>
                    <a:gd name="T3" fmla="*/ 0 h 40693"/>
                    <a:gd name="T4" fmla="*/ 0 w 21600"/>
                    <a:gd name="T5" fmla="*/ 0 h 40693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0693"/>
                    <a:gd name="T11" fmla="*/ 21600 w 21600"/>
                    <a:gd name="T12" fmla="*/ 40693 h 4069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0693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603"/>
                        <a:pt x="17174" y="36950"/>
                        <a:pt x="10100" y="40692"/>
                      </a:cubicBezTo>
                    </a:path>
                    <a:path w="21600" h="40693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603"/>
                        <a:pt x="17174" y="36950"/>
                        <a:pt x="10100" y="40692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1796" name="Arc 14"/>
                <p:cNvSpPr>
                  <a:spLocks/>
                </p:cNvSpPr>
                <p:nvPr/>
              </p:nvSpPr>
              <p:spPr bwMode="auto">
                <a:xfrm>
                  <a:off x="4354" y="13830"/>
                  <a:ext cx="326" cy="714"/>
                </a:xfrm>
                <a:custGeom>
                  <a:avLst/>
                  <a:gdLst>
                    <a:gd name="T0" fmla="*/ 0 w 21600"/>
                    <a:gd name="T1" fmla="*/ 0 h 40321"/>
                    <a:gd name="T2" fmla="*/ 0 w 21600"/>
                    <a:gd name="T3" fmla="*/ 0 h 40321"/>
                    <a:gd name="T4" fmla="*/ 0 w 21600"/>
                    <a:gd name="T5" fmla="*/ 0 h 4032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40321"/>
                    <a:gd name="T11" fmla="*/ 21600 w 21600"/>
                    <a:gd name="T12" fmla="*/ 40321 h 403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40321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327"/>
                        <a:pt x="17471" y="36466"/>
                        <a:pt x="10774" y="40321"/>
                      </a:cubicBezTo>
                    </a:path>
                    <a:path w="21600" h="40321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9327"/>
                        <a:pt x="17471" y="36466"/>
                        <a:pt x="10774" y="4032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1797" name="Arc 15"/>
                <p:cNvSpPr>
                  <a:spLocks/>
                </p:cNvSpPr>
                <p:nvPr/>
              </p:nvSpPr>
              <p:spPr bwMode="auto">
                <a:xfrm rot="-4200000">
                  <a:off x="4002" y="14217"/>
                  <a:ext cx="326" cy="530"/>
                </a:xfrm>
                <a:custGeom>
                  <a:avLst/>
                  <a:gdLst>
                    <a:gd name="T0" fmla="*/ 0 w 21600"/>
                    <a:gd name="T1" fmla="*/ 0 h 30110"/>
                    <a:gd name="T2" fmla="*/ 0 w 21600"/>
                    <a:gd name="T3" fmla="*/ 0 h 30110"/>
                    <a:gd name="T4" fmla="*/ 0 w 21600"/>
                    <a:gd name="T5" fmla="*/ 0 h 301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30110"/>
                    <a:gd name="T11" fmla="*/ 21600 w 21600"/>
                    <a:gd name="T12" fmla="*/ 30110 h 301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30110" fill="none" extrusionOk="0">
                      <a:moveTo>
                        <a:pt x="18353" y="0"/>
                      </a:moveTo>
                      <a:cubicBezTo>
                        <a:pt x="20475" y="3419"/>
                        <a:pt x="21600" y="7364"/>
                        <a:pt x="21600" y="11389"/>
                      </a:cubicBezTo>
                      <a:cubicBezTo>
                        <a:pt x="21600" y="19116"/>
                        <a:pt x="17471" y="26255"/>
                        <a:pt x="10774" y="30110"/>
                      </a:cubicBezTo>
                    </a:path>
                    <a:path w="21600" h="30110" stroke="0" extrusionOk="0">
                      <a:moveTo>
                        <a:pt x="18353" y="0"/>
                      </a:moveTo>
                      <a:cubicBezTo>
                        <a:pt x="20475" y="3419"/>
                        <a:pt x="21600" y="7364"/>
                        <a:pt x="21600" y="11389"/>
                      </a:cubicBezTo>
                      <a:cubicBezTo>
                        <a:pt x="21600" y="19116"/>
                        <a:pt x="17471" y="26255"/>
                        <a:pt x="10774" y="30110"/>
                      </a:cubicBezTo>
                      <a:lnTo>
                        <a:pt x="0" y="11389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  <p:sp>
              <p:nvSpPr>
                <p:cNvPr id="31798" name="Arc 16"/>
                <p:cNvSpPr>
                  <a:spLocks/>
                </p:cNvSpPr>
                <p:nvPr/>
              </p:nvSpPr>
              <p:spPr bwMode="auto">
                <a:xfrm rot="5400000">
                  <a:off x="3920" y="14301"/>
                  <a:ext cx="364" cy="437"/>
                </a:xfrm>
                <a:custGeom>
                  <a:avLst/>
                  <a:gdLst>
                    <a:gd name="T0" fmla="*/ 0 w 24107"/>
                    <a:gd name="T1" fmla="*/ 0 h 24829"/>
                    <a:gd name="T2" fmla="*/ 0 w 24107"/>
                    <a:gd name="T3" fmla="*/ 0 h 24829"/>
                    <a:gd name="T4" fmla="*/ 0 w 24107"/>
                    <a:gd name="T5" fmla="*/ 0 h 24829"/>
                    <a:gd name="T6" fmla="*/ 0 60000 65536"/>
                    <a:gd name="T7" fmla="*/ 0 60000 65536"/>
                    <a:gd name="T8" fmla="*/ 0 60000 65536"/>
                    <a:gd name="T9" fmla="*/ 0 w 24107"/>
                    <a:gd name="T10" fmla="*/ 0 h 24829"/>
                    <a:gd name="T11" fmla="*/ 24107 w 24107"/>
                    <a:gd name="T12" fmla="*/ 24829 h 248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107" h="24829" fill="none" extrusionOk="0">
                      <a:moveTo>
                        <a:pt x="23864" y="-1"/>
                      </a:moveTo>
                      <a:cubicBezTo>
                        <a:pt x="24025" y="1068"/>
                        <a:pt x="24107" y="2148"/>
                        <a:pt x="24107" y="3229"/>
                      </a:cubicBezTo>
                      <a:cubicBezTo>
                        <a:pt x="24107" y="15158"/>
                        <a:pt x="14436" y="24829"/>
                        <a:pt x="2507" y="24829"/>
                      </a:cubicBezTo>
                      <a:cubicBezTo>
                        <a:pt x="1669" y="24829"/>
                        <a:pt x="832" y="24780"/>
                        <a:pt x="-1" y="24683"/>
                      </a:cubicBezTo>
                    </a:path>
                    <a:path w="24107" h="24829" stroke="0" extrusionOk="0">
                      <a:moveTo>
                        <a:pt x="23864" y="-1"/>
                      </a:moveTo>
                      <a:cubicBezTo>
                        <a:pt x="24025" y="1068"/>
                        <a:pt x="24107" y="2148"/>
                        <a:pt x="24107" y="3229"/>
                      </a:cubicBezTo>
                      <a:cubicBezTo>
                        <a:pt x="24107" y="15158"/>
                        <a:pt x="14436" y="24829"/>
                        <a:pt x="2507" y="24829"/>
                      </a:cubicBezTo>
                      <a:cubicBezTo>
                        <a:pt x="1669" y="24829"/>
                        <a:pt x="832" y="24780"/>
                        <a:pt x="-1" y="24683"/>
                      </a:cubicBezTo>
                      <a:lnTo>
                        <a:pt x="2507" y="3229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 sz="2400"/>
                </a:p>
              </p:txBody>
            </p:sp>
          </p:grpSp>
        </p:grpSp>
        <p:grpSp>
          <p:nvGrpSpPr>
            <p:cNvPr id="31777" name="Group 17"/>
            <p:cNvGrpSpPr>
              <a:grpSpLocks/>
            </p:cNvGrpSpPr>
            <p:nvPr/>
          </p:nvGrpSpPr>
          <p:grpSpPr bwMode="auto">
            <a:xfrm>
              <a:off x="8655" y="5340"/>
              <a:ext cx="1425" cy="2340"/>
              <a:chOff x="8655" y="5340"/>
              <a:chExt cx="1425" cy="2340"/>
            </a:xfrm>
          </p:grpSpPr>
          <p:sp>
            <p:nvSpPr>
              <p:cNvPr id="31778" name="Rectangle 18"/>
              <p:cNvSpPr>
                <a:spLocks noChangeArrowheads="1"/>
              </p:cNvSpPr>
              <p:nvPr/>
            </p:nvSpPr>
            <p:spPr bwMode="auto">
              <a:xfrm>
                <a:off x="9360" y="5340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Times New Roman" pitchFamily="18" charset="0"/>
                  </a:rPr>
                  <a:t>0</a:t>
                </a:r>
                <a:endParaRPr lang="zh-CN" altLang="zh-CN" sz="2400"/>
              </a:p>
            </p:txBody>
          </p:sp>
          <p:sp>
            <p:nvSpPr>
              <p:cNvPr id="31779" name="Rectangle 19"/>
              <p:cNvSpPr>
                <a:spLocks noChangeArrowheads="1"/>
              </p:cNvSpPr>
              <p:nvPr/>
            </p:nvSpPr>
            <p:spPr bwMode="auto">
              <a:xfrm>
                <a:off x="9000" y="5808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1</a:t>
                </a:r>
                <a:endParaRPr lang="zh-CN" altLang="zh-CN" sz="2400"/>
              </a:p>
            </p:txBody>
          </p:sp>
          <p:sp>
            <p:nvSpPr>
              <p:cNvPr id="31780" name="Rectangle 20"/>
              <p:cNvSpPr>
                <a:spLocks noChangeArrowheads="1"/>
              </p:cNvSpPr>
              <p:nvPr/>
            </p:nvSpPr>
            <p:spPr bwMode="auto">
              <a:xfrm>
                <a:off x="8655" y="627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2</a:t>
                </a:r>
                <a:endParaRPr lang="zh-CN" altLang="zh-CN" sz="2400"/>
              </a:p>
            </p:txBody>
          </p:sp>
          <p:sp>
            <p:nvSpPr>
              <p:cNvPr id="31781" name="Rectangle 21"/>
              <p:cNvSpPr>
                <a:spLocks noChangeArrowheads="1"/>
              </p:cNvSpPr>
              <p:nvPr/>
            </p:nvSpPr>
            <p:spPr bwMode="auto">
              <a:xfrm>
                <a:off x="8655" y="705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3</a:t>
                </a:r>
                <a:endParaRPr lang="zh-CN" altLang="zh-CN" sz="2400"/>
              </a:p>
            </p:txBody>
          </p:sp>
          <p:sp>
            <p:nvSpPr>
              <p:cNvPr id="31782" name="Rectangle 22"/>
              <p:cNvSpPr>
                <a:spLocks noChangeArrowheads="1"/>
              </p:cNvSpPr>
              <p:nvPr/>
            </p:nvSpPr>
            <p:spPr bwMode="auto">
              <a:xfrm>
                <a:off x="9180" y="6744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4</a:t>
                </a:r>
                <a:endParaRPr lang="zh-CN" altLang="zh-CN" sz="2400"/>
              </a:p>
            </p:txBody>
          </p:sp>
          <p:sp>
            <p:nvSpPr>
              <p:cNvPr id="31783" name="Rectangle 23"/>
              <p:cNvSpPr>
                <a:spLocks noChangeArrowheads="1"/>
              </p:cNvSpPr>
              <p:nvPr/>
            </p:nvSpPr>
            <p:spPr bwMode="auto">
              <a:xfrm>
                <a:off x="9360" y="627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5</a:t>
                </a:r>
                <a:endParaRPr lang="zh-CN" altLang="zh-CN" sz="2400"/>
              </a:p>
            </p:txBody>
          </p:sp>
          <p:sp>
            <p:nvSpPr>
              <p:cNvPr id="31784" name="Rectangle 24"/>
              <p:cNvSpPr>
                <a:spLocks noChangeArrowheads="1"/>
              </p:cNvSpPr>
              <p:nvPr/>
            </p:nvSpPr>
            <p:spPr bwMode="auto">
              <a:xfrm>
                <a:off x="9735" y="6276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6</a:t>
                </a:r>
                <a:endParaRPr lang="zh-CN" altLang="zh-CN" sz="2400"/>
              </a:p>
            </p:txBody>
          </p:sp>
          <p:sp>
            <p:nvSpPr>
              <p:cNvPr id="31785" name="Rectangle 25"/>
              <p:cNvSpPr>
                <a:spLocks noChangeArrowheads="1"/>
              </p:cNvSpPr>
              <p:nvPr/>
            </p:nvSpPr>
            <p:spPr bwMode="auto">
              <a:xfrm>
                <a:off x="9375" y="7368"/>
                <a:ext cx="345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/>
                <a:r>
                  <a:rPr lang="en-US" altLang="zh-CN" sz="2400" i="0">
                    <a:latin typeface="Calibri" pitchFamily="34" charset="0"/>
                  </a:rPr>
                  <a:t>e</a:t>
                </a:r>
                <a:r>
                  <a:rPr lang="en-US" altLang="zh-CN" sz="2400" i="0" baseline="-25000">
                    <a:latin typeface="Calibri" pitchFamily="34" charset="0"/>
                  </a:rPr>
                  <a:t>7</a:t>
                </a:r>
                <a:endParaRPr lang="zh-CN" altLang="zh-CN" sz="240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路径覆盖准则特点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对于大多数真实程序，需要测试的路径数目可能过多，难以达到</a:t>
            </a:r>
            <a:r>
              <a:rPr lang="en-US" altLang="zh-CN" smtClean="0"/>
              <a:t>100%</a:t>
            </a:r>
            <a:r>
              <a:rPr lang="zh-CN" altLang="en-US" smtClean="0"/>
              <a:t>的路径覆盖率。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</a:rPr>
              <a:t>例如对于相互连接的</a:t>
            </a:r>
            <a:r>
              <a:rPr lang="en-US" altLang="zh-CN" smtClean="0">
                <a:cs typeface="楷体_GB2312" pitchFamily="49" charset="-122"/>
              </a:rPr>
              <a:t>32</a:t>
            </a:r>
            <a:r>
              <a:rPr lang="zh-CN" altLang="en-US" smtClean="0">
                <a:cs typeface="楷体_GB2312" pitchFamily="49" charset="-122"/>
              </a:rPr>
              <a:t>个双分支的程序，其分支的数目仅为</a:t>
            </a:r>
            <a:r>
              <a:rPr lang="en-US" altLang="zh-CN" smtClean="0">
                <a:cs typeface="楷体_GB2312" pitchFamily="49" charset="-122"/>
              </a:rPr>
              <a:t>32</a:t>
            </a:r>
            <a:r>
              <a:rPr lang="zh-CN" altLang="en-US" smtClean="0">
                <a:cs typeface="楷体_GB2312" pitchFamily="49" charset="-122"/>
              </a:rPr>
              <a:t>个，但路径的数目却是</a:t>
            </a:r>
            <a:r>
              <a:rPr lang="en-US" altLang="zh-CN" smtClean="0">
                <a:cs typeface="楷体_GB2312" pitchFamily="49" charset="-122"/>
              </a:rPr>
              <a:t>2</a:t>
            </a:r>
            <a:r>
              <a:rPr lang="en-US" altLang="zh-CN" baseline="30000" smtClean="0">
                <a:cs typeface="楷体_GB2312" pitchFamily="49" charset="-122"/>
              </a:rPr>
              <a:t>32</a:t>
            </a:r>
            <a:r>
              <a:rPr lang="zh-CN" altLang="en-US" smtClean="0">
                <a:cs typeface="楷体_GB2312" pitchFamily="49" charset="-122"/>
              </a:rPr>
              <a:t>个</a:t>
            </a:r>
            <a:endParaRPr lang="en-US" altLang="zh-CN" smtClean="0">
              <a:cs typeface="楷体_GB2312" pitchFamily="49" charset="-122"/>
            </a:endParaRPr>
          </a:p>
          <a:p>
            <a:pPr lvl="1"/>
            <a:endParaRPr lang="en-US" altLang="zh-CN" smtClean="0">
              <a:cs typeface="楷体_GB2312" pitchFamily="49" charset="-122"/>
            </a:endParaRPr>
          </a:p>
          <a:p>
            <a:pPr lvl="1"/>
            <a:endParaRPr lang="en-US" altLang="zh-CN" smtClean="0">
              <a:cs typeface="楷体_GB2312" pitchFamily="49" charset="-122"/>
            </a:endParaRPr>
          </a:p>
          <a:p>
            <a:pPr lvl="1"/>
            <a:endParaRPr lang="en-US" altLang="zh-CN" smtClean="0">
              <a:cs typeface="楷体_GB2312" pitchFamily="49" charset="-122"/>
            </a:endParaRPr>
          </a:p>
          <a:p>
            <a:pPr marL="358775"/>
            <a:r>
              <a:rPr lang="zh-CN" altLang="en-US" smtClean="0"/>
              <a:t>通常采用路径测试的简化技术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简单路径</a:t>
            </a:r>
            <a:r>
              <a:rPr lang="zh-CN" altLang="en-US" smtClean="0">
                <a:cs typeface="楷体_GB2312" pitchFamily="49" charset="-122"/>
              </a:rPr>
              <a:t>覆盖准则、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基本路径</a:t>
            </a:r>
            <a:r>
              <a:rPr lang="zh-CN" altLang="en-US" smtClean="0">
                <a:cs typeface="楷体_GB2312" pitchFamily="49" charset="-122"/>
              </a:rPr>
              <a:t>覆盖准则等</a:t>
            </a:r>
            <a:endParaRPr lang="en-US" altLang="zh-CN" smtClean="0">
              <a:cs typeface="楷体_GB2312" pitchFamily="49" charset="-122"/>
            </a:endParaRPr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0B69113-32C6-41B7-ABDE-310A3DD04870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32773" name="Group 2"/>
          <p:cNvGrpSpPr>
            <a:grpSpLocks/>
          </p:cNvGrpSpPr>
          <p:nvPr/>
        </p:nvGrpSpPr>
        <p:grpSpPr bwMode="auto">
          <a:xfrm>
            <a:off x="2667000" y="2971800"/>
            <a:ext cx="2667000" cy="1295400"/>
            <a:chOff x="2880" y="5184"/>
            <a:chExt cx="2506" cy="1401"/>
          </a:xfrm>
        </p:grpSpPr>
        <p:grpSp>
          <p:nvGrpSpPr>
            <p:cNvPr id="32774" name="Group 3"/>
            <p:cNvGrpSpPr>
              <a:grpSpLocks/>
            </p:cNvGrpSpPr>
            <p:nvPr/>
          </p:nvGrpSpPr>
          <p:grpSpPr bwMode="auto">
            <a:xfrm>
              <a:off x="2880" y="5479"/>
              <a:ext cx="2506" cy="641"/>
              <a:chOff x="5279" y="5238"/>
              <a:chExt cx="2506" cy="641"/>
            </a:xfrm>
          </p:grpSpPr>
          <p:sp>
            <p:nvSpPr>
              <p:cNvPr id="32779" name="Oval 4"/>
              <p:cNvSpPr>
                <a:spLocks noChangeArrowheads="1"/>
              </p:cNvSpPr>
              <p:nvPr/>
            </p:nvSpPr>
            <p:spPr bwMode="auto">
              <a:xfrm>
                <a:off x="5279" y="5418"/>
                <a:ext cx="360" cy="31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780" name="Oval 5"/>
              <p:cNvSpPr>
                <a:spLocks noChangeArrowheads="1"/>
              </p:cNvSpPr>
              <p:nvPr/>
            </p:nvSpPr>
            <p:spPr bwMode="auto">
              <a:xfrm>
                <a:off x="6360" y="5424"/>
                <a:ext cx="360" cy="31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781" name="Oval 6"/>
              <p:cNvSpPr>
                <a:spLocks noChangeArrowheads="1"/>
              </p:cNvSpPr>
              <p:nvPr/>
            </p:nvSpPr>
            <p:spPr bwMode="auto">
              <a:xfrm>
                <a:off x="7425" y="5403"/>
                <a:ext cx="360" cy="312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782" name="Arc 7"/>
              <p:cNvSpPr>
                <a:spLocks/>
              </p:cNvSpPr>
              <p:nvPr/>
            </p:nvSpPr>
            <p:spPr bwMode="auto">
              <a:xfrm rot="-5400000">
                <a:off x="5885" y="4974"/>
                <a:ext cx="227" cy="796"/>
              </a:xfrm>
              <a:custGeom>
                <a:avLst/>
                <a:gdLst>
                  <a:gd name="T0" fmla="*/ 0 w 21600"/>
                  <a:gd name="T1" fmla="*/ 0 h 43031"/>
                  <a:gd name="T2" fmla="*/ 0 w 21600"/>
                  <a:gd name="T3" fmla="*/ 0 h 43031"/>
                  <a:gd name="T4" fmla="*/ 0 w 21600"/>
                  <a:gd name="T5" fmla="*/ 0 h 4303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31"/>
                  <a:gd name="T11" fmla="*/ 21600 w 21600"/>
                  <a:gd name="T12" fmla="*/ 43031 h 430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3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</a:path>
                  <a:path w="21600" h="4303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783" name="Arc 8"/>
              <p:cNvSpPr>
                <a:spLocks/>
              </p:cNvSpPr>
              <p:nvPr/>
            </p:nvSpPr>
            <p:spPr bwMode="auto">
              <a:xfrm rot="5400000">
                <a:off x="5864" y="5368"/>
                <a:ext cx="227" cy="796"/>
              </a:xfrm>
              <a:custGeom>
                <a:avLst/>
                <a:gdLst>
                  <a:gd name="T0" fmla="*/ 0 w 21600"/>
                  <a:gd name="T1" fmla="*/ 0 h 43031"/>
                  <a:gd name="T2" fmla="*/ 0 w 21600"/>
                  <a:gd name="T3" fmla="*/ 0 h 43031"/>
                  <a:gd name="T4" fmla="*/ 0 w 21600"/>
                  <a:gd name="T5" fmla="*/ 0 h 4303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31"/>
                  <a:gd name="T11" fmla="*/ 21600 w 21600"/>
                  <a:gd name="T12" fmla="*/ 43031 h 430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3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</a:path>
                  <a:path w="21600" h="4303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784" name="Arc 9"/>
              <p:cNvSpPr>
                <a:spLocks/>
              </p:cNvSpPr>
              <p:nvPr/>
            </p:nvSpPr>
            <p:spPr bwMode="auto">
              <a:xfrm rot="-5400000">
                <a:off x="6980" y="4954"/>
                <a:ext cx="227" cy="796"/>
              </a:xfrm>
              <a:custGeom>
                <a:avLst/>
                <a:gdLst>
                  <a:gd name="T0" fmla="*/ 0 w 21600"/>
                  <a:gd name="T1" fmla="*/ 0 h 43031"/>
                  <a:gd name="T2" fmla="*/ 0 w 21600"/>
                  <a:gd name="T3" fmla="*/ 0 h 43031"/>
                  <a:gd name="T4" fmla="*/ 0 w 21600"/>
                  <a:gd name="T5" fmla="*/ 0 h 4303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31"/>
                  <a:gd name="T11" fmla="*/ 21600 w 21600"/>
                  <a:gd name="T12" fmla="*/ 43031 h 430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3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</a:path>
                  <a:path w="21600" h="4303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32785" name="Arc 10"/>
              <p:cNvSpPr>
                <a:spLocks/>
              </p:cNvSpPr>
              <p:nvPr/>
            </p:nvSpPr>
            <p:spPr bwMode="auto">
              <a:xfrm rot="5400000">
                <a:off x="6959" y="5348"/>
                <a:ext cx="227" cy="796"/>
              </a:xfrm>
              <a:custGeom>
                <a:avLst/>
                <a:gdLst>
                  <a:gd name="T0" fmla="*/ 0 w 21600"/>
                  <a:gd name="T1" fmla="*/ 0 h 43031"/>
                  <a:gd name="T2" fmla="*/ 0 w 21600"/>
                  <a:gd name="T3" fmla="*/ 0 h 43031"/>
                  <a:gd name="T4" fmla="*/ 0 w 21600"/>
                  <a:gd name="T5" fmla="*/ 0 h 4303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31"/>
                  <a:gd name="T11" fmla="*/ 21600 w 21600"/>
                  <a:gd name="T12" fmla="*/ 43031 h 430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3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</a:path>
                  <a:path w="21600" h="4303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485"/>
                      <a:pt x="13499" y="41670"/>
                      <a:pt x="2698" y="4303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32775" name="Rectangle 11"/>
            <p:cNvSpPr>
              <a:spLocks noChangeArrowheads="1"/>
            </p:cNvSpPr>
            <p:nvPr/>
          </p:nvSpPr>
          <p:spPr bwMode="auto">
            <a:xfrm>
              <a:off x="3420" y="5184"/>
              <a:ext cx="5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0">
                  <a:latin typeface="Calibri" pitchFamily="34" charset="0"/>
                </a:rPr>
                <a:t>1</a:t>
              </a:r>
              <a:endParaRPr lang="zh-CN" altLang="zh-CN" sz="2400"/>
            </a:p>
          </p:txBody>
        </p:sp>
        <p:sp>
          <p:nvSpPr>
            <p:cNvPr id="32776" name="Rectangle 12"/>
            <p:cNvSpPr>
              <a:spLocks noChangeArrowheads="1"/>
            </p:cNvSpPr>
            <p:nvPr/>
          </p:nvSpPr>
          <p:spPr bwMode="auto">
            <a:xfrm>
              <a:off x="3420" y="6120"/>
              <a:ext cx="5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0">
                  <a:latin typeface="Calibri" pitchFamily="34" charset="0"/>
                </a:rPr>
                <a:t>2</a:t>
              </a:r>
              <a:endParaRPr lang="zh-CN" altLang="zh-CN" sz="2400"/>
            </a:p>
          </p:txBody>
        </p:sp>
        <p:sp>
          <p:nvSpPr>
            <p:cNvPr id="32777" name="Rectangle 13"/>
            <p:cNvSpPr>
              <a:spLocks noChangeArrowheads="1"/>
            </p:cNvSpPr>
            <p:nvPr/>
          </p:nvSpPr>
          <p:spPr bwMode="auto">
            <a:xfrm>
              <a:off x="4500" y="5184"/>
              <a:ext cx="5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0">
                  <a:latin typeface="Calibri" pitchFamily="34" charset="0"/>
                </a:rPr>
                <a:t>3</a:t>
              </a:r>
              <a:endParaRPr lang="zh-CN" altLang="zh-CN" sz="2400"/>
            </a:p>
          </p:txBody>
        </p:sp>
        <p:sp>
          <p:nvSpPr>
            <p:cNvPr id="32778" name="Rectangle 14"/>
            <p:cNvSpPr>
              <a:spLocks noChangeArrowheads="1"/>
            </p:cNvSpPr>
            <p:nvPr/>
          </p:nvSpPr>
          <p:spPr bwMode="auto">
            <a:xfrm>
              <a:off x="4500" y="6120"/>
              <a:ext cx="540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0">
                  <a:latin typeface="Calibri" pitchFamily="34" charset="0"/>
                </a:rPr>
                <a:t>4</a:t>
              </a:r>
              <a:endParaRPr lang="zh-CN" altLang="zh-CN" sz="24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基本路径测试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>
                <a:solidFill>
                  <a:srgbClr val="0000FF"/>
                </a:solidFill>
              </a:rPr>
              <a:t>基本路径测试</a:t>
            </a:r>
            <a:r>
              <a:rPr lang="zh-CN" altLang="en-US" smtClean="0"/>
              <a:t>根据程序的逻辑结构求出基本路径，从该基本集导出测试用例</a:t>
            </a:r>
            <a:r>
              <a:rPr lang="zh-CN" altLang="en-US" smtClean="0">
                <a:solidFill>
                  <a:srgbClr val="FF0000"/>
                </a:solidFill>
              </a:rPr>
              <a:t>保证对程序中的每一条语句至少执行一次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358775"/>
            <a:r>
              <a:rPr lang="zh-CN" altLang="en-US" smtClean="0"/>
              <a:t>基本路径是指所有程序路径作为一个集合，在这些路径中必然存在一个</a:t>
            </a:r>
            <a:r>
              <a:rPr lang="zh-CN" altLang="en-US" smtClean="0">
                <a:solidFill>
                  <a:srgbClr val="FF0000"/>
                </a:solidFill>
              </a:rPr>
              <a:t>最小路径集合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741363" lvl="1"/>
            <a:r>
              <a:rPr lang="zh-CN" altLang="en-US" smtClean="0">
                <a:cs typeface="楷体_GB2312" pitchFamily="49" charset="-122"/>
              </a:rPr>
              <a:t>基本路径集不是唯一的</a:t>
            </a:r>
            <a:endParaRPr lang="en-US" altLang="zh-CN" smtClean="0">
              <a:cs typeface="楷体_GB2312" pitchFamily="49" charset="-122"/>
            </a:endParaRPr>
          </a:p>
          <a:p>
            <a:pPr marL="358775"/>
            <a:r>
              <a:rPr lang="zh-CN" altLang="en-US" smtClean="0"/>
              <a:t>基本路径测试是在</a:t>
            </a:r>
            <a:r>
              <a:rPr lang="zh-CN" altLang="en-US" smtClean="0">
                <a:solidFill>
                  <a:srgbClr val="FF0000"/>
                </a:solidFill>
              </a:rPr>
              <a:t>程序流程图</a:t>
            </a:r>
            <a:r>
              <a:rPr lang="zh-CN" altLang="en-US" smtClean="0"/>
              <a:t>的基础上，通过分析控制构造</a:t>
            </a:r>
            <a:r>
              <a:rPr lang="zh-CN" altLang="en-US" smtClean="0">
                <a:solidFill>
                  <a:srgbClr val="FF0000"/>
                </a:solidFill>
              </a:rPr>
              <a:t>环路复杂性</a:t>
            </a:r>
            <a:r>
              <a:rPr lang="zh-CN" altLang="en-US" smtClean="0"/>
              <a:t>，导出基本可执行路径集合，设计测试用例。</a:t>
            </a:r>
            <a:endParaRPr lang="en-US" altLang="zh-CN" smtClean="0"/>
          </a:p>
          <a:p>
            <a:pPr marL="358775"/>
            <a:endParaRPr lang="zh-CN" altLang="en-US" smtClean="0"/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CCF5A51-147E-4B94-B2BC-32C480384B7E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基本路径测试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基本路径测试法的主要步骤：</a:t>
            </a:r>
            <a:endParaRPr lang="en-US" altLang="zh-CN" smtClean="0"/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mtClean="0">
                <a:cs typeface="楷体_GB2312" pitchFamily="49" charset="-122"/>
              </a:rPr>
              <a:t>以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详细设计或源代码</a:t>
            </a:r>
            <a:r>
              <a:rPr lang="zh-CN" altLang="en-US" smtClean="0">
                <a:cs typeface="楷体_GB2312" pitchFamily="49" charset="-122"/>
              </a:rPr>
              <a:t>作为基础，导出程序的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控制流图</a:t>
            </a:r>
            <a:endParaRPr lang="en-US" altLang="zh-CN" b="1" smtClean="0">
              <a:solidFill>
                <a:srgbClr val="FF0000"/>
              </a:solidFill>
              <a:cs typeface="楷体_GB2312" pitchFamily="49" charset="-122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mtClean="0">
                <a:cs typeface="楷体_GB2312" pitchFamily="49" charset="-122"/>
              </a:rPr>
              <a:t>计算控制流图</a:t>
            </a:r>
            <a:r>
              <a:rPr lang="en-US" altLang="zh-CN" smtClean="0">
                <a:cs typeface="楷体_GB2312" pitchFamily="49" charset="-122"/>
              </a:rPr>
              <a:t>G</a:t>
            </a:r>
            <a:r>
              <a:rPr lang="zh-CN" altLang="en-US" smtClean="0">
                <a:cs typeface="楷体_GB2312" pitchFamily="49" charset="-122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圈复杂度</a:t>
            </a:r>
            <a:r>
              <a:rPr lang="en-US" altLang="zh-CN" smtClean="0">
                <a:cs typeface="楷体_GB2312" pitchFamily="49" charset="-122"/>
              </a:rPr>
              <a:t>V(G)</a:t>
            </a:r>
            <a:r>
              <a:rPr lang="zh-CN" altLang="en-US" smtClean="0">
                <a:cs typeface="楷体_GB2312" pitchFamily="49" charset="-122"/>
              </a:rPr>
              <a:t>。</a:t>
            </a:r>
            <a:endParaRPr lang="en-US" altLang="zh-CN" smtClean="0">
              <a:cs typeface="楷体_GB2312" pitchFamily="49" charset="-122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smtClean="0">
                <a:cs typeface="楷体_GB2312" pitchFamily="49" charset="-122"/>
              </a:rPr>
              <a:t>确立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独立路径集合</a:t>
            </a:r>
            <a:r>
              <a:rPr lang="zh-CN" altLang="en-US" smtClean="0">
                <a:cs typeface="楷体_GB2312" pitchFamily="49" charset="-122"/>
              </a:rPr>
              <a:t>，即确定线性无关的路径的基本集</a:t>
            </a:r>
            <a:endParaRPr lang="en-US" altLang="zh-CN" smtClean="0">
              <a:cs typeface="楷体_GB2312" pitchFamily="49" charset="-122"/>
            </a:endParaRPr>
          </a:p>
          <a:p>
            <a:pPr marL="914400" lvl="1" indent="-457200">
              <a:buSzPct val="100000"/>
              <a:buFont typeface="+mj-lt"/>
              <a:buAutoNum type="arabicPeriod"/>
            </a:pP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</a:rPr>
              <a:t>测试用例生成</a:t>
            </a:r>
            <a:r>
              <a:rPr lang="zh-CN" altLang="en-US" smtClean="0">
                <a:cs typeface="楷体_GB2312" pitchFamily="49" charset="-122"/>
              </a:rPr>
              <a:t>，确保基本路径集中每条路经的执行</a:t>
            </a:r>
          </a:p>
        </p:txBody>
      </p:sp>
      <p:sp>
        <p:nvSpPr>
          <p:cNvPr id="3482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67FEBE1-82B0-44C1-ADFF-73F76F6AC3B5}" type="slidenum">
              <a:rPr lang="en-US" altLang="zh-CN" smtClean="0">
                <a:ea typeface="宋体" charset="-122"/>
              </a:rPr>
              <a:pPr/>
              <a:t>59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eaLnBrk="1" hangingPunct="1"/>
            <a:r>
              <a:rPr lang="zh-CN" altLang="en-US" smtClean="0"/>
              <a:t>一般采用以下白盒测试方法来满足上述要求：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逻辑覆盖法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基本路径测试法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zh-CN" altLang="en-US" smtClean="0">
                <a:cs typeface="楷体_GB2312" pitchFamily="49" charset="-122"/>
              </a:rPr>
              <a:t>基于数据流的测试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zh-CN" altLang="en-US" smtClean="0">
                <a:cs typeface="楷体_GB2312" pitchFamily="49" charset="-122"/>
              </a:rPr>
              <a:t>基于缺陷模式的缺陷检测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zh-CN" altLang="en-US" smtClean="0">
                <a:cs typeface="楷体_GB2312" pitchFamily="49" charset="-122"/>
              </a:rPr>
              <a:t>基于变异的测试</a:t>
            </a:r>
          </a:p>
          <a:p>
            <a:pPr lvl="1"/>
            <a:r>
              <a:rPr lang="zh-CN" altLang="en-US" smtClean="0">
                <a:cs typeface="楷体_GB2312" pitchFamily="49" charset="-122"/>
              </a:rPr>
              <a:t>程序插桩法</a:t>
            </a:r>
            <a:endParaRPr lang="en-US" altLang="zh-CN" smtClean="0">
              <a:cs typeface="楷体_GB2312" pitchFamily="49" charset="-122"/>
            </a:endParaRPr>
          </a:p>
          <a:p>
            <a:pPr lvl="1"/>
            <a:r>
              <a:rPr lang="en-US" altLang="zh-CN" smtClean="0">
                <a:cs typeface="楷体_GB2312" pitchFamily="49" charset="-122"/>
              </a:rPr>
              <a:t>......</a:t>
            </a:r>
            <a:endParaRPr lang="zh-CN" altLang="en-US" smtClean="0">
              <a:cs typeface="楷体_GB2312" pitchFamily="49" charset="-122"/>
            </a:endParaRPr>
          </a:p>
          <a:p>
            <a:pPr marL="358775"/>
            <a:endParaRPr lang="zh-CN" altLang="en-US" smtClean="0"/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8E399231-7844-4A4C-A7C1-B837D7279692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基本路径测试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令</a:t>
            </a:r>
            <a:r>
              <a:rPr lang="en-US" altLang="zh-CN" smtClean="0"/>
              <a:t>E</a:t>
            </a:r>
            <a:r>
              <a:rPr lang="zh-CN" altLang="en-US" smtClean="0"/>
              <a:t>为控制流图</a:t>
            </a:r>
            <a:r>
              <a:rPr lang="en-US" altLang="zh-CN" smtClean="0"/>
              <a:t>G</a:t>
            </a:r>
            <a:r>
              <a:rPr lang="zh-CN" altLang="en-US" smtClean="0"/>
              <a:t>中边的数量，</a:t>
            </a:r>
            <a:r>
              <a:rPr lang="en-US" altLang="zh-CN" smtClean="0"/>
              <a:t>N</a:t>
            </a:r>
            <a:r>
              <a:rPr lang="zh-CN" altLang="en-US" smtClean="0"/>
              <a:t>为</a:t>
            </a:r>
            <a:r>
              <a:rPr lang="en-US" altLang="zh-CN" smtClean="0"/>
              <a:t>G</a:t>
            </a:r>
            <a:r>
              <a:rPr lang="zh-CN" altLang="en-US" smtClean="0"/>
              <a:t>中节点的数量，</a:t>
            </a:r>
            <a:r>
              <a:rPr lang="en-US" altLang="zh-CN" smtClean="0"/>
              <a:t>P</a:t>
            </a:r>
            <a:r>
              <a:rPr lang="zh-CN" altLang="en-US" smtClean="0"/>
              <a:t>是</a:t>
            </a:r>
            <a:r>
              <a:rPr lang="en-US" altLang="zh-CN" smtClean="0"/>
              <a:t>G</a:t>
            </a:r>
            <a:r>
              <a:rPr lang="zh-CN" altLang="en-US" smtClean="0"/>
              <a:t>中判定节点（分支节点）的数量</a:t>
            </a:r>
            <a:endParaRPr lang="en-US" altLang="zh-CN" smtClean="0"/>
          </a:p>
          <a:p>
            <a:pPr marL="358775"/>
            <a:r>
              <a:rPr lang="zh-CN" altLang="en-US" smtClean="0"/>
              <a:t>计算控制流图圈复杂度的方法</a:t>
            </a:r>
            <a:endParaRPr lang="en-US" altLang="zh-CN" smtClean="0"/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方法一：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V(G) = E – N + 2</a:t>
            </a:r>
          </a:p>
          <a:p>
            <a:pPr lvl="2"/>
            <a:r>
              <a:rPr lang="en-US" altLang="zh-CN" smtClean="0">
                <a:latin typeface="宋体" charset="-122"/>
                <a:ea typeface="宋体" charset="-122"/>
                <a:cs typeface="楷体_GB2312" pitchFamily="49" charset="-122"/>
              </a:rPr>
              <a:t>V(G) = 10 – 8 + 2 = 4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方法二：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V(G)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为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G</a:t>
            </a:r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中的区域数</a:t>
            </a:r>
            <a:endParaRPr lang="en-US" altLang="zh-CN" b="1" smtClean="0">
              <a:solidFill>
                <a:srgbClr val="0000FF"/>
              </a:solidFill>
              <a:cs typeface="楷体_GB2312" pitchFamily="49" charset="-122"/>
            </a:endParaRPr>
          </a:p>
          <a:p>
            <a:pPr lvl="2"/>
            <a:r>
              <a:rPr lang="en-US" altLang="zh-CN" smtClean="0">
                <a:latin typeface="宋体" charset="-122"/>
                <a:ea typeface="宋体" charset="-122"/>
                <a:cs typeface="楷体_GB2312" pitchFamily="49" charset="-122"/>
              </a:rPr>
              <a:t>V(G) = 4</a:t>
            </a:r>
          </a:p>
          <a:p>
            <a:pPr lvl="1"/>
            <a:r>
              <a:rPr lang="zh-CN" altLang="en-US" b="1" smtClean="0">
                <a:solidFill>
                  <a:srgbClr val="0000FF"/>
                </a:solidFill>
                <a:cs typeface="楷体_GB2312" pitchFamily="49" charset="-122"/>
              </a:rPr>
              <a:t>方法三：</a:t>
            </a:r>
            <a:r>
              <a:rPr lang="en-US" altLang="zh-CN" b="1" smtClean="0">
                <a:solidFill>
                  <a:srgbClr val="0000FF"/>
                </a:solidFill>
                <a:cs typeface="楷体_GB2312" pitchFamily="49" charset="-122"/>
              </a:rPr>
              <a:t>V(G) = P + 1 </a:t>
            </a:r>
          </a:p>
          <a:p>
            <a:pPr lvl="2"/>
            <a:r>
              <a:rPr lang="en-US" altLang="zh-CN" smtClean="0">
                <a:latin typeface="宋体" charset="-122"/>
                <a:ea typeface="宋体" charset="-122"/>
                <a:cs typeface="楷体_GB2312" pitchFamily="49" charset="-122"/>
              </a:rPr>
              <a:t>V(G) = 3 + 1 = 4</a:t>
            </a: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9463A3-C837-42C5-922D-B348BC41573E}" type="slidenum">
              <a:rPr lang="en-US" altLang="zh-CN" smtClean="0">
                <a:ea typeface="宋体" charset="-122"/>
              </a:rPr>
              <a:pPr/>
              <a:t>60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35845" name="组合 4"/>
          <p:cNvGrpSpPr>
            <a:grpSpLocks/>
          </p:cNvGrpSpPr>
          <p:nvPr/>
        </p:nvGrpSpPr>
        <p:grpSpPr bwMode="auto">
          <a:xfrm>
            <a:off x="5867400" y="2514600"/>
            <a:ext cx="3124200" cy="3124200"/>
            <a:chOff x="2209800" y="1905000"/>
            <a:chExt cx="4474938" cy="3733800"/>
          </a:xfrm>
        </p:grpSpPr>
        <p:sp>
          <p:nvSpPr>
            <p:cNvPr id="35846" name="椭圆 5"/>
            <p:cNvSpPr>
              <a:spLocks noChangeArrowheads="1"/>
            </p:cNvSpPr>
            <p:nvPr/>
          </p:nvSpPr>
          <p:spPr bwMode="auto">
            <a:xfrm>
              <a:off x="3962400" y="19050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A</a:t>
              </a:r>
              <a:endParaRPr lang="zh-CN" altLang="en-US" i="0"/>
            </a:p>
          </p:txBody>
        </p:sp>
        <p:sp>
          <p:nvSpPr>
            <p:cNvPr id="35847" name="椭圆 6"/>
            <p:cNvSpPr>
              <a:spLocks noChangeArrowheads="1"/>
            </p:cNvSpPr>
            <p:nvPr/>
          </p:nvSpPr>
          <p:spPr bwMode="auto">
            <a:xfrm>
              <a:off x="5105400" y="2781300"/>
              <a:ext cx="381000" cy="3810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C</a:t>
              </a:r>
              <a:endParaRPr lang="zh-CN" altLang="en-US" i="0"/>
            </a:p>
          </p:txBody>
        </p:sp>
        <p:sp>
          <p:nvSpPr>
            <p:cNvPr id="35848" name="椭圆 7"/>
            <p:cNvSpPr>
              <a:spLocks noChangeArrowheads="1"/>
            </p:cNvSpPr>
            <p:nvPr/>
          </p:nvSpPr>
          <p:spPr bwMode="auto">
            <a:xfrm>
              <a:off x="2895600" y="2781300"/>
              <a:ext cx="381000" cy="381000"/>
            </a:xfrm>
            <a:prstGeom prst="ellipse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B</a:t>
              </a:r>
              <a:endParaRPr lang="zh-CN" altLang="en-US" i="0"/>
            </a:p>
          </p:txBody>
        </p:sp>
        <p:sp>
          <p:nvSpPr>
            <p:cNvPr id="35849" name="椭圆 8"/>
            <p:cNvSpPr>
              <a:spLocks noChangeArrowheads="1"/>
            </p:cNvSpPr>
            <p:nvPr/>
          </p:nvSpPr>
          <p:spPr bwMode="auto">
            <a:xfrm>
              <a:off x="5791200" y="40767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G</a:t>
              </a:r>
              <a:endParaRPr lang="zh-CN" altLang="en-US" i="0"/>
            </a:p>
          </p:txBody>
        </p:sp>
        <p:sp>
          <p:nvSpPr>
            <p:cNvPr id="35850" name="椭圆 9"/>
            <p:cNvSpPr>
              <a:spLocks noChangeArrowheads="1"/>
            </p:cNvSpPr>
            <p:nvPr/>
          </p:nvSpPr>
          <p:spPr bwMode="auto">
            <a:xfrm>
              <a:off x="4597400" y="40767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F</a:t>
              </a:r>
              <a:endParaRPr lang="zh-CN" altLang="en-US" i="0"/>
            </a:p>
          </p:txBody>
        </p:sp>
        <p:sp>
          <p:nvSpPr>
            <p:cNvPr id="35851" name="椭圆 10"/>
            <p:cNvSpPr>
              <a:spLocks noChangeArrowheads="1"/>
            </p:cNvSpPr>
            <p:nvPr/>
          </p:nvSpPr>
          <p:spPr bwMode="auto">
            <a:xfrm>
              <a:off x="3403600" y="40767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E</a:t>
              </a:r>
              <a:endParaRPr lang="zh-CN" altLang="en-US" i="0"/>
            </a:p>
          </p:txBody>
        </p:sp>
        <p:sp>
          <p:nvSpPr>
            <p:cNvPr id="35852" name="椭圆 11"/>
            <p:cNvSpPr>
              <a:spLocks noChangeArrowheads="1"/>
            </p:cNvSpPr>
            <p:nvPr/>
          </p:nvSpPr>
          <p:spPr bwMode="auto">
            <a:xfrm>
              <a:off x="2209800" y="4076700"/>
              <a:ext cx="381000" cy="381000"/>
            </a:xfrm>
            <a:prstGeom prst="ellipse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D</a:t>
              </a:r>
              <a:endParaRPr lang="zh-CN" altLang="en-US" i="0"/>
            </a:p>
          </p:txBody>
        </p:sp>
        <p:sp>
          <p:nvSpPr>
            <p:cNvPr id="35853" name="椭圆 12"/>
            <p:cNvSpPr>
              <a:spLocks noChangeArrowheads="1"/>
            </p:cNvSpPr>
            <p:nvPr/>
          </p:nvSpPr>
          <p:spPr bwMode="auto">
            <a:xfrm>
              <a:off x="4114800" y="5257800"/>
              <a:ext cx="381000" cy="381000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r>
                <a:rPr lang="en-US" altLang="zh-CN" i="0"/>
                <a:t>H</a:t>
              </a:r>
              <a:endParaRPr lang="zh-CN" altLang="en-US" i="0"/>
            </a:p>
          </p:txBody>
        </p:sp>
        <p:cxnSp>
          <p:nvCxnSpPr>
            <p:cNvPr id="35854" name="直接箭头连接符 1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0800000" flipV="1">
              <a:off x="3086100" y="2095500"/>
              <a:ext cx="876300" cy="685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55" name="直接箭头连接符 14"/>
            <p:cNvCxnSpPr>
              <a:cxnSpLocks noChangeShapeType="1"/>
              <a:stCxn id="35846" idx="6"/>
              <a:endCxn id="35847" idx="0"/>
            </p:cNvCxnSpPr>
            <p:nvPr/>
          </p:nvCxnSpPr>
          <p:spPr bwMode="auto">
            <a:xfrm>
              <a:off x="4343400" y="2095500"/>
              <a:ext cx="952500" cy="685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56" name="直接箭头连接符 15"/>
            <p:cNvCxnSpPr>
              <a:cxnSpLocks noChangeShapeType="1"/>
              <a:stCxn id="35848" idx="3"/>
              <a:endCxn id="35852" idx="0"/>
            </p:cNvCxnSpPr>
            <p:nvPr/>
          </p:nvCxnSpPr>
          <p:spPr bwMode="auto">
            <a:xfrm rot="5400000">
              <a:off x="2190750" y="3316054"/>
              <a:ext cx="970196" cy="551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57" name="直接箭头连接符 16"/>
            <p:cNvCxnSpPr>
              <a:cxnSpLocks noChangeShapeType="1"/>
              <a:stCxn id="35848" idx="4"/>
              <a:endCxn id="35851" idx="0"/>
            </p:cNvCxnSpPr>
            <p:nvPr/>
          </p:nvCxnSpPr>
          <p:spPr bwMode="auto">
            <a:xfrm rot="16200000" flipH="1">
              <a:off x="2882900" y="3365500"/>
              <a:ext cx="914400" cy="508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58" name="直接箭头连接符 17"/>
            <p:cNvCxnSpPr>
              <a:cxnSpLocks noChangeShapeType="1"/>
              <a:stCxn id="35847" idx="4"/>
              <a:endCxn id="35850" idx="0"/>
            </p:cNvCxnSpPr>
            <p:nvPr/>
          </p:nvCxnSpPr>
          <p:spPr bwMode="auto">
            <a:xfrm rot="5400000">
              <a:off x="4584700" y="3365500"/>
              <a:ext cx="914400" cy="5080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59" name="直接箭头连接符 18"/>
            <p:cNvCxnSpPr>
              <a:cxnSpLocks noChangeShapeType="1"/>
              <a:stCxn id="35847" idx="5"/>
              <a:endCxn id="35849" idx="0"/>
            </p:cNvCxnSpPr>
            <p:nvPr/>
          </p:nvCxnSpPr>
          <p:spPr bwMode="auto">
            <a:xfrm rot="16200000" flipH="1">
              <a:off x="5221054" y="3316054"/>
              <a:ext cx="970196" cy="5510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60" name="直接箭头连接符 19"/>
            <p:cNvCxnSpPr>
              <a:cxnSpLocks noChangeShapeType="1"/>
              <a:stCxn id="35852" idx="4"/>
              <a:endCxn id="35853" idx="2"/>
            </p:cNvCxnSpPr>
            <p:nvPr/>
          </p:nvCxnSpPr>
          <p:spPr bwMode="auto">
            <a:xfrm rot="16200000" flipH="1">
              <a:off x="2762250" y="4095750"/>
              <a:ext cx="990600" cy="1714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61" name="直接箭头连接符 20"/>
            <p:cNvCxnSpPr>
              <a:cxnSpLocks noChangeShapeType="1"/>
              <a:stCxn id="35851" idx="4"/>
              <a:endCxn id="35853" idx="1"/>
            </p:cNvCxnSpPr>
            <p:nvPr/>
          </p:nvCxnSpPr>
          <p:spPr bwMode="auto">
            <a:xfrm rot="16200000" flipH="1">
              <a:off x="3454400" y="4597400"/>
              <a:ext cx="855896" cy="5764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62" name="直接箭头连接符 21"/>
            <p:cNvCxnSpPr>
              <a:cxnSpLocks noChangeShapeType="1"/>
              <a:stCxn id="35850" idx="4"/>
              <a:endCxn id="35853" idx="7"/>
            </p:cNvCxnSpPr>
            <p:nvPr/>
          </p:nvCxnSpPr>
          <p:spPr bwMode="auto">
            <a:xfrm rot="5400000">
              <a:off x="4186004" y="4711700"/>
              <a:ext cx="855896" cy="34789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863" name="直接箭头连接符 22"/>
            <p:cNvCxnSpPr>
              <a:cxnSpLocks noChangeShapeType="1"/>
              <a:stCxn id="35849" idx="4"/>
              <a:endCxn id="35853" idx="6"/>
            </p:cNvCxnSpPr>
            <p:nvPr/>
          </p:nvCxnSpPr>
          <p:spPr bwMode="auto">
            <a:xfrm rot="5400000">
              <a:off x="4743450" y="4210050"/>
              <a:ext cx="990600" cy="14859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5864" name="矩形 23"/>
            <p:cNvSpPr>
              <a:spLocks noChangeArrowheads="1"/>
            </p:cNvSpPr>
            <p:nvPr/>
          </p:nvSpPr>
          <p:spPr bwMode="auto">
            <a:xfrm>
              <a:off x="3962400" y="3124200"/>
              <a:ext cx="436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R</a:t>
              </a:r>
              <a:r>
                <a:rPr lang="en-US" altLang="zh-CN" i="0" baseline="-25000"/>
                <a:t>1</a:t>
              </a:r>
              <a:endParaRPr lang="zh-CN" altLang="en-US" i="0" baseline="-25000"/>
            </a:p>
          </p:txBody>
        </p:sp>
        <p:sp>
          <p:nvSpPr>
            <p:cNvPr id="35865" name="矩形 24"/>
            <p:cNvSpPr>
              <a:spLocks noChangeArrowheads="1"/>
            </p:cNvSpPr>
            <p:nvPr/>
          </p:nvSpPr>
          <p:spPr bwMode="auto">
            <a:xfrm>
              <a:off x="2819400" y="4114800"/>
              <a:ext cx="436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R</a:t>
              </a:r>
              <a:r>
                <a:rPr lang="en-US" altLang="zh-CN" i="0" baseline="-25000"/>
                <a:t>2</a:t>
              </a:r>
              <a:endParaRPr lang="zh-CN" altLang="en-US" i="0" baseline="-25000"/>
            </a:p>
          </p:txBody>
        </p:sp>
        <p:sp>
          <p:nvSpPr>
            <p:cNvPr id="35866" name="矩形 25"/>
            <p:cNvSpPr>
              <a:spLocks noChangeArrowheads="1"/>
            </p:cNvSpPr>
            <p:nvPr/>
          </p:nvSpPr>
          <p:spPr bwMode="auto">
            <a:xfrm>
              <a:off x="5181600" y="4114800"/>
              <a:ext cx="436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R</a:t>
              </a:r>
              <a:r>
                <a:rPr lang="en-US" altLang="zh-CN" i="0" baseline="-25000"/>
                <a:t>3</a:t>
              </a:r>
              <a:endParaRPr lang="zh-CN" altLang="en-US" i="0" baseline="-25000"/>
            </a:p>
          </p:txBody>
        </p:sp>
        <p:sp>
          <p:nvSpPr>
            <p:cNvPr id="35867" name="矩形 26"/>
            <p:cNvSpPr>
              <a:spLocks noChangeArrowheads="1"/>
            </p:cNvSpPr>
            <p:nvPr/>
          </p:nvSpPr>
          <p:spPr bwMode="auto">
            <a:xfrm>
              <a:off x="6248400" y="2819400"/>
              <a:ext cx="43633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0"/>
                <a:t>R</a:t>
              </a:r>
              <a:r>
                <a:rPr lang="en-US" altLang="zh-CN" i="0" baseline="-25000"/>
                <a:t>4</a:t>
              </a:r>
              <a:endParaRPr lang="zh-CN" altLang="en-US" i="0" baseline="-250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Procedure average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1:   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=1;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total.input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total.valid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=0; sum=0;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2: 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do while 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value[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 &lt;&gt;-999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3:        and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total.input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&lt;100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4:        increment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total.input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by 1;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5:     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value[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]&gt;=minimum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6:              and value[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]&lt;=maximum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7:     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then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increment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total.valid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by 1;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sum=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sum+value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8:        </a:t>
            </a:r>
            <a:r>
              <a:rPr lang="en-US" altLang="zh-CN" sz="2800" i="0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endif</a:t>
            </a:r>
            <a:endParaRPr lang="en-US" altLang="zh-CN" sz="2800" i="0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increment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by 1;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9:     </a:t>
            </a:r>
            <a:r>
              <a:rPr lang="en-US" altLang="zh-CN" sz="2800" i="0" dirty="0" err="1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enddo</a:t>
            </a:r>
            <a:endParaRPr lang="en-US" altLang="zh-CN" sz="2800" i="0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10: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total.valid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&gt;0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11: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then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average=sum/</a:t>
            </a:r>
            <a:r>
              <a:rPr lang="en-US" altLang="zh-CN" sz="2800" i="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total.valid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12:  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else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average=-999</a:t>
            </a:r>
          </a:p>
          <a:p>
            <a:pPr>
              <a:lnSpc>
                <a:spcPct val="95000"/>
              </a:lnSpc>
            </a:pP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13: </a:t>
            </a:r>
            <a:r>
              <a:rPr lang="en-US" altLang="zh-CN" sz="2800" i="0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end</a:t>
            </a:r>
            <a:r>
              <a:rPr lang="en-US" altLang="zh-CN" sz="2800" i="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average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4495800" y="457200"/>
            <a:ext cx="1371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162800" y="1371600"/>
            <a:ext cx="1676400" cy="4819781"/>
          </a:xfrm>
          <a:prstGeom prst="rect">
            <a:avLst/>
          </a:prstGeom>
          <a:solidFill>
            <a:srgbClr val="00B0F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i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计算不超过</a:t>
            </a:r>
            <a:r>
              <a:rPr lang="en-US" altLang="zh-CN" sz="3200" i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100</a:t>
            </a:r>
            <a:r>
              <a:rPr lang="zh-CN" altLang="en-US" sz="3200" i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个在规定值域内的有效数字的平均值。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Procedure average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1:    i=1; total.input=total.valid=0; sum=0;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2: 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do while 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value[i] &lt;&gt;-999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3:        and total.input&lt;100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4:        increment total.input by 1;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5:     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value[i]&gt;=minimum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6:              and value[i]&lt;=maximum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7:     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then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increment total.valid by 1;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      sum=sum+value[i];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8:     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endif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  increment i by 1;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9:  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enddo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10: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total.valid&gt;0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11: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then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average=sum/total.valid;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12:  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else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average=-999</a:t>
            </a:r>
          </a:p>
          <a:p>
            <a:pPr>
              <a:lnSpc>
                <a:spcPct val="95000"/>
              </a:lnSpc>
            </a:pP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13: </a:t>
            </a:r>
            <a:r>
              <a:rPr lang="en-US" altLang="zh-CN" sz="2800" i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end</a:t>
            </a:r>
            <a:r>
              <a:rPr lang="en-US" altLang="zh-CN" sz="2800" i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average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4495800" y="457200"/>
            <a:ext cx="1371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4343400" y="457200"/>
            <a:ext cx="1371600" cy="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4953000" y="0"/>
            <a:ext cx="4267200" cy="6858000"/>
            <a:chOff x="3072" y="0"/>
            <a:chExt cx="2688" cy="4320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3079" y="0"/>
              <a:ext cx="2681" cy="432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32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895" name="Freeform 6"/>
            <p:cNvSpPr>
              <a:spLocks/>
            </p:cNvSpPr>
            <p:nvPr/>
          </p:nvSpPr>
          <p:spPr bwMode="auto">
            <a:xfrm>
              <a:off x="4848" y="864"/>
              <a:ext cx="864" cy="3264"/>
            </a:xfrm>
            <a:custGeom>
              <a:avLst/>
              <a:gdLst>
                <a:gd name="T0" fmla="*/ 0 w 864"/>
                <a:gd name="T1" fmla="*/ 3264 h 3264"/>
                <a:gd name="T2" fmla="*/ 624 w 864"/>
                <a:gd name="T3" fmla="*/ 2592 h 3264"/>
                <a:gd name="T4" fmla="*/ 768 w 864"/>
                <a:gd name="T5" fmla="*/ 816 h 3264"/>
                <a:gd name="T6" fmla="*/ 48 w 864"/>
                <a:gd name="T7" fmla="*/ 0 h 3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3264"/>
                <a:gd name="T14" fmla="*/ 864 w 864"/>
                <a:gd name="T15" fmla="*/ 3264 h 3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3264">
                  <a:moveTo>
                    <a:pt x="0" y="3264"/>
                  </a:moveTo>
                  <a:cubicBezTo>
                    <a:pt x="248" y="3132"/>
                    <a:pt x="496" y="3000"/>
                    <a:pt x="624" y="2592"/>
                  </a:cubicBezTo>
                  <a:cubicBezTo>
                    <a:pt x="752" y="2184"/>
                    <a:pt x="864" y="1248"/>
                    <a:pt x="768" y="816"/>
                  </a:cubicBezTo>
                  <a:cubicBezTo>
                    <a:pt x="672" y="384"/>
                    <a:pt x="168" y="136"/>
                    <a:pt x="48" y="0"/>
                  </a:cubicBezTo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896" name="Line 7"/>
            <p:cNvSpPr>
              <a:spLocks noChangeShapeType="1"/>
            </p:cNvSpPr>
            <p:nvPr/>
          </p:nvSpPr>
          <p:spPr bwMode="auto">
            <a:xfrm flipH="1" flipV="1">
              <a:off x="4698" y="1536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8"/>
            <p:cNvSpPr>
              <a:spLocks/>
            </p:cNvSpPr>
            <p:nvPr/>
          </p:nvSpPr>
          <p:spPr bwMode="auto">
            <a:xfrm>
              <a:off x="4506" y="144"/>
              <a:ext cx="362" cy="298"/>
            </a:xfrm>
            <a:custGeom>
              <a:avLst/>
              <a:gdLst>
                <a:gd name="T0" fmla="*/ 0 w 236"/>
                <a:gd name="T1" fmla="*/ 542 h 261"/>
                <a:gd name="T2" fmla="*/ 1877 w 236"/>
                <a:gd name="T3" fmla="*/ 271 h 261"/>
                <a:gd name="T4" fmla="*/ 6585 w 236"/>
                <a:gd name="T5" fmla="*/ 80 h 261"/>
                <a:gd name="T6" fmla="*/ 13053 w 236"/>
                <a:gd name="T7" fmla="*/ 0 h 261"/>
                <a:gd name="T8" fmla="*/ 19615 w 236"/>
                <a:gd name="T9" fmla="*/ 80 h 261"/>
                <a:gd name="T10" fmla="*/ 24220 w 236"/>
                <a:gd name="T11" fmla="*/ 271 h 261"/>
                <a:gd name="T12" fmla="*/ 26079 w 236"/>
                <a:gd name="T13" fmla="*/ 542 h 261"/>
                <a:gd name="T14" fmla="*/ 24220 w 236"/>
                <a:gd name="T15" fmla="*/ 853 h 261"/>
                <a:gd name="T16" fmla="*/ 19615 w 236"/>
                <a:gd name="T17" fmla="*/ 1041 h 261"/>
                <a:gd name="T18" fmla="*/ 13053 w 236"/>
                <a:gd name="T19" fmla="*/ 1122 h 261"/>
                <a:gd name="T20" fmla="*/ 6585 w 236"/>
                <a:gd name="T21" fmla="*/ 1041 h 261"/>
                <a:gd name="T22" fmla="*/ 1877 w 236"/>
                <a:gd name="T23" fmla="*/ 853 h 261"/>
                <a:gd name="T24" fmla="*/ 0 w 236"/>
                <a:gd name="T25" fmla="*/ 542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61"/>
                <a:gd name="T41" fmla="*/ 236 w 236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19" y="63"/>
                  </a:lnTo>
                  <a:lnTo>
                    <a:pt x="236" y="126"/>
                  </a:lnTo>
                  <a:lnTo>
                    <a:pt x="219" y="198"/>
                  </a:lnTo>
                  <a:lnTo>
                    <a:pt x="177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898" name="Rectangle 9"/>
            <p:cNvSpPr>
              <a:spLocks noChangeArrowheads="1"/>
            </p:cNvSpPr>
            <p:nvPr/>
          </p:nvSpPr>
          <p:spPr bwMode="auto">
            <a:xfrm>
              <a:off x="4642" y="192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1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899" name="Freeform 10"/>
            <p:cNvSpPr>
              <a:spLocks/>
            </p:cNvSpPr>
            <p:nvPr/>
          </p:nvSpPr>
          <p:spPr bwMode="auto">
            <a:xfrm>
              <a:off x="4506" y="672"/>
              <a:ext cx="384" cy="288"/>
            </a:xfrm>
            <a:custGeom>
              <a:avLst/>
              <a:gdLst>
                <a:gd name="T0" fmla="*/ 0 w 322"/>
                <a:gd name="T1" fmla="*/ 3744 h 207"/>
                <a:gd name="T2" fmla="*/ 123 w 322"/>
                <a:gd name="T3" fmla="*/ 2038 h 207"/>
                <a:gd name="T4" fmla="*/ 422 w 322"/>
                <a:gd name="T5" fmla="*/ 689 h 207"/>
                <a:gd name="T6" fmla="*/ 879 w 322"/>
                <a:gd name="T7" fmla="*/ 0 h 207"/>
                <a:gd name="T8" fmla="*/ 1357 w 322"/>
                <a:gd name="T9" fmla="*/ 0 h 207"/>
                <a:gd name="T10" fmla="*/ 1815 w 322"/>
                <a:gd name="T11" fmla="*/ 689 h 207"/>
                <a:gd name="T12" fmla="*/ 2120 w 322"/>
                <a:gd name="T13" fmla="*/ 2038 h 207"/>
                <a:gd name="T14" fmla="*/ 2230 w 322"/>
                <a:gd name="T15" fmla="*/ 3744 h 207"/>
                <a:gd name="T16" fmla="*/ 2120 w 322"/>
                <a:gd name="T17" fmla="*/ 5432 h 207"/>
                <a:gd name="T18" fmla="*/ 1815 w 322"/>
                <a:gd name="T19" fmla="*/ 7143 h 207"/>
                <a:gd name="T20" fmla="*/ 1357 w 322"/>
                <a:gd name="T21" fmla="*/ 7834 h 207"/>
                <a:gd name="T22" fmla="*/ 879 w 322"/>
                <a:gd name="T23" fmla="*/ 7834 h 207"/>
                <a:gd name="T24" fmla="*/ 422 w 322"/>
                <a:gd name="T25" fmla="*/ 7143 h 207"/>
                <a:gd name="T26" fmla="*/ 123 w 322"/>
                <a:gd name="T27" fmla="*/ 5432 h 207"/>
                <a:gd name="T28" fmla="*/ 0 w 322"/>
                <a:gd name="T29" fmla="*/ 3744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2"/>
                <a:gd name="T46" fmla="*/ 0 h 207"/>
                <a:gd name="T47" fmla="*/ 322 w 32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2" h="207">
                  <a:moveTo>
                    <a:pt x="0" y="99"/>
                  </a:moveTo>
                  <a:lnTo>
                    <a:pt x="17" y="54"/>
                  </a:lnTo>
                  <a:lnTo>
                    <a:pt x="60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5" y="54"/>
                  </a:lnTo>
                  <a:lnTo>
                    <a:pt x="322" y="99"/>
                  </a:lnTo>
                  <a:lnTo>
                    <a:pt x="305" y="144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60" y="189"/>
                  </a:lnTo>
                  <a:lnTo>
                    <a:pt x="17" y="144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00" name="Rectangle 11"/>
            <p:cNvSpPr>
              <a:spLocks noChangeArrowheads="1"/>
            </p:cNvSpPr>
            <p:nvPr/>
          </p:nvSpPr>
          <p:spPr bwMode="auto">
            <a:xfrm>
              <a:off x="4563" y="720"/>
              <a:ext cx="23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2000">
                  <a:solidFill>
                    <a:srgbClr val="FFFF00"/>
                  </a:solidFill>
                  <a:latin typeface="宋体" charset="-122"/>
                </a:rPr>
                <a:t> </a:t>
              </a:r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2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 flipV="1">
              <a:off x="4692" y="432"/>
              <a:ext cx="6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13"/>
            <p:cNvSpPr>
              <a:spLocks/>
            </p:cNvSpPr>
            <p:nvPr/>
          </p:nvSpPr>
          <p:spPr bwMode="auto">
            <a:xfrm>
              <a:off x="4506" y="1824"/>
              <a:ext cx="384" cy="339"/>
            </a:xfrm>
            <a:custGeom>
              <a:avLst/>
              <a:gdLst>
                <a:gd name="T0" fmla="*/ 0 w 321"/>
                <a:gd name="T1" fmla="*/ 24570 h 207"/>
                <a:gd name="T2" fmla="*/ 123 w 321"/>
                <a:gd name="T3" fmla="*/ 12193 h 207"/>
                <a:gd name="T4" fmla="*/ 428 w 321"/>
                <a:gd name="T5" fmla="*/ 3970 h 207"/>
                <a:gd name="T6" fmla="*/ 914 w 321"/>
                <a:gd name="T7" fmla="*/ 0 h 207"/>
                <a:gd name="T8" fmla="*/ 1402 w 321"/>
                <a:gd name="T9" fmla="*/ 0 h 207"/>
                <a:gd name="T10" fmla="*/ 1876 w 321"/>
                <a:gd name="T11" fmla="*/ 3970 h 207"/>
                <a:gd name="T12" fmla="*/ 2181 w 321"/>
                <a:gd name="T13" fmla="*/ 12193 h 207"/>
                <a:gd name="T14" fmla="*/ 2303 w 321"/>
                <a:gd name="T15" fmla="*/ 24570 h 207"/>
                <a:gd name="T16" fmla="*/ 2181 w 321"/>
                <a:gd name="T17" fmla="*/ 34824 h 207"/>
                <a:gd name="T18" fmla="*/ 1876 w 321"/>
                <a:gd name="T19" fmla="*/ 43056 h 207"/>
                <a:gd name="T20" fmla="*/ 1402 w 321"/>
                <a:gd name="T21" fmla="*/ 47051 h 207"/>
                <a:gd name="T22" fmla="*/ 914 w 321"/>
                <a:gd name="T23" fmla="*/ 47051 h 207"/>
                <a:gd name="T24" fmla="*/ 428 w 321"/>
                <a:gd name="T25" fmla="*/ 43056 h 207"/>
                <a:gd name="T26" fmla="*/ 123 w 321"/>
                <a:gd name="T27" fmla="*/ 34824 h 207"/>
                <a:gd name="T28" fmla="*/ 0 w 321"/>
                <a:gd name="T29" fmla="*/ 24570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1"/>
                <a:gd name="T46" fmla="*/ 0 h 207"/>
                <a:gd name="T47" fmla="*/ 321 w 321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1" h="207">
                  <a:moveTo>
                    <a:pt x="0" y="108"/>
                  </a:moveTo>
                  <a:lnTo>
                    <a:pt x="17" y="54"/>
                  </a:lnTo>
                  <a:lnTo>
                    <a:pt x="59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4" y="54"/>
                  </a:lnTo>
                  <a:lnTo>
                    <a:pt x="321" y="108"/>
                  </a:lnTo>
                  <a:lnTo>
                    <a:pt x="304" y="153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59" y="189"/>
                  </a:lnTo>
                  <a:lnTo>
                    <a:pt x="17" y="15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03" name="Rectangle 14"/>
            <p:cNvSpPr>
              <a:spLocks noChangeArrowheads="1"/>
            </p:cNvSpPr>
            <p:nvPr/>
          </p:nvSpPr>
          <p:spPr bwMode="auto">
            <a:xfrm>
              <a:off x="4667" y="1872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4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04" name="Line 15"/>
            <p:cNvSpPr>
              <a:spLocks noChangeShapeType="1"/>
            </p:cNvSpPr>
            <p:nvPr/>
          </p:nvSpPr>
          <p:spPr bwMode="auto">
            <a:xfrm flipV="1">
              <a:off x="3840" y="864"/>
              <a:ext cx="666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16"/>
            <p:cNvSpPr>
              <a:spLocks/>
            </p:cNvSpPr>
            <p:nvPr/>
          </p:nvSpPr>
          <p:spPr bwMode="auto">
            <a:xfrm>
              <a:off x="3270" y="1953"/>
              <a:ext cx="375" cy="289"/>
            </a:xfrm>
            <a:custGeom>
              <a:avLst/>
              <a:gdLst>
                <a:gd name="T0" fmla="*/ 0 w 245"/>
                <a:gd name="T1" fmla="*/ 568 h 252"/>
                <a:gd name="T2" fmla="*/ 1823 w 245"/>
                <a:gd name="T3" fmla="*/ 284 h 252"/>
                <a:gd name="T4" fmla="*/ 7280 w 245"/>
                <a:gd name="T5" fmla="*/ 83 h 252"/>
                <a:gd name="T6" fmla="*/ 13693 w 245"/>
                <a:gd name="T7" fmla="*/ 0 h 252"/>
                <a:gd name="T8" fmla="*/ 20097 w 245"/>
                <a:gd name="T9" fmla="*/ 83 h 252"/>
                <a:gd name="T10" fmla="*/ 24620 w 245"/>
                <a:gd name="T11" fmla="*/ 284 h 252"/>
                <a:gd name="T12" fmla="*/ 26478 w 245"/>
                <a:gd name="T13" fmla="*/ 568 h 252"/>
                <a:gd name="T14" fmla="*/ 24620 w 245"/>
                <a:gd name="T15" fmla="*/ 854 h 252"/>
                <a:gd name="T16" fmla="*/ 20097 w 245"/>
                <a:gd name="T17" fmla="*/ 1052 h 252"/>
                <a:gd name="T18" fmla="*/ 13693 w 245"/>
                <a:gd name="T19" fmla="*/ 1137 h 252"/>
                <a:gd name="T20" fmla="*/ 7280 w 245"/>
                <a:gd name="T21" fmla="*/ 1052 h 252"/>
                <a:gd name="T22" fmla="*/ 1823 w 245"/>
                <a:gd name="T23" fmla="*/ 854 h 252"/>
                <a:gd name="T24" fmla="*/ 0 w 245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5"/>
                <a:gd name="T40" fmla="*/ 0 h 252"/>
                <a:gd name="T41" fmla="*/ 245 w 245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5" h="252">
                  <a:moveTo>
                    <a:pt x="0" y="126"/>
                  </a:moveTo>
                  <a:lnTo>
                    <a:pt x="17" y="63"/>
                  </a:lnTo>
                  <a:lnTo>
                    <a:pt x="67" y="18"/>
                  </a:lnTo>
                  <a:lnTo>
                    <a:pt x="127" y="0"/>
                  </a:lnTo>
                  <a:lnTo>
                    <a:pt x="186" y="18"/>
                  </a:lnTo>
                  <a:lnTo>
                    <a:pt x="228" y="63"/>
                  </a:lnTo>
                  <a:lnTo>
                    <a:pt x="245" y="126"/>
                  </a:lnTo>
                  <a:lnTo>
                    <a:pt x="228" y="189"/>
                  </a:lnTo>
                  <a:lnTo>
                    <a:pt x="186" y="234"/>
                  </a:lnTo>
                  <a:lnTo>
                    <a:pt x="127" y="252"/>
                  </a:lnTo>
                  <a:lnTo>
                    <a:pt x="67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06" name="Rectangle 17"/>
            <p:cNvSpPr>
              <a:spLocks noChangeArrowheads="1"/>
            </p:cNvSpPr>
            <p:nvPr/>
          </p:nvSpPr>
          <p:spPr bwMode="auto">
            <a:xfrm>
              <a:off x="3366" y="201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12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07" name="Freeform 18"/>
            <p:cNvSpPr>
              <a:spLocks/>
            </p:cNvSpPr>
            <p:nvPr/>
          </p:nvSpPr>
          <p:spPr bwMode="auto">
            <a:xfrm>
              <a:off x="4008" y="1953"/>
              <a:ext cx="360" cy="289"/>
            </a:xfrm>
            <a:custGeom>
              <a:avLst/>
              <a:gdLst>
                <a:gd name="T0" fmla="*/ 0 w 236"/>
                <a:gd name="T1" fmla="*/ 568 h 252"/>
                <a:gd name="T2" fmla="*/ 1792 w 236"/>
                <a:gd name="T3" fmla="*/ 284 h 252"/>
                <a:gd name="T4" fmla="*/ 6134 w 236"/>
                <a:gd name="T5" fmla="*/ 83 h 252"/>
                <a:gd name="T6" fmla="*/ 12281 w 236"/>
                <a:gd name="T7" fmla="*/ 0 h 252"/>
                <a:gd name="T8" fmla="*/ 18409 w 236"/>
                <a:gd name="T9" fmla="*/ 83 h 252"/>
                <a:gd name="T10" fmla="*/ 23751 w 236"/>
                <a:gd name="T11" fmla="*/ 284 h 252"/>
                <a:gd name="T12" fmla="*/ 24549 w 236"/>
                <a:gd name="T13" fmla="*/ 568 h 252"/>
                <a:gd name="T14" fmla="*/ 23751 w 236"/>
                <a:gd name="T15" fmla="*/ 854 h 252"/>
                <a:gd name="T16" fmla="*/ 18409 w 236"/>
                <a:gd name="T17" fmla="*/ 1052 h 252"/>
                <a:gd name="T18" fmla="*/ 12281 w 236"/>
                <a:gd name="T19" fmla="*/ 1137 h 252"/>
                <a:gd name="T20" fmla="*/ 6134 w 236"/>
                <a:gd name="T21" fmla="*/ 1052 h 252"/>
                <a:gd name="T22" fmla="*/ 1792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28" y="63"/>
                  </a:lnTo>
                  <a:lnTo>
                    <a:pt x="236" y="126"/>
                  </a:lnTo>
                  <a:lnTo>
                    <a:pt x="228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08" name="Rectangle 19"/>
            <p:cNvSpPr>
              <a:spLocks noChangeArrowheads="1"/>
            </p:cNvSpPr>
            <p:nvPr/>
          </p:nvSpPr>
          <p:spPr bwMode="auto">
            <a:xfrm>
              <a:off x="4087" y="201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11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09" name="Freeform 20"/>
            <p:cNvSpPr>
              <a:spLocks/>
            </p:cNvSpPr>
            <p:nvPr/>
          </p:nvSpPr>
          <p:spPr bwMode="auto">
            <a:xfrm>
              <a:off x="3645" y="2437"/>
              <a:ext cx="363" cy="299"/>
            </a:xfrm>
            <a:custGeom>
              <a:avLst/>
              <a:gdLst>
                <a:gd name="T0" fmla="*/ 0 w 237"/>
                <a:gd name="T1" fmla="*/ 560 h 261"/>
                <a:gd name="T2" fmla="*/ 1830 w 237"/>
                <a:gd name="T3" fmla="*/ 281 h 261"/>
                <a:gd name="T4" fmla="*/ 6388 w 237"/>
                <a:gd name="T5" fmla="*/ 81 h 261"/>
                <a:gd name="T6" fmla="*/ 12828 w 237"/>
                <a:gd name="T7" fmla="*/ 0 h 261"/>
                <a:gd name="T8" fmla="*/ 19377 w 237"/>
                <a:gd name="T9" fmla="*/ 81 h 261"/>
                <a:gd name="T10" fmla="*/ 23924 w 237"/>
                <a:gd name="T11" fmla="*/ 281 h 261"/>
                <a:gd name="T12" fmla="*/ 25810 w 237"/>
                <a:gd name="T13" fmla="*/ 560 h 261"/>
                <a:gd name="T14" fmla="*/ 23924 w 237"/>
                <a:gd name="T15" fmla="*/ 884 h 261"/>
                <a:gd name="T16" fmla="*/ 19377 w 237"/>
                <a:gd name="T17" fmla="*/ 1081 h 261"/>
                <a:gd name="T18" fmla="*/ 12828 w 237"/>
                <a:gd name="T19" fmla="*/ 1166 h 261"/>
                <a:gd name="T20" fmla="*/ 6388 w 237"/>
                <a:gd name="T21" fmla="*/ 1081 h 261"/>
                <a:gd name="T22" fmla="*/ 1830 w 237"/>
                <a:gd name="T23" fmla="*/ 884 h 261"/>
                <a:gd name="T24" fmla="*/ 0 w 237"/>
                <a:gd name="T25" fmla="*/ 56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61"/>
                <a:gd name="T41" fmla="*/ 237 w 237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98"/>
                  </a:lnTo>
                  <a:lnTo>
                    <a:pt x="178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10" name="Rectangle 21"/>
            <p:cNvSpPr>
              <a:spLocks noChangeArrowheads="1"/>
            </p:cNvSpPr>
            <p:nvPr/>
          </p:nvSpPr>
          <p:spPr bwMode="auto">
            <a:xfrm>
              <a:off x="3749" y="249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13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11" name="Line 22"/>
            <p:cNvSpPr>
              <a:spLocks noChangeShapeType="1"/>
            </p:cNvSpPr>
            <p:nvPr/>
          </p:nvSpPr>
          <p:spPr bwMode="auto">
            <a:xfrm flipV="1">
              <a:off x="3456" y="1706"/>
              <a:ext cx="253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23"/>
            <p:cNvSpPr>
              <a:spLocks noChangeShapeType="1"/>
            </p:cNvSpPr>
            <p:nvPr/>
          </p:nvSpPr>
          <p:spPr bwMode="auto">
            <a:xfrm flipH="1" flipV="1">
              <a:off x="3942" y="1706"/>
              <a:ext cx="282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Freeform 24"/>
            <p:cNvSpPr>
              <a:spLocks/>
            </p:cNvSpPr>
            <p:nvPr/>
          </p:nvSpPr>
          <p:spPr bwMode="auto">
            <a:xfrm>
              <a:off x="3645" y="1469"/>
              <a:ext cx="363" cy="288"/>
            </a:xfrm>
            <a:custGeom>
              <a:avLst/>
              <a:gdLst>
                <a:gd name="T0" fmla="*/ 0 w 237"/>
                <a:gd name="T1" fmla="*/ 550 h 252"/>
                <a:gd name="T2" fmla="*/ 1830 w 237"/>
                <a:gd name="T3" fmla="*/ 272 h 252"/>
                <a:gd name="T4" fmla="*/ 6388 w 237"/>
                <a:gd name="T5" fmla="*/ 80 h 252"/>
                <a:gd name="T6" fmla="*/ 12828 w 237"/>
                <a:gd name="T7" fmla="*/ 0 h 252"/>
                <a:gd name="T8" fmla="*/ 19377 w 237"/>
                <a:gd name="T9" fmla="*/ 80 h 252"/>
                <a:gd name="T10" fmla="*/ 23924 w 237"/>
                <a:gd name="T11" fmla="*/ 272 h 252"/>
                <a:gd name="T12" fmla="*/ 25810 w 237"/>
                <a:gd name="T13" fmla="*/ 550 h 252"/>
                <a:gd name="T14" fmla="*/ 23924 w 237"/>
                <a:gd name="T15" fmla="*/ 822 h 252"/>
                <a:gd name="T16" fmla="*/ 19377 w 237"/>
                <a:gd name="T17" fmla="*/ 1015 h 252"/>
                <a:gd name="T18" fmla="*/ 12828 w 237"/>
                <a:gd name="T19" fmla="*/ 1095 h 252"/>
                <a:gd name="T20" fmla="*/ 6388 w 237"/>
                <a:gd name="T21" fmla="*/ 1015 h 252"/>
                <a:gd name="T22" fmla="*/ 1830 w 237"/>
                <a:gd name="T23" fmla="*/ 822 h 252"/>
                <a:gd name="T24" fmla="*/ 0 w 237"/>
                <a:gd name="T25" fmla="*/ 55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52"/>
                <a:gd name="T41" fmla="*/ 237 w 237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89"/>
                  </a:lnTo>
                  <a:lnTo>
                    <a:pt x="178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14" name="Rectangle 25"/>
            <p:cNvSpPr>
              <a:spLocks noChangeArrowheads="1"/>
            </p:cNvSpPr>
            <p:nvPr/>
          </p:nvSpPr>
          <p:spPr bwMode="auto">
            <a:xfrm>
              <a:off x="3702" y="153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10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15" name="Line 26"/>
            <p:cNvSpPr>
              <a:spLocks noChangeShapeType="1"/>
            </p:cNvSpPr>
            <p:nvPr/>
          </p:nvSpPr>
          <p:spPr bwMode="auto">
            <a:xfrm flipH="1" flipV="1">
              <a:off x="3465" y="2242"/>
              <a:ext cx="231" cy="2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27"/>
            <p:cNvSpPr>
              <a:spLocks noChangeShapeType="1"/>
            </p:cNvSpPr>
            <p:nvPr/>
          </p:nvSpPr>
          <p:spPr bwMode="auto">
            <a:xfrm flipV="1">
              <a:off x="3984" y="2242"/>
              <a:ext cx="204" cy="2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28"/>
            <p:cNvSpPr>
              <a:spLocks/>
            </p:cNvSpPr>
            <p:nvPr/>
          </p:nvSpPr>
          <p:spPr bwMode="auto">
            <a:xfrm>
              <a:off x="4506" y="2448"/>
              <a:ext cx="362" cy="289"/>
            </a:xfrm>
            <a:custGeom>
              <a:avLst/>
              <a:gdLst>
                <a:gd name="T0" fmla="*/ 0 w 236"/>
                <a:gd name="T1" fmla="*/ 568 h 252"/>
                <a:gd name="T2" fmla="*/ 1877 w 236"/>
                <a:gd name="T3" fmla="*/ 284 h 252"/>
                <a:gd name="T4" fmla="*/ 6585 w 236"/>
                <a:gd name="T5" fmla="*/ 38 h 252"/>
                <a:gd name="T6" fmla="*/ 13053 w 236"/>
                <a:gd name="T7" fmla="*/ 0 h 252"/>
                <a:gd name="T8" fmla="*/ 19615 w 236"/>
                <a:gd name="T9" fmla="*/ 38 h 252"/>
                <a:gd name="T10" fmla="*/ 24220 w 236"/>
                <a:gd name="T11" fmla="*/ 284 h 252"/>
                <a:gd name="T12" fmla="*/ 26079 w 236"/>
                <a:gd name="T13" fmla="*/ 568 h 252"/>
                <a:gd name="T14" fmla="*/ 24220 w 236"/>
                <a:gd name="T15" fmla="*/ 854 h 252"/>
                <a:gd name="T16" fmla="*/ 19615 w 236"/>
                <a:gd name="T17" fmla="*/ 1052 h 252"/>
                <a:gd name="T18" fmla="*/ 13053 w 236"/>
                <a:gd name="T19" fmla="*/ 1137 h 252"/>
                <a:gd name="T20" fmla="*/ 6585 w 236"/>
                <a:gd name="T21" fmla="*/ 1052 h 252"/>
                <a:gd name="T22" fmla="*/ 1877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9"/>
                  </a:lnTo>
                  <a:lnTo>
                    <a:pt x="118" y="0"/>
                  </a:lnTo>
                  <a:lnTo>
                    <a:pt x="177" y="9"/>
                  </a:lnTo>
                  <a:lnTo>
                    <a:pt x="219" y="63"/>
                  </a:lnTo>
                  <a:lnTo>
                    <a:pt x="236" y="126"/>
                  </a:lnTo>
                  <a:lnTo>
                    <a:pt x="219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18" name="Rectangle 29"/>
            <p:cNvSpPr>
              <a:spLocks noChangeArrowheads="1"/>
            </p:cNvSpPr>
            <p:nvPr/>
          </p:nvSpPr>
          <p:spPr bwMode="auto">
            <a:xfrm>
              <a:off x="4667" y="2496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5</a:t>
              </a:r>
            </a:p>
          </p:txBody>
        </p:sp>
        <p:sp>
          <p:nvSpPr>
            <p:cNvPr id="37919" name="Freeform 30"/>
            <p:cNvSpPr>
              <a:spLocks/>
            </p:cNvSpPr>
            <p:nvPr/>
          </p:nvSpPr>
          <p:spPr bwMode="auto">
            <a:xfrm>
              <a:off x="4506" y="1200"/>
              <a:ext cx="384" cy="336"/>
            </a:xfrm>
            <a:custGeom>
              <a:avLst/>
              <a:gdLst>
                <a:gd name="T0" fmla="*/ 0 w 322"/>
                <a:gd name="T1" fmla="*/ 20429 h 207"/>
                <a:gd name="T2" fmla="*/ 123 w 322"/>
                <a:gd name="T3" fmla="*/ 11192 h 207"/>
                <a:gd name="T4" fmla="*/ 422 w 322"/>
                <a:gd name="T5" fmla="*/ 3665 h 207"/>
                <a:gd name="T6" fmla="*/ 879 w 322"/>
                <a:gd name="T7" fmla="*/ 0 h 207"/>
                <a:gd name="T8" fmla="*/ 1357 w 322"/>
                <a:gd name="T9" fmla="*/ 0 h 207"/>
                <a:gd name="T10" fmla="*/ 1815 w 322"/>
                <a:gd name="T11" fmla="*/ 3665 h 207"/>
                <a:gd name="T12" fmla="*/ 2120 w 322"/>
                <a:gd name="T13" fmla="*/ 11192 h 207"/>
                <a:gd name="T14" fmla="*/ 2230 w 322"/>
                <a:gd name="T15" fmla="*/ 20429 h 207"/>
                <a:gd name="T16" fmla="*/ 2120 w 322"/>
                <a:gd name="T17" fmla="*/ 29742 h 207"/>
                <a:gd name="T18" fmla="*/ 1815 w 322"/>
                <a:gd name="T19" fmla="*/ 38952 h 207"/>
                <a:gd name="T20" fmla="*/ 1357 w 322"/>
                <a:gd name="T21" fmla="*/ 42672 h 207"/>
                <a:gd name="T22" fmla="*/ 879 w 322"/>
                <a:gd name="T23" fmla="*/ 42672 h 207"/>
                <a:gd name="T24" fmla="*/ 422 w 322"/>
                <a:gd name="T25" fmla="*/ 38952 h 207"/>
                <a:gd name="T26" fmla="*/ 123 w 322"/>
                <a:gd name="T27" fmla="*/ 29742 h 207"/>
                <a:gd name="T28" fmla="*/ 0 w 322"/>
                <a:gd name="T29" fmla="*/ 20429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2"/>
                <a:gd name="T46" fmla="*/ 0 h 207"/>
                <a:gd name="T47" fmla="*/ 322 w 32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2" h="207">
                  <a:moveTo>
                    <a:pt x="0" y="99"/>
                  </a:moveTo>
                  <a:lnTo>
                    <a:pt x="17" y="54"/>
                  </a:lnTo>
                  <a:lnTo>
                    <a:pt x="60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5" y="54"/>
                  </a:lnTo>
                  <a:lnTo>
                    <a:pt x="322" y="99"/>
                  </a:lnTo>
                  <a:lnTo>
                    <a:pt x="305" y="144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60" y="189"/>
                  </a:lnTo>
                  <a:lnTo>
                    <a:pt x="17" y="144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20" name="Line 31"/>
            <p:cNvSpPr>
              <a:spLocks noChangeShapeType="1"/>
            </p:cNvSpPr>
            <p:nvPr/>
          </p:nvSpPr>
          <p:spPr bwMode="auto">
            <a:xfrm flipV="1">
              <a:off x="4692" y="970"/>
              <a:ext cx="6" cy="2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Rectangle 32"/>
            <p:cNvSpPr>
              <a:spLocks noChangeArrowheads="1"/>
            </p:cNvSpPr>
            <p:nvPr/>
          </p:nvSpPr>
          <p:spPr bwMode="auto">
            <a:xfrm>
              <a:off x="4602" y="1238"/>
              <a:ext cx="197" cy="2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3</a:t>
              </a:r>
            </a:p>
          </p:txBody>
        </p:sp>
        <p:sp>
          <p:nvSpPr>
            <p:cNvPr id="37922" name="Line 33"/>
            <p:cNvSpPr>
              <a:spLocks noChangeShapeType="1"/>
            </p:cNvSpPr>
            <p:nvPr/>
          </p:nvSpPr>
          <p:spPr bwMode="auto">
            <a:xfrm flipV="1">
              <a:off x="4032" y="1440"/>
              <a:ext cx="528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34"/>
            <p:cNvSpPr>
              <a:spLocks noChangeShapeType="1"/>
            </p:cNvSpPr>
            <p:nvPr/>
          </p:nvSpPr>
          <p:spPr bwMode="auto">
            <a:xfrm flipH="1" flipV="1">
              <a:off x="4698" y="2160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35"/>
            <p:cNvSpPr>
              <a:spLocks/>
            </p:cNvSpPr>
            <p:nvPr/>
          </p:nvSpPr>
          <p:spPr bwMode="auto">
            <a:xfrm>
              <a:off x="3705" y="3600"/>
              <a:ext cx="375" cy="289"/>
            </a:xfrm>
            <a:custGeom>
              <a:avLst/>
              <a:gdLst>
                <a:gd name="T0" fmla="*/ 0 w 245"/>
                <a:gd name="T1" fmla="*/ 568 h 252"/>
                <a:gd name="T2" fmla="*/ 1823 w 245"/>
                <a:gd name="T3" fmla="*/ 284 h 252"/>
                <a:gd name="T4" fmla="*/ 7280 w 245"/>
                <a:gd name="T5" fmla="*/ 83 h 252"/>
                <a:gd name="T6" fmla="*/ 13693 w 245"/>
                <a:gd name="T7" fmla="*/ 0 h 252"/>
                <a:gd name="T8" fmla="*/ 20097 w 245"/>
                <a:gd name="T9" fmla="*/ 83 h 252"/>
                <a:gd name="T10" fmla="*/ 24620 w 245"/>
                <a:gd name="T11" fmla="*/ 284 h 252"/>
                <a:gd name="T12" fmla="*/ 26478 w 245"/>
                <a:gd name="T13" fmla="*/ 568 h 252"/>
                <a:gd name="T14" fmla="*/ 24620 w 245"/>
                <a:gd name="T15" fmla="*/ 854 h 252"/>
                <a:gd name="T16" fmla="*/ 20097 w 245"/>
                <a:gd name="T17" fmla="*/ 1052 h 252"/>
                <a:gd name="T18" fmla="*/ 13693 w 245"/>
                <a:gd name="T19" fmla="*/ 1137 h 252"/>
                <a:gd name="T20" fmla="*/ 7280 w 245"/>
                <a:gd name="T21" fmla="*/ 1052 h 252"/>
                <a:gd name="T22" fmla="*/ 1823 w 245"/>
                <a:gd name="T23" fmla="*/ 854 h 252"/>
                <a:gd name="T24" fmla="*/ 0 w 245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5"/>
                <a:gd name="T40" fmla="*/ 0 h 252"/>
                <a:gd name="T41" fmla="*/ 245 w 245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5" h="252">
                  <a:moveTo>
                    <a:pt x="0" y="126"/>
                  </a:moveTo>
                  <a:lnTo>
                    <a:pt x="17" y="63"/>
                  </a:lnTo>
                  <a:lnTo>
                    <a:pt x="67" y="18"/>
                  </a:lnTo>
                  <a:lnTo>
                    <a:pt x="127" y="0"/>
                  </a:lnTo>
                  <a:lnTo>
                    <a:pt x="186" y="18"/>
                  </a:lnTo>
                  <a:lnTo>
                    <a:pt x="228" y="63"/>
                  </a:lnTo>
                  <a:lnTo>
                    <a:pt x="245" y="126"/>
                  </a:lnTo>
                  <a:lnTo>
                    <a:pt x="228" y="189"/>
                  </a:lnTo>
                  <a:lnTo>
                    <a:pt x="186" y="234"/>
                  </a:lnTo>
                  <a:lnTo>
                    <a:pt x="127" y="252"/>
                  </a:lnTo>
                  <a:lnTo>
                    <a:pt x="67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25" name="Freeform 36"/>
            <p:cNvSpPr>
              <a:spLocks/>
            </p:cNvSpPr>
            <p:nvPr/>
          </p:nvSpPr>
          <p:spPr bwMode="auto">
            <a:xfrm>
              <a:off x="4875" y="3455"/>
              <a:ext cx="360" cy="289"/>
            </a:xfrm>
            <a:custGeom>
              <a:avLst/>
              <a:gdLst>
                <a:gd name="T0" fmla="*/ 0 w 236"/>
                <a:gd name="T1" fmla="*/ 568 h 252"/>
                <a:gd name="T2" fmla="*/ 1792 w 236"/>
                <a:gd name="T3" fmla="*/ 284 h 252"/>
                <a:gd name="T4" fmla="*/ 6134 w 236"/>
                <a:gd name="T5" fmla="*/ 83 h 252"/>
                <a:gd name="T6" fmla="*/ 12281 w 236"/>
                <a:gd name="T7" fmla="*/ 0 h 252"/>
                <a:gd name="T8" fmla="*/ 18409 w 236"/>
                <a:gd name="T9" fmla="*/ 83 h 252"/>
                <a:gd name="T10" fmla="*/ 23751 w 236"/>
                <a:gd name="T11" fmla="*/ 284 h 252"/>
                <a:gd name="T12" fmla="*/ 24549 w 236"/>
                <a:gd name="T13" fmla="*/ 568 h 252"/>
                <a:gd name="T14" fmla="*/ 23751 w 236"/>
                <a:gd name="T15" fmla="*/ 854 h 252"/>
                <a:gd name="T16" fmla="*/ 18409 w 236"/>
                <a:gd name="T17" fmla="*/ 1052 h 252"/>
                <a:gd name="T18" fmla="*/ 12281 w 236"/>
                <a:gd name="T19" fmla="*/ 1137 h 252"/>
                <a:gd name="T20" fmla="*/ 6134 w 236"/>
                <a:gd name="T21" fmla="*/ 1052 h 252"/>
                <a:gd name="T22" fmla="*/ 1792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28" y="63"/>
                  </a:lnTo>
                  <a:lnTo>
                    <a:pt x="236" y="126"/>
                  </a:lnTo>
                  <a:lnTo>
                    <a:pt x="228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26" name="Freeform 37"/>
            <p:cNvSpPr>
              <a:spLocks/>
            </p:cNvSpPr>
            <p:nvPr/>
          </p:nvSpPr>
          <p:spPr bwMode="auto">
            <a:xfrm>
              <a:off x="4512" y="3925"/>
              <a:ext cx="363" cy="299"/>
            </a:xfrm>
            <a:custGeom>
              <a:avLst/>
              <a:gdLst>
                <a:gd name="T0" fmla="*/ 0 w 237"/>
                <a:gd name="T1" fmla="*/ 560 h 261"/>
                <a:gd name="T2" fmla="*/ 1830 w 237"/>
                <a:gd name="T3" fmla="*/ 281 h 261"/>
                <a:gd name="T4" fmla="*/ 6388 w 237"/>
                <a:gd name="T5" fmla="*/ 81 h 261"/>
                <a:gd name="T6" fmla="*/ 12828 w 237"/>
                <a:gd name="T7" fmla="*/ 0 h 261"/>
                <a:gd name="T8" fmla="*/ 19377 w 237"/>
                <a:gd name="T9" fmla="*/ 81 h 261"/>
                <a:gd name="T10" fmla="*/ 23924 w 237"/>
                <a:gd name="T11" fmla="*/ 281 h 261"/>
                <a:gd name="T12" fmla="*/ 25810 w 237"/>
                <a:gd name="T13" fmla="*/ 560 h 261"/>
                <a:gd name="T14" fmla="*/ 23924 w 237"/>
                <a:gd name="T15" fmla="*/ 884 h 261"/>
                <a:gd name="T16" fmla="*/ 19377 w 237"/>
                <a:gd name="T17" fmla="*/ 1081 h 261"/>
                <a:gd name="T18" fmla="*/ 12828 w 237"/>
                <a:gd name="T19" fmla="*/ 1166 h 261"/>
                <a:gd name="T20" fmla="*/ 6388 w 237"/>
                <a:gd name="T21" fmla="*/ 1081 h 261"/>
                <a:gd name="T22" fmla="*/ 1830 w 237"/>
                <a:gd name="T23" fmla="*/ 884 h 261"/>
                <a:gd name="T24" fmla="*/ 0 w 237"/>
                <a:gd name="T25" fmla="*/ 56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61"/>
                <a:gd name="T41" fmla="*/ 237 w 237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98"/>
                  </a:lnTo>
                  <a:lnTo>
                    <a:pt x="178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27" name="Line 38"/>
            <p:cNvSpPr>
              <a:spLocks noChangeShapeType="1"/>
            </p:cNvSpPr>
            <p:nvPr/>
          </p:nvSpPr>
          <p:spPr bwMode="auto">
            <a:xfrm flipV="1">
              <a:off x="3936" y="3216"/>
              <a:ext cx="624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39"/>
            <p:cNvSpPr>
              <a:spLocks noChangeShapeType="1"/>
            </p:cNvSpPr>
            <p:nvPr/>
          </p:nvSpPr>
          <p:spPr bwMode="auto">
            <a:xfrm flipH="1" flipV="1">
              <a:off x="4809" y="3194"/>
              <a:ext cx="183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0"/>
            <p:cNvSpPr>
              <a:spLocks/>
            </p:cNvSpPr>
            <p:nvPr/>
          </p:nvSpPr>
          <p:spPr bwMode="auto">
            <a:xfrm>
              <a:off x="4512" y="2957"/>
              <a:ext cx="363" cy="288"/>
            </a:xfrm>
            <a:custGeom>
              <a:avLst/>
              <a:gdLst>
                <a:gd name="T0" fmla="*/ 0 w 237"/>
                <a:gd name="T1" fmla="*/ 550 h 252"/>
                <a:gd name="T2" fmla="*/ 1830 w 237"/>
                <a:gd name="T3" fmla="*/ 272 h 252"/>
                <a:gd name="T4" fmla="*/ 6388 w 237"/>
                <a:gd name="T5" fmla="*/ 80 h 252"/>
                <a:gd name="T6" fmla="*/ 12828 w 237"/>
                <a:gd name="T7" fmla="*/ 0 h 252"/>
                <a:gd name="T8" fmla="*/ 19377 w 237"/>
                <a:gd name="T9" fmla="*/ 80 h 252"/>
                <a:gd name="T10" fmla="*/ 23924 w 237"/>
                <a:gd name="T11" fmla="*/ 272 h 252"/>
                <a:gd name="T12" fmla="*/ 25810 w 237"/>
                <a:gd name="T13" fmla="*/ 550 h 252"/>
                <a:gd name="T14" fmla="*/ 23924 w 237"/>
                <a:gd name="T15" fmla="*/ 822 h 252"/>
                <a:gd name="T16" fmla="*/ 19377 w 237"/>
                <a:gd name="T17" fmla="*/ 1015 h 252"/>
                <a:gd name="T18" fmla="*/ 12828 w 237"/>
                <a:gd name="T19" fmla="*/ 1095 h 252"/>
                <a:gd name="T20" fmla="*/ 6388 w 237"/>
                <a:gd name="T21" fmla="*/ 1015 h 252"/>
                <a:gd name="T22" fmla="*/ 1830 w 237"/>
                <a:gd name="T23" fmla="*/ 822 h 252"/>
                <a:gd name="T24" fmla="*/ 0 w 237"/>
                <a:gd name="T25" fmla="*/ 55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52"/>
                <a:gd name="T41" fmla="*/ 237 w 237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89"/>
                  </a:lnTo>
                  <a:lnTo>
                    <a:pt x="178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7930" name="Line 41"/>
            <p:cNvSpPr>
              <a:spLocks noChangeShapeType="1"/>
            </p:cNvSpPr>
            <p:nvPr/>
          </p:nvSpPr>
          <p:spPr bwMode="auto">
            <a:xfrm flipH="1" flipV="1">
              <a:off x="3936" y="3888"/>
              <a:ext cx="576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42"/>
            <p:cNvSpPr>
              <a:spLocks noChangeShapeType="1"/>
            </p:cNvSpPr>
            <p:nvPr/>
          </p:nvSpPr>
          <p:spPr bwMode="auto">
            <a:xfrm flipV="1">
              <a:off x="4080" y="3648"/>
              <a:ext cx="816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Rectangle 43"/>
            <p:cNvSpPr>
              <a:spLocks noChangeArrowheads="1"/>
            </p:cNvSpPr>
            <p:nvPr/>
          </p:nvSpPr>
          <p:spPr bwMode="auto">
            <a:xfrm>
              <a:off x="3852" y="3648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8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33" name="Rectangle 44"/>
            <p:cNvSpPr>
              <a:spLocks noChangeArrowheads="1"/>
            </p:cNvSpPr>
            <p:nvPr/>
          </p:nvSpPr>
          <p:spPr bwMode="auto">
            <a:xfrm>
              <a:off x="5009" y="351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7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34" name="Rectangle 45"/>
            <p:cNvSpPr>
              <a:spLocks noChangeArrowheads="1"/>
            </p:cNvSpPr>
            <p:nvPr/>
          </p:nvSpPr>
          <p:spPr bwMode="auto">
            <a:xfrm>
              <a:off x="4634" y="398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9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35" name="Rectangle 46"/>
            <p:cNvSpPr>
              <a:spLocks noChangeArrowheads="1"/>
            </p:cNvSpPr>
            <p:nvPr/>
          </p:nvSpPr>
          <p:spPr bwMode="auto">
            <a:xfrm>
              <a:off x="4634" y="301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FFFF00"/>
                  </a:solidFill>
                  <a:latin typeface="宋体" charset="-122"/>
                </a:rPr>
                <a:t>6</a:t>
              </a:r>
              <a:endParaRPr lang="en-US" altLang="zh-CN" sz="20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7936" name="Line 47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48"/>
            <p:cNvSpPr>
              <a:spLocks noChangeShapeType="1"/>
            </p:cNvSpPr>
            <p:nvPr/>
          </p:nvSpPr>
          <p:spPr bwMode="auto">
            <a:xfrm flipH="1">
              <a:off x="3840" y="2592"/>
              <a:ext cx="672" cy="105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Rectangle 49"/>
            <p:cNvSpPr>
              <a:spLocks noChangeArrowheads="1"/>
            </p:cNvSpPr>
            <p:nvPr/>
          </p:nvSpPr>
          <p:spPr bwMode="auto">
            <a:xfrm>
              <a:off x="3360" y="144"/>
              <a:ext cx="1008" cy="672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第一步</a:t>
              </a:r>
            </a:p>
            <a:p>
              <a:pPr eaLnBrk="0" hangingPunct="0"/>
              <a:r>
                <a:rPr lang="zh-CN" altLang="en-US" sz="32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画流图</a:t>
              </a:r>
            </a:p>
          </p:txBody>
        </p:sp>
        <p:sp>
          <p:nvSpPr>
            <p:cNvPr id="37939" name="Text Box 50"/>
            <p:cNvSpPr txBox="1">
              <a:spLocks noChangeArrowheads="1"/>
            </p:cNvSpPr>
            <p:nvPr/>
          </p:nvSpPr>
          <p:spPr bwMode="auto">
            <a:xfrm>
              <a:off x="3720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=-999</a:t>
              </a:r>
            </a:p>
          </p:txBody>
        </p:sp>
        <p:sp>
          <p:nvSpPr>
            <p:cNvPr id="37940" name="Text Box 51"/>
            <p:cNvSpPr txBox="1">
              <a:spLocks noChangeArrowheads="1"/>
            </p:cNvSpPr>
            <p:nvPr/>
          </p:nvSpPr>
          <p:spPr bwMode="auto">
            <a:xfrm>
              <a:off x="3929" y="12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i=100</a:t>
              </a:r>
            </a:p>
          </p:txBody>
        </p:sp>
        <p:sp>
          <p:nvSpPr>
            <p:cNvPr id="37941" name="Rectangle 52"/>
            <p:cNvSpPr>
              <a:spLocks noChangeArrowheads="1"/>
            </p:cNvSpPr>
            <p:nvPr/>
          </p:nvSpPr>
          <p:spPr bwMode="auto">
            <a:xfrm>
              <a:off x="4848" y="3120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&lt;=max</a:t>
              </a:r>
            </a:p>
          </p:txBody>
        </p:sp>
        <p:sp>
          <p:nvSpPr>
            <p:cNvPr id="37942" name="Rectangle 53"/>
            <p:cNvSpPr>
              <a:spLocks noChangeArrowheads="1"/>
            </p:cNvSpPr>
            <p:nvPr/>
          </p:nvSpPr>
          <p:spPr bwMode="auto">
            <a:xfrm>
              <a:off x="4656" y="3648"/>
              <a:ext cx="9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sum</a:t>
              </a:r>
              <a:r>
                <a:rPr lang="zh-CN" altLang="en-US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有效值</a:t>
              </a:r>
            </a:p>
          </p:txBody>
        </p:sp>
        <p:sp>
          <p:nvSpPr>
            <p:cNvPr id="37943" name="Rectangle 54"/>
            <p:cNvSpPr>
              <a:spLocks noChangeArrowheads="1"/>
            </p:cNvSpPr>
            <p:nvPr/>
          </p:nvSpPr>
          <p:spPr bwMode="auto">
            <a:xfrm>
              <a:off x="3749" y="2784"/>
              <a:ext cx="6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&lt;=min</a:t>
              </a:r>
            </a:p>
          </p:txBody>
        </p:sp>
        <p:sp>
          <p:nvSpPr>
            <p:cNvPr id="37944" name="Rectangle 55"/>
            <p:cNvSpPr>
              <a:spLocks noChangeArrowheads="1"/>
            </p:cNvSpPr>
            <p:nvPr/>
          </p:nvSpPr>
          <p:spPr bwMode="auto">
            <a:xfrm>
              <a:off x="4058" y="1632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&gt;0</a:t>
              </a:r>
            </a:p>
          </p:txBody>
        </p:sp>
        <p:sp>
          <p:nvSpPr>
            <p:cNvPr id="37945" name="Text Box 56"/>
            <p:cNvSpPr txBox="1">
              <a:spLocks noChangeArrowheads="1"/>
            </p:cNvSpPr>
            <p:nvPr/>
          </p:nvSpPr>
          <p:spPr bwMode="auto">
            <a:xfrm>
              <a:off x="4752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&lt;&gt;-999</a:t>
              </a:r>
            </a:p>
          </p:txBody>
        </p:sp>
        <p:sp>
          <p:nvSpPr>
            <p:cNvPr id="37946" name="Rectangle 57"/>
            <p:cNvSpPr>
              <a:spLocks noChangeArrowheads="1"/>
            </p:cNvSpPr>
            <p:nvPr/>
          </p:nvSpPr>
          <p:spPr bwMode="auto">
            <a:xfrm>
              <a:off x="4730" y="1488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i&lt;100</a:t>
              </a:r>
            </a:p>
          </p:txBody>
        </p:sp>
        <p:sp>
          <p:nvSpPr>
            <p:cNvPr id="37947" name="Rectangle 58"/>
            <p:cNvSpPr>
              <a:spLocks noChangeArrowheads="1"/>
            </p:cNvSpPr>
            <p:nvPr/>
          </p:nvSpPr>
          <p:spPr bwMode="auto">
            <a:xfrm>
              <a:off x="4704" y="2688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&gt;=min</a:t>
              </a:r>
            </a:p>
          </p:txBody>
        </p:sp>
        <p:sp>
          <p:nvSpPr>
            <p:cNvPr id="37948" name="Rectangle 59"/>
            <p:cNvSpPr>
              <a:spLocks noChangeArrowheads="1"/>
            </p:cNvSpPr>
            <p:nvPr/>
          </p:nvSpPr>
          <p:spPr bwMode="auto">
            <a:xfrm>
              <a:off x="4080" y="3120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&gt;max</a:t>
              </a:r>
            </a:p>
          </p:txBody>
        </p:sp>
        <p:sp>
          <p:nvSpPr>
            <p:cNvPr id="37949" name="Text Box 60"/>
            <p:cNvSpPr txBox="1">
              <a:spLocks noChangeArrowheads="1"/>
            </p:cNvSpPr>
            <p:nvPr/>
          </p:nvSpPr>
          <p:spPr bwMode="auto">
            <a:xfrm>
              <a:off x="3072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=-999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F83AF9E-C84D-4AB7-9635-89B93649AC20}" type="slidenum">
              <a:rPr lang="en-US" altLang="zh-CN" smtClean="0">
                <a:ea typeface="宋体" charset="-122"/>
              </a:rPr>
              <a:pPr/>
              <a:t>63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495800" y="990600"/>
            <a:ext cx="4267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i="0">
                <a:ea typeface="楷体_GB2312" pitchFamily="49" charset="-122"/>
              </a:rPr>
              <a:t>  </a:t>
            </a:r>
            <a:r>
              <a:rPr lang="zh-CN" altLang="en-US" sz="2800" b="1" i="0" smtClean="0">
                <a:solidFill>
                  <a:srgbClr val="0000FF"/>
                </a:solidFill>
                <a:ea typeface="楷体_GB2312" pitchFamily="49" charset="-122"/>
              </a:rPr>
              <a:t>圈复杂度</a:t>
            </a:r>
            <a:r>
              <a:rPr lang="en-US" altLang="zh-CN" sz="2800" b="1" i="0" smtClean="0">
                <a:solidFill>
                  <a:srgbClr val="0000FF"/>
                </a:solidFill>
                <a:ea typeface="楷体_GB2312" pitchFamily="49" charset="-122"/>
              </a:rPr>
              <a:t>V(G)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i="0" smtClean="0">
                <a:ea typeface="楷体_GB2312" pitchFamily="49" charset="-122"/>
              </a:rPr>
              <a:t>  V(G) = E-N+2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i="0">
                <a:ea typeface="楷体_GB2312" pitchFamily="49" charset="-122"/>
              </a:rPr>
              <a:t> </a:t>
            </a:r>
            <a:r>
              <a:rPr lang="en-US" altLang="zh-CN" sz="2800" i="0" smtClean="0">
                <a:ea typeface="楷体_GB2312" pitchFamily="49" charset="-122"/>
              </a:rPr>
              <a:t>          = 17-13+2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800" i="0">
                <a:ea typeface="楷体_GB2312" pitchFamily="49" charset="-122"/>
              </a:rPr>
              <a:t> </a:t>
            </a:r>
            <a:r>
              <a:rPr lang="en-US" altLang="zh-CN" sz="2800" i="0" smtClean="0">
                <a:ea typeface="楷体_GB2312" pitchFamily="49" charset="-122"/>
              </a:rPr>
              <a:t>          =6</a:t>
            </a:r>
          </a:p>
          <a:p>
            <a:pPr eaLnBrk="0" hangingPunct="0">
              <a:spcBef>
                <a:spcPct val="50000"/>
              </a:spcBef>
            </a:pPr>
            <a:endParaRPr lang="zh-CN" altLang="en-US" sz="2800" i="0">
              <a:ea typeface="楷体_GB2312" pitchFamily="49" charset="-122"/>
            </a:endParaRP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343400" y="152400"/>
            <a:ext cx="4541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i="0" smtClean="0">
                <a:latin typeface="+mj-lt"/>
                <a:ea typeface="+mj-ea"/>
                <a:cs typeface="+mj-cs"/>
              </a:rPr>
              <a:t>第二步 计算圈复杂度</a:t>
            </a:r>
            <a:endParaRPr lang="zh-CN" altLang="en-US" sz="3200" b="1" i="0"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3072" y="0"/>
            <a:chExt cx="2688" cy="4320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3079" y="0"/>
              <a:ext cx="2681" cy="432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32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19" name="Freeform 6"/>
            <p:cNvSpPr>
              <a:spLocks/>
            </p:cNvSpPr>
            <p:nvPr/>
          </p:nvSpPr>
          <p:spPr bwMode="auto">
            <a:xfrm>
              <a:off x="4848" y="864"/>
              <a:ext cx="864" cy="3264"/>
            </a:xfrm>
            <a:custGeom>
              <a:avLst/>
              <a:gdLst>
                <a:gd name="T0" fmla="*/ 0 w 864"/>
                <a:gd name="T1" fmla="*/ 3264 h 3264"/>
                <a:gd name="T2" fmla="*/ 624 w 864"/>
                <a:gd name="T3" fmla="*/ 2592 h 3264"/>
                <a:gd name="T4" fmla="*/ 768 w 864"/>
                <a:gd name="T5" fmla="*/ 816 h 3264"/>
                <a:gd name="T6" fmla="*/ 48 w 864"/>
                <a:gd name="T7" fmla="*/ 0 h 3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3264"/>
                <a:gd name="T14" fmla="*/ 864 w 864"/>
                <a:gd name="T15" fmla="*/ 3264 h 3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3264">
                  <a:moveTo>
                    <a:pt x="0" y="3264"/>
                  </a:moveTo>
                  <a:cubicBezTo>
                    <a:pt x="248" y="3132"/>
                    <a:pt x="496" y="3000"/>
                    <a:pt x="624" y="2592"/>
                  </a:cubicBezTo>
                  <a:cubicBezTo>
                    <a:pt x="752" y="2184"/>
                    <a:pt x="864" y="1248"/>
                    <a:pt x="768" y="816"/>
                  </a:cubicBezTo>
                  <a:cubicBezTo>
                    <a:pt x="672" y="384"/>
                    <a:pt x="168" y="136"/>
                    <a:pt x="48" y="0"/>
                  </a:cubicBezTo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 flipH="1" flipV="1">
              <a:off x="4698" y="1536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Freeform 8"/>
            <p:cNvSpPr>
              <a:spLocks/>
            </p:cNvSpPr>
            <p:nvPr/>
          </p:nvSpPr>
          <p:spPr bwMode="auto">
            <a:xfrm>
              <a:off x="4506" y="144"/>
              <a:ext cx="362" cy="298"/>
            </a:xfrm>
            <a:custGeom>
              <a:avLst/>
              <a:gdLst>
                <a:gd name="T0" fmla="*/ 0 w 236"/>
                <a:gd name="T1" fmla="*/ 542 h 261"/>
                <a:gd name="T2" fmla="*/ 1877 w 236"/>
                <a:gd name="T3" fmla="*/ 271 h 261"/>
                <a:gd name="T4" fmla="*/ 6585 w 236"/>
                <a:gd name="T5" fmla="*/ 80 h 261"/>
                <a:gd name="T6" fmla="*/ 13053 w 236"/>
                <a:gd name="T7" fmla="*/ 0 h 261"/>
                <a:gd name="T8" fmla="*/ 19615 w 236"/>
                <a:gd name="T9" fmla="*/ 80 h 261"/>
                <a:gd name="T10" fmla="*/ 24220 w 236"/>
                <a:gd name="T11" fmla="*/ 271 h 261"/>
                <a:gd name="T12" fmla="*/ 26079 w 236"/>
                <a:gd name="T13" fmla="*/ 542 h 261"/>
                <a:gd name="T14" fmla="*/ 24220 w 236"/>
                <a:gd name="T15" fmla="*/ 853 h 261"/>
                <a:gd name="T16" fmla="*/ 19615 w 236"/>
                <a:gd name="T17" fmla="*/ 1041 h 261"/>
                <a:gd name="T18" fmla="*/ 13053 w 236"/>
                <a:gd name="T19" fmla="*/ 1122 h 261"/>
                <a:gd name="T20" fmla="*/ 6585 w 236"/>
                <a:gd name="T21" fmla="*/ 1041 h 261"/>
                <a:gd name="T22" fmla="*/ 1877 w 236"/>
                <a:gd name="T23" fmla="*/ 853 h 261"/>
                <a:gd name="T24" fmla="*/ 0 w 236"/>
                <a:gd name="T25" fmla="*/ 542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61"/>
                <a:gd name="T41" fmla="*/ 236 w 236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19" y="63"/>
                  </a:lnTo>
                  <a:lnTo>
                    <a:pt x="236" y="126"/>
                  </a:lnTo>
                  <a:lnTo>
                    <a:pt x="219" y="198"/>
                  </a:lnTo>
                  <a:lnTo>
                    <a:pt x="177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4642" y="192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23" name="Freeform 10"/>
            <p:cNvSpPr>
              <a:spLocks/>
            </p:cNvSpPr>
            <p:nvPr/>
          </p:nvSpPr>
          <p:spPr bwMode="auto">
            <a:xfrm>
              <a:off x="4506" y="672"/>
              <a:ext cx="384" cy="288"/>
            </a:xfrm>
            <a:custGeom>
              <a:avLst/>
              <a:gdLst>
                <a:gd name="T0" fmla="*/ 0 w 322"/>
                <a:gd name="T1" fmla="*/ 3744 h 207"/>
                <a:gd name="T2" fmla="*/ 123 w 322"/>
                <a:gd name="T3" fmla="*/ 2038 h 207"/>
                <a:gd name="T4" fmla="*/ 422 w 322"/>
                <a:gd name="T5" fmla="*/ 689 h 207"/>
                <a:gd name="T6" fmla="*/ 879 w 322"/>
                <a:gd name="T7" fmla="*/ 0 h 207"/>
                <a:gd name="T8" fmla="*/ 1357 w 322"/>
                <a:gd name="T9" fmla="*/ 0 h 207"/>
                <a:gd name="T10" fmla="*/ 1815 w 322"/>
                <a:gd name="T11" fmla="*/ 689 h 207"/>
                <a:gd name="T12" fmla="*/ 2120 w 322"/>
                <a:gd name="T13" fmla="*/ 2038 h 207"/>
                <a:gd name="T14" fmla="*/ 2230 w 322"/>
                <a:gd name="T15" fmla="*/ 3744 h 207"/>
                <a:gd name="T16" fmla="*/ 2120 w 322"/>
                <a:gd name="T17" fmla="*/ 5432 h 207"/>
                <a:gd name="T18" fmla="*/ 1815 w 322"/>
                <a:gd name="T19" fmla="*/ 7143 h 207"/>
                <a:gd name="T20" fmla="*/ 1357 w 322"/>
                <a:gd name="T21" fmla="*/ 7834 h 207"/>
                <a:gd name="T22" fmla="*/ 879 w 322"/>
                <a:gd name="T23" fmla="*/ 7834 h 207"/>
                <a:gd name="T24" fmla="*/ 422 w 322"/>
                <a:gd name="T25" fmla="*/ 7143 h 207"/>
                <a:gd name="T26" fmla="*/ 123 w 322"/>
                <a:gd name="T27" fmla="*/ 5432 h 207"/>
                <a:gd name="T28" fmla="*/ 0 w 322"/>
                <a:gd name="T29" fmla="*/ 3744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2"/>
                <a:gd name="T46" fmla="*/ 0 h 207"/>
                <a:gd name="T47" fmla="*/ 322 w 32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2" h="207">
                  <a:moveTo>
                    <a:pt x="0" y="99"/>
                  </a:moveTo>
                  <a:lnTo>
                    <a:pt x="17" y="54"/>
                  </a:lnTo>
                  <a:lnTo>
                    <a:pt x="60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5" y="54"/>
                  </a:lnTo>
                  <a:lnTo>
                    <a:pt x="322" y="99"/>
                  </a:lnTo>
                  <a:lnTo>
                    <a:pt x="305" y="144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60" y="189"/>
                  </a:lnTo>
                  <a:lnTo>
                    <a:pt x="17" y="144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4563" y="720"/>
              <a:ext cx="23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2000" i="0">
                  <a:solidFill>
                    <a:srgbClr val="FFFF00"/>
                  </a:solidFill>
                  <a:latin typeface="宋体" charset="-122"/>
                </a:rPr>
                <a:t> </a:t>
              </a:r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2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V="1">
              <a:off x="4692" y="432"/>
              <a:ext cx="6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13"/>
            <p:cNvSpPr>
              <a:spLocks/>
            </p:cNvSpPr>
            <p:nvPr/>
          </p:nvSpPr>
          <p:spPr bwMode="auto">
            <a:xfrm>
              <a:off x="4506" y="1824"/>
              <a:ext cx="384" cy="339"/>
            </a:xfrm>
            <a:custGeom>
              <a:avLst/>
              <a:gdLst>
                <a:gd name="T0" fmla="*/ 0 w 321"/>
                <a:gd name="T1" fmla="*/ 24570 h 207"/>
                <a:gd name="T2" fmla="*/ 123 w 321"/>
                <a:gd name="T3" fmla="*/ 12193 h 207"/>
                <a:gd name="T4" fmla="*/ 428 w 321"/>
                <a:gd name="T5" fmla="*/ 3970 h 207"/>
                <a:gd name="T6" fmla="*/ 914 w 321"/>
                <a:gd name="T7" fmla="*/ 0 h 207"/>
                <a:gd name="T8" fmla="*/ 1402 w 321"/>
                <a:gd name="T9" fmla="*/ 0 h 207"/>
                <a:gd name="T10" fmla="*/ 1876 w 321"/>
                <a:gd name="T11" fmla="*/ 3970 h 207"/>
                <a:gd name="T12" fmla="*/ 2181 w 321"/>
                <a:gd name="T13" fmla="*/ 12193 h 207"/>
                <a:gd name="T14" fmla="*/ 2303 w 321"/>
                <a:gd name="T15" fmla="*/ 24570 h 207"/>
                <a:gd name="T16" fmla="*/ 2181 w 321"/>
                <a:gd name="T17" fmla="*/ 34824 h 207"/>
                <a:gd name="T18" fmla="*/ 1876 w 321"/>
                <a:gd name="T19" fmla="*/ 43056 h 207"/>
                <a:gd name="T20" fmla="*/ 1402 w 321"/>
                <a:gd name="T21" fmla="*/ 47051 h 207"/>
                <a:gd name="T22" fmla="*/ 914 w 321"/>
                <a:gd name="T23" fmla="*/ 47051 h 207"/>
                <a:gd name="T24" fmla="*/ 428 w 321"/>
                <a:gd name="T25" fmla="*/ 43056 h 207"/>
                <a:gd name="T26" fmla="*/ 123 w 321"/>
                <a:gd name="T27" fmla="*/ 34824 h 207"/>
                <a:gd name="T28" fmla="*/ 0 w 321"/>
                <a:gd name="T29" fmla="*/ 24570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1"/>
                <a:gd name="T46" fmla="*/ 0 h 207"/>
                <a:gd name="T47" fmla="*/ 321 w 321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1" h="207">
                  <a:moveTo>
                    <a:pt x="0" y="108"/>
                  </a:moveTo>
                  <a:lnTo>
                    <a:pt x="17" y="54"/>
                  </a:lnTo>
                  <a:lnTo>
                    <a:pt x="59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4" y="54"/>
                  </a:lnTo>
                  <a:lnTo>
                    <a:pt x="321" y="108"/>
                  </a:lnTo>
                  <a:lnTo>
                    <a:pt x="304" y="153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59" y="189"/>
                  </a:lnTo>
                  <a:lnTo>
                    <a:pt x="17" y="15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4667" y="1872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4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 flipV="1">
              <a:off x="3840" y="864"/>
              <a:ext cx="666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16"/>
            <p:cNvSpPr>
              <a:spLocks/>
            </p:cNvSpPr>
            <p:nvPr/>
          </p:nvSpPr>
          <p:spPr bwMode="auto">
            <a:xfrm>
              <a:off x="3270" y="1953"/>
              <a:ext cx="375" cy="289"/>
            </a:xfrm>
            <a:custGeom>
              <a:avLst/>
              <a:gdLst>
                <a:gd name="T0" fmla="*/ 0 w 245"/>
                <a:gd name="T1" fmla="*/ 568 h 252"/>
                <a:gd name="T2" fmla="*/ 1823 w 245"/>
                <a:gd name="T3" fmla="*/ 284 h 252"/>
                <a:gd name="T4" fmla="*/ 7280 w 245"/>
                <a:gd name="T5" fmla="*/ 83 h 252"/>
                <a:gd name="T6" fmla="*/ 13693 w 245"/>
                <a:gd name="T7" fmla="*/ 0 h 252"/>
                <a:gd name="T8" fmla="*/ 20097 w 245"/>
                <a:gd name="T9" fmla="*/ 83 h 252"/>
                <a:gd name="T10" fmla="*/ 24620 w 245"/>
                <a:gd name="T11" fmla="*/ 284 h 252"/>
                <a:gd name="T12" fmla="*/ 26478 w 245"/>
                <a:gd name="T13" fmla="*/ 568 h 252"/>
                <a:gd name="T14" fmla="*/ 24620 w 245"/>
                <a:gd name="T15" fmla="*/ 854 h 252"/>
                <a:gd name="T16" fmla="*/ 20097 w 245"/>
                <a:gd name="T17" fmla="*/ 1052 h 252"/>
                <a:gd name="T18" fmla="*/ 13693 w 245"/>
                <a:gd name="T19" fmla="*/ 1137 h 252"/>
                <a:gd name="T20" fmla="*/ 7280 w 245"/>
                <a:gd name="T21" fmla="*/ 1052 h 252"/>
                <a:gd name="T22" fmla="*/ 1823 w 245"/>
                <a:gd name="T23" fmla="*/ 854 h 252"/>
                <a:gd name="T24" fmla="*/ 0 w 245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5"/>
                <a:gd name="T40" fmla="*/ 0 h 252"/>
                <a:gd name="T41" fmla="*/ 245 w 245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5" h="252">
                  <a:moveTo>
                    <a:pt x="0" y="126"/>
                  </a:moveTo>
                  <a:lnTo>
                    <a:pt x="17" y="63"/>
                  </a:lnTo>
                  <a:lnTo>
                    <a:pt x="67" y="18"/>
                  </a:lnTo>
                  <a:lnTo>
                    <a:pt x="127" y="0"/>
                  </a:lnTo>
                  <a:lnTo>
                    <a:pt x="186" y="18"/>
                  </a:lnTo>
                  <a:lnTo>
                    <a:pt x="228" y="63"/>
                  </a:lnTo>
                  <a:lnTo>
                    <a:pt x="245" y="126"/>
                  </a:lnTo>
                  <a:lnTo>
                    <a:pt x="228" y="189"/>
                  </a:lnTo>
                  <a:lnTo>
                    <a:pt x="186" y="234"/>
                  </a:lnTo>
                  <a:lnTo>
                    <a:pt x="127" y="252"/>
                  </a:lnTo>
                  <a:lnTo>
                    <a:pt x="67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3366" y="201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12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1" name="Freeform 18"/>
            <p:cNvSpPr>
              <a:spLocks/>
            </p:cNvSpPr>
            <p:nvPr/>
          </p:nvSpPr>
          <p:spPr bwMode="auto">
            <a:xfrm>
              <a:off x="4008" y="1953"/>
              <a:ext cx="360" cy="289"/>
            </a:xfrm>
            <a:custGeom>
              <a:avLst/>
              <a:gdLst>
                <a:gd name="T0" fmla="*/ 0 w 236"/>
                <a:gd name="T1" fmla="*/ 568 h 252"/>
                <a:gd name="T2" fmla="*/ 1792 w 236"/>
                <a:gd name="T3" fmla="*/ 284 h 252"/>
                <a:gd name="T4" fmla="*/ 6134 w 236"/>
                <a:gd name="T5" fmla="*/ 83 h 252"/>
                <a:gd name="T6" fmla="*/ 12281 w 236"/>
                <a:gd name="T7" fmla="*/ 0 h 252"/>
                <a:gd name="T8" fmla="*/ 18409 w 236"/>
                <a:gd name="T9" fmla="*/ 83 h 252"/>
                <a:gd name="T10" fmla="*/ 23751 w 236"/>
                <a:gd name="T11" fmla="*/ 284 h 252"/>
                <a:gd name="T12" fmla="*/ 24549 w 236"/>
                <a:gd name="T13" fmla="*/ 568 h 252"/>
                <a:gd name="T14" fmla="*/ 23751 w 236"/>
                <a:gd name="T15" fmla="*/ 854 h 252"/>
                <a:gd name="T16" fmla="*/ 18409 w 236"/>
                <a:gd name="T17" fmla="*/ 1052 h 252"/>
                <a:gd name="T18" fmla="*/ 12281 w 236"/>
                <a:gd name="T19" fmla="*/ 1137 h 252"/>
                <a:gd name="T20" fmla="*/ 6134 w 236"/>
                <a:gd name="T21" fmla="*/ 1052 h 252"/>
                <a:gd name="T22" fmla="*/ 1792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28" y="63"/>
                  </a:lnTo>
                  <a:lnTo>
                    <a:pt x="236" y="126"/>
                  </a:lnTo>
                  <a:lnTo>
                    <a:pt x="228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4087" y="201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11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3" name="Freeform 20"/>
            <p:cNvSpPr>
              <a:spLocks/>
            </p:cNvSpPr>
            <p:nvPr/>
          </p:nvSpPr>
          <p:spPr bwMode="auto">
            <a:xfrm>
              <a:off x="3645" y="2437"/>
              <a:ext cx="363" cy="299"/>
            </a:xfrm>
            <a:custGeom>
              <a:avLst/>
              <a:gdLst>
                <a:gd name="T0" fmla="*/ 0 w 237"/>
                <a:gd name="T1" fmla="*/ 560 h 261"/>
                <a:gd name="T2" fmla="*/ 1830 w 237"/>
                <a:gd name="T3" fmla="*/ 281 h 261"/>
                <a:gd name="T4" fmla="*/ 6388 w 237"/>
                <a:gd name="T5" fmla="*/ 81 h 261"/>
                <a:gd name="T6" fmla="*/ 12828 w 237"/>
                <a:gd name="T7" fmla="*/ 0 h 261"/>
                <a:gd name="T8" fmla="*/ 19377 w 237"/>
                <a:gd name="T9" fmla="*/ 81 h 261"/>
                <a:gd name="T10" fmla="*/ 23924 w 237"/>
                <a:gd name="T11" fmla="*/ 281 h 261"/>
                <a:gd name="T12" fmla="*/ 25810 w 237"/>
                <a:gd name="T13" fmla="*/ 560 h 261"/>
                <a:gd name="T14" fmla="*/ 23924 w 237"/>
                <a:gd name="T15" fmla="*/ 884 h 261"/>
                <a:gd name="T16" fmla="*/ 19377 w 237"/>
                <a:gd name="T17" fmla="*/ 1081 h 261"/>
                <a:gd name="T18" fmla="*/ 12828 w 237"/>
                <a:gd name="T19" fmla="*/ 1166 h 261"/>
                <a:gd name="T20" fmla="*/ 6388 w 237"/>
                <a:gd name="T21" fmla="*/ 1081 h 261"/>
                <a:gd name="T22" fmla="*/ 1830 w 237"/>
                <a:gd name="T23" fmla="*/ 884 h 261"/>
                <a:gd name="T24" fmla="*/ 0 w 237"/>
                <a:gd name="T25" fmla="*/ 56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61"/>
                <a:gd name="T41" fmla="*/ 237 w 237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98"/>
                  </a:lnTo>
                  <a:lnTo>
                    <a:pt x="178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4" name="Rectangle 21"/>
            <p:cNvSpPr>
              <a:spLocks noChangeArrowheads="1"/>
            </p:cNvSpPr>
            <p:nvPr/>
          </p:nvSpPr>
          <p:spPr bwMode="auto">
            <a:xfrm>
              <a:off x="3749" y="249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13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 flipV="1">
              <a:off x="3456" y="1706"/>
              <a:ext cx="253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 flipH="1" flipV="1">
              <a:off x="3942" y="1706"/>
              <a:ext cx="282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24"/>
            <p:cNvSpPr>
              <a:spLocks/>
            </p:cNvSpPr>
            <p:nvPr/>
          </p:nvSpPr>
          <p:spPr bwMode="auto">
            <a:xfrm>
              <a:off x="3645" y="1469"/>
              <a:ext cx="363" cy="288"/>
            </a:xfrm>
            <a:custGeom>
              <a:avLst/>
              <a:gdLst>
                <a:gd name="T0" fmla="*/ 0 w 237"/>
                <a:gd name="T1" fmla="*/ 550 h 252"/>
                <a:gd name="T2" fmla="*/ 1830 w 237"/>
                <a:gd name="T3" fmla="*/ 272 h 252"/>
                <a:gd name="T4" fmla="*/ 6388 w 237"/>
                <a:gd name="T5" fmla="*/ 80 h 252"/>
                <a:gd name="T6" fmla="*/ 12828 w 237"/>
                <a:gd name="T7" fmla="*/ 0 h 252"/>
                <a:gd name="T8" fmla="*/ 19377 w 237"/>
                <a:gd name="T9" fmla="*/ 80 h 252"/>
                <a:gd name="T10" fmla="*/ 23924 w 237"/>
                <a:gd name="T11" fmla="*/ 272 h 252"/>
                <a:gd name="T12" fmla="*/ 25810 w 237"/>
                <a:gd name="T13" fmla="*/ 550 h 252"/>
                <a:gd name="T14" fmla="*/ 23924 w 237"/>
                <a:gd name="T15" fmla="*/ 822 h 252"/>
                <a:gd name="T16" fmla="*/ 19377 w 237"/>
                <a:gd name="T17" fmla="*/ 1015 h 252"/>
                <a:gd name="T18" fmla="*/ 12828 w 237"/>
                <a:gd name="T19" fmla="*/ 1095 h 252"/>
                <a:gd name="T20" fmla="*/ 6388 w 237"/>
                <a:gd name="T21" fmla="*/ 1015 h 252"/>
                <a:gd name="T22" fmla="*/ 1830 w 237"/>
                <a:gd name="T23" fmla="*/ 822 h 252"/>
                <a:gd name="T24" fmla="*/ 0 w 237"/>
                <a:gd name="T25" fmla="*/ 55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52"/>
                <a:gd name="T41" fmla="*/ 237 w 237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89"/>
                  </a:lnTo>
                  <a:lnTo>
                    <a:pt x="178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8" name="Rectangle 25"/>
            <p:cNvSpPr>
              <a:spLocks noChangeArrowheads="1"/>
            </p:cNvSpPr>
            <p:nvPr/>
          </p:nvSpPr>
          <p:spPr bwMode="auto">
            <a:xfrm>
              <a:off x="3702" y="153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10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 flipH="1" flipV="1">
              <a:off x="3465" y="2242"/>
              <a:ext cx="231" cy="2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27"/>
            <p:cNvSpPr>
              <a:spLocks noChangeShapeType="1"/>
            </p:cNvSpPr>
            <p:nvPr/>
          </p:nvSpPr>
          <p:spPr bwMode="auto">
            <a:xfrm flipV="1">
              <a:off x="3984" y="2242"/>
              <a:ext cx="204" cy="2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28"/>
            <p:cNvSpPr>
              <a:spLocks/>
            </p:cNvSpPr>
            <p:nvPr/>
          </p:nvSpPr>
          <p:spPr bwMode="auto">
            <a:xfrm>
              <a:off x="4506" y="2448"/>
              <a:ext cx="362" cy="289"/>
            </a:xfrm>
            <a:custGeom>
              <a:avLst/>
              <a:gdLst>
                <a:gd name="T0" fmla="*/ 0 w 236"/>
                <a:gd name="T1" fmla="*/ 568 h 252"/>
                <a:gd name="T2" fmla="*/ 1877 w 236"/>
                <a:gd name="T3" fmla="*/ 284 h 252"/>
                <a:gd name="T4" fmla="*/ 6585 w 236"/>
                <a:gd name="T5" fmla="*/ 38 h 252"/>
                <a:gd name="T6" fmla="*/ 13053 w 236"/>
                <a:gd name="T7" fmla="*/ 0 h 252"/>
                <a:gd name="T8" fmla="*/ 19615 w 236"/>
                <a:gd name="T9" fmla="*/ 38 h 252"/>
                <a:gd name="T10" fmla="*/ 24220 w 236"/>
                <a:gd name="T11" fmla="*/ 284 h 252"/>
                <a:gd name="T12" fmla="*/ 26079 w 236"/>
                <a:gd name="T13" fmla="*/ 568 h 252"/>
                <a:gd name="T14" fmla="*/ 24220 w 236"/>
                <a:gd name="T15" fmla="*/ 854 h 252"/>
                <a:gd name="T16" fmla="*/ 19615 w 236"/>
                <a:gd name="T17" fmla="*/ 1052 h 252"/>
                <a:gd name="T18" fmla="*/ 13053 w 236"/>
                <a:gd name="T19" fmla="*/ 1137 h 252"/>
                <a:gd name="T20" fmla="*/ 6585 w 236"/>
                <a:gd name="T21" fmla="*/ 1052 h 252"/>
                <a:gd name="T22" fmla="*/ 1877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9"/>
                  </a:lnTo>
                  <a:lnTo>
                    <a:pt x="118" y="0"/>
                  </a:lnTo>
                  <a:lnTo>
                    <a:pt x="177" y="9"/>
                  </a:lnTo>
                  <a:lnTo>
                    <a:pt x="219" y="63"/>
                  </a:lnTo>
                  <a:lnTo>
                    <a:pt x="236" y="126"/>
                  </a:lnTo>
                  <a:lnTo>
                    <a:pt x="219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42" name="Rectangle 29"/>
            <p:cNvSpPr>
              <a:spLocks noChangeArrowheads="1"/>
            </p:cNvSpPr>
            <p:nvPr/>
          </p:nvSpPr>
          <p:spPr bwMode="auto">
            <a:xfrm>
              <a:off x="4667" y="2496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5</a:t>
              </a:r>
            </a:p>
          </p:txBody>
        </p:sp>
        <p:sp>
          <p:nvSpPr>
            <p:cNvPr id="38943" name="Freeform 30"/>
            <p:cNvSpPr>
              <a:spLocks/>
            </p:cNvSpPr>
            <p:nvPr/>
          </p:nvSpPr>
          <p:spPr bwMode="auto">
            <a:xfrm>
              <a:off x="4506" y="1200"/>
              <a:ext cx="384" cy="336"/>
            </a:xfrm>
            <a:custGeom>
              <a:avLst/>
              <a:gdLst>
                <a:gd name="T0" fmla="*/ 0 w 322"/>
                <a:gd name="T1" fmla="*/ 20429 h 207"/>
                <a:gd name="T2" fmla="*/ 123 w 322"/>
                <a:gd name="T3" fmla="*/ 11192 h 207"/>
                <a:gd name="T4" fmla="*/ 422 w 322"/>
                <a:gd name="T5" fmla="*/ 3665 h 207"/>
                <a:gd name="T6" fmla="*/ 879 w 322"/>
                <a:gd name="T7" fmla="*/ 0 h 207"/>
                <a:gd name="T8" fmla="*/ 1357 w 322"/>
                <a:gd name="T9" fmla="*/ 0 h 207"/>
                <a:gd name="T10" fmla="*/ 1815 w 322"/>
                <a:gd name="T11" fmla="*/ 3665 h 207"/>
                <a:gd name="T12" fmla="*/ 2120 w 322"/>
                <a:gd name="T13" fmla="*/ 11192 h 207"/>
                <a:gd name="T14" fmla="*/ 2230 w 322"/>
                <a:gd name="T15" fmla="*/ 20429 h 207"/>
                <a:gd name="T16" fmla="*/ 2120 w 322"/>
                <a:gd name="T17" fmla="*/ 29742 h 207"/>
                <a:gd name="T18" fmla="*/ 1815 w 322"/>
                <a:gd name="T19" fmla="*/ 38952 h 207"/>
                <a:gd name="T20" fmla="*/ 1357 w 322"/>
                <a:gd name="T21" fmla="*/ 42672 h 207"/>
                <a:gd name="T22" fmla="*/ 879 w 322"/>
                <a:gd name="T23" fmla="*/ 42672 h 207"/>
                <a:gd name="T24" fmla="*/ 422 w 322"/>
                <a:gd name="T25" fmla="*/ 38952 h 207"/>
                <a:gd name="T26" fmla="*/ 123 w 322"/>
                <a:gd name="T27" fmla="*/ 29742 h 207"/>
                <a:gd name="T28" fmla="*/ 0 w 322"/>
                <a:gd name="T29" fmla="*/ 20429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2"/>
                <a:gd name="T46" fmla="*/ 0 h 207"/>
                <a:gd name="T47" fmla="*/ 322 w 32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2" h="207">
                  <a:moveTo>
                    <a:pt x="0" y="99"/>
                  </a:moveTo>
                  <a:lnTo>
                    <a:pt x="17" y="54"/>
                  </a:lnTo>
                  <a:lnTo>
                    <a:pt x="60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5" y="54"/>
                  </a:lnTo>
                  <a:lnTo>
                    <a:pt x="322" y="99"/>
                  </a:lnTo>
                  <a:lnTo>
                    <a:pt x="305" y="144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60" y="189"/>
                  </a:lnTo>
                  <a:lnTo>
                    <a:pt x="17" y="144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44" name="Line 31"/>
            <p:cNvSpPr>
              <a:spLocks noChangeShapeType="1"/>
            </p:cNvSpPr>
            <p:nvPr/>
          </p:nvSpPr>
          <p:spPr bwMode="auto">
            <a:xfrm flipV="1">
              <a:off x="4692" y="970"/>
              <a:ext cx="6" cy="2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Rectangle 32"/>
            <p:cNvSpPr>
              <a:spLocks noChangeArrowheads="1"/>
            </p:cNvSpPr>
            <p:nvPr/>
          </p:nvSpPr>
          <p:spPr bwMode="auto">
            <a:xfrm>
              <a:off x="4602" y="1238"/>
              <a:ext cx="197" cy="2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3</a:t>
              </a:r>
            </a:p>
          </p:txBody>
        </p:sp>
        <p:sp>
          <p:nvSpPr>
            <p:cNvPr id="38946" name="Line 33"/>
            <p:cNvSpPr>
              <a:spLocks noChangeShapeType="1"/>
            </p:cNvSpPr>
            <p:nvPr/>
          </p:nvSpPr>
          <p:spPr bwMode="auto">
            <a:xfrm flipV="1">
              <a:off x="4032" y="1440"/>
              <a:ext cx="528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34"/>
            <p:cNvSpPr>
              <a:spLocks noChangeShapeType="1"/>
            </p:cNvSpPr>
            <p:nvPr/>
          </p:nvSpPr>
          <p:spPr bwMode="auto">
            <a:xfrm flipH="1" flipV="1">
              <a:off x="4698" y="2160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35"/>
            <p:cNvSpPr>
              <a:spLocks/>
            </p:cNvSpPr>
            <p:nvPr/>
          </p:nvSpPr>
          <p:spPr bwMode="auto">
            <a:xfrm>
              <a:off x="3705" y="3600"/>
              <a:ext cx="375" cy="289"/>
            </a:xfrm>
            <a:custGeom>
              <a:avLst/>
              <a:gdLst>
                <a:gd name="T0" fmla="*/ 0 w 245"/>
                <a:gd name="T1" fmla="*/ 568 h 252"/>
                <a:gd name="T2" fmla="*/ 1823 w 245"/>
                <a:gd name="T3" fmla="*/ 284 h 252"/>
                <a:gd name="T4" fmla="*/ 7280 w 245"/>
                <a:gd name="T5" fmla="*/ 83 h 252"/>
                <a:gd name="T6" fmla="*/ 13693 w 245"/>
                <a:gd name="T7" fmla="*/ 0 h 252"/>
                <a:gd name="T8" fmla="*/ 20097 w 245"/>
                <a:gd name="T9" fmla="*/ 83 h 252"/>
                <a:gd name="T10" fmla="*/ 24620 w 245"/>
                <a:gd name="T11" fmla="*/ 284 h 252"/>
                <a:gd name="T12" fmla="*/ 26478 w 245"/>
                <a:gd name="T13" fmla="*/ 568 h 252"/>
                <a:gd name="T14" fmla="*/ 24620 w 245"/>
                <a:gd name="T15" fmla="*/ 854 h 252"/>
                <a:gd name="T16" fmla="*/ 20097 w 245"/>
                <a:gd name="T17" fmla="*/ 1052 h 252"/>
                <a:gd name="T18" fmla="*/ 13693 w 245"/>
                <a:gd name="T19" fmla="*/ 1137 h 252"/>
                <a:gd name="T20" fmla="*/ 7280 w 245"/>
                <a:gd name="T21" fmla="*/ 1052 h 252"/>
                <a:gd name="T22" fmla="*/ 1823 w 245"/>
                <a:gd name="T23" fmla="*/ 854 h 252"/>
                <a:gd name="T24" fmla="*/ 0 w 245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5"/>
                <a:gd name="T40" fmla="*/ 0 h 252"/>
                <a:gd name="T41" fmla="*/ 245 w 245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5" h="252">
                  <a:moveTo>
                    <a:pt x="0" y="126"/>
                  </a:moveTo>
                  <a:lnTo>
                    <a:pt x="17" y="63"/>
                  </a:lnTo>
                  <a:lnTo>
                    <a:pt x="67" y="18"/>
                  </a:lnTo>
                  <a:lnTo>
                    <a:pt x="127" y="0"/>
                  </a:lnTo>
                  <a:lnTo>
                    <a:pt x="186" y="18"/>
                  </a:lnTo>
                  <a:lnTo>
                    <a:pt x="228" y="63"/>
                  </a:lnTo>
                  <a:lnTo>
                    <a:pt x="245" y="126"/>
                  </a:lnTo>
                  <a:lnTo>
                    <a:pt x="228" y="189"/>
                  </a:lnTo>
                  <a:lnTo>
                    <a:pt x="186" y="234"/>
                  </a:lnTo>
                  <a:lnTo>
                    <a:pt x="127" y="252"/>
                  </a:lnTo>
                  <a:lnTo>
                    <a:pt x="67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49" name="Freeform 36"/>
            <p:cNvSpPr>
              <a:spLocks/>
            </p:cNvSpPr>
            <p:nvPr/>
          </p:nvSpPr>
          <p:spPr bwMode="auto">
            <a:xfrm>
              <a:off x="4875" y="3455"/>
              <a:ext cx="360" cy="289"/>
            </a:xfrm>
            <a:custGeom>
              <a:avLst/>
              <a:gdLst>
                <a:gd name="T0" fmla="*/ 0 w 236"/>
                <a:gd name="T1" fmla="*/ 568 h 252"/>
                <a:gd name="T2" fmla="*/ 1792 w 236"/>
                <a:gd name="T3" fmla="*/ 284 h 252"/>
                <a:gd name="T4" fmla="*/ 6134 w 236"/>
                <a:gd name="T5" fmla="*/ 83 h 252"/>
                <a:gd name="T6" fmla="*/ 12281 w 236"/>
                <a:gd name="T7" fmla="*/ 0 h 252"/>
                <a:gd name="T8" fmla="*/ 18409 w 236"/>
                <a:gd name="T9" fmla="*/ 83 h 252"/>
                <a:gd name="T10" fmla="*/ 23751 w 236"/>
                <a:gd name="T11" fmla="*/ 284 h 252"/>
                <a:gd name="T12" fmla="*/ 24549 w 236"/>
                <a:gd name="T13" fmla="*/ 568 h 252"/>
                <a:gd name="T14" fmla="*/ 23751 w 236"/>
                <a:gd name="T15" fmla="*/ 854 h 252"/>
                <a:gd name="T16" fmla="*/ 18409 w 236"/>
                <a:gd name="T17" fmla="*/ 1052 h 252"/>
                <a:gd name="T18" fmla="*/ 12281 w 236"/>
                <a:gd name="T19" fmla="*/ 1137 h 252"/>
                <a:gd name="T20" fmla="*/ 6134 w 236"/>
                <a:gd name="T21" fmla="*/ 1052 h 252"/>
                <a:gd name="T22" fmla="*/ 1792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28" y="63"/>
                  </a:lnTo>
                  <a:lnTo>
                    <a:pt x="236" y="126"/>
                  </a:lnTo>
                  <a:lnTo>
                    <a:pt x="228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50" name="Freeform 37"/>
            <p:cNvSpPr>
              <a:spLocks/>
            </p:cNvSpPr>
            <p:nvPr/>
          </p:nvSpPr>
          <p:spPr bwMode="auto">
            <a:xfrm>
              <a:off x="4512" y="3925"/>
              <a:ext cx="363" cy="299"/>
            </a:xfrm>
            <a:custGeom>
              <a:avLst/>
              <a:gdLst>
                <a:gd name="T0" fmla="*/ 0 w 237"/>
                <a:gd name="T1" fmla="*/ 560 h 261"/>
                <a:gd name="T2" fmla="*/ 1830 w 237"/>
                <a:gd name="T3" fmla="*/ 281 h 261"/>
                <a:gd name="T4" fmla="*/ 6388 w 237"/>
                <a:gd name="T5" fmla="*/ 81 h 261"/>
                <a:gd name="T6" fmla="*/ 12828 w 237"/>
                <a:gd name="T7" fmla="*/ 0 h 261"/>
                <a:gd name="T8" fmla="*/ 19377 w 237"/>
                <a:gd name="T9" fmla="*/ 81 h 261"/>
                <a:gd name="T10" fmla="*/ 23924 w 237"/>
                <a:gd name="T11" fmla="*/ 281 h 261"/>
                <a:gd name="T12" fmla="*/ 25810 w 237"/>
                <a:gd name="T13" fmla="*/ 560 h 261"/>
                <a:gd name="T14" fmla="*/ 23924 w 237"/>
                <a:gd name="T15" fmla="*/ 884 h 261"/>
                <a:gd name="T16" fmla="*/ 19377 w 237"/>
                <a:gd name="T17" fmla="*/ 1081 h 261"/>
                <a:gd name="T18" fmla="*/ 12828 w 237"/>
                <a:gd name="T19" fmla="*/ 1166 h 261"/>
                <a:gd name="T20" fmla="*/ 6388 w 237"/>
                <a:gd name="T21" fmla="*/ 1081 h 261"/>
                <a:gd name="T22" fmla="*/ 1830 w 237"/>
                <a:gd name="T23" fmla="*/ 884 h 261"/>
                <a:gd name="T24" fmla="*/ 0 w 237"/>
                <a:gd name="T25" fmla="*/ 56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61"/>
                <a:gd name="T41" fmla="*/ 237 w 237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98"/>
                  </a:lnTo>
                  <a:lnTo>
                    <a:pt x="178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51" name="Line 38"/>
            <p:cNvSpPr>
              <a:spLocks noChangeShapeType="1"/>
            </p:cNvSpPr>
            <p:nvPr/>
          </p:nvSpPr>
          <p:spPr bwMode="auto">
            <a:xfrm flipV="1">
              <a:off x="3936" y="3216"/>
              <a:ext cx="624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39"/>
            <p:cNvSpPr>
              <a:spLocks noChangeShapeType="1"/>
            </p:cNvSpPr>
            <p:nvPr/>
          </p:nvSpPr>
          <p:spPr bwMode="auto">
            <a:xfrm flipH="1" flipV="1">
              <a:off x="4809" y="3194"/>
              <a:ext cx="183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40"/>
            <p:cNvSpPr>
              <a:spLocks/>
            </p:cNvSpPr>
            <p:nvPr/>
          </p:nvSpPr>
          <p:spPr bwMode="auto">
            <a:xfrm>
              <a:off x="4512" y="2957"/>
              <a:ext cx="363" cy="288"/>
            </a:xfrm>
            <a:custGeom>
              <a:avLst/>
              <a:gdLst>
                <a:gd name="T0" fmla="*/ 0 w 237"/>
                <a:gd name="T1" fmla="*/ 550 h 252"/>
                <a:gd name="T2" fmla="*/ 1830 w 237"/>
                <a:gd name="T3" fmla="*/ 272 h 252"/>
                <a:gd name="T4" fmla="*/ 6388 w 237"/>
                <a:gd name="T5" fmla="*/ 80 h 252"/>
                <a:gd name="T6" fmla="*/ 12828 w 237"/>
                <a:gd name="T7" fmla="*/ 0 h 252"/>
                <a:gd name="T8" fmla="*/ 19377 w 237"/>
                <a:gd name="T9" fmla="*/ 80 h 252"/>
                <a:gd name="T10" fmla="*/ 23924 w 237"/>
                <a:gd name="T11" fmla="*/ 272 h 252"/>
                <a:gd name="T12" fmla="*/ 25810 w 237"/>
                <a:gd name="T13" fmla="*/ 550 h 252"/>
                <a:gd name="T14" fmla="*/ 23924 w 237"/>
                <a:gd name="T15" fmla="*/ 822 h 252"/>
                <a:gd name="T16" fmla="*/ 19377 w 237"/>
                <a:gd name="T17" fmla="*/ 1015 h 252"/>
                <a:gd name="T18" fmla="*/ 12828 w 237"/>
                <a:gd name="T19" fmla="*/ 1095 h 252"/>
                <a:gd name="T20" fmla="*/ 6388 w 237"/>
                <a:gd name="T21" fmla="*/ 1015 h 252"/>
                <a:gd name="T22" fmla="*/ 1830 w 237"/>
                <a:gd name="T23" fmla="*/ 822 h 252"/>
                <a:gd name="T24" fmla="*/ 0 w 237"/>
                <a:gd name="T25" fmla="*/ 55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52"/>
                <a:gd name="T41" fmla="*/ 237 w 237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89"/>
                  </a:lnTo>
                  <a:lnTo>
                    <a:pt x="178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54" name="Line 41"/>
            <p:cNvSpPr>
              <a:spLocks noChangeShapeType="1"/>
            </p:cNvSpPr>
            <p:nvPr/>
          </p:nvSpPr>
          <p:spPr bwMode="auto">
            <a:xfrm flipH="1" flipV="1">
              <a:off x="3936" y="3888"/>
              <a:ext cx="576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42"/>
            <p:cNvSpPr>
              <a:spLocks noChangeShapeType="1"/>
            </p:cNvSpPr>
            <p:nvPr/>
          </p:nvSpPr>
          <p:spPr bwMode="auto">
            <a:xfrm flipV="1">
              <a:off x="4080" y="3648"/>
              <a:ext cx="816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Rectangle 43"/>
            <p:cNvSpPr>
              <a:spLocks noChangeArrowheads="1"/>
            </p:cNvSpPr>
            <p:nvPr/>
          </p:nvSpPr>
          <p:spPr bwMode="auto">
            <a:xfrm>
              <a:off x="3852" y="3648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8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57" name="Rectangle 44"/>
            <p:cNvSpPr>
              <a:spLocks noChangeArrowheads="1"/>
            </p:cNvSpPr>
            <p:nvPr/>
          </p:nvSpPr>
          <p:spPr bwMode="auto">
            <a:xfrm>
              <a:off x="5009" y="351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7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58" name="Rectangle 45"/>
            <p:cNvSpPr>
              <a:spLocks noChangeArrowheads="1"/>
            </p:cNvSpPr>
            <p:nvPr/>
          </p:nvSpPr>
          <p:spPr bwMode="auto">
            <a:xfrm>
              <a:off x="4634" y="398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9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59" name="Rectangle 46"/>
            <p:cNvSpPr>
              <a:spLocks noChangeArrowheads="1"/>
            </p:cNvSpPr>
            <p:nvPr/>
          </p:nvSpPr>
          <p:spPr bwMode="auto">
            <a:xfrm>
              <a:off x="4634" y="301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6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60" name="Line 47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48"/>
            <p:cNvSpPr>
              <a:spLocks noChangeShapeType="1"/>
            </p:cNvSpPr>
            <p:nvPr/>
          </p:nvSpPr>
          <p:spPr bwMode="auto">
            <a:xfrm flipH="1">
              <a:off x="3840" y="2592"/>
              <a:ext cx="672" cy="105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49"/>
            <p:cNvSpPr>
              <a:spLocks noChangeArrowheads="1"/>
            </p:cNvSpPr>
            <p:nvPr/>
          </p:nvSpPr>
          <p:spPr bwMode="auto">
            <a:xfrm>
              <a:off x="3360" y="144"/>
              <a:ext cx="1008" cy="672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第二步</a:t>
              </a:r>
            </a:p>
            <a:p>
              <a:pPr eaLnBrk="0" hangingPunct="0"/>
              <a:r>
                <a:rPr lang="en-US" altLang="zh-CN" sz="32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V(G)=6</a:t>
              </a:r>
            </a:p>
          </p:txBody>
        </p:sp>
        <p:sp>
          <p:nvSpPr>
            <p:cNvPr id="38963" name="Text Box 50"/>
            <p:cNvSpPr txBox="1">
              <a:spLocks noChangeArrowheads="1"/>
            </p:cNvSpPr>
            <p:nvPr/>
          </p:nvSpPr>
          <p:spPr bwMode="auto">
            <a:xfrm>
              <a:off x="3720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=-999</a:t>
              </a:r>
            </a:p>
          </p:txBody>
        </p:sp>
        <p:sp>
          <p:nvSpPr>
            <p:cNvPr id="38964" name="Text Box 51"/>
            <p:cNvSpPr txBox="1">
              <a:spLocks noChangeArrowheads="1"/>
            </p:cNvSpPr>
            <p:nvPr/>
          </p:nvSpPr>
          <p:spPr bwMode="auto">
            <a:xfrm>
              <a:off x="3929" y="12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i=100</a:t>
              </a:r>
            </a:p>
          </p:txBody>
        </p:sp>
        <p:sp>
          <p:nvSpPr>
            <p:cNvPr id="38965" name="Rectangle 52"/>
            <p:cNvSpPr>
              <a:spLocks noChangeArrowheads="1"/>
            </p:cNvSpPr>
            <p:nvPr/>
          </p:nvSpPr>
          <p:spPr bwMode="auto">
            <a:xfrm>
              <a:off x="4848" y="3120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&lt;=max</a:t>
              </a:r>
            </a:p>
          </p:txBody>
        </p:sp>
        <p:sp>
          <p:nvSpPr>
            <p:cNvPr id="38966" name="Rectangle 53"/>
            <p:cNvSpPr>
              <a:spLocks noChangeArrowheads="1"/>
            </p:cNvSpPr>
            <p:nvPr/>
          </p:nvSpPr>
          <p:spPr bwMode="auto">
            <a:xfrm>
              <a:off x="4656" y="3648"/>
              <a:ext cx="9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sum</a:t>
              </a:r>
              <a:r>
                <a:rPr lang="zh-CN" altLang="en-US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有效值</a:t>
              </a:r>
            </a:p>
          </p:txBody>
        </p:sp>
        <p:sp>
          <p:nvSpPr>
            <p:cNvPr id="38967" name="Rectangle 54"/>
            <p:cNvSpPr>
              <a:spLocks noChangeArrowheads="1"/>
            </p:cNvSpPr>
            <p:nvPr/>
          </p:nvSpPr>
          <p:spPr bwMode="auto">
            <a:xfrm>
              <a:off x="3749" y="2784"/>
              <a:ext cx="6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&lt;=min</a:t>
              </a:r>
            </a:p>
          </p:txBody>
        </p:sp>
        <p:sp>
          <p:nvSpPr>
            <p:cNvPr id="38968" name="Rectangle 55"/>
            <p:cNvSpPr>
              <a:spLocks noChangeArrowheads="1"/>
            </p:cNvSpPr>
            <p:nvPr/>
          </p:nvSpPr>
          <p:spPr bwMode="auto">
            <a:xfrm>
              <a:off x="4058" y="1632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&gt;0</a:t>
              </a:r>
            </a:p>
          </p:txBody>
        </p:sp>
        <p:sp>
          <p:nvSpPr>
            <p:cNvPr id="38969" name="Text Box 56"/>
            <p:cNvSpPr txBox="1">
              <a:spLocks noChangeArrowheads="1"/>
            </p:cNvSpPr>
            <p:nvPr/>
          </p:nvSpPr>
          <p:spPr bwMode="auto">
            <a:xfrm>
              <a:off x="4752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&lt;&gt;-999</a:t>
              </a:r>
            </a:p>
          </p:txBody>
        </p:sp>
        <p:sp>
          <p:nvSpPr>
            <p:cNvPr id="38970" name="Rectangle 57"/>
            <p:cNvSpPr>
              <a:spLocks noChangeArrowheads="1"/>
            </p:cNvSpPr>
            <p:nvPr/>
          </p:nvSpPr>
          <p:spPr bwMode="auto">
            <a:xfrm>
              <a:off x="4730" y="1488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i&lt;100</a:t>
              </a:r>
            </a:p>
          </p:txBody>
        </p:sp>
        <p:sp>
          <p:nvSpPr>
            <p:cNvPr id="38971" name="Rectangle 58"/>
            <p:cNvSpPr>
              <a:spLocks noChangeArrowheads="1"/>
            </p:cNvSpPr>
            <p:nvPr/>
          </p:nvSpPr>
          <p:spPr bwMode="auto">
            <a:xfrm>
              <a:off x="4704" y="2688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&gt;=min</a:t>
              </a:r>
            </a:p>
          </p:txBody>
        </p:sp>
        <p:sp>
          <p:nvSpPr>
            <p:cNvPr id="38972" name="Rectangle 59"/>
            <p:cNvSpPr>
              <a:spLocks noChangeArrowheads="1"/>
            </p:cNvSpPr>
            <p:nvPr/>
          </p:nvSpPr>
          <p:spPr bwMode="auto">
            <a:xfrm>
              <a:off x="4080" y="3120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&gt;max</a:t>
              </a:r>
            </a:p>
          </p:txBody>
        </p:sp>
        <p:sp>
          <p:nvSpPr>
            <p:cNvPr id="38973" name="Text Box 60"/>
            <p:cNvSpPr txBox="1">
              <a:spLocks noChangeArrowheads="1"/>
            </p:cNvSpPr>
            <p:nvPr/>
          </p:nvSpPr>
          <p:spPr bwMode="auto">
            <a:xfrm>
              <a:off x="3072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=-999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4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F83AF9E-C84D-4AB7-9635-89B93649AC20}" type="slidenum">
              <a:rPr lang="en-US" altLang="zh-CN" smtClean="0">
                <a:ea typeface="宋体" charset="-122"/>
              </a:rPr>
              <a:pPr/>
              <a:t>64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4114800" y="990600"/>
            <a:ext cx="510540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i="0">
                <a:ea typeface="楷体_GB2312" pitchFamily="49" charset="-122"/>
              </a:rPr>
              <a:t>  路径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3200" i="0">
                <a:ea typeface="楷体_GB2312" pitchFamily="49" charset="-122"/>
              </a:rPr>
              <a:t>  </a:t>
            </a:r>
            <a:r>
              <a:rPr lang="en-US" altLang="zh-CN" sz="3200" i="0">
                <a:ea typeface="楷体_GB2312" pitchFamily="49" charset="-122"/>
              </a:rPr>
              <a:t>1</a:t>
            </a:r>
            <a:r>
              <a:rPr lang="zh-CN" altLang="en-US" sz="3200" i="0">
                <a:ea typeface="楷体_GB2312" pitchFamily="49" charset="-122"/>
              </a:rPr>
              <a:t>：</a:t>
            </a:r>
            <a:r>
              <a:rPr lang="en-US" altLang="zh-CN" sz="3200" i="0">
                <a:ea typeface="楷体_GB2312" pitchFamily="49" charset="-122"/>
              </a:rPr>
              <a:t>1-2-10-11-13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i="0">
                <a:ea typeface="楷体_GB2312" pitchFamily="49" charset="-122"/>
              </a:rPr>
              <a:t>  </a:t>
            </a:r>
            <a:r>
              <a:rPr lang="en-US" altLang="zh-CN" sz="3200" i="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3200" i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en-US" altLang="zh-CN" sz="3200" i="0">
                <a:solidFill>
                  <a:srgbClr val="0000FF"/>
                </a:solidFill>
                <a:ea typeface="楷体_GB2312" pitchFamily="49" charset="-122"/>
              </a:rPr>
              <a:t>1-2-10-12-13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i="0">
                <a:ea typeface="楷体_GB2312" pitchFamily="49" charset="-122"/>
              </a:rPr>
              <a:t>  3</a:t>
            </a:r>
            <a:r>
              <a:rPr lang="zh-CN" altLang="en-US" sz="3200" i="0">
                <a:ea typeface="楷体_GB2312" pitchFamily="49" charset="-122"/>
              </a:rPr>
              <a:t>：</a:t>
            </a:r>
            <a:r>
              <a:rPr lang="en-US" altLang="zh-CN" sz="3200" i="0">
                <a:ea typeface="楷体_GB2312" pitchFamily="49" charset="-122"/>
              </a:rPr>
              <a:t>1-2-3-10-11-13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3200" i="0">
                <a:ea typeface="楷体_GB2312" pitchFamily="49" charset="-122"/>
              </a:rPr>
              <a:t>  </a:t>
            </a:r>
            <a:r>
              <a:rPr lang="en-US" altLang="zh-CN" sz="3200" i="0">
                <a:solidFill>
                  <a:srgbClr val="0000FF"/>
                </a:solidFill>
                <a:ea typeface="楷体_GB2312" pitchFamily="49" charset="-122"/>
              </a:rPr>
              <a:t>4</a:t>
            </a:r>
            <a:r>
              <a:rPr lang="zh-CN" altLang="en-US" sz="3200" i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en-US" altLang="zh-CN" sz="3200" i="0">
                <a:solidFill>
                  <a:srgbClr val="0000FF"/>
                </a:solidFill>
                <a:ea typeface="楷体_GB2312" pitchFamily="49" charset="-122"/>
              </a:rPr>
              <a:t>1-2-3-4-5-8-9-2-</a:t>
            </a:r>
            <a:r>
              <a:rPr lang="en-US" altLang="zh-CN" sz="3200" i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•••</a:t>
            </a:r>
            <a:endParaRPr lang="en-US" altLang="zh-CN" sz="3200" i="0">
              <a:solidFill>
                <a:srgbClr val="0000FF"/>
              </a:solidFill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3200" i="0">
                <a:ea typeface="楷体_GB2312" pitchFamily="49" charset="-122"/>
              </a:rPr>
              <a:t>  5</a:t>
            </a:r>
            <a:r>
              <a:rPr lang="zh-CN" altLang="en-US" sz="3200" i="0">
                <a:ea typeface="楷体_GB2312" pitchFamily="49" charset="-122"/>
              </a:rPr>
              <a:t>：</a:t>
            </a:r>
            <a:r>
              <a:rPr lang="en-US" altLang="zh-CN" sz="3200" i="0">
                <a:ea typeface="楷体_GB2312" pitchFamily="49" charset="-122"/>
              </a:rPr>
              <a:t>1-2-3-4-5-6-8-9-2-</a:t>
            </a:r>
            <a:r>
              <a:rPr lang="en-US" altLang="zh-CN" sz="3200" i="0">
                <a:latin typeface="Times New Roman" pitchFamily="18" charset="0"/>
                <a:cs typeface="Arial" charset="0"/>
              </a:rPr>
              <a:t>•••</a:t>
            </a:r>
            <a:endParaRPr lang="en-US" altLang="zh-CN" sz="3200" i="0"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3200" i="0">
                <a:ea typeface="楷体_GB2312" pitchFamily="49" charset="-122"/>
              </a:rPr>
              <a:t>  </a:t>
            </a:r>
            <a:r>
              <a:rPr lang="en-US" altLang="zh-CN" sz="3200" i="0">
                <a:solidFill>
                  <a:srgbClr val="0000FF"/>
                </a:solidFill>
                <a:ea typeface="楷体_GB2312" pitchFamily="49" charset="-122"/>
              </a:rPr>
              <a:t>6</a:t>
            </a:r>
            <a:r>
              <a:rPr lang="zh-CN" altLang="en-US" sz="3200" i="0">
                <a:solidFill>
                  <a:srgbClr val="0000FF"/>
                </a:solidFill>
                <a:ea typeface="楷体_GB2312" pitchFamily="49" charset="-122"/>
              </a:rPr>
              <a:t>：</a:t>
            </a:r>
            <a:r>
              <a:rPr lang="en-US" altLang="zh-CN" sz="3200" i="0">
                <a:solidFill>
                  <a:srgbClr val="0000FF"/>
                </a:solidFill>
                <a:ea typeface="楷体_GB2312" pitchFamily="49" charset="-122"/>
              </a:rPr>
              <a:t>1-2-3-4-5-6-7-8-9-2-</a:t>
            </a:r>
            <a:r>
              <a:rPr lang="en-US" altLang="zh-CN" sz="3200" i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•••</a:t>
            </a:r>
            <a:endParaRPr lang="en-US" altLang="zh-CN" sz="3200" i="0">
              <a:solidFill>
                <a:srgbClr val="0000FF"/>
              </a:solidFill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3200" i="0">
              <a:ea typeface="楷体_GB2312" pitchFamily="49" charset="-122"/>
            </a:endParaRP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4343400" y="152400"/>
            <a:ext cx="4541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b="1" i="0">
                <a:latin typeface="+mj-lt"/>
                <a:ea typeface="+mj-ea"/>
                <a:cs typeface="+mj-cs"/>
              </a:rPr>
              <a:t>第三步 确定独立路径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3072" y="0"/>
            <a:chExt cx="2688" cy="4320"/>
          </a:xfrm>
        </p:grpSpPr>
        <p:sp>
          <p:nvSpPr>
            <p:cNvPr id="38918" name="Rectangle 5"/>
            <p:cNvSpPr>
              <a:spLocks noChangeArrowheads="1"/>
            </p:cNvSpPr>
            <p:nvPr/>
          </p:nvSpPr>
          <p:spPr bwMode="auto">
            <a:xfrm>
              <a:off x="3079" y="0"/>
              <a:ext cx="2681" cy="432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 sz="32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19" name="Freeform 6"/>
            <p:cNvSpPr>
              <a:spLocks/>
            </p:cNvSpPr>
            <p:nvPr/>
          </p:nvSpPr>
          <p:spPr bwMode="auto">
            <a:xfrm>
              <a:off x="4848" y="864"/>
              <a:ext cx="864" cy="3264"/>
            </a:xfrm>
            <a:custGeom>
              <a:avLst/>
              <a:gdLst>
                <a:gd name="T0" fmla="*/ 0 w 864"/>
                <a:gd name="T1" fmla="*/ 3264 h 3264"/>
                <a:gd name="T2" fmla="*/ 624 w 864"/>
                <a:gd name="T3" fmla="*/ 2592 h 3264"/>
                <a:gd name="T4" fmla="*/ 768 w 864"/>
                <a:gd name="T5" fmla="*/ 816 h 3264"/>
                <a:gd name="T6" fmla="*/ 48 w 864"/>
                <a:gd name="T7" fmla="*/ 0 h 3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3264"/>
                <a:gd name="T14" fmla="*/ 864 w 864"/>
                <a:gd name="T15" fmla="*/ 3264 h 3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3264">
                  <a:moveTo>
                    <a:pt x="0" y="3264"/>
                  </a:moveTo>
                  <a:cubicBezTo>
                    <a:pt x="248" y="3132"/>
                    <a:pt x="496" y="3000"/>
                    <a:pt x="624" y="2592"/>
                  </a:cubicBezTo>
                  <a:cubicBezTo>
                    <a:pt x="752" y="2184"/>
                    <a:pt x="864" y="1248"/>
                    <a:pt x="768" y="816"/>
                  </a:cubicBezTo>
                  <a:cubicBezTo>
                    <a:pt x="672" y="384"/>
                    <a:pt x="168" y="136"/>
                    <a:pt x="48" y="0"/>
                  </a:cubicBezTo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0" name="Line 7"/>
            <p:cNvSpPr>
              <a:spLocks noChangeShapeType="1"/>
            </p:cNvSpPr>
            <p:nvPr/>
          </p:nvSpPr>
          <p:spPr bwMode="auto">
            <a:xfrm flipH="1" flipV="1">
              <a:off x="4698" y="1536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1" name="Freeform 8"/>
            <p:cNvSpPr>
              <a:spLocks/>
            </p:cNvSpPr>
            <p:nvPr/>
          </p:nvSpPr>
          <p:spPr bwMode="auto">
            <a:xfrm>
              <a:off x="4506" y="144"/>
              <a:ext cx="362" cy="298"/>
            </a:xfrm>
            <a:custGeom>
              <a:avLst/>
              <a:gdLst>
                <a:gd name="T0" fmla="*/ 0 w 236"/>
                <a:gd name="T1" fmla="*/ 542 h 261"/>
                <a:gd name="T2" fmla="*/ 1877 w 236"/>
                <a:gd name="T3" fmla="*/ 271 h 261"/>
                <a:gd name="T4" fmla="*/ 6585 w 236"/>
                <a:gd name="T5" fmla="*/ 80 h 261"/>
                <a:gd name="T6" fmla="*/ 13053 w 236"/>
                <a:gd name="T7" fmla="*/ 0 h 261"/>
                <a:gd name="T8" fmla="*/ 19615 w 236"/>
                <a:gd name="T9" fmla="*/ 80 h 261"/>
                <a:gd name="T10" fmla="*/ 24220 w 236"/>
                <a:gd name="T11" fmla="*/ 271 h 261"/>
                <a:gd name="T12" fmla="*/ 26079 w 236"/>
                <a:gd name="T13" fmla="*/ 542 h 261"/>
                <a:gd name="T14" fmla="*/ 24220 w 236"/>
                <a:gd name="T15" fmla="*/ 853 h 261"/>
                <a:gd name="T16" fmla="*/ 19615 w 236"/>
                <a:gd name="T17" fmla="*/ 1041 h 261"/>
                <a:gd name="T18" fmla="*/ 13053 w 236"/>
                <a:gd name="T19" fmla="*/ 1122 h 261"/>
                <a:gd name="T20" fmla="*/ 6585 w 236"/>
                <a:gd name="T21" fmla="*/ 1041 h 261"/>
                <a:gd name="T22" fmla="*/ 1877 w 236"/>
                <a:gd name="T23" fmla="*/ 853 h 261"/>
                <a:gd name="T24" fmla="*/ 0 w 236"/>
                <a:gd name="T25" fmla="*/ 542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61"/>
                <a:gd name="T41" fmla="*/ 236 w 236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19" y="63"/>
                  </a:lnTo>
                  <a:lnTo>
                    <a:pt x="236" y="126"/>
                  </a:lnTo>
                  <a:lnTo>
                    <a:pt x="219" y="198"/>
                  </a:lnTo>
                  <a:lnTo>
                    <a:pt x="177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2" name="Rectangle 9"/>
            <p:cNvSpPr>
              <a:spLocks noChangeArrowheads="1"/>
            </p:cNvSpPr>
            <p:nvPr/>
          </p:nvSpPr>
          <p:spPr bwMode="auto">
            <a:xfrm>
              <a:off x="4642" y="192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23" name="Freeform 10"/>
            <p:cNvSpPr>
              <a:spLocks/>
            </p:cNvSpPr>
            <p:nvPr/>
          </p:nvSpPr>
          <p:spPr bwMode="auto">
            <a:xfrm>
              <a:off x="4506" y="672"/>
              <a:ext cx="384" cy="288"/>
            </a:xfrm>
            <a:custGeom>
              <a:avLst/>
              <a:gdLst>
                <a:gd name="T0" fmla="*/ 0 w 322"/>
                <a:gd name="T1" fmla="*/ 3744 h 207"/>
                <a:gd name="T2" fmla="*/ 123 w 322"/>
                <a:gd name="T3" fmla="*/ 2038 h 207"/>
                <a:gd name="T4" fmla="*/ 422 w 322"/>
                <a:gd name="T5" fmla="*/ 689 h 207"/>
                <a:gd name="T6" fmla="*/ 879 w 322"/>
                <a:gd name="T7" fmla="*/ 0 h 207"/>
                <a:gd name="T8" fmla="*/ 1357 w 322"/>
                <a:gd name="T9" fmla="*/ 0 h 207"/>
                <a:gd name="T10" fmla="*/ 1815 w 322"/>
                <a:gd name="T11" fmla="*/ 689 h 207"/>
                <a:gd name="T12" fmla="*/ 2120 w 322"/>
                <a:gd name="T13" fmla="*/ 2038 h 207"/>
                <a:gd name="T14" fmla="*/ 2230 w 322"/>
                <a:gd name="T15" fmla="*/ 3744 h 207"/>
                <a:gd name="T16" fmla="*/ 2120 w 322"/>
                <a:gd name="T17" fmla="*/ 5432 h 207"/>
                <a:gd name="T18" fmla="*/ 1815 w 322"/>
                <a:gd name="T19" fmla="*/ 7143 h 207"/>
                <a:gd name="T20" fmla="*/ 1357 w 322"/>
                <a:gd name="T21" fmla="*/ 7834 h 207"/>
                <a:gd name="T22" fmla="*/ 879 w 322"/>
                <a:gd name="T23" fmla="*/ 7834 h 207"/>
                <a:gd name="T24" fmla="*/ 422 w 322"/>
                <a:gd name="T25" fmla="*/ 7143 h 207"/>
                <a:gd name="T26" fmla="*/ 123 w 322"/>
                <a:gd name="T27" fmla="*/ 5432 h 207"/>
                <a:gd name="T28" fmla="*/ 0 w 322"/>
                <a:gd name="T29" fmla="*/ 3744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2"/>
                <a:gd name="T46" fmla="*/ 0 h 207"/>
                <a:gd name="T47" fmla="*/ 322 w 32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2" h="207">
                  <a:moveTo>
                    <a:pt x="0" y="99"/>
                  </a:moveTo>
                  <a:lnTo>
                    <a:pt x="17" y="54"/>
                  </a:lnTo>
                  <a:lnTo>
                    <a:pt x="60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5" y="54"/>
                  </a:lnTo>
                  <a:lnTo>
                    <a:pt x="322" y="99"/>
                  </a:lnTo>
                  <a:lnTo>
                    <a:pt x="305" y="144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60" y="189"/>
                  </a:lnTo>
                  <a:lnTo>
                    <a:pt x="17" y="144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4" name="Rectangle 11"/>
            <p:cNvSpPr>
              <a:spLocks noChangeArrowheads="1"/>
            </p:cNvSpPr>
            <p:nvPr/>
          </p:nvSpPr>
          <p:spPr bwMode="auto">
            <a:xfrm>
              <a:off x="4563" y="720"/>
              <a:ext cx="23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zh-CN" altLang="en-US" sz="2000" i="0">
                  <a:solidFill>
                    <a:srgbClr val="FFFF00"/>
                  </a:solidFill>
                  <a:latin typeface="宋体" charset="-122"/>
                </a:rPr>
                <a:t> </a:t>
              </a:r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2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25" name="Line 12"/>
            <p:cNvSpPr>
              <a:spLocks noChangeShapeType="1"/>
            </p:cNvSpPr>
            <p:nvPr/>
          </p:nvSpPr>
          <p:spPr bwMode="auto">
            <a:xfrm flipV="1">
              <a:off x="4692" y="432"/>
              <a:ext cx="6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Freeform 13"/>
            <p:cNvSpPr>
              <a:spLocks/>
            </p:cNvSpPr>
            <p:nvPr/>
          </p:nvSpPr>
          <p:spPr bwMode="auto">
            <a:xfrm>
              <a:off x="4506" y="1824"/>
              <a:ext cx="384" cy="339"/>
            </a:xfrm>
            <a:custGeom>
              <a:avLst/>
              <a:gdLst>
                <a:gd name="T0" fmla="*/ 0 w 321"/>
                <a:gd name="T1" fmla="*/ 24570 h 207"/>
                <a:gd name="T2" fmla="*/ 123 w 321"/>
                <a:gd name="T3" fmla="*/ 12193 h 207"/>
                <a:gd name="T4" fmla="*/ 428 w 321"/>
                <a:gd name="T5" fmla="*/ 3970 h 207"/>
                <a:gd name="T6" fmla="*/ 914 w 321"/>
                <a:gd name="T7" fmla="*/ 0 h 207"/>
                <a:gd name="T8" fmla="*/ 1402 w 321"/>
                <a:gd name="T9" fmla="*/ 0 h 207"/>
                <a:gd name="T10" fmla="*/ 1876 w 321"/>
                <a:gd name="T11" fmla="*/ 3970 h 207"/>
                <a:gd name="T12" fmla="*/ 2181 w 321"/>
                <a:gd name="T13" fmla="*/ 12193 h 207"/>
                <a:gd name="T14" fmla="*/ 2303 w 321"/>
                <a:gd name="T15" fmla="*/ 24570 h 207"/>
                <a:gd name="T16" fmla="*/ 2181 w 321"/>
                <a:gd name="T17" fmla="*/ 34824 h 207"/>
                <a:gd name="T18" fmla="*/ 1876 w 321"/>
                <a:gd name="T19" fmla="*/ 43056 h 207"/>
                <a:gd name="T20" fmla="*/ 1402 w 321"/>
                <a:gd name="T21" fmla="*/ 47051 h 207"/>
                <a:gd name="T22" fmla="*/ 914 w 321"/>
                <a:gd name="T23" fmla="*/ 47051 h 207"/>
                <a:gd name="T24" fmla="*/ 428 w 321"/>
                <a:gd name="T25" fmla="*/ 43056 h 207"/>
                <a:gd name="T26" fmla="*/ 123 w 321"/>
                <a:gd name="T27" fmla="*/ 34824 h 207"/>
                <a:gd name="T28" fmla="*/ 0 w 321"/>
                <a:gd name="T29" fmla="*/ 24570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1"/>
                <a:gd name="T46" fmla="*/ 0 h 207"/>
                <a:gd name="T47" fmla="*/ 321 w 321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1" h="207">
                  <a:moveTo>
                    <a:pt x="0" y="108"/>
                  </a:moveTo>
                  <a:lnTo>
                    <a:pt x="17" y="54"/>
                  </a:lnTo>
                  <a:lnTo>
                    <a:pt x="59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4" y="54"/>
                  </a:lnTo>
                  <a:lnTo>
                    <a:pt x="321" y="108"/>
                  </a:lnTo>
                  <a:lnTo>
                    <a:pt x="304" y="153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59" y="189"/>
                  </a:lnTo>
                  <a:lnTo>
                    <a:pt x="17" y="15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27" name="Rectangle 14"/>
            <p:cNvSpPr>
              <a:spLocks noChangeArrowheads="1"/>
            </p:cNvSpPr>
            <p:nvPr/>
          </p:nvSpPr>
          <p:spPr bwMode="auto">
            <a:xfrm>
              <a:off x="4667" y="1872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4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28" name="Line 15"/>
            <p:cNvSpPr>
              <a:spLocks noChangeShapeType="1"/>
            </p:cNvSpPr>
            <p:nvPr/>
          </p:nvSpPr>
          <p:spPr bwMode="auto">
            <a:xfrm flipV="1">
              <a:off x="3840" y="864"/>
              <a:ext cx="666" cy="62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Freeform 16"/>
            <p:cNvSpPr>
              <a:spLocks/>
            </p:cNvSpPr>
            <p:nvPr/>
          </p:nvSpPr>
          <p:spPr bwMode="auto">
            <a:xfrm>
              <a:off x="3270" y="1953"/>
              <a:ext cx="375" cy="289"/>
            </a:xfrm>
            <a:custGeom>
              <a:avLst/>
              <a:gdLst>
                <a:gd name="T0" fmla="*/ 0 w 245"/>
                <a:gd name="T1" fmla="*/ 568 h 252"/>
                <a:gd name="T2" fmla="*/ 1823 w 245"/>
                <a:gd name="T3" fmla="*/ 284 h 252"/>
                <a:gd name="T4" fmla="*/ 7280 w 245"/>
                <a:gd name="T5" fmla="*/ 83 h 252"/>
                <a:gd name="T6" fmla="*/ 13693 w 245"/>
                <a:gd name="T7" fmla="*/ 0 h 252"/>
                <a:gd name="T8" fmla="*/ 20097 w 245"/>
                <a:gd name="T9" fmla="*/ 83 h 252"/>
                <a:gd name="T10" fmla="*/ 24620 w 245"/>
                <a:gd name="T11" fmla="*/ 284 h 252"/>
                <a:gd name="T12" fmla="*/ 26478 w 245"/>
                <a:gd name="T13" fmla="*/ 568 h 252"/>
                <a:gd name="T14" fmla="*/ 24620 w 245"/>
                <a:gd name="T15" fmla="*/ 854 h 252"/>
                <a:gd name="T16" fmla="*/ 20097 w 245"/>
                <a:gd name="T17" fmla="*/ 1052 h 252"/>
                <a:gd name="T18" fmla="*/ 13693 w 245"/>
                <a:gd name="T19" fmla="*/ 1137 h 252"/>
                <a:gd name="T20" fmla="*/ 7280 w 245"/>
                <a:gd name="T21" fmla="*/ 1052 h 252"/>
                <a:gd name="T22" fmla="*/ 1823 w 245"/>
                <a:gd name="T23" fmla="*/ 854 h 252"/>
                <a:gd name="T24" fmla="*/ 0 w 245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5"/>
                <a:gd name="T40" fmla="*/ 0 h 252"/>
                <a:gd name="T41" fmla="*/ 245 w 245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5" h="252">
                  <a:moveTo>
                    <a:pt x="0" y="126"/>
                  </a:moveTo>
                  <a:lnTo>
                    <a:pt x="17" y="63"/>
                  </a:lnTo>
                  <a:lnTo>
                    <a:pt x="67" y="18"/>
                  </a:lnTo>
                  <a:lnTo>
                    <a:pt x="127" y="0"/>
                  </a:lnTo>
                  <a:lnTo>
                    <a:pt x="186" y="18"/>
                  </a:lnTo>
                  <a:lnTo>
                    <a:pt x="228" y="63"/>
                  </a:lnTo>
                  <a:lnTo>
                    <a:pt x="245" y="126"/>
                  </a:lnTo>
                  <a:lnTo>
                    <a:pt x="228" y="189"/>
                  </a:lnTo>
                  <a:lnTo>
                    <a:pt x="186" y="234"/>
                  </a:lnTo>
                  <a:lnTo>
                    <a:pt x="127" y="252"/>
                  </a:lnTo>
                  <a:lnTo>
                    <a:pt x="67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3366" y="201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12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1" name="Freeform 18"/>
            <p:cNvSpPr>
              <a:spLocks/>
            </p:cNvSpPr>
            <p:nvPr/>
          </p:nvSpPr>
          <p:spPr bwMode="auto">
            <a:xfrm>
              <a:off x="4008" y="1953"/>
              <a:ext cx="360" cy="289"/>
            </a:xfrm>
            <a:custGeom>
              <a:avLst/>
              <a:gdLst>
                <a:gd name="T0" fmla="*/ 0 w 236"/>
                <a:gd name="T1" fmla="*/ 568 h 252"/>
                <a:gd name="T2" fmla="*/ 1792 w 236"/>
                <a:gd name="T3" fmla="*/ 284 h 252"/>
                <a:gd name="T4" fmla="*/ 6134 w 236"/>
                <a:gd name="T5" fmla="*/ 83 h 252"/>
                <a:gd name="T6" fmla="*/ 12281 w 236"/>
                <a:gd name="T7" fmla="*/ 0 h 252"/>
                <a:gd name="T8" fmla="*/ 18409 w 236"/>
                <a:gd name="T9" fmla="*/ 83 h 252"/>
                <a:gd name="T10" fmla="*/ 23751 w 236"/>
                <a:gd name="T11" fmla="*/ 284 h 252"/>
                <a:gd name="T12" fmla="*/ 24549 w 236"/>
                <a:gd name="T13" fmla="*/ 568 h 252"/>
                <a:gd name="T14" fmla="*/ 23751 w 236"/>
                <a:gd name="T15" fmla="*/ 854 h 252"/>
                <a:gd name="T16" fmla="*/ 18409 w 236"/>
                <a:gd name="T17" fmla="*/ 1052 h 252"/>
                <a:gd name="T18" fmla="*/ 12281 w 236"/>
                <a:gd name="T19" fmla="*/ 1137 h 252"/>
                <a:gd name="T20" fmla="*/ 6134 w 236"/>
                <a:gd name="T21" fmla="*/ 1052 h 252"/>
                <a:gd name="T22" fmla="*/ 1792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28" y="63"/>
                  </a:lnTo>
                  <a:lnTo>
                    <a:pt x="236" y="126"/>
                  </a:lnTo>
                  <a:lnTo>
                    <a:pt x="228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2" name="Rectangle 19"/>
            <p:cNvSpPr>
              <a:spLocks noChangeArrowheads="1"/>
            </p:cNvSpPr>
            <p:nvPr/>
          </p:nvSpPr>
          <p:spPr bwMode="auto">
            <a:xfrm>
              <a:off x="4087" y="201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11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3" name="Freeform 20"/>
            <p:cNvSpPr>
              <a:spLocks/>
            </p:cNvSpPr>
            <p:nvPr/>
          </p:nvSpPr>
          <p:spPr bwMode="auto">
            <a:xfrm>
              <a:off x="3645" y="2437"/>
              <a:ext cx="363" cy="299"/>
            </a:xfrm>
            <a:custGeom>
              <a:avLst/>
              <a:gdLst>
                <a:gd name="T0" fmla="*/ 0 w 237"/>
                <a:gd name="T1" fmla="*/ 560 h 261"/>
                <a:gd name="T2" fmla="*/ 1830 w 237"/>
                <a:gd name="T3" fmla="*/ 281 h 261"/>
                <a:gd name="T4" fmla="*/ 6388 w 237"/>
                <a:gd name="T5" fmla="*/ 81 h 261"/>
                <a:gd name="T6" fmla="*/ 12828 w 237"/>
                <a:gd name="T7" fmla="*/ 0 h 261"/>
                <a:gd name="T8" fmla="*/ 19377 w 237"/>
                <a:gd name="T9" fmla="*/ 81 h 261"/>
                <a:gd name="T10" fmla="*/ 23924 w 237"/>
                <a:gd name="T11" fmla="*/ 281 h 261"/>
                <a:gd name="T12" fmla="*/ 25810 w 237"/>
                <a:gd name="T13" fmla="*/ 560 h 261"/>
                <a:gd name="T14" fmla="*/ 23924 w 237"/>
                <a:gd name="T15" fmla="*/ 884 h 261"/>
                <a:gd name="T16" fmla="*/ 19377 w 237"/>
                <a:gd name="T17" fmla="*/ 1081 h 261"/>
                <a:gd name="T18" fmla="*/ 12828 w 237"/>
                <a:gd name="T19" fmla="*/ 1166 h 261"/>
                <a:gd name="T20" fmla="*/ 6388 w 237"/>
                <a:gd name="T21" fmla="*/ 1081 h 261"/>
                <a:gd name="T22" fmla="*/ 1830 w 237"/>
                <a:gd name="T23" fmla="*/ 884 h 261"/>
                <a:gd name="T24" fmla="*/ 0 w 237"/>
                <a:gd name="T25" fmla="*/ 56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61"/>
                <a:gd name="T41" fmla="*/ 237 w 237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98"/>
                  </a:lnTo>
                  <a:lnTo>
                    <a:pt x="178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4" name="Rectangle 21"/>
            <p:cNvSpPr>
              <a:spLocks noChangeArrowheads="1"/>
            </p:cNvSpPr>
            <p:nvPr/>
          </p:nvSpPr>
          <p:spPr bwMode="auto">
            <a:xfrm>
              <a:off x="3749" y="249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13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5" name="Line 22"/>
            <p:cNvSpPr>
              <a:spLocks noChangeShapeType="1"/>
            </p:cNvSpPr>
            <p:nvPr/>
          </p:nvSpPr>
          <p:spPr bwMode="auto">
            <a:xfrm flipV="1">
              <a:off x="3456" y="1706"/>
              <a:ext cx="253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3"/>
            <p:cNvSpPr>
              <a:spLocks noChangeShapeType="1"/>
            </p:cNvSpPr>
            <p:nvPr/>
          </p:nvSpPr>
          <p:spPr bwMode="auto">
            <a:xfrm flipH="1" flipV="1">
              <a:off x="3942" y="1706"/>
              <a:ext cx="282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Freeform 24"/>
            <p:cNvSpPr>
              <a:spLocks/>
            </p:cNvSpPr>
            <p:nvPr/>
          </p:nvSpPr>
          <p:spPr bwMode="auto">
            <a:xfrm>
              <a:off x="3645" y="1469"/>
              <a:ext cx="363" cy="288"/>
            </a:xfrm>
            <a:custGeom>
              <a:avLst/>
              <a:gdLst>
                <a:gd name="T0" fmla="*/ 0 w 237"/>
                <a:gd name="T1" fmla="*/ 550 h 252"/>
                <a:gd name="T2" fmla="*/ 1830 w 237"/>
                <a:gd name="T3" fmla="*/ 272 h 252"/>
                <a:gd name="T4" fmla="*/ 6388 w 237"/>
                <a:gd name="T5" fmla="*/ 80 h 252"/>
                <a:gd name="T6" fmla="*/ 12828 w 237"/>
                <a:gd name="T7" fmla="*/ 0 h 252"/>
                <a:gd name="T8" fmla="*/ 19377 w 237"/>
                <a:gd name="T9" fmla="*/ 80 h 252"/>
                <a:gd name="T10" fmla="*/ 23924 w 237"/>
                <a:gd name="T11" fmla="*/ 272 h 252"/>
                <a:gd name="T12" fmla="*/ 25810 w 237"/>
                <a:gd name="T13" fmla="*/ 550 h 252"/>
                <a:gd name="T14" fmla="*/ 23924 w 237"/>
                <a:gd name="T15" fmla="*/ 822 h 252"/>
                <a:gd name="T16" fmla="*/ 19377 w 237"/>
                <a:gd name="T17" fmla="*/ 1015 h 252"/>
                <a:gd name="T18" fmla="*/ 12828 w 237"/>
                <a:gd name="T19" fmla="*/ 1095 h 252"/>
                <a:gd name="T20" fmla="*/ 6388 w 237"/>
                <a:gd name="T21" fmla="*/ 1015 h 252"/>
                <a:gd name="T22" fmla="*/ 1830 w 237"/>
                <a:gd name="T23" fmla="*/ 822 h 252"/>
                <a:gd name="T24" fmla="*/ 0 w 237"/>
                <a:gd name="T25" fmla="*/ 55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52"/>
                <a:gd name="T41" fmla="*/ 237 w 237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89"/>
                  </a:lnTo>
                  <a:lnTo>
                    <a:pt x="178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38" name="Rectangle 25"/>
            <p:cNvSpPr>
              <a:spLocks noChangeArrowheads="1"/>
            </p:cNvSpPr>
            <p:nvPr/>
          </p:nvSpPr>
          <p:spPr bwMode="auto">
            <a:xfrm>
              <a:off x="3702" y="1536"/>
              <a:ext cx="162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10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39" name="Line 26"/>
            <p:cNvSpPr>
              <a:spLocks noChangeShapeType="1"/>
            </p:cNvSpPr>
            <p:nvPr/>
          </p:nvSpPr>
          <p:spPr bwMode="auto">
            <a:xfrm flipH="1" flipV="1">
              <a:off x="3465" y="2242"/>
              <a:ext cx="231" cy="2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27"/>
            <p:cNvSpPr>
              <a:spLocks noChangeShapeType="1"/>
            </p:cNvSpPr>
            <p:nvPr/>
          </p:nvSpPr>
          <p:spPr bwMode="auto">
            <a:xfrm flipV="1">
              <a:off x="3984" y="2242"/>
              <a:ext cx="204" cy="25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Freeform 28"/>
            <p:cNvSpPr>
              <a:spLocks/>
            </p:cNvSpPr>
            <p:nvPr/>
          </p:nvSpPr>
          <p:spPr bwMode="auto">
            <a:xfrm>
              <a:off x="4506" y="2448"/>
              <a:ext cx="362" cy="289"/>
            </a:xfrm>
            <a:custGeom>
              <a:avLst/>
              <a:gdLst>
                <a:gd name="T0" fmla="*/ 0 w 236"/>
                <a:gd name="T1" fmla="*/ 568 h 252"/>
                <a:gd name="T2" fmla="*/ 1877 w 236"/>
                <a:gd name="T3" fmla="*/ 284 h 252"/>
                <a:gd name="T4" fmla="*/ 6585 w 236"/>
                <a:gd name="T5" fmla="*/ 38 h 252"/>
                <a:gd name="T6" fmla="*/ 13053 w 236"/>
                <a:gd name="T7" fmla="*/ 0 h 252"/>
                <a:gd name="T8" fmla="*/ 19615 w 236"/>
                <a:gd name="T9" fmla="*/ 38 h 252"/>
                <a:gd name="T10" fmla="*/ 24220 w 236"/>
                <a:gd name="T11" fmla="*/ 284 h 252"/>
                <a:gd name="T12" fmla="*/ 26079 w 236"/>
                <a:gd name="T13" fmla="*/ 568 h 252"/>
                <a:gd name="T14" fmla="*/ 24220 w 236"/>
                <a:gd name="T15" fmla="*/ 854 h 252"/>
                <a:gd name="T16" fmla="*/ 19615 w 236"/>
                <a:gd name="T17" fmla="*/ 1052 h 252"/>
                <a:gd name="T18" fmla="*/ 13053 w 236"/>
                <a:gd name="T19" fmla="*/ 1137 h 252"/>
                <a:gd name="T20" fmla="*/ 6585 w 236"/>
                <a:gd name="T21" fmla="*/ 1052 h 252"/>
                <a:gd name="T22" fmla="*/ 1877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9"/>
                  </a:lnTo>
                  <a:lnTo>
                    <a:pt x="118" y="0"/>
                  </a:lnTo>
                  <a:lnTo>
                    <a:pt x="177" y="9"/>
                  </a:lnTo>
                  <a:lnTo>
                    <a:pt x="219" y="63"/>
                  </a:lnTo>
                  <a:lnTo>
                    <a:pt x="236" y="126"/>
                  </a:lnTo>
                  <a:lnTo>
                    <a:pt x="219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42" name="Rectangle 29"/>
            <p:cNvSpPr>
              <a:spLocks noChangeArrowheads="1"/>
            </p:cNvSpPr>
            <p:nvPr/>
          </p:nvSpPr>
          <p:spPr bwMode="auto">
            <a:xfrm>
              <a:off x="4667" y="2496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5</a:t>
              </a:r>
            </a:p>
          </p:txBody>
        </p:sp>
        <p:sp>
          <p:nvSpPr>
            <p:cNvPr id="38943" name="Freeform 30"/>
            <p:cNvSpPr>
              <a:spLocks/>
            </p:cNvSpPr>
            <p:nvPr/>
          </p:nvSpPr>
          <p:spPr bwMode="auto">
            <a:xfrm>
              <a:off x="4506" y="1200"/>
              <a:ext cx="384" cy="336"/>
            </a:xfrm>
            <a:custGeom>
              <a:avLst/>
              <a:gdLst>
                <a:gd name="T0" fmla="*/ 0 w 322"/>
                <a:gd name="T1" fmla="*/ 20429 h 207"/>
                <a:gd name="T2" fmla="*/ 123 w 322"/>
                <a:gd name="T3" fmla="*/ 11192 h 207"/>
                <a:gd name="T4" fmla="*/ 422 w 322"/>
                <a:gd name="T5" fmla="*/ 3665 h 207"/>
                <a:gd name="T6" fmla="*/ 879 w 322"/>
                <a:gd name="T7" fmla="*/ 0 h 207"/>
                <a:gd name="T8" fmla="*/ 1357 w 322"/>
                <a:gd name="T9" fmla="*/ 0 h 207"/>
                <a:gd name="T10" fmla="*/ 1815 w 322"/>
                <a:gd name="T11" fmla="*/ 3665 h 207"/>
                <a:gd name="T12" fmla="*/ 2120 w 322"/>
                <a:gd name="T13" fmla="*/ 11192 h 207"/>
                <a:gd name="T14" fmla="*/ 2230 w 322"/>
                <a:gd name="T15" fmla="*/ 20429 h 207"/>
                <a:gd name="T16" fmla="*/ 2120 w 322"/>
                <a:gd name="T17" fmla="*/ 29742 h 207"/>
                <a:gd name="T18" fmla="*/ 1815 w 322"/>
                <a:gd name="T19" fmla="*/ 38952 h 207"/>
                <a:gd name="T20" fmla="*/ 1357 w 322"/>
                <a:gd name="T21" fmla="*/ 42672 h 207"/>
                <a:gd name="T22" fmla="*/ 879 w 322"/>
                <a:gd name="T23" fmla="*/ 42672 h 207"/>
                <a:gd name="T24" fmla="*/ 422 w 322"/>
                <a:gd name="T25" fmla="*/ 38952 h 207"/>
                <a:gd name="T26" fmla="*/ 123 w 322"/>
                <a:gd name="T27" fmla="*/ 29742 h 207"/>
                <a:gd name="T28" fmla="*/ 0 w 322"/>
                <a:gd name="T29" fmla="*/ 20429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2"/>
                <a:gd name="T46" fmla="*/ 0 h 207"/>
                <a:gd name="T47" fmla="*/ 322 w 32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2" h="207">
                  <a:moveTo>
                    <a:pt x="0" y="99"/>
                  </a:moveTo>
                  <a:lnTo>
                    <a:pt x="17" y="54"/>
                  </a:lnTo>
                  <a:lnTo>
                    <a:pt x="60" y="18"/>
                  </a:lnTo>
                  <a:lnTo>
                    <a:pt x="127" y="0"/>
                  </a:lnTo>
                  <a:lnTo>
                    <a:pt x="195" y="0"/>
                  </a:lnTo>
                  <a:lnTo>
                    <a:pt x="262" y="18"/>
                  </a:lnTo>
                  <a:lnTo>
                    <a:pt x="305" y="54"/>
                  </a:lnTo>
                  <a:lnTo>
                    <a:pt x="322" y="99"/>
                  </a:lnTo>
                  <a:lnTo>
                    <a:pt x="305" y="144"/>
                  </a:lnTo>
                  <a:lnTo>
                    <a:pt x="262" y="189"/>
                  </a:lnTo>
                  <a:lnTo>
                    <a:pt x="195" y="207"/>
                  </a:lnTo>
                  <a:lnTo>
                    <a:pt x="127" y="207"/>
                  </a:lnTo>
                  <a:lnTo>
                    <a:pt x="60" y="189"/>
                  </a:lnTo>
                  <a:lnTo>
                    <a:pt x="17" y="144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44" name="Line 31"/>
            <p:cNvSpPr>
              <a:spLocks noChangeShapeType="1"/>
            </p:cNvSpPr>
            <p:nvPr/>
          </p:nvSpPr>
          <p:spPr bwMode="auto">
            <a:xfrm flipV="1">
              <a:off x="4692" y="970"/>
              <a:ext cx="6" cy="23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Rectangle 32"/>
            <p:cNvSpPr>
              <a:spLocks noChangeArrowheads="1"/>
            </p:cNvSpPr>
            <p:nvPr/>
          </p:nvSpPr>
          <p:spPr bwMode="auto">
            <a:xfrm>
              <a:off x="4602" y="1238"/>
              <a:ext cx="197" cy="2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3</a:t>
              </a:r>
            </a:p>
          </p:txBody>
        </p:sp>
        <p:sp>
          <p:nvSpPr>
            <p:cNvPr id="38946" name="Line 33"/>
            <p:cNvSpPr>
              <a:spLocks noChangeShapeType="1"/>
            </p:cNvSpPr>
            <p:nvPr/>
          </p:nvSpPr>
          <p:spPr bwMode="auto">
            <a:xfrm flipV="1">
              <a:off x="4032" y="1440"/>
              <a:ext cx="528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34"/>
            <p:cNvSpPr>
              <a:spLocks noChangeShapeType="1"/>
            </p:cNvSpPr>
            <p:nvPr/>
          </p:nvSpPr>
          <p:spPr bwMode="auto">
            <a:xfrm flipH="1" flipV="1">
              <a:off x="4698" y="2160"/>
              <a:ext cx="0" cy="2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8" name="Freeform 35"/>
            <p:cNvSpPr>
              <a:spLocks/>
            </p:cNvSpPr>
            <p:nvPr/>
          </p:nvSpPr>
          <p:spPr bwMode="auto">
            <a:xfrm>
              <a:off x="3705" y="3600"/>
              <a:ext cx="375" cy="289"/>
            </a:xfrm>
            <a:custGeom>
              <a:avLst/>
              <a:gdLst>
                <a:gd name="T0" fmla="*/ 0 w 245"/>
                <a:gd name="T1" fmla="*/ 568 h 252"/>
                <a:gd name="T2" fmla="*/ 1823 w 245"/>
                <a:gd name="T3" fmla="*/ 284 h 252"/>
                <a:gd name="T4" fmla="*/ 7280 w 245"/>
                <a:gd name="T5" fmla="*/ 83 h 252"/>
                <a:gd name="T6" fmla="*/ 13693 w 245"/>
                <a:gd name="T7" fmla="*/ 0 h 252"/>
                <a:gd name="T8" fmla="*/ 20097 w 245"/>
                <a:gd name="T9" fmla="*/ 83 h 252"/>
                <a:gd name="T10" fmla="*/ 24620 w 245"/>
                <a:gd name="T11" fmla="*/ 284 h 252"/>
                <a:gd name="T12" fmla="*/ 26478 w 245"/>
                <a:gd name="T13" fmla="*/ 568 h 252"/>
                <a:gd name="T14" fmla="*/ 24620 w 245"/>
                <a:gd name="T15" fmla="*/ 854 h 252"/>
                <a:gd name="T16" fmla="*/ 20097 w 245"/>
                <a:gd name="T17" fmla="*/ 1052 h 252"/>
                <a:gd name="T18" fmla="*/ 13693 w 245"/>
                <a:gd name="T19" fmla="*/ 1137 h 252"/>
                <a:gd name="T20" fmla="*/ 7280 w 245"/>
                <a:gd name="T21" fmla="*/ 1052 h 252"/>
                <a:gd name="T22" fmla="*/ 1823 w 245"/>
                <a:gd name="T23" fmla="*/ 854 h 252"/>
                <a:gd name="T24" fmla="*/ 0 w 245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5"/>
                <a:gd name="T40" fmla="*/ 0 h 252"/>
                <a:gd name="T41" fmla="*/ 245 w 245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5" h="252">
                  <a:moveTo>
                    <a:pt x="0" y="126"/>
                  </a:moveTo>
                  <a:lnTo>
                    <a:pt x="17" y="63"/>
                  </a:lnTo>
                  <a:lnTo>
                    <a:pt x="67" y="18"/>
                  </a:lnTo>
                  <a:lnTo>
                    <a:pt x="127" y="0"/>
                  </a:lnTo>
                  <a:lnTo>
                    <a:pt x="186" y="18"/>
                  </a:lnTo>
                  <a:lnTo>
                    <a:pt x="228" y="63"/>
                  </a:lnTo>
                  <a:lnTo>
                    <a:pt x="245" y="126"/>
                  </a:lnTo>
                  <a:lnTo>
                    <a:pt x="228" y="189"/>
                  </a:lnTo>
                  <a:lnTo>
                    <a:pt x="186" y="234"/>
                  </a:lnTo>
                  <a:lnTo>
                    <a:pt x="127" y="252"/>
                  </a:lnTo>
                  <a:lnTo>
                    <a:pt x="67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49" name="Freeform 36"/>
            <p:cNvSpPr>
              <a:spLocks/>
            </p:cNvSpPr>
            <p:nvPr/>
          </p:nvSpPr>
          <p:spPr bwMode="auto">
            <a:xfrm>
              <a:off x="4875" y="3455"/>
              <a:ext cx="360" cy="289"/>
            </a:xfrm>
            <a:custGeom>
              <a:avLst/>
              <a:gdLst>
                <a:gd name="T0" fmla="*/ 0 w 236"/>
                <a:gd name="T1" fmla="*/ 568 h 252"/>
                <a:gd name="T2" fmla="*/ 1792 w 236"/>
                <a:gd name="T3" fmla="*/ 284 h 252"/>
                <a:gd name="T4" fmla="*/ 6134 w 236"/>
                <a:gd name="T5" fmla="*/ 83 h 252"/>
                <a:gd name="T6" fmla="*/ 12281 w 236"/>
                <a:gd name="T7" fmla="*/ 0 h 252"/>
                <a:gd name="T8" fmla="*/ 18409 w 236"/>
                <a:gd name="T9" fmla="*/ 83 h 252"/>
                <a:gd name="T10" fmla="*/ 23751 w 236"/>
                <a:gd name="T11" fmla="*/ 284 h 252"/>
                <a:gd name="T12" fmla="*/ 24549 w 236"/>
                <a:gd name="T13" fmla="*/ 568 h 252"/>
                <a:gd name="T14" fmla="*/ 23751 w 236"/>
                <a:gd name="T15" fmla="*/ 854 h 252"/>
                <a:gd name="T16" fmla="*/ 18409 w 236"/>
                <a:gd name="T17" fmla="*/ 1052 h 252"/>
                <a:gd name="T18" fmla="*/ 12281 w 236"/>
                <a:gd name="T19" fmla="*/ 1137 h 252"/>
                <a:gd name="T20" fmla="*/ 6134 w 236"/>
                <a:gd name="T21" fmla="*/ 1052 h 252"/>
                <a:gd name="T22" fmla="*/ 1792 w 236"/>
                <a:gd name="T23" fmla="*/ 854 h 252"/>
                <a:gd name="T24" fmla="*/ 0 w 236"/>
                <a:gd name="T25" fmla="*/ 568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6"/>
                <a:gd name="T40" fmla="*/ 0 h 252"/>
                <a:gd name="T41" fmla="*/ 236 w 236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6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7" y="18"/>
                  </a:lnTo>
                  <a:lnTo>
                    <a:pt x="228" y="63"/>
                  </a:lnTo>
                  <a:lnTo>
                    <a:pt x="236" y="126"/>
                  </a:lnTo>
                  <a:lnTo>
                    <a:pt x="228" y="189"/>
                  </a:lnTo>
                  <a:lnTo>
                    <a:pt x="177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50" name="Freeform 37"/>
            <p:cNvSpPr>
              <a:spLocks/>
            </p:cNvSpPr>
            <p:nvPr/>
          </p:nvSpPr>
          <p:spPr bwMode="auto">
            <a:xfrm>
              <a:off x="4512" y="3925"/>
              <a:ext cx="363" cy="299"/>
            </a:xfrm>
            <a:custGeom>
              <a:avLst/>
              <a:gdLst>
                <a:gd name="T0" fmla="*/ 0 w 237"/>
                <a:gd name="T1" fmla="*/ 560 h 261"/>
                <a:gd name="T2" fmla="*/ 1830 w 237"/>
                <a:gd name="T3" fmla="*/ 281 h 261"/>
                <a:gd name="T4" fmla="*/ 6388 w 237"/>
                <a:gd name="T5" fmla="*/ 81 h 261"/>
                <a:gd name="T6" fmla="*/ 12828 w 237"/>
                <a:gd name="T7" fmla="*/ 0 h 261"/>
                <a:gd name="T8" fmla="*/ 19377 w 237"/>
                <a:gd name="T9" fmla="*/ 81 h 261"/>
                <a:gd name="T10" fmla="*/ 23924 w 237"/>
                <a:gd name="T11" fmla="*/ 281 h 261"/>
                <a:gd name="T12" fmla="*/ 25810 w 237"/>
                <a:gd name="T13" fmla="*/ 560 h 261"/>
                <a:gd name="T14" fmla="*/ 23924 w 237"/>
                <a:gd name="T15" fmla="*/ 884 h 261"/>
                <a:gd name="T16" fmla="*/ 19377 w 237"/>
                <a:gd name="T17" fmla="*/ 1081 h 261"/>
                <a:gd name="T18" fmla="*/ 12828 w 237"/>
                <a:gd name="T19" fmla="*/ 1166 h 261"/>
                <a:gd name="T20" fmla="*/ 6388 w 237"/>
                <a:gd name="T21" fmla="*/ 1081 h 261"/>
                <a:gd name="T22" fmla="*/ 1830 w 237"/>
                <a:gd name="T23" fmla="*/ 884 h 261"/>
                <a:gd name="T24" fmla="*/ 0 w 237"/>
                <a:gd name="T25" fmla="*/ 560 h 2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61"/>
                <a:gd name="T41" fmla="*/ 237 w 237"/>
                <a:gd name="T42" fmla="*/ 261 h 2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61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98"/>
                  </a:lnTo>
                  <a:lnTo>
                    <a:pt x="178" y="243"/>
                  </a:lnTo>
                  <a:lnTo>
                    <a:pt x="118" y="261"/>
                  </a:lnTo>
                  <a:lnTo>
                    <a:pt x="59" y="243"/>
                  </a:lnTo>
                  <a:lnTo>
                    <a:pt x="17" y="198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51" name="Line 38"/>
            <p:cNvSpPr>
              <a:spLocks noChangeShapeType="1"/>
            </p:cNvSpPr>
            <p:nvPr/>
          </p:nvSpPr>
          <p:spPr bwMode="auto">
            <a:xfrm flipV="1">
              <a:off x="3936" y="3216"/>
              <a:ext cx="624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39"/>
            <p:cNvSpPr>
              <a:spLocks noChangeShapeType="1"/>
            </p:cNvSpPr>
            <p:nvPr/>
          </p:nvSpPr>
          <p:spPr bwMode="auto">
            <a:xfrm flipH="1" flipV="1">
              <a:off x="4809" y="3194"/>
              <a:ext cx="183" cy="2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Freeform 40"/>
            <p:cNvSpPr>
              <a:spLocks/>
            </p:cNvSpPr>
            <p:nvPr/>
          </p:nvSpPr>
          <p:spPr bwMode="auto">
            <a:xfrm>
              <a:off x="4512" y="2957"/>
              <a:ext cx="363" cy="288"/>
            </a:xfrm>
            <a:custGeom>
              <a:avLst/>
              <a:gdLst>
                <a:gd name="T0" fmla="*/ 0 w 237"/>
                <a:gd name="T1" fmla="*/ 550 h 252"/>
                <a:gd name="T2" fmla="*/ 1830 w 237"/>
                <a:gd name="T3" fmla="*/ 272 h 252"/>
                <a:gd name="T4" fmla="*/ 6388 w 237"/>
                <a:gd name="T5" fmla="*/ 80 h 252"/>
                <a:gd name="T6" fmla="*/ 12828 w 237"/>
                <a:gd name="T7" fmla="*/ 0 h 252"/>
                <a:gd name="T8" fmla="*/ 19377 w 237"/>
                <a:gd name="T9" fmla="*/ 80 h 252"/>
                <a:gd name="T10" fmla="*/ 23924 w 237"/>
                <a:gd name="T11" fmla="*/ 272 h 252"/>
                <a:gd name="T12" fmla="*/ 25810 w 237"/>
                <a:gd name="T13" fmla="*/ 550 h 252"/>
                <a:gd name="T14" fmla="*/ 23924 w 237"/>
                <a:gd name="T15" fmla="*/ 822 h 252"/>
                <a:gd name="T16" fmla="*/ 19377 w 237"/>
                <a:gd name="T17" fmla="*/ 1015 h 252"/>
                <a:gd name="T18" fmla="*/ 12828 w 237"/>
                <a:gd name="T19" fmla="*/ 1095 h 252"/>
                <a:gd name="T20" fmla="*/ 6388 w 237"/>
                <a:gd name="T21" fmla="*/ 1015 h 252"/>
                <a:gd name="T22" fmla="*/ 1830 w 237"/>
                <a:gd name="T23" fmla="*/ 822 h 252"/>
                <a:gd name="T24" fmla="*/ 0 w 237"/>
                <a:gd name="T25" fmla="*/ 550 h 2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7"/>
                <a:gd name="T40" fmla="*/ 0 h 252"/>
                <a:gd name="T41" fmla="*/ 237 w 237"/>
                <a:gd name="T42" fmla="*/ 252 h 25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7" h="252">
                  <a:moveTo>
                    <a:pt x="0" y="126"/>
                  </a:moveTo>
                  <a:lnTo>
                    <a:pt x="17" y="63"/>
                  </a:lnTo>
                  <a:lnTo>
                    <a:pt x="59" y="18"/>
                  </a:lnTo>
                  <a:lnTo>
                    <a:pt x="118" y="0"/>
                  </a:lnTo>
                  <a:lnTo>
                    <a:pt x="178" y="18"/>
                  </a:lnTo>
                  <a:lnTo>
                    <a:pt x="220" y="63"/>
                  </a:lnTo>
                  <a:lnTo>
                    <a:pt x="237" y="126"/>
                  </a:lnTo>
                  <a:lnTo>
                    <a:pt x="220" y="189"/>
                  </a:lnTo>
                  <a:lnTo>
                    <a:pt x="178" y="234"/>
                  </a:lnTo>
                  <a:lnTo>
                    <a:pt x="118" y="252"/>
                  </a:lnTo>
                  <a:lnTo>
                    <a:pt x="59" y="234"/>
                  </a:lnTo>
                  <a:lnTo>
                    <a:pt x="17" y="189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6666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i="0">
                <a:solidFill>
                  <a:srgbClr val="FFFF00"/>
                </a:solidFill>
              </a:endParaRPr>
            </a:p>
          </p:txBody>
        </p:sp>
        <p:sp>
          <p:nvSpPr>
            <p:cNvPr id="38954" name="Line 41"/>
            <p:cNvSpPr>
              <a:spLocks noChangeShapeType="1"/>
            </p:cNvSpPr>
            <p:nvPr/>
          </p:nvSpPr>
          <p:spPr bwMode="auto">
            <a:xfrm flipH="1" flipV="1">
              <a:off x="3936" y="3888"/>
              <a:ext cx="576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42"/>
            <p:cNvSpPr>
              <a:spLocks noChangeShapeType="1"/>
            </p:cNvSpPr>
            <p:nvPr/>
          </p:nvSpPr>
          <p:spPr bwMode="auto">
            <a:xfrm flipV="1">
              <a:off x="4080" y="3648"/>
              <a:ext cx="816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Rectangle 43"/>
            <p:cNvSpPr>
              <a:spLocks noChangeArrowheads="1"/>
            </p:cNvSpPr>
            <p:nvPr/>
          </p:nvSpPr>
          <p:spPr bwMode="auto">
            <a:xfrm>
              <a:off x="3852" y="3648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8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57" name="Rectangle 44"/>
            <p:cNvSpPr>
              <a:spLocks noChangeArrowheads="1"/>
            </p:cNvSpPr>
            <p:nvPr/>
          </p:nvSpPr>
          <p:spPr bwMode="auto">
            <a:xfrm>
              <a:off x="5009" y="351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7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58" name="Rectangle 45"/>
            <p:cNvSpPr>
              <a:spLocks noChangeArrowheads="1"/>
            </p:cNvSpPr>
            <p:nvPr/>
          </p:nvSpPr>
          <p:spPr bwMode="auto">
            <a:xfrm>
              <a:off x="4634" y="398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9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59" name="Rectangle 46"/>
            <p:cNvSpPr>
              <a:spLocks noChangeArrowheads="1"/>
            </p:cNvSpPr>
            <p:nvPr/>
          </p:nvSpPr>
          <p:spPr bwMode="auto">
            <a:xfrm>
              <a:off x="4634" y="3014"/>
              <a:ext cx="81" cy="192"/>
            </a:xfrm>
            <a:prstGeom prst="rect">
              <a:avLst/>
            </a:prstGeom>
            <a:solidFill>
              <a:srgbClr val="006666"/>
            </a:solidFill>
            <a:ln w="381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zh-CN" sz="2000" i="0">
                  <a:solidFill>
                    <a:srgbClr val="FFFF00"/>
                  </a:solidFill>
                  <a:latin typeface="宋体" charset="-122"/>
                </a:rPr>
                <a:t>6</a:t>
              </a:r>
              <a:endParaRPr lang="en-US" altLang="zh-CN" sz="2000" i="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8960" name="Line 47"/>
            <p:cNvSpPr>
              <a:spLocks noChangeShapeType="1"/>
            </p:cNvSpPr>
            <p:nvPr/>
          </p:nvSpPr>
          <p:spPr bwMode="auto">
            <a:xfrm>
              <a:off x="4704" y="2736"/>
              <a:ext cx="0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48"/>
            <p:cNvSpPr>
              <a:spLocks noChangeShapeType="1"/>
            </p:cNvSpPr>
            <p:nvPr/>
          </p:nvSpPr>
          <p:spPr bwMode="auto">
            <a:xfrm flipH="1">
              <a:off x="3840" y="2592"/>
              <a:ext cx="672" cy="105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Rectangle 49"/>
            <p:cNvSpPr>
              <a:spLocks noChangeArrowheads="1"/>
            </p:cNvSpPr>
            <p:nvPr/>
          </p:nvSpPr>
          <p:spPr bwMode="auto">
            <a:xfrm>
              <a:off x="3360" y="144"/>
              <a:ext cx="1008" cy="672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32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第二步</a:t>
              </a:r>
            </a:p>
            <a:p>
              <a:pPr eaLnBrk="0" hangingPunct="0"/>
              <a:r>
                <a:rPr lang="en-US" altLang="zh-CN" sz="32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V(G)=6</a:t>
              </a:r>
            </a:p>
          </p:txBody>
        </p:sp>
        <p:sp>
          <p:nvSpPr>
            <p:cNvPr id="38963" name="Text Box 50"/>
            <p:cNvSpPr txBox="1">
              <a:spLocks noChangeArrowheads="1"/>
            </p:cNvSpPr>
            <p:nvPr/>
          </p:nvSpPr>
          <p:spPr bwMode="auto">
            <a:xfrm>
              <a:off x="3720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=-999</a:t>
              </a:r>
            </a:p>
          </p:txBody>
        </p:sp>
        <p:sp>
          <p:nvSpPr>
            <p:cNvPr id="38964" name="Text Box 51"/>
            <p:cNvSpPr txBox="1">
              <a:spLocks noChangeArrowheads="1"/>
            </p:cNvSpPr>
            <p:nvPr/>
          </p:nvSpPr>
          <p:spPr bwMode="auto">
            <a:xfrm>
              <a:off x="3929" y="12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i=100</a:t>
              </a:r>
            </a:p>
          </p:txBody>
        </p:sp>
        <p:sp>
          <p:nvSpPr>
            <p:cNvPr id="38965" name="Rectangle 52"/>
            <p:cNvSpPr>
              <a:spLocks noChangeArrowheads="1"/>
            </p:cNvSpPr>
            <p:nvPr/>
          </p:nvSpPr>
          <p:spPr bwMode="auto">
            <a:xfrm>
              <a:off x="4848" y="3120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&lt;=max</a:t>
              </a:r>
            </a:p>
          </p:txBody>
        </p:sp>
        <p:sp>
          <p:nvSpPr>
            <p:cNvPr id="38966" name="Rectangle 53"/>
            <p:cNvSpPr>
              <a:spLocks noChangeArrowheads="1"/>
            </p:cNvSpPr>
            <p:nvPr/>
          </p:nvSpPr>
          <p:spPr bwMode="auto">
            <a:xfrm>
              <a:off x="4656" y="3648"/>
              <a:ext cx="9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sum</a:t>
              </a:r>
              <a:r>
                <a:rPr lang="zh-CN" altLang="en-US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有效值</a:t>
              </a:r>
            </a:p>
          </p:txBody>
        </p:sp>
        <p:sp>
          <p:nvSpPr>
            <p:cNvPr id="38967" name="Rectangle 54"/>
            <p:cNvSpPr>
              <a:spLocks noChangeArrowheads="1"/>
            </p:cNvSpPr>
            <p:nvPr/>
          </p:nvSpPr>
          <p:spPr bwMode="auto">
            <a:xfrm>
              <a:off x="3749" y="2784"/>
              <a:ext cx="6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&lt;=min</a:t>
              </a:r>
            </a:p>
          </p:txBody>
        </p:sp>
        <p:sp>
          <p:nvSpPr>
            <p:cNvPr id="38968" name="Rectangle 55"/>
            <p:cNvSpPr>
              <a:spLocks noChangeArrowheads="1"/>
            </p:cNvSpPr>
            <p:nvPr/>
          </p:nvSpPr>
          <p:spPr bwMode="auto">
            <a:xfrm>
              <a:off x="4058" y="1632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&gt;0</a:t>
              </a:r>
            </a:p>
          </p:txBody>
        </p:sp>
        <p:sp>
          <p:nvSpPr>
            <p:cNvPr id="38969" name="Text Box 56"/>
            <p:cNvSpPr txBox="1">
              <a:spLocks noChangeArrowheads="1"/>
            </p:cNvSpPr>
            <p:nvPr/>
          </p:nvSpPr>
          <p:spPr bwMode="auto">
            <a:xfrm>
              <a:off x="4752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&lt;&gt;-999</a:t>
              </a:r>
            </a:p>
          </p:txBody>
        </p:sp>
        <p:sp>
          <p:nvSpPr>
            <p:cNvPr id="38970" name="Rectangle 57"/>
            <p:cNvSpPr>
              <a:spLocks noChangeArrowheads="1"/>
            </p:cNvSpPr>
            <p:nvPr/>
          </p:nvSpPr>
          <p:spPr bwMode="auto">
            <a:xfrm>
              <a:off x="4730" y="1488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i&lt;100</a:t>
              </a:r>
            </a:p>
          </p:txBody>
        </p:sp>
        <p:sp>
          <p:nvSpPr>
            <p:cNvPr id="38971" name="Rectangle 58"/>
            <p:cNvSpPr>
              <a:spLocks noChangeArrowheads="1"/>
            </p:cNvSpPr>
            <p:nvPr/>
          </p:nvSpPr>
          <p:spPr bwMode="auto">
            <a:xfrm>
              <a:off x="4704" y="2688"/>
              <a:ext cx="6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&gt;=min</a:t>
              </a:r>
            </a:p>
          </p:txBody>
        </p:sp>
        <p:sp>
          <p:nvSpPr>
            <p:cNvPr id="38972" name="Rectangle 59"/>
            <p:cNvSpPr>
              <a:spLocks noChangeArrowheads="1"/>
            </p:cNvSpPr>
            <p:nvPr/>
          </p:nvSpPr>
          <p:spPr bwMode="auto">
            <a:xfrm>
              <a:off x="4080" y="3120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&gt;max</a:t>
              </a:r>
            </a:p>
          </p:txBody>
        </p:sp>
        <p:sp>
          <p:nvSpPr>
            <p:cNvPr id="38973" name="Text Box 60"/>
            <p:cNvSpPr txBox="1">
              <a:spLocks noChangeArrowheads="1"/>
            </p:cNvSpPr>
            <p:nvPr/>
          </p:nvSpPr>
          <p:spPr bwMode="auto">
            <a:xfrm>
              <a:off x="3072" y="225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i="0">
                  <a:solidFill>
                    <a:srgbClr val="FFFF00"/>
                  </a:solidFill>
                  <a:latin typeface="仿宋_GB2312" pitchFamily="49" charset="-122"/>
                  <a:ea typeface="仿宋_GB2312" pitchFamily="49" charset="-122"/>
                </a:rPr>
                <a:t>=-999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2" grpId="0" autoUpdateAnimBg="0"/>
      <p:bldP spid="189443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04800" y="1201800"/>
          <a:ext cx="8382000" cy="43608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3752850"/>
                <a:gridCol w="3562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/>
                        <a:t>编号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/>
                        <a:t>测试用例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smtClean="0"/>
                        <a:t>预期结果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1</a:t>
                      </a:r>
                      <a:endParaRPr lang="zh-CN" altLang="en-US" sz="2200"/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个有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效输入 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k&lt;i</a:t>
                      </a:r>
                    </a:p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第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=-999 2≤i≤100</a:t>
                      </a:r>
                      <a:endParaRPr lang="zh-CN" altLang="en-US" sz="2200"/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基于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的正确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平均值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和总数</a:t>
                      </a:r>
                      <a:endParaRPr lang="en-US" altLang="zh-CN" sz="2200" i="0" smtClean="0">
                        <a:latin typeface="仿宋_GB2312" pitchFamily="49" charset="-122"/>
                        <a:ea typeface="仿宋_GB2312" pitchFamily="49" charset="-122"/>
                      </a:endParaRPr>
                    </a:p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不能独立测试</a:t>
                      </a:r>
                      <a:endParaRPr lang="zh-CN" altLang="en-US" sz="2200"/>
                    </a:p>
                  </a:txBody>
                  <a:tcPr marT="72000" marB="720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2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Value(1)=-999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average=-999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3</a:t>
                      </a:r>
                      <a:endParaRPr lang="zh-CN" altLang="en-US" sz="2200"/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100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个有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效输入 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i=100</a:t>
                      </a:r>
                      <a:endParaRPr lang="zh-CN" altLang="en-US" sz="2200"/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前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100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个数的正确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平均值</a:t>
                      </a:r>
                      <a:endParaRPr lang="en-US" altLang="zh-CN" sz="2200" i="0" smtClean="0">
                        <a:ea typeface="楷体_GB2312" pitchFamily="49" charset="-122"/>
                      </a:endParaRPr>
                    </a:p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总数为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100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，不能独立测试</a:t>
                      </a:r>
                      <a:endParaRPr lang="zh-CN" altLang="en-US" sz="2200"/>
                    </a:p>
                  </a:txBody>
                  <a:tcPr marT="72000" marB="720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4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&lt;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最大值的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输入 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i&lt;100</a:t>
                      </a:r>
                    </a:p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有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&lt;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最小值   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k&lt;i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基于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的正确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平均值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和总数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5</a:t>
                      </a:r>
                      <a:endParaRPr lang="zh-CN" altLang="en-US" sz="2200"/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&gt;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最小值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输入 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i&lt;100</a:t>
                      </a:r>
                      <a:endParaRPr lang="zh-CN" altLang="en-US" sz="2200"/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基于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k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的正确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平均值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和总数</a:t>
                      </a:r>
                      <a:endParaRPr lang="zh-CN" altLang="en-US" sz="2200"/>
                    </a:p>
                  </a:txBody>
                  <a:tcPr marT="72000" marB="720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smtClean="0"/>
                        <a:t>6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</a:t>
                      </a:r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个有</a:t>
                      </a:r>
                      <a:r>
                        <a:rPr lang="zh-CN" altLang="en-US" sz="2200" i="0" smtClean="0">
                          <a:ea typeface="楷体_GB2312" pitchFamily="49" charset="-122"/>
                        </a:rPr>
                        <a:t>效输入 </a:t>
                      </a:r>
                      <a:r>
                        <a:rPr lang="en-US" altLang="zh-CN" sz="2200" i="0" smtClean="0">
                          <a:latin typeface="仿宋_GB2312" pitchFamily="49" charset="-122"/>
                          <a:ea typeface="仿宋_GB2312" pitchFamily="49" charset="-122"/>
                        </a:rPr>
                        <a:t>i&lt;100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i="0" smtClean="0">
                          <a:latin typeface="仿宋_GB2312" pitchFamily="49" charset="-122"/>
                          <a:ea typeface="仿宋_GB2312" pitchFamily="49" charset="-122"/>
                        </a:rPr>
                        <a:t>正确的平均值和总数</a:t>
                      </a:r>
                      <a:endParaRPr lang="zh-CN" altLang="en-US" sz="2200"/>
                    </a:p>
                  </a:txBody>
                  <a:tcPr marT="72000" marB="720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79500" y="76200"/>
            <a:ext cx="6372225" cy="647700"/>
          </a:xfrm>
        </p:spPr>
        <p:txBody>
          <a:bodyPr/>
          <a:lstStyle/>
          <a:p>
            <a:r>
              <a:rPr lang="zh-CN" altLang="en-US" smtClean="0"/>
              <a:t>第四步：设计测试用例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DF360EF-F71C-4C6D-BC24-C897258F39DC}" type="slidenum">
              <a:rPr lang="en-US" altLang="zh-CN" smtClean="0">
                <a:ea typeface="宋体" charset="-122"/>
              </a:rPr>
              <a:pPr/>
              <a:t>66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3316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7" name="Rectangle 57"/>
          <p:cNvSpPr>
            <a:spLocks noChangeArrowheads="1"/>
          </p:cNvSpPr>
          <p:nvPr/>
        </p:nvSpPr>
        <p:spPr bwMode="auto">
          <a:xfrm rot="10800000" flipV="1">
            <a:off x="0" y="96771"/>
            <a:ext cx="9144000" cy="6863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2000" i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void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main(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){ 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float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a,b,c,x1,x2,mid;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scanf(“%f,%f,%f”,&amp;a,&amp;b,&amp;c);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  <a:r>
              <a:rPr lang="en-US" altLang="zh-CN" sz="2000" i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if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(a!=0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){  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mid=b*b-4*a*c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if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(mid&gt;0){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x1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=(-b+sqrt(mid))/(2*a);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x2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=(-b-sqrt(mid))/(2*a);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printf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(“two real roots\n”);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else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{  </a:t>
            </a:r>
          </a:p>
          <a:p>
            <a:pPr indent="266700" eaLnBrk="0" hangingPunct="0"/>
            <a:r>
              <a:rPr lang="en-US" altLang="zh-CN" sz="2000" i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if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(mid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==0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) {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x1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=-b/2*a;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printf(“one real root\n”);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 </a:t>
            </a:r>
            <a:r>
              <a:rPr lang="en-US" altLang="zh-CN" sz="2000" i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else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{</a:t>
            </a:r>
            <a:endParaRPr lang="en-US" altLang="zh-CN" sz="2000" i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x1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=-b/(2*a);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x2=sqrt(-mid)/(2*a)</a:t>
            </a:r>
            <a:r>
              <a:rPr lang="zh-CN" altLang="en-US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；</a:t>
            </a:r>
          </a:p>
          <a:p>
            <a:pPr indent="266700" eaLnBrk="0" hangingPunct="0"/>
            <a:r>
              <a:rPr lang="zh-CN" altLang="en-US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      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printf(“two complex roots\n”);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printf</a:t>
            </a:r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(“x1=%f,x2=%f\n”,x1,x2);</a:t>
            </a: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</a:t>
            </a:r>
            <a:r>
              <a:rPr lang="en-US" altLang="zh-CN" sz="2000" i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}</a:t>
            </a:r>
            <a:endParaRPr lang="en-US" altLang="zh-CN" sz="2000" i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indent="266700" eaLnBrk="0" hangingPunct="0"/>
            <a:r>
              <a:rPr lang="en-US" altLang="zh-CN" sz="2000" i="0">
                <a:latin typeface="黑体" pitchFamily="2" charset="-122"/>
                <a:ea typeface="黑体" pitchFamily="2" charset="-122"/>
                <a:cs typeface="Times New Roman" pitchFamily="18" charset="0"/>
              </a:rPr>
              <a:t>} </a:t>
            </a:r>
            <a:endParaRPr lang="en-US" altLang="zh-CN" i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318" name="矩形 44"/>
          <p:cNvSpPr>
            <a:spLocks noChangeArrowheads="1"/>
          </p:cNvSpPr>
          <p:nvPr/>
        </p:nvSpPr>
        <p:spPr bwMode="auto">
          <a:xfrm>
            <a:off x="7696200" y="1524000"/>
            <a:ext cx="457200" cy="3786188"/>
          </a:xfrm>
          <a:prstGeom prst="rect">
            <a:avLst/>
          </a:prstGeom>
          <a:solidFill>
            <a:srgbClr val="A5002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i="0">
                <a:solidFill>
                  <a:schemeClr val="bg1"/>
                </a:solidFill>
              </a:rPr>
              <a:t>一元二次方程求根程序</a:t>
            </a:r>
          </a:p>
        </p:txBody>
      </p:sp>
    </p:spTree>
    <p:extLst>
      <p:ext uri="{BB962C8B-B14F-4D97-AF65-F5344CB8AC3E}">
        <p14:creationId xmlns:p14="http://schemas.microsoft.com/office/powerpoint/2010/main" val="1585283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/>
              <a:t>一元二次方程求根程序控制流图</a:t>
            </a: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44DD1B3-4394-4FB7-AF78-2CF038736D99}" type="slidenum">
              <a:rPr lang="en-US" altLang="zh-CN" smtClean="0">
                <a:ea typeface="宋体" charset="-122"/>
              </a:rPr>
              <a:pPr/>
              <a:t>67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2134192" y="1676400"/>
            <a:ext cx="4076107" cy="4343400"/>
            <a:chOff x="6254" y="10215"/>
            <a:chExt cx="3106" cy="4173"/>
          </a:xfrm>
        </p:grpSpPr>
        <p:grpSp>
          <p:nvGrpSpPr>
            <p:cNvPr id="14342" name="Group 15"/>
            <p:cNvGrpSpPr>
              <a:grpSpLocks/>
            </p:cNvGrpSpPr>
            <p:nvPr/>
          </p:nvGrpSpPr>
          <p:grpSpPr bwMode="auto">
            <a:xfrm>
              <a:off x="6709" y="10332"/>
              <a:ext cx="2651" cy="4056"/>
              <a:chOff x="6349" y="10332"/>
              <a:chExt cx="2651" cy="4056"/>
            </a:xfrm>
          </p:grpSpPr>
          <p:sp>
            <p:nvSpPr>
              <p:cNvPr id="14355" name="Line 37"/>
              <p:cNvSpPr>
                <a:spLocks noChangeShapeType="1"/>
              </p:cNvSpPr>
              <p:nvPr/>
            </p:nvSpPr>
            <p:spPr bwMode="auto">
              <a:xfrm flipH="1">
                <a:off x="7560" y="13452"/>
                <a:ext cx="360" cy="3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56" name="Group 16"/>
              <p:cNvGrpSpPr>
                <a:grpSpLocks/>
              </p:cNvGrpSpPr>
              <p:nvPr/>
            </p:nvGrpSpPr>
            <p:grpSpPr bwMode="auto">
              <a:xfrm>
                <a:off x="6349" y="10332"/>
                <a:ext cx="2651" cy="4056"/>
                <a:chOff x="6349" y="10332"/>
                <a:chExt cx="2651" cy="4056"/>
              </a:xfrm>
            </p:grpSpPr>
            <p:grpSp>
              <p:nvGrpSpPr>
                <p:cNvPr id="14357" name="Group 29"/>
                <p:cNvGrpSpPr>
                  <a:grpSpLocks/>
                </p:cNvGrpSpPr>
                <p:nvPr/>
              </p:nvGrpSpPr>
              <p:grpSpPr bwMode="auto">
                <a:xfrm>
                  <a:off x="7140" y="10596"/>
                  <a:ext cx="1860" cy="3480"/>
                  <a:chOff x="5280" y="10596"/>
                  <a:chExt cx="1860" cy="3480"/>
                </a:xfrm>
              </p:grpSpPr>
              <p:sp>
                <p:nvSpPr>
                  <p:cNvPr id="14370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0596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  <a:endParaRPr lang="en-US" altLang="zh-CN" sz="2000" i="0"/>
                  </a:p>
                </p:txBody>
              </p:sp>
              <p:sp>
                <p:nvSpPr>
                  <p:cNvPr id="1437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1175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>
                        <a:latin typeface="Times New Roman" pitchFamily="18" charset="0"/>
                        <a:cs typeface="Times New Roman" pitchFamily="18" charset="0"/>
                      </a:rPr>
                      <a:t>1</a:t>
                    </a:r>
                    <a:endParaRPr lang="en-US" altLang="zh-CN" sz="2000" i="0"/>
                  </a:p>
                </p:txBody>
              </p:sp>
              <p:sp>
                <p:nvSpPr>
                  <p:cNvPr id="1437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11799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  <a:endParaRPr lang="en-US" altLang="zh-CN" sz="2000" i="0"/>
                  </a:p>
                </p:txBody>
              </p:sp>
              <p:sp>
                <p:nvSpPr>
                  <p:cNvPr id="1437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12423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4</a:t>
                    </a:r>
                    <a:endParaRPr lang="en-US" altLang="zh-CN" sz="2000" i="0"/>
                  </a:p>
                </p:txBody>
              </p:sp>
              <p:sp>
                <p:nvSpPr>
                  <p:cNvPr id="1437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6660" y="12423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5</a:t>
                    </a:r>
                    <a:endParaRPr lang="en-US" altLang="zh-CN" sz="2000" i="0"/>
                  </a:p>
                </p:txBody>
              </p:sp>
              <p:sp>
                <p:nvSpPr>
                  <p:cNvPr id="14375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6000" y="13047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6</a:t>
                    </a:r>
                    <a:endParaRPr lang="en-US" altLang="zh-CN" sz="2000" i="0"/>
                  </a:p>
                </p:txBody>
              </p:sp>
              <p:sp>
                <p:nvSpPr>
                  <p:cNvPr id="14376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5280" y="13671"/>
                    <a:ext cx="480" cy="405"/>
                  </a:xfrm>
                  <a:prstGeom prst="ellipse">
                    <a:avLst/>
                  </a:prstGeom>
                  <a:solidFill>
                    <a:srgbClr val="FFC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 eaLnBrk="0" hangingPunct="0"/>
                    <a:r>
                      <a:rPr lang="en-US" altLang="zh-CN" sz="2000" i="0" smtClean="0">
                        <a:latin typeface="Times New Roman" pitchFamily="18" charset="0"/>
                        <a:cs typeface="Times New Roman" pitchFamily="18" charset="0"/>
                      </a:rPr>
                      <a:t>n</a:t>
                    </a:r>
                    <a:r>
                      <a:rPr lang="en-US" altLang="zh-CN" sz="2000" i="0" baseline="-30000" smtClean="0">
                        <a:latin typeface="Times New Roman" pitchFamily="18" charset="0"/>
                        <a:cs typeface="Times New Roman" pitchFamily="18" charset="0"/>
                      </a:rPr>
                      <a:t>7</a:t>
                    </a:r>
                    <a:endParaRPr lang="en-US" altLang="zh-CN" sz="2000" i="0"/>
                  </a:p>
                </p:txBody>
              </p:sp>
            </p:grpSp>
            <p:grpSp>
              <p:nvGrpSpPr>
                <p:cNvPr id="14358" name="Group 17"/>
                <p:cNvGrpSpPr>
                  <a:grpSpLocks/>
                </p:cNvGrpSpPr>
                <p:nvPr/>
              </p:nvGrpSpPr>
              <p:grpSpPr bwMode="auto">
                <a:xfrm>
                  <a:off x="6349" y="10332"/>
                  <a:ext cx="2246" cy="4056"/>
                  <a:chOff x="6349" y="10332"/>
                  <a:chExt cx="2246" cy="4056"/>
                </a:xfrm>
              </p:grpSpPr>
              <p:sp>
                <p:nvSpPr>
                  <p:cNvPr id="1435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7380" y="14076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4360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6349" y="10332"/>
                    <a:ext cx="2246" cy="3585"/>
                    <a:chOff x="6349" y="10332"/>
                    <a:chExt cx="2246" cy="3585"/>
                  </a:xfrm>
                </p:grpSpPr>
                <p:sp>
                  <p:nvSpPr>
                    <p:cNvPr id="14361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80" y="10332"/>
                      <a:ext cx="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2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380" y="11007"/>
                      <a:ext cx="15" cy="2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3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45" y="11529"/>
                      <a:ext cx="375" cy="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265" y="12153"/>
                      <a:ext cx="33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5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50" y="12798"/>
                      <a:ext cx="315" cy="3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6" name="Line 2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620" y="12159"/>
                      <a:ext cx="285" cy="2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7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280" y="12828"/>
                      <a:ext cx="285" cy="2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4368" name="Arc 20"/>
                    <p:cNvSpPr>
                      <a:spLocks/>
                    </p:cNvSpPr>
                    <p:nvPr/>
                  </p:nvSpPr>
                  <p:spPr bwMode="auto">
                    <a:xfrm rot="1998585" flipH="1" flipV="1">
                      <a:off x="6849" y="11320"/>
                      <a:ext cx="261" cy="1019"/>
                    </a:xfrm>
                    <a:custGeom>
                      <a:avLst/>
                      <a:gdLst>
                        <a:gd name="T0" fmla="*/ 0 w 21600"/>
                        <a:gd name="T1" fmla="*/ 0 h 35962"/>
                        <a:gd name="T2" fmla="*/ 0 w 21600"/>
                        <a:gd name="T3" fmla="*/ 0 h 35962"/>
                        <a:gd name="T4" fmla="*/ 0 w 21600"/>
                        <a:gd name="T5" fmla="*/ 0 h 35962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35962"/>
                        <a:gd name="T11" fmla="*/ 21600 w 21600"/>
                        <a:gd name="T12" fmla="*/ 35962 h 3596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35962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6895"/>
                            <a:pt x="19654" y="32006"/>
                            <a:pt x="16133" y="35962"/>
                          </a:cubicBezTo>
                        </a:path>
                        <a:path w="21600" h="35962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6895"/>
                            <a:pt x="19654" y="32006"/>
                            <a:pt x="16133" y="35962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triangle" w="med" len="med"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000" i="0"/>
                    </a:p>
                  </p:txBody>
                </p:sp>
                <p:sp>
                  <p:nvSpPr>
                    <p:cNvPr id="14369" name="Arc 19"/>
                    <p:cNvSpPr>
                      <a:spLocks/>
                    </p:cNvSpPr>
                    <p:nvPr/>
                  </p:nvSpPr>
                  <p:spPr bwMode="auto">
                    <a:xfrm rot="21438203" flipH="1">
                      <a:off x="6349" y="10769"/>
                      <a:ext cx="871" cy="3148"/>
                    </a:xfrm>
                    <a:custGeom>
                      <a:avLst/>
                      <a:gdLst>
                        <a:gd name="T0" fmla="*/ 0 w 21600"/>
                        <a:gd name="T1" fmla="*/ 0 h 42958"/>
                        <a:gd name="T2" fmla="*/ 0 w 21600"/>
                        <a:gd name="T3" fmla="*/ 0 h 42958"/>
                        <a:gd name="T4" fmla="*/ 0 w 21600"/>
                        <a:gd name="T5" fmla="*/ 0 h 42958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42958"/>
                        <a:gd name="T11" fmla="*/ 21600 w 21600"/>
                        <a:gd name="T12" fmla="*/ 42958 h 4295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42958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2284"/>
                            <a:pt x="13788" y="41363"/>
                            <a:pt x="3223" y="42958"/>
                          </a:cubicBezTo>
                        </a:path>
                        <a:path w="21600" h="42958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32284"/>
                            <a:pt x="13788" y="41363"/>
                            <a:pt x="3223" y="42958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 sz="2000" i="0"/>
                    </a:p>
                  </p:txBody>
                </p:sp>
              </p:grpSp>
            </p:grpSp>
          </p:grpSp>
        </p:grpSp>
        <p:grpSp>
          <p:nvGrpSpPr>
            <p:cNvPr id="14343" name="Group 3"/>
            <p:cNvGrpSpPr>
              <a:grpSpLocks/>
            </p:cNvGrpSpPr>
            <p:nvPr/>
          </p:nvGrpSpPr>
          <p:grpSpPr bwMode="auto">
            <a:xfrm>
              <a:off x="6254" y="10215"/>
              <a:ext cx="2926" cy="4173"/>
              <a:chOff x="6254" y="10215"/>
              <a:chExt cx="2926" cy="4173"/>
            </a:xfrm>
          </p:grpSpPr>
          <p:sp>
            <p:nvSpPr>
              <p:cNvPr id="14344" name="Rectangle 14"/>
              <p:cNvSpPr>
                <a:spLocks noChangeArrowheads="1"/>
              </p:cNvSpPr>
              <p:nvPr/>
            </p:nvSpPr>
            <p:spPr bwMode="auto">
              <a:xfrm>
                <a:off x="7755" y="10215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sz="2000" i="0"/>
              </a:p>
            </p:txBody>
          </p:sp>
          <p:sp>
            <p:nvSpPr>
              <p:cNvPr id="14345" name="Rectangle 13"/>
              <p:cNvSpPr>
                <a:spLocks noChangeArrowheads="1"/>
              </p:cNvSpPr>
              <p:nvPr/>
            </p:nvSpPr>
            <p:spPr bwMode="auto">
              <a:xfrm>
                <a:off x="7920" y="10956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sz="2000" i="0"/>
              </a:p>
            </p:txBody>
          </p:sp>
          <p:sp>
            <p:nvSpPr>
              <p:cNvPr id="14346" name="Rectangle 12"/>
              <p:cNvSpPr>
                <a:spLocks noChangeArrowheads="1"/>
              </p:cNvSpPr>
              <p:nvPr/>
            </p:nvSpPr>
            <p:spPr bwMode="auto">
              <a:xfrm>
                <a:off x="7287" y="11826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sz="2000" i="0"/>
              </a:p>
            </p:txBody>
          </p:sp>
          <p:sp>
            <p:nvSpPr>
              <p:cNvPr id="14347" name="Rectangle 11"/>
              <p:cNvSpPr>
                <a:spLocks noChangeArrowheads="1"/>
              </p:cNvSpPr>
              <p:nvPr/>
            </p:nvSpPr>
            <p:spPr bwMode="auto">
              <a:xfrm>
                <a:off x="8100" y="11424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sz="2000" i="0"/>
              </a:p>
            </p:txBody>
          </p:sp>
          <p:sp>
            <p:nvSpPr>
              <p:cNvPr id="14348" name="Rectangle 10"/>
              <p:cNvSpPr>
                <a:spLocks noChangeArrowheads="1"/>
              </p:cNvSpPr>
              <p:nvPr/>
            </p:nvSpPr>
            <p:spPr bwMode="auto">
              <a:xfrm>
                <a:off x="8100" y="12204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sz="2000" i="0"/>
              </a:p>
            </p:txBody>
          </p:sp>
          <p:sp>
            <p:nvSpPr>
              <p:cNvPr id="14349" name="Rectangle 9"/>
              <p:cNvSpPr>
                <a:spLocks noChangeArrowheads="1"/>
              </p:cNvSpPr>
              <p:nvPr/>
            </p:nvSpPr>
            <p:spPr bwMode="auto">
              <a:xfrm>
                <a:off x="8820" y="12048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altLang="zh-CN" sz="2000" i="0"/>
              </a:p>
            </p:txBody>
          </p:sp>
          <p:sp>
            <p:nvSpPr>
              <p:cNvPr id="14350" name="Rectangle 8"/>
              <p:cNvSpPr>
                <a:spLocks noChangeArrowheads="1"/>
              </p:cNvSpPr>
              <p:nvPr/>
            </p:nvSpPr>
            <p:spPr bwMode="auto">
              <a:xfrm>
                <a:off x="8100" y="12672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altLang="zh-CN" sz="2000" i="0"/>
              </a:p>
            </p:txBody>
          </p:sp>
          <p:sp>
            <p:nvSpPr>
              <p:cNvPr id="14351" name="Rectangle 7"/>
              <p:cNvSpPr>
                <a:spLocks noChangeArrowheads="1"/>
              </p:cNvSpPr>
              <p:nvPr/>
            </p:nvSpPr>
            <p:spPr bwMode="auto">
              <a:xfrm>
                <a:off x="8820" y="12828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altLang="zh-CN" sz="2000" i="0"/>
              </a:p>
            </p:txBody>
          </p:sp>
          <p:sp>
            <p:nvSpPr>
              <p:cNvPr id="14352" name="Rectangle 6"/>
              <p:cNvSpPr>
                <a:spLocks noChangeArrowheads="1"/>
              </p:cNvSpPr>
              <p:nvPr/>
            </p:nvSpPr>
            <p:spPr bwMode="auto">
              <a:xfrm>
                <a:off x="8100" y="13452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lang="en-US" altLang="zh-CN" sz="2000" i="0"/>
              </a:p>
            </p:txBody>
          </p:sp>
          <p:sp>
            <p:nvSpPr>
              <p:cNvPr id="14353" name="Rectangle 5"/>
              <p:cNvSpPr>
                <a:spLocks noChangeArrowheads="1"/>
              </p:cNvSpPr>
              <p:nvPr/>
            </p:nvSpPr>
            <p:spPr bwMode="auto">
              <a:xfrm>
                <a:off x="6254" y="12045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en-US" altLang="zh-CN" sz="2000" i="0"/>
              </a:p>
            </p:txBody>
          </p:sp>
          <p:sp>
            <p:nvSpPr>
              <p:cNvPr id="14354" name="Rectangle 4"/>
              <p:cNvSpPr>
                <a:spLocks noChangeArrowheads="1"/>
              </p:cNvSpPr>
              <p:nvPr/>
            </p:nvSpPr>
            <p:spPr bwMode="auto">
              <a:xfrm>
                <a:off x="7920" y="14076"/>
                <a:ext cx="36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en-US" altLang="zh-CN" sz="2000" i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000" i="0" baseline="-30000" smtClean="0">
                    <a:latin typeface="Times New Roman" pitchFamily="18" charset="0"/>
                    <a:cs typeface="Times New Roman" pitchFamily="18" charset="0"/>
                  </a:rPr>
                  <a:t>11</a:t>
                </a:r>
                <a:endParaRPr lang="en-US" altLang="zh-CN" sz="2000" i="0"/>
              </a:p>
            </p:txBody>
          </p:sp>
        </p:grpSp>
      </p:grp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048000" y="3886200"/>
            <a:ext cx="629920" cy="421538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r>
              <a:rPr lang="en-US" altLang="zh-CN" sz="2000" i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i="0" baseline="-3000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i="0"/>
          </a:p>
        </p:txBody>
      </p:sp>
      <p:sp>
        <p:nvSpPr>
          <p:cNvPr id="42" name="Arc 20"/>
          <p:cNvSpPr>
            <a:spLocks/>
          </p:cNvSpPr>
          <p:nvPr/>
        </p:nvSpPr>
        <p:spPr bwMode="auto">
          <a:xfrm rot="18463866" flipH="1" flipV="1">
            <a:off x="3859628" y="3980043"/>
            <a:ext cx="407848" cy="1370299"/>
          </a:xfrm>
          <a:custGeom>
            <a:avLst/>
            <a:gdLst>
              <a:gd name="T0" fmla="*/ 0 w 21600"/>
              <a:gd name="T1" fmla="*/ 0 h 35962"/>
              <a:gd name="T2" fmla="*/ 0 w 21600"/>
              <a:gd name="T3" fmla="*/ 0 h 35962"/>
              <a:gd name="T4" fmla="*/ 0 w 21600"/>
              <a:gd name="T5" fmla="*/ 0 h 35962"/>
              <a:gd name="T6" fmla="*/ 0 60000 65536"/>
              <a:gd name="T7" fmla="*/ 0 60000 65536"/>
              <a:gd name="T8" fmla="*/ 0 60000 65536"/>
              <a:gd name="T9" fmla="*/ 0 w 21600"/>
              <a:gd name="T10" fmla="*/ 0 h 35962"/>
              <a:gd name="T11" fmla="*/ 21600 w 21600"/>
              <a:gd name="T12" fmla="*/ 35962 h 359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962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895"/>
                  <a:pt x="19654" y="32006"/>
                  <a:pt x="16133" y="35962"/>
                </a:cubicBezTo>
              </a:path>
              <a:path w="21600" h="35962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6895"/>
                  <a:pt x="19654" y="32006"/>
                  <a:pt x="16133" y="35962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 sz="2000" i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581400" y="4724400"/>
            <a:ext cx="472440" cy="32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altLang="zh-CN" sz="2000" i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i="0" baseline="-30000">
                <a:latin typeface="Times New Roman" pitchFamily="18" charset="0"/>
                <a:cs typeface="Times New Roman" pitchFamily="18" charset="0"/>
              </a:rPr>
              <a:t>8</a:t>
            </a:r>
            <a:endParaRPr lang="en-US" altLang="zh-CN" sz="2000" i="0"/>
          </a:p>
        </p:txBody>
      </p:sp>
    </p:spTree>
    <p:extLst>
      <p:ext uri="{BB962C8B-B14F-4D97-AF65-F5344CB8AC3E}">
        <p14:creationId xmlns:p14="http://schemas.microsoft.com/office/powerpoint/2010/main" val="2761997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白盒测试概述</a:t>
            </a:r>
            <a:endParaRPr lang="en-US" altLang="zh-CN" smtClean="0"/>
          </a:p>
          <a:p>
            <a:r>
              <a:rPr lang="zh-CN" altLang="en-US" smtClean="0"/>
              <a:t>控制流图</a:t>
            </a:r>
            <a:endParaRPr lang="en-US" altLang="zh-CN" smtClean="0"/>
          </a:p>
          <a:p>
            <a:r>
              <a:rPr lang="zh-CN" altLang="en-US" smtClean="0"/>
              <a:t>逻辑覆盖测试</a:t>
            </a:r>
            <a:endParaRPr lang="en-US" altLang="zh-CN" smtClean="0"/>
          </a:p>
          <a:p>
            <a:r>
              <a:rPr lang="zh-CN" altLang="en-US" smtClean="0"/>
              <a:t>基本路径测试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循环测试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白盒测试工具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循环测试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>
              <a:lnSpc>
                <a:spcPct val="135000"/>
              </a:lnSpc>
            </a:pPr>
            <a:r>
              <a:rPr lang="zh-CN" altLang="en-US" smtClean="0">
                <a:sym typeface="Wingdings" pitchFamily="2" charset="2"/>
              </a:rPr>
              <a:t>用于测试循环结构的有效性。</a:t>
            </a:r>
          </a:p>
          <a:p>
            <a:pPr marL="358775">
              <a:lnSpc>
                <a:spcPct val="135000"/>
              </a:lnSpc>
            </a:pPr>
            <a:r>
              <a:rPr lang="zh-CN" altLang="en-US" smtClean="0">
                <a:sym typeface="Wingdings" pitchFamily="2" charset="2"/>
              </a:rPr>
              <a:t>在结构化程序中，循环通常有三类：</a:t>
            </a:r>
          </a:p>
          <a:p>
            <a:pPr lvl="1">
              <a:lnSpc>
                <a:spcPct val="135000"/>
              </a:lnSpc>
            </a:pPr>
            <a:r>
              <a:rPr lang="zh-CN" altLang="en-US" smtClean="0">
                <a:solidFill>
                  <a:srgbClr val="00CC00"/>
                </a:solidFill>
                <a:latin typeface="仿宋_GB2312" pitchFamily="49" charset="-122"/>
                <a:ea typeface="仿宋_GB2312" pitchFamily="49" charset="-122"/>
                <a:cs typeface="楷体_GB2312" pitchFamily="49" charset="-122"/>
                <a:sym typeface="Wingdings" pitchFamily="2" charset="2"/>
              </a:rPr>
              <a:t> 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简单循环</a:t>
            </a:r>
          </a:p>
          <a:p>
            <a:pPr lvl="1">
              <a:lnSpc>
                <a:spcPct val="135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 嵌套循环</a:t>
            </a:r>
          </a:p>
          <a:p>
            <a:pPr lvl="1">
              <a:lnSpc>
                <a:spcPct val="135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 串接循环</a:t>
            </a:r>
          </a:p>
          <a:p>
            <a:pPr marL="358775"/>
            <a:endParaRPr lang="zh-CN" altLang="en-US" smtClean="0"/>
          </a:p>
        </p:txBody>
      </p:sp>
      <p:sp>
        <p:nvSpPr>
          <p:cNvPr id="4096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4704FDE-65B9-4C68-89A9-45BF2AA9D0B0}" type="slidenum">
              <a:rPr lang="en-US" altLang="zh-CN" smtClean="0">
                <a:ea typeface="宋体" charset="-122"/>
              </a:rPr>
              <a:pPr/>
              <a:t>69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白盒测试用例生成一般处理流程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757363"/>
            <a:ext cx="894397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 bwMode="auto">
          <a:xfrm>
            <a:off x="2514600" y="1828800"/>
            <a:ext cx="1676400" cy="16764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181600" y="4114800"/>
            <a:ext cx="1828800" cy="99060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循环测试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/>
            <a:r>
              <a:rPr lang="zh-CN" altLang="en-US" smtClean="0">
                <a:solidFill>
                  <a:srgbClr val="0000FF"/>
                </a:solidFill>
              </a:rPr>
              <a:t>简单循环的测试</a:t>
            </a:r>
            <a:r>
              <a:rPr lang="zh-CN" altLang="en-US" smtClean="0"/>
              <a:t>：</a:t>
            </a:r>
            <a:r>
              <a:rPr lang="zh-CN" altLang="en-US" smtClean="0">
                <a:sym typeface="Wingdings" pitchFamily="2" charset="2"/>
              </a:rPr>
              <a:t>使用下列测试集，其中</a:t>
            </a:r>
            <a:r>
              <a:rPr lang="en-US" altLang="zh-CN" b="1" smtClean="0">
                <a:solidFill>
                  <a:srgbClr val="FF0000"/>
                </a:solidFill>
                <a:sym typeface="Wingdings" pitchFamily="2" charset="2"/>
              </a:rPr>
              <a:t>n</a:t>
            </a:r>
            <a:r>
              <a:rPr lang="zh-CN" altLang="en-US" smtClean="0">
                <a:sym typeface="Wingdings" pitchFamily="2" charset="2"/>
              </a:rPr>
              <a:t>为允许通过循环的最大次数。</a:t>
            </a:r>
            <a:endParaRPr lang="en-US" altLang="zh-CN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跳过循环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只通过循环一次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通过循环两次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通过循环</a:t>
            </a:r>
            <a:r>
              <a:rPr lang="en-US" altLang="zh-CN" smtClean="0">
                <a:cs typeface="楷体_GB2312" pitchFamily="49" charset="-122"/>
                <a:sym typeface="Wingdings" pitchFamily="2" charset="2"/>
              </a:rPr>
              <a:t>m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次，其中</a:t>
            </a:r>
            <a:r>
              <a:rPr lang="en-US" altLang="zh-CN" smtClean="0">
                <a:cs typeface="楷体_GB2312" pitchFamily="49" charset="-122"/>
                <a:sym typeface="Wingdings" pitchFamily="2" charset="2"/>
              </a:rPr>
              <a:t>m&lt;n-1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通过循环</a:t>
            </a:r>
            <a:r>
              <a:rPr lang="en-US" altLang="zh-CN" smtClean="0">
                <a:cs typeface="楷体_GB2312" pitchFamily="49" charset="-122"/>
                <a:sym typeface="Wingdings" pitchFamily="2" charset="2"/>
              </a:rPr>
              <a:t>n-1,n,n+1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次</a:t>
            </a:r>
          </a:p>
          <a:p>
            <a:pPr marL="358775"/>
            <a:endParaRPr lang="zh-CN" altLang="en-US" smtClean="0">
              <a:sym typeface="Wingdings" pitchFamily="2" charset="2"/>
            </a:endParaRPr>
          </a:p>
          <a:p>
            <a:pPr marL="358775"/>
            <a:endParaRPr lang="zh-CN" altLang="en-US" smtClean="0"/>
          </a:p>
        </p:txBody>
      </p:sp>
      <p:sp>
        <p:nvSpPr>
          <p:cNvPr id="4198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4D7F98C-85DA-4535-91F4-0E83B549BB71}" type="slidenum">
              <a:rPr lang="en-US" altLang="zh-CN" smtClean="0">
                <a:ea typeface="宋体" charset="-122"/>
              </a:rPr>
              <a:pPr/>
              <a:t>70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41989" name="Group 3"/>
          <p:cNvGrpSpPr>
            <a:grpSpLocks/>
          </p:cNvGrpSpPr>
          <p:nvPr/>
        </p:nvGrpSpPr>
        <p:grpSpPr bwMode="auto">
          <a:xfrm>
            <a:off x="6248400" y="2057400"/>
            <a:ext cx="2438400" cy="1371600"/>
            <a:chOff x="1008" y="3312"/>
            <a:chExt cx="1440" cy="672"/>
          </a:xfrm>
        </p:grpSpPr>
        <p:sp>
          <p:nvSpPr>
            <p:cNvPr id="41999" name="Line 4"/>
            <p:cNvSpPr>
              <a:spLocks noChangeShapeType="1"/>
            </p:cNvSpPr>
            <p:nvPr/>
          </p:nvSpPr>
          <p:spPr bwMode="auto">
            <a:xfrm>
              <a:off x="1344" y="331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00" name="Group 5"/>
            <p:cNvGrpSpPr>
              <a:grpSpLocks/>
            </p:cNvGrpSpPr>
            <p:nvPr/>
          </p:nvGrpSpPr>
          <p:grpSpPr bwMode="auto">
            <a:xfrm>
              <a:off x="1008" y="3408"/>
              <a:ext cx="1440" cy="576"/>
              <a:chOff x="2496" y="1920"/>
              <a:chExt cx="1440" cy="576"/>
            </a:xfrm>
          </p:grpSpPr>
          <p:sp>
            <p:nvSpPr>
              <p:cNvPr id="42001" name="Rectangle 6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624" cy="192"/>
              </a:xfrm>
              <a:prstGeom prst="rect">
                <a:avLst/>
              </a:prstGeom>
              <a:solidFill>
                <a:srgbClr val="FFC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2" name="AutoShape 7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720" cy="288"/>
              </a:xfrm>
              <a:prstGeom prst="flowChartDecision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3" name="Line 8"/>
              <p:cNvSpPr>
                <a:spLocks noChangeShapeType="1"/>
              </p:cNvSpPr>
              <p:nvPr/>
            </p:nvSpPr>
            <p:spPr bwMode="auto">
              <a:xfrm>
                <a:off x="2832" y="230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4" name="Line 9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Line 10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Line 11"/>
              <p:cNvSpPr>
                <a:spLocks noChangeShapeType="1"/>
              </p:cNvSpPr>
              <p:nvPr/>
            </p:nvSpPr>
            <p:spPr bwMode="auto">
              <a:xfrm flipH="1">
                <a:off x="2832" y="1920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1990" name="Group 12"/>
          <p:cNvGrpSpPr>
            <a:grpSpLocks/>
          </p:cNvGrpSpPr>
          <p:nvPr/>
        </p:nvGrpSpPr>
        <p:grpSpPr bwMode="auto">
          <a:xfrm>
            <a:off x="5603875" y="4038600"/>
            <a:ext cx="1787525" cy="2111375"/>
            <a:chOff x="2496" y="2592"/>
            <a:chExt cx="1056" cy="960"/>
          </a:xfrm>
        </p:grpSpPr>
        <p:sp>
          <p:nvSpPr>
            <p:cNvPr id="41991" name="Rectangle 13"/>
            <p:cNvSpPr>
              <a:spLocks noChangeArrowheads="1"/>
            </p:cNvSpPr>
            <p:nvPr/>
          </p:nvSpPr>
          <p:spPr bwMode="auto">
            <a:xfrm>
              <a:off x="2544" y="2736"/>
              <a:ext cx="62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2" name="AutoShape 14"/>
            <p:cNvSpPr>
              <a:spLocks noChangeArrowheads="1"/>
            </p:cNvSpPr>
            <p:nvPr/>
          </p:nvSpPr>
          <p:spPr bwMode="auto">
            <a:xfrm>
              <a:off x="2496" y="3120"/>
              <a:ext cx="720" cy="288"/>
            </a:xfrm>
            <a:prstGeom prst="flowChartDecisi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15"/>
            <p:cNvSpPr>
              <a:spLocks noChangeShapeType="1"/>
            </p:cNvSpPr>
            <p:nvPr/>
          </p:nvSpPr>
          <p:spPr bwMode="auto">
            <a:xfrm>
              <a:off x="2832" y="25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Line 16"/>
            <p:cNvSpPr>
              <a:spLocks noChangeShapeType="1"/>
            </p:cNvSpPr>
            <p:nvPr/>
          </p:nvSpPr>
          <p:spPr bwMode="auto">
            <a:xfrm>
              <a:off x="2832" y="292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17"/>
            <p:cNvSpPr>
              <a:spLocks noChangeShapeType="1"/>
            </p:cNvSpPr>
            <p:nvPr/>
          </p:nvSpPr>
          <p:spPr bwMode="auto">
            <a:xfrm>
              <a:off x="2832" y="340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18"/>
            <p:cNvSpPr>
              <a:spLocks noChangeShapeType="1"/>
            </p:cNvSpPr>
            <p:nvPr/>
          </p:nvSpPr>
          <p:spPr bwMode="auto">
            <a:xfrm>
              <a:off x="3216" y="326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19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20"/>
            <p:cNvSpPr>
              <a:spLocks noChangeShapeType="1"/>
            </p:cNvSpPr>
            <p:nvPr/>
          </p:nvSpPr>
          <p:spPr bwMode="auto">
            <a:xfrm flipH="1">
              <a:off x="2832" y="2640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循环测试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6118225" cy="5105400"/>
          </a:xfrm>
        </p:spPr>
        <p:txBody>
          <a:bodyPr/>
          <a:lstStyle/>
          <a:p>
            <a:pPr marL="358775"/>
            <a:r>
              <a:rPr lang="zh-CN" altLang="en-US" smtClean="0">
                <a:solidFill>
                  <a:srgbClr val="0000FF"/>
                </a:solidFill>
              </a:rPr>
              <a:t>嵌套循环的测试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从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内层循环开始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测试，其它循环设为最小值。</a:t>
            </a:r>
            <a:endParaRPr lang="en-US" altLang="zh-CN" smtClean="0">
              <a:cs typeface="楷体_GB2312" pitchFamily="49" charset="-122"/>
              <a:sym typeface="Wingdings" pitchFamily="2" charset="2"/>
            </a:endParaRPr>
          </a:p>
          <a:p>
            <a:pPr lvl="1"/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对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内层循环使用简单循环测试方法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，使外层循环的迭代参数取最小值，并为越界值或非法值增加一些额外测试。</a:t>
            </a:r>
            <a:endParaRPr lang="en-US" altLang="zh-CN" smtClean="0">
              <a:cs typeface="楷体_GB2312" pitchFamily="49" charset="-122"/>
              <a:sym typeface="Wingdings" pitchFamily="2" charset="2"/>
            </a:endParaRPr>
          </a:p>
          <a:p>
            <a:pPr lvl="1"/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由内向外，对下一个循环进行测试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，但保持所有外层循环为最小值，其他嵌套循环为“</a:t>
            </a:r>
            <a:r>
              <a:rPr lang="zh-CN" altLang="en-US" b="1" smtClean="0">
                <a:solidFill>
                  <a:srgbClr val="FF0000"/>
                </a:solidFill>
                <a:cs typeface="楷体_GB2312" pitchFamily="49" charset="-122"/>
                <a:sym typeface="Wingdings" pitchFamily="2" charset="2"/>
              </a:rPr>
              <a:t>典型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”值。</a:t>
            </a:r>
            <a:endParaRPr lang="en-US" altLang="zh-CN" smtClean="0">
              <a:cs typeface="楷体_GB2312" pitchFamily="49" charset="-122"/>
              <a:sym typeface="Wingdings" pitchFamily="2" charset="2"/>
            </a:endParaRPr>
          </a:p>
          <a:p>
            <a:pPr lvl="1"/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继续进行下去，直到测试完所有循环。</a:t>
            </a:r>
          </a:p>
          <a:p>
            <a:pPr marL="358775"/>
            <a:endParaRPr lang="zh-CN" altLang="en-US" smtClean="0"/>
          </a:p>
        </p:txBody>
      </p:sp>
      <p:sp>
        <p:nvSpPr>
          <p:cNvPr id="4301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F48CDDE-5169-4BD9-92F3-955906892A4B}" type="slidenum">
              <a:rPr lang="en-US" altLang="zh-CN" smtClean="0">
                <a:ea typeface="宋体" charset="-122"/>
              </a:rPr>
              <a:pPr/>
              <a:t>71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43013" name="Group 3"/>
          <p:cNvGrpSpPr>
            <a:grpSpLocks/>
          </p:cNvGrpSpPr>
          <p:nvPr/>
        </p:nvGrpSpPr>
        <p:grpSpPr bwMode="auto">
          <a:xfrm>
            <a:off x="6858000" y="1676400"/>
            <a:ext cx="1905000" cy="2819400"/>
            <a:chOff x="3888" y="1920"/>
            <a:chExt cx="1008" cy="1632"/>
          </a:xfrm>
        </p:grpSpPr>
        <p:sp>
          <p:nvSpPr>
            <p:cNvPr id="43014" name="Rectangle 4"/>
            <p:cNvSpPr>
              <a:spLocks noChangeArrowheads="1"/>
            </p:cNvSpPr>
            <p:nvPr/>
          </p:nvSpPr>
          <p:spPr bwMode="auto">
            <a:xfrm>
              <a:off x="3936" y="2112"/>
              <a:ext cx="62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AutoShape 5"/>
            <p:cNvSpPr>
              <a:spLocks noChangeArrowheads="1"/>
            </p:cNvSpPr>
            <p:nvPr/>
          </p:nvSpPr>
          <p:spPr bwMode="auto">
            <a:xfrm>
              <a:off x="3888" y="3024"/>
              <a:ext cx="720" cy="288"/>
            </a:xfrm>
            <a:prstGeom prst="flowChartDecisi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AutoShape 6"/>
            <p:cNvSpPr>
              <a:spLocks noChangeArrowheads="1"/>
            </p:cNvSpPr>
            <p:nvPr/>
          </p:nvSpPr>
          <p:spPr bwMode="auto">
            <a:xfrm>
              <a:off x="3888" y="2496"/>
              <a:ext cx="720" cy="288"/>
            </a:xfrm>
            <a:prstGeom prst="flowChartDecisi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7" name="Line 7"/>
            <p:cNvSpPr>
              <a:spLocks noChangeShapeType="1"/>
            </p:cNvSpPr>
            <p:nvPr/>
          </p:nvSpPr>
          <p:spPr bwMode="auto">
            <a:xfrm>
              <a:off x="4224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8"/>
            <p:cNvSpPr>
              <a:spLocks noChangeShapeType="1"/>
            </p:cNvSpPr>
            <p:nvPr/>
          </p:nvSpPr>
          <p:spPr bwMode="auto">
            <a:xfrm>
              <a:off x="422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4224" y="27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4224" y="331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>
              <a:off x="4608" y="26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 flipV="1">
              <a:off x="4752" y="201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3"/>
            <p:cNvSpPr>
              <a:spLocks noChangeShapeType="1"/>
            </p:cNvSpPr>
            <p:nvPr/>
          </p:nvSpPr>
          <p:spPr bwMode="auto">
            <a:xfrm flipH="1">
              <a:off x="4224" y="201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>
              <a:off x="4608" y="316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15"/>
            <p:cNvSpPr>
              <a:spLocks noChangeShapeType="1"/>
            </p:cNvSpPr>
            <p:nvPr/>
          </p:nvSpPr>
          <p:spPr bwMode="auto">
            <a:xfrm flipV="1">
              <a:off x="4896" y="1968"/>
              <a:ext cx="0" cy="1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 flipH="1">
              <a:off x="4224" y="196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循环测试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5584825" cy="5105400"/>
          </a:xfrm>
        </p:spPr>
        <p:txBody>
          <a:bodyPr/>
          <a:lstStyle/>
          <a:p>
            <a:pPr marL="358775"/>
            <a:r>
              <a:rPr lang="zh-CN" altLang="en-US" smtClean="0">
                <a:solidFill>
                  <a:srgbClr val="0000FF"/>
                </a:solidFill>
              </a:rPr>
              <a:t>串接循环的测试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串接循环的各个循环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彼此独立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，可采用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简单循环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测试方法。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若前一个循环的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计数器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值是后一个循环的初始值，可采用</a:t>
            </a:r>
            <a:r>
              <a:rPr lang="zh-CN" altLang="en-US" smtClean="0">
                <a:solidFill>
                  <a:srgbClr val="0000FF"/>
                </a:solidFill>
                <a:cs typeface="楷体_GB2312" pitchFamily="49" charset="-122"/>
                <a:sym typeface="Wingdings" pitchFamily="2" charset="2"/>
              </a:rPr>
              <a:t>嵌套循环</a:t>
            </a:r>
            <a:r>
              <a:rPr lang="zh-CN" altLang="en-US" smtClean="0">
                <a:cs typeface="楷体_GB2312" pitchFamily="49" charset="-122"/>
                <a:sym typeface="Wingdings" pitchFamily="2" charset="2"/>
              </a:rPr>
              <a:t>测试方法。</a:t>
            </a:r>
          </a:p>
          <a:p>
            <a:pPr lvl="1"/>
            <a:endParaRPr lang="zh-CN" altLang="en-US" smtClean="0">
              <a:cs typeface="楷体_GB2312" pitchFamily="49" charset="-122"/>
            </a:endParaRPr>
          </a:p>
        </p:txBody>
      </p:sp>
      <p:sp>
        <p:nvSpPr>
          <p:cNvPr id="4403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40A2E7D-7B88-474E-B3A8-C83BF123E515}" type="slidenum">
              <a:rPr lang="en-US" altLang="zh-CN" smtClean="0">
                <a:ea typeface="宋体" charset="-122"/>
              </a:rPr>
              <a:pPr/>
              <a:t>72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44037" name="Group 3"/>
          <p:cNvGrpSpPr>
            <a:grpSpLocks/>
          </p:cNvGrpSpPr>
          <p:nvPr/>
        </p:nvGrpSpPr>
        <p:grpSpPr bwMode="auto">
          <a:xfrm>
            <a:off x="6705600" y="1905000"/>
            <a:ext cx="1752600" cy="3124200"/>
            <a:chOff x="2208" y="1920"/>
            <a:chExt cx="816" cy="1776"/>
          </a:xfrm>
        </p:grpSpPr>
        <p:sp>
          <p:nvSpPr>
            <p:cNvPr id="44038" name="Rectangle 4"/>
            <p:cNvSpPr>
              <a:spLocks noChangeArrowheads="1"/>
            </p:cNvSpPr>
            <p:nvPr/>
          </p:nvSpPr>
          <p:spPr bwMode="auto">
            <a:xfrm>
              <a:off x="2256" y="2112"/>
              <a:ext cx="62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2256" y="2928"/>
              <a:ext cx="624" cy="192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0" name="AutoShape 6"/>
            <p:cNvSpPr>
              <a:spLocks noChangeArrowheads="1"/>
            </p:cNvSpPr>
            <p:nvPr/>
          </p:nvSpPr>
          <p:spPr bwMode="auto">
            <a:xfrm>
              <a:off x="2208" y="3264"/>
              <a:ext cx="720" cy="288"/>
            </a:xfrm>
            <a:prstGeom prst="flowChartDecisi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1" name="AutoShape 7"/>
            <p:cNvSpPr>
              <a:spLocks noChangeArrowheads="1"/>
            </p:cNvSpPr>
            <p:nvPr/>
          </p:nvSpPr>
          <p:spPr bwMode="auto">
            <a:xfrm>
              <a:off x="2208" y="2496"/>
              <a:ext cx="720" cy="288"/>
            </a:xfrm>
            <a:prstGeom prst="flowChartDecisi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Line 8"/>
            <p:cNvSpPr>
              <a:spLocks noChangeShapeType="1"/>
            </p:cNvSpPr>
            <p:nvPr/>
          </p:nvSpPr>
          <p:spPr bwMode="auto">
            <a:xfrm>
              <a:off x="2544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9"/>
            <p:cNvSpPr>
              <a:spLocks noChangeShapeType="1"/>
            </p:cNvSpPr>
            <p:nvPr/>
          </p:nvSpPr>
          <p:spPr bwMode="auto">
            <a:xfrm>
              <a:off x="254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0"/>
            <p:cNvSpPr>
              <a:spLocks noChangeShapeType="1"/>
            </p:cNvSpPr>
            <p:nvPr/>
          </p:nvSpPr>
          <p:spPr bwMode="auto">
            <a:xfrm>
              <a:off x="2544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1"/>
            <p:cNvSpPr>
              <a:spLocks noChangeShapeType="1"/>
            </p:cNvSpPr>
            <p:nvPr/>
          </p:nvSpPr>
          <p:spPr bwMode="auto">
            <a:xfrm>
              <a:off x="2544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12"/>
            <p:cNvSpPr>
              <a:spLocks noChangeShapeType="1"/>
            </p:cNvSpPr>
            <p:nvPr/>
          </p:nvSpPr>
          <p:spPr bwMode="auto">
            <a:xfrm>
              <a:off x="2544" y="355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13"/>
            <p:cNvSpPr>
              <a:spLocks noChangeShapeType="1"/>
            </p:cNvSpPr>
            <p:nvPr/>
          </p:nvSpPr>
          <p:spPr bwMode="auto">
            <a:xfrm>
              <a:off x="2928" y="264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14"/>
            <p:cNvSpPr>
              <a:spLocks noChangeShapeType="1"/>
            </p:cNvSpPr>
            <p:nvPr/>
          </p:nvSpPr>
          <p:spPr bwMode="auto">
            <a:xfrm flipV="1">
              <a:off x="3024" y="201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15"/>
            <p:cNvSpPr>
              <a:spLocks noChangeShapeType="1"/>
            </p:cNvSpPr>
            <p:nvPr/>
          </p:nvSpPr>
          <p:spPr bwMode="auto">
            <a:xfrm flipH="1">
              <a:off x="2544" y="201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16"/>
            <p:cNvSpPr>
              <a:spLocks noChangeShapeType="1"/>
            </p:cNvSpPr>
            <p:nvPr/>
          </p:nvSpPr>
          <p:spPr bwMode="auto">
            <a:xfrm>
              <a:off x="2928" y="34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17"/>
            <p:cNvSpPr>
              <a:spLocks noChangeShapeType="1"/>
            </p:cNvSpPr>
            <p:nvPr/>
          </p:nvSpPr>
          <p:spPr bwMode="auto">
            <a:xfrm flipV="1">
              <a:off x="3024" y="2832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18"/>
            <p:cNvSpPr>
              <a:spLocks noChangeShapeType="1"/>
            </p:cNvSpPr>
            <p:nvPr/>
          </p:nvSpPr>
          <p:spPr bwMode="auto">
            <a:xfrm flipH="1">
              <a:off x="2544" y="283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白盒测试时，还存在哪些难点？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zh-CN" altLang="en-US" smtClean="0"/>
              <a:t>逻辑结构方面？</a:t>
            </a:r>
            <a:endParaRPr lang="en-US" altLang="zh-CN" smtClean="0"/>
          </a:p>
          <a:p>
            <a:pPr lvl="1"/>
            <a:r>
              <a:rPr lang="zh-CN" altLang="en-US" smtClean="0"/>
              <a:t>数据结构方面？</a:t>
            </a:r>
            <a:endParaRPr lang="en-US" altLang="zh-CN" smtClean="0"/>
          </a:p>
          <a:p>
            <a:pPr lvl="1"/>
            <a:r>
              <a:rPr lang="zh-CN" altLang="en-US" smtClean="0"/>
              <a:t>函数调用？</a:t>
            </a:r>
            <a:endParaRPr lang="en-US" altLang="zh-CN" smtClean="0"/>
          </a:p>
          <a:p>
            <a:pPr lvl="1"/>
            <a:r>
              <a:rPr lang="en-US" altLang="zh-CN" smtClean="0"/>
              <a:t>......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4514" name="AutoShape 2" descr="http://img0.imgtn.bdimg.com/it/u=1813691061,1879521255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16" name="AutoShape 4" descr="http://img0.imgtn.bdimg.com/it/u=1813691061,1879521255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4518" name="Picture 6" descr="http://img4.duitang.com/uploads/item/201208/08/20120808184802_rRirB.thumb.600_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7900" y="3124200"/>
            <a:ext cx="3086100" cy="30861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内容占位符 2"/>
          <p:cNvSpPr>
            <a:spLocks noGrp="1"/>
          </p:cNvSpPr>
          <p:nvPr>
            <p:ph idx="4294967295"/>
          </p:nvPr>
        </p:nvSpPr>
        <p:spPr>
          <a:xfrm>
            <a:off x="304799" y="914400"/>
            <a:ext cx="8588375" cy="5257800"/>
          </a:xfrm>
        </p:spPr>
        <p:txBody>
          <a:bodyPr/>
          <a:lstStyle/>
          <a:p>
            <a:pPr eaLnBrk="1" hangingPunct="1">
              <a:lnSpc>
                <a:spcPts val="3300"/>
              </a:lnSpc>
            </a:pPr>
            <a:r>
              <a:rPr lang="zh-CN" altLang="en-US" smtClean="0">
                <a:latin typeface="黑体" pitchFamily="2" charset="-122"/>
              </a:rPr>
              <a:t>比较一：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白盒测试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只是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根据系统设计模型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测试软件代码，它不能保证完整的需求规格是否都被满足；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黑盒测试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只考虑测试需求规格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，它不能保证代码是否都被完整测试到。</a:t>
            </a:r>
          </a:p>
          <a:p>
            <a:pPr eaLnBrk="1" hangingPunct="1">
              <a:lnSpc>
                <a:spcPts val="3300"/>
              </a:lnSpc>
            </a:pPr>
            <a:r>
              <a:rPr lang="zh-CN" altLang="en-US" smtClean="0">
                <a:latin typeface="黑体" pitchFamily="2" charset="-122"/>
              </a:rPr>
              <a:t>比较二：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白盒测试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会发现系统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设计和代码中的缺陷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黑盒测试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会发现系统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需求和功能、性能的缺陷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。</a:t>
            </a:r>
          </a:p>
          <a:p>
            <a:pPr eaLnBrk="1" hangingPunct="1">
              <a:lnSpc>
                <a:spcPts val="3300"/>
              </a:lnSpc>
            </a:pPr>
            <a:r>
              <a:rPr lang="zh-CN" altLang="en-US" smtClean="0">
                <a:latin typeface="黑体" pitchFamily="2" charset="-122"/>
              </a:rPr>
              <a:t> 比较三：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白盒测试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对测试人员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要求较高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，测试成本较高；</a:t>
            </a:r>
          </a:p>
          <a:p>
            <a:pPr lvl="1" eaLnBrk="1" hangingPunct="1">
              <a:lnSpc>
                <a:spcPts val="3300"/>
              </a:lnSpc>
            </a:pPr>
            <a:r>
              <a:rPr lang="zh-CN" altLang="en-US" smtClean="0">
                <a:solidFill>
                  <a:srgbClr val="A5002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黑盒测试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对测试人员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要求较低</a:t>
            </a:r>
            <a:r>
              <a:rPr lang="zh-CN" altLang="en-US" b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 pitchFamily="49" charset="-122"/>
              </a:rPr>
              <a:t>，测试成本较低。</a:t>
            </a:r>
          </a:p>
        </p:txBody>
      </p:sp>
      <p:sp>
        <p:nvSpPr>
          <p:cNvPr id="45059" name="标题 1"/>
          <p:cNvSpPr>
            <a:spLocks noChangeArrowheads="1"/>
          </p:cNvSpPr>
          <p:nvPr/>
        </p:nvSpPr>
        <p:spPr bwMode="auto">
          <a:xfrm>
            <a:off x="539750" y="0"/>
            <a:ext cx="570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sz="3200" b="1" i="0">
                <a:latin typeface="华文中宋" pitchFamily="2" charset="-122"/>
                <a:ea typeface="华文中宋" pitchFamily="2" charset="-122"/>
                <a:sym typeface="Arial" charset="0"/>
              </a:rPr>
              <a:t>黑盒测试与白盒测试比较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uild="p" bldLvl="2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4294967295"/>
          </p:nvPr>
        </p:nvSpPr>
        <p:spPr>
          <a:xfrm>
            <a:off x="217488" y="876300"/>
            <a:ext cx="8675687" cy="1943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白盒测试和黑盒测试各有侧重点，因此在实际的测试过程中，往往采用</a:t>
            </a:r>
            <a:r>
              <a:rPr lang="zh-CN" altLang="en-US" sz="26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黑、白测试技术相结合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的方法</a:t>
            </a:r>
            <a:r>
              <a:rPr lang="en-US" altLang="zh-CN" sz="260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灰盒测试，查漏补缺。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smtClean="0">
                <a:latin typeface="黑体" pitchFamily="49" charset="-122"/>
                <a:ea typeface="黑体" pitchFamily="49" charset="-122"/>
              </a:rPr>
              <a:t>在不同的测试阶段采用哪种测试方法，见下表：</a:t>
            </a:r>
          </a:p>
        </p:txBody>
      </p:sp>
      <p:sp>
        <p:nvSpPr>
          <p:cNvPr id="4608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6" name="Group 4"/>
          <p:cNvGraphicFramePr>
            <a:graphicFrameLocks noGrp="1"/>
          </p:cNvGraphicFramePr>
          <p:nvPr/>
        </p:nvGraphicFramePr>
        <p:xfrm>
          <a:off x="179388" y="3124200"/>
          <a:ext cx="8736011" cy="2443273"/>
        </p:xfrm>
        <a:graphic>
          <a:graphicData uri="http://schemas.openxmlformats.org/drawingml/2006/table">
            <a:tbl>
              <a:tblPr/>
              <a:tblGrid>
                <a:gridCol w="1557924"/>
                <a:gridCol w="3923895"/>
                <a:gridCol w="3254192"/>
              </a:tblGrid>
              <a:tr h="518069"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测试阶段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测试对象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测试方法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57115"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单元测试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单元模块、如函数、类等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主要采用白盒测试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48"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集成测试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模块间的接口等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黑盒、白盒测试结合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7115"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系统测试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整个系统，包括软、硬件等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黑盒测试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15"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验收测试</a:t>
                      </a:r>
                    </a:p>
                  </a:txBody>
                  <a:tcPr marT="45696" marB="456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整个系统（用户参与）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68263" indent="-68263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454025" indent="3175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766763" indent="147638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1031875" indent="339725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1271588" indent="557213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7287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21859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6431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3100388" indent="55721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68263" marR="0" lvl="0" indent="-682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黑盒测试</a:t>
                      </a:r>
                    </a:p>
                  </a:txBody>
                  <a:tcPr marT="45696" marB="456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539750" y="0"/>
            <a:ext cx="570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zh-CN" altLang="en-US" sz="3200" b="1" i="0">
                <a:latin typeface="华文中宋" pitchFamily="2" charset="-122"/>
                <a:ea typeface="华文中宋" pitchFamily="2" charset="-122"/>
                <a:sym typeface="Arial" charset="0"/>
              </a:rPr>
              <a:t>黑盒测试与白盒测试比较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白盒测试概述</a:t>
            </a:r>
            <a:endParaRPr lang="en-US" altLang="zh-CN" smtClean="0"/>
          </a:p>
          <a:p>
            <a:r>
              <a:rPr lang="zh-CN" altLang="en-US" smtClean="0"/>
              <a:t>控制流图</a:t>
            </a:r>
            <a:endParaRPr lang="en-US" altLang="zh-CN" smtClean="0"/>
          </a:p>
          <a:p>
            <a:r>
              <a:rPr lang="zh-CN" altLang="en-US" smtClean="0"/>
              <a:t>逻辑覆盖测试</a:t>
            </a:r>
            <a:endParaRPr lang="en-US" altLang="zh-CN" smtClean="0"/>
          </a:p>
          <a:p>
            <a:r>
              <a:rPr lang="zh-CN" altLang="en-US" smtClean="0"/>
              <a:t>基本路径测试</a:t>
            </a:r>
            <a:endParaRPr lang="en-US" altLang="zh-CN" smtClean="0"/>
          </a:p>
          <a:p>
            <a:r>
              <a:rPr lang="zh-CN" altLang="en-US" smtClean="0"/>
              <a:t>循环测试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白盒测试工具</a:t>
            </a:r>
          </a:p>
          <a:p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白盒测试工具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Parasoft</a:t>
            </a:r>
            <a:r>
              <a:rPr lang="zh-CN" altLang="en-US" smtClean="0"/>
              <a:t>白盒测试工具集 </a:t>
            </a:r>
            <a:endParaRPr lang="en-US" altLang="zh-CN" smtClean="0"/>
          </a:p>
          <a:p>
            <a:pPr lvl="1"/>
            <a:r>
              <a:rPr lang="en-US" smtClean="0"/>
              <a:t>Jtest Java </a:t>
            </a:r>
            <a:r>
              <a:rPr lang="zh-CN" altLang="en-US" smtClean="0"/>
              <a:t>代码分析和动态类、组件测试</a:t>
            </a:r>
            <a:endParaRPr lang="en-US" altLang="zh-CN" smtClean="0"/>
          </a:p>
          <a:p>
            <a:pPr lvl="1"/>
            <a:r>
              <a:rPr lang="en-US" smtClean="0"/>
              <a:t>Jcontract Java </a:t>
            </a:r>
            <a:r>
              <a:rPr lang="zh-CN" altLang="en-US" smtClean="0"/>
              <a:t>实时性能监控以及分析优化</a:t>
            </a:r>
            <a:endParaRPr lang="en-US" altLang="zh-CN" smtClean="0"/>
          </a:p>
          <a:p>
            <a:pPr lvl="1"/>
            <a:r>
              <a:rPr lang="en-US" smtClean="0"/>
              <a:t>C++ Test C,C++ </a:t>
            </a:r>
            <a:r>
              <a:rPr lang="zh-CN" altLang="en-US" smtClean="0"/>
              <a:t>代码分析和动态测试</a:t>
            </a:r>
            <a:endParaRPr lang="en-US" altLang="zh-CN" smtClean="0"/>
          </a:p>
          <a:p>
            <a:pPr lvl="1"/>
            <a:r>
              <a:rPr lang="en-US" smtClean="0"/>
              <a:t>CodeWizard C,C++ </a:t>
            </a:r>
            <a:r>
              <a:rPr lang="zh-CN" altLang="en-US" smtClean="0"/>
              <a:t>代码静态分析</a:t>
            </a:r>
            <a:endParaRPr lang="en-US" altLang="zh-CN" smtClean="0"/>
          </a:p>
          <a:p>
            <a:pPr lvl="1"/>
            <a:r>
              <a:rPr lang="en-US" smtClean="0"/>
              <a:t>Insure++ C,C++ </a:t>
            </a:r>
            <a:r>
              <a:rPr lang="zh-CN" altLang="en-US" smtClean="0"/>
              <a:t>实时性能监控以及分析优化 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白盒测试工具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其它公司的白盒测试工具集 </a:t>
            </a:r>
            <a:endParaRPr lang="en-US" altLang="zh-CN" smtClean="0"/>
          </a:p>
          <a:p>
            <a:pPr lvl="1"/>
            <a:r>
              <a:rPr lang="en-US" smtClean="0"/>
              <a:t>.test .Net </a:t>
            </a:r>
            <a:r>
              <a:rPr lang="zh-CN" altLang="en-US" smtClean="0"/>
              <a:t>代码分析和动态测试</a:t>
            </a:r>
            <a:endParaRPr lang="en-US" altLang="zh-CN" smtClean="0"/>
          </a:p>
          <a:p>
            <a:pPr lvl="1"/>
            <a:r>
              <a:rPr lang="en-US" smtClean="0"/>
              <a:t>logiscope　c/c++ Verlog</a:t>
            </a:r>
            <a:r>
              <a:rPr lang="zh-CN" altLang="en-US" smtClean="0"/>
              <a:t>公司的静态、动态分析工具</a:t>
            </a:r>
            <a:endParaRPr lang="en-US" altLang="zh-CN" smtClean="0"/>
          </a:p>
          <a:p>
            <a:pPr lvl="1"/>
            <a:r>
              <a:rPr lang="zh-CN" altLang="en-US" smtClean="0"/>
              <a:t>还有</a:t>
            </a:r>
            <a:r>
              <a:rPr lang="en-US" smtClean="0"/>
              <a:t>testbed、Cantata c/c++</a:t>
            </a:r>
            <a:r>
              <a:rPr lang="zh-CN" altLang="en-US" smtClean="0"/>
              <a:t>等 </a:t>
            </a:r>
            <a:endParaRPr lang="en-US" altLang="zh-CN" smtClean="0"/>
          </a:p>
          <a:p>
            <a:pPr lvl="1"/>
            <a:r>
              <a:rPr lang="en-US" smtClean="0"/>
              <a:t>Rational</a:t>
            </a:r>
            <a:r>
              <a:rPr lang="zh-CN" altLang="en-US" smtClean="0"/>
              <a:t>工具集中的</a:t>
            </a:r>
            <a:r>
              <a:rPr lang="en-US" smtClean="0"/>
              <a:t>puricoverage</a:t>
            </a:r>
            <a:r>
              <a:rPr lang="zh-CN" altLang="en-US" smtClean="0"/>
              <a:t>和</a:t>
            </a:r>
            <a:r>
              <a:rPr lang="en-US" smtClean="0"/>
              <a:t>purify、quantify</a:t>
            </a:r>
          </a:p>
          <a:p>
            <a:pPr lvl="1"/>
            <a:r>
              <a:rPr lang="en-US" smtClean="0"/>
              <a:t>Compuware</a:t>
            </a:r>
            <a:r>
              <a:rPr lang="zh-CN" altLang="en-US" smtClean="0"/>
              <a:t>白盒测试工具集</a:t>
            </a:r>
            <a:endParaRPr lang="en-US" altLang="zh-CN" smtClean="0"/>
          </a:p>
          <a:p>
            <a:pPr lvl="1"/>
            <a:r>
              <a:rPr lang="en-US" smtClean="0"/>
              <a:t>BoundsChecker C++,Delphi API</a:t>
            </a:r>
            <a:r>
              <a:rPr lang="zh-CN" altLang="en-US" smtClean="0"/>
              <a:t>和</a:t>
            </a:r>
            <a:r>
              <a:rPr lang="en-US" smtClean="0"/>
              <a:t>OLE</a:t>
            </a:r>
            <a:r>
              <a:rPr lang="zh-CN" altLang="en-US" smtClean="0"/>
              <a:t>错误检查、指针和泄露错误检查、内存错误检查 </a:t>
            </a:r>
            <a:endParaRPr lang="en-US" altLang="zh-CN" smtClean="0"/>
          </a:p>
          <a:p>
            <a:pPr lvl="1"/>
            <a:r>
              <a:rPr lang="en-US" smtClean="0"/>
              <a:t>TrueTime C++,Java,Visual Basic </a:t>
            </a:r>
            <a:r>
              <a:rPr lang="zh-CN" altLang="en-US" smtClean="0"/>
              <a:t>代码运行效率检查、组件性能的分析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白盒测试工具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其它公司的白盒测试工具集 </a:t>
            </a:r>
            <a:endParaRPr lang="en-US" altLang="zh-CN" smtClean="0"/>
          </a:p>
          <a:p>
            <a:pPr lvl="1"/>
            <a:r>
              <a:rPr lang="en-US" smtClean="0"/>
              <a:t>FailSafe Visual Basic </a:t>
            </a:r>
            <a:r>
              <a:rPr lang="zh-CN" altLang="en-US" smtClean="0"/>
              <a:t>自动错误处理和恢复系统 </a:t>
            </a:r>
            <a:endParaRPr lang="en-US" altLang="zh-CN" smtClean="0"/>
          </a:p>
          <a:p>
            <a:pPr lvl="1"/>
            <a:r>
              <a:rPr lang="en-US" smtClean="0"/>
              <a:t>Jcheck M$ Visual J++ </a:t>
            </a:r>
            <a:r>
              <a:rPr lang="zh-CN" altLang="en-US" smtClean="0"/>
              <a:t>图形化的纯种和事件分析工具</a:t>
            </a:r>
            <a:endParaRPr lang="en-US" altLang="zh-CN" smtClean="0"/>
          </a:p>
          <a:p>
            <a:pPr lvl="1"/>
            <a:r>
              <a:rPr lang="en-US" smtClean="0"/>
              <a:t>TrueCoverage C++,Java,Visual Basic </a:t>
            </a:r>
            <a:r>
              <a:rPr lang="zh-CN" altLang="en-US" smtClean="0"/>
              <a:t>函数调用次数、所占比率统计以及稳定性跟踪</a:t>
            </a:r>
            <a:endParaRPr lang="en-US" altLang="zh-CN" smtClean="0"/>
          </a:p>
          <a:p>
            <a:pPr lvl="1"/>
            <a:r>
              <a:rPr lang="en-US" smtClean="0"/>
              <a:t>SmartCheck Visual Basic </a:t>
            </a:r>
            <a:r>
              <a:rPr lang="zh-CN" altLang="en-US" smtClean="0"/>
              <a:t>函数调用次数、所占比率统计以及稳定性跟踪 </a:t>
            </a:r>
            <a:endParaRPr lang="en-US" altLang="zh-CN" smtClean="0"/>
          </a:p>
          <a:p>
            <a:pPr lvl="1"/>
            <a:r>
              <a:rPr lang="en-US" smtClean="0"/>
              <a:t>CodeReview Visual Basic </a:t>
            </a:r>
            <a:r>
              <a:rPr lang="zh-CN" altLang="en-US" smtClean="0"/>
              <a:t>自动源代码分析工具</a:t>
            </a:r>
            <a:endParaRPr lang="en-US" altLang="zh-CN" smtClean="0"/>
          </a:p>
          <a:p>
            <a:pPr lvl="1"/>
            <a:r>
              <a:rPr lang="en-US" altLang="zh-CN" smtClean="0"/>
              <a:t>....</a:t>
            </a: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白盒测试概述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控制流图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逻辑覆盖测试</a:t>
            </a:r>
            <a:endParaRPr lang="en-US" altLang="zh-CN" smtClean="0"/>
          </a:p>
          <a:p>
            <a:r>
              <a:rPr lang="zh-CN" altLang="en-US" smtClean="0"/>
              <a:t>基本路径测试</a:t>
            </a:r>
            <a:endParaRPr lang="en-US" altLang="zh-CN" smtClean="0"/>
          </a:p>
          <a:p>
            <a:r>
              <a:rPr lang="zh-CN" altLang="en-US" smtClean="0"/>
              <a:t>循环测试</a:t>
            </a:r>
            <a:endParaRPr lang="en-US" altLang="zh-CN" smtClean="0"/>
          </a:p>
          <a:p>
            <a:r>
              <a:rPr lang="zh-CN" altLang="en-US" smtClean="0"/>
              <a:t>白盒测试工具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周讨论课安排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主题：自动化测试</a:t>
            </a:r>
            <a:endParaRPr lang="en-US" altLang="zh-CN" dirty="0" smtClean="0"/>
          </a:p>
          <a:p>
            <a:r>
              <a:rPr lang="zh-CN" altLang="en-US" dirty="0" smtClean="0"/>
              <a:t>要求：介绍一款软件测试工具，包括：</a:t>
            </a:r>
            <a:endParaRPr lang="en-US" altLang="zh-CN" dirty="0" smtClean="0"/>
          </a:p>
          <a:p>
            <a:pPr lvl="1"/>
            <a:r>
              <a:rPr lang="zh-CN" altLang="en-US" dirty="0"/>
              <a:t>工具</a:t>
            </a:r>
            <a:r>
              <a:rPr lang="zh-CN" altLang="en-US" dirty="0" smtClean="0"/>
              <a:t>简介：使用范围、测试过程等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实例：可以测试自己的项目，也可测试其它软件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测试演示：可以讨论课中边演示边介绍，也可以实现自己录制好测试过程，或者从网上找到别人的测试视频</a:t>
            </a:r>
            <a:endParaRPr lang="en-US" altLang="zh-CN" dirty="0" smtClean="0"/>
          </a:p>
          <a:p>
            <a:r>
              <a:rPr lang="zh-CN" altLang="en-US" dirty="0"/>
              <a:t>每个班</a:t>
            </a:r>
            <a:r>
              <a:rPr lang="zh-CN" altLang="en-US" dirty="0" smtClean="0"/>
              <a:t>的的各小组不要重复</a:t>
            </a:r>
            <a:endParaRPr lang="en-US" altLang="zh-CN" dirty="0" smtClean="0"/>
          </a:p>
          <a:p>
            <a:r>
              <a:rPr lang="zh-CN" altLang="en-US" dirty="0"/>
              <a:t>每组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10-15</a:t>
            </a:r>
            <a:r>
              <a:rPr lang="zh-CN" altLang="en-US" smtClean="0"/>
              <a:t>分钟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139426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常用免费或开源测试工具汇总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测试管理工具：</a:t>
            </a:r>
            <a:r>
              <a:rPr lang="en-US" altLang="zh-CN" dirty="0" err="1"/>
              <a:t>TestLink</a:t>
            </a:r>
            <a:endParaRPr lang="en-US" altLang="zh-CN" dirty="0"/>
          </a:p>
          <a:p>
            <a:r>
              <a:rPr lang="zh-CN" altLang="en-US" dirty="0"/>
              <a:t>单元测试工具：</a:t>
            </a:r>
            <a:r>
              <a:rPr lang="en-US" altLang="zh-CN" dirty="0" err="1"/>
              <a:t>JUnit</a:t>
            </a:r>
            <a:r>
              <a:rPr lang="en-US" altLang="zh-CN" dirty="0"/>
              <a:t>, </a:t>
            </a:r>
            <a:r>
              <a:rPr lang="en-US" altLang="zh-CN" dirty="0" err="1"/>
              <a:t>HttpUnit</a:t>
            </a:r>
            <a:endParaRPr lang="en-US" altLang="zh-CN" dirty="0"/>
          </a:p>
          <a:p>
            <a:r>
              <a:rPr lang="zh-CN" altLang="en-US" dirty="0"/>
              <a:t>静态测试工具：</a:t>
            </a:r>
            <a:r>
              <a:rPr lang="en-US" altLang="zh-CN" dirty="0" err="1"/>
              <a:t>Findbugs</a:t>
            </a:r>
            <a:endParaRPr lang="en-US" altLang="zh-CN" dirty="0"/>
          </a:p>
          <a:p>
            <a:r>
              <a:rPr lang="zh-CN" altLang="en-US" dirty="0"/>
              <a:t>缺陷管理工具：</a:t>
            </a:r>
            <a:r>
              <a:rPr lang="en-US" altLang="zh-CN" dirty="0"/>
              <a:t>mantis</a:t>
            </a:r>
          </a:p>
          <a:p>
            <a:r>
              <a:rPr lang="zh-CN" altLang="en-US" dirty="0"/>
              <a:t>功能测试工具：</a:t>
            </a:r>
            <a:r>
              <a:rPr lang="en-US" altLang="zh-CN" dirty="0"/>
              <a:t>Selenium</a:t>
            </a:r>
          </a:p>
          <a:p>
            <a:r>
              <a:rPr lang="zh-CN" altLang="en-US" dirty="0"/>
              <a:t>性能测试工具：</a:t>
            </a:r>
            <a:r>
              <a:rPr lang="en-US" altLang="zh-CN" dirty="0" err="1"/>
              <a:t>JMeter</a:t>
            </a:r>
            <a:endParaRPr lang="en-US" altLang="zh-CN" dirty="0"/>
          </a:p>
          <a:p>
            <a:r>
              <a:rPr lang="zh-CN" altLang="en-US" dirty="0"/>
              <a:t>安全测试工具：</a:t>
            </a:r>
            <a:r>
              <a:rPr lang="en-US" altLang="zh-CN" dirty="0" err="1"/>
              <a:t>Webscarab</a:t>
            </a:r>
            <a:r>
              <a:rPr lang="en-US" altLang="zh-CN" dirty="0"/>
              <a:t>, </a:t>
            </a:r>
            <a:r>
              <a:rPr lang="en-US" altLang="zh-CN" dirty="0" err="1"/>
              <a:t>WebSecrify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E1BB300-5A13-4A8E-9DF2-BC675090C1F4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5420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控制流图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556625" cy="609600"/>
          </a:xfrm>
        </p:spPr>
        <p:txBody>
          <a:bodyPr/>
          <a:lstStyle/>
          <a:p>
            <a:pPr marL="358775"/>
            <a:r>
              <a:rPr lang="en-US" altLang="zh-CN" smtClean="0"/>
              <a:t>Euclid</a:t>
            </a:r>
            <a:r>
              <a:rPr lang="zh-CN" altLang="en-US" smtClean="0"/>
              <a:t>方法计算最大公约数</a:t>
            </a:r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BDB9C94-EACE-40BD-ACAC-A91E4D7D2CA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8198" name="Group 2"/>
          <p:cNvGrpSpPr>
            <a:grpSpLocks/>
          </p:cNvGrpSpPr>
          <p:nvPr/>
        </p:nvGrpSpPr>
        <p:grpSpPr bwMode="auto">
          <a:xfrm>
            <a:off x="5486400" y="2101550"/>
            <a:ext cx="3276600" cy="3191194"/>
            <a:chOff x="2160" y="11568"/>
            <a:chExt cx="3090" cy="3510"/>
          </a:xfrm>
        </p:grpSpPr>
        <p:grpSp>
          <p:nvGrpSpPr>
            <p:cNvPr id="8201" name="Group 3"/>
            <p:cNvGrpSpPr>
              <a:grpSpLocks/>
            </p:cNvGrpSpPr>
            <p:nvPr/>
          </p:nvGrpSpPr>
          <p:grpSpPr bwMode="auto">
            <a:xfrm>
              <a:off x="2160" y="11568"/>
              <a:ext cx="3090" cy="3510"/>
              <a:chOff x="2520" y="11502"/>
              <a:chExt cx="3090" cy="3510"/>
            </a:xfrm>
          </p:grpSpPr>
          <p:sp>
            <p:nvSpPr>
              <p:cNvPr id="8206" name="AutoShape 4"/>
              <p:cNvSpPr>
                <a:spLocks noChangeArrowheads="1"/>
              </p:cNvSpPr>
              <p:nvPr/>
            </p:nvSpPr>
            <p:spPr bwMode="auto">
              <a:xfrm>
                <a:off x="3420" y="11502"/>
                <a:ext cx="1260" cy="390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zh-CN" altLang="en-US" sz="2000" i="0">
                    <a:latin typeface="Calibri" pitchFamily="34" charset="0"/>
                  </a:rPr>
                  <a:t>输入</a:t>
                </a:r>
                <a:r>
                  <a:rPr lang="en-US" altLang="zh-CN" sz="2000" i="0">
                    <a:latin typeface="Calibri" pitchFamily="34" charset="0"/>
                  </a:rPr>
                  <a:t>x</a:t>
                </a:r>
                <a:r>
                  <a:rPr lang="zh-CN" altLang="en-US" sz="2000" i="0">
                    <a:latin typeface="Calibri" pitchFamily="34" charset="0"/>
                  </a:rPr>
                  <a:t>，</a:t>
                </a:r>
                <a:r>
                  <a:rPr lang="en-US" altLang="zh-CN" sz="2000" i="0">
                    <a:latin typeface="Calibri" pitchFamily="34" charset="0"/>
                  </a:rPr>
                  <a:t>y</a:t>
                </a:r>
                <a:endParaRPr lang="zh-CN" altLang="zh-CN" sz="2000"/>
              </a:p>
            </p:txBody>
          </p:sp>
          <p:sp>
            <p:nvSpPr>
              <p:cNvPr id="8207" name="AutoShape 5"/>
              <p:cNvSpPr>
                <a:spLocks noChangeArrowheads="1"/>
              </p:cNvSpPr>
              <p:nvPr/>
            </p:nvSpPr>
            <p:spPr bwMode="auto">
              <a:xfrm>
                <a:off x="2880" y="12204"/>
                <a:ext cx="2505" cy="54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x&gt;0&amp;&amp;y&gt;0?</a:t>
                </a:r>
                <a:endParaRPr lang="zh-CN" altLang="zh-CN" sz="2000"/>
              </a:p>
            </p:txBody>
          </p:sp>
          <p:sp>
            <p:nvSpPr>
              <p:cNvPr id="8208" name="AutoShape 6"/>
              <p:cNvSpPr>
                <a:spLocks noChangeArrowheads="1"/>
              </p:cNvSpPr>
              <p:nvPr/>
            </p:nvSpPr>
            <p:spPr bwMode="auto">
              <a:xfrm>
                <a:off x="3525" y="13038"/>
                <a:ext cx="1155" cy="519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x&gt;y?</a:t>
                </a:r>
                <a:endParaRPr lang="zh-CN" altLang="zh-CN" sz="2000"/>
              </a:p>
            </p:txBody>
          </p:sp>
          <p:sp>
            <p:nvSpPr>
              <p:cNvPr id="8209" name="AutoShape 7"/>
              <p:cNvSpPr>
                <a:spLocks noChangeArrowheads="1"/>
              </p:cNvSpPr>
              <p:nvPr/>
            </p:nvSpPr>
            <p:spPr bwMode="auto">
              <a:xfrm>
                <a:off x="2700" y="13587"/>
                <a:ext cx="900" cy="390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x=x-y</a:t>
                </a:r>
                <a:endParaRPr lang="zh-CN" altLang="zh-CN" sz="2000"/>
              </a:p>
            </p:txBody>
          </p:sp>
          <p:sp>
            <p:nvSpPr>
              <p:cNvPr id="8210" name="AutoShape 8"/>
              <p:cNvSpPr>
                <a:spLocks noChangeArrowheads="1"/>
              </p:cNvSpPr>
              <p:nvPr/>
            </p:nvSpPr>
            <p:spPr bwMode="auto">
              <a:xfrm>
                <a:off x="4590" y="13605"/>
                <a:ext cx="900" cy="390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en-US" altLang="zh-CN" sz="2000" i="0">
                    <a:latin typeface="Calibri" pitchFamily="34" charset="0"/>
                  </a:rPr>
                  <a:t>y=y-x</a:t>
                </a:r>
                <a:endParaRPr lang="zh-CN" altLang="zh-CN" sz="2000"/>
              </a:p>
            </p:txBody>
          </p:sp>
          <p:sp>
            <p:nvSpPr>
              <p:cNvPr id="8211" name="AutoShape 9"/>
              <p:cNvSpPr>
                <a:spLocks noChangeArrowheads="1"/>
              </p:cNvSpPr>
              <p:nvPr/>
            </p:nvSpPr>
            <p:spPr bwMode="auto">
              <a:xfrm>
                <a:off x="3420" y="14622"/>
                <a:ext cx="1260" cy="390"/>
              </a:xfrm>
              <a:prstGeom prst="flowChartAlternate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0" bIns="0"/>
              <a:lstStyle/>
              <a:p>
                <a:pPr algn="just"/>
                <a:r>
                  <a:rPr lang="zh-CN" altLang="en-US" sz="2000" i="0">
                    <a:latin typeface="Calibri" pitchFamily="34" charset="0"/>
                  </a:rPr>
                  <a:t>输出</a:t>
                </a:r>
                <a:r>
                  <a:rPr lang="en-US" altLang="zh-CN" sz="2000" i="0">
                    <a:latin typeface="Calibri" pitchFamily="34" charset="0"/>
                  </a:rPr>
                  <a:t>x+y</a:t>
                </a:r>
                <a:endParaRPr lang="zh-CN" altLang="zh-CN" sz="2000"/>
              </a:p>
            </p:txBody>
          </p:sp>
          <p:sp>
            <p:nvSpPr>
              <p:cNvPr id="8213" name="Line 11"/>
              <p:cNvSpPr>
                <a:spLocks noChangeShapeType="1"/>
              </p:cNvSpPr>
              <p:nvPr/>
            </p:nvSpPr>
            <p:spPr bwMode="auto">
              <a:xfrm>
                <a:off x="4140" y="11892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Line 12"/>
              <p:cNvSpPr>
                <a:spLocks noChangeShapeType="1"/>
              </p:cNvSpPr>
              <p:nvPr/>
            </p:nvSpPr>
            <p:spPr bwMode="auto">
              <a:xfrm>
                <a:off x="4125" y="12759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5" name="Line 13"/>
              <p:cNvSpPr>
                <a:spLocks noChangeShapeType="1"/>
              </p:cNvSpPr>
              <p:nvPr/>
            </p:nvSpPr>
            <p:spPr bwMode="auto">
              <a:xfrm>
                <a:off x="3135" y="13296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Line 14"/>
              <p:cNvSpPr>
                <a:spLocks noChangeShapeType="1"/>
              </p:cNvSpPr>
              <p:nvPr/>
            </p:nvSpPr>
            <p:spPr bwMode="auto">
              <a:xfrm>
                <a:off x="5040" y="13293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15"/>
              <p:cNvSpPr>
                <a:spLocks noChangeShapeType="1"/>
              </p:cNvSpPr>
              <p:nvPr/>
            </p:nvSpPr>
            <p:spPr bwMode="auto">
              <a:xfrm flipH="1">
                <a:off x="3135" y="13290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Line 16"/>
              <p:cNvSpPr>
                <a:spLocks noChangeShapeType="1"/>
              </p:cNvSpPr>
              <p:nvPr/>
            </p:nvSpPr>
            <p:spPr bwMode="auto">
              <a:xfrm flipH="1">
                <a:off x="4680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9" name="Line 17"/>
              <p:cNvSpPr>
                <a:spLocks noChangeShapeType="1"/>
              </p:cNvSpPr>
              <p:nvPr/>
            </p:nvSpPr>
            <p:spPr bwMode="auto">
              <a:xfrm>
                <a:off x="3135" y="13989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Line 18"/>
              <p:cNvSpPr>
                <a:spLocks noChangeShapeType="1"/>
              </p:cNvSpPr>
              <p:nvPr/>
            </p:nvSpPr>
            <p:spPr bwMode="auto">
              <a:xfrm>
                <a:off x="5040" y="14004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1" name="Line 19"/>
              <p:cNvSpPr>
                <a:spLocks noChangeShapeType="1"/>
              </p:cNvSpPr>
              <p:nvPr/>
            </p:nvSpPr>
            <p:spPr bwMode="auto">
              <a:xfrm>
                <a:off x="2520" y="14310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20"/>
              <p:cNvSpPr>
                <a:spLocks noChangeShapeType="1"/>
              </p:cNvSpPr>
              <p:nvPr/>
            </p:nvSpPr>
            <p:spPr bwMode="auto">
              <a:xfrm flipH="1" flipV="1">
                <a:off x="2520" y="12048"/>
                <a:ext cx="30" cy="224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3" name="Line 21"/>
              <p:cNvSpPr>
                <a:spLocks noChangeShapeType="1"/>
              </p:cNvSpPr>
              <p:nvPr/>
            </p:nvSpPr>
            <p:spPr bwMode="auto">
              <a:xfrm>
                <a:off x="2520" y="12048"/>
                <a:ext cx="16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4" name="Line 22"/>
              <p:cNvSpPr>
                <a:spLocks noChangeShapeType="1"/>
              </p:cNvSpPr>
              <p:nvPr/>
            </p:nvSpPr>
            <p:spPr bwMode="auto">
              <a:xfrm>
                <a:off x="5385" y="12483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5" name="Line 23"/>
              <p:cNvSpPr>
                <a:spLocks noChangeShapeType="1"/>
              </p:cNvSpPr>
              <p:nvPr/>
            </p:nvSpPr>
            <p:spPr bwMode="auto">
              <a:xfrm>
                <a:off x="5580" y="12516"/>
                <a:ext cx="0" cy="18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24"/>
              <p:cNvSpPr>
                <a:spLocks noChangeShapeType="1"/>
              </p:cNvSpPr>
              <p:nvPr/>
            </p:nvSpPr>
            <p:spPr bwMode="auto">
              <a:xfrm>
                <a:off x="4035" y="14418"/>
                <a:ext cx="0" cy="2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Line 25"/>
              <p:cNvSpPr>
                <a:spLocks noChangeShapeType="1"/>
              </p:cNvSpPr>
              <p:nvPr/>
            </p:nvSpPr>
            <p:spPr bwMode="auto">
              <a:xfrm flipV="1">
                <a:off x="4080" y="14400"/>
                <a:ext cx="1530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2" name="Rectangle 27"/>
            <p:cNvSpPr>
              <a:spLocks noChangeArrowheads="1"/>
            </p:cNvSpPr>
            <p:nvPr/>
          </p:nvSpPr>
          <p:spPr bwMode="auto">
            <a:xfrm>
              <a:off x="2340" y="13296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Y</a:t>
              </a:r>
              <a:endParaRPr lang="zh-CN" altLang="zh-CN" sz="2000"/>
            </a:p>
          </p:txBody>
        </p:sp>
        <p:sp>
          <p:nvSpPr>
            <p:cNvPr id="8203" name="Rectangle 28"/>
            <p:cNvSpPr>
              <a:spLocks noChangeArrowheads="1"/>
            </p:cNvSpPr>
            <p:nvPr/>
          </p:nvSpPr>
          <p:spPr bwMode="auto">
            <a:xfrm>
              <a:off x="4860" y="12204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Y</a:t>
              </a:r>
              <a:endParaRPr lang="zh-CN" altLang="zh-CN" sz="2000"/>
            </a:p>
          </p:txBody>
        </p:sp>
        <p:sp>
          <p:nvSpPr>
            <p:cNvPr id="8204" name="Rectangle 29"/>
            <p:cNvSpPr>
              <a:spLocks noChangeArrowheads="1"/>
            </p:cNvSpPr>
            <p:nvPr/>
          </p:nvSpPr>
          <p:spPr bwMode="auto">
            <a:xfrm>
              <a:off x="3780" y="12828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N</a:t>
              </a:r>
              <a:endParaRPr lang="zh-CN" altLang="zh-CN" sz="2000"/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4680" y="13296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0">
                  <a:latin typeface="Calibri" pitchFamily="34" charset="0"/>
                </a:rPr>
                <a:t>N</a:t>
              </a:r>
              <a:endParaRPr lang="zh-CN" altLang="zh-CN" sz="2000"/>
            </a:p>
          </p:txBody>
        </p:sp>
      </p:grpSp>
      <p:sp>
        <p:nvSpPr>
          <p:cNvPr id="8199" name="右箭头 34"/>
          <p:cNvSpPr>
            <a:spLocks noChangeArrowheads="1"/>
          </p:cNvSpPr>
          <p:nvPr/>
        </p:nvSpPr>
        <p:spPr bwMode="auto">
          <a:xfrm>
            <a:off x="4419600" y="3352800"/>
            <a:ext cx="838200" cy="533400"/>
          </a:xfrm>
          <a:prstGeom prst="rightArrow">
            <a:avLst>
              <a:gd name="adj1" fmla="val 50000"/>
              <a:gd name="adj2" fmla="val 5000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800" y="1773972"/>
            <a:ext cx="381000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indent="72000" eaLnBrk="0" hangingPunct="0">
              <a:defRPr/>
            </a:pPr>
            <a:r>
              <a:rPr lang="en-US" altLang="zh-CN" sz="2000" i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main( )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i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x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72000" eaLnBrk="0" hangingPunct="0">
              <a:defRPr/>
            </a:pP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scanf(“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％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％</a:t>
            </a:r>
            <a:r>
              <a:rPr lang="en-US" altLang="zh-CN" sz="2000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d”</a:t>
            </a:r>
            <a:r>
              <a:rPr lang="zh-CN" altLang="en-US" sz="2000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&amp;x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&amp;y)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72000" eaLnBrk="0" hangingPunct="0">
              <a:defRPr/>
            </a:pP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r>
              <a:rPr lang="en-US" altLang="zh-CN" sz="2000" i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while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(x&gt;0</a:t>
            </a:r>
            <a:r>
              <a:rPr lang="en-US" altLang="zh-CN" sz="2000" i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&amp;&amp;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y&gt;0)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</a:t>
            </a:r>
            <a:endParaRPr lang="en-US" altLang="zh-CN" sz="2000" i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i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(x&gt;y)      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x=x-y</a:t>
            </a:r>
            <a:r>
              <a:rPr lang="zh-CN" altLang="en-US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000" i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else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y=y-x;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  <a:endParaRPr lang="en-US" altLang="zh-CN" sz="2000" i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000" i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printf</a:t>
            </a: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(%d\n”,x+y);</a:t>
            </a:r>
          </a:p>
          <a:p>
            <a:pPr indent="72000" eaLnBrk="0" hangingPunct="0">
              <a:defRPr/>
            </a:pPr>
            <a:r>
              <a:rPr lang="en-US" altLang="zh-CN" sz="2000" i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 </a:t>
            </a:r>
            <a:endParaRPr lang="en-US" altLang="zh-CN" sz="2000" i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</p:bldLst>
  </p:timing>
</p:sld>
</file>

<file path=ppt/theme/theme1.xml><?xml version="1.0" encoding="utf-8"?>
<a:theme xmlns:a="http://schemas.openxmlformats.org/drawingml/2006/main" name="翰子昂 PPT母版">
  <a:themeElements>
    <a:clrScheme name="翰子昂 PPT母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翰子昂 PPT母版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翰子昂 PPT母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59516</TotalTime>
  <Words>6873</Words>
  <Application>Microsoft Office PowerPoint</Application>
  <PresentationFormat>全屏显示(4:3)</PresentationFormat>
  <Paragraphs>2248</Paragraphs>
  <Slides>81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3" baseType="lpstr">
      <vt:lpstr>Bodoni MT Black</vt:lpstr>
      <vt:lpstr>仿宋_GB2312</vt:lpstr>
      <vt:lpstr>黑体</vt:lpstr>
      <vt:lpstr>华文中宋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翰子昂 PPT母版</vt:lpstr>
      <vt:lpstr>第6章 白盒测试技术</vt:lpstr>
      <vt:lpstr>本章内容</vt:lpstr>
      <vt:lpstr>软件测试方法</vt:lpstr>
      <vt:lpstr>白盒测试</vt:lpstr>
      <vt:lpstr>PowerPoint 演示文稿</vt:lpstr>
      <vt:lpstr>PowerPoint 演示文稿</vt:lpstr>
      <vt:lpstr>白盒测试用例生成一般处理流程</vt:lpstr>
      <vt:lpstr>本章内容</vt:lpstr>
      <vt:lpstr>控制流图</vt:lpstr>
      <vt:lpstr>控制流图</vt:lpstr>
      <vt:lpstr>简化的控制流图</vt:lpstr>
      <vt:lpstr>控制流图</vt:lpstr>
      <vt:lpstr>本章内容</vt:lpstr>
      <vt:lpstr>逻辑覆盖测试</vt:lpstr>
      <vt:lpstr>逻辑覆盖测试</vt:lpstr>
      <vt:lpstr>PowerPoint 演示文稿</vt:lpstr>
      <vt:lpstr>PowerPoint 演示文稿</vt:lpstr>
      <vt:lpstr>语句覆盖准则</vt:lpstr>
      <vt:lpstr>语句覆盖准则</vt:lpstr>
      <vt:lpstr>语句覆盖准则</vt:lpstr>
      <vt:lpstr>课堂练习</vt:lpstr>
      <vt:lpstr>课堂练习</vt:lpstr>
      <vt:lpstr>分支覆盖准则</vt:lpstr>
      <vt:lpstr>分支覆盖准则</vt:lpstr>
      <vt:lpstr>课堂练习</vt:lpstr>
      <vt:lpstr>谓词测试</vt:lpstr>
      <vt:lpstr>谓词测试</vt:lpstr>
      <vt:lpstr>判断三角形类型程序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谓词测试--原子谓词覆盖准则</vt:lpstr>
      <vt:lpstr>PowerPoint 演示文稿</vt:lpstr>
      <vt:lpstr>课堂练习</vt:lpstr>
      <vt:lpstr>谓词测试—分支-谓词覆盖准则</vt:lpstr>
      <vt:lpstr>谓词测试—分支-谓词覆盖准则</vt:lpstr>
      <vt:lpstr>课堂练习</vt:lpstr>
      <vt:lpstr>谓词测试—复合谓词覆盖准则</vt:lpstr>
      <vt:lpstr>谓词测试—复合谓词覆盖准则</vt:lpstr>
      <vt:lpstr>课堂练习</vt:lpstr>
      <vt:lpstr>更多的逻辑覆盖准则</vt:lpstr>
      <vt:lpstr>部分覆盖准则之间的关系</vt:lpstr>
      <vt:lpstr>本章内容</vt:lpstr>
      <vt:lpstr>路径覆盖准则</vt:lpstr>
      <vt:lpstr>路径覆盖准则</vt:lpstr>
      <vt:lpstr>路径覆盖准则特点</vt:lpstr>
      <vt:lpstr>基本路径测试</vt:lpstr>
      <vt:lpstr>基本路径测试</vt:lpstr>
      <vt:lpstr>基本路径测试</vt:lpstr>
      <vt:lpstr>PowerPoint 演示文稿</vt:lpstr>
      <vt:lpstr>PowerPoint 演示文稿</vt:lpstr>
      <vt:lpstr>PowerPoint 演示文稿</vt:lpstr>
      <vt:lpstr>PowerPoint 演示文稿</vt:lpstr>
      <vt:lpstr>第四步：设计测试用例</vt:lpstr>
      <vt:lpstr>PowerPoint 演示文稿</vt:lpstr>
      <vt:lpstr>PowerPoint 演示文稿</vt:lpstr>
      <vt:lpstr>本章内容</vt:lpstr>
      <vt:lpstr>循环测试</vt:lpstr>
      <vt:lpstr>循环测试</vt:lpstr>
      <vt:lpstr>循环测试</vt:lpstr>
      <vt:lpstr>循环测试</vt:lpstr>
      <vt:lpstr>思考</vt:lpstr>
      <vt:lpstr>PowerPoint 演示文稿</vt:lpstr>
      <vt:lpstr>PowerPoint 演示文稿</vt:lpstr>
      <vt:lpstr>本章内容</vt:lpstr>
      <vt:lpstr>白盒测试工具</vt:lpstr>
      <vt:lpstr>白盒测试工具</vt:lpstr>
      <vt:lpstr>白盒测试工具</vt:lpstr>
      <vt:lpstr>第9周讨论课安排</vt:lpstr>
      <vt:lpstr>常用免费或开源测试工具汇总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pc1</cp:lastModifiedBy>
  <cp:revision>3880</cp:revision>
  <cp:lastPrinted>1601-01-01T00:00:00Z</cp:lastPrinted>
  <dcterms:created xsi:type="dcterms:W3CDTF">1601-01-01T00:00:00Z</dcterms:created>
  <dcterms:modified xsi:type="dcterms:W3CDTF">2018-03-19T12:44:46Z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