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57" r:id="rId2"/>
    <p:sldId id="477" r:id="rId3"/>
    <p:sldId id="265" r:id="rId4"/>
    <p:sldId id="314" r:id="rId5"/>
    <p:sldId id="415" r:id="rId6"/>
    <p:sldId id="315" r:id="rId7"/>
    <p:sldId id="316" r:id="rId8"/>
    <p:sldId id="425" r:id="rId9"/>
    <p:sldId id="426" r:id="rId10"/>
    <p:sldId id="427" r:id="rId11"/>
    <p:sldId id="317" r:id="rId12"/>
    <p:sldId id="478" r:id="rId13"/>
    <p:sldId id="443" r:id="rId14"/>
    <p:sldId id="444" r:id="rId15"/>
    <p:sldId id="445" r:id="rId16"/>
    <p:sldId id="446" r:id="rId17"/>
    <p:sldId id="447" r:id="rId18"/>
    <p:sldId id="449" r:id="rId19"/>
    <p:sldId id="450" r:id="rId20"/>
    <p:sldId id="451" r:id="rId21"/>
    <p:sldId id="452" r:id="rId22"/>
    <p:sldId id="453" r:id="rId23"/>
    <p:sldId id="454" r:id="rId24"/>
    <p:sldId id="489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56" r:id="rId33"/>
    <p:sldId id="457" r:id="rId34"/>
    <p:sldId id="458" r:id="rId35"/>
    <p:sldId id="486" r:id="rId36"/>
    <p:sldId id="460" r:id="rId37"/>
    <p:sldId id="461" r:id="rId38"/>
    <p:sldId id="490" r:id="rId39"/>
    <p:sldId id="462" r:id="rId40"/>
    <p:sldId id="463" r:id="rId41"/>
    <p:sldId id="479" r:id="rId42"/>
    <p:sldId id="429" r:id="rId43"/>
    <p:sldId id="428" r:id="rId44"/>
    <p:sldId id="419" r:id="rId45"/>
    <p:sldId id="420" r:id="rId46"/>
    <p:sldId id="421" r:id="rId47"/>
    <p:sldId id="503" r:id="rId48"/>
    <p:sldId id="504" r:id="rId49"/>
    <p:sldId id="423" r:id="rId50"/>
    <p:sldId id="487" r:id="rId51"/>
    <p:sldId id="506" r:id="rId52"/>
    <p:sldId id="480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500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FF9966"/>
    <a:srgbClr val="008000"/>
    <a:srgbClr val="A50021"/>
    <a:srgbClr val="006600"/>
    <a:srgbClr val="CC00CC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8" autoAdjust="0"/>
    <p:restoredTop sz="89268" autoAdjust="0"/>
  </p:normalViewPr>
  <p:slideViewPr>
    <p:cSldViewPr>
      <p:cViewPr varScale="1">
        <p:scale>
          <a:sx n="69" d="100"/>
          <a:sy n="69" d="100"/>
        </p:scale>
        <p:origin x="10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1E5E8187-A463-48EB-852E-8ADBC8F82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40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EADAEC88-F529-4EA9-B70B-26AB23850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668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645FE-D818-4CD8-A9DC-26591F06297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165850"/>
            <a:ext cx="9144000" cy="6477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021388"/>
            <a:ext cx="9144000" cy="142875"/>
          </a:xfrm>
          <a:prstGeom prst="rect">
            <a:avLst/>
          </a:prstGeom>
          <a:solidFill>
            <a:srgbClr val="09E73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5" y="6099175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gradFill rotWithShape="1">
            <a:gsLst>
              <a:gs pos="0">
                <a:schemeClr val="bg1">
                  <a:alpha val="32001"/>
                </a:schemeClr>
              </a:gs>
              <a:gs pos="100000">
                <a:srgbClr val="09E733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908050"/>
            <a:ext cx="9144000" cy="287338"/>
          </a:xfrm>
          <a:prstGeom prst="rect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008000">
                  <a:alpha val="8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9" name="Picture 13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76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6477000" y="6302375"/>
            <a:ext cx="232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2043113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B11C-A924-4D49-9CD4-C56674E32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38362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8775" y="228600"/>
            <a:ext cx="6265863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D0363-8CD7-41CE-A290-6E4063245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228600"/>
            <a:ext cx="6372225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9D6D-204D-4FA3-8B5A-55DD2D5A6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600"/>
              </a:spcBef>
              <a:spcAft>
                <a:spcPts val="600"/>
              </a:spcAft>
              <a:defRPr sz="2600">
                <a:latin typeface="黑体" pitchFamily="49" charset="-122"/>
                <a:ea typeface="黑体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defRPr sz="2200">
                <a:latin typeface="宋体" pitchFamily="2" charset="-122"/>
                <a:ea typeface="宋体" pitchFamily="2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3415-3B63-460F-8A97-7C0A961EB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EF3D-4FB2-4C5A-8447-1CC31838D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DB369-4BC5-4594-970F-27DB34EE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1185-B02F-4296-9A68-D92C9052E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020C8-F7DA-40A9-8DDD-E4CCB221C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248F-BD12-4074-8480-60198B000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4172-7B6A-4A10-8E33-379EB9E90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15AB-EC27-4552-AF1D-B0CF217CC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248400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100013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5486400"/>
          </a:xfrm>
          <a:prstGeom prst="rect">
            <a:avLst/>
          </a:prstGeom>
          <a:solidFill>
            <a:srgbClr val="FFF0F5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990600"/>
            <a:ext cx="8556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629400" y="6400800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rot="10800000">
            <a:off x="0" y="0"/>
            <a:ext cx="9136063" cy="762000"/>
          </a:xfrm>
          <a:prstGeom prst="rect">
            <a:avLst/>
          </a:prstGeom>
          <a:gradFill rotWithShape="1">
            <a:gsLst>
              <a:gs pos="0">
                <a:schemeClr val="bg1">
                  <a:alpha val="10001"/>
                </a:schemeClr>
              </a:gs>
              <a:gs pos="100000">
                <a:srgbClr val="09E733">
                  <a:alpha val="21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76200"/>
            <a:ext cx="6372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 rot="10800000">
            <a:off x="0" y="762000"/>
            <a:ext cx="9144000" cy="46038"/>
          </a:xfrm>
          <a:prstGeom prst="rect">
            <a:avLst/>
          </a:prstGeom>
          <a:gradFill rotWithShape="1">
            <a:gsLst>
              <a:gs pos="0">
                <a:srgbClr val="00CC00">
                  <a:alpha val="35001"/>
                </a:srgbClr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9A44842A-FE95-4933-8348-D36980905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transition spd="med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itchFamily="2" charset="2"/>
        <a:buChar char="Ø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j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35175"/>
            <a:ext cx="8534400" cy="14700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 </a:t>
            </a:r>
            <a:r>
              <a:rPr lang="zh-CN" altLang="en-US" sz="4000" dirty="0" smtClean="0"/>
              <a:t>黑盒测试技术</a:t>
            </a:r>
            <a:endParaRPr lang="en-US" altLang="zh-CN" sz="32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787775"/>
            <a:ext cx="8534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软件工程系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从理论上讲，黑盒测试只有采用</a:t>
            </a:r>
            <a:r>
              <a:rPr lang="zh-CN" altLang="en-US" dirty="0" smtClean="0">
                <a:solidFill>
                  <a:srgbClr val="FF0000"/>
                </a:solidFill>
              </a:rPr>
              <a:t>穷举法</a:t>
            </a:r>
            <a:r>
              <a:rPr lang="zh-CN" altLang="en-US" dirty="0" smtClean="0"/>
              <a:t>输入测试，把所有可能的输入都作为测试情况考虑，才能查出所有的错误。</a:t>
            </a:r>
          </a:p>
          <a:p>
            <a:r>
              <a:rPr lang="zh-CN" altLang="en-US" dirty="0" smtClean="0"/>
              <a:t>实际上测试情况是无穷多的，完全测试是不可能的。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完美测试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</a:t>
            </a:r>
            <a:r>
              <a:rPr lang="en-US" dirty="0" err="1" smtClean="0"/>
              <a:t>weinberg</a:t>
            </a:r>
            <a:r>
              <a:rPr lang="zh-CN" altLang="en-US" dirty="0" smtClean="0"/>
              <a:t>举了一个权限验证开后门的例子。假如你是某系统的开发人员，为维测方便，在程序中加了一个后门，比如当输入：</a:t>
            </a:r>
            <a:r>
              <a:rPr lang="en-US" b="1" dirty="0" smtClean="0">
                <a:solidFill>
                  <a:srgbClr val="0000FF"/>
                </a:solidFill>
              </a:rPr>
              <a:t>z+10</a:t>
            </a:r>
            <a:r>
              <a:rPr lang="zh-CN" altLang="en-US" b="1" dirty="0" smtClean="0">
                <a:solidFill>
                  <a:srgbClr val="0000FF"/>
                </a:solidFill>
              </a:rPr>
              <a:t>空格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l+10</a:t>
            </a:r>
            <a:r>
              <a:rPr lang="zh-CN" altLang="en-US" b="1" dirty="0" smtClean="0">
                <a:solidFill>
                  <a:srgbClr val="0000FF"/>
                </a:solidFill>
              </a:rPr>
              <a:t>个空格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l+10</a:t>
            </a:r>
            <a:r>
              <a:rPr lang="zh-CN" altLang="en-US" b="1" dirty="0" smtClean="0">
                <a:solidFill>
                  <a:srgbClr val="0000FF"/>
                </a:solidFill>
              </a:rPr>
              <a:t>个空格、再重复</a:t>
            </a:r>
            <a:r>
              <a:rPr lang="en-US" altLang="zh-CN" b="1" dirty="0" smtClean="0">
                <a:solidFill>
                  <a:srgbClr val="0000FF"/>
                </a:solidFill>
              </a:rPr>
              <a:t>10</a:t>
            </a:r>
            <a:r>
              <a:rPr lang="zh-CN" altLang="en-US" b="1" dirty="0" smtClean="0">
                <a:solidFill>
                  <a:srgbClr val="0000FF"/>
                </a:solidFill>
              </a:rPr>
              <a:t>次</a:t>
            </a:r>
            <a:r>
              <a:rPr lang="zh-CN" altLang="en-US" dirty="0" smtClean="0"/>
              <a:t>，无论密码是什么，均可以成功进入。</a:t>
            </a:r>
            <a:endParaRPr lang="en-US" altLang="zh-CN" dirty="0" smtClean="0"/>
          </a:p>
          <a:p>
            <a:r>
              <a:rPr lang="zh-CN" altLang="en-US" dirty="0" smtClean="0"/>
              <a:t>那么我们如何设计黑盒测试用例满足“</a:t>
            </a:r>
            <a:r>
              <a:rPr lang="zh-CN" altLang="en-US" dirty="0" smtClean="0">
                <a:solidFill>
                  <a:srgbClr val="0000FF"/>
                </a:solidFill>
              </a:rPr>
              <a:t>最尽可能少的测试用例去发现尽可能多的软件缺陷</a:t>
            </a:r>
            <a:r>
              <a:rPr lang="zh-CN" altLang="en-US" dirty="0" smtClean="0"/>
              <a:t>”呢？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/>
              <a:t>黑盒测试用例设计方法包括：</a:t>
            </a: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等价类划分法</a:t>
            </a: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边界值分析法</a:t>
            </a:r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因果图法</a:t>
            </a:r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基于决策表的测试法</a:t>
            </a:r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功能图法</a:t>
            </a:r>
            <a:endParaRPr lang="en-US" altLang="zh-CN" dirty="0" smtClean="0">
              <a:cs typeface="楷体_GB2312" pitchFamily="49" charset="-122"/>
            </a:endParaRPr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判定表组成法</a:t>
            </a:r>
            <a:endParaRPr lang="en-US" altLang="zh-CN" dirty="0" smtClean="0">
              <a:cs typeface="楷体_GB2312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正交实验设计法</a:t>
            </a:r>
            <a:endParaRPr lang="en-US" altLang="zh-CN" b="1" dirty="0" smtClean="0">
              <a:solidFill>
                <a:srgbClr val="0000FF"/>
              </a:solidFill>
              <a:cs typeface="楷体_GB2312" pitchFamily="49" charset="-122"/>
            </a:endParaRPr>
          </a:p>
          <a:p>
            <a:pPr lvl="1"/>
            <a:r>
              <a:rPr lang="en-US" altLang="zh-CN" dirty="0" smtClean="0">
                <a:cs typeface="楷体_GB2312" pitchFamily="49" charset="-122"/>
              </a:rPr>
              <a:t>......</a:t>
            </a:r>
            <a:endParaRPr lang="zh-CN" altLang="en-US" dirty="0" smtClean="0">
              <a:cs typeface="楷体_GB2312" pitchFamily="49" charset="-122"/>
            </a:endParaRPr>
          </a:p>
          <a:p>
            <a:pPr marL="358775"/>
            <a:endParaRPr lang="zh-CN" altLang="en-US" dirty="0" smtClean="0"/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C54BC1D-7909-489E-BD4C-961114143CA1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黑盒测试技术概述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等价类测试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边界值测试</a:t>
            </a:r>
            <a:endParaRPr lang="en-US" altLang="zh-CN" smtClean="0"/>
          </a:p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等价类测试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>
                <a:cs typeface="楷体_GB2312" pitchFamily="49" charset="-122"/>
              </a:rPr>
              <a:t>等价类 的思想：</a:t>
            </a:r>
            <a:endParaRPr lang="en-US" altLang="zh-CN" dirty="0" smtClean="0">
              <a:cs typeface="楷体_GB2312" pitchFamily="49" charset="-122"/>
            </a:endParaRPr>
          </a:p>
          <a:p>
            <a:pPr marL="741363" lvl="1"/>
            <a:r>
              <a:rPr lang="zh-CN" altLang="en-US" dirty="0" smtClean="0">
                <a:cs typeface="楷体_GB2312" pitchFamily="49" charset="-122"/>
              </a:rPr>
              <a:t>物以类聚 人以群分</a:t>
            </a:r>
            <a:endParaRPr lang="en-US" altLang="zh-CN" dirty="0" smtClean="0">
              <a:cs typeface="楷体_GB2312" pitchFamily="49" charset="-122"/>
            </a:endParaRPr>
          </a:p>
          <a:p>
            <a:pPr marL="741363" lvl="1"/>
            <a:r>
              <a:rPr lang="zh-CN" altLang="en-US" dirty="0" smtClean="0">
                <a:cs typeface="楷体_GB2312" pitchFamily="49" charset="-122"/>
              </a:rPr>
              <a:t>归纳 抽象 总结</a:t>
            </a:r>
          </a:p>
          <a:p>
            <a:pPr marL="358775"/>
            <a:endParaRPr lang="zh-CN" altLang="en-US" dirty="0" smtClean="0">
              <a:cs typeface="楷体_GB2312" pitchFamily="49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51FFFE9-10A5-4B45-AB4D-7C912096D41C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等价类测试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ts val="3120"/>
              </a:lnSpc>
            </a:pPr>
            <a:r>
              <a:rPr lang="zh-CN" altLang="en-US" dirty="0" smtClean="0"/>
              <a:t>我们希望进行</a:t>
            </a:r>
            <a:r>
              <a:rPr lang="zh-CN" altLang="en-US" b="1" dirty="0" smtClean="0">
                <a:solidFill>
                  <a:srgbClr val="0000FF"/>
                </a:solidFill>
              </a:rPr>
              <a:t>完备</a:t>
            </a:r>
            <a:r>
              <a:rPr lang="zh-CN" altLang="en-US" dirty="0" smtClean="0"/>
              <a:t>的测试．同时又希望</a:t>
            </a:r>
            <a:r>
              <a:rPr lang="zh-CN" altLang="en-US" b="1" dirty="0">
                <a:solidFill>
                  <a:srgbClr val="0000FF"/>
                </a:solidFill>
              </a:rPr>
              <a:t>避免冗余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3120"/>
              </a:lnSpc>
            </a:pPr>
            <a:r>
              <a:rPr lang="zh-CN" altLang="en-US" dirty="0" smtClean="0">
                <a:cs typeface="楷体_GB2312" pitchFamily="49" charset="-122"/>
              </a:rPr>
              <a:t>许多测试用例表明，大量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冗余</a:t>
            </a:r>
            <a:r>
              <a:rPr lang="zh-CN" altLang="en-US" dirty="0" smtClean="0">
                <a:cs typeface="楷体_GB2312" pitchFamily="49" charset="-122"/>
              </a:rPr>
              <a:t>和严重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漏洞</a:t>
            </a:r>
            <a:r>
              <a:rPr lang="zh-CN" altLang="en-US" dirty="0" smtClean="0">
                <a:cs typeface="楷体_GB2312" pitchFamily="49" charset="-122"/>
              </a:rPr>
              <a:t>并存。</a:t>
            </a:r>
            <a:endParaRPr lang="en-US" altLang="zh-CN" dirty="0" smtClean="0">
              <a:cs typeface="楷体_GB2312" pitchFamily="49" charset="-122"/>
            </a:endParaRPr>
          </a:p>
          <a:p>
            <a:pPr lvl="1">
              <a:lnSpc>
                <a:spcPts val="3120"/>
              </a:lnSpc>
            </a:pPr>
            <a:r>
              <a:rPr lang="zh-CN" altLang="en-US" dirty="0" smtClean="0">
                <a:cs typeface="楷体_GB2312" pitchFamily="49" charset="-122"/>
              </a:rPr>
              <a:t>等价类划分法的意图，是将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不能穷举的测试过程进行合理分类</a:t>
            </a:r>
            <a:r>
              <a:rPr lang="zh-CN" altLang="en-US" dirty="0" smtClean="0">
                <a:cs typeface="楷体_GB2312" pitchFamily="49" charset="-122"/>
              </a:rPr>
              <a:t>，以设计出来具有</a:t>
            </a: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完整性和代表性</a:t>
            </a:r>
            <a:r>
              <a:rPr lang="zh-CN" altLang="en-US" dirty="0" smtClean="0">
                <a:cs typeface="楷体_GB2312" pitchFamily="49" charset="-122"/>
              </a:rPr>
              <a:t>的测试用例。</a:t>
            </a:r>
          </a:p>
          <a:p>
            <a:pPr lvl="2">
              <a:lnSpc>
                <a:spcPts val="3120"/>
              </a:lnSpc>
              <a:spcBef>
                <a:spcPts val="600"/>
              </a:spcBef>
            </a:pPr>
            <a:r>
              <a:rPr lang="zh-CN" altLang="en-US" dirty="0" smtClean="0">
                <a:cs typeface="楷体_GB2312" pitchFamily="49" charset="-122"/>
              </a:rPr>
              <a:t>例如，设计一个</a:t>
            </a:r>
            <a:r>
              <a:rPr lang="zh-CN" altLang="en-US" dirty="0" smtClean="0">
                <a:solidFill>
                  <a:srgbClr val="0000FF"/>
                </a:solidFill>
                <a:cs typeface="楷体_GB2312" pitchFamily="49" charset="-122"/>
              </a:rPr>
              <a:t>判断等边三角形</a:t>
            </a:r>
            <a:r>
              <a:rPr lang="zh-CN" altLang="en-US" dirty="0" smtClean="0">
                <a:cs typeface="楷体_GB2312" pitchFamily="49" charset="-122"/>
              </a:rPr>
              <a:t>的测试用例：</a:t>
            </a:r>
          </a:p>
          <a:p>
            <a:pPr lvl="2">
              <a:lnSpc>
                <a:spcPts val="312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 smtClean="0">
                <a:cs typeface="楷体_GB2312" pitchFamily="49" charset="-122"/>
              </a:rPr>
              <a:t>  如果选择三元组（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）</a:t>
            </a:r>
            <a:r>
              <a:rPr lang="zh-CN" altLang="en-US" dirty="0" smtClean="0">
                <a:cs typeface="楷体_GB2312" pitchFamily="49" charset="-122"/>
              </a:rPr>
              <a:t>作为输入，就没有必要再设置诸如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）</a:t>
            </a:r>
            <a:r>
              <a:rPr lang="zh-CN" altLang="en-US" dirty="0" smtClean="0">
                <a:cs typeface="楷体_GB2312" pitchFamily="49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）</a:t>
            </a:r>
            <a:r>
              <a:rPr lang="zh-CN" altLang="en-US" dirty="0" smtClean="0">
                <a:cs typeface="楷体_GB2312" pitchFamily="49" charset="-122"/>
              </a:rPr>
              <a:t>这样的测试用例了</a:t>
            </a:r>
            <a:endParaRPr lang="en-US" altLang="zh-CN" dirty="0" smtClean="0">
              <a:cs typeface="楷体_GB2312" pitchFamily="49" charset="-122"/>
            </a:endParaRPr>
          </a:p>
          <a:p>
            <a:pPr lvl="2">
              <a:lnSpc>
                <a:spcPts val="3120"/>
              </a:lnSpc>
              <a:spcBef>
                <a:spcPts val="600"/>
              </a:spcBef>
            </a:pPr>
            <a:r>
              <a:rPr lang="zh-CN" altLang="en-US" dirty="0" smtClean="0">
                <a:cs typeface="楷体_GB2312" pitchFamily="49" charset="-122"/>
              </a:rPr>
              <a:t>对于发现程序中的故障来说，</a:t>
            </a:r>
            <a:r>
              <a:rPr lang="zh-CN" altLang="en-US" dirty="0" smtClean="0">
                <a:solidFill>
                  <a:srgbClr val="0000FF"/>
                </a:solidFill>
                <a:cs typeface="楷体_GB2312" pitchFamily="49" charset="-122"/>
              </a:rPr>
              <a:t>等价类中的每个元素是等效的</a:t>
            </a:r>
            <a:r>
              <a:rPr lang="zh-CN" altLang="en-US" dirty="0" smtClean="0">
                <a:cs typeface="楷体_GB2312" pitchFamily="49" charset="-122"/>
              </a:rPr>
              <a:t>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FFD7557-3DEB-4BCF-B3CE-EE978B1E1C15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什么是等价类？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如何设计测试输入数据，有两个条件非常重要：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整个数据的集合</a:t>
            </a:r>
            <a:r>
              <a:rPr lang="zh-CN" altLang="en-US" smtClean="0">
                <a:cs typeface="楷体_GB2312" pitchFamily="49" charset="-122"/>
              </a:rPr>
              <a:t>，必须具有形式上的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正确性</a:t>
            </a:r>
            <a:r>
              <a:rPr lang="zh-CN" altLang="en-US" smtClean="0">
                <a:cs typeface="楷体_GB2312" pitchFamily="49" charset="-122"/>
              </a:rPr>
              <a:t>和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完备性</a:t>
            </a:r>
            <a:r>
              <a:rPr lang="zh-CN" altLang="en-US" smtClean="0">
                <a:cs typeface="楷体_GB2312" pitchFamily="49" charset="-122"/>
              </a:rPr>
              <a:t>；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不同的数据子集</a:t>
            </a:r>
            <a:r>
              <a:rPr lang="zh-CN" altLang="en-US" smtClean="0">
                <a:cs typeface="楷体_GB2312" pitchFamily="49" charset="-122"/>
              </a:rPr>
              <a:t>，必须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互不相交</a:t>
            </a:r>
            <a:r>
              <a:rPr lang="zh-CN" altLang="en-US" smtClean="0">
                <a:cs typeface="楷体_GB2312" pitchFamily="49" charset="-122"/>
              </a:rPr>
              <a:t>（形式上无冗余性）。</a:t>
            </a:r>
          </a:p>
          <a:p>
            <a:pPr marL="358775"/>
            <a:r>
              <a:rPr lang="zh-CN" altLang="en-US" smtClean="0"/>
              <a:t>符合这样条件的集合就是等价类。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等价类测试的思想，就是通过每个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等价类中的一个或有限个</a:t>
            </a:r>
            <a:r>
              <a:rPr lang="zh-CN" altLang="en-US" smtClean="0">
                <a:cs typeface="楷体_GB2312" pitchFamily="49" charset="-122"/>
              </a:rPr>
              <a:t>元素设计测试用例。</a:t>
            </a:r>
            <a:endParaRPr lang="en-US" altLang="zh-CN" smtClean="0">
              <a:cs typeface="楷体_GB2312" pitchFamily="49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所有等价类的并集</a:t>
            </a:r>
            <a:r>
              <a:rPr lang="zh-CN" altLang="en-US" smtClean="0">
                <a:cs typeface="楷体_GB2312" pitchFamily="49" charset="-122"/>
              </a:rPr>
              <a:t>对应整个输入域</a:t>
            </a:r>
            <a:r>
              <a:rPr lang="en-US" altLang="zh-CN" smtClean="0">
                <a:cs typeface="楷体_GB2312" pitchFamily="49" charset="-122"/>
              </a:rPr>
              <a:t>-----</a:t>
            </a:r>
            <a:r>
              <a:rPr lang="zh-CN" altLang="en-US" smtClean="0">
                <a:cs typeface="楷体_GB2312" pitchFamily="49" charset="-122"/>
              </a:rPr>
              <a:t>提供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完备性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>
                <a:cs typeface="楷体_GB2312" pitchFamily="49" charset="-122"/>
              </a:rPr>
              <a:t>等价类的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互不相交</a:t>
            </a:r>
            <a:r>
              <a:rPr lang="en-US" altLang="zh-CN" smtClean="0">
                <a:cs typeface="楷体_GB2312" pitchFamily="49" charset="-122"/>
              </a:rPr>
              <a:t>-----</a:t>
            </a:r>
            <a:r>
              <a:rPr lang="zh-CN" altLang="en-US" smtClean="0">
                <a:cs typeface="楷体_GB2312" pitchFamily="49" charset="-122"/>
              </a:rPr>
              <a:t>保证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无冗余性</a:t>
            </a:r>
          </a:p>
          <a:p>
            <a:pPr marL="358775"/>
            <a:endParaRPr lang="zh-CN" altLang="en-US" smtClean="0"/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B955B88-C5ED-4110-A3EC-73EA688BB120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等价类划分法的过程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10000"/>
              </a:lnSpc>
            </a:pPr>
            <a:r>
              <a:rPr lang="zh-CN" altLang="en-US" smtClean="0"/>
              <a:t>在等价类划分法设计测试用例的过程中，需要使用两个过程：</a:t>
            </a:r>
            <a:r>
              <a:rPr lang="zh-CN" altLang="en-US" smtClean="0">
                <a:solidFill>
                  <a:srgbClr val="FF0000"/>
                </a:solidFill>
              </a:rPr>
              <a:t>分类和抽象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968375" lvl="1" indent="-511175" eaLnBrk="1" hangingPunct="1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分类</a:t>
            </a:r>
            <a:r>
              <a:rPr lang="zh-CN" altLang="en-US" smtClean="0">
                <a:cs typeface="楷体_GB2312" pitchFamily="49" charset="-122"/>
              </a:rPr>
              <a:t>：将输入域按照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相同特性或者类似功能</a:t>
            </a:r>
            <a:r>
              <a:rPr lang="zh-CN" altLang="en-US" smtClean="0">
                <a:cs typeface="楷体_GB2312" pitchFamily="49" charset="-122"/>
              </a:rPr>
              <a:t>进行分类，即把所有可能的输入数据，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按照输入域划分</a:t>
            </a:r>
            <a:r>
              <a:rPr lang="zh-CN" altLang="en-US" smtClean="0">
                <a:cs typeface="楷体_GB2312" pitchFamily="49" charset="-122"/>
              </a:rPr>
              <a:t>成若干部分（子集）。</a:t>
            </a:r>
          </a:p>
          <a:p>
            <a:pPr marL="968375" lvl="1" indent="-511175" eaLnBrk="1" hangingPunct="1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抽象</a:t>
            </a:r>
            <a:r>
              <a:rPr lang="zh-CN" altLang="en-US" smtClean="0">
                <a:cs typeface="楷体_GB2312" pitchFamily="49" charset="-122"/>
              </a:rPr>
              <a:t>：在各个子类中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抽象出相同特性</a:t>
            </a:r>
            <a:r>
              <a:rPr lang="zh-CN" altLang="en-US" smtClean="0">
                <a:cs typeface="楷体_GB2312" pitchFamily="49" charset="-122"/>
              </a:rPr>
              <a:t>并用实例来表征这个特性。这样，就可以从每一个子集中选取少数具有代表性的数据作为测试用例。</a:t>
            </a:r>
          </a:p>
          <a:p>
            <a:pPr marL="358775"/>
            <a:endParaRPr lang="zh-CN" altLang="en-US" smtClean="0"/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E9770F8-FAF2-4918-96B9-CB161392082B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有效等价类与无效等价类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eaLnBrk="1" hangingPunct="1"/>
            <a:r>
              <a:rPr lang="zh-CN" altLang="en-US" dirty="0" smtClean="0">
                <a:latin typeface="黑体" pitchFamily="49" charset="-122"/>
              </a:rPr>
              <a:t>有效等价类和无效等价类定义如下：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70C0"/>
                </a:solidFill>
                <a:cs typeface="楷体_GB2312" pitchFamily="49" charset="-122"/>
              </a:rPr>
              <a:t>有效等价类</a:t>
            </a:r>
            <a:r>
              <a:rPr lang="en-US" altLang="zh-CN" b="1" dirty="0" smtClean="0">
                <a:solidFill>
                  <a:srgbClr val="FF0000"/>
                </a:solidFill>
                <a:cs typeface="楷体_GB2312" pitchFamily="49" charset="-122"/>
              </a:rPr>
              <a:t>——</a:t>
            </a:r>
            <a:r>
              <a:rPr lang="zh-CN" altLang="en-US" b="1" dirty="0" smtClean="0">
                <a:solidFill>
                  <a:srgbClr val="0070C0"/>
                </a:solidFill>
                <a:cs typeface="楷体_GB2312" pitchFamily="49" charset="-122"/>
              </a:rPr>
              <a:t>满足需求规格说明</a:t>
            </a:r>
            <a:r>
              <a:rPr lang="zh-CN" altLang="en-US" dirty="0" smtClean="0">
                <a:cs typeface="楷体_GB2312" pitchFamily="49" charset="-122"/>
              </a:rPr>
              <a:t>中的约束，即有效的、有意义的输入数据所构成的集合。</a:t>
            </a:r>
            <a:endParaRPr lang="en-US" altLang="zh-CN" dirty="0" smtClean="0">
              <a:cs typeface="楷体_GB2312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黑体" pitchFamily="49" charset="-122"/>
                <a:cs typeface="楷体_GB2312" pitchFamily="49" charset="-122"/>
              </a:rPr>
              <a:t>得到有效等价类，就可以检验程序是否满足规格说明所规定的功能和性能。</a:t>
            </a:r>
            <a:endParaRPr lang="en-US" altLang="zh-CN" dirty="0" smtClean="0">
              <a:solidFill>
                <a:srgbClr val="FFFF00"/>
              </a:solidFill>
              <a:latin typeface="黑体" pitchFamily="49" charset="-122"/>
              <a:cs typeface="楷体_GB2312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70C0"/>
                </a:solidFill>
                <a:cs typeface="楷体_GB2312" pitchFamily="49" charset="-122"/>
              </a:rPr>
              <a:t>无效等价类</a:t>
            </a:r>
            <a:r>
              <a:rPr lang="en-US" altLang="zh-CN" dirty="0" smtClean="0">
                <a:solidFill>
                  <a:srgbClr val="FF0000"/>
                </a:solidFill>
                <a:cs typeface="楷体_GB2312" pitchFamily="49" charset="-122"/>
              </a:rPr>
              <a:t>——</a:t>
            </a:r>
            <a:r>
              <a:rPr lang="zh-CN" altLang="en-US" dirty="0" smtClean="0">
                <a:cs typeface="楷体_GB2312" pitchFamily="49" charset="-122"/>
              </a:rPr>
              <a:t>不满足需求规格说明中的约束，即无效的、错误的输入数据构成的集合</a:t>
            </a:r>
            <a:r>
              <a:rPr lang="zh-CN" altLang="en-US" dirty="0" smtClean="0">
                <a:solidFill>
                  <a:srgbClr val="FF0000"/>
                </a:solidFill>
                <a:cs typeface="楷体_GB2312" pitchFamily="49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cs typeface="楷体_GB2312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黑体" pitchFamily="49" charset="-122"/>
                <a:cs typeface="楷体_GB2312" pitchFamily="49" charset="-122"/>
              </a:rPr>
              <a:t>使用无效等价类，可以鉴别程序异常情况的处理，保障在输入错误的时候能有异常保护，这样才能保证软件的可靠性。</a:t>
            </a:r>
            <a:endParaRPr lang="en-US" altLang="zh-CN" dirty="0" smtClean="0">
              <a:latin typeface="黑体" pitchFamily="49" charset="-122"/>
              <a:cs typeface="楷体_GB2312" pitchFamily="49" charset="-122"/>
            </a:endParaRPr>
          </a:p>
          <a:p>
            <a:pPr marL="358775"/>
            <a:endParaRPr lang="zh-CN" altLang="en-US" dirty="0" smtClean="0"/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5F99962-B0B9-4E63-B2AC-759420C18C5E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常用的等价类划分原则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）按</a:t>
            </a:r>
            <a:r>
              <a:rPr lang="zh-CN" altLang="en-US" smtClean="0">
                <a:solidFill>
                  <a:srgbClr val="0000FF"/>
                </a:solidFill>
              </a:rPr>
              <a:t>区间</a:t>
            </a:r>
            <a:r>
              <a:rPr lang="zh-CN" altLang="en-US" smtClean="0"/>
              <a:t>划分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如果规格说明规定了输入条件的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取值范围或值的数量</a:t>
            </a:r>
            <a:r>
              <a:rPr lang="zh-CN" altLang="en-US" smtClean="0">
                <a:cs typeface="楷体_GB2312" pitchFamily="49" charset="-122"/>
              </a:rPr>
              <a:t>，则可以确定一个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有效等价类</a:t>
            </a:r>
            <a:r>
              <a:rPr lang="zh-CN" altLang="en-US" smtClean="0">
                <a:cs typeface="楷体_GB2312" pitchFamily="49" charset="-122"/>
              </a:rPr>
              <a:t>和两个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无效等价类</a:t>
            </a:r>
            <a:r>
              <a:rPr lang="zh-CN" altLang="en-US" smtClean="0">
                <a:cs typeface="楷体_GB2312" pitchFamily="49" charset="-122"/>
              </a:rPr>
              <a:t>。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例如：如果软件规格说明“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学生允许选修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5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到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8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门课</a:t>
            </a:r>
            <a:r>
              <a:rPr lang="en-US" altLang="zh-CN" smtClean="0">
                <a:cs typeface="楷体_GB2312" pitchFamily="49" charset="-122"/>
              </a:rPr>
              <a:t>……”</a:t>
            </a:r>
            <a:r>
              <a:rPr lang="zh-CN" altLang="en-US" smtClean="0">
                <a:cs typeface="楷体_GB2312" pitchFamily="49" charset="-122"/>
              </a:rPr>
              <a:t>，则一个有效等价类可取“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选课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5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到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8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门</a:t>
            </a:r>
            <a:r>
              <a:rPr lang="zh-CN" altLang="en-US" smtClean="0">
                <a:cs typeface="楷体_GB2312" pitchFamily="49" charset="-122"/>
              </a:rPr>
              <a:t>”，无效等价类可取“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选课不足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5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门</a:t>
            </a:r>
            <a:r>
              <a:rPr lang="zh-CN" altLang="en-US" smtClean="0">
                <a:cs typeface="楷体_GB2312" pitchFamily="49" charset="-122"/>
              </a:rPr>
              <a:t>”和“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选课超过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8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门</a:t>
            </a:r>
            <a:r>
              <a:rPr lang="zh-CN" altLang="en-US" smtClean="0">
                <a:cs typeface="楷体_GB2312" pitchFamily="49" charset="-122"/>
              </a:rPr>
              <a:t>”。 </a:t>
            </a:r>
            <a:endParaRPr lang="en-US" altLang="zh-CN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D03C226-A385-48A3-9B5E-7EE469AF130B}" type="slidenum">
              <a:rPr lang="en-US" altLang="zh-CN" smtClean="0">
                <a:latin typeface="Arial" pitchFamily="34" charset="0"/>
              </a:rPr>
              <a:pPr/>
              <a:t>18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862013" cy="844550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 bwMode="auto">
          <a:xfrm>
            <a:off x="2362200" y="4419600"/>
            <a:ext cx="57912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sz="2400" b="1" i="0" smtClean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你所做的系统中哪些功能模块满足</a:t>
            </a:r>
            <a:endParaRPr lang="en-US" altLang="zh-CN" sz="2400" b="1" i="0" smtClean="0"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r>
              <a:rPr lang="zh-CN" altLang="en-US" sz="2400" b="1" i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按区间划分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常用的等价类划分原则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）按</a:t>
            </a:r>
            <a:r>
              <a:rPr lang="zh-CN" altLang="en-US" b="1" smtClean="0">
                <a:solidFill>
                  <a:srgbClr val="0000FF"/>
                </a:solidFill>
              </a:rPr>
              <a:t>数值</a:t>
            </a:r>
            <a:r>
              <a:rPr lang="zh-CN" altLang="en-US" smtClean="0"/>
              <a:t>划分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如果规格说明规定了输入数据的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一组值</a:t>
            </a:r>
            <a:r>
              <a:rPr lang="zh-CN" altLang="en-US" smtClean="0">
                <a:cs typeface="楷体_GB2312" pitchFamily="49" charset="-122"/>
              </a:rPr>
              <a:t>（假定</a:t>
            </a:r>
            <a:r>
              <a:rPr lang="en-US" altLang="zh-CN" smtClean="0">
                <a:cs typeface="楷体_GB2312" pitchFamily="49" charset="-122"/>
              </a:rPr>
              <a:t>n</a:t>
            </a:r>
            <a:r>
              <a:rPr lang="zh-CN" altLang="en-US" smtClean="0">
                <a:cs typeface="楷体_GB2312" pitchFamily="49" charset="-122"/>
              </a:rPr>
              <a:t>个）</a:t>
            </a:r>
            <a:r>
              <a:rPr lang="en-US" altLang="zh-CN" smtClean="0">
                <a:cs typeface="楷体_GB2312" pitchFamily="49" charset="-122"/>
              </a:rPr>
              <a:t>,</a:t>
            </a:r>
            <a:r>
              <a:rPr lang="zh-CN" altLang="en-US" smtClean="0">
                <a:cs typeface="楷体_GB2312" pitchFamily="49" charset="-122"/>
              </a:rPr>
              <a:t>并且程序要对每一个输入值分别处理的情况下</a:t>
            </a:r>
            <a:r>
              <a:rPr lang="en-US" altLang="zh-CN" smtClean="0">
                <a:cs typeface="楷体_GB2312" pitchFamily="49" charset="-122"/>
              </a:rPr>
              <a:t>,</a:t>
            </a:r>
            <a:r>
              <a:rPr lang="zh-CN" altLang="en-US" smtClean="0">
                <a:cs typeface="楷体_GB2312" pitchFamily="49" charset="-122"/>
              </a:rPr>
              <a:t>可确立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n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个有效等价类</a:t>
            </a:r>
            <a:r>
              <a:rPr lang="zh-CN" altLang="en-US" smtClean="0">
                <a:cs typeface="楷体_GB2312" pitchFamily="49" charset="-122"/>
              </a:rPr>
              <a:t>和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个无效等价类</a:t>
            </a:r>
            <a:r>
              <a:rPr lang="zh-CN" altLang="en-US" smtClean="0">
                <a:cs typeface="楷体_GB2312" pitchFamily="49" charset="-122"/>
              </a:rPr>
              <a:t>。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smtClean="0">
                <a:cs typeface="楷体_GB2312" pitchFamily="49" charset="-122"/>
              </a:rPr>
              <a:t>例：输入条件说明学历可为</a:t>
            </a:r>
            <a:r>
              <a:rPr lang="en-US" altLang="zh-CN" smtClean="0">
                <a:cs typeface="楷体_GB2312" pitchFamily="49" charset="-122"/>
              </a:rPr>
              <a:t>: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专科、本科、硕士、博士</a:t>
            </a:r>
            <a:r>
              <a:rPr lang="zh-CN" altLang="en-US" smtClean="0">
                <a:cs typeface="楷体_GB2312" pitchFamily="49" charset="-122"/>
              </a:rPr>
              <a:t>四种之一，则分别取这四个值作为四个有效等价类，另外把四种学历之外的任何学历作为无效等价类。</a:t>
            </a:r>
            <a:endParaRPr lang="en-US" altLang="zh-CN" smtClean="0">
              <a:cs typeface="楷体_GB2312" pitchFamily="49" charset="-122"/>
            </a:endParaRPr>
          </a:p>
          <a:p>
            <a:pPr lvl="1"/>
            <a:endParaRPr lang="en-US" altLang="zh-CN" smtClean="0">
              <a:cs typeface="楷体_GB2312" pitchFamily="49" charset="-122"/>
            </a:endParaRPr>
          </a:p>
          <a:p>
            <a:pPr lvl="1"/>
            <a:endParaRPr lang="en-US" altLang="zh-CN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8C750E3-50C6-4EE3-8D12-968DD48E7BD5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862013" cy="844550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 bwMode="auto">
          <a:xfrm>
            <a:off x="2362200" y="4419600"/>
            <a:ext cx="57912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sz="2400" b="1" i="0" smtClean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你所做的系统中哪些功能模块满足</a:t>
            </a:r>
            <a:endParaRPr lang="en-US" altLang="zh-CN" sz="2400" b="1" i="0" smtClean="0"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r>
              <a:rPr lang="zh-CN" altLang="en-US" sz="2400" b="1" i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按数值划分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黑盒测试技术概述</a:t>
            </a:r>
            <a:endParaRPr lang="en-US" altLang="zh-CN" smtClean="0"/>
          </a:p>
          <a:p>
            <a:r>
              <a:rPr lang="zh-CN" altLang="en-US" smtClean="0"/>
              <a:t>等价类测试</a:t>
            </a:r>
            <a:endParaRPr lang="en-US" altLang="zh-CN" smtClean="0"/>
          </a:p>
          <a:p>
            <a:r>
              <a:rPr lang="zh-CN" altLang="en-US" smtClean="0"/>
              <a:t>边界值测试</a:t>
            </a:r>
            <a:endParaRPr lang="en-US" altLang="zh-CN" smtClean="0"/>
          </a:p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常用的等价类划分原则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）按数值集合划分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如果规格说明规定了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输入值的集合</a:t>
            </a:r>
            <a:r>
              <a:rPr lang="zh-CN" altLang="en-US" smtClean="0">
                <a:cs typeface="楷体_GB2312" pitchFamily="49" charset="-122"/>
              </a:rPr>
              <a:t>，则可以确定</a:t>
            </a:r>
            <a:r>
              <a:rPr lang="en-US" altLang="zh-CN" smtClean="0">
                <a:cs typeface="楷体_GB2312" pitchFamily="49" charset="-122"/>
              </a:rPr>
              <a:t>1</a:t>
            </a:r>
            <a:r>
              <a:rPr lang="zh-CN" altLang="en-US" smtClean="0">
                <a:cs typeface="楷体_GB2312" pitchFamily="49" charset="-122"/>
              </a:rPr>
              <a:t>个有效等价类和</a:t>
            </a:r>
            <a:r>
              <a:rPr lang="en-US" altLang="zh-CN" smtClean="0">
                <a:cs typeface="楷体_GB2312" pitchFamily="49" charset="-122"/>
              </a:rPr>
              <a:t>1</a:t>
            </a:r>
            <a:r>
              <a:rPr lang="zh-CN" altLang="en-US" smtClean="0">
                <a:cs typeface="楷体_GB2312" pitchFamily="49" charset="-122"/>
              </a:rPr>
              <a:t>个无效等价类。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例如，某程序要求输入为</a:t>
            </a:r>
            <a:r>
              <a:rPr lang="en-US" altLang="zh-CN" smtClean="0">
                <a:cs typeface="楷体_GB2312" pitchFamily="49" charset="-122"/>
              </a:rPr>
              <a:t>TOM</a:t>
            </a:r>
            <a:r>
              <a:rPr lang="zh-CN" altLang="en-US" smtClean="0">
                <a:cs typeface="楷体_GB2312" pitchFamily="49" charset="-122"/>
              </a:rPr>
              <a:t>、</a:t>
            </a:r>
            <a:r>
              <a:rPr lang="en-US" altLang="zh-CN" smtClean="0">
                <a:cs typeface="楷体_GB2312" pitchFamily="49" charset="-122"/>
              </a:rPr>
              <a:t>DICK</a:t>
            </a:r>
            <a:r>
              <a:rPr lang="zh-CN" altLang="en-US" smtClean="0">
                <a:cs typeface="楷体_GB2312" pitchFamily="49" charset="-122"/>
              </a:rPr>
              <a:t>或</a:t>
            </a:r>
            <a:r>
              <a:rPr lang="en-US" altLang="zh-CN" smtClean="0">
                <a:cs typeface="楷体_GB2312" pitchFamily="49" charset="-122"/>
              </a:rPr>
              <a:t>HARRY</a:t>
            </a:r>
            <a:r>
              <a:rPr lang="zh-CN" altLang="en-US" smtClean="0">
                <a:cs typeface="楷体_GB2312" pitchFamily="49" charset="-122"/>
              </a:rPr>
              <a:t>这些名字之一，那么定义一个有效等价类</a:t>
            </a:r>
            <a:r>
              <a:rPr lang="en-US" altLang="zh-CN" smtClean="0">
                <a:cs typeface="楷体_GB2312" pitchFamily="49" charset="-122"/>
              </a:rPr>
              <a:t>(</a:t>
            </a:r>
            <a:r>
              <a:rPr lang="zh-CN" altLang="en-US" smtClean="0">
                <a:cs typeface="楷体_GB2312" pitchFamily="49" charset="-122"/>
              </a:rPr>
              <a:t>采用有效名字之一</a:t>
            </a:r>
            <a:r>
              <a:rPr lang="en-US" altLang="zh-CN" smtClean="0">
                <a:cs typeface="楷体_GB2312" pitchFamily="49" charset="-122"/>
              </a:rPr>
              <a:t>)</a:t>
            </a:r>
            <a:r>
              <a:rPr lang="zh-CN" altLang="en-US" smtClean="0">
                <a:cs typeface="楷体_GB2312" pitchFamily="49" charset="-122"/>
              </a:rPr>
              <a:t>和一个无效等价类</a:t>
            </a:r>
            <a:r>
              <a:rPr lang="en-US" altLang="zh-CN" smtClean="0">
                <a:cs typeface="楷体_GB2312" pitchFamily="49" charset="-122"/>
              </a:rPr>
              <a:t>(</a:t>
            </a:r>
            <a:r>
              <a:rPr lang="zh-CN" altLang="en-US" smtClean="0">
                <a:cs typeface="楷体_GB2312" pitchFamily="49" charset="-122"/>
              </a:rPr>
              <a:t>采用有效名字之外的名字，如</a:t>
            </a:r>
            <a:r>
              <a:rPr lang="en-US" altLang="zh-CN" smtClean="0">
                <a:cs typeface="楷体_GB2312" pitchFamily="49" charset="-122"/>
              </a:rPr>
              <a:t>JOE)</a:t>
            </a:r>
            <a:r>
              <a:rPr lang="zh-CN" altLang="en-US" smtClean="0">
                <a:cs typeface="楷体_GB2312" pitchFamily="49" charset="-122"/>
              </a:rPr>
              <a:t>。</a:t>
            </a:r>
            <a:endParaRPr lang="en-US" altLang="zh-CN" smtClean="0">
              <a:cs typeface="楷体_GB2312" pitchFamily="49" charset="-122"/>
            </a:endParaRPr>
          </a:p>
          <a:p>
            <a:pPr lvl="1"/>
            <a:endParaRPr lang="zh-CN" altLang="en-US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71E88F-B345-4226-8249-FC3F1D1E257F}" type="slidenum">
              <a:rPr lang="en-US" altLang="zh-CN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862013" cy="844550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 bwMode="auto">
          <a:xfrm>
            <a:off x="2362200" y="4419600"/>
            <a:ext cx="57912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sz="2400" b="1" i="0" smtClean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你所做的系统中哪些功能模块满足</a:t>
            </a:r>
            <a:endParaRPr lang="en-US" altLang="zh-CN" sz="2400" b="1" i="0" smtClean="0"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r>
              <a:rPr lang="zh-CN" altLang="en-US" sz="2400" b="1" i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按数值集合划分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常用的等价类划分原则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）按限制条件或规则划分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如果规格说明规定了输入数据必须遵守的规则或限制条件，则可以确立</a:t>
            </a: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个有效等价类</a:t>
            </a:r>
            <a:r>
              <a:rPr lang="zh-CN" altLang="en-US" smtClean="0">
                <a:cs typeface="楷体_GB2312" pitchFamily="49" charset="-122"/>
              </a:rPr>
              <a:t>（符合规则）和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若干个无效等价类</a:t>
            </a:r>
            <a:r>
              <a:rPr lang="zh-CN" altLang="en-US" smtClean="0">
                <a:cs typeface="楷体_GB2312" pitchFamily="49" charset="-122"/>
              </a:rPr>
              <a:t>（从不同角度违反规则）。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例如，若某个输入条件说明了一个必须成立的情况（如输入数据必须是数字），则可划分一个有效等价类（输入数据是数字）和一个无效等价类（输入数据为非数字）。</a:t>
            </a:r>
            <a:endParaRPr lang="en-US" altLang="zh-CN" smtClean="0">
              <a:cs typeface="楷体_GB2312" pitchFamily="49" charset="-122"/>
            </a:endParaRPr>
          </a:p>
          <a:p>
            <a:pPr lvl="1"/>
            <a:endParaRPr lang="zh-CN" altLang="en-US" sz="2200" smtClean="0">
              <a:cs typeface="楷体_GB2312" pitchFamily="49" charset="-122"/>
            </a:endParaRPr>
          </a:p>
          <a:p>
            <a:pPr lvl="1"/>
            <a:endParaRPr lang="zh-CN" altLang="en-US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352C33-56AE-4262-A04F-4ABC20BD95C3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862013" cy="844550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 bwMode="auto">
          <a:xfrm>
            <a:off x="2362200" y="4419600"/>
            <a:ext cx="57912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zh-CN" altLang="en-US" sz="2400" b="1" i="0" smtClean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你所做的系统中哪些功能模块满足</a:t>
            </a:r>
            <a:endParaRPr lang="en-US" altLang="zh-CN" sz="2400" b="1" i="0" smtClean="0"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r>
              <a:rPr lang="zh-CN" altLang="en-US" sz="2400" b="1" i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按限制条件或规则划分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常用的等价类划分原则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）细分等价类</a:t>
            </a:r>
          </a:p>
          <a:p>
            <a:pPr lvl="1"/>
            <a:r>
              <a:rPr lang="zh-CN" altLang="en-US" sz="2200" smtClean="0">
                <a:cs typeface="楷体_GB2312" pitchFamily="49" charset="-122"/>
              </a:rPr>
              <a:t>在确知已划分的等价类中各元素在程序</a:t>
            </a:r>
            <a:r>
              <a:rPr lang="zh-CN" altLang="en-US" sz="2200" b="1" smtClean="0">
                <a:solidFill>
                  <a:srgbClr val="FF0000"/>
                </a:solidFill>
                <a:cs typeface="楷体_GB2312" pitchFamily="49" charset="-122"/>
              </a:rPr>
              <a:t>处理中的方式不同</a:t>
            </a:r>
            <a:r>
              <a:rPr lang="zh-CN" altLang="en-US" sz="2200" smtClean="0">
                <a:cs typeface="楷体_GB2312" pitchFamily="49" charset="-122"/>
              </a:rPr>
              <a:t>的情况下</a:t>
            </a:r>
            <a:r>
              <a:rPr lang="en-US" altLang="zh-CN" sz="2200" smtClean="0">
                <a:cs typeface="楷体_GB2312" pitchFamily="49" charset="-122"/>
              </a:rPr>
              <a:t>,</a:t>
            </a:r>
            <a:r>
              <a:rPr lang="zh-CN" altLang="en-US" sz="2200" smtClean="0">
                <a:cs typeface="楷体_GB2312" pitchFamily="49" charset="-122"/>
              </a:rPr>
              <a:t>则应再将该等价类</a:t>
            </a:r>
            <a:r>
              <a:rPr lang="zh-CN" altLang="en-US" sz="2200" b="1" smtClean="0">
                <a:solidFill>
                  <a:srgbClr val="FF0000"/>
                </a:solidFill>
                <a:cs typeface="楷体_GB2312" pitchFamily="49" charset="-122"/>
              </a:rPr>
              <a:t>进一步的划分</a:t>
            </a:r>
            <a:r>
              <a:rPr lang="zh-CN" altLang="en-US" sz="2200" smtClean="0">
                <a:cs typeface="楷体_GB2312" pitchFamily="49" charset="-122"/>
              </a:rPr>
              <a:t>为更小的等价类。</a:t>
            </a:r>
          </a:p>
          <a:p>
            <a:pPr lvl="1"/>
            <a:endParaRPr lang="zh-CN" altLang="en-US" sz="2200" smtClean="0">
              <a:cs typeface="楷体_GB2312" pitchFamily="49" charset="-122"/>
            </a:endParaRPr>
          </a:p>
          <a:p>
            <a:pPr lvl="1"/>
            <a:endParaRPr lang="zh-CN" altLang="en-US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7A0F8B6-01E4-4E14-86E3-CE1D6C00CEDE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graphicFrame>
        <p:nvGraphicFramePr>
          <p:cNvPr id="5" name="Group 61"/>
          <p:cNvGraphicFramePr>
            <a:graphicFrameLocks/>
          </p:cNvGraphicFramePr>
          <p:nvPr/>
        </p:nvGraphicFramePr>
        <p:xfrm>
          <a:off x="1403350" y="3284538"/>
          <a:ext cx="5688013" cy="2017713"/>
        </p:xfrm>
        <a:graphic>
          <a:graphicData uri="http://schemas.openxmlformats.org/drawingml/2006/table">
            <a:tbl>
              <a:tblPr/>
              <a:tblGrid>
                <a:gridCol w="2160588"/>
                <a:gridCol w="1854200"/>
                <a:gridCol w="1673225"/>
              </a:tblGrid>
              <a:tr h="661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输入条件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有效等价类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无效等价类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5" name="Rectangle 63"/>
          <p:cNvSpPr>
            <a:spLocks noChangeArrowheads="1"/>
          </p:cNvSpPr>
          <p:nvPr/>
        </p:nvSpPr>
        <p:spPr bwMode="auto">
          <a:xfrm>
            <a:off x="3810000" y="2590800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i="0"/>
              <a:t>等价类表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1981200"/>
          </a:xfrm>
        </p:spPr>
        <p:txBody>
          <a:bodyPr/>
          <a:lstStyle/>
          <a:p>
            <a:pPr marL="358775"/>
            <a:r>
              <a:rPr lang="zh-CN" altLang="en-US" sz="2800" dirty="0" smtClean="0"/>
              <a:t>需求是：对用户输入的分数进行评级，其中</a:t>
            </a:r>
            <a:r>
              <a:rPr lang="en-US" altLang="zh-CN" sz="2800" dirty="0" smtClean="0"/>
              <a:t>90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80-89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70-79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60-69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60</a:t>
            </a:r>
            <a:r>
              <a:rPr lang="zh-CN" altLang="en-US" sz="2800" dirty="0" smtClean="0"/>
              <a:t>以下为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。</a:t>
            </a:r>
            <a:r>
              <a:rPr lang="zh-CN" altLang="en-US" sz="2800" dirty="0" smtClean="0">
                <a:solidFill>
                  <a:srgbClr val="0070C0"/>
                </a:solidFill>
              </a:rPr>
              <a:t>输入分数要求必须是正整数或</a:t>
            </a:r>
            <a:r>
              <a:rPr lang="en-US" altLang="zh-CN" sz="2800" dirty="0" smtClean="0">
                <a:solidFill>
                  <a:srgbClr val="0070C0"/>
                </a:solidFill>
              </a:rPr>
              <a:t>0</a:t>
            </a:r>
            <a:r>
              <a:rPr lang="zh-CN" altLang="en-US" sz="2800" dirty="0" smtClean="0"/>
              <a:t>。根据分析得出以下等价类划分？ 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5E9E88D-B778-492A-94E1-F75853357DF6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graphicFrame>
        <p:nvGraphicFramePr>
          <p:cNvPr id="5" name="Group 44"/>
          <p:cNvGraphicFramePr>
            <a:graphicFrameLocks/>
          </p:cNvGraphicFramePr>
          <p:nvPr/>
        </p:nvGraphicFramePr>
        <p:xfrm>
          <a:off x="762000" y="3048000"/>
          <a:ext cx="7705725" cy="2719076"/>
        </p:xfrm>
        <a:graphic>
          <a:graphicData uri="http://schemas.openxmlformats.org/drawingml/2006/table">
            <a:tbl>
              <a:tblPr/>
              <a:tblGrid>
                <a:gridCol w="1657350"/>
                <a:gridCol w="2663825"/>
                <a:gridCol w="3384550"/>
              </a:tblGrid>
              <a:tr h="50625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输入条件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有效等价类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无效等价类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911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分数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0-59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60-69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70-79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80-89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90-100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空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负数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大于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的数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小数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含字母的字符串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如果开发一个针对未成年人心理咨询平台的软件，里面有关于</a:t>
            </a:r>
            <a:r>
              <a:rPr lang="zh-CN" altLang="en-US" smtClean="0">
                <a:solidFill>
                  <a:srgbClr val="0000FF"/>
                </a:solidFill>
              </a:rPr>
              <a:t>家庭类型</a:t>
            </a:r>
            <a:r>
              <a:rPr lang="zh-CN" altLang="en-US" smtClean="0"/>
              <a:t>的分类：</a:t>
            </a:r>
            <a:endParaRPr lang="en-US" altLang="zh-CN" smtClean="0"/>
          </a:p>
          <a:p>
            <a:pPr lvl="1"/>
            <a:r>
              <a:rPr lang="zh-CN" altLang="en-US" smtClean="0"/>
              <a:t>家庭类型</a:t>
            </a:r>
            <a:r>
              <a:rPr lang="en-US" altLang="zh-CN" smtClean="0"/>
              <a:t>={</a:t>
            </a:r>
            <a:r>
              <a:rPr lang="zh-CN" altLang="en-US" smtClean="0"/>
              <a:t>正常家庭、单亲家庭，重组家庭、隔代家庭</a:t>
            </a:r>
            <a:r>
              <a:rPr lang="en-US" altLang="zh-CN" smtClean="0"/>
              <a:t>}</a:t>
            </a:r>
          </a:p>
          <a:p>
            <a:r>
              <a:rPr lang="zh-CN" altLang="en-US" smtClean="0"/>
              <a:t>该分类全吗？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050" name="Picture 2" descr="http://s3.sinaimg.cn/middle/002L0rugzy6Hg7ha79Ue2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2971800"/>
            <a:ext cx="5068047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r>
              <a:rPr lang="en-US" altLang="zh-CN" smtClean="0"/>
              <a:t>F</a:t>
            </a:r>
            <a:r>
              <a:rPr lang="zh-CN" altLang="en-US" smtClean="0"/>
              <a:t>的功能扩展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57200" y="990600"/>
            <a:ext cx="8001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Clr>
                <a:srgbClr val="FF3300"/>
              </a:buClr>
            </a:pPr>
            <a:r>
              <a:rPr lang="zh-CN" altLang="en-US" sz="2400" b="1" i="0" dirty="0"/>
              <a:t>有两个变量</a:t>
            </a:r>
            <a:r>
              <a:rPr lang="en-US" altLang="zh-CN" sz="2400" b="1" i="0" dirty="0">
                <a:latin typeface="宋体" charset="-122"/>
              </a:rPr>
              <a:t>x</a:t>
            </a:r>
            <a:r>
              <a:rPr lang="en-US" altLang="zh-CN" sz="2400" b="1" i="0" baseline="-25000" dirty="0"/>
              <a:t>1</a:t>
            </a:r>
            <a:r>
              <a:rPr lang="zh-CN" altLang="en-US" sz="2400" b="1" i="0" dirty="0"/>
              <a:t>和</a:t>
            </a:r>
            <a:r>
              <a:rPr lang="en-US" altLang="zh-CN" sz="2400" b="1" i="0" dirty="0">
                <a:latin typeface="宋体" charset="-122"/>
              </a:rPr>
              <a:t>x</a:t>
            </a:r>
            <a:r>
              <a:rPr lang="en-US" altLang="zh-CN" sz="2400" b="1" i="0" baseline="-25000" dirty="0"/>
              <a:t>2</a:t>
            </a:r>
            <a:r>
              <a:rPr lang="zh-CN" altLang="en-US" sz="2400" b="1" i="0" dirty="0"/>
              <a:t>的函数</a:t>
            </a:r>
            <a:r>
              <a:rPr lang="en-US" altLang="zh-CN" sz="2400" b="1" i="0" dirty="0">
                <a:latin typeface="宋体" charset="-122"/>
              </a:rPr>
              <a:t>F</a:t>
            </a:r>
            <a:r>
              <a:rPr lang="zh-CN" altLang="en-US" sz="2400" b="1" i="0" dirty="0">
                <a:latin typeface="宋体" charset="-122"/>
              </a:rPr>
              <a:t>。</a:t>
            </a:r>
            <a:r>
              <a:rPr lang="zh-CN" altLang="en-US" sz="2400" b="1" i="0" dirty="0"/>
              <a:t>如果函数</a:t>
            </a:r>
            <a:r>
              <a:rPr lang="en-US" altLang="zh-CN" sz="2400" b="1" i="0" dirty="0">
                <a:latin typeface="宋体" charset="-122"/>
              </a:rPr>
              <a:t>F</a:t>
            </a:r>
            <a:r>
              <a:rPr lang="zh-CN" altLang="en-US" sz="2400" b="1" i="0" dirty="0"/>
              <a:t>实现为一个程序，则输入两个变量</a:t>
            </a:r>
            <a:r>
              <a:rPr lang="en-US" altLang="zh-CN" sz="2400" b="1" i="0" dirty="0">
                <a:latin typeface="宋体" charset="-122"/>
              </a:rPr>
              <a:t>x</a:t>
            </a:r>
            <a:r>
              <a:rPr lang="en-US" altLang="zh-CN" sz="2400" b="1" i="0" baseline="-25000" dirty="0"/>
              <a:t>1</a:t>
            </a:r>
            <a:r>
              <a:rPr lang="zh-CN" altLang="en-US" sz="2400" b="1" i="0" dirty="0"/>
              <a:t>和</a:t>
            </a:r>
            <a:r>
              <a:rPr lang="en-US" altLang="zh-CN" sz="2400" b="1" i="0" dirty="0">
                <a:latin typeface="宋体" charset="-122"/>
              </a:rPr>
              <a:t>x</a:t>
            </a:r>
            <a:r>
              <a:rPr lang="en-US" altLang="zh-CN" sz="2400" b="1" i="0" baseline="-25000" dirty="0"/>
              <a:t>2</a:t>
            </a:r>
            <a:r>
              <a:rPr lang="zh-CN" altLang="en-US" sz="2400" b="1" i="0" dirty="0"/>
              <a:t>会有一些</a:t>
            </a:r>
            <a:r>
              <a:rPr lang="en-US" altLang="zh-CN" sz="2400" b="1" i="0" dirty="0">
                <a:latin typeface="宋体" charset="-122"/>
              </a:rPr>
              <a:t>(</a:t>
            </a:r>
            <a:r>
              <a:rPr lang="zh-CN" altLang="en-US" sz="2400" b="1" i="0" dirty="0"/>
              <a:t>可能未规定</a:t>
            </a:r>
            <a:r>
              <a:rPr lang="en-US" altLang="zh-CN" sz="2400" b="1" i="0" dirty="0">
                <a:latin typeface="宋体" charset="-122"/>
              </a:rPr>
              <a:t>)</a:t>
            </a:r>
            <a:r>
              <a:rPr lang="zh-CN" altLang="en-US" sz="2400" b="1" i="0" dirty="0"/>
              <a:t>边界：</a:t>
            </a:r>
            <a:endParaRPr lang="zh-CN" altLang="en-US" sz="2400" b="1" i="0" dirty="0">
              <a:latin typeface="宋体" charset="-122"/>
            </a:endParaRPr>
          </a:p>
          <a:p>
            <a:pPr algn="just">
              <a:buClr>
                <a:srgbClr val="FF3300"/>
              </a:buClr>
            </a:pPr>
            <a:r>
              <a:rPr lang="zh-CN" altLang="en-US" sz="2400" b="1" i="0" dirty="0">
                <a:latin typeface="宋体" charset="-122"/>
              </a:rPr>
              <a:t>    </a:t>
            </a:r>
          </a:p>
          <a:p>
            <a:pPr algn="just">
              <a:buClr>
                <a:srgbClr val="FF3300"/>
              </a:buClr>
            </a:pPr>
            <a:r>
              <a:rPr lang="zh-CN" altLang="en-US" sz="2400" b="1" i="0" dirty="0">
                <a:latin typeface="宋体" charset="-122"/>
              </a:rPr>
              <a:t>    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a</a:t>
            </a:r>
            <a:r>
              <a:rPr lang="en-US" altLang="zh-CN" sz="2400" b="1" i="0" dirty="0">
                <a:solidFill>
                  <a:srgbClr val="0000FF"/>
                </a:solidFill>
              </a:rPr>
              <a:t>≤ 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x</a:t>
            </a:r>
            <a:r>
              <a:rPr lang="en-US" altLang="zh-CN" sz="2400" b="1" i="0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i="0" dirty="0">
                <a:solidFill>
                  <a:srgbClr val="0000FF"/>
                </a:solidFill>
              </a:rPr>
              <a:t> ≤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d  </a:t>
            </a:r>
            <a:r>
              <a:rPr lang="zh-CN" altLang="en-US" sz="2400" b="1" i="0" dirty="0">
                <a:solidFill>
                  <a:srgbClr val="0000FF"/>
                </a:solidFill>
              </a:rPr>
              <a:t>区间为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[a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b)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[b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c)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[c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d] </a:t>
            </a:r>
          </a:p>
          <a:p>
            <a:pPr algn="just">
              <a:buClr>
                <a:srgbClr val="FF3300"/>
              </a:buClr>
            </a:pP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    e</a:t>
            </a:r>
            <a:r>
              <a:rPr lang="en-US" altLang="zh-CN" sz="2400" b="1" i="0" dirty="0">
                <a:solidFill>
                  <a:srgbClr val="0000FF"/>
                </a:solidFill>
              </a:rPr>
              <a:t>≤ 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x</a:t>
            </a:r>
            <a:r>
              <a:rPr lang="en-US" altLang="zh-CN" sz="2400" b="1" i="0" baseline="-25000" dirty="0">
                <a:solidFill>
                  <a:srgbClr val="0000FF"/>
                </a:solidFill>
              </a:rPr>
              <a:t>2</a:t>
            </a:r>
            <a:r>
              <a:rPr lang="en-US" altLang="zh-CN" sz="2400" b="1" i="0" dirty="0">
                <a:solidFill>
                  <a:srgbClr val="0000FF"/>
                </a:solidFill>
              </a:rPr>
              <a:t> ≤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g  </a:t>
            </a:r>
            <a:r>
              <a:rPr lang="zh-CN" altLang="en-US" sz="2400" b="1" i="0" dirty="0">
                <a:solidFill>
                  <a:srgbClr val="0000FF"/>
                </a:solidFill>
              </a:rPr>
              <a:t>区间为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[e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f)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</a:rPr>
              <a:t>[f</a:t>
            </a:r>
            <a:r>
              <a:rPr lang="zh-CN" altLang="en-US" sz="2400" b="1" i="0" dirty="0">
                <a:solidFill>
                  <a:srgbClr val="0000FF"/>
                </a:solidFill>
              </a:rPr>
              <a:t>，</a:t>
            </a:r>
            <a:r>
              <a:rPr lang="en-US" altLang="zh-CN" sz="2400" b="1" i="0" dirty="0">
                <a:solidFill>
                  <a:srgbClr val="0000FF"/>
                </a:solidFill>
                <a:latin typeface="宋体" charset="-122"/>
              </a:rPr>
              <a:t>g] </a:t>
            </a: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2286000" y="5562600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 flipV="1">
            <a:off x="2590800" y="3048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3200400" y="3657600"/>
            <a:ext cx="2133600" cy="12954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2590800" y="49530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40"/>
          <p:cNvSpPr>
            <a:spLocks noChangeShapeType="1"/>
          </p:cNvSpPr>
          <p:nvPr/>
        </p:nvSpPr>
        <p:spPr bwMode="auto">
          <a:xfrm>
            <a:off x="2590800" y="36576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 rot="16200000">
            <a:off x="2095500" y="44577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42"/>
          <p:cNvSpPr>
            <a:spLocks noChangeShapeType="1"/>
          </p:cNvSpPr>
          <p:nvPr/>
        </p:nvSpPr>
        <p:spPr bwMode="auto">
          <a:xfrm rot="16200000">
            <a:off x="4229100" y="44577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2971800" y="5638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3733800" y="5638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2057400" y="4800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20574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rot="16200000">
            <a:off x="2781300" y="44577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rot="16200000">
            <a:off x="3543300" y="44577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2590800" y="42672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4419600" y="5638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5105400" y="5638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2057400" y="4114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6172200" y="5638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36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弱一般等价类测试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弱一般等价类测试是基于单缺陷假设的；</a:t>
            </a:r>
          </a:p>
          <a:p>
            <a:r>
              <a:rPr lang="zh-CN" altLang="en-US" dirty="0" smtClean="0"/>
              <a:t>弱一般等价类测试通过使用一个测试用例中的每个等价类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的一个变量实现。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133600" y="2743200"/>
            <a:ext cx="4419600" cy="2895600"/>
            <a:chOff x="1248" y="1728"/>
            <a:chExt cx="2784" cy="1824"/>
          </a:xfrm>
        </p:grpSpPr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1392" y="3312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 flipV="1">
              <a:off x="1584" y="172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1968" y="2112"/>
              <a:ext cx="1344" cy="81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1584" y="2928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1584" y="2112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rot="-5400000">
              <a:off x="1272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rot="-5400000">
              <a:off x="2616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182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230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124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1248" y="20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rot="-5400000">
              <a:off x="170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 rot="-5400000">
              <a:off x="218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1584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273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3168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1248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f</a:t>
              </a:r>
            </a:p>
          </p:txBody>
        </p:sp>
      </p:grpSp>
      <p:sp>
        <p:nvSpPr>
          <p:cNvPr id="23" name="Oval 56"/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57"/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强一般等价类测试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强一般等价类测试是基于多缺陷假设的；</a:t>
            </a:r>
          </a:p>
          <a:p>
            <a:r>
              <a:rPr lang="zh-CN" altLang="en-US" dirty="0" smtClean="0"/>
              <a:t>等价类笛卡儿积的每个元素对应的测试用例；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2133600" y="2362200"/>
            <a:ext cx="4419600" cy="2895600"/>
            <a:chOff x="1248" y="1728"/>
            <a:chExt cx="2784" cy="1824"/>
          </a:xfrm>
        </p:grpSpPr>
        <p:sp>
          <p:nvSpPr>
            <p:cNvPr id="6" name="Line 132"/>
            <p:cNvSpPr>
              <a:spLocks noChangeShapeType="1"/>
            </p:cNvSpPr>
            <p:nvPr/>
          </p:nvSpPr>
          <p:spPr bwMode="auto">
            <a:xfrm>
              <a:off x="1392" y="3312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3"/>
            <p:cNvSpPr>
              <a:spLocks noChangeShapeType="1"/>
            </p:cNvSpPr>
            <p:nvPr/>
          </p:nvSpPr>
          <p:spPr bwMode="auto">
            <a:xfrm flipV="1">
              <a:off x="1584" y="172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34"/>
            <p:cNvSpPr>
              <a:spLocks noChangeArrowheads="1"/>
            </p:cNvSpPr>
            <p:nvPr/>
          </p:nvSpPr>
          <p:spPr bwMode="auto">
            <a:xfrm>
              <a:off x="1968" y="2112"/>
              <a:ext cx="1344" cy="81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35"/>
            <p:cNvSpPr>
              <a:spLocks noChangeShapeType="1"/>
            </p:cNvSpPr>
            <p:nvPr/>
          </p:nvSpPr>
          <p:spPr bwMode="auto">
            <a:xfrm>
              <a:off x="1584" y="2928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6"/>
            <p:cNvSpPr>
              <a:spLocks noChangeShapeType="1"/>
            </p:cNvSpPr>
            <p:nvPr/>
          </p:nvSpPr>
          <p:spPr bwMode="auto">
            <a:xfrm>
              <a:off x="1584" y="2112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7"/>
            <p:cNvSpPr>
              <a:spLocks noChangeShapeType="1"/>
            </p:cNvSpPr>
            <p:nvPr/>
          </p:nvSpPr>
          <p:spPr bwMode="auto">
            <a:xfrm rot="-5400000">
              <a:off x="1272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8"/>
            <p:cNvSpPr>
              <a:spLocks noChangeShapeType="1"/>
            </p:cNvSpPr>
            <p:nvPr/>
          </p:nvSpPr>
          <p:spPr bwMode="auto">
            <a:xfrm rot="-5400000">
              <a:off x="2616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9"/>
            <p:cNvSpPr>
              <a:spLocks noChangeArrowheads="1"/>
            </p:cNvSpPr>
            <p:nvPr/>
          </p:nvSpPr>
          <p:spPr bwMode="auto">
            <a:xfrm>
              <a:off x="182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4" name="Rectangle 140"/>
            <p:cNvSpPr>
              <a:spLocks noChangeArrowheads="1"/>
            </p:cNvSpPr>
            <p:nvPr/>
          </p:nvSpPr>
          <p:spPr bwMode="auto">
            <a:xfrm>
              <a:off x="230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5" name="Rectangle 141"/>
            <p:cNvSpPr>
              <a:spLocks noChangeArrowheads="1"/>
            </p:cNvSpPr>
            <p:nvPr/>
          </p:nvSpPr>
          <p:spPr bwMode="auto">
            <a:xfrm>
              <a:off x="124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16" name="Rectangle 142"/>
            <p:cNvSpPr>
              <a:spLocks noChangeArrowheads="1"/>
            </p:cNvSpPr>
            <p:nvPr/>
          </p:nvSpPr>
          <p:spPr bwMode="auto">
            <a:xfrm>
              <a:off x="1248" y="20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17" name="Line 143"/>
            <p:cNvSpPr>
              <a:spLocks noChangeShapeType="1"/>
            </p:cNvSpPr>
            <p:nvPr/>
          </p:nvSpPr>
          <p:spPr bwMode="auto">
            <a:xfrm rot="-5400000">
              <a:off x="170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4"/>
            <p:cNvSpPr>
              <a:spLocks noChangeShapeType="1"/>
            </p:cNvSpPr>
            <p:nvPr/>
          </p:nvSpPr>
          <p:spPr bwMode="auto">
            <a:xfrm rot="-5400000">
              <a:off x="218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5"/>
            <p:cNvSpPr>
              <a:spLocks noChangeShapeType="1"/>
            </p:cNvSpPr>
            <p:nvPr/>
          </p:nvSpPr>
          <p:spPr bwMode="auto">
            <a:xfrm>
              <a:off x="1584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46"/>
            <p:cNvSpPr>
              <a:spLocks noChangeArrowheads="1"/>
            </p:cNvSpPr>
            <p:nvPr/>
          </p:nvSpPr>
          <p:spPr bwMode="auto">
            <a:xfrm>
              <a:off x="273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3168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22" name="Rectangle 148"/>
            <p:cNvSpPr>
              <a:spLocks noChangeArrowheads="1"/>
            </p:cNvSpPr>
            <p:nvPr/>
          </p:nvSpPr>
          <p:spPr bwMode="auto">
            <a:xfrm>
              <a:off x="1248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f</a:t>
              </a:r>
            </a:p>
          </p:txBody>
        </p:sp>
      </p:grpSp>
      <p:sp>
        <p:nvSpPr>
          <p:cNvPr id="23" name="Oval 149"/>
          <p:cNvSpPr>
            <a:spLocks noChangeArrowheads="1"/>
          </p:cNvSpPr>
          <p:nvPr/>
        </p:nvSpPr>
        <p:spPr bwMode="auto">
          <a:xfrm>
            <a:off x="50292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50"/>
          <p:cNvSpPr>
            <a:spLocks noChangeArrowheads="1"/>
          </p:cNvSpPr>
          <p:nvPr/>
        </p:nvSpPr>
        <p:spPr bwMode="auto">
          <a:xfrm>
            <a:off x="3581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51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5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55"/>
          <p:cNvSpPr>
            <a:spLocks noChangeArrowheads="1"/>
          </p:cNvSpPr>
          <p:nvPr/>
        </p:nvSpPr>
        <p:spPr bwMode="auto">
          <a:xfrm>
            <a:off x="49530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8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弱健壮等价类测试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对于有效输入，使用每个有效类的一个值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就像我们在所谓弱一般等价类测试中所做的一样。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对于无效输入，测试用例将拥有一个无效值，并保持其余的值都是有效的。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29" name="Group 233"/>
          <p:cNvGrpSpPr>
            <a:grpSpLocks/>
          </p:cNvGrpSpPr>
          <p:nvPr/>
        </p:nvGrpSpPr>
        <p:grpSpPr bwMode="auto">
          <a:xfrm>
            <a:off x="2133600" y="2895600"/>
            <a:ext cx="4419600" cy="2895600"/>
            <a:chOff x="1344" y="1728"/>
            <a:chExt cx="2784" cy="1824"/>
          </a:xfrm>
        </p:grpSpPr>
        <p:grpSp>
          <p:nvGrpSpPr>
            <p:cNvPr id="30" name="Group 208"/>
            <p:cNvGrpSpPr>
              <a:grpSpLocks/>
            </p:cNvGrpSpPr>
            <p:nvPr/>
          </p:nvGrpSpPr>
          <p:grpSpPr bwMode="auto">
            <a:xfrm>
              <a:off x="1344" y="1728"/>
              <a:ext cx="2784" cy="1824"/>
              <a:chOff x="1248" y="1728"/>
              <a:chExt cx="2784" cy="1824"/>
            </a:xfrm>
          </p:grpSpPr>
          <p:sp>
            <p:nvSpPr>
              <p:cNvPr id="34" name="Line 209"/>
              <p:cNvSpPr>
                <a:spLocks noChangeShapeType="1"/>
              </p:cNvSpPr>
              <p:nvPr/>
            </p:nvSpPr>
            <p:spPr bwMode="auto">
              <a:xfrm>
                <a:off x="1392" y="3312"/>
                <a:ext cx="26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210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11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344" cy="81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212"/>
              <p:cNvSpPr>
                <a:spLocks noChangeShapeType="1"/>
              </p:cNvSpPr>
              <p:nvPr/>
            </p:nvSpPr>
            <p:spPr bwMode="auto">
              <a:xfrm>
                <a:off x="1584" y="2928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13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14"/>
              <p:cNvSpPr>
                <a:spLocks noChangeShapeType="1"/>
              </p:cNvSpPr>
              <p:nvPr/>
            </p:nvSpPr>
            <p:spPr bwMode="auto">
              <a:xfrm rot="-5400000">
                <a:off x="1272" y="261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15"/>
              <p:cNvSpPr>
                <a:spLocks noChangeShapeType="1"/>
              </p:cNvSpPr>
              <p:nvPr/>
            </p:nvSpPr>
            <p:spPr bwMode="auto">
              <a:xfrm rot="-5400000">
                <a:off x="2616" y="261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216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a</a:t>
                </a:r>
              </a:p>
            </p:txBody>
          </p:sp>
          <p:sp>
            <p:nvSpPr>
              <p:cNvPr id="42" name="Rectangle 217"/>
              <p:cNvSpPr>
                <a:spLocks noChangeArrowheads="1"/>
              </p:cNvSpPr>
              <p:nvPr/>
            </p:nvSpPr>
            <p:spPr bwMode="auto">
              <a:xfrm>
                <a:off x="2304" y="336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b</a:t>
                </a:r>
              </a:p>
            </p:txBody>
          </p:sp>
          <p:sp>
            <p:nvSpPr>
              <p:cNvPr id="43" name="Rectangle 218"/>
              <p:cNvSpPr>
                <a:spLocks noChangeArrowheads="1"/>
              </p:cNvSpPr>
              <p:nvPr/>
            </p:nvSpPr>
            <p:spPr bwMode="auto">
              <a:xfrm>
                <a:off x="1248" y="2832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e</a:t>
                </a:r>
              </a:p>
            </p:txBody>
          </p:sp>
          <p:sp>
            <p:nvSpPr>
              <p:cNvPr id="44" name="Rectangle 219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g</a:t>
                </a:r>
              </a:p>
            </p:txBody>
          </p:sp>
          <p:sp>
            <p:nvSpPr>
              <p:cNvPr id="45" name="Line 220"/>
              <p:cNvSpPr>
                <a:spLocks noChangeShapeType="1"/>
              </p:cNvSpPr>
              <p:nvPr/>
            </p:nvSpPr>
            <p:spPr bwMode="auto">
              <a:xfrm rot="-5400000">
                <a:off x="1704" y="261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221"/>
              <p:cNvSpPr>
                <a:spLocks noChangeShapeType="1"/>
              </p:cNvSpPr>
              <p:nvPr/>
            </p:nvSpPr>
            <p:spPr bwMode="auto">
              <a:xfrm rot="-5400000">
                <a:off x="2184" y="2616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22"/>
              <p:cNvSpPr>
                <a:spLocks noChangeShapeType="1"/>
              </p:cNvSpPr>
              <p:nvPr/>
            </p:nvSpPr>
            <p:spPr bwMode="auto">
              <a:xfrm>
                <a:off x="1584" y="249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23"/>
              <p:cNvSpPr>
                <a:spLocks noChangeArrowheads="1"/>
              </p:cNvSpPr>
              <p:nvPr/>
            </p:nvSpPr>
            <p:spPr bwMode="auto">
              <a:xfrm>
                <a:off x="2736" y="336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c</a:t>
                </a:r>
              </a:p>
            </p:txBody>
          </p:sp>
          <p:sp>
            <p:nvSpPr>
              <p:cNvPr id="49" name="Rectangle 224"/>
              <p:cNvSpPr>
                <a:spLocks noChangeArrowheads="1"/>
              </p:cNvSpPr>
              <p:nvPr/>
            </p:nvSpPr>
            <p:spPr bwMode="auto">
              <a:xfrm>
                <a:off x="3168" y="336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d</a:t>
                </a:r>
              </a:p>
            </p:txBody>
          </p:sp>
          <p:sp>
            <p:nvSpPr>
              <p:cNvPr id="50" name="Rectangle 225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2000"/>
                  <a:t>f</a:t>
                </a:r>
              </a:p>
            </p:txBody>
          </p:sp>
        </p:grpSp>
        <p:sp>
          <p:nvSpPr>
            <p:cNvPr id="31" name="Oval 226"/>
            <p:cNvSpPr>
              <a:spLocks noChangeArrowheads="1"/>
            </p:cNvSpPr>
            <p:nvPr/>
          </p:nvSpPr>
          <p:spPr bwMode="auto">
            <a:xfrm>
              <a:off x="3168" y="268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27"/>
            <p:cNvSpPr>
              <a:spLocks noChangeArrowheads="1"/>
            </p:cNvSpPr>
            <p:nvPr/>
          </p:nvSpPr>
          <p:spPr bwMode="auto">
            <a:xfrm>
              <a:off x="225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28"/>
            <p:cNvSpPr>
              <a:spLocks noChangeArrowheads="1"/>
            </p:cNvSpPr>
            <p:nvPr/>
          </p:nvSpPr>
          <p:spPr bwMode="auto">
            <a:xfrm>
              <a:off x="2640" y="22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Oval 229"/>
          <p:cNvSpPr>
            <a:spLocks noChangeArrowheads="1"/>
          </p:cNvSpPr>
          <p:nvPr/>
        </p:nvSpPr>
        <p:spPr bwMode="auto">
          <a:xfrm>
            <a:off x="2971800" y="4419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Oval 230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231"/>
          <p:cNvSpPr>
            <a:spLocks noChangeArrowheads="1"/>
          </p:cNvSpPr>
          <p:nvPr/>
        </p:nvSpPr>
        <p:spPr bwMode="auto">
          <a:xfrm>
            <a:off x="42672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232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69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强健壮等价类测试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所有等价类笛卡儿积的每个元素中获得测试用例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2133600" y="2133600"/>
            <a:ext cx="4419600" cy="2895600"/>
            <a:chOff x="1248" y="1728"/>
            <a:chExt cx="2784" cy="1824"/>
          </a:xfrm>
        </p:grpSpPr>
        <p:sp>
          <p:nvSpPr>
            <p:cNvPr id="6" name="Line 118"/>
            <p:cNvSpPr>
              <a:spLocks noChangeShapeType="1"/>
            </p:cNvSpPr>
            <p:nvPr/>
          </p:nvSpPr>
          <p:spPr bwMode="auto">
            <a:xfrm>
              <a:off x="1392" y="3312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19"/>
            <p:cNvSpPr>
              <a:spLocks noChangeShapeType="1"/>
            </p:cNvSpPr>
            <p:nvPr/>
          </p:nvSpPr>
          <p:spPr bwMode="auto">
            <a:xfrm flipV="1">
              <a:off x="1584" y="172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20"/>
            <p:cNvSpPr>
              <a:spLocks noChangeArrowheads="1"/>
            </p:cNvSpPr>
            <p:nvPr/>
          </p:nvSpPr>
          <p:spPr bwMode="auto">
            <a:xfrm>
              <a:off x="1968" y="2112"/>
              <a:ext cx="1344" cy="81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1584" y="2928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2"/>
            <p:cNvSpPr>
              <a:spLocks noChangeShapeType="1"/>
            </p:cNvSpPr>
            <p:nvPr/>
          </p:nvSpPr>
          <p:spPr bwMode="auto">
            <a:xfrm>
              <a:off x="1584" y="2112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3"/>
            <p:cNvSpPr>
              <a:spLocks noChangeShapeType="1"/>
            </p:cNvSpPr>
            <p:nvPr/>
          </p:nvSpPr>
          <p:spPr bwMode="auto">
            <a:xfrm rot="-5400000">
              <a:off x="1272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4"/>
            <p:cNvSpPr>
              <a:spLocks noChangeShapeType="1"/>
            </p:cNvSpPr>
            <p:nvPr/>
          </p:nvSpPr>
          <p:spPr bwMode="auto">
            <a:xfrm rot="-5400000">
              <a:off x="2616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5"/>
            <p:cNvSpPr>
              <a:spLocks noChangeArrowheads="1"/>
            </p:cNvSpPr>
            <p:nvPr/>
          </p:nvSpPr>
          <p:spPr bwMode="auto">
            <a:xfrm>
              <a:off x="182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14" name="Rectangle 126"/>
            <p:cNvSpPr>
              <a:spLocks noChangeArrowheads="1"/>
            </p:cNvSpPr>
            <p:nvPr/>
          </p:nvSpPr>
          <p:spPr bwMode="auto">
            <a:xfrm>
              <a:off x="2304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15" name="Rectangle 127"/>
            <p:cNvSpPr>
              <a:spLocks noChangeArrowheads="1"/>
            </p:cNvSpPr>
            <p:nvPr/>
          </p:nvSpPr>
          <p:spPr bwMode="auto">
            <a:xfrm>
              <a:off x="124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16" name="Rectangle 128"/>
            <p:cNvSpPr>
              <a:spLocks noChangeArrowheads="1"/>
            </p:cNvSpPr>
            <p:nvPr/>
          </p:nvSpPr>
          <p:spPr bwMode="auto">
            <a:xfrm>
              <a:off x="1248" y="20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17" name="Line 129"/>
            <p:cNvSpPr>
              <a:spLocks noChangeShapeType="1"/>
            </p:cNvSpPr>
            <p:nvPr/>
          </p:nvSpPr>
          <p:spPr bwMode="auto">
            <a:xfrm rot="-5400000">
              <a:off x="170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0"/>
            <p:cNvSpPr>
              <a:spLocks noChangeShapeType="1"/>
            </p:cNvSpPr>
            <p:nvPr/>
          </p:nvSpPr>
          <p:spPr bwMode="auto">
            <a:xfrm rot="-5400000">
              <a:off x="2184" y="2616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1"/>
            <p:cNvSpPr>
              <a:spLocks noChangeShapeType="1"/>
            </p:cNvSpPr>
            <p:nvPr/>
          </p:nvSpPr>
          <p:spPr bwMode="auto">
            <a:xfrm>
              <a:off x="1584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32"/>
            <p:cNvSpPr>
              <a:spLocks noChangeArrowheads="1"/>
            </p:cNvSpPr>
            <p:nvPr/>
          </p:nvSpPr>
          <p:spPr bwMode="auto">
            <a:xfrm>
              <a:off x="273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21" name="Rectangle 133"/>
            <p:cNvSpPr>
              <a:spLocks noChangeArrowheads="1"/>
            </p:cNvSpPr>
            <p:nvPr/>
          </p:nvSpPr>
          <p:spPr bwMode="auto">
            <a:xfrm>
              <a:off x="3168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22" name="Rectangle 134"/>
            <p:cNvSpPr>
              <a:spLocks noChangeArrowheads="1"/>
            </p:cNvSpPr>
            <p:nvPr/>
          </p:nvSpPr>
          <p:spPr bwMode="auto">
            <a:xfrm>
              <a:off x="1248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f</a:t>
              </a:r>
            </a:p>
          </p:txBody>
        </p:sp>
      </p:grpSp>
      <p:sp>
        <p:nvSpPr>
          <p:cNvPr id="23" name="Oval 135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36"/>
          <p:cNvSpPr>
            <a:spLocks noChangeArrowheads="1"/>
          </p:cNvSpPr>
          <p:nvPr/>
        </p:nvSpPr>
        <p:spPr bwMode="auto">
          <a:xfrm>
            <a:off x="35814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37"/>
          <p:cNvSpPr>
            <a:spLocks noChangeArrowheads="1"/>
          </p:cNvSpPr>
          <p:nvPr/>
        </p:nvSpPr>
        <p:spPr bwMode="auto">
          <a:xfrm>
            <a:off x="41910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38"/>
          <p:cNvSpPr>
            <a:spLocks noChangeArrowheads="1"/>
          </p:cNvSpPr>
          <p:nvPr/>
        </p:nvSpPr>
        <p:spPr bwMode="auto">
          <a:xfrm>
            <a:off x="50292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39"/>
          <p:cNvSpPr>
            <a:spLocks noChangeArrowheads="1"/>
          </p:cNvSpPr>
          <p:nvPr/>
        </p:nvSpPr>
        <p:spPr bwMode="auto">
          <a:xfrm>
            <a:off x="43434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40"/>
          <p:cNvSpPr>
            <a:spLocks noChangeArrowheads="1"/>
          </p:cNvSpPr>
          <p:nvPr/>
        </p:nvSpPr>
        <p:spPr bwMode="auto">
          <a:xfrm>
            <a:off x="2895600" y="2895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141"/>
          <p:cNvSpPr>
            <a:spLocks noChangeArrowheads="1"/>
          </p:cNvSpPr>
          <p:nvPr/>
        </p:nvSpPr>
        <p:spPr bwMode="auto">
          <a:xfrm>
            <a:off x="55626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142"/>
          <p:cNvSpPr>
            <a:spLocks noChangeArrowheads="1"/>
          </p:cNvSpPr>
          <p:nvPr/>
        </p:nvSpPr>
        <p:spPr bwMode="auto">
          <a:xfrm>
            <a:off x="5029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43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144"/>
          <p:cNvSpPr>
            <a:spLocks noChangeArrowheads="1"/>
          </p:cNvSpPr>
          <p:nvPr/>
        </p:nvSpPr>
        <p:spPr bwMode="auto">
          <a:xfrm>
            <a:off x="3429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45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146"/>
          <p:cNvSpPr>
            <a:spLocks noChangeArrowheads="1"/>
          </p:cNvSpPr>
          <p:nvPr/>
        </p:nvSpPr>
        <p:spPr bwMode="auto">
          <a:xfrm>
            <a:off x="51816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47"/>
          <p:cNvSpPr>
            <a:spLocks noChangeArrowheads="1"/>
          </p:cNvSpPr>
          <p:nvPr/>
        </p:nvSpPr>
        <p:spPr bwMode="auto">
          <a:xfrm>
            <a:off x="28956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48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49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50"/>
          <p:cNvSpPr>
            <a:spLocks noChangeArrowheads="1"/>
          </p:cNvSpPr>
          <p:nvPr/>
        </p:nvSpPr>
        <p:spPr bwMode="auto">
          <a:xfrm>
            <a:off x="56388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51"/>
          <p:cNvSpPr>
            <a:spLocks noChangeArrowheads="1"/>
          </p:cNvSpPr>
          <p:nvPr/>
        </p:nvSpPr>
        <p:spPr bwMode="auto">
          <a:xfrm>
            <a:off x="29718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2"/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153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154"/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1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软件测试方法</a:t>
            </a:r>
          </a:p>
        </p:txBody>
      </p:sp>
      <p:sp>
        <p:nvSpPr>
          <p:cNvPr id="512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885708C-E248-4DC0-909B-77ED98EC1567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914400"/>
            <a:ext cx="7507288" cy="5334000"/>
            <a:chOff x="0" y="0"/>
            <a:chExt cx="5624" cy="4247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0" y="2087"/>
              <a:ext cx="1188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软件测试方法</a:t>
              </a:r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2973" y="577"/>
              <a:ext cx="959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白盒测试</a:t>
              </a: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972" y="1480"/>
              <a:ext cx="960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静态测试</a:t>
              </a:r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1691" y="3493"/>
              <a:ext cx="96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其他</a:t>
              </a: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2972" y="1932"/>
              <a:ext cx="960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动态测试</a:t>
              </a: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1601" y="1543"/>
              <a:ext cx="1052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按是否运行</a:t>
              </a:r>
            </a:p>
            <a:p>
              <a:pPr algn="ctr"/>
              <a:r>
                <a:rPr lang="zh-CN" altLang="en-US" sz="2000" b="1" i="0"/>
                <a:t>系统划分</a:t>
              </a: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1646" y="686"/>
              <a:ext cx="100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按是否查看</a:t>
              </a:r>
            </a:p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源代码划分</a:t>
              </a:r>
            </a:p>
          </p:txBody>
        </p:sp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3017" y="3929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随机测试</a:t>
              </a:r>
            </a:p>
          </p:txBody>
        </p:sp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2972" y="1030"/>
              <a:ext cx="959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黑盒测试</a:t>
              </a: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3017" y="3566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冒烟测试</a:t>
              </a:r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3017" y="3203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回归测试</a:t>
              </a:r>
            </a:p>
          </p:txBody>
        </p:sp>
        <p:sp>
          <p:nvSpPr>
            <p:cNvPr id="5136" name="Rectangle 15"/>
            <p:cNvSpPr>
              <a:spLocks noChangeArrowheads="1"/>
            </p:cNvSpPr>
            <p:nvPr/>
          </p:nvSpPr>
          <p:spPr bwMode="auto">
            <a:xfrm>
              <a:off x="4207" y="958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等价类划分法</a:t>
              </a:r>
            </a:p>
          </p:txBody>
        </p:sp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4207" y="1772"/>
              <a:ext cx="139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 dirty="0">
                  <a:solidFill>
                    <a:srgbClr val="0000FF"/>
                  </a:solidFill>
                </a:rPr>
                <a:t>错误推测法</a:t>
              </a:r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4207" y="2180"/>
              <a:ext cx="139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因果图法</a:t>
              </a:r>
            </a:p>
          </p:txBody>
        </p:sp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4207" y="1365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边界值分析法</a:t>
              </a:r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4219" y="2586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组合分析法</a:t>
              </a:r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>
              <a:off x="1372" y="817"/>
              <a:ext cx="0" cy="2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>
              <a:off x="1372" y="822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1372" y="3675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1372" y="1906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2789" y="75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>
              <a:off x="2652" y="91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2789" y="759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27"/>
            <p:cNvSpPr>
              <a:spLocks noChangeShapeType="1"/>
            </p:cNvSpPr>
            <p:nvPr/>
          </p:nvSpPr>
          <p:spPr bwMode="auto">
            <a:xfrm>
              <a:off x="2789" y="161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8"/>
            <p:cNvSpPr>
              <a:spLocks noChangeShapeType="1"/>
            </p:cNvSpPr>
            <p:nvPr/>
          </p:nvSpPr>
          <p:spPr bwMode="auto">
            <a:xfrm>
              <a:off x="2835" y="338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29"/>
            <p:cNvSpPr>
              <a:spLocks noChangeShapeType="1"/>
            </p:cNvSpPr>
            <p:nvPr/>
          </p:nvSpPr>
          <p:spPr bwMode="auto">
            <a:xfrm>
              <a:off x="4069" y="21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30"/>
            <p:cNvSpPr>
              <a:spLocks noChangeShapeType="1"/>
            </p:cNvSpPr>
            <p:nvPr/>
          </p:nvSpPr>
          <p:spPr bwMode="auto">
            <a:xfrm>
              <a:off x="4069" y="1122"/>
              <a:ext cx="0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31"/>
            <p:cNvSpPr>
              <a:spLocks noChangeShapeType="1"/>
            </p:cNvSpPr>
            <p:nvPr/>
          </p:nvSpPr>
          <p:spPr bwMode="auto">
            <a:xfrm>
              <a:off x="2789" y="1258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32"/>
            <p:cNvSpPr>
              <a:spLocks noChangeShapeType="1"/>
            </p:cNvSpPr>
            <p:nvPr/>
          </p:nvSpPr>
          <p:spPr bwMode="auto">
            <a:xfrm>
              <a:off x="2789" y="1616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33"/>
            <p:cNvSpPr>
              <a:spLocks noChangeShapeType="1"/>
            </p:cNvSpPr>
            <p:nvPr/>
          </p:nvSpPr>
          <p:spPr bwMode="auto">
            <a:xfrm>
              <a:off x="2789" y="2110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34"/>
            <p:cNvSpPr>
              <a:spLocks noChangeShapeType="1"/>
            </p:cNvSpPr>
            <p:nvPr/>
          </p:nvSpPr>
          <p:spPr bwMode="auto">
            <a:xfrm>
              <a:off x="2835" y="3385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35"/>
            <p:cNvSpPr>
              <a:spLocks noChangeShapeType="1"/>
            </p:cNvSpPr>
            <p:nvPr/>
          </p:nvSpPr>
          <p:spPr bwMode="auto">
            <a:xfrm>
              <a:off x="2835" y="4065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36"/>
            <p:cNvSpPr>
              <a:spLocks noChangeShapeType="1"/>
            </p:cNvSpPr>
            <p:nvPr/>
          </p:nvSpPr>
          <p:spPr bwMode="auto">
            <a:xfrm>
              <a:off x="2652" y="1815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37"/>
            <p:cNvSpPr>
              <a:spLocks noChangeShapeType="1"/>
            </p:cNvSpPr>
            <p:nvPr/>
          </p:nvSpPr>
          <p:spPr bwMode="auto">
            <a:xfrm>
              <a:off x="2697" y="367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38"/>
            <p:cNvSpPr>
              <a:spLocks noChangeShapeType="1"/>
            </p:cNvSpPr>
            <p:nvPr/>
          </p:nvSpPr>
          <p:spPr bwMode="auto">
            <a:xfrm>
              <a:off x="4069" y="214"/>
              <a:ext cx="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39"/>
            <p:cNvSpPr>
              <a:spLocks noChangeShapeType="1"/>
            </p:cNvSpPr>
            <p:nvPr/>
          </p:nvSpPr>
          <p:spPr bwMode="auto">
            <a:xfrm flipV="1">
              <a:off x="3932" y="713"/>
              <a:ext cx="2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40"/>
            <p:cNvSpPr>
              <a:spLocks noChangeShapeType="1"/>
            </p:cNvSpPr>
            <p:nvPr/>
          </p:nvSpPr>
          <p:spPr bwMode="auto">
            <a:xfrm>
              <a:off x="3932" y="1122"/>
              <a:ext cx="2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41"/>
            <p:cNvSpPr>
              <a:spLocks noChangeShapeType="1"/>
            </p:cNvSpPr>
            <p:nvPr/>
          </p:nvSpPr>
          <p:spPr bwMode="auto">
            <a:xfrm>
              <a:off x="4069" y="2840"/>
              <a:ext cx="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Rectangle 42"/>
            <p:cNvSpPr>
              <a:spLocks noChangeArrowheads="1"/>
            </p:cNvSpPr>
            <p:nvPr/>
          </p:nvSpPr>
          <p:spPr bwMode="auto">
            <a:xfrm>
              <a:off x="3018" y="2387"/>
              <a:ext cx="961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手工测试</a:t>
              </a:r>
            </a:p>
          </p:txBody>
        </p:sp>
        <p:sp>
          <p:nvSpPr>
            <p:cNvPr id="5164" name="Rectangle 43"/>
            <p:cNvSpPr>
              <a:spLocks noChangeArrowheads="1"/>
            </p:cNvSpPr>
            <p:nvPr/>
          </p:nvSpPr>
          <p:spPr bwMode="auto">
            <a:xfrm>
              <a:off x="3018" y="2776"/>
              <a:ext cx="961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自动化测试</a:t>
              </a:r>
            </a:p>
          </p:txBody>
        </p:sp>
        <p:sp>
          <p:nvSpPr>
            <p:cNvPr id="5165" name="Rectangle 44"/>
            <p:cNvSpPr>
              <a:spLocks noChangeArrowheads="1"/>
            </p:cNvSpPr>
            <p:nvPr/>
          </p:nvSpPr>
          <p:spPr bwMode="auto">
            <a:xfrm>
              <a:off x="1554" y="2405"/>
              <a:ext cx="1145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按是否使用自</a:t>
              </a:r>
            </a:p>
            <a:p>
              <a:pPr algn="ctr"/>
              <a:r>
                <a:rPr lang="zh-CN" altLang="en-US" sz="2000" b="1" i="0"/>
                <a:t>动化工具划分</a:t>
              </a:r>
            </a:p>
          </p:txBody>
        </p:sp>
        <p:sp>
          <p:nvSpPr>
            <p:cNvPr id="5166" name="Line 45"/>
            <p:cNvSpPr>
              <a:spLocks noChangeShapeType="1"/>
            </p:cNvSpPr>
            <p:nvPr/>
          </p:nvSpPr>
          <p:spPr bwMode="auto">
            <a:xfrm>
              <a:off x="2835" y="252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Line 46"/>
            <p:cNvSpPr>
              <a:spLocks noChangeShapeType="1"/>
            </p:cNvSpPr>
            <p:nvPr/>
          </p:nvSpPr>
          <p:spPr bwMode="auto">
            <a:xfrm>
              <a:off x="2835" y="2523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Line 47"/>
            <p:cNvSpPr>
              <a:spLocks noChangeShapeType="1"/>
            </p:cNvSpPr>
            <p:nvPr/>
          </p:nvSpPr>
          <p:spPr bwMode="auto">
            <a:xfrm>
              <a:off x="2835" y="2931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48"/>
            <p:cNvSpPr>
              <a:spLocks noChangeShapeType="1"/>
            </p:cNvSpPr>
            <p:nvPr/>
          </p:nvSpPr>
          <p:spPr bwMode="auto">
            <a:xfrm>
              <a:off x="2697" y="2677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49"/>
            <p:cNvSpPr>
              <a:spLocks noChangeShapeType="1"/>
            </p:cNvSpPr>
            <p:nvPr/>
          </p:nvSpPr>
          <p:spPr bwMode="auto">
            <a:xfrm>
              <a:off x="1372" y="267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50"/>
            <p:cNvSpPr>
              <a:spLocks noChangeShapeType="1"/>
            </p:cNvSpPr>
            <p:nvPr/>
          </p:nvSpPr>
          <p:spPr bwMode="auto">
            <a:xfrm>
              <a:off x="1188" y="2314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Rectangle 51"/>
            <p:cNvSpPr>
              <a:spLocks noChangeArrowheads="1"/>
            </p:cNvSpPr>
            <p:nvPr/>
          </p:nvSpPr>
          <p:spPr bwMode="auto">
            <a:xfrm>
              <a:off x="4230" y="0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逻辑覆盖法</a:t>
              </a:r>
            </a:p>
          </p:txBody>
        </p:sp>
        <p:sp>
          <p:nvSpPr>
            <p:cNvPr id="5173" name="Rectangle 52"/>
            <p:cNvSpPr>
              <a:spLocks noChangeArrowheads="1"/>
            </p:cNvSpPr>
            <p:nvPr/>
          </p:nvSpPr>
          <p:spPr bwMode="auto">
            <a:xfrm>
              <a:off x="4230" y="454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基本路径测试法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等价类划分法示意图</a:t>
            </a:r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514600" y="6034088"/>
            <a:ext cx="2895600" cy="476250"/>
          </a:xfrm>
          <a:noFill/>
        </p:spPr>
        <p:txBody>
          <a:bodyPr/>
          <a:lstStyle/>
          <a:p>
            <a:fld id="{C2CEEC32-6D8A-49D9-B530-C4F688883CF4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914400"/>
            <a:ext cx="3140075" cy="2192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4588" y="914400"/>
            <a:ext cx="3122612" cy="2179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3558" name="矩形 5"/>
          <p:cNvSpPr>
            <a:spLocks noChangeArrowheads="1"/>
          </p:cNvSpPr>
          <p:nvPr/>
        </p:nvSpPr>
        <p:spPr bwMode="auto">
          <a:xfrm>
            <a:off x="1187450" y="3200400"/>
            <a:ext cx="287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  <a:latin typeface="Corbel" pitchFamily="34" charset="0"/>
              </a:rPr>
              <a:t>弱</a:t>
            </a:r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一般</a:t>
            </a:r>
            <a:r>
              <a:rPr lang="zh-CN" altLang="en-US" sz="2000" b="1" i="0">
                <a:latin typeface="Corbel" pitchFamily="34" charset="0"/>
              </a:rPr>
              <a:t>等价类测试用例</a:t>
            </a:r>
          </a:p>
        </p:txBody>
      </p:sp>
      <p:sp>
        <p:nvSpPr>
          <p:cNvPr id="23559" name="矩形 6"/>
          <p:cNvSpPr>
            <a:spLocks noChangeArrowheads="1"/>
          </p:cNvSpPr>
          <p:nvPr/>
        </p:nvSpPr>
        <p:spPr bwMode="auto">
          <a:xfrm>
            <a:off x="5292725" y="3200400"/>
            <a:ext cx="291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  <a:latin typeface="Corbel" pitchFamily="34" charset="0"/>
              </a:rPr>
              <a:t>强</a:t>
            </a:r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一般</a:t>
            </a:r>
            <a:r>
              <a:rPr lang="zh-CN" altLang="en-US" sz="2000" b="1" i="0">
                <a:latin typeface="Corbel" pitchFamily="34" charset="0"/>
              </a:rPr>
              <a:t>等价类测试用例</a:t>
            </a:r>
          </a:p>
        </p:txBody>
      </p:sp>
      <p:pic>
        <p:nvPicPr>
          <p:cNvPr id="2356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3913" y="3581400"/>
            <a:ext cx="3290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矩形 8"/>
          <p:cNvSpPr>
            <a:spLocks noChangeArrowheads="1"/>
          </p:cNvSpPr>
          <p:nvPr/>
        </p:nvSpPr>
        <p:spPr bwMode="auto">
          <a:xfrm>
            <a:off x="1187450" y="5867400"/>
            <a:ext cx="287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  <a:latin typeface="Corbel" pitchFamily="34" charset="0"/>
              </a:rPr>
              <a:t>弱</a:t>
            </a:r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健壮</a:t>
            </a:r>
            <a:r>
              <a:rPr lang="zh-CN" altLang="en-US" sz="2000" b="1" i="0">
                <a:latin typeface="Corbel" pitchFamily="34" charset="0"/>
              </a:rPr>
              <a:t>等价类测试用例</a:t>
            </a:r>
          </a:p>
        </p:txBody>
      </p:sp>
      <p:pic>
        <p:nvPicPr>
          <p:cNvPr id="2356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5700" y="3581400"/>
            <a:ext cx="3263900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矩形 10"/>
          <p:cNvSpPr>
            <a:spLocks noChangeArrowheads="1"/>
          </p:cNvSpPr>
          <p:nvPr/>
        </p:nvSpPr>
        <p:spPr bwMode="auto">
          <a:xfrm>
            <a:off x="5292725" y="5867400"/>
            <a:ext cx="284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  <a:latin typeface="Corbel" pitchFamily="34" charset="0"/>
              </a:rPr>
              <a:t>强</a:t>
            </a:r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健壮</a:t>
            </a:r>
            <a:r>
              <a:rPr lang="zh-CN" altLang="en-US" sz="2000" b="1" i="0">
                <a:latin typeface="Corbel" pitchFamily="34" charset="0"/>
              </a:rPr>
              <a:t>等价类测试用例</a:t>
            </a:r>
          </a:p>
        </p:txBody>
      </p:sp>
      <p:sp>
        <p:nvSpPr>
          <p:cNvPr id="23564" name="TextBox 11"/>
          <p:cNvSpPr txBox="1">
            <a:spLocks noChangeArrowheads="1"/>
          </p:cNvSpPr>
          <p:nvPr/>
        </p:nvSpPr>
        <p:spPr bwMode="auto">
          <a:xfrm>
            <a:off x="2179638" y="1057275"/>
            <a:ext cx="150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有效等价类</a:t>
            </a:r>
          </a:p>
        </p:txBody>
      </p:sp>
      <p:sp>
        <p:nvSpPr>
          <p:cNvPr id="23565" name="TextBox 12"/>
          <p:cNvSpPr txBox="1">
            <a:spLocks noChangeArrowheads="1"/>
          </p:cNvSpPr>
          <p:nvPr/>
        </p:nvSpPr>
        <p:spPr bwMode="auto">
          <a:xfrm>
            <a:off x="5822950" y="1057275"/>
            <a:ext cx="150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有效等价类</a:t>
            </a:r>
          </a:p>
        </p:txBody>
      </p:sp>
      <p:sp>
        <p:nvSpPr>
          <p:cNvPr id="23566" name="TextBox 13"/>
          <p:cNvSpPr txBox="1">
            <a:spLocks noChangeArrowheads="1"/>
          </p:cNvSpPr>
          <p:nvPr/>
        </p:nvSpPr>
        <p:spPr bwMode="auto">
          <a:xfrm>
            <a:off x="1679575" y="3652838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含无效等价类</a:t>
            </a:r>
          </a:p>
        </p:txBody>
      </p:sp>
      <p:sp>
        <p:nvSpPr>
          <p:cNvPr id="23567" name="TextBox 14"/>
          <p:cNvSpPr txBox="1">
            <a:spLocks noChangeArrowheads="1"/>
          </p:cNvSpPr>
          <p:nvPr/>
        </p:nvSpPr>
        <p:spPr bwMode="auto">
          <a:xfrm>
            <a:off x="5894388" y="3652838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FF0000"/>
                </a:solidFill>
                <a:latin typeface="Corbel" pitchFamily="34" charset="0"/>
              </a:rPr>
              <a:t>含无效等价类</a:t>
            </a:r>
          </a:p>
        </p:txBody>
      </p:sp>
      <p:cxnSp>
        <p:nvCxnSpPr>
          <p:cNvPr id="23568" name="直接箭头连接符 16"/>
          <p:cNvCxnSpPr>
            <a:cxnSpLocks noChangeShapeType="1"/>
          </p:cNvCxnSpPr>
          <p:nvPr/>
        </p:nvCxnSpPr>
        <p:spPr bwMode="auto">
          <a:xfrm rot="16200000" flipH="1">
            <a:off x="7108825" y="4010025"/>
            <a:ext cx="357188" cy="71438"/>
          </a:xfrm>
          <a:prstGeom prst="straightConnector1">
            <a:avLst/>
          </a:prstGeom>
          <a:noFill/>
          <a:ln w="12000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3569" name="直接箭头连接符 18"/>
          <p:cNvCxnSpPr>
            <a:cxnSpLocks noChangeShapeType="1"/>
          </p:cNvCxnSpPr>
          <p:nvPr/>
        </p:nvCxnSpPr>
        <p:spPr bwMode="auto">
          <a:xfrm rot="16200000" flipH="1">
            <a:off x="6608763" y="4010025"/>
            <a:ext cx="357188" cy="71437"/>
          </a:xfrm>
          <a:prstGeom prst="straightConnector1">
            <a:avLst/>
          </a:prstGeom>
          <a:noFill/>
          <a:ln w="12000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3570" name="直接箭头连接符 19"/>
          <p:cNvCxnSpPr>
            <a:cxnSpLocks noChangeShapeType="1"/>
          </p:cNvCxnSpPr>
          <p:nvPr/>
        </p:nvCxnSpPr>
        <p:spPr bwMode="auto">
          <a:xfrm rot="16200000" flipH="1">
            <a:off x="5894388" y="4010025"/>
            <a:ext cx="357188" cy="71437"/>
          </a:xfrm>
          <a:prstGeom prst="straightConnector1">
            <a:avLst/>
          </a:prstGeom>
          <a:noFill/>
          <a:ln w="12000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3571" name="直接箭头连接符 20"/>
          <p:cNvCxnSpPr>
            <a:cxnSpLocks noChangeShapeType="1"/>
          </p:cNvCxnSpPr>
          <p:nvPr/>
        </p:nvCxnSpPr>
        <p:spPr bwMode="auto">
          <a:xfrm rot="16200000" flipH="1">
            <a:off x="2894013" y="4010025"/>
            <a:ext cx="357188" cy="71437"/>
          </a:xfrm>
          <a:prstGeom prst="straightConnector1">
            <a:avLst/>
          </a:prstGeom>
          <a:noFill/>
          <a:ln w="12000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3572" name="直接箭头连接符 21"/>
          <p:cNvCxnSpPr>
            <a:cxnSpLocks noChangeShapeType="1"/>
          </p:cNvCxnSpPr>
          <p:nvPr/>
        </p:nvCxnSpPr>
        <p:spPr bwMode="auto">
          <a:xfrm rot="5400000">
            <a:off x="1358107" y="4260056"/>
            <a:ext cx="785812" cy="428625"/>
          </a:xfrm>
          <a:prstGeom prst="straightConnector1">
            <a:avLst/>
          </a:prstGeom>
          <a:noFill/>
          <a:ln w="12000">
            <a:solidFill>
              <a:srgbClr val="C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22687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使用等价类设计测试用例的要点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为每个等价类规定一个</a:t>
            </a:r>
            <a:r>
              <a:rPr lang="zh-CN" altLang="en-US" smtClean="0">
                <a:solidFill>
                  <a:srgbClr val="FF0000"/>
                </a:solidFill>
              </a:rPr>
              <a:t>惟一的编号</a:t>
            </a:r>
            <a:r>
              <a:rPr lang="zh-CN" altLang="en-US" smtClean="0"/>
              <a:t>。</a:t>
            </a:r>
          </a:p>
          <a:p>
            <a:pPr marL="358775"/>
            <a:r>
              <a:rPr lang="zh-CN" altLang="en-US" smtClean="0"/>
              <a:t>设计一个新的测试用例，尽可能多地覆盖尚未被覆盖的有效等价类，</a:t>
            </a:r>
            <a:r>
              <a:rPr lang="zh-CN" altLang="en-US" smtClean="0">
                <a:solidFill>
                  <a:srgbClr val="FF0000"/>
                </a:solidFill>
              </a:rPr>
              <a:t>重复</a:t>
            </a:r>
            <a:r>
              <a:rPr lang="zh-CN" altLang="en-US" smtClean="0"/>
              <a:t>这一步，直到测试用例覆盖了所有的有效等价类。 </a:t>
            </a:r>
          </a:p>
          <a:p>
            <a:pPr marL="358775"/>
            <a:r>
              <a:rPr lang="zh-CN" altLang="en-US" smtClean="0"/>
              <a:t>设计一个新的测试用例，使其覆盖并且只覆盖一个还没有被覆盖的无效等价类。</a:t>
            </a:r>
            <a:r>
              <a:rPr lang="zh-CN" altLang="en-US" smtClean="0">
                <a:solidFill>
                  <a:srgbClr val="FF0000"/>
                </a:solidFill>
              </a:rPr>
              <a:t>重复</a:t>
            </a:r>
            <a:r>
              <a:rPr lang="zh-CN" altLang="en-US" smtClean="0"/>
              <a:t>这一步，直至测试用例覆盖了所有的无效等价类。</a:t>
            </a:r>
          </a:p>
          <a:p>
            <a:pPr marL="358775"/>
            <a:endParaRPr lang="zh-CN" altLang="en-US" smtClean="0"/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9B2DA52-044F-4298-A491-CF3AB05DAF7E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77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等价类测试用例设计示例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990600"/>
          </a:xfrm>
        </p:spPr>
        <p:txBody>
          <a:bodyPr/>
          <a:lstStyle/>
          <a:p>
            <a:pPr marL="358775"/>
            <a:r>
              <a:rPr lang="zh-CN" altLang="en-US" smtClean="0">
                <a:latin typeface="黑体" pitchFamily="49" charset="-122"/>
              </a:rPr>
              <a:t>测试一个加法器。约束：</a:t>
            </a:r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</a:rPr>
              <a:t>两个操作数的取值范围是</a:t>
            </a:r>
            <a:r>
              <a:rPr lang="en-US" altLang="zh-CN" smtClean="0">
                <a:solidFill>
                  <a:srgbClr val="0070C0"/>
                </a:solidFill>
                <a:latin typeface="黑体" pitchFamily="49" charset="-122"/>
              </a:rPr>
              <a:t>1—100</a:t>
            </a:r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</a:rPr>
              <a:t>的整数</a:t>
            </a:r>
            <a:r>
              <a:rPr lang="zh-CN" altLang="en-US" smtClean="0">
                <a:latin typeface="黑体" pitchFamily="49" charset="-122"/>
              </a:rPr>
              <a:t>。</a:t>
            </a:r>
          </a:p>
          <a:p>
            <a:pPr marL="358775"/>
            <a:endParaRPr lang="zh-CN" altLang="en-US" smtClean="0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18E4DFB-F0E7-4755-BAEA-0D5FC6BD37B1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539750" y="4648200"/>
            <a:ext cx="82089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82613" indent="-582613">
              <a:buSzPct val="60000"/>
              <a:buFont typeface="Wingdings" pitchFamily="2" charset="2"/>
              <a:buChar char="n"/>
            </a:pPr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思考：该测试用例全面吗？</a:t>
            </a:r>
          </a:p>
          <a:p>
            <a:pPr marL="742950" lvl="1" indent="-285750">
              <a:buSzPct val="50000"/>
              <a:buFont typeface="Wingdings" pitchFamily="2" charset="2"/>
              <a:buChar char="p"/>
            </a:pPr>
            <a:r>
              <a:rPr lang="zh-CN" altLang="en-US" sz="28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不全面。</a:t>
            </a:r>
          </a:p>
          <a:p>
            <a:pPr marL="742950" lvl="1" indent="-285750">
              <a:buSzPct val="50000"/>
              <a:buFont typeface="Wingdings" pitchFamily="2" charset="2"/>
              <a:buChar char="p"/>
            </a:pPr>
            <a:r>
              <a:rPr lang="zh-CN" altLang="en-US" sz="28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无效等价类没有被全部覆盖到。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396875" y="2552700"/>
          <a:ext cx="8496300" cy="1943101"/>
        </p:xfrm>
        <a:graphic>
          <a:graphicData uri="http://schemas.openxmlformats.org/drawingml/2006/table">
            <a:tbl>
              <a:tblPr/>
              <a:tblGrid>
                <a:gridCol w="1089025"/>
                <a:gridCol w="1379538"/>
                <a:gridCol w="1525587"/>
                <a:gridCol w="2251075"/>
                <a:gridCol w="2251075"/>
              </a:tblGrid>
              <a:tr h="48101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所属等价类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9000"/>
                      </a:srgb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有效等价类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38163" y="19050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2400" b="1" i="0">
                <a:latin typeface="Book Antiqua" pitchFamily="18" charset="0"/>
                <a:cs typeface="Times New Roman" pitchFamily="18" charset="0"/>
              </a:rPr>
              <a:t>表     加法器测试用例</a:t>
            </a:r>
            <a:r>
              <a:rPr lang="en-US" altLang="zh-CN" sz="2400" b="1" i="0">
                <a:latin typeface="Book Antiqua" pitchFamily="18" charset="0"/>
                <a:cs typeface="Times New Roman" pitchFamily="18" charset="0"/>
              </a:rPr>
              <a:t>1</a:t>
            </a:r>
            <a:endParaRPr lang="en-US" altLang="zh-CN" sz="2400" b="1" i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  <p:bldP spid="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4294967295"/>
          </p:nvPr>
        </p:nvSpPr>
        <p:spPr>
          <a:xfrm>
            <a:off x="633413" y="757238"/>
            <a:ext cx="7539037" cy="1223962"/>
          </a:xfrm>
        </p:spPr>
        <p:txBody>
          <a:bodyPr/>
          <a:lstStyle/>
          <a:p>
            <a:pPr marL="582613" indent="-582613" eaLnBrk="1" hangingPunct="1">
              <a:buSzPct val="60000"/>
              <a:buFont typeface="Wingdings" pitchFamily="2" charset="2"/>
              <a:buChar char="n"/>
            </a:pPr>
            <a:r>
              <a:rPr lang="zh-CN" altLang="en-US" sz="2600" smtClean="0">
                <a:latin typeface="黑体" pitchFamily="49" charset="-122"/>
              </a:rPr>
              <a:t>分析：还有多少无效等价类？</a:t>
            </a:r>
          </a:p>
          <a:p>
            <a:pPr marL="582613" indent="-582613" eaLnBrk="1" hangingPunct="1">
              <a:buSzPct val="60000"/>
              <a:buFont typeface="Wingdings" pitchFamily="2" charset="2"/>
              <a:buChar char="n"/>
            </a:pPr>
            <a:r>
              <a:rPr lang="zh-CN" altLang="en-US" sz="2600" smtClean="0">
                <a:latin typeface="黑体" pitchFamily="49" charset="-122"/>
              </a:rPr>
              <a:t>见下表</a:t>
            </a:r>
            <a:r>
              <a:rPr lang="en-US" altLang="zh-CN" sz="2600" smtClean="0">
                <a:latin typeface="黑体" pitchFamily="49" charset="-122"/>
              </a:rPr>
              <a:t>:</a:t>
            </a:r>
            <a:r>
              <a:rPr lang="zh-CN" altLang="en-US" sz="2600" b="1" smtClean="0">
                <a:latin typeface="Book Antiqua" pitchFamily="18" charset="0"/>
                <a:cs typeface="Times New Roman" pitchFamily="18" charset="0"/>
              </a:rPr>
              <a:t>加法器的</a:t>
            </a:r>
            <a:r>
              <a:rPr lang="zh-CN" altLang="en-US" sz="2600" b="1" smtClean="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有效等价类</a:t>
            </a:r>
            <a:r>
              <a:rPr lang="zh-CN" altLang="en-US" sz="2600" b="1" smtClean="0">
                <a:latin typeface="Book Antiqua" pitchFamily="18" charset="0"/>
                <a:cs typeface="Times New Roman" pitchFamily="18" charset="0"/>
              </a:rPr>
              <a:t>和</a:t>
            </a:r>
            <a:r>
              <a:rPr lang="zh-CN" altLang="en-US" sz="2600" b="1" smtClean="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无效等价类</a:t>
            </a:r>
            <a:endParaRPr lang="en-US" altLang="zh-CN" sz="2600" b="1" smtClean="0">
              <a:solidFill>
                <a:srgbClr val="0000FF"/>
              </a:solidFill>
            </a:endParaRP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1042988" y="1828800"/>
          <a:ext cx="7056437" cy="4379915"/>
        </p:xfrm>
        <a:graphic>
          <a:graphicData uri="http://schemas.openxmlformats.org/drawingml/2006/table">
            <a:tbl>
              <a:tblPr/>
              <a:tblGrid>
                <a:gridCol w="1089025"/>
                <a:gridCol w="3087687"/>
                <a:gridCol w="2879725"/>
              </a:tblGrid>
              <a:tr h="503238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操作数取值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所属等价类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2000"/>
                      </a:srgbClr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1—100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之间的整数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有效等价类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小于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大于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100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小数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字母或汉字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特殊字符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4294967295"/>
          </p:nvPr>
        </p:nvSpPr>
        <p:spPr>
          <a:xfrm>
            <a:off x="395288" y="803275"/>
            <a:ext cx="8186737" cy="720725"/>
          </a:xfrm>
        </p:spPr>
        <p:txBody>
          <a:bodyPr/>
          <a:lstStyle/>
          <a:p>
            <a:pPr marL="582613" indent="-582613" eaLnBrk="1" hangingPunct="1">
              <a:buSzPct val="60000"/>
              <a:buFont typeface="Wingdings" pitchFamily="2" charset="2"/>
              <a:buChar char="n"/>
            </a:pPr>
            <a:r>
              <a:rPr lang="zh-CN" altLang="en-US" smtClean="0">
                <a:latin typeface="黑体" pitchFamily="49" charset="-122"/>
              </a:rPr>
              <a:t>重新设计加法器的测试用例：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06533"/>
              </p:ext>
            </p:extLst>
          </p:nvPr>
        </p:nvGraphicFramePr>
        <p:xfrm>
          <a:off x="900113" y="1773238"/>
          <a:ext cx="6911975" cy="3601704"/>
        </p:xfrm>
        <a:graphic>
          <a:graphicData uri="http://schemas.openxmlformats.org/drawingml/2006/table">
            <a:tbl>
              <a:tblPr/>
              <a:tblGrid>
                <a:gridCol w="909637"/>
                <a:gridCol w="1133475"/>
                <a:gridCol w="1290638"/>
                <a:gridCol w="1655762"/>
                <a:gridCol w="1922463"/>
              </a:tblGrid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编号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所属等价类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40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43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有效等价类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-1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102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123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1.2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0.8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好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￥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@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空格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空格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空值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空值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提示出错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</a:p>
                  </a:txBody>
                  <a:tcPr marL="91426" marR="91426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622300" y="1341438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2400" b="1" i="0">
                <a:latin typeface="Book Antiqua" pitchFamily="18" charset="0"/>
                <a:cs typeface="Times New Roman" pitchFamily="18" charset="0"/>
              </a:rPr>
              <a:t>表     加法器测试用例</a:t>
            </a:r>
            <a:r>
              <a:rPr lang="en-US" altLang="zh-CN" sz="2400" b="1" i="0">
                <a:latin typeface="Book Antiqua" pitchFamily="18" charset="0"/>
                <a:cs typeface="Times New Roman" pitchFamily="18" charset="0"/>
              </a:rPr>
              <a:t>2</a:t>
            </a:r>
            <a:endParaRPr lang="en-US" altLang="zh-CN" sz="2400" b="1" i="0"/>
          </a:p>
        </p:txBody>
      </p:sp>
      <p:sp>
        <p:nvSpPr>
          <p:cNvPr id="55374" name="内容占位符 2"/>
          <p:cNvSpPr>
            <a:spLocks noChangeArrowheads="1"/>
          </p:cNvSpPr>
          <p:nvPr/>
        </p:nvSpPr>
        <p:spPr bwMode="auto">
          <a:xfrm>
            <a:off x="323850" y="5445125"/>
            <a:ext cx="8331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82613" indent="-582613">
              <a:buSzPct val="60000"/>
              <a:buFont typeface="Wingdings" pitchFamily="2" charset="2"/>
              <a:buChar char="n"/>
            </a:pP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思考：“出错信息”怎样提示？</a:t>
            </a:r>
          </a:p>
          <a:p>
            <a:pPr marL="742950" lvl="1" indent="-285750">
              <a:buSzPct val="50000"/>
              <a:buFont typeface="Wingdings" pitchFamily="2" charset="2"/>
              <a:buChar char="p"/>
            </a:pPr>
            <a:r>
              <a:rPr lang="zh-CN" altLang="en-US" sz="24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出错：请输入</a:t>
            </a:r>
            <a:r>
              <a:rPr lang="en-US" altLang="zh-CN" sz="24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1—100</a:t>
            </a:r>
            <a:r>
              <a:rPr lang="zh-CN" altLang="en-US" sz="24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之间的整数。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  <p:bldP spid="55373" grpId="0" autoUpdateAnimBg="0"/>
      <p:bldP spid="55374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等价类划分的测试运用：三角形类型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675687" cy="3810000"/>
          </a:xfrm>
        </p:spPr>
        <p:txBody>
          <a:bodyPr/>
          <a:lstStyle/>
          <a:p>
            <a:pPr marL="358775" eaLnBrk="1" hangingPunct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假定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个输入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～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之间取值，三角形问题可以更详细地描述为：输入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个整数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分别作为三角形的三条边，要求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必须满足以下条件：</a:t>
            </a: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Con1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1≤a≤100</a:t>
            </a: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Con2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1≤b≤100</a:t>
            </a: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Con3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1≤c≤100</a:t>
            </a: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Con4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a &lt; </a:t>
            </a:r>
            <a:r>
              <a:rPr lang="en-US" altLang="zh-CN" sz="2000" dirty="0" err="1" smtClean="0">
                <a:cs typeface="楷体_GB2312" pitchFamily="49" charset="-122"/>
              </a:rPr>
              <a:t>b+c</a:t>
            </a:r>
            <a:endParaRPr lang="en-US" altLang="zh-CN" sz="2000" dirty="0" smtClean="0">
              <a:cs typeface="楷体_GB2312" pitchFamily="49" charset="-122"/>
            </a:endParaRP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Con5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b &lt; </a:t>
            </a:r>
            <a:r>
              <a:rPr lang="en-US" altLang="zh-CN" sz="2000" dirty="0" err="1" smtClean="0">
                <a:cs typeface="楷体_GB2312" pitchFamily="49" charset="-122"/>
              </a:rPr>
              <a:t>a+c</a:t>
            </a:r>
            <a:endParaRPr lang="en-US" altLang="zh-CN" sz="2000" dirty="0" smtClean="0">
              <a:cs typeface="楷体_GB2312" pitchFamily="49" charset="-122"/>
            </a:endParaRPr>
          </a:p>
          <a:p>
            <a:pPr marL="741363" lvl="1" eaLnBrk="1" hangingPunct="1">
              <a:spcAft>
                <a:spcPts val="0"/>
              </a:spcAft>
            </a:pPr>
            <a:r>
              <a:rPr lang="en-US" altLang="zh-CN" sz="2000" dirty="0" smtClean="0">
                <a:cs typeface="楷体_GB2312" pitchFamily="49" charset="-122"/>
              </a:rPr>
              <a:t>Con6</a:t>
            </a:r>
            <a:r>
              <a:rPr lang="zh-CN" altLang="en-US" sz="2000" dirty="0" smtClean="0">
                <a:cs typeface="楷体_GB2312" pitchFamily="49" charset="-122"/>
              </a:rPr>
              <a:t>．</a:t>
            </a:r>
            <a:r>
              <a:rPr lang="en-US" altLang="zh-CN" sz="2000" dirty="0" smtClean="0">
                <a:cs typeface="楷体_GB2312" pitchFamily="49" charset="-122"/>
              </a:rPr>
              <a:t>c &lt; </a:t>
            </a:r>
            <a:r>
              <a:rPr lang="en-US" altLang="zh-CN" sz="2000" dirty="0" err="1" smtClean="0">
                <a:cs typeface="楷体_GB2312" pitchFamily="49" charset="-122"/>
              </a:rPr>
              <a:t>a+b</a:t>
            </a:r>
            <a:endParaRPr lang="zh-CN" altLang="en-US" sz="2000" dirty="0" smtClean="0">
              <a:cs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914400"/>
            <a:ext cx="8001000" cy="1292662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   输入三个整数</a:t>
            </a:r>
            <a:r>
              <a:rPr lang="en-US" altLang="zh-CN" sz="2600" i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600" i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600" i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分别作为三角形的</a:t>
            </a:r>
            <a:r>
              <a:rPr lang="en-US" altLang="zh-CN" sz="2600" b="1" i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600" b="1" i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条边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，通过程序判断由这</a:t>
            </a:r>
            <a:r>
              <a:rPr lang="en-US" altLang="zh-CN" sz="2600" i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条边构成的</a:t>
            </a:r>
            <a:r>
              <a:rPr lang="zh-CN" altLang="en-US" sz="2600" b="1" i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三角形类型</a:t>
            </a:r>
            <a:r>
              <a:rPr lang="zh-CN" altLang="en-US" sz="2600" i="0" smtClean="0">
                <a:latin typeface="楷体" pitchFamily="49" charset="-122"/>
                <a:ea typeface="楷体" pitchFamily="49" charset="-122"/>
              </a:rPr>
              <a:t>是：等边三角形、等腰三角形、一般三角形或非三角形。</a:t>
            </a:r>
            <a:endParaRPr lang="zh-CN" altLang="en-US" sz="2600" i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等价类划分的测试运用（续）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0600"/>
            <a:ext cx="8370887" cy="4924425"/>
          </a:xfrm>
        </p:spPr>
        <p:txBody>
          <a:bodyPr/>
          <a:lstStyle/>
          <a:p>
            <a:pPr marL="358775" eaLnBrk="1" hangingPunct="1"/>
            <a:r>
              <a:rPr lang="zh-CN" altLang="en-US" sz="2400" smtClean="0"/>
              <a:t>程序输出是由这</a:t>
            </a:r>
            <a:r>
              <a:rPr lang="en-US" altLang="zh-CN" sz="2400" smtClean="0"/>
              <a:t>3</a:t>
            </a:r>
            <a:r>
              <a:rPr lang="zh-CN" altLang="en-US" sz="2400" smtClean="0"/>
              <a:t>条边构成的三角形类型：</a:t>
            </a:r>
            <a:endParaRPr lang="en-US" altLang="zh-CN" sz="2400" smtClean="0"/>
          </a:p>
          <a:p>
            <a:pPr marL="741725" lvl="1" eaLnBrk="1" hangingPunct="1"/>
            <a:r>
              <a:rPr lang="zh-CN" altLang="en-US" sz="2200" smtClean="0"/>
              <a:t>等边三角形、等腰三角形、一般三角形或非三角形。</a:t>
            </a:r>
          </a:p>
          <a:p>
            <a:pPr marL="358775" eaLnBrk="1" hangingPunct="1"/>
            <a:r>
              <a:rPr lang="zh-CN" altLang="en-US" sz="2400" smtClean="0"/>
              <a:t>如果</a:t>
            </a:r>
            <a:r>
              <a:rPr lang="en-US" altLang="zh-CN" sz="2400" smtClean="0"/>
              <a:t>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</a:t>
            </a:r>
            <a:r>
              <a:rPr lang="zh-CN" altLang="en-US" sz="2400" smtClean="0"/>
              <a:t>满足</a:t>
            </a:r>
            <a:r>
              <a:rPr lang="en-US" altLang="zh-CN" sz="2400" smtClean="0"/>
              <a:t>Con1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Con2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Con3</a:t>
            </a:r>
            <a:r>
              <a:rPr lang="zh-CN" altLang="en-US" sz="2400" smtClean="0"/>
              <a:t>，则输出下列</a:t>
            </a:r>
            <a:r>
              <a:rPr lang="en-US" altLang="zh-CN" sz="2400" smtClean="0"/>
              <a:t>4</a:t>
            </a:r>
            <a:r>
              <a:rPr lang="zh-CN" altLang="en-US" sz="2400" smtClean="0"/>
              <a:t>种情况之一：</a:t>
            </a:r>
          </a:p>
          <a:p>
            <a:pPr marL="912813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sz="2200" smtClean="0">
                <a:cs typeface="楷体_GB2312" pitchFamily="49" charset="-122"/>
              </a:rPr>
              <a:t>如果不满足条件</a:t>
            </a:r>
            <a:r>
              <a:rPr lang="en-US" altLang="zh-CN" sz="2200" smtClean="0">
                <a:cs typeface="楷体_GB2312" pitchFamily="49" charset="-122"/>
              </a:rPr>
              <a:t>Con 4</a:t>
            </a:r>
            <a:r>
              <a:rPr lang="zh-CN" altLang="en-US" sz="2200" smtClean="0">
                <a:cs typeface="楷体_GB2312" pitchFamily="49" charset="-122"/>
              </a:rPr>
              <a:t>、</a:t>
            </a:r>
            <a:r>
              <a:rPr lang="en-US" altLang="zh-CN" sz="2200" smtClean="0">
                <a:cs typeface="楷体_GB2312" pitchFamily="49" charset="-122"/>
              </a:rPr>
              <a:t>Con 5</a:t>
            </a:r>
            <a:r>
              <a:rPr lang="zh-CN" altLang="en-US" sz="2200" smtClean="0">
                <a:cs typeface="楷体_GB2312" pitchFamily="49" charset="-122"/>
              </a:rPr>
              <a:t>和</a:t>
            </a:r>
            <a:r>
              <a:rPr lang="en-US" altLang="zh-CN" sz="2200" smtClean="0">
                <a:cs typeface="楷体_GB2312" pitchFamily="49" charset="-122"/>
              </a:rPr>
              <a:t>Con 6</a:t>
            </a:r>
            <a:r>
              <a:rPr lang="zh-CN" altLang="en-US" sz="2200" smtClean="0">
                <a:cs typeface="楷体_GB2312" pitchFamily="49" charset="-122"/>
              </a:rPr>
              <a:t>中有一个，则程序输出为“</a:t>
            </a:r>
            <a:r>
              <a:rPr lang="zh-CN" altLang="en-US" sz="2200" smtClean="0">
                <a:solidFill>
                  <a:srgbClr val="0000FF"/>
                </a:solidFill>
                <a:cs typeface="楷体_GB2312" pitchFamily="49" charset="-122"/>
              </a:rPr>
              <a:t>非三角形</a:t>
            </a:r>
            <a:r>
              <a:rPr lang="zh-CN" altLang="en-US" sz="2200" smtClean="0">
                <a:cs typeface="楷体_GB2312" pitchFamily="49" charset="-122"/>
              </a:rPr>
              <a:t>”。</a:t>
            </a:r>
          </a:p>
          <a:p>
            <a:pPr marL="912813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sz="2200" smtClean="0">
                <a:cs typeface="楷体_GB2312" pitchFamily="49" charset="-122"/>
              </a:rPr>
              <a:t>如果三条边相等，则程序输出为“</a:t>
            </a:r>
            <a:r>
              <a:rPr lang="zh-CN" altLang="en-US" sz="2200" smtClean="0">
                <a:solidFill>
                  <a:srgbClr val="0000FF"/>
                </a:solidFill>
                <a:cs typeface="楷体_GB2312" pitchFamily="49" charset="-122"/>
              </a:rPr>
              <a:t>等边三角形</a:t>
            </a:r>
            <a:r>
              <a:rPr lang="zh-CN" altLang="en-US" sz="2200" smtClean="0">
                <a:cs typeface="楷体_GB2312" pitchFamily="49" charset="-122"/>
              </a:rPr>
              <a:t>”。</a:t>
            </a:r>
          </a:p>
          <a:p>
            <a:pPr marL="912813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sz="2200" smtClean="0">
                <a:cs typeface="楷体_GB2312" pitchFamily="49" charset="-122"/>
              </a:rPr>
              <a:t>如果恰好有两条边相等，则程序输出为“</a:t>
            </a:r>
            <a:r>
              <a:rPr lang="zh-CN" altLang="en-US" sz="2200" smtClean="0">
                <a:solidFill>
                  <a:srgbClr val="0000FF"/>
                </a:solidFill>
                <a:cs typeface="楷体_GB2312" pitchFamily="49" charset="-122"/>
              </a:rPr>
              <a:t>等腰三角形</a:t>
            </a:r>
            <a:r>
              <a:rPr lang="zh-CN" altLang="en-US" sz="2200" smtClean="0">
                <a:cs typeface="楷体_GB2312" pitchFamily="49" charset="-122"/>
              </a:rPr>
              <a:t>”。</a:t>
            </a:r>
          </a:p>
          <a:p>
            <a:pPr marL="912813" lvl="1" indent="-457200" eaLnBrk="1" hangingPunct="1">
              <a:buSzPct val="100000"/>
              <a:buFont typeface="+mj-ea"/>
              <a:buAutoNum type="circleNumDbPlain"/>
            </a:pPr>
            <a:r>
              <a:rPr lang="zh-CN" altLang="en-US" sz="2200" smtClean="0">
                <a:cs typeface="楷体_GB2312" pitchFamily="49" charset="-122"/>
              </a:rPr>
              <a:t>如果三条边都不相等，则程序输出为“</a:t>
            </a:r>
            <a:r>
              <a:rPr lang="zh-CN" altLang="en-US" sz="2200" smtClean="0">
                <a:solidFill>
                  <a:srgbClr val="0000FF"/>
                </a:solidFill>
                <a:cs typeface="楷体_GB2312" pitchFamily="49" charset="-122"/>
              </a:rPr>
              <a:t>一般三角形</a:t>
            </a:r>
            <a:r>
              <a:rPr lang="zh-CN" altLang="en-US" sz="2200" smtClean="0">
                <a:cs typeface="楷体_GB2312" pitchFamily="49" charset="-122"/>
              </a:rPr>
              <a:t>”。</a:t>
            </a:r>
          </a:p>
          <a:p>
            <a:pPr marL="358775" eaLnBrk="1" hangingPunct="1"/>
            <a:r>
              <a:rPr lang="zh-CN" altLang="en-US" sz="2400" smtClean="0"/>
              <a:t>显然，这四种情况相互排斥。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27" name="Group 1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482711"/>
              </p:ext>
            </p:extLst>
          </p:nvPr>
        </p:nvGraphicFramePr>
        <p:xfrm>
          <a:off x="381000" y="770858"/>
          <a:ext cx="8229600" cy="5884863"/>
        </p:xfrm>
        <a:graphic>
          <a:graphicData uri="http://schemas.openxmlformats.org/drawingml/2006/table">
            <a:tbl>
              <a:tblPr/>
              <a:tblGrid>
                <a:gridCol w="1096963"/>
                <a:gridCol w="2049462"/>
                <a:gridCol w="1133475"/>
                <a:gridCol w="2813050"/>
                <a:gridCol w="1136650"/>
              </a:tblGrid>
              <a:tr h="398463">
                <a:tc rowSpan="7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入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个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有效等价类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无效等价类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25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一边为非整数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二边为非整数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三边均为非整数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三个数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只有一条边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只有二条边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多余三条边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1≤a≤100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1≤b≤100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1≤c≤100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一边为零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二边为零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三边为零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&gt; 100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二边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&gt; 100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三边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&gt;100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 vMerge="1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a &lt;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b+c</a:t>
                      </a:r>
                      <a:endParaRPr lang="en-US" altLang="zh-CN" sz="1800" dirty="0" smtClean="0">
                        <a:cs typeface="楷体_GB2312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b &lt;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a+c</a:t>
                      </a:r>
                      <a:endParaRPr lang="en-US" altLang="zh-CN" sz="1800" dirty="0" smtClean="0">
                        <a:cs typeface="楷体_GB2312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c &lt;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a+c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a ≥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b+c</a:t>
                      </a:r>
                      <a:endParaRPr lang="en-US" altLang="zh-CN" sz="1800" dirty="0" smtClean="0">
                        <a:cs typeface="楷体_GB2312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b ≥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a+c</a:t>
                      </a:r>
                      <a:endParaRPr lang="en-US" altLang="zh-CN" sz="1800" dirty="0" smtClean="0">
                        <a:cs typeface="楷体_GB2312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dirty="0" smtClean="0">
                          <a:cs typeface="楷体_GB2312" pitchFamily="49" charset="-122"/>
                        </a:rPr>
                        <a:t>c ≥ </a:t>
                      </a:r>
                      <a:r>
                        <a:rPr lang="en-US" altLang="zh-CN" sz="1800" dirty="0" err="1" smtClean="0">
                          <a:cs typeface="楷体_GB2312" pitchFamily="49" charset="-122"/>
                        </a:rPr>
                        <a:t>a+c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2" name="Rectangle 182"/>
          <p:cNvSpPr>
            <a:spLocks noChangeArrowheads="1"/>
          </p:cNvSpPr>
          <p:nvPr/>
        </p:nvSpPr>
        <p:spPr bwMode="auto">
          <a:xfrm>
            <a:off x="219075" y="177005"/>
            <a:ext cx="4886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i="0" dirty="0"/>
              <a:t>三角形问题的等价类（输入域）： </a:t>
            </a:r>
          </a:p>
        </p:txBody>
      </p:sp>
      <p:sp>
        <p:nvSpPr>
          <p:cNvPr id="83128" name="Rectangle 184"/>
          <p:cNvSpPr>
            <a:spLocks noChangeArrowheads="1"/>
          </p:cNvSpPr>
          <p:nvPr/>
        </p:nvSpPr>
        <p:spPr bwMode="auto">
          <a:xfrm>
            <a:off x="5105400" y="53975"/>
            <a:ext cx="3790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 b="1" i="0" dirty="0"/>
              <a:t>测试用例</a:t>
            </a:r>
            <a:r>
              <a:rPr lang="en-US" altLang="zh-CN" sz="2000" b="1" i="0" dirty="0"/>
              <a:t>Test1=(3</a:t>
            </a:r>
            <a:r>
              <a:rPr lang="zh-CN" altLang="en-US" sz="2000" b="1" i="0" dirty="0"/>
              <a:t>，</a:t>
            </a:r>
            <a:r>
              <a:rPr lang="en-US" altLang="zh-CN" sz="2000" b="1" i="0" dirty="0"/>
              <a:t>4</a:t>
            </a:r>
            <a:r>
              <a:rPr lang="zh-CN" altLang="en-US" sz="2000" b="1" i="0" dirty="0"/>
              <a:t>，</a:t>
            </a:r>
            <a:r>
              <a:rPr lang="en-US" altLang="zh-CN" sz="2000" b="1" i="0" dirty="0"/>
              <a:t>5)</a:t>
            </a:r>
            <a:r>
              <a:rPr lang="zh-CN" altLang="en-US" sz="2000" b="1" i="0" dirty="0"/>
              <a:t>便可覆盖有效等价类</a:t>
            </a:r>
            <a:r>
              <a:rPr lang="en-US" altLang="zh-CN" sz="2000" b="1" i="0" dirty="0" smtClean="0"/>
              <a:t>1-4</a:t>
            </a:r>
            <a:r>
              <a:rPr lang="zh-CN" altLang="en-US" sz="2000" b="1" i="0" dirty="0" smtClean="0"/>
              <a:t>。 </a:t>
            </a:r>
            <a:endParaRPr lang="zh-CN" altLang="en-US" sz="2000" b="1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53895"/>
              </p:ext>
            </p:extLst>
          </p:nvPr>
        </p:nvGraphicFramePr>
        <p:xfrm>
          <a:off x="304799" y="152401"/>
          <a:ext cx="8305801" cy="6690857"/>
        </p:xfrm>
        <a:graphic>
          <a:graphicData uri="http://schemas.openxmlformats.org/drawingml/2006/table">
            <a:tbl>
              <a:tblPr/>
              <a:tblGrid>
                <a:gridCol w="1265646"/>
                <a:gridCol w="1934755"/>
                <a:gridCol w="4114800"/>
                <a:gridCol w="990600"/>
              </a:tblGrid>
              <a:tr h="304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测试用例</a:t>
                      </a:r>
                      <a:endParaRPr lang="zh-CN" sz="32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smtClean="0">
                          <a:latin typeface="Times New Roman"/>
                          <a:ea typeface="宋体"/>
                          <a:cs typeface="Times New Roman"/>
                        </a:rPr>
                        <a:t>输入</a:t>
                      </a:r>
                      <a:r>
                        <a:rPr lang="en-US" sz="2000" b="1" smtClean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2000" b="1" smtClean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2000" b="1" smtClean="0">
                          <a:latin typeface="Times New Roman"/>
                          <a:ea typeface="宋体"/>
                          <a:cs typeface="Times New Roman"/>
                        </a:rPr>
                        <a:t> b</a:t>
                      </a:r>
                      <a:r>
                        <a:rPr lang="zh-CN" sz="2000" b="1" smtClean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2000" b="1" smtClean="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32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>
                          <a:latin typeface="Times New Roman"/>
                          <a:ea typeface="宋体"/>
                          <a:cs typeface="Times New Roman"/>
                        </a:rPr>
                        <a:t>期望输出</a:t>
                      </a:r>
                      <a:endParaRPr lang="zh-CN" sz="32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Times New Roman"/>
                          <a:ea typeface="宋体"/>
                          <a:cs typeface="Times New Roman"/>
                        </a:rPr>
                        <a:t>覆盖等价类</a:t>
                      </a:r>
                      <a:endParaRPr lang="zh-CN" sz="18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5000"/>
                      </a:srgbClr>
                    </a:solidFill>
                  </a:tcPr>
                </a:tc>
              </a:tr>
              <a:tr h="442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Test2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 4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 5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Test3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3.5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2.5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Test4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2.5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4.5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5.5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Test5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请输入三条边长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Test6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 5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请输入三条边长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Test7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请输入三条边长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Test8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边长不</a:t>
                      </a:r>
                      <a:r>
                        <a:rPr 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能为</a:t>
                      </a:r>
                      <a:r>
                        <a:rPr lang="en-US" alt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0”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Test9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边长不</a:t>
                      </a:r>
                      <a:r>
                        <a:rPr lang="zh-CN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能为</a:t>
                      </a:r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Test10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边长不</a:t>
                      </a:r>
                      <a:r>
                        <a:rPr 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能为</a:t>
                      </a:r>
                      <a:r>
                        <a:rPr lang="en-US" alt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0”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Test11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-3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4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边长不能为负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Test12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-7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-5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边长不能为负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Test13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-3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-5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-7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边长不能为负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2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Test14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Test15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600" dirty="0">
                        <a:solidFill>
                          <a:srgbClr val="0000FF"/>
                        </a:solidFill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Test16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16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～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之间的整数</a:t>
                      </a:r>
                      <a:r>
                        <a:rPr lang="en-US" sz="1600" dirty="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Test17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600" kern="12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输入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满足是三角形的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整数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Test18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dirty="0"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alt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zh-CN" alt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满足是三角形的</a:t>
                      </a:r>
                      <a:r>
                        <a:rPr lang="zh-CN" altLang="zh-CN" sz="1600" dirty="0" smtClean="0">
                          <a:latin typeface="Times New Roman"/>
                          <a:ea typeface="宋体"/>
                          <a:cs typeface="Times New Roman"/>
                        </a:rPr>
                        <a:t>整数</a:t>
                      </a: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600" dirty="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Test19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alt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请输入</a:t>
                      </a: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满足是三角形的</a:t>
                      </a:r>
                      <a:r>
                        <a:rPr lang="zh-CN" altLang="zh-CN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整数</a:t>
                      </a: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600" kern="12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等价类划分的测试运用（续）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0600"/>
            <a:ext cx="8675687" cy="4924425"/>
          </a:xfrm>
        </p:spPr>
        <p:txBody>
          <a:bodyPr/>
          <a:lstStyle/>
          <a:p>
            <a:pPr marL="358775" eaLnBrk="1" hangingPunct="1"/>
            <a:r>
              <a:rPr lang="zh-CN" altLang="en-US" sz="2400" smtClean="0"/>
              <a:t>从输出域定义等价类，三角形问题有四种可能输出：等边三角形，等腰三角形，一般三角形和非三角形。利用这些信息从输出（值域）划分等价类为：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cs typeface="楷体_GB2312" pitchFamily="49" charset="-122"/>
              </a:rPr>
              <a:t>① </a:t>
            </a:r>
            <a:r>
              <a:rPr lang="en-US" altLang="zh-CN" sz="2200" smtClean="0">
                <a:cs typeface="楷体_GB2312" pitchFamily="49" charset="-122"/>
              </a:rPr>
              <a:t>R1={&lt;a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c&gt;</a:t>
            </a:r>
            <a:r>
              <a:rPr lang="zh-CN" altLang="en-US" sz="2200" smtClean="0">
                <a:cs typeface="楷体_GB2312" pitchFamily="49" charset="-122"/>
              </a:rPr>
              <a:t>：边为</a:t>
            </a:r>
            <a:r>
              <a:rPr lang="en-US" altLang="zh-CN" sz="2200" smtClean="0">
                <a:cs typeface="楷体_GB2312" pitchFamily="49" charset="-122"/>
              </a:rPr>
              <a:t>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</a:t>
            </a:r>
            <a:r>
              <a:rPr lang="zh-CN" altLang="en-US" sz="2200" smtClean="0">
                <a:cs typeface="楷体_GB2312" pitchFamily="49" charset="-122"/>
              </a:rPr>
              <a:t>的等边三角形</a:t>
            </a:r>
            <a:r>
              <a:rPr lang="en-US" altLang="zh-CN" sz="2200" smtClean="0">
                <a:cs typeface="楷体_GB2312" pitchFamily="49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200" smtClean="0">
                <a:cs typeface="楷体_GB2312" pitchFamily="49" charset="-122"/>
              </a:rPr>
              <a:t>② R2={&lt;a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c&gt;</a:t>
            </a:r>
            <a:r>
              <a:rPr lang="zh-CN" altLang="en-US" sz="2200" smtClean="0">
                <a:cs typeface="楷体_GB2312" pitchFamily="49" charset="-122"/>
              </a:rPr>
              <a:t>：边为</a:t>
            </a:r>
            <a:r>
              <a:rPr lang="en-US" altLang="zh-CN" sz="2200" smtClean="0">
                <a:cs typeface="楷体_GB2312" pitchFamily="49" charset="-122"/>
              </a:rPr>
              <a:t>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</a:t>
            </a:r>
            <a:r>
              <a:rPr lang="zh-CN" altLang="en-US" sz="2200" smtClean="0">
                <a:cs typeface="楷体_GB2312" pitchFamily="49" charset="-122"/>
              </a:rPr>
              <a:t>的等腰三角形</a:t>
            </a:r>
            <a:r>
              <a:rPr lang="en-US" altLang="zh-CN" sz="2200" smtClean="0">
                <a:cs typeface="楷体_GB2312" pitchFamily="49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200" smtClean="0">
                <a:cs typeface="楷体_GB2312" pitchFamily="49" charset="-122"/>
              </a:rPr>
              <a:t>③ R3={&lt;a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c&gt;</a:t>
            </a:r>
            <a:r>
              <a:rPr lang="zh-CN" altLang="en-US" sz="2200" smtClean="0">
                <a:cs typeface="楷体_GB2312" pitchFamily="49" charset="-122"/>
              </a:rPr>
              <a:t>：边为</a:t>
            </a:r>
            <a:r>
              <a:rPr lang="en-US" altLang="zh-CN" sz="2200" smtClean="0">
                <a:cs typeface="楷体_GB2312" pitchFamily="49" charset="-122"/>
              </a:rPr>
              <a:t>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</a:t>
            </a:r>
            <a:r>
              <a:rPr lang="zh-CN" altLang="en-US" sz="2200" smtClean="0">
                <a:cs typeface="楷体_GB2312" pitchFamily="49" charset="-122"/>
              </a:rPr>
              <a:t>的一般三角形</a:t>
            </a:r>
            <a:r>
              <a:rPr lang="en-US" altLang="zh-CN" sz="2200" smtClean="0">
                <a:cs typeface="楷体_GB2312" pitchFamily="49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200" smtClean="0">
                <a:cs typeface="楷体_GB2312" pitchFamily="49" charset="-122"/>
              </a:rPr>
              <a:t>④ R4={&lt;a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c&gt;</a:t>
            </a:r>
            <a:r>
              <a:rPr lang="zh-CN" altLang="en-US" sz="2200" smtClean="0">
                <a:cs typeface="楷体_GB2312" pitchFamily="49" charset="-122"/>
              </a:rPr>
              <a:t>：边</a:t>
            </a:r>
            <a:r>
              <a:rPr lang="en-US" altLang="zh-CN" sz="2200" smtClean="0">
                <a:cs typeface="楷体_GB2312" pitchFamily="49" charset="-122"/>
              </a:rPr>
              <a:t>a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b</a:t>
            </a:r>
            <a:r>
              <a:rPr lang="zh-CN" altLang="en-US" sz="2200" smtClean="0">
                <a:cs typeface="楷体_GB2312" pitchFamily="49" charset="-122"/>
              </a:rPr>
              <a:t>，</a:t>
            </a:r>
            <a:r>
              <a:rPr lang="en-US" altLang="zh-CN" sz="2200" smtClean="0">
                <a:cs typeface="楷体_GB2312" pitchFamily="49" charset="-122"/>
              </a:rPr>
              <a:t>c</a:t>
            </a:r>
            <a:r>
              <a:rPr lang="zh-CN" altLang="en-US" sz="2200" smtClean="0">
                <a:cs typeface="楷体_GB2312" pitchFamily="49" charset="-122"/>
              </a:rPr>
              <a:t>不能形成三角形</a:t>
            </a:r>
            <a:r>
              <a:rPr lang="en-US" altLang="zh-CN" sz="2200" smtClean="0">
                <a:cs typeface="楷体_GB2312" pitchFamily="49" charset="-122"/>
              </a:rPr>
              <a:t>}</a:t>
            </a:r>
            <a:endParaRPr lang="zh-CN" altLang="en-US" sz="2200" smtClean="0">
              <a:cs typeface="楷体_GB2312" pitchFamily="49" charset="-122"/>
            </a:endParaRPr>
          </a:p>
        </p:txBody>
      </p:sp>
      <p:graphicFrame>
        <p:nvGraphicFramePr>
          <p:cNvPr id="4" name="Group 167"/>
          <p:cNvGraphicFramePr>
            <a:graphicFrameLocks/>
          </p:cNvGraphicFramePr>
          <p:nvPr/>
        </p:nvGraphicFramePr>
        <p:xfrm>
          <a:off x="1403350" y="4195763"/>
          <a:ext cx="6119813" cy="1976440"/>
        </p:xfrm>
        <a:graphic>
          <a:graphicData uri="http://schemas.openxmlformats.org/drawingml/2006/table">
            <a:tbl>
              <a:tblPr/>
              <a:tblGrid>
                <a:gridCol w="1549400"/>
                <a:gridCol w="925513"/>
                <a:gridCol w="928687"/>
                <a:gridCol w="927100"/>
                <a:gridCol w="1789113"/>
              </a:tblGrid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测试用例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预期输出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Test1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等边三角形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Test2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等腰三角形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Test3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一般三角形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Test4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非三角形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68"/>
          <p:cNvSpPr>
            <a:spLocks noChangeArrowheads="1"/>
          </p:cNvSpPr>
          <p:nvPr/>
        </p:nvSpPr>
        <p:spPr bwMode="auto">
          <a:xfrm>
            <a:off x="2514600" y="3748088"/>
            <a:ext cx="398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i="0"/>
              <a:t>三角形问题的</a:t>
            </a:r>
            <a:r>
              <a:rPr lang="en-US" altLang="zh-CN" sz="2000" i="0"/>
              <a:t>4</a:t>
            </a:r>
            <a:r>
              <a:rPr lang="zh-CN" altLang="en-US" sz="2000" i="0"/>
              <a:t>个等价类测试用例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黑盒测试技术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50000"/>
              </a:lnSpc>
            </a:pPr>
            <a:r>
              <a:rPr lang="zh-CN" altLang="en-US" smtClean="0"/>
              <a:t>黑盒测试，也称为</a:t>
            </a:r>
            <a:r>
              <a:rPr lang="zh-CN" altLang="en-US" smtClean="0">
                <a:solidFill>
                  <a:srgbClr val="FF0000"/>
                </a:solidFill>
              </a:rPr>
              <a:t>功能测试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基于规格说明书的测试</a:t>
            </a:r>
            <a:r>
              <a:rPr lang="en-US" altLang="zh-CN" smtClean="0"/>
              <a:t>。</a:t>
            </a:r>
          </a:p>
          <a:p>
            <a:pPr marL="358775">
              <a:lnSpc>
                <a:spcPct val="150000"/>
              </a:lnSpc>
            </a:pPr>
            <a:r>
              <a:rPr lang="zh-CN" altLang="en-US" smtClean="0"/>
              <a:t>黑盒测试的思想</a:t>
            </a:r>
            <a:r>
              <a:rPr lang="en-US" altLang="zh-CN" smtClean="0"/>
              <a:t>——</a:t>
            </a:r>
            <a:r>
              <a:rPr lang="zh-CN" altLang="en-US" smtClean="0"/>
              <a:t>着眼于</a:t>
            </a:r>
            <a:r>
              <a:rPr lang="en-US" altLang="zh-CN" smtClean="0">
                <a:solidFill>
                  <a:srgbClr val="0000FF"/>
                </a:solidFill>
              </a:rPr>
              <a:t>外部</a:t>
            </a:r>
            <a:r>
              <a:rPr lang="zh-CN" altLang="en-US" smtClean="0">
                <a:solidFill>
                  <a:srgbClr val="0000FF"/>
                </a:solidFill>
              </a:rPr>
              <a:t>特征</a:t>
            </a:r>
            <a:r>
              <a:rPr lang="zh-CN" altLang="en-US" smtClean="0"/>
              <a:t>，不管内部实现。</a:t>
            </a:r>
          </a:p>
          <a:p>
            <a:pPr marL="358775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需求规格说明书</a:t>
            </a:r>
            <a:r>
              <a:rPr lang="zh-CN" altLang="en-US" smtClean="0"/>
              <a:t>是黑盒测试的主要输入。</a:t>
            </a:r>
            <a:endParaRPr lang="zh-CN" altLang="en-US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ABA4ADF-9AF7-42FA-8B22-81F1A0E0E9BA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76200"/>
            <a:ext cx="7607300" cy="647700"/>
          </a:xfrm>
        </p:spPr>
        <p:txBody>
          <a:bodyPr/>
          <a:lstStyle/>
          <a:p>
            <a:r>
              <a:rPr lang="zh-CN" altLang="en-US" sz="2800" smtClean="0"/>
              <a:t>课堂练习：划分系统的等价类并设计测试用例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14400"/>
            <a:ext cx="8556625" cy="5334000"/>
          </a:xfrm>
        </p:spPr>
        <p:txBody>
          <a:bodyPr/>
          <a:lstStyle/>
          <a:p>
            <a:pPr>
              <a:buNone/>
            </a:pPr>
            <a:r>
              <a:rPr lang="zh-CN" altLang="en-US" sz="2400" smtClean="0"/>
              <a:t>汽车销售系统中的某款</a:t>
            </a:r>
            <a:r>
              <a:rPr lang="zh-CN" altLang="en-US" sz="2400" smtClean="0">
                <a:solidFill>
                  <a:srgbClr val="0000FF"/>
                </a:solidFill>
              </a:rPr>
              <a:t>汽车价格计算</a:t>
            </a:r>
            <a:r>
              <a:rPr lang="zh-CN" altLang="en-US" sz="2400" smtClean="0"/>
              <a:t>的规格说明</a:t>
            </a:r>
            <a:r>
              <a:rPr lang="en-US" altLang="zh-CN" sz="2400" smtClean="0"/>
              <a:t>:</a:t>
            </a:r>
            <a:endParaRPr lang="zh-CN" altLang="en-US" sz="2400" smtClean="0"/>
          </a:p>
          <a:p>
            <a:pPr lvl="0"/>
            <a:r>
              <a:rPr lang="zh-CN" altLang="en-US" sz="2000" smtClean="0"/>
              <a:t>汽车价格的起点是：</a:t>
            </a:r>
            <a:r>
              <a:rPr lang="zh-CN" altLang="en-US" sz="2000" smtClean="0">
                <a:solidFill>
                  <a:srgbClr val="FF0000"/>
                </a:solidFill>
              </a:rPr>
              <a:t>基准价（</a:t>
            </a:r>
            <a:r>
              <a:rPr lang="en-US" sz="2000" smtClean="0">
                <a:solidFill>
                  <a:srgbClr val="FF0000"/>
                </a:solidFill>
              </a:rPr>
              <a:t>baseprice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减去</a:t>
            </a:r>
            <a:r>
              <a:rPr lang="zh-CN" altLang="en-US" sz="2000" smtClean="0">
                <a:solidFill>
                  <a:srgbClr val="FF0000"/>
                </a:solidFill>
              </a:rPr>
              <a:t>折扣（</a:t>
            </a:r>
            <a:r>
              <a:rPr lang="en-US" sz="2000" smtClean="0">
                <a:solidFill>
                  <a:srgbClr val="FF0000"/>
                </a:solidFill>
              </a:rPr>
              <a:t>discount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，其中基准价是汽车的基本价格，折扣是销售商给予的在基准价基础上的价格折扣。</a:t>
            </a:r>
          </a:p>
          <a:p>
            <a:pPr lvl="0"/>
            <a:r>
              <a:rPr lang="zh-CN" altLang="en-US" sz="2000" smtClean="0"/>
              <a:t>增加特殊设备的</a:t>
            </a:r>
            <a:r>
              <a:rPr lang="zh-CN" altLang="en-US" sz="2000" smtClean="0">
                <a:solidFill>
                  <a:srgbClr val="FF0000"/>
                </a:solidFill>
              </a:rPr>
              <a:t>特殊价格（</a:t>
            </a:r>
            <a:r>
              <a:rPr lang="en-US" sz="2000" smtClean="0">
                <a:solidFill>
                  <a:srgbClr val="FF0000"/>
                </a:solidFill>
              </a:rPr>
              <a:t>specialprice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和附加设备的</a:t>
            </a:r>
            <a:r>
              <a:rPr lang="zh-CN" altLang="en-US" sz="2000" smtClean="0">
                <a:solidFill>
                  <a:srgbClr val="FF0000"/>
                </a:solidFill>
              </a:rPr>
              <a:t>附加价格（</a:t>
            </a:r>
            <a:r>
              <a:rPr lang="en-US" sz="2000" smtClean="0">
                <a:solidFill>
                  <a:srgbClr val="FF0000"/>
                </a:solidFill>
              </a:rPr>
              <a:t>extraprice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。</a:t>
            </a:r>
          </a:p>
          <a:p>
            <a:pPr lvl="0"/>
            <a:r>
              <a:rPr lang="zh-CN" altLang="en-US" sz="2000" smtClean="0"/>
              <a:t>如果选择了</a:t>
            </a:r>
            <a:r>
              <a:rPr lang="en-US" sz="2000" smtClean="0">
                <a:solidFill>
                  <a:srgbClr val="0000FF"/>
                </a:solidFill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</a:rPr>
              <a:t>个或更多</a:t>
            </a:r>
            <a:r>
              <a:rPr lang="zh-CN" altLang="en-US" sz="2000" smtClean="0"/>
              <a:t>的附加设备（这些设备不包括在特殊设备中），这些附加设备可以有</a:t>
            </a:r>
            <a:r>
              <a:rPr lang="en-US" sz="2000" smtClean="0"/>
              <a:t>10%</a:t>
            </a:r>
            <a:r>
              <a:rPr lang="zh-CN" altLang="en-US" sz="2000" smtClean="0"/>
              <a:t>的折扣。如果选择了</a:t>
            </a:r>
            <a:r>
              <a:rPr lang="en-US" sz="2000" smtClean="0">
                <a:solidFill>
                  <a:srgbClr val="0000FF"/>
                </a:solidFill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</a:rPr>
              <a:t>个或更多</a:t>
            </a:r>
            <a:r>
              <a:rPr lang="zh-CN" altLang="en-US" sz="2000" smtClean="0"/>
              <a:t>的附加设备，这些附加设备的折扣可以增加到</a:t>
            </a:r>
            <a:r>
              <a:rPr lang="en-US" sz="2000" smtClean="0"/>
              <a:t>15%</a:t>
            </a:r>
            <a:r>
              <a:rPr lang="zh-CN" altLang="en-US" sz="2000" smtClean="0"/>
              <a:t>。</a:t>
            </a:r>
          </a:p>
          <a:p>
            <a:pPr lvl="0"/>
            <a:r>
              <a:rPr lang="zh-CN" altLang="en-US" sz="2000" smtClean="0"/>
              <a:t>销售商提供的折扣只针对基准价，附加设备的折扣只能用在附加设备上。这些折扣不能相互叠加。</a:t>
            </a:r>
          </a:p>
          <a:p>
            <a:r>
              <a:rPr lang="zh-CN" altLang="en-US" sz="2000" smtClean="0"/>
              <a:t>下面是某编码人员写</a:t>
            </a:r>
            <a:r>
              <a:rPr lang="en-US" sz="2000" smtClean="0"/>
              <a:t>C</a:t>
            </a:r>
            <a:r>
              <a:rPr lang="zh-CN" altLang="en-US" sz="2000" smtClean="0"/>
              <a:t>函数计算总的价格。</a:t>
            </a:r>
          </a:p>
          <a:p>
            <a:pPr lvl="1"/>
            <a:r>
              <a:rPr lang="en-US" sz="1800" smtClean="0"/>
              <a:t>double calculate_price(double </a:t>
            </a:r>
            <a:r>
              <a:rPr lang="en-US" sz="1800" b="1" smtClean="0">
                <a:solidFill>
                  <a:srgbClr val="0000FF"/>
                </a:solidFill>
              </a:rPr>
              <a:t>baseprice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specialprice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extraprice</a:t>
            </a:r>
            <a:r>
              <a:rPr lang="en-US" sz="1800" smtClean="0"/>
              <a:t>, int </a:t>
            </a:r>
            <a:r>
              <a:rPr lang="en-US" sz="1800" b="1" smtClean="0">
                <a:solidFill>
                  <a:srgbClr val="0000FF"/>
                </a:solidFill>
              </a:rPr>
              <a:t>extras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discount</a:t>
            </a:r>
            <a:r>
              <a:rPr lang="en-US" sz="1800" smtClean="0"/>
              <a:t>)</a:t>
            </a: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黑盒测试技术概述</a:t>
            </a:r>
            <a:endParaRPr lang="en-US" altLang="zh-CN" smtClean="0"/>
          </a:p>
          <a:p>
            <a:r>
              <a:rPr lang="zh-CN" altLang="en-US" smtClean="0"/>
              <a:t>等价类测试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边界值测试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556625" cy="5105400"/>
          </a:xfrm>
        </p:spPr>
        <p:txBody>
          <a:bodyPr/>
          <a:lstStyle/>
          <a:p>
            <a:r>
              <a:rPr lang="zh-CN" altLang="en-US" smtClean="0"/>
              <a:t>边界是容易出现问题与争议的区域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5300" name="Picture 4" descr="http://img1.cache.netease.com/catchpic/9/97/977488B12B028AF4B01BC10B3920ABD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3810000" cy="3022601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3" y="1672856"/>
            <a:ext cx="4497228" cy="3000878"/>
          </a:xfrm>
          <a:prstGeom prst="rect">
            <a:avLst/>
          </a:prstGeom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971800"/>
            <a:ext cx="49650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边界值测试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边界值分析法（</a:t>
            </a:r>
            <a:r>
              <a:rPr lang="en-US" altLang="zh-CN" dirty="0" smtClean="0"/>
              <a:t> Boundary Value Analysis </a:t>
            </a:r>
            <a:r>
              <a:rPr lang="zh-CN" altLang="en-US" dirty="0" smtClean="0"/>
              <a:t>）就是对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边界值</a:t>
            </a:r>
            <a:r>
              <a:rPr lang="zh-CN" altLang="en-US" dirty="0" smtClean="0"/>
              <a:t>进行测试的一种黑盒测试方法。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无数的测试实践表明，大量的故障往往发生在</a:t>
            </a:r>
            <a:r>
              <a:rPr lang="zh-CN" altLang="en-US" dirty="0" smtClean="0">
                <a:solidFill>
                  <a:srgbClr val="0000FF"/>
                </a:solidFill>
              </a:rPr>
              <a:t>输入定义域或输出值域的边界</a:t>
            </a:r>
            <a:r>
              <a:rPr lang="zh-CN" altLang="en-US" dirty="0" smtClean="0"/>
              <a:t>上，而不是在其内部。因此，针对各种边界情况设计测试用例，通常会取得很好的测试效果。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边界值测试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50000"/>
              </a:lnSpc>
            </a:pPr>
            <a:r>
              <a:rPr lang="zh-CN" altLang="en-US" smtClean="0"/>
              <a:t>软件测试中，边界检验的情况很多，常见类型：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>
                <a:cs typeface="楷体_GB2312" pitchFamily="49" charset="-122"/>
              </a:rPr>
              <a:t>数字、字符、位置、质量、大小、速度、方位、尺寸、空间等；</a:t>
            </a:r>
            <a:endParaRPr lang="en-US" altLang="zh-CN" smtClean="0">
              <a:cs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cs typeface="楷体_GB2312" pitchFamily="49" charset="-122"/>
              </a:rPr>
              <a:t>这些类型的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边界值应该在</a:t>
            </a:r>
            <a:r>
              <a:rPr lang="zh-CN" altLang="en-US" smtClean="0">
                <a:cs typeface="楷体_GB2312" pitchFamily="49" charset="-122"/>
              </a:rPr>
              <a:t>最大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最小，首位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末尾，上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下，最快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最慢，最高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最低，最短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最长，空</a:t>
            </a:r>
            <a:r>
              <a:rPr lang="en-US" altLang="zh-CN" smtClean="0">
                <a:cs typeface="楷体_GB2312" pitchFamily="49" charset="-122"/>
              </a:rPr>
              <a:t>/</a:t>
            </a:r>
            <a:r>
              <a:rPr lang="zh-CN" altLang="en-US" smtClean="0">
                <a:cs typeface="楷体_GB2312" pitchFamily="49" charset="-122"/>
              </a:rPr>
              <a:t>满等情况下。</a:t>
            </a:r>
            <a:endParaRPr lang="en-US" altLang="zh-CN" smtClean="0">
              <a:cs typeface="楷体_GB2312" pitchFamily="49" charset="-122"/>
            </a:endParaRPr>
          </a:p>
          <a:p>
            <a:pPr marL="358775">
              <a:lnSpc>
                <a:spcPct val="150000"/>
              </a:lnSpc>
            </a:pPr>
            <a:r>
              <a:rPr lang="zh-CN" altLang="en-US" smtClean="0"/>
              <a:t>思考：如果一个加法器可实现对任意</a:t>
            </a:r>
            <a:r>
              <a:rPr lang="en-US" altLang="zh-CN" smtClean="0"/>
              <a:t>int</a:t>
            </a:r>
            <a:r>
              <a:rPr lang="zh-CN" altLang="en-US" smtClean="0"/>
              <a:t>型（</a:t>
            </a:r>
            <a:r>
              <a:rPr lang="en-US" altLang="zh-CN" smtClean="0"/>
              <a:t>4</a:t>
            </a:r>
            <a:r>
              <a:rPr lang="zh-CN" altLang="en-US" smtClean="0"/>
              <a:t>字节）整数的加法，考虑对其进行测试的边界值。</a:t>
            </a:r>
          </a:p>
          <a:p>
            <a:pPr marL="358775"/>
            <a:endParaRPr lang="zh-CN" altLang="en-US" smtClean="0"/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AEB6DFC-F612-411B-AB86-AFCAB6612781}" type="slidenum">
              <a:rPr lang="en-US" altLang="zh-CN" smtClean="0">
                <a:latin typeface="Arial" pitchFamily="34" charset="0"/>
              </a:rPr>
              <a:pPr/>
              <a:t>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测试人员必须对</a:t>
            </a:r>
            <a:r>
              <a:rPr lang="zh-CN" altLang="en-US" dirty="0" smtClean="0">
                <a:solidFill>
                  <a:srgbClr val="0000FF"/>
                </a:solidFill>
              </a:rPr>
              <a:t>软件特性的边界值</a:t>
            </a:r>
            <a:r>
              <a:rPr lang="zh-CN" altLang="en-US" dirty="0" smtClean="0"/>
              <a:t>进行详细的分析和测试，才能保证测试的完整性。</a:t>
            </a:r>
          </a:p>
          <a:p>
            <a:pPr marL="358775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在实际的测试中，经常会把</a:t>
            </a:r>
            <a:r>
              <a:rPr lang="zh-CN" altLang="en-US" dirty="0" smtClean="0">
                <a:solidFill>
                  <a:srgbClr val="0000FF"/>
                </a:solidFill>
              </a:rPr>
              <a:t>等价类测试法和边界值分析法结合使用</a:t>
            </a:r>
            <a:r>
              <a:rPr lang="zh-CN" altLang="en-US" dirty="0" smtClean="0"/>
              <a:t>，设计测试用例。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556453B-7BD3-42FB-8F7F-5F21E7C15702}" type="slidenum">
              <a:rPr lang="en-US" altLang="zh-CN" smtClean="0">
                <a:latin typeface="Arial" pitchFamily="34" charset="0"/>
              </a:rPr>
              <a:pPr/>
              <a:t>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边界值测试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/>
              <a:t>边界值分析法，是对输入的边界值进行测试。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cs typeface="楷体_GB2312" pitchFamily="49" charset="-122"/>
              </a:rPr>
              <a:t>在测试过程中，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错误大都发生在输入范围的边界上</a:t>
            </a:r>
            <a:r>
              <a:rPr lang="zh-CN" altLang="en-US" dirty="0" smtClean="0">
                <a:cs typeface="楷体_GB2312" pitchFamily="49" charset="-122"/>
              </a:rPr>
              <a:t>。</a:t>
            </a:r>
            <a:endParaRPr lang="en-US" altLang="zh-CN" dirty="0" smtClean="0">
              <a:cs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cs typeface="楷体_GB2312" pitchFamily="49" charset="-122"/>
              </a:rPr>
              <a:t>在测试用例设计中，需要对输入的条件进行分析，并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提取其中的边界值</a:t>
            </a:r>
            <a:r>
              <a:rPr lang="zh-CN" altLang="en-US" dirty="0" smtClean="0">
                <a:cs typeface="楷体_GB2312" pitchFamily="49" charset="-122"/>
              </a:rPr>
              <a:t>，通过对这些边界值的测试来查出更多的错误。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F4E18E0-B564-488E-B92E-083FCCEE564C}" type="slidenum">
              <a:rPr lang="en-US" altLang="zh-CN" smtClean="0">
                <a:latin typeface="Arial" pitchFamily="34" charset="0"/>
              </a:rPr>
              <a:pPr/>
              <a:t>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边界值分析利用输入变量的</a:t>
            </a:r>
            <a:r>
              <a:rPr lang="zh-CN" altLang="zh-CN" dirty="0">
                <a:solidFill>
                  <a:srgbClr val="0000FF"/>
                </a:solidFill>
              </a:rPr>
              <a:t>最小值（</a:t>
            </a:r>
            <a:r>
              <a:rPr lang="en-US" altLang="zh-CN" dirty="0">
                <a:solidFill>
                  <a:srgbClr val="0000FF"/>
                </a:solidFill>
              </a:rPr>
              <a:t>min</a:t>
            </a:r>
            <a:r>
              <a:rPr lang="zh-CN" altLang="zh-CN" dirty="0">
                <a:solidFill>
                  <a:srgbClr val="0000FF"/>
                </a:solidFill>
              </a:rPr>
              <a:t>），稍大于最小值</a:t>
            </a:r>
            <a:r>
              <a:rPr lang="en-US" altLang="zh-CN" dirty="0">
                <a:solidFill>
                  <a:srgbClr val="0000FF"/>
                </a:solidFill>
              </a:rPr>
              <a:t>(min+)</a:t>
            </a:r>
            <a:r>
              <a:rPr lang="zh-CN" altLang="zh-CN" dirty="0">
                <a:solidFill>
                  <a:srgbClr val="0000FF"/>
                </a:solidFill>
              </a:rPr>
              <a:t>，域内任意值（</a:t>
            </a:r>
            <a:r>
              <a:rPr lang="en-US" altLang="zh-CN" dirty="0">
                <a:solidFill>
                  <a:srgbClr val="0000FF"/>
                </a:solidFill>
              </a:rPr>
              <a:t>nom</a:t>
            </a:r>
            <a:r>
              <a:rPr lang="zh-CN" altLang="zh-CN" dirty="0">
                <a:solidFill>
                  <a:srgbClr val="0000FF"/>
                </a:solidFill>
              </a:rPr>
              <a:t>），稍小于最大值</a:t>
            </a:r>
            <a:r>
              <a:rPr lang="en-US" altLang="zh-CN" dirty="0">
                <a:solidFill>
                  <a:srgbClr val="0000FF"/>
                </a:solidFill>
              </a:rPr>
              <a:t>(max-)</a:t>
            </a:r>
            <a:r>
              <a:rPr lang="zh-CN" altLang="zh-CN" dirty="0">
                <a:solidFill>
                  <a:srgbClr val="0000FF"/>
                </a:solidFill>
              </a:rPr>
              <a:t>，最大值</a:t>
            </a:r>
            <a:r>
              <a:rPr lang="en-US" altLang="zh-CN" dirty="0">
                <a:solidFill>
                  <a:srgbClr val="0000FF"/>
                </a:solidFill>
              </a:rPr>
              <a:t>(max)</a:t>
            </a:r>
            <a:r>
              <a:rPr lang="zh-CN" altLang="zh-CN" dirty="0"/>
              <a:t>来设计测试用例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即</a:t>
            </a:r>
            <a:r>
              <a:rPr lang="zh-CN" altLang="zh-CN" dirty="0"/>
              <a:t>通过使所有变量取正常值，只使一个变量分别取最小值、略高于最小值、略低于最大值和最大值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51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为便于理解边界值，这里讨论一个有两个变量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zh-CN" dirty="0"/>
              <a:t>的程序</a:t>
            </a:r>
            <a:r>
              <a:rPr lang="en-US" altLang="zh-CN" dirty="0"/>
              <a:t>P</a:t>
            </a:r>
            <a:r>
              <a:rPr lang="zh-CN" altLang="zh-CN" dirty="0"/>
              <a:t>。假设输入变量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zh-CN" dirty="0"/>
              <a:t>在下列范围内取值：</a:t>
            </a:r>
          </a:p>
          <a:p>
            <a:pPr lvl="1"/>
            <a:r>
              <a:rPr lang="en-US" altLang="zh-CN" dirty="0"/>
              <a:t>a≤x</a:t>
            </a:r>
            <a:r>
              <a:rPr lang="en-US" altLang="zh-CN" baseline="-25000" dirty="0"/>
              <a:t>1</a:t>
            </a:r>
            <a:r>
              <a:rPr lang="en-US" altLang="zh-CN" dirty="0"/>
              <a:t>≤b, c≤x</a:t>
            </a:r>
            <a:r>
              <a:rPr lang="en-US" altLang="zh-CN" baseline="-25000" dirty="0"/>
              <a:t>2</a:t>
            </a:r>
            <a:r>
              <a:rPr lang="en-US" altLang="zh-CN" dirty="0"/>
              <a:t>≤d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5" name="图片 4" descr="L68@BOSS4_)JM[W$4[99A@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4953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334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4294967295"/>
          </p:nvPr>
        </p:nvSpPr>
        <p:spPr>
          <a:xfrm>
            <a:off x="34925" y="44450"/>
            <a:ext cx="9036050" cy="576263"/>
          </a:xfrm>
        </p:spPr>
        <p:txBody>
          <a:bodyPr/>
          <a:lstStyle/>
          <a:p>
            <a:pPr marL="582613" indent="-582613" eaLnBrk="1" hangingPunct="1">
              <a:buSzPct val="60000"/>
              <a:buFont typeface="Wingdings" pitchFamily="2" charset="2"/>
              <a:buChar char="n"/>
            </a:pPr>
            <a:r>
              <a:rPr lang="zh-CN" altLang="en-US" smtClean="0">
                <a:latin typeface="黑体" pitchFamily="49" charset="-122"/>
              </a:rPr>
              <a:t>如果考虑边界值分析，加法器（</a:t>
            </a:r>
            <a:r>
              <a:rPr lang="en-US" altLang="zh-CN" smtClean="0">
                <a:latin typeface="黑体" pitchFamily="49" charset="-122"/>
              </a:rPr>
              <a:t>1-100</a:t>
            </a:r>
            <a:r>
              <a:rPr lang="zh-CN" altLang="en-US" smtClean="0">
                <a:latin typeface="黑体" pitchFamily="49" charset="-122"/>
              </a:rPr>
              <a:t>的数）测试用例扩展如下表。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92065"/>
              </p:ext>
            </p:extLst>
          </p:nvPr>
        </p:nvGraphicFramePr>
        <p:xfrm>
          <a:off x="468313" y="1165225"/>
          <a:ext cx="8135937" cy="5159375"/>
        </p:xfrm>
        <a:graphic>
          <a:graphicData uri="http://schemas.openxmlformats.org/drawingml/2006/table">
            <a:tbl>
              <a:tblPr/>
              <a:tblGrid>
                <a:gridCol w="1069975"/>
                <a:gridCol w="1336675"/>
                <a:gridCol w="1519237"/>
                <a:gridCol w="1947863"/>
                <a:gridCol w="2262187"/>
              </a:tblGrid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有效等价类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￥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@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空值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提示出错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无效等价类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下界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下界加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上界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上界减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530" name="Rectangle 138"/>
          <p:cNvSpPr>
            <a:spLocks noChangeArrowheads="1"/>
          </p:cNvSpPr>
          <p:nvPr/>
        </p:nvSpPr>
        <p:spPr bwMode="auto">
          <a:xfrm>
            <a:off x="1905000" y="5334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400" b="1" dirty="0">
                <a:latin typeface="Book Antiqua" pitchFamily="18" charset="0"/>
                <a:cs typeface="Times New Roman" pitchFamily="18" charset="0"/>
              </a:rPr>
              <a:t>表     加法器测试用例</a:t>
            </a:r>
            <a:endParaRPr lang="zh-CN" alt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5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黑盒测试技术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90000"/>
              </a:lnSpc>
            </a:pPr>
            <a:r>
              <a:rPr lang="zh-CN" altLang="en-US" smtClean="0"/>
              <a:t>黑盒测试的</a:t>
            </a:r>
            <a:r>
              <a:rPr lang="zh-CN" altLang="en-US" smtClean="0">
                <a:solidFill>
                  <a:srgbClr val="0000FF"/>
                </a:solidFill>
              </a:rPr>
              <a:t>目的</a:t>
            </a:r>
            <a:r>
              <a:rPr lang="zh-CN" altLang="en-US" smtClean="0"/>
              <a:t>，主要是为发现以下几种类型的错误：</a:t>
            </a:r>
            <a:endParaRPr lang="en-US" altLang="zh-CN" smtClean="0"/>
          </a:p>
          <a:p>
            <a:pPr marL="914400" lvl="1" indent="-457200">
              <a:spcBef>
                <a:spcPts val="1200"/>
              </a:spcBef>
              <a:buSzPct val="100000"/>
              <a:buFont typeface="+mj-ea"/>
              <a:buAutoNum type="circleNumDbPlain"/>
            </a:pPr>
            <a:r>
              <a:rPr lang="en-US" altLang="zh-CN" smtClean="0">
                <a:cs typeface="楷体_GB2312" pitchFamily="49" charset="-122"/>
              </a:rPr>
              <a:t>软件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功能</a:t>
            </a:r>
            <a:r>
              <a:rPr lang="zh-CN" altLang="en-US" smtClean="0">
                <a:cs typeface="楷体_GB2312" pitchFamily="49" charset="-122"/>
              </a:rPr>
              <a:t>能不能按照需求规格说明书的规定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正常工作</a:t>
            </a:r>
            <a:r>
              <a:rPr lang="zh-CN" altLang="en-US" smtClean="0">
                <a:cs typeface="楷体_GB2312" pitchFamily="49" charset="-122"/>
              </a:rPr>
              <a:t>或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有功能遗漏</a:t>
            </a:r>
            <a:r>
              <a:rPr lang="en-US" altLang="zh-CN" smtClean="0">
                <a:cs typeface="楷体_GB2312" pitchFamily="49" charset="-122"/>
              </a:rPr>
              <a:t>；</a:t>
            </a:r>
          </a:p>
          <a:p>
            <a:pPr marL="914400" lvl="1" indent="-457200">
              <a:spcBef>
                <a:spcPts val="1200"/>
              </a:spcBef>
              <a:buSzPct val="100000"/>
              <a:buFont typeface="+mj-ea"/>
              <a:buAutoNum type="circleNumDbPlain"/>
            </a:pP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数据</a:t>
            </a:r>
            <a:r>
              <a:rPr lang="zh-CN" altLang="en-US" smtClean="0">
                <a:cs typeface="楷体_GB2312" pitchFamily="49" charset="-122"/>
              </a:rPr>
              <a:t>结构和外部</a:t>
            </a:r>
            <a:r>
              <a:rPr lang="en-US" altLang="zh-CN" smtClean="0">
                <a:cs typeface="楷体_GB2312" pitchFamily="49" charset="-122"/>
              </a:rPr>
              <a:t>数据库访问错误；</a:t>
            </a:r>
          </a:p>
          <a:p>
            <a:pPr marL="914400" lvl="1" indent="-457200">
              <a:spcBef>
                <a:spcPts val="1200"/>
              </a:spcBef>
              <a:buSzPct val="100000"/>
              <a:buFont typeface="+mj-ea"/>
              <a:buAutoNum type="circleNumDbPlain"/>
            </a:pP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性能</a:t>
            </a:r>
            <a:r>
              <a:rPr lang="zh-CN" altLang="en-US" smtClean="0">
                <a:cs typeface="楷体_GB2312" pitchFamily="49" charset="-122"/>
              </a:rPr>
              <a:t>上的错误，如兼容性、效率等方面的问题；</a:t>
            </a:r>
          </a:p>
          <a:p>
            <a:pPr marL="914400" lvl="1" indent="-457200">
              <a:spcBef>
                <a:spcPts val="1200"/>
              </a:spcBef>
              <a:buSzPct val="100000"/>
              <a:buFont typeface="+mj-ea"/>
              <a:buAutoNum type="circleNumDbPlain"/>
            </a:pP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人机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交互</a:t>
            </a:r>
            <a:r>
              <a:rPr lang="zh-CN" altLang="en-US" smtClean="0">
                <a:cs typeface="楷体_GB2312" pitchFamily="49" charset="-122"/>
              </a:rPr>
              <a:t>错误（界面问题）等；</a:t>
            </a:r>
          </a:p>
          <a:p>
            <a:pPr marL="914400" lvl="1" indent="-457200">
              <a:spcBef>
                <a:spcPts val="1200"/>
              </a:spcBef>
              <a:buSzPct val="100000"/>
              <a:buFont typeface="+mj-ea"/>
              <a:buAutoNum type="circleNumDbPlain"/>
            </a:pPr>
            <a:r>
              <a:rPr lang="zh-CN" altLang="en-US" smtClean="0">
                <a:cs typeface="楷体_GB2312" pitchFamily="49" charset="-122"/>
              </a:rPr>
              <a:t>程序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初始化和终止</a:t>
            </a:r>
            <a:r>
              <a:rPr lang="zh-CN" altLang="en-US" smtClean="0">
                <a:cs typeface="楷体_GB2312" pitchFamily="49" charset="-122"/>
              </a:rPr>
              <a:t>方面的错误等。</a:t>
            </a:r>
          </a:p>
          <a:p>
            <a:pPr marL="358775"/>
            <a:endParaRPr lang="zh-CN" altLang="en-US" smtClean="0"/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409811D-7532-4D02-847B-7A0FDAFDF955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76200"/>
            <a:ext cx="7607300" cy="647700"/>
          </a:xfrm>
        </p:spPr>
        <p:txBody>
          <a:bodyPr/>
          <a:lstStyle/>
          <a:p>
            <a:r>
              <a:rPr lang="zh-CN" altLang="en-US" sz="2800" smtClean="0"/>
              <a:t>课堂练习：应用边界值测试设计测试用例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371600"/>
            <a:ext cx="8556625" cy="5334000"/>
          </a:xfrm>
        </p:spPr>
        <p:txBody>
          <a:bodyPr/>
          <a:lstStyle/>
          <a:p>
            <a:pPr>
              <a:buNone/>
            </a:pPr>
            <a:r>
              <a:rPr lang="zh-CN" altLang="en-US" sz="2400" smtClean="0"/>
              <a:t>汽车销售系统中的某款</a:t>
            </a:r>
            <a:r>
              <a:rPr lang="zh-CN" altLang="en-US" sz="2400" smtClean="0">
                <a:solidFill>
                  <a:srgbClr val="0000FF"/>
                </a:solidFill>
              </a:rPr>
              <a:t>汽车价格计算</a:t>
            </a:r>
            <a:r>
              <a:rPr lang="zh-CN" altLang="en-US" sz="2400" smtClean="0"/>
              <a:t>的规格说明</a:t>
            </a:r>
            <a:r>
              <a:rPr lang="en-US" altLang="zh-CN" sz="2400" smtClean="0"/>
              <a:t>:</a:t>
            </a:r>
            <a:endParaRPr lang="zh-CN" altLang="en-US" sz="2400" smtClean="0"/>
          </a:p>
          <a:p>
            <a:pPr lvl="0"/>
            <a:r>
              <a:rPr lang="zh-CN" altLang="en-US" sz="2000" smtClean="0"/>
              <a:t>汽车价格的起点是：</a:t>
            </a:r>
            <a:r>
              <a:rPr lang="zh-CN" altLang="en-US" sz="2000" smtClean="0">
                <a:solidFill>
                  <a:srgbClr val="FF0000"/>
                </a:solidFill>
              </a:rPr>
              <a:t>基准价（</a:t>
            </a:r>
            <a:r>
              <a:rPr lang="en-US" sz="2000" smtClean="0">
                <a:solidFill>
                  <a:srgbClr val="FF0000"/>
                </a:solidFill>
              </a:rPr>
              <a:t>baseprice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减去</a:t>
            </a:r>
            <a:r>
              <a:rPr lang="zh-CN" altLang="en-US" sz="2000" smtClean="0">
                <a:solidFill>
                  <a:srgbClr val="FF0000"/>
                </a:solidFill>
              </a:rPr>
              <a:t>折扣（</a:t>
            </a:r>
            <a:r>
              <a:rPr lang="en-US" sz="2000" smtClean="0">
                <a:solidFill>
                  <a:srgbClr val="FF0000"/>
                </a:solidFill>
              </a:rPr>
              <a:t>discount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，其中基准价是汽车的基本价格，折扣是销售商给予的在基准价基础上的价格折扣。</a:t>
            </a:r>
          </a:p>
          <a:p>
            <a:pPr lvl="0"/>
            <a:r>
              <a:rPr lang="zh-CN" altLang="en-US" sz="2000" smtClean="0"/>
              <a:t>增加特殊设备的</a:t>
            </a:r>
            <a:r>
              <a:rPr lang="zh-CN" altLang="en-US" sz="2000" smtClean="0">
                <a:solidFill>
                  <a:srgbClr val="FF0000"/>
                </a:solidFill>
              </a:rPr>
              <a:t>特殊价格（</a:t>
            </a:r>
            <a:r>
              <a:rPr lang="en-US" sz="2000" smtClean="0">
                <a:solidFill>
                  <a:srgbClr val="FF0000"/>
                </a:solidFill>
              </a:rPr>
              <a:t>specialprice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和附加设备的</a:t>
            </a:r>
            <a:r>
              <a:rPr lang="zh-CN" altLang="en-US" sz="2000" smtClean="0">
                <a:solidFill>
                  <a:srgbClr val="FF0000"/>
                </a:solidFill>
              </a:rPr>
              <a:t>附加价格（</a:t>
            </a:r>
            <a:r>
              <a:rPr lang="en-US" sz="2000" smtClean="0">
                <a:solidFill>
                  <a:srgbClr val="FF0000"/>
                </a:solidFill>
              </a:rPr>
              <a:t>extraprice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r>
              <a:rPr lang="zh-CN" altLang="en-US" sz="2000" smtClean="0"/>
              <a:t>。</a:t>
            </a:r>
          </a:p>
          <a:p>
            <a:pPr lvl="0"/>
            <a:r>
              <a:rPr lang="zh-CN" altLang="en-US" sz="2000" smtClean="0"/>
              <a:t>如果选择了</a:t>
            </a:r>
            <a:r>
              <a:rPr lang="en-US" sz="2000" smtClean="0">
                <a:solidFill>
                  <a:srgbClr val="0000FF"/>
                </a:solidFill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</a:rPr>
              <a:t>个或更多</a:t>
            </a:r>
            <a:r>
              <a:rPr lang="zh-CN" altLang="en-US" sz="2000" smtClean="0"/>
              <a:t>的附加设备（这些设备不包括在特殊设备中），这些附加设备可以有</a:t>
            </a:r>
            <a:r>
              <a:rPr lang="en-US" sz="2000" smtClean="0"/>
              <a:t>10%</a:t>
            </a:r>
            <a:r>
              <a:rPr lang="zh-CN" altLang="en-US" sz="2000" smtClean="0"/>
              <a:t>的折扣。如果选择了</a:t>
            </a:r>
            <a:r>
              <a:rPr lang="en-US" sz="2000" smtClean="0">
                <a:solidFill>
                  <a:srgbClr val="0000FF"/>
                </a:solidFill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</a:rPr>
              <a:t>个或更多</a:t>
            </a:r>
            <a:r>
              <a:rPr lang="zh-CN" altLang="en-US" sz="2000" smtClean="0"/>
              <a:t>的附加设备，这些附加设备的折扣可以增加到</a:t>
            </a:r>
            <a:r>
              <a:rPr lang="en-US" sz="2000" smtClean="0"/>
              <a:t>15%</a:t>
            </a:r>
            <a:r>
              <a:rPr lang="zh-CN" altLang="en-US" sz="2000" smtClean="0"/>
              <a:t>。</a:t>
            </a:r>
          </a:p>
          <a:p>
            <a:pPr lvl="0"/>
            <a:r>
              <a:rPr lang="zh-CN" altLang="en-US" sz="2000" smtClean="0"/>
              <a:t>销售商提供的折扣只针对基准价，附加设备的折扣只能用在附加设备上。这些折扣不能相互叠加。</a:t>
            </a:r>
          </a:p>
          <a:p>
            <a:r>
              <a:rPr lang="zh-CN" altLang="en-US" sz="2000" smtClean="0"/>
              <a:t>下面是某编码人员写</a:t>
            </a:r>
            <a:r>
              <a:rPr lang="en-US" sz="2000" smtClean="0"/>
              <a:t>C</a:t>
            </a:r>
            <a:r>
              <a:rPr lang="zh-CN" altLang="en-US" sz="2000" smtClean="0"/>
              <a:t>函数计算总的价格。</a:t>
            </a:r>
          </a:p>
          <a:p>
            <a:pPr lvl="1"/>
            <a:r>
              <a:rPr lang="en-US" sz="1800" smtClean="0"/>
              <a:t>double calculate_price(double </a:t>
            </a:r>
            <a:r>
              <a:rPr lang="en-US" sz="1800" b="1" smtClean="0">
                <a:solidFill>
                  <a:srgbClr val="0000FF"/>
                </a:solidFill>
              </a:rPr>
              <a:t>baseprice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specialprice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extraprice</a:t>
            </a:r>
            <a:r>
              <a:rPr lang="en-US" sz="1800" smtClean="0"/>
              <a:t>, int </a:t>
            </a:r>
            <a:r>
              <a:rPr lang="en-US" sz="1800" b="1" smtClean="0">
                <a:solidFill>
                  <a:srgbClr val="0000FF"/>
                </a:solidFill>
              </a:rPr>
              <a:t>extras</a:t>
            </a:r>
            <a:r>
              <a:rPr lang="en-US" sz="1800" smtClean="0"/>
              <a:t>, double </a:t>
            </a:r>
            <a:r>
              <a:rPr lang="en-US" sz="1800" b="1" smtClean="0">
                <a:solidFill>
                  <a:srgbClr val="0000FF"/>
                </a:solidFill>
              </a:rPr>
              <a:t>discount</a:t>
            </a:r>
            <a:r>
              <a:rPr lang="en-US" sz="1800" smtClean="0"/>
              <a:t>)</a:t>
            </a: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0"/>
            <a:ext cx="8382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附加条件：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基本价格在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8,000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14,000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元之间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特殊价格在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到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10,000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元之间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最多可有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25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个可能的附加选择，价格在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4000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元之间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经销商给出的最大折扣为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楷体_GB2312"/>
              </a:rPr>
              <a:t>25%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楷体_GB231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边界值测试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思考：边界值测试只测边界值吗？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边界值测试范围：</a:t>
            </a:r>
          </a:p>
          <a:p>
            <a:pPr lvl="2" eaLnBrk="1" hangingPunct="1"/>
            <a:r>
              <a:rPr lang="zh-CN" altLang="en-US" smtClean="0">
                <a:latin typeface="黑体" pitchFamily="49" charset="-122"/>
                <a:ea typeface="黑体" pitchFamily="49" charset="-122"/>
                <a:cs typeface="楷体_GB2312" pitchFamily="49" charset="-122"/>
              </a:rPr>
              <a:t>下界、上界；</a:t>
            </a:r>
          </a:p>
          <a:p>
            <a:pPr lvl="2" eaLnBrk="1" hangingPunct="1"/>
            <a:r>
              <a:rPr lang="zh-CN" altLang="en-US" smtClean="0">
                <a:latin typeface="黑体" pitchFamily="49" charset="-122"/>
                <a:ea typeface="黑体" pitchFamily="49" charset="-122"/>
                <a:cs typeface="楷体_GB2312" pitchFamily="49" charset="-122"/>
              </a:rPr>
              <a:t>下界</a:t>
            </a:r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楷体_GB2312" pitchFamily="49" charset="-122"/>
              </a:rPr>
              <a:t>减一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楷体_GB2312" pitchFamily="49" charset="-122"/>
              </a:rPr>
              <a:t>、下界</a:t>
            </a:r>
            <a:r>
              <a:rPr lang="zh-CN" altLang="en-US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楷体_GB2312" pitchFamily="49" charset="-122"/>
              </a:rPr>
              <a:t>加一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楷体_GB2312" pitchFamily="49" charset="-122"/>
              </a:rPr>
              <a:t>；</a:t>
            </a:r>
          </a:p>
          <a:p>
            <a:pPr lvl="2" eaLnBrk="1" hangingPunct="1"/>
            <a:r>
              <a:rPr lang="zh-CN" altLang="en-US" smtClean="0">
                <a:latin typeface="黑体" pitchFamily="49" charset="-122"/>
                <a:ea typeface="黑体" pitchFamily="49" charset="-122"/>
                <a:cs typeface="楷体_GB2312" pitchFamily="49" charset="-122"/>
              </a:rPr>
              <a:t>上界减一、上界加一。</a:t>
            </a:r>
          </a:p>
          <a:p>
            <a:pPr marL="358775"/>
            <a:endParaRPr lang="zh-CN" altLang="en-US" smtClean="0"/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8A49B3C-943D-4327-B6AE-DDF918AC737D}" type="slidenum">
              <a:rPr lang="en-US" altLang="zh-CN" smtClean="0">
                <a:latin typeface="Arial" pitchFamily="34" charset="0"/>
              </a:rPr>
              <a:pPr/>
              <a:t>51</a:t>
            </a:fld>
            <a:endParaRPr lang="en-US" altLang="zh-CN" smtClean="0">
              <a:latin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429000"/>
            <a:ext cx="87534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95288" y="4724400"/>
            <a:ext cx="1928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rbel" pitchFamily="34" charset="0"/>
              </a:rPr>
              <a:t>LB</a:t>
            </a:r>
            <a:r>
              <a:rPr lang="zh-CN" altLang="en-US" sz="2400" b="1">
                <a:solidFill>
                  <a:srgbClr val="FF0000"/>
                </a:solidFill>
                <a:latin typeface="Corbel" pitchFamily="34" charset="0"/>
              </a:rPr>
              <a:t>：下界</a:t>
            </a:r>
            <a:endParaRPr lang="en-US" altLang="zh-CN" sz="2400" b="1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Corbel" pitchFamily="34" charset="0"/>
              </a:rPr>
              <a:t>UB</a:t>
            </a:r>
            <a:r>
              <a:rPr lang="zh-CN" altLang="en-US" sz="2400" b="1">
                <a:solidFill>
                  <a:srgbClr val="FF0000"/>
                </a:solidFill>
                <a:latin typeface="Corbel" pitchFamily="34" charset="0"/>
              </a:rPr>
              <a:t>：上界</a:t>
            </a:r>
          </a:p>
        </p:txBody>
      </p:sp>
    </p:spTree>
    <p:extLst>
      <p:ext uri="{BB962C8B-B14F-4D97-AF65-F5344CB8AC3E}">
        <p14:creationId xmlns:p14="http://schemas.microsoft.com/office/powerpoint/2010/main" val="3870886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黑盒测试技术概述</a:t>
            </a:r>
            <a:endParaRPr lang="en-US" altLang="zh-CN" smtClean="0"/>
          </a:p>
          <a:p>
            <a:r>
              <a:rPr lang="zh-CN" altLang="en-US" smtClean="0"/>
              <a:t>等价类测试</a:t>
            </a:r>
            <a:endParaRPr lang="en-US" altLang="zh-CN" smtClean="0"/>
          </a:p>
          <a:p>
            <a:r>
              <a:rPr lang="zh-CN" altLang="en-US" smtClean="0"/>
              <a:t>边界值测试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健壮性测试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20000"/>
              </a:lnSpc>
            </a:pPr>
            <a:r>
              <a:rPr lang="zh-CN" altLang="en-US" dirty="0"/>
              <a:t>边界值测试通常直接应用于</a:t>
            </a:r>
            <a:r>
              <a:rPr lang="zh-CN" altLang="en-US" dirty="0">
                <a:solidFill>
                  <a:srgbClr val="FF0000"/>
                </a:solidFill>
              </a:rPr>
              <a:t>健壮（容错）性测试</a:t>
            </a:r>
            <a:r>
              <a:rPr lang="zh-CN" altLang="en-US" dirty="0"/>
              <a:t>，最有意义的部分不是输入，而是</a:t>
            </a:r>
            <a:r>
              <a:rPr lang="zh-CN" altLang="en-US" dirty="0">
                <a:solidFill>
                  <a:srgbClr val="0000FF"/>
                </a:solidFill>
              </a:rPr>
              <a:t>预期的输出</a:t>
            </a:r>
            <a:r>
              <a:rPr lang="zh-CN" altLang="en-US" dirty="0"/>
              <a:t>，观察对例外情况如何处理。</a:t>
            </a:r>
            <a:endParaRPr lang="en-US" altLang="zh-CN" dirty="0" smtClean="0"/>
          </a:p>
          <a:p>
            <a:pPr marL="358775">
              <a:lnSpc>
                <a:spcPct val="120000"/>
              </a:lnSpc>
            </a:pPr>
            <a:r>
              <a:rPr lang="zh-CN" altLang="en-US" dirty="0" smtClean="0"/>
              <a:t>健壮性是指在</a:t>
            </a:r>
            <a:r>
              <a:rPr lang="zh-CN" altLang="en-US" dirty="0" smtClean="0">
                <a:solidFill>
                  <a:srgbClr val="FF0000"/>
                </a:solidFill>
              </a:rPr>
              <a:t>异常情况</a:t>
            </a:r>
            <a:r>
              <a:rPr lang="zh-CN" altLang="en-US" dirty="0" smtClean="0"/>
              <a:t>下，软件还能正常运行的能力。 </a:t>
            </a:r>
          </a:p>
          <a:p>
            <a:pPr marL="358775">
              <a:lnSpc>
                <a:spcPct val="120000"/>
              </a:lnSpc>
            </a:pPr>
            <a:r>
              <a:rPr lang="zh-CN" altLang="en-US" dirty="0" smtClean="0"/>
              <a:t>健壮性有两层含义： 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容错能力 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恢复能力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健壮性测试的基本思想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健壮性测试是边界值分析的一种简单扩展，除了使用</a:t>
            </a:r>
            <a:r>
              <a:rPr lang="zh-CN" altLang="en-US" dirty="0" smtClean="0">
                <a:solidFill>
                  <a:srgbClr val="A50021"/>
                </a:solidFill>
              </a:rPr>
              <a:t>五个边界值</a:t>
            </a:r>
            <a:r>
              <a:rPr lang="zh-CN" altLang="en-US" dirty="0" smtClean="0"/>
              <a:t>分析取值，还要过采用</a:t>
            </a:r>
            <a:r>
              <a:rPr lang="en-US" altLang="zh-CN" dirty="0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一个</a:t>
            </a: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略超过最大值</a:t>
            </a:r>
            <a:r>
              <a:rPr lang="en-US" altLang="zh-CN" b="1" dirty="0" smtClean="0">
                <a:solidFill>
                  <a:srgbClr val="0000FF"/>
                </a:solidFill>
                <a:cs typeface="楷体_GB2312" pitchFamily="49" charset="-122"/>
              </a:rPr>
              <a:t>(max+)</a:t>
            </a:r>
            <a:r>
              <a:rPr lang="zh-CN" altLang="en-US" dirty="0" smtClean="0">
                <a:cs typeface="楷体_GB2312" pitchFamily="49" charset="-122"/>
              </a:rPr>
              <a:t>的取值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一个</a:t>
            </a: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略小于最小值</a:t>
            </a:r>
            <a:r>
              <a:rPr lang="en-US" altLang="zh-CN" b="1" dirty="0" smtClean="0">
                <a:solidFill>
                  <a:srgbClr val="0000FF"/>
                </a:solidFill>
                <a:cs typeface="楷体_GB2312" pitchFamily="49" charset="-122"/>
              </a:rPr>
              <a:t>(min-)</a:t>
            </a:r>
            <a:r>
              <a:rPr lang="zh-CN" altLang="en-US" dirty="0" smtClean="0">
                <a:cs typeface="楷体_GB2312" pitchFamily="49" charset="-122"/>
              </a:rPr>
              <a:t>的取值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两个变量函数的健壮性测试用例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90600" y="1599800"/>
            <a:ext cx="7239000" cy="4420000"/>
            <a:chOff x="346" y="366"/>
            <a:chExt cx="4763" cy="3089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6" y="366"/>
              <a:ext cx="4763" cy="3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1" y="935"/>
              <a:ext cx="45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ˎ̥"/>
                  <a:cs typeface="ˎ̥"/>
                </a:rPr>
                <a:t>X2</a:t>
              </a:r>
              <a:endParaRPr lang="en-US" altLang="zh-CN">
                <a:ea typeface="ˎ̥"/>
                <a:cs typeface="ˎ̥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健壮性测试的讨论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健壮性测试最有意思的部分不是输入而是</a:t>
            </a:r>
            <a:r>
              <a:rPr lang="zh-CN" altLang="en-US" smtClean="0">
                <a:solidFill>
                  <a:srgbClr val="0000FF"/>
                </a:solidFill>
              </a:rPr>
              <a:t>预期的输出</a:t>
            </a:r>
            <a:r>
              <a:rPr lang="zh-CN" altLang="en-US" smtClean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健壮性测试的主要价值是观察</a:t>
            </a:r>
            <a:r>
              <a:rPr lang="zh-CN" altLang="en-US" smtClean="0">
                <a:solidFill>
                  <a:srgbClr val="0000FF"/>
                </a:solidFill>
              </a:rPr>
              <a:t>异常情况的处理</a:t>
            </a:r>
            <a:r>
              <a:rPr lang="zh-CN" altLang="en-US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软件质量要素的衡量标准：软件的容错性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软件容错性的度量</a:t>
            </a:r>
            <a:r>
              <a:rPr lang="en-US" altLang="zh-CN" smtClean="0">
                <a:cs typeface="楷体_GB2312" pitchFamily="49" charset="-122"/>
              </a:rPr>
              <a:t>:</a:t>
            </a:r>
            <a:r>
              <a:rPr lang="zh-CN" altLang="en-US" smtClean="0">
                <a:cs typeface="楷体_GB2312" pitchFamily="49" charset="-122"/>
              </a:rPr>
              <a:t>从非法输入中恢复 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150938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3333FF"/>
                </a:solidFill>
                <a:ea typeface="黑体" pitchFamily="49" charset="-122"/>
              </a:rPr>
              <a:t>健壮性测试的测试用例个数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6538" y="3027363"/>
            <a:ext cx="4772025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9933"/>
              </a:buClr>
              <a:buSzPct val="120000"/>
              <a:buFont typeface="Wingdings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eʩ"/>
                <a:ea typeface="΄А"/>
                <a:cs typeface="΄А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eʩ"/>
                <a:ea typeface="华文行楷" pitchFamily="2" charset="-122"/>
              </a:rPr>
              <a:t>一个变量个数为</a:t>
            </a:r>
            <a:r>
              <a:rPr lang="en-US" altLang="zh-CN" sz="3200" b="1">
                <a:solidFill>
                  <a:srgbClr val="0000FF"/>
                </a:solidFill>
                <a:latin typeface="eʩ"/>
                <a:ea typeface="΄А"/>
                <a:cs typeface="΄А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eʩ"/>
                <a:ea typeface="华文行楷" pitchFamily="2" charset="-122"/>
              </a:rPr>
              <a:t>的函数的健壮性测试会产生多少个测试用例？</a:t>
            </a:r>
            <a:endParaRPr lang="zh-CN" altLang="en-US" sz="3200"/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755650" y="2735263"/>
            <a:ext cx="723900" cy="9382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6069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6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</a:rPr>
              <a:t>?</a:t>
            </a:r>
            <a:endParaRPr lang="zh-CN" altLang="en-US" sz="60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8125" y="3022600"/>
            <a:ext cx="1768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9933FF"/>
                </a:solidFill>
                <a:latin typeface="Times New Roman" pitchFamily="18" charset="0"/>
                <a:ea typeface="幼圆" pitchFamily="49" charset="-122"/>
              </a:rPr>
              <a:t>思考：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/>
      <p:bldP spid="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最坏情况测试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最坏情况测试的基本思想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边界值测试分析采用了可靠性理论的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单缺陷假设</a:t>
            </a:r>
            <a:r>
              <a:rPr lang="zh-CN" altLang="en-US" dirty="0" smtClean="0">
                <a:cs typeface="楷体_GB2312" pitchFamily="49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最坏情况测试拒绝这种假设，关心当</a:t>
            </a:r>
            <a:r>
              <a:rPr lang="zh-CN" altLang="en-US" b="1" dirty="0" smtClean="0">
                <a:solidFill>
                  <a:srgbClr val="FF0000"/>
                </a:solidFill>
                <a:cs typeface="楷体_GB2312" pitchFamily="49" charset="-122"/>
              </a:rPr>
              <a:t>多个变量取极值</a:t>
            </a:r>
            <a:r>
              <a:rPr lang="zh-CN" altLang="en-US" dirty="0" smtClean="0">
                <a:cs typeface="楷体_GB2312" pitchFamily="49" charset="-122"/>
              </a:rPr>
              <a:t>时会出现什么情况？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最坏情况测试用例设计方法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对每一个变量首先进行包含最小值、略高于最小值、正常值、略低于最大值、最大值</a:t>
            </a:r>
            <a:r>
              <a:rPr lang="zh-CN" altLang="en-US" dirty="0" smtClean="0">
                <a:solidFill>
                  <a:srgbClr val="0000FF"/>
                </a:solidFill>
              </a:rPr>
              <a:t>五个元素集合</a:t>
            </a:r>
            <a:r>
              <a:rPr lang="zh-CN" altLang="en-US" dirty="0" smtClean="0"/>
              <a:t>的测试，然后</a:t>
            </a:r>
            <a:r>
              <a:rPr lang="zh-CN" altLang="en-US" dirty="0" smtClean="0">
                <a:solidFill>
                  <a:srgbClr val="FF0000"/>
                </a:solidFill>
              </a:rPr>
              <a:t>对这些集合进行笛卡尔积计算，以生成测试用例</a:t>
            </a:r>
            <a:r>
              <a:rPr lang="zh-CN" altLang="en-US" dirty="0" smtClean="0"/>
              <a:t>。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一个变量个数为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的函数的最坏情况测试会产生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个测试用例。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黑盒测试的原理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黑盒测试的原理如下图所示：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D47585D-B41A-46B3-B14F-DA4EDCAFCEE1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36925" y="3003550"/>
            <a:ext cx="2743200" cy="998538"/>
            <a:chOff x="0" y="0"/>
            <a:chExt cx="1544" cy="599"/>
          </a:xfrm>
        </p:grpSpPr>
        <p:pic>
          <p:nvPicPr>
            <p:cNvPr id="9250" name="矩形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544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51" name="Text Box 5"/>
            <p:cNvSpPr txBox="1">
              <a:spLocks noChangeArrowheads="1"/>
            </p:cNvSpPr>
            <p:nvPr/>
          </p:nvSpPr>
          <p:spPr bwMode="auto">
            <a:xfrm>
              <a:off x="75" y="76"/>
              <a:ext cx="13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FFFFFF"/>
                  </a:solidFill>
                  <a:latin typeface="Corbel" pitchFamily="34" charset="0"/>
                </a:rPr>
                <a:t>被测单元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00438" y="2740025"/>
            <a:ext cx="1235075" cy="557213"/>
            <a:chOff x="0" y="0"/>
            <a:chExt cx="695" cy="334"/>
          </a:xfrm>
        </p:grpSpPr>
        <p:pic>
          <p:nvPicPr>
            <p:cNvPr id="9248" name="矩形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695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9" name="Text Box 8"/>
            <p:cNvSpPr txBox="1">
              <a:spLocks noChangeArrowheads="1"/>
            </p:cNvSpPr>
            <p:nvPr/>
          </p:nvSpPr>
          <p:spPr bwMode="auto">
            <a:xfrm>
              <a:off x="56" y="54"/>
              <a:ext cx="58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输入接口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545013" y="2740025"/>
            <a:ext cx="1390650" cy="557213"/>
            <a:chOff x="0" y="0"/>
            <a:chExt cx="783" cy="334"/>
          </a:xfrm>
        </p:grpSpPr>
        <p:pic>
          <p:nvPicPr>
            <p:cNvPr id="9246" name="矩形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78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7" name="Text Box 11"/>
            <p:cNvSpPr txBox="1">
              <a:spLocks noChangeArrowheads="1"/>
            </p:cNvSpPr>
            <p:nvPr/>
          </p:nvSpPr>
          <p:spPr bwMode="auto">
            <a:xfrm>
              <a:off x="53" y="54"/>
              <a:ext cx="67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输出接口</a:t>
              </a:r>
              <a:endParaRPr lang="zh-CN" altLang="en-US" sz="1600" i="0">
                <a:solidFill>
                  <a:srgbClr val="000000"/>
                </a:solidFill>
                <a:latin typeface="Corbel" pitchFamily="34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990600" y="1733550"/>
            <a:ext cx="1704975" cy="1000125"/>
            <a:chOff x="0" y="0"/>
            <a:chExt cx="960" cy="599"/>
          </a:xfrm>
        </p:grpSpPr>
        <p:pic>
          <p:nvPicPr>
            <p:cNvPr id="9244" name="矩形 10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6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5" name="Text Box 14"/>
            <p:cNvSpPr txBox="1">
              <a:spLocks noChangeArrowheads="1"/>
            </p:cNvSpPr>
            <p:nvPr/>
          </p:nvSpPr>
          <p:spPr bwMode="auto">
            <a:xfrm>
              <a:off x="74" y="72"/>
              <a:ext cx="8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驱动程序</a:t>
              </a:r>
            </a:p>
            <a:p>
              <a:pPr algn="ctr"/>
              <a:r>
                <a:rPr lang="en-US" altLang="zh-CN" sz="1600" b="1" i="0">
                  <a:solidFill>
                    <a:srgbClr val="000000"/>
                  </a:solidFill>
                  <a:latin typeface="Corbel" pitchFamily="34" charset="0"/>
                </a:rPr>
                <a:t>/</a:t>
              </a:r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测试员</a:t>
              </a:r>
            </a:p>
          </p:txBody>
        </p:sp>
      </p:grpSp>
      <p:cxnSp>
        <p:nvCxnSpPr>
          <p:cNvPr id="51210" name="形状 12"/>
          <p:cNvCxnSpPr>
            <a:cxnSpLocks noChangeShapeType="1"/>
            <a:endCxn id="51213" idx="1"/>
          </p:cNvCxnSpPr>
          <p:nvPr/>
        </p:nvCxnSpPr>
        <p:spPr bwMode="auto">
          <a:xfrm rot="16200000" flipH="1">
            <a:off x="2143919" y="2259807"/>
            <a:ext cx="749300" cy="1439862"/>
          </a:xfrm>
          <a:prstGeom prst="bentConnector2">
            <a:avLst/>
          </a:prstGeom>
          <a:noFill/>
          <a:ln w="38100">
            <a:solidFill>
              <a:srgbClr val="C00000"/>
            </a:solidFill>
            <a:miter lim="800000"/>
            <a:headEnd/>
            <a:tailEnd type="arrow" w="med" len="med"/>
          </a:ln>
        </p:spPr>
      </p:cxn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799138" y="4675188"/>
            <a:ext cx="1679575" cy="973137"/>
            <a:chOff x="0" y="0"/>
            <a:chExt cx="945" cy="584"/>
          </a:xfrm>
        </p:grpSpPr>
        <p:pic>
          <p:nvPicPr>
            <p:cNvPr id="9242" name="矩形 1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945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3" name="Text Box 18"/>
            <p:cNvSpPr txBox="1">
              <a:spLocks noChangeArrowheads="1"/>
            </p:cNvSpPr>
            <p:nvPr/>
          </p:nvSpPr>
          <p:spPr bwMode="auto">
            <a:xfrm>
              <a:off x="67" y="64"/>
              <a:ext cx="8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桩模块</a:t>
              </a:r>
              <a:r>
                <a:rPr lang="en-US" altLang="zh-CN" sz="1600" b="1" i="0">
                  <a:solidFill>
                    <a:srgbClr val="000000"/>
                  </a:solidFill>
                  <a:latin typeface="Corbel" pitchFamily="34" charset="0"/>
                </a:rPr>
                <a:t>A</a:t>
              </a:r>
              <a:endParaRPr lang="zh-CN" altLang="en-US" sz="1600" b="1" i="0">
                <a:solidFill>
                  <a:srgbClr val="000000"/>
                </a:solidFill>
                <a:latin typeface="Corbel" pitchFamily="34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605588" y="5199063"/>
            <a:ext cx="1670050" cy="973137"/>
            <a:chOff x="0" y="0"/>
            <a:chExt cx="940" cy="583"/>
          </a:xfrm>
        </p:grpSpPr>
        <p:pic>
          <p:nvPicPr>
            <p:cNvPr id="9240" name="矩形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0"/>
              <a:ext cx="940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1" name="Text Box 21"/>
            <p:cNvSpPr txBox="1">
              <a:spLocks noChangeArrowheads="1"/>
            </p:cNvSpPr>
            <p:nvPr/>
          </p:nvSpPr>
          <p:spPr bwMode="auto">
            <a:xfrm>
              <a:off x="63" y="64"/>
              <a:ext cx="8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600" b="1" i="0">
                  <a:solidFill>
                    <a:srgbClr val="000000"/>
                  </a:solidFill>
                  <a:latin typeface="Corbel" pitchFamily="34" charset="0"/>
                </a:rPr>
                <a:t>桩模块</a:t>
              </a:r>
              <a:r>
                <a:rPr lang="en-US" altLang="zh-CN" sz="1600" b="1" i="0">
                  <a:solidFill>
                    <a:srgbClr val="000000"/>
                  </a:solidFill>
                  <a:latin typeface="Corbel" pitchFamily="34" charset="0"/>
                </a:rPr>
                <a:t>B</a:t>
              </a:r>
              <a:endParaRPr lang="zh-CN" altLang="en-US" sz="1600" b="1" i="0">
                <a:solidFill>
                  <a:srgbClr val="000000"/>
                </a:solidFill>
                <a:latin typeface="Corbel" pitchFamily="34" charset="0"/>
              </a:endParaRPr>
            </a:p>
          </p:txBody>
        </p:sp>
      </p:grpSp>
      <p:sp>
        <p:nvSpPr>
          <p:cNvPr id="51213" name="矩形 17"/>
          <p:cNvSpPr>
            <a:spLocks noChangeArrowheads="1"/>
          </p:cNvSpPr>
          <p:nvPr/>
        </p:nvSpPr>
        <p:spPr bwMode="auto">
          <a:xfrm>
            <a:off x="3279775" y="2605088"/>
            <a:ext cx="2878138" cy="1500187"/>
          </a:xfrm>
          <a:prstGeom prst="rect">
            <a:avLst/>
          </a:prstGeom>
          <a:noFill/>
          <a:ln w="76200">
            <a:solidFill>
              <a:srgbClr val="5C992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600" i="0">
              <a:solidFill>
                <a:srgbClr val="FFFFFF"/>
              </a:solidFill>
              <a:latin typeface="Corbel" pitchFamily="34" charset="0"/>
            </a:endParaRPr>
          </a:p>
        </p:txBody>
      </p:sp>
      <p:sp>
        <p:nvSpPr>
          <p:cNvPr id="51214" name="TextBox 20"/>
          <p:cNvSpPr txBox="1">
            <a:spLocks noChangeArrowheads="1"/>
          </p:cNvSpPr>
          <p:nvPr/>
        </p:nvSpPr>
        <p:spPr bwMode="auto">
          <a:xfrm>
            <a:off x="1816100" y="2919413"/>
            <a:ext cx="960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调用</a:t>
            </a:r>
          </a:p>
        </p:txBody>
      </p:sp>
      <p:cxnSp>
        <p:nvCxnSpPr>
          <p:cNvPr id="51215" name="形状 25"/>
          <p:cNvCxnSpPr>
            <a:cxnSpLocks noChangeShapeType="1"/>
          </p:cNvCxnSpPr>
          <p:nvPr/>
        </p:nvCxnSpPr>
        <p:spPr bwMode="auto">
          <a:xfrm>
            <a:off x="2560638" y="2228850"/>
            <a:ext cx="1558925" cy="600075"/>
          </a:xfrm>
          <a:prstGeom prst="bentConnector2">
            <a:avLst/>
          </a:prstGeom>
          <a:noFill/>
          <a:ln w="28575">
            <a:solidFill>
              <a:srgbClr val="C00000"/>
            </a:solidFill>
            <a:prstDash val="sysDash"/>
            <a:miter lim="800000"/>
            <a:headEnd/>
            <a:tailEnd type="arrow" w="med" len="med"/>
          </a:ln>
        </p:spPr>
      </p:cxnSp>
      <p:cxnSp>
        <p:nvCxnSpPr>
          <p:cNvPr id="51216" name="形状 26"/>
          <p:cNvCxnSpPr>
            <a:cxnSpLocks noChangeShapeType="1"/>
          </p:cNvCxnSpPr>
          <p:nvPr/>
        </p:nvCxnSpPr>
        <p:spPr bwMode="auto">
          <a:xfrm>
            <a:off x="2560638" y="2003425"/>
            <a:ext cx="2679700" cy="825500"/>
          </a:xfrm>
          <a:prstGeom prst="bentConnector2">
            <a:avLst/>
          </a:prstGeom>
          <a:noFill/>
          <a:ln w="28575">
            <a:solidFill>
              <a:srgbClr val="C00000"/>
            </a:solidFill>
            <a:prstDash val="sysDash"/>
            <a:miter lim="800000"/>
            <a:headEnd type="arrow" w="med" len="med"/>
            <a:tailEnd/>
          </a:ln>
        </p:spPr>
      </p:cxnSp>
      <p:cxnSp>
        <p:nvCxnSpPr>
          <p:cNvPr id="51217" name="形状 32"/>
          <p:cNvCxnSpPr>
            <a:cxnSpLocks noChangeShapeType="1"/>
          </p:cNvCxnSpPr>
          <p:nvPr/>
        </p:nvCxnSpPr>
        <p:spPr bwMode="auto">
          <a:xfrm rot="10800000">
            <a:off x="1092200" y="2236788"/>
            <a:ext cx="2157413" cy="1352550"/>
          </a:xfrm>
          <a:prstGeom prst="bentConnector3">
            <a:avLst>
              <a:gd name="adj1" fmla="val 111852"/>
            </a:avLst>
          </a:prstGeom>
          <a:noFill/>
          <a:ln w="38100">
            <a:solidFill>
              <a:srgbClr val="C00000"/>
            </a:solidFill>
            <a:miter lim="800000"/>
            <a:headEnd/>
            <a:tailEnd type="arrow" w="med" len="med"/>
          </a:ln>
        </p:spPr>
      </p:cxnSp>
      <p:sp>
        <p:nvSpPr>
          <p:cNvPr id="51218" name="TextBox 37"/>
          <p:cNvSpPr txBox="1">
            <a:spLocks noChangeArrowheads="1"/>
          </p:cNvSpPr>
          <p:nvPr/>
        </p:nvSpPr>
        <p:spPr bwMode="auto">
          <a:xfrm>
            <a:off x="2160588" y="3730625"/>
            <a:ext cx="960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返回</a:t>
            </a:r>
          </a:p>
        </p:txBody>
      </p:sp>
      <p:cxnSp>
        <p:nvCxnSpPr>
          <p:cNvPr id="51219" name="形状 38"/>
          <p:cNvCxnSpPr>
            <a:cxnSpLocks noChangeShapeType="1"/>
          </p:cNvCxnSpPr>
          <p:nvPr/>
        </p:nvCxnSpPr>
        <p:spPr bwMode="auto">
          <a:xfrm>
            <a:off x="5962650" y="3524250"/>
            <a:ext cx="688975" cy="1274763"/>
          </a:xfrm>
          <a:prstGeom prst="bentConnector2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51220" name="形状 44"/>
          <p:cNvCxnSpPr>
            <a:cxnSpLocks noChangeShapeType="1"/>
          </p:cNvCxnSpPr>
          <p:nvPr/>
        </p:nvCxnSpPr>
        <p:spPr bwMode="auto">
          <a:xfrm rot="10800000">
            <a:off x="4637088" y="3902075"/>
            <a:ext cx="1208087" cy="1276350"/>
          </a:xfrm>
          <a:prstGeom prst="bentConnector2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51221" name="TextBox 49"/>
          <p:cNvSpPr txBox="1">
            <a:spLocks noChangeArrowheads="1"/>
          </p:cNvSpPr>
          <p:nvPr/>
        </p:nvSpPr>
        <p:spPr bwMode="auto">
          <a:xfrm>
            <a:off x="6238875" y="3054350"/>
            <a:ext cx="958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调用</a:t>
            </a:r>
          </a:p>
        </p:txBody>
      </p:sp>
      <p:sp>
        <p:nvSpPr>
          <p:cNvPr id="51222" name="TextBox 50"/>
          <p:cNvSpPr txBox="1">
            <a:spLocks noChangeArrowheads="1"/>
          </p:cNvSpPr>
          <p:nvPr/>
        </p:nvSpPr>
        <p:spPr bwMode="auto">
          <a:xfrm>
            <a:off x="4799013" y="4733925"/>
            <a:ext cx="958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返回</a:t>
            </a:r>
          </a:p>
        </p:txBody>
      </p:sp>
      <p:sp>
        <p:nvSpPr>
          <p:cNvPr id="51223" name="TextBox 57"/>
          <p:cNvSpPr txBox="1">
            <a:spLocks noChangeArrowheads="1"/>
          </p:cNvSpPr>
          <p:nvPr/>
        </p:nvSpPr>
        <p:spPr bwMode="auto">
          <a:xfrm>
            <a:off x="3679825" y="1628775"/>
            <a:ext cx="1919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获取输出数据</a:t>
            </a:r>
          </a:p>
        </p:txBody>
      </p:sp>
      <p:sp>
        <p:nvSpPr>
          <p:cNvPr id="51224" name="TextBox 58"/>
          <p:cNvSpPr txBox="1">
            <a:spLocks noChangeArrowheads="1"/>
          </p:cNvSpPr>
          <p:nvPr/>
        </p:nvSpPr>
        <p:spPr bwMode="auto">
          <a:xfrm>
            <a:off x="2720975" y="2228850"/>
            <a:ext cx="1917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0">
                <a:latin typeface="Corbel" pitchFamily="34" charset="0"/>
              </a:rPr>
              <a:t>输入测试数据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4" grpId="0"/>
      <p:bldP spid="51218" grpId="0"/>
      <p:bldP spid="51221" grpId="0"/>
      <p:bldP spid="51222" grpId="0"/>
      <p:bldP spid="51223" grpId="0"/>
      <p:bldP spid="512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两变量函数的最坏情况测试用例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38200" y="1600200"/>
            <a:ext cx="7543800" cy="4572000"/>
            <a:chOff x="340" y="714"/>
            <a:chExt cx="5262" cy="3449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" y="714"/>
              <a:ext cx="5262" cy="3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0" y="845"/>
              <a:ext cx="40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ˎ̥"/>
                  <a:cs typeface="ˎ̥"/>
                </a:rPr>
                <a:t>X2</a:t>
              </a:r>
              <a:endParaRPr lang="en-US" altLang="zh-CN">
                <a:ea typeface="ˎ̥"/>
                <a:cs typeface="ˎ̥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最坏情况与边界值分析的比较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基本边界值分析测试用例是最坏情况测试用例的</a:t>
            </a:r>
            <a:r>
              <a:rPr lang="zh-CN" altLang="en-US" b="1" smtClean="0">
                <a:solidFill>
                  <a:srgbClr val="FF0000"/>
                </a:solidFill>
              </a:rPr>
              <a:t>真子集</a:t>
            </a:r>
            <a:r>
              <a:rPr lang="zh-CN" altLang="en-US" smtClean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最坏情况测试显然更彻底 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最坏情况测试工作量大得多 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cs typeface="楷体_GB2312" pitchFamily="49" charset="-122"/>
              </a:rPr>
              <a:t>n</a:t>
            </a:r>
            <a:r>
              <a:rPr lang="zh-CN" altLang="en-US" smtClean="0">
                <a:cs typeface="楷体_GB2312" pitchFamily="49" charset="-122"/>
              </a:rPr>
              <a:t>变量函数的最坏情况测试会产生</a:t>
            </a: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5</a:t>
            </a:r>
            <a:r>
              <a:rPr lang="en-US" altLang="zh-CN" b="1" baseline="30000" smtClean="0">
                <a:solidFill>
                  <a:srgbClr val="FF0000"/>
                </a:solidFill>
                <a:cs typeface="楷体_GB2312" pitchFamily="49" charset="-122"/>
              </a:rPr>
              <a:t>n</a:t>
            </a:r>
            <a:r>
              <a:rPr lang="zh-CN" altLang="en-US" smtClean="0">
                <a:cs typeface="楷体_GB2312" pitchFamily="49" charset="-122"/>
              </a:rPr>
              <a:t>个测试用例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边界值分析只产生</a:t>
            </a: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4n+1</a:t>
            </a:r>
            <a:r>
              <a:rPr lang="zh-CN" altLang="en-US" smtClean="0">
                <a:cs typeface="楷体_GB2312" pitchFamily="49" charset="-122"/>
              </a:rPr>
              <a:t>个测试用例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最坏情况测试举例一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三角形问题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三条边</a:t>
            </a:r>
            <a:r>
              <a:rPr lang="en-US" altLang="zh-CN" smtClean="0">
                <a:cs typeface="楷体_GB2312" pitchFamily="49" charset="-122"/>
              </a:rPr>
              <a:t>a,b,c</a:t>
            </a:r>
            <a:r>
              <a:rPr lang="zh-CN" altLang="en-US" smtClean="0">
                <a:cs typeface="楷体_GB2312" pitchFamily="49" charset="-122"/>
              </a:rPr>
              <a:t>取整数值，且各边的取值范围是：</a:t>
            </a:r>
            <a:r>
              <a:rPr lang="en-US" altLang="zh-CN" smtClean="0">
                <a:cs typeface="楷体_GB2312" pitchFamily="49" charset="-122"/>
              </a:rPr>
              <a:t>[1</a:t>
            </a:r>
            <a:r>
              <a:rPr lang="zh-CN" altLang="en-US" smtClean="0">
                <a:cs typeface="楷体_GB2312" pitchFamily="49" charset="-122"/>
              </a:rPr>
              <a:t>，</a:t>
            </a:r>
            <a:r>
              <a:rPr lang="en-US" altLang="zh-CN" smtClean="0">
                <a:cs typeface="楷体_GB2312" pitchFamily="49" charset="-122"/>
              </a:rPr>
              <a:t>200] 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最坏情况测试用例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每条边的取值：</a:t>
            </a:r>
            <a:r>
              <a:rPr lang="en-US" altLang="zh-CN" smtClean="0">
                <a:cs typeface="楷体_GB2312" pitchFamily="49" charset="-122"/>
              </a:rPr>
              <a:t>1, 2, 100, 199, 200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测试用例数目：</a:t>
            </a: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5</a:t>
            </a:r>
            <a:r>
              <a:rPr lang="en-US" altLang="zh-CN" b="1" baseline="30000" smtClean="0">
                <a:solidFill>
                  <a:srgbClr val="FF0000"/>
                </a:solidFill>
                <a:cs typeface="楷体_GB2312" pitchFamily="49" charset="-122"/>
              </a:rPr>
              <a:t>n</a:t>
            </a:r>
            <a:r>
              <a:rPr lang="en-US" altLang="zh-CN" smtClean="0">
                <a:cs typeface="楷体_GB2312" pitchFamily="49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</a:rPr>
              <a:t>三角形问题</a:t>
            </a:r>
            <a:r>
              <a:rPr lang="en-US" altLang="zh-CN" smtClean="0">
                <a:cs typeface="楷体_GB2312" pitchFamily="49" charset="-122"/>
              </a:rPr>
              <a:t>(n=3) </a:t>
            </a:r>
            <a:r>
              <a:rPr lang="zh-CN" altLang="en-US" smtClean="0">
                <a:cs typeface="楷体_GB2312" pitchFamily="49" charset="-122"/>
              </a:rPr>
              <a:t>：用例数为</a:t>
            </a:r>
            <a:r>
              <a:rPr lang="en-US" altLang="zh-CN" b="1" smtClean="0">
                <a:solidFill>
                  <a:srgbClr val="FF0000"/>
                </a:solidFill>
                <a:cs typeface="楷体_GB2312" pitchFamily="49" charset="-122"/>
              </a:rPr>
              <a:t>125 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最坏情况测试举例二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NextDate</a:t>
            </a:r>
            <a:r>
              <a:rPr lang="zh-CN" altLang="en-US" sz="2800" dirty="0" smtClean="0">
                <a:solidFill>
                  <a:srgbClr val="FF0000"/>
                </a:solidFill>
              </a:rPr>
              <a:t>的测试用例 </a:t>
            </a:r>
          </a:p>
          <a:p>
            <a:pPr marL="360000" lvl="1" indent="-342900">
              <a:lnSpc>
                <a:spcPct val="110000"/>
              </a:lnSpc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  <a:cs typeface="+mn-cs"/>
              </a:rPr>
              <a:t>输入条件 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cs typeface="楷体_GB2312" pitchFamily="49" charset="-122"/>
              </a:rPr>
              <a:t>1≤</a:t>
            </a:r>
            <a:r>
              <a:rPr lang="zh-CN" altLang="en-US" dirty="0" smtClean="0">
                <a:cs typeface="楷体_GB2312" pitchFamily="49" charset="-122"/>
              </a:rPr>
              <a:t>月份≤</a:t>
            </a:r>
            <a:r>
              <a:rPr lang="en-US" altLang="zh-CN" dirty="0" smtClean="0">
                <a:cs typeface="楷体_GB2312" pitchFamily="49" charset="-122"/>
              </a:rPr>
              <a:t>12 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cs typeface="楷体_GB2312" pitchFamily="49" charset="-122"/>
              </a:rPr>
              <a:t>1≤</a:t>
            </a:r>
            <a:r>
              <a:rPr lang="zh-CN" altLang="en-US" dirty="0" smtClean="0">
                <a:cs typeface="楷体_GB2312" pitchFamily="49" charset="-122"/>
              </a:rPr>
              <a:t>日期≤</a:t>
            </a:r>
            <a:r>
              <a:rPr lang="en-US" altLang="zh-CN" dirty="0" smtClean="0">
                <a:cs typeface="楷体_GB2312" pitchFamily="49" charset="-122"/>
              </a:rPr>
              <a:t>31 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cs typeface="楷体_GB2312" pitchFamily="49" charset="-122"/>
              </a:rPr>
              <a:t>1812 ≤</a:t>
            </a:r>
            <a:r>
              <a:rPr lang="zh-CN" altLang="en-US" dirty="0" smtClean="0">
                <a:cs typeface="楷体_GB2312" pitchFamily="49" charset="-122"/>
              </a:rPr>
              <a:t>年≤</a:t>
            </a:r>
            <a:r>
              <a:rPr lang="en-US" altLang="zh-CN" dirty="0" smtClean="0">
                <a:cs typeface="楷体_GB2312" pitchFamily="49" charset="-122"/>
              </a:rPr>
              <a:t>2017 </a:t>
            </a:r>
          </a:p>
          <a:p>
            <a:pPr marL="360000" lvl="1" indent="-342900">
              <a:lnSpc>
                <a:spcPct val="110000"/>
              </a:lnSpc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  <a:cs typeface="+mn-cs"/>
              </a:rPr>
              <a:t>最坏情况测试用例设计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月份取值：</a:t>
            </a:r>
            <a:r>
              <a:rPr lang="en-US" altLang="zh-CN" dirty="0" smtClean="0">
                <a:cs typeface="楷体_GB2312" pitchFamily="49" charset="-122"/>
              </a:rPr>
              <a:t>1, 2, 6, 11, 12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日期取值：</a:t>
            </a:r>
            <a:r>
              <a:rPr lang="en-US" altLang="zh-CN" dirty="0" smtClean="0">
                <a:cs typeface="楷体_GB2312" pitchFamily="49" charset="-122"/>
              </a:rPr>
              <a:t>1, 2, 15, 30, 31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cs typeface="楷体_GB2312" pitchFamily="49" charset="-122"/>
              </a:rPr>
              <a:t>年取值：</a:t>
            </a:r>
            <a:r>
              <a:rPr lang="en-US" altLang="zh-CN" dirty="0" smtClean="0">
                <a:cs typeface="楷体_GB2312" pitchFamily="49" charset="-122"/>
              </a:rPr>
              <a:t>1812, 1813, 1912, 2016, 2017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健壮最坏情况测试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对每一个变量，首先进行包含</a:t>
            </a:r>
            <a:r>
              <a:rPr lang="zh-CN" altLang="en-US" dirty="0" smtClean="0">
                <a:solidFill>
                  <a:srgbClr val="0000FF"/>
                </a:solidFill>
              </a:rPr>
              <a:t>最小值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略高于最小值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正常值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略低于最大值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最大值</a:t>
            </a:r>
            <a:r>
              <a:rPr lang="zh-CN" altLang="en-US" dirty="0" smtClean="0"/>
              <a:t>五个元素集合的测试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还要采用一个</a:t>
            </a:r>
            <a:r>
              <a:rPr lang="zh-CN" altLang="en-US" dirty="0" smtClean="0">
                <a:solidFill>
                  <a:srgbClr val="FF0000"/>
                </a:solidFill>
              </a:rPr>
              <a:t>略超过最大值</a:t>
            </a:r>
            <a:r>
              <a:rPr lang="zh-CN" altLang="en-US" dirty="0" smtClean="0"/>
              <a:t>的取值，以及一个</a:t>
            </a:r>
            <a:r>
              <a:rPr lang="zh-CN" altLang="en-US" dirty="0" smtClean="0">
                <a:solidFill>
                  <a:srgbClr val="FF0000"/>
                </a:solidFill>
              </a:rPr>
              <a:t>略小于最小值</a:t>
            </a:r>
            <a:r>
              <a:rPr lang="zh-CN" altLang="en-US" dirty="0" smtClean="0"/>
              <a:t>的取值。然后对这些集合进行</a:t>
            </a:r>
            <a:r>
              <a:rPr lang="zh-CN" altLang="en-US" dirty="0" smtClean="0">
                <a:solidFill>
                  <a:srgbClr val="0000FF"/>
                </a:solidFill>
              </a:rPr>
              <a:t>笛卡尔积计算</a:t>
            </a:r>
            <a:r>
              <a:rPr lang="zh-CN" altLang="en-US" dirty="0" smtClean="0"/>
              <a:t>以生成测试用例。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健壮性测试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两变量函数的健壮最坏情况测试用例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467600" cy="445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本周讨论课安排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跟指导教师讨论，讨论内容包括：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项目进展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项目遇到的困难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进度安排是否合理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/>
              <a:t>带</a:t>
            </a:r>
            <a:r>
              <a:rPr lang="zh-CN" altLang="en-US" dirty="0" smtClean="0"/>
              <a:t>着笔记本演示目前所做进展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准备若干问题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5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外部</a:t>
            </a:r>
            <a:r>
              <a:rPr lang="zh-CN" altLang="en-US" b="1" smtClean="0">
                <a:solidFill>
                  <a:srgbClr val="FF0000"/>
                </a:solidFill>
              </a:rPr>
              <a:t>功能</a:t>
            </a:r>
            <a:r>
              <a:rPr lang="zh-CN" altLang="en-US" smtClean="0"/>
              <a:t>测试，关键在于设计出</a:t>
            </a:r>
            <a:r>
              <a:rPr lang="zh-CN" altLang="en-US" smtClean="0">
                <a:solidFill>
                  <a:srgbClr val="0000FF"/>
                </a:solidFill>
              </a:rPr>
              <a:t>有效的测试数据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8775"/>
            <a:r>
              <a:rPr lang="zh-CN" altLang="en-US" smtClean="0"/>
              <a:t>三类测试数据：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正常数据</a:t>
            </a:r>
            <a:r>
              <a:rPr lang="en-US" altLang="zh-CN" smtClean="0">
                <a:cs typeface="楷体_GB2312" pitchFamily="49" charset="-122"/>
              </a:rPr>
              <a:t>——</a:t>
            </a:r>
            <a:r>
              <a:rPr lang="zh-CN" altLang="en-US" smtClean="0">
                <a:cs typeface="楷体_GB2312" pitchFamily="49" charset="-122"/>
              </a:rPr>
              <a:t>在用户需求范围内的、具有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代表性</a:t>
            </a:r>
            <a:r>
              <a:rPr lang="zh-CN" altLang="en-US" smtClean="0">
                <a:cs typeface="楷体_GB2312" pitchFamily="49" charset="-122"/>
              </a:rPr>
              <a:t>的测试数据，目的是检验系统的正常处理功能如何。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边缘数据</a:t>
            </a:r>
            <a:r>
              <a:rPr lang="en-US" altLang="zh-CN" smtClean="0">
                <a:cs typeface="楷体_GB2312" pitchFamily="49" charset="-122"/>
              </a:rPr>
              <a:t>——</a:t>
            </a:r>
            <a:r>
              <a:rPr lang="zh-CN" altLang="en-US" smtClean="0">
                <a:cs typeface="楷体_GB2312" pitchFamily="49" charset="-122"/>
              </a:rPr>
              <a:t>界于正常数据和错误数据之间的数据，目的是检验系统处理能力的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极限情况</a:t>
            </a:r>
            <a:r>
              <a:rPr lang="zh-CN" altLang="en-US" smtClean="0">
                <a:cs typeface="楷体_GB2312" pitchFamily="49" charset="-122"/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错误数据</a:t>
            </a:r>
            <a:r>
              <a:rPr lang="en-US" altLang="zh-CN" smtClean="0">
                <a:cs typeface="楷体_GB2312" pitchFamily="49" charset="-122"/>
              </a:rPr>
              <a:t>——</a:t>
            </a:r>
            <a:r>
              <a:rPr lang="zh-CN" altLang="en-US" smtClean="0">
                <a:cs typeface="楷体_GB2312" pitchFamily="49" charset="-122"/>
              </a:rPr>
              <a:t>与系统输入规范不符的数据，以及凡是可能引发异常的数据，目的是检测输入筛选、错误处理等程序分支。</a:t>
            </a:r>
          </a:p>
          <a:p>
            <a:pPr marL="358775"/>
            <a:endParaRPr lang="zh-CN" altLang="en-US" smtClean="0"/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C5FDB83-244A-4F3F-AC72-0B87174DE5AB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mtClean="0"/>
              <a:t>黑盒测试</a:t>
            </a:r>
            <a:r>
              <a:rPr lang="zh-CN" altLang="en-US" smtClean="0">
                <a:solidFill>
                  <a:srgbClr val="FF0000"/>
                </a:solidFill>
              </a:rPr>
              <a:t>与软件如何实现无关</a:t>
            </a:r>
            <a:r>
              <a:rPr lang="zh-CN" altLang="en-US" smtClean="0"/>
              <a:t>，如果实现发生变化，黑盒测试用例仍然可用（可重用性，面向回归测试）</a:t>
            </a:r>
            <a:endParaRPr lang="en-US" altLang="zh-CN" smtClean="0"/>
          </a:p>
          <a:p>
            <a:pPr lvl="1">
              <a:spcBef>
                <a:spcPts val="1200"/>
              </a:spcBef>
            </a:pPr>
            <a:r>
              <a:rPr lang="zh-CN" altLang="en-US" smtClean="0"/>
              <a:t>例如：一模块实现对学生考试成绩的</a:t>
            </a:r>
            <a:r>
              <a:rPr lang="zh-CN" altLang="en-US" b="1" smtClean="0">
                <a:solidFill>
                  <a:srgbClr val="0000FF"/>
                </a:solidFill>
              </a:rPr>
              <a:t>排序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/>
              <a:t>可以使用</a:t>
            </a:r>
            <a:r>
              <a:rPr lang="zh-CN" altLang="en-US" smtClean="0">
                <a:solidFill>
                  <a:srgbClr val="0000FF"/>
                </a:solidFill>
              </a:rPr>
              <a:t>冒泡法</a:t>
            </a:r>
            <a:r>
              <a:rPr lang="zh-CN" altLang="en-US" smtClean="0"/>
              <a:t>排序、</a:t>
            </a:r>
            <a:r>
              <a:rPr lang="zh-CN" altLang="en-US" smtClean="0">
                <a:solidFill>
                  <a:srgbClr val="0000FF"/>
                </a:solidFill>
              </a:rPr>
              <a:t>交换法</a:t>
            </a:r>
            <a:r>
              <a:rPr lang="zh-CN" altLang="en-US" smtClean="0"/>
              <a:t>排序、或者</a:t>
            </a:r>
            <a:r>
              <a:rPr lang="en-US" altLang="zh-CN" smtClean="0"/>
              <a:t>....</a:t>
            </a:r>
          </a:p>
          <a:p>
            <a:pPr>
              <a:spcBef>
                <a:spcPts val="1200"/>
              </a:spcBef>
            </a:pPr>
            <a:r>
              <a:rPr lang="zh-CN" altLang="en-US" smtClean="0"/>
              <a:t>用例设计可以</a:t>
            </a:r>
            <a:r>
              <a:rPr lang="zh-CN" altLang="en-US" smtClean="0">
                <a:solidFill>
                  <a:srgbClr val="FF0000"/>
                </a:solidFill>
              </a:rPr>
              <a:t>与软件的实现同时进行</a:t>
            </a:r>
            <a:r>
              <a:rPr lang="zh-CN" altLang="en-US" smtClean="0"/>
              <a:t>，加快了软件测试与开发的速度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只能找到缺陷，</a:t>
            </a:r>
            <a:r>
              <a:rPr lang="zh-CN" altLang="en-US" smtClean="0">
                <a:solidFill>
                  <a:srgbClr val="0000FF"/>
                </a:solidFill>
              </a:rPr>
              <a:t>难以查找错误的具体原因</a:t>
            </a:r>
            <a:r>
              <a:rPr lang="zh-CN" altLang="en-US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没有</a:t>
            </a:r>
            <a:r>
              <a:rPr lang="zh-CN" altLang="en-US" smtClean="0">
                <a:solidFill>
                  <a:srgbClr val="0000FF"/>
                </a:solidFill>
              </a:rPr>
              <a:t>清晰的需求规格说明书</a:t>
            </a:r>
            <a:r>
              <a:rPr lang="zh-CN" altLang="en-US" smtClean="0"/>
              <a:t>，测试用例很难被设计。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相比白盒测试，</a:t>
            </a:r>
            <a:r>
              <a:rPr lang="zh-CN" altLang="en-US" smtClean="0">
                <a:solidFill>
                  <a:srgbClr val="0000FF"/>
                </a:solidFill>
              </a:rPr>
              <a:t>测试用例产生</a:t>
            </a:r>
            <a:r>
              <a:rPr lang="zh-CN" altLang="en-US" smtClean="0">
                <a:solidFill>
                  <a:srgbClr val="FF0000"/>
                </a:solidFill>
              </a:rPr>
              <a:t>遗漏或冗余</a:t>
            </a:r>
            <a:r>
              <a:rPr lang="zh-CN" altLang="en-US" smtClean="0"/>
              <a:t>的可能性大大增加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533415-3B63-460F-8A97-7C0A961EB4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翰子昂 PPT母版">
  <a:themeElements>
    <a:clrScheme name="翰子昂 PPT母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翰子昂 PPT母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翰子昂 PPT母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60415</TotalTime>
  <Words>4812</Words>
  <Application>Microsoft Office PowerPoint</Application>
  <PresentationFormat>全屏显示(4:3)</PresentationFormat>
  <Paragraphs>789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6" baseType="lpstr">
      <vt:lpstr>ˎ̥</vt:lpstr>
      <vt:lpstr>΄А</vt:lpstr>
      <vt:lpstr>Bodoni MT Black</vt:lpstr>
      <vt:lpstr>eʩ</vt:lpstr>
      <vt:lpstr>Futura Bk</vt:lpstr>
      <vt:lpstr>黑体</vt:lpstr>
      <vt:lpstr>华文行楷</vt:lpstr>
      <vt:lpstr>华文中宋</vt:lpstr>
      <vt:lpstr>楷体</vt:lpstr>
      <vt:lpstr>楷体_GB2312</vt:lpstr>
      <vt:lpstr>隶书</vt:lpstr>
      <vt:lpstr>宋体</vt:lpstr>
      <vt:lpstr>幼圆</vt:lpstr>
      <vt:lpstr>Arial</vt:lpstr>
      <vt:lpstr>Book Antiqua</vt:lpstr>
      <vt:lpstr>Calibri</vt:lpstr>
      <vt:lpstr>Corbel</vt:lpstr>
      <vt:lpstr>Times New Roman</vt:lpstr>
      <vt:lpstr>Wingdings</vt:lpstr>
      <vt:lpstr>翰子昂 PPT母版</vt:lpstr>
      <vt:lpstr>第7章 黑盒测试技术</vt:lpstr>
      <vt:lpstr>本章内容</vt:lpstr>
      <vt:lpstr>软件测试方法</vt:lpstr>
      <vt:lpstr>黑盒测试技术</vt:lpstr>
      <vt:lpstr>黑盒测试技术</vt:lpstr>
      <vt:lpstr>黑盒测试的原理</vt:lpstr>
      <vt:lpstr>PowerPoint 演示文稿</vt:lpstr>
      <vt:lpstr>黑盒测试的优点</vt:lpstr>
      <vt:lpstr>黑盒测试的缺点</vt:lpstr>
      <vt:lpstr>黑盒测试的特点</vt:lpstr>
      <vt:lpstr>PowerPoint 演示文稿</vt:lpstr>
      <vt:lpstr>本章内容</vt:lpstr>
      <vt:lpstr>等价类测试</vt:lpstr>
      <vt:lpstr>等价类测试</vt:lpstr>
      <vt:lpstr>什么是等价类？</vt:lpstr>
      <vt:lpstr>等价类划分法的过程</vt:lpstr>
      <vt:lpstr>有效等价类与无效等价类</vt:lpstr>
      <vt:lpstr>常用的等价类划分原则</vt:lpstr>
      <vt:lpstr>常用的等价类划分原则</vt:lpstr>
      <vt:lpstr>常用的等价类划分原则</vt:lpstr>
      <vt:lpstr>常用的等价类划分原则</vt:lpstr>
      <vt:lpstr>常用的等价类划分原则</vt:lpstr>
      <vt:lpstr>实例</vt:lpstr>
      <vt:lpstr>实例</vt:lpstr>
      <vt:lpstr>函数F的功能扩展</vt:lpstr>
      <vt:lpstr>弱一般等价类测试</vt:lpstr>
      <vt:lpstr>强一般等价类测试</vt:lpstr>
      <vt:lpstr>弱健壮等价类测试</vt:lpstr>
      <vt:lpstr>强健壮等价类测试</vt:lpstr>
      <vt:lpstr>等价类划分法示意图</vt:lpstr>
      <vt:lpstr>使用等价类设计测试用例的要点</vt:lpstr>
      <vt:lpstr>等价类测试用例设计示例</vt:lpstr>
      <vt:lpstr>PowerPoint 演示文稿</vt:lpstr>
      <vt:lpstr>PowerPoint 演示文稿</vt:lpstr>
      <vt:lpstr>等价类划分的测试运用：三角形类型</vt:lpstr>
      <vt:lpstr>等价类划分的测试运用（续）</vt:lpstr>
      <vt:lpstr>PowerPoint 演示文稿</vt:lpstr>
      <vt:lpstr>PowerPoint 演示文稿</vt:lpstr>
      <vt:lpstr>等价类划分的测试运用（续）</vt:lpstr>
      <vt:lpstr>课堂练习：划分系统的等价类并设计测试用例</vt:lpstr>
      <vt:lpstr>本章内容</vt:lpstr>
      <vt:lpstr>边界</vt:lpstr>
      <vt:lpstr>边界值测试</vt:lpstr>
      <vt:lpstr>边界值测试</vt:lpstr>
      <vt:lpstr>边界值测试</vt:lpstr>
      <vt:lpstr>边界值测试</vt:lpstr>
      <vt:lpstr>边界值测试</vt:lpstr>
      <vt:lpstr>边界值测试</vt:lpstr>
      <vt:lpstr>PowerPoint 演示文稿</vt:lpstr>
      <vt:lpstr>课堂练习：应用边界值测试设计测试用例</vt:lpstr>
      <vt:lpstr>边界值测试</vt:lpstr>
      <vt:lpstr>本章内容</vt:lpstr>
      <vt:lpstr>健壮性测试</vt:lpstr>
      <vt:lpstr>健壮性测试的基本思想</vt:lpstr>
      <vt:lpstr>健壮性测试</vt:lpstr>
      <vt:lpstr>健壮性测试的讨论</vt:lpstr>
      <vt:lpstr>健壮性测试</vt:lpstr>
      <vt:lpstr>最坏情况测试</vt:lpstr>
      <vt:lpstr>最坏情况测试用例设计方法</vt:lpstr>
      <vt:lpstr>健壮性测试</vt:lpstr>
      <vt:lpstr>最坏情况与边界值分析的比较</vt:lpstr>
      <vt:lpstr>最坏情况测试举例一</vt:lpstr>
      <vt:lpstr>最坏情况测试举例二</vt:lpstr>
      <vt:lpstr>健壮最坏情况测试</vt:lpstr>
      <vt:lpstr>健壮性测试</vt:lpstr>
      <vt:lpstr>本周讨论课安排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pc1</cp:lastModifiedBy>
  <cp:revision>3876</cp:revision>
  <cp:lastPrinted>1601-01-01T00:00:00Z</cp:lastPrinted>
  <dcterms:created xsi:type="dcterms:W3CDTF">1601-01-01T00:00:00Z</dcterms:created>
  <dcterms:modified xsi:type="dcterms:W3CDTF">2018-03-19T12:45:20Z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