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2"/>
  </p:notesMasterIdLst>
  <p:handoutMasterIdLst>
    <p:handoutMasterId r:id="rId33"/>
  </p:handoutMasterIdLst>
  <p:sldIdLst>
    <p:sldId id="256" r:id="rId2"/>
    <p:sldId id="383" r:id="rId3"/>
    <p:sldId id="384" r:id="rId4"/>
    <p:sldId id="398" r:id="rId5"/>
    <p:sldId id="389" r:id="rId6"/>
    <p:sldId id="432" r:id="rId7"/>
    <p:sldId id="402" r:id="rId8"/>
    <p:sldId id="434" r:id="rId9"/>
    <p:sldId id="435" r:id="rId10"/>
    <p:sldId id="399" r:id="rId11"/>
    <p:sldId id="443" r:id="rId12"/>
    <p:sldId id="444" r:id="rId13"/>
    <p:sldId id="436" r:id="rId14"/>
    <p:sldId id="405" r:id="rId15"/>
    <p:sldId id="406" r:id="rId16"/>
    <p:sldId id="408" r:id="rId17"/>
    <p:sldId id="409" r:id="rId18"/>
    <p:sldId id="410" r:id="rId19"/>
    <p:sldId id="430" r:id="rId20"/>
    <p:sldId id="413" r:id="rId21"/>
    <p:sldId id="414" r:id="rId22"/>
    <p:sldId id="437" r:id="rId23"/>
    <p:sldId id="415" r:id="rId24"/>
    <p:sldId id="417" r:id="rId25"/>
    <p:sldId id="418" r:id="rId26"/>
    <p:sldId id="419" r:id="rId27"/>
    <p:sldId id="420" r:id="rId28"/>
    <p:sldId id="422" r:id="rId29"/>
    <p:sldId id="431" r:id="rId30"/>
    <p:sldId id="423"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87C"/>
    <a:srgbClr val="333333"/>
    <a:srgbClr val="000000"/>
    <a:srgbClr val="FFFFFF"/>
    <a:srgbClr val="38B2B2"/>
    <a:srgbClr val="082A50"/>
    <a:srgbClr val="09315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70" autoAdjust="0"/>
    <p:restoredTop sz="86341" autoAdjust="0"/>
  </p:normalViewPr>
  <p:slideViewPr>
    <p:cSldViewPr>
      <p:cViewPr varScale="1">
        <p:scale>
          <a:sx n="127" d="100"/>
          <a:sy n="127" d="100"/>
        </p:scale>
        <p:origin x="79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248F5BC0-7489-4774-94A5-A7CC8ABD3D9A}" type="datetimeFigureOut">
              <a:rPr lang="zh-CN" altLang="en-US"/>
              <a:pPr>
                <a:defRPr/>
              </a:pPr>
              <a:t>2019/7/12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12361A1-AE6E-4D79-BEA6-4CD7D17B0D69}" type="slidenum">
              <a:rPr lang="zh-CN" altLang="en-US"/>
              <a:pPr>
                <a:defRPr/>
              </a:pPr>
              <a:t>‹#›</a:t>
            </a:fld>
            <a:endParaRPr lang="zh-CN" altLang="en-US"/>
          </a:p>
        </p:txBody>
      </p:sp>
    </p:spTree>
    <p:extLst>
      <p:ext uri="{BB962C8B-B14F-4D97-AF65-F5344CB8AC3E}">
        <p14:creationId xmlns:p14="http://schemas.microsoft.com/office/powerpoint/2010/main" val="3541881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3D737071-E003-4E21-9B4D-D615817104A7}" type="datetimeFigureOut">
              <a:rPr lang="zh-CN" altLang="en-US"/>
              <a:pPr>
                <a:defRPr/>
              </a:pPr>
              <a:t>2019/7/12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76667D6-3F09-4071-8AA9-1ED36CDDF83F}" type="slidenum">
              <a:rPr lang="zh-CN" altLang="en-US"/>
              <a:pPr>
                <a:defRPr/>
              </a:pPr>
              <a:t>‹#›</a:t>
            </a:fld>
            <a:endParaRPr lang="zh-CN" altLang="en-US"/>
          </a:p>
        </p:txBody>
      </p:sp>
    </p:spTree>
    <p:extLst>
      <p:ext uri="{BB962C8B-B14F-4D97-AF65-F5344CB8AC3E}">
        <p14:creationId xmlns:p14="http://schemas.microsoft.com/office/powerpoint/2010/main" val="194480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011950-0936-441C-A3EF-27D7803A309B}" type="slidenum">
              <a:rPr lang="zh-CN" altLang="en-US">
                <a:latin typeface="Times New Roman" panose="02020603050405020304" pitchFamily="18" charset="0"/>
              </a:rPr>
              <a:pPr>
                <a:spcBef>
                  <a:spcPct val="0"/>
                </a:spcBef>
              </a:pPr>
              <a:t>1</a:t>
            </a:fld>
            <a:endParaRPr lang="zh-CN" altLang="en-US">
              <a:latin typeface="Times New Roman" panose="02020603050405020304" pitchFamily="18" charset="0"/>
            </a:endParaRPr>
          </a:p>
        </p:txBody>
      </p:sp>
    </p:spTree>
    <p:extLst>
      <p:ext uri="{BB962C8B-B14F-4D97-AF65-F5344CB8AC3E}">
        <p14:creationId xmlns:p14="http://schemas.microsoft.com/office/powerpoint/2010/main" val="784232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41A9B8-67FE-49F8-9948-143F3A0E4331}" type="slidenum">
              <a:rPr lang="zh-CN" altLang="en-US">
                <a:latin typeface="Times New Roman" panose="02020603050405020304" pitchFamily="18" charset="0"/>
              </a:rPr>
              <a:pPr>
                <a:spcBef>
                  <a:spcPct val="0"/>
                </a:spcBef>
              </a:pPr>
              <a:t>4</a:t>
            </a:fld>
            <a:endParaRPr lang="zh-CN" altLang="en-US">
              <a:latin typeface="Times New Roman" panose="02020603050405020304" pitchFamily="18" charset="0"/>
            </a:endParaRPr>
          </a:p>
        </p:txBody>
      </p:sp>
    </p:spTree>
    <p:extLst>
      <p:ext uri="{BB962C8B-B14F-4D97-AF65-F5344CB8AC3E}">
        <p14:creationId xmlns:p14="http://schemas.microsoft.com/office/powerpoint/2010/main" val="2262078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4763"/>
            <a:ext cx="9115425"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0" name="Rectangle 28"/>
          <p:cNvSpPr>
            <a:spLocks noGrp="1" noChangeArrowheads="1"/>
          </p:cNvSpPr>
          <p:nvPr>
            <p:ph type="ctrTitle" sz="quarter"/>
          </p:nvPr>
        </p:nvSpPr>
        <p:spPr>
          <a:xfrm>
            <a:off x="1857356" y="1928802"/>
            <a:ext cx="6643734" cy="1470025"/>
          </a:xfrm>
        </p:spPr>
        <p:txBody>
          <a:bodyPr/>
          <a:lstStyle>
            <a:lvl1pPr>
              <a:defRPr sz="4800" b="1">
                <a:solidFill>
                  <a:schemeClr val="tx1"/>
                </a:solidFill>
              </a:defRPr>
            </a:lvl1pPr>
          </a:lstStyle>
          <a:p>
            <a:r>
              <a:rPr lang="zh-CN" altLang="en-US"/>
              <a:t>单击此处编辑母版标题样式</a:t>
            </a:r>
            <a:endParaRPr lang="zh-CN" altLang="en-US" dirty="0"/>
          </a:p>
        </p:txBody>
      </p:sp>
      <p:sp>
        <p:nvSpPr>
          <p:cNvPr id="3101" name="Rectangle 29"/>
          <p:cNvSpPr>
            <a:spLocks noGrp="1" noChangeArrowheads="1"/>
          </p:cNvSpPr>
          <p:nvPr>
            <p:ph type="subTitle" sz="quarter" idx="1"/>
          </p:nvPr>
        </p:nvSpPr>
        <p:spPr>
          <a:xfrm>
            <a:off x="2214546" y="4386266"/>
            <a:ext cx="5200664" cy="685808"/>
          </a:xfrm>
        </p:spPr>
        <p:txBody>
          <a:bodyPr/>
          <a:lstStyle>
            <a:lvl1pPr marL="0" indent="0">
              <a:buFont typeface="Wingdings" pitchFamily="2" charset="2"/>
              <a:buNone/>
              <a:defRPr>
                <a:solidFill>
                  <a:schemeClr val="tx1">
                    <a:lumMod val="25000"/>
                  </a:schemeClr>
                </a:solidFill>
                <a:latin typeface="宋体" pitchFamily="2" charset="-122"/>
                <a:ea typeface="宋体" pitchFamily="2" charset="-122"/>
              </a:defRPr>
            </a:lvl1pPr>
          </a:lstStyle>
          <a:p>
            <a:r>
              <a:rPr lang="zh-CN" altLang="en-US" dirty="0"/>
              <a:t>单击此处编辑母版副标题样式</a:t>
            </a:r>
            <a:endParaRPr lang="en-US" altLang="zh-CN" dirty="0"/>
          </a:p>
        </p:txBody>
      </p:sp>
      <p:sp>
        <p:nvSpPr>
          <p:cNvPr id="5" name="Rectangle 25"/>
          <p:cNvSpPr>
            <a:spLocks noGrp="1" noChangeArrowheads="1"/>
          </p:cNvSpPr>
          <p:nvPr>
            <p:ph type="dt" sz="quarter" idx="10"/>
          </p:nvPr>
        </p:nvSpPr>
        <p:spPr/>
        <p:txBody>
          <a:bodyPr/>
          <a:lstStyle>
            <a:lvl1pPr>
              <a:defRPr/>
            </a:lvl1pPr>
          </a:lstStyle>
          <a:p>
            <a:pPr>
              <a:defRPr/>
            </a:pPr>
            <a:endParaRPr lang="en-US" altLang="zh-CN"/>
          </a:p>
        </p:txBody>
      </p:sp>
      <p:sp>
        <p:nvSpPr>
          <p:cNvPr id="6" name="Rectangle 26"/>
          <p:cNvSpPr>
            <a:spLocks noGrp="1" noChangeArrowheads="1"/>
          </p:cNvSpPr>
          <p:nvPr>
            <p:ph type="ftr" sz="quarter" idx="11"/>
          </p:nvPr>
        </p:nvSpPr>
        <p:spPr/>
        <p:txBody>
          <a:bodyPr/>
          <a:lstStyle>
            <a:lvl1pPr>
              <a:defRPr/>
            </a:lvl1pPr>
          </a:lstStyle>
          <a:p>
            <a:pPr>
              <a:defRPr/>
            </a:pPr>
            <a:endParaRPr lang="en-US" altLang="zh-CN"/>
          </a:p>
        </p:txBody>
      </p:sp>
      <p:sp>
        <p:nvSpPr>
          <p:cNvPr id="7" name="Rectangle 27"/>
          <p:cNvSpPr>
            <a:spLocks noGrp="1" noChangeArrowheads="1"/>
          </p:cNvSpPr>
          <p:nvPr>
            <p:ph type="sldNum" sz="quarter" idx="12"/>
          </p:nvPr>
        </p:nvSpPr>
        <p:spPr/>
        <p:txBody>
          <a:bodyPr/>
          <a:lstStyle>
            <a:lvl1pPr>
              <a:defRPr smtClean="0"/>
            </a:lvl1pPr>
          </a:lstStyle>
          <a:p>
            <a:pPr>
              <a:defRPr/>
            </a:pPr>
            <a:fld id="{48D56B9C-611A-424F-83C5-AC8D612E29D5}" type="slidenum">
              <a:rPr lang="zh-CN" altLang="en-US"/>
              <a:pPr>
                <a:defRPr/>
              </a:pPr>
              <a:t>‹#›</a:t>
            </a:fld>
            <a:endParaRPr lang="en-US" altLang="zh-CN"/>
          </a:p>
        </p:txBody>
      </p:sp>
    </p:spTree>
    <p:extLst>
      <p:ext uri="{BB962C8B-B14F-4D97-AF65-F5344CB8AC3E}">
        <p14:creationId xmlns:p14="http://schemas.microsoft.com/office/powerpoint/2010/main" val="23998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pPr>
              <a:defRPr/>
            </a:pPr>
            <a:fld id="{AAA2B3D7-876C-4D69-AA2A-1103B6B288EE}" type="slidenum">
              <a:rPr lang="zh-CN" altLang="en-US"/>
              <a:pPr>
                <a:defRPr/>
              </a:pPr>
              <a:t>‹#›</a:t>
            </a:fld>
            <a:endParaRPr lang="en-US" altLang="zh-CN"/>
          </a:p>
        </p:txBody>
      </p:sp>
    </p:spTree>
    <p:extLst>
      <p:ext uri="{BB962C8B-B14F-4D97-AF65-F5344CB8AC3E}">
        <p14:creationId xmlns:p14="http://schemas.microsoft.com/office/powerpoint/2010/main" val="358613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pPr>
              <a:defRPr/>
            </a:pPr>
            <a:fld id="{D73EE778-ABF2-45E6-B448-5EACAD270ABE}" type="slidenum">
              <a:rPr lang="zh-CN" altLang="en-US"/>
              <a:pPr>
                <a:defRPr/>
              </a:pPr>
              <a:t>‹#›</a:t>
            </a:fld>
            <a:endParaRPr lang="en-US" altLang="zh-CN"/>
          </a:p>
        </p:txBody>
      </p:sp>
    </p:spTree>
    <p:extLst>
      <p:ext uri="{BB962C8B-B14F-4D97-AF65-F5344CB8AC3E}">
        <p14:creationId xmlns:p14="http://schemas.microsoft.com/office/powerpoint/2010/main" val="151070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60"/>
            <a:ext cx="8229600" cy="1143000"/>
          </a:xfrm>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p:txBody>
          <a:bodyPr/>
          <a:lstStyle>
            <a:lvl1pPr marL="0">
              <a:defRPr/>
            </a:lvl1pPr>
            <a:lvl2pPr marL="0">
              <a:defRPr/>
            </a:lvl2pPr>
            <a:lvl3pPr marL="0">
              <a:defRPr/>
            </a:lvl3pPr>
            <a:lvl4pPr marL="0">
              <a:defRPr/>
            </a:lvl4pPr>
            <a:lvl5pPr marL="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pPr>
              <a:defRPr/>
            </a:pPr>
            <a:fld id="{1A629EE7-2D29-4B38-B5CA-657045F31003}" type="slidenum">
              <a:rPr lang="zh-CN" altLang="en-US"/>
              <a:pPr>
                <a:defRPr/>
              </a:pPr>
              <a:t>‹#›</a:t>
            </a:fld>
            <a:endParaRPr lang="en-US" altLang="zh-CN"/>
          </a:p>
        </p:txBody>
      </p:sp>
    </p:spTree>
    <p:extLst>
      <p:ext uri="{BB962C8B-B14F-4D97-AF65-F5344CB8AC3E}">
        <p14:creationId xmlns:p14="http://schemas.microsoft.com/office/powerpoint/2010/main" val="353341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pPr>
              <a:defRPr/>
            </a:pPr>
            <a:fld id="{D4034501-37B5-415C-95A9-F5CCEDA2CC02}" type="slidenum">
              <a:rPr lang="zh-CN" altLang="en-US"/>
              <a:pPr>
                <a:defRPr/>
              </a:pPr>
              <a:t>‹#›</a:t>
            </a:fld>
            <a:endParaRPr lang="en-US" altLang="zh-CN"/>
          </a:p>
        </p:txBody>
      </p:sp>
    </p:spTree>
    <p:extLst>
      <p:ext uri="{BB962C8B-B14F-4D97-AF65-F5344CB8AC3E}">
        <p14:creationId xmlns:p14="http://schemas.microsoft.com/office/powerpoint/2010/main" val="380943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pPr>
              <a:defRPr/>
            </a:pPr>
            <a:fld id="{4AAE14B4-4149-490A-89DA-B496135B9E3A}" type="slidenum">
              <a:rPr lang="zh-CN" altLang="en-US"/>
              <a:pPr>
                <a:defRPr/>
              </a:pPr>
              <a:t>‹#›</a:t>
            </a:fld>
            <a:endParaRPr lang="en-US" altLang="zh-CN"/>
          </a:p>
        </p:txBody>
      </p:sp>
    </p:spTree>
    <p:extLst>
      <p:ext uri="{BB962C8B-B14F-4D97-AF65-F5344CB8AC3E}">
        <p14:creationId xmlns:p14="http://schemas.microsoft.com/office/powerpoint/2010/main" val="196434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0"/>
          <p:cNvSpPr>
            <a:spLocks noGrp="1" noChangeArrowheads="1"/>
          </p:cNvSpPr>
          <p:nvPr>
            <p:ph type="sldNum" sz="quarter" idx="12"/>
          </p:nvPr>
        </p:nvSpPr>
        <p:spPr>
          <a:ln/>
        </p:spPr>
        <p:txBody>
          <a:bodyPr/>
          <a:lstStyle>
            <a:lvl1pPr>
              <a:defRPr/>
            </a:lvl1pPr>
          </a:lstStyle>
          <a:p>
            <a:pPr>
              <a:defRPr/>
            </a:pPr>
            <a:fld id="{79741884-67FA-4FC4-AE0B-ED73C747244E}" type="slidenum">
              <a:rPr lang="zh-CN" altLang="en-US"/>
              <a:pPr>
                <a:defRPr/>
              </a:pPr>
              <a:t>‹#›</a:t>
            </a:fld>
            <a:endParaRPr lang="en-US" altLang="zh-CN"/>
          </a:p>
        </p:txBody>
      </p:sp>
    </p:spTree>
    <p:extLst>
      <p:ext uri="{BB962C8B-B14F-4D97-AF65-F5344CB8AC3E}">
        <p14:creationId xmlns:p14="http://schemas.microsoft.com/office/powerpoint/2010/main" val="215568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0"/>
          <p:cNvSpPr>
            <a:spLocks noGrp="1" noChangeArrowheads="1"/>
          </p:cNvSpPr>
          <p:nvPr>
            <p:ph type="sldNum" sz="quarter" idx="12"/>
          </p:nvPr>
        </p:nvSpPr>
        <p:spPr>
          <a:ln/>
        </p:spPr>
        <p:txBody>
          <a:bodyPr/>
          <a:lstStyle>
            <a:lvl1pPr>
              <a:defRPr/>
            </a:lvl1pPr>
          </a:lstStyle>
          <a:p>
            <a:pPr>
              <a:defRPr/>
            </a:pPr>
            <a:fld id="{D616C563-26DA-45B7-8A76-2CFC4428D782}" type="slidenum">
              <a:rPr lang="zh-CN" altLang="en-US"/>
              <a:pPr>
                <a:defRPr/>
              </a:pPr>
              <a:t>‹#›</a:t>
            </a:fld>
            <a:endParaRPr lang="en-US" altLang="zh-CN"/>
          </a:p>
        </p:txBody>
      </p:sp>
    </p:spTree>
    <p:extLst>
      <p:ext uri="{BB962C8B-B14F-4D97-AF65-F5344CB8AC3E}">
        <p14:creationId xmlns:p14="http://schemas.microsoft.com/office/powerpoint/2010/main" val="62364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0"/>
          <p:cNvSpPr>
            <a:spLocks noGrp="1" noChangeArrowheads="1"/>
          </p:cNvSpPr>
          <p:nvPr>
            <p:ph type="sldNum" sz="quarter" idx="12"/>
          </p:nvPr>
        </p:nvSpPr>
        <p:spPr>
          <a:ln/>
        </p:spPr>
        <p:txBody>
          <a:bodyPr/>
          <a:lstStyle>
            <a:lvl1pPr>
              <a:defRPr/>
            </a:lvl1pPr>
          </a:lstStyle>
          <a:p>
            <a:pPr>
              <a:defRPr/>
            </a:pPr>
            <a:fld id="{6D4D579E-CCC9-4F35-8563-1258B39CE476}" type="slidenum">
              <a:rPr lang="zh-CN" altLang="en-US"/>
              <a:pPr>
                <a:defRPr/>
              </a:pPr>
              <a:t>‹#›</a:t>
            </a:fld>
            <a:endParaRPr lang="en-US" altLang="zh-CN"/>
          </a:p>
        </p:txBody>
      </p:sp>
    </p:spTree>
    <p:extLst>
      <p:ext uri="{BB962C8B-B14F-4D97-AF65-F5344CB8AC3E}">
        <p14:creationId xmlns:p14="http://schemas.microsoft.com/office/powerpoint/2010/main" val="267246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pPr>
              <a:defRPr/>
            </a:pPr>
            <a:fld id="{40CED367-BDDA-4409-871A-D9E783534016}" type="slidenum">
              <a:rPr lang="zh-CN" altLang="en-US"/>
              <a:pPr>
                <a:defRPr/>
              </a:pPr>
              <a:t>‹#›</a:t>
            </a:fld>
            <a:endParaRPr lang="en-US" altLang="zh-CN"/>
          </a:p>
        </p:txBody>
      </p:sp>
    </p:spTree>
    <p:extLst>
      <p:ext uri="{BB962C8B-B14F-4D97-AF65-F5344CB8AC3E}">
        <p14:creationId xmlns:p14="http://schemas.microsoft.com/office/powerpoint/2010/main" val="41291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pPr>
              <a:defRPr/>
            </a:pPr>
            <a:fld id="{E01A87DF-44AA-4CC6-8035-CA161754FF32}" type="slidenum">
              <a:rPr lang="zh-CN" altLang="en-US"/>
              <a:pPr>
                <a:defRPr/>
              </a:pPr>
              <a:t>‹#›</a:t>
            </a:fld>
            <a:endParaRPr lang="en-US" altLang="zh-CN"/>
          </a:p>
        </p:txBody>
      </p:sp>
    </p:spTree>
    <p:extLst>
      <p:ext uri="{BB962C8B-B14F-4D97-AF65-F5344CB8AC3E}">
        <p14:creationId xmlns:p14="http://schemas.microsoft.com/office/powerpoint/2010/main" val="195995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026" name="图片 11" descr="ppt4-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Rectangle 28"/>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pitchFamily="2" charset="-122"/>
              </a:defRPr>
            </a:lvl1pPr>
          </a:lstStyle>
          <a:p>
            <a:pPr>
              <a:defRPr/>
            </a:pPr>
            <a:endParaRPr lang="en-US" altLang="zh-CN"/>
          </a:p>
        </p:txBody>
      </p:sp>
      <p:sp>
        <p:nvSpPr>
          <p:cNvPr id="2077" name="Rectangle 29"/>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pPr>
              <a:defRPr/>
            </a:pPr>
            <a:endParaRPr lang="en-US" altLang="zh-CN"/>
          </a:p>
        </p:txBody>
      </p:sp>
      <p:sp>
        <p:nvSpPr>
          <p:cNvPr id="2078" name="Rectangle 3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1721B11B-CDA6-4973-B218-40266F7CB925}" type="slidenum">
              <a:rPr lang="zh-CN" altLang="en-US"/>
              <a:pPr>
                <a:defRPr/>
              </a:pPr>
              <a:t>‹#›</a:t>
            </a:fld>
            <a:endParaRPr lang="en-US" altLang="zh-CN"/>
          </a:p>
        </p:txBody>
      </p:sp>
      <p:sp>
        <p:nvSpPr>
          <p:cNvPr id="1030" name="Rectangle 31"/>
          <p:cNvSpPr>
            <a:spLocks noGrp="1" noChangeArrowheads="1"/>
          </p:cNvSpPr>
          <p:nvPr>
            <p:ph type="title"/>
          </p:nvPr>
        </p:nvSpPr>
        <p:spPr bwMode="auto">
          <a:xfrm>
            <a:off x="414338" y="488950"/>
            <a:ext cx="822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单击此处添加标题</a:t>
            </a:r>
          </a:p>
        </p:txBody>
      </p:sp>
      <p:sp>
        <p:nvSpPr>
          <p:cNvPr id="1031" name="Rectangle 3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Tree>
  </p:cSld>
  <p:clrMap bg1="dk2" tx1="lt1" bg2="dk1" tx2="lt2" accent1="accent1" accent2="accent2" accent3="accent3" accent4="accent4" accent5="accent5" accent6="accent6" hlink="hlink" folHlink="folHlink"/>
  <p:sldLayoutIdLst>
    <p:sldLayoutId id="2147484176"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0" fontAlgn="base" hangingPunct="0">
        <a:spcBef>
          <a:spcPct val="0"/>
        </a:spcBef>
        <a:spcAft>
          <a:spcPct val="0"/>
        </a:spcAft>
        <a:defRPr sz="3200">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q"/>
        <a:defRPr sz="2400">
          <a:solidFill>
            <a:schemeClr val="bg2"/>
          </a:solidFill>
          <a:latin typeface="+mn-lt"/>
        </a:defRPr>
      </a:lvl2pPr>
      <a:lvl3pPr marL="11430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3pPr>
      <a:lvl4pPr marL="16002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4pPr>
      <a:lvl5pPr marL="2057400" indent="-228600" algn="l" rtl="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mn-lt"/>
        </a:defRPr>
      </a:lvl5pPr>
      <a:lvl6pPr marL="25146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6pPr>
      <a:lvl7pPr marL="29718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7pPr>
      <a:lvl8pPr marL="34290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8pPr>
      <a:lvl9pPr marL="38862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9388" y="2428875"/>
            <a:ext cx="8569325" cy="1071563"/>
          </a:xfrm>
        </p:spPr>
        <p:txBody>
          <a:bodyPr/>
          <a:lstStyle/>
          <a:p>
            <a:pPr algn="ctr" eaLnBrk="1" hangingPunct="1">
              <a:defRPr/>
            </a:pPr>
            <a:r>
              <a:rPr lang="zh-CN" altLang="en-US" sz="4200" dirty="0">
                <a:solidFill>
                  <a:schemeClr val="accent4">
                    <a:lumMod val="20000"/>
                    <a:lumOff val="80000"/>
                  </a:schemeClr>
                </a:solidFill>
              </a:rPr>
              <a:t>软件需求工程</a:t>
            </a:r>
            <a:br>
              <a:rPr lang="en-US" altLang="zh-CN" sz="4200" dirty="0">
                <a:solidFill>
                  <a:schemeClr val="accent4">
                    <a:lumMod val="20000"/>
                    <a:lumOff val="80000"/>
                  </a:schemeClr>
                </a:solidFill>
              </a:rPr>
            </a:br>
            <a:r>
              <a:rPr lang="en-US" altLang="zh-CN" sz="3600" dirty="0">
                <a:solidFill>
                  <a:schemeClr val="accent4">
                    <a:lumMod val="20000"/>
                    <a:lumOff val="80000"/>
                  </a:schemeClr>
                </a:solidFill>
                <a:latin typeface="+mn-lt"/>
              </a:rPr>
              <a:t>Software Requirements Engineering</a:t>
            </a:r>
            <a:br>
              <a:rPr lang="en-US" altLang="zh-CN" sz="3600" dirty="0">
                <a:solidFill>
                  <a:schemeClr val="accent4">
                    <a:lumMod val="20000"/>
                    <a:lumOff val="80000"/>
                  </a:schemeClr>
                </a:solidFill>
              </a:rPr>
            </a:br>
            <a:endParaRPr lang="zh-CN" altLang="en-US" sz="3600" b="0" dirty="0">
              <a:solidFill>
                <a:schemeClr val="accent4">
                  <a:lumMod val="20000"/>
                  <a:lumOff val="80000"/>
                </a:schemeClr>
              </a:solidFill>
              <a:cs typeface="+mn-cs"/>
            </a:endParaRPr>
          </a:p>
        </p:txBody>
      </p:sp>
      <p:sp>
        <p:nvSpPr>
          <p:cNvPr id="3" name="Rectangle 2"/>
          <p:cNvSpPr txBox="1">
            <a:spLocks noChangeArrowheads="1"/>
          </p:cNvSpPr>
          <p:nvPr/>
        </p:nvSpPr>
        <p:spPr bwMode="auto">
          <a:xfrm>
            <a:off x="2051050" y="4941888"/>
            <a:ext cx="55451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800" b="1">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a:lstStyle>
          <a:p>
            <a:pPr algn="ctr" eaLnBrk="1" hangingPunct="1">
              <a:defRPr/>
            </a:pPr>
            <a:r>
              <a:rPr lang="zh-CN" altLang="en-US" sz="2800" b="0" kern="0" dirty="0">
                <a:solidFill>
                  <a:schemeClr val="tx1">
                    <a:lumMod val="10000"/>
                  </a:schemeClr>
                </a:solidFill>
                <a:latin typeface="华文行楷" panose="02010800040101010101" pitchFamily="2" charset="-122"/>
                <a:ea typeface="华文行楷" panose="02010800040101010101" pitchFamily="2" charset="-122"/>
              </a:rPr>
              <a:t>吴春雷</a:t>
            </a:r>
            <a:endParaRPr lang="en-US" altLang="zh-CN" sz="2800" b="0" kern="0" dirty="0">
              <a:solidFill>
                <a:schemeClr val="tx1">
                  <a:lumMod val="10000"/>
                </a:schemeClr>
              </a:solidFill>
              <a:latin typeface="华文行楷" panose="02010800040101010101" pitchFamily="2" charset="-122"/>
              <a:ea typeface="华文行楷" panose="02010800040101010101" pitchFamily="2" charset="-122"/>
            </a:endParaRPr>
          </a:p>
          <a:p>
            <a:pPr algn="ctr" eaLnBrk="1" hangingPunct="1">
              <a:defRPr/>
            </a:pPr>
            <a:r>
              <a:rPr lang="zh-CN" altLang="en-US" sz="2800" b="0" kern="0" dirty="0">
                <a:solidFill>
                  <a:schemeClr val="tx1">
                    <a:lumMod val="10000"/>
                  </a:schemeClr>
                </a:solidFill>
                <a:latin typeface="华文行楷" panose="02010800040101010101" pitchFamily="2" charset="-122"/>
                <a:ea typeface="华文行楷" panose="02010800040101010101" pitchFamily="2" charset="-122"/>
              </a:rPr>
              <a:t>软件工程系</a:t>
            </a:r>
            <a:endParaRPr lang="en-US" altLang="zh-CN" sz="2800" b="0" kern="0" dirty="0">
              <a:solidFill>
                <a:schemeClr val="tx1">
                  <a:lumMod val="10000"/>
                </a:schemeClr>
              </a:solidFill>
              <a:latin typeface="华文行楷" panose="02010800040101010101" pitchFamily="2" charset="-122"/>
              <a:ea typeface="华文行楷"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什么是需求工程</a:t>
            </a:r>
          </a:p>
        </p:txBody>
      </p:sp>
      <p:sp>
        <p:nvSpPr>
          <p:cNvPr id="5123" name="内容占位符 2"/>
          <p:cNvSpPr>
            <a:spLocks noGrp="1"/>
          </p:cNvSpPr>
          <p:nvPr>
            <p:ph idx="1"/>
          </p:nvPr>
        </p:nvSpPr>
        <p:spPr>
          <a:xfrm>
            <a:off x="428625" y="1214438"/>
            <a:ext cx="8286750" cy="2286570"/>
          </a:xfrm>
        </p:spPr>
        <p:txBody>
          <a:bodyPr/>
          <a:lstStyle/>
          <a:p>
            <a:pPr indent="0">
              <a:lnSpc>
                <a:spcPct val="150000"/>
              </a:lnSpc>
              <a:buFont typeface="Wingdings" panose="05000000000000000000" pitchFamily="2" charset="2"/>
              <a:buNone/>
              <a:defRPr/>
            </a:pPr>
            <a:r>
              <a:rPr lang="zh-CN" altLang="en-US" sz="2400" b="1" dirty="0">
                <a:effectLst>
                  <a:outerShdw blurRad="38100" dist="38100" dir="2700000" algn="tl">
                    <a:srgbClr val="000000"/>
                  </a:outerShdw>
                </a:effectLst>
                <a:ea typeface="宋体" pitchFamily="2" charset="-122"/>
              </a:rPr>
              <a:t>        需求工程是</a:t>
            </a:r>
            <a:r>
              <a:rPr lang="zh-CN" altLang="en-US" sz="2400" b="1" dirty="0">
                <a:solidFill>
                  <a:srgbClr val="FF0000"/>
                </a:solidFill>
                <a:effectLst>
                  <a:outerShdw blurRad="38100" dist="38100" dir="2700000" algn="tl">
                    <a:srgbClr val="000000"/>
                  </a:outerShdw>
                </a:effectLst>
                <a:ea typeface="宋体" pitchFamily="2" charset="-122"/>
              </a:rPr>
              <a:t>系统性地</a:t>
            </a:r>
            <a:r>
              <a:rPr lang="zh-CN" altLang="en-US" sz="2400" b="1" dirty="0">
                <a:effectLst>
                  <a:outerShdw blurRad="38100" dist="38100" dir="2700000" algn="tl">
                    <a:srgbClr val="000000"/>
                  </a:outerShdw>
                </a:effectLst>
                <a:ea typeface="宋体" pitchFamily="2" charset="-122"/>
              </a:rPr>
              <a:t>、</a:t>
            </a:r>
            <a:r>
              <a:rPr lang="zh-CN" altLang="en-US" sz="2400" b="1" dirty="0">
                <a:solidFill>
                  <a:srgbClr val="FF0000"/>
                </a:solidFill>
                <a:effectLst>
                  <a:outerShdw blurRad="38100" dist="38100" dir="2700000" algn="tl">
                    <a:srgbClr val="000000"/>
                  </a:outerShdw>
                </a:effectLst>
                <a:ea typeface="宋体" pitchFamily="2" charset="-122"/>
              </a:rPr>
              <a:t>规范地</a:t>
            </a:r>
            <a:r>
              <a:rPr lang="zh-CN" altLang="en-US" sz="2400" b="1" dirty="0">
                <a:effectLst>
                  <a:outerShdw blurRad="38100" dist="38100" dir="2700000" algn="tl">
                    <a:srgbClr val="000000"/>
                  </a:outerShdw>
                </a:effectLst>
                <a:ea typeface="宋体" pitchFamily="2" charset="-122"/>
              </a:rPr>
              <a:t>进行需求</a:t>
            </a:r>
            <a:r>
              <a:rPr lang="zh-CN" altLang="en-US" sz="2400" b="1" dirty="0">
                <a:solidFill>
                  <a:srgbClr val="FF0000"/>
                </a:solidFill>
                <a:effectLst>
                  <a:outerShdw blurRad="38100" dist="38100" dir="2700000" algn="tl">
                    <a:srgbClr val="000000"/>
                  </a:outerShdw>
                </a:effectLst>
                <a:ea typeface="宋体" pitchFamily="2" charset="-122"/>
              </a:rPr>
              <a:t>获取</a:t>
            </a:r>
            <a:r>
              <a:rPr lang="zh-CN" altLang="en-US" sz="2400" b="1" dirty="0">
                <a:effectLst>
                  <a:outerShdw blurRad="38100" dist="38100" dir="2700000" algn="tl">
                    <a:srgbClr val="000000"/>
                  </a:outerShdw>
                </a:effectLst>
                <a:ea typeface="宋体" pitchFamily="2" charset="-122"/>
              </a:rPr>
              <a:t>、</a:t>
            </a:r>
            <a:r>
              <a:rPr lang="zh-CN" altLang="en-US" sz="2400" b="1" dirty="0">
                <a:solidFill>
                  <a:srgbClr val="FF0000"/>
                </a:solidFill>
                <a:effectLst>
                  <a:outerShdw blurRad="38100" dist="38100" dir="2700000" algn="tl">
                    <a:srgbClr val="000000"/>
                  </a:outerShdw>
                </a:effectLst>
                <a:ea typeface="宋体" pitchFamily="2" charset="-122"/>
              </a:rPr>
              <a:t>分析</a:t>
            </a:r>
            <a:r>
              <a:rPr lang="zh-CN" altLang="en-US" sz="2400" b="1" dirty="0">
                <a:effectLst>
                  <a:outerShdw blurRad="38100" dist="38100" dir="2700000" algn="tl">
                    <a:srgbClr val="000000"/>
                  </a:outerShdw>
                </a:effectLst>
                <a:ea typeface="宋体" pitchFamily="2" charset="-122"/>
              </a:rPr>
              <a:t>、</a:t>
            </a:r>
            <a:r>
              <a:rPr lang="zh-CN" altLang="en-US" sz="2400" b="1" dirty="0">
                <a:solidFill>
                  <a:srgbClr val="FF0000"/>
                </a:solidFill>
                <a:effectLst>
                  <a:outerShdw blurRad="38100" dist="38100" dir="2700000" algn="tl">
                    <a:srgbClr val="000000"/>
                  </a:outerShdw>
                </a:effectLst>
                <a:ea typeface="宋体" pitchFamily="2" charset="-122"/>
              </a:rPr>
              <a:t>协商</a:t>
            </a:r>
            <a:r>
              <a:rPr lang="zh-CN" altLang="en-US" sz="2400" b="1" dirty="0">
                <a:effectLst>
                  <a:outerShdw blurRad="38100" dist="38100" dir="2700000" algn="tl">
                    <a:srgbClr val="000000"/>
                  </a:outerShdw>
                </a:effectLst>
                <a:ea typeface="宋体" pitchFamily="2" charset="-122"/>
              </a:rPr>
              <a:t>、</a:t>
            </a:r>
            <a:r>
              <a:rPr lang="zh-CN" altLang="en-US" sz="2400" b="1" dirty="0">
                <a:solidFill>
                  <a:srgbClr val="FF0000"/>
                </a:solidFill>
                <a:effectLst>
                  <a:outerShdw blurRad="38100" dist="38100" dir="2700000" algn="tl">
                    <a:srgbClr val="000000"/>
                  </a:outerShdw>
                </a:effectLst>
                <a:ea typeface="宋体" pitchFamily="2" charset="-122"/>
              </a:rPr>
              <a:t>编写</a:t>
            </a:r>
            <a:r>
              <a:rPr lang="zh-CN" altLang="en-US" sz="2400" b="1" dirty="0">
                <a:effectLst>
                  <a:outerShdw blurRad="38100" dist="38100" dir="2700000" algn="tl">
                    <a:srgbClr val="000000"/>
                  </a:outerShdw>
                </a:effectLst>
                <a:ea typeface="宋体" pitchFamily="2" charset="-122"/>
              </a:rPr>
              <a:t>、</a:t>
            </a:r>
            <a:r>
              <a:rPr lang="zh-CN" altLang="en-US" sz="2400" b="1" dirty="0">
                <a:solidFill>
                  <a:srgbClr val="FF0000"/>
                </a:solidFill>
                <a:effectLst>
                  <a:outerShdw blurRad="38100" dist="38100" dir="2700000" algn="tl">
                    <a:srgbClr val="000000"/>
                  </a:outerShdw>
                </a:effectLst>
                <a:ea typeface="宋体" pitchFamily="2" charset="-122"/>
              </a:rPr>
              <a:t>确认</a:t>
            </a:r>
            <a:r>
              <a:rPr lang="zh-CN" altLang="en-US" sz="2400" b="1" dirty="0">
                <a:effectLst>
                  <a:outerShdw blurRad="38100" dist="38100" dir="2700000" algn="tl">
                    <a:srgbClr val="000000"/>
                  </a:outerShdw>
                </a:effectLst>
                <a:ea typeface="宋体" pitchFamily="2" charset="-122"/>
              </a:rPr>
              <a:t>和</a:t>
            </a:r>
            <a:r>
              <a:rPr lang="zh-CN" altLang="en-US" sz="2400" b="1" dirty="0">
                <a:solidFill>
                  <a:srgbClr val="FF0000"/>
                </a:solidFill>
                <a:effectLst>
                  <a:outerShdw blurRad="38100" dist="38100" dir="2700000" algn="tl">
                    <a:srgbClr val="000000"/>
                  </a:outerShdw>
                </a:effectLst>
                <a:ea typeface="宋体" pitchFamily="2" charset="-122"/>
              </a:rPr>
              <a:t>管理</a:t>
            </a:r>
            <a:r>
              <a:rPr lang="zh-CN" altLang="en-US" sz="2400" b="1" dirty="0">
                <a:effectLst>
                  <a:outerShdw blurRad="38100" dist="38100" dir="2700000" algn="tl">
                    <a:srgbClr val="000000"/>
                  </a:outerShdw>
                </a:effectLst>
                <a:ea typeface="宋体" pitchFamily="2" charset="-122"/>
              </a:rPr>
              <a:t>，使期望和目标在一个产品中实现。</a:t>
            </a:r>
            <a:r>
              <a:rPr lang="zh-CN" altLang="en-US" sz="2400" dirty="0">
                <a:ea typeface="宋体" pitchFamily="2" charset="-122"/>
              </a:rPr>
              <a:t>需求工程的目标是开发好的（不是完美的）需求，并在实施过程中针对它的风险和质量进行管理。</a:t>
            </a:r>
            <a:endParaRPr lang="zh-CN" altLang="en-US" sz="2400" dirty="0">
              <a:latin typeface="宋体" pitchFamily="2" charset="-122"/>
              <a:ea typeface="宋体" pitchFamily="2" charset="-122"/>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3429000"/>
            <a:ext cx="5543550" cy="275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什么是需求工程</a:t>
            </a:r>
          </a:p>
        </p:txBody>
      </p:sp>
      <p:sp>
        <p:nvSpPr>
          <p:cNvPr id="23555" name="内容占位符 2"/>
          <p:cNvSpPr>
            <a:spLocks noGrp="1"/>
          </p:cNvSpPr>
          <p:nvPr>
            <p:ph idx="1"/>
          </p:nvPr>
        </p:nvSpPr>
        <p:spPr>
          <a:xfrm>
            <a:off x="428625" y="1214438"/>
            <a:ext cx="8286750" cy="1638300"/>
          </a:xfrm>
        </p:spPr>
        <p:txBody>
          <a:bodyPr/>
          <a:lstStyle/>
          <a:p>
            <a:pPr indent="0">
              <a:lnSpc>
                <a:spcPct val="150000"/>
              </a:lnSpc>
              <a:buFont typeface="Wingdings" panose="05000000000000000000" pitchFamily="2" charset="2"/>
              <a:buNone/>
            </a:pPr>
            <a:r>
              <a:rPr lang="zh-CN" altLang="en-US" sz="2400" dirty="0">
                <a:ea typeface="宋体" panose="02010600030101010101" pitchFamily="2" charset="-122"/>
              </a:rPr>
              <a:t>        需求工程尝试为一个产品的</a:t>
            </a:r>
            <a:r>
              <a:rPr lang="zh-CN" altLang="en-US" sz="2400" dirty="0">
                <a:solidFill>
                  <a:srgbClr val="FF0000"/>
                </a:solidFill>
                <a:ea typeface="宋体" panose="02010600030101010101" pitchFamily="2" charset="-122"/>
              </a:rPr>
              <a:t>用户</a:t>
            </a:r>
            <a:r>
              <a:rPr lang="zh-CN" altLang="en-US" sz="2400" dirty="0">
                <a:ea typeface="宋体" panose="02010600030101010101" pitchFamily="2" charset="-122"/>
              </a:rPr>
              <a:t>和</a:t>
            </a:r>
            <a:r>
              <a:rPr lang="zh-CN" altLang="en-US" sz="2400" dirty="0">
                <a:solidFill>
                  <a:srgbClr val="FF0000"/>
                </a:solidFill>
                <a:ea typeface="宋体" panose="02010600030101010101" pitchFamily="2" charset="-122"/>
              </a:rPr>
              <a:t>开发人员</a:t>
            </a:r>
            <a:r>
              <a:rPr lang="zh-CN" altLang="en-US" sz="2400" dirty="0">
                <a:ea typeface="宋体" panose="02010600030101010101" pitchFamily="2" charset="-122"/>
              </a:rPr>
              <a:t>建立一个</a:t>
            </a:r>
            <a:r>
              <a:rPr lang="zh-CN" altLang="en-US" sz="2400" dirty="0">
                <a:solidFill>
                  <a:srgbClr val="FF0000"/>
                </a:solidFill>
                <a:ea typeface="宋体" panose="02010600030101010101" pitchFamily="2" charset="-122"/>
              </a:rPr>
              <a:t>共同的需求基础</a:t>
            </a:r>
            <a:r>
              <a:rPr lang="zh-CN" altLang="en-US" sz="2400" dirty="0">
                <a:ea typeface="宋体" panose="02010600030101010101" pitchFamily="2" charset="-122"/>
              </a:rPr>
              <a:t>。所以需求工程在整个产品开发过程中非常关键。</a:t>
            </a:r>
            <a:endParaRPr lang="zh-CN" altLang="en-US" sz="2400" b="1"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Char char="l"/>
            </a:pPr>
            <a:endParaRPr lang="zh-CN" altLang="en-US" sz="2400"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Char char="l"/>
            </a:pPr>
            <a:endParaRPr lang="zh-CN" altLang="en-US" sz="2400" dirty="0">
              <a:latin typeface="宋体" panose="02010600030101010101" pitchFamily="2" charset="-122"/>
              <a:ea typeface="宋体" panose="02010600030101010101" pitchFamily="2" charset="-122"/>
            </a:endParaRPr>
          </a:p>
        </p:txBody>
      </p:sp>
      <p:pic>
        <p:nvPicPr>
          <p:cNvPr id="23556" name="Picture 3" descr="C:\Users\lixx\Desktop\未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27313"/>
            <a:ext cx="52387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什么是需求工程</a:t>
            </a:r>
          </a:p>
        </p:txBody>
      </p:sp>
      <p:sp>
        <p:nvSpPr>
          <p:cNvPr id="5123" name="内容占位符 2"/>
          <p:cNvSpPr>
            <a:spLocks noGrp="1"/>
          </p:cNvSpPr>
          <p:nvPr>
            <p:ph idx="1"/>
          </p:nvPr>
        </p:nvSpPr>
        <p:spPr>
          <a:xfrm>
            <a:off x="428625" y="1214438"/>
            <a:ext cx="8286750" cy="3942754"/>
          </a:xfrm>
        </p:spPr>
        <p:txBody>
          <a:bodyPr/>
          <a:lstStyle/>
          <a:p>
            <a:pPr indent="0">
              <a:lnSpc>
                <a:spcPct val="150000"/>
              </a:lnSpc>
              <a:buFont typeface="Wingdings" panose="05000000000000000000" pitchFamily="2" charset="2"/>
              <a:buNone/>
              <a:defRPr/>
            </a:pPr>
            <a:r>
              <a:rPr lang="zh-CN" altLang="en-US" sz="2400" dirty="0">
                <a:ea typeface="宋体" pitchFamily="2" charset="-122"/>
              </a:rPr>
              <a:t>        需求工程不是在开发开始时就结束了，而是</a:t>
            </a:r>
            <a:r>
              <a:rPr lang="zh-CN" altLang="en-US" sz="2400" dirty="0">
                <a:solidFill>
                  <a:srgbClr val="FF0000"/>
                </a:solidFill>
                <a:ea typeface="宋体" pitchFamily="2" charset="-122"/>
              </a:rPr>
              <a:t>伴随整个开发过程</a:t>
            </a:r>
            <a:r>
              <a:rPr lang="zh-CN" altLang="en-US" sz="2400" dirty="0">
                <a:ea typeface="宋体" pitchFamily="2" charset="-122"/>
              </a:rPr>
              <a:t>直至产品交付。需求工程不仅仅在</a:t>
            </a:r>
            <a:r>
              <a:rPr lang="zh-CN" altLang="en-US" sz="2400" dirty="0">
                <a:solidFill>
                  <a:srgbClr val="FF0000"/>
                </a:solidFill>
                <a:ea typeface="宋体" pitchFamily="2" charset="-122"/>
              </a:rPr>
              <a:t>新产品</a:t>
            </a:r>
            <a:r>
              <a:rPr lang="zh-CN" altLang="en-US" sz="2400" dirty="0">
                <a:ea typeface="宋体" pitchFamily="2" charset="-122"/>
              </a:rPr>
              <a:t>，也在对</a:t>
            </a:r>
            <a:r>
              <a:rPr lang="zh-CN" altLang="en-US" sz="2400" dirty="0">
                <a:solidFill>
                  <a:srgbClr val="FF0000"/>
                </a:solidFill>
                <a:ea typeface="宋体" pitchFamily="2" charset="-122"/>
              </a:rPr>
              <a:t>现有产品变更</a:t>
            </a:r>
            <a:r>
              <a:rPr lang="zh-CN" altLang="en-US" sz="2400" dirty="0">
                <a:ea typeface="宋体" pitchFamily="2" charset="-122"/>
              </a:rPr>
              <a:t>中扮演角色。需求工程应用于项目开始前和整个项目周期。需求工程</a:t>
            </a:r>
            <a:r>
              <a:rPr lang="zh-CN" altLang="en-US" sz="2400" dirty="0">
                <a:solidFill>
                  <a:srgbClr val="FF0000"/>
                </a:solidFill>
                <a:ea typeface="宋体" pitchFamily="2" charset="-122"/>
              </a:rPr>
              <a:t>技术多样</a:t>
            </a:r>
            <a:r>
              <a:rPr lang="zh-CN" altLang="en-US" sz="2400" dirty="0">
                <a:ea typeface="宋体" pitchFamily="2" charset="-122"/>
              </a:rPr>
              <a:t>，但从需求获取到管理各阶段的</a:t>
            </a:r>
            <a:r>
              <a:rPr lang="zh-CN" altLang="en-US" sz="2400" dirty="0">
                <a:solidFill>
                  <a:srgbClr val="FF0000"/>
                </a:solidFill>
                <a:ea typeface="宋体" pitchFamily="2" charset="-122"/>
              </a:rPr>
              <a:t>活动</a:t>
            </a:r>
            <a:r>
              <a:rPr lang="zh-CN" altLang="en-US" sz="2400" dirty="0">
                <a:ea typeface="宋体" pitchFamily="2" charset="-122"/>
              </a:rPr>
              <a:t>都是必需的，可以用多种技术开展这些活动，但不能省掉这些活动。</a:t>
            </a:r>
          </a:p>
          <a:p>
            <a:pPr indent="0" eaLnBrk="1" hangingPunct="1">
              <a:lnSpc>
                <a:spcPct val="150000"/>
              </a:lnSpc>
              <a:buSzPct val="70000"/>
              <a:buFont typeface="Wingdings" panose="05000000000000000000" pitchFamily="2" charset="2"/>
              <a:buChar char="l"/>
              <a:defRPr/>
            </a:pPr>
            <a:endParaRPr lang="zh-CN" altLang="en-US" sz="2400" dirty="0">
              <a:latin typeface="宋体" pitchFamily="2" charset="-122"/>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不合格需求的情况</a:t>
            </a:r>
          </a:p>
        </p:txBody>
      </p:sp>
      <p:sp>
        <p:nvSpPr>
          <p:cNvPr id="34819" name="内容占位符 2"/>
          <p:cNvSpPr>
            <a:spLocks noGrp="1"/>
          </p:cNvSpPr>
          <p:nvPr>
            <p:ph idx="1"/>
          </p:nvPr>
        </p:nvSpPr>
        <p:spPr>
          <a:xfrm>
            <a:off x="1115616" y="1285875"/>
            <a:ext cx="6159599" cy="5286375"/>
          </a:xfrm>
        </p:spPr>
        <p:txBody>
          <a:bodyPr/>
          <a:lstStyle/>
          <a:p>
            <a:pPr marL="457200" indent="-4572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用户参与不足</a:t>
            </a:r>
            <a:endParaRPr lang="en-US" altLang="zh-CN" sz="24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忽略了用户的分类</a:t>
            </a:r>
            <a:endParaRPr lang="en-US" altLang="zh-CN" sz="24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模棱两可的需求</a:t>
            </a:r>
            <a:endParaRPr lang="en-US" altLang="zh-CN" sz="24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不必要的产品特性</a:t>
            </a:r>
            <a:endParaRPr lang="en-US" altLang="zh-CN" sz="24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自我猜测的需求</a:t>
            </a:r>
            <a:endParaRPr lang="en-US" altLang="zh-CN" sz="24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规格说明过于简单</a:t>
            </a:r>
            <a:endParaRPr lang="en-US" altLang="zh-CN" sz="24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用户需求的不断增加与变更</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需求没有做好一般产生的后果</a:t>
            </a:r>
          </a:p>
        </p:txBody>
      </p:sp>
      <p:sp>
        <p:nvSpPr>
          <p:cNvPr id="3584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浪费时间和资源用以满足用户可能</a:t>
            </a:r>
            <a:r>
              <a:rPr lang="zh-CN" altLang="en-US" sz="2000" b="1" dirty="0">
                <a:solidFill>
                  <a:srgbClr val="FF0000"/>
                </a:solidFill>
                <a:latin typeface="宋体" panose="02010600030101010101" pitchFamily="2" charset="-122"/>
                <a:ea typeface="宋体" panose="02010600030101010101" pitchFamily="2" charset="-122"/>
              </a:rPr>
              <a:t>并不需要的需求</a:t>
            </a:r>
            <a:r>
              <a:rPr lang="zh-CN" altLang="en-US" sz="2000" b="1" dirty="0">
                <a:latin typeface="宋体" panose="02010600030101010101" pitchFamily="2" charset="-122"/>
                <a:ea typeface="宋体" panose="02010600030101010101" pitchFamily="2" charset="-122"/>
              </a:rPr>
              <a:t>（过度实现一些功能）</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开发出来的产品虽然</a:t>
            </a:r>
            <a:r>
              <a:rPr lang="zh-CN" altLang="en-US" sz="2000" b="1" dirty="0">
                <a:solidFill>
                  <a:srgbClr val="FF0000"/>
                </a:solidFill>
                <a:latin typeface="宋体" panose="02010600030101010101" pitchFamily="2" charset="-122"/>
                <a:ea typeface="宋体" panose="02010600030101010101" pitchFamily="2" charset="-122"/>
              </a:rPr>
              <a:t>技术</a:t>
            </a:r>
            <a:r>
              <a:rPr lang="zh-CN" altLang="en-US" sz="2000" b="1" dirty="0">
                <a:latin typeface="宋体" panose="02010600030101010101" pitchFamily="2" charset="-122"/>
                <a:ea typeface="宋体" panose="02010600030101010101" pitchFamily="2" charset="-122"/>
              </a:rPr>
              <a:t>上先进，但并不是用户的真正</a:t>
            </a:r>
            <a:r>
              <a:rPr lang="zh-CN" altLang="en-US" sz="2000" b="1" dirty="0">
                <a:solidFill>
                  <a:srgbClr val="FF0000"/>
                </a:solidFill>
                <a:latin typeface="宋体" panose="02010600030101010101" pitchFamily="2" charset="-122"/>
                <a:ea typeface="宋体" panose="02010600030101010101" pitchFamily="2" charset="-122"/>
              </a:rPr>
              <a:t>需要</a:t>
            </a:r>
            <a:endParaRPr lang="en-US" altLang="zh-CN" sz="2000" b="1" dirty="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总是花费较长的时间才能达成对产品设计的共识</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在产品设计、开发和测试过程中对用户需求的解释不完全一致</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团队厌倦因需求不断被重新解释而导致的返工</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不正确的或未说明的需求导致团队与用户间的相互不满与埋怨</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时间浪费、成本增加，在一些投标项目中不能低价</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问题域和解空间</a:t>
            </a:r>
          </a:p>
        </p:txBody>
      </p:sp>
      <p:sp>
        <p:nvSpPr>
          <p:cNvPr id="512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400" b="1" dirty="0">
                <a:solidFill>
                  <a:srgbClr val="FF0000"/>
                </a:solidFill>
                <a:latin typeface="宋体" panose="02010600030101010101" pitchFamily="2" charset="-122"/>
                <a:ea typeface="宋体" panose="02010600030101010101" pitchFamily="2" charset="-122"/>
              </a:rPr>
              <a:t>问题域</a:t>
            </a:r>
            <a:r>
              <a:rPr lang="zh-CN" altLang="en-US" sz="2400" b="1" dirty="0">
                <a:latin typeface="宋体" panose="02010600030101010101" pitchFamily="2" charset="-122"/>
                <a:ea typeface="宋体" panose="02010600030101010101" pitchFamily="2" charset="-122"/>
              </a:rPr>
              <a:t>是指开发产品的</a:t>
            </a:r>
            <a:r>
              <a:rPr lang="zh-CN" altLang="en-US" sz="2400" b="1" dirty="0">
                <a:solidFill>
                  <a:srgbClr val="FF0000"/>
                </a:solidFill>
                <a:latin typeface="宋体" panose="02010600030101010101" pitchFamily="2" charset="-122"/>
                <a:ea typeface="宋体" panose="02010600030101010101" pitchFamily="2" charset="-122"/>
              </a:rPr>
              <a:t>应用领域</a:t>
            </a:r>
            <a:r>
              <a:rPr lang="zh-CN" altLang="en-US" sz="2400" b="1" dirty="0">
                <a:latin typeface="宋体" panose="02010600030101010101" pitchFamily="2" charset="-122"/>
                <a:ea typeface="宋体" panose="02010600030101010101" pitchFamily="2" charset="-122"/>
              </a:rPr>
              <a:t>，即在客观世界中该由产品处理的业务领域。</a:t>
            </a:r>
            <a:r>
              <a:rPr lang="zh-CN" altLang="en-US" sz="2400" b="1" dirty="0">
                <a:solidFill>
                  <a:srgbClr val="FF0000"/>
                </a:solidFill>
                <a:latin typeface="宋体" panose="02010600030101010101" pitchFamily="2" charset="-122"/>
                <a:ea typeface="宋体" panose="02010600030101010101" pitchFamily="2" charset="-122"/>
              </a:rPr>
              <a:t>解空间</a:t>
            </a:r>
            <a:r>
              <a:rPr lang="zh-CN" altLang="zh-CN" sz="2400" b="1" dirty="0">
                <a:latin typeface="宋体" panose="02010600030101010101" pitchFamily="2" charset="-122"/>
                <a:ea typeface="宋体" panose="02010600030101010101" pitchFamily="2" charset="-122"/>
              </a:rPr>
              <a:t>在某些方面</a:t>
            </a:r>
            <a:r>
              <a:rPr lang="zh-CN" altLang="en-US" sz="2400" b="1" dirty="0">
                <a:latin typeface="宋体" panose="02010600030101010101" pitchFamily="2" charset="-122"/>
                <a:ea typeface="宋体" panose="02010600030101010101" pitchFamily="2" charset="-122"/>
              </a:rPr>
              <a:t>会</a:t>
            </a:r>
            <a:r>
              <a:rPr lang="zh-CN" altLang="zh-CN" sz="2400" b="1" dirty="0">
                <a:latin typeface="宋体" panose="02010600030101010101" pitchFamily="2" charset="-122"/>
                <a:ea typeface="宋体" panose="02010600030101010101" pitchFamily="2" charset="-122"/>
              </a:rPr>
              <a:t>改变问题域</a:t>
            </a:r>
            <a:r>
              <a:rPr lang="zh-CN" altLang="en-US" sz="2400" b="1" dirty="0">
                <a:latin typeface="宋体" panose="02010600030101010101" pitchFamily="2" charset="-122"/>
                <a:ea typeface="宋体" panose="02010600030101010101" pitchFamily="2" charset="-122"/>
              </a:rPr>
              <a:t>（映射的概念）</a:t>
            </a:r>
            <a:r>
              <a:rPr lang="zh-CN" altLang="zh-CN" sz="2400" b="1" dirty="0">
                <a:latin typeface="宋体" panose="02010600030101010101" pitchFamily="2" charset="-122"/>
                <a:ea typeface="宋体" panose="02010600030101010101" pitchFamily="2" charset="-122"/>
              </a:rPr>
              <a:t>，否则它就不可能解决问题</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n"/>
              <a:tabLst>
                <a:tab pos="534988" algn="l"/>
              </a:tabLst>
              <a:defRPr/>
            </a:pPr>
            <a:r>
              <a:rPr lang="zh-CN" altLang="en-US" sz="2200" b="1" dirty="0">
                <a:latin typeface="宋体" panose="02010600030101010101" pitchFamily="2" charset="-122"/>
                <a:ea typeface="宋体" panose="02010600030101010101" pitchFamily="2" charset="-122"/>
              </a:rPr>
              <a:t>客户的需求是整个产品开发过程的核心。</a:t>
            </a:r>
            <a:endParaRPr lang="en-US" altLang="zh-CN" sz="2200" b="1" dirty="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n"/>
              <a:tabLst>
                <a:tab pos="534988" algn="l"/>
              </a:tabLst>
              <a:defRPr/>
            </a:pPr>
            <a:r>
              <a:rPr lang="zh-CN" altLang="en-US" sz="2200" b="1" dirty="0">
                <a:latin typeface="宋体" panose="02010600030101010101" pitchFamily="2" charset="-122"/>
                <a:ea typeface="宋体" panose="02010600030101010101" pitchFamily="2" charset="-122"/>
              </a:rPr>
              <a:t>团队要想在规定的时间和预算内开发出符合客户真正需要的高质量的产品，就必须首先理解用户的真正需要，即找出用户真正的问题之所在。</a:t>
            </a:r>
            <a:endParaRPr lang="en-US" altLang="zh-CN" sz="2200" b="1" dirty="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n"/>
              <a:tabLst>
                <a:tab pos="534988" algn="l"/>
              </a:tabLst>
              <a:defRPr/>
            </a:pPr>
            <a:r>
              <a:rPr lang="zh-CN" altLang="en-US" sz="2200" b="1" dirty="0">
                <a:latin typeface="宋体" panose="02010600030101010101" pitchFamily="2" charset="-122"/>
                <a:ea typeface="宋体" panose="02010600030101010101" pitchFamily="2" charset="-122"/>
              </a:rPr>
              <a:t>真正的用户和其他</a:t>
            </a:r>
            <a:r>
              <a:rPr lang="zh-CN" altLang="en-US" sz="2200" b="1" dirty="0">
                <a:solidFill>
                  <a:srgbClr val="FF0000"/>
                </a:solidFill>
                <a:latin typeface="宋体" panose="02010600030101010101" pitchFamily="2" charset="-122"/>
                <a:ea typeface="宋体" panose="02010600030101010101" pitchFamily="2" charset="-122"/>
              </a:rPr>
              <a:t>涉众</a:t>
            </a:r>
            <a:r>
              <a:rPr lang="zh-CN" altLang="en-US" sz="2200" b="1" dirty="0">
                <a:latin typeface="宋体" panose="02010600030101010101" pitchFamily="2" charset="-122"/>
                <a:ea typeface="宋体" panose="02010600030101010101" pitchFamily="2" charset="-122"/>
              </a:rPr>
              <a:t>之所在即是团队研究的问题域。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讨论：开发中的矛盾</a:t>
            </a:r>
          </a:p>
        </p:txBody>
      </p:sp>
      <p:sp>
        <p:nvSpPr>
          <p:cNvPr id="38915"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对客户来说，系统能</a:t>
            </a:r>
            <a:r>
              <a:rPr lang="zh-CN" altLang="en-US" sz="2400" b="1" dirty="0">
                <a:solidFill>
                  <a:srgbClr val="FF0000"/>
                </a:solidFill>
                <a:latin typeface="宋体" panose="02010600030101010101" pitchFamily="2" charset="-122"/>
                <a:ea typeface="宋体" panose="02010600030101010101" pitchFamily="2" charset="-122"/>
              </a:rPr>
              <a:t>帮他们解决问题</a:t>
            </a:r>
            <a:r>
              <a:rPr lang="zh-CN" altLang="en-US" sz="2400" b="1" dirty="0">
                <a:latin typeface="宋体" panose="02010600030101010101" pitchFamily="2" charset="-122"/>
                <a:ea typeface="宋体" panose="02010600030101010101" pitchFamily="2" charset="-122"/>
              </a:rPr>
              <a:t>的即是有用的。产品如果做不到这一点，功能再强大客户也会感觉没有用。</a:t>
            </a:r>
            <a:endParaRPr lang="en-US" altLang="zh-CN" sz="24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在很多团队中，负责需求收集的人员通常有</a:t>
            </a:r>
            <a:r>
              <a:rPr lang="zh-CN" altLang="en-US" sz="2400" b="1" dirty="0">
                <a:solidFill>
                  <a:srgbClr val="FF0000"/>
                </a:solidFill>
                <a:latin typeface="宋体" panose="02010600030101010101" pitchFamily="2" charset="-122"/>
                <a:ea typeface="宋体" panose="02010600030101010101" pitchFamily="2" charset="-122"/>
              </a:rPr>
              <a:t>很强的技术背景</a:t>
            </a:r>
            <a:r>
              <a:rPr lang="zh-CN" altLang="en-US" sz="2400" b="1" dirty="0">
                <a:latin typeface="宋体" panose="02010600030101010101" pitchFamily="2" charset="-122"/>
                <a:ea typeface="宋体" panose="02010600030101010101" pitchFamily="2" charset="-122"/>
              </a:rPr>
              <a:t>，习惯于把注意力集中在系统应该有什么样的功能，以及如何实现这些功能上，致使他们往往在没有深入理解用户问题，没有首先定义独立于解决方案的全面而真实的需求集合的情况下，就直接进入解决方案。</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讨论：做产品设计的人员是否应该同时做需求？</a:t>
            </a:r>
          </a:p>
        </p:txBody>
      </p:sp>
      <p:sp>
        <p:nvSpPr>
          <p:cNvPr id="39939"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pPr>
            <a:r>
              <a:rPr lang="en-US" altLang="zh-CN" b="1">
                <a:latin typeface="宋体" panose="02010600030101010101" pitchFamily="2" charset="-122"/>
                <a:ea typeface="宋体" panose="02010600030101010101" pitchFamily="2" charset="-122"/>
              </a:rPr>
              <a:t>CSDN</a:t>
            </a:r>
            <a:r>
              <a:rPr lang="zh-CN" altLang="en-US" b="1">
                <a:latin typeface="宋体" panose="02010600030101010101" pitchFamily="2" charset="-122"/>
                <a:ea typeface="宋体" panose="02010600030101010101" pitchFamily="2" charset="-122"/>
              </a:rPr>
              <a:t>的调查结果表明，在大约</a:t>
            </a:r>
            <a:r>
              <a:rPr lang="en-US" altLang="zh-CN" b="1">
                <a:latin typeface="宋体" panose="02010600030101010101" pitchFamily="2" charset="-122"/>
                <a:ea typeface="宋体" panose="02010600030101010101" pitchFamily="2" charset="-122"/>
              </a:rPr>
              <a:t>60%</a:t>
            </a:r>
            <a:r>
              <a:rPr lang="zh-CN" altLang="en-US" b="1">
                <a:latin typeface="宋体" panose="02010600030101010101" pitchFamily="2" charset="-122"/>
                <a:ea typeface="宋体" panose="02010600030101010101" pitchFamily="2" charset="-122"/>
              </a:rPr>
              <a:t>的项目公司里，做需求的人员也同时负责产品的设计和实现。这样是否合适？</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讨论：做产品设计的人员是否应该同时做需求？</a:t>
            </a:r>
          </a:p>
        </p:txBody>
      </p:sp>
      <p:sp>
        <p:nvSpPr>
          <p:cNvPr id="40963"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pPr>
            <a:r>
              <a:rPr lang="zh-CN" altLang="zh-CN" b="1" dirty="0">
                <a:latin typeface="宋体" panose="02010600030101010101" pitchFamily="2" charset="-122"/>
                <a:ea typeface="宋体" panose="02010600030101010101" pitchFamily="2" charset="-122"/>
              </a:rPr>
              <a:t>做需求的人和做开发的人应该是两种</a:t>
            </a:r>
            <a:r>
              <a:rPr lang="zh-CN" altLang="zh-CN" b="1" dirty="0">
                <a:solidFill>
                  <a:srgbClr val="FF0000"/>
                </a:solidFill>
                <a:latin typeface="宋体" panose="02010600030101010101" pitchFamily="2" charset="-122"/>
                <a:ea typeface="宋体" panose="02010600030101010101" pitchFamily="2" charset="-122"/>
              </a:rPr>
              <a:t>具有不同思维</a:t>
            </a:r>
            <a:r>
              <a:rPr lang="zh-CN" altLang="zh-CN" b="1" dirty="0">
                <a:latin typeface="宋体" panose="02010600030101010101" pitchFamily="2" charset="-122"/>
                <a:ea typeface="宋体" panose="02010600030101010101" pitchFamily="2" charset="-122"/>
              </a:rPr>
              <a:t>的人，做需求的人员应具有</a:t>
            </a:r>
            <a:r>
              <a:rPr lang="zh-CN" altLang="zh-CN" b="1" dirty="0">
                <a:solidFill>
                  <a:srgbClr val="FF0000"/>
                </a:solidFill>
                <a:latin typeface="宋体" panose="02010600030101010101" pitchFamily="2" charset="-122"/>
                <a:ea typeface="宋体" panose="02010600030101010101" pitchFamily="2" charset="-122"/>
              </a:rPr>
              <a:t>集成的思维</a:t>
            </a:r>
            <a:r>
              <a:rPr lang="zh-CN" altLang="zh-CN" b="1" dirty="0">
                <a:latin typeface="宋体" panose="02010600030101010101" pitchFamily="2" charset="-122"/>
                <a:ea typeface="宋体" panose="02010600030101010101" pitchFamily="2" charset="-122"/>
              </a:rPr>
              <a:t>，把问题集成起来考虑；而做开发的人通常具有</a:t>
            </a:r>
            <a:r>
              <a:rPr lang="zh-CN" altLang="zh-CN" b="1" dirty="0">
                <a:solidFill>
                  <a:srgbClr val="FF0000"/>
                </a:solidFill>
                <a:latin typeface="宋体" panose="02010600030101010101" pitchFamily="2" charset="-122"/>
                <a:ea typeface="宋体" panose="02010600030101010101" pitchFamily="2" charset="-122"/>
              </a:rPr>
              <a:t>分解的思维</a:t>
            </a:r>
            <a:r>
              <a:rPr lang="zh-CN" altLang="zh-CN" b="1" dirty="0">
                <a:latin typeface="宋体" panose="02010600030101010101" pitchFamily="2" charset="-122"/>
                <a:ea typeface="宋体" panose="02010600030101010101" pitchFamily="2" charset="-122"/>
              </a:rPr>
              <a:t>，需要把要解决的问题分解为对象，分解为模块，然后逐一解决。因此，做产品设计的人员不要同时做需求是很有必要的。</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28625" y="142875"/>
            <a:ext cx="8686800" cy="1143000"/>
          </a:xfrm>
        </p:spPr>
        <p:txBody>
          <a:bodyPr/>
          <a:lstStyle/>
          <a:p>
            <a:pPr eaLnBrk="1" hangingPunct="1"/>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需求开发过程</a:t>
            </a:r>
          </a:p>
        </p:txBody>
      </p:sp>
      <p:sp>
        <p:nvSpPr>
          <p:cNvPr id="41987" name="内容占位符 2"/>
          <p:cNvSpPr>
            <a:spLocks noGrp="1"/>
          </p:cNvSpPr>
          <p:nvPr>
            <p:ph idx="1"/>
          </p:nvPr>
        </p:nvSpPr>
        <p:spPr>
          <a:xfrm>
            <a:off x="34925" y="1214438"/>
            <a:ext cx="4681538" cy="5286375"/>
          </a:xfrm>
        </p:spPr>
        <p:txBody>
          <a:bodyPr/>
          <a:lstStyle/>
          <a:p>
            <a:pPr marL="3429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上端：需求捕获过程，收集的信息高度</a:t>
            </a:r>
            <a:r>
              <a:rPr lang="zh-CN" altLang="en-US" sz="2000" b="1" dirty="0">
                <a:solidFill>
                  <a:srgbClr val="FF0000"/>
                </a:solidFill>
                <a:latin typeface="宋体" panose="02010600030101010101" pitchFamily="2" charset="-122"/>
                <a:ea typeface="宋体" panose="02010600030101010101" pitchFamily="2" charset="-122"/>
              </a:rPr>
              <a:t>抽象</a:t>
            </a:r>
            <a:r>
              <a:rPr lang="zh-CN" altLang="en-US" sz="2000" b="1" dirty="0">
                <a:latin typeface="宋体" panose="02010600030101010101" pitchFamily="2" charset="-122"/>
                <a:ea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分散</a:t>
            </a:r>
            <a:r>
              <a:rPr lang="zh-CN" altLang="en-US" sz="2000" b="1" dirty="0">
                <a:latin typeface="宋体" panose="02010600030101010101" pitchFamily="2" charset="-122"/>
                <a:ea typeface="宋体" panose="02010600030101010101" pitchFamily="2" charset="-122"/>
              </a:rPr>
              <a:t>、非结构化</a:t>
            </a: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sz="2000" b="1" dirty="0">
                <a:solidFill>
                  <a:srgbClr val="FF0000"/>
                </a:solidFill>
                <a:latin typeface="宋体" panose="02010600030101010101" pitchFamily="2" charset="-122"/>
                <a:ea typeface="宋体" panose="02010600030101010101" pitchFamily="2" charset="-122"/>
              </a:rPr>
              <a:t>筛选</a:t>
            </a:r>
            <a:r>
              <a:rPr lang="zh-CN" altLang="en-US" sz="2000" b="1" dirty="0">
                <a:latin typeface="宋体" panose="02010600030101010101" pitchFamily="2" charset="-122"/>
                <a:ea typeface="宋体" panose="02010600030101010101" pitchFamily="2" charset="-122"/>
              </a:rPr>
              <a:t>：需求分析的过程</a:t>
            </a:r>
            <a:r>
              <a:rPr lang="en-US" altLang="zh-CN" sz="2000" b="1" dirty="0">
                <a:latin typeface="宋体" panose="02010600030101010101" pitchFamily="2" charset="-122"/>
                <a:ea typeface="宋体" panose="02010600030101010101" pitchFamily="2" charset="-122"/>
              </a:rPr>
              <a:t>-&gt;</a:t>
            </a:r>
            <a:r>
              <a:rPr lang="zh-CN" altLang="en-US" sz="2000" b="1" dirty="0">
                <a:latin typeface="宋体" panose="02010600030101010101" pitchFamily="2" charset="-122"/>
                <a:ea typeface="宋体" panose="02010600030101010101" pitchFamily="2" charset="-122"/>
              </a:rPr>
              <a:t>对要解决的问题进行梳理分析，对系统</a:t>
            </a:r>
            <a:r>
              <a:rPr lang="zh-CN" altLang="en-US" sz="2000" b="1" dirty="0">
                <a:solidFill>
                  <a:srgbClr val="FF0000"/>
                </a:solidFill>
                <a:latin typeface="宋体" panose="02010600030101010101" pitchFamily="2" charset="-122"/>
                <a:ea typeface="宋体" panose="02010600030101010101" pitchFamily="2" charset="-122"/>
              </a:rPr>
              <a:t>范围</a:t>
            </a:r>
            <a:r>
              <a:rPr lang="zh-CN" altLang="en-US" sz="2000" b="1" dirty="0">
                <a:latin typeface="宋体" panose="02010600030101010101" pitchFamily="2" charset="-122"/>
                <a:ea typeface="宋体" panose="02010600030101010101" pitchFamily="2" charset="-122"/>
              </a:rPr>
              <a:t>进行限定，选择其中合适的、现实的、精炼了的需求。</a:t>
            </a: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下端：</a:t>
            </a:r>
            <a:r>
              <a:rPr lang="zh-CN" altLang="en-US" sz="2000" b="1" dirty="0">
                <a:solidFill>
                  <a:srgbClr val="FF0000"/>
                </a:solidFill>
                <a:latin typeface="宋体" panose="02010600030101010101" pitchFamily="2" charset="-122"/>
                <a:ea typeface="宋体" panose="02010600030101010101" pitchFamily="2" charset="-122"/>
              </a:rPr>
              <a:t>需求规格说明</a:t>
            </a:r>
            <a:r>
              <a:rPr lang="zh-CN" altLang="en-US" sz="2000" b="1" dirty="0">
                <a:latin typeface="宋体" panose="02010600030101010101" pitchFamily="2" charset="-122"/>
                <a:ea typeface="宋体" panose="02010600030101010101" pitchFamily="2" charset="-122"/>
              </a:rPr>
              <a:t>及需求确认的过程。通过漏斗的筛选和梳理，获得的是产品要满足的需求。这时的需求是有结构的正式的信息，用以交代给开发团队，作为设计解决方案的基础。</a:t>
            </a: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endParaRPr lang="zh-CN" altLang="en-US" sz="2000" b="1" dirty="0">
              <a:latin typeface="宋体" panose="02010600030101010101" pitchFamily="2" charset="-122"/>
              <a:ea typeface="宋体" panose="02010600030101010101" pitchFamily="2" charset="-122"/>
            </a:endParaRPr>
          </a:p>
        </p:txBody>
      </p:sp>
      <p:pic>
        <p:nvPicPr>
          <p:cNvPr id="4198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700213"/>
            <a:ext cx="48577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142875"/>
            <a:ext cx="8686800" cy="1143000"/>
          </a:xfrm>
        </p:spPr>
        <p:txBody>
          <a:bodyPr/>
          <a:lstStyle/>
          <a:p>
            <a:pPr eaLnBrk="1" hangingPunct="1">
              <a:defRPr/>
            </a:pPr>
            <a:r>
              <a:rPr lang="en-US" altLang="zh-CN" b="1" dirty="0">
                <a:latin typeface="+mn-ea"/>
                <a:ea typeface="+mn-ea"/>
              </a:rPr>
              <a:t>Course Objectives</a:t>
            </a:r>
            <a:endParaRPr lang="zh-CN" altLang="en-US" b="1" dirty="0">
              <a:latin typeface="+mn-ea"/>
              <a:ea typeface="+mn-ea"/>
            </a:endParaRPr>
          </a:p>
        </p:txBody>
      </p:sp>
      <p:sp>
        <p:nvSpPr>
          <p:cNvPr id="512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600" b="1" dirty="0">
                <a:latin typeface="宋体" panose="02010600030101010101" pitchFamily="2" charset="-122"/>
                <a:ea typeface="宋体" panose="02010600030101010101" pitchFamily="2" charset="-122"/>
              </a:rPr>
              <a:t>了解和掌握软件</a:t>
            </a:r>
            <a:r>
              <a:rPr lang="zh-CN" altLang="en-US" sz="2600" b="1" dirty="0">
                <a:solidFill>
                  <a:srgbClr val="FF0000"/>
                </a:solidFill>
                <a:latin typeface="宋体" panose="02010600030101010101" pitchFamily="2" charset="-122"/>
                <a:ea typeface="宋体" panose="02010600030101010101" pitchFamily="2" charset="-122"/>
              </a:rPr>
              <a:t>需求工程</a:t>
            </a:r>
            <a:r>
              <a:rPr lang="zh-CN" altLang="en-US" sz="2600" b="1" dirty="0">
                <a:latin typeface="宋体" panose="02010600030101010101" pitchFamily="2" charset="-122"/>
                <a:ea typeface="宋体" panose="02010600030101010101" pitchFamily="2" charset="-122"/>
              </a:rPr>
              <a:t>的基本知识</a:t>
            </a:r>
            <a:endParaRPr lang="en-US" altLang="zh-CN" sz="2600" b="1" dirty="0">
              <a:latin typeface="宋体" panose="02010600030101010101" pitchFamily="2" charset="-122"/>
              <a:ea typeface="宋体" panose="02010600030101010101" pitchFamily="2" charset="-122"/>
            </a:endParaRPr>
          </a:p>
          <a:p>
            <a:pPr marL="987425" indent="-457200">
              <a:buSzPct val="70000"/>
              <a:buFont typeface="Wingdings" panose="05000000000000000000" pitchFamily="2" charset="2"/>
              <a:buChar char="n"/>
              <a:defRPr/>
            </a:pPr>
            <a:r>
              <a:rPr lang="zh-CN" altLang="en-US" sz="2400" b="1" dirty="0">
                <a:latin typeface="宋体" panose="02010600030101010101" pitchFamily="2" charset="-122"/>
                <a:ea typeface="宋体" panose="02010600030101010101" pitchFamily="2" charset="-122"/>
              </a:rPr>
              <a:t>需求工程在软件和软件工程中的地位和角色</a:t>
            </a:r>
            <a:endParaRPr lang="en-US" altLang="zh-CN" sz="2400" b="1" dirty="0">
              <a:latin typeface="宋体" panose="02010600030101010101" pitchFamily="2" charset="-122"/>
              <a:ea typeface="宋体" panose="02010600030101010101" pitchFamily="2" charset="-122"/>
            </a:endParaRPr>
          </a:p>
          <a:p>
            <a:pPr marL="987425" indent="-457200">
              <a:buSzPct val="70000"/>
              <a:buFont typeface="Wingdings" panose="05000000000000000000" pitchFamily="2" charset="2"/>
              <a:buChar char="n"/>
              <a:defRPr/>
            </a:pPr>
            <a:r>
              <a:rPr lang="zh-CN" altLang="en-US" sz="2400" b="1" dirty="0">
                <a:latin typeface="宋体" panose="02010600030101010101" pitchFamily="2" charset="-122"/>
                <a:ea typeface="宋体" panose="02010600030101010101" pitchFamily="2" charset="-122"/>
              </a:rPr>
              <a:t>需求工程中当前常用的</a:t>
            </a:r>
            <a:r>
              <a:rPr lang="zh-CN" altLang="en-US" sz="2400" b="1" dirty="0">
                <a:solidFill>
                  <a:srgbClr val="FF0000"/>
                </a:solidFill>
                <a:latin typeface="宋体" panose="02010600030101010101" pitchFamily="2" charset="-122"/>
                <a:ea typeface="宋体" panose="02010600030101010101" pitchFamily="2" charset="-122"/>
              </a:rPr>
              <a:t>技术、方法</a:t>
            </a:r>
            <a:r>
              <a:rPr lang="zh-CN" altLang="en-US" sz="2400" b="1" dirty="0">
                <a:latin typeface="宋体" panose="02010600030101010101" pitchFamily="2" charset="-122"/>
                <a:ea typeface="宋体" panose="02010600030101010101" pitchFamily="2" charset="-122"/>
              </a:rPr>
              <a:t>和工具</a:t>
            </a:r>
            <a:endParaRPr lang="en-US" altLang="zh-CN" sz="2400" b="1" dirty="0">
              <a:latin typeface="宋体" panose="02010600030101010101" pitchFamily="2" charset="-122"/>
              <a:ea typeface="宋体" panose="02010600030101010101" pitchFamily="2" charset="-122"/>
            </a:endParaRPr>
          </a:p>
          <a:p>
            <a:pPr marL="457200" indent="-457200">
              <a:buSzPct val="70000"/>
              <a:buFont typeface="Wingdings" panose="05000000000000000000" pitchFamily="2" charset="2"/>
              <a:buChar char="l"/>
              <a:defRPr/>
            </a:pPr>
            <a:r>
              <a:rPr lang="zh-CN" altLang="en-US" sz="2600" b="1" dirty="0">
                <a:latin typeface="宋体" panose="02010600030101010101" pitchFamily="2" charset="-122"/>
                <a:ea typeface="宋体" panose="02010600030101010101" pitchFamily="2" charset="-122"/>
              </a:rPr>
              <a:t>通过</a:t>
            </a:r>
            <a:r>
              <a:rPr lang="zh-CN" altLang="en-US" sz="2600" b="1" dirty="0">
                <a:solidFill>
                  <a:srgbClr val="FF0000"/>
                </a:solidFill>
                <a:latin typeface="宋体" panose="02010600030101010101" pitchFamily="2" charset="-122"/>
                <a:ea typeface="宋体" panose="02010600030101010101" pitchFamily="2" charset="-122"/>
              </a:rPr>
              <a:t>实例项目</a:t>
            </a:r>
            <a:r>
              <a:rPr lang="zh-CN" altLang="en-US" sz="2600" b="1" dirty="0">
                <a:latin typeface="宋体" panose="02010600030101010101" pitchFamily="2" charset="-122"/>
                <a:ea typeface="宋体" panose="02010600030101010101" pitchFamily="2" charset="-122"/>
              </a:rPr>
              <a:t>中需求的获取和分析获得对基本软件需求工程技术的实践经验</a:t>
            </a:r>
            <a:endParaRPr lang="en-US" altLang="zh-CN" sz="2600" b="1" dirty="0">
              <a:latin typeface="宋体" panose="02010600030101010101" pitchFamily="2" charset="-122"/>
              <a:ea typeface="宋体" panose="02010600030101010101" pitchFamily="2" charset="-122"/>
            </a:endParaRPr>
          </a:p>
          <a:p>
            <a:pPr marL="457200" indent="-457200">
              <a:buSzPct val="70000"/>
              <a:buFont typeface="Wingdings" panose="05000000000000000000" pitchFamily="2" charset="2"/>
              <a:buChar char="l"/>
              <a:defRPr/>
            </a:pPr>
            <a:r>
              <a:rPr lang="zh-CN" altLang="en-US" sz="2600" b="1" dirty="0">
                <a:latin typeface="宋体" panose="02010600030101010101" pitchFamily="2" charset="-122"/>
                <a:ea typeface="宋体" panose="02010600030101010101" pitchFamily="2" charset="-122"/>
              </a:rPr>
              <a:t>获得对在需求工程领域进行进一步研究的</a:t>
            </a:r>
            <a:r>
              <a:rPr lang="zh-CN" altLang="en-US" sz="2600" b="1" dirty="0">
                <a:solidFill>
                  <a:srgbClr val="FF0000"/>
                </a:solidFill>
                <a:latin typeface="宋体" panose="02010600030101010101" pitchFamily="2" charset="-122"/>
                <a:ea typeface="宋体" panose="02010600030101010101" pitchFamily="2" charset="-122"/>
              </a:rPr>
              <a:t>背景知识</a:t>
            </a:r>
          </a:p>
          <a:p>
            <a:pPr marL="989013" indent="-457200">
              <a:buSzPct val="70000"/>
              <a:buFont typeface="Wingdings" panose="05000000000000000000" pitchFamily="2" charset="2"/>
              <a:buChar char="n"/>
              <a:defRPr/>
            </a:pPr>
            <a:r>
              <a:rPr lang="zh-CN" altLang="en-US" sz="2400" b="1" dirty="0">
                <a:latin typeface="宋体" panose="02010600030101010101" pitchFamily="2" charset="-122"/>
                <a:ea typeface="宋体" panose="02010600030101010101" pitchFamily="2" charset="-122"/>
              </a:rPr>
              <a:t>对需求工程研究的方法学的观点</a:t>
            </a:r>
          </a:p>
          <a:p>
            <a:pPr marL="989013" indent="-457200">
              <a:buSzPct val="70000"/>
              <a:buFont typeface="Wingdings" panose="05000000000000000000" pitchFamily="2" charset="2"/>
              <a:buChar char="n"/>
              <a:defRPr/>
            </a:pPr>
            <a:r>
              <a:rPr lang="zh-CN" altLang="en-US" sz="2400" b="1" dirty="0">
                <a:latin typeface="宋体" panose="02010600030101010101" pitchFamily="2" charset="-122"/>
                <a:ea typeface="宋体" panose="02010600030101010101" pitchFamily="2" charset="-122"/>
              </a:rPr>
              <a:t>该领域当前的研究的观点和方向</a:t>
            </a:r>
          </a:p>
          <a:p>
            <a:pPr marL="989013" indent="-457200">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对相关文献的了解</a:t>
            </a:r>
          </a:p>
          <a:p>
            <a:pPr marL="342900" eaLnBrk="1" hangingPunct="1">
              <a:lnSpc>
                <a:spcPct val="120000"/>
              </a:lnSpc>
              <a:buSzPct val="70000"/>
              <a:buFont typeface="Wingdings" panose="05000000000000000000" pitchFamily="2" charset="2"/>
              <a:buChar char="l"/>
              <a:defRPr/>
            </a:pPr>
            <a:endParaRPr lang="en-US" altLang="zh-CN" sz="22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需求的层次</a:t>
            </a:r>
          </a:p>
        </p:txBody>
      </p:sp>
      <p:sp>
        <p:nvSpPr>
          <p:cNvPr id="5123"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defRPr/>
            </a:pPr>
            <a:r>
              <a:rPr lang="zh-CN" altLang="en-US" sz="2000" b="1" dirty="0">
                <a:latin typeface="宋体" panose="02010600030101010101" pitchFamily="2" charset="-122"/>
                <a:ea typeface="宋体" panose="02010600030101010101" pitchFamily="2" charset="-122"/>
              </a:rPr>
              <a:t>业务需求</a:t>
            </a: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r>
              <a:rPr lang="zh-CN" altLang="en-US" sz="2000" b="1" dirty="0">
                <a:latin typeface="宋体" panose="02010600030101010101" pitchFamily="2" charset="-122"/>
                <a:ea typeface="宋体" panose="02010600030101010101" pitchFamily="2" charset="-122"/>
              </a:rPr>
              <a:t>用户需求</a:t>
            </a: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r>
              <a:rPr lang="zh-CN" altLang="en-US" sz="2000" b="1" dirty="0">
                <a:latin typeface="宋体" panose="02010600030101010101" pitchFamily="2" charset="-122"/>
                <a:ea typeface="宋体" panose="02010600030101010101" pitchFamily="2" charset="-122"/>
              </a:rPr>
              <a:t>系统需求</a:t>
            </a:r>
            <a:endParaRPr lang="en-US" altLang="zh-CN" sz="2000" b="1"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endParaRPr lang="zh-CN" altLang="en-US"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28625" y="142875"/>
            <a:ext cx="8686800" cy="1143000"/>
          </a:xfrm>
        </p:spPr>
        <p:txBody>
          <a:bodyPr/>
          <a:lstStyle/>
          <a:p>
            <a:pPr eaLnBrk="1" hangingPunct="1"/>
            <a:r>
              <a:rPr lang="zh-CN" altLang="en-US" b="1" dirty="0">
                <a:solidFill>
                  <a:srgbClr val="FF0000"/>
                </a:solidFill>
                <a:latin typeface="黑体" panose="02010609060101010101" pitchFamily="49" charset="-122"/>
                <a:ea typeface="黑体" panose="02010609060101010101" pitchFamily="49" charset="-122"/>
              </a:rPr>
              <a:t>业务</a:t>
            </a:r>
            <a:r>
              <a:rPr lang="zh-CN" altLang="en-US" b="1" dirty="0">
                <a:latin typeface="黑体" panose="02010609060101010101" pitchFamily="49" charset="-122"/>
                <a:ea typeface="黑体" panose="02010609060101010101" pitchFamily="49" charset="-122"/>
              </a:rPr>
              <a:t>需求</a:t>
            </a:r>
          </a:p>
        </p:txBody>
      </p:sp>
      <p:sp>
        <p:nvSpPr>
          <p:cNvPr id="5123"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即系统目标，描述组织的高层目标，从总体上描述为什么要开发系统。</a:t>
            </a:r>
            <a:endParaRPr lang="en-US" altLang="zh-CN" sz="24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通常来自于组织的</a:t>
            </a:r>
            <a:r>
              <a:rPr lang="zh-CN" altLang="en-US" sz="2400" b="1" dirty="0">
                <a:solidFill>
                  <a:srgbClr val="FF0000"/>
                </a:solidFill>
                <a:latin typeface="宋体" panose="02010600030101010101" pitchFamily="2" charset="-122"/>
                <a:ea typeface="宋体" panose="02010600030101010101" pitchFamily="2" charset="-122"/>
              </a:rPr>
              <a:t>高层</a:t>
            </a:r>
            <a:r>
              <a:rPr lang="zh-CN" altLang="en-US" sz="2400" b="1" dirty="0">
                <a:latin typeface="宋体" panose="02010600030101010101" pitchFamily="2" charset="-122"/>
                <a:ea typeface="宋体" panose="02010600030101010101" pitchFamily="2" charset="-122"/>
              </a:rPr>
              <a:t>，如项目投资人、实际用户的管理者等。对</a:t>
            </a:r>
            <a:r>
              <a:rPr lang="zh-CN" altLang="en-US" sz="2400" b="1" dirty="0">
                <a:solidFill>
                  <a:srgbClr val="FF0000"/>
                </a:solidFill>
                <a:latin typeface="宋体" panose="02010600030101010101" pitchFamily="2" charset="-122"/>
                <a:ea typeface="宋体" panose="02010600030101010101" pitchFamily="2" charset="-122"/>
              </a:rPr>
              <a:t>业务的需求可能是增加收入、降低成本、提高客户服务水平、实现监督管理</a:t>
            </a:r>
            <a:r>
              <a:rPr lang="zh-CN" altLang="en-US" sz="2400" b="1" dirty="0">
                <a:latin typeface="宋体" panose="02010600030101010101" pitchFamily="2" charset="-122"/>
                <a:ea typeface="宋体" panose="02010600030101010101" pitchFamily="2" charset="-122"/>
              </a:rPr>
              <a:t>等。通常在愿景和范围文档中予以说明。</a:t>
            </a:r>
            <a:endParaRPr lang="en-US" altLang="zh-CN" sz="24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在</a:t>
            </a:r>
            <a:r>
              <a:rPr lang="en-US" altLang="zh-CN" sz="2400" b="1" dirty="0">
                <a:latin typeface="宋体" panose="02010600030101010101" pitchFamily="2" charset="-122"/>
                <a:ea typeface="宋体" panose="02010600030101010101" pitchFamily="2" charset="-122"/>
              </a:rPr>
              <a:t>RUP</a:t>
            </a:r>
            <a:r>
              <a:rPr lang="zh-CN" altLang="en-US" sz="2400" b="1" dirty="0">
                <a:latin typeface="宋体" panose="02010600030101010101" pitchFamily="2" charset="-122"/>
                <a:ea typeface="宋体" panose="02010600030101010101" pitchFamily="2" charset="-122"/>
              </a:rPr>
              <a:t>的需求工作流程中，首要的问题是要了解用户利用待开发产品试图解决的问题的定义和范围，确定涉众，获取涉众需要。</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625" y="142875"/>
            <a:ext cx="8686800" cy="1143000"/>
          </a:xfrm>
        </p:spPr>
        <p:txBody>
          <a:bodyPr/>
          <a:lstStyle/>
          <a:p>
            <a:pPr eaLnBrk="1" hangingPunct="1"/>
            <a:r>
              <a:rPr lang="zh-CN" altLang="en-US" b="1" dirty="0">
                <a:solidFill>
                  <a:srgbClr val="FF0000"/>
                </a:solidFill>
                <a:latin typeface="黑体" panose="02010609060101010101" pitchFamily="49" charset="-122"/>
                <a:ea typeface="黑体" panose="02010609060101010101" pitchFamily="49" charset="-122"/>
              </a:rPr>
              <a:t>用户</a:t>
            </a:r>
            <a:r>
              <a:rPr lang="zh-CN" altLang="en-US" b="1" dirty="0">
                <a:latin typeface="黑体" panose="02010609060101010101" pitchFamily="49" charset="-122"/>
                <a:ea typeface="黑体" panose="02010609060101010101" pitchFamily="49" charset="-122"/>
              </a:rPr>
              <a:t>需求</a:t>
            </a:r>
          </a:p>
        </p:txBody>
      </p:sp>
      <p:sp>
        <p:nvSpPr>
          <p:cNvPr id="5123"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用户需求描述</a:t>
            </a:r>
            <a:r>
              <a:rPr lang="zh-CN" altLang="en-US" sz="2400" b="1" dirty="0">
                <a:solidFill>
                  <a:srgbClr val="FF0000"/>
                </a:solidFill>
                <a:latin typeface="宋体" panose="02010600030101010101" pitchFamily="2" charset="-122"/>
                <a:ea typeface="宋体" panose="02010600030101010101" pitchFamily="2" charset="-122"/>
              </a:rPr>
              <a:t>用户使用产品必须要完成的任务</a:t>
            </a:r>
            <a:r>
              <a:rPr lang="zh-CN" altLang="en-US" sz="2400" b="1" dirty="0">
                <a:latin typeface="宋体" panose="02010600030101010101" pitchFamily="2" charset="-122"/>
                <a:ea typeface="宋体" panose="02010600030101010101" pitchFamily="2" charset="-122"/>
              </a:rPr>
              <a:t>，即描述用户使用系统能做些什么。通常通过对用户进行访谈、召开研讨会，对</a:t>
            </a:r>
            <a:r>
              <a:rPr lang="zh-CN" altLang="en-US" sz="2400" b="1" dirty="0">
                <a:solidFill>
                  <a:srgbClr val="FF0000"/>
                </a:solidFill>
                <a:latin typeface="宋体" panose="02010600030101010101" pitchFamily="2" charset="-122"/>
                <a:ea typeface="宋体" panose="02010600030101010101" pitchFamily="2" charset="-122"/>
              </a:rPr>
              <a:t>用户的工作场景</a:t>
            </a:r>
            <a:r>
              <a:rPr lang="zh-CN" altLang="en-US" sz="2400" b="1" dirty="0">
                <a:latin typeface="宋体" panose="02010600030101010101" pitchFamily="2" charset="-122"/>
                <a:ea typeface="宋体" panose="02010600030101010101" pitchFamily="2" charset="-122"/>
              </a:rPr>
              <a:t>进行整理，建立需求模型等，获得用户角度的需求。特点：</a:t>
            </a:r>
            <a:endParaRPr lang="en-US" altLang="zh-CN" sz="2400" b="1" dirty="0">
              <a:latin typeface="宋体" panose="02010600030101010101" pitchFamily="2" charset="-122"/>
              <a:ea typeface="宋体" panose="02010600030101010101" pitchFamily="2" charset="-122"/>
            </a:endParaRPr>
          </a:p>
          <a:p>
            <a:pPr marL="627063" indent="-271463" eaLnBrk="1" hangingPunct="1">
              <a:lnSpc>
                <a:spcPct val="150000"/>
              </a:lnSpc>
              <a:buSzPct val="70000"/>
              <a:buFont typeface="Wingdings" panose="05000000000000000000" pitchFamily="2" charset="2"/>
              <a:buChar char="n"/>
              <a:defRPr/>
            </a:pPr>
            <a:r>
              <a:rPr lang="zh-CN" altLang="en-US" sz="2400" b="1" dirty="0">
                <a:latin typeface="宋体" panose="02010600030101010101" pitchFamily="2" charset="-122"/>
                <a:ea typeface="宋体" panose="02010600030101010101" pitchFamily="2" charset="-122"/>
              </a:rPr>
              <a:t>零散：用户可能从不同角度，提出不同层面，不同力度的需求，需求的表达形式也多种多样。</a:t>
            </a:r>
            <a:endParaRPr lang="en-US" altLang="zh-CN" sz="2400" b="1" dirty="0">
              <a:latin typeface="宋体" panose="02010600030101010101" pitchFamily="2" charset="-122"/>
              <a:ea typeface="宋体" panose="02010600030101010101" pitchFamily="2" charset="-122"/>
            </a:endParaRPr>
          </a:p>
          <a:p>
            <a:pPr marL="627063" indent="-271463" eaLnBrk="1" hangingPunct="1">
              <a:lnSpc>
                <a:spcPct val="150000"/>
              </a:lnSpc>
              <a:buSzPct val="70000"/>
              <a:buFont typeface="Wingdings" panose="05000000000000000000" pitchFamily="2" charset="2"/>
              <a:buChar char="n"/>
              <a:defRPr/>
            </a:pPr>
            <a:r>
              <a:rPr lang="zh-CN" altLang="en-US" sz="2400" b="1" dirty="0">
                <a:latin typeface="宋体" panose="02010600030101010101" pitchFamily="2" charset="-122"/>
                <a:ea typeface="宋体" panose="02010600030101010101" pitchFamily="2" charset="-122"/>
              </a:rPr>
              <a:t>存在矛盾：多个用户处于组织的不同岗位、不同层面，他们提出的需求可能存在片面性，甚至不同用户的需求可能还会相互矛盾。</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28625" y="142875"/>
            <a:ext cx="8686800" cy="1143000"/>
          </a:xfrm>
        </p:spPr>
        <p:txBody>
          <a:bodyPr/>
          <a:lstStyle/>
          <a:p>
            <a:pPr eaLnBrk="1" hangingPunct="1"/>
            <a:r>
              <a:rPr lang="zh-CN" altLang="en-US" b="1" dirty="0">
                <a:solidFill>
                  <a:srgbClr val="FF0000"/>
                </a:solidFill>
                <a:latin typeface="黑体" panose="02010609060101010101" pitchFamily="49" charset="-122"/>
                <a:ea typeface="黑体" panose="02010609060101010101" pitchFamily="49" charset="-122"/>
              </a:rPr>
              <a:t>用户</a:t>
            </a:r>
            <a:r>
              <a:rPr lang="zh-CN" altLang="en-US" b="1" dirty="0">
                <a:latin typeface="黑体" panose="02010609060101010101" pitchFamily="49" charset="-122"/>
                <a:ea typeface="黑体" panose="02010609060101010101" pitchFamily="49" charset="-122"/>
              </a:rPr>
              <a:t>需求</a:t>
            </a:r>
          </a:p>
        </p:txBody>
      </p:sp>
      <p:sp>
        <p:nvSpPr>
          <p:cNvPr id="5123" name="内容占位符 2"/>
          <p:cNvSpPr>
            <a:spLocks noGrp="1"/>
          </p:cNvSpPr>
          <p:nvPr>
            <p:ph idx="1"/>
          </p:nvPr>
        </p:nvSpPr>
        <p:spPr>
          <a:xfrm>
            <a:off x="428625" y="1214438"/>
            <a:ext cx="8286750" cy="5286375"/>
          </a:xfrm>
        </p:spPr>
        <p:txBody>
          <a:bodyPr/>
          <a:lstStyle/>
          <a:p>
            <a:pPr marL="355600" indent="-3556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需求捕获后还需要进行需求的梳理、分析，找出隐性需求，消除不完整需求等，形成精确描述的、完整的、结构化的需求。用户需求是非常重要的，可通过用例、特性、用户故事或场景予以说明</a:t>
            </a:r>
            <a:endParaRPr lang="en-US" altLang="zh-CN" sz="2400" b="1" dirty="0">
              <a:latin typeface="宋体" panose="02010600030101010101" pitchFamily="2" charset="-122"/>
              <a:ea typeface="宋体" panose="02010600030101010101" pitchFamily="2" charset="-122"/>
            </a:endParaRPr>
          </a:p>
          <a:p>
            <a:pPr marL="627063" indent="-271463" eaLnBrk="1" hangingPunct="1">
              <a:lnSpc>
                <a:spcPct val="150000"/>
              </a:lnSpc>
              <a:buSzPct val="70000"/>
              <a:buFont typeface="Wingdings" panose="05000000000000000000" pitchFamily="2" charset="2"/>
              <a:buChar char="n"/>
              <a:defRPr/>
            </a:pPr>
            <a:endParaRPr lang="en-US" altLang="zh-CN" sz="24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endParaRPr lang="zh-CN" altLang="en-US"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28625" y="142875"/>
            <a:ext cx="8686800" cy="1143000"/>
          </a:xfrm>
        </p:spPr>
        <p:txBody>
          <a:bodyPr/>
          <a:lstStyle/>
          <a:p>
            <a:pPr eaLnBrk="1" hangingPunct="1"/>
            <a:r>
              <a:rPr lang="zh-CN" altLang="en-US" b="1" dirty="0">
                <a:solidFill>
                  <a:srgbClr val="FF0000"/>
                </a:solidFill>
                <a:latin typeface="黑体" panose="02010609060101010101" pitchFamily="49" charset="-122"/>
                <a:ea typeface="黑体" panose="02010609060101010101" pitchFamily="49" charset="-122"/>
              </a:rPr>
              <a:t>系统</a:t>
            </a:r>
            <a:r>
              <a:rPr lang="zh-CN" altLang="en-US" b="1" dirty="0">
                <a:latin typeface="黑体" panose="02010609060101010101" pitchFamily="49" charset="-122"/>
                <a:ea typeface="黑体" panose="02010609060101010101" pitchFamily="49" charset="-122"/>
              </a:rPr>
              <a:t>需求</a:t>
            </a:r>
          </a:p>
        </p:txBody>
      </p:sp>
      <p:sp>
        <p:nvSpPr>
          <p:cNvPr id="5123"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通过系统的用户界面，用户可以了解</a:t>
            </a:r>
            <a:r>
              <a:rPr lang="zh-CN" altLang="en-US" sz="2400" b="1" dirty="0">
                <a:solidFill>
                  <a:srgbClr val="FF0000"/>
                </a:solidFill>
                <a:latin typeface="宋体" panose="02010600030101010101" pitchFamily="2" charset="-122"/>
                <a:ea typeface="宋体" panose="02010600030101010101" pitchFamily="2" charset="-122"/>
              </a:rPr>
              <a:t>系统与系统进行交互</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界面中的概念、图像及术语要适合用户的需求。关键差异不在于需求，也不在于详细用例，而在于</a:t>
            </a:r>
            <a:r>
              <a:rPr lang="zh-CN" altLang="en-US" sz="2400" b="1" dirty="0">
                <a:solidFill>
                  <a:srgbClr val="FF0000"/>
                </a:solidFill>
                <a:latin typeface="宋体" panose="02010600030101010101" pitchFamily="2" charset="-122"/>
                <a:ea typeface="宋体" panose="02010600030101010101" pitchFamily="2" charset="-122"/>
              </a:rPr>
              <a:t>用户的特征及系统的运行环境</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一个交互系统成功的标志在于满足用户的需求。在计算机领域和问题领域都缺乏经验的用户所需的操作界面与专家用户的界面会存在很大差别。</a:t>
            </a:r>
            <a:endParaRPr lang="en-US" altLang="zh-CN" sz="2400" b="1"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需求层次及输出</a:t>
            </a:r>
          </a:p>
        </p:txBody>
      </p:sp>
      <p:sp>
        <p:nvSpPr>
          <p:cNvPr id="5123" name="内容占位符 2"/>
          <p:cNvSpPr>
            <a:spLocks noGrp="1"/>
          </p:cNvSpPr>
          <p:nvPr>
            <p:ph idx="1"/>
          </p:nvPr>
        </p:nvSpPr>
        <p:spPr>
          <a:xfrm>
            <a:off x="428625" y="1214438"/>
            <a:ext cx="8286750" cy="5286375"/>
          </a:xfrm>
        </p:spPr>
        <p:txBody>
          <a:bodyPr/>
          <a:lstStyle/>
          <a:p>
            <a:pPr indent="0" eaLnBrk="1" hangingPunct="1">
              <a:lnSpc>
                <a:spcPct val="150000"/>
              </a:lnSpc>
              <a:buSzPct val="70000"/>
              <a:buFont typeface="Wingdings" panose="05000000000000000000" pitchFamily="2" charset="2"/>
              <a:buNone/>
              <a:defRPr/>
            </a:pP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endParaRPr lang="zh-CN" altLang="en-US" sz="2000" b="1"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85834206"/>
              </p:ext>
            </p:extLst>
          </p:nvPr>
        </p:nvGraphicFramePr>
        <p:xfrm>
          <a:off x="250825" y="1285875"/>
          <a:ext cx="6096000" cy="4821232"/>
        </p:xfrm>
        <a:graphic>
          <a:graphicData uri="http://schemas.openxmlformats.org/drawingml/2006/table">
            <a:tbl>
              <a:tblPr firstRow="1" bandRow="1">
                <a:tableStyleId>{5C22544A-7EE6-4342-B048-85BDC9FD1C3A}</a:tableStyleId>
              </a:tblPr>
              <a:tblGrid>
                <a:gridCol w="1751856">
                  <a:extLst>
                    <a:ext uri="{9D8B030D-6E8A-4147-A177-3AD203B41FA5}">
                      <a16:colId xmlns:a16="http://schemas.microsoft.com/office/drawing/2014/main" val="20000"/>
                    </a:ext>
                  </a:extLst>
                </a:gridCol>
                <a:gridCol w="4344144">
                  <a:extLst>
                    <a:ext uri="{9D8B030D-6E8A-4147-A177-3AD203B41FA5}">
                      <a16:colId xmlns:a16="http://schemas.microsoft.com/office/drawing/2014/main" val="20001"/>
                    </a:ext>
                  </a:extLst>
                </a:gridCol>
              </a:tblGrid>
              <a:tr h="370864">
                <a:tc>
                  <a:txBody>
                    <a:bodyPr/>
                    <a:lstStyle/>
                    <a:p>
                      <a:r>
                        <a:rPr lang="zh-CN" altLang="en-US" sz="1800" b="1" dirty="0"/>
                        <a:t>需求</a:t>
                      </a:r>
                    </a:p>
                  </a:txBody>
                  <a:tcPr marT="45723" marB="45723"/>
                </a:tc>
                <a:tc>
                  <a:txBody>
                    <a:bodyPr/>
                    <a:lstStyle/>
                    <a:p>
                      <a:r>
                        <a:rPr lang="zh-CN" altLang="en-US" sz="1800" b="1" dirty="0"/>
                        <a:t>输出的主要内容</a:t>
                      </a:r>
                    </a:p>
                  </a:txBody>
                  <a:tcPr marT="45723" marB="45723"/>
                </a:tc>
                <a:extLst>
                  <a:ext uri="{0D108BD9-81ED-4DB2-BD59-A6C34878D82A}">
                    <a16:rowId xmlns:a16="http://schemas.microsoft.com/office/drawing/2014/main" val="10000"/>
                  </a:ext>
                </a:extLst>
              </a:tr>
              <a:tr h="370864">
                <a:tc>
                  <a:txBody>
                    <a:bodyPr/>
                    <a:lstStyle/>
                    <a:p>
                      <a:r>
                        <a:rPr lang="zh-CN" altLang="en-US" sz="1800" b="1" dirty="0"/>
                        <a:t>业务需求</a:t>
                      </a:r>
                    </a:p>
                  </a:txBody>
                  <a:tcPr marT="45723" marB="45723"/>
                </a:tc>
                <a:tc>
                  <a:txBody>
                    <a:bodyPr/>
                    <a:lstStyle/>
                    <a:p>
                      <a:r>
                        <a:rPr lang="zh-CN" altLang="en-US" sz="1800" b="1" dirty="0"/>
                        <a:t>高层业务需求：业务目标</a:t>
                      </a:r>
                    </a:p>
                  </a:txBody>
                  <a:tcPr marT="45723" marB="45723"/>
                </a:tc>
                <a:extLst>
                  <a:ext uri="{0D108BD9-81ED-4DB2-BD59-A6C34878D82A}">
                    <a16:rowId xmlns:a16="http://schemas.microsoft.com/office/drawing/2014/main" val="10001"/>
                  </a:ext>
                </a:extLst>
              </a:tr>
              <a:tr h="370864">
                <a:tc>
                  <a:txBody>
                    <a:bodyPr/>
                    <a:lstStyle/>
                    <a:p>
                      <a:endParaRPr lang="zh-CN" altLang="en-US" sz="1800" b="1" dirty="0"/>
                    </a:p>
                  </a:txBody>
                  <a:tcPr marT="45723" marB="45723"/>
                </a:tc>
                <a:tc>
                  <a:txBody>
                    <a:bodyPr/>
                    <a:lstStyle/>
                    <a:p>
                      <a:r>
                        <a:rPr lang="zh-CN" altLang="en-US" sz="1800" b="1" dirty="0"/>
                        <a:t>涉众需要</a:t>
                      </a:r>
                    </a:p>
                  </a:txBody>
                  <a:tcPr marT="45723" marB="45723"/>
                </a:tc>
                <a:extLst>
                  <a:ext uri="{0D108BD9-81ED-4DB2-BD59-A6C34878D82A}">
                    <a16:rowId xmlns:a16="http://schemas.microsoft.com/office/drawing/2014/main" val="10002"/>
                  </a:ext>
                </a:extLst>
              </a:tr>
              <a:tr h="370864">
                <a:tc>
                  <a:txBody>
                    <a:bodyPr/>
                    <a:lstStyle/>
                    <a:p>
                      <a:endParaRPr lang="zh-CN" altLang="en-US" sz="1800" b="1" dirty="0"/>
                    </a:p>
                  </a:txBody>
                  <a:tcPr marT="45723" marB="45723"/>
                </a:tc>
                <a:tc>
                  <a:txBody>
                    <a:bodyPr/>
                    <a:lstStyle/>
                    <a:p>
                      <a:r>
                        <a:rPr lang="zh-CN" altLang="en-US" sz="1800" b="1" dirty="0"/>
                        <a:t>业务流程</a:t>
                      </a:r>
                    </a:p>
                  </a:txBody>
                  <a:tcPr marT="45723" marB="45723"/>
                </a:tc>
                <a:extLst>
                  <a:ext uri="{0D108BD9-81ED-4DB2-BD59-A6C34878D82A}">
                    <a16:rowId xmlns:a16="http://schemas.microsoft.com/office/drawing/2014/main" val="10003"/>
                  </a:ext>
                </a:extLst>
              </a:tr>
              <a:tr h="370864">
                <a:tc>
                  <a:txBody>
                    <a:bodyPr/>
                    <a:lstStyle/>
                    <a:p>
                      <a:endParaRPr lang="zh-CN" altLang="en-US" sz="1800" b="1" dirty="0"/>
                    </a:p>
                  </a:txBody>
                  <a:tcPr marT="45723" marB="45723"/>
                </a:tc>
                <a:tc>
                  <a:txBody>
                    <a:bodyPr/>
                    <a:lstStyle/>
                    <a:p>
                      <a:r>
                        <a:rPr lang="zh-CN" altLang="en-US" sz="1800" b="1" dirty="0"/>
                        <a:t>业务规则</a:t>
                      </a:r>
                    </a:p>
                  </a:txBody>
                  <a:tcPr marT="45723" marB="45723"/>
                </a:tc>
                <a:extLst>
                  <a:ext uri="{0D108BD9-81ED-4DB2-BD59-A6C34878D82A}">
                    <a16:rowId xmlns:a16="http://schemas.microsoft.com/office/drawing/2014/main" val="10004"/>
                  </a:ext>
                </a:extLst>
              </a:tr>
              <a:tr h="370864">
                <a:tc>
                  <a:txBody>
                    <a:bodyPr/>
                    <a:lstStyle/>
                    <a:p>
                      <a:endParaRPr lang="zh-CN" altLang="en-US" sz="1800" b="1" dirty="0"/>
                    </a:p>
                  </a:txBody>
                  <a:tcPr marT="45723" marB="45723"/>
                </a:tc>
                <a:tc>
                  <a:txBody>
                    <a:bodyPr/>
                    <a:lstStyle/>
                    <a:p>
                      <a:r>
                        <a:rPr lang="zh-CN" altLang="en-US" sz="1800" b="1" dirty="0"/>
                        <a:t>词汇表</a:t>
                      </a:r>
                    </a:p>
                  </a:txBody>
                  <a:tcPr marT="45723" marB="45723"/>
                </a:tc>
                <a:extLst>
                  <a:ext uri="{0D108BD9-81ED-4DB2-BD59-A6C34878D82A}">
                    <a16:rowId xmlns:a16="http://schemas.microsoft.com/office/drawing/2014/main" val="10005"/>
                  </a:ext>
                </a:extLst>
              </a:tr>
              <a:tr h="370864">
                <a:tc>
                  <a:txBody>
                    <a:bodyPr/>
                    <a:lstStyle/>
                    <a:p>
                      <a:r>
                        <a:rPr lang="zh-CN" altLang="en-US" sz="1800" b="1" dirty="0"/>
                        <a:t>用户需求</a:t>
                      </a:r>
                    </a:p>
                  </a:txBody>
                  <a:tcPr marT="45723" marB="45723"/>
                </a:tc>
                <a:tc>
                  <a:txBody>
                    <a:bodyPr/>
                    <a:lstStyle/>
                    <a:p>
                      <a:r>
                        <a:rPr lang="zh-CN" altLang="en-US" sz="1800" b="1" dirty="0"/>
                        <a:t>特性</a:t>
                      </a:r>
                    </a:p>
                  </a:txBody>
                  <a:tcPr marT="45723" marB="45723"/>
                </a:tc>
                <a:extLst>
                  <a:ext uri="{0D108BD9-81ED-4DB2-BD59-A6C34878D82A}">
                    <a16:rowId xmlns:a16="http://schemas.microsoft.com/office/drawing/2014/main" val="10006"/>
                  </a:ext>
                </a:extLst>
              </a:tr>
              <a:tr h="370864">
                <a:tc>
                  <a:txBody>
                    <a:bodyPr/>
                    <a:lstStyle/>
                    <a:p>
                      <a:endParaRPr lang="zh-CN" altLang="en-US" sz="1800" b="1" dirty="0"/>
                    </a:p>
                  </a:txBody>
                  <a:tcPr marT="45723" marB="45723"/>
                </a:tc>
                <a:tc>
                  <a:txBody>
                    <a:bodyPr/>
                    <a:lstStyle/>
                    <a:p>
                      <a:r>
                        <a:rPr lang="zh-CN" altLang="en-US" sz="1800" b="1" dirty="0"/>
                        <a:t>功能需求</a:t>
                      </a:r>
                    </a:p>
                  </a:txBody>
                  <a:tcPr marT="45723" marB="45723"/>
                </a:tc>
                <a:extLst>
                  <a:ext uri="{0D108BD9-81ED-4DB2-BD59-A6C34878D82A}">
                    <a16:rowId xmlns:a16="http://schemas.microsoft.com/office/drawing/2014/main" val="10007"/>
                  </a:ext>
                </a:extLst>
              </a:tr>
              <a:tr h="370864">
                <a:tc>
                  <a:txBody>
                    <a:bodyPr/>
                    <a:lstStyle/>
                    <a:p>
                      <a:endParaRPr lang="zh-CN" altLang="en-US" sz="1800" b="1" dirty="0"/>
                    </a:p>
                  </a:txBody>
                  <a:tcPr marT="45723" marB="45723"/>
                </a:tc>
                <a:tc>
                  <a:txBody>
                    <a:bodyPr/>
                    <a:lstStyle/>
                    <a:p>
                      <a:r>
                        <a:rPr lang="zh-CN" altLang="en-US" sz="1800" b="1" dirty="0"/>
                        <a:t>非功能需求及限制</a:t>
                      </a:r>
                    </a:p>
                  </a:txBody>
                  <a:tcPr marT="45723" marB="45723"/>
                </a:tc>
                <a:extLst>
                  <a:ext uri="{0D108BD9-81ED-4DB2-BD59-A6C34878D82A}">
                    <a16:rowId xmlns:a16="http://schemas.microsoft.com/office/drawing/2014/main" val="10008"/>
                  </a:ext>
                </a:extLst>
              </a:tr>
              <a:tr h="370864">
                <a:tc>
                  <a:txBody>
                    <a:bodyPr/>
                    <a:lstStyle/>
                    <a:p>
                      <a:endParaRPr lang="zh-CN" altLang="en-US" sz="1800" b="1" dirty="0"/>
                    </a:p>
                  </a:txBody>
                  <a:tcPr marT="45723" marB="45723"/>
                </a:tc>
                <a:tc>
                  <a:txBody>
                    <a:bodyPr/>
                    <a:lstStyle/>
                    <a:p>
                      <a:r>
                        <a:rPr lang="zh-CN" altLang="en-US" sz="1800" b="1" dirty="0"/>
                        <a:t>用例或用户故事</a:t>
                      </a:r>
                    </a:p>
                  </a:txBody>
                  <a:tcPr marT="45723" marB="45723"/>
                </a:tc>
                <a:extLst>
                  <a:ext uri="{0D108BD9-81ED-4DB2-BD59-A6C34878D82A}">
                    <a16:rowId xmlns:a16="http://schemas.microsoft.com/office/drawing/2014/main" val="10009"/>
                  </a:ext>
                </a:extLst>
              </a:tr>
              <a:tr h="370864">
                <a:tc>
                  <a:txBody>
                    <a:bodyPr/>
                    <a:lstStyle/>
                    <a:p>
                      <a:r>
                        <a:rPr lang="zh-CN" altLang="en-US" sz="1800" b="1" dirty="0"/>
                        <a:t>系统需求</a:t>
                      </a:r>
                    </a:p>
                  </a:txBody>
                  <a:tcPr marT="45723" marB="45723"/>
                </a:tc>
                <a:tc>
                  <a:txBody>
                    <a:bodyPr/>
                    <a:lstStyle/>
                    <a:p>
                      <a:r>
                        <a:rPr lang="zh-CN" altLang="en-US" sz="1800" b="1" dirty="0"/>
                        <a:t>界面说明</a:t>
                      </a:r>
                    </a:p>
                  </a:txBody>
                  <a:tcPr marT="45723" marB="45723"/>
                </a:tc>
                <a:extLst>
                  <a:ext uri="{0D108BD9-81ED-4DB2-BD59-A6C34878D82A}">
                    <a16:rowId xmlns:a16="http://schemas.microsoft.com/office/drawing/2014/main" val="10010"/>
                  </a:ext>
                </a:extLst>
              </a:tr>
              <a:tr h="370864">
                <a:tc>
                  <a:txBody>
                    <a:bodyPr/>
                    <a:lstStyle/>
                    <a:p>
                      <a:endParaRPr lang="zh-CN" altLang="en-US" sz="1800" b="1" dirty="0"/>
                    </a:p>
                  </a:txBody>
                  <a:tcPr marT="45723" marB="45723"/>
                </a:tc>
                <a:tc>
                  <a:txBody>
                    <a:bodyPr/>
                    <a:lstStyle/>
                    <a:p>
                      <a:r>
                        <a:rPr lang="zh-CN" altLang="en-US" sz="1800" b="1" dirty="0"/>
                        <a:t>交互接口</a:t>
                      </a:r>
                    </a:p>
                  </a:txBody>
                  <a:tcPr marT="45723" marB="45723"/>
                </a:tc>
                <a:extLst>
                  <a:ext uri="{0D108BD9-81ED-4DB2-BD59-A6C34878D82A}">
                    <a16:rowId xmlns:a16="http://schemas.microsoft.com/office/drawing/2014/main" val="10011"/>
                  </a:ext>
                </a:extLst>
              </a:tr>
              <a:tr h="370864">
                <a:tc>
                  <a:txBody>
                    <a:bodyPr/>
                    <a:lstStyle/>
                    <a:p>
                      <a:endParaRPr lang="zh-CN" altLang="en-US" sz="1800" b="1" dirty="0"/>
                    </a:p>
                  </a:txBody>
                  <a:tcPr marT="45723" marB="45723"/>
                </a:tc>
                <a:tc>
                  <a:txBody>
                    <a:bodyPr/>
                    <a:lstStyle/>
                    <a:p>
                      <a:endParaRPr lang="zh-CN" altLang="en-US" sz="1800" b="1" dirty="0"/>
                    </a:p>
                  </a:txBody>
                  <a:tcPr marT="45723" marB="45723"/>
                </a:tc>
                <a:extLst>
                  <a:ext uri="{0D108BD9-81ED-4DB2-BD59-A6C34878D82A}">
                    <a16:rowId xmlns:a16="http://schemas.microsoft.com/office/drawing/2014/main" val="10012"/>
                  </a:ext>
                </a:extLst>
              </a:tr>
            </a:tbl>
          </a:graphicData>
        </a:graphic>
      </p:graphicFrame>
      <p:sp>
        <p:nvSpPr>
          <p:cNvPr id="49200" name="文本框 2"/>
          <p:cNvSpPr txBox="1">
            <a:spLocks noChangeArrowheads="1"/>
          </p:cNvSpPr>
          <p:nvPr/>
        </p:nvSpPr>
        <p:spPr bwMode="auto">
          <a:xfrm>
            <a:off x="6432550" y="1304925"/>
            <a:ext cx="2700338"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r>
              <a:rPr lang="zh-CN" altLang="en-US" sz="2000" b="1">
                <a:solidFill>
                  <a:srgbClr val="FF0000"/>
                </a:solidFill>
              </a:rPr>
              <a:t>需求层次的划分体现了需求工作的不同阶段及其产物。</a:t>
            </a:r>
            <a:endParaRPr lang="en-US" altLang="zh-CN" sz="2000" b="1">
              <a:solidFill>
                <a:srgbClr val="FF0000"/>
              </a:solidFill>
            </a:endParaRPr>
          </a:p>
          <a:p>
            <a:pPr>
              <a:spcBef>
                <a:spcPct val="0"/>
              </a:spcBef>
              <a:buClrTx/>
              <a:buFontTx/>
              <a:buNone/>
            </a:pPr>
            <a:endParaRPr lang="en-US" altLang="zh-CN" sz="2000" b="1">
              <a:solidFill>
                <a:srgbClr val="FF0000"/>
              </a:solidFill>
            </a:endParaRPr>
          </a:p>
          <a:p>
            <a:pPr>
              <a:spcBef>
                <a:spcPct val="0"/>
              </a:spcBef>
              <a:buClrTx/>
              <a:buFontTx/>
              <a:buNone/>
            </a:pPr>
            <a:r>
              <a:rPr lang="zh-CN" altLang="en-US" sz="2000" b="1">
                <a:solidFill>
                  <a:srgbClr val="FF0000"/>
                </a:solidFill>
              </a:rPr>
              <a:t>业务需求是需求定义的产物，用户需求是需求捕获的产物，系统需求是需求分析与建模的产物</a:t>
            </a:r>
          </a:p>
        </p:txBody>
      </p:sp>
      <p:sp>
        <p:nvSpPr>
          <p:cNvPr id="49201" name="文本框 2"/>
          <p:cNvSpPr txBox="1">
            <a:spLocks noChangeArrowheads="1"/>
          </p:cNvSpPr>
          <p:nvPr/>
        </p:nvSpPr>
        <p:spPr bwMode="auto">
          <a:xfrm>
            <a:off x="6403975" y="4868863"/>
            <a:ext cx="25209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r>
              <a:rPr lang="zh-CN" altLang="en-US" sz="2400" b="1" dirty="0">
                <a:solidFill>
                  <a:srgbClr val="FF0000"/>
                </a:solidFill>
              </a:rPr>
              <a:t>讨论：思考自己项目在这三个层次的需求及输出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需求的分类</a:t>
            </a:r>
          </a:p>
        </p:txBody>
      </p:sp>
      <p:sp>
        <p:nvSpPr>
          <p:cNvPr id="50179"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pPr>
            <a:r>
              <a:rPr lang="zh-CN" altLang="en-US" sz="2400" b="1">
                <a:latin typeface="宋体" panose="02010600030101010101" pitchFamily="2" charset="-122"/>
                <a:ea typeface="宋体" panose="02010600030101010101" pitchFamily="2" charset="-122"/>
              </a:rPr>
              <a:t>功能性需求</a:t>
            </a:r>
            <a:endParaRPr lang="en-US" altLang="zh-CN" sz="2400" b="1">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sz="2400" b="1">
                <a:latin typeface="宋体" panose="02010600030101010101" pitchFamily="2" charset="-122"/>
                <a:ea typeface="宋体" panose="02010600030101010101" pitchFamily="2" charset="-122"/>
              </a:rPr>
              <a:t>非功能性需求</a:t>
            </a:r>
            <a:endParaRPr lang="en-US" altLang="zh-CN" sz="2000" b="1">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endParaRPr lang="zh-CN" altLang="en-US" sz="2000" b="1">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功能性需求</a:t>
            </a:r>
          </a:p>
        </p:txBody>
      </p:sp>
      <p:sp>
        <p:nvSpPr>
          <p:cNvPr id="51203"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规定了产品中必须实现的软件功能，用户通过这些功能完成各项任务，满足其业务需求。</a:t>
            </a:r>
            <a:endParaRPr lang="en-US" altLang="zh-CN" sz="24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功能需求有时也被称为</a:t>
            </a:r>
            <a:r>
              <a:rPr lang="zh-CN" altLang="en-US" sz="2400" b="1" dirty="0">
                <a:solidFill>
                  <a:srgbClr val="FF0000"/>
                </a:solidFill>
                <a:latin typeface="宋体" panose="02010600030101010101" pitchFamily="2" charset="-122"/>
                <a:ea typeface="宋体" panose="02010600030101010101" pitchFamily="2" charset="-122"/>
              </a:rPr>
              <a:t>行为需求</a:t>
            </a:r>
            <a:r>
              <a:rPr lang="zh-CN" altLang="en-US" sz="2400" b="1" dirty="0">
                <a:latin typeface="宋体" panose="02010600030101010101" pitchFamily="2" charset="-122"/>
                <a:ea typeface="宋体" panose="02010600030101010101" pitchFamily="2" charset="-122"/>
              </a:rPr>
              <a:t>，因为它通常是对产品的一个行为进行描述。</a:t>
            </a:r>
            <a:endParaRPr lang="en-US" altLang="zh-CN" sz="24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例如：软件允许库存管理员查看库存信息；当库存量降低到规定的最小数量时，软件将提醒操作人员；软件发送电子邮件通知用户其预定已经被接受。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非功能性需求</a:t>
            </a:r>
          </a:p>
        </p:txBody>
      </p:sp>
      <p:sp>
        <p:nvSpPr>
          <p:cNvPr id="5123"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指软件产品为满足用户业务需求而必须具有的除功能需求以外的</a:t>
            </a:r>
            <a:r>
              <a:rPr lang="zh-CN" altLang="en-US" sz="2400" b="1" dirty="0">
                <a:solidFill>
                  <a:srgbClr val="FF0000"/>
                </a:solidFill>
                <a:latin typeface="宋体" panose="02010600030101010101" pitchFamily="2" charset="-122"/>
                <a:ea typeface="宋体" panose="02010600030101010101" pitchFamily="2" charset="-122"/>
              </a:rPr>
              <a:t>特征和限制</a:t>
            </a:r>
            <a:r>
              <a:rPr lang="zh-CN" altLang="en-US" sz="2400" b="1" dirty="0">
                <a:latin typeface="宋体" panose="02010600030101010101" pitchFamily="2" charset="-122"/>
                <a:ea typeface="宋体" panose="02010600030101010101" pitchFamily="2" charset="-122"/>
              </a:rPr>
              <a:t>，它描述了产品必须具备的属性或品质。主要包括：</a:t>
            </a:r>
            <a:endParaRPr lang="en-US" altLang="zh-CN" sz="2400" b="1" dirty="0">
              <a:latin typeface="宋体" panose="02010600030101010101" pitchFamily="2" charset="-122"/>
              <a:ea typeface="宋体" panose="02010600030101010101" pitchFamily="2" charset="-122"/>
            </a:endParaRPr>
          </a:p>
          <a:p>
            <a:pPr marL="804863" indent="-449263" eaLnBrk="1" hangingPunct="1">
              <a:lnSpc>
                <a:spcPct val="150000"/>
              </a:lnSpc>
              <a:buSzPct val="70000"/>
              <a:buFont typeface="Wingdings" panose="05000000000000000000" pitchFamily="2" charset="2"/>
              <a:buChar char="n"/>
              <a:defRPr/>
            </a:pPr>
            <a:r>
              <a:rPr lang="zh-CN" altLang="en-US" sz="2000" b="1" dirty="0">
                <a:latin typeface="宋体" panose="02010600030101010101" pitchFamily="2" charset="-122"/>
                <a:ea typeface="宋体" panose="02010600030101010101" pitchFamily="2" charset="-122"/>
              </a:rPr>
              <a:t>质量属性：主要描述产品的</a:t>
            </a:r>
            <a:r>
              <a:rPr lang="zh-CN" altLang="en-US" sz="2000" b="1" dirty="0">
                <a:solidFill>
                  <a:srgbClr val="FF0000"/>
                </a:solidFill>
                <a:latin typeface="宋体" panose="02010600030101010101" pitchFamily="2" charset="-122"/>
                <a:ea typeface="宋体" panose="02010600030101010101" pitchFamily="2" charset="-122"/>
              </a:rPr>
              <a:t>性能和操作环境</a:t>
            </a:r>
            <a:r>
              <a:rPr lang="zh-CN" altLang="en-US" sz="2000" b="1" dirty="0">
                <a:latin typeface="宋体" panose="02010600030101010101" pitchFamily="2" charset="-122"/>
                <a:ea typeface="宋体" panose="02010600030101010101" pitchFamily="2" charset="-122"/>
              </a:rPr>
              <a:t>。例如系统的性能、容量、可靠性、可维护性可扩展性和对技术和对业务的适应性</a:t>
            </a:r>
            <a:endParaRPr lang="en-US" altLang="zh-CN" sz="2000" b="1" dirty="0">
              <a:latin typeface="宋体" panose="02010600030101010101" pitchFamily="2" charset="-122"/>
              <a:ea typeface="宋体" panose="02010600030101010101" pitchFamily="2" charset="-122"/>
            </a:endParaRPr>
          </a:p>
          <a:p>
            <a:pPr marL="804863" indent="-449263" eaLnBrk="1" hangingPunct="1">
              <a:lnSpc>
                <a:spcPct val="150000"/>
              </a:lnSpc>
              <a:buSzPct val="70000"/>
              <a:buFont typeface="Wingdings" panose="05000000000000000000" pitchFamily="2" charset="2"/>
              <a:buChar char="n"/>
              <a:defRPr/>
            </a:pPr>
            <a:r>
              <a:rPr lang="zh-CN" altLang="en-US" sz="2000" b="1" dirty="0">
                <a:latin typeface="宋体" panose="02010600030101010101" pitchFamily="2" charset="-122"/>
                <a:ea typeface="宋体" panose="02010600030101010101" pitchFamily="2" charset="-122"/>
              </a:rPr>
              <a:t>限制条件：主要描述软件设计和实施的限制条件。例如，软件允许的最大同时在线的用户数量，软件的操作环境，软件采取的编程语言等。</a:t>
            </a:r>
            <a:endParaRPr lang="en-US" altLang="zh-CN" sz="2000" b="1" dirty="0">
              <a:latin typeface="宋体" panose="02010600030101010101" pitchFamily="2" charset="-122"/>
              <a:ea typeface="宋体" panose="02010600030101010101" pitchFamily="2" charset="-122"/>
            </a:endParaRPr>
          </a:p>
          <a:p>
            <a:pPr marL="804863" indent="-449263" eaLnBrk="1" hangingPunct="1">
              <a:lnSpc>
                <a:spcPct val="150000"/>
              </a:lnSpc>
              <a:buSzPct val="70000"/>
              <a:buFont typeface="Wingdings" panose="05000000000000000000" pitchFamily="2" charset="2"/>
              <a:buChar char="n"/>
              <a:defRPr/>
            </a:pPr>
            <a:r>
              <a:rPr lang="zh-CN" altLang="en-US" sz="2000" b="1" dirty="0">
                <a:solidFill>
                  <a:srgbClr val="FF0000"/>
                </a:solidFill>
                <a:latin typeface="宋体" panose="02010600030101010101" pitchFamily="2" charset="-122"/>
                <a:ea typeface="宋体" panose="02010600030101010101" pitchFamily="2" charset="-122"/>
              </a:rPr>
              <a:t>外部接口</a:t>
            </a:r>
            <a:r>
              <a:rPr lang="zh-CN" altLang="en-US" sz="2000" b="1" dirty="0">
                <a:latin typeface="宋体" panose="02010600030101010101" pitchFamily="2" charset="-122"/>
                <a:ea typeface="宋体" panose="02010600030101010101" pitchFamily="2" charset="-122"/>
              </a:rPr>
              <a:t>：是软件与其之外的硬件、软件以及人相互作用的接口。</a:t>
            </a:r>
            <a:endParaRPr lang="en-US" altLang="zh-CN" sz="2000" b="1" dirty="0">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非功能性需求</a:t>
            </a:r>
          </a:p>
        </p:txBody>
      </p:sp>
      <p:sp>
        <p:nvSpPr>
          <p:cNvPr id="54275"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提示：需求并不包括设计细节、实现细节、项目计划信息或测试信息。需求关注的是你究竟想开发什么。一般地，功能需求描述产品应该</a:t>
            </a:r>
            <a:r>
              <a:rPr lang="zh-CN" altLang="en-US" sz="2000" b="1" dirty="0">
                <a:solidFill>
                  <a:srgbClr val="FF0000"/>
                </a:solidFill>
                <a:latin typeface="宋体" panose="02010600030101010101" pitchFamily="2" charset="-122"/>
                <a:ea typeface="宋体" panose="02010600030101010101" pitchFamily="2" charset="-122"/>
              </a:rPr>
              <a:t>做什么</a:t>
            </a:r>
            <a:r>
              <a:rPr lang="zh-CN" altLang="en-US" sz="2000" b="1" dirty="0">
                <a:latin typeface="宋体" panose="02010600030101010101" pitchFamily="2" charset="-122"/>
                <a:ea typeface="宋体" panose="02010600030101010101" pitchFamily="2" charset="-122"/>
              </a:rPr>
              <a:t>，非功能需求则为功能需求的实现设定</a:t>
            </a:r>
            <a:r>
              <a:rPr lang="zh-CN" altLang="en-US" sz="2000" b="1" dirty="0">
                <a:solidFill>
                  <a:srgbClr val="FF0000"/>
                </a:solidFill>
                <a:latin typeface="宋体" panose="02010600030101010101" pitchFamily="2" charset="-122"/>
                <a:ea typeface="宋体" panose="02010600030101010101" pitchFamily="2" charset="-122"/>
              </a:rPr>
              <a:t>约束</a:t>
            </a:r>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endParaRPr lang="en-US" altLang="zh-CN" sz="2000" b="1" dirty="0">
              <a:latin typeface="宋体" panose="02010600030101010101" pitchFamily="2" charset="-122"/>
              <a:ea typeface="宋体" panose="02010600030101010101" pitchFamily="2" charset="-122"/>
            </a:endParaRPr>
          </a:p>
        </p:txBody>
      </p:sp>
      <p:sp>
        <p:nvSpPr>
          <p:cNvPr id="54276" name="Rectangle 4"/>
          <p:cNvSpPr>
            <a:spLocks noChangeArrowheads="1"/>
          </p:cNvSpPr>
          <p:nvPr/>
        </p:nvSpPr>
        <p:spPr bwMode="auto">
          <a:xfrm>
            <a:off x="611188" y="1228725"/>
            <a:ext cx="49053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pSp>
        <p:nvGrpSpPr>
          <p:cNvPr id="54277" name="Group 1"/>
          <p:cNvGrpSpPr>
            <a:grpSpLocks/>
          </p:cNvGrpSpPr>
          <p:nvPr/>
        </p:nvGrpSpPr>
        <p:grpSpPr bwMode="auto">
          <a:xfrm>
            <a:off x="1763713" y="2641600"/>
            <a:ext cx="5430837" cy="4216400"/>
            <a:chOff x="2340" y="222"/>
            <a:chExt cx="6765" cy="5253"/>
          </a:xfrm>
        </p:grpSpPr>
        <p:pic>
          <p:nvPicPr>
            <p:cNvPr id="54278" name="Picture 3"/>
            <p:cNvPicPr>
              <a:picLocks noChangeAspect="1" noChangeArrowheads="1"/>
            </p:cNvPicPr>
            <p:nvPr/>
          </p:nvPicPr>
          <p:blipFill>
            <a:blip r:embed="rId2">
              <a:extLst>
                <a:ext uri="{28A0092B-C50C-407E-A947-70E740481C1C}">
                  <a14:useLocalDpi xmlns:a14="http://schemas.microsoft.com/office/drawing/2010/main" val="0"/>
                </a:ext>
              </a:extLst>
            </a:blip>
            <a:srcRect l="22887" t="34682" r="30840" b="12471"/>
            <a:stretch>
              <a:fillRect/>
            </a:stretch>
          </p:blipFill>
          <p:spPr bwMode="auto">
            <a:xfrm>
              <a:off x="2340" y="222"/>
              <a:ext cx="6765" cy="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文本框 2"/>
            <p:cNvSpPr txBox="1">
              <a:spLocks noChangeArrowheads="1"/>
            </p:cNvSpPr>
            <p:nvPr/>
          </p:nvSpPr>
          <p:spPr bwMode="auto">
            <a:xfrm>
              <a:off x="4021" y="5091"/>
              <a:ext cx="40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a:spcBef>
                  <a:spcPct val="0"/>
                </a:spcBef>
                <a:buClrTx/>
                <a:buFontTx/>
                <a:buNone/>
              </a:pPr>
              <a:r>
                <a:rPr lang="zh-CN" altLang="en-US" sz="900">
                  <a:solidFill>
                    <a:schemeClr val="tx1"/>
                  </a:solidFill>
                </a:rPr>
                <a:t>图</a:t>
              </a:r>
              <a:r>
                <a:rPr lang="en-US" altLang="zh-CN" sz="900">
                  <a:solidFill>
                    <a:schemeClr val="tx1"/>
                  </a:solidFill>
                </a:rPr>
                <a:t>1-3 </a:t>
              </a:r>
              <a:r>
                <a:rPr lang="zh-CN" altLang="en-US" sz="900">
                  <a:solidFill>
                    <a:schemeClr val="tx1"/>
                  </a:solidFill>
                </a:rPr>
                <a:t>软件需求个组成部分之间的关系</a:t>
              </a:r>
              <a:endParaRPr lang="zh-CN" altLang="en-US" sz="1800">
                <a:solidFill>
                  <a:schemeClr val="tx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142875"/>
            <a:ext cx="8686800" cy="1143000"/>
          </a:xfrm>
        </p:spPr>
        <p:txBody>
          <a:bodyPr/>
          <a:lstStyle/>
          <a:p>
            <a:pPr eaLnBrk="1" hangingPunct="1">
              <a:defRPr/>
            </a:pPr>
            <a:r>
              <a:rPr lang="en-US" altLang="zh-CN" b="1" dirty="0">
                <a:latin typeface="+mn-ea"/>
                <a:ea typeface="+mn-ea"/>
              </a:rPr>
              <a:t>Teaching and Exam</a:t>
            </a:r>
            <a:endParaRPr lang="zh-CN" altLang="en-US" b="1" dirty="0">
              <a:latin typeface="+mn-ea"/>
              <a:ea typeface="+mn-ea"/>
            </a:endParaRPr>
          </a:p>
        </p:txBody>
      </p:sp>
      <p:sp>
        <p:nvSpPr>
          <p:cNvPr id="512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en-US" altLang="zh-CN" sz="2400" b="1" dirty="0">
                <a:latin typeface="宋体" panose="02010600030101010101" pitchFamily="2" charset="-122"/>
                <a:ea typeface="宋体" panose="02010600030101010101" pitchFamily="2" charset="-122"/>
              </a:rPr>
              <a:t>16</a:t>
            </a:r>
            <a:r>
              <a:rPr lang="zh-CN" altLang="en-US" sz="2400" b="1" dirty="0">
                <a:latin typeface="宋体" panose="02010600030101010101" pitchFamily="2" charset="-122"/>
                <a:ea typeface="宋体" panose="02010600030101010101" pitchFamily="2" charset="-122"/>
              </a:rPr>
              <a:t>课时讲课</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次讨论课（</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个班分别进行）</a:t>
            </a:r>
            <a:endParaRPr lang="en-US" altLang="zh-CN" sz="2400" b="1" dirty="0">
              <a:latin typeface="宋体" panose="02010600030101010101" pitchFamily="2" charset="-122"/>
              <a:ea typeface="宋体" panose="02010600030101010101" pitchFamily="2" charset="-122"/>
            </a:endParaRPr>
          </a:p>
          <a:p>
            <a:pPr marL="804863" indent="-366713" eaLnBrk="1" hangingPunct="1">
              <a:lnSpc>
                <a:spcPct val="150000"/>
              </a:lnSpc>
              <a:buSzPct val="70000"/>
              <a:buFont typeface="Wingdings" panose="05000000000000000000" pitchFamily="2" charset="2"/>
              <a:buChar char="n"/>
              <a:defRPr/>
            </a:pPr>
            <a:r>
              <a:rPr lang="zh-CN" altLang="en-US" sz="2000" b="1" dirty="0">
                <a:latin typeface="宋体" panose="02010600030101010101" pitchFamily="2" charset="-122"/>
                <a:ea typeface="宋体" panose="02010600030101010101" pitchFamily="2" charset="-122"/>
              </a:rPr>
              <a:t>多互动 </a:t>
            </a:r>
            <a:r>
              <a:rPr lang="en-US" altLang="zh-CN" sz="2000" b="1" dirty="0">
                <a:latin typeface="宋体" panose="02010600030101010101" pitchFamily="2" charset="-122"/>
                <a:ea typeface="宋体" panose="02010600030101010101" pitchFamily="2" charset="-122"/>
              </a:rPr>
              <a:t>(sitting with your group members)</a:t>
            </a:r>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marL="804863" indent="-366713" eaLnBrk="1" hangingPunct="1">
              <a:lnSpc>
                <a:spcPct val="150000"/>
              </a:lnSpc>
              <a:buSzPct val="70000"/>
              <a:buFont typeface="Wingdings" panose="05000000000000000000" pitchFamily="2" charset="2"/>
              <a:buChar char="n"/>
              <a:defRPr/>
            </a:pPr>
            <a:r>
              <a:rPr lang="zh-CN" altLang="en-US" sz="2000" b="1" dirty="0">
                <a:latin typeface="宋体" panose="02010600030101010101" pitchFamily="2" charset="-122"/>
                <a:ea typeface="宋体" panose="02010600030101010101" pitchFamily="2" charset="-122"/>
              </a:rPr>
              <a:t>讨论课前一天必须提交</a:t>
            </a:r>
            <a:r>
              <a:rPr lang="en-US" altLang="zh-CN" sz="2000" b="1" dirty="0">
                <a:latin typeface="宋体" panose="02010600030101010101" pitchFamily="2" charset="-122"/>
                <a:ea typeface="宋体" panose="02010600030101010101" pitchFamily="2" charset="-122"/>
              </a:rPr>
              <a:t>PPT</a:t>
            </a:r>
            <a:r>
              <a:rPr lang="zh-CN" altLang="en-US" sz="2000" b="1" dirty="0">
                <a:latin typeface="宋体" panose="02010600030101010101" pitchFamily="2" charset="-122"/>
                <a:ea typeface="宋体" panose="02010600030101010101" pitchFamily="2" charset="-122"/>
              </a:rPr>
              <a:t>文件及相关文档 （列出组员贡献）</a:t>
            </a:r>
            <a:endParaRPr lang="en-US" altLang="zh-CN" sz="2000" b="1" dirty="0">
              <a:latin typeface="宋体" panose="02010600030101010101" pitchFamily="2" charset="-122"/>
              <a:ea typeface="宋体" panose="02010600030101010101" pitchFamily="2" charset="-122"/>
            </a:endParaRPr>
          </a:p>
          <a:p>
            <a:pPr marL="1160463" indent="-355600" eaLnBrk="1" hangingPunct="1">
              <a:lnSpc>
                <a:spcPct val="150000"/>
              </a:lnSpc>
              <a:buSzPct val="70000"/>
              <a:buFont typeface="Wingdings" panose="05000000000000000000" pitchFamily="2" charset="2"/>
              <a:buChar char="ü"/>
              <a:defRPr/>
            </a:pPr>
            <a:r>
              <a:rPr lang="zh-CN" altLang="zh-CN" sz="2000" b="1" dirty="0">
                <a:latin typeface="宋体" panose="02010600030101010101" pitchFamily="2" charset="-122"/>
                <a:ea typeface="宋体" panose="02010600030101010101" pitchFamily="2" charset="-122"/>
              </a:rPr>
              <a:t>提交以后还要不断进行完善，到学期末再提交一份完善的文档</a:t>
            </a:r>
            <a:endParaRPr lang="en-US" altLang="zh-CN" sz="2000" b="1" dirty="0">
              <a:latin typeface="宋体" panose="02010600030101010101" pitchFamily="2" charset="-122"/>
              <a:ea typeface="宋体" panose="02010600030101010101" pitchFamily="2" charset="-122"/>
            </a:endParaRPr>
          </a:p>
          <a:p>
            <a:pPr marL="457200" indent="-457200">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总成绩：考试成绩</a:t>
            </a:r>
            <a:r>
              <a:rPr lang="en-US" altLang="zh-CN" sz="2400" b="1" dirty="0">
                <a:latin typeface="宋体" panose="02010600030101010101" pitchFamily="2" charset="-122"/>
                <a:ea typeface="宋体" panose="02010600030101010101" pitchFamily="2" charset="-122"/>
              </a:rPr>
              <a:t>50%+</a:t>
            </a:r>
            <a:r>
              <a:rPr lang="zh-CN" altLang="en-US" sz="2400" b="1" dirty="0">
                <a:latin typeface="宋体" panose="02010600030101010101" pitchFamily="2" charset="-122"/>
                <a:ea typeface="宋体" panose="02010600030101010101" pitchFamily="2" charset="-122"/>
              </a:rPr>
              <a:t>平时成绩</a:t>
            </a:r>
            <a:r>
              <a:rPr lang="en-US" altLang="zh-CN" sz="2400" b="1" dirty="0">
                <a:latin typeface="宋体" panose="02010600030101010101" pitchFamily="2" charset="-122"/>
                <a:ea typeface="宋体" panose="02010600030101010101" pitchFamily="2" charset="-122"/>
              </a:rPr>
              <a:t>50%</a:t>
            </a:r>
          </a:p>
          <a:p>
            <a:pPr marL="342900" eaLnBrk="1" hangingPunct="1">
              <a:lnSpc>
                <a:spcPct val="120000"/>
              </a:lnSpc>
              <a:buSzPct val="70000"/>
              <a:buFont typeface="Wingdings" panose="05000000000000000000" pitchFamily="2" charset="2"/>
              <a:buChar char="l"/>
              <a:defRPr/>
            </a:pPr>
            <a:endParaRPr lang="zh-CN" altLang="en-US" sz="20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0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0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0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sz="2000"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讨论</a:t>
            </a:r>
          </a:p>
        </p:txBody>
      </p:sp>
      <p:sp>
        <p:nvSpPr>
          <p:cNvPr id="55299" name="内容占位符 2"/>
          <p:cNvSpPr>
            <a:spLocks noGrp="1"/>
          </p:cNvSpPr>
          <p:nvPr>
            <p:ph idx="1"/>
          </p:nvPr>
        </p:nvSpPr>
        <p:spPr>
          <a:xfrm>
            <a:off x="428625" y="1214438"/>
            <a:ext cx="8286750" cy="5286375"/>
          </a:xfrm>
        </p:spPr>
        <p:txBody>
          <a:bodyPr/>
          <a:lstStyle/>
          <a:p>
            <a:pPr marL="342900" eaLnBrk="1" hangingPunct="1">
              <a:lnSpc>
                <a:spcPct val="150000"/>
              </a:lnSpc>
              <a:buSzPct val="70000"/>
              <a:buFont typeface="Wingdings" panose="05000000000000000000" pitchFamily="2" charset="2"/>
              <a:buChar char="l"/>
            </a:pPr>
            <a:r>
              <a:rPr lang="zh-CN" altLang="en-US" b="1">
                <a:latin typeface="宋体" panose="02010600030101010101" pitchFamily="2" charset="-122"/>
                <a:ea typeface="宋体" panose="02010600030101010101" pitchFamily="2" charset="-122"/>
              </a:rPr>
              <a:t>请试着描述你们项目组产品的三个功能性需求和三个非功能性需求。或</a:t>
            </a:r>
            <a:endParaRPr lang="en-US" altLang="zh-CN" b="1">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r>
              <a:rPr lang="zh-CN" altLang="en-US" b="1">
                <a:latin typeface="宋体" panose="02010600030101010101" pitchFamily="2" charset="-122"/>
                <a:ea typeface="宋体" panose="02010600030101010101" pitchFamily="2" charset="-122"/>
              </a:rPr>
              <a:t>组员都在用什么手机？为什么选用此手机？试着讨论手机的特点是为了满足用户的哪些需求（分功能性需求和非功能性需求）</a:t>
            </a:r>
            <a:endParaRPr lang="en-US" altLang="zh-CN" b="1">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endParaRPr lang="en-US" altLang="zh-CN" b="1">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pP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9388" y="2428875"/>
            <a:ext cx="8569325" cy="1071563"/>
          </a:xfrm>
        </p:spPr>
        <p:txBody>
          <a:bodyPr/>
          <a:lstStyle/>
          <a:p>
            <a:pPr algn="ctr" eaLnBrk="1" hangingPunct="1">
              <a:defRPr/>
            </a:pPr>
            <a:r>
              <a:rPr lang="zh-CN" altLang="en-US" sz="4200" dirty="0">
                <a:solidFill>
                  <a:schemeClr val="accent4">
                    <a:lumMod val="20000"/>
                    <a:lumOff val="80000"/>
                  </a:schemeClr>
                </a:solidFill>
              </a:rPr>
              <a:t>第</a:t>
            </a:r>
            <a:r>
              <a:rPr lang="en-US" altLang="zh-CN" sz="4200" dirty="0">
                <a:solidFill>
                  <a:schemeClr val="accent4">
                    <a:lumMod val="20000"/>
                    <a:lumOff val="80000"/>
                  </a:schemeClr>
                </a:solidFill>
              </a:rPr>
              <a:t>1</a:t>
            </a:r>
            <a:r>
              <a:rPr lang="zh-CN" altLang="en-US" sz="4200" dirty="0">
                <a:solidFill>
                  <a:schemeClr val="accent4">
                    <a:lumMod val="20000"/>
                    <a:lumOff val="80000"/>
                  </a:schemeClr>
                </a:solidFill>
              </a:rPr>
              <a:t>章 软件需求概述</a:t>
            </a:r>
            <a:br>
              <a:rPr lang="en-US" altLang="zh-CN" sz="3600" dirty="0">
                <a:solidFill>
                  <a:schemeClr val="accent4">
                    <a:lumMod val="20000"/>
                    <a:lumOff val="80000"/>
                  </a:schemeClr>
                </a:solidFill>
              </a:rPr>
            </a:br>
            <a:endParaRPr lang="zh-CN" altLang="en-US" sz="3600" b="0" dirty="0">
              <a:solidFill>
                <a:schemeClr val="accent4">
                  <a:lumMod val="20000"/>
                  <a:lumOff val="80000"/>
                </a:schemeClr>
              </a:solidFill>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什么是软件需求</a:t>
            </a:r>
          </a:p>
        </p:txBody>
      </p:sp>
      <p:sp>
        <p:nvSpPr>
          <p:cNvPr id="512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200" b="1" dirty="0">
                <a:latin typeface="宋体" panose="02010600030101010101" pitchFamily="2" charset="-122"/>
                <a:ea typeface="宋体" panose="02010600030101010101" pitchFamily="2" charset="-122"/>
              </a:rPr>
              <a:t>软件产业缺乏统一定义的名词术语来描述需求工作：用户需求、软件需求、系统需求、产品需求等。</a:t>
            </a:r>
            <a:endParaRPr lang="en-US" altLang="zh-CN" sz="2200" b="1" dirty="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a:solidFill>
                  <a:srgbClr val="FF0000"/>
                </a:solidFill>
                <a:latin typeface="宋体" panose="02010600030101010101" pitchFamily="2" charset="-122"/>
                <a:ea typeface="宋体" panose="02010600030101010101" pitchFamily="2" charset="-122"/>
              </a:rPr>
              <a:t>客户的“需求”</a:t>
            </a:r>
            <a:r>
              <a:rPr lang="zh-CN" altLang="zh-CN" sz="2200" b="1" dirty="0">
                <a:latin typeface="宋体" panose="02010600030101010101" pitchFamily="2" charset="-122"/>
                <a:ea typeface="宋体" panose="02010600030101010101" pitchFamily="2" charset="-122"/>
              </a:rPr>
              <a:t>对开发者似乎是一个较高层次的产品概念。</a:t>
            </a:r>
            <a:endParaRPr lang="en-US" altLang="zh-CN" sz="2200" b="1" dirty="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a:solidFill>
                  <a:srgbClr val="FF0000"/>
                </a:solidFill>
                <a:latin typeface="宋体" panose="02010600030101010101" pitchFamily="2" charset="-122"/>
                <a:ea typeface="宋体" panose="02010600030101010101" pitchFamily="2" charset="-122"/>
              </a:rPr>
              <a:t>开发人员所说的“需求”</a:t>
            </a:r>
            <a:r>
              <a:rPr lang="zh-CN" altLang="zh-CN" sz="2200" b="1" dirty="0">
                <a:latin typeface="宋体" panose="02010600030101010101" pitchFamily="2" charset="-122"/>
                <a:ea typeface="宋体" panose="02010600030101010101" pitchFamily="2" charset="-122"/>
              </a:rPr>
              <a:t>对用户来说又像是详细设计。</a:t>
            </a:r>
            <a:endParaRPr lang="en-US" altLang="zh-CN" sz="2200" b="1" dirty="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这些描述和理解都是正确的，因为，软件需求包含着多个层次，不同层次是从不同角度与不同程度反映着细节问题。</a:t>
            </a:r>
            <a:endParaRPr lang="en-US" altLang="zh-CN" sz="22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什么是软件需求</a:t>
            </a:r>
          </a:p>
        </p:txBody>
      </p:sp>
      <p:sp>
        <p:nvSpPr>
          <p:cNvPr id="512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a:latin typeface="宋体" panose="02010600030101010101" pitchFamily="2" charset="-122"/>
                <a:ea typeface="宋体" panose="02010600030101010101" pitchFamily="2" charset="-122"/>
              </a:rPr>
              <a:t>不同的人对软件需求给出了不同的定义：</a:t>
            </a:r>
            <a:r>
              <a:rPr lang="en-US" altLang="zh-CN" sz="2200" b="1" dirty="0">
                <a:latin typeface="宋体" panose="02010600030101010101" pitchFamily="2" charset="-122"/>
                <a:ea typeface="宋体" panose="02010600030101010101" pitchFamily="2" charset="-122"/>
              </a:rPr>
              <a:t> </a:t>
            </a:r>
            <a:endParaRPr lang="zh-CN" altLang="zh-CN" sz="2200" b="1" dirty="0">
              <a:latin typeface="宋体" panose="02010600030101010101" pitchFamily="2" charset="-122"/>
              <a:ea typeface="宋体" panose="02010600030101010101" pitchFamily="2" charset="-122"/>
            </a:endParaRPr>
          </a:p>
          <a:p>
            <a:pPr indent="0">
              <a:lnSpc>
                <a:spcPct val="150000"/>
              </a:lnSpc>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(1)Jones</a:t>
            </a:r>
            <a:r>
              <a:rPr lang="zh-CN" altLang="zh-CN" sz="2200" b="1" dirty="0">
                <a:latin typeface="宋体" panose="02010600030101010101" pitchFamily="2" charset="-122"/>
                <a:ea typeface="宋体" panose="02010600030101010101" pitchFamily="2" charset="-122"/>
              </a:rPr>
              <a:t>认为需求是“</a:t>
            </a:r>
            <a:r>
              <a:rPr lang="zh-CN" altLang="zh-CN" sz="2200" b="1" dirty="0">
                <a:solidFill>
                  <a:srgbClr val="FF0000"/>
                </a:solidFill>
                <a:latin typeface="宋体" panose="02010600030101010101" pitchFamily="2" charset="-122"/>
                <a:ea typeface="宋体" panose="02010600030101010101" pitchFamily="2" charset="-122"/>
              </a:rPr>
              <a:t>用户所需要</a:t>
            </a:r>
            <a:r>
              <a:rPr lang="zh-CN" altLang="zh-CN" sz="2200" b="1" dirty="0">
                <a:latin typeface="宋体" panose="02010600030101010101" pitchFamily="2" charset="-122"/>
                <a:ea typeface="宋体" panose="02010600030101010101" pitchFamily="2" charset="-122"/>
              </a:rPr>
              <a:t>的并能触发一个程序或系统开发工作的</a:t>
            </a:r>
            <a:r>
              <a:rPr lang="zh-CN" altLang="zh-CN" sz="2200" b="1" dirty="0">
                <a:solidFill>
                  <a:srgbClr val="FF0000"/>
                </a:solidFill>
                <a:latin typeface="宋体" panose="02010600030101010101" pitchFamily="2" charset="-122"/>
                <a:ea typeface="宋体" panose="02010600030101010101" pitchFamily="2" charset="-122"/>
              </a:rPr>
              <a:t>说明</a:t>
            </a:r>
            <a:r>
              <a:rPr lang="zh-CN" altLang="zh-CN" sz="2200" b="1"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Jones 1994</a:t>
            </a:r>
            <a:r>
              <a:rPr lang="zh-CN" altLang="zh-CN" sz="2200" b="1" dirty="0">
                <a:latin typeface="宋体" panose="02010600030101010101" pitchFamily="2" charset="-122"/>
                <a:ea typeface="宋体" panose="02010600030101010101" pitchFamily="2" charset="-122"/>
              </a:rPr>
              <a:t>）。</a:t>
            </a:r>
          </a:p>
          <a:p>
            <a:pPr indent="0">
              <a:lnSpc>
                <a:spcPct val="150000"/>
              </a:lnSpc>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(2)</a:t>
            </a:r>
            <a:r>
              <a:rPr lang="zh-CN" altLang="zh-CN" sz="2200" b="1" dirty="0">
                <a:latin typeface="宋体" panose="02010600030101010101" pitchFamily="2" charset="-122"/>
                <a:ea typeface="宋体" panose="02010600030101010101" pitchFamily="2" charset="-122"/>
              </a:rPr>
              <a:t>需求分析专家</a:t>
            </a:r>
            <a:r>
              <a:rPr lang="en-US" altLang="zh-CN" sz="2200" b="1" dirty="0">
                <a:latin typeface="宋体" panose="02010600030101010101" pitchFamily="2" charset="-122"/>
                <a:ea typeface="宋体" panose="02010600030101010101" pitchFamily="2" charset="-122"/>
              </a:rPr>
              <a:t>Alan  Davis </a:t>
            </a:r>
            <a:r>
              <a:rPr lang="zh-CN" altLang="zh-CN" sz="2200" b="1"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1993</a:t>
            </a:r>
            <a:r>
              <a:rPr lang="zh-CN" altLang="zh-CN" sz="2200" b="1" dirty="0">
                <a:latin typeface="宋体" panose="02010600030101010101" pitchFamily="2" charset="-122"/>
                <a:ea typeface="宋体" panose="02010600030101010101" pitchFamily="2" charset="-122"/>
              </a:rPr>
              <a:t>）：“从</a:t>
            </a:r>
            <a:r>
              <a:rPr lang="zh-CN" altLang="zh-CN" sz="2200" b="1" dirty="0">
                <a:solidFill>
                  <a:srgbClr val="FF0000"/>
                </a:solidFill>
                <a:latin typeface="宋体" panose="02010600030101010101" pitchFamily="2" charset="-122"/>
                <a:ea typeface="宋体" panose="02010600030101010101" pitchFamily="2" charset="-122"/>
              </a:rPr>
              <a:t>系统外部</a:t>
            </a:r>
            <a:r>
              <a:rPr lang="zh-CN" altLang="zh-CN" sz="2200" b="1" dirty="0">
                <a:latin typeface="宋体" panose="02010600030101010101" pitchFamily="2" charset="-122"/>
                <a:ea typeface="宋体" panose="02010600030101010101" pitchFamily="2" charset="-122"/>
              </a:rPr>
              <a:t>能发现系统所具有的满足于用户的</a:t>
            </a:r>
            <a:r>
              <a:rPr lang="zh-CN" altLang="zh-CN" sz="2200" b="1" dirty="0">
                <a:solidFill>
                  <a:srgbClr val="FF0000"/>
                </a:solidFill>
                <a:latin typeface="宋体" panose="02010600030101010101" pitchFamily="2" charset="-122"/>
                <a:ea typeface="宋体" panose="02010600030101010101" pitchFamily="2" charset="-122"/>
              </a:rPr>
              <a:t>特点</a:t>
            </a:r>
            <a:r>
              <a:rPr lang="zh-CN" altLang="zh-CN" sz="2200" b="1" dirty="0">
                <a:latin typeface="宋体" panose="02010600030101010101" pitchFamily="2" charset="-122"/>
                <a:ea typeface="宋体" panose="02010600030101010101" pitchFamily="2" charset="-122"/>
              </a:rPr>
              <a:t>、</a:t>
            </a:r>
            <a:r>
              <a:rPr lang="zh-CN" altLang="zh-CN" sz="2200" b="1" dirty="0">
                <a:solidFill>
                  <a:srgbClr val="FF0000"/>
                </a:solidFill>
                <a:latin typeface="宋体" panose="02010600030101010101" pitchFamily="2" charset="-122"/>
                <a:ea typeface="宋体" panose="02010600030101010101" pitchFamily="2" charset="-122"/>
              </a:rPr>
              <a:t>功能</a:t>
            </a:r>
            <a:r>
              <a:rPr lang="zh-CN" altLang="zh-CN" sz="2200" b="1" dirty="0">
                <a:latin typeface="宋体" panose="02010600030101010101" pitchFamily="2" charset="-122"/>
                <a:ea typeface="宋体" panose="02010600030101010101" pitchFamily="2" charset="-122"/>
              </a:rPr>
              <a:t>、</a:t>
            </a:r>
            <a:r>
              <a:rPr lang="zh-CN" altLang="zh-CN" sz="2200" b="1" dirty="0">
                <a:solidFill>
                  <a:srgbClr val="FF0000"/>
                </a:solidFill>
                <a:latin typeface="宋体" panose="02010600030101010101" pitchFamily="2" charset="-122"/>
                <a:ea typeface="宋体" panose="02010600030101010101" pitchFamily="2" charset="-122"/>
              </a:rPr>
              <a:t>属性</a:t>
            </a:r>
            <a:r>
              <a:rPr lang="zh-CN" altLang="zh-CN" sz="2200" b="1" dirty="0">
                <a:latin typeface="宋体" panose="02010600030101010101" pitchFamily="2" charset="-122"/>
                <a:ea typeface="宋体" panose="02010600030101010101" pitchFamily="2" charset="-122"/>
              </a:rPr>
              <a:t>等”</a:t>
            </a:r>
          </a:p>
          <a:p>
            <a:pPr indent="0">
              <a:lnSpc>
                <a:spcPct val="150000"/>
              </a:lnSpc>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(3)IEEE</a:t>
            </a:r>
            <a:r>
              <a:rPr lang="zh-CN" altLang="zh-CN" sz="2200" b="1" dirty="0">
                <a:latin typeface="宋体" panose="02010600030101010101" pitchFamily="2" charset="-122"/>
                <a:ea typeface="宋体" panose="02010600030101010101" pitchFamily="2" charset="-122"/>
              </a:rPr>
              <a:t>软件工程标准词汇表（</a:t>
            </a:r>
            <a:r>
              <a:rPr lang="en-US" altLang="zh-CN" sz="2200" b="1" dirty="0">
                <a:latin typeface="宋体" panose="02010600030101010101" pitchFamily="2" charset="-122"/>
                <a:ea typeface="宋体" panose="02010600030101010101" pitchFamily="2" charset="-122"/>
              </a:rPr>
              <a:t>1997</a:t>
            </a:r>
            <a:r>
              <a:rPr lang="zh-CN" altLang="zh-CN" sz="2200" b="1" dirty="0">
                <a:latin typeface="宋体" panose="02010600030101010101" pitchFamily="2" charset="-122"/>
                <a:ea typeface="宋体" panose="02010600030101010101" pitchFamily="2" charset="-122"/>
              </a:rPr>
              <a:t>年）中定义需求为：</a:t>
            </a:r>
          </a:p>
          <a:p>
            <a:pPr indent="0">
              <a:lnSpc>
                <a:spcPct val="150000"/>
              </a:lnSpc>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①</a:t>
            </a:r>
            <a:r>
              <a:rPr lang="zh-CN" altLang="zh-CN" sz="2200" b="1" dirty="0">
                <a:solidFill>
                  <a:srgbClr val="FF0000"/>
                </a:solidFill>
                <a:latin typeface="宋体" panose="02010600030101010101" pitchFamily="2" charset="-122"/>
                <a:ea typeface="宋体" panose="02010600030101010101" pitchFamily="2" charset="-122"/>
              </a:rPr>
              <a:t>用户</a:t>
            </a:r>
            <a:r>
              <a:rPr lang="zh-CN" altLang="zh-CN" sz="2200" b="1" dirty="0">
                <a:latin typeface="宋体" panose="02010600030101010101" pitchFamily="2" charset="-122"/>
                <a:ea typeface="宋体" panose="02010600030101010101" pitchFamily="2" charset="-122"/>
              </a:rPr>
              <a:t>解决问题或达到目标所需的</a:t>
            </a:r>
            <a:r>
              <a:rPr lang="zh-CN" altLang="zh-CN" sz="2200" b="1" dirty="0">
                <a:solidFill>
                  <a:srgbClr val="FF0000"/>
                </a:solidFill>
                <a:latin typeface="宋体" panose="02010600030101010101" pitchFamily="2" charset="-122"/>
                <a:ea typeface="宋体" panose="02010600030101010101" pitchFamily="2" charset="-122"/>
              </a:rPr>
              <a:t>条件或</a:t>
            </a:r>
            <a:r>
              <a:rPr lang="zh-CN" altLang="en-US" sz="2200" b="1" dirty="0">
                <a:solidFill>
                  <a:srgbClr val="FF0000"/>
                </a:solidFill>
                <a:latin typeface="宋体" panose="02010600030101010101" pitchFamily="2" charset="-122"/>
                <a:ea typeface="宋体" panose="02010600030101010101" pitchFamily="2" charset="-122"/>
              </a:rPr>
              <a:t>功能</a:t>
            </a:r>
            <a:r>
              <a:rPr lang="zh-CN" altLang="zh-CN" sz="2200" b="1"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Capability</a:t>
            </a:r>
            <a:r>
              <a:rPr lang="zh-CN" altLang="zh-CN" sz="2200" b="1" dirty="0">
                <a:latin typeface="宋体" panose="02010600030101010101" pitchFamily="2" charset="-122"/>
                <a:ea typeface="宋体" panose="02010600030101010101" pitchFamily="2" charset="-122"/>
              </a:rPr>
              <a:t>）。</a:t>
            </a:r>
          </a:p>
          <a:p>
            <a:pPr indent="0">
              <a:lnSpc>
                <a:spcPct val="150000"/>
              </a:lnSpc>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②系统或系统部件要满足</a:t>
            </a:r>
            <a:r>
              <a:rPr lang="zh-CN" altLang="zh-CN" sz="2200" b="1" dirty="0">
                <a:solidFill>
                  <a:srgbClr val="FF0000"/>
                </a:solidFill>
                <a:latin typeface="宋体" panose="02010600030101010101" pitchFamily="2" charset="-122"/>
                <a:ea typeface="宋体" panose="02010600030101010101" pitchFamily="2" charset="-122"/>
              </a:rPr>
              <a:t>合同、标准、规范</a:t>
            </a:r>
            <a:r>
              <a:rPr lang="zh-CN" altLang="zh-CN" sz="2200" b="1" dirty="0">
                <a:latin typeface="宋体" panose="02010600030101010101" pitchFamily="2" charset="-122"/>
                <a:ea typeface="宋体" panose="02010600030101010101" pitchFamily="2" charset="-122"/>
              </a:rPr>
              <a:t>或其它正式规定文档所需具有的条件或</a:t>
            </a:r>
            <a:r>
              <a:rPr lang="zh-CN" altLang="en-US" sz="2200" b="1" dirty="0">
                <a:latin typeface="宋体" panose="02010600030101010101" pitchFamily="2" charset="-122"/>
                <a:ea typeface="宋体" panose="02010600030101010101" pitchFamily="2" charset="-122"/>
              </a:rPr>
              <a:t>功能</a:t>
            </a:r>
            <a:r>
              <a:rPr lang="zh-CN" altLang="zh-CN" sz="2200" b="1" dirty="0">
                <a:latin typeface="宋体" panose="02010600030101010101" pitchFamily="2" charset="-122"/>
                <a:ea typeface="宋体" panose="02010600030101010101" pitchFamily="2" charset="-122"/>
              </a:rPr>
              <a:t>。</a:t>
            </a:r>
          </a:p>
          <a:p>
            <a:pPr indent="0">
              <a:lnSpc>
                <a:spcPct val="150000"/>
              </a:lnSpc>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③一种反映上面①或②所描述的条件或</a:t>
            </a:r>
            <a:r>
              <a:rPr lang="zh-CN" altLang="en-US" sz="2200" b="1" dirty="0">
                <a:latin typeface="宋体" panose="02010600030101010101" pitchFamily="2" charset="-122"/>
                <a:ea typeface="宋体" panose="02010600030101010101" pitchFamily="2" charset="-122"/>
              </a:rPr>
              <a:t>功能</a:t>
            </a:r>
            <a:r>
              <a:rPr lang="zh-CN" altLang="zh-CN" sz="2200" b="1" dirty="0">
                <a:latin typeface="宋体" panose="02010600030101010101" pitchFamily="2" charset="-122"/>
                <a:ea typeface="宋体" panose="02010600030101010101" pitchFamily="2" charset="-122"/>
              </a:rPr>
              <a:t>的</a:t>
            </a:r>
            <a:r>
              <a:rPr lang="zh-CN" altLang="zh-CN" sz="2200" b="1" dirty="0">
                <a:solidFill>
                  <a:srgbClr val="FF0000"/>
                </a:solidFill>
                <a:latin typeface="宋体" panose="02010600030101010101" pitchFamily="2" charset="-122"/>
                <a:ea typeface="宋体" panose="02010600030101010101" pitchFamily="2" charset="-122"/>
              </a:rPr>
              <a:t>文档说明</a:t>
            </a:r>
            <a:r>
              <a:rPr lang="zh-CN" altLang="zh-CN" sz="2200" b="1" dirty="0">
                <a:latin typeface="宋体" panose="02010600030101010101" pitchFamily="2" charset="-122"/>
                <a:ea typeface="宋体" panose="02010600030101010101" pitchFamily="2" charset="-122"/>
              </a:rPr>
              <a:t>。</a:t>
            </a:r>
          </a:p>
          <a:p>
            <a:pPr marL="342900" eaLnBrk="1" hangingPunct="1">
              <a:lnSpc>
                <a:spcPct val="15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需求为什么重要</a:t>
            </a:r>
          </a:p>
        </p:txBody>
      </p:sp>
      <p:sp>
        <p:nvSpPr>
          <p:cNvPr id="17411" name="内容占位符 2"/>
          <p:cNvSpPr>
            <a:spLocks noGrp="1"/>
          </p:cNvSpPr>
          <p:nvPr>
            <p:ph idx="1"/>
          </p:nvPr>
        </p:nvSpPr>
        <p:spPr>
          <a:xfrm>
            <a:off x="179388" y="1358900"/>
            <a:ext cx="8785225" cy="1709738"/>
          </a:xfrm>
        </p:spPr>
        <p:txBody>
          <a:bodyPr/>
          <a:lstStyle/>
          <a:p>
            <a:pPr indent="0">
              <a:buFont typeface="Wingdings" panose="05000000000000000000" pitchFamily="2" charset="2"/>
              <a:buNone/>
            </a:pPr>
            <a:r>
              <a:rPr lang="zh-CN" altLang="en-US" sz="3200" b="1" dirty="0">
                <a:latin typeface="华文楷体" panose="02010600040101010101" pitchFamily="2" charset="-122"/>
                <a:ea typeface="华文楷体" panose="02010600040101010101" pitchFamily="2" charset="-122"/>
              </a:rPr>
              <a:t>        有些人并不缺少解决问题的办法，</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而是</a:t>
            </a:r>
            <a:r>
              <a:rPr lang="zh-CN" altLang="en-US" sz="3200" b="1" dirty="0">
                <a:solidFill>
                  <a:srgbClr val="FF0000"/>
                </a:solidFill>
                <a:latin typeface="华文楷体" panose="02010600040101010101" pitchFamily="2" charset="-122"/>
                <a:ea typeface="华文楷体" panose="02010600040101010101" pitchFamily="2" charset="-122"/>
              </a:rPr>
              <a:t>不知道问题之所在</a:t>
            </a:r>
            <a:r>
              <a:rPr lang="zh-CN" altLang="en-US"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indent="0">
              <a:buFont typeface="Wingdings" panose="05000000000000000000" pitchFamily="2" charset="2"/>
              <a:buNone/>
            </a:pPr>
            <a:r>
              <a:rPr lang="en-US" altLang="zh-CN" dirty="0">
                <a:latin typeface="华文楷体" panose="02010600040101010101" pitchFamily="2" charset="-122"/>
                <a:ea typeface="华文楷体" panose="02010600040101010101" pitchFamily="2" charset="-122"/>
              </a:rPr>
              <a:t>                -----Gilbert Keith Chesterton(</a:t>
            </a:r>
            <a:r>
              <a:rPr lang="zh-CN" altLang="en-US" dirty="0">
                <a:latin typeface="华文楷体" panose="02010600040101010101" pitchFamily="2" charset="-122"/>
                <a:ea typeface="华文楷体" panose="02010600040101010101" pitchFamily="2" charset="-122"/>
              </a:rPr>
              <a:t>切斯特顿</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英国作家</a:t>
            </a:r>
            <a:r>
              <a:rPr lang="en-US" altLang="zh-CN" dirty="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indent="0" eaLnBrk="1" hangingPunct="1">
              <a:buSzPct val="70000"/>
              <a:buFont typeface="Wingdings" panose="05000000000000000000" pitchFamily="2" charset="2"/>
              <a:buNone/>
            </a:pPr>
            <a:endParaRPr lang="zh-CN" altLang="en-US" dirty="0">
              <a:latin typeface="宋体" panose="02010600030101010101" pitchFamily="2" charset="-122"/>
              <a:ea typeface="宋体" panose="02010600030101010101" pitchFamily="2" charset="-122"/>
            </a:endParaRPr>
          </a:p>
          <a:p>
            <a:pPr indent="0" eaLnBrk="1" hangingPunct="1">
              <a:buSzPct val="70000"/>
              <a:buFont typeface="Wingdings" panose="05000000000000000000" pitchFamily="2" charset="2"/>
              <a:buChar char="l"/>
            </a:pPr>
            <a:endParaRPr lang="zh-CN" altLang="en-US" dirty="0">
              <a:latin typeface="宋体" panose="02010600030101010101" pitchFamily="2" charset="-122"/>
              <a:ea typeface="宋体" panose="02010600030101010101" pitchFamily="2" charset="-122"/>
            </a:endParaRPr>
          </a:p>
        </p:txBody>
      </p:sp>
      <p:sp>
        <p:nvSpPr>
          <p:cNvPr id="4" name="内容占位符 2"/>
          <p:cNvSpPr txBox="1">
            <a:spLocks/>
          </p:cNvSpPr>
          <p:nvPr/>
        </p:nvSpPr>
        <p:spPr bwMode="auto">
          <a:xfrm>
            <a:off x="423525" y="2996952"/>
            <a:ext cx="8541087" cy="3197225"/>
          </a:xfrm>
          <a:prstGeom prst="rect">
            <a:avLst/>
          </a:prstGeom>
          <a:solidFill>
            <a:schemeClr val="tx2">
              <a:lumMod val="20000"/>
              <a:lumOff val="80000"/>
            </a:schemeClr>
          </a:solidFill>
          <a:ln>
            <a:noFill/>
          </a:ln>
        </p:spPr>
        <p:txBody>
          <a:bodyPr/>
          <a:lstStyle>
            <a:lvl1pPr marL="0" indent="-342900" algn="l" rtl="0" eaLnBrk="0" fontAlgn="base" hangingPunct="0">
              <a:spcBef>
                <a:spcPct val="20000"/>
              </a:spcBef>
              <a:spcAft>
                <a:spcPct val="0"/>
              </a:spcAft>
              <a:buClr>
                <a:srgbClr val="A50021"/>
              </a:buClr>
              <a:buFont typeface="Wingdings" pitchFamily="2" charset="2"/>
              <a:buChar char="•"/>
              <a:defRPr sz="2800">
                <a:solidFill>
                  <a:schemeClr val="bg2"/>
                </a:solidFill>
                <a:latin typeface="+mn-lt"/>
                <a:ea typeface="+mn-ea"/>
                <a:cs typeface="+mn-cs"/>
              </a:defRPr>
            </a:lvl1pPr>
            <a:lvl2pPr marL="0" indent="-285750" algn="l" rtl="0" eaLnBrk="0" fontAlgn="base" hangingPunct="0">
              <a:spcBef>
                <a:spcPct val="20000"/>
              </a:spcBef>
              <a:spcAft>
                <a:spcPct val="0"/>
              </a:spcAft>
              <a:buClr>
                <a:srgbClr val="A50021"/>
              </a:buClr>
              <a:buFont typeface="Wingdings" pitchFamily="2" charset="2"/>
              <a:buChar char="q"/>
              <a:defRPr sz="2400">
                <a:solidFill>
                  <a:schemeClr val="bg2"/>
                </a:solidFill>
                <a:latin typeface="+mn-lt"/>
              </a:defRPr>
            </a:lvl2pPr>
            <a:lvl3pPr marL="0" indent="-228600" algn="l" rtl="0" eaLnBrk="0" fontAlgn="base" hangingPunct="0">
              <a:spcBef>
                <a:spcPct val="20000"/>
              </a:spcBef>
              <a:spcAft>
                <a:spcPct val="0"/>
              </a:spcAft>
              <a:buClr>
                <a:srgbClr val="A50021"/>
              </a:buClr>
              <a:buFont typeface="Wingdings" pitchFamily="2" charset="2"/>
              <a:buChar char="q"/>
              <a:defRPr sz="2000">
                <a:solidFill>
                  <a:schemeClr val="bg2"/>
                </a:solidFill>
                <a:latin typeface="+mn-lt"/>
              </a:defRPr>
            </a:lvl3pPr>
            <a:lvl4pPr marL="0" indent="-228600" algn="l" rtl="0" eaLnBrk="0" fontAlgn="base" hangingPunct="0">
              <a:spcBef>
                <a:spcPct val="20000"/>
              </a:spcBef>
              <a:spcAft>
                <a:spcPct val="0"/>
              </a:spcAft>
              <a:buClr>
                <a:srgbClr val="A50021"/>
              </a:buClr>
              <a:buFont typeface="Wingdings" pitchFamily="2" charset="2"/>
              <a:buChar char="q"/>
              <a:defRPr sz="2000">
                <a:solidFill>
                  <a:schemeClr val="bg2"/>
                </a:solidFill>
                <a:latin typeface="+mn-lt"/>
              </a:defRPr>
            </a:lvl4pPr>
            <a:lvl5pPr marL="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5pPr>
            <a:lvl6pPr marL="25146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6pPr>
            <a:lvl7pPr marL="29718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7pPr>
            <a:lvl8pPr marL="34290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8pPr>
            <a:lvl9pPr marL="38862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9pPr>
          </a:lstStyle>
          <a:p>
            <a:pPr indent="0">
              <a:lnSpc>
                <a:spcPct val="150000"/>
              </a:lnSpc>
              <a:buFont typeface="Wingdings" pitchFamily="2" charset="2"/>
              <a:buNone/>
              <a:defRPr/>
            </a:pPr>
            <a:r>
              <a:rPr lang="zh-CN" altLang="en-US" sz="2400" dirty="0"/>
              <a:t>在</a:t>
            </a:r>
            <a:r>
              <a:rPr lang="en-US" altLang="zh-CN" sz="2400" dirty="0"/>
              <a:t>《</a:t>
            </a:r>
            <a:r>
              <a:rPr lang="zh-CN" altLang="en-US" sz="2400" dirty="0"/>
              <a:t>爱丽丝奇境历险记</a:t>
            </a:r>
            <a:r>
              <a:rPr lang="en-US" altLang="zh-CN" sz="2400" dirty="0"/>
              <a:t>》</a:t>
            </a:r>
            <a:r>
              <a:rPr lang="zh-CN" altLang="en-US" sz="2400" dirty="0"/>
              <a:t>这本小说中，</a:t>
            </a:r>
            <a:endParaRPr lang="en-US" altLang="zh-CN" sz="2400" dirty="0"/>
          </a:p>
          <a:p>
            <a:pPr indent="0">
              <a:lnSpc>
                <a:spcPct val="150000"/>
              </a:lnSpc>
              <a:buFont typeface="Wingdings" pitchFamily="2" charset="2"/>
              <a:buNone/>
              <a:defRPr/>
            </a:pPr>
            <a:r>
              <a:rPr lang="zh-CN" altLang="en-US" sz="2400" dirty="0"/>
              <a:t>爱丽丝问道：“您能告诉我，从这儿我应该朝哪条路走吗？”</a:t>
            </a:r>
            <a:endParaRPr lang="en-US" altLang="zh-CN" sz="2400" dirty="0"/>
          </a:p>
          <a:p>
            <a:pPr indent="0">
              <a:lnSpc>
                <a:spcPct val="150000"/>
              </a:lnSpc>
              <a:buFont typeface="Wingdings" pitchFamily="2" charset="2"/>
              <a:buNone/>
              <a:defRPr/>
            </a:pPr>
            <a:r>
              <a:rPr lang="zh-CN" altLang="en-US" sz="2400" dirty="0"/>
              <a:t>猫回答说：“这取决于您想去哪儿。”</a:t>
            </a:r>
            <a:endParaRPr lang="en-US" altLang="zh-CN" sz="2400" dirty="0"/>
          </a:p>
          <a:p>
            <a:pPr indent="0">
              <a:lnSpc>
                <a:spcPct val="150000"/>
              </a:lnSpc>
              <a:buFont typeface="Wingdings" pitchFamily="2" charset="2"/>
              <a:buNone/>
              <a:defRPr/>
            </a:pPr>
            <a:r>
              <a:rPr lang="zh-CN" altLang="en-US" sz="2400" dirty="0"/>
              <a:t>“</a:t>
            </a:r>
            <a:r>
              <a:rPr lang="en-US" altLang="zh-CN" sz="2400" dirty="0"/>
              <a:t> </a:t>
            </a:r>
            <a:r>
              <a:rPr lang="zh-CN" altLang="en-US" sz="2400" dirty="0"/>
              <a:t>我不知道。”爱丽丝答道。</a:t>
            </a:r>
            <a:endParaRPr lang="en-US" altLang="zh-CN" sz="2400" dirty="0"/>
          </a:p>
          <a:p>
            <a:pPr indent="0">
              <a:lnSpc>
                <a:spcPct val="150000"/>
              </a:lnSpc>
              <a:buFont typeface="Wingdings" pitchFamily="2" charset="2"/>
              <a:buNone/>
              <a:defRPr/>
            </a:pPr>
            <a:r>
              <a:rPr lang="zh-CN" altLang="en-US" sz="2400" dirty="0"/>
              <a:t>“那么随便哪条都行。”猫回答说。</a:t>
            </a:r>
            <a:endParaRPr lang="en-US" altLang="zh-CN" sz="2400" dirty="0"/>
          </a:p>
          <a:p>
            <a:pPr indent="0">
              <a:lnSpc>
                <a:spcPct val="150000"/>
              </a:lnSpc>
              <a:buNone/>
              <a:defRPr/>
            </a:pPr>
            <a:r>
              <a:rPr lang="en-US" altLang="zh-CN" sz="2200" b="1" kern="0" dirty="0">
                <a:latin typeface="宋体" panose="02010600030101010101" pitchFamily="2" charset="-122"/>
                <a:ea typeface="宋体" panose="02010600030101010101" pitchFamily="2" charset="-122"/>
              </a:rPr>
              <a:t>——</a:t>
            </a:r>
            <a:r>
              <a:rPr lang="zh-CN" altLang="en-US" sz="2200" b="1" kern="0" dirty="0">
                <a:latin typeface="宋体" panose="02010600030101010101" pitchFamily="2" charset="-122"/>
                <a:ea typeface="宋体" panose="02010600030101010101" pitchFamily="2" charset="-122"/>
              </a:rPr>
              <a:t>思考：自己项目想去哪？！</a:t>
            </a:r>
          </a:p>
          <a:p>
            <a:pPr indent="0">
              <a:lnSpc>
                <a:spcPct val="150000"/>
              </a:lnSpc>
              <a:buFont typeface="Wingdings" pitchFamily="2" charset="2"/>
              <a:buNone/>
              <a:defRPr/>
            </a:pPr>
            <a:endParaRPr lang="zh-CN" altLang="en-US" sz="2200" b="1" kern="0" dirty="0">
              <a:latin typeface="宋体" panose="02010600030101010101" pitchFamily="2" charset="-122"/>
              <a:ea typeface="宋体" panose="02010600030101010101" pitchFamily="2" charset="-122"/>
            </a:endParaRPr>
          </a:p>
          <a:p>
            <a:pPr marL="342900" eaLnBrk="1" hangingPunct="1">
              <a:lnSpc>
                <a:spcPct val="150000"/>
              </a:lnSpc>
              <a:buSzPct val="70000"/>
              <a:buFont typeface="Wingdings" pitchFamily="2" charset="2"/>
              <a:buChar char="l"/>
              <a:defRPr/>
            </a:pPr>
            <a:endParaRPr lang="zh-CN" altLang="en-US" sz="2200" b="1" kern="0"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itchFamily="2" charset="2"/>
              <a:buChar char="l"/>
              <a:defRPr/>
            </a:pPr>
            <a:endParaRPr lang="zh-CN" altLang="en-US" kern="0"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itchFamily="2" charset="2"/>
              <a:buChar char="l"/>
              <a:defRPr/>
            </a:pPr>
            <a:endParaRPr lang="zh-CN" altLang="en-US" kern="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需求为什么重要</a:t>
            </a:r>
          </a:p>
        </p:txBody>
      </p:sp>
      <p:sp>
        <p:nvSpPr>
          <p:cNvPr id="5123" name="内容占位符 2"/>
          <p:cNvSpPr>
            <a:spLocks noGrp="1"/>
          </p:cNvSpPr>
          <p:nvPr>
            <p:ph idx="1"/>
          </p:nvPr>
        </p:nvSpPr>
        <p:spPr>
          <a:xfrm>
            <a:off x="428625" y="1125538"/>
            <a:ext cx="8286750" cy="56165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软件开发的目的是满足用户的需要</a:t>
            </a:r>
            <a:endParaRPr lang="en-US" altLang="zh-CN" sz="24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en-US" sz="2000" b="1" dirty="0">
                <a:solidFill>
                  <a:schemeClr val="bg1"/>
                </a:solidFill>
                <a:latin typeface="宋体" panose="02010600030101010101" pitchFamily="2" charset="-122"/>
                <a:ea typeface="宋体" panose="02010600030101010101" pitchFamily="2" charset="-122"/>
              </a:rPr>
              <a:t>用户</a:t>
            </a:r>
            <a:r>
              <a:rPr lang="zh-CN" altLang="en-US" sz="2000" b="1" dirty="0">
                <a:latin typeface="宋体" panose="02010600030101010101" pitchFamily="2" charset="-122"/>
                <a:ea typeface="宋体" panose="02010600030101010101" pitchFamily="2" charset="-122"/>
              </a:rPr>
              <a:t>的这些需要是</a:t>
            </a:r>
            <a:r>
              <a:rPr lang="zh-CN" altLang="en-US" sz="2000" b="1" dirty="0">
                <a:solidFill>
                  <a:srgbClr val="FF0000"/>
                </a:solidFill>
                <a:latin typeface="宋体" panose="02010600030101010101" pitchFamily="2" charset="-122"/>
                <a:ea typeface="宋体" panose="02010600030101010101" pitchFamily="2" charset="-122"/>
              </a:rPr>
              <a:t>由软件需求进行定义</a:t>
            </a:r>
            <a:r>
              <a:rPr lang="zh-CN" altLang="en-US" sz="2000" b="1" dirty="0">
                <a:latin typeface="宋体" panose="02010600030101010101" pitchFamily="2" charset="-122"/>
                <a:ea typeface="宋体" panose="02010600030101010101" pitchFamily="2" charset="-122"/>
              </a:rPr>
              <a:t>的。</a:t>
            </a:r>
            <a:endParaRPr lang="en-US" altLang="zh-CN" sz="20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en-US" sz="2000" b="1" dirty="0">
                <a:latin typeface="宋体" panose="02010600030101010101" pitchFamily="2" charset="-122"/>
                <a:ea typeface="宋体" panose="02010600030101010101" pitchFamily="2" charset="-122"/>
              </a:rPr>
              <a:t>需求规定了项目范围并使</a:t>
            </a:r>
            <a:r>
              <a:rPr lang="zh-CN" altLang="en-US" sz="2000" b="1" dirty="0">
                <a:solidFill>
                  <a:schemeClr val="bg1"/>
                </a:solidFill>
                <a:latin typeface="宋体" panose="02010600030101010101" pitchFamily="2" charset="-122"/>
                <a:ea typeface="宋体" panose="02010600030101010101" pitchFamily="2" charset="-122"/>
              </a:rPr>
              <a:t>开发团队</a:t>
            </a:r>
            <a:r>
              <a:rPr lang="zh-CN" altLang="en-US" sz="2000" b="1" dirty="0">
                <a:latin typeface="宋体" panose="02010600030101010101" pitchFamily="2" charset="-122"/>
                <a:ea typeface="宋体" panose="02010600030101010101" pitchFamily="2" charset="-122"/>
              </a:rPr>
              <a:t>明白用户的真正需要。</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每个项目的成功与失败都依赖于</a:t>
            </a:r>
            <a:r>
              <a:rPr lang="zh-CN" altLang="en-US" sz="2400" b="1" dirty="0">
                <a:solidFill>
                  <a:schemeClr val="bg1"/>
                </a:solidFill>
                <a:latin typeface="宋体" panose="02010600030101010101" pitchFamily="2" charset="-122"/>
                <a:ea typeface="宋体" panose="02010600030101010101" pitchFamily="2" charset="-122"/>
              </a:rPr>
              <a:t>需求的质量</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zh-CN" altLang="en-US" sz="2000" b="1" dirty="0">
                <a:latin typeface="宋体" panose="02010600030101010101" pitchFamily="2" charset="-122"/>
                <a:ea typeface="宋体" panose="02010600030101010101" pitchFamily="2" charset="-122"/>
              </a:rPr>
              <a:t>工程的观点：只有当工程师对问题有了充分的理解后，一个好的解决方案才能被开发出来</a:t>
            </a:r>
            <a:endParaRPr lang="en-US" altLang="zh-CN" sz="2000" b="1" dirty="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zh-CN" altLang="en-US" sz="2000" b="1" dirty="0">
                <a:latin typeface="宋体" panose="02010600030101010101" pitchFamily="2" charset="-122"/>
                <a:ea typeface="宋体" panose="02010600030101010101" pitchFamily="2" charset="-122"/>
              </a:rPr>
              <a:t>经济的观点：对错误，越长时间没有被检测出来，开销就会越大。在维护阶段修正一个需求时的错误，比在需求阶段修正它，代价会增加</a:t>
            </a:r>
            <a:r>
              <a:rPr lang="en-US" altLang="zh-CN" sz="2000" b="1" dirty="0">
                <a:latin typeface="宋体" panose="02010600030101010101" pitchFamily="2" charset="-122"/>
                <a:ea typeface="宋体" panose="02010600030101010101" pitchFamily="2" charset="-122"/>
              </a:rPr>
              <a:t>200</a:t>
            </a:r>
            <a:r>
              <a:rPr lang="zh-CN" altLang="en-US" sz="2000" b="1" dirty="0">
                <a:latin typeface="宋体" panose="02010600030101010101" pitchFamily="2" charset="-122"/>
                <a:ea typeface="宋体" panose="02010600030101010101" pitchFamily="2" charset="-122"/>
              </a:rPr>
              <a:t>倍。</a:t>
            </a:r>
            <a:endParaRPr lang="en-US" altLang="zh-CN" sz="2000" b="1" dirty="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r>
              <a:rPr lang="zh-CN" altLang="en-US" sz="2000" b="1" dirty="0">
                <a:latin typeface="宋体" panose="02010600030101010101" pitchFamily="2" charset="-122"/>
                <a:ea typeface="宋体" panose="02010600030101010101" pitchFamily="2" charset="-122"/>
              </a:rPr>
              <a:t>经验的观点：未能理解和</a:t>
            </a:r>
            <a:r>
              <a:rPr lang="zh-CN" altLang="en-US" sz="2000" b="1" dirty="0">
                <a:solidFill>
                  <a:schemeClr val="bg1"/>
                </a:solidFill>
                <a:latin typeface="宋体" panose="02010600030101010101" pitchFamily="2" charset="-122"/>
                <a:ea typeface="宋体" panose="02010600030101010101" pitchFamily="2" charset="-122"/>
              </a:rPr>
              <a:t>管理需求</a:t>
            </a:r>
            <a:r>
              <a:rPr lang="zh-CN" altLang="en-US" sz="2000" b="1" dirty="0">
                <a:latin typeface="宋体" panose="02010600030101010101" pitchFamily="2" charset="-122"/>
                <a:ea typeface="宋体" panose="02010600030101010101" pitchFamily="2" charset="-122"/>
              </a:rPr>
              <a:t>是过度开销和不能按时完成等的最大的原因。</a:t>
            </a:r>
            <a:endParaRPr lang="en-US" altLang="zh-CN" sz="2000" b="1" dirty="0">
              <a:latin typeface="宋体" panose="02010600030101010101" pitchFamily="2" charset="-122"/>
              <a:ea typeface="宋体" panose="02010600030101010101" pitchFamily="2" charset="-122"/>
            </a:endParaRPr>
          </a:p>
          <a:p>
            <a:pPr marL="806450" indent="-357188" eaLnBrk="1" hangingPunct="1">
              <a:lnSpc>
                <a:spcPct val="150000"/>
              </a:lnSpc>
              <a:buSzPct val="70000"/>
              <a:buFont typeface="Wingdings" panose="05000000000000000000" pitchFamily="2" charset="2"/>
              <a:buChar char="n"/>
              <a:defRPr/>
            </a:pPr>
            <a:endParaRPr lang="en-US" altLang="zh-CN" sz="2400" b="1" dirty="0">
              <a:latin typeface="宋体" panose="02010600030101010101" pitchFamily="2" charset="-122"/>
              <a:ea typeface="宋体" panose="02010600030101010101" pitchFamily="2" charset="-122"/>
            </a:endParaRPr>
          </a:p>
          <a:p>
            <a:pPr marL="342900" eaLnBrk="1" hangingPunct="1">
              <a:lnSpc>
                <a:spcPct val="120000"/>
              </a:lnSpc>
              <a:buSzPct val="70000"/>
              <a:buFont typeface="Wingdings" panose="05000000000000000000" pitchFamily="2" charset="2"/>
              <a:buChar char="l"/>
              <a:defRPr/>
            </a:pPr>
            <a:endParaRPr lang="zh-CN" altLang="en-US"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sz="2400"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endParaRPr lang="en-US" altLang="zh-CN" sz="24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endParaRPr lang="en-US" altLang="zh-CN" sz="2000" b="1" dirty="0">
              <a:latin typeface="宋体" panose="02010600030101010101" pitchFamily="2" charset="-122"/>
              <a:ea typeface="宋体" panose="02010600030101010101" pitchFamily="2" charset="-122"/>
            </a:endParaRPr>
          </a:p>
          <a:p>
            <a:pPr indent="0" eaLnBrk="1" hangingPunct="1">
              <a:lnSpc>
                <a:spcPct val="120000"/>
              </a:lnSpc>
              <a:buSzPct val="70000"/>
              <a:buFont typeface="Wingdings" panose="05000000000000000000" pitchFamily="2" charset="2"/>
              <a:buNone/>
              <a:defRPr/>
            </a:pPr>
            <a:endParaRPr lang="zh-CN" altLang="en-US"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8625" y="142875"/>
            <a:ext cx="8686800" cy="1143000"/>
          </a:xfrm>
        </p:spPr>
        <p:txBody>
          <a:bodyPr/>
          <a:lstStyle/>
          <a:p>
            <a:pPr eaLnBrk="1" hangingPunct="1"/>
            <a:r>
              <a:rPr lang="zh-CN" altLang="en-US" b="1">
                <a:latin typeface="黑体" panose="02010609060101010101" pitchFamily="49" charset="-122"/>
                <a:ea typeface="黑体" panose="02010609060101010101" pitchFamily="49" charset="-122"/>
              </a:rPr>
              <a:t>需求为什么重要</a:t>
            </a:r>
          </a:p>
        </p:txBody>
      </p:sp>
      <p:sp>
        <p:nvSpPr>
          <p:cNvPr id="512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400" b="1" dirty="0">
                <a:latin typeface="宋体" panose="02010600030101010101" pitchFamily="2" charset="-122"/>
                <a:ea typeface="宋体" panose="02010600030101010101" pitchFamily="2" charset="-122"/>
              </a:rPr>
              <a:t>客户给出的需求绝不能直接作为团队开发的软件需求。</a:t>
            </a:r>
            <a:endParaRPr lang="en-US" altLang="zh-CN" sz="24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en-US" sz="2400" b="1" dirty="0">
                <a:latin typeface="宋体" panose="02010600030101010101" pitchFamily="2" charset="-122"/>
                <a:ea typeface="宋体" panose="02010600030101010101" pitchFamily="2" charset="-122"/>
              </a:rPr>
              <a:t>团队会从不同的用户或客户哪里获得不同的观点。</a:t>
            </a:r>
            <a:endParaRPr lang="en-US" altLang="zh-CN" sz="24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r>
              <a:rPr lang="zh-CN" altLang="en-US" sz="2400" b="1" dirty="0">
                <a:latin typeface="宋体" panose="02010600030101010101" pitchFamily="2" charset="-122"/>
                <a:ea typeface="宋体" panose="02010600030101010101" pitchFamily="2" charset="-122"/>
              </a:rPr>
              <a:t>把用户的需要和为了满足用户需要产品必须做的工作分别写到不同的文档中。他们分别是</a:t>
            </a:r>
            <a:r>
              <a:rPr lang="zh-CN" altLang="en-US" sz="2400" b="1" dirty="0">
                <a:solidFill>
                  <a:srgbClr val="FF0000"/>
                </a:solidFill>
                <a:latin typeface="宋体" panose="02010600030101010101" pitchFamily="2" charset="-122"/>
                <a:ea typeface="宋体" panose="02010600030101010101" pitchFamily="2" charset="-122"/>
              </a:rPr>
              <a:t>用户需要</a:t>
            </a:r>
            <a:r>
              <a:rPr lang="zh-CN" altLang="en-US" sz="2400" b="1" dirty="0">
                <a:latin typeface="宋体" panose="02010600030101010101" pitchFamily="2" charset="-122"/>
                <a:ea typeface="宋体" panose="02010600030101010101" pitchFamily="2" charset="-122"/>
              </a:rPr>
              <a:t>和</a:t>
            </a:r>
            <a:r>
              <a:rPr lang="zh-CN" altLang="en-US" sz="2400" b="1" dirty="0">
                <a:solidFill>
                  <a:srgbClr val="FF0000"/>
                </a:solidFill>
                <a:latin typeface="宋体" panose="02010600030101010101" pitchFamily="2" charset="-122"/>
                <a:ea typeface="宋体" panose="02010600030101010101" pitchFamily="2" charset="-122"/>
              </a:rPr>
              <a:t>软件需求</a:t>
            </a:r>
            <a:r>
              <a:rPr lang="zh-CN" altLang="en-US" sz="2400" b="1" dirty="0">
                <a:latin typeface="宋体" panose="02010600030101010101" pitchFamily="2" charset="-122"/>
                <a:ea typeface="宋体" panose="02010600030101010101" pitchFamily="2" charset="-122"/>
              </a:rPr>
              <a:t>说明书。</a:t>
            </a:r>
            <a:endParaRPr lang="en-US" altLang="zh-CN" sz="24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n"/>
              <a:defRPr/>
            </a:pPr>
            <a:endParaRPr lang="en-US" altLang="zh-CN" sz="2000" b="1" dirty="0">
              <a:latin typeface="宋体" panose="02010600030101010101" pitchFamily="2" charset="-122"/>
              <a:ea typeface="宋体" panose="02010600030101010101" pitchFamily="2" charset="-122"/>
            </a:endParaRPr>
          </a:p>
          <a:p>
            <a:pPr indent="0" eaLnBrk="1" hangingPunct="1">
              <a:lnSpc>
                <a:spcPct val="120000"/>
              </a:lnSpc>
              <a:buSzPct val="70000"/>
              <a:buFont typeface="Wingdings" panose="05000000000000000000" pitchFamily="2" charset="2"/>
              <a:buNone/>
              <a:defRPr/>
            </a:pPr>
            <a:endParaRPr lang="zh-CN" altLang="en-US" sz="2200" b="1"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a:p>
            <a:pPr marL="457200" indent="-457200" eaLnBrk="1" hangingPunct="1">
              <a:buSzPct val="70000"/>
              <a:buFont typeface="Wingdings" panose="05000000000000000000" pitchFamily="2" charset="2"/>
              <a:buChar char="l"/>
              <a:defRPr/>
            </a:pP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CHS Template">
  <a:themeElements>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默认设计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默认设计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默认设计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CHS Template</Template>
  <TotalTime>5462</TotalTime>
  <Words>2400</Words>
  <Application>Microsoft Macintosh PowerPoint</Application>
  <PresentationFormat>全屏显示(4:3)</PresentationFormat>
  <Paragraphs>175</Paragraphs>
  <Slides>30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黑体</vt:lpstr>
      <vt:lpstr>华文楷体</vt:lpstr>
      <vt:lpstr>华文行楷</vt:lpstr>
      <vt:lpstr>宋体</vt:lpstr>
      <vt:lpstr>Calibri</vt:lpstr>
      <vt:lpstr>Times New Roman</vt:lpstr>
      <vt:lpstr>Wingdings</vt:lpstr>
      <vt:lpstr>CHS Template</vt:lpstr>
      <vt:lpstr>软件需求工程 Software Requirements Engineering </vt:lpstr>
      <vt:lpstr>Course Objectives</vt:lpstr>
      <vt:lpstr>Teaching and Exam</vt:lpstr>
      <vt:lpstr>第1章 软件需求概述 </vt:lpstr>
      <vt:lpstr>什么是软件需求</vt:lpstr>
      <vt:lpstr>什么是软件需求</vt:lpstr>
      <vt:lpstr>需求为什么重要</vt:lpstr>
      <vt:lpstr>需求为什么重要</vt:lpstr>
      <vt:lpstr>需求为什么重要</vt:lpstr>
      <vt:lpstr>什么是需求工程</vt:lpstr>
      <vt:lpstr>什么是需求工程</vt:lpstr>
      <vt:lpstr>什么是需求工程</vt:lpstr>
      <vt:lpstr>不合格需求的情况</vt:lpstr>
      <vt:lpstr>需求没有做好一般产生的后果</vt:lpstr>
      <vt:lpstr>问题域和解空间</vt:lpstr>
      <vt:lpstr>讨论：开发中的矛盾</vt:lpstr>
      <vt:lpstr>讨论：做产品设计的人员是否应该同时做需求？</vt:lpstr>
      <vt:lpstr>讨论：做产品设计的人员是否应该同时做需求？</vt:lpstr>
      <vt:lpstr>*需求开发过程</vt:lpstr>
      <vt:lpstr>需求的层次</vt:lpstr>
      <vt:lpstr>业务需求</vt:lpstr>
      <vt:lpstr>用户需求</vt:lpstr>
      <vt:lpstr>用户需求</vt:lpstr>
      <vt:lpstr>系统需求</vt:lpstr>
      <vt:lpstr>需求层次及输出</vt:lpstr>
      <vt:lpstr>需求的分类</vt:lpstr>
      <vt:lpstr>功能性需求</vt:lpstr>
      <vt:lpstr>非功能性需求</vt:lpstr>
      <vt:lpstr>非功能性需求</vt:lpstr>
      <vt:lpstr>讨论</vt:lpstr>
    </vt:vector>
  </TitlesOfParts>
  <Company>中国石油大学教育发展中心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upol</dc:creator>
  <cp:lastModifiedBy>刘孟骁</cp:lastModifiedBy>
  <cp:revision>587</cp:revision>
  <cp:lastPrinted>1601-01-01T00:00:00Z</cp:lastPrinted>
  <dcterms:created xsi:type="dcterms:W3CDTF">2012-04-17T06:46:03Z</dcterms:created>
  <dcterms:modified xsi:type="dcterms:W3CDTF">2019-07-12T10:04:30Z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TC010596822052</vt:lpwstr>
  </property>
</Properties>
</file>