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4"/>
  </p:notesMasterIdLst>
  <p:handoutMasterIdLst>
    <p:handoutMasterId r:id="rId55"/>
  </p:handoutMasterIdLst>
  <p:sldIdLst>
    <p:sldId id="398" r:id="rId2"/>
    <p:sldId id="389" r:id="rId3"/>
    <p:sldId id="402" r:id="rId4"/>
    <p:sldId id="454" r:id="rId5"/>
    <p:sldId id="455" r:id="rId6"/>
    <p:sldId id="456" r:id="rId7"/>
    <p:sldId id="457" r:id="rId8"/>
    <p:sldId id="458" r:id="rId9"/>
    <p:sldId id="459" r:id="rId10"/>
    <p:sldId id="463" r:id="rId11"/>
    <p:sldId id="465" r:id="rId12"/>
    <p:sldId id="466" r:id="rId13"/>
    <p:sldId id="467" r:id="rId14"/>
    <p:sldId id="468" r:id="rId15"/>
    <p:sldId id="469" r:id="rId16"/>
    <p:sldId id="470" r:id="rId17"/>
    <p:sldId id="471" r:id="rId18"/>
    <p:sldId id="472" r:id="rId19"/>
    <p:sldId id="474" r:id="rId20"/>
    <p:sldId id="475" r:id="rId21"/>
    <p:sldId id="476" r:id="rId22"/>
    <p:sldId id="477" r:id="rId23"/>
    <p:sldId id="404" r:id="rId24"/>
    <p:sldId id="478" r:id="rId25"/>
    <p:sldId id="405" r:id="rId26"/>
    <p:sldId id="481" r:id="rId27"/>
    <p:sldId id="406" r:id="rId28"/>
    <p:sldId id="407" r:id="rId29"/>
    <p:sldId id="482" r:id="rId30"/>
    <p:sldId id="408" r:id="rId31"/>
    <p:sldId id="409" r:id="rId32"/>
    <p:sldId id="410" r:id="rId33"/>
    <p:sldId id="411" r:id="rId34"/>
    <p:sldId id="412" r:id="rId35"/>
    <p:sldId id="413" r:id="rId36"/>
    <p:sldId id="453" r:id="rId37"/>
    <p:sldId id="414" r:id="rId38"/>
    <p:sldId id="420" r:id="rId39"/>
    <p:sldId id="416" r:id="rId40"/>
    <p:sldId id="417" r:id="rId41"/>
    <p:sldId id="421" r:id="rId42"/>
    <p:sldId id="422" r:id="rId43"/>
    <p:sldId id="434" r:id="rId44"/>
    <p:sldId id="436" r:id="rId45"/>
    <p:sldId id="485" r:id="rId46"/>
    <p:sldId id="437" r:id="rId47"/>
    <p:sldId id="441" r:id="rId48"/>
    <p:sldId id="442" r:id="rId49"/>
    <p:sldId id="443" r:id="rId50"/>
    <p:sldId id="444" r:id="rId51"/>
    <p:sldId id="445" r:id="rId52"/>
    <p:sldId id="446"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7C"/>
    <a:srgbClr val="333333"/>
    <a:srgbClr val="000000"/>
    <a:srgbClr val="FFFFFF"/>
    <a:srgbClr val="38B2B2"/>
    <a:srgbClr val="082A50"/>
    <a:srgbClr val="09315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86341" autoAdjust="0"/>
  </p:normalViewPr>
  <p:slideViewPr>
    <p:cSldViewPr>
      <p:cViewPr varScale="1">
        <p:scale>
          <a:sx n="92" d="100"/>
          <a:sy n="92"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4608F946-0E87-4AFC-A5EA-A7D9EB531C5B}" type="datetimeFigureOut">
              <a:rPr lang="zh-CN" altLang="en-US"/>
              <a:pPr>
                <a:defRPr/>
              </a:pPr>
              <a:t>2019/3/18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9699D15-460B-47A3-998D-B229876566F7}" type="slidenum">
              <a:rPr lang="zh-CN" altLang="en-US"/>
              <a:pPr/>
              <a:t>‹#›</a:t>
            </a:fld>
            <a:endParaRPr lang="zh-CN" altLang="en-US"/>
          </a:p>
        </p:txBody>
      </p:sp>
    </p:spTree>
    <p:extLst>
      <p:ext uri="{BB962C8B-B14F-4D97-AF65-F5344CB8AC3E}">
        <p14:creationId xmlns:p14="http://schemas.microsoft.com/office/powerpoint/2010/main" val="333784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CCF4F26F-7737-4CE7-82E9-07100C1BC0B5}" type="datetimeFigureOut">
              <a:rPr lang="zh-CN" altLang="en-US"/>
              <a:pPr>
                <a:defRPr/>
              </a:pPr>
              <a:t>2019/3/18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6A45F90-1F91-4313-BEB8-0379255E2166}" type="slidenum">
              <a:rPr lang="zh-CN" altLang="en-US"/>
              <a:pPr/>
              <a:t>‹#›</a:t>
            </a:fld>
            <a:endParaRPr lang="zh-CN" altLang="en-US"/>
          </a:p>
        </p:txBody>
      </p:sp>
    </p:spTree>
    <p:extLst>
      <p:ext uri="{BB962C8B-B14F-4D97-AF65-F5344CB8AC3E}">
        <p14:creationId xmlns:p14="http://schemas.microsoft.com/office/powerpoint/2010/main" val="1039806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95D68B-8919-4646-9D8B-507E309317D3}" type="slidenum">
              <a:rPr lang="zh-CN" altLang="en-US">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727555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smtClean="0"/>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smtClean="0"/>
              <a:t>单击此处编辑母版副标题样式</a:t>
            </a:r>
            <a:endParaRPr lang="en-US" altLang="zh-CN" dirty="0" smtClean="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p>
        </p:txBody>
      </p:sp>
      <p:sp>
        <p:nvSpPr>
          <p:cNvPr id="7" name="Rectangle 27"/>
          <p:cNvSpPr>
            <a:spLocks noGrp="1" noChangeArrowheads="1"/>
          </p:cNvSpPr>
          <p:nvPr>
            <p:ph type="sldNum" sz="quarter" idx="12"/>
          </p:nvPr>
        </p:nvSpPr>
        <p:spPr/>
        <p:txBody>
          <a:bodyPr/>
          <a:lstStyle>
            <a:lvl1pPr>
              <a:defRPr/>
            </a:lvl1pPr>
          </a:lstStyle>
          <a:p>
            <a:fld id="{01D579C5-6A70-447F-BA3D-64A10DA281F1}" type="slidenum">
              <a:rPr lang="zh-CN" altLang="en-US"/>
              <a:pPr/>
              <a:t>‹#›</a:t>
            </a:fld>
            <a:endParaRPr lang="en-US" altLang="zh-CN"/>
          </a:p>
        </p:txBody>
      </p:sp>
    </p:spTree>
    <p:extLst>
      <p:ext uri="{BB962C8B-B14F-4D97-AF65-F5344CB8AC3E}">
        <p14:creationId xmlns:p14="http://schemas.microsoft.com/office/powerpoint/2010/main" val="28838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BE682691-0D36-4573-B2C9-636EBBC243DA}" type="slidenum">
              <a:rPr lang="zh-CN" altLang="en-US"/>
              <a:pPr/>
              <a:t>‹#›</a:t>
            </a:fld>
            <a:endParaRPr lang="en-US" altLang="zh-CN"/>
          </a:p>
        </p:txBody>
      </p:sp>
    </p:spTree>
    <p:extLst>
      <p:ext uri="{BB962C8B-B14F-4D97-AF65-F5344CB8AC3E}">
        <p14:creationId xmlns:p14="http://schemas.microsoft.com/office/powerpoint/2010/main" val="2860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5D654688-D513-4804-A3E9-4F474A04465E}" type="slidenum">
              <a:rPr lang="zh-CN" altLang="en-US"/>
              <a:pPr/>
              <a:t>‹#›</a:t>
            </a:fld>
            <a:endParaRPr lang="en-US" altLang="zh-CN"/>
          </a:p>
        </p:txBody>
      </p:sp>
    </p:spTree>
    <p:extLst>
      <p:ext uri="{BB962C8B-B14F-4D97-AF65-F5344CB8AC3E}">
        <p14:creationId xmlns:p14="http://schemas.microsoft.com/office/powerpoint/2010/main" val="375546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22E3334B-86EE-47CA-B2B6-3CE5200BC182}" type="slidenum">
              <a:rPr lang="zh-CN" altLang="en-US"/>
              <a:pPr/>
              <a:t>‹#›</a:t>
            </a:fld>
            <a:endParaRPr lang="en-US" altLang="zh-CN"/>
          </a:p>
        </p:txBody>
      </p:sp>
    </p:spTree>
    <p:extLst>
      <p:ext uri="{BB962C8B-B14F-4D97-AF65-F5344CB8AC3E}">
        <p14:creationId xmlns:p14="http://schemas.microsoft.com/office/powerpoint/2010/main" val="177353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015DA4E8-6836-4155-AA9D-42AC23C874A3}" type="slidenum">
              <a:rPr lang="zh-CN" altLang="en-US"/>
              <a:pPr/>
              <a:t>‹#›</a:t>
            </a:fld>
            <a:endParaRPr lang="en-US" altLang="zh-CN"/>
          </a:p>
        </p:txBody>
      </p:sp>
    </p:spTree>
    <p:extLst>
      <p:ext uri="{BB962C8B-B14F-4D97-AF65-F5344CB8AC3E}">
        <p14:creationId xmlns:p14="http://schemas.microsoft.com/office/powerpoint/2010/main" val="8604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7FCC748F-B476-468B-BC3F-22ECA467D0BD}" type="slidenum">
              <a:rPr lang="zh-CN" altLang="en-US"/>
              <a:pPr/>
              <a:t>‹#›</a:t>
            </a:fld>
            <a:endParaRPr lang="en-US" altLang="zh-CN"/>
          </a:p>
        </p:txBody>
      </p:sp>
    </p:spTree>
    <p:extLst>
      <p:ext uri="{BB962C8B-B14F-4D97-AF65-F5344CB8AC3E}">
        <p14:creationId xmlns:p14="http://schemas.microsoft.com/office/powerpoint/2010/main" val="376669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0"/>
          <p:cNvSpPr>
            <a:spLocks noGrp="1" noChangeArrowheads="1"/>
          </p:cNvSpPr>
          <p:nvPr>
            <p:ph type="sldNum" sz="quarter" idx="12"/>
          </p:nvPr>
        </p:nvSpPr>
        <p:spPr>
          <a:ln/>
        </p:spPr>
        <p:txBody>
          <a:bodyPr/>
          <a:lstStyle>
            <a:lvl1pPr>
              <a:defRPr/>
            </a:lvl1pPr>
          </a:lstStyle>
          <a:p>
            <a:fld id="{B673F100-54A8-459E-AFAF-7A0994022028}" type="slidenum">
              <a:rPr lang="zh-CN" altLang="en-US"/>
              <a:pPr/>
              <a:t>‹#›</a:t>
            </a:fld>
            <a:endParaRPr lang="en-US" altLang="zh-CN"/>
          </a:p>
        </p:txBody>
      </p:sp>
    </p:spTree>
    <p:extLst>
      <p:ext uri="{BB962C8B-B14F-4D97-AF65-F5344CB8AC3E}">
        <p14:creationId xmlns:p14="http://schemas.microsoft.com/office/powerpoint/2010/main" val="340165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0"/>
          <p:cNvSpPr>
            <a:spLocks noGrp="1" noChangeArrowheads="1"/>
          </p:cNvSpPr>
          <p:nvPr>
            <p:ph type="sldNum" sz="quarter" idx="12"/>
          </p:nvPr>
        </p:nvSpPr>
        <p:spPr>
          <a:ln/>
        </p:spPr>
        <p:txBody>
          <a:bodyPr/>
          <a:lstStyle>
            <a:lvl1pPr>
              <a:defRPr/>
            </a:lvl1pPr>
          </a:lstStyle>
          <a:p>
            <a:fld id="{3D402392-DB76-4590-9309-20764AF3E74D}" type="slidenum">
              <a:rPr lang="zh-CN" altLang="en-US"/>
              <a:pPr/>
              <a:t>‹#›</a:t>
            </a:fld>
            <a:endParaRPr lang="en-US" altLang="zh-CN"/>
          </a:p>
        </p:txBody>
      </p:sp>
    </p:spTree>
    <p:extLst>
      <p:ext uri="{BB962C8B-B14F-4D97-AF65-F5344CB8AC3E}">
        <p14:creationId xmlns:p14="http://schemas.microsoft.com/office/powerpoint/2010/main" val="336955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0"/>
          <p:cNvSpPr>
            <a:spLocks noGrp="1" noChangeArrowheads="1"/>
          </p:cNvSpPr>
          <p:nvPr>
            <p:ph type="sldNum" sz="quarter" idx="12"/>
          </p:nvPr>
        </p:nvSpPr>
        <p:spPr>
          <a:ln/>
        </p:spPr>
        <p:txBody>
          <a:bodyPr/>
          <a:lstStyle>
            <a:lvl1pPr>
              <a:defRPr/>
            </a:lvl1pPr>
          </a:lstStyle>
          <a:p>
            <a:fld id="{0C3B19E9-3756-4859-AD22-C4013B21CDB5}" type="slidenum">
              <a:rPr lang="zh-CN" altLang="en-US"/>
              <a:pPr/>
              <a:t>‹#›</a:t>
            </a:fld>
            <a:endParaRPr lang="en-US" altLang="zh-CN"/>
          </a:p>
        </p:txBody>
      </p:sp>
    </p:spTree>
    <p:extLst>
      <p:ext uri="{BB962C8B-B14F-4D97-AF65-F5344CB8AC3E}">
        <p14:creationId xmlns:p14="http://schemas.microsoft.com/office/powerpoint/2010/main" val="345327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418864AC-F747-4E50-B5EB-3C4313CB2B40}" type="slidenum">
              <a:rPr lang="zh-CN" altLang="en-US"/>
              <a:pPr/>
              <a:t>‹#›</a:t>
            </a:fld>
            <a:endParaRPr lang="en-US" altLang="zh-CN"/>
          </a:p>
        </p:txBody>
      </p:sp>
    </p:spTree>
    <p:extLst>
      <p:ext uri="{BB962C8B-B14F-4D97-AF65-F5344CB8AC3E}">
        <p14:creationId xmlns:p14="http://schemas.microsoft.com/office/powerpoint/2010/main" val="37568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630E0BB8-2F1A-4E67-BCA0-4ADC1D874007}" type="slidenum">
              <a:rPr lang="zh-CN" altLang="en-US"/>
              <a:pPr/>
              <a:t>‹#›</a:t>
            </a:fld>
            <a:endParaRPr lang="en-US" altLang="zh-CN"/>
          </a:p>
        </p:txBody>
      </p:sp>
    </p:spTree>
    <p:extLst>
      <p:ext uri="{BB962C8B-B14F-4D97-AF65-F5344CB8AC3E}">
        <p14:creationId xmlns:p14="http://schemas.microsoft.com/office/powerpoint/2010/main" val="219989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a:defRPr/>
            </a:pPr>
            <a:endParaRPr lang="en-US" altLang="zh-CN"/>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EF6DC23-F925-4B71-B524-B303191F00FC}" type="slidenum">
              <a:rPr lang="zh-CN" altLang="en-US"/>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cSld>
  <p:clrMap bg1="dk2" tx1="lt1" bg2="dk1" tx2="lt2" accent1="accent1" accent2="accent2" accent3="accent3" accent4="accent4" accent5="accent5" accent6="accent6" hlink="hlink" folHlink="folHlink"/>
  <p:sldLayoutIdLst>
    <p:sldLayoutId id="2147484308"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ext2mindmap.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smtClean="0">
                <a:solidFill>
                  <a:schemeClr val="accent4">
                    <a:lumMod val="20000"/>
                    <a:lumOff val="80000"/>
                  </a:schemeClr>
                </a:solidFill>
              </a:rPr>
              <a:t>4</a:t>
            </a:r>
            <a:r>
              <a:rPr lang="zh-CN" altLang="en-US" sz="4200" dirty="0" smtClean="0">
                <a:solidFill>
                  <a:schemeClr val="accent4">
                    <a:lumMod val="20000"/>
                    <a:lumOff val="80000"/>
                  </a:schemeClr>
                </a:solidFill>
              </a:rPr>
              <a:t>章 </a:t>
            </a:r>
            <a:r>
              <a:rPr lang="zh-CN" altLang="zh-CN" sz="4200" dirty="0" smtClean="0">
                <a:solidFill>
                  <a:schemeClr val="accent4">
                    <a:lumMod val="20000"/>
                    <a:lumOff val="80000"/>
                  </a:schemeClr>
                </a:solidFill>
              </a:rPr>
              <a:t>深入</a:t>
            </a:r>
            <a:r>
              <a:rPr lang="zh-CN" altLang="zh-CN" sz="4200" dirty="0">
                <a:solidFill>
                  <a:schemeClr val="accent4">
                    <a:lumMod val="20000"/>
                    <a:lumOff val="80000"/>
                  </a:schemeClr>
                </a:solidFill>
              </a:rPr>
              <a:t>理解涉众需要</a:t>
            </a:r>
            <a:r>
              <a:rPr lang="en-US" altLang="zh-CN" sz="4200" dirty="0">
                <a:solidFill>
                  <a:schemeClr val="accent4">
                    <a:lumMod val="20000"/>
                    <a:lumOff val="80000"/>
                  </a:schemeClr>
                </a:solidFill>
              </a:rPr>
              <a:t/>
            </a:r>
            <a:br>
              <a:rPr lang="en-US" altLang="zh-CN" sz="4200" dirty="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625" y="142875"/>
            <a:ext cx="8686800" cy="1143000"/>
          </a:xfrm>
        </p:spPr>
        <p:txBody>
          <a:bodyPr/>
          <a:lstStyle/>
          <a:p>
            <a:r>
              <a:rPr lang="zh-CN" altLang="en-US" dirty="0" smtClean="0">
                <a:latin typeface="黑体" panose="02010609060101010101" pitchFamily="49" charset="-122"/>
                <a:ea typeface="黑体" panose="02010609060101010101" pitchFamily="49" charset="-122"/>
              </a:rPr>
              <a:t>利用头脑风暴完成任务：用户角色建模</a:t>
            </a:r>
            <a:endParaRPr lang="zh-CN" altLang="zh-CN" dirty="0"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solidFill>
                  <a:srgbClr val="FF0000"/>
                </a:solidFill>
                <a:latin typeface="宋体" panose="02010600030101010101" pitchFamily="2" charset="-122"/>
                <a:ea typeface="宋体" panose="02010600030101010101" pitchFamily="2" charset="-122"/>
              </a:rPr>
              <a:t>辨识</a:t>
            </a:r>
            <a:r>
              <a:rPr lang="zh-CN" altLang="zh-CN" sz="2400" b="1" dirty="0">
                <a:solidFill>
                  <a:srgbClr val="FF0000"/>
                </a:solidFill>
                <a:latin typeface="宋体" panose="02010600030101010101" pitchFamily="2" charset="-122"/>
                <a:ea typeface="宋体" panose="02010600030101010101" pitchFamily="2" charset="-122"/>
              </a:rPr>
              <a:t>用户</a:t>
            </a:r>
            <a:r>
              <a:rPr lang="zh-CN" altLang="zh-CN" sz="2400" b="1" dirty="0" smtClean="0">
                <a:solidFill>
                  <a:srgbClr val="FF0000"/>
                </a:solidFill>
                <a:latin typeface="宋体" panose="02010600030101010101" pitchFamily="2" charset="-122"/>
                <a:ea typeface="宋体" panose="02010600030101010101" pitchFamily="2" charset="-122"/>
              </a:rPr>
              <a:t>角色</a:t>
            </a:r>
            <a:r>
              <a:rPr lang="zh-CN" altLang="en-US" sz="2400" b="1" dirty="0" smtClean="0">
                <a:solidFill>
                  <a:srgbClr val="FF0000"/>
                </a:solidFill>
                <a:latin typeface="宋体" panose="02010600030101010101" pitchFamily="2" charset="-122"/>
                <a:ea typeface="宋体" panose="02010600030101010101" pitchFamily="2" charset="-122"/>
              </a:rPr>
              <a:t>是非常重要的</a:t>
            </a:r>
            <a:endParaRPr lang="en-US" altLang="zh-CN" sz="2400" b="1" dirty="0">
              <a:solidFill>
                <a:srgbClr val="FF0000"/>
              </a:solidFill>
              <a:latin typeface="宋体" panose="02010600030101010101" pitchFamily="2" charset="-122"/>
              <a:ea typeface="宋体" panose="02010600030101010101" pitchFamily="2" charset="-122"/>
            </a:endParaRPr>
          </a:p>
          <a:p>
            <a:pPr marL="898525" indent="-45720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虽然</a:t>
            </a:r>
            <a:r>
              <a:rPr lang="zh-CN" altLang="zh-CN" sz="2000" b="1" dirty="0">
                <a:latin typeface="宋体" panose="02010600030101010101" pitchFamily="2" charset="-122"/>
                <a:ea typeface="宋体" panose="02010600030101010101" pitchFamily="2" charset="-122"/>
              </a:rPr>
              <a:t>软件的这些用户有着不同的目的和目标，但是，可以</a:t>
            </a:r>
            <a:r>
              <a:rPr lang="zh-CN" altLang="zh-CN" sz="2000" b="1" dirty="0">
                <a:solidFill>
                  <a:srgbClr val="FF0000"/>
                </a:solidFill>
                <a:latin typeface="宋体" panose="02010600030101010101" pitchFamily="2" charset="-122"/>
                <a:ea typeface="宋体" panose="02010600030101010101" pitchFamily="2" charset="-122"/>
              </a:rPr>
              <a:t>把这些用户进行分组，把一类作为一种“用户角色”</a:t>
            </a:r>
            <a:r>
              <a:rPr lang="zh-CN" altLang="zh-CN" sz="2000" b="1" dirty="0">
                <a:latin typeface="宋体" panose="02010600030101010101" pitchFamily="2" charset="-122"/>
                <a:ea typeface="宋体" panose="02010600030101010101" pitchFamily="2" charset="-122"/>
              </a:rPr>
              <a:t>。用户角色是一组属性的集合，这组属性描述了一类人的特征以及这一类人与系统可能的交互</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98525" indent="-457200" eaLnBrk="1" hangingPunct="1">
              <a:lnSpc>
                <a:spcPct val="150000"/>
              </a:lnSpc>
              <a:buSzPct val="70000"/>
              <a:buFont typeface="Wingdings" panose="05000000000000000000" pitchFamily="2" charset="2"/>
              <a:buChar char="n"/>
              <a:defRPr/>
            </a:pPr>
            <a:r>
              <a:rPr lang="zh-CN" altLang="en-US" sz="2000" b="1" dirty="0" smtClean="0">
                <a:latin typeface="宋体" panose="02010600030101010101" pitchFamily="2" charset="-122"/>
                <a:ea typeface="宋体" panose="02010600030101010101" pitchFamily="2" charset="-122"/>
              </a:rPr>
              <a:t>例如：</a:t>
            </a:r>
            <a:r>
              <a:rPr lang="zh-CN" altLang="zh-CN" sz="2000" b="1" dirty="0" smtClean="0">
                <a:latin typeface="宋体" panose="02010600030101010101" pitchFamily="2" charset="-122"/>
                <a:ea typeface="宋体" panose="02010600030101010101" pitchFamily="2" charset="-122"/>
              </a:rPr>
              <a:t>网上</a:t>
            </a:r>
            <a:r>
              <a:rPr lang="zh-CN" altLang="zh-CN" sz="2000" b="1" dirty="0">
                <a:latin typeface="宋体" panose="02010600030101010101" pitchFamily="2" charset="-122"/>
                <a:ea typeface="宋体" panose="02010600030101010101" pitchFamily="2" charset="-122"/>
              </a:rPr>
              <a:t>书店的用户角色如下</a:t>
            </a:r>
            <a:r>
              <a:rPr lang="zh-CN" altLang="zh-CN" sz="2000" b="1" dirty="0" smtClean="0">
                <a:latin typeface="宋体" panose="02010600030101010101" pitchFamily="2" charset="-122"/>
                <a:ea typeface="宋体" panose="02010600030101010101" pitchFamily="2" charset="-122"/>
              </a:rPr>
              <a:t>：购书</a:t>
            </a:r>
            <a:r>
              <a:rPr lang="zh-CN" altLang="zh-CN" sz="2000" b="1" dirty="0">
                <a:latin typeface="宋体" panose="02010600030101010101" pitchFamily="2" charset="-122"/>
                <a:ea typeface="宋体" panose="02010600030101010101" pitchFamily="2" charset="-122"/>
              </a:rPr>
              <a:t>的顾客</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在线读书的顾客</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购买数字资料的顾客</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图书管理员</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图书采购员</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数字资料管理员</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数字资料采购员</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系统管理员</a:t>
            </a:r>
            <a:r>
              <a:rPr lang="en-US" altLang="zh-CN" sz="2000" b="1"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当然</a:t>
            </a:r>
            <a:r>
              <a:rPr lang="zh-CN" altLang="zh-CN" sz="2000" b="1" dirty="0">
                <a:latin typeface="宋体" panose="02010600030101010101" pitchFamily="2" charset="-122"/>
                <a:ea typeface="宋体" panose="02010600030101010101" pitchFamily="2" charset="-122"/>
              </a:rPr>
              <a:t>，这不是对网上图书软件用户进行分组的唯一方式，可以有多种分类方式</a:t>
            </a:r>
            <a:r>
              <a:rPr lang="zh-CN" altLang="zh-CN" sz="2000" b="1" dirty="0" smtClean="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a:p>
            <a:pPr marL="898525" indent="-457200" eaLnBrk="1" hangingPunct="1">
              <a:lnSpc>
                <a:spcPct val="150000"/>
              </a:lnSpc>
              <a:buSzPct val="70000"/>
              <a:buFont typeface="Wingdings" panose="05000000000000000000" pitchFamily="2" charset="2"/>
              <a:buChar char="n"/>
              <a:defRPr/>
            </a:pP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b="1"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可以通过以下步骤识别、选择用户角色集合</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1249363" indent="-350838" eaLnBrk="1" hangingPunct="1">
              <a:lnSpc>
                <a:spcPct val="150000"/>
              </a:lnSpc>
              <a:buSzPct val="70000"/>
              <a:buFont typeface="Wingdings" panose="05000000000000000000" pitchFamily="2" charset="2"/>
              <a:buChar char="n"/>
              <a:defRPr/>
            </a:pPr>
            <a:r>
              <a:rPr lang="zh-CN" altLang="en-US" sz="2400" b="1" dirty="0" smtClean="0">
                <a:latin typeface="宋体" panose="02010600030101010101" pitchFamily="2" charset="-122"/>
                <a:ea typeface="宋体" panose="02010600030101010101" pitchFamily="2" charset="-122"/>
              </a:rPr>
              <a:t>课堂练习：</a:t>
            </a:r>
            <a:r>
              <a:rPr lang="zh-CN" altLang="zh-CN" sz="2400" b="1" dirty="0" smtClean="0">
                <a:latin typeface="宋体" panose="02010600030101010101" pitchFamily="2" charset="-122"/>
                <a:ea typeface="宋体" panose="02010600030101010101" pitchFamily="2" charset="-122"/>
              </a:rPr>
              <a:t>通过</a:t>
            </a:r>
            <a:r>
              <a:rPr lang="zh-CN" altLang="zh-CN" sz="2400" b="1" dirty="0" smtClean="0">
                <a:solidFill>
                  <a:srgbClr val="FF0000"/>
                </a:solidFill>
                <a:latin typeface="宋体" panose="02010600030101010101" pitchFamily="2" charset="-122"/>
                <a:ea typeface="宋体" panose="02010600030101010101" pitchFamily="2" charset="-122"/>
              </a:rPr>
              <a:t>头脑风暴，获取初始的用户角色集合</a:t>
            </a:r>
            <a:r>
              <a:rPr lang="zh-CN" altLang="en-US" sz="2400" b="1" dirty="0" smtClean="0">
                <a:solidFill>
                  <a:srgbClr val="FF0000"/>
                </a:solidFill>
                <a:latin typeface="宋体" panose="02010600030101010101" pitchFamily="2" charset="-122"/>
                <a:ea typeface="宋体" panose="02010600030101010101" pitchFamily="2" charset="-122"/>
              </a:rPr>
              <a:t>。</a:t>
            </a:r>
            <a:endParaRPr lang="en-US" altLang="zh-CN" sz="2400" b="1" dirty="0" smtClean="0">
              <a:solidFill>
                <a:srgbClr val="FF0000"/>
              </a:solidFill>
              <a:latin typeface="宋体" panose="02010600030101010101" pitchFamily="2" charset="-122"/>
              <a:ea typeface="宋体" panose="02010600030101010101" pitchFamily="2" charset="-122"/>
            </a:endParaRPr>
          </a:p>
          <a:p>
            <a:pPr marL="1249363" indent="-350838"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整理初始的用户角色集合</a:t>
            </a:r>
            <a:endParaRPr lang="en-US" altLang="zh-CN" sz="2400" b="1" dirty="0" smtClean="0">
              <a:latin typeface="宋体" panose="02010600030101010101" pitchFamily="2" charset="-122"/>
              <a:ea typeface="宋体" panose="02010600030101010101" pitchFamily="2" charset="-122"/>
            </a:endParaRPr>
          </a:p>
          <a:p>
            <a:pPr marL="1249363" indent="-350838"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整合用户角色</a:t>
            </a:r>
            <a:endParaRPr lang="en-US" altLang="zh-CN" sz="2400" b="1" dirty="0" smtClean="0">
              <a:latin typeface="宋体" panose="02010600030101010101" pitchFamily="2" charset="-122"/>
              <a:ea typeface="宋体" panose="02010600030101010101" pitchFamily="2" charset="-122"/>
            </a:endParaRPr>
          </a:p>
          <a:p>
            <a:pPr marL="1249363" indent="-350838"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提炼用户角色</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
        <p:nvSpPr>
          <p:cNvPr id="1331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①</a:t>
            </a:r>
            <a:r>
              <a:rPr lang="zh-CN" altLang="zh-CN" sz="2400" b="1" dirty="0">
                <a:latin typeface="宋体" panose="02010600030101010101" pitchFamily="2" charset="-122"/>
                <a:ea typeface="宋体" panose="02010600030101010101" pitchFamily="2" charset="-122"/>
              </a:rPr>
              <a:t>通过头脑风暴，获取初始的用户角色</a:t>
            </a:r>
            <a:r>
              <a:rPr lang="zh-CN" altLang="zh-CN" sz="2400" b="1" dirty="0" smtClean="0">
                <a:latin typeface="宋体" panose="02010600030101010101" pitchFamily="2" charset="-122"/>
                <a:ea typeface="宋体" panose="02010600030101010101" pitchFamily="2" charset="-122"/>
              </a:rPr>
              <a:t>集合</a:t>
            </a:r>
            <a:endParaRPr lang="en-US" altLang="zh-CN" sz="2400" b="1" dirty="0" smtClean="0">
              <a:latin typeface="宋体" panose="02010600030101010101" pitchFamily="2" charset="-122"/>
              <a:ea typeface="宋体" panose="02010600030101010101" pitchFamily="2" charset="-122"/>
            </a:endParaRPr>
          </a:p>
          <a:p>
            <a:pPr marL="984250" indent="-449263">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每个与会者取一叠记录卡。每个人</a:t>
            </a:r>
            <a:r>
              <a:rPr lang="zh-CN" altLang="zh-CN" sz="2200" b="1" dirty="0" smtClean="0">
                <a:solidFill>
                  <a:srgbClr val="FF0000"/>
                </a:solidFill>
                <a:latin typeface="宋体" panose="02010600030101010101" pitchFamily="2" charset="-122"/>
                <a:ea typeface="宋体" panose="02010600030101010101" pitchFamily="2" charset="-122"/>
              </a:rPr>
              <a:t>想到一个用户角色就在记录卡上写下其名称</a:t>
            </a:r>
            <a:r>
              <a:rPr lang="zh-CN" altLang="zh-CN" sz="2200" b="1" dirty="0" smtClean="0">
                <a:latin typeface="宋体" panose="02010600030101010101" pitchFamily="2" charset="-122"/>
                <a:ea typeface="宋体" panose="02010600030101010101" pitchFamily="2" charset="-122"/>
              </a:rPr>
              <a:t>，然后把记录卡放到桌子上。</a:t>
            </a:r>
            <a:endParaRPr lang="en-US" altLang="zh-CN" sz="2200" b="1" dirty="0" smtClean="0">
              <a:latin typeface="宋体" panose="02010600030101010101" pitchFamily="2" charset="-122"/>
              <a:ea typeface="宋体" panose="02010600030101010101" pitchFamily="2" charset="-122"/>
            </a:endParaRPr>
          </a:p>
          <a:p>
            <a:pPr marL="984250" indent="-449263">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每增加一张新的用户角色卡片，作者只需说出新的用户角色的名称，不对卡片进行讨论，也不进行任何评估，每个人只是</a:t>
            </a:r>
            <a:r>
              <a:rPr lang="zh-CN" altLang="zh-CN" sz="2200" b="1" dirty="0" smtClean="0">
                <a:solidFill>
                  <a:srgbClr val="FF0000"/>
                </a:solidFill>
                <a:latin typeface="宋体" panose="02010600030101010101" pitchFamily="2" charset="-122"/>
                <a:ea typeface="宋体" panose="02010600030101010101" pitchFamily="2" charset="-122"/>
              </a:rPr>
              <a:t>尽量多地在卡片上写出自己想到的用户角色</a:t>
            </a:r>
            <a:r>
              <a:rPr lang="zh-CN" altLang="zh-CN" sz="2200" b="1" dirty="0" smtClean="0">
                <a:latin typeface="宋体" panose="02010600030101010101" pitchFamily="2" charset="-122"/>
                <a:ea typeface="宋体" panose="02010600030101010101" pitchFamily="2" charset="-122"/>
              </a:rPr>
              <a:t>。</a:t>
            </a:r>
          </a:p>
          <a:p>
            <a:pPr marL="984250" indent="-449263">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这样</a:t>
            </a:r>
            <a:r>
              <a:rPr lang="zh-CN" altLang="zh-CN" sz="2200" b="1" dirty="0">
                <a:latin typeface="宋体" panose="02010600030101010101" pitchFamily="2" charset="-122"/>
                <a:ea typeface="宋体" panose="02010600030101010101" pitchFamily="2" charset="-122"/>
              </a:rPr>
              <a:t>的头脑风暴会议通常在</a:t>
            </a:r>
            <a:r>
              <a:rPr lang="en-US" altLang="zh-CN" sz="2200" b="1" dirty="0">
                <a:solidFill>
                  <a:srgbClr val="FF0000"/>
                </a:solidFill>
                <a:latin typeface="宋体" panose="02010600030101010101" pitchFamily="2" charset="-122"/>
                <a:ea typeface="宋体" panose="02010600030101010101" pitchFamily="2" charset="-122"/>
              </a:rPr>
              <a:t>15</a:t>
            </a:r>
            <a:r>
              <a:rPr lang="zh-CN" altLang="zh-CN" sz="2200" b="1" dirty="0">
                <a:solidFill>
                  <a:srgbClr val="FF0000"/>
                </a:solidFill>
                <a:latin typeface="宋体" panose="02010600030101010101" pitchFamily="2" charset="-122"/>
                <a:ea typeface="宋体" panose="02010600030101010101" pitchFamily="2" charset="-122"/>
              </a:rPr>
              <a:t>分钟</a:t>
            </a:r>
            <a:r>
              <a:rPr lang="zh-CN" altLang="zh-CN" sz="2200" b="1" dirty="0">
                <a:latin typeface="宋体" panose="02010600030101010101" pitchFamily="2" charset="-122"/>
                <a:ea typeface="宋体" panose="02010600030101010101" pitchFamily="2" charset="-122"/>
              </a:rPr>
              <a:t>内，当</a:t>
            </a:r>
            <a:r>
              <a:rPr lang="zh-CN" altLang="zh-CN" sz="2200" b="1" dirty="0">
                <a:solidFill>
                  <a:srgbClr val="FF0000"/>
                </a:solidFill>
                <a:latin typeface="宋体" panose="02010600030101010101" pitchFamily="2" charset="-122"/>
                <a:ea typeface="宋体" panose="02010600030101010101" pitchFamily="2" charset="-122"/>
              </a:rPr>
              <a:t>与会</a:t>
            </a:r>
            <a:r>
              <a:rPr lang="zh-CN" altLang="zh-CN" sz="2200" b="1" dirty="0" smtClean="0">
                <a:solidFill>
                  <a:srgbClr val="FF0000"/>
                </a:solidFill>
                <a:latin typeface="宋体" panose="02010600030101010101" pitchFamily="2" charset="-122"/>
                <a:ea typeface="宋体" panose="02010600030101010101" pitchFamily="2" charset="-122"/>
              </a:rPr>
              <a:t>人员很难</a:t>
            </a:r>
            <a:r>
              <a:rPr lang="zh-CN" altLang="zh-CN" sz="2200" b="1" dirty="0">
                <a:solidFill>
                  <a:srgbClr val="FF0000"/>
                </a:solidFill>
                <a:latin typeface="宋体" panose="02010600030101010101" pitchFamily="2" charset="-122"/>
                <a:ea typeface="宋体" panose="02010600030101010101" pitchFamily="2" charset="-122"/>
              </a:rPr>
              <a:t>再想出新的用户角色</a:t>
            </a:r>
            <a:r>
              <a:rPr lang="zh-CN" altLang="zh-CN" sz="2200" b="1" dirty="0">
                <a:latin typeface="宋体" panose="02010600030101010101" pitchFamily="2" charset="-122"/>
                <a:ea typeface="宋体" panose="02010600030101010101" pitchFamily="2" charset="-122"/>
              </a:rPr>
              <a:t>时，就可以结束会议了</a:t>
            </a:r>
            <a:r>
              <a:rPr lang="zh-CN" altLang="zh-CN" sz="22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
        <p:nvSpPr>
          <p:cNvPr id="1434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②</a:t>
            </a:r>
            <a:r>
              <a:rPr lang="zh-CN" altLang="zh-CN" sz="2400" b="1" dirty="0">
                <a:latin typeface="宋体" panose="02010600030101010101" pitchFamily="2" charset="-122"/>
                <a:ea typeface="宋体" panose="02010600030101010101" pitchFamily="2" charset="-122"/>
              </a:rPr>
              <a:t>整理初始的用户角色集合</a:t>
            </a:r>
            <a:endParaRPr lang="en-US" altLang="zh-CN" sz="2400" b="1" dirty="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初始的用户角色集合中，可能存在着部分或完全重叠的用户。在桌子或墙上移动记录卡片，把有重叠的角色的卡片也重叠在一起，以表明用户角色之间的关系。若角色重叠的少，记录卡片也重叠的少，若角色完全重叠，记录卡片也完全重叠。这样</a:t>
            </a:r>
            <a:r>
              <a:rPr lang="zh-CN" altLang="zh-CN" sz="2000" b="1" dirty="0">
                <a:solidFill>
                  <a:srgbClr val="FF0000"/>
                </a:solidFill>
                <a:latin typeface="宋体" panose="02010600030101010101" pitchFamily="2" charset="-122"/>
                <a:ea typeface="宋体" panose="02010600030101010101" pitchFamily="2" charset="-122"/>
              </a:rPr>
              <a:t>用户角色就会分成了几个组</a:t>
            </a:r>
            <a:r>
              <a:rPr lang="zh-CN" altLang="zh-CN" sz="2000" b="1" dirty="0" smtClean="0">
                <a:latin typeface="宋体" panose="02010600030101010101" pitchFamily="2" charset="-122"/>
                <a:ea typeface="宋体" panose="02010600030101010101" pitchFamily="2" charset="-122"/>
              </a:rPr>
              <a:t>。</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
        <p:nvSpPr>
          <p:cNvPr id="15364"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②</a:t>
            </a:r>
            <a:r>
              <a:rPr lang="zh-CN" altLang="zh-CN" sz="2400" b="1" dirty="0">
                <a:latin typeface="宋体" panose="02010600030101010101" pitchFamily="2" charset="-122"/>
                <a:ea typeface="宋体" panose="02010600030101010101" pitchFamily="2" charset="-122"/>
              </a:rPr>
              <a:t>整理初始的用户角色集合</a:t>
            </a:r>
            <a:endParaRPr lang="en-US" altLang="zh-CN" sz="2400" b="1" dirty="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图书馆采购人员和书店采购人员的角色完全重叠，则他们的记录卡片完全重叠；</a:t>
            </a:r>
            <a:endParaRPr lang="en-US" altLang="zh-CN" sz="20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图书阅读者和搜寻读物者的角色有较大的重叠，则他们的记录卡片重叠的较大；</a:t>
            </a:r>
            <a:endParaRPr lang="en-US" altLang="zh-CN" sz="20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新书搜索者和搜寻读物者的角色部分重叠，则他们的记录卡片也部分重叠。</a:t>
            </a:r>
            <a:endParaRPr lang="zh-CN" altLang="zh-CN" sz="2000" b="1" dirty="0">
              <a:latin typeface="宋体" panose="02010600030101010101" pitchFamily="2" charset="-122"/>
              <a:ea typeface="宋体" panose="02010600030101010101" pitchFamily="2" charset="-122"/>
            </a:endParaRPr>
          </a:p>
        </p:txBody>
      </p:sp>
      <p:sp>
        <p:nvSpPr>
          <p:cNvPr id="1638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
        <p:nvSpPr>
          <p:cNvPr id="6"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grpSp>
        <p:nvGrpSpPr>
          <p:cNvPr id="16391" name="Group 1"/>
          <p:cNvGrpSpPr>
            <a:grpSpLocks/>
          </p:cNvGrpSpPr>
          <p:nvPr/>
        </p:nvGrpSpPr>
        <p:grpSpPr bwMode="auto">
          <a:xfrm>
            <a:off x="1692275" y="3724275"/>
            <a:ext cx="6048375" cy="2859088"/>
            <a:chOff x="0" y="0"/>
            <a:chExt cx="5146" cy="3749"/>
          </a:xfrm>
        </p:grpSpPr>
        <p:sp>
          <p:nvSpPr>
            <p:cNvPr id="8" name="Rectangle 22"/>
            <p:cNvSpPr>
              <a:spLocks noChangeArrowheads="1"/>
            </p:cNvSpPr>
            <p:nvPr/>
          </p:nvSpPr>
          <p:spPr bwMode="auto">
            <a:xfrm>
              <a:off x="1800" y="29"/>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学生</a:t>
              </a:r>
              <a:endParaRPr lang="zh-CN" altLang="en-US" sz="1600">
                <a:solidFill>
                  <a:schemeClr val="tx1">
                    <a:lumMod val="10000"/>
                  </a:schemeClr>
                </a:solidFill>
              </a:endParaRPr>
            </a:p>
          </p:txBody>
        </p:sp>
        <p:sp>
          <p:nvSpPr>
            <p:cNvPr id="9" name="Rectangle 21"/>
            <p:cNvSpPr>
              <a:spLocks noChangeArrowheads="1"/>
            </p:cNvSpPr>
            <p:nvPr/>
          </p:nvSpPr>
          <p:spPr bwMode="auto">
            <a:xfrm>
              <a:off x="0" y="0"/>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音乐爱好者</a:t>
              </a:r>
              <a:endParaRPr lang="zh-CN" altLang="en-US" sz="1600">
                <a:solidFill>
                  <a:schemeClr val="tx1">
                    <a:lumMod val="10000"/>
                  </a:schemeClr>
                </a:solidFill>
              </a:endParaRPr>
            </a:p>
          </p:txBody>
        </p:sp>
        <p:sp>
          <p:nvSpPr>
            <p:cNvPr id="10" name="Rectangle 20"/>
            <p:cNvSpPr>
              <a:spLocks noChangeArrowheads="1"/>
            </p:cNvSpPr>
            <p:nvPr/>
          </p:nvSpPr>
          <p:spPr bwMode="auto">
            <a:xfrm>
              <a:off x="50" y="450"/>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摄影爱好者</a:t>
              </a:r>
              <a:endParaRPr lang="zh-CN" altLang="en-US" sz="1600">
                <a:solidFill>
                  <a:schemeClr val="tx1">
                    <a:lumMod val="10000"/>
                  </a:schemeClr>
                </a:solidFill>
              </a:endParaRPr>
            </a:p>
          </p:txBody>
        </p:sp>
        <p:sp>
          <p:nvSpPr>
            <p:cNvPr id="11" name="Rectangle 19"/>
            <p:cNvSpPr>
              <a:spLocks noChangeArrowheads="1"/>
            </p:cNvSpPr>
            <p:nvPr/>
          </p:nvSpPr>
          <p:spPr bwMode="auto">
            <a:xfrm>
              <a:off x="1871" y="641"/>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管理人员</a:t>
              </a:r>
              <a:endParaRPr lang="zh-CN" altLang="en-US" sz="1600">
                <a:solidFill>
                  <a:schemeClr val="tx1">
                    <a:lumMod val="10000"/>
                  </a:schemeClr>
                </a:solidFill>
              </a:endParaRPr>
            </a:p>
          </p:txBody>
        </p:sp>
        <p:sp>
          <p:nvSpPr>
            <p:cNvPr id="12" name="Rectangle 18"/>
            <p:cNvSpPr>
              <a:spLocks noChangeArrowheads="1"/>
            </p:cNvSpPr>
            <p:nvPr/>
          </p:nvSpPr>
          <p:spPr bwMode="auto">
            <a:xfrm>
              <a:off x="2200" y="2080"/>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图书馆采购人员</a:t>
              </a:r>
              <a:endParaRPr lang="zh-CN" altLang="en-US" sz="1600">
                <a:solidFill>
                  <a:schemeClr val="tx1">
                    <a:lumMod val="10000"/>
                  </a:schemeClr>
                </a:solidFill>
              </a:endParaRPr>
            </a:p>
          </p:txBody>
        </p:sp>
        <p:sp>
          <p:nvSpPr>
            <p:cNvPr id="13" name="Rectangle 17"/>
            <p:cNvSpPr>
              <a:spLocks noChangeArrowheads="1"/>
            </p:cNvSpPr>
            <p:nvPr/>
          </p:nvSpPr>
          <p:spPr bwMode="auto">
            <a:xfrm>
              <a:off x="2200" y="2365"/>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书店采购人员</a:t>
              </a:r>
              <a:endParaRPr lang="zh-CN" altLang="en-US" sz="1600">
                <a:solidFill>
                  <a:schemeClr val="tx1">
                    <a:lumMod val="10000"/>
                  </a:schemeClr>
                </a:solidFill>
              </a:endParaRPr>
            </a:p>
          </p:txBody>
        </p:sp>
        <p:sp>
          <p:nvSpPr>
            <p:cNvPr id="14" name="Rectangle 16"/>
            <p:cNvSpPr>
              <a:spLocks noChangeArrowheads="1"/>
            </p:cNvSpPr>
            <p:nvPr/>
          </p:nvSpPr>
          <p:spPr bwMode="auto">
            <a:xfrm>
              <a:off x="3731" y="2084"/>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图书阅读者</a:t>
              </a:r>
              <a:endParaRPr lang="zh-CN" altLang="en-US" sz="1600">
                <a:solidFill>
                  <a:schemeClr val="tx1">
                    <a:lumMod val="10000"/>
                  </a:schemeClr>
                </a:solidFill>
              </a:endParaRPr>
            </a:p>
          </p:txBody>
        </p:sp>
        <p:sp>
          <p:nvSpPr>
            <p:cNvPr id="15" name="Rectangle 15"/>
            <p:cNvSpPr>
              <a:spLocks noChangeArrowheads="1"/>
            </p:cNvSpPr>
            <p:nvPr/>
          </p:nvSpPr>
          <p:spPr bwMode="auto">
            <a:xfrm>
              <a:off x="3590" y="793"/>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书店管理员</a:t>
              </a:r>
              <a:endParaRPr lang="zh-CN" altLang="en-US" sz="1600">
                <a:solidFill>
                  <a:schemeClr val="tx1">
                    <a:lumMod val="10000"/>
                  </a:schemeClr>
                </a:solidFill>
              </a:endParaRPr>
            </a:p>
          </p:txBody>
        </p:sp>
        <p:sp>
          <p:nvSpPr>
            <p:cNvPr id="16" name="Text Box 14"/>
            <p:cNvSpPr txBox="1">
              <a:spLocks noChangeArrowheads="1"/>
            </p:cNvSpPr>
            <p:nvPr/>
          </p:nvSpPr>
          <p:spPr bwMode="auto">
            <a:xfrm>
              <a:off x="670" y="3418"/>
              <a:ext cx="385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defRPr/>
              </a:pPr>
              <a:r>
                <a:rPr lang="zh-CN" altLang="en-US" sz="1600" dirty="0">
                  <a:solidFill>
                    <a:schemeClr val="tx1">
                      <a:lumMod val="10000"/>
                    </a:schemeClr>
                  </a:solidFill>
                  <a:cs typeface="宋体" panose="02010600030101010101" pitchFamily="2" charset="-122"/>
                </a:rPr>
                <a:t>图</a:t>
              </a:r>
              <a:r>
                <a:rPr lang="en-US" altLang="zh-CN" sz="1600" dirty="0">
                  <a:solidFill>
                    <a:schemeClr val="tx1">
                      <a:lumMod val="10000"/>
                    </a:schemeClr>
                  </a:solidFill>
                  <a:cs typeface="宋体" panose="02010600030101010101" pitchFamily="2" charset="-122"/>
                </a:rPr>
                <a:t>6-4 </a:t>
              </a:r>
              <a:r>
                <a:rPr lang="zh-CN" altLang="en-US" sz="1600" dirty="0">
                  <a:solidFill>
                    <a:schemeClr val="tx1">
                      <a:lumMod val="10000"/>
                    </a:schemeClr>
                  </a:solidFill>
                  <a:cs typeface="宋体" panose="02010600030101010101" pitchFamily="2" charset="-122"/>
                </a:rPr>
                <a:t>在桌子上整理用户角色卡片</a:t>
              </a:r>
              <a:endParaRPr lang="zh-CN" altLang="en-US" sz="1600" dirty="0">
                <a:solidFill>
                  <a:schemeClr val="tx1">
                    <a:lumMod val="10000"/>
                  </a:schemeClr>
                </a:solidFill>
              </a:endParaRPr>
            </a:p>
          </p:txBody>
        </p:sp>
        <p:sp>
          <p:nvSpPr>
            <p:cNvPr id="17" name="Rectangle 13"/>
            <p:cNvSpPr>
              <a:spLocks noChangeArrowheads="1"/>
            </p:cNvSpPr>
            <p:nvPr/>
          </p:nvSpPr>
          <p:spPr bwMode="auto">
            <a:xfrm>
              <a:off x="3460" y="2365"/>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搜寻读物者</a:t>
              </a:r>
              <a:endParaRPr lang="zh-CN" altLang="en-US" sz="1600">
                <a:solidFill>
                  <a:schemeClr val="tx1">
                    <a:lumMod val="10000"/>
                  </a:schemeClr>
                </a:solidFill>
              </a:endParaRPr>
            </a:p>
          </p:txBody>
        </p:sp>
        <p:sp>
          <p:nvSpPr>
            <p:cNvPr id="18" name="Rectangle 12"/>
            <p:cNvSpPr>
              <a:spLocks noChangeArrowheads="1"/>
            </p:cNvSpPr>
            <p:nvPr/>
          </p:nvSpPr>
          <p:spPr bwMode="auto">
            <a:xfrm>
              <a:off x="2770" y="2673"/>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新书搜索者</a:t>
              </a:r>
              <a:endParaRPr lang="zh-CN" altLang="en-US" sz="1600">
                <a:solidFill>
                  <a:schemeClr val="tx1">
                    <a:lumMod val="10000"/>
                  </a:schemeClr>
                </a:solidFill>
              </a:endParaRPr>
            </a:p>
          </p:txBody>
        </p:sp>
        <p:sp>
          <p:nvSpPr>
            <p:cNvPr id="19" name="Rectangle 11"/>
            <p:cNvSpPr>
              <a:spLocks noChangeArrowheads="1"/>
            </p:cNvSpPr>
            <p:nvPr/>
          </p:nvSpPr>
          <p:spPr bwMode="auto">
            <a:xfrm>
              <a:off x="109" y="739"/>
              <a:ext cx="1418"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旅游爱好者</a:t>
              </a:r>
              <a:endParaRPr lang="zh-CN" altLang="en-US" sz="1600">
                <a:solidFill>
                  <a:schemeClr val="tx1">
                    <a:lumMod val="10000"/>
                  </a:schemeClr>
                </a:solidFill>
              </a:endParaRPr>
            </a:p>
          </p:txBody>
        </p:sp>
        <p:sp>
          <p:nvSpPr>
            <p:cNvPr id="20" name="Rectangle 10"/>
            <p:cNvSpPr>
              <a:spLocks noChangeArrowheads="1"/>
            </p:cNvSpPr>
            <p:nvPr/>
          </p:nvSpPr>
          <p:spPr bwMode="auto">
            <a:xfrm>
              <a:off x="159" y="1209"/>
              <a:ext cx="1418"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文学爱好者</a:t>
              </a:r>
              <a:endParaRPr lang="zh-CN" altLang="en-US" sz="1600">
                <a:solidFill>
                  <a:schemeClr val="tx1">
                    <a:lumMod val="10000"/>
                  </a:schemeClr>
                </a:solidFill>
              </a:endParaRPr>
            </a:p>
          </p:txBody>
        </p:sp>
        <p:sp>
          <p:nvSpPr>
            <p:cNvPr id="21" name="Rectangle 9"/>
            <p:cNvSpPr>
              <a:spLocks noChangeArrowheads="1"/>
            </p:cNvSpPr>
            <p:nvPr/>
          </p:nvSpPr>
          <p:spPr bwMode="auto">
            <a:xfrm>
              <a:off x="250" y="1574"/>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历史、哲学爱好者</a:t>
              </a:r>
              <a:endParaRPr lang="zh-CN" altLang="en-US" sz="1600">
                <a:solidFill>
                  <a:schemeClr val="tx1">
                    <a:lumMod val="10000"/>
                  </a:schemeClr>
                </a:solidFill>
              </a:endParaRPr>
            </a:p>
          </p:txBody>
        </p:sp>
        <p:sp>
          <p:nvSpPr>
            <p:cNvPr id="22" name="Rectangle 8"/>
            <p:cNvSpPr>
              <a:spLocks noChangeArrowheads="1"/>
            </p:cNvSpPr>
            <p:nvPr/>
          </p:nvSpPr>
          <p:spPr bwMode="auto">
            <a:xfrm>
              <a:off x="361" y="2013"/>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家居爱好者</a:t>
              </a:r>
              <a:endParaRPr lang="zh-CN" altLang="en-US" sz="1600">
                <a:solidFill>
                  <a:schemeClr val="tx1">
                    <a:lumMod val="10000"/>
                  </a:schemeClr>
                </a:solidFill>
              </a:endParaRPr>
            </a:p>
          </p:txBody>
        </p:sp>
        <p:sp>
          <p:nvSpPr>
            <p:cNvPr id="23" name="Rectangle 7"/>
            <p:cNvSpPr>
              <a:spLocks noChangeArrowheads="1"/>
            </p:cNvSpPr>
            <p:nvPr/>
          </p:nvSpPr>
          <p:spPr bwMode="auto">
            <a:xfrm>
              <a:off x="540" y="2350"/>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美食爱好者</a:t>
              </a:r>
              <a:endParaRPr lang="zh-CN" altLang="en-US" sz="1600">
                <a:solidFill>
                  <a:schemeClr val="tx1">
                    <a:lumMod val="10000"/>
                  </a:schemeClr>
                </a:solidFill>
              </a:endParaRPr>
            </a:p>
          </p:txBody>
        </p:sp>
        <p:sp>
          <p:nvSpPr>
            <p:cNvPr id="24" name="Rectangle 6"/>
            <p:cNvSpPr>
              <a:spLocks noChangeArrowheads="1"/>
            </p:cNvSpPr>
            <p:nvPr/>
          </p:nvSpPr>
          <p:spPr bwMode="auto">
            <a:xfrm>
              <a:off x="610" y="2812"/>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a:solidFill>
                    <a:schemeClr val="tx1">
                      <a:lumMod val="10000"/>
                    </a:schemeClr>
                  </a:solidFill>
                  <a:cs typeface="宋体" panose="02010600030101010101" pitchFamily="2" charset="-122"/>
                </a:rPr>
                <a:t>美妆爱好者</a:t>
              </a:r>
              <a:endParaRPr lang="zh-CN" altLang="en-US" sz="1600">
                <a:solidFill>
                  <a:schemeClr val="tx1">
                    <a:lumMod val="10000"/>
                  </a:schemeClr>
                </a:solidFill>
              </a:endParaRPr>
            </a:p>
          </p:txBody>
        </p:sp>
        <p:sp>
          <p:nvSpPr>
            <p:cNvPr id="25" name="Rectangle 5"/>
            <p:cNvSpPr>
              <a:spLocks noChangeArrowheads="1"/>
            </p:cNvSpPr>
            <p:nvPr/>
          </p:nvSpPr>
          <p:spPr bwMode="auto">
            <a:xfrm>
              <a:off x="1940" y="949"/>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技术人员</a:t>
              </a:r>
              <a:endParaRPr lang="zh-CN" altLang="en-US" sz="1600">
                <a:solidFill>
                  <a:schemeClr val="tx1">
                    <a:lumMod val="10000"/>
                  </a:schemeClr>
                </a:solidFill>
              </a:endParaRPr>
            </a:p>
          </p:txBody>
        </p:sp>
        <p:sp>
          <p:nvSpPr>
            <p:cNvPr id="26" name="Rectangle 4"/>
            <p:cNvSpPr>
              <a:spLocks noChangeArrowheads="1"/>
            </p:cNvSpPr>
            <p:nvPr/>
          </p:nvSpPr>
          <p:spPr bwMode="auto">
            <a:xfrm>
              <a:off x="3660" y="1122"/>
              <a:ext cx="1417" cy="510"/>
            </a:xfrm>
            <a:prstGeom prst="rect">
              <a:avLst/>
            </a:prstGeom>
            <a:solidFill>
              <a:srgbClr val="FFFFFF"/>
            </a:solidFill>
            <a:ln w="9525">
              <a:solidFill>
                <a:srgbClr val="000000"/>
              </a:solidFill>
              <a:miter lim="800000"/>
              <a:headEnd/>
              <a:tailEnd/>
            </a:ln>
          </p:spPr>
          <p:txBody>
            <a:bodyPr lIns="0" tIns="0" rIns="0" bIns="0"/>
            <a:lstStyle/>
            <a:p>
              <a:pPr algn="ctr">
                <a:defRPr/>
              </a:pPr>
              <a:r>
                <a:rPr lang="zh-CN" altLang="en-US" sz="1600" dirty="0">
                  <a:solidFill>
                    <a:schemeClr val="tx1">
                      <a:lumMod val="10000"/>
                    </a:schemeClr>
                  </a:solidFill>
                  <a:cs typeface="宋体" panose="02010600030101010101" pitchFamily="2" charset="-122"/>
                </a:rPr>
                <a:t>书店监控员</a:t>
              </a:r>
              <a:endParaRPr lang="zh-CN" altLang="en-US" sz="1600" dirty="0">
                <a:solidFill>
                  <a:schemeClr val="tx1">
                    <a:lumMod val="10000"/>
                  </a:schemeClr>
                </a:solidFill>
              </a:endParaRPr>
            </a:p>
          </p:txBody>
        </p:sp>
        <p:sp>
          <p:nvSpPr>
            <p:cNvPr id="27" name="Rectangle 3"/>
            <p:cNvSpPr>
              <a:spLocks noChangeArrowheads="1"/>
            </p:cNvSpPr>
            <p:nvPr/>
          </p:nvSpPr>
          <p:spPr bwMode="auto">
            <a:xfrm>
              <a:off x="2000" y="1224"/>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科研人员</a:t>
              </a:r>
              <a:endParaRPr lang="zh-CN" altLang="en-US" sz="1600">
                <a:solidFill>
                  <a:schemeClr val="tx1">
                    <a:lumMod val="10000"/>
                  </a:schemeClr>
                </a:solidFill>
              </a:endParaRPr>
            </a:p>
          </p:txBody>
        </p:sp>
        <p:sp>
          <p:nvSpPr>
            <p:cNvPr id="28" name="Rectangle 2"/>
            <p:cNvSpPr>
              <a:spLocks noChangeArrowheads="1"/>
            </p:cNvSpPr>
            <p:nvPr/>
          </p:nvSpPr>
          <p:spPr bwMode="auto">
            <a:xfrm>
              <a:off x="3000" y="200"/>
              <a:ext cx="1417" cy="510"/>
            </a:xfrm>
            <a:prstGeom prst="rect">
              <a:avLst/>
            </a:prstGeom>
            <a:solidFill>
              <a:srgbClr val="FFFFFF"/>
            </a:solidFill>
            <a:ln w="9525">
              <a:solidFill>
                <a:srgbClr val="000000"/>
              </a:solidFill>
              <a:miter lim="800000"/>
              <a:headEnd/>
              <a:tailEnd/>
            </a:ln>
          </p:spPr>
          <p:txBody>
            <a:bodyPr tIns="0" bIns="0"/>
            <a:lstStyle/>
            <a:p>
              <a:pPr algn="ctr">
                <a:defRPr/>
              </a:pPr>
              <a:r>
                <a:rPr lang="zh-CN" altLang="en-US" sz="1600">
                  <a:solidFill>
                    <a:schemeClr val="tx1">
                      <a:lumMod val="10000"/>
                    </a:schemeClr>
                  </a:solidFill>
                  <a:cs typeface="宋体" panose="02010600030101010101" pitchFamily="2" charset="-122"/>
                </a:rPr>
                <a:t>教师</a:t>
              </a:r>
              <a:endParaRPr lang="zh-CN" altLang="en-US" sz="1600">
                <a:solidFill>
                  <a:schemeClr val="tx1">
                    <a:lumMod val="10000"/>
                  </a:schemeClr>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③</a:t>
            </a:r>
            <a:r>
              <a:rPr lang="zh-CN" altLang="zh-CN" sz="2400" b="1" dirty="0">
                <a:solidFill>
                  <a:srgbClr val="FF0000"/>
                </a:solidFill>
                <a:latin typeface="宋体" panose="02010600030101010101" pitchFamily="2" charset="-122"/>
                <a:ea typeface="宋体" panose="02010600030101010101" pitchFamily="2" charset="-122"/>
              </a:rPr>
              <a:t>整合角色</a:t>
            </a:r>
          </a:p>
          <a:p>
            <a:pPr indent="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通常从完全重叠的记录卡入手。首先，记录卡的作者描述他们命名的用户角色的含义，经简短的小组讨论，判断出这些用户角色是否等同，</a:t>
            </a:r>
            <a:r>
              <a:rPr lang="zh-CN" altLang="zh-CN" sz="2000" b="1" dirty="0" smtClean="0">
                <a:solidFill>
                  <a:srgbClr val="FF0000"/>
                </a:solidFill>
                <a:latin typeface="宋体" panose="02010600030101010101" pitchFamily="2" charset="-122"/>
                <a:ea typeface="宋体" panose="02010600030101010101" pitchFamily="2" charset="-122"/>
              </a:rPr>
              <a:t>若等同，则合并成一个</a:t>
            </a:r>
            <a:r>
              <a:rPr lang="zh-CN" altLang="zh-CN" sz="2000" b="1" dirty="0" smtClean="0">
                <a:latin typeface="宋体" panose="02010600030101010101" pitchFamily="2" charset="-122"/>
                <a:ea typeface="宋体" panose="02010600030101010101" pitchFamily="2" charset="-122"/>
              </a:rPr>
              <a:t>（可能取一个新的名字或丢弃其中一张记录卡）。</a:t>
            </a:r>
            <a:endParaRPr lang="en-US" altLang="zh-CN" sz="2000" b="1" dirty="0" smtClean="0">
              <a:latin typeface="宋体" panose="02010600030101010101" pitchFamily="2" charset="-122"/>
              <a:ea typeface="宋体" panose="02010600030101010101" pitchFamily="2" charset="-122"/>
            </a:endParaRPr>
          </a:p>
          <a:p>
            <a:pPr marL="3429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“图书馆采购人员”</a:t>
            </a:r>
            <a:r>
              <a:rPr lang="zh-CN" altLang="zh-CN" sz="2000" b="1" dirty="0">
                <a:latin typeface="宋体" panose="02010600030101010101" pitchFamily="2" charset="-122"/>
                <a:ea typeface="宋体" panose="02010600030101010101" pitchFamily="2" charset="-122"/>
              </a:rPr>
              <a:t>和“书店采购人员”这两个</a:t>
            </a:r>
            <a:r>
              <a:rPr lang="zh-CN" altLang="zh-CN" sz="2000" b="1" dirty="0" smtClean="0">
                <a:latin typeface="宋体" panose="02010600030101010101" pitchFamily="2" charset="-122"/>
                <a:ea typeface="宋体" panose="02010600030101010101" pitchFamily="2" charset="-122"/>
              </a:rPr>
              <a:t>角色</a:t>
            </a:r>
            <a:r>
              <a:rPr lang="zh-CN" altLang="en-US" sz="2000" b="1" dirty="0">
                <a:latin typeface="宋体" panose="02010600030101010101" pitchFamily="2" charset="-122"/>
                <a:ea typeface="宋体" panose="02010600030101010101" pitchFamily="2" charset="-122"/>
              </a:rPr>
              <a:t>完全</a:t>
            </a:r>
            <a:r>
              <a:rPr lang="zh-CN" altLang="zh-CN" sz="2000" b="1" dirty="0" smtClean="0">
                <a:latin typeface="宋体" panose="02010600030101010101" pitchFamily="2" charset="-122"/>
                <a:ea typeface="宋体" panose="02010600030101010101" pitchFamily="2" charset="-122"/>
              </a:rPr>
              <a:t>重叠</a:t>
            </a:r>
            <a:r>
              <a:rPr lang="zh-CN" altLang="zh-CN" sz="2000" b="1" dirty="0">
                <a:latin typeface="宋体" panose="02010600030101010101" pitchFamily="2" charset="-122"/>
                <a:ea typeface="宋体" panose="02010600030101010101" pitchFamily="2" charset="-122"/>
              </a:rPr>
              <a:t>。由于任何关于“图书馆采购人员”这个角色的故事都与“书店采购人员”的相同，故小组决定把两个用户角色卡片丢弃，取而代之的是“采购人员”角色卡片</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3429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尽管</a:t>
            </a:r>
            <a:r>
              <a:rPr lang="zh-CN" altLang="zh-CN" sz="2000" b="1" dirty="0">
                <a:latin typeface="宋体" panose="02010600030101010101" pitchFamily="2" charset="-122"/>
                <a:ea typeface="宋体" panose="02010600030101010101" pitchFamily="2" charset="-122"/>
              </a:rPr>
              <a:t>“搜寻读物者”和“新书搜索者”有较大的重叠，由于其中的每个角色都代表了系统要满足的重要方面（“搜寻读物者”希望找到自己喜欢的读物，但又不知道读物的相关信息，希望系统进行推荐；而“新书搜索者”希望搜索在最近某个时间范围内出版的某个领域的新书信息），所以团队决定留下它们</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3429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把</a:t>
            </a:r>
            <a:r>
              <a:rPr lang="zh-CN" altLang="zh-CN" sz="2000" b="1" dirty="0">
                <a:latin typeface="宋体" panose="02010600030101010101" pitchFamily="2" charset="-122"/>
                <a:ea typeface="宋体" panose="02010600030101010101" pitchFamily="2" charset="-122"/>
              </a:rPr>
              <a:t>“管理人员”、“技术人员”和“科研人员”合并为“专业技术人员”角色</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p:txBody>
      </p:sp>
      <p:sp>
        <p:nvSpPr>
          <p:cNvPr id="1741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③</a:t>
            </a:r>
            <a:r>
              <a:rPr lang="zh-CN" altLang="zh-CN" sz="2400" b="1" dirty="0">
                <a:latin typeface="宋体" panose="02010600030101010101" pitchFamily="2" charset="-122"/>
                <a:ea typeface="宋体" panose="02010600030101010101" pitchFamily="2" charset="-122"/>
              </a:rPr>
              <a:t>整合角色</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r>
              <a:rPr lang="zh-CN" altLang="zh-CN" sz="2400" b="1" dirty="0" smtClean="0">
                <a:latin typeface="宋体" panose="02010600030101010101" pitchFamily="2" charset="-122"/>
                <a:ea typeface="宋体" panose="02010600030101010101" pitchFamily="2" charset="-122"/>
              </a:rPr>
              <a:t>除了</a:t>
            </a:r>
            <a:r>
              <a:rPr lang="zh-CN" altLang="zh-CN" sz="2400" b="1" dirty="0">
                <a:latin typeface="宋体" panose="02010600030101010101" pitchFamily="2" charset="-122"/>
                <a:ea typeface="宋体" panose="02010600030101010101" pitchFamily="2" charset="-122"/>
              </a:rPr>
              <a:t>合并重叠的角色，还应该</a:t>
            </a:r>
            <a:r>
              <a:rPr lang="zh-CN" altLang="zh-CN" sz="2400" b="1" dirty="0">
                <a:solidFill>
                  <a:srgbClr val="FF0000"/>
                </a:solidFill>
                <a:latin typeface="宋体" panose="02010600030101010101" pitchFamily="2" charset="-122"/>
                <a:ea typeface="宋体" panose="02010600030101010101" pitchFamily="2" charset="-122"/>
              </a:rPr>
              <a:t>丢弃对系统功能不太重要的角色卡</a:t>
            </a:r>
            <a:r>
              <a:rPr lang="zh-CN" altLang="zh-CN" sz="2400" b="1" dirty="0">
                <a:latin typeface="宋体" panose="02010600030101010101" pitchFamily="2" charset="-122"/>
                <a:ea typeface="宋体" panose="02010600030101010101" pitchFamily="2" charset="-122"/>
              </a:rPr>
              <a:t>。例如，“教师”角色卡代表了可能购买教辅资料或科研资料的人，这些角色功能可以由“学生”角色和“专业技术人员”角色含盖，故丢弃“教师”角色卡</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endParaRPr lang="zh-CN" altLang="zh-CN" sz="20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③</a:t>
            </a:r>
            <a:r>
              <a:rPr lang="zh-CN" altLang="zh-CN" sz="2400" b="1" dirty="0">
                <a:latin typeface="宋体" panose="02010600030101010101" pitchFamily="2" charset="-122"/>
                <a:ea typeface="宋体" panose="02010600030101010101" pitchFamily="2" charset="-122"/>
              </a:rPr>
              <a:t>整合角色</a:t>
            </a:r>
          </a:p>
          <a:p>
            <a:pPr indent="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在整合角色后，把记录卡放在桌子或墙上，</a:t>
            </a:r>
            <a:r>
              <a:rPr lang="zh-CN" altLang="zh-CN" sz="2000" b="1" dirty="0" smtClean="0">
                <a:solidFill>
                  <a:srgbClr val="FF0000"/>
                </a:solidFill>
                <a:latin typeface="宋体" panose="02010600030101010101" pitchFamily="2" charset="-122"/>
                <a:ea typeface="宋体" panose="02010600030101010101" pitchFamily="2" charset="-122"/>
              </a:rPr>
              <a:t>使用户角色之间的关系更清楚</a:t>
            </a:r>
            <a:r>
              <a:rPr lang="zh-CN" altLang="zh-CN" sz="2000" b="1" dirty="0" smtClean="0">
                <a:latin typeface="宋体" panose="02010600030101010101" pitchFamily="2" charset="-122"/>
                <a:ea typeface="宋体" panose="02010600030101010101" pitchFamily="2" charset="-122"/>
              </a:rPr>
              <a:t>。图</a:t>
            </a:r>
            <a:r>
              <a:rPr lang="en-US" altLang="zh-CN" sz="2000" b="1" dirty="0" smtClean="0">
                <a:latin typeface="宋体" panose="02010600030101010101" pitchFamily="2" charset="-122"/>
                <a:ea typeface="宋体" panose="02010600030101010101" pitchFamily="2" charset="-122"/>
              </a:rPr>
              <a:t>6-5</a:t>
            </a:r>
            <a:r>
              <a:rPr lang="zh-CN" altLang="zh-CN" sz="2000" b="1" dirty="0" smtClean="0">
                <a:latin typeface="宋体" panose="02010600030101010101" pitchFamily="2" charset="-122"/>
                <a:ea typeface="宋体" panose="02010600030101010101" pitchFamily="2" charset="-122"/>
              </a:rPr>
              <a:t>展示了网上书店用户角色卡排列的一种方法。显然，小组可以根据其习惯对记录卡进行任意方式的放置，只要</a:t>
            </a:r>
            <a:r>
              <a:rPr lang="zh-CN" altLang="zh-CN" sz="2000" b="1" dirty="0" smtClean="0">
                <a:solidFill>
                  <a:srgbClr val="FF0000"/>
                </a:solidFill>
                <a:latin typeface="宋体" panose="02010600030101010101" pitchFamily="2" charset="-122"/>
                <a:ea typeface="宋体" panose="02010600030101010101" pitchFamily="2" charset="-122"/>
              </a:rPr>
              <a:t>能够展示出他们认为重要的关系</a:t>
            </a:r>
            <a:r>
              <a:rPr lang="zh-CN" altLang="zh-CN" sz="2000" b="1" dirty="0" smtClean="0">
                <a:latin typeface="宋体" panose="02010600030101010101" pitchFamily="2" charset="-122"/>
                <a:ea typeface="宋体" panose="02010600030101010101" pitchFamily="2" charset="-122"/>
              </a:rPr>
              <a:t>即可。</a:t>
            </a:r>
            <a:endParaRPr lang="zh-CN" altLang="zh-CN" sz="20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pic>
        <p:nvPicPr>
          <p:cNvPr id="1946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317875"/>
            <a:ext cx="4541837"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④</a:t>
            </a:r>
            <a:r>
              <a:rPr lang="zh-CN" altLang="zh-CN" sz="2400" b="1" dirty="0">
                <a:solidFill>
                  <a:srgbClr val="FF0000"/>
                </a:solidFill>
                <a:latin typeface="宋体" panose="02010600030101010101" pitchFamily="2" charset="-122"/>
                <a:ea typeface="宋体" panose="02010600030101010101" pitchFamily="2" charset="-122"/>
              </a:rPr>
              <a:t>提炼</a:t>
            </a:r>
            <a:r>
              <a:rPr lang="zh-CN" altLang="zh-CN" sz="2400" b="1" dirty="0">
                <a:latin typeface="宋体" panose="02010600030101010101" pitchFamily="2" charset="-122"/>
                <a:ea typeface="宋体" panose="02010600030101010101" pitchFamily="2" charset="-122"/>
              </a:rPr>
              <a:t>角色</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在整合角色后，就</a:t>
            </a:r>
            <a:r>
              <a:rPr lang="zh-CN" altLang="zh-CN" sz="2000" b="1" dirty="0">
                <a:latin typeface="宋体" panose="02010600030101010101" pitchFamily="2" charset="-122"/>
                <a:ea typeface="宋体" panose="02010600030101010101" pitchFamily="2" charset="-122"/>
              </a:rPr>
              <a:t>可以</a:t>
            </a:r>
            <a:r>
              <a:rPr lang="zh-CN" altLang="zh-CN" sz="2000" b="1" dirty="0">
                <a:solidFill>
                  <a:srgbClr val="FF0000"/>
                </a:solidFill>
                <a:latin typeface="宋体" panose="02010600030101010101" pitchFamily="2" charset="-122"/>
                <a:ea typeface="宋体" panose="02010600030101010101" pitchFamily="2" charset="-122"/>
              </a:rPr>
              <a:t>对每个角色定义属性来建立角色模型</a:t>
            </a:r>
            <a:r>
              <a:rPr lang="zh-CN" altLang="zh-CN" sz="2000" b="1" dirty="0">
                <a:latin typeface="宋体" panose="02010600030101010101" pitchFamily="2" charset="-122"/>
                <a:ea typeface="宋体" panose="02010600030101010101" pitchFamily="2" charset="-122"/>
              </a:rPr>
              <a:t>了。角色属性是关于同一类用户的有用信息。下面是</a:t>
            </a:r>
            <a:r>
              <a:rPr lang="zh-CN" altLang="zh-CN" sz="2000" b="1" dirty="0">
                <a:solidFill>
                  <a:srgbClr val="FF0000"/>
                </a:solidFill>
                <a:latin typeface="宋体" panose="02010600030101010101" pitchFamily="2" charset="-122"/>
                <a:ea typeface="宋体" panose="02010600030101010101" pitchFamily="2" charset="-122"/>
              </a:rPr>
              <a:t>一些通用的</a:t>
            </a:r>
            <a:r>
              <a:rPr lang="zh-CN" altLang="zh-CN" sz="2000" b="1" u="sng" dirty="0">
                <a:solidFill>
                  <a:srgbClr val="FF0000"/>
                </a:solidFill>
                <a:latin typeface="宋体" panose="02010600030101010101" pitchFamily="2" charset="-122"/>
                <a:ea typeface="宋体" panose="02010600030101010101" pitchFamily="2" charset="-122"/>
              </a:rPr>
              <a:t>角色属性</a:t>
            </a:r>
            <a:r>
              <a:rPr lang="zh-CN" altLang="zh-CN" sz="2000" b="1" dirty="0">
                <a:latin typeface="宋体" panose="02010600030101010101" pitchFamily="2" charset="-122"/>
                <a:ea typeface="宋体" panose="02010600030101010101" pitchFamily="2" charset="-122"/>
              </a:rPr>
              <a:t>。</a:t>
            </a:r>
          </a:p>
          <a:p>
            <a:pPr>
              <a:lnSpc>
                <a:spcPct val="150000"/>
              </a:lnSpc>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使用软件的频率。</a:t>
            </a:r>
          </a:p>
          <a:p>
            <a:pPr>
              <a:lnSpc>
                <a:spcPct val="150000"/>
              </a:lnSpc>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使用计算机和软件的总体水平。</a:t>
            </a:r>
          </a:p>
          <a:p>
            <a:pPr>
              <a:lnSpc>
                <a:spcPct val="150000"/>
              </a:lnSpc>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相关领域的知识水平。</a:t>
            </a:r>
          </a:p>
          <a:p>
            <a:pPr>
              <a:lnSpc>
                <a:spcPct val="150000"/>
              </a:lnSpc>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用户使用软件的总体目标。例如，有的用户注重便捷性，有些用户则更多关注丰富的用户体验。</a:t>
            </a:r>
          </a:p>
          <a:p>
            <a:pPr indent="0">
              <a:lnSpc>
                <a:spcPct val="150000"/>
              </a:lnSpc>
              <a:buFont typeface="Wingdings" panose="05000000000000000000" pitchFamily="2" charset="2"/>
              <a:buNone/>
              <a:defRPr/>
            </a:pPr>
            <a:endParaRPr lang="zh-CN" altLang="zh-CN" sz="2000" b="1" dirty="0" smtClean="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④</a:t>
            </a:r>
            <a:r>
              <a:rPr lang="zh-CN" altLang="zh-CN" sz="2400" b="1" dirty="0">
                <a:latin typeface="宋体" panose="02010600030101010101" pitchFamily="2" charset="-122"/>
                <a:ea typeface="宋体" panose="02010600030101010101" pitchFamily="2" charset="-122"/>
              </a:rPr>
              <a:t>提炼角色</a:t>
            </a:r>
          </a:p>
          <a:p>
            <a:pPr marL="717550" indent="-266700">
              <a:lnSpc>
                <a:spcPct val="150000"/>
              </a:lnSpc>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部分</a:t>
            </a:r>
            <a:r>
              <a:rPr lang="zh-CN" altLang="zh-CN" sz="2200" b="1" dirty="0">
                <a:latin typeface="宋体" panose="02010600030101010101" pitchFamily="2" charset="-122"/>
                <a:ea typeface="宋体" panose="02010600030101010101" pitchFamily="2" charset="-122"/>
              </a:rPr>
              <a:t>团队还可能运用到如下两相技术：</a:t>
            </a:r>
            <a:r>
              <a:rPr lang="zh-CN" altLang="zh-CN" sz="2200" b="1" dirty="0">
                <a:solidFill>
                  <a:srgbClr val="FF0000"/>
                </a:solidFill>
                <a:latin typeface="宋体" panose="02010600030101010101" pitchFamily="2" charset="-122"/>
                <a:ea typeface="宋体" panose="02010600030101010101" pitchFamily="2" charset="-122"/>
              </a:rPr>
              <a:t>虚构人物</a:t>
            </a:r>
            <a:r>
              <a:rPr lang="zh-CN" altLang="zh-CN" sz="2200" b="1" dirty="0">
                <a:latin typeface="宋体" panose="02010600030101010101" pitchFamily="2" charset="-122"/>
                <a:ea typeface="宋体" panose="02010600030101010101" pitchFamily="2" charset="-122"/>
              </a:rPr>
              <a:t>和</a:t>
            </a:r>
            <a:r>
              <a:rPr lang="zh-CN" altLang="zh-CN" sz="2200" b="1" dirty="0">
                <a:solidFill>
                  <a:srgbClr val="FF0000"/>
                </a:solidFill>
                <a:latin typeface="宋体" panose="02010600030101010101" pitchFamily="2" charset="-122"/>
                <a:ea typeface="宋体" panose="02010600030101010101" pitchFamily="2" charset="-122"/>
              </a:rPr>
              <a:t>极端</a:t>
            </a:r>
            <a:r>
              <a:rPr lang="zh-CN" altLang="zh-CN" sz="2200" b="1" dirty="0" smtClean="0">
                <a:solidFill>
                  <a:srgbClr val="FF0000"/>
                </a:solidFill>
                <a:latin typeface="宋体" panose="02010600030101010101" pitchFamily="2" charset="-122"/>
                <a:ea typeface="宋体" panose="02010600030101010101" pitchFamily="2" charset="-122"/>
              </a:rPr>
              <a:t>人物</a:t>
            </a:r>
            <a:endParaRPr lang="en-US" altLang="zh-CN" sz="2200" b="1" dirty="0" smtClean="0">
              <a:solidFill>
                <a:srgbClr val="FF0000"/>
              </a:solidFill>
              <a:latin typeface="宋体" panose="02010600030101010101" pitchFamily="2" charset="-122"/>
              <a:ea typeface="宋体" panose="02010600030101010101" pitchFamily="2" charset="-122"/>
            </a:endParaRPr>
          </a:p>
          <a:p>
            <a:pPr marL="1082675" indent="-365125">
              <a:lnSpc>
                <a:spcPct val="150000"/>
              </a:lnSpc>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虚构</a:t>
            </a:r>
            <a:r>
              <a:rPr lang="zh-CN" altLang="zh-CN" sz="2200" b="1" dirty="0">
                <a:latin typeface="宋体" panose="02010600030101010101" pitchFamily="2" charset="-122"/>
                <a:ea typeface="宋体" panose="02010600030101010101" pitchFamily="2" charset="-122"/>
              </a:rPr>
              <a:t>人物是假想的用户角色代表。对于虚构人物不仅是在用户角色上</a:t>
            </a:r>
            <a:r>
              <a:rPr lang="zh-CN" altLang="zh-CN" sz="2200" b="1" dirty="0">
                <a:solidFill>
                  <a:srgbClr val="FF0000"/>
                </a:solidFill>
                <a:latin typeface="宋体" panose="02010600030101010101" pitchFamily="2" charset="-122"/>
                <a:ea typeface="宋体" panose="02010600030101010101" pitchFamily="2" charset="-122"/>
              </a:rPr>
              <a:t>加个名字</a:t>
            </a:r>
            <a:r>
              <a:rPr lang="zh-CN" altLang="zh-CN" sz="2200" b="1" dirty="0">
                <a:latin typeface="宋体" panose="02010600030101010101" pitchFamily="2" charset="-122"/>
                <a:ea typeface="宋体" panose="02010600030101010101" pitchFamily="2" charset="-122"/>
              </a:rPr>
              <a:t>，更重要的是需要</a:t>
            </a:r>
            <a:r>
              <a:rPr lang="zh-CN" altLang="zh-CN" sz="2200" b="1" dirty="0">
                <a:solidFill>
                  <a:srgbClr val="FF0000"/>
                </a:solidFill>
                <a:latin typeface="宋体" panose="02010600030101010101" pitchFamily="2" charset="-122"/>
                <a:ea typeface="宋体" panose="02010600030101010101" pitchFamily="2" charset="-122"/>
              </a:rPr>
              <a:t>对虚构人物的特点进行充分描述</a:t>
            </a:r>
            <a:r>
              <a:rPr lang="zh-CN" altLang="zh-CN" sz="2200" b="1" dirty="0">
                <a:latin typeface="宋体" panose="02010600030101010101" pitchFamily="2" charset="-122"/>
                <a:ea typeface="宋体" panose="02010600030101010101" pitchFamily="2" charset="-122"/>
              </a:rPr>
              <a:t>，使其活灵活现，让团队</a:t>
            </a:r>
            <a:r>
              <a:rPr lang="zh-CN" altLang="zh-CN" sz="2200" b="1" dirty="0" smtClean="0">
                <a:latin typeface="宋体" panose="02010600030101010101" pitchFamily="2" charset="-122"/>
                <a:ea typeface="宋体" panose="02010600030101010101" pitchFamily="2" charset="-122"/>
              </a:rPr>
              <a:t>中每个人</a:t>
            </a:r>
            <a:r>
              <a:rPr lang="zh-CN" altLang="zh-CN" sz="2200" b="1" dirty="0">
                <a:latin typeface="宋体" panose="02010600030101010101" pitchFamily="2" charset="-122"/>
                <a:ea typeface="宋体" panose="02010600030101010101" pitchFamily="2" charset="-122"/>
              </a:rPr>
              <a:t>都感觉知道这个人物</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1082675" indent="-365125">
              <a:lnSpc>
                <a:spcPct val="150000"/>
              </a:lnSpc>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当然</a:t>
            </a:r>
            <a:r>
              <a:rPr lang="zh-CN" altLang="zh-CN" sz="2200" b="1" dirty="0">
                <a:latin typeface="宋体" panose="02010600030101010101" pitchFamily="2" charset="-122"/>
                <a:ea typeface="宋体" panose="02010600030101010101" pitchFamily="2" charset="-122"/>
              </a:rPr>
              <a:t>，没有必要对每个用户角色都定义虚构人物</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只</a:t>
            </a:r>
            <a:r>
              <a:rPr lang="zh-CN" altLang="zh-CN" sz="2200" b="1" dirty="0">
                <a:solidFill>
                  <a:srgbClr val="FF0000"/>
                </a:solidFill>
                <a:latin typeface="宋体" panose="02010600030101010101" pitchFamily="2" charset="-122"/>
                <a:ea typeface="宋体" panose="02010600030101010101" pitchFamily="2" charset="-122"/>
              </a:rPr>
              <a:t>为一两个关键的用户角色定义虚构人物</a:t>
            </a:r>
            <a:r>
              <a:rPr lang="zh-CN" altLang="zh-CN" sz="2200" b="1" dirty="0">
                <a:latin typeface="宋体" panose="02010600030101010101" pitchFamily="2" charset="-122"/>
                <a:ea typeface="宋体" panose="02010600030101010101" pitchFamily="2" charset="-122"/>
              </a:rPr>
              <a:t>，使虚构人物能够真正代表产品的目标用户</a:t>
            </a:r>
            <a:r>
              <a:rPr lang="zh-CN" altLang="zh-CN" sz="2200" b="1" dirty="0" smtClean="0">
                <a:latin typeface="宋体" panose="02010600030101010101" pitchFamily="2" charset="-122"/>
                <a:ea typeface="宋体" panose="02010600030101010101" pitchFamily="2" charset="-122"/>
              </a:rPr>
              <a:t>。</a:t>
            </a:r>
            <a:endParaRPr lang="zh-CN" altLang="zh-CN" sz="22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8625" y="142875"/>
            <a:ext cx="8686800" cy="1143000"/>
          </a:xfrm>
        </p:spPr>
        <p:txBody>
          <a:bodyPr/>
          <a:lstStyle/>
          <a:p>
            <a:pPr eaLnBrk="1" hangingPunct="1"/>
            <a:r>
              <a:rPr lang="zh-CN" altLang="zh-CN" b="1" dirty="0">
                <a:latin typeface="黑体" panose="02010609060101010101" pitchFamily="49" charset="-122"/>
                <a:ea typeface="黑体" panose="02010609060101010101" pitchFamily="49" charset="-122"/>
              </a:rPr>
              <a:t>需求</a:t>
            </a:r>
            <a:r>
              <a:rPr lang="zh-CN" altLang="zh-CN" b="1" dirty="0" smtClean="0">
                <a:solidFill>
                  <a:srgbClr val="FF0000"/>
                </a:solidFill>
                <a:latin typeface="黑体" panose="02010609060101010101" pitchFamily="49" charset="-122"/>
                <a:ea typeface="黑体" panose="02010609060101010101" pitchFamily="49" charset="-122"/>
              </a:rPr>
              <a:t>捕获</a:t>
            </a:r>
            <a:r>
              <a:rPr lang="zh-CN" altLang="zh-CN" b="1" dirty="0">
                <a:latin typeface="黑体" panose="02010609060101010101" pitchFamily="49" charset="-122"/>
                <a:ea typeface="黑体" panose="02010609060101010101" pitchFamily="49" charset="-122"/>
              </a:rPr>
              <a:t>方法</a:t>
            </a:r>
            <a:r>
              <a:rPr lang="zh-CN" altLang="zh-CN" b="1" dirty="0" smtClean="0">
                <a:latin typeface="黑体" panose="02010609060101010101" pitchFamily="49" charset="-122"/>
                <a:ea typeface="黑体" panose="02010609060101010101" pitchFamily="49" charset="-122"/>
              </a:rPr>
              <a:t>的概览</a:t>
            </a:r>
            <a:endParaRPr lang="zh-CN" altLang="en-US" b="1" dirty="0" smtClean="0">
              <a:latin typeface="黑体" panose="02010609060101010101" pitchFamily="49" charset="-122"/>
              <a:ea typeface="黑体" panose="02010609060101010101" pitchFamily="49" charset="-122"/>
            </a:endParaRPr>
          </a:p>
        </p:txBody>
      </p:sp>
      <p:sp>
        <p:nvSpPr>
          <p:cNvPr id="40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需求捕获是软件项目的基础，对后续的分析、设计及开发有重大影响。</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如果需求捕获做的好，需求变更将会减少且更容易实现。</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需求捕获过程的质量也将决定客户对软件需求的正确性、完整性的认可。</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solidFill>
                  <a:srgbClr val="FF0000"/>
                </a:solidFill>
                <a:latin typeface="宋体" panose="02010600030101010101" pitchFamily="2" charset="-122"/>
                <a:ea typeface="宋体" panose="02010600030101010101" pitchFamily="2" charset="-122"/>
              </a:rPr>
              <a:t>需求捕获是两个团体相互沟通</a:t>
            </a:r>
            <a:r>
              <a:rPr lang="zh-CN" altLang="zh-CN" sz="2200" b="1" dirty="0" smtClean="0">
                <a:latin typeface="宋体" panose="02010600030101010101" pitchFamily="2" charset="-122"/>
                <a:ea typeface="宋体" panose="02010600030101010101" pitchFamily="2" charset="-122"/>
              </a:rPr>
              <a:t>，识别需要的过程。需求捕获的成功</a:t>
            </a:r>
            <a:r>
              <a:rPr lang="zh-CN" altLang="zh-CN" sz="2200" b="1" dirty="0" smtClean="0">
                <a:solidFill>
                  <a:srgbClr val="FF0000"/>
                </a:solidFill>
                <a:latin typeface="宋体" panose="02010600030101010101" pitchFamily="2" charset="-122"/>
                <a:ea typeface="宋体" panose="02010600030101010101" pitchFamily="2" charset="-122"/>
              </a:rPr>
              <a:t>既涉及技术问题</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也涉及社会交往</a:t>
            </a:r>
            <a:r>
              <a:rPr lang="zh-CN" altLang="zh-CN" sz="2200" b="1" dirty="0" smtClean="0">
                <a:latin typeface="宋体" panose="02010600030101010101" pitchFamily="2" charset="-122"/>
                <a:ea typeface="宋体" panose="02010600030101010101" pitchFamily="2" charset="-122"/>
              </a:rPr>
              <a:t>问题。</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④</a:t>
            </a:r>
            <a:r>
              <a:rPr lang="zh-CN" altLang="zh-CN" sz="2400" b="1" dirty="0">
                <a:latin typeface="宋体" panose="02010600030101010101" pitchFamily="2" charset="-122"/>
                <a:ea typeface="宋体" panose="02010600030101010101" pitchFamily="2" charset="-122"/>
              </a:rPr>
              <a:t>提炼角色</a:t>
            </a:r>
          </a:p>
          <a:p>
            <a:pPr indent="0">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例如</a:t>
            </a:r>
            <a:r>
              <a:rPr lang="zh-CN" altLang="zh-CN" sz="2000" b="1" dirty="0">
                <a:latin typeface="宋体" panose="02010600030101010101" pitchFamily="2" charset="-122"/>
                <a:ea typeface="宋体" panose="02010600030101010101" pitchFamily="2" charset="-122"/>
              </a:rPr>
              <a:t>，可为购买数字资料的用户角色定义虚拟人物“</a:t>
            </a:r>
            <a:r>
              <a:rPr lang="zh-CN" altLang="zh-CN" sz="2000" b="1" dirty="0">
                <a:solidFill>
                  <a:srgbClr val="FF0000"/>
                </a:solidFill>
                <a:latin typeface="宋体" panose="02010600030101010101" pitchFamily="2" charset="-122"/>
                <a:ea typeface="宋体" panose="02010600030101010101" pitchFamily="2" charset="-122"/>
              </a:rPr>
              <a:t>李宇航</a:t>
            </a:r>
            <a:r>
              <a:rPr lang="zh-CN" altLang="zh-CN" sz="2000" b="1" dirty="0">
                <a:latin typeface="宋体" panose="02010600030101010101" pitchFamily="2" charset="-122"/>
                <a:ea typeface="宋体" panose="02010600030101010101" pitchFamily="2" charset="-122"/>
              </a:rPr>
              <a:t>”，对其</a:t>
            </a:r>
            <a:r>
              <a:rPr lang="zh-CN" altLang="zh-CN" sz="2000" b="1" dirty="0">
                <a:solidFill>
                  <a:srgbClr val="FF0000"/>
                </a:solidFill>
                <a:latin typeface="宋体" panose="02010600030101010101" pitchFamily="2" charset="-122"/>
                <a:ea typeface="宋体" panose="02010600030101010101" pitchFamily="2" charset="-122"/>
              </a:rPr>
              <a:t>描述</a:t>
            </a:r>
            <a:r>
              <a:rPr lang="zh-CN" altLang="zh-CN" sz="2000" b="1" dirty="0">
                <a:latin typeface="宋体" panose="02010600030101010101" pitchFamily="2" charset="-122"/>
                <a:ea typeface="宋体" panose="02010600030101010101" pitchFamily="2" charset="-122"/>
              </a:rPr>
              <a:t>如下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李</a:t>
            </a:r>
            <a:r>
              <a:rPr lang="zh-CN" altLang="zh-CN" sz="2000" b="1" dirty="0">
                <a:latin typeface="宋体" panose="02010600030101010101" pitchFamily="2" charset="-122"/>
                <a:ea typeface="宋体" panose="02010600030101010101" pitchFamily="2" charset="-122"/>
              </a:rPr>
              <a:t>宇航在中国石油大学计通学院任教，他已经在该校任教</a:t>
            </a:r>
            <a:r>
              <a:rPr lang="en-US" altLang="zh-CN" sz="2000" b="1" dirty="0">
                <a:latin typeface="宋体" panose="02010600030101010101" pitchFamily="2" charset="-122"/>
                <a:ea typeface="宋体" panose="02010600030101010101" pitchFamily="2" charset="-122"/>
              </a:rPr>
              <a:t>8</a:t>
            </a:r>
            <a:r>
              <a:rPr lang="zh-CN" altLang="zh-CN" sz="2000" b="1" dirty="0">
                <a:latin typeface="宋体" panose="02010600030101010101" pitchFamily="2" charset="-122"/>
                <a:ea typeface="宋体" panose="02010600030101010101" pitchFamily="2" charset="-122"/>
              </a:rPr>
              <a:t>年。李宇航对电脑感兴趣，对于他使用的软件产品，他几乎都是超级用户，他爱好电脑游戏。李宇航有弹性的时间安排，课程表之外的时间在家工作，热爱计算机编程，喜欢上网，对计算机及其相关科技的发展信息感兴趣。由于计算机发展迅速，资料繁多，因此，李宇航喜欢购买数字资料，这样既便于存储、查阅，也节省了邮寄的时间和费用</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endParaRPr lang="zh-CN" altLang="zh-CN" sz="2000" b="1" dirty="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辨识</a:t>
            </a:r>
            <a:r>
              <a:rPr lang="zh-CN" altLang="zh-CN" sz="2000" b="1" dirty="0">
                <a:latin typeface="宋体" panose="02010600030101010101" pitchFamily="2" charset="-122"/>
                <a:ea typeface="宋体" panose="02010600030101010101" pitchFamily="2" charset="-122"/>
              </a:rPr>
              <a:t>出用户角色，并且可能有一两个虚构人物后，团队就可以开始</a:t>
            </a:r>
            <a:r>
              <a:rPr lang="zh-CN" altLang="zh-CN" sz="2000" b="1" dirty="0">
                <a:solidFill>
                  <a:srgbClr val="FF0000"/>
                </a:solidFill>
                <a:latin typeface="宋体" panose="02010600030101010101" pitchFamily="2" charset="-122"/>
                <a:ea typeface="宋体" panose="02010600030101010101" pitchFamily="2" charset="-122"/>
              </a:rPr>
              <a:t>编写用户故事</a:t>
            </a:r>
            <a:r>
              <a:rPr lang="zh-CN" altLang="zh-CN" sz="2000" b="1" dirty="0">
                <a:latin typeface="宋体" panose="02010600030101010101" pitchFamily="2" charset="-122"/>
                <a:ea typeface="宋体" panose="02010600030101010101" pitchFamily="2" charset="-122"/>
              </a:rPr>
              <a:t>了。从用户角色或虚构人物的角度进行描述使用户故事</a:t>
            </a:r>
            <a:r>
              <a:rPr lang="zh-CN" altLang="zh-CN" sz="2000" b="1" dirty="0">
                <a:solidFill>
                  <a:srgbClr val="FF0000"/>
                </a:solidFill>
                <a:latin typeface="宋体" panose="02010600030101010101" pitchFamily="2" charset="-122"/>
                <a:ea typeface="宋体" panose="02010600030101010101" pitchFamily="2" charset="-122"/>
              </a:rPr>
              <a:t>更加生动</a:t>
            </a:r>
            <a:r>
              <a:rPr lang="zh-CN" altLang="zh-CN" sz="2000" b="1" dirty="0">
                <a:latin typeface="宋体" panose="02010600030101010101" pitchFamily="2" charset="-122"/>
                <a:ea typeface="宋体" panose="02010600030101010101" pitchFamily="2" charset="-122"/>
              </a:rPr>
              <a:t>。用特定的用户角色和虚构人物思考问题会带来很多的好处</a:t>
            </a:r>
            <a:r>
              <a:rPr lang="zh-CN" altLang="zh-CN" sz="2000" b="1" dirty="0" smtClean="0">
                <a:latin typeface="宋体" panose="02010600030101010101" pitchFamily="2" charset="-122"/>
                <a:ea typeface="宋体" panose="02010600030101010101" pitchFamily="2" charset="-122"/>
              </a:rPr>
              <a:t>。</a:t>
            </a:r>
          </a:p>
        </p:txBody>
      </p:sp>
      <p:sp>
        <p:nvSpPr>
          <p:cNvPr id="2355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用户角色建模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④</a:t>
            </a:r>
            <a:r>
              <a:rPr lang="zh-CN" altLang="zh-CN" sz="2400" b="1" dirty="0">
                <a:latin typeface="宋体" panose="02010600030101010101" pitchFamily="2" charset="-122"/>
                <a:ea typeface="宋体" panose="02010600030101010101" pitchFamily="2" charset="-122"/>
              </a:rPr>
              <a:t>提炼</a:t>
            </a:r>
            <a:r>
              <a:rPr lang="zh-CN" altLang="zh-CN" sz="2400" b="1" dirty="0" smtClean="0">
                <a:latin typeface="宋体" panose="02010600030101010101" pitchFamily="2" charset="-122"/>
                <a:ea typeface="宋体" panose="02010600030101010101" pitchFamily="2" charset="-122"/>
              </a:rPr>
              <a:t>角色</a:t>
            </a:r>
            <a:r>
              <a:rPr lang="en-US" altLang="zh-CN" sz="2400" b="1" dirty="0" smtClean="0">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极端人物</a:t>
            </a:r>
            <a:endParaRPr lang="en-US" altLang="zh-CN" sz="2000" b="1" dirty="0" smtClean="0">
              <a:solidFill>
                <a:srgbClr val="FF0000"/>
              </a:solidFill>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考虑极端人物可能使团队</a:t>
            </a:r>
            <a:r>
              <a:rPr lang="zh-CN" altLang="zh-CN" sz="2000" b="1" dirty="0" smtClean="0">
                <a:solidFill>
                  <a:srgbClr val="FF0000"/>
                </a:solidFill>
                <a:latin typeface="宋体" panose="02010600030101010101" pitchFamily="2" charset="-122"/>
                <a:ea typeface="宋体" panose="02010600030101010101" pitchFamily="2" charset="-122"/>
              </a:rPr>
              <a:t>编写出可能遗漏的用户故事</a:t>
            </a:r>
            <a:r>
              <a:rPr lang="zh-CN" altLang="zh-CN" sz="2000" b="1" dirty="0" smtClean="0">
                <a:latin typeface="宋体" panose="02010600030101010101" pitchFamily="2" charset="-122"/>
                <a:ea typeface="宋体" panose="02010600030101010101" pitchFamily="2" charset="-122"/>
              </a:rPr>
              <a:t>。例如，定义极端人物</a:t>
            </a:r>
            <a:r>
              <a:rPr lang="zh-CN" altLang="zh-CN" sz="2000" b="1" dirty="0" smtClean="0">
                <a:solidFill>
                  <a:srgbClr val="FF0000"/>
                </a:solidFill>
                <a:latin typeface="宋体" panose="02010600030101010101" pitchFamily="2" charset="-122"/>
                <a:ea typeface="宋体" panose="02010600030101010101" pitchFamily="2" charset="-122"/>
              </a:rPr>
              <a:t>可能会产生新的用户故事</a:t>
            </a:r>
            <a:r>
              <a:rPr lang="zh-CN" altLang="zh-CN" sz="2000" b="1" dirty="0" smtClean="0">
                <a:latin typeface="宋体" panose="02010600030101010101" pitchFamily="2" charset="-122"/>
                <a:ea typeface="宋体" panose="02010600030101010101" pitchFamily="2" charset="-122"/>
              </a:rPr>
              <a:t>，但是，很难事先确定是否应该把这些用户故事包含在产品中。当然，团队不应在极端人物上投入大量的时间，只要花几分钟时间考虑一下，可能会带来某些灵感。</a:t>
            </a:r>
            <a:endParaRPr lang="en-US" altLang="zh-CN" sz="2000" b="1" dirty="0" smtClean="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为了避免软件遗漏一些需要的用户故事，首先要识别与软件进行交互的不同用户角色，然后从各个用户角色的角度编写所有故事。对于关键的用户角色，通过定义虚构人物，使用户故事的细节更加生动、真实。对于某些软件，</a:t>
            </a:r>
            <a:r>
              <a:rPr lang="zh-CN" altLang="zh-CN" sz="2000" b="1" dirty="0" smtClean="0">
                <a:solidFill>
                  <a:srgbClr val="FF0000"/>
                </a:solidFill>
                <a:latin typeface="宋体" panose="02010600030101010101" pitchFamily="2" charset="-122"/>
                <a:ea typeface="宋体" panose="02010600030101010101" pitchFamily="2" charset="-122"/>
              </a:rPr>
              <a:t>极端人物有助于搜集原本可能被遗漏的用户故事</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
        <p:nvSpPr>
          <p:cNvPr id="2458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8625" y="142875"/>
            <a:ext cx="8686800" cy="1143000"/>
          </a:xfrm>
        </p:spPr>
        <p:txBody>
          <a:bodyPr/>
          <a:lstStyle/>
          <a:p>
            <a:r>
              <a:rPr lang="zh-CN" altLang="zh-CN" dirty="0" smtClean="0">
                <a:solidFill>
                  <a:srgbClr val="FF0000"/>
                </a:solidFill>
                <a:latin typeface="黑体" panose="02010609060101010101" pitchFamily="49" charset="-122"/>
                <a:ea typeface="黑体" panose="02010609060101010101" pitchFamily="49" charset="-122"/>
              </a:rPr>
              <a:t>软件需求提交文档</a:t>
            </a:r>
            <a:r>
              <a:rPr lang="zh-CN" altLang="en-US" dirty="0" smtClean="0">
                <a:solidFill>
                  <a:srgbClr val="FF0000"/>
                </a:solidFill>
                <a:latin typeface="黑体" panose="02010609060101010101" pitchFamily="49" charset="-122"/>
                <a:ea typeface="黑体" panose="02010609060101010101" pitchFamily="49" charset="-122"/>
              </a:rPr>
              <a:t>一</a:t>
            </a:r>
            <a:r>
              <a:rPr lang="zh-CN"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角色建模</a:t>
            </a:r>
            <a:r>
              <a:rPr lang="zh-CN" altLang="zh-CN" dirty="0" smtClean="0">
                <a:latin typeface="黑体" panose="02010609060101010101" pitchFamily="49" charset="-122"/>
                <a:ea typeface="黑体" panose="02010609060101010101" pitchFamily="49" charset="-122"/>
              </a:rPr>
              <a:t>）</a:t>
            </a:r>
          </a:p>
        </p:txBody>
      </p:sp>
      <p:sp>
        <p:nvSpPr>
          <p:cNvPr id="7171" name="内容占位符 2"/>
          <p:cNvSpPr>
            <a:spLocks noGrp="1"/>
          </p:cNvSpPr>
          <p:nvPr>
            <p:ph idx="1"/>
          </p:nvPr>
        </p:nvSpPr>
        <p:spPr>
          <a:xfrm>
            <a:off x="428625" y="1214438"/>
            <a:ext cx="8391525" cy="5286375"/>
          </a:xfrm>
        </p:spPr>
        <p:txBody>
          <a:bodyPr/>
          <a:lstStyle/>
          <a:p>
            <a:pPr indent="0">
              <a:buFont typeface="Wingdings" panose="05000000000000000000" pitchFamily="2" charset="2"/>
              <a:buNone/>
              <a:defRPr/>
            </a:pPr>
            <a:r>
              <a:rPr lang="zh-CN" altLang="zh-CN" sz="2200" b="1" dirty="0" smtClean="0">
                <a:latin typeface="宋体" panose="02010600030101010101" pitchFamily="2" charset="-122"/>
                <a:ea typeface="宋体" panose="02010600030101010101" pitchFamily="2" charset="-122"/>
              </a:rPr>
              <a:t>提交</a:t>
            </a:r>
            <a:r>
              <a:rPr lang="zh-CN" altLang="zh-CN" sz="2200" b="1" dirty="0">
                <a:latin typeface="宋体" panose="02010600030101010101" pitchFamily="2" charset="-122"/>
                <a:ea typeface="宋体" panose="02010600030101010101" pitchFamily="2" charset="-122"/>
              </a:rPr>
              <a:t>时间</a:t>
            </a:r>
            <a:r>
              <a:rPr lang="zh-CN"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讨论课前一天晚上提交电子版</a:t>
            </a:r>
            <a:r>
              <a:rPr lang="zh-CN"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（不断完善，课程结束时提交最终电子版和打印版）</a:t>
            </a:r>
            <a:endParaRPr lang="en-US" altLang="zh-CN" sz="22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200" b="1" dirty="0" smtClean="0">
                <a:latin typeface="宋体" panose="02010600030101010101" pitchFamily="2" charset="-122"/>
                <a:ea typeface="宋体" panose="02010600030101010101" pitchFamily="2" charset="-122"/>
              </a:rPr>
              <a:t>主要</a:t>
            </a:r>
            <a:r>
              <a:rPr lang="zh-CN" altLang="zh-CN" sz="2200" b="1" dirty="0">
                <a:latin typeface="宋体" panose="02010600030101010101" pitchFamily="2" charset="-122"/>
                <a:ea typeface="宋体" panose="02010600030101010101" pitchFamily="2" charset="-122"/>
              </a:rPr>
              <a:t>内容包括：</a:t>
            </a:r>
          </a:p>
          <a:p>
            <a:pPr indent="0">
              <a:buFont typeface="Wingdings" panose="05000000000000000000" pitchFamily="2" charset="2"/>
              <a:buNone/>
              <a:defRPr/>
            </a:pPr>
            <a:r>
              <a:rPr lang="zh-CN" altLang="en-US" sz="2200" b="1" dirty="0" smtClean="0">
                <a:latin typeface="宋体" panose="02010600030101010101" pitchFamily="2" charset="-122"/>
                <a:ea typeface="宋体" panose="02010600030101010101" pitchFamily="2" charset="-122"/>
              </a:rPr>
              <a:t>一、</a:t>
            </a:r>
            <a:r>
              <a:rPr lang="zh-CN" altLang="zh-CN" sz="2200" b="1" dirty="0" smtClean="0">
                <a:latin typeface="宋体" panose="02010600030101010101" pitchFamily="2" charset="-122"/>
                <a:ea typeface="宋体" panose="02010600030101010101" pitchFamily="2" charset="-122"/>
              </a:rPr>
              <a:t>首先</a:t>
            </a:r>
            <a:r>
              <a:rPr lang="zh-CN" altLang="zh-CN" sz="2200" b="1" dirty="0">
                <a:latin typeface="宋体" panose="02010600030101010101" pitchFamily="2" charset="-122"/>
                <a:ea typeface="宋体" panose="02010600030101010101" pitchFamily="2" charset="-122"/>
              </a:rPr>
              <a:t>进行项目介绍。</a:t>
            </a:r>
          </a:p>
          <a:p>
            <a:pPr indent="0">
              <a:buFont typeface="Wingdings" panose="05000000000000000000" pitchFamily="2" charset="2"/>
              <a:buNone/>
              <a:defRPr/>
            </a:pPr>
            <a:r>
              <a:rPr lang="zh-CN" altLang="en-US" sz="2200" b="1" dirty="0" smtClean="0">
                <a:latin typeface="宋体" panose="02010600030101010101" pitchFamily="2" charset="-122"/>
                <a:ea typeface="宋体" panose="02010600030101010101" pitchFamily="2" charset="-122"/>
              </a:rPr>
              <a:t>二、</a:t>
            </a:r>
            <a:r>
              <a:rPr lang="zh-CN" altLang="zh-CN" sz="2200" b="1" dirty="0" smtClean="0">
                <a:latin typeface="宋体" panose="02010600030101010101" pitchFamily="2" charset="-122"/>
                <a:ea typeface="宋体" panose="02010600030101010101" pitchFamily="2" charset="-122"/>
              </a:rPr>
              <a:t>指定</a:t>
            </a:r>
            <a:r>
              <a:rPr lang="zh-CN" altLang="zh-CN" sz="2200" b="1" dirty="0">
                <a:latin typeface="宋体" panose="02010600030101010101" pitchFamily="2" charset="-122"/>
                <a:ea typeface="宋体" panose="02010600030101010101" pitchFamily="2" charset="-122"/>
              </a:rPr>
              <a:t>一个内部成员作为最终用户的</a:t>
            </a:r>
            <a:r>
              <a:rPr lang="zh-CN" altLang="zh-CN" sz="2200" b="1" dirty="0" smtClean="0">
                <a:latin typeface="宋体" panose="02010600030101010101" pitchFamily="2" charset="-122"/>
                <a:ea typeface="宋体" panose="02010600030101010101" pitchFamily="2" charset="-122"/>
              </a:rPr>
              <a:t>代理</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给</a:t>
            </a:r>
            <a:r>
              <a:rPr lang="zh-CN" altLang="zh-CN" sz="2200" b="1" dirty="0">
                <a:latin typeface="宋体" panose="02010600030101010101" pitchFamily="2" charset="-122"/>
                <a:ea typeface="宋体" panose="02010600030101010101" pitchFamily="2" charset="-122"/>
              </a:rPr>
              <a:t>出用户代理提供的软件的背景信息。</a:t>
            </a: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三、用户角色建模</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利用</a:t>
            </a:r>
            <a:r>
              <a:rPr lang="zh-CN" altLang="zh-CN" sz="2200" b="1" dirty="0">
                <a:latin typeface="宋体" panose="02010600030101010101" pitchFamily="2" charset="-122"/>
                <a:ea typeface="宋体" panose="02010600030101010101" pitchFamily="2" charset="-122"/>
              </a:rPr>
              <a:t>头脑风暴，产生初始的用户角色集合</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2</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整理</a:t>
            </a:r>
            <a:r>
              <a:rPr lang="zh-CN" altLang="zh-CN" sz="2200" b="1" dirty="0">
                <a:latin typeface="宋体" panose="02010600030101010101" pitchFamily="2" charset="-122"/>
                <a:ea typeface="宋体" panose="02010600030101010101" pitchFamily="2" charset="-122"/>
              </a:rPr>
              <a:t>初始的用户角色</a:t>
            </a:r>
            <a:r>
              <a:rPr lang="zh-CN" altLang="zh-CN" sz="2200" b="1" dirty="0" smtClean="0">
                <a:latin typeface="宋体" panose="02010600030101010101" pitchFamily="2" charset="-122"/>
                <a:ea typeface="宋体" panose="02010600030101010101" pitchFamily="2" charset="-122"/>
              </a:rPr>
              <a:t>集合</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移动</a:t>
            </a:r>
            <a:r>
              <a:rPr lang="zh-CN" altLang="zh-CN" sz="2200" b="1" dirty="0">
                <a:latin typeface="宋体" panose="02010600030101010101" pitchFamily="2" charset="-122"/>
                <a:ea typeface="宋体" panose="02010600030101010101" pitchFamily="2" charset="-122"/>
              </a:rPr>
              <a:t>记录卡片，把有重叠的角色的卡片也重叠在一起，以表明用户角色之间的关系。若角色重叠的少，记录卡片也重叠的少，若角色完全重叠，记录卡片也完全重叠。</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整合</a:t>
            </a:r>
            <a:r>
              <a:rPr lang="zh-CN" altLang="zh-CN" sz="2200" b="1" dirty="0">
                <a:latin typeface="宋体" panose="02010600030101010101" pitchFamily="2" charset="-122"/>
                <a:ea typeface="宋体" panose="02010600030101010101" pitchFamily="2" charset="-122"/>
              </a:rPr>
              <a:t>用户</a:t>
            </a:r>
            <a:r>
              <a:rPr lang="zh-CN" altLang="zh-CN" sz="2200" b="1" dirty="0" smtClean="0">
                <a:latin typeface="宋体" panose="02010600030101010101" pitchFamily="2" charset="-122"/>
                <a:ea typeface="宋体" panose="02010600030101010101" pitchFamily="2" charset="-122"/>
              </a:rPr>
              <a:t>角色</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把</a:t>
            </a:r>
            <a:r>
              <a:rPr lang="zh-CN" altLang="zh-CN" sz="2200" b="1" dirty="0">
                <a:latin typeface="宋体" panose="02010600030101010101" pitchFamily="2" charset="-122"/>
                <a:ea typeface="宋体" panose="02010600030101010101" pitchFamily="2" charset="-122"/>
              </a:rPr>
              <a:t>整合过程写清楚。</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4</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提炼角色</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定义</a:t>
            </a:r>
            <a:r>
              <a:rPr lang="zh-CN" altLang="zh-CN" sz="2200" b="1" dirty="0">
                <a:latin typeface="宋体" panose="02010600030101010101" pitchFamily="2" charset="-122"/>
                <a:ea typeface="宋体" panose="02010600030101010101" pitchFamily="2" charset="-122"/>
              </a:rPr>
              <a:t>最终获得的用户角色的主要属性。</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5</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给</a:t>
            </a:r>
            <a:r>
              <a:rPr lang="zh-CN" altLang="zh-CN" sz="2200" b="1" dirty="0">
                <a:latin typeface="宋体" panose="02010600030101010101" pitchFamily="2" charset="-122"/>
                <a:ea typeface="宋体" panose="02010600030101010101" pitchFamily="2" charset="-122"/>
              </a:rPr>
              <a:t>出</a:t>
            </a:r>
            <a:r>
              <a:rPr lang="en-US" altLang="zh-CN" sz="2200" b="1" dirty="0">
                <a:latin typeface="宋体" panose="02010600030101010101" pitchFamily="2" charset="-122"/>
                <a:ea typeface="宋体" panose="02010600030101010101" pitchFamily="2" charset="-122"/>
              </a:rPr>
              <a:t>1~2</a:t>
            </a:r>
            <a:r>
              <a:rPr lang="zh-CN" altLang="zh-CN" sz="2200" b="1" dirty="0">
                <a:latin typeface="宋体" panose="02010600030101010101" pitchFamily="2" charset="-122"/>
                <a:ea typeface="宋体" panose="02010600030101010101" pitchFamily="2" charset="-122"/>
              </a:rPr>
              <a:t>个虚拟人物及其特点</a:t>
            </a:r>
          </a:p>
          <a:p>
            <a:pPr marL="450850" indent="0" eaLnBrk="1" hangingPunct="1">
              <a:lnSpc>
                <a:spcPct val="150000"/>
              </a:lnSpc>
              <a:buSzPct val="7000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1147763"/>
            <a:ext cx="30797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a:t>
            </a:r>
            <a:r>
              <a:rPr lang="en-US" altLang="zh-CN" b="1" smtClean="0">
                <a:latin typeface="黑体" panose="02010609060101010101" pitchFamily="49" charset="-122"/>
                <a:ea typeface="黑体" panose="02010609060101010101" pitchFamily="49" charset="-122"/>
              </a:rPr>
              <a:t>?</a:t>
            </a:r>
            <a:endParaRPr lang="zh-CN" altLang="en-US" b="1" smtClean="0">
              <a:latin typeface="黑体" panose="02010609060101010101" pitchFamily="49" charset="-122"/>
              <a:ea typeface="黑体" panose="02010609060101010101" pitchFamily="49" charset="-122"/>
            </a:endParaRP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4581525"/>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13525" y="1147763"/>
            <a:ext cx="28670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166813"/>
            <a:ext cx="2614613"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76813" y="4559300"/>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79963" y="1125538"/>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a:t>
            </a:r>
          </a:p>
        </p:txBody>
      </p:sp>
      <p:sp>
        <p:nvSpPr>
          <p:cNvPr id="2765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访谈是</a:t>
            </a:r>
            <a:r>
              <a:rPr lang="zh-CN" altLang="zh-CN" sz="2200" b="1" dirty="0" smtClean="0">
                <a:solidFill>
                  <a:srgbClr val="FF0000"/>
                </a:solidFill>
                <a:latin typeface="宋体" panose="02010600030101010101" pitchFamily="2" charset="-122"/>
                <a:ea typeface="宋体" panose="02010600030101010101" pitchFamily="2" charset="-122"/>
              </a:rPr>
              <a:t>最常见、最基本的需求捕获技术</a:t>
            </a:r>
            <a:r>
              <a:rPr lang="zh-CN" altLang="zh-CN" sz="2200" b="1" dirty="0" smtClean="0">
                <a:latin typeface="宋体" panose="02010600030101010101" pitchFamily="2" charset="-122"/>
                <a:ea typeface="宋体" panose="02010600030101010101" pitchFamily="2" charset="-122"/>
              </a:rPr>
              <a:t>，也是最直接、最全面和最有效的获取需求的渠道，其中蕴含着大量的技巧，访谈者是否善于运用这些技巧，将直接影响到访谈的效果。</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访谈技巧之一要求准备一个</a:t>
            </a:r>
            <a:r>
              <a:rPr lang="zh-CN" altLang="zh-CN" sz="2200" b="1" dirty="0" smtClean="0">
                <a:solidFill>
                  <a:srgbClr val="FF0000"/>
                </a:solidFill>
                <a:latin typeface="宋体" panose="02010600030101010101" pitchFamily="2" charset="-122"/>
                <a:ea typeface="宋体" panose="02010600030101010101" pitchFamily="2" charset="-122"/>
              </a:rPr>
              <a:t>问题列表</a:t>
            </a:r>
            <a:r>
              <a:rPr lang="zh-CN" altLang="zh-CN" sz="2200" b="1" dirty="0" smtClean="0">
                <a:latin typeface="宋体" panose="02010600030101010101" pitchFamily="2" charset="-122"/>
                <a:ea typeface="宋体" panose="02010600030101010101" pitchFamily="2" charset="-122"/>
              </a:rPr>
              <a:t>，目的是</a:t>
            </a:r>
            <a:r>
              <a:rPr lang="zh-CN" altLang="zh-CN" sz="2200" b="1" dirty="0" smtClean="0">
                <a:solidFill>
                  <a:srgbClr val="FF0000"/>
                </a:solidFill>
                <a:latin typeface="宋体" panose="02010600030101010101" pitchFamily="2" charset="-122"/>
                <a:ea typeface="宋体" panose="02010600030101010101" pitchFamily="2" charset="-122"/>
              </a:rPr>
              <a:t>了解真实的问题以及潜在的解决方案</a:t>
            </a:r>
            <a:r>
              <a:rPr lang="zh-CN" altLang="zh-CN" sz="2200" b="1" dirty="0" smtClean="0">
                <a:latin typeface="宋体" panose="02010600030101010101" pitchFamily="2" charset="-122"/>
                <a:ea typeface="宋体" panose="02010600030101010101" pitchFamily="2" charset="-122"/>
              </a:rPr>
              <a:t>。</a:t>
            </a: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2867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访谈准备</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在进行访谈前，需求分析人员应该很好的理解</a:t>
            </a:r>
            <a:r>
              <a:rPr lang="zh-CN" altLang="zh-CN" sz="2200" b="1" dirty="0" smtClean="0">
                <a:solidFill>
                  <a:srgbClr val="FF0000"/>
                </a:solidFill>
                <a:latin typeface="宋体" panose="02010600030101010101" pitchFamily="2" charset="-122"/>
                <a:ea typeface="宋体" panose="02010600030101010101" pitchFamily="2" charset="-122"/>
              </a:rPr>
              <a:t>组织结构</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行业定位</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项目范围</a:t>
            </a:r>
            <a:r>
              <a:rPr lang="zh-CN" altLang="zh-CN" sz="2200" b="1" dirty="0" smtClean="0">
                <a:latin typeface="宋体" panose="02010600030101010101" pitchFamily="2" charset="-122"/>
                <a:ea typeface="宋体" panose="02010600030101010101" pitchFamily="2" charset="-122"/>
              </a:rPr>
              <a:t>及</a:t>
            </a:r>
            <a:r>
              <a:rPr lang="zh-CN" altLang="zh-CN" sz="2200" b="1" dirty="0" smtClean="0">
                <a:solidFill>
                  <a:srgbClr val="FF0000"/>
                </a:solidFill>
                <a:latin typeface="宋体" panose="02010600030101010101" pitchFamily="2" charset="-122"/>
                <a:ea typeface="宋体" panose="02010600030101010101" pitchFamily="2" charset="-122"/>
              </a:rPr>
              <a:t>项目目标</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3174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访谈准备</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在进行访谈前，需求分析人员应该很好的理解组织结构、行业定位、项目范围及项目目标。</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zh-CN" altLang="en-US" sz="2200" b="1" i="1" dirty="0" smtClean="0">
                <a:solidFill>
                  <a:srgbClr val="FF0000"/>
                </a:solidFill>
                <a:latin typeface="宋体" panose="02010600030101010101" pitchFamily="2" charset="-122"/>
                <a:ea typeface="宋体" panose="02010600030101010101" pitchFamily="2" charset="-122"/>
              </a:rPr>
              <a:t>和组员讨论一下你的项目：组织结构、行业定位、项目范围、项目目标</a:t>
            </a:r>
            <a:endParaRPr lang="en-US" altLang="zh-CN" sz="2200" b="1" i="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2</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访谈计划</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在</a:t>
            </a:r>
            <a:r>
              <a:rPr lang="zh-CN" altLang="zh-CN" sz="2200" b="1" dirty="0">
                <a:latin typeface="宋体" panose="02010600030101010101" pitchFamily="2" charset="-122"/>
                <a:ea typeface="宋体" panose="02010600030101010101" pitchFamily="2" charset="-122"/>
              </a:rPr>
              <a:t>访谈之前应围绕目标对访谈的</a:t>
            </a:r>
            <a:r>
              <a:rPr lang="zh-CN" altLang="zh-CN" sz="2200" b="1" dirty="0">
                <a:solidFill>
                  <a:srgbClr val="FF0000"/>
                </a:solidFill>
                <a:latin typeface="宋体" panose="02010600030101010101" pitchFamily="2" charset="-122"/>
                <a:ea typeface="宋体" panose="02010600030101010101" pitchFamily="2" charset="-122"/>
              </a:rPr>
              <a:t>时间</a:t>
            </a:r>
            <a:r>
              <a:rPr lang="zh-CN" altLang="zh-CN" sz="2200" b="1" dirty="0" smtClean="0">
                <a:solidFill>
                  <a:srgbClr val="FF0000"/>
                </a:solidFill>
                <a:latin typeface="宋体" panose="02010600030101010101" pitchFamily="2" charset="-122"/>
                <a:ea typeface="宋体" panose="02010600030101010101" pitchFamily="2" charset="-122"/>
              </a:rPr>
              <a:t>、</a:t>
            </a:r>
            <a:r>
              <a:rPr lang="zh-CN" altLang="en-US" sz="2200" b="1" dirty="0" smtClean="0">
                <a:solidFill>
                  <a:srgbClr val="FF0000"/>
                </a:solidFill>
                <a:latin typeface="宋体" panose="02010600030101010101" pitchFamily="2" charset="-122"/>
                <a:ea typeface="宋体" panose="02010600030101010101" pitchFamily="2" charset="-122"/>
              </a:rPr>
              <a:t>地点、</a:t>
            </a:r>
            <a:r>
              <a:rPr lang="zh-CN" altLang="zh-CN" sz="2200" b="1" dirty="0" smtClean="0">
                <a:solidFill>
                  <a:srgbClr val="FF0000"/>
                </a:solidFill>
                <a:latin typeface="宋体" panose="02010600030101010101" pitchFamily="2" charset="-122"/>
                <a:ea typeface="宋体" panose="02010600030101010101" pitchFamily="2" charset="-122"/>
              </a:rPr>
              <a:t>人员</a:t>
            </a:r>
            <a:r>
              <a:rPr lang="zh-CN" altLang="zh-CN" sz="2200" b="1" dirty="0">
                <a:solidFill>
                  <a:srgbClr val="FF0000"/>
                </a:solidFill>
                <a:latin typeface="宋体" panose="02010600030101010101" pitchFamily="2" charset="-122"/>
                <a:ea typeface="宋体" panose="02010600030101010101" pitchFamily="2" charset="-122"/>
              </a:rPr>
              <a:t>、内容</a:t>
            </a:r>
            <a:r>
              <a:rPr lang="zh-CN" altLang="zh-CN" sz="2200" b="1" dirty="0">
                <a:latin typeface="宋体" panose="02010600030101010101" pitchFamily="2" charset="-122"/>
                <a:ea typeface="宋体" panose="02010600030101010101" pitchFamily="2" charset="-122"/>
              </a:rPr>
              <a:t>进行计划</a:t>
            </a:r>
            <a:r>
              <a:rPr lang="zh-CN" altLang="zh-CN" sz="2200" b="1" dirty="0" smtClean="0">
                <a:latin typeface="宋体" panose="02010600030101010101" pitchFamily="2" charset="-122"/>
                <a:ea typeface="宋体" panose="02010600030101010101" pitchFamily="2" charset="-122"/>
              </a:rPr>
              <a:t>。尽量将</a:t>
            </a:r>
            <a:r>
              <a:rPr lang="zh-CN" altLang="en-US" sz="2200" b="1" dirty="0" smtClean="0">
                <a:latin typeface="宋体" panose="02010600030101010101" pitchFamily="2" charset="-122"/>
                <a:ea typeface="宋体" panose="02010600030101010101" pitchFamily="2" charset="-122"/>
              </a:rPr>
              <a:t>要</a:t>
            </a:r>
            <a:r>
              <a:rPr lang="zh-CN" altLang="en-US" sz="2200" b="1" dirty="0" smtClean="0">
                <a:solidFill>
                  <a:srgbClr val="FF0000"/>
                </a:solidFill>
                <a:latin typeface="宋体" panose="02010600030101010101" pitchFamily="2" charset="-122"/>
                <a:ea typeface="宋体" panose="02010600030101010101" pitchFamily="2" charset="-122"/>
              </a:rPr>
              <a:t>访谈内容提前</a:t>
            </a:r>
            <a:r>
              <a:rPr lang="zh-CN" altLang="zh-CN" sz="2200" b="1" dirty="0" smtClean="0">
                <a:solidFill>
                  <a:srgbClr val="FF0000"/>
                </a:solidFill>
                <a:latin typeface="宋体" panose="02010600030101010101" pitchFamily="2" charset="-122"/>
                <a:ea typeface="宋体" panose="02010600030101010101" pitchFamily="2" charset="-122"/>
              </a:rPr>
              <a:t>发给</a:t>
            </a:r>
            <a:r>
              <a:rPr lang="zh-CN" altLang="zh-CN" sz="2200" b="1" dirty="0">
                <a:solidFill>
                  <a:srgbClr val="FF0000"/>
                </a:solidFill>
                <a:latin typeface="宋体" panose="02010600030101010101" pitchFamily="2" charset="-122"/>
                <a:ea typeface="宋体" panose="02010600030101010101" pitchFamily="2" charset="-122"/>
              </a:rPr>
              <a:t>被访谈者</a:t>
            </a:r>
            <a:r>
              <a:rPr lang="zh-CN" altLang="zh-CN" sz="2200" b="1" dirty="0">
                <a:latin typeface="宋体" panose="02010600030101010101" pitchFamily="2" charset="-122"/>
                <a:ea typeface="宋体" panose="02010600030101010101" pitchFamily="2" charset="-122"/>
              </a:rPr>
              <a:t>，使其能够提前做好准备，提高访谈效率</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需求</a:t>
            </a:r>
            <a:r>
              <a:rPr lang="zh-CN" altLang="zh-CN" sz="2200" b="1" dirty="0">
                <a:latin typeface="宋体" panose="02010600030101010101" pitchFamily="2" charset="-122"/>
                <a:ea typeface="宋体" panose="02010600030101010101" pitchFamily="2" charset="-122"/>
              </a:rPr>
              <a:t>的不同阶段访谈对象是不同的，且对于不同的访谈对象，其话题中心、访谈目标也是不同的。因此</a:t>
            </a:r>
            <a:r>
              <a:rPr lang="zh-CN" altLang="zh-CN" sz="2200" b="1" dirty="0" smtClean="0">
                <a:latin typeface="宋体" panose="02010600030101010101" pitchFamily="2" charset="-122"/>
                <a:ea typeface="宋体" panose="02010600030101010101" pitchFamily="2" charset="-122"/>
              </a:rPr>
              <a:t>，需要</a:t>
            </a:r>
            <a:r>
              <a:rPr lang="zh-CN" altLang="zh-CN" sz="2200" b="1" dirty="0">
                <a:solidFill>
                  <a:srgbClr val="FF0000"/>
                </a:solidFill>
                <a:latin typeface="宋体" panose="02010600030101010101" pitchFamily="2" charset="-122"/>
                <a:ea typeface="宋体" panose="02010600030101010101" pitchFamily="2" charset="-122"/>
              </a:rPr>
              <a:t>准备不同的问题清单</a:t>
            </a:r>
            <a:r>
              <a:rPr lang="zh-CN" altLang="zh-CN" sz="2200" b="1" dirty="0" smtClean="0">
                <a:latin typeface="宋体" panose="02010600030101010101" pitchFamily="2" charset="-122"/>
                <a:ea typeface="宋体" panose="02010600030101010101" pitchFamily="2" charset="-122"/>
              </a:rPr>
              <a:t>。</a:t>
            </a: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971550" y="5084763"/>
          <a:ext cx="7488238" cy="1309685"/>
        </p:xfrm>
        <a:graphic>
          <a:graphicData uri="http://schemas.openxmlformats.org/drawingml/2006/table">
            <a:tbl>
              <a:tblPr>
                <a:tableStyleId>{5C22544A-7EE6-4342-B048-85BDC9FD1C3A}</a:tableStyleId>
              </a:tblPr>
              <a:tblGrid>
                <a:gridCol w="2246436"/>
                <a:gridCol w="1975020"/>
                <a:gridCol w="3266782"/>
              </a:tblGrid>
              <a:tr h="261937">
                <a:tc>
                  <a:txBody>
                    <a:bodyPr/>
                    <a:lstStyle/>
                    <a:p>
                      <a:pPr algn="l">
                        <a:spcAft>
                          <a:spcPts val="0"/>
                        </a:spcAft>
                      </a:pPr>
                      <a:r>
                        <a:rPr lang="zh-CN" sz="1700" b="1" dirty="0">
                          <a:effectLst/>
                        </a:rPr>
                        <a:t>访谈对象</a:t>
                      </a:r>
                      <a:endParaRPr lang="zh-CN" sz="2200" b="1" dirty="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lgn="l">
                        <a:spcAft>
                          <a:spcPts val="0"/>
                        </a:spcAft>
                      </a:pPr>
                      <a:r>
                        <a:rPr lang="zh-CN" sz="1700" b="1" dirty="0">
                          <a:effectLst/>
                        </a:rPr>
                        <a:t>话题中心</a:t>
                      </a:r>
                      <a:endParaRPr lang="zh-CN" sz="2200" b="1" dirty="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lgn="l">
                        <a:spcAft>
                          <a:spcPts val="0"/>
                        </a:spcAft>
                      </a:pPr>
                      <a:r>
                        <a:rPr lang="zh-CN" sz="1700" b="1" dirty="0">
                          <a:effectLst/>
                        </a:rPr>
                        <a:t>目标</a:t>
                      </a:r>
                      <a:endParaRPr lang="zh-CN" sz="2200" b="1" dirty="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r>
              <a:tr h="261937">
                <a:tc>
                  <a:txBody>
                    <a:bodyPr/>
                    <a:lstStyle/>
                    <a:p>
                      <a:pPr>
                        <a:spcAft>
                          <a:spcPts val="0"/>
                        </a:spcAft>
                      </a:pPr>
                      <a:r>
                        <a:rPr lang="zh-CN" sz="1700" b="0">
                          <a:effectLst/>
                        </a:rPr>
                        <a:t>高层管理者</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dirty="0">
                          <a:effectLst/>
                        </a:rPr>
                        <a:t>问题</a:t>
                      </a:r>
                      <a:r>
                        <a:rPr lang="en-US" sz="1700" b="0" dirty="0">
                          <a:effectLst/>
                        </a:rPr>
                        <a:t>/</a:t>
                      </a:r>
                      <a:r>
                        <a:rPr lang="zh-CN" sz="1700" b="0" dirty="0">
                          <a:effectLst/>
                        </a:rPr>
                        <a:t>机会</a:t>
                      </a:r>
                      <a:endParaRPr lang="zh-CN" sz="2200" b="0" dirty="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确定系统的目标与范围</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r>
              <a:tr h="261937">
                <a:tc>
                  <a:txBody>
                    <a:bodyPr/>
                    <a:lstStyle/>
                    <a:p>
                      <a:pPr>
                        <a:spcAft>
                          <a:spcPts val="0"/>
                        </a:spcAft>
                      </a:pPr>
                      <a:r>
                        <a:rPr lang="zh-CN" sz="1700" b="0">
                          <a:effectLst/>
                        </a:rPr>
                        <a:t>中层管理人员</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业务事件</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梳理需求的流程</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r>
              <a:tr h="261937">
                <a:tc>
                  <a:txBody>
                    <a:bodyPr/>
                    <a:lstStyle/>
                    <a:p>
                      <a:pPr>
                        <a:spcAft>
                          <a:spcPts val="0"/>
                        </a:spcAft>
                      </a:pPr>
                      <a:r>
                        <a:rPr lang="zh-CN" sz="1700" b="0">
                          <a:effectLst/>
                        </a:rPr>
                        <a:t>操作员</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业务活动</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填充需求的操作细节</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r>
              <a:tr h="261937">
                <a:tc>
                  <a:txBody>
                    <a:bodyPr/>
                    <a:lstStyle/>
                    <a:p>
                      <a:pPr>
                        <a:spcAft>
                          <a:spcPts val="0"/>
                        </a:spcAft>
                      </a:pPr>
                      <a:r>
                        <a:rPr lang="zh-CN" sz="1700" b="0">
                          <a:effectLst/>
                        </a:rPr>
                        <a:t>技术人员</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a:effectLst/>
                        </a:rPr>
                        <a:t>解决方案</a:t>
                      </a:r>
                      <a:endParaRPr lang="zh-CN" sz="2200" b="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c>
                  <a:txBody>
                    <a:bodyPr/>
                    <a:lstStyle/>
                    <a:p>
                      <a:pPr>
                        <a:spcAft>
                          <a:spcPts val="0"/>
                        </a:spcAft>
                      </a:pPr>
                      <a:r>
                        <a:rPr lang="zh-CN" sz="1700" b="0" dirty="0">
                          <a:effectLst/>
                        </a:rPr>
                        <a:t>讨论解决方案的可行性</a:t>
                      </a:r>
                      <a:endParaRPr lang="zh-CN" sz="2200" b="0" dirty="0">
                        <a:effectLst/>
                        <a:latin typeface="宋体" panose="02010600030101010101" pitchFamily="2" charset="-122"/>
                        <a:ea typeface="宋体" panose="02010600030101010101" pitchFamily="2" charset="-122"/>
                        <a:cs typeface="宋体" panose="02010600030101010101" pitchFamily="2" charset="-122"/>
                      </a:endParaRPr>
                    </a:p>
                  </a:txBody>
                  <a:tcPr marL="127389" marR="127389" marT="0"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访谈</a:t>
            </a:r>
            <a:r>
              <a:rPr lang="zh-CN" altLang="en-US" sz="2200" b="1" dirty="0" smtClean="0">
                <a:latin typeface="宋体" panose="02010600030101010101" pitchFamily="2" charset="-122"/>
                <a:ea typeface="宋体" panose="02010600030101010101" pitchFamily="2" charset="-122"/>
              </a:rPr>
              <a:t>开始和结束</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开始</a:t>
            </a:r>
            <a:r>
              <a:rPr lang="zh-CN" altLang="zh-CN" sz="2200" b="1" dirty="0">
                <a:latin typeface="宋体" panose="02010600030101010101" pitchFamily="2" charset="-122"/>
                <a:ea typeface="宋体" panose="02010600030101010101" pitchFamily="2" charset="-122"/>
              </a:rPr>
              <a:t>访谈</a:t>
            </a:r>
            <a:r>
              <a:rPr lang="zh-CN" altLang="zh-CN" sz="2200" b="1" dirty="0" smtClean="0">
                <a:latin typeface="宋体" panose="02010600030101010101" pitchFamily="2" charset="-122"/>
                <a:ea typeface="宋体" panose="02010600030101010101" pitchFamily="2" charset="-122"/>
              </a:rPr>
              <a:t>时</a:t>
            </a:r>
            <a:endParaRPr lang="en-US" altLang="zh-CN" sz="22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先</a:t>
            </a:r>
            <a:r>
              <a:rPr lang="zh-CN" altLang="zh-CN" sz="2200" b="1" dirty="0">
                <a:latin typeface="宋体" panose="02010600030101010101" pitchFamily="2" charset="-122"/>
                <a:ea typeface="宋体" panose="02010600030101010101" pitchFamily="2" charset="-122"/>
              </a:rPr>
              <a:t>简单介绍</a:t>
            </a:r>
            <a:r>
              <a:rPr lang="zh-CN" altLang="zh-CN" sz="2200" b="1" dirty="0" smtClean="0">
                <a:latin typeface="宋体" panose="02010600030101010101" pitchFamily="2" charset="-122"/>
                <a:ea typeface="宋体" panose="02010600030101010101" pitchFamily="2" charset="-122"/>
              </a:rPr>
              <a:t>自己</a:t>
            </a:r>
            <a:endParaRPr lang="en-US" altLang="zh-CN" sz="22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陈述</a:t>
            </a:r>
            <a:r>
              <a:rPr lang="zh-CN" altLang="zh-CN" sz="2200" b="1" dirty="0">
                <a:latin typeface="宋体" panose="02010600030101010101" pitchFamily="2" charset="-122"/>
                <a:ea typeface="宋体" panose="02010600030101010101" pitchFamily="2" charset="-122"/>
              </a:rPr>
              <a:t>访谈的</a:t>
            </a:r>
            <a:r>
              <a:rPr lang="zh-CN" altLang="zh-CN" sz="2200" b="1" dirty="0" smtClean="0">
                <a:latin typeface="宋体" panose="02010600030101010101" pitchFamily="2" charset="-122"/>
                <a:ea typeface="宋体" panose="02010600030101010101" pitchFamily="2" charset="-122"/>
              </a:rPr>
              <a:t>目的</a:t>
            </a:r>
            <a:endParaRPr lang="en-US" altLang="zh-CN" sz="22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谈谈</a:t>
            </a:r>
            <a:r>
              <a:rPr lang="zh-CN" altLang="zh-CN" sz="2200" b="1" dirty="0">
                <a:latin typeface="宋体" panose="02010600030101010101" pitchFamily="2" charset="-122"/>
                <a:ea typeface="宋体" panose="02010600030101010101" pitchFamily="2" charset="-122"/>
              </a:rPr>
              <a:t>参与访谈者关心的</a:t>
            </a:r>
            <a:r>
              <a:rPr lang="zh-CN" altLang="zh-CN" sz="2200" b="1" dirty="0" smtClean="0">
                <a:latin typeface="宋体" panose="02010600030101010101" pitchFamily="2" charset="-122"/>
                <a:ea typeface="宋体" panose="02010600030101010101" pitchFamily="2" charset="-122"/>
              </a:rPr>
              <a:t>事情</a:t>
            </a:r>
            <a:endParaRPr lang="en-US" altLang="zh-CN" sz="22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说明</a:t>
            </a:r>
            <a:r>
              <a:rPr lang="zh-CN" altLang="zh-CN" sz="2200" b="1" dirty="0">
                <a:latin typeface="宋体" panose="02010600030101010101" pitchFamily="2" charset="-122"/>
                <a:ea typeface="宋体" panose="02010600030101010101" pitchFamily="2" charset="-122"/>
              </a:rPr>
              <a:t>有一些简短的</a:t>
            </a:r>
            <a:r>
              <a:rPr lang="zh-CN" altLang="zh-CN" sz="2200" b="1" dirty="0" smtClean="0">
                <a:solidFill>
                  <a:srgbClr val="FF0000"/>
                </a:solidFill>
                <a:latin typeface="宋体" panose="02010600030101010101" pitchFamily="2" charset="-122"/>
                <a:ea typeface="宋体" panose="02010600030101010101" pitchFamily="2" charset="-122"/>
              </a:rPr>
              <a:t>访谈</a:t>
            </a:r>
            <a:r>
              <a:rPr lang="zh-CN" altLang="en-US" sz="2200" b="1" dirty="0">
                <a:solidFill>
                  <a:srgbClr val="FF0000"/>
                </a:solidFill>
                <a:latin typeface="宋体" panose="02010600030101010101" pitchFamily="2" charset="-122"/>
                <a:ea typeface="宋体" panose="02010600030101010101" pitchFamily="2" charset="-122"/>
              </a:rPr>
              <a:t>纪要</a:t>
            </a:r>
            <a:r>
              <a:rPr lang="zh-CN" altLang="zh-CN" sz="2200" b="1" dirty="0" smtClean="0">
                <a:latin typeface="宋体" panose="02010600030101010101" pitchFamily="2" charset="-122"/>
                <a:ea typeface="宋体" panose="02010600030101010101" pitchFamily="2" charset="-122"/>
              </a:rPr>
              <a:t>，在</a:t>
            </a:r>
            <a:r>
              <a:rPr lang="zh-CN" altLang="zh-CN" sz="2200" b="1" dirty="0">
                <a:latin typeface="宋体" panose="02010600030101010101" pitchFamily="2" charset="-122"/>
                <a:ea typeface="宋体" panose="02010600030101010101" pitchFamily="2" charset="-122"/>
              </a:rPr>
              <a:t>整理后请</a:t>
            </a:r>
            <a:r>
              <a:rPr lang="zh-CN" altLang="zh-CN" sz="2200" b="1" dirty="0">
                <a:solidFill>
                  <a:srgbClr val="FF0000"/>
                </a:solidFill>
                <a:latin typeface="宋体" panose="02010600030101010101" pitchFamily="2" charset="-122"/>
                <a:ea typeface="宋体" panose="02010600030101010101" pitchFamily="2" charset="-122"/>
              </a:rPr>
              <a:t>与会者</a:t>
            </a:r>
            <a:r>
              <a:rPr lang="zh-CN" altLang="zh-CN" sz="2200" b="1" dirty="0" smtClean="0">
                <a:solidFill>
                  <a:srgbClr val="FF0000"/>
                </a:solidFill>
                <a:latin typeface="宋体" panose="02010600030101010101" pitchFamily="2" charset="-122"/>
                <a:ea typeface="宋体" panose="02010600030101010101" pitchFamily="2" charset="-122"/>
              </a:rPr>
              <a:t>审阅</a:t>
            </a:r>
            <a:endParaRPr lang="en-US" altLang="zh-CN" sz="2200" b="1" dirty="0" smtClean="0">
              <a:solidFill>
                <a:srgbClr val="FF0000"/>
              </a:solidFill>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一</a:t>
            </a:r>
            <a:r>
              <a:rPr lang="zh-CN" altLang="zh-CN" sz="2200" b="1" dirty="0">
                <a:latin typeface="宋体" panose="02010600030101010101" pitchFamily="2" charset="-122"/>
                <a:ea typeface="宋体" panose="02010600030101010101" pitchFamily="2" charset="-122"/>
              </a:rPr>
              <a:t>次访谈的时间尽量控制在</a:t>
            </a:r>
            <a:r>
              <a:rPr lang="en-US" altLang="zh-CN" sz="2200" b="1" dirty="0">
                <a:latin typeface="宋体" panose="02010600030101010101" pitchFamily="2" charset="-122"/>
                <a:ea typeface="宋体" panose="02010600030101010101" pitchFamily="2" charset="-122"/>
              </a:rPr>
              <a:t>1</a:t>
            </a:r>
            <a:r>
              <a:rPr lang="zh-CN" altLang="zh-CN" sz="2200" b="1" dirty="0">
                <a:latin typeface="宋体" panose="02010600030101010101" pitchFamily="2" charset="-122"/>
                <a:ea typeface="宋体" panose="02010600030101010101" pitchFamily="2" charset="-122"/>
              </a:rPr>
              <a:t>小时以内，若时间不够可安排中场休息或再次</a:t>
            </a:r>
            <a:r>
              <a:rPr lang="zh-CN" altLang="zh-CN" sz="2200" b="1" dirty="0" smtClean="0">
                <a:latin typeface="宋体" panose="02010600030101010101" pitchFamily="2" charset="-122"/>
                <a:ea typeface="宋体" panose="02010600030101010101" pitchFamily="2" charset="-122"/>
              </a:rPr>
              <a:t>访谈</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访谈</a:t>
            </a:r>
            <a:r>
              <a:rPr lang="zh-CN" altLang="en-US" sz="2200" b="1" dirty="0" smtClean="0">
                <a:latin typeface="宋体" panose="02010600030101010101" pitchFamily="2" charset="-122"/>
                <a:ea typeface="宋体" panose="02010600030101010101" pitchFamily="2" charset="-122"/>
              </a:rPr>
              <a:t>开始和结束</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结束</a:t>
            </a:r>
            <a:r>
              <a:rPr lang="zh-CN" altLang="zh-CN" sz="2200" b="1" dirty="0">
                <a:latin typeface="宋体" panose="02010600030101010101" pitchFamily="2" charset="-122"/>
                <a:ea typeface="宋体" panose="02010600030101010101" pitchFamily="2" charset="-122"/>
              </a:rPr>
              <a:t>会谈</a:t>
            </a:r>
            <a:r>
              <a:rPr lang="zh-CN" altLang="zh-CN" sz="2200" b="1" dirty="0" smtClean="0">
                <a:latin typeface="宋体" panose="02010600030101010101" pitchFamily="2" charset="-122"/>
                <a:ea typeface="宋体" panose="02010600030101010101" pitchFamily="2" charset="-122"/>
              </a:rPr>
              <a:t>时</a:t>
            </a:r>
            <a:endParaRPr lang="en-US" altLang="zh-CN" sz="2200" b="1" dirty="0" smtClean="0">
              <a:latin typeface="宋体" panose="02010600030101010101" pitchFamily="2" charset="-122"/>
              <a:ea typeface="宋体" panose="02010600030101010101" pitchFamily="2" charset="-122"/>
            </a:endParaRPr>
          </a:p>
          <a:p>
            <a:pPr marL="1163638" indent="-35560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简短</a:t>
            </a:r>
            <a:r>
              <a:rPr lang="zh-CN" altLang="zh-CN" sz="2200" b="1" dirty="0" smtClean="0">
                <a:solidFill>
                  <a:srgbClr val="FF0000"/>
                </a:solidFill>
                <a:latin typeface="宋体" panose="02010600030101010101" pitchFamily="2" charset="-122"/>
                <a:ea typeface="宋体" panose="02010600030101010101" pitchFamily="2" charset="-122"/>
              </a:rPr>
              <a:t>总结讨论</a:t>
            </a:r>
            <a:r>
              <a:rPr lang="zh-CN" altLang="zh-CN" sz="2200" b="1" dirty="0">
                <a:solidFill>
                  <a:srgbClr val="FF0000"/>
                </a:solidFill>
                <a:latin typeface="宋体" panose="02010600030101010101" pitchFamily="2" charset="-122"/>
                <a:ea typeface="宋体" panose="02010600030101010101" pitchFamily="2" charset="-122"/>
              </a:rPr>
              <a:t>过的</a:t>
            </a:r>
            <a:r>
              <a:rPr lang="zh-CN" altLang="zh-CN" sz="2200" b="1" dirty="0" smtClean="0">
                <a:solidFill>
                  <a:srgbClr val="FF0000"/>
                </a:solidFill>
                <a:latin typeface="宋体" panose="02010600030101010101" pitchFamily="2" charset="-122"/>
                <a:ea typeface="宋体" panose="02010600030101010101" pitchFamily="2" charset="-122"/>
              </a:rPr>
              <a:t>问题要点</a:t>
            </a:r>
            <a:r>
              <a:rPr lang="zh-CN" altLang="zh-CN" sz="2200" b="1" dirty="0">
                <a:latin typeface="宋体" panose="02010600030101010101" pitchFamily="2" charset="-122"/>
                <a:ea typeface="宋体" panose="02010600030101010101" pitchFamily="2" charset="-122"/>
              </a:rPr>
              <a:t>，并阐明你的理解。这使被访谈者了解到你认真倾听了他们的谈话，同时也提供了一个澄清</a:t>
            </a:r>
            <a:r>
              <a:rPr lang="zh-CN" altLang="zh-CN" sz="2200" b="1" dirty="0" smtClean="0">
                <a:latin typeface="宋体" panose="02010600030101010101" pitchFamily="2" charset="-122"/>
                <a:ea typeface="宋体" panose="02010600030101010101" pitchFamily="2" charset="-122"/>
              </a:rPr>
              <a:t>误解</a:t>
            </a:r>
            <a:r>
              <a:rPr lang="zh-CN" altLang="en-US" sz="2200" b="1" dirty="0" smtClean="0">
                <a:latin typeface="宋体" panose="02010600030101010101" pitchFamily="2" charset="-122"/>
                <a:ea typeface="宋体" panose="02010600030101010101" pitchFamily="2" charset="-122"/>
              </a:rPr>
              <a:t>的</a:t>
            </a:r>
            <a:r>
              <a:rPr lang="zh-CN" altLang="zh-CN" sz="2200" b="1" dirty="0" smtClean="0">
                <a:latin typeface="宋体" panose="02010600030101010101" pitchFamily="2" charset="-122"/>
                <a:ea typeface="宋体" panose="02010600030101010101" pitchFamily="2" charset="-122"/>
              </a:rPr>
              <a:t>机会</a:t>
            </a:r>
            <a:r>
              <a:rPr lang="zh-CN" altLang="zh-CN" sz="2200" b="1" dirty="0">
                <a:latin typeface="宋体" panose="02010600030101010101" pitchFamily="2" charset="-122"/>
                <a:ea typeface="宋体" panose="02010600030101010101" pitchFamily="2" charset="-122"/>
              </a:rPr>
              <a:t>。 </a:t>
            </a:r>
            <a:endParaRPr lang="en-US" altLang="zh-CN" sz="2200" b="1" dirty="0" smtClean="0">
              <a:latin typeface="宋体" panose="02010600030101010101" pitchFamily="2" charset="-122"/>
              <a:ea typeface="宋体" panose="02010600030101010101" pitchFamily="2" charset="-122"/>
            </a:endParaRPr>
          </a:p>
          <a:p>
            <a:pPr marL="1163638" indent="-35560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向</a:t>
            </a:r>
            <a:r>
              <a:rPr lang="zh-CN" altLang="zh-CN" sz="2200" b="1" dirty="0">
                <a:latin typeface="宋体" panose="02010600030101010101" pitchFamily="2" charset="-122"/>
                <a:ea typeface="宋体" panose="02010600030101010101" pitchFamily="2" charset="-122"/>
              </a:rPr>
              <a:t>被访谈</a:t>
            </a:r>
            <a:r>
              <a:rPr lang="zh-CN" altLang="zh-CN" sz="2200" b="1" dirty="0" smtClean="0">
                <a:latin typeface="宋体" panose="02010600030101010101" pitchFamily="2" charset="-122"/>
                <a:ea typeface="宋体" panose="02010600030101010101" pitchFamily="2" charset="-122"/>
              </a:rPr>
              <a:t>者表示感谢</a:t>
            </a:r>
            <a:endParaRPr lang="zh-CN"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需求捕获方法的概览</a:t>
            </a:r>
            <a:endParaRPr lang="zh-CN" altLang="en-US" b="1" smtClean="0">
              <a:latin typeface="黑体" panose="02010609060101010101" pitchFamily="49" charset="-122"/>
              <a:ea typeface="黑体" panose="02010609060101010101" pitchFamily="49" charset="-122"/>
            </a:endParaRPr>
          </a:p>
        </p:txBody>
      </p:sp>
      <p:sp>
        <p:nvSpPr>
          <p:cNvPr id="819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需求捕获可进一步分为</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200" b="1" u="sng" dirty="0" smtClean="0">
                <a:latin typeface="宋体" panose="02010600030101010101" pitchFamily="2" charset="-122"/>
                <a:ea typeface="宋体" panose="02010600030101010101" pitchFamily="2" charset="-122"/>
              </a:rPr>
              <a:t>确定</a:t>
            </a:r>
            <a:r>
              <a:rPr lang="zh-CN" altLang="zh-CN" sz="2200" b="1" u="sng" dirty="0" smtClean="0">
                <a:solidFill>
                  <a:srgbClr val="FF0000"/>
                </a:solidFill>
                <a:latin typeface="宋体" panose="02010600030101010101" pitchFamily="2" charset="-122"/>
                <a:ea typeface="宋体" panose="02010600030101010101" pitchFamily="2" charset="-122"/>
              </a:rPr>
              <a:t>需求源</a:t>
            </a:r>
            <a:r>
              <a:rPr lang="zh-CN" altLang="zh-CN" sz="2200" b="1" dirty="0" smtClean="0">
                <a:latin typeface="宋体" panose="02010600030101010101" pitchFamily="2" charset="-122"/>
                <a:ea typeface="宋体" panose="02010600030101010101" pitchFamily="2" charset="-122"/>
              </a:rPr>
              <a:t>（识别需求的提出人或称之为风险承担者）</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200" b="1" u="sng" dirty="0" smtClean="0">
                <a:latin typeface="宋体" panose="02010600030101010101" pitchFamily="2" charset="-122"/>
                <a:ea typeface="宋体" panose="02010600030101010101" pitchFamily="2" charset="-122"/>
              </a:rPr>
              <a:t>网罗</a:t>
            </a:r>
            <a:r>
              <a:rPr lang="zh-CN" altLang="zh-CN" sz="2200" b="1" u="sng" dirty="0" smtClean="0">
                <a:solidFill>
                  <a:srgbClr val="FF0000"/>
                </a:solidFill>
                <a:latin typeface="宋体" panose="02010600030101010101" pitchFamily="2" charset="-122"/>
                <a:ea typeface="宋体" panose="02010600030101010101" pitchFamily="2" charset="-122"/>
              </a:rPr>
              <a:t>信息</a:t>
            </a:r>
            <a:r>
              <a:rPr lang="zh-CN" altLang="zh-CN" sz="2200" b="1" dirty="0" smtClean="0">
                <a:latin typeface="宋体" panose="02010600030101010101" pitchFamily="2" charset="-122"/>
                <a:ea typeface="宋体" panose="02010600030101010101" pitchFamily="2" charset="-122"/>
              </a:rPr>
              <a:t>（收集各方人员对产品的要求，得到</a:t>
            </a:r>
            <a:r>
              <a:rPr lang="en-US" altLang="zh-CN"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期望列表</a:t>
            </a:r>
            <a:r>
              <a:rPr lang="en-US" altLang="zh-CN"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200" b="1" u="sng" dirty="0" smtClean="0">
                <a:solidFill>
                  <a:srgbClr val="FF0000"/>
                </a:solidFill>
                <a:latin typeface="宋体" panose="02010600030101010101" pitchFamily="2" charset="-122"/>
                <a:ea typeface="宋体" panose="02010600030101010101" pitchFamily="2" charset="-122"/>
              </a:rPr>
              <a:t>整和</a:t>
            </a:r>
            <a:r>
              <a:rPr lang="zh-CN" altLang="zh-CN" sz="2200" b="1" dirty="0" smtClean="0">
                <a:latin typeface="宋体" panose="02010600030101010101" pitchFamily="2" charset="-122"/>
                <a:ea typeface="宋体" panose="02010600030101010101" pitchFamily="2" charset="-122"/>
              </a:rPr>
              <a:t>（反复分析“期望列表”直到前后一致，得到提炼后的文档化的“期望列表”）</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需求</a:t>
            </a:r>
            <a:r>
              <a:rPr lang="zh-CN" altLang="zh-CN" sz="2200" b="1" dirty="0">
                <a:latin typeface="宋体" panose="02010600030101010101" pitchFamily="2" charset="-122"/>
                <a:ea typeface="宋体" panose="02010600030101010101" pitchFamily="2" charset="-122"/>
              </a:rPr>
              <a:t>捕获有</a:t>
            </a:r>
            <a:r>
              <a:rPr lang="zh-CN" altLang="zh-CN" sz="2200" b="1" dirty="0">
                <a:solidFill>
                  <a:srgbClr val="FF0000"/>
                </a:solidFill>
                <a:latin typeface="宋体" panose="02010600030101010101" pitchFamily="2" charset="-122"/>
                <a:ea typeface="宋体" panose="02010600030101010101" pitchFamily="2" charset="-122"/>
              </a:rPr>
              <a:t>多种方法</a:t>
            </a:r>
            <a:r>
              <a:rPr lang="zh-CN" altLang="zh-CN" sz="2200" b="1" dirty="0">
                <a:latin typeface="宋体" panose="02010600030101010101" pitchFamily="2" charset="-122"/>
                <a:ea typeface="宋体" panose="02010600030101010101" pitchFamily="2" charset="-122"/>
              </a:rPr>
              <a:t>，每种方法各有其优缺点，分别有其适用的场合，因此，需求分析人员应该掌握其</a:t>
            </a:r>
            <a:r>
              <a:rPr lang="zh-CN" altLang="zh-CN" sz="2200" b="1" dirty="0">
                <a:solidFill>
                  <a:srgbClr val="FF0000"/>
                </a:solidFill>
                <a:latin typeface="宋体" panose="02010600030101010101" pitchFamily="2" charset="-122"/>
                <a:ea typeface="宋体" panose="02010600030101010101" pitchFamily="2" charset="-122"/>
              </a:rPr>
              <a:t>适用场合及使用要点</a:t>
            </a:r>
            <a:r>
              <a:rPr lang="zh-CN" altLang="zh-CN" sz="2200" b="1" dirty="0">
                <a:latin typeface="宋体" panose="02010600030101010101" pitchFamily="2" charset="-122"/>
                <a:ea typeface="宋体" panose="02010600030101010101" pitchFamily="2" charset="-122"/>
              </a:rPr>
              <a:t>，以便能灵活运用，根据实际情况选择适当的方法。</a:t>
            </a:r>
          </a:p>
          <a:p>
            <a:pPr marL="457200" indent="-457200" eaLnBrk="1" hangingPunct="1">
              <a:lnSpc>
                <a:spcPct val="150000"/>
              </a:lnSpc>
              <a:buSzPct val="70000"/>
              <a:buFont typeface="Wingdings" panose="05000000000000000000" pitchFamily="2" charset="2"/>
              <a:buChar char="l"/>
              <a:defRPr/>
            </a:pPr>
            <a:endParaRPr lang="zh-CN" altLang="en-US" sz="2200" b="1"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4</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引导</a:t>
            </a:r>
            <a:r>
              <a:rPr lang="zh-CN" altLang="zh-CN" sz="2200" b="1" dirty="0">
                <a:latin typeface="宋体" panose="02010600030101010101" pitchFamily="2" charset="-122"/>
                <a:ea typeface="宋体" panose="02010600030101010101" pitchFamily="2" charset="-122"/>
              </a:rPr>
              <a:t>访谈</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在</a:t>
            </a:r>
            <a:r>
              <a:rPr lang="zh-CN" altLang="zh-CN" sz="2200" b="1" dirty="0">
                <a:latin typeface="宋体" panose="02010600030101010101" pitchFamily="2" charset="-122"/>
                <a:ea typeface="宋体" panose="02010600030101010101" pitchFamily="2" charset="-122"/>
              </a:rPr>
              <a:t>访谈过程中，根据话题的类型可分为</a:t>
            </a:r>
            <a:r>
              <a:rPr lang="en-US" altLang="zh-CN" sz="2200" b="1" dirty="0">
                <a:latin typeface="宋体" panose="02010600030101010101" pitchFamily="2" charset="-122"/>
                <a:ea typeface="宋体" panose="02010600030101010101" pitchFamily="2" charset="-122"/>
              </a:rPr>
              <a:t>4</a:t>
            </a:r>
            <a:r>
              <a:rPr lang="zh-CN" altLang="zh-CN" sz="2200" b="1" dirty="0">
                <a:latin typeface="宋体" panose="02010600030101010101" pitchFamily="2" charset="-122"/>
                <a:ea typeface="宋体" panose="02010600030101010101" pitchFamily="2" charset="-122"/>
              </a:rPr>
              <a:t>个</a:t>
            </a:r>
            <a:r>
              <a:rPr lang="zh-CN" altLang="zh-CN" sz="2200" b="1" dirty="0" smtClean="0">
                <a:latin typeface="宋体" panose="02010600030101010101" pitchFamily="2" charset="-122"/>
                <a:ea typeface="宋体" panose="02010600030101010101" pitchFamily="2" charset="-122"/>
              </a:rPr>
              <a:t>阶段</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en-US" altLang="zh-CN" sz="2200" b="1" dirty="0" smtClean="0">
                <a:latin typeface="宋体" panose="02010600030101010101" pitchFamily="2" charset="-122"/>
                <a:ea typeface="宋体" panose="02010600030101010101" pitchFamily="2" charset="-122"/>
              </a:rPr>
              <a:t>3</a:t>
            </a:r>
            <a:r>
              <a:rPr lang="zh-CN" altLang="zh-CN" sz="2200" b="1" dirty="0">
                <a:latin typeface="宋体" panose="02010600030101010101" pitchFamily="2" charset="-122"/>
                <a:ea typeface="宋体" panose="02010600030101010101" pitchFamily="2" charset="-122"/>
              </a:rPr>
              <a:t>种类型的</a:t>
            </a:r>
            <a:r>
              <a:rPr lang="zh-CN" altLang="zh-CN" sz="2200" b="1" dirty="0" smtClean="0">
                <a:latin typeface="宋体" panose="02010600030101010101" pitchFamily="2" charset="-122"/>
                <a:ea typeface="宋体" panose="02010600030101010101" pitchFamily="2" charset="-122"/>
              </a:rPr>
              <a:t>问题：</a:t>
            </a:r>
            <a:endParaRPr lang="en-US" altLang="zh-CN" sz="22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封闭式</a:t>
            </a:r>
            <a:r>
              <a:rPr lang="zh-CN" altLang="zh-CN" sz="2000" b="1" dirty="0">
                <a:latin typeface="宋体" panose="02010600030101010101" pitchFamily="2" charset="-122"/>
                <a:ea typeface="宋体" panose="02010600030101010101" pitchFamily="2" charset="-122"/>
              </a:rPr>
              <a:t>问题（判断题</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半封闭</a:t>
            </a:r>
            <a:r>
              <a:rPr lang="zh-CN" altLang="zh-CN" sz="2000" b="1" dirty="0">
                <a:latin typeface="宋体" panose="02010600030101010101" pitchFamily="2" charset="-122"/>
                <a:ea typeface="宋体" panose="02010600030101010101" pitchFamily="2" charset="-122"/>
              </a:rPr>
              <a:t>式问题（选择题</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1081088"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开放式</a:t>
            </a:r>
            <a:r>
              <a:rPr lang="zh-CN" altLang="zh-CN" sz="2000" b="1" dirty="0">
                <a:latin typeface="宋体" panose="02010600030101010101" pitchFamily="2" charset="-122"/>
                <a:ea typeface="宋体" panose="02010600030101010101" pitchFamily="2" charset="-122"/>
              </a:rPr>
              <a:t>问题（简答题</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250825" y="2420938"/>
          <a:ext cx="8464550" cy="1828800"/>
        </p:xfrm>
        <a:graphic>
          <a:graphicData uri="http://schemas.openxmlformats.org/drawingml/2006/table">
            <a:tbl>
              <a:tblPr firstRow="1" firstCol="1" bandRow="1">
                <a:tableStyleId>{5C22544A-7EE6-4342-B048-85BDC9FD1C3A}</a:tableStyleId>
              </a:tblPr>
              <a:tblGrid>
                <a:gridCol w="1796805"/>
                <a:gridCol w="2112661"/>
                <a:gridCol w="1829583"/>
                <a:gridCol w="2725501"/>
              </a:tblGrid>
              <a:tr h="0">
                <a:tc gridSpan="4">
                  <a:txBody>
                    <a:bodyPr/>
                    <a:lstStyle/>
                    <a:p>
                      <a:pPr algn="ctr">
                        <a:spcAft>
                          <a:spcPts val="0"/>
                        </a:spcAft>
                      </a:pPr>
                      <a:r>
                        <a:rPr lang="zh-CN" sz="2000">
                          <a:effectLst/>
                        </a:rPr>
                        <a:t>表</a:t>
                      </a:r>
                      <a:r>
                        <a:rPr lang="en-US" sz="2000">
                          <a:effectLst/>
                        </a:rPr>
                        <a:t>4-2</a:t>
                      </a:r>
                      <a:r>
                        <a:rPr lang="zh-CN" sz="2000">
                          <a:effectLst/>
                        </a:rPr>
                        <a:t>用户访谈的时间安排</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algn="ctr">
                        <a:spcAft>
                          <a:spcPts val="0"/>
                        </a:spcAft>
                      </a:pPr>
                      <a:r>
                        <a:rPr lang="zh-CN" sz="2000">
                          <a:effectLst/>
                        </a:rPr>
                        <a:t>阶段</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lgn="ctr">
                        <a:spcAft>
                          <a:spcPts val="0"/>
                        </a:spcAft>
                      </a:pPr>
                      <a:r>
                        <a:rPr lang="zh-CN" sz="2000">
                          <a:effectLst/>
                        </a:rPr>
                        <a:t>任务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lgn="ctr">
                        <a:spcAft>
                          <a:spcPts val="0"/>
                        </a:spcAft>
                      </a:pPr>
                      <a:r>
                        <a:rPr lang="zh-CN" sz="2000">
                          <a:effectLst/>
                        </a:rPr>
                        <a:t>占用时间</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lgn="ctr">
                        <a:spcAft>
                          <a:spcPts val="0"/>
                        </a:spcAft>
                      </a:pPr>
                      <a:r>
                        <a:rPr lang="zh-CN" sz="2000">
                          <a:effectLst/>
                        </a:rPr>
                        <a:t>备注</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r>
              <a:tr h="0">
                <a:tc>
                  <a:txBody>
                    <a:bodyPr/>
                    <a:lstStyle/>
                    <a:p>
                      <a:pPr>
                        <a:spcAft>
                          <a:spcPts val="0"/>
                        </a:spcAft>
                      </a:pPr>
                      <a:r>
                        <a:rPr lang="zh-CN" sz="2000">
                          <a:effectLst/>
                        </a:rPr>
                        <a:t>开场白</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陈述预先的理解</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en-US" sz="2000">
                          <a:effectLst/>
                        </a:rPr>
                        <a:t>5</a:t>
                      </a:r>
                      <a:r>
                        <a:rPr lang="zh-CN" sz="2000">
                          <a:effectLst/>
                        </a:rPr>
                        <a:t>～</a:t>
                      </a:r>
                      <a:r>
                        <a:rPr lang="en-US" sz="2000">
                          <a:effectLst/>
                        </a:rPr>
                        <a:t>15</a:t>
                      </a:r>
                      <a:r>
                        <a:rPr lang="zh-CN" sz="2000">
                          <a:effectLst/>
                        </a:rPr>
                        <a:t>分钟</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聚焦访谈的话题</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r>
              <a:tr h="0">
                <a:tc>
                  <a:txBody>
                    <a:bodyPr/>
                    <a:lstStyle/>
                    <a:p>
                      <a:pPr>
                        <a:spcAft>
                          <a:spcPts val="0"/>
                        </a:spcAft>
                      </a:pPr>
                      <a:r>
                        <a:rPr lang="zh-CN" sz="2000">
                          <a:effectLst/>
                        </a:rPr>
                        <a:t>计划问题</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寻求问题的答案</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en-US" sz="2000">
                          <a:effectLst/>
                        </a:rPr>
                        <a:t>25</a:t>
                      </a:r>
                      <a:r>
                        <a:rPr lang="zh-CN" sz="2000">
                          <a:effectLst/>
                        </a:rPr>
                        <a:t>～</a:t>
                      </a:r>
                      <a:r>
                        <a:rPr lang="en-US" sz="2000">
                          <a:effectLst/>
                        </a:rPr>
                        <a:t>30</a:t>
                      </a:r>
                      <a:r>
                        <a:rPr lang="zh-CN" sz="2000">
                          <a:effectLst/>
                        </a:rPr>
                        <a:t>分钟</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主题工作</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r>
              <a:tr h="0">
                <a:tc>
                  <a:txBody>
                    <a:bodyPr/>
                    <a:lstStyle/>
                    <a:p>
                      <a:pPr>
                        <a:spcAft>
                          <a:spcPts val="0"/>
                        </a:spcAft>
                      </a:pPr>
                      <a:r>
                        <a:rPr lang="zh-CN" sz="2000">
                          <a:effectLst/>
                        </a:rPr>
                        <a:t>即兴问题</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扩大需求信息量</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en-US" sz="2000">
                          <a:effectLst/>
                        </a:rPr>
                        <a:t>20</a:t>
                      </a:r>
                      <a:r>
                        <a:rPr lang="zh-CN" sz="2000">
                          <a:effectLst/>
                        </a:rPr>
                        <a:t>～</a:t>
                      </a:r>
                      <a:r>
                        <a:rPr lang="en-US" sz="2000">
                          <a:effectLst/>
                        </a:rPr>
                        <a:t>30</a:t>
                      </a:r>
                      <a:r>
                        <a:rPr lang="zh-CN" sz="2000">
                          <a:effectLst/>
                        </a:rPr>
                        <a:t>分钟</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不宜过度扩展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r>
              <a:tr h="0">
                <a:tc>
                  <a:txBody>
                    <a:bodyPr/>
                    <a:lstStyle/>
                    <a:p>
                      <a:pPr>
                        <a:spcAft>
                          <a:spcPts val="0"/>
                        </a:spcAft>
                      </a:pPr>
                      <a:r>
                        <a:rPr lang="zh-CN" sz="2000">
                          <a:effectLst/>
                        </a:rPr>
                        <a:t>总结</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a:effectLst/>
                        </a:rPr>
                        <a:t>总结访谈内容</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en-US" sz="2000">
                          <a:effectLst/>
                        </a:rPr>
                        <a:t>5</a:t>
                      </a:r>
                      <a:r>
                        <a:rPr lang="zh-CN" sz="2000">
                          <a:effectLst/>
                        </a:rPr>
                        <a:t>～</a:t>
                      </a:r>
                      <a:r>
                        <a:rPr lang="en-US" sz="2000">
                          <a:effectLst/>
                        </a:rPr>
                        <a:t>10</a:t>
                      </a:r>
                      <a:r>
                        <a:rPr lang="zh-CN" sz="2000">
                          <a:effectLst/>
                        </a:rPr>
                        <a:t>分钟</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c>
                  <a:txBody>
                    <a:bodyPr/>
                    <a:lstStyle/>
                    <a:p>
                      <a:pPr>
                        <a:spcAft>
                          <a:spcPts val="0"/>
                        </a:spcAft>
                      </a:pPr>
                      <a:r>
                        <a:rPr lang="zh-CN" sz="2000" dirty="0">
                          <a:effectLst/>
                        </a:rPr>
                        <a:t>访谈者向被访谈者陈述</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6" marR="68586" marT="0" marB="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4</a:t>
            </a:r>
            <a:r>
              <a:rPr lang="zh-CN" altLang="en-US"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引导</a:t>
            </a:r>
            <a:r>
              <a:rPr lang="zh-CN" altLang="zh-CN" sz="2200" b="1" dirty="0">
                <a:latin typeface="宋体" panose="02010600030101010101" pitchFamily="2" charset="-122"/>
                <a:ea typeface="宋体" panose="02010600030101010101" pitchFamily="2" charset="-122"/>
              </a:rPr>
              <a:t>访谈</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提问</a:t>
            </a:r>
            <a:r>
              <a:rPr lang="zh-CN" altLang="zh-CN" sz="2200" b="1" dirty="0">
                <a:latin typeface="宋体" panose="02010600030101010101" pitchFamily="2" charset="-122"/>
                <a:ea typeface="宋体" panose="02010600030101010101" pitchFamily="2" charset="-122"/>
              </a:rPr>
              <a:t>的</a:t>
            </a:r>
            <a:r>
              <a:rPr lang="zh-CN" altLang="zh-CN" sz="2200" b="1" dirty="0" smtClean="0">
                <a:latin typeface="宋体" panose="02010600030101010101" pitchFamily="2" charset="-122"/>
                <a:ea typeface="宋体" panose="02010600030101010101" pitchFamily="2" charset="-122"/>
              </a:rPr>
              <a:t>技巧</a:t>
            </a:r>
            <a:endParaRPr lang="en-US" altLang="zh-CN" sz="22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200" b="1" dirty="0" smtClean="0">
                <a:latin typeface="宋体" panose="02010600030101010101" pitchFamily="2" charset="-122"/>
                <a:ea typeface="宋体" panose="02010600030101010101" pitchFamily="2" charset="-122"/>
              </a:rPr>
              <a:t>注意</a:t>
            </a:r>
            <a:r>
              <a:rPr lang="zh-CN" altLang="zh-CN" sz="2200" b="1" dirty="0">
                <a:latin typeface="宋体" panose="02010600030101010101" pitchFamily="2" charset="-122"/>
                <a:ea typeface="宋体" panose="02010600030101010101" pitchFamily="2" charset="-122"/>
              </a:rPr>
              <a:t>问题的先后层次</a:t>
            </a:r>
            <a:r>
              <a:rPr lang="zh-CN" altLang="zh-CN" sz="2200" b="1" dirty="0" smtClean="0">
                <a:latin typeface="宋体" panose="02010600030101010101" pitchFamily="2" charset="-122"/>
                <a:ea typeface="宋体" panose="02010600030101010101" pitchFamily="2" charset="-122"/>
              </a:rPr>
              <a:t>，从</a:t>
            </a:r>
            <a:r>
              <a:rPr lang="zh-CN" altLang="zh-CN" sz="2200" b="1" dirty="0">
                <a:latin typeface="宋体" panose="02010600030101010101" pitchFamily="2" charset="-122"/>
                <a:ea typeface="宋体" panose="02010600030101010101" pitchFamily="2" charset="-122"/>
              </a:rPr>
              <a:t>简单到复杂，围绕对方的工作层层深入，切忌让对方侃侃其</a:t>
            </a:r>
            <a:r>
              <a:rPr lang="zh-CN" altLang="zh-CN" sz="2200" b="1" dirty="0" smtClean="0">
                <a:latin typeface="宋体" panose="02010600030101010101" pitchFamily="2" charset="-122"/>
                <a:ea typeface="宋体" panose="02010600030101010101" pitchFamily="2" charset="-122"/>
              </a:rPr>
              <a:t>谈。</a:t>
            </a:r>
            <a:endParaRPr lang="en-US" altLang="zh-CN" sz="22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200" b="1" dirty="0" smtClean="0">
                <a:latin typeface="宋体" panose="02010600030101010101" pitchFamily="2" charset="-122"/>
                <a:ea typeface="宋体" panose="02010600030101010101" pitchFamily="2" charset="-122"/>
              </a:rPr>
              <a:t>提出</a:t>
            </a:r>
            <a:r>
              <a:rPr lang="zh-CN" altLang="zh-CN" sz="2200" b="1" dirty="0">
                <a:latin typeface="宋体" panose="02010600030101010101" pitchFamily="2" charset="-122"/>
                <a:ea typeface="宋体" panose="02010600030101010101" pitchFamily="2" charset="-122"/>
              </a:rPr>
              <a:t>的问题最好比较具体，易于回答。切忌问题太大，让被访谈者无从回答</a:t>
            </a:r>
            <a:r>
              <a:rPr lang="zh-CN" altLang="zh-CN" sz="2200" b="1" dirty="0" smtClean="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200" b="1" dirty="0" smtClean="0">
                <a:latin typeface="宋体" panose="02010600030101010101" pitchFamily="2" charset="-122"/>
                <a:ea typeface="宋体" panose="02010600030101010101" pitchFamily="2" charset="-122"/>
              </a:rPr>
              <a:t>访谈</a:t>
            </a:r>
            <a:r>
              <a:rPr lang="zh-CN" altLang="zh-CN" sz="2200" b="1" dirty="0">
                <a:latin typeface="宋体" panose="02010600030101010101" pitchFamily="2" charset="-122"/>
                <a:ea typeface="宋体" panose="02010600030101010101" pitchFamily="2" charset="-122"/>
              </a:rPr>
              <a:t>都是围绕业务流程与改善点进行和展开的</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200" b="1" dirty="0" smtClean="0">
                <a:latin typeface="宋体" panose="02010600030101010101" pitchFamily="2" charset="-122"/>
                <a:ea typeface="宋体" panose="02010600030101010101" pitchFamily="2" charset="-122"/>
              </a:rPr>
              <a:t>访谈</a:t>
            </a:r>
            <a:r>
              <a:rPr lang="zh-CN" altLang="zh-CN" sz="2200" b="1" dirty="0">
                <a:latin typeface="宋体" panose="02010600030101010101" pitchFamily="2" charset="-122"/>
                <a:ea typeface="宋体" panose="02010600030101010101" pitchFamily="2" charset="-122"/>
              </a:rPr>
              <a:t>涉及的各个问题均有一定的联系，这就要求访谈人员在访谈过程中能够很好的承上启下。</a:t>
            </a: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4</a:t>
            </a:r>
            <a:r>
              <a:rPr lang="zh-CN" altLang="en-US"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引导</a:t>
            </a:r>
            <a:r>
              <a:rPr lang="zh-CN" altLang="zh-CN" sz="2200" b="1" dirty="0">
                <a:latin typeface="宋体" panose="02010600030101010101" pitchFamily="2" charset="-122"/>
                <a:ea typeface="宋体" panose="02010600030101010101" pitchFamily="2" charset="-122"/>
              </a:rPr>
              <a:t>访谈</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访谈</a:t>
            </a:r>
            <a:r>
              <a:rPr lang="zh-CN" altLang="zh-CN" sz="2200" b="1" dirty="0">
                <a:latin typeface="宋体" panose="02010600030101010101" pitchFamily="2" charset="-122"/>
                <a:ea typeface="宋体" panose="02010600030101010101" pitchFamily="2" charset="-122"/>
              </a:rPr>
              <a:t>过程中要避免干扰访谈的不良体态</a:t>
            </a:r>
            <a:r>
              <a:rPr lang="zh-CN" altLang="zh-CN" sz="2200" b="1" dirty="0" smtClean="0">
                <a:latin typeface="宋体" panose="02010600030101010101" pitchFamily="2" charset="-122"/>
                <a:ea typeface="宋体" panose="02010600030101010101" pitchFamily="2" charset="-122"/>
              </a:rPr>
              <a:t>暗示</a:t>
            </a:r>
            <a:endParaRPr lang="en-US" altLang="zh-CN" sz="22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000" b="1" dirty="0" smtClean="0">
                <a:latin typeface="宋体" panose="02010600030101010101" pitchFamily="2" charset="-122"/>
                <a:ea typeface="宋体" panose="02010600030101010101" pitchFamily="2" charset="-122"/>
              </a:rPr>
              <a:t>如果</a:t>
            </a:r>
            <a:r>
              <a:rPr lang="zh-CN" altLang="zh-CN" sz="2000" b="1" dirty="0" smtClean="0">
                <a:solidFill>
                  <a:srgbClr val="FF0000"/>
                </a:solidFill>
                <a:latin typeface="宋体" panose="02010600030101010101" pitchFamily="2" charset="-122"/>
                <a:ea typeface="宋体" panose="02010600030101010101" pitchFamily="2" charset="-122"/>
              </a:rPr>
              <a:t>眼神</a:t>
            </a:r>
            <a:r>
              <a:rPr lang="zh-CN" altLang="zh-CN" sz="2000" b="1" dirty="0">
                <a:latin typeface="宋体" panose="02010600030101010101" pitchFamily="2" charset="-122"/>
                <a:ea typeface="宋体" panose="02010600030101010101" pitchFamily="2" charset="-122"/>
              </a:rPr>
              <a:t>没有看着被访谈者，被访谈者可能感觉不受</a:t>
            </a:r>
            <a:r>
              <a:rPr lang="zh-CN" altLang="zh-CN" sz="2000" b="1" dirty="0" smtClean="0">
                <a:latin typeface="宋体" panose="02010600030101010101" pitchFamily="2" charset="-122"/>
                <a:ea typeface="宋体" panose="02010600030101010101" pitchFamily="2" charset="-122"/>
              </a:rPr>
              <a:t>尊重</a:t>
            </a:r>
            <a:endParaRPr lang="en-US" altLang="zh-CN" sz="2000" b="1" dirty="0" smtClean="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000" b="1" dirty="0" smtClean="0">
                <a:latin typeface="宋体" panose="02010600030101010101" pitchFamily="2" charset="-122"/>
                <a:ea typeface="宋体" panose="02010600030101010101" pitchFamily="2" charset="-122"/>
              </a:rPr>
              <a:t>如果经常</a:t>
            </a:r>
            <a:r>
              <a:rPr lang="zh-CN" altLang="zh-CN" sz="2000" b="1" dirty="0">
                <a:solidFill>
                  <a:srgbClr val="FF0000"/>
                </a:solidFill>
                <a:latin typeface="宋体" panose="02010600030101010101" pitchFamily="2" charset="-122"/>
                <a:ea typeface="宋体" panose="02010600030101010101" pitchFamily="2" charset="-122"/>
              </a:rPr>
              <a:t>看表</a:t>
            </a:r>
            <a:r>
              <a:rPr lang="zh-CN" altLang="zh-CN" sz="2000" b="1" dirty="0">
                <a:latin typeface="宋体" panose="02010600030101010101" pitchFamily="2" charset="-122"/>
                <a:ea typeface="宋体" panose="02010600030101010101" pitchFamily="2" charset="-122"/>
              </a:rPr>
              <a:t>，客户可能认为你还有别的事情，从而简单回答相关问题，</a:t>
            </a:r>
            <a:r>
              <a:rPr lang="zh-CN" altLang="zh-CN" sz="2000" b="1" dirty="0" smtClean="0">
                <a:latin typeface="宋体" panose="02010600030101010101" pitchFamily="2" charset="-122"/>
                <a:ea typeface="宋体" panose="02010600030101010101" pitchFamily="2" charset="-122"/>
              </a:rPr>
              <a:t>草草了事</a:t>
            </a:r>
            <a:endParaRPr lang="en-US" altLang="zh-CN" sz="2000" b="1" dirty="0" smtClean="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000" b="1" dirty="0" smtClean="0">
                <a:latin typeface="宋体" panose="02010600030101010101" pitchFamily="2" charset="-122"/>
                <a:ea typeface="宋体" panose="02010600030101010101" pitchFamily="2" charset="-122"/>
              </a:rPr>
              <a:t>如果经常</a:t>
            </a:r>
            <a:r>
              <a:rPr lang="zh-CN" altLang="zh-CN" sz="2000" b="1" dirty="0">
                <a:solidFill>
                  <a:srgbClr val="FF0000"/>
                </a:solidFill>
                <a:latin typeface="宋体" panose="02010600030101010101" pitchFamily="2" charset="-122"/>
                <a:ea typeface="宋体" panose="02010600030101010101" pitchFamily="2" charset="-122"/>
              </a:rPr>
              <a:t>打断客户</a:t>
            </a:r>
            <a:r>
              <a:rPr lang="zh-CN" altLang="zh-CN" sz="2000" b="1" dirty="0">
                <a:latin typeface="宋体" panose="02010600030101010101" pitchFamily="2" charset="-122"/>
                <a:ea typeface="宋体" panose="02010600030101010101" pitchFamily="2" charset="-122"/>
              </a:rPr>
              <a:t>，客户会感觉到你并不在意他的</a:t>
            </a:r>
            <a:r>
              <a:rPr lang="zh-CN" altLang="zh-CN" sz="2000" b="1" dirty="0" smtClean="0">
                <a:latin typeface="宋体" panose="02010600030101010101" pitchFamily="2" charset="-122"/>
                <a:ea typeface="宋体" panose="02010600030101010101" pitchFamily="2" charset="-122"/>
              </a:rPr>
              <a:t>回答</a:t>
            </a:r>
            <a:endParaRPr lang="en-US" altLang="zh-CN" sz="20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000" b="1" dirty="0" smtClean="0">
                <a:latin typeface="宋体" panose="02010600030101010101" pitchFamily="2" charset="-122"/>
                <a:ea typeface="宋体" panose="02010600030101010101" pitchFamily="2" charset="-122"/>
              </a:rPr>
              <a:t>访谈</a:t>
            </a:r>
            <a:r>
              <a:rPr lang="zh-CN" altLang="zh-CN" sz="2000" b="1" dirty="0">
                <a:latin typeface="宋体" panose="02010600030101010101" pitchFamily="2" charset="-122"/>
                <a:ea typeface="宋体" panose="02010600030101010101" pitchFamily="2" charset="-122"/>
              </a:rPr>
              <a:t>者在访谈过程中也要</a:t>
            </a:r>
            <a:r>
              <a:rPr lang="zh-CN" altLang="zh-CN" sz="2000" b="1" dirty="0">
                <a:solidFill>
                  <a:srgbClr val="FF0000"/>
                </a:solidFill>
                <a:latin typeface="宋体" panose="02010600030101010101" pitchFamily="2" charset="-122"/>
                <a:ea typeface="宋体" panose="02010600030101010101" pitchFamily="2" charset="-122"/>
              </a:rPr>
              <a:t>注意客户的体态</a:t>
            </a:r>
            <a:r>
              <a:rPr lang="zh-CN" altLang="zh-CN" sz="2000" b="1" dirty="0" smtClean="0">
                <a:solidFill>
                  <a:srgbClr val="FF0000"/>
                </a:solidFill>
                <a:latin typeface="宋体" panose="02010600030101010101" pitchFamily="2" charset="-122"/>
                <a:ea typeface="宋体" panose="02010600030101010101" pitchFamily="2" charset="-122"/>
              </a:rPr>
              <a:t>语言</a:t>
            </a:r>
            <a:endParaRPr lang="en-US" altLang="zh-CN" sz="2000" b="1" dirty="0">
              <a:solidFill>
                <a:srgbClr val="FF0000"/>
              </a:solidFill>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u"/>
              <a:defRPr/>
            </a:pPr>
            <a:r>
              <a:rPr lang="zh-CN" altLang="zh-CN" sz="2000" b="1" dirty="0" smtClean="0">
                <a:latin typeface="宋体" panose="02010600030101010101" pitchFamily="2" charset="-122"/>
                <a:ea typeface="宋体" panose="02010600030101010101" pitchFamily="2" charset="-122"/>
              </a:rPr>
              <a:t>回答</a:t>
            </a:r>
            <a:r>
              <a:rPr lang="zh-CN" altLang="zh-CN" sz="2000" b="1" dirty="0">
                <a:latin typeface="宋体" panose="02010600030101010101" pitchFamily="2" charset="-122"/>
                <a:ea typeface="宋体" panose="02010600030101010101" pitchFamily="2" charset="-122"/>
              </a:rPr>
              <a:t>问题时，如果</a:t>
            </a:r>
            <a:r>
              <a:rPr lang="zh-CN" altLang="zh-CN" sz="2000" b="1" dirty="0">
                <a:solidFill>
                  <a:srgbClr val="FF0000"/>
                </a:solidFill>
                <a:latin typeface="宋体" panose="02010600030101010101" pitchFamily="2" charset="-122"/>
                <a:ea typeface="宋体" panose="02010600030101010101" pitchFamily="2" charset="-122"/>
              </a:rPr>
              <a:t>眼珠向左上方</a:t>
            </a:r>
            <a:r>
              <a:rPr lang="zh-CN" altLang="zh-CN" sz="2000" b="1" dirty="0">
                <a:latin typeface="宋体" panose="02010600030101010101" pitchFamily="2" charset="-122"/>
                <a:ea typeface="宋体" panose="02010600030101010101" pitchFamily="2" charset="-122"/>
              </a:rPr>
              <a:t>转动，说明客户可能在回忆，内容的</a:t>
            </a:r>
            <a:r>
              <a:rPr lang="zh-CN" altLang="zh-CN" sz="2000" b="1" dirty="0">
                <a:solidFill>
                  <a:srgbClr val="FF0000"/>
                </a:solidFill>
                <a:latin typeface="宋体" panose="02010600030101010101" pitchFamily="2" charset="-122"/>
                <a:ea typeface="宋体" panose="02010600030101010101" pitchFamily="2" charset="-122"/>
              </a:rPr>
              <a:t>可信度较高</a:t>
            </a:r>
            <a:r>
              <a:rPr lang="zh-CN" altLang="zh-CN" sz="2000" b="1" dirty="0">
                <a:latin typeface="宋体" panose="02010600030101010101" pitchFamily="2" charset="-122"/>
                <a:ea typeface="宋体" panose="02010600030101010101" pitchFamily="2" charset="-122"/>
              </a:rPr>
              <a:t>；如果</a:t>
            </a:r>
            <a:r>
              <a:rPr lang="zh-CN" altLang="zh-CN" sz="2000" b="1" dirty="0">
                <a:solidFill>
                  <a:srgbClr val="FF0000"/>
                </a:solidFill>
                <a:latin typeface="宋体" panose="02010600030101010101" pitchFamily="2" charset="-122"/>
                <a:ea typeface="宋体" panose="02010600030101010101" pitchFamily="2" charset="-122"/>
              </a:rPr>
              <a:t>眼珠向右上方</a:t>
            </a:r>
            <a:r>
              <a:rPr lang="zh-CN" altLang="zh-CN" sz="2000" b="1" dirty="0">
                <a:latin typeface="宋体" panose="02010600030101010101" pitchFamily="2" charset="-122"/>
                <a:ea typeface="宋体" panose="02010600030101010101" pitchFamily="2" charset="-122"/>
              </a:rPr>
              <a:t>转动，说明客户可能在创造，</a:t>
            </a:r>
            <a:r>
              <a:rPr lang="zh-CN" altLang="zh-CN" sz="2000" b="1" dirty="0">
                <a:solidFill>
                  <a:srgbClr val="FF0000"/>
                </a:solidFill>
                <a:latin typeface="宋体" panose="02010600030101010101" pitchFamily="2" charset="-122"/>
                <a:ea typeface="宋体" panose="02010600030101010101" pitchFamily="2" charset="-122"/>
              </a:rPr>
              <a:t>内容的可信度有待</a:t>
            </a:r>
            <a:r>
              <a:rPr lang="zh-CN" altLang="zh-CN" sz="2000" b="1" dirty="0" smtClean="0">
                <a:solidFill>
                  <a:srgbClr val="FF0000"/>
                </a:solidFill>
                <a:latin typeface="宋体" panose="02010600030101010101" pitchFamily="2" charset="-122"/>
                <a:ea typeface="宋体" panose="02010600030101010101" pitchFamily="2" charset="-122"/>
              </a:rPr>
              <a:t>确认</a:t>
            </a:r>
            <a:endParaRPr lang="zh-CN"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4</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引导</a:t>
            </a:r>
            <a:r>
              <a:rPr lang="zh-CN" altLang="zh-CN" sz="2200" b="1" dirty="0">
                <a:latin typeface="宋体" panose="02010600030101010101" pitchFamily="2" charset="-122"/>
                <a:ea typeface="宋体" panose="02010600030101010101" pitchFamily="2" charset="-122"/>
              </a:rPr>
              <a:t>访谈</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访谈</a:t>
            </a:r>
            <a:r>
              <a:rPr lang="zh-CN" altLang="zh-CN" sz="2200" b="1" dirty="0">
                <a:solidFill>
                  <a:srgbClr val="FF0000"/>
                </a:solidFill>
                <a:latin typeface="宋体" panose="02010600030101010101" pitchFamily="2" charset="-122"/>
                <a:ea typeface="宋体" panose="02010600030101010101" pitchFamily="2" charset="-122"/>
              </a:rPr>
              <a:t>要抓住</a:t>
            </a:r>
            <a:r>
              <a:rPr lang="zh-CN" altLang="zh-CN" sz="2200" b="1" dirty="0" smtClean="0">
                <a:solidFill>
                  <a:srgbClr val="FF0000"/>
                </a:solidFill>
                <a:latin typeface="宋体" panose="02010600030101010101" pitchFamily="2" charset="-122"/>
                <a:ea typeface="宋体" panose="02010600030101010101" pitchFamily="2" charset="-122"/>
              </a:rPr>
              <a:t>细节</a:t>
            </a:r>
            <a:r>
              <a:rPr lang="zh-CN" altLang="en-US" sz="2200" b="1" dirty="0" smtClean="0">
                <a:solidFill>
                  <a:srgbClr val="FF0000"/>
                </a:solidFill>
                <a:latin typeface="宋体" panose="02010600030101010101" pitchFamily="2" charset="-122"/>
                <a:ea typeface="宋体" panose="02010600030101010101" pitchFamily="2" charset="-122"/>
              </a:rPr>
              <a:t>：“</a:t>
            </a:r>
            <a:r>
              <a:rPr lang="en-US" altLang="zh-CN" sz="2200" b="1" dirty="0" smtClean="0">
                <a:solidFill>
                  <a:srgbClr val="FF0000"/>
                </a:solidFill>
                <a:latin typeface="宋体" panose="02010600030101010101" pitchFamily="2" charset="-122"/>
                <a:ea typeface="宋体" panose="02010600030101010101" pitchFamily="2" charset="-122"/>
              </a:rPr>
              <a:t>4W1H</a:t>
            </a:r>
            <a:r>
              <a:rPr lang="zh-CN" altLang="en-US" sz="2200" b="1" dirty="0" smtClean="0">
                <a:solidFill>
                  <a:srgbClr val="FF0000"/>
                </a:solidFill>
                <a:latin typeface="宋体" panose="02010600030101010101" pitchFamily="2" charset="-122"/>
                <a:ea typeface="宋体" panose="02010600030101010101" pitchFamily="2" charset="-122"/>
              </a:rPr>
              <a:t>”</a:t>
            </a:r>
            <a:endParaRPr lang="en-US" altLang="zh-CN" sz="2200" b="1" dirty="0">
              <a:solidFill>
                <a:srgbClr val="FF0000"/>
              </a:solidFill>
              <a:latin typeface="宋体" panose="02010600030101010101" pitchFamily="2" charset="-122"/>
              <a:ea typeface="宋体" panose="02010600030101010101" pitchFamily="2" charset="-122"/>
            </a:endParaRPr>
          </a:p>
          <a:p>
            <a:pPr marL="1255713" indent="-450850" eaLnBrk="1" hangingPunct="1">
              <a:lnSpc>
                <a:spcPct val="150000"/>
              </a:lnSpc>
              <a:buSzPct val="70000"/>
              <a:buFont typeface="Wingdings" panose="05000000000000000000" pitchFamily="2" charset="2"/>
              <a:buChar char="u"/>
              <a:defRPr/>
            </a:pPr>
            <a:r>
              <a:rPr lang="en-US" altLang="zh-CN" sz="2200" b="1" dirty="0" smtClean="0">
                <a:latin typeface="宋体" panose="02010600030101010101" pitchFamily="2" charset="-122"/>
                <a:ea typeface="宋体" panose="02010600030101010101" pitchFamily="2" charset="-122"/>
              </a:rPr>
              <a:t>What</a:t>
            </a:r>
            <a:r>
              <a:rPr lang="zh-CN" altLang="zh-CN" sz="2200" b="1" dirty="0">
                <a:latin typeface="宋体" panose="02010600030101010101" pitchFamily="2" charset="-122"/>
                <a:ea typeface="宋体" panose="02010600030101010101" pitchFamily="2" charset="-122"/>
              </a:rPr>
              <a:t>：业务的内容是</a:t>
            </a:r>
            <a:r>
              <a:rPr lang="zh-CN" altLang="zh-CN" sz="2200" b="1" dirty="0" smtClean="0">
                <a:latin typeface="宋体" panose="02010600030101010101" pitchFamily="2" charset="-122"/>
                <a:ea typeface="宋体" panose="02010600030101010101" pitchFamily="2" charset="-122"/>
              </a:rPr>
              <a:t>什么</a:t>
            </a:r>
            <a:endParaRPr lang="en-US" altLang="zh-CN" sz="2200" b="1" dirty="0" smtClean="0">
              <a:latin typeface="宋体" panose="02010600030101010101" pitchFamily="2" charset="-122"/>
              <a:ea typeface="宋体" panose="02010600030101010101" pitchFamily="2" charset="-122"/>
            </a:endParaRPr>
          </a:p>
          <a:p>
            <a:pPr marL="1255713" indent="-450850" eaLnBrk="1" hangingPunct="1">
              <a:lnSpc>
                <a:spcPct val="150000"/>
              </a:lnSpc>
              <a:buSzPct val="70000"/>
              <a:buFont typeface="Wingdings" panose="05000000000000000000" pitchFamily="2" charset="2"/>
              <a:buChar char="u"/>
              <a:defRPr/>
            </a:pPr>
            <a:r>
              <a:rPr lang="en-US" altLang="zh-CN" sz="2200" b="1" dirty="0" smtClean="0">
                <a:latin typeface="宋体" panose="02010600030101010101" pitchFamily="2" charset="-122"/>
                <a:ea typeface="宋体" panose="02010600030101010101" pitchFamily="2" charset="-122"/>
              </a:rPr>
              <a:t>Who</a:t>
            </a:r>
            <a:r>
              <a:rPr lang="zh-CN" altLang="zh-CN" sz="2200" b="1" dirty="0">
                <a:latin typeface="宋体" panose="02010600030101010101" pitchFamily="2" charset="-122"/>
                <a:ea typeface="宋体" panose="02010600030101010101" pitchFamily="2" charset="-122"/>
              </a:rPr>
              <a:t>：哪些人员会参与业务</a:t>
            </a:r>
            <a:r>
              <a:rPr lang="zh-CN" altLang="zh-CN" sz="2200" b="1" dirty="0" smtClean="0">
                <a:latin typeface="宋体" panose="02010600030101010101" pitchFamily="2" charset="-122"/>
                <a:ea typeface="宋体" panose="02010600030101010101" pitchFamily="2" charset="-122"/>
              </a:rPr>
              <a:t>过程</a:t>
            </a:r>
            <a:endParaRPr lang="en-US" altLang="zh-CN" sz="2200" b="1" dirty="0" smtClean="0">
              <a:latin typeface="宋体" panose="02010600030101010101" pitchFamily="2" charset="-122"/>
              <a:ea typeface="宋体" panose="02010600030101010101" pitchFamily="2" charset="-122"/>
            </a:endParaRPr>
          </a:p>
          <a:p>
            <a:pPr marL="1255713" indent="-450850" eaLnBrk="1" hangingPunct="1">
              <a:lnSpc>
                <a:spcPct val="150000"/>
              </a:lnSpc>
              <a:buSzPct val="70000"/>
              <a:buFont typeface="Wingdings" panose="05000000000000000000" pitchFamily="2" charset="2"/>
              <a:buChar char="u"/>
              <a:defRPr/>
            </a:pPr>
            <a:r>
              <a:rPr lang="en-US" altLang="zh-CN" sz="2200" b="1" dirty="0" smtClean="0">
                <a:latin typeface="宋体" panose="02010600030101010101" pitchFamily="2" charset="-122"/>
                <a:ea typeface="宋体" panose="02010600030101010101" pitchFamily="2" charset="-122"/>
              </a:rPr>
              <a:t>When</a:t>
            </a:r>
            <a:r>
              <a:rPr lang="zh-CN" altLang="zh-CN" sz="2200" b="1" dirty="0">
                <a:latin typeface="宋体" panose="02010600030101010101" pitchFamily="2" charset="-122"/>
                <a:ea typeface="宋体" panose="02010600030101010101" pitchFamily="2" charset="-122"/>
              </a:rPr>
              <a:t>：什么时候发生该业务</a:t>
            </a:r>
            <a:r>
              <a:rPr lang="zh-CN" altLang="zh-CN" sz="2200" b="1" dirty="0" smtClean="0">
                <a:latin typeface="宋体" panose="02010600030101010101" pitchFamily="2" charset="-122"/>
                <a:ea typeface="宋体" panose="02010600030101010101" pitchFamily="2" charset="-122"/>
              </a:rPr>
              <a:t>过程</a:t>
            </a:r>
            <a:endParaRPr lang="en-US" altLang="zh-CN" sz="2200" b="1" dirty="0" smtClean="0">
              <a:latin typeface="宋体" panose="02010600030101010101" pitchFamily="2" charset="-122"/>
              <a:ea typeface="宋体" panose="02010600030101010101" pitchFamily="2" charset="-122"/>
            </a:endParaRPr>
          </a:p>
          <a:p>
            <a:pPr marL="1255713" indent="-450850" eaLnBrk="1" hangingPunct="1">
              <a:lnSpc>
                <a:spcPct val="150000"/>
              </a:lnSpc>
              <a:buSzPct val="70000"/>
              <a:buFont typeface="Wingdings" panose="05000000000000000000" pitchFamily="2" charset="2"/>
              <a:buChar char="u"/>
              <a:defRPr/>
            </a:pPr>
            <a:r>
              <a:rPr lang="en-US" altLang="zh-CN" sz="2200" b="1" dirty="0" smtClean="0">
                <a:latin typeface="宋体" panose="02010600030101010101" pitchFamily="2" charset="-122"/>
                <a:ea typeface="宋体" panose="02010600030101010101" pitchFamily="2" charset="-122"/>
              </a:rPr>
              <a:t>Why</a:t>
            </a:r>
            <a:r>
              <a:rPr lang="zh-CN" altLang="zh-CN" sz="2200" b="1" dirty="0">
                <a:latin typeface="宋体" panose="02010600030101010101" pitchFamily="2" charset="-122"/>
                <a:ea typeface="宋体" panose="02010600030101010101" pitchFamily="2" charset="-122"/>
              </a:rPr>
              <a:t>：为什么会出现这个</a:t>
            </a:r>
            <a:r>
              <a:rPr lang="zh-CN" altLang="zh-CN" sz="2200" b="1" dirty="0" smtClean="0">
                <a:latin typeface="宋体" panose="02010600030101010101" pitchFamily="2" charset="-122"/>
                <a:ea typeface="宋体" panose="02010600030101010101" pitchFamily="2" charset="-122"/>
              </a:rPr>
              <a:t>问题</a:t>
            </a:r>
            <a:endParaRPr lang="en-US" altLang="zh-CN" sz="2200" b="1" dirty="0" smtClean="0">
              <a:latin typeface="宋体" panose="02010600030101010101" pitchFamily="2" charset="-122"/>
              <a:ea typeface="宋体" panose="02010600030101010101" pitchFamily="2" charset="-122"/>
            </a:endParaRPr>
          </a:p>
          <a:p>
            <a:pPr marL="1255713" indent="-450850" eaLnBrk="1" hangingPunct="1">
              <a:lnSpc>
                <a:spcPct val="150000"/>
              </a:lnSpc>
              <a:buSzPct val="70000"/>
              <a:buFont typeface="Wingdings" panose="05000000000000000000" pitchFamily="2" charset="2"/>
              <a:buChar char="u"/>
              <a:defRPr/>
            </a:pPr>
            <a:r>
              <a:rPr lang="en-US" altLang="zh-CN" sz="2200" b="1" dirty="0" smtClean="0">
                <a:latin typeface="宋体" panose="02010600030101010101" pitchFamily="2" charset="-122"/>
                <a:ea typeface="宋体" panose="02010600030101010101" pitchFamily="2" charset="-122"/>
              </a:rPr>
              <a:t>How</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怎么做才能完成业务目标</a:t>
            </a:r>
          </a:p>
          <a:p>
            <a:pPr marL="450850" indent="0" eaLnBrk="1" hangingPunct="1">
              <a:lnSpc>
                <a:spcPct val="150000"/>
              </a:lnSpc>
              <a:buSzPct val="7000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访谈的五个阶段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5</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后续</a:t>
            </a:r>
            <a:r>
              <a:rPr lang="zh-CN" altLang="zh-CN" sz="2200" b="1" dirty="0">
                <a:latin typeface="宋体" panose="02010600030101010101" pitchFamily="2" charset="-122"/>
                <a:ea typeface="宋体" panose="02010600030101010101" pitchFamily="2" charset="-122"/>
              </a:rPr>
              <a:t>的访谈整理工作</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使用</a:t>
            </a:r>
            <a:r>
              <a:rPr lang="zh-CN" altLang="zh-CN" sz="2200" b="1" dirty="0">
                <a:solidFill>
                  <a:srgbClr val="FF0000"/>
                </a:solidFill>
                <a:latin typeface="宋体" panose="02010600030101010101" pitchFamily="2" charset="-122"/>
                <a:ea typeface="宋体" panose="02010600030101010101" pitchFamily="2" charset="-122"/>
              </a:rPr>
              <a:t>简明的符号做笔记</a:t>
            </a:r>
            <a:r>
              <a:rPr lang="zh-CN" altLang="zh-CN" sz="2200" b="1" dirty="0">
                <a:latin typeface="宋体" panose="02010600030101010101" pitchFamily="2" charset="-122"/>
                <a:ea typeface="宋体" panose="02010600030101010101" pitchFamily="2" charset="-122"/>
              </a:rPr>
              <a:t>，否则会分心</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最好</a:t>
            </a:r>
            <a:r>
              <a:rPr lang="zh-CN" altLang="zh-CN" sz="2200" b="1" dirty="0">
                <a:latin typeface="宋体" panose="02010600030101010101" pitchFamily="2" charset="-122"/>
                <a:ea typeface="宋体" panose="02010600030101010101" pitchFamily="2" charset="-122"/>
              </a:rPr>
              <a:t>将</a:t>
            </a:r>
            <a:r>
              <a:rPr lang="zh-CN" altLang="zh-CN" sz="2200" b="1" dirty="0">
                <a:solidFill>
                  <a:srgbClr val="FF0000"/>
                </a:solidFill>
                <a:latin typeface="宋体" panose="02010600030101010101" pitchFamily="2" charset="-122"/>
                <a:ea typeface="宋体" panose="02010600030101010101" pitchFamily="2" charset="-122"/>
              </a:rPr>
              <a:t>笔记本放在被访谈者视线外</a:t>
            </a:r>
            <a:r>
              <a:rPr lang="zh-CN" altLang="zh-CN" sz="2200" b="1" dirty="0">
                <a:latin typeface="宋体" panose="02010600030101010101" pitchFamily="2" charset="-122"/>
                <a:ea typeface="宋体" panose="02010600030101010101" pitchFamily="2" charset="-122"/>
              </a:rPr>
              <a:t>。笔记有助于会谈后需求分析者回顾要点和会谈时形成的想法</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会谈</a:t>
            </a:r>
            <a:r>
              <a:rPr lang="zh-CN" altLang="zh-CN" sz="2200" b="1" dirty="0">
                <a:latin typeface="宋体" panose="02010600030101010101" pitchFamily="2" charset="-122"/>
                <a:ea typeface="宋体" panose="02010600030101010101" pitchFamily="2" charset="-122"/>
              </a:rPr>
              <a:t>时最好有一个</a:t>
            </a:r>
            <a:r>
              <a:rPr lang="zh-CN" altLang="zh-CN" sz="2200" b="1" dirty="0">
                <a:solidFill>
                  <a:srgbClr val="FF0000"/>
                </a:solidFill>
                <a:latin typeface="宋体" panose="02010600030101010101" pitchFamily="2" charset="-122"/>
                <a:ea typeface="宋体" panose="02010600030101010101" pitchFamily="2" charset="-122"/>
              </a:rPr>
              <a:t>专职记录员</a:t>
            </a:r>
            <a:r>
              <a:rPr lang="zh-CN" altLang="zh-CN" sz="2200" b="1" dirty="0">
                <a:latin typeface="宋体" panose="02010600030101010101" pitchFamily="2" charset="-122"/>
                <a:ea typeface="宋体" panose="02010600030101010101" pitchFamily="2" charset="-122"/>
              </a:rPr>
              <a:t>。不特别推荐使用录音机，因为访谈后整理信息会耗费比较长的时间，另外，也会使被访谈者有被胁迫的感觉。</a:t>
            </a: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访谈注意事项及优缺点</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注意事项</a:t>
            </a:r>
            <a:endParaRPr lang="en-US" altLang="zh-CN" sz="22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不要</a:t>
            </a:r>
            <a:r>
              <a:rPr lang="zh-CN" altLang="zh-CN" sz="2200" b="1" dirty="0">
                <a:latin typeface="宋体" panose="02010600030101010101" pitchFamily="2" charset="-122"/>
                <a:ea typeface="宋体" panose="02010600030101010101" pitchFamily="2" charset="-122"/>
              </a:rPr>
              <a:t>期望获得简单的答案</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不要</a:t>
            </a:r>
            <a:r>
              <a:rPr lang="zh-CN" altLang="zh-CN" sz="2200" b="1" dirty="0">
                <a:latin typeface="宋体" panose="02010600030101010101" pitchFamily="2" charset="-122"/>
                <a:ea typeface="宋体" panose="02010600030101010101" pitchFamily="2" charset="-122"/>
              </a:rPr>
              <a:t>只求得到对方的回答而匆忙草率地进行访谈</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倾听</a:t>
            </a:r>
            <a:r>
              <a:rPr lang="zh-CN" altLang="zh-CN" sz="2200" b="1" dirty="0">
                <a:solidFill>
                  <a:srgbClr val="FF0000"/>
                </a:solidFill>
                <a:latin typeface="宋体" panose="02010600030101010101" pitchFamily="2" charset="-122"/>
                <a:ea typeface="宋体" panose="02010600030101010101" pitchFamily="2" charset="-122"/>
              </a:rPr>
              <a:t>，倾听，再倾听</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选择</a:t>
            </a:r>
            <a:r>
              <a:rPr lang="zh-CN" altLang="zh-CN" sz="2200" b="1" dirty="0">
                <a:latin typeface="宋体" panose="02010600030101010101" pitchFamily="2" charset="-122"/>
                <a:ea typeface="宋体" panose="02010600030101010101" pitchFamily="2" charset="-122"/>
              </a:rPr>
              <a:t>适当的不受干扰和避免打扰的</a:t>
            </a:r>
            <a:r>
              <a:rPr lang="zh-CN" altLang="zh-CN" sz="2200" b="1" dirty="0" smtClean="0">
                <a:latin typeface="宋体" panose="02010600030101010101" pitchFamily="2" charset="-122"/>
                <a:ea typeface="宋体" panose="02010600030101010101" pitchFamily="2" charset="-122"/>
              </a:rPr>
              <a:t>地点</a:t>
            </a:r>
            <a:endParaRPr lang="en-US" altLang="zh-CN" sz="2200" b="1" dirty="0">
              <a:latin typeface="宋体" panose="02010600030101010101" pitchFamily="2" charset="-122"/>
              <a:ea typeface="宋体" panose="02010600030101010101" pitchFamily="2" charset="-122"/>
            </a:endParaRPr>
          </a:p>
          <a:p>
            <a:pPr marL="450850" indent="-45085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访谈</a:t>
            </a:r>
            <a:r>
              <a:rPr lang="zh-CN" altLang="zh-CN" sz="2200" b="1" dirty="0">
                <a:latin typeface="宋体" panose="02010600030101010101" pitchFamily="2" charset="-122"/>
                <a:ea typeface="宋体" panose="02010600030101010101" pitchFamily="2" charset="-122"/>
              </a:rPr>
              <a:t>的</a:t>
            </a:r>
            <a:r>
              <a:rPr lang="zh-CN" altLang="zh-CN" sz="2200" b="1" dirty="0" smtClean="0">
                <a:latin typeface="宋体" panose="02010600030101010101" pitchFamily="2" charset="-122"/>
                <a:ea typeface="宋体" panose="02010600030101010101" pitchFamily="2" charset="-122"/>
              </a:rPr>
              <a:t>优缺点</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优点</a:t>
            </a:r>
            <a:r>
              <a:rPr lang="zh-CN" altLang="zh-CN" sz="2200" b="1" dirty="0">
                <a:latin typeface="宋体" panose="02010600030101010101" pitchFamily="2" charset="-122"/>
                <a:ea typeface="宋体" panose="02010600030101010101" pitchFamily="2" charset="-122"/>
              </a:rPr>
              <a:t>：形式灵活、直接有效、交流</a:t>
            </a:r>
            <a:r>
              <a:rPr lang="zh-CN" altLang="zh-CN" sz="2200" b="1" dirty="0" smtClean="0">
                <a:latin typeface="宋体" panose="02010600030101010101" pitchFamily="2" charset="-122"/>
                <a:ea typeface="宋体" panose="02010600030101010101" pitchFamily="2" charset="-122"/>
              </a:rPr>
              <a:t>深入</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缺点</a:t>
            </a:r>
            <a:r>
              <a:rPr lang="zh-CN" altLang="zh-CN" sz="2200" b="1" dirty="0">
                <a:latin typeface="宋体" panose="02010600030101010101" pitchFamily="2" charset="-122"/>
                <a:ea typeface="宋体" panose="02010600030101010101" pitchFamily="2" charset="-122"/>
              </a:rPr>
              <a:t>：语言交流占用时间长，用户代表</a:t>
            </a:r>
            <a:r>
              <a:rPr lang="zh-CN" altLang="zh-CN" sz="2200" b="1" dirty="0">
                <a:solidFill>
                  <a:srgbClr val="FF0000"/>
                </a:solidFill>
                <a:latin typeface="宋体" panose="02010600030101010101" pitchFamily="2" charset="-122"/>
                <a:ea typeface="宋体" panose="02010600030101010101" pitchFamily="2" charset="-122"/>
              </a:rPr>
              <a:t>了解信息不全面</a:t>
            </a:r>
            <a:r>
              <a:rPr lang="zh-CN" altLang="zh-CN" sz="2200" b="1" dirty="0">
                <a:latin typeface="宋体" panose="02010600030101010101" pitchFamily="2" charset="-122"/>
                <a:ea typeface="宋体" panose="02010600030101010101" pitchFamily="2" charset="-122"/>
              </a:rPr>
              <a:t>，容易造成信息的片面性。</a:t>
            </a:r>
          </a:p>
          <a:p>
            <a:pPr marL="450850" indent="0" eaLnBrk="1" hangingPunct="1">
              <a:lnSpc>
                <a:spcPct val="150000"/>
              </a:lnSpc>
              <a:buSzPct val="7000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软件需求提交文档</a:t>
            </a:r>
            <a:r>
              <a:rPr lang="zh-CN" altLang="en-US" smtClean="0">
                <a:latin typeface="黑体" panose="02010609060101010101" pitchFamily="49" charset="-122"/>
                <a:ea typeface="黑体" panose="02010609060101010101" pitchFamily="49" charset="-122"/>
              </a:rPr>
              <a:t>二</a:t>
            </a:r>
            <a:r>
              <a:rPr lang="zh-CN" altLang="zh-CN" smtClean="0">
                <a:latin typeface="黑体" panose="02010609060101010101" pitchFamily="49" charset="-122"/>
                <a:ea typeface="黑体" panose="02010609060101010101" pitchFamily="49" charset="-122"/>
              </a:rPr>
              <a:t>（访谈）的内容及时间：</a:t>
            </a:r>
          </a:p>
        </p:txBody>
      </p:sp>
      <p:sp>
        <p:nvSpPr>
          <p:cNvPr id="7171" name="内容占位符 2"/>
          <p:cNvSpPr>
            <a:spLocks noGrp="1"/>
          </p:cNvSpPr>
          <p:nvPr>
            <p:ph idx="1"/>
          </p:nvPr>
        </p:nvSpPr>
        <p:spPr>
          <a:xfrm>
            <a:off x="428625" y="1214438"/>
            <a:ext cx="8286750" cy="5286375"/>
          </a:xfrm>
        </p:spPr>
        <p:txBody>
          <a:bodyPr/>
          <a:lstStyle/>
          <a:p>
            <a:pPr indent="0">
              <a:buFont typeface="Wingdings" panose="05000000000000000000" pitchFamily="2" charset="2"/>
              <a:buNone/>
              <a:defRPr/>
            </a:pPr>
            <a:r>
              <a:rPr lang="zh-CN" altLang="zh-CN" sz="2200" b="1" dirty="0" smtClean="0">
                <a:latin typeface="宋体" panose="02010600030101010101" pitchFamily="2" charset="-122"/>
                <a:ea typeface="宋体" panose="02010600030101010101" pitchFamily="2" charset="-122"/>
              </a:rPr>
              <a:t>提交</a:t>
            </a:r>
            <a:r>
              <a:rPr lang="zh-CN" altLang="zh-CN" sz="2200" b="1" dirty="0">
                <a:latin typeface="宋体" panose="02010600030101010101" pitchFamily="2" charset="-122"/>
                <a:ea typeface="宋体" panose="02010600030101010101" pitchFamily="2" charset="-122"/>
              </a:rPr>
              <a:t>时间</a:t>
            </a:r>
            <a:r>
              <a:rPr lang="zh-CN"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两周后</a:t>
            </a:r>
            <a:r>
              <a:rPr lang="zh-CN" altLang="en-US" sz="2200" b="1" dirty="0" smtClean="0">
                <a:latin typeface="宋体" panose="02010600030101010101" pitchFamily="2" charset="-122"/>
                <a:ea typeface="宋体" panose="02010600030101010101" pitchFamily="2" charset="-122"/>
              </a:rPr>
              <a:t>提交</a:t>
            </a:r>
            <a:r>
              <a:rPr lang="zh-CN" altLang="en-US" sz="2200" b="1" dirty="0">
                <a:latin typeface="宋体" panose="02010600030101010101" pitchFamily="2" charset="-122"/>
                <a:ea typeface="宋体" panose="02010600030101010101" pitchFamily="2" charset="-122"/>
              </a:rPr>
              <a:t>电子版</a:t>
            </a:r>
            <a:r>
              <a:rPr lang="zh-CN"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（不断完善，课程结束时提交最终电子版和</a:t>
            </a:r>
            <a:r>
              <a:rPr lang="zh-CN" altLang="en-US" sz="2200" b="1" dirty="0" smtClean="0">
                <a:latin typeface="宋体" panose="02010600030101010101" pitchFamily="2" charset="-122"/>
                <a:ea typeface="宋体" panose="02010600030101010101" pitchFamily="2" charset="-122"/>
              </a:rPr>
              <a:t>打印版）</a:t>
            </a:r>
            <a:endParaRPr lang="zh-CN" altLang="zh-CN" sz="2200" b="1" dirty="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主要内容包括：</a:t>
            </a:r>
          </a:p>
          <a:p>
            <a:pPr indent="0">
              <a:buFont typeface="Wingdings" panose="05000000000000000000" pitchFamily="2" charset="2"/>
              <a:buNone/>
              <a:defRPr/>
            </a:pPr>
            <a:r>
              <a:rPr lang="zh-CN" altLang="en-US" sz="2200" b="1" dirty="0" smtClean="0">
                <a:latin typeface="宋体" panose="02010600030101010101" pitchFamily="2" charset="-122"/>
                <a:ea typeface="宋体" panose="02010600030101010101" pitchFamily="2" charset="-122"/>
              </a:rPr>
              <a:t>一、</a:t>
            </a:r>
            <a:r>
              <a:rPr lang="zh-CN" altLang="zh-CN" sz="2200" b="1" dirty="0" smtClean="0">
                <a:latin typeface="宋体" panose="02010600030101010101" pitchFamily="2" charset="-122"/>
                <a:ea typeface="宋体" panose="02010600030101010101" pitchFamily="2" charset="-122"/>
              </a:rPr>
              <a:t>访谈准备</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给</a:t>
            </a:r>
            <a:r>
              <a:rPr lang="zh-CN" altLang="zh-CN" sz="2200" b="1" dirty="0">
                <a:latin typeface="宋体" panose="02010600030101010101" pitchFamily="2" charset="-122"/>
                <a:ea typeface="宋体" panose="02010600030101010101" pitchFamily="2" charset="-122"/>
              </a:rPr>
              <a:t>出客户</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委托你们组编写软件的单位</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的</a:t>
            </a:r>
            <a:r>
              <a:rPr lang="zh-CN" altLang="zh-CN" sz="2200" b="1" dirty="0">
                <a:solidFill>
                  <a:srgbClr val="FF0000"/>
                </a:solidFill>
                <a:latin typeface="宋体" panose="02010600030101010101" pitchFamily="2" charset="-122"/>
                <a:ea typeface="宋体" panose="02010600030101010101" pitchFamily="2" charset="-122"/>
              </a:rPr>
              <a:t>组织结构、行业定位、项目范围及项目目标</a:t>
            </a:r>
            <a:r>
              <a:rPr lang="zh-CN" altLang="zh-CN" sz="2200" b="1" dirty="0">
                <a:latin typeface="宋体" panose="02010600030101010101" pitchFamily="2" charset="-122"/>
                <a:ea typeface="宋体" panose="02010600030101010101" pitchFamily="2" charset="-122"/>
              </a:rPr>
              <a:t>。</a:t>
            </a:r>
          </a:p>
          <a:p>
            <a:pPr indent="0">
              <a:buFont typeface="Wingdings" panose="05000000000000000000" pitchFamily="2" charset="2"/>
              <a:buNone/>
              <a:defRPr/>
            </a:pPr>
            <a:r>
              <a:rPr lang="zh-CN" altLang="en-US" sz="2200" b="1" dirty="0" smtClean="0">
                <a:latin typeface="宋体" panose="02010600030101010101" pitchFamily="2" charset="-122"/>
                <a:ea typeface="宋体" panose="02010600030101010101" pitchFamily="2" charset="-122"/>
              </a:rPr>
              <a:t>二、</a:t>
            </a:r>
            <a:r>
              <a:rPr lang="zh-CN" altLang="zh-CN" sz="2200" b="1" dirty="0" smtClean="0">
                <a:latin typeface="宋体" panose="02010600030101010101" pitchFamily="2" charset="-122"/>
                <a:ea typeface="宋体" panose="02010600030101010101" pitchFamily="2" charset="-122"/>
              </a:rPr>
              <a:t>访谈计划</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给</a:t>
            </a:r>
            <a:r>
              <a:rPr lang="zh-CN" altLang="zh-CN" sz="2200" b="1" dirty="0">
                <a:latin typeface="宋体" panose="02010600030101010101" pitchFamily="2" charset="-122"/>
                <a:ea typeface="宋体" panose="02010600030101010101" pitchFamily="2" charset="-122"/>
              </a:rPr>
              <a:t>出访谈的时间安排、人员、访谈内容的计划（访谈内容可用</a:t>
            </a:r>
            <a:r>
              <a:rPr lang="zh-CN" altLang="zh-CN" sz="2200" b="1" dirty="0">
                <a:solidFill>
                  <a:srgbClr val="FF0000"/>
                </a:solidFill>
                <a:latin typeface="宋体" panose="02010600030101010101" pitchFamily="2" charset="-122"/>
                <a:ea typeface="宋体" panose="02010600030101010101" pitchFamily="2" charset="-122"/>
              </a:rPr>
              <a:t>问题清单</a:t>
            </a:r>
            <a:r>
              <a:rPr lang="zh-CN" altLang="zh-CN" sz="2200" b="1" dirty="0">
                <a:latin typeface="宋体" panose="02010600030101010101" pitchFamily="2" charset="-122"/>
                <a:ea typeface="宋体" panose="02010600030101010101" pitchFamily="2" charset="-122"/>
              </a:rPr>
              <a:t>表示）。</a:t>
            </a: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三、引导</a:t>
            </a:r>
            <a:r>
              <a:rPr lang="zh-CN" altLang="zh-CN" sz="2200" b="1" dirty="0" smtClean="0">
                <a:latin typeface="宋体" panose="02010600030101010101" pitchFamily="2" charset="-122"/>
                <a:ea typeface="宋体" panose="02010600030101010101" pitchFamily="2" charset="-122"/>
              </a:rPr>
              <a:t>访谈</a:t>
            </a:r>
            <a:r>
              <a:rPr lang="zh-CN" altLang="en-US"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采用</a:t>
            </a:r>
            <a:r>
              <a:rPr lang="zh-CN" altLang="zh-CN" sz="2200" b="1" dirty="0">
                <a:solidFill>
                  <a:srgbClr val="FF0000"/>
                </a:solidFill>
                <a:latin typeface="宋体" panose="02010600030101010101" pitchFamily="2" charset="-122"/>
                <a:ea typeface="宋体" panose="02010600030101010101" pitchFamily="2" charset="-122"/>
              </a:rPr>
              <a:t>“</a:t>
            </a:r>
            <a:r>
              <a:rPr lang="en-US" altLang="zh-CN" sz="2200" b="1" dirty="0">
                <a:solidFill>
                  <a:srgbClr val="FF0000"/>
                </a:solidFill>
                <a:latin typeface="宋体" panose="02010600030101010101" pitchFamily="2" charset="-122"/>
                <a:ea typeface="宋体" panose="02010600030101010101" pitchFamily="2" charset="-122"/>
              </a:rPr>
              <a:t>4W1H</a:t>
            </a:r>
            <a:r>
              <a:rPr lang="zh-CN" altLang="zh-CN" sz="2200" b="1" dirty="0">
                <a:solidFill>
                  <a:srgbClr val="FF0000"/>
                </a:solidFill>
                <a:latin typeface="宋体" panose="02010600030101010101" pitchFamily="2" charset="-122"/>
                <a:ea typeface="宋体" panose="02010600030101010101" pitchFamily="2" charset="-122"/>
              </a:rPr>
              <a:t>”方法</a:t>
            </a:r>
            <a:r>
              <a:rPr lang="zh-CN" altLang="zh-CN" sz="2200" b="1" dirty="0">
                <a:latin typeface="宋体" panose="02010600030101010101" pitchFamily="2" charset="-122"/>
                <a:ea typeface="宋体" panose="02010600030101010101" pitchFamily="2" charset="-122"/>
              </a:rPr>
              <a:t>，访谈相关的用户角色（组内成员扮演），给出访谈的问题及答案。</a:t>
            </a: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四、访谈整理</a:t>
            </a:r>
            <a:r>
              <a:rPr lang="zh-CN" altLang="zh-CN" sz="2200" b="1" dirty="0" smtClean="0">
                <a:latin typeface="宋体" panose="02010600030101010101" pitchFamily="2" charset="-122"/>
                <a:ea typeface="宋体" panose="02010600030101010101" pitchFamily="2" charset="-122"/>
              </a:rPr>
              <a:t>工作</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整理</a:t>
            </a:r>
            <a:r>
              <a:rPr lang="zh-CN" altLang="zh-CN" sz="2200" b="1" dirty="0">
                <a:latin typeface="宋体" panose="02010600030101010101" pitchFamily="2" charset="-122"/>
                <a:ea typeface="宋体" panose="02010600030101010101" pitchFamily="2" charset="-122"/>
              </a:rPr>
              <a:t>访谈每个用户角色得到的用户的主要工作（或活动），工作流程，如果操作错误会出现什么问题等。</a:t>
            </a:r>
          </a:p>
          <a:p>
            <a:pPr marL="450850" indent="0" eaLnBrk="1" hangingPunct="1">
              <a:lnSpc>
                <a:spcPct val="150000"/>
              </a:lnSpc>
              <a:buSzPct val="7000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latin typeface="黑体" panose="02010609060101010101" pitchFamily="49" charset="-122"/>
                <a:ea typeface="黑体" panose="02010609060101010101" pitchFamily="49" charset="-122"/>
              </a:rPr>
              <a:t>需求捕获</a:t>
            </a:r>
            <a:r>
              <a:rPr lang="zh-CN" altLang="zh-CN" b="1" dirty="0" smtClean="0">
                <a:solidFill>
                  <a:srgbClr val="FF0000"/>
                </a:solidFill>
                <a:latin typeface="黑体" panose="02010609060101010101" pitchFamily="49" charset="-122"/>
                <a:ea typeface="黑体" panose="02010609060101010101" pitchFamily="49" charset="-122"/>
              </a:rPr>
              <a:t>研讨会</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需求</a:t>
            </a:r>
            <a:r>
              <a:rPr lang="zh-CN" altLang="zh-CN" sz="2200" b="1" dirty="0">
                <a:latin typeface="宋体" panose="02010600030101010101" pitchFamily="2" charset="-122"/>
                <a:ea typeface="宋体" panose="02010600030101010101" pitchFamily="2" charset="-122"/>
              </a:rPr>
              <a:t>捕获研讨会是将所有</a:t>
            </a:r>
            <a:r>
              <a:rPr lang="zh-CN" altLang="zh-CN" sz="2200" b="1" dirty="0">
                <a:solidFill>
                  <a:srgbClr val="FF0000"/>
                </a:solidFill>
                <a:latin typeface="宋体" panose="02010600030101010101" pitchFamily="2" charset="-122"/>
                <a:ea typeface="宋体" panose="02010600030101010101" pitchFamily="2" charset="-122"/>
              </a:rPr>
              <a:t>涉众集中在一起</a:t>
            </a:r>
            <a:r>
              <a:rPr lang="zh-CN" altLang="zh-CN" sz="2200" b="1" dirty="0">
                <a:latin typeface="宋体" panose="02010600030101010101" pitchFamily="2" charset="-122"/>
                <a:ea typeface="宋体" panose="02010600030101010101" pitchFamily="2" charset="-122"/>
              </a:rPr>
              <a:t>，进行一次</a:t>
            </a:r>
            <a:r>
              <a:rPr lang="zh-CN" altLang="zh-CN" sz="2200" b="1" dirty="0">
                <a:solidFill>
                  <a:srgbClr val="FF0000"/>
                </a:solidFill>
                <a:latin typeface="宋体" panose="02010600030101010101" pitchFamily="2" charset="-122"/>
                <a:ea typeface="宋体" panose="02010600030101010101" pitchFamily="2" charset="-122"/>
              </a:rPr>
              <a:t>深入的、有重点的会议</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与会</a:t>
            </a:r>
            <a:r>
              <a:rPr lang="zh-CN" altLang="zh-CN" sz="2200" b="1" dirty="0">
                <a:latin typeface="宋体" panose="02010600030101010101" pitchFamily="2" charset="-122"/>
                <a:ea typeface="宋体" panose="02010600030101010101" pitchFamily="2" charset="-122"/>
              </a:rPr>
              <a:t>人员应该积极主动，会议的结果也应立即让与会者看到</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举行</a:t>
            </a:r>
            <a:r>
              <a:rPr lang="zh-CN" altLang="zh-CN" sz="2200" b="1" dirty="0">
                <a:latin typeface="宋体" panose="02010600030101010101" pitchFamily="2" charset="-122"/>
                <a:ea typeface="宋体" panose="02010600030101010101" pitchFamily="2" charset="-122"/>
              </a:rPr>
              <a:t>需求捕获研讨会的目的：</a:t>
            </a:r>
          </a:p>
          <a:p>
            <a:pPr marL="804863" indent="-354013" eaLnBrk="1" hangingPunct="1">
              <a:lnSpc>
                <a:spcPct val="150000"/>
              </a:lnSpc>
              <a:buSzPct val="70000"/>
              <a:buFont typeface="Wingdings" panose="05000000000000000000" pitchFamily="2" charset="2"/>
              <a:buChar char="n"/>
              <a:defRPr/>
            </a:pPr>
            <a:r>
              <a:rPr lang="zh-CN" altLang="zh-CN" sz="2200" b="1" dirty="0">
                <a:solidFill>
                  <a:srgbClr val="FF0000"/>
                </a:solidFill>
                <a:latin typeface="宋体" panose="02010600030101010101" pitchFamily="2" charset="-122"/>
                <a:ea typeface="宋体" panose="02010600030101010101" pitchFamily="2" charset="-122"/>
              </a:rPr>
              <a:t>让开发团队与项目涉众见面；</a:t>
            </a:r>
          </a:p>
          <a:p>
            <a:pPr marL="804863" indent="-354013" eaLnBrk="1" hangingPunct="1">
              <a:lnSpc>
                <a:spcPct val="150000"/>
              </a:lnSpc>
              <a:buSzPct val="70000"/>
              <a:buFont typeface="Wingdings" panose="05000000000000000000" pitchFamily="2" charset="2"/>
              <a:buChar char="n"/>
              <a:defRPr/>
            </a:pPr>
            <a:r>
              <a:rPr lang="zh-CN" altLang="zh-CN" sz="2200" b="1" dirty="0">
                <a:solidFill>
                  <a:srgbClr val="FF0000"/>
                </a:solidFill>
                <a:latin typeface="宋体" panose="02010600030101010101" pitchFamily="2" charset="-122"/>
                <a:ea typeface="宋体" panose="02010600030101010101" pitchFamily="2" charset="-122"/>
              </a:rPr>
              <a:t>从项目涉众那里收集全面的</a:t>
            </a:r>
            <a:r>
              <a:rPr lang="en-US" altLang="zh-CN" sz="2200" b="1" dirty="0" smtClean="0">
                <a:solidFill>
                  <a:srgbClr val="FF0000"/>
                </a:solidFill>
                <a:latin typeface="宋体" panose="02010600030101010101" pitchFamily="2" charset="-122"/>
                <a:ea typeface="宋体" panose="02010600030101010101" pitchFamily="2" charset="-122"/>
              </a:rPr>
              <a:t>“</a:t>
            </a:r>
            <a:r>
              <a:rPr lang="zh-CN" altLang="en-US" sz="2200" b="1" dirty="0" smtClean="0">
                <a:solidFill>
                  <a:srgbClr val="FF0000"/>
                </a:solidFill>
                <a:latin typeface="宋体" panose="02010600030101010101" pitchFamily="2" charset="-122"/>
                <a:ea typeface="宋体" panose="02010600030101010101" pitchFamily="2" charset="-122"/>
              </a:rPr>
              <a:t>期</a:t>
            </a:r>
            <a:r>
              <a:rPr lang="zh-CN" altLang="zh-CN" sz="2200" b="1" dirty="0" smtClean="0">
                <a:solidFill>
                  <a:srgbClr val="FF0000"/>
                </a:solidFill>
                <a:latin typeface="宋体" panose="02010600030101010101" pitchFamily="2" charset="-122"/>
                <a:ea typeface="宋体" panose="02010600030101010101" pitchFamily="2" charset="-122"/>
              </a:rPr>
              <a:t>望</a:t>
            </a:r>
            <a:r>
              <a:rPr lang="zh-CN" altLang="zh-CN" sz="2200" b="1" dirty="0">
                <a:solidFill>
                  <a:srgbClr val="FF0000"/>
                </a:solidFill>
                <a:latin typeface="宋体" panose="02010600030101010101" pitchFamily="2" charset="-122"/>
                <a:ea typeface="宋体" panose="02010600030101010101" pitchFamily="2" charset="-122"/>
              </a:rPr>
              <a:t>列表</a:t>
            </a:r>
            <a:r>
              <a:rPr lang="en-US" altLang="zh-CN" sz="2200" b="1" dirty="0">
                <a:solidFill>
                  <a:srgbClr val="FF0000"/>
                </a:solidFill>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a:t>
            </a:r>
          </a:p>
          <a:p>
            <a:pPr marL="804863" indent="-354013" eaLnBrk="1" hangingPunct="1">
              <a:lnSpc>
                <a:spcPct val="150000"/>
              </a:lnSpc>
              <a:buSzPct val="70000"/>
              <a:buFont typeface="Wingdings" panose="05000000000000000000" pitchFamily="2" charset="2"/>
              <a:buChar char="n"/>
              <a:defRPr/>
            </a:pPr>
            <a:r>
              <a:rPr lang="zh-CN" altLang="zh-CN" sz="2200" b="1" dirty="0">
                <a:solidFill>
                  <a:srgbClr val="FF0000"/>
                </a:solidFill>
                <a:latin typeface="宋体" panose="02010600030101010101" pitchFamily="2" charset="-122"/>
                <a:ea typeface="宋体" panose="02010600030101010101" pitchFamily="2" charset="-122"/>
              </a:rPr>
              <a:t>对所收集到的需求区分优先顺序。</a:t>
            </a: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需求捕获研讨会</a:t>
            </a:r>
            <a:r>
              <a:rPr lang="zh-CN" altLang="en-US" b="1" smtClean="0">
                <a:latin typeface="黑体" panose="02010609060101010101" pitchFamily="49" charset="-122"/>
                <a:ea typeface="黑体" panose="02010609060101010101" pitchFamily="49" charset="-122"/>
              </a:rPr>
              <a:t>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en-US" altLang="zh-CN" sz="2200" b="1" dirty="0" err="1" smtClean="0">
                <a:latin typeface="宋体" panose="02010600030101010101" pitchFamily="2" charset="-122"/>
                <a:ea typeface="宋体" panose="02010600030101010101" pitchFamily="2" charset="-122"/>
              </a:rPr>
              <a:t>准备研讨会</a:t>
            </a:r>
            <a:r>
              <a:rPr lang="zh-CN" altLang="en-US" sz="2200" b="1" dirty="0" smtClean="0">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充分的准备</a:t>
            </a:r>
            <a:r>
              <a:rPr lang="zh-CN" altLang="zh-CN" sz="2200" b="1" dirty="0">
                <a:latin typeface="宋体" panose="02010600030101010101" pitchFamily="2" charset="-122"/>
                <a:ea typeface="宋体" panose="02010600030101010101" pitchFamily="2" charset="-122"/>
              </a:rPr>
              <a:t>是</a:t>
            </a:r>
            <a:r>
              <a:rPr lang="zh-CN" altLang="zh-CN" sz="2200" b="1" dirty="0" smtClean="0">
                <a:latin typeface="宋体" panose="02010600030101010101" pitchFamily="2" charset="-122"/>
                <a:ea typeface="宋体" panose="02010600030101010101" pitchFamily="2" charset="-122"/>
              </a:rPr>
              <a:t>获得</a:t>
            </a:r>
            <a:r>
              <a:rPr lang="zh-CN" altLang="zh-CN" sz="2200" b="1" dirty="0" smtClean="0">
                <a:solidFill>
                  <a:srgbClr val="FF0000"/>
                </a:solidFill>
                <a:latin typeface="宋体" panose="02010600030101010101" pitchFamily="2" charset="-122"/>
                <a:ea typeface="宋体" panose="02010600030101010101" pitchFamily="2" charset="-122"/>
              </a:rPr>
              <a:t>成功</a:t>
            </a:r>
            <a:r>
              <a:rPr lang="zh-CN" altLang="zh-CN" sz="2200" b="1" dirty="0">
                <a:solidFill>
                  <a:srgbClr val="FF0000"/>
                </a:solidFill>
                <a:latin typeface="宋体" panose="02010600030101010101" pitchFamily="2" charset="-122"/>
                <a:ea typeface="宋体" panose="02010600030101010101" pitchFamily="2" charset="-122"/>
              </a:rPr>
              <a:t>的关键</a:t>
            </a:r>
            <a:r>
              <a:rPr lang="zh-CN" altLang="zh-CN" sz="2200" b="1" dirty="0">
                <a:latin typeface="宋体" panose="02010600030101010101" pitchFamily="2" charset="-122"/>
                <a:ea typeface="宋体" panose="02010600030101010101" pitchFamily="2" charset="-122"/>
              </a:rPr>
              <a:t>。 </a:t>
            </a:r>
            <a:endParaRPr lang="en-US" altLang="zh-CN" sz="2200" b="1" dirty="0" smtClean="0">
              <a:latin typeface="宋体" panose="02010600030101010101" pitchFamily="2" charset="-122"/>
              <a:ea typeface="宋体" panose="02010600030101010101" pitchFamily="2" charset="-122"/>
            </a:endParaRPr>
          </a:p>
          <a:p>
            <a:pPr marL="900113" indent="-368300" eaLnBrk="1" hangingPunct="1">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①推销</a:t>
            </a:r>
            <a:r>
              <a:rPr lang="zh-CN" altLang="zh-CN" sz="2200" b="1" dirty="0" smtClean="0">
                <a:latin typeface="宋体" panose="02010600030101010101" pitchFamily="2" charset="-122"/>
                <a:ea typeface="宋体" panose="02010600030101010101" pitchFamily="2" charset="-122"/>
              </a:rPr>
              <a:t>概念</a:t>
            </a:r>
            <a:r>
              <a:rPr lang="zh-CN" altLang="en-US"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向</a:t>
            </a:r>
            <a:r>
              <a:rPr lang="zh-CN" altLang="zh-CN" sz="2200" b="1" dirty="0" smtClean="0">
                <a:latin typeface="宋体" panose="02010600030101010101" pitchFamily="2" charset="-122"/>
                <a:ea typeface="宋体" panose="02010600030101010101" pitchFamily="2" charset="-122"/>
              </a:rPr>
              <a:t>组织内部人员</a:t>
            </a:r>
            <a:r>
              <a:rPr lang="zh-CN" altLang="zh-CN" sz="2200" b="1" dirty="0" smtClean="0">
                <a:solidFill>
                  <a:srgbClr val="FF0000"/>
                </a:solidFill>
                <a:latin typeface="宋体" panose="02010600030101010101" pitchFamily="2" charset="-122"/>
                <a:ea typeface="宋体" panose="02010600030101010101" pitchFamily="2" charset="-122"/>
              </a:rPr>
              <a:t>灌输研讨会</a:t>
            </a:r>
            <a:r>
              <a:rPr lang="zh-CN" altLang="zh-CN" sz="2200" b="1" dirty="0">
                <a:solidFill>
                  <a:srgbClr val="FF0000"/>
                </a:solidFill>
                <a:latin typeface="宋体" panose="02010600030101010101" pitchFamily="2" charset="-122"/>
                <a:ea typeface="宋体" panose="02010600030101010101" pitchFamily="2" charset="-122"/>
              </a:rPr>
              <a:t>的</a:t>
            </a:r>
            <a:r>
              <a:rPr lang="zh-CN" altLang="zh-CN" sz="2200" b="1" dirty="0" smtClean="0">
                <a:solidFill>
                  <a:srgbClr val="FF0000"/>
                </a:solidFill>
                <a:latin typeface="宋体" panose="02010600030101010101" pitchFamily="2" charset="-122"/>
                <a:ea typeface="宋体" panose="02010600030101010101" pitchFamily="2" charset="-122"/>
              </a:rPr>
              <a:t>好处</a:t>
            </a:r>
            <a:endParaRPr lang="en-US" altLang="zh-CN" sz="2200" b="1" dirty="0" smtClean="0">
              <a:solidFill>
                <a:srgbClr val="FF0000"/>
              </a:solidFill>
              <a:latin typeface="宋体" panose="02010600030101010101" pitchFamily="2" charset="-122"/>
              <a:ea typeface="宋体" panose="02010600030101010101" pitchFamily="2" charset="-122"/>
            </a:endParaRPr>
          </a:p>
          <a:p>
            <a:pPr marL="900113" indent="-36830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②</a:t>
            </a:r>
            <a:r>
              <a:rPr lang="zh-CN" altLang="zh-CN" sz="2200" b="1" dirty="0">
                <a:latin typeface="宋体" panose="02010600030101010101" pitchFamily="2" charset="-122"/>
                <a:ea typeface="宋体" panose="02010600030101010101" pitchFamily="2" charset="-122"/>
              </a:rPr>
              <a:t>确保涉众的</a:t>
            </a:r>
            <a:r>
              <a:rPr lang="zh-CN" altLang="zh-CN" sz="2200" b="1" dirty="0" smtClean="0">
                <a:latin typeface="宋体" panose="02010600030101010101" pitchFamily="2" charset="-122"/>
                <a:ea typeface="宋体" panose="02010600030101010101" pitchFamily="2" charset="-122"/>
              </a:rPr>
              <a:t>参与</a:t>
            </a:r>
            <a:r>
              <a:rPr lang="zh-CN" altLang="en-US"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确认</a:t>
            </a:r>
            <a:r>
              <a:rPr lang="zh-CN" altLang="zh-CN" sz="2200" b="1" dirty="0">
                <a:latin typeface="宋体" panose="02010600030101010101" pitchFamily="2" charset="-122"/>
                <a:ea typeface="宋体" panose="02010600030101010101" pitchFamily="2" charset="-122"/>
              </a:rPr>
              <a:t>一下是否已确定了所有</a:t>
            </a:r>
            <a:r>
              <a:rPr lang="zh-CN" altLang="zh-CN" sz="2200" b="1" dirty="0">
                <a:solidFill>
                  <a:srgbClr val="FF0000"/>
                </a:solidFill>
                <a:latin typeface="宋体" panose="02010600030101010101" pitchFamily="2" charset="-122"/>
                <a:ea typeface="宋体" panose="02010600030101010101" pitchFamily="2" charset="-122"/>
              </a:rPr>
              <a:t>涉</a:t>
            </a:r>
            <a:r>
              <a:rPr lang="zh-CN" altLang="zh-CN" sz="2200" b="1" dirty="0" smtClean="0">
                <a:solidFill>
                  <a:srgbClr val="FF0000"/>
                </a:solidFill>
                <a:latin typeface="宋体" panose="02010600030101010101" pitchFamily="2" charset="-122"/>
                <a:ea typeface="宋体" panose="02010600030101010101" pitchFamily="2" charset="-122"/>
              </a:rPr>
              <a:t>众</a:t>
            </a:r>
            <a:endParaRPr lang="en-US" altLang="zh-CN" sz="2200" b="1" dirty="0" smtClean="0">
              <a:solidFill>
                <a:srgbClr val="FF0000"/>
              </a:solidFill>
              <a:latin typeface="宋体" panose="02010600030101010101" pitchFamily="2" charset="-122"/>
              <a:ea typeface="宋体" panose="02010600030101010101" pitchFamily="2" charset="-122"/>
            </a:endParaRPr>
          </a:p>
          <a:p>
            <a:pPr marL="900113" indent="-36830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③</a:t>
            </a:r>
            <a:r>
              <a:rPr lang="zh-CN" altLang="zh-CN" sz="2200" b="1" dirty="0">
                <a:latin typeface="宋体" panose="02010600030101010101" pitchFamily="2" charset="-122"/>
                <a:ea typeface="宋体" panose="02010600030101010101" pitchFamily="2" charset="-122"/>
              </a:rPr>
              <a:t>职业化的</a:t>
            </a:r>
            <a:r>
              <a:rPr lang="zh-CN" altLang="zh-CN" sz="2200" b="1" dirty="0">
                <a:solidFill>
                  <a:srgbClr val="FF0000"/>
                </a:solidFill>
                <a:latin typeface="宋体" panose="02010600030101010101" pitchFamily="2" charset="-122"/>
                <a:ea typeface="宋体" panose="02010600030101010101" pitchFamily="2" charset="-122"/>
              </a:rPr>
              <a:t>后勤</a:t>
            </a:r>
            <a:r>
              <a:rPr lang="zh-CN" altLang="zh-CN" sz="2200" b="1" dirty="0" smtClean="0">
                <a:latin typeface="宋体" panose="02010600030101010101" pitchFamily="2" charset="-122"/>
                <a:ea typeface="宋体" panose="02010600030101010101" pitchFamily="2" charset="-122"/>
              </a:rPr>
              <a:t>工作</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从</a:t>
            </a:r>
            <a:r>
              <a:rPr lang="zh-CN" altLang="zh-CN" sz="2200" b="1" dirty="0">
                <a:latin typeface="宋体" panose="02010600030101010101" pitchFamily="2" charset="-122"/>
                <a:ea typeface="宋体" panose="02010600030101010101" pitchFamily="2" charset="-122"/>
              </a:rPr>
              <a:t>邀请组织到差旅安排、会议室照明等所有事情高度职业化，会使与会者意识到研讨会的</a:t>
            </a:r>
            <a:r>
              <a:rPr lang="zh-CN" altLang="zh-CN" sz="2200" b="1" dirty="0" smtClean="0">
                <a:latin typeface="宋体" panose="02010600030101010101" pitchFamily="2" charset="-122"/>
                <a:ea typeface="宋体" panose="02010600030101010101" pitchFamily="2" charset="-122"/>
              </a:rPr>
              <a:t>重要性</a:t>
            </a:r>
            <a:endParaRPr lang="en-US" altLang="zh-CN" sz="2200" b="1" dirty="0" smtClean="0">
              <a:latin typeface="宋体" panose="02010600030101010101" pitchFamily="2" charset="-122"/>
              <a:ea typeface="宋体" panose="02010600030101010101" pitchFamily="2" charset="-122"/>
            </a:endParaRPr>
          </a:p>
          <a:p>
            <a:pPr marL="900113" indent="-36830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④</a:t>
            </a:r>
            <a:r>
              <a:rPr lang="zh-CN" altLang="zh-CN" sz="2200" b="1" dirty="0">
                <a:latin typeface="宋体" panose="02010600030101010101" pitchFamily="2" charset="-122"/>
                <a:ea typeface="宋体" panose="02010600030101010101" pitchFamily="2" charset="-122"/>
              </a:rPr>
              <a:t>热身</a:t>
            </a:r>
            <a:r>
              <a:rPr lang="zh-CN" altLang="zh-CN" sz="2200" b="1" dirty="0" smtClean="0">
                <a:latin typeface="宋体" panose="02010600030101010101" pitchFamily="2" charset="-122"/>
                <a:ea typeface="宋体" panose="02010600030101010101" pitchFamily="2" charset="-122"/>
              </a:rPr>
              <a:t>材料</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在</a:t>
            </a:r>
            <a:r>
              <a:rPr lang="zh-CN" altLang="zh-CN" sz="2200" b="1" dirty="0">
                <a:solidFill>
                  <a:srgbClr val="FF0000"/>
                </a:solidFill>
                <a:latin typeface="宋体" panose="02010600030101010101" pitchFamily="2" charset="-122"/>
                <a:ea typeface="宋体" panose="02010600030101010101" pitchFamily="2" charset="-122"/>
              </a:rPr>
              <a:t>会前散发资料</a:t>
            </a:r>
            <a:r>
              <a:rPr lang="zh-CN" altLang="zh-CN" sz="2200" b="1" dirty="0">
                <a:latin typeface="宋体" panose="02010600030101010101" pitchFamily="2" charset="-122"/>
                <a:ea typeface="宋体" panose="02010600030101010101" pitchFamily="2" charset="-122"/>
              </a:rPr>
              <a:t>有助于提高研讨会的效率。热身材料通常包括</a:t>
            </a:r>
            <a:r>
              <a:rPr lang="zh-CN" altLang="zh-CN" sz="2200" b="1" dirty="0">
                <a:solidFill>
                  <a:srgbClr val="FF0000"/>
                </a:solidFill>
                <a:latin typeface="宋体" panose="02010600030101010101" pitchFamily="2" charset="-122"/>
                <a:ea typeface="宋体" panose="02010600030101010101" pitchFamily="2" charset="-122"/>
              </a:rPr>
              <a:t>需求文件的草案</a:t>
            </a:r>
            <a:r>
              <a:rPr lang="zh-CN" altLang="zh-CN" sz="2200" b="1" dirty="0">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用户访谈内容的复印件、已排序的特性</a:t>
            </a:r>
            <a:r>
              <a:rPr lang="zh-CN" altLang="en-US" sz="2200" b="1" dirty="0">
                <a:solidFill>
                  <a:srgbClr val="FF0000"/>
                </a:solidFill>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现有系统的错误报告</a:t>
            </a:r>
            <a:r>
              <a:rPr lang="zh-CN" altLang="zh-CN" sz="2200" b="1" dirty="0" smtClean="0">
                <a:latin typeface="宋体" panose="02010600030101010101" pitchFamily="2" charset="-122"/>
                <a:ea typeface="宋体" panose="02010600030101010101" pitchFamily="2" charset="-122"/>
              </a:rPr>
              <a:t>等。</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需求捕获研讨会</a:t>
            </a:r>
            <a:r>
              <a:rPr lang="zh-CN" altLang="en-US" b="1" smtClean="0">
                <a:latin typeface="黑体" panose="02010609060101010101" pitchFamily="49" charset="-122"/>
                <a:ea typeface="黑体" panose="02010609060101010101" pitchFamily="49" charset="-122"/>
              </a:rPr>
              <a:t>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en-US" altLang="zh-CN" sz="2200" b="1" dirty="0" err="1" smtClean="0">
                <a:latin typeface="宋体" panose="02010600030101010101" pitchFamily="2" charset="-122"/>
                <a:ea typeface="宋体" panose="02010600030101010101" pitchFamily="2" charset="-122"/>
              </a:rPr>
              <a:t>准备研讨会</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充分</a:t>
            </a:r>
            <a:r>
              <a:rPr lang="zh-CN" altLang="zh-CN" sz="2200" b="1" dirty="0">
                <a:latin typeface="宋体" panose="02010600030101010101" pitchFamily="2" charset="-122"/>
                <a:ea typeface="宋体" panose="02010600030101010101" pitchFamily="2" charset="-122"/>
              </a:rPr>
              <a:t>的</a:t>
            </a:r>
            <a:r>
              <a:rPr lang="zh-CN" altLang="zh-CN" sz="2200" b="1" dirty="0" smtClean="0">
                <a:latin typeface="宋体" panose="02010600030101010101" pitchFamily="2" charset="-122"/>
                <a:ea typeface="宋体" panose="02010600030101010101" pitchFamily="2" charset="-122"/>
              </a:rPr>
              <a:t>准备。</a:t>
            </a:r>
            <a:endParaRPr lang="en-US" altLang="zh-CN" sz="2200" b="1" dirty="0" smtClean="0">
              <a:latin typeface="宋体" panose="02010600030101010101" pitchFamily="2" charset="-122"/>
              <a:ea typeface="宋体" panose="02010600030101010101" pitchFamily="2" charset="-122"/>
            </a:endParaRPr>
          </a:p>
          <a:p>
            <a:pPr marL="900113" indent="-36830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⑤</a:t>
            </a:r>
            <a:r>
              <a:rPr lang="zh-CN" altLang="zh-CN" sz="2200" b="1" dirty="0">
                <a:latin typeface="宋体" panose="02010600030101010101" pitchFamily="2" charset="-122"/>
                <a:ea typeface="宋体" panose="02010600030101010101" pitchFamily="2" charset="-122"/>
              </a:rPr>
              <a:t>选择</a:t>
            </a:r>
            <a:r>
              <a:rPr lang="zh-CN" altLang="zh-CN" sz="2200" b="1" dirty="0" smtClean="0">
                <a:latin typeface="宋体" panose="02010600030101010101" pitchFamily="2" charset="-122"/>
                <a:ea typeface="宋体" panose="02010600030101010101" pitchFamily="2" charset="-122"/>
              </a:rPr>
              <a:t>联络员</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团队</a:t>
            </a:r>
            <a:r>
              <a:rPr lang="zh-CN" altLang="zh-CN" sz="2200" b="1" dirty="0">
                <a:latin typeface="宋体" panose="02010600030101010101" pitchFamily="2" charset="-122"/>
                <a:ea typeface="宋体" panose="02010600030101010101" pitchFamily="2" charset="-122"/>
              </a:rPr>
              <a:t>外的具有需求管理经验的</a:t>
            </a:r>
            <a:r>
              <a:rPr lang="zh-CN" altLang="zh-CN" sz="2200" b="1" dirty="0" smtClean="0">
                <a:latin typeface="宋体" panose="02010600030101010101" pitchFamily="2" charset="-122"/>
                <a:ea typeface="宋体" panose="02010600030101010101" pitchFamily="2" charset="-122"/>
              </a:rPr>
              <a:t>人员</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受过</a:t>
            </a:r>
            <a:r>
              <a:rPr lang="zh-CN" altLang="zh-CN" sz="2200" b="1" dirty="0">
                <a:latin typeface="宋体" panose="02010600030101010101" pitchFamily="2" charset="-122"/>
                <a:ea typeface="宋体" panose="02010600030101010101" pitchFamily="2" charset="-122"/>
              </a:rPr>
              <a:t>需求捕获研讨会过程的训练</a:t>
            </a:r>
            <a:r>
              <a:rPr lang="zh-CN" altLang="zh-CN" sz="2200" b="1" dirty="0" smtClean="0">
                <a:latin typeface="宋体" panose="02010600030101010101" pitchFamily="2" charset="-122"/>
                <a:ea typeface="宋体" panose="02010600030101010101" pitchFamily="2" charset="-122"/>
              </a:rPr>
              <a:t>；具有</a:t>
            </a:r>
            <a:r>
              <a:rPr lang="zh-CN" altLang="zh-CN" sz="2200" b="1" dirty="0">
                <a:latin typeface="宋体" panose="02010600030101010101" pitchFamily="2" charset="-122"/>
                <a:ea typeface="宋体" panose="02010600030101010101" pitchFamily="2" charset="-122"/>
              </a:rPr>
              <a:t>扎实的建立共识或建立团队的技能</a:t>
            </a:r>
            <a:r>
              <a:rPr lang="zh-CN" altLang="zh-CN" sz="2200" b="1" dirty="0" smtClean="0">
                <a:latin typeface="宋体" panose="02010600030101010101" pitchFamily="2" charset="-122"/>
                <a:ea typeface="宋体" panose="02010600030101010101" pitchFamily="2" charset="-122"/>
              </a:rPr>
              <a:t>；团队</a:t>
            </a:r>
            <a:r>
              <a:rPr lang="zh-CN" altLang="zh-CN" sz="2200" b="1" dirty="0">
                <a:latin typeface="宋体" panose="02010600030101010101" pitchFamily="2" charset="-122"/>
                <a:ea typeface="宋体" panose="02010600030101010101" pitchFamily="2" charset="-122"/>
              </a:rPr>
              <a:t>内外广受尊重</a:t>
            </a:r>
            <a:r>
              <a:rPr lang="zh-CN" altLang="zh-CN" sz="2200" b="1" dirty="0" smtClean="0">
                <a:latin typeface="宋体" panose="02010600030101010101" pitchFamily="2" charset="-122"/>
                <a:ea typeface="宋体" panose="02010600030101010101" pitchFamily="2" charset="-122"/>
              </a:rPr>
              <a:t>；具有</a:t>
            </a:r>
            <a:r>
              <a:rPr lang="zh-CN" altLang="zh-CN" sz="2200" b="1" dirty="0">
                <a:latin typeface="宋体" panose="02010600030101010101" pitchFamily="2" charset="-122"/>
                <a:ea typeface="宋体" panose="02010600030101010101" pitchFamily="2" charset="-122"/>
              </a:rPr>
              <a:t>主持挑战性会议的能力</a:t>
            </a:r>
            <a:r>
              <a:rPr lang="zh-CN" altLang="zh-CN" sz="2200" b="1" dirty="0" smtClean="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a:p>
            <a:pPr marL="531813" indent="0" eaLnBrk="1" hangingPunct="1">
              <a:lnSpc>
                <a:spcPct val="150000"/>
              </a:lnSpc>
              <a:buSzPct val="7000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联络员</a:t>
            </a:r>
            <a:r>
              <a:rPr lang="zh-CN" altLang="zh-CN" sz="2200" b="1" dirty="0">
                <a:latin typeface="宋体" panose="02010600030101010101" pitchFamily="2" charset="-122"/>
                <a:ea typeface="宋体" panose="02010600030101010101" pitchFamily="2" charset="-122"/>
              </a:rPr>
              <a:t>主持会议要做到：</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按时开始和结束会议</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给每个与会者发言的机会；</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管理会议议程，确保会议“在正确的轨道上”；</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收集关于适用的</a:t>
            </a:r>
            <a:r>
              <a:rPr lang="en-US" altLang="zh-CN" sz="2000" b="1" dirty="0" err="1">
                <a:latin typeface="宋体" panose="02010600030101010101" pitchFamily="2" charset="-122"/>
                <a:ea typeface="宋体" panose="02010600030101010101" pitchFamily="2" charset="-122"/>
              </a:rPr>
              <a:t>需求属性</a:t>
            </a:r>
            <a:r>
              <a:rPr lang="zh-CN" altLang="zh-CN" sz="2000" b="1" dirty="0">
                <a:latin typeface="宋体" panose="02010600030101010101" pitchFamily="2" charset="-122"/>
                <a:ea typeface="宋体" panose="02010600030101010101" pitchFamily="2" charset="-122"/>
              </a:rPr>
              <a:t>的意见；</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记录调查结果；</a:t>
            </a:r>
          </a:p>
          <a:p>
            <a:pPr marL="1160463" indent="-355600">
              <a:buSzPct val="70000"/>
              <a:buFont typeface="Wingdings" panose="05000000000000000000" pitchFamily="2" charset="2"/>
              <a:buChar char="u"/>
              <a:defRPr/>
            </a:pPr>
            <a:r>
              <a:rPr lang="zh-CN" altLang="zh-CN" sz="2000" b="1" dirty="0">
                <a:latin typeface="宋体" panose="02010600030101010101" pitchFamily="2" charset="-122"/>
                <a:ea typeface="宋体" panose="02010600030101010101" pitchFamily="2" charset="-122"/>
              </a:rPr>
              <a:t>总结会议、得出结论，并达成共识。</a:t>
            </a: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头脑风暴</a:t>
            </a:r>
            <a:endParaRPr lang="zh-CN" altLang="en-US" b="1" smtClean="0">
              <a:latin typeface="黑体" panose="02010609060101010101" pitchFamily="49" charset="-122"/>
              <a:ea typeface="黑体" panose="02010609060101010101" pitchFamily="49" charset="-122"/>
            </a:endParaRPr>
          </a:p>
        </p:txBody>
      </p:sp>
      <p:sp>
        <p:nvSpPr>
          <p:cNvPr id="614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en-US" sz="2200" b="1" dirty="0" smtClean="0">
                <a:latin typeface="宋体" panose="02010600030101010101" pitchFamily="2" charset="-122"/>
                <a:ea typeface="宋体" panose="02010600030101010101" pitchFamily="2" charset="-122"/>
              </a:rPr>
              <a:t>定义：</a:t>
            </a:r>
            <a:r>
              <a:rPr lang="zh-CN" altLang="zh-CN" sz="2200" b="1" dirty="0" smtClean="0">
                <a:solidFill>
                  <a:srgbClr val="FF0000"/>
                </a:solidFill>
                <a:latin typeface="宋体" panose="02010600030101010101" pitchFamily="2" charset="-122"/>
                <a:ea typeface="宋体" panose="02010600030101010101" pitchFamily="2" charset="-122"/>
              </a:rPr>
              <a:t>一群人围绕一个特定的兴趣领域产生新观点的情境</a:t>
            </a:r>
            <a:endParaRPr lang="en-US" altLang="zh-CN" sz="22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en-US" altLang="zh-CN" sz="2200" b="1" dirty="0" smtClean="0">
                <a:latin typeface="宋体" panose="02010600030101010101" pitchFamily="2" charset="-122"/>
                <a:ea typeface="宋体" panose="02010600030101010101" pitchFamily="2" charset="-122"/>
              </a:rPr>
              <a:t>1</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使参加者</a:t>
            </a:r>
            <a:r>
              <a:rPr lang="zh-CN" altLang="zh-CN" sz="2200" b="1" dirty="0" smtClean="0">
                <a:solidFill>
                  <a:srgbClr val="FF0000"/>
                </a:solidFill>
                <a:latin typeface="宋体" panose="02010600030101010101" pitchFamily="2" charset="-122"/>
                <a:ea typeface="宋体" panose="02010600030101010101" pitchFamily="2" charset="-122"/>
              </a:rPr>
              <a:t>没有任何拘束，自由地思考</a:t>
            </a:r>
            <a:r>
              <a:rPr lang="zh-CN" altLang="zh-CN" sz="2200" b="1" dirty="0" smtClean="0">
                <a:latin typeface="宋体" panose="02010600030101010101" pitchFamily="2" charset="-122"/>
                <a:ea typeface="宋体" panose="02010600030101010101" pitchFamily="2" charset="-122"/>
              </a:rPr>
              <a:t>，进入思维的新区域，产生更多的新观点和问题解决方法。</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en-US" altLang="zh-CN" sz="2200" b="1" dirty="0" smtClean="0">
                <a:latin typeface="宋体" panose="02010600030101010101" pitchFamily="2" charset="-122"/>
                <a:ea typeface="宋体" panose="02010600030101010101" pitchFamily="2" charset="-122"/>
              </a:rPr>
              <a:t>2</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当参加者产生新观点或新想法时，就</a:t>
            </a:r>
            <a:r>
              <a:rPr lang="zh-CN" altLang="zh-CN" sz="2200" b="1" dirty="0" smtClean="0">
                <a:solidFill>
                  <a:srgbClr val="FF0000"/>
                </a:solidFill>
                <a:latin typeface="宋体" panose="02010600030101010101" pitchFamily="2" charset="-122"/>
                <a:ea typeface="宋体" panose="02010600030101010101" pitchFamily="2" charset="-122"/>
              </a:rPr>
              <a:t>大声说出来</a:t>
            </a:r>
            <a:r>
              <a:rPr lang="zh-CN" altLang="zh-CN" sz="2200" b="1" dirty="0" smtClean="0">
                <a:latin typeface="宋体" panose="02010600030101010101" pitchFamily="2" charset="-122"/>
                <a:ea typeface="宋体" panose="02010600030101010101" pitchFamily="2" charset="-122"/>
              </a:rPr>
              <a:t>，并在</a:t>
            </a:r>
            <a:r>
              <a:rPr lang="zh-CN" altLang="zh-CN" sz="2200" b="1" dirty="0" smtClean="0">
                <a:solidFill>
                  <a:srgbClr val="FF0000"/>
                </a:solidFill>
                <a:latin typeface="宋体" panose="02010600030101010101" pitchFamily="2" charset="-122"/>
                <a:ea typeface="宋体" panose="02010600030101010101" pitchFamily="2" charset="-122"/>
              </a:rPr>
              <a:t>他人想法的基础上产生新想法</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在头脑风暴期间，如实</a:t>
            </a:r>
            <a:r>
              <a:rPr lang="zh-CN" altLang="zh-CN" sz="2200" b="1" dirty="0" smtClean="0">
                <a:solidFill>
                  <a:srgbClr val="FF0000"/>
                </a:solidFill>
                <a:latin typeface="宋体" panose="02010600030101010101" pitchFamily="2" charset="-122"/>
                <a:ea typeface="宋体" panose="02010600030101010101" pitchFamily="2" charset="-122"/>
              </a:rPr>
              <a:t>记录所有新观点和新想法</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不进行任何地评判</a:t>
            </a:r>
            <a:r>
              <a:rPr lang="zh-CN" altLang="zh-CN" sz="2200" b="1" dirty="0" smtClean="0">
                <a:latin typeface="宋体" panose="02010600030101010101" pitchFamily="2" charset="-122"/>
                <a:ea typeface="宋体" panose="02010600030101010101" pitchFamily="2" charset="-122"/>
              </a:rPr>
              <a:t>。只有结束时，才对这些观点和想法进行评估。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需求捕获研讨会</a:t>
            </a:r>
            <a:r>
              <a:rPr lang="zh-CN" altLang="en-US" b="1" smtClean="0">
                <a:latin typeface="黑体" panose="02010609060101010101" pitchFamily="49" charset="-122"/>
                <a:ea typeface="黑体" panose="02010609060101010101" pitchFamily="49" charset="-122"/>
              </a:rPr>
              <a:t>阶段</a:t>
            </a:r>
          </a:p>
        </p:txBody>
      </p:sp>
      <p:sp>
        <p:nvSpPr>
          <p:cNvPr id="4403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en-US" sz="2200" b="1" smtClean="0">
                <a:latin typeface="宋体" panose="02010600030101010101" pitchFamily="2" charset="-122"/>
                <a:ea typeface="宋体" panose="02010600030101010101" pitchFamily="2" charset="-122"/>
              </a:rPr>
              <a:t>（</a:t>
            </a:r>
            <a:r>
              <a:rPr lang="en-US" altLang="zh-CN" sz="2200" b="1" smtClean="0">
                <a:latin typeface="宋体" panose="02010600030101010101" pitchFamily="2" charset="-122"/>
                <a:ea typeface="宋体" panose="02010600030101010101" pitchFamily="2" charset="-122"/>
              </a:rPr>
              <a:t>2</a:t>
            </a:r>
            <a:r>
              <a:rPr lang="zh-CN" altLang="en-US" sz="2200" b="1" smtClean="0">
                <a:latin typeface="宋体" panose="02010600030101010101" pitchFamily="2" charset="-122"/>
                <a:ea typeface="宋体" panose="02010600030101010101" pitchFamily="2" charset="-122"/>
              </a:rPr>
              <a:t>）</a:t>
            </a:r>
            <a:r>
              <a:rPr lang="zh-CN" altLang="zh-CN" sz="2200" b="1" smtClean="0">
                <a:latin typeface="宋体" panose="02010600030101010101" pitchFamily="2" charset="-122"/>
                <a:ea typeface="宋体" panose="02010600030101010101" pitchFamily="2" charset="-122"/>
              </a:rPr>
              <a:t>日程安排</a:t>
            </a:r>
            <a:r>
              <a:rPr lang="zh-CN" altLang="en-US" sz="2200" b="1" smtClean="0">
                <a:latin typeface="宋体" panose="02010600030101010101" pitchFamily="2" charset="-122"/>
                <a:ea typeface="宋体" panose="02010600030101010101" pitchFamily="2" charset="-122"/>
              </a:rPr>
              <a:t>：</a:t>
            </a:r>
            <a:r>
              <a:rPr lang="zh-CN" altLang="zh-CN" sz="2200" b="1" smtClean="0">
                <a:latin typeface="宋体" panose="02010600030101010101" pitchFamily="2" charset="-122"/>
                <a:ea typeface="宋体" panose="02010600030101010101" pitchFamily="2" charset="-122"/>
              </a:rPr>
              <a:t>需求捕获研讨会的议程应以项目需求和研讨会上所要讨论的开发内容为基础，会因具体的项目而异。但是，可以遵循一种比较通用的格式。</a:t>
            </a:r>
          </a:p>
          <a:p>
            <a:pPr marL="457200" indent="-457200" eaLnBrk="1" hangingPunct="1">
              <a:buSzPct val="70000"/>
              <a:buFont typeface="Wingdings" panose="05000000000000000000" pitchFamily="2" charset="2"/>
              <a:buChar char="l"/>
            </a:pPr>
            <a:endParaRPr lang="zh-CN" altLang="en-US"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179388" y="3500438"/>
          <a:ext cx="8785225" cy="2743200"/>
        </p:xfrm>
        <a:graphic>
          <a:graphicData uri="http://schemas.openxmlformats.org/drawingml/2006/table">
            <a:tbl>
              <a:tblPr>
                <a:tableStyleId>{5C22544A-7EE6-4342-B048-85BDC9FD1C3A}</a:tableStyleId>
              </a:tblPr>
              <a:tblGrid>
                <a:gridCol w="8785225"/>
              </a:tblGrid>
              <a:tr h="226125">
                <a:tc>
                  <a:txBody>
                    <a:bodyPr/>
                    <a:lstStyle/>
                    <a:p>
                      <a:pPr algn="ctr">
                        <a:spcAft>
                          <a:spcPts val="0"/>
                        </a:spcAft>
                      </a:pPr>
                      <a:r>
                        <a:rPr lang="zh-CN" sz="1800" b="1" dirty="0">
                          <a:effectLst/>
                        </a:rPr>
                        <a:t>表</a:t>
                      </a:r>
                      <a:r>
                        <a:rPr lang="en-US" sz="1800" b="1" dirty="0">
                          <a:effectLst/>
                        </a:rPr>
                        <a:t>4-3 </a:t>
                      </a:r>
                      <a:r>
                        <a:rPr lang="zh-CN" sz="1800" b="1" dirty="0">
                          <a:effectLst/>
                        </a:rPr>
                        <a:t>需求捕获研讨会简要议程</a:t>
                      </a:r>
                      <a:endParaRPr lang="zh-CN" sz="1800" b="1"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zh-CN" sz="1800" b="1" dirty="0">
                          <a:effectLst/>
                        </a:rPr>
                        <a:t>时间</a:t>
                      </a:r>
                      <a:r>
                        <a:rPr lang="en-US" sz="1800" b="1" dirty="0">
                          <a:effectLst/>
                        </a:rPr>
                        <a:t>               </a:t>
                      </a:r>
                      <a:r>
                        <a:rPr lang="en-US" sz="1800" b="1" dirty="0" smtClean="0">
                          <a:effectLst/>
                        </a:rPr>
                        <a:t>       </a:t>
                      </a:r>
                      <a:r>
                        <a:rPr lang="zh-CN" sz="1800" b="1" dirty="0" smtClean="0">
                          <a:effectLst/>
                        </a:rPr>
                        <a:t>内容</a:t>
                      </a:r>
                      <a:r>
                        <a:rPr lang="en-US" sz="1800" b="1" dirty="0" smtClean="0">
                          <a:effectLst/>
                        </a:rPr>
                        <a:t>                                       </a:t>
                      </a:r>
                      <a:r>
                        <a:rPr lang="zh-CN" sz="1800" b="1" dirty="0" smtClean="0">
                          <a:effectLst/>
                        </a:rPr>
                        <a:t>备注</a:t>
                      </a:r>
                      <a:endParaRPr lang="zh-CN" sz="1800" b="1"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8:00</a:t>
                      </a:r>
                      <a:r>
                        <a:rPr lang="zh-CN" sz="1800" dirty="0">
                          <a:effectLst/>
                        </a:rPr>
                        <a:t>～</a:t>
                      </a:r>
                      <a:r>
                        <a:rPr lang="en-US" sz="1800" dirty="0">
                          <a:effectLst/>
                        </a:rPr>
                        <a:t>8:30         </a:t>
                      </a:r>
                      <a:r>
                        <a:rPr lang="en-US" sz="1800" dirty="0" smtClean="0">
                          <a:effectLst/>
                        </a:rPr>
                        <a:t>  </a:t>
                      </a:r>
                      <a:r>
                        <a:rPr lang="zh-CN" sz="1800" dirty="0" smtClean="0">
                          <a:effectLst/>
                        </a:rPr>
                        <a:t>议程</a:t>
                      </a:r>
                      <a:r>
                        <a:rPr lang="zh-CN" sz="1800" dirty="0">
                          <a:effectLst/>
                        </a:rPr>
                        <a:t>介绍</a:t>
                      </a:r>
                      <a:r>
                        <a:rPr lang="en-US" sz="1800" dirty="0">
                          <a:effectLst/>
                        </a:rPr>
                        <a:t>             </a:t>
                      </a:r>
                      <a:r>
                        <a:rPr lang="en-US" sz="1800" dirty="0" smtClean="0">
                          <a:effectLst/>
                        </a:rPr>
                        <a:t>                   </a:t>
                      </a:r>
                      <a:r>
                        <a:rPr lang="zh-CN" sz="1800" dirty="0">
                          <a:effectLst/>
                        </a:rPr>
                        <a:t>介绍会议议程、会议规则等</a:t>
                      </a:r>
                      <a:r>
                        <a:rPr lang="en-US" sz="1800" dirty="0">
                          <a:effectLst/>
                        </a:rPr>
                        <a:t>  </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8:30</a:t>
                      </a:r>
                      <a:r>
                        <a:rPr lang="zh-CN" sz="1800" dirty="0">
                          <a:effectLst/>
                        </a:rPr>
                        <a:t>～</a:t>
                      </a:r>
                      <a:r>
                        <a:rPr lang="en-US" sz="1800" dirty="0">
                          <a:effectLst/>
                        </a:rPr>
                        <a:t>10:00        </a:t>
                      </a:r>
                      <a:r>
                        <a:rPr lang="en-US" sz="1800" dirty="0" smtClean="0">
                          <a:effectLst/>
                        </a:rPr>
                        <a:t> </a:t>
                      </a:r>
                      <a:r>
                        <a:rPr lang="zh-CN" sz="1800" dirty="0" smtClean="0">
                          <a:effectLst/>
                        </a:rPr>
                        <a:t>项目</a:t>
                      </a:r>
                      <a:r>
                        <a:rPr lang="zh-CN" sz="1800" dirty="0">
                          <a:effectLst/>
                        </a:rPr>
                        <a:t>介绍</a:t>
                      </a:r>
                      <a:r>
                        <a:rPr lang="en-US" sz="1800" dirty="0">
                          <a:effectLst/>
                        </a:rPr>
                        <a:t>              </a:t>
                      </a:r>
                      <a:r>
                        <a:rPr lang="en-US" sz="1800" dirty="0" smtClean="0">
                          <a:effectLst/>
                        </a:rPr>
                        <a:t>                  </a:t>
                      </a:r>
                      <a:r>
                        <a:rPr lang="zh-CN" sz="1800" dirty="0" smtClean="0">
                          <a:effectLst/>
                        </a:rPr>
                        <a:t>介绍</a:t>
                      </a:r>
                      <a:r>
                        <a:rPr lang="zh-CN" sz="1800" dirty="0">
                          <a:effectLst/>
                        </a:rPr>
                        <a:t>项目的市场需求、访谈结果、现状等</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10:00</a:t>
                      </a:r>
                      <a:r>
                        <a:rPr lang="zh-CN" sz="1800" dirty="0">
                          <a:effectLst/>
                        </a:rPr>
                        <a:t>～</a:t>
                      </a:r>
                      <a:r>
                        <a:rPr lang="en-US" sz="1800" dirty="0">
                          <a:effectLst/>
                        </a:rPr>
                        <a:t>12:00       </a:t>
                      </a:r>
                      <a:r>
                        <a:rPr lang="zh-CN" sz="1800" dirty="0">
                          <a:effectLst/>
                        </a:rPr>
                        <a:t>自由讨论</a:t>
                      </a:r>
                      <a:r>
                        <a:rPr lang="en-US" sz="1800" dirty="0">
                          <a:effectLst/>
                        </a:rPr>
                        <a:t>               </a:t>
                      </a:r>
                      <a:r>
                        <a:rPr lang="en-US" sz="1800" dirty="0" smtClean="0">
                          <a:effectLst/>
                        </a:rPr>
                        <a:t>                 </a:t>
                      </a:r>
                      <a:r>
                        <a:rPr lang="zh-CN" sz="1800" dirty="0" smtClean="0">
                          <a:effectLst/>
                        </a:rPr>
                        <a:t>自由</a:t>
                      </a:r>
                      <a:r>
                        <a:rPr lang="zh-CN" sz="1800" dirty="0">
                          <a:effectLst/>
                        </a:rPr>
                        <a:t>讨论项目产品的特性</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12:00</a:t>
                      </a:r>
                      <a:r>
                        <a:rPr lang="zh-CN" sz="1800" dirty="0">
                          <a:effectLst/>
                        </a:rPr>
                        <a:t>～</a:t>
                      </a:r>
                      <a:r>
                        <a:rPr lang="en-US" sz="1800" dirty="0">
                          <a:effectLst/>
                        </a:rPr>
                        <a:t>13:00       </a:t>
                      </a:r>
                      <a:r>
                        <a:rPr lang="zh-CN" sz="1800" dirty="0">
                          <a:effectLst/>
                        </a:rPr>
                        <a:t>午餐</a:t>
                      </a:r>
                      <a:r>
                        <a:rPr lang="en-US" sz="1800" dirty="0">
                          <a:effectLst/>
                        </a:rPr>
                        <a:t>                   </a:t>
                      </a:r>
                      <a:r>
                        <a:rPr lang="en-US" sz="1800" dirty="0" smtClean="0">
                          <a:effectLst/>
                        </a:rPr>
                        <a:t>                     </a:t>
                      </a:r>
                      <a:r>
                        <a:rPr lang="zh-CN" sz="1800" dirty="0" smtClean="0">
                          <a:effectLst/>
                        </a:rPr>
                        <a:t>午餐</a:t>
                      </a:r>
                      <a:r>
                        <a:rPr lang="zh-CN" sz="1800" dirty="0">
                          <a:effectLst/>
                        </a:rPr>
                        <a:t>期间继续工作，以节约时间</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13:00</a:t>
                      </a:r>
                      <a:r>
                        <a:rPr lang="zh-CN" sz="1800" dirty="0">
                          <a:effectLst/>
                        </a:rPr>
                        <a:t>～</a:t>
                      </a:r>
                      <a:r>
                        <a:rPr lang="en-US" sz="1800" dirty="0">
                          <a:effectLst/>
                        </a:rPr>
                        <a:t>14:00       </a:t>
                      </a:r>
                      <a:r>
                        <a:rPr lang="zh-CN" sz="1800" dirty="0">
                          <a:effectLst/>
                        </a:rPr>
                        <a:t>自由讨论</a:t>
                      </a:r>
                      <a:r>
                        <a:rPr lang="en-US" sz="1800" dirty="0">
                          <a:effectLst/>
                        </a:rPr>
                        <a:t>               </a:t>
                      </a:r>
                      <a:r>
                        <a:rPr lang="en-US" sz="1800" dirty="0" smtClean="0">
                          <a:effectLst/>
                        </a:rPr>
                        <a:t>                 </a:t>
                      </a:r>
                      <a:r>
                        <a:rPr lang="zh-CN" sz="1800" dirty="0" smtClean="0">
                          <a:effectLst/>
                        </a:rPr>
                        <a:t>自由</a:t>
                      </a:r>
                      <a:r>
                        <a:rPr lang="zh-CN" sz="1800" dirty="0">
                          <a:effectLst/>
                        </a:rPr>
                        <a:t>讨论项目产品的特性</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14:00</a:t>
                      </a:r>
                      <a:r>
                        <a:rPr lang="zh-CN" sz="1800" dirty="0">
                          <a:effectLst/>
                        </a:rPr>
                        <a:t>～</a:t>
                      </a:r>
                      <a:r>
                        <a:rPr lang="en-US" sz="1800" dirty="0">
                          <a:effectLst/>
                        </a:rPr>
                        <a:t>15:00       </a:t>
                      </a:r>
                      <a:r>
                        <a:rPr lang="zh-CN" sz="1800" dirty="0">
                          <a:effectLst/>
                        </a:rPr>
                        <a:t>特性定义</a:t>
                      </a:r>
                      <a:r>
                        <a:rPr lang="en-US" sz="1800" dirty="0">
                          <a:effectLst/>
                        </a:rPr>
                        <a:t>              </a:t>
                      </a:r>
                      <a:r>
                        <a:rPr lang="en-US" sz="1800" dirty="0" smtClean="0">
                          <a:effectLst/>
                        </a:rPr>
                        <a:t>                  </a:t>
                      </a:r>
                      <a:r>
                        <a:rPr lang="zh-CN" sz="1800" dirty="0">
                          <a:effectLst/>
                        </a:rPr>
                        <a:t>写出</a:t>
                      </a:r>
                      <a:r>
                        <a:rPr lang="en-US" sz="1800" dirty="0">
                          <a:effectLst/>
                        </a:rPr>
                        <a:t>2</a:t>
                      </a:r>
                      <a:r>
                        <a:rPr lang="zh-CN" sz="1800" dirty="0">
                          <a:effectLst/>
                        </a:rPr>
                        <a:t>～</a:t>
                      </a:r>
                      <a:r>
                        <a:rPr lang="en-US" sz="1800" dirty="0">
                          <a:effectLst/>
                        </a:rPr>
                        <a:t>3</a:t>
                      </a:r>
                      <a:r>
                        <a:rPr lang="zh-CN" sz="1800" dirty="0">
                          <a:effectLst/>
                        </a:rPr>
                        <a:t>句话定义特性，达成共识</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15:00</a:t>
                      </a:r>
                      <a:r>
                        <a:rPr lang="zh-CN" sz="1800" dirty="0">
                          <a:effectLst/>
                        </a:rPr>
                        <a:t>～</a:t>
                      </a:r>
                      <a:r>
                        <a:rPr lang="en-US" sz="1800" dirty="0">
                          <a:effectLst/>
                        </a:rPr>
                        <a:t>16:00       </a:t>
                      </a:r>
                      <a:r>
                        <a:rPr lang="zh-CN" sz="1800" dirty="0">
                          <a:effectLst/>
                        </a:rPr>
                        <a:t>意见精简，确定优先级</a:t>
                      </a:r>
                      <a:r>
                        <a:rPr lang="en-US" sz="1800" dirty="0">
                          <a:effectLst/>
                        </a:rPr>
                        <a:t>   </a:t>
                      </a:r>
                      <a:r>
                        <a:rPr lang="en-US" sz="1800" dirty="0" smtClean="0">
                          <a:effectLst/>
                        </a:rPr>
                        <a:t>     </a:t>
                      </a:r>
                      <a:r>
                        <a:rPr lang="zh-CN" sz="1800" dirty="0" smtClean="0">
                          <a:effectLst/>
                        </a:rPr>
                        <a:t>设置</a:t>
                      </a:r>
                      <a:r>
                        <a:rPr lang="zh-CN" sz="1800" dirty="0">
                          <a:effectLst/>
                        </a:rPr>
                        <a:t>特性的优先级</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r h="0">
                <a:tc>
                  <a:txBody>
                    <a:bodyPr/>
                    <a:lstStyle/>
                    <a:p>
                      <a:pPr>
                        <a:spcAft>
                          <a:spcPts val="0"/>
                        </a:spcAft>
                      </a:pPr>
                      <a:r>
                        <a:rPr lang="en-US" sz="1800" dirty="0">
                          <a:effectLst/>
                        </a:rPr>
                        <a:t>16:00</a:t>
                      </a:r>
                      <a:r>
                        <a:rPr lang="zh-CN" sz="1800" dirty="0">
                          <a:effectLst/>
                        </a:rPr>
                        <a:t>～</a:t>
                      </a:r>
                      <a:r>
                        <a:rPr lang="en-US" sz="1800" dirty="0">
                          <a:effectLst/>
                        </a:rPr>
                        <a:t>17:00       </a:t>
                      </a:r>
                      <a:r>
                        <a:rPr lang="zh-CN" sz="1800" dirty="0">
                          <a:effectLst/>
                        </a:rPr>
                        <a:t>结束会议</a:t>
                      </a:r>
                      <a:r>
                        <a:rPr lang="en-US" sz="1800" dirty="0">
                          <a:effectLst/>
                        </a:rPr>
                        <a:t>               </a:t>
                      </a:r>
                      <a:r>
                        <a:rPr lang="en-US" sz="1800" dirty="0" smtClean="0">
                          <a:effectLst/>
                        </a:rPr>
                        <a:t>                 </a:t>
                      </a:r>
                      <a:r>
                        <a:rPr lang="zh-CN" sz="1800" dirty="0" smtClean="0">
                          <a:effectLst/>
                        </a:rPr>
                        <a:t>总结</a:t>
                      </a:r>
                      <a:r>
                        <a:rPr lang="zh-CN" sz="1800" dirty="0">
                          <a:effectLst/>
                        </a:rPr>
                        <a:t>会议、得出结论</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2" marR="68582"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需求捕获研讨会</a:t>
            </a:r>
            <a:r>
              <a:rPr lang="zh-CN" altLang="en-US" b="1" smtClean="0">
                <a:latin typeface="黑体" panose="02010609060101010101" pitchFamily="49" charset="-122"/>
                <a:ea typeface="黑体" panose="02010609060101010101" pitchFamily="49" charset="-122"/>
              </a:rPr>
              <a:t>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举行</a:t>
            </a:r>
            <a:r>
              <a:rPr lang="zh-CN" altLang="zh-CN" sz="2200" b="1" dirty="0">
                <a:latin typeface="宋体" panose="02010600030101010101" pitchFamily="2" charset="-122"/>
                <a:ea typeface="宋体" panose="02010600030101010101" pitchFamily="2" charset="-122"/>
              </a:rPr>
              <a:t>需求捕获</a:t>
            </a:r>
            <a:r>
              <a:rPr lang="zh-CN" altLang="zh-CN" sz="2200" b="1" dirty="0" smtClean="0">
                <a:latin typeface="宋体" panose="02010600030101010101" pitchFamily="2" charset="-122"/>
                <a:ea typeface="宋体" panose="02010600030101010101" pitchFamily="2" charset="-122"/>
              </a:rPr>
              <a:t>研讨会</a:t>
            </a:r>
            <a:endParaRPr lang="en-US" altLang="zh-CN" sz="22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①问题及解决技巧</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联络员</a:t>
            </a:r>
            <a:r>
              <a:rPr lang="zh-CN" altLang="zh-CN" sz="2200" b="1" dirty="0">
                <a:latin typeface="宋体" panose="02010600030101010101" pitchFamily="2" charset="-122"/>
                <a:ea typeface="宋体" panose="02010600030101010101" pitchFamily="2" charset="-122"/>
              </a:rPr>
              <a:t>在主持会议的过程中可能会遇到的一些问题，用一组</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票</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来解决既有趣也有效。</a:t>
            </a:r>
          </a:p>
          <a:p>
            <a:pPr marL="457200" indent="-457200" eaLnBrk="1" hangingPunct="1">
              <a:lnSpc>
                <a:spcPct val="15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nvGraphicFramePr>
        <p:xfrm>
          <a:off x="71438" y="3213100"/>
          <a:ext cx="8964612" cy="3168650"/>
        </p:xfrm>
        <a:graphic>
          <a:graphicData uri="http://schemas.openxmlformats.org/drawingml/2006/table">
            <a:tbl>
              <a:tblPr>
                <a:tableStyleId>{5C22544A-7EE6-4342-B048-85BDC9FD1C3A}</a:tableStyleId>
              </a:tblPr>
              <a:tblGrid>
                <a:gridCol w="3674880"/>
                <a:gridCol w="5289732"/>
              </a:tblGrid>
              <a:tr h="396081">
                <a:tc>
                  <a:txBody>
                    <a:bodyPr/>
                    <a:lstStyle/>
                    <a:p>
                      <a:pPr algn="ctr" fontAlgn="t">
                        <a:spcAft>
                          <a:spcPts val="0"/>
                        </a:spcAft>
                      </a:pPr>
                      <a:r>
                        <a:rPr lang="zh-CN" sz="2000" dirty="0">
                          <a:effectLst/>
                          <a:latin typeface="宋体" panose="02010600030101010101" pitchFamily="2" charset="-122"/>
                          <a:ea typeface="宋体" panose="02010600030101010101" pitchFamily="2" charset="-122"/>
                        </a:rPr>
                        <a:t>问题</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algn="ctr" fontAlgn="t">
                        <a:spcAft>
                          <a:spcPts val="0"/>
                        </a:spcAft>
                      </a:pPr>
                      <a:r>
                        <a:rPr lang="zh-CN" sz="2000" dirty="0">
                          <a:effectLst/>
                          <a:latin typeface="宋体" panose="02010600030101010101" pitchFamily="2" charset="-122"/>
                          <a:ea typeface="宋体" panose="02010600030101010101" pitchFamily="2" charset="-122"/>
                        </a:rPr>
                        <a:t>解决办法</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r h="792163">
                <a:tc>
                  <a:txBody>
                    <a:bodyPr/>
                    <a:lstStyle/>
                    <a:p>
                      <a:pPr fontAlgn="t">
                        <a:spcAft>
                          <a:spcPts val="0"/>
                        </a:spcAft>
                      </a:pPr>
                      <a:r>
                        <a:rPr lang="zh-CN" sz="2000" dirty="0">
                          <a:effectLst/>
                          <a:latin typeface="宋体" panose="02010600030101010101" pitchFamily="2" charset="-122"/>
                          <a:ea typeface="宋体" panose="02010600030101010101" pitchFamily="2" charset="-122"/>
                        </a:rPr>
                        <a:t>休息之后很难重新开始</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fontAlgn="t">
                        <a:spcAft>
                          <a:spcPts val="0"/>
                        </a:spcAft>
                      </a:pPr>
                      <a:r>
                        <a:rPr lang="zh-CN" sz="2000" dirty="0">
                          <a:effectLst/>
                          <a:latin typeface="宋体" panose="02010600030101010101" pitchFamily="2" charset="-122"/>
                          <a:ea typeface="宋体" panose="02010600030101010101" pitchFamily="2" charset="-122"/>
                        </a:rPr>
                        <a:t>迟到的人会收到一张</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休息后迟到</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的票，并向</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慈善捐款箱</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中投入</a:t>
                      </a:r>
                      <a:r>
                        <a:rPr lang="en-US" sz="2000" dirty="0">
                          <a:effectLst/>
                          <a:latin typeface="宋体" panose="02010600030101010101" pitchFamily="2" charset="-122"/>
                          <a:ea typeface="宋体" panose="02010600030101010101" pitchFamily="2" charset="-122"/>
                        </a:rPr>
                        <a:t> 1</a:t>
                      </a:r>
                      <a:r>
                        <a:rPr lang="zh-CN" sz="2000" dirty="0">
                          <a:effectLst/>
                          <a:latin typeface="宋体" panose="02010600030101010101" pitchFamily="2" charset="-122"/>
                          <a:ea typeface="宋体" panose="02010600030101010101" pitchFamily="2" charset="-122"/>
                        </a:rPr>
                        <a:t>元钱</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r h="396081">
                <a:tc>
                  <a:txBody>
                    <a:bodyPr/>
                    <a:lstStyle/>
                    <a:p>
                      <a:pPr fontAlgn="t">
                        <a:spcAft>
                          <a:spcPts val="0"/>
                        </a:spcAft>
                      </a:pPr>
                      <a:r>
                        <a:rPr lang="zh-CN" sz="2000" dirty="0">
                          <a:effectLst/>
                          <a:latin typeface="宋体" panose="02010600030101010101" pitchFamily="2" charset="-122"/>
                          <a:ea typeface="宋体" panose="02010600030101010101" pitchFamily="2" charset="-122"/>
                        </a:rPr>
                        <a:t>不当的批评，小偏见、小争执</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fontAlgn="t">
                        <a:spcAft>
                          <a:spcPts val="0"/>
                        </a:spcAft>
                      </a:pP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一次没有意义的攻击</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票</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r h="396081">
                <a:tc>
                  <a:txBody>
                    <a:bodyPr/>
                    <a:lstStyle/>
                    <a:p>
                      <a:pPr fontAlgn="t">
                        <a:spcAft>
                          <a:spcPts val="0"/>
                        </a:spcAft>
                      </a:pPr>
                      <a:r>
                        <a:rPr lang="zh-CN" sz="2000" dirty="0">
                          <a:effectLst/>
                          <a:latin typeface="宋体" panose="02010600030101010101" pitchFamily="2" charset="-122"/>
                          <a:ea typeface="宋体" panose="02010600030101010101" pitchFamily="2" charset="-122"/>
                        </a:rPr>
                        <a:t>涉众发言不踊跃</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fontAlgn="t">
                        <a:spcAft>
                          <a:spcPts val="0"/>
                        </a:spcAft>
                      </a:pP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好主意！</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票</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r h="396081">
                <a:tc>
                  <a:txBody>
                    <a:bodyPr/>
                    <a:lstStyle/>
                    <a:p>
                      <a:pPr fontAlgn="t">
                        <a:spcAft>
                          <a:spcPts val="0"/>
                        </a:spcAft>
                      </a:pPr>
                      <a:r>
                        <a:rPr lang="zh-CN" sz="2000" dirty="0">
                          <a:effectLst/>
                          <a:latin typeface="宋体" panose="02010600030101010101" pitchFamily="2" charset="-122"/>
                          <a:ea typeface="宋体" panose="02010600030101010101" pitchFamily="2" charset="-122"/>
                        </a:rPr>
                        <a:t>参与者的发言时间不平衡</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fontAlgn="t">
                        <a:spcAft>
                          <a:spcPts val="0"/>
                        </a:spcAft>
                      </a:pP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五分钟立场陈述</a:t>
                      </a:r>
                      <a:r>
                        <a:rPr lang="en-US" sz="2000" dirty="0">
                          <a:effectLst/>
                          <a:latin typeface="宋体" panose="02010600030101010101" pitchFamily="2" charset="-122"/>
                          <a:ea typeface="宋体" panose="02010600030101010101" pitchFamily="2" charset="-122"/>
                        </a:rPr>
                        <a:t>”</a:t>
                      </a:r>
                      <a:r>
                        <a:rPr lang="zh-CN" sz="2000" dirty="0">
                          <a:effectLst/>
                          <a:latin typeface="宋体" panose="02010600030101010101" pitchFamily="2" charset="-122"/>
                          <a:ea typeface="宋体" panose="02010600030101010101" pitchFamily="2" charset="-122"/>
                        </a:rPr>
                        <a:t>票</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r h="792163">
                <a:tc>
                  <a:txBody>
                    <a:bodyPr/>
                    <a:lstStyle/>
                    <a:p>
                      <a:pPr fontAlgn="t">
                        <a:spcAft>
                          <a:spcPts val="0"/>
                        </a:spcAft>
                      </a:pPr>
                      <a:r>
                        <a:rPr lang="zh-CN" sz="2000" dirty="0">
                          <a:effectLst/>
                          <a:latin typeface="宋体" panose="02010600030101010101" pitchFamily="2" charset="-122"/>
                          <a:ea typeface="宋体" panose="02010600030101010101" pitchFamily="2" charset="-122"/>
                        </a:rPr>
                        <a:t>午餐后精神不振</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c>
                  <a:txBody>
                    <a:bodyPr/>
                    <a:lstStyle/>
                    <a:p>
                      <a:pPr fontAlgn="t">
                        <a:spcAft>
                          <a:spcPts val="0"/>
                        </a:spcAft>
                      </a:pPr>
                      <a:r>
                        <a:rPr lang="zh-CN" sz="2000" dirty="0">
                          <a:effectLst/>
                          <a:latin typeface="宋体" panose="02010600030101010101" pitchFamily="2" charset="-122"/>
                          <a:ea typeface="宋体" panose="02010600030101010101" pitchFamily="2" charset="-122"/>
                        </a:rPr>
                        <a:t>少量、清淡的午餐，休息时提供咖啡、苏打水、糖果、甜点，重新调整会议室、改变房间温度</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1" marR="68581" marT="0" marB="0"/>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需求捕获研讨会</a:t>
            </a:r>
            <a:r>
              <a:rPr lang="zh-CN" altLang="en-US" b="1" smtClean="0">
                <a:latin typeface="黑体" panose="02010609060101010101" pitchFamily="49" charset="-122"/>
                <a:ea typeface="黑体" panose="02010609060101010101" pitchFamily="49" charset="-122"/>
              </a:rPr>
              <a:t>阶段</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3</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举行</a:t>
            </a:r>
            <a:r>
              <a:rPr lang="zh-CN" altLang="zh-CN" sz="2200" b="1" dirty="0">
                <a:latin typeface="宋体" panose="02010600030101010101" pitchFamily="2" charset="-122"/>
                <a:ea typeface="宋体" panose="02010600030101010101" pitchFamily="2" charset="-122"/>
              </a:rPr>
              <a:t>需求捕获</a:t>
            </a:r>
            <a:r>
              <a:rPr lang="zh-CN" altLang="zh-CN" sz="2200" b="1" dirty="0" smtClean="0">
                <a:latin typeface="宋体" panose="02010600030101010101" pitchFamily="2" charset="-122"/>
                <a:ea typeface="宋体" panose="02010600030101010101" pitchFamily="2" charset="-122"/>
              </a:rPr>
              <a:t>研讨会</a:t>
            </a:r>
            <a:endParaRPr lang="en-US" altLang="zh-CN" sz="22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200" b="1" dirty="0" smtClean="0">
                <a:latin typeface="宋体" panose="02010600030101010101" pitchFamily="2" charset="-122"/>
                <a:ea typeface="宋体" panose="02010600030101010101" pitchFamily="2" charset="-122"/>
              </a:rPr>
              <a:t>②</a:t>
            </a:r>
            <a:r>
              <a:rPr lang="zh-CN" altLang="zh-CN" sz="2200" b="1" dirty="0">
                <a:solidFill>
                  <a:srgbClr val="FF0000"/>
                </a:solidFill>
                <a:latin typeface="宋体" panose="02010600030101010101" pitchFamily="2" charset="-122"/>
                <a:ea typeface="宋体" panose="02010600030101010101" pitchFamily="2" charset="-122"/>
              </a:rPr>
              <a:t>自由讨论和意见精简</a:t>
            </a:r>
          </a:p>
          <a:p>
            <a:pPr indent="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需求</a:t>
            </a:r>
            <a:r>
              <a:rPr lang="zh-CN" altLang="zh-CN" sz="2200" b="1" dirty="0">
                <a:latin typeface="宋体" panose="02010600030101010101" pitchFamily="2" charset="-122"/>
                <a:ea typeface="宋体" panose="02010600030101010101" pitchFamily="2" charset="-122"/>
              </a:rPr>
              <a:t>捕获研讨会最重要的部分就是自由讨论。这项议程非常符合研讨会的气氛，能够建立一种积极的创造性的氛围，能够聆听所有涉众的意见</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③成果和监督</a:t>
            </a:r>
            <a:r>
              <a:rPr lang="zh-CN" altLang="zh-CN" sz="2200" b="1" dirty="0" smtClean="0">
                <a:latin typeface="宋体" panose="02010600030101010101" pitchFamily="2" charset="-122"/>
                <a:ea typeface="宋体" panose="02010600030101010101" pitchFamily="2" charset="-122"/>
              </a:rPr>
              <a:t>执行</a:t>
            </a:r>
            <a:endParaRPr lang="en-US" altLang="zh-CN" sz="2200" b="1" dirty="0" smtClean="0">
              <a:latin typeface="宋体" panose="02010600030101010101" pitchFamily="2" charset="-122"/>
              <a:ea typeface="宋体" panose="02010600030101010101" pitchFamily="2" charset="-122"/>
            </a:endParaRP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在</a:t>
            </a:r>
            <a:r>
              <a:rPr lang="zh-CN" altLang="zh-CN" sz="2200" b="1" dirty="0">
                <a:latin typeface="宋体" panose="02010600030101010101" pitchFamily="2" charset="-122"/>
                <a:ea typeface="宋体" panose="02010600030101010101" pitchFamily="2" charset="-122"/>
              </a:rPr>
              <a:t>需求捕获研讨会的过程中，联络员</a:t>
            </a:r>
            <a:r>
              <a:rPr lang="zh-CN" altLang="zh-CN" sz="2200" b="1" dirty="0">
                <a:solidFill>
                  <a:srgbClr val="FF0000"/>
                </a:solidFill>
                <a:latin typeface="宋体" panose="02010600030101010101" pitchFamily="2" charset="-122"/>
                <a:ea typeface="宋体" panose="02010600030101010101" pitchFamily="2" charset="-122"/>
              </a:rPr>
              <a:t>分配会议时间，控制会场秩序，记录所有讨论结果</a:t>
            </a:r>
            <a:r>
              <a:rPr lang="zh-CN" altLang="zh-CN" sz="2200" b="1" dirty="0">
                <a:latin typeface="宋体" panose="02010600030101010101" pitchFamily="2" charset="-122"/>
                <a:ea typeface="宋体" panose="02010600030101010101" pitchFamily="2" charset="-122"/>
              </a:rPr>
              <a:t>。</a:t>
            </a:r>
          </a:p>
          <a:p>
            <a:pPr marL="457200" indent="-457200" eaLnBrk="1" hangingPunct="1">
              <a:lnSpc>
                <a:spcPct val="15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solidFill>
                  <a:srgbClr val="FF0000"/>
                </a:solidFill>
                <a:latin typeface="黑体" panose="02010609060101010101" pitchFamily="49" charset="-122"/>
                <a:ea typeface="黑体" panose="02010609060101010101" pitchFamily="49" charset="-122"/>
              </a:rPr>
              <a:t>思维图</a:t>
            </a:r>
            <a:r>
              <a:rPr lang="zh-CN" altLang="zh-CN" b="1" dirty="0" smtClean="0">
                <a:latin typeface="黑体" panose="02010609060101010101" pitchFamily="49" charset="-122"/>
                <a:ea typeface="黑体" panose="02010609060101010101" pitchFamily="49" charset="-122"/>
              </a:rPr>
              <a:t> （</a:t>
            </a:r>
            <a:r>
              <a:rPr lang="en-US" altLang="zh-CN" b="1" dirty="0" smtClean="0">
                <a:latin typeface="黑体" panose="02010609060101010101" pitchFamily="49" charset="-122"/>
                <a:ea typeface="黑体" panose="02010609060101010101" pitchFamily="49" charset="-122"/>
              </a:rPr>
              <a:t>Mind Map</a:t>
            </a:r>
            <a:r>
              <a:rPr lang="zh-CN" altLang="zh-CN" b="1" dirty="0" smtClean="0">
                <a:latin typeface="黑体" panose="02010609060101010101" pitchFamily="49" charset="-122"/>
                <a:ea typeface="黑体" panose="02010609060101010101" pitchFamily="49" charset="-122"/>
              </a:rPr>
              <a:t>）</a:t>
            </a:r>
            <a:endParaRPr lang="zh-CN" altLang="en-US" b="1" dirty="0" smtClean="0">
              <a:latin typeface="黑体" panose="02010609060101010101" pitchFamily="49" charset="-122"/>
              <a:ea typeface="黑体" panose="02010609060101010101" pitchFamily="49" charset="-122"/>
            </a:endParaRPr>
          </a:p>
        </p:txBody>
      </p:sp>
      <p:sp>
        <p:nvSpPr>
          <p:cNvPr id="4813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表达放射性思维</a:t>
            </a:r>
            <a:r>
              <a:rPr lang="zh-CN" altLang="en-US" sz="2000" b="1" dirty="0" smtClean="0">
                <a:latin typeface="宋体" panose="02010600030101010101" pitchFamily="2" charset="-122"/>
                <a:ea typeface="宋体" panose="02010600030101010101" pitchFamily="2" charset="-122"/>
              </a:rPr>
              <a:t>的</a:t>
            </a:r>
            <a:r>
              <a:rPr lang="zh-CN" altLang="zh-CN" sz="2000" b="1" dirty="0" smtClean="0">
                <a:latin typeface="宋体" panose="02010600030101010101" pitchFamily="2" charset="-122"/>
                <a:ea typeface="宋体" panose="02010600030101010101" pitchFamily="2" charset="-122"/>
              </a:rPr>
              <a:t>图形思维工具</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简单</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有效</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运用图文并茂</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让复杂的问题变得简单到可以在一张纸上画出来，看到问题的全部。</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在进行访谈会议时，用思维图记录访谈内容，更有可能看到联系，发现客户没有提到而应该具有的联系。在头脑风暴中的作用尤为明显。</a:t>
            </a:r>
          </a:p>
          <a:p>
            <a:pPr marL="457200" indent="-457200" eaLnBrk="1" hangingPunct="1">
              <a:lnSpc>
                <a:spcPct val="150000"/>
              </a:lnSpc>
              <a:buSzPct val="70000"/>
              <a:buFont typeface="Wingdings" panose="05000000000000000000" pitchFamily="2" charset="2"/>
              <a:buChar char="l"/>
            </a:pPr>
            <a:endParaRPr lang="zh-CN"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绘制思维图的基本步骤</a:t>
            </a:r>
            <a:endParaRPr lang="zh-CN" altLang="en-US" b="1" smtClean="0">
              <a:latin typeface="黑体" panose="02010609060101010101" pitchFamily="49" charset="-122"/>
              <a:ea typeface="黑体" panose="02010609060101010101" pitchFamily="49" charset="-122"/>
            </a:endParaRPr>
          </a:p>
        </p:txBody>
      </p:sp>
      <p:sp>
        <p:nvSpPr>
          <p:cNvPr id="4915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1</a:t>
            </a:r>
            <a:r>
              <a:rPr lang="zh-CN" altLang="zh-CN" sz="2000" b="1" smtClean="0">
                <a:latin typeface="宋体" panose="02010600030101010101" pitchFamily="2" charset="-122"/>
                <a:ea typeface="宋体" panose="02010600030101010101" pitchFamily="2" charset="-122"/>
              </a:rPr>
              <a:t>）中心主题置于中心位置，用彩色图像或符号表示。</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2</a:t>
            </a:r>
            <a:r>
              <a:rPr lang="zh-CN" altLang="zh-CN" sz="2000" b="1" smtClean="0">
                <a:latin typeface="宋体" panose="02010600030101010101" pitchFamily="2" charset="-122"/>
                <a:ea typeface="宋体" panose="02010600030101010101" pitchFamily="2" charset="-122"/>
              </a:rPr>
              <a:t>）大脑不受任何约束，围绕中心主题进行思考，用彩色画出各个分支，每条线上只有一个关键词，及时记录下瞬间闪现的灵感。</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3</a:t>
            </a:r>
            <a:r>
              <a:rPr lang="zh-CN" altLang="zh-CN" sz="2000" b="1" smtClean="0">
                <a:latin typeface="宋体" panose="02010600030101010101" pitchFamily="2" charset="-122"/>
                <a:ea typeface="宋体" panose="02010600030101010101" pitchFamily="2" charset="-122"/>
              </a:rPr>
              <a:t>）留有适当的空间，以便随时增加内容。</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4</a:t>
            </a:r>
            <a:r>
              <a:rPr lang="zh-CN" altLang="zh-CN" sz="2000" b="1" smtClean="0">
                <a:latin typeface="宋体" panose="02010600030101010101" pitchFamily="2" charset="-122"/>
                <a:ea typeface="宋体" panose="02010600030101010101" pitchFamily="2" charset="-122"/>
              </a:rPr>
              <a:t>）整理各个分支内容，寻找它们之间的关系，并且要善于用连线、颜色、图形等表示。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思维图 （</a:t>
            </a:r>
            <a:r>
              <a:rPr lang="en-US" altLang="zh-CN" b="1" smtClean="0">
                <a:latin typeface="黑体" panose="02010609060101010101" pitchFamily="49" charset="-122"/>
                <a:ea typeface="黑体" panose="02010609060101010101" pitchFamily="49" charset="-122"/>
              </a:rPr>
              <a:t>Mind Map</a:t>
            </a:r>
            <a:r>
              <a:rPr lang="zh-CN" altLang="zh-CN" b="1" smtClean="0">
                <a:latin typeface="黑体" panose="02010609060101010101" pitchFamily="49" charset="-122"/>
                <a:ea typeface="黑体" panose="02010609060101010101" pitchFamily="49" charset="-122"/>
              </a:rPr>
              <a:t>）</a:t>
            </a:r>
            <a:endParaRPr lang="zh-CN" altLang="en-US" b="1" smtClean="0">
              <a:latin typeface="黑体" panose="02010609060101010101" pitchFamily="49" charset="-122"/>
              <a:ea typeface="黑体" panose="02010609060101010101" pitchFamily="49" charset="-122"/>
            </a:endParaRPr>
          </a:p>
        </p:txBody>
      </p:sp>
      <p:sp>
        <p:nvSpPr>
          <p:cNvPr id="5017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en-US" altLang="zh-CN" sz="2000" b="1" smtClean="0">
                <a:latin typeface="宋体" panose="02010600030101010101" pitchFamily="2" charset="-122"/>
                <a:ea typeface="宋体" panose="02010600030101010101" pitchFamily="2" charset="-122"/>
              </a:rPr>
              <a:t>E.g.  </a:t>
            </a:r>
            <a:r>
              <a:rPr lang="en-US" altLang="zh-CN" sz="2000" b="1" smtClean="0">
                <a:latin typeface="宋体" panose="02010600030101010101" pitchFamily="2" charset="-122"/>
                <a:ea typeface="宋体" panose="02010600030101010101" pitchFamily="2" charset="-122"/>
                <a:hlinkClick r:id="rId2"/>
              </a:rPr>
              <a:t>https://www.text2mindmap.com/</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pic>
        <p:nvPicPr>
          <p:cNvPr id="5018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1628775"/>
            <a:ext cx="643255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一图胜千言</a:t>
            </a:r>
            <a:endParaRPr lang="zh-CN" altLang="en-US" b="1" smtClean="0">
              <a:latin typeface="黑体" panose="02010609060101010101" pitchFamily="49" charset="-122"/>
              <a:ea typeface="黑体" panose="02010609060101010101" pitchFamily="49" charset="-122"/>
            </a:endParaRPr>
          </a:p>
        </p:txBody>
      </p:sp>
      <p:sp>
        <p:nvSpPr>
          <p:cNvPr id="5120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形象思维是人的一种本能，如果你想当一名好的需求分析师，用图来思维和表达是必须具备的素质。</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需求领域的权威人士</a:t>
            </a:r>
            <a:r>
              <a:rPr lang="en-US" altLang="zh-CN" sz="2000" b="1" smtClean="0">
                <a:latin typeface="宋体" panose="02010600030101010101" pitchFamily="2" charset="-122"/>
                <a:ea typeface="宋体" panose="02010600030101010101" pitchFamily="2" charset="-122"/>
              </a:rPr>
              <a:t>Alan Davis</a:t>
            </a:r>
            <a:r>
              <a:rPr lang="zh-CN" altLang="zh-CN" sz="2000" b="1" smtClean="0">
                <a:latin typeface="宋体" panose="02010600030101010101" pitchFamily="2" charset="-122"/>
                <a:ea typeface="宋体" panose="02010600030101010101" pitchFamily="2" charset="-122"/>
              </a:rPr>
              <a:t>认为，没有哪种单一的需求视图能提供对需求的全面理解（</a:t>
            </a:r>
            <a:r>
              <a:rPr lang="en-US" altLang="zh-CN" sz="2000" b="1" smtClean="0">
                <a:latin typeface="宋体" panose="02010600030101010101" pitchFamily="2" charset="-122"/>
                <a:ea typeface="宋体" panose="02010600030101010101" pitchFamily="2" charset="-122"/>
              </a:rPr>
              <a:t>Davis 1995</a:t>
            </a:r>
            <a:r>
              <a:rPr lang="zh-CN" altLang="zh-CN" sz="2000" b="1" smtClean="0">
                <a:latin typeface="宋体" panose="02010600030101010101" pitchFamily="2" charset="-122"/>
                <a:ea typeface="宋体" panose="02010600030101010101" pitchFamily="2" charset="-122"/>
              </a:rPr>
              <a:t>），必须综合运用</a:t>
            </a:r>
            <a:r>
              <a:rPr lang="zh-CN" altLang="zh-CN" sz="2000" b="1" smtClean="0">
                <a:solidFill>
                  <a:srgbClr val="FF0000"/>
                </a:solidFill>
                <a:latin typeface="宋体" panose="02010600030101010101" pitchFamily="2" charset="-122"/>
                <a:ea typeface="宋体" panose="02010600030101010101" pitchFamily="2" charset="-122"/>
              </a:rPr>
              <a:t>文本和图形</a:t>
            </a:r>
            <a:r>
              <a:rPr lang="zh-CN" altLang="zh-CN" sz="2000" b="1" smtClean="0">
                <a:latin typeface="宋体" panose="02010600030101010101" pitchFamily="2" charset="-122"/>
                <a:ea typeface="宋体" panose="02010600030101010101" pitchFamily="2" charset="-122"/>
              </a:rPr>
              <a:t>才能完整地描述系统的需求。</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28625" y="142875"/>
            <a:ext cx="8686800" cy="1143000"/>
          </a:xfrm>
        </p:spPr>
        <p:txBody>
          <a:bodyPr/>
          <a:lstStyle/>
          <a:p>
            <a:pPr eaLnBrk="1" hangingPunct="1"/>
            <a:r>
              <a:rPr lang="zh-CN" altLang="en-US" b="1" dirty="0" smtClean="0">
                <a:solidFill>
                  <a:srgbClr val="FF0000"/>
                </a:solidFill>
                <a:latin typeface="黑体" panose="02010609060101010101" pitchFamily="49" charset="-122"/>
                <a:ea typeface="黑体" panose="02010609060101010101" pitchFamily="49" charset="-122"/>
              </a:rPr>
              <a:t>涉众</a:t>
            </a:r>
            <a:r>
              <a:rPr lang="zh-CN" altLang="zh-CN" b="1" dirty="0" smtClean="0">
                <a:latin typeface="黑体" panose="02010609060101010101" pitchFamily="49" charset="-122"/>
                <a:ea typeface="黑体" panose="02010609060101010101" pitchFamily="49" charset="-122"/>
              </a:rPr>
              <a:t>需要</a:t>
            </a:r>
            <a:endParaRPr lang="zh-CN" altLang="en-US" b="1" dirty="0" smtClean="0">
              <a:latin typeface="黑体" panose="02010609060101010101" pitchFamily="49" charset="-122"/>
              <a:ea typeface="黑体" panose="02010609060101010101" pitchFamily="49" charset="-122"/>
            </a:endParaRPr>
          </a:p>
        </p:txBody>
      </p:sp>
      <p:sp>
        <p:nvSpPr>
          <p:cNvPr id="3789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涉</a:t>
            </a:r>
            <a:r>
              <a:rPr lang="zh-CN" altLang="zh-CN" sz="2000" b="1" dirty="0">
                <a:latin typeface="宋体" panose="02010600030101010101" pitchFamily="2" charset="-122"/>
                <a:ea typeface="宋体" panose="02010600030101010101" pitchFamily="2" charset="-122"/>
              </a:rPr>
              <a:t>众需要描述</a:t>
            </a:r>
            <a:r>
              <a:rPr lang="zh-CN" altLang="zh-CN" sz="2000" b="1" dirty="0">
                <a:solidFill>
                  <a:srgbClr val="FF0000"/>
                </a:solidFill>
                <a:latin typeface="宋体" panose="02010600030101010101" pitchFamily="2" charset="-122"/>
                <a:ea typeface="宋体" panose="02010600030101010101" pitchFamily="2" charset="-122"/>
              </a:rPr>
              <a:t>用户使用产品</a:t>
            </a:r>
            <a:r>
              <a:rPr lang="zh-CN" altLang="zh-CN" sz="2000" b="1" u="sng" dirty="0">
                <a:solidFill>
                  <a:srgbClr val="FF0000"/>
                </a:solidFill>
                <a:latin typeface="宋体" panose="02010600030101010101" pitchFamily="2" charset="-122"/>
                <a:ea typeface="宋体" panose="02010600030101010101" pitchFamily="2" charset="-122"/>
              </a:rPr>
              <a:t>必须</a:t>
            </a:r>
            <a:r>
              <a:rPr lang="zh-CN" altLang="zh-CN" sz="2000" b="1" dirty="0">
                <a:solidFill>
                  <a:srgbClr val="FF0000"/>
                </a:solidFill>
                <a:latin typeface="宋体" panose="02010600030101010101" pitchFamily="2" charset="-122"/>
                <a:ea typeface="宋体" panose="02010600030101010101" pitchFamily="2" charset="-122"/>
              </a:rPr>
              <a:t>要完成的</a:t>
            </a:r>
            <a:r>
              <a:rPr lang="zh-CN" altLang="zh-CN" sz="2000" b="1" dirty="0" smtClean="0">
                <a:solidFill>
                  <a:srgbClr val="FF0000"/>
                </a:solidFill>
                <a:latin typeface="宋体" panose="02010600030101010101" pitchFamily="2" charset="-122"/>
                <a:ea typeface="宋体" panose="02010600030101010101" pitchFamily="2" charset="-122"/>
              </a:rPr>
              <a:t>任务</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例如，顾客对产品的需要可能描述为：我能搜索想购买的图书；我希望网上银行付款；我希望通过支付宝付款等</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团队</a:t>
            </a:r>
            <a:r>
              <a:rPr lang="zh-CN" altLang="zh-CN" sz="2000" b="1" dirty="0">
                <a:latin typeface="宋体" panose="02010600030101010101" pitchFamily="2" charset="-122"/>
                <a:ea typeface="宋体" panose="02010600030101010101" pitchFamily="2" charset="-122"/>
              </a:rPr>
              <a:t>通过对用户进行访谈、召开需求捕获研讨会等，对用户使用的场景进行整理，建立用户角度的需要。</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涉众需要具有如下特点：</a:t>
            </a:r>
            <a:endParaRPr lang="en-US"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latin typeface="宋体" panose="02010600030101010101" pitchFamily="2" charset="-122"/>
                <a:ea typeface="宋体" panose="02010600030101010101" pitchFamily="2" charset="-122"/>
              </a:rPr>
              <a:t>零散</a:t>
            </a:r>
            <a:r>
              <a:rPr lang="zh-CN" altLang="zh-CN" sz="2000" b="1" dirty="0" smtClean="0">
                <a:latin typeface="宋体" panose="02010600030101010101" pitchFamily="2" charset="-122"/>
                <a:ea typeface="宋体" panose="02010600030101010101" pitchFamily="2" charset="-122"/>
              </a:rPr>
              <a:t>：不同角度</a:t>
            </a:r>
            <a:r>
              <a:rPr lang="zh-CN" altLang="en-US" sz="2000" b="1" dirty="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不同</a:t>
            </a:r>
            <a:r>
              <a:rPr lang="zh-CN" altLang="zh-CN" sz="2000" b="1" dirty="0">
                <a:latin typeface="宋体" panose="02010600030101010101" pitchFamily="2" charset="-122"/>
                <a:ea typeface="宋体" panose="02010600030101010101" pitchFamily="2" charset="-122"/>
              </a:rPr>
              <a:t>层面、不同</a:t>
            </a:r>
            <a:r>
              <a:rPr lang="zh-CN" altLang="zh-CN" sz="2000" b="1" dirty="0" smtClean="0">
                <a:latin typeface="宋体" panose="02010600030101010101" pitchFamily="2" charset="-122"/>
                <a:ea typeface="宋体" panose="02010600030101010101" pitchFamily="2" charset="-122"/>
              </a:rPr>
              <a:t>粒度</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表达</a:t>
            </a:r>
            <a:r>
              <a:rPr lang="zh-CN" altLang="zh-CN" sz="2000" b="1" dirty="0">
                <a:latin typeface="宋体" panose="02010600030101010101" pitchFamily="2" charset="-122"/>
                <a:ea typeface="宋体" panose="02010600030101010101" pitchFamily="2" charset="-122"/>
              </a:rPr>
              <a:t>形式也多种多样</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latin typeface="宋体" panose="02010600030101010101" pitchFamily="2" charset="-122"/>
                <a:ea typeface="宋体" panose="02010600030101010101" pitchFamily="2" charset="-122"/>
              </a:rPr>
              <a:t>存在</a:t>
            </a:r>
            <a:r>
              <a:rPr lang="zh-CN" altLang="zh-CN" sz="2000" b="1" dirty="0">
                <a:solidFill>
                  <a:srgbClr val="FF0000"/>
                </a:solidFill>
                <a:latin typeface="宋体" panose="02010600030101010101" pitchFamily="2" charset="-122"/>
                <a:ea typeface="宋体" panose="02010600030101010101" pitchFamily="2" charset="-122"/>
              </a:rPr>
              <a:t>矛盾</a:t>
            </a:r>
            <a:r>
              <a:rPr lang="zh-CN" altLang="zh-CN" sz="2000" b="1" dirty="0" smtClean="0">
                <a:latin typeface="宋体" panose="02010600030101010101" pitchFamily="2" charset="-122"/>
                <a:ea typeface="宋体" panose="02010600030101010101" pitchFamily="2" charset="-122"/>
              </a:rPr>
              <a:t>：不同岗位</a:t>
            </a:r>
            <a:r>
              <a:rPr lang="zh-CN" altLang="en-US" sz="2000" b="1" dirty="0" smtClean="0">
                <a:latin typeface="宋体" panose="02010600030101010101" pitchFamily="2" charset="-122"/>
                <a:ea typeface="宋体" panose="02010600030101010101" pitchFamily="2" charset="-122"/>
              </a:rPr>
              <a:t>或</a:t>
            </a:r>
            <a:r>
              <a:rPr lang="zh-CN" altLang="zh-CN" sz="2000" b="1" dirty="0" smtClean="0">
                <a:latin typeface="宋体" panose="02010600030101010101" pitchFamily="2" charset="-122"/>
                <a:ea typeface="宋体" panose="02010600030101010101" pitchFamily="2" charset="-122"/>
              </a:rPr>
              <a:t>层面</a:t>
            </a:r>
            <a:r>
              <a:rPr lang="zh-CN" altLang="en-US" sz="2000" b="1" dirty="0" smtClean="0">
                <a:latin typeface="宋体" panose="02010600030101010101" pitchFamily="2" charset="-122"/>
                <a:ea typeface="宋体" panose="02010600030101010101" pitchFamily="2" charset="-122"/>
              </a:rPr>
              <a:t>的用户</a:t>
            </a:r>
            <a:r>
              <a:rPr lang="zh-CN" altLang="zh-CN" sz="2000" b="1" dirty="0" smtClean="0">
                <a:latin typeface="宋体" panose="02010600030101010101" pitchFamily="2" charset="-122"/>
                <a:ea typeface="宋体" panose="02010600030101010101" pitchFamily="2" charset="-122"/>
              </a:rPr>
              <a:t>的</a:t>
            </a:r>
            <a:r>
              <a:rPr lang="zh-CN" altLang="zh-CN" sz="2000" b="1" dirty="0">
                <a:latin typeface="宋体" panose="02010600030101010101" pitchFamily="2" charset="-122"/>
                <a:ea typeface="宋体" panose="02010600030101010101" pitchFamily="2" charset="-122"/>
              </a:rPr>
              <a:t>需求</a:t>
            </a:r>
            <a:r>
              <a:rPr lang="zh-CN" altLang="zh-CN" sz="2000" b="1" dirty="0" smtClean="0">
                <a:latin typeface="宋体" panose="02010600030101010101" pitchFamily="2" charset="-122"/>
                <a:ea typeface="宋体" panose="02010600030101010101" pitchFamily="2" charset="-122"/>
              </a:rPr>
              <a:t>可能片面</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矛盾</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收集</a:t>
            </a:r>
            <a:r>
              <a:rPr lang="zh-CN" altLang="zh-CN" sz="2000" b="1" dirty="0">
                <a:latin typeface="宋体" panose="02010600030101010101" pitchFamily="2" charset="-122"/>
                <a:ea typeface="宋体" panose="02010600030101010101" pitchFamily="2" charset="-122"/>
              </a:rPr>
              <a:t>到涉众需要后</a:t>
            </a:r>
            <a:r>
              <a:rPr lang="zh-CN" altLang="zh-CN" sz="2000" b="1" dirty="0" smtClean="0">
                <a:latin typeface="宋体" panose="02010600030101010101" pitchFamily="2" charset="-122"/>
                <a:ea typeface="宋体" panose="02010600030101010101" pitchFamily="2" charset="-122"/>
              </a:rPr>
              <a:t>，需求分析</a:t>
            </a:r>
            <a:r>
              <a:rPr lang="zh-CN" altLang="zh-CN" sz="2000" b="1" dirty="0">
                <a:latin typeface="宋体" panose="02010600030101010101" pitchFamily="2" charset="-122"/>
                <a:ea typeface="宋体" panose="02010600030101010101" pitchFamily="2" charset="-122"/>
              </a:rPr>
              <a:t>人员必须对其进行分析、提炼、整理，为涉众的这些问题提供解决方案。</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solidFill>
                  <a:srgbClr val="FF0000"/>
                </a:solidFill>
                <a:latin typeface="黑体" panose="02010609060101010101" pitchFamily="49" charset="-122"/>
                <a:ea typeface="黑体" panose="02010609060101010101" pitchFamily="49" charset="-122"/>
              </a:rPr>
              <a:t>特性</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552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产品提供的一项服务，用于满足一个或多个涉众需要</a:t>
            </a:r>
            <a:r>
              <a:rPr lang="zh-CN" altLang="zh-CN" sz="2000" b="1" dirty="0" smtClean="0">
                <a:latin typeface="宋体" panose="02010600030101010101" pitchFamily="2" charset="-122"/>
                <a:ea typeface="宋体" panose="02010600030101010101" pitchFamily="2" charset="-122"/>
              </a:rPr>
              <a:t>。例如：当有顾客下订单时，将</a:t>
            </a:r>
            <a:r>
              <a:rPr lang="zh-CN" altLang="zh-CN" sz="2000" b="1" dirty="0" smtClean="0">
                <a:solidFill>
                  <a:srgbClr val="FF0000"/>
                </a:solidFill>
                <a:latin typeface="宋体" panose="02010600030101010101" pitchFamily="2" charset="-122"/>
                <a:ea typeface="宋体" panose="02010600030101010101" pitchFamily="2" charset="-122"/>
              </a:rPr>
              <a:t>发送信息</a:t>
            </a:r>
            <a:r>
              <a:rPr lang="zh-CN" altLang="zh-CN" sz="2000" b="1" dirty="0" smtClean="0">
                <a:latin typeface="宋体" panose="02010600030101010101" pitchFamily="2" charset="-122"/>
                <a:ea typeface="宋体" panose="02010600030101010101" pitchFamily="2" charset="-122"/>
              </a:rPr>
              <a:t>给客服人员。</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以用户的语言对需要进行的描述，是团队与用户就产品如何解决问题进行沟通的标志。</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团队需要花更多的精力对这些标志进行定义、商讨并确定他们的优先级。</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solidFill>
                  <a:srgbClr val="FF0000"/>
                </a:solidFill>
                <a:latin typeface="黑体" panose="02010609060101010101" pitchFamily="49" charset="-122"/>
                <a:ea typeface="黑体" panose="02010609060101010101" pitchFamily="49" charset="-122"/>
              </a:rPr>
              <a:t>业务规则</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3789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描述</a:t>
            </a:r>
            <a:r>
              <a:rPr lang="zh-CN" altLang="zh-CN" sz="2000" b="1" dirty="0">
                <a:latin typeface="宋体" panose="02010600030101010101" pitchFamily="2" charset="-122"/>
                <a:ea typeface="宋体" panose="02010600030101010101" pitchFamily="2" charset="-122"/>
              </a:rPr>
              <a:t>和规定了组织机构的政策方针，用于表示一个特定组织的某个细节规定。若需求描述为特定用户在特定条件下才能执行某一行为时，该需求可能描述的是一条业务规则。假定需要开发一个银行的自动取款机系统，</a:t>
            </a:r>
            <a:r>
              <a:rPr lang="zh-CN" altLang="zh-CN" sz="2000" b="1" dirty="0">
                <a:solidFill>
                  <a:srgbClr val="FF0000"/>
                </a:solidFill>
                <a:latin typeface="宋体" panose="02010600030101010101" pitchFamily="2" charset="-122"/>
                <a:ea typeface="宋体" panose="02010600030101010101" pitchFamily="2" charset="-122"/>
              </a:rPr>
              <a:t>一天（</a:t>
            </a:r>
            <a:r>
              <a:rPr lang="en-US" altLang="zh-CN" sz="2000" b="1" dirty="0">
                <a:solidFill>
                  <a:srgbClr val="FF0000"/>
                </a:solidFill>
                <a:latin typeface="宋体" panose="02010600030101010101" pitchFamily="2" charset="-122"/>
                <a:ea typeface="宋体" panose="02010600030101010101" pitchFamily="2" charset="-122"/>
              </a:rPr>
              <a:t>24</a:t>
            </a:r>
            <a:r>
              <a:rPr lang="zh-CN" altLang="zh-CN" sz="2000" b="1" dirty="0">
                <a:solidFill>
                  <a:srgbClr val="FF0000"/>
                </a:solidFill>
                <a:latin typeface="宋体" panose="02010600030101010101" pitchFamily="2" charset="-122"/>
                <a:ea typeface="宋体" panose="02010600030101010101" pitchFamily="2" charset="-122"/>
              </a:rPr>
              <a:t>小时）内最多只能取款三次</a:t>
            </a:r>
            <a:r>
              <a:rPr lang="zh-CN" altLang="zh-CN" sz="2000" b="1" dirty="0">
                <a:latin typeface="宋体" panose="02010600030101010101" pitchFamily="2" charset="-122"/>
                <a:ea typeface="宋体" panose="02010600030101010101" pitchFamily="2" charset="-122"/>
              </a:rPr>
              <a:t>。可以通过一些软件的功能性需求强制实施业务规则，但是，</a:t>
            </a:r>
            <a:r>
              <a:rPr lang="zh-CN" altLang="zh-CN" sz="2000" b="1" dirty="0">
                <a:solidFill>
                  <a:srgbClr val="FF0000"/>
                </a:solidFill>
                <a:latin typeface="宋体" panose="02010600030101010101" pitchFamily="2" charset="-122"/>
                <a:ea typeface="宋体" panose="02010600030101010101" pitchFamily="2" charset="-122"/>
              </a:rPr>
              <a:t>业务规则不是功能性需求，需要加以区别</a:t>
            </a:r>
            <a:r>
              <a:rPr lang="zh-CN" altLang="zh-CN" sz="2000" b="1" dirty="0">
                <a:latin typeface="宋体" panose="02010600030101010101" pitchFamily="2" charset="-122"/>
                <a:ea typeface="宋体" panose="02010600030101010101" pitchFamily="2" charset="-122"/>
              </a:rPr>
              <a:t>。下列这些词语暗示了涉众可能在描述业务规则</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如果</a:t>
            </a:r>
            <a:r>
              <a:rPr lang="zh-CN" altLang="zh-CN" sz="2000" b="1" dirty="0">
                <a:latin typeface="宋体" panose="02010600030101010101" pitchFamily="2" charset="-122"/>
                <a:ea typeface="宋体" panose="02010600030101010101" pitchFamily="2" charset="-122"/>
              </a:rPr>
              <a:t>……，则……</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必须</a:t>
            </a:r>
            <a:r>
              <a:rPr lang="zh-CN" altLang="zh-CN" sz="2000" b="1" dirty="0">
                <a:latin typeface="宋体" panose="02010600030101010101" pitchFamily="2" charset="-122"/>
                <a:ea typeface="宋体" panose="02010600030101010101" pitchFamily="2" charset="-122"/>
              </a:rPr>
              <a:t>根据……</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必须</a:t>
            </a:r>
            <a:r>
              <a:rPr lang="zh-CN" altLang="zh-CN" sz="2000" b="1" dirty="0">
                <a:latin typeface="宋体" panose="02010600030101010101" pitchFamily="2" charset="-122"/>
                <a:ea typeface="宋体" panose="02010600030101010101" pitchFamily="2" charset="-122"/>
              </a:rPr>
              <a:t>遵守……</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必须</a:t>
            </a:r>
            <a:r>
              <a:rPr lang="zh-CN" altLang="zh-CN" sz="2000" b="1" dirty="0">
                <a:latin typeface="宋体" panose="02010600030101010101" pitchFamily="2" charset="-122"/>
                <a:ea typeface="宋体" panose="02010600030101010101" pitchFamily="2" charset="-122"/>
              </a:rPr>
              <a:t>符合……</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头脑风暴</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头脑风暴在</a:t>
            </a:r>
            <a:r>
              <a:rPr lang="zh-CN" altLang="zh-CN" sz="2200" b="1" dirty="0" smtClean="0">
                <a:solidFill>
                  <a:srgbClr val="FF0000"/>
                </a:solidFill>
                <a:latin typeface="宋体" panose="02010600030101010101" pitchFamily="2" charset="-122"/>
                <a:ea typeface="宋体" panose="02010600030101010101" pitchFamily="2" charset="-122"/>
              </a:rPr>
              <a:t>需求分析人员对行业业务缺乏认识或者认识较少的情况下</a:t>
            </a:r>
            <a:r>
              <a:rPr lang="zh-CN" altLang="zh-CN" sz="2200" b="1" dirty="0" smtClean="0">
                <a:latin typeface="宋体" panose="02010600030101010101" pitchFamily="2" charset="-122"/>
                <a:ea typeface="宋体" panose="02010600030101010101" pitchFamily="2" charset="-122"/>
              </a:rPr>
              <a:t>，充分发挥团队成员想象力，利用集体智慧</a:t>
            </a:r>
            <a:r>
              <a:rPr lang="zh-CN" altLang="zh-CN" sz="2200" b="1" dirty="0" smtClean="0">
                <a:solidFill>
                  <a:srgbClr val="FF0000"/>
                </a:solidFill>
                <a:latin typeface="宋体" panose="02010600030101010101" pitchFamily="2" charset="-122"/>
                <a:ea typeface="宋体" panose="02010600030101010101" pitchFamily="2" charset="-122"/>
              </a:rPr>
              <a:t>构造出一个业务问题模型和解决方案模型</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如果有对业务熟悉的相关人员参加效果会更好，讨论的效率会更高。</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该模型具有</a:t>
            </a:r>
            <a:r>
              <a:rPr lang="zh-CN" altLang="zh-CN" sz="2200" b="1" dirty="0" smtClean="0">
                <a:solidFill>
                  <a:srgbClr val="FF0000"/>
                </a:solidFill>
                <a:latin typeface="宋体" panose="02010600030101010101" pitchFamily="2" charset="-122"/>
                <a:ea typeface="宋体" panose="02010600030101010101" pitchFamily="2" charset="-122"/>
              </a:rPr>
              <a:t>很强的主观性</a:t>
            </a:r>
            <a:r>
              <a:rPr lang="zh-CN" altLang="zh-CN" sz="2200" b="1" dirty="0" smtClean="0">
                <a:latin typeface="宋体" panose="02010600030101010101" pitchFamily="2" charset="-122"/>
                <a:ea typeface="宋体" panose="02010600030101010101" pitchFamily="2" charset="-122"/>
              </a:rPr>
              <a:t>，在需求捕获的过程中，可能会将其全部否定，而且真实的业务问题比构想出来的业务问题要复杂的多。</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头脑风暴在项目早期对行业需求缺乏认知的时候可积极推动需求工作的开展，所以，</a:t>
            </a:r>
            <a:r>
              <a:rPr lang="zh-CN" altLang="zh-CN" sz="2200" b="1" dirty="0" smtClean="0">
                <a:solidFill>
                  <a:srgbClr val="FF0000"/>
                </a:solidFill>
                <a:latin typeface="宋体" panose="02010600030101010101" pitchFamily="2" charset="-122"/>
                <a:ea typeface="宋体" panose="02010600030101010101" pitchFamily="2" charset="-122"/>
              </a:rPr>
              <a:t>在项目初期，在项目范围固定下来之前，所有项目均应该至少安排一次头脑风暴</a:t>
            </a:r>
            <a:r>
              <a:rPr lang="zh-CN" altLang="zh-CN" sz="2200" b="1" dirty="0" smtClean="0">
                <a:latin typeface="宋体" panose="02010600030101010101" pitchFamily="2" charset="-122"/>
                <a:ea typeface="宋体" panose="02010600030101010101" pitchFamily="2" charset="-122"/>
              </a:rPr>
              <a:t>。</a:t>
            </a:r>
            <a:endParaRPr lang="zh-CN" altLang="en-US"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pPr>
            <a:endParaRPr lang="zh-CN" altLang="en-US"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625" y="142875"/>
            <a:ext cx="8686800" cy="1143000"/>
          </a:xfrm>
        </p:spPr>
        <p:txBody>
          <a:bodyPr/>
          <a:lstStyle/>
          <a:p>
            <a:pPr eaLnBrk="1" hangingPunct="1"/>
            <a:r>
              <a:rPr lang="zh-CN" altLang="en-US" b="1" dirty="0" smtClean="0">
                <a:solidFill>
                  <a:srgbClr val="FF0000"/>
                </a:solidFill>
                <a:latin typeface="黑体" panose="02010609060101010101" pitchFamily="49" charset="-122"/>
                <a:ea typeface="黑体" panose="02010609060101010101" pitchFamily="49" charset="-122"/>
              </a:rPr>
              <a:t>功能</a:t>
            </a:r>
            <a:r>
              <a:rPr lang="zh-CN" altLang="en-US" b="1" dirty="0" smtClean="0">
                <a:latin typeface="黑体" panose="02010609060101010101" pitchFamily="49" charset="-122"/>
                <a:ea typeface="黑体" panose="02010609060101010101" pitchFamily="49" charset="-122"/>
              </a:rPr>
              <a:t>性需求</a:t>
            </a:r>
          </a:p>
        </p:txBody>
      </p:sp>
      <p:sp>
        <p:nvSpPr>
          <p:cNvPr id="5734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是指有具体的完成内容的需求，描述的是</a:t>
            </a:r>
            <a:r>
              <a:rPr lang="zh-CN" altLang="zh-CN" sz="2000" b="1" smtClean="0">
                <a:solidFill>
                  <a:srgbClr val="FF0000"/>
                </a:solidFill>
                <a:latin typeface="宋体" panose="02010600030101010101" pitchFamily="2" charset="-122"/>
                <a:ea typeface="宋体" panose="02010600030101010101" pitchFamily="2" charset="-122"/>
              </a:rPr>
              <a:t>开发人员需要实现什么</a:t>
            </a:r>
            <a:r>
              <a:rPr lang="zh-CN" altLang="zh-CN" sz="2000" b="1" smtClean="0">
                <a:latin typeface="宋体" panose="02010600030101010101" pitchFamily="2" charset="-122"/>
                <a:ea typeface="宋体" panose="02010600030101010101" pitchFamily="2" charset="-122"/>
              </a:rPr>
              <a:t>。</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用户习惯上用</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应该</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对其进行描述：</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每当顾客提交购书订单时，系统应该发送电子邮件来通知顾客已接受其预定</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。在需求规格说明书中，应该</a:t>
            </a:r>
            <a:r>
              <a:rPr lang="zh-CN" altLang="zh-CN" sz="2000" b="1" smtClean="0">
                <a:solidFill>
                  <a:srgbClr val="FF0000"/>
                </a:solidFill>
                <a:latin typeface="宋体" panose="02010600030101010101" pitchFamily="2" charset="-122"/>
                <a:ea typeface="宋体" panose="02010600030101010101" pitchFamily="2" charset="-122"/>
              </a:rPr>
              <a:t>用“必须”替换“应该”</a:t>
            </a:r>
            <a:r>
              <a:rPr lang="zh-CN" altLang="zh-CN" sz="2000" b="1" smtClean="0">
                <a:latin typeface="宋体" panose="02010600030101010101" pitchFamily="2" charset="-122"/>
                <a:ea typeface="宋体" panose="02010600030101010101" pitchFamily="2" charset="-122"/>
              </a:rPr>
              <a:t>，以强调发送邮件的必要性。</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solidFill>
                  <a:srgbClr val="FF0000"/>
                </a:solidFill>
                <a:latin typeface="黑体" panose="02010609060101010101" pitchFamily="49" charset="-122"/>
                <a:ea typeface="黑体" panose="02010609060101010101" pitchFamily="49" charset="-122"/>
              </a:rPr>
              <a:t>约束</a:t>
            </a:r>
            <a:r>
              <a:rPr lang="zh-CN" altLang="zh-CN"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Constraint</a:t>
            </a:r>
            <a:r>
              <a:rPr lang="zh-CN" altLang="zh-CN" b="1" dirty="0" smtClean="0">
                <a:latin typeface="黑体" panose="02010609060101010101" pitchFamily="49" charset="-122"/>
                <a:ea typeface="黑体" panose="02010609060101010101" pitchFamily="49" charset="-122"/>
              </a:rPr>
              <a:t>）</a:t>
            </a:r>
            <a:endParaRPr lang="zh-CN" altLang="en-US" b="1" dirty="0" smtClean="0">
              <a:latin typeface="黑体" panose="02010609060101010101" pitchFamily="49" charset="-122"/>
              <a:ea typeface="黑体" panose="02010609060101010101" pitchFamily="49" charset="-122"/>
            </a:endParaRPr>
          </a:p>
        </p:txBody>
      </p:sp>
      <p:sp>
        <p:nvSpPr>
          <p:cNvPr id="583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要么是设计中</a:t>
            </a:r>
            <a:r>
              <a:rPr lang="zh-CN" altLang="zh-CN" sz="2000" b="1" dirty="0" smtClean="0">
                <a:solidFill>
                  <a:srgbClr val="FF0000"/>
                </a:solidFill>
                <a:latin typeface="宋体" panose="02010600030101010101" pitchFamily="2" charset="-122"/>
                <a:ea typeface="宋体" panose="02010600030101010101" pitchFamily="2" charset="-122"/>
              </a:rPr>
              <a:t>必须遵循的限制</a:t>
            </a:r>
            <a:r>
              <a:rPr lang="zh-CN" altLang="zh-CN" sz="2000" b="1" dirty="0" smtClean="0">
                <a:latin typeface="宋体" panose="02010600030101010101" pitchFamily="2" charset="-122"/>
                <a:ea typeface="宋体" panose="02010600030101010101" pitchFamily="2" charset="-122"/>
              </a:rPr>
              <a:t>，要么经过约束分析、转化为</a:t>
            </a:r>
            <a:r>
              <a:rPr lang="zh-CN" altLang="zh-CN" sz="2000" b="1" dirty="0" smtClean="0">
                <a:solidFill>
                  <a:srgbClr val="FF0000"/>
                </a:solidFill>
                <a:latin typeface="宋体" panose="02010600030101010101" pitchFamily="2" charset="-122"/>
                <a:ea typeface="宋体" panose="02010600030101010101" pitchFamily="2" charset="-122"/>
              </a:rPr>
              <a:t>质量属性需求</a:t>
            </a:r>
            <a:r>
              <a:rPr lang="zh-CN" altLang="zh-CN" sz="2000" b="1" dirty="0" smtClean="0">
                <a:latin typeface="宋体" panose="02010600030101010101" pitchFamily="2" charset="-122"/>
                <a:ea typeface="宋体" panose="02010600030101010101" pitchFamily="2" charset="-122"/>
              </a:rPr>
              <a:t>或者功能需求。例如，</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必须</a:t>
            </a:r>
            <a:r>
              <a:rPr lang="zh-CN" altLang="zh-CN" sz="2000" b="1" dirty="0" smtClean="0">
                <a:solidFill>
                  <a:srgbClr val="FF0000"/>
                </a:solidFill>
                <a:latin typeface="宋体" panose="02010600030101010101" pitchFamily="2" charset="-122"/>
                <a:ea typeface="宋体" panose="02010600030101010101" pitchFamily="2" charset="-122"/>
              </a:rPr>
              <a:t>基于</a:t>
            </a:r>
            <a:r>
              <a:rPr lang="en-US" altLang="zh-CN" sz="2000" b="1" dirty="0" smtClean="0">
                <a:solidFill>
                  <a:srgbClr val="FF0000"/>
                </a:solidFill>
                <a:latin typeface="宋体" panose="02010600030101010101" pitchFamily="2" charset="-122"/>
                <a:ea typeface="宋体" panose="02010600030101010101" pitchFamily="2" charset="-122"/>
              </a:rPr>
              <a:t>J2EE</a:t>
            </a:r>
            <a:r>
              <a:rPr lang="zh-CN" altLang="zh-CN" sz="2000" b="1" dirty="0" smtClean="0">
                <a:solidFill>
                  <a:srgbClr val="FF0000"/>
                </a:solidFill>
                <a:latin typeface="宋体" panose="02010600030101010101" pitchFamily="2" charset="-122"/>
                <a:ea typeface="宋体" panose="02010600030101010101" pitchFamily="2" charset="-122"/>
              </a:rPr>
              <a:t>平台</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可直接遵守，</a:t>
            </a:r>
            <a:r>
              <a:rPr lang="zh-CN" altLang="en-US" sz="2000" b="1" dirty="0" smtClean="0">
                <a:latin typeface="宋体" panose="02010600030101010101" pitchFamily="2" charset="-122"/>
                <a:ea typeface="宋体" panose="02010600030101010101" pitchFamily="2" charset="-122"/>
              </a:rPr>
              <a:t>而</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执行</a:t>
            </a:r>
            <a:r>
              <a:rPr lang="zh-CN" altLang="zh-CN" sz="2000" b="1" dirty="0" smtClean="0">
                <a:solidFill>
                  <a:srgbClr val="FF0000"/>
                </a:solidFill>
                <a:latin typeface="宋体" panose="02010600030101010101" pitchFamily="2" charset="-122"/>
                <a:ea typeface="宋体" panose="02010600030101010101" pitchFamily="2" charset="-122"/>
              </a:rPr>
              <a:t>现行利率</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却牵扯出诸多功能、及质量考虑。</a:t>
            </a:r>
            <a:r>
              <a:rPr lang="zh-CN" altLang="en-US" sz="2000" b="1" dirty="0" smtClean="0">
                <a:latin typeface="宋体" panose="02010600030101010101" pitchFamily="2" charset="-122"/>
                <a:ea typeface="宋体" panose="02010600030101010101" pitchFamily="2" charset="-122"/>
              </a:rPr>
              <a:t>需要</a:t>
            </a:r>
            <a:r>
              <a:rPr lang="zh-CN" altLang="zh-CN" sz="2000" b="1" dirty="0" smtClean="0">
                <a:latin typeface="宋体" panose="02010600030101010101" pitchFamily="2" charset="-122"/>
                <a:ea typeface="宋体" panose="02010600030101010101" pitchFamily="2" charset="-122"/>
              </a:rPr>
              <a:t>仔细分析约束，</a:t>
            </a:r>
            <a:r>
              <a:rPr lang="zh-CN" altLang="en-US" sz="2000" b="1" dirty="0" smtClean="0">
                <a:latin typeface="宋体" panose="02010600030101010101" pitchFamily="2" charset="-122"/>
                <a:ea typeface="宋体" panose="02010600030101010101" pitchFamily="2" charset="-122"/>
              </a:rPr>
              <a:t>避免</a:t>
            </a:r>
            <a:r>
              <a:rPr lang="zh-CN" altLang="zh-CN" sz="2000" b="1" dirty="0" smtClean="0">
                <a:latin typeface="宋体" panose="02010600030101010101" pitchFamily="2" charset="-122"/>
                <a:ea typeface="宋体" panose="02010600030101010101" pitchFamily="2" charset="-122"/>
              </a:rPr>
              <a:t>使约束背后的</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衍生需求</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变成</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遗漏需求</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需求分析员应该核实其正确性，准确表述出真正的约束，并记录把该约束作为需求的原因，让设计人员根据这些信息进行设计。</a:t>
            </a:r>
          </a:p>
          <a:p>
            <a:pPr marL="457200" indent="-457200" eaLnBrk="1" hangingPunct="1">
              <a:lnSpc>
                <a:spcPct val="150000"/>
              </a:lnSpc>
              <a:buSzPct val="70000"/>
              <a:buFont typeface="Wingdings" panose="05000000000000000000" pitchFamily="2" charset="2"/>
              <a:buChar char="l"/>
            </a:pPr>
            <a:endParaRPr lang="zh-CN"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28625" y="142875"/>
            <a:ext cx="8686800" cy="1143000"/>
          </a:xfrm>
        </p:spPr>
        <p:txBody>
          <a:bodyPr/>
          <a:lstStyle/>
          <a:p>
            <a:pPr eaLnBrk="1" hangingPunct="1"/>
            <a:r>
              <a:rPr lang="zh-CN" altLang="en-US" b="1" dirty="0" smtClean="0">
                <a:solidFill>
                  <a:srgbClr val="FF0000"/>
                </a:solidFill>
                <a:latin typeface="黑体" panose="02010609060101010101" pitchFamily="49" charset="-122"/>
                <a:ea typeface="黑体" panose="02010609060101010101" pitchFamily="49" charset="-122"/>
              </a:rPr>
              <a:t>数据字典</a:t>
            </a:r>
            <a:r>
              <a:rPr lang="zh-CN" altLang="zh-CN"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Data dictionary</a:t>
            </a:r>
            <a:r>
              <a:rPr lang="zh-CN" altLang="zh-CN" b="1" dirty="0" smtClean="0">
                <a:latin typeface="宋体" panose="02010600030101010101" pitchFamily="2" charset="-122"/>
                <a:ea typeface="宋体" panose="02010600030101010101" pitchFamily="2" charset="-122"/>
              </a:rPr>
              <a:t>）</a:t>
            </a:r>
            <a:endParaRPr lang="zh-CN" altLang="en-US" b="1" dirty="0" smtClean="0">
              <a:latin typeface="黑体" panose="02010609060101010101" pitchFamily="49" charset="-122"/>
              <a:ea typeface="黑体" panose="02010609060101010101" pitchFamily="49" charset="-122"/>
            </a:endParaRPr>
          </a:p>
        </p:txBody>
      </p:sp>
      <p:sp>
        <p:nvSpPr>
          <p:cNvPr id="6553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是一种用户可以访问的</a:t>
            </a:r>
            <a:r>
              <a:rPr lang="zh-CN" altLang="zh-CN" sz="2000" b="1" dirty="0" smtClean="0">
                <a:solidFill>
                  <a:srgbClr val="FF0000"/>
                </a:solidFill>
                <a:latin typeface="宋体" panose="02010600030101010101" pitchFamily="2" charset="-122"/>
                <a:ea typeface="宋体" panose="02010600030101010101" pitchFamily="2" charset="-122"/>
              </a:rPr>
              <a:t>记录数据库和应用程序源数据的目录</a:t>
            </a:r>
            <a:r>
              <a:rPr lang="zh-CN" altLang="zh-CN" sz="2000" b="1" dirty="0" smtClean="0">
                <a:latin typeface="宋体" panose="02010600030101010101" pitchFamily="2" charset="-122"/>
                <a:ea typeface="宋体" panose="02010600030101010101" pitchFamily="2" charset="-122"/>
              </a:rPr>
              <a:t>。当客户描述某一数据，限定了其格式、类型、允许值及默认值时，或者描述某一复杂业务数据内容由哪些数据项构成时，就是在进行数据定义。</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例如，顾客购书时产生的订单的格式为</a:t>
            </a:r>
            <a:r>
              <a:rPr lang="zh-CN" altLang="zh-CN" sz="2000" b="1" dirty="0" smtClean="0">
                <a:solidFill>
                  <a:srgbClr val="FF0000"/>
                </a:solidFill>
                <a:latin typeface="宋体" panose="02010600030101010101" pitchFamily="2" charset="-122"/>
                <a:ea typeface="宋体" panose="02010600030101010101" pitchFamily="2" charset="-122"/>
              </a:rPr>
              <a:t>“订单号</a:t>
            </a:r>
            <a:r>
              <a:rPr lang="en-US" altLang="zh-CN" sz="2000" b="1" dirty="0" smtClean="0">
                <a:solidFill>
                  <a:srgbClr val="FF0000"/>
                </a:solidFill>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书名</a:t>
            </a:r>
            <a:r>
              <a:rPr lang="en-US" altLang="zh-CN" sz="2000" b="1" dirty="0" smtClean="0">
                <a:solidFill>
                  <a:srgbClr val="FF0000"/>
                </a:solidFill>
                <a:latin typeface="宋体" panose="02010600030101010101" pitchFamily="2" charset="-122"/>
                <a:ea typeface="宋体" panose="02010600030101010101" pitchFamily="2" charset="-122"/>
              </a:rPr>
              <a:t>+ISBN</a:t>
            </a:r>
            <a:r>
              <a:rPr lang="zh-CN" altLang="zh-CN" sz="2000" b="1" dirty="0" smtClean="0">
                <a:solidFill>
                  <a:srgbClr val="FF0000"/>
                </a:solidFill>
                <a:latin typeface="宋体" panose="02010600030101010101" pitchFamily="2" charset="-122"/>
                <a:ea typeface="宋体" panose="02010600030101010101" pitchFamily="2" charset="-122"/>
              </a:rPr>
              <a:t>号</a:t>
            </a:r>
            <a:r>
              <a:rPr lang="en-US" altLang="zh-CN" sz="2000" b="1" dirty="0" smtClean="0">
                <a:solidFill>
                  <a:srgbClr val="FF0000"/>
                </a:solidFill>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购买数量</a:t>
            </a:r>
            <a:r>
              <a:rPr lang="en-US" altLang="zh-CN" sz="2000" b="1" dirty="0" smtClean="0">
                <a:solidFill>
                  <a:srgbClr val="FF0000"/>
                </a:solidFill>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单价</a:t>
            </a:r>
            <a:r>
              <a:rPr lang="en-US" altLang="zh-CN" sz="2000" b="1" dirty="0" smtClean="0">
                <a:solidFill>
                  <a:srgbClr val="FF0000"/>
                </a:solidFill>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收货地址</a:t>
            </a:r>
            <a:r>
              <a:rPr lang="en-US" altLang="zh-CN" sz="2000" b="1" dirty="0" smtClean="0">
                <a:solidFill>
                  <a:srgbClr val="FF0000"/>
                </a:solidFill>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联系电话”</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需求分析员应该把</a:t>
            </a:r>
            <a:r>
              <a:rPr lang="zh-CN" altLang="zh-CN" sz="2000" b="1" dirty="0" smtClean="0">
                <a:solidFill>
                  <a:srgbClr val="FF0000"/>
                </a:solidFill>
                <a:latin typeface="宋体" panose="02010600030101010101" pitchFamily="2" charset="-122"/>
                <a:ea typeface="宋体" panose="02010600030101010101" pitchFamily="2" charset="-122"/>
              </a:rPr>
              <a:t>所有的数据定义到一起，形成数据字典</a:t>
            </a:r>
            <a:r>
              <a:rPr lang="zh-CN" altLang="zh-CN" sz="2000" b="1" dirty="0" smtClean="0">
                <a:latin typeface="宋体" panose="02010600030101010101" pitchFamily="2" charset="-122"/>
                <a:ea typeface="宋体" panose="02010600030101010101" pitchFamily="2" charset="-122"/>
              </a:rPr>
              <a:t>。在产品的整个开发和维护过程中，数据字典一直是一个主要的参考。</a:t>
            </a:r>
          </a:p>
          <a:p>
            <a:pPr marL="457200" indent="-457200" eaLnBrk="1" hangingPunct="1">
              <a:lnSpc>
                <a:spcPct val="150000"/>
              </a:lnSpc>
              <a:buSzPct val="70000"/>
              <a:buFont typeface="Wingdings" panose="05000000000000000000" pitchFamily="2" charset="2"/>
              <a:buChar char="l"/>
              <a:defRPr/>
            </a:pPr>
            <a:endParaRPr lang="zh-CN"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142875"/>
            <a:ext cx="8686800" cy="1143000"/>
          </a:xfrm>
        </p:spPr>
        <p:txBody>
          <a:bodyPr/>
          <a:lstStyle/>
          <a:p>
            <a:pPr eaLnBrk="1" hangingPunct="1"/>
            <a:r>
              <a:rPr lang="zh-CN" altLang="zh-CN" b="1" dirty="0" smtClean="0">
                <a:latin typeface="黑体" panose="02010609060101010101" pitchFamily="49" charset="-122"/>
                <a:ea typeface="黑体" panose="02010609060101010101" pitchFamily="49" charset="-122"/>
              </a:rPr>
              <a:t>头脑风暴</a:t>
            </a:r>
            <a:r>
              <a:rPr lang="zh-CN" altLang="en-US" b="1" dirty="0" smtClean="0">
                <a:solidFill>
                  <a:srgbClr val="FF0000"/>
                </a:solidFill>
                <a:latin typeface="黑体" panose="02010609060101010101" pitchFamily="49" charset="-122"/>
                <a:ea typeface="黑体" panose="02010609060101010101" pitchFamily="49" charset="-122"/>
              </a:rPr>
              <a:t>环节</a:t>
            </a:r>
          </a:p>
        </p:txBody>
      </p:sp>
      <p:sp>
        <p:nvSpPr>
          <p:cNvPr id="819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确定议题</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一需要在会前确定一个目标，使与会者明确本次会议需要解决的问题</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会前准备</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为了使头脑风暴会议取得理想效果，可在会前做适当的准备工作。如</a:t>
            </a:r>
            <a:r>
              <a:rPr lang="zh-CN" altLang="zh-CN" sz="2000" b="1" dirty="0" smtClean="0">
                <a:solidFill>
                  <a:srgbClr val="FF0000"/>
                </a:solidFill>
                <a:latin typeface="宋体" panose="02010600030101010101" pitchFamily="2" charset="-122"/>
                <a:ea typeface="宋体" panose="02010600030101010101" pitchFamily="2" charset="-122"/>
              </a:rPr>
              <a:t>分发“热身”资料</a:t>
            </a:r>
            <a:r>
              <a:rPr lang="zh-CN" altLang="zh-CN" sz="2000" b="1" dirty="0" smtClean="0">
                <a:latin typeface="宋体" panose="02010600030101010101" pitchFamily="2" charset="-122"/>
                <a:ea typeface="宋体" panose="02010600030101010101" pitchFamily="2" charset="-122"/>
              </a:rPr>
              <a:t>，使与会者了解与议题相关的</a:t>
            </a:r>
            <a:r>
              <a:rPr lang="zh-CN" altLang="zh-CN" sz="2000" b="1" dirty="0" smtClean="0">
                <a:solidFill>
                  <a:srgbClr val="FF0000"/>
                </a:solidFill>
                <a:latin typeface="宋体" panose="02010600030101010101" pitchFamily="2" charset="-122"/>
                <a:ea typeface="宋体" panose="02010600030101010101" pitchFamily="2" charset="-122"/>
              </a:rPr>
              <a:t>背景材料和外界动态</a:t>
            </a:r>
            <a:r>
              <a:rPr lang="zh-CN" altLang="zh-CN" sz="2000" b="1" dirty="0" smtClean="0">
                <a:latin typeface="宋体" panose="02010600030101010101" pitchFamily="2" charset="-122"/>
                <a:ea typeface="宋体" panose="02010600030101010101" pitchFamily="2" charset="-122"/>
              </a:rPr>
              <a:t>。会场可进行适当布置，</a:t>
            </a:r>
            <a:r>
              <a:rPr lang="zh-CN" altLang="zh-CN" sz="2000" b="1" dirty="0" smtClean="0">
                <a:solidFill>
                  <a:srgbClr val="FF0000"/>
                </a:solidFill>
                <a:latin typeface="宋体" panose="02010600030101010101" pitchFamily="2" charset="-122"/>
                <a:ea typeface="宋体" panose="02010600030101010101" pitchFamily="2" charset="-122"/>
              </a:rPr>
              <a:t>圆环形座位</a:t>
            </a:r>
            <a:r>
              <a:rPr lang="zh-CN" altLang="zh-CN" sz="2000" b="1" dirty="0" smtClean="0">
                <a:latin typeface="宋体" panose="02010600030101010101" pitchFamily="2" charset="-122"/>
                <a:ea typeface="宋体" panose="02010600030101010101" pitchFamily="2" charset="-122"/>
              </a:rPr>
              <a:t>排列的环境通常比教室式的环境更为有利。此外，在头脑风暴正式开始前还可以出一些创造力测验题供大家思考，以便活跃气氛，促进思维。</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头脑风暴</a:t>
            </a:r>
            <a:r>
              <a:rPr lang="zh-CN" altLang="en-US" b="1" smtClean="0">
                <a:latin typeface="黑体" panose="02010609060101010101" pitchFamily="49" charset="-122"/>
                <a:ea typeface="黑体" panose="02010609060101010101" pitchFamily="49" charset="-122"/>
              </a:rPr>
              <a:t>环节</a:t>
            </a:r>
          </a:p>
        </p:txBody>
      </p:sp>
      <p:sp>
        <p:nvSpPr>
          <p:cNvPr id="921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确定人选</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一般以</a:t>
            </a:r>
            <a:r>
              <a:rPr lang="en-US" altLang="zh-CN" sz="2000" b="1" dirty="0" smtClean="0">
                <a:solidFill>
                  <a:srgbClr val="FF0000"/>
                </a:solidFill>
                <a:latin typeface="宋体" panose="02010600030101010101" pitchFamily="2" charset="-122"/>
                <a:ea typeface="宋体" panose="02010600030101010101" pitchFamily="2" charset="-122"/>
              </a:rPr>
              <a:t>8</a:t>
            </a:r>
            <a:r>
              <a:rPr lang="zh-CN" altLang="zh-CN" sz="2000" b="1" dirty="0" smtClean="0">
                <a:solidFill>
                  <a:srgbClr val="FF0000"/>
                </a:solidFill>
                <a:latin typeface="宋体" panose="02010600030101010101" pitchFamily="2" charset="-122"/>
                <a:ea typeface="宋体" panose="02010600030101010101" pitchFamily="2" charset="-122"/>
              </a:rPr>
              <a:t>人～</a:t>
            </a:r>
            <a:r>
              <a:rPr lang="en-US" altLang="zh-CN" sz="2000" b="1" dirty="0" smtClean="0">
                <a:solidFill>
                  <a:srgbClr val="FF0000"/>
                </a:solidFill>
                <a:latin typeface="宋体" panose="02010600030101010101" pitchFamily="2" charset="-122"/>
                <a:ea typeface="宋体" panose="02010600030101010101" pitchFamily="2" charset="-122"/>
              </a:rPr>
              <a:t>12</a:t>
            </a:r>
            <a:r>
              <a:rPr lang="zh-CN" altLang="zh-CN" sz="2000" b="1" dirty="0" smtClean="0">
                <a:solidFill>
                  <a:srgbClr val="FF0000"/>
                </a:solidFill>
                <a:latin typeface="宋体" panose="02010600030101010101" pitchFamily="2" charset="-122"/>
                <a:ea typeface="宋体" panose="02010600030101010101" pitchFamily="2" charset="-122"/>
              </a:rPr>
              <a:t>人</a:t>
            </a:r>
            <a:r>
              <a:rPr lang="zh-CN" altLang="zh-CN" sz="2000" b="1" dirty="0" smtClean="0">
                <a:latin typeface="宋体" panose="02010600030101010101" pitchFamily="2" charset="-122"/>
                <a:ea typeface="宋体" panose="02010600030101010101" pitchFamily="2" charset="-122"/>
              </a:rPr>
              <a:t>为宜，可略有增减</a:t>
            </a:r>
            <a:r>
              <a:rPr lang="zh-CN" altLang="en-US" sz="2000" b="1" dirty="0" smtClean="0">
                <a:latin typeface="宋体" panose="02010600030101010101" pitchFamily="2" charset="-122"/>
                <a:ea typeface="宋体" panose="02010600030101010101" pitchFamily="2" charset="-122"/>
              </a:rPr>
              <a:t>（</a:t>
            </a:r>
            <a:r>
              <a:rPr lang="zh-CN" altLang="en-US" sz="2000" b="1" dirty="0" smtClean="0">
                <a:solidFill>
                  <a:srgbClr val="FF0000"/>
                </a:solidFill>
                <a:latin typeface="宋体" panose="02010600030101010101" pitchFamily="2" charset="-122"/>
                <a:ea typeface="宋体" panose="02010600030101010101" pitchFamily="2" charset="-122"/>
              </a:rPr>
              <a:t>小组全体成员</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。与会者人数太少不利于信息交流，激发思维；人数太多则不易掌控，且每个人发言的机会相对减少，影响会场气氛。</a:t>
            </a:r>
            <a:r>
              <a:rPr lang="en-US" altLang="zh-CN" sz="2000" b="1" dirty="0" smtClean="0">
                <a:latin typeface="宋体" panose="02010600030101010101" pitchFamily="2" charset="-122"/>
                <a:ea typeface="宋体" panose="02010600030101010101" pitchFamily="2" charset="-122"/>
              </a:rPr>
              <a:t> </a:t>
            </a:r>
          </a:p>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明确分工</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会议要有</a:t>
            </a:r>
            <a:r>
              <a:rPr lang="zh-CN" altLang="zh-CN" sz="2000" b="1" dirty="0" smtClean="0">
                <a:solidFill>
                  <a:srgbClr val="FF0000"/>
                </a:solidFill>
                <a:latin typeface="宋体" panose="02010600030101010101" pitchFamily="2" charset="-122"/>
                <a:ea typeface="宋体" panose="02010600030101010101" pitchFamily="2" charset="-122"/>
              </a:rPr>
              <a:t>一名主持人</a:t>
            </a:r>
            <a:r>
              <a:rPr lang="zh-CN" altLang="zh-CN" sz="2000" b="1" dirty="0" smtClean="0">
                <a:latin typeface="宋体" panose="02010600030101010101" pitchFamily="2" charset="-122"/>
                <a:ea typeface="宋体" panose="02010600030101010101" pitchFamily="2" charset="-122"/>
              </a:rPr>
              <a:t>，</a:t>
            </a:r>
            <a:r>
              <a:rPr lang="en-US" altLang="zh-CN" sz="2000" b="1" dirty="0" smtClean="0">
                <a:solidFill>
                  <a:srgbClr val="FF0000"/>
                </a:solidFill>
                <a:latin typeface="宋体" panose="02010600030101010101" pitchFamily="2" charset="-122"/>
                <a:ea typeface="宋体" panose="02010600030101010101" pitchFamily="2" charset="-122"/>
              </a:rPr>
              <a:t>1</a:t>
            </a:r>
            <a:r>
              <a:rPr lang="zh-CN" altLang="zh-CN" sz="2000" b="1" dirty="0" smtClean="0">
                <a:solidFill>
                  <a:srgbClr val="FF0000"/>
                </a:solidFill>
                <a:latin typeface="宋体" panose="02010600030101010101" pitchFamily="2" charset="-122"/>
                <a:ea typeface="宋体" panose="02010600030101010101" pitchFamily="2" charset="-122"/>
              </a:rPr>
              <a:t>～</a:t>
            </a:r>
            <a:r>
              <a:rPr lang="en-US" altLang="zh-CN" sz="2000" b="1" dirty="0" smtClean="0">
                <a:solidFill>
                  <a:srgbClr val="FF0000"/>
                </a:solidFill>
                <a:latin typeface="宋体" panose="02010600030101010101" pitchFamily="2" charset="-122"/>
                <a:ea typeface="宋体" panose="02010600030101010101" pitchFamily="2" charset="-122"/>
              </a:rPr>
              <a:t>2</a:t>
            </a:r>
            <a:r>
              <a:rPr lang="zh-CN" altLang="zh-CN" sz="2000" b="1" dirty="0" smtClean="0">
                <a:solidFill>
                  <a:srgbClr val="FF0000"/>
                </a:solidFill>
                <a:latin typeface="宋体" panose="02010600030101010101" pitchFamily="2" charset="-122"/>
                <a:ea typeface="宋体" panose="02010600030101010101" pitchFamily="2" charset="-122"/>
              </a:rPr>
              <a:t>名记录员</a:t>
            </a:r>
            <a:r>
              <a:rPr lang="zh-CN" altLang="zh-CN" sz="2000" b="1" dirty="0" smtClean="0">
                <a:latin typeface="宋体" panose="02010600030101010101" pitchFamily="2" charset="-122"/>
                <a:ea typeface="宋体" panose="02010600030101010101" pitchFamily="2" charset="-122"/>
              </a:rPr>
              <a:t>。在头脑风暴会议开始时，主持人重申讨论的</a:t>
            </a:r>
            <a:r>
              <a:rPr lang="zh-CN" altLang="zh-CN" sz="2000" b="1" dirty="0" smtClean="0">
                <a:solidFill>
                  <a:srgbClr val="FF0000"/>
                </a:solidFill>
                <a:latin typeface="宋体" panose="02010600030101010101" pitchFamily="2" charset="-122"/>
                <a:ea typeface="宋体" panose="02010600030101010101" pitchFamily="2" charset="-122"/>
              </a:rPr>
              <a:t>议题、纪律</a:t>
            </a:r>
            <a:r>
              <a:rPr lang="zh-CN" altLang="zh-CN" sz="2000" b="1" dirty="0" smtClean="0">
                <a:latin typeface="宋体" panose="02010600030101010101" pitchFamily="2" charset="-122"/>
                <a:ea typeface="宋体" panose="02010600030101010101" pitchFamily="2" charset="-122"/>
              </a:rPr>
              <a:t>，在会议过程中</a:t>
            </a:r>
            <a:r>
              <a:rPr lang="zh-CN" altLang="zh-CN" sz="2000" b="1" dirty="0" smtClean="0">
                <a:solidFill>
                  <a:srgbClr val="FF0000"/>
                </a:solidFill>
                <a:latin typeface="宋体" panose="02010600030101010101" pitchFamily="2" charset="-122"/>
                <a:ea typeface="宋体" panose="02010600030101010101" pitchFamily="2" charset="-122"/>
              </a:rPr>
              <a:t>启发引导</a:t>
            </a:r>
            <a:r>
              <a:rPr lang="zh-CN" altLang="zh-CN" sz="2000" b="1" dirty="0" smtClean="0">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掌握进程</a:t>
            </a:r>
            <a:r>
              <a:rPr lang="zh-CN" altLang="zh-CN" sz="2000" b="1" dirty="0" smtClean="0">
                <a:latin typeface="宋体" panose="02010600030101010101" pitchFamily="2" charset="-122"/>
                <a:ea typeface="宋体" panose="02010600030101010101" pitchFamily="2" charset="-122"/>
              </a:rPr>
              <a:t>，如通报会议进展情况，</a:t>
            </a:r>
            <a:r>
              <a:rPr lang="zh-CN" altLang="zh-CN" sz="2000" b="1" dirty="0" smtClean="0">
                <a:solidFill>
                  <a:srgbClr val="FF0000"/>
                </a:solidFill>
                <a:latin typeface="宋体" panose="02010600030101010101" pitchFamily="2" charset="-122"/>
                <a:ea typeface="宋体" panose="02010600030101010101" pitchFamily="2" charset="-122"/>
              </a:rPr>
              <a:t>总结归纳</a:t>
            </a:r>
            <a:r>
              <a:rPr lang="zh-CN" altLang="zh-CN" sz="2000" b="1" dirty="0" smtClean="0">
                <a:latin typeface="宋体" panose="02010600030101010101" pitchFamily="2" charset="-122"/>
                <a:ea typeface="宋体" panose="02010600030101010101" pitchFamily="2" charset="-122"/>
              </a:rPr>
              <a:t>发言的核心内容，提出自己的设想，活跃会场气氛，有时让大家静下来思索片刻再组织下一个发言高潮等。记录员应将与会者的所有设想</a:t>
            </a:r>
            <a:r>
              <a:rPr lang="zh-CN" altLang="zh-CN" sz="2000" b="1" dirty="0" smtClean="0">
                <a:solidFill>
                  <a:srgbClr val="FF0000"/>
                </a:solidFill>
                <a:latin typeface="宋体" panose="02010600030101010101" pitchFamily="2" charset="-122"/>
                <a:ea typeface="宋体" panose="02010600030101010101" pitchFamily="2" charset="-122"/>
              </a:rPr>
              <a:t>及时编号，简要记录</a:t>
            </a:r>
            <a:r>
              <a:rPr lang="zh-CN" altLang="zh-CN" sz="2000" b="1" dirty="0" smtClean="0">
                <a:latin typeface="宋体" panose="02010600030101010101" pitchFamily="2" charset="-122"/>
                <a:ea typeface="宋体" panose="02010600030101010101" pitchFamily="2" charset="-122"/>
              </a:rPr>
              <a:t>在醒目处，让与会者能够看清。记录员也应随时提出自己的设想，切忌持旁观态度。</a:t>
            </a: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头脑风暴</a:t>
            </a:r>
            <a:r>
              <a:rPr lang="zh-CN" altLang="en-US" b="1" smtClean="0">
                <a:latin typeface="黑体" panose="02010609060101010101" pitchFamily="49" charset="-122"/>
                <a:ea typeface="黑体" panose="02010609060101010101" pitchFamily="49" charset="-122"/>
              </a:rPr>
              <a:t>环节</a:t>
            </a:r>
          </a:p>
        </p:txBody>
      </p:sp>
      <p:sp>
        <p:nvSpPr>
          <p:cNvPr id="1024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规定纪律</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主持人开始时规定几条纪律，例如，要</a:t>
            </a:r>
            <a:r>
              <a:rPr lang="zh-CN" altLang="zh-CN" sz="2000" b="1" dirty="0" smtClean="0">
                <a:solidFill>
                  <a:srgbClr val="FF0000"/>
                </a:solidFill>
                <a:latin typeface="宋体" panose="02010600030101010101" pitchFamily="2" charset="-122"/>
                <a:ea typeface="宋体" panose="02010600030101010101" pitchFamily="2" charset="-122"/>
              </a:rPr>
              <a:t>集中注意力，积极投入，不消极旁观</a:t>
            </a:r>
            <a:r>
              <a:rPr lang="zh-CN" altLang="zh-CN" sz="2000" b="1" dirty="0" smtClean="0">
                <a:latin typeface="宋体" panose="02010600030101010101" pitchFamily="2" charset="-122"/>
                <a:ea typeface="宋体" panose="02010600030101010101" pitchFamily="2" charset="-122"/>
              </a:rPr>
              <a:t>；不要私下议论，以免影响他人的思考；发言要针对目标，开门见山，不要客套，也不必做过多的解释；与会人员之间相互尊重，</a:t>
            </a:r>
            <a:r>
              <a:rPr lang="zh-CN" altLang="zh-CN" sz="2000" b="1" dirty="0" smtClean="0">
                <a:solidFill>
                  <a:srgbClr val="FF0000"/>
                </a:solidFill>
                <a:latin typeface="宋体" panose="02010600030101010101" pitchFamily="2" charset="-122"/>
                <a:ea typeface="宋体" panose="02010600030101010101" pitchFamily="2" charset="-122"/>
              </a:rPr>
              <a:t>平等相待，切忌相互褒贬</a:t>
            </a:r>
            <a:r>
              <a:rPr lang="zh-CN" altLang="zh-CN" sz="2000" b="1" dirty="0" smtClean="0">
                <a:latin typeface="宋体" panose="02010600030101010101" pitchFamily="2" charset="-122"/>
                <a:ea typeface="宋体" panose="02010600030101010101" pitchFamily="2" charset="-122"/>
              </a:rPr>
              <a:t>等等。</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掌握时间</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会议时间由主持人掌控，不宜在会前定死，以几十分钟为宜。时间太短与会者难以畅所欲言，太长则容易产生疲劳感，影响会议效果。经验表明，创造性较强的设想一般在会议开始</a:t>
            </a:r>
            <a:r>
              <a:rPr lang="en-US" altLang="zh-CN" sz="2000" b="1" dirty="0" smtClean="0">
                <a:latin typeface="宋体" panose="02010600030101010101" pitchFamily="2" charset="-122"/>
                <a:ea typeface="宋体" panose="02010600030101010101" pitchFamily="2" charset="-122"/>
              </a:rPr>
              <a:t>10</a:t>
            </a:r>
            <a:r>
              <a:rPr lang="zh-CN" altLang="zh-CN"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15</a:t>
            </a:r>
            <a:r>
              <a:rPr lang="zh-CN" altLang="zh-CN" sz="2000" b="1" dirty="0" smtClean="0">
                <a:latin typeface="宋体" panose="02010600030101010101" pitchFamily="2" charset="-122"/>
                <a:ea typeface="宋体" panose="02010600030101010101" pitchFamily="2" charset="-122"/>
              </a:rPr>
              <a:t>分钟后逐渐产生。美国创造学家帕内斯指出，</a:t>
            </a:r>
            <a:r>
              <a:rPr lang="zh-CN" altLang="zh-CN" sz="2000" b="1" dirty="0" smtClean="0">
                <a:solidFill>
                  <a:srgbClr val="FF0000"/>
                </a:solidFill>
                <a:latin typeface="宋体" panose="02010600030101010101" pitchFamily="2" charset="-122"/>
                <a:ea typeface="宋体" panose="02010600030101010101" pitchFamily="2" charset="-122"/>
              </a:rPr>
              <a:t>会议时间最好安排在</a:t>
            </a:r>
            <a:r>
              <a:rPr lang="en-US" altLang="zh-CN" sz="2000" b="1" dirty="0" smtClean="0">
                <a:solidFill>
                  <a:srgbClr val="FF0000"/>
                </a:solidFill>
                <a:latin typeface="宋体" panose="02010600030101010101" pitchFamily="2" charset="-122"/>
                <a:ea typeface="宋体" panose="02010600030101010101" pitchFamily="2" charset="-122"/>
              </a:rPr>
              <a:t>30</a:t>
            </a:r>
            <a:r>
              <a:rPr lang="zh-CN" altLang="zh-CN" sz="2000" b="1" dirty="0" smtClean="0">
                <a:solidFill>
                  <a:srgbClr val="FF0000"/>
                </a:solidFill>
                <a:latin typeface="宋体" panose="02010600030101010101" pitchFamily="2" charset="-122"/>
                <a:ea typeface="宋体" panose="02010600030101010101" pitchFamily="2" charset="-122"/>
              </a:rPr>
              <a:t>～</a:t>
            </a:r>
            <a:r>
              <a:rPr lang="en-US" altLang="zh-CN" sz="2000" b="1" dirty="0" smtClean="0">
                <a:solidFill>
                  <a:srgbClr val="FF0000"/>
                </a:solidFill>
                <a:latin typeface="宋体" panose="02010600030101010101" pitchFamily="2" charset="-122"/>
                <a:ea typeface="宋体" panose="02010600030101010101" pitchFamily="2" charset="-122"/>
              </a:rPr>
              <a:t>45</a:t>
            </a:r>
            <a:r>
              <a:rPr lang="zh-CN" altLang="zh-CN" sz="2000" b="1" dirty="0" smtClean="0">
                <a:solidFill>
                  <a:srgbClr val="FF0000"/>
                </a:solidFill>
                <a:latin typeface="宋体" panose="02010600030101010101" pitchFamily="2" charset="-122"/>
                <a:ea typeface="宋体" panose="02010600030101010101" pitchFamily="2" charset="-122"/>
              </a:rPr>
              <a:t>分钟之间。</a:t>
            </a:r>
            <a:r>
              <a:rPr lang="zh-CN" altLang="zh-CN" sz="2000" b="1" dirty="0" smtClean="0">
                <a:latin typeface="宋体" panose="02010600030101010101" pitchFamily="2" charset="-122"/>
                <a:ea typeface="宋体" panose="02010600030101010101" pitchFamily="2" charset="-122"/>
              </a:rPr>
              <a:t>徜若需要更长时间，则</a:t>
            </a:r>
            <a:r>
              <a:rPr lang="zh-CN" altLang="zh-CN" sz="2000" b="1" dirty="0" smtClean="0">
                <a:solidFill>
                  <a:srgbClr val="FF0000"/>
                </a:solidFill>
                <a:latin typeface="宋体" panose="02010600030101010101" pitchFamily="2" charset="-122"/>
                <a:ea typeface="宋体" panose="02010600030101010101" pitchFamily="2" charset="-122"/>
              </a:rPr>
              <a:t>应把议题</a:t>
            </a:r>
            <a:r>
              <a:rPr lang="zh-CN" altLang="zh-CN" sz="2000" b="1" u="sng" dirty="0" smtClean="0">
                <a:solidFill>
                  <a:srgbClr val="FF0000"/>
                </a:solidFill>
                <a:latin typeface="宋体" panose="02010600030101010101" pitchFamily="2" charset="-122"/>
                <a:ea typeface="宋体" panose="02010600030101010101" pitchFamily="2" charset="-122"/>
              </a:rPr>
              <a:t>分解成几个小问题</a:t>
            </a:r>
            <a:r>
              <a:rPr lang="zh-CN" altLang="zh-CN" sz="2000" b="1" dirty="0" smtClean="0">
                <a:solidFill>
                  <a:srgbClr val="FF0000"/>
                </a:solidFill>
                <a:latin typeface="宋体" panose="02010600030101010101" pitchFamily="2" charset="-122"/>
                <a:ea typeface="宋体" panose="02010600030101010101" pitchFamily="2" charset="-122"/>
              </a:rPr>
              <a:t>，分别进行专题讨论</a:t>
            </a:r>
            <a:r>
              <a:rPr lang="zh-CN" altLang="zh-CN" sz="2000" b="1" dirty="0" smtClean="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头脑风暴</a:t>
            </a:r>
            <a:r>
              <a:rPr lang="zh-CN" altLang="en-US" b="1" smtClean="0">
                <a:latin typeface="黑体" panose="02010609060101010101" pitchFamily="49" charset="-122"/>
                <a:ea typeface="黑体" panose="02010609060101010101" pitchFamily="49" charset="-122"/>
              </a:rPr>
              <a:t>的过程</a:t>
            </a:r>
          </a:p>
        </p:txBody>
      </p:sp>
      <p:sp>
        <p:nvSpPr>
          <p:cNvPr id="2560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latin typeface="宋体" panose="02010600030101010101" pitchFamily="2" charset="-122"/>
                <a:ea typeface="宋体" panose="02010600030101010101" pitchFamily="2" charset="-122"/>
              </a:rPr>
              <a:t>第一部分</a:t>
            </a:r>
            <a:r>
              <a:rPr lang="zh-CN" altLang="zh-CN" sz="2000" b="1" dirty="0" smtClean="0">
                <a:latin typeface="宋体" panose="02010600030101010101" pitchFamily="2" charset="-122"/>
                <a:ea typeface="宋体" panose="02010600030101010101" pitchFamily="2" charset="-122"/>
              </a:rPr>
              <a:t>的目标是</a:t>
            </a:r>
            <a:r>
              <a:rPr lang="zh-CN" altLang="zh-CN" sz="2000" b="1" dirty="0" smtClean="0">
                <a:solidFill>
                  <a:srgbClr val="FF0000"/>
                </a:solidFill>
                <a:latin typeface="宋体" panose="02010600030101010101" pitchFamily="2" charset="-122"/>
                <a:ea typeface="宋体" panose="02010600030101010101" pitchFamily="2" charset="-122"/>
              </a:rPr>
              <a:t>产生尽量多的想法</a:t>
            </a:r>
            <a:endParaRPr lang="en-US" altLang="zh-CN" sz="2000" b="1" dirty="0" smtClean="0">
              <a:solidFill>
                <a:srgbClr val="FF0000"/>
              </a:solidFill>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自由畅谈</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禁止批评和责备</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追求数量</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变更或合成</a:t>
            </a:r>
            <a:r>
              <a:rPr lang="zh-CN" altLang="zh-CN" sz="2000" b="1" dirty="0" smtClean="0">
                <a:latin typeface="宋体" panose="02010600030101010101" pitchFamily="2" charset="-122"/>
                <a:ea typeface="宋体" panose="02010600030101010101" pitchFamily="2" charset="-122"/>
              </a:rPr>
              <a:t>想法</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latin typeface="宋体" panose="02010600030101010101" pitchFamily="2" charset="-122"/>
                <a:ea typeface="宋体" panose="02010600030101010101" pitchFamily="2" charset="-122"/>
              </a:rPr>
              <a:t>第二部分</a:t>
            </a:r>
            <a:r>
              <a:rPr lang="zh-CN" altLang="zh-CN" sz="2000" b="1" dirty="0" smtClean="0">
                <a:latin typeface="宋体" panose="02010600030101010101" pitchFamily="2" charset="-122"/>
                <a:ea typeface="宋体" panose="02010600030101010101" pitchFamily="2" charset="-122"/>
              </a:rPr>
              <a:t>的目标则是把</a:t>
            </a:r>
            <a:r>
              <a:rPr lang="zh-CN" altLang="zh-CN" sz="2000" b="1" dirty="0" smtClean="0">
                <a:solidFill>
                  <a:srgbClr val="FF0000"/>
                </a:solidFill>
                <a:latin typeface="宋体" panose="02010600030101010101" pitchFamily="2" charset="-122"/>
                <a:ea typeface="宋体" panose="02010600030101010101" pitchFamily="2" charset="-122"/>
              </a:rPr>
              <a:t>想法列表减小到一个可操作的规模</a:t>
            </a:r>
            <a:endParaRPr lang="en-US" altLang="zh-CN" sz="2000" b="1" dirty="0" smtClean="0">
              <a:solidFill>
                <a:srgbClr val="FF0000"/>
              </a:solidFill>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门限投票</a:t>
            </a:r>
            <a:r>
              <a:rPr lang="zh-CN" altLang="zh-CN" sz="2000" b="1" dirty="0" smtClean="0">
                <a:latin typeface="宋体" panose="02010600030101010101" pitchFamily="2" charset="-122"/>
                <a:ea typeface="宋体" panose="02010600030101010101" pitchFamily="2" charset="-122"/>
              </a:rPr>
              <a:t>法</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竞选</a:t>
            </a:r>
            <a:r>
              <a:rPr lang="zh-CN" altLang="zh-CN" sz="2000" b="1" dirty="0">
                <a:latin typeface="宋体" panose="02010600030101010101" pitchFamily="2" charset="-122"/>
                <a:ea typeface="宋体" panose="02010600030101010101" pitchFamily="2" charset="-122"/>
              </a:rPr>
              <a:t>演讲投票</a:t>
            </a:r>
            <a:r>
              <a:rPr lang="zh-CN" altLang="zh-CN" sz="2000" b="1" dirty="0" smtClean="0">
                <a:latin typeface="宋体" panose="02010600030101010101" pitchFamily="2" charset="-122"/>
                <a:ea typeface="宋体" panose="02010600030101010101" pitchFamily="2" charset="-122"/>
              </a:rPr>
              <a:t>法</a:t>
            </a:r>
            <a:endParaRPr lang="zh-CN" altLang="zh-CN" sz="20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endParaRPr lang="zh-CN"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6172</TotalTime>
  <Words>5253</Words>
  <Application>Microsoft Office PowerPoint</Application>
  <PresentationFormat>全屏显示(4:3)</PresentationFormat>
  <Paragraphs>387</Paragraphs>
  <Slides>52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黑体</vt:lpstr>
      <vt:lpstr>华文行楷</vt:lpstr>
      <vt:lpstr>宋体</vt:lpstr>
      <vt:lpstr>Calibri</vt:lpstr>
      <vt:lpstr>Times New Roman</vt:lpstr>
      <vt:lpstr>Wingdings</vt:lpstr>
      <vt:lpstr>CHS Template</vt:lpstr>
      <vt:lpstr>第4章 深入理解涉众需要 </vt:lpstr>
      <vt:lpstr>需求捕获方法的概览</vt:lpstr>
      <vt:lpstr>需求捕获方法的概览</vt:lpstr>
      <vt:lpstr>头脑风暴</vt:lpstr>
      <vt:lpstr>头脑风暴</vt:lpstr>
      <vt:lpstr>头脑风暴环节</vt:lpstr>
      <vt:lpstr>头脑风暴环节</vt:lpstr>
      <vt:lpstr>头脑风暴环节</vt:lpstr>
      <vt:lpstr>头脑风暴的过程</vt:lpstr>
      <vt:lpstr>利用头脑风暴完成任务：用户角色建模</vt:lpstr>
      <vt:lpstr>用户角色建模</vt:lpstr>
      <vt:lpstr>用户角色建模</vt:lpstr>
      <vt:lpstr>用户角色建模</vt:lpstr>
      <vt:lpstr>用户角色建模</vt:lpstr>
      <vt:lpstr>用户角色建模</vt:lpstr>
      <vt:lpstr>用户角色建模</vt:lpstr>
      <vt:lpstr>用户角色建模</vt:lpstr>
      <vt:lpstr>用户角色建模</vt:lpstr>
      <vt:lpstr>用户角色建模</vt:lpstr>
      <vt:lpstr>用户角色建模</vt:lpstr>
      <vt:lpstr>用户角色建模</vt:lpstr>
      <vt:lpstr>软件需求提交文档一（角色建模）</vt:lpstr>
      <vt:lpstr>访谈?</vt:lpstr>
      <vt:lpstr>访谈</vt:lpstr>
      <vt:lpstr>访谈的五个阶段</vt:lpstr>
      <vt:lpstr>访谈的五个阶段</vt:lpstr>
      <vt:lpstr>访谈的五个阶段</vt:lpstr>
      <vt:lpstr>访谈的五个阶段</vt:lpstr>
      <vt:lpstr>访谈的五个阶段</vt:lpstr>
      <vt:lpstr>访谈的五个阶段</vt:lpstr>
      <vt:lpstr>访谈的五个阶段</vt:lpstr>
      <vt:lpstr>访谈的五个阶段</vt:lpstr>
      <vt:lpstr>访谈的五个阶段</vt:lpstr>
      <vt:lpstr>访谈的五个阶段</vt:lpstr>
      <vt:lpstr>访谈注意事项及优缺点</vt:lpstr>
      <vt:lpstr>软件需求提交文档二（访谈）的内容及时间：</vt:lpstr>
      <vt:lpstr>需求捕获研讨会</vt:lpstr>
      <vt:lpstr>需求捕获研讨会阶段</vt:lpstr>
      <vt:lpstr>需求捕获研讨会阶段</vt:lpstr>
      <vt:lpstr>需求捕获研讨会阶段</vt:lpstr>
      <vt:lpstr>需求捕获研讨会阶段</vt:lpstr>
      <vt:lpstr>需求捕获研讨会阶段</vt:lpstr>
      <vt:lpstr>思维图 （Mind Map）</vt:lpstr>
      <vt:lpstr>绘制思维图的基本步骤</vt:lpstr>
      <vt:lpstr>思维图 （Mind Map）</vt:lpstr>
      <vt:lpstr>一图胜千言</vt:lpstr>
      <vt:lpstr>涉众需要</vt:lpstr>
      <vt:lpstr>特性</vt:lpstr>
      <vt:lpstr>业务规则</vt:lpstr>
      <vt:lpstr>功能性需求</vt:lpstr>
      <vt:lpstr>约束（Constraint）</vt:lpstr>
      <vt:lpstr>数据字典（Data dictionary）</vt:lpstr>
    </vt:vector>
  </TitlesOfParts>
  <Company>中国石油大学教育发展中心</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upol</dc:creator>
  <cp:lastModifiedBy>PC1</cp:lastModifiedBy>
  <cp:revision>732</cp:revision>
  <cp:lastPrinted>1601-01-01T00:00:00Z</cp:lastPrinted>
  <dcterms:created xsi:type="dcterms:W3CDTF">2012-04-17T06:46:03Z</dcterms:created>
  <dcterms:modified xsi:type="dcterms:W3CDTF">2019-03-18T03:54:42Z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ies>
</file>