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3"/>
  </p:notesMasterIdLst>
  <p:handoutMasterIdLst>
    <p:handoutMasterId r:id="rId44"/>
  </p:handoutMasterIdLst>
  <p:sldIdLst>
    <p:sldId id="398" r:id="rId2"/>
    <p:sldId id="389"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9" r:id="rId37"/>
    <p:sldId id="440" r:id="rId38"/>
    <p:sldId id="433" r:id="rId39"/>
    <p:sldId id="437" r:id="rId40"/>
    <p:sldId id="438" r:id="rId41"/>
    <p:sldId id="441"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7C"/>
    <a:srgbClr val="333333"/>
    <a:srgbClr val="000000"/>
    <a:srgbClr val="FFFFFF"/>
    <a:srgbClr val="38B2B2"/>
    <a:srgbClr val="082A50"/>
    <a:srgbClr val="09315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59" autoAdjust="0"/>
    <p:restoredTop sz="86341" autoAdjust="0"/>
  </p:normalViewPr>
  <p:slideViewPr>
    <p:cSldViewPr>
      <p:cViewPr varScale="1">
        <p:scale>
          <a:sx n="90" d="100"/>
          <a:sy n="90" d="100"/>
        </p:scale>
        <p:origin x="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1CE67A65-C3D4-46C6-9530-F1CDA2D60EF2}" type="datetimeFigureOut">
              <a:rPr lang="zh-CN" altLang="en-US"/>
              <a:pPr>
                <a:defRPr/>
              </a:pPr>
              <a:t>2019/3/28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2F31C4A-6661-4787-B3EF-2B52EBB6BB12}" type="slidenum">
              <a:rPr lang="zh-CN" altLang="en-US"/>
              <a:pPr/>
              <a:t>‹#›</a:t>
            </a:fld>
            <a:endParaRPr lang="zh-CN" altLang="en-US"/>
          </a:p>
        </p:txBody>
      </p:sp>
    </p:spTree>
    <p:extLst>
      <p:ext uri="{BB962C8B-B14F-4D97-AF65-F5344CB8AC3E}">
        <p14:creationId xmlns:p14="http://schemas.microsoft.com/office/powerpoint/2010/main" val="41842523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A9ED269E-AFD1-4E02-A412-819016C45122}" type="datetimeFigureOut">
              <a:rPr lang="zh-CN" altLang="en-US"/>
              <a:pPr>
                <a:defRPr/>
              </a:pPr>
              <a:t>2019/3/28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6D9964E-3E11-422D-A4DE-99D121AA66DE}" type="slidenum">
              <a:rPr lang="zh-CN" altLang="en-US"/>
              <a:pPr/>
              <a:t>‹#›</a:t>
            </a:fld>
            <a:endParaRPr lang="zh-CN" altLang="en-US"/>
          </a:p>
        </p:txBody>
      </p:sp>
    </p:spTree>
    <p:extLst>
      <p:ext uri="{BB962C8B-B14F-4D97-AF65-F5344CB8AC3E}">
        <p14:creationId xmlns:p14="http://schemas.microsoft.com/office/powerpoint/2010/main" val="25581844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EF2087-13EE-4991-8682-D54C6AA30BC4}" type="slidenum">
              <a:rPr lang="zh-CN" altLang="en-US">
                <a:latin typeface="Times New Roman" panose="02020603050405020304" pitchFamily="18" charset="0"/>
              </a:rPr>
              <a:pPr>
                <a:spcBef>
                  <a:spcPct val="0"/>
                </a:spcBef>
              </a:pPr>
              <a:t>1</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088184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4763"/>
            <a:ext cx="911542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Rectangle 28"/>
          <p:cNvSpPr>
            <a:spLocks noGrp="1" noChangeArrowheads="1"/>
          </p:cNvSpPr>
          <p:nvPr>
            <p:ph type="ctrTitle" sz="quarter"/>
          </p:nvPr>
        </p:nvSpPr>
        <p:spPr>
          <a:xfrm>
            <a:off x="1857356" y="1928802"/>
            <a:ext cx="6643734" cy="1470025"/>
          </a:xfrm>
        </p:spPr>
        <p:txBody>
          <a:bodyPr/>
          <a:lstStyle>
            <a:lvl1pPr>
              <a:defRPr sz="4800" b="1">
                <a:solidFill>
                  <a:schemeClr val="tx1"/>
                </a:solidFill>
              </a:defRPr>
            </a:lvl1pPr>
          </a:lstStyle>
          <a:p>
            <a:r>
              <a:rPr lang="zh-CN" altLang="en-US" smtClean="0"/>
              <a:t>单击此处编辑母版标题样式</a:t>
            </a:r>
            <a:endParaRPr lang="zh-CN" altLang="en-US" dirty="0"/>
          </a:p>
        </p:txBody>
      </p:sp>
      <p:sp>
        <p:nvSpPr>
          <p:cNvPr id="3101" name="Rectangle 29"/>
          <p:cNvSpPr>
            <a:spLocks noGrp="1" noChangeArrowheads="1"/>
          </p:cNvSpPr>
          <p:nvPr>
            <p:ph type="subTitle" sz="quarter" idx="1"/>
          </p:nvPr>
        </p:nvSpPr>
        <p:spPr>
          <a:xfrm>
            <a:off x="2214546" y="4386266"/>
            <a:ext cx="5200664" cy="685808"/>
          </a:xfrm>
        </p:spPr>
        <p:txBody>
          <a:bodyPr/>
          <a:lstStyle>
            <a:lvl1pPr marL="0" indent="0">
              <a:buFont typeface="Wingdings" pitchFamily="2" charset="2"/>
              <a:buNone/>
              <a:defRPr>
                <a:solidFill>
                  <a:schemeClr val="tx1">
                    <a:lumMod val="25000"/>
                  </a:schemeClr>
                </a:solidFill>
                <a:latin typeface="宋体" pitchFamily="2" charset="-122"/>
                <a:ea typeface="宋体" pitchFamily="2" charset="-122"/>
              </a:defRPr>
            </a:lvl1pPr>
          </a:lstStyle>
          <a:p>
            <a:r>
              <a:rPr lang="zh-CN" altLang="en-US" dirty="0" smtClean="0"/>
              <a:t>单击此处编辑母版副标题样式</a:t>
            </a:r>
            <a:endParaRPr lang="en-US" altLang="zh-CN" dirty="0" smtClean="0"/>
          </a:p>
        </p:txBody>
      </p:sp>
      <p:sp>
        <p:nvSpPr>
          <p:cNvPr id="5" name="Rectangle 25"/>
          <p:cNvSpPr>
            <a:spLocks noGrp="1" noChangeArrowheads="1"/>
          </p:cNvSpPr>
          <p:nvPr>
            <p:ph type="dt" sz="quarter" idx="10"/>
          </p:nvPr>
        </p:nvSpPr>
        <p:spPr/>
        <p:txBody>
          <a:bodyPr/>
          <a:lstStyle>
            <a:lvl1pPr>
              <a:defRPr/>
            </a:lvl1pPr>
          </a:lstStyle>
          <a:p>
            <a:pPr>
              <a:defRPr/>
            </a:pPr>
            <a:endParaRPr lang="en-US" altLang="zh-CN"/>
          </a:p>
        </p:txBody>
      </p:sp>
      <p:sp>
        <p:nvSpPr>
          <p:cNvPr id="6" name="Rectangle 26"/>
          <p:cNvSpPr>
            <a:spLocks noGrp="1" noChangeArrowheads="1"/>
          </p:cNvSpPr>
          <p:nvPr>
            <p:ph type="ftr" sz="quarter" idx="11"/>
          </p:nvPr>
        </p:nvSpPr>
        <p:spPr/>
        <p:txBody>
          <a:bodyPr/>
          <a:lstStyle>
            <a:lvl1pPr>
              <a:defRPr/>
            </a:lvl1pPr>
          </a:lstStyle>
          <a:p>
            <a:pPr>
              <a:defRPr/>
            </a:pPr>
            <a:endParaRPr lang="en-US" altLang="zh-CN"/>
          </a:p>
        </p:txBody>
      </p:sp>
      <p:sp>
        <p:nvSpPr>
          <p:cNvPr id="7" name="Rectangle 27"/>
          <p:cNvSpPr>
            <a:spLocks noGrp="1" noChangeArrowheads="1"/>
          </p:cNvSpPr>
          <p:nvPr>
            <p:ph type="sldNum" sz="quarter" idx="12"/>
          </p:nvPr>
        </p:nvSpPr>
        <p:spPr/>
        <p:txBody>
          <a:bodyPr/>
          <a:lstStyle>
            <a:lvl1pPr>
              <a:defRPr/>
            </a:lvl1pPr>
          </a:lstStyle>
          <a:p>
            <a:fld id="{382BE731-662E-4276-82C0-937C95A35A60}" type="slidenum">
              <a:rPr lang="zh-CN" altLang="en-US"/>
              <a:pPr/>
              <a:t>‹#›</a:t>
            </a:fld>
            <a:endParaRPr lang="en-US" altLang="zh-CN"/>
          </a:p>
        </p:txBody>
      </p:sp>
    </p:spTree>
    <p:extLst>
      <p:ext uri="{BB962C8B-B14F-4D97-AF65-F5344CB8AC3E}">
        <p14:creationId xmlns:p14="http://schemas.microsoft.com/office/powerpoint/2010/main" val="4103756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9CCC196D-8179-47AE-8E4F-920DFB5809BB}" type="slidenum">
              <a:rPr lang="zh-CN" altLang="en-US"/>
              <a:pPr/>
              <a:t>‹#›</a:t>
            </a:fld>
            <a:endParaRPr lang="en-US" altLang="zh-CN"/>
          </a:p>
        </p:txBody>
      </p:sp>
    </p:spTree>
    <p:extLst>
      <p:ext uri="{BB962C8B-B14F-4D97-AF65-F5344CB8AC3E}">
        <p14:creationId xmlns:p14="http://schemas.microsoft.com/office/powerpoint/2010/main" val="404261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59091E28-3EC7-4E0B-93B4-93F80F64ECC0}" type="slidenum">
              <a:rPr lang="zh-CN" altLang="en-US"/>
              <a:pPr/>
              <a:t>‹#›</a:t>
            </a:fld>
            <a:endParaRPr lang="en-US" altLang="zh-CN"/>
          </a:p>
        </p:txBody>
      </p:sp>
    </p:spTree>
    <p:extLst>
      <p:ext uri="{BB962C8B-B14F-4D97-AF65-F5344CB8AC3E}">
        <p14:creationId xmlns:p14="http://schemas.microsoft.com/office/powerpoint/2010/main" val="354872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B95F873C-912F-4CA6-8FAA-BAF015B25278}" type="slidenum">
              <a:rPr lang="zh-CN" altLang="en-US"/>
              <a:pPr/>
              <a:t>‹#›</a:t>
            </a:fld>
            <a:endParaRPr lang="en-US" altLang="zh-CN"/>
          </a:p>
        </p:txBody>
      </p:sp>
    </p:spTree>
    <p:extLst>
      <p:ext uri="{BB962C8B-B14F-4D97-AF65-F5344CB8AC3E}">
        <p14:creationId xmlns:p14="http://schemas.microsoft.com/office/powerpoint/2010/main" val="618405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fld id="{07EE310B-08A1-423F-A82F-0A6179C03086}" type="slidenum">
              <a:rPr lang="zh-CN" altLang="en-US"/>
              <a:pPr/>
              <a:t>‹#›</a:t>
            </a:fld>
            <a:endParaRPr lang="en-US" altLang="zh-CN"/>
          </a:p>
        </p:txBody>
      </p:sp>
    </p:spTree>
    <p:extLst>
      <p:ext uri="{BB962C8B-B14F-4D97-AF65-F5344CB8AC3E}">
        <p14:creationId xmlns:p14="http://schemas.microsoft.com/office/powerpoint/2010/main" val="14343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1D1C1E2C-4FCA-4F34-A8CF-67427EA4383E}" type="slidenum">
              <a:rPr lang="zh-CN" altLang="en-US"/>
              <a:pPr/>
              <a:t>‹#›</a:t>
            </a:fld>
            <a:endParaRPr lang="en-US" altLang="zh-CN"/>
          </a:p>
        </p:txBody>
      </p:sp>
    </p:spTree>
    <p:extLst>
      <p:ext uri="{BB962C8B-B14F-4D97-AF65-F5344CB8AC3E}">
        <p14:creationId xmlns:p14="http://schemas.microsoft.com/office/powerpoint/2010/main" val="1368029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0"/>
          <p:cNvSpPr>
            <a:spLocks noGrp="1" noChangeArrowheads="1"/>
          </p:cNvSpPr>
          <p:nvPr>
            <p:ph type="sldNum" sz="quarter" idx="12"/>
          </p:nvPr>
        </p:nvSpPr>
        <p:spPr>
          <a:ln/>
        </p:spPr>
        <p:txBody>
          <a:bodyPr/>
          <a:lstStyle>
            <a:lvl1pPr>
              <a:defRPr/>
            </a:lvl1pPr>
          </a:lstStyle>
          <a:p>
            <a:fld id="{9C6362E0-C966-4E76-82DF-6D2C1857F579}" type="slidenum">
              <a:rPr lang="zh-CN" altLang="en-US"/>
              <a:pPr/>
              <a:t>‹#›</a:t>
            </a:fld>
            <a:endParaRPr lang="en-US" altLang="zh-CN"/>
          </a:p>
        </p:txBody>
      </p:sp>
    </p:spTree>
    <p:extLst>
      <p:ext uri="{BB962C8B-B14F-4D97-AF65-F5344CB8AC3E}">
        <p14:creationId xmlns:p14="http://schemas.microsoft.com/office/powerpoint/2010/main" val="190341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0"/>
          <p:cNvSpPr>
            <a:spLocks noGrp="1" noChangeArrowheads="1"/>
          </p:cNvSpPr>
          <p:nvPr>
            <p:ph type="sldNum" sz="quarter" idx="12"/>
          </p:nvPr>
        </p:nvSpPr>
        <p:spPr>
          <a:ln/>
        </p:spPr>
        <p:txBody>
          <a:bodyPr/>
          <a:lstStyle>
            <a:lvl1pPr>
              <a:defRPr/>
            </a:lvl1pPr>
          </a:lstStyle>
          <a:p>
            <a:fld id="{5AC4F7B1-D366-4138-AB6D-B18D56EBA657}" type="slidenum">
              <a:rPr lang="zh-CN" altLang="en-US"/>
              <a:pPr/>
              <a:t>‹#›</a:t>
            </a:fld>
            <a:endParaRPr lang="en-US" altLang="zh-CN"/>
          </a:p>
        </p:txBody>
      </p:sp>
    </p:spTree>
    <p:extLst>
      <p:ext uri="{BB962C8B-B14F-4D97-AF65-F5344CB8AC3E}">
        <p14:creationId xmlns:p14="http://schemas.microsoft.com/office/powerpoint/2010/main" val="128369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0"/>
          <p:cNvSpPr>
            <a:spLocks noGrp="1" noChangeArrowheads="1"/>
          </p:cNvSpPr>
          <p:nvPr>
            <p:ph type="sldNum" sz="quarter" idx="12"/>
          </p:nvPr>
        </p:nvSpPr>
        <p:spPr>
          <a:ln/>
        </p:spPr>
        <p:txBody>
          <a:bodyPr/>
          <a:lstStyle>
            <a:lvl1pPr>
              <a:defRPr/>
            </a:lvl1pPr>
          </a:lstStyle>
          <a:p>
            <a:fld id="{6F1DAC6E-5ACB-45CF-879D-6407773F9C26}" type="slidenum">
              <a:rPr lang="zh-CN" altLang="en-US"/>
              <a:pPr/>
              <a:t>‹#›</a:t>
            </a:fld>
            <a:endParaRPr lang="en-US" altLang="zh-CN"/>
          </a:p>
        </p:txBody>
      </p:sp>
    </p:spTree>
    <p:extLst>
      <p:ext uri="{BB962C8B-B14F-4D97-AF65-F5344CB8AC3E}">
        <p14:creationId xmlns:p14="http://schemas.microsoft.com/office/powerpoint/2010/main" val="394627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48DB82E8-41FE-4324-8EBD-68A19B219B68}" type="slidenum">
              <a:rPr lang="zh-CN" altLang="en-US"/>
              <a:pPr/>
              <a:t>‹#›</a:t>
            </a:fld>
            <a:endParaRPr lang="en-US" altLang="zh-CN"/>
          </a:p>
        </p:txBody>
      </p:sp>
    </p:spTree>
    <p:extLst>
      <p:ext uri="{BB962C8B-B14F-4D97-AF65-F5344CB8AC3E}">
        <p14:creationId xmlns:p14="http://schemas.microsoft.com/office/powerpoint/2010/main" val="2558576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fld id="{6B6B1233-A6F4-4CB5-9D9A-A70FD54DC09E}" type="slidenum">
              <a:rPr lang="zh-CN" altLang="en-US"/>
              <a:pPr/>
              <a:t>‹#›</a:t>
            </a:fld>
            <a:endParaRPr lang="en-US" altLang="zh-CN"/>
          </a:p>
        </p:txBody>
      </p:sp>
    </p:spTree>
    <p:extLst>
      <p:ext uri="{BB962C8B-B14F-4D97-AF65-F5344CB8AC3E}">
        <p14:creationId xmlns:p14="http://schemas.microsoft.com/office/powerpoint/2010/main" val="148731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6" name="图片 11" descr="ppt4-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28"/>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pPr>
              <a:defRPr/>
            </a:pPr>
            <a:endParaRPr lang="en-US" altLang="zh-CN"/>
          </a:p>
        </p:txBody>
      </p:sp>
      <p:sp>
        <p:nvSpPr>
          <p:cNvPr id="2077" name="Rectangle 2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078" name="Rectangle 3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D06AE166-99F4-4A8F-9FD2-E5638F393F42}" type="slidenum">
              <a:rPr lang="zh-CN" altLang="en-US"/>
              <a:pPr/>
              <a:t>‹#›</a:t>
            </a:fld>
            <a:endParaRPr lang="en-US" altLang="zh-CN"/>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Tree>
  </p:cSld>
  <p:clrMap bg1="dk2" tx1="lt1" bg2="dk1" tx2="lt2" accent1="accent1" accent2="accent2" accent3="accent3" accent4="accent4" accent5="accent5" accent6="accent6" hlink="hlink" folHlink="folHlink"/>
  <p:sldLayoutIdLst>
    <p:sldLayoutId id="2147484260"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l" rtl="0" eaLnBrk="0" fontAlgn="base" hangingPunct="0">
        <a:spcBef>
          <a:spcPct val="0"/>
        </a:spcBef>
        <a:spcAft>
          <a:spcPct val="0"/>
        </a:spcAft>
        <a:defRPr sz="3200">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smtClean="0">
                <a:solidFill>
                  <a:schemeClr val="accent4">
                    <a:lumMod val="20000"/>
                    <a:lumOff val="80000"/>
                  </a:schemeClr>
                </a:solidFill>
              </a:rPr>
              <a:t>第</a:t>
            </a:r>
            <a:r>
              <a:rPr lang="en-US" altLang="zh-CN" sz="4200" dirty="0">
                <a:solidFill>
                  <a:schemeClr val="accent4">
                    <a:lumMod val="20000"/>
                    <a:lumOff val="80000"/>
                  </a:schemeClr>
                </a:solidFill>
              </a:rPr>
              <a:t>5</a:t>
            </a:r>
            <a:r>
              <a:rPr lang="zh-CN" altLang="en-US" sz="4200" dirty="0" smtClean="0">
                <a:solidFill>
                  <a:schemeClr val="accent4">
                    <a:lumMod val="20000"/>
                    <a:lumOff val="80000"/>
                  </a:schemeClr>
                </a:solidFill>
              </a:rPr>
              <a:t>章 用例方法</a:t>
            </a:r>
            <a:r>
              <a:rPr lang="en-US" altLang="zh-CN" sz="4200" dirty="0" smtClean="0">
                <a:solidFill>
                  <a:schemeClr val="accent4">
                    <a:lumMod val="20000"/>
                    <a:lumOff val="80000"/>
                  </a:schemeClr>
                </a:solidFill>
              </a:rPr>
              <a:t/>
            </a:r>
            <a:br>
              <a:rPr lang="en-US" altLang="zh-CN" sz="4200" dirty="0" smtClean="0">
                <a:solidFill>
                  <a:schemeClr val="accent4">
                    <a:lumMod val="20000"/>
                    <a:lumOff val="80000"/>
                  </a:schemeClr>
                </a:solidFill>
              </a:rPr>
            </a:br>
            <a:endParaRPr lang="zh-CN" altLang="en-US" sz="4200" dirty="0">
              <a:solidFill>
                <a:schemeClr val="accent4">
                  <a:lumMod val="20000"/>
                  <a:lumOff val="80000"/>
                </a:schemeClr>
              </a:solidFill>
            </a:endParaRPr>
          </a:p>
        </p:txBody>
      </p:sp>
      <p:sp>
        <p:nvSpPr>
          <p:cNvPr id="4"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用例的场景</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参与者</a:t>
            </a:r>
            <a:r>
              <a:rPr lang="zh-CN" altLang="zh-CN" sz="2200" b="1" dirty="0">
                <a:latin typeface="宋体" panose="02010600030101010101" pitchFamily="2" charset="-122"/>
                <a:ea typeface="宋体" panose="02010600030101010101" pitchFamily="2" charset="-122"/>
              </a:rPr>
              <a:t>和系统之间沟通的</a:t>
            </a:r>
            <a:r>
              <a:rPr lang="zh-CN" altLang="zh-CN" sz="2200" b="1" dirty="0">
                <a:solidFill>
                  <a:srgbClr val="FF0000"/>
                </a:solidFill>
                <a:latin typeface="宋体" panose="02010600030101010101" pitchFamily="2" charset="-122"/>
                <a:ea typeface="宋体" panose="02010600030101010101" pitchFamily="2" charset="-122"/>
              </a:rPr>
              <a:t>细节并没有在用例图中表述出来</a:t>
            </a:r>
            <a:r>
              <a:rPr lang="zh-CN" altLang="zh-CN" sz="2200" b="1" dirty="0">
                <a:latin typeface="宋体" panose="02010600030101010101" pitchFamily="2" charset="-122"/>
                <a:ea typeface="宋体" panose="02010600030101010101" pitchFamily="2" charset="-122"/>
              </a:rPr>
              <a:t>。所以针对每一个用例可以</a:t>
            </a:r>
            <a:r>
              <a:rPr lang="zh-CN" altLang="zh-CN" sz="2200" b="1" dirty="0">
                <a:solidFill>
                  <a:srgbClr val="FF0000"/>
                </a:solidFill>
                <a:latin typeface="宋体" panose="02010600030101010101" pitchFamily="2" charset="-122"/>
                <a:ea typeface="宋体" panose="02010600030101010101" pitchFamily="2" charset="-122"/>
              </a:rPr>
              <a:t>通过事件流来描述沟通的细节</a:t>
            </a:r>
            <a:r>
              <a:rPr lang="zh-CN" altLang="zh-CN" sz="2200" b="1" dirty="0">
                <a:latin typeface="宋体" panose="02010600030101010101" pitchFamily="2" charset="-122"/>
                <a:ea typeface="宋体" panose="02010600030101010101" pitchFamily="2" charset="-122"/>
              </a:rPr>
              <a:t>内容</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例</a:t>
            </a:r>
            <a:r>
              <a:rPr lang="en-US" altLang="zh-CN" sz="2200" b="1" dirty="0">
                <a:latin typeface="宋体" panose="02010600030101010101" pitchFamily="2" charset="-122"/>
                <a:ea typeface="宋体" panose="02010600030101010101" pitchFamily="2" charset="-122"/>
              </a:rPr>
              <a:t>5.3</a:t>
            </a:r>
            <a:r>
              <a:rPr lang="zh-CN" altLang="zh-CN" sz="2200" b="1" dirty="0">
                <a:latin typeface="宋体" panose="02010600030101010101" pitchFamily="2" charset="-122"/>
                <a:ea typeface="宋体" panose="02010600030101010101" pitchFamily="2" charset="-122"/>
              </a:rPr>
              <a:t>】在一个银行</a:t>
            </a:r>
            <a:r>
              <a:rPr lang="en-US" altLang="zh-CN" sz="2200" b="1" dirty="0">
                <a:latin typeface="宋体" panose="02010600030101010101" pitchFamily="2" charset="-122"/>
                <a:ea typeface="宋体" panose="02010600030101010101" pitchFamily="2" charset="-122"/>
              </a:rPr>
              <a:t>ATM</a:t>
            </a:r>
            <a:r>
              <a:rPr lang="zh-CN" altLang="zh-CN" sz="2200" b="1" dirty="0">
                <a:latin typeface="宋体" panose="02010600030101010101" pitchFamily="2" charset="-122"/>
                <a:ea typeface="宋体" panose="02010600030101010101" pitchFamily="2" charset="-122"/>
              </a:rPr>
              <a:t>系统中的</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提款</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用例可以用事件流表述如下</a:t>
            </a:r>
            <a:r>
              <a:rPr lang="zh-CN" altLang="zh-CN"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提款</a:t>
            </a:r>
            <a:r>
              <a:rPr lang="en-US" altLang="zh-CN" sz="2200" b="1" dirty="0">
                <a:solidFill>
                  <a:srgbClr val="FF0000"/>
                </a:solidFill>
                <a:latin typeface="宋体" panose="02010600030101010101" pitchFamily="2" charset="-122"/>
                <a:ea typeface="宋体" panose="02010600030101010101" pitchFamily="2" charset="-122"/>
              </a:rPr>
              <a:t>-</a:t>
            </a:r>
            <a:r>
              <a:rPr lang="zh-CN" altLang="zh-CN" sz="2200" b="1" dirty="0">
                <a:solidFill>
                  <a:srgbClr val="FF0000"/>
                </a:solidFill>
                <a:latin typeface="宋体" panose="02010600030101010101" pitchFamily="2" charset="-122"/>
                <a:ea typeface="宋体" panose="02010600030101010101" pitchFamily="2" charset="-122"/>
              </a:rPr>
              <a:t>基本事件</a:t>
            </a:r>
            <a:r>
              <a:rPr lang="zh-CN" altLang="zh-CN" sz="2200" b="1" dirty="0" smtClean="0">
                <a:solidFill>
                  <a:srgbClr val="FF0000"/>
                </a:solidFill>
                <a:latin typeface="宋体" panose="02010600030101010101" pitchFamily="2" charset="-122"/>
                <a:ea typeface="宋体" panose="02010600030101010101" pitchFamily="2" charset="-122"/>
              </a:rPr>
              <a:t>流</a:t>
            </a:r>
            <a:endParaRPr lang="en-US" altLang="zh-CN" sz="2200" b="1" dirty="0">
              <a:solidFill>
                <a:srgbClr val="FF0000"/>
              </a:solidFill>
              <a:latin typeface="宋体" panose="02010600030101010101" pitchFamily="2" charset="-122"/>
              <a:ea typeface="宋体" panose="02010600030101010101" pitchFamily="2" charset="-122"/>
            </a:endParaRPr>
          </a:p>
          <a:p>
            <a:pPr marL="450850" indent="0" eaLnBrk="1" hangingPunct="1">
              <a:lnSpc>
                <a:spcPct val="150000"/>
              </a:lnSpc>
              <a:buSzPct val="7000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1</a:t>
            </a:r>
            <a:r>
              <a:rPr lang="en-US" altLang="zh-CN" sz="2200" b="1" dirty="0">
                <a:latin typeface="宋体" panose="02010600030101010101" pitchFamily="2" charset="-122"/>
                <a:ea typeface="宋体" panose="02010600030101010101" pitchFamily="2" charset="-122"/>
              </a:rPr>
              <a:t>. </a:t>
            </a:r>
            <a:r>
              <a:rPr lang="zh-CN" altLang="zh-CN" sz="2200" b="1" dirty="0">
                <a:latin typeface="宋体" panose="02010600030101010101" pitchFamily="2" charset="-122"/>
                <a:ea typeface="宋体" panose="02010600030101010101" pitchFamily="2" charset="-122"/>
              </a:rPr>
              <a:t>用户插入</a:t>
            </a:r>
            <a:r>
              <a:rPr lang="zh-CN" altLang="zh-CN" sz="2200" b="1" dirty="0" smtClean="0">
                <a:latin typeface="宋体" panose="02010600030101010101" pitchFamily="2" charset="-122"/>
                <a:ea typeface="宋体" panose="02010600030101010101" pitchFamily="2" charset="-122"/>
              </a:rPr>
              <a:t>信用卡</a:t>
            </a: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       2</a:t>
            </a:r>
            <a:r>
              <a:rPr lang="en-US" altLang="zh-CN" sz="2200" b="1" dirty="0">
                <a:latin typeface="宋体" panose="02010600030101010101" pitchFamily="2" charset="-122"/>
                <a:ea typeface="宋体" panose="02010600030101010101" pitchFamily="2" charset="-122"/>
              </a:rPr>
              <a:t>. </a:t>
            </a:r>
            <a:r>
              <a:rPr lang="zh-CN" altLang="zh-CN" sz="2200" b="1" dirty="0">
                <a:latin typeface="宋体" panose="02010600030101010101" pitchFamily="2" charset="-122"/>
                <a:ea typeface="宋体" panose="02010600030101010101" pitchFamily="2" charset="-122"/>
              </a:rPr>
              <a:t>输入</a:t>
            </a:r>
            <a:r>
              <a:rPr lang="zh-CN" altLang="zh-CN" sz="2200" b="1" dirty="0" smtClean="0">
                <a:latin typeface="宋体" panose="02010600030101010101" pitchFamily="2" charset="-122"/>
                <a:ea typeface="宋体" panose="02010600030101010101" pitchFamily="2" charset="-122"/>
              </a:rPr>
              <a:t>密码</a:t>
            </a:r>
            <a:endParaRPr lang="en-US" altLang="zh-CN" sz="2200" b="1" dirty="0" smtClean="0">
              <a:latin typeface="宋体" panose="02010600030101010101" pitchFamily="2" charset="-122"/>
              <a:ea typeface="宋体" panose="02010600030101010101" pitchFamily="2" charset="-122"/>
            </a:endParaRPr>
          </a:p>
          <a:p>
            <a:pPr marL="450850" indent="0" eaLnBrk="1" hangingPunct="1">
              <a:lnSpc>
                <a:spcPct val="150000"/>
              </a:lnSpc>
              <a:buSzPct val="7000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3</a:t>
            </a:r>
            <a:r>
              <a:rPr lang="en-US" altLang="zh-CN" sz="2200" b="1" dirty="0">
                <a:latin typeface="宋体" panose="02010600030101010101" pitchFamily="2" charset="-122"/>
                <a:ea typeface="宋体" panose="02010600030101010101" pitchFamily="2" charset="-122"/>
              </a:rPr>
              <a:t>. </a:t>
            </a:r>
            <a:r>
              <a:rPr lang="zh-CN" altLang="zh-CN" sz="2200" b="1" dirty="0">
                <a:latin typeface="宋体" panose="02010600030101010101" pitchFamily="2" charset="-122"/>
                <a:ea typeface="宋体" panose="02010600030101010101" pitchFamily="2" charset="-122"/>
              </a:rPr>
              <a:t>输入提款</a:t>
            </a:r>
            <a:r>
              <a:rPr lang="zh-CN" altLang="zh-CN" sz="2200" b="1" dirty="0" smtClean="0">
                <a:latin typeface="宋体" panose="02010600030101010101" pitchFamily="2" charset="-122"/>
                <a:ea typeface="宋体" panose="02010600030101010101" pitchFamily="2" charset="-122"/>
              </a:rPr>
              <a:t>金额</a:t>
            </a:r>
            <a:r>
              <a:rPr lang="en-US" altLang="zh-CN" sz="2200" b="1" dirty="0">
                <a:latin typeface="宋体" panose="02010600030101010101" pitchFamily="2" charset="-122"/>
                <a:ea typeface="宋体" panose="02010600030101010101" pitchFamily="2" charset="-122"/>
              </a:rPr>
              <a:t> </a:t>
            </a:r>
            <a:r>
              <a:rPr lang="en-US" altLang="zh-CN" sz="2200" b="1" dirty="0" smtClean="0">
                <a:latin typeface="宋体" panose="02010600030101010101" pitchFamily="2" charset="-122"/>
                <a:ea typeface="宋体" panose="02010600030101010101" pitchFamily="2" charset="-122"/>
              </a:rPr>
              <a:t>         4</a:t>
            </a:r>
            <a:r>
              <a:rPr lang="en-US" altLang="zh-CN" sz="2200" b="1" dirty="0">
                <a:latin typeface="宋体" panose="02010600030101010101" pitchFamily="2" charset="-122"/>
                <a:ea typeface="宋体" panose="02010600030101010101" pitchFamily="2" charset="-122"/>
              </a:rPr>
              <a:t>. </a:t>
            </a:r>
            <a:r>
              <a:rPr lang="zh-CN" altLang="zh-CN" sz="2200" b="1" dirty="0">
                <a:latin typeface="宋体" panose="02010600030101010101" pitchFamily="2" charset="-122"/>
                <a:ea typeface="宋体" panose="02010600030101010101" pitchFamily="2" charset="-122"/>
              </a:rPr>
              <a:t>提取</a:t>
            </a:r>
            <a:r>
              <a:rPr lang="zh-CN" altLang="zh-CN" sz="2200" b="1" dirty="0" smtClean="0">
                <a:latin typeface="宋体" panose="02010600030101010101" pitchFamily="2" charset="-122"/>
                <a:ea typeface="宋体" panose="02010600030101010101" pitchFamily="2" charset="-122"/>
              </a:rPr>
              <a:t>现金</a:t>
            </a:r>
            <a:endParaRPr lang="en-US" altLang="zh-CN" sz="2200" b="1" dirty="0" smtClean="0">
              <a:latin typeface="宋体" panose="02010600030101010101" pitchFamily="2" charset="-122"/>
              <a:ea typeface="宋体" panose="02010600030101010101" pitchFamily="2" charset="-122"/>
            </a:endParaRPr>
          </a:p>
          <a:p>
            <a:pPr marL="450850" indent="0" eaLnBrk="1" hangingPunct="1">
              <a:lnSpc>
                <a:spcPct val="150000"/>
              </a:lnSpc>
              <a:buSzPct val="70000"/>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5</a:t>
            </a:r>
            <a:r>
              <a:rPr lang="en-US" altLang="zh-CN" sz="2200" b="1" dirty="0">
                <a:latin typeface="宋体" panose="02010600030101010101" pitchFamily="2" charset="-122"/>
                <a:ea typeface="宋体" panose="02010600030101010101" pitchFamily="2" charset="-122"/>
              </a:rPr>
              <a:t>. </a:t>
            </a:r>
            <a:r>
              <a:rPr lang="zh-CN" altLang="zh-CN" sz="2200" b="1" dirty="0">
                <a:latin typeface="宋体" panose="02010600030101010101" pitchFamily="2" charset="-122"/>
                <a:ea typeface="宋体" panose="02010600030101010101" pitchFamily="2" charset="-122"/>
              </a:rPr>
              <a:t>退出系统，取回</a:t>
            </a:r>
            <a:r>
              <a:rPr lang="zh-CN" altLang="zh-CN" sz="2200" b="1" dirty="0" smtClean="0">
                <a:latin typeface="宋体" panose="02010600030101010101" pitchFamily="2" charset="-122"/>
                <a:ea typeface="宋体" panose="02010600030101010101" pitchFamily="2" charset="-122"/>
              </a:rPr>
              <a:t>信用卡</a:t>
            </a:r>
            <a:endParaRPr lang="en-US" altLang="zh-CN" sz="2200" b="1" dirty="0" smtClean="0">
              <a:latin typeface="宋体" panose="02010600030101010101" pitchFamily="2" charset="-122"/>
              <a:ea typeface="宋体" panose="02010600030101010101" pitchFamily="2" charset="-122"/>
            </a:endParaRPr>
          </a:p>
          <a:p>
            <a:pPr marL="450850" indent="0" eaLnBrk="1" hangingPunct="1">
              <a:lnSpc>
                <a:spcPct val="150000"/>
              </a:lnSpc>
              <a:buSzPct val="70000"/>
              <a:buFont typeface="Wingdings" panose="05000000000000000000" pitchFamily="2" charset="2"/>
              <a:buNone/>
              <a:defRPr/>
            </a:pPr>
            <a:r>
              <a:rPr lang="zh-CN" altLang="zh-CN" sz="2200" b="1" dirty="0">
                <a:latin typeface="宋体" panose="02010600030101010101" pitchFamily="2" charset="-122"/>
                <a:ea typeface="宋体" panose="02010600030101010101" pitchFamily="2" charset="-122"/>
              </a:rPr>
              <a:t>但是这个事件流只描述了提款用例中最希望发生的正常情况，然而实际上还会发生一些诸如</a:t>
            </a:r>
            <a:r>
              <a:rPr lang="zh-CN" altLang="zh-CN" sz="2200" b="1" dirty="0">
                <a:solidFill>
                  <a:srgbClr val="FF0000"/>
                </a:solidFill>
                <a:latin typeface="宋体" panose="02010600030101010101" pitchFamily="2" charset="-122"/>
                <a:ea typeface="宋体" panose="02010600030101010101" pitchFamily="2" charset="-122"/>
              </a:rPr>
              <a:t>信用卡无效、输入密码错、用户帐号中的现金余额不够等异常情况</a:t>
            </a:r>
            <a:r>
              <a:rPr lang="zh-CN" altLang="zh-CN" sz="2200" b="1" dirty="0">
                <a:latin typeface="宋体" panose="02010600030101010101" pitchFamily="2" charset="-122"/>
                <a:ea typeface="宋体" panose="02010600030101010101" pitchFamily="2" charset="-122"/>
              </a:rPr>
              <a:t>，这些也必须考虑在内。</a:t>
            </a:r>
            <a:endParaRPr lang="en-US" altLang="zh-CN" sz="2200" b="1" dirty="0">
              <a:latin typeface="宋体" panose="02010600030101010101" pitchFamily="2" charset="-122"/>
              <a:ea typeface="宋体" panose="02010600030101010101" pitchFamily="2" charset="-122"/>
            </a:endParaRPr>
          </a:p>
          <a:p>
            <a:pPr marL="450850" indent="0" eaLnBrk="1" hangingPunct="1">
              <a:lnSpc>
                <a:spcPct val="150000"/>
              </a:lnSpc>
              <a:buSzPct val="70000"/>
              <a:buFont typeface="Wingdings" panose="05000000000000000000" pitchFamily="2" charset="2"/>
              <a:buNone/>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用例的场景</a:t>
            </a:r>
            <a:endParaRPr lang="zh-CN" altLang="en-US" b="1" smtClean="0">
              <a:latin typeface="黑体" panose="02010609060101010101" pitchFamily="49" charset="-122"/>
              <a:ea typeface="黑体" panose="02010609060101010101" pitchFamily="49" charset="-122"/>
            </a:endParaRPr>
          </a:p>
        </p:txBody>
      </p:sp>
      <p:sp>
        <p:nvSpPr>
          <p:cNvPr id="1331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那么所有这些可能发生的</a:t>
            </a:r>
            <a:r>
              <a:rPr lang="zh-CN" altLang="zh-CN" sz="2200" b="1" dirty="0" smtClean="0">
                <a:solidFill>
                  <a:srgbClr val="FF0000"/>
                </a:solidFill>
                <a:latin typeface="宋体" panose="02010600030101010101" pitchFamily="2" charset="-122"/>
                <a:ea typeface="宋体" panose="02010600030101010101" pitchFamily="2" charset="-122"/>
              </a:rPr>
              <a:t>各种情况被称之为用例的场景</a:t>
            </a:r>
            <a:endParaRPr lang="en-US" altLang="zh-CN" sz="22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场景也被称作是用例的</a:t>
            </a:r>
            <a:r>
              <a:rPr lang="zh-CN" altLang="zh-CN" sz="2200" b="1" dirty="0" smtClean="0">
                <a:solidFill>
                  <a:srgbClr val="FF0000"/>
                </a:solidFill>
                <a:latin typeface="宋体" panose="02010600030101010101" pitchFamily="2" charset="-122"/>
                <a:ea typeface="宋体" panose="02010600030101010101" pitchFamily="2" charset="-122"/>
              </a:rPr>
              <a:t>实例</a:t>
            </a:r>
            <a:endParaRPr lang="en-US" altLang="zh-CN" sz="22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在用例的各种场景中，</a:t>
            </a:r>
            <a:r>
              <a:rPr lang="zh-CN" altLang="zh-CN" sz="2200" b="1" dirty="0" smtClean="0">
                <a:solidFill>
                  <a:srgbClr val="FF0000"/>
                </a:solidFill>
                <a:latin typeface="宋体" panose="02010600030101010101" pitchFamily="2" charset="-122"/>
                <a:ea typeface="宋体" panose="02010600030101010101" pitchFamily="2" charset="-122"/>
              </a:rPr>
              <a:t>最常见的场景是用基本流</a:t>
            </a:r>
            <a:r>
              <a:rPr lang="zh-CN" altLang="zh-CN" sz="2200" b="1" dirty="0" smtClean="0">
                <a:latin typeface="宋体" panose="02010600030101010101" pitchFamily="2" charset="-122"/>
                <a:ea typeface="宋体" panose="02010600030101010101" pitchFamily="2" charset="-122"/>
              </a:rPr>
              <a:t>来描述的，其他的场景则是用</a:t>
            </a:r>
            <a:r>
              <a:rPr lang="zh-CN" altLang="zh-CN" sz="2200" b="1" dirty="0" smtClean="0">
                <a:solidFill>
                  <a:srgbClr val="FF0000"/>
                </a:solidFill>
                <a:latin typeface="宋体" panose="02010600030101010101" pitchFamily="2" charset="-122"/>
                <a:ea typeface="宋体" panose="02010600030101010101" pitchFamily="2" charset="-122"/>
              </a:rPr>
              <a:t>备选流</a:t>
            </a:r>
            <a:r>
              <a:rPr lang="zh-CN" altLang="zh-CN" sz="2200" b="1" dirty="0" smtClean="0">
                <a:latin typeface="宋体" panose="02010600030101010101" pitchFamily="2" charset="-122"/>
                <a:ea typeface="宋体" panose="02010600030101010101" pitchFamily="2" charset="-122"/>
              </a:rPr>
              <a:t>来描述。</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用例的场景</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607425"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例</a:t>
            </a:r>
            <a:r>
              <a:rPr lang="en-US" altLang="zh-CN" sz="2000" b="1" dirty="0">
                <a:latin typeface="宋体" panose="02010600030101010101" pitchFamily="2" charset="-122"/>
                <a:ea typeface="宋体" panose="02010600030101010101" pitchFamily="2" charset="-122"/>
              </a:rPr>
              <a:t>5.4</a:t>
            </a:r>
            <a:r>
              <a:rPr lang="zh-CN" altLang="zh-CN" sz="2000" b="1" dirty="0">
                <a:latin typeface="宋体" panose="02010600030101010101" pitchFamily="2" charset="-122"/>
                <a:ea typeface="宋体" panose="02010600030101010101" pitchFamily="2" charset="-122"/>
              </a:rPr>
              <a:t>】对于</a:t>
            </a:r>
            <a:r>
              <a:rPr lang="en-US" altLang="zh-CN" sz="2000" b="1" dirty="0">
                <a:latin typeface="宋体" panose="02010600030101010101" pitchFamily="2" charset="-122"/>
                <a:ea typeface="宋体" panose="02010600030101010101" pitchFamily="2" charset="-122"/>
              </a:rPr>
              <a:t>ATM</a:t>
            </a:r>
            <a:r>
              <a:rPr lang="zh-CN" altLang="zh-CN" sz="2000" b="1" dirty="0">
                <a:latin typeface="宋体" panose="02010600030101010101" pitchFamily="2" charset="-122"/>
                <a:ea typeface="宋体" panose="02010600030101010101" pitchFamily="2" charset="-122"/>
              </a:rPr>
              <a:t>系统中的</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提款</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用例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r>
              <a:rPr lang="en-US" altLang="zh-CN" sz="1800" b="1" dirty="0" smtClean="0">
                <a:latin typeface="宋体" panose="02010600030101010101" pitchFamily="2" charset="-122"/>
                <a:ea typeface="宋体" panose="02010600030101010101" pitchFamily="2" charset="-122"/>
              </a:rPr>
              <a:t>1.</a:t>
            </a:r>
            <a:r>
              <a:rPr lang="zh-CN" altLang="zh-CN" sz="1800" b="1" dirty="0" smtClean="0">
                <a:latin typeface="宋体" panose="02010600030101010101" pitchFamily="2" charset="-122"/>
                <a:ea typeface="宋体" panose="02010600030101010101" pitchFamily="2" charset="-122"/>
              </a:rPr>
              <a:t>用户插入信用卡</a:t>
            </a:r>
            <a:r>
              <a:rPr lang="en-US" altLang="zh-CN" sz="1800" b="1" dirty="0" smtClean="0">
                <a:latin typeface="宋体" panose="02010600030101010101" pitchFamily="2" charset="-122"/>
                <a:ea typeface="宋体" panose="02010600030101010101" pitchFamily="2" charset="-122"/>
              </a:rPr>
              <a:t> 2.</a:t>
            </a:r>
            <a:r>
              <a:rPr lang="zh-CN" altLang="zh-CN" sz="1800" b="1" dirty="0" smtClean="0">
                <a:latin typeface="宋体" panose="02010600030101010101" pitchFamily="2" charset="-122"/>
                <a:ea typeface="宋体" panose="02010600030101010101" pitchFamily="2" charset="-122"/>
              </a:rPr>
              <a:t>输入密码</a:t>
            </a:r>
            <a:r>
              <a:rPr lang="en-US" altLang="zh-CN" sz="1800" b="1" dirty="0">
                <a:latin typeface="宋体" panose="02010600030101010101" pitchFamily="2" charset="-122"/>
                <a:ea typeface="宋体" panose="02010600030101010101" pitchFamily="2" charset="-122"/>
              </a:rPr>
              <a:t> </a:t>
            </a:r>
            <a:r>
              <a:rPr lang="en-US" altLang="zh-CN" sz="1800" b="1" dirty="0" smtClean="0">
                <a:latin typeface="宋体" panose="02010600030101010101" pitchFamily="2" charset="-122"/>
                <a:ea typeface="宋体" panose="02010600030101010101" pitchFamily="2" charset="-122"/>
              </a:rPr>
              <a:t>3.</a:t>
            </a:r>
            <a:r>
              <a:rPr lang="zh-CN" altLang="zh-CN" sz="1800" b="1" dirty="0" smtClean="0">
                <a:latin typeface="宋体" panose="02010600030101010101" pitchFamily="2" charset="-122"/>
                <a:ea typeface="宋体" panose="02010600030101010101" pitchFamily="2" charset="-122"/>
              </a:rPr>
              <a:t>输入</a:t>
            </a:r>
            <a:r>
              <a:rPr lang="zh-CN" altLang="zh-CN" sz="1800" b="1" dirty="0">
                <a:latin typeface="宋体" panose="02010600030101010101" pitchFamily="2" charset="-122"/>
                <a:ea typeface="宋体" panose="02010600030101010101" pitchFamily="2" charset="-122"/>
              </a:rPr>
              <a:t>提款金额</a:t>
            </a:r>
            <a:r>
              <a:rPr lang="en-US" altLang="zh-CN" sz="1800" b="1" dirty="0">
                <a:latin typeface="宋体" panose="02010600030101010101" pitchFamily="2" charset="-122"/>
                <a:ea typeface="宋体" panose="02010600030101010101" pitchFamily="2" charset="-122"/>
              </a:rPr>
              <a:t> </a:t>
            </a:r>
            <a:r>
              <a:rPr lang="en-US" altLang="zh-CN" sz="1800" b="1" dirty="0" smtClean="0">
                <a:latin typeface="宋体" panose="02010600030101010101" pitchFamily="2" charset="-122"/>
                <a:ea typeface="宋体" panose="02010600030101010101" pitchFamily="2" charset="-122"/>
              </a:rPr>
              <a:t>4.</a:t>
            </a:r>
            <a:r>
              <a:rPr lang="zh-CN" altLang="zh-CN" sz="1800" b="1" dirty="0" smtClean="0">
                <a:latin typeface="宋体" panose="02010600030101010101" pitchFamily="2" charset="-122"/>
                <a:ea typeface="宋体" panose="02010600030101010101" pitchFamily="2" charset="-122"/>
              </a:rPr>
              <a:t>提取现金</a:t>
            </a:r>
            <a:r>
              <a:rPr lang="en-US" altLang="zh-CN" sz="1800" b="1" dirty="0" smtClean="0">
                <a:latin typeface="宋体" panose="02010600030101010101" pitchFamily="2" charset="-122"/>
                <a:ea typeface="宋体" panose="02010600030101010101" pitchFamily="2" charset="-122"/>
              </a:rPr>
              <a:t>5.</a:t>
            </a:r>
            <a:r>
              <a:rPr lang="zh-CN" altLang="zh-CN" sz="1800" b="1" dirty="0" smtClean="0">
                <a:latin typeface="宋体" panose="02010600030101010101" pitchFamily="2" charset="-122"/>
                <a:ea typeface="宋体" panose="02010600030101010101" pitchFamily="2" charset="-122"/>
              </a:rPr>
              <a:t>退出系统取回信用卡</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我们</a:t>
            </a:r>
            <a:r>
              <a:rPr lang="zh-CN" altLang="zh-CN" sz="2000" b="1" dirty="0">
                <a:latin typeface="宋体" panose="02010600030101010101" pitchFamily="2" charset="-122"/>
                <a:ea typeface="宋体" panose="02010600030101010101" pitchFamily="2" charset="-122"/>
              </a:rPr>
              <a:t>可以得到如下一些</a:t>
            </a:r>
            <a:r>
              <a:rPr lang="zh-CN" altLang="zh-CN" sz="2000" b="1" dirty="0">
                <a:solidFill>
                  <a:srgbClr val="FF0000"/>
                </a:solidFill>
                <a:latin typeface="宋体" panose="02010600030101010101" pitchFamily="2" charset="-122"/>
                <a:ea typeface="宋体" panose="02010600030101010101" pitchFamily="2" charset="-122"/>
              </a:rPr>
              <a:t>备选流</a:t>
            </a:r>
            <a:r>
              <a:rPr lang="zh-CN" altLang="zh-CN" sz="2000" b="1" dirty="0" smtClean="0">
                <a:latin typeface="宋体" panose="02010600030101010101" pitchFamily="2" charset="-122"/>
                <a:ea typeface="宋体" panose="02010600030101010101" pitchFamily="2" charset="-122"/>
              </a:rPr>
              <a:t>：</a:t>
            </a:r>
            <a:r>
              <a:rPr lang="en-US"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提款</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备选事件</a:t>
            </a:r>
            <a:r>
              <a:rPr lang="zh-CN" altLang="zh-CN" sz="2000" b="1" dirty="0" smtClean="0">
                <a:latin typeface="宋体" panose="02010600030101010101" pitchFamily="2" charset="-122"/>
                <a:ea typeface="宋体" panose="02010600030101010101" pitchFamily="2" charset="-122"/>
              </a:rPr>
              <a:t>流</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备选</a:t>
            </a:r>
            <a:r>
              <a:rPr lang="zh-CN" altLang="zh-CN" sz="1800" b="1" dirty="0">
                <a:latin typeface="宋体" panose="02010600030101010101" pitchFamily="2" charset="-122"/>
                <a:ea typeface="宋体" panose="02010600030101010101" pitchFamily="2" charset="-122"/>
              </a:rPr>
              <a:t>流一：用户可以在基本流中的任何一步选择退出，转至基本流步骤</a:t>
            </a:r>
            <a:r>
              <a:rPr lang="en-US" altLang="zh-CN" sz="1800" b="1" dirty="0">
                <a:latin typeface="宋体" panose="02010600030101010101" pitchFamily="2" charset="-122"/>
                <a:ea typeface="宋体" panose="02010600030101010101" pitchFamily="2" charset="-122"/>
              </a:rPr>
              <a:t>5</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备选</a:t>
            </a:r>
            <a:r>
              <a:rPr lang="zh-CN" altLang="zh-CN" sz="1800" b="1" dirty="0">
                <a:latin typeface="宋体" panose="02010600030101010101" pitchFamily="2" charset="-122"/>
                <a:ea typeface="宋体" panose="02010600030101010101" pitchFamily="2" charset="-122"/>
              </a:rPr>
              <a:t>流二：在基本流步骤</a:t>
            </a:r>
            <a:r>
              <a:rPr lang="en-US" altLang="zh-CN" sz="1800" b="1" dirty="0">
                <a:latin typeface="宋体" panose="02010600030101010101" pitchFamily="2" charset="-122"/>
                <a:ea typeface="宋体" panose="02010600030101010101" pitchFamily="2" charset="-122"/>
              </a:rPr>
              <a:t>1</a:t>
            </a:r>
            <a:r>
              <a:rPr lang="zh-CN" altLang="zh-CN" sz="1800" b="1" dirty="0">
                <a:latin typeface="宋体" panose="02010600030101010101" pitchFamily="2" charset="-122"/>
                <a:ea typeface="宋体" panose="02010600030101010101" pitchFamily="2" charset="-122"/>
              </a:rPr>
              <a:t>中，用户插入无效信用卡，系统显示错误并退出信用卡，用例结束</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1800" b="1" dirty="0" smtClean="0">
                <a:latin typeface="宋体" panose="02010600030101010101" pitchFamily="2" charset="-122"/>
                <a:ea typeface="宋体" panose="02010600030101010101" pitchFamily="2" charset="-122"/>
              </a:rPr>
              <a:t>备选</a:t>
            </a:r>
            <a:r>
              <a:rPr lang="zh-CN" altLang="zh-CN" sz="1800" b="1" dirty="0">
                <a:latin typeface="宋体" panose="02010600030101010101" pitchFamily="2" charset="-122"/>
                <a:ea typeface="宋体" panose="02010600030101010101" pitchFamily="2" charset="-122"/>
              </a:rPr>
              <a:t>流三：在基本流步骤２中，用户输入错误密码，系统显示错误并提示用户重新输入密码，重新回到基本流步骤</a:t>
            </a:r>
            <a:r>
              <a:rPr lang="en-US" altLang="zh-CN" sz="1800" b="1" dirty="0">
                <a:latin typeface="宋体" panose="02010600030101010101" pitchFamily="2" charset="-122"/>
                <a:ea typeface="宋体" panose="02010600030101010101" pitchFamily="2" charset="-122"/>
              </a:rPr>
              <a:t>2</a:t>
            </a:r>
            <a:r>
              <a:rPr lang="zh-CN" altLang="zh-CN" sz="1800" b="1" dirty="0">
                <a:latin typeface="宋体" panose="02010600030101010101" pitchFamily="2" charset="-122"/>
                <a:ea typeface="宋体" panose="02010600030101010101" pitchFamily="2" charset="-122"/>
              </a:rPr>
              <a:t>；三次输入密码错误后，信用卡被系统没收，用例结束</a:t>
            </a:r>
            <a:r>
              <a:rPr lang="zh-CN" altLang="zh-CN" sz="1800" b="1" dirty="0" smtClean="0">
                <a:latin typeface="宋体" panose="02010600030101010101" pitchFamily="2" charset="-122"/>
                <a:ea typeface="宋体" panose="02010600030101010101" pitchFamily="2" charset="-122"/>
              </a:rPr>
              <a:t>。</a:t>
            </a:r>
            <a:endParaRPr lang="en-US" altLang="zh-CN" sz="18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通过</a:t>
            </a:r>
            <a:r>
              <a:rPr lang="zh-CN" altLang="zh-CN" sz="2000" b="1" dirty="0">
                <a:latin typeface="宋体" panose="02010600030101010101" pitchFamily="2" charset="-122"/>
                <a:ea typeface="宋体" panose="02010600030101010101" pitchFamily="2" charset="-122"/>
              </a:rPr>
              <a:t>基本流与备选流的综合运用，就可以将用例所有可能发生的各种场景全部描述清楚，保证了功能性需求的完备性</a:t>
            </a:r>
            <a:r>
              <a:rPr lang="zh-CN" altLang="zh-CN" sz="20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用例方法的优点</a:t>
            </a:r>
            <a:endParaRPr lang="zh-CN" altLang="en-US" b="1" smtClean="0">
              <a:latin typeface="黑体" panose="02010609060101010101" pitchFamily="49" charset="-122"/>
              <a:ea typeface="黑体" panose="02010609060101010101" pitchFamily="49" charset="-122"/>
            </a:endParaRPr>
          </a:p>
        </p:txBody>
      </p:sp>
      <p:sp>
        <p:nvSpPr>
          <p:cNvPr id="1843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用例方法完全是站在用户的角度上来描述系统的功能的。把被定义系统看作是一个黑箱，描述了系统为外部的参与者提供了什么样的服务，而并不关心系统内部。</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在面向对象的分析设计方法中，</a:t>
            </a:r>
            <a:r>
              <a:rPr lang="zh-CN" altLang="zh-CN" sz="2000" b="1" dirty="0" smtClean="0">
                <a:solidFill>
                  <a:srgbClr val="FF0000"/>
                </a:solidFill>
                <a:latin typeface="宋体" panose="02010600030101010101" pitchFamily="2" charset="-122"/>
                <a:ea typeface="宋体" panose="02010600030101010101" pitchFamily="2" charset="-122"/>
              </a:rPr>
              <a:t>用例模型主要用于表述系统的功能性需求</a:t>
            </a:r>
            <a:r>
              <a:rPr lang="zh-CN" altLang="zh-CN" sz="2000" b="1" dirty="0" smtClean="0">
                <a:latin typeface="宋体" panose="02010600030101010101" pitchFamily="2" charset="-122"/>
                <a:ea typeface="宋体" panose="02010600030101010101" pitchFamily="2" charset="-122"/>
              </a:rPr>
              <a:t>，系统的</a:t>
            </a:r>
            <a:r>
              <a:rPr lang="zh-CN" altLang="zh-CN" sz="2000" b="1" dirty="0" smtClean="0">
                <a:solidFill>
                  <a:srgbClr val="FF0000"/>
                </a:solidFill>
                <a:latin typeface="宋体" panose="02010600030101010101" pitchFamily="2" charset="-122"/>
                <a:ea typeface="宋体" panose="02010600030101010101" pitchFamily="2" charset="-122"/>
              </a:rPr>
              <a:t>设计主要由对象模型</a:t>
            </a:r>
            <a:r>
              <a:rPr lang="zh-CN" altLang="zh-CN" sz="2000" b="1" dirty="0" smtClean="0">
                <a:latin typeface="宋体" panose="02010600030101010101" pitchFamily="2" charset="-122"/>
                <a:ea typeface="宋体" panose="02010600030101010101" pitchFamily="2" charset="-122"/>
              </a:rPr>
              <a:t>来记录表述。由此可见，与传统的功能分解方式相比，用例方法把需求与设计完全分离开来。</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每一个用例描述的是一个完整的系统服务</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易于被用户所理解，</a:t>
            </a:r>
            <a:r>
              <a:rPr lang="zh-CN" altLang="en-US" sz="2000" b="1" dirty="0" smtClean="0">
                <a:latin typeface="宋体" panose="02010600030101010101" pitchFamily="2" charset="-122"/>
                <a:ea typeface="宋体" panose="02010600030101010101" pitchFamily="2" charset="-122"/>
              </a:rPr>
              <a:t>是</a:t>
            </a:r>
            <a:r>
              <a:rPr lang="zh-CN" altLang="zh-CN" sz="2000" b="1" dirty="0" smtClean="0">
                <a:latin typeface="宋体" panose="02010600030101010101" pitchFamily="2" charset="-122"/>
                <a:ea typeface="宋体" panose="02010600030101010101" pitchFamily="2" charset="-122"/>
              </a:rPr>
              <a:t>开发人员和用户之间针对系统需求进行沟通的一个有效手段。</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在</a:t>
            </a:r>
            <a:r>
              <a:rPr lang="en-US" altLang="zh-CN" sz="2000" b="1" dirty="0" smtClean="0">
                <a:latin typeface="宋体" panose="02010600030101010101" pitchFamily="2" charset="-122"/>
                <a:ea typeface="宋体" panose="02010600030101010101" pitchFamily="2" charset="-122"/>
              </a:rPr>
              <a:t>RUP</a:t>
            </a:r>
            <a:r>
              <a:rPr lang="zh-CN" altLang="zh-CN" sz="2000" b="1" dirty="0" smtClean="0">
                <a:latin typeface="宋体" panose="02010600030101010101" pitchFamily="2" charset="-122"/>
                <a:ea typeface="宋体" panose="02010600030101010101" pitchFamily="2" charset="-122"/>
              </a:rPr>
              <a:t>中，用例被作为整个软件开发流程的基础，项目管理、分析设计、测试等多个开发活动都把用例作为一个主要的输入工件。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建立用例模型</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使用</a:t>
            </a:r>
            <a:r>
              <a:rPr lang="zh-CN" altLang="zh-CN" sz="2000" b="1" dirty="0">
                <a:latin typeface="宋体" panose="02010600030101010101" pitchFamily="2" charset="-122"/>
                <a:ea typeface="宋体" panose="02010600030101010101" pitchFamily="2" charset="-122"/>
              </a:rPr>
              <a:t>用例方法来描述系统的功能需求的过程就是用例</a:t>
            </a:r>
            <a:r>
              <a:rPr lang="zh-CN" altLang="zh-CN" sz="2000" b="1" dirty="0" smtClean="0">
                <a:latin typeface="宋体" panose="02010600030101010101" pitchFamily="2" charset="-122"/>
                <a:ea typeface="宋体" panose="02010600030101010101" pitchFamily="2" charset="-122"/>
              </a:rPr>
              <a:t>建模</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用例</a:t>
            </a:r>
            <a:r>
              <a:rPr lang="zh-CN" altLang="zh-CN" sz="2000" b="1" dirty="0">
                <a:latin typeface="宋体" panose="02010600030101010101" pitchFamily="2" charset="-122"/>
                <a:ea typeface="宋体" panose="02010600030101010101" pitchFamily="2" charset="-122"/>
              </a:rPr>
              <a:t>模型主要包括以下两部分内容</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用例图</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在</a:t>
            </a:r>
            <a:r>
              <a:rPr lang="en-US" altLang="zh-CN" sz="2000" b="1" dirty="0">
                <a:latin typeface="宋体" panose="02010600030101010101" pitchFamily="2" charset="-122"/>
                <a:ea typeface="宋体" panose="02010600030101010101" pitchFamily="2" charset="-122"/>
              </a:rPr>
              <a:t>UML</a:t>
            </a:r>
            <a:r>
              <a:rPr lang="zh-CN" altLang="zh-CN" sz="2000" b="1" dirty="0">
                <a:latin typeface="宋体" panose="02010600030101010101" pitchFamily="2" charset="-122"/>
                <a:ea typeface="宋体" panose="02010600030101010101" pitchFamily="2" charset="-122"/>
              </a:rPr>
              <a:t>中，一个用例模型由若干个用例图描述。用例图是显示一组用例、参与者以及他们之间关系的</a:t>
            </a:r>
            <a:r>
              <a:rPr lang="zh-CN" altLang="zh-CN" sz="2000" b="1" dirty="0" smtClean="0">
                <a:latin typeface="宋体" panose="02010600030101010101" pitchFamily="2" charset="-122"/>
                <a:ea typeface="宋体" panose="02010600030101010101" pitchFamily="2" charset="-122"/>
              </a:rPr>
              <a:t>图</a:t>
            </a:r>
            <a:endParaRPr lang="en-US" altLang="zh-CN" sz="20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latin typeface="宋体" panose="02010600030101010101" pitchFamily="2" charset="-122"/>
                <a:ea typeface="宋体" panose="02010600030101010101" pitchFamily="2" charset="-122"/>
              </a:rPr>
              <a:t>用例规约</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通过</a:t>
            </a:r>
            <a:r>
              <a:rPr lang="zh-CN" altLang="zh-CN" sz="2000" b="1" dirty="0">
                <a:latin typeface="宋体" panose="02010600030101010101" pitchFamily="2" charset="-122"/>
                <a:ea typeface="宋体" panose="02010600030101010101" pitchFamily="2" charset="-122"/>
              </a:rPr>
              <a:t>用例规约文档描述</a:t>
            </a:r>
            <a:r>
              <a:rPr lang="zh-CN" altLang="zh-CN" sz="2000" b="1" dirty="0">
                <a:solidFill>
                  <a:srgbClr val="FF0000"/>
                </a:solidFill>
                <a:latin typeface="宋体" panose="02010600030101010101" pitchFamily="2" charset="-122"/>
                <a:ea typeface="宋体" panose="02010600030101010101" pitchFamily="2" charset="-122"/>
              </a:rPr>
              <a:t>每一个用例的细节</a:t>
            </a:r>
            <a:r>
              <a:rPr lang="zh-CN" altLang="zh-CN" sz="2000" b="1" dirty="0" smtClean="0">
                <a:solidFill>
                  <a:srgbClr val="FF0000"/>
                </a:solidFill>
                <a:latin typeface="宋体" panose="02010600030101010101" pitchFamily="2" charset="-122"/>
                <a:ea typeface="宋体" panose="02010600030101010101" pitchFamily="2" charset="-122"/>
              </a:rPr>
              <a:t>内容 </a:t>
            </a:r>
            <a:endParaRPr lang="en-US" altLang="zh-CN" sz="2000" b="1" dirty="0" smtClean="0">
              <a:solidFill>
                <a:srgbClr val="FF0000"/>
              </a:solidFill>
              <a:latin typeface="宋体" panose="02010600030101010101" pitchFamily="2" charset="-122"/>
              <a:ea typeface="宋体" panose="02010600030101010101" pitchFamily="2" charset="-122"/>
            </a:endParaRPr>
          </a:p>
          <a:p>
            <a:pPr marL="450850" indent="-45085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用例建模的过程，</a:t>
            </a:r>
            <a:r>
              <a:rPr lang="zh-CN" altLang="zh-CN" sz="2000" b="1" dirty="0">
                <a:solidFill>
                  <a:srgbClr val="FF0000"/>
                </a:solidFill>
                <a:latin typeface="宋体" panose="02010600030101010101" pitchFamily="2" charset="-122"/>
                <a:ea typeface="宋体" panose="02010600030101010101" pitchFamily="2" charset="-122"/>
              </a:rPr>
              <a:t>首先找出系统的参与者</a:t>
            </a:r>
            <a:r>
              <a:rPr lang="zh-CN" altLang="zh-CN" sz="2000" b="1" dirty="0">
                <a:latin typeface="宋体" panose="02010600030101010101" pitchFamily="2" charset="-122"/>
                <a:ea typeface="宋体" panose="02010600030101010101" pitchFamily="2" charset="-122"/>
              </a:rPr>
              <a:t>，然后根据参与者确定与</a:t>
            </a:r>
            <a:r>
              <a:rPr lang="zh-CN" altLang="zh-CN" sz="2000" b="1" dirty="0">
                <a:solidFill>
                  <a:srgbClr val="FF0000"/>
                </a:solidFill>
                <a:latin typeface="宋体" panose="02010600030101010101" pitchFamily="2" charset="-122"/>
                <a:ea typeface="宋体" panose="02010600030101010101" pitchFamily="2" charset="-122"/>
              </a:rPr>
              <a:t>每个参与者相关的用例</a:t>
            </a:r>
            <a:r>
              <a:rPr lang="zh-CN" altLang="zh-CN" sz="2000" b="1" dirty="0">
                <a:latin typeface="宋体" panose="02010600030101010101" pitchFamily="2" charset="-122"/>
                <a:ea typeface="宋体" panose="02010600030101010101" pitchFamily="2" charset="-122"/>
              </a:rPr>
              <a:t>，最后细化每一个用例的</a:t>
            </a:r>
            <a:r>
              <a:rPr lang="zh-CN" altLang="zh-CN" sz="2000" b="1" dirty="0">
                <a:solidFill>
                  <a:srgbClr val="FF0000"/>
                </a:solidFill>
                <a:latin typeface="宋体" panose="02010600030101010101" pitchFamily="2" charset="-122"/>
                <a:ea typeface="宋体" panose="02010600030101010101" pitchFamily="2" charset="-122"/>
              </a:rPr>
              <a:t>用例</a:t>
            </a:r>
            <a:r>
              <a:rPr lang="zh-CN" altLang="zh-CN" sz="2000" b="1" dirty="0" smtClean="0">
                <a:solidFill>
                  <a:srgbClr val="FF0000"/>
                </a:solidFill>
                <a:latin typeface="宋体" panose="02010600030101010101" pitchFamily="2" charset="-122"/>
                <a:ea typeface="宋体" panose="02010600030101010101" pitchFamily="2" charset="-122"/>
              </a:rPr>
              <a:t>规约</a:t>
            </a:r>
            <a:endParaRPr lang="zh-CN" altLang="zh-CN" sz="2000" b="1" dirty="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寻找参与者</a:t>
            </a:r>
            <a:endParaRPr lang="zh-CN" altLang="en-US" b="1" smtClean="0">
              <a:latin typeface="黑体" panose="02010609060101010101" pitchFamily="49" charset="-122"/>
              <a:ea typeface="黑体" panose="02010609060101010101" pitchFamily="49" charset="-122"/>
            </a:endParaRPr>
          </a:p>
        </p:txBody>
      </p:sp>
      <p:sp>
        <p:nvSpPr>
          <p:cNvPr id="1741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系统开发完成之后，有哪些人会使用这个系统？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系统需要从哪些人或其他系统中获得数据？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系统会为哪些人或其他系统提供数据？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系统会与哪些其他系统相关联？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系统是由谁来维护和管理的？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寻找参与者</a:t>
            </a:r>
            <a:endParaRPr lang="zh-CN" altLang="en-US" b="1" smtClean="0">
              <a:latin typeface="黑体" panose="02010609060101010101" pitchFamily="49" charset="-122"/>
              <a:ea typeface="黑体" panose="02010609060101010101" pitchFamily="49" charset="-122"/>
            </a:endParaRPr>
          </a:p>
        </p:txBody>
      </p:sp>
      <p:sp>
        <p:nvSpPr>
          <p:cNvPr id="1843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smtClean="0">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例</a:t>
            </a:r>
            <a:r>
              <a:rPr lang="en-US" altLang="zh-CN" sz="2000" b="1" smtClean="0">
                <a:latin typeface="宋体" panose="02010600030101010101" pitchFamily="2" charset="-122"/>
                <a:ea typeface="宋体" panose="02010600030101010101" pitchFamily="2" charset="-122"/>
              </a:rPr>
              <a:t>5.5</a:t>
            </a:r>
            <a:r>
              <a:rPr lang="zh-CN" altLang="zh-CN" sz="2000" b="1" smtClean="0">
                <a:latin typeface="宋体" panose="02010600030101010101" pitchFamily="2" charset="-122"/>
                <a:ea typeface="宋体" panose="02010600030101010101" pitchFamily="2" charset="-122"/>
              </a:rPr>
              <a:t>】对于</a:t>
            </a:r>
            <a:r>
              <a:rPr lang="en-US" altLang="zh-CN" sz="2000" b="1" smtClean="0">
                <a:latin typeface="宋体" panose="02010600030101010101" pitchFamily="2" charset="-122"/>
                <a:ea typeface="宋体" panose="02010600030101010101" pitchFamily="2" charset="-122"/>
              </a:rPr>
              <a:t>ATM</a:t>
            </a:r>
            <a:r>
              <a:rPr lang="zh-CN" altLang="zh-CN" sz="2000" b="1" smtClean="0">
                <a:latin typeface="宋体" panose="02010600030101010101" pitchFamily="2" charset="-122"/>
                <a:ea typeface="宋体" panose="02010600030101010101" pitchFamily="2" charset="-122"/>
              </a:rPr>
              <a:t>机，通过回答以上问题可以找到更多的参与者</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n"/>
            </a:pPr>
            <a:r>
              <a:rPr lang="zh-CN" altLang="zh-CN" sz="2000" b="1" smtClean="0">
                <a:latin typeface="宋体" panose="02010600030101010101" pitchFamily="2" charset="-122"/>
                <a:ea typeface="宋体" panose="02010600030101010101" pitchFamily="2" charset="-122"/>
              </a:rPr>
              <a:t>银行客户使用</a:t>
            </a:r>
            <a:r>
              <a:rPr lang="en-US" altLang="zh-CN" sz="2000" b="1" smtClean="0">
                <a:latin typeface="宋体" panose="02010600030101010101" pitchFamily="2" charset="-122"/>
                <a:ea typeface="宋体" panose="02010600030101010101" pitchFamily="2" charset="-122"/>
              </a:rPr>
              <a:t>ATM</a:t>
            </a:r>
            <a:r>
              <a:rPr lang="zh-CN" altLang="zh-CN" sz="2000" b="1" smtClean="0">
                <a:latin typeface="宋体" panose="02010600030101010101" pitchFamily="2" charset="-122"/>
                <a:ea typeface="宋体" panose="02010600030101010101" pitchFamily="2" charset="-122"/>
              </a:rPr>
              <a:t>机提供的服务；</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n"/>
            </a:pPr>
            <a:r>
              <a:rPr lang="zh-CN" altLang="zh-CN" sz="2000" b="1" smtClean="0">
                <a:latin typeface="宋体" panose="02010600030101010101" pitchFamily="2" charset="-122"/>
                <a:ea typeface="宋体" panose="02010600030101010101" pitchFamily="2" charset="-122"/>
              </a:rPr>
              <a:t>操作员负责维护和管理</a:t>
            </a:r>
            <a:r>
              <a:rPr lang="en-US" altLang="zh-CN" sz="2000" b="1" smtClean="0">
                <a:latin typeface="宋体" panose="02010600030101010101" pitchFamily="2" charset="-122"/>
                <a:ea typeface="宋体" panose="02010600030101010101" pitchFamily="2" charset="-122"/>
              </a:rPr>
              <a:t>ATM</a:t>
            </a:r>
            <a:r>
              <a:rPr lang="zh-CN" altLang="zh-CN" sz="2000" b="1" smtClean="0">
                <a:latin typeface="宋体" panose="02010600030101010101" pitchFamily="2" charset="-122"/>
                <a:ea typeface="宋体" panose="02010600030101010101" pitchFamily="2" charset="-122"/>
              </a:rPr>
              <a:t>机系统；</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n"/>
            </a:pPr>
            <a:r>
              <a:rPr lang="en-US" altLang="zh-CN" sz="2000" b="1" smtClean="0">
                <a:latin typeface="宋体" panose="02010600030101010101" pitchFamily="2" charset="-122"/>
                <a:ea typeface="宋体" panose="02010600030101010101" pitchFamily="2" charset="-122"/>
              </a:rPr>
              <a:t>ATM</a:t>
            </a:r>
            <a:r>
              <a:rPr lang="zh-CN" altLang="zh-CN" sz="2000" b="1" smtClean="0">
                <a:latin typeface="宋体" panose="02010600030101010101" pitchFamily="2" charset="-122"/>
                <a:ea typeface="宋体" panose="02010600030101010101" pitchFamily="2" charset="-122"/>
              </a:rPr>
              <a:t>机也需要与后台服务器进行通讯以获得有关用户帐号的相关信息。</a:t>
            </a:r>
          </a:p>
        </p:txBody>
      </p:sp>
      <p:sp>
        <p:nvSpPr>
          <p:cNvPr id="18436" name="Rectangle 2"/>
          <p:cNvSpPr>
            <a:spLocks noChangeArrowheads="1"/>
          </p:cNvSpPr>
          <p:nvPr/>
        </p:nvSpPr>
        <p:spPr bwMode="auto">
          <a:xfrm>
            <a:off x="250825" y="3933825"/>
            <a:ext cx="10990263"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18437" name="对象 2"/>
          <p:cNvGraphicFramePr>
            <a:graphicFrameLocks noChangeAspect="1"/>
          </p:cNvGraphicFramePr>
          <p:nvPr/>
        </p:nvGraphicFramePr>
        <p:xfrm>
          <a:off x="0" y="3948113"/>
          <a:ext cx="3222625" cy="2016125"/>
        </p:xfrm>
        <a:graphic>
          <a:graphicData uri="http://schemas.openxmlformats.org/presentationml/2006/ole">
            <mc:AlternateContent xmlns:mc="http://schemas.openxmlformats.org/markup-compatibility/2006">
              <mc:Choice xmlns:v="urn:schemas-microsoft-com:vml" Requires="v">
                <p:oleObj spid="_x0000_s18445" name="Visio" r:id="rId3" imgW="1855166" imgH="1159674" progId="Visio.Drawing.11">
                  <p:embed/>
                </p:oleObj>
              </mc:Choice>
              <mc:Fallback>
                <p:oleObj name="Visio" r:id="rId3" imgW="1855166" imgH="1159674"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48113"/>
                        <a:ext cx="32226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8" name="Rectangle 4"/>
          <p:cNvSpPr>
            <a:spLocks noChangeArrowheads="1"/>
          </p:cNvSpPr>
          <p:nvPr/>
        </p:nvSpPr>
        <p:spPr bwMode="auto">
          <a:xfrm>
            <a:off x="3673475" y="3948113"/>
            <a:ext cx="11512550"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18439" name="对象 4"/>
          <p:cNvGraphicFramePr>
            <a:graphicFrameLocks noChangeAspect="1"/>
          </p:cNvGraphicFramePr>
          <p:nvPr/>
        </p:nvGraphicFramePr>
        <p:xfrm>
          <a:off x="3146425" y="3933825"/>
          <a:ext cx="2851150" cy="1784350"/>
        </p:xfrm>
        <a:graphic>
          <a:graphicData uri="http://schemas.openxmlformats.org/presentationml/2006/ole">
            <mc:AlternateContent xmlns:mc="http://schemas.openxmlformats.org/markup-compatibility/2006">
              <mc:Choice xmlns:v="urn:schemas-microsoft-com:vml" Requires="v">
                <p:oleObj spid="_x0000_s18446" name="Visio" r:id="rId5" imgW="1855166" imgH="1159674" progId="Visio.Drawing.11">
                  <p:embed/>
                </p:oleObj>
              </mc:Choice>
              <mc:Fallback>
                <p:oleObj name="Visio" r:id="rId5" imgW="1855166" imgH="1159674" progId="Visio.Drawing.11">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5" y="3933825"/>
                        <a:ext cx="285115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6"/>
          <p:cNvSpPr>
            <a:spLocks noChangeArrowheads="1"/>
          </p:cNvSpPr>
          <p:nvPr/>
        </p:nvSpPr>
        <p:spPr bwMode="auto">
          <a:xfrm>
            <a:off x="6692900" y="408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18441" name="对象 6"/>
          <p:cNvGraphicFramePr>
            <a:graphicFrameLocks noChangeAspect="1"/>
          </p:cNvGraphicFramePr>
          <p:nvPr/>
        </p:nvGraphicFramePr>
        <p:xfrm>
          <a:off x="6156325" y="3986213"/>
          <a:ext cx="2767013" cy="1731962"/>
        </p:xfrm>
        <a:graphic>
          <a:graphicData uri="http://schemas.openxmlformats.org/presentationml/2006/ole">
            <mc:AlternateContent xmlns:mc="http://schemas.openxmlformats.org/markup-compatibility/2006">
              <mc:Choice xmlns:v="urn:schemas-microsoft-com:vml" Requires="v">
                <p:oleObj spid="_x0000_s18447" name="Visio" r:id="rId7" imgW="1855166" imgH="1159674" progId="Visio.Drawing.11">
                  <p:embed/>
                </p:oleObj>
              </mc:Choice>
              <mc:Fallback>
                <p:oleObj name="Visio" r:id="rId7" imgW="1855166" imgH="1159674" progId="Visio.Drawing.11">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3986213"/>
                        <a:ext cx="2767013"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确定用例</a:t>
            </a:r>
            <a:endParaRPr lang="zh-CN" altLang="en-US" b="1" smtClean="0">
              <a:latin typeface="黑体" panose="02010609060101010101" pitchFamily="49" charset="-122"/>
              <a:ea typeface="黑体" panose="02010609060101010101" pitchFamily="49" charset="-122"/>
            </a:endParaRPr>
          </a:p>
        </p:txBody>
      </p:sp>
      <p:sp>
        <p:nvSpPr>
          <p:cNvPr id="1945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参与者为什么要使用该系统？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参与者是否会在系统中创建、修改、删除、访问、存储数据？如果是的话，参与者又是如何来完成这些操作的？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参与者是否会将外部的某些事件通知给该系统？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系统是否会将内部的某些事件通知该参与者？ </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确定用例</a:t>
            </a:r>
            <a:endParaRPr lang="zh-CN" altLang="en-US" b="1" smtClean="0">
              <a:latin typeface="黑体" panose="02010609060101010101" pitchFamily="49" charset="-122"/>
              <a:ea typeface="黑体" panose="02010609060101010101" pitchFamily="49" charset="-122"/>
            </a:endParaRPr>
          </a:p>
        </p:txBody>
      </p:sp>
      <p:sp>
        <p:nvSpPr>
          <p:cNvPr id="2048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【例</a:t>
            </a:r>
            <a:r>
              <a:rPr lang="en-US" altLang="zh-CN" sz="2000" b="1" smtClean="0">
                <a:latin typeface="宋体" panose="02010600030101010101" pitchFamily="2" charset="-122"/>
                <a:ea typeface="宋体" panose="02010600030101010101" pitchFamily="2" charset="-122"/>
              </a:rPr>
              <a:t>5.6</a:t>
            </a:r>
            <a:r>
              <a:rPr lang="zh-CN" altLang="zh-CN"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ATM</a:t>
            </a:r>
            <a:r>
              <a:rPr lang="zh-CN" altLang="zh-CN" sz="2000" b="1" smtClean="0">
                <a:latin typeface="宋体" panose="02010600030101010101" pitchFamily="2" charset="-122"/>
                <a:ea typeface="宋体" panose="02010600030101010101" pitchFamily="2" charset="-122"/>
              </a:rPr>
              <a:t>系统的用例图可表示如下：</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
        <p:nvSpPr>
          <p:cNvPr id="20484" name="Rectangle 2"/>
          <p:cNvSpPr>
            <a:spLocks noChangeArrowheads="1"/>
          </p:cNvSpPr>
          <p:nvPr/>
        </p:nvSpPr>
        <p:spPr bwMode="auto">
          <a:xfrm>
            <a:off x="1476375" y="1682750"/>
            <a:ext cx="15236825" cy="4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0485" name="对象 2"/>
          <p:cNvGraphicFramePr>
            <a:graphicFrameLocks noChangeAspect="1"/>
          </p:cNvGraphicFramePr>
          <p:nvPr/>
        </p:nvGraphicFramePr>
        <p:xfrm>
          <a:off x="1476375" y="1682750"/>
          <a:ext cx="5903913" cy="5141913"/>
        </p:xfrm>
        <a:graphic>
          <a:graphicData uri="http://schemas.openxmlformats.org/presentationml/2006/ole">
            <mc:AlternateContent xmlns:mc="http://schemas.openxmlformats.org/markup-compatibility/2006">
              <mc:Choice xmlns:v="urn:schemas-microsoft-com:vml" Requires="v">
                <p:oleObj spid="_x0000_s20487" name="Visio" r:id="rId3" imgW="4183817" imgH="3643830" progId="Visio.Drawing.11">
                  <p:embed/>
                </p:oleObj>
              </mc:Choice>
              <mc:Fallback>
                <p:oleObj name="Visio" r:id="rId3" imgW="4183817" imgH="364383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682750"/>
                        <a:ext cx="5903913"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确定用例</a:t>
            </a:r>
            <a:r>
              <a:rPr lang="zh-CN" altLang="en-US" b="1" smtClean="0">
                <a:latin typeface="黑体" panose="02010609060101010101" pitchFamily="49" charset="-122"/>
                <a:ea typeface="黑体" panose="02010609060101010101" pitchFamily="49" charset="-122"/>
              </a:rPr>
              <a:t>需要注意</a:t>
            </a: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用例必须是由某一个参与者触发而产生的活动</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如果存在与</a:t>
            </a:r>
            <a:r>
              <a:rPr lang="zh-CN" altLang="en-US" sz="2000" b="1" smtClean="0">
                <a:latin typeface="宋体" panose="02010600030101010101" pitchFamily="2" charset="-122"/>
                <a:ea typeface="宋体" panose="02010600030101010101" pitchFamily="2" charset="-122"/>
              </a:rPr>
              <a:t>参与者</a:t>
            </a:r>
            <a:r>
              <a:rPr lang="zh-CN" altLang="zh-CN" sz="2000" b="1" smtClean="0">
                <a:latin typeface="宋体" panose="02010600030101010101" pitchFamily="2" charset="-122"/>
                <a:ea typeface="宋体" panose="02010600030101010101" pitchFamily="2" charset="-122"/>
              </a:rPr>
              <a:t>不进行交互的用例，可以考虑将其并入其他用例</a:t>
            </a:r>
            <a:r>
              <a:rPr lang="zh-CN" altLang="en-US" sz="2000" b="1" smtClean="0">
                <a:latin typeface="宋体" panose="02010600030101010101" pitchFamily="2" charset="-122"/>
                <a:ea typeface="宋体" panose="02010600030101010101" pitchFamily="2" charset="-122"/>
              </a:rPr>
              <a:t>。</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每个参与者也必须至少</a:t>
            </a:r>
            <a:r>
              <a:rPr lang="zh-CN" altLang="en-US" sz="2000" b="1" smtClean="0">
                <a:latin typeface="宋体" panose="02010600030101010101" pitchFamily="2" charset="-122"/>
                <a:ea typeface="宋体" panose="02010600030101010101" pitchFamily="2" charset="-122"/>
              </a:rPr>
              <a:t>与</a:t>
            </a:r>
            <a:r>
              <a:rPr lang="zh-CN" altLang="zh-CN" sz="2000" b="1" smtClean="0">
                <a:latin typeface="宋体" panose="02010600030101010101" pitchFamily="2" charset="-122"/>
                <a:ea typeface="宋体" panose="02010600030101010101" pitchFamily="2" charset="-122"/>
              </a:rPr>
              <a:t>一个用例进行交互，如果有不与任何用例相关联的参与者存在，应该为参与者确定一个新的用例，或者该参与者是多余的，应该将其删除。</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参与者和用例的名称应该符合一定的命名约定，参与者的名称一般都是名词，用例名称一般都是动宾词组等。</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对于同一个系统，不同的人对于参与者和用例都可能有不同的理解和认识，因而会得到不同的用例模型。一个好的用例模型应该能够容易被不同的涉众所理解，并且不同的涉众对于同一用例模型的理解应该是一致的。</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什么是用例</a:t>
            </a:r>
            <a:endParaRPr lang="zh-CN" altLang="en-US" b="1" smtClean="0">
              <a:latin typeface="黑体" panose="02010609060101010101" pitchFamily="49" charset="-122"/>
              <a:ea typeface="黑体" panose="02010609060101010101" pitchFamily="49" charset="-122"/>
            </a:endParaRPr>
          </a:p>
        </p:txBody>
      </p:sp>
      <p:sp>
        <p:nvSpPr>
          <p:cNvPr id="40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是一种描述系统功能性需求的方法</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使用用例来描述系统需求的过程叫做</a:t>
            </a:r>
            <a:r>
              <a:rPr lang="zh-CN" altLang="zh-CN" sz="2200" b="1" dirty="0" smtClean="0">
                <a:solidFill>
                  <a:srgbClr val="FF0000"/>
                </a:solidFill>
                <a:latin typeface="宋体" panose="02010600030101010101" pitchFamily="2" charset="-122"/>
                <a:ea typeface="宋体" panose="02010600030101010101" pitchFamily="2" charset="-122"/>
              </a:rPr>
              <a:t>用例建模</a:t>
            </a:r>
            <a:endParaRPr lang="en-US" altLang="zh-CN" sz="22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用例最早是由</a:t>
            </a:r>
            <a:r>
              <a:rPr lang="en-US" altLang="zh-CN" sz="2200" b="1" dirty="0" smtClean="0">
                <a:latin typeface="宋体" panose="02010600030101010101" pitchFamily="2" charset="-122"/>
                <a:ea typeface="宋体" panose="02010600030101010101" pitchFamily="2" charset="-122"/>
              </a:rPr>
              <a:t>Dr. Iva </a:t>
            </a:r>
            <a:r>
              <a:rPr lang="en-US" altLang="zh-CN" sz="2200" b="1" dirty="0" err="1" smtClean="0">
                <a:latin typeface="宋体" panose="02010600030101010101" pitchFamily="2" charset="-122"/>
                <a:ea typeface="宋体" panose="02010600030101010101" pitchFamily="2" charset="-122"/>
              </a:rPr>
              <a:t>Jackboson</a:t>
            </a:r>
            <a:r>
              <a:rPr lang="zh-CN" altLang="zh-CN" sz="2200" b="1" dirty="0" smtClean="0">
                <a:latin typeface="宋体" panose="02010600030101010101" pitchFamily="2" charset="-122"/>
                <a:ea typeface="宋体" panose="02010600030101010101" pitchFamily="2" charset="-122"/>
              </a:rPr>
              <a:t>于</a:t>
            </a:r>
            <a:r>
              <a:rPr lang="en-US" altLang="zh-CN" sz="2200" b="1" dirty="0" smtClean="0">
                <a:latin typeface="宋体" panose="02010600030101010101" pitchFamily="2" charset="-122"/>
                <a:ea typeface="宋体" panose="02010600030101010101" pitchFamily="2" charset="-122"/>
              </a:rPr>
              <a:t>20</a:t>
            </a:r>
            <a:r>
              <a:rPr lang="zh-CN" altLang="zh-CN" sz="2200" b="1" dirty="0" smtClean="0">
                <a:latin typeface="宋体" panose="02010600030101010101" pitchFamily="2" charset="-122"/>
                <a:ea typeface="宋体" panose="02010600030101010101" pitchFamily="2" charset="-122"/>
              </a:rPr>
              <a:t>世纪</a:t>
            </a:r>
            <a:r>
              <a:rPr lang="en-US" altLang="zh-CN" sz="2200" b="1" dirty="0" smtClean="0">
                <a:latin typeface="宋体" panose="02010600030101010101" pitchFamily="2" charset="-122"/>
                <a:ea typeface="宋体" panose="02010600030101010101" pitchFamily="2" charset="-122"/>
              </a:rPr>
              <a:t>60-70</a:t>
            </a:r>
            <a:r>
              <a:rPr lang="zh-CN" altLang="zh-CN" sz="2200" b="1" dirty="0" smtClean="0">
                <a:latin typeface="宋体" panose="02010600030101010101" pitchFamily="2" charset="-122"/>
                <a:ea typeface="宋体" panose="02010600030101010101" pitchFamily="2" charset="-122"/>
              </a:rPr>
              <a:t>年代在爱立信公司开发</a:t>
            </a:r>
            <a:r>
              <a:rPr lang="en-US" altLang="zh-CN" sz="2200" b="1" dirty="0" smtClean="0">
                <a:latin typeface="宋体" panose="02010600030101010101" pitchFamily="2" charset="-122"/>
                <a:ea typeface="宋体" panose="02010600030101010101" pitchFamily="2" charset="-122"/>
              </a:rPr>
              <a:t>AKE</a:t>
            </a:r>
            <a:r>
              <a:rPr lang="zh-CN" altLang="zh-CN" sz="2200" b="1" dirty="0" smtClean="0">
                <a:latin typeface="宋体" panose="02010600030101010101" pitchFamily="2" charset="-122"/>
                <a:ea typeface="宋体" panose="02010600030101010101" pitchFamily="2" charset="-122"/>
              </a:rPr>
              <a:t>、</a:t>
            </a:r>
            <a:r>
              <a:rPr lang="en-US" altLang="zh-CN" sz="2200" b="1" dirty="0" smtClean="0">
                <a:latin typeface="宋体" panose="02010600030101010101" pitchFamily="2" charset="-122"/>
                <a:ea typeface="宋体" panose="02010600030101010101" pitchFamily="2" charset="-122"/>
              </a:rPr>
              <a:t>AXE</a:t>
            </a:r>
            <a:r>
              <a:rPr lang="zh-CN" altLang="zh-CN" sz="2200" b="1" dirty="0" smtClean="0">
                <a:latin typeface="宋体" panose="02010600030101010101" pitchFamily="2" charset="-122"/>
                <a:ea typeface="宋体" panose="02010600030101010101" pitchFamily="2" charset="-122"/>
              </a:rPr>
              <a:t>系列系统时提出的，后来</a:t>
            </a:r>
            <a:r>
              <a:rPr lang="zh-CN" altLang="zh-CN" sz="2200" b="1" dirty="0" smtClean="0">
                <a:solidFill>
                  <a:srgbClr val="FF0000"/>
                </a:solidFill>
                <a:latin typeface="宋体" panose="02010600030101010101" pitchFamily="2" charset="-122"/>
                <a:ea typeface="宋体" panose="02010600030101010101" pitchFamily="2" charset="-122"/>
              </a:rPr>
              <a:t>被综合到</a:t>
            </a:r>
            <a:r>
              <a:rPr lang="en-US" altLang="zh-CN" sz="2200" b="1" dirty="0" smtClean="0">
                <a:solidFill>
                  <a:srgbClr val="FF0000"/>
                </a:solidFill>
                <a:latin typeface="宋体" panose="02010600030101010101" pitchFamily="2" charset="-122"/>
                <a:ea typeface="宋体" panose="02010600030101010101" pitchFamily="2" charset="-122"/>
              </a:rPr>
              <a:t>UML</a:t>
            </a:r>
            <a:r>
              <a:rPr lang="zh-CN" altLang="zh-CN" sz="2200" b="1" dirty="0" smtClean="0">
                <a:solidFill>
                  <a:srgbClr val="FF0000"/>
                </a:solidFill>
                <a:latin typeface="宋体" panose="02010600030101010101" pitchFamily="2" charset="-122"/>
                <a:ea typeface="宋体" panose="02010600030101010101" pitchFamily="2" charset="-122"/>
              </a:rPr>
              <a:t>规范</a:t>
            </a:r>
            <a:r>
              <a:rPr lang="zh-CN" altLang="zh-CN" sz="2200" b="1" dirty="0" smtClean="0">
                <a:latin typeface="宋体" panose="02010600030101010101" pitchFamily="2" charset="-122"/>
                <a:ea typeface="宋体" panose="02010600030101010101" pitchFamily="2" charset="-122"/>
              </a:rPr>
              <a:t>之中，成为一种标准化的需求表述体系。</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目前用例驱动的软件开发方法已得到广泛的认同，尤其在整个</a:t>
            </a:r>
            <a:r>
              <a:rPr lang="en-US" altLang="zh-CN" sz="2200" b="1" dirty="0" smtClean="0">
                <a:latin typeface="宋体" panose="02010600030101010101" pitchFamily="2" charset="-122"/>
                <a:ea typeface="宋体" panose="02010600030101010101" pitchFamily="2" charset="-122"/>
              </a:rPr>
              <a:t>RUP</a:t>
            </a:r>
            <a:r>
              <a:rPr lang="zh-CN" altLang="zh-CN" sz="2200" b="1" dirty="0" smtClean="0">
                <a:latin typeface="宋体" panose="02010600030101010101" pitchFamily="2" charset="-122"/>
                <a:ea typeface="宋体" panose="02010600030101010101" pitchFamily="2" charset="-122"/>
              </a:rPr>
              <a:t>流程都是</a:t>
            </a:r>
            <a:r>
              <a:rPr lang="en-US" altLang="zh-CN" sz="2200" b="1" dirty="0" smtClean="0">
                <a:latin typeface="宋体" panose="02010600030101010101" pitchFamily="2" charset="-122"/>
                <a:ea typeface="宋体" panose="02010600030101010101" pitchFamily="2" charset="-122"/>
              </a:rPr>
              <a:t>Use-Case Driven</a:t>
            </a:r>
            <a:r>
              <a:rPr lang="zh-CN" altLang="zh-CN" sz="2200" b="1" dirty="0" smtClean="0">
                <a:latin typeface="宋体" panose="02010600030101010101" pitchFamily="2" charset="-122"/>
                <a:ea typeface="宋体" panose="02010600030101010101" pitchFamily="2" charset="-122"/>
              </a:rPr>
              <a:t>的，</a:t>
            </a:r>
            <a:r>
              <a:rPr lang="zh-CN" altLang="zh-CN" sz="2200" b="1" dirty="0" smtClean="0">
                <a:solidFill>
                  <a:srgbClr val="FF0000"/>
                </a:solidFill>
                <a:latin typeface="宋体" panose="02010600030101010101" pitchFamily="2" charset="-122"/>
                <a:ea typeface="宋体" panose="02010600030101010101" pitchFamily="2" charset="-122"/>
              </a:rPr>
              <a:t>各种类型的开发活动</a:t>
            </a:r>
            <a:r>
              <a:rPr lang="zh-CN" altLang="zh-CN" sz="2200" b="1" dirty="0" smtClean="0">
                <a:latin typeface="宋体" panose="02010600030101010101" pitchFamily="2" charset="-122"/>
                <a:ea typeface="宋体" panose="02010600030101010101" pitchFamily="2" charset="-122"/>
              </a:rPr>
              <a:t>包括项目管理、分析设计、测试、实现等都是以系统用例为主要输入工件，用例模型奠定了整个系统软件开发的基础</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用例模型主要由以下模型元素构成</a:t>
            </a:r>
            <a:r>
              <a:rPr lang="en-US" altLang="zh-CN" sz="2200" b="1" dirty="0" smtClean="0">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用例和参与者</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确定元素之间的关系</a:t>
            </a:r>
            <a:endParaRPr lang="zh-CN" altLang="en-US" b="1" smtClean="0">
              <a:latin typeface="黑体" panose="02010609060101010101" pitchFamily="49" charset="-122"/>
              <a:ea typeface="黑体" panose="02010609060101010101" pitchFamily="49" charset="-122"/>
            </a:endParaRPr>
          </a:p>
        </p:txBody>
      </p:sp>
      <p:sp>
        <p:nvSpPr>
          <p:cNvPr id="2253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在确定参与者和用例之后，参与者和用例之间的关系也就确定了，</a:t>
            </a:r>
            <a:r>
              <a:rPr lang="zh-CN" altLang="en-US" sz="2000" b="1" smtClean="0">
                <a:latin typeface="宋体" panose="02010600030101010101" pitchFamily="2" charset="-122"/>
                <a:ea typeface="宋体" panose="02010600030101010101" pitchFamily="2" charset="-122"/>
              </a:rPr>
              <a:t>即</a:t>
            </a:r>
            <a:r>
              <a:rPr lang="zh-CN" altLang="zh-CN" sz="2000" b="1" smtClean="0">
                <a:latin typeface="宋体" panose="02010600030101010101" pitchFamily="2" charset="-122"/>
                <a:ea typeface="宋体" panose="02010600030101010101" pitchFamily="2" charset="-122"/>
              </a:rPr>
              <a:t>通讯关联。</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在用例模型中，除了描述参与者和用例之间的关系，参与者与参与者之间、用例和用例之间的关系也需要进行描述。</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参与者之间的关系</a:t>
            </a:r>
            <a:endParaRPr lang="zh-CN" altLang="en-US" b="1" smtClean="0">
              <a:latin typeface="黑体" panose="02010609060101010101" pitchFamily="49" charset="-122"/>
              <a:ea typeface="黑体" panose="02010609060101010101" pitchFamily="49" charset="-122"/>
            </a:endParaRPr>
          </a:p>
        </p:txBody>
      </p:sp>
      <p:sp>
        <p:nvSpPr>
          <p:cNvPr id="2355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参与者之间存在泛化关系，或称为继承关系。</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【例</a:t>
            </a:r>
            <a:r>
              <a:rPr lang="en-US" altLang="zh-CN" sz="2000" b="1" smtClean="0">
                <a:latin typeface="宋体" panose="02010600030101010101" pitchFamily="2" charset="-122"/>
                <a:ea typeface="宋体" panose="02010600030101010101" pitchFamily="2" charset="-122"/>
              </a:rPr>
              <a:t>5.7</a:t>
            </a:r>
            <a:r>
              <a:rPr lang="zh-CN" altLang="zh-CN" sz="2000" b="1" smtClean="0">
                <a:latin typeface="宋体" panose="02010600030101010101" pitchFamily="2" charset="-122"/>
                <a:ea typeface="宋体" panose="02010600030101010101" pitchFamily="2" charset="-122"/>
              </a:rPr>
              <a:t>】例如管理系统中常见的权限管理问题，一般用户只具有常规操作的权限，而管理员除了常规操作之外还需要进行一些系统管理工作，操作员既可以进行常规操作又可以进行一些配置操作，见下图：</a:t>
            </a:r>
          </a:p>
        </p:txBody>
      </p:sp>
      <p:sp>
        <p:nvSpPr>
          <p:cNvPr id="23556"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3557" name="对象 2"/>
          <p:cNvGraphicFramePr>
            <a:graphicFrameLocks noChangeAspect="1"/>
          </p:cNvGraphicFramePr>
          <p:nvPr/>
        </p:nvGraphicFramePr>
        <p:xfrm>
          <a:off x="2555875" y="3165475"/>
          <a:ext cx="2736850" cy="3308350"/>
        </p:xfrm>
        <a:graphic>
          <a:graphicData uri="http://schemas.openxmlformats.org/presentationml/2006/ole">
            <mc:AlternateContent xmlns:mc="http://schemas.openxmlformats.org/markup-compatibility/2006">
              <mc:Choice xmlns:v="urn:schemas-microsoft-com:vml" Requires="v">
                <p:oleObj spid="_x0000_s23559" name="Visio" r:id="rId3" imgW="2758191" imgH="3241494" progId="Visio.Drawing.11">
                  <p:embed/>
                </p:oleObj>
              </mc:Choice>
              <mc:Fallback>
                <p:oleObj name="Visio" r:id="rId3" imgW="2758191" imgH="3241494"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165475"/>
                        <a:ext cx="27368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参与者之间的关系</a:t>
            </a:r>
            <a:endParaRPr lang="zh-CN" altLang="en-US" b="1" smtClean="0">
              <a:latin typeface="黑体" panose="02010609060101010101" pitchFamily="49" charset="-122"/>
              <a:ea typeface="黑体" panose="02010609060101010101" pitchFamily="49" charset="-122"/>
            </a:endParaRPr>
          </a:p>
        </p:txBody>
      </p:sp>
      <p:sp>
        <p:nvSpPr>
          <p:cNvPr id="2457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管理员和操作员都是一种特殊的用户，除了拥有普通用户所拥有的全部权限，还有自己独有的权限。那么我们可以把普通用户和管理员、操作员之间的关系抽象成泛化关系，管理员和操作员继承普通用户的全部权限，又可以有自己独有的操作和权限。这种描述方法可以</a:t>
            </a:r>
            <a:r>
              <a:rPr lang="zh-CN" altLang="zh-CN" sz="2000" b="1" smtClean="0">
                <a:solidFill>
                  <a:srgbClr val="FF0000"/>
                </a:solidFill>
                <a:latin typeface="宋体" panose="02010600030101010101" pitchFamily="2" charset="-122"/>
                <a:ea typeface="宋体" panose="02010600030101010101" pitchFamily="2" charset="-122"/>
              </a:rPr>
              <a:t>有效地减少用例图中通讯关联的个数</a:t>
            </a:r>
            <a:r>
              <a:rPr lang="zh-CN" altLang="zh-CN" sz="2000" b="1" smtClean="0">
                <a:latin typeface="宋体" panose="02010600030101010101" pitchFamily="2" charset="-122"/>
                <a:ea typeface="宋体" panose="02010600030101010101" pitchFamily="2" charset="-122"/>
              </a:rPr>
              <a:t>，简化用例模型，使之更易于理解，详见下图：</a:t>
            </a:r>
          </a:p>
        </p:txBody>
      </p:sp>
      <p:sp>
        <p:nvSpPr>
          <p:cNvPr id="24580"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4581"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4582" name="对象 4"/>
          <p:cNvGraphicFramePr>
            <a:graphicFrameLocks noChangeAspect="1"/>
          </p:cNvGraphicFramePr>
          <p:nvPr/>
        </p:nvGraphicFramePr>
        <p:xfrm>
          <a:off x="2916238" y="3594100"/>
          <a:ext cx="3887787" cy="3151188"/>
        </p:xfrm>
        <a:graphic>
          <a:graphicData uri="http://schemas.openxmlformats.org/presentationml/2006/ole">
            <mc:AlternateContent xmlns:mc="http://schemas.openxmlformats.org/markup-compatibility/2006">
              <mc:Choice xmlns:v="urn:schemas-microsoft-com:vml" Requires="v">
                <p:oleObj spid="_x0000_s24584" name="Visio" r:id="rId3" imgW="3118368" imgH="2522453" progId="Visio.Drawing.11">
                  <p:embed/>
                </p:oleObj>
              </mc:Choice>
              <mc:Fallback>
                <p:oleObj name="Visio" r:id="rId3" imgW="3118368" imgH="2522453"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3594100"/>
                        <a:ext cx="3887787" cy="315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用例之间的关系</a:t>
            </a:r>
            <a:endParaRPr lang="zh-CN" altLang="en-US" b="1" smtClean="0">
              <a:latin typeface="黑体" panose="02010609060101010101" pitchFamily="49" charset="-122"/>
              <a:ea typeface="黑体" panose="02010609060101010101" pitchFamily="49" charset="-122"/>
            </a:endParaRPr>
          </a:p>
        </p:txBody>
      </p:sp>
      <p:sp>
        <p:nvSpPr>
          <p:cNvPr id="2560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从用例模型的可维护性和一致性角度，用例之间可以抽象出包含</a:t>
            </a:r>
            <a:r>
              <a:rPr lang="en-US" altLang="zh-CN" sz="2000" b="1" smtClean="0">
                <a:latin typeface="宋体" panose="02010600030101010101" pitchFamily="2" charset="-122"/>
                <a:ea typeface="宋体" panose="02010600030101010101" pitchFamily="2" charset="-122"/>
              </a:rPr>
              <a:t>(include)</a:t>
            </a:r>
            <a:r>
              <a:rPr lang="zh-CN" altLang="zh-CN" sz="2000" b="1" smtClean="0">
                <a:latin typeface="宋体" panose="02010600030101010101" pitchFamily="2" charset="-122"/>
                <a:ea typeface="宋体" panose="02010600030101010101" pitchFamily="2" charset="-122"/>
              </a:rPr>
              <a:t>、扩展</a:t>
            </a:r>
            <a:r>
              <a:rPr lang="en-US" altLang="zh-CN" sz="2000" b="1" smtClean="0">
                <a:latin typeface="宋体" panose="02010600030101010101" pitchFamily="2" charset="-122"/>
                <a:ea typeface="宋体" panose="02010600030101010101" pitchFamily="2" charset="-122"/>
              </a:rPr>
              <a:t>(extend)</a:t>
            </a:r>
            <a:r>
              <a:rPr lang="zh-CN" altLang="zh-CN" sz="2000" b="1" smtClean="0">
                <a:latin typeface="宋体" panose="02010600030101010101" pitchFamily="2" charset="-122"/>
                <a:ea typeface="宋体" panose="02010600030101010101" pitchFamily="2" charset="-122"/>
              </a:rPr>
              <a:t>和泛化</a:t>
            </a:r>
            <a:r>
              <a:rPr lang="en-US" altLang="zh-CN" sz="2000" b="1" smtClean="0">
                <a:latin typeface="宋体" panose="02010600030101010101" pitchFamily="2" charset="-122"/>
                <a:ea typeface="宋体" panose="02010600030101010101" pitchFamily="2" charset="-122"/>
              </a:rPr>
              <a:t>(generalization)</a:t>
            </a:r>
            <a:r>
              <a:rPr lang="zh-CN" altLang="zh-CN" sz="2000" b="1" smtClean="0">
                <a:latin typeface="宋体" panose="02010600030101010101" pitchFamily="2" charset="-122"/>
                <a:ea typeface="宋体" panose="02010600030101010101" pitchFamily="2" charset="-122"/>
              </a:rPr>
              <a:t>这三种关系。</a:t>
            </a:r>
          </a:p>
        </p:txBody>
      </p:sp>
      <p:sp>
        <p:nvSpPr>
          <p:cNvPr id="25604"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5605"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包含</a:t>
            </a:r>
            <a:r>
              <a:rPr lang="en-US" altLang="zh-CN" smtClean="0">
                <a:latin typeface="黑体" panose="02010609060101010101" pitchFamily="49" charset="-122"/>
                <a:ea typeface="黑体" panose="02010609060101010101" pitchFamily="49" charset="-122"/>
              </a:rPr>
              <a:t>(include) </a:t>
            </a:r>
            <a:r>
              <a:rPr lang="zh-CN" altLang="zh-CN" smtClean="0">
                <a:latin typeface="黑体" panose="02010609060101010101" pitchFamily="49" charset="-122"/>
                <a:ea typeface="黑体" panose="02010609060101010101" pitchFamily="49" charset="-122"/>
              </a:rPr>
              <a:t>关系</a:t>
            </a:r>
            <a:endParaRPr lang="zh-CN" altLang="en-US" b="1" smtClean="0">
              <a:latin typeface="黑体" panose="02010609060101010101" pitchFamily="49" charset="-122"/>
              <a:ea typeface="黑体" panose="02010609060101010101" pitchFamily="49" charset="-122"/>
            </a:endParaRPr>
          </a:p>
        </p:txBody>
      </p:sp>
      <p:sp>
        <p:nvSpPr>
          <p:cNvPr id="2662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包含关系表示基础用例会用到被包含用例，也就是将被包含用例的事件流插入到基础用例的事件流中。</a:t>
            </a:r>
          </a:p>
        </p:txBody>
      </p:sp>
      <p:sp>
        <p:nvSpPr>
          <p:cNvPr id="26628"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6629"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6630"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6631" name="对象 4"/>
          <p:cNvGraphicFramePr>
            <a:graphicFrameLocks noChangeAspect="1"/>
          </p:cNvGraphicFramePr>
          <p:nvPr/>
        </p:nvGraphicFramePr>
        <p:xfrm>
          <a:off x="1476375" y="2157413"/>
          <a:ext cx="5040313" cy="1177925"/>
        </p:xfrm>
        <a:graphic>
          <a:graphicData uri="http://schemas.openxmlformats.org/presentationml/2006/ole">
            <mc:AlternateContent xmlns:mc="http://schemas.openxmlformats.org/markup-compatibility/2006">
              <mc:Choice xmlns:v="urn:schemas-microsoft-com:vml" Requires="v">
                <p:oleObj spid="_x0000_s26633" name="Visio" r:id="rId3" imgW="2766808" imgH="646750" progId="Visio.Drawing.11">
                  <p:embed/>
                </p:oleObj>
              </mc:Choice>
              <mc:Fallback>
                <p:oleObj name="Visio" r:id="rId3" imgW="2766808" imgH="64675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57413"/>
                        <a:ext cx="504031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包含</a:t>
            </a:r>
            <a:r>
              <a:rPr lang="en-US" altLang="zh-CN" smtClean="0">
                <a:latin typeface="黑体" panose="02010609060101010101" pitchFamily="49" charset="-122"/>
                <a:ea typeface="黑体" panose="02010609060101010101" pitchFamily="49" charset="-122"/>
              </a:rPr>
              <a:t>(include) </a:t>
            </a:r>
            <a:r>
              <a:rPr lang="zh-CN" altLang="zh-CN" smtClean="0">
                <a:latin typeface="黑体" panose="02010609060101010101" pitchFamily="49" charset="-122"/>
                <a:ea typeface="黑体" panose="02010609060101010101" pitchFamily="49" charset="-122"/>
              </a:rPr>
              <a:t>关系</a:t>
            </a:r>
            <a:endParaRPr lang="zh-CN" altLang="en-US" b="1" smtClean="0">
              <a:latin typeface="黑体" panose="02010609060101010101" pitchFamily="49" charset="-122"/>
              <a:ea typeface="黑体" panose="02010609060101010101" pitchFamily="49" charset="-122"/>
            </a:endParaRPr>
          </a:p>
        </p:txBody>
      </p:sp>
      <p:sp>
        <p:nvSpPr>
          <p:cNvPr id="2765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【例</a:t>
            </a:r>
            <a:r>
              <a:rPr lang="en-US" altLang="zh-CN" sz="2000" b="1" smtClean="0">
                <a:latin typeface="宋体" panose="02010600030101010101" pitchFamily="2" charset="-122"/>
                <a:ea typeface="宋体" panose="02010600030101010101" pitchFamily="2" charset="-122"/>
              </a:rPr>
              <a:t>5.8</a:t>
            </a:r>
            <a:r>
              <a:rPr lang="zh-CN" altLang="zh-CN" sz="2000" b="1" smtClean="0">
                <a:latin typeface="宋体" panose="02010600030101010101" pitchFamily="2" charset="-122"/>
                <a:ea typeface="宋体" panose="02010600030101010101" pitchFamily="2" charset="-122"/>
              </a:rPr>
              <a:t>】在</a:t>
            </a:r>
            <a:r>
              <a:rPr lang="en-US" altLang="zh-CN" sz="2000" b="1" smtClean="0">
                <a:latin typeface="宋体" panose="02010600030101010101" pitchFamily="2" charset="-122"/>
                <a:ea typeface="宋体" panose="02010600030101010101" pitchFamily="2" charset="-122"/>
              </a:rPr>
              <a:t>ATM</a:t>
            </a:r>
            <a:r>
              <a:rPr lang="zh-CN" altLang="zh-CN" sz="2000" b="1" smtClean="0">
                <a:latin typeface="宋体" panose="02010600030101010101" pitchFamily="2" charset="-122"/>
                <a:ea typeface="宋体" panose="02010600030101010101" pitchFamily="2" charset="-122"/>
              </a:rPr>
              <a:t>系统中，如果查询、取现、转帐这三个用例都需要打印一个回执给客户，就可以把打印回执这一</a:t>
            </a:r>
            <a:r>
              <a:rPr lang="zh-CN" altLang="en-US" sz="2000" b="1" smtClean="0">
                <a:latin typeface="宋体" panose="02010600030101010101" pitchFamily="2" charset="-122"/>
                <a:ea typeface="宋体" panose="02010600030101010101" pitchFamily="2" charset="-122"/>
              </a:rPr>
              <a:t>内</a:t>
            </a:r>
            <a:r>
              <a:rPr lang="zh-CN" altLang="zh-CN" sz="2000" b="1" smtClean="0">
                <a:latin typeface="宋体" panose="02010600030101010101" pitchFamily="2" charset="-122"/>
                <a:ea typeface="宋体" panose="02010600030101010101" pitchFamily="2" charset="-122"/>
              </a:rPr>
              <a:t>容提取出来，抽象成为一个单独的用例“打印回执”，而原有的查询、取现、转帐三个例都会包含这个用例。每当以后要对打印回执部分的需求进行修改时，就只需要改动一个用例，而不用在每一个用例都作相应修改，这样就提高了用例模型的可维护性。</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
        <p:nvSpPr>
          <p:cNvPr id="27652"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7653"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7654"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7655"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7656" name="对象 6"/>
          <p:cNvGraphicFramePr>
            <a:graphicFrameLocks noChangeAspect="1"/>
          </p:cNvGraphicFramePr>
          <p:nvPr/>
        </p:nvGraphicFramePr>
        <p:xfrm>
          <a:off x="1619250" y="4102100"/>
          <a:ext cx="6040438" cy="2552700"/>
        </p:xfrm>
        <a:graphic>
          <a:graphicData uri="http://schemas.openxmlformats.org/presentationml/2006/ole">
            <mc:AlternateContent xmlns:mc="http://schemas.openxmlformats.org/markup-compatibility/2006">
              <mc:Choice xmlns:v="urn:schemas-microsoft-com:vml" Requires="v">
                <p:oleObj spid="_x0000_s27658" name="Visio" r:id="rId3" imgW="4918387" imgH="1666575" progId="Visio.Drawing.11">
                  <p:embed/>
                </p:oleObj>
              </mc:Choice>
              <mc:Fallback>
                <p:oleObj name="Visio" r:id="rId3" imgW="4918387" imgH="166657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102100"/>
                        <a:ext cx="604043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包含</a:t>
            </a:r>
            <a:r>
              <a:rPr lang="en-US" altLang="zh-CN" smtClean="0">
                <a:latin typeface="黑体" panose="02010609060101010101" pitchFamily="49" charset="-122"/>
                <a:ea typeface="黑体" panose="02010609060101010101" pitchFamily="49" charset="-122"/>
              </a:rPr>
              <a:t>(include) </a:t>
            </a:r>
            <a:r>
              <a:rPr lang="zh-CN" altLang="zh-CN" smtClean="0">
                <a:latin typeface="黑体" panose="02010609060101010101" pitchFamily="49" charset="-122"/>
                <a:ea typeface="黑体" panose="02010609060101010101" pitchFamily="49" charset="-122"/>
              </a:rPr>
              <a:t>关系</a:t>
            </a:r>
            <a:endParaRPr lang="zh-CN" altLang="en-US" b="1"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例</a:t>
            </a:r>
            <a:r>
              <a:rPr lang="en-US" altLang="zh-CN" sz="2000" b="1" dirty="0">
                <a:latin typeface="宋体" panose="02010600030101010101" pitchFamily="2" charset="-122"/>
                <a:ea typeface="宋体" panose="02010600030101010101" pitchFamily="2" charset="-122"/>
              </a:rPr>
              <a:t>5.9</a:t>
            </a:r>
            <a:r>
              <a:rPr lang="zh-CN" altLang="zh-CN" sz="2000" b="1" dirty="0">
                <a:latin typeface="宋体" panose="02010600030101010101" pitchFamily="2" charset="-122"/>
                <a:ea typeface="宋体" panose="02010600030101010101" pitchFamily="2" charset="-122"/>
              </a:rPr>
              <a:t>】查询</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基本事件</a:t>
            </a:r>
            <a:r>
              <a:rPr lang="zh-CN" altLang="zh-CN" sz="2000" b="1" dirty="0" smtClean="0">
                <a:latin typeface="宋体" panose="02010600030101010101" pitchFamily="2" charset="-122"/>
                <a:ea typeface="宋体" panose="02010600030101010101" pitchFamily="2" charset="-122"/>
              </a:rPr>
              <a:t>流</a:t>
            </a:r>
            <a:endParaRPr lang="en-US" altLang="zh-CN" sz="2000" b="1" dirty="0" smtClean="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①</a:t>
            </a:r>
            <a:r>
              <a:rPr lang="en-US" altLang="zh-CN" sz="2000" b="1" dirty="0" smtClean="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用户插入</a:t>
            </a:r>
            <a:r>
              <a:rPr lang="zh-CN" altLang="zh-CN" sz="2000" b="1" dirty="0" smtClean="0">
                <a:latin typeface="宋体" panose="02010600030101010101" pitchFamily="2" charset="-122"/>
                <a:ea typeface="宋体" panose="02010600030101010101" pitchFamily="2" charset="-122"/>
              </a:rPr>
              <a:t>信用卡</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②</a:t>
            </a:r>
            <a:r>
              <a:rPr lang="en-US" altLang="zh-CN" sz="2000" b="1" dirty="0" smtClean="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输入</a:t>
            </a:r>
            <a:r>
              <a:rPr lang="zh-CN" altLang="zh-CN" sz="2000" b="1" dirty="0" smtClean="0">
                <a:latin typeface="宋体" panose="02010600030101010101" pitchFamily="2" charset="-122"/>
                <a:ea typeface="宋体" panose="02010600030101010101" pitchFamily="2" charset="-122"/>
              </a:rPr>
              <a:t>密码</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③</a:t>
            </a:r>
            <a:r>
              <a:rPr lang="en-US" altLang="zh-CN" sz="2000" b="1" dirty="0" smtClean="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选择</a:t>
            </a:r>
            <a:r>
              <a:rPr lang="zh-CN" altLang="zh-CN" sz="2000" b="1" dirty="0" smtClean="0">
                <a:latin typeface="宋体" panose="02010600030101010101" pitchFamily="2" charset="-122"/>
                <a:ea typeface="宋体" panose="02010600030101010101" pitchFamily="2" charset="-122"/>
              </a:rPr>
              <a:t>查询</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④</a:t>
            </a:r>
            <a:r>
              <a:rPr lang="en-US" altLang="zh-CN" sz="2000" b="1" dirty="0" smtClean="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查看帐号余额</a:t>
            </a:r>
          </a:p>
          <a:p>
            <a:pPr indent="0">
              <a:lnSpc>
                <a:spcPct val="150000"/>
              </a:lnSpc>
              <a:buFont typeface="Wingdings" panose="05000000000000000000" pitchFamily="2" charset="2"/>
              <a:buNone/>
              <a:defRPr/>
            </a:pPr>
            <a:r>
              <a:rPr lang="zh-CN" altLang="zh-CN" sz="2000" b="1" dirty="0">
                <a:latin typeface="宋体" panose="02010600030101010101" pitchFamily="2" charset="-122"/>
                <a:ea typeface="宋体" panose="02010600030101010101" pitchFamily="2" charset="-122"/>
              </a:rPr>
              <a:t>⑤</a:t>
            </a:r>
            <a:r>
              <a:rPr lang="en-US" altLang="zh-CN" sz="2000" b="1" dirty="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包含用例</a:t>
            </a:r>
            <a:r>
              <a:rPr lang="en-US" altLang="zh-CN"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打印</a:t>
            </a:r>
            <a:r>
              <a:rPr lang="zh-CN" altLang="zh-CN" sz="2000" b="1" dirty="0" smtClean="0">
                <a:latin typeface="宋体" panose="02010600030101010101" pitchFamily="2" charset="-122"/>
                <a:ea typeface="宋体" panose="02010600030101010101" pitchFamily="2" charset="-122"/>
              </a:rPr>
              <a:t>回执</a:t>
            </a:r>
            <a:r>
              <a:rPr lang="en-US" altLang="zh-CN" sz="2000" b="1" dirty="0" smtClean="0">
                <a:latin typeface="宋体" panose="02010600030101010101" pitchFamily="2" charset="-122"/>
                <a:ea typeface="宋体" panose="02010600030101010101" pitchFamily="2" charset="-122"/>
              </a:rPr>
              <a:t>"  </a:t>
            </a:r>
            <a:r>
              <a:rPr lang="zh-CN" altLang="zh-CN" sz="2000" b="1" dirty="0" smtClean="0">
                <a:latin typeface="宋体" panose="02010600030101010101" pitchFamily="2" charset="-122"/>
                <a:ea typeface="宋体" panose="02010600030101010101" pitchFamily="2" charset="-122"/>
              </a:rPr>
              <a:t>⑥</a:t>
            </a:r>
            <a:r>
              <a:rPr lang="en-US" altLang="zh-CN" sz="2000" b="1" dirty="0" smtClean="0">
                <a:latin typeface="宋体" panose="02010600030101010101" pitchFamily="2" charset="-122"/>
                <a:ea typeface="宋体" panose="02010600030101010101" pitchFamily="2" charset="-122"/>
              </a:rPr>
              <a:t> </a:t>
            </a:r>
            <a:r>
              <a:rPr lang="zh-CN" altLang="zh-CN" sz="2000" b="1" dirty="0">
                <a:latin typeface="宋体" panose="02010600030101010101" pitchFamily="2" charset="-122"/>
                <a:ea typeface="宋体" panose="02010600030101010101" pitchFamily="2" charset="-122"/>
              </a:rPr>
              <a:t>退出系统，取回</a:t>
            </a:r>
            <a:r>
              <a:rPr lang="zh-CN" altLang="zh-CN" sz="2000" b="1" dirty="0" smtClean="0">
                <a:latin typeface="宋体" panose="02010600030101010101" pitchFamily="2" charset="-122"/>
                <a:ea typeface="宋体" panose="02010600030101010101" pitchFamily="2" charset="-122"/>
              </a:rPr>
              <a:t>信用卡</a:t>
            </a:r>
            <a:endParaRPr lang="en-US" altLang="zh-CN" sz="2000" b="1" dirty="0" smtClean="0">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endParaRPr lang="zh-CN" altLang="zh-CN" sz="2000" b="1" dirty="0">
              <a:latin typeface="宋体" panose="02010600030101010101" pitchFamily="2" charset="-122"/>
              <a:ea typeface="宋体" panose="02010600030101010101" pitchFamily="2" charset="-122"/>
            </a:endParaRPr>
          </a:p>
          <a:p>
            <a:pPr>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在这个例子中，多个用例包含同一段行为，可以把这段共同的行为单独抽象成为一个用例，不仅避免了这段行为的重复性描述，也防止该段行为在多个用例中的描述出现不一致性。当需要修改这段公共的需求时，只需要修改一个用例就可以了。</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
        <p:nvSpPr>
          <p:cNvPr id="28676"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8677"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8678"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8679"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扩展</a:t>
            </a:r>
            <a:r>
              <a:rPr lang="en-US" altLang="zh-CN" smtClean="0">
                <a:latin typeface="黑体" panose="02010609060101010101" pitchFamily="49" charset="-122"/>
                <a:ea typeface="黑体" panose="02010609060101010101" pitchFamily="49" charset="-122"/>
              </a:rPr>
              <a:t>(extend) </a:t>
            </a:r>
            <a:r>
              <a:rPr lang="zh-CN" altLang="zh-CN" smtClean="0">
                <a:latin typeface="黑体" panose="02010609060101010101" pitchFamily="49" charset="-122"/>
                <a:ea typeface="黑体" panose="02010609060101010101" pitchFamily="49" charset="-122"/>
              </a:rPr>
              <a:t>关系</a:t>
            </a:r>
            <a:endParaRPr lang="zh-CN" altLang="en-US" b="1"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扩展关系是指将扩展用例的事件流在一定的条件下按照相应的扩展点插入到基础用例中。</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与包含关系不同的是扩展关系可以根据一定的条件来决定是否将扩展用例的事件流插入基础用例事件流，并且插入点可以有多个。</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
        <p:nvSpPr>
          <p:cNvPr id="29700"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9701"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9702"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9703"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29704"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9705" name="对象 8"/>
          <p:cNvGraphicFramePr>
            <a:graphicFrameLocks noChangeAspect="1"/>
          </p:cNvGraphicFramePr>
          <p:nvPr/>
        </p:nvGraphicFramePr>
        <p:xfrm>
          <a:off x="706438" y="3513138"/>
          <a:ext cx="7394575" cy="1843087"/>
        </p:xfrm>
        <a:graphic>
          <a:graphicData uri="http://schemas.openxmlformats.org/presentationml/2006/ole">
            <mc:AlternateContent xmlns:mc="http://schemas.openxmlformats.org/markup-compatibility/2006">
              <mc:Choice xmlns:v="urn:schemas-microsoft-com:vml" Requires="v">
                <p:oleObj spid="_x0000_s29707" name="Visio" r:id="rId3" imgW="4286661" imgH="923713" progId="Visio.Drawing.11">
                  <p:embed/>
                </p:oleObj>
              </mc:Choice>
              <mc:Fallback>
                <p:oleObj name="Visio" r:id="rId3" imgW="4286661" imgH="923713"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438" y="3513138"/>
                        <a:ext cx="7394575"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扩展</a:t>
            </a:r>
            <a:r>
              <a:rPr lang="en-US" altLang="zh-CN" smtClean="0">
                <a:latin typeface="黑体" panose="02010609060101010101" pitchFamily="49" charset="-122"/>
                <a:ea typeface="黑体" panose="02010609060101010101" pitchFamily="49" charset="-122"/>
              </a:rPr>
              <a:t>(extend) </a:t>
            </a:r>
            <a:r>
              <a:rPr lang="zh-CN" altLang="zh-CN" smtClean="0">
                <a:latin typeface="黑体" panose="02010609060101010101" pitchFamily="49" charset="-122"/>
                <a:ea typeface="黑体" panose="02010609060101010101" pitchFamily="49" charset="-122"/>
              </a:rPr>
              <a:t>关系</a:t>
            </a:r>
            <a:endParaRPr lang="zh-CN" altLang="en-US" b="1"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例</a:t>
            </a:r>
            <a:r>
              <a:rPr lang="en-US" altLang="zh-CN" sz="2000" b="1" dirty="0">
                <a:latin typeface="宋体" panose="02010600030101010101" pitchFamily="2" charset="-122"/>
                <a:ea typeface="宋体" panose="02010600030101010101" pitchFamily="2" charset="-122"/>
              </a:rPr>
              <a:t>5.10</a:t>
            </a:r>
            <a:r>
              <a:rPr lang="zh-CN" altLang="zh-CN" sz="2000" b="1" dirty="0">
                <a:latin typeface="宋体" panose="02010600030101010101" pitchFamily="2" charset="-122"/>
                <a:ea typeface="宋体" panose="02010600030101010101" pitchFamily="2" charset="-122"/>
              </a:rPr>
              <a:t>】对于电话业务，可以在基本</a:t>
            </a:r>
            <a:r>
              <a:rPr lang="zh-CN" altLang="zh-CN" sz="2000" b="1" dirty="0" smtClean="0">
                <a:latin typeface="宋体" panose="02010600030101010101" pitchFamily="2" charset="-122"/>
                <a:ea typeface="宋体" panose="02010600030101010101" pitchFamily="2" charset="-122"/>
              </a:rPr>
              <a:t>通话业务</a:t>
            </a:r>
            <a:r>
              <a:rPr lang="zh-CN" altLang="zh-CN" sz="2000" b="1" dirty="0">
                <a:latin typeface="宋体" panose="02010600030101010101" pitchFamily="2" charset="-122"/>
                <a:ea typeface="宋体" panose="02010600030101010101" pitchFamily="2" charset="-122"/>
              </a:rPr>
              <a:t>上扩展出一些增值业务如：呼叫</a:t>
            </a:r>
            <a:r>
              <a:rPr lang="zh-CN" altLang="zh-CN" sz="2000" b="1" dirty="0" smtClean="0">
                <a:latin typeface="宋体" panose="02010600030101010101" pitchFamily="2" charset="-122"/>
                <a:ea typeface="宋体" panose="02010600030101010101" pitchFamily="2" charset="-122"/>
              </a:rPr>
              <a:t>等待和</a:t>
            </a:r>
            <a:r>
              <a:rPr lang="zh-CN" altLang="zh-CN" sz="2000" b="1" dirty="0">
                <a:latin typeface="宋体" panose="02010600030101010101" pitchFamily="2" charset="-122"/>
                <a:ea typeface="宋体" panose="02010600030101010101" pitchFamily="2" charset="-122"/>
              </a:rPr>
              <a:t>呼叫</a:t>
            </a:r>
            <a:r>
              <a:rPr lang="zh-CN" altLang="zh-CN" sz="2000" b="1" dirty="0" smtClean="0">
                <a:latin typeface="宋体" panose="02010600030101010101" pitchFamily="2" charset="-122"/>
                <a:ea typeface="宋体" panose="02010600030101010101" pitchFamily="2" charset="-122"/>
              </a:rPr>
              <a:t>转移。</a:t>
            </a:r>
            <a:r>
              <a:rPr lang="zh-CN" altLang="zh-CN" sz="2000" b="1" dirty="0">
                <a:latin typeface="宋体" panose="02010600030101010101" pitchFamily="2" charset="-122"/>
                <a:ea typeface="宋体" panose="02010600030101010101" pitchFamily="2" charset="-122"/>
              </a:rPr>
              <a:t>我们可以用扩展关系将这些业务的用例模型描述如下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2000"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呼叫</a:t>
            </a:r>
            <a:r>
              <a:rPr lang="zh-CN" altLang="zh-CN" sz="2000" b="1" dirty="0">
                <a:latin typeface="宋体" panose="02010600030101010101" pitchFamily="2" charset="-122"/>
                <a:ea typeface="宋体" panose="02010600030101010101" pitchFamily="2" charset="-122"/>
              </a:rPr>
              <a:t>等待和呼叫转移都是对基本通话用例的扩展，但是这两个用例只有在一定的条件下如应答方正忙或应答方无应答时才会将被扩展用例的事件流嵌入基本通话用例的扩展点，并重用基本通话用例中的事件流。</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
        <p:nvSpPr>
          <p:cNvPr id="30724"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0725"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0726"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0727"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0728"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0729"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30730" name="对象 6"/>
          <p:cNvGraphicFramePr>
            <a:graphicFrameLocks noChangeAspect="1"/>
          </p:cNvGraphicFramePr>
          <p:nvPr/>
        </p:nvGraphicFramePr>
        <p:xfrm>
          <a:off x="1187450" y="2838450"/>
          <a:ext cx="4321175" cy="2106613"/>
        </p:xfrm>
        <a:graphic>
          <a:graphicData uri="http://schemas.openxmlformats.org/presentationml/2006/ole">
            <mc:AlternateContent xmlns:mc="http://schemas.openxmlformats.org/markup-compatibility/2006">
              <mc:Choice xmlns:v="urn:schemas-microsoft-com:vml" Requires="v">
                <p:oleObj spid="_x0000_s30732" name="Visio" r:id="rId3" imgW="4858396" imgH="2371366" progId="Visio.Drawing.11">
                  <p:embed/>
                </p:oleObj>
              </mc:Choice>
              <mc:Fallback>
                <p:oleObj name="Visio" r:id="rId3" imgW="4858396" imgH="2371366"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838450"/>
                        <a:ext cx="4321175"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泛化</a:t>
            </a:r>
            <a:r>
              <a:rPr lang="en-US" altLang="zh-CN" smtClean="0">
                <a:latin typeface="黑体" panose="02010609060101010101" pitchFamily="49" charset="-122"/>
                <a:ea typeface="黑体" panose="02010609060101010101" pitchFamily="49" charset="-122"/>
              </a:rPr>
              <a:t>(generalization)</a:t>
            </a:r>
            <a:r>
              <a:rPr lang="zh-CN" altLang="zh-CN" smtClean="0">
                <a:latin typeface="黑体" panose="02010609060101010101" pitchFamily="49" charset="-122"/>
                <a:ea typeface="黑体" panose="02010609060101010101" pitchFamily="49" charset="-122"/>
              </a:rPr>
              <a:t>关系</a:t>
            </a:r>
            <a:endParaRPr lang="zh-CN" altLang="en-US" b="1" smtClean="0">
              <a:latin typeface="黑体" panose="02010609060101010101" pitchFamily="49" charset="-122"/>
              <a:ea typeface="黑体" panose="02010609060101010101" pitchFamily="49" charset="-122"/>
            </a:endParaRPr>
          </a:p>
        </p:txBody>
      </p:sp>
      <p:sp>
        <p:nvSpPr>
          <p:cNvPr id="31747" name="内容占位符 2"/>
          <p:cNvSpPr>
            <a:spLocks noGrp="1"/>
          </p:cNvSpPr>
          <p:nvPr>
            <p:ph idx="1"/>
          </p:nvPr>
        </p:nvSpPr>
        <p:spPr>
          <a:xfrm>
            <a:off x="428625" y="1214438"/>
            <a:ext cx="8286750" cy="2646362"/>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当多个用例共同拥有一种类似的结构和行为时，可以将此共性抽象出来成为父用例，这些用例作为子用例，这种关系叫做泛化关系。在用例的泛化关系中，子用例是父用例的一种特殊形式，子用例继承了父用例所有的结构、行为和关系，在实际应用中泛化关系很少使用，举例略。</a:t>
            </a:r>
          </a:p>
          <a:p>
            <a:pPr marL="457200" indent="-457200" eaLnBrk="1" hangingPunct="1">
              <a:lnSpc>
                <a:spcPct val="150000"/>
              </a:lnSpc>
              <a:buSzPct val="70000"/>
              <a:buFont typeface="Wingdings" panose="05000000000000000000" pitchFamily="2" charset="2"/>
              <a:buChar char="l"/>
            </a:pPr>
            <a:endParaRPr lang="zh-CN" altLang="zh-CN" sz="2000" b="1" smtClean="0">
              <a:latin typeface="宋体" panose="02010600030101010101" pitchFamily="2" charset="-122"/>
              <a:ea typeface="宋体" panose="02010600030101010101" pitchFamily="2" charset="-122"/>
            </a:endParaRPr>
          </a:p>
        </p:txBody>
      </p:sp>
      <p:sp>
        <p:nvSpPr>
          <p:cNvPr id="31748"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1749"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1750"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1751"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1752"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1753"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175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31755" name="对象 2"/>
          <p:cNvGraphicFramePr>
            <a:graphicFrameLocks noChangeAspect="1"/>
          </p:cNvGraphicFramePr>
          <p:nvPr/>
        </p:nvGraphicFramePr>
        <p:xfrm>
          <a:off x="2484438" y="3690938"/>
          <a:ext cx="4460875" cy="2568575"/>
        </p:xfrm>
        <a:graphic>
          <a:graphicData uri="http://schemas.openxmlformats.org/presentationml/2006/ole">
            <mc:AlternateContent xmlns:mc="http://schemas.openxmlformats.org/markup-compatibility/2006">
              <mc:Choice xmlns:v="urn:schemas-microsoft-com:vml" Requires="v">
                <p:oleObj spid="_x0000_s31757" r:id="rId3" imgW="2575518" imgH="1483695" progId="Visio.Drawing.11">
                  <p:embed/>
                </p:oleObj>
              </mc:Choice>
              <mc:Fallback>
                <p:oleObj r:id="rId3" imgW="2575518" imgH="1483695"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690938"/>
                        <a:ext cx="446087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用例</a:t>
            </a:r>
            <a:endParaRPr lang="zh-CN" altLang="en-US" b="1" smtClean="0">
              <a:latin typeface="黑体" panose="02010609060101010101" pitchFamily="49" charset="-122"/>
              <a:ea typeface="黑体" panose="02010609060101010101" pitchFamily="49" charset="-122"/>
            </a:endParaRPr>
          </a:p>
        </p:txBody>
      </p:sp>
      <p:sp>
        <p:nvSpPr>
          <p:cNvPr id="512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solidFill>
                  <a:srgbClr val="FF0000"/>
                </a:solidFill>
                <a:latin typeface="宋体" panose="02010600030101010101" pitchFamily="2" charset="-122"/>
                <a:ea typeface="宋体" panose="02010600030101010101" pitchFamily="2" charset="-122"/>
              </a:rPr>
              <a:t>用例</a:t>
            </a:r>
            <a:r>
              <a:rPr lang="zh-CN" altLang="zh-CN" sz="2200" b="1" dirty="0" smtClean="0">
                <a:latin typeface="宋体" panose="02010600030101010101" pitchFamily="2" charset="-122"/>
                <a:ea typeface="宋体" panose="02010600030101010101" pitchFamily="2" charset="-122"/>
              </a:rPr>
              <a:t>是用来描述系统的</a:t>
            </a:r>
            <a:r>
              <a:rPr lang="zh-CN" altLang="zh-CN" sz="2200" b="1" dirty="0" smtClean="0">
                <a:solidFill>
                  <a:srgbClr val="FF0000"/>
                </a:solidFill>
                <a:latin typeface="宋体" panose="02010600030101010101" pitchFamily="2" charset="-122"/>
                <a:ea typeface="宋体" panose="02010600030101010101" pitchFamily="2" charset="-122"/>
              </a:rPr>
              <a:t>功能性需求</a:t>
            </a:r>
            <a:r>
              <a:rPr lang="zh-CN" altLang="zh-CN" sz="2200" b="1" dirty="0" smtClean="0">
                <a:latin typeface="宋体" panose="02010600030101010101" pitchFamily="2" charset="-122"/>
                <a:ea typeface="宋体" panose="02010600030101010101" pitchFamily="2" charset="-122"/>
              </a:rPr>
              <a:t>，而不是非功能性需求。</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用例是系统与外部的参与者进行交互的动作序列的说明，包括可选的动作序列和会出现异常的动作序列，也就是说用例用于表示系统所提供的服务。</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在</a:t>
            </a:r>
            <a:r>
              <a:rPr lang="en-US" altLang="zh-CN" sz="2200" b="1" dirty="0" smtClean="0">
                <a:latin typeface="宋体" panose="02010600030101010101" pitchFamily="2" charset="-122"/>
                <a:ea typeface="宋体" panose="02010600030101010101" pitchFamily="2" charset="-122"/>
              </a:rPr>
              <a:t>UML</a:t>
            </a:r>
            <a:r>
              <a:rPr lang="zh-CN" altLang="zh-CN" sz="2200" b="1" dirty="0" smtClean="0">
                <a:latin typeface="宋体" panose="02010600030101010101" pitchFamily="2" charset="-122"/>
                <a:ea typeface="宋体" panose="02010600030101010101" pitchFamily="2" charset="-122"/>
              </a:rPr>
              <a:t>中，</a:t>
            </a:r>
            <a:r>
              <a:rPr lang="zh-CN" altLang="zh-CN" sz="2200" b="1" dirty="0" smtClean="0">
                <a:solidFill>
                  <a:srgbClr val="FF0000"/>
                </a:solidFill>
                <a:latin typeface="宋体" panose="02010600030101010101" pitchFamily="2" charset="-122"/>
                <a:ea typeface="宋体" panose="02010600030101010101" pitchFamily="2" charset="-122"/>
              </a:rPr>
              <a:t>用例是用一个椭圆表示</a:t>
            </a:r>
            <a:r>
              <a:rPr lang="zh-CN" altLang="zh-CN" sz="2200" b="1" dirty="0" smtClean="0">
                <a:latin typeface="宋体" panose="02010600030101010101" pitchFamily="2" charset="-122"/>
                <a:ea typeface="宋体" panose="02010600030101010101" pitchFamily="2" charset="-122"/>
              </a:rPr>
              <a:t>，用例名一般用动宾结构来命名。 </a:t>
            </a:r>
            <a:endParaRPr lang="zh-CN" altLang="en-US" sz="2200" b="1" dirty="0" smtClean="0">
              <a:latin typeface="宋体" panose="02010600030101010101" pitchFamily="2" charset="-122"/>
              <a:ea typeface="宋体" panose="02010600030101010101" pitchFamily="2" charset="-122"/>
            </a:endParaRPr>
          </a:p>
        </p:txBody>
      </p:sp>
      <p:pic>
        <p:nvPicPr>
          <p:cNvPr id="512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38" y="4772025"/>
            <a:ext cx="83359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1238" y="6067425"/>
            <a:ext cx="1935162" cy="369888"/>
          </a:xfrm>
          <a:prstGeom prst="rect">
            <a:avLst/>
          </a:prstGeom>
        </p:spPr>
        <p:txBody>
          <a:bodyPr wrap="none">
            <a:spAutoFit/>
          </a:bodyPr>
          <a:lstStyle/>
          <a:p>
            <a:pPr>
              <a:defRPr/>
            </a:pPr>
            <a:r>
              <a:rPr lang="zh-CN" altLang="zh-CN" dirty="0">
                <a:solidFill>
                  <a:schemeClr val="tx1">
                    <a:lumMod val="10000"/>
                  </a:schemeClr>
                </a:solidFill>
                <a:cs typeface="宋体" panose="02010600030101010101" pitchFamily="2" charset="-122"/>
              </a:rPr>
              <a:t>图</a:t>
            </a:r>
            <a:r>
              <a:rPr lang="en-US" altLang="zh-CN" dirty="0">
                <a:solidFill>
                  <a:schemeClr val="tx1">
                    <a:lumMod val="10000"/>
                  </a:schemeClr>
                </a:solidFill>
                <a:cs typeface="宋体" panose="02010600030101010101" pitchFamily="2" charset="-122"/>
              </a:rPr>
              <a:t>5-1 </a:t>
            </a:r>
            <a:r>
              <a:rPr lang="zh-CN" altLang="zh-CN" dirty="0">
                <a:solidFill>
                  <a:schemeClr val="tx1">
                    <a:lumMod val="10000"/>
                  </a:schemeClr>
                </a:solidFill>
                <a:cs typeface="宋体" panose="02010600030101010101" pitchFamily="2" charset="-122"/>
              </a:rPr>
              <a:t>用例的命名</a:t>
            </a:r>
            <a:endParaRPr lang="zh-CN" altLang="en-US" dirty="0">
              <a:solidFill>
                <a:schemeClr val="tx1">
                  <a:lumMod val="10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描述用例规约</a:t>
            </a:r>
            <a:endParaRPr lang="zh-CN" altLang="en-US" b="1" smtClean="0">
              <a:latin typeface="黑体" panose="02010609060101010101" pitchFamily="49" charset="-122"/>
              <a:ea typeface="黑体" panose="02010609060101010101" pitchFamily="49" charset="-122"/>
            </a:endParaRPr>
          </a:p>
        </p:txBody>
      </p:sp>
      <p:sp>
        <p:nvSpPr>
          <p:cNvPr id="327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由参与者和用例构成的用例图并不是用例模型的全部，用例图在总体上描述了系统所能提供的各种服务，使人对系统的功能有一个总体的认识，用例规约用来描述每一个用例的详细信息。也就是说用例模型是由用例图和用例规约组成的。</a:t>
            </a:r>
          </a:p>
        </p:txBody>
      </p:sp>
      <p:sp>
        <p:nvSpPr>
          <p:cNvPr id="32772"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2773"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2774"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2775"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2776"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2777"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8625" y="142875"/>
            <a:ext cx="8686800" cy="1143000"/>
          </a:xfrm>
        </p:spPr>
        <p:txBody>
          <a:bodyPr/>
          <a:lstStyle/>
          <a:p>
            <a:pPr eaLnBrk="1" hangingPunct="1"/>
            <a:r>
              <a:rPr lang="zh-CN" altLang="zh-CN" dirty="0" smtClean="0">
                <a:latin typeface="黑体" panose="02010609060101010101" pitchFamily="49" charset="-122"/>
                <a:ea typeface="黑体" panose="02010609060101010101" pitchFamily="49" charset="-122"/>
              </a:rPr>
              <a:t>描述</a:t>
            </a:r>
            <a:r>
              <a:rPr lang="zh-CN" altLang="zh-CN" dirty="0" smtClean="0">
                <a:solidFill>
                  <a:srgbClr val="FF0000"/>
                </a:solidFill>
                <a:latin typeface="黑体" panose="02010609060101010101" pitchFamily="49" charset="-122"/>
                <a:ea typeface="黑体" panose="02010609060101010101" pitchFamily="49" charset="-122"/>
              </a:rPr>
              <a:t>用例规约</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3379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en-US" altLang="zh-CN" sz="2000" b="1" smtClean="0">
                <a:latin typeface="宋体" panose="02010600030101010101" pitchFamily="2" charset="-122"/>
                <a:ea typeface="宋体" panose="02010600030101010101" pitchFamily="2" charset="-122"/>
              </a:rPr>
              <a:t>RUP</a:t>
            </a:r>
            <a:r>
              <a:rPr lang="zh-CN" altLang="zh-CN" sz="2000" b="1" smtClean="0">
                <a:latin typeface="宋体" panose="02010600030101010101" pitchFamily="2" charset="-122"/>
                <a:ea typeface="宋体" panose="02010600030101010101" pitchFamily="2" charset="-122"/>
              </a:rPr>
              <a:t>中提供了用例规约的模板，每一个用例的用例规约都应该包含：</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smtClean="0">
                <a:latin typeface="宋体" panose="02010600030101010101" pitchFamily="2" charset="-122"/>
                <a:ea typeface="宋体" panose="02010600030101010101" pitchFamily="2" charset="-122"/>
              </a:rPr>
              <a:t>简要说明</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简要介绍该用例的作用和目的。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smtClean="0">
                <a:latin typeface="宋体" panose="02010600030101010101" pitchFamily="2" charset="-122"/>
                <a:ea typeface="宋体" panose="02010600030101010101" pitchFamily="2" charset="-122"/>
              </a:rPr>
              <a:t>事件流</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包括基本流和备选流，事件流应该表示出所有的场景。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smtClean="0">
                <a:latin typeface="宋体" panose="02010600030101010101" pitchFamily="2" charset="-122"/>
                <a:ea typeface="宋体" panose="02010600030101010101" pitchFamily="2" charset="-122"/>
              </a:rPr>
              <a:t>用例场景</a:t>
            </a:r>
            <a:r>
              <a:rPr lang="en-US" altLang="zh-CN" sz="2000" b="1" smtClean="0">
                <a:latin typeface="宋体" panose="02010600030101010101" pitchFamily="2" charset="-122"/>
                <a:ea typeface="宋体" panose="02010600030101010101" pitchFamily="2" charset="-122"/>
              </a:rPr>
              <a:t> </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包括成功场景和失败场景，场景主要是由基本流和备选流组合而成的。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smtClean="0">
                <a:latin typeface="宋体" panose="02010600030101010101" pitchFamily="2" charset="-122"/>
                <a:ea typeface="宋体" panose="02010600030101010101" pitchFamily="2" charset="-122"/>
              </a:rPr>
              <a:t>特殊需求</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描述与该用例相关的非功能性需求（包括性能、可靠性、可用性和可扩展性等）和设计约束（所使用的操作系统、开发工具等）。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smtClean="0">
                <a:latin typeface="宋体" panose="02010600030101010101" pitchFamily="2" charset="-122"/>
                <a:ea typeface="宋体" panose="02010600030101010101" pitchFamily="2" charset="-122"/>
              </a:rPr>
              <a:t>前置条件</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执行用例之前系统必须所处的状态。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smtClean="0">
                <a:latin typeface="宋体" panose="02010600030101010101" pitchFamily="2" charset="-122"/>
                <a:ea typeface="宋体" panose="02010600030101010101" pitchFamily="2" charset="-122"/>
              </a:rPr>
              <a:t>后置条件</a:t>
            </a:r>
            <a:r>
              <a:rPr lang="zh-CN" altLang="en-US" sz="2000" b="1"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 </a:t>
            </a:r>
            <a:r>
              <a:rPr lang="zh-CN" altLang="zh-CN" sz="2000" b="1" smtClean="0">
                <a:latin typeface="宋体" panose="02010600030101010101" pitchFamily="2" charset="-122"/>
                <a:ea typeface="宋体" panose="02010600030101010101" pitchFamily="2" charset="-122"/>
              </a:rPr>
              <a:t>用例执行完毕后系统可能处于的一组状态。</a:t>
            </a:r>
          </a:p>
        </p:txBody>
      </p:sp>
      <p:sp>
        <p:nvSpPr>
          <p:cNvPr id="33796"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3797"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3798"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3799"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3800"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3801"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基本流</a:t>
            </a:r>
            <a:endParaRPr lang="zh-CN" altLang="en-US" b="1"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latin typeface="宋体" panose="02010600030101010101" pitchFamily="2" charset="-122"/>
                <a:ea typeface="宋体" panose="02010600030101010101" pitchFamily="2" charset="-122"/>
              </a:rPr>
              <a:t>基本</a:t>
            </a:r>
            <a:r>
              <a:rPr lang="zh-CN" altLang="zh-CN" sz="2000" b="1" dirty="0">
                <a:solidFill>
                  <a:srgbClr val="FF0000"/>
                </a:solidFill>
                <a:latin typeface="宋体" panose="02010600030101010101" pitchFamily="2" charset="-122"/>
                <a:ea typeface="宋体" panose="02010600030101010101" pitchFamily="2" charset="-122"/>
              </a:rPr>
              <a:t>流描述的是用例最正常的一种场景</a:t>
            </a:r>
            <a:r>
              <a:rPr lang="zh-CN" altLang="zh-CN" sz="2000" b="1" dirty="0">
                <a:latin typeface="宋体" panose="02010600030101010101" pitchFamily="2" charset="-122"/>
                <a:ea typeface="宋体" panose="02010600030101010101" pitchFamily="2" charset="-122"/>
              </a:rPr>
              <a:t>，系统执行一系列活动步骤来响应参与者提出的服务请求。基本流的描述格式如下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每</a:t>
            </a:r>
            <a:r>
              <a:rPr lang="zh-CN" altLang="zh-CN" sz="2000" b="1" dirty="0">
                <a:latin typeface="宋体" panose="02010600030101010101" pitchFamily="2" charset="-122"/>
                <a:ea typeface="宋体" panose="02010600030101010101" pitchFamily="2" charset="-122"/>
              </a:rPr>
              <a:t>一个步骤都需要用数字编号以清楚地标明步骤的先后顺序</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用</a:t>
            </a:r>
            <a:r>
              <a:rPr lang="zh-CN" altLang="zh-CN" sz="2000" b="1" dirty="0">
                <a:latin typeface="宋体" panose="02010600030101010101" pitchFamily="2" charset="-122"/>
                <a:ea typeface="宋体" panose="02010600030101010101" pitchFamily="2" charset="-122"/>
              </a:rPr>
              <a:t>一句简短的标题来概括每一步骤的主要内容，易于阅读者快速浏览</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17550" indent="-26670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采用</a:t>
            </a:r>
            <a:r>
              <a:rPr lang="zh-CN" altLang="zh-CN" sz="2000" b="1" dirty="0">
                <a:latin typeface="宋体" panose="02010600030101010101" pitchFamily="2" charset="-122"/>
                <a:ea typeface="宋体" panose="02010600030101010101" pitchFamily="2" charset="-122"/>
              </a:rPr>
              <a:t>双向</a:t>
            </a:r>
            <a:r>
              <a:rPr lang="en-US" altLang="zh-CN" sz="2000" b="1" dirty="0">
                <a:latin typeface="宋体" panose="02010600030101010101" pitchFamily="2" charset="-122"/>
                <a:ea typeface="宋体" panose="02010600030101010101" pitchFamily="2" charset="-122"/>
              </a:rPr>
              <a:t>(roundtrip)</a:t>
            </a:r>
            <a:r>
              <a:rPr lang="zh-CN" altLang="zh-CN" sz="2000" b="1" dirty="0">
                <a:latin typeface="宋体" panose="02010600030101010101" pitchFamily="2" charset="-122"/>
                <a:ea typeface="宋体" panose="02010600030101010101" pitchFamily="2" charset="-122"/>
              </a:rPr>
              <a:t>描述法针对每一步骤详细描述参与者和系统之间所发生的交互，以保证描述的完整性。即每一步骤都需要从正反两个方面来描述</a:t>
            </a:r>
            <a:r>
              <a:rPr lang="en-US" altLang="zh-CN" sz="2000" b="1" dirty="0">
                <a:latin typeface="宋体" panose="02010600030101010101" pitchFamily="2" charset="-122"/>
                <a:ea typeface="宋体" panose="02010600030101010101" pitchFamily="2" charset="-122"/>
              </a:rPr>
              <a:t>:(1)</a:t>
            </a:r>
            <a:r>
              <a:rPr lang="zh-CN" altLang="zh-CN" sz="2000" b="1" dirty="0">
                <a:latin typeface="宋体" panose="02010600030101010101" pitchFamily="2" charset="-122"/>
                <a:ea typeface="宋体" panose="02010600030101010101" pitchFamily="2" charset="-122"/>
              </a:rPr>
              <a:t>参与者向系统提交了什么信息；</a:t>
            </a:r>
            <a:r>
              <a:rPr lang="en-US" altLang="zh-CN" sz="2000" b="1" dirty="0">
                <a:latin typeface="宋体" panose="02010600030101010101" pitchFamily="2" charset="-122"/>
                <a:ea typeface="宋体" panose="02010600030101010101" pitchFamily="2" charset="-122"/>
              </a:rPr>
              <a:t>(2)</a:t>
            </a:r>
            <a:r>
              <a:rPr lang="zh-CN" altLang="zh-CN" sz="2000" b="1" dirty="0">
                <a:latin typeface="宋体" panose="02010600030101010101" pitchFamily="2" charset="-122"/>
                <a:ea typeface="宋体" panose="02010600030101010101" pitchFamily="2" charset="-122"/>
              </a:rPr>
              <a:t>对此系统有什么样的响应。</a:t>
            </a:r>
          </a:p>
        </p:txBody>
      </p:sp>
      <p:sp>
        <p:nvSpPr>
          <p:cNvPr id="34820"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4821"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4822"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4823"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4824"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4825"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备选流 </a:t>
            </a:r>
            <a:endParaRPr lang="zh-CN" altLang="en-US" b="1"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latin typeface="宋体" panose="02010600030101010101" pitchFamily="2" charset="-122"/>
                <a:ea typeface="宋体" panose="02010600030101010101" pitchFamily="2" charset="-122"/>
              </a:rPr>
              <a:t>备选</a:t>
            </a:r>
            <a:r>
              <a:rPr lang="zh-CN" altLang="zh-CN" sz="2000" b="1" dirty="0">
                <a:solidFill>
                  <a:srgbClr val="FF0000"/>
                </a:solidFill>
                <a:latin typeface="宋体" panose="02010600030101010101" pitchFamily="2" charset="-122"/>
                <a:ea typeface="宋体" panose="02010600030101010101" pitchFamily="2" charset="-122"/>
              </a:rPr>
              <a:t>流负责描述用例执行过程中的异常情况</a:t>
            </a:r>
            <a:r>
              <a:rPr lang="zh-CN" altLang="zh-CN" sz="2000" b="1" dirty="0">
                <a:latin typeface="宋体" panose="02010600030101010101" pitchFamily="2" charset="-122"/>
                <a:ea typeface="宋体" panose="02010600030101010101" pitchFamily="2" charset="-122"/>
              </a:rPr>
              <a:t>，备选流和基本流的组合应该能够覆盖该用例所有可能发生的场景。在描述备选流时，应该包括以下几个要素</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1688" indent="-3508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起点</a:t>
            </a:r>
            <a:r>
              <a:rPr lang="zh-CN" altLang="zh-CN" sz="2000" b="1" dirty="0">
                <a:latin typeface="宋体" panose="02010600030101010101" pitchFamily="2" charset="-122"/>
                <a:ea typeface="宋体" panose="02010600030101010101" pitchFamily="2" charset="-122"/>
              </a:rPr>
              <a:t>：该备选流从事件流的哪一步开始</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1688" indent="-3508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条件</a:t>
            </a:r>
            <a:r>
              <a:rPr lang="zh-CN" altLang="zh-CN" sz="2000" b="1" dirty="0">
                <a:latin typeface="宋体" panose="02010600030101010101" pitchFamily="2" charset="-122"/>
                <a:ea typeface="宋体" panose="02010600030101010101" pitchFamily="2" charset="-122"/>
              </a:rPr>
              <a:t>：在什么条件下会触发该备选流</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1688" indent="-3508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动作</a:t>
            </a:r>
            <a:r>
              <a:rPr lang="zh-CN" altLang="zh-CN" sz="2000" b="1" dirty="0">
                <a:latin typeface="宋体" panose="02010600030101010101" pitchFamily="2" charset="-122"/>
                <a:ea typeface="宋体" panose="02010600030101010101" pitchFamily="2" charset="-122"/>
              </a:rPr>
              <a:t>：系统在该备选流下会采取哪些动作</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1688" indent="-3508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恢复</a:t>
            </a:r>
            <a:r>
              <a:rPr lang="zh-CN" altLang="zh-CN" sz="2000" b="1" dirty="0">
                <a:latin typeface="宋体" panose="02010600030101010101" pitchFamily="2" charset="-122"/>
                <a:ea typeface="宋体" panose="02010600030101010101" pitchFamily="2" charset="-122"/>
              </a:rPr>
              <a:t>：该备选流结束之后，该用例应如何继续执行</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备选</a:t>
            </a:r>
            <a:r>
              <a:rPr lang="zh-CN" altLang="zh-CN" sz="2000" b="1" dirty="0">
                <a:latin typeface="宋体" panose="02010600030101010101" pitchFamily="2" charset="-122"/>
                <a:ea typeface="宋体" panose="02010600030101010101" pitchFamily="2" charset="-122"/>
              </a:rPr>
              <a:t>流的描述格式可以与基本流的格式一致，也需要编号并以标题概述其内容，编号前可以加以字母前缀</a:t>
            </a:r>
            <a:r>
              <a:rPr lang="en-US" altLang="zh-CN" sz="2000" b="1" dirty="0">
                <a:latin typeface="宋体" panose="02010600030101010101" pitchFamily="2" charset="-122"/>
                <a:ea typeface="宋体" panose="02010600030101010101" pitchFamily="2" charset="-122"/>
              </a:rPr>
              <a:t>A(Alternative)</a:t>
            </a:r>
            <a:r>
              <a:rPr lang="zh-CN" altLang="zh-CN" sz="2000" b="1" dirty="0">
                <a:latin typeface="宋体" panose="02010600030101010101" pitchFamily="2" charset="-122"/>
                <a:ea typeface="宋体" panose="02010600030101010101" pitchFamily="2" charset="-122"/>
              </a:rPr>
              <a:t>以示与基本流步骤相区别。</a:t>
            </a:r>
          </a:p>
        </p:txBody>
      </p:sp>
      <p:sp>
        <p:nvSpPr>
          <p:cNvPr id="35844"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5845"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5846"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5847"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5848"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5849"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用例场景  </a:t>
            </a:r>
            <a:endParaRPr lang="zh-CN" altLang="en-US" b="1" smtClean="0">
              <a:latin typeface="黑体" panose="02010609060101010101" pitchFamily="49" charset="-122"/>
              <a:ea typeface="黑体" panose="02010609060101010101" pitchFamily="49" charset="-122"/>
            </a:endParaRPr>
          </a:p>
        </p:txBody>
      </p:sp>
      <p:sp>
        <p:nvSpPr>
          <p:cNvPr id="3686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用例场景是</a:t>
            </a:r>
            <a:r>
              <a:rPr lang="zh-CN" altLang="zh-CN" sz="2000" b="1" dirty="0" smtClean="0">
                <a:solidFill>
                  <a:srgbClr val="FF0000"/>
                </a:solidFill>
                <a:latin typeface="宋体" panose="02010600030101010101" pitchFamily="2" charset="-122"/>
                <a:ea typeface="宋体" panose="02010600030101010101" pitchFamily="2" charset="-122"/>
              </a:rPr>
              <a:t>用例的实例</a:t>
            </a:r>
            <a:r>
              <a:rPr lang="zh-CN" altLang="zh-CN" sz="2000" b="1" dirty="0" smtClean="0">
                <a:latin typeface="宋体" panose="02010600030101010101" pitchFamily="2" charset="-122"/>
                <a:ea typeface="宋体" panose="02010600030101010101" pitchFamily="2" charset="-122"/>
              </a:rPr>
              <a:t>，也就是说用例在实际执行的时候会有很多的不同情况发生</a:t>
            </a:r>
            <a:r>
              <a:rPr lang="en-US" altLang="zh-CN" sz="2000" b="1" dirty="0" smtClean="0">
                <a:latin typeface="宋体" panose="02010600030101010101" pitchFamily="2" charset="-122"/>
                <a:ea typeface="宋体" panose="02010600030101010101" pitchFamily="2" charset="-122"/>
              </a:rPr>
              <a:t>.</a:t>
            </a: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在描述用例的时候要覆盖所有的用例场景，否则就有可能导致需求的遗漏。</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用例场景的用例规约描述由基本流和备选流的组合来表示。</a:t>
            </a:r>
          </a:p>
        </p:txBody>
      </p:sp>
      <p:sp>
        <p:nvSpPr>
          <p:cNvPr id="36868"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6869"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6870"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6871"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6872"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6873"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特殊需求</a:t>
            </a:r>
            <a:endParaRPr lang="zh-CN" altLang="en-US" smtClean="0">
              <a:latin typeface="黑体" panose="02010609060101010101" pitchFamily="49" charset="-122"/>
              <a:ea typeface="黑体" panose="02010609060101010101" pitchFamily="49" charset="-122"/>
            </a:endParaRPr>
          </a:p>
        </p:txBody>
      </p:sp>
      <p:sp>
        <p:nvSpPr>
          <p:cNvPr id="3789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solidFill>
                  <a:srgbClr val="FF0000"/>
                </a:solidFill>
                <a:latin typeface="宋体" panose="02010600030101010101" pitchFamily="2" charset="-122"/>
                <a:ea typeface="宋体" panose="02010600030101010101" pitchFamily="2" charset="-122"/>
              </a:rPr>
              <a:t>特殊需求通常是非功能性需求</a:t>
            </a:r>
            <a:r>
              <a:rPr lang="zh-CN" altLang="zh-CN" sz="2000" b="1" dirty="0" smtClean="0">
                <a:latin typeface="宋体" panose="02010600030101010101" pitchFamily="2" charset="-122"/>
                <a:ea typeface="宋体" panose="02010600030101010101" pitchFamily="2" charset="-122"/>
              </a:rPr>
              <a:t>，它</a:t>
            </a:r>
            <a:r>
              <a:rPr lang="zh-CN" altLang="zh-CN" sz="2000" b="1" dirty="0" smtClean="0">
                <a:solidFill>
                  <a:srgbClr val="FF0000"/>
                </a:solidFill>
                <a:latin typeface="宋体" panose="02010600030101010101" pitchFamily="2" charset="-122"/>
                <a:ea typeface="宋体" panose="02010600030101010101" pitchFamily="2" charset="-122"/>
              </a:rPr>
              <a:t>为一个用例所专有</a:t>
            </a:r>
            <a:r>
              <a:rPr lang="zh-CN" altLang="zh-CN" sz="2000" b="1" dirty="0" smtClean="0">
                <a:latin typeface="宋体" panose="02010600030101010101" pitchFamily="2" charset="-122"/>
                <a:ea typeface="宋体" panose="02010600030101010101" pitchFamily="2" charset="-122"/>
              </a:rPr>
              <a:t>，但不适合在用例的事件流文本中进行说明。</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特殊需求的例子包括法律或法规方面的需求、应用程序标准和所构建系统的质量属性（包括可用性、可靠性、性能或支持性需求等）。此外，其他一些设计约束，如操作系统及环境、兼容性需求等，也可以在此节中记录。</a:t>
            </a:r>
          </a:p>
          <a:p>
            <a:pPr marL="457200" indent="-457200" eaLnBrk="1" hangingPunct="1">
              <a:lnSpc>
                <a:spcPct val="150000"/>
              </a:lnSpc>
              <a:buSzPct val="70000"/>
              <a:buFont typeface="Wingdings" panose="05000000000000000000" pitchFamily="2" charset="2"/>
              <a:buChar char="l"/>
            </a:pPr>
            <a:endParaRPr lang="zh-CN" altLang="zh-CN" sz="2000" b="1" dirty="0" smtClean="0">
              <a:latin typeface="宋体" panose="02010600030101010101" pitchFamily="2" charset="-122"/>
              <a:ea typeface="宋体" panose="02010600030101010101" pitchFamily="2" charset="-122"/>
            </a:endParaRPr>
          </a:p>
        </p:txBody>
      </p:sp>
      <p:sp>
        <p:nvSpPr>
          <p:cNvPr id="37892"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7893"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7895"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7896"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7897"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例如：</a:t>
            </a:r>
            <a:r>
              <a:rPr lang="en-US" altLang="zh-CN" smtClean="0">
                <a:latin typeface="黑体" panose="02010609060101010101" pitchFamily="49" charset="-122"/>
                <a:ea typeface="黑体" panose="02010609060101010101" pitchFamily="49" charset="-122"/>
              </a:rPr>
              <a:t>ATM</a:t>
            </a:r>
            <a:r>
              <a:rPr lang="zh-CN" altLang="en-US" smtClean="0">
                <a:latin typeface="黑体" panose="02010609060101010101" pitchFamily="49" charset="-122"/>
                <a:ea typeface="黑体" panose="02010609060101010101" pitchFamily="49" charset="-122"/>
              </a:rPr>
              <a:t>用例模型</a:t>
            </a:r>
          </a:p>
        </p:txBody>
      </p:sp>
      <p:sp>
        <p:nvSpPr>
          <p:cNvPr id="38915" name="内容占位符 2"/>
          <p:cNvSpPr>
            <a:spLocks noGrp="1"/>
          </p:cNvSpPr>
          <p:nvPr>
            <p:ph idx="1"/>
          </p:nvPr>
        </p:nvSpPr>
        <p:spPr>
          <a:xfrm>
            <a:off x="428625" y="1214438"/>
            <a:ext cx="4864100" cy="4375150"/>
          </a:xfrm>
        </p:spPr>
        <p:txBody>
          <a:bodyPr/>
          <a:lstStyle/>
          <a:p>
            <a:pPr marL="457200" indent="-457200" eaLnBrk="1" hangingPunct="1">
              <a:lnSpc>
                <a:spcPct val="150000"/>
              </a:lnSpc>
              <a:buSzPct val="70000"/>
              <a:buFont typeface="Wingdings" panose="05000000000000000000" pitchFamily="2" charset="2"/>
              <a:buChar char="l"/>
            </a:pPr>
            <a:r>
              <a:rPr lang="en-US" altLang="zh-CN" sz="2000" b="1" smtClean="0">
                <a:latin typeface="宋体" panose="02010600030101010101" pitchFamily="2" charset="-122"/>
                <a:ea typeface="宋体" panose="02010600030101010101" pitchFamily="2" charset="-122"/>
              </a:rPr>
              <a:t>ATM</a:t>
            </a:r>
            <a:r>
              <a:rPr lang="zh-CN" altLang="en-US" sz="2000" b="1" smtClean="0">
                <a:latin typeface="宋体" panose="02010600030101010101" pitchFamily="2" charset="-122"/>
                <a:ea typeface="宋体" panose="02010600030101010101" pitchFamily="2" charset="-122"/>
              </a:rPr>
              <a:t>用例图</a:t>
            </a:r>
            <a:endParaRPr lang="zh-CN" altLang="zh-CN" sz="2000" b="1" smtClean="0">
              <a:latin typeface="宋体" panose="02010600030101010101" pitchFamily="2" charset="-122"/>
              <a:ea typeface="宋体" panose="02010600030101010101" pitchFamily="2" charset="-122"/>
            </a:endParaRPr>
          </a:p>
        </p:txBody>
      </p:sp>
      <p:sp>
        <p:nvSpPr>
          <p:cNvPr id="38916"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8917"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8918"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8919"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8920"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pic>
        <p:nvPicPr>
          <p:cNvPr id="38921"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00" y="1341438"/>
            <a:ext cx="564515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例如：</a:t>
            </a:r>
            <a:r>
              <a:rPr lang="en-US" altLang="zh-CN" smtClean="0">
                <a:latin typeface="黑体" panose="02010609060101010101" pitchFamily="49" charset="-122"/>
                <a:ea typeface="黑体" panose="02010609060101010101" pitchFamily="49" charset="-122"/>
              </a:rPr>
              <a:t>ATM</a:t>
            </a:r>
            <a:r>
              <a:rPr lang="zh-CN" altLang="en-US" smtClean="0">
                <a:latin typeface="黑体" panose="02010609060101010101" pitchFamily="49" charset="-122"/>
                <a:ea typeface="黑体" panose="02010609060101010101" pitchFamily="49" charset="-122"/>
              </a:rPr>
              <a:t>用例模型</a:t>
            </a:r>
          </a:p>
        </p:txBody>
      </p:sp>
      <p:sp>
        <p:nvSpPr>
          <p:cNvPr id="39939" name="内容占位符 2"/>
          <p:cNvSpPr>
            <a:spLocks noGrp="1"/>
          </p:cNvSpPr>
          <p:nvPr>
            <p:ph idx="1"/>
          </p:nvPr>
        </p:nvSpPr>
        <p:spPr>
          <a:xfrm>
            <a:off x="428625" y="1214438"/>
            <a:ext cx="8286750" cy="942975"/>
          </a:xfrm>
        </p:spPr>
        <p:txBody>
          <a:bodyPr/>
          <a:lstStyle/>
          <a:p>
            <a:pPr marL="457200" indent="-457200" eaLnBrk="1" hangingPunct="1">
              <a:lnSpc>
                <a:spcPct val="150000"/>
              </a:lnSpc>
              <a:buSzPct val="70000"/>
              <a:buFont typeface="Wingdings" panose="05000000000000000000" pitchFamily="2" charset="2"/>
              <a:buChar char="l"/>
            </a:pPr>
            <a:r>
              <a:rPr lang="en-US" altLang="zh-CN" sz="2000" b="1" dirty="0" smtClean="0">
                <a:ea typeface="宋体" panose="02010600030101010101" pitchFamily="2" charset="-122"/>
              </a:rPr>
              <a:t>ATM</a:t>
            </a:r>
            <a:r>
              <a:rPr lang="zh-CN" altLang="zh-CN" sz="2000" b="1" dirty="0" smtClean="0">
                <a:ea typeface="宋体" panose="02010600030101010101" pitchFamily="2" charset="-122"/>
              </a:rPr>
              <a:t>取款</a:t>
            </a:r>
            <a:r>
              <a:rPr lang="zh-CN" altLang="zh-CN" sz="2000" b="1" dirty="0" smtClean="0">
                <a:solidFill>
                  <a:srgbClr val="FF0000"/>
                </a:solidFill>
                <a:ea typeface="宋体" panose="02010600030101010101" pitchFamily="2" charset="-122"/>
              </a:rPr>
              <a:t>用例规约</a:t>
            </a:r>
            <a:endParaRPr lang="zh-CN" altLang="zh-CN" sz="2000" b="1" dirty="0" smtClean="0">
              <a:solidFill>
                <a:srgbClr val="FF0000"/>
              </a:solidFill>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000" b="1" dirty="0" smtClean="0">
              <a:latin typeface="宋体" panose="02010600030101010101" pitchFamily="2" charset="-122"/>
              <a:ea typeface="宋体" panose="02010600030101010101" pitchFamily="2" charset="-122"/>
            </a:endParaRPr>
          </a:p>
        </p:txBody>
      </p:sp>
      <p:sp>
        <p:nvSpPr>
          <p:cNvPr id="39940"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9941"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9942"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9943"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39944"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aphicFrame>
        <p:nvGraphicFramePr>
          <p:cNvPr id="2" name="表格 1"/>
          <p:cNvGraphicFramePr>
            <a:graphicFrameLocks noGrp="1"/>
          </p:cNvGraphicFramePr>
          <p:nvPr/>
        </p:nvGraphicFramePr>
        <p:xfrm>
          <a:off x="3492500" y="1196975"/>
          <a:ext cx="4513263" cy="5545140"/>
        </p:xfrm>
        <a:graphic>
          <a:graphicData uri="http://schemas.openxmlformats.org/drawingml/2006/table">
            <a:tbl>
              <a:tblPr firstRow="1" firstCol="1" bandRow="1">
                <a:tableStyleId>{5C22544A-7EE6-4342-B048-85BDC9FD1C3A}</a:tableStyleId>
              </a:tblPr>
              <a:tblGrid>
                <a:gridCol w="732968"/>
                <a:gridCol w="3780295"/>
              </a:tblGrid>
              <a:tr h="113167">
                <a:tc>
                  <a:txBody>
                    <a:bodyPr/>
                    <a:lstStyle/>
                    <a:p>
                      <a:pPr algn="just">
                        <a:spcAft>
                          <a:spcPts val="0"/>
                        </a:spcAft>
                      </a:pPr>
                      <a:r>
                        <a:rPr lang="zh-CN" sz="600" kern="100">
                          <a:effectLst/>
                        </a:rPr>
                        <a:t>用例名称</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en-US" sz="600" kern="100">
                          <a:effectLst/>
                        </a:rPr>
                        <a:t>ATM</a:t>
                      </a:r>
                      <a:r>
                        <a:rPr lang="zh-CN" sz="600" kern="100">
                          <a:effectLst/>
                        </a:rPr>
                        <a:t>取款</a:t>
                      </a:r>
                      <a:endParaRPr lang="zh-CN" sz="600" kern="100">
                        <a:effectLst/>
                        <a:latin typeface="Calibri"/>
                        <a:ea typeface="宋体"/>
                        <a:cs typeface="Times New Roman"/>
                      </a:endParaRPr>
                    </a:p>
                  </a:txBody>
                  <a:tcPr marL="39578" marR="39578" marT="0" marB="0"/>
                </a:tc>
              </a:tr>
              <a:tr h="113167">
                <a:tc>
                  <a:txBody>
                    <a:bodyPr/>
                    <a:lstStyle/>
                    <a:p>
                      <a:pPr algn="just">
                        <a:spcAft>
                          <a:spcPts val="0"/>
                        </a:spcAft>
                      </a:pPr>
                      <a:r>
                        <a:rPr lang="zh-CN" sz="600" kern="100">
                          <a:effectLst/>
                        </a:rPr>
                        <a:t>描述</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zh-CN" sz="600" kern="100">
                          <a:effectLst/>
                        </a:rPr>
                        <a:t>客户持银行卡（本行或其他行）从</a:t>
                      </a:r>
                      <a:r>
                        <a:rPr lang="en-US" sz="600" kern="100">
                          <a:effectLst/>
                        </a:rPr>
                        <a:t>ATM</a:t>
                      </a:r>
                      <a:r>
                        <a:rPr lang="zh-CN" sz="600" kern="100">
                          <a:effectLst/>
                        </a:rPr>
                        <a:t>提取现金</a:t>
                      </a:r>
                      <a:endParaRPr lang="zh-CN" sz="600" kern="100">
                        <a:effectLst/>
                        <a:latin typeface="Calibri"/>
                        <a:ea typeface="宋体"/>
                        <a:cs typeface="Times New Roman"/>
                      </a:endParaRPr>
                    </a:p>
                  </a:txBody>
                  <a:tcPr marL="39578" marR="39578" marT="0" marB="0"/>
                </a:tc>
              </a:tr>
              <a:tr h="113167">
                <a:tc>
                  <a:txBody>
                    <a:bodyPr/>
                    <a:lstStyle/>
                    <a:p>
                      <a:pPr algn="just">
                        <a:spcAft>
                          <a:spcPts val="0"/>
                        </a:spcAft>
                      </a:pPr>
                      <a:r>
                        <a:rPr lang="en-US" sz="600" kern="100">
                          <a:effectLst/>
                        </a:rPr>
                        <a:t>actors</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zh-CN" sz="600" kern="100">
                          <a:effectLst/>
                        </a:rPr>
                        <a:t>客户和银行主机</a:t>
                      </a:r>
                      <a:endParaRPr lang="zh-CN" sz="600" kern="100">
                        <a:effectLst/>
                        <a:latin typeface="Calibri"/>
                        <a:ea typeface="宋体"/>
                        <a:cs typeface="Times New Roman"/>
                      </a:endParaRPr>
                    </a:p>
                  </a:txBody>
                  <a:tcPr marL="39578" marR="39578" marT="0" marB="0"/>
                </a:tc>
              </a:tr>
              <a:tr h="113167">
                <a:tc>
                  <a:txBody>
                    <a:bodyPr/>
                    <a:lstStyle/>
                    <a:p>
                      <a:pPr algn="just">
                        <a:spcAft>
                          <a:spcPts val="0"/>
                        </a:spcAft>
                      </a:pPr>
                      <a:r>
                        <a:rPr lang="zh-CN" sz="600" kern="100">
                          <a:effectLst/>
                        </a:rPr>
                        <a:t>前置条件</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zh-CN" sz="600" kern="100">
                          <a:effectLst/>
                        </a:rPr>
                        <a:t>无</a:t>
                      </a:r>
                      <a:endParaRPr lang="zh-CN" sz="600" kern="100">
                        <a:effectLst/>
                        <a:latin typeface="Calibri"/>
                        <a:ea typeface="宋体"/>
                        <a:cs typeface="Times New Roman"/>
                      </a:endParaRPr>
                    </a:p>
                  </a:txBody>
                  <a:tcPr marL="39578" marR="39578" marT="0" marB="0"/>
                </a:tc>
              </a:tr>
              <a:tr h="1471158">
                <a:tc>
                  <a:txBody>
                    <a:bodyPr/>
                    <a:lstStyle/>
                    <a:p>
                      <a:pPr algn="just">
                        <a:spcAft>
                          <a:spcPts val="0"/>
                        </a:spcAft>
                      </a:pPr>
                      <a:r>
                        <a:rPr lang="zh-CN" sz="600" kern="100">
                          <a:effectLst/>
                        </a:rPr>
                        <a:t>基本流</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en-US" sz="600" kern="100">
                          <a:effectLst/>
                        </a:rPr>
                        <a:t>1. </a:t>
                      </a:r>
                      <a:r>
                        <a:rPr lang="zh-CN" sz="600" kern="100">
                          <a:effectLst/>
                        </a:rPr>
                        <a:t>客户插入银行卡。</a:t>
                      </a:r>
                      <a:r>
                        <a:rPr lang="en-US" sz="600" kern="100">
                          <a:effectLst/>
                        </a:rPr>
                        <a:t> </a:t>
                      </a:r>
                      <a:endParaRPr lang="zh-CN" sz="600" kern="100">
                        <a:effectLst/>
                      </a:endParaRPr>
                    </a:p>
                    <a:p>
                      <a:pPr algn="just">
                        <a:spcAft>
                          <a:spcPts val="0"/>
                        </a:spcAft>
                      </a:pPr>
                      <a:r>
                        <a:rPr lang="en-US" sz="600" kern="100">
                          <a:effectLst/>
                        </a:rPr>
                        <a:t>2. ATM</a:t>
                      </a:r>
                      <a:r>
                        <a:rPr lang="zh-CN" sz="600" kern="100">
                          <a:effectLst/>
                        </a:rPr>
                        <a:t>从银行卡读入卡号（含银行标识和账号），验证卡的有效性。</a:t>
                      </a:r>
                    </a:p>
                    <a:p>
                      <a:pPr algn="just">
                        <a:spcAft>
                          <a:spcPts val="0"/>
                        </a:spcAft>
                      </a:pPr>
                      <a:r>
                        <a:rPr lang="en-US" sz="600" kern="100">
                          <a:effectLst/>
                        </a:rPr>
                        <a:t>3. </a:t>
                      </a:r>
                      <a:r>
                        <a:rPr lang="zh-CN" sz="600" kern="100">
                          <a:effectLst/>
                        </a:rPr>
                        <a:t>客户输入密码。</a:t>
                      </a:r>
                      <a:r>
                        <a:rPr lang="en-US" sz="600" kern="100">
                          <a:effectLst/>
                        </a:rPr>
                        <a:t> </a:t>
                      </a:r>
                      <a:endParaRPr lang="zh-CN" sz="600" kern="100">
                        <a:effectLst/>
                      </a:endParaRPr>
                    </a:p>
                    <a:p>
                      <a:pPr algn="just">
                        <a:spcAft>
                          <a:spcPts val="0"/>
                        </a:spcAft>
                      </a:pPr>
                      <a:r>
                        <a:rPr lang="en-US" sz="600" kern="100">
                          <a:effectLst/>
                        </a:rPr>
                        <a:t>4. ATM</a:t>
                      </a:r>
                      <a:r>
                        <a:rPr lang="zh-CN" sz="600" kern="100">
                          <a:effectLst/>
                        </a:rPr>
                        <a:t>验证帐号和密码。</a:t>
                      </a:r>
                      <a:r>
                        <a:rPr lang="en-US" sz="600" kern="100">
                          <a:effectLst/>
                        </a:rPr>
                        <a:t> </a:t>
                      </a:r>
                      <a:endParaRPr lang="zh-CN" sz="600" kern="100">
                        <a:effectLst/>
                      </a:endParaRPr>
                    </a:p>
                    <a:p>
                      <a:pPr algn="just">
                        <a:spcAft>
                          <a:spcPts val="0"/>
                        </a:spcAft>
                      </a:pPr>
                      <a:r>
                        <a:rPr lang="en-US" sz="600" kern="100">
                          <a:effectLst/>
                        </a:rPr>
                        <a:t>5. ATM</a:t>
                      </a:r>
                      <a:r>
                        <a:rPr lang="zh-CN" sz="600" kern="100">
                          <a:effectLst/>
                        </a:rPr>
                        <a:t>显示包括取款在内的服务功能，客户选择“取款”。</a:t>
                      </a:r>
                      <a:r>
                        <a:rPr lang="en-US" sz="600" kern="100">
                          <a:effectLst/>
                        </a:rPr>
                        <a:t> </a:t>
                      </a:r>
                      <a:endParaRPr lang="zh-CN" sz="600" kern="100">
                        <a:effectLst/>
                      </a:endParaRPr>
                    </a:p>
                    <a:p>
                      <a:pPr algn="just">
                        <a:spcAft>
                          <a:spcPts val="0"/>
                        </a:spcAft>
                      </a:pPr>
                      <a:r>
                        <a:rPr lang="en-US" sz="600" kern="100">
                          <a:effectLst/>
                        </a:rPr>
                        <a:t>6. </a:t>
                      </a:r>
                      <a:r>
                        <a:rPr lang="zh-CN" sz="600" kern="100">
                          <a:effectLst/>
                        </a:rPr>
                        <a:t>输入取款额：客户输入数量为</a:t>
                      </a:r>
                      <a:r>
                        <a:rPr lang="en-US" sz="600" kern="100">
                          <a:effectLst/>
                        </a:rPr>
                        <a:t>50</a:t>
                      </a:r>
                      <a:r>
                        <a:rPr lang="zh-CN" sz="600" kern="100">
                          <a:effectLst/>
                        </a:rPr>
                        <a:t>元的倍数的取款额。</a:t>
                      </a:r>
                      <a:r>
                        <a:rPr lang="en-US" sz="600" kern="100">
                          <a:effectLst/>
                        </a:rPr>
                        <a:t> </a:t>
                      </a:r>
                      <a:endParaRPr lang="zh-CN" sz="600" kern="100">
                        <a:effectLst/>
                      </a:endParaRPr>
                    </a:p>
                    <a:p>
                      <a:pPr algn="just">
                        <a:spcAft>
                          <a:spcPts val="0"/>
                        </a:spcAft>
                      </a:pPr>
                      <a:r>
                        <a:rPr lang="en-US" sz="600" kern="100">
                          <a:effectLst/>
                        </a:rPr>
                        <a:t>7. ATM</a:t>
                      </a:r>
                      <a:r>
                        <a:rPr lang="zh-CN" sz="600" kern="100">
                          <a:effectLst/>
                        </a:rPr>
                        <a:t>向银行主机通知卡号、密码、账号和取款额，获得含有最新余额的取款成功确认信息。</a:t>
                      </a:r>
                    </a:p>
                    <a:p>
                      <a:pPr algn="just">
                        <a:spcAft>
                          <a:spcPts val="0"/>
                        </a:spcAft>
                      </a:pPr>
                      <a:r>
                        <a:rPr lang="en-US" sz="600" kern="100">
                          <a:effectLst/>
                        </a:rPr>
                        <a:t>8. ATM</a:t>
                      </a:r>
                      <a:r>
                        <a:rPr lang="zh-CN" sz="600" kern="100">
                          <a:effectLst/>
                        </a:rPr>
                        <a:t>打印并吐出凭条。</a:t>
                      </a:r>
                      <a:r>
                        <a:rPr lang="en-US" sz="600" kern="100">
                          <a:effectLst/>
                        </a:rPr>
                        <a:t> </a:t>
                      </a:r>
                      <a:endParaRPr lang="zh-CN" sz="600" kern="100">
                        <a:effectLst/>
                      </a:endParaRPr>
                    </a:p>
                    <a:p>
                      <a:pPr algn="just">
                        <a:spcAft>
                          <a:spcPts val="0"/>
                        </a:spcAft>
                      </a:pPr>
                      <a:r>
                        <a:rPr lang="en-US" sz="600" kern="100">
                          <a:effectLst/>
                        </a:rPr>
                        <a:t>9. ATM</a:t>
                      </a:r>
                      <a:r>
                        <a:rPr lang="zh-CN" sz="600" kern="100">
                          <a:effectLst/>
                        </a:rPr>
                        <a:t>清点并吐出现金，记录取款成功。</a:t>
                      </a:r>
                    </a:p>
                    <a:p>
                      <a:pPr algn="just">
                        <a:spcAft>
                          <a:spcPts val="0"/>
                        </a:spcAft>
                      </a:pPr>
                      <a:r>
                        <a:rPr lang="en-US" sz="600" kern="100">
                          <a:effectLst/>
                        </a:rPr>
                        <a:t>10. ATM</a:t>
                      </a:r>
                      <a:r>
                        <a:rPr lang="zh-CN" sz="600" kern="100">
                          <a:effectLst/>
                        </a:rPr>
                        <a:t>询问客户是否继续服务。</a:t>
                      </a:r>
                      <a:r>
                        <a:rPr lang="en-US" sz="600" kern="100">
                          <a:effectLst/>
                        </a:rPr>
                        <a:t> </a:t>
                      </a:r>
                      <a:endParaRPr lang="zh-CN" sz="600" kern="100">
                        <a:effectLst/>
                      </a:endParaRPr>
                    </a:p>
                    <a:p>
                      <a:pPr algn="just">
                        <a:spcAft>
                          <a:spcPts val="0"/>
                        </a:spcAft>
                      </a:pPr>
                      <a:r>
                        <a:rPr lang="en-US" sz="600" kern="100">
                          <a:effectLst/>
                        </a:rPr>
                        <a:t>11. </a:t>
                      </a:r>
                      <a:r>
                        <a:rPr lang="zh-CN" sz="600" kern="100">
                          <a:effectLst/>
                        </a:rPr>
                        <a:t>客户选择否，</a:t>
                      </a:r>
                      <a:r>
                        <a:rPr lang="en-US" sz="600" kern="100">
                          <a:effectLst/>
                        </a:rPr>
                        <a:t>ATM</a:t>
                      </a:r>
                      <a:r>
                        <a:rPr lang="zh-CN" sz="600" kern="100">
                          <a:effectLst/>
                        </a:rPr>
                        <a:t>吐出银行卡，结束用例，否则回到步骤</a:t>
                      </a:r>
                      <a:r>
                        <a:rPr lang="en-US" sz="600" kern="100">
                          <a:effectLst/>
                        </a:rPr>
                        <a:t>5</a:t>
                      </a:r>
                      <a:r>
                        <a:rPr lang="zh-CN" sz="600" kern="100">
                          <a:effectLst/>
                        </a:rPr>
                        <a:t>。</a:t>
                      </a:r>
                    </a:p>
                    <a:p>
                      <a:pPr algn="just">
                        <a:spcAft>
                          <a:spcPts val="0"/>
                        </a:spcAft>
                      </a:pPr>
                      <a:r>
                        <a:rPr lang="en-US" sz="600" kern="100">
                          <a:effectLst/>
                        </a:rPr>
                        <a:t> [</a:t>
                      </a:r>
                      <a:r>
                        <a:rPr lang="zh-CN" sz="600" kern="100">
                          <a:effectLst/>
                        </a:rPr>
                        <a:t>用例结束</a:t>
                      </a:r>
                      <a:r>
                        <a:rPr lang="en-US" sz="600" kern="100">
                          <a:effectLst/>
                        </a:rPr>
                        <a:t>]</a:t>
                      </a:r>
                      <a:endParaRPr lang="zh-CN" sz="600" kern="100">
                        <a:effectLst/>
                        <a:latin typeface="Calibri"/>
                        <a:ea typeface="宋体"/>
                        <a:cs typeface="Times New Roman"/>
                      </a:endParaRPr>
                    </a:p>
                  </a:txBody>
                  <a:tcPr marL="39578" marR="39578" marT="0" marB="0"/>
                </a:tc>
              </a:tr>
              <a:tr h="3281813">
                <a:tc>
                  <a:txBody>
                    <a:bodyPr/>
                    <a:lstStyle/>
                    <a:p>
                      <a:pPr algn="just">
                        <a:spcAft>
                          <a:spcPts val="0"/>
                        </a:spcAft>
                      </a:pPr>
                      <a:r>
                        <a:rPr lang="zh-CN" sz="600" kern="100">
                          <a:effectLst/>
                        </a:rPr>
                        <a:t>备选流</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en-US" sz="600" kern="100" dirty="0">
                          <a:effectLst/>
                        </a:rPr>
                        <a:t>3-7</a:t>
                      </a:r>
                      <a:r>
                        <a:rPr lang="zh-CN" sz="600" kern="100" dirty="0">
                          <a:effectLst/>
                        </a:rPr>
                        <a:t>，</a:t>
                      </a:r>
                      <a:r>
                        <a:rPr lang="en-US" sz="600" kern="100" dirty="0">
                          <a:effectLst/>
                        </a:rPr>
                        <a:t>10a. </a:t>
                      </a:r>
                      <a:r>
                        <a:rPr lang="zh-CN" sz="600" kern="100" dirty="0">
                          <a:effectLst/>
                        </a:rPr>
                        <a:t>客户取消服务：</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记录服务取消，打印凭条，吐出凭条和银行卡，</a:t>
                      </a:r>
                      <a:r>
                        <a:rPr lang="en-US" sz="600" kern="100" dirty="0">
                          <a:effectLst/>
                        </a:rPr>
                        <a:t>[</a:t>
                      </a:r>
                      <a:r>
                        <a:rPr lang="zh-CN" sz="600" kern="100" dirty="0">
                          <a:effectLst/>
                        </a:rPr>
                        <a:t>用例失败</a:t>
                      </a:r>
                      <a:r>
                        <a:rPr lang="en-US" sz="600" kern="100" dirty="0">
                          <a:effectLst/>
                        </a:rPr>
                        <a:t>] 3,6,11a. </a:t>
                      </a:r>
                      <a:r>
                        <a:rPr lang="zh-CN" sz="600" kern="100" dirty="0">
                          <a:effectLst/>
                        </a:rPr>
                        <a:t>客户未及时输入超过</a:t>
                      </a:r>
                      <a:r>
                        <a:rPr lang="en-US" sz="600" kern="100" dirty="0">
                          <a:effectLst/>
                        </a:rPr>
                        <a:t>30</a:t>
                      </a:r>
                      <a:r>
                        <a:rPr lang="zh-CN" sz="600" kern="100" dirty="0">
                          <a:effectLst/>
                        </a:rPr>
                        <a:t>秒：</a:t>
                      </a:r>
                      <a:r>
                        <a:rPr lang="en-US" sz="600" kern="100" dirty="0">
                          <a:effectLst/>
                        </a:rPr>
                        <a:t> ATM</a:t>
                      </a:r>
                      <a:r>
                        <a:rPr lang="zh-CN" sz="600" kern="100" dirty="0">
                          <a:effectLst/>
                        </a:rPr>
                        <a:t>吞卡，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2a. </a:t>
                      </a:r>
                      <a:r>
                        <a:rPr lang="zh-CN" sz="600" kern="100" dirty="0">
                          <a:effectLst/>
                        </a:rPr>
                        <a:t>卡无效：</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吞卡，</a:t>
                      </a:r>
                      <a:r>
                        <a:rPr lang="en-US" sz="600" kern="100" dirty="0">
                          <a:effectLst/>
                        </a:rPr>
                        <a:t>[</a:t>
                      </a:r>
                      <a:r>
                        <a:rPr lang="zh-CN" sz="600" kern="100" dirty="0">
                          <a:effectLst/>
                        </a:rPr>
                        <a:t>用例失败</a:t>
                      </a:r>
                      <a:r>
                        <a:rPr lang="en-US" sz="600" kern="100" dirty="0">
                          <a:effectLst/>
                        </a:rPr>
                        <a:t>]</a:t>
                      </a:r>
                      <a:endParaRPr lang="zh-CN" sz="600" kern="100" dirty="0">
                        <a:effectLst/>
                      </a:endParaRPr>
                    </a:p>
                    <a:p>
                      <a:pPr algn="just">
                        <a:spcAft>
                          <a:spcPts val="0"/>
                        </a:spcAft>
                      </a:pPr>
                      <a:r>
                        <a:rPr lang="en-US" sz="600" kern="100" dirty="0">
                          <a:effectLst/>
                        </a:rPr>
                        <a:t> 2b. </a:t>
                      </a:r>
                      <a:r>
                        <a:rPr lang="zh-CN" sz="600" kern="100" dirty="0">
                          <a:effectLst/>
                        </a:rPr>
                        <a:t>读卡器或卡被损坏：</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吞卡，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4a. </a:t>
                      </a:r>
                      <a:r>
                        <a:rPr lang="zh-CN" sz="600" kern="100" dirty="0">
                          <a:effectLst/>
                        </a:rPr>
                        <a:t>密码错：</a:t>
                      </a:r>
                      <a:r>
                        <a:rPr lang="en-US" sz="600" kern="100" dirty="0">
                          <a:effectLst/>
                        </a:rPr>
                        <a:t> </a:t>
                      </a:r>
                      <a:endParaRPr lang="zh-CN" sz="600" kern="100" dirty="0">
                        <a:effectLst/>
                      </a:endParaRPr>
                    </a:p>
                    <a:p>
                      <a:pPr indent="266700" algn="just">
                        <a:spcAft>
                          <a:spcPts val="0"/>
                        </a:spcAft>
                      </a:pPr>
                      <a:r>
                        <a:rPr lang="en-US" sz="600" kern="100" dirty="0">
                          <a:effectLst/>
                        </a:rPr>
                        <a:t>4a1. </a:t>
                      </a:r>
                      <a:r>
                        <a:rPr lang="zh-CN" sz="600" kern="100" dirty="0">
                          <a:effectLst/>
                        </a:rPr>
                        <a:t>客户重新输入密码</a:t>
                      </a:r>
                      <a:r>
                        <a:rPr lang="en-US" sz="600" kern="100" dirty="0">
                          <a:effectLst/>
                        </a:rPr>
                        <a:t> </a:t>
                      </a:r>
                      <a:endParaRPr lang="zh-CN" sz="600" kern="100" dirty="0">
                        <a:effectLst/>
                      </a:endParaRPr>
                    </a:p>
                    <a:p>
                      <a:pPr indent="266700" algn="just">
                        <a:spcAft>
                          <a:spcPts val="0"/>
                        </a:spcAft>
                      </a:pPr>
                      <a:r>
                        <a:rPr lang="en-US" sz="600" kern="100" dirty="0">
                          <a:effectLst/>
                        </a:rPr>
                        <a:t>   a. </a:t>
                      </a:r>
                      <a:r>
                        <a:rPr lang="zh-CN" sz="600" kern="100" dirty="0">
                          <a:effectLst/>
                        </a:rPr>
                        <a:t>累计</a:t>
                      </a:r>
                      <a:r>
                        <a:rPr lang="en-US" sz="600" kern="100" dirty="0">
                          <a:effectLst/>
                        </a:rPr>
                        <a:t>3</a:t>
                      </a:r>
                      <a:r>
                        <a:rPr lang="zh-CN" sz="600" kern="100" dirty="0">
                          <a:effectLst/>
                        </a:rPr>
                        <a:t>次密码错误：</a:t>
                      </a:r>
                      <a:r>
                        <a:rPr lang="en-US" sz="600" kern="100" dirty="0">
                          <a:effectLst/>
                        </a:rPr>
                        <a:t> ATM</a:t>
                      </a:r>
                      <a:r>
                        <a:rPr lang="zh-CN" sz="600" kern="100" dirty="0">
                          <a:effectLst/>
                        </a:rPr>
                        <a:t>吞卡，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4b. </a:t>
                      </a:r>
                      <a:r>
                        <a:rPr lang="zh-CN" sz="600" kern="100" dirty="0">
                          <a:effectLst/>
                        </a:rPr>
                        <a:t>无此帐号：</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吞卡，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5a.  ATM</a:t>
                      </a:r>
                      <a:r>
                        <a:rPr lang="zh-CN" sz="600" kern="100" dirty="0">
                          <a:effectLst/>
                        </a:rPr>
                        <a:t>无现金：</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不显示“取款”功能，客户可选择其他服务，</a:t>
                      </a:r>
                      <a:r>
                        <a:rPr lang="en-US" sz="600" kern="100" dirty="0">
                          <a:effectLst/>
                        </a:rPr>
                        <a:t> [</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6a. </a:t>
                      </a:r>
                      <a:r>
                        <a:rPr lang="zh-CN" sz="600" kern="100" dirty="0">
                          <a:effectLst/>
                        </a:rPr>
                        <a:t>取款额超过</a:t>
                      </a:r>
                      <a:r>
                        <a:rPr lang="en-US" sz="600" kern="100" dirty="0">
                          <a:effectLst/>
                        </a:rPr>
                        <a:t>ATM</a:t>
                      </a:r>
                      <a:r>
                        <a:rPr lang="zh-CN" sz="600" kern="100" dirty="0">
                          <a:effectLst/>
                        </a:rPr>
                        <a:t>现金余额：</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要求客户重新输入取款额。</a:t>
                      </a:r>
                      <a:r>
                        <a:rPr lang="en-US" sz="600" kern="100" dirty="0">
                          <a:effectLst/>
                        </a:rPr>
                        <a:t> </a:t>
                      </a:r>
                      <a:endParaRPr lang="zh-CN" sz="600" kern="100" dirty="0">
                        <a:effectLst/>
                      </a:endParaRPr>
                    </a:p>
                    <a:p>
                      <a:pPr algn="just">
                        <a:spcAft>
                          <a:spcPts val="0"/>
                        </a:spcAft>
                      </a:pPr>
                      <a:r>
                        <a:rPr lang="en-US" sz="600" kern="100" dirty="0">
                          <a:effectLst/>
                        </a:rPr>
                        <a:t>7a. </a:t>
                      </a:r>
                      <a:r>
                        <a:rPr lang="zh-CN" sz="600" kern="100" dirty="0">
                          <a:effectLst/>
                        </a:rPr>
                        <a:t>帐户余额不足：</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要求客户重新输入取款额。</a:t>
                      </a:r>
                    </a:p>
                    <a:p>
                      <a:pPr algn="just">
                        <a:spcAft>
                          <a:spcPts val="0"/>
                        </a:spcAft>
                      </a:pPr>
                      <a:r>
                        <a:rPr lang="en-US" sz="600" kern="100" dirty="0">
                          <a:effectLst/>
                        </a:rPr>
                        <a:t>7b. </a:t>
                      </a:r>
                      <a:r>
                        <a:rPr lang="zh-CN" sz="600" kern="100" dirty="0">
                          <a:effectLst/>
                        </a:rPr>
                        <a:t>取款额超过当日最高限额：</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要求客户重新输入取款额。</a:t>
                      </a:r>
                      <a:r>
                        <a:rPr lang="en-US" sz="600" kern="100" dirty="0">
                          <a:effectLst/>
                        </a:rPr>
                        <a:t> </a:t>
                      </a:r>
                      <a:endParaRPr lang="zh-CN" sz="600" kern="100" dirty="0">
                        <a:effectLst/>
                      </a:endParaRPr>
                    </a:p>
                    <a:p>
                      <a:pPr algn="just">
                        <a:spcAft>
                          <a:spcPts val="0"/>
                        </a:spcAft>
                      </a:pPr>
                      <a:r>
                        <a:rPr lang="en-US" sz="600" kern="100" dirty="0">
                          <a:effectLst/>
                        </a:rPr>
                        <a:t>7c. </a:t>
                      </a:r>
                      <a:r>
                        <a:rPr lang="zh-CN" sz="600" kern="100" dirty="0">
                          <a:effectLst/>
                        </a:rPr>
                        <a:t>网络或银行主机失效、通讯超时：</a:t>
                      </a:r>
                      <a:r>
                        <a:rPr lang="en-US" sz="600" kern="100" dirty="0">
                          <a:effectLst/>
                        </a:rPr>
                        <a:t> </a:t>
                      </a:r>
                      <a:endParaRPr lang="zh-CN" sz="600" kern="100" dirty="0">
                        <a:effectLst/>
                      </a:endParaRPr>
                    </a:p>
                    <a:p>
                      <a:pPr algn="just">
                        <a:spcAft>
                          <a:spcPts val="0"/>
                        </a:spcAft>
                      </a:pPr>
                      <a:r>
                        <a:rPr lang="en-US" sz="600" kern="100" dirty="0">
                          <a:effectLst/>
                        </a:rPr>
                        <a:t>    ATM</a:t>
                      </a:r>
                      <a:r>
                        <a:rPr lang="zh-CN" sz="600" kern="100" dirty="0">
                          <a:effectLst/>
                        </a:rPr>
                        <a:t>记录服务取消，打印凭条，吐出凭条和银行卡，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8a. </a:t>
                      </a:r>
                      <a:r>
                        <a:rPr lang="zh-CN" sz="600" kern="100" dirty="0">
                          <a:effectLst/>
                        </a:rPr>
                        <a:t>凭条打印失败，纸用完或卡纸：</a:t>
                      </a:r>
                      <a:r>
                        <a:rPr lang="en-US" sz="600" kern="100" dirty="0">
                          <a:effectLst/>
                        </a:rPr>
                        <a:t> </a:t>
                      </a:r>
                      <a:endParaRPr lang="zh-CN" sz="600" kern="100" dirty="0">
                        <a:effectLst/>
                      </a:endParaRPr>
                    </a:p>
                    <a:p>
                      <a:pPr algn="just">
                        <a:spcAft>
                          <a:spcPts val="0"/>
                        </a:spcAft>
                      </a:pPr>
                      <a:r>
                        <a:rPr lang="en-US" sz="600" kern="100" dirty="0">
                          <a:effectLst/>
                        </a:rPr>
                        <a:t>  8a1. ATM</a:t>
                      </a:r>
                      <a:r>
                        <a:rPr lang="zh-CN" sz="600" kern="100" dirty="0">
                          <a:effectLst/>
                        </a:rPr>
                        <a:t>通知银行主机取消取款</a:t>
                      </a:r>
                      <a:r>
                        <a:rPr lang="en-US" sz="600" kern="100" dirty="0">
                          <a:effectLst/>
                        </a:rPr>
                        <a:t> </a:t>
                      </a:r>
                      <a:endParaRPr lang="zh-CN" sz="600" kern="100" dirty="0">
                        <a:effectLst/>
                      </a:endParaRPr>
                    </a:p>
                    <a:p>
                      <a:pPr algn="just">
                        <a:spcAft>
                          <a:spcPts val="0"/>
                        </a:spcAft>
                      </a:pPr>
                      <a:r>
                        <a:rPr lang="en-US" sz="600" kern="100" dirty="0">
                          <a:effectLst/>
                        </a:rPr>
                        <a:t>  8a2. ATM</a:t>
                      </a:r>
                      <a:r>
                        <a:rPr lang="zh-CN" sz="600" kern="100" dirty="0">
                          <a:effectLst/>
                        </a:rPr>
                        <a:t>记录服务取消，吐出银行卡，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9a. </a:t>
                      </a:r>
                      <a:r>
                        <a:rPr lang="zh-CN" sz="600" kern="100" dirty="0">
                          <a:effectLst/>
                        </a:rPr>
                        <a:t>吐现金失败：</a:t>
                      </a:r>
                      <a:r>
                        <a:rPr lang="en-US" sz="600" kern="100" dirty="0">
                          <a:effectLst/>
                        </a:rPr>
                        <a:t> </a:t>
                      </a:r>
                      <a:endParaRPr lang="zh-CN" sz="600" kern="100" dirty="0">
                        <a:effectLst/>
                      </a:endParaRPr>
                    </a:p>
                    <a:p>
                      <a:pPr algn="just">
                        <a:spcAft>
                          <a:spcPts val="0"/>
                        </a:spcAft>
                      </a:pPr>
                      <a:r>
                        <a:rPr lang="en-US" sz="600" kern="100" dirty="0">
                          <a:effectLst/>
                        </a:rPr>
                        <a:t>  9a1. ATM</a:t>
                      </a:r>
                      <a:r>
                        <a:rPr lang="zh-CN" sz="600" kern="100" dirty="0">
                          <a:effectLst/>
                        </a:rPr>
                        <a:t>通知银行主机取消取款</a:t>
                      </a:r>
                      <a:r>
                        <a:rPr lang="en-US" sz="600" kern="100" dirty="0">
                          <a:effectLst/>
                        </a:rPr>
                        <a:t> </a:t>
                      </a:r>
                      <a:endParaRPr lang="zh-CN" sz="600" kern="100" dirty="0">
                        <a:effectLst/>
                      </a:endParaRPr>
                    </a:p>
                    <a:p>
                      <a:pPr algn="just">
                        <a:spcAft>
                          <a:spcPts val="0"/>
                        </a:spcAft>
                      </a:pPr>
                      <a:r>
                        <a:rPr lang="en-US" sz="600" kern="100" dirty="0">
                          <a:effectLst/>
                        </a:rPr>
                        <a:t>  9a2. ATM</a:t>
                      </a:r>
                      <a:r>
                        <a:rPr lang="zh-CN" sz="600" kern="100" dirty="0">
                          <a:effectLst/>
                        </a:rPr>
                        <a:t>记录服务取消，吐出银行卡，</a:t>
                      </a:r>
                      <a:r>
                        <a:rPr lang="en-US" sz="600" kern="100" dirty="0">
                          <a:effectLst/>
                        </a:rPr>
                        <a:t>[</a:t>
                      </a:r>
                      <a:r>
                        <a:rPr lang="zh-CN" sz="600" kern="100" dirty="0">
                          <a:effectLst/>
                        </a:rPr>
                        <a:t>用例失败</a:t>
                      </a:r>
                      <a:r>
                        <a:rPr lang="en-US" sz="600" kern="100" dirty="0">
                          <a:effectLst/>
                        </a:rPr>
                        <a:t>] </a:t>
                      </a:r>
                      <a:endParaRPr lang="zh-CN" sz="600" kern="100" dirty="0">
                        <a:effectLst/>
                      </a:endParaRPr>
                    </a:p>
                    <a:p>
                      <a:pPr algn="just">
                        <a:spcAft>
                          <a:spcPts val="0"/>
                        </a:spcAft>
                      </a:pPr>
                      <a:r>
                        <a:rPr lang="en-US" sz="600" kern="100" dirty="0">
                          <a:effectLst/>
                        </a:rPr>
                        <a:t>11a. </a:t>
                      </a:r>
                      <a:r>
                        <a:rPr lang="zh-CN" sz="600" kern="100" dirty="0">
                          <a:effectLst/>
                        </a:rPr>
                        <a:t>客户未及时取走卡：</a:t>
                      </a:r>
                      <a:r>
                        <a:rPr lang="en-US" sz="600" kern="100" dirty="0">
                          <a:effectLst/>
                        </a:rPr>
                        <a:t>     ATM</a:t>
                      </a:r>
                      <a:r>
                        <a:rPr lang="zh-CN" sz="600" kern="100" dirty="0">
                          <a:effectLst/>
                        </a:rPr>
                        <a:t>吞卡，</a:t>
                      </a:r>
                      <a:r>
                        <a:rPr lang="en-US" sz="600" kern="100" dirty="0">
                          <a:effectLst/>
                        </a:rPr>
                        <a:t>[</a:t>
                      </a:r>
                      <a:r>
                        <a:rPr lang="zh-CN" sz="600" kern="100" dirty="0">
                          <a:effectLst/>
                        </a:rPr>
                        <a:t>用例失败</a:t>
                      </a:r>
                      <a:r>
                        <a:rPr lang="en-US" sz="600" kern="100" dirty="0">
                          <a:effectLst/>
                        </a:rPr>
                        <a:t>]</a:t>
                      </a:r>
                      <a:endParaRPr lang="zh-CN" sz="600" kern="100" dirty="0">
                        <a:effectLst/>
                        <a:latin typeface="Calibri"/>
                        <a:ea typeface="宋体"/>
                        <a:cs typeface="Times New Roman"/>
                      </a:endParaRPr>
                    </a:p>
                  </a:txBody>
                  <a:tcPr marL="39578" marR="39578" marT="0" marB="0"/>
                </a:tc>
              </a:tr>
              <a:tr h="113167">
                <a:tc>
                  <a:txBody>
                    <a:bodyPr/>
                    <a:lstStyle/>
                    <a:p>
                      <a:pPr algn="just">
                        <a:spcAft>
                          <a:spcPts val="0"/>
                        </a:spcAft>
                      </a:pPr>
                      <a:r>
                        <a:rPr lang="zh-CN" sz="600" kern="100">
                          <a:effectLst/>
                        </a:rPr>
                        <a:t>扩展点</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zh-CN" sz="600" kern="100">
                          <a:effectLst/>
                        </a:rPr>
                        <a:t>【待定】</a:t>
                      </a:r>
                      <a:endParaRPr lang="zh-CN" sz="600" kern="100">
                        <a:effectLst/>
                        <a:latin typeface="Calibri"/>
                        <a:ea typeface="宋体"/>
                        <a:cs typeface="Times New Roman"/>
                      </a:endParaRPr>
                    </a:p>
                  </a:txBody>
                  <a:tcPr marL="39578" marR="39578" marT="0" marB="0"/>
                </a:tc>
              </a:tr>
              <a:tr h="113167">
                <a:tc>
                  <a:txBody>
                    <a:bodyPr/>
                    <a:lstStyle/>
                    <a:p>
                      <a:pPr algn="just">
                        <a:spcAft>
                          <a:spcPts val="0"/>
                        </a:spcAft>
                      </a:pPr>
                      <a:r>
                        <a:rPr lang="zh-CN" sz="600" kern="100">
                          <a:effectLst/>
                        </a:rPr>
                        <a:t>非功能需求</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en-US" sz="600" kern="100">
                          <a:effectLst/>
                        </a:rPr>
                        <a:t>ATM</a:t>
                      </a:r>
                      <a:r>
                        <a:rPr lang="zh-CN" sz="600" kern="100">
                          <a:effectLst/>
                        </a:rPr>
                        <a:t>响应客户时间不超过</a:t>
                      </a:r>
                      <a:r>
                        <a:rPr lang="en-US" sz="600" kern="100">
                          <a:effectLst/>
                        </a:rPr>
                        <a:t>15</a:t>
                      </a:r>
                      <a:r>
                        <a:rPr lang="zh-CN" sz="600" kern="100">
                          <a:effectLst/>
                        </a:rPr>
                        <a:t>秒</a:t>
                      </a:r>
                      <a:endParaRPr lang="zh-CN" sz="600" kern="100">
                        <a:effectLst/>
                        <a:latin typeface="Calibri"/>
                        <a:ea typeface="宋体"/>
                        <a:cs typeface="Times New Roman"/>
                      </a:endParaRPr>
                    </a:p>
                  </a:txBody>
                  <a:tcPr marL="39578" marR="39578" marT="0" marB="0"/>
                </a:tc>
              </a:tr>
              <a:tr h="113167">
                <a:tc>
                  <a:txBody>
                    <a:bodyPr/>
                    <a:lstStyle/>
                    <a:p>
                      <a:pPr algn="just">
                        <a:spcAft>
                          <a:spcPts val="0"/>
                        </a:spcAft>
                      </a:pPr>
                      <a:r>
                        <a:rPr lang="zh-CN" sz="600" kern="100">
                          <a:effectLst/>
                        </a:rPr>
                        <a:t>业务规则</a:t>
                      </a:r>
                      <a:endParaRPr lang="zh-CN" sz="600" kern="100">
                        <a:effectLst/>
                        <a:latin typeface="Calibri"/>
                        <a:ea typeface="宋体"/>
                        <a:cs typeface="Times New Roman"/>
                      </a:endParaRPr>
                    </a:p>
                  </a:txBody>
                  <a:tcPr marL="39578" marR="39578" marT="0" marB="0"/>
                </a:tc>
                <a:tc>
                  <a:txBody>
                    <a:bodyPr/>
                    <a:lstStyle/>
                    <a:p>
                      <a:pPr algn="just">
                        <a:spcAft>
                          <a:spcPts val="0"/>
                        </a:spcAft>
                      </a:pPr>
                      <a:r>
                        <a:rPr lang="en-US" sz="600" kern="100" dirty="0">
                          <a:effectLst/>
                        </a:rPr>
                        <a:t>7b </a:t>
                      </a:r>
                      <a:r>
                        <a:rPr lang="zh-CN" sz="600" kern="100" dirty="0">
                          <a:effectLst/>
                        </a:rPr>
                        <a:t>单日取款不得超过</a:t>
                      </a:r>
                      <a:r>
                        <a:rPr lang="en-US" sz="600" kern="100" dirty="0">
                          <a:effectLst/>
                        </a:rPr>
                        <a:t>5000</a:t>
                      </a:r>
                      <a:r>
                        <a:rPr lang="zh-CN" sz="600" kern="100" dirty="0">
                          <a:effectLst/>
                        </a:rPr>
                        <a:t>元</a:t>
                      </a:r>
                      <a:r>
                        <a:rPr lang="en-US" sz="600" kern="100" dirty="0">
                          <a:effectLst/>
                        </a:rPr>
                        <a:t> 6c </a:t>
                      </a:r>
                      <a:r>
                        <a:rPr lang="zh-CN" sz="600" kern="100" dirty="0">
                          <a:effectLst/>
                        </a:rPr>
                        <a:t>每次取款不得超过</a:t>
                      </a:r>
                      <a:r>
                        <a:rPr lang="en-US" sz="600" kern="100" dirty="0">
                          <a:effectLst/>
                        </a:rPr>
                        <a:t>2000</a:t>
                      </a:r>
                      <a:r>
                        <a:rPr lang="zh-CN" sz="600" kern="100" dirty="0">
                          <a:effectLst/>
                        </a:rPr>
                        <a:t>元</a:t>
                      </a:r>
                      <a:endParaRPr lang="zh-CN" sz="600" kern="100" dirty="0">
                        <a:effectLst/>
                        <a:latin typeface="Calibri"/>
                        <a:ea typeface="宋体"/>
                        <a:cs typeface="Times New Roman"/>
                      </a:endParaRPr>
                    </a:p>
                  </a:txBody>
                  <a:tcPr marL="39578" marR="39578" marT="0" marB="0"/>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检查用例模型</a:t>
            </a:r>
            <a:endParaRPr lang="zh-CN" altLang="en-US" smtClean="0">
              <a:latin typeface="黑体" panose="02010609060101010101" pitchFamily="49" charset="-122"/>
              <a:ea typeface="黑体" panose="02010609060101010101" pitchFamily="49" charset="-122"/>
            </a:endParaRPr>
          </a:p>
        </p:txBody>
      </p:sp>
      <p:sp>
        <p:nvSpPr>
          <p:cNvPr id="4096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solidFill>
                  <a:srgbClr val="FF0000"/>
                </a:solidFill>
                <a:latin typeface="宋体" panose="02010600030101010101" pitchFamily="2" charset="-122"/>
                <a:ea typeface="宋体" panose="02010600030101010101" pitchFamily="2" charset="-122"/>
              </a:rPr>
              <a:t>功能需求的完备性</a:t>
            </a:r>
            <a:r>
              <a:rPr lang="en-US" altLang="zh-CN"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现有的用例模型是否完整地描述了系统功能，这也是判断用例建模工作是否结束的标志。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solidFill>
                  <a:srgbClr val="FF0000"/>
                </a:solidFill>
                <a:latin typeface="宋体" panose="02010600030101010101" pitchFamily="2" charset="-122"/>
                <a:ea typeface="宋体" panose="02010600030101010101" pitchFamily="2" charset="-122"/>
              </a:rPr>
              <a:t>模型是否易于理解</a:t>
            </a:r>
            <a:r>
              <a:rPr lang="en-US" altLang="zh-CN"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用例模型最大的优点是易于被不同的涉众所理解，因而用例建模最主要的指导原则就是它的可理解性。用例的粒度、个数以及模型元素之间的关系复杂程度都应该遵循该指导原则。</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solidFill>
                  <a:srgbClr val="FF0000"/>
                </a:solidFill>
                <a:latin typeface="宋体" panose="02010600030101010101" pitchFamily="2" charset="-122"/>
                <a:ea typeface="宋体" panose="02010600030101010101" pitchFamily="2" charset="-122"/>
              </a:rPr>
              <a:t>是否存在不一致性</a:t>
            </a:r>
            <a:r>
              <a:rPr lang="en-US" altLang="zh-CN" sz="2000" b="1" smtClean="0">
                <a:latin typeface="宋体" panose="02010600030101010101" pitchFamily="2" charset="-122"/>
                <a:ea typeface="宋体" panose="02010600030101010101" pitchFamily="2" charset="-122"/>
              </a:rPr>
              <a:t>: </a:t>
            </a:r>
            <a:r>
              <a:rPr lang="zh-CN" altLang="zh-CN" sz="2000" b="1" smtClean="0">
                <a:latin typeface="宋体" panose="02010600030101010101" pitchFamily="2" charset="-122"/>
                <a:ea typeface="宋体" panose="02010600030101010101" pitchFamily="2" charset="-122"/>
              </a:rPr>
              <a:t>用例模型由多个系统分析员协同完成，模型本身由多个工件所组成的，所以同工件之前是否存在前后矛盾或冲突的地方，避免模型内部产生不一致性，影响到需求定义的准确性。 </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solidFill>
                  <a:srgbClr val="FF0000"/>
                </a:solidFill>
                <a:latin typeface="宋体" panose="02010600030101010101" pitchFamily="2" charset="-122"/>
                <a:ea typeface="宋体" panose="02010600030101010101" pitchFamily="2" charset="-122"/>
              </a:rPr>
              <a:t>避免二义性语义</a:t>
            </a:r>
            <a:r>
              <a:rPr lang="en-US" altLang="zh-CN" sz="2000" b="1" smtClean="0">
                <a:latin typeface="宋体" panose="02010600030101010101" pitchFamily="2" charset="-122"/>
                <a:ea typeface="宋体" panose="02010600030101010101" pitchFamily="2" charset="-122"/>
              </a:rPr>
              <a:t>: </a:t>
            </a:r>
            <a:r>
              <a:rPr lang="zh-CN" altLang="zh-CN" sz="2000" b="1" smtClean="0">
                <a:latin typeface="宋体" panose="02010600030101010101" pitchFamily="2" charset="-122"/>
                <a:ea typeface="宋体" panose="02010600030101010101" pitchFamily="2" charset="-122"/>
              </a:rPr>
              <a:t>好的需求定义应该是无二义性的，即不同的人对于同一需求的理解应该是一致的。在用例规约的描述中，应该避免定义模糊的需求，即无二义性。 </a:t>
            </a:r>
            <a:endParaRPr lang="en-US" altLang="zh-CN" sz="2000" b="1" smtClean="0">
              <a:latin typeface="宋体" panose="02010600030101010101" pitchFamily="2" charset="-122"/>
              <a:ea typeface="宋体" panose="02010600030101010101" pitchFamily="2" charset="-122"/>
            </a:endParaRPr>
          </a:p>
        </p:txBody>
      </p:sp>
      <p:sp>
        <p:nvSpPr>
          <p:cNvPr id="40964"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0965"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0966"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0967"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0968"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0969"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小结</a:t>
            </a:r>
            <a:endParaRPr lang="zh-CN" altLang="en-US"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用例</a:t>
            </a:r>
            <a:r>
              <a:rPr lang="zh-CN" altLang="zh-CN" sz="2000" b="1" dirty="0">
                <a:latin typeface="宋体" panose="02010600030101010101" pitchFamily="2" charset="-122"/>
                <a:ea typeface="宋体" panose="02010600030101010101" pitchFamily="2" charset="-122"/>
              </a:rPr>
              <a:t>方法的</a:t>
            </a:r>
            <a:r>
              <a:rPr lang="zh-CN" altLang="zh-CN" sz="2000" b="1" dirty="0" smtClean="0">
                <a:latin typeface="宋体" panose="02010600030101010101" pitchFamily="2" charset="-122"/>
                <a:ea typeface="宋体" panose="02010600030101010101" pitchFamily="2" charset="-122"/>
              </a:rPr>
              <a:t>局限性</a:t>
            </a:r>
            <a:endParaRPr lang="en-US" altLang="zh-CN" sz="20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用例</a:t>
            </a:r>
            <a:r>
              <a:rPr lang="zh-CN" altLang="zh-CN" sz="2000" b="1" dirty="0">
                <a:latin typeface="宋体" panose="02010600030101010101" pitchFamily="2" charset="-122"/>
                <a:ea typeface="宋体" panose="02010600030101010101" pitchFamily="2" charset="-122"/>
              </a:rPr>
              <a:t>在捕获系统功能需求上表现很优秀，但其只涉及功能性需求，并不适合方便的捕获</a:t>
            </a:r>
            <a:r>
              <a:rPr lang="en-US" altLang="zh-CN" sz="2000" b="1" dirty="0" err="1">
                <a:latin typeface="宋体" panose="02010600030101010101" pitchFamily="2" charset="-122"/>
                <a:ea typeface="宋体" panose="02010600030101010101" pitchFamily="2" charset="-122"/>
              </a:rPr>
              <a:t>非功能性需求</a:t>
            </a:r>
            <a:r>
              <a:rPr lang="zh-CN" altLang="zh-CN" sz="2000" b="1" dirty="0">
                <a:latin typeface="宋体" panose="02010600030101010101" pitchFamily="2" charset="-122"/>
                <a:ea typeface="宋体" panose="02010600030101010101" pitchFamily="2" charset="-122"/>
              </a:rPr>
              <a:t>，还需要借助于其它的方法</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用例</a:t>
            </a:r>
            <a:r>
              <a:rPr lang="zh-CN" altLang="zh-CN" sz="2000" b="1" dirty="0">
                <a:latin typeface="宋体" panose="02010600030101010101" pitchFamily="2" charset="-122"/>
                <a:ea typeface="宋体" panose="02010600030101010101" pitchFamily="2" charset="-122"/>
              </a:rPr>
              <a:t>模版不能自动保证清晰，清晰要依靠书写者的技巧</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用例</a:t>
            </a:r>
            <a:r>
              <a:rPr lang="zh-CN" altLang="zh-CN" sz="2000" b="1" dirty="0">
                <a:latin typeface="宋体" panose="02010600030101010101" pitchFamily="2" charset="-122"/>
                <a:ea typeface="宋体" panose="02010600030101010101" pitchFamily="2" charset="-122"/>
              </a:rPr>
              <a:t>分析结构的好坏与分析人员的个人经验和领域知识有很大的关系。 </a:t>
            </a:r>
            <a:endParaRPr lang="en-US" altLang="zh-CN" sz="20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可用性</a:t>
            </a:r>
            <a:r>
              <a:rPr lang="zh-CN" altLang="zh-CN" sz="2000" b="1" dirty="0">
                <a:latin typeface="宋体" panose="02010600030101010101" pitchFamily="2" charset="-122"/>
                <a:ea typeface="宋体" panose="02010600030101010101" pitchFamily="2" charset="-122"/>
              </a:rPr>
              <a:t>设计人员批评用例在开发过程中过早的引入了用户接口设计。不好的用例描述将过细的、专断的用户接口设计包含于交互的描述中</a:t>
            </a:r>
            <a:r>
              <a:rPr lang="zh-CN" altLang="zh-CN" sz="20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sp>
        <p:nvSpPr>
          <p:cNvPr id="41988"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1989"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1990"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1991"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1992"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1993"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黑体" panose="02010609060101010101" pitchFamily="49" charset="-122"/>
                <a:ea typeface="黑体" panose="02010609060101010101" pitchFamily="49" charset="-122"/>
              </a:rPr>
              <a:t>用例</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例</a:t>
            </a:r>
            <a:r>
              <a:rPr lang="en-US" altLang="zh-CN" sz="2200" b="1" dirty="0">
                <a:latin typeface="宋体" panose="02010600030101010101" pitchFamily="2" charset="-122"/>
                <a:ea typeface="宋体" panose="02010600030101010101" pitchFamily="2" charset="-122"/>
              </a:rPr>
              <a:t>5.1</a:t>
            </a:r>
            <a:r>
              <a:rPr lang="zh-CN" altLang="zh-CN" sz="2200" b="1" dirty="0">
                <a:latin typeface="宋体" panose="02010600030101010101" pitchFamily="2" charset="-122"/>
                <a:ea typeface="宋体" panose="02010600030101010101" pitchFamily="2" charset="-122"/>
              </a:rPr>
              <a:t>】在一个银行业务系统中，可能会有以下一些用例</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浏览</a:t>
            </a:r>
            <a:r>
              <a:rPr lang="zh-CN" altLang="zh-CN" sz="2200" b="1" dirty="0">
                <a:latin typeface="宋体" panose="02010600030101010101" pitchFamily="2" charset="-122"/>
                <a:ea typeface="宋体" panose="02010600030101010101" pitchFamily="2" charset="-122"/>
              </a:rPr>
              <a:t>账户余额</a:t>
            </a:r>
            <a:r>
              <a:rPr lang="en-US" altLang="zh-CN" sz="2200" b="1" dirty="0">
                <a:latin typeface="宋体" panose="02010600030101010101" pitchFamily="2" charset="-122"/>
                <a:ea typeface="宋体" panose="02010600030101010101" pitchFamily="2" charset="-122"/>
              </a:rPr>
              <a:t>            </a:t>
            </a: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划拨</a:t>
            </a:r>
            <a:r>
              <a:rPr lang="zh-CN" altLang="zh-CN" sz="2200" b="1" dirty="0">
                <a:latin typeface="宋体" panose="02010600030101010101" pitchFamily="2" charset="-122"/>
                <a:ea typeface="宋体" panose="02010600030101010101" pitchFamily="2" charset="-122"/>
              </a:rPr>
              <a:t>资金</a:t>
            </a:r>
            <a:r>
              <a:rPr lang="en-US" altLang="zh-CN" sz="2200" b="1" dirty="0">
                <a:latin typeface="宋体" panose="02010600030101010101" pitchFamily="2" charset="-122"/>
                <a:ea typeface="宋体" panose="02010600030101010101" pitchFamily="2" charset="-122"/>
              </a:rPr>
              <a:t>                    </a:t>
            </a: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登录</a:t>
            </a:r>
            <a:r>
              <a:rPr lang="en-US" altLang="zh-CN" sz="2200" b="1" dirty="0" smtClean="0">
                <a:latin typeface="宋体" panose="02010600030101010101" pitchFamily="2" charset="-122"/>
                <a:ea typeface="宋体" panose="02010600030101010101" pitchFamily="2" charset="-122"/>
              </a:rPr>
              <a:t>                            </a:t>
            </a:r>
            <a:endParaRPr lang="en-US" altLang="zh-CN" sz="2200" b="1" dirty="0">
              <a:latin typeface="宋体" panose="02010600030101010101" pitchFamily="2" charset="-122"/>
              <a:ea typeface="宋体" panose="02010600030101010101" pitchFamily="2" charset="-122"/>
            </a:endParaRP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编辑</a:t>
            </a:r>
            <a:r>
              <a:rPr lang="zh-CN" altLang="zh-CN" sz="2200" b="1" dirty="0">
                <a:latin typeface="宋体" panose="02010600030101010101" pitchFamily="2" charset="-122"/>
                <a:ea typeface="宋体" panose="02010600030101010101" pitchFamily="2" charset="-122"/>
              </a:rPr>
              <a:t>配置文件</a:t>
            </a:r>
            <a:r>
              <a:rPr lang="en-US" altLang="zh-CN" sz="2200" b="1" dirty="0">
                <a:latin typeface="宋体" panose="02010600030101010101" pitchFamily="2" charset="-122"/>
                <a:ea typeface="宋体" panose="02010600030101010101" pitchFamily="2" charset="-122"/>
              </a:rPr>
              <a:t>            </a:t>
            </a: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卖</a:t>
            </a:r>
            <a:r>
              <a:rPr lang="zh-CN" altLang="zh-CN" sz="2200" b="1" dirty="0">
                <a:latin typeface="宋体" panose="02010600030101010101" pitchFamily="2" charset="-122"/>
                <a:ea typeface="宋体" panose="02010600030101010101" pitchFamily="2" charset="-122"/>
              </a:rPr>
              <a:t>出</a:t>
            </a:r>
            <a:r>
              <a:rPr lang="zh-CN" altLang="zh-CN" sz="2200" b="1" dirty="0" smtClean="0">
                <a:latin typeface="宋体" panose="02010600030101010101" pitchFamily="2" charset="-122"/>
                <a:ea typeface="宋体" panose="02010600030101010101" pitchFamily="2" charset="-122"/>
              </a:rPr>
              <a:t>证券</a:t>
            </a:r>
            <a:endParaRPr lang="en-US" altLang="zh-CN" sz="2200" b="1" dirty="0" smtClean="0">
              <a:latin typeface="宋体" panose="02010600030101010101" pitchFamily="2" charset="-122"/>
              <a:ea typeface="宋体" panose="02010600030101010101" pitchFamily="2" charset="-122"/>
            </a:endParaRP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列出</a:t>
            </a:r>
            <a:r>
              <a:rPr lang="zh-CN" altLang="zh-CN" sz="2200" b="1" dirty="0">
                <a:latin typeface="宋体" panose="02010600030101010101" pitchFamily="2" charset="-122"/>
                <a:ea typeface="宋体" panose="02010600030101010101" pitchFamily="2" charset="-122"/>
              </a:rPr>
              <a:t>交易</a:t>
            </a:r>
            <a:r>
              <a:rPr lang="zh-CN" altLang="zh-CN" sz="2200" b="1" dirty="0" smtClean="0">
                <a:latin typeface="宋体" panose="02010600030101010101" pitchFamily="2" charset="-122"/>
                <a:ea typeface="宋体" panose="02010600030101010101" pitchFamily="2" charset="-122"/>
              </a:rPr>
              <a:t>内容</a:t>
            </a:r>
            <a:endParaRPr lang="en-US" altLang="zh-CN" sz="2200" b="1" dirty="0" smtClean="0">
              <a:latin typeface="宋体" panose="02010600030101010101" pitchFamily="2" charset="-122"/>
              <a:ea typeface="宋体" panose="02010600030101010101" pitchFamily="2" charset="-122"/>
            </a:endParaRP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支付账款</a:t>
            </a:r>
            <a:endParaRPr lang="en-US" altLang="zh-CN" sz="2200" b="1" dirty="0" smtClean="0">
              <a:latin typeface="宋体" panose="02010600030101010101" pitchFamily="2" charset="-122"/>
              <a:ea typeface="宋体" panose="02010600030101010101" pitchFamily="2" charset="-122"/>
            </a:endParaRPr>
          </a:p>
          <a:p>
            <a:pPr marL="982663" indent="-450850"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退出系统</a:t>
            </a:r>
            <a:r>
              <a:rPr lang="en-US" altLang="zh-CN" sz="2200" b="1" dirty="0" smtClean="0">
                <a:latin typeface="宋体" panose="02010600030101010101" pitchFamily="2" charset="-122"/>
                <a:ea typeface="宋体" panose="02010600030101010101" pitchFamily="2" charset="-122"/>
              </a:rPr>
              <a:t> </a:t>
            </a:r>
            <a:r>
              <a:rPr lang="zh-CN" altLang="zh-CN" sz="2200" b="1" dirty="0" smtClean="0">
                <a:latin typeface="宋体" panose="02010600030101010101" pitchFamily="2" charset="-122"/>
                <a:ea typeface="宋体" panose="02010600030101010101" pitchFamily="2" charset="-122"/>
              </a:rPr>
              <a:t>买进</a:t>
            </a:r>
            <a:r>
              <a:rPr lang="zh-CN" altLang="zh-CN" sz="2200" b="1" dirty="0">
                <a:latin typeface="宋体" panose="02010600030101010101" pitchFamily="2" charset="-122"/>
                <a:ea typeface="宋体" panose="02010600030101010101" pitchFamily="2" charset="-122"/>
              </a:rPr>
              <a:t>证券</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小结</a:t>
            </a:r>
            <a:endParaRPr lang="zh-CN" altLang="en-US" smtClean="0">
              <a:latin typeface="黑体" panose="02010609060101010101" pitchFamily="49" charset="-122"/>
              <a:ea typeface="黑体" panose="02010609060101010101" pitchFamily="49" charset="-122"/>
            </a:endParaRPr>
          </a:p>
        </p:txBody>
      </p:sp>
      <p:sp>
        <p:nvSpPr>
          <p:cNvPr id="215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用例</a:t>
            </a:r>
            <a:r>
              <a:rPr lang="zh-CN" altLang="zh-CN" sz="2000" b="1" dirty="0">
                <a:latin typeface="宋体" panose="02010600030101010101" pitchFamily="2" charset="-122"/>
                <a:ea typeface="宋体" panose="02010600030101010101" pitchFamily="2" charset="-122"/>
              </a:rPr>
              <a:t>与敏捷</a:t>
            </a:r>
            <a:r>
              <a:rPr lang="zh-CN" altLang="zh-CN" sz="2000" b="1" dirty="0" smtClean="0">
                <a:latin typeface="宋体" panose="02010600030101010101" pitchFamily="2" charset="-122"/>
                <a:ea typeface="宋体" panose="02010600030101010101" pitchFamily="2" charset="-122"/>
              </a:rPr>
              <a:t>项目</a:t>
            </a:r>
            <a:endParaRPr lang="en-US" altLang="zh-CN" sz="2000" b="1" dirty="0" smtClean="0">
              <a:latin typeface="宋体" panose="02010600030101010101" pitchFamily="2" charset="-122"/>
              <a:ea typeface="宋体" panose="02010600030101010101" pitchFamily="2" charset="-122"/>
            </a:endParaRPr>
          </a:p>
          <a:p>
            <a:pPr marL="801688" indent="-3508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在</a:t>
            </a:r>
            <a:r>
              <a:rPr lang="zh-CN" altLang="zh-CN" sz="2000" b="1" dirty="0">
                <a:latin typeface="宋体" panose="02010600030101010101" pitchFamily="2" charset="-122"/>
                <a:ea typeface="宋体" panose="02010600030101010101" pitchFamily="2" charset="-122"/>
              </a:rPr>
              <a:t>大规模的精益和敏捷项目中，用例作为需求建模的工具很有价值。在精益和敏捷（特别是</a:t>
            </a:r>
            <a:r>
              <a:rPr lang="en-US" altLang="zh-CN" sz="2000" b="1" dirty="0">
                <a:latin typeface="宋体" panose="02010600030101010101" pitchFamily="2" charset="-122"/>
                <a:ea typeface="宋体" panose="02010600030101010101" pitchFamily="2" charset="-122"/>
              </a:rPr>
              <a:t>XP</a:t>
            </a:r>
            <a:r>
              <a:rPr lang="zh-CN" altLang="zh-CN"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Scrum</a:t>
            </a:r>
            <a:r>
              <a:rPr lang="zh-CN" altLang="zh-CN" sz="2000" b="1" dirty="0">
                <a:latin typeface="宋体" panose="02010600030101010101" pitchFamily="2" charset="-122"/>
                <a:ea typeface="宋体" panose="02010600030101010101" pitchFamily="2" charset="-122"/>
              </a:rPr>
              <a:t>）中，用例的使用范围并不广，人们更多地使用用户故事收集需求，但是在构建大规模复杂系统时，用例可以发挥其强大作用，发现用户、系统以及子系统之间的</a:t>
            </a:r>
            <a:r>
              <a:rPr lang="zh-CN" altLang="zh-CN" sz="2000" b="1" dirty="0">
                <a:solidFill>
                  <a:srgbClr val="FF0000"/>
                </a:solidFill>
                <a:latin typeface="宋体" panose="02010600030101010101" pitchFamily="2" charset="-122"/>
                <a:ea typeface="宋体" panose="02010600030101010101" pitchFamily="2" charset="-122"/>
              </a:rPr>
              <a:t>互动关系</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1688" indent="-350838" eaLnBrk="1" hangingPunct="1">
              <a:lnSpc>
                <a:spcPct val="150000"/>
              </a:lnSpc>
              <a:buSzPct val="70000"/>
              <a:buFont typeface="Wingdings" panose="05000000000000000000" pitchFamily="2" charset="2"/>
              <a:buChar char="n"/>
              <a:defRPr/>
            </a:pPr>
            <a:r>
              <a:rPr lang="zh-CN" altLang="zh-CN" sz="2000" b="1" dirty="0" smtClean="0">
                <a:latin typeface="宋体" panose="02010600030101010101" pitchFamily="2" charset="-122"/>
                <a:ea typeface="宋体" panose="02010600030101010101" pitchFamily="2" charset="-122"/>
              </a:rPr>
              <a:t>在</a:t>
            </a:r>
            <a:r>
              <a:rPr lang="zh-CN" altLang="zh-CN" sz="2000" b="1" dirty="0">
                <a:latin typeface="宋体" panose="02010600030101010101" pitchFamily="2" charset="-122"/>
                <a:ea typeface="宋体" panose="02010600030101010101" pitchFamily="2" charset="-122"/>
              </a:rPr>
              <a:t>敏捷开发中，虽然用例无法替代用户故事，不过要想详细说明、深入分析以及更好地理解复杂系统的行为，用例可以提供非常多的好处。目前，用例技术可以用来识别所有的变化场景，这样我们在涉及系统级别的质量和需求管理时就不会出现遗漏。</a:t>
            </a:r>
          </a:p>
        </p:txBody>
      </p:sp>
      <p:sp>
        <p:nvSpPr>
          <p:cNvPr id="43012"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3013"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3014"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3015" name="Rectangle 2"/>
          <p:cNvSpPr>
            <a:spLocks noChangeArrowheads="1"/>
          </p:cNvSpPr>
          <p:nvPr/>
        </p:nvSpPr>
        <p:spPr bwMode="auto">
          <a:xfrm>
            <a:off x="698500" y="4433888"/>
            <a:ext cx="13068300" cy="4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3016"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3017"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交流与讨论</a:t>
            </a:r>
          </a:p>
        </p:txBody>
      </p:sp>
      <p:sp>
        <p:nvSpPr>
          <p:cNvPr id="3789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用用例模型表述你们项目的核心功能需求</a:t>
            </a:r>
            <a:endParaRPr lang="zh-CN" altLang="zh-CN"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endParaRPr>
          </a:p>
        </p:txBody>
      </p:sp>
      <p:sp>
        <p:nvSpPr>
          <p:cNvPr id="44036" name="Rectangle 2"/>
          <p:cNvSpPr>
            <a:spLocks noChangeArrowheads="1"/>
          </p:cNvSpPr>
          <p:nvPr/>
        </p:nvSpPr>
        <p:spPr bwMode="auto">
          <a:xfrm>
            <a:off x="2555875" y="3165475"/>
            <a:ext cx="137525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4037" name="Rectangle 2"/>
          <p:cNvSpPr>
            <a:spLocks noChangeArrowheads="1"/>
          </p:cNvSpPr>
          <p:nvPr/>
        </p:nvSpPr>
        <p:spPr bwMode="auto">
          <a:xfrm>
            <a:off x="2916238" y="3594100"/>
            <a:ext cx="1141571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4038" name="Rectangle 2"/>
          <p:cNvSpPr>
            <a:spLocks noChangeArrowheads="1"/>
          </p:cNvSpPr>
          <p:nvPr/>
        </p:nvSpPr>
        <p:spPr bwMode="auto">
          <a:xfrm>
            <a:off x="1476375" y="2157413"/>
            <a:ext cx="104616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4039" name="Rectangle 4"/>
          <p:cNvSpPr>
            <a:spLocks noChangeArrowheads="1"/>
          </p:cNvSpPr>
          <p:nvPr/>
        </p:nvSpPr>
        <p:spPr bwMode="auto">
          <a:xfrm>
            <a:off x="706438" y="3513138"/>
            <a:ext cx="12034837"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
        <p:nvSpPr>
          <p:cNvPr id="44040" name="Rectangle 2"/>
          <p:cNvSpPr>
            <a:spLocks noChangeArrowheads="1"/>
          </p:cNvSpPr>
          <p:nvPr/>
        </p:nvSpPr>
        <p:spPr bwMode="auto">
          <a:xfrm>
            <a:off x="1835150" y="3505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参与者</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solidFill>
                  <a:srgbClr val="FF0000"/>
                </a:solidFill>
                <a:latin typeface="宋体" panose="02010600030101010101" pitchFamily="2" charset="-122"/>
                <a:ea typeface="宋体" panose="02010600030101010101" pitchFamily="2" charset="-122"/>
              </a:rPr>
              <a:t>参与者是指系统以外</a:t>
            </a:r>
            <a:r>
              <a:rPr lang="zh-CN" altLang="zh-CN" sz="2200" b="1" dirty="0" smtClean="0">
                <a:latin typeface="宋体" panose="02010600030101010101" pitchFamily="2" charset="-122"/>
                <a:ea typeface="宋体" panose="02010600030101010101" pitchFamily="2" charset="-122"/>
              </a:rPr>
              <a:t>的，需要使用系统或与系统交互的人、设备或其他系统，他们代表的是</a:t>
            </a:r>
            <a:r>
              <a:rPr lang="zh-CN" altLang="zh-CN" sz="2200" b="1" dirty="0" smtClean="0">
                <a:solidFill>
                  <a:srgbClr val="FF0000"/>
                </a:solidFill>
                <a:latin typeface="宋体" panose="02010600030101010101" pitchFamily="2" charset="-122"/>
                <a:ea typeface="宋体" panose="02010600030101010101" pitchFamily="2" charset="-122"/>
              </a:rPr>
              <a:t>系统的使用者或使用环境</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在</a:t>
            </a:r>
            <a:r>
              <a:rPr lang="en-US" altLang="zh-CN" sz="2200" b="1" dirty="0" smtClean="0">
                <a:latin typeface="宋体" panose="02010600030101010101" pitchFamily="2" charset="-122"/>
                <a:ea typeface="宋体" panose="02010600030101010101" pitchFamily="2" charset="-122"/>
              </a:rPr>
              <a:t>UML</a:t>
            </a:r>
            <a:r>
              <a:rPr lang="zh-CN" altLang="zh-CN" sz="2200" b="1" dirty="0" smtClean="0">
                <a:latin typeface="宋体" panose="02010600030101010101" pitchFamily="2" charset="-122"/>
                <a:ea typeface="宋体" panose="02010600030101010101" pitchFamily="2" charset="-122"/>
              </a:rPr>
              <a:t>中，参与者有三种表示形式</a:t>
            </a:r>
            <a:r>
              <a:rPr lang="zh-CN" altLang="en-US" sz="2200" b="1" dirty="0" smtClean="0">
                <a:latin typeface="宋体" panose="02010600030101010101" pitchFamily="2" charset="-122"/>
                <a:ea typeface="宋体" panose="02010600030101010101" pitchFamily="2" charset="-122"/>
              </a:rPr>
              <a:t>。</a:t>
            </a:r>
            <a:endParaRPr lang="zh-CN" altLang="zh-CN" sz="2200" b="1" dirty="0" smtClean="0">
              <a:latin typeface="宋体" panose="02010600030101010101" pitchFamily="2" charset="-122"/>
              <a:ea typeface="宋体" panose="02010600030101010101" pitchFamily="2" charset="-122"/>
            </a:endParaRPr>
          </a:p>
        </p:txBody>
      </p:sp>
      <p:pic>
        <p:nvPicPr>
          <p:cNvPr id="7172"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141663"/>
            <a:ext cx="7212013"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参与者</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分为</a:t>
            </a:r>
            <a:r>
              <a:rPr lang="zh-CN" altLang="zh-CN" sz="2200" b="1" dirty="0">
                <a:solidFill>
                  <a:srgbClr val="FF0000"/>
                </a:solidFill>
                <a:latin typeface="宋体" panose="02010600030101010101" pitchFamily="2" charset="-122"/>
                <a:ea typeface="宋体" panose="02010600030101010101" pitchFamily="2" charset="-122"/>
              </a:rPr>
              <a:t>三大</a:t>
            </a:r>
            <a:r>
              <a:rPr lang="zh-CN" altLang="zh-CN" sz="2200" b="1" dirty="0" smtClean="0">
                <a:solidFill>
                  <a:srgbClr val="FF0000"/>
                </a:solidFill>
                <a:latin typeface="宋体" panose="02010600030101010101" pitchFamily="2" charset="-122"/>
                <a:ea typeface="宋体" panose="02010600030101010101" pitchFamily="2" charset="-122"/>
              </a:rPr>
              <a:t>类</a:t>
            </a:r>
            <a:endParaRPr lang="en-US" altLang="zh-CN" sz="2200" b="1" dirty="0" smtClean="0">
              <a:solidFill>
                <a:srgbClr val="FF0000"/>
              </a:solidFill>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solidFill>
                  <a:srgbClr val="FF0000"/>
                </a:solidFill>
                <a:latin typeface="宋体" panose="02010600030101010101" pitchFamily="2" charset="-122"/>
                <a:ea typeface="宋体" panose="02010600030101010101" pitchFamily="2" charset="-122"/>
              </a:rPr>
              <a:t>人</a:t>
            </a:r>
            <a:r>
              <a:rPr lang="zh-CN" altLang="zh-CN" sz="2200" b="1" dirty="0">
                <a:latin typeface="宋体" panose="02010600030101010101" pitchFamily="2" charset="-122"/>
                <a:ea typeface="宋体" panose="02010600030101010101" pitchFamily="2" charset="-122"/>
              </a:rPr>
              <a:t>，也就是通常所说的</a:t>
            </a:r>
            <a:r>
              <a:rPr lang="zh-CN" altLang="zh-CN" sz="2200" b="1" dirty="0" smtClean="0">
                <a:latin typeface="宋体" panose="02010600030101010101" pitchFamily="2" charset="-122"/>
                <a:ea typeface="宋体" panose="02010600030101010101" pitchFamily="2" charset="-122"/>
              </a:rPr>
              <a:t>用户。</a:t>
            </a:r>
            <a:r>
              <a:rPr lang="zh-CN" altLang="zh-CN" sz="2200" b="1" dirty="0">
                <a:latin typeface="宋体" panose="02010600030101010101" pitchFamily="2" charset="-122"/>
                <a:ea typeface="宋体" panose="02010600030101010101" pitchFamily="2" charset="-122"/>
              </a:rPr>
              <a:t>对于这一类参与者，应当按照</a:t>
            </a:r>
            <a:r>
              <a:rPr lang="zh-CN" altLang="zh-CN" sz="2200" b="1" dirty="0" smtClean="0">
                <a:latin typeface="宋体" panose="02010600030101010101" pitchFamily="2" charset="-122"/>
                <a:ea typeface="宋体" panose="02010600030101010101" pitchFamily="2" charset="-122"/>
              </a:rPr>
              <a:t>业务命名。</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与</a:t>
            </a:r>
            <a:r>
              <a:rPr lang="zh-CN" altLang="zh-CN" sz="2200" b="1" dirty="0">
                <a:latin typeface="宋体" panose="02010600030101010101" pitchFamily="2" charset="-122"/>
                <a:ea typeface="宋体" panose="02010600030101010101" pitchFamily="2" charset="-122"/>
              </a:rPr>
              <a:t>该系统进行交互的</a:t>
            </a:r>
            <a:r>
              <a:rPr lang="zh-CN" altLang="zh-CN" sz="2200" b="1" dirty="0">
                <a:solidFill>
                  <a:srgbClr val="FF0000"/>
                </a:solidFill>
                <a:latin typeface="宋体" panose="02010600030101010101" pitchFamily="2" charset="-122"/>
                <a:ea typeface="宋体" panose="02010600030101010101" pitchFamily="2" charset="-122"/>
              </a:rPr>
              <a:t>其它系统</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一些</a:t>
            </a:r>
            <a:r>
              <a:rPr lang="zh-CN" altLang="zh-CN" sz="2200" b="1" dirty="0">
                <a:solidFill>
                  <a:srgbClr val="FF0000"/>
                </a:solidFill>
                <a:latin typeface="宋体" panose="02010600030101010101" pitchFamily="2" charset="-122"/>
                <a:ea typeface="宋体" panose="02010600030101010101" pitchFamily="2" charset="-122"/>
              </a:rPr>
              <a:t>可以运行的进程</a:t>
            </a:r>
            <a:r>
              <a:rPr lang="zh-CN" altLang="zh-CN" sz="2200" b="1" dirty="0">
                <a:latin typeface="宋体" panose="02010600030101010101" pitchFamily="2" charset="-122"/>
                <a:ea typeface="宋体" panose="02010600030101010101" pitchFamily="2" charset="-122"/>
              </a:rPr>
              <a:t>，例如时间</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当经过一定的时间触发系统中的某个事件时，时间就成了参与者</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参与者</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例</a:t>
            </a:r>
            <a:r>
              <a:rPr lang="en-US" altLang="zh-CN" sz="2200" b="1" dirty="0">
                <a:latin typeface="宋体" panose="02010600030101010101" pitchFamily="2" charset="-122"/>
                <a:ea typeface="宋体" panose="02010600030101010101" pitchFamily="2" charset="-122"/>
              </a:rPr>
              <a:t>5.2</a:t>
            </a:r>
            <a:r>
              <a:rPr lang="zh-CN" altLang="zh-CN" sz="2200" b="1" dirty="0">
                <a:latin typeface="宋体" panose="02010600030101010101" pitchFamily="2" charset="-122"/>
                <a:ea typeface="宋体" panose="02010600030101010101" pitchFamily="2" charset="-122"/>
              </a:rPr>
              <a:t>】在一个银行业务系统中，可能会有以下参与者</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客户</a:t>
            </a:r>
            <a:r>
              <a:rPr lang="zh-CN" altLang="zh-CN" sz="2200" b="1" dirty="0">
                <a:latin typeface="宋体" panose="02010600030101010101" pitchFamily="2" charset="-122"/>
                <a:ea typeface="宋体" panose="02010600030101010101" pitchFamily="2" charset="-122"/>
              </a:rPr>
              <a:t>：从系统获取信息并执行金融交易</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管理</a:t>
            </a:r>
            <a:r>
              <a:rPr lang="zh-CN" altLang="zh-CN" sz="2200" b="1" dirty="0">
                <a:latin typeface="宋体" panose="02010600030101010101" pitchFamily="2" charset="-122"/>
                <a:ea typeface="宋体" panose="02010600030101010101" pitchFamily="2" charset="-122"/>
              </a:rPr>
              <a:t>人员：开办系统的用户。获取并更新信息</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厂商</a:t>
            </a:r>
            <a:r>
              <a:rPr lang="zh-CN" altLang="zh-CN" sz="2200" b="1" dirty="0">
                <a:latin typeface="宋体" panose="02010600030101010101" pitchFamily="2" charset="-122"/>
                <a:ea typeface="宋体" panose="02010600030101010101" pitchFamily="2" charset="-122"/>
              </a:rPr>
              <a:t>：接受作为转帐支付结果的资金</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en-US" altLang="zh-CN" sz="2200" b="1" dirty="0" smtClean="0">
                <a:latin typeface="宋体" panose="02010600030101010101" pitchFamily="2" charset="-122"/>
                <a:ea typeface="宋体" panose="02010600030101010101" pitchFamily="2" charset="-122"/>
              </a:rPr>
              <a:t>mail</a:t>
            </a:r>
            <a:r>
              <a:rPr lang="zh-CN" altLang="zh-CN" sz="2200" b="1" dirty="0">
                <a:latin typeface="宋体" panose="02010600030101010101" pitchFamily="2" charset="-122"/>
                <a:ea typeface="宋体" panose="02010600030101010101" pitchFamily="2" charset="-122"/>
              </a:rPr>
              <a:t>系统。</a:t>
            </a: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8625" y="142875"/>
            <a:ext cx="8686800" cy="1143000"/>
          </a:xfrm>
        </p:spPr>
        <p:txBody>
          <a:bodyPr/>
          <a:lstStyle/>
          <a:p>
            <a:pPr eaLnBrk="1" hangingPunct="1"/>
            <a:r>
              <a:rPr lang="zh-CN" altLang="en-US" b="1" dirty="0" smtClean="0">
                <a:solidFill>
                  <a:srgbClr val="FF0000"/>
                </a:solidFill>
                <a:latin typeface="黑体" panose="02010609060101010101" pitchFamily="49" charset="-122"/>
                <a:ea typeface="黑体" panose="02010609060101010101" pitchFamily="49" charset="-122"/>
              </a:rPr>
              <a:t>通讯关联</a:t>
            </a:r>
          </a:p>
        </p:txBody>
      </p:sp>
      <p:sp>
        <p:nvSpPr>
          <p:cNvPr id="1024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latin typeface="宋体" pitchFamily="2" charset="-122"/>
                <a:ea typeface="宋体" pitchFamily="2" charset="-122"/>
              </a:rPr>
              <a:t>通讯关联</a:t>
            </a:r>
            <a:r>
              <a:rPr lang="zh-CN" altLang="zh-CN" sz="2200" b="1" dirty="0" smtClean="0">
                <a:latin typeface="宋体" pitchFamily="2" charset="-122"/>
                <a:ea typeface="宋体" pitchFamily="2" charset="-122"/>
              </a:rPr>
              <a:t>表示的是参与者和用例之间的</a:t>
            </a:r>
            <a:r>
              <a:rPr lang="zh-CN" altLang="zh-CN" sz="2200" b="1" u="sng"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关系</a:t>
            </a:r>
            <a:r>
              <a:rPr lang="zh-CN" altLang="zh-CN" sz="2200" b="1" dirty="0" smtClean="0">
                <a:latin typeface="宋体" pitchFamily="2" charset="-122"/>
                <a:ea typeface="宋体" pitchFamily="2" charset="-122"/>
              </a:rPr>
              <a:t>，表示参与者</a:t>
            </a:r>
            <a:r>
              <a:rPr lang="zh-CN" altLang="zh-CN" sz="2200" b="1" dirty="0" smtClean="0">
                <a:solidFill>
                  <a:srgbClr val="FF0000"/>
                </a:solidFill>
                <a:latin typeface="宋体" pitchFamily="2" charset="-122"/>
                <a:ea typeface="宋体" pitchFamily="2" charset="-122"/>
              </a:rPr>
              <a:t>使用</a:t>
            </a:r>
            <a:r>
              <a:rPr lang="zh-CN" altLang="zh-CN" sz="2200" b="1" dirty="0" smtClean="0">
                <a:latin typeface="宋体" pitchFamily="2" charset="-122"/>
                <a:ea typeface="宋体" pitchFamily="2" charset="-122"/>
              </a:rPr>
              <a:t>了系统中的用例。</a:t>
            </a:r>
            <a:endParaRPr lang="en-US" altLang="zh-CN" sz="22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itchFamily="2" charset="-122"/>
                <a:ea typeface="宋体" pitchFamily="2" charset="-122"/>
              </a:rPr>
              <a:t>是参与者和用例之间进行对话的一个渠道，每一个关联都代表了一段对话</a:t>
            </a:r>
            <a:r>
              <a:rPr lang="zh-CN" altLang="en-US" sz="2200" b="1" dirty="0" smtClean="0">
                <a:latin typeface="宋体" pitchFamily="2" charset="-122"/>
                <a:ea typeface="宋体" pitchFamily="2" charset="-122"/>
              </a:rPr>
              <a:t>。</a:t>
            </a:r>
            <a:endParaRPr lang="en-US" altLang="zh-CN" sz="22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itchFamily="2" charset="-122"/>
                <a:ea typeface="宋体" pitchFamily="2" charset="-122"/>
              </a:rPr>
              <a:t>在</a:t>
            </a:r>
            <a:r>
              <a:rPr lang="en-US" altLang="zh-CN" sz="2200" b="1" dirty="0" smtClean="0">
                <a:latin typeface="宋体" pitchFamily="2" charset="-122"/>
                <a:ea typeface="宋体" pitchFamily="2" charset="-122"/>
              </a:rPr>
              <a:t>UML</a:t>
            </a:r>
            <a:r>
              <a:rPr lang="zh-CN" altLang="zh-CN" sz="2200" b="1" dirty="0" smtClean="0">
                <a:latin typeface="宋体" pitchFamily="2" charset="-122"/>
                <a:ea typeface="宋体" pitchFamily="2" charset="-122"/>
              </a:rPr>
              <a:t>中</a:t>
            </a:r>
            <a:r>
              <a:rPr lang="zh-CN" altLang="zh-CN" sz="2200" b="1" dirty="0" smtClean="0">
                <a:solidFill>
                  <a:srgbClr val="FF0000"/>
                </a:solidFill>
                <a:latin typeface="宋体" pitchFamily="2" charset="-122"/>
                <a:ea typeface="宋体" pitchFamily="2" charset="-122"/>
              </a:rPr>
              <a:t>用连线表示通讯关联</a:t>
            </a:r>
            <a:r>
              <a:rPr lang="en-US" altLang="zh-CN" sz="2200" b="1" dirty="0" smtClean="0">
                <a:latin typeface="宋体" pitchFamily="2" charset="-122"/>
                <a:ea typeface="宋体" pitchFamily="2" charset="-122"/>
              </a:rPr>
              <a:t>,</a:t>
            </a:r>
            <a:r>
              <a:rPr lang="zh-CN" altLang="zh-CN" sz="2200" b="1" dirty="0" smtClean="0">
                <a:latin typeface="宋体" pitchFamily="2" charset="-122"/>
                <a:ea typeface="宋体" pitchFamily="2" charset="-122"/>
              </a:rPr>
              <a:t>箭头表示在这一关系中哪一方是对话的</a:t>
            </a:r>
            <a:r>
              <a:rPr lang="zh-CN" altLang="zh-CN" sz="2200" b="1" dirty="0" smtClean="0">
                <a:solidFill>
                  <a:srgbClr val="FF0000"/>
                </a:solidFill>
                <a:latin typeface="宋体" pitchFamily="2" charset="-122"/>
                <a:ea typeface="宋体" pitchFamily="2" charset="-122"/>
              </a:rPr>
              <a:t>主动发起者</a:t>
            </a:r>
            <a:r>
              <a:rPr lang="zh-CN" altLang="zh-CN" sz="2200" b="1" dirty="0" smtClean="0">
                <a:latin typeface="宋体" pitchFamily="2" charset="-122"/>
                <a:ea typeface="宋体" pitchFamily="2" charset="-122"/>
              </a:rPr>
              <a:t>，箭头所指方是对话的被动接受者。</a:t>
            </a: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通讯关联</a:t>
            </a:r>
          </a:p>
        </p:txBody>
      </p:sp>
      <p:sp>
        <p:nvSpPr>
          <p:cNvPr id="1126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endParaRPr lang="zh-CN" altLang="zh-CN" sz="2200" b="1" smtClean="0">
              <a:latin typeface="宋体" panose="02010600030101010101" pitchFamily="2" charset="-122"/>
              <a:ea typeface="宋体" panose="02010600030101010101" pitchFamily="2" charset="-122"/>
            </a:endParaRPr>
          </a:p>
        </p:txBody>
      </p:sp>
      <p:pic>
        <p:nvPicPr>
          <p:cNvPr id="11268" name="对象 5"/>
          <p:cNvPicPr>
            <a:picLocks noChangeArrowheads="1"/>
          </p:cNvPicPr>
          <p:nvPr/>
        </p:nvPicPr>
        <p:blipFill>
          <a:blip r:embed="rId2">
            <a:extLst>
              <a:ext uri="{28A0092B-C50C-407E-A947-70E740481C1C}">
                <a14:useLocalDpi xmlns:a14="http://schemas.microsoft.com/office/drawing/2010/main" val="0"/>
              </a:ext>
            </a:extLst>
          </a:blip>
          <a:srcRect l="-162" b="-427"/>
          <a:stretch>
            <a:fillRect/>
          </a:stretch>
        </p:blipFill>
        <p:spPr bwMode="auto">
          <a:xfrm>
            <a:off x="755650" y="1293813"/>
            <a:ext cx="7666038"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HS Template">
  <a:themeElements>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默认设计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默认设计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默认设计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 Template</Template>
  <TotalTime>4734</TotalTime>
  <Words>3449</Words>
  <Application>Microsoft Office PowerPoint</Application>
  <PresentationFormat>全屏显示(4:3)</PresentationFormat>
  <Paragraphs>235</Paragraphs>
  <Slides>41</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0" baseType="lpstr">
      <vt:lpstr>黑体</vt:lpstr>
      <vt:lpstr>华文行楷</vt:lpstr>
      <vt:lpstr>宋体</vt:lpstr>
      <vt:lpstr>Calibri</vt:lpstr>
      <vt:lpstr>Times New Roman</vt:lpstr>
      <vt:lpstr>Wingdings</vt:lpstr>
      <vt:lpstr>CHS Template</vt:lpstr>
      <vt:lpstr>Visio</vt:lpstr>
      <vt:lpstr>Microsoft Office Visio 绘图</vt:lpstr>
      <vt:lpstr>第5章 用例方法 </vt:lpstr>
      <vt:lpstr>什么是用例</vt:lpstr>
      <vt:lpstr>用例</vt:lpstr>
      <vt:lpstr>用例</vt:lpstr>
      <vt:lpstr>参与者</vt:lpstr>
      <vt:lpstr>参与者</vt:lpstr>
      <vt:lpstr>参与者</vt:lpstr>
      <vt:lpstr>通讯关联</vt:lpstr>
      <vt:lpstr>通讯关联</vt:lpstr>
      <vt:lpstr>用例的场景</vt:lpstr>
      <vt:lpstr>用例的场景</vt:lpstr>
      <vt:lpstr>用例的场景</vt:lpstr>
      <vt:lpstr>用例方法的优点</vt:lpstr>
      <vt:lpstr>建立用例模型</vt:lpstr>
      <vt:lpstr>寻找参与者</vt:lpstr>
      <vt:lpstr>寻找参与者</vt:lpstr>
      <vt:lpstr>确定用例</vt:lpstr>
      <vt:lpstr>确定用例</vt:lpstr>
      <vt:lpstr>确定用例需要注意</vt:lpstr>
      <vt:lpstr>确定元素之间的关系</vt:lpstr>
      <vt:lpstr>参与者之间的关系</vt:lpstr>
      <vt:lpstr>参与者之间的关系</vt:lpstr>
      <vt:lpstr>用例之间的关系</vt:lpstr>
      <vt:lpstr>包含(include) 关系</vt:lpstr>
      <vt:lpstr>包含(include) 关系</vt:lpstr>
      <vt:lpstr>包含(include) 关系</vt:lpstr>
      <vt:lpstr>扩展(extend) 关系</vt:lpstr>
      <vt:lpstr>扩展(extend) 关系</vt:lpstr>
      <vt:lpstr>泛化(generalization)关系</vt:lpstr>
      <vt:lpstr>描述用例规约</vt:lpstr>
      <vt:lpstr>描述用例规约</vt:lpstr>
      <vt:lpstr>基本流</vt:lpstr>
      <vt:lpstr>备选流 </vt:lpstr>
      <vt:lpstr>用例场景  </vt:lpstr>
      <vt:lpstr>特殊需求</vt:lpstr>
      <vt:lpstr>例如：ATM用例模型</vt:lpstr>
      <vt:lpstr>例如：ATM用例模型</vt:lpstr>
      <vt:lpstr>检查用例模型</vt:lpstr>
      <vt:lpstr>小结</vt:lpstr>
      <vt:lpstr>小结</vt:lpstr>
      <vt:lpstr>交流与讨论</vt:lpstr>
    </vt:vector>
  </TitlesOfParts>
  <Company>中国石油大学教育发展中心</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upol</dc:creator>
  <cp:lastModifiedBy>PC1</cp:lastModifiedBy>
  <cp:revision>685</cp:revision>
  <cp:lastPrinted>1601-01-01T00:00:00Z</cp:lastPrinted>
  <dcterms:created xsi:type="dcterms:W3CDTF">2012-04-17T06:46:03Z</dcterms:created>
  <dcterms:modified xsi:type="dcterms:W3CDTF">2019-03-28T01:47:43Z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TC010596822052</vt:lpwstr>
  </property>
</Properties>
</file>