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9"/>
  </p:notesMasterIdLst>
  <p:handoutMasterIdLst>
    <p:handoutMasterId r:id="rId70"/>
  </p:handoutMasterIdLst>
  <p:sldIdLst>
    <p:sldId id="398" r:id="rId2"/>
    <p:sldId id="389" r:id="rId3"/>
    <p:sldId id="547" r:id="rId4"/>
    <p:sldId id="439" r:id="rId5"/>
    <p:sldId id="440" r:id="rId6"/>
    <p:sldId id="441" r:id="rId7"/>
    <p:sldId id="442" r:id="rId8"/>
    <p:sldId id="554" r:id="rId9"/>
    <p:sldId id="444" r:id="rId10"/>
    <p:sldId id="445" r:id="rId11"/>
    <p:sldId id="446" r:id="rId12"/>
    <p:sldId id="548" r:id="rId13"/>
    <p:sldId id="549" r:id="rId14"/>
    <p:sldId id="448" r:id="rId15"/>
    <p:sldId id="449" r:id="rId16"/>
    <p:sldId id="450" r:id="rId17"/>
    <p:sldId id="452" r:id="rId18"/>
    <p:sldId id="453" r:id="rId19"/>
    <p:sldId id="454" r:id="rId20"/>
    <p:sldId id="457" r:id="rId21"/>
    <p:sldId id="458" r:id="rId22"/>
    <p:sldId id="460" r:id="rId23"/>
    <p:sldId id="551" r:id="rId24"/>
    <p:sldId id="461" r:id="rId25"/>
    <p:sldId id="462" r:id="rId26"/>
    <p:sldId id="465" r:id="rId27"/>
    <p:sldId id="556" r:id="rId28"/>
    <p:sldId id="557" r:id="rId29"/>
    <p:sldId id="466" r:id="rId30"/>
    <p:sldId id="553" r:id="rId31"/>
    <p:sldId id="560" r:id="rId32"/>
    <p:sldId id="470" r:id="rId33"/>
    <p:sldId id="561" r:id="rId34"/>
    <p:sldId id="472" r:id="rId35"/>
    <p:sldId id="473" r:id="rId36"/>
    <p:sldId id="562" r:id="rId37"/>
    <p:sldId id="552" r:id="rId38"/>
    <p:sldId id="568" r:id="rId39"/>
    <p:sldId id="570" r:id="rId40"/>
    <p:sldId id="571" r:id="rId41"/>
    <p:sldId id="615" r:id="rId42"/>
    <p:sldId id="580" r:id="rId43"/>
    <p:sldId id="581" r:id="rId44"/>
    <p:sldId id="582" r:id="rId45"/>
    <p:sldId id="583" r:id="rId46"/>
    <p:sldId id="584" r:id="rId47"/>
    <p:sldId id="585" r:id="rId48"/>
    <p:sldId id="586" r:id="rId49"/>
    <p:sldId id="587" r:id="rId50"/>
    <p:sldId id="588" r:id="rId51"/>
    <p:sldId id="589" r:id="rId52"/>
    <p:sldId id="590" r:id="rId53"/>
    <p:sldId id="591" r:id="rId54"/>
    <p:sldId id="592" r:id="rId55"/>
    <p:sldId id="593" r:id="rId56"/>
    <p:sldId id="594" r:id="rId57"/>
    <p:sldId id="595" r:id="rId58"/>
    <p:sldId id="596" r:id="rId59"/>
    <p:sldId id="597" r:id="rId60"/>
    <p:sldId id="598" r:id="rId61"/>
    <p:sldId id="603" r:id="rId62"/>
    <p:sldId id="604" r:id="rId63"/>
    <p:sldId id="605" r:id="rId64"/>
    <p:sldId id="606" r:id="rId65"/>
    <p:sldId id="607" r:id="rId66"/>
    <p:sldId id="608" r:id="rId67"/>
    <p:sldId id="609" r:id="rId6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87C"/>
    <a:srgbClr val="333333"/>
    <a:srgbClr val="000000"/>
    <a:srgbClr val="FFFFFF"/>
    <a:srgbClr val="38B2B2"/>
    <a:srgbClr val="082A50"/>
    <a:srgbClr val="09315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86341" autoAdjust="0"/>
  </p:normalViewPr>
  <p:slideViewPr>
    <p:cSldViewPr>
      <p:cViewPr varScale="1">
        <p:scale>
          <a:sx n="90" d="100"/>
          <a:sy n="90" d="100"/>
        </p:scale>
        <p:origin x="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32B30C85-34DE-423F-81C7-5000348F2197}" type="datetimeFigureOut">
              <a:rPr lang="zh-CN" altLang="en-US"/>
              <a:pPr>
                <a:defRPr/>
              </a:pPr>
              <a:t>2019/3/28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6028BDE-1780-4611-9B0A-8FF147C31B9B}" type="slidenum">
              <a:rPr lang="zh-CN" altLang="en-US"/>
              <a:pPr/>
              <a:t>‹#›</a:t>
            </a:fld>
            <a:endParaRPr lang="zh-CN" altLang="en-US"/>
          </a:p>
        </p:txBody>
      </p:sp>
    </p:spTree>
    <p:extLst>
      <p:ext uri="{BB962C8B-B14F-4D97-AF65-F5344CB8AC3E}">
        <p14:creationId xmlns:p14="http://schemas.microsoft.com/office/powerpoint/2010/main" val="4016805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4B45C4E9-B5D2-445F-B36C-B7127762F286}" type="datetimeFigureOut">
              <a:rPr lang="zh-CN" altLang="en-US"/>
              <a:pPr>
                <a:defRPr/>
              </a:pPr>
              <a:t>2019/3/28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A5D718E-B572-421A-977F-099D81514803}" type="slidenum">
              <a:rPr lang="zh-CN" altLang="en-US"/>
              <a:pPr/>
              <a:t>‹#›</a:t>
            </a:fld>
            <a:endParaRPr lang="zh-CN" altLang="en-US"/>
          </a:p>
        </p:txBody>
      </p:sp>
    </p:spTree>
    <p:extLst>
      <p:ext uri="{BB962C8B-B14F-4D97-AF65-F5344CB8AC3E}">
        <p14:creationId xmlns:p14="http://schemas.microsoft.com/office/powerpoint/2010/main" val="762841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6C62BA-8948-44CE-8749-5812AF2055C5}" type="slidenum">
              <a:rPr lang="zh-CN" altLang="en-US">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307253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smtClean="0"/>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smtClean="0"/>
              <a:t>单击此处编辑母版副标题样式</a:t>
            </a:r>
            <a:endParaRPr lang="en-US" altLang="zh-CN" dirty="0" smtClean="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p>
        </p:txBody>
      </p:sp>
      <p:sp>
        <p:nvSpPr>
          <p:cNvPr id="7" name="Rectangle 27"/>
          <p:cNvSpPr>
            <a:spLocks noGrp="1" noChangeArrowheads="1"/>
          </p:cNvSpPr>
          <p:nvPr>
            <p:ph type="sldNum" sz="quarter" idx="12"/>
          </p:nvPr>
        </p:nvSpPr>
        <p:spPr/>
        <p:txBody>
          <a:bodyPr/>
          <a:lstStyle>
            <a:lvl1pPr>
              <a:defRPr/>
            </a:lvl1pPr>
          </a:lstStyle>
          <a:p>
            <a:fld id="{4D8EFBB9-8C2A-4469-9CEC-3EFE1D626A1C}" type="slidenum">
              <a:rPr lang="zh-CN" altLang="en-US"/>
              <a:pPr/>
              <a:t>‹#›</a:t>
            </a:fld>
            <a:endParaRPr lang="en-US" altLang="zh-CN"/>
          </a:p>
        </p:txBody>
      </p:sp>
    </p:spTree>
    <p:extLst>
      <p:ext uri="{BB962C8B-B14F-4D97-AF65-F5344CB8AC3E}">
        <p14:creationId xmlns:p14="http://schemas.microsoft.com/office/powerpoint/2010/main" val="203618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5DF9F574-A842-4AA8-8FF6-445E0108A74E}" type="slidenum">
              <a:rPr lang="zh-CN" altLang="en-US"/>
              <a:pPr/>
              <a:t>‹#›</a:t>
            </a:fld>
            <a:endParaRPr lang="en-US" altLang="zh-CN"/>
          </a:p>
        </p:txBody>
      </p:sp>
    </p:spTree>
    <p:extLst>
      <p:ext uri="{BB962C8B-B14F-4D97-AF65-F5344CB8AC3E}">
        <p14:creationId xmlns:p14="http://schemas.microsoft.com/office/powerpoint/2010/main" val="100859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C0ACF47F-B653-4CBD-AEC2-5032752F0B98}" type="slidenum">
              <a:rPr lang="zh-CN" altLang="en-US"/>
              <a:pPr/>
              <a:t>‹#›</a:t>
            </a:fld>
            <a:endParaRPr lang="en-US" altLang="zh-CN"/>
          </a:p>
        </p:txBody>
      </p:sp>
    </p:spTree>
    <p:extLst>
      <p:ext uri="{BB962C8B-B14F-4D97-AF65-F5344CB8AC3E}">
        <p14:creationId xmlns:p14="http://schemas.microsoft.com/office/powerpoint/2010/main" val="41554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4624D176-578C-4904-B456-E6476DF95BCF}" type="slidenum">
              <a:rPr lang="zh-CN" altLang="en-US"/>
              <a:pPr/>
              <a:t>‹#›</a:t>
            </a:fld>
            <a:endParaRPr lang="en-US" altLang="zh-CN"/>
          </a:p>
        </p:txBody>
      </p:sp>
    </p:spTree>
    <p:extLst>
      <p:ext uri="{BB962C8B-B14F-4D97-AF65-F5344CB8AC3E}">
        <p14:creationId xmlns:p14="http://schemas.microsoft.com/office/powerpoint/2010/main" val="225821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E7BC7E5A-75E0-4D38-9E04-5D3CB22EE0DF}" type="slidenum">
              <a:rPr lang="zh-CN" altLang="en-US"/>
              <a:pPr/>
              <a:t>‹#›</a:t>
            </a:fld>
            <a:endParaRPr lang="en-US" altLang="zh-CN"/>
          </a:p>
        </p:txBody>
      </p:sp>
    </p:spTree>
    <p:extLst>
      <p:ext uri="{BB962C8B-B14F-4D97-AF65-F5344CB8AC3E}">
        <p14:creationId xmlns:p14="http://schemas.microsoft.com/office/powerpoint/2010/main" val="140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D128EEE4-33A2-42CB-8BC6-7F664F73E6B5}" type="slidenum">
              <a:rPr lang="zh-CN" altLang="en-US"/>
              <a:pPr/>
              <a:t>‹#›</a:t>
            </a:fld>
            <a:endParaRPr lang="en-US" altLang="zh-CN"/>
          </a:p>
        </p:txBody>
      </p:sp>
    </p:spTree>
    <p:extLst>
      <p:ext uri="{BB962C8B-B14F-4D97-AF65-F5344CB8AC3E}">
        <p14:creationId xmlns:p14="http://schemas.microsoft.com/office/powerpoint/2010/main" val="241190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0"/>
          <p:cNvSpPr>
            <a:spLocks noGrp="1" noChangeArrowheads="1"/>
          </p:cNvSpPr>
          <p:nvPr>
            <p:ph type="sldNum" sz="quarter" idx="12"/>
          </p:nvPr>
        </p:nvSpPr>
        <p:spPr>
          <a:ln/>
        </p:spPr>
        <p:txBody>
          <a:bodyPr/>
          <a:lstStyle>
            <a:lvl1pPr>
              <a:defRPr/>
            </a:lvl1pPr>
          </a:lstStyle>
          <a:p>
            <a:fld id="{0331F67C-9FED-437B-A547-EE7C8332B3C8}" type="slidenum">
              <a:rPr lang="zh-CN" altLang="en-US"/>
              <a:pPr/>
              <a:t>‹#›</a:t>
            </a:fld>
            <a:endParaRPr lang="en-US" altLang="zh-CN"/>
          </a:p>
        </p:txBody>
      </p:sp>
    </p:spTree>
    <p:extLst>
      <p:ext uri="{BB962C8B-B14F-4D97-AF65-F5344CB8AC3E}">
        <p14:creationId xmlns:p14="http://schemas.microsoft.com/office/powerpoint/2010/main" val="34452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0"/>
          <p:cNvSpPr>
            <a:spLocks noGrp="1" noChangeArrowheads="1"/>
          </p:cNvSpPr>
          <p:nvPr>
            <p:ph type="sldNum" sz="quarter" idx="12"/>
          </p:nvPr>
        </p:nvSpPr>
        <p:spPr>
          <a:ln/>
        </p:spPr>
        <p:txBody>
          <a:bodyPr/>
          <a:lstStyle>
            <a:lvl1pPr>
              <a:defRPr/>
            </a:lvl1pPr>
          </a:lstStyle>
          <a:p>
            <a:fld id="{D6F91F2D-D27C-4163-BA6C-3CD9575E14A7}" type="slidenum">
              <a:rPr lang="zh-CN" altLang="en-US"/>
              <a:pPr/>
              <a:t>‹#›</a:t>
            </a:fld>
            <a:endParaRPr lang="en-US" altLang="zh-CN"/>
          </a:p>
        </p:txBody>
      </p:sp>
    </p:spTree>
    <p:extLst>
      <p:ext uri="{BB962C8B-B14F-4D97-AF65-F5344CB8AC3E}">
        <p14:creationId xmlns:p14="http://schemas.microsoft.com/office/powerpoint/2010/main" val="6168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0"/>
          <p:cNvSpPr>
            <a:spLocks noGrp="1" noChangeArrowheads="1"/>
          </p:cNvSpPr>
          <p:nvPr>
            <p:ph type="sldNum" sz="quarter" idx="12"/>
          </p:nvPr>
        </p:nvSpPr>
        <p:spPr>
          <a:ln/>
        </p:spPr>
        <p:txBody>
          <a:bodyPr/>
          <a:lstStyle>
            <a:lvl1pPr>
              <a:defRPr/>
            </a:lvl1pPr>
          </a:lstStyle>
          <a:p>
            <a:fld id="{C377E85A-30E7-41EF-8A6E-539B13857CEB}" type="slidenum">
              <a:rPr lang="zh-CN" altLang="en-US"/>
              <a:pPr/>
              <a:t>‹#›</a:t>
            </a:fld>
            <a:endParaRPr lang="en-US" altLang="zh-CN"/>
          </a:p>
        </p:txBody>
      </p:sp>
    </p:spTree>
    <p:extLst>
      <p:ext uri="{BB962C8B-B14F-4D97-AF65-F5344CB8AC3E}">
        <p14:creationId xmlns:p14="http://schemas.microsoft.com/office/powerpoint/2010/main" val="6812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FBBEC8DC-C455-4E0D-992C-8D95CB500603}" type="slidenum">
              <a:rPr lang="zh-CN" altLang="en-US"/>
              <a:pPr/>
              <a:t>‹#›</a:t>
            </a:fld>
            <a:endParaRPr lang="en-US" altLang="zh-CN"/>
          </a:p>
        </p:txBody>
      </p:sp>
    </p:spTree>
    <p:extLst>
      <p:ext uri="{BB962C8B-B14F-4D97-AF65-F5344CB8AC3E}">
        <p14:creationId xmlns:p14="http://schemas.microsoft.com/office/powerpoint/2010/main" val="42484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403A3ADF-1A86-4B8A-B53E-4C1EACA5BD4D}" type="slidenum">
              <a:rPr lang="zh-CN" altLang="en-US"/>
              <a:pPr/>
              <a:t>‹#›</a:t>
            </a:fld>
            <a:endParaRPr lang="en-US" altLang="zh-CN"/>
          </a:p>
        </p:txBody>
      </p:sp>
    </p:spTree>
    <p:extLst>
      <p:ext uri="{BB962C8B-B14F-4D97-AF65-F5344CB8AC3E}">
        <p14:creationId xmlns:p14="http://schemas.microsoft.com/office/powerpoint/2010/main" val="415024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a:defRPr/>
            </a:pPr>
            <a:endParaRPr lang="en-US" altLang="zh-CN"/>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8B58DF1-BE4F-42A9-8F9A-1F82FACDF41A}" type="slidenum">
              <a:rPr lang="zh-CN" altLang="en-US"/>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cSld>
  <p:clrMap bg1="dk2" tx1="lt1" bg2="dk1" tx2="lt2" accent1="accent1" accent2="accent2" accent3="accent3" accent4="accent4" accent5="accent5" accent6="accent6" hlink="hlink" folHlink="folHlink"/>
  <p:sldLayoutIdLst>
    <p:sldLayoutId id="2147484332"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smtClean="0">
                <a:solidFill>
                  <a:schemeClr val="accent4">
                    <a:lumMod val="20000"/>
                    <a:lumOff val="80000"/>
                  </a:schemeClr>
                </a:solidFill>
              </a:rPr>
              <a:t>6</a:t>
            </a:r>
            <a:r>
              <a:rPr lang="zh-CN" altLang="en-US" sz="4200" dirty="0" smtClean="0">
                <a:solidFill>
                  <a:schemeClr val="accent4">
                    <a:lumMod val="20000"/>
                    <a:lumOff val="80000"/>
                  </a:schemeClr>
                </a:solidFill>
              </a:rPr>
              <a:t>章 </a:t>
            </a:r>
            <a:r>
              <a:rPr lang="zh-CN" altLang="zh-CN" sz="4400" dirty="0" smtClean="0"/>
              <a:t>用户</a:t>
            </a:r>
            <a:r>
              <a:rPr lang="zh-CN" altLang="zh-CN" sz="4400" dirty="0"/>
              <a:t>故事</a:t>
            </a:r>
            <a:r>
              <a:rPr lang="en-US" altLang="zh-CN" sz="4200" dirty="0" smtClean="0">
                <a:solidFill>
                  <a:schemeClr val="accent4">
                    <a:lumMod val="20000"/>
                    <a:lumOff val="80000"/>
                  </a:schemeClr>
                </a:solidFill>
              </a:rPr>
              <a:t/>
            </a:r>
            <a:br>
              <a:rPr lang="en-US" altLang="zh-CN" sz="4200" dirty="0" smtClean="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用户故事的表示</a:t>
            </a:r>
            <a:endParaRPr lang="zh-CN" altLang="en-US" b="1" smtClean="0">
              <a:latin typeface="黑体" panose="02010609060101010101" pitchFamily="49" charset="-122"/>
              <a:ea typeface="黑体" panose="02010609060101010101" pitchFamily="49" charset="-122"/>
            </a:endParaRPr>
          </a:p>
        </p:txBody>
      </p:sp>
      <p:sp>
        <p:nvSpPr>
          <p:cNvPr id="1433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用户故事的这种表达形式称为</a:t>
            </a:r>
            <a:r>
              <a:rPr lang="zh-CN" altLang="zh-CN" sz="2200" b="1" dirty="0" smtClean="0">
                <a:solidFill>
                  <a:srgbClr val="FF0000"/>
                </a:solidFill>
                <a:latin typeface="宋体" panose="02010600030101010101" pitchFamily="2" charset="-122"/>
                <a:ea typeface="宋体" panose="02010600030101010101" pitchFamily="2" charset="-122"/>
              </a:rPr>
              <a:t>“用户声音”</a:t>
            </a:r>
            <a:r>
              <a:rPr lang="zh-CN" altLang="zh-CN" sz="2200" b="1" dirty="0" smtClean="0">
                <a:latin typeface="宋体" panose="02010600030101010101" pitchFamily="2" charset="-122"/>
                <a:ea typeface="宋体" panose="02010600030101010101" pitchFamily="2" charset="-122"/>
              </a:rPr>
              <a:t>形式。</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这种形式不仅跨越了问题域（</a:t>
            </a:r>
            <a:r>
              <a:rPr lang="en-US" altLang="zh-CN" sz="2200" b="1" dirty="0" smtClean="0">
                <a:latin typeface="宋体" panose="02010600030101010101" pitchFamily="2" charset="-122"/>
                <a:ea typeface="宋体" panose="02010600030101010101" pitchFamily="2" charset="-122"/>
              </a:rPr>
              <a:t>&lt;</a:t>
            </a:r>
            <a:r>
              <a:rPr lang="zh-CN" altLang="zh-CN" sz="2200" b="1" dirty="0" smtClean="0">
                <a:latin typeface="宋体" panose="02010600030101010101" pitchFamily="2" charset="-122"/>
                <a:ea typeface="宋体" panose="02010600030101010101" pitchFamily="2" charset="-122"/>
              </a:rPr>
              <a:t>商业价值</a:t>
            </a:r>
            <a:r>
              <a:rPr lang="en-US" altLang="zh-CN" sz="2200" b="1" dirty="0" smtClean="0">
                <a:latin typeface="宋体" panose="02010600030101010101" pitchFamily="2" charset="-122"/>
                <a:ea typeface="宋体" panose="02010600030101010101" pitchFamily="2" charset="-122"/>
              </a:rPr>
              <a:t>&gt;</a:t>
            </a:r>
            <a:r>
              <a:rPr lang="zh-CN" altLang="zh-CN" sz="2200" b="1" dirty="0" smtClean="0">
                <a:latin typeface="宋体" panose="02010600030101010101" pitchFamily="2" charset="-122"/>
                <a:ea typeface="宋体" panose="02010600030101010101" pitchFamily="2" charset="-122"/>
              </a:rPr>
              <a:t>交付）和解空间（用户通过系统执行的</a:t>
            </a:r>
            <a:r>
              <a:rPr lang="en-US" altLang="zh-CN" sz="2200" b="1" dirty="0" smtClean="0">
                <a:latin typeface="宋体" panose="02010600030101010101" pitchFamily="2" charset="-122"/>
                <a:ea typeface="宋体" panose="02010600030101010101" pitchFamily="2" charset="-122"/>
              </a:rPr>
              <a:t>&lt;</a:t>
            </a:r>
            <a:r>
              <a:rPr lang="zh-CN" altLang="zh-CN" sz="2200" b="1" dirty="0" smtClean="0">
                <a:latin typeface="宋体" panose="02010600030101010101" pitchFamily="2" charset="-122"/>
                <a:ea typeface="宋体" panose="02010600030101010101" pitchFamily="2" charset="-122"/>
              </a:rPr>
              <a:t>活动</a:t>
            </a:r>
            <a:r>
              <a:rPr lang="en-US" altLang="zh-CN" sz="2200" b="1" dirty="0" smtClean="0">
                <a:latin typeface="宋体" panose="02010600030101010101" pitchFamily="2" charset="-122"/>
                <a:ea typeface="宋体" panose="02010600030101010101" pitchFamily="2" charset="-122"/>
              </a:rPr>
              <a:t>&gt;</a:t>
            </a:r>
            <a:r>
              <a:rPr lang="zh-CN" altLang="zh-CN" sz="2200" b="1" dirty="0" smtClean="0">
                <a:latin typeface="宋体" panose="02010600030101010101" pitchFamily="2" charset="-122"/>
                <a:ea typeface="宋体" panose="02010600030101010101" pitchFamily="2" charset="-122"/>
              </a:rPr>
              <a:t>），也同时对团队提供了用户（</a:t>
            </a:r>
            <a:r>
              <a:rPr lang="en-US" altLang="zh-CN" sz="2200" b="1" dirty="0" smtClean="0">
                <a:latin typeface="宋体" panose="02010600030101010101" pitchFamily="2" charset="-122"/>
                <a:ea typeface="宋体" panose="02010600030101010101" pitchFamily="2" charset="-122"/>
              </a:rPr>
              <a:t>&lt;</a:t>
            </a:r>
            <a:r>
              <a:rPr lang="zh-CN" altLang="zh-CN" sz="2200" b="1" dirty="0" smtClean="0">
                <a:latin typeface="宋体" panose="02010600030101010101" pitchFamily="2" charset="-122"/>
                <a:ea typeface="宋体" panose="02010600030101010101" pitchFamily="2" charset="-122"/>
              </a:rPr>
              <a:t>角色</a:t>
            </a:r>
            <a:r>
              <a:rPr lang="en-US" altLang="zh-CN" sz="2200" b="1" dirty="0" smtClean="0">
                <a:latin typeface="宋体" panose="02010600030101010101" pitchFamily="2" charset="-122"/>
                <a:ea typeface="宋体" panose="02010600030101010101" pitchFamily="2" charset="-122"/>
              </a:rPr>
              <a:t>&gt;</a:t>
            </a:r>
            <a:r>
              <a:rPr lang="zh-CN" altLang="zh-CN" sz="2200" b="1" dirty="0" smtClean="0">
                <a:latin typeface="宋体" panose="02010600030101010101" pitchFamily="2" charset="-122"/>
                <a:ea typeface="宋体" panose="02010600030101010101" pitchFamily="2" charset="-122"/>
              </a:rPr>
              <a:t>）第一的观点。</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有助于团队把注意力集中在商业价值和为真实的用户解决实际问题上。用户故事的这种表达形式</a:t>
            </a:r>
            <a:r>
              <a:rPr lang="zh-CN" altLang="zh-CN" sz="2200" b="1" dirty="0" smtClean="0">
                <a:solidFill>
                  <a:srgbClr val="FF0000"/>
                </a:solidFill>
                <a:latin typeface="宋体" panose="02010600030101010101" pitchFamily="2" charset="-122"/>
                <a:ea typeface="宋体" panose="02010600030101010101" pitchFamily="2" charset="-122"/>
              </a:rPr>
              <a:t>充分强调了开发人员“为什么”和“怎样”</a:t>
            </a:r>
            <a:r>
              <a:rPr lang="zh-CN" altLang="zh-CN" sz="2200" b="1" dirty="0" smtClean="0">
                <a:latin typeface="宋体" panose="02010600030101010101" pitchFamily="2" charset="-122"/>
                <a:ea typeface="宋体" panose="02010600030101010101" pitchFamily="2" charset="-122"/>
              </a:rPr>
              <a:t>实现真正满足</a:t>
            </a:r>
            <a:r>
              <a:rPr lang="zh-CN" altLang="zh-CN" sz="2200" b="1" dirty="0" smtClean="0">
                <a:solidFill>
                  <a:srgbClr val="FF0000"/>
                </a:solidFill>
                <a:latin typeface="宋体" panose="02010600030101010101" pitchFamily="2" charset="-122"/>
                <a:ea typeface="宋体" panose="02010600030101010101" pitchFamily="2" charset="-122"/>
              </a:rPr>
              <a:t>用户</a:t>
            </a:r>
            <a:r>
              <a:rPr lang="zh-CN" altLang="zh-CN" sz="2200" b="1" dirty="0" smtClean="0">
                <a:latin typeface="宋体" panose="02010600030101010101" pitchFamily="2" charset="-122"/>
                <a:ea typeface="宋体" panose="02010600030101010101" pitchFamily="2" charset="-122"/>
              </a:rPr>
              <a:t>需要的系统。</a:t>
            </a:r>
          </a:p>
          <a:p>
            <a:pPr marL="457200" indent="-457200" eaLnBrk="1" hangingPunct="1">
              <a:lnSpc>
                <a:spcPct val="150000"/>
              </a:lnSpc>
              <a:buSzPct val="70000"/>
              <a:buFont typeface="Wingdings" panose="05000000000000000000" pitchFamily="2" charset="2"/>
              <a:buChar char="l"/>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p:txBody>
      </p:sp>
      <p:sp>
        <p:nvSpPr>
          <p:cNvPr id="2" name="AutoShape 2"/>
          <p:cNvSpPr>
            <a:spLocks noChangeArrowheads="1"/>
          </p:cNvSpPr>
          <p:nvPr/>
        </p:nvSpPr>
        <p:spPr bwMode="auto">
          <a:xfrm>
            <a:off x="1873250" y="5084763"/>
            <a:ext cx="5397500" cy="1439862"/>
          </a:xfrm>
          <a:prstGeom prst="roundRect">
            <a:avLst>
              <a:gd name="adj" fmla="val 16667"/>
            </a:avLst>
          </a:prstGeom>
          <a:solidFill>
            <a:srgbClr val="FFFFFF"/>
          </a:solidFill>
          <a:ln w="9525">
            <a:solidFill>
              <a:srgbClr val="000000"/>
            </a:solidFill>
            <a:round/>
            <a:headEnd/>
            <a:tailEnd/>
          </a:ln>
        </p:spPr>
        <p:txBody>
          <a:bodyPr/>
          <a:lstStyle/>
          <a:p>
            <a:pPr algn="just">
              <a:lnSpc>
                <a:spcPct val="150000"/>
              </a:lnSpc>
              <a:defRPr/>
            </a:pPr>
            <a:r>
              <a:rPr lang="en-US" altLang="zh-CN" dirty="0">
                <a:solidFill>
                  <a:schemeClr val="tx1">
                    <a:lumMod val="10000"/>
                  </a:schemeClr>
                </a:solidFill>
                <a:latin typeface="Calibri" panose="020F0502020204030204" pitchFamily="34" charset="0"/>
              </a:rPr>
              <a:t>User Story 1.1</a:t>
            </a:r>
          </a:p>
          <a:p>
            <a:pPr algn="just">
              <a:lnSpc>
                <a:spcPct val="150000"/>
              </a:lnSpc>
              <a:defRPr/>
            </a:pPr>
            <a:r>
              <a:rPr lang="zh-CN" altLang="en-US" dirty="0">
                <a:solidFill>
                  <a:schemeClr val="tx1">
                    <a:lumMod val="10000"/>
                  </a:schemeClr>
                </a:solidFill>
                <a:latin typeface="Calibri" panose="020F0502020204030204" pitchFamily="34" charset="0"/>
              </a:rPr>
              <a:t>作为顾客，我希望能搜索图书，以查看其详细信息</a:t>
            </a:r>
            <a:endParaRPr lang="zh-CN" altLang="en-US" dirty="0">
              <a:solidFill>
                <a:schemeClr val="tx1">
                  <a:lumMod val="10000"/>
                </a:schemeClr>
              </a:solidFill>
            </a:endParaRPr>
          </a:p>
          <a:p>
            <a:pPr>
              <a:lnSpc>
                <a:spcPct val="150000"/>
              </a:lnSpc>
              <a:defRPr/>
            </a:pPr>
            <a:endParaRPr lang="zh-CN"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用户故事的表示</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4645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网上</a:t>
            </a:r>
            <a:r>
              <a:rPr lang="zh-CN" altLang="zh-CN" sz="2400" b="1" dirty="0">
                <a:latin typeface="宋体" panose="02010600030101010101" pitchFamily="2" charset="-122"/>
                <a:ea typeface="宋体" panose="02010600030101010101" pitchFamily="2" charset="-122"/>
              </a:rPr>
              <a:t>书店软件中其它的用户故事可能为</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顾客，我希望搜索到想要的图书，以便购买</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顾客，我希望可以取消订单</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书店的管理人员，我可以发布图书信息，以便顾客查看和购买</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用户故事的表示</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3200" b="1" dirty="0" smtClean="0">
                <a:latin typeface="宋体" panose="02010600030101010101" pitchFamily="2" charset="-122"/>
                <a:ea typeface="宋体" panose="02010600030101010101" pitchFamily="2" charset="-122"/>
              </a:rPr>
              <a:t>下面的描述</a:t>
            </a:r>
            <a:r>
              <a:rPr lang="zh-CN" altLang="en-US" sz="3200" b="1" dirty="0" smtClean="0">
                <a:latin typeface="宋体" panose="02010600030101010101" pitchFamily="2" charset="-122"/>
                <a:ea typeface="宋体" panose="02010600030101010101" pitchFamily="2" charset="-122"/>
              </a:rPr>
              <a:t>是</a:t>
            </a:r>
            <a:r>
              <a:rPr lang="zh-CN" altLang="zh-CN" sz="3200" b="1" dirty="0" smtClean="0">
                <a:latin typeface="宋体" panose="02010600030101010101" pitchFamily="2" charset="-122"/>
                <a:ea typeface="宋体" panose="02010600030101010101" pitchFamily="2" charset="-122"/>
              </a:rPr>
              <a:t>不是好的用户故事</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软件</a:t>
            </a:r>
            <a:r>
              <a:rPr lang="zh-CN"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应该用</a:t>
            </a:r>
            <a:r>
              <a:rPr lang="en-US"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jsp.net</a:t>
            </a:r>
            <a:r>
              <a:rPr lang="zh-CN"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实现</a:t>
            </a:r>
            <a:r>
              <a:rPr lang="zh-CN"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软件</a:t>
            </a:r>
            <a:r>
              <a:rPr lang="zh-CN"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应该通过连接池链接到数据库</a:t>
            </a:r>
            <a:r>
              <a:rPr lang="zh-CN"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用户故事的表示</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用户故事描述</a:t>
            </a:r>
            <a:r>
              <a:rPr lang="zh-CN" altLang="zh-CN" sz="2000" b="1" dirty="0">
                <a:latin typeface="宋体" panose="02010600030101010101" pitchFamily="2" charset="-122"/>
                <a:ea typeface="宋体" panose="02010600030101010101" pitchFamily="2" charset="-122"/>
              </a:rPr>
              <a:t>对软件用户</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购买者</a:t>
            </a:r>
            <a:r>
              <a:rPr lang="zh-CN" altLang="zh-CN" sz="2000" b="1" dirty="0">
                <a:solidFill>
                  <a:srgbClr val="FF0000"/>
                </a:solidFill>
                <a:latin typeface="宋体" panose="02010600030101010101" pitchFamily="2" charset="-122"/>
                <a:ea typeface="宋体" panose="02010600030101010101" pitchFamily="2" charset="-122"/>
              </a:rPr>
              <a:t>有价值的功能</a:t>
            </a:r>
            <a:r>
              <a:rPr lang="zh-CN" altLang="zh-CN" sz="2000" b="1" dirty="0" smtClean="0">
                <a:solidFill>
                  <a:srgbClr val="FF0000"/>
                </a:solidFill>
                <a:latin typeface="宋体" panose="02010600030101010101" pitchFamily="2" charset="-122"/>
                <a:ea typeface="宋体" panose="02010600030101010101" pitchFamily="2" charset="-122"/>
              </a:rPr>
              <a:t>点</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故对网上书店软件而言，下面的描述</a:t>
            </a:r>
            <a:r>
              <a:rPr lang="zh-CN" altLang="zh-CN" sz="2000" b="1" dirty="0">
                <a:solidFill>
                  <a:srgbClr val="FF0000"/>
                </a:solidFill>
                <a:latin typeface="宋体" panose="02010600030101010101" pitchFamily="2" charset="-122"/>
                <a:ea typeface="宋体" panose="02010600030101010101" pitchFamily="2" charset="-122"/>
              </a:rPr>
              <a:t>不是好的用户故事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软件</a:t>
            </a:r>
            <a:r>
              <a:rPr lang="zh-CN" altLang="zh-CN" sz="1800" b="1" dirty="0">
                <a:latin typeface="宋体" panose="02010600030101010101" pitchFamily="2" charset="-122"/>
                <a:ea typeface="宋体" panose="02010600030101010101" pitchFamily="2" charset="-122"/>
              </a:rPr>
              <a:t>应该用</a:t>
            </a:r>
            <a:r>
              <a:rPr lang="en-US" altLang="zh-CN" sz="1800" b="1" dirty="0">
                <a:latin typeface="宋体" panose="02010600030101010101" pitchFamily="2" charset="-122"/>
                <a:ea typeface="宋体" panose="02010600030101010101" pitchFamily="2" charset="-122"/>
              </a:rPr>
              <a:t>jsp.net</a:t>
            </a:r>
            <a:r>
              <a:rPr lang="zh-CN" altLang="zh-CN" sz="1800" b="1" dirty="0">
                <a:latin typeface="宋体" panose="02010600030101010101" pitchFamily="2" charset="-122"/>
                <a:ea typeface="宋体" panose="02010600030101010101" pitchFamily="2" charset="-122"/>
              </a:rPr>
              <a:t>实现</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软件</a:t>
            </a:r>
            <a:r>
              <a:rPr lang="zh-CN" altLang="zh-CN" sz="1800" b="1" dirty="0">
                <a:latin typeface="宋体" panose="02010600030101010101" pitchFamily="2" charset="-122"/>
                <a:ea typeface="宋体" panose="02010600030101010101" pitchFamily="2" charset="-122"/>
              </a:rPr>
              <a:t>应该通过连接池链接到数据库</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因为</a:t>
            </a:r>
            <a:r>
              <a:rPr lang="zh-CN" altLang="zh-CN" sz="2000" b="1" dirty="0">
                <a:latin typeface="宋体" panose="02010600030101010101" pitchFamily="2" charset="-122"/>
                <a:ea typeface="宋体" panose="02010600030101010101" pitchFamily="2" charset="-122"/>
              </a:rPr>
              <a:t>这两个描述都</a:t>
            </a:r>
            <a:r>
              <a:rPr lang="zh-CN" altLang="zh-CN" sz="2000" b="1" dirty="0">
                <a:solidFill>
                  <a:srgbClr val="FF0000"/>
                </a:solidFill>
                <a:latin typeface="宋体" panose="02010600030101010101" pitchFamily="2" charset="-122"/>
                <a:ea typeface="宋体" panose="02010600030101010101" pitchFamily="2" charset="-122"/>
              </a:rPr>
              <a:t>不是用户所关心</a:t>
            </a:r>
            <a:r>
              <a:rPr lang="zh-CN" altLang="zh-CN" sz="2000" b="1" dirty="0">
                <a:latin typeface="宋体" panose="02010600030101010101" pitchFamily="2" charset="-122"/>
                <a:ea typeface="宋体" panose="02010600030101010101" pitchFamily="2" charset="-122"/>
              </a:rPr>
              <a:t>的，软件的使用者既不关心用什么程序设计语言编程，也不关心如何链接到数据库，用户关心的是能否快速地实现他们的期望。</a:t>
            </a: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142875"/>
            <a:ext cx="8686800" cy="1143000"/>
          </a:xfrm>
        </p:spPr>
        <p:txBody>
          <a:bodyPr/>
          <a:lstStyle/>
          <a:p>
            <a:pPr eaLnBrk="1" hangingPunct="1"/>
            <a:r>
              <a:rPr lang="zh-CN" altLang="zh-CN" dirty="0" smtClean="0">
                <a:latin typeface="黑体" panose="02010609060101010101" pitchFamily="49" charset="-122"/>
                <a:ea typeface="黑体" panose="02010609060101010101" pitchFamily="49" charset="-122"/>
              </a:rPr>
              <a:t>用户故事的</a:t>
            </a:r>
            <a:r>
              <a:rPr lang="zh-CN" altLang="zh-CN" dirty="0" smtClean="0">
                <a:solidFill>
                  <a:srgbClr val="FF0000"/>
                </a:solidFill>
                <a:latin typeface="黑体" panose="02010609060101010101" pitchFamily="49" charset="-122"/>
                <a:ea typeface="黑体" panose="02010609060101010101" pitchFamily="49" charset="-122"/>
              </a:rPr>
              <a:t>细化</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如果</a:t>
            </a:r>
            <a:r>
              <a:rPr lang="zh-CN" altLang="zh-CN" sz="2200" b="1" dirty="0">
                <a:latin typeface="宋体" panose="02010600030101010101" pitchFamily="2" charset="-122"/>
                <a:ea typeface="宋体" panose="02010600030101010101" pitchFamily="2" charset="-122"/>
              </a:rPr>
              <a:t>我们的网上书店软件只包括两个用户故事</a:t>
            </a:r>
            <a:r>
              <a:rPr lang="zh-CN" altLang="zh-CN" sz="2200" b="1" dirty="0" smtClean="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作为</a:t>
            </a:r>
            <a:r>
              <a:rPr lang="zh-CN" altLang="zh-CN" sz="2200" b="1" dirty="0">
                <a:latin typeface="宋体" panose="02010600030101010101" pitchFamily="2" charset="-122"/>
                <a:ea typeface="宋体" panose="02010600030101010101" pitchFamily="2" charset="-122"/>
              </a:rPr>
              <a:t>顾客，我希望能够搜索并购买图书</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作为</a:t>
            </a:r>
            <a:r>
              <a:rPr lang="zh-CN" altLang="zh-CN" sz="2200" b="1" dirty="0">
                <a:latin typeface="宋体" panose="02010600030101010101" pitchFamily="2" charset="-122"/>
                <a:ea typeface="宋体" panose="02010600030101010101" pitchFamily="2" charset="-122"/>
              </a:rPr>
              <a:t>书店管理人员，我希望可以发布图书信息并发货</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i="1" dirty="0" smtClean="0">
                <a:solidFill>
                  <a:srgbClr val="FF0000"/>
                </a:solidFill>
                <a:latin typeface="宋体" panose="02010600030101010101" pitchFamily="2" charset="-122"/>
                <a:ea typeface="宋体" panose="02010600030101010101" pitchFamily="2" charset="-122"/>
              </a:rPr>
              <a:t>我们</a:t>
            </a:r>
            <a:r>
              <a:rPr lang="zh-CN" altLang="zh-CN" sz="2200" b="1" i="1" dirty="0">
                <a:solidFill>
                  <a:srgbClr val="FF0000"/>
                </a:solidFill>
                <a:latin typeface="宋体" panose="02010600030101010101" pitchFamily="2" charset="-122"/>
                <a:ea typeface="宋体" panose="02010600030101010101" pitchFamily="2" charset="-122"/>
              </a:rPr>
              <a:t>能否靠这两个故事作为指导进行编程和测试呢</a:t>
            </a:r>
            <a:r>
              <a:rPr lang="zh-CN" altLang="zh-CN" sz="2200" b="1" i="1" dirty="0" smtClean="0">
                <a:solidFill>
                  <a:srgbClr val="FF0000"/>
                </a:solidFill>
                <a:latin typeface="宋体" panose="02010600030101010101" pitchFamily="2" charset="-122"/>
                <a:ea typeface="宋体" panose="02010600030101010101" pitchFamily="2" charset="-122"/>
              </a:rPr>
              <a:t>？</a:t>
            </a:r>
            <a:endParaRPr lang="en-US" altLang="zh-CN" sz="2200" b="1" i="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i="1" dirty="0">
                <a:solidFill>
                  <a:srgbClr val="FF0000"/>
                </a:solidFill>
                <a:latin typeface="宋体" panose="02010600030101010101" pitchFamily="2" charset="-122"/>
                <a:ea typeface="宋体" panose="02010600030101010101" pitchFamily="2" charset="-122"/>
              </a:rPr>
              <a:t>显然不能。因为这两个故事太大了，大到无法在一个迭代中实现。为了准备每个迭代中的工作，团队必须把它们拆分成更小的用户故事。</a:t>
            </a:r>
          </a:p>
          <a:p>
            <a:pPr marL="457200" indent="-457200" eaLnBrk="1" hangingPunct="1">
              <a:lnSpc>
                <a:spcPct val="150000"/>
              </a:lnSpc>
              <a:buSzPct val="70000"/>
              <a:buFont typeface="Wingdings" panose="05000000000000000000" pitchFamily="2" charset="2"/>
              <a:buChar char="l"/>
              <a:defRPr/>
            </a:pPr>
            <a:endParaRPr lang="zh-CN" altLang="zh-CN" sz="2200" b="1" i="1"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用户故事的细化</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对于</a:t>
            </a:r>
            <a:r>
              <a:rPr lang="zh-CN" altLang="zh-CN" sz="2200" b="1" dirty="0">
                <a:latin typeface="宋体" panose="02010600030101010101" pitchFamily="2" charset="-122"/>
                <a:ea typeface="宋体" panose="02010600030101010101" pitchFamily="2" charset="-122"/>
              </a:rPr>
              <a:t>用户故事的拆分，没有一套例行程序可以遵守。因此，当看到一个用户故事时，我们</a:t>
            </a:r>
            <a:r>
              <a:rPr lang="zh-CN" altLang="zh-CN" sz="2200" b="1" dirty="0">
                <a:solidFill>
                  <a:srgbClr val="FF0000"/>
                </a:solidFill>
                <a:latin typeface="宋体" panose="02010600030101010101" pitchFamily="2" charset="-122"/>
                <a:ea typeface="宋体" panose="02010600030101010101" pitchFamily="2" charset="-122"/>
              </a:rPr>
              <a:t>要问一下细节在哪里呢</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例如</a:t>
            </a:r>
            <a:r>
              <a:rPr lang="zh-CN" altLang="zh-CN" sz="2200" b="1" dirty="0">
                <a:latin typeface="宋体" panose="02010600030101010101" pitchFamily="2" charset="-122"/>
                <a:ea typeface="宋体" panose="02010600030101010101" pitchFamily="2" charset="-122"/>
              </a:rPr>
              <a:t>，在上面的“作为顾客，我希望能够搜索并购买图书”用户故事中，我们会问</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顾客</a:t>
            </a:r>
            <a:r>
              <a:rPr lang="zh-CN" altLang="zh-CN" sz="1800" b="1" dirty="0">
                <a:latin typeface="宋体" panose="02010600030101010101" pitchFamily="2" charset="-122"/>
                <a:ea typeface="宋体" panose="02010600030101010101" pitchFamily="2" charset="-122"/>
              </a:rPr>
              <a:t>搜索图书的条件是什么？书名、作者、出版社、</a:t>
            </a:r>
            <a:r>
              <a:rPr lang="en-US" altLang="zh-CN" sz="1800" b="1" dirty="0">
                <a:latin typeface="宋体" panose="02010600030101010101" pitchFamily="2" charset="-122"/>
                <a:ea typeface="宋体" panose="02010600030101010101" pitchFamily="2" charset="-122"/>
              </a:rPr>
              <a:t>ISBN</a:t>
            </a:r>
            <a:r>
              <a:rPr lang="zh-CN" altLang="zh-CN" sz="1800" b="1" dirty="0">
                <a:latin typeface="宋体" panose="02010600030101010101" pitchFamily="2" charset="-122"/>
                <a:ea typeface="宋体" panose="02010600030101010101" pitchFamily="2" charset="-122"/>
              </a:rPr>
              <a:t>号</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顾客</a:t>
            </a:r>
            <a:r>
              <a:rPr lang="zh-CN" altLang="zh-CN" sz="1800" b="1" dirty="0">
                <a:latin typeface="宋体" panose="02010600030101010101" pitchFamily="2" charset="-122"/>
                <a:ea typeface="宋体" panose="02010600030101010101" pitchFamily="2" charset="-122"/>
              </a:rPr>
              <a:t>必须是书店的注册用户吗</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搜索</a:t>
            </a:r>
            <a:r>
              <a:rPr lang="zh-CN" altLang="zh-CN" sz="1800" b="1" dirty="0">
                <a:latin typeface="宋体" panose="02010600030101010101" pitchFamily="2" charset="-122"/>
                <a:ea typeface="宋体" panose="02010600030101010101" pitchFamily="2" charset="-122"/>
              </a:rPr>
              <a:t>结果中应该显示哪些信息？书名、作者及简介、出版社、内容简介</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购买</a:t>
            </a:r>
            <a:r>
              <a:rPr lang="zh-CN" altLang="zh-CN" sz="1800" b="1" dirty="0">
                <a:latin typeface="宋体" panose="02010600030101010101" pitchFamily="2" charset="-122"/>
                <a:ea typeface="宋体" panose="02010600030101010101" pitchFamily="2" charset="-122"/>
              </a:rPr>
              <a:t>图书时如何选择购买几本</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如何</a:t>
            </a:r>
            <a:r>
              <a:rPr lang="zh-CN" altLang="zh-CN" sz="1800" b="1" dirty="0">
                <a:latin typeface="宋体" panose="02010600030101010101" pitchFamily="2" charset="-122"/>
                <a:ea typeface="宋体" panose="02010600030101010101" pitchFamily="2" charset="-122"/>
              </a:rPr>
              <a:t>付款？如何填写收货地址？如何索要发票？如何查看发货信息</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用户故事的细化</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当</a:t>
            </a:r>
            <a:r>
              <a:rPr lang="zh-CN" altLang="zh-CN" sz="2200" b="1" dirty="0">
                <a:solidFill>
                  <a:srgbClr val="FF0000"/>
                </a:solidFill>
                <a:latin typeface="宋体" panose="02010600030101010101" pitchFamily="2" charset="-122"/>
                <a:ea typeface="宋体" panose="02010600030101010101" pitchFamily="2" charset="-122"/>
              </a:rPr>
              <a:t>用户故事能涵盖所有细节时</a:t>
            </a:r>
            <a:r>
              <a:rPr lang="zh-CN" altLang="zh-CN" sz="2200" b="1" dirty="0">
                <a:latin typeface="宋体" panose="02010600030101010101" pitchFamily="2" charset="-122"/>
                <a:ea typeface="宋体" panose="02010600030101010101" pitchFamily="2" charset="-122"/>
              </a:rPr>
              <a:t>，就不必再进行分割了</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例如</a:t>
            </a:r>
            <a:r>
              <a:rPr lang="zh-CN" altLang="zh-CN" sz="2200" b="1" dirty="0">
                <a:latin typeface="宋体" panose="02010600030101010101" pitchFamily="2" charset="-122"/>
                <a:ea typeface="宋体" panose="02010600030101010101" pitchFamily="2" charset="-122"/>
              </a:rPr>
              <a:t>，卡片</a:t>
            </a:r>
            <a:r>
              <a:rPr lang="en-US" altLang="zh-CN" sz="2200" b="1" dirty="0">
                <a:latin typeface="宋体" panose="02010600030101010101" pitchFamily="2" charset="-122"/>
                <a:ea typeface="宋体" panose="02010600030101010101" pitchFamily="2" charset="-122"/>
              </a:rPr>
              <a:t>1.1</a:t>
            </a:r>
            <a:r>
              <a:rPr lang="zh-CN" altLang="zh-CN" sz="2200" b="1" dirty="0">
                <a:latin typeface="宋体" panose="02010600030101010101" pitchFamily="2" charset="-122"/>
                <a:ea typeface="宋体" panose="02010600030101010101" pitchFamily="2" charset="-122"/>
              </a:rPr>
              <a:t>所示的用户故事是适度且实用的，没有必要再进一步地拆分为</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顾客，我希望可以查看图书简介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顾客，我希望可以查看作者信息</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顾客，我希望可以查看出版社信息</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1200" indent="-2619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作为</a:t>
            </a:r>
            <a:r>
              <a:rPr lang="zh-CN" altLang="zh-CN" sz="2000" b="1" dirty="0">
                <a:latin typeface="宋体" panose="02010600030101010101" pitchFamily="2" charset="-122"/>
                <a:ea typeface="宋体" panose="02010600030101010101" pitchFamily="2" charset="-122"/>
              </a:rPr>
              <a:t>顾客，我希望可以查看封面信息</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p:txBody>
      </p:sp>
      <p:sp>
        <p:nvSpPr>
          <p:cNvPr id="4" name="AutoShape 2"/>
          <p:cNvSpPr>
            <a:spLocks noChangeArrowheads="1"/>
          </p:cNvSpPr>
          <p:nvPr/>
        </p:nvSpPr>
        <p:spPr bwMode="auto">
          <a:xfrm>
            <a:off x="1763713" y="1916113"/>
            <a:ext cx="5397500" cy="1439862"/>
          </a:xfrm>
          <a:prstGeom prst="roundRect">
            <a:avLst>
              <a:gd name="adj" fmla="val 16667"/>
            </a:avLst>
          </a:prstGeom>
          <a:solidFill>
            <a:srgbClr val="FFFFFF"/>
          </a:solidFill>
          <a:ln w="9525">
            <a:solidFill>
              <a:srgbClr val="000000"/>
            </a:solidFill>
            <a:round/>
            <a:headEnd/>
            <a:tailEnd/>
          </a:ln>
        </p:spPr>
        <p:txBody>
          <a:bodyPr/>
          <a:lstStyle/>
          <a:p>
            <a:pPr algn="just">
              <a:lnSpc>
                <a:spcPct val="150000"/>
              </a:lnSpc>
              <a:defRPr/>
            </a:pPr>
            <a:r>
              <a:rPr lang="en-US" altLang="zh-CN" dirty="0">
                <a:solidFill>
                  <a:schemeClr val="tx1">
                    <a:lumMod val="10000"/>
                  </a:schemeClr>
                </a:solidFill>
                <a:latin typeface="Calibri" panose="020F0502020204030204" pitchFamily="34" charset="0"/>
              </a:rPr>
              <a:t>User Story 1.1</a:t>
            </a:r>
          </a:p>
          <a:p>
            <a:pPr algn="just">
              <a:lnSpc>
                <a:spcPct val="150000"/>
              </a:lnSpc>
              <a:defRPr/>
            </a:pPr>
            <a:r>
              <a:rPr lang="zh-CN" altLang="en-US" dirty="0">
                <a:solidFill>
                  <a:schemeClr val="tx1">
                    <a:lumMod val="10000"/>
                  </a:schemeClr>
                </a:solidFill>
                <a:latin typeface="Calibri" panose="020F0502020204030204" pitchFamily="34" charset="0"/>
              </a:rPr>
              <a:t>作为顾客，我希望能搜索图书，以查看其</a:t>
            </a:r>
            <a:r>
              <a:rPr lang="zh-CN" altLang="en-US" dirty="0">
                <a:solidFill>
                  <a:srgbClr val="FF0000"/>
                </a:solidFill>
                <a:latin typeface="Calibri" panose="020F0502020204030204" pitchFamily="34" charset="0"/>
              </a:rPr>
              <a:t>详细信息</a:t>
            </a:r>
            <a:endParaRPr lang="zh-CN" altLang="en-US" dirty="0">
              <a:solidFill>
                <a:srgbClr val="FF0000"/>
              </a:solidFill>
            </a:endParaRPr>
          </a:p>
          <a:p>
            <a:pPr>
              <a:lnSpc>
                <a:spcPct val="150000"/>
              </a:lnSpc>
              <a:defRPr/>
            </a:pPr>
            <a:endParaRPr lang="zh-CN"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625" y="142875"/>
            <a:ext cx="8686800" cy="1143000"/>
          </a:xfrm>
        </p:spPr>
        <p:txBody>
          <a:bodyPr/>
          <a:lstStyle/>
          <a:p>
            <a:pPr eaLnBrk="1" hangingPunct="1"/>
            <a:r>
              <a:rPr lang="zh-CN" altLang="zh-CN" dirty="0" smtClean="0">
                <a:latin typeface="黑体" panose="02010609060101010101" pitchFamily="49" charset="-122"/>
                <a:ea typeface="黑体" panose="02010609060101010101" pitchFamily="49" charset="-122"/>
              </a:rPr>
              <a:t>用户故事的细化</a:t>
            </a:r>
            <a:endParaRPr lang="zh-CN" altLang="en-US" b="1" dirty="0"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比把这些细节写成文档更重要的是开发团队与客户</a:t>
            </a:r>
            <a:r>
              <a:rPr lang="zh-CN" altLang="zh-CN" sz="2200" b="1" dirty="0" smtClean="0">
                <a:solidFill>
                  <a:srgbClr val="FF0000"/>
                </a:solidFill>
                <a:latin typeface="宋体" panose="02010600030101010101" pitchFamily="2" charset="-122"/>
                <a:ea typeface="宋体" panose="02010600030101010101" pitchFamily="2" charset="-122"/>
              </a:rPr>
              <a:t>一起来讨论这些细节</a:t>
            </a:r>
            <a:r>
              <a:rPr lang="zh-CN" altLang="zh-CN" sz="2200" b="1" dirty="0" smtClean="0">
                <a:latin typeface="宋体" panose="02010600030101010101" pitchFamily="2" charset="-122"/>
                <a:ea typeface="宋体" panose="02010600030101010101" pitchFamily="2" charset="-122"/>
              </a:rPr>
              <a:t>，若某些细节比较重要，就把它拿出来进行讨论，讨论后可在</a:t>
            </a:r>
            <a:r>
              <a:rPr lang="zh-CN" altLang="zh-CN" sz="2200" b="1" dirty="0" smtClean="0">
                <a:solidFill>
                  <a:srgbClr val="FF0000"/>
                </a:solidFill>
                <a:latin typeface="宋体" panose="02010600030101010101" pitchFamily="2" charset="-122"/>
                <a:ea typeface="宋体" panose="02010600030101010101" pitchFamily="2" charset="-122"/>
              </a:rPr>
              <a:t>故事卡上做注释</a:t>
            </a:r>
            <a:r>
              <a:rPr lang="zh-CN" altLang="zh-CN" sz="2200" b="1" dirty="0" smtClean="0">
                <a:latin typeface="宋体" panose="02010600030101010101" pitchFamily="2" charset="-122"/>
                <a:ea typeface="宋体" panose="02010600030101010101" pitchFamily="2" charset="-122"/>
              </a:rPr>
              <a:t>，如故事卡</a:t>
            </a:r>
            <a:r>
              <a:rPr lang="en-US" altLang="zh-CN" sz="2200" b="1" dirty="0" smtClean="0">
                <a:latin typeface="宋体" panose="02010600030101010101" pitchFamily="2" charset="-122"/>
                <a:ea typeface="宋体" panose="02010600030101010101" pitchFamily="2" charset="-122"/>
              </a:rPr>
              <a:t>1.2</a:t>
            </a:r>
            <a:r>
              <a:rPr lang="zh-CN" altLang="zh-CN" sz="2200" b="1" dirty="0" smtClean="0">
                <a:latin typeface="宋体" panose="02010600030101010101" pitchFamily="2" charset="-122"/>
                <a:ea typeface="宋体" panose="02010600030101010101" pitchFamily="2" charset="-122"/>
              </a:rPr>
              <a:t>所示。</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如果需要</a:t>
            </a:r>
            <a:r>
              <a:rPr lang="zh-CN" altLang="zh-CN" sz="2200" b="1" dirty="0" smtClean="0">
                <a:solidFill>
                  <a:srgbClr val="FF0000"/>
                </a:solidFill>
                <a:latin typeface="宋体" panose="02010600030101010101" pitchFamily="2" charset="-122"/>
                <a:ea typeface="宋体" panose="02010600030101010101" pitchFamily="2" charset="-122"/>
              </a:rPr>
              <a:t>更多的故事细节</a:t>
            </a:r>
            <a:r>
              <a:rPr lang="zh-CN" altLang="zh-CN" sz="2200" b="1" dirty="0" smtClean="0">
                <a:latin typeface="宋体" panose="02010600030101010101" pitchFamily="2" charset="-122"/>
                <a:ea typeface="宋体" panose="02010600030101010101" pitchFamily="2" charset="-122"/>
              </a:rPr>
              <a:t>，通常以</a:t>
            </a:r>
            <a:r>
              <a:rPr lang="zh-CN" altLang="zh-CN" sz="2200" b="1" dirty="0" smtClean="0">
                <a:solidFill>
                  <a:srgbClr val="FF0000"/>
                </a:solidFill>
                <a:latin typeface="宋体" panose="02010600030101010101" pitchFamily="2" charset="-122"/>
                <a:ea typeface="宋体" panose="02010600030101010101" pitchFamily="2" charset="-122"/>
              </a:rPr>
              <a:t>附件</a:t>
            </a:r>
            <a:r>
              <a:rPr lang="zh-CN" altLang="zh-CN" sz="2200" b="1" dirty="0" smtClean="0">
                <a:latin typeface="宋体" panose="02010600030101010101" pitchFamily="2" charset="-122"/>
                <a:ea typeface="宋体" panose="02010600030101010101" pitchFamily="2" charset="-122"/>
              </a:rPr>
              <a:t>（模型、电子表单、算法等）的形式附在用户故事上，在开发之前或开发过程中，团队和干系人进行讨论和合作搜集这些更加详细的细节。</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
        <p:nvSpPr>
          <p:cNvPr id="2" name="AutoShape 2"/>
          <p:cNvSpPr>
            <a:spLocks noChangeArrowheads="1"/>
          </p:cNvSpPr>
          <p:nvPr/>
        </p:nvSpPr>
        <p:spPr bwMode="auto">
          <a:xfrm>
            <a:off x="1209675" y="2849563"/>
            <a:ext cx="6724650" cy="2016125"/>
          </a:xfrm>
          <a:prstGeom prst="roundRect">
            <a:avLst>
              <a:gd name="adj" fmla="val 16667"/>
            </a:avLst>
          </a:prstGeom>
          <a:solidFill>
            <a:srgbClr val="FFFFFF"/>
          </a:solidFill>
          <a:ln w="9525">
            <a:solidFill>
              <a:srgbClr val="000000"/>
            </a:solidFill>
            <a:round/>
            <a:headEnd/>
            <a:tailEnd/>
          </a:ln>
        </p:spPr>
        <p:txBody>
          <a:bodyPr lIns="48895" tIns="0" bIns="0"/>
          <a:lstStyle/>
          <a:p>
            <a:pPr algn="just">
              <a:lnSpc>
                <a:spcPct val="120000"/>
              </a:lnSpc>
              <a:defRPr/>
            </a:pPr>
            <a:r>
              <a:rPr lang="en-US" altLang="zh-CN" sz="2000" dirty="0">
                <a:solidFill>
                  <a:schemeClr val="tx1">
                    <a:lumMod val="10000"/>
                  </a:schemeClr>
                </a:solidFill>
                <a:latin typeface="Calibri" panose="020F0502020204030204" pitchFamily="34" charset="0"/>
              </a:rPr>
              <a:t>User Story 1.2</a:t>
            </a:r>
          </a:p>
          <a:p>
            <a:pPr algn="just">
              <a:lnSpc>
                <a:spcPct val="120000"/>
              </a:lnSpc>
              <a:defRPr/>
            </a:pPr>
            <a:r>
              <a:rPr lang="zh-CN" altLang="en-US" sz="2000" dirty="0">
                <a:solidFill>
                  <a:schemeClr val="tx1">
                    <a:lumMod val="10000"/>
                  </a:schemeClr>
                </a:solidFill>
                <a:latin typeface="Calibri" panose="020F0502020204030204" pitchFamily="34" charset="0"/>
              </a:rPr>
              <a:t>作为用户，我希望能搜索图书，以查看其详细信息</a:t>
            </a:r>
            <a:endParaRPr lang="zh-CN" altLang="en-US" sz="2000" dirty="0">
              <a:solidFill>
                <a:schemeClr val="tx1">
                  <a:lumMod val="10000"/>
                </a:schemeClr>
              </a:solidFill>
            </a:endParaRPr>
          </a:p>
          <a:p>
            <a:pPr algn="just">
              <a:lnSpc>
                <a:spcPct val="120000"/>
              </a:lnSpc>
              <a:defRPr/>
            </a:pPr>
            <a:endParaRPr lang="zh-CN" altLang="en-US" sz="2000" dirty="0">
              <a:solidFill>
                <a:schemeClr val="tx1">
                  <a:lumMod val="10000"/>
                </a:schemeClr>
              </a:solidFill>
            </a:endParaRPr>
          </a:p>
          <a:p>
            <a:pPr algn="just">
              <a:lnSpc>
                <a:spcPct val="120000"/>
              </a:lnSpc>
              <a:defRPr/>
            </a:pPr>
            <a:r>
              <a:rPr lang="zh-CN" altLang="en-US" sz="2000" dirty="0">
                <a:solidFill>
                  <a:srgbClr val="FF0000"/>
                </a:solidFill>
                <a:latin typeface="Calibri" panose="020F0502020204030204" pitchFamily="34" charset="0"/>
              </a:rPr>
              <a:t>注释</a:t>
            </a:r>
            <a:r>
              <a:rPr lang="zh-CN" altLang="en-US" sz="2000" dirty="0">
                <a:solidFill>
                  <a:schemeClr val="tx1">
                    <a:lumMod val="10000"/>
                  </a:schemeClr>
                </a:solidFill>
                <a:latin typeface="Calibri" panose="020F0502020204030204" pitchFamily="34" charset="0"/>
              </a:rPr>
              <a:t>：李明说需要显示作者信息、图书简介、图书目录、封面信息，内容较多的信息可在另一界面中查看</a:t>
            </a:r>
            <a:endParaRPr lang="zh-CN" sz="2000"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用户故事的细化</a:t>
            </a:r>
            <a:endParaRPr lang="zh-CN" altLang="en-US" b="1" smtClean="0">
              <a:latin typeface="黑体" panose="02010609060101010101" pitchFamily="49" charset="-122"/>
              <a:ea typeface="黑体" panose="02010609060101010101" pitchFamily="49" charset="-122"/>
            </a:endParaRPr>
          </a:p>
        </p:txBody>
      </p:sp>
      <p:sp>
        <p:nvSpPr>
          <p:cNvPr id="2253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捕获的</a:t>
            </a:r>
            <a:r>
              <a:rPr lang="zh-CN" altLang="zh-CN" sz="2200" b="1" dirty="0" smtClean="0">
                <a:solidFill>
                  <a:srgbClr val="FF0000"/>
                </a:solidFill>
                <a:latin typeface="宋体" panose="02010600030101010101" pitchFamily="2" charset="-122"/>
                <a:ea typeface="宋体" panose="02010600030101010101" pitchFamily="2" charset="-122"/>
              </a:rPr>
              <a:t>验收条件</a:t>
            </a:r>
            <a:r>
              <a:rPr lang="zh-CN" altLang="zh-CN" sz="2200" b="1" dirty="0" smtClean="0">
                <a:latin typeface="宋体" panose="02010600030101010101" pitchFamily="2" charset="-122"/>
                <a:ea typeface="宋体" panose="02010600030101010101" pitchFamily="2" charset="-122"/>
              </a:rPr>
              <a:t>写在用户故事卡片的</a:t>
            </a:r>
            <a:r>
              <a:rPr lang="zh-CN" altLang="zh-CN" sz="2200" b="1" dirty="0" smtClean="0">
                <a:solidFill>
                  <a:srgbClr val="FF0000"/>
                </a:solidFill>
                <a:latin typeface="宋体" panose="02010600030101010101" pitchFamily="2" charset="-122"/>
                <a:ea typeface="宋体" panose="02010600030101010101" pitchFamily="2" charset="-122"/>
              </a:rPr>
              <a:t>背面</a:t>
            </a:r>
            <a:r>
              <a:rPr lang="zh-CN" altLang="zh-CN" sz="2200" b="1" dirty="0" smtClean="0">
                <a:latin typeface="宋体" panose="02010600030101010101" pitchFamily="2" charset="-122"/>
                <a:ea typeface="宋体" panose="02010600030101010101" pitchFamily="2" charset="-122"/>
              </a:rPr>
              <a:t>，指导如何进行用户故事的验收。如故事卡</a:t>
            </a:r>
            <a:r>
              <a:rPr lang="en-US" altLang="zh-CN" sz="2200" b="1" dirty="0" smtClean="0">
                <a:latin typeface="宋体" panose="02010600030101010101" pitchFamily="2" charset="-122"/>
                <a:ea typeface="宋体" panose="02010600030101010101" pitchFamily="2" charset="-122"/>
              </a:rPr>
              <a:t>1.3</a:t>
            </a:r>
            <a:r>
              <a:rPr lang="zh-CN" altLang="zh-CN" sz="2200" b="1" dirty="0" smtClean="0">
                <a:latin typeface="宋体" panose="02010600030101010101" pitchFamily="2" charset="-122"/>
                <a:ea typeface="宋体" panose="02010600030101010101" pitchFamily="2" charset="-122"/>
              </a:rPr>
              <a:t>所示。</a:t>
            </a: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
        <p:nvSpPr>
          <p:cNvPr id="3" name="AutoShape 2"/>
          <p:cNvSpPr>
            <a:spLocks noChangeArrowheads="1"/>
          </p:cNvSpPr>
          <p:nvPr/>
        </p:nvSpPr>
        <p:spPr bwMode="auto">
          <a:xfrm>
            <a:off x="1619250" y="2636838"/>
            <a:ext cx="6119813" cy="2376487"/>
          </a:xfrm>
          <a:prstGeom prst="roundRect">
            <a:avLst>
              <a:gd name="adj" fmla="val 16667"/>
            </a:avLst>
          </a:prstGeom>
          <a:solidFill>
            <a:srgbClr val="FFFFFF"/>
          </a:solidFill>
          <a:ln w="9525">
            <a:solidFill>
              <a:srgbClr val="000000"/>
            </a:solidFill>
            <a:round/>
            <a:headEnd/>
            <a:tailEnd/>
          </a:ln>
        </p:spPr>
        <p:txBody>
          <a:bodyPr tIns="0" bIns="0"/>
          <a:lstStyle/>
          <a:p>
            <a:pPr algn="just">
              <a:lnSpc>
                <a:spcPct val="150000"/>
              </a:lnSpc>
              <a:defRPr/>
            </a:pPr>
            <a:r>
              <a:rPr lang="en-US" altLang="zh-CN" dirty="0">
                <a:solidFill>
                  <a:schemeClr val="tx1">
                    <a:lumMod val="10000"/>
                  </a:schemeClr>
                </a:solidFill>
                <a:latin typeface="Calibri" panose="020F0502020204030204" pitchFamily="34" charset="0"/>
              </a:rPr>
              <a:t>User Story 1.3</a:t>
            </a:r>
          </a:p>
          <a:p>
            <a:pPr algn="just">
              <a:lnSpc>
                <a:spcPct val="150000"/>
              </a:lnSpc>
              <a:defRPr/>
            </a:pPr>
            <a:r>
              <a:rPr lang="zh-CN" altLang="en-US" dirty="0">
                <a:solidFill>
                  <a:schemeClr val="tx1">
                    <a:lumMod val="10000"/>
                  </a:schemeClr>
                </a:solidFill>
                <a:latin typeface="Calibri" panose="020F0502020204030204" pitchFamily="34" charset="0"/>
              </a:rPr>
              <a:t>用错误的作者信息测试，用真实的作者信息测试</a:t>
            </a:r>
            <a:endParaRPr lang="zh-CN" altLang="en-US" dirty="0">
              <a:solidFill>
                <a:schemeClr val="tx1">
                  <a:lumMod val="10000"/>
                </a:schemeClr>
              </a:solidFill>
            </a:endParaRPr>
          </a:p>
          <a:p>
            <a:pPr algn="just">
              <a:lnSpc>
                <a:spcPct val="150000"/>
              </a:lnSpc>
              <a:defRPr/>
            </a:pPr>
            <a:r>
              <a:rPr lang="zh-CN" altLang="en-US" dirty="0">
                <a:solidFill>
                  <a:schemeClr val="tx1">
                    <a:lumMod val="10000"/>
                  </a:schemeClr>
                </a:solidFill>
                <a:latin typeface="Calibri" panose="020F0502020204030204" pitchFamily="34" charset="0"/>
              </a:rPr>
              <a:t>用空的图书简介测试，用真实的图书简介测试</a:t>
            </a:r>
            <a:endParaRPr lang="zh-CN" altLang="en-US" dirty="0">
              <a:solidFill>
                <a:schemeClr val="tx1">
                  <a:lumMod val="10000"/>
                </a:schemeClr>
              </a:solidFill>
            </a:endParaRPr>
          </a:p>
          <a:p>
            <a:pPr algn="just">
              <a:lnSpc>
                <a:spcPct val="150000"/>
              </a:lnSpc>
              <a:defRPr/>
            </a:pPr>
            <a:r>
              <a:rPr lang="zh-CN" altLang="en-US" dirty="0">
                <a:solidFill>
                  <a:schemeClr val="tx1">
                    <a:lumMod val="10000"/>
                  </a:schemeClr>
                </a:solidFill>
                <a:latin typeface="Calibri" panose="020F0502020204030204" pitchFamily="34" charset="0"/>
              </a:rPr>
              <a:t>用错误的图书目录测试，用真实的图书目录测试</a:t>
            </a:r>
            <a:endParaRPr lang="zh-CN" altLang="en-US" dirty="0">
              <a:solidFill>
                <a:schemeClr val="tx1">
                  <a:lumMod val="10000"/>
                </a:schemeClr>
              </a:solidFill>
            </a:endParaRPr>
          </a:p>
          <a:p>
            <a:pPr algn="just">
              <a:lnSpc>
                <a:spcPct val="150000"/>
              </a:lnSpc>
              <a:defRPr/>
            </a:pPr>
            <a:r>
              <a:rPr lang="zh-CN" altLang="en-US" dirty="0">
                <a:solidFill>
                  <a:schemeClr val="tx1">
                    <a:lumMod val="10000"/>
                  </a:schemeClr>
                </a:solidFill>
                <a:latin typeface="Calibri" panose="020F0502020204030204" pitchFamily="34" charset="0"/>
              </a:rPr>
              <a:t>用空的封面信息测试，用真实的封面信息测试</a:t>
            </a:r>
            <a:endParaRPr lang="zh-CN" altLang="en-US" dirty="0">
              <a:solidFill>
                <a:schemeClr val="tx1">
                  <a:lumMod val="10000"/>
                </a:schemeClr>
              </a:solidFill>
            </a:endParaRPr>
          </a:p>
          <a:p>
            <a:pPr algn="just">
              <a:lnSpc>
                <a:spcPct val="150000"/>
              </a:lnSpc>
              <a:defRPr/>
            </a:pPr>
            <a:endParaRPr lang="zh-CN" altLang="en-US" dirty="0">
              <a:solidFill>
                <a:schemeClr val="tx1">
                  <a:lumMod val="10000"/>
                </a:schemeClr>
              </a:solidFill>
            </a:endParaRPr>
          </a:p>
          <a:p>
            <a:pPr>
              <a:lnSpc>
                <a:spcPct val="150000"/>
              </a:lnSpc>
              <a:defRPr/>
            </a:pPr>
            <a:endParaRPr lang="zh-CN"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用户故事的细化</a:t>
            </a:r>
            <a:endParaRPr lang="zh-CN" altLang="en-US" b="1" smtClean="0">
              <a:latin typeface="黑体" panose="02010609060101010101" pitchFamily="49" charset="-122"/>
              <a:ea typeface="黑体" panose="02010609060101010101" pitchFamily="49" charset="-122"/>
            </a:endParaRPr>
          </a:p>
        </p:txBody>
      </p:sp>
      <p:sp>
        <p:nvSpPr>
          <p:cNvPr id="2355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验收条件应该简单、扼要，可以随时增加或删除，验收的目的就是验证用户的期望是否已经满足，若已经</a:t>
            </a:r>
            <a:r>
              <a:rPr lang="zh-CN" altLang="zh-CN" sz="2200" b="1" dirty="0" smtClean="0">
                <a:solidFill>
                  <a:srgbClr val="FF0000"/>
                </a:solidFill>
                <a:latin typeface="宋体" panose="02010600030101010101" pitchFamily="2" charset="-122"/>
                <a:ea typeface="宋体" panose="02010600030101010101" pitchFamily="2" charset="-122"/>
              </a:rPr>
              <a:t>达到了用户的期望</a:t>
            </a:r>
            <a:r>
              <a:rPr lang="zh-CN" altLang="zh-CN" sz="2200" b="1" dirty="0" smtClean="0">
                <a:latin typeface="宋体" panose="02010600030101010101" pitchFamily="2" charset="-122"/>
                <a:ea typeface="宋体" panose="02010600030101010101" pitchFamily="2" charset="-122"/>
              </a:rPr>
              <a:t>，则开发人员就该</a:t>
            </a:r>
            <a:r>
              <a:rPr lang="zh-CN" altLang="zh-CN" sz="2200" b="1" dirty="0" smtClean="0">
                <a:solidFill>
                  <a:srgbClr val="FF0000"/>
                </a:solidFill>
                <a:latin typeface="宋体" panose="02010600030101010101" pitchFamily="2" charset="-122"/>
                <a:ea typeface="宋体" panose="02010600030101010101" pitchFamily="2" charset="-122"/>
              </a:rPr>
              <a:t>结束该故事</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验收条件不是单元测试</a:t>
            </a:r>
            <a:r>
              <a:rPr lang="zh-CN" altLang="zh-CN" sz="2200" b="1" dirty="0" smtClean="0">
                <a:solidFill>
                  <a:srgbClr val="FF0000"/>
                </a:solidFill>
                <a:latin typeface="宋体" panose="02010600030101010101" pitchFamily="2" charset="-122"/>
                <a:ea typeface="宋体" panose="02010600030101010101" pitchFamily="2" charset="-122"/>
              </a:rPr>
              <a:t>而是系统应该满足的条件</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单元测试需要更深入地测试功能流、异常流、边界条件及与故事相关的所有功能。</a:t>
            </a: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前言</a:t>
            </a:r>
          </a:p>
        </p:txBody>
      </p:sp>
      <p:sp>
        <p:nvSpPr>
          <p:cNvPr id="4099" name="内容占位符 2"/>
          <p:cNvSpPr>
            <a:spLocks noGrp="1"/>
          </p:cNvSpPr>
          <p:nvPr>
            <p:ph idx="1"/>
          </p:nvPr>
        </p:nvSpPr>
        <p:spPr>
          <a:xfrm>
            <a:off x="428625" y="1214438"/>
            <a:ext cx="434340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敏捷团队利用未完成订单、用户故事、任务等工件进行定义、构建和测试系统</a:t>
            </a:r>
            <a:r>
              <a:rPr lang="zh-CN" altLang="en-US" sz="2200" b="1" smtClean="0">
                <a:latin typeface="宋体" panose="02010600030101010101" pitchFamily="2" charset="-122"/>
                <a:ea typeface="宋体" panose="02010600030101010101" pitchFamily="2" charset="-122"/>
              </a:rPr>
              <a:t>。</a:t>
            </a:r>
            <a:endParaRPr lang="en-US" altLang="zh-CN" sz="22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用户故事在敏捷开发中起着举足轻重的作用，团队通过不断实现用户故事向用户传递渐增的价值流。</a:t>
            </a:r>
          </a:p>
        </p:txBody>
      </p:sp>
      <p:pic>
        <p:nvPicPr>
          <p:cNvPr id="41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875" y="1628775"/>
            <a:ext cx="3935413"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用户故事的</a:t>
            </a:r>
            <a:r>
              <a:rPr lang="zh-CN" altLang="en-US" smtClean="0">
                <a:latin typeface="黑体" panose="02010609060101010101" pitchFamily="49" charset="-122"/>
                <a:ea typeface="黑体" panose="02010609060101010101" pitchFamily="49" charset="-122"/>
              </a:rPr>
              <a:t>验收</a:t>
            </a:r>
            <a:r>
              <a:rPr lang="zh-CN" altLang="zh-CN" smtClean="0">
                <a:latin typeface="黑体" panose="02010609060101010101" pitchFamily="49" charset="-122"/>
                <a:ea typeface="黑体" panose="02010609060101010101" pitchFamily="49" charset="-122"/>
              </a:rPr>
              <a:t>测试</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1800" b="1" dirty="0" smtClean="0">
                <a:latin typeface="宋体" panose="02010600030101010101" pitchFamily="2" charset="-122"/>
                <a:ea typeface="宋体" panose="02010600030101010101" pitchFamily="2" charset="-122"/>
              </a:rPr>
              <a:t>在</a:t>
            </a:r>
            <a:r>
              <a:rPr lang="zh-CN" altLang="zh-CN" sz="1800" b="1" dirty="0">
                <a:latin typeface="宋体" panose="02010600030101010101" pitchFamily="2" charset="-122"/>
                <a:ea typeface="宋体" panose="02010600030101010101" pitchFamily="2" charset="-122"/>
              </a:rPr>
              <a:t>敏捷开发</a:t>
            </a:r>
            <a:r>
              <a:rPr lang="zh-CN" altLang="zh-CN" sz="1800" b="1" dirty="0" smtClean="0">
                <a:latin typeface="宋体" panose="02010600030101010101" pitchFamily="2" charset="-122"/>
                <a:ea typeface="宋体" panose="02010600030101010101" pitchFamily="2" charset="-122"/>
              </a:rPr>
              <a:t>中把</a:t>
            </a:r>
            <a:r>
              <a:rPr lang="zh-CN" altLang="zh-CN" sz="1800" b="1" dirty="0">
                <a:latin typeface="宋体" panose="02010600030101010101" pitchFamily="2" charset="-122"/>
                <a:ea typeface="宋体" panose="02010600030101010101" pitchFamily="2" charset="-122"/>
              </a:rPr>
              <a:t>功能确认</a:t>
            </a:r>
            <a:r>
              <a:rPr lang="zh-CN" altLang="zh-CN" sz="1800" b="1" dirty="0" smtClean="0">
                <a:latin typeface="宋体" panose="02010600030101010101" pitchFamily="2" charset="-122"/>
                <a:ea typeface="宋体" panose="02010600030101010101" pitchFamily="2" charset="-122"/>
              </a:rPr>
              <a:t>称为“用户故事验收测试”，</a:t>
            </a:r>
            <a:r>
              <a:rPr lang="zh-CN" altLang="zh-CN" sz="1800" b="1" dirty="0">
                <a:latin typeface="宋体" panose="02010600030101010101" pitchFamily="2" charset="-122"/>
                <a:ea typeface="宋体" panose="02010600030101010101" pitchFamily="2" charset="-122"/>
              </a:rPr>
              <a:t>即验证用户故事确已正确实现</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1800" b="1" dirty="0" smtClean="0">
                <a:latin typeface="宋体" panose="02010600030101010101" pitchFamily="2" charset="-122"/>
                <a:ea typeface="宋体" panose="02010600030101010101" pitchFamily="2" charset="-122"/>
              </a:rPr>
              <a:t>为了</a:t>
            </a:r>
            <a:r>
              <a:rPr lang="zh-CN" altLang="zh-CN" sz="1800" b="1" dirty="0">
                <a:latin typeface="宋体" panose="02010600030101010101" pitchFamily="2" charset="-122"/>
                <a:ea typeface="宋体" panose="02010600030101010101" pitchFamily="2" charset="-122"/>
              </a:rPr>
              <a:t>与用户故事本身相区别，把“用户故事验收测试”作为一种工件</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1800" b="1" dirty="0" smtClean="0">
                <a:latin typeface="宋体" panose="02010600030101010101" pitchFamily="2" charset="-122"/>
                <a:ea typeface="宋体" panose="02010600030101010101" pitchFamily="2" charset="-122"/>
              </a:rPr>
              <a:t>用户</a:t>
            </a:r>
            <a:r>
              <a:rPr lang="zh-CN" altLang="zh-CN" sz="1800" b="1" dirty="0">
                <a:latin typeface="宋体" panose="02010600030101010101" pitchFamily="2" charset="-122"/>
                <a:ea typeface="宋体" panose="02010600030101010101" pitchFamily="2" charset="-122"/>
              </a:rPr>
              <a:t>故事与用户故事验收测试的关系如图</a:t>
            </a:r>
            <a:r>
              <a:rPr lang="en-US" altLang="zh-CN" sz="1800" b="1" dirty="0">
                <a:latin typeface="宋体" panose="02010600030101010101" pitchFamily="2" charset="-122"/>
                <a:ea typeface="宋体" panose="02010600030101010101" pitchFamily="2" charset="-122"/>
              </a:rPr>
              <a:t>6-2</a:t>
            </a:r>
            <a:r>
              <a:rPr lang="zh-CN" altLang="zh-CN" sz="1800" b="1" dirty="0">
                <a:latin typeface="宋体" panose="02010600030101010101" pitchFamily="2" charset="-122"/>
                <a:ea typeface="宋体" panose="02010600030101010101" pitchFamily="2" charset="-122"/>
              </a:rPr>
              <a:t>所示</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①</a:t>
            </a:r>
            <a:r>
              <a:rPr lang="en-US" altLang="zh-CN" sz="1800" b="1" dirty="0" smtClean="0">
                <a:latin typeface="宋体" panose="02010600030101010101" pitchFamily="2" charset="-122"/>
                <a:ea typeface="宋体" panose="02010600030101010101" pitchFamily="2" charset="-122"/>
              </a:rPr>
              <a:t>1</a:t>
            </a:r>
            <a:r>
              <a:rPr lang="zh-CN" altLang="zh-CN" sz="1800" b="1" dirty="0" smtClean="0">
                <a:latin typeface="宋体" panose="02010600030101010101" pitchFamily="2" charset="-122"/>
                <a:ea typeface="宋体" panose="02010600030101010101" pitchFamily="2" charset="-122"/>
              </a:rPr>
              <a:t>：</a:t>
            </a:r>
            <a:r>
              <a:rPr lang="en-US" altLang="zh-CN" sz="1800" b="1" dirty="0" smtClean="0">
                <a:latin typeface="宋体" panose="02010600030101010101" pitchFamily="2" charset="-122"/>
                <a:ea typeface="宋体" panose="02010600030101010101" pitchFamily="2" charset="-122"/>
              </a:rPr>
              <a:t>n</a:t>
            </a:r>
            <a:r>
              <a:rPr lang="zh-CN" altLang="zh-CN" sz="1800" b="1" dirty="0" smtClean="0">
                <a:latin typeface="宋体" panose="02010600030101010101" pitchFamily="2" charset="-122"/>
                <a:ea typeface="宋体" panose="02010600030101010101" pitchFamily="2" charset="-122"/>
              </a:rPr>
              <a:t>的关系，每个用户故事进行一次或多次的验收测试。</a:t>
            </a: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②一</a:t>
            </a:r>
            <a:r>
              <a:rPr lang="zh-CN" altLang="zh-CN" sz="1800" b="1" dirty="0">
                <a:latin typeface="宋体" panose="02010600030101010101" pitchFamily="2" charset="-122"/>
                <a:ea typeface="宋体" panose="02010600030101010101" pitchFamily="2" charset="-122"/>
              </a:rPr>
              <a:t>个用户故事必须通过验收测试才能被认为已经完成</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endParaRPr lang="en-US" altLang="zh-CN" sz="1800" b="1" dirty="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endParaRPr lang="en-US" altLang="zh-CN" sz="1800" b="1" dirty="0" smtClean="0">
              <a:latin typeface="宋体" panose="02010600030101010101" pitchFamily="2" charset="-122"/>
              <a:ea typeface="宋体" panose="02010600030101010101" pitchFamily="2" charset="-122"/>
            </a:endParaRPr>
          </a:p>
          <a:p>
            <a:pPr marL="812800" indent="-363538" eaLnBrk="1" hangingPunct="1">
              <a:lnSpc>
                <a:spcPct val="150000"/>
              </a:lnSpc>
              <a:buSzPct val="70000"/>
              <a:buFont typeface="Wingdings" panose="05000000000000000000" pitchFamily="2" charset="2"/>
              <a:buChar char="n"/>
              <a:defRPr/>
            </a:pP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1800" b="1" dirty="0" smtClean="0">
                <a:latin typeface="宋体" panose="02010600030101010101" pitchFamily="2" charset="-122"/>
                <a:ea typeface="宋体" panose="02010600030101010101" pitchFamily="2" charset="-122"/>
              </a:rPr>
              <a:t>验收测试</a:t>
            </a:r>
            <a:r>
              <a:rPr lang="zh-CN" altLang="zh-CN" sz="1800" b="1" dirty="0">
                <a:latin typeface="宋体" panose="02010600030101010101" pitchFamily="2" charset="-122"/>
                <a:ea typeface="宋体" panose="02010600030101010101" pitchFamily="2" charset="-122"/>
              </a:rPr>
              <a:t>是验证系统是否实现了用户故事预期目标的功能性测试。为了避免产生大量的手工测试，故事的测试尽可能采用自动测试。</a:t>
            </a: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pic>
        <p:nvPicPr>
          <p:cNvPr id="27652"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005263"/>
            <a:ext cx="3222625"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用户故事的单元测试</a:t>
            </a:r>
          </a:p>
        </p:txBody>
      </p:sp>
      <p:sp>
        <p:nvSpPr>
          <p:cNvPr id="2867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1800" b="1" smtClean="0">
                <a:latin typeface="宋体" panose="02010600030101010101" pitchFamily="2" charset="-122"/>
                <a:ea typeface="宋体" panose="02010600030101010101" pitchFamily="2" charset="-122"/>
              </a:rPr>
              <a:t>为了进一步确保故事的质量，一个故事的编码也应该进行单元测试，它们的关系如图</a:t>
            </a:r>
            <a:r>
              <a:rPr lang="en-US" altLang="zh-CN" sz="1800" b="1" smtClean="0">
                <a:latin typeface="宋体" panose="02010600030101010101" pitchFamily="2" charset="-122"/>
                <a:ea typeface="宋体" panose="02010600030101010101" pitchFamily="2" charset="-122"/>
              </a:rPr>
              <a:t>6-3</a:t>
            </a:r>
            <a:r>
              <a:rPr lang="zh-CN" altLang="zh-CN" sz="1800" b="1" smtClean="0">
                <a:latin typeface="宋体" panose="02010600030101010101" pitchFamily="2" charset="-122"/>
                <a:ea typeface="宋体" panose="02010600030101010101" pitchFamily="2" charset="-122"/>
              </a:rPr>
              <a:t>所示。</a:t>
            </a: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1800" b="1" smtClean="0">
                <a:latin typeface="宋体" panose="02010600030101010101" pitchFamily="2" charset="-122"/>
                <a:ea typeface="宋体" panose="02010600030101010101" pitchFamily="2" charset="-122"/>
              </a:rPr>
              <a:t>开发人员进行</a:t>
            </a:r>
            <a:r>
              <a:rPr lang="zh-CN" altLang="zh-CN" sz="1800" b="1" smtClean="0">
                <a:solidFill>
                  <a:srgbClr val="FF0000"/>
                </a:solidFill>
                <a:latin typeface="宋体" panose="02010600030101010101" pitchFamily="2" charset="-122"/>
                <a:ea typeface="宋体" panose="02010600030101010101" pitchFamily="2" charset="-122"/>
              </a:rPr>
              <a:t>单元测试</a:t>
            </a:r>
            <a:r>
              <a:rPr lang="zh-CN" altLang="zh-CN" sz="1800" b="1" smtClean="0">
                <a:latin typeface="宋体" panose="02010600030101010101" pitchFamily="2" charset="-122"/>
                <a:ea typeface="宋体" panose="02010600030101010101" pitchFamily="2" charset="-122"/>
              </a:rPr>
              <a:t>的目的是</a:t>
            </a:r>
            <a:r>
              <a:rPr lang="zh-CN" altLang="zh-CN" sz="1800" b="1" smtClean="0">
                <a:solidFill>
                  <a:srgbClr val="FF0000"/>
                </a:solidFill>
                <a:latin typeface="宋体" panose="02010600030101010101" pitchFamily="2" charset="-122"/>
                <a:ea typeface="宋体" panose="02010600030101010101" pitchFamily="2" charset="-122"/>
              </a:rPr>
              <a:t>测试子模块代码的执行逻辑</a:t>
            </a:r>
            <a:r>
              <a:rPr lang="zh-CN" altLang="zh-CN" sz="1800" b="1" smtClean="0">
                <a:latin typeface="宋体" panose="02010600030101010101" pitchFamily="2" charset="-122"/>
                <a:ea typeface="宋体" panose="02010600030101010101" pitchFamily="2" charset="-122"/>
              </a:rPr>
              <a:t>。在测试驱动的开发模型中，在编码之前就要写好测试用例。总之，必须经过编写测试用例、测试通过，然后建立自动测试框架，一个故事才算完成</a:t>
            </a:r>
            <a:r>
              <a:rPr lang="zh-CN" altLang="en-US" sz="1800" b="1" smtClean="0">
                <a:latin typeface="宋体" panose="02010600030101010101" pitchFamily="2" charset="-122"/>
                <a:ea typeface="宋体" panose="02010600030101010101" pitchFamily="2" charset="-122"/>
              </a:rPr>
              <a:t>。</a:t>
            </a: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1800" b="1" smtClean="0">
                <a:latin typeface="宋体" panose="02010600030101010101" pitchFamily="2" charset="-122"/>
                <a:ea typeface="宋体" panose="02010600030101010101" pitchFamily="2" charset="-122"/>
              </a:rPr>
              <a:t>成熟的敏捷团队会进行综合地单元测试和自动化的功能测试。通过持续和自动的功能集成和单元测试，敏捷项目获得了持续的质量保证。</a:t>
            </a:r>
          </a:p>
          <a:p>
            <a:pPr marL="457200" indent="-457200" eaLnBrk="1" hangingPunct="1">
              <a:lnSpc>
                <a:spcPct val="150000"/>
              </a:lnSpc>
              <a:buSzPct val="70000"/>
              <a:buFont typeface="Wingdings" panose="05000000000000000000" pitchFamily="2" charset="2"/>
              <a:buChar char="l"/>
            </a:pPr>
            <a:endParaRPr lang="en-US" altLang="zh-CN" sz="18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876425"/>
            <a:ext cx="2952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用户故事和用例的区别</a:t>
            </a:r>
          </a:p>
        </p:txBody>
      </p:sp>
      <p:sp>
        <p:nvSpPr>
          <p:cNvPr id="327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用户故事</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作用</a:t>
            </a:r>
            <a:r>
              <a:rPr lang="zh-CN" altLang="en-US"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1.</a:t>
            </a:r>
            <a:r>
              <a:rPr lang="zh-CN" altLang="zh-CN" sz="2000" b="1" dirty="0" smtClean="0">
                <a:latin typeface="宋体" panose="02010600030101010101" pitchFamily="2" charset="-122"/>
                <a:ea typeface="宋体" panose="02010600030101010101" pitchFamily="2" charset="-122"/>
              </a:rPr>
              <a:t>作为进度跟踪的依据</a:t>
            </a:r>
            <a:r>
              <a:rPr lang="zh-CN" altLang="en-US"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2.</a:t>
            </a:r>
            <a:r>
              <a:rPr lang="zh-CN" altLang="zh-CN" sz="2000" b="1" dirty="0" smtClean="0">
                <a:latin typeface="宋体" panose="02010600030101010101" pitchFamily="2" charset="-122"/>
                <a:ea typeface="宋体" panose="02010600030101010101" pitchFamily="2" charset="-122"/>
              </a:rPr>
              <a:t>作为与人交谈的备忘录。</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不是精确的需求，不需要非常清楚的描述，把详细分析推迟到实现前夕进行</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用户故事是可见的商业价值，而不是功能描述。每个用户故事的粒度和工作量都相差不多，用户故事是小粒度的，可测试的，是有价值的。</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用例</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需要详细的描述各操作步骤以及所有异常路径，起到文档的作用。</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功能描述，不同用例的粒度和工作量可能相差很大。</a:t>
            </a:r>
          </a:p>
          <a:p>
            <a:pPr marL="457200" indent="-457200" eaLnBrk="1" hangingPunct="1">
              <a:lnSpc>
                <a:spcPct val="150000"/>
              </a:lnSpc>
              <a:buSzPct val="70000"/>
              <a:buFont typeface="Wingdings" panose="05000000000000000000" pitchFamily="2" charset="2"/>
              <a:buChar char="l"/>
              <a:defRPr/>
            </a:pPr>
            <a:endParaRPr lang="zh-CN"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142875"/>
            <a:ext cx="8229600" cy="1143000"/>
          </a:xfrm>
        </p:spPr>
        <p:txBody>
          <a:bodyPr/>
          <a:lstStyle/>
          <a:p>
            <a:endParaRPr lang="zh-CN" altLang="en-US" smtClean="0">
              <a:latin typeface="黑体" panose="02010609060101010101" pitchFamily="49" charset="-122"/>
              <a:ea typeface="黑体" panose="02010609060101010101" pitchFamily="49" charset="-122"/>
            </a:endParaRPr>
          </a:p>
        </p:txBody>
      </p:sp>
      <p:sp>
        <p:nvSpPr>
          <p:cNvPr id="30723" name="内容占位符 2"/>
          <p:cNvSpPr>
            <a:spLocks noGrp="1"/>
          </p:cNvSpPr>
          <p:nvPr>
            <p:ph idx="1"/>
          </p:nvPr>
        </p:nvSpPr>
        <p:spPr>
          <a:xfrm>
            <a:off x="457200" y="1600200"/>
            <a:ext cx="8362950" cy="4525963"/>
          </a:xfrm>
        </p:spPr>
        <p:txBody>
          <a:bodyPr/>
          <a:lstStyle/>
          <a:p>
            <a:pPr indent="0">
              <a:lnSpc>
                <a:spcPct val="150000"/>
              </a:lnSpc>
              <a:buFont typeface="Wingdings" panose="05000000000000000000" pitchFamily="2" charset="2"/>
              <a:buNone/>
            </a:pPr>
            <a:r>
              <a:rPr lang="zh-CN" altLang="zh-CN" smtClean="0">
                <a:solidFill>
                  <a:srgbClr val="FF0000"/>
                </a:solidFill>
                <a:ea typeface="宋体" panose="02010600030101010101" pitchFamily="2" charset="-122"/>
              </a:rPr>
              <a:t>写出尽量多的用户故事</a:t>
            </a:r>
            <a:r>
              <a:rPr lang="zh-CN" altLang="en-US" smtClean="0">
                <a:solidFill>
                  <a:srgbClr val="FF0000"/>
                </a:solidFill>
                <a:ea typeface="宋体" panose="02010600030101010101" pitchFamily="2" charset="-122"/>
              </a:rPr>
              <a:t>（课堂至少完成</a:t>
            </a:r>
            <a:r>
              <a:rPr lang="en-US" altLang="zh-CN" smtClean="0">
                <a:solidFill>
                  <a:srgbClr val="FF0000"/>
                </a:solidFill>
                <a:ea typeface="宋体" panose="02010600030101010101" pitchFamily="2" charset="-122"/>
              </a:rPr>
              <a:t>5</a:t>
            </a:r>
            <a:r>
              <a:rPr lang="zh-CN" altLang="en-US" smtClean="0">
                <a:solidFill>
                  <a:srgbClr val="FF0000"/>
                </a:solidFill>
                <a:ea typeface="宋体" panose="02010600030101010101" pitchFamily="2" charset="-122"/>
              </a:rPr>
              <a:t>个）</a:t>
            </a:r>
            <a:r>
              <a:rPr lang="zh-CN" altLang="zh-CN" smtClean="0">
                <a:solidFill>
                  <a:srgbClr val="FF0000"/>
                </a:solidFill>
                <a:ea typeface="宋体" panose="02010600030101010101" pitchFamily="2" charset="-122"/>
              </a:rPr>
              <a:t>，</a:t>
            </a:r>
            <a:r>
              <a:rPr lang="zh-CN" altLang="en-US" smtClean="0">
                <a:solidFill>
                  <a:srgbClr val="FF0000"/>
                </a:solidFill>
                <a:ea typeface="宋体" panose="02010600030101010101" pitchFamily="2" charset="-122"/>
              </a:rPr>
              <a:t>包括</a:t>
            </a:r>
            <a:r>
              <a:rPr lang="en-US" altLang="zh-CN" smtClean="0">
                <a:solidFill>
                  <a:srgbClr val="FF0000"/>
                </a:solidFill>
                <a:ea typeface="宋体" panose="02010600030101010101" pitchFamily="2" charset="-122"/>
              </a:rPr>
              <a:t>Card</a:t>
            </a:r>
            <a:r>
              <a:rPr lang="zh-CN" altLang="zh-CN" smtClean="0">
                <a:solidFill>
                  <a:srgbClr val="FF0000"/>
                </a:solidFill>
                <a:ea typeface="宋体" panose="02010600030101010101" pitchFamily="2" charset="-122"/>
              </a:rPr>
              <a:t>、和</a:t>
            </a:r>
            <a:r>
              <a:rPr lang="en-US" altLang="zh-CN" smtClean="0">
                <a:solidFill>
                  <a:srgbClr val="FF0000"/>
                </a:solidFill>
                <a:ea typeface="宋体" panose="02010600030101010101" pitchFamily="2" charset="-122"/>
              </a:rPr>
              <a:t>Conversation</a:t>
            </a:r>
            <a:r>
              <a:rPr lang="zh-CN" altLang="zh-CN" smtClean="0">
                <a:solidFill>
                  <a:srgbClr val="FF0000"/>
                </a:solidFill>
                <a:ea typeface="宋体" panose="02010600030101010101" pitchFamily="2" charset="-122"/>
              </a:rPr>
              <a:t>部分</a:t>
            </a:r>
            <a:r>
              <a:rPr lang="zh-CN" altLang="en-US" smtClean="0">
                <a:solidFill>
                  <a:srgbClr val="FF0000"/>
                </a:solidFill>
                <a:ea typeface="宋体" panose="02010600030101010101" pitchFamily="2" charset="-122"/>
              </a:rPr>
              <a:t>和</a:t>
            </a:r>
            <a:r>
              <a:rPr lang="en-US" altLang="zh-CN" smtClean="0">
                <a:solidFill>
                  <a:srgbClr val="FF0000"/>
                </a:solidFill>
                <a:ea typeface="宋体" panose="02010600030101010101" pitchFamily="2" charset="-122"/>
              </a:rPr>
              <a:t>Confirmation</a:t>
            </a:r>
            <a:r>
              <a:rPr lang="zh-CN" altLang="zh-CN" smtClean="0">
                <a:solidFill>
                  <a:srgbClr val="FF0000"/>
                </a:solidFill>
                <a:ea typeface="宋体" panose="02010600030101010101" pitchFamily="2" charset="-122"/>
              </a:rPr>
              <a:t>部分。</a:t>
            </a:r>
            <a:endParaRPr lang="en-US" altLang="zh-CN" smtClean="0">
              <a:solidFill>
                <a:srgbClr val="FF0000"/>
              </a:solidFill>
              <a:ea typeface="宋体" panose="02010600030101010101" pitchFamily="2" charset="-122"/>
            </a:endParaRPr>
          </a:p>
          <a:p>
            <a:pPr indent="0">
              <a:lnSpc>
                <a:spcPct val="150000"/>
              </a:lnSpc>
              <a:buFont typeface="Wingdings" panose="05000000000000000000" pitchFamily="2" charset="2"/>
              <a:buNone/>
            </a:pPr>
            <a:endParaRPr lang="zh-CN" altLang="zh-CN" smtClean="0">
              <a:solidFill>
                <a:srgbClr val="FF0000"/>
              </a:solidFill>
              <a:ea typeface="宋体" panose="02010600030101010101" pitchFamily="2" charset="-122"/>
            </a:endParaRPr>
          </a:p>
          <a:p>
            <a:pPr indent="0">
              <a:lnSpc>
                <a:spcPct val="150000"/>
              </a:lnSpc>
              <a:buFont typeface="Wingdings" panose="05000000000000000000" pitchFamily="2" charset="2"/>
              <a:buNone/>
            </a:pPr>
            <a:endParaRPr lang="zh-CN" altLang="en-US" smtClean="0">
              <a:ea typeface="宋体" panose="02010600030101010101" pitchFamily="2" charset="-122"/>
            </a:endParaRPr>
          </a:p>
        </p:txBody>
      </p:sp>
      <p:pic>
        <p:nvPicPr>
          <p:cNvPr id="307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213100"/>
            <a:ext cx="81359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625" y="142875"/>
            <a:ext cx="8686800" cy="1143000"/>
          </a:xfrm>
        </p:spPr>
        <p:txBody>
          <a:bodyPr/>
          <a:lstStyle/>
          <a:p>
            <a:r>
              <a:rPr lang="en-US" altLang="zh-CN" dirty="0" smtClean="0">
                <a:solidFill>
                  <a:srgbClr val="FF0000"/>
                </a:solidFill>
                <a:latin typeface="黑体" panose="02010609060101010101" pitchFamily="49" charset="-122"/>
                <a:ea typeface="黑体" panose="02010609060101010101" pitchFamily="49" charset="-122"/>
              </a:rPr>
              <a:t>INVEST</a:t>
            </a:r>
            <a:r>
              <a:rPr lang="zh-CN" altLang="en-US" dirty="0" smtClean="0">
                <a:solidFill>
                  <a:srgbClr val="FF0000"/>
                </a:solidFill>
                <a:latin typeface="黑体" panose="02010609060101010101" pitchFamily="49" charset="-122"/>
                <a:ea typeface="黑体" panose="02010609060101010101" pitchFamily="49" charset="-122"/>
              </a:rPr>
              <a:t>模型</a:t>
            </a:r>
            <a:endParaRPr lang="zh-CN" altLang="zh-CN" dirty="0" smtClean="0">
              <a:solidFill>
                <a:srgbClr val="FF0000"/>
              </a:solidFill>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a:t>
            </a:r>
            <a:r>
              <a:rPr lang="en-US" altLang="zh-CN" sz="2200" b="1" dirty="0">
                <a:latin typeface="宋体" panose="02010600030101010101" pitchFamily="2" charset="-122"/>
                <a:ea typeface="宋体" panose="02010600030101010101" pitchFamily="2" charset="-122"/>
              </a:rPr>
              <a:t>INVEST</a:t>
            </a:r>
            <a:r>
              <a:rPr lang="zh-CN" altLang="zh-CN" sz="2200" b="1" dirty="0">
                <a:latin typeface="宋体" panose="02010600030101010101" pitchFamily="2" charset="-122"/>
                <a:ea typeface="宋体" panose="02010600030101010101" pitchFamily="2" charset="-122"/>
              </a:rPr>
              <a:t>模型描述好的用户故事所具有的</a:t>
            </a:r>
            <a:r>
              <a:rPr lang="zh-CN" altLang="zh-CN" sz="2200" b="1" dirty="0" smtClean="0">
                <a:latin typeface="宋体" panose="02010600030101010101" pitchFamily="2" charset="-122"/>
                <a:ea typeface="宋体" panose="02010600030101010101" pitchFamily="2" charset="-122"/>
              </a:rPr>
              <a:t>特性</a:t>
            </a:r>
            <a:r>
              <a:rPr lang="zh-CN" altLang="en-US" sz="2200" b="1" dirty="0" smtClean="0">
                <a:latin typeface="宋体" panose="02010600030101010101" pitchFamily="2" charset="-122"/>
                <a:ea typeface="宋体" panose="02010600030101010101" pitchFamily="2" charset="-122"/>
              </a:rPr>
              <a:t>来</a:t>
            </a:r>
            <a:r>
              <a:rPr lang="zh-CN" altLang="zh-CN" sz="2200" b="1" dirty="0" smtClean="0">
                <a:latin typeface="宋体" panose="02010600030101010101" pitchFamily="2" charset="-122"/>
                <a:ea typeface="宋体" panose="02010600030101010101" pitchFamily="2" charset="-122"/>
              </a:rPr>
              <a:t>判断</a:t>
            </a:r>
            <a:r>
              <a:rPr lang="zh-CN" altLang="zh-CN" sz="2200" b="1" dirty="0">
                <a:latin typeface="宋体" panose="02010600030101010101" pitchFamily="2" charset="-122"/>
                <a:ea typeface="宋体" panose="02010600030101010101" pitchFamily="2" charset="-122"/>
              </a:rPr>
              <a:t>用户故事的</a:t>
            </a:r>
            <a:r>
              <a:rPr lang="zh-CN" altLang="zh-CN" sz="2200" b="1" dirty="0">
                <a:solidFill>
                  <a:srgbClr val="FF0000"/>
                </a:solidFill>
                <a:latin typeface="宋体" panose="02010600030101010101" pitchFamily="2" charset="-122"/>
                <a:ea typeface="宋体" panose="02010600030101010101" pitchFamily="2" charset="-122"/>
              </a:rPr>
              <a:t>优劣</a:t>
            </a:r>
            <a:r>
              <a:rPr lang="zh-CN" altLang="zh-CN" sz="2200" b="1" dirty="0" smtClean="0">
                <a:latin typeface="宋体" panose="02010600030101010101" pitchFamily="2" charset="-122"/>
                <a:ea typeface="宋体" panose="02010600030101010101" pitchFamily="2" charset="-122"/>
              </a:rPr>
              <a:t>。</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I</a:t>
            </a:r>
            <a:r>
              <a:rPr lang="en-US" altLang="zh-CN" sz="2200" b="1" dirty="0">
                <a:latin typeface="宋体" panose="02010600030101010101" pitchFamily="2" charset="-122"/>
                <a:ea typeface="宋体" panose="02010600030101010101" pitchFamily="2" charset="-122"/>
              </a:rPr>
              <a:t>ndependent</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N</a:t>
            </a:r>
            <a:r>
              <a:rPr lang="en-US" altLang="zh-CN" sz="2200" b="1" dirty="0">
                <a:latin typeface="宋体" panose="02010600030101010101" pitchFamily="2" charset="-122"/>
                <a:ea typeface="宋体" panose="02010600030101010101" pitchFamily="2" charset="-122"/>
              </a:rPr>
              <a:t>egotiable</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V</a:t>
            </a:r>
            <a:r>
              <a:rPr lang="en-US" altLang="zh-CN" sz="2200" b="1" dirty="0">
                <a:latin typeface="宋体" panose="02010600030101010101" pitchFamily="2" charset="-122"/>
                <a:ea typeface="宋体" panose="02010600030101010101" pitchFamily="2" charset="-122"/>
              </a:rPr>
              <a:t>aluable</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E</a:t>
            </a:r>
            <a:r>
              <a:rPr lang="en-US" altLang="zh-CN" sz="2200" b="1" dirty="0">
                <a:latin typeface="宋体" panose="02010600030101010101" pitchFamily="2" charset="-122"/>
                <a:ea typeface="宋体" panose="02010600030101010101" pitchFamily="2" charset="-122"/>
              </a:rPr>
              <a:t>stimable</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S</a:t>
            </a:r>
            <a:r>
              <a:rPr lang="en-US" altLang="zh-CN" sz="2200" b="1" dirty="0">
                <a:latin typeface="宋体" panose="02010600030101010101" pitchFamily="2" charset="-122"/>
                <a:ea typeface="宋体" panose="02010600030101010101" pitchFamily="2" charset="-122"/>
              </a:rPr>
              <a:t>mall</a:t>
            </a:r>
            <a:endParaRPr lang="zh-CN" altLang="zh-CN" sz="2200" b="1" dirty="0">
              <a:latin typeface="宋体" panose="02010600030101010101" pitchFamily="2" charset="-122"/>
              <a:ea typeface="宋体" panose="02010600030101010101" pitchFamily="2" charset="-122"/>
            </a:endParaRPr>
          </a:p>
          <a:p>
            <a:pPr marL="792162">
              <a:buSzPct val="70000"/>
              <a:buFont typeface="Wingdings" panose="05000000000000000000" pitchFamily="2" charset="2"/>
              <a:buChar char="ü"/>
              <a:defRPr/>
            </a:pPr>
            <a:r>
              <a:rPr lang="en-US" altLang="zh-CN" sz="2200" b="1" dirty="0">
                <a:solidFill>
                  <a:srgbClr val="FF0000"/>
                </a:solidFill>
                <a:latin typeface="宋体" panose="02010600030101010101" pitchFamily="2" charset="-122"/>
                <a:ea typeface="宋体" panose="02010600030101010101" pitchFamily="2" charset="-122"/>
              </a:rPr>
              <a:t>T</a:t>
            </a:r>
            <a:r>
              <a:rPr lang="en-US" altLang="zh-CN" sz="2200" b="1" dirty="0">
                <a:latin typeface="宋体" panose="02010600030101010101" pitchFamily="2" charset="-122"/>
                <a:ea typeface="宋体" panose="02010600030101010101" pitchFamily="2" charset="-122"/>
              </a:rPr>
              <a:t>estable</a:t>
            </a: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独立性（</a:t>
            </a:r>
            <a:r>
              <a:rPr lang="en-US" altLang="zh-CN" b="1" smtClean="0">
                <a:latin typeface="黑体" panose="02010609060101010101" pitchFamily="49" charset="-122"/>
                <a:ea typeface="黑体" panose="02010609060101010101" pitchFamily="49" charset="-122"/>
              </a:rPr>
              <a:t>I</a:t>
            </a:r>
            <a:r>
              <a:rPr lang="en-US" altLang="zh-CN" smtClean="0">
                <a:latin typeface="黑体" panose="02010609060101010101" pitchFamily="49" charset="-122"/>
                <a:ea typeface="黑体" panose="02010609060101010101" pitchFamily="49" charset="-122"/>
              </a:rPr>
              <a:t>ndependent</a:t>
            </a:r>
            <a:r>
              <a:rPr lang="zh-CN" altLang="en-US" smtClean="0">
                <a:latin typeface="黑体" panose="02010609060101010101" pitchFamily="49" charset="-122"/>
                <a:ea typeface="黑体" panose="02010609060101010101" pitchFamily="49" charset="-122"/>
              </a:rPr>
              <a:t>）</a:t>
            </a:r>
            <a:endParaRPr lang="zh-CN" altLang="zh-CN" smtClean="0">
              <a:latin typeface="黑体" panose="02010609060101010101" pitchFamily="49" charset="-122"/>
              <a:ea typeface="黑体" panose="02010609060101010101" pitchFamily="49" charset="-122"/>
            </a:endParaRPr>
          </a:p>
        </p:txBody>
      </p:sp>
      <p:sp>
        <p:nvSpPr>
          <p:cNvPr id="3584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独立性意味着一个故事可以</a:t>
            </a:r>
            <a:r>
              <a:rPr lang="zh-CN" altLang="zh-CN" sz="2400" b="1" dirty="0" smtClean="0">
                <a:solidFill>
                  <a:srgbClr val="FF0000"/>
                </a:solidFill>
                <a:latin typeface="宋体" panose="02010600030101010101" pitchFamily="2" charset="-122"/>
                <a:ea typeface="宋体" panose="02010600030101010101" pitchFamily="2" charset="-122"/>
              </a:rPr>
              <a:t>独立地开发、测试甚至交付</a:t>
            </a:r>
            <a:r>
              <a:rPr lang="zh-CN" altLang="zh-CN" sz="2400" b="1" dirty="0" smtClean="0">
                <a:latin typeface="宋体" panose="02010600030101010101" pitchFamily="2" charset="-122"/>
                <a:ea typeface="宋体" panose="02010600030101010101" pitchFamily="2" charset="-122"/>
              </a:rPr>
              <a:t>，因此，也能单独对其进行评价。</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作为产品功能的组成部分，有些故事之间存在着内在的顺序依赖关系，但是，每一个仍能独立地交付价值。</a:t>
            </a:r>
            <a:endParaRPr lang="en-US" altLang="zh-CN" sz="24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例如，产品可以单独显示一条记录、一个列表</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对列表进行排序、过滤、输出</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还可以对列表中的条目进行增、删、改等操作。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8625" y="142875"/>
            <a:ext cx="8686800" cy="1143000"/>
          </a:xfrm>
        </p:spPr>
        <p:txBody>
          <a:bodyPr/>
          <a:lstStyle/>
          <a:p>
            <a:r>
              <a:rPr lang="zh-CN" altLang="zh-CN" dirty="0" smtClean="0">
                <a:solidFill>
                  <a:srgbClr val="FF0000"/>
                </a:solidFill>
                <a:latin typeface="黑体" panose="02010609060101010101" pitchFamily="49" charset="-122"/>
                <a:ea typeface="黑体" panose="02010609060101010101" pitchFamily="49" charset="-122"/>
              </a:rPr>
              <a:t>可协商性</a:t>
            </a:r>
            <a:r>
              <a:rPr lang="zh-CN" altLang="zh-CN"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Negotiable</a:t>
            </a:r>
            <a:r>
              <a:rPr lang="zh-CN" altLang="zh-CN" dirty="0" smtClean="0">
                <a:latin typeface="黑体" panose="02010609060101010101" pitchFamily="49" charset="-122"/>
                <a:ea typeface="黑体" panose="02010609060101010101" pitchFamily="49" charset="-122"/>
              </a:rPr>
              <a:t>）</a:t>
            </a:r>
          </a:p>
        </p:txBody>
      </p:sp>
      <p:sp>
        <p:nvSpPr>
          <p:cNvPr id="3174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用户故事只是一个</a:t>
            </a:r>
            <a:r>
              <a:rPr lang="zh-CN" altLang="zh-CN" sz="2000" b="1" dirty="0" smtClean="0">
                <a:solidFill>
                  <a:srgbClr val="FF0000"/>
                </a:solidFill>
                <a:latin typeface="宋体" pitchFamily="2" charset="-122"/>
                <a:ea typeface="宋体" pitchFamily="2" charset="-122"/>
              </a:rPr>
              <a:t>占位符</a:t>
            </a:r>
            <a:r>
              <a:rPr lang="zh-CN" altLang="zh-CN" sz="2000" b="1" dirty="0" smtClean="0">
                <a:latin typeface="宋体" pitchFamily="2" charset="-122"/>
                <a:ea typeface="宋体" pitchFamily="2" charset="-122"/>
              </a:rPr>
              <a:t>，该占位符代表一项需要讨论、开发、测试和验收的需求。</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en-US" sz="2000" b="1" dirty="0" smtClean="0">
                <a:latin typeface="宋体" pitchFamily="2" charset="-122"/>
                <a:ea typeface="宋体" pitchFamily="2" charset="-122"/>
              </a:rPr>
              <a:t>用户故事是可以讨论的。它们不是签署好的合同或者软件必须实现的需求。故事卡是功能的简短描述，</a:t>
            </a:r>
            <a:r>
              <a:rPr lang="zh-CN" altLang="en-US" sz="2000" b="1" dirty="0" smtClean="0">
                <a:solidFill>
                  <a:srgbClr val="FF0000"/>
                </a:solidFill>
                <a:latin typeface="宋体" pitchFamily="2" charset="-122"/>
                <a:ea typeface="宋体" pitchFamily="2" charset="-122"/>
              </a:rPr>
              <a:t>细节将在客户和开发团队的讨论中产生</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由于</a:t>
            </a: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没有过度的限制和过多的需求细节</a:t>
            </a:r>
            <a:r>
              <a:rPr lang="zh-CN" altLang="zh-CN" sz="2000" b="1" dirty="0" smtClean="0">
                <a:latin typeface="宋体" pitchFamily="2" charset="-122"/>
                <a:ea typeface="宋体" pitchFamily="2" charset="-122"/>
              </a:rPr>
              <a:t>，增强了团队和企业在功能和交付日期之间进行权衡的能力。</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由于每个故事具有灵活性，团队在满足发布目标上也就有了更多的灵活性。</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可协商性（</a:t>
            </a:r>
            <a:r>
              <a:rPr lang="en-US" altLang="zh-CN" smtClean="0">
                <a:latin typeface="黑体" panose="02010609060101010101" pitchFamily="49" charset="-122"/>
                <a:ea typeface="黑体" panose="02010609060101010101" pitchFamily="49" charset="-122"/>
              </a:rPr>
              <a:t>Negotiable</a:t>
            </a:r>
            <a:r>
              <a:rPr lang="zh-CN" altLang="zh-CN" smtClean="0">
                <a:latin typeface="黑体" panose="02010609060101010101" pitchFamily="49" charset="-122"/>
                <a:ea typeface="黑体" panose="02010609060101010101" pitchFamily="49" charset="-122"/>
              </a:rPr>
              <a:t>）</a:t>
            </a:r>
          </a:p>
        </p:txBody>
      </p:sp>
      <p:sp>
        <p:nvSpPr>
          <p:cNvPr id="5" name="AutoShape 2"/>
          <p:cNvSpPr>
            <a:spLocks noChangeArrowheads="1"/>
          </p:cNvSpPr>
          <p:nvPr/>
        </p:nvSpPr>
        <p:spPr bwMode="auto">
          <a:xfrm>
            <a:off x="971550" y="1481138"/>
            <a:ext cx="7488238" cy="1371600"/>
          </a:xfrm>
          <a:prstGeom prst="roundRect">
            <a:avLst>
              <a:gd name="adj" fmla="val 16667"/>
            </a:avLst>
          </a:prstGeom>
          <a:solidFill>
            <a:srgbClr val="FFFFFF"/>
          </a:solidFill>
          <a:ln w="9525">
            <a:solidFill>
              <a:srgbClr val="000000"/>
            </a:solidFill>
            <a:round/>
            <a:headEnd/>
            <a:tailEnd/>
          </a:ln>
        </p:spPr>
        <p:txBody>
          <a:bodyPr lIns="48895" tIns="0" bIns="0"/>
          <a:lstStyle/>
          <a:p>
            <a:pPr algn="just">
              <a:lnSpc>
                <a:spcPct val="120000"/>
              </a:lnSpc>
              <a:defRPr/>
            </a:pPr>
            <a:r>
              <a:rPr lang="zh-CN" altLang="en-US" sz="2000" dirty="0">
                <a:solidFill>
                  <a:schemeClr val="tx1">
                    <a:lumMod val="10000"/>
                  </a:schemeClr>
                </a:solidFill>
                <a:latin typeface="Calibri" panose="020F0502020204030204" pitchFamily="34" charset="0"/>
              </a:rPr>
              <a:t>作为用户，我希望能用信用卡支付发布工作信息费用</a:t>
            </a:r>
            <a:endParaRPr lang="zh-CN" altLang="en-US" sz="2000" dirty="0">
              <a:solidFill>
                <a:schemeClr val="tx1">
                  <a:lumMod val="10000"/>
                </a:schemeClr>
              </a:solidFill>
            </a:endParaRPr>
          </a:p>
          <a:p>
            <a:pPr algn="just">
              <a:lnSpc>
                <a:spcPct val="120000"/>
              </a:lnSpc>
              <a:defRPr/>
            </a:pPr>
            <a:endParaRPr lang="zh-CN" altLang="en-US" sz="2000" dirty="0">
              <a:solidFill>
                <a:schemeClr val="tx1">
                  <a:lumMod val="10000"/>
                </a:schemeClr>
              </a:solidFill>
            </a:endParaRPr>
          </a:p>
          <a:p>
            <a:pPr algn="just">
              <a:lnSpc>
                <a:spcPct val="120000"/>
              </a:lnSpc>
              <a:defRPr/>
            </a:pPr>
            <a:r>
              <a:rPr lang="zh-CN" altLang="en-US" sz="2000" dirty="0">
                <a:solidFill>
                  <a:schemeClr val="tx1">
                    <a:lumMod val="10000"/>
                  </a:schemeClr>
                </a:solidFill>
                <a:latin typeface="Calibri" panose="020F0502020204030204" pitchFamily="34" charset="0"/>
              </a:rPr>
              <a:t>备注：接受</a:t>
            </a:r>
            <a:r>
              <a:rPr lang="en-US" altLang="zh-CN" sz="2000" dirty="0">
                <a:solidFill>
                  <a:schemeClr val="tx1">
                    <a:lumMod val="10000"/>
                  </a:schemeClr>
                </a:solidFill>
                <a:latin typeface="Calibri" panose="020F0502020204030204" pitchFamily="34" charset="0"/>
              </a:rPr>
              <a:t>Visa</a:t>
            </a:r>
            <a:r>
              <a:rPr lang="zh-CN" altLang="en-US" sz="2000" dirty="0">
                <a:solidFill>
                  <a:schemeClr val="tx1">
                    <a:lumMod val="10000"/>
                  </a:schemeClr>
                </a:solidFill>
                <a:latin typeface="Calibri" panose="020F0502020204030204" pitchFamily="34" charset="0"/>
              </a:rPr>
              <a:t>信用卡、万事达信用卡和美国运通卡</a:t>
            </a:r>
            <a:endParaRPr lang="zh-CN" sz="2000" dirty="0">
              <a:solidFill>
                <a:schemeClr val="tx1">
                  <a:lumMod val="10000"/>
                </a:schemeClr>
              </a:solidFill>
            </a:endParaRPr>
          </a:p>
        </p:txBody>
      </p:sp>
      <p:sp>
        <p:nvSpPr>
          <p:cNvPr id="6" name="AutoShape 2"/>
          <p:cNvSpPr>
            <a:spLocks noChangeArrowheads="1"/>
          </p:cNvSpPr>
          <p:nvPr/>
        </p:nvSpPr>
        <p:spPr bwMode="auto">
          <a:xfrm>
            <a:off x="971550" y="3354388"/>
            <a:ext cx="7488238" cy="2595562"/>
          </a:xfrm>
          <a:prstGeom prst="roundRect">
            <a:avLst>
              <a:gd name="adj" fmla="val 16667"/>
            </a:avLst>
          </a:prstGeom>
          <a:solidFill>
            <a:srgbClr val="FFFFFF"/>
          </a:solidFill>
          <a:ln w="9525">
            <a:solidFill>
              <a:srgbClr val="000000"/>
            </a:solidFill>
            <a:round/>
            <a:headEnd/>
            <a:tailEnd/>
          </a:ln>
        </p:spPr>
        <p:txBody>
          <a:bodyPr lIns="48895" tIns="0" bIns="0"/>
          <a:lstStyle/>
          <a:p>
            <a:pPr algn="just">
              <a:lnSpc>
                <a:spcPct val="120000"/>
              </a:lnSpc>
              <a:defRPr/>
            </a:pPr>
            <a:r>
              <a:rPr lang="zh-CN" altLang="en-US" sz="2000" dirty="0">
                <a:solidFill>
                  <a:schemeClr val="tx1">
                    <a:lumMod val="10000"/>
                  </a:schemeClr>
                </a:solidFill>
                <a:latin typeface="Calibri" panose="020F0502020204030204" pitchFamily="34" charset="0"/>
              </a:rPr>
              <a:t>作为用户，我希望能用信用卡支付发布工作信息费用</a:t>
            </a:r>
            <a:endParaRPr lang="zh-CN" altLang="en-US" sz="2000" dirty="0">
              <a:solidFill>
                <a:schemeClr val="tx1">
                  <a:lumMod val="10000"/>
                </a:schemeClr>
              </a:solidFill>
            </a:endParaRPr>
          </a:p>
          <a:p>
            <a:pPr algn="just">
              <a:lnSpc>
                <a:spcPct val="120000"/>
              </a:lnSpc>
              <a:defRPr/>
            </a:pPr>
            <a:endParaRPr lang="zh-CN" altLang="en-US" sz="2000" dirty="0">
              <a:solidFill>
                <a:schemeClr val="tx1">
                  <a:lumMod val="10000"/>
                </a:schemeClr>
              </a:solidFill>
            </a:endParaRPr>
          </a:p>
          <a:p>
            <a:pPr algn="just">
              <a:lnSpc>
                <a:spcPct val="120000"/>
              </a:lnSpc>
              <a:defRPr/>
            </a:pPr>
            <a:r>
              <a:rPr lang="zh-CN" altLang="en-US" sz="2000" dirty="0">
                <a:solidFill>
                  <a:schemeClr val="tx1">
                    <a:lumMod val="10000"/>
                  </a:schemeClr>
                </a:solidFill>
                <a:latin typeface="Calibri" panose="020F0502020204030204" pitchFamily="34" charset="0"/>
              </a:rPr>
              <a:t>备注：接受</a:t>
            </a:r>
            <a:r>
              <a:rPr lang="en-US" altLang="zh-CN" sz="2000" dirty="0">
                <a:solidFill>
                  <a:schemeClr val="tx1">
                    <a:lumMod val="10000"/>
                  </a:schemeClr>
                </a:solidFill>
                <a:latin typeface="Calibri" panose="020F0502020204030204" pitchFamily="34" charset="0"/>
              </a:rPr>
              <a:t>Visa</a:t>
            </a:r>
            <a:r>
              <a:rPr lang="zh-CN" altLang="en-US" sz="2000" dirty="0">
                <a:solidFill>
                  <a:schemeClr val="tx1">
                    <a:lumMod val="10000"/>
                  </a:schemeClr>
                </a:solidFill>
                <a:latin typeface="Calibri" panose="020F0502020204030204" pitchFamily="34" charset="0"/>
              </a:rPr>
              <a:t>信用卡、万事达信用卡和美国运通卡。当支付金额超过</a:t>
            </a:r>
            <a:r>
              <a:rPr lang="en-US" altLang="zh-CN" sz="2000" dirty="0">
                <a:solidFill>
                  <a:schemeClr val="tx1">
                    <a:lumMod val="10000"/>
                  </a:schemeClr>
                </a:solidFill>
                <a:latin typeface="Calibri" panose="020F0502020204030204" pitchFamily="34" charset="0"/>
              </a:rPr>
              <a:t>1000</a:t>
            </a:r>
            <a:r>
              <a:rPr lang="zh-CN" altLang="en-US" sz="2000" dirty="0">
                <a:solidFill>
                  <a:schemeClr val="tx1">
                    <a:lumMod val="10000"/>
                  </a:schemeClr>
                </a:solidFill>
                <a:latin typeface="Calibri" panose="020F0502020204030204" pitchFamily="34" charset="0"/>
              </a:rPr>
              <a:t>元时，需要提供信用卡背面的</a:t>
            </a:r>
            <a:r>
              <a:rPr lang="en-US" altLang="zh-CN" sz="2000" dirty="0">
                <a:solidFill>
                  <a:schemeClr val="tx1">
                    <a:lumMod val="10000"/>
                  </a:schemeClr>
                </a:solidFill>
                <a:latin typeface="Calibri" panose="020F0502020204030204" pitchFamily="34" charset="0"/>
              </a:rPr>
              <a:t>ID</a:t>
            </a:r>
            <a:r>
              <a:rPr lang="zh-CN" altLang="en-US" sz="2000" dirty="0">
                <a:solidFill>
                  <a:schemeClr val="tx1">
                    <a:lumMod val="10000"/>
                  </a:schemeClr>
                </a:solidFill>
                <a:latin typeface="Calibri" panose="020F0502020204030204" pitchFamily="34" charset="0"/>
              </a:rPr>
              <a:t>号。系统可以根据卡号的前两位数字识别客户使用的是何种类型的信用卡。系统可以保持卡号以备将来使用。搜集信用卡的过期月份和日子。</a:t>
            </a:r>
            <a:endParaRPr lang="zh-CN" sz="2000"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可协商性（</a:t>
            </a:r>
            <a:r>
              <a:rPr lang="en-US" altLang="zh-CN" smtClean="0">
                <a:latin typeface="黑体" panose="02010609060101010101" pitchFamily="49" charset="-122"/>
                <a:ea typeface="黑体" panose="02010609060101010101" pitchFamily="49" charset="-122"/>
              </a:rPr>
              <a:t>Negotiable</a:t>
            </a:r>
            <a:r>
              <a:rPr lang="zh-CN" altLang="zh-CN" smtClean="0">
                <a:latin typeface="黑体" panose="02010609060101010101" pitchFamily="49" charset="-122"/>
                <a:ea typeface="黑体" panose="02010609060101010101" pitchFamily="49" charset="-122"/>
              </a:rPr>
              <a:t>）</a:t>
            </a:r>
          </a:p>
        </p:txBody>
      </p:sp>
      <p:sp>
        <p:nvSpPr>
          <p:cNvPr id="5" name="AutoShape 2"/>
          <p:cNvSpPr>
            <a:spLocks noChangeArrowheads="1"/>
          </p:cNvSpPr>
          <p:nvPr/>
        </p:nvSpPr>
        <p:spPr bwMode="auto">
          <a:xfrm>
            <a:off x="971550" y="1481138"/>
            <a:ext cx="7488238" cy="1371600"/>
          </a:xfrm>
          <a:prstGeom prst="roundRect">
            <a:avLst>
              <a:gd name="adj" fmla="val 16667"/>
            </a:avLst>
          </a:prstGeom>
          <a:solidFill>
            <a:srgbClr val="FFFFFF"/>
          </a:solidFill>
          <a:ln w="9525">
            <a:solidFill>
              <a:srgbClr val="000000"/>
            </a:solidFill>
            <a:round/>
            <a:headEnd/>
            <a:tailEnd/>
          </a:ln>
        </p:spPr>
        <p:txBody>
          <a:bodyPr lIns="48895" tIns="0" bIns="0"/>
          <a:lstStyle/>
          <a:p>
            <a:pPr algn="just">
              <a:lnSpc>
                <a:spcPct val="120000"/>
              </a:lnSpc>
              <a:defRPr/>
            </a:pPr>
            <a:r>
              <a:rPr lang="zh-CN" altLang="en-US" sz="2000" dirty="0">
                <a:solidFill>
                  <a:schemeClr val="tx1">
                    <a:lumMod val="10000"/>
                  </a:schemeClr>
                </a:solidFill>
                <a:latin typeface="Calibri" panose="020F0502020204030204" pitchFamily="34" charset="0"/>
              </a:rPr>
              <a:t>作为用户，我希望能用信用卡支付发布工作信息费用</a:t>
            </a:r>
            <a:endParaRPr lang="zh-CN" altLang="en-US" sz="2000" dirty="0">
              <a:solidFill>
                <a:schemeClr val="tx1">
                  <a:lumMod val="10000"/>
                </a:schemeClr>
              </a:solidFill>
            </a:endParaRPr>
          </a:p>
          <a:p>
            <a:pPr algn="just">
              <a:lnSpc>
                <a:spcPct val="120000"/>
              </a:lnSpc>
              <a:defRPr/>
            </a:pPr>
            <a:endParaRPr lang="zh-CN" altLang="en-US" sz="2000" dirty="0">
              <a:solidFill>
                <a:schemeClr val="tx1">
                  <a:lumMod val="10000"/>
                </a:schemeClr>
              </a:solidFill>
            </a:endParaRPr>
          </a:p>
          <a:p>
            <a:pPr algn="just">
              <a:lnSpc>
                <a:spcPct val="120000"/>
              </a:lnSpc>
              <a:defRPr/>
            </a:pPr>
            <a:r>
              <a:rPr lang="zh-CN" altLang="en-US" sz="2000" dirty="0">
                <a:solidFill>
                  <a:schemeClr val="tx1">
                    <a:lumMod val="10000"/>
                  </a:schemeClr>
                </a:solidFill>
                <a:latin typeface="Calibri" panose="020F0502020204030204" pitchFamily="34" charset="0"/>
              </a:rPr>
              <a:t>备注：接受</a:t>
            </a:r>
            <a:r>
              <a:rPr lang="en-US" altLang="zh-CN" sz="2000" dirty="0">
                <a:solidFill>
                  <a:schemeClr val="tx1">
                    <a:lumMod val="10000"/>
                  </a:schemeClr>
                </a:solidFill>
                <a:latin typeface="Calibri" panose="020F0502020204030204" pitchFamily="34" charset="0"/>
              </a:rPr>
              <a:t>Visa</a:t>
            </a:r>
            <a:r>
              <a:rPr lang="zh-CN" altLang="en-US" sz="2000" dirty="0">
                <a:solidFill>
                  <a:schemeClr val="tx1">
                    <a:lumMod val="10000"/>
                  </a:schemeClr>
                </a:solidFill>
                <a:latin typeface="Calibri" panose="020F0502020204030204" pitchFamily="34" charset="0"/>
              </a:rPr>
              <a:t>信用卡、万事达信用卡和美国运通卡</a:t>
            </a:r>
            <a:endParaRPr lang="zh-CN" sz="2000" dirty="0">
              <a:solidFill>
                <a:schemeClr val="tx1">
                  <a:lumMod val="10000"/>
                </a:schemeClr>
              </a:solidFill>
            </a:endParaRPr>
          </a:p>
        </p:txBody>
      </p:sp>
      <p:sp>
        <p:nvSpPr>
          <p:cNvPr id="6" name="AutoShape 2"/>
          <p:cNvSpPr>
            <a:spLocks noChangeArrowheads="1"/>
          </p:cNvSpPr>
          <p:nvPr/>
        </p:nvSpPr>
        <p:spPr bwMode="auto">
          <a:xfrm>
            <a:off x="971550" y="3354388"/>
            <a:ext cx="7488238" cy="2595562"/>
          </a:xfrm>
          <a:prstGeom prst="roundRect">
            <a:avLst>
              <a:gd name="adj" fmla="val 16667"/>
            </a:avLst>
          </a:prstGeom>
          <a:solidFill>
            <a:srgbClr val="FFFFFF"/>
          </a:solidFill>
          <a:ln w="9525">
            <a:solidFill>
              <a:srgbClr val="000000"/>
            </a:solidFill>
            <a:round/>
            <a:headEnd/>
            <a:tailEnd/>
          </a:ln>
        </p:spPr>
        <p:txBody>
          <a:bodyPr lIns="48895" tIns="0" bIns="0"/>
          <a:lstStyle/>
          <a:p>
            <a:pPr>
              <a:lnSpc>
                <a:spcPct val="130000"/>
              </a:lnSpc>
              <a:defRPr/>
            </a:pPr>
            <a:r>
              <a:rPr lang="zh-CN" altLang="en-US" sz="2000" dirty="0">
                <a:solidFill>
                  <a:schemeClr val="tx1">
                    <a:lumMod val="10000"/>
                  </a:schemeClr>
                </a:solidFill>
              </a:rPr>
              <a:t>用</a:t>
            </a:r>
            <a:r>
              <a:rPr lang="en-US" altLang="zh-CN" sz="2000" dirty="0">
                <a:solidFill>
                  <a:schemeClr val="tx1">
                    <a:lumMod val="10000"/>
                  </a:schemeClr>
                </a:solidFill>
              </a:rPr>
              <a:t>Visa</a:t>
            </a:r>
            <a:r>
              <a:rPr lang="zh-CN" altLang="en-US" sz="2000" dirty="0">
                <a:solidFill>
                  <a:schemeClr val="tx1">
                    <a:lumMod val="10000"/>
                  </a:schemeClr>
                </a:solidFill>
              </a:rPr>
              <a:t>信用卡、万事达信用卡和美国运通卡测试（通过）</a:t>
            </a:r>
            <a:endParaRPr lang="en-US" altLang="zh-CN" sz="2000" dirty="0">
              <a:solidFill>
                <a:schemeClr val="tx1">
                  <a:lumMod val="10000"/>
                </a:schemeClr>
              </a:solidFill>
            </a:endParaRPr>
          </a:p>
          <a:p>
            <a:pPr>
              <a:lnSpc>
                <a:spcPct val="130000"/>
              </a:lnSpc>
              <a:defRPr/>
            </a:pPr>
            <a:r>
              <a:rPr lang="zh-CN" altLang="en-US" sz="2000" dirty="0">
                <a:solidFill>
                  <a:schemeClr val="tx1">
                    <a:lumMod val="10000"/>
                  </a:schemeClr>
                </a:solidFill>
              </a:rPr>
              <a:t>用大来卡（</a:t>
            </a:r>
            <a:r>
              <a:rPr lang="en-US" altLang="zh-CN" sz="2000" dirty="0">
                <a:solidFill>
                  <a:schemeClr val="tx1">
                    <a:lumMod val="10000"/>
                  </a:schemeClr>
                </a:solidFill>
              </a:rPr>
              <a:t>Diner`s Club</a:t>
            </a:r>
            <a:r>
              <a:rPr lang="zh-CN" altLang="en-US" sz="2000" dirty="0">
                <a:solidFill>
                  <a:schemeClr val="tx1">
                    <a:lumMod val="10000"/>
                  </a:schemeClr>
                </a:solidFill>
              </a:rPr>
              <a:t>）测试（失败）</a:t>
            </a:r>
            <a:endParaRPr lang="en-US" altLang="zh-CN" sz="2000" dirty="0">
              <a:solidFill>
                <a:schemeClr val="tx1">
                  <a:lumMod val="10000"/>
                </a:schemeClr>
              </a:solidFill>
            </a:endParaRPr>
          </a:p>
          <a:p>
            <a:pPr>
              <a:lnSpc>
                <a:spcPct val="130000"/>
              </a:lnSpc>
              <a:defRPr/>
            </a:pPr>
            <a:r>
              <a:rPr lang="zh-CN" altLang="en-US" sz="2000" dirty="0">
                <a:solidFill>
                  <a:schemeClr val="tx1">
                    <a:lumMod val="10000"/>
                  </a:schemeClr>
                </a:solidFill>
              </a:rPr>
              <a:t>用</a:t>
            </a:r>
            <a:r>
              <a:rPr lang="en-US" altLang="zh-CN" sz="2000" dirty="0">
                <a:solidFill>
                  <a:schemeClr val="tx1">
                    <a:lumMod val="10000"/>
                  </a:schemeClr>
                </a:solidFill>
              </a:rPr>
              <a:t>Visa</a:t>
            </a:r>
            <a:r>
              <a:rPr lang="zh-CN" altLang="en-US" sz="2000" dirty="0">
                <a:solidFill>
                  <a:schemeClr val="tx1">
                    <a:lumMod val="10000"/>
                  </a:schemeClr>
                </a:solidFill>
              </a:rPr>
              <a:t>借记卡测试（通过）</a:t>
            </a:r>
            <a:endParaRPr lang="en-US" altLang="zh-CN" sz="2000" dirty="0">
              <a:solidFill>
                <a:schemeClr val="tx1">
                  <a:lumMod val="10000"/>
                </a:schemeClr>
              </a:solidFill>
            </a:endParaRPr>
          </a:p>
          <a:p>
            <a:pPr>
              <a:lnSpc>
                <a:spcPct val="130000"/>
              </a:lnSpc>
              <a:defRPr/>
            </a:pPr>
            <a:r>
              <a:rPr lang="zh-CN" altLang="en-US" sz="2000" dirty="0">
                <a:solidFill>
                  <a:schemeClr val="tx1">
                    <a:lumMod val="10000"/>
                  </a:schemeClr>
                </a:solidFill>
              </a:rPr>
              <a:t>用有效、无效和反面丢失卡</a:t>
            </a:r>
            <a:r>
              <a:rPr lang="en-US" altLang="zh-CN" sz="2000" dirty="0">
                <a:solidFill>
                  <a:schemeClr val="tx1">
                    <a:lumMod val="10000"/>
                  </a:schemeClr>
                </a:solidFill>
              </a:rPr>
              <a:t>ID</a:t>
            </a:r>
            <a:r>
              <a:rPr lang="zh-CN" altLang="en-US" sz="2000" dirty="0">
                <a:solidFill>
                  <a:schemeClr val="tx1">
                    <a:lumMod val="10000"/>
                  </a:schemeClr>
                </a:solidFill>
              </a:rPr>
              <a:t>号的信用卡测试</a:t>
            </a:r>
            <a:endParaRPr lang="en-US" altLang="zh-CN" sz="2000" dirty="0">
              <a:solidFill>
                <a:schemeClr val="tx1">
                  <a:lumMod val="10000"/>
                </a:schemeClr>
              </a:solidFill>
            </a:endParaRPr>
          </a:p>
          <a:p>
            <a:pPr>
              <a:lnSpc>
                <a:spcPct val="130000"/>
              </a:lnSpc>
              <a:defRPr/>
            </a:pPr>
            <a:r>
              <a:rPr lang="zh-CN" altLang="en-US" sz="2000" dirty="0">
                <a:solidFill>
                  <a:schemeClr val="tx1">
                    <a:lumMod val="10000"/>
                  </a:schemeClr>
                </a:solidFill>
              </a:rPr>
              <a:t>用过期卡测试</a:t>
            </a:r>
            <a:endParaRPr lang="en-US" altLang="zh-CN" sz="2000" dirty="0">
              <a:solidFill>
                <a:schemeClr val="tx1">
                  <a:lumMod val="10000"/>
                </a:schemeClr>
              </a:solidFill>
            </a:endParaRPr>
          </a:p>
          <a:p>
            <a:pPr>
              <a:lnSpc>
                <a:spcPct val="130000"/>
              </a:lnSpc>
              <a:defRPr/>
            </a:pPr>
            <a:r>
              <a:rPr lang="zh-CN" altLang="en-US" sz="2000" dirty="0">
                <a:solidFill>
                  <a:schemeClr val="tx1">
                    <a:lumMod val="10000"/>
                  </a:schemeClr>
                </a:solidFill>
              </a:rPr>
              <a:t>用高于</a:t>
            </a:r>
            <a:r>
              <a:rPr lang="en-US" altLang="zh-CN" sz="2000" dirty="0">
                <a:solidFill>
                  <a:schemeClr val="tx1">
                    <a:lumMod val="10000"/>
                  </a:schemeClr>
                </a:solidFill>
              </a:rPr>
              <a:t>1000</a:t>
            </a:r>
            <a:r>
              <a:rPr lang="zh-CN" altLang="en-US" sz="2000" dirty="0">
                <a:solidFill>
                  <a:schemeClr val="tx1">
                    <a:lumMod val="10000"/>
                  </a:schemeClr>
                </a:solidFill>
              </a:rPr>
              <a:t>元和低于</a:t>
            </a:r>
            <a:r>
              <a:rPr lang="en-US" altLang="zh-CN" sz="2000" dirty="0">
                <a:solidFill>
                  <a:schemeClr val="tx1">
                    <a:lumMod val="10000"/>
                  </a:schemeClr>
                </a:solidFill>
              </a:rPr>
              <a:t>1000</a:t>
            </a:r>
            <a:r>
              <a:rPr lang="zh-CN" altLang="en-US" sz="2000" dirty="0">
                <a:solidFill>
                  <a:schemeClr val="tx1">
                    <a:lumMod val="10000"/>
                  </a:schemeClr>
                </a:solidFill>
              </a:rPr>
              <a:t>元测试</a:t>
            </a:r>
            <a:endParaRPr lang="zh-CN" altLang="zh-CN" sz="2000"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8625" y="142875"/>
            <a:ext cx="8686800" cy="1143000"/>
          </a:xfrm>
        </p:spPr>
        <p:txBody>
          <a:bodyPr/>
          <a:lstStyle/>
          <a:p>
            <a:r>
              <a:rPr lang="zh-CN" altLang="zh-CN" dirty="0" smtClean="0">
                <a:solidFill>
                  <a:srgbClr val="FF0000"/>
                </a:solidFill>
                <a:latin typeface="黑体" panose="02010609060101010101" pitchFamily="49" charset="-122"/>
                <a:ea typeface="黑体" panose="02010609060101010101" pitchFamily="49" charset="-122"/>
              </a:rPr>
              <a:t>有价值</a:t>
            </a:r>
            <a:r>
              <a:rPr lang="zh-CN" altLang="zh-CN"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Valuable</a:t>
            </a:r>
            <a:r>
              <a:rPr lang="zh-CN" altLang="zh-CN" dirty="0" smtClean="0">
                <a:latin typeface="黑体" panose="02010609060101010101" pitchFamily="49" charset="-122"/>
                <a:ea typeface="黑体" panose="02010609060101010101" pitchFamily="49" charset="-122"/>
              </a:rPr>
              <a:t>）</a:t>
            </a:r>
          </a:p>
        </p:txBody>
      </p:sp>
      <p:sp>
        <p:nvSpPr>
          <p:cNvPr id="327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itchFamily="2" charset="-122"/>
                <a:ea typeface="宋体" pitchFamily="2" charset="-122"/>
              </a:rPr>
              <a:t>每个用户故事必须提供一些价值给用户、客户或干系人。</a:t>
            </a:r>
            <a:r>
              <a:rPr lang="zh-CN" altLang="zh-CN"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价值是</a:t>
            </a:r>
            <a:r>
              <a:rPr lang="en-US" altLang="zh-CN"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INVEST</a:t>
            </a:r>
            <a:r>
              <a:rPr lang="zh-CN" altLang="zh-CN"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模型中最重要的特性</a:t>
            </a:r>
            <a:r>
              <a:rPr lang="zh-CN" altLang="zh-CN"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itchFamily="2" charset="-122"/>
                <a:ea typeface="宋体" pitchFamily="2" charset="-122"/>
              </a:rPr>
              <a:t>未完成产品订单是根据价值进行优先级排序，产品的成功与失败也是基于团队交付的价值而定。</a:t>
            </a:r>
            <a:endParaRPr lang="en-US" altLang="zh-CN" sz="2400" b="1"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用户故事基本概念</a:t>
            </a:r>
            <a:endParaRPr lang="zh-CN" altLang="en-US" b="1" smtClean="0">
              <a:latin typeface="黑体" panose="02010609060101010101" pitchFamily="49" charset="-122"/>
              <a:ea typeface="黑体" panose="02010609060101010101" pitchFamily="49" charset="-122"/>
            </a:endParaRPr>
          </a:p>
        </p:txBody>
      </p:sp>
      <p:sp>
        <p:nvSpPr>
          <p:cNvPr id="921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用户故事</a:t>
            </a:r>
            <a:endParaRPr lang="en-US" altLang="zh-CN" sz="22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a:solidFill>
                  <a:srgbClr val="FF0000"/>
                </a:solidFill>
                <a:latin typeface="宋体" panose="02010600030101010101" pitchFamily="2" charset="-122"/>
                <a:ea typeface="宋体" panose="02010600030101010101" pitchFamily="2" charset="-122"/>
              </a:rPr>
              <a:t>定义：用户故事就是系统要为用户所做事情的简短的陈述。</a:t>
            </a: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是用开发者和用户</a:t>
            </a:r>
            <a:r>
              <a:rPr lang="zh-CN" altLang="zh-CN" sz="2200" b="1" dirty="0" smtClean="0">
                <a:solidFill>
                  <a:srgbClr val="FF0000"/>
                </a:solidFill>
                <a:latin typeface="宋体" panose="02010600030101010101" pitchFamily="2" charset="-122"/>
                <a:ea typeface="宋体" panose="02010600030101010101" pitchFamily="2" charset="-122"/>
              </a:rPr>
              <a:t>都能理解</a:t>
            </a:r>
            <a:r>
              <a:rPr lang="zh-CN" altLang="zh-CN" sz="2200" b="1" dirty="0" smtClean="0">
                <a:latin typeface="宋体" panose="02010600030101010101" pitchFamily="2" charset="-122"/>
                <a:ea typeface="宋体" panose="02010600030101010101" pitchFamily="2" charset="-122"/>
              </a:rPr>
              <a:t>的方式定义系统行为的工具。</a:t>
            </a:r>
            <a:endParaRPr lang="en-US" altLang="zh-CN" sz="22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重点集中在</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用户定义的价值</a:t>
            </a:r>
            <a:r>
              <a:rPr lang="zh-CN" altLang="zh-CN" sz="2200" b="1" dirty="0" smtClean="0">
                <a:latin typeface="宋体" panose="02010600030101010101" pitchFamily="2" charset="-122"/>
                <a:ea typeface="宋体" panose="02010600030101010101" pitchFamily="2" charset="-122"/>
              </a:rPr>
              <a:t>上，而不再把重点放在传统的</a:t>
            </a:r>
            <a:r>
              <a:rPr lang="zh-CN" altLang="zh-CN" sz="2200" b="1" dirty="0" smtClean="0">
                <a:solidFill>
                  <a:srgbClr val="FF0000"/>
                </a:solidFill>
                <a:latin typeface="宋体" panose="02010600030101010101" pitchFamily="2" charset="-122"/>
                <a:ea typeface="宋体" panose="02010600030101010101" pitchFamily="2" charset="-122"/>
              </a:rPr>
              <a:t>功能性的结构分解</a:t>
            </a:r>
            <a:r>
              <a:rPr lang="zh-CN" altLang="zh-CN" sz="2200" b="1" dirty="0" smtClean="0">
                <a:latin typeface="宋体" panose="02010600030101010101" pitchFamily="2" charset="-122"/>
                <a:ea typeface="宋体" panose="02010600030101010101" pitchFamily="2" charset="-122"/>
              </a:rPr>
              <a:t>上。</a:t>
            </a:r>
            <a:endParaRPr lang="en-US" altLang="zh-CN" sz="2200" b="1" dirty="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提供了一种</a:t>
            </a:r>
            <a:r>
              <a:rPr lang="zh-CN" altLang="zh-CN" sz="2200" b="1" dirty="0" smtClean="0">
                <a:solidFill>
                  <a:srgbClr val="FF0000"/>
                </a:solidFill>
                <a:latin typeface="宋体" panose="02010600030101010101" pitchFamily="2" charset="-122"/>
                <a:ea typeface="宋体" panose="02010600030101010101" pitchFamily="2" charset="-122"/>
              </a:rPr>
              <a:t>轻量级的、有效的管理需求</a:t>
            </a:r>
            <a:r>
              <a:rPr lang="zh-CN" altLang="zh-CN" sz="2200" b="1" dirty="0" smtClean="0">
                <a:latin typeface="宋体" panose="02010600030101010101" pitchFamily="2" charset="-122"/>
                <a:ea typeface="宋体" panose="02010600030101010101" pitchFamily="2" charset="-122"/>
              </a:rPr>
              <a:t>的方法。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28625" y="142875"/>
            <a:ext cx="8686800" cy="1143000"/>
          </a:xfrm>
        </p:spPr>
        <p:txBody>
          <a:bodyPr/>
          <a:lstStyle/>
          <a:p>
            <a:r>
              <a:rPr lang="zh-CN" altLang="zh-CN" dirty="0" smtClean="0">
                <a:solidFill>
                  <a:srgbClr val="FF0000"/>
                </a:solidFill>
                <a:latin typeface="黑体" panose="02010609060101010101" pitchFamily="49" charset="-122"/>
                <a:ea typeface="黑体" panose="02010609060101010101" pitchFamily="49" charset="-122"/>
              </a:rPr>
              <a:t>可估计</a:t>
            </a:r>
            <a:r>
              <a:rPr lang="zh-CN" altLang="zh-CN"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(Estimable)</a:t>
            </a:r>
            <a:endParaRPr lang="zh-CN" altLang="zh-CN" dirty="0" smtClean="0">
              <a:latin typeface="黑体" panose="02010609060101010101" pitchFamily="49" charset="-122"/>
              <a:ea typeface="黑体" panose="02010609060101010101" pitchFamily="49" charset="-122"/>
            </a:endParaRPr>
          </a:p>
        </p:txBody>
      </p:sp>
      <p:sp>
        <p:nvSpPr>
          <p:cNvPr id="41987" name="内容占位符 2"/>
          <p:cNvSpPr>
            <a:spLocks noGrp="1"/>
          </p:cNvSpPr>
          <p:nvPr>
            <p:ph idx="1"/>
          </p:nvPr>
        </p:nvSpPr>
        <p:spPr>
          <a:xfrm>
            <a:off x="179388" y="1214438"/>
            <a:ext cx="868680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团队应该能对故事的</a:t>
            </a:r>
            <a:r>
              <a:rPr lang="zh-CN" altLang="zh-CN" sz="2400" b="1" dirty="0" smtClean="0">
                <a:solidFill>
                  <a:srgbClr val="FF0000"/>
                </a:solidFill>
                <a:latin typeface="宋体" panose="02010600030101010101" pitchFamily="2" charset="-122"/>
                <a:ea typeface="宋体" panose="02010600030101010101" pitchFamily="2" charset="-122"/>
              </a:rPr>
              <a:t>复杂性</a:t>
            </a:r>
            <a:r>
              <a:rPr lang="zh-CN" altLang="zh-CN" sz="2400" b="1" dirty="0" smtClean="0">
                <a:latin typeface="宋体" panose="02010600030101010101" pitchFamily="2" charset="-122"/>
                <a:ea typeface="宋体" panose="02010600030101010101" pitchFamily="2" charset="-122"/>
              </a:rPr>
              <a:t>和需要的</a:t>
            </a:r>
            <a:r>
              <a:rPr lang="zh-CN" altLang="zh-CN" sz="2400" b="1" dirty="0" smtClean="0">
                <a:solidFill>
                  <a:srgbClr val="FF0000"/>
                </a:solidFill>
                <a:latin typeface="宋体" panose="02010600030101010101" pitchFamily="2" charset="-122"/>
                <a:ea typeface="宋体" panose="02010600030101010101" pitchFamily="2" charset="-122"/>
              </a:rPr>
              <a:t>工作量</a:t>
            </a:r>
            <a:r>
              <a:rPr lang="zh-CN" altLang="zh-CN" sz="2400" b="1" dirty="0" smtClean="0">
                <a:latin typeface="宋体" panose="02010600030101010101" pitchFamily="2" charset="-122"/>
                <a:ea typeface="宋体" panose="02010600030101010101" pitchFamily="2" charset="-122"/>
              </a:rPr>
              <a:t>进行一个大概的估计。</a:t>
            </a:r>
            <a:r>
              <a:rPr lang="zh-CN" altLang="zh-CN" sz="2400" b="1" dirty="0" smtClean="0">
                <a:solidFill>
                  <a:srgbClr val="FF0000"/>
                </a:solidFill>
                <a:latin typeface="宋体" panose="02010600030101010101" pitchFamily="2" charset="-122"/>
                <a:ea typeface="宋体" panose="02010600030101010101" pitchFamily="2" charset="-122"/>
              </a:rPr>
              <a:t>为了每个迭代都能交付价值，对一个故事的估计至少应能确定它在一个迭代中是否可以完成，更加准确的估计将提高团队的可预测性</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如果团队无法估计一个用户故事，这表明该用户故事可能太大或具有不确定性。</a:t>
            </a:r>
            <a:r>
              <a:rPr lang="zh-CN" altLang="zh-CN" sz="2400" b="1" dirty="0" smtClean="0">
                <a:solidFill>
                  <a:srgbClr val="FF0000"/>
                </a:solidFill>
                <a:latin typeface="宋体" panose="02010600030101010101" pitchFamily="2" charset="-122"/>
                <a:ea typeface="宋体" panose="02010600030101010101" pitchFamily="2" charset="-122"/>
              </a:rPr>
              <a:t>如果太大，则应该被拆分成更小的故事</a:t>
            </a:r>
            <a:r>
              <a:rPr lang="zh-CN" altLang="zh-CN" sz="2400" b="1" dirty="0" smtClean="0">
                <a:latin typeface="宋体" panose="02010600030101010101" pitchFamily="2" charset="-122"/>
                <a:ea typeface="宋体" panose="02010600030101010101" pitchFamily="2" charset="-122"/>
              </a:rPr>
              <a:t>。如果故事由于</a:t>
            </a:r>
            <a:r>
              <a:rPr lang="zh-CN" altLang="zh-CN" sz="2400" b="1" dirty="0" smtClean="0">
                <a:solidFill>
                  <a:srgbClr val="FF0000"/>
                </a:solidFill>
                <a:latin typeface="宋体" panose="02010600030101010101" pitchFamily="2" charset="-122"/>
                <a:ea typeface="宋体" panose="02010600030101010101" pitchFamily="2" charset="-122"/>
              </a:rPr>
              <a:t>不确定性</a:t>
            </a:r>
            <a:r>
              <a:rPr lang="zh-CN" altLang="zh-CN" sz="2400" b="1" dirty="0" smtClean="0">
                <a:latin typeface="宋体" panose="02010600030101010101" pitchFamily="2" charset="-122"/>
                <a:ea typeface="宋体" panose="02010600030101010101" pitchFamily="2" charset="-122"/>
              </a:rPr>
              <a:t>而无法估计，则应该进行技术或功能性的分解降低不确定性，形成一个或多个可估计的用户故事。</a:t>
            </a:r>
            <a:endParaRPr lang="en-US" altLang="zh-CN" sz="24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可估计的</a:t>
            </a:r>
            <a:r>
              <a:rPr lang="en-US" altLang="zh-CN" smtClean="0">
                <a:latin typeface="黑体" panose="02010609060101010101" pitchFamily="49" charset="-122"/>
                <a:ea typeface="黑体" panose="02010609060101010101" pitchFamily="49" charset="-122"/>
              </a:rPr>
              <a:t>(Estimable)</a:t>
            </a:r>
            <a:endParaRPr lang="zh-CN" altLang="zh-CN" smtClean="0">
              <a:latin typeface="黑体" panose="02010609060101010101" pitchFamily="49" charset="-122"/>
              <a:ea typeface="黑体" panose="02010609060101010101" pitchFamily="49" charset="-122"/>
            </a:endParaRPr>
          </a:p>
        </p:txBody>
      </p:sp>
      <p:sp>
        <p:nvSpPr>
          <p:cNvPr id="43011" name="内容占位符 2"/>
          <p:cNvSpPr>
            <a:spLocks noGrp="1"/>
          </p:cNvSpPr>
          <p:nvPr>
            <p:ph idx="1"/>
          </p:nvPr>
        </p:nvSpPr>
        <p:spPr>
          <a:xfrm>
            <a:off x="179388" y="1214438"/>
            <a:ext cx="868680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估计用户故事的主要好处不仅是获得故事精确的大小，而且要找出隐藏的假设和漏掉的验收条件及整个团队对故事的理解达成共识。因此，</a:t>
            </a:r>
            <a:r>
              <a:rPr lang="zh-CN" altLang="zh-CN" sz="2400" b="1" dirty="0" smtClean="0">
                <a:solidFill>
                  <a:srgbClr val="FF0000"/>
                </a:solidFill>
                <a:latin typeface="宋体" panose="02010600030101010101" pitchFamily="2" charset="-122"/>
                <a:ea typeface="宋体" panose="02010600030101010101" pitchFamily="2" charset="-122"/>
              </a:rPr>
              <a:t>围绕估计过程的对话可能比实际估计更为重要</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400" b="1" dirty="0" smtClean="0">
                <a:solidFill>
                  <a:srgbClr val="FF0000"/>
                </a:solidFill>
                <a:latin typeface="宋体" panose="02010600030101010101" pitchFamily="2" charset="-122"/>
                <a:ea typeface="宋体" panose="02010600030101010101" pitchFamily="2" charset="-122"/>
              </a:rPr>
              <a:t>用户故事的大小是影响估计的重要因素，因此，应使用户故事</a:t>
            </a:r>
            <a:r>
              <a:rPr lang="zh-CN" altLang="zh-CN" sz="2400" b="1" dirty="0" smtClean="0">
                <a:solidFill>
                  <a:srgbClr val="FF0000"/>
                </a:solidFill>
                <a:latin typeface="宋体" panose="02010600030101010101" pitchFamily="2" charset="-122"/>
                <a:ea typeface="宋体" panose="02010600030101010101" pitchFamily="2" charset="-122"/>
              </a:rPr>
              <a:t>尽量</a:t>
            </a:r>
            <a:r>
              <a:rPr lang="zh-CN" altLang="en-US" sz="2400" b="1" dirty="0" smtClean="0">
                <a:solidFill>
                  <a:srgbClr val="FF0000"/>
                </a:solidFill>
                <a:latin typeface="宋体" panose="02010600030101010101" pitchFamily="2" charset="-122"/>
                <a:ea typeface="宋体" panose="02010600030101010101" pitchFamily="2" charset="-122"/>
              </a:rPr>
              <a:t>简短具体</a:t>
            </a:r>
            <a:r>
              <a:rPr lang="zh-CN" altLang="zh-CN" sz="2400" b="1" dirty="0" smtClean="0">
                <a:solidFill>
                  <a:srgbClr val="FF0000"/>
                </a:solidFill>
                <a:latin typeface="宋体" panose="02010600030101010101" pitchFamily="2" charset="-122"/>
                <a:ea typeface="宋体" panose="02010600030101010101" pitchFamily="2" charset="-122"/>
              </a:rPr>
              <a:t>。</a:t>
            </a:r>
            <a:endParaRPr lang="zh-CN" altLang="zh-CN" sz="24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4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8625" y="142875"/>
            <a:ext cx="8686800" cy="1143000"/>
          </a:xfrm>
        </p:spPr>
        <p:txBody>
          <a:bodyPr/>
          <a:lstStyle/>
          <a:p>
            <a:r>
              <a:rPr lang="zh-CN" altLang="zh-CN" dirty="0" smtClean="0">
                <a:latin typeface="黑体" panose="02010609060101010101" pitchFamily="49" charset="-122"/>
                <a:ea typeface="黑体" panose="02010609060101010101" pitchFamily="49" charset="-122"/>
              </a:rPr>
              <a:t>短小</a:t>
            </a:r>
            <a:r>
              <a:rPr lang="zh-CN" altLang="zh-CN" dirty="0" smtClean="0">
                <a:latin typeface="黑体" panose="02010609060101010101" pitchFamily="49" charset="-122"/>
                <a:ea typeface="黑体" panose="02010609060101010101" pitchFamily="49" charset="-122"/>
              </a:rPr>
              <a:t>（</a:t>
            </a:r>
            <a:r>
              <a:rPr lang="en-US" altLang="zh-CN" dirty="0" smtClean="0">
                <a:solidFill>
                  <a:srgbClr val="FF0000"/>
                </a:solidFill>
                <a:latin typeface="黑体" panose="02010609060101010101" pitchFamily="49" charset="-122"/>
                <a:ea typeface="黑体" panose="02010609060101010101" pitchFamily="49" charset="-122"/>
              </a:rPr>
              <a:t>small</a:t>
            </a:r>
            <a:r>
              <a:rPr lang="zh-CN" altLang="zh-CN" dirty="0" smtClean="0">
                <a:latin typeface="黑体" panose="02010609060101010101" pitchFamily="49" charset="-122"/>
                <a:ea typeface="黑体" panose="02010609060101010101" pitchFamily="49" charset="-122"/>
              </a:rPr>
              <a:t>）</a:t>
            </a:r>
          </a:p>
        </p:txBody>
      </p:sp>
      <p:sp>
        <p:nvSpPr>
          <p:cNvPr id="4505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一个用户故事</a:t>
            </a:r>
            <a:r>
              <a:rPr lang="zh-CN" altLang="zh-CN" sz="2400" b="1" dirty="0" smtClean="0">
                <a:solidFill>
                  <a:srgbClr val="FF0000"/>
                </a:solidFill>
                <a:latin typeface="宋体" panose="02010600030101010101" pitchFamily="2" charset="-122"/>
                <a:ea typeface="宋体" panose="02010600030101010101" pitchFamily="2" charset="-122"/>
              </a:rPr>
              <a:t>能在一个迭代中完成</a:t>
            </a:r>
            <a:r>
              <a:rPr lang="zh-CN" altLang="zh-CN" sz="2400" b="1" dirty="0" smtClean="0">
                <a:latin typeface="宋体" panose="02010600030101010101" pitchFamily="2" charset="-122"/>
                <a:ea typeface="宋体" panose="02010600030101010101" pitchFamily="2" charset="-122"/>
              </a:rPr>
              <a:t>，否则，团队无法提供任何价值。</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短小的故事能降低故事的复杂度</a:t>
            </a:r>
            <a:r>
              <a:rPr lang="en-US" altLang="zh-CN" sz="2400" b="1" dirty="0" smtClean="0">
                <a:latin typeface="宋体" panose="02010600030101010101" pitchFamily="2" charset="-122"/>
                <a:ea typeface="宋体" panose="02010600030101010101" pitchFamily="2" charset="-122"/>
              </a:rPr>
              <a:t>,</a:t>
            </a:r>
            <a:r>
              <a:rPr lang="zh-CN" altLang="zh-CN" sz="2400" b="1" dirty="0" smtClean="0">
                <a:latin typeface="宋体" panose="02010600030101010101" pitchFamily="2" charset="-122"/>
                <a:ea typeface="宋体" panose="02010600030101010101" pitchFamily="2" charset="-122"/>
              </a:rPr>
              <a:t>增强生产能力，使团队更敏捷高效。故事的复杂性与其大小成非线性关系，这一点在测试中非常容易看到，随着复杂性的增加，测试案例的数目成指数速度增长。由于小的用户故事的复杂性低，故其设计、编码、测试更容易进行，有利于提高生产能力。</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4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短小（</a:t>
            </a:r>
            <a:r>
              <a:rPr lang="en-US" altLang="zh-CN" smtClean="0">
                <a:latin typeface="黑体" panose="02010609060101010101" pitchFamily="49" charset="-122"/>
                <a:ea typeface="黑体" panose="02010609060101010101" pitchFamily="49" charset="-122"/>
              </a:rPr>
              <a:t>small</a:t>
            </a:r>
            <a:r>
              <a:rPr lang="zh-CN" altLang="zh-CN" smtClean="0">
                <a:latin typeface="黑体" panose="02010609060101010101" pitchFamily="49" charset="-122"/>
                <a:ea typeface="黑体" panose="02010609060101010101" pitchFamily="49" charset="-122"/>
              </a:rPr>
              <a:t>）</a:t>
            </a:r>
          </a:p>
        </p:txBody>
      </p:sp>
      <p:sp>
        <p:nvSpPr>
          <p:cNvPr id="296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400" b="1" dirty="0" smtClean="0">
                <a:latin typeface="宋体" panose="02010600030101010101" pitchFamily="2" charset="-122"/>
                <a:ea typeface="宋体" panose="02010600030101010101" pitchFamily="2" charset="-122"/>
              </a:rPr>
              <a:t>Robert </a:t>
            </a:r>
            <a:r>
              <a:rPr lang="en-US" altLang="zh-CN" sz="2400" b="1" dirty="0">
                <a:latin typeface="宋体" panose="02010600030101010101" pitchFamily="2" charset="-122"/>
                <a:ea typeface="宋体" panose="02010600030101010101" pitchFamily="2" charset="-122"/>
              </a:rPr>
              <a:t>Martin </a:t>
            </a:r>
            <a:r>
              <a:rPr lang="zh-CN" altLang="zh-CN"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2009</a:t>
            </a:r>
            <a:r>
              <a:rPr lang="zh-CN" altLang="zh-CN" sz="2400" b="1" dirty="0">
                <a:latin typeface="宋体" panose="02010600030101010101" pitchFamily="2" charset="-122"/>
                <a:ea typeface="宋体" panose="02010600030101010101" pitchFamily="2" charset="-122"/>
              </a:rPr>
              <a:t>年提出了写软件功能的规则</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792162"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规则</a:t>
            </a:r>
            <a:r>
              <a:rPr lang="en-US" altLang="zh-CN" sz="2200" b="1" dirty="0">
                <a:solidFill>
                  <a:srgbClr val="FF0000"/>
                </a:solidFill>
                <a:latin typeface="宋体" panose="02010600030101010101" pitchFamily="2" charset="-122"/>
                <a:ea typeface="宋体" panose="02010600030101010101" pitchFamily="2" charset="-122"/>
              </a:rPr>
              <a:t>1</a:t>
            </a:r>
            <a:r>
              <a:rPr lang="zh-CN" altLang="zh-CN" sz="2200" b="1" dirty="0">
                <a:solidFill>
                  <a:srgbClr val="FF0000"/>
                </a:solidFill>
                <a:latin typeface="宋体" panose="02010600030101010101" pitchFamily="2" charset="-122"/>
                <a:ea typeface="宋体" panose="02010600030101010101" pitchFamily="2" charset="-122"/>
              </a:rPr>
              <a:t>：做一件事情</a:t>
            </a:r>
            <a:r>
              <a:rPr lang="zh-CN" altLang="zh-CN" sz="2200" b="1" dirty="0" smtClean="0">
                <a:solidFill>
                  <a:srgbClr val="FF0000"/>
                </a:solidFill>
                <a:latin typeface="宋体" panose="02010600030101010101" pitchFamily="2" charset="-122"/>
                <a:ea typeface="宋体" panose="02010600030101010101" pitchFamily="2" charset="-122"/>
              </a:rPr>
              <a:t>。</a:t>
            </a:r>
            <a:endParaRPr lang="en-US" altLang="zh-CN" sz="2200" b="1" dirty="0" smtClean="0">
              <a:solidFill>
                <a:srgbClr val="FF0000"/>
              </a:solidFill>
              <a:latin typeface="宋体" panose="02010600030101010101" pitchFamily="2" charset="-122"/>
              <a:ea typeface="宋体" panose="02010600030101010101" pitchFamily="2" charset="-122"/>
            </a:endParaRPr>
          </a:p>
          <a:p>
            <a:pPr marL="792162"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规则</a:t>
            </a:r>
            <a:r>
              <a:rPr lang="en-US" altLang="zh-CN" sz="2200" b="1" dirty="0">
                <a:solidFill>
                  <a:srgbClr val="FF0000"/>
                </a:solidFill>
                <a:latin typeface="宋体" panose="02010600030101010101" pitchFamily="2" charset="-122"/>
                <a:ea typeface="宋体" panose="02010600030101010101" pitchFamily="2" charset="-122"/>
              </a:rPr>
              <a:t>2</a:t>
            </a:r>
            <a:r>
              <a:rPr lang="zh-CN" altLang="zh-CN" sz="2200" b="1" dirty="0">
                <a:solidFill>
                  <a:srgbClr val="FF0000"/>
                </a:solidFill>
                <a:latin typeface="宋体" panose="02010600030101010101" pitchFamily="2" charset="-122"/>
                <a:ea typeface="宋体" panose="02010600030101010101" pitchFamily="2" charset="-122"/>
              </a:rPr>
              <a:t>：短小</a:t>
            </a:r>
            <a:r>
              <a:rPr lang="zh-CN" altLang="zh-CN" sz="2200" b="1" dirty="0" smtClean="0">
                <a:solidFill>
                  <a:srgbClr val="FF0000"/>
                </a:solidFill>
                <a:latin typeface="宋体" panose="02010600030101010101" pitchFamily="2" charset="-122"/>
                <a:ea typeface="宋体" panose="02010600030101010101" pitchFamily="2" charset="-122"/>
              </a:rPr>
              <a:t>。</a:t>
            </a:r>
            <a:endParaRPr lang="en-US" altLang="zh-CN" sz="2200" b="1" dirty="0" smtClean="0">
              <a:solidFill>
                <a:srgbClr val="FF0000"/>
              </a:solidFill>
              <a:latin typeface="宋体" panose="02010600030101010101" pitchFamily="2" charset="-122"/>
              <a:ea typeface="宋体" panose="02010600030101010101" pitchFamily="2" charset="-122"/>
            </a:endParaRPr>
          </a:p>
          <a:p>
            <a:pPr marL="792162"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规则</a:t>
            </a:r>
            <a:r>
              <a:rPr lang="en-US" altLang="zh-CN" sz="2200" b="1" dirty="0">
                <a:solidFill>
                  <a:srgbClr val="FF0000"/>
                </a:solidFill>
                <a:latin typeface="宋体" panose="02010600030101010101" pitchFamily="2" charset="-122"/>
                <a:ea typeface="宋体" panose="02010600030101010101" pitchFamily="2" charset="-122"/>
              </a:rPr>
              <a:t>3</a:t>
            </a:r>
            <a:r>
              <a:rPr lang="zh-CN" altLang="zh-CN" sz="2200" b="1" dirty="0">
                <a:solidFill>
                  <a:srgbClr val="FF0000"/>
                </a:solidFill>
                <a:latin typeface="宋体" panose="02010600030101010101" pitchFamily="2" charset="-122"/>
                <a:ea typeface="宋体" panose="02010600030101010101" pitchFamily="2" charset="-122"/>
              </a:rPr>
              <a:t>：让它们更小</a:t>
            </a:r>
            <a:r>
              <a:rPr lang="zh-CN" altLang="zh-CN" sz="2200" b="1" dirty="0" smtClean="0">
                <a:solidFill>
                  <a:srgbClr val="FF0000"/>
                </a:solidFill>
                <a:latin typeface="宋体" panose="02010600030101010101" pitchFamily="2" charset="-122"/>
                <a:ea typeface="宋体" panose="02010600030101010101" pitchFamily="2" charset="-122"/>
              </a:rPr>
              <a:t>。</a:t>
            </a:r>
            <a:endParaRPr lang="en-US" altLang="zh-CN" sz="2200" b="1" dirty="0" smtClean="0">
              <a:solidFill>
                <a:srgbClr val="FF0000"/>
              </a:solidFill>
              <a:latin typeface="宋体" panose="02010600030101010101" pitchFamily="2" charset="-122"/>
              <a:ea typeface="宋体" panose="02010600030101010101" pitchFamily="2" charset="-122"/>
            </a:endParaRPr>
          </a:p>
          <a:p>
            <a:pPr marL="450850" indent="-450850" eaLnBrk="1" hangingPunct="1">
              <a:lnSpc>
                <a:spcPct val="150000"/>
              </a:lnSpc>
              <a:buSzPct val="70000"/>
              <a:buFont typeface="Wingdings" panose="05000000000000000000" pitchFamily="2" charset="2"/>
              <a:buChar char="l"/>
              <a:defRPr/>
            </a:pPr>
            <a:r>
              <a:rPr lang="zh-CN" altLang="zh-CN" sz="2400" b="1" dirty="0">
                <a:latin typeface="宋体" panose="02010600030101010101" pitchFamily="2" charset="-122"/>
                <a:ea typeface="宋体" panose="02010600030101010101" pitchFamily="2" charset="-122"/>
              </a:rPr>
              <a:t>由于用户故事小，复杂度低，单位时间完成的作业数增加，即提高了</a:t>
            </a:r>
            <a:r>
              <a:rPr lang="zh-CN" altLang="zh-CN" sz="2400" b="1" dirty="0" smtClean="0">
                <a:latin typeface="宋体" panose="02010600030101010101" pitchFamily="2" charset="-122"/>
                <a:ea typeface="宋体" panose="02010600030101010101" pitchFamily="2" charset="-122"/>
              </a:rPr>
              <a:t>生产力</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生产力为单位时间完成的作业数</a:t>
            </a:r>
            <a:r>
              <a:rPr lang="zh-CN" altLang="en-US" sz="2400" b="1" dirty="0" smtClean="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792162" eaLnBrk="1" hangingPunct="1">
              <a:lnSpc>
                <a:spcPct val="150000"/>
              </a:lnSpc>
              <a:buSzPct val="70000"/>
              <a:buFont typeface="Wingdings" panose="05000000000000000000" pitchFamily="2" charset="2"/>
              <a:buChar char="n"/>
              <a:defRPr/>
            </a:pP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短小（</a:t>
            </a:r>
            <a:r>
              <a:rPr lang="en-US" altLang="zh-CN" smtClean="0">
                <a:latin typeface="黑体" panose="02010609060101010101" pitchFamily="49" charset="-122"/>
                <a:ea typeface="黑体" panose="02010609060101010101" pitchFamily="49" charset="-122"/>
              </a:rPr>
              <a:t>small</a:t>
            </a:r>
            <a:r>
              <a:rPr lang="zh-CN" altLang="zh-CN" smtClean="0">
                <a:latin typeface="黑体" panose="02010609060101010101" pitchFamily="49" charset="-122"/>
                <a:ea typeface="黑体" panose="02010609060101010101" pitchFamily="49" charset="-122"/>
              </a:rPr>
              <a:t>）</a:t>
            </a:r>
          </a:p>
        </p:txBody>
      </p:sp>
      <p:sp>
        <p:nvSpPr>
          <p:cNvPr id="471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另外，在负载过重的系统中，系统处理较大的批处理时，速度急剧降低（生产力下降）。就像是交通</a:t>
            </a:r>
            <a:r>
              <a:rPr lang="zh-CN" altLang="zh-CN" sz="2200" b="1" dirty="0" smtClean="0">
                <a:solidFill>
                  <a:srgbClr val="FF0000"/>
                </a:solidFill>
                <a:latin typeface="宋体" panose="02010600030101010101" pitchFamily="2" charset="-122"/>
                <a:ea typeface="宋体" panose="02010600030101010101" pitchFamily="2" charset="-122"/>
              </a:rPr>
              <a:t>高峰时间的公路系统，</a:t>
            </a:r>
            <a:r>
              <a:rPr lang="zh-CN" altLang="zh-CN" sz="2200" b="1" dirty="0" smtClean="0">
                <a:latin typeface="宋体" panose="02010600030101010101" pitchFamily="2" charset="-122"/>
                <a:ea typeface="宋体" panose="02010600030101010101" pitchFamily="2" charset="-122"/>
              </a:rPr>
              <a:t>摩托车和自行车比汽车有更高的吞吐量，在经过重负载系统时，有较多的空间操纵小的东西。由于开发团队通常是达到或超过其负载能力（</a:t>
            </a:r>
            <a:r>
              <a:rPr lang="en-US" altLang="zh-CN" sz="2200" b="1" dirty="0" smtClean="0">
                <a:latin typeface="宋体" panose="02010600030101010101" pitchFamily="2" charset="-122"/>
                <a:ea typeface="宋体" panose="02010600030101010101" pitchFamily="2" charset="-122"/>
              </a:rPr>
              <a:t>80%~120%</a:t>
            </a:r>
            <a:r>
              <a:rPr lang="zh-CN" altLang="zh-CN" sz="2200" b="1" dirty="0" smtClean="0">
                <a:latin typeface="宋体" panose="02010600030101010101" pitchFamily="2" charset="-122"/>
                <a:ea typeface="宋体" panose="02010600030101010101" pitchFamily="2" charset="-122"/>
              </a:rPr>
              <a:t>），他们都进入了“交通高峰”之列。</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用户故事减小，比大的用户故事能够交付更高价值的产出、提供更快的用户反馈，因此，</a:t>
            </a:r>
            <a:r>
              <a:rPr lang="zh-CN" altLang="zh-CN" sz="2200" b="1" dirty="0" smtClean="0">
                <a:solidFill>
                  <a:srgbClr val="FF0000"/>
                </a:solidFill>
                <a:latin typeface="宋体" panose="02010600030101010101" pitchFamily="2" charset="-122"/>
                <a:ea typeface="宋体" panose="02010600030101010101" pitchFamily="2" charset="-122"/>
              </a:rPr>
              <a:t>在敏捷项目中，团队偏爱用较小的用户故事，并且努力使其更小</a:t>
            </a:r>
            <a:r>
              <a:rPr lang="zh-CN" altLang="zh-CN" sz="2200" b="1" dirty="0" smtClean="0">
                <a:latin typeface="宋体" panose="02010600030101010101" pitchFamily="2" charset="-122"/>
                <a:ea typeface="宋体" panose="02010600030101010101" pitchFamily="2" charset="-122"/>
              </a:rPr>
              <a:t>。在敏捷项目中，小的用户故事既能够降低复杂度，提高生产力，又能提高可预测性。</a:t>
            </a: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
        <p:nvSpPr>
          <p:cNvPr id="4710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28625" y="142875"/>
            <a:ext cx="8686800" cy="1143000"/>
          </a:xfrm>
        </p:spPr>
        <p:txBody>
          <a:bodyPr/>
          <a:lstStyle/>
          <a:p>
            <a:r>
              <a:rPr lang="zh-CN" altLang="zh-CN" dirty="0" smtClean="0">
                <a:solidFill>
                  <a:srgbClr val="FF0000"/>
                </a:solidFill>
                <a:latin typeface="黑体" panose="02010609060101010101" pitchFamily="49" charset="-122"/>
                <a:ea typeface="黑体" panose="02010609060101010101" pitchFamily="49" charset="-122"/>
              </a:rPr>
              <a:t>可测试</a:t>
            </a:r>
            <a:r>
              <a:rPr lang="zh-CN" altLang="zh-CN" dirty="0" smtClean="0">
                <a:latin typeface="黑体" panose="02010609060101010101" pitchFamily="49" charset="-122"/>
                <a:ea typeface="黑体" panose="02010609060101010101" pitchFamily="49" charset="-122"/>
              </a:rPr>
              <a:t>性（</a:t>
            </a:r>
            <a:r>
              <a:rPr lang="en-US" altLang="zh-CN" dirty="0" smtClean="0">
                <a:latin typeface="黑体" panose="02010609060101010101" pitchFamily="49" charset="-122"/>
                <a:ea typeface="黑体" panose="02010609060101010101" pitchFamily="49" charset="-122"/>
              </a:rPr>
              <a:t>Testable</a:t>
            </a:r>
            <a:r>
              <a:rPr lang="zh-CN" altLang="zh-CN" dirty="0" smtClean="0">
                <a:latin typeface="黑体" panose="02010609060101010101" pitchFamily="49" charset="-122"/>
                <a:ea typeface="黑体" panose="02010609060101010101" pitchFamily="49" charset="-122"/>
              </a:rPr>
              <a:t>）</a:t>
            </a:r>
          </a:p>
        </p:txBody>
      </p:sp>
      <p:sp>
        <p:nvSpPr>
          <p:cNvPr id="48131"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每个故事都是可测试的。</a:t>
            </a:r>
            <a:r>
              <a:rPr lang="zh-CN" altLang="en-US" sz="2400" b="1" dirty="0" smtClean="0">
                <a:solidFill>
                  <a:srgbClr val="FF0000"/>
                </a:solidFill>
                <a:latin typeface="宋体" panose="02010600030101010101" pitchFamily="2" charset="-122"/>
                <a:ea typeface="宋体" panose="02010600030101010101" pitchFamily="2" charset="-122"/>
              </a:rPr>
              <a:t>成功通过测试</a:t>
            </a:r>
            <a:r>
              <a:rPr lang="zh-CN" altLang="en-US" sz="2400" b="1" dirty="0" smtClean="0">
                <a:latin typeface="宋体" panose="02010600030101010101" pitchFamily="2" charset="-122"/>
                <a:ea typeface="宋体" panose="02010600030101010101" pitchFamily="2" charset="-122"/>
              </a:rPr>
              <a:t>可以证明开发人员正确的实现了故事。</a:t>
            </a:r>
            <a:r>
              <a:rPr lang="zh-CN" altLang="zh-CN" sz="2400" b="1" dirty="0" smtClean="0">
                <a:latin typeface="宋体" panose="02010600030101010101" pitchFamily="2" charset="-122"/>
                <a:ea typeface="宋体" panose="02010600030101010101" pitchFamily="2" charset="-122"/>
              </a:rPr>
              <a:t>如果一个故事是不可测试的，则这个故事可能是不规范的、过度复杂的或依赖于其它未完成产品订单中的故事。</a:t>
            </a:r>
            <a:endParaRPr lang="en-US" altLang="zh-CN" sz="24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400" b="1" dirty="0" smtClean="0">
                <a:latin typeface="宋体" panose="02010600030101010101" pitchFamily="2" charset="-122"/>
                <a:ea typeface="宋体" panose="02010600030101010101" pitchFamily="2" charset="-122"/>
              </a:rPr>
              <a:t>为了保证不能完成的用户故事就不能进入迭代，许多敏捷团队采用</a:t>
            </a:r>
            <a:r>
              <a:rPr lang="zh-CN" altLang="zh-CN" sz="2400" b="1" dirty="0" smtClean="0">
                <a:solidFill>
                  <a:srgbClr val="FF0000"/>
                </a:solidFill>
                <a:latin typeface="宋体" panose="02010600030101010101" pitchFamily="2" charset="-122"/>
                <a:ea typeface="宋体" panose="02010600030101010101" pitchFamily="2" charset="-122"/>
              </a:rPr>
              <a:t>“测试先行”的方法</a:t>
            </a:r>
            <a:r>
              <a:rPr lang="zh-CN" altLang="zh-CN" sz="2400" b="1" dirty="0" smtClean="0">
                <a:latin typeface="宋体" panose="02010600030101010101" pitchFamily="2" charset="-122"/>
                <a:ea typeface="宋体" panose="02010600030101010101" pitchFamily="2" charset="-122"/>
              </a:rPr>
              <a:t>，即在写代码之前先写测试用例。用户故事的验收条件和必要功能测试的开发就是这种理念的应用。</a:t>
            </a:r>
            <a:r>
              <a:rPr lang="zh-CN" altLang="zh-CN" sz="2400" b="1" dirty="0" smtClean="0">
                <a:solidFill>
                  <a:srgbClr val="FF0000"/>
                </a:solidFill>
                <a:latin typeface="宋体" panose="02010600030101010101" pitchFamily="2" charset="-122"/>
                <a:ea typeface="宋体" panose="02010600030101010101" pitchFamily="2" charset="-122"/>
              </a:rPr>
              <a:t>如果一个团队知道如何测试一个用户故事，那么他们也会知道如何编写这个用户故事</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p:txBody>
      </p:sp>
      <p:sp>
        <p:nvSpPr>
          <p:cNvPr id="4813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可测试性（</a:t>
            </a:r>
            <a:r>
              <a:rPr lang="en-US" altLang="zh-CN" smtClean="0">
                <a:latin typeface="黑体" panose="02010609060101010101" pitchFamily="49" charset="-122"/>
                <a:ea typeface="黑体" panose="02010609060101010101" pitchFamily="49" charset="-122"/>
              </a:rPr>
              <a:t>Testable</a:t>
            </a:r>
            <a:r>
              <a:rPr lang="zh-CN" altLang="zh-CN" smtClean="0">
                <a:latin typeface="黑体" panose="02010609060101010101" pitchFamily="49" charset="-122"/>
                <a:ea typeface="黑体" panose="02010609060101010101" pitchFamily="49" charset="-122"/>
              </a:rPr>
              <a:t>）</a:t>
            </a:r>
          </a:p>
        </p:txBody>
      </p:sp>
      <p:sp>
        <p:nvSpPr>
          <p:cNvPr id="3993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itchFamily="2" charset="-122"/>
                <a:ea typeface="宋体" pitchFamily="2" charset="-122"/>
              </a:rPr>
              <a:t>为了确保可测试性，用户故事的书写</a:t>
            </a:r>
            <a:r>
              <a:rPr lang="zh-CN" altLang="zh-CN" sz="2400" b="1" dirty="0" smtClean="0">
                <a:solidFill>
                  <a:srgbClr val="FF0000"/>
                </a:solidFill>
                <a:latin typeface="宋体" pitchFamily="2" charset="-122"/>
                <a:ea typeface="宋体" pitchFamily="2" charset="-122"/>
              </a:rPr>
              <a:t>避免用模糊的词汇，如快速的、良好的</a:t>
            </a:r>
            <a:r>
              <a:rPr lang="zh-CN" altLang="zh-CN" sz="2400" b="1" dirty="0" smtClean="0">
                <a:latin typeface="宋体" pitchFamily="2" charset="-122"/>
                <a:ea typeface="宋体" pitchFamily="2" charset="-122"/>
              </a:rPr>
              <a:t>等，因为这样的描述很难测试。清楚的边界限制既可以确保故事的可测试性，也有助于满足客户的预期。</a:t>
            </a:r>
            <a:endParaRPr lang="en-US" altLang="zh-CN" sz="24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en-US" sz="2400" b="1" dirty="0" smtClean="0">
                <a:latin typeface="宋体" pitchFamily="2" charset="-122"/>
                <a:ea typeface="宋体" pitchFamily="2" charset="-122"/>
              </a:rPr>
              <a:t>通常，不可测试的故事发生</a:t>
            </a:r>
            <a:r>
              <a:rPr lang="zh-CN" altLang="en-US" sz="2400" b="1" dirty="0" smtClean="0">
                <a:latin typeface="宋体" pitchFamily="2" charset="-122"/>
                <a:ea typeface="宋体" pitchFamily="2" charset="-122"/>
              </a:rPr>
              <a:t>在以下</a:t>
            </a:r>
            <a:r>
              <a:rPr lang="zh-CN" altLang="en-US" sz="2400" b="1" dirty="0" smtClean="0">
                <a:solidFill>
                  <a:srgbClr val="FF0000"/>
                </a:solidFill>
                <a:latin typeface="宋体" pitchFamily="2" charset="-122"/>
                <a:ea typeface="宋体" pitchFamily="2" charset="-122"/>
              </a:rPr>
              <a:t>非</a:t>
            </a:r>
            <a:r>
              <a:rPr lang="zh-CN" altLang="en-US" sz="2400" b="1" dirty="0" smtClean="0">
                <a:solidFill>
                  <a:srgbClr val="FF0000"/>
                </a:solidFill>
                <a:latin typeface="宋体" pitchFamily="2" charset="-122"/>
                <a:ea typeface="宋体" pitchFamily="2" charset="-122"/>
              </a:rPr>
              <a:t>功能性的需求</a:t>
            </a:r>
            <a:r>
              <a:rPr lang="zh-CN" altLang="en-US" sz="2400" b="1" dirty="0" smtClean="0">
                <a:latin typeface="宋体" pitchFamily="2" charset="-122"/>
                <a:ea typeface="宋体" pitchFamily="2" charset="-122"/>
              </a:rPr>
              <a:t>上，这些需求和软件有关，但不能直接与功能有关。</a:t>
            </a:r>
            <a:endParaRPr lang="zh-CN" altLang="zh-CN" sz="2400" b="1" dirty="0" smtClean="0">
              <a:latin typeface="宋体" pitchFamily="2" charset="-122"/>
              <a:ea typeface="宋体"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a:solidFill>
                  <a:srgbClr val="200B5B"/>
                </a:solidFill>
                <a:latin typeface="宋体" panose="02010600030101010101" pitchFamily="2" charset="-122"/>
                <a:ea typeface="宋体" panose="02010600030101010101" pitchFamily="2" charset="-122"/>
              </a:rPr>
              <a:t>例如</a:t>
            </a:r>
            <a:r>
              <a:rPr lang="zh-CN" altLang="zh-CN" sz="2000" b="1" dirty="0" smtClean="0">
                <a:solidFill>
                  <a:srgbClr val="200B5B"/>
                </a:solidFill>
                <a:latin typeface="宋体" panose="02010600030101010101" pitchFamily="2" charset="-122"/>
                <a:ea typeface="宋体" panose="02010600030101010101" pitchFamily="2" charset="-122"/>
              </a:rPr>
              <a:t>，</a:t>
            </a:r>
            <a:r>
              <a:rPr lang="zh-CN" altLang="en-US" sz="2000" b="1" dirty="0" smtClean="0">
                <a:solidFill>
                  <a:srgbClr val="FF0000"/>
                </a:solidFill>
                <a:latin typeface="宋体" panose="02010600030101010101" pitchFamily="2" charset="-122"/>
                <a:ea typeface="宋体" panose="02010600030101010101" pitchFamily="2" charset="-122"/>
              </a:rPr>
              <a:t>用户必须觉得软件好用</a:t>
            </a:r>
            <a:r>
              <a:rPr lang="zh-CN" altLang="zh-CN" sz="2000" b="1" dirty="0" smtClean="0">
                <a:solidFill>
                  <a:srgbClr val="200B5B"/>
                </a:solidFill>
                <a:latin typeface="宋体" panose="02010600030101010101" pitchFamily="2" charset="-122"/>
                <a:ea typeface="宋体" panose="02010600030101010101" pitchFamily="2" charset="-122"/>
              </a:rPr>
              <a:t>。</a:t>
            </a:r>
            <a:endParaRPr lang="en-US" altLang="zh-CN" sz="2000" b="1" dirty="0" smtClean="0">
              <a:solidFill>
                <a:srgbClr val="200B5B"/>
              </a:solidFill>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en-US" sz="2000" b="1" dirty="0" smtClean="0">
                <a:solidFill>
                  <a:srgbClr val="FF0000"/>
                </a:solidFill>
                <a:latin typeface="宋体" panose="02010600030101010101" pitchFamily="2" charset="-122"/>
                <a:ea typeface="宋体" panose="02010600030101010101" pitchFamily="2" charset="-122"/>
              </a:rPr>
              <a:t>用户绝不需要花很长时间等待窗口出现</a:t>
            </a:r>
            <a:r>
              <a:rPr lang="zh-CN" altLang="en-US" sz="2000" b="1" dirty="0" smtClean="0">
                <a:solidFill>
                  <a:srgbClr val="200B5B"/>
                </a:solidFill>
                <a:latin typeface="宋体" panose="02010600030101010101" pitchFamily="2" charset="-122"/>
                <a:ea typeface="宋体" panose="02010600030101010101" pitchFamily="2" charset="-122"/>
              </a:rPr>
              <a:t>。</a:t>
            </a:r>
            <a:endParaRPr lang="en-US" altLang="zh-CN" sz="2000" b="1" dirty="0">
              <a:solidFill>
                <a:srgbClr val="200B5B"/>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400" b="1" dirty="0" smtClean="0">
              <a:latin typeface="宋体" pitchFamily="2" charset="-122"/>
              <a:ea typeface="宋体" pitchFamily="2" charset="-122"/>
            </a:endParaRPr>
          </a:p>
        </p:txBody>
      </p:sp>
      <p:sp>
        <p:nvSpPr>
          <p:cNvPr id="4915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42875"/>
            <a:ext cx="8229600" cy="1143000"/>
          </a:xfrm>
        </p:spPr>
        <p:txBody>
          <a:bodyPr/>
          <a:lstStyle/>
          <a:p>
            <a:endParaRPr lang="zh-CN" altLang="en-US" smtClean="0">
              <a:latin typeface="黑体" panose="02010609060101010101" pitchFamily="49" charset="-122"/>
              <a:ea typeface="黑体" panose="02010609060101010101" pitchFamily="49" charset="-122"/>
            </a:endParaRPr>
          </a:p>
        </p:txBody>
      </p:sp>
      <p:sp>
        <p:nvSpPr>
          <p:cNvPr id="50179" name="内容占位符 2"/>
          <p:cNvSpPr>
            <a:spLocks noGrp="1"/>
          </p:cNvSpPr>
          <p:nvPr>
            <p:ph idx="1"/>
          </p:nvPr>
        </p:nvSpPr>
        <p:spPr>
          <a:xfrm>
            <a:off x="457200" y="1268413"/>
            <a:ext cx="8362950" cy="4968875"/>
          </a:xfrm>
        </p:spPr>
        <p:txBody>
          <a:bodyPr/>
          <a:lstStyle/>
          <a:p>
            <a:pPr indent="0">
              <a:lnSpc>
                <a:spcPct val="150000"/>
              </a:lnSpc>
              <a:buFont typeface="Wingdings" panose="05000000000000000000" pitchFamily="2" charset="2"/>
              <a:buNone/>
            </a:pPr>
            <a:r>
              <a:rPr lang="zh-CN" altLang="en-US" smtClean="0">
                <a:solidFill>
                  <a:srgbClr val="FF0000"/>
                </a:solidFill>
                <a:ea typeface="宋体" panose="02010600030101010101" pitchFamily="2" charset="-122"/>
              </a:rPr>
              <a:t>将用户故事交给另外一个小组</a:t>
            </a:r>
            <a:endParaRPr lang="en-US" altLang="zh-CN" smtClean="0">
              <a:solidFill>
                <a:srgbClr val="FF0000"/>
              </a:solidFill>
              <a:ea typeface="宋体" panose="02010600030101010101" pitchFamily="2" charset="-122"/>
            </a:endParaRPr>
          </a:p>
          <a:p>
            <a:pPr indent="0">
              <a:lnSpc>
                <a:spcPct val="150000"/>
              </a:lnSpc>
              <a:buFont typeface="Wingdings" panose="05000000000000000000" pitchFamily="2" charset="2"/>
              <a:buNone/>
            </a:pPr>
            <a:r>
              <a:rPr lang="zh-CN" altLang="en-US" smtClean="0">
                <a:solidFill>
                  <a:srgbClr val="FF0000"/>
                </a:solidFill>
                <a:ea typeface="宋体" panose="02010600030101010101" pitchFamily="2" charset="-122"/>
              </a:rPr>
              <a:t>重点检查：</a:t>
            </a:r>
            <a:endParaRPr lang="zh-CN" altLang="zh-CN" smtClean="0">
              <a:ea typeface="宋体" panose="02010600030101010101" pitchFamily="2" charset="-122"/>
            </a:endParaRPr>
          </a:p>
          <a:p>
            <a:pPr indent="0">
              <a:lnSpc>
                <a:spcPct val="150000"/>
              </a:lnSpc>
              <a:buFont typeface="Wingdings" panose="05000000000000000000" pitchFamily="2" charset="2"/>
              <a:buChar char="ü"/>
            </a:pPr>
            <a:r>
              <a:rPr lang="zh-CN" altLang="zh-CN" smtClean="0">
                <a:solidFill>
                  <a:srgbClr val="FF0000"/>
                </a:solidFill>
                <a:ea typeface="宋体" panose="02010600030101010101" pitchFamily="2" charset="-122"/>
              </a:rPr>
              <a:t>是否按用户故事标准形式：作为一个</a:t>
            </a:r>
            <a:r>
              <a:rPr lang="en-US" altLang="zh-CN" smtClean="0">
                <a:solidFill>
                  <a:srgbClr val="FF0000"/>
                </a:solidFill>
                <a:ea typeface="宋体" panose="02010600030101010101" pitchFamily="2" charset="-122"/>
              </a:rPr>
              <a:t>&lt;</a:t>
            </a:r>
            <a:r>
              <a:rPr lang="zh-CN" altLang="zh-CN" smtClean="0">
                <a:solidFill>
                  <a:srgbClr val="FF0000"/>
                </a:solidFill>
                <a:ea typeface="宋体" panose="02010600030101010101" pitchFamily="2" charset="-122"/>
              </a:rPr>
              <a:t>角色</a:t>
            </a:r>
            <a:r>
              <a:rPr lang="en-US" altLang="zh-CN" smtClean="0">
                <a:solidFill>
                  <a:srgbClr val="FF0000"/>
                </a:solidFill>
                <a:ea typeface="宋体" panose="02010600030101010101" pitchFamily="2" charset="-122"/>
              </a:rPr>
              <a:t>&gt;</a:t>
            </a:r>
            <a:r>
              <a:rPr lang="zh-CN" altLang="zh-CN" smtClean="0">
                <a:solidFill>
                  <a:srgbClr val="FF0000"/>
                </a:solidFill>
                <a:ea typeface="宋体" panose="02010600030101010101" pitchFamily="2" charset="-122"/>
              </a:rPr>
              <a:t>，我能做</a:t>
            </a:r>
            <a:r>
              <a:rPr lang="en-US" altLang="zh-CN" smtClean="0">
                <a:solidFill>
                  <a:srgbClr val="FF0000"/>
                </a:solidFill>
                <a:ea typeface="宋体" panose="02010600030101010101" pitchFamily="2" charset="-122"/>
              </a:rPr>
              <a:t>&lt;</a:t>
            </a:r>
            <a:r>
              <a:rPr lang="zh-CN" altLang="zh-CN" smtClean="0">
                <a:solidFill>
                  <a:srgbClr val="FF0000"/>
                </a:solidFill>
                <a:ea typeface="宋体" panose="02010600030101010101" pitchFamily="2" charset="-122"/>
              </a:rPr>
              <a:t>活动</a:t>
            </a:r>
            <a:r>
              <a:rPr lang="en-US" altLang="zh-CN" smtClean="0">
                <a:solidFill>
                  <a:srgbClr val="FF0000"/>
                </a:solidFill>
                <a:ea typeface="宋体" panose="02010600030101010101" pitchFamily="2" charset="-122"/>
              </a:rPr>
              <a:t>&gt;</a:t>
            </a:r>
            <a:r>
              <a:rPr lang="zh-CN" altLang="zh-CN" smtClean="0">
                <a:solidFill>
                  <a:srgbClr val="FF0000"/>
                </a:solidFill>
                <a:ea typeface="宋体" panose="02010600030101010101" pitchFamily="2" charset="-122"/>
              </a:rPr>
              <a:t>以便于</a:t>
            </a:r>
            <a:r>
              <a:rPr lang="en-US" altLang="zh-CN" smtClean="0">
                <a:solidFill>
                  <a:srgbClr val="FF0000"/>
                </a:solidFill>
                <a:ea typeface="宋体" panose="02010600030101010101" pitchFamily="2" charset="-122"/>
              </a:rPr>
              <a:t>&lt;</a:t>
            </a:r>
            <a:r>
              <a:rPr lang="zh-CN" altLang="zh-CN" smtClean="0">
                <a:solidFill>
                  <a:srgbClr val="FF0000"/>
                </a:solidFill>
                <a:ea typeface="宋体" panose="02010600030101010101" pitchFamily="2" charset="-122"/>
              </a:rPr>
              <a:t>商业价值</a:t>
            </a:r>
            <a:r>
              <a:rPr lang="en-US" altLang="zh-CN" smtClean="0">
                <a:solidFill>
                  <a:srgbClr val="FF0000"/>
                </a:solidFill>
                <a:ea typeface="宋体" panose="02010600030101010101" pitchFamily="2" charset="-122"/>
              </a:rPr>
              <a:t>&gt;</a:t>
            </a:r>
            <a:r>
              <a:rPr lang="zh-CN" altLang="zh-CN" smtClean="0">
                <a:solidFill>
                  <a:srgbClr val="FF0000"/>
                </a:solidFill>
                <a:ea typeface="宋体" panose="02010600030101010101" pitchFamily="2" charset="-122"/>
              </a:rPr>
              <a:t>。尽量按标准形式，若某项活动的商业价值很明显，也可以省略商业价值部分，角色和活动不能省略。</a:t>
            </a:r>
          </a:p>
          <a:p>
            <a:pPr indent="0">
              <a:lnSpc>
                <a:spcPct val="150000"/>
              </a:lnSpc>
              <a:buFont typeface="Wingdings" panose="05000000000000000000" pitchFamily="2" charset="2"/>
              <a:buChar char="ü"/>
            </a:pPr>
            <a:r>
              <a:rPr lang="zh-CN" altLang="zh-CN" smtClean="0">
                <a:solidFill>
                  <a:srgbClr val="FF0000"/>
                </a:solidFill>
                <a:ea typeface="宋体" panose="02010600030101010101" pitchFamily="2" charset="-122"/>
              </a:rPr>
              <a:t>是否遵循</a:t>
            </a:r>
            <a:r>
              <a:rPr lang="en-US" altLang="zh-CN" smtClean="0">
                <a:solidFill>
                  <a:srgbClr val="FF0000"/>
                </a:solidFill>
                <a:ea typeface="宋体" panose="02010600030101010101" pitchFamily="2" charset="-122"/>
              </a:rPr>
              <a:t>INVEST</a:t>
            </a:r>
            <a:r>
              <a:rPr lang="zh-CN" altLang="zh-CN" smtClean="0">
                <a:solidFill>
                  <a:srgbClr val="FF0000"/>
                </a:solidFill>
                <a:ea typeface="宋体" panose="02010600030101010101" pitchFamily="2" charset="-122"/>
              </a:rPr>
              <a:t>模型。</a:t>
            </a:r>
          </a:p>
          <a:p>
            <a:pPr indent="0">
              <a:lnSpc>
                <a:spcPct val="150000"/>
              </a:lnSpc>
              <a:buFont typeface="Wingdings" panose="05000000000000000000" pitchFamily="2" charset="2"/>
              <a:buNone/>
            </a:pPr>
            <a:endParaRPr lang="zh-CN" altLang="zh-CN" smtClean="0">
              <a:solidFill>
                <a:srgbClr val="FF0000"/>
              </a:solidFill>
              <a:ea typeface="宋体" panose="02010600030101010101" pitchFamily="2" charset="-122"/>
            </a:endParaRPr>
          </a:p>
          <a:p>
            <a:pPr indent="0">
              <a:lnSpc>
                <a:spcPct val="150000"/>
              </a:lnSpc>
              <a:buFont typeface="Wingdings" panose="05000000000000000000" pitchFamily="2" charset="2"/>
              <a:buNone/>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625" y="142875"/>
            <a:ext cx="8686800" cy="1143000"/>
          </a:xfrm>
        </p:spPr>
        <p:txBody>
          <a:bodyPr/>
          <a:lstStyle/>
          <a:p>
            <a:r>
              <a:rPr lang="en-US" altLang="zh-CN" b="1" dirty="0" smtClean="0">
                <a:latin typeface="宋体" panose="02010600030101010101" pitchFamily="2" charset="-122"/>
                <a:ea typeface="宋体" panose="02010600030101010101" pitchFamily="2" charset="-122"/>
              </a:rPr>
              <a:t/>
            </a:r>
            <a:br>
              <a:rPr lang="en-US" altLang="zh-CN" b="1" dirty="0" smtClean="0">
                <a:latin typeface="宋体" panose="02010600030101010101" pitchFamily="2" charset="-122"/>
                <a:ea typeface="宋体" panose="02010600030101010101" pitchFamily="2" charset="-122"/>
              </a:rPr>
            </a:br>
            <a:r>
              <a:rPr lang="zh-CN" altLang="zh-CN" dirty="0" smtClean="0">
                <a:latin typeface="黑体" panose="02010609060101010101" pitchFamily="49" charset="-122"/>
                <a:ea typeface="黑体" panose="02010609060101010101" pitchFamily="49" charset="-122"/>
              </a:rPr>
              <a:t>编写</a:t>
            </a:r>
            <a:r>
              <a:rPr lang="zh-CN" altLang="zh-CN" dirty="0" smtClean="0">
                <a:solidFill>
                  <a:srgbClr val="FF0000"/>
                </a:solidFill>
                <a:latin typeface="黑体" panose="02010609060101010101" pitchFamily="49" charset="-122"/>
                <a:ea typeface="黑体" panose="02010609060101010101" pitchFamily="49" charset="-122"/>
              </a:rPr>
              <a:t>封闭</a:t>
            </a:r>
            <a:r>
              <a:rPr lang="zh-CN" altLang="zh-CN" dirty="0" smtClean="0">
                <a:latin typeface="黑体" panose="02010609060101010101" pitchFamily="49" charset="-122"/>
                <a:ea typeface="黑体" panose="02010609060101010101" pitchFamily="49" charset="-122"/>
              </a:rPr>
              <a:t>的故事</a:t>
            </a:r>
            <a:r>
              <a:rPr lang="zh-CN" altLang="zh-CN" b="1" dirty="0" smtClean="0">
                <a:latin typeface="宋体" panose="02010600030101010101" pitchFamily="2" charset="-122"/>
                <a:ea typeface="宋体" panose="02010600030101010101" pitchFamily="2" charset="-122"/>
              </a:rPr>
              <a:t/>
            </a:r>
            <a:br>
              <a:rPr lang="zh-CN" altLang="zh-CN" b="1" dirty="0" smtClean="0">
                <a:latin typeface="宋体" panose="02010600030101010101" pitchFamily="2" charset="-122"/>
                <a:ea typeface="宋体" panose="02010600030101010101" pitchFamily="2" charset="-122"/>
              </a:rPr>
            </a:br>
            <a:endParaRPr lang="zh-CN" altLang="zh-CN" dirty="0"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一个封闭的用户故事是指那种随着一个有意义的目标的实现而结束的用户故事，能让用户使用后感觉完成了某个任务的用户故事。</a:t>
            </a:r>
            <a:r>
              <a:rPr lang="en-US" altLang="zh-CN" sz="2000" b="1" dirty="0">
                <a:latin typeface="宋体" panose="02010600030101010101" pitchFamily="2" charset="-122"/>
                <a:ea typeface="宋体" panose="02010600030101010101" pitchFamily="2" charset="-122"/>
              </a:rPr>
              <a:t>   </a:t>
            </a:r>
          </a:p>
          <a:p>
            <a:pPr marL="457200" indent="-457200" eaLnBrk="1" hangingPunct="1">
              <a:lnSpc>
                <a:spcPct val="150000"/>
              </a:lnSpc>
              <a:buSzPct val="70000"/>
              <a:buFont typeface="Wingdings" panose="05000000000000000000" pitchFamily="2" charset="2"/>
              <a:buChar char="l"/>
              <a:defRPr/>
            </a:pPr>
            <a:r>
              <a:rPr lang="zh-CN" altLang="en-US" sz="2000" b="1" dirty="0" smtClean="0">
                <a:latin typeface="宋体" panose="02010600030101010101" pitchFamily="2" charset="-122"/>
                <a:ea typeface="宋体" panose="02010600030101010101" pitchFamily="2" charset="-122"/>
              </a:rPr>
              <a:t>例如：</a:t>
            </a:r>
            <a:r>
              <a:rPr lang="zh-CN" altLang="zh-CN" sz="2000" b="1" dirty="0" smtClean="0">
                <a:latin typeface="宋体" panose="02010600030101010101" pitchFamily="2" charset="-122"/>
                <a:ea typeface="宋体" panose="02010600030101010101" pitchFamily="2" charset="-122"/>
              </a:rPr>
              <a:t>用户</a:t>
            </a:r>
            <a:r>
              <a:rPr lang="zh-CN" altLang="zh-CN" sz="2000" b="1" dirty="0">
                <a:latin typeface="宋体" panose="02010600030101010101" pitchFamily="2" charset="-122"/>
                <a:ea typeface="宋体" panose="02010600030101010101" pitchFamily="2" charset="-122"/>
              </a:rPr>
              <a:t>故事“书店管理人员可以管理已发布的图书信息”</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不是</a:t>
            </a:r>
            <a:r>
              <a:rPr lang="zh-CN" altLang="zh-CN" sz="2000" b="1" dirty="0">
                <a:latin typeface="宋体" panose="02010600030101010101" pitchFamily="2" charset="-122"/>
                <a:ea typeface="宋体" panose="02010600030101010101" pitchFamily="2" charset="-122"/>
              </a:rPr>
              <a:t>一个闭合的用户</a:t>
            </a:r>
            <a:r>
              <a:rPr lang="zh-CN" altLang="zh-CN" sz="2000" b="1" dirty="0" smtClean="0">
                <a:latin typeface="宋体" panose="02010600030101010101" pitchFamily="2" charset="-122"/>
                <a:ea typeface="宋体" panose="02010600030101010101" pitchFamily="2" charset="-122"/>
              </a:rPr>
              <a:t>故事</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管理</a:t>
            </a:r>
            <a:r>
              <a:rPr lang="zh-CN" altLang="zh-CN" sz="2000" b="1" dirty="0">
                <a:latin typeface="宋体" panose="02010600030101010101" pitchFamily="2" charset="-122"/>
                <a:ea typeface="宋体" panose="02010600030101010101" pitchFamily="2" charset="-122"/>
              </a:rPr>
              <a:t>已发布的图书信息</a:t>
            </a:r>
            <a:r>
              <a:rPr lang="zh-CN" altLang="zh-CN" sz="2000" b="1" dirty="0" smtClean="0">
                <a:solidFill>
                  <a:srgbClr val="FF0000"/>
                </a:solidFill>
                <a:latin typeface="宋体" panose="02010600030101010101" pitchFamily="2" charset="-122"/>
                <a:ea typeface="宋体" panose="02010600030101010101" pitchFamily="2" charset="-122"/>
              </a:rPr>
              <a:t>是一</a:t>
            </a:r>
            <a:r>
              <a:rPr lang="zh-CN" altLang="zh-CN" sz="2000" b="1" dirty="0">
                <a:solidFill>
                  <a:srgbClr val="FF0000"/>
                </a:solidFill>
                <a:latin typeface="宋体" panose="02010600030101010101" pitchFamily="2" charset="-122"/>
                <a:ea typeface="宋体" panose="02010600030101010101" pitchFamily="2" charset="-122"/>
              </a:rPr>
              <a:t>个持续进行的</a:t>
            </a:r>
            <a:r>
              <a:rPr lang="zh-CN" altLang="zh-CN" sz="2000" b="1" dirty="0" smtClean="0">
                <a:solidFill>
                  <a:srgbClr val="FF0000"/>
                </a:solidFill>
                <a:latin typeface="宋体" panose="02010600030101010101" pitchFamily="2" charset="-122"/>
                <a:ea typeface="宋体" panose="02010600030101010101" pitchFamily="2" charset="-122"/>
              </a:rPr>
              <a:t>活动</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没法</a:t>
            </a:r>
            <a:r>
              <a:rPr lang="zh-CN" altLang="zh-CN" sz="2000" b="1" dirty="0">
                <a:solidFill>
                  <a:srgbClr val="FF0000"/>
                </a:solidFill>
                <a:latin typeface="宋体" panose="02010600030101010101" pitchFamily="2" charset="-122"/>
                <a:ea typeface="宋体" panose="02010600030101010101" pitchFamily="2" charset="-122"/>
              </a:rPr>
              <a:t>彻底</a:t>
            </a:r>
            <a:r>
              <a:rPr lang="zh-CN" altLang="zh-CN" sz="2000" b="1" dirty="0" smtClean="0">
                <a:solidFill>
                  <a:srgbClr val="FF0000"/>
                </a:solidFill>
                <a:latin typeface="宋体" panose="02010600030101010101" pitchFamily="2" charset="-122"/>
                <a:ea typeface="宋体" panose="02010600030101010101" pitchFamily="2" charset="-122"/>
              </a:rPr>
              <a:t>完成</a:t>
            </a:r>
            <a:r>
              <a:rPr lang="zh-CN" altLang="zh-CN" sz="2000" b="1" dirty="0" smtClean="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可以</a:t>
            </a:r>
            <a:r>
              <a:rPr lang="zh-CN" altLang="zh-CN" sz="2000" b="1" dirty="0">
                <a:latin typeface="宋体" panose="02010600030101010101" pitchFamily="2" charset="-122"/>
                <a:ea typeface="宋体" panose="02010600030101010101" pitchFamily="2" charset="-122"/>
              </a:rPr>
              <a:t>创建成一个封闭故事的集合</a:t>
            </a:r>
            <a:r>
              <a:rPr lang="zh-CN"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例如：</a:t>
            </a:r>
            <a:endParaRPr lang="en-US" altLang="zh-CN" sz="2000" b="1" dirty="0" smtClean="0">
              <a:latin typeface="宋体" panose="02010600030101010101" pitchFamily="2" charset="-122"/>
              <a:ea typeface="宋体" panose="02010600030101010101" pitchFamily="2" charset="-122"/>
            </a:endParaRPr>
          </a:p>
          <a:p>
            <a:pPr marL="1082675" indent="-280988"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书店</a:t>
            </a:r>
            <a:r>
              <a:rPr lang="zh-CN" altLang="zh-CN" sz="2000" b="1" dirty="0">
                <a:latin typeface="宋体" panose="02010600030101010101" pitchFamily="2" charset="-122"/>
                <a:ea typeface="宋体" panose="02010600030101010101" pitchFamily="2" charset="-122"/>
              </a:rPr>
              <a:t>管理人员可以更改已发布图书各项信息的</a:t>
            </a:r>
            <a:r>
              <a:rPr lang="zh-CN" altLang="zh-CN" sz="2000" b="1" dirty="0" smtClean="0">
                <a:latin typeface="宋体" panose="02010600030101010101" pitchFamily="2" charset="-122"/>
                <a:ea typeface="宋体" panose="02010600030101010101" pitchFamily="2" charset="-122"/>
              </a:rPr>
              <a:t>内容</a:t>
            </a:r>
            <a:endParaRPr lang="en-US" altLang="zh-CN" sz="2000" b="1" dirty="0" smtClean="0">
              <a:latin typeface="宋体" panose="02010600030101010101" pitchFamily="2" charset="-122"/>
              <a:ea typeface="宋体" panose="02010600030101010101" pitchFamily="2" charset="-122"/>
            </a:endParaRPr>
          </a:p>
          <a:p>
            <a:pPr marL="1082675" indent="-280988"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书店</a:t>
            </a:r>
            <a:r>
              <a:rPr lang="zh-CN" altLang="zh-CN" sz="2000" b="1" dirty="0">
                <a:latin typeface="宋体" panose="02010600030101010101" pitchFamily="2" charset="-122"/>
                <a:ea typeface="宋体" panose="02010600030101010101" pitchFamily="2" charset="-122"/>
              </a:rPr>
              <a:t>管理人员可以删除停止销售图书的</a:t>
            </a:r>
            <a:r>
              <a:rPr lang="zh-CN" altLang="zh-CN" sz="2000" b="1" dirty="0" smtClean="0">
                <a:latin typeface="宋体" panose="02010600030101010101" pitchFamily="2" charset="-122"/>
                <a:ea typeface="宋体" panose="02010600030101010101" pitchFamily="2" charset="-122"/>
              </a:rPr>
              <a:t>信息</a:t>
            </a:r>
            <a:endParaRPr lang="en-US" altLang="zh-CN" sz="2000" b="1" dirty="0" smtClean="0">
              <a:latin typeface="宋体" panose="02010600030101010101" pitchFamily="2" charset="-122"/>
              <a:ea typeface="宋体" panose="02010600030101010101" pitchFamily="2" charset="-122"/>
            </a:endParaRPr>
          </a:p>
          <a:p>
            <a:pPr marL="1082675" indent="-280988"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书店</a:t>
            </a:r>
            <a:r>
              <a:rPr lang="zh-CN" altLang="zh-CN" sz="2000" b="1" dirty="0">
                <a:latin typeface="宋体" panose="02010600030101010101" pitchFamily="2" charset="-122"/>
                <a:ea typeface="宋体" panose="02010600030101010101" pitchFamily="2" charset="-122"/>
              </a:rPr>
              <a:t>管理人员可以更改优惠活动的截止</a:t>
            </a:r>
            <a:r>
              <a:rPr lang="zh-CN" altLang="zh-CN" sz="2000" b="1" dirty="0" smtClean="0">
                <a:latin typeface="宋体" panose="02010600030101010101" pitchFamily="2" charset="-122"/>
                <a:ea typeface="宋体" panose="02010600030101010101" pitchFamily="2" charset="-122"/>
              </a:rPr>
              <a:t>日期</a:t>
            </a:r>
            <a:endParaRPr lang="zh-CN" altLang="zh-CN" sz="2000" b="1" dirty="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ü"/>
              <a:defRPr/>
            </a:pPr>
            <a:endParaRPr lang="en-US" altLang="zh-CN" sz="2000" b="1" dirty="0" smtClean="0">
              <a:latin typeface="宋体" panose="02010600030101010101" pitchFamily="2" charset="-122"/>
              <a:ea typeface="宋体" panose="02010600030101010101" pitchFamily="2" charset="-122"/>
            </a:endParaRPr>
          </a:p>
        </p:txBody>
      </p:sp>
      <p:sp>
        <p:nvSpPr>
          <p:cNvPr id="5734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编写封闭的故事</a:t>
            </a:r>
          </a:p>
        </p:txBody>
      </p:sp>
      <p:sp>
        <p:nvSpPr>
          <p:cNvPr id="11267"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讨论：小组项目里是否存在不封闭的故事，如何更改成封闭的故事。注意权衡故事大小。</a:t>
            </a:r>
            <a:endPar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5939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用户故事基本概念</a:t>
            </a:r>
            <a:endParaRPr lang="zh-CN" altLang="en-US" b="1" smtClean="0">
              <a:latin typeface="黑体" panose="02010609060101010101" pitchFamily="49" charset="-122"/>
              <a:ea typeface="黑体" panose="02010609060101010101" pitchFamily="49" charset="-122"/>
            </a:endParaRPr>
          </a:p>
        </p:txBody>
      </p:sp>
      <p:sp>
        <p:nvSpPr>
          <p:cNvPr id="819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200" b="1" dirty="0" smtClean="0">
                <a:latin typeface="宋体" panose="02010600030101010101" pitchFamily="2" charset="-122"/>
                <a:ea typeface="宋体" panose="02010600030101010101" pitchFamily="2" charset="-122"/>
              </a:rPr>
              <a:t>XP</a:t>
            </a:r>
            <a:r>
              <a:rPr lang="zh-CN" altLang="zh-CN" sz="2200" b="1" dirty="0" smtClean="0">
                <a:latin typeface="宋体" panose="02010600030101010101" pitchFamily="2" charset="-122"/>
                <a:ea typeface="宋体" panose="02010600030101010101" pitchFamily="2" charset="-122"/>
              </a:rPr>
              <a:t>项目中</a:t>
            </a:r>
            <a:r>
              <a:rPr lang="zh-CN" altLang="en-US" sz="2200" b="1" dirty="0" smtClean="0">
                <a:latin typeface="宋体" panose="02010600030101010101" pitchFamily="2" charset="-122"/>
                <a:ea typeface="宋体" panose="02010600030101010101" pitchFamily="2" charset="-122"/>
              </a:rPr>
              <a:t>的用户</a:t>
            </a:r>
            <a:r>
              <a:rPr lang="zh-CN" altLang="zh-CN" sz="2200" b="1" dirty="0" smtClean="0">
                <a:latin typeface="宋体" panose="02010600030101010101" pitchFamily="2" charset="-122"/>
                <a:ea typeface="宋体" panose="02010600030101010101" pitchFamily="2" charset="-122"/>
              </a:rPr>
              <a:t>故事：</a:t>
            </a:r>
            <a:endParaRPr lang="en-US" altLang="zh-CN" sz="22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用户故事</a:t>
            </a:r>
            <a:r>
              <a:rPr lang="zh-CN" altLang="zh-CN" sz="2200" b="1" dirty="0">
                <a:solidFill>
                  <a:srgbClr val="FF0000"/>
                </a:solidFill>
                <a:latin typeface="宋体" panose="02010600030101010101" pitchFamily="2" charset="-122"/>
                <a:ea typeface="宋体" panose="02010600030101010101" pitchFamily="2" charset="-122"/>
              </a:rPr>
              <a:t>起源于</a:t>
            </a:r>
            <a:r>
              <a:rPr lang="en-US" altLang="zh-CN" sz="2200" b="1" dirty="0" smtClean="0">
                <a:solidFill>
                  <a:srgbClr val="FF0000"/>
                </a:solidFill>
                <a:latin typeface="宋体" panose="02010600030101010101" pitchFamily="2" charset="-122"/>
                <a:ea typeface="宋体" panose="02010600030101010101" pitchFamily="2" charset="-122"/>
              </a:rPr>
              <a:t>XP</a:t>
            </a: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故事是</a:t>
            </a:r>
            <a:r>
              <a:rPr lang="en-US" altLang="zh-CN" sz="2200" b="1" dirty="0" smtClean="0">
                <a:latin typeface="宋体" panose="02010600030101010101" pitchFamily="2" charset="-122"/>
                <a:ea typeface="宋体" panose="02010600030101010101" pitchFamily="2" charset="-122"/>
              </a:rPr>
              <a:t>XP</a:t>
            </a:r>
            <a:r>
              <a:rPr lang="zh-CN" altLang="zh-CN" sz="2200" b="1" dirty="0" smtClean="0">
                <a:latin typeface="宋体" panose="02010600030101010101" pitchFamily="2" charset="-122"/>
                <a:ea typeface="宋体" panose="02010600030101010101" pitchFamily="2" charset="-122"/>
              </a:rPr>
              <a:t>项目中的</a:t>
            </a:r>
            <a:r>
              <a:rPr lang="zh-CN" altLang="zh-CN" sz="2200" b="1" dirty="0" smtClean="0">
                <a:solidFill>
                  <a:srgbClr val="FF0000"/>
                </a:solidFill>
                <a:latin typeface="宋体" panose="02010600030101010101" pitchFamily="2" charset="-122"/>
                <a:ea typeface="宋体" panose="02010600030101010101" pitchFamily="2" charset="-122"/>
              </a:rPr>
              <a:t>功能单元</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团队通过交付</a:t>
            </a:r>
            <a:r>
              <a:rPr lang="zh-CN" altLang="zh-CN" sz="2200" b="1" dirty="0" smtClean="0">
                <a:solidFill>
                  <a:srgbClr val="FF0000"/>
                </a:solidFill>
                <a:latin typeface="宋体" panose="02010600030101010101" pitchFamily="2" charset="-122"/>
                <a:ea typeface="宋体" panose="02010600030101010101" pitchFamily="2" charset="-122"/>
              </a:rPr>
              <a:t>实现的故事展示项目的进展</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一个故事对</a:t>
            </a:r>
            <a:r>
              <a:rPr lang="zh-CN" altLang="zh-CN" sz="2200" b="1" dirty="0" smtClean="0">
                <a:solidFill>
                  <a:srgbClr val="FF0000"/>
                </a:solidFill>
                <a:latin typeface="宋体" panose="02010600030101010101" pitchFamily="2" charset="-122"/>
                <a:ea typeface="宋体" panose="02010600030101010101" pitchFamily="2" charset="-122"/>
              </a:rPr>
              <a:t>客户</a:t>
            </a:r>
            <a:r>
              <a:rPr lang="zh-CN" altLang="zh-CN" sz="2200" b="1" dirty="0" smtClean="0">
                <a:latin typeface="宋体" panose="02010600030101010101" pitchFamily="2" charset="-122"/>
                <a:ea typeface="宋体" panose="02010600030101010101" pitchFamily="2" charset="-122"/>
              </a:rPr>
              <a:t>应该是</a:t>
            </a:r>
            <a:r>
              <a:rPr lang="zh-CN" altLang="zh-CN" sz="2200" b="1" dirty="0" smtClean="0">
                <a:solidFill>
                  <a:srgbClr val="FF0000"/>
                </a:solidFill>
                <a:latin typeface="宋体" panose="02010600030101010101" pitchFamily="2" charset="-122"/>
                <a:ea typeface="宋体" panose="02010600030101010101" pitchFamily="2" charset="-122"/>
              </a:rPr>
              <a:t>可理解</a:t>
            </a:r>
            <a:r>
              <a:rPr lang="zh-CN" altLang="zh-CN" sz="2200" b="1" dirty="0" smtClean="0">
                <a:latin typeface="宋体" panose="02010600030101010101" pitchFamily="2" charset="-122"/>
                <a:ea typeface="宋体" panose="02010600030101010101" pitchFamily="2" charset="-122"/>
              </a:rPr>
              <a:t>的，对</a:t>
            </a:r>
            <a:r>
              <a:rPr lang="zh-CN" altLang="zh-CN" sz="2200" b="1" dirty="0" smtClean="0">
                <a:solidFill>
                  <a:srgbClr val="FF0000"/>
                </a:solidFill>
                <a:latin typeface="宋体" panose="02010600030101010101" pitchFamily="2" charset="-122"/>
                <a:ea typeface="宋体" panose="02010600030101010101" pitchFamily="2" charset="-122"/>
              </a:rPr>
              <a:t>开发者</a:t>
            </a:r>
            <a:r>
              <a:rPr lang="zh-CN" altLang="zh-CN" sz="2200" b="1" dirty="0" smtClean="0">
                <a:latin typeface="宋体" panose="02010600030101010101" pitchFamily="2" charset="-122"/>
                <a:ea typeface="宋体" panose="02010600030101010101" pitchFamily="2" charset="-122"/>
              </a:rPr>
              <a:t>是</a:t>
            </a:r>
            <a:r>
              <a:rPr lang="zh-CN" altLang="zh-CN" sz="2200" b="1" dirty="0" smtClean="0">
                <a:solidFill>
                  <a:srgbClr val="FF0000"/>
                </a:solidFill>
                <a:latin typeface="宋体" panose="02010600030101010101" pitchFamily="2" charset="-122"/>
                <a:ea typeface="宋体" panose="02010600030101010101" pitchFamily="2" charset="-122"/>
              </a:rPr>
              <a:t>可测试</a:t>
            </a:r>
            <a:r>
              <a:rPr lang="zh-CN" altLang="zh-CN" sz="2200" b="1" dirty="0" smtClean="0">
                <a:latin typeface="宋体" panose="02010600030101010101" pitchFamily="2" charset="-122"/>
                <a:ea typeface="宋体" panose="02010600030101010101" pitchFamily="2" charset="-122"/>
              </a:rPr>
              <a:t>的，对客户是</a:t>
            </a:r>
            <a:r>
              <a:rPr lang="zh-CN" altLang="zh-CN" sz="2200" b="1" dirty="0" smtClean="0">
                <a:solidFill>
                  <a:srgbClr val="FF0000"/>
                </a:solidFill>
                <a:latin typeface="宋体" panose="02010600030101010101" pitchFamily="2" charset="-122"/>
                <a:ea typeface="宋体" panose="02010600030101010101" pitchFamily="2" charset="-122"/>
              </a:rPr>
              <a:t>有价值</a:t>
            </a:r>
            <a:r>
              <a:rPr lang="zh-CN" altLang="zh-CN" sz="2200" b="1" dirty="0" smtClean="0">
                <a:latin typeface="宋体" panose="02010600030101010101" pitchFamily="2" charset="-122"/>
                <a:ea typeface="宋体" panose="02010600030101010101" pitchFamily="2" charset="-122"/>
              </a:rPr>
              <a:t>的，并且要</a:t>
            </a:r>
            <a:r>
              <a:rPr lang="zh-CN" altLang="zh-CN" sz="2200" b="1" dirty="0" smtClean="0">
                <a:solidFill>
                  <a:srgbClr val="FF0000"/>
                </a:solidFill>
                <a:latin typeface="宋体" panose="02010600030101010101" pitchFamily="2" charset="-122"/>
                <a:ea typeface="宋体" panose="02010600030101010101" pitchFamily="2" charset="-122"/>
              </a:rPr>
              <a:t>足够小</a:t>
            </a:r>
            <a:r>
              <a:rPr lang="zh-CN" altLang="zh-CN" sz="2200" b="1" dirty="0" smtClean="0">
                <a:latin typeface="宋体" panose="02010600030101010101" pitchFamily="2" charset="-122"/>
                <a:ea typeface="宋体" panose="02010600030101010101" pitchFamily="2" charset="-122"/>
              </a:rPr>
              <a:t>，使得一个编程人员在一个迭代中能完成多个（如</a:t>
            </a:r>
            <a:r>
              <a:rPr lang="en-US" altLang="zh-CN" sz="2200" b="1" dirty="0" smtClean="0">
                <a:latin typeface="宋体" panose="02010600030101010101" pitchFamily="2" charset="-122"/>
                <a:ea typeface="宋体" panose="02010600030101010101" pitchFamily="2" charset="-122"/>
              </a:rPr>
              <a:t>6~10</a:t>
            </a:r>
            <a:r>
              <a:rPr lang="zh-CN" altLang="zh-CN" sz="2200" b="1" dirty="0" smtClean="0">
                <a:latin typeface="宋体" panose="02010600030101010101" pitchFamily="2" charset="-122"/>
                <a:ea typeface="宋体" panose="02010600030101010101" pitchFamily="2" charset="-122"/>
              </a:rPr>
              <a:t>个）。</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用户故事</a:t>
            </a:r>
            <a:r>
              <a:rPr lang="zh-CN" altLang="zh-CN" sz="2200" b="1" dirty="0" smtClean="0">
                <a:latin typeface="宋体" panose="02010600030101010101" pitchFamily="2" charset="-122"/>
                <a:ea typeface="宋体" panose="02010600030101010101" pitchFamily="2" charset="-122"/>
              </a:rPr>
              <a:t>目前已成为了</a:t>
            </a:r>
            <a:r>
              <a:rPr lang="en-US" altLang="zh-CN" sz="2200" b="1" dirty="0" smtClean="0">
                <a:latin typeface="宋体" panose="02010600030101010101" pitchFamily="2" charset="-122"/>
                <a:ea typeface="宋体" panose="02010600030101010101" pitchFamily="2" charset="-122"/>
              </a:rPr>
              <a:t>Scrum</a:t>
            </a:r>
            <a:r>
              <a:rPr lang="zh-CN" altLang="en-US" sz="2200" b="1" dirty="0">
                <a:latin typeface="宋体" panose="02010600030101010101" pitchFamily="2" charset="-122"/>
                <a:ea typeface="宋体" panose="02010600030101010101" pitchFamily="2" charset="-122"/>
              </a:rPr>
              <a:t>项目</a:t>
            </a:r>
            <a:r>
              <a:rPr lang="zh-CN" altLang="zh-CN" sz="2200" b="1" dirty="0" smtClean="0">
                <a:latin typeface="宋体" panose="02010600030101010101" pitchFamily="2" charset="-122"/>
                <a:ea typeface="宋体" panose="02010600030101010101" pitchFamily="2" charset="-122"/>
              </a:rPr>
              <a:t>中</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建立未完成的产品订单</a:t>
            </a:r>
            <a:r>
              <a:rPr lang="zh-CN" altLang="zh-CN" sz="2200" b="1" dirty="0" smtClean="0">
                <a:latin typeface="宋体" panose="02010600030101010101" pitchFamily="2" charset="-122"/>
                <a:ea typeface="宋体" panose="02010600030101010101" pitchFamily="2" charset="-122"/>
              </a:rPr>
              <a:t>和</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定义冲刺内容</a:t>
            </a:r>
            <a:r>
              <a:rPr lang="zh-CN" altLang="zh-CN" sz="2200" b="1" dirty="0" smtClean="0">
                <a:latin typeface="宋体" panose="02010600030101010101" pitchFamily="2" charset="-122"/>
                <a:ea typeface="宋体" panose="02010600030101010101" pitchFamily="2" charset="-122"/>
              </a:rPr>
              <a:t>的主要工具。</a:t>
            </a: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28625" y="142875"/>
            <a:ext cx="8686800" cy="1143000"/>
          </a:xfrm>
        </p:spPr>
        <p:txBody>
          <a:bodyPr/>
          <a:lstStyle/>
          <a:p>
            <a:r>
              <a:rPr lang="zh-CN" altLang="zh-CN" b="1" dirty="0" smtClean="0">
                <a:latin typeface="宋体" panose="02010600030101010101" pitchFamily="2" charset="-122"/>
                <a:ea typeface="宋体" panose="02010600030101010101" pitchFamily="2" charset="-122"/>
              </a:rPr>
              <a:t>根据</a:t>
            </a:r>
            <a:r>
              <a:rPr lang="zh-CN" altLang="zh-CN" b="1" dirty="0" smtClean="0">
                <a:solidFill>
                  <a:srgbClr val="FF0000"/>
                </a:solidFill>
                <a:latin typeface="宋体" panose="02010600030101010101" pitchFamily="2" charset="-122"/>
                <a:ea typeface="宋体" panose="02010600030101010101" pitchFamily="2" charset="-122"/>
              </a:rPr>
              <a:t>实现时间</a:t>
            </a:r>
            <a:r>
              <a:rPr lang="zh-CN" altLang="zh-CN" b="1" dirty="0" smtClean="0">
                <a:latin typeface="宋体" panose="02010600030101010101" pitchFamily="2" charset="-122"/>
                <a:ea typeface="宋体" panose="02010600030101010101" pitchFamily="2" charset="-122"/>
              </a:rPr>
              <a:t>确定用户故事的规模</a:t>
            </a:r>
            <a:endParaRPr lang="zh-CN" altLang="zh-CN" dirty="0"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团队</a:t>
            </a:r>
            <a:r>
              <a:rPr lang="zh-CN" altLang="zh-CN" sz="2000" b="1" dirty="0">
                <a:latin typeface="宋体" panose="02010600030101010101" pitchFamily="2" charset="-122"/>
                <a:ea typeface="宋体" panose="02010600030101010101" pitchFamily="2" charset="-122"/>
              </a:rPr>
              <a:t>应基于用户故事实现的时间跨度</a:t>
            </a:r>
            <a:r>
              <a:rPr lang="zh-CN" altLang="zh-CN" sz="2000" b="1" dirty="0" smtClean="0">
                <a:latin typeface="宋体" panose="02010600030101010101" pitchFamily="2" charset="-122"/>
                <a:ea typeface="宋体" panose="02010600030101010101" pitchFamily="2" charset="-122"/>
              </a:rPr>
              <a:t>，编写</a:t>
            </a:r>
            <a:r>
              <a:rPr lang="zh-CN" altLang="zh-CN" sz="2000" b="1" dirty="0">
                <a:latin typeface="宋体" panose="02010600030101010101" pitchFamily="2" charset="-122"/>
                <a:ea typeface="宋体" panose="02010600030101010101" pitchFamily="2" charset="-122"/>
              </a:rPr>
              <a:t>故事。</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例如</a:t>
            </a:r>
            <a:r>
              <a:rPr lang="zh-CN" altLang="zh-CN" sz="2000" b="1" dirty="0">
                <a:latin typeface="宋体" panose="02010600030101010101" pitchFamily="2" charset="-122"/>
                <a:ea typeface="宋体" panose="02010600030101010101" pitchFamily="2" charset="-122"/>
              </a:rPr>
              <a:t>，网上书店</a:t>
            </a:r>
            <a:r>
              <a:rPr lang="zh-CN" altLang="zh-CN" sz="2000" b="1" dirty="0">
                <a:solidFill>
                  <a:srgbClr val="FF0000"/>
                </a:solidFill>
                <a:latin typeface="宋体" panose="02010600030101010101" pitchFamily="2" charset="-122"/>
                <a:ea typeface="宋体" panose="02010600030101010101" pitchFamily="2" charset="-122"/>
              </a:rPr>
              <a:t>最高层次的故事</a:t>
            </a:r>
            <a:r>
              <a:rPr lang="zh-CN" altLang="zh-CN" sz="2000" b="1" dirty="0">
                <a:latin typeface="宋体" panose="02010600030101010101" pitchFamily="2" charset="-122"/>
                <a:ea typeface="宋体" panose="02010600030101010101" pitchFamily="2" charset="-122"/>
              </a:rPr>
              <a:t>有以下</a:t>
            </a:r>
            <a:r>
              <a:rPr lang="en-US" altLang="zh-CN" sz="2000" b="1" dirty="0">
                <a:latin typeface="宋体" panose="02010600030101010101" pitchFamily="2" charset="-122"/>
                <a:ea typeface="宋体" panose="02010600030101010101" pitchFamily="2" charset="-122"/>
              </a:rPr>
              <a:t>5</a:t>
            </a:r>
            <a:r>
              <a:rPr lang="zh-CN" altLang="zh-CN" sz="2000" b="1" dirty="0">
                <a:latin typeface="宋体" panose="02010600030101010101" pitchFamily="2" charset="-122"/>
                <a:ea typeface="宋体" panose="02010600030101010101" pitchFamily="2" charset="-122"/>
              </a:rPr>
              <a:t>个。</a:t>
            </a:r>
          </a:p>
          <a:p>
            <a:pPr marL="717550" indent="-266700">
              <a:lnSpc>
                <a:spcPct val="150000"/>
              </a:lnSpc>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书店</a:t>
            </a:r>
            <a:r>
              <a:rPr lang="zh-CN" altLang="zh-CN" sz="1800" b="1" dirty="0">
                <a:latin typeface="宋体" panose="02010600030101010101" pitchFamily="2" charset="-122"/>
                <a:ea typeface="宋体" panose="02010600030101010101" pitchFamily="2" charset="-122"/>
              </a:rPr>
              <a:t>管理人员可以发布图书信息。</a:t>
            </a:r>
          </a:p>
          <a:p>
            <a:pPr marL="717550" indent="-266700">
              <a:lnSpc>
                <a:spcPct val="150000"/>
              </a:lnSpc>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书店</a:t>
            </a:r>
            <a:r>
              <a:rPr lang="zh-CN" altLang="zh-CN" sz="1800" b="1" dirty="0">
                <a:latin typeface="宋体" panose="02010600030101010101" pitchFamily="2" charset="-122"/>
                <a:ea typeface="宋体" panose="02010600030101010101" pitchFamily="2" charset="-122"/>
              </a:rPr>
              <a:t>的发货员可以查看和打印顾客订单。</a:t>
            </a:r>
            <a:endParaRPr lang="en-US" altLang="zh-CN" sz="1800" b="1" dirty="0">
              <a:latin typeface="宋体" panose="02010600030101010101" pitchFamily="2" charset="-122"/>
              <a:ea typeface="宋体" panose="02010600030101010101" pitchFamily="2" charset="-122"/>
            </a:endParaRPr>
          </a:p>
          <a:p>
            <a:pPr marL="717550" indent="-266700">
              <a:lnSpc>
                <a:spcPct val="150000"/>
              </a:lnSpc>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书店</a:t>
            </a:r>
            <a:r>
              <a:rPr lang="zh-CN" altLang="zh-CN" sz="1800" b="1" dirty="0">
                <a:latin typeface="宋体" panose="02010600030101010101" pitchFamily="2" charset="-122"/>
                <a:ea typeface="宋体" panose="02010600030101010101" pitchFamily="2" charset="-122"/>
              </a:rPr>
              <a:t>的采购员可以查看库存量小或缺货的图书。</a:t>
            </a:r>
          </a:p>
          <a:p>
            <a:pPr marL="717550" indent="-266700">
              <a:lnSpc>
                <a:spcPct val="150000"/>
              </a:lnSpc>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顾客</a:t>
            </a:r>
            <a:r>
              <a:rPr lang="zh-CN" altLang="zh-CN" sz="1800" b="1" dirty="0">
                <a:latin typeface="宋体" panose="02010600030101010101" pitchFamily="2" charset="-122"/>
                <a:ea typeface="宋体" panose="02010600030101010101" pitchFamily="2" charset="-122"/>
              </a:rPr>
              <a:t>可以搜索图书信息。</a:t>
            </a:r>
          </a:p>
          <a:p>
            <a:pPr marL="717550" indent="-266700">
              <a:lnSpc>
                <a:spcPct val="150000"/>
              </a:lnSpc>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顾客</a:t>
            </a:r>
            <a:r>
              <a:rPr lang="zh-CN" altLang="zh-CN" sz="1800" b="1" dirty="0">
                <a:latin typeface="宋体" panose="02010600030101010101" pitchFamily="2" charset="-122"/>
                <a:ea typeface="宋体" panose="02010600030101010101" pitchFamily="2" charset="-122"/>
              </a:rPr>
              <a:t>可以购买图书。</a:t>
            </a:r>
          </a:p>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客户</a:t>
            </a:r>
            <a:r>
              <a:rPr lang="zh-CN" altLang="zh-CN" sz="2000" b="1" dirty="0">
                <a:latin typeface="宋体" panose="02010600030101010101" pitchFamily="2" charset="-122"/>
                <a:ea typeface="宋体" panose="02010600030101010101" pitchFamily="2" charset="-122"/>
              </a:rPr>
              <a:t>决定第一轮迭代专注于图书管理人员发布图书信息</a:t>
            </a:r>
            <a:r>
              <a:rPr lang="zh-CN" altLang="zh-CN" sz="2000" b="1" dirty="0" smtClean="0">
                <a:latin typeface="宋体" panose="02010600030101010101" pitchFamily="2" charset="-122"/>
                <a:ea typeface="宋体" panose="02010600030101010101" pitchFamily="2" charset="-122"/>
              </a:rPr>
              <a:t>。团队</a:t>
            </a:r>
            <a:r>
              <a:rPr lang="zh-CN" altLang="zh-CN" sz="2000" b="1" dirty="0">
                <a:latin typeface="宋体" panose="02010600030101010101" pitchFamily="2" charset="-122"/>
                <a:ea typeface="宋体" panose="02010600030101010101" pitchFamily="2" charset="-122"/>
              </a:rPr>
              <a:t>与客户首先就“图书管理人员可以发布图书信息”进行沟通，通过讨论，将该用户故事</a:t>
            </a:r>
            <a:r>
              <a:rPr lang="zh-CN" altLang="zh-CN" sz="2000" b="1" dirty="0">
                <a:solidFill>
                  <a:srgbClr val="FF0000"/>
                </a:solidFill>
                <a:latin typeface="宋体" panose="02010600030101010101" pitchFamily="2" charset="-122"/>
                <a:ea typeface="宋体" panose="02010600030101010101" pitchFamily="2" charset="-122"/>
              </a:rPr>
              <a:t>扩展出细节</a:t>
            </a:r>
            <a:r>
              <a:rPr lang="zh-CN" altLang="zh-CN" sz="2000" b="1" dirty="0">
                <a:latin typeface="宋体" panose="02010600030101010101" pitchFamily="2" charset="-122"/>
                <a:ea typeface="宋体" panose="02010600030101010101" pitchFamily="2" charset="-122"/>
              </a:rPr>
              <a:t>，而</a:t>
            </a:r>
            <a:r>
              <a:rPr lang="zh-CN" altLang="zh-CN" sz="2000" b="1" dirty="0" smtClean="0">
                <a:latin typeface="宋体" panose="02010600030101010101" pitchFamily="2" charset="-122"/>
                <a:ea typeface="宋体" panose="02010600030101010101" pitchFamily="2" charset="-122"/>
              </a:rPr>
              <a:t>暂不</a:t>
            </a:r>
            <a:r>
              <a:rPr lang="zh-CN" altLang="zh-CN" sz="2000" b="1" dirty="0">
                <a:latin typeface="宋体" panose="02010600030101010101" pitchFamily="2" charset="-122"/>
                <a:ea typeface="宋体" panose="02010600030101010101" pitchFamily="2" charset="-122"/>
              </a:rPr>
              <a:t>考虑另外的</a:t>
            </a:r>
            <a:r>
              <a:rPr lang="en-US" altLang="zh-CN" sz="2000" b="1" dirty="0">
                <a:latin typeface="宋体" panose="02010600030101010101" pitchFamily="2" charset="-122"/>
                <a:ea typeface="宋体" panose="02010600030101010101" pitchFamily="2" charset="-122"/>
              </a:rPr>
              <a:t>4</a:t>
            </a:r>
            <a:r>
              <a:rPr lang="zh-CN" altLang="zh-CN" sz="2000" b="1" dirty="0" smtClean="0">
                <a:latin typeface="宋体" panose="02010600030101010101" pitchFamily="2" charset="-122"/>
                <a:ea typeface="宋体" panose="02010600030101010101" pitchFamily="2" charset="-122"/>
              </a:rPr>
              <a:t>个故事。</a:t>
            </a:r>
            <a:endParaRPr lang="zh-CN" altLang="zh-CN" sz="20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500"/>
                                        <p:tgtEl>
                                          <p:spTgt spid="29699">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fade">
                                      <p:cBhvr>
                                        <p:cTn id="16" dur="500"/>
                                        <p:tgtEl>
                                          <p:spTgt spid="29699">
                                            <p:txEl>
                                              <p:pRg st="2" end="2"/>
                                            </p:txEl>
                                          </p:spTgt>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fade">
                                      <p:cBhvr>
                                        <p:cTn id="20" dur="500"/>
                                        <p:tgtEl>
                                          <p:spTgt spid="29699">
                                            <p:txEl>
                                              <p:pRg st="3" end="3"/>
                                            </p:txEl>
                                          </p:spTgt>
                                        </p:tgtEl>
                                      </p:cBhvr>
                                    </p:animEffect>
                                  </p:childTnLst>
                                </p:cTn>
                              </p:par>
                            </p:childTnLst>
                          </p:cTn>
                        </p:par>
                        <p:par>
                          <p:cTn id="21" fill="hold" nodeType="after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9699">
                                            <p:txEl>
                                              <p:pRg st="4" end="4"/>
                                            </p:txEl>
                                          </p:spTgt>
                                        </p:tgtEl>
                                        <p:attrNameLst>
                                          <p:attrName>style.visibility</p:attrName>
                                        </p:attrNameLst>
                                      </p:cBhvr>
                                      <p:to>
                                        <p:strVal val="visible"/>
                                      </p:to>
                                    </p:set>
                                    <p:animEffect transition="in" filter="fade">
                                      <p:cBhvr>
                                        <p:cTn id="24" dur="500"/>
                                        <p:tgtEl>
                                          <p:spTgt spid="29699">
                                            <p:txEl>
                                              <p:pRg st="4" end="4"/>
                                            </p:txEl>
                                          </p:spTgt>
                                        </p:tgtEl>
                                      </p:cBhvr>
                                    </p:animEffect>
                                  </p:childTnLst>
                                </p:cTn>
                              </p:par>
                            </p:childTnLst>
                          </p:cTn>
                        </p:par>
                        <p:par>
                          <p:cTn id="25" fill="hold" nodeType="afterGroup">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9699">
                                            <p:txEl>
                                              <p:pRg st="5" end="5"/>
                                            </p:txEl>
                                          </p:spTgt>
                                        </p:tgtEl>
                                        <p:attrNameLst>
                                          <p:attrName>style.visibility</p:attrName>
                                        </p:attrNameLst>
                                      </p:cBhvr>
                                      <p:to>
                                        <p:strVal val="visible"/>
                                      </p:to>
                                    </p:set>
                                    <p:animEffect transition="in" filter="fade">
                                      <p:cBhvr>
                                        <p:cTn id="28" dur="500"/>
                                        <p:tgtEl>
                                          <p:spTgt spid="29699">
                                            <p:txEl>
                                              <p:pRg st="5" end="5"/>
                                            </p:txEl>
                                          </p:spTgt>
                                        </p:tgtEl>
                                      </p:cBhvr>
                                    </p:animEffect>
                                  </p:childTnLst>
                                </p:cTn>
                              </p:par>
                            </p:childTnLst>
                          </p:cTn>
                        </p:par>
                        <p:par>
                          <p:cTn id="29" fill="hold" nodeType="after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Effect transition="in" filter="fade">
                                      <p:cBhvr>
                                        <p:cTn id="32" dur="500"/>
                                        <p:tgtEl>
                                          <p:spTgt spid="2969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Effect transition="in" filter="fade">
                                      <p:cBhvr>
                                        <p:cTn id="37"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28625" y="142875"/>
            <a:ext cx="8686800" cy="1143000"/>
          </a:xfrm>
        </p:spPr>
        <p:txBody>
          <a:bodyPr/>
          <a:lstStyle/>
          <a:p>
            <a:r>
              <a:rPr lang="zh-CN" altLang="zh-CN" b="1" smtClean="0">
                <a:latin typeface="宋体" panose="02010600030101010101" pitchFamily="2" charset="-122"/>
                <a:ea typeface="宋体" panose="02010600030101010101" pitchFamily="2" charset="-122"/>
              </a:rPr>
              <a:t>根据实现时间确定用户故事的规模</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20000"/>
              </a:lnSpc>
              <a:buSzPct val="70000"/>
              <a:buFont typeface="Wingdings" panose="05000000000000000000" pitchFamily="2" charset="2"/>
              <a:buChar char="l"/>
              <a:defRPr/>
            </a:pPr>
            <a:r>
              <a:rPr lang="zh-CN" altLang="en-US" sz="2000" b="1" dirty="0" smtClean="0">
                <a:solidFill>
                  <a:srgbClr val="FF0000"/>
                </a:solidFill>
                <a:latin typeface="宋体" panose="02010600030101010101" pitchFamily="2" charset="-122"/>
                <a:ea typeface="宋体" panose="02010600030101010101" pitchFamily="2" charset="-122"/>
              </a:rPr>
              <a:t>细化后的故事</a:t>
            </a:r>
            <a:r>
              <a:rPr lang="zh-CN" altLang="en-US" sz="2000" b="1" dirty="0" smtClean="0">
                <a:latin typeface="宋体" panose="02010600030101010101" pitchFamily="2" charset="-122"/>
                <a:ea typeface="宋体" panose="02010600030101010101" pitchFamily="2" charset="-122"/>
              </a:rPr>
              <a:t>列表如下：</a:t>
            </a:r>
            <a:endParaRPr lang="zh-CN" altLang="zh-CN" sz="2000" b="1" dirty="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zh-CN" altLang="en-US" sz="1800" b="1" dirty="0">
                <a:latin typeface="宋体" panose="02010600030101010101" pitchFamily="2" charset="-122"/>
                <a:ea typeface="宋体" panose="02010600030101010101" pitchFamily="2" charset="-122"/>
              </a:rPr>
              <a:t>书店管理人员可以</a:t>
            </a:r>
            <a:r>
              <a:rPr lang="zh-CN" altLang="en-US" sz="1800" b="1" dirty="0">
                <a:solidFill>
                  <a:srgbClr val="FF0000"/>
                </a:solidFill>
                <a:latin typeface="宋体" panose="02010600030101010101" pitchFamily="2" charset="-122"/>
                <a:ea typeface="宋体" panose="02010600030101010101" pitchFamily="2" charset="-122"/>
              </a:rPr>
              <a:t>发布</a:t>
            </a:r>
            <a:r>
              <a:rPr lang="zh-CN" altLang="en-US" sz="1800" b="1" dirty="0">
                <a:latin typeface="宋体" panose="02010600030101010101" pitchFamily="2" charset="-122"/>
                <a:ea typeface="宋体" panose="02010600030101010101" pitchFamily="2" charset="-122"/>
              </a:rPr>
              <a:t>一本图书信息到网上</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zh-CN" altLang="en-US" sz="1800" b="1" dirty="0" smtClean="0">
                <a:latin typeface="宋体" panose="02010600030101010101" pitchFamily="2" charset="-122"/>
                <a:ea typeface="宋体" panose="02010600030101010101" pitchFamily="2" charset="-122"/>
              </a:rPr>
              <a:t>书店</a:t>
            </a:r>
            <a:r>
              <a:rPr lang="zh-CN" altLang="en-US" sz="1800" b="1" dirty="0">
                <a:latin typeface="宋体" panose="02010600030101010101" pitchFamily="2" charset="-122"/>
                <a:ea typeface="宋体" panose="02010600030101010101" pitchFamily="2" charset="-122"/>
              </a:rPr>
              <a:t>管理人员可以</a:t>
            </a:r>
            <a:r>
              <a:rPr lang="zh-CN" altLang="en-US" sz="1800" b="1" dirty="0">
                <a:solidFill>
                  <a:srgbClr val="FF0000"/>
                </a:solidFill>
                <a:latin typeface="宋体" panose="02010600030101010101" pitchFamily="2" charset="-122"/>
                <a:ea typeface="宋体" panose="02010600030101010101" pitchFamily="2" charset="-122"/>
              </a:rPr>
              <a:t>更改</a:t>
            </a:r>
            <a:r>
              <a:rPr lang="zh-CN" altLang="en-US" sz="1800" b="1" dirty="0">
                <a:latin typeface="宋体" panose="02010600030101010101" pitchFamily="2" charset="-122"/>
                <a:ea typeface="宋体" panose="02010600030101010101" pitchFamily="2" charset="-122"/>
              </a:rPr>
              <a:t>己经在网站上的图书信息</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zh-CN" altLang="en-US" sz="1800" b="1" dirty="0" smtClean="0">
                <a:latin typeface="宋体" panose="02010600030101010101" pitchFamily="2" charset="-122"/>
                <a:ea typeface="宋体" panose="02010600030101010101" pitchFamily="2" charset="-122"/>
              </a:rPr>
              <a:t>书店</a:t>
            </a:r>
            <a:r>
              <a:rPr lang="zh-CN" altLang="en-US" sz="1800" b="1" dirty="0">
                <a:latin typeface="宋体" panose="02010600030101010101" pitchFamily="2" charset="-122"/>
                <a:ea typeface="宋体" panose="02010600030101010101" pitchFamily="2" charset="-122"/>
              </a:rPr>
              <a:t>管理人员可以</a:t>
            </a:r>
            <a:r>
              <a:rPr lang="zh-CN" altLang="en-US" sz="1800" b="1" dirty="0">
                <a:solidFill>
                  <a:srgbClr val="FF0000"/>
                </a:solidFill>
                <a:latin typeface="宋体" panose="02010600030101010101" pitchFamily="2" charset="-122"/>
                <a:ea typeface="宋体" panose="02010600030101010101" pitchFamily="2" charset="-122"/>
              </a:rPr>
              <a:t>册除</a:t>
            </a:r>
            <a:r>
              <a:rPr lang="zh-CN" altLang="en-US" sz="1800" b="1" dirty="0">
                <a:latin typeface="宋体" panose="02010600030101010101" pitchFamily="2" charset="-122"/>
                <a:ea typeface="宋体" panose="02010600030101010101" pitchFamily="2" charset="-122"/>
              </a:rPr>
              <a:t>己经在网站上的图书信息</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zh-CN" altLang="en-US" sz="1800" b="1" dirty="0" smtClean="0">
                <a:latin typeface="宋体" panose="02010600030101010101" pitchFamily="2" charset="-122"/>
                <a:ea typeface="宋体" panose="02010600030101010101" pitchFamily="2" charset="-122"/>
              </a:rPr>
              <a:t>书店</a:t>
            </a:r>
            <a:r>
              <a:rPr lang="zh-CN" altLang="en-US" sz="1800" b="1" dirty="0">
                <a:latin typeface="宋体" panose="02010600030101010101" pitchFamily="2" charset="-122"/>
                <a:ea typeface="宋体" panose="02010600030101010101" pitchFamily="2" charset="-122"/>
              </a:rPr>
              <a:t>管理人员可以发布一本图书的最佳</a:t>
            </a:r>
            <a:r>
              <a:rPr lang="zh-CN" altLang="en-US" sz="1800" b="1" dirty="0" smtClean="0">
                <a:latin typeface="宋体" panose="02010600030101010101" pitchFamily="2" charset="-122"/>
                <a:ea typeface="宋体" panose="02010600030101010101" pitchFamily="2" charset="-122"/>
              </a:rPr>
              <a:t>拍档</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a:latin typeface="宋体" panose="02010600030101010101" pitchFamily="2" charset="-122"/>
                <a:ea typeface="宋体" panose="02010600030101010101" pitchFamily="2" charset="-122"/>
              </a:rPr>
              <a:t>书店管理人员可以把一本图书改为缺货状态</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管理人员可以把一本图书改为有货状态</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店</a:t>
            </a:r>
            <a:r>
              <a:rPr lang="ja-JP" altLang="en-US" sz="1800" b="1" dirty="0">
                <a:latin typeface="宋体" panose="02010600030101010101" pitchFamily="2" charset="-122"/>
                <a:ea typeface="宋体" panose="02010600030101010101" pitchFamily="2" charset="-122"/>
              </a:rPr>
              <a:t>管理人员可以发布、</a:t>
            </a:r>
            <a:r>
              <a:rPr lang="ja-JP" altLang="en-US" sz="1800" b="1" dirty="0" smtClean="0">
                <a:latin typeface="宋体" panose="02010600030101010101" pitchFamily="2" charset="-122"/>
                <a:ea typeface="宋体" panose="02010600030101010101" pitchFamily="2" charset="-122"/>
              </a:rPr>
              <a:t>更改、</a:t>
            </a:r>
            <a:r>
              <a:rPr lang="ja-JP" altLang="en-US" sz="1800" b="1" dirty="0">
                <a:latin typeface="宋体" panose="02010600030101010101" pitchFamily="2" charset="-122"/>
                <a:ea typeface="宋体" panose="02010600030101010101" pitchFamily="2" charset="-122"/>
              </a:rPr>
              <a:t>册除优惠活动的内容及截止日期</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管理人员可以发布联系方式</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管理人员可以发布帮助信息</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管理人员可以发布团购信息</a:t>
            </a:r>
            <a:r>
              <a:rPr lang="ja-JP" altLang="en-US" sz="1800" b="1" dirty="0" smtClean="0">
                <a:latin typeface="宋体" panose="02010600030101010101" pitchFamily="2" charset="-122"/>
                <a:ea typeface="宋体" panose="02010600030101010101" pitchFamily="2" charset="-122"/>
              </a:rPr>
              <a:t>。</a:t>
            </a:r>
            <a:endParaRPr lang="en-US" altLang="ja-JP"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管理人员可以发布配送范围及</a:t>
            </a:r>
            <a:r>
              <a:rPr lang="ja-JP" altLang="en-US" sz="1800" b="1" dirty="0" smtClean="0">
                <a:latin typeface="宋体" panose="02010600030101010101" pitchFamily="2" charset="-122"/>
                <a:ea typeface="宋体" panose="02010600030101010101" pitchFamily="2" charset="-122"/>
              </a:rPr>
              <a:t>时间</a:t>
            </a:r>
            <a:r>
              <a:rPr lang="zh-CN" altLang="en-US"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717550" indent="-266700">
              <a:lnSpc>
                <a:spcPct val="120000"/>
              </a:lnSpc>
              <a:buFont typeface="Wingdings" panose="05000000000000000000" pitchFamily="2" charset="2"/>
              <a:buChar char="ü"/>
              <a:defRPr/>
            </a:pPr>
            <a:r>
              <a:rPr lang="ja-JP" altLang="en-US" sz="1800" b="1" dirty="0" smtClean="0">
                <a:latin typeface="宋体" panose="02010600030101010101" pitchFamily="2" charset="-122"/>
                <a:ea typeface="宋体" panose="02010600030101010101" pitchFamily="2" charset="-122"/>
              </a:rPr>
              <a:t>书店</a:t>
            </a:r>
            <a:r>
              <a:rPr lang="ja-JP" altLang="en-US" sz="1800" b="1" dirty="0">
                <a:latin typeface="宋体" panose="02010600030101010101" pitchFamily="2" charset="-122"/>
                <a:ea typeface="宋体" panose="02010600030101010101" pitchFamily="2" charset="-122"/>
              </a:rPr>
              <a:t>管理人员可以发布免运费标准。</a:t>
            </a:r>
            <a:endParaRPr lang="zh-CN" altLang="zh-CN" sz="18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fade">
                                      <p:cBhvr>
                                        <p:cTn id="11" dur="500"/>
                                        <p:tgtEl>
                                          <p:spTgt spid="29699">
                                            <p:txEl>
                                              <p:pRg st="1" end="1"/>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fade">
                                      <p:cBhvr>
                                        <p:cTn id="15" dur="500"/>
                                        <p:tgtEl>
                                          <p:spTgt spid="29699">
                                            <p:txEl>
                                              <p:pRg st="2" end="2"/>
                                            </p:txEl>
                                          </p:spTgt>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fade">
                                      <p:cBhvr>
                                        <p:cTn id="19" dur="500"/>
                                        <p:tgtEl>
                                          <p:spTgt spid="29699">
                                            <p:txEl>
                                              <p:pRg st="3" end="3"/>
                                            </p:txEl>
                                          </p:spTgt>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fade">
                                      <p:cBhvr>
                                        <p:cTn id="23" dur="500"/>
                                        <p:tgtEl>
                                          <p:spTgt spid="29699">
                                            <p:txEl>
                                              <p:pRg st="4" end="4"/>
                                            </p:txEl>
                                          </p:spTgt>
                                        </p:tgtEl>
                                      </p:cBhvr>
                                    </p:animEffect>
                                  </p:childTnLst>
                                </p:cTn>
                              </p:par>
                            </p:childTnLst>
                          </p:cTn>
                        </p:par>
                        <p:par>
                          <p:cTn id="24" fill="hold" nodeType="after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animEffect transition="in" filter="fade">
                                      <p:cBhvr>
                                        <p:cTn id="27" dur="500"/>
                                        <p:tgtEl>
                                          <p:spTgt spid="29699">
                                            <p:txEl>
                                              <p:pRg st="5" end="5"/>
                                            </p:txEl>
                                          </p:spTgt>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animEffect transition="in" filter="fade">
                                      <p:cBhvr>
                                        <p:cTn id="31" dur="500"/>
                                        <p:tgtEl>
                                          <p:spTgt spid="29699">
                                            <p:txEl>
                                              <p:pRg st="6" end="6"/>
                                            </p:txEl>
                                          </p:spTgt>
                                        </p:tgtEl>
                                      </p:cBhvr>
                                    </p:animEffect>
                                  </p:childTnLst>
                                </p:cTn>
                              </p:par>
                            </p:childTnLst>
                          </p:cTn>
                        </p:par>
                        <p:par>
                          <p:cTn id="32" fill="hold" nodeType="after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animEffect transition="in" filter="fade">
                                      <p:cBhvr>
                                        <p:cTn id="35" dur="500"/>
                                        <p:tgtEl>
                                          <p:spTgt spid="29699">
                                            <p:txEl>
                                              <p:pRg st="7" end="7"/>
                                            </p:txEl>
                                          </p:spTgt>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animEffect transition="in" filter="fade">
                                      <p:cBhvr>
                                        <p:cTn id="39" dur="500"/>
                                        <p:tgtEl>
                                          <p:spTgt spid="29699">
                                            <p:txEl>
                                              <p:pRg st="8" end="8"/>
                                            </p:txEl>
                                          </p:spTgt>
                                        </p:tgtEl>
                                      </p:cBhvr>
                                    </p:animEffect>
                                  </p:childTnLst>
                                </p:cTn>
                              </p:par>
                            </p:childTnLst>
                          </p:cTn>
                        </p:par>
                        <p:par>
                          <p:cTn id="40" fill="hold" nodeType="after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animEffect transition="in" filter="fade">
                                      <p:cBhvr>
                                        <p:cTn id="43" dur="500"/>
                                        <p:tgtEl>
                                          <p:spTgt spid="29699">
                                            <p:txEl>
                                              <p:pRg st="9" end="9"/>
                                            </p:txEl>
                                          </p:spTgt>
                                        </p:tgtEl>
                                      </p:cBhvr>
                                    </p:animEffect>
                                  </p:childTnLst>
                                </p:cTn>
                              </p:par>
                            </p:childTnLst>
                          </p:cTn>
                        </p:par>
                        <p:par>
                          <p:cTn id="44" fill="hold" nodeType="afterGroup">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animEffect transition="in" filter="fade">
                                      <p:cBhvr>
                                        <p:cTn id="47" dur="500"/>
                                        <p:tgtEl>
                                          <p:spTgt spid="29699">
                                            <p:txEl>
                                              <p:pRg st="10" end="10"/>
                                            </p:txEl>
                                          </p:spTgt>
                                        </p:tgtEl>
                                      </p:cBhvr>
                                    </p:animEffect>
                                  </p:childTnLst>
                                </p:cTn>
                              </p:par>
                            </p:childTnLst>
                          </p:cTn>
                        </p:par>
                        <p:par>
                          <p:cTn id="48" fill="hold" nodeType="afterGroup">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animEffect transition="in" filter="fade">
                                      <p:cBhvr>
                                        <p:cTn id="51" dur="500"/>
                                        <p:tgtEl>
                                          <p:spTgt spid="29699">
                                            <p:txEl>
                                              <p:pRg st="11" end="11"/>
                                            </p:txEl>
                                          </p:spTgt>
                                        </p:tgtEl>
                                      </p:cBhvr>
                                    </p:animEffect>
                                  </p:childTnLst>
                                </p:cTn>
                              </p:par>
                            </p:childTnLst>
                          </p:cTn>
                        </p:par>
                        <p:par>
                          <p:cTn id="52" fill="hold" nodeType="afterGroup">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animEffect transition="in" filter="fade">
                                      <p:cBhvr>
                                        <p:cTn id="55" dur="500"/>
                                        <p:tgtEl>
                                          <p:spTgt spid="296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估算用户故事</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每个</a:t>
            </a:r>
            <a:r>
              <a:rPr lang="zh-CN" altLang="zh-CN" sz="2400" b="1" dirty="0">
                <a:latin typeface="宋体" panose="02010600030101010101" pitchFamily="2" charset="-122"/>
                <a:ea typeface="宋体" panose="02010600030101010101" pitchFamily="2" charset="-122"/>
              </a:rPr>
              <a:t>项目在启动之初就需要对其</a:t>
            </a:r>
            <a:r>
              <a:rPr lang="zh-CN" altLang="zh-CN" sz="2400" b="1" dirty="0">
                <a:solidFill>
                  <a:srgbClr val="FF0000"/>
                </a:solidFill>
                <a:latin typeface="宋体" panose="02010600030101010101" pitchFamily="2" charset="-122"/>
                <a:ea typeface="宋体" panose="02010600030101010101" pitchFamily="2" charset="-122"/>
              </a:rPr>
              <a:t>完成时间进行</a:t>
            </a:r>
            <a:r>
              <a:rPr lang="zh-CN" altLang="zh-CN" sz="2400" b="1" dirty="0" smtClean="0">
                <a:solidFill>
                  <a:srgbClr val="FF0000"/>
                </a:solidFill>
                <a:latin typeface="宋体" panose="02010600030101010101" pitchFamily="2" charset="-122"/>
                <a:ea typeface="宋体" panose="02010600030101010101" pitchFamily="2" charset="-122"/>
              </a:rPr>
              <a:t>估算</a:t>
            </a:r>
            <a:endParaRPr lang="en-US" altLang="zh-CN" sz="24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估算</a:t>
            </a:r>
            <a:r>
              <a:rPr lang="zh-CN" altLang="zh-CN" sz="2400" b="1" dirty="0">
                <a:latin typeface="宋体" panose="02010600030101010101" pitchFamily="2" charset="-122"/>
                <a:ea typeface="宋体" panose="02010600030101010101" pitchFamily="2" charset="-122"/>
              </a:rPr>
              <a:t>用户故事的最好方法应具有如下的</a:t>
            </a:r>
            <a:r>
              <a:rPr lang="zh-CN" altLang="zh-CN" sz="2400" b="1" dirty="0" smtClean="0">
                <a:latin typeface="宋体" panose="02010600030101010101" pitchFamily="2" charset="-122"/>
                <a:ea typeface="宋体" panose="02010600030101010101" pitchFamily="2" charset="-122"/>
              </a:rPr>
              <a:t>特点</a:t>
            </a:r>
            <a:endParaRPr lang="zh-CN" altLang="zh-CN" sz="24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无论何时获得故事新的相关信息，都允许重新</a:t>
            </a:r>
            <a:r>
              <a:rPr lang="zh-CN" altLang="zh-CN" sz="2200" b="1" dirty="0" smtClean="0">
                <a:latin typeface="宋体" panose="02010600030101010101" pitchFamily="2" charset="-122"/>
                <a:ea typeface="宋体" panose="02010600030101010101" pitchFamily="2" charset="-122"/>
              </a:rPr>
              <a:t>估算</a:t>
            </a:r>
            <a:endParaRPr lang="zh-CN" altLang="zh-CN" sz="22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同时适用于史诗故事和小</a:t>
            </a:r>
            <a:r>
              <a:rPr lang="zh-CN" altLang="zh-CN" sz="2200" b="1" dirty="0" smtClean="0">
                <a:latin typeface="宋体" panose="02010600030101010101" pitchFamily="2" charset="-122"/>
                <a:ea typeface="宋体" panose="02010600030101010101" pitchFamily="2" charset="-122"/>
              </a:rPr>
              <a:t>故事</a:t>
            </a:r>
            <a:r>
              <a:rPr lang="en-US" altLang="zh-CN" sz="2200" b="1" dirty="0">
                <a:latin typeface="宋体" panose="02010600030101010101" pitchFamily="2" charset="-122"/>
                <a:ea typeface="宋体" panose="02010600030101010101" pitchFamily="2" charset="-122"/>
              </a:rPr>
              <a:t>	</a:t>
            </a:r>
            <a:endParaRPr lang="zh-CN" altLang="zh-CN" sz="22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花费时间</a:t>
            </a:r>
            <a:r>
              <a:rPr lang="zh-CN" altLang="zh-CN" sz="2200" b="1" dirty="0" smtClean="0">
                <a:latin typeface="宋体" panose="02010600030101010101" pitchFamily="2" charset="-122"/>
                <a:ea typeface="宋体" panose="02010600030101010101" pitchFamily="2" charset="-122"/>
              </a:rPr>
              <a:t>少</a:t>
            </a:r>
            <a:endParaRPr lang="zh-CN" altLang="zh-CN" sz="22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提供进度和剩余工作的有用</a:t>
            </a:r>
            <a:r>
              <a:rPr lang="zh-CN" altLang="zh-CN" sz="2200" b="1" dirty="0" smtClean="0">
                <a:latin typeface="宋体" panose="02010600030101010101" pitchFamily="2" charset="-122"/>
                <a:ea typeface="宋体" panose="02010600030101010101" pitchFamily="2" charset="-122"/>
              </a:rPr>
              <a:t>信息</a:t>
            </a:r>
            <a:endParaRPr lang="zh-CN" altLang="zh-CN" sz="22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估算不太精确也不会产生严重</a:t>
            </a:r>
            <a:r>
              <a:rPr lang="zh-CN" altLang="zh-CN" sz="2200" b="1" dirty="0" smtClean="0">
                <a:latin typeface="宋体" panose="02010600030101010101" pitchFamily="2" charset="-122"/>
                <a:ea typeface="宋体" panose="02010600030101010101" pitchFamily="2" charset="-122"/>
              </a:rPr>
              <a:t>后果</a:t>
            </a:r>
            <a:endParaRPr lang="zh-CN" altLang="zh-CN" sz="2200" b="1" dirty="0">
              <a:latin typeface="宋体" panose="02010600030101010101" pitchFamily="2" charset="-122"/>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可以用于制定发布</a:t>
            </a:r>
            <a:r>
              <a:rPr lang="zh-CN" altLang="zh-CN" sz="2200" b="1" dirty="0" smtClean="0">
                <a:latin typeface="宋体" panose="02010600030101010101" pitchFamily="2" charset="-122"/>
                <a:ea typeface="宋体" panose="02010600030101010101" pitchFamily="2" charset="-122"/>
              </a:rPr>
              <a:t>计划</a:t>
            </a: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28625" y="142875"/>
            <a:ext cx="8686800" cy="1143000"/>
          </a:xfrm>
        </p:spPr>
        <p:txBody>
          <a:bodyPr/>
          <a:lstStyle/>
          <a:p>
            <a:r>
              <a:rPr lang="zh-CN" altLang="zh-CN" b="1" dirty="0" smtClean="0">
                <a:solidFill>
                  <a:srgbClr val="FF0000"/>
                </a:solidFill>
                <a:latin typeface="宋体" panose="02010600030101010101" pitchFamily="2" charset="-122"/>
                <a:ea typeface="宋体" panose="02010600030101010101" pitchFamily="2" charset="-122"/>
              </a:rPr>
              <a:t>故事点</a:t>
            </a:r>
            <a:r>
              <a:rPr lang="zh-CN" altLang="en-US" b="1" dirty="0" smtClean="0">
                <a:latin typeface="宋体" panose="02010600030101010101" pitchFamily="2" charset="-122"/>
                <a:ea typeface="宋体" panose="02010600030101010101" pitchFamily="2" charset="-122"/>
              </a:rPr>
              <a:t>估算法</a:t>
            </a:r>
            <a:endParaRPr lang="zh-CN" altLang="zh-CN" dirty="0" smtClean="0">
              <a:latin typeface="黑体" panose="02010609060101010101" pitchFamily="49" charset="-122"/>
              <a:ea typeface="黑体" panose="02010609060101010101" pitchFamily="49" charset="-122"/>
            </a:endParaRPr>
          </a:p>
        </p:txBody>
      </p:sp>
      <p:sp>
        <p:nvSpPr>
          <p:cNvPr id="28675"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每个团队可以定义自己的故事点。</a:t>
            </a:r>
            <a:endParaRPr lang="en-US" altLang="zh-CN" sz="24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一个团队可能定义</a:t>
            </a:r>
            <a:r>
              <a:rPr lang="zh-CN" altLang="zh-CN" sz="2000" b="1" dirty="0" smtClean="0">
                <a:solidFill>
                  <a:srgbClr val="FF0000"/>
                </a:solidFill>
                <a:latin typeface="宋体" panose="02010600030101010101" pitchFamily="2" charset="-122"/>
                <a:ea typeface="宋体" panose="02010600030101010101" pitchFamily="2" charset="-122"/>
              </a:rPr>
              <a:t>一个理想日</a:t>
            </a:r>
            <a:r>
              <a:rPr lang="zh-CN" altLang="zh-CN" sz="2000" b="1" dirty="0" smtClean="0">
                <a:latin typeface="宋体" panose="02010600030101010101" pitchFamily="2" charset="-122"/>
                <a:ea typeface="宋体" panose="02010600030101010101" pitchFamily="2" charset="-122"/>
              </a:rPr>
              <a:t>（没有会议，没有电话，没有电子邮件，也就是没有任何打扰的一天）</a:t>
            </a:r>
            <a:r>
              <a:rPr lang="zh-CN" altLang="en-US" sz="2000" b="1" dirty="0" smtClean="0">
                <a:solidFill>
                  <a:srgbClr val="FF0000"/>
                </a:solidFill>
                <a:latin typeface="宋体" panose="02010600030101010101" pitchFamily="2" charset="-122"/>
                <a:ea typeface="宋体" panose="02010600030101010101" pitchFamily="2" charset="-122"/>
              </a:rPr>
              <a:t>的</a:t>
            </a:r>
            <a:r>
              <a:rPr lang="zh-CN" altLang="zh-CN" sz="2000" b="1" dirty="0" smtClean="0">
                <a:solidFill>
                  <a:srgbClr val="FF0000"/>
                </a:solidFill>
                <a:latin typeface="宋体" panose="02010600030101010101" pitchFamily="2" charset="-122"/>
                <a:ea typeface="宋体" panose="02010600030101010101" pitchFamily="2" charset="-122"/>
              </a:rPr>
              <a:t>工作为一个故事点</a:t>
            </a:r>
            <a:r>
              <a:rPr lang="zh-CN" altLang="zh-CN" sz="2000" b="1" dirty="0" smtClean="0">
                <a:latin typeface="宋体" panose="02010600030101010101" pitchFamily="2" charset="-122"/>
                <a:ea typeface="宋体" panose="02010600030101010101" pitchFamily="2" charset="-122"/>
              </a:rPr>
              <a:t>。另一个团队可能定义</a:t>
            </a:r>
            <a:r>
              <a:rPr lang="zh-CN" altLang="zh-CN" sz="2000" b="1" dirty="0" smtClean="0">
                <a:solidFill>
                  <a:srgbClr val="FF0000"/>
                </a:solidFill>
                <a:latin typeface="宋体" panose="02010600030101010101" pitchFamily="2" charset="-122"/>
                <a:ea typeface="宋体" panose="02010600030101010101" pitchFamily="2" charset="-122"/>
              </a:rPr>
              <a:t>一个理想周</a:t>
            </a:r>
            <a:r>
              <a:rPr lang="zh-CN" altLang="zh-CN" sz="2000" b="1" dirty="0" smtClean="0">
                <a:latin typeface="宋体" panose="02010600030101010101" pitchFamily="2" charset="-122"/>
                <a:ea typeface="宋体" panose="02010600030101010101" pitchFamily="2" charset="-122"/>
              </a:rPr>
              <a:t>的工作为一个故事点。</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相较于用连续时间估算，理想时间更简单，因为用持续时间估算时人们不得不考虑周围可能的各种影响，例如，周一下午的公司会议、每天花几小时回复邮件等等。</a:t>
            </a: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28625" y="142875"/>
            <a:ext cx="8686800" cy="1143000"/>
          </a:xfrm>
        </p:spPr>
        <p:txBody>
          <a:bodyPr/>
          <a:lstStyle/>
          <a:p>
            <a:pPr eaLnBrk="1" hangingPunct="1">
              <a:lnSpc>
                <a:spcPct val="150000"/>
              </a:lnSpc>
              <a:buSzPct val="70000"/>
            </a:pPr>
            <a:r>
              <a:rPr lang="zh-CN" altLang="zh-CN" b="1" dirty="0" smtClean="0">
                <a:latin typeface="宋体" panose="02010600030101010101" pitchFamily="2" charset="-122"/>
                <a:ea typeface="宋体" panose="02010600030101010101" pitchFamily="2" charset="-122"/>
              </a:rPr>
              <a:t>以</a:t>
            </a:r>
            <a:r>
              <a:rPr lang="zh-CN" altLang="zh-CN" b="1" dirty="0" smtClean="0">
                <a:solidFill>
                  <a:srgbClr val="FF0000"/>
                </a:solidFill>
                <a:latin typeface="宋体" panose="02010600030101010101" pitchFamily="2" charset="-122"/>
                <a:ea typeface="宋体" panose="02010600030101010101" pitchFamily="2" charset="-122"/>
              </a:rPr>
              <a:t>团队</a:t>
            </a:r>
            <a:r>
              <a:rPr lang="zh-CN" altLang="zh-CN" b="1" dirty="0" smtClean="0">
                <a:latin typeface="宋体" panose="02010600030101010101" pitchFamily="2" charset="-122"/>
                <a:ea typeface="宋体" panose="02010600030101010101" pitchFamily="2" charset="-122"/>
              </a:rPr>
              <a:t>估算</a:t>
            </a:r>
            <a:endParaRPr lang="en-US" altLang="zh-CN" b="1" dirty="0" smtClean="0">
              <a:latin typeface="宋体" panose="02010600030101010101" pitchFamily="2" charset="-122"/>
              <a:ea typeface="宋体" panose="02010600030101010101" pitchFamily="2"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估算用户故事由整个团队集体完成有两个原因</a:t>
            </a:r>
            <a:r>
              <a:rPr lang="zh-CN" altLang="en-US"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ü"/>
              <a:defRPr/>
            </a:pPr>
            <a:r>
              <a:rPr lang="zh-CN" altLang="zh-CN" sz="2400" b="1" dirty="0" smtClean="0">
                <a:latin typeface="宋体" panose="02010600030101010101" pitchFamily="2" charset="-122"/>
                <a:ea typeface="宋体" panose="02010600030101010101" pitchFamily="2" charset="-122"/>
              </a:rPr>
              <a:t>还不知道团队中的谁会负责实现该用户故事，所以要把故事分配给整个团队而不是某人。</a:t>
            </a:r>
            <a:endParaRPr lang="en-US" altLang="zh-CN" sz="24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ü"/>
              <a:defRPr/>
            </a:pPr>
            <a:r>
              <a:rPr lang="zh-CN" altLang="zh-CN" sz="2400" b="1" dirty="0" smtClean="0">
                <a:latin typeface="宋体" panose="02010600030101010101" pitchFamily="2" charset="-122"/>
                <a:ea typeface="宋体" panose="02010600030101010101" pitchFamily="2" charset="-122"/>
              </a:rPr>
              <a:t>团队进行估算可能比某人估算更有用。</a:t>
            </a:r>
            <a:endParaRPr lang="zh-CN" altLang="zh-CN" sz="2000" b="1" dirty="0" smtClean="0">
              <a:latin typeface="宋体" panose="02010600030101010101" pitchFamily="2" charset="-122"/>
              <a:ea typeface="宋体" panose="02010600030101010101" pitchFamily="2" charset="-122"/>
            </a:endParaRPr>
          </a:p>
        </p:txBody>
      </p:sp>
      <p:sp>
        <p:nvSpPr>
          <p:cNvPr id="7270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28625" y="142875"/>
            <a:ext cx="8686800" cy="1143000"/>
          </a:xfrm>
        </p:spPr>
        <p:txBody>
          <a:bodyPr/>
          <a:lstStyle/>
          <a:p>
            <a:r>
              <a:rPr lang="en-US" altLang="zh-CN" b="1" smtClean="0">
                <a:latin typeface="黑体" panose="02010609060101010101" pitchFamily="49" charset="-122"/>
                <a:ea typeface="宋体" panose="02010600030101010101" pitchFamily="2" charset="-122"/>
              </a:rPr>
              <a:t>Wideband Delphi</a:t>
            </a:r>
            <a:r>
              <a:rPr lang="zh-CN" altLang="en-US" b="1" smtClean="0">
                <a:latin typeface="黑体" panose="02010609060101010101" pitchFamily="49" charset="-122"/>
                <a:ea typeface="宋体" panose="02010600030101010101" pitchFamily="2" charset="-122"/>
              </a:rPr>
              <a:t>估算</a:t>
            </a:r>
            <a:r>
              <a:rPr lang="zh-CN" altLang="zh-CN" b="1" smtClean="0">
                <a:latin typeface="黑体" panose="02010609060101010101" pitchFamily="49" charset="-122"/>
                <a:ea typeface="宋体" panose="02010600030101010101" pitchFamily="2" charset="-122"/>
              </a:rPr>
              <a:t>方法</a:t>
            </a:r>
            <a:r>
              <a:rPr lang="en-US" altLang="zh-CN" b="1" smtClean="0">
                <a:latin typeface="黑体" panose="02010609060101010101" pitchFamily="49" charset="-122"/>
                <a:ea typeface="宋体" panose="02010600030101010101" pitchFamily="2" charset="-122"/>
              </a:rPr>
              <a:t> - Boehm(1981)</a:t>
            </a:r>
            <a:endParaRPr lang="zh-CN" altLang="zh-CN" smtClean="0">
              <a:latin typeface="黑体" panose="02010609060101010101" pitchFamily="49" charset="-122"/>
              <a:ea typeface="黑体" panose="02010609060101010101" pitchFamily="49" charset="-122"/>
            </a:endParaRPr>
          </a:p>
        </p:txBody>
      </p:sp>
      <p:sp>
        <p:nvSpPr>
          <p:cNvPr id="72707"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ea typeface="宋体" panose="02010600030101010101" pitchFamily="2" charset="-122"/>
              </a:rPr>
              <a:t>把所有参与估算的开发人员和客户聚在一起。发给所有参与者一些空白笔记卡。客户随机抽取一个用户故事，读给所有开发人员听</a:t>
            </a:r>
            <a:r>
              <a:rPr lang="zh-CN" altLang="en-US" sz="2000" b="1" smtClean="0">
                <a:ea typeface="宋体" panose="02010600030101010101" pitchFamily="2" charset="-122"/>
              </a:rPr>
              <a:t>。</a:t>
            </a:r>
            <a:endParaRPr lang="en-US" altLang="zh-CN" sz="2000" b="1"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ea typeface="宋体" panose="02010600030101010101" pitchFamily="2" charset="-122"/>
              </a:rPr>
              <a:t>开发人员根据需要尽可能多提问，客户尽其所能解答。如果客户不知道答案，团队可以推迟估算这个故事。</a:t>
            </a:r>
            <a:endParaRPr lang="en-US" altLang="zh-CN" sz="2000" b="1"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ea typeface="宋体" panose="02010600030101010101" pitchFamily="2" charset="-122"/>
              </a:rPr>
              <a:t>当对故事没有疑问时，根据团队采用的故事点（理想日或周），每个开发人员在空白笔记卡上写下一个估算值，每人展示其估算值。</a:t>
            </a:r>
            <a:endParaRPr lang="en-US" altLang="zh-CN" sz="2000" b="1"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ea typeface="宋体" panose="02010600030101010101" pitchFamily="2" charset="-122"/>
              </a:rPr>
              <a:t>若估算值不同，估算值高的和低的再解释一下估算依据，此时一定要耐心听取他们的想法，不要相互攻击。</a:t>
            </a:r>
            <a:endParaRPr lang="en-US" altLang="zh-CN" sz="2000" b="1"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听完解释，大家可以讨论几分钟，然后开发人员再次在空白笔记卡上写下自己的估算值。当大家都写好新的估算值，每人展示其估算值。通常情况下，第二轮估算值就相差不多了。</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smtClean="0">
              <a:ea typeface="宋体" panose="02010600030101010101" pitchFamily="2" charset="-122"/>
            </a:endParaRPr>
          </a:p>
          <a:p>
            <a:pPr marL="457200" indent="-457200">
              <a:buFont typeface="Wingdings" panose="05000000000000000000" pitchFamily="2" charset="2"/>
              <a:buNone/>
            </a:pPr>
            <a:endParaRPr lang="zh-CN" altLang="zh-CN" sz="2000" b="1" smtClean="0">
              <a:ea typeface="宋体" panose="02010600030101010101" pitchFamily="2" charset="-122"/>
            </a:endParaRPr>
          </a:p>
        </p:txBody>
      </p:sp>
      <p:sp>
        <p:nvSpPr>
          <p:cNvPr id="7373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fade">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fade">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fade">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fade">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估算用户故事</a:t>
            </a:r>
          </a:p>
        </p:txBody>
      </p:sp>
      <p:sp>
        <p:nvSpPr>
          <p:cNvPr id="33795"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团队的目的是获得故事的一个统一的估算值。但是，没有必要让每个人都在卡片上写下完全相同的估算值。如果得到了估算值</a:t>
            </a:r>
            <a:r>
              <a:rPr lang="en-US" altLang="zh-CN" sz="2000" b="1" dirty="0">
                <a:latin typeface="宋体" panose="02010600030101010101" pitchFamily="2" charset="-122"/>
                <a:ea typeface="宋体" panose="02010600030101010101" pitchFamily="2" charset="-122"/>
              </a:rPr>
              <a:t>3,3,3,4</a:t>
            </a:r>
            <a:r>
              <a:rPr lang="zh-CN" altLang="zh-CN" sz="2000" b="1" dirty="0">
                <a:latin typeface="宋体" panose="02010600030101010101" pitchFamily="2" charset="-122"/>
                <a:ea typeface="宋体" panose="02010600030101010101" pitchFamily="2" charset="-122"/>
              </a:rPr>
              <a:t>个故事点，团队会问估高的人是否愿意接受</a:t>
            </a:r>
            <a:r>
              <a:rPr lang="en-US" altLang="zh-CN" sz="2000" b="1" dirty="0">
                <a:latin typeface="宋体" panose="02010600030101010101" pitchFamily="2" charset="-122"/>
                <a:ea typeface="宋体" panose="02010600030101010101" pitchFamily="2" charset="-122"/>
              </a:rPr>
              <a:t>3</a:t>
            </a:r>
            <a:r>
              <a:rPr lang="zh-CN" altLang="zh-CN" sz="2000" b="1" dirty="0">
                <a:latin typeface="宋体" panose="02010600030101010101" pitchFamily="2" charset="-122"/>
                <a:ea typeface="宋体" panose="02010600030101010101" pitchFamily="2" charset="-122"/>
              </a:rPr>
              <a:t>的估算值。估值合理即可，并不要求绝对精确，所以，这个估算过程很少超过</a:t>
            </a:r>
            <a:r>
              <a:rPr lang="en-US" altLang="zh-CN" sz="2000" b="1" dirty="0">
                <a:latin typeface="宋体" panose="02010600030101010101" pitchFamily="2" charset="-122"/>
                <a:ea typeface="宋体" panose="02010600030101010101" pitchFamily="2" charset="-122"/>
              </a:rPr>
              <a:t>3</a:t>
            </a:r>
            <a:r>
              <a:rPr lang="zh-CN" altLang="zh-CN" sz="2000" b="1" dirty="0">
                <a:latin typeface="宋体" panose="02010600030101010101" pitchFamily="2" charset="-122"/>
                <a:ea typeface="宋体" panose="02010600030101010101" pitchFamily="2" charset="-122"/>
              </a:rPr>
              <a:t>轮。</a:t>
            </a:r>
          </a:p>
          <a:p>
            <a:pPr marL="457200" indent="-457200" eaLnBrk="1" hangingPunct="1">
              <a:lnSpc>
                <a:spcPct val="150000"/>
              </a:lnSpc>
              <a:buSzPct val="70000"/>
              <a:buFont typeface="Wingdings" panose="05000000000000000000" pitchFamily="2" charset="2"/>
              <a:buChar char="l"/>
              <a:defRPr/>
            </a:pPr>
            <a:r>
              <a:rPr lang="zh-CN" altLang="en-US" sz="2000" b="1" dirty="0" smtClean="0">
                <a:ea typeface="宋体" panose="02010600030101010101" pitchFamily="2" charset="-122"/>
              </a:rPr>
              <a:t>三角测量</a:t>
            </a:r>
            <a:endParaRPr lang="en-US" altLang="zh-CN" sz="2000" b="1" dirty="0" smtClean="0">
              <a:ea typeface="宋体" panose="02010600030101010101" pitchFamily="2" charset="-122"/>
            </a:endParaRPr>
          </a:p>
          <a:p>
            <a:pPr marL="804863" indent="-273050"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估算了几个故事后，应该对估算进行三角测量。</a:t>
            </a:r>
            <a:endParaRPr lang="en-US" altLang="zh-CN" sz="2000" b="1" dirty="0" smtClean="0">
              <a:ea typeface="宋体" panose="02010600030101010101" pitchFamily="2" charset="-122"/>
            </a:endParaRPr>
          </a:p>
          <a:p>
            <a:pPr marL="804863" indent="-273050"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三角测量就是</a:t>
            </a:r>
            <a:r>
              <a:rPr lang="zh-CN" altLang="zh-CN" sz="2000" b="1" dirty="0" smtClean="0">
                <a:solidFill>
                  <a:srgbClr val="FF0000"/>
                </a:solidFill>
                <a:ea typeface="宋体" panose="02010600030101010101" pitchFamily="2" charset="-122"/>
              </a:rPr>
              <a:t>根据这个故事和其它故事的关系来估算</a:t>
            </a:r>
            <a:r>
              <a:rPr lang="zh-CN" altLang="en-US" sz="2000" b="1" dirty="0" smtClean="0">
                <a:solidFill>
                  <a:srgbClr val="FF0000"/>
                </a:solidFill>
                <a:ea typeface="宋体" panose="02010600030101010101" pitchFamily="2" charset="-122"/>
              </a:rPr>
              <a:t>故事</a:t>
            </a:r>
            <a:r>
              <a:rPr lang="zh-CN" altLang="zh-CN" sz="2000" b="1" dirty="0" smtClean="0">
                <a:ea typeface="宋体" panose="02010600030101010101" pitchFamily="2" charset="-122"/>
              </a:rPr>
              <a:t>。</a:t>
            </a:r>
            <a:endParaRPr lang="en-US" altLang="zh-CN" sz="2000" b="1" dirty="0">
              <a:ea typeface="宋体" panose="02010600030101010101" pitchFamily="2" charset="-122"/>
            </a:endParaRPr>
          </a:p>
          <a:p>
            <a:pPr marL="1077913"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假定一个故事估算为</a:t>
            </a:r>
            <a:r>
              <a:rPr lang="en-US" altLang="zh-CN" sz="2000" b="1" dirty="0" smtClean="0">
                <a:latin typeface="宋体" panose="02010600030101010101" pitchFamily="2" charset="-122"/>
                <a:ea typeface="宋体" panose="02010600030101010101" pitchFamily="2" charset="-122"/>
              </a:rPr>
              <a:t>2</a:t>
            </a:r>
            <a:r>
              <a:rPr lang="zh-CN" altLang="zh-CN" sz="2000" b="1" dirty="0" smtClean="0">
                <a:latin typeface="宋体" panose="02010600030101010101" pitchFamily="2" charset="-122"/>
                <a:ea typeface="宋体" panose="02010600030101010101" pitchFamily="2" charset="-122"/>
              </a:rPr>
              <a:t>个故事点，一个故事估算为</a:t>
            </a:r>
            <a:r>
              <a:rPr lang="en-US" altLang="zh-CN" sz="2000" b="1" dirty="0" smtClean="0">
                <a:latin typeface="宋体" panose="02010600030101010101" pitchFamily="2" charset="-122"/>
                <a:ea typeface="宋体" panose="02010600030101010101" pitchFamily="2" charset="-122"/>
              </a:rPr>
              <a:t>3</a:t>
            </a:r>
            <a:r>
              <a:rPr lang="zh-CN" altLang="zh-CN" sz="2000" b="1" dirty="0" smtClean="0">
                <a:latin typeface="宋体" panose="02010600030101010101" pitchFamily="2" charset="-122"/>
                <a:ea typeface="宋体" panose="02010600030101010101" pitchFamily="2" charset="-122"/>
              </a:rPr>
              <a:t>个故事点，另一个故事估算为</a:t>
            </a:r>
            <a:r>
              <a:rPr lang="en-US" altLang="zh-CN" sz="2000" b="1" dirty="0" smtClean="0">
                <a:latin typeface="宋体" panose="02010600030101010101" pitchFamily="2" charset="-122"/>
                <a:ea typeface="宋体" panose="02010600030101010101" pitchFamily="2" charset="-122"/>
              </a:rPr>
              <a:t>4</a:t>
            </a:r>
            <a:r>
              <a:rPr lang="zh-CN" altLang="zh-CN" sz="2000" b="1" dirty="0" smtClean="0">
                <a:latin typeface="宋体" panose="02010600030101010101" pitchFamily="2" charset="-122"/>
                <a:ea typeface="宋体" panose="02010600030101010101" pitchFamily="2" charset="-122"/>
              </a:rPr>
              <a:t>个故事点。把这三个故事放在一起，程序员都同意</a:t>
            </a:r>
            <a:r>
              <a:rPr lang="en-US" altLang="zh-CN" sz="2000" b="1" dirty="0" smtClean="0">
                <a:latin typeface="宋体" panose="02010600030101010101" pitchFamily="2" charset="-122"/>
                <a:ea typeface="宋体" panose="02010600030101010101" pitchFamily="2" charset="-122"/>
              </a:rPr>
              <a:t>4</a:t>
            </a:r>
            <a:r>
              <a:rPr lang="zh-CN" altLang="zh-CN" sz="2000" b="1" dirty="0" smtClean="0">
                <a:latin typeface="宋体" panose="02010600030101010101" pitchFamily="2" charset="-122"/>
                <a:ea typeface="宋体" panose="02010600030101010101" pitchFamily="2" charset="-122"/>
              </a:rPr>
              <a:t>个点的故事大概是</a:t>
            </a:r>
            <a:r>
              <a:rPr lang="en-US" altLang="zh-CN" sz="2000" b="1" dirty="0" smtClean="0">
                <a:latin typeface="宋体" panose="02010600030101010101" pitchFamily="2" charset="-122"/>
                <a:ea typeface="宋体" panose="02010600030101010101" pitchFamily="2" charset="-122"/>
              </a:rPr>
              <a:t>2</a:t>
            </a:r>
            <a:r>
              <a:rPr lang="zh-CN" altLang="zh-CN" sz="2000" b="1" dirty="0" smtClean="0">
                <a:latin typeface="宋体" panose="02010600030101010101" pitchFamily="2" charset="-122"/>
                <a:ea typeface="宋体" panose="02010600030101010101" pitchFamily="2" charset="-122"/>
              </a:rPr>
              <a:t>个点故事的两倍，</a:t>
            </a:r>
            <a:r>
              <a:rPr lang="en-US" altLang="zh-CN" sz="2000" b="1" dirty="0" smtClean="0">
                <a:latin typeface="宋体" panose="02010600030101010101" pitchFamily="2" charset="-122"/>
                <a:ea typeface="宋体" panose="02010600030101010101" pitchFamily="2" charset="-122"/>
              </a:rPr>
              <a:t>3</a:t>
            </a:r>
            <a:r>
              <a:rPr lang="zh-CN" altLang="zh-CN" sz="2000" b="1" dirty="0" smtClean="0">
                <a:latin typeface="宋体" panose="02010600030101010101" pitchFamily="2" charset="-122"/>
                <a:ea typeface="宋体" panose="02010600030101010101" pitchFamily="2" charset="-122"/>
              </a:rPr>
              <a:t>个点的故事比</a:t>
            </a:r>
            <a:r>
              <a:rPr lang="en-US" altLang="zh-CN" sz="2000" b="1" dirty="0" smtClean="0">
                <a:latin typeface="宋体" panose="02010600030101010101" pitchFamily="2" charset="-122"/>
                <a:ea typeface="宋体" panose="02010600030101010101" pitchFamily="2" charset="-122"/>
              </a:rPr>
              <a:t>2</a:t>
            </a:r>
            <a:r>
              <a:rPr lang="zh-CN" altLang="zh-CN" sz="2000" b="1" dirty="0" smtClean="0">
                <a:latin typeface="宋体" panose="02010600030101010101" pitchFamily="2" charset="-122"/>
                <a:ea typeface="宋体" panose="02010600030101010101" pitchFamily="2" charset="-122"/>
              </a:rPr>
              <a:t>个点的大，比</a:t>
            </a:r>
            <a:r>
              <a:rPr lang="en-US" altLang="zh-CN" sz="2000" b="1" dirty="0" smtClean="0">
                <a:latin typeface="宋体" panose="02010600030101010101" pitchFamily="2" charset="-122"/>
                <a:ea typeface="宋体" panose="02010600030101010101" pitchFamily="2" charset="-122"/>
              </a:rPr>
              <a:t>4</a:t>
            </a:r>
            <a:r>
              <a:rPr lang="zh-CN" altLang="zh-CN" sz="2000" b="1" dirty="0" smtClean="0">
                <a:latin typeface="宋体" panose="02010600030101010101" pitchFamily="2" charset="-122"/>
                <a:ea typeface="宋体" panose="02010600030101010101" pitchFamily="2" charset="-122"/>
              </a:rPr>
              <a:t>个点的故事小。</a:t>
            </a:r>
          </a:p>
        </p:txBody>
      </p:sp>
      <p:sp>
        <p:nvSpPr>
          <p:cNvPr id="7475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500"/>
                                        <p:tgtEl>
                                          <p:spTgt spid="33795">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3795">
                                            <p:txEl>
                                              <p:pRg st="2" end="2"/>
                                            </p:txEl>
                                          </p:spTgt>
                                        </p:tgtEl>
                                        <p:attrNameLst>
                                          <p:attrName>style.visibility</p:attrName>
                                        </p:attrNameLst>
                                      </p:cBhvr>
                                      <p:to>
                                        <p:strVal val="visible"/>
                                      </p:to>
                                    </p:set>
                                    <p:animEffect transition="in" filter="fade">
                                      <p:cBhvr>
                                        <p:cTn id="16" dur="500"/>
                                        <p:tgtEl>
                                          <p:spTgt spid="337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Effect transition="in" filter="fade">
                                      <p:cBhvr>
                                        <p:cTn id="21" dur="500"/>
                                        <p:tgtEl>
                                          <p:spTgt spid="33795">
                                            <p:txEl>
                                              <p:pRg st="3" end="3"/>
                                            </p:txEl>
                                          </p:spTgt>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Effect transition="in" filter="fade">
                                      <p:cBhvr>
                                        <p:cTn id="25"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三角测量估算用户故事</a:t>
            </a:r>
          </a:p>
        </p:txBody>
      </p:sp>
      <p:sp>
        <p:nvSpPr>
          <p:cNvPr id="7577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做法通常是：在墙上画一些竖线，每一列标明故事点数，然后把故事卡贴到相应的列中，对每个新故事进行估算后，将其放到相应的列中，可以很快地检测出刚估算的故事和这列的其它故事是否基本相同。</a:t>
            </a:r>
          </a:p>
        </p:txBody>
      </p:sp>
      <p:sp>
        <p:nvSpPr>
          <p:cNvPr id="7578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pic>
        <p:nvPicPr>
          <p:cNvPr id="7578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9125" y="3348038"/>
            <a:ext cx="540226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28625" y="142875"/>
            <a:ext cx="8686800" cy="1143000"/>
          </a:xfrm>
        </p:spPr>
        <p:txBody>
          <a:bodyPr/>
          <a:lstStyle/>
          <a:p>
            <a:pPr eaLnBrk="1" hangingPunct="1">
              <a:lnSpc>
                <a:spcPct val="150000"/>
              </a:lnSpc>
              <a:buSzPct val="70000"/>
            </a:pPr>
            <a:r>
              <a:rPr lang="zh-CN" altLang="zh-CN" b="1" smtClean="0">
                <a:latin typeface="黑体" panose="02010609060101010101" pitchFamily="49" charset="-122"/>
                <a:ea typeface="宋体" panose="02010600030101010101" pitchFamily="2" charset="-122"/>
              </a:rPr>
              <a:t>故事点的应用</a:t>
            </a:r>
            <a:endParaRPr lang="en-US" altLang="zh-CN" b="1" smtClean="0">
              <a:latin typeface="黑体" panose="02010609060101010101" pitchFamily="49" charset="-122"/>
              <a:ea typeface="宋体" panose="02010600030101010101" pitchFamily="2" charset="-122"/>
            </a:endParaRPr>
          </a:p>
        </p:txBody>
      </p:sp>
      <p:sp>
        <p:nvSpPr>
          <p:cNvPr id="3481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在一轮迭代结束时，团队会计算已完成的故事点数。因为下一轮迭代也应该完成同样的故事点数。</a:t>
            </a:r>
            <a:endParaRPr lang="en-US" altLang="zh-CN" sz="24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400" b="1" dirty="0" smtClean="0">
                <a:latin typeface="宋体" panose="02010600030101010101" pitchFamily="2" charset="-122"/>
                <a:ea typeface="宋体" panose="02010600030101010101" pitchFamily="2" charset="-122"/>
              </a:rPr>
              <a:t>例如，假如一个团队在当前迭代（</a:t>
            </a:r>
            <a:r>
              <a:rPr lang="en-US" altLang="zh-CN" sz="2400" b="1" dirty="0" smtClean="0">
                <a:latin typeface="宋体" panose="02010600030101010101" pitchFamily="2" charset="-122"/>
                <a:ea typeface="宋体" panose="02010600030101010101" pitchFamily="2" charset="-122"/>
              </a:rPr>
              <a:t>2</a:t>
            </a:r>
            <a:r>
              <a:rPr lang="zh-CN" altLang="zh-CN" sz="2400" b="1" dirty="0" smtClean="0">
                <a:latin typeface="宋体" panose="02010600030101010101" pitchFamily="2" charset="-122"/>
                <a:ea typeface="宋体" panose="02010600030101010101" pitchFamily="2" charset="-122"/>
              </a:rPr>
              <a:t>个星期）中完成了</a:t>
            </a:r>
            <a:r>
              <a:rPr lang="en-US" altLang="zh-CN" sz="2400" b="1" dirty="0" smtClean="0">
                <a:latin typeface="宋体" panose="02010600030101010101" pitchFamily="2" charset="-122"/>
                <a:ea typeface="宋体" panose="02010600030101010101" pitchFamily="2" charset="-122"/>
              </a:rPr>
              <a:t>40</a:t>
            </a:r>
            <a:r>
              <a:rPr lang="zh-CN" altLang="zh-CN" sz="2400" b="1" dirty="0" smtClean="0">
                <a:latin typeface="宋体" panose="02010600030101010101" pitchFamily="2" charset="-122"/>
                <a:ea typeface="宋体" panose="02010600030101010101" pitchFamily="2" charset="-122"/>
              </a:rPr>
              <a:t>个故事点，那么在下轮迭代中，他们很可能也会完成</a:t>
            </a:r>
            <a:r>
              <a:rPr lang="en-US" altLang="zh-CN" sz="2400" b="1" dirty="0" smtClean="0">
                <a:latin typeface="宋体" panose="02010600030101010101" pitchFamily="2" charset="-122"/>
                <a:ea typeface="宋体" panose="02010600030101010101" pitchFamily="2" charset="-122"/>
              </a:rPr>
              <a:t>40</a:t>
            </a:r>
            <a:r>
              <a:rPr lang="zh-CN" altLang="zh-CN" sz="2400" b="1" dirty="0" smtClean="0">
                <a:latin typeface="宋体" panose="02010600030101010101" pitchFamily="2" charset="-122"/>
                <a:ea typeface="宋体" panose="02010600030101010101" pitchFamily="2" charset="-122"/>
              </a:rPr>
              <a:t>个故事点。</a:t>
            </a:r>
            <a:endParaRPr lang="en-US" altLang="zh-CN" sz="2400" b="1" dirty="0" smtClean="0">
              <a:latin typeface="宋体" panose="02010600030101010101" pitchFamily="2" charset="-122"/>
              <a:ea typeface="宋体" panose="02010600030101010101" pitchFamily="2" charset="-122"/>
            </a:endParaRPr>
          </a:p>
        </p:txBody>
      </p:sp>
      <p:sp>
        <p:nvSpPr>
          <p:cNvPr id="76804"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28625" y="142875"/>
            <a:ext cx="8686800" cy="1143000"/>
          </a:xfrm>
        </p:spPr>
        <p:txBody>
          <a:bodyPr/>
          <a:lstStyle/>
          <a:p>
            <a:pPr eaLnBrk="1" hangingPunct="1">
              <a:lnSpc>
                <a:spcPct val="150000"/>
              </a:lnSpc>
              <a:buSzPct val="70000"/>
            </a:pPr>
            <a:r>
              <a:rPr lang="zh-CN" altLang="zh-CN" smtClean="0">
                <a:latin typeface="黑体" panose="02010609060101010101" pitchFamily="49" charset="-122"/>
                <a:ea typeface="黑体" panose="02010609060101010101" pitchFamily="49" charset="-122"/>
              </a:rPr>
              <a:t>故事点的应用</a:t>
            </a:r>
            <a:endParaRPr lang="en-US" altLang="zh-CN" smtClean="0">
              <a:latin typeface="黑体" panose="02010609060101010101" pitchFamily="49" charset="-122"/>
              <a:ea typeface="黑体" panose="02010609060101010101" pitchFamily="49" charset="-122"/>
            </a:endParaRPr>
          </a:p>
        </p:txBody>
      </p:sp>
      <p:sp>
        <p:nvSpPr>
          <p:cNvPr id="35843"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“速率”表示</a:t>
            </a:r>
            <a:r>
              <a:rPr lang="zh-CN" altLang="en-US" sz="2400" b="1" dirty="0">
                <a:latin typeface="宋体" panose="02010600030101010101" pitchFamily="2" charset="-122"/>
                <a:ea typeface="宋体" panose="02010600030101010101" pitchFamily="2" charset="-122"/>
              </a:rPr>
              <a:t>团队</a:t>
            </a:r>
            <a:r>
              <a:rPr lang="zh-CN" altLang="zh-CN" sz="2400" b="1" dirty="0" smtClean="0">
                <a:latin typeface="宋体" panose="02010600030101010101" pitchFamily="2" charset="-122"/>
                <a:ea typeface="宋体" panose="02010600030101010101" pitchFamily="2" charset="-122"/>
              </a:rPr>
              <a:t>在一轮迭代中完成（或期望完成）的故事点数。</a:t>
            </a:r>
            <a:endParaRPr lang="en-US" altLang="zh-CN" sz="24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假如一个团队正准备开发一个新的项目。在项目之初他们估算了项目所有的故事，一共</a:t>
            </a:r>
            <a:r>
              <a:rPr lang="en-US" altLang="zh-CN" sz="2000" b="1" dirty="0" smtClean="0">
                <a:latin typeface="宋体" panose="02010600030101010101" pitchFamily="2" charset="-122"/>
                <a:ea typeface="宋体" panose="02010600030101010101" pitchFamily="2" charset="-122"/>
              </a:rPr>
              <a:t>360</a:t>
            </a:r>
            <a:r>
              <a:rPr lang="zh-CN" altLang="zh-CN" sz="2000" b="1" dirty="0" smtClean="0">
                <a:latin typeface="宋体" panose="02010600030101010101" pitchFamily="2" charset="-122"/>
                <a:ea typeface="宋体" panose="02010600030101010101" pitchFamily="2" charset="-122"/>
              </a:rPr>
              <a:t>个故事点。</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在第一轮迭代之前，他们计划一个迭代完成</a:t>
            </a:r>
            <a:r>
              <a:rPr lang="en-US" altLang="zh-CN" sz="2000" b="1" dirty="0" smtClean="0">
                <a:latin typeface="宋体" panose="02010600030101010101" pitchFamily="2" charset="-122"/>
                <a:ea typeface="宋体" panose="02010600030101010101" pitchFamily="2" charset="-122"/>
              </a:rPr>
              <a:t>40</a:t>
            </a:r>
            <a:r>
              <a:rPr lang="zh-CN" altLang="zh-CN" sz="2000" b="1" dirty="0" smtClean="0">
                <a:latin typeface="宋体" panose="02010600030101010101" pitchFamily="2" charset="-122"/>
                <a:ea typeface="宋体" panose="02010600030101010101" pitchFamily="2" charset="-122"/>
              </a:rPr>
              <a:t>个故事点，这意味着需要</a:t>
            </a:r>
            <a:r>
              <a:rPr lang="en-US" altLang="zh-CN" sz="2000" b="1" dirty="0" smtClean="0">
                <a:latin typeface="宋体" panose="02010600030101010101" pitchFamily="2" charset="-122"/>
                <a:ea typeface="宋体" panose="02010600030101010101" pitchFamily="2" charset="-122"/>
              </a:rPr>
              <a:t>9</a:t>
            </a:r>
            <a:r>
              <a:rPr lang="zh-CN" altLang="zh-CN" sz="2000" b="1" dirty="0" smtClean="0">
                <a:latin typeface="宋体" panose="02010600030101010101" pitchFamily="2" charset="-122"/>
                <a:ea typeface="宋体" panose="02010600030101010101" pitchFamily="2" charset="-122"/>
              </a:rPr>
              <a:t>轮迭代完成项目。</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速率：</a:t>
            </a:r>
            <a:r>
              <a:rPr lang="en-US" altLang="zh-CN" sz="2000" b="1" dirty="0" smtClean="0">
                <a:latin typeface="宋体" panose="02010600030101010101" pitchFamily="2" charset="-122"/>
                <a:ea typeface="宋体" panose="02010600030101010101" pitchFamily="2" charset="-122"/>
              </a:rPr>
              <a:t>40</a:t>
            </a:r>
            <a:r>
              <a:rPr lang="zh-CN" altLang="en-US" sz="2000" b="1" dirty="0" smtClean="0">
                <a:latin typeface="宋体" panose="02010600030101010101" pitchFamily="2" charset="-122"/>
                <a:ea typeface="宋体" panose="02010600030101010101" pitchFamily="2" charset="-122"/>
              </a:rPr>
              <a:t>点</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然而，在第一轮迭代结束时，团队完成的故事达</a:t>
            </a:r>
            <a:r>
              <a:rPr lang="en-US" altLang="zh-CN" sz="2000" b="1" dirty="0" smtClean="0">
                <a:latin typeface="宋体" panose="02010600030101010101" pitchFamily="2" charset="-122"/>
                <a:ea typeface="宋体" panose="02010600030101010101" pitchFamily="2" charset="-122"/>
              </a:rPr>
              <a:t>60</a:t>
            </a:r>
            <a:r>
              <a:rPr lang="zh-CN" altLang="zh-CN" sz="2000" b="1" dirty="0" smtClean="0">
                <a:latin typeface="宋体" panose="02010600030101010101" pitchFamily="2" charset="-122"/>
                <a:ea typeface="宋体" panose="02010600030101010101" pitchFamily="2" charset="-122"/>
              </a:rPr>
              <a:t>点。如果他们每轮都能完成</a:t>
            </a:r>
            <a:r>
              <a:rPr lang="en-US" altLang="zh-CN" sz="2000" b="1" dirty="0" smtClean="0">
                <a:latin typeface="宋体" panose="02010600030101010101" pitchFamily="2" charset="-122"/>
                <a:ea typeface="宋体" panose="02010600030101010101" pitchFamily="2" charset="-122"/>
              </a:rPr>
              <a:t>60</a:t>
            </a:r>
            <a:r>
              <a:rPr lang="zh-CN" altLang="zh-CN" sz="2000" b="1" dirty="0" smtClean="0">
                <a:latin typeface="宋体" panose="02010600030101010101" pitchFamily="2" charset="-122"/>
                <a:ea typeface="宋体" panose="02010600030101010101" pitchFamily="2" charset="-122"/>
              </a:rPr>
              <a:t>个故事点，那么他们只需要</a:t>
            </a:r>
            <a:r>
              <a:rPr lang="en-US" altLang="zh-CN" sz="2000" b="1" dirty="0" smtClean="0">
                <a:latin typeface="宋体" panose="02010600030101010101" pitchFamily="2" charset="-122"/>
                <a:ea typeface="宋体" panose="02010600030101010101" pitchFamily="2" charset="-122"/>
              </a:rPr>
              <a:t>6</a:t>
            </a:r>
            <a:r>
              <a:rPr lang="zh-CN" altLang="zh-CN" sz="2000" b="1" dirty="0" smtClean="0">
                <a:latin typeface="宋体" panose="02010600030101010101" pitchFamily="2" charset="-122"/>
                <a:ea typeface="宋体" panose="02010600030101010101" pitchFamily="2" charset="-122"/>
              </a:rPr>
              <a:t>轮迭代就能完成该项目。</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速率</a:t>
            </a:r>
            <a:r>
              <a:rPr lang="zh-CN" altLang="en-US"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60</a:t>
            </a:r>
            <a:r>
              <a:rPr lang="zh-CN" altLang="en-US" sz="2000" b="1" dirty="0">
                <a:latin typeface="宋体" panose="02010600030101010101" pitchFamily="2" charset="-122"/>
                <a:ea typeface="宋体" panose="02010600030101010101" pitchFamily="2" charset="-122"/>
              </a:rPr>
              <a:t>点</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endParaRPr lang="zh-CN" altLang="zh-CN" sz="2400" b="1" dirty="0" smtClean="0">
              <a:latin typeface="宋体" panose="02010600030101010101" pitchFamily="2" charset="-122"/>
              <a:ea typeface="宋体" panose="02010600030101010101" pitchFamily="2" charset="-122"/>
            </a:endParaRPr>
          </a:p>
        </p:txBody>
      </p:sp>
      <p:sp>
        <p:nvSpPr>
          <p:cNvPr id="7782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用户故事基本概念</a:t>
            </a:r>
            <a:endParaRPr lang="zh-CN" altLang="en-US" b="1" smtClean="0">
              <a:latin typeface="黑体" panose="02010609060101010101" pitchFamily="49" charset="-122"/>
              <a:ea typeface="黑体" panose="02010609060101010101" pitchFamily="49" charset="-122"/>
            </a:endParaRPr>
          </a:p>
        </p:txBody>
      </p:sp>
      <p:sp>
        <p:nvSpPr>
          <p:cNvPr id="921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latin typeface="宋体" panose="02010600030101010101" pitchFamily="2" charset="-122"/>
                <a:ea typeface="宋体" panose="02010600030101010101" pitchFamily="2" charset="-122"/>
              </a:rPr>
              <a:t>谁来书写用户故事？</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在</a:t>
            </a:r>
            <a:r>
              <a:rPr lang="en-US" altLang="zh-CN" sz="2200" b="1" dirty="0" smtClean="0">
                <a:latin typeface="宋体" panose="02010600030101010101" pitchFamily="2" charset="-122"/>
                <a:ea typeface="宋体" panose="02010600030101010101" pitchFamily="2" charset="-122"/>
              </a:rPr>
              <a:t>XP</a:t>
            </a:r>
            <a:r>
              <a:rPr lang="zh-CN" altLang="zh-CN" sz="2200" b="1" dirty="0" smtClean="0">
                <a:latin typeface="宋体" panose="02010600030101010101" pitchFamily="2" charset="-122"/>
                <a:ea typeface="宋体" panose="02010600030101010101" pitchFamily="2" charset="-122"/>
              </a:rPr>
              <a:t>项目中，通常</a:t>
            </a:r>
            <a:r>
              <a:rPr lang="zh-CN" altLang="zh-CN" sz="24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由客户书写</a:t>
            </a:r>
            <a:r>
              <a:rPr lang="zh-CN" altLang="zh-CN" sz="2200" b="1" dirty="0" smtClean="0">
                <a:latin typeface="宋体" panose="02010600030101010101" pitchFamily="2" charset="-122"/>
                <a:ea typeface="宋体" panose="02010600030101010101" pitchFamily="2" charset="-122"/>
              </a:rPr>
              <a:t>用户故事，这样客户需要直接参与整个项目的开发过程。</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在</a:t>
            </a:r>
            <a:r>
              <a:rPr lang="en-US" altLang="zh-CN" sz="2200" b="1" dirty="0" smtClean="0">
                <a:latin typeface="宋体" panose="02010600030101010101" pitchFamily="2" charset="-122"/>
                <a:ea typeface="宋体" panose="02010600030101010101" pitchFamily="2" charset="-122"/>
              </a:rPr>
              <a:t>Scrum</a:t>
            </a:r>
            <a:r>
              <a:rPr lang="zh-CN" altLang="zh-CN" sz="2200" b="1" dirty="0" smtClean="0">
                <a:latin typeface="宋体" panose="02010600030101010101" pitchFamily="2" charset="-122"/>
                <a:ea typeface="宋体" panose="02010600030101010101" pitchFamily="2" charset="-122"/>
              </a:rPr>
              <a:t>项目中，</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产品经理</a:t>
            </a:r>
            <a:r>
              <a:rPr lang="zh-CN" altLang="en-US"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en-US"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Product Owner</a:t>
            </a:r>
            <a:r>
              <a:rPr lang="zh-CN" altLang="en-US"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常常书写用户故事，当然他需要从客户、利益干系人和团队获取信息。团队中的每个成员都具有足够的书写用户故事的领域知识，但他们需要把写出的用户故事</a:t>
            </a:r>
            <a:r>
              <a:rPr lang="zh-CN" altLang="zh-CN" sz="2200" b="1" dirty="0" smtClean="0">
                <a:solidFill>
                  <a:srgbClr val="FF0000"/>
                </a:solidFill>
                <a:latin typeface="宋体" panose="02010600030101010101" pitchFamily="2" charset="-122"/>
                <a:ea typeface="宋体" panose="02010600030101010101" pitchFamily="2" charset="-122"/>
              </a:rPr>
              <a:t>提交给产品经理进行认可</a:t>
            </a:r>
            <a:r>
              <a:rPr lang="zh-CN" altLang="zh-CN" sz="2200" b="1" dirty="0" smtClean="0">
                <a:latin typeface="宋体" panose="02010600030101010101" pitchFamily="2" charset="-122"/>
                <a:ea typeface="宋体" panose="02010600030101010101" pitchFamily="2" charset="-122"/>
              </a:rPr>
              <a:t>并把它们按</a:t>
            </a:r>
            <a:r>
              <a:rPr lang="zh-CN" altLang="zh-CN" sz="2200" b="1" dirty="0" smtClean="0">
                <a:solidFill>
                  <a:srgbClr val="FF0000"/>
                </a:solidFill>
                <a:latin typeface="宋体" panose="02010600030101010101" pitchFamily="2" charset="-122"/>
                <a:ea typeface="宋体" panose="02010600030101010101" pitchFamily="2" charset="-122"/>
              </a:rPr>
              <a:t>优先级排入</a:t>
            </a:r>
            <a:r>
              <a:rPr lang="zh-CN" altLang="zh-CN" sz="2200" b="1" dirty="0" smtClean="0">
                <a:latin typeface="宋体" panose="02010600030101010101" pitchFamily="2" charset="-122"/>
                <a:ea typeface="宋体" panose="02010600030101010101" pitchFamily="2" charset="-122"/>
              </a:rPr>
              <a:t>未完成的产品订单中。</a:t>
            </a: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故事点的应用</a:t>
            </a:r>
          </a:p>
        </p:txBody>
      </p:sp>
      <p:sp>
        <p:nvSpPr>
          <p:cNvPr id="37891"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smtClean="0">
                <a:latin typeface="宋体" panose="02010600030101010101" pitchFamily="2" charset="-122"/>
                <a:ea typeface="宋体" panose="02010600030101010101" pitchFamily="2" charset="-122"/>
              </a:rPr>
              <a:t>注意：</a:t>
            </a:r>
            <a:endParaRPr lang="en-US" altLang="zh-CN" sz="24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这轮迭代中没有异常事件（如加班，增加程序员等）发生，因为加班或增加程序员等因素对速率的影响非常明显。例如，在一轮迭代中每人一个星期工作</a:t>
            </a:r>
            <a:r>
              <a:rPr lang="en-US" altLang="zh-CN" sz="2000" b="1" dirty="0" smtClean="0">
                <a:latin typeface="宋体" panose="02010600030101010101" pitchFamily="2" charset="-122"/>
                <a:ea typeface="宋体" panose="02010600030101010101" pitchFamily="2" charset="-122"/>
              </a:rPr>
              <a:t>50</a:t>
            </a:r>
            <a:r>
              <a:rPr lang="zh-CN" altLang="zh-CN" sz="2000" b="1" dirty="0" smtClean="0">
                <a:latin typeface="宋体" panose="02010600030101010101" pitchFamily="2" charset="-122"/>
                <a:ea typeface="宋体" panose="02010600030101010101" pitchFamily="2" charset="-122"/>
              </a:rPr>
              <a:t>小时，而下一轮又回到一个星期工作</a:t>
            </a:r>
            <a:r>
              <a:rPr lang="en-US" altLang="zh-CN" sz="2000" b="1" dirty="0" smtClean="0">
                <a:latin typeface="宋体" panose="02010600030101010101" pitchFamily="2" charset="-122"/>
                <a:ea typeface="宋体" panose="02010600030101010101" pitchFamily="2" charset="-122"/>
              </a:rPr>
              <a:t>40</a:t>
            </a:r>
            <a:r>
              <a:rPr lang="zh-CN" altLang="zh-CN" sz="2000" b="1" dirty="0" smtClean="0">
                <a:latin typeface="宋体" panose="02010600030101010101" pitchFamily="2" charset="-122"/>
                <a:ea typeface="宋体" panose="02010600030101010101" pitchFamily="2" charset="-122"/>
              </a:rPr>
              <a:t>小时，这时速率也会随之下降。</a:t>
            </a:r>
            <a:endParaRPr lang="en-US" altLang="zh-CN" sz="20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必须采用前后一致的方式进行估算。</a:t>
            </a:r>
            <a:endParaRPr lang="en-US" altLang="zh-CN" sz="20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第一轮迭代的故事必须是独立的。若一轮迭代中全是很糟糕的故事，例如一轮的故事几乎都在处理与界面有关的事情，将无法根据这轮迭代的速率推断剩余的迭代。</a:t>
            </a:r>
            <a:endParaRPr lang="en-US" altLang="zh-CN" sz="2000" b="1" dirty="0">
              <a:latin typeface="宋体" panose="02010600030101010101" pitchFamily="2" charset="-122"/>
              <a:ea typeface="宋体" panose="02010600030101010101" pitchFamily="2" charset="-122"/>
            </a:endParaRPr>
          </a:p>
        </p:txBody>
      </p:sp>
      <p:sp>
        <p:nvSpPr>
          <p:cNvPr id="7885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28625" y="142875"/>
            <a:ext cx="8686800" cy="1143000"/>
          </a:xfrm>
        </p:spPr>
        <p:txBody>
          <a:bodyPr/>
          <a:lstStyle/>
          <a:p>
            <a:r>
              <a:rPr lang="zh-CN" altLang="zh-CN" b="1" smtClean="0">
                <a:latin typeface="黑体" panose="02010609060101010101" pitchFamily="49" charset="-122"/>
                <a:ea typeface="宋体" panose="02010600030101010101" pitchFamily="2" charset="-122"/>
              </a:rPr>
              <a:t>故事点的应用</a:t>
            </a:r>
            <a:endParaRPr lang="zh-CN" altLang="zh-CN" smtClean="0">
              <a:latin typeface="黑体" panose="02010609060101010101" pitchFamily="49" charset="-122"/>
              <a:ea typeface="黑体" panose="02010609060101010101" pitchFamily="49" charset="-122"/>
            </a:endParaRPr>
          </a:p>
        </p:txBody>
      </p:sp>
      <p:sp>
        <p:nvSpPr>
          <p:cNvPr id="37891"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估算精度随故事大小</a:t>
            </a:r>
            <a:r>
              <a:rPr lang="zh-CN" altLang="en-US" sz="2000" b="1" dirty="0" smtClean="0">
                <a:latin typeface="宋体" panose="02010600030101010101" pitchFamily="2" charset="-122"/>
                <a:ea typeface="宋体" panose="02010600030101010101" pitchFamily="2" charset="-122"/>
              </a:rPr>
              <a:t>的</a:t>
            </a:r>
            <a:r>
              <a:rPr lang="zh-CN" altLang="zh-CN" sz="2000" b="1" dirty="0" smtClean="0">
                <a:latin typeface="宋体" panose="02010600030101010101" pitchFamily="2" charset="-122"/>
                <a:ea typeface="宋体" panose="02010600030101010101" pitchFamily="2" charset="-122"/>
              </a:rPr>
              <a:t>增加而降低。</a:t>
            </a:r>
          </a:p>
          <a:p>
            <a:pPr marL="723900" indent="-273050" eaLnBrk="1" hangingPunct="1">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例如，程序员正在研究一个故事，有人说这个故事大概</a:t>
            </a:r>
            <a:r>
              <a:rPr lang="en-US" altLang="zh-CN" sz="2000" b="1" dirty="0" smtClean="0">
                <a:ea typeface="宋体" panose="02010600030101010101" pitchFamily="2" charset="-122"/>
              </a:rPr>
              <a:t>3</a:t>
            </a:r>
            <a:r>
              <a:rPr lang="zh-CN" altLang="zh-CN" sz="2000" b="1" dirty="0" smtClean="0">
                <a:ea typeface="宋体" panose="02010600030101010101" pitchFamily="2" charset="-122"/>
              </a:rPr>
              <a:t>个故事点，另一个说只要</a:t>
            </a:r>
            <a:r>
              <a:rPr lang="en-US" altLang="zh-CN" sz="2000" b="1" dirty="0" smtClean="0">
                <a:ea typeface="宋体" panose="02010600030101010101" pitchFamily="2" charset="-122"/>
              </a:rPr>
              <a:t>2</a:t>
            </a:r>
            <a:r>
              <a:rPr lang="zh-CN" altLang="zh-CN" sz="2000" b="1" dirty="0" smtClean="0">
                <a:ea typeface="宋体" panose="02010600030101010101" pitchFamily="2" charset="-122"/>
              </a:rPr>
              <a:t>个故事点。这个讨论的意义在于</a:t>
            </a:r>
            <a:r>
              <a:rPr lang="en-US" altLang="zh-CN" sz="2000" b="1" dirty="0" smtClean="0">
                <a:ea typeface="宋体" panose="02010600030101010101" pitchFamily="2" charset="-122"/>
              </a:rPr>
              <a:t>3</a:t>
            </a:r>
            <a:r>
              <a:rPr lang="zh-CN" altLang="zh-CN" sz="2000" b="1" dirty="0" smtClean="0">
                <a:ea typeface="宋体" panose="02010600030101010101" pitchFamily="2" charset="-122"/>
              </a:rPr>
              <a:t>个故事点意味着比</a:t>
            </a:r>
            <a:r>
              <a:rPr lang="en-US" altLang="zh-CN" sz="2000" b="1" dirty="0" smtClean="0">
                <a:ea typeface="宋体" panose="02010600030101010101" pitchFamily="2" charset="-122"/>
              </a:rPr>
              <a:t>2</a:t>
            </a:r>
            <a:r>
              <a:rPr lang="zh-CN" altLang="zh-CN" sz="2000" b="1" dirty="0" smtClean="0">
                <a:ea typeface="宋体" panose="02010600030101010101" pitchFamily="2" charset="-122"/>
              </a:rPr>
              <a:t>个故事点多一半。但是，如果若程序员在争论一个故事是</a:t>
            </a:r>
            <a:r>
              <a:rPr lang="en-US" altLang="zh-CN" sz="2000" b="1" dirty="0" smtClean="0">
                <a:ea typeface="宋体" panose="02010600030101010101" pitchFamily="2" charset="-122"/>
              </a:rPr>
              <a:t>9</a:t>
            </a:r>
            <a:r>
              <a:rPr lang="zh-CN" altLang="zh-CN" sz="2000" b="1" dirty="0" smtClean="0">
                <a:ea typeface="宋体" panose="02010600030101010101" pitchFamily="2" charset="-122"/>
              </a:rPr>
              <a:t>个故事点还是</a:t>
            </a:r>
            <a:r>
              <a:rPr lang="en-US" altLang="zh-CN" sz="2000" b="1" dirty="0" smtClean="0">
                <a:ea typeface="宋体" panose="02010600030101010101" pitchFamily="2" charset="-122"/>
              </a:rPr>
              <a:t>10</a:t>
            </a:r>
            <a:r>
              <a:rPr lang="zh-CN" altLang="zh-CN" sz="2000" b="1" dirty="0" smtClean="0">
                <a:ea typeface="宋体" panose="02010600030101010101" pitchFamily="2" charset="-122"/>
              </a:rPr>
              <a:t>个故事点，则没有必要再讨论，因为大数之间一个故事点的区别是很小的，估算过程不需要追求不必要的精确度。</a:t>
            </a:r>
            <a:endParaRPr lang="en-US" altLang="zh-CN" sz="20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为了提高估算的效率，团队可以商定估算只用一些预定的值</a:t>
            </a:r>
            <a:r>
              <a:rPr lang="zh-CN" altLang="en-US" sz="2000" b="1" dirty="0" smtClean="0">
                <a:ea typeface="宋体" panose="02010600030101010101" pitchFamily="2" charset="-122"/>
              </a:rPr>
              <a:t>（</a:t>
            </a:r>
            <a:r>
              <a:rPr lang="zh-CN" altLang="zh-CN" sz="2000" b="1" dirty="0" smtClean="0">
                <a:ea typeface="宋体" panose="02010600030101010101" pitchFamily="2" charset="-122"/>
              </a:rPr>
              <a:t>例如：</a:t>
            </a:r>
            <a:r>
              <a:rPr lang="en-US" altLang="zh-CN" sz="2000" b="1" dirty="0" smtClean="0">
                <a:ea typeface="宋体" panose="02010600030101010101" pitchFamily="2" charset="-122"/>
              </a:rPr>
              <a:t>1/2,1,2,3,5,7,10,15,20,30,60</a:t>
            </a:r>
            <a:r>
              <a:rPr lang="zh-CN" altLang="zh-CN" sz="2000" b="1" dirty="0" smtClean="0">
                <a:ea typeface="宋体" panose="02010600030101010101" pitchFamily="2" charset="-122"/>
              </a:rPr>
              <a:t>等。这种限定的意义在于它反映了一个事实，就是估算越大，对这些故事知道的越少。</a:t>
            </a:r>
            <a:endParaRPr lang="en-US" altLang="zh-CN" sz="2000" b="1" dirty="0" smtClean="0">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例如，当团队在估算一个史诗故事时，他们会估算为</a:t>
            </a:r>
            <a:r>
              <a:rPr lang="en-US" altLang="zh-CN" sz="2000" b="1" dirty="0" smtClean="0">
                <a:latin typeface="宋体" panose="02010600030101010101" pitchFamily="2" charset="-122"/>
                <a:ea typeface="宋体" panose="02010600030101010101" pitchFamily="2" charset="-122"/>
              </a:rPr>
              <a:t>30</a:t>
            </a:r>
            <a:r>
              <a:rPr lang="zh-CN" altLang="zh-CN" sz="2000" b="1" dirty="0" smtClean="0">
                <a:latin typeface="宋体" panose="02010600030101010101" pitchFamily="2" charset="-122"/>
                <a:ea typeface="宋体" panose="02010600030101010101" pitchFamily="2" charset="-122"/>
              </a:rPr>
              <a:t>还是</a:t>
            </a:r>
            <a:r>
              <a:rPr lang="en-US" altLang="zh-CN" sz="2000" b="1" dirty="0" smtClean="0">
                <a:latin typeface="宋体" panose="02010600030101010101" pitchFamily="2" charset="-122"/>
                <a:ea typeface="宋体" panose="02010600030101010101" pitchFamily="2" charset="-122"/>
              </a:rPr>
              <a:t>60</a:t>
            </a:r>
            <a:r>
              <a:rPr lang="zh-CN" altLang="zh-CN" sz="2000" b="1" dirty="0" smtClean="0">
                <a:latin typeface="宋体" panose="02010600030101010101" pitchFamily="2" charset="-122"/>
                <a:ea typeface="宋体" panose="02010600030101010101" pitchFamily="2" charset="-122"/>
              </a:rPr>
              <a:t>，而不会考虑是</a:t>
            </a:r>
            <a:r>
              <a:rPr lang="en-US" altLang="zh-CN" sz="2000" b="1" dirty="0" smtClean="0">
                <a:latin typeface="宋体" panose="02010600030101010101" pitchFamily="2" charset="-122"/>
                <a:ea typeface="宋体" panose="02010600030101010101" pitchFamily="2" charset="-122"/>
              </a:rPr>
              <a:t>59</a:t>
            </a:r>
            <a:r>
              <a:rPr lang="zh-CN" altLang="zh-CN" sz="2000" b="1" dirty="0" smtClean="0">
                <a:latin typeface="宋体" panose="02010600030101010101" pitchFamily="2" charset="-122"/>
                <a:ea typeface="宋体" panose="02010600030101010101" pitchFamily="2" charset="-122"/>
              </a:rPr>
              <a:t>还是</a:t>
            </a:r>
            <a:r>
              <a:rPr lang="en-US" altLang="zh-CN" sz="2000" b="1" dirty="0" smtClean="0">
                <a:latin typeface="宋体" panose="02010600030101010101" pitchFamily="2" charset="-122"/>
                <a:ea typeface="宋体" panose="02010600030101010101" pitchFamily="2" charset="-122"/>
              </a:rPr>
              <a:t>60</a:t>
            </a:r>
            <a:r>
              <a:rPr lang="zh-CN" altLang="zh-CN" sz="2000" b="1" dirty="0" smtClean="0">
                <a:latin typeface="宋体" panose="02010600030101010101" pitchFamily="2" charset="-122"/>
                <a:ea typeface="宋体" panose="02010600030101010101" pitchFamily="2" charset="-122"/>
              </a:rPr>
              <a:t>。</a:t>
            </a:r>
          </a:p>
        </p:txBody>
      </p:sp>
      <p:sp>
        <p:nvSpPr>
          <p:cNvPr id="7987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animEffect transition="in" filter="fade">
                                      <p:cBhvr>
                                        <p:cTn id="11" dur="500"/>
                                        <p:tgtEl>
                                          <p:spTgt spid="3789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891">
                                            <p:txEl>
                                              <p:pRg st="2" end="2"/>
                                            </p:txEl>
                                          </p:spTgt>
                                        </p:tgtEl>
                                        <p:attrNameLst>
                                          <p:attrName>style.visibility</p:attrName>
                                        </p:attrNameLst>
                                      </p:cBhvr>
                                      <p:to>
                                        <p:strVal val="visible"/>
                                      </p:to>
                                    </p:set>
                                    <p:animEffect transition="in" filter="fade">
                                      <p:cBhvr>
                                        <p:cTn id="16" dur="500"/>
                                        <p:tgtEl>
                                          <p:spTgt spid="37891">
                                            <p:txEl>
                                              <p:pRg st="2" end="2"/>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7891">
                                            <p:txEl>
                                              <p:pRg st="3" end="3"/>
                                            </p:txEl>
                                          </p:spTgt>
                                        </p:tgtEl>
                                        <p:attrNameLst>
                                          <p:attrName>style.visibility</p:attrName>
                                        </p:attrNameLst>
                                      </p:cBhvr>
                                      <p:to>
                                        <p:strVal val="visible"/>
                                      </p:to>
                                    </p:set>
                                    <p:animEffect transition="in" filter="fade">
                                      <p:cBhvr>
                                        <p:cTn id="20"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28625" y="142875"/>
            <a:ext cx="8686800" cy="1143000"/>
          </a:xfrm>
        </p:spPr>
        <p:txBody>
          <a:bodyPr/>
          <a:lstStyle/>
          <a:p>
            <a:r>
              <a:rPr lang="zh-CN" altLang="en-US" dirty="0" smtClean="0">
                <a:solidFill>
                  <a:srgbClr val="FF0000"/>
                </a:solidFill>
                <a:latin typeface="黑体" panose="02010609060101010101" pitchFamily="49" charset="-122"/>
                <a:ea typeface="黑体" panose="02010609060101010101" pitchFamily="49" charset="-122"/>
              </a:rPr>
              <a:t>发布计划</a:t>
            </a:r>
            <a:endParaRPr lang="zh-CN" altLang="zh-CN" dirty="0" smtClean="0">
              <a:solidFill>
                <a:srgbClr val="FF0000"/>
              </a:solidFill>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smtClean="0">
                <a:ea typeface="宋体" panose="02010600030101010101" pitchFamily="2" charset="-122"/>
              </a:rPr>
              <a:t>发布周期：</a:t>
            </a:r>
            <a:r>
              <a:rPr lang="zh-CN" altLang="zh-CN" sz="2200" b="1" dirty="0" smtClean="0">
                <a:ea typeface="宋体" panose="02010600030101010101" pitchFamily="2" charset="-122"/>
              </a:rPr>
              <a:t>软件</a:t>
            </a:r>
            <a:r>
              <a:rPr lang="zh-CN" altLang="zh-CN" sz="2200" b="1" dirty="0">
                <a:ea typeface="宋体" panose="02010600030101010101" pitchFamily="2" charset="-122"/>
              </a:rPr>
              <a:t>项目通常</a:t>
            </a:r>
            <a:r>
              <a:rPr lang="zh-CN" altLang="zh-CN" sz="2200" b="1" dirty="0">
                <a:solidFill>
                  <a:srgbClr val="FF0000"/>
                </a:solidFill>
                <a:ea typeface="宋体" panose="02010600030101010101" pitchFamily="2" charset="-122"/>
              </a:rPr>
              <a:t>以</a:t>
            </a:r>
            <a:r>
              <a:rPr lang="en-US" altLang="zh-CN" sz="2200" b="1" dirty="0">
                <a:solidFill>
                  <a:srgbClr val="FF0000"/>
                </a:solidFill>
                <a:ea typeface="宋体" panose="02010600030101010101" pitchFamily="2" charset="-122"/>
              </a:rPr>
              <a:t>2</a:t>
            </a:r>
            <a:r>
              <a:rPr lang="zh-CN" altLang="zh-CN" sz="2200" b="1" dirty="0">
                <a:solidFill>
                  <a:srgbClr val="FF0000"/>
                </a:solidFill>
                <a:ea typeface="宋体" panose="02010600030101010101" pitchFamily="2" charset="-122"/>
              </a:rPr>
              <a:t>到</a:t>
            </a:r>
            <a:r>
              <a:rPr lang="en-US" altLang="zh-CN" sz="2200" b="1" dirty="0">
                <a:solidFill>
                  <a:srgbClr val="FF0000"/>
                </a:solidFill>
                <a:ea typeface="宋体" panose="02010600030101010101" pitchFamily="2" charset="-122"/>
              </a:rPr>
              <a:t>6</a:t>
            </a:r>
            <a:r>
              <a:rPr lang="zh-CN" altLang="zh-CN" sz="2200" b="1" dirty="0">
                <a:solidFill>
                  <a:srgbClr val="FF0000"/>
                </a:solidFill>
                <a:ea typeface="宋体" panose="02010600030101010101" pitchFamily="2" charset="-122"/>
              </a:rPr>
              <a:t>个月为一个新的发布周期</a:t>
            </a:r>
            <a:r>
              <a:rPr lang="zh-CN" altLang="zh-CN" sz="2200" b="1" dirty="0">
                <a:ea typeface="宋体" panose="02010600030101010101" pitchFamily="2" charset="-122"/>
              </a:rPr>
              <a:t>，某些网站项目可能</a:t>
            </a:r>
            <a:r>
              <a:rPr lang="zh-CN" altLang="zh-CN" sz="2200" b="1" dirty="0">
                <a:solidFill>
                  <a:srgbClr val="FF0000"/>
                </a:solidFill>
                <a:ea typeface="宋体" panose="02010600030101010101" pitchFamily="2" charset="-122"/>
              </a:rPr>
              <a:t>发布周期更短</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根据</a:t>
            </a:r>
            <a:r>
              <a:rPr lang="zh-CN" altLang="zh-CN" sz="2200" b="1" dirty="0">
                <a:ea typeface="宋体" panose="02010600030101010101" pitchFamily="2" charset="-122"/>
              </a:rPr>
              <a:t>产品的开发路线图规划发布计划是非常有益的，路线图展示了未来几个新发布所要关注的重点</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例如，对于网上书店的下一个发布，可以有以下主题故事。</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为</a:t>
            </a:r>
            <a:r>
              <a:rPr lang="zh-CN" altLang="zh-CN" sz="2200" b="1" dirty="0">
                <a:ea typeface="宋体" panose="02010600030101010101" pitchFamily="2" charset="-122"/>
              </a:rPr>
              <a:t>书店提供客户浏览图书的统计信息</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为</a:t>
            </a:r>
            <a:r>
              <a:rPr lang="zh-CN" altLang="zh-CN" sz="2200" b="1" dirty="0">
                <a:ea typeface="宋体" panose="02010600030101010101" pitchFamily="2" charset="-122"/>
              </a:rPr>
              <a:t>购书者提供自动搜索代理</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提高</a:t>
            </a:r>
            <a:r>
              <a:rPr lang="zh-CN" altLang="zh-CN" sz="2200" b="1" dirty="0">
                <a:ea typeface="宋体" panose="02010600030101010101" pitchFamily="2" charset="-122"/>
              </a:rPr>
              <a:t>查询性能</a:t>
            </a:r>
            <a:r>
              <a:rPr lang="zh-CN" altLang="zh-CN" sz="2200" b="1" dirty="0" smtClean="0">
                <a:ea typeface="宋体" panose="02010600030101010101" pitchFamily="2" charset="-122"/>
              </a:rPr>
              <a:t>。</a:t>
            </a:r>
            <a:endParaRPr lang="zh-CN" altLang="zh-CN" sz="2200" b="1" dirty="0">
              <a:ea typeface="宋体" panose="02010600030101010101" pitchFamily="2" charset="-122"/>
            </a:endParaRPr>
          </a:p>
        </p:txBody>
      </p:sp>
      <p:sp>
        <p:nvSpPr>
          <p:cNvPr id="8090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28625" y="142875"/>
            <a:ext cx="8686800" cy="1143000"/>
          </a:xfrm>
        </p:spPr>
        <p:txBody>
          <a:bodyPr/>
          <a:lstStyle/>
          <a:p>
            <a:r>
              <a:rPr lang="zh-CN" altLang="en-US" smtClean="0">
                <a:latin typeface="黑体" panose="02010609060101010101" pitchFamily="49" charset="-122"/>
                <a:ea typeface="黑体" panose="02010609060101010101" pitchFamily="49" charset="-122"/>
              </a:rPr>
              <a:t>发布计划</a:t>
            </a:r>
            <a:endParaRPr lang="zh-CN" altLang="zh-CN"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根据</a:t>
            </a:r>
            <a:r>
              <a:rPr lang="zh-CN" altLang="zh-CN" sz="2200" b="1" dirty="0">
                <a:ea typeface="宋体" panose="02010600030101010101" pitchFamily="2" charset="-122"/>
              </a:rPr>
              <a:t>这份简单的开发路线图，团队能够用以下两个问题来启动发布计划</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715963" indent="-274638"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什么</a:t>
            </a:r>
            <a:r>
              <a:rPr lang="zh-CN" altLang="zh-CN" sz="2200" b="1" dirty="0">
                <a:solidFill>
                  <a:srgbClr val="FF0000"/>
                </a:solidFill>
                <a:ea typeface="宋体" panose="02010600030101010101" pitchFamily="2" charset="-122"/>
              </a:rPr>
              <a:t>时间发布</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715963" indent="-274638"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每个</a:t>
            </a:r>
            <a:r>
              <a:rPr lang="zh-CN" altLang="zh-CN" sz="2200" b="1" dirty="0">
                <a:solidFill>
                  <a:srgbClr val="FF0000"/>
                </a:solidFill>
                <a:ea typeface="宋体" panose="02010600030101010101" pitchFamily="2" charset="-122"/>
              </a:rPr>
              <a:t>故事的优先级</a:t>
            </a:r>
            <a:r>
              <a:rPr lang="zh-CN" altLang="zh-CN" sz="2200" b="1" dirty="0">
                <a:ea typeface="宋体" panose="02010600030101010101" pitchFamily="2" charset="-122"/>
              </a:rPr>
              <a:t>是怎样的</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一旦</a:t>
            </a:r>
            <a:r>
              <a:rPr lang="zh-CN" altLang="zh-CN" sz="2200" b="1" dirty="0">
                <a:ea typeface="宋体" panose="02010600030101010101" pitchFamily="2" charset="-122"/>
              </a:rPr>
              <a:t>这些问题有了答案，就可以根据团队在每轮迭代中能完成工作的估算，做出合理的预测，预测出完成符合用户期望的发布需要多少轮迭代，从而制定发布计划。</a:t>
            </a:r>
          </a:p>
        </p:txBody>
      </p:sp>
      <p:sp>
        <p:nvSpPr>
          <p:cNvPr id="81924"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什么时间发布</a:t>
            </a:r>
          </a:p>
        </p:txBody>
      </p:sp>
      <p:sp>
        <p:nvSpPr>
          <p:cNvPr id="41987"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由于</a:t>
            </a:r>
            <a:r>
              <a:rPr lang="zh-CN" altLang="zh-CN" sz="2200" b="1" dirty="0">
                <a:ea typeface="宋体" panose="02010600030101010101" pitchFamily="2" charset="-122"/>
              </a:rPr>
              <a:t>开发速率是预测</a:t>
            </a:r>
            <a:r>
              <a:rPr lang="zh-CN" altLang="zh-CN" sz="2200" b="1" dirty="0" smtClean="0">
                <a:ea typeface="宋体" panose="02010600030101010101" pitchFamily="2" charset="-122"/>
              </a:rPr>
              <a:t>的</a:t>
            </a:r>
            <a:r>
              <a:rPr lang="zh-CN" altLang="en-US" sz="2200" b="1" dirty="0" smtClean="0">
                <a:ea typeface="宋体" panose="02010600030101010101" pitchFamily="2" charset="-122"/>
              </a:rPr>
              <a:t>，</a:t>
            </a:r>
            <a:r>
              <a:rPr lang="zh-CN" altLang="zh-CN" sz="2200" b="1" dirty="0" smtClean="0">
                <a:ea typeface="宋体" panose="02010600030101010101" pitchFamily="2" charset="-122"/>
              </a:rPr>
              <a:t>团队做发布计划时希望可以和客户商定一个日期范围，而不是一个具体的日期。</a:t>
            </a:r>
            <a:endParaRPr lang="en-US" altLang="zh-CN" sz="2200" b="1" dirty="0" smtClean="0">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en-US" altLang="zh-CN" sz="2200" b="1" dirty="0">
                <a:ea typeface="宋体" panose="02010600030101010101" pitchFamily="2" charset="-122"/>
              </a:rPr>
              <a:t> </a:t>
            </a:r>
            <a:r>
              <a:rPr lang="en-US" altLang="zh-CN" sz="2200" b="1" dirty="0" smtClean="0">
                <a:ea typeface="宋体" panose="02010600030101010101" pitchFamily="2" charset="-122"/>
              </a:rPr>
              <a:t>     </a:t>
            </a:r>
            <a:r>
              <a:rPr lang="zh-CN" altLang="zh-CN" sz="2200" b="1" dirty="0" smtClean="0">
                <a:ea typeface="宋体" panose="02010600030101010101" pitchFamily="2" charset="-122"/>
              </a:rPr>
              <a:t>例如，团队可以做出这样的</a:t>
            </a:r>
            <a:r>
              <a:rPr lang="zh-CN" altLang="zh-CN" sz="2200" b="1" dirty="0" smtClean="0">
                <a:solidFill>
                  <a:srgbClr val="FF0000"/>
                </a:solidFill>
                <a:ea typeface="宋体" panose="02010600030101010101" pitchFamily="2" charset="-122"/>
              </a:rPr>
              <a:t>发布计划</a:t>
            </a:r>
            <a:r>
              <a:rPr lang="zh-CN" altLang="zh-CN" sz="2200" b="1" dirty="0" smtClean="0">
                <a:ea typeface="宋体" panose="02010600030101010101" pitchFamily="2" charset="-122"/>
              </a:rPr>
              <a:t>：在</a:t>
            </a:r>
            <a:r>
              <a:rPr lang="en-US" altLang="zh-CN" sz="2200" b="1" dirty="0" smtClean="0">
                <a:solidFill>
                  <a:srgbClr val="FF0000"/>
                </a:solidFill>
                <a:ea typeface="宋体" panose="02010600030101010101" pitchFamily="2" charset="-122"/>
              </a:rPr>
              <a:t>5</a:t>
            </a:r>
            <a:r>
              <a:rPr lang="zh-CN" altLang="zh-CN" sz="2200" b="1" dirty="0" smtClean="0">
                <a:solidFill>
                  <a:srgbClr val="FF0000"/>
                </a:solidFill>
                <a:ea typeface="宋体" panose="02010600030101010101" pitchFamily="2" charset="-122"/>
              </a:rPr>
              <a:t>或</a:t>
            </a:r>
            <a:r>
              <a:rPr lang="en-US" altLang="zh-CN" sz="2200" b="1" dirty="0" smtClean="0">
                <a:solidFill>
                  <a:srgbClr val="FF0000"/>
                </a:solidFill>
                <a:ea typeface="宋体" panose="02010600030101010101" pitchFamily="2" charset="-122"/>
              </a:rPr>
              <a:t>6</a:t>
            </a:r>
            <a:r>
              <a:rPr lang="zh-CN" altLang="zh-CN" sz="2200" b="1" dirty="0" smtClean="0">
                <a:solidFill>
                  <a:srgbClr val="FF0000"/>
                </a:solidFill>
                <a:ea typeface="宋体" panose="02010600030101010101" pitchFamily="2" charset="-122"/>
              </a:rPr>
              <a:t>轮迭代</a:t>
            </a:r>
            <a:r>
              <a:rPr lang="zh-CN" altLang="zh-CN" sz="2200" b="1" dirty="0" smtClean="0">
                <a:ea typeface="宋体" panose="02010600030101010101" pitchFamily="2" charset="-122"/>
              </a:rPr>
              <a:t>后，系统会有最基本的功能，</a:t>
            </a:r>
            <a:r>
              <a:rPr lang="en-US" altLang="zh-CN" sz="2200" b="1" dirty="0" smtClean="0">
                <a:solidFill>
                  <a:srgbClr val="FF0000"/>
                </a:solidFill>
                <a:ea typeface="宋体" panose="02010600030101010101" pitchFamily="2" charset="-122"/>
              </a:rPr>
              <a:t>9</a:t>
            </a:r>
            <a:r>
              <a:rPr lang="zh-CN" altLang="zh-CN" sz="2200" b="1" dirty="0" smtClean="0">
                <a:solidFill>
                  <a:srgbClr val="FF0000"/>
                </a:solidFill>
                <a:ea typeface="宋体" panose="02010600030101010101" pitchFamily="2" charset="-122"/>
              </a:rPr>
              <a:t>到</a:t>
            </a:r>
            <a:r>
              <a:rPr lang="en-US" altLang="zh-CN" sz="2200" b="1" dirty="0" smtClean="0">
                <a:solidFill>
                  <a:srgbClr val="FF0000"/>
                </a:solidFill>
                <a:ea typeface="宋体" panose="02010600030101010101" pitchFamily="2" charset="-122"/>
              </a:rPr>
              <a:t>10</a:t>
            </a:r>
            <a:r>
              <a:rPr lang="zh-CN" altLang="zh-CN" sz="2200" b="1" dirty="0" smtClean="0">
                <a:solidFill>
                  <a:srgbClr val="FF0000"/>
                </a:solidFill>
                <a:ea typeface="宋体" panose="02010600030101010101" pitchFamily="2" charset="-122"/>
              </a:rPr>
              <a:t>轮迭代</a:t>
            </a:r>
            <a:r>
              <a:rPr lang="zh-CN" altLang="zh-CN" sz="2200" b="1" dirty="0" smtClean="0">
                <a:ea typeface="宋体" panose="02010600030101010101" pitchFamily="2" charset="-122"/>
              </a:rPr>
              <a:t>后，系统会有</a:t>
            </a:r>
            <a:r>
              <a:rPr lang="en-US" altLang="zh-CN" sz="2200" b="1" dirty="0" smtClean="0">
                <a:ea typeface="宋体" panose="02010600030101010101" pitchFamily="2" charset="-122"/>
              </a:rPr>
              <a:t>1.0</a:t>
            </a:r>
            <a:r>
              <a:rPr lang="zh-CN" altLang="zh-CN" sz="2200" b="1" dirty="0" smtClean="0">
                <a:ea typeface="宋体" panose="02010600030101010101" pitchFamily="2" charset="-122"/>
              </a:rPr>
              <a:t>版本的所有功能。</a:t>
            </a:r>
          </a:p>
        </p:txBody>
      </p:sp>
      <p:sp>
        <p:nvSpPr>
          <p:cNvPr id="8294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故事的优先级是怎样的？</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为了</a:t>
            </a:r>
            <a:r>
              <a:rPr lang="zh-CN" altLang="zh-CN" sz="2200" b="1" dirty="0">
                <a:ea typeface="宋体" panose="02010600030101010101" pitchFamily="2" charset="-122"/>
              </a:rPr>
              <a:t>制定一个发布计划，客户</a:t>
            </a:r>
            <a:r>
              <a:rPr lang="zh-CN" altLang="zh-CN" sz="2200" b="1" dirty="0">
                <a:solidFill>
                  <a:srgbClr val="FF0000"/>
                </a:solidFill>
                <a:ea typeface="宋体" panose="02010600030101010101" pitchFamily="2" charset="-122"/>
              </a:rPr>
              <a:t>必须排列故事的优先级</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a typeface="宋体" panose="02010600030101010101" pitchFamily="2" charset="-122"/>
              </a:rPr>
              <a:t>莫斯科</a:t>
            </a:r>
            <a:r>
              <a:rPr lang="zh-CN" altLang="zh-CN" sz="2200" b="1" dirty="0">
                <a:solidFill>
                  <a:srgbClr val="FF0000"/>
                </a:solidFill>
                <a:ea typeface="宋体" panose="02010600030101010101" pitchFamily="2" charset="-122"/>
              </a:rPr>
              <a:t>（</a:t>
            </a:r>
            <a:r>
              <a:rPr lang="en-US" altLang="zh-CN" sz="2200" b="1" dirty="0" err="1">
                <a:solidFill>
                  <a:srgbClr val="FF0000"/>
                </a:solidFill>
                <a:ea typeface="宋体" panose="02010600030101010101" pitchFamily="2" charset="-122"/>
              </a:rPr>
              <a:t>MoSCoW</a:t>
            </a:r>
            <a:r>
              <a:rPr lang="zh-CN" altLang="zh-CN" sz="2200" b="1" dirty="0">
                <a:solidFill>
                  <a:srgbClr val="FF0000"/>
                </a:solidFill>
                <a:ea typeface="宋体" panose="02010600030101010101" pitchFamily="2" charset="-122"/>
              </a:rPr>
              <a:t>）</a:t>
            </a:r>
            <a:r>
              <a:rPr lang="zh-CN" altLang="zh-CN" sz="2200" b="1" dirty="0" smtClean="0">
                <a:solidFill>
                  <a:srgbClr val="FF0000"/>
                </a:solidFill>
                <a:ea typeface="宋体" panose="02010600030101010101" pitchFamily="2" charset="-122"/>
              </a:rPr>
              <a:t>规则</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必须</a:t>
            </a:r>
            <a:r>
              <a:rPr lang="zh-CN" altLang="zh-CN" sz="2200" b="1" dirty="0">
                <a:ea typeface="宋体" panose="02010600030101010101" pitchFamily="2" charset="-122"/>
              </a:rPr>
              <a:t>有（</a:t>
            </a:r>
            <a:r>
              <a:rPr lang="en-US" altLang="zh-CN" sz="2200" b="1" dirty="0">
                <a:ea typeface="宋体" panose="02010600030101010101" pitchFamily="2" charset="-122"/>
              </a:rPr>
              <a:t>Must have</a:t>
            </a:r>
            <a:r>
              <a:rPr lang="zh-CN" altLang="zh-CN" sz="2200" b="1" dirty="0" smtClean="0">
                <a:ea typeface="宋体" panose="02010600030101010101" pitchFamily="2" charset="-122"/>
              </a:rPr>
              <a:t>）</a:t>
            </a:r>
            <a:r>
              <a:rPr lang="en-US" altLang="zh-CN" sz="2200" b="1" dirty="0" smtClean="0">
                <a:ea typeface="宋体" panose="02010600030101010101" pitchFamily="2" charset="-122"/>
              </a:rPr>
              <a:t>:</a:t>
            </a:r>
            <a:r>
              <a:rPr lang="zh-CN" altLang="zh-CN" sz="2200" b="1" dirty="0">
                <a:ea typeface="宋体" panose="02010600030101010101" pitchFamily="2" charset="-122"/>
              </a:rPr>
              <a:t>系统的基本功能</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应该</a:t>
            </a:r>
            <a:r>
              <a:rPr lang="zh-CN" altLang="zh-CN" sz="2200" b="1" dirty="0">
                <a:ea typeface="宋体" panose="02010600030101010101" pitchFamily="2" charset="-122"/>
              </a:rPr>
              <a:t>有（</a:t>
            </a:r>
            <a:r>
              <a:rPr lang="en-US" altLang="zh-CN" sz="2200" b="1" dirty="0">
                <a:ea typeface="宋体" panose="02010600030101010101" pitchFamily="2" charset="-122"/>
              </a:rPr>
              <a:t>Should have</a:t>
            </a:r>
            <a:r>
              <a:rPr lang="zh-CN" altLang="zh-CN" sz="2200" b="1" dirty="0" smtClean="0">
                <a:ea typeface="宋体" panose="02010600030101010101" pitchFamily="2" charset="-122"/>
              </a:rPr>
              <a:t>）</a:t>
            </a:r>
            <a:r>
              <a:rPr lang="en-US" altLang="zh-CN" sz="2200" b="1" dirty="0" smtClean="0">
                <a:ea typeface="宋体" panose="02010600030101010101" pitchFamily="2" charset="-122"/>
              </a:rPr>
              <a:t>:</a:t>
            </a:r>
            <a:r>
              <a:rPr lang="zh-CN" altLang="zh-CN" sz="2200" b="1" dirty="0">
                <a:ea typeface="宋体" panose="02010600030101010101" pitchFamily="2" charset="-122"/>
              </a:rPr>
              <a:t>很重要，但近期有替代方法的功能，将来一定要有的</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可以</a:t>
            </a:r>
            <a:r>
              <a:rPr lang="zh-CN" altLang="zh-CN" sz="2200" b="1" dirty="0">
                <a:ea typeface="宋体" panose="02010600030101010101" pitchFamily="2" charset="-122"/>
              </a:rPr>
              <a:t>有（</a:t>
            </a:r>
            <a:r>
              <a:rPr lang="en-US" altLang="zh-CN" sz="2200" b="1" dirty="0">
                <a:ea typeface="宋体" panose="02010600030101010101" pitchFamily="2" charset="-122"/>
              </a:rPr>
              <a:t>Could have</a:t>
            </a:r>
            <a:r>
              <a:rPr lang="zh-CN" altLang="zh-CN" sz="2200" b="1" dirty="0" smtClean="0">
                <a:ea typeface="宋体" panose="02010600030101010101" pitchFamily="2" charset="-122"/>
              </a:rPr>
              <a:t>）</a:t>
            </a:r>
            <a:r>
              <a:rPr lang="en-US" altLang="zh-CN" sz="2200" b="1" dirty="0" smtClean="0">
                <a:ea typeface="宋体" panose="02010600030101010101" pitchFamily="2" charset="-122"/>
              </a:rPr>
              <a:t>:</a:t>
            </a:r>
            <a:r>
              <a:rPr lang="zh-CN" altLang="zh-CN" sz="2200" b="1" dirty="0">
                <a:ea typeface="宋体" panose="02010600030101010101" pitchFamily="2" charset="-122"/>
              </a:rPr>
              <a:t>如果时间不允许，发布中可以不考虑的功能</a:t>
            </a:r>
            <a:endParaRPr lang="en-US" altLang="zh-CN" sz="2200" b="1" dirty="0" smtClean="0">
              <a:ea typeface="宋体" panose="02010600030101010101" pitchFamily="2" charset="-122"/>
            </a:endParaRPr>
          </a:p>
          <a:p>
            <a:pPr marL="808038" indent="-366713" eaLnBrk="1" hangingPunct="1">
              <a:lnSpc>
                <a:spcPct val="150000"/>
              </a:lnSpc>
              <a:buSzPct val="70000"/>
              <a:buFont typeface="Wingdings" panose="05000000000000000000" pitchFamily="2" charset="2"/>
              <a:buChar char="n"/>
              <a:defRPr/>
            </a:pPr>
            <a:r>
              <a:rPr lang="zh-CN" altLang="zh-CN" sz="2200" b="1" dirty="0" smtClean="0">
                <a:ea typeface="宋体" panose="02010600030101010101" pitchFamily="2" charset="-122"/>
              </a:rPr>
              <a:t>这</a:t>
            </a:r>
            <a:r>
              <a:rPr lang="zh-CN" altLang="zh-CN" sz="2200" b="1" dirty="0">
                <a:ea typeface="宋体" panose="02010600030101010101" pitchFamily="2" charset="-122"/>
              </a:rPr>
              <a:t>次不会有（</a:t>
            </a:r>
            <a:r>
              <a:rPr lang="en-US" altLang="zh-CN" sz="2200" b="1" dirty="0">
                <a:ea typeface="宋体" panose="02010600030101010101" pitchFamily="2" charset="-122"/>
              </a:rPr>
              <a:t>Won’t have this time</a:t>
            </a:r>
            <a:r>
              <a:rPr lang="zh-CN" altLang="zh-CN" sz="2200" b="1" dirty="0" smtClean="0">
                <a:ea typeface="宋体" panose="02010600030101010101" pitchFamily="2" charset="-122"/>
              </a:rPr>
              <a:t>）</a:t>
            </a:r>
            <a:r>
              <a:rPr lang="en-US" altLang="zh-CN" sz="2200" b="1" dirty="0" smtClean="0">
                <a:ea typeface="宋体" panose="02010600030101010101" pitchFamily="2" charset="-122"/>
              </a:rPr>
              <a:t>:</a:t>
            </a:r>
            <a:r>
              <a:rPr lang="zh-CN" altLang="zh-CN" sz="2200" b="1" dirty="0">
                <a:ea typeface="宋体" panose="02010600030101010101" pitchFamily="2" charset="-122"/>
              </a:rPr>
              <a:t>客户希望有，需要在后续发布中实现的</a:t>
            </a:r>
            <a:r>
              <a:rPr lang="zh-CN" altLang="zh-CN" sz="2200" b="1" dirty="0" smtClean="0">
                <a:ea typeface="宋体" panose="02010600030101010101" pitchFamily="2" charset="-122"/>
              </a:rPr>
              <a:t>功能</a:t>
            </a:r>
            <a:endParaRPr lang="zh-CN" altLang="zh-CN" sz="2200" b="1" dirty="0">
              <a:ea typeface="宋体" panose="02010600030101010101" pitchFamily="2" charset="-122"/>
            </a:endParaRPr>
          </a:p>
        </p:txBody>
      </p:sp>
      <p:sp>
        <p:nvSpPr>
          <p:cNvPr id="8397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故事的优先级是怎样的？</a:t>
            </a:r>
          </a:p>
        </p:txBody>
      </p:sp>
      <p:sp>
        <p:nvSpPr>
          <p:cNvPr id="84995" name="内容占位符 2"/>
          <p:cNvSpPr>
            <a:spLocks noGrp="1"/>
          </p:cNvSpPr>
          <p:nvPr>
            <p:ph idx="1"/>
          </p:nvPr>
        </p:nvSpPr>
        <p:spPr>
          <a:xfrm>
            <a:off x="428625" y="1290638"/>
            <a:ext cx="8348663"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当开发人员和客户对这个顺序有不同意见时，最终应该是客户说了算，但是，开发人员应该首先告诉客户每个需要的开发时间。这就要求在确定优先级前，应该先估算故事，并在故事卡上记录下估算值。</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客户根据故事的估算值，结合自己对于每个故事的评价，把故事进行优先级排序。</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ea typeface="宋体" panose="02010600030101010101" pitchFamily="2" charset="-122"/>
              </a:rPr>
              <a:t>如果客户在排列一个故事的优先级时遇到问题，可能需要对这个故事进行分割。</a:t>
            </a:r>
            <a:endParaRPr lang="en-US" altLang="zh-CN" sz="2000" b="1"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000" b="1" smtClean="0">
              <a:latin typeface="宋体" panose="02010600030101010101" pitchFamily="2" charset="-122"/>
              <a:ea typeface="宋体" panose="02010600030101010101" pitchFamily="2" charset="-122"/>
            </a:endParaRPr>
          </a:p>
        </p:txBody>
      </p:sp>
      <p:sp>
        <p:nvSpPr>
          <p:cNvPr id="8499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2924175"/>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grpSp>
        <p:nvGrpSpPr>
          <p:cNvPr id="83974" name="Group 2"/>
          <p:cNvGrpSpPr>
            <a:grpSpLocks/>
          </p:cNvGrpSpPr>
          <p:nvPr/>
        </p:nvGrpSpPr>
        <p:grpSpPr bwMode="auto">
          <a:xfrm>
            <a:off x="1079500" y="2708598"/>
            <a:ext cx="7380932" cy="1656506"/>
            <a:chOff x="2303" y="9177"/>
            <a:chExt cx="7300" cy="1656"/>
          </a:xfrm>
          <a:solidFill>
            <a:srgbClr val="92D050"/>
          </a:solidFill>
        </p:grpSpPr>
        <p:sp>
          <p:nvSpPr>
            <p:cNvPr id="4" name="文本框 2"/>
            <p:cNvSpPr txBox="1">
              <a:spLocks noChangeArrowheads="1"/>
            </p:cNvSpPr>
            <p:nvPr/>
          </p:nvSpPr>
          <p:spPr bwMode="auto">
            <a:xfrm>
              <a:off x="2303" y="9177"/>
              <a:ext cx="7300" cy="5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defRPr/>
              </a:pPr>
              <a:r>
                <a:rPr lang="zh-CN" altLang="en-US" dirty="0">
                  <a:solidFill>
                    <a:schemeClr val="tx1">
                      <a:lumMod val="10000"/>
                    </a:schemeClr>
                  </a:solidFill>
                  <a:latin typeface="Calibri" panose="020F0502020204030204" pitchFamily="34" charset="0"/>
                </a:rPr>
                <a:t>故事卡</a:t>
              </a:r>
              <a:r>
                <a:rPr lang="en-US" altLang="zh-CN" dirty="0">
                  <a:solidFill>
                    <a:schemeClr val="tx1">
                      <a:lumMod val="10000"/>
                    </a:schemeClr>
                  </a:solidFill>
                  <a:latin typeface="Calibri" panose="020F0502020204030204" pitchFamily="34" charset="0"/>
                </a:rPr>
                <a:t>6.2    </a:t>
              </a:r>
              <a:r>
                <a:rPr lang="zh-CN" altLang="en-US" dirty="0">
                  <a:solidFill>
                    <a:schemeClr val="tx1">
                      <a:lumMod val="10000"/>
                    </a:schemeClr>
                  </a:solidFill>
                  <a:latin typeface="Calibri" panose="020F0502020204030204" pitchFamily="34" charset="0"/>
                </a:rPr>
                <a:t>查看历史</a:t>
              </a:r>
              <a:endParaRPr lang="zh-CN" dirty="0">
                <a:solidFill>
                  <a:schemeClr val="tx1">
                    <a:lumMod val="10000"/>
                  </a:schemeClr>
                </a:solidFill>
              </a:endParaRPr>
            </a:p>
          </p:txBody>
        </p:sp>
        <p:sp>
          <p:nvSpPr>
            <p:cNvPr id="5" name="文本框 2"/>
            <p:cNvSpPr txBox="1">
              <a:spLocks noChangeArrowheads="1"/>
            </p:cNvSpPr>
            <p:nvPr/>
          </p:nvSpPr>
          <p:spPr bwMode="auto">
            <a:xfrm>
              <a:off x="2303" y="9579"/>
              <a:ext cx="7300" cy="12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lnSpc>
                  <a:spcPct val="150000"/>
                </a:lnSpc>
                <a:defRPr/>
              </a:pPr>
              <a:r>
                <a:rPr lang="zh-CN" altLang="en-US" dirty="0">
                  <a:solidFill>
                    <a:schemeClr val="tx1">
                      <a:lumMod val="10000"/>
                    </a:schemeClr>
                  </a:solidFill>
                  <a:latin typeface="Calibri" panose="020F0502020204030204" pitchFamily="34" charset="0"/>
                </a:rPr>
                <a:t>作为采购员，我能够获得自己最近</a:t>
              </a:r>
              <a:r>
                <a:rPr lang="en-US" altLang="zh-CN" dirty="0">
                  <a:solidFill>
                    <a:schemeClr val="tx1">
                      <a:lumMod val="10000"/>
                    </a:schemeClr>
                  </a:solidFill>
                  <a:latin typeface="Calibri" panose="020F0502020204030204" pitchFamily="34" charset="0"/>
                </a:rPr>
                <a:t>5</a:t>
              </a:r>
              <a:r>
                <a:rPr lang="zh-CN" altLang="en-US" dirty="0">
                  <a:solidFill>
                    <a:schemeClr val="tx1">
                      <a:lumMod val="10000"/>
                    </a:schemeClr>
                  </a:solidFill>
                  <a:latin typeface="Calibri" panose="020F0502020204030204" pitchFamily="34" charset="0"/>
                </a:rPr>
                <a:t>次看到的资料，即使在不同的会话中，我也能通过链接返回。</a:t>
              </a:r>
              <a:endParaRPr lang="zh-CN" altLang="en-US" dirty="0">
                <a:solidFill>
                  <a:schemeClr val="tx1">
                    <a:lumMod val="10000"/>
                  </a:schemeClr>
                </a:solidFill>
              </a:endParaRPr>
            </a:p>
            <a:p>
              <a:pPr algn="just">
                <a:lnSpc>
                  <a:spcPct val="150000"/>
                </a:lnSpc>
                <a:defRPr/>
              </a:pPr>
              <a:r>
                <a:rPr lang="zh-CN" altLang="en-US" dirty="0">
                  <a:solidFill>
                    <a:schemeClr val="tx1">
                      <a:lumMod val="10000"/>
                    </a:schemeClr>
                  </a:solidFill>
                  <a:latin typeface="Calibri" panose="020F0502020204030204" pitchFamily="34" charset="0"/>
                </a:rPr>
                <a:t>估算：</a:t>
              </a:r>
              <a:r>
                <a:rPr lang="en-US" altLang="zh-CN" dirty="0">
                  <a:solidFill>
                    <a:schemeClr val="tx1">
                      <a:lumMod val="10000"/>
                    </a:schemeClr>
                  </a:solidFill>
                  <a:latin typeface="Calibri" panose="020F0502020204030204" pitchFamily="34" charset="0"/>
                </a:rPr>
                <a:t>2</a:t>
              </a:r>
              <a:r>
                <a:rPr lang="zh-CN" altLang="en-US" dirty="0">
                  <a:solidFill>
                    <a:schemeClr val="tx1">
                      <a:lumMod val="10000"/>
                    </a:schemeClr>
                  </a:solidFill>
                  <a:latin typeface="Calibri" panose="020F0502020204030204" pitchFamily="34" charset="0"/>
                </a:rPr>
                <a:t>天</a:t>
              </a:r>
              <a:endParaRPr lang="zh-CN" dirty="0">
                <a:solidFill>
                  <a:schemeClr val="tx1">
                    <a:lumMod val="10000"/>
                  </a:schemeClr>
                </a:solidFil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故事的优先级是怎样的？</a:t>
            </a:r>
          </a:p>
        </p:txBody>
      </p:sp>
      <p:sp>
        <p:nvSpPr>
          <p:cNvPr id="84995"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smtClean="0">
                <a:solidFill>
                  <a:srgbClr val="FF0000"/>
                </a:solidFill>
                <a:effectLst>
                  <a:outerShdw blurRad="38100" dist="38100" dir="2700000" algn="tl">
                    <a:srgbClr val="000000">
                      <a:alpha val="43137"/>
                    </a:srgbClr>
                  </a:outerShdw>
                </a:effectLst>
                <a:ea typeface="宋体" pitchFamily="2" charset="-122"/>
              </a:rPr>
              <a:t>讨论：请你们项目开发团队估算出每个用户故事的开发时间，然后让客户代表根据</a:t>
            </a:r>
            <a:r>
              <a:rPr lang="zh-CN" altLang="zh-CN" sz="2400" b="1" dirty="0" smtClean="0">
                <a:solidFill>
                  <a:srgbClr val="FF0000"/>
                </a:solidFill>
                <a:effectLst>
                  <a:outerShdw blurRad="38100" dist="38100" dir="2700000" algn="tl">
                    <a:srgbClr val="000000">
                      <a:alpha val="43137"/>
                    </a:srgbClr>
                  </a:outerShdw>
                </a:effectLst>
                <a:ea typeface="宋体" pitchFamily="2" charset="-122"/>
              </a:rPr>
              <a:t>莫斯科规则</a:t>
            </a:r>
            <a:r>
              <a:rPr lang="zh-CN" altLang="en-US" sz="2400" b="1" dirty="0" smtClean="0">
                <a:solidFill>
                  <a:srgbClr val="FF0000"/>
                </a:solidFill>
                <a:effectLst>
                  <a:outerShdw blurRad="38100" dist="38100" dir="2700000" algn="tl">
                    <a:srgbClr val="000000">
                      <a:alpha val="43137"/>
                    </a:srgbClr>
                  </a:outerShdw>
                </a:effectLst>
                <a:ea typeface="宋体" pitchFamily="2" charset="-122"/>
              </a:rPr>
              <a:t>给用户故事分一下优先级。</a:t>
            </a:r>
            <a:endParaRPr lang="en-US" altLang="zh-CN" sz="2400" b="1" dirty="0" smtClean="0">
              <a:solidFill>
                <a:srgbClr val="FF0000"/>
              </a:solidFill>
              <a:effectLst>
                <a:outerShdw blurRad="38100" dist="38100" dir="2700000" algn="tl">
                  <a:srgbClr val="000000">
                    <a:alpha val="43137"/>
                  </a:srgbClr>
                </a:outerShdw>
              </a:effectLst>
              <a:ea typeface="宋体" pitchFamily="2" charset="-122"/>
            </a:endParaRPr>
          </a:p>
        </p:txBody>
      </p:sp>
      <p:sp>
        <p:nvSpPr>
          <p:cNvPr id="8602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选择迭代长度</a:t>
            </a:r>
          </a:p>
        </p:txBody>
      </p:sp>
      <p:sp>
        <p:nvSpPr>
          <p:cNvPr id="46083"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开发人员和客户要一起选择适合的迭代长度</a:t>
            </a:r>
            <a:r>
              <a:rPr lang="zh-CN" altLang="en-US" sz="2200" b="1" dirty="0">
                <a:ea typeface="宋体" panose="02010600030101010101" pitchFamily="2" charset="-122"/>
              </a:rPr>
              <a:t>：</a:t>
            </a:r>
            <a:r>
              <a:rPr lang="zh-CN" altLang="zh-CN" sz="2200" b="1" dirty="0" smtClean="0">
                <a:solidFill>
                  <a:srgbClr val="FF0000"/>
                </a:solidFill>
                <a:ea typeface="宋体" panose="02010600030101010101" pitchFamily="2" charset="-122"/>
              </a:rPr>
              <a:t>一般为</a:t>
            </a:r>
            <a:r>
              <a:rPr lang="en-US" altLang="zh-CN" sz="2200" b="1" dirty="0" smtClean="0">
                <a:solidFill>
                  <a:srgbClr val="FF0000"/>
                </a:solidFill>
                <a:ea typeface="宋体" panose="02010600030101010101" pitchFamily="2" charset="-122"/>
              </a:rPr>
              <a:t>1</a:t>
            </a:r>
            <a:r>
              <a:rPr lang="zh-CN" altLang="zh-CN" sz="2200" b="1" dirty="0" smtClean="0">
                <a:solidFill>
                  <a:srgbClr val="FF0000"/>
                </a:solidFill>
                <a:ea typeface="宋体" panose="02010600030101010101" pitchFamily="2" charset="-122"/>
              </a:rPr>
              <a:t>至</a:t>
            </a:r>
            <a:r>
              <a:rPr lang="en-US" altLang="zh-CN" sz="2200" b="1" dirty="0" smtClean="0">
                <a:solidFill>
                  <a:srgbClr val="FF0000"/>
                </a:solidFill>
                <a:ea typeface="宋体" panose="02010600030101010101" pitchFamily="2" charset="-122"/>
              </a:rPr>
              <a:t>4</a:t>
            </a:r>
            <a:r>
              <a:rPr lang="zh-CN" altLang="zh-CN" sz="2200" b="1" dirty="0" smtClean="0">
                <a:solidFill>
                  <a:srgbClr val="FF0000"/>
                </a:solidFill>
                <a:ea typeface="宋体" panose="02010600030101010101" pitchFamily="2" charset="-122"/>
              </a:rPr>
              <a:t>周</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a typeface="宋体" panose="02010600030101010101" pitchFamily="2" charset="-122"/>
              </a:rPr>
              <a:t>短迭代的好处</a:t>
            </a:r>
            <a:r>
              <a:rPr lang="zh-CN" altLang="zh-CN" sz="2200" b="1" dirty="0" smtClean="0">
                <a:ea typeface="宋体" panose="02010600030101010101" pitchFamily="2" charset="-122"/>
              </a:rPr>
              <a:t>是允许项目较频繁地进行调整，项目进展更透明；但是，每轮迭代会有一些额外的开销。与短迭代相比，长迭代中出错的几率更大。</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在项目开发过程中，尽可能地</a:t>
            </a:r>
            <a:r>
              <a:rPr lang="zh-CN" altLang="zh-CN" sz="2200" b="1" dirty="0" smtClean="0">
                <a:solidFill>
                  <a:srgbClr val="FF0000"/>
                </a:solidFill>
                <a:ea typeface="宋体" panose="02010600030101010101" pitchFamily="2" charset="-122"/>
              </a:rPr>
              <a:t>保持固定的迭代长度</a:t>
            </a:r>
            <a:r>
              <a:rPr lang="zh-CN" altLang="zh-CN" sz="2200" b="1" dirty="0" smtClean="0">
                <a:ea typeface="宋体" panose="02010600030101010101" pitchFamily="2" charset="-122"/>
              </a:rPr>
              <a:t>，有利于团队的开发速度。当然也有需要变更迭代长度的时候</a:t>
            </a:r>
            <a:r>
              <a:rPr lang="zh-CN" altLang="en-US" sz="2200" b="1" dirty="0" smtClean="0">
                <a:ea typeface="宋体" panose="02010600030101010101" pitchFamily="2" charset="-122"/>
              </a:rPr>
              <a:t>。</a:t>
            </a:r>
            <a:endParaRPr lang="en-US" altLang="zh-CN" sz="2200" b="1" dirty="0" smtClean="0">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例如，团队本来以</a:t>
            </a:r>
            <a:r>
              <a:rPr lang="en-US" altLang="zh-CN" sz="2000" b="1" dirty="0" smtClean="0">
                <a:ea typeface="宋体" panose="02010600030101010101" pitchFamily="2" charset="-122"/>
              </a:rPr>
              <a:t>3</a:t>
            </a:r>
            <a:r>
              <a:rPr lang="zh-CN" altLang="zh-CN" sz="2000" b="1" dirty="0" smtClean="0">
                <a:ea typeface="宋体" panose="02010600030101010101" pitchFamily="2" charset="-122"/>
              </a:rPr>
              <a:t>周作为一轮迭代，若要求他们为</a:t>
            </a:r>
            <a:r>
              <a:rPr lang="en-US" altLang="zh-CN" sz="2000" b="1" dirty="0" smtClean="0">
                <a:ea typeface="宋体" panose="02010600030101010101" pitchFamily="2" charset="-122"/>
              </a:rPr>
              <a:t>8</a:t>
            </a:r>
            <a:r>
              <a:rPr lang="zh-CN" altLang="zh-CN" sz="2000" b="1" dirty="0" smtClean="0">
                <a:ea typeface="宋体" panose="02010600030101010101" pitchFamily="2" charset="-122"/>
              </a:rPr>
              <a:t>周后的重要行业展览准备下一个版本时，他们可以做两个</a:t>
            </a:r>
            <a:r>
              <a:rPr lang="en-US" altLang="zh-CN" sz="2000" b="1" dirty="0" smtClean="0">
                <a:ea typeface="宋体" panose="02010600030101010101" pitchFamily="2" charset="-122"/>
              </a:rPr>
              <a:t>3</a:t>
            </a:r>
            <a:r>
              <a:rPr lang="zh-CN" altLang="zh-CN" sz="2000" b="1" dirty="0" smtClean="0">
                <a:ea typeface="宋体" panose="02010600030101010101" pitchFamily="2" charset="-122"/>
              </a:rPr>
              <a:t>周的迭代，最后一轮缩短为</a:t>
            </a:r>
            <a:r>
              <a:rPr lang="en-US" altLang="zh-CN" sz="2000" b="1" dirty="0" smtClean="0">
                <a:ea typeface="宋体" panose="02010600030101010101" pitchFamily="2" charset="-122"/>
              </a:rPr>
              <a:t>2</a:t>
            </a:r>
            <a:r>
              <a:rPr lang="zh-CN" altLang="zh-CN" sz="2000" b="1" dirty="0" smtClean="0">
                <a:ea typeface="宋体" panose="02010600030101010101" pitchFamily="2" charset="-122"/>
              </a:rPr>
              <a:t>周的迭代。</a:t>
            </a: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选择迭代长度</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使用</a:t>
            </a:r>
            <a:r>
              <a:rPr lang="zh-CN" altLang="zh-CN" sz="2200" b="1" dirty="0" smtClean="0">
                <a:solidFill>
                  <a:srgbClr val="FF0000"/>
                </a:solidFill>
                <a:ea typeface="宋体" panose="02010600030101010101" pitchFamily="2" charset="-122"/>
              </a:rPr>
              <a:t>速率</a:t>
            </a:r>
            <a:r>
              <a:rPr lang="zh-CN" altLang="en-US" sz="2200" b="1" dirty="0" smtClean="0">
                <a:ea typeface="宋体" panose="02010600030101010101" pitchFamily="2" charset="-122"/>
              </a:rPr>
              <a:t>可将</a:t>
            </a:r>
            <a:r>
              <a:rPr lang="zh-CN" altLang="zh-CN" sz="2200" b="1" dirty="0" smtClean="0">
                <a:ea typeface="宋体" panose="02010600030101010101" pitchFamily="2" charset="-122"/>
              </a:rPr>
              <a:t>故事</a:t>
            </a:r>
            <a:r>
              <a:rPr lang="zh-CN" altLang="zh-CN" sz="2200" b="1" dirty="0">
                <a:ea typeface="宋体" panose="02010600030101010101" pitchFamily="2" charset="-122"/>
              </a:rPr>
              <a:t>点转换成预计的</a:t>
            </a:r>
            <a:r>
              <a:rPr lang="zh-CN" altLang="zh-CN" sz="2200" b="1" dirty="0" smtClean="0">
                <a:ea typeface="宋体" panose="02010600030101010101" pitchFamily="2" charset="-122"/>
              </a:rPr>
              <a:t>工期</a:t>
            </a:r>
            <a:endParaRPr lang="en-US" altLang="zh-CN" sz="2200" b="1" dirty="0">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ea typeface="宋体" panose="02010600030101010101" pitchFamily="2" charset="-122"/>
              </a:rPr>
              <a:t>例如</a:t>
            </a:r>
            <a:r>
              <a:rPr lang="zh-CN" altLang="zh-CN" sz="2200" b="1" dirty="0">
                <a:ea typeface="宋体" panose="02010600030101010101" pitchFamily="2" charset="-122"/>
              </a:rPr>
              <a:t>，假设项目中所有故事的估算值为</a:t>
            </a:r>
            <a:r>
              <a:rPr lang="en-US" altLang="zh-CN" sz="2200" b="1" dirty="0">
                <a:ea typeface="宋体" panose="02010600030101010101" pitchFamily="2" charset="-122"/>
              </a:rPr>
              <a:t>100</a:t>
            </a:r>
            <a:r>
              <a:rPr lang="zh-CN" altLang="zh-CN" sz="2200" b="1" dirty="0">
                <a:ea typeface="宋体" panose="02010600030101010101" pitchFamily="2" charset="-122"/>
              </a:rPr>
              <a:t>个故事点，如果速率是</a:t>
            </a:r>
            <a:r>
              <a:rPr lang="en-US" altLang="zh-CN" sz="2200" b="1" dirty="0">
                <a:ea typeface="宋体" panose="02010600030101010101" pitchFamily="2" charset="-122"/>
              </a:rPr>
              <a:t>20</a:t>
            </a:r>
            <a:r>
              <a:rPr lang="zh-CN" altLang="zh-CN" sz="2200" b="1" dirty="0">
                <a:ea typeface="宋体" panose="02010600030101010101" pitchFamily="2" charset="-122"/>
              </a:rPr>
              <a:t>，团队就可以估算出项目需要</a:t>
            </a:r>
            <a:r>
              <a:rPr lang="en-US" altLang="zh-CN" sz="2200" b="1" dirty="0">
                <a:ea typeface="宋体" panose="02010600030101010101" pitchFamily="2" charset="-122"/>
              </a:rPr>
              <a:t>100/20=5</a:t>
            </a:r>
            <a:r>
              <a:rPr lang="zh-CN" altLang="zh-CN" sz="2200" b="1" dirty="0">
                <a:ea typeface="宋体" panose="02010600030101010101" pitchFamily="2" charset="-122"/>
              </a:rPr>
              <a:t>轮迭代才能完成</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如何</a:t>
            </a:r>
            <a:r>
              <a:rPr lang="zh-CN" altLang="zh-CN" sz="2200" b="1" dirty="0">
                <a:ea typeface="宋体" panose="02010600030101010101" pitchFamily="2" charset="-122"/>
              </a:rPr>
              <a:t>获得速率呢？获得初始速率的方法通常有以下三种。</a:t>
            </a:r>
          </a:p>
          <a:p>
            <a:pPr marL="808038" indent="-366713">
              <a:lnSpc>
                <a:spcPct val="150000"/>
              </a:lnSpc>
              <a:buSzPct val="70000"/>
              <a:buFont typeface="Wingdings" panose="05000000000000000000" pitchFamily="2" charset="2"/>
              <a:buChar char="ü"/>
              <a:defRPr/>
            </a:pPr>
            <a:r>
              <a:rPr lang="zh-CN" altLang="zh-CN" sz="2000" b="1" dirty="0">
                <a:ea typeface="宋体" panose="02010600030101010101" pitchFamily="2" charset="-122"/>
              </a:rPr>
              <a:t>使用历史</a:t>
            </a:r>
            <a:r>
              <a:rPr lang="zh-CN" altLang="zh-CN" sz="2000" b="1" dirty="0" smtClean="0">
                <a:ea typeface="宋体" panose="02010600030101010101" pitchFamily="2" charset="-122"/>
              </a:rPr>
              <a:t>值</a:t>
            </a:r>
            <a:r>
              <a:rPr lang="zh-CN" altLang="en-US" sz="2000" b="1" dirty="0" smtClean="0">
                <a:ea typeface="宋体" panose="02010600030101010101" pitchFamily="2" charset="-122"/>
              </a:rPr>
              <a:t>（</a:t>
            </a:r>
            <a:r>
              <a:rPr lang="zh-CN" altLang="zh-CN" sz="2000" b="1" dirty="0" smtClean="0">
                <a:ea typeface="宋体" panose="02010600030101010101" pitchFamily="2" charset="-122"/>
              </a:rPr>
              <a:t>适合于</a:t>
            </a:r>
            <a:r>
              <a:rPr lang="zh-CN" altLang="zh-CN" sz="2000" b="1" dirty="0">
                <a:ea typeface="宋体" panose="02010600030101010101" pitchFamily="2" charset="-122"/>
              </a:rPr>
              <a:t>团队人员没有变化且刚做过类似的</a:t>
            </a:r>
            <a:r>
              <a:rPr lang="zh-CN" altLang="zh-CN" sz="2000" b="1" dirty="0" smtClean="0">
                <a:ea typeface="宋体" panose="02010600030101010101" pitchFamily="2" charset="-122"/>
              </a:rPr>
              <a:t>项目</a:t>
            </a:r>
            <a:r>
              <a:rPr lang="en-US" altLang="zh-CN" sz="2000" b="1" dirty="0" smtClean="0">
                <a:ea typeface="宋体" panose="02010600030101010101" pitchFamily="2" charset="-122"/>
              </a:rPr>
              <a:t> ----</a:t>
            </a:r>
            <a:r>
              <a:rPr lang="zh-CN" altLang="zh-CN" sz="2000" b="1" dirty="0" smtClean="0">
                <a:ea typeface="宋体" panose="02010600030101010101" pitchFamily="2" charset="-122"/>
              </a:rPr>
              <a:t>这种</a:t>
            </a:r>
            <a:r>
              <a:rPr lang="zh-CN" altLang="zh-CN" sz="2000" b="1" dirty="0">
                <a:ea typeface="宋体" panose="02010600030101010101" pitchFamily="2" charset="-122"/>
              </a:rPr>
              <a:t>情况非常</a:t>
            </a:r>
            <a:r>
              <a:rPr lang="zh-CN" altLang="zh-CN" sz="2000" b="1" dirty="0" smtClean="0">
                <a:ea typeface="宋体" panose="02010600030101010101" pitchFamily="2" charset="-122"/>
              </a:rPr>
              <a:t>少见</a:t>
            </a:r>
            <a:r>
              <a:rPr lang="zh-CN" altLang="en-US" sz="2000" b="1" dirty="0" smtClean="0">
                <a:ea typeface="宋体" panose="02010600030101010101" pitchFamily="2" charset="-122"/>
              </a:rPr>
              <a:t>）</a:t>
            </a:r>
            <a:endParaRPr lang="zh-CN" altLang="zh-CN" sz="2000" b="1" dirty="0">
              <a:ea typeface="宋体" panose="02010600030101010101" pitchFamily="2" charset="-122"/>
            </a:endParaRPr>
          </a:p>
          <a:p>
            <a:pPr marL="808038" indent="-366713">
              <a:lnSpc>
                <a:spcPct val="150000"/>
              </a:lnSpc>
              <a:buSzPct val="70000"/>
              <a:buFont typeface="Wingdings" panose="05000000000000000000" pitchFamily="2" charset="2"/>
              <a:buChar char="ü"/>
              <a:defRPr/>
            </a:pPr>
            <a:r>
              <a:rPr lang="zh-CN" altLang="zh-CN" sz="2000" b="1" dirty="0">
                <a:ea typeface="宋体" panose="02010600030101010101" pitchFamily="2" charset="-122"/>
              </a:rPr>
              <a:t>执行第一轮迭代，后面使用第一轮迭代的</a:t>
            </a:r>
            <a:r>
              <a:rPr lang="zh-CN" altLang="zh-CN" sz="2000" b="1" dirty="0" smtClean="0">
                <a:ea typeface="宋体" panose="02010600030101010101" pitchFamily="2" charset="-122"/>
              </a:rPr>
              <a:t>速率</a:t>
            </a:r>
            <a:r>
              <a:rPr lang="zh-CN" altLang="en-US" sz="2000" b="1" dirty="0" smtClean="0">
                <a:ea typeface="宋体" panose="02010600030101010101" pitchFamily="2" charset="-122"/>
              </a:rPr>
              <a:t>（适合</a:t>
            </a:r>
            <a:r>
              <a:rPr lang="zh-CN" altLang="zh-CN" sz="2000" b="1" dirty="0" smtClean="0">
                <a:ea typeface="宋体" panose="02010600030101010101" pitchFamily="2" charset="-122"/>
              </a:rPr>
              <a:t>开发</a:t>
            </a:r>
            <a:r>
              <a:rPr lang="zh-CN" altLang="zh-CN" sz="2000" b="1" dirty="0">
                <a:ea typeface="宋体" panose="02010600030101010101" pitchFamily="2" charset="-122"/>
              </a:rPr>
              <a:t>成本</a:t>
            </a:r>
            <a:r>
              <a:rPr lang="zh-CN" altLang="zh-CN" sz="2000" b="1" dirty="0" smtClean="0">
                <a:ea typeface="宋体" panose="02010600030101010101" pitchFamily="2" charset="-122"/>
              </a:rPr>
              <a:t>较低</a:t>
            </a:r>
            <a:r>
              <a:rPr lang="zh-CN" altLang="en-US" sz="2000" b="1" dirty="0" smtClean="0">
                <a:ea typeface="宋体" panose="02010600030101010101" pitchFamily="2" charset="-122"/>
              </a:rPr>
              <a:t>的项目）</a:t>
            </a:r>
            <a:endParaRPr lang="zh-CN" altLang="zh-CN" sz="2000" b="1" dirty="0">
              <a:ea typeface="宋体" panose="02010600030101010101" pitchFamily="2" charset="-122"/>
            </a:endParaRPr>
          </a:p>
          <a:p>
            <a:pPr marL="808038" indent="-366713">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猜测</a:t>
            </a:r>
            <a:r>
              <a:rPr lang="en-US" altLang="zh-CN" sz="2000" b="1" dirty="0" smtClean="0">
                <a:ea typeface="宋体" panose="02010600030101010101" pitchFamily="2" charset="-122"/>
              </a:rPr>
              <a:t> </a:t>
            </a:r>
            <a:r>
              <a:rPr lang="zh-CN" altLang="en-US" sz="2000" b="1" dirty="0" smtClean="0">
                <a:ea typeface="宋体" panose="02010600030101010101" pitchFamily="2" charset="-122"/>
              </a:rPr>
              <a:t>（适合</a:t>
            </a:r>
            <a:r>
              <a:rPr lang="zh-CN" altLang="zh-CN" sz="2000" b="1" dirty="0">
                <a:ea typeface="宋体" panose="02010600030101010101" pitchFamily="2" charset="-122"/>
              </a:rPr>
              <a:t>开发成本较高</a:t>
            </a:r>
            <a:r>
              <a:rPr lang="zh-CN" altLang="en-US" sz="2000" b="1" dirty="0" smtClean="0">
                <a:ea typeface="宋体" panose="02010600030101010101" pitchFamily="2" charset="-122"/>
              </a:rPr>
              <a:t>）</a:t>
            </a:r>
            <a:endParaRPr lang="zh-CN" altLang="zh-CN" sz="2000" b="1" dirty="0">
              <a:ea typeface="宋体" panose="02010600030101010101" pitchFamily="2" charset="-122"/>
            </a:endParaRPr>
          </a:p>
        </p:txBody>
      </p:sp>
      <p:sp>
        <p:nvSpPr>
          <p:cNvPr id="8806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fade">
                                      <p:cBhvr>
                                        <p:cTn id="11" dur="500"/>
                                        <p:tgtEl>
                                          <p:spTgt spid="2969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fade">
                                      <p:cBhvr>
                                        <p:cTn id="16" dur="500"/>
                                        <p:tgtEl>
                                          <p:spTgt spid="29699">
                                            <p:txEl>
                                              <p:pRg st="2" end="2"/>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fade">
                                      <p:cBhvr>
                                        <p:cTn id="20" dur="500"/>
                                        <p:tgtEl>
                                          <p:spTgt spid="29699">
                                            <p:txEl>
                                              <p:pRg st="3" end="3"/>
                                            </p:txEl>
                                          </p:spTgt>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9699">
                                            <p:txEl>
                                              <p:pRg st="4" end="4"/>
                                            </p:txEl>
                                          </p:spTgt>
                                        </p:tgtEl>
                                        <p:attrNameLst>
                                          <p:attrName>style.visibility</p:attrName>
                                        </p:attrNameLst>
                                      </p:cBhvr>
                                      <p:to>
                                        <p:strVal val="visible"/>
                                      </p:to>
                                    </p:set>
                                    <p:animEffect transition="in" filter="fade">
                                      <p:cBhvr>
                                        <p:cTn id="24" dur="500"/>
                                        <p:tgtEl>
                                          <p:spTgt spid="29699">
                                            <p:txEl>
                                              <p:pRg st="4" end="4"/>
                                            </p:txEl>
                                          </p:spTgt>
                                        </p:tgtEl>
                                      </p:cBhvr>
                                    </p:animEffec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9699">
                                            <p:txEl>
                                              <p:pRg st="5" end="5"/>
                                            </p:txEl>
                                          </p:spTgt>
                                        </p:tgtEl>
                                        <p:attrNameLst>
                                          <p:attrName>style.visibility</p:attrName>
                                        </p:attrNameLst>
                                      </p:cBhvr>
                                      <p:to>
                                        <p:strVal val="visible"/>
                                      </p:to>
                                    </p:set>
                                    <p:animEffect transition="in" filter="fade">
                                      <p:cBhvr>
                                        <p:cTn id="28"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用户故事基本概念</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故事利用</a:t>
            </a:r>
            <a:r>
              <a:rPr lang="zh-CN" altLang="zh-CN" sz="2200" b="1" dirty="0">
                <a:solidFill>
                  <a:srgbClr val="FF0000"/>
                </a:solidFill>
                <a:latin typeface="宋体" panose="02010600030101010101" pitchFamily="2" charset="-122"/>
                <a:ea typeface="宋体" panose="02010600030101010101" pitchFamily="2" charset="-122"/>
              </a:rPr>
              <a:t>索引卡</a:t>
            </a:r>
            <a:r>
              <a:rPr lang="zh-CN" altLang="zh-CN" sz="2200" b="1" dirty="0">
                <a:latin typeface="宋体" panose="02010600030101010101" pitchFamily="2" charset="-122"/>
                <a:ea typeface="宋体" panose="02010600030101010101" pitchFamily="2" charset="-122"/>
              </a:rPr>
              <a:t>或</a:t>
            </a:r>
            <a:r>
              <a:rPr lang="zh-CN" altLang="zh-CN" sz="2200" b="1" dirty="0">
                <a:solidFill>
                  <a:srgbClr val="FF0000"/>
                </a:solidFill>
                <a:latin typeface="宋体" panose="02010600030101010101" pitchFamily="2" charset="-122"/>
                <a:ea typeface="宋体" panose="02010600030101010101" pitchFamily="2" charset="-122"/>
              </a:rPr>
              <a:t>在线工具</a:t>
            </a:r>
            <a:r>
              <a:rPr lang="zh-CN" altLang="zh-CN" sz="2200" b="1" dirty="0">
                <a:latin typeface="宋体" panose="02010600030101010101" pitchFamily="2" charset="-122"/>
                <a:ea typeface="宋体" panose="02010600030101010101" pitchFamily="2" charset="-122"/>
              </a:rPr>
              <a:t>记录对一个功能的简短陈述</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最</a:t>
            </a:r>
            <a:r>
              <a:rPr lang="zh-CN" altLang="zh-CN" sz="2200" b="1" dirty="0">
                <a:latin typeface="宋体" panose="02010600030101010101" pitchFamily="2" charset="-122"/>
                <a:ea typeface="宋体" panose="02010600030101010101" pitchFamily="2" charset="-122"/>
              </a:rPr>
              <a:t>简单的未完成订单可能只是一个用户需要系统所做事情的列表，例如</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98525" indent="-449263" eaLnBrk="1" hangingPunct="1">
              <a:lnSpc>
                <a:spcPct val="150000"/>
              </a:lnSpc>
              <a:buSzPct val="70000"/>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登录</a:t>
            </a:r>
            <a:r>
              <a:rPr lang="zh-CN" altLang="zh-CN" sz="1800" b="1" dirty="0">
                <a:latin typeface="宋体" panose="02010600030101010101" pitchFamily="2" charset="-122"/>
                <a:ea typeface="宋体" panose="02010600030101010101" pitchFamily="2" charset="-122"/>
              </a:rPr>
              <a:t>到网上书店</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98525" indent="-449263" eaLnBrk="1" hangingPunct="1">
              <a:lnSpc>
                <a:spcPct val="150000"/>
              </a:lnSpc>
              <a:buSzPct val="70000"/>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查看</a:t>
            </a:r>
            <a:r>
              <a:rPr lang="zh-CN" altLang="zh-CN" sz="1800" b="1" dirty="0">
                <a:latin typeface="宋体" panose="02010600030101010101" pitchFamily="2" charset="-122"/>
                <a:ea typeface="宋体" panose="02010600030101010101" pitchFamily="2" charset="-122"/>
              </a:rPr>
              <a:t>我的购物车</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98525" indent="-449263" eaLnBrk="1" hangingPunct="1">
              <a:lnSpc>
                <a:spcPct val="150000"/>
              </a:lnSpc>
              <a:buSzPct val="70000"/>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查看</a:t>
            </a:r>
            <a:r>
              <a:rPr lang="zh-CN" altLang="zh-CN" sz="1800" b="1" dirty="0">
                <a:latin typeface="宋体" panose="02010600030101010101" pitchFamily="2" charset="-122"/>
                <a:ea typeface="宋体" panose="02010600030101010101" pitchFamily="2" charset="-122"/>
              </a:rPr>
              <a:t>我的订单状态</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98525" indent="-449263" eaLnBrk="1" hangingPunct="1">
              <a:lnSpc>
                <a:spcPct val="150000"/>
              </a:lnSpc>
              <a:buSzPct val="70000"/>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与</a:t>
            </a:r>
            <a:r>
              <a:rPr lang="zh-CN" altLang="zh-CN" sz="1800" b="1" dirty="0">
                <a:latin typeface="宋体" panose="02010600030101010101" pitchFamily="2" charset="-122"/>
                <a:ea typeface="宋体" panose="02010600030101010101" pitchFamily="2" charset="-122"/>
              </a:rPr>
              <a:t>客服联系</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98525" indent="-449263" eaLnBrk="1" hangingPunct="1">
              <a:lnSpc>
                <a:spcPct val="150000"/>
              </a:lnSpc>
              <a:buSzPct val="70000"/>
              <a:buFont typeface="Wingdings" panose="05000000000000000000" pitchFamily="2" charset="2"/>
              <a:buChar char="ü"/>
              <a:defRPr/>
            </a:pPr>
            <a:r>
              <a:rPr lang="zh-CN" altLang="zh-CN" sz="1800" b="1" dirty="0" smtClean="0">
                <a:latin typeface="宋体" panose="02010600030101010101" pitchFamily="2" charset="-122"/>
                <a:ea typeface="宋体" panose="02010600030101010101" pitchFamily="2" charset="-122"/>
              </a:rPr>
              <a:t>取消</a:t>
            </a:r>
            <a:r>
              <a:rPr lang="zh-CN" altLang="zh-CN" sz="1800" b="1" dirty="0">
                <a:latin typeface="宋体" panose="02010600030101010101" pitchFamily="2" charset="-122"/>
                <a:ea typeface="宋体" panose="02010600030101010101" pitchFamily="2" charset="-122"/>
              </a:rPr>
              <a:t>我的订单</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故事的简短描述中</a:t>
            </a:r>
            <a:r>
              <a:rPr lang="zh-CN" altLang="zh-CN" sz="2200" b="1" dirty="0">
                <a:solidFill>
                  <a:srgbClr val="FF0000"/>
                </a:solidFill>
                <a:latin typeface="宋体" panose="02010600030101010101" pitchFamily="2" charset="-122"/>
                <a:ea typeface="宋体" panose="02010600030101010101" pitchFamily="2" charset="-122"/>
              </a:rPr>
              <a:t>不会出现系统行为的细节</a:t>
            </a:r>
            <a:r>
              <a:rPr lang="zh-CN" altLang="zh-CN" sz="2200" b="1" dirty="0" smtClean="0">
                <a:latin typeface="宋体" panose="02010600030101010101" pitchFamily="2" charset="-122"/>
                <a:ea typeface="宋体" panose="02010600030101010101" pitchFamily="2" charset="-122"/>
              </a:rPr>
              <a:t>，要</a:t>
            </a:r>
            <a:r>
              <a:rPr lang="zh-CN" altLang="zh-CN" sz="2200" b="1" dirty="0">
                <a:latin typeface="宋体" panose="02010600030101010101" pitchFamily="2" charset="-122"/>
                <a:ea typeface="宋体" panose="02010600030101010101" pitchFamily="2" charset="-122"/>
              </a:rPr>
              <a:t>想实现用户需要的功能，</a:t>
            </a:r>
            <a:r>
              <a:rPr lang="zh-CN" altLang="zh-CN" sz="2200" b="1" dirty="0">
                <a:solidFill>
                  <a:srgbClr val="FF0000"/>
                </a:solidFill>
                <a:latin typeface="宋体" panose="02010600030101010101" pitchFamily="2" charset="-122"/>
                <a:ea typeface="宋体" panose="02010600030101010101" pitchFamily="2" charset="-122"/>
              </a:rPr>
              <a:t>还应该有更详细的细节和验收标准</a:t>
            </a:r>
            <a:r>
              <a:rPr lang="zh-CN" altLang="zh-CN" sz="2200" b="1"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选择迭代长度</a:t>
            </a:r>
          </a:p>
        </p:txBody>
      </p:sp>
      <p:sp>
        <p:nvSpPr>
          <p:cNvPr id="49155"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在迭代过程中，团队</a:t>
            </a:r>
            <a:r>
              <a:rPr lang="zh-CN" altLang="en-US" sz="2200" b="1" dirty="0" smtClean="0">
                <a:ea typeface="宋体" panose="02010600030101010101" pitchFamily="2" charset="-122"/>
              </a:rPr>
              <a:t>不</a:t>
            </a:r>
            <a:r>
              <a:rPr lang="zh-CN" altLang="zh-CN" sz="2200" b="1" dirty="0" smtClean="0">
                <a:ea typeface="宋体" panose="02010600030101010101" pitchFamily="2" charset="-122"/>
              </a:rPr>
              <a:t>可避免地会受到各种干扰，例如，团队成员需要花时间回复电子邮件、参加会议、接打电话等。所以，</a:t>
            </a:r>
            <a:r>
              <a:rPr lang="zh-CN" altLang="zh-CN" sz="2200" b="1" dirty="0" smtClean="0">
                <a:solidFill>
                  <a:srgbClr val="FF0000"/>
                </a:solidFill>
                <a:ea typeface="宋体" panose="02010600030101010101" pitchFamily="2" charset="-122"/>
              </a:rPr>
              <a:t>实际工作日会与理想工作日有所不同</a:t>
            </a:r>
            <a:r>
              <a:rPr lang="zh-CN" altLang="zh-CN" sz="2200" b="1" dirty="0" smtClean="0">
                <a:ea typeface="宋体" panose="02010600030101010101" pitchFamily="2" charset="-122"/>
              </a:rPr>
              <a:t>。</a:t>
            </a:r>
            <a:endParaRPr lang="en-US" altLang="zh-CN" sz="2200" b="1" dirty="0" smtClean="0">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例如，一个由</a:t>
            </a:r>
            <a:r>
              <a:rPr lang="en-US" altLang="zh-CN" sz="2000" b="1" dirty="0" smtClean="0">
                <a:ea typeface="宋体" panose="02010600030101010101" pitchFamily="2" charset="-122"/>
              </a:rPr>
              <a:t>5</a:t>
            </a:r>
            <a:r>
              <a:rPr lang="zh-CN" altLang="zh-CN" sz="2000" b="1" dirty="0" smtClean="0">
                <a:ea typeface="宋体" panose="02010600030101010101" pitchFamily="2" charset="-122"/>
              </a:rPr>
              <a:t>人组成的开发团队，采用的迭代长度为</a:t>
            </a:r>
            <a:r>
              <a:rPr lang="en-US" altLang="zh-CN" sz="2000" b="1" dirty="0" smtClean="0">
                <a:ea typeface="宋体" panose="02010600030101010101" pitchFamily="2" charset="-122"/>
              </a:rPr>
              <a:t>2</a:t>
            </a:r>
            <a:r>
              <a:rPr lang="zh-CN" altLang="zh-CN" sz="2000" b="1" dirty="0" smtClean="0">
                <a:ea typeface="宋体" panose="02010600030101010101" pitchFamily="2" charset="-122"/>
              </a:rPr>
              <a:t>周（</a:t>
            </a:r>
            <a:r>
              <a:rPr lang="en-US" altLang="zh-CN" sz="2000" b="1" dirty="0" smtClean="0">
                <a:ea typeface="宋体" panose="02010600030101010101" pitchFamily="2" charset="-122"/>
              </a:rPr>
              <a:t>10</a:t>
            </a:r>
            <a:r>
              <a:rPr lang="zh-CN" altLang="zh-CN" sz="2000" b="1" dirty="0" smtClean="0">
                <a:ea typeface="宋体" panose="02010600030101010101" pitchFamily="2" charset="-122"/>
              </a:rPr>
              <a:t>个工作日），每轮迭代有</a:t>
            </a:r>
            <a:r>
              <a:rPr lang="en-US" altLang="zh-CN" sz="2000" b="1" dirty="0" smtClean="0">
                <a:ea typeface="宋体" panose="02010600030101010101" pitchFamily="2" charset="-122"/>
              </a:rPr>
              <a:t>50</a:t>
            </a:r>
            <a:r>
              <a:rPr lang="zh-CN" altLang="zh-CN" sz="2000" b="1" dirty="0" smtClean="0">
                <a:ea typeface="宋体" panose="02010600030101010101" pitchFamily="2" charset="-122"/>
              </a:rPr>
              <a:t>个开发日，但团队可能会把速率估计为每轮迭代完成</a:t>
            </a:r>
            <a:r>
              <a:rPr lang="en-US" altLang="zh-CN" sz="2000" b="1" dirty="0" smtClean="0">
                <a:ea typeface="宋体" panose="02010600030101010101" pitchFamily="2" charset="-122"/>
              </a:rPr>
              <a:t>30</a:t>
            </a:r>
            <a:r>
              <a:rPr lang="zh-CN" altLang="zh-CN" sz="2000" b="1" dirty="0" smtClean="0">
                <a:ea typeface="宋体" panose="02010600030101010101" pitchFamily="2" charset="-122"/>
              </a:rPr>
              <a:t>～</a:t>
            </a:r>
            <a:r>
              <a:rPr lang="en-US" altLang="zh-CN" sz="2000" b="1" dirty="0" smtClean="0">
                <a:ea typeface="宋体" panose="02010600030101010101" pitchFamily="2" charset="-122"/>
              </a:rPr>
              <a:t>40</a:t>
            </a:r>
            <a:r>
              <a:rPr lang="zh-CN" altLang="zh-CN" sz="2000" b="1" dirty="0" smtClean="0">
                <a:ea typeface="宋体" panose="02010600030101010101" pitchFamily="2" charset="-122"/>
              </a:rPr>
              <a:t>个故事点。</a:t>
            </a:r>
            <a:endParaRPr lang="en-US" altLang="zh-CN" sz="20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团队可以通过估算完成一个理想工作日需要多少实际工作日来猜测初始速率。</a:t>
            </a:r>
          </a:p>
        </p:txBody>
      </p:sp>
      <p:sp>
        <p:nvSpPr>
          <p:cNvPr id="8909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将用户故事分解为任务</a:t>
            </a:r>
          </a:p>
        </p:txBody>
      </p:sp>
      <p:sp>
        <p:nvSpPr>
          <p:cNvPr id="54275"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ea typeface="宋体" panose="02010600030101010101" pitchFamily="2" charset="-122"/>
              </a:rPr>
              <a:t>将故事分解为更小的任务会更加符合项目的需要。</a:t>
            </a:r>
            <a:endParaRPr lang="en-US" altLang="zh-CN" sz="2000" b="1" dirty="0" smtClean="0">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solidFill>
                  <a:srgbClr val="FF0000"/>
                </a:solidFill>
                <a:ea typeface="宋体" panose="02010600030101010101" pitchFamily="2" charset="-122"/>
              </a:rPr>
              <a:t>有助于发现那些可能会被遗忘的任务。</a:t>
            </a:r>
            <a:r>
              <a:rPr lang="zh-CN" altLang="zh-CN" sz="2000" b="1" dirty="0" smtClean="0">
                <a:ea typeface="宋体" panose="02010600030101010101" pitchFamily="2" charset="-122"/>
              </a:rPr>
              <a:t>例如，某个开发人员可能会忽略</a:t>
            </a:r>
            <a:r>
              <a:rPr lang="en-US" altLang="zh-CN" sz="2000" b="1" dirty="0" smtClean="0">
                <a:ea typeface="宋体" panose="02010600030101010101" pitchFamily="2" charset="-122"/>
              </a:rPr>
              <a:t>“</a:t>
            </a:r>
            <a:r>
              <a:rPr lang="zh-CN" altLang="zh-CN" sz="2000" b="1" dirty="0" smtClean="0">
                <a:ea typeface="宋体" panose="02010600030101010101" pitchFamily="2" charset="-122"/>
              </a:rPr>
              <a:t>有新版本时需要更新安装程序</a:t>
            </a:r>
            <a:r>
              <a:rPr lang="en-US" altLang="zh-CN" sz="2000" b="1" dirty="0" smtClean="0">
                <a:ea typeface="宋体" panose="02010600030101010101" pitchFamily="2" charset="-122"/>
              </a:rPr>
              <a:t>”</a:t>
            </a:r>
            <a:r>
              <a:rPr lang="zh-CN" altLang="zh-CN" sz="2000" b="1" dirty="0" smtClean="0">
                <a:ea typeface="宋体" panose="02010600030101010101" pitchFamily="2" charset="-122"/>
              </a:rPr>
              <a:t>应该是故事的一部分，但所有人都忽略的可能性会很小。</a:t>
            </a:r>
            <a:endParaRPr lang="en-US" altLang="zh-CN" sz="2000" b="1" dirty="0" smtClean="0">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由于开发人员在某些特定技术上的专业性，也使工作划分加速了故事的完成。</a:t>
            </a:r>
          </a:p>
          <a:p>
            <a:pPr marL="457200" indent="-457200" eaLnBrk="1" hangingPunct="1">
              <a:lnSpc>
                <a:spcPct val="150000"/>
              </a:lnSpc>
              <a:buSzPct val="70000"/>
              <a:buFont typeface="Wingdings" panose="05000000000000000000" pitchFamily="2" charset="2"/>
              <a:buChar char="l"/>
              <a:defRPr/>
            </a:pPr>
            <a:endParaRPr lang="zh-CN" altLang="zh-CN" sz="2000" b="1" dirty="0" smtClean="0">
              <a:ea typeface="宋体" panose="02010600030101010101" pitchFamily="2" charset="-122"/>
            </a:endParaRPr>
          </a:p>
        </p:txBody>
      </p:sp>
      <p:sp>
        <p:nvSpPr>
          <p:cNvPr id="9421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将用户故事分解为任务</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假设</a:t>
            </a:r>
            <a:r>
              <a:rPr lang="zh-CN" altLang="zh-CN" sz="2200" b="1" dirty="0">
                <a:ea typeface="宋体" panose="02010600030101010101" pitchFamily="2" charset="-122"/>
              </a:rPr>
              <a:t>我们有一个故事</a:t>
            </a:r>
            <a:r>
              <a:rPr lang="en-US" altLang="zh-CN" sz="2200" b="1" dirty="0">
                <a:solidFill>
                  <a:srgbClr val="FF0000"/>
                </a:solidFill>
                <a:ea typeface="宋体" panose="02010600030101010101" pitchFamily="2" charset="-122"/>
              </a:rPr>
              <a:t>“</a:t>
            </a:r>
            <a:r>
              <a:rPr lang="zh-CN" altLang="zh-CN" sz="2200" b="1" dirty="0">
                <a:solidFill>
                  <a:srgbClr val="FF0000"/>
                </a:solidFill>
                <a:ea typeface="宋体" panose="02010600030101010101" pitchFamily="2" charset="-122"/>
              </a:rPr>
              <a:t>顾客可以根据不同的字段搜索图书</a:t>
            </a:r>
            <a:r>
              <a:rPr lang="en-US" altLang="zh-CN" sz="2200" b="1" dirty="0">
                <a:solidFill>
                  <a:srgbClr val="FF0000"/>
                </a:solidFill>
                <a:ea typeface="宋体" panose="02010600030101010101" pitchFamily="2" charset="-122"/>
              </a:rPr>
              <a:t>”</a:t>
            </a:r>
            <a:r>
              <a:rPr lang="zh-CN" altLang="zh-CN" sz="2200" b="1" dirty="0">
                <a:ea typeface="宋体" panose="02010600030101010101" pitchFamily="2" charset="-122"/>
              </a:rPr>
              <a:t>。该故事可能</a:t>
            </a:r>
            <a:r>
              <a:rPr lang="zh-CN" altLang="zh-CN" sz="2200" b="1" dirty="0">
                <a:solidFill>
                  <a:srgbClr val="FF0000"/>
                </a:solidFill>
                <a:ea typeface="宋体" panose="02010600030101010101" pitchFamily="2" charset="-122"/>
              </a:rPr>
              <a:t>分解出以下</a:t>
            </a:r>
            <a:r>
              <a:rPr lang="zh-CN" altLang="zh-CN" sz="2200" b="1" dirty="0" smtClean="0">
                <a:solidFill>
                  <a:srgbClr val="FF0000"/>
                </a:solidFill>
                <a:ea typeface="宋体" panose="02010600030101010101" pitchFamily="2" charset="-122"/>
              </a:rPr>
              <a:t>任务</a:t>
            </a:r>
            <a:r>
              <a:rPr lang="zh-CN" altLang="en-US" sz="2200" b="1" dirty="0" smtClean="0">
                <a:ea typeface="宋体" panose="02010600030101010101" pitchFamily="2" charset="-122"/>
              </a:rPr>
              <a:t>：</a:t>
            </a:r>
            <a:endParaRPr lang="zh-CN" altLang="zh-CN" sz="2200" b="1" dirty="0">
              <a:ea typeface="宋体" panose="02010600030101010101" pitchFamily="2" charset="-122"/>
            </a:endParaRP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实现基本搜索界面。</a:t>
            </a: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实现高级搜索界面。</a:t>
            </a: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实现搜索结果的界面。</a:t>
            </a: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为支持基本搜索编写调试查询数据库的</a:t>
            </a:r>
            <a:r>
              <a:rPr lang="en-US" altLang="zh-CN" sz="2200" b="1" dirty="0">
                <a:ea typeface="宋体" panose="02010600030101010101" pitchFamily="2" charset="-122"/>
              </a:rPr>
              <a:t>SQL</a:t>
            </a:r>
            <a:r>
              <a:rPr lang="zh-CN" altLang="zh-CN" sz="2200" b="1" dirty="0">
                <a:ea typeface="宋体" panose="02010600030101010101" pitchFamily="2" charset="-122"/>
              </a:rPr>
              <a:t>语句。</a:t>
            </a: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为支持高级搜索编写调试查询数据库的</a:t>
            </a:r>
            <a:r>
              <a:rPr lang="en-US" altLang="zh-CN" sz="2200" b="1" dirty="0">
                <a:ea typeface="宋体" panose="02010600030101010101" pitchFamily="2" charset="-122"/>
              </a:rPr>
              <a:t>SQL</a:t>
            </a:r>
            <a:r>
              <a:rPr lang="zh-CN" altLang="zh-CN" sz="2200" b="1" dirty="0">
                <a:ea typeface="宋体" panose="02010600030101010101" pitchFamily="2" charset="-122"/>
              </a:rPr>
              <a:t>语句。</a:t>
            </a:r>
          </a:p>
          <a:p>
            <a:pPr marL="715963" indent="-274638">
              <a:lnSpc>
                <a:spcPct val="150000"/>
              </a:lnSpc>
              <a:buSzPct val="70000"/>
              <a:buFont typeface="Wingdings" panose="05000000000000000000" pitchFamily="2" charset="2"/>
              <a:buChar char="n"/>
              <a:defRPr/>
            </a:pPr>
            <a:r>
              <a:rPr lang="zh-CN" altLang="zh-CN" sz="2200" b="1" dirty="0">
                <a:ea typeface="宋体" panose="02010600030101010101" pitchFamily="2" charset="-122"/>
              </a:rPr>
              <a:t>在帮助系统和用户指南中添加新功能的文档</a:t>
            </a:r>
            <a:r>
              <a:rPr lang="zh-CN" altLang="zh-CN" sz="2200" b="1" dirty="0" smtClean="0">
                <a:ea typeface="宋体" panose="02010600030101010101" pitchFamily="2" charset="-122"/>
              </a:rPr>
              <a:t>。</a:t>
            </a:r>
            <a:endParaRPr lang="zh-CN" altLang="zh-CN" sz="2200" b="1" dirty="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a:ea typeface="宋体" panose="02010600030101010101" pitchFamily="2" charset="-122"/>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将用户故事分解为任务</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ea typeface="宋体" panose="02010600030101010101" pitchFamily="2" charset="-122"/>
              </a:rPr>
              <a:t>从</a:t>
            </a:r>
            <a:r>
              <a:rPr lang="zh-CN" altLang="zh-CN" sz="2400" b="1" dirty="0">
                <a:ea typeface="宋体" panose="02010600030101010101" pitchFamily="2" charset="-122"/>
              </a:rPr>
              <a:t>故事分解任务时，通常遵循以下</a:t>
            </a:r>
            <a:r>
              <a:rPr lang="zh-CN" altLang="zh-CN" sz="2400" b="1" dirty="0" smtClean="0">
                <a:ea typeface="宋体" panose="02010600030101010101" pitchFamily="2" charset="-122"/>
              </a:rPr>
              <a:t>准则</a:t>
            </a:r>
            <a:r>
              <a:rPr lang="zh-CN" altLang="en-US" sz="2400" b="1" dirty="0" smtClean="0">
                <a:ea typeface="宋体" panose="02010600030101010101" pitchFamily="2" charset="-122"/>
              </a:rPr>
              <a:t>：</a:t>
            </a:r>
            <a:endParaRPr lang="en-US" altLang="zh-CN" sz="2400" b="1" dirty="0" smtClean="0">
              <a:ea typeface="宋体" panose="02010600030101010101" pitchFamily="2" charset="-122"/>
            </a:endParaRPr>
          </a:p>
          <a:p>
            <a:pPr marL="715963" indent="-274638"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若</a:t>
            </a:r>
            <a:r>
              <a:rPr lang="zh-CN" altLang="zh-CN" sz="2000" b="1" dirty="0">
                <a:ea typeface="宋体" panose="02010600030101010101" pitchFamily="2" charset="-122"/>
              </a:rPr>
              <a:t>故事的某个</a:t>
            </a:r>
            <a:r>
              <a:rPr lang="zh-CN" altLang="zh-CN" sz="2000" b="1" dirty="0" smtClean="0">
                <a:ea typeface="宋体" panose="02010600030101010101" pitchFamily="2" charset="-122"/>
              </a:rPr>
              <a:t>任务难于估算</a:t>
            </a:r>
            <a:r>
              <a:rPr lang="zh-CN" altLang="en-US" sz="2000" b="1" dirty="0" smtClean="0">
                <a:ea typeface="宋体" panose="02010600030101010101" pitchFamily="2" charset="-122"/>
              </a:rPr>
              <a:t>（比如数据支持的格式列表需要上级领导的批准）</a:t>
            </a:r>
            <a:r>
              <a:rPr lang="zh-CN" altLang="zh-CN" sz="2000" b="1" dirty="0" smtClean="0">
                <a:ea typeface="宋体" panose="02010600030101010101" pitchFamily="2" charset="-122"/>
              </a:rPr>
              <a:t>，</a:t>
            </a:r>
            <a:r>
              <a:rPr lang="zh-CN" altLang="zh-CN" sz="2000" b="1" dirty="0">
                <a:ea typeface="宋体" panose="02010600030101010101" pitchFamily="2" charset="-122"/>
              </a:rPr>
              <a:t>就把该任务</a:t>
            </a:r>
            <a:r>
              <a:rPr lang="zh-CN" altLang="zh-CN" sz="2000" b="1" dirty="0" smtClean="0">
                <a:ea typeface="宋体" panose="02010600030101010101" pitchFamily="2" charset="-122"/>
              </a:rPr>
              <a:t>从其它</a:t>
            </a:r>
            <a:r>
              <a:rPr lang="zh-CN" altLang="zh-CN" sz="2000" b="1" dirty="0">
                <a:ea typeface="宋体" panose="02010600030101010101" pitchFamily="2" charset="-122"/>
              </a:rPr>
              <a:t>任务中分离出来</a:t>
            </a:r>
            <a:r>
              <a:rPr lang="zh-CN" altLang="zh-CN" sz="2000" b="1" dirty="0" smtClean="0">
                <a:ea typeface="宋体" panose="02010600030101010101" pitchFamily="2" charset="-122"/>
              </a:rPr>
              <a:t>。</a:t>
            </a:r>
            <a:endParaRPr lang="en-US" altLang="zh-CN" sz="2000" b="1" dirty="0" smtClean="0">
              <a:ea typeface="宋体" panose="02010600030101010101" pitchFamily="2" charset="-122"/>
            </a:endParaRPr>
          </a:p>
          <a:p>
            <a:pPr marL="715963" indent="-274638"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通过</a:t>
            </a:r>
            <a:r>
              <a:rPr lang="zh-CN" altLang="zh-CN" sz="2000" b="1" dirty="0">
                <a:ea typeface="宋体" panose="02010600030101010101" pitchFamily="2" charset="-122"/>
              </a:rPr>
              <a:t>分解可以</a:t>
            </a:r>
            <a:r>
              <a:rPr lang="zh-CN" altLang="zh-CN" sz="2000" b="1" dirty="0">
                <a:solidFill>
                  <a:srgbClr val="FF0000"/>
                </a:solidFill>
                <a:ea typeface="宋体" panose="02010600030101010101" pitchFamily="2" charset="-122"/>
              </a:rPr>
              <a:t>让多个开发人员合作</a:t>
            </a:r>
            <a:r>
              <a:rPr lang="zh-CN" altLang="zh-CN" sz="2000" b="1" dirty="0">
                <a:ea typeface="宋体" panose="02010600030101010101" pitchFamily="2" charset="-122"/>
              </a:rPr>
              <a:t>完成同一个故事</a:t>
            </a:r>
            <a:r>
              <a:rPr lang="zh-CN" altLang="zh-CN" sz="2000" b="1" dirty="0" smtClean="0">
                <a:ea typeface="宋体" panose="02010600030101010101" pitchFamily="2" charset="-122"/>
              </a:rPr>
              <a:t>。</a:t>
            </a:r>
            <a:endParaRPr lang="en-US" altLang="zh-CN" sz="2000" b="1" dirty="0" smtClean="0">
              <a:ea typeface="宋体" panose="02010600030101010101" pitchFamily="2" charset="-122"/>
            </a:endParaRPr>
          </a:p>
          <a:p>
            <a:pPr marL="1066800" eaLnBrk="1" hangingPunct="1">
              <a:lnSpc>
                <a:spcPct val="150000"/>
              </a:lnSpc>
              <a:buSzPct val="70000"/>
              <a:buFont typeface="Wingdings" panose="05000000000000000000" pitchFamily="2" charset="2"/>
              <a:buChar char="ü"/>
              <a:defRPr/>
            </a:pPr>
            <a:r>
              <a:rPr lang="zh-CN" altLang="zh-CN" sz="2000" b="1" dirty="0" smtClean="0">
                <a:ea typeface="宋体" panose="02010600030101010101" pitchFamily="2" charset="-122"/>
              </a:rPr>
              <a:t>例如</a:t>
            </a:r>
            <a:r>
              <a:rPr lang="zh-CN" altLang="zh-CN" sz="2000" b="1" dirty="0">
                <a:ea typeface="宋体" panose="02010600030101010101" pitchFamily="2" charset="-122"/>
              </a:rPr>
              <a:t>，在上面故事的分解中，实现基本、高级搜索界面就是分开的任务</a:t>
            </a:r>
            <a:r>
              <a:rPr lang="zh-CN" altLang="zh-CN" sz="2000" b="1" dirty="0" smtClean="0">
                <a:ea typeface="宋体" panose="02010600030101010101" pitchFamily="2" charset="-122"/>
              </a:rPr>
              <a:t>。若</a:t>
            </a:r>
            <a:r>
              <a:rPr lang="zh-CN" altLang="zh-CN" sz="2000" b="1" dirty="0">
                <a:ea typeface="宋体" panose="02010600030101010101" pitchFamily="2" charset="-122"/>
              </a:rPr>
              <a:t>团队正在使用用户界面设计师或专门的界面设计小组，“实现基本的搜索界面</a:t>
            </a:r>
            <a:r>
              <a:rPr lang="en-US" altLang="zh-CN" sz="2000" b="1" dirty="0">
                <a:ea typeface="宋体" panose="02010600030101010101" pitchFamily="2" charset="-122"/>
              </a:rPr>
              <a:t>”</a:t>
            </a:r>
            <a:r>
              <a:rPr lang="zh-CN" altLang="zh-CN" sz="2000" b="1" dirty="0">
                <a:ea typeface="宋体" panose="02010600030101010101" pitchFamily="2" charset="-122"/>
              </a:rPr>
              <a:t>也可以分解为两个任务：</a:t>
            </a:r>
            <a:r>
              <a:rPr lang="en-US" altLang="zh-CN" sz="2000" b="1" dirty="0">
                <a:ea typeface="宋体" panose="02010600030101010101" pitchFamily="2" charset="-122"/>
              </a:rPr>
              <a:t>“</a:t>
            </a:r>
            <a:r>
              <a:rPr lang="zh-CN" altLang="zh-CN" sz="2000" b="1" dirty="0">
                <a:ea typeface="宋体" panose="02010600030101010101" pitchFamily="2" charset="-122"/>
              </a:rPr>
              <a:t>设计基本搜索界面的布局</a:t>
            </a:r>
            <a:r>
              <a:rPr lang="en-US" altLang="zh-CN" sz="2000" b="1" dirty="0">
                <a:ea typeface="宋体" panose="02010600030101010101" pitchFamily="2" charset="-122"/>
              </a:rPr>
              <a:t>”</a:t>
            </a:r>
            <a:r>
              <a:rPr lang="zh-CN" altLang="zh-CN" sz="2000" b="1" dirty="0">
                <a:ea typeface="宋体" panose="02010600030101010101" pitchFamily="2" charset="-122"/>
              </a:rPr>
              <a:t>和</a:t>
            </a:r>
            <a:r>
              <a:rPr lang="en-US" altLang="zh-CN" sz="2000" b="1" dirty="0">
                <a:ea typeface="宋体" panose="02010600030101010101" pitchFamily="2" charset="-122"/>
              </a:rPr>
              <a:t>“</a:t>
            </a:r>
            <a:r>
              <a:rPr lang="zh-CN" altLang="zh-CN" sz="2000" b="1" dirty="0">
                <a:ea typeface="宋体" panose="02010600030101010101" pitchFamily="2" charset="-122"/>
              </a:rPr>
              <a:t>实现基本搜索界面的代码</a:t>
            </a:r>
            <a:r>
              <a:rPr lang="en-US" altLang="zh-CN" sz="2000" b="1" dirty="0">
                <a:ea typeface="宋体" panose="02010600030101010101" pitchFamily="2" charset="-122"/>
              </a:rPr>
              <a:t>”</a:t>
            </a:r>
            <a:r>
              <a:rPr lang="zh-CN" altLang="zh-CN" sz="2000" b="1" dirty="0" smtClean="0">
                <a:ea typeface="宋体" panose="02010600030101010101" pitchFamily="2" charset="-122"/>
              </a:rPr>
              <a:t>。</a:t>
            </a:r>
            <a:endParaRPr lang="en-US" altLang="zh-CN" sz="2000" b="1" dirty="0" smtClean="0">
              <a:ea typeface="宋体" panose="02010600030101010101" pitchFamily="2" charset="-122"/>
            </a:endParaRPr>
          </a:p>
          <a:p>
            <a:pPr marL="715963" indent="-274638" eaLnBrk="1" hangingPunct="1">
              <a:lnSpc>
                <a:spcPct val="150000"/>
              </a:lnSpc>
              <a:buSzPct val="70000"/>
              <a:buFont typeface="Wingdings" panose="05000000000000000000" pitchFamily="2" charset="2"/>
              <a:buChar char="n"/>
              <a:defRPr/>
            </a:pPr>
            <a:r>
              <a:rPr lang="zh-CN" altLang="zh-CN" sz="2000" b="1" dirty="0" smtClean="0">
                <a:ea typeface="宋体" panose="02010600030101010101" pitchFamily="2" charset="-122"/>
              </a:rPr>
              <a:t>若</a:t>
            </a:r>
            <a:r>
              <a:rPr lang="zh-CN" altLang="zh-CN" sz="2000" b="1" dirty="0">
                <a:ea typeface="宋体" panose="02010600030101010101" pitchFamily="2" charset="-122"/>
              </a:rPr>
              <a:t>希望让客户了解故事某一部分的完成情况，可以把那部分分离出来作为一个任务。</a:t>
            </a:r>
          </a:p>
          <a:p>
            <a:pPr marL="457200" indent="-457200" eaLnBrk="1" hangingPunct="1">
              <a:lnSpc>
                <a:spcPct val="150000"/>
              </a:lnSpc>
              <a:buSzPct val="70000"/>
              <a:buFont typeface="Wingdings" panose="05000000000000000000" pitchFamily="2" charset="2"/>
              <a:buChar char="l"/>
              <a:defRPr/>
            </a:pPr>
            <a:endParaRPr lang="zh-CN" altLang="zh-CN" sz="2200" b="1" dirty="0">
              <a:ea typeface="宋体" panose="02010600030101010101" pitchFamily="2" charset="-122"/>
            </a:endParaRPr>
          </a:p>
        </p:txBody>
      </p:sp>
      <p:sp>
        <p:nvSpPr>
          <p:cNvPr id="96260"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开发人员承担任务的职责</a:t>
            </a:r>
          </a:p>
        </p:txBody>
      </p:sp>
      <p:sp>
        <p:nvSpPr>
          <p:cNvPr id="57347"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故事分解成任务后，团队成员就会</a:t>
            </a:r>
            <a:r>
              <a:rPr lang="zh-CN" altLang="zh-CN" sz="2200" b="1" dirty="0" smtClean="0">
                <a:solidFill>
                  <a:srgbClr val="FF0000"/>
                </a:solidFill>
                <a:ea typeface="宋体" panose="02010600030101010101" pitchFamily="2" charset="-122"/>
              </a:rPr>
              <a:t>自愿认领各自的任务</a:t>
            </a:r>
            <a:endParaRPr lang="en-US" altLang="zh-CN" sz="2200" b="1" dirty="0" smtClean="0">
              <a:solidFill>
                <a:srgbClr val="FF0000"/>
              </a:solidFill>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ea typeface="宋体" panose="02010600030101010101" pitchFamily="2" charset="-122"/>
              </a:rPr>
              <a:t>通常是将自己的</a:t>
            </a:r>
            <a:r>
              <a:rPr lang="zh-CN" altLang="zh-CN" sz="2200" b="1" dirty="0" smtClean="0">
                <a:solidFill>
                  <a:srgbClr val="FF0000"/>
                </a:solidFill>
                <a:ea typeface="宋体" panose="02010600030101010101" pitchFamily="2" charset="-122"/>
              </a:rPr>
              <a:t>名字写在所认领的任务的旁边</a:t>
            </a:r>
            <a:r>
              <a:rPr lang="zh-CN" altLang="zh-CN" sz="2200" b="1" dirty="0" smtClean="0">
                <a:ea typeface="宋体" panose="02010600030101010101" pitchFamily="2" charset="-122"/>
              </a:rPr>
              <a:t>。即使采用结对编程，每个任务通常也只关联一个人的名字。此人负责找结对者、负责与用户沟通，承担在迭代期间完成任务。</a:t>
            </a:r>
            <a:endParaRPr lang="en-US" altLang="zh-CN" sz="2200" b="1" dirty="0" smtClean="0">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ea typeface="宋体" panose="02010600030101010101" pitchFamily="2" charset="-122"/>
              </a:rPr>
              <a:t>在每轮迭代中，确保完成任务是整个团队的责任。</a:t>
            </a:r>
            <a:endParaRPr lang="en-US" altLang="zh-CN" sz="2200" b="1" dirty="0" smtClean="0">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ea typeface="宋体" panose="02010600030101010101" pitchFamily="2" charset="-122"/>
              </a:rPr>
              <a:t>有些任务可能比预想的简单，有些却比预想的困难，因此任务的认领及承诺也需要进行调整。在迭代快结束时，若有开发人员不能完成认领的所有任务，团队中的其他成员应该勇于承担。在迭代结束时，整个团队的任务都应该完成。</a:t>
            </a: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估算与确认</a:t>
            </a:r>
          </a:p>
        </p:txBody>
      </p:sp>
      <p:sp>
        <p:nvSpPr>
          <p:cNvPr id="98307"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smtClean="0">
                <a:ea typeface="宋体" panose="02010600030101010101" pitchFamily="2" charset="-122"/>
              </a:rPr>
              <a:t>如果一个项目团队的速率是每轮迭代</a:t>
            </a:r>
            <a:r>
              <a:rPr lang="en-US" altLang="zh-CN" sz="2200" b="1" smtClean="0">
                <a:ea typeface="宋体" panose="02010600030101010101" pitchFamily="2" charset="-122"/>
              </a:rPr>
              <a:t>30</a:t>
            </a:r>
            <a:r>
              <a:rPr lang="zh-CN" altLang="zh-CN" sz="2200" b="1" smtClean="0">
                <a:ea typeface="宋体" panose="02010600030101010101" pitchFamily="2" charset="-122"/>
              </a:rPr>
              <a:t>个故事点，那么不断重复讨论故事、分解任务、承担任务……，直到讨论完优先级最高的</a:t>
            </a:r>
            <a:r>
              <a:rPr lang="en-US" altLang="zh-CN" sz="2200" b="1" smtClean="0">
                <a:ea typeface="宋体" panose="02010600030101010101" pitchFamily="2" charset="-122"/>
              </a:rPr>
              <a:t>30</a:t>
            </a:r>
            <a:r>
              <a:rPr lang="zh-CN" altLang="zh-CN" sz="2200" b="1" smtClean="0">
                <a:ea typeface="宋体" panose="02010600030101010101" pitchFamily="2" charset="-122"/>
              </a:rPr>
              <a:t>个故事点的故事。这时每个开发人员估算自己承担的任务，通常仍以理想时间进行估算。此时任务已经足够小，可作出较可靠的估算。任务的认领与估算如表</a:t>
            </a:r>
            <a:r>
              <a:rPr lang="en-US" altLang="zh-CN" sz="2200" b="1" smtClean="0">
                <a:ea typeface="宋体" panose="02010600030101010101" pitchFamily="2" charset="-122"/>
              </a:rPr>
              <a:t>6-2</a:t>
            </a:r>
            <a:r>
              <a:rPr lang="zh-CN" altLang="zh-CN" sz="2200" b="1" smtClean="0">
                <a:ea typeface="宋体" panose="02010600030101010101" pitchFamily="2" charset="-122"/>
              </a:rPr>
              <a:t>所示。</a:t>
            </a:r>
          </a:p>
          <a:p>
            <a:pPr marL="457200" indent="-457200" eaLnBrk="1" hangingPunct="1">
              <a:lnSpc>
                <a:spcPct val="150000"/>
              </a:lnSpc>
              <a:buSzPct val="70000"/>
              <a:buFont typeface="Wingdings" panose="05000000000000000000" pitchFamily="2" charset="2"/>
              <a:buChar char="l"/>
            </a:pPr>
            <a:endParaRPr lang="zh-CN" altLang="zh-CN" sz="2200" b="1" smtClean="0">
              <a:ea typeface="宋体" panose="02010600030101010101" pitchFamily="2" charset="-122"/>
            </a:endParaRPr>
          </a:p>
        </p:txBody>
      </p:sp>
      <p:sp>
        <p:nvSpPr>
          <p:cNvPr id="98308"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graphicFrame>
        <p:nvGraphicFramePr>
          <p:cNvPr id="3" name="表格 2"/>
          <p:cNvGraphicFramePr>
            <a:graphicFrameLocks noGrp="1"/>
          </p:cNvGraphicFramePr>
          <p:nvPr/>
        </p:nvGraphicFramePr>
        <p:xfrm>
          <a:off x="107950" y="3960813"/>
          <a:ext cx="8928100" cy="2616200"/>
        </p:xfrm>
        <a:graphic>
          <a:graphicData uri="http://schemas.openxmlformats.org/drawingml/2006/table">
            <a:tbl>
              <a:tblPr firstRow="1" firstCol="1" bandRow="1">
                <a:tableStyleId>{5C22544A-7EE6-4342-B048-85BDC9FD1C3A}</a:tableStyleId>
              </a:tblPr>
              <a:tblGrid>
                <a:gridCol w="5077833"/>
                <a:gridCol w="1038902"/>
                <a:gridCol w="2811365"/>
              </a:tblGrid>
              <a:tr h="327025">
                <a:tc gridSpan="3">
                  <a:txBody>
                    <a:bodyPr/>
                    <a:lstStyle/>
                    <a:p>
                      <a:pPr algn="ctr">
                        <a:spcAft>
                          <a:spcPts val="0"/>
                        </a:spcAft>
                      </a:pPr>
                      <a:r>
                        <a:rPr lang="zh-CN" sz="1800">
                          <a:effectLst/>
                        </a:rPr>
                        <a:t>表</a:t>
                      </a:r>
                      <a:r>
                        <a:rPr lang="en-US" sz="1800">
                          <a:effectLst/>
                        </a:rPr>
                        <a:t>6-2  </a:t>
                      </a:r>
                      <a:r>
                        <a:rPr lang="zh-CN" sz="1800">
                          <a:effectLst/>
                        </a:rPr>
                        <a:t>开发人员认领任务，在白板上估算</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hMerge="1">
                  <a:txBody>
                    <a:bodyPr/>
                    <a:lstStyle/>
                    <a:p>
                      <a:endParaRPr lang="zh-CN" altLang="en-US"/>
                    </a:p>
                  </a:txBody>
                  <a:tcPr/>
                </a:tc>
                <a:tc hMerge="1">
                  <a:txBody>
                    <a:bodyPr/>
                    <a:lstStyle/>
                    <a:p>
                      <a:endParaRPr lang="zh-CN" altLang="en-US"/>
                    </a:p>
                  </a:txBody>
                  <a:tcPr/>
                </a:tc>
              </a:tr>
              <a:tr h="327025">
                <a:tc>
                  <a:txBody>
                    <a:bodyPr/>
                    <a:lstStyle/>
                    <a:p>
                      <a:pPr algn="ctr">
                        <a:spcAft>
                          <a:spcPts val="0"/>
                        </a:spcAft>
                      </a:pPr>
                      <a:r>
                        <a:rPr lang="zh-CN" sz="1800">
                          <a:effectLst/>
                        </a:rPr>
                        <a:t>任务</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lgn="ctr">
                        <a:spcAft>
                          <a:spcPts val="0"/>
                        </a:spcAft>
                      </a:pPr>
                      <a:r>
                        <a:rPr lang="zh-CN" sz="1800">
                          <a:effectLst/>
                        </a:rPr>
                        <a:t>责任人</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估算（故事点，单位：个）</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实现基本搜索界面。</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李明</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a:effectLst/>
                        </a:rPr>
                        <a:t>5</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实现高级搜索界面。</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李明</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a:effectLst/>
                        </a:rPr>
                        <a:t>8</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实现搜索结果的界面。</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张芳</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a:effectLst/>
                        </a:rPr>
                        <a:t>6</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为支持基本搜索编写调试查询数据库的</a:t>
                      </a:r>
                      <a:r>
                        <a:rPr lang="en-US" sz="1800">
                          <a:effectLst/>
                        </a:rPr>
                        <a:t>SQL</a:t>
                      </a:r>
                      <a:r>
                        <a:rPr lang="zh-CN" sz="1800">
                          <a:effectLst/>
                        </a:rPr>
                        <a:t>语句。</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王刚</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a:effectLst/>
                        </a:rPr>
                        <a:t>4</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为支持高级搜索编写调试查询数据库的</a:t>
                      </a:r>
                      <a:r>
                        <a:rPr lang="en-US" sz="1800">
                          <a:effectLst/>
                        </a:rPr>
                        <a:t>SQL</a:t>
                      </a:r>
                      <a:r>
                        <a:rPr lang="zh-CN" sz="1800">
                          <a:effectLst/>
                        </a:rPr>
                        <a:t>语句。</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王刚</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a:effectLst/>
                        </a:rPr>
                        <a:t>9</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r h="327025">
                <a:tc>
                  <a:txBody>
                    <a:bodyPr/>
                    <a:lstStyle/>
                    <a:p>
                      <a:pPr>
                        <a:spcAft>
                          <a:spcPts val="0"/>
                        </a:spcAft>
                      </a:pPr>
                      <a:r>
                        <a:rPr lang="zh-CN" sz="1800">
                          <a:effectLst/>
                        </a:rPr>
                        <a:t>在帮助系统和用户指南中添加新功能的文档。</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zh-CN" sz="1800">
                          <a:effectLst/>
                        </a:rPr>
                        <a:t>张芳</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c>
                  <a:txBody>
                    <a:bodyPr/>
                    <a:lstStyle/>
                    <a:p>
                      <a:pPr>
                        <a:spcAft>
                          <a:spcPts val="0"/>
                        </a:spcAft>
                      </a:pPr>
                      <a:r>
                        <a:rPr lang="en-US" sz="1800" dirty="0">
                          <a:effectLst/>
                        </a:rPr>
                        <a:t>6</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73" marR="68573" marT="0" marB="0"/>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估算与确认</a:t>
            </a:r>
          </a:p>
        </p:txBody>
      </p:sp>
      <p:sp>
        <p:nvSpPr>
          <p:cNvPr id="29699"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ea typeface="宋体" panose="02010600030101010101" pitchFamily="2" charset="-122"/>
              </a:rPr>
              <a:t>若</a:t>
            </a:r>
            <a:r>
              <a:rPr lang="zh-CN" altLang="zh-CN" sz="2400" b="1" dirty="0">
                <a:ea typeface="宋体" panose="02010600030101010101" pitchFamily="2" charset="-122"/>
              </a:rPr>
              <a:t>承担的任务难以完成，可以</a:t>
            </a:r>
            <a:r>
              <a:rPr lang="zh-CN" altLang="zh-CN" sz="2400" b="1" dirty="0" smtClean="0">
                <a:ea typeface="宋体" panose="02010600030101010101" pitchFamily="2" charset="-122"/>
              </a:rPr>
              <a:t>有</a:t>
            </a:r>
            <a:r>
              <a:rPr lang="zh-CN" altLang="en-US" sz="2400" b="1" dirty="0" smtClean="0">
                <a:ea typeface="宋体" panose="02010600030101010101" pitchFamily="2" charset="-122"/>
              </a:rPr>
              <a:t>以下</a:t>
            </a:r>
            <a:r>
              <a:rPr lang="zh-CN" altLang="zh-CN" sz="2400" b="1" dirty="0" smtClean="0">
                <a:ea typeface="宋体" panose="02010600030101010101" pitchFamily="2" charset="-122"/>
              </a:rPr>
              <a:t>选择</a:t>
            </a:r>
            <a:r>
              <a:rPr lang="zh-CN" altLang="zh-CN" sz="2400" b="1" dirty="0">
                <a:ea typeface="宋体" panose="02010600030101010101" pitchFamily="2" charset="-122"/>
              </a:rPr>
              <a:t>。</a:t>
            </a:r>
          </a:p>
          <a:p>
            <a:pPr marL="715963" indent="-274638">
              <a:lnSpc>
                <a:spcPct val="150000"/>
              </a:lnSpc>
              <a:buSzPct val="70000"/>
              <a:buFont typeface="Wingdings" panose="05000000000000000000" pitchFamily="2" charset="2"/>
              <a:buChar char="n"/>
              <a:defRPr/>
            </a:pPr>
            <a:r>
              <a:rPr lang="zh-CN" altLang="zh-CN" sz="2400" b="1" dirty="0">
                <a:ea typeface="宋体" panose="02010600030101010101" pitchFamily="2" charset="-122"/>
              </a:rPr>
              <a:t>请求团队中的其他成员接手一部分任务。</a:t>
            </a:r>
          </a:p>
          <a:p>
            <a:pPr marL="715963" indent="-274638">
              <a:lnSpc>
                <a:spcPct val="150000"/>
              </a:lnSpc>
              <a:buSzPct val="70000"/>
              <a:buFont typeface="Wingdings" panose="05000000000000000000" pitchFamily="2" charset="2"/>
              <a:buChar char="n"/>
              <a:defRPr/>
            </a:pPr>
            <a:r>
              <a:rPr lang="zh-CN" altLang="zh-CN" sz="2400" b="1" dirty="0">
                <a:ea typeface="宋体" panose="02010600030101010101" pitchFamily="2" charset="-122"/>
              </a:rPr>
              <a:t>留着所有任务，寄希望于一切顺利。</a:t>
            </a:r>
          </a:p>
          <a:p>
            <a:pPr marL="715963" indent="-274638">
              <a:lnSpc>
                <a:spcPct val="150000"/>
              </a:lnSpc>
              <a:buSzPct val="70000"/>
              <a:buFont typeface="Wingdings" panose="05000000000000000000" pitchFamily="2" charset="2"/>
              <a:buChar char="n"/>
              <a:defRPr/>
            </a:pPr>
            <a:r>
              <a:rPr lang="zh-CN" altLang="zh-CN" sz="2400" b="1" dirty="0">
                <a:ea typeface="宋体" panose="02010600030101010101" pitchFamily="2" charset="-122"/>
              </a:rPr>
              <a:t>与客户讨论，放弃一些任务</a:t>
            </a:r>
            <a:r>
              <a:rPr lang="zh-CN" altLang="zh-CN" sz="2400" b="1" dirty="0" smtClean="0">
                <a:ea typeface="宋体" panose="02010600030101010101" pitchFamily="2" charset="-122"/>
              </a:rPr>
              <a:t>。</a:t>
            </a:r>
            <a:endParaRPr lang="zh-CN" altLang="zh-CN" sz="2400" b="1" dirty="0">
              <a:ea typeface="宋体" panose="02010600030101010101" pitchFamily="2" charset="-122"/>
            </a:endParaRPr>
          </a:p>
        </p:txBody>
      </p:sp>
      <p:sp>
        <p:nvSpPr>
          <p:cNvPr id="99332"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估算与确认</a:t>
            </a:r>
          </a:p>
        </p:txBody>
      </p:sp>
      <p:sp>
        <p:nvSpPr>
          <p:cNvPr id="99331" name="内容占位符 2"/>
          <p:cNvSpPr>
            <a:spLocks noGrp="1"/>
          </p:cNvSpPr>
          <p:nvPr>
            <p:ph idx="1"/>
          </p:nvPr>
        </p:nvSpPr>
        <p:spPr>
          <a:xfrm>
            <a:off x="428625" y="12906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smtClean="0">
                <a:solidFill>
                  <a:srgbClr val="FF0000"/>
                </a:solidFill>
                <a:effectLst>
                  <a:outerShdw blurRad="38100" dist="38100" dir="2700000" algn="tl">
                    <a:srgbClr val="000000">
                      <a:alpha val="43137"/>
                    </a:srgbClr>
                  </a:outerShdw>
                </a:effectLst>
                <a:ea typeface="宋体" pitchFamily="2" charset="-122"/>
              </a:rPr>
              <a:t>讨论：请将你们组的用户故事进行分解和认领，并估算一下所需的故事点。</a:t>
            </a:r>
            <a:endParaRPr lang="zh-CN" altLang="zh-CN" sz="2400" b="1" dirty="0" smtClean="0">
              <a:solidFill>
                <a:srgbClr val="FF0000"/>
              </a:solidFill>
              <a:effectLst>
                <a:outerShdw blurRad="38100" dist="38100" dir="2700000" algn="tl">
                  <a:srgbClr val="000000">
                    <a:alpha val="43137"/>
                  </a:srgbClr>
                </a:outerShdw>
              </a:effectLst>
              <a:ea typeface="宋体" pitchFamily="2" charset="-122"/>
            </a:endParaRPr>
          </a:p>
        </p:txBody>
      </p:sp>
      <p:sp>
        <p:nvSpPr>
          <p:cNvPr id="100356" name="Rectangle 5"/>
          <p:cNvSpPr>
            <a:spLocks noChangeArrowheads="1"/>
          </p:cNvSpPr>
          <p:nvPr/>
        </p:nvSpPr>
        <p:spPr bwMode="auto">
          <a:xfrm>
            <a:off x="2411413" y="2852738"/>
            <a:ext cx="12733337" cy="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 name="Rectangle 23"/>
          <p:cNvSpPr>
            <a:spLocks noChangeArrowheads="1"/>
          </p:cNvSpPr>
          <p:nvPr/>
        </p:nvSpPr>
        <p:spPr bwMode="auto">
          <a:xfrm>
            <a:off x="1692275" y="3554413"/>
            <a:ext cx="3413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sz="1600">
              <a:solidFill>
                <a:schemeClr val="tx1">
                  <a:lumMod val="1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8625" y="142875"/>
            <a:ext cx="8686800" cy="1143000"/>
          </a:xfrm>
        </p:spPr>
        <p:txBody>
          <a:bodyPr/>
          <a:lstStyle/>
          <a:p>
            <a:pPr eaLnBrk="1" hangingPunct="1"/>
            <a:r>
              <a:rPr lang="zh-CN" altLang="zh-CN" dirty="0" smtClean="0">
                <a:latin typeface="黑体" panose="02010609060101010101" pitchFamily="49" charset="-122"/>
                <a:ea typeface="黑体" panose="02010609060101010101" pitchFamily="49" charset="-122"/>
              </a:rPr>
              <a:t>用户故事的</a:t>
            </a:r>
            <a:r>
              <a:rPr lang="zh-CN" altLang="zh-CN" dirty="0" smtClean="0">
                <a:solidFill>
                  <a:srgbClr val="FF0000"/>
                </a:solidFill>
                <a:latin typeface="黑体" panose="02010609060101010101" pitchFamily="49" charset="-122"/>
                <a:ea typeface="黑体" panose="02010609060101010101" pitchFamily="49" charset="-122"/>
              </a:rPr>
              <a:t>组成</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391525"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故事的</a:t>
            </a:r>
            <a:r>
              <a:rPr lang="zh-CN" altLang="zh-CN" sz="2200" b="1" dirty="0" smtClean="0">
                <a:latin typeface="宋体" panose="02010600030101010101" pitchFamily="2" charset="-122"/>
                <a:ea typeface="宋体" panose="02010600030101010101" pitchFamily="2" charset="-122"/>
              </a:rPr>
              <a:t>组成</a:t>
            </a:r>
            <a:r>
              <a:rPr lang="en-US" altLang="zh-CN" sz="2200" b="1" dirty="0" smtClean="0">
                <a:latin typeface="宋体" panose="02010600030101010101" pitchFamily="2" charset="-122"/>
                <a:ea typeface="宋体" panose="02010600030101010101" pitchFamily="2" charset="-122"/>
              </a:rPr>
              <a:t> -</a:t>
            </a:r>
            <a:r>
              <a:rPr lang="en-US" altLang="zh-CN" sz="2200" b="1" dirty="0" smtClean="0">
                <a:solidFill>
                  <a:srgbClr val="FF0000"/>
                </a:solidFill>
                <a:latin typeface="宋体" panose="02010600030101010101" pitchFamily="2" charset="-122"/>
                <a:ea typeface="宋体" panose="02010600030101010101" pitchFamily="2" charset="-122"/>
              </a:rPr>
              <a:t>3C</a:t>
            </a:r>
            <a:r>
              <a:rPr lang="zh-CN" altLang="en-US" sz="2200" b="1" dirty="0" smtClean="0">
                <a:solidFill>
                  <a:srgbClr val="FF0000"/>
                </a:solidFill>
                <a:latin typeface="宋体" panose="02010600030101010101" pitchFamily="2" charset="-122"/>
                <a:ea typeface="宋体" panose="02010600030101010101" pitchFamily="2" charset="-122"/>
              </a:rPr>
              <a:t>卡片</a:t>
            </a:r>
            <a:r>
              <a:rPr lang="zh-CN" altLang="en-US" sz="2200" b="1" dirty="0">
                <a:latin typeface="宋体" panose="02010600030101010101" pitchFamily="2" charset="-122"/>
                <a:ea typeface="宋体" panose="02010600030101010101" pitchFamily="2" charset="-122"/>
              </a:rPr>
              <a:t>包含了用户故事</a:t>
            </a:r>
            <a:r>
              <a:rPr lang="zh-CN" altLang="en-US" sz="2200" b="1" dirty="0" smtClean="0">
                <a:latin typeface="宋体" panose="02010600030101010101" pitchFamily="2" charset="-122"/>
                <a:ea typeface="宋体" panose="02010600030101010101" pitchFamily="2" charset="-122"/>
              </a:rPr>
              <a:t>的</a:t>
            </a:r>
            <a:r>
              <a:rPr lang="zh-CN" altLang="en-US" sz="2200" b="1" dirty="0" smtClean="0">
                <a:solidFill>
                  <a:srgbClr val="FF0000"/>
                </a:solidFill>
                <a:latin typeface="宋体" panose="02010600030101010101" pitchFamily="2" charset="-122"/>
                <a:ea typeface="宋体" panose="02010600030101010101" pitchFamily="2" charset="-122"/>
              </a:rPr>
              <a:t>简短文字</a:t>
            </a:r>
            <a:r>
              <a:rPr lang="zh-CN" altLang="en-US" sz="2200" b="1" dirty="0">
                <a:solidFill>
                  <a:srgbClr val="FF0000"/>
                </a:solidFill>
                <a:latin typeface="宋体" panose="02010600030101010101" pitchFamily="2" charset="-122"/>
                <a:ea typeface="宋体" panose="02010600030101010101" pitchFamily="2" charset="-122"/>
              </a:rPr>
              <a:t>描述</a:t>
            </a:r>
            <a:r>
              <a:rPr lang="zh-CN" altLang="en-US" sz="2200" b="1" dirty="0">
                <a:latin typeface="宋体" panose="02010600030101010101" pitchFamily="2" charset="-122"/>
                <a:ea typeface="宋体" panose="02010600030101010101" pitchFamily="2" charset="-122"/>
              </a:rPr>
              <a:t>、沟通获得的</a:t>
            </a:r>
            <a:r>
              <a:rPr lang="zh-CN" altLang="en-US" sz="2200" b="1" dirty="0">
                <a:solidFill>
                  <a:srgbClr val="FF0000"/>
                </a:solidFill>
                <a:latin typeface="宋体" panose="02010600030101010101" pitchFamily="2" charset="-122"/>
                <a:ea typeface="宋体" panose="02010600030101010101" pitchFamily="2" charset="-122"/>
              </a:rPr>
              <a:t>细节</a:t>
            </a:r>
            <a:r>
              <a:rPr lang="zh-CN" altLang="en-US" sz="2200" b="1" dirty="0">
                <a:latin typeface="宋体" panose="02010600030101010101" pitchFamily="2" charset="-122"/>
                <a:ea typeface="宋体" panose="02010600030101010101" pitchFamily="2" charset="-122"/>
              </a:rPr>
              <a:t>、</a:t>
            </a:r>
            <a:r>
              <a:rPr lang="zh-CN" altLang="en-US" sz="2200" b="1" dirty="0">
                <a:solidFill>
                  <a:srgbClr val="FF0000"/>
                </a:solidFill>
                <a:latin typeface="宋体" panose="02010600030101010101" pitchFamily="2" charset="-122"/>
                <a:ea typeface="宋体" panose="02010600030101010101" pitchFamily="2" charset="-122"/>
              </a:rPr>
              <a:t>测试</a:t>
            </a:r>
            <a:r>
              <a:rPr lang="zh-CN" altLang="en-US" sz="2200" b="1" dirty="0">
                <a:latin typeface="宋体" panose="02010600030101010101" pitchFamily="2" charset="-122"/>
                <a:ea typeface="宋体" panose="02010600030101010101" pitchFamily="2" charset="-122"/>
              </a:rPr>
              <a:t>时的细节。</a:t>
            </a:r>
            <a:endParaRPr lang="en-US" altLang="zh-CN" sz="2200" b="1" dirty="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卡片</a:t>
            </a:r>
            <a:r>
              <a:rPr lang="zh-CN" altLang="zh-CN" sz="2200" b="1" dirty="0">
                <a:solidFill>
                  <a:srgbClr val="FF0000"/>
                </a:solidFill>
                <a:latin typeface="宋体" panose="02010600030101010101" pitchFamily="2" charset="-122"/>
                <a:ea typeface="宋体" panose="02010600030101010101" pitchFamily="2" charset="-122"/>
              </a:rPr>
              <a:t>（</a:t>
            </a:r>
            <a:r>
              <a:rPr lang="en-US" altLang="zh-CN" sz="2200" b="1" dirty="0">
                <a:solidFill>
                  <a:srgbClr val="FF0000"/>
                </a:solidFill>
                <a:latin typeface="宋体" panose="02010600030101010101" pitchFamily="2" charset="-122"/>
                <a:ea typeface="宋体" panose="02010600030101010101" pitchFamily="2" charset="-122"/>
              </a:rPr>
              <a:t>Card</a:t>
            </a:r>
            <a:r>
              <a:rPr lang="zh-CN" altLang="zh-CN" sz="2200" b="1" dirty="0">
                <a:solidFill>
                  <a:srgbClr val="FF0000"/>
                </a:solidFill>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，用</a:t>
            </a:r>
            <a:r>
              <a:rPr lang="en-US" altLang="zh-CN" sz="2200" b="1" dirty="0">
                <a:latin typeface="宋体" panose="02010600030101010101" pitchFamily="2" charset="-122"/>
                <a:ea typeface="宋体" panose="02010600030101010101" pitchFamily="2" charset="-122"/>
              </a:rPr>
              <a:t>2~3</a:t>
            </a:r>
            <a:r>
              <a:rPr lang="zh-CN" altLang="zh-CN" sz="2200" b="1" dirty="0">
                <a:latin typeface="宋体" panose="02010600030101010101" pitchFamily="2" charset="-122"/>
                <a:ea typeface="宋体" panose="02010600030101010101" pitchFamily="2" charset="-122"/>
              </a:rPr>
              <a:t>句</a:t>
            </a:r>
            <a:r>
              <a:rPr lang="zh-CN" altLang="zh-CN" sz="2200" b="1" dirty="0" smtClean="0">
                <a:latin typeface="宋体" panose="02010600030101010101" pitchFamily="2" charset="-122"/>
                <a:ea typeface="宋体" panose="02010600030101010101" pitchFamily="2" charset="-122"/>
              </a:rPr>
              <a:t>话</a:t>
            </a:r>
            <a:r>
              <a:rPr lang="zh-CN" altLang="en-US" sz="2200" b="1" dirty="0" smtClean="0">
                <a:latin typeface="宋体" panose="02010600030101010101" pitchFamily="2" charset="-122"/>
                <a:ea typeface="宋体" panose="02010600030101010101" pitchFamily="2" charset="-122"/>
              </a:rPr>
              <a:t>简短</a:t>
            </a:r>
            <a:r>
              <a:rPr lang="zh-CN" altLang="zh-CN" sz="2200" b="1" dirty="0" smtClean="0">
                <a:latin typeface="宋体" panose="02010600030101010101" pitchFamily="2" charset="-122"/>
                <a:ea typeface="宋体" panose="02010600030101010101" pitchFamily="2" charset="-122"/>
              </a:rPr>
              <a:t>描述</a:t>
            </a:r>
            <a:r>
              <a:rPr lang="zh-CN" altLang="en-US" sz="2200" b="1" dirty="0">
                <a:latin typeface="宋体" panose="02010600030101010101" pitchFamily="2" charset="-122"/>
                <a:ea typeface="宋体" panose="02010600030101010101" pitchFamily="2" charset="-122"/>
              </a:rPr>
              <a:t>故事</a:t>
            </a:r>
            <a:r>
              <a:rPr lang="zh-CN" altLang="en-US" sz="2200" b="1" dirty="0" smtClean="0">
                <a:latin typeface="宋体" panose="02010600030101010101" pitchFamily="2" charset="-122"/>
                <a:ea typeface="宋体" panose="02010600030101010101" pitchFamily="2" charset="-122"/>
              </a:rPr>
              <a:t>的</a:t>
            </a:r>
            <a:r>
              <a:rPr lang="zh-CN" altLang="en-US" sz="2200" b="1" dirty="0">
                <a:latin typeface="宋体" panose="02010600030101010101" pitchFamily="2" charset="-122"/>
                <a:ea typeface="宋体" panose="02010600030101010101" pitchFamily="2" charset="-122"/>
              </a:rPr>
              <a:t>目的</a:t>
            </a:r>
            <a:r>
              <a:rPr lang="zh-CN" altLang="zh-CN"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用来做</a:t>
            </a:r>
            <a:r>
              <a:rPr lang="zh-CN" altLang="zh-CN" sz="2200" b="1" dirty="0" smtClean="0">
                <a:latin typeface="宋体" panose="02010600030101010101" pitchFamily="2" charset="-122"/>
                <a:ea typeface="宋体" panose="02010600030101010101" pitchFamily="2" charset="-122"/>
              </a:rPr>
              <a:t>计划</a:t>
            </a:r>
            <a:r>
              <a:rPr lang="zh-CN" altLang="en-US" sz="2200" b="1" dirty="0" smtClean="0">
                <a:latin typeface="宋体" panose="02010600030101010101" pitchFamily="2" charset="-122"/>
                <a:ea typeface="宋体" panose="02010600030101010101" pitchFamily="2" charset="-122"/>
              </a:rPr>
              <a:t>（工作量估算）</a:t>
            </a:r>
            <a:r>
              <a:rPr lang="zh-CN" altLang="zh-CN" sz="2200" b="1" dirty="0" smtClean="0">
                <a:latin typeface="宋体" panose="02010600030101010101" pitchFamily="2" charset="-122"/>
                <a:ea typeface="宋体" panose="02010600030101010101" pitchFamily="2" charset="-122"/>
              </a:rPr>
              <a:t>或者</a:t>
            </a:r>
            <a:r>
              <a:rPr lang="zh-CN" altLang="zh-CN" sz="2200" b="1" dirty="0">
                <a:latin typeface="宋体" panose="02010600030101010101" pitchFamily="2" charset="-122"/>
                <a:ea typeface="宋体" panose="02010600030101010101" pitchFamily="2" charset="-122"/>
              </a:rPr>
              <a:t>备</a:t>
            </a:r>
            <a:r>
              <a:rPr lang="zh-CN" altLang="zh-CN" sz="2200" b="1" dirty="0" smtClean="0">
                <a:latin typeface="宋体" panose="02010600030101010101" pitchFamily="2" charset="-122"/>
                <a:ea typeface="宋体" panose="02010600030101010101" pitchFamily="2" charset="-122"/>
              </a:rPr>
              <a:t>忘</a:t>
            </a:r>
            <a:endParaRPr lang="en-US" altLang="zh-CN" sz="2200" b="1" dirty="0" smtClean="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对话</a:t>
            </a:r>
            <a:r>
              <a:rPr lang="zh-CN" altLang="zh-CN" sz="2200" b="1" dirty="0">
                <a:solidFill>
                  <a:srgbClr val="FF0000"/>
                </a:solidFill>
                <a:latin typeface="宋体" panose="02010600030101010101" pitchFamily="2" charset="-122"/>
                <a:ea typeface="宋体" panose="02010600030101010101" pitchFamily="2" charset="-122"/>
              </a:rPr>
              <a:t>（</a:t>
            </a:r>
            <a:r>
              <a:rPr lang="en-US" altLang="zh-CN" sz="2200" b="1" dirty="0">
                <a:solidFill>
                  <a:srgbClr val="FF0000"/>
                </a:solidFill>
                <a:latin typeface="宋体" panose="02010600030101010101" pitchFamily="2" charset="-122"/>
                <a:ea typeface="宋体" panose="02010600030101010101" pitchFamily="2" charset="-122"/>
              </a:rPr>
              <a:t>Conversation</a:t>
            </a:r>
            <a:r>
              <a:rPr lang="zh-CN" altLang="zh-CN" sz="2200" b="1" dirty="0" smtClean="0">
                <a:solidFill>
                  <a:srgbClr val="FF0000"/>
                </a:solidFill>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记录</a:t>
            </a:r>
            <a:r>
              <a:rPr lang="zh-CN" altLang="en-US" sz="2200" b="1" dirty="0">
                <a:latin typeface="宋体" panose="02010600030101010101" pitchFamily="2" charset="-122"/>
                <a:ea typeface="宋体" panose="02010600030101010101" pitchFamily="2" charset="-122"/>
              </a:rPr>
              <a:t>用户故事</a:t>
            </a:r>
            <a:r>
              <a:rPr lang="zh-CN" altLang="en-US" sz="2200" b="1" dirty="0">
                <a:solidFill>
                  <a:srgbClr val="FF0000"/>
                </a:solidFill>
                <a:latin typeface="宋体" panose="02010600030101010101" pitchFamily="2" charset="-122"/>
                <a:ea typeface="宋体" panose="02010600030101010101" pitchFamily="2" charset="-122"/>
              </a:rPr>
              <a:t>背后的细节</a:t>
            </a:r>
            <a:r>
              <a:rPr lang="zh-CN" altLang="en-US" sz="2200" b="1" dirty="0">
                <a:latin typeface="宋体" panose="02010600030101010101" pitchFamily="2" charset="-122"/>
                <a:ea typeface="宋体" panose="02010600030101010101" pitchFamily="2" charset="-122"/>
              </a:rPr>
              <a:t>，来源于和客户或产品负责人的沟通交流</a:t>
            </a:r>
            <a:endParaRPr lang="en-US" altLang="zh-CN" sz="2200" b="1" dirty="0" smtClean="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确认</a:t>
            </a:r>
            <a:r>
              <a:rPr lang="zh-CN" altLang="zh-CN" sz="2200" b="1" dirty="0">
                <a:solidFill>
                  <a:srgbClr val="FF0000"/>
                </a:solidFill>
                <a:latin typeface="宋体" panose="02010600030101010101" pitchFamily="2" charset="-122"/>
                <a:ea typeface="宋体" panose="02010600030101010101" pitchFamily="2" charset="-122"/>
              </a:rPr>
              <a:t>（</a:t>
            </a:r>
            <a:r>
              <a:rPr lang="en-US" altLang="zh-CN" sz="2200" b="1" dirty="0">
                <a:solidFill>
                  <a:srgbClr val="FF0000"/>
                </a:solidFill>
                <a:latin typeface="宋体" panose="02010600030101010101" pitchFamily="2" charset="-122"/>
                <a:ea typeface="宋体" panose="02010600030101010101" pitchFamily="2" charset="-122"/>
              </a:rPr>
              <a:t>Confirmation</a:t>
            </a:r>
            <a:r>
              <a:rPr lang="zh-CN" altLang="zh-CN" sz="2200" b="1" dirty="0">
                <a:solidFill>
                  <a:srgbClr val="FF0000"/>
                </a:solidFill>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代表</a:t>
            </a:r>
            <a:r>
              <a:rPr lang="zh-CN" altLang="zh-CN" sz="2200" b="1" dirty="0">
                <a:solidFill>
                  <a:srgbClr val="FF0000"/>
                </a:solidFill>
                <a:latin typeface="宋体" panose="02010600030101010101" pitchFamily="2" charset="-122"/>
                <a:ea typeface="宋体" panose="02010600030101010101" pitchFamily="2" charset="-122"/>
              </a:rPr>
              <a:t>验收测试</a:t>
            </a:r>
            <a:r>
              <a:rPr lang="zh-CN"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即</a:t>
            </a:r>
            <a:r>
              <a:rPr lang="zh-CN" altLang="zh-CN" sz="2200" b="1" dirty="0" smtClean="0">
                <a:latin typeface="宋体" panose="02010600030101010101" pitchFamily="2" charset="-122"/>
                <a:ea typeface="宋体" panose="02010600030101010101" pitchFamily="2" charset="-122"/>
              </a:rPr>
              <a:t>客户</a:t>
            </a:r>
            <a:r>
              <a:rPr lang="zh-CN" altLang="zh-CN" sz="2200" b="1" dirty="0">
                <a:latin typeface="宋体" panose="02010600030101010101" pitchFamily="2" charset="-122"/>
                <a:ea typeface="宋体" panose="02010600030101010101" pitchFamily="2" charset="-122"/>
              </a:rPr>
              <a:t>和产品经理如何确认故事已经根据用户的要求实现</a:t>
            </a:r>
            <a:r>
              <a:rPr lang="zh-CN" altLang="zh-CN" sz="2200" b="1" dirty="0" smtClean="0">
                <a:latin typeface="宋体" panose="02010600030101010101" pitchFamily="2" charset="-122"/>
                <a:ea typeface="宋体" panose="02010600030101010101" pitchFamily="2" charset="-122"/>
              </a:rPr>
              <a:t>。确认</a:t>
            </a:r>
            <a:r>
              <a:rPr lang="zh-CN" altLang="zh-CN" sz="2200" b="1" dirty="0">
                <a:latin typeface="宋体" panose="02010600030101010101" pitchFamily="2" charset="-122"/>
                <a:ea typeface="宋体" panose="02010600030101010101" pitchFamily="2" charset="-122"/>
              </a:rPr>
              <a:t>表示的是判断用户故事是否完成所满足的条件</a:t>
            </a:r>
            <a:r>
              <a:rPr lang="zh-CN" altLang="zh-CN" sz="2200" b="1" dirty="0" smtClean="0">
                <a:latin typeface="宋体" panose="02010600030101010101" pitchFamily="2" charset="-122"/>
                <a:ea typeface="宋体" panose="02010600030101010101" pitchFamily="2" charset="-122"/>
              </a:rPr>
              <a:t>，是</a:t>
            </a:r>
            <a:r>
              <a:rPr lang="zh-CN" altLang="zh-CN" sz="2200" b="1" dirty="0">
                <a:latin typeface="宋体" panose="02010600030101010101" pitchFamily="2" charset="-122"/>
                <a:ea typeface="宋体" panose="02010600030101010101" pitchFamily="2" charset="-122"/>
              </a:rPr>
              <a:t>更详细的需求</a:t>
            </a:r>
            <a:r>
              <a:rPr lang="zh-CN" altLang="zh-CN" sz="2200" b="1" dirty="0" smtClean="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通过客户或客户代理验收测试，确认用户故事被正确地</a:t>
            </a:r>
            <a:r>
              <a:rPr lang="zh-CN" altLang="en-US" sz="2200" b="1" dirty="0" smtClean="0">
                <a:latin typeface="宋体" panose="02010600030101010101" pitchFamily="2" charset="-122"/>
                <a:ea typeface="宋体" panose="02010600030101010101" pitchFamily="2" charset="-122"/>
              </a:rPr>
              <a:t>完成。</a:t>
            </a:r>
            <a:endParaRPr lang="zh-CN"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a:t>
            </a:r>
            <a:r>
              <a:rPr lang="zh-CN" altLang="en-US" smtClean="0">
                <a:latin typeface="黑体" panose="02010609060101010101" pitchFamily="49" charset="-122"/>
                <a:ea typeface="黑体" panose="02010609060101010101" pitchFamily="49" charset="-122"/>
              </a:rPr>
              <a:t>组成</a:t>
            </a:r>
            <a:endParaRPr lang="zh-CN" altLang="en-US" b="1" smtClean="0">
              <a:latin typeface="黑体" panose="02010609060101010101" pitchFamily="49" charset="-122"/>
              <a:ea typeface="黑体" panose="02010609060101010101" pitchFamily="49" charset="-122"/>
            </a:endParaRPr>
          </a:p>
        </p:txBody>
      </p:sp>
      <p:sp>
        <p:nvSpPr>
          <p:cNvPr id="14339" name="内容占位符 2"/>
          <p:cNvSpPr>
            <a:spLocks noGrp="1"/>
          </p:cNvSpPr>
          <p:nvPr>
            <p:ph idx="1"/>
          </p:nvPr>
        </p:nvSpPr>
        <p:spPr>
          <a:xfrm>
            <a:off x="428625" y="1214438"/>
            <a:ext cx="8286750" cy="5286375"/>
          </a:xfrm>
        </p:spPr>
        <p:txBody>
          <a:bodyPr/>
          <a:lstStyle/>
          <a:p>
            <a:pPr indent="0" eaLnBrk="1" hangingPunct="1">
              <a:lnSpc>
                <a:spcPct val="150000"/>
              </a:lnSpc>
              <a:buSzPct val="70000"/>
              <a:buFont typeface="Wingdings" panose="05000000000000000000" pitchFamily="2" charset="2"/>
              <a:buNone/>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anose="02010600030101010101" pitchFamily="2" charset="-122"/>
              <a:ea typeface="宋体" panose="02010600030101010101" pitchFamily="2" charset="-122"/>
            </a:endParaRPr>
          </a:p>
        </p:txBody>
      </p:sp>
      <p:sp>
        <p:nvSpPr>
          <p:cNvPr id="2" name="AutoShape 2"/>
          <p:cNvSpPr>
            <a:spLocks noChangeArrowheads="1"/>
          </p:cNvSpPr>
          <p:nvPr/>
        </p:nvSpPr>
        <p:spPr bwMode="auto">
          <a:xfrm>
            <a:off x="1692275" y="3771901"/>
            <a:ext cx="6192838" cy="2608262"/>
          </a:xfrm>
          <a:prstGeom prst="roundRect">
            <a:avLst>
              <a:gd name="adj" fmla="val 16667"/>
            </a:avLst>
          </a:prstGeom>
          <a:solidFill>
            <a:srgbClr val="FFFFFF"/>
          </a:solidFill>
          <a:ln w="9525">
            <a:solidFill>
              <a:srgbClr val="000000"/>
            </a:solidFill>
            <a:round/>
            <a:headEnd/>
            <a:tailEnd/>
          </a:ln>
        </p:spPr>
        <p:txBody>
          <a:bodyPr/>
          <a:lstStyle/>
          <a:p>
            <a:pPr>
              <a:lnSpc>
                <a:spcPct val="130000"/>
              </a:lnSpc>
              <a:defRPr/>
            </a:pPr>
            <a:r>
              <a:rPr lang="zh-CN" altLang="en-US" dirty="0" smtClean="0">
                <a:solidFill>
                  <a:srgbClr val="FF0000"/>
                </a:solidFill>
              </a:rPr>
              <a:t>测试</a:t>
            </a:r>
            <a:r>
              <a:rPr lang="zh-CN" altLang="en-US" dirty="0">
                <a:solidFill>
                  <a:srgbClr val="FF0000"/>
                </a:solidFill>
              </a:rPr>
              <a:t>：</a:t>
            </a:r>
            <a:endParaRPr lang="en-US" altLang="zh-CN" dirty="0" smtClean="0">
              <a:solidFill>
                <a:srgbClr val="FF0000"/>
              </a:solidFill>
            </a:endParaRPr>
          </a:p>
          <a:p>
            <a:pPr>
              <a:lnSpc>
                <a:spcPct val="130000"/>
              </a:lnSpc>
              <a:defRPr/>
            </a:pPr>
            <a:r>
              <a:rPr lang="zh-CN" altLang="en-US" dirty="0" smtClean="0">
                <a:solidFill>
                  <a:schemeClr val="tx1">
                    <a:lumMod val="10000"/>
                  </a:schemeClr>
                </a:solidFill>
              </a:rPr>
              <a:t>用</a:t>
            </a:r>
            <a:r>
              <a:rPr lang="en-US" altLang="zh-CN" dirty="0">
                <a:solidFill>
                  <a:schemeClr val="tx1">
                    <a:lumMod val="10000"/>
                  </a:schemeClr>
                </a:solidFill>
              </a:rPr>
              <a:t>Visa</a:t>
            </a:r>
            <a:r>
              <a:rPr lang="zh-CN" altLang="en-US" dirty="0">
                <a:solidFill>
                  <a:schemeClr val="tx1">
                    <a:lumMod val="10000"/>
                  </a:schemeClr>
                </a:solidFill>
              </a:rPr>
              <a:t>信用卡、万事达信用卡和美国运通卡测试（通过）</a:t>
            </a:r>
            <a:endParaRPr lang="en-US" altLang="zh-CN" dirty="0">
              <a:solidFill>
                <a:schemeClr val="tx1">
                  <a:lumMod val="10000"/>
                </a:schemeClr>
              </a:solidFill>
            </a:endParaRPr>
          </a:p>
          <a:p>
            <a:pPr>
              <a:lnSpc>
                <a:spcPct val="130000"/>
              </a:lnSpc>
              <a:defRPr/>
            </a:pPr>
            <a:r>
              <a:rPr lang="zh-CN" altLang="en-US" dirty="0">
                <a:solidFill>
                  <a:schemeClr val="tx1">
                    <a:lumMod val="10000"/>
                  </a:schemeClr>
                </a:solidFill>
              </a:rPr>
              <a:t>用大来卡（</a:t>
            </a:r>
            <a:r>
              <a:rPr lang="en-US" altLang="zh-CN" dirty="0">
                <a:solidFill>
                  <a:schemeClr val="tx1">
                    <a:lumMod val="10000"/>
                  </a:schemeClr>
                </a:solidFill>
              </a:rPr>
              <a:t>Diner`s Club</a:t>
            </a:r>
            <a:r>
              <a:rPr lang="zh-CN" altLang="en-US" dirty="0">
                <a:solidFill>
                  <a:schemeClr val="tx1">
                    <a:lumMod val="10000"/>
                  </a:schemeClr>
                </a:solidFill>
              </a:rPr>
              <a:t>）测试（失败）</a:t>
            </a:r>
            <a:endParaRPr lang="en-US" altLang="zh-CN" dirty="0">
              <a:solidFill>
                <a:schemeClr val="tx1">
                  <a:lumMod val="10000"/>
                </a:schemeClr>
              </a:solidFill>
            </a:endParaRPr>
          </a:p>
          <a:p>
            <a:pPr>
              <a:lnSpc>
                <a:spcPct val="130000"/>
              </a:lnSpc>
              <a:defRPr/>
            </a:pPr>
            <a:r>
              <a:rPr lang="zh-CN" altLang="en-US" dirty="0">
                <a:solidFill>
                  <a:schemeClr val="tx1">
                    <a:lumMod val="10000"/>
                  </a:schemeClr>
                </a:solidFill>
              </a:rPr>
              <a:t>用</a:t>
            </a:r>
            <a:r>
              <a:rPr lang="en-US" altLang="zh-CN" dirty="0">
                <a:solidFill>
                  <a:schemeClr val="tx1">
                    <a:lumMod val="10000"/>
                  </a:schemeClr>
                </a:solidFill>
              </a:rPr>
              <a:t>Visa</a:t>
            </a:r>
            <a:r>
              <a:rPr lang="zh-CN" altLang="en-US" dirty="0">
                <a:solidFill>
                  <a:schemeClr val="tx1">
                    <a:lumMod val="10000"/>
                  </a:schemeClr>
                </a:solidFill>
              </a:rPr>
              <a:t>借记卡测试（通过）</a:t>
            </a:r>
            <a:endParaRPr lang="en-US" altLang="zh-CN" dirty="0">
              <a:solidFill>
                <a:schemeClr val="tx1">
                  <a:lumMod val="10000"/>
                </a:schemeClr>
              </a:solidFill>
            </a:endParaRPr>
          </a:p>
          <a:p>
            <a:pPr>
              <a:lnSpc>
                <a:spcPct val="130000"/>
              </a:lnSpc>
              <a:defRPr/>
            </a:pPr>
            <a:r>
              <a:rPr lang="zh-CN" altLang="en-US" dirty="0">
                <a:solidFill>
                  <a:schemeClr val="tx1">
                    <a:lumMod val="10000"/>
                  </a:schemeClr>
                </a:solidFill>
              </a:rPr>
              <a:t>用有效、无效和反面丢失卡</a:t>
            </a:r>
            <a:r>
              <a:rPr lang="en-US" altLang="zh-CN" dirty="0">
                <a:solidFill>
                  <a:schemeClr val="tx1">
                    <a:lumMod val="10000"/>
                  </a:schemeClr>
                </a:solidFill>
              </a:rPr>
              <a:t>ID</a:t>
            </a:r>
            <a:r>
              <a:rPr lang="zh-CN" altLang="en-US" dirty="0">
                <a:solidFill>
                  <a:schemeClr val="tx1">
                    <a:lumMod val="10000"/>
                  </a:schemeClr>
                </a:solidFill>
              </a:rPr>
              <a:t>号的信用卡测试</a:t>
            </a:r>
            <a:endParaRPr lang="en-US" altLang="zh-CN" dirty="0">
              <a:solidFill>
                <a:schemeClr val="tx1">
                  <a:lumMod val="10000"/>
                </a:schemeClr>
              </a:solidFill>
            </a:endParaRPr>
          </a:p>
          <a:p>
            <a:pPr>
              <a:lnSpc>
                <a:spcPct val="130000"/>
              </a:lnSpc>
              <a:defRPr/>
            </a:pPr>
            <a:r>
              <a:rPr lang="zh-CN" altLang="en-US" dirty="0">
                <a:solidFill>
                  <a:schemeClr val="tx1">
                    <a:lumMod val="10000"/>
                  </a:schemeClr>
                </a:solidFill>
              </a:rPr>
              <a:t>用过期卡测试</a:t>
            </a:r>
            <a:endParaRPr lang="en-US" altLang="zh-CN" dirty="0">
              <a:solidFill>
                <a:schemeClr val="tx1">
                  <a:lumMod val="10000"/>
                </a:schemeClr>
              </a:solidFill>
            </a:endParaRPr>
          </a:p>
          <a:p>
            <a:pPr>
              <a:lnSpc>
                <a:spcPct val="130000"/>
              </a:lnSpc>
              <a:defRPr/>
            </a:pPr>
            <a:r>
              <a:rPr lang="zh-CN" altLang="en-US" dirty="0">
                <a:solidFill>
                  <a:schemeClr val="tx1">
                    <a:lumMod val="10000"/>
                  </a:schemeClr>
                </a:solidFill>
              </a:rPr>
              <a:t>用不同购买金额测试（包括超出信用额度）</a:t>
            </a:r>
            <a:endParaRPr lang="zh-CN" dirty="0">
              <a:solidFill>
                <a:schemeClr val="tx1">
                  <a:lumMod val="10000"/>
                </a:schemeClr>
              </a:solidFill>
            </a:endParaRPr>
          </a:p>
        </p:txBody>
      </p:sp>
      <p:sp>
        <p:nvSpPr>
          <p:cNvPr id="5" name="AutoShape 2"/>
          <p:cNvSpPr>
            <a:spLocks noChangeArrowheads="1"/>
          </p:cNvSpPr>
          <p:nvPr/>
        </p:nvSpPr>
        <p:spPr bwMode="auto">
          <a:xfrm>
            <a:off x="1619250" y="1341438"/>
            <a:ext cx="6265863" cy="2374900"/>
          </a:xfrm>
          <a:prstGeom prst="roundRect">
            <a:avLst>
              <a:gd name="adj" fmla="val 16667"/>
            </a:avLst>
          </a:prstGeom>
          <a:solidFill>
            <a:srgbClr val="FFFFFF"/>
          </a:solidFill>
          <a:ln w="9525">
            <a:solidFill>
              <a:srgbClr val="000000"/>
            </a:solidFill>
            <a:round/>
            <a:headEnd/>
            <a:tailEnd/>
          </a:ln>
        </p:spPr>
        <p:txBody>
          <a:bodyPr/>
          <a:lstStyle/>
          <a:p>
            <a:pPr algn="just">
              <a:lnSpc>
                <a:spcPct val="150000"/>
              </a:lnSpc>
              <a:defRPr/>
            </a:pPr>
            <a:r>
              <a:rPr lang="en-US" altLang="zh-CN" dirty="0">
                <a:solidFill>
                  <a:schemeClr val="tx1">
                    <a:lumMod val="10000"/>
                  </a:schemeClr>
                </a:solidFill>
                <a:latin typeface="Calibri" panose="020F0502020204030204" pitchFamily="34" charset="0"/>
              </a:rPr>
              <a:t>User Story 1.1</a:t>
            </a:r>
          </a:p>
          <a:p>
            <a:pPr algn="just">
              <a:lnSpc>
                <a:spcPct val="150000"/>
              </a:lnSpc>
              <a:defRPr/>
            </a:pPr>
            <a:r>
              <a:rPr lang="zh-CN" altLang="en-US" dirty="0" smtClean="0">
                <a:solidFill>
                  <a:srgbClr val="FF0000"/>
                </a:solidFill>
                <a:latin typeface="Calibri" panose="020F0502020204030204" pitchFamily="34" charset="0"/>
              </a:rPr>
              <a:t>卡片：</a:t>
            </a:r>
            <a:r>
              <a:rPr lang="zh-CN" altLang="en-US" dirty="0" smtClean="0">
                <a:solidFill>
                  <a:schemeClr val="tx1">
                    <a:lumMod val="10000"/>
                  </a:schemeClr>
                </a:solidFill>
                <a:latin typeface="Calibri" panose="020F0502020204030204" pitchFamily="34" charset="0"/>
              </a:rPr>
              <a:t>作为</a:t>
            </a:r>
            <a:r>
              <a:rPr lang="zh-CN" altLang="en-US" dirty="0">
                <a:solidFill>
                  <a:schemeClr val="tx1">
                    <a:lumMod val="10000"/>
                  </a:schemeClr>
                </a:solidFill>
                <a:latin typeface="Calibri" panose="020F0502020204030204" pitchFamily="34" charset="0"/>
              </a:rPr>
              <a:t>顾客，我希望能用信用卡为购物车中的物品</a:t>
            </a:r>
            <a:r>
              <a:rPr lang="zh-CN" altLang="en-US" dirty="0" smtClean="0">
                <a:solidFill>
                  <a:schemeClr val="tx1">
                    <a:lumMod val="10000"/>
                  </a:schemeClr>
                </a:solidFill>
                <a:latin typeface="Calibri" panose="020F0502020204030204" pitchFamily="34" charset="0"/>
              </a:rPr>
              <a:t>付款</a:t>
            </a:r>
            <a:endParaRPr lang="en-US" altLang="zh-CN" dirty="0">
              <a:solidFill>
                <a:schemeClr val="tx1">
                  <a:lumMod val="10000"/>
                </a:schemeClr>
              </a:solidFill>
              <a:latin typeface="Calibri" panose="020F0502020204030204" pitchFamily="34" charset="0"/>
            </a:endParaRPr>
          </a:p>
          <a:p>
            <a:pPr algn="just">
              <a:lnSpc>
                <a:spcPct val="150000"/>
              </a:lnSpc>
              <a:defRPr/>
            </a:pPr>
            <a:r>
              <a:rPr lang="zh-CN" altLang="en-US" dirty="0">
                <a:solidFill>
                  <a:srgbClr val="FF0000"/>
                </a:solidFill>
                <a:latin typeface="Calibri" panose="020F0502020204030204" pitchFamily="34" charset="0"/>
              </a:rPr>
              <a:t>注释：</a:t>
            </a:r>
            <a:r>
              <a:rPr lang="zh-CN" altLang="en-US" dirty="0">
                <a:solidFill>
                  <a:schemeClr val="tx1">
                    <a:lumMod val="10000"/>
                  </a:schemeClr>
                </a:solidFill>
                <a:latin typeface="Calibri" panose="020F0502020204030204" pitchFamily="34" charset="0"/>
              </a:rPr>
              <a:t>可以支持多种信用卡和借记卡付款，无效卡给出错误提示</a:t>
            </a:r>
            <a:endParaRPr lang="zh-CN" altLang="en-US" dirty="0">
              <a:solidFill>
                <a:schemeClr val="tx1">
                  <a:lumMod val="10000"/>
                </a:schemeClr>
              </a:solidFill>
            </a:endParaRPr>
          </a:p>
          <a:p>
            <a:pPr>
              <a:lnSpc>
                <a:spcPct val="150000"/>
              </a:lnSpc>
              <a:defRPr/>
            </a:pPr>
            <a:endParaRPr lang="zh-CN" dirty="0">
              <a:solidFill>
                <a:schemeClr val="tx1">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用户故事的表示</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故事的表示逐渐规范化，其标准形式为</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a:t>
            </a:r>
            <a:r>
              <a:rPr lang="zh-CN" altLang="zh-CN" sz="2200" b="1" dirty="0" smtClean="0">
                <a:solidFill>
                  <a:srgbClr val="FF0000"/>
                </a:solidFill>
                <a:latin typeface="宋体" panose="02010600030101010101" pitchFamily="2" charset="-122"/>
                <a:ea typeface="宋体" panose="02010600030101010101" pitchFamily="2" charset="-122"/>
              </a:rPr>
              <a:t>作为</a:t>
            </a:r>
            <a:r>
              <a:rPr lang="zh-CN" altLang="zh-CN" sz="2200" b="1" dirty="0">
                <a:solidFill>
                  <a:srgbClr val="FF0000"/>
                </a:solidFill>
                <a:latin typeface="宋体" panose="02010600030101010101" pitchFamily="2" charset="-122"/>
                <a:ea typeface="宋体" panose="02010600030101010101" pitchFamily="2" charset="-122"/>
              </a:rPr>
              <a:t>一个</a:t>
            </a:r>
            <a:r>
              <a:rPr lang="en-US" altLang="zh-CN" sz="2200" b="1" dirty="0">
                <a:solidFill>
                  <a:srgbClr val="FF0000"/>
                </a:solidFill>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角色</a:t>
            </a:r>
            <a:r>
              <a:rPr lang="en-US" altLang="zh-CN" sz="2200" b="1" dirty="0">
                <a:solidFill>
                  <a:srgbClr val="FF0000"/>
                </a:solidFill>
                <a:latin typeface="宋体" panose="02010600030101010101" pitchFamily="2" charset="-122"/>
                <a:ea typeface="宋体" panose="02010600030101010101" pitchFamily="2" charset="-122"/>
              </a:rPr>
              <a:t>&gt;</a:t>
            </a:r>
            <a:r>
              <a:rPr lang="zh-CN" altLang="zh-CN" sz="2200" b="1" dirty="0">
                <a:solidFill>
                  <a:srgbClr val="FF0000"/>
                </a:solidFill>
                <a:latin typeface="宋体" panose="02010600030101010101" pitchFamily="2" charset="-122"/>
                <a:ea typeface="宋体" panose="02010600030101010101" pitchFamily="2" charset="-122"/>
              </a:rPr>
              <a:t>，我能做</a:t>
            </a:r>
            <a:r>
              <a:rPr lang="en-US" altLang="zh-CN" sz="2200" b="1" dirty="0">
                <a:solidFill>
                  <a:srgbClr val="FF0000"/>
                </a:solidFill>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活动</a:t>
            </a:r>
            <a:r>
              <a:rPr lang="en-US" altLang="zh-CN" sz="2200" b="1" dirty="0">
                <a:solidFill>
                  <a:srgbClr val="FF0000"/>
                </a:solidFill>
                <a:latin typeface="宋体" panose="02010600030101010101" pitchFamily="2" charset="-122"/>
                <a:ea typeface="宋体" panose="02010600030101010101" pitchFamily="2" charset="-122"/>
              </a:rPr>
              <a:t>&gt;</a:t>
            </a:r>
            <a:r>
              <a:rPr lang="zh-CN" altLang="zh-CN" sz="2200" b="1" dirty="0">
                <a:solidFill>
                  <a:srgbClr val="FF0000"/>
                </a:solidFill>
                <a:latin typeface="宋体" panose="02010600030101010101" pitchFamily="2" charset="-122"/>
                <a:ea typeface="宋体" panose="02010600030101010101" pitchFamily="2" charset="-122"/>
              </a:rPr>
              <a:t>以便于</a:t>
            </a:r>
            <a:r>
              <a:rPr lang="en-US" altLang="zh-CN" sz="2200" b="1" dirty="0">
                <a:solidFill>
                  <a:srgbClr val="FF0000"/>
                </a:solidFill>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商业价值</a:t>
            </a:r>
            <a:r>
              <a:rPr lang="en-US" altLang="zh-CN" sz="2200" b="1" dirty="0">
                <a:solidFill>
                  <a:srgbClr val="FF0000"/>
                </a:solidFill>
                <a:latin typeface="宋体" panose="02010600030101010101" pitchFamily="2" charset="-122"/>
                <a:ea typeface="宋体" panose="02010600030101010101" pitchFamily="2" charset="-122"/>
              </a:rPr>
              <a:t>&gt;</a:t>
            </a:r>
            <a:r>
              <a:rPr lang="zh-CN" altLang="zh-CN" sz="2200" b="1" dirty="0" smtClean="0">
                <a:solidFill>
                  <a:srgbClr val="FF0000"/>
                </a:solidFill>
                <a:latin typeface="宋体" panose="02010600030101010101" pitchFamily="2" charset="-122"/>
                <a:ea typeface="宋体" panose="02010600030101010101" pitchFamily="2" charset="-122"/>
              </a:rPr>
              <a:t>。</a:t>
            </a:r>
            <a:endParaRPr lang="en-US" altLang="zh-CN" sz="2200" b="1" dirty="0" smtClean="0">
              <a:solidFill>
                <a:srgbClr val="FF0000"/>
              </a:solidFill>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en-US" altLang="zh-CN" sz="2200" b="1" dirty="0" smtClean="0">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角色</a:t>
            </a:r>
            <a:r>
              <a:rPr lang="en-US" altLang="zh-CN" sz="2200" b="1" dirty="0">
                <a:latin typeface="宋体" panose="02010600030101010101" pitchFamily="2" charset="-122"/>
                <a:ea typeface="宋体" panose="02010600030101010101" pitchFamily="2" charset="-122"/>
              </a:rPr>
              <a:t>&gt;</a:t>
            </a:r>
            <a:r>
              <a:rPr lang="zh-CN" altLang="zh-CN" sz="2200" b="1" dirty="0">
                <a:latin typeface="宋体" panose="02010600030101010101" pitchFamily="2" charset="-122"/>
                <a:ea typeface="宋体" panose="02010600030101010101" pitchFamily="2" charset="-122"/>
              </a:rPr>
              <a:t>代表谁正在执行指定的活动或谁会收到活动执行的</a:t>
            </a:r>
            <a:r>
              <a:rPr lang="zh-CN" altLang="zh-CN" sz="2200" b="1" dirty="0" smtClean="0">
                <a:latin typeface="宋体" panose="02010600030101010101" pitchFamily="2" charset="-122"/>
                <a:ea typeface="宋体" panose="02010600030101010101" pitchFamily="2" charset="-122"/>
              </a:rPr>
              <a:t>结果。</a:t>
            </a:r>
            <a:endParaRPr lang="en-US" altLang="zh-CN" sz="2200" b="1" dirty="0" smtClean="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en-US" altLang="zh-CN" sz="2200" b="1" dirty="0" smtClean="0">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活动</a:t>
            </a:r>
            <a:r>
              <a:rPr lang="en-US" altLang="zh-CN" sz="2200" b="1" dirty="0">
                <a:latin typeface="宋体" panose="02010600030101010101" pitchFamily="2" charset="-122"/>
                <a:ea typeface="宋体" panose="02010600030101010101" pitchFamily="2" charset="-122"/>
              </a:rPr>
              <a:t>&gt;</a:t>
            </a:r>
            <a:r>
              <a:rPr lang="zh-CN" altLang="zh-CN" sz="2200" b="1" dirty="0">
                <a:latin typeface="宋体" panose="02010600030101010101" pitchFamily="2" charset="-122"/>
                <a:ea typeface="宋体" panose="02010600030101010101" pitchFamily="2" charset="-122"/>
              </a:rPr>
              <a:t>代表系统执行的动作</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en-US" altLang="zh-CN" sz="2200" b="1" dirty="0" smtClean="0">
                <a:latin typeface="宋体" panose="02010600030101010101" pitchFamily="2" charset="-122"/>
                <a:ea typeface="宋体" panose="02010600030101010101" pitchFamily="2" charset="-122"/>
              </a:rPr>
              <a:t>&lt;</a:t>
            </a:r>
            <a:r>
              <a:rPr lang="zh-CN" altLang="zh-CN" sz="2200" b="1" dirty="0">
                <a:solidFill>
                  <a:srgbClr val="FF0000"/>
                </a:solidFill>
                <a:latin typeface="宋体" panose="02010600030101010101" pitchFamily="2" charset="-122"/>
                <a:ea typeface="宋体" panose="02010600030101010101" pitchFamily="2" charset="-122"/>
              </a:rPr>
              <a:t>商业价值</a:t>
            </a:r>
            <a:r>
              <a:rPr lang="en-US" altLang="zh-CN" sz="2200" b="1" dirty="0">
                <a:latin typeface="宋体" panose="02010600030101010101" pitchFamily="2" charset="-122"/>
                <a:ea typeface="宋体" panose="02010600030101010101" pitchFamily="2" charset="-122"/>
              </a:rPr>
              <a:t>&gt;</a:t>
            </a:r>
            <a:r>
              <a:rPr lang="zh-CN" altLang="zh-CN" sz="2200" b="1" dirty="0">
                <a:latin typeface="宋体" panose="02010600030101010101" pitchFamily="2" charset="-122"/>
                <a:ea typeface="宋体" panose="02010600030101010101" pitchFamily="2" charset="-122"/>
              </a:rPr>
              <a:t>代表通过执行活动获得的益处</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8444</TotalTime>
  <Words>6610</Words>
  <Application>Microsoft Office PowerPoint</Application>
  <PresentationFormat>全屏显示(4:3)</PresentationFormat>
  <Paragraphs>421</Paragraphs>
  <Slides>67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67</vt:i4>
      </vt:variant>
    </vt:vector>
  </HeadingPairs>
  <TitlesOfParts>
    <vt:vector size="74" baseType="lpstr">
      <vt:lpstr>黑体</vt:lpstr>
      <vt:lpstr>华文行楷</vt:lpstr>
      <vt:lpstr>宋体</vt:lpstr>
      <vt:lpstr>Calibri</vt:lpstr>
      <vt:lpstr>Times New Roman</vt:lpstr>
      <vt:lpstr>Wingdings</vt:lpstr>
      <vt:lpstr>CHS Template</vt:lpstr>
      <vt:lpstr>第6章 用户故事 </vt:lpstr>
      <vt:lpstr>前言</vt:lpstr>
      <vt:lpstr>用户故事基本概念</vt:lpstr>
      <vt:lpstr>用户故事基本概念</vt:lpstr>
      <vt:lpstr>用户故事基本概念</vt:lpstr>
      <vt:lpstr>用户故事基本概念</vt:lpstr>
      <vt:lpstr>用户故事的组成</vt:lpstr>
      <vt:lpstr>用户故事的组成</vt:lpstr>
      <vt:lpstr>用户故事的表示</vt:lpstr>
      <vt:lpstr>用户故事的表示</vt:lpstr>
      <vt:lpstr>用户故事的表示</vt:lpstr>
      <vt:lpstr>用户故事的表示</vt:lpstr>
      <vt:lpstr>用户故事的表示</vt:lpstr>
      <vt:lpstr>用户故事的细化</vt:lpstr>
      <vt:lpstr>用户故事的细化</vt:lpstr>
      <vt:lpstr>用户故事的细化</vt:lpstr>
      <vt:lpstr>用户故事的细化</vt:lpstr>
      <vt:lpstr>用户故事的细化</vt:lpstr>
      <vt:lpstr>用户故事的细化</vt:lpstr>
      <vt:lpstr>用户故事的验收测试</vt:lpstr>
      <vt:lpstr>用户故事的单元测试</vt:lpstr>
      <vt:lpstr>用户故事和用例的区别</vt:lpstr>
      <vt:lpstr>PowerPoint 演示文稿</vt:lpstr>
      <vt:lpstr>INVEST模型</vt:lpstr>
      <vt:lpstr>独立性（Independent）</vt:lpstr>
      <vt:lpstr>可协商性（Negotiable）</vt:lpstr>
      <vt:lpstr>可协商性（Negotiable）</vt:lpstr>
      <vt:lpstr>可协商性（Negotiable）</vt:lpstr>
      <vt:lpstr>有价值的（Valuable）</vt:lpstr>
      <vt:lpstr>可估计的(Estimable)</vt:lpstr>
      <vt:lpstr>可估计的(Estimable)</vt:lpstr>
      <vt:lpstr>短小（small）</vt:lpstr>
      <vt:lpstr>短小（small）</vt:lpstr>
      <vt:lpstr>短小（small）</vt:lpstr>
      <vt:lpstr>可测试性（Testable）</vt:lpstr>
      <vt:lpstr>可测试性（Testable）</vt:lpstr>
      <vt:lpstr>PowerPoint 演示文稿</vt:lpstr>
      <vt:lpstr> 编写封闭的故事 </vt:lpstr>
      <vt:lpstr>编写封闭的故事</vt:lpstr>
      <vt:lpstr>根据实现时间确定用户故事的规模</vt:lpstr>
      <vt:lpstr>根据实现时间确定用户故事的规模</vt:lpstr>
      <vt:lpstr>估算用户故事</vt:lpstr>
      <vt:lpstr>故事点估算法</vt:lpstr>
      <vt:lpstr>以团队估算</vt:lpstr>
      <vt:lpstr>Wideband Delphi估算方法 - Boehm(1981)</vt:lpstr>
      <vt:lpstr>估算用户故事</vt:lpstr>
      <vt:lpstr>三角测量估算用户故事</vt:lpstr>
      <vt:lpstr>故事点的应用</vt:lpstr>
      <vt:lpstr>故事点的应用</vt:lpstr>
      <vt:lpstr>故事点的应用</vt:lpstr>
      <vt:lpstr>故事点的应用</vt:lpstr>
      <vt:lpstr>发布计划</vt:lpstr>
      <vt:lpstr>发布计划</vt:lpstr>
      <vt:lpstr>什么时间发布</vt:lpstr>
      <vt:lpstr>故事的优先级是怎样的？</vt:lpstr>
      <vt:lpstr>故事的优先级是怎样的？</vt:lpstr>
      <vt:lpstr>故事的优先级是怎样的？</vt:lpstr>
      <vt:lpstr>选择迭代长度</vt:lpstr>
      <vt:lpstr>选择迭代长度</vt:lpstr>
      <vt:lpstr>选择迭代长度</vt:lpstr>
      <vt:lpstr>将用户故事分解为任务</vt:lpstr>
      <vt:lpstr>将用户故事分解为任务</vt:lpstr>
      <vt:lpstr>将用户故事分解为任务</vt:lpstr>
      <vt:lpstr>开发人员承担任务的职责</vt:lpstr>
      <vt:lpstr>估算与确认</vt:lpstr>
      <vt:lpstr>估算与确认</vt:lpstr>
      <vt:lpstr>估算与确认</vt:lpstr>
    </vt:vector>
  </TitlesOfParts>
  <Company>中国石油大学教育发展中心</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upol</dc:creator>
  <cp:lastModifiedBy>PC1</cp:lastModifiedBy>
  <cp:revision>811</cp:revision>
  <cp:lastPrinted>1601-01-01T00:00:00Z</cp:lastPrinted>
  <dcterms:created xsi:type="dcterms:W3CDTF">2012-04-17T06:46:03Z</dcterms:created>
  <dcterms:modified xsi:type="dcterms:W3CDTF">2019-03-28T01:39:42Z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ies>
</file>