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3"/>
  </p:notesMasterIdLst>
  <p:handoutMasterIdLst>
    <p:handoutMasterId r:id="rId54"/>
  </p:handoutMasterIdLst>
  <p:sldIdLst>
    <p:sldId id="547" r:id="rId2"/>
    <p:sldId id="548" r:id="rId3"/>
    <p:sldId id="646" r:id="rId4"/>
    <p:sldId id="658" r:id="rId5"/>
    <p:sldId id="663" r:id="rId6"/>
    <p:sldId id="659" r:id="rId7"/>
    <p:sldId id="550" r:id="rId8"/>
    <p:sldId id="557" r:id="rId9"/>
    <p:sldId id="566" r:id="rId10"/>
    <p:sldId id="556" r:id="rId11"/>
    <p:sldId id="570" r:id="rId12"/>
    <p:sldId id="571" r:id="rId13"/>
    <p:sldId id="572" r:id="rId14"/>
    <p:sldId id="575" r:id="rId15"/>
    <p:sldId id="577" r:id="rId16"/>
    <p:sldId id="578" r:id="rId17"/>
    <p:sldId id="579" r:id="rId18"/>
    <p:sldId id="581" r:id="rId19"/>
    <p:sldId id="583" r:id="rId20"/>
    <p:sldId id="584" r:id="rId21"/>
    <p:sldId id="648" r:id="rId22"/>
    <p:sldId id="649" r:id="rId23"/>
    <p:sldId id="650" r:id="rId24"/>
    <p:sldId id="591" r:id="rId25"/>
    <p:sldId id="601" r:id="rId26"/>
    <p:sldId id="602" r:id="rId27"/>
    <p:sldId id="603" r:id="rId28"/>
    <p:sldId id="651" r:id="rId29"/>
    <p:sldId id="604" r:id="rId30"/>
    <p:sldId id="605" r:id="rId31"/>
    <p:sldId id="610" r:id="rId32"/>
    <p:sldId id="612" r:id="rId33"/>
    <p:sldId id="652" r:id="rId34"/>
    <p:sldId id="613" r:id="rId35"/>
    <p:sldId id="614" r:id="rId36"/>
    <p:sldId id="616" r:id="rId37"/>
    <p:sldId id="618" r:id="rId38"/>
    <p:sldId id="617" r:id="rId39"/>
    <p:sldId id="661" r:id="rId40"/>
    <p:sldId id="662" r:id="rId41"/>
    <p:sldId id="620" r:id="rId42"/>
    <p:sldId id="621" r:id="rId43"/>
    <p:sldId id="622" r:id="rId44"/>
    <p:sldId id="623" r:id="rId45"/>
    <p:sldId id="624" r:id="rId46"/>
    <p:sldId id="626" r:id="rId47"/>
    <p:sldId id="627" r:id="rId48"/>
    <p:sldId id="629" r:id="rId49"/>
    <p:sldId id="630" r:id="rId50"/>
    <p:sldId id="632" r:id="rId51"/>
    <p:sldId id="653"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587C"/>
    <a:srgbClr val="333333"/>
    <a:srgbClr val="000000"/>
    <a:srgbClr val="FFFFFF"/>
    <a:srgbClr val="38B2B2"/>
    <a:srgbClr val="082A50"/>
    <a:srgbClr val="09315D"/>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53" autoAdjust="0"/>
    <p:restoredTop sz="86341" autoAdjust="0"/>
  </p:normalViewPr>
  <p:slideViewPr>
    <p:cSldViewPr>
      <p:cViewPr varScale="1">
        <p:scale>
          <a:sx n="92" d="100"/>
          <a:sy n="92" d="100"/>
        </p:scale>
        <p:origin x="114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291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03018522-DC3F-4CE3-BD04-16CDF627AE7F}" type="datetimeFigureOut">
              <a:rPr lang="zh-CN" altLang="en-US"/>
              <a:pPr>
                <a:defRPr/>
              </a:pPr>
              <a:t>2019/6/3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8DF49EF-E40D-4A30-9B5F-765041257C23}" type="slidenum">
              <a:rPr lang="zh-CN" altLang="en-US"/>
              <a:pPr>
                <a:defRPr/>
              </a:pPr>
              <a:t>‹#›</a:t>
            </a:fld>
            <a:endParaRPr lang="zh-CN" altLang="en-US"/>
          </a:p>
        </p:txBody>
      </p:sp>
    </p:spTree>
    <p:extLst>
      <p:ext uri="{BB962C8B-B14F-4D97-AF65-F5344CB8AC3E}">
        <p14:creationId xmlns:p14="http://schemas.microsoft.com/office/powerpoint/2010/main" val="736955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宋体" pitchFamily="2" charset="-122"/>
              </a:defRPr>
            </a:lvl1pPr>
          </a:lstStyle>
          <a:p>
            <a:pPr>
              <a:defRPr/>
            </a:pPr>
            <a:fld id="{D8C72AE6-6E72-4700-81B5-80A28B77F619}" type="datetimeFigureOut">
              <a:rPr lang="zh-CN" altLang="en-US"/>
              <a:pPr>
                <a:defRPr/>
              </a:pPr>
              <a:t>2019/6/3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9E61823-CF4F-4F2E-BC3A-2039C35364B5}" type="slidenum">
              <a:rPr lang="zh-CN" altLang="en-US"/>
              <a:pPr>
                <a:defRPr/>
              </a:pPr>
              <a:t>‹#›</a:t>
            </a:fld>
            <a:endParaRPr lang="zh-CN" altLang="en-US"/>
          </a:p>
        </p:txBody>
      </p:sp>
    </p:spTree>
    <p:extLst>
      <p:ext uri="{BB962C8B-B14F-4D97-AF65-F5344CB8AC3E}">
        <p14:creationId xmlns:p14="http://schemas.microsoft.com/office/powerpoint/2010/main" val="8893275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E3ED8B-FE66-401D-81B1-EF01441142C8}" type="slidenum">
              <a:rPr lang="zh-CN" altLang="en-US">
                <a:latin typeface="Times New Roman" panose="02020603050405020304" pitchFamily="18" charset="0"/>
              </a:rPr>
              <a:pPr>
                <a:spcBef>
                  <a:spcPct val="0"/>
                </a:spcBef>
              </a:pPr>
              <a:t>1</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565982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E7FF79-6F3F-4CB4-B045-724AA136917A}" type="slidenum">
              <a:rPr lang="zh-CN" altLang="en-US">
                <a:latin typeface="Times New Roman" panose="02020603050405020304" pitchFamily="18" charset="0"/>
              </a:rPr>
              <a:pPr>
                <a:spcBef>
                  <a:spcPct val="0"/>
                </a:spcBef>
              </a:pPr>
              <a:t>29</a:t>
            </a:fld>
            <a:endParaRPr lang="zh-CN" altLang="en-US">
              <a:latin typeface="Times New Roman" panose="02020603050405020304" pitchFamily="18" charset="0"/>
            </a:endParaRPr>
          </a:p>
        </p:txBody>
      </p:sp>
    </p:spTree>
    <p:extLst>
      <p:ext uri="{BB962C8B-B14F-4D97-AF65-F5344CB8AC3E}">
        <p14:creationId xmlns:p14="http://schemas.microsoft.com/office/powerpoint/2010/main" val="360476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88" y="4763"/>
            <a:ext cx="9115425"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00" name="Rectangle 28"/>
          <p:cNvSpPr>
            <a:spLocks noGrp="1" noChangeArrowheads="1"/>
          </p:cNvSpPr>
          <p:nvPr>
            <p:ph type="ctrTitle" sz="quarter"/>
          </p:nvPr>
        </p:nvSpPr>
        <p:spPr>
          <a:xfrm>
            <a:off x="1857356" y="1928802"/>
            <a:ext cx="6643734" cy="1470025"/>
          </a:xfrm>
        </p:spPr>
        <p:txBody>
          <a:bodyPr/>
          <a:lstStyle>
            <a:lvl1pPr>
              <a:defRPr sz="4800" b="1">
                <a:solidFill>
                  <a:schemeClr val="tx1"/>
                </a:solidFill>
              </a:defRPr>
            </a:lvl1pPr>
          </a:lstStyle>
          <a:p>
            <a:r>
              <a:rPr lang="zh-CN" altLang="en-US" smtClean="0"/>
              <a:t>单击此处编辑母版标题样式</a:t>
            </a:r>
            <a:endParaRPr lang="zh-CN" altLang="en-US" dirty="0"/>
          </a:p>
        </p:txBody>
      </p:sp>
      <p:sp>
        <p:nvSpPr>
          <p:cNvPr id="3101" name="Rectangle 29"/>
          <p:cNvSpPr>
            <a:spLocks noGrp="1" noChangeArrowheads="1"/>
          </p:cNvSpPr>
          <p:nvPr>
            <p:ph type="subTitle" sz="quarter" idx="1"/>
          </p:nvPr>
        </p:nvSpPr>
        <p:spPr>
          <a:xfrm>
            <a:off x="2214546" y="4386266"/>
            <a:ext cx="5200664" cy="685808"/>
          </a:xfrm>
        </p:spPr>
        <p:txBody>
          <a:bodyPr/>
          <a:lstStyle>
            <a:lvl1pPr marL="0" indent="0">
              <a:buFont typeface="Wingdings" pitchFamily="2" charset="2"/>
              <a:buNone/>
              <a:defRPr>
                <a:solidFill>
                  <a:schemeClr val="tx1">
                    <a:lumMod val="25000"/>
                  </a:schemeClr>
                </a:solidFill>
                <a:latin typeface="宋体" pitchFamily="2" charset="-122"/>
                <a:ea typeface="宋体" pitchFamily="2" charset="-122"/>
              </a:defRPr>
            </a:lvl1pPr>
          </a:lstStyle>
          <a:p>
            <a:r>
              <a:rPr lang="zh-CN" altLang="en-US" dirty="0" smtClean="0"/>
              <a:t>单击此处编辑母版副标题样式</a:t>
            </a:r>
            <a:endParaRPr lang="en-US" altLang="zh-CN" dirty="0" smtClean="0"/>
          </a:p>
        </p:txBody>
      </p:sp>
      <p:sp>
        <p:nvSpPr>
          <p:cNvPr id="5" name="Rectangle 25"/>
          <p:cNvSpPr>
            <a:spLocks noGrp="1" noChangeArrowheads="1"/>
          </p:cNvSpPr>
          <p:nvPr>
            <p:ph type="dt" sz="quarter" idx="10"/>
          </p:nvPr>
        </p:nvSpPr>
        <p:spPr/>
        <p:txBody>
          <a:bodyPr/>
          <a:lstStyle>
            <a:lvl1pPr>
              <a:defRPr/>
            </a:lvl1pPr>
          </a:lstStyle>
          <a:p>
            <a:pPr>
              <a:defRPr/>
            </a:pPr>
            <a:endParaRPr lang="en-US" altLang="zh-CN"/>
          </a:p>
        </p:txBody>
      </p:sp>
      <p:sp>
        <p:nvSpPr>
          <p:cNvPr id="6" name="Rectangle 26"/>
          <p:cNvSpPr>
            <a:spLocks noGrp="1" noChangeArrowheads="1"/>
          </p:cNvSpPr>
          <p:nvPr>
            <p:ph type="ftr" sz="quarter" idx="11"/>
          </p:nvPr>
        </p:nvSpPr>
        <p:spPr/>
        <p:txBody>
          <a:bodyPr/>
          <a:lstStyle>
            <a:lvl1pPr>
              <a:defRPr/>
            </a:lvl1pPr>
          </a:lstStyle>
          <a:p>
            <a:pPr>
              <a:defRPr/>
            </a:pPr>
            <a:endParaRPr lang="en-US" altLang="zh-CN"/>
          </a:p>
        </p:txBody>
      </p:sp>
      <p:sp>
        <p:nvSpPr>
          <p:cNvPr id="7" name="Rectangle 27"/>
          <p:cNvSpPr>
            <a:spLocks noGrp="1" noChangeArrowheads="1"/>
          </p:cNvSpPr>
          <p:nvPr>
            <p:ph type="sldNum" sz="quarter" idx="12"/>
          </p:nvPr>
        </p:nvSpPr>
        <p:spPr/>
        <p:txBody>
          <a:bodyPr/>
          <a:lstStyle>
            <a:lvl1pPr>
              <a:defRPr smtClean="0"/>
            </a:lvl1pPr>
          </a:lstStyle>
          <a:p>
            <a:pPr>
              <a:defRPr/>
            </a:pPr>
            <a:fld id="{8C7A85AE-049D-4187-BEAC-616547B00158}" type="slidenum">
              <a:rPr lang="zh-CN" altLang="en-US"/>
              <a:pPr>
                <a:defRPr/>
              </a:pPr>
              <a:t>‹#›</a:t>
            </a:fld>
            <a:endParaRPr lang="en-US" altLang="zh-CN"/>
          </a:p>
        </p:txBody>
      </p:sp>
    </p:spTree>
    <p:extLst>
      <p:ext uri="{BB962C8B-B14F-4D97-AF65-F5344CB8AC3E}">
        <p14:creationId xmlns:p14="http://schemas.microsoft.com/office/powerpoint/2010/main" val="132205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pPr>
              <a:defRPr/>
            </a:pPr>
            <a:fld id="{681702C8-55C1-4AC4-AC92-187C89AE5D0D}" type="slidenum">
              <a:rPr lang="zh-CN" altLang="en-US"/>
              <a:pPr>
                <a:defRPr/>
              </a:pPr>
              <a:t>‹#›</a:t>
            </a:fld>
            <a:endParaRPr lang="en-US" altLang="zh-CN"/>
          </a:p>
        </p:txBody>
      </p:sp>
    </p:spTree>
    <p:extLst>
      <p:ext uri="{BB962C8B-B14F-4D97-AF65-F5344CB8AC3E}">
        <p14:creationId xmlns:p14="http://schemas.microsoft.com/office/powerpoint/2010/main" val="252450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pPr>
              <a:defRPr/>
            </a:pPr>
            <a:fld id="{65353FAF-26B4-42CA-B131-C118759C1AE4}" type="slidenum">
              <a:rPr lang="zh-CN" altLang="en-US"/>
              <a:pPr>
                <a:defRPr/>
              </a:pPr>
              <a:t>‹#›</a:t>
            </a:fld>
            <a:endParaRPr lang="en-US" altLang="zh-CN"/>
          </a:p>
        </p:txBody>
      </p:sp>
    </p:spTree>
    <p:extLst>
      <p:ext uri="{BB962C8B-B14F-4D97-AF65-F5344CB8AC3E}">
        <p14:creationId xmlns:p14="http://schemas.microsoft.com/office/powerpoint/2010/main" val="52695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60"/>
            <a:ext cx="8229600" cy="1143000"/>
          </a:xfrm>
        </p:spPr>
        <p:txBody>
          <a:bodyPr/>
          <a:lstStyle>
            <a:lvl1pPr>
              <a:defRPr sz="32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0">
              <a:defRPr/>
            </a:lvl1pPr>
            <a:lvl2pPr marL="0">
              <a:defRPr/>
            </a:lvl2pPr>
            <a:lvl3pPr marL="0">
              <a:defRPr/>
            </a:lvl3pPr>
            <a:lvl4pPr marL="0">
              <a:defRPr/>
            </a:lvl4pPr>
            <a:lvl5pPr marL="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pPr>
              <a:defRPr/>
            </a:pPr>
            <a:fld id="{FFE63257-B23D-42B3-8613-D4598B0A839C}" type="slidenum">
              <a:rPr lang="zh-CN" altLang="en-US"/>
              <a:pPr>
                <a:defRPr/>
              </a:pPr>
              <a:t>‹#›</a:t>
            </a:fld>
            <a:endParaRPr lang="en-US" altLang="zh-CN"/>
          </a:p>
        </p:txBody>
      </p:sp>
    </p:spTree>
    <p:extLst>
      <p:ext uri="{BB962C8B-B14F-4D97-AF65-F5344CB8AC3E}">
        <p14:creationId xmlns:p14="http://schemas.microsoft.com/office/powerpoint/2010/main" val="2755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30"/>
          <p:cNvSpPr>
            <a:spLocks noGrp="1" noChangeArrowheads="1"/>
          </p:cNvSpPr>
          <p:nvPr>
            <p:ph type="sldNum" sz="quarter" idx="12"/>
          </p:nvPr>
        </p:nvSpPr>
        <p:spPr>
          <a:ln/>
        </p:spPr>
        <p:txBody>
          <a:bodyPr/>
          <a:lstStyle>
            <a:lvl1pPr>
              <a:defRPr/>
            </a:lvl1pPr>
          </a:lstStyle>
          <a:p>
            <a:pPr>
              <a:defRPr/>
            </a:pPr>
            <a:fld id="{204CB9D2-5110-492C-B9F3-40F2D6BB1443}" type="slidenum">
              <a:rPr lang="zh-CN" altLang="en-US"/>
              <a:pPr>
                <a:defRPr/>
              </a:pPr>
              <a:t>‹#›</a:t>
            </a:fld>
            <a:endParaRPr lang="en-US" altLang="zh-CN"/>
          </a:p>
        </p:txBody>
      </p:sp>
    </p:spTree>
    <p:extLst>
      <p:ext uri="{BB962C8B-B14F-4D97-AF65-F5344CB8AC3E}">
        <p14:creationId xmlns:p14="http://schemas.microsoft.com/office/powerpoint/2010/main" val="16099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pPr>
              <a:defRPr/>
            </a:pPr>
            <a:fld id="{37DD4ACC-F745-4961-A4FF-00560D13E7AE}" type="slidenum">
              <a:rPr lang="zh-CN" altLang="en-US"/>
              <a:pPr>
                <a:defRPr/>
              </a:pPr>
              <a:t>‹#›</a:t>
            </a:fld>
            <a:endParaRPr lang="en-US" altLang="zh-CN"/>
          </a:p>
        </p:txBody>
      </p:sp>
    </p:spTree>
    <p:extLst>
      <p:ext uri="{BB962C8B-B14F-4D97-AF65-F5344CB8AC3E}">
        <p14:creationId xmlns:p14="http://schemas.microsoft.com/office/powerpoint/2010/main" val="312307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30"/>
          <p:cNvSpPr>
            <a:spLocks noGrp="1" noChangeArrowheads="1"/>
          </p:cNvSpPr>
          <p:nvPr>
            <p:ph type="sldNum" sz="quarter" idx="12"/>
          </p:nvPr>
        </p:nvSpPr>
        <p:spPr>
          <a:ln/>
        </p:spPr>
        <p:txBody>
          <a:bodyPr/>
          <a:lstStyle>
            <a:lvl1pPr>
              <a:defRPr/>
            </a:lvl1pPr>
          </a:lstStyle>
          <a:p>
            <a:pPr>
              <a:defRPr/>
            </a:pPr>
            <a:fld id="{414B35B9-CE12-4A3A-91CA-3E4A45D48B6D}" type="slidenum">
              <a:rPr lang="zh-CN" altLang="en-US"/>
              <a:pPr>
                <a:defRPr/>
              </a:pPr>
              <a:t>‹#›</a:t>
            </a:fld>
            <a:endParaRPr lang="en-US" altLang="zh-CN"/>
          </a:p>
        </p:txBody>
      </p:sp>
    </p:spTree>
    <p:extLst>
      <p:ext uri="{BB962C8B-B14F-4D97-AF65-F5344CB8AC3E}">
        <p14:creationId xmlns:p14="http://schemas.microsoft.com/office/powerpoint/2010/main" val="3387859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30"/>
          <p:cNvSpPr>
            <a:spLocks noGrp="1" noChangeArrowheads="1"/>
          </p:cNvSpPr>
          <p:nvPr>
            <p:ph type="sldNum" sz="quarter" idx="12"/>
          </p:nvPr>
        </p:nvSpPr>
        <p:spPr>
          <a:ln/>
        </p:spPr>
        <p:txBody>
          <a:bodyPr/>
          <a:lstStyle>
            <a:lvl1pPr>
              <a:defRPr/>
            </a:lvl1pPr>
          </a:lstStyle>
          <a:p>
            <a:pPr>
              <a:defRPr/>
            </a:pPr>
            <a:fld id="{BA4E8830-4D6F-4336-B27E-684A2CDBCDA9}" type="slidenum">
              <a:rPr lang="zh-CN" altLang="en-US"/>
              <a:pPr>
                <a:defRPr/>
              </a:pPr>
              <a:t>‹#›</a:t>
            </a:fld>
            <a:endParaRPr lang="en-US" altLang="zh-CN"/>
          </a:p>
        </p:txBody>
      </p:sp>
    </p:spTree>
    <p:extLst>
      <p:ext uri="{BB962C8B-B14F-4D97-AF65-F5344CB8AC3E}">
        <p14:creationId xmlns:p14="http://schemas.microsoft.com/office/powerpoint/2010/main" val="330663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30"/>
          <p:cNvSpPr>
            <a:spLocks noGrp="1" noChangeArrowheads="1"/>
          </p:cNvSpPr>
          <p:nvPr>
            <p:ph type="sldNum" sz="quarter" idx="12"/>
          </p:nvPr>
        </p:nvSpPr>
        <p:spPr>
          <a:ln/>
        </p:spPr>
        <p:txBody>
          <a:bodyPr/>
          <a:lstStyle>
            <a:lvl1pPr>
              <a:defRPr/>
            </a:lvl1pPr>
          </a:lstStyle>
          <a:p>
            <a:pPr>
              <a:defRPr/>
            </a:pPr>
            <a:fld id="{22B75373-2FE2-48A9-ACE0-59C87036FFED}" type="slidenum">
              <a:rPr lang="zh-CN" altLang="en-US"/>
              <a:pPr>
                <a:defRPr/>
              </a:pPr>
              <a:t>‹#›</a:t>
            </a:fld>
            <a:endParaRPr lang="en-US" altLang="zh-CN"/>
          </a:p>
        </p:txBody>
      </p:sp>
    </p:spTree>
    <p:extLst>
      <p:ext uri="{BB962C8B-B14F-4D97-AF65-F5344CB8AC3E}">
        <p14:creationId xmlns:p14="http://schemas.microsoft.com/office/powerpoint/2010/main" val="359031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pPr>
              <a:defRPr/>
            </a:pPr>
            <a:fld id="{6B8EFE4D-9426-42CA-8863-CEF3B80B7084}" type="slidenum">
              <a:rPr lang="zh-CN" altLang="en-US"/>
              <a:pPr>
                <a:defRPr/>
              </a:pPr>
              <a:t>‹#›</a:t>
            </a:fld>
            <a:endParaRPr lang="en-US" altLang="zh-CN"/>
          </a:p>
        </p:txBody>
      </p:sp>
    </p:spTree>
    <p:extLst>
      <p:ext uri="{BB962C8B-B14F-4D97-AF65-F5344CB8AC3E}">
        <p14:creationId xmlns:p14="http://schemas.microsoft.com/office/powerpoint/2010/main" val="93203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2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30"/>
          <p:cNvSpPr>
            <a:spLocks noGrp="1" noChangeArrowheads="1"/>
          </p:cNvSpPr>
          <p:nvPr>
            <p:ph type="sldNum" sz="quarter" idx="12"/>
          </p:nvPr>
        </p:nvSpPr>
        <p:spPr>
          <a:ln/>
        </p:spPr>
        <p:txBody>
          <a:bodyPr/>
          <a:lstStyle>
            <a:lvl1pPr>
              <a:defRPr/>
            </a:lvl1pPr>
          </a:lstStyle>
          <a:p>
            <a:pPr>
              <a:defRPr/>
            </a:pPr>
            <a:fld id="{F9753AA8-5868-42B2-96C6-0567A4FDA306}" type="slidenum">
              <a:rPr lang="zh-CN" altLang="en-US"/>
              <a:pPr>
                <a:defRPr/>
              </a:pPr>
              <a:t>‹#›</a:t>
            </a:fld>
            <a:endParaRPr lang="en-US" altLang="zh-CN"/>
          </a:p>
        </p:txBody>
      </p:sp>
    </p:spTree>
    <p:extLst>
      <p:ext uri="{BB962C8B-B14F-4D97-AF65-F5344CB8AC3E}">
        <p14:creationId xmlns:p14="http://schemas.microsoft.com/office/powerpoint/2010/main" val="254011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026" name="图片 11" descr="ppt4-2.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6" name="Rectangle 28"/>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a typeface="宋体" pitchFamily="2" charset="-122"/>
              </a:defRPr>
            </a:lvl1pPr>
          </a:lstStyle>
          <a:p>
            <a:pPr>
              <a:defRPr/>
            </a:pPr>
            <a:endParaRPr lang="en-US" altLang="zh-CN"/>
          </a:p>
        </p:txBody>
      </p:sp>
      <p:sp>
        <p:nvSpPr>
          <p:cNvPr id="2077" name="Rectangle 29"/>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a typeface="宋体" pitchFamily="2" charset="-122"/>
              </a:defRPr>
            </a:lvl1pPr>
          </a:lstStyle>
          <a:p>
            <a:pPr>
              <a:defRPr/>
            </a:pPr>
            <a:endParaRPr lang="en-US" altLang="zh-CN"/>
          </a:p>
        </p:txBody>
      </p:sp>
      <p:sp>
        <p:nvSpPr>
          <p:cNvPr id="2078" name="Rectangle 30"/>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3ED0257-F6AC-44AE-B711-6F164792444C}" type="slidenum">
              <a:rPr lang="zh-CN" altLang="en-US"/>
              <a:pPr>
                <a:defRPr/>
              </a:pPr>
              <a:t>‹#›</a:t>
            </a:fld>
            <a:endParaRPr lang="en-US" altLang="zh-CN"/>
          </a:p>
        </p:txBody>
      </p:sp>
      <p:sp>
        <p:nvSpPr>
          <p:cNvPr id="1030" name="Rectangle 31"/>
          <p:cNvSpPr>
            <a:spLocks noGrp="1" noChangeArrowheads="1"/>
          </p:cNvSpPr>
          <p:nvPr>
            <p:ph type="title"/>
          </p:nvPr>
        </p:nvSpPr>
        <p:spPr bwMode="auto">
          <a:xfrm>
            <a:off x="414338" y="488950"/>
            <a:ext cx="822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单击此处添加标题</a:t>
            </a:r>
          </a:p>
        </p:txBody>
      </p:sp>
      <p:sp>
        <p:nvSpPr>
          <p:cNvPr id="1031" name="Rectangle 3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en-US" smtClean="0"/>
          </a:p>
        </p:txBody>
      </p:sp>
    </p:spTree>
  </p:cSld>
  <p:clrMap bg1="dk2" tx1="lt1" bg2="dk1" tx2="lt2" accent1="accent1" accent2="accent2" accent3="accent3" accent4="accent4" accent5="accent5" accent6="accent6" hlink="hlink" folHlink="folHlink"/>
  <p:sldLayoutIdLst>
    <p:sldLayoutId id="2147484452"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xStyles>
    <p:titleStyle>
      <a:lvl1pPr algn="l" rtl="0" eaLnBrk="0" fontAlgn="base" hangingPunct="0">
        <a:spcBef>
          <a:spcPct val="0"/>
        </a:spcBef>
        <a:spcAft>
          <a:spcPct val="0"/>
        </a:spcAft>
        <a:defRPr sz="3200">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p:titleStyle>
    <p:bodyStyle>
      <a:lvl1pPr marL="342900" indent="-342900" algn="l" rtl="0" eaLnBrk="0" fontAlgn="base" hangingPunct="0">
        <a:spcBef>
          <a:spcPct val="20000"/>
        </a:spcBef>
        <a:spcAft>
          <a:spcPct val="0"/>
        </a:spcAft>
        <a:buClr>
          <a:srgbClr val="A50021"/>
        </a:buClr>
        <a:buFont typeface="Wingdings" panose="05000000000000000000" pitchFamily="2" charset="2"/>
        <a:buChar char="•"/>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q"/>
        <a:defRPr sz="2400">
          <a:solidFill>
            <a:schemeClr val="bg2"/>
          </a:solidFill>
          <a:latin typeface="+mn-lt"/>
        </a:defRPr>
      </a:lvl2pPr>
      <a:lvl3pPr marL="11430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3pPr>
      <a:lvl4pPr marL="16002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4pPr>
      <a:lvl5pPr marL="2057400" indent="-228600" algn="l" rtl="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mn-lt"/>
        </a:defRPr>
      </a:lvl5pPr>
      <a:lvl6pPr marL="25146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6pPr>
      <a:lvl7pPr marL="29718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7pPr>
      <a:lvl8pPr marL="34290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8pPr>
      <a:lvl9pPr marL="3886200" indent="-228600" algn="l" rtl="0" eaLnBrk="1" fontAlgn="base" hangingPunct="1">
        <a:spcBef>
          <a:spcPct val="20000"/>
        </a:spcBef>
        <a:spcAft>
          <a:spcPct val="0"/>
        </a:spcAft>
        <a:buClr>
          <a:srgbClr val="A50021"/>
        </a:buClr>
        <a:buFont typeface="Wingdings" pitchFamily="2" charset="2"/>
        <a:buChar char="q"/>
        <a:defRPr sz="20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9388" y="2428875"/>
            <a:ext cx="8569325" cy="1071563"/>
          </a:xfrm>
        </p:spPr>
        <p:txBody>
          <a:bodyPr/>
          <a:lstStyle/>
          <a:p>
            <a:pPr algn="ctr" eaLnBrk="1" hangingPunct="1">
              <a:defRPr/>
            </a:pPr>
            <a:r>
              <a:rPr lang="zh-CN" altLang="en-US" sz="4200" dirty="0" smtClean="0">
                <a:solidFill>
                  <a:schemeClr val="accent4">
                    <a:lumMod val="20000"/>
                    <a:lumOff val="80000"/>
                  </a:schemeClr>
                </a:solidFill>
              </a:rPr>
              <a:t>第</a:t>
            </a:r>
            <a:r>
              <a:rPr lang="en-US" altLang="zh-CN" sz="4200" dirty="0" smtClean="0">
                <a:solidFill>
                  <a:schemeClr val="accent4">
                    <a:lumMod val="20000"/>
                    <a:lumOff val="80000"/>
                  </a:schemeClr>
                </a:solidFill>
              </a:rPr>
              <a:t>7</a:t>
            </a:r>
            <a:r>
              <a:rPr lang="zh-CN" altLang="en-US" sz="4200" dirty="0" smtClean="0">
                <a:solidFill>
                  <a:schemeClr val="accent4">
                    <a:lumMod val="20000"/>
                    <a:lumOff val="80000"/>
                  </a:schemeClr>
                </a:solidFill>
              </a:rPr>
              <a:t>章 非功能性需求</a:t>
            </a:r>
            <a:r>
              <a:rPr lang="en-US" altLang="zh-CN" sz="4200" dirty="0" smtClean="0">
                <a:solidFill>
                  <a:schemeClr val="accent4">
                    <a:lumMod val="20000"/>
                    <a:lumOff val="80000"/>
                  </a:schemeClr>
                </a:solidFill>
              </a:rPr>
              <a:t/>
            </a:r>
            <a:br>
              <a:rPr lang="en-US" altLang="zh-CN" sz="4200" dirty="0" smtClean="0">
                <a:solidFill>
                  <a:schemeClr val="accent4">
                    <a:lumMod val="20000"/>
                    <a:lumOff val="80000"/>
                  </a:schemeClr>
                </a:solidFill>
              </a:rPr>
            </a:br>
            <a:endParaRPr lang="zh-CN" altLang="en-US" sz="4200" dirty="0">
              <a:solidFill>
                <a:schemeClr val="accent4">
                  <a:lumMod val="20000"/>
                  <a:lumOff val="80000"/>
                </a:schemeClr>
              </a:solidFill>
            </a:endParaRPr>
          </a:p>
        </p:txBody>
      </p:sp>
      <p:sp>
        <p:nvSpPr>
          <p:cNvPr id="4" name="Rectangle 2"/>
          <p:cNvSpPr txBox="1">
            <a:spLocks noChangeArrowheads="1"/>
          </p:cNvSpPr>
          <p:nvPr/>
        </p:nvSpPr>
        <p:spPr bwMode="auto">
          <a:xfrm>
            <a:off x="2051050" y="4941888"/>
            <a:ext cx="55451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800" b="1">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a:lstStyle>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吴春雷</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软件工程系</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可靠性</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320088"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系统的可靠性</a:t>
            </a:r>
            <a:r>
              <a:rPr lang="zh-CN" altLang="en-US" sz="2400" b="1" dirty="0" smtClean="0">
                <a:latin typeface="宋体" panose="02010600030101010101" pitchFamily="2" charset="-122"/>
                <a:ea typeface="宋体" panose="02010600030101010101" pitchFamily="2" charset="-122"/>
              </a:rPr>
              <a:t>与</a:t>
            </a:r>
            <a:r>
              <a:rPr lang="zh-CN" altLang="zh-CN" sz="2400" b="1" dirty="0" smtClean="0">
                <a:latin typeface="宋体" panose="02010600030101010101" pitchFamily="2" charset="-122"/>
                <a:ea typeface="宋体" panose="02010600030101010101" pitchFamily="2" charset="-122"/>
              </a:rPr>
              <a:t>可维护性</a:t>
            </a:r>
            <a:r>
              <a:rPr lang="zh-CN" altLang="zh-CN" sz="2400" b="1" dirty="0">
                <a:latin typeface="宋体" panose="02010600030101010101" pitchFamily="2" charset="-122"/>
                <a:ea typeface="宋体" panose="02010600030101010101" pitchFamily="2" charset="-122"/>
              </a:rPr>
              <a:t>和适应性是密不可分</a:t>
            </a:r>
            <a:r>
              <a:rPr lang="zh-CN" altLang="zh-CN" sz="2400" b="1" dirty="0" smtClean="0">
                <a:latin typeface="宋体" panose="02010600030101010101" pitchFamily="2" charset="-122"/>
                <a:ea typeface="宋体" panose="02010600030101010101" pitchFamily="2" charset="-122"/>
              </a:rPr>
              <a:t>的</a:t>
            </a:r>
            <a:endParaRPr lang="en-US" altLang="zh-CN" sz="24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400" b="1" dirty="0" smtClean="0">
                <a:latin typeface="宋体" panose="02010600030101010101" pitchFamily="2" charset="-122"/>
                <a:ea typeface="宋体" panose="02010600030101010101" pitchFamily="2" charset="-122"/>
              </a:rPr>
              <a:t>当</a:t>
            </a:r>
            <a:r>
              <a:rPr lang="zh-CN" altLang="zh-CN" sz="2400" b="1" dirty="0">
                <a:latin typeface="宋体" panose="02010600030101010101" pitchFamily="2" charset="-122"/>
                <a:ea typeface="宋体" panose="02010600030101010101" pitchFamily="2" charset="-122"/>
              </a:rPr>
              <a:t>系统出现故障和用户出现</a:t>
            </a:r>
            <a:r>
              <a:rPr lang="zh-CN" altLang="zh-CN" sz="2400" b="1" dirty="0" smtClean="0">
                <a:latin typeface="宋体" panose="02010600030101010101" pitchFamily="2" charset="-122"/>
                <a:ea typeface="宋体" panose="02010600030101010101" pitchFamily="2" charset="-122"/>
              </a:rPr>
              <a:t>错误操作</a:t>
            </a:r>
            <a:r>
              <a:rPr lang="zh-CN" altLang="zh-CN" sz="2400" b="1" dirty="0">
                <a:latin typeface="宋体" panose="02010600030101010101" pitchFamily="2" charset="-122"/>
                <a:ea typeface="宋体" panose="02010600030101010101" pitchFamily="2" charset="-122"/>
              </a:rPr>
              <a:t>后是否支持</a:t>
            </a:r>
            <a:r>
              <a:rPr lang="zh-CN" altLang="zh-CN" sz="2400" b="1" dirty="0" smtClean="0">
                <a:latin typeface="宋体" panose="02010600030101010101" pitchFamily="2" charset="-122"/>
                <a:ea typeface="宋体" panose="02010600030101010101" pitchFamily="2" charset="-122"/>
              </a:rPr>
              <a:t>恢复</a:t>
            </a:r>
            <a:endParaRPr lang="en-US" altLang="zh-CN" sz="24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400" b="1" dirty="0" smtClean="0">
                <a:latin typeface="宋体" panose="02010600030101010101" pitchFamily="2" charset="-122"/>
                <a:ea typeface="宋体" panose="02010600030101010101" pitchFamily="2" charset="-122"/>
              </a:rPr>
              <a:t>当用户遇到</a:t>
            </a:r>
            <a:r>
              <a:rPr lang="zh-CN" altLang="zh-CN" sz="2400" b="1" dirty="0">
                <a:latin typeface="宋体" panose="02010600030101010101" pitchFamily="2" charset="-122"/>
                <a:ea typeface="宋体" panose="02010600030101010101" pitchFamily="2" charset="-122"/>
              </a:rPr>
              <a:t>错误的时候是否可以立即</a:t>
            </a:r>
            <a:r>
              <a:rPr lang="zh-CN" altLang="zh-CN" sz="2400" b="1" dirty="0" smtClean="0">
                <a:latin typeface="宋体" panose="02010600030101010101" pitchFamily="2" charset="-122"/>
                <a:ea typeface="宋体" panose="02010600030101010101" pitchFamily="2" charset="-122"/>
              </a:rPr>
              <a:t>定位问题</a:t>
            </a:r>
            <a:endParaRPr lang="en-US" altLang="zh-CN" sz="24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400" b="1" dirty="0">
                <a:latin typeface="宋体" panose="02010600030101010101" pitchFamily="2" charset="-122"/>
                <a:ea typeface="宋体" panose="02010600030101010101" pitchFamily="2" charset="-122"/>
              </a:rPr>
              <a:t>当网络不稳定或异常</a:t>
            </a:r>
            <a:r>
              <a:rPr lang="zh-CN" altLang="en-US" sz="2400" b="1" dirty="0">
                <a:latin typeface="宋体" panose="02010600030101010101" pitchFamily="2" charset="-122"/>
                <a:ea typeface="宋体" panose="02010600030101010101" pitchFamily="2" charset="-122"/>
              </a:rPr>
              <a:t>发生</a:t>
            </a:r>
            <a:r>
              <a:rPr lang="zh-CN" altLang="zh-CN" sz="2400" b="1" dirty="0">
                <a:latin typeface="宋体" panose="02010600030101010101" pitchFamily="2" charset="-122"/>
                <a:ea typeface="宋体" panose="02010600030101010101" pitchFamily="2" charset="-122"/>
              </a:rPr>
              <a:t>的情况下，系统是否具有相应的容错</a:t>
            </a:r>
            <a:r>
              <a:rPr lang="zh-CN" altLang="zh-CN" sz="2400" b="1" dirty="0" smtClean="0">
                <a:latin typeface="宋体" panose="02010600030101010101" pitchFamily="2" charset="-122"/>
                <a:ea typeface="宋体" panose="02010600030101010101" pitchFamily="2" charset="-122"/>
              </a:rPr>
              <a:t>措施</a:t>
            </a:r>
            <a:endParaRPr lang="en-US" altLang="zh-CN" sz="24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400" b="1" dirty="0" smtClean="0">
                <a:latin typeface="宋体" panose="02010600030101010101" pitchFamily="2" charset="-122"/>
                <a:ea typeface="宋体" panose="02010600030101010101" pitchFamily="2" charset="-122"/>
              </a:rPr>
              <a:t>当</a:t>
            </a:r>
            <a:r>
              <a:rPr lang="zh-CN" altLang="zh-CN" sz="2400" b="1" dirty="0">
                <a:latin typeface="宋体" panose="02010600030101010101" pitchFamily="2" charset="-122"/>
                <a:ea typeface="宋体" panose="02010600030101010101" pitchFamily="2" charset="-122"/>
              </a:rPr>
              <a:t>业务场景和逻辑发生变化的时候系统是否</a:t>
            </a:r>
            <a:r>
              <a:rPr lang="zh-CN" altLang="zh-CN" sz="2400" b="1" dirty="0" smtClean="0">
                <a:latin typeface="宋体" panose="02010600030101010101" pitchFamily="2" charset="-122"/>
                <a:ea typeface="宋体" panose="02010600030101010101" pitchFamily="2" charset="-122"/>
              </a:rPr>
              <a:t>支持</a:t>
            </a:r>
            <a:endParaRPr lang="en-US" altLang="zh-CN" sz="24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性能</a:t>
            </a:r>
            <a:endParaRPr lang="zh-CN" altLang="en-US" b="1" smtClean="0">
              <a:latin typeface="黑体" panose="02010609060101010101" pitchFamily="49" charset="-122"/>
              <a:ea typeface="黑体" panose="02010609060101010101" pitchFamily="49" charset="-122"/>
            </a:endParaRPr>
          </a:p>
        </p:txBody>
      </p:sp>
      <p:sp>
        <p:nvSpPr>
          <p:cNvPr id="2765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性能需求</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软件需要以特定的</a:t>
            </a:r>
            <a:r>
              <a:rPr lang="zh-CN" altLang="zh-CN" sz="2000" b="1" dirty="0" smtClean="0">
                <a:solidFill>
                  <a:srgbClr val="FF0000"/>
                </a:solidFill>
                <a:latin typeface="宋体" panose="02010600030101010101" pitchFamily="2" charset="-122"/>
                <a:ea typeface="宋体" panose="02010600030101010101" pitchFamily="2" charset="-122"/>
              </a:rPr>
              <a:t>精度</a:t>
            </a:r>
            <a:r>
              <a:rPr lang="zh-CN" altLang="zh-CN" sz="2000" b="1" dirty="0" smtClean="0">
                <a:latin typeface="宋体" panose="02010600030101010101" pitchFamily="2" charset="-122"/>
                <a:ea typeface="宋体" panose="02010600030101010101" pitchFamily="2" charset="-122"/>
              </a:rPr>
              <a:t>、</a:t>
            </a:r>
            <a:r>
              <a:rPr lang="zh-CN" altLang="zh-CN" sz="2000" b="1" dirty="0" smtClean="0">
                <a:solidFill>
                  <a:srgbClr val="FF0000"/>
                </a:solidFill>
                <a:latin typeface="宋体" panose="02010600030101010101" pitchFamily="2" charset="-122"/>
                <a:ea typeface="宋体" panose="02010600030101010101" pitchFamily="2" charset="-122"/>
              </a:rPr>
              <a:t>速度</a:t>
            </a:r>
            <a:r>
              <a:rPr lang="zh-CN" altLang="zh-CN" sz="2000" b="1" dirty="0" smtClean="0">
                <a:latin typeface="宋体" panose="02010600030101010101" pitchFamily="2" charset="-122"/>
                <a:ea typeface="宋体" panose="02010600030101010101" pitchFamily="2" charset="-122"/>
              </a:rPr>
              <a:t>或</a:t>
            </a:r>
            <a:r>
              <a:rPr lang="zh-CN" altLang="zh-CN" sz="2000" b="1" dirty="0" smtClean="0">
                <a:solidFill>
                  <a:srgbClr val="FF0000"/>
                </a:solidFill>
                <a:latin typeface="宋体" panose="02010600030101010101" pitchFamily="2" charset="-122"/>
                <a:ea typeface="宋体" panose="02010600030101010101" pitchFamily="2" charset="-122"/>
              </a:rPr>
              <a:t>容量</a:t>
            </a:r>
            <a:r>
              <a:rPr lang="zh-CN" altLang="zh-CN" sz="2000" b="1" dirty="0" smtClean="0">
                <a:latin typeface="宋体" panose="02010600030101010101" pitchFamily="2" charset="-122"/>
                <a:ea typeface="宋体" panose="02010600030101010101" pitchFamily="2" charset="-122"/>
              </a:rPr>
              <a:t>执行某些任务</a:t>
            </a:r>
            <a:r>
              <a:rPr lang="zh-CN" altLang="zh-CN" sz="2000" b="1" dirty="0" smtClean="0">
                <a:latin typeface="宋体" panose="02010600030101010101" pitchFamily="2" charset="-122"/>
                <a:ea typeface="宋体" panose="02010600030101010101" pitchFamily="2" charset="-122"/>
              </a:rPr>
              <a:t>。</a:t>
            </a:r>
            <a:r>
              <a:rPr lang="en-US" altLang="zh-CN" sz="2000" b="1" smtClean="0">
                <a:latin typeface="宋体" panose="02010600030101010101" pitchFamily="2" charset="-122"/>
                <a:ea typeface="宋体" panose="02010600030101010101" pitchFamily="2" charset="-122"/>
              </a:rPr>
              <a:t> </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软件的成功与否可能取决于其速度。</a:t>
            </a:r>
            <a:r>
              <a:rPr lang="zh-CN" altLang="zh-CN" sz="2000" b="1" dirty="0">
                <a:latin typeface="宋体" panose="02010600030101010101" pitchFamily="2" charset="-122"/>
                <a:ea typeface="宋体" panose="02010600030101010101" pitchFamily="2" charset="-122"/>
              </a:rPr>
              <a:t>在某些情况下可能对速度的要求非常</a:t>
            </a:r>
            <a:r>
              <a:rPr lang="zh-CN" altLang="zh-CN" sz="2000" b="1" dirty="0" smtClean="0">
                <a:latin typeface="宋体" panose="02010600030101010101" pitchFamily="2" charset="-122"/>
                <a:ea typeface="宋体" panose="02010600030101010101" pitchFamily="2" charset="-122"/>
              </a:rPr>
              <a:t>严格</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对速度的需求应该是真实、</a:t>
            </a:r>
            <a:r>
              <a:rPr lang="zh-CN" altLang="zh-CN" sz="2000" b="1" dirty="0" smtClean="0">
                <a:solidFill>
                  <a:srgbClr val="FF0000"/>
                </a:solidFill>
                <a:latin typeface="宋体" panose="02010600030101010101" pitchFamily="2" charset="-122"/>
                <a:ea typeface="宋体" panose="02010600030101010101" pitchFamily="2" charset="-122"/>
              </a:rPr>
              <a:t>合理</a:t>
            </a:r>
            <a:r>
              <a:rPr lang="zh-CN" altLang="zh-CN" sz="2000" b="1" dirty="0" smtClean="0">
                <a:latin typeface="宋体" panose="02010600030101010101" pitchFamily="2" charset="-122"/>
                <a:ea typeface="宋体" panose="02010600030101010101" pitchFamily="2" charset="-122"/>
              </a:rPr>
              <a:t>的。</a:t>
            </a:r>
            <a:endParaRPr lang="en-US" altLang="zh-CN" sz="20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a:latin typeface="宋体" panose="02010600030101010101" pitchFamily="2" charset="-122"/>
                <a:ea typeface="宋体" panose="02010600030101010101" pitchFamily="2" charset="-122"/>
              </a:rPr>
              <a:t>例如，产品必须在</a:t>
            </a:r>
            <a:r>
              <a:rPr lang="en-US" altLang="zh-CN" sz="2000" b="1" dirty="0">
                <a:latin typeface="宋体" panose="02010600030101010101" pitchFamily="2" charset="-122"/>
                <a:ea typeface="宋体" panose="02010600030101010101" pitchFamily="2" charset="-122"/>
              </a:rPr>
              <a:t>100</a:t>
            </a:r>
            <a:r>
              <a:rPr lang="zh-CN" altLang="zh-CN" sz="2000" b="1" dirty="0">
                <a:latin typeface="宋体" panose="02010600030101010101" pitchFamily="2" charset="-122"/>
                <a:ea typeface="宋体" panose="02010600030101010101" pitchFamily="2" charset="-122"/>
              </a:rPr>
              <a:t>微秒或以内识别出探测到的飞行物是否为导弹，这样系统才可以及时响应。</a:t>
            </a:r>
            <a:endParaRPr lang="en-US" altLang="zh-CN" sz="20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例如，获得上个月图书销售报表的任务就不需要很快的速度。</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容量是一种性能需求。</a:t>
            </a:r>
            <a:endParaRPr lang="en-US" altLang="zh-CN" sz="20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例如，远程教育系统的开发组织希望把它卖给各地的远程教育机构，其非功能需求可描述为：产品应该具有处理</a:t>
            </a:r>
            <a:r>
              <a:rPr lang="en-US" altLang="zh-CN" sz="2000" b="1" dirty="0" smtClean="0">
                <a:solidFill>
                  <a:srgbClr val="FF0000"/>
                </a:solidFill>
                <a:latin typeface="宋体" panose="02010600030101010101" pitchFamily="2" charset="-122"/>
                <a:ea typeface="宋体" panose="02010600030101010101" pitchFamily="2" charset="-122"/>
              </a:rPr>
              <a:t>1000</a:t>
            </a:r>
            <a:r>
              <a:rPr lang="zh-CN" altLang="zh-CN" sz="2000" b="1" dirty="0" smtClean="0">
                <a:solidFill>
                  <a:srgbClr val="FF0000"/>
                </a:solidFill>
                <a:latin typeface="宋体" panose="02010600030101010101" pitchFamily="2" charset="-122"/>
                <a:ea typeface="宋体" panose="02010600030101010101" pitchFamily="2" charset="-122"/>
              </a:rPr>
              <a:t>人同时在线</a:t>
            </a:r>
            <a:r>
              <a:rPr lang="zh-CN" altLang="zh-CN" sz="2000" b="1" dirty="0" smtClean="0">
                <a:latin typeface="宋体" panose="02010600030101010101" pitchFamily="2" charset="-122"/>
                <a:ea typeface="宋体" panose="02010600030101010101" pitchFamily="2" charset="-122"/>
              </a:rPr>
              <a:t>的容量，这样就可以满足所有远程教育机构最大的同时在线学员人数的要求。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fade">
                                      <p:cBhvr>
                                        <p:cTn id="7" dur="500"/>
                                        <p:tgtEl>
                                          <p:spTgt spid="27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fade">
                                      <p:cBhvr>
                                        <p:cTn id="12" dur="500"/>
                                        <p:tgtEl>
                                          <p:spTgt spid="27651">
                                            <p:txEl>
                                              <p:pRg st="1" end="1"/>
                                            </p:txEl>
                                          </p:spTgt>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7651">
                                            <p:txEl>
                                              <p:pRg st="2" end="2"/>
                                            </p:txEl>
                                          </p:spTgt>
                                        </p:tgtEl>
                                        <p:attrNameLst>
                                          <p:attrName>style.visibility</p:attrName>
                                        </p:attrNameLst>
                                      </p:cBhvr>
                                      <p:to>
                                        <p:strVal val="visible"/>
                                      </p:to>
                                    </p:set>
                                    <p:animEffect transition="in" filter="fade">
                                      <p:cBhvr>
                                        <p:cTn id="16" dur="500"/>
                                        <p:tgtEl>
                                          <p:spTgt spid="27651">
                                            <p:txEl>
                                              <p:pRg st="2" end="2"/>
                                            </p:txEl>
                                          </p:spTgt>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7651">
                                            <p:txEl>
                                              <p:pRg st="3" end="3"/>
                                            </p:txEl>
                                          </p:spTgt>
                                        </p:tgtEl>
                                        <p:attrNameLst>
                                          <p:attrName>style.visibility</p:attrName>
                                        </p:attrNameLst>
                                      </p:cBhvr>
                                      <p:to>
                                        <p:strVal val="visible"/>
                                      </p:to>
                                    </p:set>
                                    <p:animEffect transition="in" filter="fade">
                                      <p:cBhvr>
                                        <p:cTn id="20" dur="500"/>
                                        <p:tgtEl>
                                          <p:spTgt spid="2765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Effect transition="in" filter="fade">
                                      <p:cBhvr>
                                        <p:cTn id="25" dur="500"/>
                                        <p:tgtEl>
                                          <p:spTgt spid="27651">
                                            <p:txEl>
                                              <p:pRg st="4" end="4"/>
                                            </p:txEl>
                                          </p:spTgt>
                                        </p:tgtEl>
                                      </p:cBhvr>
                                    </p:animEffect>
                                  </p:childTnLst>
                                </p:cTn>
                              </p:par>
                            </p:childTnLst>
                          </p:cTn>
                        </p:par>
                        <p:par>
                          <p:cTn id="26" fill="hold" nodeType="afterGroup">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7651">
                                            <p:txEl>
                                              <p:pRg st="5" end="5"/>
                                            </p:txEl>
                                          </p:spTgt>
                                        </p:tgtEl>
                                        <p:attrNameLst>
                                          <p:attrName>style.visibility</p:attrName>
                                        </p:attrNameLst>
                                      </p:cBhvr>
                                      <p:to>
                                        <p:strVal val="visible"/>
                                      </p:to>
                                    </p:set>
                                    <p:animEffect transition="in" filter="fade">
                                      <p:cBhvr>
                                        <p:cTn id="29" dur="500"/>
                                        <p:tgtEl>
                                          <p:spTgt spid="2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性能</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在</a:t>
            </a:r>
            <a:r>
              <a:rPr lang="zh-CN" altLang="zh-CN" sz="2000" b="1" dirty="0">
                <a:latin typeface="宋体" panose="02010600030101010101" pitchFamily="2" charset="-122"/>
                <a:ea typeface="宋体" panose="02010600030101010101" pitchFamily="2" charset="-122"/>
              </a:rPr>
              <a:t>考虑性能需求时，通常要考虑如下方面：</a:t>
            </a:r>
          </a:p>
          <a:p>
            <a:pPr marL="806450" indent="-357188">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响应时间</a:t>
            </a:r>
            <a:r>
              <a:rPr lang="zh-CN" altLang="zh-CN" sz="2000" b="1" dirty="0">
                <a:latin typeface="宋体" panose="02010600030101010101" pitchFamily="2" charset="-122"/>
                <a:ea typeface="宋体" panose="02010600030101010101" pitchFamily="2" charset="-122"/>
              </a:rPr>
              <a:t>：通常用特定事务的平均和最坏情况表示。</a:t>
            </a:r>
          </a:p>
          <a:p>
            <a:pPr marL="806450" indent="-357188">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吞吐量</a:t>
            </a:r>
            <a:r>
              <a:rPr lang="zh-CN" altLang="zh-CN" sz="2000" b="1" dirty="0">
                <a:latin typeface="宋体" panose="02010600030101010101" pitchFamily="2" charset="-122"/>
                <a:ea typeface="宋体" panose="02010600030101010101" pitchFamily="2" charset="-122"/>
              </a:rPr>
              <a:t>：如在单位时间内完成的任务数，数据的传输速率等。</a:t>
            </a:r>
          </a:p>
          <a:p>
            <a:pPr marL="806450" indent="-357188">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容量</a:t>
            </a:r>
            <a:r>
              <a:rPr lang="zh-CN" altLang="zh-CN" sz="2000" b="1" dirty="0">
                <a:latin typeface="宋体" panose="02010600030101010101" pitchFamily="2" charset="-122"/>
                <a:ea typeface="宋体" panose="02010600030101010101" pitchFamily="2" charset="-122"/>
              </a:rPr>
              <a:t>：系统能同时容纳的客户数、事务数或数据量等。</a:t>
            </a:r>
          </a:p>
          <a:p>
            <a:pPr marL="806450" indent="-357188">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可扩展性</a:t>
            </a:r>
            <a:r>
              <a:rPr lang="zh-CN" altLang="zh-CN" sz="2000" b="1" dirty="0">
                <a:latin typeface="宋体" panose="02010600030101010101" pitchFamily="2" charset="-122"/>
                <a:ea typeface="宋体" panose="02010600030101010101" pitchFamily="2" charset="-122"/>
              </a:rPr>
              <a:t>：系统可扩展为同时容纳更多客户、事务的能力。</a:t>
            </a:r>
          </a:p>
          <a:p>
            <a:pPr marL="806450" indent="-357188">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资源利用率</a:t>
            </a:r>
            <a:r>
              <a:rPr lang="zh-CN" altLang="zh-CN" sz="2000" b="1" dirty="0" smtClean="0">
                <a:latin typeface="宋体" panose="02010600030101010101" pitchFamily="2" charset="-122"/>
                <a:ea typeface="宋体" panose="02010600030101010101" pitchFamily="2" charset="-122"/>
              </a:rPr>
              <a:t>：说明</a:t>
            </a:r>
            <a:r>
              <a:rPr lang="zh-CN" altLang="zh-CN" sz="2000" b="1" dirty="0">
                <a:latin typeface="宋体" panose="02010600030101010101" pitchFamily="2" charset="-122"/>
                <a:ea typeface="宋体" panose="02010600030101010101" pitchFamily="2" charset="-122"/>
              </a:rPr>
              <a:t>该系统</a:t>
            </a:r>
            <a:r>
              <a:rPr lang="zh-CN" altLang="zh-CN" sz="2000" b="1" dirty="0" smtClean="0">
                <a:latin typeface="宋体" panose="02010600030101010101" pitchFamily="2" charset="-122"/>
                <a:ea typeface="宋体" panose="02010600030101010101" pitchFamily="2" charset="-122"/>
              </a:rPr>
              <a:t>使用</a:t>
            </a:r>
            <a:r>
              <a:rPr lang="en-US" altLang="zh-CN" sz="2000" b="1" dirty="0" smtClean="0">
                <a:latin typeface="宋体" panose="02010600030101010101" pitchFamily="2" charset="-122"/>
                <a:ea typeface="宋体" panose="02010600030101010101" pitchFamily="2" charset="-122"/>
              </a:rPr>
              <a:t>CPU</a:t>
            </a:r>
            <a:r>
              <a:rPr lang="zh-CN" altLang="zh-CN" sz="2000" b="1" dirty="0">
                <a:latin typeface="宋体" panose="02010600030101010101" pitchFamily="2" charset="-122"/>
                <a:ea typeface="宋体" panose="02010600030101010101" pitchFamily="2" charset="-122"/>
              </a:rPr>
              <a:t>、内存、磁盘存储、带宽等资源的情况。</a:t>
            </a:r>
          </a:p>
          <a:p>
            <a:pPr marL="806450" indent="-357188">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执行结果的</a:t>
            </a:r>
            <a:r>
              <a:rPr lang="zh-CN" altLang="zh-CN" sz="20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精</a:t>
            </a: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度</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例如</a:t>
            </a:r>
            <a:r>
              <a:rPr lang="zh-CN" altLang="zh-CN" sz="2000" b="1" dirty="0">
                <a:latin typeface="宋体" panose="02010600030101010101" pitchFamily="2" charset="-122"/>
                <a:ea typeface="宋体" panose="02010600030101010101" pitchFamily="2" charset="-122"/>
              </a:rPr>
              <a:t>，在财务系统中，产生的结果是精确到分、角还是元等。</a:t>
            </a:r>
          </a:p>
          <a:p>
            <a:pPr marL="806450" indent="-357188">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允许值的范围</a:t>
            </a:r>
          </a:p>
          <a:p>
            <a:pPr marL="723900" indent="-273050" eaLnBrk="1" hangingPunct="1">
              <a:lnSpc>
                <a:spcPct val="150000"/>
              </a:lnSpc>
              <a:buSzPct val="70000"/>
              <a:buFont typeface="Wingdings" panose="05000000000000000000" pitchFamily="2" charset="2"/>
              <a:buChar char="n"/>
              <a:defRPr/>
            </a:pPr>
            <a:endParaRPr lang="zh-CN"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可维护性</a:t>
            </a:r>
            <a:endParaRPr lang="zh-CN" altLang="en-US" b="1" smtClean="0">
              <a:latin typeface="黑体" panose="02010609060101010101" pitchFamily="49" charset="-122"/>
              <a:ea typeface="黑体" panose="02010609060101010101" pitchFamily="49" charset="-122"/>
            </a:endParaRPr>
          </a:p>
        </p:txBody>
      </p:sp>
      <p:sp>
        <p:nvSpPr>
          <p:cNvPr id="2048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软件的可维护性是指维护人员为</a:t>
            </a:r>
            <a:r>
              <a:rPr lang="zh-CN" altLang="zh-CN" sz="2400" b="1" dirty="0" smtClean="0">
                <a:solidFill>
                  <a:srgbClr val="FF0000"/>
                </a:solidFill>
                <a:latin typeface="宋体" panose="02010600030101010101" pitchFamily="2" charset="-122"/>
                <a:ea typeface="宋体" panose="02010600030101010101" pitchFamily="2" charset="-122"/>
              </a:rPr>
              <a:t>纠正</a:t>
            </a:r>
            <a:r>
              <a:rPr lang="zh-CN" altLang="zh-CN" sz="2400" b="1" dirty="0" smtClean="0">
                <a:latin typeface="宋体" panose="02010600030101010101" pitchFamily="2" charset="-122"/>
                <a:ea typeface="宋体" panose="02010600030101010101" pitchFamily="2" charset="-122"/>
              </a:rPr>
              <a:t>软件的错误、缺陷或满足用户新的需求而理解、修改和</a:t>
            </a:r>
            <a:r>
              <a:rPr lang="zh-CN" altLang="zh-CN" sz="2400" b="1" dirty="0" smtClean="0">
                <a:solidFill>
                  <a:srgbClr val="FF0000"/>
                </a:solidFill>
                <a:latin typeface="宋体" panose="02010600030101010101" pitchFamily="2" charset="-122"/>
                <a:ea typeface="宋体" panose="02010600030101010101" pitchFamily="2" charset="-122"/>
              </a:rPr>
              <a:t>改进</a:t>
            </a:r>
            <a:r>
              <a:rPr lang="zh-CN" altLang="zh-CN" sz="2400" b="1" dirty="0" smtClean="0">
                <a:latin typeface="宋体" panose="02010600030101010101" pitchFamily="2" charset="-122"/>
                <a:ea typeface="宋体" panose="02010600030101010101" pitchFamily="2" charset="-122"/>
              </a:rPr>
              <a:t>软件的难易度。</a:t>
            </a:r>
            <a:endParaRPr lang="en-US" altLang="zh-CN" sz="2400" b="1" dirty="0" smtClean="0">
              <a:latin typeface="宋体" panose="02010600030101010101" pitchFamily="2" charset="-122"/>
              <a:ea typeface="宋体" panose="02010600030101010101" pitchFamily="2" charset="-122"/>
            </a:endParaRPr>
          </a:p>
          <a:p>
            <a:pPr marL="900113" indent="-449263"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很多软件开发人员经常会借用开源代码进行二次开发，或在先前遗留代码的基础上，进行修补。这种经历通常不像看起来那么简单</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想看懂并修改他人的少许代码，都会觉得无从下手，究其原因，不外乎代码晦涩，关系复杂，难以隔离等，也就是代码的可维护性较弱。</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宋体" panose="02010600030101010101" pitchFamily="2" charset="-122"/>
                <a:ea typeface="宋体" panose="02010600030101010101" pitchFamily="2" charset="-122"/>
              </a:rPr>
              <a:t>可维护性的评价维度</a:t>
            </a:r>
            <a:endParaRPr lang="zh-CN" altLang="en-US" b="1" smtClean="0">
              <a:latin typeface="黑体" panose="02010609060101010101" pitchFamily="49" charset="-122"/>
              <a:ea typeface="黑体" panose="02010609060101010101" pitchFamily="49" charset="-122"/>
            </a:endParaRPr>
          </a:p>
        </p:txBody>
      </p:sp>
      <p:sp>
        <p:nvSpPr>
          <p:cNvPr id="19459" name="内容占位符 2"/>
          <p:cNvSpPr>
            <a:spLocks noGrp="1"/>
          </p:cNvSpPr>
          <p:nvPr>
            <p:ph idx="1"/>
          </p:nvPr>
        </p:nvSpPr>
        <p:spPr>
          <a:xfrm>
            <a:off x="428625" y="11255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可读性</a:t>
            </a:r>
            <a:r>
              <a:rPr lang="zh-CN" altLang="en-US" sz="1800" b="1" dirty="0" smtClean="0">
                <a:latin typeface="宋体" pitchFamily="2" charset="-122"/>
                <a:ea typeface="宋体" pitchFamily="2" charset="-122"/>
              </a:rPr>
              <a:t>：</a:t>
            </a:r>
            <a:r>
              <a:rPr lang="zh-CN" altLang="zh-CN" sz="1800" b="1" dirty="0" smtClean="0">
                <a:latin typeface="宋体" pitchFamily="2" charset="-122"/>
                <a:ea typeface="宋体" pitchFamily="2" charset="-122"/>
              </a:rPr>
              <a:t>指编码风格，如格式、命名、对齐、注释等。</a:t>
            </a:r>
            <a:endParaRPr lang="en-US" altLang="zh-CN" sz="18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可理解性</a:t>
            </a:r>
            <a:r>
              <a:rPr lang="zh-CN" altLang="en-US" sz="1800" b="1" dirty="0" smtClean="0">
                <a:latin typeface="宋体" pitchFamily="2" charset="-122"/>
                <a:ea typeface="宋体" pitchFamily="2" charset="-122"/>
              </a:rPr>
              <a:t>：</a:t>
            </a:r>
            <a:r>
              <a:rPr lang="zh-CN" altLang="zh-CN" sz="1800" b="1" dirty="0" smtClean="0">
                <a:latin typeface="宋体" pitchFamily="2" charset="-122"/>
                <a:ea typeface="宋体" pitchFamily="2" charset="-122"/>
              </a:rPr>
              <a:t>强调代码编写应遵循的约定俗成的模式，不要将代码写的太个性化，使人难以理解；</a:t>
            </a:r>
            <a:endParaRPr lang="en-US" altLang="zh-CN" sz="18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可追溯性</a:t>
            </a:r>
            <a:r>
              <a:rPr lang="zh-CN" altLang="en-US" sz="1800" b="1" dirty="0" smtClean="0">
                <a:latin typeface="宋体" pitchFamily="2" charset="-122"/>
                <a:ea typeface="宋体" pitchFamily="2" charset="-122"/>
              </a:rPr>
              <a:t>：</a:t>
            </a:r>
            <a:r>
              <a:rPr lang="zh-CN" altLang="zh-CN" sz="1800" b="1" dirty="0" smtClean="0">
                <a:latin typeface="宋体" pitchFamily="2" charset="-122"/>
                <a:ea typeface="宋体" pitchFamily="2" charset="-122"/>
              </a:rPr>
              <a:t>代码各部分之间依赖越少，隔离性越强，则追溯越容易。</a:t>
            </a:r>
            <a:endParaRPr lang="en-US" altLang="zh-CN" sz="18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可改变性</a:t>
            </a:r>
            <a:r>
              <a:rPr lang="zh-CN" altLang="zh-CN" sz="1800" b="1" dirty="0" smtClean="0">
                <a:latin typeface="宋体" pitchFamily="2" charset="-122"/>
                <a:ea typeface="宋体" pitchFamily="2" charset="-122"/>
              </a:rPr>
              <a:t>：是指对软件作出修改的容易程度。一是找到修改点的难度；二是修改对软件的其他部分造成影响的程度。</a:t>
            </a:r>
            <a:endParaRPr lang="en-US" altLang="zh-CN" sz="18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稳定性</a:t>
            </a:r>
            <a:r>
              <a:rPr lang="zh-CN" altLang="zh-CN" sz="1800" b="1" dirty="0" smtClean="0">
                <a:latin typeface="宋体" pitchFamily="2" charset="-122"/>
                <a:ea typeface="宋体" pitchFamily="2" charset="-122"/>
              </a:rPr>
              <a:t>：修改局部代码不应产生过多的不良后果</a:t>
            </a:r>
            <a:r>
              <a:rPr lang="en-US" altLang="zh-CN" sz="1800" b="1" dirty="0" smtClean="0">
                <a:latin typeface="宋体" pitchFamily="2" charset="-122"/>
                <a:ea typeface="宋体" pitchFamily="2" charset="-122"/>
              </a:rPr>
              <a:t> </a:t>
            </a:r>
            <a:r>
              <a:rPr lang="zh-CN" altLang="en-US" sz="1800" b="1" dirty="0" smtClean="0">
                <a:latin typeface="宋体" pitchFamily="2" charset="-122"/>
                <a:ea typeface="宋体" pitchFamily="2" charset="-122"/>
              </a:rPr>
              <a:t>（</a:t>
            </a:r>
            <a:r>
              <a:rPr lang="zh-CN" altLang="zh-CN" sz="1800" b="1" dirty="0" smtClean="0">
                <a:latin typeface="宋体" pitchFamily="2" charset="-122"/>
                <a:ea typeface="宋体" pitchFamily="2" charset="-122"/>
              </a:rPr>
              <a:t>封装、数据隐藏、分离组件和服务、数据抽象和进行类型检查</a:t>
            </a:r>
            <a:r>
              <a:rPr lang="zh-CN" altLang="en-US" sz="1800" b="1" dirty="0" smtClean="0">
                <a:latin typeface="宋体" pitchFamily="2" charset="-122"/>
                <a:ea typeface="宋体" pitchFamily="2" charset="-122"/>
              </a:rPr>
              <a:t>等手段）</a:t>
            </a:r>
            <a:r>
              <a:rPr lang="zh-CN" altLang="zh-CN" sz="1800" b="1" dirty="0" smtClean="0">
                <a:latin typeface="宋体" pitchFamily="2" charset="-122"/>
                <a:ea typeface="宋体" pitchFamily="2" charset="-122"/>
              </a:rPr>
              <a:t>。</a:t>
            </a:r>
            <a:endParaRPr lang="en-US" altLang="zh-CN" sz="18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可测试性</a:t>
            </a:r>
            <a:r>
              <a:rPr lang="zh-CN" altLang="zh-CN" sz="1800" b="1" dirty="0" smtClean="0">
                <a:latin typeface="宋体" pitchFamily="2" charset="-122"/>
                <a:ea typeface="宋体" pitchFamily="2" charset="-122"/>
              </a:rPr>
              <a:t>：指一个软件能够被测试的容易程度</a:t>
            </a:r>
            <a:r>
              <a:rPr lang="zh-CN" altLang="en-US" sz="1800" b="1" dirty="0" smtClean="0">
                <a:latin typeface="宋体" pitchFamily="2" charset="-122"/>
                <a:ea typeface="宋体" pitchFamily="2" charset="-122"/>
              </a:rPr>
              <a:t>。</a:t>
            </a:r>
            <a:r>
              <a:rPr lang="zh-CN" altLang="zh-CN" sz="1800" b="1" dirty="0" smtClean="0">
                <a:latin typeface="宋体" pitchFamily="2" charset="-122"/>
                <a:ea typeface="宋体" pitchFamily="2" charset="-122"/>
              </a:rPr>
              <a:t>在一定的时间和成本前提下，进行测试设计、测试执行，发现软件存在的问题，以及对故障进行定位、隔离的能力特性。可测试性好的软件必然是一个强内聚、弱耦合、接口明确、意图明晰的软件</a:t>
            </a:r>
            <a:r>
              <a:rPr lang="zh-CN" altLang="en-US" sz="1800" b="1" dirty="0" smtClean="0">
                <a:latin typeface="宋体" pitchFamily="2" charset="-122"/>
                <a:ea typeface="宋体" pitchFamily="2" charset="-122"/>
              </a:rPr>
              <a:t>。</a:t>
            </a:r>
            <a:endParaRPr lang="zh-CN" altLang="zh-CN" sz="18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endParaRPr lang="en-US" altLang="zh-CN" sz="1800" b="1" dirty="0" smtClean="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1000"/>
                                        <p:tgtEl>
                                          <p:spTgt spid="19459">
                                            <p:txEl>
                                              <p:pRg st="0" end="0"/>
                                            </p:txEl>
                                          </p:spTgt>
                                        </p:tgtEl>
                                      </p:cBhvr>
                                    </p:animEffect>
                                    <p:anim calcmode="lin" valueType="num">
                                      <p:cBhvr>
                                        <p:cTn id="8" dur="10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59">
                                            <p:txEl>
                                              <p:pRg st="0" end="0"/>
                                            </p:txEl>
                                          </p:spTgt>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Effect transition="in" filter="fade">
                                      <p:cBhvr>
                                        <p:cTn id="13" dur="1000"/>
                                        <p:tgtEl>
                                          <p:spTgt spid="19459">
                                            <p:txEl>
                                              <p:pRg st="1" end="1"/>
                                            </p:txEl>
                                          </p:spTgt>
                                        </p:tgtEl>
                                      </p:cBhvr>
                                    </p:animEffect>
                                    <p:anim calcmode="lin" valueType="num">
                                      <p:cBhvr>
                                        <p:cTn id="14" dur="10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19459">
                                            <p:txEl>
                                              <p:pRg st="1" end="1"/>
                                            </p:txEl>
                                          </p:spTgt>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Effect transition="in" filter="fade">
                                      <p:cBhvr>
                                        <p:cTn id="19" dur="1000"/>
                                        <p:tgtEl>
                                          <p:spTgt spid="19459">
                                            <p:txEl>
                                              <p:pRg st="2" end="2"/>
                                            </p:txEl>
                                          </p:spTgt>
                                        </p:tgtEl>
                                      </p:cBhvr>
                                    </p:animEffect>
                                    <p:anim calcmode="lin" valueType="num">
                                      <p:cBhvr>
                                        <p:cTn id="20" dur="10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459">
                                            <p:txEl>
                                              <p:pRg st="2" end="2"/>
                                            </p:txEl>
                                          </p:spTgt>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Effect transition="in" filter="fade">
                                      <p:cBhvr>
                                        <p:cTn id="25" dur="1000"/>
                                        <p:tgtEl>
                                          <p:spTgt spid="19459">
                                            <p:txEl>
                                              <p:pRg st="3" end="3"/>
                                            </p:txEl>
                                          </p:spTgt>
                                        </p:tgtEl>
                                      </p:cBhvr>
                                    </p:animEffect>
                                    <p:anim calcmode="lin" valueType="num">
                                      <p:cBhvr>
                                        <p:cTn id="26" dur="10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19459">
                                            <p:txEl>
                                              <p:pRg st="3" end="3"/>
                                            </p:txEl>
                                          </p:spTgt>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19459">
                                            <p:txEl>
                                              <p:pRg st="4" end="4"/>
                                            </p:txEl>
                                          </p:spTgt>
                                        </p:tgtEl>
                                        <p:attrNameLst>
                                          <p:attrName>style.visibility</p:attrName>
                                        </p:attrNameLst>
                                      </p:cBhvr>
                                      <p:to>
                                        <p:strVal val="visible"/>
                                      </p:to>
                                    </p:set>
                                    <p:animEffect transition="in" filter="fade">
                                      <p:cBhvr>
                                        <p:cTn id="31" dur="1000"/>
                                        <p:tgtEl>
                                          <p:spTgt spid="19459">
                                            <p:txEl>
                                              <p:pRg st="4" end="4"/>
                                            </p:txEl>
                                          </p:spTgt>
                                        </p:tgtEl>
                                      </p:cBhvr>
                                    </p:animEffect>
                                    <p:anim calcmode="lin" valueType="num">
                                      <p:cBhvr>
                                        <p:cTn id="32" dur="10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19459">
                                            <p:txEl>
                                              <p:pRg st="4" end="4"/>
                                            </p:txEl>
                                          </p:spTgt>
                                        </p:tgtEl>
                                        <p:attrNameLst>
                                          <p:attrName>ppt_y</p:attrName>
                                        </p:attrNameLst>
                                      </p:cBhvr>
                                      <p:tavLst>
                                        <p:tav tm="0">
                                          <p:val>
                                            <p:strVal val="#ppt_y+.1"/>
                                          </p:val>
                                        </p:tav>
                                        <p:tav tm="100000">
                                          <p:val>
                                            <p:strVal val="#ppt_y"/>
                                          </p:val>
                                        </p:tav>
                                      </p:tavLst>
                                    </p:anim>
                                  </p:childTnLst>
                                </p:cTn>
                              </p:par>
                            </p:childTnLst>
                          </p:cTn>
                        </p:par>
                        <p:par>
                          <p:cTn id="34" fill="hold" nodeType="afterGroup">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19459">
                                            <p:txEl>
                                              <p:pRg st="5" end="5"/>
                                            </p:txEl>
                                          </p:spTgt>
                                        </p:tgtEl>
                                        <p:attrNameLst>
                                          <p:attrName>style.visibility</p:attrName>
                                        </p:attrNameLst>
                                      </p:cBhvr>
                                      <p:to>
                                        <p:strVal val="visible"/>
                                      </p:to>
                                    </p:set>
                                    <p:animEffect transition="in" filter="fade">
                                      <p:cBhvr>
                                        <p:cTn id="37" dur="1000"/>
                                        <p:tgtEl>
                                          <p:spTgt spid="19459">
                                            <p:txEl>
                                              <p:pRg st="5" end="5"/>
                                            </p:txEl>
                                          </p:spTgt>
                                        </p:tgtEl>
                                      </p:cBhvr>
                                    </p:animEffect>
                                    <p:anim calcmode="lin" valueType="num">
                                      <p:cBhvr>
                                        <p:cTn id="38" dur="10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194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观感需求</a:t>
            </a:r>
            <a:endParaRPr lang="zh-CN" altLang="en-US" b="1" smtClean="0">
              <a:latin typeface="黑体" panose="02010609060101010101" pitchFamily="49" charset="-122"/>
              <a:ea typeface="黑体" panose="02010609060101010101" pitchFamily="49" charset="-122"/>
            </a:endParaRPr>
          </a:p>
        </p:txBody>
      </p:sp>
      <p:sp>
        <p:nvSpPr>
          <p:cNvPr id="2560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观感需求主要描述对产品</a:t>
            </a:r>
            <a:r>
              <a:rPr lang="zh-CN" altLang="zh-CN" sz="2200" b="1" dirty="0" smtClean="0">
                <a:solidFill>
                  <a:srgbClr val="FF0000"/>
                </a:solidFill>
                <a:latin typeface="宋体" panose="02010600030101010101" pitchFamily="2" charset="-122"/>
                <a:ea typeface="宋体" panose="02010600030101010101" pitchFamily="2" charset="-122"/>
              </a:rPr>
              <a:t>外观、风格</a:t>
            </a:r>
            <a:r>
              <a:rPr lang="zh-CN" altLang="zh-CN" sz="2200" b="1" dirty="0" smtClean="0">
                <a:latin typeface="宋体" panose="02010600030101010101" pitchFamily="2" charset="-122"/>
                <a:ea typeface="宋体" panose="02010600030101010101" pitchFamily="2" charset="-122"/>
              </a:rPr>
              <a:t>的期望。这些需求规定外观想要达到的目标</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例如，作为</a:t>
            </a:r>
            <a:r>
              <a:rPr lang="en-US" altLang="zh-CN" sz="2200" b="1" dirty="0" smtClean="0">
                <a:latin typeface="宋体" panose="02010600030101010101" pitchFamily="2" charset="-122"/>
                <a:ea typeface="宋体" panose="02010600030101010101" pitchFamily="2" charset="-122"/>
              </a:rPr>
              <a:t>web</a:t>
            </a:r>
            <a:r>
              <a:rPr lang="zh-CN" altLang="zh-CN" sz="2200" b="1" dirty="0" smtClean="0">
                <a:latin typeface="宋体" panose="02010600030101010101" pitchFamily="2" charset="-122"/>
                <a:ea typeface="宋体" panose="02010600030101010101" pitchFamily="2" charset="-122"/>
              </a:rPr>
              <a:t>服务的网上银行，应该相当重视观感需求，要求网站看起来很专业、很有权威性、显的很高贵、很精美等，体现的是客户的感觉。</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观感需求</a:t>
            </a:r>
            <a:endParaRPr lang="zh-CN" altLang="en-US" b="1" smtClean="0">
              <a:latin typeface="黑体" panose="02010609060101010101" pitchFamily="49" charset="-122"/>
              <a:ea typeface="黑体" panose="02010609060101010101" pitchFamily="49" charset="-122"/>
            </a:endParaRPr>
          </a:p>
        </p:txBody>
      </p:sp>
      <p:sp>
        <p:nvSpPr>
          <p:cNvPr id="2355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许多公司要求其产品具有公司的图案及颜色。该需求的提出要么是为了坚持品牌标准，要么是为了强化顾客对</a:t>
            </a:r>
            <a:r>
              <a:rPr lang="zh-CN" altLang="zh-CN" sz="2200" b="1" dirty="0" smtClean="0">
                <a:solidFill>
                  <a:srgbClr val="FF0000"/>
                </a:solidFill>
                <a:latin typeface="宋体" panose="02010600030101010101" pitchFamily="2" charset="-122"/>
                <a:ea typeface="宋体" panose="02010600030101010101" pitchFamily="2" charset="-122"/>
              </a:rPr>
              <a:t>品牌的认知</a:t>
            </a:r>
            <a:r>
              <a:rPr lang="zh-CN" altLang="zh-CN" sz="2200" b="1" dirty="0" smtClean="0">
                <a:latin typeface="宋体" panose="02010600030101010101" pitchFamily="2" charset="-122"/>
                <a:ea typeface="宋体" panose="02010600030101010101" pitchFamily="2" charset="-122"/>
              </a:rPr>
              <a:t>，这两种情况的验收标准也略有不同。</a:t>
            </a:r>
            <a:r>
              <a:rPr lang="en-US" altLang="zh-CN" sz="2200" b="1" dirty="0" smtClean="0">
                <a:latin typeface="宋体" panose="02010600030101010101" pitchFamily="2" charset="-122"/>
                <a:ea typeface="宋体" panose="02010600030101010101" pitchFamily="2" charset="-122"/>
              </a:rPr>
              <a:t> </a:t>
            </a:r>
          </a:p>
          <a:p>
            <a:pPr marL="457200" indent="-457200" eaLnBrk="1" hangingPunct="1">
              <a:lnSpc>
                <a:spcPct val="150000"/>
              </a:lnSpc>
              <a:buSzPct val="70000"/>
              <a:buFont typeface="Wingdings" panose="05000000000000000000" pitchFamily="2" charset="2"/>
              <a:buChar char="ü"/>
            </a:pPr>
            <a:r>
              <a:rPr lang="zh-CN" altLang="zh-CN" sz="2000" b="1" dirty="0" smtClean="0">
                <a:latin typeface="宋体" panose="02010600030101010101" pitchFamily="2" charset="-122"/>
                <a:ea typeface="宋体" panose="02010600030101010101" pitchFamily="2" charset="-122"/>
              </a:rPr>
              <a:t>例如，作为山东移动网上营业厅对观感需求的用户故事描述可写为：作为山东移动网上营业厅，外观应该符合中国移动的品牌标准，产品应该由山东移动公司宣传部门领导认证符合公司品牌标准。</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ü"/>
            </a:pPr>
            <a:r>
              <a:rPr lang="zh-CN" altLang="zh-CN" sz="2000" b="1" dirty="0" smtClean="0">
                <a:latin typeface="宋体" panose="02010600030101010101" pitchFamily="2" charset="-122"/>
                <a:ea typeface="宋体" panose="02010600030101010101" pitchFamily="2" charset="-122"/>
              </a:rPr>
              <a:t>若是为了强化顾客的认知，其非功能需求的用户故事描述可能为：</a:t>
            </a:r>
            <a:r>
              <a:rPr lang="en-US" altLang="zh-CN" sz="2000" b="1" dirty="0" smtClean="0">
                <a:latin typeface="宋体" panose="02010600030101010101" pitchFamily="2" charset="-122"/>
                <a:ea typeface="宋体" panose="02010600030101010101" pitchFamily="2" charset="-122"/>
              </a:rPr>
              <a:t>70%</a:t>
            </a:r>
            <a:r>
              <a:rPr lang="zh-CN" altLang="zh-CN" sz="2000" b="1" dirty="0" smtClean="0">
                <a:latin typeface="宋体" panose="02010600030101010101" pitchFamily="2" charset="-122"/>
                <a:ea typeface="宋体" panose="02010600030101010101" pitchFamily="2" charset="-122"/>
              </a:rPr>
              <a:t>的目标用户，在第一次见到该产品的</a:t>
            </a:r>
            <a:r>
              <a:rPr lang="en-US" altLang="zh-CN" sz="2000" b="1" dirty="0" smtClean="0">
                <a:latin typeface="宋体" panose="02010600030101010101" pitchFamily="2" charset="-122"/>
                <a:ea typeface="宋体" panose="02010600030101010101" pitchFamily="2" charset="-122"/>
              </a:rPr>
              <a:t>5</a:t>
            </a:r>
            <a:r>
              <a:rPr lang="zh-CN" altLang="zh-CN" sz="2000" b="1" dirty="0" smtClean="0">
                <a:latin typeface="宋体" panose="02010600030101010101" pitchFamily="2" charset="-122"/>
                <a:ea typeface="宋体" panose="02010600030101010101" pitchFamily="2" charset="-122"/>
              </a:rPr>
              <a:t>秒时间内，就意识到产品属于山东移动公司。</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观感需求</a:t>
            </a:r>
            <a:endParaRPr lang="zh-CN" altLang="en-US" b="1" smtClean="0">
              <a:latin typeface="黑体" panose="02010609060101010101" pitchFamily="49" charset="-122"/>
              <a:ea typeface="黑体" panose="02010609060101010101" pitchFamily="49" charset="-122"/>
            </a:endParaRPr>
          </a:p>
        </p:txBody>
      </p:sp>
      <p:sp>
        <p:nvSpPr>
          <p:cNvPr id="2765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用户对产品的观感需求可能是“感觉式”说明，</a:t>
            </a:r>
            <a:r>
              <a:rPr lang="zh-CN" altLang="zh-CN" sz="2200" b="1" dirty="0">
                <a:latin typeface="宋体" panose="02010600030101010101" pitchFamily="2" charset="-122"/>
                <a:ea typeface="宋体" panose="02010600030101010101" pitchFamily="2" charset="-122"/>
              </a:rPr>
              <a:t>非功能性需求避免</a:t>
            </a:r>
            <a:r>
              <a:rPr lang="zh-CN" altLang="zh-CN" sz="2200" b="1" dirty="0" smtClean="0">
                <a:latin typeface="宋体" panose="02010600030101010101" pitchFamily="2" charset="-122"/>
                <a:ea typeface="宋体" panose="02010600030101010101" pitchFamily="2" charset="-122"/>
              </a:rPr>
              <a:t>用模糊</a:t>
            </a:r>
            <a:r>
              <a:rPr lang="zh-CN" altLang="zh-CN" sz="2200" b="1" dirty="0">
                <a:latin typeface="宋体" panose="02010600030101010101" pitchFamily="2" charset="-122"/>
                <a:ea typeface="宋体" panose="02010600030101010101" pitchFamily="2" charset="-122"/>
              </a:rPr>
              <a:t>的词语进行描述，要寻找其可测量的方面，将验收标准量化</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例如，产品的造型要酷，能够吸引高中和大学阶段的年轻人。该产品的非功能性需求描述可为：产品的造型要酷，在展示产品的模拟时，</a:t>
            </a:r>
            <a:r>
              <a:rPr lang="en-US" altLang="zh-CN" sz="2000" b="1" dirty="0" smtClean="0">
                <a:latin typeface="宋体" panose="02010600030101010101" pitchFamily="2" charset="-122"/>
                <a:ea typeface="宋体" panose="02010600030101010101" pitchFamily="2" charset="-122"/>
              </a:rPr>
              <a:t>80%</a:t>
            </a:r>
            <a:r>
              <a:rPr lang="zh-CN" altLang="zh-CN" sz="2000" b="1" dirty="0" smtClean="0">
                <a:latin typeface="宋体" panose="02010600030101010101" pitchFamily="2" charset="-122"/>
                <a:ea typeface="宋体" panose="02010600030101010101" pitchFamily="2" charset="-122"/>
              </a:rPr>
              <a:t>的高中和大学年龄段的年轻人表示会购买。</a:t>
            </a:r>
            <a:endParaRPr lang="en-US"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环境</a:t>
            </a:r>
            <a:r>
              <a:rPr lang="zh-CN" altLang="en-US" smtClean="0">
                <a:latin typeface="黑体" panose="02010609060101010101" pitchFamily="49" charset="-122"/>
                <a:ea typeface="黑体" panose="02010609060101010101" pitchFamily="49" charset="-122"/>
              </a:rPr>
              <a:t>及操作</a:t>
            </a:r>
            <a:r>
              <a:rPr lang="zh-CN" altLang="zh-CN" smtClean="0">
                <a:latin typeface="黑体" panose="02010609060101010101" pitchFamily="49" charset="-122"/>
                <a:ea typeface="黑体" panose="02010609060101010101" pitchFamily="49" charset="-122"/>
              </a:rPr>
              <a:t>需求</a:t>
            </a:r>
            <a:endParaRPr lang="zh-CN" altLang="en-US" b="1"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a:latin typeface="宋体" panose="02010600030101010101" pitchFamily="2" charset="-122"/>
                <a:ea typeface="宋体" panose="02010600030101010101" pitchFamily="2" charset="-122"/>
              </a:rPr>
              <a:t>设计之初就应该考虑</a:t>
            </a:r>
            <a:r>
              <a:rPr lang="zh-CN" altLang="zh-CN" sz="2000" b="1" dirty="0" smtClean="0">
                <a:latin typeface="宋体" panose="02010600030101010101" pitchFamily="2" charset="-122"/>
                <a:ea typeface="宋体" panose="02010600030101010101" pitchFamily="2" charset="-122"/>
              </a:rPr>
              <a:t>要注意软件工作的具体环境。</a:t>
            </a:r>
            <a:endParaRPr lang="en-US" altLang="zh-CN" sz="20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en-US" sz="2000" b="1" dirty="0">
                <a:latin typeface="宋体" panose="02010600030101010101" pitchFamily="2" charset="-122"/>
                <a:ea typeface="宋体" panose="02010600030101010101" pitchFamily="2" charset="-122"/>
              </a:rPr>
              <a:t>例如，</a:t>
            </a:r>
            <a:r>
              <a:rPr lang="zh-CN" altLang="zh-CN" sz="2000" b="1" dirty="0">
                <a:latin typeface="宋体" panose="02010600030101010101" pitchFamily="2" charset="-122"/>
                <a:ea typeface="宋体" panose="02010600030101010101" pitchFamily="2" charset="-122"/>
              </a:rPr>
              <a:t>该</a:t>
            </a:r>
            <a:r>
              <a:rPr lang="zh-CN" altLang="zh-CN" sz="2000" b="1" dirty="0" smtClean="0">
                <a:latin typeface="宋体" panose="02010600030101010101" pitchFamily="2" charset="-122"/>
                <a:ea typeface="宋体" panose="02010600030101010101" pitchFamily="2" charset="-122"/>
              </a:rPr>
              <a:t>系统必须沿用以前系统的设置，或者对设置没有依赖性。这样系统才能和其它多个系统共享系统环境，不会由于更改设置，影响其它系统。</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a:latin typeface="宋体" panose="02010600030101010101" pitchFamily="2" charset="-122"/>
                <a:ea typeface="宋体" panose="02010600030101010101" pitchFamily="2" charset="-122"/>
              </a:rPr>
              <a:t>查看产品边界，考虑其所有相邻系统和参与者</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例如产品的使用者是坐在轮椅上或其它座位上，那么必须进行说明，否则产品的设计可能无法满足用户的需求。</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操作</a:t>
            </a:r>
            <a:r>
              <a:rPr lang="zh-CN" altLang="zh-CN" sz="2000" b="1" dirty="0">
                <a:latin typeface="宋体" panose="02010600030101010101" pitchFamily="2" charset="-122"/>
                <a:ea typeface="宋体" panose="02010600030101010101" pitchFamily="2" charset="-122"/>
              </a:rPr>
              <a:t>需求通常包括下列内容：</a:t>
            </a:r>
            <a:endParaRPr lang="en-US" altLang="zh-CN" sz="2000" b="1" dirty="0">
              <a:latin typeface="宋体" panose="02010600030101010101" pitchFamily="2" charset="-122"/>
              <a:ea typeface="宋体" panose="02010600030101010101" pitchFamily="2" charset="-122"/>
            </a:endParaRPr>
          </a:p>
          <a:p>
            <a:pPr marL="811213" indent="-368300" eaLnBrk="1" hangingPunct="1">
              <a:lnSpc>
                <a:spcPct val="150000"/>
              </a:lnSpc>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操作环境，如系统和物理环境。</a:t>
            </a:r>
            <a:endParaRPr lang="en-US" altLang="zh-CN" sz="2000" b="1" dirty="0">
              <a:latin typeface="宋体" panose="02010600030101010101" pitchFamily="2" charset="-122"/>
              <a:ea typeface="宋体" panose="02010600030101010101" pitchFamily="2" charset="-122"/>
            </a:endParaRPr>
          </a:p>
          <a:p>
            <a:pPr marL="811213" indent="-368300" eaLnBrk="1" hangingPunct="1">
              <a:lnSpc>
                <a:spcPct val="150000"/>
              </a:lnSpc>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用户的情况，</a:t>
            </a:r>
            <a:r>
              <a:rPr lang="zh-CN" altLang="zh-CN" sz="2000" b="1" dirty="0" smtClean="0">
                <a:latin typeface="宋体" panose="02010600030101010101" pitchFamily="2" charset="-122"/>
                <a:ea typeface="宋体" panose="02010600030101010101" pitchFamily="2" charset="-122"/>
              </a:rPr>
              <a:t>如视力</a:t>
            </a:r>
            <a:r>
              <a:rPr lang="zh-CN" altLang="zh-CN" sz="2000" b="1" dirty="0">
                <a:latin typeface="宋体" panose="02010600030101010101" pitchFamily="2" charset="-122"/>
                <a:ea typeface="宋体" panose="02010600030101010101" pitchFamily="2" charset="-122"/>
              </a:rPr>
              <a:t>差等</a:t>
            </a:r>
            <a:endParaRPr lang="en-US" altLang="zh-CN" sz="2000" b="1" dirty="0">
              <a:latin typeface="宋体" panose="02010600030101010101" pitchFamily="2" charset="-122"/>
              <a:ea typeface="宋体" panose="02010600030101010101" pitchFamily="2" charset="-122"/>
            </a:endParaRPr>
          </a:p>
          <a:p>
            <a:pPr marL="811213" indent="-368300" eaLnBrk="1" hangingPunct="1">
              <a:lnSpc>
                <a:spcPct val="150000"/>
              </a:lnSpc>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伙伴或合作系统。</a:t>
            </a:r>
          </a:p>
          <a:p>
            <a:pPr indent="0" eaLnBrk="1" hangingPunct="1">
              <a:lnSpc>
                <a:spcPct val="150000"/>
              </a:lnSpc>
              <a:buSzPct val="70000"/>
              <a:buFont typeface="Wingdings" panose="05000000000000000000" pitchFamily="2" charset="2"/>
              <a:buNone/>
              <a:defRPr/>
            </a:pPr>
            <a:endParaRPr lang="zh-CN"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500"/>
                                        <p:tgtEl>
                                          <p:spTgt spid="29699">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fade">
                                      <p:cBhvr>
                                        <p:cTn id="11" dur="500"/>
                                        <p:tgtEl>
                                          <p:spTgt spid="2969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9699">
                                            <p:txEl>
                                              <p:pRg st="2" end="2"/>
                                            </p:txEl>
                                          </p:spTgt>
                                        </p:tgtEl>
                                        <p:attrNameLst>
                                          <p:attrName>style.visibility</p:attrName>
                                        </p:attrNameLst>
                                      </p:cBhvr>
                                      <p:to>
                                        <p:strVal val="visible"/>
                                      </p:to>
                                    </p:set>
                                    <p:animEffect transition="in" filter="fade">
                                      <p:cBhvr>
                                        <p:cTn id="16" dur="500"/>
                                        <p:tgtEl>
                                          <p:spTgt spid="29699">
                                            <p:txEl>
                                              <p:pRg st="2" end="2"/>
                                            </p:txEl>
                                          </p:spTgt>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9699">
                                            <p:txEl>
                                              <p:pRg st="3" end="3"/>
                                            </p:txEl>
                                          </p:spTgt>
                                        </p:tgtEl>
                                        <p:attrNameLst>
                                          <p:attrName>style.visibility</p:attrName>
                                        </p:attrNameLst>
                                      </p:cBhvr>
                                      <p:to>
                                        <p:strVal val="visible"/>
                                      </p:to>
                                    </p:set>
                                    <p:animEffect transition="in" filter="fade">
                                      <p:cBhvr>
                                        <p:cTn id="20" dur="500"/>
                                        <p:tgtEl>
                                          <p:spTgt spid="2969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Effect transition="in" filter="fade">
                                      <p:cBhvr>
                                        <p:cTn id="25" dur="500"/>
                                        <p:tgtEl>
                                          <p:spTgt spid="29699">
                                            <p:txEl>
                                              <p:pRg st="4" end="4"/>
                                            </p:txEl>
                                          </p:spTgt>
                                        </p:tgtEl>
                                      </p:cBhvr>
                                    </p:animEffect>
                                  </p:childTnLst>
                                </p:cTn>
                              </p:par>
                            </p:childTnLst>
                          </p:cTn>
                        </p:par>
                        <p:par>
                          <p:cTn id="26" fill="hold" nodeType="afterGroup">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9699">
                                            <p:txEl>
                                              <p:pRg st="5" end="5"/>
                                            </p:txEl>
                                          </p:spTgt>
                                        </p:tgtEl>
                                        <p:attrNameLst>
                                          <p:attrName>style.visibility</p:attrName>
                                        </p:attrNameLst>
                                      </p:cBhvr>
                                      <p:to>
                                        <p:strVal val="visible"/>
                                      </p:to>
                                    </p:set>
                                    <p:animEffect transition="in" filter="fade">
                                      <p:cBhvr>
                                        <p:cTn id="29" dur="500"/>
                                        <p:tgtEl>
                                          <p:spTgt spid="29699">
                                            <p:txEl>
                                              <p:pRg st="5" end="5"/>
                                            </p:txEl>
                                          </p:spTgt>
                                        </p:tgtEl>
                                      </p:cBhvr>
                                    </p:animEffect>
                                  </p:childTnLst>
                                </p:cTn>
                              </p:par>
                            </p:childTnLst>
                          </p:cTn>
                        </p:par>
                        <p:par>
                          <p:cTn id="30" fill="hold" nodeType="afterGroup">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9699">
                                            <p:txEl>
                                              <p:pRg st="6" end="6"/>
                                            </p:txEl>
                                          </p:spTgt>
                                        </p:tgtEl>
                                        <p:attrNameLst>
                                          <p:attrName>style.visibility</p:attrName>
                                        </p:attrNameLst>
                                      </p:cBhvr>
                                      <p:to>
                                        <p:strVal val="visible"/>
                                      </p:to>
                                    </p:set>
                                    <p:animEffect transition="in" filter="fade">
                                      <p:cBhvr>
                                        <p:cTn id="33" dur="500"/>
                                        <p:tgtEl>
                                          <p:spTgt spid="29699">
                                            <p:txEl>
                                              <p:pRg st="6" end="6"/>
                                            </p:txEl>
                                          </p:spTgt>
                                        </p:tgtEl>
                                      </p:cBhvr>
                                    </p:animEffect>
                                  </p:childTnLst>
                                </p:cTn>
                              </p:par>
                            </p:childTnLst>
                          </p:cTn>
                        </p:par>
                        <p:par>
                          <p:cTn id="34" fill="hold" nodeType="afterGroup">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9699">
                                            <p:txEl>
                                              <p:pRg st="7" end="7"/>
                                            </p:txEl>
                                          </p:spTgt>
                                        </p:tgtEl>
                                        <p:attrNameLst>
                                          <p:attrName>style.visibility</p:attrName>
                                        </p:attrNameLst>
                                      </p:cBhvr>
                                      <p:to>
                                        <p:strVal val="visible"/>
                                      </p:to>
                                    </p:set>
                                    <p:animEffect transition="in" filter="fade">
                                      <p:cBhvr>
                                        <p:cTn id="37"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安全性需求</a:t>
            </a:r>
            <a:endParaRPr lang="zh-CN" altLang="en-US" b="1" smtClean="0">
              <a:latin typeface="黑体" panose="02010609060101010101" pitchFamily="49" charset="-122"/>
              <a:ea typeface="黑体" panose="02010609060101010101" pitchFamily="49" charset="-122"/>
            </a:endParaRPr>
          </a:p>
        </p:txBody>
      </p:sp>
      <p:sp>
        <p:nvSpPr>
          <p:cNvPr id="3174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安全性需求主要关注什么不应该发生</a:t>
            </a:r>
            <a:r>
              <a:rPr lang="en-US" altLang="zh-CN" sz="2200" b="1" dirty="0" smtClean="0">
                <a:latin typeface="宋体" panose="02010600030101010101" pitchFamily="2" charset="-122"/>
                <a:ea typeface="宋体" panose="02010600030101010101" pitchFamily="2" charset="-122"/>
              </a:rPr>
              <a:t> </a:t>
            </a:r>
            <a:r>
              <a:rPr lang="zh-CN" altLang="en-US" sz="2200" b="1" dirty="0" smtClean="0">
                <a:latin typeface="宋体" panose="02010600030101010101" pitchFamily="2" charset="-122"/>
                <a:ea typeface="宋体" panose="02010600030101010101" pitchFamily="2" charset="-122"/>
              </a:rPr>
              <a:t>（</a:t>
            </a:r>
            <a:r>
              <a:rPr lang="en-US" altLang="zh-CN" sz="2200" b="1" dirty="0" smtClean="0">
                <a:latin typeface="宋体" panose="02010600030101010101" pitchFamily="2" charset="-122"/>
                <a:ea typeface="宋体" panose="02010600030101010101" pitchFamily="2" charset="-122"/>
              </a:rPr>
              <a:t>access control rules</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通常认为有两个来源可导致产生安全威胁</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一是开发人员在软件的设计和实现过程中出现的纰漏和错误</a:t>
            </a:r>
            <a:endParaRPr lang="en-US" altLang="zh-CN" sz="22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二是系统开发人员对软件面临的安全问题考虑不够充分、不够完整。</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什么是非功能需求</a:t>
            </a: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客户希望功能性活动以某种方式执行，并达到特定的品质，</a:t>
            </a:r>
            <a:r>
              <a:rPr lang="zh-CN" altLang="en-US"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易</a:t>
            </a:r>
            <a:r>
              <a:rPr lang="zh-CN" altLang="en-US" sz="2200" b="1" dirty="0">
                <a:latin typeface="宋体" panose="02010600030101010101" pitchFamily="2" charset="-122"/>
                <a:ea typeface="宋体" panose="02010600030101010101" pitchFamily="2" charset="-122"/>
              </a:rPr>
              <a:t>用</a:t>
            </a:r>
            <a:r>
              <a:rPr lang="zh-CN" altLang="zh-CN" sz="2200" b="1" dirty="0">
                <a:latin typeface="宋体" panose="02010600030101010101" pitchFamily="2" charset="-122"/>
                <a:ea typeface="宋体" panose="02010600030101010101" pitchFamily="2" charset="-122"/>
              </a:rPr>
              <a:t>性、可靠性、安全性</a:t>
            </a:r>
            <a:r>
              <a:rPr lang="zh-CN" altLang="en-US"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响应时间、计算精度</a:t>
            </a:r>
            <a:r>
              <a:rPr lang="zh-CN" altLang="en-US"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外观</a:t>
            </a:r>
            <a:r>
              <a:rPr lang="zh-CN" altLang="en-US" sz="2200" b="1" dirty="0">
                <a:latin typeface="宋体" panose="02010600030101010101" pitchFamily="2" charset="-122"/>
                <a:ea typeface="宋体" panose="02010600030101010101" pitchFamily="2" charset="-122"/>
              </a:rPr>
              <a:t>）</a:t>
            </a:r>
            <a:endParaRPr lang="en-US" altLang="zh-CN" sz="22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非功能性需求</a:t>
            </a:r>
            <a:r>
              <a:rPr lang="zh-CN" altLang="zh-CN" sz="2200" b="1" dirty="0">
                <a:latin typeface="宋体" panose="02010600030101010101" pitchFamily="2" charset="-122"/>
                <a:ea typeface="宋体" panose="02010600030101010101" pitchFamily="2" charset="-122"/>
              </a:rPr>
              <a:t>通常并不改变软件产品的</a:t>
            </a:r>
            <a:r>
              <a:rPr lang="zh-CN" altLang="zh-CN" sz="2200" b="1" dirty="0" smtClean="0">
                <a:latin typeface="宋体" panose="02010600030101010101" pitchFamily="2" charset="-122"/>
                <a:ea typeface="宋体" panose="02010600030101010101" pitchFamily="2" charset="-122"/>
              </a:rPr>
              <a:t>功能</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是为工作赋予特征的需求</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例如客户在高峰时段登录网站所需时间要在</a:t>
            </a:r>
            <a:r>
              <a:rPr lang="en-US" altLang="zh-CN" sz="2200" b="1" dirty="0" smtClean="0">
                <a:latin typeface="宋体" panose="02010600030101010101" pitchFamily="2" charset="-122"/>
                <a:ea typeface="宋体" panose="02010600030101010101" pitchFamily="2" charset="-122"/>
              </a:rPr>
              <a:t>10</a:t>
            </a:r>
            <a:r>
              <a:rPr lang="zh-CN" altLang="zh-CN" sz="2200" b="1" dirty="0" smtClean="0">
                <a:latin typeface="宋体" panose="02010600030101010101" pitchFamily="2" charset="-122"/>
                <a:ea typeface="宋体" panose="02010600030101010101" pitchFamily="2" charset="-122"/>
              </a:rPr>
              <a:t>秒以内</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en-US" sz="2200" b="1" dirty="0">
                <a:latin typeface="宋体" panose="02010600030101010101" pitchFamily="2" charset="-122"/>
                <a:ea typeface="宋体" panose="02010600030101010101" pitchFamily="2" charset="-122"/>
              </a:rPr>
              <a:t>例如</a:t>
            </a:r>
            <a:r>
              <a:rPr lang="zh-CN" altLang="zh-CN" sz="2200" b="1" dirty="0" smtClean="0">
                <a:latin typeface="宋体" panose="02010600030101010101" pitchFamily="2" charset="-122"/>
                <a:ea typeface="宋体" panose="02010600030101010101" pitchFamily="2" charset="-122"/>
              </a:rPr>
              <a:t>搜索图书时要在</a:t>
            </a:r>
            <a:r>
              <a:rPr lang="en-US" altLang="zh-CN" sz="2200" b="1" dirty="0" smtClean="0">
                <a:latin typeface="宋体" panose="02010600030101010101" pitchFamily="2" charset="-122"/>
                <a:ea typeface="宋体" panose="02010600030101010101" pitchFamily="2" charset="-122"/>
              </a:rPr>
              <a:t>5</a:t>
            </a:r>
            <a:r>
              <a:rPr lang="zh-CN" altLang="zh-CN" sz="2200" b="1" dirty="0" smtClean="0">
                <a:latin typeface="宋体" panose="02010600030101010101" pitchFamily="2" charset="-122"/>
                <a:ea typeface="宋体" panose="02010600030101010101" pitchFamily="2" charset="-122"/>
              </a:rPr>
              <a:t>秒以内获得搜索结果</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设计限制</a:t>
            </a:r>
            <a:endParaRPr lang="zh-CN" altLang="en-US" b="1" smtClean="0">
              <a:latin typeface="黑体" panose="02010609060101010101" pitchFamily="49" charset="-122"/>
              <a:ea typeface="黑体" panose="02010609060101010101" pitchFamily="49" charset="-122"/>
            </a:endParaRPr>
          </a:p>
        </p:txBody>
      </p:sp>
      <p:sp>
        <p:nvSpPr>
          <p:cNvPr id="327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设计限制通常来源于三个方面：</a:t>
            </a:r>
            <a:endParaRPr lang="en-US" altLang="zh-CN" sz="2400" b="1" dirty="0" smtClean="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n"/>
              <a:defRPr/>
            </a:pPr>
            <a:r>
              <a:rPr lang="zh-CN" altLang="zh-CN" sz="2400" b="1" dirty="0" smtClean="0">
                <a:latin typeface="宋体" panose="02010600030101010101" pitchFamily="2" charset="-122"/>
                <a:ea typeface="宋体" panose="02010600030101010101" pitchFamily="2" charset="-122"/>
              </a:rPr>
              <a:t>某些必须的设计选项的限制</a:t>
            </a:r>
            <a:endParaRPr lang="en-US" altLang="zh-CN" sz="2400" b="1" dirty="0" smtClean="0">
              <a:latin typeface="宋体" panose="02010600030101010101" pitchFamily="2" charset="-122"/>
              <a:ea typeface="宋体" panose="02010600030101010101" pitchFamily="2" charset="-122"/>
            </a:endParaRPr>
          </a:p>
          <a:p>
            <a:pPr marL="900113" indent="-176213" eaLnBrk="1" hangingPunct="1">
              <a:lnSpc>
                <a:spcPct val="150000"/>
              </a:lnSpc>
              <a:buSzPct val="70000"/>
              <a:buFont typeface="Wingdings" panose="05000000000000000000" pitchFamily="2" charset="2"/>
              <a:buChar char="ü"/>
              <a:defRPr/>
            </a:pPr>
            <a:r>
              <a:rPr lang="zh-CN" altLang="zh-CN" sz="2000" b="1" i="1" dirty="0">
                <a:latin typeface="宋体" panose="02010600030101010101" pitchFamily="2" charset="-122"/>
                <a:ea typeface="宋体" panose="02010600030101010101" pitchFamily="2" charset="-122"/>
              </a:rPr>
              <a:t>例如，当设计一套产品时，为了兼容性和可维护性等要求每个产品都选择</a:t>
            </a:r>
            <a:r>
              <a:rPr lang="en-US" altLang="zh-CN" sz="2000" b="1" i="1" dirty="0">
                <a:latin typeface="宋体" panose="02010600030101010101" pitchFamily="2" charset="-122"/>
                <a:ea typeface="宋体" panose="02010600030101010101" pitchFamily="2" charset="-122"/>
              </a:rPr>
              <a:t>Oracle</a:t>
            </a:r>
            <a:r>
              <a:rPr lang="zh-CN" altLang="zh-CN" sz="2000" b="1" i="1" dirty="0">
                <a:latin typeface="宋体" panose="02010600030101010101" pitchFamily="2" charset="-122"/>
                <a:ea typeface="宋体" panose="02010600030101010101" pitchFamily="2" charset="-122"/>
              </a:rPr>
              <a:t>数据库管理系统。</a:t>
            </a:r>
            <a:endParaRPr lang="en-US" altLang="zh-CN" sz="2000" b="1" dirty="0" smtClean="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n"/>
              <a:defRPr/>
            </a:pPr>
            <a:r>
              <a:rPr lang="zh-CN" altLang="zh-CN" sz="2400" b="1" dirty="0" smtClean="0">
                <a:latin typeface="宋体" panose="02010600030101010101" pitchFamily="2" charset="-122"/>
                <a:ea typeface="宋体" panose="02010600030101010101" pitchFamily="2" charset="-122"/>
              </a:rPr>
              <a:t>开发过程自身的条件限制</a:t>
            </a:r>
            <a:endParaRPr lang="en-US" altLang="zh-CN" sz="2400" b="1" dirty="0" smtClean="0">
              <a:latin typeface="宋体" panose="02010600030101010101" pitchFamily="2" charset="-122"/>
              <a:ea typeface="宋体" panose="02010600030101010101" pitchFamily="2" charset="-122"/>
            </a:endParaRPr>
          </a:p>
          <a:p>
            <a:pPr marL="900113" indent="-176213" eaLnBrk="1" hangingPunct="1">
              <a:lnSpc>
                <a:spcPct val="150000"/>
              </a:lnSpc>
              <a:buSzPct val="70000"/>
              <a:buFont typeface="Wingdings" panose="05000000000000000000" pitchFamily="2" charset="2"/>
              <a:buChar char="ü"/>
              <a:defRPr/>
            </a:pPr>
            <a:r>
              <a:rPr lang="zh-CN" altLang="zh-CN" sz="2000" b="1" i="1" dirty="0">
                <a:latin typeface="宋体" panose="02010600030101010101" pitchFamily="2" charset="-122"/>
                <a:ea typeface="宋体" panose="02010600030101010101" pitchFamily="2" charset="-122"/>
              </a:rPr>
              <a:t>团队一般采用通用的编程语言、单元测试工具、敏捷项目管理工具、代码标准等</a:t>
            </a:r>
            <a:endParaRPr lang="en-US" altLang="zh-CN" sz="2000" b="1" i="1" dirty="0">
              <a:latin typeface="宋体" panose="02010600030101010101" pitchFamily="2" charset="-122"/>
              <a:ea typeface="宋体" panose="02010600030101010101" pitchFamily="2" charset="-122"/>
            </a:endParaRPr>
          </a:p>
          <a:p>
            <a:pPr marL="793750" eaLnBrk="1" hangingPunct="1">
              <a:lnSpc>
                <a:spcPct val="150000"/>
              </a:lnSpc>
              <a:buSzPct val="70000"/>
              <a:buFont typeface="Wingdings" panose="05000000000000000000" pitchFamily="2" charset="2"/>
              <a:buChar char="n"/>
              <a:defRPr/>
            </a:pPr>
            <a:r>
              <a:rPr lang="zh-CN" altLang="zh-CN" sz="2400" b="1" dirty="0" smtClean="0">
                <a:latin typeface="宋体" panose="02010600030101010101" pitchFamily="2" charset="-122"/>
                <a:ea typeface="宋体" panose="02010600030101010101" pitchFamily="2" charset="-122"/>
              </a:rPr>
              <a:t>法规及标准</a:t>
            </a:r>
            <a:endParaRPr lang="en-US" altLang="zh-CN" sz="2400" b="1" dirty="0" smtClean="0">
              <a:latin typeface="宋体" panose="02010600030101010101" pitchFamily="2" charset="-122"/>
              <a:ea typeface="宋体" panose="02010600030101010101" pitchFamily="2" charset="-122"/>
            </a:endParaRPr>
          </a:p>
          <a:p>
            <a:pPr marL="900113" indent="-176213" eaLnBrk="1" hangingPunct="1">
              <a:lnSpc>
                <a:spcPct val="150000"/>
              </a:lnSpc>
              <a:buSzPct val="70000"/>
              <a:buFont typeface="Wingdings" panose="05000000000000000000" pitchFamily="2" charset="2"/>
              <a:buChar char="ü"/>
              <a:defRPr/>
            </a:pPr>
            <a:r>
              <a:rPr lang="zh-CN" altLang="zh-CN" sz="2000" b="1" i="1" dirty="0">
                <a:latin typeface="宋体" panose="02010600030101010101" pitchFamily="2" charset="-122"/>
                <a:ea typeface="宋体" panose="02010600030101010101" pitchFamily="2" charset="-122"/>
              </a:rPr>
              <a:t>例如，产品符合</a:t>
            </a:r>
            <a:r>
              <a:rPr lang="en-US" altLang="zh-CN" sz="2000" b="1" i="1" dirty="0">
                <a:latin typeface="宋体" panose="02010600030101010101" pitchFamily="2" charset="-122"/>
                <a:ea typeface="宋体" panose="02010600030101010101" pitchFamily="2" charset="-122"/>
              </a:rPr>
              <a:t>TUV</a:t>
            </a:r>
            <a:r>
              <a:rPr lang="zh-CN" altLang="zh-CN" sz="2000" b="1" i="1" dirty="0">
                <a:latin typeface="宋体" panose="02010600030101010101" pitchFamily="2" charset="-122"/>
                <a:ea typeface="宋体" panose="02010600030101010101" pitchFamily="2" charset="-122"/>
              </a:rPr>
              <a:t>软件标准的第</a:t>
            </a:r>
            <a:r>
              <a:rPr lang="en-US" altLang="zh-CN" sz="2000" b="1" i="1" dirty="0">
                <a:latin typeface="宋体" panose="02010600030101010101" pitchFamily="2" charset="-122"/>
                <a:ea typeface="宋体" panose="02010600030101010101" pitchFamily="2" charset="-122"/>
              </a:rPr>
              <a:t>3.1-3.2</a:t>
            </a:r>
            <a:r>
              <a:rPr lang="zh-CN" altLang="zh-CN" sz="2000" b="1" i="1" dirty="0" smtClean="0">
                <a:latin typeface="宋体" panose="02010600030101010101" pitchFamily="2" charset="-122"/>
                <a:ea typeface="宋体" panose="02010600030101010101" pitchFamily="2" charset="-122"/>
              </a:rPr>
              <a:t>节</a:t>
            </a:r>
            <a:endParaRPr lang="zh-CN" altLang="zh-CN" sz="2000" b="1" i="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28625" y="142875"/>
            <a:ext cx="8686800" cy="1143000"/>
          </a:xfrm>
        </p:spPr>
        <p:txBody>
          <a:bodyPr/>
          <a:lstStyle/>
          <a:p>
            <a:pPr eaLnBrk="1" hangingPunct="1"/>
            <a:r>
              <a:rPr lang="zh-CN" altLang="zh-CN" dirty="0" smtClean="0">
                <a:latin typeface="黑体" panose="02010609060101010101" pitchFamily="49" charset="-122"/>
                <a:ea typeface="黑体" panose="02010609060101010101" pitchFamily="49" charset="-122"/>
              </a:rPr>
              <a:t>非功能性需求</a:t>
            </a:r>
            <a:r>
              <a:rPr lang="zh-CN" altLang="en-US" dirty="0" smtClean="0">
                <a:latin typeface="黑体" panose="02010609060101010101" pitchFamily="49" charset="-122"/>
                <a:ea typeface="黑体" panose="02010609060101010101" pitchFamily="49" charset="-122"/>
              </a:rPr>
              <a:t>的</a:t>
            </a:r>
            <a:r>
              <a:rPr lang="zh-CN" altLang="en-US" dirty="0" smtClean="0">
                <a:solidFill>
                  <a:srgbClr val="FF0000"/>
                </a:solidFill>
                <a:latin typeface="黑体" panose="02010609060101010101" pitchFamily="49" charset="-122"/>
                <a:ea typeface="黑体" panose="02010609060101010101" pitchFamily="49" charset="-122"/>
              </a:rPr>
              <a:t>描述</a:t>
            </a:r>
            <a:endParaRPr lang="zh-CN" altLang="en-US" b="1" dirty="0" smtClean="0">
              <a:solidFill>
                <a:srgbClr val="FF0000"/>
              </a:solidFill>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在敏捷项目开发中提倡大部分</a:t>
            </a:r>
            <a:r>
              <a:rPr lang="zh-CN" altLang="zh-CN" sz="2400" b="1" dirty="0" smtClean="0">
                <a:solidFill>
                  <a:srgbClr val="FF0000"/>
                </a:solidFill>
                <a:latin typeface="宋体" panose="02010600030101010101" pitchFamily="2" charset="-122"/>
                <a:ea typeface="宋体" panose="02010600030101010101" pitchFamily="2" charset="-122"/>
              </a:rPr>
              <a:t>非功能性需求采用用户故事方式描述</a:t>
            </a:r>
            <a:endParaRPr lang="en-US" altLang="zh-CN" sz="2400" b="1" dirty="0" smtClean="0">
              <a:solidFill>
                <a:srgbClr val="FF0000"/>
              </a:solidFill>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en-US" sz="2000" b="1" dirty="0" smtClean="0">
                <a:latin typeface="宋体" panose="02010600030101010101" pitchFamily="2" charset="-122"/>
                <a:ea typeface="宋体" panose="02010600030101010101" pitchFamily="2" charset="-122"/>
              </a:rPr>
              <a:t>例如</a:t>
            </a:r>
            <a:r>
              <a:rPr lang="en-US" altLang="zh-CN" sz="2000" b="1" dirty="0" smtClean="0">
                <a:latin typeface="宋体" panose="02010600030101010101" pitchFamily="2" charset="-122"/>
                <a:ea typeface="宋体" panose="02010600030101010101" pitchFamily="2" charset="-122"/>
              </a:rPr>
              <a:t>CTO</a:t>
            </a:r>
            <a:r>
              <a:rPr lang="zh-CN" altLang="zh-CN" sz="2000" b="1" dirty="0" smtClean="0">
                <a:latin typeface="宋体" panose="02010600030101010101" pitchFamily="2" charset="-122"/>
                <a:ea typeface="宋体" panose="02010600030101010101" pitchFamily="2" charset="-122"/>
              </a:rPr>
              <a:t>希望限制团队使用现有的数据库。团队考虑建立一个新数据库的方案，并打算让两个数据库在晚上进行同步，</a:t>
            </a:r>
            <a:r>
              <a:rPr lang="en-US" altLang="zh-CN" sz="2000" b="1" dirty="0" smtClean="0">
                <a:latin typeface="宋体" panose="02010600030101010101" pitchFamily="2" charset="-122"/>
                <a:ea typeface="宋体" panose="02010600030101010101" pitchFamily="2" charset="-122"/>
              </a:rPr>
              <a:t>CTO</a:t>
            </a:r>
            <a:r>
              <a:rPr lang="zh-CN" altLang="zh-CN" sz="2000" b="1" dirty="0" smtClean="0">
                <a:latin typeface="宋体" panose="02010600030101010101" pitchFamily="2" charset="-122"/>
                <a:ea typeface="宋体" panose="02010600030101010101" pitchFamily="2" charset="-122"/>
              </a:rPr>
              <a:t>得知后果断的说了</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不</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。如果只是把需求描述为</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必须使用现有的数据库</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，可能在数月后，团队怎么也想不起来，</a:t>
            </a:r>
            <a:r>
              <a:rPr lang="zh-CN" altLang="zh-CN" sz="2000" b="1" dirty="0" smtClean="0">
                <a:solidFill>
                  <a:srgbClr val="FF0000"/>
                </a:solidFill>
                <a:latin typeface="宋体" panose="02010600030101010101" pitchFamily="2" charset="-122"/>
                <a:ea typeface="宋体" panose="02010600030101010101" pitchFamily="2" charset="-122"/>
              </a:rPr>
              <a:t>为什么</a:t>
            </a:r>
            <a:r>
              <a:rPr lang="zh-CN" altLang="zh-CN" sz="2000" b="1" dirty="0" smtClean="0">
                <a:latin typeface="宋体" panose="02010600030101010101" pitchFamily="2" charset="-122"/>
                <a:ea typeface="宋体" panose="02010600030101010101" pitchFamily="2" charset="-122"/>
              </a:rPr>
              <a:t>要有这样的限制。于是，他们可能去问产品负责人是否能使用第二个数据库，得到的回答可能是</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应该没什么问题</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。然后团队就开始犯错误了。因此，在描述需求时写上是</a:t>
            </a:r>
            <a:r>
              <a:rPr lang="zh-CN" altLang="zh-CN" sz="2000" b="1" dirty="0" smtClean="0">
                <a:solidFill>
                  <a:srgbClr val="FF0000"/>
                </a:solidFill>
                <a:latin typeface="宋体" panose="02010600030101010101" pitchFamily="2" charset="-122"/>
                <a:ea typeface="宋体" panose="02010600030101010101" pitchFamily="2" charset="-122"/>
              </a:rPr>
              <a:t>谁提出</a:t>
            </a:r>
            <a:r>
              <a:rPr lang="zh-CN" altLang="zh-CN" sz="2000" b="1" dirty="0" smtClean="0">
                <a:latin typeface="宋体" panose="02010600030101010101" pitchFamily="2" charset="-122"/>
                <a:ea typeface="宋体" panose="02010600030101010101" pitchFamily="2" charset="-122"/>
              </a:rPr>
              <a:t>的这个需求，对需求的沟通和理解是非常有益的。</a:t>
            </a:r>
            <a:endParaRPr lang="zh-CN"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非功能性需求</a:t>
            </a:r>
            <a:r>
              <a:rPr lang="zh-CN" altLang="en-US" smtClean="0">
                <a:latin typeface="黑体" panose="02010609060101010101" pitchFamily="49" charset="-122"/>
                <a:ea typeface="黑体" panose="02010609060101010101" pitchFamily="49" charset="-122"/>
              </a:rPr>
              <a:t>的描述</a:t>
            </a:r>
            <a:endParaRPr lang="zh-CN" altLang="en-US" b="1" smtClean="0">
              <a:latin typeface="黑体" panose="02010609060101010101" pitchFamily="49" charset="-122"/>
              <a:ea typeface="黑体" panose="02010609060101010101" pitchFamily="49" charset="-122"/>
            </a:endParaRPr>
          </a:p>
        </p:txBody>
      </p:sp>
      <p:sp>
        <p:nvSpPr>
          <p:cNvPr id="29699"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使用</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作为……，我想要……，这样……</a:t>
            </a:r>
            <a:r>
              <a:rPr lang="en-US" altLang="zh-CN"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用户故事模板</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用用户故事的格式表达非功能需求，</a:t>
            </a:r>
            <a:r>
              <a:rPr lang="zh-CN" altLang="zh-CN" sz="2000" b="1" dirty="0" smtClean="0">
                <a:solidFill>
                  <a:srgbClr val="FF0000"/>
                </a:solidFill>
                <a:latin typeface="宋体" panose="02010600030101010101" pitchFamily="2" charset="-122"/>
                <a:ea typeface="宋体" panose="02010600030101010101" pitchFamily="2" charset="-122"/>
              </a:rPr>
              <a:t>有助于理解是谁以及为什么要有该需求</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如果这样做只会写出一条让人迷糊的需求的话，可以不用这种格式。如果能找到更好的表达方式，那就用你认为最自然的方法进行描述。</a:t>
            </a:r>
            <a:endParaRPr lang="en-US"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非功能性需求</a:t>
            </a:r>
            <a:r>
              <a:rPr lang="zh-CN" altLang="en-US" smtClean="0">
                <a:latin typeface="黑体" panose="02010609060101010101" pitchFamily="49" charset="-122"/>
                <a:ea typeface="黑体" panose="02010609060101010101" pitchFamily="49" charset="-122"/>
              </a:rPr>
              <a:t>的描述</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下面</a:t>
            </a:r>
            <a:r>
              <a:rPr lang="zh-CN" altLang="zh-CN" sz="2000" b="1" dirty="0">
                <a:latin typeface="宋体" panose="02010600030101010101" pitchFamily="2" charset="-122"/>
                <a:ea typeface="宋体" panose="02010600030101010101" pitchFamily="2" charset="-122"/>
              </a:rPr>
              <a:t>是一些用用户故事表示的非功能性需求的例子：</a:t>
            </a:r>
          </a:p>
          <a:p>
            <a:pPr marL="723900" indent="-273050">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作为一个用户，我想要在</a:t>
            </a:r>
            <a:r>
              <a:rPr lang="en-US" altLang="zh-CN" sz="2000" b="1" dirty="0">
                <a:latin typeface="宋体" panose="02010600030101010101" pitchFamily="2" charset="-122"/>
                <a:ea typeface="宋体" panose="02010600030101010101" pitchFamily="2" charset="-122"/>
              </a:rPr>
              <a:t>Windows95</a:t>
            </a:r>
            <a:r>
              <a:rPr lang="zh-CN" altLang="zh-CN" sz="2000" b="1" dirty="0">
                <a:latin typeface="宋体" panose="02010600030101010101" pitchFamily="2" charset="-122"/>
                <a:ea typeface="宋体" panose="02010600030101010101" pitchFamily="2" charset="-122"/>
              </a:rPr>
              <a:t>及其之后的任何版本上运行该产品。</a:t>
            </a:r>
          </a:p>
          <a:p>
            <a:pPr marL="723900" indent="-273050">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作为</a:t>
            </a:r>
            <a:r>
              <a:rPr lang="en-US" altLang="zh-CN" sz="2000" b="1" dirty="0">
                <a:latin typeface="宋体" panose="02010600030101010101" pitchFamily="2" charset="-122"/>
                <a:ea typeface="宋体" panose="02010600030101010101" pitchFamily="2" charset="-122"/>
              </a:rPr>
              <a:t>CTO</a:t>
            </a:r>
            <a:r>
              <a:rPr lang="zh-CN" altLang="zh-CN" sz="2000" b="1" dirty="0">
                <a:latin typeface="宋体" panose="02010600030101010101" pitchFamily="2" charset="-122"/>
                <a:ea typeface="宋体" panose="02010600030101010101" pitchFamily="2" charset="-122"/>
              </a:rPr>
              <a:t>，我想要软件能使用现有的订单数据库，而不是创建新的数据库，这样我们就不需要维护两个数据库了。</a:t>
            </a:r>
          </a:p>
          <a:p>
            <a:pPr marL="723900" indent="-273050">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作为一个用户，我想要这个网站在</a:t>
            </a:r>
            <a:r>
              <a:rPr lang="en-US" altLang="zh-CN" sz="2000" b="1" dirty="0">
                <a:latin typeface="宋体" panose="02010600030101010101" pitchFamily="2" charset="-122"/>
                <a:ea typeface="宋体" panose="02010600030101010101" pitchFamily="2" charset="-122"/>
              </a:rPr>
              <a:t>99.99%</a:t>
            </a:r>
            <a:r>
              <a:rPr lang="zh-CN" altLang="zh-CN" sz="2000" b="1" dirty="0">
                <a:latin typeface="宋体" panose="02010600030101010101" pitchFamily="2" charset="-122"/>
                <a:ea typeface="宋体" panose="02010600030101010101" pitchFamily="2" charset="-122"/>
              </a:rPr>
              <a:t>的想访问的时候可以访问它，这样我就不需要再麻烦地去找其它站点了。</a:t>
            </a:r>
          </a:p>
          <a:p>
            <a:pPr marL="723900" indent="-273050">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作为一个阿拉伯语的使用者，我想要使用这个系统。</a:t>
            </a:r>
            <a:endParaRPr lang="en-US" altLang="zh-CN" sz="2000" b="1" dirty="0">
              <a:latin typeface="宋体" panose="02010600030101010101" pitchFamily="2" charset="-122"/>
              <a:ea typeface="宋体" panose="02010600030101010101" pitchFamily="2" charset="-122"/>
            </a:endParaRPr>
          </a:p>
          <a:p>
            <a:pPr marL="723900" indent="-273050">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作为一个用户，我想要</a:t>
            </a:r>
            <a:r>
              <a:rPr lang="en-US" altLang="zh-CN" sz="2000" b="1" dirty="0">
                <a:latin typeface="宋体" panose="02010600030101010101" pitchFamily="2" charset="-122"/>
                <a:ea typeface="宋体" panose="02010600030101010101" pitchFamily="2" charset="-122"/>
              </a:rPr>
              <a:t>95%</a:t>
            </a:r>
            <a:r>
              <a:rPr lang="zh-CN" altLang="zh-CN" sz="2000" b="1" dirty="0">
                <a:latin typeface="宋体" panose="02010600030101010101" pitchFamily="2" charset="-122"/>
                <a:ea typeface="宋体" panose="02010600030101010101" pitchFamily="2" charset="-122"/>
              </a:rPr>
              <a:t>的情况下我的驾驶方向是正确的，</a:t>
            </a:r>
            <a:r>
              <a:rPr lang="en-US" altLang="zh-CN" sz="2000" b="1" dirty="0">
                <a:latin typeface="宋体" panose="02010600030101010101" pitchFamily="2" charset="-122"/>
                <a:ea typeface="宋体" panose="02010600030101010101" pitchFamily="2" charset="-122"/>
              </a:rPr>
              <a:t>99%</a:t>
            </a:r>
            <a:r>
              <a:rPr lang="zh-CN" altLang="zh-CN" sz="2000" b="1" dirty="0">
                <a:latin typeface="宋体" panose="02010600030101010101" pitchFamily="2" charset="-122"/>
                <a:ea typeface="宋体" panose="02010600030101010101" pitchFamily="2" charset="-122"/>
              </a:rPr>
              <a:t>的情况下我所花的时间是合理的。</a:t>
            </a:r>
          </a:p>
          <a:p>
            <a:pPr marL="723900" indent="-273050">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作为一个用户，在非高峰时间根据编号和名称进行搜索时，我想要在</a:t>
            </a:r>
            <a:r>
              <a:rPr lang="en-US" altLang="zh-CN" sz="2000" b="1" dirty="0">
                <a:latin typeface="宋体" panose="02010600030101010101" pitchFamily="2" charset="-122"/>
                <a:ea typeface="宋体" panose="02010600030101010101" pitchFamily="2" charset="-122"/>
              </a:rPr>
              <a:t>3</a:t>
            </a:r>
            <a:r>
              <a:rPr lang="zh-CN" altLang="zh-CN" sz="2000" b="1" dirty="0">
                <a:latin typeface="宋体" panose="02010600030101010101" pitchFamily="2" charset="-122"/>
                <a:ea typeface="宋体" panose="02010600030101010101" pitchFamily="2" charset="-122"/>
              </a:rPr>
              <a:t>秒内得到搜索结果。</a:t>
            </a:r>
          </a:p>
          <a:p>
            <a:pPr marL="723900" indent="-273050">
              <a:buSzPct val="70000"/>
              <a:buFont typeface="Wingdings" panose="05000000000000000000" pitchFamily="2" charset="2"/>
              <a:buChar char="n"/>
              <a:defRPr/>
            </a:pPr>
            <a:r>
              <a:rPr lang="zh-CN" altLang="zh-CN" sz="2000" b="1" dirty="0">
                <a:latin typeface="宋体" panose="02010600030101010101" pitchFamily="2" charset="-122"/>
                <a:ea typeface="宋体" panose="02010600030101010101" pitchFamily="2" charset="-122"/>
              </a:rPr>
              <a:t>作为一个用户，在高峰时间根据编号和名称进行搜索时，我想要在</a:t>
            </a:r>
            <a:r>
              <a:rPr lang="en-US" altLang="zh-CN" sz="2000" b="1" dirty="0">
                <a:latin typeface="宋体" panose="02010600030101010101" pitchFamily="2" charset="-122"/>
                <a:ea typeface="宋体" panose="02010600030101010101" pitchFamily="2" charset="-122"/>
              </a:rPr>
              <a:t>15</a:t>
            </a:r>
            <a:r>
              <a:rPr lang="zh-CN" altLang="zh-CN" sz="2000" b="1" dirty="0">
                <a:latin typeface="宋体" panose="02010600030101010101" pitchFamily="2" charset="-122"/>
                <a:ea typeface="宋体" panose="02010600030101010101" pitchFamily="2" charset="-122"/>
              </a:rPr>
              <a:t>秒内得到搜索结果</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a:p>
            <a:pPr>
              <a:defRPr/>
            </a:pPr>
            <a:endParaRPr lang="zh-CN"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8625" y="142875"/>
            <a:ext cx="8686800" cy="1143000"/>
          </a:xfrm>
        </p:spPr>
        <p:txBody>
          <a:bodyPr/>
          <a:lstStyle/>
          <a:p>
            <a:r>
              <a:rPr lang="zh-CN" altLang="zh-CN" smtClean="0">
                <a:latin typeface="黑体" panose="02010609060101010101" pitchFamily="49" charset="-122"/>
                <a:ea typeface="黑体" panose="02010609060101010101" pitchFamily="49" charset="-122"/>
              </a:rPr>
              <a:t>非功能性需求的测试</a:t>
            </a:r>
          </a:p>
        </p:txBody>
      </p:sp>
      <p:sp>
        <p:nvSpPr>
          <p:cNvPr id="7171" name="内容占位符 2"/>
          <p:cNvSpPr>
            <a:spLocks noGrp="1"/>
          </p:cNvSpPr>
          <p:nvPr>
            <p:ph idx="1"/>
          </p:nvPr>
        </p:nvSpPr>
        <p:spPr>
          <a:xfrm>
            <a:off x="7938" y="1285875"/>
            <a:ext cx="6015037" cy="5286375"/>
          </a:xfrm>
        </p:spPr>
        <p:txBody>
          <a:bodyPr/>
          <a:lstStyle/>
          <a:p>
            <a:pPr indent="0" eaLnBrk="1" hangingPunct="1">
              <a:lnSpc>
                <a:spcPct val="150000"/>
              </a:lnSpc>
              <a:buSzPct val="70000"/>
              <a:buFont typeface="Wingdings" panose="05000000000000000000" pitchFamily="2" charset="2"/>
              <a:buNone/>
              <a:defRPr/>
            </a:pPr>
            <a:r>
              <a:rPr lang="zh-CN" altLang="zh-CN" sz="2000" b="1" dirty="0" smtClean="0">
                <a:latin typeface="宋体" panose="02010600030101010101" pitchFamily="2" charset="-122"/>
                <a:ea typeface="宋体" panose="02010600030101010101" pitchFamily="2" charset="-122"/>
              </a:rPr>
              <a:t>多重</a:t>
            </a:r>
            <a:r>
              <a:rPr lang="zh-CN" altLang="zh-CN" sz="2000" b="1" dirty="0">
                <a:latin typeface="宋体" panose="02010600030101010101" pitchFamily="2" charset="-122"/>
                <a:ea typeface="宋体" panose="02010600030101010101" pitchFamily="2" charset="-122"/>
              </a:rPr>
              <a:t>性（</a:t>
            </a:r>
            <a:r>
              <a:rPr lang="en-US" altLang="zh-CN" sz="2000" b="1" dirty="0">
                <a:latin typeface="宋体" panose="02010600030101010101" pitchFamily="2" charset="-122"/>
                <a:ea typeface="宋体" panose="02010600030101010101" pitchFamily="2" charset="-122"/>
              </a:rPr>
              <a:t>1</a:t>
            </a:r>
            <a:r>
              <a:rPr lang="zh-CN" altLang="zh-CN"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n</a:t>
            </a:r>
            <a:r>
              <a:rPr lang="zh-CN" altLang="zh-CN" sz="2000" b="1" dirty="0">
                <a:latin typeface="宋体" panose="02010600030101010101" pitchFamily="2" charset="-122"/>
                <a:ea typeface="宋体" panose="02010600030101010101" pitchFamily="2" charset="-122"/>
              </a:rPr>
              <a:t>和</a:t>
            </a:r>
            <a:r>
              <a:rPr lang="en-US" altLang="zh-CN" sz="2000" b="1" dirty="0">
                <a:latin typeface="宋体" panose="02010600030101010101" pitchFamily="2" charset="-122"/>
                <a:ea typeface="宋体" panose="02010600030101010101" pitchFamily="2" charset="-122"/>
              </a:rPr>
              <a:t>0</a:t>
            </a:r>
            <a:r>
              <a:rPr lang="zh-CN" altLang="zh-CN"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n</a:t>
            </a:r>
            <a:r>
              <a:rPr lang="zh-CN" altLang="zh-CN" sz="2000" b="1" dirty="0">
                <a:latin typeface="宋体" panose="02010600030101010101" pitchFamily="2" charset="-122"/>
                <a:ea typeface="宋体" panose="02010600030101010101" pitchFamily="2" charset="-122"/>
              </a:rPr>
              <a:t>）表明</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不是</a:t>
            </a:r>
            <a:r>
              <a:rPr lang="zh-CN" altLang="zh-CN" sz="2000" b="1" dirty="0">
                <a:latin typeface="宋体" panose="02010600030101010101" pitchFamily="2" charset="-122"/>
                <a:ea typeface="宋体" panose="02010600030101010101" pitchFamily="2" charset="-122"/>
              </a:rPr>
              <a:t>每项非功能性需求都有一个质量测试（</a:t>
            </a:r>
            <a:r>
              <a:rPr lang="en-US" altLang="zh-CN" sz="2000" b="1" dirty="0">
                <a:latin typeface="宋体" panose="02010600030101010101" pitchFamily="2" charset="-122"/>
                <a:ea typeface="宋体" panose="02010600030101010101" pitchFamily="2" charset="-122"/>
              </a:rPr>
              <a:t>0</a:t>
            </a:r>
            <a:r>
              <a:rPr lang="zh-CN" altLang="zh-CN" sz="2000" b="1" dirty="0">
                <a:latin typeface="宋体" panose="02010600030101010101" pitchFamily="2" charset="-122"/>
                <a:ea typeface="宋体" panose="02010600030101010101" pitchFamily="2" charset="-122"/>
              </a:rPr>
              <a:t>‥）。例如，必须用</a:t>
            </a:r>
            <a:r>
              <a:rPr lang="en-US" altLang="zh-CN" sz="2000" b="1" dirty="0">
                <a:latin typeface="宋体" panose="02010600030101010101" pitchFamily="2" charset="-122"/>
                <a:ea typeface="宋体" panose="02010600030101010101" pitchFamily="2" charset="-122"/>
              </a:rPr>
              <a:t>c</a:t>
            </a:r>
            <a:r>
              <a:rPr lang="zh-CN" altLang="zh-CN" sz="2000" b="1" dirty="0">
                <a:latin typeface="宋体" panose="02010600030101010101" pitchFamily="2" charset="-122"/>
                <a:ea typeface="宋体" panose="02010600030101010101" pitchFamily="2" charset="-122"/>
              </a:rPr>
              <a:t>语言进行编程，该设计限制不需要进行测试，可能只需要检查或确认一次即可</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大多数</a:t>
            </a:r>
            <a:r>
              <a:rPr lang="zh-CN" altLang="zh-CN" sz="2000" b="1" dirty="0">
                <a:latin typeface="宋体" panose="02010600030101010101" pitchFamily="2" charset="-122"/>
                <a:ea typeface="宋体" panose="02010600030101010101" pitchFamily="2" charset="-122"/>
              </a:rPr>
              <a:t>的非功能性需求（‥</a:t>
            </a:r>
            <a:r>
              <a:rPr lang="en-US" altLang="zh-CN" sz="2000" b="1" dirty="0">
                <a:latin typeface="宋体" panose="02010600030101010101" pitchFamily="2" charset="-122"/>
                <a:ea typeface="宋体" panose="02010600030101010101" pitchFamily="2" charset="-122"/>
              </a:rPr>
              <a:t>n</a:t>
            </a:r>
            <a:r>
              <a:rPr lang="zh-CN" altLang="zh-CN" sz="2000" b="1" dirty="0">
                <a:latin typeface="宋体" panose="02010600030101010101" pitchFamily="2" charset="-122"/>
                <a:ea typeface="宋体" panose="02010600030101010101" pitchFamily="2" charset="-122"/>
              </a:rPr>
              <a:t>）应该至少进行一次相关的测试。另外，某些非功能性需求（例如，产品要求在</a:t>
            </a:r>
            <a:r>
              <a:rPr lang="en-US" altLang="zh-CN" sz="2000" b="1" dirty="0">
                <a:latin typeface="宋体" panose="02010600030101010101" pitchFamily="2" charset="-122"/>
                <a:ea typeface="宋体" panose="02010600030101010101" pitchFamily="2" charset="-122"/>
              </a:rPr>
              <a:t>IE 8</a:t>
            </a:r>
            <a:r>
              <a:rPr lang="zh-CN" altLang="zh-CN" sz="2000" b="1" dirty="0">
                <a:latin typeface="宋体" panose="02010600030101010101" pitchFamily="2" charset="-122"/>
                <a:ea typeface="宋体" panose="02010600030101010101" pitchFamily="2" charset="-122"/>
              </a:rPr>
              <a:t>上运行）可能需要一整套测试才能验证其符合要求</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每个</a:t>
            </a:r>
            <a:r>
              <a:rPr lang="zh-CN" altLang="zh-CN" sz="2000" b="1" dirty="0">
                <a:latin typeface="宋体" panose="02010600030101010101" pitchFamily="2" charset="-122"/>
                <a:ea typeface="宋体" panose="02010600030101010101" pitchFamily="2" charset="-122"/>
              </a:rPr>
              <a:t>产品的质量测试应该与某些</a:t>
            </a:r>
            <a:r>
              <a:rPr lang="en-US" altLang="zh-CN" sz="2000" b="1" dirty="0">
                <a:latin typeface="宋体" panose="02010600030101010101" pitchFamily="2" charset="-122"/>
                <a:ea typeface="宋体" panose="02010600030101010101" pitchFamily="2" charset="-122"/>
              </a:rPr>
              <a:t>NFR</a:t>
            </a:r>
            <a:r>
              <a:rPr lang="zh-CN" altLang="zh-CN"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zh-CN"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n</a:t>
            </a:r>
            <a:r>
              <a:rPr lang="zh-CN" altLang="zh-CN" sz="2000" b="1" dirty="0">
                <a:latin typeface="宋体" panose="02010600030101010101" pitchFamily="2" charset="-122"/>
                <a:ea typeface="宋体" panose="02010600030101010101" pitchFamily="2" charset="-122"/>
              </a:rPr>
              <a:t>）相关联，否则，无法证明它是否通过质量测试。</a:t>
            </a: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p:txBody>
      </p:sp>
      <p:pic>
        <p:nvPicPr>
          <p:cNvPr id="3174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2636838"/>
            <a:ext cx="45735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28625" y="142875"/>
            <a:ext cx="8686800" cy="1143000"/>
          </a:xfrm>
        </p:spPr>
        <p:txBody>
          <a:bodyPr/>
          <a:lstStyle/>
          <a:p>
            <a:r>
              <a:rPr lang="zh-CN" altLang="zh-CN" b="1" smtClean="0">
                <a:latin typeface="宋体" panose="02010600030101010101" pitchFamily="2" charset="-122"/>
                <a:ea typeface="宋体" panose="02010600030101010101" pitchFamily="2" charset="-122"/>
              </a:rPr>
              <a:t>非功能性需求附加说明模板</a:t>
            </a:r>
            <a:endParaRPr lang="zh-CN" altLang="zh-CN"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535988"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一</a:t>
            </a:r>
            <a:r>
              <a:rPr lang="zh-CN" altLang="zh-CN" sz="2200" b="1" dirty="0">
                <a:latin typeface="宋体" panose="02010600030101010101" pitchFamily="2" charset="-122"/>
                <a:ea typeface="宋体" panose="02010600030101010101" pitchFamily="2" charset="-122"/>
              </a:rPr>
              <a:t>个团队有很多方法捕获、组织和沟通非功能性需求。一种常用的方法是提供一个文档、数据库或</a:t>
            </a:r>
            <a:r>
              <a:rPr lang="en-US" altLang="zh-CN" sz="2200" b="1" dirty="0">
                <a:latin typeface="宋体" panose="02010600030101010101" pitchFamily="2" charset="-122"/>
                <a:ea typeface="宋体" panose="02010600030101010101" pitchFamily="2" charset="-122"/>
              </a:rPr>
              <a:t>wiki</a:t>
            </a:r>
            <a:r>
              <a:rPr lang="zh-CN" altLang="zh-CN" sz="2200" b="1" dirty="0">
                <a:latin typeface="宋体" panose="02010600030101010101" pitchFamily="2" charset="-122"/>
                <a:ea typeface="宋体" panose="02010600030101010101" pitchFamily="2" charset="-122"/>
              </a:rPr>
              <a:t>形式的附加</a:t>
            </a:r>
            <a:r>
              <a:rPr lang="zh-CN" altLang="zh-CN" sz="2200" b="1" dirty="0" smtClean="0">
                <a:latin typeface="宋体" panose="02010600030101010101" pitchFamily="2" charset="-122"/>
                <a:ea typeface="宋体" panose="02010600030101010101" pitchFamily="2" charset="-122"/>
              </a:rPr>
              <a:t>说明。</a:t>
            </a:r>
            <a:endParaRPr lang="en-US" altLang="zh-CN" sz="2200" b="1" dirty="0" smtClean="0">
              <a:latin typeface="宋体" panose="02010600030101010101" pitchFamily="2" charset="-122"/>
              <a:ea typeface="宋体" panose="02010600030101010101" pitchFamily="2" charset="-122"/>
            </a:endParaRPr>
          </a:p>
          <a:p>
            <a:pPr indent="0" algn="ctr">
              <a:buFont typeface="Wingdings" panose="05000000000000000000" pitchFamily="2" charset="2"/>
              <a:buNone/>
              <a:defRPr/>
            </a:pPr>
            <a:r>
              <a:rPr lang="zh-CN" altLang="zh-CN" sz="2200" b="1" u="sng"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表</a:t>
            </a:r>
            <a:r>
              <a:rPr lang="en-US" altLang="zh-CN" sz="2200" b="1" u="sng"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7-1   </a:t>
            </a:r>
            <a:r>
              <a:rPr lang="zh-CN" altLang="zh-CN" sz="2200" b="1" u="sng"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非功能性需求附加说明模板</a:t>
            </a:r>
          </a:p>
          <a:p>
            <a:pPr indent="0">
              <a:lnSpc>
                <a:spcPct val="12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1.</a:t>
            </a:r>
            <a:r>
              <a:rPr lang="zh-CN" altLang="zh-CN" sz="2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引言</a:t>
            </a:r>
          </a:p>
          <a:p>
            <a:pPr indent="0">
              <a:lnSpc>
                <a:spcPct val="12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  1.1 </a:t>
            </a:r>
            <a:r>
              <a:rPr lang="zh-CN" altLang="zh-CN" sz="2000" b="1" dirty="0" smtClean="0">
                <a:latin typeface="宋体" panose="02010600030101010101" pitchFamily="2" charset="-122"/>
                <a:ea typeface="宋体" panose="02010600030101010101" pitchFamily="2" charset="-122"/>
              </a:rPr>
              <a:t>目的</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为</a:t>
            </a:r>
            <a:r>
              <a:rPr lang="zh-CN" altLang="zh-CN" sz="2000" b="1" dirty="0">
                <a:latin typeface="宋体" panose="02010600030101010101" pitchFamily="2" charset="-122"/>
                <a:ea typeface="宋体" panose="02010600030101010101" pitchFamily="2" charset="-122"/>
              </a:rPr>
              <a:t>系统记录所有非功能性需求的目的</a:t>
            </a:r>
          </a:p>
          <a:p>
            <a:pPr indent="0">
              <a:lnSpc>
                <a:spcPct val="12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  1.2 </a:t>
            </a:r>
            <a:r>
              <a:rPr lang="zh-CN" altLang="zh-CN" sz="2000" b="1" dirty="0">
                <a:latin typeface="宋体" panose="02010600030101010101" pitchFamily="2" charset="-122"/>
                <a:ea typeface="宋体" panose="02010600030101010101" pitchFamily="2" charset="-122"/>
              </a:rPr>
              <a:t>范围</a:t>
            </a:r>
          </a:p>
          <a:p>
            <a:pPr indent="0">
              <a:lnSpc>
                <a:spcPct val="12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  1.3 </a:t>
            </a:r>
            <a:r>
              <a:rPr lang="zh-CN" altLang="zh-CN" sz="2000" b="1" dirty="0">
                <a:latin typeface="宋体" panose="02010600030101010101" pitchFamily="2" charset="-122"/>
                <a:ea typeface="宋体" panose="02010600030101010101" pitchFamily="2" charset="-122"/>
              </a:rPr>
              <a:t>定义，首字母缩略词，缩写</a:t>
            </a:r>
          </a:p>
          <a:p>
            <a:pPr indent="0">
              <a:lnSpc>
                <a:spcPct val="12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  1.4 </a:t>
            </a:r>
            <a:r>
              <a:rPr lang="zh-CN" altLang="zh-CN" sz="2000" b="1" dirty="0">
                <a:latin typeface="宋体" panose="02010600030101010101" pitchFamily="2" charset="-122"/>
                <a:ea typeface="宋体" panose="02010600030101010101" pitchFamily="2" charset="-122"/>
              </a:rPr>
              <a:t>参考文献</a:t>
            </a:r>
          </a:p>
          <a:p>
            <a:pPr indent="0">
              <a:lnSpc>
                <a:spcPct val="12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2.</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可用性</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陈述</a:t>
            </a:r>
            <a:r>
              <a:rPr lang="zh-CN" altLang="zh-CN" sz="2000" b="1" dirty="0">
                <a:latin typeface="宋体" panose="02010600030101010101" pitchFamily="2" charset="-122"/>
                <a:ea typeface="宋体" panose="02010600030101010101" pitchFamily="2" charset="-122"/>
              </a:rPr>
              <a:t>所有影响可用性的需求，并明确指出其作用的功能范围。</a:t>
            </a:r>
          </a:p>
          <a:p>
            <a:pPr indent="0">
              <a:lnSpc>
                <a:spcPct val="12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3.</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可靠性</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陈述</a:t>
            </a:r>
            <a:r>
              <a:rPr lang="zh-CN" altLang="zh-CN" sz="2000" b="1" dirty="0">
                <a:latin typeface="宋体" panose="02010600030101010101" pitchFamily="2" charset="-122"/>
                <a:ea typeface="宋体" panose="02010600030101010101" pitchFamily="2" charset="-122"/>
              </a:rPr>
              <a:t>可靠性需求，尽可能给出数量的说明。</a:t>
            </a:r>
          </a:p>
          <a:p>
            <a:pPr indent="0">
              <a:lnSpc>
                <a:spcPct val="12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4.</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性能</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陈述</a:t>
            </a:r>
            <a:r>
              <a:rPr lang="zh-CN" altLang="zh-CN" sz="2000" b="1" dirty="0">
                <a:latin typeface="宋体" panose="02010600030101010101" pitchFamily="2" charset="-122"/>
                <a:ea typeface="宋体" panose="02010600030101010101" pitchFamily="2" charset="-122"/>
              </a:rPr>
              <a:t>系统所有的性能需求，尽可能用数量表示，并指出其适用的特性或用户故事</a:t>
            </a:r>
            <a:r>
              <a:rPr lang="zh-CN" altLang="zh-CN" sz="2000" b="1" dirty="0" smtClean="0">
                <a:latin typeface="宋体" panose="02010600030101010101" pitchFamily="2" charset="-122"/>
                <a:ea typeface="宋体" panose="02010600030101010101" pitchFamily="2" charset="-122"/>
              </a:rPr>
              <a:t>。</a:t>
            </a:r>
            <a:endParaRPr lang="zh-CN"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8625" y="142875"/>
            <a:ext cx="8686800" cy="1143000"/>
          </a:xfrm>
        </p:spPr>
        <p:txBody>
          <a:bodyPr/>
          <a:lstStyle/>
          <a:p>
            <a:r>
              <a:rPr lang="zh-CN" altLang="zh-CN" b="1" smtClean="0">
                <a:latin typeface="宋体" panose="02010600030101010101" pitchFamily="2" charset="-122"/>
                <a:ea typeface="宋体" panose="02010600030101010101" pitchFamily="2" charset="-122"/>
              </a:rPr>
              <a:t>非功能性需求附加说明模板</a:t>
            </a:r>
            <a:endParaRPr lang="zh-CN" altLang="zh-CN" smtClean="0">
              <a:latin typeface="黑体" panose="02010609060101010101" pitchFamily="49" charset="-122"/>
              <a:ea typeface="黑体" panose="02010609060101010101" pitchFamily="49" charset="-122"/>
            </a:endParaRPr>
          </a:p>
        </p:txBody>
      </p:sp>
      <p:sp>
        <p:nvSpPr>
          <p:cNvPr id="31747" name="内容占位符 2"/>
          <p:cNvSpPr>
            <a:spLocks noGrp="1"/>
          </p:cNvSpPr>
          <p:nvPr>
            <p:ph idx="1"/>
          </p:nvPr>
        </p:nvSpPr>
        <p:spPr>
          <a:xfrm>
            <a:off x="428625" y="1214438"/>
            <a:ext cx="8286750" cy="5286375"/>
          </a:xfrm>
        </p:spPr>
        <p:txBody>
          <a:bodyPr/>
          <a:lstStyle/>
          <a:p>
            <a:pPr indent="0">
              <a:lnSpc>
                <a:spcPct val="130000"/>
              </a:lnSpc>
              <a:buFont typeface="Wingdings" panose="05000000000000000000" pitchFamily="2" charset="2"/>
              <a:buNone/>
              <a:defRPr/>
            </a:pPr>
            <a:r>
              <a:rPr lang="en-US" altLang="zh-CN" sz="2000" b="1" dirty="0" smtClean="0">
                <a:latin typeface="宋体" pitchFamily="2" charset="-122"/>
                <a:ea typeface="宋体" pitchFamily="2" charset="-122"/>
              </a:rPr>
              <a:t>5.</a:t>
            </a: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可支持性</a:t>
            </a:r>
            <a:r>
              <a:rPr lang="zh-CN" altLang="en-US" sz="2000" b="1" dirty="0" smtClean="0">
                <a:latin typeface="宋体" pitchFamily="2" charset="-122"/>
                <a:ea typeface="宋体" pitchFamily="2" charset="-122"/>
              </a:rPr>
              <a:t>：</a:t>
            </a:r>
            <a:r>
              <a:rPr lang="zh-CN" altLang="zh-CN" sz="2000" b="1" dirty="0" smtClean="0">
                <a:latin typeface="宋体" pitchFamily="2" charset="-122"/>
                <a:ea typeface="宋体" pitchFamily="2" charset="-122"/>
              </a:rPr>
              <a:t>陈述系统所有的可支持性和可维护性的需求</a:t>
            </a:r>
          </a:p>
          <a:p>
            <a:pPr indent="0">
              <a:lnSpc>
                <a:spcPct val="130000"/>
              </a:lnSpc>
              <a:buFont typeface="Wingdings" panose="05000000000000000000" pitchFamily="2" charset="2"/>
              <a:buNone/>
              <a:defRPr/>
            </a:pPr>
            <a:r>
              <a:rPr lang="en-US" altLang="zh-CN" sz="2000" b="1" dirty="0" smtClean="0">
                <a:latin typeface="宋体" pitchFamily="2" charset="-122"/>
                <a:ea typeface="宋体" pitchFamily="2" charset="-122"/>
              </a:rPr>
              <a:t>6.</a:t>
            </a: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设计限制</a:t>
            </a:r>
            <a:r>
              <a:rPr lang="zh-CN" altLang="en-US" sz="2000" b="1" dirty="0" smtClean="0">
                <a:latin typeface="宋体" pitchFamily="2" charset="-122"/>
                <a:ea typeface="宋体" pitchFamily="2" charset="-122"/>
              </a:rPr>
              <a:t>：</a:t>
            </a:r>
            <a:r>
              <a:rPr lang="zh-CN" altLang="zh-CN" sz="2000" b="1" dirty="0" smtClean="0">
                <a:latin typeface="宋体" pitchFamily="2" charset="-122"/>
                <a:ea typeface="宋体" pitchFamily="2" charset="-122"/>
              </a:rPr>
              <a:t>陈述所有的施加在系统上或开发过程中的设计或开发限制</a:t>
            </a:r>
          </a:p>
          <a:p>
            <a:pPr indent="0">
              <a:lnSpc>
                <a:spcPct val="130000"/>
              </a:lnSpc>
              <a:buFont typeface="Wingdings" panose="05000000000000000000" pitchFamily="2" charset="2"/>
              <a:buNone/>
              <a:defRPr/>
            </a:pPr>
            <a:r>
              <a:rPr lang="en-US" altLang="zh-CN" sz="2000" b="1" dirty="0" smtClean="0">
                <a:latin typeface="宋体" pitchFamily="2" charset="-122"/>
                <a:ea typeface="宋体" pitchFamily="2" charset="-122"/>
              </a:rPr>
              <a:t>7.</a:t>
            </a: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文档需求</a:t>
            </a:r>
            <a:r>
              <a:rPr lang="zh-CN" altLang="en-US" sz="2000" b="1" dirty="0" smtClean="0">
                <a:latin typeface="宋体" pitchFamily="2" charset="-122"/>
                <a:ea typeface="宋体" pitchFamily="2" charset="-122"/>
              </a:rPr>
              <a:t>：</a:t>
            </a:r>
            <a:r>
              <a:rPr lang="zh-CN" altLang="zh-CN" sz="2000" b="1" dirty="0" smtClean="0">
                <a:latin typeface="宋体" pitchFamily="2" charset="-122"/>
                <a:ea typeface="宋体" pitchFamily="2" charset="-122"/>
              </a:rPr>
              <a:t>陈述用户以及管理文档的需求。</a:t>
            </a:r>
          </a:p>
          <a:p>
            <a:pPr indent="0">
              <a:lnSpc>
                <a:spcPct val="130000"/>
              </a:lnSpc>
              <a:buFont typeface="Wingdings" panose="05000000000000000000" pitchFamily="2" charset="2"/>
              <a:buNone/>
              <a:defRPr/>
            </a:pPr>
            <a:r>
              <a:rPr lang="en-US" altLang="zh-CN" sz="2000" b="1" dirty="0" smtClean="0">
                <a:latin typeface="宋体" pitchFamily="2" charset="-122"/>
                <a:ea typeface="宋体" pitchFamily="2" charset="-122"/>
              </a:rPr>
              <a:t>8.</a:t>
            </a: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购买的组件</a:t>
            </a:r>
            <a:r>
              <a:rPr lang="zh-CN" altLang="en-US" sz="2000" b="1" dirty="0" smtClean="0">
                <a:latin typeface="宋体" pitchFamily="2" charset="-122"/>
                <a:ea typeface="宋体" pitchFamily="2" charset="-122"/>
              </a:rPr>
              <a:t>：</a:t>
            </a:r>
            <a:r>
              <a:rPr lang="zh-CN" altLang="zh-CN" sz="2000" b="1" dirty="0" smtClean="0">
                <a:latin typeface="宋体" pitchFamily="2" charset="-122"/>
                <a:ea typeface="宋体" pitchFamily="2" charset="-122"/>
              </a:rPr>
              <a:t>列出为系统购买的所有组件，许可证或应用限制，兼容性和可操作性需求。</a:t>
            </a:r>
          </a:p>
          <a:p>
            <a:pPr indent="0">
              <a:lnSpc>
                <a:spcPct val="130000"/>
              </a:lnSpc>
              <a:buFont typeface="Wingdings" panose="05000000000000000000" pitchFamily="2" charset="2"/>
              <a:buNone/>
              <a:defRPr/>
            </a:pPr>
            <a:r>
              <a:rPr lang="en-US" altLang="zh-CN" sz="2000" b="1" dirty="0" smtClean="0">
                <a:latin typeface="宋体" pitchFamily="2" charset="-122"/>
                <a:ea typeface="宋体" pitchFamily="2" charset="-122"/>
              </a:rPr>
              <a:t>9.</a:t>
            </a: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接口</a:t>
            </a:r>
            <a:r>
              <a:rPr lang="zh-CN" altLang="en-US" sz="2000" b="1" dirty="0" smtClean="0">
                <a:latin typeface="宋体" pitchFamily="2" charset="-122"/>
                <a:ea typeface="宋体" pitchFamily="2" charset="-122"/>
              </a:rPr>
              <a:t>：</a:t>
            </a:r>
            <a:r>
              <a:rPr lang="zh-CN" altLang="zh-CN" sz="2000" b="1" dirty="0" smtClean="0">
                <a:latin typeface="宋体" pitchFamily="2" charset="-122"/>
                <a:ea typeface="宋体" pitchFamily="2" charset="-122"/>
              </a:rPr>
              <a:t>规定系统所支持的第三方接口。</a:t>
            </a:r>
          </a:p>
          <a:p>
            <a:pPr indent="0">
              <a:lnSpc>
                <a:spcPct val="130000"/>
              </a:lnSpc>
              <a:buFont typeface="Wingdings" panose="05000000000000000000" pitchFamily="2" charset="2"/>
              <a:buNone/>
              <a:defRPr/>
            </a:pPr>
            <a:r>
              <a:rPr lang="en-US" altLang="zh-CN" sz="2000" b="1" dirty="0" smtClean="0">
                <a:latin typeface="宋体" pitchFamily="2" charset="-122"/>
                <a:ea typeface="宋体" pitchFamily="2" charset="-122"/>
              </a:rPr>
              <a:t>  9.1 </a:t>
            </a:r>
            <a:r>
              <a:rPr lang="zh-CN" altLang="zh-CN" sz="2000" b="1" dirty="0" smtClean="0">
                <a:latin typeface="宋体" pitchFamily="2" charset="-122"/>
                <a:ea typeface="宋体" pitchFamily="2" charset="-122"/>
              </a:rPr>
              <a:t>软件接口和通信协议</a:t>
            </a:r>
          </a:p>
          <a:p>
            <a:pPr indent="0">
              <a:lnSpc>
                <a:spcPct val="130000"/>
              </a:lnSpc>
              <a:buFont typeface="Wingdings" panose="05000000000000000000" pitchFamily="2" charset="2"/>
              <a:buNone/>
              <a:defRPr/>
            </a:pPr>
            <a:r>
              <a:rPr lang="en-US" altLang="zh-CN" sz="2000" b="1" dirty="0" smtClean="0">
                <a:latin typeface="宋体" pitchFamily="2" charset="-122"/>
                <a:ea typeface="宋体" pitchFamily="2" charset="-122"/>
              </a:rPr>
              <a:t>  9.2 </a:t>
            </a:r>
            <a:r>
              <a:rPr lang="zh-CN" altLang="zh-CN" sz="2000" b="1" dirty="0" smtClean="0">
                <a:latin typeface="宋体" pitchFamily="2" charset="-122"/>
                <a:ea typeface="宋体" pitchFamily="2" charset="-122"/>
              </a:rPr>
              <a:t>硬件接口，操作平台</a:t>
            </a:r>
            <a:endParaRPr lang="en-US" altLang="zh-CN" sz="2000" b="1" dirty="0" smtClean="0">
              <a:latin typeface="宋体" pitchFamily="2" charset="-122"/>
              <a:ea typeface="宋体" pitchFamily="2" charset="-122"/>
            </a:endParaRPr>
          </a:p>
          <a:p>
            <a:pPr indent="0">
              <a:lnSpc>
                <a:spcPct val="130000"/>
              </a:lnSpc>
              <a:buFont typeface="Wingdings" panose="05000000000000000000" pitchFamily="2" charset="2"/>
              <a:buNone/>
              <a:defRPr/>
            </a:pPr>
            <a:r>
              <a:rPr lang="en-US" altLang="zh-CN" sz="2000" b="1" dirty="0" smtClean="0">
                <a:latin typeface="宋体" pitchFamily="2" charset="-122"/>
                <a:ea typeface="宋体" pitchFamily="2" charset="-122"/>
              </a:rPr>
              <a:t>10.</a:t>
            </a: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许可和安全需求</a:t>
            </a:r>
            <a:r>
              <a:rPr lang="zh-CN" altLang="en-US" sz="2000" b="1" dirty="0" smtClean="0">
                <a:latin typeface="宋体" pitchFamily="2" charset="-122"/>
                <a:ea typeface="宋体" pitchFamily="2" charset="-122"/>
              </a:rPr>
              <a:t>：</a:t>
            </a:r>
            <a:r>
              <a:rPr lang="zh-CN" altLang="zh-CN" sz="2000" b="1" dirty="0" smtClean="0">
                <a:latin typeface="宋体" pitchFamily="2" charset="-122"/>
                <a:ea typeface="宋体" pitchFamily="2" charset="-122"/>
              </a:rPr>
              <a:t>描述许可和使用的强制性需求或其它的使用、安全和可访问性方面的限制。</a:t>
            </a:r>
          </a:p>
          <a:p>
            <a:pPr indent="0">
              <a:lnSpc>
                <a:spcPct val="130000"/>
              </a:lnSpc>
              <a:buFont typeface="Wingdings" panose="05000000000000000000" pitchFamily="2" charset="2"/>
              <a:buNone/>
              <a:defRPr/>
            </a:pPr>
            <a:endParaRPr lang="zh-CN" altLang="zh-CN" sz="2000" b="1" dirty="0" smtClean="0">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8625" y="142875"/>
            <a:ext cx="8686800" cy="1143000"/>
          </a:xfrm>
        </p:spPr>
        <p:txBody>
          <a:bodyPr/>
          <a:lstStyle/>
          <a:p>
            <a:r>
              <a:rPr lang="zh-CN" altLang="zh-CN" b="1" smtClean="0">
                <a:latin typeface="宋体" panose="02010600030101010101" pitchFamily="2" charset="-122"/>
                <a:ea typeface="宋体" panose="02010600030101010101" pitchFamily="2" charset="-122"/>
              </a:rPr>
              <a:t>非功能性需求附加说明模板</a:t>
            </a:r>
            <a:endParaRPr lang="zh-CN" altLang="zh-CN"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535988" cy="5286375"/>
          </a:xfrm>
        </p:spPr>
        <p:txBody>
          <a:bodyPr/>
          <a:lstStyle/>
          <a:p>
            <a:pPr indent="0">
              <a:lnSpc>
                <a:spcPct val="15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11</a:t>
            </a:r>
            <a:r>
              <a:rPr lang="en-US" altLang="zh-CN" sz="2000" b="1" dirty="0">
                <a:latin typeface="宋体" panose="02010600030101010101" pitchFamily="2" charset="-122"/>
                <a:ea typeface="宋体" panose="02010600030101010101" pitchFamily="2" charset="-122"/>
              </a:rPr>
              <a:t>.</a:t>
            </a:r>
            <a:r>
              <a:rPr lang="zh-CN" altLang="zh-CN" sz="2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法律、版权和其它</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条款</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陈述</a:t>
            </a:r>
            <a:r>
              <a:rPr lang="zh-CN" altLang="zh-CN" sz="2000" b="1" dirty="0">
                <a:latin typeface="宋体" panose="02010600030101010101" pitchFamily="2" charset="-122"/>
                <a:ea typeface="宋体" panose="02010600030101010101" pitchFamily="2" charset="-122"/>
              </a:rPr>
              <a:t>所有的要求的免责声明，特约条款，版权条款，专利条款，商标或标志事项。</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12.</a:t>
            </a:r>
            <a:r>
              <a:rPr lang="zh-CN" altLang="zh-CN" sz="2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适用</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标准</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参考</a:t>
            </a:r>
            <a:r>
              <a:rPr lang="zh-CN" altLang="zh-CN" sz="2000" b="1" dirty="0">
                <a:latin typeface="宋体" panose="02010600030101010101" pitchFamily="2" charset="-122"/>
                <a:ea typeface="宋体" panose="02010600030101010101" pitchFamily="2" charset="-122"/>
              </a:rPr>
              <a:t>的可适用的标准和这些标准的具体部分。</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13.</a:t>
            </a:r>
            <a:r>
              <a:rPr lang="zh-CN" altLang="zh-CN" sz="2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国际化和</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地方化</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陈述</a:t>
            </a:r>
            <a:r>
              <a:rPr lang="zh-CN" altLang="zh-CN" sz="2000" b="1" dirty="0">
                <a:latin typeface="宋体" panose="02010600030101010101" pitchFamily="2" charset="-122"/>
                <a:ea typeface="宋体" panose="02010600030101010101" pitchFamily="2" charset="-122"/>
              </a:rPr>
              <a:t>所有的支持国际化、用户语言和方言的需求。</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14.</a:t>
            </a:r>
            <a:r>
              <a:rPr lang="zh-CN" altLang="zh-CN" sz="2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交付</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成果</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规定</a:t>
            </a:r>
            <a:r>
              <a:rPr lang="zh-CN" altLang="zh-CN" sz="2000" b="1" dirty="0">
                <a:latin typeface="宋体" panose="02010600030101010101" pitchFamily="2" charset="-122"/>
                <a:ea typeface="宋体" panose="02010600030101010101" pitchFamily="2" charset="-122"/>
              </a:rPr>
              <a:t>用户或客户要求的可交付的工件。</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15.</a:t>
            </a:r>
            <a:r>
              <a:rPr lang="zh-CN" altLang="zh-CN" sz="2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装置和</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部署</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描述</a:t>
            </a:r>
            <a:r>
              <a:rPr lang="zh-CN" altLang="zh-CN" sz="2000" b="1" dirty="0">
                <a:latin typeface="宋体" panose="02010600030101010101" pitchFamily="2" charset="-122"/>
                <a:ea typeface="宋体" panose="02010600030101010101" pitchFamily="2" charset="-122"/>
              </a:rPr>
              <a:t>所有具体的配置或目标系统准备要支持系统的安装和配置</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16.</a:t>
            </a:r>
            <a:r>
              <a:rPr lang="zh-CN" altLang="zh-CN" sz="2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其它</a:t>
            </a:r>
            <a:r>
              <a:rPr lang="zh-CN" altLang="zh-CN" sz="22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需求</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描述</a:t>
            </a:r>
            <a:r>
              <a:rPr lang="zh-CN" altLang="zh-CN" sz="2000" b="1" dirty="0">
                <a:latin typeface="宋体" panose="02010600030101010101" pitchFamily="2" charset="-122"/>
                <a:ea typeface="宋体" panose="02010600030101010101" pitchFamily="2" charset="-122"/>
              </a:rPr>
              <a:t>所有在其它地方没有覆盖的议题和需求。</a:t>
            </a: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28625" y="142875"/>
            <a:ext cx="8686800" cy="1143000"/>
          </a:xfrm>
        </p:spPr>
        <p:txBody>
          <a:bodyPr/>
          <a:lstStyle/>
          <a:p>
            <a:r>
              <a:rPr lang="zh-CN" altLang="zh-CN" b="1" smtClean="0">
                <a:latin typeface="宋体" panose="02010600030101010101" pitchFamily="2" charset="-122"/>
                <a:ea typeface="宋体" panose="02010600030101010101" pitchFamily="2" charset="-122"/>
              </a:rPr>
              <a:t>非功能性需求</a:t>
            </a:r>
            <a:endParaRPr lang="zh-CN" altLang="zh-CN"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107950" y="1214438"/>
            <a:ext cx="8856663" cy="5286375"/>
          </a:xfrm>
        </p:spPr>
        <p:txBody>
          <a:bodyPr/>
          <a:lstStyle/>
          <a:p>
            <a:pPr marL="450850" indent="0">
              <a:spcBef>
                <a:spcPts val="1800"/>
              </a:spcBef>
              <a:buSzPct val="70000"/>
              <a:buFont typeface="Wingdings" panose="05000000000000000000" pitchFamily="2" charset="2"/>
              <a:buNone/>
              <a:defRPr/>
            </a:pPr>
            <a:endParaRPr lang="en-US" altLang="zh-CN" b="1" dirty="0" smtClean="0">
              <a:solidFill>
                <a:srgbClr val="FF0000"/>
              </a:solidFill>
              <a:latin typeface="宋体" panose="02010600030101010101" pitchFamily="2" charset="-122"/>
              <a:ea typeface="宋体" panose="02010600030101010101" pitchFamily="2" charset="-122"/>
            </a:endParaRPr>
          </a:p>
          <a:p>
            <a:pPr marL="450850" indent="0">
              <a:spcBef>
                <a:spcPts val="1800"/>
              </a:spcBef>
              <a:buSzPct val="70000"/>
              <a:buFont typeface="Wingdings" panose="05000000000000000000" pitchFamily="2" charset="2"/>
              <a:buNone/>
              <a:defRPr/>
            </a:pPr>
            <a:r>
              <a:rPr lang="zh-CN" altLang="en-US"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讨论</a:t>
            </a:r>
            <a:r>
              <a:rPr lang="zh-CN" altLang="en-US"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：请用用户故事</a:t>
            </a:r>
            <a:r>
              <a:rPr lang="zh-CN" altLang="en-US"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描述出你们</a:t>
            </a:r>
            <a:r>
              <a:rPr lang="zh-CN" altLang="en-US"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项目的非功能需求。</a:t>
            </a:r>
            <a:endParaRPr lang="zh-CN" altLang="zh-CN"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ctrTitle"/>
          </p:nvPr>
        </p:nvSpPr>
        <p:spPr>
          <a:xfrm>
            <a:off x="179388" y="2428875"/>
            <a:ext cx="8569325" cy="1071563"/>
          </a:xfrm>
        </p:spPr>
        <p:txBody>
          <a:bodyPr/>
          <a:lstStyle/>
          <a:p>
            <a:pPr algn="ctr" eaLnBrk="1" hangingPunct="1">
              <a:defRPr/>
            </a:pPr>
            <a:r>
              <a:rPr lang="zh-CN" altLang="en-US" sz="4200" dirty="0" smtClean="0">
                <a:solidFill>
                  <a:schemeClr val="accent4">
                    <a:lumMod val="20000"/>
                    <a:lumOff val="80000"/>
                  </a:schemeClr>
                </a:solidFill>
              </a:rPr>
              <a:t>第</a:t>
            </a:r>
            <a:r>
              <a:rPr lang="en-US" altLang="zh-CN" sz="4200" dirty="0">
                <a:solidFill>
                  <a:schemeClr val="accent4">
                    <a:lumMod val="20000"/>
                    <a:lumOff val="80000"/>
                  </a:schemeClr>
                </a:solidFill>
              </a:rPr>
              <a:t>8</a:t>
            </a:r>
            <a:r>
              <a:rPr lang="zh-CN" altLang="en-US" sz="4200" dirty="0" smtClean="0">
                <a:solidFill>
                  <a:schemeClr val="accent4">
                    <a:lumMod val="20000"/>
                    <a:lumOff val="80000"/>
                  </a:schemeClr>
                </a:solidFill>
              </a:rPr>
              <a:t>章 </a:t>
            </a:r>
            <a:r>
              <a:rPr lang="zh-CN" altLang="zh-CN" sz="4400" dirty="0" smtClean="0"/>
              <a:t>制作</a:t>
            </a:r>
            <a:r>
              <a:rPr lang="zh-CN" altLang="zh-CN" sz="4400" dirty="0"/>
              <a:t>需求原型</a:t>
            </a:r>
            <a:r>
              <a:rPr lang="en-US" altLang="zh-CN" sz="4200" dirty="0" smtClean="0">
                <a:solidFill>
                  <a:schemeClr val="accent4">
                    <a:lumMod val="20000"/>
                    <a:lumOff val="80000"/>
                  </a:schemeClr>
                </a:solidFill>
              </a:rPr>
              <a:t/>
            </a:r>
            <a:br>
              <a:rPr lang="en-US" altLang="zh-CN" sz="4200" dirty="0" smtClean="0">
                <a:solidFill>
                  <a:schemeClr val="accent4">
                    <a:lumMod val="20000"/>
                    <a:lumOff val="80000"/>
                  </a:schemeClr>
                </a:solidFill>
              </a:rPr>
            </a:br>
            <a:endParaRPr lang="zh-CN" altLang="en-US" sz="4200" dirty="0">
              <a:solidFill>
                <a:schemeClr val="accent4">
                  <a:lumMod val="20000"/>
                  <a:lumOff val="80000"/>
                </a:schemeClr>
              </a:solidFill>
            </a:endParaRPr>
          </a:p>
        </p:txBody>
      </p:sp>
      <p:sp>
        <p:nvSpPr>
          <p:cNvPr id="4" name="Rectangle 2"/>
          <p:cNvSpPr txBox="1">
            <a:spLocks noChangeArrowheads="1"/>
          </p:cNvSpPr>
          <p:nvPr/>
        </p:nvSpPr>
        <p:spPr bwMode="auto">
          <a:xfrm>
            <a:off x="2051050" y="4941888"/>
            <a:ext cx="5545138"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800" b="1">
                <a:solidFill>
                  <a:schemeClr val="tx1"/>
                </a:solidFill>
                <a:latin typeface="黑体" pitchFamily="2" charset="-122"/>
                <a:ea typeface="黑体" pitchFamily="2" charset="-122"/>
                <a:cs typeface="+mj-cs"/>
              </a:defRPr>
            </a:lvl1pPr>
            <a:lvl2pPr algn="l" rtl="0" eaLnBrk="0" fontAlgn="base" hangingPunct="0">
              <a:spcBef>
                <a:spcPct val="0"/>
              </a:spcBef>
              <a:spcAft>
                <a:spcPct val="0"/>
              </a:spcAft>
              <a:defRPr sz="3200">
                <a:solidFill>
                  <a:schemeClr val="tx1"/>
                </a:solidFill>
                <a:latin typeface="黑体" pitchFamily="2" charset="-122"/>
                <a:ea typeface="黑体" pitchFamily="2" charset="-122"/>
              </a:defRPr>
            </a:lvl2pPr>
            <a:lvl3pPr algn="l" rtl="0" eaLnBrk="0" fontAlgn="base" hangingPunct="0">
              <a:spcBef>
                <a:spcPct val="0"/>
              </a:spcBef>
              <a:spcAft>
                <a:spcPct val="0"/>
              </a:spcAft>
              <a:defRPr sz="3200">
                <a:solidFill>
                  <a:schemeClr val="tx1"/>
                </a:solidFill>
                <a:latin typeface="黑体" pitchFamily="2" charset="-122"/>
                <a:ea typeface="黑体" pitchFamily="2" charset="-122"/>
              </a:defRPr>
            </a:lvl3pPr>
            <a:lvl4pPr algn="l" rtl="0" eaLnBrk="0" fontAlgn="base" hangingPunct="0">
              <a:spcBef>
                <a:spcPct val="0"/>
              </a:spcBef>
              <a:spcAft>
                <a:spcPct val="0"/>
              </a:spcAft>
              <a:defRPr sz="3200">
                <a:solidFill>
                  <a:schemeClr val="tx1"/>
                </a:solidFill>
                <a:latin typeface="黑体" pitchFamily="2" charset="-122"/>
                <a:ea typeface="黑体" pitchFamily="2" charset="-122"/>
              </a:defRPr>
            </a:lvl4pPr>
            <a:lvl5pPr algn="l" rtl="0" eaLnBrk="0" fontAlgn="base" hangingPunct="0">
              <a:spcBef>
                <a:spcPct val="0"/>
              </a:spcBef>
              <a:spcAft>
                <a:spcPct val="0"/>
              </a:spcAft>
              <a:defRPr sz="3200">
                <a:solidFill>
                  <a:schemeClr val="tx1"/>
                </a:solidFill>
                <a:latin typeface="黑体" pitchFamily="2" charset="-122"/>
                <a:ea typeface="黑体" pitchFamily="2" charset="-122"/>
              </a:defRPr>
            </a:lvl5pPr>
            <a:lvl6pPr marL="457200" algn="l" rtl="0" eaLnBrk="1" fontAlgn="base" hangingPunct="1">
              <a:spcBef>
                <a:spcPct val="0"/>
              </a:spcBef>
              <a:spcAft>
                <a:spcPct val="0"/>
              </a:spcAft>
              <a:defRPr sz="4400">
                <a:solidFill>
                  <a:srgbClr val="A50021"/>
                </a:solidFill>
                <a:latin typeface="Times New Roman" pitchFamily="18" charset="0"/>
              </a:defRPr>
            </a:lvl6pPr>
            <a:lvl7pPr marL="914400" algn="l" rtl="0" eaLnBrk="1" fontAlgn="base" hangingPunct="1">
              <a:spcBef>
                <a:spcPct val="0"/>
              </a:spcBef>
              <a:spcAft>
                <a:spcPct val="0"/>
              </a:spcAft>
              <a:defRPr sz="4400">
                <a:solidFill>
                  <a:srgbClr val="A50021"/>
                </a:solidFill>
                <a:latin typeface="Times New Roman" pitchFamily="18" charset="0"/>
              </a:defRPr>
            </a:lvl7pPr>
            <a:lvl8pPr marL="1371600" algn="l" rtl="0" eaLnBrk="1" fontAlgn="base" hangingPunct="1">
              <a:spcBef>
                <a:spcPct val="0"/>
              </a:spcBef>
              <a:spcAft>
                <a:spcPct val="0"/>
              </a:spcAft>
              <a:defRPr sz="4400">
                <a:solidFill>
                  <a:srgbClr val="A50021"/>
                </a:solidFill>
                <a:latin typeface="Times New Roman" pitchFamily="18" charset="0"/>
              </a:defRPr>
            </a:lvl8pPr>
            <a:lvl9pPr marL="1828800" algn="l" rtl="0" eaLnBrk="1" fontAlgn="base" hangingPunct="1">
              <a:spcBef>
                <a:spcPct val="0"/>
              </a:spcBef>
              <a:spcAft>
                <a:spcPct val="0"/>
              </a:spcAft>
              <a:defRPr sz="4400">
                <a:solidFill>
                  <a:srgbClr val="A50021"/>
                </a:solidFill>
                <a:latin typeface="Times New Roman" pitchFamily="18" charset="0"/>
              </a:defRPr>
            </a:lvl9pPr>
          </a:lstStyle>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吴春雷</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a:p>
            <a:pPr algn="ctr" eaLnBrk="1" hangingPunct="1">
              <a:defRPr/>
            </a:pPr>
            <a:r>
              <a:rPr lang="zh-CN" altLang="en-US" sz="2800" b="0" kern="0" dirty="0" smtClean="0">
                <a:solidFill>
                  <a:schemeClr val="tx1">
                    <a:lumMod val="10000"/>
                  </a:schemeClr>
                </a:solidFill>
                <a:latin typeface="华文行楷" panose="02010800040101010101" pitchFamily="2" charset="-122"/>
                <a:ea typeface="华文行楷" panose="02010800040101010101" pitchFamily="2" charset="-122"/>
              </a:rPr>
              <a:t>软件工程系</a:t>
            </a:r>
            <a:endParaRPr lang="en-US" altLang="zh-CN" sz="2800" b="0" kern="0" dirty="0" smtClean="0">
              <a:solidFill>
                <a:schemeClr val="tx1">
                  <a:lumMod val="10000"/>
                </a:schemeClr>
              </a:solidFill>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什么是非功能需求</a:t>
            </a:r>
          </a:p>
        </p:txBody>
      </p:sp>
      <p:sp>
        <p:nvSpPr>
          <p:cNvPr id="6656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非</a:t>
            </a:r>
            <a:r>
              <a:rPr lang="zh-CN" altLang="zh-CN" sz="2200" b="1" dirty="0">
                <a:latin typeface="宋体" panose="02010600030101010101" pitchFamily="2" charset="-122"/>
                <a:ea typeface="宋体" panose="02010600030101010101" pitchFamily="2" charset="-122"/>
              </a:rPr>
              <a:t>功能性需求都可以看作是对新开发系统的一种</a:t>
            </a:r>
            <a:r>
              <a:rPr lang="zh-CN" altLang="zh-CN" sz="22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限制</a:t>
            </a:r>
            <a:r>
              <a:rPr lang="zh-CN" altLang="zh-CN" sz="2200" b="1" dirty="0">
                <a:latin typeface="宋体" panose="02010600030101010101" pitchFamily="2" charset="-122"/>
                <a:ea typeface="宋体" panose="02010600030101010101" pitchFamily="2" charset="-122"/>
              </a:rPr>
              <a:t>，每一个非功能性需求都可能削弱新建系统的设计自由度。</a:t>
            </a:r>
            <a:endParaRPr lang="en-US" altLang="zh-CN" sz="22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a:latin typeface="宋体" panose="02010600030101010101" pitchFamily="2" charset="-122"/>
                <a:ea typeface="宋体" panose="02010600030101010101" pitchFamily="2" charset="-122"/>
              </a:rPr>
              <a:t>例如：为了与合作伙伴的软件兼容，我们已经同意用</a:t>
            </a:r>
            <a:r>
              <a:rPr lang="en-US" altLang="zh-CN" sz="2200" b="1" dirty="0">
                <a:latin typeface="宋体" panose="02010600030101010101" pitchFamily="2" charset="-122"/>
                <a:ea typeface="宋体" panose="02010600030101010101" pitchFamily="2" charset="-122"/>
              </a:rPr>
              <a:t>C++</a:t>
            </a:r>
            <a:r>
              <a:rPr lang="zh-CN" altLang="zh-CN" sz="2200" b="1" dirty="0">
                <a:latin typeface="宋体" panose="02010600030101010101" pitchFamily="2" charset="-122"/>
                <a:ea typeface="宋体" panose="02010600030101010101" pitchFamily="2" charset="-122"/>
              </a:rPr>
              <a:t>语言实现该软件。（显然</a:t>
            </a:r>
            <a:r>
              <a:rPr lang="en-US" altLang="zh-CN" sz="2200" b="1" dirty="0">
                <a:latin typeface="宋体" panose="02010600030101010101" pitchFamily="2" charset="-122"/>
                <a:ea typeface="宋体" panose="02010600030101010101" pitchFamily="2" charset="-122"/>
              </a:rPr>
              <a:t>C++</a:t>
            </a:r>
            <a:r>
              <a:rPr lang="zh-CN" altLang="zh-CN" sz="2200" b="1" dirty="0">
                <a:latin typeface="宋体" panose="02010600030101010101" pitchFamily="2" charset="-122"/>
                <a:ea typeface="宋体" panose="02010600030101010101" pitchFamily="2" charset="-122"/>
              </a:rPr>
              <a:t>语言是一种限制。）</a:t>
            </a:r>
            <a:endParaRPr lang="en-US" altLang="zh-CN" sz="2200" b="1" dirty="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a:latin typeface="宋体" panose="02010600030101010101" pitchFamily="2" charset="-122"/>
                <a:ea typeface="宋体" panose="02010600030101010101" pitchFamily="2" charset="-122"/>
              </a:rPr>
              <a:t>本套软件中的每个产品都必须国际化（限制），但是，这次发布版本中的订单输入模块（功能需求）只用英语即可</a:t>
            </a:r>
            <a:r>
              <a:rPr lang="zh-CN" altLang="en-US" sz="2200" b="1" dirty="0">
                <a:latin typeface="宋体" panose="02010600030101010101" pitchFamily="2" charset="-122"/>
                <a:ea typeface="宋体" panose="02010600030101010101" pitchFamily="2" charset="-122"/>
              </a:rPr>
              <a:t>。</a:t>
            </a:r>
            <a:endParaRPr lang="en-US"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28625" y="142875"/>
            <a:ext cx="8686800" cy="1143000"/>
          </a:xfrm>
        </p:spPr>
        <p:txBody>
          <a:bodyPr/>
          <a:lstStyle/>
          <a:p>
            <a:pPr eaLnBrk="1" hangingPunct="1"/>
            <a:r>
              <a:rPr lang="zh-CN" altLang="en-US" b="1" smtClean="0">
                <a:latin typeface="黑体" panose="02010609060101010101" pitchFamily="49" charset="-122"/>
                <a:ea typeface="黑体" panose="02010609060101010101" pitchFamily="49" charset="-122"/>
              </a:rPr>
              <a:t>前言</a:t>
            </a:r>
          </a:p>
        </p:txBody>
      </p:sp>
      <p:sp>
        <p:nvSpPr>
          <p:cNvPr id="3584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itchFamily="2" charset="-122"/>
                <a:ea typeface="宋体" pitchFamily="2" charset="-122"/>
              </a:rPr>
              <a:t>在产品发布之前，用户并没有见过产品，不了解用户界面和潜在的需求，见到产品时才发现存在的问题。没有一个实实在在看得见的东西，客户很难描述他们的需求，即使描述了，对方也不能完全理解。如果一样东西摆在面前，客户就会提出自己的观点，哪一部分是他们想要的，哪一部分不符合他们的要求，应如何改进等等。</a:t>
            </a:r>
            <a:endParaRPr lang="en-US" altLang="zh-CN" sz="20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itchFamily="2" charset="-122"/>
                <a:ea typeface="宋体" pitchFamily="2" charset="-122"/>
              </a:rPr>
              <a:t>使用快速原型进行反复交流、细化需求，就成为一种有效的技术。一个软件的原型，主要是</a:t>
            </a:r>
            <a:r>
              <a:rPr lang="zh-CN" altLang="zh-CN" sz="20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模拟重要的功能和界面</a:t>
            </a:r>
            <a:r>
              <a:rPr lang="zh-CN" altLang="en-US" sz="2000" b="1" dirty="0" smtClean="0">
                <a:latin typeface="宋体" pitchFamily="2" charset="-122"/>
                <a:ea typeface="宋体" pitchFamily="2" charset="-122"/>
              </a:rPr>
              <a:t>。</a:t>
            </a:r>
            <a:endParaRPr lang="en-US" altLang="zh-CN" sz="20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itchFamily="2" charset="-122"/>
                <a:ea typeface="宋体" pitchFamily="2" charset="-122"/>
              </a:rPr>
              <a:t>一个软件的原型也可能是真实系统的一个模型或一部分，即真实功能的可视化显示或一部分，可能根本无法完成任何有用的功能。</a:t>
            </a:r>
            <a:endParaRPr lang="en-US" altLang="zh-CN" sz="20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itchFamily="2" charset="-122"/>
                <a:ea typeface="宋体" pitchFamily="2" charset="-122"/>
              </a:rPr>
              <a:t>原型可以使将要开发的产品实在化，通过使用实例，减少客户与团队在需求理解上的差异。</a:t>
            </a:r>
            <a:endParaRPr lang="en-US" altLang="zh-CN" sz="20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endParaRPr lang="zh-CN" altLang="zh-CN" sz="2000" b="1" dirty="0" smtClean="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1000"/>
                                        <p:tgtEl>
                                          <p:spTgt spid="35843">
                                            <p:txEl>
                                              <p:pRg st="0" end="0"/>
                                            </p:txEl>
                                          </p:spTgt>
                                        </p:tgtEl>
                                      </p:cBhvr>
                                    </p:animEffect>
                                    <p:anim calcmode="lin" valueType="num">
                                      <p:cBhvr>
                                        <p:cTn id="8" dur="10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843">
                                            <p:txEl>
                                              <p:pRg st="1" end="1"/>
                                            </p:txEl>
                                          </p:spTgt>
                                        </p:tgtEl>
                                        <p:attrNameLst>
                                          <p:attrName>style.visibility</p:attrName>
                                        </p:attrNameLst>
                                      </p:cBhvr>
                                      <p:to>
                                        <p:strVal val="visible"/>
                                      </p:to>
                                    </p:set>
                                    <p:animEffect transition="in" filter="fade">
                                      <p:cBhvr>
                                        <p:cTn id="14" dur="1000"/>
                                        <p:tgtEl>
                                          <p:spTgt spid="35843">
                                            <p:txEl>
                                              <p:pRg st="1" end="1"/>
                                            </p:txEl>
                                          </p:spTgt>
                                        </p:tgtEl>
                                      </p:cBhvr>
                                    </p:animEffect>
                                    <p:anim calcmode="lin" valueType="num">
                                      <p:cBhvr>
                                        <p:cTn id="15" dur="10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5843">
                                            <p:txEl>
                                              <p:pRg st="1" end="1"/>
                                            </p:txEl>
                                          </p:spTgt>
                                        </p:tgtEl>
                                        <p:attrNameLst>
                                          <p:attrName>ppt_y</p:attrName>
                                        </p:attrNameLst>
                                      </p:cBhvr>
                                      <p:tavLst>
                                        <p:tav tm="0">
                                          <p:val>
                                            <p:strVal val="#ppt_y+.1"/>
                                          </p:val>
                                        </p:tav>
                                        <p:tav tm="100000">
                                          <p:val>
                                            <p:strVal val="#ppt_y"/>
                                          </p:val>
                                        </p:tav>
                                      </p:tavLst>
                                    </p:anim>
                                  </p:childTnLst>
                                </p:cTn>
                              </p:par>
                            </p:childTnLst>
                          </p:cTn>
                        </p:par>
                        <p:par>
                          <p:cTn id="17" fill="hold" nodeType="afterGroup">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35843">
                                            <p:txEl>
                                              <p:pRg st="2" end="2"/>
                                            </p:txEl>
                                          </p:spTgt>
                                        </p:tgtEl>
                                        <p:attrNameLst>
                                          <p:attrName>style.visibility</p:attrName>
                                        </p:attrNameLst>
                                      </p:cBhvr>
                                      <p:to>
                                        <p:strVal val="visible"/>
                                      </p:to>
                                    </p:set>
                                    <p:animEffect transition="in" filter="fade">
                                      <p:cBhvr>
                                        <p:cTn id="20" dur="1000"/>
                                        <p:tgtEl>
                                          <p:spTgt spid="35843">
                                            <p:txEl>
                                              <p:pRg st="2" end="2"/>
                                            </p:txEl>
                                          </p:spTgt>
                                        </p:tgtEl>
                                      </p:cBhvr>
                                    </p:animEffect>
                                    <p:anim calcmode="lin" valueType="num">
                                      <p:cBhvr>
                                        <p:cTn id="21" dur="10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5843">
                                            <p:txEl>
                                              <p:pRg st="2" end="2"/>
                                            </p:txEl>
                                          </p:spTgt>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35843">
                                            <p:txEl>
                                              <p:pRg st="3" end="3"/>
                                            </p:txEl>
                                          </p:spTgt>
                                        </p:tgtEl>
                                        <p:attrNameLst>
                                          <p:attrName>style.visibility</p:attrName>
                                        </p:attrNameLst>
                                      </p:cBhvr>
                                      <p:to>
                                        <p:strVal val="visible"/>
                                      </p:to>
                                    </p:set>
                                    <p:animEffect transition="in" filter="fade">
                                      <p:cBhvr>
                                        <p:cTn id="26" dur="1000"/>
                                        <p:tgtEl>
                                          <p:spTgt spid="35843">
                                            <p:txEl>
                                              <p:pRg st="3" end="3"/>
                                            </p:txEl>
                                          </p:spTgt>
                                        </p:tgtEl>
                                      </p:cBhvr>
                                    </p:animEffect>
                                    <p:anim calcmode="lin" valueType="num">
                                      <p:cBhvr>
                                        <p:cTn id="27" dur="10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58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建立原型的主要目的</a:t>
            </a:r>
            <a:endParaRPr lang="zh-CN" altLang="en-US" b="1" smtClean="0">
              <a:latin typeface="黑体" panose="02010609060101010101" pitchFamily="49" charset="-122"/>
              <a:ea typeface="黑体" panose="02010609060101010101" pitchFamily="49" charset="-122"/>
            </a:endParaRPr>
          </a:p>
        </p:txBody>
      </p:sp>
      <p:sp>
        <p:nvSpPr>
          <p:cNvPr id="3686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明确并完善需求</a:t>
            </a:r>
            <a:r>
              <a:rPr lang="en-US" altLang="zh-CN" sz="2200" b="1" dirty="0" smtClean="0">
                <a:latin typeface="宋体" pitchFamily="2" charset="-122"/>
                <a:ea typeface="宋体" pitchFamily="2" charset="-122"/>
              </a:rPr>
              <a:t>: </a:t>
            </a:r>
            <a:r>
              <a:rPr lang="zh-CN" altLang="zh-CN" sz="2200" b="1" dirty="0" smtClean="0">
                <a:latin typeface="宋体" pitchFamily="2" charset="-122"/>
                <a:ea typeface="宋体" pitchFamily="2" charset="-122"/>
              </a:rPr>
              <a:t>用户对原型的评价能够指出需求中存在的问题，使团队以最低的费用进一步明确和完善需求。</a:t>
            </a:r>
            <a:endParaRPr lang="en-US" altLang="zh-CN" sz="22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研究设计方案</a:t>
            </a:r>
            <a:r>
              <a:rPr lang="en-US" altLang="zh-CN" sz="2200" b="1" dirty="0" smtClean="0">
                <a:latin typeface="宋体" pitchFamily="2" charset="-122"/>
                <a:ea typeface="宋体" pitchFamily="2" charset="-122"/>
              </a:rPr>
              <a:t>: </a:t>
            </a:r>
            <a:r>
              <a:rPr lang="zh-CN" altLang="zh-CN" sz="2200" b="1" dirty="0" smtClean="0">
                <a:latin typeface="宋体" pitchFamily="2" charset="-122"/>
                <a:ea typeface="宋体" pitchFamily="2" charset="-122"/>
              </a:rPr>
              <a:t>作为一种设计工具，通过原型不仅可以探索不同的人机交互技术、使系统获得理想的可用性，而且可以评价可能的技术方案。</a:t>
            </a:r>
            <a:endParaRPr lang="en-US" altLang="zh-CN" sz="22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发展为最终产品</a:t>
            </a:r>
            <a:r>
              <a:rPr lang="en-US" altLang="zh-CN" sz="2200" b="1" dirty="0" smtClean="0">
                <a:latin typeface="宋体" pitchFamily="2" charset="-122"/>
                <a:ea typeface="宋体" pitchFamily="2" charset="-122"/>
              </a:rPr>
              <a:t>: </a:t>
            </a:r>
            <a:r>
              <a:rPr lang="zh-CN" altLang="zh-CN" sz="2200" b="1" dirty="0" smtClean="0">
                <a:latin typeface="宋体" pitchFamily="2" charset="-122"/>
                <a:ea typeface="宋体" pitchFamily="2" charset="-122"/>
              </a:rPr>
              <a:t>作为一种构造工具，原型不仅可以用于实现产品最初的功能子集，而且可以通过一系列小规模的开发迭代，不断向原型添加或修改功能实现整个产品的开发。</a:t>
            </a:r>
            <a:endParaRPr lang="en-US" altLang="zh-CN" sz="2200" b="1" dirty="0" smtClean="0">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确定系统的可行性</a:t>
            </a:r>
            <a:r>
              <a:rPr lang="en-US" altLang="zh-CN" sz="2200" b="1" dirty="0" smtClean="0">
                <a:latin typeface="宋体" pitchFamily="2" charset="-122"/>
                <a:ea typeface="宋体" pitchFamily="2" charset="-122"/>
              </a:rPr>
              <a:t>: </a:t>
            </a:r>
            <a:r>
              <a:rPr lang="zh-CN" altLang="zh-CN" sz="2200" b="1" dirty="0" smtClean="0">
                <a:latin typeface="宋体" pitchFamily="2" charset="-122"/>
                <a:ea typeface="宋体" pitchFamily="2" charset="-122"/>
              </a:rPr>
              <a:t>原型有助于在投入高开发成本前确定系统的总体可行性和有用性。</a:t>
            </a:r>
          </a:p>
          <a:p>
            <a:pPr marL="457200" indent="-457200" eaLnBrk="1" hangingPunct="1">
              <a:lnSpc>
                <a:spcPct val="150000"/>
              </a:lnSpc>
              <a:buSzPct val="70000"/>
              <a:buFont typeface="Wingdings" panose="05000000000000000000" pitchFamily="2" charset="2"/>
              <a:buChar char="l"/>
              <a:defRPr/>
            </a:pPr>
            <a:endParaRPr lang="zh-CN" altLang="zh-CN" sz="2200" b="1" dirty="0" smtClean="0">
              <a:latin typeface="宋体" pitchFamily="2" charset="-122"/>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fade">
                                      <p:cBhvr>
                                        <p:cTn id="7" dur="1000"/>
                                        <p:tgtEl>
                                          <p:spTgt spid="36867">
                                            <p:txEl>
                                              <p:pRg st="0" end="0"/>
                                            </p:txEl>
                                          </p:spTgt>
                                        </p:tgtEl>
                                      </p:cBhvr>
                                    </p:animEffect>
                                    <p:anim calcmode="lin" valueType="num">
                                      <p:cBhvr>
                                        <p:cTn id="8" dur="10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8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6867">
                                            <p:txEl>
                                              <p:pRg st="1" end="1"/>
                                            </p:txEl>
                                          </p:spTgt>
                                        </p:tgtEl>
                                        <p:attrNameLst>
                                          <p:attrName>style.visibility</p:attrName>
                                        </p:attrNameLst>
                                      </p:cBhvr>
                                      <p:to>
                                        <p:strVal val="visible"/>
                                      </p:to>
                                    </p:set>
                                    <p:animEffect transition="in" filter="fade">
                                      <p:cBhvr>
                                        <p:cTn id="14" dur="1000"/>
                                        <p:tgtEl>
                                          <p:spTgt spid="36867">
                                            <p:txEl>
                                              <p:pRg st="1" end="1"/>
                                            </p:txEl>
                                          </p:spTgt>
                                        </p:tgtEl>
                                      </p:cBhvr>
                                    </p:animEffect>
                                    <p:anim calcmode="lin" valueType="num">
                                      <p:cBhvr>
                                        <p:cTn id="15" dur="10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68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867">
                                            <p:txEl>
                                              <p:pRg st="2" end="2"/>
                                            </p:txEl>
                                          </p:spTgt>
                                        </p:tgtEl>
                                        <p:attrNameLst>
                                          <p:attrName>style.visibility</p:attrName>
                                        </p:attrNameLst>
                                      </p:cBhvr>
                                      <p:to>
                                        <p:strVal val="visible"/>
                                      </p:to>
                                    </p:set>
                                    <p:animEffect transition="in" filter="fade">
                                      <p:cBhvr>
                                        <p:cTn id="21" dur="1000"/>
                                        <p:tgtEl>
                                          <p:spTgt spid="36867">
                                            <p:txEl>
                                              <p:pRg st="2" end="2"/>
                                            </p:txEl>
                                          </p:spTgt>
                                        </p:tgtEl>
                                      </p:cBhvr>
                                    </p:animEffect>
                                    <p:anim calcmode="lin" valueType="num">
                                      <p:cBhvr>
                                        <p:cTn id="22" dur="10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68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6867">
                                            <p:txEl>
                                              <p:pRg st="3" end="3"/>
                                            </p:txEl>
                                          </p:spTgt>
                                        </p:tgtEl>
                                        <p:attrNameLst>
                                          <p:attrName>style.visibility</p:attrName>
                                        </p:attrNameLst>
                                      </p:cBhvr>
                                      <p:to>
                                        <p:strVal val="visible"/>
                                      </p:to>
                                    </p:set>
                                    <p:animEffect transition="in" filter="fade">
                                      <p:cBhvr>
                                        <p:cTn id="28" dur="1000"/>
                                        <p:tgtEl>
                                          <p:spTgt spid="36867">
                                            <p:txEl>
                                              <p:pRg st="3" end="3"/>
                                            </p:txEl>
                                          </p:spTgt>
                                        </p:tgtEl>
                                      </p:cBhvr>
                                    </p:animEffect>
                                    <p:anim calcmode="lin" valueType="num">
                                      <p:cBhvr>
                                        <p:cTn id="29" dur="10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68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原型</a:t>
            </a:r>
            <a:r>
              <a:rPr lang="zh-CN" altLang="en-US" smtClean="0">
                <a:latin typeface="黑体" panose="02010609060101010101" pitchFamily="49" charset="-122"/>
                <a:ea typeface="黑体" panose="02010609060101010101" pitchFamily="49" charset="-122"/>
              </a:rPr>
              <a:t>类型</a:t>
            </a:r>
            <a:endParaRPr lang="zh-CN" altLang="en-US" b="1" smtClean="0">
              <a:latin typeface="黑体" panose="02010609060101010101" pitchFamily="49" charset="-122"/>
              <a:ea typeface="黑体" panose="02010609060101010101" pitchFamily="49" charset="-122"/>
            </a:endParaRPr>
          </a:p>
        </p:txBody>
      </p:sp>
      <p:sp>
        <p:nvSpPr>
          <p:cNvPr id="6246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根据制作原型的目的和制作的难易，可把原型分为</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低保真原型</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高保真原型</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a:latin typeface="宋体" panose="02010600030101010101" pitchFamily="2" charset="-122"/>
                <a:ea typeface="宋体" panose="02010600030101010101" pitchFamily="2" charset="-122"/>
              </a:rPr>
              <a:t>混合保真原型</a:t>
            </a:r>
            <a:endParaRPr lang="en-US"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低保真原型</a:t>
            </a:r>
            <a:endParaRPr lang="zh-CN" altLang="en-US" b="1" smtClean="0">
              <a:latin typeface="黑体" panose="02010609060101010101" pitchFamily="49" charset="-122"/>
              <a:ea typeface="黑体" panose="02010609060101010101" pitchFamily="49" charset="-122"/>
            </a:endParaRPr>
          </a:p>
        </p:txBody>
      </p:sp>
      <p:sp>
        <p:nvSpPr>
          <p:cNvPr id="4198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低保真原型</a:t>
            </a:r>
            <a:r>
              <a:rPr lang="zh-CN" altLang="en-US" sz="2200" b="1" dirty="0" smtClean="0">
                <a:latin typeface="宋体" panose="02010600030101010101" pitchFamily="2" charset="-122"/>
                <a:ea typeface="宋体" panose="02010600030101010101" pitchFamily="2" charset="-122"/>
              </a:rPr>
              <a:t>（</a:t>
            </a:r>
            <a:r>
              <a:rPr lang="zh-CN" altLang="zh-CN" sz="2200" b="1" dirty="0" smtClean="0">
                <a:solidFill>
                  <a:srgbClr val="FF0000"/>
                </a:solidFill>
                <a:latin typeface="宋体" panose="02010600030101010101" pitchFamily="2" charset="-122"/>
                <a:ea typeface="宋体" panose="02010600030101010101" pitchFamily="2" charset="-122"/>
              </a:rPr>
              <a:t>纸上原型</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，是指与最终产品不太相似的、根本无法使用的原型。</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可利用风险承担者熟悉的介质，例如，纸、 笔、白板、活动挂图等日常生活中的所有物品进行制作</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优点</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简单、便宜、易制作，易修改。</a:t>
            </a:r>
            <a:endParaRPr lang="en-US"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低保真原型</a:t>
            </a:r>
            <a:endParaRPr lang="zh-CN" altLang="en-US" b="1" smtClean="0">
              <a:latin typeface="黑体" panose="02010609060101010101" pitchFamily="49" charset="-122"/>
              <a:ea typeface="黑体" panose="02010609060101010101" pitchFamily="49" charset="-122"/>
            </a:endParaRPr>
          </a:p>
        </p:txBody>
      </p:sp>
      <p:sp>
        <p:nvSpPr>
          <p:cNvPr id="4301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endParaRPr lang="en-US" altLang="zh-CN" sz="2200" b="1" smtClean="0">
              <a:latin typeface="宋体" panose="02010600030101010101" pitchFamily="2" charset="-122"/>
              <a:ea typeface="宋体" panose="02010600030101010101" pitchFamily="2" charset="-122"/>
            </a:endParaRPr>
          </a:p>
        </p:txBody>
      </p:sp>
      <p:grpSp>
        <p:nvGrpSpPr>
          <p:cNvPr id="43012" name="Group 2"/>
          <p:cNvGrpSpPr>
            <a:grpSpLocks/>
          </p:cNvGrpSpPr>
          <p:nvPr/>
        </p:nvGrpSpPr>
        <p:grpSpPr bwMode="auto">
          <a:xfrm>
            <a:off x="0" y="-66675"/>
            <a:ext cx="9144000" cy="7096125"/>
            <a:chOff x="2058" y="3426"/>
            <a:chExt cx="8662" cy="6516"/>
          </a:xfrm>
        </p:grpSpPr>
        <p:graphicFrame>
          <p:nvGraphicFramePr>
            <p:cNvPr id="43013" name="对象 2"/>
            <p:cNvGraphicFramePr>
              <a:graphicFrameLocks noChangeAspect="1"/>
            </p:cNvGraphicFramePr>
            <p:nvPr/>
          </p:nvGraphicFramePr>
          <p:xfrm>
            <a:off x="2058" y="3426"/>
            <a:ext cx="8662" cy="6516"/>
          </p:xfrm>
          <a:graphic>
            <a:graphicData uri="http://schemas.openxmlformats.org/presentationml/2006/ole">
              <mc:AlternateContent xmlns:mc="http://schemas.openxmlformats.org/markup-compatibility/2006">
                <mc:Choice xmlns:v="urn:schemas-microsoft-com:vml" Requires="v">
                  <p:oleObj spid="_x0000_s43019" name="BMP 图像" r:id="rId3" imgW="3657143" imgH="2828571" progId="Paint.Picture">
                    <p:embed/>
                  </p:oleObj>
                </mc:Choice>
                <mc:Fallback>
                  <p:oleObj name="BMP 图像" r:id="rId3" imgW="3657143" imgH="2828571" progId="Paint.Picture">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 y="3426"/>
                          <a:ext cx="8662" cy="6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文本框 2"/>
            <p:cNvSpPr txBox="1">
              <a:spLocks noChangeArrowheads="1"/>
            </p:cNvSpPr>
            <p:nvPr/>
          </p:nvSpPr>
          <p:spPr bwMode="auto">
            <a:xfrm>
              <a:off x="5082" y="9443"/>
              <a:ext cx="2504"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a:spcBef>
                  <a:spcPct val="0"/>
                </a:spcBef>
                <a:buClrTx/>
                <a:buFontTx/>
                <a:buNone/>
              </a:pPr>
              <a:r>
                <a:rPr lang="zh-CN" altLang="en-US" sz="900">
                  <a:solidFill>
                    <a:schemeClr val="tx1"/>
                  </a:solidFill>
                  <a:latin typeface="Calibri" panose="020F0502020204030204" pitchFamily="34" charset="0"/>
                </a:rPr>
                <a:t>图</a:t>
              </a:r>
              <a:r>
                <a:rPr lang="en-US" altLang="zh-CN" sz="900">
                  <a:solidFill>
                    <a:schemeClr val="tx1"/>
                  </a:solidFill>
                  <a:latin typeface="Calibri" panose="020F0502020204030204" pitchFamily="34" charset="0"/>
                </a:rPr>
                <a:t>8-1 </a:t>
              </a:r>
              <a:r>
                <a:rPr lang="zh-CN" altLang="en-US" sz="900">
                  <a:solidFill>
                    <a:schemeClr val="tx1"/>
                  </a:solidFill>
                  <a:latin typeface="Calibri" panose="020F0502020204030204" pitchFamily="34" charset="0"/>
                </a:rPr>
                <a:t>低保真原型示意图</a:t>
              </a:r>
              <a:endParaRPr lang="zh-CN" altLang="en-US" sz="900">
                <a:solidFill>
                  <a:schemeClr val="tx1"/>
                </a:solidFill>
              </a:endParaRPr>
            </a:p>
            <a:p>
              <a:pPr>
                <a:spcBef>
                  <a:spcPct val="0"/>
                </a:spcBef>
                <a:buClrTx/>
                <a:buFontTx/>
                <a:buNone/>
              </a:pPr>
              <a:endParaRPr lang="zh-CN" altLang="zh-CN" sz="1800">
                <a:solidFill>
                  <a:schemeClr val="tx1"/>
                </a:solidFil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低保真原型</a:t>
            </a:r>
            <a:endParaRPr lang="zh-CN" altLang="en-US" b="1" smtClean="0">
              <a:latin typeface="黑体" panose="02010609060101010101" pitchFamily="49" charset="-122"/>
              <a:ea typeface="黑体" panose="02010609060101010101" pitchFamily="49" charset="-122"/>
            </a:endParaRPr>
          </a:p>
        </p:txBody>
      </p:sp>
      <p:sp>
        <p:nvSpPr>
          <p:cNvPr id="4096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制作低保真原型的用意在于判断用户和开发人员对需求的理解是否一致。</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设计人员对</a:t>
            </a:r>
            <a:r>
              <a:rPr lang="zh-CN" altLang="zh-CN" sz="2200" b="1" dirty="0" smtClean="0">
                <a:solidFill>
                  <a:srgbClr val="FF0000"/>
                </a:solidFill>
                <a:latin typeface="宋体" panose="02010600030101010101" pitchFamily="2" charset="-122"/>
                <a:ea typeface="宋体" panose="02010600030101010101" pitchFamily="2" charset="-122"/>
              </a:rPr>
              <a:t>屏幕布局</a:t>
            </a:r>
            <a:r>
              <a:rPr lang="zh-CN" altLang="zh-CN" sz="2200" b="1" dirty="0" smtClean="0">
                <a:latin typeface="宋体" panose="02010600030101010101" pitchFamily="2" charset="-122"/>
                <a:ea typeface="宋体" panose="02010600030101010101" pitchFamily="2" charset="-122"/>
              </a:rPr>
              <a:t>进行构思，不必关心布局中控件的精确位置及其外观，画出向最终用户显示的书面版本，设计各种各样的使用场景，分析人员可以根据用户的反馈，对原型进行充分的修改，理解用户如何与系统交互。</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由于创建</a:t>
            </a:r>
            <a:r>
              <a:rPr lang="zh-CN" altLang="en-US" sz="2200" b="1" dirty="0" smtClean="0">
                <a:latin typeface="宋体" panose="02010600030101010101" pitchFamily="2" charset="-122"/>
                <a:ea typeface="宋体" panose="02010600030101010101" pitchFamily="2" charset="-122"/>
              </a:rPr>
              <a:t>低保真</a:t>
            </a:r>
            <a:r>
              <a:rPr lang="zh-CN" altLang="zh-CN" sz="2200" b="1" dirty="0" smtClean="0">
                <a:latin typeface="宋体" panose="02010600030101010101" pitchFamily="2" charset="-122"/>
                <a:ea typeface="宋体" panose="02010600030101010101" pitchFamily="2" charset="-122"/>
              </a:rPr>
              <a:t>原型所需</a:t>
            </a:r>
            <a:r>
              <a:rPr lang="zh-CN" altLang="zh-CN" sz="2200" b="1" dirty="0" smtClean="0">
                <a:solidFill>
                  <a:srgbClr val="FF0000"/>
                </a:solidFill>
                <a:latin typeface="宋体" panose="02010600030101010101" pitchFamily="2" charset="-122"/>
                <a:ea typeface="宋体" panose="02010600030101010101" pitchFamily="2" charset="-122"/>
              </a:rPr>
              <a:t>时间短</a:t>
            </a:r>
            <a:r>
              <a:rPr lang="zh-CN" altLang="zh-CN" sz="2200" b="1" dirty="0" smtClean="0">
                <a:latin typeface="宋体" panose="02010600030101010101" pitchFamily="2" charset="-122"/>
                <a:ea typeface="宋体" panose="02010600030101010101" pitchFamily="2" charset="-122"/>
              </a:rPr>
              <a:t>、修改方便，因此，非常适合进行需求的探索、尝试和修改。开发团队不仅可以理解用户的真正需求，而且可获得潜在的需求。</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en-US"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0963">
                                            <p:txEl>
                                              <p:pRg st="1" end="1"/>
                                            </p:txEl>
                                          </p:spTgt>
                                        </p:tgtEl>
                                        <p:attrNameLst>
                                          <p:attrName>style.visibility</p:attrName>
                                        </p:attrNameLst>
                                      </p:cBhvr>
                                      <p:to>
                                        <p:strVal val="visible"/>
                                      </p:to>
                                    </p:set>
                                    <p:animEffect transition="in" filter="fade">
                                      <p:cBhvr>
                                        <p:cTn id="14" dur="1000"/>
                                        <p:tgtEl>
                                          <p:spTgt spid="40963">
                                            <p:txEl>
                                              <p:pRg st="1" end="1"/>
                                            </p:txEl>
                                          </p:spTgt>
                                        </p:tgtEl>
                                      </p:cBhvr>
                                    </p:animEffect>
                                    <p:anim calcmode="lin" valueType="num">
                                      <p:cBhvr>
                                        <p:cTn id="15"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09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0963">
                                            <p:txEl>
                                              <p:pRg st="2" end="2"/>
                                            </p:txEl>
                                          </p:spTgt>
                                        </p:tgtEl>
                                        <p:attrNameLst>
                                          <p:attrName>style.visibility</p:attrName>
                                        </p:attrNameLst>
                                      </p:cBhvr>
                                      <p:to>
                                        <p:strVal val="visible"/>
                                      </p:to>
                                    </p:set>
                                    <p:animEffect transition="in" filter="fade">
                                      <p:cBhvr>
                                        <p:cTn id="21" dur="1000"/>
                                        <p:tgtEl>
                                          <p:spTgt spid="40963">
                                            <p:txEl>
                                              <p:pRg st="2" end="2"/>
                                            </p:txEl>
                                          </p:spTgt>
                                        </p:tgtEl>
                                      </p:cBhvr>
                                    </p:animEffect>
                                    <p:anim calcmode="lin" valueType="num">
                                      <p:cBhvr>
                                        <p:cTn id="22"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096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高</a:t>
            </a:r>
            <a:r>
              <a:rPr lang="zh-CN" altLang="zh-CN" smtClean="0">
                <a:latin typeface="黑体" panose="02010609060101010101" pitchFamily="49" charset="-122"/>
                <a:ea typeface="黑体" panose="02010609060101010101" pitchFamily="49" charset="-122"/>
              </a:rPr>
              <a:t>保真原型</a:t>
            </a:r>
            <a:endParaRPr lang="zh-CN" altLang="en-US" b="1" smtClean="0">
              <a:latin typeface="黑体" panose="02010609060101010101" pitchFamily="49" charset="-122"/>
              <a:ea typeface="黑体" panose="02010609060101010101" pitchFamily="49" charset="-122"/>
            </a:endParaRPr>
          </a:p>
        </p:txBody>
      </p:sp>
      <p:sp>
        <p:nvSpPr>
          <p:cNvPr id="4096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高保真原型是</a:t>
            </a:r>
            <a:r>
              <a:rPr lang="zh-CN" altLang="zh-CN" sz="2200" b="1" dirty="0" smtClean="0">
                <a:solidFill>
                  <a:srgbClr val="FF0000"/>
                </a:solidFill>
                <a:latin typeface="宋体" panose="02010600030101010101" pitchFamily="2" charset="-122"/>
                <a:ea typeface="宋体" panose="02010600030101010101" pitchFamily="2" charset="-122"/>
              </a:rPr>
              <a:t>通过工具软件创建</a:t>
            </a:r>
            <a:r>
              <a:rPr lang="zh-CN" altLang="zh-CN" sz="2200" b="1" dirty="0" smtClean="0">
                <a:latin typeface="宋体" panose="02010600030101010101" pitchFamily="2" charset="-122"/>
                <a:ea typeface="宋体" panose="02010600030101010101" pitchFamily="2" charset="-122"/>
              </a:rPr>
              <a:t>的，具有与软件产品相似外观。</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需求分析师创建了生动的工作环境，风险承担者就像做真正的工作一样操作原型。通过仔细观察风险承担者对原型的操作并记录他们的反馈，需求分析师将获得更多的需求。</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高保真原型比低保真原型</a:t>
            </a:r>
            <a:r>
              <a:rPr lang="zh-CN" altLang="zh-CN" sz="2200" b="1" dirty="0" smtClean="0">
                <a:solidFill>
                  <a:srgbClr val="FF0000"/>
                </a:solidFill>
                <a:latin typeface="宋体" panose="02010600030101010101" pitchFamily="2" charset="-122"/>
                <a:ea typeface="宋体" panose="02010600030101010101" pitchFamily="2" charset="-122"/>
              </a:rPr>
              <a:t>更细节化</a:t>
            </a:r>
            <a:r>
              <a:rPr lang="zh-CN" altLang="zh-CN" sz="2200" b="1" dirty="0" smtClean="0">
                <a:latin typeface="宋体" panose="02010600030101010101" pitchFamily="2" charset="-122"/>
                <a:ea typeface="宋体" panose="02010600030101010101" pitchFamily="2" charset="-122"/>
              </a:rPr>
              <a:t>，这让风险承担者有更多的机会探索用例的所有可能性。</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solidFill>
                  <a:srgbClr val="FF0000"/>
                </a:solidFill>
                <a:latin typeface="宋体" panose="02010600030101010101" pitchFamily="2" charset="-122"/>
                <a:ea typeface="宋体" panose="02010600030101010101" pitchFamily="2" charset="-122"/>
              </a:rPr>
              <a:t>发现易用性需求方面效率很高</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高</a:t>
            </a:r>
            <a:r>
              <a:rPr lang="zh-CN" altLang="zh-CN" smtClean="0">
                <a:latin typeface="黑体" panose="02010609060101010101" pitchFamily="49" charset="-122"/>
                <a:ea typeface="黑体" panose="02010609060101010101" pitchFamily="49" charset="-122"/>
              </a:rPr>
              <a:t>保真原型</a:t>
            </a:r>
            <a:endParaRPr lang="zh-CN" altLang="en-US" b="1" smtClean="0">
              <a:latin typeface="黑体" panose="02010609060101010101" pitchFamily="49" charset="-122"/>
              <a:ea typeface="黑体" panose="02010609060101010101" pitchFamily="49" charset="-122"/>
            </a:endParaRPr>
          </a:p>
        </p:txBody>
      </p:sp>
      <p:sp>
        <p:nvSpPr>
          <p:cNvPr id="4608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endParaRPr lang="zh-CN" altLang="zh-CN" sz="2200" b="1" smtClean="0">
              <a:latin typeface="宋体" panose="02010600030101010101" pitchFamily="2" charset="-122"/>
              <a:ea typeface="宋体" panose="02010600030101010101" pitchFamily="2" charset="-122"/>
            </a:endParaRPr>
          </a:p>
        </p:txBody>
      </p:sp>
      <p:grpSp>
        <p:nvGrpSpPr>
          <p:cNvPr id="46084" name="Group 2"/>
          <p:cNvGrpSpPr>
            <a:grpSpLocks/>
          </p:cNvGrpSpPr>
          <p:nvPr/>
        </p:nvGrpSpPr>
        <p:grpSpPr bwMode="auto">
          <a:xfrm>
            <a:off x="4763" y="3175"/>
            <a:ext cx="9413875" cy="6854825"/>
            <a:chOff x="1870" y="1701"/>
            <a:chExt cx="8895" cy="6139"/>
          </a:xfrm>
        </p:grpSpPr>
        <p:pic>
          <p:nvPicPr>
            <p:cNvPr id="4608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 y="1701"/>
              <a:ext cx="8895" cy="584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6086" name="文本框 2"/>
            <p:cNvSpPr txBox="1">
              <a:spLocks noChangeArrowheads="1"/>
            </p:cNvSpPr>
            <p:nvPr/>
          </p:nvSpPr>
          <p:spPr bwMode="auto">
            <a:xfrm>
              <a:off x="4864" y="7439"/>
              <a:ext cx="3321" cy="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a:spcBef>
                  <a:spcPct val="0"/>
                </a:spcBef>
                <a:buClrTx/>
                <a:buFontTx/>
                <a:buNone/>
              </a:pPr>
              <a:r>
                <a:rPr lang="zh-CN" altLang="en-US" sz="900">
                  <a:solidFill>
                    <a:srgbClr val="323031"/>
                  </a:solidFill>
                  <a:latin typeface="Calibri" panose="020F0502020204030204" pitchFamily="34" charset="0"/>
                </a:rPr>
                <a:t>图</a:t>
              </a:r>
              <a:r>
                <a:rPr lang="en-US" altLang="zh-CN" sz="900">
                  <a:solidFill>
                    <a:srgbClr val="323031"/>
                  </a:solidFill>
                  <a:latin typeface="Calibri" panose="020F0502020204030204" pitchFamily="34" charset="0"/>
                </a:rPr>
                <a:t>8-2 </a:t>
              </a:r>
              <a:r>
                <a:rPr lang="zh-CN" altLang="en-US" sz="900">
                  <a:solidFill>
                    <a:srgbClr val="323031"/>
                  </a:solidFill>
                  <a:latin typeface="Calibri" panose="020F0502020204030204" pitchFamily="34" charset="0"/>
                </a:rPr>
                <a:t>高保真模型示意图</a:t>
              </a:r>
              <a:endParaRPr lang="zh-CN" altLang="zh-CN" sz="1800">
                <a:solidFill>
                  <a:schemeClr val="tx1"/>
                </a:solidFil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比较两种原型</a:t>
            </a:r>
            <a:endParaRPr lang="zh-CN" altLang="en-US" b="1" smtClean="0">
              <a:latin typeface="黑体" panose="02010609060101010101" pitchFamily="49" charset="-122"/>
              <a:ea typeface="黑体" panose="02010609060101010101" pitchFamily="49" charset="-122"/>
            </a:endParaRPr>
          </a:p>
        </p:txBody>
      </p:sp>
      <p:sp>
        <p:nvSpPr>
          <p:cNvPr id="4710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smtClean="0">
                <a:latin typeface="宋体" panose="02010600030101010101" pitchFamily="2" charset="-122"/>
                <a:ea typeface="宋体" panose="02010600030101010101" pitchFamily="2" charset="-122"/>
              </a:rPr>
              <a:t>利用低保真原型，可以</a:t>
            </a:r>
            <a:r>
              <a:rPr lang="zh-CN" altLang="zh-CN" sz="2200" b="1" smtClean="0">
                <a:solidFill>
                  <a:srgbClr val="FF0000"/>
                </a:solidFill>
                <a:latin typeface="宋体" panose="02010600030101010101" pitchFamily="2" charset="-122"/>
                <a:ea typeface="宋体" panose="02010600030101010101" pitchFamily="2" charset="-122"/>
              </a:rPr>
              <a:t>快速</a:t>
            </a:r>
            <a:r>
              <a:rPr lang="zh-CN" altLang="zh-CN" sz="2200" b="1" smtClean="0">
                <a:latin typeface="宋体" panose="02010600030101010101" pitchFamily="2" charset="-122"/>
                <a:ea typeface="宋体" panose="02010600030101010101" pitchFamily="2" charset="-122"/>
              </a:rPr>
              <a:t>从用户那里获得有价值的观点，使开发团队能够迅速了解设计理念、确认设计模式。使用这种原型的好处是</a:t>
            </a:r>
            <a:r>
              <a:rPr lang="zh-CN" altLang="zh-CN" sz="2200" b="1" smtClean="0">
                <a:solidFill>
                  <a:srgbClr val="FF0000"/>
                </a:solidFill>
                <a:latin typeface="宋体" panose="02010600030101010101" pitchFamily="2" charset="-122"/>
                <a:ea typeface="宋体" panose="02010600030101010101" pitchFamily="2" charset="-122"/>
              </a:rPr>
              <a:t>开发周期短且成本低廉</a:t>
            </a:r>
            <a:r>
              <a:rPr lang="zh-CN" altLang="zh-CN" sz="2200" b="1" smtClean="0">
                <a:latin typeface="宋体" panose="02010600030101010101" pitchFamily="2" charset="-122"/>
                <a:ea typeface="宋体" panose="02010600030101010101" pitchFamily="2" charset="-122"/>
              </a:rPr>
              <a:t>。　　</a:t>
            </a:r>
            <a:endParaRPr lang="en-US" altLang="zh-CN" sz="22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smtClean="0">
                <a:latin typeface="宋体" panose="02010600030101010101" pitchFamily="2" charset="-122"/>
                <a:ea typeface="宋体" panose="02010600030101010101" pitchFamily="2" charset="-122"/>
              </a:rPr>
              <a:t>高保真原型因其与真实的产品概念相差甚微、交互性好，常常用来与高层领导进行交流，但这种原型</a:t>
            </a:r>
            <a:r>
              <a:rPr lang="zh-CN" altLang="zh-CN" sz="2200" b="1" smtClean="0">
                <a:solidFill>
                  <a:srgbClr val="FF0000"/>
                </a:solidFill>
                <a:latin typeface="宋体" panose="02010600030101010101" pitchFamily="2" charset="-122"/>
                <a:ea typeface="宋体" panose="02010600030101010101" pitchFamily="2" charset="-122"/>
              </a:rPr>
              <a:t>开发周期长，成本高且难以更改</a:t>
            </a:r>
            <a:r>
              <a:rPr lang="zh-CN" altLang="zh-CN" sz="2200" b="1" smtClean="0">
                <a:latin typeface="宋体" panose="02010600030101010101" pitchFamily="2" charset="-122"/>
                <a:ea typeface="宋体" panose="02010600030101010101" pitchFamily="2" charset="-122"/>
              </a:rPr>
              <a:t>。</a:t>
            </a:r>
          </a:p>
          <a:p>
            <a:pPr marL="457200" indent="-457200" eaLnBrk="1" hangingPunct="1">
              <a:lnSpc>
                <a:spcPct val="150000"/>
              </a:lnSpc>
              <a:buSzPct val="70000"/>
              <a:buFont typeface="Wingdings" panose="05000000000000000000" pitchFamily="2" charset="2"/>
              <a:buChar char="l"/>
            </a:pPr>
            <a:endParaRPr lang="zh-CN" altLang="zh-CN" sz="2200" b="1"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创建原型带来的风险</a:t>
            </a:r>
            <a:endParaRPr lang="zh-CN" altLang="en-US" b="1" smtClean="0">
              <a:latin typeface="黑体" panose="02010609060101010101" pitchFamily="49" charset="-122"/>
              <a:ea typeface="黑体" panose="02010609060101010101" pitchFamily="49" charset="-122"/>
            </a:endParaRPr>
          </a:p>
        </p:txBody>
      </p:sp>
      <p:sp>
        <p:nvSpPr>
          <p:cNvPr id="46083" name="内容占位符 2"/>
          <p:cNvSpPr>
            <a:spLocks noGrp="1"/>
          </p:cNvSpPr>
          <p:nvPr>
            <p:ph idx="1"/>
          </p:nvPr>
        </p:nvSpPr>
        <p:spPr>
          <a:xfrm>
            <a:off x="428625" y="1214438"/>
            <a:ext cx="8286750" cy="5286375"/>
          </a:xfrm>
        </p:spPr>
        <p:txBody>
          <a:bodyPr/>
          <a:lstStyle/>
          <a:p>
            <a:pPr>
              <a:lnSpc>
                <a:spcPct val="150000"/>
              </a:lnSpc>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最终用户或经理把一个正在运行的原型当作即将完成的产品。</a:t>
            </a:r>
            <a:endParaRPr lang="en-US" altLang="zh-CN" sz="2000" b="1"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增加了系统的开发成本</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开发一个低级原型可能需要花费几个小时到几天的时间。开发高保真原型甚至</a:t>
            </a:r>
            <a:r>
              <a:rPr lang="zh-CN" altLang="en-US" sz="2000" b="1" dirty="0" smtClean="0">
                <a:latin typeface="宋体" panose="02010600030101010101" pitchFamily="2" charset="-122"/>
                <a:ea typeface="宋体" panose="02010600030101010101" pitchFamily="2" charset="-122"/>
              </a:rPr>
              <a:t>是</a:t>
            </a:r>
            <a:r>
              <a:rPr lang="zh-CN" altLang="zh-CN" sz="2000" b="1" dirty="0" smtClean="0">
                <a:latin typeface="宋体" panose="02010600030101010101" pitchFamily="2" charset="-122"/>
                <a:ea typeface="宋体" panose="02010600030101010101" pitchFamily="2" charset="-122"/>
              </a:rPr>
              <a:t>可执行原型所需要的成本会更高。</a:t>
            </a:r>
            <a:r>
              <a:rPr lang="en-US" altLang="zh-CN" sz="2000" b="1" dirty="0" smtClean="0">
                <a:latin typeface="宋体" panose="02010600030101010101" pitchFamily="2" charset="-122"/>
                <a:ea typeface="宋体" panose="02010600030101010101" pitchFamily="2" charset="-122"/>
              </a:rPr>
              <a:t> </a:t>
            </a:r>
          </a:p>
          <a:p>
            <a:pPr>
              <a:lnSpc>
                <a:spcPct val="150000"/>
              </a:lnSpc>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可能引起延期交付</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原型法强调开发人员和用户不断对原型进行修改和补充，直到用户满意为止</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因此</a:t>
            </a:r>
            <a:r>
              <a:rPr lang="zh-CN" altLang="zh-CN" sz="2000" b="1" dirty="0" smtClean="0">
                <a:latin typeface="宋体" panose="02010600030101010101" pitchFamily="2" charset="-122"/>
                <a:ea typeface="宋体" panose="02010600030101010101" pitchFamily="2" charset="-122"/>
              </a:rPr>
              <a:t>可能会推迟新产品进入市场的时间。</a:t>
            </a:r>
            <a:endParaRPr lang="en-US" altLang="zh-CN" sz="2000" b="1"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应用范围有限</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只能用于发现系统的</a:t>
            </a:r>
            <a:r>
              <a:rPr lang="zh-CN" altLang="zh-CN" sz="2000" b="1" dirty="0" smtClean="0">
                <a:solidFill>
                  <a:srgbClr val="FF0000"/>
                </a:solidFill>
                <a:latin typeface="宋体" panose="02010600030101010101" pitchFamily="2" charset="-122"/>
                <a:ea typeface="宋体" panose="02010600030101010101" pitchFamily="2" charset="-122"/>
              </a:rPr>
              <a:t>功能</a:t>
            </a:r>
            <a:r>
              <a:rPr lang="zh-CN" altLang="zh-CN" sz="2000" b="1" dirty="0" smtClean="0">
                <a:latin typeface="宋体" panose="02010600030101010101" pitchFamily="2" charset="-122"/>
                <a:ea typeface="宋体" panose="02010600030101010101" pitchFamily="2" charset="-122"/>
              </a:rPr>
              <a:t>需求和</a:t>
            </a:r>
            <a:r>
              <a:rPr lang="zh-CN" altLang="zh-CN" sz="2000" b="1" dirty="0" smtClean="0">
                <a:solidFill>
                  <a:srgbClr val="FF0000"/>
                </a:solidFill>
                <a:latin typeface="宋体" panose="02010600030101010101" pitchFamily="2" charset="-122"/>
                <a:ea typeface="宋体" panose="02010600030101010101" pitchFamily="2" charset="-122"/>
              </a:rPr>
              <a:t>界面</a:t>
            </a:r>
            <a:r>
              <a:rPr lang="zh-CN" altLang="zh-CN" sz="2000" b="1" dirty="0" smtClean="0">
                <a:latin typeface="宋体" panose="02010600030101010101" pitchFamily="2" charset="-122"/>
                <a:ea typeface="宋体" panose="02010600030101010101" pitchFamily="2" charset="-122"/>
              </a:rPr>
              <a:t>需求。</a:t>
            </a:r>
            <a:endParaRPr lang="en-US" altLang="zh-CN" sz="2000" b="1"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l"/>
            </a:pPr>
            <a:r>
              <a:rPr lang="zh-CN" altLang="zh-CN" sz="2000" b="1" dirty="0" smtClean="0">
                <a:latin typeface="宋体" panose="02010600030101010101" pitchFamily="2" charset="-122"/>
                <a:ea typeface="宋体" panose="02010600030101010101" pitchFamily="2" charset="-122"/>
              </a:rPr>
              <a:t>可能增加维护成本</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在利用原型法获取需求过程中可能会受到客户的压力，要求直接开发原型以产生最终系统，而不是抛弃原型重新开发。对于生命周期长的系统而言，</a:t>
            </a:r>
            <a:r>
              <a:rPr lang="zh-CN" altLang="zh-CN" sz="2000" b="1" dirty="0" smtClean="0">
                <a:solidFill>
                  <a:srgbClr val="FF0000"/>
                </a:solidFill>
                <a:latin typeface="宋体" panose="02010600030101010101" pitchFamily="2" charset="-122"/>
                <a:ea typeface="宋体" panose="02010600030101010101" pitchFamily="2" charset="-122"/>
              </a:rPr>
              <a:t>基于演化式原型的开发会增加系统维护成本</a:t>
            </a:r>
            <a:r>
              <a:rPr lang="zh-CN" altLang="zh-CN" sz="2000" b="1" dirty="0" smtClean="0">
                <a:latin typeface="宋体" panose="02010600030101010101" pitchFamily="2" charset="-122"/>
                <a:ea typeface="宋体" panose="02010600030101010101" pitchFamily="2" charset="-122"/>
              </a:rPr>
              <a:t>、缩短系统的生命周期。</a:t>
            </a:r>
          </a:p>
          <a:p>
            <a:pPr>
              <a:lnSpc>
                <a:spcPct val="150000"/>
              </a:lnSpc>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l"/>
            </a:pPr>
            <a:endParaRPr lang="zh-CN"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fade">
                                      <p:cBhvr>
                                        <p:cTn id="7" dur="1000"/>
                                        <p:tgtEl>
                                          <p:spTgt spid="46083">
                                            <p:txEl>
                                              <p:pRg st="0" end="0"/>
                                            </p:txEl>
                                          </p:spTgt>
                                        </p:tgtEl>
                                      </p:cBhvr>
                                    </p:animEffect>
                                    <p:anim calcmode="lin" valueType="num">
                                      <p:cBhvr>
                                        <p:cTn id="8" dur="10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083">
                                            <p:txEl>
                                              <p:pRg st="1" end="1"/>
                                            </p:txEl>
                                          </p:spTgt>
                                        </p:tgtEl>
                                        <p:attrNameLst>
                                          <p:attrName>style.visibility</p:attrName>
                                        </p:attrNameLst>
                                      </p:cBhvr>
                                      <p:to>
                                        <p:strVal val="visible"/>
                                      </p:to>
                                    </p:set>
                                    <p:animEffect transition="in" filter="fade">
                                      <p:cBhvr>
                                        <p:cTn id="14" dur="1000"/>
                                        <p:tgtEl>
                                          <p:spTgt spid="46083">
                                            <p:txEl>
                                              <p:pRg st="1" end="1"/>
                                            </p:txEl>
                                          </p:spTgt>
                                        </p:tgtEl>
                                      </p:cBhvr>
                                    </p:animEffect>
                                    <p:anim calcmode="lin" valueType="num">
                                      <p:cBhvr>
                                        <p:cTn id="15" dur="10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60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6083">
                                            <p:txEl>
                                              <p:pRg st="2" end="2"/>
                                            </p:txEl>
                                          </p:spTgt>
                                        </p:tgtEl>
                                        <p:attrNameLst>
                                          <p:attrName>style.visibility</p:attrName>
                                        </p:attrNameLst>
                                      </p:cBhvr>
                                      <p:to>
                                        <p:strVal val="visible"/>
                                      </p:to>
                                    </p:set>
                                    <p:animEffect transition="in" filter="fade">
                                      <p:cBhvr>
                                        <p:cTn id="21" dur="1000"/>
                                        <p:tgtEl>
                                          <p:spTgt spid="46083">
                                            <p:txEl>
                                              <p:pRg st="2" end="2"/>
                                            </p:txEl>
                                          </p:spTgt>
                                        </p:tgtEl>
                                      </p:cBhvr>
                                    </p:animEffect>
                                    <p:anim calcmode="lin" valueType="num">
                                      <p:cBhvr>
                                        <p:cTn id="22" dur="10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60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6083">
                                            <p:txEl>
                                              <p:pRg st="3" end="3"/>
                                            </p:txEl>
                                          </p:spTgt>
                                        </p:tgtEl>
                                        <p:attrNameLst>
                                          <p:attrName>style.visibility</p:attrName>
                                        </p:attrNameLst>
                                      </p:cBhvr>
                                      <p:to>
                                        <p:strVal val="visible"/>
                                      </p:to>
                                    </p:set>
                                    <p:animEffect transition="in" filter="fade">
                                      <p:cBhvr>
                                        <p:cTn id="28" dur="1000"/>
                                        <p:tgtEl>
                                          <p:spTgt spid="46083">
                                            <p:txEl>
                                              <p:pRg st="3" end="3"/>
                                            </p:txEl>
                                          </p:spTgt>
                                        </p:tgtEl>
                                      </p:cBhvr>
                                    </p:animEffect>
                                    <p:anim calcmode="lin" valueType="num">
                                      <p:cBhvr>
                                        <p:cTn id="29" dur="10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6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6083">
                                            <p:txEl>
                                              <p:pRg st="4" end="4"/>
                                            </p:txEl>
                                          </p:spTgt>
                                        </p:tgtEl>
                                        <p:attrNameLst>
                                          <p:attrName>style.visibility</p:attrName>
                                        </p:attrNameLst>
                                      </p:cBhvr>
                                      <p:to>
                                        <p:strVal val="visible"/>
                                      </p:to>
                                    </p:set>
                                    <p:animEffect transition="in" filter="fade">
                                      <p:cBhvr>
                                        <p:cTn id="35" dur="1000"/>
                                        <p:tgtEl>
                                          <p:spTgt spid="46083">
                                            <p:txEl>
                                              <p:pRg st="4" end="4"/>
                                            </p:txEl>
                                          </p:spTgt>
                                        </p:tgtEl>
                                      </p:cBhvr>
                                    </p:animEffect>
                                    <p:anim calcmode="lin" valueType="num">
                                      <p:cBhvr>
                                        <p:cTn id="36" dur="10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6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非功能性需求的类型</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下面</a:t>
            </a:r>
            <a:r>
              <a:rPr lang="zh-CN" altLang="zh-CN" sz="2400" b="1" dirty="0">
                <a:latin typeface="宋体" panose="02010600030101010101" pitchFamily="2" charset="-122"/>
                <a:ea typeface="宋体" panose="02010600030101010101" pitchFamily="2" charset="-122"/>
              </a:rPr>
              <a:t>以一个家庭用水龙头的设计为例，使大家对非功能需求有一个感性上的认识：</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A. </a:t>
            </a:r>
            <a:r>
              <a:rPr lang="zh-CN" altLang="zh-CN" sz="2000" b="1" dirty="0">
                <a:latin typeface="宋体" panose="02010600030101010101" pitchFamily="2" charset="-122"/>
                <a:ea typeface="宋体" panose="02010600030101010101" pitchFamily="2" charset="-122"/>
              </a:rPr>
              <a:t>水龙头应该外观漂亮，看起来简单大方（感观）</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B. </a:t>
            </a:r>
            <a:r>
              <a:rPr lang="zh-CN" altLang="zh-CN" sz="2000" b="1" dirty="0">
                <a:latin typeface="宋体" panose="02010600030101010101" pitchFamily="2" charset="-122"/>
                <a:ea typeface="宋体" panose="02010600030101010101" pitchFamily="2" charset="-122"/>
              </a:rPr>
              <a:t>水龙头应该让手湿着的人能够使用（易用性）</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C. </a:t>
            </a:r>
            <a:r>
              <a:rPr lang="zh-CN" altLang="zh-CN" sz="2000" b="1" dirty="0">
                <a:latin typeface="宋体" panose="02010600030101010101" pitchFamily="2" charset="-122"/>
                <a:ea typeface="宋体" panose="02010600030101010101" pitchFamily="2" charset="-122"/>
              </a:rPr>
              <a:t>转动</a:t>
            </a:r>
            <a:r>
              <a:rPr lang="en-US" altLang="zh-CN" sz="2000" b="1" dirty="0" smtClean="0">
                <a:latin typeface="宋体" panose="02010600030101010101" pitchFamily="2" charset="-122"/>
                <a:ea typeface="宋体" panose="02010600030101010101" pitchFamily="2" charset="-122"/>
              </a:rPr>
              <a:t>90°</a:t>
            </a:r>
            <a:r>
              <a:rPr lang="zh-CN" altLang="zh-CN" sz="2000" b="1" dirty="0" smtClean="0">
                <a:latin typeface="宋体" panose="02010600030101010101" pitchFamily="2" charset="-122"/>
                <a:ea typeface="宋体" panose="02010600030101010101" pitchFamily="2" charset="-122"/>
              </a:rPr>
              <a:t>应该</a:t>
            </a:r>
            <a:r>
              <a:rPr lang="zh-CN" altLang="zh-CN" sz="2000" b="1" dirty="0">
                <a:latin typeface="宋体" panose="02010600030101010101" pitchFamily="2" charset="-122"/>
                <a:ea typeface="宋体" panose="02010600030101010101" pitchFamily="2" charset="-122"/>
              </a:rPr>
              <a:t>能达到最大的出水量（操作性）</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D. </a:t>
            </a:r>
            <a:r>
              <a:rPr lang="zh-CN" altLang="zh-CN" sz="2000" b="1" dirty="0">
                <a:latin typeface="宋体" panose="02010600030101010101" pitchFamily="2" charset="-122"/>
                <a:ea typeface="宋体" panose="02010600030101010101" pitchFamily="2" charset="-122"/>
              </a:rPr>
              <a:t>当水温达到</a:t>
            </a:r>
            <a:r>
              <a:rPr lang="en-US" altLang="zh-CN" sz="2000" b="1" dirty="0">
                <a:latin typeface="宋体" panose="02010600030101010101" pitchFamily="2" charset="-122"/>
                <a:ea typeface="宋体" panose="02010600030101010101" pitchFamily="2" charset="-122"/>
              </a:rPr>
              <a:t>70</a:t>
            </a:r>
            <a:r>
              <a:rPr lang="zh-CN" altLang="zh-CN" sz="2000" b="1" dirty="0">
                <a:latin typeface="宋体" panose="02010600030101010101" pitchFamily="2" charset="-122"/>
                <a:ea typeface="宋体" panose="02010600030101010101" pitchFamily="2" charset="-122"/>
              </a:rPr>
              <a:t>摄氏度时，水龙头能够不烫手，可继续使用（操作性）</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E. </a:t>
            </a:r>
            <a:r>
              <a:rPr lang="zh-CN" altLang="zh-CN" sz="2000" b="1" dirty="0">
                <a:latin typeface="宋体" panose="02010600030101010101" pitchFamily="2" charset="-122"/>
                <a:ea typeface="宋体" panose="02010600030101010101" pitchFamily="2" charset="-122"/>
              </a:rPr>
              <a:t>有经验的操作者应该在</a:t>
            </a:r>
            <a:r>
              <a:rPr lang="en-US" altLang="zh-CN" sz="2000" b="1" dirty="0">
                <a:latin typeface="宋体" panose="02010600030101010101" pitchFamily="2" charset="-122"/>
                <a:ea typeface="宋体" panose="02010600030101010101" pitchFamily="2" charset="-122"/>
              </a:rPr>
              <a:t>5</a:t>
            </a:r>
            <a:r>
              <a:rPr lang="zh-CN" altLang="zh-CN" sz="2000" b="1" dirty="0">
                <a:latin typeface="宋体" panose="02010600030101010101" pitchFamily="2" charset="-122"/>
                <a:ea typeface="宋体" panose="02010600030101010101" pitchFamily="2" charset="-122"/>
              </a:rPr>
              <a:t>分钟内完成例行的安装和维护（可维护性）</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F. </a:t>
            </a:r>
            <a:r>
              <a:rPr lang="zh-CN" altLang="zh-CN" sz="2000" b="1" dirty="0">
                <a:latin typeface="宋体" panose="02010600030101010101" pitchFamily="2" charset="-122"/>
                <a:ea typeface="宋体" panose="02010600030101010101" pitchFamily="2" charset="-122"/>
              </a:rPr>
              <a:t>水龙头没有尖锐的突出点，不会伤害到幼儿（安全性）</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G. </a:t>
            </a:r>
            <a:r>
              <a:rPr lang="zh-CN" altLang="zh-CN" sz="2000" b="1" dirty="0">
                <a:latin typeface="宋体" panose="02010600030101010101" pitchFamily="2" charset="-122"/>
                <a:ea typeface="宋体" panose="02010600030101010101" pitchFamily="2" charset="-122"/>
              </a:rPr>
              <a:t>开关的转动方式应该符合当地居民的习惯（文化和政策性）</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H. </a:t>
            </a:r>
            <a:r>
              <a:rPr lang="zh-CN" altLang="zh-CN" sz="2000" b="1" dirty="0">
                <a:latin typeface="宋体" panose="02010600030101010101" pitchFamily="2" charset="-122"/>
                <a:ea typeface="宋体" panose="02010600030101010101" pitchFamily="2" charset="-122"/>
              </a:rPr>
              <a:t>水龙头要符合国家标准（法律法规性</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原型成功的要素</a:t>
            </a:r>
            <a:endParaRPr lang="zh-CN" altLang="en-US" b="1" smtClean="0">
              <a:latin typeface="黑体" panose="02010609060101010101" pitchFamily="49" charset="-122"/>
              <a:ea typeface="黑体" panose="02010609060101010101" pitchFamily="49" charset="-122"/>
            </a:endParaRPr>
          </a:p>
        </p:txBody>
      </p:sp>
      <p:sp>
        <p:nvSpPr>
          <p:cNvPr id="26627" name="内容占位符 2"/>
          <p:cNvSpPr>
            <a:spLocks noGrp="1"/>
          </p:cNvSpPr>
          <p:nvPr>
            <p:ph idx="1"/>
          </p:nvPr>
        </p:nvSpPr>
        <p:spPr>
          <a:xfrm>
            <a:off x="428625" y="1214438"/>
            <a:ext cx="8286750" cy="5286375"/>
          </a:xfrm>
        </p:spPr>
        <p:txBody>
          <a:bodyPr/>
          <a:lstStyle/>
          <a:p>
            <a:pPr indent="0">
              <a:lnSpc>
                <a:spcPct val="150000"/>
              </a:lnSpc>
              <a:buFont typeface="Wingdings" panose="05000000000000000000" pitchFamily="2" charset="2"/>
              <a:buNone/>
              <a:defRPr/>
            </a:pPr>
            <a:r>
              <a:rPr lang="en-US" altLang="zh-CN" sz="2200" b="1" dirty="0" smtClean="0">
                <a:latin typeface="宋体" panose="02010600030101010101" pitchFamily="2" charset="-122"/>
                <a:ea typeface="宋体" panose="02010600030101010101" pitchFamily="2" charset="-122"/>
              </a:rPr>
              <a:t>1</a:t>
            </a:r>
            <a:r>
              <a:rPr lang="en-US" altLang="zh-CN" sz="2200" b="1" dirty="0">
                <a:latin typeface="宋体" panose="02010600030101010101" pitchFamily="2" charset="-122"/>
                <a:ea typeface="宋体" panose="02010600030101010101" pitchFamily="2" charset="-122"/>
              </a:rPr>
              <a:t>.</a:t>
            </a:r>
            <a:r>
              <a:rPr lang="zh-CN" altLang="zh-CN" sz="2200" b="1" dirty="0">
                <a:latin typeface="宋体" panose="02010600030101010101" pitchFamily="2" charset="-122"/>
                <a:ea typeface="宋体" panose="02010600030101010101" pitchFamily="2" charset="-122"/>
              </a:rPr>
              <a:t>你的项目计划中应包括原型风险。安排好开发、评价和可能的修改原型的时间。</a:t>
            </a:r>
          </a:p>
          <a:p>
            <a:pPr indent="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2.</a:t>
            </a:r>
            <a:r>
              <a:rPr lang="zh-CN" altLang="zh-CN" sz="2200" b="1" dirty="0">
                <a:latin typeface="宋体" panose="02010600030101010101" pitchFamily="2" charset="-122"/>
                <a:ea typeface="宋体" panose="02010600030101010101" pitchFamily="2" charset="-122"/>
              </a:rPr>
              <a:t>计划开发多个原型，因为你很少能一次成功。</a:t>
            </a:r>
          </a:p>
          <a:p>
            <a:pPr indent="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3.</a:t>
            </a:r>
            <a:r>
              <a:rPr lang="zh-CN" altLang="zh-CN" sz="2200" b="1" dirty="0">
                <a:latin typeface="宋体" panose="02010600030101010101" pitchFamily="2" charset="-122"/>
                <a:ea typeface="宋体" panose="02010600030101010101" pitchFamily="2" charset="-122"/>
              </a:rPr>
              <a:t>尽快并且廉价地建立抛弃型原型。用最少的投资开发那些用于回答问题和解决需求的不确定性的原型。不要努力去完善一个抛弃型原型的用户界面。</a:t>
            </a:r>
          </a:p>
          <a:p>
            <a:pPr indent="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4.</a:t>
            </a:r>
            <a:r>
              <a:rPr lang="zh-CN" altLang="zh-CN" sz="2200" b="1" dirty="0">
                <a:latin typeface="宋体" panose="02010600030101010101" pitchFamily="2" charset="-122"/>
                <a:ea typeface="宋体" panose="02010600030101010101" pitchFamily="2" charset="-122"/>
              </a:rPr>
              <a:t>在抛弃型原型中不应含有代码注释、输入数据有效性检查、保护性编码技术，或者错误处理的代码。</a:t>
            </a:r>
          </a:p>
          <a:p>
            <a:pPr indent="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5.</a:t>
            </a:r>
            <a:r>
              <a:rPr lang="zh-CN" altLang="zh-CN" sz="2200" b="1" dirty="0">
                <a:solidFill>
                  <a:srgbClr val="FF0000"/>
                </a:solidFill>
                <a:latin typeface="宋体" panose="02010600030101010101" pitchFamily="2" charset="-122"/>
                <a:ea typeface="宋体" panose="02010600030101010101" pitchFamily="2" charset="-122"/>
              </a:rPr>
              <a:t>对于已经理解的需求不要建立原型。</a:t>
            </a:r>
          </a:p>
          <a:p>
            <a:pPr indent="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6.</a:t>
            </a:r>
            <a:r>
              <a:rPr lang="zh-CN" altLang="zh-CN" sz="2200" b="1" dirty="0">
                <a:latin typeface="宋体" panose="02010600030101010101" pitchFamily="2" charset="-122"/>
                <a:ea typeface="宋体" panose="02010600030101010101" pitchFamily="2" charset="-122"/>
              </a:rPr>
              <a:t>不能随意地增加功能。</a:t>
            </a:r>
          </a:p>
          <a:p>
            <a:pPr indent="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7.</a:t>
            </a:r>
            <a:r>
              <a:rPr lang="zh-CN" altLang="zh-CN" sz="2200" b="1" dirty="0">
                <a:latin typeface="宋体" panose="02010600030101010101" pitchFamily="2" charset="-122"/>
                <a:ea typeface="宋体" panose="02010600030101010101" pitchFamily="2" charset="-122"/>
              </a:rPr>
              <a:t>不要从水平原型的性能推测最终产品的性能。</a:t>
            </a:r>
          </a:p>
          <a:p>
            <a:pPr indent="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8.</a:t>
            </a:r>
            <a:r>
              <a:rPr lang="zh-CN" altLang="zh-CN" sz="2200" b="1" dirty="0">
                <a:latin typeface="宋体" panose="02010600030101010101" pitchFamily="2" charset="-122"/>
                <a:ea typeface="宋体" panose="02010600030101010101" pitchFamily="2" charset="-122"/>
              </a:rPr>
              <a:t>在原型屏幕显示和报表中使用合理的模拟数据。</a:t>
            </a:r>
          </a:p>
          <a:p>
            <a:pPr indent="0">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9.</a:t>
            </a:r>
            <a:r>
              <a:rPr lang="zh-CN" altLang="zh-CN" sz="2200" b="1" dirty="0">
                <a:solidFill>
                  <a:srgbClr val="FF0000"/>
                </a:solidFill>
                <a:latin typeface="宋体" panose="02010600030101010101" pitchFamily="2" charset="-122"/>
                <a:ea typeface="宋体" panose="02010600030101010101" pitchFamily="2" charset="-122"/>
              </a:rPr>
              <a:t>不要期望原型可以代替需求文档。</a:t>
            </a:r>
          </a:p>
          <a:p>
            <a:pPr marL="449263" indent="-449263" eaLnBrk="1" hangingPunct="1">
              <a:lnSpc>
                <a:spcPct val="150000"/>
              </a:lnSpc>
              <a:buSzPct val="70000"/>
              <a:buFont typeface="Wingdings" panose="05000000000000000000" pitchFamily="2" charset="2"/>
              <a:buChar char="n"/>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故事板</a:t>
            </a:r>
            <a:endParaRPr lang="zh-CN" altLang="en-US" b="1" smtClean="0">
              <a:latin typeface="黑体" panose="02010609060101010101" pitchFamily="49" charset="-122"/>
              <a:ea typeface="黑体" panose="02010609060101010101" pitchFamily="49" charset="-122"/>
            </a:endParaRPr>
          </a:p>
        </p:txBody>
      </p:sp>
      <p:sp>
        <p:nvSpPr>
          <p:cNvPr id="51203"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dirty="0" smtClean="0">
                <a:solidFill>
                  <a:srgbClr val="FF0000"/>
                </a:solidFill>
                <a:latin typeface="宋体" panose="02010600030101010101" pitchFamily="2" charset="-122"/>
                <a:ea typeface="宋体" panose="02010600030101010101" pitchFamily="2" charset="-122"/>
              </a:rPr>
              <a:t>故事板</a:t>
            </a:r>
            <a:r>
              <a:rPr lang="zh-CN" altLang="zh-CN" sz="2200" b="1" dirty="0" smtClean="0">
                <a:latin typeface="宋体" panose="02010600030101010101" pitchFamily="2" charset="-122"/>
                <a:ea typeface="宋体" panose="02010600030101010101" pitchFamily="2" charset="-122"/>
              </a:rPr>
              <a:t>是从电影和卡通行业借鉴来的原型制作技术。在电影电视中，故事板的作用是来安排剧情中的重要镜头，每个场景一个故事板，说明演员、对白、情绪、运镜方式、时间长度、特效等，相当于一个可视化的剧本。</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故事板展示了各个镜头之间的关系，以及他们是如何串联起来的，让导演、摄影师、布景师和演员在镜头开拍之前，对镜头建立起统一的视觉概念。</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dirty="0" smtClean="0">
                <a:latin typeface="宋体" panose="02010600030101010101" pitchFamily="2" charset="-122"/>
                <a:ea typeface="宋体" panose="02010600030101010101" pitchFamily="2" charset="-122"/>
              </a:rPr>
              <a:t>当一场戏的场景动作、拍摄</a:t>
            </a:r>
            <a:r>
              <a:rPr lang="zh-CN" altLang="en-US" sz="2200" b="1" dirty="0" smtClean="0">
                <a:latin typeface="宋体" panose="02010600030101010101" pitchFamily="2" charset="-122"/>
                <a:ea typeface="宋体" panose="02010600030101010101" pitchFamily="2" charset="-122"/>
              </a:rPr>
              <a:t>、</a:t>
            </a:r>
            <a:r>
              <a:rPr lang="zh-CN" altLang="zh-CN" sz="2200" b="1" dirty="0" smtClean="0">
                <a:latin typeface="宋体" panose="02010600030101010101" pitchFamily="2" charset="-122"/>
                <a:ea typeface="宋体" panose="02010600030101010101" pitchFamily="2" charset="-122"/>
              </a:rPr>
              <a:t>布景等因素比较复杂而难以解释时，故事板可以很轻松地让整个剧组建立起清晰的拍摄概念。</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故事板</a:t>
            </a:r>
            <a:endParaRPr lang="zh-CN" altLang="en-US" b="1" smtClean="0">
              <a:latin typeface="黑体" panose="02010609060101010101" pitchFamily="49" charset="-122"/>
              <a:ea typeface="黑体" panose="02010609060101010101" pitchFamily="49" charset="-122"/>
            </a:endParaRPr>
          </a:p>
        </p:txBody>
      </p:sp>
      <p:sp>
        <p:nvSpPr>
          <p:cNvPr id="5222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endParaRPr lang="zh-CN" altLang="zh-CN" sz="2200" b="1" smtClean="0">
              <a:latin typeface="宋体" panose="02010600030101010101" pitchFamily="2" charset="-122"/>
              <a:ea typeface="宋体" panose="02010600030101010101" pitchFamily="2" charset="-122"/>
            </a:endParaRPr>
          </a:p>
        </p:txBody>
      </p:sp>
      <p:grpSp>
        <p:nvGrpSpPr>
          <p:cNvPr id="52228" name="Group 2"/>
          <p:cNvGrpSpPr>
            <a:grpSpLocks/>
          </p:cNvGrpSpPr>
          <p:nvPr/>
        </p:nvGrpSpPr>
        <p:grpSpPr bwMode="auto">
          <a:xfrm>
            <a:off x="0" y="381000"/>
            <a:ext cx="9144000" cy="6119813"/>
            <a:chOff x="1880" y="12184"/>
            <a:chExt cx="8151" cy="3838"/>
          </a:xfrm>
        </p:grpSpPr>
        <p:grpSp>
          <p:nvGrpSpPr>
            <p:cNvPr id="52229" name="Group 3"/>
            <p:cNvGrpSpPr>
              <a:grpSpLocks/>
            </p:cNvGrpSpPr>
            <p:nvPr/>
          </p:nvGrpSpPr>
          <p:grpSpPr bwMode="auto">
            <a:xfrm>
              <a:off x="1880" y="12184"/>
              <a:ext cx="8151" cy="3396"/>
              <a:chOff x="1732" y="3243"/>
              <a:chExt cx="8789" cy="3984"/>
            </a:xfrm>
          </p:grpSpPr>
          <p:pic>
            <p:nvPicPr>
              <p:cNvPr id="52231" name="Picture 4" descr="show_201009251807235838[1]"/>
              <p:cNvPicPr>
                <a:picLocks noChangeAspect="1" noChangeArrowheads="1"/>
              </p:cNvPicPr>
              <p:nvPr/>
            </p:nvPicPr>
            <p:blipFill>
              <a:blip r:embed="rId2">
                <a:extLst>
                  <a:ext uri="{28A0092B-C50C-407E-A947-70E740481C1C}">
                    <a14:useLocalDpi xmlns:a14="http://schemas.microsoft.com/office/drawing/2010/main" val="0"/>
                  </a:ext>
                </a:extLst>
              </a:blip>
              <a:srcRect l="2827" t="2406" r="3580" b="38748"/>
              <a:stretch>
                <a:fillRect/>
              </a:stretch>
            </p:blipFill>
            <p:spPr bwMode="auto">
              <a:xfrm>
                <a:off x="1732" y="3243"/>
                <a:ext cx="4449" cy="3984"/>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52232" name="Picture 5" descr="show_201009251807235838[1]"/>
              <p:cNvPicPr>
                <a:picLocks noChangeAspect="1" noChangeArrowheads="1"/>
              </p:cNvPicPr>
              <p:nvPr/>
            </p:nvPicPr>
            <p:blipFill>
              <a:blip r:embed="rId2">
                <a:extLst>
                  <a:ext uri="{28A0092B-C50C-407E-A947-70E740481C1C}">
                    <a14:useLocalDpi xmlns:a14="http://schemas.microsoft.com/office/drawing/2010/main" val="0"/>
                  </a:ext>
                </a:extLst>
              </a:blip>
              <a:srcRect l="4041" t="59671" r="4134" b="4468"/>
              <a:stretch>
                <a:fillRect/>
              </a:stretch>
            </p:blipFill>
            <p:spPr bwMode="auto">
              <a:xfrm>
                <a:off x="6150" y="3243"/>
                <a:ext cx="4371" cy="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2230" name="文本框 2"/>
            <p:cNvSpPr txBox="1">
              <a:spLocks noChangeArrowheads="1"/>
            </p:cNvSpPr>
            <p:nvPr/>
          </p:nvSpPr>
          <p:spPr bwMode="auto">
            <a:xfrm>
              <a:off x="4293" y="15580"/>
              <a:ext cx="331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a:spcBef>
                  <a:spcPct val="0"/>
                </a:spcBef>
                <a:buClrTx/>
                <a:buFontTx/>
                <a:buNone/>
              </a:pPr>
              <a:r>
                <a:rPr lang="zh-CN" altLang="en-US" sz="900">
                  <a:solidFill>
                    <a:schemeClr val="tx1"/>
                  </a:solidFill>
                  <a:latin typeface="Calibri" panose="020F0502020204030204" pitchFamily="34" charset="0"/>
                </a:rPr>
                <a:t>图</a:t>
              </a:r>
              <a:r>
                <a:rPr lang="en-US" altLang="zh-CN" sz="900">
                  <a:solidFill>
                    <a:schemeClr val="tx1"/>
                  </a:solidFill>
                  <a:latin typeface="Calibri" panose="020F0502020204030204" pitchFamily="34" charset="0"/>
                </a:rPr>
                <a:t>8-3 </a:t>
              </a:r>
              <a:r>
                <a:rPr lang="zh-CN" altLang="en-US" sz="900">
                  <a:solidFill>
                    <a:schemeClr val="tx1"/>
                  </a:solidFill>
                  <a:latin typeface="Calibri" panose="020F0502020204030204" pitchFamily="34" charset="0"/>
                </a:rPr>
                <a:t>故事板示意图</a:t>
              </a:r>
              <a:endParaRPr lang="zh-CN" altLang="en-US" sz="900">
                <a:solidFill>
                  <a:schemeClr val="tx1"/>
                </a:solidFill>
              </a:endParaRPr>
            </a:p>
            <a:p>
              <a:pPr>
                <a:spcBef>
                  <a:spcPct val="0"/>
                </a:spcBef>
                <a:buClrTx/>
                <a:buFontTx/>
                <a:buNone/>
              </a:pPr>
              <a:endParaRPr lang="zh-CN" altLang="zh-CN" sz="1800">
                <a:solidFill>
                  <a:schemeClr val="tx1"/>
                </a:solidFill>
              </a:endParaRP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故事板</a:t>
            </a:r>
            <a:endParaRPr lang="zh-CN" altLang="en-US" b="1" smtClean="0">
              <a:latin typeface="黑体" panose="02010609060101010101" pitchFamily="49" charset="-122"/>
              <a:ea typeface="黑体" panose="02010609060101010101" pitchFamily="49" charset="-122"/>
            </a:endParaRPr>
          </a:p>
        </p:txBody>
      </p:sp>
      <p:sp>
        <p:nvSpPr>
          <p:cNvPr id="5325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开发人员可以把用户的需求看做是一个个需要讲述的故事。故事板可以将人们</a:t>
            </a:r>
            <a:r>
              <a:rPr lang="zh-CN" altLang="zh-CN" sz="2000" b="1" smtClean="0">
                <a:solidFill>
                  <a:srgbClr val="FF0000"/>
                </a:solidFill>
                <a:latin typeface="宋体" panose="02010600030101010101" pitchFamily="2" charset="-122"/>
                <a:ea typeface="宋体" panose="02010600030101010101" pitchFamily="2" charset="-122"/>
              </a:rPr>
              <a:t>头脑中的概念转换成易于理解的实体</a:t>
            </a:r>
            <a:r>
              <a:rPr lang="zh-CN" altLang="zh-CN" sz="2000" b="1" smtClean="0">
                <a:latin typeface="宋体" panose="02010600030101010101" pitchFamily="2" charset="-122"/>
                <a:ea typeface="宋体" panose="02010600030101010101" pitchFamily="2" charset="-122"/>
              </a:rPr>
              <a:t>，一个故事板“讲述一个特定的故事”</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是一种获取解决方案表现方式</a:t>
            </a:r>
            <a:r>
              <a:rPr lang="zh-CN" altLang="en-US" sz="2000" b="1" smtClean="0">
                <a:latin typeface="宋体" panose="02010600030101010101" pitchFamily="2" charset="-122"/>
                <a:ea typeface="宋体" panose="02010600030101010101" pitchFamily="2" charset="-122"/>
              </a:rPr>
              <a:t>、</a:t>
            </a:r>
            <a:r>
              <a:rPr lang="zh-CN" altLang="zh-CN" sz="2000" b="1" smtClean="0">
                <a:latin typeface="宋体" panose="02010600030101010101" pitchFamily="2" charset="-122"/>
                <a:ea typeface="宋体" panose="02010600030101010101" pitchFamily="2" charset="-122"/>
              </a:rPr>
              <a:t>探究系统上下文，探索系统不同解决方案的方法</a:t>
            </a:r>
            <a:endParaRPr lang="en-US" altLang="zh-CN" sz="20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000" b="1" smtClean="0">
                <a:latin typeface="宋体" panose="02010600030101010101" pitchFamily="2" charset="-122"/>
                <a:ea typeface="宋体" panose="02010600030101010101" pitchFamily="2" charset="-122"/>
              </a:rPr>
              <a:t>获取特定情景中系统功能逻辑和概念描述</a:t>
            </a:r>
            <a:endParaRPr lang="zh-CN" altLang="zh-CN" sz="2200" b="1"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故事板</a:t>
            </a:r>
            <a:r>
              <a:rPr lang="zh-CN" altLang="en-US" smtClean="0">
                <a:latin typeface="黑体" panose="02010609060101010101" pitchFamily="49" charset="-122"/>
                <a:ea typeface="黑体" panose="02010609060101010101" pitchFamily="49" charset="-122"/>
              </a:rPr>
              <a:t>的创建</a:t>
            </a:r>
            <a:endParaRPr lang="zh-CN" altLang="en-US" b="1" smtClean="0">
              <a:latin typeface="黑体" panose="02010609060101010101" pitchFamily="49" charset="-122"/>
              <a:ea typeface="黑体" panose="02010609060101010101" pitchFamily="49" charset="-122"/>
            </a:endParaRPr>
          </a:p>
        </p:txBody>
      </p:sp>
      <p:sp>
        <p:nvSpPr>
          <p:cNvPr id="5427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pPr>
            <a:r>
              <a:rPr lang="zh-CN" altLang="zh-CN" sz="2200" b="1" smtClean="0">
                <a:latin typeface="宋体" panose="02010600030101010101" pitchFamily="2" charset="-122"/>
                <a:ea typeface="宋体" panose="02010600030101010101" pitchFamily="2" charset="-122"/>
              </a:rPr>
              <a:t>建立的新功能看做一个故事，将它分解为一系列的步骤或动作，故事板对每个步骤或动作的用户界面进行描述。</a:t>
            </a:r>
            <a:endParaRPr lang="en-US" altLang="zh-CN" sz="22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smtClean="0">
                <a:latin typeface="宋体" panose="02010600030101010101" pitchFamily="2" charset="-122"/>
                <a:ea typeface="宋体" panose="02010600030101010101" pitchFamily="2" charset="-122"/>
              </a:rPr>
              <a:t>一个故事板是由一系列框架构成的，每一框架都会对引出下一个框架的行为进行描述。</a:t>
            </a:r>
            <a:endParaRPr lang="en-US" altLang="zh-CN" sz="2200" b="1"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pPr>
            <a:r>
              <a:rPr lang="zh-CN" altLang="zh-CN" sz="2200" b="1" smtClean="0">
                <a:latin typeface="宋体" panose="02010600030101010101" pitchFamily="2" charset="-122"/>
                <a:ea typeface="宋体" panose="02010600030101010101" pitchFamily="2" charset="-122"/>
              </a:rPr>
              <a:t>原型仅局限于屏幕环境的设计，忽略了屏幕之外的情景，故事板通过使用关键场景有助于理解屏幕之外的用户目标和动机。</a:t>
            </a:r>
          </a:p>
          <a:p>
            <a:pPr marL="457200" indent="-457200" eaLnBrk="1" hangingPunct="1">
              <a:lnSpc>
                <a:spcPct val="150000"/>
              </a:lnSpc>
              <a:buSzPct val="70000"/>
              <a:buFont typeface="Wingdings" panose="05000000000000000000" pitchFamily="2" charset="2"/>
              <a:buChar char="l"/>
            </a:pPr>
            <a:endParaRPr lang="zh-CN" altLang="zh-CN" sz="2200" b="1"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故事板</a:t>
            </a:r>
            <a:r>
              <a:rPr lang="zh-CN" altLang="en-US" smtClean="0">
                <a:latin typeface="黑体" panose="02010609060101010101" pitchFamily="49" charset="-122"/>
                <a:ea typeface="黑体" panose="02010609060101010101" pitchFamily="49" charset="-122"/>
              </a:rPr>
              <a:t>的好处</a:t>
            </a:r>
            <a:endParaRPr lang="zh-CN" altLang="en-US" b="1" smtClean="0">
              <a:latin typeface="黑体" panose="02010609060101010101" pitchFamily="49" charset="-122"/>
              <a:ea typeface="黑体" panose="02010609060101010101" pitchFamily="49" charset="-122"/>
            </a:endParaRPr>
          </a:p>
        </p:txBody>
      </p:sp>
      <p:sp>
        <p:nvSpPr>
          <p:cNvPr id="2662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故事</a:t>
            </a:r>
            <a:r>
              <a:rPr lang="zh-CN" altLang="zh-CN" sz="2400" b="1" dirty="0">
                <a:latin typeface="宋体" panose="02010600030101010101" pitchFamily="2" charset="-122"/>
                <a:ea typeface="宋体" panose="02010600030101010101" pitchFamily="2" charset="-122"/>
              </a:rPr>
              <a:t>板有助于降低项目风险、节省时间和成本</a:t>
            </a:r>
            <a:r>
              <a:rPr lang="zh-CN" altLang="zh-CN"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利用</a:t>
            </a:r>
            <a:r>
              <a:rPr lang="zh-CN" altLang="zh-CN" sz="2200" b="1" dirty="0">
                <a:latin typeface="宋体" panose="02010600030101010101" pitchFamily="2" charset="-122"/>
                <a:ea typeface="宋体" panose="02010600030101010101" pitchFamily="2" charset="-122"/>
              </a:rPr>
              <a:t>需求定义中的不确定因素决定故事板的使用时机，通过用故事板表示需求，使利益干系人对系统的行为达成一致</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200" b="1" dirty="0">
                <a:latin typeface="宋体" panose="02010600030101010101" pitchFamily="2" charset="-122"/>
                <a:ea typeface="宋体" panose="02010600030101010101" pitchFamily="2" charset="-122"/>
              </a:rPr>
              <a:t>故事板可有助于引出、澄清、完成以及确认需求</a:t>
            </a:r>
            <a:endParaRPr lang="en-US" altLang="zh-CN" sz="2200" b="1" dirty="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故事板激励利益干系人的参与，允许在没有编码的情况下探索可供选择的技术解决方案。故事板能够用于交互式需求和用例回顾会议，这些会议可以帮助找到丢失的、不需要的、错误之处以及所期望的结果。</a:t>
            </a:r>
            <a:endParaRPr lang="en-US" altLang="zh-CN" sz="2200" b="1" dirty="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r>
              <a:rPr lang="zh-CN" altLang="zh-CN" sz="2200" b="1" dirty="0">
                <a:latin typeface="宋体" panose="02010600030101010101" pitchFamily="2" charset="-122"/>
                <a:ea typeface="宋体" panose="02010600030101010101" pitchFamily="2" charset="-122"/>
              </a:rPr>
              <a:t>故事板还可以由设计者，开发人员，测试人员，构架师，以及用户界面设计人员来进行衡量，综合考虑。</a:t>
            </a:r>
          </a:p>
          <a:p>
            <a:pPr marL="712788" indent="-263525" eaLnBrk="1" hangingPunct="1">
              <a:lnSpc>
                <a:spcPct val="150000"/>
              </a:lnSpc>
              <a:buSzPct val="70000"/>
              <a:buFont typeface="Wingdings" panose="05000000000000000000" pitchFamily="2" charset="2"/>
              <a:buChar char="n"/>
              <a:defRPr/>
            </a:pPr>
            <a:endParaRPr lang="en-US"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animEffect transition="in" filter="fade">
                                      <p:cBhvr>
                                        <p:cTn id="11" dur="500"/>
                                        <p:tgtEl>
                                          <p:spTgt spid="266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627">
                                            <p:txEl>
                                              <p:pRg st="2" end="2"/>
                                            </p:txEl>
                                          </p:spTgt>
                                        </p:tgtEl>
                                        <p:attrNameLst>
                                          <p:attrName>style.visibility</p:attrName>
                                        </p:attrNameLst>
                                      </p:cBhvr>
                                      <p:to>
                                        <p:strVal val="visible"/>
                                      </p:to>
                                    </p:set>
                                    <p:animEffect transition="in" filter="fade">
                                      <p:cBhvr>
                                        <p:cTn id="16" dur="500"/>
                                        <p:tgtEl>
                                          <p:spTgt spid="26627">
                                            <p:txEl>
                                              <p:pRg st="2" end="2"/>
                                            </p:txEl>
                                          </p:spTgt>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6627">
                                            <p:txEl>
                                              <p:pRg st="3" end="3"/>
                                            </p:txEl>
                                          </p:spTgt>
                                        </p:tgtEl>
                                        <p:attrNameLst>
                                          <p:attrName>style.visibility</p:attrName>
                                        </p:attrNameLst>
                                      </p:cBhvr>
                                      <p:to>
                                        <p:strVal val="visible"/>
                                      </p:to>
                                    </p:set>
                                    <p:animEffect transition="in" filter="fade">
                                      <p:cBhvr>
                                        <p:cTn id="20" dur="500"/>
                                        <p:tgtEl>
                                          <p:spTgt spid="26627">
                                            <p:txEl>
                                              <p:pRg st="3" end="3"/>
                                            </p:txEl>
                                          </p:spTgt>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6627">
                                            <p:txEl>
                                              <p:pRg st="4" end="4"/>
                                            </p:txEl>
                                          </p:spTgt>
                                        </p:tgtEl>
                                        <p:attrNameLst>
                                          <p:attrName>style.visibility</p:attrName>
                                        </p:attrNameLst>
                                      </p:cBhvr>
                                      <p:to>
                                        <p:strVal val="visible"/>
                                      </p:to>
                                    </p:set>
                                    <p:animEffect transition="in" filter="fade">
                                      <p:cBhvr>
                                        <p:cTn id="24"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故事板</a:t>
            </a:r>
            <a:r>
              <a:rPr lang="zh-CN" altLang="en-US" smtClean="0">
                <a:latin typeface="黑体" panose="02010609060101010101" pitchFamily="49" charset="-122"/>
                <a:ea typeface="黑体" panose="02010609060101010101" pitchFamily="49" charset="-122"/>
              </a:rPr>
              <a:t>的组成</a:t>
            </a:r>
            <a:endParaRPr lang="zh-CN" altLang="en-US" b="1" smtClean="0">
              <a:latin typeface="黑体" panose="02010609060101010101" pitchFamily="49" charset="-122"/>
              <a:ea typeface="黑体" panose="02010609060101010101" pitchFamily="49" charset="-122"/>
            </a:endParaRPr>
          </a:p>
        </p:txBody>
      </p:sp>
      <p:sp>
        <p:nvSpPr>
          <p:cNvPr id="2662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虚构</a:t>
            </a:r>
            <a:r>
              <a:rPr lang="zh-CN" altLang="zh-CN" sz="2200" b="1" dirty="0">
                <a:latin typeface="宋体" panose="02010600030101010101" pitchFamily="2" charset="-122"/>
                <a:ea typeface="宋体" panose="02010600030101010101" pitchFamily="2" charset="-122"/>
              </a:rPr>
              <a:t>人物</a:t>
            </a:r>
            <a:endParaRPr lang="en-US" altLang="zh-CN" sz="2200" b="1" dirty="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虚构</a:t>
            </a:r>
            <a:r>
              <a:rPr lang="zh-CN" altLang="zh-CN" sz="2200" b="1" dirty="0">
                <a:latin typeface="宋体" panose="02010600030101010101" pitchFamily="2" charset="-122"/>
                <a:ea typeface="宋体" panose="02010600030101010101" pitchFamily="2" charset="-122"/>
              </a:rPr>
              <a:t>人物描述了一个虚拟的用户，它代表了一个基于真实用户的典型使用者。通过采用具有名称、个性、行为等特征的人，使这类用户成为鲜活的人物。一个系统可以创建几个代表性的虚构人物，一个虚构人物就是一个角色实例，并且可与多个故事板相关联</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创建</a:t>
            </a:r>
            <a:r>
              <a:rPr lang="zh-CN" altLang="zh-CN" sz="2200" b="1" dirty="0">
                <a:latin typeface="宋体" panose="02010600030101010101" pitchFamily="2" charset="-122"/>
                <a:ea typeface="宋体" panose="02010600030101010101" pitchFamily="2" charset="-122"/>
              </a:rPr>
              <a:t>虚构人物的目的：</a:t>
            </a:r>
          </a:p>
          <a:p>
            <a:pPr marL="1069975" indent="-357188">
              <a:buFont typeface="Wingdings" panose="05000000000000000000" pitchFamily="2" charset="2"/>
              <a:buChar char="ü"/>
              <a:defRPr/>
            </a:pPr>
            <a:r>
              <a:rPr lang="zh-CN" altLang="zh-CN" sz="2200" b="1" dirty="0">
                <a:latin typeface="宋体" panose="02010600030101010101" pitchFamily="2" charset="-122"/>
                <a:ea typeface="宋体" panose="02010600030101010101" pitchFamily="2" charset="-122"/>
              </a:rPr>
              <a:t>确保开发了用户群的所有需求</a:t>
            </a:r>
          </a:p>
          <a:p>
            <a:pPr marL="1069975" indent="-357188">
              <a:buFont typeface="Wingdings" panose="05000000000000000000" pitchFamily="2" charset="2"/>
              <a:buChar char="ü"/>
              <a:defRPr/>
            </a:pPr>
            <a:r>
              <a:rPr lang="zh-CN" altLang="zh-CN" sz="2200" b="1" dirty="0">
                <a:latin typeface="宋体" panose="02010600030101010101" pitchFamily="2" charset="-122"/>
                <a:ea typeface="宋体" panose="02010600030101010101" pitchFamily="2" charset="-122"/>
              </a:rPr>
              <a:t>扮演一个用户，有助于对功能及其设计作出决策</a:t>
            </a:r>
          </a:p>
          <a:p>
            <a:pPr marL="1069975" indent="-357188">
              <a:buFont typeface="Wingdings" panose="05000000000000000000" pitchFamily="2" charset="2"/>
              <a:buChar char="ü"/>
              <a:defRPr/>
            </a:pPr>
            <a:r>
              <a:rPr lang="zh-CN" altLang="zh-CN" sz="2200" b="1" dirty="0">
                <a:latin typeface="宋体" panose="02010600030101010101" pitchFamily="2" charset="-122"/>
                <a:ea typeface="宋体" panose="02010600030101010101" pitchFamily="2" charset="-122"/>
              </a:rPr>
              <a:t>使故事板集中于一个非常具体的用户背景（上下文）和目的</a:t>
            </a:r>
          </a:p>
          <a:p>
            <a:pPr marL="457200" indent="-457200" eaLnBrk="1" hangingPunct="1">
              <a:lnSpc>
                <a:spcPct val="150000"/>
              </a:lnSpc>
              <a:buSzPct val="70000"/>
              <a:buFont typeface="Wingdings" panose="05000000000000000000" pitchFamily="2" charset="2"/>
              <a:buChar char="l"/>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animEffect transition="in" filter="fade">
                                      <p:cBhvr>
                                        <p:cTn id="11" dur="500"/>
                                        <p:tgtEl>
                                          <p:spTgt spid="266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6627">
                                            <p:txEl>
                                              <p:pRg st="2" end="2"/>
                                            </p:txEl>
                                          </p:spTgt>
                                        </p:tgtEl>
                                        <p:attrNameLst>
                                          <p:attrName>style.visibility</p:attrName>
                                        </p:attrNameLst>
                                      </p:cBhvr>
                                      <p:to>
                                        <p:strVal val="visible"/>
                                      </p:to>
                                    </p:set>
                                    <p:animEffect transition="in" filter="fade">
                                      <p:cBhvr>
                                        <p:cTn id="16" dur="500"/>
                                        <p:tgtEl>
                                          <p:spTgt spid="26627">
                                            <p:txEl>
                                              <p:pRg st="2" end="2"/>
                                            </p:txEl>
                                          </p:spTgt>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6627">
                                            <p:txEl>
                                              <p:pRg st="3" end="3"/>
                                            </p:txEl>
                                          </p:spTgt>
                                        </p:tgtEl>
                                        <p:attrNameLst>
                                          <p:attrName>style.visibility</p:attrName>
                                        </p:attrNameLst>
                                      </p:cBhvr>
                                      <p:to>
                                        <p:strVal val="visible"/>
                                      </p:to>
                                    </p:set>
                                    <p:animEffect transition="in" filter="fade">
                                      <p:cBhvr>
                                        <p:cTn id="20" dur="500"/>
                                        <p:tgtEl>
                                          <p:spTgt spid="26627">
                                            <p:txEl>
                                              <p:pRg st="3" end="3"/>
                                            </p:txEl>
                                          </p:spTgt>
                                        </p:tgtEl>
                                      </p:cBhvr>
                                    </p:animEffect>
                                  </p:childTnLst>
                                </p:cTn>
                              </p:par>
                            </p:childTnLst>
                          </p:cTn>
                        </p:par>
                        <p:par>
                          <p:cTn id="21" fill="hold" nodeType="afterGroup">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26627">
                                            <p:txEl>
                                              <p:pRg st="4" end="4"/>
                                            </p:txEl>
                                          </p:spTgt>
                                        </p:tgtEl>
                                        <p:attrNameLst>
                                          <p:attrName>style.visibility</p:attrName>
                                        </p:attrNameLst>
                                      </p:cBhvr>
                                      <p:to>
                                        <p:strVal val="visible"/>
                                      </p:to>
                                    </p:set>
                                    <p:animEffect transition="in" filter="fade">
                                      <p:cBhvr>
                                        <p:cTn id="24" dur="500"/>
                                        <p:tgtEl>
                                          <p:spTgt spid="26627">
                                            <p:txEl>
                                              <p:pRg st="4" end="4"/>
                                            </p:txEl>
                                          </p:spTgt>
                                        </p:tgtEl>
                                      </p:cBhvr>
                                    </p:animEffect>
                                  </p:childTnLst>
                                </p:cTn>
                              </p:par>
                            </p:childTnLst>
                          </p:cTn>
                        </p:par>
                        <p:par>
                          <p:cTn id="25" fill="hold" nodeType="afterGroup">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6627">
                                            <p:txEl>
                                              <p:pRg st="5" end="5"/>
                                            </p:txEl>
                                          </p:spTgt>
                                        </p:tgtEl>
                                        <p:attrNameLst>
                                          <p:attrName>style.visibility</p:attrName>
                                        </p:attrNameLst>
                                      </p:cBhvr>
                                      <p:to>
                                        <p:strVal val="visible"/>
                                      </p:to>
                                    </p:set>
                                    <p:animEffect transition="in" filter="fade">
                                      <p:cBhvr>
                                        <p:cTn id="28"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故事板</a:t>
            </a:r>
            <a:r>
              <a:rPr lang="zh-CN" altLang="en-US" smtClean="0">
                <a:latin typeface="黑体" panose="02010609060101010101" pitchFamily="49" charset="-122"/>
                <a:ea typeface="黑体" panose="02010609060101010101" pitchFamily="49" charset="-122"/>
              </a:rPr>
              <a:t>的组成</a:t>
            </a:r>
            <a:endParaRPr lang="zh-CN" altLang="en-US" b="1" smtClean="0">
              <a:latin typeface="黑体" panose="02010609060101010101" pitchFamily="49" charset="-122"/>
              <a:ea typeface="黑体" panose="02010609060101010101" pitchFamily="49" charset="-122"/>
            </a:endParaRPr>
          </a:p>
        </p:txBody>
      </p:sp>
      <p:sp>
        <p:nvSpPr>
          <p:cNvPr id="26627"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smtClean="0">
                <a:latin typeface="宋体" panose="02010600030101010101" pitchFamily="2" charset="-122"/>
                <a:ea typeface="宋体" panose="02010600030101010101" pitchFamily="2" charset="-122"/>
              </a:rPr>
              <a:t>使用</a:t>
            </a:r>
            <a:r>
              <a:rPr lang="zh-CN" altLang="zh-CN" sz="2200" b="1" dirty="0">
                <a:latin typeface="宋体" panose="02010600030101010101" pitchFamily="2" charset="-122"/>
                <a:ea typeface="宋体" panose="02010600030101010101" pitchFamily="2" charset="-122"/>
              </a:rPr>
              <a:t>场景</a:t>
            </a:r>
            <a:endParaRPr lang="en-US" altLang="zh-CN" sz="2200" b="1" dirty="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r>
              <a:rPr lang="zh-CN" altLang="zh-CN" sz="2200" b="1" dirty="0" smtClean="0">
                <a:latin typeface="宋体" panose="02010600030101010101" pitchFamily="2" charset="-122"/>
                <a:ea typeface="宋体" panose="02010600030101010101" pitchFamily="2" charset="-122"/>
              </a:rPr>
              <a:t>使用</a:t>
            </a:r>
            <a:r>
              <a:rPr lang="zh-CN" altLang="zh-CN" sz="2200" b="1" dirty="0">
                <a:latin typeface="宋体" panose="02010600030101010101" pitchFamily="2" charset="-122"/>
                <a:ea typeface="宋体" panose="02010600030101010101" pitchFamily="2" charset="-122"/>
              </a:rPr>
              <a:t>场景描述一个人物如何与系统进行交互，从而执行一个特定任务。它受用户需求以及完成任务动机的驱使。在用例驱动开发模式中，使用场景可以是完整用例情景的实例，也可以是用例情景的一部分</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12788" indent="-263525" eaLnBrk="1" hangingPunct="1">
              <a:lnSpc>
                <a:spcPct val="150000"/>
              </a:lnSpc>
              <a:buSzPct val="70000"/>
              <a:buFont typeface="Wingdings" panose="05000000000000000000" pitchFamily="2" charset="2"/>
              <a:buChar char="n"/>
              <a:defRPr/>
            </a:pPr>
            <a:endParaRPr lang="zh-CN" altLang="zh-CN" sz="2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故事板</a:t>
            </a:r>
            <a:r>
              <a:rPr lang="zh-CN" altLang="en-US" smtClean="0">
                <a:latin typeface="黑体" panose="02010609060101010101" pitchFamily="49" charset="-122"/>
                <a:ea typeface="黑体" panose="02010609060101010101" pitchFamily="49" charset="-122"/>
              </a:rPr>
              <a:t>的组成</a:t>
            </a:r>
            <a:endParaRPr lang="zh-CN" altLang="en-US" b="1" smtClean="0">
              <a:latin typeface="黑体" panose="02010609060101010101" pitchFamily="49" charset="-122"/>
              <a:ea typeface="黑体" panose="02010609060101010101" pitchFamily="49" charset="-122"/>
            </a:endParaRPr>
          </a:p>
        </p:txBody>
      </p:sp>
      <p:sp>
        <p:nvSpPr>
          <p:cNvPr id="58371" name="内容占位符 1"/>
          <p:cNvSpPr>
            <a:spLocks noGrp="1"/>
          </p:cNvSpPr>
          <p:nvPr>
            <p:ph idx="1"/>
          </p:nvPr>
        </p:nvSpPr>
        <p:spPr/>
        <p:txBody>
          <a:bodyPr/>
          <a:lstStyle/>
          <a:p>
            <a:endParaRPr lang="zh-CN" altLang="en-US" smtClean="0">
              <a:ea typeface="宋体" panose="02010600030101010101" pitchFamily="2" charset="-122"/>
            </a:endParaRPr>
          </a:p>
        </p:txBody>
      </p:sp>
      <p:sp>
        <p:nvSpPr>
          <p:cNvPr id="58372" name="Rectangle 10"/>
          <p:cNvSpPr>
            <a:spLocks noChangeArrowheads="1"/>
          </p:cNvSpPr>
          <p:nvPr/>
        </p:nvSpPr>
        <p:spPr bwMode="auto">
          <a:xfrm>
            <a:off x="0" y="0"/>
            <a:ext cx="18480088"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pSp>
        <p:nvGrpSpPr>
          <p:cNvPr id="58373" name="组合 6"/>
          <p:cNvGrpSpPr>
            <a:grpSpLocks/>
          </p:cNvGrpSpPr>
          <p:nvPr/>
        </p:nvGrpSpPr>
        <p:grpSpPr bwMode="auto">
          <a:xfrm>
            <a:off x="0" y="0"/>
            <a:ext cx="9144000" cy="6564313"/>
            <a:chOff x="0" y="0"/>
            <a:chExt cx="45243" cy="31813"/>
          </a:xfrm>
        </p:grpSpPr>
        <p:pic>
          <p:nvPicPr>
            <p:cNvPr id="58374" name="图片 1"/>
            <p:cNvPicPr>
              <a:picLocks noChangeAspect="1"/>
            </p:cNvPicPr>
            <p:nvPr/>
          </p:nvPicPr>
          <p:blipFill>
            <a:blip r:embed="rId2">
              <a:extLst>
                <a:ext uri="{28A0092B-C50C-407E-A947-70E740481C1C}">
                  <a14:useLocalDpi xmlns:a14="http://schemas.microsoft.com/office/drawing/2010/main" val="0"/>
                </a:ext>
              </a:extLst>
            </a:blip>
            <a:srcRect l="16937"/>
            <a:stretch>
              <a:fillRect/>
            </a:stretch>
          </p:blipFill>
          <p:spPr bwMode="auto">
            <a:xfrm>
              <a:off x="0" y="0"/>
              <a:ext cx="45243" cy="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文本框 2"/>
            <p:cNvSpPr txBox="1">
              <a:spLocks noChangeArrowheads="1"/>
            </p:cNvSpPr>
            <p:nvPr/>
          </p:nvSpPr>
          <p:spPr bwMode="auto">
            <a:xfrm>
              <a:off x="1258" y="24663"/>
              <a:ext cx="3219" cy="2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r>
                <a:rPr lang="zh-CN" altLang="en-US" sz="700">
                  <a:solidFill>
                    <a:schemeClr val="tx1"/>
                  </a:solidFill>
                </a:rPr>
                <a:t>帧</a:t>
              </a:r>
              <a:endParaRPr lang="zh-CN" altLang="en-US" sz="1800">
                <a:solidFill>
                  <a:schemeClr val="tx1"/>
                </a:solidFill>
              </a:endParaRPr>
            </a:p>
          </p:txBody>
        </p:sp>
        <p:pic>
          <p:nvPicPr>
            <p:cNvPr id="58376" name="图片 4"/>
            <p:cNvPicPr>
              <a:picLocks noChangeAspect="1"/>
            </p:cNvPicPr>
            <p:nvPr/>
          </p:nvPicPr>
          <p:blipFill>
            <a:blip r:embed="rId3">
              <a:extLst>
                <a:ext uri="{28A0092B-C50C-407E-A947-70E740481C1C}">
                  <a14:useLocalDpi xmlns:a14="http://schemas.microsoft.com/office/drawing/2010/main" val="0"/>
                </a:ext>
              </a:extLst>
            </a:blip>
            <a:srcRect t="6216" b="14964"/>
            <a:stretch>
              <a:fillRect/>
            </a:stretch>
          </p:blipFill>
          <p:spPr bwMode="auto">
            <a:xfrm>
              <a:off x="503" y="6291"/>
              <a:ext cx="23463" cy="1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7" name="文本框 2"/>
            <p:cNvSpPr txBox="1">
              <a:spLocks noChangeArrowheads="1"/>
            </p:cNvSpPr>
            <p:nvPr/>
          </p:nvSpPr>
          <p:spPr bwMode="auto">
            <a:xfrm>
              <a:off x="14516" y="13252"/>
              <a:ext cx="5791" cy="22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r>
                <a:rPr lang="zh-CN" altLang="en-US" sz="700">
                  <a:solidFill>
                    <a:schemeClr val="tx1"/>
                  </a:solidFill>
                </a:rPr>
                <a:t>帧列表</a:t>
              </a:r>
              <a:endParaRPr lang="zh-CN" altLang="en-US" sz="1800">
                <a:solidFill>
                  <a:schemeClr val="tx1"/>
                </a:solidFill>
              </a:endParaRPr>
            </a:p>
          </p:txBody>
        </p:sp>
        <p:sp>
          <p:nvSpPr>
            <p:cNvPr id="58378" name="文本框 5"/>
            <p:cNvSpPr txBox="1">
              <a:spLocks noChangeArrowheads="1"/>
            </p:cNvSpPr>
            <p:nvPr/>
          </p:nvSpPr>
          <p:spPr bwMode="auto">
            <a:xfrm>
              <a:off x="24915" y="11325"/>
              <a:ext cx="18199" cy="80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A50021"/>
                </a:buClr>
                <a:buFont typeface="Wingdings" panose="05000000000000000000" pitchFamily="2" charset="2"/>
                <a:buChar char="•"/>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spcBef>
                  <a:spcPct val="0"/>
                </a:spcBef>
                <a:buClrTx/>
                <a:buFontTx/>
                <a:buNone/>
              </a:pPr>
              <a:endParaRPr lang="zh-CN" altLang="en-US" sz="1800">
                <a:solidFill>
                  <a:schemeClr val="tx1"/>
                </a:solidFill>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宋体" panose="02010600030101010101" pitchFamily="2" charset="-122"/>
                <a:ea typeface="宋体" panose="02010600030101010101" pitchFamily="2" charset="-122"/>
              </a:rPr>
              <a:t>故事板制作可以捕获并澄清需求</a:t>
            </a:r>
            <a:endParaRPr lang="zh-CN" altLang="en-US" b="1" smtClean="0">
              <a:latin typeface="黑体" panose="02010609060101010101" pitchFamily="49" charset="-122"/>
              <a:ea typeface="黑体" panose="02010609060101010101" pitchFamily="49" charset="-122"/>
            </a:endParaRPr>
          </a:p>
        </p:txBody>
      </p:sp>
      <p:sp>
        <p:nvSpPr>
          <p:cNvPr id="80899" name="内容占位符 2"/>
          <p:cNvSpPr>
            <a:spLocks noGrp="1"/>
          </p:cNvSpPr>
          <p:nvPr>
            <p:ph idx="1"/>
          </p:nvPr>
        </p:nvSpPr>
        <p:spPr>
          <a:xfrm>
            <a:off x="428625" y="1214438"/>
            <a:ext cx="8286750" cy="5286375"/>
          </a:xfrm>
        </p:spPr>
        <p:txBody>
          <a:bodyPr/>
          <a:lstStyle/>
          <a:p>
            <a:pPr marL="449263" indent="-449263" eaLnBrk="1" hangingPunct="1">
              <a:lnSpc>
                <a:spcPct val="150000"/>
              </a:lnSpc>
              <a:buSzPct val="70000"/>
              <a:buFont typeface="Wingdings" panose="05000000000000000000" pitchFamily="2" charset="2"/>
              <a:buChar char="l"/>
              <a:defRPr/>
            </a:pPr>
            <a:r>
              <a:rPr lang="zh-CN" altLang="zh-CN" sz="2200" b="1" dirty="0">
                <a:latin typeface="宋体" panose="02010600030101010101" pitchFamily="2" charset="-122"/>
                <a:ea typeface="宋体" panose="02010600030101010101" pitchFamily="2" charset="-122"/>
              </a:rPr>
              <a:t>在开发过程的不同阶段均可进行故事板制作，只是目的不同</a:t>
            </a:r>
            <a:r>
              <a:rPr lang="zh-CN" altLang="zh-CN"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在启动阶段的</a:t>
            </a:r>
            <a:r>
              <a:rPr lang="zh-CN" altLang="zh-CN" sz="2200" b="1" dirty="0" smtClean="0">
                <a:solidFill>
                  <a:srgbClr val="FF0000"/>
                </a:solidFill>
                <a:latin typeface="宋体" panose="02010600030101010101" pitchFamily="2" charset="-122"/>
                <a:ea typeface="宋体" panose="02010600030101010101" pitchFamily="2" charset="-122"/>
              </a:rPr>
              <a:t>早期</a:t>
            </a:r>
            <a:r>
              <a:rPr lang="zh-CN" altLang="en-US" sz="2200" b="1" dirty="0" smtClean="0">
                <a:latin typeface="宋体" panose="02010600030101010101" pitchFamily="2" charset="-122"/>
                <a:ea typeface="宋体" panose="02010600030101010101" pitchFamily="2" charset="-122"/>
              </a:rPr>
              <a:t>制作</a:t>
            </a:r>
            <a:r>
              <a:rPr lang="zh-CN" altLang="zh-CN" sz="2200" b="1" dirty="0" smtClean="0">
                <a:latin typeface="宋体" panose="02010600030101010101" pitchFamily="2" charset="-122"/>
                <a:ea typeface="宋体" panose="02010600030101010101" pitchFamily="2" charset="-122"/>
              </a:rPr>
              <a:t>故事板</a:t>
            </a:r>
            <a:r>
              <a:rPr lang="zh-CN" altLang="en-US" sz="2200" b="1" dirty="0" smtClean="0">
                <a:latin typeface="宋体" panose="02010600030101010101" pitchFamily="2" charset="-122"/>
                <a:ea typeface="宋体" panose="02010600030101010101" pitchFamily="2" charset="-122"/>
              </a:rPr>
              <a:t>的</a:t>
            </a:r>
            <a:r>
              <a:rPr lang="zh-CN" altLang="zh-CN" sz="2200" b="1" dirty="0" smtClean="0">
                <a:latin typeface="宋体" panose="02010600030101010101" pitchFamily="2" charset="-122"/>
                <a:ea typeface="宋体" panose="02010600030101010101" pitchFamily="2" charset="-122"/>
              </a:rPr>
              <a:t>目的是</a:t>
            </a:r>
            <a:r>
              <a:rPr lang="zh-CN" altLang="zh-CN" sz="2200" b="1" dirty="0" smtClean="0">
                <a:solidFill>
                  <a:srgbClr val="FF0000"/>
                </a:solidFill>
                <a:latin typeface="宋体" panose="02010600030101010101" pitchFamily="2" charset="-122"/>
                <a:ea typeface="宋体" panose="02010600030101010101" pitchFamily="2" charset="-122"/>
              </a:rPr>
              <a:t>确定</a:t>
            </a:r>
            <a:r>
              <a:rPr lang="zh-CN" altLang="zh-CN" sz="2200" b="1" dirty="0" smtClean="0">
                <a:latin typeface="宋体" panose="02010600030101010101" pitchFamily="2" charset="-122"/>
                <a:ea typeface="宋体" panose="02010600030101010101" pitchFamily="2" charset="-122"/>
              </a:rPr>
              <a:t>股东利益者要达到的</a:t>
            </a:r>
            <a:r>
              <a:rPr lang="zh-CN" altLang="zh-CN" sz="2200" b="1" dirty="0" smtClean="0">
                <a:solidFill>
                  <a:srgbClr val="FF0000"/>
                </a:solidFill>
                <a:latin typeface="宋体" panose="02010600030101010101" pitchFamily="2" charset="-122"/>
                <a:ea typeface="宋体" panose="02010600030101010101" pitchFamily="2" charset="-122"/>
              </a:rPr>
              <a:t>目标</a:t>
            </a:r>
            <a:r>
              <a:rPr lang="zh-CN" altLang="zh-CN" sz="2200" b="1" dirty="0" smtClean="0">
                <a:latin typeface="宋体" panose="02010600030101010101" pitchFamily="2" charset="-122"/>
                <a:ea typeface="宋体" panose="02010600030101010101" pitchFamily="2" charset="-122"/>
              </a:rPr>
              <a:t>，此时，系统并不存在。</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200" b="1" dirty="0" smtClean="0">
                <a:latin typeface="宋体" panose="02010600030101010101" pitchFamily="2" charset="-122"/>
                <a:ea typeface="宋体" panose="02010600030101010101" pitchFamily="2" charset="-122"/>
              </a:rPr>
              <a:t>在</a:t>
            </a:r>
            <a:r>
              <a:rPr lang="zh-CN" altLang="zh-CN" sz="2200" b="1" dirty="0" smtClean="0">
                <a:solidFill>
                  <a:srgbClr val="FF0000"/>
                </a:solidFill>
                <a:latin typeface="宋体" panose="02010600030101010101" pitchFamily="2" charset="-122"/>
                <a:ea typeface="宋体" panose="02010600030101010101" pitchFamily="2" charset="-122"/>
              </a:rPr>
              <a:t>后面的开发阶段</a:t>
            </a:r>
            <a:r>
              <a:rPr lang="zh-CN" altLang="en-US" sz="2200" b="1" dirty="0" smtClean="0">
                <a:solidFill>
                  <a:srgbClr val="FF0000"/>
                </a:solidFill>
                <a:latin typeface="宋体" panose="02010600030101010101" pitchFamily="2" charset="-122"/>
                <a:ea typeface="宋体" panose="02010600030101010101" pitchFamily="2" charset="-122"/>
              </a:rPr>
              <a:t>制作</a:t>
            </a:r>
            <a:r>
              <a:rPr lang="zh-CN" altLang="en-US" sz="2200" b="1" dirty="0" smtClean="0">
                <a:latin typeface="宋体" panose="02010600030101010101" pitchFamily="2" charset="-122"/>
                <a:ea typeface="宋体" panose="02010600030101010101" pitchFamily="2" charset="-122"/>
              </a:rPr>
              <a:t>故事版的目的是</a:t>
            </a:r>
            <a:r>
              <a:rPr lang="zh-CN" altLang="zh-CN" sz="2200" b="1" dirty="0" smtClean="0">
                <a:solidFill>
                  <a:srgbClr val="FF0000"/>
                </a:solidFill>
                <a:latin typeface="宋体" panose="02010600030101010101" pitchFamily="2" charset="-122"/>
                <a:ea typeface="宋体" panose="02010600030101010101" pitchFamily="2" charset="-122"/>
              </a:rPr>
              <a:t>澄清用户是如何与系统进行交互的</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非功能性需求的类型</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非</a:t>
            </a:r>
            <a:r>
              <a:rPr lang="zh-CN" altLang="zh-CN" sz="2400" b="1" dirty="0">
                <a:latin typeface="宋体" panose="02010600030101010101" pitchFamily="2" charset="-122"/>
                <a:ea typeface="宋体" panose="02010600030101010101" pitchFamily="2" charset="-122"/>
              </a:rPr>
              <a:t>功能需求主要分为以下类型</a:t>
            </a:r>
            <a:r>
              <a:rPr lang="zh-CN" altLang="zh-CN"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marL="342900" lvl="3">
              <a:lnSpc>
                <a:spcPct val="150000"/>
              </a:lnSpc>
              <a:buSzPct val="70000"/>
              <a:buFont typeface="Wingdings" panose="05000000000000000000" pitchFamily="2" charset="2"/>
              <a:buChar char="ü"/>
              <a:defRPr/>
            </a:pPr>
            <a:r>
              <a:rPr lang="zh-CN" altLang="zh-CN" b="1" dirty="0" smtClean="0">
                <a:latin typeface="宋体" panose="02010600030101010101" pitchFamily="2" charset="-122"/>
                <a:ea typeface="宋体" panose="02010600030101010101" pitchFamily="2" charset="-122"/>
              </a:rPr>
              <a:t>易</a:t>
            </a:r>
            <a:r>
              <a:rPr lang="zh-CN" altLang="zh-CN" b="1" dirty="0">
                <a:latin typeface="宋体" panose="02010600030101010101" pitchFamily="2" charset="-122"/>
                <a:ea typeface="宋体" panose="02010600030101010101" pitchFamily="2" charset="-122"/>
              </a:rPr>
              <a:t>用性</a:t>
            </a:r>
            <a:r>
              <a:rPr lang="zh-CN" altLang="zh-CN" b="1" dirty="0" smtClean="0">
                <a:latin typeface="宋体" panose="02010600030101010101" pitchFamily="2" charset="-122"/>
                <a:ea typeface="宋体" panose="02010600030101010101" pitchFamily="2" charset="-122"/>
              </a:rPr>
              <a:t>需求</a:t>
            </a:r>
            <a:endParaRPr lang="en-US" altLang="zh-CN" b="1" dirty="0" smtClean="0">
              <a:latin typeface="宋体" panose="02010600030101010101" pitchFamily="2" charset="-122"/>
              <a:ea typeface="宋体" panose="02010600030101010101" pitchFamily="2" charset="-122"/>
            </a:endParaRPr>
          </a:p>
          <a:p>
            <a:pPr marL="342900" lvl="3">
              <a:lnSpc>
                <a:spcPct val="150000"/>
              </a:lnSpc>
              <a:buSzPct val="70000"/>
              <a:buFont typeface="Wingdings" panose="05000000000000000000" pitchFamily="2" charset="2"/>
              <a:buChar char="ü"/>
              <a:defRPr/>
            </a:pPr>
            <a:r>
              <a:rPr lang="zh-CN" altLang="zh-CN" b="1" dirty="0" smtClean="0">
                <a:latin typeface="宋体" panose="02010600030101010101" pitchFamily="2" charset="-122"/>
                <a:ea typeface="宋体" panose="02010600030101010101" pitchFamily="2" charset="-122"/>
              </a:rPr>
              <a:t>观感需求</a:t>
            </a:r>
            <a:endParaRPr lang="en-US" altLang="zh-CN" b="1" dirty="0" smtClean="0">
              <a:latin typeface="宋体" panose="02010600030101010101" pitchFamily="2" charset="-122"/>
              <a:ea typeface="宋体" panose="02010600030101010101" pitchFamily="2" charset="-122"/>
            </a:endParaRPr>
          </a:p>
          <a:p>
            <a:pPr marL="342900" lvl="3">
              <a:lnSpc>
                <a:spcPct val="150000"/>
              </a:lnSpc>
              <a:buSzPct val="70000"/>
              <a:buFont typeface="Wingdings" panose="05000000000000000000" pitchFamily="2" charset="2"/>
              <a:buChar char="ü"/>
              <a:defRPr/>
            </a:pPr>
            <a:r>
              <a:rPr lang="zh-CN" altLang="zh-CN" b="1" dirty="0" smtClean="0">
                <a:latin typeface="宋体" panose="02010600030101010101" pitchFamily="2" charset="-122"/>
                <a:ea typeface="宋体" panose="02010600030101010101" pitchFamily="2" charset="-122"/>
              </a:rPr>
              <a:t>执行需求</a:t>
            </a:r>
            <a:endParaRPr lang="en-US" altLang="zh-CN" b="1" dirty="0" smtClean="0">
              <a:latin typeface="宋体" panose="02010600030101010101" pitchFamily="2" charset="-122"/>
              <a:ea typeface="宋体" panose="02010600030101010101" pitchFamily="2" charset="-122"/>
            </a:endParaRPr>
          </a:p>
          <a:p>
            <a:pPr marL="342900" lvl="3">
              <a:lnSpc>
                <a:spcPct val="150000"/>
              </a:lnSpc>
              <a:buSzPct val="70000"/>
              <a:buFont typeface="Wingdings" panose="05000000000000000000" pitchFamily="2" charset="2"/>
              <a:buChar char="ü"/>
              <a:defRPr/>
            </a:pPr>
            <a:r>
              <a:rPr lang="zh-CN" altLang="zh-CN" b="1" dirty="0" smtClean="0">
                <a:latin typeface="宋体" panose="02010600030101010101" pitchFamily="2" charset="-122"/>
                <a:ea typeface="宋体" panose="02010600030101010101" pitchFamily="2" charset="-122"/>
              </a:rPr>
              <a:t>操作</a:t>
            </a:r>
            <a:r>
              <a:rPr lang="zh-CN" altLang="zh-CN" b="1" dirty="0">
                <a:latin typeface="宋体" panose="02010600030101010101" pitchFamily="2" charset="-122"/>
                <a:ea typeface="宋体" panose="02010600030101010101" pitchFamily="2" charset="-122"/>
              </a:rPr>
              <a:t>及环境</a:t>
            </a:r>
            <a:r>
              <a:rPr lang="zh-CN" altLang="zh-CN" b="1" dirty="0" smtClean="0">
                <a:latin typeface="宋体" panose="02010600030101010101" pitchFamily="2" charset="-122"/>
                <a:ea typeface="宋体" panose="02010600030101010101" pitchFamily="2" charset="-122"/>
              </a:rPr>
              <a:t>需求</a:t>
            </a:r>
            <a:endParaRPr lang="en-US" altLang="zh-CN" b="1" dirty="0" smtClean="0">
              <a:latin typeface="宋体" panose="02010600030101010101" pitchFamily="2" charset="-122"/>
              <a:ea typeface="宋体" panose="02010600030101010101" pitchFamily="2" charset="-122"/>
            </a:endParaRPr>
          </a:p>
          <a:p>
            <a:pPr marL="342900" lvl="3">
              <a:lnSpc>
                <a:spcPct val="150000"/>
              </a:lnSpc>
              <a:buSzPct val="70000"/>
              <a:buFont typeface="Wingdings" panose="05000000000000000000" pitchFamily="2" charset="2"/>
              <a:buChar char="ü"/>
              <a:defRPr/>
            </a:pPr>
            <a:r>
              <a:rPr lang="zh-CN" altLang="zh-CN" b="1" dirty="0" smtClean="0">
                <a:latin typeface="宋体" panose="02010600030101010101" pitchFamily="2" charset="-122"/>
                <a:ea typeface="宋体" panose="02010600030101010101" pitchFamily="2" charset="-122"/>
              </a:rPr>
              <a:t>可维护性</a:t>
            </a:r>
            <a:r>
              <a:rPr lang="zh-CN" altLang="zh-CN" b="1" dirty="0">
                <a:latin typeface="宋体" panose="02010600030101010101" pitchFamily="2" charset="-122"/>
                <a:ea typeface="宋体" panose="02010600030101010101" pitchFamily="2" charset="-122"/>
              </a:rPr>
              <a:t>及支持</a:t>
            </a:r>
            <a:r>
              <a:rPr lang="zh-CN" altLang="zh-CN" b="1" dirty="0" smtClean="0">
                <a:latin typeface="宋体" panose="02010600030101010101" pitchFamily="2" charset="-122"/>
                <a:ea typeface="宋体" panose="02010600030101010101" pitchFamily="2" charset="-122"/>
              </a:rPr>
              <a:t>需求</a:t>
            </a:r>
            <a:endParaRPr lang="en-US" altLang="zh-CN" b="1" dirty="0" smtClean="0">
              <a:latin typeface="宋体" panose="02010600030101010101" pitchFamily="2" charset="-122"/>
              <a:ea typeface="宋体" panose="02010600030101010101" pitchFamily="2" charset="-122"/>
            </a:endParaRPr>
          </a:p>
          <a:p>
            <a:pPr marL="342900" lvl="3">
              <a:lnSpc>
                <a:spcPct val="150000"/>
              </a:lnSpc>
              <a:buSzPct val="70000"/>
              <a:buFont typeface="Wingdings" panose="05000000000000000000" pitchFamily="2" charset="2"/>
              <a:buChar char="ü"/>
              <a:defRPr/>
            </a:pPr>
            <a:r>
              <a:rPr lang="zh-CN" altLang="zh-CN" b="1" dirty="0" smtClean="0">
                <a:latin typeface="宋体" panose="02010600030101010101" pitchFamily="2" charset="-122"/>
                <a:ea typeface="宋体" panose="02010600030101010101" pitchFamily="2" charset="-122"/>
              </a:rPr>
              <a:t>安全性需求</a:t>
            </a:r>
            <a:endParaRPr lang="en-US" altLang="zh-CN" b="1" dirty="0" smtClean="0">
              <a:latin typeface="宋体" panose="02010600030101010101" pitchFamily="2" charset="-122"/>
              <a:ea typeface="宋体" panose="02010600030101010101" pitchFamily="2" charset="-122"/>
            </a:endParaRPr>
          </a:p>
          <a:p>
            <a:pPr marL="342900" lvl="3">
              <a:lnSpc>
                <a:spcPct val="150000"/>
              </a:lnSpc>
              <a:buSzPct val="70000"/>
              <a:buFont typeface="Wingdings" panose="05000000000000000000" pitchFamily="2" charset="2"/>
              <a:buChar char="ü"/>
              <a:defRPr/>
            </a:pPr>
            <a:r>
              <a:rPr lang="zh-CN" altLang="zh-CN" b="1" dirty="0" smtClean="0">
                <a:latin typeface="宋体" panose="02010600030101010101" pitchFamily="2" charset="-122"/>
                <a:ea typeface="宋体" panose="02010600030101010101" pitchFamily="2" charset="-122"/>
              </a:rPr>
              <a:t>文化</a:t>
            </a:r>
            <a:r>
              <a:rPr lang="zh-CN" altLang="zh-CN" b="1" dirty="0">
                <a:latin typeface="宋体" panose="02010600030101010101" pitchFamily="2" charset="-122"/>
                <a:ea typeface="宋体" panose="02010600030101010101" pitchFamily="2" charset="-122"/>
              </a:rPr>
              <a:t>政策及法律性</a:t>
            </a:r>
            <a:r>
              <a:rPr lang="zh-CN" altLang="zh-CN" b="1" dirty="0" smtClean="0">
                <a:latin typeface="宋体" panose="02010600030101010101" pitchFamily="2" charset="-122"/>
                <a:ea typeface="宋体" panose="02010600030101010101" pitchFamily="2" charset="-122"/>
              </a:rPr>
              <a:t>需求</a:t>
            </a:r>
            <a:endParaRPr lang="zh-CN" altLang="zh-CN" b="1" dirty="0">
              <a:latin typeface="宋体" panose="02010600030101010101" pitchFamily="2" charset="-122"/>
              <a:ea typeface="宋体" panose="02010600030101010101" pitchFamily="2" charset="-122"/>
            </a:endParaRPr>
          </a:p>
          <a:p>
            <a:pPr indent="0" eaLnBrk="1" hangingPunct="1">
              <a:lnSpc>
                <a:spcPct val="150000"/>
              </a:lnSpc>
              <a:buSzPct val="70000"/>
              <a:buFont typeface="Wingdings" panose="05000000000000000000" pitchFamily="2" charset="2"/>
              <a:buNone/>
              <a:defRPr/>
            </a:pPr>
            <a:r>
              <a:rPr lang="zh-CN" altLang="en-US" sz="24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讨论：手机都有哪些方面的非功能需求。</a:t>
            </a:r>
            <a:endParaRPr lang="zh-CN" altLang="zh-CN" sz="24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 calcmode="lin" valueType="num">
                                      <p:cBhvr additive="base">
                                        <p:cTn id="11"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 calcmode="lin" valueType="num">
                                      <p:cBhvr additive="base">
                                        <p:cTn id="15"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 calcmode="lin" valueType="num">
                                      <p:cBhvr additive="base">
                                        <p:cTn id="19"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 calcmode="lin" valueType="num">
                                      <p:cBhvr additive="base">
                                        <p:cTn id="23"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 calcmode="lin" valueType="num">
                                      <p:cBhvr additive="base">
                                        <p:cTn id="27"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 calcmode="lin" valueType="num">
                                      <p:cBhvr additive="base">
                                        <p:cTn id="31"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171">
                                            <p:txEl>
                                              <p:pRg st="7" end="7"/>
                                            </p:txEl>
                                          </p:spTgt>
                                        </p:tgtEl>
                                        <p:attrNameLst>
                                          <p:attrName>style.visibility</p:attrName>
                                        </p:attrNameLst>
                                      </p:cBhvr>
                                      <p:to>
                                        <p:strVal val="visible"/>
                                      </p:to>
                                    </p:set>
                                    <p:anim calcmode="lin" valueType="num">
                                      <p:cBhvr additive="base">
                                        <p:cTn id="35"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171">
                                            <p:txEl>
                                              <p:pRg st="8" end="8"/>
                                            </p:txEl>
                                          </p:spTgt>
                                        </p:tgtEl>
                                        <p:attrNameLst>
                                          <p:attrName>style.visibility</p:attrName>
                                        </p:attrNameLst>
                                      </p:cBhvr>
                                      <p:to>
                                        <p:strVal val="visible"/>
                                      </p:to>
                                    </p:set>
                                    <p:anim calcmode="lin" valueType="num">
                                      <p:cBhvr additive="base">
                                        <p:cTn id="41"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故事板制作</a:t>
            </a:r>
            <a:endParaRPr lang="zh-CN" altLang="en-US" b="1" smtClean="0">
              <a:latin typeface="黑体" panose="02010609060101010101" pitchFamily="49" charset="-122"/>
              <a:ea typeface="黑体" panose="02010609060101010101" pitchFamily="49" charset="-122"/>
            </a:endParaRPr>
          </a:p>
        </p:txBody>
      </p:sp>
      <p:sp>
        <p:nvSpPr>
          <p:cNvPr id="26627" name="内容占位符 2"/>
          <p:cNvSpPr>
            <a:spLocks noGrp="1"/>
          </p:cNvSpPr>
          <p:nvPr>
            <p:ph idx="1"/>
          </p:nvPr>
        </p:nvSpPr>
        <p:spPr>
          <a:xfrm>
            <a:off x="428625" y="1214438"/>
            <a:ext cx="8286750" cy="5286375"/>
          </a:xfrm>
        </p:spPr>
        <p:txBody>
          <a:bodyPr/>
          <a:lstStyle/>
          <a:p>
            <a:pPr marL="449263" indent="-449263" eaLnBrk="1" hangingPunct="1">
              <a:lnSpc>
                <a:spcPct val="150000"/>
              </a:lnSpc>
              <a:buSzPct val="70000"/>
              <a:buFont typeface="Wingdings" panose="05000000000000000000" pitchFamily="2" charset="2"/>
              <a:buChar char="l"/>
              <a:defRPr/>
            </a:pPr>
            <a:r>
              <a:rPr lang="zh-CN" altLang="zh-CN" sz="2400" b="1" dirty="0" smtClean="0">
                <a:latin typeface="宋体" panose="02010600030101010101" pitchFamily="2" charset="-122"/>
                <a:ea typeface="宋体" panose="02010600030101010101" pitchFamily="2" charset="-122"/>
              </a:rPr>
              <a:t>先决条件</a:t>
            </a:r>
            <a:endParaRPr lang="en-US" altLang="zh-CN" sz="2400" b="1" dirty="0" smtClean="0">
              <a:latin typeface="宋体" panose="02010600030101010101" pitchFamily="2" charset="-122"/>
              <a:ea typeface="宋体" panose="02010600030101010101" pitchFamily="2" charset="-122"/>
            </a:endParaRPr>
          </a:p>
          <a:p>
            <a:pPr marL="806450" indent="-357188">
              <a:lnSpc>
                <a:spcPct val="150000"/>
              </a:lnSpc>
              <a:buSzPct val="70000"/>
              <a:buFont typeface="Wingdings" panose="05000000000000000000" pitchFamily="2" charset="2"/>
              <a:buChar char="n"/>
              <a:defRPr/>
            </a:pPr>
            <a:r>
              <a:rPr lang="zh-CN" altLang="zh-CN" sz="2400" b="1" dirty="0" smtClean="0">
                <a:ea typeface="宋体" panose="02010600030101010101" pitchFamily="2" charset="-122"/>
              </a:rPr>
              <a:t>明确问题</a:t>
            </a:r>
          </a:p>
          <a:p>
            <a:pPr marL="806450" indent="-357188">
              <a:lnSpc>
                <a:spcPct val="150000"/>
              </a:lnSpc>
              <a:buSzPct val="70000"/>
              <a:buFont typeface="Wingdings" panose="05000000000000000000" pitchFamily="2" charset="2"/>
              <a:buChar char="n"/>
              <a:defRPr/>
            </a:pPr>
            <a:r>
              <a:rPr lang="zh-CN" altLang="zh-CN" sz="2400" b="1" dirty="0" smtClean="0">
                <a:ea typeface="宋体" panose="02010600030101010101" pitchFamily="2" charset="-122"/>
              </a:rPr>
              <a:t>明确故事板制作的目的</a:t>
            </a:r>
          </a:p>
          <a:p>
            <a:pPr marL="806450" indent="-357188">
              <a:lnSpc>
                <a:spcPct val="150000"/>
              </a:lnSpc>
              <a:buSzPct val="70000"/>
              <a:buFont typeface="Wingdings" panose="05000000000000000000" pitchFamily="2" charset="2"/>
              <a:buChar char="n"/>
              <a:defRPr/>
            </a:pPr>
            <a:r>
              <a:rPr lang="zh-CN" altLang="zh-CN" sz="2400" b="1" dirty="0" smtClean="0">
                <a:ea typeface="宋体" panose="02010600030101010101" pitchFamily="2" charset="-122"/>
              </a:rPr>
              <a:t>明确故事板制作的类型</a:t>
            </a:r>
          </a:p>
          <a:p>
            <a:pPr marL="806450" indent="-357188">
              <a:lnSpc>
                <a:spcPct val="150000"/>
              </a:lnSpc>
              <a:buSzPct val="70000"/>
              <a:buFont typeface="Wingdings" panose="05000000000000000000" pitchFamily="2" charset="2"/>
              <a:buChar char="n"/>
              <a:defRPr/>
            </a:pPr>
            <a:r>
              <a:rPr lang="zh-CN" altLang="zh-CN" sz="2400" b="1" dirty="0" smtClean="0">
                <a:ea typeface="宋体" panose="02010600030101010101" pitchFamily="2" charset="-122"/>
              </a:rPr>
              <a:t>确定故事板应用在开发生命周期中的阶段</a:t>
            </a:r>
          </a:p>
          <a:p>
            <a:pPr marL="806450" indent="-357188">
              <a:lnSpc>
                <a:spcPct val="150000"/>
              </a:lnSpc>
              <a:buSzPct val="70000"/>
              <a:buFont typeface="Wingdings" panose="05000000000000000000" pitchFamily="2" charset="2"/>
              <a:buChar char="n"/>
              <a:defRPr/>
            </a:pPr>
            <a:r>
              <a:rPr lang="zh-CN" altLang="zh-CN" sz="2400" b="1" dirty="0" smtClean="0">
                <a:ea typeface="宋体" panose="02010600030101010101" pitchFamily="2" charset="-122"/>
              </a:rPr>
              <a:t>确定保真度</a:t>
            </a:r>
          </a:p>
          <a:p>
            <a:pPr marL="806450" indent="-357188">
              <a:lnSpc>
                <a:spcPct val="150000"/>
              </a:lnSpc>
              <a:buSzPct val="70000"/>
              <a:buFont typeface="Wingdings" panose="05000000000000000000" pitchFamily="2" charset="2"/>
              <a:buChar char="n"/>
              <a:defRPr/>
            </a:pPr>
            <a:r>
              <a:rPr lang="zh-CN" altLang="zh-CN" sz="2400" b="1" dirty="0" smtClean="0">
                <a:ea typeface="宋体" panose="02010600030101010101" pitchFamily="2" charset="-122"/>
              </a:rPr>
              <a:t>识别利益干系人的角色</a:t>
            </a:r>
          </a:p>
          <a:p>
            <a:pPr marL="806450" indent="-357188">
              <a:lnSpc>
                <a:spcPct val="150000"/>
              </a:lnSpc>
              <a:buSzPct val="70000"/>
              <a:buFont typeface="Wingdings" panose="05000000000000000000" pitchFamily="2" charset="2"/>
              <a:buChar char="n"/>
              <a:defRPr/>
            </a:pPr>
            <a:r>
              <a:rPr lang="zh-CN" altLang="zh-CN" sz="2400" b="1" dirty="0" smtClean="0">
                <a:ea typeface="宋体" panose="02010600030101010101" pitchFamily="2" charset="-122"/>
              </a:rPr>
              <a:t>识别限制条件</a:t>
            </a:r>
          </a:p>
          <a:p>
            <a:pPr marL="449263" indent="-449263" eaLnBrk="1" hangingPunct="1">
              <a:lnSpc>
                <a:spcPct val="150000"/>
              </a:lnSpc>
              <a:buSzPct val="70000"/>
              <a:buFont typeface="Wingdings" panose="05000000000000000000" pitchFamily="2" charset="2"/>
              <a:buChar char="n"/>
              <a:defRPr/>
            </a:pPr>
            <a:endParaRPr lang="zh-CN" altLang="zh-CN" sz="2200" b="1" dirty="0" smtClean="0">
              <a:latin typeface="宋体" panose="02010600030101010101" pitchFamily="2" charset="-122"/>
              <a:ea typeface="宋体" panose="02010600030101010101" pitchFamily="2" charset="-122"/>
            </a:endParaRPr>
          </a:p>
          <a:p>
            <a:pPr marL="449263" indent="-449263" eaLnBrk="1" hangingPunct="1">
              <a:lnSpc>
                <a:spcPct val="150000"/>
              </a:lnSpc>
              <a:buSzPct val="70000"/>
              <a:buFont typeface="Wingdings" panose="05000000000000000000" pitchFamily="2" charset="2"/>
              <a:buChar char="n"/>
              <a:defRPr/>
            </a:pPr>
            <a:endParaRPr lang="zh-CN" altLang="zh-CN" sz="2200" b="1" dirty="0" smtClean="0">
              <a:latin typeface="宋体" panose="02010600030101010101" pitchFamily="2" charset="-122"/>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28625" y="142875"/>
            <a:ext cx="8686800" cy="1143000"/>
          </a:xfrm>
        </p:spPr>
        <p:txBody>
          <a:bodyPr/>
          <a:lstStyle/>
          <a:p>
            <a:pPr eaLnBrk="1" hangingPunct="1"/>
            <a:r>
              <a:rPr lang="zh-CN" altLang="zh-CN" b="1" smtClean="0">
                <a:latin typeface="宋体" panose="02010600030101010101" pitchFamily="2" charset="-122"/>
                <a:ea typeface="宋体" panose="02010600030101010101" pitchFamily="2" charset="-122"/>
              </a:rPr>
              <a:t>原型</a:t>
            </a:r>
            <a:r>
              <a:rPr lang="zh-CN" altLang="en-US" b="1" smtClean="0">
                <a:latin typeface="宋体" panose="02010600030101010101" pitchFamily="2" charset="-122"/>
                <a:ea typeface="宋体" panose="02010600030101010101" pitchFamily="2" charset="-122"/>
              </a:rPr>
              <a:t>与故事版</a:t>
            </a:r>
            <a:endParaRPr lang="zh-CN" altLang="en-US" b="1" smtClean="0">
              <a:latin typeface="黑体" panose="02010609060101010101" pitchFamily="49" charset="-122"/>
              <a:ea typeface="黑体" panose="02010609060101010101" pitchFamily="49" charset="-122"/>
            </a:endParaRPr>
          </a:p>
        </p:txBody>
      </p:sp>
      <p:sp>
        <p:nvSpPr>
          <p:cNvPr id="583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讨论：请试用低保真原型与客户代表讨论你们项目系统的原型。</a:t>
            </a:r>
            <a:endParaRPr lang="en-US" altLang="zh-CN"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endParaRPr>
          </a:p>
          <a:p>
            <a:pPr marL="457200" indent="-457200" eaLnBrk="1" hangingPunct="1">
              <a:lnSpc>
                <a:spcPct val="150000"/>
              </a:lnSpc>
              <a:buSzPct val="70000"/>
              <a:buFont typeface="Wingdings" panose="05000000000000000000" pitchFamily="2" charset="2"/>
              <a:buChar char="l"/>
              <a:defRPr/>
            </a:pPr>
            <a:r>
              <a:rPr lang="zh-CN" altLang="en-US"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rPr>
              <a:t>讨论：针对某个用户故事制作一个故事版</a:t>
            </a:r>
            <a:endParaRPr lang="zh-CN" altLang="zh-CN" b="1" dirty="0" smtClean="0">
              <a:solidFill>
                <a:srgbClr val="FF0000"/>
              </a:solidFill>
              <a:effectLst>
                <a:outerShdw blurRad="38100" dist="38100" dir="2700000" algn="tl">
                  <a:srgbClr val="000000">
                    <a:alpha val="43137"/>
                  </a:srgbClr>
                </a:outerShdw>
              </a:effectLst>
              <a:latin typeface="宋体" pitchFamily="2" charset="-122"/>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非功能性需求的类型</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en-US" sz="2000" b="1" dirty="0" smtClean="0">
                <a:latin typeface="宋体" panose="02010600030101010101" pitchFamily="2" charset="-122"/>
                <a:ea typeface="宋体" panose="02010600030101010101" pitchFamily="2" charset="-122"/>
              </a:rPr>
              <a:t>手机的</a:t>
            </a:r>
            <a:r>
              <a:rPr lang="zh-CN" altLang="zh-CN" sz="2000" b="1" dirty="0" smtClean="0">
                <a:latin typeface="宋体" panose="02010600030101010101" pitchFamily="2" charset="-122"/>
                <a:ea typeface="宋体" panose="02010600030101010101" pitchFamily="2" charset="-122"/>
              </a:rPr>
              <a:t>非</a:t>
            </a:r>
            <a:r>
              <a:rPr lang="zh-CN" altLang="zh-CN" sz="2000" b="1" dirty="0">
                <a:latin typeface="宋体" panose="02010600030101010101" pitchFamily="2" charset="-122"/>
                <a:ea typeface="宋体" panose="02010600030101010101" pitchFamily="2" charset="-122"/>
              </a:rPr>
              <a:t>功能需求有一个感性上的认识：</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A. </a:t>
            </a:r>
            <a:r>
              <a:rPr lang="zh-CN" altLang="en-US" sz="2000" b="1" dirty="0" smtClean="0">
                <a:latin typeface="宋体" panose="02010600030101010101" pitchFamily="2" charset="-122"/>
                <a:ea typeface="宋体" panose="02010600030101010101" pitchFamily="2" charset="-122"/>
              </a:rPr>
              <a:t>手机</a:t>
            </a:r>
            <a:r>
              <a:rPr lang="zh-CN" altLang="zh-CN" sz="2000" b="1" dirty="0" smtClean="0">
                <a:latin typeface="宋体" panose="02010600030101010101" pitchFamily="2" charset="-122"/>
                <a:ea typeface="宋体" panose="02010600030101010101" pitchFamily="2" charset="-122"/>
              </a:rPr>
              <a:t>应该</a:t>
            </a:r>
            <a:r>
              <a:rPr lang="zh-CN" altLang="zh-CN" sz="2000" b="1" dirty="0">
                <a:latin typeface="宋体" panose="02010600030101010101" pitchFamily="2" charset="-122"/>
                <a:ea typeface="宋体" panose="02010600030101010101" pitchFamily="2" charset="-122"/>
              </a:rPr>
              <a:t>外观漂亮，看起来简单大方（感观）</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B. </a:t>
            </a:r>
            <a:r>
              <a:rPr lang="zh-CN" altLang="en-US" sz="2000" b="1" dirty="0" smtClean="0">
                <a:latin typeface="宋体" panose="02010600030101010101" pitchFamily="2" charset="-122"/>
                <a:ea typeface="宋体" panose="02010600030101010101" pitchFamily="2" charset="-122"/>
              </a:rPr>
              <a:t>手机</a:t>
            </a:r>
            <a:r>
              <a:rPr lang="zh-CN" altLang="zh-CN" sz="2000" b="1" dirty="0" smtClean="0">
                <a:latin typeface="宋体" panose="02010600030101010101" pitchFamily="2" charset="-122"/>
                <a:ea typeface="宋体" panose="02010600030101010101" pitchFamily="2" charset="-122"/>
              </a:rPr>
              <a:t>应该让</a:t>
            </a:r>
            <a:r>
              <a:rPr lang="zh-CN" altLang="en-US" sz="2000" b="1" dirty="0" smtClean="0">
                <a:latin typeface="宋体" panose="02010600030101010101" pitchFamily="2" charset="-122"/>
                <a:ea typeface="宋体" panose="02010600030101010101" pitchFamily="2" charset="-122"/>
              </a:rPr>
              <a:t>用户</a:t>
            </a:r>
            <a:r>
              <a:rPr lang="zh-CN" altLang="zh-CN" sz="2000" b="1" dirty="0" smtClean="0">
                <a:latin typeface="宋体" panose="02010600030101010101" pitchFamily="2" charset="-122"/>
                <a:ea typeface="宋体" panose="02010600030101010101" pitchFamily="2" charset="-122"/>
              </a:rPr>
              <a:t>能够</a:t>
            </a:r>
            <a:r>
              <a:rPr lang="zh-CN" altLang="en-US" sz="2000" b="1" dirty="0" smtClean="0">
                <a:latin typeface="宋体" panose="02010600030101010101" pitchFamily="2" charset="-122"/>
                <a:ea typeface="宋体" panose="02010600030101010101" pitchFamily="2" charset="-122"/>
              </a:rPr>
              <a:t>迅速找到想使用的功能</a:t>
            </a: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易用性）</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C. </a:t>
            </a:r>
            <a:r>
              <a:rPr lang="zh-CN" altLang="en-US" sz="2000" b="1" dirty="0" smtClean="0">
                <a:latin typeface="宋体" panose="02010600030101010101" pitchFamily="2" charset="-122"/>
                <a:ea typeface="宋体" panose="02010600030101010101" pitchFamily="2" charset="-122"/>
              </a:rPr>
              <a:t>当手机充电时，可继续使用</a:t>
            </a: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操作性）</a:t>
            </a:r>
          </a:p>
          <a:p>
            <a:pPr indent="0">
              <a:lnSpc>
                <a:spcPct val="150000"/>
              </a:lnSpc>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D. </a:t>
            </a:r>
            <a:r>
              <a:rPr lang="zh-CN" altLang="en-US" sz="2000" b="1" dirty="0" smtClean="0">
                <a:latin typeface="宋体" panose="02010600030101010101" pitchFamily="2" charset="-122"/>
                <a:ea typeface="宋体" panose="02010600030101010101" pitchFamily="2" charset="-122"/>
              </a:rPr>
              <a:t>手机电池待机时间应该至少</a:t>
            </a:r>
            <a:r>
              <a:rPr lang="en-US" altLang="zh-CN" sz="2000" b="1" dirty="0" smtClean="0">
                <a:latin typeface="宋体" panose="02010600030101010101" pitchFamily="2" charset="-122"/>
                <a:ea typeface="宋体" panose="02010600030101010101" pitchFamily="2" charset="-122"/>
              </a:rPr>
              <a:t>24</a:t>
            </a:r>
            <a:r>
              <a:rPr lang="zh-CN" altLang="en-US" sz="2000" b="1" dirty="0" smtClean="0">
                <a:latin typeface="宋体" panose="02010600030101010101" pitchFamily="2" charset="-122"/>
                <a:ea typeface="宋体" panose="02010600030101010101" pitchFamily="2" charset="-122"/>
              </a:rPr>
              <a:t>小时</a:t>
            </a: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操作性）</a:t>
            </a:r>
          </a:p>
          <a:p>
            <a:pPr indent="0">
              <a:lnSpc>
                <a:spcPct val="15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E. </a:t>
            </a:r>
            <a:r>
              <a:rPr lang="zh-CN" altLang="en-US" sz="2000" b="1" dirty="0" smtClean="0">
                <a:latin typeface="宋体" panose="02010600030101010101" pitchFamily="2" charset="-122"/>
                <a:ea typeface="宋体" panose="02010600030101010101" pitchFamily="2" charset="-122"/>
              </a:rPr>
              <a:t>手机</a:t>
            </a:r>
            <a:r>
              <a:rPr lang="zh-CN" altLang="zh-CN" sz="2000" b="1" dirty="0" smtClean="0">
                <a:latin typeface="宋体" panose="02010600030101010101" pitchFamily="2" charset="-122"/>
                <a:ea typeface="宋体" panose="02010600030101010101" pitchFamily="2" charset="-122"/>
              </a:rPr>
              <a:t>没有</a:t>
            </a:r>
            <a:r>
              <a:rPr lang="zh-CN" altLang="zh-CN" sz="2000" b="1" dirty="0">
                <a:latin typeface="宋体" panose="02010600030101010101" pitchFamily="2" charset="-122"/>
                <a:ea typeface="宋体" panose="02010600030101010101" pitchFamily="2" charset="-122"/>
              </a:rPr>
              <a:t>尖锐的突出点，不会伤害到幼儿（安全性）</a:t>
            </a:r>
          </a:p>
          <a:p>
            <a:pPr indent="0">
              <a:lnSpc>
                <a:spcPct val="15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F. </a:t>
            </a:r>
            <a:r>
              <a:rPr lang="zh-CN" altLang="en-US" sz="2000" b="1" dirty="0">
                <a:latin typeface="宋体" panose="02010600030101010101" pitchFamily="2" charset="-122"/>
                <a:ea typeface="宋体" panose="02010600030101010101" pitchFamily="2" charset="-122"/>
              </a:rPr>
              <a:t>手机</a:t>
            </a:r>
            <a:r>
              <a:rPr lang="zh-CN" altLang="zh-CN" sz="2000" b="1" dirty="0" smtClean="0">
                <a:latin typeface="宋体" panose="02010600030101010101" pitchFamily="2" charset="-122"/>
                <a:ea typeface="宋体" panose="02010600030101010101" pitchFamily="2" charset="-122"/>
              </a:rPr>
              <a:t>要</a:t>
            </a:r>
            <a:r>
              <a:rPr lang="zh-CN" altLang="zh-CN" sz="2000" b="1" dirty="0">
                <a:latin typeface="宋体" panose="02010600030101010101" pitchFamily="2" charset="-122"/>
                <a:ea typeface="宋体" panose="02010600030101010101" pitchFamily="2" charset="-122"/>
              </a:rPr>
              <a:t>符合国家标准（法律法规性</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indent="0">
              <a:lnSpc>
                <a:spcPct val="150000"/>
              </a:lnSpc>
              <a:buFont typeface="Wingdings" panose="05000000000000000000" pitchFamily="2" charset="2"/>
              <a:buNone/>
              <a:defRPr/>
            </a:pPr>
            <a:r>
              <a:rPr lang="en-US" altLang="zh-CN" sz="2000" b="1" dirty="0" smtClean="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敏捷需求模型中的非功能需求</a:t>
            </a:r>
          </a:p>
        </p:txBody>
      </p:sp>
      <p:sp>
        <p:nvSpPr>
          <p:cNvPr id="8195"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200" b="1" dirty="0">
                <a:latin typeface="宋体" panose="02010600030101010101" pitchFamily="2" charset="-122"/>
                <a:ea typeface="宋体" panose="02010600030101010101" pitchFamily="2" charset="-122"/>
              </a:rPr>
              <a:t>在敏捷项目中，由于整个团队的焦点集中在未完成订单上，</a:t>
            </a:r>
            <a:r>
              <a:rPr lang="zh-CN" altLang="zh-CN" sz="2200" b="1" dirty="0">
                <a:solidFill>
                  <a:srgbClr val="FF0000"/>
                </a:solidFill>
                <a:latin typeface="宋体" panose="02010600030101010101" pitchFamily="2" charset="-122"/>
                <a:ea typeface="宋体" panose="02010600030101010101" pitchFamily="2" charset="-122"/>
              </a:rPr>
              <a:t>不会专门为非功能性需求进行建模</a:t>
            </a:r>
            <a:r>
              <a:rPr lang="zh-CN" altLang="zh-CN" sz="2200" b="1" dirty="0">
                <a:latin typeface="宋体" panose="02010600030101010101" pitchFamily="2" charset="-122"/>
                <a:ea typeface="宋体" panose="02010600030101010101" pitchFamily="2" charset="-122"/>
              </a:rPr>
              <a:t>，通常把非功能性需求作为未完成订单的</a:t>
            </a:r>
            <a:r>
              <a:rPr lang="zh-CN" altLang="zh-CN" sz="2200" b="1" dirty="0" smtClean="0">
                <a:solidFill>
                  <a:srgbClr val="FF0000"/>
                </a:solidFill>
                <a:latin typeface="宋体" panose="02010600030101010101" pitchFamily="2" charset="-122"/>
                <a:ea typeface="宋体" panose="02010600030101010101" pitchFamily="2" charset="-122"/>
              </a:rPr>
              <a:t>限制</a:t>
            </a:r>
            <a:r>
              <a:rPr lang="zh-CN" altLang="en-US" sz="2200" b="1" dirty="0" smtClean="0">
                <a:latin typeface="宋体" panose="02010600030101010101" pitchFamily="2" charset="-122"/>
                <a:ea typeface="宋体" panose="02010600030101010101" pitchFamily="2" charset="-122"/>
              </a:rPr>
              <a:t>。</a:t>
            </a:r>
            <a:endParaRPr lang="en-US" altLang="zh-CN" sz="2200" b="1" dirty="0" smtClean="0">
              <a:latin typeface="宋体" panose="02010600030101010101" pitchFamily="2" charset="-122"/>
              <a:ea typeface="宋体" panose="02010600030101010101" pitchFamily="2" charset="-122"/>
            </a:endParaRPr>
          </a:p>
          <a:p>
            <a:pPr marL="723900" indent="-273050" eaLnBrk="1" hangingPunct="1">
              <a:lnSpc>
                <a:spcPct val="150000"/>
              </a:lnSpc>
              <a:buSzPct val="70000"/>
              <a:buFont typeface="Wingdings" panose="05000000000000000000" pitchFamily="2" charset="2"/>
              <a:buChar char="ü"/>
              <a:defRPr/>
            </a:pPr>
            <a:r>
              <a:rPr lang="zh-CN" altLang="zh-CN" sz="2000" b="1" dirty="0" smtClean="0">
                <a:latin typeface="宋体" panose="02010600030101010101" pitchFamily="2" charset="-122"/>
                <a:ea typeface="宋体" panose="02010600030101010101" pitchFamily="2" charset="-122"/>
              </a:rPr>
              <a:t>例如，“可支持</a:t>
            </a:r>
            <a:r>
              <a:rPr lang="en-US" altLang="zh-CN" sz="2000" b="1" dirty="0" smtClean="0">
                <a:latin typeface="宋体" panose="02010600030101010101" pitchFamily="2" charset="-122"/>
                <a:ea typeface="宋体" panose="02010600030101010101" pitchFamily="2" charset="-122"/>
              </a:rPr>
              <a:t>300</a:t>
            </a:r>
            <a:r>
              <a:rPr lang="zh-CN" altLang="zh-CN" sz="2000" b="1" dirty="0" smtClean="0">
                <a:latin typeface="宋体" panose="02010600030101010101" pitchFamily="2" charset="-122"/>
                <a:ea typeface="宋体" panose="02010600030101010101" pitchFamily="2" charset="-122"/>
              </a:rPr>
              <a:t>个用户同时在线”这项非功能性需求可能应用于</a:t>
            </a:r>
            <a:r>
              <a:rPr lang="en-US" altLang="zh-CN" sz="2000" b="1" dirty="0" smtClean="0">
                <a:latin typeface="宋体" panose="02010600030101010101" pitchFamily="2" charset="-122"/>
                <a:ea typeface="宋体" panose="02010600030101010101" pitchFamily="2" charset="-122"/>
              </a:rPr>
              <a:t>0</a:t>
            </a:r>
            <a:r>
              <a:rPr lang="zh-CN" altLang="zh-CN" sz="2000" b="1" dirty="0" smtClean="0">
                <a:latin typeface="宋体" panose="02010600030101010101" pitchFamily="2" charset="-122"/>
                <a:ea typeface="宋体" panose="02010600030101010101" pitchFamily="2" charset="-122"/>
              </a:rPr>
              <a:t>或多条未完成订单项。</a:t>
            </a:r>
            <a:endParaRPr lang="en-US" altLang="zh-CN" sz="2000" b="1" dirty="0" smtClean="0">
              <a:latin typeface="宋体" panose="02010600030101010101" pitchFamily="2" charset="-122"/>
              <a:ea typeface="宋体" panose="02010600030101010101" pitchFamily="2" charset="-122"/>
            </a:endParaRPr>
          </a:p>
        </p:txBody>
      </p:sp>
      <p:pic>
        <p:nvPicPr>
          <p:cNvPr id="922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 y="4581525"/>
            <a:ext cx="53006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21288" y="3322638"/>
            <a:ext cx="3959225"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9220"/>
                                        </p:tgtEl>
                                        <p:attrNameLst>
                                          <p:attrName>style.visibility</p:attrName>
                                        </p:attrNameLst>
                                      </p:cBhvr>
                                      <p:to>
                                        <p:strVal val="visible"/>
                                      </p:to>
                                    </p:set>
                                    <p:anim calcmode="lin" valueType="num">
                                      <p:cBhvr additive="base">
                                        <p:cTn id="7" dur="500" fill="hold"/>
                                        <p:tgtEl>
                                          <p:spTgt spid="9220"/>
                                        </p:tgtEl>
                                        <p:attrNameLst>
                                          <p:attrName>ppt_x</p:attrName>
                                        </p:attrNameLst>
                                      </p:cBhvr>
                                      <p:tavLst>
                                        <p:tav tm="0">
                                          <p:val>
                                            <p:strVal val="#ppt_x"/>
                                          </p:val>
                                        </p:tav>
                                        <p:tav tm="100000">
                                          <p:val>
                                            <p:strVal val="#ppt_x"/>
                                          </p:val>
                                        </p:tav>
                                      </p:tavLst>
                                    </p:anim>
                                    <p:anim calcmode="lin" valueType="num">
                                      <p:cBhvr additive="base">
                                        <p:cTn id="8" dur="500" fill="hold"/>
                                        <p:tgtEl>
                                          <p:spTgt spid="9220"/>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9221"/>
                                        </p:tgtEl>
                                        <p:attrNameLst>
                                          <p:attrName>style.visibility</p:attrName>
                                        </p:attrNameLst>
                                      </p:cBhvr>
                                      <p:to>
                                        <p:strVal val="visible"/>
                                      </p:to>
                                    </p:set>
                                    <p:anim calcmode="lin" valueType="num">
                                      <p:cBhvr additive="base">
                                        <p:cTn id="12" dur="500" fill="hold"/>
                                        <p:tgtEl>
                                          <p:spTgt spid="9221"/>
                                        </p:tgtEl>
                                        <p:attrNameLst>
                                          <p:attrName>ppt_x</p:attrName>
                                        </p:attrNameLst>
                                      </p:cBhvr>
                                      <p:tavLst>
                                        <p:tav tm="0">
                                          <p:val>
                                            <p:strVal val="#ppt_x"/>
                                          </p:val>
                                        </p:tav>
                                        <p:tav tm="100000">
                                          <p:val>
                                            <p:strVal val="#ppt_x"/>
                                          </p:val>
                                        </p:tav>
                                      </p:tavLst>
                                    </p:anim>
                                    <p:anim calcmode="lin" valueType="num">
                                      <p:cBhvr additive="base">
                                        <p:cTn id="13"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28625" y="142875"/>
            <a:ext cx="8686800" cy="1143000"/>
          </a:xfrm>
        </p:spPr>
        <p:txBody>
          <a:bodyPr/>
          <a:lstStyle/>
          <a:p>
            <a:pPr eaLnBrk="1" hangingPunct="1"/>
            <a:r>
              <a:rPr lang="zh-CN" altLang="en-US" smtClean="0">
                <a:latin typeface="黑体" panose="02010609060101010101" pitchFamily="49" charset="-122"/>
                <a:ea typeface="黑体" panose="02010609060101010101" pitchFamily="49" charset="-122"/>
              </a:rPr>
              <a:t>易用性</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4645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a:latin typeface="宋体" panose="02010600030101010101" pitchFamily="2" charset="-122"/>
                <a:ea typeface="宋体" panose="02010600030101010101" pitchFamily="2" charset="-122"/>
              </a:rPr>
              <a:t>易用性是</a:t>
            </a:r>
            <a:r>
              <a:rPr lang="zh-CN" altLang="zh-CN" sz="2000" b="1" dirty="0" smtClean="0">
                <a:latin typeface="宋体" panose="02010600030101010101" pitchFamily="2" charset="-122"/>
                <a:ea typeface="宋体" panose="02010600030101010101" pitchFamily="2" charset="-122"/>
              </a:rPr>
              <a:t>指软件</a:t>
            </a:r>
            <a:r>
              <a:rPr lang="zh-CN" altLang="zh-CN" sz="2000" b="1" dirty="0">
                <a:latin typeface="宋体" panose="02010600030101010101" pitchFamily="2" charset="-122"/>
                <a:ea typeface="宋体" panose="02010600030101010101" pitchFamily="2" charset="-122"/>
              </a:rPr>
              <a:t>被理解、学习、使用和吸引用户的能力。</a:t>
            </a:r>
            <a:endParaRPr lang="en-US" altLang="zh-CN" sz="2000" b="1" dirty="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易</a:t>
            </a:r>
            <a:r>
              <a:rPr lang="zh-CN" altLang="zh-CN" sz="2000" b="1" dirty="0">
                <a:latin typeface="宋体" panose="02010600030101010101" pitchFamily="2" charset="-122"/>
                <a:ea typeface="宋体" panose="02010600030101010101" pitchFamily="2" charset="-122"/>
              </a:rPr>
              <a:t>用性的三</a:t>
            </a:r>
            <a:r>
              <a:rPr lang="zh-CN" altLang="zh-CN" sz="2000" b="1" dirty="0" smtClean="0">
                <a:latin typeface="宋体" panose="02010600030101010101" pitchFamily="2" charset="-122"/>
                <a:ea typeface="宋体" panose="02010600030101010101" pitchFamily="2" charset="-122"/>
              </a:rPr>
              <a:t>原则</a:t>
            </a:r>
            <a:r>
              <a:rPr lang="zh-CN" altLang="en-US"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易见</a:t>
            </a:r>
            <a:r>
              <a:rPr lang="zh-CN" altLang="en-US" sz="2000" b="1" dirty="0" smtClean="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就是</a:t>
            </a:r>
            <a:r>
              <a:rPr lang="zh-CN" altLang="zh-CN" sz="2000" b="1" dirty="0">
                <a:latin typeface="宋体" panose="02010600030101010101" pitchFamily="2" charset="-122"/>
                <a:ea typeface="宋体" panose="02010600030101010101" pitchFamily="2" charset="-122"/>
              </a:rPr>
              <a:t>各种功能操作不要藏得太深，用户很容易找到他们期望进行的各种</a:t>
            </a:r>
            <a:r>
              <a:rPr lang="zh-CN" altLang="zh-CN" sz="2000" b="1" dirty="0" smtClean="0">
                <a:latin typeface="宋体" panose="02010600030101010101" pitchFamily="2" charset="-122"/>
                <a:ea typeface="宋体" panose="02010600030101010101" pitchFamily="2" charset="-122"/>
              </a:rPr>
              <a:t>操作</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易学</a:t>
            </a:r>
            <a:r>
              <a:rPr lang="zh-CN" altLang="en-US" sz="2000" b="1" dirty="0">
                <a:latin typeface="宋体" panose="02010600030101010101" pitchFamily="2" charset="-122"/>
                <a:ea typeface="宋体" panose="02010600030101010101" pitchFamily="2" charset="-122"/>
              </a:rPr>
              <a:t>：</a:t>
            </a:r>
            <a:r>
              <a:rPr lang="zh-CN" altLang="zh-CN" sz="2000" b="1" dirty="0" smtClean="0">
                <a:latin typeface="宋体" panose="02010600030101010101" pitchFamily="2" charset="-122"/>
                <a:ea typeface="宋体" panose="02010600030101010101" pitchFamily="2" charset="-122"/>
              </a:rPr>
              <a:t>是指通过</a:t>
            </a:r>
            <a:r>
              <a:rPr lang="zh-CN" altLang="zh-CN" sz="2000" b="1" dirty="0">
                <a:latin typeface="宋体" panose="02010600030101010101" pitchFamily="2" charset="-122"/>
                <a:ea typeface="宋体" panose="02010600030101010101" pitchFamily="2" charset="-122"/>
              </a:rPr>
              <a:t>在线帮助，导航，向导</a:t>
            </a:r>
            <a:r>
              <a:rPr lang="zh-CN" altLang="zh-CN" sz="2000" b="1" dirty="0" smtClean="0">
                <a:latin typeface="宋体" panose="02010600030101010101" pitchFamily="2" charset="-122"/>
                <a:ea typeface="宋体" panose="02010600030101010101" pitchFamily="2" charset="-122"/>
              </a:rPr>
              <a:t>等方式</a:t>
            </a:r>
            <a:r>
              <a:rPr lang="zh-CN" altLang="zh-CN" sz="2000" b="1" dirty="0">
                <a:latin typeface="宋体" panose="02010600030101010101" pitchFamily="2" charset="-122"/>
                <a:ea typeface="宋体" panose="02010600030101010101" pitchFamily="2" charset="-122"/>
              </a:rPr>
              <a:t>保证软件是可</a:t>
            </a:r>
            <a:r>
              <a:rPr lang="zh-CN" altLang="zh-CN" sz="2000" b="1" dirty="0" smtClean="0">
                <a:latin typeface="宋体" panose="02010600030101010101" pitchFamily="2" charset="-122"/>
                <a:ea typeface="宋体" panose="02010600030101010101" pitchFamily="2" charset="-122"/>
              </a:rPr>
              <a:t>自学的</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易操作</a:t>
            </a: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熟练使用软件后应该可以更快的进行各项</a:t>
            </a:r>
            <a:r>
              <a:rPr lang="zh-CN" altLang="zh-CN" sz="2000" b="1" dirty="0" smtClean="0">
                <a:latin typeface="宋体" panose="02010600030101010101" pitchFamily="2" charset="-122"/>
                <a:ea typeface="宋体" panose="02010600030101010101" pitchFamily="2" charset="-122"/>
              </a:rPr>
              <a:t>操作</a:t>
            </a:r>
            <a:r>
              <a:rPr lang="zh-CN" altLang="en-US"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以用户为中心进行设计，需要细分</a:t>
            </a:r>
            <a:r>
              <a:rPr lang="zh-CN" altLang="zh-CN" sz="2000" b="1" dirty="0" smtClean="0">
                <a:solidFill>
                  <a:srgbClr val="FF0000"/>
                </a:solidFill>
                <a:latin typeface="宋体" panose="02010600030101010101" pitchFamily="2" charset="-122"/>
                <a:ea typeface="宋体" panose="02010600030101010101" pitchFamily="2" charset="-122"/>
              </a:rPr>
              <a:t>场景</a:t>
            </a:r>
            <a:r>
              <a:rPr lang="zh-CN" altLang="zh-CN" sz="2000" b="1" dirty="0" smtClean="0">
                <a:latin typeface="宋体" panose="02010600030101010101" pitchFamily="2" charset="-122"/>
                <a:ea typeface="宋体" panose="02010600030101010101" pitchFamily="2" charset="-122"/>
              </a:rPr>
              <a:t>和用户</a:t>
            </a:r>
            <a:endParaRPr lang="en-US" altLang="zh-CN" sz="2000" b="1" dirty="0" smtClean="0">
              <a:latin typeface="宋体" panose="02010600030101010101" pitchFamily="2" charset="-122"/>
              <a:ea typeface="宋体" panose="02010600030101010101" pitchFamily="2" charset="-122"/>
            </a:endParaRPr>
          </a:p>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还</a:t>
            </a:r>
            <a:r>
              <a:rPr lang="zh-CN" altLang="zh-CN" sz="2000" b="1" dirty="0">
                <a:latin typeface="宋体" panose="02010600030101010101" pitchFamily="2" charset="-122"/>
                <a:ea typeface="宋体" panose="02010600030101010101" pitchFamily="2" charset="-122"/>
              </a:rPr>
              <a:t>涉及到美工和</a:t>
            </a:r>
            <a:r>
              <a:rPr lang="en-US" altLang="zh-CN" sz="2000" b="1" dirty="0">
                <a:latin typeface="宋体" panose="02010600030101010101" pitchFamily="2" charset="-122"/>
                <a:ea typeface="宋体" panose="02010600030101010101" pitchFamily="2" charset="-122"/>
              </a:rPr>
              <a:t>UI</a:t>
            </a:r>
            <a:r>
              <a:rPr lang="zh-CN" altLang="zh-CN" sz="2000" b="1" dirty="0">
                <a:latin typeface="宋体" panose="02010600030101010101" pitchFamily="2" charset="-122"/>
                <a:ea typeface="宋体" panose="02010600030101010101" pitchFamily="2" charset="-122"/>
              </a:rPr>
              <a:t>界面，人机工程，交互式设计，心理学，用户行为模式等多方面的</a:t>
            </a:r>
            <a:r>
              <a:rPr lang="zh-CN" altLang="zh-CN" sz="2000" b="1" dirty="0" smtClean="0">
                <a:latin typeface="宋体" panose="02010600030101010101" pitchFamily="2" charset="-122"/>
                <a:ea typeface="宋体" panose="02010600030101010101" pitchFamily="2" charset="-122"/>
              </a:rPr>
              <a:t>知识</a:t>
            </a:r>
            <a:endParaRPr lang="en-US" altLang="zh-CN" sz="20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animEffect transition="in" filter="fade">
                                      <p:cBhvr>
                                        <p:cTn id="11" dur="500"/>
                                        <p:tgtEl>
                                          <p:spTgt spid="7171">
                                            <p:txEl>
                                              <p:pRg st="1" end="1"/>
                                            </p:txEl>
                                          </p:spTgt>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fade">
                                      <p:cBhvr>
                                        <p:cTn id="15" dur="500"/>
                                        <p:tgtEl>
                                          <p:spTgt spid="7171">
                                            <p:txEl>
                                              <p:pRg st="2" end="2"/>
                                            </p:txEl>
                                          </p:spTgt>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animEffect transition="in" filter="fade">
                                      <p:cBhvr>
                                        <p:cTn id="19" dur="500"/>
                                        <p:tgtEl>
                                          <p:spTgt spid="7171">
                                            <p:txEl>
                                              <p:pRg st="3" end="3"/>
                                            </p:txEl>
                                          </p:spTgt>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fade">
                                      <p:cBhvr>
                                        <p:cTn id="23" dur="500"/>
                                        <p:tgtEl>
                                          <p:spTgt spid="71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fade">
                                      <p:cBhvr>
                                        <p:cTn id="28" dur="500"/>
                                        <p:tgtEl>
                                          <p:spTgt spid="7171">
                                            <p:txEl>
                                              <p:pRg st="5" end="5"/>
                                            </p:txEl>
                                          </p:spTgt>
                                        </p:tgtEl>
                                      </p:cBhvr>
                                    </p:animEffect>
                                  </p:childTnLst>
                                </p:cTn>
                              </p:par>
                            </p:childTnLst>
                          </p:cTn>
                        </p:par>
                        <p:par>
                          <p:cTn id="29" fill="hold" nodeType="afterGroup">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7171">
                                            <p:txEl>
                                              <p:pRg st="6" end="6"/>
                                            </p:txEl>
                                          </p:spTgt>
                                        </p:tgtEl>
                                        <p:attrNameLst>
                                          <p:attrName>style.visibility</p:attrName>
                                        </p:attrNameLst>
                                      </p:cBhvr>
                                      <p:to>
                                        <p:strVal val="visible"/>
                                      </p:to>
                                    </p:set>
                                    <p:animEffect transition="in" filter="fade">
                                      <p:cBhvr>
                                        <p:cTn id="32"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8625" y="142875"/>
            <a:ext cx="8686800" cy="1143000"/>
          </a:xfrm>
        </p:spPr>
        <p:txBody>
          <a:bodyPr/>
          <a:lstStyle/>
          <a:p>
            <a:pPr eaLnBrk="1" hangingPunct="1"/>
            <a:r>
              <a:rPr lang="zh-CN" altLang="zh-CN" smtClean="0">
                <a:latin typeface="黑体" panose="02010609060101010101" pitchFamily="49" charset="-122"/>
                <a:ea typeface="黑体" panose="02010609060101010101" pitchFamily="49" charset="-122"/>
              </a:rPr>
              <a:t>可靠性</a:t>
            </a:r>
            <a:endParaRPr lang="zh-CN" altLang="en-US" b="1" smtClean="0">
              <a:latin typeface="黑体" panose="02010609060101010101" pitchFamily="49" charset="-122"/>
              <a:ea typeface="黑体" panose="02010609060101010101" pitchFamily="49" charset="-122"/>
            </a:endParaRPr>
          </a:p>
        </p:txBody>
      </p:sp>
      <p:sp>
        <p:nvSpPr>
          <p:cNvPr id="7171" name="内容占位符 2"/>
          <p:cNvSpPr>
            <a:spLocks noGrp="1"/>
          </p:cNvSpPr>
          <p:nvPr>
            <p:ph idx="1"/>
          </p:nvPr>
        </p:nvSpPr>
        <p:spPr>
          <a:xfrm>
            <a:off x="428625" y="1214438"/>
            <a:ext cx="8286750" cy="5286375"/>
          </a:xfrm>
        </p:spPr>
        <p:txBody>
          <a:bodyPr/>
          <a:lstStyle/>
          <a:p>
            <a:pPr marL="457200" indent="-457200" eaLnBrk="1" hangingPunct="1">
              <a:lnSpc>
                <a:spcPct val="150000"/>
              </a:lnSpc>
              <a:buSzPct val="70000"/>
              <a:buFont typeface="Wingdings" panose="05000000000000000000" pitchFamily="2" charset="2"/>
              <a:buChar char="l"/>
              <a:defRPr/>
            </a:pPr>
            <a:r>
              <a:rPr lang="zh-CN" altLang="zh-CN" sz="2000" b="1" dirty="0" smtClean="0">
                <a:latin typeface="宋体" panose="02010600030101010101" pitchFamily="2" charset="-122"/>
                <a:ea typeface="宋体" panose="02010600030101010101" pitchFamily="2" charset="-122"/>
              </a:rPr>
              <a:t>可靠性</a:t>
            </a:r>
            <a:r>
              <a:rPr lang="zh-CN" altLang="zh-CN" sz="2000" b="1" dirty="0">
                <a:latin typeface="宋体" panose="02010600030101010101" pitchFamily="2" charset="-122"/>
                <a:ea typeface="宋体" panose="02010600030101010101" pitchFamily="2" charset="-122"/>
              </a:rPr>
              <a:t>是指与在规定的一段时间和条件下软件维持其性能</a:t>
            </a:r>
            <a:r>
              <a:rPr lang="zh-CN" altLang="zh-CN" sz="2000" b="1" dirty="0" smtClean="0">
                <a:latin typeface="宋体" panose="02010600030101010101" pitchFamily="2" charset="-122"/>
                <a:ea typeface="宋体" panose="02010600030101010101" pitchFamily="2" charset="-122"/>
              </a:rPr>
              <a:t>水平的</a:t>
            </a:r>
            <a:r>
              <a:rPr lang="zh-CN" altLang="zh-CN" sz="2000" b="1" dirty="0">
                <a:latin typeface="宋体" panose="02010600030101010101" pitchFamily="2" charset="-122"/>
                <a:ea typeface="宋体" panose="02010600030101010101" pitchFamily="2" charset="-122"/>
              </a:rPr>
              <a:t>一组</a:t>
            </a:r>
            <a:r>
              <a:rPr lang="zh-CN" altLang="zh-CN" sz="2000" b="1" dirty="0" smtClean="0">
                <a:latin typeface="宋体" panose="02010600030101010101" pitchFamily="2" charset="-122"/>
                <a:ea typeface="宋体" panose="02010600030101010101" pitchFamily="2" charset="-122"/>
              </a:rPr>
              <a:t>属性：</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smtClean="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可用性</a:t>
            </a:r>
            <a:r>
              <a:rPr lang="zh-CN" altLang="zh-CN" sz="2000" b="1" dirty="0">
                <a:latin typeface="宋体" panose="02010600030101010101" pitchFamily="2" charset="-122"/>
                <a:ea typeface="宋体" panose="02010600030101010101" pitchFamily="2" charset="-122"/>
              </a:rPr>
              <a:t>：在要求的外部资源得到保证的前提下，产品在规定的条件下、规定的时刻或时间区间内处于可执行规定功能状态的</a:t>
            </a:r>
            <a:r>
              <a:rPr lang="zh-CN" altLang="zh-CN" sz="2000" b="1" dirty="0" smtClean="0">
                <a:latin typeface="宋体" panose="02010600030101010101" pitchFamily="2" charset="-122"/>
                <a:ea typeface="宋体" panose="02010600030101010101" pitchFamily="2" charset="-122"/>
              </a:rPr>
              <a:t>能力。</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平均无故障时间</a:t>
            </a:r>
            <a:r>
              <a:rPr lang="en-US"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是指平均</a:t>
            </a:r>
            <a:r>
              <a:rPr lang="zh-CN" altLang="zh-CN" sz="2000" b="1" dirty="0" smtClean="0">
                <a:latin typeface="宋体" panose="02010600030101010101" pitchFamily="2" charset="-122"/>
                <a:ea typeface="宋体" panose="02010600030101010101" pitchFamily="2" charset="-122"/>
              </a:rPr>
              <a:t>能够运行</a:t>
            </a:r>
            <a:r>
              <a:rPr lang="zh-CN" altLang="zh-CN" sz="2000" b="1" dirty="0">
                <a:latin typeface="宋体" panose="02010600030101010101" pitchFamily="2" charset="-122"/>
                <a:ea typeface="宋体" panose="02010600030101010101" pitchFamily="2" charset="-122"/>
              </a:rPr>
              <a:t>多长</a:t>
            </a:r>
            <a:r>
              <a:rPr lang="zh-CN" altLang="zh-CN" sz="2000" b="1" dirty="0" smtClean="0">
                <a:latin typeface="宋体" panose="02010600030101010101" pitchFamily="2" charset="-122"/>
                <a:ea typeface="宋体" panose="02010600030101010101" pitchFamily="2" charset="-122"/>
              </a:rPr>
              <a:t>时间才</a:t>
            </a:r>
            <a:r>
              <a:rPr lang="zh-CN" altLang="zh-CN" sz="2000" b="1" dirty="0">
                <a:latin typeface="宋体" panose="02010600030101010101" pitchFamily="2" charset="-122"/>
                <a:ea typeface="宋体" panose="02010600030101010101" pitchFamily="2" charset="-122"/>
              </a:rPr>
              <a:t>发生一次故障</a:t>
            </a:r>
            <a:r>
              <a:rPr lang="zh-CN" altLang="zh-CN" sz="2000" b="1" dirty="0" smtClean="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平均修复时间</a:t>
            </a:r>
            <a:r>
              <a:rPr lang="zh-CN" altLang="zh-CN" sz="2000" b="1" dirty="0" smtClean="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描述产品由故障状态转为工作状态时修复时间的平均值</a:t>
            </a:r>
            <a:r>
              <a:rPr lang="zh-CN" altLang="zh-CN" sz="2000" b="1" dirty="0" smtClean="0">
                <a:latin typeface="宋体" panose="02010600030101010101" pitchFamily="2" charset="-122"/>
                <a:ea typeface="宋体" panose="02010600030101010101" pitchFamily="2" charset="-122"/>
              </a:rPr>
              <a:t>。</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缺陷</a:t>
            </a:r>
            <a:r>
              <a:rPr lang="zh-CN" altLang="zh-CN" sz="2000" b="1" dirty="0" smtClean="0">
                <a:latin typeface="宋体" panose="02010600030101010101" pitchFamily="2" charset="-122"/>
                <a:ea typeface="宋体" panose="02010600030101010101" pitchFamily="2" charset="-122"/>
              </a:rPr>
              <a:t>：缺陷会降低</a:t>
            </a:r>
            <a:r>
              <a:rPr lang="zh-CN" altLang="zh-CN" sz="2000" b="1" dirty="0">
                <a:latin typeface="宋体" panose="02010600030101010101" pitchFamily="2" charset="-122"/>
                <a:ea typeface="宋体" panose="02010600030101010101" pitchFamily="2" charset="-122"/>
              </a:rPr>
              <a:t>系统的可用性和用户的满意</a:t>
            </a:r>
            <a:r>
              <a:rPr lang="zh-CN" altLang="zh-CN" sz="2000" b="1" dirty="0" smtClean="0">
                <a:latin typeface="宋体" panose="02010600030101010101" pitchFamily="2" charset="-122"/>
                <a:ea typeface="宋体" panose="02010600030101010101" pitchFamily="2" charset="-122"/>
              </a:rPr>
              <a:t>度。</a:t>
            </a:r>
            <a:endParaRPr lang="en-US" altLang="zh-CN" sz="2000" b="1" dirty="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安全性</a:t>
            </a:r>
            <a:r>
              <a:rPr lang="zh-CN" altLang="zh-CN" sz="2000" b="1" dirty="0" smtClean="0">
                <a:latin typeface="宋体" panose="02010600030101010101" pitchFamily="2" charset="-122"/>
                <a:ea typeface="宋体" panose="02010600030101010101" pitchFamily="2" charset="-122"/>
              </a:rPr>
              <a:t>：例如</a:t>
            </a:r>
            <a:r>
              <a:rPr lang="zh-CN" altLang="zh-CN" sz="2000" b="1" dirty="0">
                <a:latin typeface="宋体" panose="02010600030101010101" pitchFamily="2" charset="-122"/>
                <a:ea typeface="宋体" panose="02010600030101010101" pitchFamily="2" charset="-122"/>
              </a:rPr>
              <a:t>，要求安全级别较高的</a:t>
            </a:r>
            <a:r>
              <a:rPr lang="zh-CN" altLang="zh-CN" sz="2000" b="1" dirty="0" smtClean="0">
                <a:latin typeface="宋体" panose="02010600030101010101" pitchFamily="2" charset="-122"/>
                <a:ea typeface="宋体" panose="02010600030101010101" pitchFamily="2" charset="-122"/>
              </a:rPr>
              <a:t>密码</a:t>
            </a:r>
            <a:endParaRPr lang="en-US" altLang="zh-CN" sz="2000" b="1" dirty="0" smtClean="0">
              <a:latin typeface="宋体" panose="02010600030101010101" pitchFamily="2" charset="-122"/>
              <a:ea typeface="宋体" panose="02010600030101010101" pitchFamily="2" charset="-122"/>
            </a:endParaRPr>
          </a:p>
          <a:p>
            <a:pPr marL="804863" indent="-354013" eaLnBrk="1" hangingPunct="1">
              <a:lnSpc>
                <a:spcPct val="150000"/>
              </a:lnSpc>
              <a:buSzPct val="70000"/>
              <a:buFont typeface="Wingdings" panose="05000000000000000000" pitchFamily="2" charset="2"/>
              <a:buChar char="n"/>
              <a:defRPr/>
            </a:pPr>
            <a:r>
              <a:rPr lang="zh-CN" altLang="zh-CN" sz="2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容错性</a:t>
            </a:r>
            <a:r>
              <a:rPr lang="zh-CN" altLang="zh-CN" sz="2000" b="1" dirty="0" smtClean="0">
                <a:latin typeface="宋体" panose="02010600030101010101" pitchFamily="2" charset="-122"/>
                <a:ea typeface="宋体" panose="02010600030101010101" pitchFamily="2" charset="-122"/>
              </a:rPr>
              <a:t>：当</a:t>
            </a:r>
            <a:r>
              <a:rPr lang="zh-CN" altLang="zh-CN" sz="2000" b="1" dirty="0">
                <a:latin typeface="宋体" panose="02010600030101010101" pitchFamily="2" charset="-122"/>
                <a:ea typeface="宋体" panose="02010600030101010101" pitchFamily="2" charset="-122"/>
              </a:rPr>
              <a:t>错误发生时，软件会给出适当的提示或处理。</a:t>
            </a:r>
          </a:p>
          <a:p>
            <a:pPr marL="804863" indent="-354013" eaLnBrk="1" hangingPunct="1">
              <a:lnSpc>
                <a:spcPct val="150000"/>
              </a:lnSpc>
              <a:buSzPct val="70000"/>
              <a:buFont typeface="Wingdings" panose="05000000000000000000" pitchFamily="2" charset="2"/>
              <a:buChar char="n"/>
              <a:defRPr/>
            </a:pPr>
            <a:endParaRPr lang="en-US" altLang="zh-CN" sz="2000" b="1"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171">
                                            <p:txEl>
                                              <p:pRg st="2" end="2"/>
                                            </p:txEl>
                                          </p:spTgt>
                                        </p:tgtEl>
                                        <p:attrNameLst>
                                          <p:attrName>style.visibility</p:attrName>
                                        </p:attrNameLst>
                                      </p:cBhvr>
                                      <p:to>
                                        <p:strVal val="visible"/>
                                      </p:to>
                                    </p:set>
                                    <p:animEffect transition="in" filter="fade">
                                      <p:cBhvr>
                                        <p:cTn id="16" dur="500"/>
                                        <p:tgtEl>
                                          <p:spTgt spid="7171">
                                            <p:txEl>
                                              <p:pRg st="2" end="2"/>
                                            </p:txEl>
                                          </p:spTgt>
                                        </p:tgtEl>
                                      </p:cBhvr>
                                    </p:animEffect>
                                  </p:childTnLst>
                                </p:cTn>
                              </p:par>
                            </p:childTnLst>
                          </p:cTn>
                        </p:par>
                        <p:par>
                          <p:cTn id="17" fill="hold" nodeType="afterGroup">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fade">
                                      <p:cBhvr>
                                        <p:cTn id="20" dur="500"/>
                                        <p:tgtEl>
                                          <p:spTgt spid="7171">
                                            <p:txEl>
                                              <p:pRg st="3" end="3"/>
                                            </p:txEl>
                                          </p:spTgt>
                                        </p:tgtEl>
                                      </p:cBhvr>
                                    </p:animEffect>
                                  </p:childTnLst>
                                </p:cTn>
                              </p:par>
                            </p:childTnLst>
                          </p:cTn>
                        </p:par>
                        <p:par>
                          <p:cTn id="21" fill="hold" nodeType="afterGroup">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7171">
                                            <p:txEl>
                                              <p:pRg st="4" end="4"/>
                                            </p:txEl>
                                          </p:spTgt>
                                        </p:tgtEl>
                                        <p:attrNameLst>
                                          <p:attrName>style.visibility</p:attrName>
                                        </p:attrNameLst>
                                      </p:cBhvr>
                                      <p:to>
                                        <p:strVal val="visible"/>
                                      </p:to>
                                    </p:set>
                                    <p:animEffect transition="in" filter="fade">
                                      <p:cBhvr>
                                        <p:cTn id="24" dur="500"/>
                                        <p:tgtEl>
                                          <p:spTgt spid="7171">
                                            <p:txEl>
                                              <p:pRg st="4" end="4"/>
                                            </p:txEl>
                                          </p:spTgt>
                                        </p:tgtEl>
                                      </p:cBhvr>
                                    </p:animEffect>
                                  </p:childTnLst>
                                </p:cTn>
                              </p:par>
                            </p:childTnLst>
                          </p:cTn>
                        </p:par>
                        <p:par>
                          <p:cTn id="25" fill="hold" nodeType="afterGroup">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fade">
                                      <p:cBhvr>
                                        <p:cTn id="28" dur="500"/>
                                        <p:tgtEl>
                                          <p:spTgt spid="7171">
                                            <p:txEl>
                                              <p:pRg st="5" end="5"/>
                                            </p:txEl>
                                          </p:spTgt>
                                        </p:tgtEl>
                                      </p:cBhvr>
                                    </p:animEffect>
                                  </p:childTnLst>
                                </p:cTn>
                              </p:par>
                            </p:childTnLst>
                          </p:cTn>
                        </p:par>
                        <p:par>
                          <p:cTn id="29" fill="hold" nodeType="afterGroup">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7171">
                                            <p:txEl>
                                              <p:pRg st="6" end="6"/>
                                            </p:txEl>
                                          </p:spTgt>
                                        </p:tgtEl>
                                        <p:attrNameLst>
                                          <p:attrName>style.visibility</p:attrName>
                                        </p:attrNameLst>
                                      </p:cBhvr>
                                      <p:to>
                                        <p:strVal val="visible"/>
                                      </p:to>
                                    </p:set>
                                    <p:animEffect transition="in" filter="fade">
                                      <p:cBhvr>
                                        <p:cTn id="32"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theme/theme1.xml><?xml version="1.0" encoding="utf-8"?>
<a:theme xmlns:a="http://schemas.openxmlformats.org/drawingml/2006/main" name="CHS Template">
  <a:themeElements>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默认设计模板">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默认设计模板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默认设计模板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默认设计模板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CHS Template</Template>
  <TotalTime>6125</TotalTime>
  <Words>4847</Words>
  <Application>Microsoft Office PowerPoint</Application>
  <PresentationFormat>全屏显示(4:3)</PresentationFormat>
  <Paragraphs>280</Paragraphs>
  <Slides>51</Slides>
  <Notes>2</Notes>
  <HiddenSlides>1</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9" baseType="lpstr">
      <vt:lpstr>黑体</vt:lpstr>
      <vt:lpstr>华文行楷</vt:lpstr>
      <vt:lpstr>宋体</vt:lpstr>
      <vt:lpstr>Calibri</vt:lpstr>
      <vt:lpstr>Times New Roman</vt:lpstr>
      <vt:lpstr>Wingdings</vt:lpstr>
      <vt:lpstr>CHS Template</vt:lpstr>
      <vt:lpstr>BMP 图像</vt:lpstr>
      <vt:lpstr>第7章 非功能性需求 </vt:lpstr>
      <vt:lpstr>什么是非功能需求</vt:lpstr>
      <vt:lpstr>什么是非功能需求</vt:lpstr>
      <vt:lpstr>非功能性需求的类型</vt:lpstr>
      <vt:lpstr>非功能性需求的类型</vt:lpstr>
      <vt:lpstr>非功能性需求的类型</vt:lpstr>
      <vt:lpstr>敏捷需求模型中的非功能需求</vt:lpstr>
      <vt:lpstr>易用性</vt:lpstr>
      <vt:lpstr>可靠性</vt:lpstr>
      <vt:lpstr>可靠性</vt:lpstr>
      <vt:lpstr>性能</vt:lpstr>
      <vt:lpstr>性能</vt:lpstr>
      <vt:lpstr>可维护性</vt:lpstr>
      <vt:lpstr>可维护性的评价维度</vt:lpstr>
      <vt:lpstr>观感需求</vt:lpstr>
      <vt:lpstr>观感需求</vt:lpstr>
      <vt:lpstr>观感需求</vt:lpstr>
      <vt:lpstr>环境及操作需求</vt:lpstr>
      <vt:lpstr>安全性需求</vt:lpstr>
      <vt:lpstr>设计限制</vt:lpstr>
      <vt:lpstr>非功能性需求的描述</vt:lpstr>
      <vt:lpstr>非功能性需求的描述</vt:lpstr>
      <vt:lpstr>非功能性需求的描述</vt:lpstr>
      <vt:lpstr>非功能性需求的测试</vt:lpstr>
      <vt:lpstr>非功能性需求附加说明模板</vt:lpstr>
      <vt:lpstr>非功能性需求附加说明模板</vt:lpstr>
      <vt:lpstr>非功能性需求附加说明模板</vt:lpstr>
      <vt:lpstr>非功能性需求</vt:lpstr>
      <vt:lpstr>第8章 制作需求原型 </vt:lpstr>
      <vt:lpstr>前言</vt:lpstr>
      <vt:lpstr>建立原型的主要目的</vt:lpstr>
      <vt:lpstr>原型类型</vt:lpstr>
      <vt:lpstr>低保真原型</vt:lpstr>
      <vt:lpstr>低保真原型</vt:lpstr>
      <vt:lpstr>低保真原型</vt:lpstr>
      <vt:lpstr>高保真原型</vt:lpstr>
      <vt:lpstr>高保真原型</vt:lpstr>
      <vt:lpstr>比较两种原型</vt:lpstr>
      <vt:lpstr>创建原型带来的风险</vt:lpstr>
      <vt:lpstr>原型成功的要素</vt:lpstr>
      <vt:lpstr>故事板</vt:lpstr>
      <vt:lpstr>故事板</vt:lpstr>
      <vt:lpstr>故事板</vt:lpstr>
      <vt:lpstr>故事板的创建</vt:lpstr>
      <vt:lpstr>故事板的好处</vt:lpstr>
      <vt:lpstr>故事板的组成</vt:lpstr>
      <vt:lpstr>故事板的组成</vt:lpstr>
      <vt:lpstr>故事板的组成</vt:lpstr>
      <vt:lpstr>故事板制作可以捕获并澄清需求</vt:lpstr>
      <vt:lpstr>故事板制作</vt:lpstr>
      <vt:lpstr>原型与故事版</vt:lpstr>
    </vt:vector>
  </TitlesOfParts>
  <Company>中国石油大学教育发展中心</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upol</dc:creator>
  <cp:lastModifiedBy>PC1</cp:lastModifiedBy>
  <cp:revision>895</cp:revision>
  <cp:lastPrinted>1601-01-01T00:00:00Z</cp:lastPrinted>
  <dcterms:created xsi:type="dcterms:W3CDTF">2012-04-17T06:46:03Z</dcterms:created>
  <dcterms:modified xsi:type="dcterms:W3CDTF">2019-06-03T15:09:47Z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TC010596822052</vt:lpwstr>
  </property>
</Properties>
</file>